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ink/ink1.xml" ContentType="application/inkml+xml"/>
  <Override PartName="/ppt/ink/ink2.xml" ContentType="application/inkml+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2"/>
  </p:notesMasterIdLst>
  <p:sldIdLst>
    <p:sldId id="257" r:id="rId4"/>
    <p:sldId id="267" r:id="rId5"/>
    <p:sldId id="292" r:id="rId6"/>
    <p:sldId id="270" r:id="rId7"/>
    <p:sldId id="271" r:id="rId8"/>
    <p:sldId id="272" r:id="rId9"/>
    <p:sldId id="273" r:id="rId10"/>
    <p:sldId id="278" r:id="rId11"/>
    <p:sldId id="294" r:id="rId12"/>
    <p:sldId id="266" r:id="rId13"/>
    <p:sldId id="277" r:id="rId14"/>
    <p:sldId id="293" r:id="rId15"/>
    <p:sldId id="265" r:id="rId16"/>
    <p:sldId id="279" r:id="rId17"/>
    <p:sldId id="283" r:id="rId18"/>
    <p:sldId id="297" r:id="rId19"/>
    <p:sldId id="280" r:id="rId20"/>
    <p:sldId id="282" r:id="rId21"/>
    <p:sldId id="281" r:id="rId22"/>
    <p:sldId id="284" r:id="rId23"/>
    <p:sldId id="285" r:id="rId24"/>
    <p:sldId id="262" r:id="rId25"/>
    <p:sldId id="295" r:id="rId26"/>
    <p:sldId id="286" r:id="rId27"/>
    <p:sldId id="269" r:id="rId28"/>
    <p:sldId id="296" r:id="rId29"/>
    <p:sldId id="287" r:id="rId30"/>
    <p:sldId id="288" r:id="rId31"/>
  </p:sldIdLst>
  <p:sldSz cx="9144000" cy="5143500" type="screen16x9"/>
  <p:notesSz cx="6858000" cy="9144000"/>
  <p:defaultTextStyle>
    <a:defPPr>
      <a:defRPr lang="zh-CN"/>
    </a:defPPr>
    <a:lvl1pPr marL="0" algn="l" defTabSz="914306" rtl="0" eaLnBrk="1" latinLnBrk="0" hangingPunct="1">
      <a:defRPr sz="1800" kern="1200">
        <a:solidFill>
          <a:schemeClr val="tx1"/>
        </a:solidFill>
        <a:latin typeface="+mn-lt"/>
        <a:ea typeface="+mn-ea"/>
        <a:cs typeface="+mn-cs"/>
      </a:defRPr>
    </a:lvl1pPr>
    <a:lvl2pPr marL="457153"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59" algn="l" defTabSz="914306" rtl="0" eaLnBrk="1" latinLnBrk="0" hangingPunct="1">
      <a:defRPr sz="1800" kern="1200">
        <a:solidFill>
          <a:schemeClr val="tx1"/>
        </a:solidFill>
        <a:latin typeface="+mn-lt"/>
        <a:ea typeface="+mn-ea"/>
        <a:cs typeface="+mn-cs"/>
      </a:defRPr>
    </a:lvl4pPr>
    <a:lvl5pPr marL="1828614"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59" autoAdjust="0"/>
  </p:normalViewPr>
  <p:slideViewPr>
    <p:cSldViewPr>
      <p:cViewPr varScale="1">
        <p:scale>
          <a:sx n="90" d="100"/>
          <a:sy n="90" d="100"/>
        </p:scale>
        <p:origin x="-816" y="-90"/>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ink/ink1.xml><?xml version="1.0" encoding="utf-8"?>
<inkml:ink xmlns:inkml="http://www.w3.org/2003/InkML">
  <inkml:definitions/>
</inkml:ink>
</file>

<file path=ppt/ink/ink2.xml><?xml version="1.0" encoding="utf-8"?>
<inkml:ink xmlns:inkml="http://www.w3.org/2003/InkML">
  <inkml:definitions/>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A1711C-6728-4317-88CA-623D0B9B03A7}" type="datetimeFigureOut">
              <a:rPr lang="zh-CN" altLang="en-US" smtClean="0"/>
              <a:t>2022/5/12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B5A5E0-02F7-4634-94E7-1A976CA6B12E}" type="slidenum">
              <a:rPr lang="zh-CN" altLang="en-US" smtClean="0"/>
              <a:t>‹#›</a:t>
            </a:fld>
            <a:endParaRPr lang="zh-CN" altLang="en-US"/>
          </a:p>
        </p:txBody>
      </p:sp>
    </p:spTree>
    <p:extLst>
      <p:ext uri="{BB962C8B-B14F-4D97-AF65-F5344CB8AC3E}">
        <p14:creationId xmlns:p14="http://schemas.microsoft.com/office/powerpoint/2010/main" val="1418935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思考</a:t>
            </a:r>
            <a:r>
              <a:rPr lang="en-US" altLang="zh-CN"/>
              <a:t>1</a:t>
            </a:r>
            <a:r>
              <a:rPr lang="zh-CN" altLang="en-US"/>
              <a:t>参考答案：荷兰以金融创新为先导加速经济发展，是典型的新式商业经营方式的受益国。（除股份制贸易公司外，还有粮食交易所、证券交易所、银行等新型经营方式）</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15</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18</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20</a:t>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21</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3"/>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59" indent="0" algn="ctr">
              <a:buNone/>
              <a:defRPr>
                <a:solidFill>
                  <a:schemeClr val="tx1">
                    <a:tint val="75000"/>
                  </a:schemeClr>
                </a:solidFill>
              </a:defRPr>
            </a:lvl4pPr>
            <a:lvl5pPr marL="1828614" indent="0" algn="ctr">
              <a:buNone/>
              <a:defRPr>
                <a:solidFill>
                  <a:schemeClr val="tx1">
                    <a:tint val="75000"/>
                  </a:schemeClr>
                </a:solidFill>
              </a:defRPr>
            </a:lvl5pPr>
            <a:lvl6pPr marL="2285766" indent="0" algn="ctr">
              <a:buNone/>
              <a:defRPr>
                <a:solidFill>
                  <a:schemeClr val="tx1">
                    <a:tint val="75000"/>
                  </a:schemeClr>
                </a:solidFill>
              </a:defRPr>
            </a:lvl6pPr>
            <a:lvl7pPr marL="2742920"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2022/5/12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2022/5/12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1"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2022/5/12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60"/>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6698" indent="0" algn="ctr">
              <a:buNone/>
              <a:defRPr>
                <a:solidFill>
                  <a:schemeClr val="tx1">
                    <a:tint val="75000"/>
                  </a:schemeClr>
                </a:solidFill>
              </a:defRPr>
            </a:lvl2pPr>
            <a:lvl3pPr marL="913451" indent="0" algn="ctr">
              <a:buNone/>
              <a:defRPr>
                <a:solidFill>
                  <a:schemeClr val="tx1">
                    <a:tint val="75000"/>
                  </a:schemeClr>
                </a:solidFill>
              </a:defRPr>
            </a:lvl3pPr>
            <a:lvl4pPr marL="1370168" indent="0" algn="ctr">
              <a:buNone/>
              <a:defRPr>
                <a:solidFill>
                  <a:schemeClr val="tx1">
                    <a:tint val="75000"/>
                  </a:schemeClr>
                </a:solidFill>
              </a:defRPr>
            </a:lvl4pPr>
            <a:lvl5pPr marL="1826903" indent="0" algn="ctr">
              <a:buNone/>
              <a:defRPr>
                <a:solidFill>
                  <a:schemeClr val="tx1">
                    <a:tint val="75000"/>
                  </a:schemeClr>
                </a:solidFill>
              </a:defRPr>
            </a:lvl5pPr>
            <a:lvl6pPr marL="2283600" indent="0" algn="ctr">
              <a:buNone/>
              <a:defRPr>
                <a:solidFill>
                  <a:schemeClr val="tx1">
                    <a:tint val="75000"/>
                  </a:schemeClr>
                </a:solidFill>
              </a:defRPr>
            </a:lvl6pPr>
            <a:lvl7pPr marL="2740300" indent="0" algn="ctr">
              <a:buNone/>
              <a:defRPr>
                <a:solidFill>
                  <a:schemeClr val="tx1">
                    <a:tint val="75000"/>
                  </a:schemeClr>
                </a:solidFill>
              </a:defRPr>
            </a:lvl7pPr>
            <a:lvl8pPr marL="3197033" indent="0" algn="ctr">
              <a:buNone/>
              <a:defRPr>
                <a:solidFill>
                  <a:schemeClr val="tx1">
                    <a:tint val="75000"/>
                  </a:schemeClr>
                </a:solidFill>
              </a:defRPr>
            </a:lvl8pPr>
            <a:lvl9pPr marL="3653754"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2022/5/12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7689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2022/5/12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77392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698" indent="0">
              <a:buNone/>
              <a:defRPr sz="1800">
                <a:solidFill>
                  <a:schemeClr val="tx1">
                    <a:tint val="75000"/>
                  </a:schemeClr>
                </a:solidFill>
              </a:defRPr>
            </a:lvl2pPr>
            <a:lvl3pPr marL="913451" indent="0">
              <a:buNone/>
              <a:defRPr sz="1600">
                <a:solidFill>
                  <a:schemeClr val="tx1">
                    <a:tint val="75000"/>
                  </a:schemeClr>
                </a:solidFill>
              </a:defRPr>
            </a:lvl3pPr>
            <a:lvl4pPr marL="1370168" indent="0">
              <a:buNone/>
              <a:defRPr sz="1400">
                <a:solidFill>
                  <a:schemeClr val="tx1">
                    <a:tint val="75000"/>
                  </a:schemeClr>
                </a:solidFill>
              </a:defRPr>
            </a:lvl4pPr>
            <a:lvl5pPr marL="1826903" indent="0">
              <a:buNone/>
              <a:defRPr sz="1400">
                <a:solidFill>
                  <a:schemeClr val="tx1">
                    <a:tint val="75000"/>
                  </a:schemeClr>
                </a:solidFill>
              </a:defRPr>
            </a:lvl5pPr>
            <a:lvl6pPr marL="2283600" indent="0">
              <a:buNone/>
              <a:defRPr sz="1400">
                <a:solidFill>
                  <a:schemeClr val="tx1">
                    <a:tint val="75000"/>
                  </a:schemeClr>
                </a:solidFill>
              </a:defRPr>
            </a:lvl6pPr>
            <a:lvl7pPr marL="2740300" indent="0">
              <a:buNone/>
              <a:defRPr sz="1400">
                <a:solidFill>
                  <a:schemeClr val="tx1">
                    <a:tint val="75000"/>
                  </a:schemeClr>
                </a:solidFill>
              </a:defRPr>
            </a:lvl7pPr>
            <a:lvl8pPr marL="3197033" indent="0">
              <a:buNone/>
              <a:defRPr sz="1400">
                <a:solidFill>
                  <a:schemeClr val="tx1">
                    <a:tint val="75000"/>
                  </a:schemeClr>
                </a:solidFill>
              </a:defRPr>
            </a:lvl8pPr>
            <a:lvl9pPr marL="3653754"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2022/5/12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6930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1"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2022/5/12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75553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6698" indent="0">
              <a:buNone/>
              <a:defRPr sz="2000" b="1"/>
            </a:lvl2pPr>
            <a:lvl3pPr marL="913451" indent="0">
              <a:buNone/>
              <a:defRPr sz="1800" b="1"/>
            </a:lvl3pPr>
            <a:lvl4pPr marL="1370168" indent="0">
              <a:buNone/>
              <a:defRPr sz="1600" b="1"/>
            </a:lvl4pPr>
            <a:lvl5pPr marL="1826903" indent="0">
              <a:buNone/>
              <a:defRPr sz="1600" b="1"/>
            </a:lvl5pPr>
            <a:lvl6pPr marL="2283600" indent="0">
              <a:buNone/>
              <a:defRPr sz="1600" b="1"/>
            </a:lvl6pPr>
            <a:lvl7pPr marL="2740300" indent="0">
              <a:buNone/>
              <a:defRPr sz="1600" b="1"/>
            </a:lvl7pPr>
            <a:lvl8pPr marL="3197033" indent="0">
              <a:buNone/>
              <a:defRPr sz="1600" b="1"/>
            </a:lvl8pPr>
            <a:lvl9pPr marL="3653754"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66" y="1151335"/>
            <a:ext cx="4041775" cy="479822"/>
          </a:xfrm>
        </p:spPr>
        <p:txBody>
          <a:bodyPr anchor="b"/>
          <a:lstStyle>
            <a:lvl1pPr marL="0" indent="0">
              <a:buNone/>
              <a:defRPr sz="2400" b="1"/>
            </a:lvl1pPr>
            <a:lvl2pPr marL="456698" indent="0">
              <a:buNone/>
              <a:defRPr sz="2000" b="1"/>
            </a:lvl2pPr>
            <a:lvl3pPr marL="913451" indent="0">
              <a:buNone/>
              <a:defRPr sz="1800" b="1"/>
            </a:lvl3pPr>
            <a:lvl4pPr marL="1370168" indent="0">
              <a:buNone/>
              <a:defRPr sz="1600" b="1"/>
            </a:lvl4pPr>
            <a:lvl5pPr marL="1826903" indent="0">
              <a:buNone/>
              <a:defRPr sz="1600" b="1"/>
            </a:lvl5pPr>
            <a:lvl6pPr marL="2283600" indent="0">
              <a:buNone/>
              <a:defRPr sz="1600" b="1"/>
            </a:lvl6pPr>
            <a:lvl7pPr marL="2740300" indent="0">
              <a:buNone/>
              <a:defRPr sz="1600" b="1"/>
            </a:lvl7pPr>
            <a:lvl8pPr marL="3197033" indent="0">
              <a:buNone/>
              <a:defRPr sz="1600" b="1"/>
            </a:lvl8pPr>
            <a:lvl9pPr marL="3653754"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6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2022/5/12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2907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2022/5/12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7343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2022/5/12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420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80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076331"/>
            <a:ext cx="3008313" cy="3518297"/>
          </a:xfrm>
        </p:spPr>
        <p:txBody>
          <a:bodyPr/>
          <a:lstStyle>
            <a:lvl1pPr marL="0" indent="0">
              <a:buNone/>
              <a:defRPr sz="1400"/>
            </a:lvl1pPr>
            <a:lvl2pPr marL="456698" indent="0">
              <a:buNone/>
              <a:defRPr sz="1200"/>
            </a:lvl2pPr>
            <a:lvl3pPr marL="913451" indent="0">
              <a:buNone/>
              <a:defRPr sz="1000"/>
            </a:lvl3pPr>
            <a:lvl4pPr marL="1370168" indent="0">
              <a:buNone/>
              <a:defRPr sz="900"/>
            </a:lvl4pPr>
            <a:lvl5pPr marL="1826903" indent="0">
              <a:buNone/>
              <a:defRPr sz="900"/>
            </a:lvl5pPr>
            <a:lvl6pPr marL="2283600" indent="0">
              <a:buNone/>
              <a:defRPr sz="900"/>
            </a:lvl6pPr>
            <a:lvl7pPr marL="2740300" indent="0">
              <a:buNone/>
              <a:defRPr sz="900"/>
            </a:lvl7pPr>
            <a:lvl8pPr marL="3197033" indent="0">
              <a:buNone/>
              <a:defRPr sz="900"/>
            </a:lvl8pPr>
            <a:lvl9pPr marL="3653754"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2022/5/12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2871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2022/5/12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4"/>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6698" indent="0">
              <a:buNone/>
              <a:defRPr sz="2800"/>
            </a:lvl2pPr>
            <a:lvl3pPr marL="913451" indent="0">
              <a:buNone/>
              <a:defRPr sz="2400"/>
            </a:lvl3pPr>
            <a:lvl4pPr marL="1370168" indent="0">
              <a:buNone/>
              <a:defRPr sz="2000"/>
            </a:lvl4pPr>
            <a:lvl5pPr marL="1826903" indent="0">
              <a:buNone/>
              <a:defRPr sz="2000"/>
            </a:lvl5pPr>
            <a:lvl6pPr marL="2283600" indent="0">
              <a:buNone/>
              <a:defRPr sz="2000"/>
            </a:lvl6pPr>
            <a:lvl7pPr marL="2740300" indent="0">
              <a:buNone/>
              <a:defRPr sz="2000"/>
            </a:lvl7pPr>
            <a:lvl8pPr marL="3197033" indent="0">
              <a:buNone/>
              <a:defRPr sz="2000"/>
            </a:lvl8pPr>
            <a:lvl9pPr marL="3653754" indent="0">
              <a:buNone/>
              <a:defRPr sz="2000"/>
            </a:lvl9pPr>
          </a:lstStyle>
          <a:p>
            <a:endParaRPr lang="zh-CN" altLang="en-US"/>
          </a:p>
        </p:txBody>
      </p:sp>
      <p:sp>
        <p:nvSpPr>
          <p:cNvPr id="4" name="文本占位符 3"/>
          <p:cNvSpPr>
            <a:spLocks noGrp="1"/>
          </p:cNvSpPr>
          <p:nvPr>
            <p:ph type="body" sz="half" idx="2"/>
          </p:nvPr>
        </p:nvSpPr>
        <p:spPr>
          <a:xfrm>
            <a:off x="1792288" y="4025543"/>
            <a:ext cx="5486400" cy="603647"/>
          </a:xfrm>
        </p:spPr>
        <p:txBody>
          <a:bodyPr/>
          <a:lstStyle>
            <a:lvl1pPr marL="0" indent="0">
              <a:buNone/>
              <a:defRPr sz="1400"/>
            </a:lvl1pPr>
            <a:lvl2pPr marL="456698" indent="0">
              <a:buNone/>
              <a:defRPr sz="1200"/>
            </a:lvl2pPr>
            <a:lvl3pPr marL="913451" indent="0">
              <a:buNone/>
              <a:defRPr sz="1000"/>
            </a:lvl3pPr>
            <a:lvl4pPr marL="1370168" indent="0">
              <a:buNone/>
              <a:defRPr sz="900"/>
            </a:lvl4pPr>
            <a:lvl5pPr marL="1826903" indent="0">
              <a:buNone/>
              <a:defRPr sz="900"/>
            </a:lvl5pPr>
            <a:lvl6pPr marL="2283600" indent="0">
              <a:buNone/>
              <a:defRPr sz="900"/>
            </a:lvl6pPr>
            <a:lvl7pPr marL="2740300" indent="0">
              <a:buNone/>
              <a:defRPr sz="900"/>
            </a:lvl7pPr>
            <a:lvl8pPr marL="3197033" indent="0">
              <a:buNone/>
              <a:defRPr sz="900"/>
            </a:lvl8pPr>
            <a:lvl9pPr marL="3653754"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2022/5/12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8642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2022/5/12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60352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1" y="205980"/>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2022/5/12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9785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1"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1" y="2701528"/>
            <a:ext cx="6858000" cy="1241822"/>
          </a:xfrm>
        </p:spPr>
        <p:txBody>
          <a:bodyPr/>
          <a:lstStyle>
            <a:lvl1pPr marL="0" indent="0" algn="ctr">
              <a:buNone/>
              <a:defRPr sz="1800"/>
            </a:lvl1pPr>
            <a:lvl2pPr marL="342866" indent="0" algn="ctr">
              <a:buNone/>
              <a:defRPr sz="1500"/>
            </a:lvl2pPr>
            <a:lvl3pPr marL="685732" indent="0" algn="ctr">
              <a:buNone/>
              <a:defRPr sz="1400"/>
            </a:lvl3pPr>
            <a:lvl4pPr marL="1028598" indent="0" algn="ctr">
              <a:buNone/>
              <a:defRPr sz="1200"/>
            </a:lvl4pPr>
            <a:lvl5pPr marL="1371464" indent="0" algn="ctr">
              <a:buNone/>
              <a:defRPr sz="1200"/>
            </a:lvl5pPr>
            <a:lvl6pPr marL="1714331" indent="0" algn="ctr">
              <a:buNone/>
              <a:defRPr sz="1200"/>
            </a:lvl6pPr>
            <a:lvl7pPr marL="2057197" indent="0" algn="ctr">
              <a:buNone/>
              <a:defRPr sz="1200"/>
            </a:lvl7pPr>
            <a:lvl8pPr marL="2400063" indent="0" algn="ctr">
              <a:buNone/>
              <a:defRPr sz="1200"/>
            </a:lvl8pPr>
            <a:lvl9pPr marL="274293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10146777"/>
      </p:ext>
    </p:extLst>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5091691"/>
      </p:ext>
    </p:extLst>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6"/>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2" indent="0">
              <a:buNone/>
              <a:defRPr sz="1400">
                <a:solidFill>
                  <a:schemeClr val="tx1">
                    <a:tint val="75000"/>
                  </a:schemeClr>
                </a:solidFill>
              </a:defRPr>
            </a:lvl3pPr>
            <a:lvl4pPr marL="1028598" indent="0">
              <a:buNone/>
              <a:defRPr sz="1200">
                <a:solidFill>
                  <a:schemeClr val="tx1">
                    <a:tint val="75000"/>
                  </a:schemeClr>
                </a:solidFill>
              </a:defRPr>
            </a:lvl4pPr>
            <a:lvl5pPr marL="1371464" indent="0">
              <a:buNone/>
              <a:defRPr sz="1200">
                <a:solidFill>
                  <a:schemeClr val="tx1">
                    <a:tint val="75000"/>
                  </a:schemeClr>
                </a:solidFill>
              </a:defRPr>
            </a:lvl5pPr>
            <a:lvl6pPr marL="1714331" indent="0">
              <a:buNone/>
              <a:defRPr sz="1200">
                <a:solidFill>
                  <a:schemeClr val="tx1">
                    <a:tint val="75000"/>
                  </a:schemeClr>
                </a:solidFill>
              </a:defRPr>
            </a:lvl6pPr>
            <a:lvl7pPr marL="2057197" indent="0">
              <a:buNone/>
              <a:defRPr sz="1200">
                <a:solidFill>
                  <a:schemeClr val="tx1">
                    <a:tint val="75000"/>
                  </a:schemeClr>
                </a:solidFill>
              </a:defRPr>
            </a:lvl7pPr>
            <a:lvl8pPr marL="2400063" indent="0">
              <a:buNone/>
              <a:defRPr sz="1200">
                <a:solidFill>
                  <a:schemeClr val="tx1">
                    <a:tint val="75000"/>
                  </a:schemeClr>
                </a:solidFill>
              </a:defRPr>
            </a:lvl8pPr>
            <a:lvl9pPr marL="274293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5817751"/>
      </p:ext>
    </p:extLst>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8"/>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8"/>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8870497"/>
      </p:ext>
    </p:extLst>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66" indent="0">
              <a:buNone/>
              <a:defRPr sz="1500" b="1"/>
            </a:lvl2pPr>
            <a:lvl3pPr marL="685732" indent="0">
              <a:buNone/>
              <a:defRPr sz="1400" b="1"/>
            </a:lvl3pPr>
            <a:lvl4pPr marL="1028598" indent="0">
              <a:buNone/>
              <a:defRPr sz="1200" b="1"/>
            </a:lvl4pPr>
            <a:lvl5pPr marL="1371464" indent="0">
              <a:buNone/>
              <a:defRPr sz="1200" b="1"/>
            </a:lvl5pPr>
            <a:lvl6pPr marL="1714331" indent="0">
              <a:buNone/>
              <a:defRPr sz="1200" b="1"/>
            </a:lvl6pPr>
            <a:lvl7pPr marL="2057197" indent="0">
              <a:buNone/>
              <a:defRPr sz="1200" b="1"/>
            </a:lvl7pPr>
            <a:lvl8pPr marL="2400063" indent="0">
              <a:buNone/>
              <a:defRPr sz="1200" b="1"/>
            </a:lvl8pPr>
            <a:lvl9pPr marL="274293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4" y="1260872"/>
            <a:ext cx="3887391" cy="617934"/>
          </a:xfrm>
        </p:spPr>
        <p:txBody>
          <a:bodyPr anchor="b"/>
          <a:lstStyle>
            <a:lvl1pPr marL="0" indent="0">
              <a:buNone/>
              <a:defRPr sz="1800" b="1"/>
            </a:lvl1pPr>
            <a:lvl2pPr marL="342866" indent="0">
              <a:buNone/>
              <a:defRPr sz="1500" b="1"/>
            </a:lvl2pPr>
            <a:lvl3pPr marL="685732" indent="0">
              <a:buNone/>
              <a:defRPr sz="1400" b="1"/>
            </a:lvl3pPr>
            <a:lvl4pPr marL="1028598" indent="0">
              <a:buNone/>
              <a:defRPr sz="1200" b="1"/>
            </a:lvl4pPr>
            <a:lvl5pPr marL="1371464" indent="0">
              <a:buNone/>
              <a:defRPr sz="1200" b="1"/>
            </a:lvl5pPr>
            <a:lvl6pPr marL="1714331" indent="0">
              <a:buNone/>
              <a:defRPr sz="1200" b="1"/>
            </a:lvl6pPr>
            <a:lvl7pPr marL="2057197" indent="0">
              <a:buNone/>
              <a:defRPr sz="1200" b="1"/>
            </a:lvl7pPr>
            <a:lvl8pPr marL="2400063" indent="0">
              <a:buNone/>
              <a:defRPr sz="1200" b="1"/>
            </a:lvl8pPr>
            <a:lvl9pPr marL="274293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4"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4932380"/>
      </p:ext>
    </p:extLst>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3318930"/>
      </p:ext>
    </p:extLst>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66564127"/>
      </p:ext>
    </p:extLst>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6" indent="0">
              <a:buNone/>
              <a:defRPr sz="1600">
                <a:solidFill>
                  <a:schemeClr val="tx1">
                    <a:tint val="75000"/>
                  </a:schemeClr>
                </a:solidFill>
              </a:defRPr>
            </a:lvl3pPr>
            <a:lvl4pPr marL="1371459" indent="0">
              <a:buNone/>
              <a:defRPr sz="1400">
                <a:solidFill>
                  <a:schemeClr val="tx1">
                    <a:tint val="75000"/>
                  </a:schemeClr>
                </a:solidFill>
              </a:defRPr>
            </a:lvl4pPr>
            <a:lvl5pPr marL="1828614" indent="0">
              <a:buNone/>
              <a:defRPr sz="1400">
                <a:solidFill>
                  <a:schemeClr val="tx1">
                    <a:tint val="75000"/>
                  </a:schemeClr>
                </a:solidFill>
              </a:defRPr>
            </a:lvl5pPr>
            <a:lvl6pPr marL="2285766" indent="0">
              <a:buNone/>
              <a:defRPr sz="1400">
                <a:solidFill>
                  <a:schemeClr val="tx1">
                    <a:tint val="75000"/>
                  </a:schemeClr>
                </a:solidFill>
              </a:defRPr>
            </a:lvl6pPr>
            <a:lvl7pPr marL="2742920" indent="0">
              <a:buNone/>
              <a:defRPr sz="1400">
                <a:solidFill>
                  <a:schemeClr val="tx1">
                    <a:tint val="75000"/>
                  </a:schemeClr>
                </a:solidFill>
              </a:defRPr>
            </a:lvl7pPr>
            <a:lvl8pPr marL="3200072" indent="0">
              <a:buNone/>
              <a:defRPr sz="1400">
                <a:solidFill>
                  <a:schemeClr val="tx1">
                    <a:tint val="75000"/>
                  </a:schemeClr>
                </a:solidFill>
              </a:defRPr>
            </a:lvl8pPr>
            <a:lvl9pPr marL="3657226"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2022/5/12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2" y="1543051"/>
            <a:ext cx="2949178" cy="2858691"/>
          </a:xfrm>
        </p:spPr>
        <p:txBody>
          <a:bodyPr/>
          <a:lstStyle>
            <a:lvl1pPr marL="0" indent="0">
              <a:buNone/>
              <a:defRPr sz="1200"/>
            </a:lvl1pPr>
            <a:lvl2pPr marL="342866" indent="0">
              <a:buNone/>
              <a:defRPr sz="1100"/>
            </a:lvl2pPr>
            <a:lvl3pPr marL="685732" indent="0">
              <a:buNone/>
              <a:defRPr sz="900"/>
            </a:lvl3pPr>
            <a:lvl4pPr marL="1028598" indent="0">
              <a:buNone/>
              <a:defRPr sz="800"/>
            </a:lvl4pPr>
            <a:lvl5pPr marL="1371464" indent="0">
              <a:buNone/>
              <a:defRPr sz="800"/>
            </a:lvl5pPr>
            <a:lvl6pPr marL="1714331" indent="0">
              <a:buNone/>
              <a:defRPr sz="800"/>
            </a:lvl6pPr>
            <a:lvl7pPr marL="2057197" indent="0">
              <a:buNone/>
              <a:defRPr sz="800"/>
            </a:lvl7pPr>
            <a:lvl8pPr marL="2400063" indent="0">
              <a:buNone/>
              <a:defRPr sz="800"/>
            </a:lvl8pPr>
            <a:lvl9pPr marL="274293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5854431"/>
      </p:ext>
    </p:extLst>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70"/>
            <a:ext cx="4629150" cy="3655219"/>
          </a:xfrm>
        </p:spPr>
        <p:txBody>
          <a:bodyPr/>
          <a:lstStyle>
            <a:lvl1pPr marL="0" indent="0">
              <a:buNone/>
              <a:defRPr sz="2400"/>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7" indent="0">
              <a:buNone/>
              <a:defRPr sz="1500"/>
            </a:lvl7pPr>
            <a:lvl8pPr marL="2400063" indent="0">
              <a:buNone/>
              <a:defRPr sz="1500"/>
            </a:lvl8pPr>
            <a:lvl9pPr marL="2742930" indent="0">
              <a:buNone/>
              <a:defRPr sz="1500"/>
            </a:lvl9pPr>
          </a:lstStyle>
          <a:p>
            <a:endParaRPr lang="zh-CN" altLang="en-US"/>
          </a:p>
        </p:txBody>
      </p:sp>
      <p:sp>
        <p:nvSpPr>
          <p:cNvPr id="4" name="文本占位符 3"/>
          <p:cNvSpPr>
            <a:spLocks noGrp="1"/>
          </p:cNvSpPr>
          <p:nvPr>
            <p:ph type="body" sz="half" idx="2"/>
          </p:nvPr>
        </p:nvSpPr>
        <p:spPr>
          <a:xfrm>
            <a:off x="629842" y="1543051"/>
            <a:ext cx="2949178" cy="2858691"/>
          </a:xfrm>
        </p:spPr>
        <p:txBody>
          <a:bodyPr/>
          <a:lstStyle>
            <a:lvl1pPr marL="0" indent="0">
              <a:buNone/>
              <a:defRPr sz="1200"/>
            </a:lvl1pPr>
            <a:lvl2pPr marL="342866" indent="0">
              <a:buNone/>
              <a:defRPr sz="1100"/>
            </a:lvl2pPr>
            <a:lvl3pPr marL="685732" indent="0">
              <a:buNone/>
              <a:defRPr sz="900"/>
            </a:lvl3pPr>
            <a:lvl4pPr marL="1028598" indent="0">
              <a:buNone/>
              <a:defRPr sz="800"/>
            </a:lvl4pPr>
            <a:lvl5pPr marL="1371464" indent="0">
              <a:buNone/>
              <a:defRPr sz="800"/>
            </a:lvl5pPr>
            <a:lvl6pPr marL="1714331" indent="0">
              <a:buNone/>
              <a:defRPr sz="800"/>
            </a:lvl6pPr>
            <a:lvl7pPr marL="2057197" indent="0">
              <a:buNone/>
              <a:defRPr sz="800"/>
            </a:lvl7pPr>
            <a:lvl8pPr marL="2400063" indent="0">
              <a:buNone/>
              <a:defRPr sz="800"/>
            </a:lvl8pPr>
            <a:lvl9pPr marL="274293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24295974"/>
      </p:ext>
    </p:extLst>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8544131"/>
      </p:ext>
    </p:extLst>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6"/>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3" y="273846"/>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94831495"/>
      </p:ext>
    </p:extLst>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BC8DA1B-3DCF-43D5-9195-4BE523911B57}" type="datetimeFigureOut">
              <a:rPr lang="zh-CN" altLang="en-US" smtClean="0">
                <a:solidFill>
                  <a:prstClr val="black">
                    <a:tint val="75000"/>
                  </a:prstClr>
                </a:solidFill>
              </a:rPr>
              <a:pPr/>
              <a:t>2022/5/12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204ED77-ED12-44BF-81B5-5651447564A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4" name="图片 43"/>
          <p:cNvPicPr>
            <a:picLocks noChangeAspect="1"/>
          </p:cNvPicPr>
          <p:nvPr userDrawn="1"/>
        </p:nvPicPr>
        <p:blipFill rotWithShape="1">
          <a:blip r:embed="rId3" cstate="print">
            <a:extLst>
              <a:ext uri="{28A0092B-C50C-407E-A947-70E740481C1C}">
                <a14:useLocalDpi xmlns:a14="http://schemas.microsoft.com/office/drawing/2010/main" val="0"/>
              </a:ext>
            </a:extLst>
          </a:blip>
          <a:srcRect l="24833" r="22167" b="56583"/>
          <a:stretch>
            <a:fillRect/>
          </a:stretch>
        </p:blipFill>
        <p:spPr>
          <a:xfrm>
            <a:off x="7111084" y="3"/>
            <a:ext cx="1918616" cy="753533"/>
          </a:xfrm>
          <a:prstGeom prst="rect">
            <a:avLst/>
          </a:prstGeom>
        </p:spPr>
      </p:pic>
      <p:pic>
        <p:nvPicPr>
          <p:cNvPr id="2" name="图片 1" descr="浅水印小"/>
          <p:cNvPicPr>
            <a:picLocks noChangeAspect="1"/>
          </p:cNvPicPr>
          <p:nvPr userDrawn="1"/>
        </p:nvPicPr>
        <p:blipFill>
          <a:blip r:embed="rId4"/>
          <a:stretch>
            <a:fillRect/>
          </a:stretch>
        </p:blipFill>
        <p:spPr>
          <a:xfrm>
            <a:off x="7310914" y="4794887"/>
            <a:ext cx="1581150" cy="219075"/>
          </a:xfrm>
          <a:prstGeom prst="rect">
            <a:avLst/>
          </a:prstGeom>
        </p:spPr>
      </p:pic>
    </p:spTree>
    <p:extLst>
      <p:ext uri="{BB962C8B-B14F-4D97-AF65-F5344CB8AC3E}">
        <p14:creationId xmlns:p14="http://schemas.microsoft.com/office/powerpoint/2010/main" val="2665584586"/>
      </p:ext>
    </p:extLst>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1"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t>2022/5/12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153" indent="0">
              <a:buNone/>
              <a:defRPr sz="2000" b="1"/>
            </a:lvl2pPr>
            <a:lvl3pPr marL="914306" indent="0">
              <a:buNone/>
              <a:defRPr sz="1800" b="1"/>
            </a:lvl3pPr>
            <a:lvl4pPr marL="1371459" indent="0">
              <a:buNone/>
              <a:defRPr sz="1600" b="1"/>
            </a:lvl4pPr>
            <a:lvl5pPr marL="1828614"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32" y="1151335"/>
            <a:ext cx="4041775" cy="479822"/>
          </a:xfrm>
        </p:spPr>
        <p:txBody>
          <a:bodyPr anchor="b"/>
          <a:lstStyle>
            <a:lvl1pPr marL="0" indent="0">
              <a:buNone/>
              <a:defRPr sz="2400" b="1"/>
            </a:lvl1pPr>
            <a:lvl2pPr marL="457153" indent="0">
              <a:buNone/>
              <a:defRPr sz="2000" b="1"/>
            </a:lvl2pPr>
            <a:lvl3pPr marL="914306" indent="0">
              <a:buNone/>
              <a:defRPr sz="1800" b="1"/>
            </a:lvl3pPr>
            <a:lvl4pPr marL="1371459" indent="0">
              <a:buNone/>
              <a:defRPr sz="1600" b="1"/>
            </a:lvl4pPr>
            <a:lvl5pPr marL="1828614"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t>2022/5/12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t>2022/5/12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2022/5/12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076328"/>
            <a:ext cx="3008313" cy="3518297"/>
          </a:xfrm>
        </p:spPr>
        <p:txBody>
          <a:bodyPr/>
          <a:lstStyle>
            <a:lvl1pPr marL="0" indent="0">
              <a:buNone/>
              <a:defRPr sz="1400"/>
            </a:lvl1pPr>
            <a:lvl2pPr marL="457153" indent="0">
              <a:buNone/>
              <a:defRPr sz="1200"/>
            </a:lvl2pPr>
            <a:lvl3pPr marL="914306" indent="0">
              <a:buNone/>
              <a:defRPr sz="1000"/>
            </a:lvl3pPr>
            <a:lvl4pPr marL="1371459" indent="0">
              <a:buNone/>
              <a:defRPr sz="900"/>
            </a:lvl4pPr>
            <a:lvl5pPr marL="1828614"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2022/5/12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153" indent="0">
              <a:buNone/>
              <a:defRPr sz="2800"/>
            </a:lvl2pPr>
            <a:lvl3pPr marL="914306" indent="0">
              <a:buNone/>
              <a:defRPr sz="2400"/>
            </a:lvl3pPr>
            <a:lvl4pPr marL="1371459" indent="0">
              <a:buNone/>
              <a:defRPr sz="2000"/>
            </a:lvl4pPr>
            <a:lvl5pPr marL="1828614"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endParaRPr lang="zh-CN" altLang="en-US"/>
          </a:p>
        </p:txBody>
      </p:sp>
      <p:sp>
        <p:nvSpPr>
          <p:cNvPr id="4" name="文本占位符 3"/>
          <p:cNvSpPr>
            <a:spLocks noGrp="1"/>
          </p:cNvSpPr>
          <p:nvPr>
            <p:ph type="body" sz="half" idx="2"/>
          </p:nvPr>
        </p:nvSpPr>
        <p:spPr>
          <a:xfrm>
            <a:off x="1792288" y="4025506"/>
            <a:ext cx="5486400" cy="603647"/>
          </a:xfrm>
        </p:spPr>
        <p:txBody>
          <a:bodyPr/>
          <a:lstStyle>
            <a:lvl1pPr marL="0" indent="0">
              <a:buNone/>
              <a:defRPr sz="1400"/>
            </a:lvl1pPr>
            <a:lvl2pPr marL="457153" indent="0">
              <a:buNone/>
              <a:defRPr sz="1200"/>
            </a:lvl2pPr>
            <a:lvl3pPr marL="914306" indent="0">
              <a:buNone/>
              <a:defRPr sz="1000"/>
            </a:lvl3pPr>
            <a:lvl4pPr marL="1371459" indent="0">
              <a:buNone/>
              <a:defRPr sz="900"/>
            </a:lvl4pPr>
            <a:lvl5pPr marL="1828614"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2022/5/12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1" y="205978"/>
            <a:ext cx="8229600" cy="857250"/>
          </a:xfrm>
          <a:prstGeom prst="rect">
            <a:avLst/>
          </a:prstGeom>
        </p:spPr>
        <p:txBody>
          <a:bodyPr vert="horz" lIns="91430" tIns="45714" rIns="91430" bIns="45714"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1" y="1200151"/>
            <a:ext cx="8229600" cy="3394472"/>
          </a:xfrm>
          <a:prstGeom prst="rect">
            <a:avLst/>
          </a:prstGeom>
        </p:spPr>
        <p:txBody>
          <a:bodyPr vert="horz" lIns="91430" tIns="45714" rIns="91430" bIns="45714"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4"/>
            <a:ext cx="2133600" cy="273844"/>
          </a:xfrm>
          <a:prstGeom prst="rect">
            <a:avLst/>
          </a:prstGeom>
        </p:spPr>
        <p:txBody>
          <a:bodyPr vert="horz" lIns="91430" tIns="45714" rIns="91430" bIns="45714" rtlCol="0" anchor="ctr"/>
          <a:lstStyle>
            <a:lvl1pPr algn="l">
              <a:defRPr sz="1200">
                <a:solidFill>
                  <a:schemeClr val="tx1">
                    <a:tint val="75000"/>
                  </a:schemeClr>
                </a:solidFill>
              </a:defRPr>
            </a:lvl1pPr>
          </a:lstStyle>
          <a:p>
            <a:fld id="{530820CF-B880-4189-942D-D702A7CBA730}" type="datetimeFigureOut">
              <a:rPr lang="zh-CN" altLang="en-US" smtClean="0"/>
              <a:t>2022/5/12</a:t>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30" tIns="45714" rIns="91430" bIns="45714"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1" y="4767264"/>
            <a:ext cx="2133600" cy="273844"/>
          </a:xfrm>
          <a:prstGeom prst="rect">
            <a:avLst/>
          </a:prstGeom>
        </p:spPr>
        <p:txBody>
          <a:bodyPr vert="horz" lIns="91430" tIns="45714" rIns="91430" bIns="45714"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06"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4" indent="-285721" algn="l" defTabSz="91430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3" indent="-228576" algn="l" defTabSz="91430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6"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0"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4"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2"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06" rtl="0" eaLnBrk="1" latinLnBrk="0" hangingPunct="1">
        <a:defRPr sz="1800" kern="1200">
          <a:solidFill>
            <a:schemeClr val="tx1"/>
          </a:solidFill>
          <a:latin typeface="+mn-lt"/>
          <a:ea typeface="+mn-ea"/>
          <a:cs typeface="+mn-cs"/>
        </a:defRPr>
      </a:lvl1pPr>
      <a:lvl2pPr marL="457153"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59" algn="l" defTabSz="914306" rtl="0" eaLnBrk="1" latinLnBrk="0" hangingPunct="1">
        <a:defRPr sz="1800" kern="1200">
          <a:solidFill>
            <a:schemeClr val="tx1"/>
          </a:solidFill>
          <a:latin typeface="+mn-lt"/>
          <a:ea typeface="+mn-ea"/>
          <a:cs typeface="+mn-cs"/>
        </a:defRPr>
      </a:lvl4pPr>
      <a:lvl5pPr marL="1828614"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1" y="205978"/>
            <a:ext cx="8229600" cy="857250"/>
          </a:xfrm>
          <a:prstGeom prst="rect">
            <a:avLst/>
          </a:prstGeom>
        </p:spPr>
        <p:txBody>
          <a:bodyPr vert="horz" lIns="91354" tIns="45678" rIns="91354" bIns="45678"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1" y="1200151"/>
            <a:ext cx="8229600" cy="3394472"/>
          </a:xfrm>
          <a:prstGeom prst="rect">
            <a:avLst/>
          </a:prstGeom>
        </p:spPr>
        <p:txBody>
          <a:bodyPr vert="horz" lIns="91354" tIns="45678" rIns="91354" bIns="45678"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4"/>
            <a:ext cx="2133600" cy="273844"/>
          </a:xfrm>
          <a:prstGeom prst="rect">
            <a:avLst/>
          </a:prstGeom>
        </p:spPr>
        <p:txBody>
          <a:bodyPr vert="horz" lIns="91354" tIns="45678" rIns="91354" bIns="45678" rtlCol="0" anchor="ctr"/>
          <a:lstStyle>
            <a:lvl1pPr algn="l">
              <a:defRPr sz="1200">
                <a:solidFill>
                  <a:schemeClr val="tx1">
                    <a:tint val="75000"/>
                  </a:schemeClr>
                </a:solidFill>
              </a:defRPr>
            </a:lvl1pPr>
          </a:lstStyle>
          <a:p>
            <a:pPr defTabSz="913451"/>
            <a:fld id="{530820CF-B880-4189-942D-D702A7CBA730}" type="datetimeFigureOut">
              <a:rPr lang="zh-CN" altLang="en-US" smtClean="0">
                <a:solidFill>
                  <a:prstClr val="black">
                    <a:tint val="75000"/>
                  </a:prstClr>
                </a:solidFill>
              </a:rPr>
              <a:pPr defTabSz="913451"/>
              <a:t>2022/5/12</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354" tIns="45678" rIns="91354" bIns="45678" rtlCol="0" anchor="ctr"/>
          <a:lstStyle>
            <a:lvl1pPr algn="ctr">
              <a:defRPr sz="1200">
                <a:solidFill>
                  <a:schemeClr val="tx1">
                    <a:tint val="75000"/>
                  </a:schemeClr>
                </a:solidFill>
              </a:defRPr>
            </a:lvl1pPr>
          </a:lstStyle>
          <a:p>
            <a:pPr defTabSz="913451"/>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1" y="4767264"/>
            <a:ext cx="2133600" cy="273844"/>
          </a:xfrm>
          <a:prstGeom prst="rect">
            <a:avLst/>
          </a:prstGeom>
        </p:spPr>
        <p:txBody>
          <a:bodyPr vert="horz" lIns="91354" tIns="45678" rIns="91354" bIns="45678" rtlCol="0" anchor="ctr"/>
          <a:lstStyle>
            <a:lvl1pPr algn="r">
              <a:defRPr sz="1200">
                <a:solidFill>
                  <a:schemeClr val="tx1">
                    <a:tint val="75000"/>
                  </a:schemeClr>
                </a:solidFill>
              </a:defRPr>
            </a:lvl1pPr>
          </a:lstStyle>
          <a:p>
            <a:pPr defTabSz="913451"/>
            <a:fld id="{0C913308-F349-4B6D-A68A-DD1791B4A57B}" type="slidenum">
              <a:rPr lang="zh-CN" altLang="en-US" smtClean="0">
                <a:solidFill>
                  <a:prstClr val="black">
                    <a:tint val="75000"/>
                  </a:prstClr>
                </a:solidFill>
              </a:rPr>
              <a:pPr defTabSz="913451"/>
              <a:t>‹#›</a:t>
            </a:fld>
            <a:endParaRPr lang="zh-CN" altLang="en-US">
              <a:solidFill>
                <a:prstClr val="black">
                  <a:tint val="75000"/>
                </a:prstClr>
              </a:solidFill>
            </a:endParaRPr>
          </a:p>
        </p:txBody>
      </p:sp>
    </p:spTree>
    <p:extLst>
      <p:ext uri="{BB962C8B-B14F-4D97-AF65-F5344CB8AC3E}">
        <p14:creationId xmlns:p14="http://schemas.microsoft.com/office/powerpoint/2010/main" val="242575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3451" rtl="0" eaLnBrk="1" latinLnBrk="0" hangingPunct="1">
        <a:spcBef>
          <a:spcPct val="0"/>
        </a:spcBef>
        <a:buNone/>
        <a:defRPr sz="4400" kern="1200">
          <a:solidFill>
            <a:schemeClr val="tx1"/>
          </a:solidFill>
          <a:latin typeface="+mj-lt"/>
          <a:ea typeface="+mj-ea"/>
          <a:cs typeface="+mj-cs"/>
        </a:defRPr>
      </a:lvl1pPr>
    </p:titleStyle>
    <p:bodyStyle>
      <a:lvl1pPr marL="342525" indent="-342525" algn="l" defTabSz="91345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189" indent="-285455" algn="l" defTabSz="91345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800" indent="-228349" algn="l" defTabSz="91345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517" indent="-228349" algn="l" defTabSz="91345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251" indent="-228349" algn="l" defTabSz="91345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949" indent="-228349" algn="l" defTabSz="9134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684" indent="-228349" algn="l" defTabSz="9134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401" indent="-228349" algn="l" defTabSz="9134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116" indent="-228349" algn="l" defTabSz="9134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3451" rtl="0" eaLnBrk="1" latinLnBrk="0" hangingPunct="1">
        <a:defRPr sz="1800" kern="1200">
          <a:solidFill>
            <a:schemeClr val="tx1"/>
          </a:solidFill>
          <a:latin typeface="+mn-lt"/>
          <a:ea typeface="+mn-ea"/>
          <a:cs typeface="+mn-cs"/>
        </a:defRPr>
      </a:lvl1pPr>
      <a:lvl2pPr marL="456698" algn="l" defTabSz="913451" rtl="0" eaLnBrk="1" latinLnBrk="0" hangingPunct="1">
        <a:defRPr sz="1800" kern="1200">
          <a:solidFill>
            <a:schemeClr val="tx1"/>
          </a:solidFill>
          <a:latin typeface="+mn-lt"/>
          <a:ea typeface="+mn-ea"/>
          <a:cs typeface="+mn-cs"/>
        </a:defRPr>
      </a:lvl2pPr>
      <a:lvl3pPr marL="913451" algn="l" defTabSz="913451" rtl="0" eaLnBrk="1" latinLnBrk="0" hangingPunct="1">
        <a:defRPr sz="1800" kern="1200">
          <a:solidFill>
            <a:schemeClr val="tx1"/>
          </a:solidFill>
          <a:latin typeface="+mn-lt"/>
          <a:ea typeface="+mn-ea"/>
          <a:cs typeface="+mn-cs"/>
        </a:defRPr>
      </a:lvl3pPr>
      <a:lvl4pPr marL="1370168" algn="l" defTabSz="913451" rtl="0" eaLnBrk="1" latinLnBrk="0" hangingPunct="1">
        <a:defRPr sz="1800" kern="1200">
          <a:solidFill>
            <a:schemeClr val="tx1"/>
          </a:solidFill>
          <a:latin typeface="+mn-lt"/>
          <a:ea typeface="+mn-ea"/>
          <a:cs typeface="+mn-cs"/>
        </a:defRPr>
      </a:lvl4pPr>
      <a:lvl5pPr marL="1826903" algn="l" defTabSz="913451" rtl="0" eaLnBrk="1" latinLnBrk="0" hangingPunct="1">
        <a:defRPr sz="1800" kern="1200">
          <a:solidFill>
            <a:schemeClr val="tx1"/>
          </a:solidFill>
          <a:latin typeface="+mn-lt"/>
          <a:ea typeface="+mn-ea"/>
          <a:cs typeface="+mn-cs"/>
        </a:defRPr>
      </a:lvl5pPr>
      <a:lvl6pPr marL="2283600" algn="l" defTabSz="913451" rtl="0" eaLnBrk="1" latinLnBrk="0" hangingPunct="1">
        <a:defRPr sz="1800" kern="1200">
          <a:solidFill>
            <a:schemeClr val="tx1"/>
          </a:solidFill>
          <a:latin typeface="+mn-lt"/>
          <a:ea typeface="+mn-ea"/>
          <a:cs typeface="+mn-cs"/>
        </a:defRPr>
      </a:lvl6pPr>
      <a:lvl7pPr marL="2740300" algn="l" defTabSz="913451" rtl="0" eaLnBrk="1" latinLnBrk="0" hangingPunct="1">
        <a:defRPr sz="1800" kern="1200">
          <a:solidFill>
            <a:schemeClr val="tx1"/>
          </a:solidFill>
          <a:latin typeface="+mn-lt"/>
          <a:ea typeface="+mn-ea"/>
          <a:cs typeface="+mn-cs"/>
        </a:defRPr>
      </a:lvl7pPr>
      <a:lvl8pPr marL="3197033" algn="l" defTabSz="913451" rtl="0" eaLnBrk="1" latinLnBrk="0" hangingPunct="1">
        <a:defRPr sz="1800" kern="1200">
          <a:solidFill>
            <a:schemeClr val="tx1"/>
          </a:solidFill>
          <a:latin typeface="+mn-lt"/>
          <a:ea typeface="+mn-ea"/>
          <a:cs typeface="+mn-cs"/>
        </a:defRPr>
      </a:lvl8pPr>
      <a:lvl9pPr marL="3653754" algn="l" defTabSz="91345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4" tIns="34286" rIns="68574" bIns="34286"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8"/>
            <a:ext cx="7886700" cy="3263504"/>
          </a:xfrm>
          <a:prstGeom prst="rect">
            <a:avLst/>
          </a:prstGeom>
        </p:spPr>
        <p:txBody>
          <a:bodyPr vert="horz" lIns="68574" tIns="34286" rIns="68574" bIns="34286"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4"/>
            <a:ext cx="2057400" cy="273844"/>
          </a:xfrm>
          <a:prstGeom prst="rect">
            <a:avLst/>
          </a:prstGeom>
        </p:spPr>
        <p:txBody>
          <a:bodyPr vert="horz" lIns="68574" tIns="34286" rIns="68574" bIns="34286" rtlCol="0" anchor="ctr"/>
          <a:lstStyle>
            <a:lvl1pPr algn="l">
              <a:defRPr sz="900">
                <a:solidFill>
                  <a:schemeClr val="tx1">
                    <a:tint val="75000"/>
                  </a:schemeClr>
                </a:solidFill>
              </a:defRPr>
            </a:lvl1pPr>
          </a:lstStyle>
          <a:p>
            <a:pPr defTabSz="685732"/>
            <a:fld id="{D997B5FA-0921-464F-AAE1-844C04324D75}" type="datetimeFigureOut">
              <a:rPr lang="zh-CN" altLang="en-US" smtClean="0">
                <a:solidFill>
                  <a:prstClr val="black">
                    <a:tint val="75000"/>
                  </a:prstClr>
                </a:solidFill>
              </a:rPr>
              <a:pPr defTabSz="685732"/>
              <a:t>2022/5/12</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4" tIns="34286" rIns="68574" bIns="34286" rtlCol="0" anchor="ctr"/>
          <a:lstStyle>
            <a:lvl1pPr algn="ctr">
              <a:defRPr sz="900">
                <a:solidFill>
                  <a:schemeClr val="tx1">
                    <a:tint val="75000"/>
                  </a:schemeClr>
                </a:solidFill>
              </a:defRPr>
            </a:lvl1pPr>
          </a:lstStyle>
          <a:p>
            <a:pPr defTabSz="685732"/>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4" tIns="34286" rIns="68574" bIns="34286" rtlCol="0" anchor="ctr"/>
          <a:lstStyle>
            <a:lvl1pPr algn="r">
              <a:defRPr sz="900">
                <a:solidFill>
                  <a:schemeClr val="tx1">
                    <a:tint val="75000"/>
                  </a:schemeClr>
                </a:solidFill>
              </a:defRPr>
            </a:lvl1pPr>
          </a:lstStyle>
          <a:p>
            <a:pPr defTabSz="685732"/>
            <a:fld id="{565CE74E-AB26-4998-AD42-012C4C1AD076}" type="slidenum">
              <a:rPr lang="zh-CN" altLang="en-US" smtClean="0">
                <a:solidFill>
                  <a:prstClr val="black">
                    <a:tint val="75000"/>
                  </a:prstClr>
                </a:solidFill>
              </a:rPr>
              <a:pPr defTabSz="685732"/>
              <a:t>‹#›</a:t>
            </a:fld>
            <a:endParaRPr lang="zh-CN" altLang="en-US">
              <a:solidFill>
                <a:prstClr val="black">
                  <a:tint val="75000"/>
                </a:prstClr>
              </a:solidFill>
            </a:endParaRPr>
          </a:p>
        </p:txBody>
      </p:sp>
    </p:spTree>
    <p:extLst>
      <p:ext uri="{BB962C8B-B14F-4D97-AF65-F5344CB8AC3E}">
        <p14:creationId xmlns:p14="http://schemas.microsoft.com/office/powerpoint/2010/main" val="15567548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mc:Choice>
    <mc:Fallback xmlns="">
      <p:transition spd="slow"/>
    </mc:Fallback>
  </mc:AlternateConten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0" indent="-171433"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6" indent="-171433"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2" indent="-171433"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8" indent="-171433"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4" indent="-171433"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30" indent="-171433"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6" indent="-171433"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3" indent="-171433"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7" algn="l" defTabSz="685732" rtl="0" eaLnBrk="1" latinLnBrk="0" hangingPunct="1">
        <a:defRPr sz="1400" kern="1200">
          <a:solidFill>
            <a:schemeClr val="tx1"/>
          </a:solidFill>
          <a:latin typeface="+mn-lt"/>
          <a:ea typeface="+mn-ea"/>
          <a:cs typeface="+mn-cs"/>
        </a:defRPr>
      </a:lvl7pPr>
      <a:lvl8pPr marL="2400063" algn="l" defTabSz="685732" rtl="0" eaLnBrk="1" latinLnBrk="0" hangingPunct="1">
        <a:defRPr sz="1400" kern="1200">
          <a:solidFill>
            <a:schemeClr val="tx1"/>
          </a:solidFill>
          <a:latin typeface="+mn-lt"/>
          <a:ea typeface="+mn-ea"/>
          <a:cs typeface="+mn-cs"/>
        </a:defRPr>
      </a:lvl8pPr>
      <a:lvl9pPr marL="2742930" algn="l" defTabSz="6857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29.xml"/><Relationship Id="rId7" Type="http://schemas.openxmlformats.org/officeDocument/2006/relationships/image" Target="../media/image15.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5.png"/><Relationship Id="rId7" Type="http://schemas.openxmlformats.org/officeDocument/2006/relationships/customXml" Target="../ink/ink2.xml"/><Relationship Id="rId2" Type="http://schemas.openxmlformats.org/officeDocument/2006/relationships/slideLayout" Target="../slideLayouts/slideLayout29.xml"/><Relationship Id="rId1" Type="http://schemas.openxmlformats.org/officeDocument/2006/relationships/tags" Target="../tags/tag3.xml"/><Relationship Id="rId6" Type="http://schemas.openxmlformats.org/officeDocument/2006/relationships/image" Target="../media/image270.png"/><Relationship Id="rId5" Type="http://schemas.openxmlformats.org/officeDocument/2006/relationships/customXml" Target="../ink/ink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4.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979715" y="91149"/>
            <a:ext cx="3945173" cy="400043"/>
          </a:xfrm>
          <a:prstGeom prst="rect">
            <a:avLst/>
          </a:prstGeom>
        </p:spPr>
        <p:txBody>
          <a:bodyPr wrap="none" lIns="91372" tIns="45687" rIns="91372" bIns="45687">
            <a:spAutoFit/>
          </a:bodyPr>
          <a:lstStyle/>
          <a:p>
            <a:pPr defTabSz="913451"/>
            <a:r>
              <a:rPr lang="zh-CN" altLang="en-US" sz="2000" b="1" dirty="0">
                <a:solidFill>
                  <a:srgbClr val="0000FF"/>
                </a:solidFill>
                <a:latin typeface="方正粗黑宋简体" panose="02000000000000000000" pitchFamily="2" charset="-122"/>
                <a:ea typeface="方正粗黑宋简体" panose="02000000000000000000" pitchFamily="2" charset="-122"/>
              </a:rPr>
              <a:t>第四单元  商路、贸易与文化交流</a:t>
            </a:r>
          </a:p>
        </p:txBody>
      </p:sp>
      <p:sp>
        <p:nvSpPr>
          <p:cNvPr id="5" name="矩形 4"/>
          <p:cNvSpPr/>
          <p:nvPr/>
        </p:nvSpPr>
        <p:spPr>
          <a:xfrm>
            <a:off x="139011" y="491202"/>
            <a:ext cx="8784976" cy="707819"/>
          </a:xfrm>
          <a:prstGeom prst="rect">
            <a:avLst/>
          </a:prstGeom>
          <a:solidFill>
            <a:schemeClr val="bg2"/>
          </a:solidFill>
        </p:spPr>
        <p:txBody>
          <a:bodyPr wrap="square" lIns="91372" tIns="45687" rIns="91372" bIns="45687">
            <a:spAutoFit/>
          </a:bodyPr>
          <a:lstStyle/>
          <a:p>
            <a:pPr algn="just" defTabSz="913451">
              <a:lnSpc>
                <a:spcPct val="125000"/>
              </a:lnSpc>
            </a:pPr>
            <a:r>
              <a:rPr lang="en-US" altLang="zh-CN" sz="1600" b="1" dirty="0">
                <a:solidFill>
                  <a:srgbClr val="FF0000"/>
                </a:solidFill>
                <a:latin typeface="方正粗黑宋简体" panose="02000000000000000000" pitchFamily="2" charset="-122"/>
                <a:ea typeface="方正粗黑宋简体" panose="02000000000000000000" pitchFamily="2" charset="-122"/>
              </a:rPr>
              <a:t>【</a:t>
            </a:r>
            <a:r>
              <a:rPr lang="zh-CN" altLang="en-US" sz="1600" b="1" dirty="0">
                <a:solidFill>
                  <a:srgbClr val="FF0000"/>
                </a:solidFill>
                <a:latin typeface="方正粗黑宋简体" panose="02000000000000000000" pitchFamily="2" charset="-122"/>
                <a:ea typeface="方正粗黑宋简体" panose="02000000000000000000" pitchFamily="2" charset="-122"/>
              </a:rPr>
              <a:t>课标</a:t>
            </a:r>
            <a:r>
              <a:rPr lang="en-US" altLang="zh-CN" sz="1600" b="1" dirty="0">
                <a:solidFill>
                  <a:srgbClr val="FF0000"/>
                </a:solidFill>
                <a:latin typeface="方正粗黑宋简体" panose="02000000000000000000" pitchFamily="2" charset="-122"/>
                <a:ea typeface="方正粗黑宋简体" panose="02000000000000000000" pitchFamily="2" charset="-122"/>
              </a:rPr>
              <a:t>3.4】</a:t>
            </a:r>
            <a:r>
              <a:rPr lang="zh-CN" altLang="en-US" sz="1600" b="1" dirty="0">
                <a:latin typeface="华文楷体" panose="02010600040101010101" pitchFamily="2" charset="-122"/>
                <a:ea typeface="华文楷体" panose="02010600040101010101" pitchFamily="2" charset="-122"/>
              </a:rPr>
              <a:t>了解不同时代、不同类型商路的开辟；通过了解商品所体现的特色文化，理解贸易活动在文化交流中所扮演的重要角色。</a:t>
            </a:r>
          </a:p>
        </p:txBody>
      </p:sp>
      <p:sp>
        <p:nvSpPr>
          <p:cNvPr id="6" name="矩形 5"/>
          <p:cNvSpPr/>
          <p:nvPr/>
        </p:nvSpPr>
        <p:spPr>
          <a:xfrm>
            <a:off x="144687" y="1275606"/>
            <a:ext cx="3404962" cy="338488"/>
          </a:xfrm>
          <a:prstGeom prst="rect">
            <a:avLst/>
          </a:prstGeom>
        </p:spPr>
        <p:txBody>
          <a:bodyPr wrap="none" lIns="91372" tIns="45687" rIns="91372" bIns="45687">
            <a:spAutoFit/>
          </a:bodyPr>
          <a:lstStyle/>
          <a:p>
            <a:pPr defTabSz="913451"/>
            <a:r>
              <a:rPr lang="zh-CN" altLang="en-US" sz="1600" b="1" dirty="0">
                <a:solidFill>
                  <a:prstClr val="black"/>
                </a:solidFill>
                <a:latin typeface="方正粗黑宋简体" panose="02000000000000000000" pitchFamily="2" charset="-122"/>
                <a:ea typeface="方正粗黑宋简体" panose="02000000000000000000" pitchFamily="2" charset="-122"/>
              </a:rPr>
              <a:t>学习要点</a:t>
            </a:r>
            <a:r>
              <a:rPr lang="en-US" altLang="zh-CN" sz="1600" b="1" dirty="0">
                <a:solidFill>
                  <a:prstClr val="black"/>
                </a:solidFill>
                <a:latin typeface="方正粗黑宋简体" panose="02000000000000000000" pitchFamily="2" charset="-122"/>
                <a:ea typeface="方正粗黑宋简体" panose="02000000000000000000" pitchFamily="2" charset="-122"/>
              </a:rPr>
              <a:t>1</a:t>
            </a:r>
            <a:r>
              <a:rPr lang="zh-CN" altLang="en-US" sz="1600" b="1" dirty="0">
                <a:solidFill>
                  <a:prstClr val="black"/>
                </a:solidFill>
                <a:latin typeface="方正粗黑宋简体" panose="02000000000000000000" pitchFamily="2" charset="-122"/>
                <a:ea typeface="方正粗黑宋简体" panose="02000000000000000000" pitchFamily="2" charset="-122"/>
              </a:rPr>
              <a:t>：丝绸之路的开辟及意义</a:t>
            </a:r>
          </a:p>
        </p:txBody>
      </p:sp>
      <p:sp>
        <p:nvSpPr>
          <p:cNvPr id="7" name="矩形 6"/>
          <p:cNvSpPr/>
          <p:nvPr/>
        </p:nvSpPr>
        <p:spPr>
          <a:xfrm>
            <a:off x="152261" y="1647782"/>
            <a:ext cx="8712968" cy="823236"/>
          </a:xfrm>
          <a:prstGeom prst="rect">
            <a:avLst/>
          </a:prstGeom>
          <a:ln>
            <a:solidFill>
              <a:schemeClr val="tx1"/>
            </a:solidFill>
          </a:ln>
        </p:spPr>
        <p:txBody>
          <a:bodyPr wrap="square" lIns="91372" tIns="45687" rIns="91372" bIns="45687">
            <a:spAutoFit/>
          </a:bodyPr>
          <a:lstStyle/>
          <a:p>
            <a:pPr algn="just" defTabSz="913451">
              <a:lnSpc>
                <a:spcPts val="1920"/>
              </a:lnSpc>
            </a:pPr>
            <a:r>
              <a:rPr lang="en-US" altLang="zh-CN" sz="1600" b="1" dirty="0">
                <a:solidFill>
                  <a:srgbClr val="0000FF"/>
                </a:solidFill>
                <a:latin typeface="华文楷体" panose="02010600040101010101" pitchFamily="2" charset="-122"/>
                <a:ea typeface="华文楷体" panose="02010600040101010101" pitchFamily="2" charset="-122"/>
              </a:rPr>
              <a:t>1.</a:t>
            </a:r>
            <a:r>
              <a:rPr lang="zh-CN" altLang="en-US" sz="1600" b="1" dirty="0">
                <a:solidFill>
                  <a:srgbClr val="0000FF"/>
                </a:solidFill>
                <a:latin typeface="华文楷体" panose="02010600040101010101" pitchFamily="2" charset="-122"/>
                <a:ea typeface="华文楷体" panose="02010600040101010101" pitchFamily="2" charset="-122"/>
              </a:rPr>
              <a:t>运用历史地图，说出丝绸之路等连接欧亚大陆 的重要商路的时空分布</a:t>
            </a:r>
            <a:endParaRPr lang="en-US" altLang="zh-CN" sz="1600" b="1" dirty="0">
              <a:solidFill>
                <a:srgbClr val="0000FF"/>
              </a:solidFill>
              <a:latin typeface="华文楷体" panose="02010600040101010101" pitchFamily="2" charset="-122"/>
              <a:ea typeface="华文楷体" panose="02010600040101010101" pitchFamily="2" charset="-122"/>
            </a:endParaRPr>
          </a:p>
          <a:p>
            <a:pPr algn="just" defTabSz="913451">
              <a:lnSpc>
                <a:spcPts val="1920"/>
              </a:lnSpc>
            </a:pPr>
            <a:r>
              <a:rPr lang="en-US" altLang="zh-CN" sz="1600" b="1" dirty="0">
                <a:solidFill>
                  <a:srgbClr val="0000FF"/>
                </a:solidFill>
                <a:latin typeface="华文楷体" panose="02010600040101010101" pitchFamily="2" charset="-122"/>
                <a:ea typeface="华文楷体" panose="02010600040101010101" pitchFamily="2" charset="-122"/>
              </a:rPr>
              <a:t>2.</a:t>
            </a:r>
            <a:r>
              <a:rPr lang="zh-CN" altLang="en-US" sz="1600" b="1" dirty="0">
                <a:solidFill>
                  <a:srgbClr val="0000FF"/>
                </a:solidFill>
                <a:latin typeface="华文楷体" panose="02010600040101010101" pitchFamily="2" charset="-122"/>
                <a:ea typeface="华文楷体" panose="02010600040101010101" pitchFamily="2" charset="-122"/>
              </a:rPr>
              <a:t> 分析古代欧亚大陆重要商路上的商品交换与文化交流，认识古代商路的开辟对促进文化交流的重要意义</a:t>
            </a:r>
          </a:p>
        </p:txBody>
      </p:sp>
      <p:sp>
        <p:nvSpPr>
          <p:cNvPr id="8" name="矩形 7"/>
          <p:cNvSpPr/>
          <p:nvPr/>
        </p:nvSpPr>
        <p:spPr>
          <a:xfrm>
            <a:off x="153483" y="2555096"/>
            <a:ext cx="5706785" cy="338488"/>
          </a:xfrm>
          <a:prstGeom prst="rect">
            <a:avLst/>
          </a:prstGeom>
        </p:spPr>
        <p:txBody>
          <a:bodyPr wrap="square" lIns="91372" tIns="45687" rIns="91372" bIns="45687">
            <a:spAutoFit/>
          </a:bodyPr>
          <a:lstStyle/>
          <a:p>
            <a:pPr defTabSz="913451"/>
            <a:r>
              <a:rPr lang="zh-CN" altLang="en-US" sz="1600" b="1" dirty="0">
                <a:solidFill>
                  <a:prstClr val="black"/>
                </a:solidFill>
                <a:latin typeface="方正粗黑宋简体" panose="02000000000000000000" pitchFamily="2" charset="-122"/>
                <a:ea typeface="方正粗黑宋简体" panose="02000000000000000000" pitchFamily="2" charset="-122"/>
              </a:rPr>
              <a:t>学习要点</a:t>
            </a:r>
            <a:r>
              <a:rPr lang="en-US" altLang="zh-CN" sz="1600" b="1" dirty="0">
                <a:solidFill>
                  <a:prstClr val="black"/>
                </a:solidFill>
                <a:latin typeface="方正粗黑宋简体" panose="02000000000000000000" pitchFamily="2" charset="-122"/>
                <a:ea typeface="方正粗黑宋简体" panose="02000000000000000000" pitchFamily="2" charset="-122"/>
              </a:rPr>
              <a:t>2</a:t>
            </a:r>
            <a:r>
              <a:rPr lang="zh-CN" altLang="en-US" sz="1600" b="1" dirty="0">
                <a:solidFill>
                  <a:prstClr val="black"/>
                </a:solidFill>
                <a:latin typeface="方正粗黑宋简体" panose="02000000000000000000" pitchFamily="2" charset="-122"/>
                <a:ea typeface="方正粗黑宋简体" panose="02000000000000000000" pitchFamily="2" charset="-122"/>
              </a:rPr>
              <a:t>：古代商路贸易活动中的文化交流</a:t>
            </a:r>
          </a:p>
        </p:txBody>
      </p:sp>
      <p:sp>
        <p:nvSpPr>
          <p:cNvPr id="9" name="矩形 8"/>
          <p:cNvSpPr/>
          <p:nvPr/>
        </p:nvSpPr>
        <p:spPr>
          <a:xfrm>
            <a:off x="139010" y="3003800"/>
            <a:ext cx="8712968" cy="584709"/>
          </a:xfrm>
          <a:prstGeom prst="rect">
            <a:avLst/>
          </a:prstGeom>
          <a:ln>
            <a:solidFill>
              <a:schemeClr val="tx1"/>
            </a:solidFill>
          </a:ln>
        </p:spPr>
        <p:txBody>
          <a:bodyPr wrap="square" lIns="91372" tIns="45687" rIns="91372" bIns="45687">
            <a:spAutoFit/>
          </a:bodyPr>
          <a:lstStyle/>
          <a:p>
            <a:pPr defTabSz="913451"/>
            <a:r>
              <a:rPr lang="en-US" altLang="zh-CN" sz="1600" b="1" dirty="0">
                <a:solidFill>
                  <a:srgbClr val="0000FF"/>
                </a:solidFill>
                <a:latin typeface="华文楷体" panose="02010600040101010101" pitchFamily="2" charset="-122"/>
                <a:ea typeface="华文楷体" panose="02010600040101010101" pitchFamily="2" charset="-122"/>
              </a:rPr>
              <a:t>1.</a:t>
            </a:r>
            <a:r>
              <a:rPr lang="zh-CN" altLang="en-US" sz="1600" b="1" dirty="0">
                <a:solidFill>
                  <a:srgbClr val="0000FF"/>
                </a:solidFill>
                <a:latin typeface="华文楷体" panose="02010600040101010101" pitchFamily="2" charset="-122"/>
                <a:ea typeface="华文楷体" panose="02010600040101010101" pitchFamily="2" charset="-122"/>
              </a:rPr>
              <a:t>能够运用考古材料和相关文献记载等，描述古代商路上文化交流的情况</a:t>
            </a:r>
            <a:endParaRPr lang="en-US" altLang="zh-CN" sz="1600" b="1" dirty="0">
              <a:solidFill>
                <a:srgbClr val="0000FF"/>
              </a:solidFill>
              <a:latin typeface="华文楷体" panose="02010600040101010101" pitchFamily="2" charset="-122"/>
              <a:ea typeface="华文楷体" panose="02010600040101010101" pitchFamily="2" charset="-122"/>
            </a:endParaRPr>
          </a:p>
          <a:p>
            <a:pPr defTabSz="913451"/>
            <a:r>
              <a:rPr lang="en-US" altLang="zh-CN" sz="1600" b="1" dirty="0">
                <a:solidFill>
                  <a:srgbClr val="0000FF"/>
                </a:solidFill>
                <a:latin typeface="华文楷体" panose="02010600040101010101" pitchFamily="2" charset="-122"/>
                <a:ea typeface="华文楷体" panose="02010600040101010101" pitchFamily="2" charset="-122"/>
              </a:rPr>
              <a:t>2.</a:t>
            </a:r>
            <a:r>
              <a:rPr lang="zh-CN" altLang="en-US" sz="1600" b="1" dirty="0">
                <a:solidFill>
                  <a:srgbClr val="0000FF"/>
                </a:solidFill>
                <a:latin typeface="华文楷体" panose="02010600040101010101" pitchFamily="2" charset="-122"/>
                <a:ea typeface="华文楷体" panose="02010600040101010101" pitchFamily="2" charset="-122"/>
              </a:rPr>
              <a:t>能够通过丝绸、瓷器等商品体现的文化影响力，认识商品流通也是文化传播</a:t>
            </a:r>
            <a:endParaRPr lang="en-US" altLang="zh-CN" sz="1600" b="1" dirty="0">
              <a:solidFill>
                <a:srgbClr val="0000FF"/>
              </a:solidFill>
              <a:latin typeface="华文楷体" panose="02010600040101010101" pitchFamily="2" charset="-122"/>
              <a:ea typeface="华文楷体" panose="02010600040101010101" pitchFamily="2" charset="-122"/>
            </a:endParaRPr>
          </a:p>
        </p:txBody>
      </p:sp>
      <p:sp>
        <p:nvSpPr>
          <p:cNvPr id="10" name="矩形 9"/>
          <p:cNvSpPr/>
          <p:nvPr/>
        </p:nvSpPr>
        <p:spPr>
          <a:xfrm>
            <a:off x="163759" y="3651870"/>
            <a:ext cx="5266048" cy="338488"/>
          </a:xfrm>
          <a:prstGeom prst="rect">
            <a:avLst/>
          </a:prstGeom>
        </p:spPr>
        <p:txBody>
          <a:bodyPr wrap="none" lIns="91372" tIns="45687" rIns="91372" bIns="45687">
            <a:spAutoFit/>
          </a:bodyPr>
          <a:lstStyle/>
          <a:p>
            <a:pPr defTabSz="913451"/>
            <a:r>
              <a:rPr lang="zh-CN" altLang="en-US" sz="1600" b="1" dirty="0">
                <a:solidFill>
                  <a:prstClr val="black"/>
                </a:solidFill>
                <a:latin typeface="方正粗黑宋简体" panose="02000000000000000000" pitchFamily="2" charset="-122"/>
                <a:ea typeface="方正粗黑宋简体" panose="02000000000000000000" pitchFamily="2" charset="-122"/>
              </a:rPr>
              <a:t>学习要点</a:t>
            </a:r>
            <a:r>
              <a:rPr lang="en-US" altLang="zh-CN" sz="1600" b="1" dirty="0">
                <a:solidFill>
                  <a:prstClr val="black"/>
                </a:solidFill>
                <a:latin typeface="方正粗黑宋简体" panose="02000000000000000000" pitchFamily="2" charset="-122"/>
                <a:ea typeface="方正粗黑宋简体" panose="02000000000000000000" pitchFamily="2" charset="-122"/>
              </a:rPr>
              <a:t>3</a:t>
            </a:r>
            <a:r>
              <a:rPr lang="zh-CN" altLang="en-US" sz="1600" b="1" dirty="0">
                <a:solidFill>
                  <a:prstClr val="black"/>
                </a:solidFill>
                <a:latin typeface="方正粗黑宋简体" panose="02000000000000000000" pitchFamily="2" charset="-122"/>
                <a:ea typeface="方正粗黑宋简体" panose="02000000000000000000" pitchFamily="2" charset="-122"/>
              </a:rPr>
              <a:t>：全球贸易网的形我及其在文化交流中的作用</a:t>
            </a:r>
          </a:p>
        </p:txBody>
      </p:sp>
      <p:sp>
        <p:nvSpPr>
          <p:cNvPr id="11" name="矩形 10"/>
          <p:cNvSpPr/>
          <p:nvPr/>
        </p:nvSpPr>
        <p:spPr>
          <a:xfrm>
            <a:off x="153482" y="4083918"/>
            <a:ext cx="8712968" cy="830930"/>
          </a:xfrm>
          <a:prstGeom prst="rect">
            <a:avLst/>
          </a:prstGeom>
          <a:ln>
            <a:solidFill>
              <a:schemeClr val="tx1"/>
            </a:solidFill>
          </a:ln>
        </p:spPr>
        <p:txBody>
          <a:bodyPr wrap="square" lIns="91372" tIns="45687" rIns="91372" bIns="45687">
            <a:spAutoFit/>
          </a:bodyPr>
          <a:lstStyle/>
          <a:p>
            <a:pPr defTabSz="913451"/>
            <a:r>
              <a:rPr lang="en-US" altLang="zh-CN" sz="1600" b="1" dirty="0">
                <a:solidFill>
                  <a:srgbClr val="0000FF"/>
                </a:solidFill>
                <a:latin typeface="华文楷体" panose="02010600040101010101" pitchFamily="2" charset="-122"/>
                <a:ea typeface="华文楷体" panose="02010600040101010101" pitchFamily="2" charset="-122"/>
              </a:rPr>
              <a:t>1.</a:t>
            </a:r>
            <a:r>
              <a:rPr lang="zh-CN" altLang="en-US" sz="1600" b="1" dirty="0">
                <a:solidFill>
                  <a:srgbClr val="0000FF"/>
                </a:solidFill>
                <a:latin typeface="华文楷体" panose="02010600040101010101" pitchFamily="2" charset="-122"/>
                <a:ea typeface="华文楷体" panose="02010600040101010101" pitchFamily="2" charset="-122"/>
              </a:rPr>
              <a:t>能够使用地图、数据等相关文献材料，梳理近代以来</a:t>
            </a:r>
            <a:r>
              <a:rPr lang="zh-CN" altLang="en-US" sz="1600" b="1" dirty="0" smtClean="0">
                <a:solidFill>
                  <a:srgbClr val="0000FF"/>
                </a:solidFill>
                <a:latin typeface="华文楷体" panose="02010600040101010101" pitchFamily="2" charset="-122"/>
                <a:ea typeface="华文楷体" panose="02010600040101010101" pitchFamily="2" charset="-122"/>
              </a:rPr>
              <a:t>全球贸易</a:t>
            </a:r>
            <a:r>
              <a:rPr lang="zh-CN" altLang="en-US" sz="1600" b="1" dirty="0">
                <a:solidFill>
                  <a:srgbClr val="0000FF"/>
                </a:solidFill>
                <a:latin typeface="华文楷体" panose="02010600040101010101" pitchFamily="2" charset="-122"/>
                <a:ea typeface="华文楷体" panose="02010600040101010101" pitchFamily="2" charset="-122"/>
              </a:rPr>
              <a:t>网的时空分布</a:t>
            </a:r>
            <a:endParaRPr lang="en-US" altLang="zh-CN" sz="1600" b="1" dirty="0">
              <a:solidFill>
                <a:srgbClr val="0000FF"/>
              </a:solidFill>
              <a:latin typeface="华文楷体" panose="02010600040101010101" pitchFamily="2" charset="-122"/>
              <a:ea typeface="华文楷体" panose="02010600040101010101" pitchFamily="2" charset="-122"/>
            </a:endParaRPr>
          </a:p>
          <a:p>
            <a:pPr defTabSz="913451"/>
            <a:r>
              <a:rPr lang="en-US" altLang="zh-CN" sz="1600" b="1" dirty="0">
                <a:solidFill>
                  <a:srgbClr val="0000FF"/>
                </a:solidFill>
                <a:latin typeface="华文楷体" panose="02010600040101010101" pitchFamily="2" charset="-122"/>
                <a:ea typeface="华文楷体" panose="02010600040101010101" pitchFamily="2" charset="-122"/>
              </a:rPr>
              <a:t>2.</a:t>
            </a:r>
            <a:r>
              <a:rPr lang="zh-CN" altLang="en-US" sz="1600" b="1" dirty="0">
                <a:solidFill>
                  <a:srgbClr val="0000FF"/>
                </a:solidFill>
                <a:latin typeface="华文楷体" panose="02010600040101010101" pitchFamily="2" charset="-122"/>
                <a:ea typeface="华文楷体" panose="02010600040101010101" pitchFamily="2" charset="-122"/>
              </a:rPr>
              <a:t>在相互借鉴中向前发展；能够通过茶叶、服饰、钟表等实例，论证商品中蕴含的文化元素，理解商品和文化的关系 </a:t>
            </a:r>
            <a:endParaRPr lang="en-US" altLang="zh-CN" sz="1600" b="1" dirty="0">
              <a:solidFill>
                <a:srgbClr val="0000FF"/>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915664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3481" y="123481"/>
            <a:ext cx="4850567" cy="369265"/>
          </a:xfrm>
          <a:prstGeom prst="rect">
            <a:avLst/>
          </a:prstGeom>
        </p:spPr>
        <p:txBody>
          <a:bodyPr wrap="square" lIns="91372" tIns="45687" rIns="91372" bIns="45687">
            <a:spAutoFit/>
          </a:bodyPr>
          <a:lstStyle/>
          <a:p>
            <a:pPr defTabSz="913451"/>
            <a:r>
              <a:rPr lang="zh-CN" altLang="en-US" b="1" dirty="0">
                <a:solidFill>
                  <a:prstClr val="black"/>
                </a:solidFill>
                <a:latin typeface="方正粗黑宋简体" panose="02000000000000000000" pitchFamily="2" charset="-122"/>
                <a:ea typeface="方正粗黑宋简体" panose="02000000000000000000" pitchFamily="2" charset="-122"/>
              </a:rPr>
              <a:t>学习要点</a:t>
            </a:r>
            <a:r>
              <a:rPr lang="en-US" altLang="zh-CN" b="1" dirty="0">
                <a:solidFill>
                  <a:prstClr val="black"/>
                </a:solidFill>
                <a:latin typeface="方正粗黑宋简体" panose="02000000000000000000" pitchFamily="2" charset="-122"/>
                <a:ea typeface="方正粗黑宋简体" panose="02000000000000000000" pitchFamily="2" charset="-122"/>
              </a:rPr>
              <a:t>2</a:t>
            </a:r>
            <a:r>
              <a:rPr lang="zh-CN" altLang="en-US" b="1" dirty="0">
                <a:solidFill>
                  <a:prstClr val="black"/>
                </a:solidFill>
                <a:latin typeface="方正粗黑宋简体" panose="02000000000000000000" pitchFamily="2" charset="-122"/>
                <a:ea typeface="方正粗黑宋简体" panose="02000000000000000000" pitchFamily="2" charset="-122"/>
              </a:rPr>
              <a:t>：古代商路贸易活动中的文化交流</a:t>
            </a:r>
          </a:p>
        </p:txBody>
      </p:sp>
      <p:sp>
        <p:nvSpPr>
          <p:cNvPr id="3" name="矩形 2"/>
          <p:cNvSpPr/>
          <p:nvPr/>
        </p:nvSpPr>
        <p:spPr>
          <a:xfrm>
            <a:off x="71501" y="494988"/>
            <a:ext cx="7524836" cy="369265"/>
          </a:xfrm>
          <a:prstGeom prst="rect">
            <a:avLst/>
          </a:prstGeom>
          <a:ln>
            <a:solidFill>
              <a:schemeClr val="tx1"/>
            </a:solidFill>
          </a:ln>
        </p:spPr>
        <p:txBody>
          <a:bodyPr wrap="square" lIns="91372" tIns="45687" rIns="91372" bIns="45687">
            <a:spAutoFit/>
          </a:bodyPr>
          <a:lstStyle/>
          <a:p>
            <a:pPr defTabSz="913451"/>
            <a:r>
              <a:rPr lang="en-US" altLang="zh-CN" b="1" dirty="0">
                <a:solidFill>
                  <a:srgbClr val="0000FF"/>
                </a:solidFill>
                <a:latin typeface="华文楷体" panose="02010600040101010101" pitchFamily="2" charset="-122"/>
                <a:ea typeface="华文楷体" panose="02010600040101010101" pitchFamily="2" charset="-122"/>
              </a:rPr>
              <a:t>1</a:t>
            </a:r>
            <a:r>
              <a:rPr lang="en-US" altLang="zh-CN" b="1" dirty="0" smtClean="0">
                <a:solidFill>
                  <a:srgbClr val="0000FF"/>
                </a:solidFill>
                <a:latin typeface="华文楷体" panose="02010600040101010101" pitchFamily="2" charset="-122"/>
                <a:ea typeface="华文楷体" panose="02010600040101010101" pitchFamily="2" charset="-122"/>
              </a:rPr>
              <a:t>.</a:t>
            </a:r>
            <a:r>
              <a:rPr lang="zh-CN" altLang="en-US" b="1" dirty="0">
                <a:solidFill>
                  <a:srgbClr val="0000FF"/>
                </a:solidFill>
                <a:latin typeface="华文楷体" panose="02010600040101010101" pitchFamily="2" charset="-122"/>
                <a:ea typeface="华文楷体" panose="02010600040101010101" pitchFamily="2" charset="-122"/>
              </a:rPr>
              <a:t>能够运用考古材料和相关文献记载等，描述古代商路上文化交流的</a:t>
            </a:r>
            <a:r>
              <a:rPr lang="zh-CN" altLang="en-US" b="1" dirty="0" smtClean="0">
                <a:solidFill>
                  <a:srgbClr val="0000FF"/>
                </a:solidFill>
                <a:latin typeface="华文楷体" panose="02010600040101010101" pitchFamily="2" charset="-122"/>
                <a:ea typeface="华文楷体" panose="02010600040101010101" pitchFamily="2" charset="-122"/>
              </a:rPr>
              <a:t>情况</a:t>
            </a:r>
            <a:endParaRPr lang="en-US" altLang="zh-CN" b="1" dirty="0" smtClean="0">
              <a:solidFill>
                <a:srgbClr val="0000FF"/>
              </a:solidFill>
              <a:latin typeface="华文楷体" panose="02010600040101010101" pitchFamily="2" charset="-122"/>
              <a:ea typeface="华文楷体" panose="02010600040101010101" pitchFamily="2" charset="-122"/>
            </a:endParaRPr>
          </a:p>
        </p:txBody>
      </p:sp>
      <p:graphicFrame>
        <p:nvGraphicFramePr>
          <p:cNvPr id="7" name="表格 6"/>
          <p:cNvGraphicFramePr/>
          <p:nvPr>
            <p:custDataLst>
              <p:tags r:id="rId1"/>
            </p:custDataLst>
            <p:extLst>
              <p:ext uri="{D42A27DB-BD31-4B8C-83A1-F6EECF244321}">
                <p14:modId xmlns:p14="http://schemas.microsoft.com/office/powerpoint/2010/main" val="2103471934"/>
              </p:ext>
            </p:extLst>
          </p:nvPr>
        </p:nvGraphicFramePr>
        <p:xfrm>
          <a:off x="153481" y="1080070"/>
          <a:ext cx="4778558" cy="3811329"/>
        </p:xfrm>
        <a:graphic>
          <a:graphicData uri="http://schemas.openxmlformats.org/drawingml/2006/table">
            <a:tbl>
              <a:tblPr firstRow="1" bandRow="1">
                <a:tableStyleId>{2D5ABB26-0587-4C30-8999-92F81FD0307C}</a:tableStyleId>
              </a:tblPr>
              <a:tblGrid>
                <a:gridCol w="1862848"/>
                <a:gridCol w="2915710"/>
              </a:tblGrid>
              <a:tr h="290940">
                <a:tc>
                  <a:txBody>
                    <a:bodyPr/>
                    <a:lstStyle/>
                    <a:p>
                      <a:pPr algn="ctr">
                        <a:buNone/>
                      </a:pPr>
                      <a:r>
                        <a:rPr lang="zh-CN" altLang="en-US" sz="1400" b="1" dirty="0">
                          <a:solidFill>
                            <a:srgbClr val="FF0000"/>
                          </a:solidFill>
                          <a:latin typeface="方正粗黑宋简体" panose="02000000000000000000" pitchFamily="2" charset="-122"/>
                          <a:ea typeface="方正粗黑宋简体" panose="02000000000000000000" pitchFamily="2" charset="-122"/>
                        </a:rPr>
                        <a:t>中国西传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zh-CN" altLang="en-US" sz="1400" b="1" dirty="0">
                          <a:solidFill>
                            <a:srgbClr val="FF0000"/>
                          </a:solidFill>
                          <a:latin typeface="方正粗黑宋简体" panose="02000000000000000000" pitchFamily="2" charset="-122"/>
                          <a:ea typeface="方正粗黑宋简体" panose="02000000000000000000" pitchFamily="2" charset="-122"/>
                        </a:rPr>
                        <a:t>西方传入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9637">
                <a:tc>
                  <a:txBody>
                    <a:bodyPr/>
                    <a:lstStyle/>
                    <a:p>
                      <a:pPr algn="l">
                        <a:buNone/>
                      </a:pPr>
                      <a:r>
                        <a:rPr lang="zh-CN" altLang="en-US" sz="1400" b="1" dirty="0">
                          <a:latin typeface="华文楷体" panose="02010600040101010101" pitchFamily="2" charset="-122"/>
                          <a:ea typeface="华文楷体" panose="02010600040101010101" pitchFamily="2" charset="-122"/>
                        </a:rPr>
                        <a:t>养蚕和缫丝技术传到东罗马帝国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None/>
                      </a:pPr>
                      <a:r>
                        <a:rPr lang="zh-CN" altLang="zh-CN" sz="1400" b="1" dirty="0">
                          <a:latin typeface="华文楷体" panose="02010600040101010101" pitchFamily="2" charset="-122"/>
                          <a:ea typeface="华文楷体" panose="02010600040101010101" pitchFamily="2" charset="-122"/>
                          <a:sym typeface="+mn-ea"/>
                        </a:rPr>
                        <a:t>西汉一度征服中亚的大宛国,获得“汗血马”,引进</a:t>
                      </a:r>
                      <a:r>
                        <a:rPr lang="zh-CN" altLang="zh-CN" sz="1400" b="1" dirty="0">
                          <a:solidFill>
                            <a:srgbClr val="FF0000"/>
                          </a:solidFill>
                          <a:latin typeface="华文楷体" panose="02010600040101010101" pitchFamily="2" charset="-122"/>
                          <a:ea typeface="华文楷体" panose="02010600040101010101" pitchFamily="2" charset="-122"/>
                          <a:sym typeface="+mn-ea"/>
                        </a:rPr>
                        <a:t>饲草苜蓿及葡萄等水果</a:t>
                      </a:r>
                      <a:endParaRPr lang="zh-CN" altLang="en-US" sz="1400" b="1" dirty="0">
                        <a:solidFill>
                          <a:srgbClr val="FF0000"/>
                        </a:solidFill>
                        <a:latin typeface="华文楷体" panose="02010600040101010101" pitchFamily="2" charset="-122"/>
                        <a:ea typeface="华文楷体" panose="02010600040101010101" pitchFamily="2" charset="-122"/>
                        <a:cs typeface="方正公文小标宋" panose="02000500000000000000"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8888">
                <a:tc>
                  <a:txBody>
                    <a:bodyPr/>
                    <a:lstStyle/>
                    <a:p>
                      <a:pPr algn="l">
                        <a:buNone/>
                      </a:pPr>
                      <a:r>
                        <a:rPr lang="zh-CN" altLang="en-US" sz="1400" b="1" dirty="0">
                          <a:latin typeface="华文楷体" panose="02010600040101010101" pitchFamily="2" charset="-122"/>
                          <a:ea typeface="华文楷体" panose="02010600040101010101" pitchFamily="2" charset="-122"/>
                        </a:rPr>
                        <a:t>漆器，铁器及其制造技术经中亚向西传播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None/>
                      </a:pPr>
                      <a:r>
                        <a:rPr lang="zh-CN" altLang="zh-CN" sz="1400" b="1" dirty="0">
                          <a:latin typeface="华文楷体" panose="02010600040101010101" pitchFamily="2" charset="-122"/>
                          <a:ea typeface="华文楷体" panose="02010600040101010101" pitchFamily="2" charset="-122"/>
                          <a:sym typeface="+mn-ea"/>
                        </a:rPr>
                        <a:t>西瓜和中国古代文献中记载的胡桃、胡萝卜等带有“胡”字的物种,基本都是通过西域传入的（蔬菜、水果）</a:t>
                      </a:r>
                      <a:endParaRPr lang="zh-CN" altLang="en-US" sz="1400" b="1" dirty="0">
                        <a:latin typeface="华文楷体" panose="02010600040101010101" pitchFamily="2" charset="-122"/>
                        <a:ea typeface="华文楷体" panose="02010600040101010101" pitchFamily="2" charset="-122"/>
                        <a:cs typeface="方正公文小标宋" panose="02000500000000000000"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3081">
                <a:tc>
                  <a:txBody>
                    <a:bodyPr/>
                    <a:lstStyle/>
                    <a:p>
                      <a:pPr algn="l">
                        <a:buNone/>
                      </a:pPr>
                      <a:r>
                        <a:rPr lang="zh-CN" altLang="en-US" sz="1400" b="1" dirty="0">
                          <a:latin typeface="华文楷体" panose="02010600040101010101" pitchFamily="2" charset="-122"/>
                          <a:ea typeface="华文楷体" panose="02010600040101010101" pitchFamily="2" charset="-122"/>
                        </a:rPr>
                        <a:t>四大发明由陆路和海路传到西方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None/>
                      </a:pPr>
                      <a:r>
                        <a:rPr lang="zh-CN" altLang="zh-CN" sz="1400" b="1" dirty="0">
                          <a:latin typeface="华文楷体" panose="02010600040101010101" pitchFamily="2" charset="-122"/>
                          <a:ea typeface="华文楷体" panose="02010600040101010101" pitchFamily="2" charset="-122"/>
                          <a:sym typeface="+mn-ea"/>
                        </a:rPr>
                        <a:t>中亚和西亚的服饰、饮食对隋唐社会产生重大影响。</a:t>
                      </a:r>
                      <a:endParaRPr lang="zh-CN" altLang="en-US" sz="1400" b="1" dirty="0">
                        <a:latin typeface="华文楷体" panose="02010600040101010101" pitchFamily="2" charset="-122"/>
                        <a:ea typeface="华文楷体" panose="0201060004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9637">
                <a:tc>
                  <a:txBody>
                    <a:bodyPr/>
                    <a:lstStyle/>
                    <a:p>
                      <a:pPr algn="l">
                        <a:buNone/>
                      </a:pPr>
                      <a:r>
                        <a:rPr lang="zh-CN" altLang="en-US" sz="1400" b="1" dirty="0">
                          <a:latin typeface="华文楷体" panose="02010600040101010101" pitchFamily="2" charset="-122"/>
                          <a:ea typeface="华文楷体" panose="02010600040101010101" pitchFamily="2" charset="-122"/>
                        </a:rPr>
                        <a:t>瓷器出口到东南亚、南亚、西亚、北非、东非等地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None/>
                      </a:pPr>
                      <a:r>
                        <a:rPr lang="zh-CN" altLang="zh-CN" sz="1400" b="1" dirty="0">
                          <a:latin typeface="华文楷体" panose="02010600040101010101" pitchFamily="2" charset="-122"/>
                          <a:ea typeface="华文楷体" panose="02010600040101010101" pitchFamily="2" charset="-122"/>
                          <a:sym typeface="+mn-ea"/>
                        </a:rPr>
                        <a:t>宋元时期,棉花传入中国,发展为重要的经济作物</a:t>
                      </a:r>
                      <a:endParaRPr lang="zh-CN" altLang="en-US" sz="1400" b="1" dirty="0">
                        <a:latin typeface="华文楷体" panose="02010600040101010101" pitchFamily="2" charset="-122"/>
                        <a:ea typeface="华文楷体" panose="02010600040101010101" pitchFamily="2" charset="-122"/>
                        <a:cs typeface="方正公文小标宋" panose="02000500000000000000"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20121">
                <a:tc>
                  <a:txBody>
                    <a:bodyPr/>
                    <a:lstStyle/>
                    <a:p>
                      <a:pPr algn="l">
                        <a:buNone/>
                      </a:pPr>
                      <a:r>
                        <a:rPr lang="en-US" altLang="zh-CN" sz="1400" b="1">
                          <a:latin typeface="华文楷体" panose="02010600040101010101" pitchFamily="2" charset="-122"/>
                          <a:ea typeface="华文楷体" panose="02010600040101010101" pitchFamily="2" charset="-122"/>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None/>
                      </a:pPr>
                      <a:r>
                        <a:rPr lang="zh-CN" altLang="zh-CN" sz="1400" b="1" dirty="0">
                          <a:latin typeface="华文楷体" panose="02010600040101010101" pitchFamily="2" charset="-122"/>
                          <a:ea typeface="华文楷体" panose="02010600040101010101" pitchFamily="2" charset="-122"/>
                          <a:sym typeface="+mn-ea"/>
                        </a:rPr>
                        <a:t>香料、珠宝、金银器皿等外来商品,早期多从陆路输入,自宋代起基本来自海路</a:t>
                      </a:r>
                      <a:endParaRPr lang="zh-CN" altLang="en-US" sz="1400" b="1" dirty="0">
                        <a:latin typeface="华文楷体" panose="02010600040101010101" pitchFamily="2" charset="-122"/>
                        <a:ea typeface="华文楷体" panose="02010600040101010101" pitchFamily="2" charset="-122"/>
                        <a:cs typeface="方正公文小标宋" panose="02000500000000000000"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文本框 1"/>
          <p:cNvSpPr txBox="1"/>
          <p:nvPr/>
        </p:nvSpPr>
        <p:spPr>
          <a:xfrm>
            <a:off x="5004048" y="1059581"/>
            <a:ext cx="3888432" cy="3831818"/>
          </a:xfrm>
          <a:prstGeom prst="rect">
            <a:avLst/>
          </a:prstGeom>
          <a:noFill/>
          <a:ln>
            <a:solidFill>
              <a:schemeClr val="tx1"/>
            </a:solidFill>
          </a:ln>
        </p:spPr>
        <p:txBody>
          <a:bodyPr wrap="square" rtlCol="0">
            <a:spAutoFit/>
          </a:bodyPr>
          <a:lstStyle/>
          <a:p>
            <a:pPr algn="just" fontAlgn="auto">
              <a:lnSpc>
                <a:spcPct val="135000"/>
              </a:lnSpc>
              <a:buFont typeface="Wingdings" panose="05000000000000000000" charset="0"/>
              <a:buChar char="l"/>
            </a:pPr>
            <a:r>
              <a:rPr lang="zh-CN" altLang="zh-CN" b="1" dirty="0">
                <a:solidFill>
                  <a:srgbClr val="FF0000"/>
                </a:solidFill>
                <a:latin typeface="华文楷体" panose="02010600040101010101" pitchFamily="2" charset="-122"/>
                <a:ea typeface="华文楷体" panose="02010600040101010101" pitchFamily="2" charset="-122"/>
                <a:cs typeface="华文中宋" panose="02010600040101010101" charset="-122"/>
                <a:sym typeface="+mn-ea"/>
              </a:rPr>
              <a:t>佛教</a:t>
            </a:r>
            <a:r>
              <a:rPr lang="zh-CN" altLang="zh-CN" b="1" dirty="0">
                <a:solidFill>
                  <a:srgbClr val="000000"/>
                </a:solidFill>
                <a:latin typeface="华文楷体" panose="02010600040101010101" pitchFamily="2" charset="-122"/>
                <a:ea typeface="华文楷体" panose="02010600040101010101" pitchFamily="2" charset="-122"/>
                <a:cs typeface="华文中宋" panose="02010600040101010101" charset="-122"/>
                <a:sym typeface="+mn-ea"/>
              </a:rPr>
              <a:t>在汉朝传入中国,逐渐中国化,深刻影响了中国的思想、文学和艺术创作。丝绸之路沿线的著名佛教石窟,融汇东西艺术风格；</a:t>
            </a:r>
          </a:p>
          <a:p>
            <a:pPr algn="just" fontAlgn="auto">
              <a:lnSpc>
                <a:spcPct val="135000"/>
              </a:lnSpc>
              <a:buFont typeface="Wingdings" panose="05000000000000000000" charset="0"/>
              <a:buChar char="l"/>
            </a:pPr>
            <a:r>
              <a:rPr lang="zh-CN" altLang="zh-CN" b="1" dirty="0">
                <a:solidFill>
                  <a:srgbClr val="000000"/>
                </a:solidFill>
                <a:latin typeface="华文楷体" panose="02010600040101010101" pitchFamily="2" charset="-122"/>
                <a:ea typeface="华文楷体" panose="02010600040101010101" pitchFamily="2" charset="-122"/>
                <a:cs typeface="华文中宋" panose="02010600040101010101" charset="-122"/>
                <a:sym typeface="+mn-ea"/>
              </a:rPr>
              <a:t>祆教、摩尼教、犹太教、伊斯兰教和基督教陆续传到中国；</a:t>
            </a:r>
          </a:p>
          <a:p>
            <a:pPr algn="just" fontAlgn="auto">
              <a:lnSpc>
                <a:spcPct val="135000"/>
              </a:lnSpc>
              <a:buFont typeface="Wingdings" panose="05000000000000000000" charset="0"/>
              <a:buChar char="l"/>
            </a:pPr>
            <a:r>
              <a:rPr lang="zh-CN" altLang="zh-CN" b="1" dirty="0">
                <a:solidFill>
                  <a:srgbClr val="000000"/>
                </a:solidFill>
                <a:latin typeface="华文楷体" panose="02010600040101010101" pitchFamily="2" charset="-122"/>
                <a:ea typeface="华文楷体" panose="02010600040101010101" pitchFamily="2" charset="-122"/>
                <a:cs typeface="华文中宋" panose="02010600040101010101" charset="-122"/>
                <a:sym typeface="+mn-ea"/>
              </a:rPr>
              <a:t>中亚和西亚的</a:t>
            </a:r>
            <a:r>
              <a:rPr lang="zh-CN" altLang="zh-CN" b="1" dirty="0">
                <a:solidFill>
                  <a:srgbClr val="FF0000"/>
                </a:solidFill>
                <a:latin typeface="华文楷体" panose="02010600040101010101" pitchFamily="2" charset="-122"/>
                <a:ea typeface="华文楷体" panose="02010600040101010101" pitchFamily="2" charset="-122"/>
                <a:cs typeface="华文中宋" panose="02010600040101010101" charset="-122"/>
                <a:sym typeface="+mn-ea"/>
              </a:rPr>
              <a:t>杂技、魔术、音乐、舞蹈</a:t>
            </a:r>
            <a:r>
              <a:rPr lang="zh-CN" altLang="zh-CN" b="1" dirty="0">
                <a:solidFill>
                  <a:srgbClr val="000000"/>
                </a:solidFill>
                <a:latin typeface="华文楷体" panose="02010600040101010101" pitchFamily="2" charset="-122"/>
                <a:ea typeface="华文楷体" panose="02010600040101010101" pitchFamily="2" charset="-122"/>
                <a:cs typeface="华文中宋" panose="02010600040101010101" charset="-122"/>
                <a:sym typeface="+mn-ea"/>
              </a:rPr>
              <a:t>在汉唐王朝广受欢迎；</a:t>
            </a:r>
          </a:p>
          <a:p>
            <a:pPr algn="just" fontAlgn="auto">
              <a:lnSpc>
                <a:spcPct val="135000"/>
              </a:lnSpc>
              <a:buFont typeface="Wingdings" panose="05000000000000000000" charset="0"/>
              <a:buChar char="l"/>
            </a:pPr>
            <a:r>
              <a:rPr lang="zh-CN" altLang="zh-CN" b="1" dirty="0">
                <a:solidFill>
                  <a:srgbClr val="FF0000"/>
                </a:solidFill>
                <a:latin typeface="华文楷体" panose="02010600040101010101" pitchFamily="2" charset="-122"/>
                <a:ea typeface="华文楷体" panose="02010600040101010101" pitchFamily="2" charset="-122"/>
                <a:cs typeface="华文中宋" panose="02010600040101010101" charset="-122"/>
                <a:sym typeface="+mn-ea"/>
              </a:rPr>
              <a:t>中医药知识</a:t>
            </a:r>
            <a:r>
              <a:rPr lang="zh-CN" altLang="zh-CN" b="1" dirty="0">
                <a:solidFill>
                  <a:srgbClr val="000000"/>
                </a:solidFill>
                <a:latin typeface="华文楷体" panose="02010600040101010101" pitchFamily="2" charset="-122"/>
                <a:ea typeface="华文楷体" panose="02010600040101010101" pitchFamily="2" charset="-122"/>
                <a:cs typeface="华文中宋" panose="02010600040101010101" charset="-122"/>
                <a:sym typeface="+mn-ea"/>
              </a:rPr>
              <a:t>随着炼丹术传到阿拉伯地区</a:t>
            </a:r>
          </a:p>
        </p:txBody>
      </p:sp>
    </p:spTree>
    <p:extLst>
      <p:ext uri="{BB962C8B-B14F-4D97-AF65-F5344CB8AC3E}">
        <p14:creationId xmlns:p14="http://schemas.microsoft.com/office/powerpoint/2010/main" val="25032054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3481" y="123481"/>
            <a:ext cx="4850567" cy="369265"/>
          </a:xfrm>
          <a:prstGeom prst="rect">
            <a:avLst/>
          </a:prstGeom>
        </p:spPr>
        <p:txBody>
          <a:bodyPr wrap="square" lIns="91372" tIns="45687" rIns="91372" bIns="45687">
            <a:spAutoFit/>
          </a:bodyPr>
          <a:lstStyle/>
          <a:p>
            <a:pPr defTabSz="913451"/>
            <a:r>
              <a:rPr lang="zh-CN" altLang="en-US" b="1" dirty="0">
                <a:solidFill>
                  <a:prstClr val="black"/>
                </a:solidFill>
                <a:latin typeface="方正粗黑宋简体" panose="02000000000000000000" pitchFamily="2" charset="-122"/>
                <a:ea typeface="方正粗黑宋简体" panose="02000000000000000000" pitchFamily="2" charset="-122"/>
              </a:rPr>
              <a:t>学习要点</a:t>
            </a:r>
            <a:r>
              <a:rPr lang="en-US" altLang="zh-CN" b="1" dirty="0">
                <a:solidFill>
                  <a:prstClr val="black"/>
                </a:solidFill>
                <a:latin typeface="方正粗黑宋简体" panose="02000000000000000000" pitchFamily="2" charset="-122"/>
                <a:ea typeface="方正粗黑宋简体" panose="02000000000000000000" pitchFamily="2" charset="-122"/>
              </a:rPr>
              <a:t>2</a:t>
            </a:r>
            <a:r>
              <a:rPr lang="zh-CN" altLang="en-US" b="1" dirty="0">
                <a:solidFill>
                  <a:prstClr val="black"/>
                </a:solidFill>
                <a:latin typeface="方正粗黑宋简体" panose="02000000000000000000" pitchFamily="2" charset="-122"/>
                <a:ea typeface="方正粗黑宋简体" panose="02000000000000000000" pitchFamily="2" charset="-122"/>
              </a:rPr>
              <a:t>：古代商路贸易活动中的文化交流</a:t>
            </a:r>
          </a:p>
        </p:txBody>
      </p:sp>
      <p:graphicFrame>
        <p:nvGraphicFramePr>
          <p:cNvPr id="7" name="表格 6"/>
          <p:cNvGraphicFramePr/>
          <p:nvPr>
            <p:custDataLst>
              <p:tags r:id="rId1"/>
            </p:custDataLst>
            <p:extLst>
              <p:ext uri="{D42A27DB-BD31-4B8C-83A1-F6EECF244321}">
                <p14:modId xmlns:p14="http://schemas.microsoft.com/office/powerpoint/2010/main" val="1096427455"/>
              </p:ext>
            </p:extLst>
          </p:nvPr>
        </p:nvGraphicFramePr>
        <p:xfrm>
          <a:off x="153481" y="1004068"/>
          <a:ext cx="4130487" cy="4066852"/>
        </p:xfrm>
        <a:graphic>
          <a:graphicData uri="http://schemas.openxmlformats.org/drawingml/2006/table">
            <a:tbl>
              <a:tblPr firstRow="1" bandRow="1">
                <a:tableStyleId>{2D5ABB26-0587-4C30-8999-92F81FD0307C}</a:tableStyleId>
              </a:tblPr>
              <a:tblGrid>
                <a:gridCol w="1754223"/>
                <a:gridCol w="2376264"/>
              </a:tblGrid>
              <a:tr h="299987">
                <a:tc>
                  <a:txBody>
                    <a:bodyPr/>
                    <a:lstStyle/>
                    <a:p>
                      <a:pPr algn="ctr">
                        <a:buNone/>
                      </a:pPr>
                      <a:r>
                        <a:rPr lang="zh-CN" altLang="en-US" sz="1400" b="1" dirty="0">
                          <a:solidFill>
                            <a:srgbClr val="FF0000"/>
                          </a:solidFill>
                          <a:latin typeface="方正粗黑宋简体" panose="02000000000000000000" pitchFamily="2" charset="-122"/>
                          <a:ea typeface="方正粗黑宋简体" panose="02000000000000000000" pitchFamily="2" charset="-122"/>
                        </a:rPr>
                        <a:t>中国西传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zh-CN" altLang="en-US" sz="1400" b="1" dirty="0">
                          <a:solidFill>
                            <a:srgbClr val="FF0000"/>
                          </a:solidFill>
                          <a:latin typeface="方正粗黑宋简体" panose="02000000000000000000" pitchFamily="2" charset="-122"/>
                          <a:ea typeface="方正粗黑宋简体" panose="02000000000000000000" pitchFamily="2" charset="-122"/>
                        </a:rPr>
                        <a:t>西方传入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20087">
                <a:tc>
                  <a:txBody>
                    <a:bodyPr/>
                    <a:lstStyle/>
                    <a:p>
                      <a:pPr algn="l">
                        <a:buNone/>
                      </a:pPr>
                      <a:r>
                        <a:rPr lang="zh-CN" altLang="en-US" sz="1400" b="1" dirty="0">
                          <a:latin typeface="华文楷体" panose="02010600040101010101" pitchFamily="2" charset="-122"/>
                          <a:ea typeface="华文楷体" panose="02010600040101010101" pitchFamily="2" charset="-122"/>
                        </a:rPr>
                        <a:t>养蚕和缫丝技术传到东罗马帝国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None/>
                      </a:pPr>
                      <a:r>
                        <a:rPr lang="zh-CN" altLang="zh-CN" sz="1400" b="1" dirty="0">
                          <a:latin typeface="华文楷体" panose="02010600040101010101" pitchFamily="2" charset="-122"/>
                          <a:ea typeface="华文楷体" panose="02010600040101010101" pitchFamily="2" charset="-122"/>
                          <a:sym typeface="+mn-ea"/>
                        </a:rPr>
                        <a:t>西汉一度征服中亚的大宛国,获得“汗血马”,引进</a:t>
                      </a:r>
                      <a:r>
                        <a:rPr lang="zh-CN" altLang="zh-CN" sz="1400" b="1" dirty="0">
                          <a:solidFill>
                            <a:srgbClr val="FF0000"/>
                          </a:solidFill>
                          <a:latin typeface="华文楷体" panose="02010600040101010101" pitchFamily="2" charset="-122"/>
                          <a:ea typeface="华文楷体" panose="02010600040101010101" pitchFamily="2" charset="-122"/>
                          <a:sym typeface="+mn-ea"/>
                        </a:rPr>
                        <a:t>饲草苜蓿及葡萄等水果</a:t>
                      </a:r>
                      <a:endParaRPr lang="zh-CN" altLang="en-US" sz="1400" b="1" dirty="0">
                        <a:solidFill>
                          <a:srgbClr val="FF0000"/>
                        </a:solidFill>
                        <a:latin typeface="华文楷体" panose="02010600040101010101" pitchFamily="2" charset="-122"/>
                        <a:ea typeface="华文楷体" panose="02010600040101010101" pitchFamily="2" charset="-122"/>
                        <a:cs typeface="方正公文小标宋" panose="02000500000000000000"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29960">
                <a:tc>
                  <a:txBody>
                    <a:bodyPr/>
                    <a:lstStyle/>
                    <a:p>
                      <a:pPr algn="l">
                        <a:buNone/>
                      </a:pPr>
                      <a:r>
                        <a:rPr lang="zh-CN" altLang="en-US" sz="1400" b="1" dirty="0">
                          <a:latin typeface="华文楷体" panose="02010600040101010101" pitchFamily="2" charset="-122"/>
                          <a:ea typeface="华文楷体" panose="02010600040101010101" pitchFamily="2" charset="-122"/>
                        </a:rPr>
                        <a:t>漆器，铁器及其制造技术经中亚向西传播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None/>
                      </a:pPr>
                      <a:r>
                        <a:rPr lang="zh-CN" altLang="zh-CN" sz="1400" b="1" dirty="0">
                          <a:latin typeface="华文楷体" panose="02010600040101010101" pitchFamily="2" charset="-122"/>
                          <a:ea typeface="华文楷体" panose="02010600040101010101" pitchFamily="2" charset="-122"/>
                          <a:sym typeface="+mn-ea"/>
                        </a:rPr>
                        <a:t>西瓜和中国古代文献中记载的胡桃、胡萝卜等带有“胡”字的物种,基本都是通过西域传入的（蔬菜、水果）</a:t>
                      </a:r>
                      <a:endParaRPr lang="zh-CN" altLang="en-US" sz="1400" b="1" dirty="0">
                        <a:latin typeface="华文楷体" panose="02010600040101010101" pitchFamily="2" charset="-122"/>
                        <a:ea typeface="华文楷体" panose="02010600040101010101" pitchFamily="2" charset="-122"/>
                        <a:cs typeface="方正公文小标宋" panose="02000500000000000000"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09978">
                <a:tc>
                  <a:txBody>
                    <a:bodyPr/>
                    <a:lstStyle/>
                    <a:p>
                      <a:pPr algn="l">
                        <a:buNone/>
                      </a:pPr>
                      <a:r>
                        <a:rPr lang="zh-CN" altLang="en-US" sz="1400" b="1" dirty="0">
                          <a:latin typeface="华文楷体" panose="02010600040101010101" pitchFamily="2" charset="-122"/>
                          <a:ea typeface="华文楷体" panose="02010600040101010101" pitchFamily="2" charset="-122"/>
                        </a:rPr>
                        <a:t>四大发明由陆路和海路传到西方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None/>
                      </a:pPr>
                      <a:r>
                        <a:rPr lang="zh-CN" altLang="zh-CN" sz="1400" b="1" dirty="0">
                          <a:latin typeface="华文楷体" panose="02010600040101010101" pitchFamily="2" charset="-122"/>
                          <a:ea typeface="华文楷体" panose="02010600040101010101" pitchFamily="2" charset="-122"/>
                          <a:sym typeface="+mn-ea"/>
                        </a:rPr>
                        <a:t>中亚和西亚的服饰、饮食对隋唐社会产生重大影响。</a:t>
                      </a:r>
                      <a:endParaRPr lang="zh-CN" altLang="en-US" sz="1400" b="1" dirty="0">
                        <a:latin typeface="华文楷体" panose="02010600040101010101" pitchFamily="2" charset="-122"/>
                        <a:ea typeface="华文楷体" panose="0201060004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9969">
                <a:tc>
                  <a:txBody>
                    <a:bodyPr/>
                    <a:lstStyle/>
                    <a:p>
                      <a:pPr algn="l">
                        <a:buNone/>
                      </a:pPr>
                      <a:r>
                        <a:rPr lang="zh-CN" altLang="en-US" sz="1400" b="1" dirty="0">
                          <a:latin typeface="华文楷体" panose="02010600040101010101" pitchFamily="2" charset="-122"/>
                          <a:ea typeface="华文楷体" panose="02010600040101010101" pitchFamily="2" charset="-122"/>
                        </a:rPr>
                        <a:t>瓷器出口到东南亚、南亚、西亚、北非、东非等地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None/>
                      </a:pPr>
                      <a:r>
                        <a:rPr lang="zh-CN" altLang="zh-CN" sz="1400" b="1" dirty="0">
                          <a:latin typeface="华文楷体" panose="02010600040101010101" pitchFamily="2" charset="-122"/>
                          <a:ea typeface="华文楷体" panose="02010600040101010101" pitchFamily="2" charset="-122"/>
                          <a:sym typeface="+mn-ea"/>
                        </a:rPr>
                        <a:t>宋元时期,棉花传入中国,发展为重要的经济作物</a:t>
                      </a:r>
                      <a:endParaRPr lang="zh-CN" altLang="en-US" sz="1400" b="1" dirty="0">
                        <a:latin typeface="华文楷体" panose="02010600040101010101" pitchFamily="2" charset="-122"/>
                        <a:ea typeface="华文楷体" panose="02010600040101010101" pitchFamily="2" charset="-122"/>
                        <a:cs typeface="方正公文小标宋" panose="02000500000000000000"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35972">
                <a:tc>
                  <a:txBody>
                    <a:bodyPr/>
                    <a:lstStyle/>
                    <a:p>
                      <a:pPr algn="l">
                        <a:buNone/>
                      </a:pPr>
                      <a:r>
                        <a:rPr lang="en-US" altLang="zh-CN" sz="1400" b="1">
                          <a:latin typeface="华文楷体" panose="02010600040101010101" pitchFamily="2" charset="-122"/>
                          <a:ea typeface="华文楷体" panose="02010600040101010101" pitchFamily="2" charset="-122"/>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None/>
                      </a:pPr>
                      <a:r>
                        <a:rPr lang="zh-CN" altLang="zh-CN" sz="1400" b="1" dirty="0">
                          <a:latin typeface="华文楷体" panose="02010600040101010101" pitchFamily="2" charset="-122"/>
                          <a:ea typeface="华文楷体" panose="02010600040101010101" pitchFamily="2" charset="-122"/>
                          <a:sym typeface="+mn-ea"/>
                        </a:rPr>
                        <a:t>香料、珠宝、金银器皿等外来商品,早期多从陆路输入,自宋代起基本来自海路</a:t>
                      </a:r>
                      <a:endParaRPr lang="zh-CN" altLang="en-US" sz="1400" b="1" dirty="0">
                        <a:latin typeface="华文楷体" panose="02010600040101010101" pitchFamily="2" charset="-122"/>
                        <a:ea typeface="华文楷体" panose="02010600040101010101" pitchFamily="2" charset="-122"/>
                        <a:cs typeface="方正公文小标宋" panose="02000500000000000000"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文本框 1"/>
          <p:cNvSpPr txBox="1"/>
          <p:nvPr/>
        </p:nvSpPr>
        <p:spPr>
          <a:xfrm>
            <a:off x="4427984" y="1059584"/>
            <a:ext cx="4536504" cy="2554545"/>
          </a:xfrm>
          <a:prstGeom prst="rect">
            <a:avLst/>
          </a:prstGeom>
          <a:noFill/>
          <a:ln>
            <a:solidFill>
              <a:schemeClr val="tx1"/>
            </a:solidFill>
          </a:ln>
        </p:spPr>
        <p:txBody>
          <a:bodyPr wrap="square" rtlCol="0">
            <a:spAutoFit/>
          </a:bodyPr>
          <a:lstStyle/>
          <a:p>
            <a:pPr algn="just">
              <a:lnSpc>
                <a:spcPct val="125000"/>
              </a:lnSpc>
              <a:buFont typeface="Wingdings" panose="05000000000000000000" charset="0"/>
              <a:buChar char="l"/>
            </a:pPr>
            <a:r>
              <a:rPr lang="zh-CN" altLang="zh-CN" sz="1600" b="1" dirty="0">
                <a:solidFill>
                  <a:srgbClr val="FF0000"/>
                </a:solidFill>
                <a:latin typeface="华文楷体" panose="02010600040101010101" pitchFamily="2" charset="-122"/>
                <a:ea typeface="华文楷体" panose="02010600040101010101" pitchFamily="2" charset="-122"/>
                <a:cs typeface="华文中宋" panose="02010600040101010101" charset="-122"/>
                <a:sym typeface="+mn-ea"/>
              </a:rPr>
              <a:t>佛教</a:t>
            </a:r>
            <a:r>
              <a:rPr lang="zh-CN" altLang="zh-CN" sz="1600" b="1" dirty="0">
                <a:solidFill>
                  <a:srgbClr val="000000"/>
                </a:solidFill>
                <a:latin typeface="华文楷体" panose="02010600040101010101" pitchFamily="2" charset="-122"/>
                <a:ea typeface="华文楷体" panose="02010600040101010101" pitchFamily="2" charset="-122"/>
                <a:cs typeface="华文中宋" panose="02010600040101010101" charset="-122"/>
                <a:sym typeface="+mn-ea"/>
              </a:rPr>
              <a:t>在汉朝传入中国,逐渐中国化,深刻影响了中国的思想、文学和艺术创作。丝绸之路沿线的著名佛教石窟,融汇东西艺术风格；</a:t>
            </a:r>
          </a:p>
          <a:p>
            <a:pPr algn="just">
              <a:lnSpc>
                <a:spcPct val="125000"/>
              </a:lnSpc>
              <a:buFont typeface="Wingdings" panose="05000000000000000000" charset="0"/>
              <a:buChar char="l"/>
            </a:pPr>
            <a:r>
              <a:rPr lang="zh-CN" altLang="zh-CN" sz="1600" b="1" dirty="0">
                <a:solidFill>
                  <a:srgbClr val="000000"/>
                </a:solidFill>
                <a:latin typeface="华文楷体" panose="02010600040101010101" pitchFamily="2" charset="-122"/>
                <a:ea typeface="华文楷体" panose="02010600040101010101" pitchFamily="2" charset="-122"/>
                <a:cs typeface="华文中宋" panose="02010600040101010101" charset="-122"/>
                <a:sym typeface="+mn-ea"/>
              </a:rPr>
              <a:t>祆教、摩尼教、犹太教、伊斯兰教和基督教陆续传到中国；</a:t>
            </a:r>
          </a:p>
          <a:p>
            <a:pPr algn="just">
              <a:lnSpc>
                <a:spcPct val="125000"/>
              </a:lnSpc>
              <a:buFont typeface="Wingdings" panose="05000000000000000000" charset="0"/>
              <a:buChar char="l"/>
            </a:pPr>
            <a:r>
              <a:rPr lang="zh-CN" altLang="zh-CN" sz="1600" b="1" dirty="0">
                <a:solidFill>
                  <a:srgbClr val="000000"/>
                </a:solidFill>
                <a:latin typeface="华文楷体" panose="02010600040101010101" pitchFamily="2" charset="-122"/>
                <a:ea typeface="华文楷体" panose="02010600040101010101" pitchFamily="2" charset="-122"/>
                <a:cs typeface="华文中宋" panose="02010600040101010101" charset="-122"/>
                <a:sym typeface="+mn-ea"/>
              </a:rPr>
              <a:t>中亚和西亚的</a:t>
            </a:r>
            <a:r>
              <a:rPr lang="zh-CN" altLang="zh-CN" sz="1600" b="1" dirty="0">
                <a:solidFill>
                  <a:srgbClr val="FF0000"/>
                </a:solidFill>
                <a:latin typeface="华文楷体" panose="02010600040101010101" pitchFamily="2" charset="-122"/>
                <a:ea typeface="华文楷体" panose="02010600040101010101" pitchFamily="2" charset="-122"/>
                <a:cs typeface="华文中宋" panose="02010600040101010101" charset="-122"/>
                <a:sym typeface="+mn-ea"/>
              </a:rPr>
              <a:t>杂技、魔术、音乐、舞蹈</a:t>
            </a:r>
            <a:r>
              <a:rPr lang="zh-CN" altLang="zh-CN" sz="1600" b="1" dirty="0">
                <a:solidFill>
                  <a:srgbClr val="000000"/>
                </a:solidFill>
                <a:latin typeface="华文楷体" panose="02010600040101010101" pitchFamily="2" charset="-122"/>
                <a:ea typeface="华文楷体" panose="02010600040101010101" pitchFamily="2" charset="-122"/>
                <a:cs typeface="华文中宋" panose="02010600040101010101" charset="-122"/>
                <a:sym typeface="+mn-ea"/>
              </a:rPr>
              <a:t>在汉唐王朝广受欢迎；</a:t>
            </a:r>
          </a:p>
          <a:p>
            <a:pPr algn="just">
              <a:lnSpc>
                <a:spcPct val="125000"/>
              </a:lnSpc>
              <a:buFont typeface="Wingdings" panose="05000000000000000000" charset="0"/>
              <a:buChar char="l"/>
            </a:pPr>
            <a:r>
              <a:rPr lang="zh-CN" altLang="zh-CN" sz="1600" b="1" dirty="0">
                <a:solidFill>
                  <a:srgbClr val="FF0000"/>
                </a:solidFill>
                <a:latin typeface="华文楷体" panose="02010600040101010101" pitchFamily="2" charset="-122"/>
                <a:ea typeface="华文楷体" panose="02010600040101010101" pitchFamily="2" charset="-122"/>
                <a:cs typeface="华文中宋" panose="02010600040101010101" charset="-122"/>
                <a:sym typeface="+mn-ea"/>
              </a:rPr>
              <a:t>中医药知识</a:t>
            </a:r>
            <a:r>
              <a:rPr lang="zh-CN" altLang="zh-CN" sz="1600" b="1" dirty="0">
                <a:solidFill>
                  <a:srgbClr val="000000"/>
                </a:solidFill>
                <a:latin typeface="华文楷体" panose="02010600040101010101" pitchFamily="2" charset="-122"/>
                <a:ea typeface="华文楷体" panose="02010600040101010101" pitchFamily="2" charset="-122"/>
                <a:cs typeface="华文中宋" panose="02010600040101010101" charset="-122"/>
                <a:sym typeface="+mn-ea"/>
              </a:rPr>
              <a:t>随着炼丹术传到阿拉伯地区</a:t>
            </a:r>
          </a:p>
        </p:txBody>
      </p:sp>
      <p:sp>
        <p:nvSpPr>
          <p:cNvPr id="6" name="矩形 5"/>
          <p:cNvSpPr/>
          <p:nvPr/>
        </p:nvSpPr>
        <p:spPr>
          <a:xfrm>
            <a:off x="71500" y="494988"/>
            <a:ext cx="7956884" cy="369265"/>
          </a:xfrm>
          <a:prstGeom prst="rect">
            <a:avLst/>
          </a:prstGeom>
          <a:ln>
            <a:solidFill>
              <a:schemeClr val="tx1"/>
            </a:solidFill>
          </a:ln>
        </p:spPr>
        <p:txBody>
          <a:bodyPr wrap="square" lIns="91372" tIns="45687" rIns="91372" bIns="45687">
            <a:spAutoFit/>
          </a:bodyPr>
          <a:lstStyle/>
          <a:p>
            <a:pPr defTabSz="913451"/>
            <a:r>
              <a:rPr lang="en-US" altLang="zh-CN" b="1" dirty="0" smtClean="0">
                <a:solidFill>
                  <a:srgbClr val="0000FF"/>
                </a:solidFill>
                <a:latin typeface="华文楷体" panose="02010600040101010101" pitchFamily="2" charset="-122"/>
                <a:ea typeface="华文楷体" panose="02010600040101010101" pitchFamily="2" charset="-122"/>
              </a:rPr>
              <a:t>2.</a:t>
            </a:r>
            <a:r>
              <a:rPr lang="zh-CN" altLang="en-US" b="1" dirty="0">
                <a:solidFill>
                  <a:srgbClr val="0000FF"/>
                </a:solidFill>
                <a:latin typeface="华文楷体" panose="02010600040101010101" pitchFamily="2" charset="-122"/>
                <a:ea typeface="华文楷体" panose="02010600040101010101" pitchFamily="2" charset="-122"/>
              </a:rPr>
              <a:t>能够通过丝绸、瓷器等商品体现的文化影响力，认识商品流通也是文化传播</a:t>
            </a:r>
            <a:endParaRPr lang="en-US" altLang="zh-CN" b="1" dirty="0">
              <a:solidFill>
                <a:srgbClr val="0000FF"/>
              </a:solidFill>
              <a:latin typeface="华文楷体" panose="02010600040101010101" pitchFamily="2" charset="-122"/>
              <a:ea typeface="华文楷体" panose="02010600040101010101" pitchFamily="2" charset="-122"/>
            </a:endParaRPr>
          </a:p>
        </p:txBody>
      </p:sp>
      <p:sp>
        <p:nvSpPr>
          <p:cNvPr id="9" name="文本框 2"/>
          <p:cNvSpPr/>
          <p:nvPr>
            <p:custDataLst>
              <p:tags r:id="rId2"/>
            </p:custDataLst>
          </p:nvPr>
        </p:nvSpPr>
        <p:spPr>
          <a:xfrm>
            <a:off x="4427984" y="3705206"/>
            <a:ext cx="4536504" cy="923330"/>
          </a:xfrm>
          <a:prstGeom prst="rect">
            <a:avLst/>
          </a:prstGeom>
          <a:solidFill>
            <a:schemeClr val="bg2"/>
          </a:solidFill>
          <a:ln w="9525">
            <a:noFill/>
          </a:ln>
          <a:extLst/>
        </p:spPr>
        <p:txBody>
          <a:bodyPr wrap="square" anchor="t">
            <a:spAutoFit/>
          </a:bodyPr>
          <a:lstStyle/>
          <a:p>
            <a:r>
              <a:rPr lang="zh-CN" altLang="en-US" b="1" dirty="0">
                <a:solidFill>
                  <a:srgbClr val="FF0000"/>
                </a:solidFill>
                <a:latin typeface="方正粗黑宋简体" panose="02000000000000000000" pitchFamily="2" charset="-122"/>
                <a:ea typeface="方正粗黑宋简体" panose="02000000000000000000" pitchFamily="2" charset="-122"/>
              </a:rPr>
              <a:t>意义</a:t>
            </a:r>
            <a:r>
              <a:rPr lang="zh-CN" altLang="en-US" b="1" dirty="0" smtClean="0">
                <a:solidFill>
                  <a:srgbClr val="FF0000"/>
                </a:solidFill>
                <a:latin typeface="方正粗黑宋简体" panose="02000000000000000000" pitchFamily="2" charset="-122"/>
                <a:ea typeface="方正粗黑宋简体" panose="02000000000000000000" pitchFamily="2" charset="-122"/>
              </a:rPr>
              <a:t>：</a:t>
            </a:r>
            <a:r>
              <a:rPr lang="zh-CN" altLang="en-US" b="1" dirty="0" smtClean="0">
                <a:solidFill>
                  <a:prstClr val="black"/>
                </a:solidFill>
                <a:latin typeface="华文楷体" panose="02010600040101010101" pitchFamily="2" charset="-122"/>
                <a:ea typeface="华文楷体" panose="02010600040101010101" pitchFamily="2" charset="-122"/>
              </a:rPr>
              <a:t>丝绸之路</a:t>
            </a:r>
            <a:r>
              <a:rPr lang="zh-CN" altLang="en-US" b="1" dirty="0">
                <a:solidFill>
                  <a:prstClr val="black"/>
                </a:solidFill>
                <a:latin typeface="华文楷体" panose="02010600040101010101" pitchFamily="2" charset="-122"/>
                <a:ea typeface="华文楷体" panose="02010600040101010101" pitchFamily="2" charset="-122"/>
              </a:rPr>
              <a:t>促进了中国同其他国家和地区的贸易与文化交流，</a:t>
            </a:r>
            <a:r>
              <a:rPr lang="zh-CN" altLang="en-US" b="1" dirty="0">
                <a:solidFill>
                  <a:prstClr val="black"/>
                </a:solidFill>
                <a:latin typeface="华文楷体" panose="02010600040101010101" pitchFamily="2" charset="-122"/>
                <a:ea typeface="华文楷体" panose="02010600040101010101" pitchFamily="2" charset="-122"/>
                <a:sym typeface="+mn-ea"/>
              </a:rPr>
              <a:t>促成东西方文明相互交融</a:t>
            </a:r>
            <a:r>
              <a:rPr lang="zh-CN" altLang="en-US" b="1" dirty="0">
                <a:solidFill>
                  <a:prstClr val="black"/>
                </a:solidFill>
                <a:latin typeface="华文楷体" panose="02010600040101010101" pitchFamily="2" charset="-122"/>
                <a:ea typeface="华文楷体" panose="02010600040101010101" pitchFamily="2" charset="-122"/>
              </a:rPr>
              <a:t>。</a:t>
            </a:r>
          </a:p>
        </p:txBody>
      </p:sp>
    </p:spTree>
    <p:extLst>
      <p:ext uri="{BB962C8B-B14F-4D97-AF65-F5344CB8AC3E}">
        <p14:creationId xmlns:p14="http://schemas.microsoft.com/office/powerpoint/2010/main" val="184641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fill="hold"/>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9512" y="123478"/>
            <a:ext cx="8784976" cy="3136628"/>
          </a:xfrm>
          <a:prstGeom prst="rect">
            <a:avLst/>
          </a:prstGeom>
          <a:ln>
            <a:solidFill>
              <a:schemeClr val="tx1"/>
            </a:solidFill>
          </a:ln>
        </p:spPr>
        <p:txBody>
          <a:bodyPr wrap="square">
            <a:spAutoFit/>
          </a:bodyPr>
          <a:lstStyle/>
          <a:p>
            <a:pPr algn="just">
              <a:lnSpc>
                <a:spcPct val="125000"/>
              </a:lnSpc>
            </a:pPr>
            <a:r>
              <a:rPr lang="zh-CN" altLang="en-US" sz="2000" b="1" dirty="0" smtClean="0">
                <a:solidFill>
                  <a:prstClr val="black"/>
                </a:solidFill>
                <a:latin typeface="方正粗黑宋简体" panose="02000000000000000000" pitchFamily="2" charset="-122"/>
                <a:ea typeface="方正粗黑宋简体" panose="02000000000000000000" pitchFamily="2" charset="-122"/>
              </a:rPr>
              <a:t>纵观</a:t>
            </a:r>
            <a:r>
              <a:rPr lang="zh-CN" altLang="en-US" sz="2000" b="1" dirty="0">
                <a:solidFill>
                  <a:prstClr val="black"/>
                </a:solidFill>
                <a:latin typeface="方正粗黑宋简体" panose="02000000000000000000" pitchFamily="2" charset="-122"/>
                <a:ea typeface="方正粗黑宋简体" panose="02000000000000000000" pitchFamily="2" charset="-122"/>
              </a:rPr>
              <a:t>人类历史，不同文明之间的交流是永恒的主题</a:t>
            </a:r>
            <a:r>
              <a:rPr lang="zh-CN" altLang="en-US" sz="2000" b="1" dirty="0" smtClean="0">
                <a:solidFill>
                  <a:prstClr val="black"/>
                </a:solidFill>
                <a:latin typeface="方正粗黑宋简体" panose="02000000000000000000" pitchFamily="2" charset="-122"/>
                <a:ea typeface="方正粗黑宋简体" panose="02000000000000000000" pitchFamily="2" charset="-122"/>
              </a:rPr>
              <a:t>。</a:t>
            </a:r>
            <a:endParaRPr lang="zh-CN" altLang="en-US" sz="2000" b="1" dirty="0">
              <a:solidFill>
                <a:prstClr val="black"/>
              </a:solidFill>
              <a:latin typeface="方正粗黑宋简体" panose="02000000000000000000" pitchFamily="2" charset="-122"/>
              <a:ea typeface="方正粗黑宋简体" panose="02000000000000000000" pitchFamily="2" charset="-122"/>
            </a:endParaRPr>
          </a:p>
          <a:p>
            <a:pPr algn="just">
              <a:lnSpc>
                <a:spcPct val="125000"/>
              </a:lnSpc>
            </a:pPr>
            <a:r>
              <a:rPr lang="zh-CN" altLang="en-US" sz="2000" b="1" dirty="0">
                <a:solidFill>
                  <a:prstClr val="black"/>
                </a:solidFill>
              </a:rPr>
              <a:t>材料</a:t>
            </a:r>
            <a:r>
              <a:rPr lang="zh-CN" altLang="en-US" sz="2000" b="1" dirty="0" smtClean="0">
                <a:solidFill>
                  <a:prstClr val="black"/>
                </a:solidFill>
              </a:rPr>
              <a:t>一      从</a:t>
            </a:r>
            <a:r>
              <a:rPr lang="zh-CN" altLang="en-US" sz="2000" b="1" dirty="0">
                <a:solidFill>
                  <a:prstClr val="black"/>
                </a:solidFill>
              </a:rPr>
              <a:t>张骞通西域至郑和下西洋，沿着丝绸之路，一些域外的物产，如葡萄、核桃等植物，以及胡琴等乐器传入中原地区，印度的佛教思想等也传入中国。但就整体而言，中国在这一阶段始终是以先进文明输出国的姿态存在的。这一过程基本上是和平的</a:t>
            </a:r>
            <a:r>
              <a:rPr lang="zh-CN" altLang="en-US" sz="2000" b="1" dirty="0" smtClean="0">
                <a:solidFill>
                  <a:prstClr val="black"/>
                </a:solidFill>
              </a:rPr>
              <a:t>。</a:t>
            </a:r>
            <a:r>
              <a:rPr lang="en-US" altLang="zh-CN" sz="2000" b="1" dirty="0" smtClean="0">
                <a:solidFill>
                  <a:prstClr val="black"/>
                </a:solidFill>
              </a:rPr>
              <a:t>——</a:t>
            </a:r>
            <a:r>
              <a:rPr lang="zh-CN" altLang="en-US" sz="2000" b="1" dirty="0">
                <a:solidFill>
                  <a:prstClr val="black"/>
                </a:solidFill>
              </a:rPr>
              <a:t>摘编自王开玺</a:t>
            </a:r>
            <a:r>
              <a:rPr lang="en-US" altLang="zh-CN" sz="2000" b="1" dirty="0">
                <a:solidFill>
                  <a:prstClr val="black"/>
                </a:solidFill>
              </a:rPr>
              <a:t>《</a:t>
            </a:r>
            <a:r>
              <a:rPr lang="zh-CN" altLang="en-US" sz="2000" b="1" dirty="0">
                <a:solidFill>
                  <a:prstClr val="black"/>
                </a:solidFill>
              </a:rPr>
              <a:t>古代丝绸之路的辐射力</a:t>
            </a:r>
            <a:r>
              <a:rPr lang="en-US" altLang="zh-CN" sz="2000" b="1" dirty="0">
                <a:solidFill>
                  <a:prstClr val="black"/>
                </a:solidFill>
              </a:rPr>
              <a:t>》</a:t>
            </a:r>
            <a:r>
              <a:rPr lang="zh-CN" altLang="en-US" sz="2000" b="1" dirty="0" smtClean="0">
                <a:solidFill>
                  <a:prstClr val="black"/>
                </a:solidFill>
              </a:rPr>
              <a:t>等</a:t>
            </a:r>
            <a:endParaRPr lang="en-US" altLang="zh-CN" sz="2000" b="1" dirty="0" smtClean="0">
              <a:solidFill>
                <a:prstClr val="black"/>
              </a:solidFill>
            </a:endParaRPr>
          </a:p>
          <a:p>
            <a:pPr algn="just">
              <a:lnSpc>
                <a:spcPct val="125000"/>
              </a:lnSpc>
            </a:pPr>
            <a:r>
              <a:rPr lang="zh-CN" altLang="en-US" sz="2000" b="1" dirty="0">
                <a:solidFill>
                  <a:srgbClr val="0000FF"/>
                </a:solidFill>
              </a:rPr>
              <a:t>（</a:t>
            </a:r>
            <a:r>
              <a:rPr lang="en-US" altLang="zh-CN" sz="2000" b="1" dirty="0">
                <a:solidFill>
                  <a:srgbClr val="0000FF"/>
                </a:solidFill>
              </a:rPr>
              <a:t>1</a:t>
            </a:r>
            <a:r>
              <a:rPr lang="zh-CN" altLang="en-US" sz="2000" b="1" dirty="0">
                <a:solidFill>
                  <a:srgbClr val="0000FF"/>
                </a:solidFill>
              </a:rPr>
              <a:t>）根据材料一并结合所学，说明古代“丝绸之路”对中国社会物质生活和精神生活的影响。（</a:t>
            </a:r>
            <a:r>
              <a:rPr lang="en-US" altLang="zh-CN" sz="2000" b="1" dirty="0">
                <a:solidFill>
                  <a:srgbClr val="0000FF"/>
                </a:solidFill>
              </a:rPr>
              <a:t>4</a:t>
            </a:r>
            <a:r>
              <a:rPr lang="zh-CN" altLang="en-US" sz="2000" b="1" dirty="0">
                <a:solidFill>
                  <a:srgbClr val="0000FF"/>
                </a:solidFill>
              </a:rPr>
              <a:t>分）</a:t>
            </a:r>
          </a:p>
        </p:txBody>
      </p:sp>
      <p:sp>
        <p:nvSpPr>
          <p:cNvPr id="3" name="矩形 2"/>
          <p:cNvSpPr/>
          <p:nvPr/>
        </p:nvSpPr>
        <p:spPr>
          <a:xfrm>
            <a:off x="184866" y="3435846"/>
            <a:ext cx="8784976" cy="1495794"/>
          </a:xfrm>
          <a:prstGeom prst="rect">
            <a:avLst/>
          </a:prstGeom>
          <a:solidFill>
            <a:schemeClr val="bg2"/>
          </a:solidFill>
        </p:spPr>
        <p:txBody>
          <a:bodyPr wrap="square">
            <a:spAutoFit/>
          </a:bodyPr>
          <a:lstStyle/>
          <a:p>
            <a:pPr algn="just">
              <a:lnSpc>
                <a:spcPct val="114000"/>
              </a:lnSpc>
            </a:pPr>
            <a:r>
              <a:rPr lang="zh-CN" altLang="en-US" sz="2000" b="1" dirty="0">
                <a:solidFill>
                  <a:prstClr val="black"/>
                </a:solidFill>
                <a:latin typeface="方正粗黑宋简体" panose="02000000000000000000" pitchFamily="2" charset="-122"/>
                <a:ea typeface="方正粗黑宋简体" panose="02000000000000000000" pitchFamily="2" charset="-122"/>
              </a:rPr>
              <a:t>影响</a:t>
            </a:r>
            <a:r>
              <a:rPr lang="zh-CN" altLang="en-US" sz="2000" b="1" dirty="0" smtClean="0">
                <a:solidFill>
                  <a:prstClr val="black"/>
                </a:solidFill>
                <a:latin typeface="方正粗黑宋简体" panose="02000000000000000000" pitchFamily="2" charset="-122"/>
                <a:ea typeface="方正粗黑宋简体" panose="02000000000000000000" pitchFamily="2" charset="-122"/>
              </a:rPr>
              <a:t>：</a:t>
            </a:r>
            <a:endParaRPr lang="en-US" altLang="zh-CN" sz="2000" b="1" dirty="0" smtClean="0">
              <a:solidFill>
                <a:prstClr val="black"/>
              </a:solidFill>
              <a:latin typeface="方正粗黑宋简体" panose="02000000000000000000" pitchFamily="2" charset="-122"/>
              <a:ea typeface="方正粗黑宋简体" panose="02000000000000000000" pitchFamily="2" charset="-122"/>
            </a:endParaRPr>
          </a:p>
          <a:p>
            <a:pPr algn="just">
              <a:lnSpc>
                <a:spcPct val="114000"/>
              </a:lnSpc>
            </a:pPr>
            <a:r>
              <a:rPr lang="zh-CN" altLang="en-US" sz="2000" b="1" dirty="0" smtClean="0">
                <a:solidFill>
                  <a:prstClr val="black"/>
                </a:solidFill>
                <a:latin typeface="Calibri"/>
                <a:ea typeface="楷体" panose="02010609060101010101" pitchFamily="49" charset="-122"/>
              </a:rPr>
              <a:t>①</a:t>
            </a:r>
            <a:r>
              <a:rPr lang="zh-CN" altLang="en-US" sz="2000" b="1" dirty="0" smtClean="0">
                <a:solidFill>
                  <a:prstClr val="black"/>
                </a:solidFill>
                <a:latin typeface="楷体" panose="02010609060101010101" pitchFamily="49" charset="-122"/>
                <a:ea typeface="楷体" panose="02010609060101010101" pitchFamily="49" charset="-122"/>
              </a:rPr>
              <a:t>新</a:t>
            </a:r>
            <a:r>
              <a:rPr lang="zh-CN" altLang="en-US" sz="2000" b="1" dirty="0">
                <a:solidFill>
                  <a:prstClr val="black"/>
                </a:solidFill>
                <a:latin typeface="楷体" panose="02010609060101010101" pitchFamily="49" charset="-122"/>
                <a:ea typeface="楷体" panose="02010609060101010101" pitchFamily="49" charset="-122"/>
              </a:rPr>
              <a:t>物种的传入，丰富物质生活</a:t>
            </a:r>
            <a:r>
              <a:rPr lang="zh-CN" altLang="en-US" sz="2000" b="1" dirty="0" smtClean="0">
                <a:solidFill>
                  <a:prstClr val="black"/>
                </a:solidFill>
                <a:latin typeface="楷体" panose="02010609060101010101" pitchFamily="49" charset="-122"/>
                <a:ea typeface="楷体" panose="02010609060101010101" pitchFamily="49" charset="-122"/>
              </a:rPr>
              <a:t>；</a:t>
            </a:r>
            <a:endParaRPr lang="en-US" altLang="zh-CN" sz="2000" b="1" dirty="0" smtClean="0">
              <a:solidFill>
                <a:prstClr val="black"/>
              </a:solidFill>
              <a:latin typeface="楷体" panose="02010609060101010101" pitchFamily="49" charset="-122"/>
              <a:ea typeface="楷体" panose="02010609060101010101" pitchFamily="49" charset="-122"/>
            </a:endParaRPr>
          </a:p>
          <a:p>
            <a:pPr algn="just">
              <a:lnSpc>
                <a:spcPct val="114000"/>
              </a:lnSpc>
            </a:pPr>
            <a:r>
              <a:rPr lang="zh-CN" altLang="en-US" sz="2000" b="1" dirty="0" smtClean="0">
                <a:solidFill>
                  <a:prstClr val="black"/>
                </a:solidFill>
                <a:ea typeface="楷体" panose="02010609060101010101" pitchFamily="49" charset="-122"/>
              </a:rPr>
              <a:t>②</a:t>
            </a:r>
            <a:r>
              <a:rPr lang="zh-CN" altLang="en-US" sz="2000" b="1" dirty="0" smtClean="0">
                <a:solidFill>
                  <a:prstClr val="black"/>
                </a:solidFill>
                <a:latin typeface="楷体" panose="02010609060101010101" pitchFamily="49" charset="-122"/>
                <a:ea typeface="楷体" panose="02010609060101010101" pitchFamily="49" charset="-122"/>
              </a:rPr>
              <a:t>外来</a:t>
            </a:r>
            <a:r>
              <a:rPr lang="zh-CN" altLang="en-US" sz="2000" b="1" dirty="0">
                <a:solidFill>
                  <a:prstClr val="black"/>
                </a:solidFill>
                <a:latin typeface="楷体" panose="02010609060101010101" pitchFamily="49" charset="-122"/>
                <a:ea typeface="楷体" panose="02010609060101010101" pitchFamily="49" charset="-122"/>
              </a:rPr>
              <a:t>艺术丰富精神生活</a:t>
            </a:r>
            <a:r>
              <a:rPr lang="zh-CN" altLang="en-US" sz="2000" b="1" dirty="0" smtClean="0">
                <a:solidFill>
                  <a:prstClr val="black"/>
                </a:solidFill>
                <a:latin typeface="楷体" panose="02010609060101010101" pitchFamily="49" charset="-122"/>
                <a:ea typeface="楷体" panose="02010609060101010101" pitchFamily="49" charset="-122"/>
              </a:rPr>
              <a:t>；</a:t>
            </a:r>
            <a:endParaRPr lang="en-US" altLang="zh-CN" sz="2000" b="1" dirty="0" smtClean="0">
              <a:solidFill>
                <a:prstClr val="black"/>
              </a:solidFill>
              <a:latin typeface="楷体" panose="02010609060101010101" pitchFamily="49" charset="-122"/>
              <a:ea typeface="楷体" panose="02010609060101010101" pitchFamily="49" charset="-122"/>
            </a:endParaRPr>
          </a:p>
          <a:p>
            <a:pPr algn="just">
              <a:lnSpc>
                <a:spcPct val="114000"/>
              </a:lnSpc>
            </a:pPr>
            <a:r>
              <a:rPr lang="zh-CN" altLang="en-US" sz="2000" b="1" dirty="0">
                <a:solidFill>
                  <a:prstClr val="black"/>
                </a:solidFill>
                <a:ea typeface="楷体" panose="02010609060101010101" pitchFamily="49" charset="-122"/>
              </a:rPr>
              <a:t>③</a:t>
            </a:r>
            <a:r>
              <a:rPr lang="zh-CN" altLang="en-US" sz="2000" b="1" dirty="0" smtClean="0">
                <a:solidFill>
                  <a:prstClr val="black"/>
                </a:solidFill>
                <a:latin typeface="楷体" panose="02010609060101010101" pitchFamily="49" charset="-122"/>
                <a:ea typeface="楷体" panose="02010609060101010101" pitchFamily="49" charset="-122"/>
              </a:rPr>
              <a:t>佛教</a:t>
            </a:r>
            <a:r>
              <a:rPr lang="zh-CN" altLang="en-US" sz="2000" b="1" dirty="0">
                <a:solidFill>
                  <a:prstClr val="black"/>
                </a:solidFill>
                <a:latin typeface="楷体" panose="02010609060101010101" pitchFamily="49" charset="-122"/>
                <a:ea typeface="楷体" panose="02010609060101010101" pitchFamily="49" charset="-122"/>
              </a:rPr>
              <a:t>传入，影响中国文化。（物质 </a:t>
            </a:r>
            <a:r>
              <a:rPr lang="en-US" altLang="zh-CN" sz="2000" b="1" dirty="0">
                <a:solidFill>
                  <a:prstClr val="black"/>
                </a:solidFill>
                <a:latin typeface="楷体" panose="02010609060101010101" pitchFamily="49" charset="-122"/>
                <a:ea typeface="楷体" panose="02010609060101010101" pitchFamily="49" charset="-122"/>
              </a:rPr>
              <a:t>2 </a:t>
            </a:r>
            <a:r>
              <a:rPr lang="zh-CN" altLang="en-US" sz="2000" b="1" dirty="0">
                <a:solidFill>
                  <a:prstClr val="black"/>
                </a:solidFill>
                <a:latin typeface="楷体" panose="02010609060101010101" pitchFamily="49" charset="-122"/>
                <a:ea typeface="楷体" panose="02010609060101010101" pitchFamily="49" charset="-122"/>
              </a:rPr>
              <a:t>分，和精神各 </a:t>
            </a:r>
            <a:r>
              <a:rPr lang="en-US" altLang="zh-CN" sz="2000" b="1" dirty="0">
                <a:solidFill>
                  <a:prstClr val="black"/>
                </a:solidFill>
                <a:latin typeface="楷体" panose="02010609060101010101" pitchFamily="49" charset="-122"/>
                <a:ea typeface="楷体" panose="02010609060101010101" pitchFamily="49" charset="-122"/>
              </a:rPr>
              <a:t>2 </a:t>
            </a:r>
            <a:r>
              <a:rPr lang="zh-CN" altLang="en-US" sz="2000" b="1" dirty="0">
                <a:solidFill>
                  <a:prstClr val="black"/>
                </a:solidFill>
                <a:latin typeface="楷体" panose="02010609060101010101" pitchFamily="49" charset="-122"/>
                <a:ea typeface="楷体" panose="02010609060101010101" pitchFamily="49" charset="-122"/>
              </a:rPr>
              <a:t>分，共 </a:t>
            </a:r>
            <a:r>
              <a:rPr lang="en-US" altLang="zh-CN" sz="2000" b="1" dirty="0">
                <a:solidFill>
                  <a:prstClr val="black"/>
                </a:solidFill>
                <a:latin typeface="楷体" panose="02010609060101010101" pitchFamily="49" charset="-122"/>
                <a:ea typeface="楷体" panose="02010609060101010101" pitchFamily="49" charset="-122"/>
              </a:rPr>
              <a:t>4 </a:t>
            </a:r>
            <a:r>
              <a:rPr lang="zh-CN" altLang="en-US" sz="2000" b="1" dirty="0">
                <a:solidFill>
                  <a:prstClr val="black"/>
                </a:solidFill>
                <a:latin typeface="楷体" panose="02010609060101010101" pitchFamily="49" charset="-122"/>
                <a:ea typeface="楷体" panose="02010609060101010101" pitchFamily="49" charset="-122"/>
              </a:rPr>
              <a:t>分）</a:t>
            </a:r>
          </a:p>
        </p:txBody>
      </p:sp>
    </p:spTree>
    <p:extLst>
      <p:ext uri="{BB962C8B-B14F-4D97-AF65-F5344CB8AC3E}">
        <p14:creationId xmlns:p14="http://schemas.microsoft.com/office/powerpoint/2010/main" val="58031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7994" y="123481"/>
            <a:ext cx="5896029" cy="369265"/>
          </a:xfrm>
          <a:prstGeom prst="rect">
            <a:avLst/>
          </a:prstGeom>
        </p:spPr>
        <p:txBody>
          <a:bodyPr wrap="none" lIns="91372" tIns="45687" rIns="91372" bIns="45687">
            <a:spAutoFit/>
          </a:bodyPr>
          <a:lstStyle/>
          <a:p>
            <a:pPr defTabSz="913451"/>
            <a:r>
              <a:rPr lang="zh-CN" altLang="en-US" b="1" dirty="0">
                <a:solidFill>
                  <a:prstClr val="black"/>
                </a:solidFill>
                <a:latin typeface="方正粗黑宋简体" panose="02000000000000000000" pitchFamily="2" charset="-122"/>
                <a:ea typeface="方正粗黑宋简体" panose="02000000000000000000" pitchFamily="2" charset="-122"/>
              </a:rPr>
              <a:t>学习要点</a:t>
            </a:r>
            <a:r>
              <a:rPr lang="en-US" altLang="zh-CN" b="1" dirty="0">
                <a:solidFill>
                  <a:prstClr val="black"/>
                </a:solidFill>
                <a:latin typeface="方正粗黑宋简体" panose="02000000000000000000" pitchFamily="2" charset="-122"/>
                <a:ea typeface="方正粗黑宋简体" panose="02000000000000000000" pitchFamily="2" charset="-122"/>
              </a:rPr>
              <a:t>3</a:t>
            </a:r>
            <a:r>
              <a:rPr lang="zh-CN" altLang="en-US" b="1" dirty="0">
                <a:solidFill>
                  <a:prstClr val="black"/>
                </a:solidFill>
                <a:latin typeface="方正粗黑宋简体" panose="02000000000000000000" pitchFamily="2" charset="-122"/>
                <a:ea typeface="方正粗黑宋简体" panose="02000000000000000000" pitchFamily="2" charset="-122"/>
              </a:rPr>
              <a:t>：全球贸易网的形我及其在文化交流中的作用</a:t>
            </a:r>
          </a:p>
        </p:txBody>
      </p:sp>
      <p:sp>
        <p:nvSpPr>
          <p:cNvPr id="3" name="矩形 2"/>
          <p:cNvSpPr/>
          <p:nvPr/>
        </p:nvSpPr>
        <p:spPr>
          <a:xfrm>
            <a:off x="127996" y="494530"/>
            <a:ext cx="8188425" cy="369265"/>
          </a:xfrm>
          <a:prstGeom prst="rect">
            <a:avLst/>
          </a:prstGeom>
          <a:ln>
            <a:solidFill>
              <a:schemeClr val="tx1"/>
            </a:solidFill>
          </a:ln>
        </p:spPr>
        <p:txBody>
          <a:bodyPr wrap="square" lIns="91372" tIns="45687" rIns="91372" bIns="45687">
            <a:spAutoFit/>
          </a:bodyPr>
          <a:lstStyle/>
          <a:p>
            <a:pPr defTabSz="913451"/>
            <a:r>
              <a:rPr lang="en-US" altLang="zh-CN" b="1" dirty="0">
                <a:solidFill>
                  <a:srgbClr val="0000FF"/>
                </a:solidFill>
                <a:latin typeface="华文楷体" panose="02010600040101010101" pitchFamily="2" charset="-122"/>
                <a:ea typeface="华文楷体" panose="02010600040101010101" pitchFamily="2" charset="-122"/>
              </a:rPr>
              <a:t>1</a:t>
            </a:r>
            <a:r>
              <a:rPr lang="en-US" altLang="zh-CN" b="1" dirty="0" smtClean="0">
                <a:solidFill>
                  <a:srgbClr val="0000FF"/>
                </a:solidFill>
                <a:latin typeface="华文楷体" panose="02010600040101010101" pitchFamily="2" charset="-122"/>
                <a:ea typeface="华文楷体" panose="02010600040101010101" pitchFamily="2" charset="-122"/>
              </a:rPr>
              <a:t>.</a:t>
            </a:r>
            <a:r>
              <a:rPr lang="zh-CN" altLang="en-US" b="1" dirty="0">
                <a:solidFill>
                  <a:srgbClr val="0000FF"/>
                </a:solidFill>
                <a:latin typeface="华文楷体" panose="02010600040101010101" pitchFamily="2" charset="-122"/>
                <a:ea typeface="华文楷体" panose="02010600040101010101" pitchFamily="2" charset="-122"/>
              </a:rPr>
              <a:t>能够使用地图、数据等相关文献材料，梳理</a:t>
            </a:r>
            <a:r>
              <a:rPr lang="zh-CN" altLang="en-US" b="1" dirty="0">
                <a:solidFill>
                  <a:srgbClr val="FF0000"/>
                </a:solidFill>
                <a:latin typeface="方正粗黑宋简体" panose="02000000000000000000" pitchFamily="2" charset="-122"/>
                <a:ea typeface="方正粗黑宋简体" panose="02000000000000000000" pitchFamily="2" charset="-122"/>
              </a:rPr>
              <a:t>近代以来</a:t>
            </a:r>
            <a:r>
              <a:rPr lang="zh-CN" altLang="en-US" b="1" dirty="0" smtClean="0">
                <a:solidFill>
                  <a:srgbClr val="0000FF"/>
                </a:solidFill>
                <a:latin typeface="华文楷体" panose="02010600040101010101" pitchFamily="2" charset="-122"/>
                <a:ea typeface="华文楷体" panose="02010600040101010101" pitchFamily="2" charset="-122"/>
              </a:rPr>
              <a:t>全球贸易</a:t>
            </a:r>
            <a:r>
              <a:rPr lang="zh-CN" altLang="en-US" b="1" dirty="0">
                <a:solidFill>
                  <a:srgbClr val="0000FF"/>
                </a:solidFill>
                <a:latin typeface="华文楷体" panose="02010600040101010101" pitchFamily="2" charset="-122"/>
                <a:ea typeface="华文楷体" panose="02010600040101010101" pitchFamily="2" charset="-122"/>
              </a:rPr>
              <a:t>网的时空</a:t>
            </a:r>
            <a:r>
              <a:rPr lang="zh-CN" altLang="en-US" b="1" dirty="0" smtClean="0">
                <a:solidFill>
                  <a:srgbClr val="0000FF"/>
                </a:solidFill>
                <a:latin typeface="华文楷体" panose="02010600040101010101" pitchFamily="2" charset="-122"/>
                <a:ea typeface="华文楷体" panose="02010600040101010101" pitchFamily="2" charset="-122"/>
              </a:rPr>
              <a:t>分布</a:t>
            </a:r>
            <a:endParaRPr lang="en-US" altLang="zh-CN" b="1" dirty="0" smtClean="0">
              <a:solidFill>
                <a:srgbClr val="0000FF"/>
              </a:solidFill>
              <a:latin typeface="华文楷体" panose="02010600040101010101" pitchFamily="2" charset="-122"/>
              <a:ea typeface="华文楷体" panose="02010600040101010101" pitchFamily="2" charset="-122"/>
            </a:endParaRPr>
          </a:p>
        </p:txBody>
      </p:sp>
      <p:pic>
        <p:nvPicPr>
          <p:cNvPr id="1026" name="Picture 2" descr="C:\Users\ADMINI~1\AppData\Local\Temp\Rar$DIa7092.6161\新航路开辟后的世界联系 (zxls.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993" y="987576"/>
            <a:ext cx="8764487" cy="40324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22208" y="1058589"/>
            <a:ext cx="4358886" cy="369332"/>
          </a:xfrm>
          <a:prstGeom prst="rect">
            <a:avLst/>
          </a:prstGeom>
          <a:solidFill>
            <a:srgbClr val="FFFF00"/>
          </a:solidFill>
        </p:spPr>
        <p:txBody>
          <a:bodyPr wrap="none" rtlCol="0">
            <a:spAutoFit/>
          </a:bodyPr>
          <a:lstStyle/>
          <a:p>
            <a:r>
              <a:rPr lang="zh-CN" altLang="en-US" b="1" dirty="0">
                <a:solidFill>
                  <a:srgbClr val="0000FF"/>
                </a:solidFill>
                <a:latin typeface="方正粗黑宋简体" panose="02000000000000000000" pitchFamily="2" charset="-122"/>
                <a:ea typeface="方正粗黑宋简体" panose="02000000000000000000" pitchFamily="2" charset="-122"/>
              </a:rPr>
              <a:t>选</a:t>
            </a:r>
            <a:r>
              <a:rPr lang="zh-CN" altLang="en-US" b="1" dirty="0" smtClean="0">
                <a:solidFill>
                  <a:srgbClr val="0000FF"/>
                </a:solidFill>
                <a:latin typeface="方正粗黑宋简体" panose="02000000000000000000" pitchFamily="2" charset="-122"/>
                <a:ea typeface="方正粗黑宋简体" panose="02000000000000000000" pitchFamily="2" charset="-122"/>
              </a:rPr>
              <a:t>必</a:t>
            </a:r>
            <a:r>
              <a:rPr lang="en-US" altLang="zh-CN" b="1" dirty="0" smtClean="0">
                <a:solidFill>
                  <a:srgbClr val="0000FF"/>
                </a:solidFill>
                <a:latin typeface="方正粗黑宋简体" panose="02000000000000000000" pitchFamily="2" charset="-122"/>
                <a:ea typeface="方正粗黑宋简体" panose="02000000000000000000" pitchFamily="2" charset="-122"/>
              </a:rPr>
              <a:t>2  </a:t>
            </a:r>
            <a:r>
              <a:rPr lang="zh-CN" altLang="en-US" b="1" dirty="0" smtClean="0">
                <a:solidFill>
                  <a:srgbClr val="0000FF"/>
                </a:solidFill>
                <a:latin typeface="方正粗黑宋简体" panose="02000000000000000000" pitchFamily="2" charset="-122"/>
                <a:ea typeface="方正粗黑宋简体" panose="02000000000000000000" pitchFamily="2" charset="-122"/>
              </a:rPr>
              <a:t>第</a:t>
            </a:r>
            <a:r>
              <a:rPr lang="en-US" altLang="zh-CN" b="1" dirty="0" smtClean="0">
                <a:solidFill>
                  <a:srgbClr val="0000FF"/>
                </a:solidFill>
                <a:latin typeface="方正粗黑宋简体" panose="02000000000000000000" pitchFamily="2" charset="-122"/>
                <a:ea typeface="方正粗黑宋简体" panose="02000000000000000000" pitchFamily="2" charset="-122"/>
              </a:rPr>
              <a:t>8</a:t>
            </a:r>
            <a:r>
              <a:rPr lang="zh-CN" altLang="en-US" b="1" dirty="0" smtClean="0">
                <a:solidFill>
                  <a:srgbClr val="0000FF"/>
                </a:solidFill>
                <a:latin typeface="方正粗黑宋简体" panose="02000000000000000000" pitchFamily="2" charset="-122"/>
                <a:ea typeface="方正粗黑宋简体" panose="02000000000000000000" pitchFamily="2" charset="-122"/>
              </a:rPr>
              <a:t>课   世界市场与商业贸易  </a:t>
            </a:r>
            <a:r>
              <a:rPr lang="en-US" altLang="zh-CN" b="1" dirty="0" smtClean="0">
                <a:solidFill>
                  <a:srgbClr val="0000FF"/>
                </a:solidFill>
                <a:latin typeface="方正粗黑宋简体" panose="02000000000000000000" pitchFamily="2" charset="-122"/>
                <a:ea typeface="方正粗黑宋简体" panose="02000000000000000000" pitchFamily="2" charset="-122"/>
              </a:rPr>
              <a:t>P55</a:t>
            </a:r>
            <a:endParaRPr lang="zh-CN" altLang="en-US" b="1" dirty="0">
              <a:solidFill>
                <a:srgbClr val="0000FF"/>
              </a:solidFill>
              <a:latin typeface="方正粗黑宋简体" panose="02000000000000000000" pitchFamily="2" charset="-122"/>
              <a:ea typeface="方正粗黑宋简体" panose="02000000000000000000" pitchFamily="2" charset="-122"/>
            </a:endParaRPr>
          </a:p>
        </p:txBody>
      </p:sp>
    </p:spTree>
    <p:extLst>
      <p:ext uri="{BB962C8B-B14F-4D97-AF65-F5344CB8AC3E}">
        <p14:creationId xmlns:p14="http://schemas.microsoft.com/office/powerpoint/2010/main" val="250320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7994" y="123481"/>
            <a:ext cx="5896029" cy="369265"/>
          </a:xfrm>
          <a:prstGeom prst="rect">
            <a:avLst/>
          </a:prstGeom>
        </p:spPr>
        <p:txBody>
          <a:bodyPr wrap="none" lIns="91372" tIns="45687" rIns="91372" bIns="45687">
            <a:spAutoFit/>
          </a:bodyPr>
          <a:lstStyle/>
          <a:p>
            <a:pPr defTabSz="913451"/>
            <a:r>
              <a:rPr lang="zh-CN" altLang="en-US" b="1" dirty="0">
                <a:solidFill>
                  <a:prstClr val="black"/>
                </a:solidFill>
                <a:latin typeface="方正粗黑宋简体" panose="02000000000000000000" pitchFamily="2" charset="-122"/>
                <a:ea typeface="方正粗黑宋简体" panose="02000000000000000000" pitchFamily="2" charset="-122"/>
              </a:rPr>
              <a:t>学习要点</a:t>
            </a:r>
            <a:r>
              <a:rPr lang="en-US" altLang="zh-CN" b="1" dirty="0">
                <a:solidFill>
                  <a:prstClr val="black"/>
                </a:solidFill>
                <a:latin typeface="方正粗黑宋简体" panose="02000000000000000000" pitchFamily="2" charset="-122"/>
                <a:ea typeface="方正粗黑宋简体" panose="02000000000000000000" pitchFamily="2" charset="-122"/>
              </a:rPr>
              <a:t>3</a:t>
            </a:r>
            <a:r>
              <a:rPr lang="zh-CN" altLang="en-US" b="1" dirty="0">
                <a:solidFill>
                  <a:prstClr val="black"/>
                </a:solidFill>
                <a:latin typeface="方正粗黑宋简体" panose="02000000000000000000" pitchFamily="2" charset="-122"/>
                <a:ea typeface="方正粗黑宋简体" panose="02000000000000000000" pitchFamily="2" charset="-122"/>
              </a:rPr>
              <a:t>：全球贸易网的形我及其在文化交流中的作用</a:t>
            </a:r>
          </a:p>
        </p:txBody>
      </p:sp>
      <p:graphicFrame>
        <p:nvGraphicFramePr>
          <p:cNvPr id="5" name="表格 4"/>
          <p:cNvGraphicFramePr>
            <a:graphicFrameLocks noGrp="1"/>
          </p:cNvGraphicFramePr>
          <p:nvPr>
            <p:extLst>
              <p:ext uri="{D42A27DB-BD31-4B8C-83A1-F6EECF244321}">
                <p14:modId xmlns:p14="http://schemas.microsoft.com/office/powerpoint/2010/main" val="892713818"/>
              </p:ext>
            </p:extLst>
          </p:nvPr>
        </p:nvGraphicFramePr>
        <p:xfrm>
          <a:off x="251520" y="1131591"/>
          <a:ext cx="8424936" cy="3709000"/>
        </p:xfrm>
        <a:graphic>
          <a:graphicData uri="http://schemas.openxmlformats.org/drawingml/2006/table">
            <a:tbl>
              <a:tblPr firstRow="1" bandRow="1">
                <a:tableStyleId>{2D5ABB26-0587-4C30-8999-92F81FD0307C}</a:tableStyleId>
              </a:tblPr>
              <a:tblGrid>
                <a:gridCol w="1440160"/>
                <a:gridCol w="2160240"/>
                <a:gridCol w="2520280"/>
                <a:gridCol w="2304256"/>
              </a:tblGrid>
              <a:tr h="403621">
                <a:tc>
                  <a:txBody>
                    <a:bodyPr/>
                    <a:lstStyle/>
                    <a:p>
                      <a:pPr algn="ctr"/>
                      <a:endParaRPr lang="zh-CN" altLang="en-US" sz="1800" b="1" dirty="0">
                        <a:solidFill>
                          <a:srgbClr val="0000FF"/>
                        </a:solidFill>
                        <a:latin typeface="方正粗黑宋简体" panose="02000000000000000000" pitchFamily="2" charset="-122"/>
                        <a:ea typeface="方正粗黑宋简体" panose="02000000000000000000"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800" b="1" dirty="0" smtClean="0">
                          <a:solidFill>
                            <a:srgbClr val="0000FF"/>
                          </a:solidFill>
                          <a:latin typeface="方正粗黑宋简体" panose="02000000000000000000" pitchFamily="2" charset="-122"/>
                          <a:ea typeface="方正粗黑宋简体" panose="02000000000000000000" pitchFamily="2" charset="-122"/>
                        </a:rPr>
                        <a:t>背景</a:t>
                      </a:r>
                      <a:endParaRPr lang="zh-CN" altLang="en-US" sz="1800" b="1" dirty="0">
                        <a:solidFill>
                          <a:srgbClr val="0000FF"/>
                        </a:solidFill>
                        <a:latin typeface="方正粗黑宋简体" panose="02000000000000000000" pitchFamily="2" charset="-122"/>
                        <a:ea typeface="方正粗黑宋简体" panose="02000000000000000000"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800" b="1" dirty="0" smtClean="0">
                          <a:solidFill>
                            <a:srgbClr val="0000FF"/>
                          </a:solidFill>
                          <a:latin typeface="方正粗黑宋简体" panose="02000000000000000000" pitchFamily="2" charset="-122"/>
                          <a:ea typeface="方正粗黑宋简体" panose="02000000000000000000" pitchFamily="2" charset="-122"/>
                        </a:rPr>
                        <a:t>表现</a:t>
                      </a:r>
                      <a:endParaRPr lang="zh-CN" altLang="en-US" sz="1800" b="1" dirty="0">
                        <a:solidFill>
                          <a:srgbClr val="0000FF"/>
                        </a:solidFill>
                        <a:latin typeface="方正粗黑宋简体" panose="02000000000000000000" pitchFamily="2" charset="-122"/>
                        <a:ea typeface="方正粗黑宋简体" panose="02000000000000000000"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800" b="1" dirty="0" smtClean="0">
                          <a:solidFill>
                            <a:srgbClr val="0000FF"/>
                          </a:solidFill>
                          <a:latin typeface="方正粗黑宋简体" panose="02000000000000000000" pitchFamily="2" charset="-122"/>
                          <a:ea typeface="方正粗黑宋简体" panose="02000000000000000000" pitchFamily="2" charset="-122"/>
                        </a:rPr>
                        <a:t>影响</a:t>
                      </a:r>
                      <a:endParaRPr lang="zh-CN" altLang="en-US" sz="1800" b="1" dirty="0">
                        <a:solidFill>
                          <a:srgbClr val="0000FF"/>
                        </a:solidFill>
                        <a:latin typeface="方正粗黑宋简体" panose="02000000000000000000" pitchFamily="2" charset="-122"/>
                        <a:ea typeface="方正粗黑宋简体" panose="02000000000000000000"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36539">
                <a:tc>
                  <a:txBody>
                    <a:bodyPr/>
                    <a:lstStyle/>
                    <a:p>
                      <a:endParaRPr lang="en-US" altLang="zh-CN" sz="1400" b="1" dirty="0" smtClean="0"/>
                    </a:p>
                    <a:p>
                      <a:endParaRPr lang="en-US" altLang="zh-CN" sz="1400" b="1" dirty="0" smtClean="0"/>
                    </a:p>
                    <a:p>
                      <a:r>
                        <a:rPr lang="zh-CN" altLang="en-US" sz="1400" b="1" dirty="0" smtClean="0"/>
                        <a:t>新航路开辟以后</a:t>
                      </a:r>
                      <a:endParaRPr lang="zh-CN" alt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sz="1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sz="1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80120">
                <a:tc>
                  <a:txBody>
                    <a:bodyPr/>
                    <a:lstStyle/>
                    <a:p>
                      <a:endParaRPr lang="en-US" altLang="zh-CN" sz="1400" b="1" dirty="0" smtClean="0"/>
                    </a:p>
                    <a:p>
                      <a:endParaRPr lang="en-US" altLang="zh-CN" sz="1400" b="1" dirty="0" smtClean="0"/>
                    </a:p>
                    <a:p>
                      <a:r>
                        <a:rPr lang="zh-CN" altLang="en-US" sz="1400" b="1" dirty="0" smtClean="0"/>
                        <a:t>工业革命以后</a:t>
                      </a:r>
                      <a:endParaRPr lang="zh-CN" alt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sz="1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88720">
                <a:tc>
                  <a:txBody>
                    <a:bodyPr/>
                    <a:lstStyle/>
                    <a:p>
                      <a:endParaRPr lang="en-US" altLang="zh-CN" sz="1400" b="1" dirty="0" smtClean="0"/>
                    </a:p>
                    <a:p>
                      <a:r>
                        <a:rPr lang="zh-CN" altLang="en-US" sz="1400" b="1" dirty="0" smtClean="0"/>
                        <a:t>二战结束后</a:t>
                      </a:r>
                      <a:endParaRPr lang="zh-CN" alt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tLang="zh-CN" sz="1800" b="1" dirty="0" smtClean="0"/>
                    </a:p>
                    <a:p>
                      <a:endParaRPr lang="en-US" altLang="zh-CN" sz="1800" b="1" dirty="0" smtClean="0"/>
                    </a:p>
                    <a:p>
                      <a:endParaRPr lang="en-US" altLang="zh-CN" sz="1800" b="1" dirty="0" smtClean="0"/>
                    </a:p>
                    <a:p>
                      <a:endParaRPr lang="zh-CN" alt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矩形 2"/>
          <p:cNvSpPr/>
          <p:nvPr/>
        </p:nvSpPr>
        <p:spPr>
          <a:xfrm>
            <a:off x="127996" y="494530"/>
            <a:ext cx="8188425" cy="369265"/>
          </a:xfrm>
          <a:prstGeom prst="rect">
            <a:avLst/>
          </a:prstGeom>
          <a:ln>
            <a:solidFill>
              <a:schemeClr val="tx1"/>
            </a:solidFill>
          </a:ln>
        </p:spPr>
        <p:txBody>
          <a:bodyPr wrap="square" lIns="91372" tIns="45687" rIns="91372" bIns="45687">
            <a:spAutoFit/>
          </a:bodyPr>
          <a:lstStyle/>
          <a:p>
            <a:pPr defTabSz="913451"/>
            <a:r>
              <a:rPr lang="en-US" altLang="zh-CN" b="1" dirty="0">
                <a:solidFill>
                  <a:srgbClr val="0000FF"/>
                </a:solidFill>
                <a:latin typeface="华文楷体" panose="02010600040101010101" pitchFamily="2" charset="-122"/>
                <a:ea typeface="华文楷体" panose="02010600040101010101" pitchFamily="2" charset="-122"/>
              </a:rPr>
              <a:t>1</a:t>
            </a:r>
            <a:r>
              <a:rPr lang="en-US" altLang="zh-CN" b="1" dirty="0" smtClean="0">
                <a:solidFill>
                  <a:srgbClr val="0000FF"/>
                </a:solidFill>
                <a:latin typeface="华文楷体" panose="02010600040101010101" pitchFamily="2" charset="-122"/>
                <a:ea typeface="华文楷体" panose="02010600040101010101" pitchFamily="2" charset="-122"/>
              </a:rPr>
              <a:t>.</a:t>
            </a:r>
            <a:r>
              <a:rPr lang="zh-CN" altLang="en-US" b="1" dirty="0">
                <a:solidFill>
                  <a:srgbClr val="0000FF"/>
                </a:solidFill>
                <a:latin typeface="华文楷体" panose="02010600040101010101" pitchFamily="2" charset="-122"/>
                <a:ea typeface="华文楷体" panose="02010600040101010101" pitchFamily="2" charset="-122"/>
              </a:rPr>
              <a:t>能够使用地图、数据等相关文献材料，梳理</a:t>
            </a:r>
            <a:r>
              <a:rPr lang="zh-CN" altLang="en-US" b="1" dirty="0">
                <a:solidFill>
                  <a:srgbClr val="FF0000"/>
                </a:solidFill>
                <a:latin typeface="方正粗黑宋简体" panose="02000000000000000000" pitchFamily="2" charset="-122"/>
                <a:ea typeface="方正粗黑宋简体" panose="02000000000000000000" pitchFamily="2" charset="-122"/>
              </a:rPr>
              <a:t>近代以来</a:t>
            </a:r>
            <a:r>
              <a:rPr lang="zh-CN" altLang="en-US" b="1" dirty="0" smtClean="0">
                <a:solidFill>
                  <a:srgbClr val="0000FF"/>
                </a:solidFill>
                <a:latin typeface="华文楷体" panose="02010600040101010101" pitchFamily="2" charset="-122"/>
                <a:ea typeface="华文楷体" panose="02010600040101010101" pitchFamily="2" charset="-122"/>
              </a:rPr>
              <a:t>全球贸易</a:t>
            </a:r>
            <a:r>
              <a:rPr lang="zh-CN" altLang="en-US" b="1" dirty="0">
                <a:solidFill>
                  <a:srgbClr val="0000FF"/>
                </a:solidFill>
                <a:latin typeface="华文楷体" panose="02010600040101010101" pitchFamily="2" charset="-122"/>
                <a:ea typeface="华文楷体" panose="02010600040101010101" pitchFamily="2" charset="-122"/>
              </a:rPr>
              <a:t>网的时空</a:t>
            </a:r>
            <a:r>
              <a:rPr lang="zh-CN" altLang="en-US" b="1" dirty="0" smtClean="0">
                <a:solidFill>
                  <a:srgbClr val="0000FF"/>
                </a:solidFill>
                <a:latin typeface="华文楷体" panose="02010600040101010101" pitchFamily="2" charset="-122"/>
                <a:ea typeface="华文楷体" panose="02010600040101010101" pitchFamily="2" charset="-122"/>
              </a:rPr>
              <a:t>分布</a:t>
            </a:r>
            <a:endParaRPr lang="en-US" altLang="zh-CN" b="1" dirty="0" smtClean="0">
              <a:solidFill>
                <a:srgbClr val="0000FF"/>
              </a:solidFill>
              <a:latin typeface="华文楷体" panose="02010600040101010101" pitchFamily="2" charset="-122"/>
              <a:ea typeface="华文楷体" panose="02010600040101010101" pitchFamily="2" charset="-122"/>
            </a:endParaRPr>
          </a:p>
        </p:txBody>
      </p:sp>
      <p:sp>
        <p:nvSpPr>
          <p:cNvPr id="6" name="矩形 5"/>
          <p:cNvSpPr/>
          <p:nvPr/>
        </p:nvSpPr>
        <p:spPr>
          <a:xfrm>
            <a:off x="1907704" y="1687287"/>
            <a:ext cx="1656184" cy="523220"/>
          </a:xfrm>
          <a:prstGeom prst="rect">
            <a:avLst/>
          </a:prstGeom>
        </p:spPr>
        <p:txBody>
          <a:bodyPr wrap="square">
            <a:spAutoFit/>
          </a:bodyPr>
          <a:lstStyle/>
          <a:p>
            <a:pPr algn="just"/>
            <a:r>
              <a:rPr lang="zh-CN" altLang="en-US" sz="1400" b="1" dirty="0">
                <a:latin typeface="+mn-ea"/>
              </a:rPr>
              <a:t>新航路的开辟和西欧各国的殖民</a:t>
            </a:r>
            <a:r>
              <a:rPr lang="zh-CN" altLang="en-US" sz="1400" b="1" dirty="0" smtClean="0">
                <a:latin typeface="+mn-ea"/>
              </a:rPr>
              <a:t>扩张</a:t>
            </a:r>
            <a:endParaRPr lang="zh-CN" altLang="en-US" sz="1400" b="1" dirty="0">
              <a:latin typeface="+mn-ea"/>
            </a:endParaRPr>
          </a:p>
        </p:txBody>
      </p:sp>
      <p:sp>
        <p:nvSpPr>
          <p:cNvPr id="7" name="矩形 6"/>
          <p:cNvSpPr/>
          <p:nvPr/>
        </p:nvSpPr>
        <p:spPr>
          <a:xfrm>
            <a:off x="3941050" y="1610827"/>
            <a:ext cx="2244130" cy="954107"/>
          </a:xfrm>
          <a:prstGeom prst="rect">
            <a:avLst/>
          </a:prstGeom>
        </p:spPr>
        <p:txBody>
          <a:bodyPr wrap="square">
            <a:spAutoFit/>
          </a:bodyPr>
          <a:lstStyle/>
          <a:p>
            <a:r>
              <a:rPr lang="zh-CN" altLang="en-US" sz="1400" b="1" dirty="0">
                <a:latin typeface="宋体" panose="02010600030101010101" pitchFamily="2" charset="-122"/>
                <a:ea typeface="宋体" panose="02010600030101010101" pitchFamily="2" charset="-122"/>
              </a:rPr>
              <a:t>①国际流通中的商品种类与数量大大</a:t>
            </a:r>
            <a:r>
              <a:rPr lang="zh-CN" altLang="en-US" sz="1400" b="1" dirty="0" smtClean="0">
                <a:latin typeface="宋体" panose="02010600030101010101" pitchFamily="2" charset="-122"/>
                <a:ea typeface="宋体" panose="02010600030101010101" pitchFamily="2" charset="-122"/>
              </a:rPr>
              <a:t>增加</a:t>
            </a:r>
            <a:endParaRPr lang="en-US" altLang="zh-CN" sz="1400" b="1" dirty="0" smtClean="0">
              <a:latin typeface="宋体" panose="02010600030101010101" pitchFamily="2" charset="-122"/>
              <a:ea typeface="宋体" panose="02010600030101010101" pitchFamily="2" charset="-122"/>
            </a:endParaRPr>
          </a:p>
          <a:p>
            <a:r>
              <a:rPr lang="zh-CN" altLang="en-US" sz="1400" b="1" dirty="0" smtClean="0">
                <a:latin typeface="宋体" panose="02010600030101010101" pitchFamily="2" charset="-122"/>
                <a:ea typeface="宋体" panose="02010600030101010101" pitchFamily="2" charset="-122"/>
              </a:rPr>
              <a:t>②</a:t>
            </a:r>
            <a:r>
              <a:rPr lang="zh-CN" altLang="en-US" sz="1400" b="1" dirty="0">
                <a:latin typeface="宋体" panose="02010600030101010101" pitchFamily="2" charset="-122"/>
                <a:ea typeface="宋体" panose="02010600030101010101" pitchFamily="2" charset="-122"/>
              </a:rPr>
              <a:t>欧洲的产品也开始在美洲市场销售。</a:t>
            </a:r>
          </a:p>
        </p:txBody>
      </p:sp>
      <p:sp>
        <p:nvSpPr>
          <p:cNvPr id="8" name="矩形 7"/>
          <p:cNvSpPr/>
          <p:nvPr/>
        </p:nvSpPr>
        <p:spPr>
          <a:xfrm>
            <a:off x="6444208" y="1618805"/>
            <a:ext cx="2088232" cy="954107"/>
          </a:xfrm>
          <a:prstGeom prst="rect">
            <a:avLst/>
          </a:prstGeom>
        </p:spPr>
        <p:txBody>
          <a:bodyPr wrap="square">
            <a:spAutoFit/>
          </a:bodyPr>
          <a:lstStyle/>
          <a:p>
            <a:r>
              <a:rPr lang="zh-CN" altLang="en-US" sz="1400" b="1" dirty="0"/>
              <a:t>①贸易的扩大促进了股份公司的出现和</a:t>
            </a:r>
            <a:r>
              <a:rPr lang="zh-CN" altLang="en-US" sz="1400" b="1" dirty="0" smtClean="0"/>
              <a:t>发展</a:t>
            </a:r>
            <a:endParaRPr lang="en-US" altLang="zh-CN" sz="1400" b="1" dirty="0" smtClean="0"/>
          </a:p>
          <a:p>
            <a:r>
              <a:rPr lang="zh-CN" altLang="en-US" sz="1400" b="1" dirty="0" smtClean="0"/>
              <a:t>②</a:t>
            </a:r>
            <a:r>
              <a:rPr lang="zh-CN" altLang="en-US" sz="1400" b="1" dirty="0">
                <a:solidFill>
                  <a:srgbClr val="FF0000"/>
                </a:solidFill>
                <a:latin typeface="方正粗黑宋简体" panose="02000000000000000000" pitchFamily="2" charset="-122"/>
                <a:ea typeface="方正粗黑宋简体" panose="02000000000000000000" pitchFamily="2" charset="-122"/>
              </a:rPr>
              <a:t>以欧洲为中心的世界市场初步形成。</a:t>
            </a:r>
          </a:p>
        </p:txBody>
      </p:sp>
    </p:spTree>
    <p:extLst>
      <p:ext uri="{BB962C8B-B14F-4D97-AF65-F5344CB8AC3E}">
        <p14:creationId xmlns:p14="http://schemas.microsoft.com/office/powerpoint/2010/main" val="329350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srcRect/>
          <a:stretch>
            <a:fillRect/>
          </a:stretch>
        </p:blipFill>
        <p:spPr>
          <a:xfrm>
            <a:off x="212092" y="123479"/>
            <a:ext cx="8752396" cy="4896544"/>
          </a:xfrm>
          <a:prstGeom prst="rect">
            <a:avLst/>
          </a:prstGeom>
          <a:ln>
            <a:solidFill>
              <a:sysClr val="windowText" lastClr="000000"/>
            </a:solidFill>
          </a:ln>
        </p:spPr>
      </p:pic>
      <p:cxnSp>
        <p:nvCxnSpPr>
          <p:cNvPr id="42" name="直接箭头连接符 41"/>
          <p:cNvCxnSpPr/>
          <p:nvPr/>
        </p:nvCxnSpPr>
        <p:spPr>
          <a:xfrm flipV="1">
            <a:off x="7916552" y="414109"/>
            <a:ext cx="204470" cy="32282"/>
          </a:xfrm>
          <a:prstGeom prst="straightConnector1">
            <a:avLst/>
          </a:prstGeom>
          <a:ln w="25400">
            <a:solidFill>
              <a:srgbClr val="1D41D5"/>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C:\Users\Administrator\Desktop\极速截图20220511195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39" y="987574"/>
            <a:ext cx="6687147"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6988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9512" y="195486"/>
            <a:ext cx="8784976" cy="3139321"/>
          </a:xfrm>
          <a:prstGeom prst="rect">
            <a:avLst/>
          </a:prstGeom>
          <a:ln>
            <a:solidFill>
              <a:schemeClr val="tx1"/>
            </a:solidFill>
          </a:ln>
        </p:spPr>
        <p:txBody>
          <a:bodyPr wrap="square">
            <a:spAutoFit/>
          </a:bodyPr>
          <a:lstStyle/>
          <a:p>
            <a:pPr algn="just"/>
            <a:r>
              <a:rPr lang="zh-CN" altLang="en-US" b="1" dirty="0" smtClean="0">
                <a:latin typeface="+mn-ea"/>
              </a:rPr>
              <a:t>    中国</a:t>
            </a:r>
            <a:r>
              <a:rPr lang="zh-CN" altLang="en-US" b="1" dirty="0">
                <a:latin typeface="+mn-ea"/>
              </a:rPr>
              <a:t>茶叶于</a:t>
            </a:r>
            <a:r>
              <a:rPr lang="en-US" altLang="zh-CN" b="1" dirty="0">
                <a:latin typeface="+mn-ea"/>
              </a:rPr>
              <a:t>17</a:t>
            </a:r>
            <a:r>
              <a:rPr lang="zh-CN" altLang="en-US" b="1" dirty="0">
                <a:latin typeface="+mn-ea"/>
              </a:rPr>
              <a:t>世纪早期首次由荷兰人引入欧洲。在荷兰，最初茶叶仅作为药物，成为治疗当地多种疾病的优良药草。后来医学界通过科学实验证明茶叶药性对人体健康有益，茶饮逐渐成为一种日常饮料。</a:t>
            </a:r>
            <a:r>
              <a:rPr lang="en-US" altLang="zh-CN" b="1" dirty="0">
                <a:latin typeface="+mn-ea"/>
              </a:rPr>
              <a:t>18</a:t>
            </a:r>
            <a:r>
              <a:rPr lang="zh-CN" altLang="en-US" b="1" dirty="0">
                <a:latin typeface="+mn-ea"/>
              </a:rPr>
              <a:t>世纪末贫困家庭也习惯喝茶，结果荷兰四分之三以上的啤酒厂走向衰退。由于茶叶是西方固定的进口商品，有稳定的市场需求，他们往往采取提前定货方式，以获取符合其要求、数量充足的商品，从而使茶叶具备了期货的性质。当茶饮逐步被当作日常饮料时，一方面荷兰各大城镇出现许多茶叶店铺，为了更好地宣传茶叶，茶商在包装上印制各种各样的售茶广告；另一方面也刺激了荷兰人对茶器收集以及茶亭兴建的热衷，荷兰在这一时期对中国的许多方面均十分追捧，形成一股“中国热”</a:t>
            </a:r>
            <a:r>
              <a:rPr lang="zh-CN" altLang="en-US" b="1" dirty="0" smtClean="0">
                <a:latin typeface="+mn-ea"/>
              </a:rPr>
              <a:t>。  </a:t>
            </a:r>
            <a:r>
              <a:rPr lang="en-US" altLang="zh-CN" b="1" dirty="0" smtClean="0">
                <a:latin typeface="+mn-ea"/>
              </a:rPr>
              <a:t>——</a:t>
            </a:r>
            <a:r>
              <a:rPr lang="zh-CN" altLang="en-US" b="1" dirty="0">
                <a:latin typeface="+mn-ea"/>
              </a:rPr>
              <a:t>摘编自刘勇</a:t>
            </a:r>
            <a:r>
              <a:rPr lang="en-US" altLang="zh-CN" b="1" dirty="0">
                <a:latin typeface="+mn-ea"/>
              </a:rPr>
              <a:t>《</a:t>
            </a:r>
            <a:r>
              <a:rPr lang="zh-CN" altLang="en-US" b="1" dirty="0">
                <a:latin typeface="+mn-ea"/>
              </a:rPr>
              <a:t>中国茶叶与近代荷兰饮茶习俗</a:t>
            </a:r>
            <a:r>
              <a:rPr lang="en-US" altLang="zh-CN" b="1" dirty="0" smtClean="0">
                <a:latin typeface="+mn-ea"/>
              </a:rPr>
              <a:t>》</a:t>
            </a:r>
          </a:p>
          <a:p>
            <a:pPr algn="just"/>
            <a:r>
              <a:rPr lang="zh-CN" altLang="en-US" b="1" dirty="0" smtClean="0">
                <a:solidFill>
                  <a:srgbClr val="0000FF"/>
                </a:solidFill>
                <a:latin typeface="+mn-ea"/>
              </a:rPr>
              <a:t>根据材料并</a:t>
            </a:r>
            <a:r>
              <a:rPr lang="zh-CN" altLang="en-US" b="1" dirty="0">
                <a:solidFill>
                  <a:srgbClr val="0000FF"/>
                </a:solidFill>
                <a:latin typeface="+mn-ea"/>
              </a:rPr>
              <a:t>结合所学知识，指出</a:t>
            </a:r>
            <a:r>
              <a:rPr lang="en-US" altLang="zh-CN" b="1" dirty="0">
                <a:solidFill>
                  <a:srgbClr val="0000FF"/>
                </a:solidFill>
                <a:latin typeface="+mn-ea"/>
              </a:rPr>
              <a:t>17—18</a:t>
            </a:r>
            <a:r>
              <a:rPr lang="zh-CN" altLang="en-US" b="1" dirty="0">
                <a:solidFill>
                  <a:srgbClr val="0000FF"/>
                </a:solidFill>
                <a:latin typeface="+mn-ea"/>
              </a:rPr>
              <a:t>世纪茶叶贸易给荷兰带来的变化，并分析当时“中国热”的影响。（</a:t>
            </a:r>
            <a:r>
              <a:rPr lang="en-US" altLang="zh-CN" b="1" dirty="0">
                <a:solidFill>
                  <a:srgbClr val="0000FF"/>
                </a:solidFill>
                <a:latin typeface="+mn-ea"/>
              </a:rPr>
              <a:t>8</a:t>
            </a:r>
            <a:r>
              <a:rPr lang="zh-CN" altLang="en-US" b="1" dirty="0">
                <a:solidFill>
                  <a:srgbClr val="0000FF"/>
                </a:solidFill>
                <a:latin typeface="+mn-ea"/>
              </a:rPr>
              <a:t>分）</a:t>
            </a:r>
          </a:p>
        </p:txBody>
      </p:sp>
      <p:sp>
        <p:nvSpPr>
          <p:cNvPr id="3" name="矩形 2"/>
          <p:cNvSpPr/>
          <p:nvPr/>
        </p:nvSpPr>
        <p:spPr>
          <a:xfrm>
            <a:off x="179512" y="3459868"/>
            <a:ext cx="8784976" cy="646331"/>
          </a:xfrm>
          <a:prstGeom prst="rect">
            <a:avLst/>
          </a:prstGeom>
          <a:solidFill>
            <a:schemeClr val="bg2"/>
          </a:solidFill>
        </p:spPr>
        <p:txBody>
          <a:bodyPr wrap="square">
            <a:spAutoFit/>
          </a:bodyPr>
          <a:lstStyle/>
          <a:p>
            <a:r>
              <a:rPr lang="zh-CN" altLang="en-US" b="1" dirty="0" smtClean="0">
                <a:latin typeface="方正粗黑宋简体" panose="02000000000000000000" pitchFamily="2" charset="-122"/>
                <a:ea typeface="方正粗黑宋简体" panose="02000000000000000000" pitchFamily="2" charset="-122"/>
              </a:rPr>
              <a:t>变化</a:t>
            </a:r>
            <a:r>
              <a:rPr lang="zh-CN" altLang="en-US" b="1" dirty="0">
                <a:latin typeface="方正粗黑宋简体" panose="02000000000000000000" pitchFamily="2" charset="-122"/>
                <a:ea typeface="方正粗黑宋简体" panose="02000000000000000000" pitchFamily="2" charset="-122"/>
              </a:rPr>
              <a:t>：</a:t>
            </a:r>
            <a:r>
              <a:rPr lang="zh-CN" altLang="en-US" b="1" dirty="0">
                <a:latin typeface="楷体" panose="02010609060101010101" pitchFamily="49" charset="-122"/>
                <a:ea typeface="楷体" panose="02010609060101010101" pitchFamily="49" charset="-122"/>
              </a:rPr>
              <a:t>丰富了荷兰的药物和日常饮料；冲击了荷兰的等级观念和相关行业；改变荷商业经营方式；充实荷兰人的文化生活。（</a:t>
            </a:r>
            <a:r>
              <a:rPr lang="en-US" altLang="zh-CN" b="1" dirty="0">
                <a:latin typeface="楷体" panose="02010609060101010101" pitchFamily="49" charset="-122"/>
                <a:ea typeface="楷体" panose="02010609060101010101" pitchFamily="49" charset="-122"/>
              </a:rPr>
              <a:t>4</a:t>
            </a:r>
            <a:r>
              <a:rPr lang="zh-CN" altLang="en-US" b="1" dirty="0">
                <a:latin typeface="楷体" panose="02010609060101010101" pitchFamily="49" charset="-122"/>
                <a:ea typeface="楷体" panose="02010609060101010101" pitchFamily="49" charset="-122"/>
              </a:rPr>
              <a:t>分）</a:t>
            </a:r>
          </a:p>
        </p:txBody>
      </p:sp>
      <p:sp>
        <p:nvSpPr>
          <p:cNvPr id="4" name="矩形 3"/>
          <p:cNvSpPr/>
          <p:nvPr/>
        </p:nvSpPr>
        <p:spPr>
          <a:xfrm>
            <a:off x="181054" y="4220170"/>
            <a:ext cx="8783434" cy="646331"/>
          </a:xfrm>
          <a:prstGeom prst="rect">
            <a:avLst/>
          </a:prstGeom>
          <a:solidFill>
            <a:schemeClr val="bg2"/>
          </a:solidFill>
        </p:spPr>
        <p:txBody>
          <a:bodyPr wrap="square">
            <a:spAutoFit/>
          </a:bodyPr>
          <a:lstStyle/>
          <a:p>
            <a:pPr algn="just"/>
            <a:r>
              <a:rPr lang="zh-CN" altLang="en-US" b="1" dirty="0">
                <a:latin typeface="方正粗黑宋简体" panose="02000000000000000000" pitchFamily="2" charset="-122"/>
                <a:ea typeface="方正粗黑宋简体" panose="02000000000000000000" pitchFamily="2" charset="-122"/>
              </a:rPr>
              <a:t>影响：</a:t>
            </a:r>
            <a:r>
              <a:rPr lang="zh-CN" altLang="en-US" b="1" dirty="0">
                <a:latin typeface="楷体" panose="02010609060101010101" pitchFamily="49" charset="-122"/>
                <a:ea typeface="楷体" panose="02010609060101010101" pitchFamily="49" charset="-122"/>
              </a:rPr>
              <a:t>有利于荷兰商业发展；促进中荷经济文化交流与发展；推动世界市场的形成。（</a:t>
            </a:r>
            <a:r>
              <a:rPr lang="en-US" altLang="zh-CN" b="1" dirty="0">
                <a:latin typeface="楷体" panose="02010609060101010101" pitchFamily="49" charset="-122"/>
                <a:ea typeface="楷体" panose="02010609060101010101" pitchFamily="49" charset="-122"/>
              </a:rPr>
              <a:t>4</a:t>
            </a:r>
            <a:r>
              <a:rPr lang="zh-CN" altLang="en-US" b="1" dirty="0">
                <a:latin typeface="楷体" panose="02010609060101010101" pitchFamily="49" charset="-122"/>
                <a:ea typeface="楷体" panose="02010609060101010101" pitchFamily="49" charset="-122"/>
              </a:rPr>
              <a:t>分，答到</a:t>
            </a:r>
            <a:r>
              <a:rPr lang="en-US" altLang="zh-CN" b="1" dirty="0">
                <a:latin typeface="楷体" panose="02010609060101010101" pitchFamily="49" charset="-122"/>
                <a:ea typeface="楷体" panose="02010609060101010101" pitchFamily="49" charset="-122"/>
              </a:rPr>
              <a:t>2</a:t>
            </a:r>
            <a:r>
              <a:rPr lang="zh-CN" altLang="en-US" b="1" dirty="0">
                <a:latin typeface="楷体" panose="02010609060101010101" pitchFamily="49" charset="-122"/>
                <a:ea typeface="楷体" panose="02010609060101010101" pitchFamily="49" charset="-122"/>
              </a:rPr>
              <a:t>点即满分）</a:t>
            </a:r>
          </a:p>
        </p:txBody>
      </p:sp>
    </p:spTree>
    <p:extLst>
      <p:ext uri="{BB962C8B-B14F-4D97-AF65-F5344CB8AC3E}">
        <p14:creationId xmlns:p14="http://schemas.microsoft.com/office/powerpoint/2010/main" val="424756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7994" y="123481"/>
            <a:ext cx="5896029" cy="369265"/>
          </a:xfrm>
          <a:prstGeom prst="rect">
            <a:avLst/>
          </a:prstGeom>
        </p:spPr>
        <p:txBody>
          <a:bodyPr wrap="none" lIns="91372" tIns="45687" rIns="91372" bIns="45687">
            <a:spAutoFit/>
          </a:bodyPr>
          <a:lstStyle/>
          <a:p>
            <a:pPr defTabSz="913451"/>
            <a:r>
              <a:rPr lang="zh-CN" altLang="en-US" b="1" dirty="0">
                <a:solidFill>
                  <a:prstClr val="black"/>
                </a:solidFill>
                <a:latin typeface="方正粗黑宋简体" panose="02000000000000000000" pitchFamily="2" charset="-122"/>
                <a:ea typeface="方正粗黑宋简体" panose="02000000000000000000" pitchFamily="2" charset="-122"/>
              </a:rPr>
              <a:t>学习要点</a:t>
            </a:r>
            <a:r>
              <a:rPr lang="en-US" altLang="zh-CN" b="1" dirty="0">
                <a:solidFill>
                  <a:prstClr val="black"/>
                </a:solidFill>
                <a:latin typeface="方正粗黑宋简体" panose="02000000000000000000" pitchFamily="2" charset="-122"/>
                <a:ea typeface="方正粗黑宋简体" panose="02000000000000000000" pitchFamily="2" charset="-122"/>
              </a:rPr>
              <a:t>3</a:t>
            </a:r>
            <a:r>
              <a:rPr lang="zh-CN" altLang="en-US" b="1" dirty="0">
                <a:solidFill>
                  <a:prstClr val="black"/>
                </a:solidFill>
                <a:latin typeface="方正粗黑宋简体" panose="02000000000000000000" pitchFamily="2" charset="-122"/>
                <a:ea typeface="方正粗黑宋简体" panose="02000000000000000000" pitchFamily="2" charset="-122"/>
              </a:rPr>
              <a:t>：全球贸易网的形我及其在文化交流中的作用</a:t>
            </a:r>
          </a:p>
        </p:txBody>
      </p:sp>
      <p:sp>
        <p:nvSpPr>
          <p:cNvPr id="3" name="矩形 2"/>
          <p:cNvSpPr/>
          <p:nvPr/>
        </p:nvSpPr>
        <p:spPr>
          <a:xfrm>
            <a:off x="127996" y="494530"/>
            <a:ext cx="8188425" cy="369265"/>
          </a:xfrm>
          <a:prstGeom prst="rect">
            <a:avLst/>
          </a:prstGeom>
          <a:ln>
            <a:solidFill>
              <a:schemeClr val="tx1"/>
            </a:solidFill>
          </a:ln>
        </p:spPr>
        <p:txBody>
          <a:bodyPr wrap="square" lIns="91372" tIns="45687" rIns="91372" bIns="45687">
            <a:spAutoFit/>
          </a:bodyPr>
          <a:lstStyle/>
          <a:p>
            <a:pPr defTabSz="913451"/>
            <a:r>
              <a:rPr lang="en-US" altLang="zh-CN" b="1" dirty="0">
                <a:solidFill>
                  <a:srgbClr val="0000FF"/>
                </a:solidFill>
                <a:latin typeface="华文楷体" panose="02010600040101010101" pitchFamily="2" charset="-122"/>
                <a:ea typeface="华文楷体" panose="02010600040101010101" pitchFamily="2" charset="-122"/>
              </a:rPr>
              <a:t>1</a:t>
            </a:r>
            <a:r>
              <a:rPr lang="en-US" altLang="zh-CN" b="1" dirty="0" smtClean="0">
                <a:solidFill>
                  <a:srgbClr val="0000FF"/>
                </a:solidFill>
                <a:latin typeface="华文楷体" panose="02010600040101010101" pitchFamily="2" charset="-122"/>
                <a:ea typeface="华文楷体" panose="02010600040101010101" pitchFamily="2" charset="-122"/>
              </a:rPr>
              <a:t>.</a:t>
            </a:r>
            <a:r>
              <a:rPr lang="zh-CN" altLang="en-US" b="1" dirty="0">
                <a:solidFill>
                  <a:srgbClr val="0000FF"/>
                </a:solidFill>
                <a:latin typeface="华文楷体" panose="02010600040101010101" pitchFamily="2" charset="-122"/>
                <a:ea typeface="华文楷体" panose="02010600040101010101" pitchFamily="2" charset="-122"/>
              </a:rPr>
              <a:t>能够使用地图、数据等相关文献材料，梳理</a:t>
            </a:r>
            <a:r>
              <a:rPr lang="zh-CN" altLang="en-US" b="1" dirty="0">
                <a:solidFill>
                  <a:srgbClr val="FF0000"/>
                </a:solidFill>
                <a:latin typeface="方正粗黑宋简体" panose="02000000000000000000" pitchFamily="2" charset="-122"/>
                <a:ea typeface="方正粗黑宋简体" panose="02000000000000000000" pitchFamily="2" charset="-122"/>
              </a:rPr>
              <a:t>近代以来</a:t>
            </a:r>
            <a:r>
              <a:rPr lang="zh-CN" altLang="en-US" b="1" dirty="0" smtClean="0">
                <a:solidFill>
                  <a:srgbClr val="0000FF"/>
                </a:solidFill>
                <a:latin typeface="华文楷体" panose="02010600040101010101" pitchFamily="2" charset="-122"/>
                <a:ea typeface="华文楷体" panose="02010600040101010101" pitchFamily="2" charset="-122"/>
              </a:rPr>
              <a:t>全球贸易</a:t>
            </a:r>
            <a:r>
              <a:rPr lang="zh-CN" altLang="en-US" b="1" dirty="0">
                <a:solidFill>
                  <a:srgbClr val="0000FF"/>
                </a:solidFill>
                <a:latin typeface="华文楷体" panose="02010600040101010101" pitchFamily="2" charset="-122"/>
                <a:ea typeface="华文楷体" panose="02010600040101010101" pitchFamily="2" charset="-122"/>
              </a:rPr>
              <a:t>网的时空</a:t>
            </a:r>
            <a:r>
              <a:rPr lang="zh-CN" altLang="en-US" b="1" dirty="0" smtClean="0">
                <a:solidFill>
                  <a:srgbClr val="0000FF"/>
                </a:solidFill>
                <a:latin typeface="华文楷体" panose="02010600040101010101" pitchFamily="2" charset="-122"/>
                <a:ea typeface="华文楷体" panose="02010600040101010101" pitchFamily="2" charset="-122"/>
              </a:rPr>
              <a:t>分布</a:t>
            </a:r>
            <a:endParaRPr lang="en-US" altLang="zh-CN" b="1" dirty="0" smtClean="0">
              <a:solidFill>
                <a:srgbClr val="0000FF"/>
              </a:solidFill>
              <a:latin typeface="华文楷体" panose="02010600040101010101" pitchFamily="2" charset="-122"/>
              <a:ea typeface="华文楷体" panose="02010600040101010101" pitchFamily="2" charset="-122"/>
            </a:endParaRPr>
          </a:p>
        </p:txBody>
      </p:sp>
      <p:graphicFrame>
        <p:nvGraphicFramePr>
          <p:cNvPr id="5" name="表格 4"/>
          <p:cNvGraphicFramePr>
            <a:graphicFrameLocks noGrp="1"/>
          </p:cNvGraphicFramePr>
          <p:nvPr>
            <p:extLst>
              <p:ext uri="{D42A27DB-BD31-4B8C-83A1-F6EECF244321}">
                <p14:modId xmlns:p14="http://schemas.microsoft.com/office/powerpoint/2010/main" val="2893739925"/>
              </p:ext>
            </p:extLst>
          </p:nvPr>
        </p:nvGraphicFramePr>
        <p:xfrm>
          <a:off x="251520" y="1131591"/>
          <a:ext cx="8424936" cy="3709000"/>
        </p:xfrm>
        <a:graphic>
          <a:graphicData uri="http://schemas.openxmlformats.org/drawingml/2006/table">
            <a:tbl>
              <a:tblPr firstRow="1" bandRow="1">
                <a:tableStyleId>{2D5ABB26-0587-4C30-8999-92F81FD0307C}</a:tableStyleId>
              </a:tblPr>
              <a:tblGrid>
                <a:gridCol w="1440160"/>
                <a:gridCol w="2160240"/>
                <a:gridCol w="2520280"/>
                <a:gridCol w="2304256"/>
              </a:tblGrid>
              <a:tr h="403621">
                <a:tc>
                  <a:txBody>
                    <a:bodyPr/>
                    <a:lstStyle/>
                    <a:p>
                      <a:pPr algn="ctr"/>
                      <a:endParaRPr lang="zh-CN" altLang="en-US" sz="1800" b="1" dirty="0">
                        <a:solidFill>
                          <a:srgbClr val="0000FF"/>
                        </a:solidFill>
                        <a:latin typeface="方正粗黑宋简体" panose="02000000000000000000" pitchFamily="2" charset="-122"/>
                        <a:ea typeface="方正粗黑宋简体" panose="02000000000000000000"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800" b="1" dirty="0" smtClean="0">
                          <a:solidFill>
                            <a:srgbClr val="0000FF"/>
                          </a:solidFill>
                          <a:latin typeface="方正粗黑宋简体" panose="02000000000000000000" pitchFamily="2" charset="-122"/>
                          <a:ea typeface="方正粗黑宋简体" panose="02000000000000000000" pitchFamily="2" charset="-122"/>
                        </a:rPr>
                        <a:t>背景</a:t>
                      </a:r>
                      <a:endParaRPr lang="zh-CN" altLang="en-US" sz="1800" b="1" dirty="0">
                        <a:solidFill>
                          <a:srgbClr val="0000FF"/>
                        </a:solidFill>
                        <a:latin typeface="方正粗黑宋简体" panose="02000000000000000000" pitchFamily="2" charset="-122"/>
                        <a:ea typeface="方正粗黑宋简体" panose="02000000000000000000"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800" b="1" dirty="0" smtClean="0">
                          <a:solidFill>
                            <a:srgbClr val="0000FF"/>
                          </a:solidFill>
                          <a:latin typeface="方正粗黑宋简体" panose="02000000000000000000" pitchFamily="2" charset="-122"/>
                          <a:ea typeface="方正粗黑宋简体" panose="02000000000000000000" pitchFamily="2" charset="-122"/>
                        </a:rPr>
                        <a:t>表现</a:t>
                      </a:r>
                      <a:endParaRPr lang="zh-CN" altLang="en-US" sz="1800" b="1" dirty="0">
                        <a:solidFill>
                          <a:srgbClr val="0000FF"/>
                        </a:solidFill>
                        <a:latin typeface="方正粗黑宋简体" panose="02000000000000000000" pitchFamily="2" charset="-122"/>
                        <a:ea typeface="方正粗黑宋简体" panose="02000000000000000000"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800" b="1" dirty="0" smtClean="0">
                          <a:solidFill>
                            <a:srgbClr val="0000FF"/>
                          </a:solidFill>
                          <a:latin typeface="方正粗黑宋简体" panose="02000000000000000000" pitchFamily="2" charset="-122"/>
                          <a:ea typeface="方正粗黑宋简体" panose="02000000000000000000" pitchFamily="2" charset="-122"/>
                        </a:rPr>
                        <a:t>影响</a:t>
                      </a:r>
                      <a:endParaRPr lang="zh-CN" altLang="en-US" sz="1800" b="1" dirty="0">
                        <a:solidFill>
                          <a:srgbClr val="0000FF"/>
                        </a:solidFill>
                        <a:latin typeface="方正粗黑宋简体" panose="02000000000000000000" pitchFamily="2" charset="-122"/>
                        <a:ea typeface="方正粗黑宋简体" panose="02000000000000000000"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36539">
                <a:tc>
                  <a:txBody>
                    <a:bodyPr/>
                    <a:lstStyle/>
                    <a:p>
                      <a:endParaRPr lang="en-US" altLang="zh-CN" sz="1400" b="1" dirty="0" smtClean="0"/>
                    </a:p>
                    <a:p>
                      <a:endParaRPr lang="en-US" altLang="zh-CN" sz="1400" b="1" dirty="0" smtClean="0"/>
                    </a:p>
                    <a:p>
                      <a:r>
                        <a:rPr lang="zh-CN" altLang="en-US" sz="1400" b="1" dirty="0" smtClean="0"/>
                        <a:t>新航路开辟以后</a:t>
                      </a:r>
                      <a:endParaRPr lang="zh-CN" alt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sz="1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80120">
                <a:tc>
                  <a:txBody>
                    <a:bodyPr/>
                    <a:lstStyle/>
                    <a:p>
                      <a:endParaRPr lang="en-US" altLang="zh-CN" sz="1400" b="1" dirty="0" smtClean="0"/>
                    </a:p>
                    <a:p>
                      <a:endParaRPr lang="en-US" altLang="zh-CN" sz="1400" b="1" dirty="0" smtClean="0"/>
                    </a:p>
                    <a:p>
                      <a:r>
                        <a:rPr lang="zh-CN" altLang="en-US" sz="1400" b="1" dirty="0" smtClean="0"/>
                        <a:t>工业革命以后</a:t>
                      </a:r>
                      <a:endParaRPr lang="zh-CN" alt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sz="1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88720">
                <a:tc>
                  <a:txBody>
                    <a:bodyPr/>
                    <a:lstStyle/>
                    <a:p>
                      <a:endParaRPr lang="en-US" altLang="zh-CN" sz="1400" b="1" dirty="0" smtClean="0"/>
                    </a:p>
                    <a:p>
                      <a:r>
                        <a:rPr lang="zh-CN" altLang="en-US" sz="1400" b="1" dirty="0" smtClean="0"/>
                        <a:t>二战结束后</a:t>
                      </a:r>
                      <a:endParaRPr lang="zh-CN" alt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tLang="zh-CN" sz="1800" b="1" dirty="0" smtClean="0"/>
                    </a:p>
                    <a:p>
                      <a:endParaRPr lang="en-US" altLang="zh-CN" sz="1800" b="1" dirty="0" smtClean="0"/>
                    </a:p>
                    <a:p>
                      <a:endParaRPr lang="en-US" altLang="zh-CN" sz="1800" b="1" dirty="0" smtClean="0"/>
                    </a:p>
                    <a:p>
                      <a:endParaRPr lang="zh-CN" alt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6" name="矩形 5"/>
          <p:cNvSpPr/>
          <p:nvPr/>
        </p:nvSpPr>
        <p:spPr>
          <a:xfrm>
            <a:off x="1907704" y="1687287"/>
            <a:ext cx="1656184" cy="523220"/>
          </a:xfrm>
          <a:prstGeom prst="rect">
            <a:avLst/>
          </a:prstGeom>
        </p:spPr>
        <p:txBody>
          <a:bodyPr wrap="square">
            <a:spAutoFit/>
          </a:bodyPr>
          <a:lstStyle/>
          <a:p>
            <a:pPr algn="just"/>
            <a:r>
              <a:rPr lang="zh-CN" altLang="en-US" sz="1400" b="1" dirty="0">
                <a:solidFill>
                  <a:prstClr val="black"/>
                </a:solidFill>
                <a:latin typeface="宋体"/>
              </a:rPr>
              <a:t>新航路的开辟和西欧各国的殖民</a:t>
            </a:r>
            <a:r>
              <a:rPr lang="zh-CN" altLang="en-US" sz="1400" b="1" dirty="0" smtClean="0">
                <a:solidFill>
                  <a:prstClr val="black"/>
                </a:solidFill>
                <a:latin typeface="宋体"/>
              </a:rPr>
              <a:t>扩张</a:t>
            </a:r>
            <a:endParaRPr lang="zh-CN" altLang="en-US" sz="1400" b="1" dirty="0">
              <a:solidFill>
                <a:prstClr val="black"/>
              </a:solidFill>
              <a:latin typeface="宋体"/>
            </a:endParaRPr>
          </a:p>
        </p:txBody>
      </p:sp>
      <p:sp>
        <p:nvSpPr>
          <p:cNvPr id="7" name="矩形 6"/>
          <p:cNvSpPr/>
          <p:nvPr/>
        </p:nvSpPr>
        <p:spPr>
          <a:xfrm>
            <a:off x="3941050" y="1610827"/>
            <a:ext cx="2244130" cy="954107"/>
          </a:xfrm>
          <a:prstGeom prst="rect">
            <a:avLst/>
          </a:prstGeom>
        </p:spPr>
        <p:txBody>
          <a:bodyPr wrap="square">
            <a:spAutoFit/>
          </a:bodyPr>
          <a:lstStyle/>
          <a:p>
            <a:r>
              <a:rPr lang="zh-CN" altLang="en-US" sz="1400" b="1" dirty="0">
                <a:solidFill>
                  <a:prstClr val="black"/>
                </a:solidFill>
                <a:latin typeface="宋体" panose="02010600030101010101" pitchFamily="2" charset="-122"/>
              </a:rPr>
              <a:t>①国际流通中的商品种类与数量大大</a:t>
            </a:r>
            <a:r>
              <a:rPr lang="zh-CN" altLang="en-US" sz="1400" b="1" dirty="0" smtClean="0">
                <a:solidFill>
                  <a:prstClr val="black"/>
                </a:solidFill>
                <a:latin typeface="宋体" panose="02010600030101010101" pitchFamily="2" charset="-122"/>
              </a:rPr>
              <a:t>增加</a:t>
            </a:r>
            <a:endParaRPr lang="en-US" altLang="zh-CN" sz="1400" b="1" dirty="0" smtClean="0">
              <a:solidFill>
                <a:prstClr val="black"/>
              </a:solidFill>
              <a:latin typeface="宋体" panose="02010600030101010101" pitchFamily="2" charset="-122"/>
            </a:endParaRPr>
          </a:p>
          <a:p>
            <a:r>
              <a:rPr lang="zh-CN" altLang="en-US" sz="1400" b="1" dirty="0" smtClean="0">
                <a:solidFill>
                  <a:prstClr val="black"/>
                </a:solidFill>
                <a:latin typeface="宋体" panose="02010600030101010101" pitchFamily="2" charset="-122"/>
              </a:rPr>
              <a:t>②</a:t>
            </a:r>
            <a:r>
              <a:rPr lang="zh-CN" altLang="en-US" sz="1400" b="1" dirty="0">
                <a:solidFill>
                  <a:prstClr val="black"/>
                </a:solidFill>
                <a:latin typeface="宋体" panose="02010600030101010101" pitchFamily="2" charset="-122"/>
              </a:rPr>
              <a:t>欧洲的产品也开始在美洲市场销售。</a:t>
            </a:r>
          </a:p>
        </p:txBody>
      </p:sp>
      <p:sp>
        <p:nvSpPr>
          <p:cNvPr id="8" name="矩形 7"/>
          <p:cNvSpPr/>
          <p:nvPr/>
        </p:nvSpPr>
        <p:spPr>
          <a:xfrm>
            <a:off x="6444208" y="1618805"/>
            <a:ext cx="2088232" cy="954107"/>
          </a:xfrm>
          <a:prstGeom prst="rect">
            <a:avLst/>
          </a:prstGeom>
        </p:spPr>
        <p:txBody>
          <a:bodyPr wrap="square">
            <a:spAutoFit/>
          </a:bodyPr>
          <a:lstStyle/>
          <a:p>
            <a:r>
              <a:rPr lang="zh-CN" altLang="en-US" sz="1400" b="1" dirty="0">
                <a:solidFill>
                  <a:prstClr val="black"/>
                </a:solidFill>
              </a:rPr>
              <a:t>①贸易的扩大促进了股份公司的出现和</a:t>
            </a:r>
            <a:r>
              <a:rPr lang="zh-CN" altLang="en-US" sz="1400" b="1" dirty="0" smtClean="0">
                <a:solidFill>
                  <a:prstClr val="black"/>
                </a:solidFill>
              </a:rPr>
              <a:t>发展</a:t>
            </a:r>
            <a:endParaRPr lang="en-US" altLang="zh-CN" sz="1400" b="1" dirty="0" smtClean="0">
              <a:solidFill>
                <a:prstClr val="black"/>
              </a:solidFill>
            </a:endParaRPr>
          </a:p>
          <a:p>
            <a:r>
              <a:rPr lang="zh-CN" altLang="en-US" sz="1400" b="1" dirty="0" smtClean="0">
                <a:solidFill>
                  <a:prstClr val="black"/>
                </a:solidFill>
              </a:rPr>
              <a:t>②</a:t>
            </a:r>
            <a:r>
              <a:rPr lang="zh-CN" altLang="en-US" sz="1400" b="1" dirty="0">
                <a:solidFill>
                  <a:srgbClr val="FF0000"/>
                </a:solidFill>
                <a:latin typeface="方正粗黑宋简体" panose="02000000000000000000" pitchFamily="2" charset="-122"/>
                <a:ea typeface="方正粗黑宋简体" panose="02000000000000000000" pitchFamily="2" charset="-122"/>
              </a:rPr>
              <a:t>以欧洲为中心的世界市场初步形成。</a:t>
            </a:r>
          </a:p>
        </p:txBody>
      </p:sp>
      <p:sp>
        <p:nvSpPr>
          <p:cNvPr id="9" name="矩形 8"/>
          <p:cNvSpPr/>
          <p:nvPr/>
        </p:nvSpPr>
        <p:spPr>
          <a:xfrm>
            <a:off x="1763689" y="2715764"/>
            <a:ext cx="1970685" cy="738664"/>
          </a:xfrm>
          <a:prstGeom prst="rect">
            <a:avLst/>
          </a:prstGeom>
        </p:spPr>
        <p:txBody>
          <a:bodyPr wrap="square">
            <a:spAutoFit/>
          </a:bodyPr>
          <a:lstStyle/>
          <a:p>
            <a:pPr algn="just"/>
            <a:r>
              <a:rPr lang="zh-CN" altLang="en-US" sz="1400" b="1" dirty="0">
                <a:solidFill>
                  <a:prstClr val="black"/>
                </a:solidFill>
              </a:rPr>
              <a:t>大规模的工业化生产使欧美国家需要更多的原料产地和商品</a:t>
            </a:r>
            <a:r>
              <a:rPr lang="zh-CN" altLang="en-US" sz="1400" b="1" dirty="0" smtClean="0">
                <a:solidFill>
                  <a:prstClr val="black"/>
                </a:solidFill>
              </a:rPr>
              <a:t>市场</a:t>
            </a:r>
            <a:endParaRPr lang="zh-CN" altLang="en-US" sz="1400" b="1" dirty="0">
              <a:solidFill>
                <a:prstClr val="black"/>
              </a:solidFill>
            </a:endParaRPr>
          </a:p>
        </p:txBody>
      </p:sp>
      <p:sp>
        <p:nvSpPr>
          <p:cNvPr id="10" name="矩形 9"/>
          <p:cNvSpPr/>
          <p:nvPr/>
        </p:nvSpPr>
        <p:spPr>
          <a:xfrm>
            <a:off x="3995939" y="2608044"/>
            <a:ext cx="2189243" cy="954107"/>
          </a:xfrm>
          <a:prstGeom prst="rect">
            <a:avLst/>
          </a:prstGeom>
        </p:spPr>
        <p:txBody>
          <a:bodyPr wrap="square">
            <a:spAutoFit/>
          </a:bodyPr>
          <a:lstStyle/>
          <a:p>
            <a:r>
              <a:rPr lang="zh-CN" altLang="en-US" sz="1400" b="1" dirty="0">
                <a:solidFill>
                  <a:prstClr val="black"/>
                </a:solidFill>
              </a:rPr>
              <a:t>①</a:t>
            </a:r>
            <a:r>
              <a:rPr lang="zh-CN" altLang="en-US" sz="1400" b="1" dirty="0" smtClean="0">
                <a:solidFill>
                  <a:prstClr val="black"/>
                </a:solidFill>
              </a:rPr>
              <a:t>形成国际</a:t>
            </a:r>
            <a:r>
              <a:rPr lang="zh-CN" altLang="en-US" sz="1400" b="1" dirty="0">
                <a:solidFill>
                  <a:prstClr val="black"/>
                </a:solidFill>
              </a:rPr>
              <a:t>分工和贸易格局。</a:t>
            </a:r>
          </a:p>
          <a:p>
            <a:r>
              <a:rPr lang="zh-CN" altLang="en-US" sz="1400" b="1" dirty="0">
                <a:solidFill>
                  <a:prstClr val="black"/>
                </a:solidFill>
              </a:rPr>
              <a:t>②类型丰富的工业产品输送到世界各地。</a:t>
            </a:r>
          </a:p>
        </p:txBody>
      </p:sp>
      <p:sp>
        <p:nvSpPr>
          <p:cNvPr id="13" name="矩形 12"/>
          <p:cNvSpPr/>
          <p:nvPr/>
        </p:nvSpPr>
        <p:spPr>
          <a:xfrm>
            <a:off x="6545239" y="2819134"/>
            <a:ext cx="1771183" cy="307777"/>
          </a:xfrm>
          <a:prstGeom prst="rect">
            <a:avLst/>
          </a:prstGeom>
        </p:spPr>
        <p:txBody>
          <a:bodyPr wrap="square">
            <a:spAutoFit/>
          </a:bodyPr>
          <a:lstStyle/>
          <a:p>
            <a:r>
              <a:rPr lang="zh-CN" altLang="en-US" sz="1400" b="1" dirty="0" smtClean="0">
                <a:solidFill>
                  <a:srgbClr val="FF0000"/>
                </a:solidFill>
                <a:latin typeface="方正粗黑宋简体" panose="02000000000000000000" pitchFamily="2" charset="-122"/>
                <a:ea typeface="方正粗黑宋简体" panose="02000000000000000000" pitchFamily="2" charset="-122"/>
              </a:rPr>
              <a:t>世界市场最终形成</a:t>
            </a:r>
            <a:endParaRPr lang="zh-CN" altLang="en-US" sz="1400" b="1" dirty="0">
              <a:solidFill>
                <a:srgbClr val="FF0000"/>
              </a:solidFill>
              <a:latin typeface="方正粗黑宋简体" panose="02000000000000000000" pitchFamily="2" charset="-122"/>
              <a:ea typeface="方正粗黑宋简体" panose="02000000000000000000" pitchFamily="2" charset="-122"/>
            </a:endParaRPr>
          </a:p>
        </p:txBody>
      </p:sp>
    </p:spTree>
    <p:extLst>
      <p:ext uri="{BB962C8B-B14F-4D97-AF65-F5344CB8AC3E}">
        <p14:creationId xmlns:p14="http://schemas.microsoft.com/office/powerpoint/2010/main" val="36395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5"/>
          <a:srcRect l="1448" t="2435" r="1155" b="7886"/>
          <a:stretch>
            <a:fillRect/>
          </a:stretch>
        </p:blipFill>
        <p:spPr>
          <a:xfrm>
            <a:off x="148229" y="100164"/>
            <a:ext cx="4711804" cy="1895524"/>
          </a:xfrm>
          <a:prstGeom prst="rect">
            <a:avLst/>
          </a:prstGeom>
          <a:ln w="12700">
            <a:solidFill>
              <a:schemeClr val="tx1"/>
            </a:solidFill>
          </a:ln>
        </p:spPr>
      </p:pic>
      <p:grpSp>
        <p:nvGrpSpPr>
          <p:cNvPr id="9" name="组合 8"/>
          <p:cNvGrpSpPr/>
          <p:nvPr/>
        </p:nvGrpSpPr>
        <p:grpSpPr>
          <a:xfrm>
            <a:off x="5036668" y="100164"/>
            <a:ext cx="3963670" cy="1915771"/>
            <a:chOff x="8066" y="865"/>
            <a:chExt cx="6242" cy="4258"/>
          </a:xfrm>
        </p:grpSpPr>
        <p:pic>
          <p:nvPicPr>
            <p:cNvPr id="4" name="图片 3"/>
            <p:cNvPicPr>
              <a:picLocks noChangeAspect="1"/>
            </p:cNvPicPr>
            <p:nvPr>
              <p:custDataLst>
                <p:tags r:id="rId2"/>
              </p:custDataLst>
            </p:nvPr>
          </p:nvPicPr>
          <p:blipFill>
            <a:blip r:embed="rId6"/>
            <a:stretch>
              <a:fillRect/>
            </a:stretch>
          </p:blipFill>
          <p:spPr>
            <a:xfrm>
              <a:off x="8066" y="865"/>
              <a:ext cx="6227" cy="3422"/>
            </a:xfrm>
            <a:prstGeom prst="rect">
              <a:avLst/>
            </a:prstGeom>
            <a:solidFill>
              <a:srgbClr val="FFFFFF">
                <a:shade val="85000"/>
              </a:srgbClr>
            </a:solidFill>
            <a:ln w="12700" cmpd="sng">
              <a:solidFill>
                <a:schemeClr val="tx1"/>
              </a:solidFill>
              <a:prstDash val="solid"/>
            </a:ln>
            <a:effectLst/>
          </p:spPr>
        </p:pic>
        <p:sp>
          <p:nvSpPr>
            <p:cNvPr id="8" name="文本框 7"/>
            <p:cNvSpPr txBox="1"/>
            <p:nvPr/>
          </p:nvSpPr>
          <p:spPr>
            <a:xfrm>
              <a:off x="8066" y="4302"/>
              <a:ext cx="6242" cy="821"/>
            </a:xfrm>
            <a:prstGeom prst="rect">
              <a:avLst/>
            </a:prstGeom>
            <a:solidFill>
              <a:schemeClr val="bg1">
                <a:alpha val="70000"/>
              </a:schemeClr>
            </a:solidFill>
          </p:spPr>
          <p:txBody>
            <a:bodyPr wrap="square" rtlCol="0">
              <a:spAutoFit/>
            </a:bodyPr>
            <a:lstStyle/>
            <a:p>
              <a:pPr algn="ctr" defTabSz="914400"/>
              <a:r>
                <a:rPr lang="zh-CN" altLang="en-US" b="1">
                  <a:solidFill>
                    <a:prstClr val="black"/>
                  </a:solidFill>
                  <a:latin typeface="华文楷体" panose="02010600040101010101" charset="-122"/>
                  <a:ea typeface="华文楷体" panose="02010600040101010101" charset="-122"/>
                  <a:sym typeface="+mn-ea"/>
                </a:rPr>
                <a:t>工业革命时期英国各行业就业示意图</a:t>
              </a:r>
            </a:p>
          </p:txBody>
        </p:sp>
      </p:grpSp>
      <p:sp>
        <p:nvSpPr>
          <p:cNvPr id="11" name="文本框 10"/>
          <p:cNvSpPr txBox="1"/>
          <p:nvPr/>
        </p:nvSpPr>
        <p:spPr>
          <a:xfrm>
            <a:off x="148229" y="2139703"/>
            <a:ext cx="8842584" cy="1215204"/>
          </a:xfrm>
          <a:prstGeom prst="rect">
            <a:avLst/>
          </a:prstGeom>
          <a:noFill/>
          <a:ln w="12700">
            <a:solidFill>
              <a:schemeClr val="tx1"/>
            </a:solidFill>
          </a:ln>
        </p:spPr>
        <p:txBody>
          <a:bodyPr wrap="square" rtlCol="0">
            <a:spAutoFit/>
          </a:bodyPr>
          <a:lstStyle/>
          <a:p>
            <a:pPr algn="just" defTabSz="914400">
              <a:lnSpc>
                <a:spcPct val="114000"/>
              </a:lnSpc>
            </a:pPr>
            <a:r>
              <a:rPr lang="zh-CN" altLang="en-US" sz="1600" b="1" dirty="0">
                <a:solidFill>
                  <a:prstClr val="black"/>
                </a:solidFill>
                <a:latin typeface="汉仪仿宋简" panose="02010600000101010101" charset="-128"/>
                <a:ea typeface="汉仪仿宋简" panose="02010600000101010101" charset="-128"/>
                <a:cs typeface="汉仪仿宋简" panose="02010600000101010101" charset="-128"/>
              </a:rPr>
              <a:t>材料：第一次工业革命推动下的广泛使用大机器生产，交通运输工具的革命，商品经济越出国界，形成世界普遍交往，国际分工、国际交换得到前所未有的发展，导致世界市场形成。这时的世界市场的地域以欧洲为主。工业革命揭开了国际分工新的历史进程，导致世界市场的形成。</a:t>
            </a:r>
          </a:p>
          <a:p>
            <a:pPr algn="just" defTabSz="914400">
              <a:lnSpc>
                <a:spcPct val="114000"/>
              </a:lnSpc>
            </a:pPr>
            <a:r>
              <a:rPr lang="zh-CN" altLang="en-US" sz="1600" b="1" dirty="0">
                <a:solidFill>
                  <a:prstClr val="black"/>
                </a:solidFill>
                <a:latin typeface="汉仪仿宋简" panose="02010600000101010101" charset="-128"/>
                <a:ea typeface="汉仪仿宋简" panose="02010600000101010101" charset="-128"/>
                <a:cs typeface="汉仪仿宋简" panose="02010600000101010101" charset="-128"/>
              </a:rPr>
              <a:t> </a:t>
            </a:r>
            <a:r>
              <a:rPr lang="en-US" altLang="zh-CN" sz="1600" b="1" dirty="0">
                <a:solidFill>
                  <a:prstClr val="black"/>
                </a:solidFill>
                <a:latin typeface="汉仪仿宋简" panose="02010600000101010101" charset="-128"/>
                <a:ea typeface="汉仪仿宋简" panose="02010600000101010101" charset="-128"/>
                <a:cs typeface="汉仪仿宋简" panose="02010600000101010101" charset="-128"/>
              </a:rPr>
              <a:t>       ——</a:t>
            </a:r>
            <a:r>
              <a:rPr lang="zh-CN" altLang="en-US" sz="1600" b="1" dirty="0">
                <a:solidFill>
                  <a:prstClr val="black"/>
                </a:solidFill>
                <a:latin typeface="汉仪仿宋简" panose="02010600000101010101" charset="-128"/>
                <a:ea typeface="汉仪仿宋简" panose="02010600000101010101" charset="-128"/>
                <a:cs typeface="汉仪仿宋简" panose="02010600000101010101" charset="-128"/>
              </a:rPr>
              <a:t>栾文莲《全球的脉动</a:t>
            </a:r>
            <a:r>
              <a:rPr lang="en-US" altLang="zh-CN" sz="1600" b="1" dirty="0">
                <a:solidFill>
                  <a:prstClr val="black"/>
                </a:solidFill>
                <a:latin typeface="汉仪仿宋简" panose="02010600000101010101" charset="-128"/>
                <a:ea typeface="汉仪仿宋简" panose="02010600000101010101" charset="-128"/>
                <a:cs typeface="汉仪仿宋简" panose="02010600000101010101" charset="-128"/>
              </a:rPr>
              <a:t>——</a:t>
            </a:r>
            <a:r>
              <a:rPr lang="zh-CN" altLang="en-US" sz="1600" b="1" dirty="0">
                <a:solidFill>
                  <a:prstClr val="black"/>
                </a:solidFill>
                <a:latin typeface="汉仪仿宋简" panose="02010600000101010101" charset="-128"/>
                <a:ea typeface="汉仪仿宋简" panose="02010600000101010101" charset="-128"/>
                <a:cs typeface="汉仪仿宋简" panose="02010600000101010101" charset="-128"/>
              </a:rPr>
              <a:t>马克思主义世界市场理论与经济全球化问题》</a:t>
            </a:r>
          </a:p>
        </p:txBody>
      </p:sp>
      <p:sp>
        <p:nvSpPr>
          <p:cNvPr id="55" name="文本框 54"/>
          <p:cNvSpPr txBox="1"/>
          <p:nvPr/>
        </p:nvSpPr>
        <p:spPr>
          <a:xfrm>
            <a:off x="172503" y="3435846"/>
            <a:ext cx="8642985" cy="397032"/>
          </a:xfrm>
          <a:prstGeom prst="rect">
            <a:avLst/>
          </a:prstGeom>
          <a:solidFill>
            <a:schemeClr val="bg2"/>
          </a:solidFill>
          <a:ln w="15875" cmpd="sng">
            <a:noFill/>
            <a:prstDash val="sysDot"/>
          </a:ln>
        </p:spPr>
        <p:txBody>
          <a:bodyPr wrap="square" rtlCol="0">
            <a:spAutoFit/>
          </a:bodyPr>
          <a:lstStyle/>
          <a:p>
            <a:pPr algn="ctr" defTabSz="914400">
              <a:lnSpc>
                <a:spcPct val="110000"/>
              </a:lnSpc>
            </a:pPr>
            <a:r>
              <a:rPr lang="zh-CN" altLang="en-US" b="1" dirty="0">
                <a:solidFill>
                  <a:srgbClr val="FF0000"/>
                </a:solidFill>
                <a:latin typeface="方正粗黑宋简体" panose="02000000000000000000" pitchFamily="2" charset="-122"/>
                <a:ea typeface="方正粗黑宋简体" panose="02000000000000000000" pitchFamily="2" charset="-122"/>
                <a:sym typeface="+mn-ea"/>
              </a:rPr>
              <a:t>思考：</a:t>
            </a:r>
            <a:r>
              <a:rPr lang="zh-CN" altLang="en-US" b="1" dirty="0">
                <a:solidFill>
                  <a:prstClr val="black"/>
                </a:solidFill>
                <a:latin typeface="方正粗黑宋简体" panose="02000000000000000000" pitchFamily="2" charset="-122"/>
                <a:ea typeface="方正粗黑宋简体" panose="02000000000000000000" pitchFamily="2" charset="-122"/>
                <a:sym typeface="+mn-ea"/>
              </a:rPr>
              <a:t>结合材料与所学分析工业革命对世界贸易的推动作用具体表现在哪些方面？</a:t>
            </a:r>
          </a:p>
        </p:txBody>
      </p:sp>
      <p:sp>
        <p:nvSpPr>
          <p:cNvPr id="13" name="文本框 12"/>
          <p:cNvSpPr txBox="1"/>
          <p:nvPr/>
        </p:nvSpPr>
        <p:spPr>
          <a:xfrm>
            <a:off x="172506" y="3939902"/>
            <a:ext cx="8687435" cy="1100686"/>
          </a:xfrm>
          <a:prstGeom prst="rect">
            <a:avLst/>
          </a:prstGeom>
          <a:noFill/>
          <a:ln>
            <a:noFill/>
          </a:ln>
        </p:spPr>
        <p:txBody>
          <a:bodyPr vert="horz" wrap="square" lIns="91440" tIns="45720" rIns="91440" bIns="45720" numCol="1" spcCol="0" rtlCol="0" fromWordArt="0" anchor="t" anchorCtr="0" forceAA="0" compatLnSpc="0">
            <a:spAutoFit/>
          </a:bodyPr>
          <a:lstStyle/>
          <a:p>
            <a:pPr algn="just" defTabSz="914400"/>
            <a:r>
              <a:rPr lang="zh-CN" altLang="en-US" b="1" dirty="0" smtClean="0">
                <a:solidFill>
                  <a:prstClr val="black"/>
                </a:solidFill>
                <a:latin typeface="Calibri"/>
                <a:ea typeface="华文楷体" panose="02010600040101010101" charset="-122"/>
                <a:sym typeface="+mn-ea"/>
              </a:rPr>
              <a:t>①</a:t>
            </a:r>
            <a:r>
              <a:rPr lang="zh-CN" altLang="en-US" b="1" dirty="0" smtClean="0">
                <a:solidFill>
                  <a:prstClr val="black"/>
                </a:solidFill>
                <a:latin typeface="华文楷体" panose="02010600040101010101" charset="-122"/>
                <a:ea typeface="华文楷体" panose="02010600040101010101" charset="-122"/>
                <a:sym typeface="+mn-ea"/>
              </a:rPr>
              <a:t>工业革命</a:t>
            </a:r>
            <a:r>
              <a:rPr lang="zh-CN" altLang="en-US" b="1" dirty="0">
                <a:solidFill>
                  <a:prstClr val="black"/>
                </a:solidFill>
                <a:latin typeface="华文楷体" panose="02010600040101010101" charset="-122"/>
                <a:ea typeface="华文楷体" panose="02010600040101010101" charset="-122"/>
                <a:sym typeface="+mn-ea"/>
              </a:rPr>
              <a:t>时期工厂的科学化管理，生产效率</a:t>
            </a:r>
            <a:r>
              <a:rPr lang="zh-CN" altLang="en-US" b="1" dirty="0" smtClean="0">
                <a:solidFill>
                  <a:prstClr val="black"/>
                </a:solidFill>
                <a:latin typeface="华文楷体" panose="02010600040101010101" charset="-122"/>
                <a:ea typeface="华文楷体" panose="02010600040101010101" charset="-122"/>
                <a:sym typeface="+mn-ea"/>
              </a:rPr>
              <a:t>提高；       </a:t>
            </a:r>
            <a:r>
              <a:rPr lang="zh-CN" altLang="en-US" b="1" dirty="0" smtClean="0">
                <a:solidFill>
                  <a:prstClr val="black"/>
                </a:solidFill>
                <a:ea typeface="华文楷体" panose="02010600040101010101" charset="-122"/>
                <a:sym typeface="+mn-ea"/>
              </a:rPr>
              <a:t>②</a:t>
            </a:r>
            <a:r>
              <a:rPr lang="zh-CN" altLang="en-US" b="1" dirty="0" smtClean="0">
                <a:solidFill>
                  <a:prstClr val="black"/>
                </a:solidFill>
                <a:latin typeface="华文楷体" panose="02010600040101010101" charset="-122"/>
                <a:ea typeface="华文楷体" panose="02010600040101010101" charset="-122"/>
                <a:sym typeface="+mn-ea"/>
              </a:rPr>
              <a:t>新式</a:t>
            </a:r>
            <a:r>
              <a:rPr lang="zh-CN" altLang="en-US" b="1" dirty="0">
                <a:solidFill>
                  <a:prstClr val="black"/>
                </a:solidFill>
                <a:latin typeface="华文楷体" panose="02010600040101010101" charset="-122"/>
                <a:ea typeface="华文楷体" panose="02010600040101010101" charset="-122"/>
                <a:sym typeface="+mn-ea"/>
              </a:rPr>
              <a:t>交通工具的</a:t>
            </a:r>
            <a:r>
              <a:rPr lang="zh-CN" altLang="en-US" b="1" dirty="0" smtClean="0">
                <a:solidFill>
                  <a:prstClr val="black"/>
                </a:solidFill>
                <a:latin typeface="华文楷体" panose="02010600040101010101" charset="-122"/>
                <a:ea typeface="华文楷体" panose="02010600040101010101" charset="-122"/>
                <a:sym typeface="+mn-ea"/>
              </a:rPr>
              <a:t>改进</a:t>
            </a:r>
            <a:endParaRPr lang="en-US" altLang="zh-CN" b="1" dirty="0" smtClean="0">
              <a:solidFill>
                <a:prstClr val="black"/>
              </a:solidFill>
              <a:latin typeface="华文楷体" panose="02010600040101010101" charset="-122"/>
              <a:ea typeface="华文楷体" panose="02010600040101010101" charset="-122"/>
              <a:sym typeface="+mn-ea"/>
            </a:endParaRPr>
          </a:p>
          <a:p>
            <a:pPr algn="just" defTabSz="914400"/>
            <a:r>
              <a:rPr lang="zh-CN" altLang="en-US" b="1" dirty="0">
                <a:solidFill>
                  <a:prstClr val="black"/>
                </a:solidFill>
                <a:ea typeface="华文楷体" panose="02010600040101010101" charset="-122"/>
                <a:sym typeface="+mn-ea"/>
              </a:rPr>
              <a:t>③</a:t>
            </a:r>
            <a:r>
              <a:rPr lang="zh-CN" altLang="en-US" b="1" dirty="0" smtClean="0">
                <a:solidFill>
                  <a:prstClr val="black"/>
                </a:solidFill>
                <a:latin typeface="华文楷体" panose="02010600040101010101" charset="-122"/>
                <a:ea typeface="华文楷体" panose="02010600040101010101" charset="-122"/>
                <a:sym typeface="+mn-ea"/>
              </a:rPr>
              <a:t>伴随</a:t>
            </a:r>
            <a:r>
              <a:rPr lang="zh-CN" altLang="en-US" b="1" dirty="0">
                <a:solidFill>
                  <a:prstClr val="black"/>
                </a:solidFill>
                <a:latin typeface="华文楷体" panose="02010600040101010101" charset="-122"/>
                <a:ea typeface="华文楷体" panose="02010600040101010101" charset="-122"/>
                <a:sym typeface="+mn-ea"/>
              </a:rPr>
              <a:t>西方殖民扩张，19C末20C初殖民体系形成，以欧美国家为主导的资本主义世界体系最终形成。</a:t>
            </a:r>
          </a:p>
        </p:txBody>
      </p:sp>
    </p:spTree>
    <p:extLst>
      <p:ext uri="{BB962C8B-B14F-4D97-AF65-F5344CB8AC3E}">
        <p14:creationId xmlns:p14="http://schemas.microsoft.com/office/powerpoint/2010/main" val="16518909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additive="base">
                                        <p:cTn id="21" dur="500" fill="hold"/>
                                        <p:tgtEl>
                                          <p:spTgt spid="55"/>
                                        </p:tgtEl>
                                        <p:attrNameLst>
                                          <p:attrName>ppt_x</p:attrName>
                                        </p:attrNameLst>
                                      </p:cBhvr>
                                      <p:tavLst>
                                        <p:tav tm="0">
                                          <p:val>
                                            <p:strVal val="#ppt_x"/>
                                          </p:val>
                                        </p:tav>
                                        <p:tav tm="100000">
                                          <p:val>
                                            <p:strVal val="#ppt_x"/>
                                          </p:val>
                                        </p:tav>
                                      </p:tavLst>
                                    </p:anim>
                                    <p:anim calcmode="lin" valueType="num">
                                      <p:cBhvr additive="base">
                                        <p:cTn id="2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blinds(horizontal)">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blinds(horizontal)">
                                      <p:cBhvr>
                                        <p:cTn id="3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55"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7994" y="123481"/>
            <a:ext cx="5896029" cy="369265"/>
          </a:xfrm>
          <a:prstGeom prst="rect">
            <a:avLst/>
          </a:prstGeom>
        </p:spPr>
        <p:txBody>
          <a:bodyPr wrap="none" lIns="91372" tIns="45687" rIns="91372" bIns="45687">
            <a:spAutoFit/>
          </a:bodyPr>
          <a:lstStyle/>
          <a:p>
            <a:pPr defTabSz="913451"/>
            <a:r>
              <a:rPr lang="zh-CN" altLang="en-US" b="1" dirty="0">
                <a:solidFill>
                  <a:prstClr val="black"/>
                </a:solidFill>
                <a:latin typeface="方正粗黑宋简体" panose="02000000000000000000" pitchFamily="2" charset="-122"/>
                <a:ea typeface="方正粗黑宋简体" panose="02000000000000000000" pitchFamily="2" charset="-122"/>
              </a:rPr>
              <a:t>学习要点</a:t>
            </a:r>
            <a:r>
              <a:rPr lang="en-US" altLang="zh-CN" b="1" dirty="0">
                <a:solidFill>
                  <a:prstClr val="black"/>
                </a:solidFill>
                <a:latin typeface="方正粗黑宋简体" panose="02000000000000000000" pitchFamily="2" charset="-122"/>
                <a:ea typeface="方正粗黑宋简体" panose="02000000000000000000" pitchFamily="2" charset="-122"/>
              </a:rPr>
              <a:t>3</a:t>
            </a:r>
            <a:r>
              <a:rPr lang="zh-CN" altLang="en-US" b="1" dirty="0">
                <a:solidFill>
                  <a:prstClr val="black"/>
                </a:solidFill>
                <a:latin typeface="方正粗黑宋简体" panose="02000000000000000000" pitchFamily="2" charset="-122"/>
                <a:ea typeface="方正粗黑宋简体" panose="02000000000000000000" pitchFamily="2" charset="-122"/>
              </a:rPr>
              <a:t>：全球贸易网的形我及其在文化交流中的作用</a:t>
            </a:r>
          </a:p>
        </p:txBody>
      </p:sp>
      <p:sp>
        <p:nvSpPr>
          <p:cNvPr id="3" name="矩形 2"/>
          <p:cNvSpPr/>
          <p:nvPr/>
        </p:nvSpPr>
        <p:spPr>
          <a:xfrm>
            <a:off x="127996" y="494530"/>
            <a:ext cx="8188425" cy="369265"/>
          </a:xfrm>
          <a:prstGeom prst="rect">
            <a:avLst/>
          </a:prstGeom>
          <a:ln>
            <a:solidFill>
              <a:schemeClr val="tx1"/>
            </a:solidFill>
          </a:ln>
        </p:spPr>
        <p:txBody>
          <a:bodyPr wrap="square" lIns="91372" tIns="45687" rIns="91372" bIns="45687">
            <a:spAutoFit/>
          </a:bodyPr>
          <a:lstStyle/>
          <a:p>
            <a:pPr defTabSz="913451"/>
            <a:r>
              <a:rPr lang="en-US" altLang="zh-CN" b="1" dirty="0">
                <a:solidFill>
                  <a:srgbClr val="0000FF"/>
                </a:solidFill>
                <a:latin typeface="华文楷体" panose="02010600040101010101" pitchFamily="2" charset="-122"/>
                <a:ea typeface="华文楷体" panose="02010600040101010101" pitchFamily="2" charset="-122"/>
              </a:rPr>
              <a:t>1</a:t>
            </a:r>
            <a:r>
              <a:rPr lang="en-US" altLang="zh-CN" b="1" dirty="0" smtClean="0">
                <a:solidFill>
                  <a:srgbClr val="0000FF"/>
                </a:solidFill>
                <a:latin typeface="华文楷体" panose="02010600040101010101" pitchFamily="2" charset="-122"/>
                <a:ea typeface="华文楷体" panose="02010600040101010101" pitchFamily="2" charset="-122"/>
              </a:rPr>
              <a:t>.</a:t>
            </a:r>
            <a:r>
              <a:rPr lang="zh-CN" altLang="en-US" b="1" dirty="0">
                <a:solidFill>
                  <a:srgbClr val="0000FF"/>
                </a:solidFill>
                <a:latin typeface="华文楷体" panose="02010600040101010101" pitchFamily="2" charset="-122"/>
                <a:ea typeface="华文楷体" panose="02010600040101010101" pitchFamily="2" charset="-122"/>
              </a:rPr>
              <a:t>能够使用地图、数据等相关文献材料，梳理</a:t>
            </a:r>
            <a:r>
              <a:rPr lang="zh-CN" altLang="en-US" b="1" dirty="0">
                <a:solidFill>
                  <a:srgbClr val="FF0000"/>
                </a:solidFill>
                <a:latin typeface="方正粗黑宋简体" panose="02000000000000000000" pitchFamily="2" charset="-122"/>
                <a:ea typeface="方正粗黑宋简体" panose="02000000000000000000" pitchFamily="2" charset="-122"/>
              </a:rPr>
              <a:t>近代以来</a:t>
            </a:r>
            <a:r>
              <a:rPr lang="zh-CN" altLang="en-US" b="1" dirty="0" smtClean="0">
                <a:solidFill>
                  <a:srgbClr val="0000FF"/>
                </a:solidFill>
                <a:latin typeface="华文楷体" panose="02010600040101010101" pitchFamily="2" charset="-122"/>
                <a:ea typeface="华文楷体" panose="02010600040101010101" pitchFamily="2" charset="-122"/>
              </a:rPr>
              <a:t>全球贸易</a:t>
            </a:r>
            <a:r>
              <a:rPr lang="zh-CN" altLang="en-US" b="1" dirty="0">
                <a:solidFill>
                  <a:srgbClr val="0000FF"/>
                </a:solidFill>
                <a:latin typeface="华文楷体" panose="02010600040101010101" pitchFamily="2" charset="-122"/>
                <a:ea typeface="华文楷体" panose="02010600040101010101" pitchFamily="2" charset="-122"/>
              </a:rPr>
              <a:t>网的时空</a:t>
            </a:r>
            <a:r>
              <a:rPr lang="zh-CN" altLang="en-US" b="1" dirty="0" smtClean="0">
                <a:solidFill>
                  <a:srgbClr val="0000FF"/>
                </a:solidFill>
                <a:latin typeface="华文楷体" panose="02010600040101010101" pitchFamily="2" charset="-122"/>
                <a:ea typeface="华文楷体" panose="02010600040101010101" pitchFamily="2" charset="-122"/>
              </a:rPr>
              <a:t>分布</a:t>
            </a:r>
            <a:endParaRPr lang="en-US" altLang="zh-CN" b="1" dirty="0" smtClean="0">
              <a:solidFill>
                <a:srgbClr val="0000FF"/>
              </a:solidFill>
              <a:latin typeface="华文楷体" panose="02010600040101010101" pitchFamily="2" charset="-122"/>
              <a:ea typeface="华文楷体" panose="02010600040101010101" pitchFamily="2" charset="-122"/>
            </a:endParaRPr>
          </a:p>
        </p:txBody>
      </p:sp>
      <p:graphicFrame>
        <p:nvGraphicFramePr>
          <p:cNvPr id="5" name="表格 4"/>
          <p:cNvGraphicFramePr>
            <a:graphicFrameLocks noGrp="1"/>
          </p:cNvGraphicFramePr>
          <p:nvPr>
            <p:extLst>
              <p:ext uri="{D42A27DB-BD31-4B8C-83A1-F6EECF244321}">
                <p14:modId xmlns:p14="http://schemas.microsoft.com/office/powerpoint/2010/main" val="3061742328"/>
              </p:ext>
            </p:extLst>
          </p:nvPr>
        </p:nvGraphicFramePr>
        <p:xfrm>
          <a:off x="251520" y="1131591"/>
          <a:ext cx="8424936" cy="3709000"/>
        </p:xfrm>
        <a:graphic>
          <a:graphicData uri="http://schemas.openxmlformats.org/drawingml/2006/table">
            <a:tbl>
              <a:tblPr firstRow="1" bandRow="1">
                <a:tableStyleId>{2D5ABB26-0587-4C30-8999-92F81FD0307C}</a:tableStyleId>
              </a:tblPr>
              <a:tblGrid>
                <a:gridCol w="1440160"/>
                <a:gridCol w="2160240"/>
                <a:gridCol w="2520280"/>
                <a:gridCol w="2304256"/>
              </a:tblGrid>
              <a:tr h="403621">
                <a:tc>
                  <a:txBody>
                    <a:bodyPr/>
                    <a:lstStyle/>
                    <a:p>
                      <a:pPr algn="ctr"/>
                      <a:endParaRPr lang="zh-CN" altLang="en-US" sz="1800" b="1" dirty="0">
                        <a:solidFill>
                          <a:srgbClr val="0000FF"/>
                        </a:solidFill>
                        <a:latin typeface="方正粗黑宋简体" panose="02000000000000000000" pitchFamily="2" charset="-122"/>
                        <a:ea typeface="方正粗黑宋简体" panose="02000000000000000000"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800" b="1" dirty="0" smtClean="0">
                          <a:solidFill>
                            <a:srgbClr val="0000FF"/>
                          </a:solidFill>
                          <a:latin typeface="方正粗黑宋简体" panose="02000000000000000000" pitchFamily="2" charset="-122"/>
                          <a:ea typeface="方正粗黑宋简体" panose="02000000000000000000" pitchFamily="2" charset="-122"/>
                        </a:rPr>
                        <a:t>背景</a:t>
                      </a:r>
                      <a:endParaRPr lang="zh-CN" altLang="en-US" sz="1800" b="1" dirty="0">
                        <a:solidFill>
                          <a:srgbClr val="0000FF"/>
                        </a:solidFill>
                        <a:latin typeface="方正粗黑宋简体" panose="02000000000000000000" pitchFamily="2" charset="-122"/>
                        <a:ea typeface="方正粗黑宋简体" panose="02000000000000000000"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800" b="1" dirty="0" smtClean="0">
                          <a:solidFill>
                            <a:srgbClr val="0000FF"/>
                          </a:solidFill>
                          <a:latin typeface="方正粗黑宋简体" panose="02000000000000000000" pitchFamily="2" charset="-122"/>
                          <a:ea typeface="方正粗黑宋简体" panose="02000000000000000000" pitchFamily="2" charset="-122"/>
                        </a:rPr>
                        <a:t>表现</a:t>
                      </a:r>
                      <a:endParaRPr lang="zh-CN" altLang="en-US" sz="1800" b="1" dirty="0">
                        <a:solidFill>
                          <a:srgbClr val="0000FF"/>
                        </a:solidFill>
                        <a:latin typeface="方正粗黑宋简体" panose="02000000000000000000" pitchFamily="2" charset="-122"/>
                        <a:ea typeface="方正粗黑宋简体" panose="02000000000000000000"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800" b="1" dirty="0" smtClean="0">
                          <a:solidFill>
                            <a:srgbClr val="0000FF"/>
                          </a:solidFill>
                          <a:latin typeface="方正粗黑宋简体" panose="02000000000000000000" pitchFamily="2" charset="-122"/>
                          <a:ea typeface="方正粗黑宋简体" panose="02000000000000000000" pitchFamily="2" charset="-122"/>
                        </a:rPr>
                        <a:t>影响</a:t>
                      </a:r>
                      <a:endParaRPr lang="zh-CN" altLang="en-US" sz="1800" b="1" dirty="0">
                        <a:solidFill>
                          <a:srgbClr val="0000FF"/>
                        </a:solidFill>
                        <a:latin typeface="方正粗黑宋简体" panose="02000000000000000000" pitchFamily="2" charset="-122"/>
                        <a:ea typeface="方正粗黑宋简体" panose="02000000000000000000"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36539">
                <a:tc>
                  <a:txBody>
                    <a:bodyPr/>
                    <a:lstStyle/>
                    <a:p>
                      <a:endParaRPr lang="en-US" altLang="zh-CN" sz="1400" b="1" dirty="0" smtClean="0"/>
                    </a:p>
                    <a:p>
                      <a:endParaRPr lang="en-US" altLang="zh-CN" sz="1400" b="1" dirty="0" smtClean="0"/>
                    </a:p>
                    <a:p>
                      <a:r>
                        <a:rPr lang="zh-CN" altLang="en-US" sz="1400" b="1" dirty="0" smtClean="0"/>
                        <a:t>新航路开辟以后</a:t>
                      </a:r>
                      <a:endParaRPr lang="zh-CN" alt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sz="1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80120">
                <a:tc>
                  <a:txBody>
                    <a:bodyPr/>
                    <a:lstStyle/>
                    <a:p>
                      <a:endParaRPr lang="en-US" altLang="zh-CN" sz="1400" b="1" dirty="0" smtClean="0"/>
                    </a:p>
                    <a:p>
                      <a:endParaRPr lang="en-US" altLang="zh-CN" sz="1400" b="1" dirty="0" smtClean="0"/>
                    </a:p>
                    <a:p>
                      <a:r>
                        <a:rPr lang="zh-CN" altLang="en-US" sz="1400" b="1" dirty="0" smtClean="0"/>
                        <a:t>工业革命以后</a:t>
                      </a:r>
                      <a:endParaRPr lang="zh-CN" alt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sz="1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88720">
                <a:tc>
                  <a:txBody>
                    <a:bodyPr/>
                    <a:lstStyle/>
                    <a:p>
                      <a:endParaRPr lang="en-US" altLang="zh-CN" sz="1400" b="1" dirty="0" smtClean="0"/>
                    </a:p>
                    <a:p>
                      <a:r>
                        <a:rPr lang="zh-CN" altLang="en-US" sz="1400" b="1" dirty="0" smtClean="0"/>
                        <a:t>二战结束后</a:t>
                      </a:r>
                      <a:endParaRPr lang="zh-CN" alt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tLang="zh-CN" sz="1800" b="1" dirty="0" smtClean="0"/>
                    </a:p>
                    <a:p>
                      <a:endParaRPr lang="en-US" altLang="zh-CN" sz="1800" b="1" dirty="0" smtClean="0"/>
                    </a:p>
                    <a:p>
                      <a:endParaRPr lang="en-US" altLang="zh-CN" sz="1800" b="1" dirty="0" smtClean="0"/>
                    </a:p>
                    <a:p>
                      <a:endParaRPr lang="zh-CN" alt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6" name="矩形 5"/>
          <p:cNvSpPr/>
          <p:nvPr/>
        </p:nvSpPr>
        <p:spPr>
          <a:xfrm>
            <a:off x="1907704" y="1687287"/>
            <a:ext cx="1656184" cy="523220"/>
          </a:xfrm>
          <a:prstGeom prst="rect">
            <a:avLst/>
          </a:prstGeom>
        </p:spPr>
        <p:txBody>
          <a:bodyPr wrap="square">
            <a:spAutoFit/>
          </a:bodyPr>
          <a:lstStyle/>
          <a:p>
            <a:pPr algn="just"/>
            <a:r>
              <a:rPr lang="zh-CN" altLang="en-US" sz="1400" b="1" dirty="0">
                <a:solidFill>
                  <a:prstClr val="black"/>
                </a:solidFill>
                <a:latin typeface="宋体"/>
              </a:rPr>
              <a:t>新航路的开辟和西欧各国的殖民</a:t>
            </a:r>
            <a:r>
              <a:rPr lang="zh-CN" altLang="en-US" sz="1400" b="1" dirty="0" smtClean="0">
                <a:solidFill>
                  <a:prstClr val="black"/>
                </a:solidFill>
                <a:latin typeface="宋体"/>
              </a:rPr>
              <a:t>扩张</a:t>
            </a:r>
            <a:endParaRPr lang="zh-CN" altLang="en-US" sz="1400" b="1" dirty="0">
              <a:solidFill>
                <a:prstClr val="black"/>
              </a:solidFill>
              <a:latin typeface="宋体"/>
            </a:endParaRPr>
          </a:p>
        </p:txBody>
      </p:sp>
      <p:sp>
        <p:nvSpPr>
          <p:cNvPr id="7" name="矩形 6"/>
          <p:cNvSpPr/>
          <p:nvPr/>
        </p:nvSpPr>
        <p:spPr>
          <a:xfrm>
            <a:off x="3941050" y="1610827"/>
            <a:ext cx="2244130" cy="954107"/>
          </a:xfrm>
          <a:prstGeom prst="rect">
            <a:avLst/>
          </a:prstGeom>
        </p:spPr>
        <p:txBody>
          <a:bodyPr wrap="square">
            <a:spAutoFit/>
          </a:bodyPr>
          <a:lstStyle/>
          <a:p>
            <a:r>
              <a:rPr lang="zh-CN" altLang="en-US" sz="1400" b="1" dirty="0">
                <a:solidFill>
                  <a:prstClr val="black"/>
                </a:solidFill>
                <a:latin typeface="宋体" panose="02010600030101010101" pitchFamily="2" charset="-122"/>
              </a:rPr>
              <a:t>①国际流通中的商品种类与数量大大</a:t>
            </a:r>
            <a:r>
              <a:rPr lang="zh-CN" altLang="en-US" sz="1400" b="1" dirty="0" smtClean="0">
                <a:solidFill>
                  <a:prstClr val="black"/>
                </a:solidFill>
                <a:latin typeface="宋体" panose="02010600030101010101" pitchFamily="2" charset="-122"/>
              </a:rPr>
              <a:t>增加</a:t>
            </a:r>
            <a:endParaRPr lang="en-US" altLang="zh-CN" sz="1400" b="1" dirty="0" smtClean="0">
              <a:solidFill>
                <a:prstClr val="black"/>
              </a:solidFill>
              <a:latin typeface="宋体" panose="02010600030101010101" pitchFamily="2" charset="-122"/>
            </a:endParaRPr>
          </a:p>
          <a:p>
            <a:r>
              <a:rPr lang="zh-CN" altLang="en-US" sz="1400" b="1" dirty="0" smtClean="0">
                <a:solidFill>
                  <a:prstClr val="black"/>
                </a:solidFill>
                <a:latin typeface="宋体" panose="02010600030101010101" pitchFamily="2" charset="-122"/>
              </a:rPr>
              <a:t>②</a:t>
            </a:r>
            <a:r>
              <a:rPr lang="zh-CN" altLang="en-US" sz="1400" b="1" dirty="0">
                <a:solidFill>
                  <a:prstClr val="black"/>
                </a:solidFill>
                <a:latin typeface="宋体" panose="02010600030101010101" pitchFamily="2" charset="-122"/>
              </a:rPr>
              <a:t>欧洲的产品也开始在美洲市场销售。</a:t>
            </a:r>
          </a:p>
        </p:txBody>
      </p:sp>
      <p:sp>
        <p:nvSpPr>
          <p:cNvPr id="8" name="矩形 7"/>
          <p:cNvSpPr/>
          <p:nvPr/>
        </p:nvSpPr>
        <p:spPr>
          <a:xfrm>
            <a:off x="6444208" y="1618805"/>
            <a:ext cx="2088232" cy="954107"/>
          </a:xfrm>
          <a:prstGeom prst="rect">
            <a:avLst/>
          </a:prstGeom>
        </p:spPr>
        <p:txBody>
          <a:bodyPr wrap="square">
            <a:spAutoFit/>
          </a:bodyPr>
          <a:lstStyle/>
          <a:p>
            <a:r>
              <a:rPr lang="zh-CN" altLang="en-US" sz="1400" b="1" dirty="0">
                <a:solidFill>
                  <a:prstClr val="black"/>
                </a:solidFill>
              </a:rPr>
              <a:t>①贸易的扩大促进了股份公司的出现和</a:t>
            </a:r>
            <a:r>
              <a:rPr lang="zh-CN" altLang="en-US" sz="1400" b="1" dirty="0" smtClean="0">
                <a:solidFill>
                  <a:prstClr val="black"/>
                </a:solidFill>
              </a:rPr>
              <a:t>发展</a:t>
            </a:r>
            <a:endParaRPr lang="en-US" altLang="zh-CN" sz="1400" b="1" dirty="0" smtClean="0">
              <a:solidFill>
                <a:prstClr val="black"/>
              </a:solidFill>
            </a:endParaRPr>
          </a:p>
          <a:p>
            <a:r>
              <a:rPr lang="zh-CN" altLang="en-US" sz="1400" b="1" dirty="0" smtClean="0">
                <a:solidFill>
                  <a:prstClr val="black"/>
                </a:solidFill>
              </a:rPr>
              <a:t>②</a:t>
            </a:r>
            <a:r>
              <a:rPr lang="zh-CN" altLang="en-US" sz="1400" b="1" dirty="0">
                <a:solidFill>
                  <a:srgbClr val="FF0000"/>
                </a:solidFill>
                <a:latin typeface="方正粗黑宋简体" panose="02000000000000000000" pitchFamily="2" charset="-122"/>
                <a:ea typeface="方正粗黑宋简体" panose="02000000000000000000" pitchFamily="2" charset="-122"/>
              </a:rPr>
              <a:t>以欧洲为中心的世界市场初步形成。</a:t>
            </a:r>
          </a:p>
        </p:txBody>
      </p:sp>
      <p:sp>
        <p:nvSpPr>
          <p:cNvPr id="9" name="矩形 8"/>
          <p:cNvSpPr/>
          <p:nvPr/>
        </p:nvSpPr>
        <p:spPr>
          <a:xfrm>
            <a:off x="1763689" y="2715764"/>
            <a:ext cx="1970685" cy="738664"/>
          </a:xfrm>
          <a:prstGeom prst="rect">
            <a:avLst/>
          </a:prstGeom>
        </p:spPr>
        <p:txBody>
          <a:bodyPr wrap="square">
            <a:spAutoFit/>
          </a:bodyPr>
          <a:lstStyle/>
          <a:p>
            <a:pPr algn="just"/>
            <a:r>
              <a:rPr lang="zh-CN" altLang="en-US" sz="1400" b="1" dirty="0">
                <a:solidFill>
                  <a:prstClr val="black"/>
                </a:solidFill>
              </a:rPr>
              <a:t>大规模的工业化生产使欧美国家需要更多的原料产地和商品</a:t>
            </a:r>
            <a:r>
              <a:rPr lang="zh-CN" altLang="en-US" sz="1400" b="1" dirty="0" smtClean="0">
                <a:solidFill>
                  <a:prstClr val="black"/>
                </a:solidFill>
              </a:rPr>
              <a:t>市场</a:t>
            </a:r>
            <a:endParaRPr lang="zh-CN" altLang="en-US" sz="1400" b="1" dirty="0">
              <a:solidFill>
                <a:prstClr val="black"/>
              </a:solidFill>
            </a:endParaRPr>
          </a:p>
        </p:txBody>
      </p:sp>
      <p:sp>
        <p:nvSpPr>
          <p:cNvPr id="10" name="矩形 9"/>
          <p:cNvSpPr/>
          <p:nvPr/>
        </p:nvSpPr>
        <p:spPr>
          <a:xfrm>
            <a:off x="3995939" y="2608044"/>
            <a:ext cx="2189243" cy="954107"/>
          </a:xfrm>
          <a:prstGeom prst="rect">
            <a:avLst/>
          </a:prstGeom>
        </p:spPr>
        <p:txBody>
          <a:bodyPr wrap="square">
            <a:spAutoFit/>
          </a:bodyPr>
          <a:lstStyle/>
          <a:p>
            <a:r>
              <a:rPr lang="zh-CN" altLang="en-US" sz="1400" b="1" dirty="0">
                <a:solidFill>
                  <a:prstClr val="black"/>
                </a:solidFill>
              </a:rPr>
              <a:t>①</a:t>
            </a:r>
            <a:r>
              <a:rPr lang="zh-CN" altLang="en-US" sz="1400" b="1" dirty="0" smtClean="0">
                <a:solidFill>
                  <a:prstClr val="black"/>
                </a:solidFill>
              </a:rPr>
              <a:t>形成国际</a:t>
            </a:r>
            <a:r>
              <a:rPr lang="zh-CN" altLang="en-US" sz="1400" b="1" dirty="0">
                <a:solidFill>
                  <a:prstClr val="black"/>
                </a:solidFill>
              </a:rPr>
              <a:t>分工和贸易格局。</a:t>
            </a:r>
          </a:p>
          <a:p>
            <a:r>
              <a:rPr lang="zh-CN" altLang="en-US" sz="1400" b="1" dirty="0">
                <a:solidFill>
                  <a:prstClr val="black"/>
                </a:solidFill>
              </a:rPr>
              <a:t>②类型丰富的工业产品输送到世界各地。</a:t>
            </a:r>
          </a:p>
        </p:txBody>
      </p:sp>
      <p:sp>
        <p:nvSpPr>
          <p:cNvPr id="11" name="矩形 10"/>
          <p:cNvSpPr/>
          <p:nvPr/>
        </p:nvSpPr>
        <p:spPr>
          <a:xfrm>
            <a:off x="3957808" y="3804073"/>
            <a:ext cx="2348508" cy="954107"/>
          </a:xfrm>
          <a:prstGeom prst="rect">
            <a:avLst/>
          </a:prstGeom>
        </p:spPr>
        <p:txBody>
          <a:bodyPr wrap="square">
            <a:spAutoFit/>
          </a:bodyPr>
          <a:lstStyle/>
          <a:p>
            <a:r>
              <a:rPr lang="zh-CN" altLang="en-US" sz="1400" b="1" dirty="0" smtClean="0">
                <a:solidFill>
                  <a:prstClr val="black"/>
                </a:solidFill>
              </a:rPr>
              <a:t>①全世界</a:t>
            </a:r>
            <a:r>
              <a:rPr lang="zh-CN" altLang="en-US" sz="1400" b="1" dirty="0">
                <a:solidFill>
                  <a:prstClr val="black"/>
                </a:solidFill>
              </a:rPr>
              <a:t>贸易出口总值迅速增加</a:t>
            </a:r>
            <a:r>
              <a:rPr lang="zh-CN" altLang="en-US" sz="1400" b="1" dirty="0" smtClean="0">
                <a:solidFill>
                  <a:prstClr val="black"/>
                </a:solidFill>
              </a:rPr>
              <a:t>；</a:t>
            </a:r>
            <a:endParaRPr lang="en-US" altLang="zh-CN" sz="1400" b="1" dirty="0" smtClean="0">
              <a:solidFill>
                <a:prstClr val="black"/>
              </a:solidFill>
            </a:endParaRPr>
          </a:p>
          <a:p>
            <a:r>
              <a:rPr lang="zh-CN" altLang="en-US" sz="1400" b="1" dirty="0" smtClean="0">
                <a:solidFill>
                  <a:prstClr val="black"/>
                </a:solidFill>
              </a:rPr>
              <a:t>②生产</a:t>
            </a:r>
            <a:r>
              <a:rPr lang="zh-CN" altLang="en-US" sz="1400" b="1" dirty="0">
                <a:solidFill>
                  <a:prstClr val="black"/>
                </a:solidFill>
              </a:rPr>
              <a:t>的国际分工进一步向广度和深度发展。</a:t>
            </a:r>
          </a:p>
        </p:txBody>
      </p:sp>
      <p:sp>
        <p:nvSpPr>
          <p:cNvPr id="12" name="矩形 11"/>
          <p:cNvSpPr/>
          <p:nvPr/>
        </p:nvSpPr>
        <p:spPr>
          <a:xfrm>
            <a:off x="1763689" y="3696353"/>
            <a:ext cx="1970685" cy="1169551"/>
          </a:xfrm>
          <a:prstGeom prst="rect">
            <a:avLst/>
          </a:prstGeom>
        </p:spPr>
        <p:txBody>
          <a:bodyPr wrap="square">
            <a:spAutoFit/>
          </a:bodyPr>
          <a:lstStyle/>
          <a:p>
            <a:r>
              <a:rPr lang="zh-CN" altLang="en-US" sz="1400" b="1" dirty="0" smtClean="0">
                <a:solidFill>
                  <a:prstClr val="black"/>
                </a:solidFill>
              </a:rPr>
              <a:t>阻碍：冷战</a:t>
            </a:r>
            <a:r>
              <a:rPr lang="zh-CN" altLang="en-US" sz="1400" b="1" dirty="0">
                <a:solidFill>
                  <a:prstClr val="black"/>
                </a:solidFill>
              </a:rPr>
              <a:t>的</a:t>
            </a:r>
            <a:r>
              <a:rPr lang="zh-CN" altLang="en-US" sz="1400" b="1" dirty="0" smtClean="0">
                <a:solidFill>
                  <a:prstClr val="black"/>
                </a:solidFill>
              </a:rPr>
              <a:t>发生</a:t>
            </a:r>
            <a:endParaRPr lang="zh-CN" altLang="en-US" sz="1400" b="1" dirty="0">
              <a:solidFill>
                <a:prstClr val="black"/>
              </a:solidFill>
            </a:endParaRPr>
          </a:p>
          <a:p>
            <a:r>
              <a:rPr lang="zh-CN" altLang="en-US" sz="1400" b="1" dirty="0" smtClean="0">
                <a:solidFill>
                  <a:prstClr val="black"/>
                </a:solidFill>
              </a:rPr>
              <a:t>促进：关贸总协定</a:t>
            </a:r>
            <a:r>
              <a:rPr lang="zh-CN" altLang="en-US" sz="1400" b="1" dirty="0">
                <a:solidFill>
                  <a:prstClr val="black"/>
                </a:solidFill>
              </a:rPr>
              <a:t>的签署</a:t>
            </a:r>
            <a:r>
              <a:rPr lang="zh-CN" altLang="en-US" sz="1400" b="1" dirty="0" smtClean="0">
                <a:solidFill>
                  <a:prstClr val="black"/>
                </a:solidFill>
              </a:rPr>
              <a:t>；中国</a:t>
            </a:r>
            <a:r>
              <a:rPr lang="zh-CN" altLang="en-US" sz="1400" b="1" dirty="0">
                <a:solidFill>
                  <a:prstClr val="black"/>
                </a:solidFill>
              </a:rPr>
              <a:t>改革开放的发展；冷战的结束；世界贸易组织的成立。</a:t>
            </a:r>
          </a:p>
        </p:txBody>
      </p:sp>
      <p:sp>
        <p:nvSpPr>
          <p:cNvPr id="13" name="矩形 12"/>
          <p:cNvSpPr/>
          <p:nvPr/>
        </p:nvSpPr>
        <p:spPr>
          <a:xfrm>
            <a:off x="6545239" y="2819134"/>
            <a:ext cx="1771183" cy="307777"/>
          </a:xfrm>
          <a:prstGeom prst="rect">
            <a:avLst/>
          </a:prstGeom>
        </p:spPr>
        <p:txBody>
          <a:bodyPr wrap="square">
            <a:spAutoFit/>
          </a:bodyPr>
          <a:lstStyle/>
          <a:p>
            <a:r>
              <a:rPr lang="zh-CN" altLang="en-US" sz="1400" b="1" dirty="0" smtClean="0">
                <a:solidFill>
                  <a:srgbClr val="FF0000"/>
                </a:solidFill>
                <a:latin typeface="方正粗黑宋简体" panose="02000000000000000000" pitchFamily="2" charset="-122"/>
                <a:ea typeface="方正粗黑宋简体" panose="02000000000000000000" pitchFamily="2" charset="-122"/>
              </a:rPr>
              <a:t>世界市场最终形成</a:t>
            </a:r>
            <a:endParaRPr lang="zh-CN" altLang="en-US" sz="1400" b="1" dirty="0">
              <a:solidFill>
                <a:srgbClr val="FF0000"/>
              </a:solidFill>
              <a:latin typeface="方正粗黑宋简体" panose="02000000000000000000" pitchFamily="2" charset="-122"/>
              <a:ea typeface="方正粗黑宋简体" panose="02000000000000000000" pitchFamily="2" charset="-122"/>
            </a:endParaRPr>
          </a:p>
        </p:txBody>
      </p:sp>
      <p:sp>
        <p:nvSpPr>
          <p:cNvPr id="15" name="矩形 14"/>
          <p:cNvSpPr/>
          <p:nvPr/>
        </p:nvSpPr>
        <p:spPr>
          <a:xfrm>
            <a:off x="6697639" y="3867894"/>
            <a:ext cx="1771183" cy="523220"/>
          </a:xfrm>
          <a:prstGeom prst="rect">
            <a:avLst/>
          </a:prstGeom>
        </p:spPr>
        <p:txBody>
          <a:bodyPr wrap="square">
            <a:spAutoFit/>
          </a:bodyPr>
          <a:lstStyle/>
          <a:p>
            <a:r>
              <a:rPr lang="zh-CN" altLang="en-US" sz="1400" b="1" dirty="0" smtClean="0">
                <a:solidFill>
                  <a:srgbClr val="FF0000"/>
                </a:solidFill>
                <a:latin typeface="方正粗黑宋简体" panose="02000000000000000000" pitchFamily="2" charset="-122"/>
                <a:ea typeface="方正粗黑宋简体" panose="02000000000000000000" pitchFamily="2" charset="-122"/>
              </a:rPr>
              <a:t>世界贸易发展体现制度化、体系化</a:t>
            </a:r>
            <a:endParaRPr lang="zh-CN" altLang="en-US" sz="1400" b="1" dirty="0">
              <a:solidFill>
                <a:srgbClr val="FF0000"/>
              </a:solidFill>
              <a:latin typeface="方正粗黑宋简体" panose="02000000000000000000" pitchFamily="2" charset="-122"/>
              <a:ea typeface="方正粗黑宋简体" panose="02000000000000000000" pitchFamily="2" charset="-122"/>
            </a:endParaRPr>
          </a:p>
        </p:txBody>
      </p:sp>
      <p:pic>
        <p:nvPicPr>
          <p:cNvPr id="14" name="图片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987574"/>
            <a:ext cx="6251589" cy="37706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31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5763" y="2"/>
            <a:ext cx="3804109" cy="369265"/>
          </a:xfrm>
          <a:prstGeom prst="rect">
            <a:avLst/>
          </a:prstGeom>
        </p:spPr>
        <p:txBody>
          <a:bodyPr wrap="none" lIns="91372" tIns="45687" rIns="91372" bIns="45687">
            <a:spAutoFit/>
          </a:bodyPr>
          <a:lstStyle/>
          <a:p>
            <a:pPr defTabSz="913451"/>
            <a:r>
              <a:rPr lang="zh-CN" altLang="en-US" b="1" dirty="0">
                <a:solidFill>
                  <a:prstClr val="black"/>
                </a:solidFill>
                <a:latin typeface="方正粗黑宋简体" panose="02000000000000000000" pitchFamily="2" charset="-122"/>
                <a:ea typeface="方正粗黑宋简体" panose="02000000000000000000" pitchFamily="2" charset="-122"/>
              </a:rPr>
              <a:t>学习要点</a:t>
            </a:r>
            <a:r>
              <a:rPr lang="en-US" altLang="zh-CN" b="1" dirty="0">
                <a:solidFill>
                  <a:prstClr val="black"/>
                </a:solidFill>
                <a:latin typeface="方正粗黑宋简体" panose="02000000000000000000" pitchFamily="2" charset="-122"/>
                <a:ea typeface="方正粗黑宋简体" panose="02000000000000000000" pitchFamily="2" charset="-122"/>
              </a:rPr>
              <a:t>1</a:t>
            </a:r>
            <a:r>
              <a:rPr lang="zh-CN" altLang="en-US" b="1" dirty="0">
                <a:solidFill>
                  <a:prstClr val="black"/>
                </a:solidFill>
                <a:latin typeface="方正粗黑宋简体" panose="02000000000000000000" pitchFamily="2" charset="-122"/>
                <a:ea typeface="方正粗黑宋简体" panose="02000000000000000000" pitchFamily="2" charset="-122"/>
              </a:rPr>
              <a:t>：丝绸之路的开辟及意义</a:t>
            </a:r>
          </a:p>
        </p:txBody>
      </p:sp>
      <p:sp>
        <p:nvSpPr>
          <p:cNvPr id="5" name="矩形 4"/>
          <p:cNvSpPr/>
          <p:nvPr/>
        </p:nvSpPr>
        <p:spPr>
          <a:xfrm>
            <a:off x="188635" y="369275"/>
            <a:ext cx="7345970" cy="335923"/>
          </a:xfrm>
          <a:prstGeom prst="rect">
            <a:avLst/>
          </a:prstGeom>
          <a:ln>
            <a:solidFill>
              <a:schemeClr val="tx1"/>
            </a:solidFill>
          </a:ln>
        </p:spPr>
        <p:txBody>
          <a:bodyPr wrap="square" lIns="91372" tIns="45687" rIns="91372" bIns="45687">
            <a:spAutoFit/>
          </a:bodyPr>
          <a:lstStyle/>
          <a:p>
            <a:pPr algn="just" defTabSz="913451">
              <a:lnSpc>
                <a:spcPts val="1920"/>
              </a:lnSpc>
            </a:pPr>
            <a:r>
              <a:rPr lang="en-US" altLang="zh-CN" b="1" dirty="0" smtClean="0">
                <a:solidFill>
                  <a:srgbClr val="0000FF"/>
                </a:solidFill>
                <a:latin typeface="华文楷体" panose="02010600040101010101" pitchFamily="2" charset="-122"/>
                <a:ea typeface="华文楷体" panose="02010600040101010101" pitchFamily="2" charset="-122"/>
              </a:rPr>
              <a:t>1.</a:t>
            </a:r>
            <a:r>
              <a:rPr lang="zh-CN" altLang="en-US" b="1" dirty="0" smtClean="0">
                <a:solidFill>
                  <a:srgbClr val="0000FF"/>
                </a:solidFill>
                <a:latin typeface="华文楷体" panose="02010600040101010101" pitchFamily="2" charset="-122"/>
                <a:ea typeface="华文楷体" panose="02010600040101010101" pitchFamily="2" charset="-122"/>
              </a:rPr>
              <a:t>运用</a:t>
            </a:r>
            <a:r>
              <a:rPr lang="zh-CN" altLang="en-US" b="1" dirty="0">
                <a:solidFill>
                  <a:srgbClr val="0000FF"/>
                </a:solidFill>
                <a:latin typeface="华文楷体" panose="02010600040101010101" pitchFamily="2" charset="-122"/>
                <a:ea typeface="华文楷体" panose="02010600040101010101" pitchFamily="2" charset="-122"/>
              </a:rPr>
              <a:t>历史地图，说出丝绸之路等连接欧亚大陆 </a:t>
            </a:r>
            <a:r>
              <a:rPr lang="zh-CN" altLang="en-US" b="1" dirty="0" smtClean="0">
                <a:solidFill>
                  <a:srgbClr val="0000FF"/>
                </a:solidFill>
                <a:latin typeface="华文楷体" panose="02010600040101010101" pitchFamily="2" charset="-122"/>
                <a:ea typeface="华文楷体" panose="02010600040101010101" pitchFamily="2" charset="-122"/>
              </a:rPr>
              <a:t>的</a:t>
            </a:r>
            <a:r>
              <a:rPr lang="zh-CN" altLang="en-US" b="1" dirty="0">
                <a:solidFill>
                  <a:srgbClr val="0000FF"/>
                </a:solidFill>
                <a:latin typeface="华文楷体" panose="02010600040101010101" pitchFamily="2" charset="-122"/>
                <a:ea typeface="华文楷体" panose="02010600040101010101" pitchFamily="2" charset="-122"/>
              </a:rPr>
              <a:t>重要商路的时空</a:t>
            </a:r>
            <a:r>
              <a:rPr lang="zh-CN" altLang="en-US" b="1" dirty="0" smtClean="0">
                <a:solidFill>
                  <a:srgbClr val="0000FF"/>
                </a:solidFill>
                <a:latin typeface="华文楷体" panose="02010600040101010101" pitchFamily="2" charset="-122"/>
                <a:ea typeface="华文楷体" panose="02010600040101010101" pitchFamily="2" charset="-122"/>
              </a:rPr>
              <a:t>分布</a:t>
            </a:r>
            <a:endParaRPr lang="en-US" altLang="zh-CN" b="1" dirty="0" smtClean="0">
              <a:solidFill>
                <a:srgbClr val="0000FF"/>
              </a:solidFill>
              <a:latin typeface="华文楷体" panose="02010600040101010101" pitchFamily="2" charset="-122"/>
              <a:ea typeface="华文楷体" panose="02010600040101010101" pitchFamily="2" charset="-122"/>
            </a:endParaRPr>
          </a:p>
        </p:txBody>
      </p:sp>
      <p:sp>
        <p:nvSpPr>
          <p:cNvPr id="2" name="矩形 1"/>
          <p:cNvSpPr/>
          <p:nvPr/>
        </p:nvSpPr>
        <p:spPr>
          <a:xfrm>
            <a:off x="178257" y="771554"/>
            <a:ext cx="8849687" cy="584763"/>
          </a:xfrm>
          <a:prstGeom prst="rect">
            <a:avLst/>
          </a:prstGeom>
          <a:solidFill>
            <a:schemeClr val="bg2"/>
          </a:solidFill>
        </p:spPr>
        <p:txBody>
          <a:bodyPr wrap="square" lIns="91430" tIns="45714" rIns="91430" bIns="45714">
            <a:spAutoFit/>
          </a:bodyPr>
          <a:lstStyle/>
          <a:p>
            <a:pPr algn="just"/>
            <a:r>
              <a:rPr lang="zh-CN" altLang="en-US" sz="1600" b="1" dirty="0">
                <a:solidFill>
                  <a:srgbClr val="FF0000"/>
                </a:solidFill>
                <a:latin typeface="方正粗黑宋简体" panose="02000000000000000000" pitchFamily="2" charset="-122"/>
                <a:ea typeface="方正粗黑宋简体" panose="02000000000000000000" pitchFamily="2" charset="-122"/>
              </a:rPr>
              <a:t>含义：</a:t>
            </a:r>
            <a:r>
              <a:rPr lang="zh-CN" altLang="en-US" sz="1600" b="1" dirty="0"/>
              <a:t>经由</a:t>
            </a:r>
            <a:r>
              <a:rPr lang="zh-CN" altLang="en-US" sz="1600" b="1" dirty="0">
                <a:solidFill>
                  <a:srgbClr val="0000FF"/>
                </a:solidFill>
                <a:latin typeface="华文楷体" panose="02010600040101010101" pitchFamily="2" charset="-122"/>
                <a:ea typeface="华文楷体" panose="02010600040101010101" pitchFamily="2" charset="-122"/>
              </a:rPr>
              <a:t>中国西北和中亚连通欧亚大陆</a:t>
            </a:r>
            <a:r>
              <a:rPr lang="zh-CN" altLang="en-US" sz="1600" b="1" dirty="0"/>
              <a:t>的商路，后人在这条商路上发现了大量丝绸遗存，因此命名为“丝绸之路”。它是东西方经济和文化交流的重要象征。</a:t>
            </a:r>
          </a:p>
        </p:txBody>
      </p:sp>
      <p:sp>
        <p:nvSpPr>
          <p:cNvPr id="3" name="矩形 2"/>
          <p:cNvSpPr/>
          <p:nvPr/>
        </p:nvSpPr>
        <p:spPr>
          <a:xfrm>
            <a:off x="186808" y="1356329"/>
            <a:ext cx="8849687" cy="584763"/>
          </a:xfrm>
          <a:prstGeom prst="rect">
            <a:avLst/>
          </a:prstGeom>
          <a:ln>
            <a:noFill/>
          </a:ln>
        </p:spPr>
        <p:txBody>
          <a:bodyPr wrap="square" lIns="91430" tIns="45714" rIns="91430" bIns="45714">
            <a:spAutoFit/>
          </a:bodyPr>
          <a:lstStyle/>
          <a:p>
            <a:r>
              <a:rPr lang="zh-CN" altLang="en-US" sz="1600" b="1" dirty="0">
                <a:solidFill>
                  <a:srgbClr val="FF0000"/>
                </a:solidFill>
                <a:latin typeface="方正粗黑宋简体" panose="02000000000000000000" pitchFamily="2" charset="-122"/>
                <a:ea typeface="方正粗黑宋简体" panose="02000000000000000000" pitchFamily="2" charset="-122"/>
              </a:rPr>
              <a:t>条件：</a:t>
            </a:r>
            <a:r>
              <a:rPr lang="en-US" altLang="zh-CN" sz="1600" b="1" dirty="0">
                <a:latin typeface="+mn-ea"/>
              </a:rPr>
              <a:t>(1)</a:t>
            </a:r>
            <a:r>
              <a:rPr lang="zh-CN" altLang="en-US" sz="1600" b="1" dirty="0">
                <a:latin typeface="+mn-ea"/>
              </a:rPr>
              <a:t>中国是世界上最早养蚕和制造丝绸的国家。</a:t>
            </a:r>
          </a:p>
          <a:p>
            <a:r>
              <a:rPr lang="en-US" altLang="zh-CN" sz="1600" b="1" dirty="0">
                <a:latin typeface="+mn-ea"/>
              </a:rPr>
              <a:t>      (2)</a:t>
            </a:r>
            <a:r>
              <a:rPr lang="zh-CN" altLang="en-US" sz="1600" b="1" dirty="0">
                <a:latin typeface="+mn-ea"/>
              </a:rPr>
              <a:t>中国丝绸广受欧亚大陆其他地区欢迎。</a:t>
            </a:r>
          </a:p>
        </p:txBody>
      </p:sp>
      <p:sp>
        <p:nvSpPr>
          <p:cNvPr id="6" name="矩形 5"/>
          <p:cNvSpPr/>
          <p:nvPr/>
        </p:nvSpPr>
        <p:spPr>
          <a:xfrm>
            <a:off x="178257" y="1983931"/>
            <a:ext cx="2459307" cy="338542"/>
          </a:xfrm>
          <a:prstGeom prst="rect">
            <a:avLst/>
          </a:prstGeom>
        </p:spPr>
        <p:txBody>
          <a:bodyPr wrap="none" lIns="91430" tIns="45714" rIns="91430" bIns="45714">
            <a:spAutoFit/>
          </a:bodyPr>
          <a:lstStyle/>
          <a:p>
            <a:pPr lvl="0"/>
            <a:r>
              <a:rPr lang="zh-CN" altLang="en-US" sz="1600" b="1" dirty="0">
                <a:solidFill>
                  <a:srgbClr val="FF0000"/>
                </a:solidFill>
                <a:latin typeface="方正粗黑宋简体" panose="02000000000000000000" pitchFamily="2" charset="-122"/>
                <a:ea typeface="方正粗黑宋简体" panose="02000000000000000000" pitchFamily="2" charset="-122"/>
              </a:rPr>
              <a:t>标志性事件：</a:t>
            </a:r>
            <a:r>
              <a:rPr lang="zh-CN" altLang="en-US" sz="1600" b="1" dirty="0">
                <a:solidFill>
                  <a:prstClr val="black"/>
                </a:solidFill>
                <a:latin typeface="宋体"/>
              </a:rPr>
              <a:t>张骞通西域</a:t>
            </a:r>
          </a:p>
        </p:txBody>
      </p:sp>
      <p:sp>
        <p:nvSpPr>
          <p:cNvPr id="8" name="矩形 7"/>
          <p:cNvSpPr/>
          <p:nvPr/>
        </p:nvSpPr>
        <p:spPr>
          <a:xfrm>
            <a:off x="189578" y="4443962"/>
            <a:ext cx="8866790" cy="584763"/>
          </a:xfrm>
          <a:prstGeom prst="rect">
            <a:avLst/>
          </a:prstGeom>
        </p:spPr>
        <p:txBody>
          <a:bodyPr wrap="square" lIns="91430" tIns="45714" rIns="91430" bIns="45714">
            <a:spAutoFit/>
          </a:bodyPr>
          <a:lstStyle/>
          <a:p>
            <a:r>
              <a:rPr lang="zh-CN" altLang="en-US" sz="1600" b="1" dirty="0">
                <a:solidFill>
                  <a:srgbClr val="FF0000"/>
                </a:solidFill>
                <a:latin typeface="方正粗黑宋简体" panose="02000000000000000000" pitchFamily="2" charset="-122"/>
                <a:ea typeface="方正粗黑宋简体" panose="02000000000000000000" pitchFamily="2" charset="-122"/>
              </a:rPr>
              <a:t>发展：</a:t>
            </a:r>
            <a:r>
              <a:rPr lang="en-US" altLang="zh-CN" sz="1600" b="1" dirty="0">
                <a:latin typeface="+mn-ea"/>
              </a:rPr>
              <a:t>(1)</a:t>
            </a:r>
            <a:r>
              <a:rPr lang="zh-CN" altLang="en-US" sz="1600" b="1" dirty="0">
                <a:latin typeface="+mn-ea"/>
              </a:rPr>
              <a:t>丝绸之路在长期发展中开辟出一些支线，新疆、中亚地区的路线复杂。</a:t>
            </a:r>
          </a:p>
          <a:p>
            <a:r>
              <a:rPr lang="en-US" altLang="zh-CN" sz="1600" b="1" dirty="0">
                <a:latin typeface="+mn-ea"/>
              </a:rPr>
              <a:t>(2)</a:t>
            </a:r>
            <a:r>
              <a:rPr lang="zh-CN" altLang="en-US" sz="1600" b="1" dirty="0">
                <a:latin typeface="+mn-ea"/>
              </a:rPr>
              <a:t>唐朝中期以后，丝绸之路在东西交通中的</a:t>
            </a:r>
            <a:r>
              <a:rPr lang="zh-CN" altLang="en-US" sz="1600" b="1" dirty="0">
                <a:solidFill>
                  <a:srgbClr val="0000FF"/>
                </a:solidFill>
                <a:latin typeface="方正粗黑宋简体" panose="02000000000000000000" pitchFamily="2" charset="-122"/>
                <a:ea typeface="方正粗黑宋简体" panose="02000000000000000000" pitchFamily="2" charset="-122"/>
              </a:rPr>
              <a:t>重要性渐趋下降</a:t>
            </a:r>
            <a:r>
              <a:rPr lang="zh-CN" altLang="en-US" sz="1600" b="1" dirty="0">
                <a:latin typeface="+mn-ea"/>
              </a:rPr>
              <a:t>。</a:t>
            </a:r>
          </a:p>
        </p:txBody>
      </p:sp>
      <p:graphicFrame>
        <p:nvGraphicFramePr>
          <p:cNvPr id="9" name="表格 8"/>
          <p:cNvGraphicFramePr>
            <a:graphicFrameLocks noGrp="1"/>
          </p:cNvGraphicFramePr>
          <p:nvPr>
            <p:custDataLst>
              <p:tags r:id="rId1"/>
            </p:custDataLst>
            <p:extLst>
              <p:ext uri="{D42A27DB-BD31-4B8C-83A1-F6EECF244321}">
                <p14:modId xmlns:p14="http://schemas.microsoft.com/office/powerpoint/2010/main" val="1791058737"/>
              </p:ext>
            </p:extLst>
          </p:nvPr>
        </p:nvGraphicFramePr>
        <p:xfrm>
          <a:off x="198033" y="2322487"/>
          <a:ext cx="7974371" cy="1977454"/>
        </p:xfrm>
        <a:graphic>
          <a:graphicData uri="http://schemas.openxmlformats.org/drawingml/2006/table">
            <a:tbl>
              <a:tblPr/>
              <a:tblGrid>
                <a:gridCol w="971593"/>
                <a:gridCol w="3168352"/>
                <a:gridCol w="3834426"/>
              </a:tblGrid>
              <a:tr h="325231">
                <a:tc>
                  <a:txBody>
                    <a:bodyPr/>
                    <a:lstStyle>
                      <a:lvl1pPr marL="0" lvl="0"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5pPr>
                    </a:lstStyle>
                    <a:p>
                      <a:pPr lvl="0" algn="ctr">
                        <a:buNone/>
                      </a:pPr>
                      <a:endParaRPr lang="zh-CN" altLang="en-US" sz="1400" dirty="0">
                        <a:solidFill>
                          <a:srgbClr val="000000"/>
                        </a:solidFill>
                        <a:latin typeface="方正粗黑宋简体" panose="02000000000000000000" pitchFamily="2" charset="-122"/>
                        <a:ea typeface="方正粗黑宋简体" panose="02000000000000000000" pitchFamily="2" charset="-122"/>
                      </a:endParaRPr>
                    </a:p>
                  </a:txBody>
                  <a:tcPr marL="91435" marR="91435" marT="45715" marB="4571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5pPr>
                    </a:lstStyle>
                    <a:p>
                      <a:pPr lvl="0" algn="ctr">
                        <a:buNone/>
                      </a:pPr>
                      <a:r>
                        <a:rPr lang="zh-CN" altLang="zh-CN" sz="1400" b="1" dirty="0">
                          <a:effectLst/>
                          <a:latin typeface="方正粗黑宋简体" panose="02000000000000000000" pitchFamily="2" charset="-122"/>
                          <a:ea typeface="方正粗黑宋简体" panose="02000000000000000000" pitchFamily="2" charset="-122"/>
                        </a:rPr>
                        <a:t>第一次出使西域</a:t>
                      </a:r>
                    </a:p>
                  </a:txBody>
                  <a:tcPr marL="91435" marR="91435" marT="45715" marB="4571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5pPr>
                    </a:lstStyle>
                    <a:p>
                      <a:pPr lvl="0" algn="ctr">
                        <a:buNone/>
                      </a:pPr>
                      <a:r>
                        <a:rPr lang="zh-CN" altLang="en-US" sz="1400" b="1" dirty="0">
                          <a:effectLst/>
                          <a:latin typeface="方正粗黑宋简体" panose="02000000000000000000" pitchFamily="2" charset="-122"/>
                          <a:ea typeface="方正粗黑宋简体" panose="02000000000000000000" pitchFamily="2" charset="-122"/>
                        </a:rPr>
                        <a:t>第二次出使西域</a:t>
                      </a:r>
                    </a:p>
                  </a:txBody>
                  <a:tcPr marL="91435" marR="91435" marT="45715" marB="4571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9834">
                <a:tc>
                  <a:txBody>
                    <a:bodyPr/>
                    <a:lstStyle>
                      <a:lvl1pPr marL="0" lvl="0"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5pPr>
                    </a:lstStyle>
                    <a:p>
                      <a:pPr lvl="0" algn="ctr">
                        <a:buNone/>
                      </a:pPr>
                      <a:r>
                        <a:rPr lang="zh-CN" altLang="en-US" sz="1400" b="1" dirty="0">
                          <a:solidFill>
                            <a:srgbClr val="0000FF"/>
                          </a:solidFill>
                          <a:latin typeface="方正粗黑宋简体" panose="02000000000000000000" pitchFamily="2" charset="-122"/>
                          <a:ea typeface="方正粗黑宋简体" panose="02000000000000000000" pitchFamily="2" charset="-122"/>
                        </a:rPr>
                        <a:t>任务</a:t>
                      </a:r>
                    </a:p>
                  </a:txBody>
                  <a:tcPr marL="91435" marR="91435" marT="45715" marB="4571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5pPr>
                    </a:lstStyle>
                    <a:p>
                      <a:pPr lvl="0" algn="l">
                        <a:buNone/>
                      </a:pPr>
                      <a:r>
                        <a:rPr lang="zh-CN" altLang="en-US" sz="1400" b="1" dirty="0">
                          <a:latin typeface="+mn-ea"/>
                          <a:ea typeface="+mn-ea"/>
                          <a:sym typeface="+mn-ea"/>
                        </a:rPr>
                        <a:t>为了联络大月氏共同夹击匈奴</a:t>
                      </a:r>
                      <a:endParaRPr lang="zh-CN" altLang="en-US" sz="1400" b="1" dirty="0">
                        <a:solidFill>
                          <a:srgbClr val="000000"/>
                        </a:solidFill>
                        <a:latin typeface="+mn-ea"/>
                        <a:ea typeface="+mn-ea"/>
                        <a:sym typeface="+mn-ea"/>
                      </a:endParaRPr>
                    </a:p>
                  </a:txBody>
                  <a:tcPr marL="91435" marR="91435" marT="45715" marB="4571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5pPr>
                    </a:lstStyle>
                    <a:p>
                      <a:pPr lvl="0" algn="l">
                        <a:buNone/>
                      </a:pPr>
                      <a:r>
                        <a:rPr lang="zh-CN" altLang="en-US" sz="1400" b="1" dirty="0">
                          <a:solidFill>
                            <a:srgbClr val="FF0000"/>
                          </a:solidFill>
                          <a:latin typeface="+mn-ea"/>
                          <a:ea typeface="+mn-ea"/>
                          <a:sym typeface="+mn-ea"/>
                        </a:rPr>
                        <a:t>发展汉与西域各国的友好关系</a:t>
                      </a:r>
                    </a:p>
                  </a:txBody>
                  <a:tcPr marL="91435" marR="91435" marT="45715" marB="4571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98638">
                <a:tc>
                  <a:txBody>
                    <a:bodyPr/>
                    <a:lstStyle>
                      <a:lvl1pPr marL="0" lvl="0"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5pPr>
                    </a:lstStyle>
                    <a:p>
                      <a:pPr lvl="0" algn="ctr">
                        <a:buNone/>
                      </a:pPr>
                      <a:r>
                        <a:rPr lang="zh-CN" altLang="en-US" sz="1400" b="1" dirty="0">
                          <a:solidFill>
                            <a:srgbClr val="0000FF"/>
                          </a:solidFill>
                          <a:latin typeface="方正粗黑宋简体" panose="02000000000000000000" pitchFamily="2" charset="-122"/>
                          <a:ea typeface="方正粗黑宋简体" panose="02000000000000000000" pitchFamily="2" charset="-122"/>
                        </a:rPr>
                        <a:t>出发时间</a:t>
                      </a:r>
                    </a:p>
                  </a:txBody>
                  <a:tcPr marL="91435" marR="91435" marT="45715" marB="4571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5pPr>
                    </a:lstStyle>
                    <a:p>
                      <a:pPr lvl="0" algn="l">
                        <a:buNone/>
                      </a:pPr>
                      <a:r>
                        <a:rPr lang="zh-CN" altLang="en-US" sz="1400" b="1" dirty="0">
                          <a:latin typeface="+mn-ea"/>
                          <a:ea typeface="+mn-ea"/>
                          <a:cs typeface="华文中宋" panose="02010600040101010101" pitchFamily="2" charset="-122"/>
                          <a:sym typeface="+mn-ea"/>
                        </a:rPr>
                        <a:t>公元前</a:t>
                      </a:r>
                      <a:r>
                        <a:rPr lang="en-US" altLang="zh-CN" sz="1400" b="1" dirty="0">
                          <a:latin typeface="+mn-ea"/>
                          <a:ea typeface="+mn-ea"/>
                          <a:cs typeface="华文中宋" panose="02010600040101010101" pitchFamily="2" charset="-122"/>
                          <a:sym typeface="+mn-ea"/>
                        </a:rPr>
                        <a:t>138</a:t>
                      </a:r>
                      <a:r>
                        <a:rPr lang="zh-CN" altLang="en-US" sz="1400" b="1" dirty="0">
                          <a:latin typeface="+mn-ea"/>
                          <a:ea typeface="+mn-ea"/>
                          <a:cs typeface="华文中宋" panose="02010600040101010101" pitchFamily="2" charset="-122"/>
                          <a:sym typeface="+mn-ea"/>
                        </a:rPr>
                        <a:t>年</a:t>
                      </a:r>
                      <a:endParaRPr lang="zh-CN" altLang="en-US" sz="1400" dirty="0">
                        <a:solidFill>
                          <a:srgbClr val="000000"/>
                        </a:solidFill>
                        <a:latin typeface="+mn-ea"/>
                        <a:ea typeface="+mn-ea"/>
                        <a:cs typeface="华文中宋" panose="02010600040101010101" pitchFamily="2" charset="-122"/>
                      </a:endParaRPr>
                    </a:p>
                  </a:txBody>
                  <a:tcPr marL="91435" marR="91435" marT="45715" marB="4571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5pPr>
                    </a:lstStyle>
                    <a:p>
                      <a:pPr lvl="0" algn="l">
                        <a:buNone/>
                      </a:pPr>
                      <a:r>
                        <a:rPr lang="zh-CN" altLang="en-US" sz="1400" b="1" dirty="0">
                          <a:solidFill>
                            <a:srgbClr val="FF0000"/>
                          </a:solidFill>
                          <a:latin typeface="+mn-ea"/>
                          <a:ea typeface="+mn-ea"/>
                          <a:cs typeface="华文中宋" panose="02010600040101010101" pitchFamily="2" charset="-122"/>
                          <a:sym typeface="宋体" panose="02010600030101010101" pitchFamily="2" charset="-122"/>
                        </a:rPr>
                        <a:t>公元前</a:t>
                      </a:r>
                      <a:r>
                        <a:rPr lang="en-US" altLang="zh-CN" sz="1400" b="1" dirty="0">
                          <a:solidFill>
                            <a:srgbClr val="FF0000"/>
                          </a:solidFill>
                          <a:latin typeface="+mn-ea"/>
                          <a:ea typeface="+mn-ea"/>
                          <a:cs typeface="华文中宋" panose="02010600040101010101" pitchFamily="2" charset="-122"/>
                          <a:sym typeface="宋体" panose="02010600030101010101" pitchFamily="2" charset="-122"/>
                        </a:rPr>
                        <a:t>119</a:t>
                      </a:r>
                      <a:r>
                        <a:rPr lang="zh-CN" altLang="en-US" sz="1400" b="1" dirty="0">
                          <a:solidFill>
                            <a:srgbClr val="FF0000"/>
                          </a:solidFill>
                          <a:latin typeface="+mn-ea"/>
                          <a:ea typeface="+mn-ea"/>
                          <a:cs typeface="华文中宋" panose="02010600040101010101" pitchFamily="2" charset="-122"/>
                          <a:sym typeface="宋体" panose="02010600030101010101" pitchFamily="2" charset="-122"/>
                        </a:rPr>
                        <a:t>年</a:t>
                      </a:r>
                      <a:endParaRPr lang="zh-CN" altLang="en-US" sz="1400" dirty="0">
                        <a:solidFill>
                          <a:srgbClr val="000000"/>
                        </a:solidFill>
                        <a:latin typeface="+mn-ea"/>
                        <a:ea typeface="+mn-ea"/>
                        <a:cs typeface="华文中宋" panose="02010600040101010101" pitchFamily="2" charset="-122"/>
                      </a:endParaRPr>
                    </a:p>
                  </a:txBody>
                  <a:tcPr marL="91435" marR="91435" marT="45715" marB="4571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98638">
                <a:tc>
                  <a:txBody>
                    <a:bodyPr/>
                    <a:lstStyle>
                      <a:lvl1pPr marL="0" lvl="0"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5pPr>
                    </a:lstStyle>
                    <a:p>
                      <a:pPr lvl="0" algn="ctr">
                        <a:buNone/>
                      </a:pPr>
                      <a:r>
                        <a:rPr lang="zh-CN" altLang="en-US" sz="1400" b="1" dirty="0">
                          <a:solidFill>
                            <a:srgbClr val="0000FF"/>
                          </a:solidFill>
                          <a:latin typeface="方正粗黑宋简体" panose="02000000000000000000" pitchFamily="2" charset="-122"/>
                          <a:ea typeface="方正粗黑宋简体" panose="02000000000000000000" pitchFamily="2" charset="-122"/>
                        </a:rPr>
                        <a:t>结果</a:t>
                      </a:r>
                    </a:p>
                  </a:txBody>
                  <a:tcPr marL="91435" marR="91435" marT="45715" marB="4571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5pPr>
                    </a:lstStyle>
                    <a:p>
                      <a:pPr lvl="0" algn="l">
                        <a:buNone/>
                      </a:pPr>
                      <a:r>
                        <a:rPr lang="zh-CN" altLang="en-US" sz="1400" b="1" dirty="0">
                          <a:latin typeface="+mn-ea"/>
                          <a:ea typeface="+mn-ea"/>
                          <a:sym typeface="+mn-ea"/>
                        </a:rPr>
                        <a:t>没达到目的，但是有一定成果的</a:t>
                      </a:r>
                      <a:endParaRPr lang="zh-CN" altLang="en-US" sz="1400" b="1" dirty="0">
                        <a:solidFill>
                          <a:srgbClr val="000000"/>
                        </a:solidFill>
                        <a:latin typeface="+mn-ea"/>
                        <a:ea typeface="+mn-ea"/>
                        <a:sym typeface="+mn-ea"/>
                      </a:endParaRPr>
                    </a:p>
                  </a:txBody>
                  <a:tcPr marL="91435" marR="91435" marT="45715" marB="4571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 typeface="Arial" panose="020B0604020202020204" pitchFamily="34" charset="0"/>
                        <a:buNone/>
                        <a:defRPr sz="1800" b="0" i="0" u="none" kern="1200" baseline="0">
                          <a:solidFill>
                            <a:schemeClr val="tx1"/>
                          </a:solidFill>
                          <a:latin typeface="Calibri" panose="020F0502020204030204"/>
                          <a:ea typeface="宋体" panose="02010600030101010101" pitchFamily="2" charset="-122"/>
                          <a:cs typeface="+mn-cs"/>
                        </a:defRPr>
                      </a:lvl5pPr>
                    </a:lstStyle>
                    <a:p>
                      <a:pPr lvl="0" algn="l">
                        <a:buNone/>
                      </a:pPr>
                      <a:r>
                        <a:rPr lang="zh-CN" altLang="en-US" sz="1400" b="1" dirty="0">
                          <a:solidFill>
                            <a:srgbClr val="FF0000"/>
                          </a:solidFill>
                          <a:latin typeface="+mn-ea"/>
                          <a:ea typeface="+mn-ea"/>
                          <a:sym typeface="宋体" panose="02010600030101010101" pitchFamily="2" charset="-122"/>
                        </a:rPr>
                        <a:t>沟通了西汉与西域的联系</a:t>
                      </a:r>
                      <a:r>
                        <a:rPr lang="zh-CN" altLang="en-US" sz="1400" b="1" dirty="0">
                          <a:solidFill>
                            <a:srgbClr val="FF0000"/>
                          </a:solidFill>
                          <a:latin typeface="+mn-ea"/>
                          <a:ea typeface="+mn-ea"/>
                          <a:sym typeface="Arial" panose="020B0604020202020204" pitchFamily="34" charset="0"/>
                        </a:rPr>
                        <a:t>。</a:t>
                      </a:r>
                      <a:endParaRPr lang="zh-CN" altLang="en-US" sz="1400" dirty="0">
                        <a:solidFill>
                          <a:srgbClr val="000000"/>
                        </a:solidFill>
                        <a:latin typeface="+mn-ea"/>
                        <a:ea typeface="+mn-ea"/>
                      </a:endParaRPr>
                    </a:p>
                  </a:txBody>
                  <a:tcPr marL="91435" marR="91435" marT="45715" marB="4571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85113">
                <a:tc>
                  <a:txBody>
                    <a:bodyPr/>
                    <a:lstStyle/>
                    <a:p>
                      <a:pPr lvl="0" algn="ctr">
                        <a:buNone/>
                      </a:pPr>
                      <a:r>
                        <a:rPr lang="zh-CN" altLang="en-US" sz="1400" b="1" dirty="0">
                          <a:solidFill>
                            <a:srgbClr val="0000FF"/>
                          </a:solidFill>
                          <a:latin typeface="方正粗黑宋简体" panose="02000000000000000000" pitchFamily="2" charset="-122"/>
                          <a:ea typeface="方正粗黑宋简体" panose="02000000000000000000" pitchFamily="2" charset="-122"/>
                          <a:sym typeface="+mn-ea"/>
                        </a:rPr>
                        <a:t>意义</a:t>
                      </a:r>
                      <a:endParaRPr lang="zh-CN" altLang="en-US" sz="1400" b="1" dirty="0">
                        <a:solidFill>
                          <a:srgbClr val="0000FF"/>
                        </a:solidFill>
                        <a:latin typeface="方正粗黑宋简体" panose="02000000000000000000" pitchFamily="2" charset="-122"/>
                        <a:ea typeface="方正粗黑宋简体" panose="02000000000000000000" pitchFamily="2" charset="-122"/>
                      </a:endParaRPr>
                    </a:p>
                  </a:txBody>
                  <a:tcPr marL="91435" marR="91435" marT="45715" marB="4571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2">
                  <a:txBody>
                    <a:bodyPr/>
                    <a:lstStyle/>
                    <a:p>
                      <a:pPr lvl="0" algn="l">
                        <a:buNone/>
                      </a:pPr>
                      <a:r>
                        <a:rPr lang="zh-CN" altLang="en-US" sz="1400" b="1" dirty="0">
                          <a:solidFill>
                            <a:srgbClr val="FF0000"/>
                          </a:solidFill>
                          <a:latin typeface="+mn-ea"/>
                          <a:ea typeface="+mn-ea"/>
                          <a:sym typeface="+mn-ea"/>
                        </a:rPr>
                        <a:t>使汉朝了解到西域情况；开通丝绸之路，推动了贸易繁荣；沟通了中西文明的千年交流</a:t>
                      </a:r>
                    </a:p>
                  </a:txBody>
                  <a:tcPr marL="91435" marR="91435" marT="45715" marB="4571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marL="91435" marR="91435" marT="45715" marB="45715">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17668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203499" y="136582"/>
            <a:ext cx="3856990" cy="2148915"/>
            <a:chOff x="334" y="814"/>
            <a:chExt cx="6074" cy="4321"/>
          </a:xfrm>
        </p:grpSpPr>
        <p:pic>
          <p:nvPicPr>
            <p:cNvPr id="15" name="图片 14"/>
            <p:cNvPicPr>
              <a:picLocks noChangeAspect="1"/>
            </p:cNvPicPr>
            <p:nvPr/>
          </p:nvPicPr>
          <p:blipFill>
            <a:blip r:embed="rId5"/>
            <a:stretch>
              <a:fillRect/>
            </a:stretch>
          </p:blipFill>
          <p:spPr>
            <a:xfrm>
              <a:off x="334" y="814"/>
              <a:ext cx="6073" cy="4169"/>
            </a:xfrm>
            <a:prstGeom prst="rect">
              <a:avLst/>
            </a:prstGeom>
            <a:ln w="12700">
              <a:solidFill>
                <a:schemeClr val="tx1"/>
              </a:solidFill>
            </a:ln>
          </p:spPr>
        </p:pic>
        <p:sp>
          <p:nvSpPr>
            <p:cNvPr id="17" name="文本框 16"/>
            <p:cNvSpPr txBox="1"/>
            <p:nvPr/>
          </p:nvSpPr>
          <p:spPr>
            <a:xfrm>
              <a:off x="352" y="4402"/>
              <a:ext cx="6056" cy="733"/>
            </a:xfrm>
            <a:prstGeom prst="rect">
              <a:avLst/>
            </a:prstGeom>
            <a:solidFill>
              <a:schemeClr val="bg1">
                <a:alpha val="70000"/>
              </a:schemeClr>
            </a:solidFill>
          </p:spPr>
          <p:txBody>
            <a:bodyPr wrap="square" rtlCol="0">
              <a:spAutoFit/>
            </a:bodyPr>
            <a:lstStyle/>
            <a:p>
              <a:pPr algn="ctr" defTabSz="914400"/>
              <a:r>
                <a:rPr lang="zh-CN" altLang="en-US" b="1">
                  <a:solidFill>
                    <a:prstClr val="black"/>
                  </a:solidFill>
                  <a:latin typeface="华文楷体" panose="02010600040101010101" charset="-122"/>
                  <a:ea typeface="华文楷体" panose="02010600040101010101" charset="-122"/>
                  <a:sym typeface="+mn-ea"/>
                </a:rPr>
                <a:t>第一次世界大战示意图</a:t>
              </a:r>
            </a:p>
          </p:txBody>
        </p:sp>
      </p:grpSp>
      <p:grpSp>
        <p:nvGrpSpPr>
          <p:cNvPr id="19" name="组合 18"/>
          <p:cNvGrpSpPr/>
          <p:nvPr/>
        </p:nvGrpSpPr>
        <p:grpSpPr>
          <a:xfrm>
            <a:off x="4190025" y="136582"/>
            <a:ext cx="4873330" cy="2148915"/>
            <a:chOff x="6508" y="814"/>
            <a:chExt cx="7604" cy="4350"/>
          </a:xfrm>
        </p:grpSpPr>
        <p:pic>
          <p:nvPicPr>
            <p:cNvPr id="16" name="图片 15"/>
            <p:cNvPicPr>
              <a:picLocks noChangeAspect="1"/>
            </p:cNvPicPr>
            <p:nvPr/>
          </p:nvPicPr>
          <p:blipFill>
            <a:blip r:embed="rId6" cstate="print"/>
            <a:srcRect b="4436"/>
            <a:stretch>
              <a:fillRect/>
            </a:stretch>
          </p:blipFill>
          <p:spPr>
            <a:xfrm>
              <a:off x="6508" y="814"/>
              <a:ext cx="7604" cy="3766"/>
            </a:xfrm>
            <a:prstGeom prst="rect">
              <a:avLst/>
            </a:prstGeom>
            <a:ln>
              <a:solidFill>
                <a:schemeClr val="tx1"/>
              </a:solidFill>
            </a:ln>
          </p:spPr>
        </p:pic>
        <p:sp>
          <p:nvSpPr>
            <p:cNvPr id="18" name="文本框 17"/>
            <p:cNvSpPr txBox="1"/>
            <p:nvPr/>
          </p:nvSpPr>
          <p:spPr>
            <a:xfrm>
              <a:off x="6508" y="4431"/>
              <a:ext cx="7604" cy="733"/>
            </a:xfrm>
            <a:prstGeom prst="rect">
              <a:avLst/>
            </a:prstGeom>
            <a:solidFill>
              <a:schemeClr val="bg1"/>
            </a:solidFill>
            <a:ln>
              <a:solidFill>
                <a:schemeClr val="tx1"/>
              </a:solidFill>
            </a:ln>
          </p:spPr>
          <p:txBody>
            <a:bodyPr wrap="square" rtlCol="0">
              <a:spAutoFit/>
            </a:bodyPr>
            <a:lstStyle/>
            <a:p>
              <a:pPr algn="ctr" defTabSz="914400"/>
              <a:r>
                <a:rPr lang="zh-CN" altLang="en-US" b="1">
                  <a:solidFill>
                    <a:prstClr val="black"/>
                  </a:solidFill>
                  <a:latin typeface="华文楷体" panose="02010600040101010101" charset="-122"/>
                  <a:ea typeface="华文楷体" panose="02010600040101010101" charset="-122"/>
                  <a:sym typeface="+mn-ea"/>
                </a:rPr>
                <a:t>第二次世界大战示意图</a:t>
              </a:r>
            </a:p>
          </p:txBody>
        </p:sp>
      </p:grpSp>
      <p:sp>
        <p:nvSpPr>
          <p:cNvPr id="23" name="文本框 22"/>
          <p:cNvSpPr txBox="1"/>
          <p:nvPr/>
        </p:nvSpPr>
        <p:spPr>
          <a:xfrm>
            <a:off x="169545" y="2377044"/>
            <a:ext cx="4978519" cy="369332"/>
          </a:xfrm>
          <a:prstGeom prst="rect">
            <a:avLst/>
          </a:prstGeom>
          <a:solidFill>
            <a:schemeClr val="bg2"/>
          </a:solidFill>
          <a:ln w="15875" cmpd="sng">
            <a:solidFill>
              <a:schemeClr val="bg1"/>
            </a:solidFill>
            <a:prstDash val="sysDot"/>
          </a:ln>
        </p:spPr>
        <p:txBody>
          <a:bodyPr wrap="square" rtlCol="0">
            <a:spAutoFit/>
          </a:bodyPr>
          <a:lstStyle/>
          <a:p>
            <a:pPr defTabSz="914400"/>
            <a:r>
              <a:rPr lang="zh-CN" altLang="en-US" b="1" dirty="0">
                <a:solidFill>
                  <a:srgbClr val="0000FF"/>
                </a:solidFill>
                <a:latin typeface="方正粗黑宋简体" panose="02000000000000000000" pitchFamily="2" charset="-122"/>
                <a:ea typeface="方正粗黑宋简体" panose="02000000000000000000" pitchFamily="2" charset="-122"/>
                <a:sym typeface="+mn-ea"/>
              </a:rPr>
              <a:t>思考：世界大战对世界贸易会产生怎样的影响？</a:t>
            </a:r>
          </a:p>
        </p:txBody>
      </p:sp>
      <p:sp>
        <p:nvSpPr>
          <p:cNvPr id="24" name="文本框 23"/>
          <p:cNvSpPr txBox="1"/>
          <p:nvPr/>
        </p:nvSpPr>
        <p:spPr>
          <a:xfrm>
            <a:off x="169545" y="2836714"/>
            <a:ext cx="4514850" cy="1159292"/>
          </a:xfrm>
          <a:prstGeom prst="rect">
            <a:avLst/>
          </a:prstGeom>
          <a:noFill/>
          <a:ln>
            <a:solidFill>
              <a:schemeClr val="tx1"/>
            </a:solidFill>
          </a:ln>
        </p:spPr>
        <p:txBody>
          <a:bodyPr vert="horz" wrap="square" lIns="91440" tIns="45720" rIns="91440" bIns="45720" numCol="1" spcCol="0" rtlCol="0" fromWordArt="0" anchor="t" anchorCtr="0" forceAA="0" compatLnSpc="0">
            <a:spAutoFit/>
          </a:bodyPr>
          <a:lstStyle/>
          <a:p>
            <a:pPr defTabSz="914400"/>
            <a:r>
              <a:rPr lang="zh-CN" altLang="en-US" sz="1600" b="1" dirty="0">
                <a:solidFill>
                  <a:prstClr val="black"/>
                </a:solidFill>
                <a:latin typeface="宋体" panose="02010600030101010101" pitchFamily="2" charset="-122"/>
                <a:ea typeface="宋体" panose="02010600030101010101" pitchFamily="2" charset="-122"/>
                <a:sym typeface="+mn-ea"/>
              </a:rPr>
              <a:t>一方面，世界大战使得世界贸易发展</a:t>
            </a:r>
            <a:r>
              <a:rPr lang="zh-CN" altLang="en-US" sz="1600" b="1" dirty="0">
                <a:solidFill>
                  <a:srgbClr val="FF0000"/>
                </a:solidFill>
                <a:latin typeface="宋体" panose="02010600030101010101" pitchFamily="2" charset="-122"/>
                <a:ea typeface="宋体" panose="02010600030101010101" pitchFamily="2" charset="-122"/>
                <a:sym typeface="+mn-ea"/>
              </a:rPr>
              <a:t>受挫</a:t>
            </a:r>
            <a:r>
              <a:rPr lang="zh-CN" altLang="en-US" sz="1600" b="1" dirty="0">
                <a:solidFill>
                  <a:prstClr val="black"/>
                </a:solidFill>
                <a:latin typeface="宋体" panose="02010600030101010101" pitchFamily="2" charset="-122"/>
                <a:ea typeface="宋体" panose="02010600030101010101" pitchFamily="2" charset="-122"/>
                <a:sym typeface="+mn-ea"/>
              </a:rPr>
              <a:t>；</a:t>
            </a:r>
          </a:p>
          <a:p>
            <a:pPr defTabSz="914400"/>
            <a:r>
              <a:rPr lang="zh-CN" altLang="en-US" sz="1600" b="1" dirty="0">
                <a:solidFill>
                  <a:prstClr val="black"/>
                </a:solidFill>
                <a:latin typeface="宋体" panose="02010600030101010101" pitchFamily="2" charset="-122"/>
                <a:ea typeface="宋体" panose="02010600030101010101" pitchFamily="2" charset="-122"/>
                <a:sym typeface="+mn-ea"/>
              </a:rPr>
              <a:t>但另一方面，世界大战给人类社会</a:t>
            </a:r>
            <a:r>
              <a:rPr lang="zh-CN" altLang="en-US" sz="1600" b="1" dirty="0">
                <a:solidFill>
                  <a:srgbClr val="FF0000"/>
                </a:solidFill>
                <a:latin typeface="宋体" panose="02010600030101010101" pitchFamily="2" charset="-122"/>
                <a:ea typeface="宋体" panose="02010600030101010101" pitchFamily="2" charset="-122"/>
                <a:sym typeface="+mn-ea"/>
              </a:rPr>
              <a:t>深刻的教训</a:t>
            </a:r>
            <a:r>
              <a:rPr lang="zh-CN" altLang="en-US" sz="1600" b="1" dirty="0">
                <a:solidFill>
                  <a:prstClr val="black"/>
                </a:solidFill>
                <a:latin typeface="宋体" panose="02010600030101010101" pitchFamily="2" charset="-122"/>
                <a:ea typeface="宋体" panose="02010600030101010101" pitchFamily="2" charset="-122"/>
                <a:sym typeface="+mn-ea"/>
              </a:rPr>
              <a:t>，二战后签署的</a:t>
            </a:r>
            <a:r>
              <a:rPr lang="zh-CN" altLang="en-US" sz="1600" b="1" dirty="0" smtClean="0">
                <a:solidFill>
                  <a:srgbClr val="FF0000"/>
                </a:solidFill>
                <a:latin typeface="宋体" panose="02010600030101010101" pitchFamily="2" charset="-122"/>
                <a:ea typeface="宋体" panose="02010600030101010101" pitchFamily="2" charset="-122"/>
                <a:sym typeface="+mn-ea"/>
              </a:rPr>
              <a:t>《关税贸易总协定》</a:t>
            </a:r>
            <a:r>
              <a:rPr lang="zh-CN" altLang="en-US" sz="1600" b="1" dirty="0">
                <a:solidFill>
                  <a:prstClr val="black"/>
                </a:solidFill>
                <a:latin typeface="宋体" panose="02010600030101010101" pitchFamily="2" charset="-122"/>
                <a:ea typeface="宋体" panose="02010600030101010101" pitchFamily="2" charset="-122"/>
                <a:sym typeface="+mn-ea"/>
              </a:rPr>
              <a:t>等推动了世界贸易的发展。</a:t>
            </a:r>
          </a:p>
        </p:txBody>
      </p:sp>
      <p:pic>
        <p:nvPicPr>
          <p:cNvPr id="25" name="图片 24"/>
          <p:cNvPicPr>
            <a:picLocks noChangeAspect="1"/>
          </p:cNvPicPr>
          <p:nvPr/>
        </p:nvPicPr>
        <p:blipFill>
          <a:blip r:embed="rId7"/>
          <a:srcRect t="7122" b="7412"/>
          <a:stretch>
            <a:fillRect/>
          </a:stretch>
        </p:blipFill>
        <p:spPr>
          <a:xfrm>
            <a:off x="4874259" y="2853641"/>
            <a:ext cx="4083685" cy="2105554"/>
          </a:xfrm>
          <a:prstGeom prst="rect">
            <a:avLst/>
          </a:prstGeom>
          <a:ln w="12700">
            <a:solidFill>
              <a:schemeClr val="tx1"/>
            </a:solidFill>
          </a:ln>
        </p:spPr>
      </p:pic>
      <p:grpSp>
        <p:nvGrpSpPr>
          <p:cNvPr id="26" name="组合 25"/>
          <p:cNvGrpSpPr/>
          <p:nvPr/>
        </p:nvGrpSpPr>
        <p:grpSpPr>
          <a:xfrm>
            <a:off x="2454275" y="4111470"/>
            <a:ext cx="2230120" cy="847249"/>
            <a:chOff x="9307" y="6074"/>
            <a:chExt cx="4879" cy="2748"/>
          </a:xfrm>
        </p:grpSpPr>
        <p:pic>
          <p:nvPicPr>
            <p:cNvPr id="27" name="图片 26" descr="t013d5c9571c0f40d5f"/>
            <p:cNvPicPr>
              <a:picLocks noChangeAspect="1"/>
            </p:cNvPicPr>
            <p:nvPr/>
          </p:nvPicPr>
          <p:blipFill>
            <a:blip r:embed="rId8"/>
            <a:srcRect l="1145" r="3989"/>
            <a:stretch>
              <a:fillRect/>
            </a:stretch>
          </p:blipFill>
          <p:spPr>
            <a:xfrm>
              <a:off x="9307" y="6074"/>
              <a:ext cx="2445" cy="2747"/>
            </a:xfrm>
            <a:prstGeom prst="rect">
              <a:avLst/>
            </a:prstGeom>
            <a:ln w="12700" cmpd="sng">
              <a:solidFill>
                <a:schemeClr val="tx1"/>
              </a:solidFill>
              <a:prstDash val="solid"/>
            </a:ln>
          </p:spPr>
        </p:pic>
        <p:pic>
          <p:nvPicPr>
            <p:cNvPr id="28" name="图片 27"/>
            <p:cNvPicPr>
              <a:picLocks noChangeAspect="1"/>
            </p:cNvPicPr>
            <p:nvPr/>
          </p:nvPicPr>
          <p:blipFill>
            <a:blip r:embed="rId9" cstate="print"/>
            <a:srcRect r="2249"/>
            <a:stretch>
              <a:fillRect/>
            </a:stretch>
          </p:blipFill>
          <p:spPr>
            <a:xfrm>
              <a:off x="11709" y="6074"/>
              <a:ext cx="2477" cy="2748"/>
            </a:xfrm>
            <a:prstGeom prst="rect">
              <a:avLst/>
            </a:prstGeom>
            <a:ln w="12700" cmpd="sng">
              <a:solidFill>
                <a:schemeClr val="tx1"/>
              </a:solidFill>
              <a:prstDash val="solid"/>
            </a:ln>
          </p:spPr>
        </p:pic>
      </p:grpSp>
      <p:grpSp>
        <p:nvGrpSpPr>
          <p:cNvPr id="29" name="组合 28"/>
          <p:cNvGrpSpPr/>
          <p:nvPr/>
        </p:nvGrpSpPr>
        <p:grpSpPr>
          <a:xfrm>
            <a:off x="169545" y="4110994"/>
            <a:ext cx="2222500" cy="848201"/>
            <a:chOff x="602" y="6074"/>
            <a:chExt cx="5032" cy="2394"/>
          </a:xfrm>
        </p:grpSpPr>
        <p:pic>
          <p:nvPicPr>
            <p:cNvPr id="30" name="图片 29"/>
            <p:cNvPicPr>
              <a:picLocks noChangeAspect="1"/>
            </p:cNvPicPr>
            <p:nvPr>
              <p:custDataLst>
                <p:tags r:id="rId1"/>
              </p:custDataLst>
            </p:nvPr>
          </p:nvPicPr>
          <p:blipFill>
            <a:blip r:embed="rId10"/>
            <a:stretch>
              <a:fillRect/>
            </a:stretch>
          </p:blipFill>
          <p:spPr>
            <a:xfrm>
              <a:off x="3124" y="6074"/>
              <a:ext cx="2510" cy="2394"/>
            </a:xfrm>
            <a:prstGeom prst="rect">
              <a:avLst/>
            </a:prstGeom>
            <a:ln w="12700">
              <a:solidFill>
                <a:schemeClr val="tx1"/>
              </a:solidFill>
            </a:ln>
          </p:spPr>
        </p:pic>
        <p:pic>
          <p:nvPicPr>
            <p:cNvPr id="31" name="图片 30"/>
            <p:cNvPicPr>
              <a:picLocks noChangeAspect="1"/>
            </p:cNvPicPr>
            <p:nvPr>
              <p:custDataLst>
                <p:tags r:id="rId2"/>
              </p:custDataLst>
            </p:nvPr>
          </p:nvPicPr>
          <p:blipFill>
            <a:blip r:embed="rId11" cstate="print"/>
            <a:stretch>
              <a:fillRect/>
            </a:stretch>
          </p:blipFill>
          <p:spPr>
            <a:xfrm>
              <a:off x="602" y="6074"/>
              <a:ext cx="2510" cy="2394"/>
            </a:xfrm>
            <a:prstGeom prst="rect">
              <a:avLst/>
            </a:prstGeom>
            <a:ln w="12700">
              <a:solidFill>
                <a:schemeClr val="tx1"/>
              </a:solidFill>
            </a:ln>
          </p:spPr>
        </p:pic>
      </p:grpSp>
      <p:sp>
        <p:nvSpPr>
          <p:cNvPr id="40" name="文本框 39"/>
          <p:cNvSpPr txBox="1"/>
          <p:nvPr/>
        </p:nvSpPr>
        <p:spPr>
          <a:xfrm>
            <a:off x="5216904" y="2410690"/>
            <a:ext cx="3671198" cy="369332"/>
          </a:xfrm>
          <a:prstGeom prst="rect">
            <a:avLst/>
          </a:prstGeom>
          <a:solidFill>
            <a:srgbClr val="0000FF"/>
          </a:solidFill>
        </p:spPr>
        <p:txBody>
          <a:bodyPr wrap="none" rtlCol="0" anchor="t">
            <a:spAutoFit/>
          </a:bodyPr>
          <a:lstStyle/>
          <a:p>
            <a:pPr defTabSz="914400"/>
            <a:r>
              <a:rPr lang="zh-CN" altLang="en-US" b="1" dirty="0">
                <a:solidFill>
                  <a:srgbClr val="FFFF00"/>
                </a:solidFill>
                <a:latin typeface="方正粗黑宋简体" panose="02000000000000000000" pitchFamily="2" charset="-122"/>
                <a:ea typeface="方正粗黑宋简体" panose="02000000000000000000" pitchFamily="2" charset="-122"/>
                <a:sym typeface="字魂105号-简雅黑" panose="00000500000000000000" pitchFamily="2" charset="-122"/>
              </a:rPr>
              <a:t>世界贸易朝着规范化、法制化发展</a:t>
            </a:r>
          </a:p>
        </p:txBody>
      </p:sp>
    </p:spTree>
    <p:extLst>
      <p:ext uri="{BB962C8B-B14F-4D97-AF65-F5344CB8AC3E}">
        <p14:creationId xmlns:p14="http://schemas.microsoft.com/office/powerpoint/2010/main" val="39975622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8528050" y="1718310"/>
            <a:ext cx="426720" cy="320040"/>
            <a:chOff x="13362" y="2744"/>
            <a:chExt cx="672" cy="672"/>
          </a:xfrm>
        </p:grpSpPr>
        <p:sp>
          <p:nvSpPr>
            <p:cNvPr id="9" name="矩形 8"/>
            <p:cNvSpPr/>
            <p:nvPr/>
          </p:nvSpPr>
          <p:spPr>
            <a:xfrm>
              <a:off x="13362" y="2744"/>
              <a:ext cx="673" cy="6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sz="1350">
                <a:solidFill>
                  <a:prstClr val="white"/>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0" name="燕尾形 3"/>
            <p:cNvSpPr/>
            <p:nvPr/>
          </p:nvSpPr>
          <p:spPr>
            <a:xfrm>
              <a:off x="13612" y="2874"/>
              <a:ext cx="203" cy="390"/>
            </a:xfrm>
            <a:prstGeom prst="chevron">
              <a:avLst>
                <a:gd name="adj" fmla="val 805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sz="1350">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grpSp>
        <p:nvGrpSpPr>
          <p:cNvPr id="45" name="组合 44"/>
          <p:cNvGrpSpPr/>
          <p:nvPr/>
        </p:nvGrpSpPr>
        <p:grpSpPr>
          <a:xfrm>
            <a:off x="139065" y="1718310"/>
            <a:ext cx="426720" cy="320040"/>
            <a:chOff x="219" y="4385"/>
            <a:chExt cx="672" cy="672"/>
          </a:xfrm>
        </p:grpSpPr>
        <p:sp>
          <p:nvSpPr>
            <p:cNvPr id="11" name="矩形 10"/>
            <p:cNvSpPr/>
            <p:nvPr/>
          </p:nvSpPr>
          <p:spPr>
            <a:xfrm>
              <a:off x="219" y="4385"/>
              <a:ext cx="673" cy="6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sz="1350">
                <a:solidFill>
                  <a:prstClr val="white"/>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3" name="燕尾形 5"/>
            <p:cNvSpPr/>
            <p:nvPr/>
          </p:nvSpPr>
          <p:spPr>
            <a:xfrm flipH="1">
              <a:off x="450" y="4538"/>
              <a:ext cx="203" cy="390"/>
            </a:xfrm>
            <a:prstGeom prst="chevron">
              <a:avLst>
                <a:gd name="adj" fmla="val 805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sz="1350">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grpSp>
        <p:nvGrpSpPr>
          <p:cNvPr id="38" name="组合 37"/>
          <p:cNvGrpSpPr/>
          <p:nvPr/>
        </p:nvGrpSpPr>
        <p:grpSpPr>
          <a:xfrm>
            <a:off x="1087755" y="1592105"/>
            <a:ext cx="6847205" cy="486251"/>
            <a:chOff x="1951" y="4449"/>
            <a:chExt cx="10783" cy="1021"/>
          </a:xfrm>
        </p:grpSpPr>
        <p:grpSp>
          <p:nvGrpSpPr>
            <p:cNvPr id="8" name="组合 7"/>
            <p:cNvGrpSpPr/>
            <p:nvPr/>
          </p:nvGrpSpPr>
          <p:grpSpPr>
            <a:xfrm>
              <a:off x="2093" y="5096"/>
              <a:ext cx="10509" cy="374"/>
              <a:chOff x="2093" y="5096"/>
              <a:chExt cx="10509" cy="374"/>
            </a:xfrm>
          </p:grpSpPr>
          <p:grpSp>
            <p:nvGrpSpPr>
              <p:cNvPr id="13" name="组合 12"/>
              <p:cNvGrpSpPr/>
              <p:nvPr/>
            </p:nvGrpSpPr>
            <p:grpSpPr>
              <a:xfrm>
                <a:off x="2093" y="5096"/>
                <a:ext cx="374" cy="374"/>
                <a:chOff x="1826420" y="4526756"/>
                <a:chExt cx="316707" cy="316707"/>
              </a:xfrm>
            </p:grpSpPr>
            <p:sp>
              <p:nvSpPr>
                <p:cNvPr id="14" name="椭圆 13"/>
                <p:cNvSpPr/>
                <p:nvPr/>
              </p:nvSpPr>
              <p:spPr>
                <a:xfrm>
                  <a:off x="1899048" y="4599384"/>
                  <a:ext cx="171450" cy="17145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sz="1350" dirty="0">
                    <a:solidFill>
                      <a:prstClr val="white"/>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6" name="椭圆 5"/>
                <p:cNvSpPr/>
                <p:nvPr/>
              </p:nvSpPr>
              <p:spPr>
                <a:xfrm>
                  <a:off x="1826420" y="4526756"/>
                  <a:ext cx="316707" cy="3167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sz="1350">
                    <a:solidFill>
                      <a:prstClr val="white"/>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grpSp>
            <p:nvGrpSpPr>
              <p:cNvPr id="16" name="组合 15"/>
              <p:cNvGrpSpPr/>
              <p:nvPr/>
            </p:nvGrpSpPr>
            <p:grpSpPr>
              <a:xfrm>
                <a:off x="5700" y="5096"/>
                <a:ext cx="374" cy="374"/>
                <a:chOff x="2093122" y="4679156"/>
                <a:chExt cx="316707" cy="316707"/>
              </a:xfrm>
            </p:grpSpPr>
            <p:sp>
              <p:nvSpPr>
                <p:cNvPr id="17" name="椭圆 16"/>
                <p:cNvSpPr/>
                <p:nvPr/>
              </p:nvSpPr>
              <p:spPr>
                <a:xfrm>
                  <a:off x="2165750" y="4751784"/>
                  <a:ext cx="171450" cy="17145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sz="1350" dirty="0">
                    <a:solidFill>
                      <a:prstClr val="white"/>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8" name="椭圆 17"/>
                <p:cNvSpPr/>
                <p:nvPr/>
              </p:nvSpPr>
              <p:spPr>
                <a:xfrm>
                  <a:off x="2093122" y="4679156"/>
                  <a:ext cx="316707" cy="3167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sz="1350">
                    <a:solidFill>
                      <a:prstClr val="white"/>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grpSp>
            <p:nvGrpSpPr>
              <p:cNvPr id="19" name="组合 18"/>
              <p:cNvGrpSpPr/>
              <p:nvPr/>
            </p:nvGrpSpPr>
            <p:grpSpPr>
              <a:xfrm>
                <a:off x="9139" y="5096"/>
                <a:ext cx="374" cy="374"/>
                <a:chOff x="2093122" y="4679156"/>
                <a:chExt cx="316707" cy="316707"/>
              </a:xfrm>
            </p:grpSpPr>
            <p:sp>
              <p:nvSpPr>
                <p:cNvPr id="20" name="椭圆 19"/>
                <p:cNvSpPr/>
                <p:nvPr/>
              </p:nvSpPr>
              <p:spPr>
                <a:xfrm>
                  <a:off x="2165750" y="4751784"/>
                  <a:ext cx="171450" cy="17145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sz="1350" dirty="0">
                    <a:solidFill>
                      <a:prstClr val="white"/>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21" name="椭圆 20"/>
                <p:cNvSpPr/>
                <p:nvPr/>
              </p:nvSpPr>
              <p:spPr>
                <a:xfrm>
                  <a:off x="2093122" y="4679156"/>
                  <a:ext cx="316707" cy="3167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sz="1350">
                    <a:solidFill>
                      <a:prstClr val="white"/>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grpSp>
            <p:nvGrpSpPr>
              <p:cNvPr id="22" name="组合 21"/>
              <p:cNvGrpSpPr/>
              <p:nvPr/>
            </p:nvGrpSpPr>
            <p:grpSpPr>
              <a:xfrm>
                <a:off x="12228" y="5096"/>
                <a:ext cx="374" cy="374"/>
                <a:chOff x="2093122" y="4679156"/>
                <a:chExt cx="316707" cy="316707"/>
              </a:xfrm>
            </p:grpSpPr>
            <p:sp>
              <p:nvSpPr>
                <p:cNvPr id="23" name="椭圆 22"/>
                <p:cNvSpPr/>
                <p:nvPr/>
              </p:nvSpPr>
              <p:spPr>
                <a:xfrm>
                  <a:off x="2165750" y="4751784"/>
                  <a:ext cx="171450" cy="17145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sz="1350" dirty="0">
                    <a:solidFill>
                      <a:prstClr val="white"/>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24" name="椭圆 23"/>
                <p:cNvSpPr/>
                <p:nvPr/>
              </p:nvSpPr>
              <p:spPr>
                <a:xfrm>
                  <a:off x="2093122" y="4679156"/>
                  <a:ext cx="316707" cy="3167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sz="1350">
                    <a:solidFill>
                      <a:prstClr val="white"/>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cxnSp>
            <p:nvCxnSpPr>
              <p:cNvPr id="25" name="直线连接符 20"/>
              <p:cNvCxnSpPr>
                <a:stCxn id="6" idx="6"/>
                <a:endCxn id="18" idx="2"/>
              </p:cNvCxnSpPr>
              <p:nvPr/>
            </p:nvCxnSpPr>
            <p:spPr>
              <a:xfrm>
                <a:off x="2467" y="5283"/>
                <a:ext cx="3233" cy="0"/>
              </a:xfrm>
              <a:prstGeom prst="line">
                <a:avLst/>
              </a:prstGeom>
              <a:ln w="31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直线连接符 21"/>
              <p:cNvCxnSpPr/>
              <p:nvPr/>
            </p:nvCxnSpPr>
            <p:spPr>
              <a:xfrm>
                <a:off x="6061" y="5291"/>
                <a:ext cx="3067" cy="0"/>
              </a:xfrm>
              <a:prstGeom prst="line">
                <a:avLst/>
              </a:prstGeom>
              <a:ln w="31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直线连接符 22"/>
              <p:cNvCxnSpPr>
                <a:stCxn id="21" idx="6"/>
              </p:cNvCxnSpPr>
              <p:nvPr/>
            </p:nvCxnSpPr>
            <p:spPr>
              <a:xfrm>
                <a:off x="9513" y="5283"/>
                <a:ext cx="2699" cy="0"/>
              </a:xfrm>
              <a:prstGeom prst="line">
                <a:avLst/>
              </a:prstGeom>
              <a:ln w="31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8" name="文本框 27"/>
            <p:cNvSpPr txBox="1"/>
            <p:nvPr/>
          </p:nvSpPr>
          <p:spPr>
            <a:xfrm>
              <a:off x="1951" y="4449"/>
              <a:ext cx="690" cy="840"/>
            </a:xfrm>
            <a:prstGeom prst="rect">
              <a:avLst/>
            </a:prstGeom>
            <a:noFill/>
          </p:spPr>
          <p:txBody>
            <a:bodyPr wrap="none" rtlCol="0">
              <a:spAutoFit/>
            </a:bodyPr>
            <a:lstStyle/>
            <a:p>
              <a:pPr algn="ctr" defTabSz="914400"/>
              <a:r>
                <a:rPr kumimoji="1" lang="en-US" altLang="zh-CN" sz="2000" b="1" dirty="0">
                  <a:solidFill>
                    <a:prstClr val="black"/>
                  </a:solidFill>
                  <a:latin typeface="思源黑体 CN Bold" panose="020B0800000000000000" pitchFamily="34" charset="-122"/>
                  <a:ea typeface="思源黑体 CN Bold" panose="020B0800000000000000" pitchFamily="34" charset="-122"/>
                  <a:sym typeface="字魂105号-简雅黑" panose="00000500000000000000" pitchFamily="2" charset="-122"/>
                </a:rPr>
                <a:t>01</a:t>
              </a:r>
            </a:p>
          </p:txBody>
        </p:sp>
        <p:sp>
          <p:nvSpPr>
            <p:cNvPr id="29" name="文本框 28"/>
            <p:cNvSpPr txBox="1"/>
            <p:nvPr/>
          </p:nvSpPr>
          <p:spPr>
            <a:xfrm>
              <a:off x="5530" y="4449"/>
              <a:ext cx="690" cy="840"/>
            </a:xfrm>
            <a:prstGeom prst="rect">
              <a:avLst/>
            </a:prstGeom>
            <a:noFill/>
          </p:spPr>
          <p:txBody>
            <a:bodyPr wrap="none" rtlCol="0">
              <a:spAutoFit/>
            </a:bodyPr>
            <a:lstStyle/>
            <a:p>
              <a:pPr algn="ctr" defTabSz="914400"/>
              <a:r>
                <a:rPr kumimoji="1" lang="en-US" altLang="zh-CN" sz="2000" b="1" dirty="0">
                  <a:solidFill>
                    <a:prstClr val="black"/>
                  </a:solidFill>
                  <a:latin typeface="思源黑体 CN Bold" panose="020B0800000000000000" pitchFamily="34" charset="-122"/>
                  <a:ea typeface="思源黑体 CN Bold" panose="020B0800000000000000" pitchFamily="34" charset="-122"/>
                  <a:sym typeface="字魂105号-简雅黑" panose="00000500000000000000" pitchFamily="2" charset="-122"/>
                </a:rPr>
                <a:t>02</a:t>
              </a:r>
            </a:p>
          </p:txBody>
        </p:sp>
        <p:sp>
          <p:nvSpPr>
            <p:cNvPr id="30" name="文本框 29"/>
            <p:cNvSpPr txBox="1"/>
            <p:nvPr/>
          </p:nvSpPr>
          <p:spPr>
            <a:xfrm>
              <a:off x="8983" y="4449"/>
              <a:ext cx="690" cy="840"/>
            </a:xfrm>
            <a:prstGeom prst="rect">
              <a:avLst/>
            </a:prstGeom>
            <a:noFill/>
          </p:spPr>
          <p:txBody>
            <a:bodyPr wrap="none" rtlCol="0">
              <a:spAutoFit/>
            </a:bodyPr>
            <a:lstStyle/>
            <a:p>
              <a:pPr algn="ctr" defTabSz="914400"/>
              <a:r>
                <a:rPr kumimoji="1" lang="en-US" altLang="zh-CN" sz="2000" b="1" dirty="0">
                  <a:solidFill>
                    <a:prstClr val="black"/>
                  </a:solidFill>
                  <a:latin typeface="思源黑体 CN Bold" panose="020B0800000000000000" pitchFamily="34" charset="-122"/>
                  <a:ea typeface="思源黑体 CN Bold" panose="020B0800000000000000" pitchFamily="34" charset="-122"/>
                  <a:sym typeface="字魂105号-简雅黑" panose="00000500000000000000" pitchFamily="2" charset="-122"/>
                </a:rPr>
                <a:t>03</a:t>
              </a:r>
            </a:p>
          </p:txBody>
        </p:sp>
        <p:sp>
          <p:nvSpPr>
            <p:cNvPr id="31" name="文本框 30"/>
            <p:cNvSpPr txBox="1"/>
            <p:nvPr/>
          </p:nvSpPr>
          <p:spPr>
            <a:xfrm>
              <a:off x="12044" y="4449"/>
              <a:ext cx="690" cy="840"/>
            </a:xfrm>
            <a:prstGeom prst="rect">
              <a:avLst/>
            </a:prstGeom>
            <a:noFill/>
          </p:spPr>
          <p:txBody>
            <a:bodyPr wrap="none" rtlCol="0">
              <a:spAutoFit/>
            </a:bodyPr>
            <a:lstStyle/>
            <a:p>
              <a:pPr algn="ctr" defTabSz="914400"/>
              <a:r>
                <a:rPr kumimoji="1" lang="en-US" altLang="zh-CN" sz="2000" b="1" dirty="0">
                  <a:solidFill>
                    <a:prstClr val="black"/>
                  </a:solidFill>
                  <a:latin typeface="思源黑体 CN Bold" panose="020B0800000000000000" pitchFamily="34" charset="-122"/>
                  <a:ea typeface="思源黑体 CN Bold" panose="020B0800000000000000" pitchFamily="34" charset="-122"/>
                  <a:sym typeface="字魂105号-简雅黑" panose="00000500000000000000" pitchFamily="2" charset="-122"/>
                </a:rPr>
                <a:t>04</a:t>
              </a:r>
            </a:p>
          </p:txBody>
        </p:sp>
      </p:grpSp>
      <p:sp>
        <p:nvSpPr>
          <p:cNvPr id="32" name="文本框 31"/>
          <p:cNvSpPr txBox="1"/>
          <p:nvPr/>
        </p:nvSpPr>
        <p:spPr>
          <a:xfrm>
            <a:off x="71755" y="2440780"/>
            <a:ext cx="2573020" cy="584775"/>
          </a:xfrm>
          <a:prstGeom prst="rect">
            <a:avLst/>
          </a:prstGeom>
          <a:noFill/>
        </p:spPr>
        <p:txBody>
          <a:bodyPr wrap="square" rtlCol="0">
            <a:spAutoFit/>
          </a:bodyPr>
          <a:lstStyle/>
          <a:p>
            <a:pPr algn="ctr" defTabSz="914400"/>
            <a:r>
              <a:rPr lang="zh-CN" altLang="en-US" sz="1600" b="1" dirty="0">
                <a:solidFill>
                  <a:prstClr val="black"/>
                </a:solidFill>
                <a:latin typeface="汉仪颜楷简" panose="00020600040101010101" charset="-122"/>
                <a:ea typeface="汉仪颜楷简" panose="00020600040101010101" charset="-122"/>
                <a:sym typeface="字魂105号-简雅黑" panose="00000500000000000000" pitchFamily="2" charset="-122"/>
              </a:rPr>
              <a:t>世界贸易网局限于各洲内部和亚欧大陆之间</a:t>
            </a:r>
          </a:p>
        </p:txBody>
      </p:sp>
      <p:sp>
        <p:nvSpPr>
          <p:cNvPr id="33" name="文本框 32"/>
          <p:cNvSpPr txBox="1"/>
          <p:nvPr/>
        </p:nvSpPr>
        <p:spPr>
          <a:xfrm>
            <a:off x="2788920" y="2440780"/>
            <a:ext cx="2146300" cy="584775"/>
          </a:xfrm>
          <a:prstGeom prst="rect">
            <a:avLst/>
          </a:prstGeom>
          <a:noFill/>
        </p:spPr>
        <p:txBody>
          <a:bodyPr wrap="square" rtlCol="0">
            <a:spAutoFit/>
          </a:bodyPr>
          <a:lstStyle/>
          <a:p>
            <a:pPr algn="ctr" defTabSz="914400"/>
            <a:r>
              <a:rPr lang="zh-CN" altLang="en-US" sz="1600" b="1" dirty="0">
                <a:solidFill>
                  <a:prstClr val="black"/>
                </a:solidFill>
                <a:latin typeface="汉仪颜楷简" panose="00020600040101010101" charset="-122"/>
                <a:ea typeface="汉仪颜楷简" panose="00020600040101010101" charset="-122"/>
                <a:sym typeface="字魂105号-简雅黑" panose="00000500000000000000" pitchFamily="2" charset="-122"/>
              </a:rPr>
              <a:t>以欧洲为中心的世界市场初步形成</a:t>
            </a:r>
          </a:p>
        </p:txBody>
      </p:sp>
      <p:sp>
        <p:nvSpPr>
          <p:cNvPr id="34" name="文本框 33"/>
          <p:cNvSpPr txBox="1"/>
          <p:nvPr/>
        </p:nvSpPr>
        <p:spPr>
          <a:xfrm>
            <a:off x="5114925" y="2440780"/>
            <a:ext cx="1596390" cy="584775"/>
          </a:xfrm>
          <a:prstGeom prst="rect">
            <a:avLst/>
          </a:prstGeom>
          <a:noFill/>
        </p:spPr>
        <p:txBody>
          <a:bodyPr wrap="square" rtlCol="0">
            <a:spAutoFit/>
          </a:bodyPr>
          <a:lstStyle/>
          <a:p>
            <a:pPr algn="ctr" defTabSz="914400"/>
            <a:r>
              <a:rPr lang="zh-CN" altLang="en-US" sz="1600" b="1" dirty="0">
                <a:solidFill>
                  <a:prstClr val="black"/>
                </a:solidFill>
                <a:latin typeface="汉仪颜楷简" panose="00020600040101010101" charset="-122"/>
                <a:ea typeface="汉仪颜楷简" panose="00020600040101010101" charset="-122"/>
                <a:sym typeface="字魂105号-简雅黑" panose="00000500000000000000" pitchFamily="2" charset="-122"/>
              </a:rPr>
              <a:t>世界贸易网最终形成</a:t>
            </a:r>
          </a:p>
        </p:txBody>
      </p:sp>
      <p:sp>
        <p:nvSpPr>
          <p:cNvPr id="35" name="文本框 34"/>
          <p:cNvSpPr txBox="1"/>
          <p:nvPr/>
        </p:nvSpPr>
        <p:spPr>
          <a:xfrm>
            <a:off x="6873243" y="2440780"/>
            <a:ext cx="2188845" cy="584775"/>
          </a:xfrm>
          <a:prstGeom prst="rect">
            <a:avLst/>
          </a:prstGeom>
          <a:noFill/>
        </p:spPr>
        <p:txBody>
          <a:bodyPr wrap="square" rtlCol="0">
            <a:spAutoFit/>
          </a:bodyPr>
          <a:lstStyle/>
          <a:p>
            <a:pPr algn="ctr" defTabSz="914400"/>
            <a:r>
              <a:rPr lang="zh-CN" altLang="en-US" sz="1600" b="1" dirty="0">
                <a:solidFill>
                  <a:prstClr val="black"/>
                </a:solidFill>
                <a:latin typeface="汉仪颜楷简" panose="00020600040101010101" charset="-122"/>
                <a:ea typeface="汉仪颜楷简" panose="00020600040101010101" charset="-122"/>
                <a:sym typeface="字魂105号-简雅黑" panose="00000500000000000000" pitchFamily="2" charset="-122"/>
              </a:rPr>
              <a:t>世界贸易网朝着规范化、法制化发展</a:t>
            </a:r>
          </a:p>
        </p:txBody>
      </p:sp>
      <p:sp>
        <p:nvSpPr>
          <p:cNvPr id="39" name="文本框 38"/>
          <p:cNvSpPr txBox="1"/>
          <p:nvPr/>
        </p:nvSpPr>
        <p:spPr>
          <a:xfrm>
            <a:off x="680720" y="2033424"/>
            <a:ext cx="1384935" cy="397032"/>
          </a:xfrm>
          <a:prstGeom prst="rect">
            <a:avLst/>
          </a:prstGeom>
          <a:noFill/>
        </p:spPr>
        <p:txBody>
          <a:bodyPr wrap="square" rtlCol="0">
            <a:spAutoFit/>
          </a:bodyPr>
          <a:lstStyle/>
          <a:p>
            <a:pPr algn="ctr" defTabSz="914400">
              <a:lnSpc>
                <a:spcPct val="110000"/>
              </a:lnSpc>
            </a:pPr>
            <a:r>
              <a:rPr lang="zh-CN" altLang="en-US" b="1" dirty="0">
                <a:solidFill>
                  <a:srgbClr val="0000FF"/>
                </a:solidFill>
                <a:latin typeface="方正粗黑宋简体" panose="02000000000000000000" pitchFamily="2" charset="-122"/>
                <a:ea typeface="方正粗黑宋简体" panose="02000000000000000000" pitchFamily="2" charset="-122"/>
                <a:sym typeface="+mn-ea"/>
              </a:rPr>
              <a:t>15C之前</a:t>
            </a:r>
          </a:p>
        </p:txBody>
      </p:sp>
      <p:sp>
        <p:nvSpPr>
          <p:cNvPr id="40" name="文本框 39"/>
          <p:cNvSpPr txBox="1"/>
          <p:nvPr/>
        </p:nvSpPr>
        <p:spPr>
          <a:xfrm>
            <a:off x="2707008" y="2078356"/>
            <a:ext cx="2122805" cy="397032"/>
          </a:xfrm>
          <a:prstGeom prst="rect">
            <a:avLst/>
          </a:prstGeom>
          <a:noFill/>
        </p:spPr>
        <p:txBody>
          <a:bodyPr wrap="square" rtlCol="0">
            <a:spAutoFit/>
          </a:bodyPr>
          <a:lstStyle/>
          <a:p>
            <a:pPr algn="ctr" defTabSz="914400">
              <a:lnSpc>
                <a:spcPct val="110000"/>
              </a:lnSpc>
            </a:pPr>
            <a:r>
              <a:rPr lang="zh-CN" altLang="en-US" b="1" dirty="0">
                <a:solidFill>
                  <a:srgbClr val="0000FF"/>
                </a:solidFill>
                <a:latin typeface="方正粗黑宋简体" panose="02000000000000000000" pitchFamily="2" charset="-122"/>
                <a:ea typeface="方正粗黑宋简体" panose="02000000000000000000" pitchFamily="2" charset="-122"/>
                <a:sym typeface="+mn-ea"/>
              </a:rPr>
              <a:t>15C</a:t>
            </a:r>
            <a:r>
              <a:rPr lang="en-US" altLang="zh-CN" b="1" dirty="0">
                <a:solidFill>
                  <a:srgbClr val="0000FF"/>
                </a:solidFill>
                <a:latin typeface="方正粗黑宋简体" panose="02000000000000000000" pitchFamily="2" charset="-122"/>
                <a:ea typeface="方正粗黑宋简体" panose="02000000000000000000" pitchFamily="2" charset="-122"/>
                <a:sym typeface="+mn-ea"/>
              </a:rPr>
              <a:t>—</a:t>
            </a:r>
            <a:r>
              <a:rPr lang="zh-CN" altLang="en-US" b="1" dirty="0">
                <a:solidFill>
                  <a:srgbClr val="0000FF"/>
                </a:solidFill>
                <a:latin typeface="方正粗黑宋简体" panose="02000000000000000000" pitchFamily="2" charset="-122"/>
                <a:ea typeface="方正粗黑宋简体" panose="02000000000000000000" pitchFamily="2" charset="-122"/>
                <a:sym typeface="+mn-ea"/>
              </a:rPr>
              <a:t>工业革命前</a:t>
            </a:r>
          </a:p>
        </p:txBody>
      </p:sp>
      <p:sp>
        <p:nvSpPr>
          <p:cNvPr id="41" name="文本框 40"/>
          <p:cNvSpPr txBox="1"/>
          <p:nvPr/>
        </p:nvSpPr>
        <p:spPr>
          <a:xfrm>
            <a:off x="4749167" y="2079896"/>
            <a:ext cx="2180590" cy="397032"/>
          </a:xfrm>
          <a:prstGeom prst="rect">
            <a:avLst/>
          </a:prstGeom>
          <a:noFill/>
        </p:spPr>
        <p:txBody>
          <a:bodyPr wrap="square" rtlCol="0">
            <a:spAutoFit/>
          </a:bodyPr>
          <a:lstStyle/>
          <a:p>
            <a:pPr algn="ctr" defTabSz="914400">
              <a:lnSpc>
                <a:spcPct val="110000"/>
              </a:lnSpc>
            </a:pPr>
            <a:r>
              <a:rPr lang="zh-CN" altLang="en-US" b="1" dirty="0">
                <a:solidFill>
                  <a:srgbClr val="0000FF"/>
                </a:solidFill>
                <a:latin typeface="方正粗黑宋简体" panose="02000000000000000000" pitchFamily="2" charset="-122"/>
                <a:ea typeface="方正粗黑宋简体" panose="02000000000000000000" pitchFamily="2" charset="-122"/>
                <a:sym typeface="+mn-ea"/>
              </a:rPr>
              <a:t>两次工业革命之际</a:t>
            </a:r>
          </a:p>
        </p:txBody>
      </p:sp>
      <p:sp>
        <p:nvSpPr>
          <p:cNvPr id="42" name="文本框 41"/>
          <p:cNvSpPr txBox="1"/>
          <p:nvPr/>
        </p:nvSpPr>
        <p:spPr>
          <a:xfrm>
            <a:off x="6925572" y="2079896"/>
            <a:ext cx="2077085" cy="397032"/>
          </a:xfrm>
          <a:prstGeom prst="rect">
            <a:avLst/>
          </a:prstGeom>
          <a:noFill/>
        </p:spPr>
        <p:txBody>
          <a:bodyPr wrap="square" rtlCol="0">
            <a:spAutoFit/>
          </a:bodyPr>
          <a:lstStyle/>
          <a:p>
            <a:pPr algn="ctr" defTabSz="914400">
              <a:lnSpc>
                <a:spcPct val="110000"/>
              </a:lnSpc>
            </a:pPr>
            <a:r>
              <a:rPr lang="en-US" altLang="zh-CN" b="1" dirty="0">
                <a:solidFill>
                  <a:srgbClr val="0000FF"/>
                </a:solidFill>
                <a:latin typeface="方正粗黑宋简体" panose="02000000000000000000" pitchFamily="2" charset="-122"/>
                <a:ea typeface="方正粗黑宋简体" panose="02000000000000000000" pitchFamily="2" charset="-122"/>
                <a:sym typeface="+mn-ea"/>
              </a:rPr>
              <a:t>20C</a:t>
            </a:r>
            <a:r>
              <a:rPr lang="zh-CN" altLang="en-US" b="1" dirty="0">
                <a:solidFill>
                  <a:srgbClr val="0000FF"/>
                </a:solidFill>
                <a:latin typeface="方正粗黑宋简体" panose="02000000000000000000" pitchFamily="2" charset="-122"/>
                <a:ea typeface="方正粗黑宋简体" panose="02000000000000000000" pitchFamily="2" charset="-122"/>
                <a:sym typeface="+mn-ea"/>
              </a:rPr>
              <a:t>上半期</a:t>
            </a:r>
          </a:p>
        </p:txBody>
      </p:sp>
      <p:grpSp>
        <p:nvGrpSpPr>
          <p:cNvPr id="59" name="组合 58"/>
          <p:cNvGrpSpPr/>
          <p:nvPr/>
        </p:nvGrpSpPr>
        <p:grpSpPr>
          <a:xfrm>
            <a:off x="103506" y="428626"/>
            <a:ext cx="8958580" cy="1222532"/>
            <a:chOff x="163" y="900"/>
            <a:chExt cx="14108" cy="2567"/>
          </a:xfrm>
        </p:grpSpPr>
        <p:pic>
          <p:nvPicPr>
            <p:cNvPr id="43" name="图片 42"/>
            <p:cNvPicPr>
              <a:picLocks noChangeAspect="1"/>
            </p:cNvPicPr>
            <p:nvPr/>
          </p:nvPicPr>
          <p:blipFill>
            <a:blip r:embed="rId3"/>
            <a:stretch>
              <a:fillRect/>
            </a:stretch>
          </p:blipFill>
          <p:spPr>
            <a:xfrm>
              <a:off x="163" y="920"/>
              <a:ext cx="3013" cy="2331"/>
            </a:xfrm>
            <a:prstGeom prst="rect">
              <a:avLst/>
            </a:prstGeom>
            <a:ln w="12700">
              <a:solidFill>
                <a:schemeClr val="tx1"/>
              </a:solidFill>
            </a:ln>
          </p:spPr>
        </p:pic>
        <p:sp>
          <p:nvSpPr>
            <p:cNvPr id="46" name="文本框 45"/>
            <p:cNvSpPr txBox="1"/>
            <p:nvPr/>
          </p:nvSpPr>
          <p:spPr>
            <a:xfrm>
              <a:off x="166" y="2656"/>
              <a:ext cx="3045" cy="776"/>
            </a:xfrm>
            <a:prstGeom prst="rect">
              <a:avLst/>
            </a:prstGeom>
            <a:solidFill>
              <a:schemeClr val="bg1">
                <a:alpha val="70000"/>
              </a:schemeClr>
            </a:solidFill>
          </p:spPr>
          <p:txBody>
            <a:bodyPr wrap="square" rtlCol="0" anchor="t">
              <a:spAutoFit/>
            </a:bodyPr>
            <a:lstStyle/>
            <a:p>
              <a:pPr algn="ctr" defTabSz="914400"/>
              <a:r>
                <a:rPr lang="zh-CN" altLang="en-US" b="1">
                  <a:solidFill>
                    <a:prstClr val="black"/>
                  </a:solidFill>
                  <a:latin typeface="华文楷体" panose="02010600040101010101" charset="-122"/>
                  <a:ea typeface="华文楷体" panose="02010600040101010101" charset="-122"/>
                  <a:sym typeface="+mn-ea"/>
                </a:rPr>
                <a:t>哥伦布探险船队</a:t>
              </a:r>
            </a:p>
          </p:txBody>
        </p:sp>
        <p:pic>
          <p:nvPicPr>
            <p:cNvPr id="47" name="图片 46"/>
            <p:cNvPicPr>
              <a:picLocks noChangeAspect="1"/>
            </p:cNvPicPr>
            <p:nvPr/>
          </p:nvPicPr>
          <p:blipFill>
            <a:blip r:embed="rId4" cstate="print"/>
            <a:srcRect t="24687" b="13782"/>
            <a:stretch>
              <a:fillRect/>
            </a:stretch>
          </p:blipFill>
          <p:spPr>
            <a:xfrm>
              <a:off x="3212" y="915"/>
              <a:ext cx="2949" cy="2351"/>
            </a:xfrm>
            <a:prstGeom prst="rect">
              <a:avLst/>
            </a:prstGeom>
            <a:ln w="12700">
              <a:solidFill>
                <a:schemeClr val="tx1"/>
              </a:solidFill>
            </a:ln>
          </p:spPr>
        </p:pic>
        <p:sp>
          <p:nvSpPr>
            <p:cNvPr id="48" name="文本框 47"/>
            <p:cNvSpPr txBox="1"/>
            <p:nvPr/>
          </p:nvSpPr>
          <p:spPr>
            <a:xfrm>
              <a:off x="3232" y="2669"/>
              <a:ext cx="2949" cy="776"/>
            </a:xfrm>
            <a:prstGeom prst="rect">
              <a:avLst/>
            </a:prstGeom>
            <a:solidFill>
              <a:schemeClr val="bg1">
                <a:alpha val="70000"/>
              </a:schemeClr>
            </a:solidFill>
          </p:spPr>
          <p:txBody>
            <a:bodyPr wrap="square" rtlCol="0">
              <a:spAutoFit/>
            </a:bodyPr>
            <a:lstStyle/>
            <a:p>
              <a:pPr algn="ctr" defTabSz="914400"/>
              <a:r>
                <a:rPr lang="zh-CN" altLang="en-US" b="1">
                  <a:solidFill>
                    <a:prstClr val="black"/>
                  </a:solidFill>
                  <a:latin typeface="华文楷体" panose="02010600040101010101" charset="-122"/>
                  <a:ea typeface="华文楷体" panose="02010600040101010101" charset="-122"/>
                </a:rPr>
                <a:t>油画《荷兰船队》</a:t>
              </a:r>
            </a:p>
          </p:txBody>
        </p:sp>
        <p:grpSp>
          <p:nvGrpSpPr>
            <p:cNvPr id="51" name="组合 50"/>
            <p:cNvGrpSpPr/>
            <p:nvPr/>
          </p:nvGrpSpPr>
          <p:grpSpPr>
            <a:xfrm>
              <a:off x="6189" y="911"/>
              <a:ext cx="2914" cy="2556"/>
              <a:chOff x="6245" y="1373"/>
              <a:chExt cx="3448" cy="2556"/>
            </a:xfrm>
          </p:grpSpPr>
          <p:pic>
            <p:nvPicPr>
              <p:cNvPr id="49" name="图片 48"/>
              <p:cNvPicPr>
                <a:picLocks noChangeAspect="1"/>
              </p:cNvPicPr>
              <p:nvPr/>
            </p:nvPicPr>
            <p:blipFill>
              <a:blip r:embed="rId5" cstate="print"/>
              <a:srcRect r="5630"/>
              <a:stretch>
                <a:fillRect/>
              </a:stretch>
            </p:blipFill>
            <p:spPr>
              <a:xfrm>
                <a:off x="6245" y="1373"/>
                <a:ext cx="3448" cy="2359"/>
              </a:xfrm>
              <a:prstGeom prst="rect">
                <a:avLst/>
              </a:prstGeom>
              <a:ln w="12700">
                <a:solidFill>
                  <a:schemeClr val="tx1"/>
                </a:solidFill>
              </a:ln>
            </p:spPr>
          </p:pic>
          <p:sp>
            <p:nvSpPr>
              <p:cNvPr id="50" name="文本框 49"/>
              <p:cNvSpPr txBox="1"/>
              <p:nvPr/>
            </p:nvSpPr>
            <p:spPr>
              <a:xfrm>
                <a:off x="6251" y="3153"/>
                <a:ext cx="3436" cy="776"/>
              </a:xfrm>
              <a:prstGeom prst="rect">
                <a:avLst/>
              </a:prstGeom>
              <a:solidFill>
                <a:schemeClr val="bg1">
                  <a:alpha val="70000"/>
                </a:schemeClr>
              </a:solidFill>
            </p:spPr>
            <p:txBody>
              <a:bodyPr wrap="square" rtlCol="0">
                <a:spAutoFit/>
              </a:bodyPr>
              <a:lstStyle/>
              <a:p>
                <a:pPr algn="ctr" defTabSz="914400"/>
                <a:r>
                  <a:rPr lang="zh-CN" altLang="en-US" b="1">
                    <a:solidFill>
                      <a:prstClr val="black"/>
                    </a:solidFill>
                    <a:latin typeface="华文楷体" panose="02010600040101010101" charset="-122"/>
                    <a:ea typeface="华文楷体" panose="02010600040101010101" charset="-122"/>
                  </a:rPr>
                  <a:t>油画《鸦片战争》</a:t>
                </a:r>
              </a:p>
            </p:txBody>
          </p:sp>
        </p:grpSp>
        <p:grpSp>
          <p:nvGrpSpPr>
            <p:cNvPr id="54" name="组合 53"/>
            <p:cNvGrpSpPr/>
            <p:nvPr/>
          </p:nvGrpSpPr>
          <p:grpSpPr>
            <a:xfrm>
              <a:off x="9117" y="900"/>
              <a:ext cx="2144" cy="2566"/>
              <a:chOff x="9173" y="1362"/>
              <a:chExt cx="2144" cy="2566"/>
            </a:xfrm>
          </p:grpSpPr>
          <p:pic>
            <p:nvPicPr>
              <p:cNvPr id="52" name="图片 51"/>
              <p:cNvPicPr>
                <a:picLocks noChangeAspect="1"/>
              </p:cNvPicPr>
              <p:nvPr/>
            </p:nvPicPr>
            <p:blipFill>
              <a:blip r:embed="rId6" cstate="print"/>
              <a:stretch>
                <a:fillRect/>
              </a:stretch>
            </p:blipFill>
            <p:spPr>
              <a:xfrm>
                <a:off x="9187" y="1362"/>
                <a:ext cx="2130" cy="2362"/>
              </a:xfrm>
              <a:prstGeom prst="rect">
                <a:avLst/>
              </a:prstGeom>
              <a:ln w="12700">
                <a:solidFill>
                  <a:schemeClr val="tx1"/>
                </a:solidFill>
              </a:ln>
            </p:spPr>
          </p:pic>
          <p:sp>
            <p:nvSpPr>
              <p:cNvPr id="53" name="文本框 52"/>
              <p:cNvSpPr txBox="1"/>
              <p:nvPr/>
            </p:nvSpPr>
            <p:spPr>
              <a:xfrm>
                <a:off x="9173" y="3152"/>
                <a:ext cx="2138" cy="776"/>
              </a:xfrm>
              <a:prstGeom prst="rect">
                <a:avLst/>
              </a:prstGeom>
              <a:solidFill>
                <a:schemeClr val="bg1">
                  <a:alpha val="70000"/>
                </a:schemeClr>
              </a:solidFill>
            </p:spPr>
            <p:txBody>
              <a:bodyPr wrap="square" rtlCol="0">
                <a:spAutoFit/>
              </a:bodyPr>
              <a:lstStyle/>
              <a:p>
                <a:pPr algn="ctr" defTabSz="914400"/>
                <a:r>
                  <a:rPr lang="zh-CN" altLang="en-US" b="1">
                    <a:solidFill>
                      <a:prstClr val="black"/>
                    </a:solidFill>
                    <a:latin typeface="华文楷体" panose="02010600040101010101" charset="-122"/>
                    <a:ea typeface="华文楷体" panose="02010600040101010101" charset="-122"/>
                  </a:rPr>
                  <a:t>英国的野心</a:t>
                </a:r>
              </a:p>
            </p:txBody>
          </p:sp>
        </p:grpSp>
        <p:grpSp>
          <p:nvGrpSpPr>
            <p:cNvPr id="58" name="组合 57"/>
            <p:cNvGrpSpPr/>
            <p:nvPr/>
          </p:nvGrpSpPr>
          <p:grpSpPr>
            <a:xfrm>
              <a:off x="11304" y="907"/>
              <a:ext cx="2967" cy="2549"/>
              <a:chOff x="11360" y="1369"/>
              <a:chExt cx="2967" cy="2549"/>
            </a:xfrm>
          </p:grpSpPr>
          <p:pic>
            <p:nvPicPr>
              <p:cNvPr id="56" name="图片 55"/>
              <p:cNvPicPr>
                <a:picLocks noChangeAspect="1"/>
              </p:cNvPicPr>
              <p:nvPr/>
            </p:nvPicPr>
            <p:blipFill>
              <a:blip r:embed="rId7"/>
              <a:srcRect l="2531" r="2531"/>
              <a:stretch>
                <a:fillRect/>
              </a:stretch>
            </p:blipFill>
            <p:spPr>
              <a:xfrm>
                <a:off x="11360" y="1369"/>
                <a:ext cx="2967" cy="2369"/>
              </a:xfrm>
              <a:prstGeom prst="rect">
                <a:avLst/>
              </a:prstGeom>
              <a:ln w="12700">
                <a:solidFill>
                  <a:schemeClr val="tx1"/>
                </a:solidFill>
              </a:ln>
            </p:spPr>
          </p:pic>
          <p:sp>
            <p:nvSpPr>
              <p:cNvPr id="57" name="文本框 56"/>
              <p:cNvSpPr txBox="1"/>
              <p:nvPr/>
            </p:nvSpPr>
            <p:spPr>
              <a:xfrm>
                <a:off x="11368" y="3142"/>
                <a:ext cx="2925" cy="776"/>
              </a:xfrm>
              <a:prstGeom prst="rect">
                <a:avLst/>
              </a:prstGeom>
              <a:solidFill>
                <a:schemeClr val="bg1">
                  <a:alpha val="70000"/>
                </a:schemeClr>
              </a:solidFill>
            </p:spPr>
            <p:txBody>
              <a:bodyPr wrap="square" rtlCol="0">
                <a:spAutoFit/>
              </a:bodyPr>
              <a:lstStyle/>
              <a:p>
                <a:pPr algn="ctr" defTabSz="914400"/>
                <a:r>
                  <a:rPr lang="zh-CN" altLang="en-US" b="1">
                    <a:solidFill>
                      <a:prstClr val="black"/>
                    </a:solidFill>
                    <a:latin typeface="华文楷体" panose="02010600040101010101" charset="-122"/>
                    <a:ea typeface="华文楷体" panose="02010600040101010101" charset="-122"/>
                    <a:sym typeface="+mn-ea"/>
                  </a:rPr>
                  <a:t>布雷顿森林体系</a:t>
                </a:r>
              </a:p>
            </p:txBody>
          </p:sp>
        </p:grpSp>
      </p:grpSp>
      <p:sp>
        <p:nvSpPr>
          <p:cNvPr id="60" name="文本框 59"/>
          <p:cNvSpPr txBox="1"/>
          <p:nvPr/>
        </p:nvSpPr>
        <p:spPr>
          <a:xfrm>
            <a:off x="108585" y="3094126"/>
            <a:ext cx="8779510" cy="430887"/>
          </a:xfrm>
          <a:prstGeom prst="rect">
            <a:avLst/>
          </a:prstGeom>
          <a:noFill/>
          <a:ln w="15875" cmpd="sng">
            <a:solidFill>
              <a:srgbClr val="C00000"/>
            </a:solidFill>
            <a:prstDash val="sysDot"/>
          </a:ln>
        </p:spPr>
        <p:txBody>
          <a:bodyPr wrap="square" rtlCol="0">
            <a:spAutoFit/>
          </a:bodyPr>
          <a:lstStyle/>
          <a:p>
            <a:pPr algn="ctr" defTabSz="914400">
              <a:lnSpc>
                <a:spcPct val="110000"/>
              </a:lnSpc>
            </a:pPr>
            <a:r>
              <a:rPr lang="zh-CN" altLang="en-US" sz="2000" b="1" dirty="0">
                <a:solidFill>
                  <a:srgbClr val="0000FF"/>
                </a:solidFill>
                <a:latin typeface="方正粗黑宋简体" panose="02000000000000000000" pitchFamily="2" charset="-122"/>
                <a:ea typeface="方正粗黑宋简体" panose="02000000000000000000" pitchFamily="2" charset="-122"/>
                <a:sym typeface="+mn-ea"/>
              </a:rPr>
              <a:t>思考点：推动全球贸易网形成的原因是什么？</a:t>
            </a:r>
          </a:p>
        </p:txBody>
      </p:sp>
      <p:sp>
        <p:nvSpPr>
          <p:cNvPr id="61" name="文本框 60"/>
          <p:cNvSpPr txBox="1"/>
          <p:nvPr/>
        </p:nvSpPr>
        <p:spPr>
          <a:xfrm>
            <a:off x="1449096" y="4371950"/>
            <a:ext cx="6266789" cy="625812"/>
          </a:xfrm>
          <a:prstGeom prst="rect">
            <a:avLst/>
          </a:prstGeom>
          <a:noFill/>
        </p:spPr>
        <p:txBody>
          <a:bodyPr vert="horz" wrap="square" lIns="91440" tIns="45720" rIns="91440" bIns="45720" numCol="1" spcCol="0" rtlCol="0" fromWordArt="0" anchor="t" anchorCtr="0" forceAA="0" compatLnSpc="0">
            <a:spAutoFit/>
          </a:bodyPr>
          <a:lstStyle/>
          <a:p>
            <a:pPr defTabSz="914400"/>
            <a:r>
              <a:rPr lang="zh-CN" altLang="en-US" sz="1600" b="1" dirty="0">
                <a:solidFill>
                  <a:prstClr val="black"/>
                </a:solidFill>
                <a:latin typeface="宋体" panose="02010600030101010101" pitchFamily="2" charset="-122"/>
                <a:ea typeface="宋体" panose="02010600030101010101" pitchFamily="2" charset="-122"/>
                <a:sym typeface="+mn-ea"/>
              </a:rPr>
              <a:t>新航路的开辟，殖民扩张与掠夺</a:t>
            </a:r>
            <a:r>
              <a:rPr lang="zh-CN" altLang="en-US" sz="1600" b="1" dirty="0" smtClean="0">
                <a:solidFill>
                  <a:prstClr val="black"/>
                </a:solidFill>
                <a:latin typeface="宋体" panose="02010600030101010101" pitchFamily="2" charset="-122"/>
                <a:ea typeface="宋体" panose="02010600030101010101" pitchFamily="2" charset="-122"/>
                <a:sym typeface="+mn-ea"/>
              </a:rPr>
              <a:t>；两</a:t>
            </a:r>
            <a:r>
              <a:rPr lang="zh-CN" altLang="en-US" sz="1600" b="1" dirty="0">
                <a:solidFill>
                  <a:prstClr val="black"/>
                </a:solidFill>
                <a:latin typeface="宋体" panose="02010600030101010101" pitchFamily="2" charset="-122"/>
                <a:ea typeface="宋体" panose="02010600030101010101" pitchFamily="2" charset="-122"/>
                <a:sym typeface="+mn-ea"/>
              </a:rPr>
              <a:t>次</a:t>
            </a:r>
            <a:r>
              <a:rPr lang="zh-CN" altLang="en-US" sz="1600" b="1" dirty="0" smtClean="0">
                <a:solidFill>
                  <a:prstClr val="black"/>
                </a:solidFill>
                <a:latin typeface="宋体" panose="02010600030101010101" pitchFamily="2" charset="-122"/>
                <a:ea typeface="宋体" panose="02010600030101010101" pitchFamily="2" charset="-122"/>
                <a:sym typeface="+mn-ea"/>
              </a:rPr>
              <a:t>工业革命；</a:t>
            </a:r>
            <a:endParaRPr lang="zh-CN" altLang="en-US" sz="1600" b="1" dirty="0">
              <a:solidFill>
                <a:prstClr val="black"/>
              </a:solidFill>
              <a:latin typeface="宋体" panose="02010600030101010101" pitchFamily="2" charset="-122"/>
              <a:ea typeface="宋体" panose="02010600030101010101" pitchFamily="2" charset="-122"/>
              <a:sym typeface="+mn-ea"/>
            </a:endParaRPr>
          </a:p>
          <a:p>
            <a:pPr defTabSz="914400"/>
            <a:r>
              <a:rPr lang="zh-CN" altLang="en-US" sz="1600" b="1" dirty="0">
                <a:solidFill>
                  <a:prstClr val="black"/>
                </a:solidFill>
                <a:latin typeface="宋体" panose="02010600030101010101" pitchFamily="2" charset="-122"/>
                <a:ea typeface="宋体" panose="02010600030101010101" pitchFamily="2" charset="-122"/>
                <a:sym typeface="+mn-ea"/>
              </a:rPr>
              <a:t>经济全球化的发展，跨国公司的推动</a:t>
            </a:r>
            <a:r>
              <a:rPr lang="zh-CN" altLang="en-US" sz="1600" b="1" dirty="0" smtClean="0">
                <a:solidFill>
                  <a:prstClr val="black"/>
                </a:solidFill>
                <a:latin typeface="宋体" panose="02010600030101010101" pitchFamily="2" charset="-122"/>
                <a:ea typeface="宋体" panose="02010600030101010101" pitchFamily="2" charset="-122"/>
                <a:sym typeface="+mn-ea"/>
              </a:rPr>
              <a:t>；国际贸易</a:t>
            </a:r>
            <a:r>
              <a:rPr lang="zh-CN" altLang="en-US" sz="1600" b="1" dirty="0">
                <a:solidFill>
                  <a:prstClr val="black"/>
                </a:solidFill>
                <a:latin typeface="宋体" panose="02010600030101010101" pitchFamily="2" charset="-122"/>
                <a:ea typeface="宋体" panose="02010600030101010101" pitchFamily="2" charset="-122"/>
                <a:sym typeface="+mn-ea"/>
              </a:rPr>
              <a:t>协调机制的建立等</a:t>
            </a:r>
          </a:p>
        </p:txBody>
      </p:sp>
      <p:sp>
        <p:nvSpPr>
          <p:cNvPr id="4" name="TextBox 3"/>
          <p:cNvSpPr txBox="1"/>
          <p:nvPr/>
        </p:nvSpPr>
        <p:spPr>
          <a:xfrm>
            <a:off x="2381886" y="3567512"/>
            <a:ext cx="3877985" cy="646331"/>
          </a:xfrm>
          <a:prstGeom prst="rect">
            <a:avLst/>
          </a:prstGeom>
          <a:solidFill>
            <a:schemeClr val="bg2"/>
          </a:solidFill>
        </p:spPr>
        <p:txBody>
          <a:bodyPr wrap="none" rtlCol="0">
            <a:spAutoFit/>
          </a:bodyPr>
          <a:lstStyle/>
          <a:p>
            <a:r>
              <a:rPr lang="zh-CN" altLang="en-US" dirty="0" smtClean="0"/>
              <a:t>直接原因：世界各洲之间贸易的扩大</a:t>
            </a:r>
            <a:endParaRPr lang="en-US" altLang="zh-CN" dirty="0" smtClean="0"/>
          </a:p>
          <a:p>
            <a:r>
              <a:rPr lang="zh-CN" altLang="en-US" dirty="0" smtClean="0"/>
              <a:t>根本原因：生产力的发展</a:t>
            </a:r>
            <a:endParaRPr lang="zh-CN" altLang="en-US" dirty="0"/>
          </a:p>
        </p:txBody>
      </p:sp>
    </p:spTree>
    <p:extLst>
      <p:ext uri="{BB962C8B-B14F-4D97-AF65-F5344CB8AC3E}">
        <p14:creationId xmlns:p14="http://schemas.microsoft.com/office/powerpoint/2010/main" val="17246359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linds(horizont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linds(horizont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linds(horizont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circle(in)">
                                      <p:cBhvr>
                                        <p:cTn id="27" dur="2000"/>
                                        <p:tgtEl>
                                          <p:spTgt spid="6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61">
                                            <p:txEl>
                                              <p:pRg st="0" end="0"/>
                                            </p:txEl>
                                          </p:spTgt>
                                        </p:tgtEl>
                                        <p:attrNameLst>
                                          <p:attrName>style.visibility</p:attrName>
                                        </p:attrNameLst>
                                      </p:cBhvr>
                                      <p:to>
                                        <p:strVal val="visible"/>
                                      </p:to>
                                    </p:set>
                                    <p:animEffect transition="in" filter="blinds(horizontal)">
                                      <p:cBhvr>
                                        <p:cTn id="36" dur="500"/>
                                        <p:tgtEl>
                                          <p:spTgt spid="61">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61">
                                            <p:txEl>
                                              <p:pRg st="1" end="1"/>
                                            </p:txEl>
                                          </p:spTgt>
                                        </p:tgtEl>
                                        <p:attrNameLst>
                                          <p:attrName>style.visibility</p:attrName>
                                        </p:attrNameLst>
                                      </p:cBhvr>
                                      <p:to>
                                        <p:strVal val="visible"/>
                                      </p:to>
                                    </p:set>
                                    <p:animEffect transition="in" filter="blinds(horizontal)">
                                      <p:cBhvr>
                                        <p:cTn id="41" dur="500"/>
                                        <p:tgtEl>
                                          <p:spTgt spid="6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60" grpId="0" bldLvl="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95486"/>
            <a:ext cx="8784976" cy="47525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1681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9512" y="123478"/>
            <a:ext cx="8784976" cy="2934458"/>
          </a:xfrm>
          <a:prstGeom prst="rect">
            <a:avLst/>
          </a:prstGeom>
          <a:ln>
            <a:solidFill>
              <a:schemeClr val="tx1"/>
            </a:solidFill>
          </a:ln>
        </p:spPr>
        <p:txBody>
          <a:bodyPr wrap="square">
            <a:spAutoFit/>
          </a:bodyPr>
          <a:lstStyle/>
          <a:p>
            <a:pPr algn="just">
              <a:lnSpc>
                <a:spcPct val="114000"/>
              </a:lnSpc>
            </a:pPr>
            <a:r>
              <a:rPr lang="zh-CN" altLang="en-US" dirty="0" smtClean="0"/>
              <a:t>     </a:t>
            </a:r>
            <a:r>
              <a:rPr lang="zh-CN" altLang="en-US" b="1" dirty="0" smtClean="0">
                <a:latin typeface="+mn-ea"/>
              </a:rPr>
              <a:t>大约</a:t>
            </a:r>
            <a:r>
              <a:rPr lang="zh-CN" altLang="en-US" b="1" dirty="0">
                <a:latin typeface="+mn-ea"/>
              </a:rPr>
              <a:t>在</a:t>
            </a:r>
            <a:r>
              <a:rPr lang="en-US" altLang="zh-CN" b="1" dirty="0">
                <a:latin typeface="+mn-ea"/>
              </a:rPr>
              <a:t>1500—1800</a:t>
            </a:r>
            <a:r>
              <a:rPr lang="zh-CN" altLang="en-US" b="1" dirty="0">
                <a:latin typeface="+mn-ea"/>
              </a:rPr>
              <a:t>年间，世界各地区之间建立了广泛的联系，其中包括生物意义上的交流。跟随着欧洲探险者漂洋过海，美洲的玉米、花生、烟草等在非洲、亚洲和欧洲生根发芽；与此同时，大量非洲的奴隶被运往美洲。</a:t>
            </a:r>
          </a:p>
          <a:p>
            <a:pPr algn="just">
              <a:lnSpc>
                <a:spcPct val="114000"/>
              </a:lnSpc>
            </a:pPr>
            <a:r>
              <a:rPr lang="en-US" altLang="zh-CN" b="1" dirty="0">
                <a:latin typeface="+mn-ea"/>
              </a:rPr>
              <a:t>1990</a:t>
            </a:r>
            <a:r>
              <a:rPr lang="zh-CN" altLang="en-US" b="1" dirty="0">
                <a:latin typeface="+mn-ea"/>
              </a:rPr>
              <a:t>年后，推动世界经济走向一体化的力量促进了全球化。新的通信媒体已经将世界联系在一起，并推动全球文化的融合。在全球化中，经济的迅发展导致了环境的恶化、贫富差距加大等问题，这些全球问题需要全球共同解决。</a:t>
            </a:r>
          </a:p>
          <a:p>
            <a:pPr algn="just">
              <a:lnSpc>
                <a:spcPct val="114000"/>
              </a:lnSpc>
            </a:pPr>
            <a:r>
              <a:rPr lang="en-US" altLang="zh-CN" b="1" dirty="0" smtClean="0">
                <a:latin typeface="+mn-ea"/>
              </a:rPr>
              <a:t>                                  ——</a:t>
            </a:r>
            <a:r>
              <a:rPr lang="zh-CN" altLang="en-US" b="1" dirty="0">
                <a:latin typeface="+mn-ea"/>
              </a:rPr>
              <a:t>摘编自杰里</a:t>
            </a:r>
            <a:r>
              <a:rPr lang="en-US" altLang="zh-CN" b="1" dirty="0">
                <a:latin typeface="+mn-ea"/>
              </a:rPr>
              <a:t>·</a:t>
            </a:r>
            <a:r>
              <a:rPr lang="zh-CN" altLang="en-US" b="1" dirty="0">
                <a:latin typeface="+mn-ea"/>
              </a:rPr>
              <a:t>本特利等</a:t>
            </a:r>
            <a:r>
              <a:rPr lang="en-US" altLang="zh-CN" b="1" dirty="0">
                <a:latin typeface="+mn-ea"/>
              </a:rPr>
              <a:t>《</a:t>
            </a:r>
            <a:r>
              <a:rPr lang="zh-CN" altLang="en-US" b="1" dirty="0">
                <a:latin typeface="+mn-ea"/>
              </a:rPr>
              <a:t>新全球史</a:t>
            </a:r>
            <a:r>
              <a:rPr lang="en-US" altLang="zh-CN" b="1" dirty="0">
                <a:latin typeface="+mn-ea"/>
              </a:rPr>
              <a:t>》</a:t>
            </a:r>
          </a:p>
          <a:p>
            <a:pPr algn="just">
              <a:lnSpc>
                <a:spcPct val="114000"/>
              </a:lnSpc>
            </a:pPr>
            <a:r>
              <a:rPr lang="zh-CN" altLang="en-US" b="1" dirty="0">
                <a:solidFill>
                  <a:srgbClr val="0000FF"/>
                </a:solidFill>
                <a:latin typeface="+mn-ea"/>
              </a:rPr>
              <a:t> </a:t>
            </a:r>
            <a:r>
              <a:rPr lang="zh-CN" altLang="en-US" b="1" dirty="0" smtClean="0">
                <a:solidFill>
                  <a:srgbClr val="0000FF"/>
                </a:solidFill>
                <a:latin typeface="+mn-ea"/>
              </a:rPr>
              <a:t>  根据材料并</a:t>
            </a:r>
            <a:r>
              <a:rPr lang="zh-CN" altLang="en-US" b="1" dirty="0">
                <a:solidFill>
                  <a:srgbClr val="0000FF"/>
                </a:solidFill>
                <a:latin typeface="+mn-ea"/>
              </a:rPr>
              <a:t>结合所学，指出</a:t>
            </a:r>
            <a:r>
              <a:rPr lang="en-US" altLang="zh-CN" b="1" dirty="0">
                <a:solidFill>
                  <a:srgbClr val="0000FF"/>
                </a:solidFill>
                <a:latin typeface="+mn-ea"/>
              </a:rPr>
              <a:t>16</a:t>
            </a:r>
            <a:r>
              <a:rPr lang="zh-CN" altLang="en-US" b="1" dirty="0">
                <a:solidFill>
                  <a:srgbClr val="0000FF"/>
                </a:solidFill>
                <a:latin typeface="+mn-ea"/>
              </a:rPr>
              <a:t>世纪以来世界各地之间建立广泛联系的表现，并概括</a:t>
            </a:r>
            <a:r>
              <a:rPr lang="en-US" altLang="zh-CN" b="1" dirty="0">
                <a:solidFill>
                  <a:srgbClr val="0000FF"/>
                </a:solidFill>
                <a:latin typeface="+mn-ea"/>
              </a:rPr>
              <a:t>1990</a:t>
            </a:r>
            <a:r>
              <a:rPr lang="zh-CN" altLang="en-US" b="1" dirty="0">
                <a:solidFill>
                  <a:srgbClr val="0000FF"/>
                </a:solidFill>
                <a:latin typeface="+mn-ea"/>
              </a:rPr>
              <a:t>年以来世界广泛联系的原因。（</a:t>
            </a:r>
            <a:r>
              <a:rPr lang="en-US" altLang="zh-CN" b="1" dirty="0">
                <a:solidFill>
                  <a:srgbClr val="0000FF"/>
                </a:solidFill>
                <a:latin typeface="+mn-ea"/>
              </a:rPr>
              <a:t>7</a:t>
            </a:r>
            <a:r>
              <a:rPr lang="zh-CN" altLang="en-US" b="1" dirty="0">
                <a:solidFill>
                  <a:srgbClr val="0000FF"/>
                </a:solidFill>
                <a:latin typeface="+mn-ea"/>
              </a:rPr>
              <a:t>分）</a:t>
            </a:r>
          </a:p>
        </p:txBody>
      </p:sp>
      <p:sp>
        <p:nvSpPr>
          <p:cNvPr id="5" name="矩形 4"/>
          <p:cNvSpPr/>
          <p:nvPr/>
        </p:nvSpPr>
        <p:spPr>
          <a:xfrm>
            <a:off x="179512" y="3219822"/>
            <a:ext cx="8784976" cy="683905"/>
          </a:xfrm>
          <a:prstGeom prst="rect">
            <a:avLst/>
          </a:prstGeom>
          <a:solidFill>
            <a:schemeClr val="bg2"/>
          </a:solidFill>
        </p:spPr>
        <p:txBody>
          <a:bodyPr wrap="square">
            <a:spAutoFit/>
          </a:bodyPr>
          <a:lstStyle/>
          <a:p>
            <a:pPr algn="just">
              <a:lnSpc>
                <a:spcPct val="114000"/>
              </a:lnSpc>
            </a:pPr>
            <a:r>
              <a:rPr lang="zh-CN" altLang="en-US" b="1" dirty="0">
                <a:latin typeface="方正粗黑宋简体" panose="02000000000000000000" pitchFamily="2" charset="-122"/>
                <a:ea typeface="方正粗黑宋简体" panose="02000000000000000000" pitchFamily="2" charset="-122"/>
              </a:rPr>
              <a:t>表现：</a:t>
            </a:r>
            <a:r>
              <a:rPr lang="zh-CN" altLang="en-US" b="1" dirty="0">
                <a:latin typeface="+mn-ea"/>
              </a:rPr>
              <a:t>物种的交流；人口流动；技术和文化传播；世界经济形成体系（国际分工和贸易格局形成）。（每点</a:t>
            </a:r>
            <a:r>
              <a:rPr lang="en-US" altLang="zh-CN" b="1" dirty="0">
                <a:latin typeface="+mn-ea"/>
              </a:rPr>
              <a:t>1 </a:t>
            </a:r>
            <a:r>
              <a:rPr lang="zh-CN" altLang="en-US" b="1" dirty="0">
                <a:latin typeface="+mn-ea"/>
              </a:rPr>
              <a:t>分，共 </a:t>
            </a:r>
            <a:r>
              <a:rPr lang="en-US" altLang="zh-CN" b="1" dirty="0">
                <a:latin typeface="+mn-ea"/>
              </a:rPr>
              <a:t>4 </a:t>
            </a:r>
            <a:r>
              <a:rPr lang="zh-CN" altLang="en-US" b="1" dirty="0">
                <a:latin typeface="+mn-ea"/>
              </a:rPr>
              <a:t>分</a:t>
            </a:r>
            <a:r>
              <a:rPr lang="zh-CN" altLang="en-US" b="1" dirty="0" smtClean="0">
                <a:latin typeface="+mn-ea"/>
              </a:rPr>
              <a:t>）</a:t>
            </a:r>
            <a:endParaRPr lang="zh-CN" altLang="en-US" b="1" dirty="0">
              <a:latin typeface="+mn-ea"/>
            </a:endParaRPr>
          </a:p>
        </p:txBody>
      </p:sp>
      <p:sp>
        <p:nvSpPr>
          <p:cNvPr id="6" name="矩形 5"/>
          <p:cNvSpPr/>
          <p:nvPr/>
        </p:nvSpPr>
        <p:spPr>
          <a:xfrm>
            <a:off x="179512" y="4092972"/>
            <a:ext cx="8784976" cy="723916"/>
          </a:xfrm>
          <a:prstGeom prst="rect">
            <a:avLst/>
          </a:prstGeom>
          <a:solidFill>
            <a:schemeClr val="bg2"/>
          </a:solidFill>
        </p:spPr>
        <p:txBody>
          <a:bodyPr wrap="square">
            <a:spAutoFit/>
          </a:bodyPr>
          <a:lstStyle/>
          <a:p>
            <a:pPr lvl="0" algn="just">
              <a:lnSpc>
                <a:spcPct val="114000"/>
              </a:lnSpc>
            </a:pPr>
            <a:r>
              <a:rPr lang="zh-CN" altLang="en-US" b="1" dirty="0">
                <a:solidFill>
                  <a:prstClr val="black"/>
                </a:solidFill>
                <a:latin typeface="方正粗黑宋简体" panose="02000000000000000000" pitchFamily="2" charset="-122"/>
                <a:ea typeface="方正粗黑宋简体" panose="02000000000000000000" pitchFamily="2" charset="-122"/>
              </a:rPr>
              <a:t>原因：</a:t>
            </a:r>
            <a:r>
              <a:rPr lang="zh-CN" altLang="en-US" b="1" dirty="0">
                <a:solidFill>
                  <a:prstClr val="black"/>
                </a:solidFill>
                <a:latin typeface="宋体"/>
              </a:rPr>
              <a:t>两极格局瓦解；国际组织和跨国公司的推动；新交通和通讯方式的发展；互联网技术的进步。（每点 </a:t>
            </a:r>
            <a:r>
              <a:rPr lang="en-US" altLang="zh-CN" b="1" dirty="0">
                <a:solidFill>
                  <a:prstClr val="black"/>
                </a:solidFill>
                <a:latin typeface="宋体"/>
              </a:rPr>
              <a:t>1 </a:t>
            </a:r>
            <a:r>
              <a:rPr lang="zh-CN" altLang="en-US" b="1" dirty="0">
                <a:solidFill>
                  <a:prstClr val="black"/>
                </a:solidFill>
                <a:latin typeface="宋体"/>
              </a:rPr>
              <a:t>分，共 </a:t>
            </a:r>
            <a:r>
              <a:rPr lang="en-US" altLang="zh-CN" b="1" dirty="0">
                <a:solidFill>
                  <a:prstClr val="black"/>
                </a:solidFill>
                <a:latin typeface="宋体"/>
              </a:rPr>
              <a:t>3 </a:t>
            </a:r>
            <a:r>
              <a:rPr lang="zh-CN" altLang="en-US" b="1" dirty="0">
                <a:solidFill>
                  <a:prstClr val="black"/>
                </a:solidFill>
                <a:latin typeface="宋体"/>
              </a:rPr>
              <a:t>分）</a:t>
            </a:r>
            <a:endParaRPr lang="zh-CN" altLang="en-US" b="1" dirty="0">
              <a:solidFill>
                <a:prstClr val="black"/>
              </a:solidFill>
              <a:latin typeface="宋体"/>
            </a:endParaRPr>
          </a:p>
        </p:txBody>
      </p:sp>
    </p:spTree>
    <p:extLst>
      <p:ext uri="{BB962C8B-B14F-4D97-AF65-F5344CB8AC3E}">
        <p14:creationId xmlns:p14="http://schemas.microsoft.com/office/powerpoint/2010/main" val="90814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7994" y="123481"/>
            <a:ext cx="6128463" cy="369265"/>
          </a:xfrm>
          <a:prstGeom prst="rect">
            <a:avLst/>
          </a:prstGeom>
        </p:spPr>
        <p:txBody>
          <a:bodyPr wrap="none" lIns="91372" tIns="45687" rIns="91372" bIns="45687">
            <a:spAutoFit/>
          </a:bodyPr>
          <a:lstStyle/>
          <a:p>
            <a:pPr defTabSz="913451"/>
            <a:r>
              <a:rPr lang="zh-CN" altLang="en-US" b="1" dirty="0">
                <a:solidFill>
                  <a:prstClr val="black"/>
                </a:solidFill>
                <a:latin typeface="方正粗黑宋简体" panose="02000000000000000000" pitchFamily="2" charset="-122"/>
                <a:ea typeface="方正粗黑宋简体" panose="02000000000000000000" pitchFamily="2" charset="-122"/>
              </a:rPr>
              <a:t>学习要点</a:t>
            </a:r>
            <a:r>
              <a:rPr lang="en-US" altLang="zh-CN" b="1" dirty="0">
                <a:solidFill>
                  <a:prstClr val="black"/>
                </a:solidFill>
                <a:latin typeface="方正粗黑宋简体" panose="02000000000000000000" pitchFamily="2" charset="-122"/>
                <a:ea typeface="方正粗黑宋简体" panose="02000000000000000000" pitchFamily="2" charset="-122"/>
              </a:rPr>
              <a:t>3</a:t>
            </a:r>
            <a:r>
              <a:rPr lang="zh-CN" altLang="en-US" b="1" dirty="0">
                <a:solidFill>
                  <a:prstClr val="black"/>
                </a:solidFill>
                <a:latin typeface="方正粗黑宋简体" panose="02000000000000000000" pitchFamily="2" charset="-122"/>
                <a:ea typeface="方正粗黑宋简体" panose="02000000000000000000" pitchFamily="2" charset="-122"/>
              </a:rPr>
              <a:t>：全球贸易网的</a:t>
            </a:r>
            <a:r>
              <a:rPr lang="zh-CN" altLang="en-US" b="1" dirty="0" smtClean="0">
                <a:solidFill>
                  <a:prstClr val="black"/>
                </a:solidFill>
                <a:latin typeface="方正粗黑宋简体" panose="02000000000000000000" pitchFamily="2" charset="-122"/>
                <a:ea typeface="方正粗黑宋简体" panose="02000000000000000000" pitchFamily="2" charset="-122"/>
              </a:rPr>
              <a:t>形成及其</a:t>
            </a:r>
            <a:r>
              <a:rPr lang="zh-CN" altLang="en-US" b="1" dirty="0">
                <a:solidFill>
                  <a:prstClr val="black"/>
                </a:solidFill>
                <a:latin typeface="方正粗黑宋简体" panose="02000000000000000000" pitchFamily="2" charset="-122"/>
                <a:ea typeface="方正粗黑宋简体" panose="02000000000000000000" pitchFamily="2" charset="-122"/>
              </a:rPr>
              <a:t>在文化交流中的作用</a:t>
            </a:r>
          </a:p>
        </p:txBody>
      </p:sp>
      <p:sp>
        <p:nvSpPr>
          <p:cNvPr id="3" name="矩形 2"/>
          <p:cNvSpPr/>
          <p:nvPr/>
        </p:nvSpPr>
        <p:spPr>
          <a:xfrm>
            <a:off x="127991" y="494526"/>
            <a:ext cx="8712968" cy="646264"/>
          </a:xfrm>
          <a:prstGeom prst="rect">
            <a:avLst/>
          </a:prstGeom>
          <a:ln>
            <a:solidFill>
              <a:schemeClr val="tx1"/>
            </a:solidFill>
          </a:ln>
        </p:spPr>
        <p:txBody>
          <a:bodyPr wrap="square" lIns="91372" tIns="45687" rIns="91372" bIns="45687">
            <a:spAutoFit/>
          </a:bodyPr>
          <a:lstStyle/>
          <a:p>
            <a:pPr defTabSz="913451"/>
            <a:r>
              <a:rPr lang="en-US" altLang="zh-CN" b="1" dirty="0" smtClean="0">
                <a:solidFill>
                  <a:srgbClr val="0000FF"/>
                </a:solidFill>
                <a:latin typeface="华文楷体" panose="02010600040101010101" pitchFamily="2" charset="-122"/>
                <a:ea typeface="华文楷体" panose="02010600040101010101" pitchFamily="2" charset="-122"/>
              </a:rPr>
              <a:t>2.</a:t>
            </a:r>
            <a:r>
              <a:rPr lang="zh-CN" altLang="en-US" b="1" dirty="0">
                <a:solidFill>
                  <a:srgbClr val="0000FF"/>
                </a:solidFill>
                <a:latin typeface="华文楷体" panose="02010600040101010101" pitchFamily="2" charset="-122"/>
                <a:ea typeface="华文楷体" panose="02010600040101010101" pitchFamily="2" charset="-122"/>
              </a:rPr>
              <a:t>在相互借鉴中向前发展；能够通过茶叶、服饰、钟表等实例，论证商品中蕴含的文化元素，理解商品和文化的关系 </a:t>
            </a:r>
            <a:endParaRPr lang="en-US" altLang="zh-CN" b="1" dirty="0">
              <a:solidFill>
                <a:srgbClr val="0000FF"/>
              </a:solidFill>
              <a:latin typeface="华文楷体" panose="02010600040101010101" pitchFamily="2" charset="-122"/>
              <a:ea typeface="华文楷体" panose="02010600040101010101" pitchFamily="2" charset="-122"/>
            </a:endParaRPr>
          </a:p>
        </p:txBody>
      </p:sp>
      <p:sp>
        <p:nvSpPr>
          <p:cNvPr id="5" name="矩形 4"/>
          <p:cNvSpPr/>
          <p:nvPr/>
        </p:nvSpPr>
        <p:spPr>
          <a:xfrm>
            <a:off x="127991" y="1275606"/>
            <a:ext cx="8712968" cy="1803635"/>
          </a:xfrm>
          <a:prstGeom prst="rect">
            <a:avLst/>
          </a:prstGeom>
          <a:noFill/>
          <a:ln>
            <a:solidFill>
              <a:schemeClr val="tx1"/>
            </a:solidFill>
          </a:ln>
        </p:spPr>
        <p:txBody>
          <a:bodyPr wrap="square">
            <a:spAutoFit/>
          </a:bodyPr>
          <a:lstStyle/>
          <a:p>
            <a:pPr algn="just">
              <a:lnSpc>
                <a:spcPct val="125000"/>
              </a:lnSpc>
            </a:pPr>
            <a:r>
              <a:rPr lang="en-US" altLang="zh-CN" b="1" dirty="0">
                <a:solidFill>
                  <a:srgbClr val="0000FF"/>
                </a:solidFill>
                <a:latin typeface="方正粗黑宋简体" panose="02000000000000000000" pitchFamily="2" charset="-122"/>
                <a:ea typeface="方正粗黑宋简体" panose="02000000000000000000" pitchFamily="2" charset="-122"/>
              </a:rPr>
              <a:t>1.</a:t>
            </a:r>
            <a:r>
              <a:rPr lang="zh-CN" altLang="en-US" b="1" dirty="0">
                <a:solidFill>
                  <a:srgbClr val="0000FF"/>
                </a:solidFill>
                <a:latin typeface="方正粗黑宋简体" panose="02000000000000000000" pitchFamily="2" charset="-122"/>
                <a:ea typeface="方正粗黑宋简体" panose="02000000000000000000" pitchFamily="2" charset="-122"/>
              </a:rPr>
              <a:t>原因：</a:t>
            </a:r>
            <a:r>
              <a:rPr lang="zh-CN" altLang="en-US" b="1" dirty="0">
                <a:latin typeface="+mn-ea"/>
              </a:rPr>
              <a:t>国际贸易的开展，买卖双方的接触，商品对文化习俗的传播。</a:t>
            </a:r>
          </a:p>
          <a:p>
            <a:pPr algn="just">
              <a:lnSpc>
                <a:spcPct val="125000"/>
              </a:lnSpc>
            </a:pPr>
            <a:r>
              <a:rPr lang="en-US" altLang="zh-CN" b="1" dirty="0">
                <a:solidFill>
                  <a:srgbClr val="0000FF"/>
                </a:solidFill>
                <a:latin typeface="方正粗黑宋简体" panose="02000000000000000000" pitchFamily="2" charset="-122"/>
                <a:ea typeface="方正粗黑宋简体" panose="02000000000000000000" pitchFamily="2" charset="-122"/>
              </a:rPr>
              <a:t>2.</a:t>
            </a:r>
            <a:r>
              <a:rPr lang="zh-CN" altLang="en-US" b="1" dirty="0">
                <a:solidFill>
                  <a:srgbClr val="0000FF"/>
                </a:solidFill>
                <a:latin typeface="方正粗黑宋简体" panose="02000000000000000000" pitchFamily="2" charset="-122"/>
                <a:ea typeface="方正粗黑宋简体" panose="02000000000000000000" pitchFamily="2" charset="-122"/>
              </a:rPr>
              <a:t>关系：</a:t>
            </a:r>
            <a:r>
              <a:rPr lang="zh-CN" altLang="en-US" b="1" dirty="0">
                <a:latin typeface="+mn-ea"/>
              </a:rPr>
              <a:t>随着商品的流动，各国文化也传播到世界其他地区，同时在相互借鉴中向前发展</a:t>
            </a:r>
            <a:r>
              <a:rPr lang="zh-CN" altLang="en-US" b="1" dirty="0" smtClean="0">
                <a:latin typeface="+mn-ea"/>
              </a:rPr>
              <a:t>。</a:t>
            </a:r>
            <a:endParaRPr lang="en-US" altLang="zh-CN" b="1" dirty="0" smtClean="0">
              <a:latin typeface="+mn-ea"/>
            </a:endParaRPr>
          </a:p>
          <a:p>
            <a:pPr algn="just">
              <a:lnSpc>
                <a:spcPct val="125000"/>
              </a:lnSpc>
            </a:pPr>
            <a:r>
              <a:rPr lang="en-US" altLang="zh-CN" b="1" dirty="0">
                <a:solidFill>
                  <a:srgbClr val="0000FF"/>
                </a:solidFill>
                <a:latin typeface="方正粗黑宋简体" panose="02000000000000000000" pitchFamily="2" charset="-122"/>
                <a:ea typeface="方正粗黑宋简体" panose="02000000000000000000" pitchFamily="2" charset="-122"/>
              </a:rPr>
              <a:t>3.</a:t>
            </a:r>
            <a:r>
              <a:rPr lang="zh-CN" altLang="en-US" b="1" dirty="0" smtClean="0">
                <a:solidFill>
                  <a:srgbClr val="0000FF"/>
                </a:solidFill>
                <a:latin typeface="方正粗黑宋简体" panose="02000000000000000000" pitchFamily="2" charset="-122"/>
                <a:ea typeface="方正粗黑宋简体" panose="02000000000000000000" pitchFamily="2" charset="-122"/>
              </a:rPr>
              <a:t>表现</a:t>
            </a:r>
            <a:endParaRPr lang="en-US" altLang="zh-CN" b="1" dirty="0" smtClean="0">
              <a:solidFill>
                <a:srgbClr val="0000FF"/>
              </a:solidFill>
              <a:latin typeface="方正粗黑宋简体" panose="02000000000000000000" pitchFamily="2" charset="-122"/>
              <a:ea typeface="方正粗黑宋简体" panose="02000000000000000000" pitchFamily="2" charset="-122"/>
            </a:endParaRPr>
          </a:p>
          <a:p>
            <a:pPr algn="just">
              <a:lnSpc>
                <a:spcPct val="125000"/>
              </a:lnSpc>
            </a:pPr>
            <a:r>
              <a:rPr lang="zh-CN" altLang="en-US" b="1" dirty="0">
                <a:solidFill>
                  <a:srgbClr val="0000FF"/>
                </a:solidFill>
                <a:latin typeface="方正粗黑宋简体" panose="02000000000000000000" pitchFamily="2" charset="-122"/>
                <a:ea typeface="方正粗黑宋简体" panose="02000000000000000000" pitchFamily="2" charset="-122"/>
              </a:rPr>
              <a:t>（</a:t>
            </a:r>
            <a:r>
              <a:rPr lang="en-US" altLang="zh-CN" b="1" dirty="0">
                <a:solidFill>
                  <a:srgbClr val="0000FF"/>
                </a:solidFill>
                <a:latin typeface="方正粗黑宋简体" panose="02000000000000000000" pitchFamily="2" charset="-122"/>
                <a:ea typeface="方正粗黑宋简体" panose="02000000000000000000" pitchFamily="2" charset="-122"/>
              </a:rPr>
              <a:t>1</a:t>
            </a:r>
            <a:r>
              <a:rPr lang="zh-CN" altLang="en-US" b="1" dirty="0">
                <a:solidFill>
                  <a:srgbClr val="0000FF"/>
                </a:solidFill>
                <a:latin typeface="方正粗黑宋简体" panose="02000000000000000000" pitchFamily="2" charset="-122"/>
                <a:ea typeface="方正粗黑宋简体" panose="02000000000000000000" pitchFamily="2" charset="-122"/>
              </a:rPr>
              <a:t>）饮茶文化</a:t>
            </a:r>
          </a:p>
        </p:txBody>
      </p:sp>
    </p:spTree>
    <p:extLst>
      <p:ext uri="{BB962C8B-B14F-4D97-AF65-F5344CB8AC3E}">
        <p14:creationId xmlns:p14="http://schemas.microsoft.com/office/powerpoint/2010/main" val="13507462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7994" y="123481"/>
            <a:ext cx="5896029" cy="369265"/>
          </a:xfrm>
          <a:prstGeom prst="rect">
            <a:avLst/>
          </a:prstGeom>
        </p:spPr>
        <p:txBody>
          <a:bodyPr wrap="none" lIns="91372" tIns="45687" rIns="91372" bIns="45687">
            <a:spAutoFit/>
          </a:bodyPr>
          <a:lstStyle/>
          <a:p>
            <a:pPr defTabSz="913451"/>
            <a:r>
              <a:rPr lang="zh-CN" altLang="en-US" b="1" dirty="0">
                <a:solidFill>
                  <a:prstClr val="black"/>
                </a:solidFill>
                <a:latin typeface="方正粗黑宋简体" panose="02000000000000000000" pitchFamily="2" charset="-122"/>
                <a:ea typeface="方正粗黑宋简体" panose="02000000000000000000" pitchFamily="2" charset="-122"/>
              </a:rPr>
              <a:t>学习要点</a:t>
            </a:r>
            <a:r>
              <a:rPr lang="en-US" altLang="zh-CN" b="1" dirty="0">
                <a:solidFill>
                  <a:prstClr val="black"/>
                </a:solidFill>
                <a:latin typeface="方正粗黑宋简体" panose="02000000000000000000" pitchFamily="2" charset="-122"/>
                <a:ea typeface="方正粗黑宋简体" panose="02000000000000000000" pitchFamily="2" charset="-122"/>
              </a:rPr>
              <a:t>3</a:t>
            </a:r>
            <a:r>
              <a:rPr lang="zh-CN" altLang="en-US" b="1" dirty="0">
                <a:solidFill>
                  <a:prstClr val="black"/>
                </a:solidFill>
                <a:latin typeface="方正粗黑宋简体" panose="02000000000000000000" pitchFamily="2" charset="-122"/>
                <a:ea typeface="方正粗黑宋简体" panose="02000000000000000000" pitchFamily="2" charset="-122"/>
              </a:rPr>
              <a:t>：全球贸易网的形我及其在文化交流中的作用</a:t>
            </a:r>
          </a:p>
        </p:txBody>
      </p:sp>
      <p:sp>
        <p:nvSpPr>
          <p:cNvPr id="3" name="矩形 2"/>
          <p:cNvSpPr/>
          <p:nvPr/>
        </p:nvSpPr>
        <p:spPr>
          <a:xfrm>
            <a:off x="127991" y="494526"/>
            <a:ext cx="8712968" cy="646264"/>
          </a:xfrm>
          <a:prstGeom prst="rect">
            <a:avLst/>
          </a:prstGeom>
          <a:ln>
            <a:solidFill>
              <a:schemeClr val="tx1"/>
            </a:solidFill>
          </a:ln>
        </p:spPr>
        <p:txBody>
          <a:bodyPr wrap="square" lIns="91372" tIns="45687" rIns="91372" bIns="45687">
            <a:spAutoFit/>
          </a:bodyPr>
          <a:lstStyle/>
          <a:p>
            <a:pPr defTabSz="913451"/>
            <a:r>
              <a:rPr lang="en-US" altLang="zh-CN" b="1" dirty="0" smtClean="0">
                <a:solidFill>
                  <a:srgbClr val="0000FF"/>
                </a:solidFill>
                <a:latin typeface="华文楷体" panose="02010600040101010101" pitchFamily="2" charset="-122"/>
                <a:ea typeface="华文楷体" panose="02010600040101010101" pitchFamily="2" charset="-122"/>
              </a:rPr>
              <a:t>2.</a:t>
            </a:r>
            <a:r>
              <a:rPr lang="zh-CN" altLang="en-US" b="1" dirty="0">
                <a:solidFill>
                  <a:srgbClr val="0000FF"/>
                </a:solidFill>
                <a:latin typeface="华文楷体" panose="02010600040101010101" pitchFamily="2" charset="-122"/>
                <a:ea typeface="华文楷体" panose="02010600040101010101" pitchFamily="2" charset="-122"/>
              </a:rPr>
              <a:t>在相互借鉴中向前发展；能够通过茶叶、服饰、钟表等实例，论证商品中蕴含的文化元素，理解商品和文化的关系 </a:t>
            </a:r>
            <a:endParaRPr lang="en-US" altLang="zh-CN" b="1" dirty="0">
              <a:solidFill>
                <a:srgbClr val="0000FF"/>
              </a:solidFill>
              <a:latin typeface="华文楷体" panose="02010600040101010101" pitchFamily="2" charset="-122"/>
              <a:ea typeface="华文楷体" panose="02010600040101010101" pitchFamily="2" charset="-122"/>
            </a:endParaRPr>
          </a:p>
        </p:txBody>
      </p:sp>
      <p:pic>
        <p:nvPicPr>
          <p:cNvPr id="4" name="Picture 2" descr="C:\Users\ADMINI~1\AppData\Local\Temp\Rar$DIa7092.26586\中国茶文化的传播 (zxls.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993" y="1275606"/>
            <a:ext cx="8807946" cy="36724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6" name="表格 5"/>
          <p:cNvGraphicFramePr>
            <a:graphicFrameLocks noGrp="1"/>
          </p:cNvGraphicFramePr>
          <p:nvPr>
            <p:extLst>
              <p:ext uri="{D42A27DB-BD31-4B8C-83A1-F6EECF244321}">
                <p14:modId xmlns:p14="http://schemas.microsoft.com/office/powerpoint/2010/main" val="2063013854"/>
              </p:ext>
            </p:extLst>
          </p:nvPr>
        </p:nvGraphicFramePr>
        <p:xfrm>
          <a:off x="401751" y="1863115"/>
          <a:ext cx="8260430" cy="2497390"/>
        </p:xfrm>
        <a:graphic>
          <a:graphicData uri="http://schemas.openxmlformats.org/drawingml/2006/table">
            <a:tbl>
              <a:tblPr>
                <a:tableStyleId>{2D5ABB26-0587-4C30-8999-92F81FD0307C}</a:tableStyleId>
              </a:tblPr>
              <a:tblGrid>
                <a:gridCol w="846766"/>
                <a:gridCol w="867333"/>
                <a:gridCol w="6546331"/>
              </a:tblGrid>
              <a:tr h="576064">
                <a:tc gridSpan="2">
                  <a:txBody>
                    <a:bodyPr/>
                    <a:lstStyle/>
                    <a:p>
                      <a:pPr algn="ctr">
                        <a:spcAft>
                          <a:spcPts val="0"/>
                        </a:spcAft>
                      </a:pPr>
                      <a:r>
                        <a:rPr lang="zh-CN" sz="1400" b="1" kern="100" dirty="0">
                          <a:effectLst/>
                        </a:rPr>
                        <a:t>地位</a:t>
                      </a:r>
                      <a:endParaRPr lang="zh-CN" sz="1400" b="1" kern="100" dirty="0">
                        <a:effectLst/>
                        <a:latin typeface="Times New Roman"/>
                        <a:ea typeface="宋体"/>
                      </a:endParaRPr>
                    </a:p>
                  </a:txBody>
                  <a:tcPr marL="33311" marR="333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CN" altLang="en-US"/>
                    </a:p>
                  </a:txBody>
                  <a:tcPr/>
                </a:tc>
                <a:tc>
                  <a:txBody>
                    <a:bodyPr/>
                    <a:lstStyle/>
                    <a:p>
                      <a:pPr algn="l">
                        <a:spcAft>
                          <a:spcPts val="0"/>
                        </a:spcAft>
                      </a:pPr>
                      <a:r>
                        <a:rPr lang="zh-CN" sz="1400" b="1" kern="100" dirty="0">
                          <a:effectLst/>
                        </a:rPr>
                        <a:t>①中国先民的伟大发现，历史悠久；②蕴含了东方哲学和东方美学；③是中国文化的符号之一</a:t>
                      </a:r>
                      <a:endParaRPr lang="zh-CN" sz="1400" b="1" kern="100" dirty="0">
                        <a:effectLst/>
                        <a:latin typeface="Times New Roman"/>
                        <a:ea typeface="宋体"/>
                      </a:endParaRPr>
                    </a:p>
                  </a:txBody>
                  <a:tcPr marL="33311" marR="333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20221">
                <a:tc rowSpan="2" gridSpan="2">
                  <a:txBody>
                    <a:bodyPr/>
                    <a:lstStyle/>
                    <a:p>
                      <a:pPr algn="ctr">
                        <a:spcAft>
                          <a:spcPts val="0"/>
                        </a:spcAft>
                      </a:pPr>
                      <a:r>
                        <a:rPr lang="zh-CN" sz="1400" b="1" kern="100" dirty="0">
                          <a:effectLst/>
                        </a:rPr>
                        <a:t>外传过程</a:t>
                      </a:r>
                      <a:endParaRPr lang="zh-CN" sz="1400" b="1" kern="100" dirty="0">
                        <a:effectLst/>
                        <a:latin typeface="Times New Roman"/>
                        <a:ea typeface="宋体"/>
                      </a:endParaRPr>
                    </a:p>
                  </a:txBody>
                  <a:tcPr marL="33311" marR="333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hMerge="1">
                  <a:txBody>
                    <a:bodyPr/>
                    <a:lstStyle/>
                    <a:p>
                      <a:endParaRPr lang="zh-CN" altLang="en-US"/>
                    </a:p>
                  </a:txBody>
                  <a:tcPr/>
                </a:tc>
                <a:tc>
                  <a:txBody>
                    <a:bodyPr/>
                    <a:lstStyle/>
                    <a:p>
                      <a:pPr algn="l">
                        <a:spcAft>
                          <a:spcPts val="0"/>
                        </a:spcAft>
                      </a:pPr>
                      <a:r>
                        <a:rPr lang="zh-CN" sz="1400" b="1" kern="100" dirty="0">
                          <a:effectLst/>
                        </a:rPr>
                        <a:t>最初，主要在中国周边传播</a:t>
                      </a:r>
                      <a:endParaRPr lang="zh-CN" sz="1400" b="1" kern="100" dirty="0">
                        <a:effectLst/>
                        <a:latin typeface="Times New Roman"/>
                        <a:ea typeface="宋体"/>
                      </a:endParaRPr>
                    </a:p>
                  </a:txBody>
                  <a:tcPr marL="33311" marR="333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20221">
                <a:tc gridSpan="2" vMerge="1">
                  <a:txBody>
                    <a:bodyPr/>
                    <a:lstStyle/>
                    <a:p>
                      <a:endParaRPr lang="zh-CN" altLang="en-US"/>
                    </a:p>
                  </a:txBody>
                  <a:tcPr/>
                </a:tc>
                <a:tc hMerge="1" vMerge="1">
                  <a:txBody>
                    <a:bodyPr/>
                    <a:lstStyle/>
                    <a:p>
                      <a:endParaRPr lang="zh-CN" altLang="en-US"/>
                    </a:p>
                  </a:txBody>
                  <a:tcPr/>
                </a:tc>
                <a:tc>
                  <a:txBody>
                    <a:bodyPr/>
                    <a:lstStyle/>
                    <a:p>
                      <a:pPr algn="l">
                        <a:spcAft>
                          <a:spcPts val="0"/>
                        </a:spcAft>
                      </a:pPr>
                      <a:r>
                        <a:rPr lang="en-US" sz="1400" b="1" kern="100" dirty="0">
                          <a:effectLst/>
                        </a:rPr>
                        <a:t>16</a:t>
                      </a:r>
                      <a:r>
                        <a:rPr lang="zh-CN" sz="1400" b="1" kern="100" dirty="0">
                          <a:effectLst/>
                        </a:rPr>
                        <a:t>世纪以后，传播到欧洲、美洲、非洲和大洋洲等地区</a:t>
                      </a:r>
                      <a:endParaRPr lang="zh-CN" sz="1400" b="1" kern="100" dirty="0">
                        <a:effectLst/>
                        <a:latin typeface="Times New Roman"/>
                        <a:ea typeface="宋体"/>
                      </a:endParaRPr>
                    </a:p>
                  </a:txBody>
                  <a:tcPr marL="33311" marR="333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20221">
                <a:tc rowSpan="4">
                  <a:txBody>
                    <a:bodyPr/>
                    <a:lstStyle/>
                    <a:p>
                      <a:pPr algn="ctr">
                        <a:spcAft>
                          <a:spcPts val="0"/>
                        </a:spcAft>
                      </a:pPr>
                      <a:r>
                        <a:rPr lang="zh-CN" sz="1400" b="1" kern="100" dirty="0">
                          <a:effectLst/>
                        </a:rPr>
                        <a:t>表现</a:t>
                      </a:r>
                      <a:endParaRPr lang="zh-CN" sz="1400" b="1" kern="100" dirty="0">
                        <a:effectLst/>
                        <a:latin typeface="Times New Roman"/>
                        <a:ea typeface="宋体"/>
                      </a:endParaRPr>
                    </a:p>
                  </a:txBody>
                  <a:tcPr marL="33311" marR="333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CN" sz="1400" b="1" kern="100">
                          <a:effectLst/>
                        </a:rPr>
                        <a:t>俄国</a:t>
                      </a:r>
                      <a:endParaRPr lang="zh-CN" sz="1400" b="1" kern="100">
                        <a:effectLst/>
                        <a:latin typeface="Times New Roman"/>
                        <a:ea typeface="宋体"/>
                      </a:endParaRPr>
                    </a:p>
                  </a:txBody>
                  <a:tcPr marL="33311" marR="333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zh-CN" sz="1400" b="1" kern="100" dirty="0">
                          <a:effectLst/>
                        </a:rPr>
                        <a:t>上流社会把中国的茶具作为最珍贵的室内摆设，中俄之间形成了</a:t>
                      </a:r>
                      <a:r>
                        <a:rPr lang="zh-CN" sz="1400" b="1" kern="100" dirty="0">
                          <a:solidFill>
                            <a:srgbClr val="0000FF"/>
                          </a:solidFill>
                          <a:effectLst/>
                          <a:latin typeface="方正粗黑宋简体" panose="02000000000000000000" pitchFamily="2" charset="-122"/>
                          <a:ea typeface="方正粗黑宋简体" panose="02000000000000000000" pitchFamily="2" charset="-122"/>
                        </a:rPr>
                        <a:t>“万里茶道”</a:t>
                      </a:r>
                    </a:p>
                  </a:txBody>
                  <a:tcPr marL="33311" marR="333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20221">
                <a:tc vMerge="1">
                  <a:txBody>
                    <a:bodyPr/>
                    <a:lstStyle/>
                    <a:p>
                      <a:endParaRPr lang="zh-CN" altLang="en-US"/>
                    </a:p>
                  </a:txBody>
                  <a:tcPr/>
                </a:tc>
                <a:tc>
                  <a:txBody>
                    <a:bodyPr/>
                    <a:lstStyle/>
                    <a:p>
                      <a:pPr algn="ctr">
                        <a:spcAft>
                          <a:spcPts val="0"/>
                        </a:spcAft>
                      </a:pPr>
                      <a:r>
                        <a:rPr lang="zh-CN" sz="1400" b="1" kern="100" dirty="0">
                          <a:effectLst/>
                        </a:rPr>
                        <a:t>英国</a:t>
                      </a:r>
                      <a:endParaRPr lang="zh-CN" sz="1400" b="1" kern="100" dirty="0">
                        <a:effectLst/>
                        <a:latin typeface="Times New Roman"/>
                        <a:ea typeface="宋体"/>
                      </a:endParaRPr>
                    </a:p>
                  </a:txBody>
                  <a:tcPr marL="33311" marR="333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zh-CN" sz="1400" b="1" kern="100" dirty="0">
                          <a:effectLst/>
                        </a:rPr>
                        <a:t>用中国茶和中国的茶具招待客人成为主人炫耀的方式，形成了</a:t>
                      </a:r>
                      <a:r>
                        <a:rPr lang="zh-CN" sz="1400" b="1" kern="100" dirty="0">
                          <a:solidFill>
                            <a:srgbClr val="0000FF"/>
                          </a:solidFill>
                          <a:effectLst/>
                          <a:latin typeface="方正粗黑宋简体" panose="02000000000000000000" pitchFamily="2" charset="-122"/>
                          <a:ea typeface="方正粗黑宋简体" panose="02000000000000000000" pitchFamily="2" charset="-122"/>
                        </a:rPr>
                        <a:t>“下午茶”</a:t>
                      </a:r>
                    </a:p>
                  </a:txBody>
                  <a:tcPr marL="33311" marR="333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20221">
                <a:tc vMerge="1">
                  <a:txBody>
                    <a:bodyPr/>
                    <a:lstStyle/>
                    <a:p>
                      <a:endParaRPr lang="zh-CN" altLang="en-US"/>
                    </a:p>
                  </a:txBody>
                  <a:tcPr/>
                </a:tc>
                <a:tc>
                  <a:txBody>
                    <a:bodyPr/>
                    <a:lstStyle/>
                    <a:p>
                      <a:pPr algn="ctr">
                        <a:spcAft>
                          <a:spcPts val="0"/>
                        </a:spcAft>
                      </a:pPr>
                      <a:r>
                        <a:rPr lang="zh-CN" sz="1400" b="1" kern="100">
                          <a:effectLst/>
                        </a:rPr>
                        <a:t>荷兰</a:t>
                      </a:r>
                      <a:endParaRPr lang="zh-CN" sz="1400" b="1" kern="100">
                        <a:effectLst/>
                        <a:latin typeface="Times New Roman"/>
                        <a:ea typeface="宋体"/>
                      </a:endParaRPr>
                    </a:p>
                  </a:txBody>
                  <a:tcPr marL="33311" marR="333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zh-CN" sz="1400" b="1" kern="100" dirty="0">
                          <a:effectLst/>
                        </a:rPr>
                        <a:t>许多富裕家庭都设有专门的</a:t>
                      </a:r>
                      <a:r>
                        <a:rPr lang="zh-CN" sz="1400" b="1" kern="100" dirty="0">
                          <a:solidFill>
                            <a:srgbClr val="0000FF"/>
                          </a:solidFill>
                          <a:effectLst/>
                          <a:latin typeface="方正粗黑宋简体" panose="02000000000000000000" pitchFamily="2" charset="-122"/>
                          <a:ea typeface="方正粗黑宋简体" panose="02000000000000000000" pitchFamily="2" charset="-122"/>
                        </a:rPr>
                        <a:t>“茶室”</a:t>
                      </a:r>
                    </a:p>
                  </a:txBody>
                  <a:tcPr marL="33311" marR="333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20221">
                <a:tc vMerge="1">
                  <a:txBody>
                    <a:bodyPr/>
                    <a:lstStyle/>
                    <a:p>
                      <a:endParaRPr lang="zh-CN" altLang="en-US"/>
                    </a:p>
                  </a:txBody>
                  <a:tcPr/>
                </a:tc>
                <a:tc>
                  <a:txBody>
                    <a:bodyPr/>
                    <a:lstStyle/>
                    <a:p>
                      <a:pPr algn="ctr">
                        <a:spcAft>
                          <a:spcPts val="0"/>
                        </a:spcAft>
                      </a:pPr>
                      <a:r>
                        <a:rPr lang="zh-CN" sz="1400" b="1" kern="100">
                          <a:effectLst/>
                        </a:rPr>
                        <a:t>日本</a:t>
                      </a:r>
                      <a:endParaRPr lang="zh-CN" sz="1400" b="1" kern="100">
                        <a:effectLst/>
                        <a:latin typeface="Times New Roman"/>
                        <a:ea typeface="宋体"/>
                      </a:endParaRPr>
                    </a:p>
                  </a:txBody>
                  <a:tcPr marL="33311" marR="333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zh-CN" sz="1400" b="1" kern="100" dirty="0">
                          <a:effectLst/>
                        </a:rPr>
                        <a:t>根据自身的风俗习惯创造出新的茶文化，形成了</a:t>
                      </a:r>
                      <a:r>
                        <a:rPr lang="zh-CN" sz="1400" b="1" kern="100" dirty="0">
                          <a:solidFill>
                            <a:srgbClr val="0000FF"/>
                          </a:solidFill>
                          <a:effectLst/>
                          <a:latin typeface="方正粗黑宋简体" panose="02000000000000000000" pitchFamily="2" charset="-122"/>
                          <a:ea typeface="方正粗黑宋简体" panose="02000000000000000000" pitchFamily="2" charset="-122"/>
                        </a:rPr>
                        <a:t>“日本茶道”</a:t>
                      </a:r>
                    </a:p>
                  </a:txBody>
                  <a:tcPr marL="33311" marR="333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13420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9512" y="195486"/>
            <a:ext cx="8856984" cy="2934458"/>
          </a:xfrm>
          <a:prstGeom prst="rect">
            <a:avLst/>
          </a:prstGeom>
          <a:ln>
            <a:solidFill>
              <a:schemeClr val="tx1"/>
            </a:solidFill>
          </a:ln>
        </p:spPr>
        <p:txBody>
          <a:bodyPr wrap="square">
            <a:spAutoFit/>
          </a:bodyPr>
          <a:lstStyle/>
          <a:p>
            <a:pPr algn="just">
              <a:lnSpc>
                <a:spcPct val="114000"/>
              </a:lnSpc>
            </a:pPr>
            <a:r>
              <a:rPr lang="zh-CN" altLang="en-US" b="1" dirty="0" smtClean="0">
                <a:solidFill>
                  <a:prstClr val="black"/>
                </a:solidFill>
                <a:latin typeface="宋体"/>
              </a:rPr>
              <a:t>    茶叶</a:t>
            </a:r>
            <a:r>
              <a:rPr lang="zh-CN" altLang="en-US" b="1" dirty="0">
                <a:solidFill>
                  <a:prstClr val="black"/>
                </a:solidFill>
                <a:latin typeface="宋体"/>
              </a:rPr>
              <a:t>在古代丝绸之路上扮演了重要角色，尤其是西南“茶马古道”。</a:t>
            </a:r>
            <a:r>
              <a:rPr lang="en-US" altLang="zh-CN" b="1" dirty="0">
                <a:solidFill>
                  <a:prstClr val="black"/>
                </a:solidFill>
                <a:latin typeface="宋体"/>
              </a:rPr>
              <a:t>16</a:t>
            </a:r>
            <a:r>
              <a:rPr lang="zh-CN" altLang="en-US" b="1" dirty="0">
                <a:solidFill>
                  <a:prstClr val="black"/>
                </a:solidFill>
                <a:latin typeface="宋体"/>
              </a:rPr>
              <a:t>世纪，耶稣会传教士在传回欧洲的文献中提到茶，自此大量欧洲商船从中国或日本出发，将茶叶输送到里斯本、阿姆斯特丹和巴黎，俄国也通过“万里茶道”从陆路大量引入。跟进的英国后来居上，成为欧洲最大的茶消费国。最初传到欧洲时，茶是贵族专属饮品，一磅茶叶在英国的价格高达普通人数月的薪酬。到了 </a:t>
            </a:r>
            <a:r>
              <a:rPr lang="en-US" altLang="zh-CN" b="1" dirty="0">
                <a:solidFill>
                  <a:prstClr val="black"/>
                </a:solidFill>
                <a:latin typeface="宋体"/>
              </a:rPr>
              <a:t>17</a:t>
            </a:r>
            <a:r>
              <a:rPr lang="zh-CN" altLang="en-US" b="1" dirty="0">
                <a:solidFill>
                  <a:prstClr val="black"/>
                </a:solidFill>
                <a:latin typeface="宋体"/>
              </a:rPr>
              <a:t>世纪，英国东印度公司崛起，挑战荷兰东印度公司在亚洲的贸易霸权，茶价随之大幅下降，饮茶成为普通人也能享受的时尚。欧洲人又将饮茶习惯带到北美殖民地，很快，茶叶在英属北美的消费量就超过了英国本土</a:t>
            </a:r>
            <a:r>
              <a:rPr lang="zh-CN" altLang="en-US" b="1" dirty="0" smtClean="0">
                <a:solidFill>
                  <a:prstClr val="black"/>
                </a:solidFill>
                <a:latin typeface="宋体"/>
              </a:rPr>
              <a:t>。      </a:t>
            </a:r>
            <a:r>
              <a:rPr lang="en-US" altLang="zh-CN" b="1" dirty="0" smtClean="0">
                <a:solidFill>
                  <a:prstClr val="black"/>
                </a:solidFill>
                <a:latin typeface="宋体"/>
              </a:rPr>
              <a:t>——</a:t>
            </a:r>
            <a:r>
              <a:rPr lang="zh-CN" altLang="en-US" b="1" dirty="0">
                <a:solidFill>
                  <a:prstClr val="black"/>
                </a:solidFill>
                <a:latin typeface="宋体"/>
              </a:rPr>
              <a:t>摘编自宋念申</a:t>
            </a:r>
            <a:r>
              <a:rPr lang="en-US" altLang="zh-CN" b="1" dirty="0">
                <a:solidFill>
                  <a:prstClr val="black"/>
                </a:solidFill>
                <a:latin typeface="宋体"/>
              </a:rPr>
              <a:t>《</a:t>
            </a:r>
            <a:r>
              <a:rPr lang="zh-CN" altLang="en-US" b="1" dirty="0">
                <a:solidFill>
                  <a:prstClr val="black"/>
                </a:solidFill>
                <a:latin typeface="宋体"/>
              </a:rPr>
              <a:t>发现东亚</a:t>
            </a:r>
            <a:r>
              <a:rPr lang="en-US" altLang="zh-CN" b="1" dirty="0" smtClean="0">
                <a:solidFill>
                  <a:prstClr val="black"/>
                </a:solidFill>
                <a:latin typeface="宋体"/>
              </a:rPr>
              <a:t>》</a:t>
            </a:r>
          </a:p>
          <a:p>
            <a:pPr algn="just">
              <a:lnSpc>
                <a:spcPct val="114000"/>
              </a:lnSpc>
            </a:pPr>
            <a:r>
              <a:rPr lang="zh-CN" altLang="en-US" b="1" dirty="0" smtClean="0">
                <a:solidFill>
                  <a:srgbClr val="0000FF"/>
                </a:solidFill>
                <a:latin typeface="宋体"/>
              </a:rPr>
              <a:t>根据材料，</a:t>
            </a:r>
            <a:r>
              <a:rPr lang="zh-CN" altLang="en-US" b="1" dirty="0">
                <a:solidFill>
                  <a:srgbClr val="0000FF"/>
                </a:solidFill>
                <a:latin typeface="宋体"/>
              </a:rPr>
              <a:t>概括茶叶贸易的特征。结合所学阐述茶在中国文化中的地位。（</a:t>
            </a:r>
            <a:r>
              <a:rPr lang="en-US" altLang="zh-CN" b="1" dirty="0">
                <a:solidFill>
                  <a:srgbClr val="0000FF"/>
                </a:solidFill>
                <a:latin typeface="宋体"/>
              </a:rPr>
              <a:t>6</a:t>
            </a:r>
            <a:r>
              <a:rPr lang="zh-CN" altLang="en-US" b="1" dirty="0">
                <a:solidFill>
                  <a:srgbClr val="0000FF"/>
                </a:solidFill>
                <a:latin typeface="宋体"/>
              </a:rPr>
              <a:t>分）</a:t>
            </a:r>
          </a:p>
        </p:txBody>
      </p:sp>
      <p:sp>
        <p:nvSpPr>
          <p:cNvPr id="3" name="矩形 2"/>
          <p:cNvSpPr/>
          <p:nvPr/>
        </p:nvSpPr>
        <p:spPr>
          <a:xfrm>
            <a:off x="179512" y="3291830"/>
            <a:ext cx="8856984" cy="646331"/>
          </a:xfrm>
          <a:prstGeom prst="rect">
            <a:avLst/>
          </a:prstGeom>
          <a:solidFill>
            <a:schemeClr val="bg2"/>
          </a:solidFill>
        </p:spPr>
        <p:txBody>
          <a:bodyPr wrap="square">
            <a:spAutoFit/>
          </a:bodyPr>
          <a:lstStyle/>
          <a:p>
            <a:pPr algn="just"/>
            <a:r>
              <a:rPr lang="zh-CN" altLang="en-US" b="1" dirty="0">
                <a:solidFill>
                  <a:prstClr val="black"/>
                </a:solidFill>
                <a:latin typeface="方正粗黑宋简体" panose="02000000000000000000" pitchFamily="2" charset="-122"/>
                <a:ea typeface="方正粗黑宋简体" panose="02000000000000000000" pitchFamily="2" charset="-122"/>
              </a:rPr>
              <a:t>特征：</a:t>
            </a:r>
            <a:r>
              <a:rPr lang="zh-CN" altLang="en-US" b="1" dirty="0">
                <a:solidFill>
                  <a:prstClr val="black"/>
                </a:solidFill>
                <a:latin typeface="楷体" panose="02010609060101010101" pitchFamily="49" charset="-122"/>
                <a:ea typeface="楷体" panose="02010609060101010101" pitchFamily="49" charset="-122"/>
              </a:rPr>
              <a:t>历史悠久；范围逐渐扩大；由贵族阶层到平民阶层；引发贸易竞争，茶价逐渐降低</a:t>
            </a:r>
            <a:r>
              <a:rPr lang="zh-CN" altLang="en-US" b="1" dirty="0" smtClean="0">
                <a:solidFill>
                  <a:prstClr val="black"/>
                </a:solidFill>
                <a:latin typeface="楷体" panose="02010609060101010101" pitchFamily="49" charset="-122"/>
                <a:ea typeface="楷体" panose="02010609060101010101" pitchFamily="49" charset="-122"/>
              </a:rPr>
              <a:t>；英</a:t>
            </a:r>
            <a:r>
              <a:rPr lang="zh-CN" altLang="en-US" b="1" dirty="0">
                <a:solidFill>
                  <a:prstClr val="black"/>
                </a:solidFill>
                <a:latin typeface="楷体" panose="02010609060101010101" pitchFamily="49" charset="-122"/>
                <a:ea typeface="楷体" panose="02010609060101010101" pitchFamily="49" charset="-122"/>
              </a:rPr>
              <a:t>属北美销量超过英国本土（答出任意三点即可得 </a:t>
            </a:r>
            <a:r>
              <a:rPr lang="en-US" altLang="zh-CN" b="1" dirty="0">
                <a:solidFill>
                  <a:prstClr val="black"/>
                </a:solidFill>
                <a:latin typeface="楷体" panose="02010609060101010101" pitchFamily="49" charset="-122"/>
                <a:ea typeface="楷体" panose="02010609060101010101" pitchFamily="49" charset="-122"/>
              </a:rPr>
              <a:t>3</a:t>
            </a:r>
            <a:r>
              <a:rPr lang="zh-CN" altLang="en-US" b="1" dirty="0">
                <a:solidFill>
                  <a:prstClr val="black"/>
                </a:solidFill>
                <a:latin typeface="楷体" panose="02010609060101010101" pitchFamily="49" charset="-122"/>
                <a:ea typeface="楷体" panose="02010609060101010101" pitchFamily="49" charset="-122"/>
              </a:rPr>
              <a:t>分）</a:t>
            </a:r>
            <a:r>
              <a:rPr lang="en-US" altLang="zh-CN" b="1" dirty="0">
                <a:solidFill>
                  <a:prstClr val="black"/>
                </a:solidFill>
                <a:latin typeface="楷体" panose="02010609060101010101" pitchFamily="49" charset="-122"/>
                <a:ea typeface="楷体" panose="02010609060101010101" pitchFamily="49" charset="-122"/>
              </a:rPr>
              <a:t>(3</a:t>
            </a:r>
            <a:r>
              <a:rPr lang="zh-CN" altLang="en-US" b="1" dirty="0">
                <a:solidFill>
                  <a:prstClr val="black"/>
                </a:solidFill>
                <a:latin typeface="楷体" panose="02010609060101010101" pitchFamily="49" charset="-122"/>
                <a:ea typeface="楷体" panose="02010609060101010101" pitchFamily="49" charset="-122"/>
              </a:rPr>
              <a:t>分</a:t>
            </a:r>
            <a:r>
              <a:rPr lang="en-US" altLang="zh-CN" b="1" dirty="0">
                <a:solidFill>
                  <a:prstClr val="black"/>
                </a:solidFill>
                <a:latin typeface="楷体" panose="02010609060101010101" pitchFamily="49" charset="-122"/>
                <a:ea typeface="楷体" panose="02010609060101010101" pitchFamily="49" charset="-122"/>
              </a:rPr>
              <a:t>)</a:t>
            </a:r>
            <a:r>
              <a:rPr lang="zh-CN" altLang="en-US" b="1" dirty="0">
                <a:solidFill>
                  <a:prstClr val="black"/>
                </a:solidFill>
                <a:latin typeface="楷体" panose="02010609060101010101" pitchFamily="49" charset="-122"/>
                <a:ea typeface="楷体" panose="02010609060101010101" pitchFamily="49" charset="-122"/>
              </a:rPr>
              <a:t>；</a:t>
            </a:r>
          </a:p>
        </p:txBody>
      </p:sp>
      <p:sp>
        <p:nvSpPr>
          <p:cNvPr id="4" name="矩形 3"/>
          <p:cNvSpPr/>
          <p:nvPr/>
        </p:nvSpPr>
        <p:spPr>
          <a:xfrm>
            <a:off x="179512" y="4155926"/>
            <a:ext cx="8856984" cy="646331"/>
          </a:xfrm>
          <a:prstGeom prst="rect">
            <a:avLst/>
          </a:prstGeom>
          <a:solidFill>
            <a:schemeClr val="bg2"/>
          </a:solidFill>
        </p:spPr>
        <p:txBody>
          <a:bodyPr wrap="square">
            <a:spAutoFit/>
          </a:bodyPr>
          <a:lstStyle/>
          <a:p>
            <a:pPr algn="just"/>
            <a:r>
              <a:rPr lang="zh-CN" altLang="en-US" b="1" dirty="0">
                <a:latin typeface="方正粗黑宋简体" panose="02000000000000000000" pitchFamily="2" charset="-122"/>
                <a:ea typeface="方正粗黑宋简体" panose="02000000000000000000" pitchFamily="2" charset="-122"/>
              </a:rPr>
              <a:t>地位：</a:t>
            </a:r>
            <a:r>
              <a:rPr lang="zh-CN" altLang="en-US" b="1" dirty="0">
                <a:latin typeface="楷体" panose="02010609060101010101" pitchFamily="49" charset="-122"/>
                <a:ea typeface="楷体" panose="02010609060101010101" pitchFamily="49" charset="-122"/>
              </a:rPr>
              <a:t>茶是中国先民的伟大发明，饮茶风俗在中国有着悠久的历史；蕴含了含蓄内敛的东方哲学和娴静淡雅的东方美学；是中国文化的符号之一。（</a:t>
            </a:r>
            <a:r>
              <a:rPr lang="en-US" altLang="zh-CN" b="1" dirty="0">
                <a:latin typeface="楷体" panose="02010609060101010101" pitchFamily="49" charset="-122"/>
                <a:ea typeface="楷体" panose="02010609060101010101" pitchFamily="49" charset="-122"/>
              </a:rPr>
              <a:t>3</a:t>
            </a:r>
            <a:r>
              <a:rPr lang="zh-CN" altLang="en-US" b="1" dirty="0">
                <a:latin typeface="楷体" panose="02010609060101010101" pitchFamily="49" charset="-122"/>
                <a:ea typeface="楷体" panose="02010609060101010101" pitchFamily="49" charset="-122"/>
              </a:rPr>
              <a:t>分）</a:t>
            </a:r>
          </a:p>
        </p:txBody>
      </p:sp>
    </p:spTree>
    <p:extLst>
      <p:ext uri="{BB962C8B-B14F-4D97-AF65-F5344CB8AC3E}">
        <p14:creationId xmlns:p14="http://schemas.microsoft.com/office/powerpoint/2010/main" val="89258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7994" y="123481"/>
            <a:ext cx="5896029" cy="369265"/>
          </a:xfrm>
          <a:prstGeom prst="rect">
            <a:avLst/>
          </a:prstGeom>
        </p:spPr>
        <p:txBody>
          <a:bodyPr wrap="none" lIns="91372" tIns="45687" rIns="91372" bIns="45687">
            <a:spAutoFit/>
          </a:bodyPr>
          <a:lstStyle/>
          <a:p>
            <a:pPr defTabSz="913451"/>
            <a:r>
              <a:rPr lang="zh-CN" altLang="en-US" b="1" dirty="0">
                <a:solidFill>
                  <a:prstClr val="black"/>
                </a:solidFill>
                <a:latin typeface="方正粗黑宋简体" panose="02000000000000000000" pitchFamily="2" charset="-122"/>
                <a:ea typeface="方正粗黑宋简体" panose="02000000000000000000" pitchFamily="2" charset="-122"/>
              </a:rPr>
              <a:t>学习要点</a:t>
            </a:r>
            <a:r>
              <a:rPr lang="en-US" altLang="zh-CN" b="1" dirty="0">
                <a:solidFill>
                  <a:prstClr val="black"/>
                </a:solidFill>
                <a:latin typeface="方正粗黑宋简体" panose="02000000000000000000" pitchFamily="2" charset="-122"/>
                <a:ea typeface="方正粗黑宋简体" panose="02000000000000000000" pitchFamily="2" charset="-122"/>
              </a:rPr>
              <a:t>3</a:t>
            </a:r>
            <a:r>
              <a:rPr lang="zh-CN" altLang="en-US" b="1" dirty="0">
                <a:solidFill>
                  <a:prstClr val="black"/>
                </a:solidFill>
                <a:latin typeface="方正粗黑宋简体" panose="02000000000000000000" pitchFamily="2" charset="-122"/>
                <a:ea typeface="方正粗黑宋简体" panose="02000000000000000000" pitchFamily="2" charset="-122"/>
              </a:rPr>
              <a:t>：全球贸易网的形我及其在文化交流中的作用</a:t>
            </a:r>
          </a:p>
        </p:txBody>
      </p:sp>
      <p:sp>
        <p:nvSpPr>
          <p:cNvPr id="3" name="矩形 2"/>
          <p:cNvSpPr/>
          <p:nvPr/>
        </p:nvSpPr>
        <p:spPr>
          <a:xfrm>
            <a:off x="127991" y="494526"/>
            <a:ext cx="8712968" cy="646264"/>
          </a:xfrm>
          <a:prstGeom prst="rect">
            <a:avLst/>
          </a:prstGeom>
          <a:ln>
            <a:solidFill>
              <a:schemeClr val="tx1"/>
            </a:solidFill>
          </a:ln>
        </p:spPr>
        <p:txBody>
          <a:bodyPr wrap="square" lIns="91372" tIns="45687" rIns="91372" bIns="45687">
            <a:spAutoFit/>
          </a:bodyPr>
          <a:lstStyle/>
          <a:p>
            <a:pPr defTabSz="913451"/>
            <a:r>
              <a:rPr lang="en-US" altLang="zh-CN" b="1" dirty="0" smtClean="0">
                <a:solidFill>
                  <a:srgbClr val="0000FF"/>
                </a:solidFill>
                <a:latin typeface="华文楷体" panose="02010600040101010101" pitchFamily="2" charset="-122"/>
                <a:ea typeface="华文楷体" panose="02010600040101010101" pitchFamily="2" charset="-122"/>
              </a:rPr>
              <a:t>2.</a:t>
            </a:r>
            <a:r>
              <a:rPr lang="zh-CN" altLang="en-US" b="1" dirty="0">
                <a:solidFill>
                  <a:srgbClr val="0000FF"/>
                </a:solidFill>
                <a:latin typeface="华文楷体" panose="02010600040101010101" pitchFamily="2" charset="-122"/>
                <a:ea typeface="华文楷体" panose="02010600040101010101" pitchFamily="2" charset="-122"/>
              </a:rPr>
              <a:t>在相互借鉴中向前发展；能够通过茶叶、服饰、钟表等实例，论证商品中蕴含的文化元素，理解商品和文化的关系 </a:t>
            </a:r>
            <a:endParaRPr lang="en-US" altLang="zh-CN" b="1" dirty="0">
              <a:solidFill>
                <a:srgbClr val="0000FF"/>
              </a:solidFill>
              <a:latin typeface="华文楷体" panose="02010600040101010101" pitchFamily="2" charset="-122"/>
              <a:ea typeface="华文楷体" panose="02010600040101010101" pitchFamily="2" charset="-122"/>
            </a:endParaRPr>
          </a:p>
        </p:txBody>
      </p:sp>
      <p:sp>
        <p:nvSpPr>
          <p:cNvPr id="5" name="矩形 4"/>
          <p:cNvSpPr/>
          <p:nvPr/>
        </p:nvSpPr>
        <p:spPr>
          <a:xfrm>
            <a:off x="127991" y="1275606"/>
            <a:ext cx="8712968" cy="3362459"/>
          </a:xfrm>
          <a:prstGeom prst="rect">
            <a:avLst/>
          </a:prstGeom>
          <a:noFill/>
          <a:ln>
            <a:solidFill>
              <a:schemeClr val="tx1"/>
            </a:solidFill>
          </a:ln>
        </p:spPr>
        <p:txBody>
          <a:bodyPr wrap="square">
            <a:spAutoFit/>
          </a:bodyPr>
          <a:lstStyle/>
          <a:p>
            <a:pPr algn="just">
              <a:lnSpc>
                <a:spcPct val="125000"/>
              </a:lnSpc>
            </a:pPr>
            <a:r>
              <a:rPr lang="en-US" altLang="zh-CN" b="1" dirty="0">
                <a:solidFill>
                  <a:srgbClr val="0000FF"/>
                </a:solidFill>
                <a:latin typeface="方正粗黑宋简体" panose="02000000000000000000" pitchFamily="2" charset="-122"/>
                <a:ea typeface="方正粗黑宋简体" panose="02000000000000000000" pitchFamily="2" charset="-122"/>
              </a:rPr>
              <a:t>1.</a:t>
            </a:r>
            <a:r>
              <a:rPr lang="zh-CN" altLang="en-US" b="1" dirty="0">
                <a:solidFill>
                  <a:srgbClr val="0000FF"/>
                </a:solidFill>
                <a:latin typeface="方正粗黑宋简体" panose="02000000000000000000" pitchFamily="2" charset="-122"/>
                <a:ea typeface="方正粗黑宋简体" panose="02000000000000000000" pitchFamily="2" charset="-122"/>
              </a:rPr>
              <a:t>原因：</a:t>
            </a:r>
            <a:r>
              <a:rPr lang="zh-CN" altLang="en-US" sz="1600" b="1" dirty="0">
                <a:solidFill>
                  <a:prstClr val="black"/>
                </a:solidFill>
                <a:latin typeface="宋体"/>
              </a:rPr>
              <a:t>国际贸易的开展，买卖双方的接触，商品对文化习俗的传播。</a:t>
            </a:r>
          </a:p>
          <a:p>
            <a:pPr algn="just">
              <a:lnSpc>
                <a:spcPct val="125000"/>
              </a:lnSpc>
            </a:pPr>
            <a:r>
              <a:rPr lang="en-US" altLang="zh-CN" b="1" dirty="0">
                <a:solidFill>
                  <a:srgbClr val="0000FF"/>
                </a:solidFill>
                <a:latin typeface="方正粗黑宋简体" panose="02000000000000000000" pitchFamily="2" charset="-122"/>
                <a:ea typeface="方正粗黑宋简体" panose="02000000000000000000" pitchFamily="2" charset="-122"/>
              </a:rPr>
              <a:t>2.</a:t>
            </a:r>
            <a:r>
              <a:rPr lang="zh-CN" altLang="en-US" b="1" dirty="0">
                <a:solidFill>
                  <a:srgbClr val="0000FF"/>
                </a:solidFill>
                <a:latin typeface="方正粗黑宋简体" panose="02000000000000000000" pitchFamily="2" charset="-122"/>
                <a:ea typeface="方正粗黑宋简体" panose="02000000000000000000" pitchFamily="2" charset="-122"/>
              </a:rPr>
              <a:t>关系：</a:t>
            </a:r>
            <a:r>
              <a:rPr lang="zh-CN" altLang="en-US" sz="1600" b="1" dirty="0">
                <a:solidFill>
                  <a:prstClr val="black"/>
                </a:solidFill>
                <a:latin typeface="宋体"/>
              </a:rPr>
              <a:t>随着商品的流动，各国文化也传播到世界其他地区，同时在相互借鉴中向前发展</a:t>
            </a:r>
            <a:r>
              <a:rPr lang="zh-CN" altLang="en-US" sz="1600" b="1" dirty="0" smtClean="0">
                <a:solidFill>
                  <a:prstClr val="black"/>
                </a:solidFill>
                <a:latin typeface="宋体"/>
              </a:rPr>
              <a:t>。</a:t>
            </a:r>
            <a:endParaRPr lang="en-US" altLang="zh-CN" sz="1600" b="1" dirty="0" smtClean="0">
              <a:solidFill>
                <a:prstClr val="black"/>
              </a:solidFill>
              <a:latin typeface="宋体"/>
            </a:endParaRPr>
          </a:p>
          <a:p>
            <a:pPr algn="just">
              <a:lnSpc>
                <a:spcPct val="125000"/>
              </a:lnSpc>
            </a:pPr>
            <a:r>
              <a:rPr lang="en-US" altLang="zh-CN" b="1" dirty="0">
                <a:solidFill>
                  <a:srgbClr val="0000FF"/>
                </a:solidFill>
                <a:latin typeface="方正粗黑宋简体" panose="02000000000000000000" pitchFamily="2" charset="-122"/>
                <a:ea typeface="方正粗黑宋简体" panose="02000000000000000000" pitchFamily="2" charset="-122"/>
              </a:rPr>
              <a:t>3.</a:t>
            </a:r>
            <a:r>
              <a:rPr lang="zh-CN" altLang="en-US" b="1" dirty="0" smtClean="0">
                <a:solidFill>
                  <a:srgbClr val="0000FF"/>
                </a:solidFill>
                <a:latin typeface="方正粗黑宋简体" panose="02000000000000000000" pitchFamily="2" charset="-122"/>
                <a:ea typeface="方正粗黑宋简体" panose="02000000000000000000" pitchFamily="2" charset="-122"/>
              </a:rPr>
              <a:t>表现</a:t>
            </a:r>
            <a:endParaRPr lang="en-US" altLang="zh-CN" b="1" dirty="0" smtClean="0">
              <a:solidFill>
                <a:srgbClr val="0000FF"/>
              </a:solidFill>
              <a:latin typeface="方正粗黑宋简体" panose="02000000000000000000" pitchFamily="2" charset="-122"/>
              <a:ea typeface="方正粗黑宋简体" panose="02000000000000000000" pitchFamily="2" charset="-122"/>
            </a:endParaRPr>
          </a:p>
          <a:p>
            <a:pPr algn="just">
              <a:lnSpc>
                <a:spcPct val="125000"/>
              </a:lnSpc>
            </a:pPr>
            <a:r>
              <a:rPr lang="zh-CN" altLang="en-US" b="1" dirty="0">
                <a:solidFill>
                  <a:srgbClr val="0000FF"/>
                </a:solidFill>
                <a:latin typeface="方正粗黑宋简体" panose="02000000000000000000" pitchFamily="2" charset="-122"/>
                <a:ea typeface="方正粗黑宋简体" panose="02000000000000000000" pitchFamily="2" charset="-122"/>
              </a:rPr>
              <a:t>（</a:t>
            </a:r>
            <a:r>
              <a:rPr lang="en-US" altLang="zh-CN" b="1" dirty="0">
                <a:solidFill>
                  <a:srgbClr val="0000FF"/>
                </a:solidFill>
                <a:latin typeface="方正粗黑宋简体" panose="02000000000000000000" pitchFamily="2" charset="-122"/>
                <a:ea typeface="方正粗黑宋简体" panose="02000000000000000000" pitchFamily="2" charset="-122"/>
              </a:rPr>
              <a:t>1</a:t>
            </a:r>
            <a:r>
              <a:rPr lang="zh-CN" altLang="en-US" b="1" dirty="0">
                <a:solidFill>
                  <a:srgbClr val="0000FF"/>
                </a:solidFill>
                <a:latin typeface="方正粗黑宋简体" panose="02000000000000000000" pitchFamily="2" charset="-122"/>
                <a:ea typeface="方正粗黑宋简体" panose="02000000000000000000" pitchFamily="2" charset="-122"/>
              </a:rPr>
              <a:t>）饮茶</a:t>
            </a:r>
            <a:r>
              <a:rPr lang="zh-CN" altLang="en-US" b="1" dirty="0" smtClean="0">
                <a:solidFill>
                  <a:srgbClr val="0000FF"/>
                </a:solidFill>
                <a:latin typeface="方正粗黑宋简体" panose="02000000000000000000" pitchFamily="2" charset="-122"/>
                <a:ea typeface="方正粗黑宋简体" panose="02000000000000000000" pitchFamily="2" charset="-122"/>
              </a:rPr>
              <a:t>文化</a:t>
            </a:r>
            <a:endParaRPr lang="en-US" altLang="zh-CN" b="1" dirty="0" smtClean="0">
              <a:solidFill>
                <a:srgbClr val="0000FF"/>
              </a:solidFill>
              <a:latin typeface="方正粗黑宋简体" panose="02000000000000000000" pitchFamily="2" charset="-122"/>
              <a:ea typeface="方正粗黑宋简体" panose="02000000000000000000" pitchFamily="2" charset="-122"/>
            </a:endParaRPr>
          </a:p>
          <a:p>
            <a:pPr algn="just">
              <a:lnSpc>
                <a:spcPct val="125000"/>
              </a:lnSpc>
            </a:pPr>
            <a:r>
              <a:rPr lang="zh-CN" altLang="en-US" b="1" dirty="0">
                <a:solidFill>
                  <a:srgbClr val="0000FF"/>
                </a:solidFill>
                <a:latin typeface="方正粗黑宋简体" panose="02000000000000000000" pitchFamily="2" charset="-122"/>
                <a:ea typeface="方正粗黑宋简体" panose="02000000000000000000" pitchFamily="2" charset="-122"/>
              </a:rPr>
              <a:t>（</a:t>
            </a:r>
            <a:r>
              <a:rPr lang="en-US" altLang="zh-CN" b="1" dirty="0">
                <a:solidFill>
                  <a:srgbClr val="0000FF"/>
                </a:solidFill>
                <a:latin typeface="方正粗黑宋简体" panose="02000000000000000000" pitchFamily="2" charset="-122"/>
                <a:ea typeface="方正粗黑宋简体" panose="02000000000000000000" pitchFamily="2" charset="-122"/>
              </a:rPr>
              <a:t>2</a:t>
            </a:r>
            <a:r>
              <a:rPr lang="zh-CN" altLang="en-US" b="1" dirty="0">
                <a:solidFill>
                  <a:srgbClr val="0000FF"/>
                </a:solidFill>
                <a:latin typeface="方正粗黑宋简体" panose="02000000000000000000" pitchFamily="2" charset="-122"/>
                <a:ea typeface="方正粗黑宋简体" panose="02000000000000000000" pitchFamily="2" charset="-122"/>
              </a:rPr>
              <a:t>）服饰国际化</a:t>
            </a:r>
          </a:p>
          <a:p>
            <a:pPr algn="just">
              <a:lnSpc>
                <a:spcPct val="125000"/>
              </a:lnSpc>
            </a:pPr>
            <a:r>
              <a:rPr lang="zh-CN" altLang="en-US" sz="1600" b="1" dirty="0">
                <a:latin typeface="宋体" panose="02010600030101010101" pitchFamily="2" charset="-122"/>
                <a:ea typeface="宋体" panose="02010600030101010101" pitchFamily="2" charset="-122"/>
              </a:rPr>
              <a:t>①</a:t>
            </a:r>
            <a:r>
              <a:rPr lang="en-US" altLang="zh-CN" sz="1600" b="1" dirty="0">
                <a:latin typeface="宋体" panose="02010600030101010101" pitchFamily="2" charset="-122"/>
                <a:ea typeface="宋体" panose="02010600030101010101" pitchFamily="2" charset="-122"/>
              </a:rPr>
              <a:t>17</a:t>
            </a:r>
            <a:r>
              <a:rPr lang="zh-CN" altLang="en-US" sz="1600" b="1" dirty="0">
                <a:latin typeface="宋体" panose="02010600030101010101" pitchFamily="2" charset="-122"/>
                <a:ea typeface="宋体" panose="02010600030101010101" pitchFamily="2" charset="-122"/>
              </a:rPr>
              <a:t>世纪末，法国传教士穿着中国服装参加舞会。</a:t>
            </a:r>
          </a:p>
          <a:p>
            <a:pPr algn="just">
              <a:lnSpc>
                <a:spcPct val="125000"/>
              </a:lnSpc>
            </a:pPr>
            <a:r>
              <a:rPr lang="zh-CN" altLang="en-US" sz="1600" b="1" dirty="0">
                <a:latin typeface="宋体" panose="02010600030101010101" pitchFamily="2" charset="-122"/>
                <a:ea typeface="宋体" panose="02010600030101010101" pitchFamily="2" charset="-122"/>
              </a:rPr>
              <a:t>②</a:t>
            </a:r>
            <a:r>
              <a:rPr lang="en-US" altLang="zh-CN" sz="1600" b="1" dirty="0">
                <a:latin typeface="宋体" panose="02010600030101010101" pitchFamily="2" charset="-122"/>
                <a:ea typeface="宋体" panose="02010600030101010101" pitchFamily="2" charset="-122"/>
              </a:rPr>
              <a:t>18</a:t>
            </a:r>
            <a:r>
              <a:rPr lang="zh-CN" altLang="en-US" sz="1600" b="1" dirty="0">
                <a:latin typeface="宋体" panose="02010600030101010101" pitchFamily="2" charset="-122"/>
                <a:ea typeface="宋体" panose="02010600030101010101" pitchFamily="2" charset="-122"/>
              </a:rPr>
              <a:t>世纪，法国的服装设计融入中国的面料、款式和龙凤花草纹样等。</a:t>
            </a:r>
          </a:p>
          <a:p>
            <a:pPr algn="just">
              <a:lnSpc>
                <a:spcPct val="125000"/>
              </a:lnSpc>
            </a:pPr>
            <a:r>
              <a:rPr lang="zh-CN" altLang="en-US" sz="1600" b="1" dirty="0">
                <a:latin typeface="宋体" panose="02010600030101010101" pitchFamily="2" charset="-122"/>
                <a:ea typeface="宋体" panose="02010600030101010101" pitchFamily="2" charset="-122"/>
              </a:rPr>
              <a:t>③</a:t>
            </a:r>
            <a:r>
              <a:rPr lang="en-US" altLang="zh-CN" sz="1600" b="1" dirty="0">
                <a:latin typeface="宋体" panose="02010600030101010101" pitchFamily="2" charset="-122"/>
                <a:ea typeface="宋体" panose="02010600030101010101" pitchFamily="2" charset="-122"/>
              </a:rPr>
              <a:t>20</a:t>
            </a:r>
            <a:r>
              <a:rPr lang="zh-CN" altLang="en-US" sz="1600" b="1" dirty="0">
                <a:latin typeface="宋体" panose="02010600030101010101" pitchFamily="2" charset="-122"/>
                <a:ea typeface="宋体" panose="02010600030101010101" pitchFamily="2" charset="-122"/>
              </a:rPr>
              <a:t>世纪初，法国设计师设计的中国大袍式系列女装（“孔子”），采用了东方女装宽松的样式，奠定了</a:t>
            </a:r>
            <a:r>
              <a:rPr lang="en-US" altLang="zh-CN" sz="1600" b="1" dirty="0">
                <a:latin typeface="宋体" panose="02010600030101010101" pitchFamily="2" charset="-122"/>
                <a:ea typeface="宋体" panose="02010600030101010101" pitchFamily="2" charset="-122"/>
              </a:rPr>
              <a:t>20</a:t>
            </a:r>
            <a:r>
              <a:rPr lang="zh-CN" altLang="en-US" sz="1600" b="1" dirty="0">
                <a:latin typeface="宋体" panose="02010600030101010101" pitchFamily="2" charset="-122"/>
                <a:ea typeface="宋体" panose="02010600030101010101" pitchFamily="2" charset="-122"/>
              </a:rPr>
              <a:t>世纪西方女装流行的基调。</a:t>
            </a:r>
          </a:p>
          <a:p>
            <a:pPr algn="just">
              <a:lnSpc>
                <a:spcPct val="125000"/>
              </a:lnSpc>
            </a:pPr>
            <a:r>
              <a:rPr lang="zh-CN" altLang="en-US" sz="1600" b="1" dirty="0">
                <a:latin typeface="宋体" panose="02010600030101010101" pitchFamily="2" charset="-122"/>
                <a:ea typeface="宋体" panose="02010600030101010101" pitchFamily="2" charset="-122"/>
              </a:rPr>
              <a:t>④民国早期设计的中山装兼具中西服装的特点，同时体现了一定的时代精神和民族特色</a:t>
            </a:r>
            <a:r>
              <a:rPr lang="zh-CN" altLang="en-US" sz="1600" b="1" dirty="0" smtClean="0">
                <a:latin typeface="宋体" panose="02010600030101010101" pitchFamily="2" charset="-122"/>
                <a:ea typeface="宋体" panose="02010600030101010101" pitchFamily="2" charset="-122"/>
              </a:rPr>
              <a:t>。</a:t>
            </a:r>
            <a:endParaRPr lang="zh-CN" altLang="en-US" sz="1600" b="1"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6337413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7994" y="123481"/>
            <a:ext cx="5896029" cy="369265"/>
          </a:xfrm>
          <a:prstGeom prst="rect">
            <a:avLst/>
          </a:prstGeom>
        </p:spPr>
        <p:txBody>
          <a:bodyPr wrap="none" lIns="91372" tIns="45687" rIns="91372" bIns="45687">
            <a:spAutoFit/>
          </a:bodyPr>
          <a:lstStyle/>
          <a:p>
            <a:pPr defTabSz="913451"/>
            <a:r>
              <a:rPr lang="zh-CN" altLang="en-US" b="1" dirty="0">
                <a:solidFill>
                  <a:prstClr val="black"/>
                </a:solidFill>
                <a:latin typeface="方正粗黑宋简体" panose="02000000000000000000" pitchFamily="2" charset="-122"/>
                <a:ea typeface="方正粗黑宋简体" panose="02000000000000000000" pitchFamily="2" charset="-122"/>
              </a:rPr>
              <a:t>学习要点</a:t>
            </a:r>
            <a:r>
              <a:rPr lang="en-US" altLang="zh-CN" b="1" dirty="0">
                <a:solidFill>
                  <a:prstClr val="black"/>
                </a:solidFill>
                <a:latin typeface="方正粗黑宋简体" panose="02000000000000000000" pitchFamily="2" charset="-122"/>
                <a:ea typeface="方正粗黑宋简体" panose="02000000000000000000" pitchFamily="2" charset="-122"/>
              </a:rPr>
              <a:t>3</a:t>
            </a:r>
            <a:r>
              <a:rPr lang="zh-CN" altLang="en-US" b="1" dirty="0">
                <a:solidFill>
                  <a:prstClr val="black"/>
                </a:solidFill>
                <a:latin typeface="方正粗黑宋简体" panose="02000000000000000000" pitchFamily="2" charset="-122"/>
                <a:ea typeface="方正粗黑宋简体" panose="02000000000000000000" pitchFamily="2" charset="-122"/>
              </a:rPr>
              <a:t>：全球贸易网的形我及其在文化交流中的作用</a:t>
            </a:r>
          </a:p>
        </p:txBody>
      </p:sp>
      <p:sp>
        <p:nvSpPr>
          <p:cNvPr id="3" name="矩形 2"/>
          <p:cNvSpPr/>
          <p:nvPr/>
        </p:nvSpPr>
        <p:spPr>
          <a:xfrm>
            <a:off x="127991" y="494526"/>
            <a:ext cx="8712968" cy="646264"/>
          </a:xfrm>
          <a:prstGeom prst="rect">
            <a:avLst/>
          </a:prstGeom>
          <a:ln>
            <a:solidFill>
              <a:schemeClr val="tx1"/>
            </a:solidFill>
          </a:ln>
        </p:spPr>
        <p:txBody>
          <a:bodyPr wrap="square" lIns="91372" tIns="45687" rIns="91372" bIns="45687">
            <a:spAutoFit/>
          </a:bodyPr>
          <a:lstStyle/>
          <a:p>
            <a:pPr defTabSz="913451"/>
            <a:r>
              <a:rPr lang="en-US" altLang="zh-CN" b="1" dirty="0" smtClean="0">
                <a:solidFill>
                  <a:srgbClr val="0000FF"/>
                </a:solidFill>
                <a:latin typeface="华文楷体" panose="02010600040101010101" pitchFamily="2" charset="-122"/>
                <a:ea typeface="华文楷体" panose="02010600040101010101" pitchFamily="2" charset="-122"/>
              </a:rPr>
              <a:t>2.</a:t>
            </a:r>
            <a:r>
              <a:rPr lang="zh-CN" altLang="en-US" b="1" dirty="0">
                <a:solidFill>
                  <a:srgbClr val="0000FF"/>
                </a:solidFill>
                <a:latin typeface="华文楷体" panose="02010600040101010101" pitchFamily="2" charset="-122"/>
                <a:ea typeface="华文楷体" panose="02010600040101010101" pitchFamily="2" charset="-122"/>
              </a:rPr>
              <a:t>在相互借鉴中向前发展；能够通过茶叶、服饰、钟表等实例，论证商品中蕴含的文化元素，理解商品和文化的关系 </a:t>
            </a:r>
            <a:endParaRPr lang="en-US" altLang="zh-CN" b="1" dirty="0">
              <a:solidFill>
                <a:srgbClr val="0000FF"/>
              </a:solidFill>
              <a:latin typeface="华文楷体" panose="02010600040101010101" pitchFamily="2" charset="-122"/>
              <a:ea typeface="华文楷体" panose="02010600040101010101" pitchFamily="2" charset="-122"/>
            </a:endParaRPr>
          </a:p>
        </p:txBody>
      </p:sp>
      <p:sp>
        <p:nvSpPr>
          <p:cNvPr id="5" name="矩形 4"/>
          <p:cNvSpPr/>
          <p:nvPr/>
        </p:nvSpPr>
        <p:spPr>
          <a:xfrm>
            <a:off x="127991" y="1275606"/>
            <a:ext cx="8712968" cy="3439403"/>
          </a:xfrm>
          <a:prstGeom prst="rect">
            <a:avLst/>
          </a:prstGeom>
          <a:noFill/>
          <a:ln>
            <a:solidFill>
              <a:schemeClr val="tx1"/>
            </a:solidFill>
          </a:ln>
        </p:spPr>
        <p:txBody>
          <a:bodyPr wrap="square">
            <a:spAutoFit/>
          </a:bodyPr>
          <a:lstStyle/>
          <a:p>
            <a:pPr algn="just">
              <a:lnSpc>
                <a:spcPct val="125000"/>
              </a:lnSpc>
            </a:pPr>
            <a:r>
              <a:rPr lang="en-US" altLang="zh-CN" b="1" dirty="0">
                <a:solidFill>
                  <a:srgbClr val="0000FF"/>
                </a:solidFill>
                <a:latin typeface="方正粗黑宋简体" panose="02000000000000000000" pitchFamily="2" charset="-122"/>
                <a:ea typeface="方正粗黑宋简体" panose="02000000000000000000" pitchFamily="2" charset="-122"/>
              </a:rPr>
              <a:t>1.</a:t>
            </a:r>
            <a:r>
              <a:rPr lang="zh-CN" altLang="en-US" b="1" dirty="0">
                <a:solidFill>
                  <a:srgbClr val="0000FF"/>
                </a:solidFill>
                <a:latin typeface="方正粗黑宋简体" panose="02000000000000000000" pitchFamily="2" charset="-122"/>
                <a:ea typeface="方正粗黑宋简体" panose="02000000000000000000" pitchFamily="2" charset="-122"/>
              </a:rPr>
              <a:t>原因：</a:t>
            </a:r>
            <a:r>
              <a:rPr lang="zh-CN" altLang="en-US" sz="1600" b="1" dirty="0">
                <a:solidFill>
                  <a:prstClr val="black"/>
                </a:solidFill>
                <a:latin typeface="宋体"/>
              </a:rPr>
              <a:t>国际贸易的开展，买卖双方的接触，商品对文化习俗的传播。</a:t>
            </a:r>
          </a:p>
          <a:p>
            <a:pPr algn="just">
              <a:lnSpc>
                <a:spcPct val="125000"/>
              </a:lnSpc>
            </a:pPr>
            <a:r>
              <a:rPr lang="en-US" altLang="zh-CN" b="1" dirty="0">
                <a:solidFill>
                  <a:srgbClr val="0000FF"/>
                </a:solidFill>
                <a:latin typeface="方正粗黑宋简体" panose="02000000000000000000" pitchFamily="2" charset="-122"/>
                <a:ea typeface="方正粗黑宋简体" panose="02000000000000000000" pitchFamily="2" charset="-122"/>
              </a:rPr>
              <a:t>2.</a:t>
            </a:r>
            <a:r>
              <a:rPr lang="zh-CN" altLang="en-US" b="1" dirty="0">
                <a:solidFill>
                  <a:srgbClr val="0000FF"/>
                </a:solidFill>
                <a:latin typeface="方正粗黑宋简体" panose="02000000000000000000" pitchFamily="2" charset="-122"/>
                <a:ea typeface="方正粗黑宋简体" panose="02000000000000000000" pitchFamily="2" charset="-122"/>
              </a:rPr>
              <a:t>关系：</a:t>
            </a:r>
            <a:r>
              <a:rPr lang="zh-CN" altLang="en-US" sz="1600" b="1" dirty="0">
                <a:solidFill>
                  <a:prstClr val="black"/>
                </a:solidFill>
                <a:latin typeface="宋体"/>
              </a:rPr>
              <a:t>随着商品的流动，各国文化也传播到世界其他地区，同时在相互借鉴中向前发展</a:t>
            </a:r>
            <a:r>
              <a:rPr lang="zh-CN" altLang="en-US" sz="1600" b="1" dirty="0" smtClean="0">
                <a:solidFill>
                  <a:prstClr val="black"/>
                </a:solidFill>
                <a:latin typeface="宋体"/>
              </a:rPr>
              <a:t>。</a:t>
            </a:r>
            <a:endParaRPr lang="en-US" altLang="zh-CN" sz="1600" b="1" dirty="0" smtClean="0">
              <a:solidFill>
                <a:prstClr val="black"/>
              </a:solidFill>
              <a:latin typeface="宋体"/>
            </a:endParaRPr>
          </a:p>
          <a:p>
            <a:pPr algn="just">
              <a:lnSpc>
                <a:spcPct val="125000"/>
              </a:lnSpc>
            </a:pPr>
            <a:r>
              <a:rPr lang="en-US" altLang="zh-CN" b="1" dirty="0">
                <a:solidFill>
                  <a:srgbClr val="0000FF"/>
                </a:solidFill>
                <a:latin typeface="方正粗黑宋简体" panose="02000000000000000000" pitchFamily="2" charset="-122"/>
                <a:ea typeface="方正粗黑宋简体" panose="02000000000000000000" pitchFamily="2" charset="-122"/>
              </a:rPr>
              <a:t>3.</a:t>
            </a:r>
            <a:r>
              <a:rPr lang="zh-CN" altLang="en-US" b="1" dirty="0" smtClean="0">
                <a:solidFill>
                  <a:srgbClr val="0000FF"/>
                </a:solidFill>
                <a:latin typeface="方正粗黑宋简体" panose="02000000000000000000" pitchFamily="2" charset="-122"/>
                <a:ea typeface="方正粗黑宋简体" panose="02000000000000000000" pitchFamily="2" charset="-122"/>
              </a:rPr>
              <a:t>表现</a:t>
            </a:r>
            <a:endParaRPr lang="en-US" altLang="zh-CN" b="1" dirty="0" smtClean="0">
              <a:solidFill>
                <a:srgbClr val="0000FF"/>
              </a:solidFill>
              <a:latin typeface="方正粗黑宋简体" panose="02000000000000000000" pitchFamily="2" charset="-122"/>
              <a:ea typeface="方正粗黑宋简体" panose="02000000000000000000" pitchFamily="2" charset="-122"/>
            </a:endParaRPr>
          </a:p>
          <a:p>
            <a:pPr algn="just">
              <a:lnSpc>
                <a:spcPct val="125000"/>
              </a:lnSpc>
            </a:pPr>
            <a:r>
              <a:rPr lang="zh-CN" altLang="en-US" b="1" dirty="0">
                <a:solidFill>
                  <a:srgbClr val="0000FF"/>
                </a:solidFill>
                <a:latin typeface="方正粗黑宋简体" panose="02000000000000000000" pitchFamily="2" charset="-122"/>
                <a:ea typeface="方正粗黑宋简体" panose="02000000000000000000" pitchFamily="2" charset="-122"/>
              </a:rPr>
              <a:t>（</a:t>
            </a:r>
            <a:r>
              <a:rPr lang="en-US" altLang="zh-CN" b="1" dirty="0">
                <a:solidFill>
                  <a:srgbClr val="0000FF"/>
                </a:solidFill>
                <a:latin typeface="方正粗黑宋简体" panose="02000000000000000000" pitchFamily="2" charset="-122"/>
                <a:ea typeface="方正粗黑宋简体" panose="02000000000000000000" pitchFamily="2" charset="-122"/>
              </a:rPr>
              <a:t>1</a:t>
            </a:r>
            <a:r>
              <a:rPr lang="zh-CN" altLang="en-US" b="1" dirty="0">
                <a:solidFill>
                  <a:srgbClr val="0000FF"/>
                </a:solidFill>
                <a:latin typeface="方正粗黑宋简体" panose="02000000000000000000" pitchFamily="2" charset="-122"/>
                <a:ea typeface="方正粗黑宋简体" panose="02000000000000000000" pitchFamily="2" charset="-122"/>
              </a:rPr>
              <a:t>）饮茶</a:t>
            </a:r>
            <a:r>
              <a:rPr lang="zh-CN" altLang="en-US" b="1" dirty="0" smtClean="0">
                <a:solidFill>
                  <a:srgbClr val="0000FF"/>
                </a:solidFill>
                <a:latin typeface="方正粗黑宋简体" panose="02000000000000000000" pitchFamily="2" charset="-122"/>
                <a:ea typeface="方正粗黑宋简体" panose="02000000000000000000" pitchFamily="2" charset="-122"/>
              </a:rPr>
              <a:t>文化</a:t>
            </a:r>
            <a:endParaRPr lang="en-US" altLang="zh-CN" b="1" dirty="0" smtClean="0">
              <a:solidFill>
                <a:srgbClr val="0000FF"/>
              </a:solidFill>
              <a:latin typeface="方正粗黑宋简体" panose="02000000000000000000" pitchFamily="2" charset="-122"/>
              <a:ea typeface="方正粗黑宋简体" panose="02000000000000000000" pitchFamily="2" charset="-122"/>
            </a:endParaRPr>
          </a:p>
          <a:p>
            <a:pPr algn="just">
              <a:lnSpc>
                <a:spcPct val="125000"/>
              </a:lnSpc>
            </a:pPr>
            <a:r>
              <a:rPr lang="zh-CN" altLang="en-US" b="1" dirty="0">
                <a:solidFill>
                  <a:srgbClr val="0000FF"/>
                </a:solidFill>
                <a:latin typeface="方正粗黑宋简体" panose="02000000000000000000" pitchFamily="2" charset="-122"/>
                <a:ea typeface="方正粗黑宋简体" panose="02000000000000000000" pitchFamily="2" charset="-122"/>
              </a:rPr>
              <a:t>（</a:t>
            </a:r>
            <a:r>
              <a:rPr lang="en-US" altLang="zh-CN" b="1" dirty="0">
                <a:solidFill>
                  <a:srgbClr val="0000FF"/>
                </a:solidFill>
                <a:latin typeface="方正粗黑宋简体" panose="02000000000000000000" pitchFamily="2" charset="-122"/>
                <a:ea typeface="方正粗黑宋简体" panose="02000000000000000000" pitchFamily="2" charset="-122"/>
              </a:rPr>
              <a:t>2</a:t>
            </a:r>
            <a:r>
              <a:rPr lang="zh-CN" altLang="en-US" b="1" dirty="0">
                <a:solidFill>
                  <a:srgbClr val="0000FF"/>
                </a:solidFill>
                <a:latin typeface="方正粗黑宋简体" panose="02000000000000000000" pitchFamily="2" charset="-122"/>
                <a:ea typeface="方正粗黑宋简体" panose="02000000000000000000" pitchFamily="2" charset="-122"/>
              </a:rPr>
              <a:t>）服饰</a:t>
            </a:r>
            <a:r>
              <a:rPr lang="zh-CN" altLang="en-US" b="1" dirty="0" smtClean="0">
                <a:solidFill>
                  <a:srgbClr val="0000FF"/>
                </a:solidFill>
                <a:latin typeface="方正粗黑宋简体" panose="02000000000000000000" pitchFamily="2" charset="-122"/>
                <a:ea typeface="方正粗黑宋简体" panose="02000000000000000000" pitchFamily="2" charset="-122"/>
              </a:rPr>
              <a:t>国际化</a:t>
            </a:r>
            <a:endParaRPr lang="en-US" altLang="zh-CN" b="1" dirty="0" smtClean="0">
              <a:solidFill>
                <a:srgbClr val="0000FF"/>
              </a:solidFill>
              <a:latin typeface="方正粗黑宋简体" panose="02000000000000000000" pitchFamily="2" charset="-122"/>
              <a:ea typeface="方正粗黑宋简体" panose="02000000000000000000" pitchFamily="2" charset="-122"/>
            </a:endParaRPr>
          </a:p>
          <a:p>
            <a:pPr algn="just">
              <a:lnSpc>
                <a:spcPct val="125000"/>
              </a:lnSpc>
            </a:pPr>
            <a:r>
              <a:rPr lang="zh-CN" altLang="en-US" b="1" dirty="0">
                <a:solidFill>
                  <a:srgbClr val="0000FF"/>
                </a:solidFill>
                <a:latin typeface="方正粗黑宋简体" panose="02000000000000000000" pitchFamily="2" charset="-122"/>
                <a:ea typeface="方正粗黑宋简体" panose="02000000000000000000" pitchFamily="2" charset="-122"/>
              </a:rPr>
              <a:t>（</a:t>
            </a:r>
            <a:r>
              <a:rPr lang="en-US" altLang="zh-CN" b="1" dirty="0">
                <a:solidFill>
                  <a:srgbClr val="0000FF"/>
                </a:solidFill>
                <a:latin typeface="方正粗黑宋简体" panose="02000000000000000000" pitchFamily="2" charset="-122"/>
                <a:ea typeface="方正粗黑宋简体" panose="02000000000000000000" pitchFamily="2" charset="-122"/>
              </a:rPr>
              <a:t>3</a:t>
            </a:r>
            <a:r>
              <a:rPr lang="zh-CN" altLang="en-US" b="1" dirty="0">
                <a:solidFill>
                  <a:srgbClr val="0000FF"/>
                </a:solidFill>
                <a:latin typeface="方正粗黑宋简体" panose="02000000000000000000" pitchFamily="2" charset="-122"/>
                <a:ea typeface="方正粗黑宋简体" panose="02000000000000000000" pitchFamily="2" charset="-122"/>
              </a:rPr>
              <a:t>）钟表传入中国</a:t>
            </a:r>
          </a:p>
          <a:p>
            <a:pPr algn="just">
              <a:lnSpc>
                <a:spcPct val="125000"/>
              </a:lnSpc>
            </a:pPr>
            <a:r>
              <a:rPr lang="zh-CN" altLang="en-US" sz="1600" b="1" dirty="0">
                <a:latin typeface="+mn-ea"/>
              </a:rPr>
              <a:t>钟表诞生于欧洲，大约在</a:t>
            </a:r>
            <a:r>
              <a:rPr lang="en-US" altLang="zh-CN" sz="1600" b="1" dirty="0">
                <a:latin typeface="+mn-ea"/>
              </a:rPr>
              <a:t>16</a:t>
            </a:r>
            <a:r>
              <a:rPr lang="zh-CN" altLang="en-US" sz="1600" b="1" dirty="0">
                <a:latin typeface="+mn-ea"/>
              </a:rPr>
              <a:t>世纪中期经由澳门传入中国内地。到</a:t>
            </a:r>
            <a:r>
              <a:rPr lang="en-US" altLang="zh-CN" sz="1600" b="1" dirty="0">
                <a:latin typeface="+mn-ea"/>
              </a:rPr>
              <a:t>18</a:t>
            </a:r>
            <a:r>
              <a:rPr lang="zh-CN" altLang="en-US" sz="1600" b="1" dirty="0">
                <a:latin typeface="+mn-ea"/>
              </a:rPr>
              <a:t>世纪，中国进口钟表的数量已经很多。</a:t>
            </a:r>
          </a:p>
          <a:p>
            <a:pPr algn="just">
              <a:lnSpc>
                <a:spcPct val="125000"/>
              </a:lnSpc>
            </a:pPr>
            <a:r>
              <a:rPr lang="zh-CN" altLang="en-US" b="1" dirty="0">
                <a:solidFill>
                  <a:srgbClr val="0000FF"/>
                </a:solidFill>
                <a:latin typeface="方正粗黑宋简体" panose="02000000000000000000" pitchFamily="2" charset="-122"/>
                <a:ea typeface="方正粗黑宋简体" panose="02000000000000000000" pitchFamily="2" charset="-122"/>
              </a:rPr>
              <a:t>（</a:t>
            </a:r>
            <a:r>
              <a:rPr lang="en-US" altLang="zh-CN" b="1" dirty="0">
                <a:solidFill>
                  <a:srgbClr val="0000FF"/>
                </a:solidFill>
                <a:latin typeface="方正粗黑宋简体" panose="02000000000000000000" pitchFamily="2" charset="-122"/>
                <a:ea typeface="方正粗黑宋简体" panose="02000000000000000000" pitchFamily="2" charset="-122"/>
              </a:rPr>
              <a:t>4</a:t>
            </a:r>
            <a:r>
              <a:rPr lang="zh-CN" altLang="en-US" b="1" dirty="0">
                <a:solidFill>
                  <a:srgbClr val="0000FF"/>
                </a:solidFill>
                <a:latin typeface="方正粗黑宋简体" panose="02000000000000000000" pitchFamily="2" charset="-122"/>
                <a:ea typeface="方正粗黑宋简体" panose="02000000000000000000" pitchFamily="2" charset="-122"/>
              </a:rPr>
              <a:t>）其他：</a:t>
            </a:r>
            <a:r>
              <a:rPr lang="zh-CN" altLang="en-US" sz="1600" b="1" dirty="0">
                <a:latin typeface="+mn-ea"/>
              </a:rPr>
              <a:t>进入</a:t>
            </a:r>
            <a:r>
              <a:rPr lang="en-US" altLang="zh-CN" sz="1600" b="1" dirty="0">
                <a:latin typeface="+mn-ea"/>
              </a:rPr>
              <a:t>20</a:t>
            </a:r>
            <a:r>
              <a:rPr lang="zh-CN" altLang="en-US" sz="1600" b="1" dirty="0">
                <a:latin typeface="+mn-ea"/>
              </a:rPr>
              <a:t>世纪，全球贸易网的形成大大促进了文化的交流，电影、音乐、电视节目等各国文化产品也广销世界各地</a:t>
            </a:r>
            <a:r>
              <a:rPr lang="zh-CN" altLang="en-US" sz="1600" b="1" dirty="0" smtClean="0">
                <a:latin typeface="+mn-ea"/>
              </a:rPr>
              <a:t>。</a:t>
            </a:r>
            <a:endParaRPr lang="zh-CN" altLang="en-US" sz="1600" b="1" dirty="0">
              <a:latin typeface="+mn-ea"/>
            </a:endParaRPr>
          </a:p>
        </p:txBody>
      </p:sp>
    </p:spTree>
    <p:extLst>
      <p:ext uri="{BB962C8B-B14F-4D97-AF65-F5344CB8AC3E}">
        <p14:creationId xmlns:p14="http://schemas.microsoft.com/office/powerpoint/2010/main" val="2931888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504" y="123478"/>
            <a:ext cx="8928992" cy="3178434"/>
          </a:xfrm>
          <a:prstGeom prst="rect">
            <a:avLst/>
          </a:prstGeom>
          <a:ln>
            <a:solidFill>
              <a:schemeClr val="tx1"/>
            </a:solidFill>
          </a:ln>
        </p:spPr>
        <p:txBody>
          <a:bodyPr wrap="square">
            <a:spAutoFit/>
          </a:bodyPr>
          <a:lstStyle/>
          <a:p>
            <a:pPr algn="just">
              <a:lnSpc>
                <a:spcPct val="125000"/>
              </a:lnSpc>
            </a:pPr>
            <a:r>
              <a:rPr lang="en-US" altLang="zh-CN" b="1" dirty="0">
                <a:solidFill>
                  <a:prstClr val="black"/>
                </a:solidFill>
              </a:rPr>
              <a:t> </a:t>
            </a:r>
            <a:r>
              <a:rPr lang="en-US" altLang="zh-CN" b="1" dirty="0" smtClean="0">
                <a:solidFill>
                  <a:prstClr val="black"/>
                </a:solidFill>
              </a:rPr>
              <a:t>   </a:t>
            </a:r>
            <a:r>
              <a:rPr lang="en-US" altLang="zh-CN" b="1" dirty="0" smtClean="0">
                <a:solidFill>
                  <a:prstClr val="black"/>
                </a:solidFill>
              </a:rPr>
              <a:t>   </a:t>
            </a:r>
            <a:r>
              <a:rPr lang="zh-CN" altLang="en-US" b="1" dirty="0" smtClean="0">
                <a:solidFill>
                  <a:prstClr val="black"/>
                </a:solidFill>
              </a:rPr>
              <a:t>商路</a:t>
            </a:r>
            <a:r>
              <a:rPr lang="zh-CN" altLang="en-US" b="1" dirty="0">
                <a:solidFill>
                  <a:prstClr val="black"/>
                </a:solidFill>
              </a:rPr>
              <a:t>的开辟对促进文化交流发挥了重要作用，文化在不断交流、借鉴中向前发展。阅读材料，完成以下问题</a:t>
            </a:r>
            <a:r>
              <a:rPr lang="zh-CN" altLang="en-US" b="1" dirty="0" smtClean="0">
                <a:solidFill>
                  <a:prstClr val="black"/>
                </a:solidFill>
              </a:rPr>
              <a:t>。</a:t>
            </a:r>
            <a:endParaRPr lang="zh-CN" altLang="en-US" b="1" dirty="0">
              <a:solidFill>
                <a:prstClr val="black"/>
              </a:solidFill>
            </a:endParaRPr>
          </a:p>
          <a:p>
            <a:pPr algn="just">
              <a:lnSpc>
                <a:spcPct val="125000"/>
              </a:lnSpc>
            </a:pPr>
            <a:r>
              <a:rPr lang="zh-CN" altLang="en-US" b="1" dirty="0">
                <a:solidFill>
                  <a:prstClr val="black"/>
                </a:solidFill>
              </a:rPr>
              <a:t>材料</a:t>
            </a:r>
            <a:r>
              <a:rPr lang="zh-CN" altLang="en-US" b="1" dirty="0" smtClean="0">
                <a:solidFill>
                  <a:prstClr val="black"/>
                </a:solidFill>
              </a:rPr>
              <a:t>一      丝绸之路</a:t>
            </a:r>
            <a:r>
              <a:rPr lang="zh-CN" altLang="en-US" b="1" dirty="0">
                <a:solidFill>
                  <a:prstClr val="black"/>
                </a:solidFill>
              </a:rPr>
              <a:t>是东西方经济和文化交流的重要象征。张骞率领百人至三百人的编队，手持表示武帝亲任特使的节，携带着黄金、丝绸出使西域。十九世纪德国地理学家李希霍芬将张骞出使西域之路命名为“丝绸之路”和“东西交流之路”。</a:t>
            </a:r>
            <a:r>
              <a:rPr lang="en-US" altLang="zh-CN" b="1" dirty="0">
                <a:solidFill>
                  <a:prstClr val="black"/>
                </a:solidFill>
              </a:rPr>
              <a:t>……</a:t>
            </a:r>
            <a:r>
              <a:rPr lang="zh-CN" altLang="en-US" b="1" dirty="0">
                <a:solidFill>
                  <a:prstClr val="black"/>
                </a:solidFill>
              </a:rPr>
              <a:t>武帝时期张骞的使命并非东西交流</a:t>
            </a:r>
            <a:r>
              <a:rPr lang="en-US" altLang="zh-CN" b="1" dirty="0">
                <a:solidFill>
                  <a:prstClr val="black"/>
                </a:solidFill>
              </a:rPr>
              <a:t>……</a:t>
            </a:r>
            <a:r>
              <a:rPr lang="zh-CN" altLang="en-US" b="1" dirty="0">
                <a:solidFill>
                  <a:prstClr val="black"/>
                </a:solidFill>
              </a:rPr>
              <a:t>许多中国没有的物产从骆驼背上运载而来。</a:t>
            </a:r>
          </a:p>
          <a:p>
            <a:pPr algn="just">
              <a:lnSpc>
                <a:spcPct val="125000"/>
              </a:lnSpc>
            </a:pPr>
            <a:r>
              <a:rPr lang="en-US" altLang="zh-CN" b="1" dirty="0" smtClean="0">
                <a:solidFill>
                  <a:prstClr val="black"/>
                </a:solidFill>
              </a:rPr>
              <a:t>                                            ——</a:t>
            </a:r>
            <a:r>
              <a:rPr lang="zh-CN" altLang="en-US" b="1" dirty="0">
                <a:solidFill>
                  <a:prstClr val="black"/>
                </a:solidFill>
              </a:rPr>
              <a:t>摘编自</a:t>
            </a:r>
            <a:r>
              <a:rPr lang="en-US" altLang="zh-CN" b="1" dirty="0">
                <a:solidFill>
                  <a:prstClr val="black"/>
                </a:solidFill>
              </a:rPr>
              <a:t>【</a:t>
            </a:r>
            <a:r>
              <a:rPr lang="zh-CN" altLang="en-US" b="1" dirty="0">
                <a:solidFill>
                  <a:prstClr val="black"/>
                </a:solidFill>
              </a:rPr>
              <a:t>日</a:t>
            </a:r>
            <a:r>
              <a:rPr lang="en-US" altLang="zh-CN" b="1" dirty="0">
                <a:solidFill>
                  <a:prstClr val="black"/>
                </a:solidFill>
              </a:rPr>
              <a:t>】</a:t>
            </a:r>
            <a:r>
              <a:rPr lang="zh-CN" altLang="en-US" b="1" dirty="0">
                <a:solidFill>
                  <a:prstClr val="black"/>
                </a:solidFill>
              </a:rPr>
              <a:t>鹤间和幸</a:t>
            </a:r>
            <a:r>
              <a:rPr lang="en-US" altLang="zh-CN" b="1" dirty="0">
                <a:solidFill>
                  <a:prstClr val="black"/>
                </a:solidFill>
              </a:rPr>
              <a:t>《</a:t>
            </a:r>
            <a:r>
              <a:rPr lang="zh-CN" altLang="en-US" b="1" dirty="0">
                <a:solidFill>
                  <a:prstClr val="black"/>
                </a:solidFill>
              </a:rPr>
              <a:t>始皇帝的遗产：秦汉帝国</a:t>
            </a:r>
            <a:r>
              <a:rPr lang="en-US" altLang="zh-CN" b="1" dirty="0" smtClean="0">
                <a:solidFill>
                  <a:prstClr val="black"/>
                </a:solidFill>
              </a:rPr>
              <a:t>》</a:t>
            </a:r>
          </a:p>
          <a:p>
            <a:pPr algn="just">
              <a:lnSpc>
                <a:spcPct val="125000"/>
              </a:lnSpc>
            </a:pPr>
            <a:r>
              <a:rPr lang="zh-CN" altLang="en-US" b="1" dirty="0">
                <a:solidFill>
                  <a:srgbClr val="0000FF"/>
                </a:solidFill>
              </a:rPr>
              <a:t>（</a:t>
            </a:r>
            <a:r>
              <a:rPr lang="en-US" altLang="zh-CN" b="1" dirty="0">
                <a:solidFill>
                  <a:srgbClr val="0000FF"/>
                </a:solidFill>
              </a:rPr>
              <a:t>1</a:t>
            </a:r>
            <a:r>
              <a:rPr lang="zh-CN" altLang="en-US" b="1" dirty="0">
                <a:solidFill>
                  <a:srgbClr val="0000FF"/>
                </a:solidFill>
              </a:rPr>
              <a:t>）根据材料一，结合所学知识，指出汉武帝时期张骞出使西域的真正使命。阐述“丝绸之路”在唐中期后的发展情况并分析原因。（</a:t>
            </a:r>
            <a:r>
              <a:rPr lang="en-US" altLang="zh-CN" b="1" dirty="0">
                <a:solidFill>
                  <a:srgbClr val="0000FF"/>
                </a:solidFill>
              </a:rPr>
              <a:t>5</a:t>
            </a:r>
            <a:r>
              <a:rPr lang="zh-CN" altLang="en-US" b="1" dirty="0">
                <a:solidFill>
                  <a:srgbClr val="0000FF"/>
                </a:solidFill>
              </a:rPr>
              <a:t>分）</a:t>
            </a:r>
            <a:endParaRPr lang="en-US" altLang="zh-CN" b="1" dirty="0">
              <a:solidFill>
                <a:srgbClr val="0000FF"/>
              </a:solidFill>
            </a:endParaRPr>
          </a:p>
        </p:txBody>
      </p:sp>
      <p:sp>
        <p:nvSpPr>
          <p:cNvPr id="3" name="矩形 2"/>
          <p:cNvSpPr/>
          <p:nvPr/>
        </p:nvSpPr>
        <p:spPr>
          <a:xfrm>
            <a:off x="117146" y="3506964"/>
            <a:ext cx="8909708" cy="1200329"/>
          </a:xfrm>
          <a:prstGeom prst="rect">
            <a:avLst/>
          </a:prstGeom>
          <a:solidFill>
            <a:schemeClr val="bg2"/>
          </a:solidFill>
          <a:ln>
            <a:solidFill>
              <a:schemeClr val="tx1"/>
            </a:solidFill>
          </a:ln>
        </p:spPr>
        <p:txBody>
          <a:bodyPr wrap="square">
            <a:spAutoFit/>
          </a:bodyPr>
          <a:lstStyle/>
          <a:p>
            <a:pPr algn="just"/>
            <a:r>
              <a:rPr lang="zh-CN" altLang="en-US" b="1" dirty="0">
                <a:solidFill>
                  <a:prstClr val="black"/>
                </a:solidFill>
                <a:latin typeface="方正粗黑宋简体" panose="02000000000000000000" pitchFamily="2" charset="-122"/>
                <a:ea typeface="方正粗黑宋简体" panose="02000000000000000000" pitchFamily="2" charset="-122"/>
              </a:rPr>
              <a:t>使命：</a:t>
            </a:r>
            <a:r>
              <a:rPr lang="zh-CN" altLang="en-US" b="1" dirty="0">
                <a:solidFill>
                  <a:prstClr val="black"/>
                </a:solidFill>
              </a:rPr>
              <a:t>计划联合大月氏等政权共击匈奴。（共击匈奴即可得分）（</a:t>
            </a:r>
            <a:r>
              <a:rPr lang="en-US" altLang="zh-CN" b="1" dirty="0">
                <a:solidFill>
                  <a:prstClr val="black"/>
                </a:solidFill>
              </a:rPr>
              <a:t>1</a:t>
            </a:r>
            <a:r>
              <a:rPr lang="zh-CN" altLang="en-US" b="1" dirty="0">
                <a:solidFill>
                  <a:prstClr val="black"/>
                </a:solidFill>
              </a:rPr>
              <a:t>分）</a:t>
            </a:r>
          </a:p>
          <a:p>
            <a:pPr algn="just"/>
            <a:r>
              <a:rPr lang="zh-CN" altLang="en-US" b="1" dirty="0">
                <a:solidFill>
                  <a:prstClr val="black"/>
                </a:solidFill>
                <a:latin typeface="方正粗黑宋简体" panose="02000000000000000000" pitchFamily="2" charset="-122"/>
                <a:ea typeface="方正粗黑宋简体" panose="02000000000000000000" pitchFamily="2" charset="-122"/>
              </a:rPr>
              <a:t>发展：</a:t>
            </a:r>
            <a:r>
              <a:rPr lang="zh-CN" altLang="en-US" b="1" dirty="0">
                <a:solidFill>
                  <a:prstClr val="black"/>
                </a:solidFill>
              </a:rPr>
              <a:t>唐朝中期后走向衰落，重要性逐渐下降；（</a:t>
            </a:r>
            <a:r>
              <a:rPr lang="en-US" altLang="zh-CN" b="1" dirty="0">
                <a:solidFill>
                  <a:prstClr val="black"/>
                </a:solidFill>
              </a:rPr>
              <a:t>1</a:t>
            </a:r>
            <a:r>
              <a:rPr lang="zh-CN" altLang="en-US" b="1" dirty="0">
                <a:solidFill>
                  <a:prstClr val="black"/>
                </a:solidFill>
              </a:rPr>
              <a:t>分）</a:t>
            </a:r>
          </a:p>
          <a:p>
            <a:pPr algn="just"/>
            <a:r>
              <a:rPr lang="zh-CN" altLang="en-US" b="1" dirty="0">
                <a:solidFill>
                  <a:prstClr val="black"/>
                </a:solidFill>
                <a:latin typeface="方正粗黑宋简体" panose="02000000000000000000" pitchFamily="2" charset="-122"/>
                <a:ea typeface="方正粗黑宋简体" panose="02000000000000000000" pitchFamily="2" charset="-122"/>
              </a:rPr>
              <a:t>原因：</a:t>
            </a:r>
            <a:r>
              <a:rPr lang="zh-CN" altLang="en-US" b="1" dirty="0">
                <a:solidFill>
                  <a:prstClr val="black"/>
                </a:solidFill>
              </a:rPr>
              <a:t>受割据、战乱等因素影响；加上东西方的海路联系日益活跃；地形等自然条件的限制；（</a:t>
            </a:r>
            <a:r>
              <a:rPr lang="en-US" altLang="zh-CN" b="1" dirty="0">
                <a:solidFill>
                  <a:prstClr val="black"/>
                </a:solidFill>
              </a:rPr>
              <a:t>3</a:t>
            </a:r>
            <a:r>
              <a:rPr lang="zh-CN" altLang="en-US" b="1" dirty="0">
                <a:solidFill>
                  <a:prstClr val="black"/>
                </a:solidFill>
              </a:rPr>
              <a:t>分）</a:t>
            </a:r>
          </a:p>
        </p:txBody>
      </p:sp>
    </p:spTree>
    <p:extLst>
      <p:ext uri="{BB962C8B-B14F-4D97-AF65-F5344CB8AC3E}">
        <p14:creationId xmlns:p14="http://schemas.microsoft.com/office/powerpoint/2010/main" val="321975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5763" y="2"/>
            <a:ext cx="3804109" cy="369265"/>
          </a:xfrm>
          <a:prstGeom prst="rect">
            <a:avLst/>
          </a:prstGeom>
        </p:spPr>
        <p:txBody>
          <a:bodyPr wrap="none" lIns="91372" tIns="45687" rIns="91372" bIns="45687">
            <a:spAutoFit/>
          </a:bodyPr>
          <a:lstStyle/>
          <a:p>
            <a:pPr defTabSz="913451"/>
            <a:r>
              <a:rPr lang="zh-CN" altLang="en-US" b="1" dirty="0">
                <a:solidFill>
                  <a:prstClr val="black"/>
                </a:solidFill>
                <a:latin typeface="方正粗黑宋简体" panose="02000000000000000000" pitchFamily="2" charset="-122"/>
                <a:ea typeface="方正粗黑宋简体" panose="02000000000000000000" pitchFamily="2" charset="-122"/>
              </a:rPr>
              <a:t>学习要点</a:t>
            </a:r>
            <a:r>
              <a:rPr lang="en-US" altLang="zh-CN" b="1" dirty="0">
                <a:solidFill>
                  <a:prstClr val="black"/>
                </a:solidFill>
                <a:latin typeface="方正粗黑宋简体" panose="02000000000000000000" pitchFamily="2" charset="-122"/>
                <a:ea typeface="方正粗黑宋简体" panose="02000000000000000000" pitchFamily="2" charset="-122"/>
              </a:rPr>
              <a:t>1</a:t>
            </a:r>
            <a:r>
              <a:rPr lang="zh-CN" altLang="en-US" b="1" dirty="0">
                <a:solidFill>
                  <a:prstClr val="black"/>
                </a:solidFill>
                <a:latin typeface="方正粗黑宋简体" panose="02000000000000000000" pitchFamily="2" charset="-122"/>
                <a:ea typeface="方正粗黑宋简体" panose="02000000000000000000" pitchFamily="2" charset="-122"/>
              </a:rPr>
              <a:t>：丝绸之路的开辟及意义</a:t>
            </a:r>
          </a:p>
        </p:txBody>
      </p:sp>
      <p:sp>
        <p:nvSpPr>
          <p:cNvPr id="5" name="矩形 4"/>
          <p:cNvSpPr/>
          <p:nvPr/>
        </p:nvSpPr>
        <p:spPr>
          <a:xfrm>
            <a:off x="188635" y="369275"/>
            <a:ext cx="7345970" cy="335923"/>
          </a:xfrm>
          <a:prstGeom prst="rect">
            <a:avLst/>
          </a:prstGeom>
          <a:ln>
            <a:solidFill>
              <a:schemeClr val="tx1"/>
            </a:solidFill>
          </a:ln>
        </p:spPr>
        <p:txBody>
          <a:bodyPr wrap="square" lIns="91372" tIns="45687" rIns="91372" bIns="45687">
            <a:spAutoFit/>
          </a:bodyPr>
          <a:lstStyle/>
          <a:p>
            <a:pPr algn="just" defTabSz="913451">
              <a:lnSpc>
                <a:spcPts val="1920"/>
              </a:lnSpc>
            </a:pPr>
            <a:r>
              <a:rPr lang="en-US" altLang="zh-CN" b="1" dirty="0" smtClean="0">
                <a:solidFill>
                  <a:srgbClr val="0000FF"/>
                </a:solidFill>
                <a:latin typeface="华文楷体" panose="02010600040101010101" pitchFamily="2" charset="-122"/>
                <a:ea typeface="华文楷体" panose="02010600040101010101" pitchFamily="2" charset="-122"/>
              </a:rPr>
              <a:t>1.</a:t>
            </a:r>
            <a:r>
              <a:rPr lang="zh-CN" altLang="en-US" b="1" dirty="0" smtClean="0">
                <a:solidFill>
                  <a:srgbClr val="0000FF"/>
                </a:solidFill>
                <a:latin typeface="华文楷体" panose="02010600040101010101" pitchFamily="2" charset="-122"/>
                <a:ea typeface="华文楷体" panose="02010600040101010101" pitchFamily="2" charset="-122"/>
              </a:rPr>
              <a:t>运用</a:t>
            </a:r>
            <a:r>
              <a:rPr lang="zh-CN" altLang="en-US" b="1" dirty="0">
                <a:solidFill>
                  <a:srgbClr val="0000FF"/>
                </a:solidFill>
                <a:latin typeface="华文楷体" panose="02010600040101010101" pitchFamily="2" charset="-122"/>
                <a:ea typeface="华文楷体" panose="02010600040101010101" pitchFamily="2" charset="-122"/>
              </a:rPr>
              <a:t>历史地图，说出丝绸之路等连接欧亚大陆 </a:t>
            </a:r>
            <a:r>
              <a:rPr lang="zh-CN" altLang="en-US" b="1" dirty="0" smtClean="0">
                <a:solidFill>
                  <a:srgbClr val="0000FF"/>
                </a:solidFill>
                <a:latin typeface="华文楷体" panose="02010600040101010101" pitchFamily="2" charset="-122"/>
                <a:ea typeface="华文楷体" panose="02010600040101010101" pitchFamily="2" charset="-122"/>
              </a:rPr>
              <a:t>的</a:t>
            </a:r>
            <a:r>
              <a:rPr lang="zh-CN" altLang="en-US" b="1" dirty="0">
                <a:solidFill>
                  <a:srgbClr val="0000FF"/>
                </a:solidFill>
                <a:latin typeface="华文楷体" panose="02010600040101010101" pitchFamily="2" charset="-122"/>
                <a:ea typeface="华文楷体" panose="02010600040101010101" pitchFamily="2" charset="-122"/>
              </a:rPr>
              <a:t>重要商路的时空</a:t>
            </a:r>
            <a:r>
              <a:rPr lang="zh-CN" altLang="en-US" b="1" dirty="0" smtClean="0">
                <a:solidFill>
                  <a:srgbClr val="0000FF"/>
                </a:solidFill>
                <a:latin typeface="华文楷体" panose="02010600040101010101" pitchFamily="2" charset="-122"/>
                <a:ea typeface="华文楷体" panose="02010600040101010101" pitchFamily="2" charset="-122"/>
              </a:rPr>
              <a:t>分布</a:t>
            </a:r>
            <a:endParaRPr lang="en-US" altLang="zh-CN" b="1" dirty="0" smtClean="0">
              <a:solidFill>
                <a:srgbClr val="0000FF"/>
              </a:solidFill>
              <a:latin typeface="华文楷体" panose="02010600040101010101" pitchFamily="2" charset="-122"/>
              <a:ea typeface="华文楷体" panose="02010600040101010101" pitchFamily="2" charset="-122"/>
            </a:endParaRPr>
          </a:p>
        </p:txBody>
      </p:sp>
      <p:pic>
        <p:nvPicPr>
          <p:cNvPr id="2050" name="Picture 2" descr="C:\Users\ADMINI~1\AppData\Local\Temp\Rar$DIa7092.11443\古代东西方交通路线 (zxls.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637" y="843558"/>
            <a:ext cx="8703845" cy="41044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1564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5763" y="2"/>
            <a:ext cx="3804109" cy="369265"/>
          </a:xfrm>
          <a:prstGeom prst="rect">
            <a:avLst/>
          </a:prstGeom>
        </p:spPr>
        <p:txBody>
          <a:bodyPr wrap="none" lIns="91372" tIns="45687" rIns="91372" bIns="45687">
            <a:spAutoFit/>
          </a:bodyPr>
          <a:lstStyle/>
          <a:p>
            <a:pPr defTabSz="913451"/>
            <a:r>
              <a:rPr lang="zh-CN" altLang="en-US" b="1" dirty="0">
                <a:solidFill>
                  <a:prstClr val="black"/>
                </a:solidFill>
                <a:latin typeface="方正粗黑宋简体" panose="02000000000000000000" pitchFamily="2" charset="-122"/>
                <a:ea typeface="方正粗黑宋简体" panose="02000000000000000000" pitchFamily="2" charset="-122"/>
              </a:rPr>
              <a:t>学习要点</a:t>
            </a:r>
            <a:r>
              <a:rPr lang="en-US" altLang="zh-CN" b="1" dirty="0">
                <a:solidFill>
                  <a:prstClr val="black"/>
                </a:solidFill>
                <a:latin typeface="方正粗黑宋简体" panose="02000000000000000000" pitchFamily="2" charset="-122"/>
                <a:ea typeface="方正粗黑宋简体" panose="02000000000000000000" pitchFamily="2" charset="-122"/>
              </a:rPr>
              <a:t>1</a:t>
            </a:r>
            <a:r>
              <a:rPr lang="zh-CN" altLang="en-US" b="1" dirty="0">
                <a:solidFill>
                  <a:prstClr val="black"/>
                </a:solidFill>
                <a:latin typeface="方正粗黑宋简体" panose="02000000000000000000" pitchFamily="2" charset="-122"/>
                <a:ea typeface="方正粗黑宋简体" panose="02000000000000000000" pitchFamily="2" charset="-122"/>
              </a:rPr>
              <a:t>：丝绸之路的开辟及意义</a:t>
            </a:r>
          </a:p>
        </p:txBody>
      </p:sp>
      <p:sp>
        <p:nvSpPr>
          <p:cNvPr id="5" name="矩形 4"/>
          <p:cNvSpPr/>
          <p:nvPr/>
        </p:nvSpPr>
        <p:spPr>
          <a:xfrm>
            <a:off x="188635" y="369275"/>
            <a:ext cx="7345970" cy="335923"/>
          </a:xfrm>
          <a:prstGeom prst="rect">
            <a:avLst/>
          </a:prstGeom>
          <a:ln>
            <a:solidFill>
              <a:schemeClr val="tx1"/>
            </a:solidFill>
          </a:ln>
        </p:spPr>
        <p:txBody>
          <a:bodyPr wrap="square" lIns="91372" tIns="45687" rIns="91372" bIns="45687">
            <a:spAutoFit/>
          </a:bodyPr>
          <a:lstStyle/>
          <a:p>
            <a:pPr algn="just" defTabSz="913451">
              <a:lnSpc>
                <a:spcPts val="1920"/>
              </a:lnSpc>
            </a:pPr>
            <a:r>
              <a:rPr lang="en-US" altLang="zh-CN" b="1" dirty="0" smtClean="0">
                <a:solidFill>
                  <a:srgbClr val="0000FF"/>
                </a:solidFill>
                <a:latin typeface="华文楷体" panose="02010600040101010101" pitchFamily="2" charset="-122"/>
                <a:ea typeface="华文楷体" panose="02010600040101010101" pitchFamily="2" charset="-122"/>
              </a:rPr>
              <a:t>1.</a:t>
            </a:r>
            <a:r>
              <a:rPr lang="zh-CN" altLang="en-US" b="1" dirty="0" smtClean="0">
                <a:solidFill>
                  <a:srgbClr val="0000FF"/>
                </a:solidFill>
                <a:latin typeface="华文楷体" panose="02010600040101010101" pitchFamily="2" charset="-122"/>
                <a:ea typeface="华文楷体" panose="02010600040101010101" pitchFamily="2" charset="-122"/>
              </a:rPr>
              <a:t>运用</a:t>
            </a:r>
            <a:r>
              <a:rPr lang="zh-CN" altLang="en-US" b="1" dirty="0">
                <a:solidFill>
                  <a:srgbClr val="0000FF"/>
                </a:solidFill>
                <a:latin typeface="华文楷体" panose="02010600040101010101" pitchFamily="2" charset="-122"/>
                <a:ea typeface="华文楷体" panose="02010600040101010101" pitchFamily="2" charset="-122"/>
              </a:rPr>
              <a:t>历史地图，说出丝绸之路等连接欧亚大陆 </a:t>
            </a:r>
            <a:r>
              <a:rPr lang="zh-CN" altLang="en-US" b="1" dirty="0" smtClean="0">
                <a:solidFill>
                  <a:srgbClr val="0000FF"/>
                </a:solidFill>
                <a:latin typeface="华文楷体" panose="02010600040101010101" pitchFamily="2" charset="-122"/>
                <a:ea typeface="华文楷体" panose="02010600040101010101" pitchFamily="2" charset="-122"/>
              </a:rPr>
              <a:t>的</a:t>
            </a:r>
            <a:r>
              <a:rPr lang="zh-CN" altLang="en-US" b="1" dirty="0">
                <a:solidFill>
                  <a:srgbClr val="0000FF"/>
                </a:solidFill>
                <a:latin typeface="华文楷体" panose="02010600040101010101" pitchFamily="2" charset="-122"/>
                <a:ea typeface="华文楷体" panose="02010600040101010101" pitchFamily="2" charset="-122"/>
              </a:rPr>
              <a:t>重要商路的时空</a:t>
            </a:r>
            <a:r>
              <a:rPr lang="zh-CN" altLang="en-US" b="1" dirty="0" smtClean="0">
                <a:solidFill>
                  <a:srgbClr val="0000FF"/>
                </a:solidFill>
                <a:latin typeface="华文楷体" panose="02010600040101010101" pitchFamily="2" charset="-122"/>
                <a:ea typeface="华文楷体" panose="02010600040101010101" pitchFamily="2" charset="-122"/>
              </a:rPr>
              <a:t>分布</a:t>
            </a:r>
            <a:endParaRPr lang="en-US" altLang="zh-CN" b="1" dirty="0" smtClean="0">
              <a:solidFill>
                <a:srgbClr val="0000FF"/>
              </a:solidFill>
              <a:latin typeface="华文楷体" panose="02010600040101010101" pitchFamily="2" charset="-122"/>
              <a:ea typeface="华文楷体" panose="02010600040101010101" pitchFamily="2" charset="-122"/>
            </a:endParaRPr>
          </a:p>
        </p:txBody>
      </p:sp>
      <p:pic>
        <p:nvPicPr>
          <p:cNvPr id="6" name="Picture 2"/>
          <p:cNvPicPr>
            <a:picLocks noGrp="1" noChangeAspect="1"/>
          </p:cNvPicPr>
          <p:nvPr>
            <p:ph idx="4294967295"/>
            <p:custDataLst>
              <p:tags r:id="rId1"/>
            </p:custDataLst>
          </p:nvPr>
        </p:nvPicPr>
        <p:blipFill>
          <a:blip r:embed="rId3">
            <a:extLst>
              <a:ext uri="{BEBA8EAE-BF5A-486C-A8C5-ECC9F3942E4B}">
                <a14:imgProps xmlns:a14="http://schemas.microsoft.com/office/drawing/2010/main">
                  <a14:imgLayer r:embed="rId4">
                    <a14:imgEffect>
                      <a14:sharpenSoften amount="40000"/>
                    </a14:imgEffect>
                    <a14:imgEffect>
                      <a14:brightnessContrast bright="3000" contrast="-8000"/>
                    </a14:imgEffect>
                  </a14:imgLayer>
                </a14:imgProps>
              </a:ext>
            </a:extLst>
          </a:blip>
          <a:stretch>
            <a:fillRect/>
          </a:stretch>
        </p:blipFill>
        <p:spPr>
          <a:xfrm>
            <a:off x="135762" y="1347615"/>
            <a:ext cx="2203991" cy="2952328"/>
          </a:xfrm>
          <a:ln>
            <a:solidFill>
              <a:schemeClr val="tx1">
                <a:lumMod val="95000"/>
                <a:lumOff val="5000"/>
              </a:schemeClr>
            </a:solidFill>
          </a:ln>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760" y="843559"/>
            <a:ext cx="6552728"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21624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标题 1"/>
          <p:cNvSpPr>
            <a:spLocks noGrp="1"/>
          </p:cNvSpPr>
          <p:nvPr>
            <p:ph type="title" idx="4294967295"/>
          </p:nvPr>
        </p:nvSpPr>
        <p:spPr>
          <a:xfrm>
            <a:off x="117107" y="87528"/>
            <a:ext cx="1894611" cy="4891024"/>
          </a:xfrm>
          <a:ln>
            <a:miter/>
          </a:ln>
        </p:spPr>
        <p:txBody>
          <a:bodyPr lIns="67481" tIns="35089" rIns="67481" bIns="35089" rtlCol="0" anchor="ctr" anchorCtr="0">
            <a:normAutofit fontScale="90000"/>
          </a:bodyPr>
          <a:lstStyle/>
          <a:p>
            <a:pPr algn="just">
              <a:lnSpc>
                <a:spcPct val="125000"/>
              </a:lnSpc>
              <a:spcAft>
                <a:spcPct val="0"/>
              </a:spcAft>
            </a:pPr>
            <a:r>
              <a:rPr lang="zh-CN" altLang="en-US" sz="3000" b="1" spc="225" noProof="1">
                <a:solidFill>
                  <a:srgbClr val="FF0000"/>
                </a:solidFill>
                <a:latin typeface="方正粗黑宋简体" panose="02000000000000000000" pitchFamily="2" charset="-122"/>
                <a:ea typeface="方正粗黑宋简体" panose="02000000000000000000" pitchFamily="2" charset="-122"/>
              </a:rPr>
              <a:t>图说历史</a:t>
            </a:r>
            <a:r>
              <a:rPr lang="zh-CN" altLang="en-US" sz="1800" b="1" spc="225" noProof="1">
                <a:solidFill>
                  <a:schemeClr val="tx1">
                    <a:lumMod val="85000"/>
                    <a:lumOff val="15000"/>
                  </a:schemeClr>
                </a:solidFill>
                <a:latin typeface="方正粗黑宋简体" panose="02000000000000000000" pitchFamily="2" charset="-122"/>
                <a:ea typeface="方正粗黑宋简体" panose="02000000000000000000" pitchFamily="2" charset="-122"/>
              </a:rPr>
              <a:t>：</a:t>
            </a:r>
            <a:br>
              <a:rPr lang="zh-CN" altLang="en-US" sz="1800" b="1" spc="225" noProof="1">
                <a:solidFill>
                  <a:schemeClr val="tx1">
                    <a:lumMod val="85000"/>
                    <a:lumOff val="15000"/>
                  </a:schemeClr>
                </a:solidFill>
                <a:latin typeface="方正粗黑宋简体" panose="02000000000000000000" pitchFamily="2" charset="-122"/>
                <a:ea typeface="方正粗黑宋简体" panose="02000000000000000000" pitchFamily="2" charset="-122"/>
              </a:rPr>
            </a:br>
            <a:r>
              <a:rPr lang="en-US" altLang="zh-CN" sz="1800" b="1" spc="225" noProof="1">
                <a:solidFill>
                  <a:schemeClr val="tx1">
                    <a:lumMod val="85000"/>
                    <a:lumOff val="15000"/>
                  </a:schemeClr>
                </a:solidFill>
                <a:latin typeface="宋体" panose="02010600030101010101" pitchFamily="2" charset="-122"/>
                <a:ea typeface="宋体" panose="02010600030101010101" pitchFamily="2" charset="-122"/>
              </a:rPr>
              <a:t>1.</a:t>
            </a:r>
            <a:r>
              <a:rPr lang="zh-CN" altLang="en-US" sz="1800" b="1" spc="225" noProof="1">
                <a:solidFill>
                  <a:schemeClr val="tx1">
                    <a:lumMod val="85000"/>
                    <a:lumOff val="15000"/>
                  </a:schemeClr>
                </a:solidFill>
                <a:latin typeface="宋体" panose="02010600030101010101" pitchFamily="2" charset="-122"/>
                <a:ea typeface="宋体" panose="02010600030101010101" pitchFamily="2" charset="-122"/>
              </a:rPr>
              <a:t>标出</a:t>
            </a:r>
            <a:r>
              <a:rPr lang="en-US" altLang="zh-CN" sz="1800" b="1" spc="225" noProof="1">
                <a:solidFill>
                  <a:schemeClr val="tx1">
                    <a:lumMod val="85000"/>
                    <a:lumOff val="15000"/>
                  </a:schemeClr>
                </a:solidFill>
                <a:latin typeface="宋体" panose="02010600030101010101" pitchFamily="2" charset="-122"/>
                <a:ea typeface="宋体" panose="02010600030101010101" pitchFamily="2" charset="-122"/>
              </a:rPr>
              <a:t>“</a:t>
            </a:r>
            <a:r>
              <a:rPr lang="zh-CN" altLang="en-US" sz="1800" b="1" spc="225" noProof="1">
                <a:solidFill>
                  <a:schemeClr val="tx1">
                    <a:lumMod val="85000"/>
                    <a:lumOff val="15000"/>
                  </a:schemeClr>
                </a:solidFill>
                <a:latin typeface="宋体" panose="02010600030101010101" pitchFamily="2" charset="-122"/>
                <a:ea typeface="宋体" panose="02010600030101010101" pitchFamily="2" charset="-122"/>
              </a:rPr>
              <a:t>海上丝绸之路</a:t>
            </a:r>
            <a:r>
              <a:rPr lang="en-US" altLang="zh-CN" sz="1800" b="1" spc="225" noProof="1">
                <a:solidFill>
                  <a:schemeClr val="tx1">
                    <a:lumMod val="85000"/>
                    <a:lumOff val="15000"/>
                  </a:schemeClr>
                </a:solidFill>
                <a:latin typeface="宋体" panose="02010600030101010101" pitchFamily="2" charset="-122"/>
                <a:ea typeface="宋体" panose="02010600030101010101" pitchFamily="2" charset="-122"/>
              </a:rPr>
              <a:t>”</a:t>
            </a:r>
            <a:r>
              <a:rPr lang="zh-CN" altLang="en-US" sz="1800" b="1" spc="225" noProof="1">
                <a:solidFill>
                  <a:schemeClr val="tx1">
                    <a:lumMod val="85000"/>
                    <a:lumOff val="15000"/>
                  </a:schemeClr>
                </a:solidFill>
                <a:latin typeface="宋体" panose="02010600030101010101" pitchFamily="2" charset="-122"/>
                <a:ea typeface="宋体" panose="02010600030101010101" pitchFamily="2" charset="-122"/>
              </a:rPr>
              <a:t>的三个起点城市（明州、泉州、广州）</a:t>
            </a:r>
            <a:r>
              <a:rPr lang="en-US" altLang="zh-CN" sz="1800" b="1" spc="225" noProof="1">
                <a:solidFill>
                  <a:schemeClr val="tx1">
                    <a:lumMod val="85000"/>
                    <a:lumOff val="15000"/>
                  </a:schemeClr>
                </a:solidFill>
                <a:latin typeface="宋体" panose="02010600030101010101" pitchFamily="2" charset="-122"/>
                <a:ea typeface="宋体" panose="02010600030101010101" pitchFamily="2" charset="-122"/>
              </a:rPr>
              <a:t/>
            </a:r>
            <a:br>
              <a:rPr lang="en-US" altLang="zh-CN" sz="1800" b="1" spc="225" noProof="1">
                <a:solidFill>
                  <a:schemeClr val="tx1">
                    <a:lumMod val="85000"/>
                    <a:lumOff val="15000"/>
                  </a:schemeClr>
                </a:solidFill>
                <a:latin typeface="宋体" panose="02010600030101010101" pitchFamily="2" charset="-122"/>
                <a:ea typeface="宋体" panose="02010600030101010101" pitchFamily="2" charset="-122"/>
              </a:rPr>
            </a:br>
            <a:r>
              <a:rPr lang="zh-CN" altLang="en-US" sz="1800" b="1" spc="225" noProof="1">
                <a:solidFill>
                  <a:schemeClr val="tx1">
                    <a:lumMod val="85000"/>
                    <a:lumOff val="15000"/>
                  </a:schemeClr>
                </a:solidFill>
                <a:latin typeface="宋体" panose="02010600030101010101" pitchFamily="2" charset="-122"/>
                <a:ea typeface="宋体" panose="02010600030101010101" pitchFamily="2" charset="-122"/>
              </a:rPr>
              <a:t/>
            </a:r>
            <a:br>
              <a:rPr lang="zh-CN" altLang="en-US" sz="1800" b="1" spc="225" noProof="1">
                <a:solidFill>
                  <a:schemeClr val="tx1">
                    <a:lumMod val="85000"/>
                    <a:lumOff val="15000"/>
                  </a:schemeClr>
                </a:solidFill>
                <a:latin typeface="宋体" panose="02010600030101010101" pitchFamily="2" charset="-122"/>
                <a:ea typeface="宋体" panose="02010600030101010101" pitchFamily="2" charset="-122"/>
              </a:rPr>
            </a:br>
            <a:r>
              <a:rPr lang="en-US" altLang="zh-CN" sz="1800" b="1" spc="225" noProof="1">
                <a:solidFill>
                  <a:schemeClr val="tx1">
                    <a:lumMod val="85000"/>
                    <a:lumOff val="15000"/>
                  </a:schemeClr>
                </a:solidFill>
                <a:latin typeface="宋体" panose="02010600030101010101" pitchFamily="2" charset="-122"/>
                <a:ea typeface="宋体" panose="02010600030101010101" pitchFamily="2" charset="-122"/>
              </a:rPr>
              <a:t>2</a:t>
            </a:r>
            <a:r>
              <a:rPr lang="zh-CN" altLang="en-US" sz="1800" b="1" spc="225" noProof="1">
                <a:solidFill>
                  <a:schemeClr val="tx1">
                    <a:lumMod val="85000"/>
                    <a:lumOff val="15000"/>
                  </a:schemeClr>
                </a:solidFill>
                <a:latin typeface="宋体" panose="02010600030101010101" pitchFamily="2" charset="-122"/>
                <a:ea typeface="宋体" panose="02010600030101010101" pitchFamily="2" charset="-122"/>
              </a:rPr>
              <a:t>.分别指出陆地丝绸之路在欧洲和非洲的终点城市。</a:t>
            </a:r>
            <a:r>
              <a:rPr lang="en-US" altLang="zh-CN" sz="1800" b="1" spc="225" noProof="1">
                <a:solidFill>
                  <a:schemeClr val="tx1">
                    <a:lumMod val="85000"/>
                    <a:lumOff val="15000"/>
                  </a:schemeClr>
                </a:solidFill>
                <a:latin typeface="宋体" panose="02010600030101010101" pitchFamily="2" charset="-122"/>
                <a:ea typeface="宋体" panose="02010600030101010101" pitchFamily="2" charset="-122"/>
              </a:rPr>
              <a:t/>
            </a:r>
            <a:br>
              <a:rPr lang="en-US" altLang="zh-CN" sz="1800" b="1" spc="225" noProof="1">
                <a:solidFill>
                  <a:schemeClr val="tx1">
                    <a:lumMod val="85000"/>
                    <a:lumOff val="15000"/>
                  </a:schemeClr>
                </a:solidFill>
                <a:latin typeface="宋体" panose="02010600030101010101" pitchFamily="2" charset="-122"/>
                <a:ea typeface="宋体" panose="02010600030101010101" pitchFamily="2" charset="-122"/>
              </a:rPr>
            </a:br>
            <a:r>
              <a:rPr lang="en-US" altLang="zh-CN" sz="1800" b="1" spc="225" noProof="1">
                <a:solidFill>
                  <a:schemeClr val="tx1">
                    <a:lumMod val="85000"/>
                    <a:lumOff val="15000"/>
                  </a:schemeClr>
                </a:solidFill>
                <a:latin typeface="宋体" panose="02010600030101010101" pitchFamily="2" charset="-122"/>
                <a:ea typeface="宋体" panose="02010600030101010101" pitchFamily="2" charset="-122"/>
              </a:rPr>
              <a:t>3.</a:t>
            </a:r>
            <a:r>
              <a:rPr lang="zh-CN" altLang="en-US" sz="1800" b="1" spc="225" noProof="1">
                <a:solidFill>
                  <a:schemeClr val="tx1">
                    <a:lumMod val="85000"/>
                    <a:lumOff val="15000"/>
                  </a:schemeClr>
                </a:solidFill>
                <a:latin typeface="宋体" panose="02010600030101010101" pitchFamily="2" charset="-122"/>
                <a:ea typeface="宋体" panose="02010600030101010101" pitchFamily="2" charset="-122"/>
              </a:rPr>
              <a:t>图上少了哪条丝绸之路？你能画出来吗？</a:t>
            </a:r>
          </a:p>
        </p:txBody>
      </p:sp>
      <p:pic>
        <p:nvPicPr>
          <p:cNvPr id="14338" name="Picture 2"/>
          <p:cNvPicPr>
            <a:picLocks noGrp="1" noChangeAspect="1"/>
          </p:cNvPicPr>
          <p:nvPr>
            <p:ph idx="4294967295"/>
            <p:custDataLst>
              <p:tags r:id="rId1"/>
            </p:custDataLst>
          </p:nvPr>
        </p:nvPicPr>
        <p:blipFill>
          <a:blip r:embed="rId3">
            <a:extLst>
              <a:ext uri="{BEBA8EAE-BF5A-486C-A8C5-ECC9F3942E4B}">
                <a14:imgProps xmlns:a14="http://schemas.microsoft.com/office/drawing/2010/main">
                  <a14:imgLayer r:embed="rId4">
                    <a14:imgEffect>
                      <a14:sharpenSoften amount="40000"/>
                    </a14:imgEffect>
                    <a14:imgEffect>
                      <a14:brightnessContrast bright="3000" contrast="-8000"/>
                    </a14:imgEffect>
                  </a14:imgLayer>
                </a14:imgProps>
              </a:ext>
            </a:extLst>
          </a:blip>
          <a:stretch>
            <a:fillRect/>
          </a:stretch>
        </p:blipFill>
        <p:spPr>
          <a:xfrm>
            <a:off x="2078287" y="0"/>
            <a:ext cx="7065715" cy="5143500"/>
          </a:xfrm>
        </p:spPr>
      </p:pic>
      <p:sp>
        <p:nvSpPr>
          <p:cNvPr id="2" name="圆角矩形 1"/>
          <p:cNvSpPr/>
          <p:nvPr/>
        </p:nvSpPr>
        <p:spPr>
          <a:xfrm>
            <a:off x="2169800" y="1455422"/>
            <a:ext cx="707231" cy="161925"/>
          </a:xfrm>
          <a:prstGeom prst="roundRect">
            <a:avLst/>
          </a:prstGeom>
          <a:solidFill>
            <a:srgbClr val="B6DCF6"/>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algn="ctr" defTabSz="685605"/>
            <a:endParaRPr lang="zh-CN" altLang="en-US">
              <a:solidFill>
                <a:prstClr val="white"/>
              </a:solidFill>
            </a:endParaRPr>
          </a:p>
        </p:txBody>
      </p:sp>
      <p:grpSp>
        <p:nvGrpSpPr>
          <p:cNvPr id="6" name="组合 5">
            <a:extLst>
              <a:ext uri="{FF2B5EF4-FFF2-40B4-BE49-F238E27FC236}">
                <a16:creationId xmlns="" xmlns:a16="http://schemas.microsoft.com/office/drawing/2014/main" id="{47EAF022-4473-4AF9-93A6-3CF014D4A8C6}"/>
              </a:ext>
            </a:extLst>
          </p:cNvPr>
          <p:cNvGrpSpPr/>
          <p:nvPr/>
        </p:nvGrpSpPr>
        <p:grpSpPr>
          <a:xfrm>
            <a:off x="6324600" y="2430357"/>
            <a:ext cx="1038225" cy="1351698"/>
            <a:chOff x="8497740" y="2933620"/>
            <a:chExt cx="1344960" cy="2032920"/>
          </a:xfrm>
        </p:grpSpPr>
        <mc:AlternateContent xmlns:mc="http://schemas.openxmlformats.org/markup-compatibility/2006" xmlns:p14="http://schemas.microsoft.com/office/powerpoint/2010/main">
          <mc:Choice Requires="p14">
            <p:contentPart p14:bwMode="auto" r:id="rId5">
              <p14:nvContentPartPr>
                <p14:cNvPr id="4" name="墨迹 3">
                  <a:extLst>
                    <a:ext uri="{FF2B5EF4-FFF2-40B4-BE49-F238E27FC236}">
                      <a16:creationId xmlns="" xmlns:a16="http://schemas.microsoft.com/office/drawing/2014/main" id="{19BB4708-C912-439E-9069-DCC529C56E7A}"/>
                    </a:ext>
                  </a:extLst>
                </p14:cNvPr>
                <p14:cNvContentPartPr/>
                <p14:nvPr/>
              </p14:nvContentPartPr>
              <p14:xfrm>
                <a:off x="8497740" y="2933620"/>
                <a:ext cx="1344960" cy="1130040"/>
              </p14:xfrm>
            </p:contentPart>
          </mc:Choice>
          <mc:Fallback xmlns="">
            <p:pic>
              <p:nvPicPr>
                <p:cNvPr id="4" name="墨迹 3">
                  <a:extLst>
                    <a:ext uri="{FF2B5EF4-FFF2-40B4-BE49-F238E27FC236}">
                      <a16:creationId xmlns:a16="http://schemas.microsoft.com/office/drawing/2014/main" id="{19BB4708-C912-439E-9069-DCC529C56E7A}"/>
                    </a:ext>
                  </a:extLst>
                </p:cNvPr>
                <p:cNvPicPr/>
                <p:nvPr/>
              </p:nvPicPr>
              <p:blipFill>
                <a:blip r:embed="rId6"/>
                <a:stretch>
                  <a:fillRect/>
                </a:stretch>
              </p:blipFill>
              <p:spPr>
                <a:xfrm>
                  <a:off x="8462761" y="2893421"/>
                  <a:ext cx="1414569" cy="121084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墨迹 4">
                  <a:extLst>
                    <a:ext uri="{FF2B5EF4-FFF2-40B4-BE49-F238E27FC236}">
                      <a16:creationId xmlns="" xmlns:a16="http://schemas.microsoft.com/office/drawing/2014/main" id="{7EA49D4A-CD0C-434A-95BB-D1D66B37A842}"/>
                    </a:ext>
                  </a:extLst>
                </p14:cNvPr>
                <p14:cNvContentPartPr/>
                <p14:nvPr/>
              </p14:nvContentPartPr>
              <p14:xfrm>
                <a:off x="8772420" y="4051420"/>
                <a:ext cx="144000" cy="915120"/>
              </p14:xfrm>
            </p:contentPart>
          </mc:Choice>
          <mc:Fallback xmlns="">
            <p:pic>
              <p:nvPicPr>
                <p:cNvPr id="5" name="墨迹 4">
                  <a:extLst>
                    <a:ext uri="{FF2B5EF4-FFF2-40B4-BE49-F238E27FC236}">
                      <a16:creationId xmlns:a16="http://schemas.microsoft.com/office/drawing/2014/main" id="{7EA49D4A-CD0C-434A-95BB-D1D66B37A842}"/>
                    </a:ext>
                  </a:extLst>
                </p:cNvPr>
                <p:cNvPicPr/>
                <p:nvPr/>
              </p:nvPicPr>
              <p:blipFill>
                <a:blip r:embed="rId8"/>
                <a:stretch>
                  <a:fillRect/>
                </a:stretch>
              </p:blipFill>
              <p:spPr>
                <a:xfrm>
                  <a:off x="8737384" y="4010820"/>
                  <a:ext cx="213723" cy="995914"/>
                </a:xfrm>
                <a:prstGeom prst="rect">
                  <a:avLst/>
                </a:prstGeom>
              </p:spPr>
            </p:pic>
          </mc:Fallback>
        </mc:AlternateContent>
      </p:grpSp>
      <p:sp>
        <p:nvSpPr>
          <p:cNvPr id="10" name="文本框 9">
            <a:extLst>
              <a:ext uri="{FF2B5EF4-FFF2-40B4-BE49-F238E27FC236}">
                <a16:creationId xmlns="" xmlns:a16="http://schemas.microsoft.com/office/drawing/2014/main" id="{5F241C99-205F-4C1F-83D2-60A3656552B4}"/>
              </a:ext>
            </a:extLst>
          </p:cNvPr>
          <p:cNvSpPr txBox="1"/>
          <p:nvPr/>
        </p:nvSpPr>
        <p:spPr>
          <a:xfrm>
            <a:off x="7662865" y="2647950"/>
            <a:ext cx="1600200" cy="346228"/>
          </a:xfrm>
          <a:prstGeom prst="rect">
            <a:avLst/>
          </a:prstGeom>
          <a:solidFill>
            <a:srgbClr val="FFFF00"/>
          </a:solidFill>
        </p:spPr>
        <p:txBody>
          <a:bodyPr wrap="square" lIns="68561" tIns="34280" rIns="68561" bIns="34280" rtlCol="0">
            <a:spAutoFit/>
          </a:bodyPr>
          <a:lstStyle/>
          <a:p>
            <a:pPr defTabSz="685605"/>
            <a:r>
              <a:rPr lang="zh-CN" altLang="en-US" b="1" dirty="0">
                <a:solidFill>
                  <a:srgbClr val="0000FF"/>
                </a:solidFill>
                <a:latin typeface="方正粗黑宋简体" panose="02000000000000000000" pitchFamily="2" charset="-122"/>
                <a:ea typeface="方正粗黑宋简体" panose="02000000000000000000" pitchFamily="2" charset="-122"/>
              </a:rPr>
              <a:t>明州（宁波）</a:t>
            </a:r>
          </a:p>
        </p:txBody>
      </p:sp>
      <p:sp>
        <p:nvSpPr>
          <p:cNvPr id="14" name="文本框 13">
            <a:extLst>
              <a:ext uri="{FF2B5EF4-FFF2-40B4-BE49-F238E27FC236}">
                <a16:creationId xmlns="" xmlns:a16="http://schemas.microsoft.com/office/drawing/2014/main" id="{FFD17E69-A271-42C5-BB3D-CFE87783E0C4}"/>
              </a:ext>
            </a:extLst>
          </p:cNvPr>
          <p:cNvSpPr txBox="1"/>
          <p:nvPr/>
        </p:nvSpPr>
        <p:spPr>
          <a:xfrm>
            <a:off x="8062914" y="3131574"/>
            <a:ext cx="681038" cy="346228"/>
          </a:xfrm>
          <a:prstGeom prst="rect">
            <a:avLst/>
          </a:prstGeom>
          <a:solidFill>
            <a:srgbClr val="FFFF00"/>
          </a:solidFill>
        </p:spPr>
        <p:txBody>
          <a:bodyPr wrap="square" lIns="68561" tIns="34280" rIns="68561" bIns="34280" rtlCol="0">
            <a:spAutoFit/>
          </a:bodyPr>
          <a:lstStyle/>
          <a:p>
            <a:pPr defTabSz="685605"/>
            <a:r>
              <a:rPr lang="zh-CN" altLang="en-US" b="1" dirty="0">
                <a:solidFill>
                  <a:srgbClr val="0000FF"/>
                </a:solidFill>
                <a:latin typeface="方正粗黑宋简体" panose="02000000000000000000" pitchFamily="2" charset="-122"/>
                <a:ea typeface="方正粗黑宋简体" panose="02000000000000000000" pitchFamily="2" charset="-122"/>
              </a:rPr>
              <a:t>泉州</a:t>
            </a:r>
          </a:p>
        </p:txBody>
      </p:sp>
      <p:sp>
        <p:nvSpPr>
          <p:cNvPr id="15" name="文本框 14">
            <a:extLst>
              <a:ext uri="{FF2B5EF4-FFF2-40B4-BE49-F238E27FC236}">
                <a16:creationId xmlns="" xmlns:a16="http://schemas.microsoft.com/office/drawing/2014/main" id="{022954EC-247B-4C52-AEEB-8F647EB14F41}"/>
              </a:ext>
            </a:extLst>
          </p:cNvPr>
          <p:cNvSpPr txBox="1"/>
          <p:nvPr/>
        </p:nvSpPr>
        <p:spPr>
          <a:xfrm>
            <a:off x="7603332" y="3477821"/>
            <a:ext cx="681038" cy="346228"/>
          </a:xfrm>
          <a:prstGeom prst="rect">
            <a:avLst/>
          </a:prstGeom>
          <a:solidFill>
            <a:srgbClr val="FFFF00"/>
          </a:solidFill>
        </p:spPr>
        <p:txBody>
          <a:bodyPr wrap="square" lIns="68561" tIns="34280" rIns="68561" bIns="34280" rtlCol="0">
            <a:spAutoFit/>
          </a:bodyPr>
          <a:lstStyle/>
          <a:p>
            <a:pPr defTabSz="685605"/>
            <a:r>
              <a:rPr lang="zh-CN" altLang="en-US" b="1" dirty="0">
                <a:solidFill>
                  <a:srgbClr val="0000FF"/>
                </a:solidFill>
                <a:latin typeface="方正粗黑宋简体" panose="02000000000000000000" pitchFamily="2" charset="-122"/>
                <a:ea typeface="方正粗黑宋简体" panose="02000000000000000000" pitchFamily="2" charset="-122"/>
              </a:rPr>
              <a:t>广州</a:t>
            </a:r>
          </a:p>
        </p:txBody>
      </p:sp>
      <p:sp>
        <p:nvSpPr>
          <p:cNvPr id="16" name="文本框 15">
            <a:extLst>
              <a:ext uri="{FF2B5EF4-FFF2-40B4-BE49-F238E27FC236}">
                <a16:creationId xmlns="" xmlns:a16="http://schemas.microsoft.com/office/drawing/2014/main" id="{45C0B205-3064-4387-9D81-B3321E9791FB}"/>
              </a:ext>
            </a:extLst>
          </p:cNvPr>
          <p:cNvSpPr txBox="1"/>
          <p:nvPr/>
        </p:nvSpPr>
        <p:spPr>
          <a:xfrm>
            <a:off x="2195991" y="1363258"/>
            <a:ext cx="1356836" cy="346228"/>
          </a:xfrm>
          <a:prstGeom prst="rect">
            <a:avLst/>
          </a:prstGeom>
          <a:solidFill>
            <a:srgbClr val="FFFF00"/>
          </a:solidFill>
        </p:spPr>
        <p:txBody>
          <a:bodyPr wrap="square" lIns="68561" tIns="34280" rIns="68561" bIns="34280" rtlCol="0">
            <a:spAutoFit/>
          </a:bodyPr>
          <a:lstStyle/>
          <a:p>
            <a:pPr defTabSz="685605"/>
            <a:r>
              <a:rPr lang="zh-CN" altLang="en-US" b="1" dirty="0">
                <a:solidFill>
                  <a:srgbClr val="0000FF"/>
                </a:solidFill>
                <a:latin typeface="方正粗黑宋简体" panose="02000000000000000000" pitchFamily="2" charset="-122"/>
                <a:ea typeface="方正粗黑宋简体" panose="02000000000000000000" pitchFamily="2" charset="-122"/>
              </a:rPr>
              <a:t>君士坦丁堡</a:t>
            </a:r>
          </a:p>
        </p:txBody>
      </p:sp>
      <p:sp>
        <p:nvSpPr>
          <p:cNvPr id="17" name="文本框 16">
            <a:extLst>
              <a:ext uri="{FF2B5EF4-FFF2-40B4-BE49-F238E27FC236}">
                <a16:creationId xmlns="" xmlns:a16="http://schemas.microsoft.com/office/drawing/2014/main" id="{D345FE32-90C5-4F3C-A540-D6FBD5C680F6}"/>
              </a:ext>
            </a:extLst>
          </p:cNvPr>
          <p:cNvSpPr txBox="1"/>
          <p:nvPr/>
        </p:nvSpPr>
        <p:spPr>
          <a:xfrm>
            <a:off x="2078521" y="2861050"/>
            <a:ext cx="1110926" cy="346228"/>
          </a:xfrm>
          <a:prstGeom prst="rect">
            <a:avLst/>
          </a:prstGeom>
          <a:solidFill>
            <a:srgbClr val="FFFF00"/>
          </a:solidFill>
        </p:spPr>
        <p:txBody>
          <a:bodyPr wrap="square" lIns="68561" tIns="34280" rIns="68561" bIns="34280" rtlCol="0">
            <a:spAutoFit/>
          </a:bodyPr>
          <a:lstStyle/>
          <a:p>
            <a:pPr defTabSz="685605"/>
            <a:r>
              <a:rPr lang="zh-CN" altLang="en-US" b="1" dirty="0">
                <a:solidFill>
                  <a:srgbClr val="0000FF"/>
                </a:solidFill>
                <a:latin typeface="方正粗黑宋简体" panose="02000000000000000000" pitchFamily="2" charset="-122"/>
                <a:ea typeface="方正粗黑宋简体" panose="02000000000000000000" pitchFamily="2" charset="-122"/>
              </a:rPr>
              <a:t>亚历山大</a:t>
            </a:r>
          </a:p>
        </p:txBody>
      </p:sp>
    </p:spTree>
    <p:extLst>
      <p:ext uri="{BB962C8B-B14F-4D97-AF65-F5344CB8AC3E}">
        <p14:creationId xmlns:p14="http://schemas.microsoft.com/office/powerpoint/2010/main" val="1170969766"/>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up)">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4687" y="123481"/>
            <a:ext cx="3804109" cy="369265"/>
          </a:xfrm>
          <a:prstGeom prst="rect">
            <a:avLst/>
          </a:prstGeom>
        </p:spPr>
        <p:txBody>
          <a:bodyPr wrap="none" lIns="91372" tIns="45687" rIns="91372" bIns="45687">
            <a:spAutoFit/>
          </a:bodyPr>
          <a:lstStyle/>
          <a:p>
            <a:pPr defTabSz="913451"/>
            <a:r>
              <a:rPr lang="zh-CN" altLang="en-US" b="1" dirty="0">
                <a:solidFill>
                  <a:prstClr val="black"/>
                </a:solidFill>
                <a:latin typeface="方正粗黑宋简体" panose="02000000000000000000" pitchFamily="2" charset="-122"/>
                <a:ea typeface="方正粗黑宋简体" panose="02000000000000000000" pitchFamily="2" charset="-122"/>
              </a:rPr>
              <a:t>学习要点</a:t>
            </a:r>
            <a:r>
              <a:rPr lang="en-US" altLang="zh-CN" b="1" dirty="0">
                <a:solidFill>
                  <a:prstClr val="black"/>
                </a:solidFill>
                <a:latin typeface="方正粗黑宋简体" panose="02000000000000000000" pitchFamily="2" charset="-122"/>
                <a:ea typeface="方正粗黑宋简体" panose="02000000000000000000" pitchFamily="2" charset="-122"/>
              </a:rPr>
              <a:t>1</a:t>
            </a:r>
            <a:r>
              <a:rPr lang="zh-CN" altLang="en-US" b="1" dirty="0">
                <a:solidFill>
                  <a:prstClr val="black"/>
                </a:solidFill>
                <a:latin typeface="方正粗黑宋简体" panose="02000000000000000000" pitchFamily="2" charset="-122"/>
                <a:ea typeface="方正粗黑宋简体" panose="02000000000000000000" pitchFamily="2" charset="-122"/>
              </a:rPr>
              <a:t>：丝绸之路的开辟及意义</a:t>
            </a:r>
          </a:p>
        </p:txBody>
      </p:sp>
      <p:sp>
        <p:nvSpPr>
          <p:cNvPr id="5" name="矩形 4"/>
          <p:cNvSpPr/>
          <p:nvPr/>
        </p:nvSpPr>
        <p:spPr>
          <a:xfrm>
            <a:off x="157225" y="492754"/>
            <a:ext cx="8712968" cy="579579"/>
          </a:xfrm>
          <a:prstGeom prst="rect">
            <a:avLst/>
          </a:prstGeom>
          <a:ln>
            <a:solidFill>
              <a:schemeClr val="tx1"/>
            </a:solidFill>
          </a:ln>
        </p:spPr>
        <p:txBody>
          <a:bodyPr wrap="square" lIns="91372" tIns="45687" rIns="91372" bIns="45687">
            <a:spAutoFit/>
          </a:bodyPr>
          <a:lstStyle/>
          <a:p>
            <a:pPr algn="just" defTabSz="913451">
              <a:lnSpc>
                <a:spcPts val="1920"/>
              </a:lnSpc>
            </a:pPr>
            <a:r>
              <a:rPr lang="en-US" altLang="zh-CN" b="1" dirty="0" smtClean="0">
                <a:solidFill>
                  <a:srgbClr val="0000FF"/>
                </a:solidFill>
                <a:latin typeface="华文楷体" panose="02010600040101010101" pitchFamily="2" charset="-122"/>
                <a:ea typeface="华文楷体" panose="02010600040101010101" pitchFamily="2" charset="-122"/>
              </a:rPr>
              <a:t>2.</a:t>
            </a:r>
            <a:r>
              <a:rPr lang="zh-CN" altLang="en-US" b="1" dirty="0" smtClean="0">
                <a:solidFill>
                  <a:srgbClr val="0000FF"/>
                </a:solidFill>
                <a:latin typeface="华文楷体" panose="02010600040101010101" pitchFamily="2" charset="-122"/>
                <a:ea typeface="华文楷体" panose="02010600040101010101" pitchFamily="2" charset="-122"/>
              </a:rPr>
              <a:t> 分析</a:t>
            </a:r>
            <a:r>
              <a:rPr lang="zh-CN" altLang="en-US" b="1" dirty="0">
                <a:solidFill>
                  <a:srgbClr val="0000FF"/>
                </a:solidFill>
                <a:latin typeface="华文楷体" panose="02010600040101010101" pitchFamily="2" charset="-122"/>
                <a:ea typeface="华文楷体" panose="02010600040101010101" pitchFamily="2" charset="-122"/>
              </a:rPr>
              <a:t>古代欧亚大陆重要商路上的商品交换与文化交流，认识古代商路的开辟对促进文化交流的重要意义</a:t>
            </a:r>
          </a:p>
        </p:txBody>
      </p:sp>
      <p:sp>
        <p:nvSpPr>
          <p:cNvPr id="2" name="矩形 1"/>
          <p:cNvSpPr/>
          <p:nvPr/>
        </p:nvSpPr>
        <p:spPr>
          <a:xfrm>
            <a:off x="157227" y="1196249"/>
            <a:ext cx="8712969" cy="2516073"/>
          </a:xfrm>
          <a:prstGeom prst="rect">
            <a:avLst/>
          </a:prstGeom>
          <a:ln>
            <a:solidFill>
              <a:schemeClr val="tx1">
                <a:lumMod val="95000"/>
                <a:lumOff val="5000"/>
              </a:schemeClr>
            </a:solidFill>
          </a:ln>
        </p:spPr>
        <p:txBody>
          <a:bodyPr wrap="square">
            <a:spAutoFit/>
          </a:bodyPr>
          <a:lstStyle/>
          <a:p>
            <a:pPr algn="just">
              <a:lnSpc>
                <a:spcPct val="125000"/>
              </a:lnSpc>
            </a:pPr>
            <a:r>
              <a:rPr lang="zh-CN" altLang="en-US" b="1" dirty="0">
                <a:latin typeface="+mn-ea"/>
              </a:rPr>
              <a:t>材料　丝绸之路是一条古代连接欧、亚、非三大洲的商贸之路，它沟通了旧大陆上兴起的诸种文明。在丝绸之路正式开通之后，东西方之间的交流更趋频繁。在丝路沿线相继兴起的中国古代诸王朝</a:t>
            </a:r>
            <a:r>
              <a:rPr lang="en-US" altLang="zh-CN" b="1" dirty="0">
                <a:latin typeface="+mn-ea"/>
              </a:rPr>
              <a:t>……</a:t>
            </a:r>
            <a:r>
              <a:rPr lang="zh-CN" altLang="en-US" b="1" dirty="0">
                <a:latin typeface="+mn-ea"/>
              </a:rPr>
              <a:t>通过不断扩张、征服，推动了古代世界从分散逐渐走向整合的全球化进程的到来。在丝绸之路多元文明的发展中，东方与西方、中国与外国、陆地与海洋、人类与自然等领域，互动几乎无处不在。</a:t>
            </a:r>
          </a:p>
          <a:p>
            <a:pPr algn="just">
              <a:lnSpc>
                <a:spcPct val="125000"/>
              </a:lnSpc>
            </a:pPr>
            <a:r>
              <a:rPr lang="en-US" altLang="zh-CN" b="1" dirty="0" smtClean="0">
                <a:latin typeface="+mn-ea"/>
              </a:rPr>
              <a:t>                        ——</a:t>
            </a:r>
            <a:r>
              <a:rPr lang="zh-CN" altLang="en-US" b="1" dirty="0">
                <a:latin typeface="+mn-ea"/>
              </a:rPr>
              <a:t>摘编自王永平</a:t>
            </a:r>
            <a:r>
              <a:rPr lang="en-US" altLang="zh-CN" b="1" dirty="0">
                <a:latin typeface="+mn-ea"/>
              </a:rPr>
              <a:t>《</a:t>
            </a:r>
            <a:r>
              <a:rPr lang="zh-CN" altLang="en-US" b="1" dirty="0">
                <a:latin typeface="+mn-ea"/>
              </a:rPr>
              <a:t>全球史视野下的古代丝绸之路</a:t>
            </a:r>
            <a:r>
              <a:rPr lang="en-US" altLang="zh-CN" b="1" dirty="0">
                <a:latin typeface="+mn-ea"/>
              </a:rPr>
              <a:t>》</a:t>
            </a:r>
            <a:r>
              <a:rPr lang="zh-CN" altLang="en-US" b="1" dirty="0">
                <a:latin typeface="+mn-ea"/>
              </a:rPr>
              <a:t>等</a:t>
            </a:r>
          </a:p>
          <a:p>
            <a:pPr algn="just">
              <a:lnSpc>
                <a:spcPct val="125000"/>
              </a:lnSpc>
            </a:pPr>
            <a:r>
              <a:rPr lang="zh-CN" altLang="en-US" b="1" dirty="0">
                <a:solidFill>
                  <a:srgbClr val="0000FF"/>
                </a:solidFill>
                <a:latin typeface="方正粗黑宋简体" panose="02000000000000000000" pitchFamily="2" charset="-122"/>
                <a:ea typeface="方正粗黑宋简体" panose="02000000000000000000" pitchFamily="2" charset="-122"/>
              </a:rPr>
              <a:t>提取材料信息，据此并结合所学知识，说明古代丝绸之路开通的意义。</a:t>
            </a:r>
          </a:p>
        </p:txBody>
      </p:sp>
      <p:sp>
        <p:nvSpPr>
          <p:cNvPr id="3" name="矩形 2"/>
          <p:cNvSpPr/>
          <p:nvPr/>
        </p:nvSpPr>
        <p:spPr>
          <a:xfrm>
            <a:off x="157225" y="3795888"/>
            <a:ext cx="8712968" cy="1200329"/>
          </a:xfrm>
          <a:prstGeom prst="rect">
            <a:avLst/>
          </a:prstGeom>
          <a:solidFill>
            <a:schemeClr val="bg2"/>
          </a:solidFill>
        </p:spPr>
        <p:txBody>
          <a:bodyPr wrap="square">
            <a:spAutoFit/>
          </a:bodyPr>
          <a:lstStyle/>
          <a:p>
            <a:r>
              <a:rPr lang="zh-CN" altLang="en-US" b="1" dirty="0" smtClean="0">
                <a:latin typeface="Calibri"/>
                <a:ea typeface="华文楷体" panose="02010600040101010101" pitchFamily="2" charset="-122"/>
              </a:rPr>
              <a:t>❶</a:t>
            </a:r>
            <a:r>
              <a:rPr lang="zh-CN" altLang="en-US" b="1" dirty="0" smtClean="0">
                <a:latin typeface="华文楷体" panose="02010600040101010101" pitchFamily="2" charset="-122"/>
                <a:ea typeface="华文楷体" panose="02010600040101010101" pitchFamily="2" charset="-122"/>
              </a:rPr>
              <a:t>加强</a:t>
            </a:r>
            <a:r>
              <a:rPr lang="zh-CN" altLang="en-US" b="1" dirty="0">
                <a:latin typeface="华文楷体" panose="02010600040101010101" pitchFamily="2" charset="-122"/>
                <a:ea typeface="华文楷体" panose="02010600040101010101" pitchFamily="2" charset="-122"/>
              </a:rPr>
              <a:t>了中国与欧、亚、非等国家的往来</a:t>
            </a:r>
            <a:r>
              <a:rPr lang="zh-CN" altLang="en-US" b="1" dirty="0" smtClean="0">
                <a:latin typeface="华文楷体" panose="02010600040101010101" pitchFamily="2" charset="-122"/>
                <a:ea typeface="华文楷体" panose="02010600040101010101" pitchFamily="2" charset="-122"/>
              </a:rPr>
              <a:t>；</a:t>
            </a:r>
            <a:endParaRPr lang="en-US" altLang="zh-CN" b="1" dirty="0" smtClean="0">
              <a:latin typeface="华文楷体" panose="02010600040101010101" pitchFamily="2" charset="-122"/>
              <a:ea typeface="华文楷体" panose="02010600040101010101" pitchFamily="2" charset="-122"/>
            </a:endParaRPr>
          </a:p>
          <a:p>
            <a:r>
              <a:rPr lang="zh-CN" altLang="en-US" b="1" dirty="0" smtClean="0">
                <a:ea typeface="华文楷体" panose="02010600040101010101" pitchFamily="2" charset="-122"/>
              </a:rPr>
              <a:t>❷</a:t>
            </a:r>
            <a:r>
              <a:rPr lang="zh-CN" altLang="en-US" b="1" dirty="0" smtClean="0">
                <a:latin typeface="华文楷体" panose="02010600040101010101" pitchFamily="2" charset="-122"/>
                <a:ea typeface="华文楷体" panose="02010600040101010101" pitchFamily="2" charset="-122"/>
              </a:rPr>
              <a:t>促进</a:t>
            </a:r>
            <a:r>
              <a:rPr lang="zh-CN" altLang="en-US" b="1" dirty="0">
                <a:latin typeface="华文楷体" panose="02010600040101010101" pitchFamily="2" charset="-122"/>
                <a:ea typeface="华文楷体" panose="02010600040101010101" pitchFamily="2" charset="-122"/>
              </a:rPr>
              <a:t>了东西方经济文化的交流，推动了古代世界从分散逐渐走向整合</a:t>
            </a:r>
            <a:r>
              <a:rPr lang="zh-CN" altLang="en-US" b="1" dirty="0" smtClean="0">
                <a:latin typeface="华文楷体" panose="02010600040101010101" pitchFamily="2" charset="-122"/>
                <a:ea typeface="华文楷体" panose="02010600040101010101" pitchFamily="2" charset="-122"/>
              </a:rPr>
              <a:t>；</a:t>
            </a:r>
            <a:endParaRPr lang="en-US" altLang="zh-CN" b="1" dirty="0" smtClean="0">
              <a:latin typeface="华文楷体" panose="02010600040101010101" pitchFamily="2" charset="-122"/>
              <a:ea typeface="华文楷体" panose="02010600040101010101" pitchFamily="2" charset="-122"/>
            </a:endParaRPr>
          </a:p>
          <a:p>
            <a:r>
              <a:rPr lang="zh-CN" altLang="en-US" b="1" dirty="0" smtClean="0">
                <a:ea typeface="华文楷体" panose="02010600040101010101" pitchFamily="2" charset="-122"/>
              </a:rPr>
              <a:t>❸</a:t>
            </a:r>
            <a:r>
              <a:rPr lang="zh-CN" altLang="en-US" b="1" dirty="0" smtClean="0">
                <a:latin typeface="华文楷体" panose="02010600040101010101" pitchFamily="2" charset="-122"/>
                <a:ea typeface="华文楷体" panose="02010600040101010101" pitchFamily="2" charset="-122"/>
              </a:rPr>
              <a:t>丝绸之路</a:t>
            </a:r>
            <a:r>
              <a:rPr lang="zh-CN" altLang="en-US" b="1" dirty="0">
                <a:latin typeface="华文楷体" panose="02010600040101010101" pitchFamily="2" charset="-122"/>
                <a:ea typeface="华文楷体" panose="02010600040101010101" pitchFamily="2" charset="-122"/>
              </a:rPr>
              <a:t>的开通扩大了人类交往的范围，促进了全球文明的发展</a:t>
            </a:r>
            <a:r>
              <a:rPr lang="zh-CN" altLang="en-US" b="1" dirty="0" smtClean="0">
                <a:latin typeface="华文楷体" panose="02010600040101010101" pitchFamily="2" charset="-122"/>
                <a:ea typeface="华文楷体" panose="02010600040101010101" pitchFamily="2" charset="-122"/>
              </a:rPr>
              <a:t>。</a:t>
            </a:r>
            <a:endParaRPr lang="en-US" altLang="zh-CN" b="1" dirty="0" smtClean="0">
              <a:latin typeface="华文楷体" panose="02010600040101010101" pitchFamily="2" charset="-122"/>
              <a:ea typeface="华文楷体" panose="02010600040101010101" pitchFamily="2" charset="-122"/>
            </a:endParaRPr>
          </a:p>
          <a:p>
            <a:r>
              <a:rPr lang="zh-CN" altLang="en-US" b="1" dirty="0" smtClean="0">
                <a:ea typeface="华文楷体" panose="02010600040101010101" pitchFamily="2" charset="-122"/>
              </a:rPr>
              <a:t>❹</a:t>
            </a:r>
            <a:r>
              <a:rPr lang="zh-CN" altLang="en-US" b="1" dirty="0" smtClean="0">
                <a:latin typeface="华文楷体" panose="02010600040101010101" pitchFamily="2" charset="-122"/>
                <a:ea typeface="华文楷体" panose="02010600040101010101" pitchFamily="2" charset="-122"/>
              </a:rPr>
              <a:t>古代</a:t>
            </a:r>
            <a:r>
              <a:rPr lang="zh-CN" altLang="en-US" b="1" dirty="0">
                <a:latin typeface="华文楷体" panose="02010600040101010101" pitchFamily="2" charset="-122"/>
                <a:ea typeface="华文楷体" panose="02010600040101010101" pitchFamily="2" charset="-122"/>
              </a:rPr>
              <a:t>丝绸之路的发展史是一部人类文明交往与联系的全球史。</a:t>
            </a:r>
          </a:p>
        </p:txBody>
      </p:sp>
    </p:spTree>
    <p:extLst>
      <p:ext uri="{BB962C8B-B14F-4D97-AF65-F5344CB8AC3E}">
        <p14:creationId xmlns:p14="http://schemas.microsoft.com/office/powerpoint/2010/main" val="170909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80582" y="123478"/>
            <a:ext cx="1422184" cy="461665"/>
          </a:xfrm>
          <a:prstGeom prst="rect">
            <a:avLst/>
          </a:prstGeom>
          <a:solidFill>
            <a:schemeClr val="bg2"/>
          </a:solidFill>
        </p:spPr>
        <p:txBody>
          <a:bodyPr wrap="none">
            <a:spAutoFit/>
          </a:bodyPr>
          <a:lstStyle/>
          <a:p>
            <a:r>
              <a:rPr lang="zh-CN" altLang="en-US" sz="2400" b="1" dirty="0" smtClean="0">
                <a:solidFill>
                  <a:prstClr val="black"/>
                </a:solidFill>
                <a:latin typeface="方正粗黑宋简体" panose="02000000000000000000" pitchFamily="2" charset="-122"/>
                <a:ea typeface="方正粗黑宋简体" panose="02000000000000000000" pitchFamily="2" charset="-122"/>
              </a:rPr>
              <a:t>丝路</a:t>
            </a:r>
            <a:r>
              <a:rPr lang="zh-CN" altLang="en-US" sz="2400" b="1" dirty="0">
                <a:solidFill>
                  <a:prstClr val="black"/>
                </a:solidFill>
                <a:latin typeface="方正粗黑宋简体" panose="02000000000000000000" pitchFamily="2" charset="-122"/>
                <a:ea typeface="方正粗黑宋简体" panose="02000000000000000000" pitchFamily="2" charset="-122"/>
              </a:rPr>
              <a:t>历史</a:t>
            </a:r>
            <a:endParaRPr lang="zh-CN" altLang="en-US" sz="2400" dirty="0"/>
          </a:p>
        </p:txBody>
      </p:sp>
      <p:graphicFrame>
        <p:nvGraphicFramePr>
          <p:cNvPr id="2" name="表格 1"/>
          <p:cNvGraphicFramePr>
            <a:graphicFrameLocks noGrp="1"/>
          </p:cNvGraphicFramePr>
          <p:nvPr>
            <p:extLst>
              <p:ext uri="{D42A27DB-BD31-4B8C-83A1-F6EECF244321}">
                <p14:modId xmlns:p14="http://schemas.microsoft.com/office/powerpoint/2010/main" val="1302574353"/>
              </p:ext>
            </p:extLst>
          </p:nvPr>
        </p:nvGraphicFramePr>
        <p:xfrm>
          <a:off x="179512" y="153171"/>
          <a:ext cx="6768752" cy="3114040"/>
        </p:xfrm>
        <a:graphic>
          <a:graphicData uri="http://schemas.openxmlformats.org/drawingml/2006/table">
            <a:tbl>
              <a:tblPr firstRow="1" bandRow="1">
                <a:tableStyleId>{2D5ABB26-0587-4C30-8999-92F81FD0307C}</a:tableStyleId>
              </a:tblPr>
              <a:tblGrid>
                <a:gridCol w="743819"/>
                <a:gridCol w="6024933"/>
              </a:tblGrid>
              <a:tr h="370840">
                <a:tc>
                  <a:txBody>
                    <a:bodyPr/>
                    <a:lstStyle/>
                    <a:p>
                      <a:r>
                        <a:rPr lang="zh-CN" altLang="en-US" sz="1800" b="1" dirty="0" smtClean="0">
                          <a:solidFill>
                            <a:srgbClr val="0000FF"/>
                          </a:solidFill>
                          <a:latin typeface="+mn-ea"/>
                          <a:ea typeface="+mn-ea"/>
                        </a:rPr>
                        <a:t>汉朝</a:t>
                      </a:r>
                      <a:endParaRPr lang="zh-CN" altLang="en-US" sz="1800" b="1" dirty="0">
                        <a:solidFill>
                          <a:srgbClr val="0000FF"/>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1800" b="1" dirty="0" smtClean="0">
                          <a:latin typeface="楷体" panose="02010609060101010101" pitchFamily="49" charset="-122"/>
                          <a:ea typeface="楷体" panose="02010609060101010101" pitchFamily="49" charset="-122"/>
                        </a:rPr>
                        <a:t>张骞通西域    </a:t>
                      </a:r>
                      <a:r>
                        <a:rPr lang="en-US" altLang="zh-CN" sz="1800" b="1" dirty="0" smtClean="0">
                          <a:solidFill>
                            <a:srgbClr val="FF0000"/>
                          </a:solidFill>
                          <a:latin typeface="楷体" panose="02010609060101010101" pitchFamily="49" charset="-122"/>
                          <a:ea typeface="楷体" panose="02010609060101010101" pitchFamily="49" charset="-122"/>
                        </a:rPr>
                        <a:t>P50 </a:t>
                      </a:r>
                      <a:r>
                        <a:rPr lang="zh-CN" altLang="en-US" sz="1800" b="1" dirty="0" smtClean="0">
                          <a:solidFill>
                            <a:srgbClr val="FF0000"/>
                          </a:solidFill>
                          <a:latin typeface="楷体" panose="02010609060101010101" pitchFamily="49" charset="-122"/>
                          <a:ea typeface="楷体" panose="02010609060101010101" pitchFamily="49" charset="-122"/>
                        </a:rPr>
                        <a:t>选必</a:t>
                      </a:r>
                      <a:r>
                        <a:rPr lang="en-US" altLang="zh-CN" sz="1800" b="1" dirty="0" smtClean="0">
                          <a:solidFill>
                            <a:srgbClr val="FF0000"/>
                          </a:solidFill>
                          <a:latin typeface="楷体" panose="02010609060101010101" pitchFamily="49" charset="-122"/>
                          <a:ea typeface="楷体" panose="02010609060101010101" pitchFamily="49" charset="-122"/>
                        </a:rPr>
                        <a:t>3</a:t>
                      </a:r>
                    </a:p>
                    <a:p>
                      <a:r>
                        <a:rPr lang="zh-CN" altLang="en-US" sz="1800" b="1" dirty="0" smtClean="0">
                          <a:latin typeface="楷体" panose="02010609060101010101" pitchFamily="49" charset="-122"/>
                          <a:ea typeface="楷体" panose="02010609060101010101" pitchFamily="49" charset="-122"/>
                        </a:rPr>
                        <a:t>打通了陆海两个通道      </a:t>
                      </a:r>
                      <a:r>
                        <a:rPr lang="en-US" altLang="zh-CN" sz="1800" b="1" dirty="0" smtClean="0">
                          <a:solidFill>
                            <a:srgbClr val="FF0000"/>
                          </a:solidFill>
                          <a:latin typeface="楷体" panose="02010609060101010101" pitchFamily="49" charset="-122"/>
                          <a:ea typeface="楷体" panose="02010609060101010101" pitchFamily="49" charset="-122"/>
                        </a:rPr>
                        <a:t>P64 </a:t>
                      </a:r>
                      <a:r>
                        <a:rPr lang="zh-CN" altLang="en-US" sz="1800" b="1" dirty="0" smtClean="0">
                          <a:solidFill>
                            <a:srgbClr val="FF0000"/>
                          </a:solidFill>
                          <a:latin typeface="楷体" panose="02010609060101010101" pitchFamily="49" charset="-122"/>
                          <a:ea typeface="楷体" panose="02010609060101010101" pitchFamily="49" charset="-122"/>
                        </a:rPr>
                        <a:t>选必</a:t>
                      </a:r>
                      <a:r>
                        <a:rPr lang="en-US" altLang="zh-CN" sz="1800" b="1" dirty="0" smtClean="0">
                          <a:solidFill>
                            <a:srgbClr val="FF0000"/>
                          </a:solidFill>
                          <a:latin typeface="楷体" panose="02010609060101010101" pitchFamily="49" charset="-122"/>
                          <a:ea typeface="楷体" panose="02010609060101010101" pitchFamily="49" charset="-122"/>
                        </a:rPr>
                        <a:t>1+P69 </a:t>
                      </a:r>
                      <a:r>
                        <a:rPr lang="zh-CN" altLang="en-US" sz="1800" b="1" dirty="0" smtClean="0">
                          <a:solidFill>
                            <a:srgbClr val="FF0000"/>
                          </a:solidFill>
                          <a:latin typeface="楷体" panose="02010609060101010101" pitchFamily="49" charset="-122"/>
                          <a:ea typeface="楷体" panose="02010609060101010101" pitchFamily="49" charset="-122"/>
                        </a:rPr>
                        <a:t>选必</a:t>
                      </a:r>
                      <a:r>
                        <a:rPr lang="en-US" altLang="zh-CN" sz="1800" b="1" dirty="0" smtClean="0">
                          <a:solidFill>
                            <a:srgbClr val="FF0000"/>
                          </a:solidFill>
                          <a:latin typeface="楷体" panose="02010609060101010101" pitchFamily="49" charset="-122"/>
                          <a:ea typeface="楷体" panose="02010609060101010101" pitchFamily="49" charset="-122"/>
                        </a:rPr>
                        <a:t>2</a:t>
                      </a:r>
                    </a:p>
                    <a:p>
                      <a:r>
                        <a:rPr lang="zh-CN" altLang="en-US" sz="1800" b="1" dirty="0" smtClean="0">
                          <a:latin typeface="楷体" panose="02010609060101010101" pitchFamily="49" charset="-122"/>
                          <a:ea typeface="楷体" panose="02010609060101010101" pitchFamily="49" charset="-122"/>
                        </a:rPr>
                        <a:t>汉武帝派人对西南丝绸之路进行探索    </a:t>
                      </a:r>
                      <a:r>
                        <a:rPr lang="en-US" altLang="zh-CN" sz="1800" b="1" dirty="0" smtClean="0">
                          <a:solidFill>
                            <a:srgbClr val="FF0000"/>
                          </a:solidFill>
                          <a:latin typeface="楷体" panose="02010609060101010101" pitchFamily="49" charset="-122"/>
                          <a:ea typeface="楷体" panose="02010609060101010101" pitchFamily="49" charset="-122"/>
                        </a:rPr>
                        <a:t>P51 </a:t>
                      </a:r>
                      <a:r>
                        <a:rPr lang="zh-CN" altLang="en-US" sz="1800" b="1" dirty="0" smtClean="0">
                          <a:solidFill>
                            <a:srgbClr val="FF0000"/>
                          </a:solidFill>
                          <a:latin typeface="楷体" panose="02010609060101010101" pitchFamily="49" charset="-122"/>
                          <a:ea typeface="楷体" panose="02010609060101010101" pitchFamily="49" charset="-122"/>
                        </a:rPr>
                        <a:t>选必</a:t>
                      </a:r>
                      <a:r>
                        <a:rPr lang="en-US" altLang="zh-CN" sz="1800" b="1" dirty="0" smtClean="0">
                          <a:solidFill>
                            <a:srgbClr val="FF0000"/>
                          </a:solidFill>
                          <a:latin typeface="楷体" panose="02010609060101010101" pitchFamily="49" charset="-122"/>
                          <a:ea typeface="楷体" panose="02010609060101010101" pitchFamily="49" charset="-122"/>
                        </a:rPr>
                        <a:t>3</a:t>
                      </a:r>
                    </a:p>
                    <a:p>
                      <a:r>
                        <a:rPr lang="zh-CN" altLang="en-US" sz="1800" b="1" dirty="0" smtClean="0">
                          <a:solidFill>
                            <a:srgbClr val="0000FF"/>
                          </a:solidFill>
                          <a:latin typeface="楷体" panose="02010609060101010101" pitchFamily="49" charset="-122"/>
                          <a:ea typeface="楷体" panose="02010609060101010101" pitchFamily="49" charset="-122"/>
                        </a:rPr>
                        <a:t>佛教第一次传入中国，也始于丝绸之路。</a:t>
                      </a:r>
                      <a:endParaRPr lang="zh-CN" altLang="en-US" sz="1800" b="1" dirty="0">
                        <a:solidFill>
                          <a:srgbClr val="0000FF"/>
                        </a:solidFill>
                        <a:latin typeface="楷体" panose="02010609060101010101" pitchFamily="49" charset="-122"/>
                        <a:ea typeface="楷体" panose="02010609060101010101" pitchFamily="49"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zh-CN" altLang="en-US" sz="1800" b="1" dirty="0" smtClean="0">
                          <a:solidFill>
                            <a:srgbClr val="0000FF"/>
                          </a:solidFill>
                          <a:latin typeface="+mn-ea"/>
                          <a:ea typeface="+mn-ea"/>
                        </a:rPr>
                        <a:t>隋唐</a:t>
                      </a:r>
                      <a:endParaRPr lang="zh-CN" altLang="en-US" sz="1800" b="1" dirty="0">
                        <a:solidFill>
                          <a:srgbClr val="0000FF"/>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1800" b="1" dirty="0" smtClean="0">
                          <a:latin typeface="楷体" panose="02010609060101010101" pitchFamily="49" charset="-122"/>
                          <a:ea typeface="楷体" panose="02010609060101010101" pitchFamily="49" charset="-122"/>
                        </a:rPr>
                        <a:t>与西域商路畅通</a:t>
                      </a:r>
                      <a:r>
                        <a:rPr lang="zh-CN" altLang="en-US" sz="1800" b="1" baseline="0" dirty="0" smtClean="0">
                          <a:latin typeface="楷体" panose="02010609060101010101" pitchFamily="49" charset="-122"/>
                          <a:ea typeface="楷体" panose="02010609060101010101" pitchFamily="49" charset="-122"/>
                        </a:rPr>
                        <a:t>        </a:t>
                      </a:r>
                      <a:r>
                        <a:rPr lang="en-US" altLang="zh-CN" sz="1800" b="1" baseline="0" dirty="0" smtClean="0">
                          <a:solidFill>
                            <a:srgbClr val="FF0000"/>
                          </a:solidFill>
                          <a:latin typeface="楷体" panose="02010609060101010101" pitchFamily="49" charset="-122"/>
                          <a:ea typeface="楷体" panose="02010609060101010101" pitchFamily="49" charset="-122"/>
                        </a:rPr>
                        <a:t>P64  </a:t>
                      </a:r>
                      <a:r>
                        <a:rPr lang="zh-CN" altLang="en-US" sz="1800" b="1" baseline="0" dirty="0" smtClean="0">
                          <a:solidFill>
                            <a:srgbClr val="FF0000"/>
                          </a:solidFill>
                          <a:latin typeface="楷体" panose="02010609060101010101" pitchFamily="49" charset="-122"/>
                          <a:ea typeface="楷体" panose="02010609060101010101" pitchFamily="49" charset="-122"/>
                        </a:rPr>
                        <a:t>选必</a:t>
                      </a:r>
                      <a:r>
                        <a:rPr lang="en-US" altLang="zh-CN" sz="1800" b="1" baseline="0" dirty="0" smtClean="0">
                          <a:solidFill>
                            <a:srgbClr val="FF0000"/>
                          </a:solidFill>
                          <a:latin typeface="楷体" panose="02010609060101010101" pitchFamily="49" charset="-122"/>
                          <a:ea typeface="楷体" panose="02010609060101010101" pitchFamily="49" charset="-122"/>
                        </a:rPr>
                        <a:t>1</a:t>
                      </a:r>
                    </a:p>
                    <a:p>
                      <a:r>
                        <a:rPr lang="zh-CN" altLang="en-US" sz="1800" b="1" baseline="0" dirty="0" smtClean="0">
                          <a:latin typeface="楷体" panose="02010609060101010101" pitchFamily="49" charset="-122"/>
                          <a:ea typeface="楷体" panose="02010609060101010101" pitchFamily="49" charset="-122"/>
                        </a:rPr>
                        <a:t>唐中期后，重要性下降   </a:t>
                      </a:r>
                      <a:r>
                        <a:rPr lang="en-US" altLang="zh-CN" sz="1800" b="1" baseline="0" dirty="0" smtClean="0">
                          <a:solidFill>
                            <a:srgbClr val="FF0000"/>
                          </a:solidFill>
                          <a:latin typeface="楷体" panose="02010609060101010101" pitchFamily="49" charset="-122"/>
                          <a:ea typeface="楷体" panose="02010609060101010101" pitchFamily="49" charset="-122"/>
                        </a:rPr>
                        <a:t>P50 </a:t>
                      </a:r>
                      <a:r>
                        <a:rPr lang="zh-CN" altLang="en-US" sz="1800" b="1" baseline="0" dirty="0" smtClean="0">
                          <a:solidFill>
                            <a:srgbClr val="FF0000"/>
                          </a:solidFill>
                          <a:latin typeface="楷体" panose="02010609060101010101" pitchFamily="49" charset="-122"/>
                          <a:ea typeface="楷体" panose="02010609060101010101" pitchFamily="49" charset="-122"/>
                        </a:rPr>
                        <a:t>选必</a:t>
                      </a:r>
                      <a:r>
                        <a:rPr lang="en-US" altLang="zh-CN" sz="1800" b="1" baseline="0" dirty="0" smtClean="0">
                          <a:solidFill>
                            <a:srgbClr val="FF0000"/>
                          </a:solidFill>
                          <a:latin typeface="楷体" panose="02010609060101010101" pitchFamily="49" charset="-122"/>
                          <a:ea typeface="楷体" panose="02010609060101010101" pitchFamily="49" charset="-122"/>
                        </a:rPr>
                        <a:t>3</a:t>
                      </a:r>
                      <a:endParaRPr lang="zh-CN" altLang="en-US" sz="1800" b="1" dirty="0">
                        <a:solidFill>
                          <a:srgbClr val="FF0000"/>
                        </a:solidFill>
                        <a:latin typeface="楷体" panose="02010609060101010101" pitchFamily="49" charset="-122"/>
                        <a:ea typeface="楷体" panose="02010609060101010101" pitchFamily="49"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zh-CN" altLang="en-US" sz="1800" b="1" dirty="0" smtClean="0">
                          <a:solidFill>
                            <a:srgbClr val="0000FF"/>
                          </a:solidFill>
                          <a:latin typeface="+mn-ea"/>
                          <a:ea typeface="+mn-ea"/>
                        </a:rPr>
                        <a:t>宋</a:t>
                      </a:r>
                      <a:endParaRPr lang="zh-CN" altLang="en-US" sz="1800" b="1" dirty="0">
                        <a:solidFill>
                          <a:srgbClr val="0000FF"/>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1800" b="1" dirty="0" smtClean="0">
                          <a:latin typeface="楷体" panose="02010609060101010101" pitchFamily="49" charset="-122"/>
                          <a:ea typeface="楷体" panose="02010609060101010101" pitchFamily="49" charset="-122"/>
                        </a:rPr>
                        <a:t>海路转趋发达</a:t>
                      </a:r>
                      <a:r>
                        <a:rPr lang="zh-CN" altLang="en-US" sz="1800" b="1" baseline="0" dirty="0" smtClean="0">
                          <a:latin typeface="楷体" panose="02010609060101010101" pitchFamily="49" charset="-122"/>
                          <a:ea typeface="楷体" panose="02010609060101010101" pitchFamily="49" charset="-122"/>
                        </a:rPr>
                        <a:t>  </a:t>
                      </a:r>
                      <a:r>
                        <a:rPr lang="en-US" altLang="zh-CN" sz="1800" b="1" baseline="0" dirty="0" smtClean="0">
                          <a:solidFill>
                            <a:srgbClr val="FF0000"/>
                          </a:solidFill>
                          <a:latin typeface="楷体" panose="02010609060101010101" pitchFamily="49" charset="-122"/>
                          <a:ea typeface="楷体" panose="02010609060101010101" pitchFamily="49" charset="-122"/>
                        </a:rPr>
                        <a:t>P65 </a:t>
                      </a:r>
                      <a:r>
                        <a:rPr lang="zh-CN" altLang="en-US" sz="1800" b="1" baseline="0" dirty="0" smtClean="0">
                          <a:solidFill>
                            <a:srgbClr val="FF0000"/>
                          </a:solidFill>
                          <a:latin typeface="楷体" panose="02010609060101010101" pitchFamily="49" charset="-122"/>
                          <a:ea typeface="楷体" panose="02010609060101010101" pitchFamily="49" charset="-122"/>
                        </a:rPr>
                        <a:t>选必</a:t>
                      </a:r>
                      <a:r>
                        <a:rPr lang="en-US" altLang="zh-CN" sz="1800" b="1" baseline="0" dirty="0" smtClean="0">
                          <a:solidFill>
                            <a:srgbClr val="FF0000"/>
                          </a:solidFill>
                          <a:latin typeface="楷体" panose="02010609060101010101" pitchFamily="49" charset="-122"/>
                          <a:ea typeface="楷体" panose="02010609060101010101" pitchFamily="49" charset="-122"/>
                        </a:rPr>
                        <a:t>1</a:t>
                      </a:r>
                    </a:p>
                    <a:p>
                      <a:r>
                        <a:rPr lang="zh-CN" altLang="en-US" sz="1800" b="1" baseline="0" dirty="0" smtClean="0">
                          <a:latin typeface="楷体" panose="02010609060101010101" pitchFamily="49" charset="-122"/>
                          <a:ea typeface="楷体" panose="02010609060101010101" pitchFamily="49" charset="-122"/>
                        </a:rPr>
                        <a:t>海上贸易兴盛、设置市舶司  </a:t>
                      </a:r>
                      <a:r>
                        <a:rPr lang="en-US" altLang="zh-CN" sz="1800" b="1" baseline="0" dirty="0" smtClean="0">
                          <a:solidFill>
                            <a:srgbClr val="FF0000"/>
                          </a:solidFill>
                          <a:latin typeface="楷体" panose="02010609060101010101" pitchFamily="49" charset="-122"/>
                          <a:ea typeface="楷体" panose="02010609060101010101" pitchFamily="49" charset="-122"/>
                        </a:rPr>
                        <a:t>P37 </a:t>
                      </a:r>
                      <a:r>
                        <a:rPr lang="zh-CN" altLang="en-US" sz="1800" b="1" baseline="0" dirty="0" smtClean="0">
                          <a:solidFill>
                            <a:srgbClr val="FF0000"/>
                          </a:solidFill>
                          <a:latin typeface="楷体" panose="02010609060101010101" pitchFamily="49" charset="-122"/>
                          <a:ea typeface="楷体" panose="02010609060101010101" pitchFamily="49" charset="-122"/>
                        </a:rPr>
                        <a:t>选必</a:t>
                      </a:r>
                      <a:r>
                        <a:rPr lang="en-US" altLang="zh-CN" sz="1800" b="1" baseline="0" dirty="0" smtClean="0">
                          <a:solidFill>
                            <a:srgbClr val="FF0000"/>
                          </a:solidFill>
                          <a:latin typeface="楷体" panose="02010609060101010101" pitchFamily="49" charset="-122"/>
                          <a:ea typeface="楷体" panose="02010609060101010101" pitchFamily="49" charset="-122"/>
                        </a:rPr>
                        <a:t>2+ P69 </a:t>
                      </a:r>
                      <a:r>
                        <a:rPr lang="zh-CN" altLang="en-US" sz="1800" b="1" baseline="0" dirty="0" smtClean="0">
                          <a:solidFill>
                            <a:srgbClr val="FF0000"/>
                          </a:solidFill>
                          <a:latin typeface="楷体" panose="02010609060101010101" pitchFamily="49" charset="-122"/>
                          <a:ea typeface="楷体" panose="02010609060101010101" pitchFamily="49" charset="-122"/>
                        </a:rPr>
                        <a:t>选必</a:t>
                      </a:r>
                      <a:r>
                        <a:rPr lang="en-US" altLang="zh-CN" sz="1800" b="1" baseline="0" dirty="0" smtClean="0">
                          <a:solidFill>
                            <a:srgbClr val="FF0000"/>
                          </a:solidFill>
                          <a:latin typeface="楷体" panose="02010609060101010101" pitchFamily="49" charset="-122"/>
                          <a:ea typeface="楷体" panose="02010609060101010101" pitchFamily="49" charset="-122"/>
                        </a:rPr>
                        <a:t>2</a:t>
                      </a:r>
                    </a:p>
                    <a:p>
                      <a:r>
                        <a:rPr lang="zh-CN" altLang="en-US" sz="1800" b="1" baseline="0" dirty="0" smtClean="0">
                          <a:solidFill>
                            <a:srgbClr val="0000FF"/>
                          </a:solidFill>
                          <a:latin typeface="楷体" panose="02010609060101010101" pitchFamily="49" charset="-122"/>
                          <a:ea typeface="楷体" panose="02010609060101010101" pitchFamily="49" charset="-122"/>
                        </a:rPr>
                        <a:t>造船工艺和航海技术有重大进步</a:t>
                      </a:r>
                      <a:r>
                        <a:rPr lang="zh-CN" altLang="en-US" sz="1800" b="1" baseline="0" dirty="0" smtClean="0">
                          <a:latin typeface="楷体" panose="02010609060101010101" pitchFamily="49" charset="-122"/>
                          <a:ea typeface="楷体" panose="02010609060101010101" pitchFamily="49" charset="-122"/>
                        </a:rPr>
                        <a:t>  </a:t>
                      </a:r>
                      <a:r>
                        <a:rPr lang="en-US" altLang="zh-CN" sz="1800" b="1" baseline="0" dirty="0" smtClean="0">
                          <a:solidFill>
                            <a:srgbClr val="FF0000"/>
                          </a:solidFill>
                          <a:latin typeface="楷体" panose="02010609060101010101" pitchFamily="49" charset="-122"/>
                          <a:ea typeface="楷体" panose="02010609060101010101" pitchFamily="49" charset="-122"/>
                        </a:rPr>
                        <a:t>P69 </a:t>
                      </a:r>
                      <a:r>
                        <a:rPr lang="zh-CN" altLang="en-US" sz="1800" b="1" baseline="0" dirty="0" smtClean="0">
                          <a:solidFill>
                            <a:srgbClr val="FF0000"/>
                          </a:solidFill>
                          <a:latin typeface="楷体" panose="02010609060101010101" pitchFamily="49" charset="-122"/>
                          <a:ea typeface="楷体" panose="02010609060101010101" pitchFamily="49" charset="-122"/>
                        </a:rPr>
                        <a:t>选必</a:t>
                      </a:r>
                      <a:r>
                        <a:rPr lang="en-US" altLang="zh-CN" sz="1800" b="1" baseline="0" dirty="0" smtClean="0">
                          <a:solidFill>
                            <a:srgbClr val="FF0000"/>
                          </a:solidFill>
                          <a:latin typeface="楷体" panose="02010609060101010101" pitchFamily="49" charset="-122"/>
                          <a:ea typeface="楷体" panose="02010609060101010101" pitchFamily="49" charset="-122"/>
                        </a:rPr>
                        <a:t>2+P52 </a:t>
                      </a:r>
                      <a:r>
                        <a:rPr lang="zh-CN" altLang="en-US" sz="1800" b="1" baseline="0" dirty="0" smtClean="0">
                          <a:solidFill>
                            <a:srgbClr val="FF0000"/>
                          </a:solidFill>
                          <a:latin typeface="楷体" panose="02010609060101010101" pitchFamily="49" charset="-122"/>
                          <a:ea typeface="楷体" panose="02010609060101010101" pitchFamily="49" charset="-122"/>
                        </a:rPr>
                        <a:t>选必</a:t>
                      </a:r>
                      <a:r>
                        <a:rPr lang="en-US" altLang="zh-CN" sz="1800" b="1" baseline="0" dirty="0" smtClean="0">
                          <a:solidFill>
                            <a:srgbClr val="FF0000"/>
                          </a:solidFill>
                          <a:latin typeface="楷体" panose="02010609060101010101" pitchFamily="49" charset="-122"/>
                          <a:ea typeface="楷体" panose="02010609060101010101" pitchFamily="49" charset="-122"/>
                        </a:rPr>
                        <a:t>3</a:t>
                      </a:r>
                      <a:endParaRPr lang="zh-CN" altLang="en-US" sz="1800" b="1" dirty="0">
                        <a:solidFill>
                          <a:srgbClr val="FF0000"/>
                        </a:solidFill>
                        <a:latin typeface="楷体" panose="02010609060101010101" pitchFamily="49" charset="-122"/>
                        <a:ea typeface="楷体" panose="02010609060101010101" pitchFamily="49"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zh-CN" altLang="en-US" sz="1800" b="1" dirty="0" smtClean="0">
                          <a:solidFill>
                            <a:srgbClr val="0000FF"/>
                          </a:solidFill>
                          <a:latin typeface="+mn-ea"/>
                          <a:ea typeface="+mn-ea"/>
                        </a:rPr>
                        <a:t>元</a:t>
                      </a:r>
                      <a:endParaRPr lang="zh-CN" altLang="en-US" sz="1800" b="1" dirty="0">
                        <a:solidFill>
                          <a:srgbClr val="0000FF"/>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1800" b="1" dirty="0" smtClean="0">
                          <a:latin typeface="楷体" panose="02010609060101010101" pitchFamily="49" charset="-122"/>
                          <a:ea typeface="楷体" panose="02010609060101010101" pitchFamily="49" charset="-122"/>
                        </a:rPr>
                        <a:t>通往欧洲的海陆通道都很通畅</a:t>
                      </a:r>
                      <a:r>
                        <a:rPr lang="zh-CN" altLang="en-US" sz="1800" b="1" baseline="0" dirty="0" smtClean="0">
                          <a:latin typeface="楷体" panose="02010609060101010101" pitchFamily="49" charset="-122"/>
                          <a:ea typeface="楷体" panose="02010609060101010101" pitchFamily="49" charset="-122"/>
                        </a:rPr>
                        <a:t>  </a:t>
                      </a:r>
                      <a:r>
                        <a:rPr lang="en-US" altLang="zh-CN" sz="1800" b="1" baseline="0" dirty="0" smtClean="0">
                          <a:solidFill>
                            <a:srgbClr val="FF0000"/>
                          </a:solidFill>
                          <a:latin typeface="楷体" panose="02010609060101010101" pitchFamily="49" charset="-122"/>
                          <a:ea typeface="楷体" panose="02010609060101010101" pitchFamily="49" charset="-122"/>
                        </a:rPr>
                        <a:t>P65 </a:t>
                      </a:r>
                      <a:r>
                        <a:rPr lang="zh-CN" altLang="en-US" sz="1800" b="1" baseline="0" dirty="0" smtClean="0">
                          <a:solidFill>
                            <a:srgbClr val="FF0000"/>
                          </a:solidFill>
                          <a:latin typeface="楷体" panose="02010609060101010101" pitchFamily="49" charset="-122"/>
                          <a:ea typeface="楷体" panose="02010609060101010101" pitchFamily="49" charset="-122"/>
                        </a:rPr>
                        <a:t>选必</a:t>
                      </a:r>
                      <a:r>
                        <a:rPr lang="en-US" altLang="zh-CN" sz="1800" b="1" baseline="0" dirty="0" smtClean="0">
                          <a:solidFill>
                            <a:srgbClr val="FF0000"/>
                          </a:solidFill>
                          <a:latin typeface="楷体" panose="02010609060101010101" pitchFamily="49" charset="-122"/>
                          <a:ea typeface="楷体" panose="02010609060101010101" pitchFamily="49" charset="-122"/>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2618008234"/>
              </p:ext>
            </p:extLst>
          </p:nvPr>
        </p:nvGraphicFramePr>
        <p:xfrm>
          <a:off x="179512" y="3291830"/>
          <a:ext cx="6768752" cy="640080"/>
        </p:xfrm>
        <a:graphic>
          <a:graphicData uri="http://schemas.openxmlformats.org/drawingml/2006/table">
            <a:tbl>
              <a:tblPr firstRow="1" bandRow="1">
                <a:tableStyleId>{2D5ABB26-0587-4C30-8999-92F81FD0307C}</a:tableStyleId>
              </a:tblPr>
              <a:tblGrid>
                <a:gridCol w="743819"/>
                <a:gridCol w="6024933"/>
              </a:tblGrid>
              <a:tr h="370840">
                <a:tc>
                  <a:txBody>
                    <a:bodyPr/>
                    <a:lstStyle/>
                    <a:p>
                      <a:r>
                        <a:rPr lang="zh-CN" altLang="en-US" b="1" dirty="0" smtClean="0">
                          <a:solidFill>
                            <a:srgbClr val="0000FF"/>
                          </a:solidFill>
                        </a:rPr>
                        <a:t>明清</a:t>
                      </a:r>
                      <a:endParaRPr lang="zh-CN" altLang="en-US" b="1"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b="1" dirty="0" smtClean="0">
                          <a:latin typeface="楷体" panose="02010609060101010101" pitchFamily="49" charset="-122"/>
                          <a:ea typeface="楷体" panose="02010609060101010101" pitchFamily="49" charset="-122"/>
                        </a:rPr>
                        <a:t>维护朝贡贸易 、设公行   </a:t>
                      </a:r>
                      <a:r>
                        <a:rPr lang="en-US" altLang="zh-CN" b="1" dirty="0" smtClean="0">
                          <a:solidFill>
                            <a:srgbClr val="FF0000"/>
                          </a:solidFill>
                          <a:latin typeface="楷体" panose="02010609060101010101" pitchFamily="49" charset="-122"/>
                          <a:ea typeface="楷体" panose="02010609060101010101" pitchFamily="49" charset="-122"/>
                        </a:rPr>
                        <a:t>P65 </a:t>
                      </a:r>
                      <a:r>
                        <a:rPr lang="zh-CN" altLang="en-US" b="1" dirty="0" smtClean="0">
                          <a:solidFill>
                            <a:srgbClr val="FF0000"/>
                          </a:solidFill>
                          <a:latin typeface="楷体" panose="02010609060101010101" pitchFamily="49" charset="-122"/>
                          <a:ea typeface="楷体" panose="02010609060101010101" pitchFamily="49" charset="-122"/>
                        </a:rPr>
                        <a:t>选必</a:t>
                      </a:r>
                      <a:r>
                        <a:rPr lang="en-US" altLang="zh-CN" b="1" dirty="0" smtClean="0">
                          <a:solidFill>
                            <a:srgbClr val="FF0000"/>
                          </a:solidFill>
                          <a:latin typeface="楷体" panose="02010609060101010101" pitchFamily="49" charset="-122"/>
                          <a:ea typeface="楷体" panose="02010609060101010101" pitchFamily="49" charset="-122"/>
                        </a:rPr>
                        <a:t>1+P37 </a:t>
                      </a:r>
                      <a:r>
                        <a:rPr lang="zh-CN" altLang="en-US" b="1" dirty="0" smtClean="0">
                          <a:solidFill>
                            <a:srgbClr val="FF0000"/>
                          </a:solidFill>
                          <a:latin typeface="楷体" panose="02010609060101010101" pitchFamily="49" charset="-122"/>
                          <a:ea typeface="楷体" panose="02010609060101010101" pitchFamily="49" charset="-122"/>
                        </a:rPr>
                        <a:t>选必</a:t>
                      </a:r>
                      <a:r>
                        <a:rPr lang="en-US" altLang="zh-CN" b="1" dirty="0" smtClean="0">
                          <a:solidFill>
                            <a:srgbClr val="FF0000"/>
                          </a:solidFill>
                          <a:latin typeface="楷体" panose="02010609060101010101" pitchFamily="49" charset="-122"/>
                          <a:ea typeface="楷体" panose="02010609060101010101" pitchFamily="49" charset="-122"/>
                        </a:rPr>
                        <a:t>2</a:t>
                      </a:r>
                    </a:p>
                    <a:p>
                      <a:r>
                        <a:rPr lang="zh-CN" altLang="en-US" b="1" dirty="0" smtClean="0">
                          <a:latin typeface="楷体" panose="02010609060101010101" pitchFamily="49" charset="-122"/>
                          <a:ea typeface="楷体" panose="02010609060101010101" pitchFamily="49" charset="-122"/>
                        </a:rPr>
                        <a:t>郑和下西洋   </a:t>
                      </a:r>
                      <a:r>
                        <a:rPr lang="en-US" altLang="zh-CN" b="1" dirty="0" smtClean="0">
                          <a:solidFill>
                            <a:srgbClr val="FF0000"/>
                          </a:solidFill>
                          <a:latin typeface="楷体" panose="02010609060101010101" pitchFamily="49" charset="-122"/>
                          <a:ea typeface="楷体" panose="02010609060101010101" pitchFamily="49" charset="-122"/>
                        </a:rPr>
                        <a:t>P69 </a:t>
                      </a:r>
                      <a:r>
                        <a:rPr lang="zh-CN" altLang="en-US" b="1" dirty="0" smtClean="0">
                          <a:solidFill>
                            <a:srgbClr val="FF0000"/>
                          </a:solidFill>
                          <a:latin typeface="楷体" panose="02010609060101010101" pitchFamily="49" charset="-122"/>
                          <a:ea typeface="楷体" panose="02010609060101010101" pitchFamily="49" charset="-122"/>
                        </a:rPr>
                        <a:t>选必</a:t>
                      </a:r>
                      <a:r>
                        <a:rPr lang="en-US" altLang="zh-CN" b="1" dirty="0" smtClean="0">
                          <a:solidFill>
                            <a:srgbClr val="FF0000"/>
                          </a:solidFill>
                          <a:latin typeface="楷体" panose="02010609060101010101" pitchFamily="49" charset="-122"/>
                          <a:ea typeface="楷体" panose="02010609060101010101" pitchFamily="49" charset="-122"/>
                        </a:rPr>
                        <a:t>2+P52 </a:t>
                      </a:r>
                      <a:r>
                        <a:rPr lang="zh-CN" altLang="en-US" b="1" dirty="0" smtClean="0">
                          <a:solidFill>
                            <a:srgbClr val="FF0000"/>
                          </a:solidFill>
                          <a:latin typeface="楷体" panose="02010609060101010101" pitchFamily="49" charset="-122"/>
                          <a:ea typeface="楷体" panose="02010609060101010101" pitchFamily="49" charset="-122"/>
                        </a:rPr>
                        <a:t>选必</a:t>
                      </a:r>
                      <a:r>
                        <a:rPr lang="en-US" altLang="zh-CN" b="1" dirty="0" smtClean="0">
                          <a:solidFill>
                            <a:srgbClr val="FF0000"/>
                          </a:solidFill>
                          <a:latin typeface="楷体" panose="02010609060101010101" pitchFamily="49" charset="-122"/>
                          <a:ea typeface="楷体" panose="02010609060101010101" pitchFamily="49" charset="-122"/>
                        </a:rPr>
                        <a:t>3</a:t>
                      </a:r>
                      <a:endParaRPr lang="zh-CN" altLang="en-US" b="1" dirty="0">
                        <a:solidFill>
                          <a:srgbClr val="FF0000"/>
                        </a:solidFill>
                        <a:latin typeface="楷体" panose="02010609060101010101" pitchFamily="49" charset="-122"/>
                        <a:ea typeface="楷体" panose="02010609060101010101" pitchFamily="49"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TextBox 4"/>
          <p:cNvSpPr txBox="1"/>
          <p:nvPr/>
        </p:nvSpPr>
        <p:spPr>
          <a:xfrm>
            <a:off x="157883" y="4083918"/>
            <a:ext cx="8784976" cy="923330"/>
          </a:xfrm>
          <a:prstGeom prst="rect">
            <a:avLst/>
          </a:prstGeom>
          <a:solidFill>
            <a:schemeClr val="bg2"/>
          </a:solidFill>
        </p:spPr>
        <p:txBody>
          <a:bodyPr wrap="square" rtlCol="0">
            <a:spAutoFit/>
          </a:bodyPr>
          <a:lstStyle/>
          <a:p>
            <a:r>
              <a:rPr lang="zh-CN" altLang="en-US" b="1" dirty="0" smtClean="0">
                <a:solidFill>
                  <a:srgbClr val="0000FF"/>
                </a:solidFill>
                <a:latin typeface="方正粗黑宋简体" panose="02000000000000000000" pitchFamily="2" charset="-122"/>
                <a:ea typeface="方正粗黑宋简体" panose="02000000000000000000" pitchFamily="2" charset="-122"/>
              </a:rPr>
              <a:t>丝路新生：</a:t>
            </a:r>
            <a:r>
              <a:rPr lang="en-US" altLang="zh-CN" b="1" dirty="0" smtClean="0">
                <a:latin typeface="楷体" panose="02010609060101010101" pitchFamily="49" charset="-122"/>
                <a:ea typeface="楷体" panose="02010609060101010101" pitchFamily="49" charset="-122"/>
              </a:rPr>
              <a:t>1.</a:t>
            </a:r>
            <a:r>
              <a:rPr lang="en-US" altLang="zh-CN" b="1" dirty="0">
                <a:latin typeface="楷体" panose="02010609060101010101" pitchFamily="49" charset="-122"/>
                <a:ea typeface="楷体" panose="02010609060101010101" pitchFamily="49" charset="-122"/>
              </a:rPr>
              <a:t> 2013</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倡议用创新的合作模式，共同建设“丝绸之路经济带”</a:t>
            </a:r>
          </a:p>
          <a:p>
            <a:r>
              <a:rPr lang="en-US" altLang="zh-CN" b="1" dirty="0" smtClean="0">
                <a:latin typeface="楷体" panose="02010609060101010101" pitchFamily="49" charset="-122"/>
                <a:ea typeface="楷体" panose="02010609060101010101" pitchFamily="49" charset="-122"/>
              </a:rPr>
              <a:t>2.</a:t>
            </a:r>
            <a:r>
              <a:rPr lang="zh-CN" altLang="en-US" b="1" dirty="0">
                <a:latin typeface="楷体" panose="02010609060101010101" pitchFamily="49" charset="-122"/>
                <a:ea typeface="楷体" panose="02010609060101010101" pitchFamily="49" charset="-122"/>
              </a:rPr>
              <a:t> </a:t>
            </a:r>
            <a:r>
              <a:rPr lang="en-US" altLang="zh-CN" b="1" dirty="0">
                <a:latin typeface="楷体" panose="02010609060101010101" pitchFamily="49" charset="-122"/>
                <a:ea typeface="楷体" panose="02010609060101010101" pitchFamily="49" charset="-122"/>
              </a:rPr>
              <a:t>2014</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6</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22</a:t>
            </a:r>
            <a:r>
              <a:rPr lang="zh-CN" altLang="en-US" b="1" dirty="0" smtClean="0">
                <a:latin typeface="楷体" panose="02010609060101010101" pitchFamily="49" charset="-122"/>
                <a:ea typeface="楷体" panose="02010609060101010101" pitchFamily="49" charset="-122"/>
              </a:rPr>
              <a:t>日</a:t>
            </a:r>
            <a:r>
              <a:rPr lang="en-US" altLang="zh-CN" b="1" dirty="0" smtClean="0">
                <a:latin typeface="楷体" panose="02010609060101010101" pitchFamily="49" charset="-122"/>
                <a:ea typeface="楷体" panose="02010609060101010101" pitchFamily="49" charset="-122"/>
              </a:rPr>
              <a:t>,</a:t>
            </a:r>
            <a:r>
              <a:rPr lang="zh-CN" altLang="en-US" b="1" dirty="0" smtClean="0">
                <a:latin typeface="楷体" panose="02010609060101010101" pitchFamily="49" charset="-122"/>
                <a:ea typeface="楷体" panose="02010609060101010101" pitchFamily="49" charset="-122"/>
              </a:rPr>
              <a:t>中</a:t>
            </a:r>
            <a:r>
              <a:rPr lang="zh-CN" altLang="en-US" b="1" dirty="0">
                <a:latin typeface="楷体" panose="02010609060101010101" pitchFamily="49" charset="-122"/>
                <a:ea typeface="楷体" panose="02010609060101010101" pitchFamily="49" charset="-122"/>
              </a:rPr>
              <a:t>哈吉三国联合申报的古丝绸之路的东段：“丝绸之路：长安</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天山廊道的路网”成功申报世界文化遗产，成为首例跨国合作、成功申遗的项目。</a:t>
            </a:r>
          </a:p>
        </p:txBody>
      </p:sp>
      <p:pic>
        <p:nvPicPr>
          <p:cNvPr id="6" name="Picture 2"/>
          <p:cNvPicPr>
            <a:picLocks noGrp="1" noChangeAspect="1"/>
          </p:cNvPicPr>
          <p:nvPr>
            <p:ph idx="4294967295"/>
            <p:custDataLst>
              <p:tags r:id="rId1"/>
            </p:custDataLst>
          </p:nvPr>
        </p:nvPicPr>
        <p:blipFill>
          <a:blip r:embed="rId3">
            <a:extLst>
              <a:ext uri="{BEBA8EAE-BF5A-486C-A8C5-ECC9F3942E4B}">
                <a14:imgProps xmlns:a14="http://schemas.microsoft.com/office/drawing/2010/main">
                  <a14:imgLayer r:embed="rId4">
                    <a14:imgEffect>
                      <a14:sharpenSoften amount="40000"/>
                    </a14:imgEffect>
                    <a14:imgEffect>
                      <a14:brightnessContrast bright="3000" contrast="-8000"/>
                    </a14:imgEffect>
                  </a14:imgLayer>
                </a14:imgProps>
              </a:ext>
            </a:extLst>
          </a:blip>
          <a:stretch>
            <a:fillRect/>
          </a:stretch>
        </p:blipFill>
        <p:spPr>
          <a:xfrm>
            <a:off x="7092280" y="771550"/>
            <a:ext cx="1850579" cy="3168352"/>
          </a:xfrm>
          <a:ln>
            <a:solidFill>
              <a:schemeClr val="tx1">
                <a:lumMod val="95000"/>
                <a:lumOff val="5000"/>
              </a:schemeClr>
            </a:solidFill>
          </a:ln>
        </p:spPr>
      </p:pic>
    </p:spTree>
    <p:extLst>
      <p:ext uri="{BB962C8B-B14F-4D97-AF65-F5344CB8AC3E}">
        <p14:creationId xmlns:p14="http://schemas.microsoft.com/office/powerpoint/2010/main" val="4981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5784" y="123478"/>
            <a:ext cx="8784976" cy="2618666"/>
          </a:xfrm>
          <a:prstGeom prst="rect">
            <a:avLst/>
          </a:prstGeom>
          <a:ln>
            <a:solidFill>
              <a:schemeClr val="tx1"/>
            </a:solidFill>
          </a:ln>
        </p:spPr>
        <p:txBody>
          <a:bodyPr wrap="square">
            <a:spAutoFit/>
          </a:bodyPr>
          <a:lstStyle/>
          <a:p>
            <a:pPr algn="just">
              <a:lnSpc>
                <a:spcPct val="114000"/>
              </a:lnSpc>
            </a:pPr>
            <a:r>
              <a:rPr lang="zh-CN" altLang="en-US" b="1" dirty="0">
                <a:latin typeface="+mn-ea"/>
              </a:rPr>
              <a:t> </a:t>
            </a:r>
            <a:r>
              <a:rPr lang="zh-CN" altLang="en-US" b="1" dirty="0" smtClean="0">
                <a:latin typeface="+mn-ea"/>
              </a:rPr>
              <a:t>   “一带一路”</a:t>
            </a:r>
            <a:r>
              <a:rPr lang="zh-CN" altLang="en-US" b="1" dirty="0">
                <a:latin typeface="+mn-ea"/>
              </a:rPr>
              <a:t>传承中国历史文化精髓，秉持“讲信修睦、弘义融利、协和万邦”的理念，致力于再筑东西方利益交融、文明辉映的盛世。“一带一路”倡议旨在推动沿线国家实现发展战略对接、优势互补，推动更多国家和地区共同应对全球发展面临的重大挑战，推动相关各方在经济、政治、文化等领域开展广泛、深入、持久的交流与合作，建设利益共享的全球价值链，构建更强劲、更有效、更具亲和力的区域一体化合作大格局，实现人类和平发展与共同繁荣。</a:t>
            </a:r>
          </a:p>
          <a:p>
            <a:pPr algn="just">
              <a:lnSpc>
                <a:spcPct val="114000"/>
              </a:lnSpc>
            </a:pPr>
            <a:r>
              <a:rPr lang="en-US" altLang="zh-CN" b="1" dirty="0" smtClean="0">
                <a:latin typeface="+mn-ea"/>
              </a:rPr>
              <a:t>                                     ——</a:t>
            </a:r>
            <a:r>
              <a:rPr lang="zh-CN" altLang="en-US" b="1" dirty="0">
                <a:latin typeface="+mn-ea"/>
              </a:rPr>
              <a:t>摘编自厉以宁等</a:t>
            </a:r>
            <a:r>
              <a:rPr lang="en-US" altLang="zh-CN" b="1" dirty="0">
                <a:latin typeface="+mn-ea"/>
              </a:rPr>
              <a:t>《</a:t>
            </a:r>
            <a:r>
              <a:rPr lang="zh-CN" altLang="en-US" b="1" dirty="0">
                <a:latin typeface="+mn-ea"/>
              </a:rPr>
              <a:t>读懂一带一路</a:t>
            </a:r>
            <a:r>
              <a:rPr lang="en-US" altLang="zh-CN" b="1" dirty="0" smtClean="0">
                <a:latin typeface="+mn-ea"/>
              </a:rPr>
              <a:t>》</a:t>
            </a:r>
          </a:p>
          <a:p>
            <a:pPr algn="just">
              <a:lnSpc>
                <a:spcPct val="114000"/>
              </a:lnSpc>
            </a:pPr>
            <a:r>
              <a:rPr lang="zh-CN" altLang="en-US" b="1" dirty="0" smtClean="0">
                <a:solidFill>
                  <a:srgbClr val="0000FF"/>
                </a:solidFill>
                <a:latin typeface="+mn-ea"/>
              </a:rPr>
              <a:t>根据</a:t>
            </a:r>
            <a:r>
              <a:rPr lang="zh-CN" altLang="en-US" b="1" dirty="0">
                <a:solidFill>
                  <a:srgbClr val="0000FF"/>
                </a:solidFill>
                <a:latin typeface="+mn-ea"/>
              </a:rPr>
              <a:t>材料三并结合所学，谈谈你对如何更好地践行“一带一路”倡议的看法（</a:t>
            </a:r>
            <a:r>
              <a:rPr lang="en-US" altLang="zh-CN" b="1" dirty="0">
                <a:solidFill>
                  <a:srgbClr val="0000FF"/>
                </a:solidFill>
                <a:latin typeface="+mn-ea"/>
              </a:rPr>
              <a:t>4</a:t>
            </a:r>
            <a:r>
              <a:rPr lang="zh-CN" altLang="en-US" b="1" dirty="0">
                <a:solidFill>
                  <a:srgbClr val="0000FF"/>
                </a:solidFill>
                <a:latin typeface="+mn-ea"/>
              </a:rPr>
              <a:t>分）</a:t>
            </a:r>
          </a:p>
        </p:txBody>
      </p:sp>
      <p:sp>
        <p:nvSpPr>
          <p:cNvPr id="5" name="矩形 4"/>
          <p:cNvSpPr/>
          <p:nvPr/>
        </p:nvSpPr>
        <p:spPr>
          <a:xfrm>
            <a:off x="145784" y="2931790"/>
            <a:ext cx="8784976" cy="1495794"/>
          </a:xfrm>
          <a:prstGeom prst="rect">
            <a:avLst/>
          </a:prstGeom>
          <a:solidFill>
            <a:schemeClr val="bg2"/>
          </a:solidFill>
        </p:spPr>
        <p:txBody>
          <a:bodyPr wrap="square">
            <a:spAutoFit/>
          </a:bodyPr>
          <a:lstStyle/>
          <a:p>
            <a:pPr algn="just">
              <a:lnSpc>
                <a:spcPct val="114000"/>
              </a:lnSpc>
            </a:pPr>
            <a:r>
              <a:rPr lang="zh-CN" altLang="en-US" sz="2000" b="1" dirty="0">
                <a:solidFill>
                  <a:srgbClr val="0000FF"/>
                </a:solidFill>
                <a:latin typeface="方正粗黑宋简体" panose="02000000000000000000" pitchFamily="2" charset="-122"/>
                <a:ea typeface="方正粗黑宋简体" panose="02000000000000000000" pitchFamily="2" charset="-122"/>
              </a:rPr>
              <a:t>看法</a:t>
            </a:r>
            <a:r>
              <a:rPr lang="zh-CN" altLang="en-US" sz="2000" b="1" dirty="0" smtClean="0">
                <a:solidFill>
                  <a:srgbClr val="0000FF"/>
                </a:solidFill>
                <a:latin typeface="方正粗黑宋简体" panose="02000000000000000000" pitchFamily="2" charset="-122"/>
                <a:ea typeface="方正粗黑宋简体" panose="02000000000000000000" pitchFamily="2" charset="-122"/>
              </a:rPr>
              <a:t>：</a:t>
            </a:r>
            <a:r>
              <a:rPr lang="zh-CN" altLang="en-US" sz="2000" b="1" dirty="0" smtClean="0">
                <a:latin typeface="楷体" panose="02010609060101010101" pitchFamily="49" charset="-122"/>
                <a:ea typeface="楷体" panose="02010609060101010101" pitchFamily="49" charset="-122"/>
              </a:rPr>
              <a:t>①需要</a:t>
            </a:r>
            <a:r>
              <a:rPr lang="zh-CN" altLang="en-US" sz="2000" b="1" dirty="0">
                <a:latin typeface="楷体" panose="02010609060101010101" pitchFamily="49" charset="-122"/>
                <a:ea typeface="楷体" panose="02010609060101010101" pitchFamily="49" charset="-122"/>
              </a:rPr>
              <a:t>进一步改革开放，增强中国的综合国力</a:t>
            </a:r>
            <a:r>
              <a:rPr lang="zh-CN" altLang="en-US" sz="2000" b="1" dirty="0" smtClean="0">
                <a:latin typeface="楷体" panose="02010609060101010101" pitchFamily="49" charset="-122"/>
                <a:ea typeface="楷体" panose="02010609060101010101" pitchFamily="49" charset="-122"/>
              </a:rPr>
              <a:t>；</a:t>
            </a:r>
            <a:endParaRPr lang="en-US" altLang="zh-CN" sz="2000" b="1" dirty="0" smtClean="0">
              <a:latin typeface="楷体" panose="02010609060101010101" pitchFamily="49" charset="-122"/>
              <a:ea typeface="楷体" panose="02010609060101010101" pitchFamily="49" charset="-122"/>
            </a:endParaRPr>
          </a:p>
          <a:p>
            <a:pPr algn="just">
              <a:lnSpc>
                <a:spcPct val="114000"/>
              </a:lnSpc>
            </a:pPr>
            <a:r>
              <a:rPr lang="zh-CN" altLang="en-US" sz="2000" b="1" dirty="0" smtClean="0">
                <a:latin typeface="楷体" panose="02010609060101010101" pitchFamily="49" charset="-122"/>
                <a:ea typeface="楷体" panose="02010609060101010101" pitchFamily="49" charset="-122"/>
              </a:rPr>
              <a:t>②面对</a:t>
            </a:r>
            <a:r>
              <a:rPr lang="zh-CN" altLang="en-US" sz="2000" b="1" dirty="0">
                <a:latin typeface="楷体" panose="02010609060101010101" pitchFamily="49" charset="-122"/>
                <a:ea typeface="楷体" panose="02010609060101010101" pitchFamily="49" charset="-122"/>
              </a:rPr>
              <a:t>挑战，需要有大国心态，积极面对</a:t>
            </a:r>
            <a:r>
              <a:rPr lang="zh-CN" altLang="en-US" sz="2000" b="1" dirty="0" smtClean="0">
                <a:latin typeface="楷体" panose="02010609060101010101" pitchFamily="49" charset="-122"/>
                <a:ea typeface="楷体" panose="02010609060101010101" pitchFamily="49" charset="-122"/>
              </a:rPr>
              <a:t>；</a:t>
            </a:r>
            <a:endParaRPr lang="en-US" altLang="zh-CN" sz="2000" b="1" dirty="0" smtClean="0">
              <a:latin typeface="楷体" panose="02010609060101010101" pitchFamily="49" charset="-122"/>
              <a:ea typeface="楷体" panose="02010609060101010101" pitchFamily="49" charset="-122"/>
            </a:endParaRPr>
          </a:p>
          <a:p>
            <a:pPr algn="just">
              <a:lnSpc>
                <a:spcPct val="114000"/>
              </a:lnSpc>
            </a:pPr>
            <a:r>
              <a:rPr lang="zh-CN" altLang="en-US" sz="2000" b="1" dirty="0" smtClean="0">
                <a:latin typeface="楷体" panose="02010609060101010101" pitchFamily="49" charset="-122"/>
                <a:ea typeface="楷体" panose="02010609060101010101" pitchFamily="49" charset="-122"/>
              </a:rPr>
              <a:t>③加强</a:t>
            </a:r>
            <a:r>
              <a:rPr lang="zh-CN" altLang="en-US" sz="2000" b="1" dirty="0">
                <a:latin typeface="楷体" panose="02010609060101010101" pitchFamily="49" charset="-122"/>
                <a:ea typeface="楷体" panose="02010609060101010101" pitchFamily="49" charset="-122"/>
              </a:rPr>
              <a:t>与沿线国家的交流，合作共赢，共建共享</a:t>
            </a:r>
            <a:r>
              <a:rPr lang="zh-CN" altLang="en-US" sz="2000" b="1" dirty="0" smtClean="0">
                <a:latin typeface="楷体" panose="02010609060101010101" pitchFamily="49" charset="-122"/>
                <a:ea typeface="楷体" panose="02010609060101010101" pitchFamily="49" charset="-122"/>
              </a:rPr>
              <a:t>；</a:t>
            </a:r>
            <a:endParaRPr lang="en-US" altLang="zh-CN" sz="2000" b="1" dirty="0" smtClean="0">
              <a:latin typeface="楷体" panose="02010609060101010101" pitchFamily="49" charset="-122"/>
              <a:ea typeface="楷体" panose="02010609060101010101" pitchFamily="49" charset="-122"/>
            </a:endParaRPr>
          </a:p>
          <a:p>
            <a:pPr algn="just">
              <a:lnSpc>
                <a:spcPct val="114000"/>
              </a:lnSpc>
            </a:pPr>
            <a:r>
              <a:rPr lang="zh-CN" altLang="en-US" sz="2000" b="1" dirty="0">
                <a:latin typeface="楷体" panose="02010609060101010101" pitchFamily="49" charset="-122"/>
                <a:ea typeface="楷体" panose="02010609060101010101" pitchFamily="49" charset="-122"/>
              </a:rPr>
              <a:t>④</a:t>
            </a:r>
            <a:r>
              <a:rPr lang="zh-CN" altLang="en-US" sz="2000" b="1" dirty="0" smtClean="0">
                <a:latin typeface="楷体" panose="02010609060101010101" pitchFamily="49" charset="-122"/>
                <a:ea typeface="楷体" panose="02010609060101010101" pitchFamily="49" charset="-122"/>
              </a:rPr>
              <a:t>构建</a:t>
            </a:r>
            <a:r>
              <a:rPr lang="zh-CN" altLang="en-US" sz="2000" b="1" dirty="0">
                <a:latin typeface="楷体" panose="02010609060101010101" pitchFamily="49" charset="-122"/>
                <a:ea typeface="楷体" panose="02010609060101010101" pitchFamily="49" charset="-122"/>
              </a:rPr>
              <a:t>人类命运共同体。（每点 </a:t>
            </a:r>
            <a:r>
              <a:rPr lang="en-US" altLang="zh-CN" sz="2000" b="1" dirty="0">
                <a:latin typeface="楷体" panose="02010609060101010101" pitchFamily="49" charset="-122"/>
                <a:ea typeface="楷体" panose="02010609060101010101" pitchFamily="49" charset="-122"/>
              </a:rPr>
              <a:t>2 </a:t>
            </a:r>
            <a:r>
              <a:rPr lang="zh-CN" altLang="en-US" sz="2000" b="1" dirty="0">
                <a:latin typeface="楷体" panose="02010609060101010101" pitchFamily="49" charset="-122"/>
                <a:ea typeface="楷体" panose="02010609060101010101" pitchFamily="49" charset="-122"/>
              </a:rPr>
              <a:t>分，任写 </a:t>
            </a:r>
            <a:r>
              <a:rPr lang="en-US" altLang="zh-CN" sz="2000" b="1" dirty="0">
                <a:latin typeface="楷体" panose="02010609060101010101" pitchFamily="49" charset="-122"/>
                <a:ea typeface="楷体" panose="02010609060101010101" pitchFamily="49" charset="-122"/>
              </a:rPr>
              <a:t>2 </a:t>
            </a:r>
            <a:r>
              <a:rPr lang="zh-CN" altLang="en-US" sz="2000" b="1" dirty="0">
                <a:latin typeface="楷体" panose="02010609060101010101" pitchFamily="49" charset="-122"/>
                <a:ea typeface="楷体" panose="02010609060101010101" pitchFamily="49" charset="-122"/>
              </a:rPr>
              <a:t>点得 </a:t>
            </a:r>
            <a:r>
              <a:rPr lang="en-US" altLang="zh-CN" sz="2000" b="1" dirty="0">
                <a:latin typeface="楷体" panose="02010609060101010101" pitchFamily="49" charset="-122"/>
                <a:ea typeface="楷体" panose="02010609060101010101" pitchFamily="49" charset="-122"/>
              </a:rPr>
              <a:t>4 </a:t>
            </a:r>
            <a:r>
              <a:rPr lang="zh-CN" altLang="en-US" sz="2000" b="1" dirty="0">
                <a:latin typeface="楷体" panose="02010609060101010101" pitchFamily="49" charset="-122"/>
                <a:ea typeface="楷体" panose="02010609060101010101" pitchFamily="49" charset="-122"/>
              </a:rPr>
              <a:t>分</a:t>
            </a:r>
            <a:r>
              <a:rPr lang="zh-CN" altLang="en-US" sz="2000" b="1" dirty="0" smtClean="0">
                <a:latin typeface="楷体" panose="02010609060101010101" pitchFamily="49" charset="-122"/>
                <a:ea typeface="楷体" panose="02010609060101010101" pitchFamily="49" charset="-122"/>
              </a:rPr>
              <a:t>）</a:t>
            </a:r>
            <a:endParaRPr lang="zh-CN" altLang="en-US" sz="2000" b="1"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85912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a4756e27-e458-4534-b26a-bbccfc8a1476}"/>
</p:tagLst>
</file>

<file path=ppt/tags/tag10.xml><?xml version="1.0" encoding="utf-8"?>
<p:tagLst xmlns:a="http://schemas.openxmlformats.org/drawingml/2006/main" xmlns:r="http://schemas.openxmlformats.org/officeDocument/2006/relationships" xmlns:p="http://schemas.openxmlformats.org/presentationml/2006/main">
  <p:tag name="AS_UNIQUEID" val="348"/>
</p:tagLst>
</file>

<file path=ppt/tags/tag11.xml><?xml version="1.0" encoding="utf-8"?>
<p:tagLst xmlns:a="http://schemas.openxmlformats.org/drawingml/2006/main" xmlns:r="http://schemas.openxmlformats.org/officeDocument/2006/relationships" xmlns:p="http://schemas.openxmlformats.org/presentationml/2006/main">
  <p:tag name="AS_UNIQUEID" val="34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495,&quot;width&quot;:11321}"/>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495,&quot;width&quot;:11321}"/>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495,&quot;width&quot;:11321}"/>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2098d2c3-62b8-47c9-964b-eb7bcaa086dc}"/>
  <p:tag name="TABLE_ENDDRAG_ORIGIN_RECT" val="776*354"/>
  <p:tag name="TABLE_ENDDRAG_RECT" val="99*132*776*354"/>
</p:tagLst>
</file>

<file path=ppt/tags/tag6.xml><?xml version="1.0" encoding="utf-8"?>
<p:tagLst xmlns:a="http://schemas.openxmlformats.org/drawingml/2006/main" xmlns:r="http://schemas.openxmlformats.org/officeDocument/2006/relationships" xmlns:p="http://schemas.openxmlformats.org/presentationml/2006/main">
  <p:tag name="KSO_WM_UNIT_TABLE_BEAUTIFY" val="smartTable{2098d2c3-62b8-47c9-964b-eb7bcaa086dc}"/>
  <p:tag name="TABLE_ENDDRAG_ORIGIN_RECT" val="776*354"/>
  <p:tag name="TABLE_ENDDRAG_RECT" val="99*132*776*354"/>
</p:tagLst>
</file>

<file path=ppt/tags/tag7.xml><?xml version="1.0" encoding="utf-8"?>
<p:tagLst xmlns:a="http://schemas.openxmlformats.org/drawingml/2006/main" xmlns:r="http://schemas.openxmlformats.org/officeDocument/2006/relationships" xmlns:p="http://schemas.openxmlformats.org/presentationml/2006/main">
  <p:tag name="AS_UNIQUEID" val="271"/>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20,&quot;width&quot;:5256}"/>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074,&quot;width&quot;:9766}"/>
</p:tagLst>
</file>

<file path=ppt/theme/theme1.xml><?xml version="1.0" encoding="utf-8"?>
<a:theme xmlns:a="http://schemas.openxmlformats.org/drawingml/2006/main" name="Office 主题">
  <a:themeElements>
    <a:clrScheme name="Office">
      <a:dk1>
        <a:sysClr val="windowText" lastClr="000000"/>
      </a:dk1>
      <a:lt1>
        <a:sysClr val="window" lastClr="CCE8C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CCE8C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CCE8C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CCE8C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578</TotalTime>
  <Words>4304</Words>
  <PresentationFormat>全屏显示(16:9)</PresentationFormat>
  <Paragraphs>301</Paragraphs>
  <Slides>28</Slides>
  <Notes>4</Notes>
  <HiddenSlides>0</HiddenSlides>
  <MMClips>0</MMClips>
  <ScaleCrop>false</ScaleCrop>
  <HeadingPairs>
    <vt:vector size="4" baseType="variant">
      <vt:variant>
        <vt:lpstr>主题</vt:lpstr>
      </vt:variant>
      <vt:variant>
        <vt:i4>3</vt:i4>
      </vt:variant>
      <vt:variant>
        <vt:lpstr>幻灯片标题</vt:lpstr>
      </vt:variant>
      <vt:variant>
        <vt:i4>28</vt:i4>
      </vt:variant>
    </vt:vector>
  </HeadingPairs>
  <TitlesOfParts>
    <vt:vector size="31" baseType="lpstr">
      <vt:lpstr>Office 主题</vt:lpstr>
      <vt:lpstr>1_Office 主题</vt:lpstr>
      <vt:lpstr>2_Office 主题</vt:lpstr>
      <vt:lpstr>PowerPoint 演示文稿</vt:lpstr>
      <vt:lpstr>PowerPoint 演示文稿</vt:lpstr>
      <vt:lpstr>PowerPoint 演示文稿</vt:lpstr>
      <vt:lpstr>PowerPoint 演示文稿</vt:lpstr>
      <vt:lpstr>PowerPoint 演示文稿</vt:lpstr>
      <vt:lpstr>图说历史： 1.标出“海上丝绸之路”的三个起点城市（明州、泉州、广州）  2.分别指出陆地丝绸之路在欧洲和非洲的终点城市。 3.图上少了哪条丝绸之路？你能画出来吗？</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2022-05-06T06:29:15Z</dcterms:created>
  <dcterms:modified xsi:type="dcterms:W3CDTF">2022-05-12T07:40:56Z</dcterms:modified>
</cp:coreProperties>
</file>