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71" r:id="rId2"/>
    <p:sldId id="364" r:id="rId3"/>
    <p:sldId id="257" r:id="rId4"/>
    <p:sldId id="341" r:id="rId5"/>
    <p:sldId id="342" r:id="rId6"/>
    <p:sldId id="339" r:id="rId7"/>
    <p:sldId id="343" r:id="rId8"/>
    <p:sldId id="344" r:id="rId9"/>
    <p:sldId id="362" r:id="rId10"/>
    <p:sldId id="261" r:id="rId11"/>
    <p:sldId id="337" r:id="rId12"/>
    <p:sldId id="262" r:id="rId13"/>
    <p:sldId id="365" r:id="rId14"/>
    <p:sldId id="366" r:id="rId15"/>
    <p:sldId id="345" r:id="rId16"/>
    <p:sldId id="367" r:id="rId17"/>
    <p:sldId id="368" r:id="rId18"/>
    <p:sldId id="349" r:id="rId19"/>
    <p:sldId id="358" r:id="rId20"/>
    <p:sldId id="357" r:id="rId21"/>
    <p:sldId id="265" r:id="rId22"/>
    <p:sldId id="266" r:id="rId23"/>
    <p:sldId id="267" r:id="rId24"/>
    <p:sldId id="359" r:id="rId25"/>
    <p:sldId id="269" r:id="rId26"/>
    <p:sldId id="360" r:id="rId27"/>
    <p:sldId id="270" r:id="rId28"/>
    <p:sldId id="348" r:id="rId29"/>
    <p:sldId id="350" r:id="rId30"/>
    <p:sldId id="352" r:id="rId31"/>
    <p:sldId id="347" r:id="rId32"/>
    <p:sldId id="369" r:id="rId33"/>
    <p:sldId id="271" r:id="rId34"/>
    <p:sldId id="363" r:id="rId35"/>
    <p:sldId id="361" r:id="rId36"/>
    <p:sldId id="351" r:id="rId37"/>
    <p:sldId id="273" r:id="rId38"/>
    <p:sldId id="274" r:id="rId39"/>
    <p:sldId id="275" r:id="rId40"/>
    <p:sldId id="287" r:id="rId41"/>
    <p:sldId id="289" r:id="rId42"/>
    <p:sldId id="276" r:id="rId43"/>
    <p:sldId id="301" r:id="rId44"/>
    <p:sldId id="370" r:id="rId45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73E80-604C-45F9-BE60-7CFB05A95191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AD86-42AF-48EA-A8B0-810E065E1D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EB9F4-6B89-40AF-90B2-54060180EB3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4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9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4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8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3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1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6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2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3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35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0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C6A8-F640-4C66-9FF3-88742043D84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7B37F-90AF-45F5-A88B-3FD833B42E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95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2636912"/>
            <a:ext cx="6192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/>
              <a:t>中国古代史疆域政区图</a:t>
            </a:r>
          </a:p>
        </p:txBody>
      </p:sp>
    </p:spTree>
    <p:extLst>
      <p:ext uri="{BB962C8B-B14F-4D97-AF65-F5344CB8AC3E}">
        <p14:creationId xmlns:p14="http://schemas.microsoft.com/office/powerpoint/2010/main" val="71103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战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2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秦的开僵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b="4348"/>
          <a:stretch/>
        </p:blipFill>
        <p:spPr>
          <a:xfrm>
            <a:off x="32657" y="-4261"/>
            <a:ext cx="7429197" cy="6818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6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秦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-1" y="0"/>
            <a:ext cx="69032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1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5461" r="5541" b="2064"/>
          <a:stretch/>
        </p:blipFill>
        <p:spPr>
          <a:xfrm>
            <a:off x="5472830" y="404665"/>
            <a:ext cx="3527154" cy="4680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152710" cy="4680521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79512" y="836712"/>
            <a:ext cx="2304256" cy="3168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1331640" y="548680"/>
            <a:ext cx="54726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331640" y="548680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162662" y="1268760"/>
            <a:ext cx="335355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162662" y="1268760"/>
            <a:ext cx="0" cy="20019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4572000" y="2132856"/>
            <a:ext cx="194421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37" y="3270666"/>
            <a:ext cx="634627" cy="37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接连接符 18"/>
          <p:cNvCxnSpPr/>
          <p:nvPr/>
        </p:nvCxnSpPr>
        <p:spPr>
          <a:xfrm>
            <a:off x="4572000" y="2132856"/>
            <a:ext cx="0" cy="1386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6300192" y="3501008"/>
            <a:ext cx="1872208" cy="79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4327" y="1445447"/>
            <a:ext cx="8588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79512" y="5229200"/>
            <a:ext cx="8892480" cy="128990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郡由中央政府直辖；②郡设郡守、郡尉和监御史，分掌行政、军事和监察；③县隶属于郡，设县令、县丞和县尉，分掌行政、军事治安、司法税收；④郡</a:t>
            </a:r>
            <a:r>
              <a:rPr lang="en-US" altLang="zh-CN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县</a:t>
            </a:r>
            <a:r>
              <a:rPr lang="en-US" altLang="zh-CN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乡</a:t>
            </a:r>
            <a:r>
              <a:rPr lang="en-US" altLang="zh-CN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里，构成一套严密的地方行政体系。</a:t>
            </a:r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6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3144" r="3029" b="3374"/>
          <a:stretch/>
        </p:blipFill>
        <p:spPr>
          <a:xfrm>
            <a:off x="179512" y="980728"/>
            <a:ext cx="3848497" cy="38164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59" b="98910" l="38381" r="93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1" t="27419" r="10363" b="3988"/>
          <a:stretch/>
        </p:blipFill>
        <p:spPr>
          <a:xfrm>
            <a:off x="2915816" y="116632"/>
            <a:ext cx="597666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楚汉争霸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0"/>
            <a:ext cx="6773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899592" y="1340768"/>
            <a:ext cx="1584176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1875" l="9753" r="97390">
                        <a14:foregroundMark x1="88324" y1="75125" x2="88324" y2="75125"/>
                        <a14:foregroundMark x1="87500" y1="73500" x2="87500" y2="73500"/>
                        <a14:foregroundMark x1="88324" y1="71500" x2="88324" y2="71500"/>
                        <a14:foregroundMark x1="89148" y1="70625" x2="89148" y2="70625"/>
                        <a14:foregroundMark x1="86538" y1="77625" x2="86538" y2="77625"/>
                        <a14:foregroundMark x1="87088" y1="80250" x2="87088" y2="80250"/>
                        <a14:foregroundMark x1="87363" y1="81625" x2="87363" y2="8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63" y="-191771"/>
            <a:ext cx="4941899" cy="54306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8009" y1="11721" x2="98009" y2="11721"/>
                        <a14:foregroundMark x1="93363" y1="35910" x2="93363" y2="35910"/>
                        <a14:foregroundMark x1="92035" y1="42893" x2="92035" y2="42893"/>
                        <a14:foregroundMark x1="90708" y1="56858" x2="90708" y2="56858"/>
                        <a14:foregroundMark x1="84735" y1="61347" x2="84735" y2="61347"/>
                        <a14:foregroundMark x1="80973" y1="49875" x2="80973" y2="49875"/>
                        <a14:foregroundMark x1="80973" y1="49127" x2="80973" y2="49127"/>
                        <a14:foregroundMark x1="79646" y1="39152" x2="79646" y2="39152"/>
                        <a14:foregroundMark x1="80088" y1="36658" x2="80088" y2="36658"/>
                        <a14:foregroundMark x1="82301" y1="29925" x2="82301" y2="29925"/>
                        <a14:foregroundMark x1="44248" y1="76808" x2="44248" y2="76808"/>
                        <a14:foregroundMark x1="44248" y1="76808" x2="44248" y2="76808"/>
                        <a14:foregroundMark x1="26991" y1="80299" x2="26991" y2="80299"/>
                        <a14:foregroundMark x1="26991" y1="80299" x2="26991" y2="80299"/>
                        <a14:foregroundMark x1="13496" y1="80299" x2="13496" y2="80299"/>
                        <a14:foregroundMark x1="22566" y1="88279" x2="22566" y2="88279"/>
                        <a14:foregroundMark x1="28982" y1="90274" x2="28982" y2="90274"/>
                        <a14:foregroundMark x1="36283" y1="91521" x2="36283" y2="91521"/>
                        <a14:foregroundMark x1="45796" y1="88279" x2="45796" y2="88279"/>
                        <a14:foregroundMark x1="48673" y1="93516" x2="48673" y2="93516"/>
                        <a14:foregroundMark x1="44469" y1="92768" x2="44469" y2="92768"/>
                        <a14:foregroundMark x1="40929" y1="73815" x2="40929" y2="73815"/>
                        <a14:foregroundMark x1="32080" y1="77556" x2="32080" y2="77556"/>
                        <a14:foregroundMark x1="23009" y1="71322" x2="23009" y2="71322"/>
                        <a14:foregroundMark x1="9071" y1="72569" x2="9071" y2="72569"/>
                        <a14:foregroundMark x1="7080" y1="71322" x2="7080" y2="71322"/>
                        <a14:foregroundMark x1="9735" y1="82793" x2="9735" y2="82793"/>
                        <a14:foregroundMark x1="9292" y1="85037" x2="9292" y2="85037"/>
                        <a14:foregroundMark x1="17257" y1="88529" x2="17257" y2="88529"/>
                        <a14:foregroundMark x1="27434" y1="92768" x2="27434" y2="92768"/>
                        <a14:foregroundMark x1="39159" y1="94015" x2="39159" y2="94015"/>
                        <a14:foregroundMark x1="44912" y1="81796" x2="44912" y2="81796"/>
                        <a14:foregroundMark x1="48009" y1="76808" x2="48009" y2="76808"/>
                        <a14:foregroundMark x1="49336" y1="72569" x2="49336" y2="72569"/>
                        <a14:foregroundMark x1="35619" y1="72818" x2="35619" y2="72818"/>
                        <a14:foregroundMark x1="29646" y1="79551" x2="29646" y2="79551"/>
                        <a14:foregroundMark x1="31858" y1="81047" x2="31858" y2="81047"/>
                        <a14:foregroundMark x1="36947" y1="78803" x2="36947" y2="78803"/>
                        <a14:foregroundMark x1="38717" y1="86035" x2="38717" y2="86035"/>
                        <a14:foregroundMark x1="30973" y1="91771" x2="30973" y2="91771"/>
                        <a14:foregroundMark x1="26106" y1="96010" x2="26106" y2="96010"/>
                        <a14:foregroundMark x1="13053" y1="96010" x2="13053" y2="96010"/>
                        <a14:foregroundMark x1="6858" y1="96010" x2="6858" y2="96010"/>
                        <a14:foregroundMark x1="7743" y1="89027" x2="7743" y2="89027"/>
                        <a14:foregroundMark x1="14823" y1="90025" x2="14823" y2="90025"/>
                        <a14:foregroundMark x1="15708" y1="74314" x2="15708" y2="74314"/>
                        <a14:foregroundMark x1="14823" y1="71820" x2="14823" y2="71820"/>
                        <a14:foregroundMark x1="12168" y1="71072" x2="12168" y2="71072"/>
                        <a14:foregroundMark x1="39159" y1="72569" x2="39159" y2="72569"/>
                        <a14:foregroundMark x1="42035" y1="78803" x2="42035" y2="78803"/>
                        <a14:foregroundMark x1="41372" y1="83541" x2="41372" y2="83541"/>
                        <a14:foregroundMark x1="40929" y1="83791" x2="40929" y2="83791"/>
                        <a14:foregroundMark x1="24336" y1="90025" x2="24336" y2="90025"/>
                        <a14:foregroundMark x1="24336" y1="90025" x2="24336" y2="90025"/>
                        <a14:foregroundMark x1="24336" y1="87781" x2="24336" y2="87781"/>
                        <a14:foregroundMark x1="27434" y1="83791" x2="28319" y2="83541"/>
                        <a14:foregroundMark x1="46681" y1="83541" x2="46681" y2="83541"/>
                        <a14:foregroundMark x1="45796" y1="85786" x2="45796" y2="85786"/>
                        <a14:foregroundMark x1="45575" y1="90773" x2="45575" y2="90773"/>
                        <a14:foregroundMark x1="44912" y1="94264" x2="44912" y2="94264"/>
                        <a14:foregroundMark x1="43805" y1="94514" x2="42035" y2="94514"/>
                        <a14:foregroundMark x1="38274" y1="95012" x2="38274" y2="95012"/>
                        <a14:foregroundMark x1="33407" y1="95012" x2="33407" y2="95012"/>
                        <a14:foregroundMark x1="29867" y1="95012" x2="28982" y2="95012"/>
                        <a14:foregroundMark x1="22566" y1="95012" x2="21018" y2="95012"/>
                        <a14:foregroundMark x1="18142" y1="94514" x2="18142" y2="94514"/>
                        <a14:foregroundMark x1="13053" y1="94015" x2="10841" y2="94015"/>
                        <a14:foregroundMark x1="8407" y1="94015" x2="8407" y2="94015"/>
                        <a14:foregroundMark x1="6858" y1="91771" x2="6858" y2="91771"/>
                        <a14:foregroundMark x1="6416" y1="90274" x2="6416" y2="90274"/>
                        <a14:foregroundMark x1="9292" y1="80050" x2="9292" y2="80050"/>
                        <a14:foregroundMark x1="14823" y1="77805" x2="14823" y2="77805"/>
                        <a14:foregroundMark x1="17257" y1="76808" x2="17257" y2="76808"/>
                        <a14:foregroundMark x1="19248" y1="76309" x2="19248" y2="76309"/>
                        <a14:foregroundMark x1="22566" y1="75810" x2="22566" y2="75810"/>
                        <a14:foregroundMark x1="26549" y1="72070" x2="26549" y2="72070"/>
                        <a14:foregroundMark x1="28982" y1="72070" x2="28982" y2="72070"/>
                        <a14:foregroundMark x1="30531" y1="71820" x2="30531" y2="71820"/>
                        <a14:foregroundMark x1="48894" y1="87032" x2="48894" y2="87032"/>
                        <a14:foregroundMark x1="30973" y1="75312" x2="30973" y2="75312"/>
                        <a14:foregroundMark x1="52212" y1="92020" x2="52212" y2="92020"/>
                        <a14:foregroundMark x1="81637" y1="9476" x2="81637" y2="9476"/>
                        <a14:foregroundMark x1="90487" y1="30923" x2="90487" y2="30923"/>
                        <a14:foregroundMark x1="86726" y1="35910" x2="86726" y2="35910"/>
                        <a14:foregroundMark x1="86283" y1="47880" x2="86283" y2="47880"/>
                        <a14:foregroundMark x1="88938" y1="49875" x2="88938" y2="49875"/>
                        <a14:foregroundMark x1="90708" y1="24688" x2="90708" y2="24688"/>
                        <a14:foregroundMark x1="90708" y1="10224" x2="90708" y2="10224"/>
                        <a14:foregroundMark x1="96903" y1="36409" x2="96903" y2="36409"/>
                        <a14:foregroundMark x1="94912" y1="57357" x2="94912" y2="57357"/>
                        <a14:foregroundMark x1="91814" y1="57357" x2="91814" y2="57357"/>
                        <a14:foregroundMark x1="89602" y1="48130" x2="89602" y2="48130"/>
                        <a14:foregroundMark x1="95575" y1="66085" x2="95575" y2="66085"/>
                        <a14:foregroundMark x1="95796" y1="72818" x2="95796" y2="72818"/>
                        <a14:foregroundMark x1="96460" y1="77556" x2="96460" y2="77556"/>
                        <a14:foregroundMark x1="97566" y1="84289" x2="97566" y2="84289"/>
                        <a14:foregroundMark x1="96460" y1="91521" x2="96460" y2="91521"/>
                        <a14:foregroundMark x1="50442" y1="77556" x2="50442" y2="77556"/>
                        <a14:foregroundMark x1="49336" y1="97007" x2="49336" y2="97007"/>
                        <a14:foregroundMark x1="29204" y1="97506" x2="29204" y2="97506"/>
                        <a14:foregroundMark x1="3097" y1="82045" x2="3097" y2="82045"/>
                        <a14:foregroundMark x1="75885" y1="7731" x2="75885" y2="7731"/>
                        <a14:foregroundMark x1="69912" y1="5985" x2="69912" y2="5985"/>
                        <a14:foregroundMark x1="66150" y1="4988" x2="66150" y2="4988"/>
                        <a14:foregroundMark x1="65487" y1="1995" x2="65487" y2="1995"/>
                        <a14:foregroundMark x1="72788" y1="3242" x2="72788" y2="3242"/>
                        <a14:foregroundMark x1="81195" y1="3491" x2="81195" y2="3491"/>
                        <a14:foregroundMark x1="84513" y1="4988" x2="84513" y2="4988"/>
                        <a14:foregroundMark x1="86726" y1="15960" x2="86726" y2="15960"/>
                        <a14:foregroundMark x1="93363" y1="28429" x2="93363" y2="28429"/>
                        <a14:foregroundMark x1="96903" y1="37406" x2="96903" y2="37406"/>
                        <a14:foregroundMark x1="97566" y1="42145" x2="97124" y2="45387"/>
                        <a14:foregroundMark x1="96903" y1="52868" x2="96903" y2="54364"/>
                        <a14:foregroundMark x1="96903" y1="58853" x2="94690" y2="62843"/>
                        <a14:foregroundMark x1="93363" y1="67830" x2="91372" y2="70075"/>
                        <a14:foregroundMark x1="91372" y1="71072" x2="91372" y2="71072"/>
                        <a14:foregroundMark x1="88496" y1="10973" x2="88496" y2="10973"/>
                        <a14:foregroundMark x1="88496" y1="10973" x2="88496" y2="10973"/>
                        <a14:foregroundMark x1="38717" y1="87032" x2="38717" y2="87032"/>
                        <a14:foregroundMark x1="38717" y1="94015" x2="38717" y2="94015"/>
                        <a14:foregroundMark x1="43363" y1="90025" x2="43363" y2="90025"/>
                        <a14:foregroundMark x1="40929" y1="70574" x2="40929" y2="70574"/>
                        <a14:foregroundMark x1="44469" y1="71322" x2="44469" y2="71322"/>
                        <a14:foregroundMark x1="50000" y1="90773" x2="50000" y2="90773"/>
                        <a14:foregroundMark x1="34735" y1="97756" x2="34735" y2="97756"/>
                        <a14:foregroundMark x1="18584" y1="98254" x2="18584" y2="98254"/>
                        <a14:foregroundMark x1="39159" y1="4239" x2="39159" y2="4239"/>
                        <a14:foregroundMark x1="31858" y1="5736" x2="31858" y2="5736"/>
                        <a14:foregroundMark x1="26770" y1="3491" x2="26770" y2="3491"/>
                        <a14:foregroundMark x1="20796" y1="4988" x2="20796" y2="4988"/>
                        <a14:foregroundMark x1="15708" y1="5736" x2="15708" y2="5736"/>
                        <a14:foregroundMark x1="13496" y1="3491" x2="13496" y2="3491"/>
                        <a14:foregroundMark x1="43584" y1="4239" x2="43584" y2="4239"/>
                        <a14:foregroundMark x1="34071" y1="4239" x2="34071" y2="4239"/>
                        <a14:foregroundMark x1="22345" y1="4988" x2="22345" y2="4988"/>
                        <a14:foregroundMark x1="20354" y1="3491" x2="20354" y2="3491"/>
                        <a14:foregroundMark x1="9956" y1="2743" x2="9956" y2="2743"/>
                        <a14:foregroundMark x1="28319" y1="5237" x2="28319" y2="5237"/>
                        <a14:foregroundMark x1="30310" y1="3242" x2="30310" y2="3242"/>
                        <a14:foregroundMark x1="30973" y1="3242" x2="30973" y2="3242"/>
                        <a14:foregroundMark x1="24779" y1="4988" x2="24779" y2="4988"/>
                        <a14:foregroundMark x1="18142" y1="3990" x2="18142" y2="3990"/>
                        <a14:foregroundMark x1="71460" y1="12469" x2="71460" y2="12469"/>
                        <a14:foregroundMark x1="35619" y1="4239" x2="35619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188640"/>
            <a:ext cx="50323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5013176"/>
            <a:ext cx="8920732" cy="13388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同姓诸侯国日益强大，威胁中央政权，汉景帝时酿成七国之乱，经过汉景帝“削藩”和汉武帝“推恩令”、“酎金夺侯”等措施，王国势力被削弱，诸侯王被解除军政大权，只能衣食租税，封国名存实亡。</a:t>
            </a:r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94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b="29477"/>
          <a:stretch/>
        </p:blipFill>
        <p:spPr>
          <a:xfrm>
            <a:off x="20793" y="2492896"/>
            <a:ext cx="9123207" cy="3449203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153" y="6161529"/>
            <a:ext cx="9093053" cy="5078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随着王国问题的最终解决，在地方行政体系上，郡国并行，是汉的一个重要地方制度</a:t>
            </a:r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7504" y="548680"/>
            <a:ext cx="4181807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推恩令：</a:t>
            </a:r>
            <a:endParaRPr lang="en-US" altLang="zh-CN" dirty="0" smtClean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诸侯王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死后，除嫡长子继承王位外，其他子弟可分割王国的一部分土地成为列侯，由郡统辖。结果，王国越分越小。</a:t>
            </a:r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3968" y="548680"/>
            <a:ext cx="4750706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酎金夺侯</a:t>
            </a:r>
            <a:r>
              <a:rPr lang="zh-CN" altLang="en-US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 smtClean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元鼎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五年，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汉武帝以诸侯王所献助祭的“酎金”成色不好或斤两不足为借口而夺爵，被夺爵者达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人，占当时列侯的半数。</a:t>
            </a:r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5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bm\Desktop\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7" y="70258"/>
            <a:ext cx="7753905" cy="668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bm\Desktop\西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857"/>
            <a:ext cx="8839201" cy="65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3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地图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23437"/>
          <a:stretch/>
        </p:blipFill>
        <p:spPr>
          <a:xfrm>
            <a:off x="827584" y="35275"/>
            <a:ext cx="7632848" cy="677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7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jbm\Desktop\东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39201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三国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>
          <a:xfrm>
            <a:off x="35576" y="1623"/>
            <a:ext cx="9084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jbm\Desktop\西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92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3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bm\Desktop\微信图片_202009092322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" y="188640"/>
            <a:ext cx="8839201" cy="65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bm\Desktop\南北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0410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bm\Desktop\隋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4" y="248071"/>
            <a:ext cx="8832851" cy="65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bm\Desktop\唐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" y="290060"/>
            <a:ext cx="9026491" cy="637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唐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5"/>
          <a:stretch/>
        </p:blipFill>
        <p:spPr>
          <a:xfrm>
            <a:off x="0" y="408896"/>
            <a:ext cx="9144000" cy="6044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1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bm\Desktop\唐机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36496" cy="59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bm\Desktop\唐道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068"/>
            <a:ext cx="7803884" cy="65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bm\Desktop\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5220" r="14597" b="16681"/>
          <a:stretch/>
        </p:blipFill>
        <p:spPr bwMode="auto">
          <a:xfrm>
            <a:off x="0" y="921855"/>
            <a:ext cx="9144000" cy="500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8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唐代十节度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51520" y="116632"/>
            <a:ext cx="8669090" cy="655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节度使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003" r="1963" b="27187"/>
          <a:stretch>
            <a:fillRect/>
          </a:stretch>
        </p:blipFill>
        <p:spPr>
          <a:xfrm>
            <a:off x="179512" y="72008"/>
            <a:ext cx="8784976" cy="6669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23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 r="1635"/>
          <a:stretch/>
        </p:blipFill>
        <p:spPr bwMode="auto">
          <a:xfrm>
            <a:off x="971600" y="0"/>
            <a:ext cx="708643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bm\Desktop\五代十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" y="312372"/>
            <a:ext cx="8942987" cy="61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bm\Desktop\有云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r="1816" b="37378"/>
          <a:stretch/>
        </p:blipFill>
        <p:spPr bwMode="auto">
          <a:xfrm>
            <a:off x="515948" y="188640"/>
            <a:ext cx="831754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bm\Desktop\北宋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" y="44624"/>
            <a:ext cx="9049849" cy="66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bm\Desktop\路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/>
          <a:stretch/>
        </p:blipFill>
        <p:spPr bwMode="auto">
          <a:xfrm>
            <a:off x="1331640" y="0"/>
            <a:ext cx="6437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南宋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9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元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/>
        </p:blipFill>
        <p:spPr>
          <a:xfrm>
            <a:off x="0" y="0"/>
            <a:ext cx="91610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5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bm\Desktop\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夏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" y="237930"/>
            <a:ext cx="9115399" cy="645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95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bm\Desktop\明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0" y="0"/>
            <a:ext cx="8829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bm\Desktop\两京十三省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/>
          <a:stretch>
            <a:fillRect/>
          </a:stretch>
        </p:blipFill>
        <p:spPr bwMode="auto">
          <a:xfrm>
            <a:off x="0" y="0"/>
            <a:ext cx="9144000" cy="68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bm\Desktop\清全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67"/>
            <a:ext cx="9146161" cy="676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bm\Desktop\清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" b="13555"/>
          <a:stretch/>
        </p:blipFill>
        <p:spPr bwMode="auto">
          <a:xfrm>
            <a:off x="350851" y="0"/>
            <a:ext cx="8469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src=http_%2F%2Fn.sinaimg.cn%2Ftranslate%2F20170411%2F_SOi-fyecrxv5127240.jpg&amp;refer=http_%2F%2Fn.sinaimg.jpg"/>
          <p:cNvPicPr>
            <a:picLocks noChangeAspect="1" noChangeArrowheads="1"/>
          </p:cNvPicPr>
          <p:nvPr/>
        </p:nvPicPr>
        <p:blipFill>
          <a:blip r:embed="rId2" cstate="print"/>
          <a:srcRect l="9329" t="12717" r="8306" b="5779"/>
          <a:stretch>
            <a:fillRect/>
          </a:stretch>
        </p:blipFill>
        <p:spPr bwMode="auto">
          <a:xfrm>
            <a:off x="-1" y="0"/>
            <a:ext cx="92433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bm\Desktop\89953f26b4b7f94aecb328bbe09918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366" r="2246" b="2528"/>
          <a:stretch/>
        </p:blipFill>
        <p:spPr bwMode="auto">
          <a:xfrm>
            <a:off x="87121" y="1"/>
            <a:ext cx="7293191" cy="679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商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8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bm\Desktop\bd7c9b8eda1d483e5c4a79e9595ec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2512" r="2227" b="1550"/>
          <a:stretch/>
        </p:blipFill>
        <p:spPr bwMode="auto">
          <a:xfrm>
            <a:off x="952" y="9202"/>
            <a:ext cx="7581059" cy="6848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西周分封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9" y="0"/>
            <a:ext cx="65754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9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bm\Desktop\春秋初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810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292</TotalTime>
  <Words>229</Words>
  <PresentationFormat>全屏显示(4:3)</PresentationFormat>
  <Paragraphs>10</Paragraphs>
  <Slides>44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9" baseType="lpstr">
      <vt:lpstr>宋体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2020-09-09T13:16:13Z</dcterms:created>
  <dcterms:modified xsi:type="dcterms:W3CDTF">2022-04-26T03:05:19Z</dcterms:modified>
</cp:coreProperties>
</file>