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300" r:id="rId3"/>
    <p:sldId id="277" r:id="rId4"/>
    <p:sldId id="257" r:id="rId5"/>
    <p:sldId id="278" r:id="rId6"/>
    <p:sldId id="279" r:id="rId7"/>
    <p:sldId id="258" r:id="rId8"/>
    <p:sldId id="280" r:id="rId9"/>
    <p:sldId id="259" r:id="rId10"/>
    <p:sldId id="281" r:id="rId11"/>
    <p:sldId id="260" r:id="rId12"/>
    <p:sldId id="282" r:id="rId13"/>
    <p:sldId id="283" r:id="rId14"/>
    <p:sldId id="284" r:id="rId15"/>
    <p:sldId id="261" r:id="rId16"/>
    <p:sldId id="285" r:id="rId17"/>
    <p:sldId id="262" r:id="rId18"/>
    <p:sldId id="286" r:id="rId19"/>
    <p:sldId id="263" r:id="rId20"/>
    <p:sldId id="287" r:id="rId21"/>
    <p:sldId id="288" r:id="rId22"/>
    <p:sldId id="290" r:id="rId23"/>
    <p:sldId id="291" r:id="rId24"/>
    <p:sldId id="289" r:id="rId25"/>
    <p:sldId id="292" r:id="rId26"/>
    <p:sldId id="265" r:id="rId27"/>
    <p:sldId id="293" r:id="rId28"/>
    <p:sldId id="295" r:id="rId29"/>
    <p:sldId id="294" r:id="rId30"/>
    <p:sldId id="296" r:id="rId31"/>
    <p:sldId id="266" r:id="rId32"/>
    <p:sldId id="297" r:id="rId33"/>
    <p:sldId id="298" r:id="rId34"/>
    <p:sldId id="267" r:id="rId35"/>
    <p:sldId id="299" r:id="rId36"/>
    <p:sldId id="268" r:id="rId37"/>
    <p:sldId id="269" r:id="rId3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5" autoAdjust="0"/>
    <p:restoredTop sz="94660"/>
  </p:normalViewPr>
  <p:slideViewPr>
    <p:cSldViewPr snapToGrid="0">
      <p:cViewPr varScale="1">
        <p:scale>
          <a:sx n="84" d="100"/>
          <a:sy n="84" d="100"/>
        </p:scale>
        <p:origin x="437" y="101"/>
      </p:cViewPr>
      <p:guideLst/>
    </p:cSldViewPr>
  </p:slideViewPr>
  <p:notesTextViewPr>
    <p:cViewPr>
      <p:scale>
        <a:sx n="1" d="1"/>
        <a:sy n="1" d="1"/>
      </p:scale>
      <p:origin x="0" y="0"/>
    </p:cViewPr>
  </p:notesTextViewPr>
  <p:sorterViewPr>
    <p:cViewPr>
      <p:scale>
        <a:sx n="100" d="100"/>
        <a:sy n="100" d="100"/>
      </p:scale>
      <p:origin x="0" y="-1007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738938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4274312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235315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283667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3418351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3676739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3842652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348966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942580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4254001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2F0C61ED-75DB-4E76-ADC8-CFAC939A146C}" type="datetimeFigureOut">
              <a:rPr lang="zh-CN" altLang="en-US" smtClean="0"/>
              <a:t>2022/4/18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2360608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C61ED-75DB-4E76-ADC8-CFAC939A146C}" type="datetimeFigureOut">
              <a:rPr lang="zh-CN" altLang="en-US" smtClean="0"/>
              <a:t>2022/4/18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64FD00-C043-47F0-AE39-C434A489F576}" type="slidenum">
              <a:rPr lang="zh-CN" altLang="en-US" smtClean="0"/>
              <a:t>‹#›</a:t>
            </a:fld>
            <a:endParaRPr lang="zh-CN" altLang="en-US"/>
          </a:p>
        </p:txBody>
      </p:sp>
    </p:spTree>
    <p:extLst>
      <p:ext uri="{BB962C8B-B14F-4D97-AF65-F5344CB8AC3E}">
        <p14:creationId xmlns:p14="http://schemas.microsoft.com/office/powerpoint/2010/main" val="1285533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12192000" cy="6995159"/>
          </a:xfrm>
          <a:solidFill>
            <a:srgbClr val="3333FF"/>
          </a:solidFill>
        </p:spPr>
        <p:txBody>
          <a:bodyPr/>
          <a:lstStyle/>
          <a:p>
            <a:r>
              <a:rPr lang="en-US" altLang="zh-CN" dirty="0" smtClean="0">
                <a:solidFill>
                  <a:srgbClr val="FFFF00"/>
                </a:solidFill>
                <a:latin typeface="方正粗黑宋简体" panose="02000000000000000000" pitchFamily="2" charset="-122"/>
                <a:ea typeface="方正粗黑宋简体" panose="02000000000000000000" pitchFamily="2" charset="-122"/>
              </a:rPr>
              <a:t>20220330</a:t>
            </a:r>
            <a:r>
              <a:rPr lang="zh-CN" altLang="en-US" dirty="0" smtClean="0">
                <a:solidFill>
                  <a:srgbClr val="FFFF00"/>
                </a:solidFill>
                <a:latin typeface="方正粗黑宋简体" panose="02000000000000000000" pitchFamily="2" charset="-122"/>
                <a:ea typeface="方正粗黑宋简体" panose="02000000000000000000" pitchFamily="2" charset="-122"/>
              </a:rPr>
              <a:t>高二历史强化测试题</a:t>
            </a:r>
            <a:r>
              <a:rPr lang="en-US" altLang="zh-CN" dirty="0">
                <a:solidFill>
                  <a:srgbClr val="FFFF00"/>
                </a:solidFill>
                <a:latin typeface="方正粗黑宋简体" panose="02000000000000000000" pitchFamily="2" charset="-122"/>
                <a:ea typeface="方正粗黑宋简体" panose="02000000000000000000" pitchFamily="2" charset="-122"/>
              </a:rPr>
              <a:t/>
            </a:r>
            <a:br>
              <a:rPr lang="en-US" altLang="zh-CN" dirty="0">
                <a:solidFill>
                  <a:srgbClr val="FFFF00"/>
                </a:solidFill>
                <a:latin typeface="方正粗黑宋简体" panose="02000000000000000000" pitchFamily="2" charset="-122"/>
                <a:ea typeface="方正粗黑宋简体" panose="02000000000000000000" pitchFamily="2" charset="-122"/>
              </a:rPr>
            </a:br>
            <a:r>
              <a:rPr lang="en-US" altLang="zh-CN" sz="4400" dirty="0">
                <a:solidFill>
                  <a:schemeClr val="bg1"/>
                </a:solidFill>
                <a:latin typeface="方正粗黑宋简体" panose="02000000000000000000" pitchFamily="2" charset="-122"/>
                <a:ea typeface="方正粗黑宋简体" panose="02000000000000000000" pitchFamily="2" charset="-122"/>
              </a:rPr>
              <a:t>(2022</a:t>
            </a:r>
            <a:r>
              <a:rPr lang="zh-CN" altLang="en-US" sz="4400" dirty="0">
                <a:solidFill>
                  <a:schemeClr val="bg1"/>
                </a:solidFill>
                <a:latin typeface="方正粗黑宋简体" panose="02000000000000000000" pitchFamily="2" charset="-122"/>
                <a:ea typeface="方正粗黑宋简体" panose="02000000000000000000" pitchFamily="2" charset="-122"/>
              </a:rPr>
              <a:t>年汕头市高二模拟题</a:t>
            </a:r>
            <a:r>
              <a:rPr lang="en-US" altLang="zh-CN" sz="4400" dirty="0">
                <a:solidFill>
                  <a:schemeClr val="bg1"/>
                </a:solidFill>
                <a:latin typeface="方正粗黑宋简体" panose="02000000000000000000" pitchFamily="2" charset="-122"/>
                <a:ea typeface="方正粗黑宋简体" panose="02000000000000000000" pitchFamily="2" charset="-122"/>
              </a:rPr>
              <a:t>)</a:t>
            </a:r>
            <a:r>
              <a:rPr lang="en-US" altLang="zh-CN" sz="4400" dirty="0" smtClean="0">
                <a:solidFill>
                  <a:schemeClr val="bg1"/>
                </a:solidFill>
                <a:latin typeface="方正粗黑宋简体" panose="02000000000000000000" pitchFamily="2" charset="-122"/>
                <a:ea typeface="方正粗黑宋简体" panose="02000000000000000000" pitchFamily="2" charset="-122"/>
              </a:rPr>
              <a:t/>
            </a:r>
            <a:br>
              <a:rPr lang="en-US" altLang="zh-CN" sz="4400" dirty="0" smtClean="0">
                <a:solidFill>
                  <a:schemeClr val="bg1"/>
                </a:solidFill>
                <a:latin typeface="方正粗黑宋简体" panose="02000000000000000000" pitchFamily="2" charset="-122"/>
                <a:ea typeface="方正粗黑宋简体" panose="02000000000000000000" pitchFamily="2" charset="-122"/>
              </a:rPr>
            </a:br>
            <a:r>
              <a:rPr lang="en-US" altLang="zh-CN" dirty="0"/>
              <a:t/>
            </a:r>
            <a:br>
              <a:rPr lang="en-US" altLang="zh-CN" dirty="0"/>
            </a:br>
            <a:r>
              <a:rPr lang="en-US" altLang="zh-CN" dirty="0" smtClean="0"/>
              <a:t/>
            </a:r>
            <a:br>
              <a:rPr lang="en-US" altLang="zh-CN" dirty="0" smtClean="0"/>
            </a:br>
            <a:r>
              <a:rPr lang="en-US" altLang="zh-CN" dirty="0" smtClean="0"/>
              <a:t/>
            </a:r>
            <a:br>
              <a:rPr lang="en-US" altLang="zh-CN" dirty="0" smtClean="0"/>
            </a:br>
            <a:endParaRPr lang="zh-CN" altLang="en-US" dirty="0"/>
          </a:p>
        </p:txBody>
      </p:sp>
      <p:sp>
        <p:nvSpPr>
          <p:cNvPr id="3" name="矩形 2"/>
          <p:cNvSpPr/>
          <p:nvPr/>
        </p:nvSpPr>
        <p:spPr>
          <a:xfrm>
            <a:off x="0" y="4226082"/>
            <a:ext cx="12192000" cy="2062103"/>
          </a:xfrm>
          <a:prstGeom prst="rect">
            <a:avLst/>
          </a:prstGeom>
          <a:solidFill>
            <a:srgbClr val="C00000"/>
          </a:solidFill>
        </p:spPr>
        <p:txBody>
          <a:bodyPr wrap="square">
            <a:spAutoFit/>
          </a:bodyPr>
          <a:lstStyle/>
          <a:p>
            <a:r>
              <a:rPr lang="zh-CN" altLang="en-US" sz="3200" b="1" dirty="0" smtClean="0">
                <a:solidFill>
                  <a:srgbClr val="FFFF00"/>
                </a:solidFill>
                <a:latin typeface="方正粗黑宋简体" panose="02000000000000000000" pitchFamily="2" charset="-122"/>
                <a:ea typeface="方正粗黑宋简体" panose="02000000000000000000" pitchFamily="2" charset="-122"/>
              </a:rPr>
              <a:t>选择题一般要求：</a:t>
            </a:r>
            <a:endParaRPr lang="en-US" altLang="zh-CN" sz="3200" b="1" dirty="0" smtClean="0">
              <a:solidFill>
                <a:srgbClr val="FFFF00"/>
              </a:solidFill>
              <a:latin typeface="方正粗黑宋简体" panose="02000000000000000000" pitchFamily="2" charset="-122"/>
              <a:ea typeface="方正粗黑宋简体" panose="02000000000000000000" pitchFamily="2" charset="-122"/>
            </a:endParaRP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1.</a:t>
            </a: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2.</a:t>
            </a: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3.</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 </a:t>
            </a:r>
            <a:endParaRPr lang="zh-CN" altLang="en-US" sz="3200" b="1" dirty="0">
              <a:solidFill>
                <a:srgbClr val="FFFF00"/>
              </a:solidFill>
              <a:latin typeface="方正粗黑宋简体" panose="02000000000000000000" pitchFamily="2" charset="-122"/>
              <a:ea typeface="方正粗黑宋简体" panose="02000000000000000000" pitchFamily="2" charset="-122"/>
            </a:endParaRPr>
          </a:p>
        </p:txBody>
      </p:sp>
    </p:spTree>
    <p:extLst>
      <p:ext uri="{BB962C8B-B14F-4D97-AF65-F5344CB8AC3E}">
        <p14:creationId xmlns:p14="http://schemas.microsoft.com/office/powerpoint/2010/main" val="1644357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2816352"/>
          </a:xfrm>
        </p:spPr>
        <p:txBody>
          <a:bodyPr/>
          <a:lstStyle/>
          <a:p>
            <a:r>
              <a:rPr lang="en-US" altLang="zh-CN" dirty="0"/>
              <a:t>8. </a:t>
            </a:r>
            <a:r>
              <a:rPr lang="en-US" altLang="zh-CN" b="1" u="sng" dirty="0">
                <a:solidFill>
                  <a:srgbClr val="FF0000"/>
                </a:solidFill>
              </a:rPr>
              <a:t>1939</a:t>
            </a:r>
            <a:r>
              <a:rPr lang="zh-CN" altLang="zh-CN" b="1" u="sng" dirty="0">
                <a:solidFill>
                  <a:srgbClr val="FF0000"/>
                </a:solidFill>
              </a:rPr>
              <a:t>年</a:t>
            </a:r>
            <a:r>
              <a:rPr lang="zh-CN" altLang="zh-CN" dirty="0"/>
              <a:t>，国民政府</a:t>
            </a:r>
            <a:r>
              <a:rPr lang="zh-CN" altLang="zh-CN" b="1" dirty="0">
                <a:solidFill>
                  <a:srgbClr val="3333FF"/>
                </a:solidFill>
              </a:rPr>
              <a:t>推行新县制</a:t>
            </a:r>
            <a:r>
              <a:rPr lang="zh-CN" altLang="zh-CN" dirty="0"/>
              <a:t>，</a:t>
            </a:r>
            <a:r>
              <a:rPr lang="zh-CN" altLang="zh-CN" b="1" dirty="0">
                <a:solidFill>
                  <a:srgbClr val="3333FF"/>
                </a:solidFill>
              </a:rPr>
              <a:t>加强县的权力</a:t>
            </a:r>
            <a:r>
              <a:rPr lang="zh-CN" altLang="zh-CN" dirty="0"/>
              <a:t>，使其</a:t>
            </a:r>
            <a:r>
              <a:rPr lang="zh-CN" altLang="zh-CN" b="1" dirty="0">
                <a:solidFill>
                  <a:srgbClr val="3333FF"/>
                </a:solidFill>
              </a:rPr>
              <a:t>能负起执行国家政令、办理地方自治的重任</a:t>
            </a:r>
            <a:r>
              <a:rPr lang="zh-CN" altLang="zh-CN" dirty="0"/>
              <a:t>，</a:t>
            </a:r>
            <a:r>
              <a:rPr lang="zh-CN" altLang="zh-CN" b="1" dirty="0">
                <a:solidFill>
                  <a:srgbClr val="3333FF"/>
                </a:solidFill>
              </a:rPr>
              <a:t>建立和扩大乡镇一级的编制</a:t>
            </a:r>
            <a:r>
              <a:rPr lang="zh-CN" altLang="zh-CN" dirty="0"/>
              <a:t>，使之成为</a:t>
            </a:r>
            <a:r>
              <a:rPr lang="zh-CN" altLang="zh-CN" b="1" dirty="0">
                <a:solidFill>
                  <a:srgbClr val="3333FF"/>
                </a:solidFill>
              </a:rPr>
              <a:t>基层政治组织的重点</a:t>
            </a:r>
            <a:r>
              <a:rPr lang="zh-CN" altLang="zh-CN" dirty="0"/>
              <a:t>，以解决</a:t>
            </a:r>
            <a:r>
              <a:rPr lang="en-US" altLang="zh-CN" b="1" dirty="0">
                <a:solidFill>
                  <a:srgbClr val="3333FF"/>
                </a:solidFill>
              </a:rPr>
              <a:t>“</a:t>
            </a:r>
            <a:r>
              <a:rPr lang="zh-CN" altLang="zh-CN" b="1" dirty="0">
                <a:solidFill>
                  <a:srgbClr val="3333FF"/>
                </a:solidFill>
              </a:rPr>
              <a:t>省庞大而县弱小</a:t>
            </a:r>
            <a:r>
              <a:rPr lang="en-US" altLang="zh-CN" b="1" dirty="0">
                <a:solidFill>
                  <a:srgbClr val="3333FF"/>
                </a:solidFill>
              </a:rPr>
              <a:t>”“</a:t>
            </a:r>
            <a:r>
              <a:rPr lang="zh-CN" altLang="zh-CN" b="1" dirty="0">
                <a:solidFill>
                  <a:srgbClr val="3333FF"/>
                </a:solidFill>
              </a:rPr>
              <a:t>县以下则尤空虚</a:t>
            </a:r>
            <a:r>
              <a:rPr lang="en-US" altLang="zh-CN" b="1" dirty="0">
                <a:solidFill>
                  <a:srgbClr val="3333FF"/>
                </a:solidFill>
              </a:rPr>
              <a:t>”</a:t>
            </a:r>
            <a:r>
              <a:rPr lang="zh-CN" altLang="zh-CN" dirty="0"/>
              <a:t>的</a:t>
            </a:r>
            <a:r>
              <a:rPr lang="zh-CN" altLang="zh-CN" b="1" dirty="0">
                <a:solidFill>
                  <a:srgbClr val="3333FF"/>
                </a:solidFill>
              </a:rPr>
              <a:t>通病</a:t>
            </a:r>
            <a:r>
              <a:rPr lang="zh-CN" altLang="zh-CN" dirty="0"/>
              <a:t>。当时此举的主要</a:t>
            </a:r>
            <a:r>
              <a:rPr lang="zh-CN" altLang="zh-CN" b="1" dirty="0">
                <a:solidFill>
                  <a:srgbClr val="FF0000"/>
                </a:solidFill>
              </a:rPr>
              <a:t>目的是</a:t>
            </a:r>
          </a:p>
          <a:p>
            <a:r>
              <a:rPr lang="en-US" altLang="zh-CN" dirty="0"/>
              <a:t>A</a:t>
            </a:r>
            <a:r>
              <a:rPr lang="zh-CN" altLang="zh-CN" dirty="0"/>
              <a:t>、削弱地方军阀权力</a:t>
            </a:r>
            <a:r>
              <a:rPr lang="en-US" altLang="zh-CN" dirty="0"/>
              <a:t>	  </a:t>
            </a:r>
            <a:r>
              <a:rPr lang="en-US" altLang="zh-CN" dirty="0" smtClean="0"/>
              <a:t> B</a:t>
            </a:r>
            <a:r>
              <a:rPr lang="zh-CN" altLang="zh-CN" dirty="0"/>
              <a:t>、完善</a:t>
            </a:r>
            <a:r>
              <a:rPr lang="zh-CN" altLang="zh-CN" b="1" dirty="0">
                <a:solidFill>
                  <a:srgbClr val="3333FF"/>
                </a:solidFill>
              </a:rPr>
              <a:t>民主共和</a:t>
            </a:r>
            <a:r>
              <a:rPr lang="zh-CN" altLang="zh-CN" dirty="0"/>
              <a:t>制度 </a:t>
            </a:r>
            <a:endParaRPr lang="en-US" altLang="zh-CN" dirty="0" smtClean="0"/>
          </a:p>
          <a:p>
            <a:r>
              <a:rPr lang="zh-CN" altLang="zh-CN" dirty="0" smtClean="0"/>
              <a:t> </a:t>
            </a:r>
            <a:r>
              <a:rPr lang="en-US" altLang="zh-CN" dirty="0"/>
              <a:t>C</a:t>
            </a:r>
            <a:r>
              <a:rPr lang="zh-CN" altLang="zh-CN" dirty="0"/>
              <a:t>、加强战争动员能力  </a:t>
            </a:r>
            <a:r>
              <a:rPr lang="en-US" altLang="zh-CN" dirty="0"/>
              <a:t>D</a:t>
            </a:r>
            <a:r>
              <a:rPr lang="zh-CN" altLang="zh-CN" dirty="0"/>
              <a:t>、</a:t>
            </a:r>
            <a:r>
              <a:rPr lang="zh-CN" altLang="zh-CN" b="1" dirty="0">
                <a:solidFill>
                  <a:srgbClr val="3333FF"/>
                </a:solidFill>
              </a:rPr>
              <a:t>挤压敌后</a:t>
            </a:r>
            <a:r>
              <a:rPr lang="zh-CN" altLang="zh-CN" dirty="0"/>
              <a:t>抗日根据地</a:t>
            </a:r>
          </a:p>
        </p:txBody>
      </p:sp>
      <p:sp>
        <p:nvSpPr>
          <p:cNvPr id="6" name="Rectangle 5"/>
          <p:cNvSpPr>
            <a:spLocks noChangeArrowheads="1"/>
          </p:cNvSpPr>
          <p:nvPr/>
        </p:nvSpPr>
        <p:spPr bwMode="auto">
          <a:xfrm>
            <a:off x="1207008" y="5326713"/>
            <a:ext cx="269626"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endParaRPr kumimoji="0" lang="en-US" altLang="zh-CN" sz="1800" b="0" i="0" u="none" strike="noStrike" cap="none" normalizeH="0" baseline="0" dirty="0" smtClean="0">
              <a:ln>
                <a:noFill/>
              </a:ln>
              <a:solidFill>
                <a:schemeClr val="tx1"/>
              </a:solidFill>
              <a:effectLst/>
              <a:latin typeface="Arial" panose="020B0604020202020204" pitchFamily="34" charset="0"/>
            </a:endParaRPr>
          </a:p>
        </p:txBody>
      </p:sp>
      <p:pic>
        <p:nvPicPr>
          <p:cNvPr id="2052" name="图片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7008" y="5678424"/>
            <a:ext cx="30163" cy="92075"/>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4"/>
          <p:cNvSpPr txBox="1"/>
          <p:nvPr/>
        </p:nvSpPr>
        <p:spPr>
          <a:xfrm>
            <a:off x="10743803" y="1586722"/>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C</a:t>
            </a:r>
            <a:endParaRPr lang="zh-CN" altLang="en-US" sz="5400" b="1" dirty="0">
              <a:solidFill>
                <a:srgbClr val="FFFF00"/>
              </a:solidFill>
            </a:endParaRPr>
          </a:p>
        </p:txBody>
      </p:sp>
    </p:spTree>
    <p:extLst>
      <p:ext uri="{BB962C8B-B14F-4D97-AF65-F5344CB8AC3E}">
        <p14:creationId xmlns:p14="http://schemas.microsoft.com/office/powerpoint/2010/main" val="426187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0104" y="0"/>
            <a:ext cx="12121896" cy="4351338"/>
          </a:xfrm>
        </p:spPr>
        <p:txBody>
          <a:bodyPr/>
          <a:lstStyle/>
          <a:p>
            <a:r>
              <a:rPr lang="en-US" altLang="zh-CN" dirty="0"/>
              <a:t>9. 1950</a:t>
            </a:r>
            <a:r>
              <a:rPr lang="zh-CN" altLang="zh-CN" dirty="0"/>
              <a:t>年前后，中央决定将沈阳、丹东、营口、瓦房店等地的</a:t>
            </a:r>
            <a:r>
              <a:rPr lang="en-US" altLang="zh-CN" dirty="0"/>
              <a:t>10</a:t>
            </a:r>
            <a:r>
              <a:rPr lang="zh-CN" altLang="zh-CN" dirty="0"/>
              <a:t>个军工企业、</a:t>
            </a:r>
            <a:r>
              <a:rPr lang="en-US" altLang="zh-CN" dirty="0"/>
              <a:t>9</a:t>
            </a:r>
            <a:r>
              <a:rPr lang="zh-CN" altLang="zh-CN" dirty="0"/>
              <a:t>个机械企业、</a:t>
            </a:r>
            <a:r>
              <a:rPr lang="en-US" altLang="zh-CN" dirty="0"/>
              <a:t>3</a:t>
            </a:r>
            <a:r>
              <a:rPr lang="zh-CN" altLang="zh-CN" dirty="0"/>
              <a:t>个纺织企业、</a:t>
            </a:r>
            <a:r>
              <a:rPr lang="en-US" altLang="zh-CN" dirty="0"/>
              <a:t>2</a:t>
            </a:r>
            <a:r>
              <a:rPr lang="zh-CN" altLang="zh-CN" dirty="0"/>
              <a:t>个橡胶企业，共</a:t>
            </a:r>
            <a:r>
              <a:rPr lang="en-US" altLang="zh-CN" dirty="0"/>
              <a:t>24</a:t>
            </a:r>
            <a:r>
              <a:rPr lang="zh-CN" altLang="zh-CN" dirty="0"/>
              <a:t>家大中型企业迁往黑龙江</a:t>
            </a:r>
            <a:r>
              <a:rPr lang="en-US" altLang="zh-CN" dirty="0"/>
              <a:t>.</a:t>
            </a:r>
            <a:r>
              <a:rPr lang="zh-CN" altLang="zh-CN" dirty="0"/>
              <a:t>并对其进行了扩建。此举意在</a:t>
            </a:r>
          </a:p>
          <a:p>
            <a:r>
              <a:rPr lang="en-US" altLang="zh-CN" dirty="0"/>
              <a:t>A. </a:t>
            </a:r>
            <a:r>
              <a:rPr lang="zh-CN" altLang="zh-CN" dirty="0"/>
              <a:t>促进国民经济的恢复发展</a:t>
            </a:r>
            <a:r>
              <a:rPr lang="en-US" altLang="zh-CN" dirty="0"/>
              <a:t>	B. </a:t>
            </a:r>
            <a:r>
              <a:rPr lang="zh-CN" altLang="zh-CN" dirty="0"/>
              <a:t>为社会主义改造奠定基础</a:t>
            </a:r>
          </a:p>
          <a:p>
            <a:r>
              <a:rPr lang="en-US" altLang="zh-CN" dirty="0"/>
              <a:t>C. </a:t>
            </a:r>
            <a:r>
              <a:rPr lang="zh-CN" altLang="zh-CN" dirty="0"/>
              <a:t>更好巩固和维护国家安全</a:t>
            </a:r>
            <a:r>
              <a:rPr lang="en-US" altLang="zh-CN" dirty="0"/>
              <a:t>	D. </a:t>
            </a:r>
            <a:r>
              <a:rPr lang="zh-CN" altLang="zh-CN" dirty="0"/>
              <a:t>解决工业分布不平衡问题</a:t>
            </a:r>
          </a:p>
          <a:p>
            <a:endParaRPr lang="zh-CN" altLang="en-US" dirty="0"/>
          </a:p>
        </p:txBody>
      </p:sp>
    </p:spTree>
    <p:extLst>
      <p:ext uri="{BB962C8B-B14F-4D97-AF65-F5344CB8AC3E}">
        <p14:creationId xmlns:p14="http://schemas.microsoft.com/office/powerpoint/2010/main" val="3222415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73736"/>
            <a:ext cx="12192000" cy="2386584"/>
          </a:xfrm>
        </p:spPr>
        <p:txBody>
          <a:bodyPr/>
          <a:lstStyle/>
          <a:p>
            <a:r>
              <a:rPr lang="en-US" altLang="zh-CN" b="1" dirty="0"/>
              <a:t>9. </a:t>
            </a:r>
            <a:r>
              <a:rPr lang="en-US" altLang="zh-CN" b="1" u="sng" dirty="0">
                <a:solidFill>
                  <a:srgbClr val="FF0000"/>
                </a:solidFill>
              </a:rPr>
              <a:t>1950</a:t>
            </a:r>
            <a:r>
              <a:rPr lang="zh-CN" altLang="zh-CN" b="1" u="sng" dirty="0">
                <a:solidFill>
                  <a:srgbClr val="FF0000"/>
                </a:solidFill>
              </a:rPr>
              <a:t>年前</a:t>
            </a:r>
            <a:r>
              <a:rPr lang="zh-CN" altLang="zh-CN" sz="3600" b="1" u="sng" dirty="0">
                <a:solidFill>
                  <a:srgbClr val="FF0000"/>
                </a:solidFill>
              </a:rPr>
              <a:t>后</a:t>
            </a:r>
            <a:r>
              <a:rPr lang="zh-CN" altLang="zh-CN" b="1" dirty="0"/>
              <a:t>，中央决定</a:t>
            </a:r>
            <a:r>
              <a:rPr lang="zh-CN" altLang="zh-CN" b="1" dirty="0">
                <a:solidFill>
                  <a:srgbClr val="3333FF"/>
                </a:solidFill>
              </a:rPr>
              <a:t>将</a:t>
            </a:r>
            <a:r>
              <a:rPr lang="zh-CN" altLang="zh-CN" b="1" u="sng" dirty="0">
                <a:solidFill>
                  <a:srgbClr val="3333FF"/>
                </a:solidFill>
              </a:rPr>
              <a:t>沈阳</a:t>
            </a:r>
            <a:r>
              <a:rPr lang="zh-CN" altLang="zh-CN" b="1" dirty="0">
                <a:solidFill>
                  <a:srgbClr val="3333FF"/>
                </a:solidFill>
              </a:rPr>
              <a:t>、丹东、</a:t>
            </a:r>
            <a:r>
              <a:rPr lang="zh-CN" altLang="zh-CN" b="1" u="sng" dirty="0">
                <a:solidFill>
                  <a:srgbClr val="3333FF"/>
                </a:solidFill>
              </a:rPr>
              <a:t>营口</a:t>
            </a:r>
            <a:r>
              <a:rPr lang="zh-CN" altLang="zh-CN" b="1" dirty="0">
                <a:solidFill>
                  <a:srgbClr val="3333FF"/>
                </a:solidFill>
              </a:rPr>
              <a:t>、瓦房店等地的</a:t>
            </a:r>
            <a:r>
              <a:rPr lang="en-US" altLang="zh-CN" b="1" u="sng" dirty="0">
                <a:solidFill>
                  <a:srgbClr val="3333FF"/>
                </a:solidFill>
              </a:rPr>
              <a:t>10</a:t>
            </a:r>
            <a:r>
              <a:rPr lang="zh-CN" altLang="zh-CN" b="1" u="sng" dirty="0">
                <a:solidFill>
                  <a:srgbClr val="3333FF"/>
                </a:solidFill>
              </a:rPr>
              <a:t>个军工企业</a:t>
            </a:r>
            <a:r>
              <a:rPr lang="zh-CN" altLang="zh-CN" b="1" dirty="0">
                <a:solidFill>
                  <a:srgbClr val="3333FF"/>
                </a:solidFill>
              </a:rPr>
              <a:t>、</a:t>
            </a:r>
            <a:r>
              <a:rPr lang="en-US" altLang="zh-CN" b="1" u="sng" dirty="0">
                <a:solidFill>
                  <a:srgbClr val="3333FF"/>
                </a:solidFill>
              </a:rPr>
              <a:t>9</a:t>
            </a:r>
            <a:r>
              <a:rPr lang="zh-CN" altLang="zh-CN" b="1" u="sng" dirty="0">
                <a:solidFill>
                  <a:srgbClr val="3333FF"/>
                </a:solidFill>
              </a:rPr>
              <a:t>个机械企业</a:t>
            </a:r>
            <a:r>
              <a:rPr lang="zh-CN" altLang="zh-CN" b="1" dirty="0">
                <a:solidFill>
                  <a:srgbClr val="3333FF"/>
                </a:solidFill>
              </a:rPr>
              <a:t>、</a:t>
            </a:r>
            <a:r>
              <a:rPr lang="en-US" altLang="zh-CN" b="1" dirty="0">
                <a:solidFill>
                  <a:srgbClr val="3333FF"/>
                </a:solidFill>
              </a:rPr>
              <a:t>3</a:t>
            </a:r>
            <a:r>
              <a:rPr lang="zh-CN" altLang="zh-CN" b="1" dirty="0">
                <a:solidFill>
                  <a:srgbClr val="3333FF"/>
                </a:solidFill>
              </a:rPr>
              <a:t>个纺织企业、</a:t>
            </a:r>
            <a:r>
              <a:rPr lang="en-US" altLang="zh-CN" b="1" u="sng" dirty="0">
                <a:solidFill>
                  <a:srgbClr val="3333FF"/>
                </a:solidFill>
              </a:rPr>
              <a:t>2</a:t>
            </a:r>
            <a:r>
              <a:rPr lang="zh-CN" altLang="zh-CN" b="1" u="sng" dirty="0">
                <a:solidFill>
                  <a:srgbClr val="3333FF"/>
                </a:solidFill>
              </a:rPr>
              <a:t>个橡胶企业</a:t>
            </a:r>
            <a:r>
              <a:rPr lang="zh-CN" altLang="zh-CN" b="1" dirty="0">
                <a:solidFill>
                  <a:srgbClr val="3333FF"/>
                </a:solidFill>
              </a:rPr>
              <a:t>，共</a:t>
            </a:r>
            <a:r>
              <a:rPr lang="en-US" altLang="zh-CN" b="1" dirty="0">
                <a:solidFill>
                  <a:srgbClr val="3333FF"/>
                </a:solidFill>
              </a:rPr>
              <a:t>24</a:t>
            </a:r>
            <a:r>
              <a:rPr lang="zh-CN" altLang="zh-CN" b="1" dirty="0">
                <a:solidFill>
                  <a:srgbClr val="3333FF"/>
                </a:solidFill>
              </a:rPr>
              <a:t>家大中型企业</a:t>
            </a:r>
            <a:r>
              <a:rPr lang="zh-CN" altLang="zh-CN" b="1" dirty="0">
                <a:solidFill>
                  <a:srgbClr val="FF0000"/>
                </a:solidFill>
              </a:rPr>
              <a:t>迁往</a:t>
            </a:r>
            <a:r>
              <a:rPr lang="zh-CN" altLang="zh-CN" b="1" u="sng" dirty="0">
                <a:solidFill>
                  <a:srgbClr val="3333FF"/>
                </a:solidFill>
              </a:rPr>
              <a:t>黑龙江</a:t>
            </a:r>
            <a:r>
              <a:rPr lang="en-US" altLang="zh-CN" b="1" dirty="0">
                <a:solidFill>
                  <a:srgbClr val="3333FF"/>
                </a:solidFill>
              </a:rPr>
              <a:t>.</a:t>
            </a:r>
            <a:r>
              <a:rPr lang="zh-CN" altLang="zh-CN" b="1" dirty="0">
                <a:solidFill>
                  <a:srgbClr val="3333FF"/>
                </a:solidFill>
              </a:rPr>
              <a:t>并对其进行了扩建</a:t>
            </a:r>
            <a:r>
              <a:rPr lang="zh-CN" altLang="zh-CN" b="1" dirty="0"/>
              <a:t>。</a:t>
            </a:r>
            <a:r>
              <a:rPr lang="zh-CN" altLang="zh-CN" b="1" dirty="0">
                <a:solidFill>
                  <a:srgbClr val="FF0000"/>
                </a:solidFill>
              </a:rPr>
              <a:t>此举意在</a:t>
            </a:r>
          </a:p>
          <a:p>
            <a:r>
              <a:rPr lang="en-US" altLang="zh-CN" b="1" dirty="0"/>
              <a:t>A. </a:t>
            </a:r>
            <a:r>
              <a:rPr lang="zh-CN" altLang="zh-CN" b="1" dirty="0"/>
              <a:t>促进国民经济的</a:t>
            </a:r>
            <a:r>
              <a:rPr lang="zh-CN" altLang="zh-CN" b="1" dirty="0">
                <a:solidFill>
                  <a:srgbClr val="FF0000"/>
                </a:solidFill>
              </a:rPr>
              <a:t>恢复发展</a:t>
            </a:r>
            <a:r>
              <a:rPr lang="en-US" altLang="zh-CN" b="1" dirty="0"/>
              <a:t>	</a:t>
            </a:r>
            <a:r>
              <a:rPr lang="en-US" altLang="zh-CN" b="1" dirty="0" smtClean="0"/>
              <a:t>         B</a:t>
            </a:r>
            <a:r>
              <a:rPr lang="en-US" altLang="zh-CN" b="1" dirty="0"/>
              <a:t>. </a:t>
            </a:r>
            <a:r>
              <a:rPr lang="zh-CN" altLang="zh-CN" b="1" dirty="0">
                <a:solidFill>
                  <a:srgbClr val="FF0000"/>
                </a:solidFill>
              </a:rPr>
              <a:t>为社会主义改造</a:t>
            </a:r>
            <a:r>
              <a:rPr lang="zh-CN" altLang="zh-CN" b="1" dirty="0"/>
              <a:t>奠定基础</a:t>
            </a:r>
          </a:p>
          <a:p>
            <a:r>
              <a:rPr lang="en-US" altLang="zh-CN" b="1" dirty="0"/>
              <a:t>C. </a:t>
            </a:r>
            <a:r>
              <a:rPr lang="zh-CN" altLang="zh-CN" b="1" dirty="0"/>
              <a:t>更好巩固和维护国家</a:t>
            </a:r>
            <a:r>
              <a:rPr lang="zh-CN" altLang="zh-CN" b="1" dirty="0" smtClean="0"/>
              <a:t>安全</a:t>
            </a:r>
            <a:r>
              <a:rPr lang="en-US" altLang="zh-CN" b="1" dirty="0" smtClean="0"/>
              <a:t>  </a:t>
            </a:r>
            <a:r>
              <a:rPr lang="en-US" altLang="zh-CN" b="1" dirty="0"/>
              <a:t>	D. </a:t>
            </a:r>
            <a:r>
              <a:rPr lang="zh-CN" altLang="zh-CN" b="1" dirty="0">
                <a:solidFill>
                  <a:srgbClr val="FF0000"/>
                </a:solidFill>
              </a:rPr>
              <a:t>解决工业分布不平衡问题</a:t>
            </a:r>
          </a:p>
          <a:p>
            <a:endParaRPr lang="zh-CN" altLang="en-US" dirty="0"/>
          </a:p>
        </p:txBody>
      </p:sp>
      <p:sp>
        <p:nvSpPr>
          <p:cNvPr id="4" name="文本框 3"/>
          <p:cNvSpPr txBox="1"/>
          <p:nvPr/>
        </p:nvSpPr>
        <p:spPr>
          <a:xfrm>
            <a:off x="10743803" y="1586722"/>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C</a:t>
            </a:r>
            <a:endParaRPr lang="zh-CN" altLang="en-US" sz="5400" b="1" dirty="0">
              <a:solidFill>
                <a:srgbClr val="FFFF00"/>
              </a:solidFill>
            </a:endParaRPr>
          </a:p>
        </p:txBody>
      </p:sp>
    </p:spTree>
    <p:extLst>
      <p:ext uri="{BB962C8B-B14F-4D97-AF65-F5344CB8AC3E}">
        <p14:creationId xmlns:p14="http://schemas.microsoft.com/office/powerpoint/2010/main" val="347166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5696"/>
            <a:ext cx="12192000" cy="6413120"/>
          </a:xfrm>
        </p:spPr>
        <p:txBody>
          <a:bodyPr>
            <a:normAutofit/>
          </a:bodyPr>
          <a:lstStyle/>
          <a:p>
            <a:r>
              <a:rPr lang="en-US" altLang="zh-CN" dirty="0"/>
              <a:t>11. </a:t>
            </a:r>
            <a:r>
              <a:rPr lang="zh-CN" altLang="zh-CN" dirty="0"/>
              <a:t>古希腊奥林匹克竞技会是全希腊各城邦的盛会，参赛者的父母必须全为希腊人，他自已也须有自由公民的身份。奴隶和外国人是不准许参赛的。由此可推知，古希腊奥林匹克竞技会</a:t>
            </a:r>
          </a:p>
          <a:p>
            <a:r>
              <a:rPr lang="en-US" altLang="zh-CN" dirty="0"/>
              <a:t>A. </a:t>
            </a:r>
            <a:r>
              <a:rPr lang="zh-CN" altLang="zh-CN" dirty="0"/>
              <a:t>保障了各城邦的独立</a:t>
            </a:r>
            <a:r>
              <a:rPr lang="zh-CN" altLang="zh-CN" dirty="0" smtClean="0"/>
              <a:t>自治</a:t>
            </a:r>
            <a:endParaRPr lang="en-US" altLang="zh-CN" dirty="0" smtClean="0"/>
          </a:p>
          <a:p>
            <a:r>
              <a:rPr lang="en-US" altLang="zh-CN" dirty="0" smtClean="0"/>
              <a:t>B</a:t>
            </a:r>
            <a:r>
              <a:rPr lang="en-US" altLang="zh-CN" dirty="0"/>
              <a:t>. </a:t>
            </a:r>
            <a:r>
              <a:rPr lang="zh-CN" altLang="zh-CN" dirty="0"/>
              <a:t>强化了古希腊人的民族认同</a:t>
            </a:r>
          </a:p>
          <a:p>
            <a:r>
              <a:rPr lang="en-US" altLang="zh-CN" dirty="0"/>
              <a:t>C. </a:t>
            </a:r>
            <a:r>
              <a:rPr lang="zh-CN" altLang="zh-CN" dirty="0"/>
              <a:t>冲击了古希腊民主制政体</a:t>
            </a:r>
            <a:r>
              <a:rPr lang="en-US" altLang="zh-CN" dirty="0"/>
              <a:t>	</a:t>
            </a:r>
            <a:endParaRPr lang="en-US" altLang="zh-CN" dirty="0" smtClean="0"/>
          </a:p>
          <a:p>
            <a:r>
              <a:rPr lang="en-US" altLang="zh-CN" dirty="0" smtClean="0"/>
              <a:t>D</a:t>
            </a:r>
            <a:r>
              <a:rPr lang="en-US" altLang="zh-CN" dirty="0"/>
              <a:t>. </a:t>
            </a:r>
            <a:r>
              <a:rPr lang="zh-CN" altLang="zh-CN" dirty="0"/>
              <a:t>激化了古希腊各城邦的矛盾</a:t>
            </a:r>
          </a:p>
          <a:p>
            <a:endParaRPr lang="zh-CN" altLang="en-US" dirty="0"/>
          </a:p>
        </p:txBody>
      </p:sp>
    </p:spTree>
    <p:extLst>
      <p:ext uri="{BB962C8B-B14F-4D97-AF65-F5344CB8AC3E}">
        <p14:creationId xmlns:p14="http://schemas.microsoft.com/office/powerpoint/2010/main" val="764784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283464"/>
            <a:ext cx="12192000" cy="3950208"/>
          </a:xfrm>
        </p:spPr>
        <p:txBody>
          <a:bodyPr>
            <a:normAutofit/>
          </a:bodyPr>
          <a:lstStyle/>
          <a:p>
            <a:r>
              <a:rPr lang="en-US" altLang="zh-CN" b="1" dirty="0"/>
              <a:t>11. </a:t>
            </a:r>
            <a:r>
              <a:rPr lang="zh-CN" altLang="zh-CN" b="1" u="sng" dirty="0">
                <a:solidFill>
                  <a:srgbClr val="FF0000"/>
                </a:solidFill>
              </a:rPr>
              <a:t>古希腊</a:t>
            </a:r>
            <a:r>
              <a:rPr lang="zh-CN" altLang="zh-CN" b="1" dirty="0"/>
              <a:t>奥林匹克竞技会是</a:t>
            </a:r>
            <a:r>
              <a:rPr lang="zh-CN" altLang="zh-CN" b="1" dirty="0">
                <a:solidFill>
                  <a:srgbClr val="3333FF"/>
                </a:solidFill>
              </a:rPr>
              <a:t>全希腊各城邦的盛会</a:t>
            </a:r>
            <a:r>
              <a:rPr lang="zh-CN" altLang="zh-CN" b="1" dirty="0"/>
              <a:t>，</a:t>
            </a:r>
            <a:r>
              <a:rPr lang="zh-CN" altLang="zh-CN" b="1" dirty="0">
                <a:solidFill>
                  <a:srgbClr val="3333FF"/>
                </a:solidFill>
              </a:rPr>
              <a:t>参赛者的父母必须全为希腊人</a:t>
            </a:r>
            <a:r>
              <a:rPr lang="zh-CN" altLang="zh-CN" b="1" dirty="0"/>
              <a:t>，他自已也须</a:t>
            </a:r>
            <a:r>
              <a:rPr lang="zh-CN" altLang="zh-CN" b="1" dirty="0">
                <a:solidFill>
                  <a:srgbClr val="3333FF"/>
                </a:solidFill>
              </a:rPr>
              <a:t>有自由公民的身份</a:t>
            </a:r>
            <a:r>
              <a:rPr lang="zh-CN" altLang="zh-CN" b="1" dirty="0"/>
              <a:t>。奴隶和外国人是</a:t>
            </a:r>
            <a:r>
              <a:rPr lang="zh-CN" altLang="zh-CN" b="1" dirty="0">
                <a:solidFill>
                  <a:srgbClr val="3333FF"/>
                </a:solidFill>
              </a:rPr>
              <a:t>不准许参赛</a:t>
            </a:r>
            <a:r>
              <a:rPr lang="zh-CN" altLang="zh-CN" b="1" dirty="0"/>
              <a:t>的。由此可推知，古希腊奥林匹克竞技会</a:t>
            </a:r>
          </a:p>
          <a:p>
            <a:r>
              <a:rPr lang="en-US" altLang="zh-CN" b="1" dirty="0"/>
              <a:t>A. </a:t>
            </a:r>
            <a:r>
              <a:rPr lang="zh-CN" altLang="zh-CN" b="1" dirty="0"/>
              <a:t>保障了各城邦的</a:t>
            </a:r>
            <a:r>
              <a:rPr lang="zh-CN" altLang="zh-CN" b="1" dirty="0">
                <a:solidFill>
                  <a:srgbClr val="FF0000"/>
                </a:solidFill>
              </a:rPr>
              <a:t>独立</a:t>
            </a:r>
            <a:r>
              <a:rPr lang="zh-CN" altLang="zh-CN" b="1" dirty="0" smtClean="0">
                <a:solidFill>
                  <a:srgbClr val="FF0000"/>
                </a:solidFill>
              </a:rPr>
              <a:t>自治</a:t>
            </a:r>
            <a:endParaRPr lang="en-US" altLang="zh-CN" b="1" dirty="0" smtClean="0">
              <a:solidFill>
                <a:srgbClr val="FF0000"/>
              </a:solidFill>
            </a:endParaRPr>
          </a:p>
          <a:p>
            <a:r>
              <a:rPr lang="en-US" altLang="zh-CN" b="1" dirty="0" smtClean="0"/>
              <a:t>B</a:t>
            </a:r>
            <a:r>
              <a:rPr lang="en-US" altLang="zh-CN" b="1" dirty="0"/>
              <a:t>. </a:t>
            </a:r>
            <a:r>
              <a:rPr lang="zh-CN" altLang="zh-CN" b="1" dirty="0"/>
              <a:t>强化了古希腊人的民族认同</a:t>
            </a:r>
          </a:p>
          <a:p>
            <a:r>
              <a:rPr lang="en-US" altLang="zh-CN" b="1" dirty="0"/>
              <a:t>C. </a:t>
            </a:r>
            <a:r>
              <a:rPr lang="zh-CN" altLang="zh-CN" b="1" dirty="0">
                <a:solidFill>
                  <a:srgbClr val="FF0000"/>
                </a:solidFill>
              </a:rPr>
              <a:t>冲击了</a:t>
            </a:r>
            <a:r>
              <a:rPr lang="zh-CN" altLang="zh-CN" b="1" dirty="0"/>
              <a:t>古希腊</a:t>
            </a:r>
            <a:r>
              <a:rPr lang="zh-CN" altLang="zh-CN" b="1" dirty="0">
                <a:solidFill>
                  <a:srgbClr val="FF0000"/>
                </a:solidFill>
              </a:rPr>
              <a:t>民主制政体</a:t>
            </a:r>
            <a:r>
              <a:rPr lang="en-US" altLang="zh-CN" b="1" dirty="0"/>
              <a:t>	</a:t>
            </a:r>
            <a:endParaRPr lang="en-US" altLang="zh-CN" b="1" dirty="0" smtClean="0"/>
          </a:p>
          <a:p>
            <a:r>
              <a:rPr lang="en-US" altLang="zh-CN" b="1" dirty="0" smtClean="0"/>
              <a:t>D</a:t>
            </a:r>
            <a:r>
              <a:rPr lang="en-US" altLang="zh-CN" b="1" dirty="0"/>
              <a:t>. </a:t>
            </a:r>
            <a:r>
              <a:rPr lang="zh-CN" altLang="zh-CN" b="1" dirty="0">
                <a:solidFill>
                  <a:srgbClr val="FF0000"/>
                </a:solidFill>
              </a:rPr>
              <a:t>激化了</a:t>
            </a:r>
            <a:r>
              <a:rPr lang="zh-CN" altLang="zh-CN" b="1" dirty="0"/>
              <a:t>古希腊各城邦的矛盾</a:t>
            </a:r>
          </a:p>
          <a:p>
            <a:endParaRPr lang="zh-CN" altLang="en-US" dirty="0"/>
          </a:p>
        </p:txBody>
      </p:sp>
      <p:sp>
        <p:nvSpPr>
          <p:cNvPr id="4" name="文本框 3"/>
          <p:cNvSpPr txBox="1"/>
          <p:nvPr/>
        </p:nvSpPr>
        <p:spPr>
          <a:xfrm>
            <a:off x="10743803" y="1586722"/>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B</a:t>
            </a:r>
            <a:endParaRPr lang="zh-CN" altLang="en-US" sz="5400" b="1" dirty="0">
              <a:solidFill>
                <a:srgbClr val="FFFF00"/>
              </a:solidFill>
            </a:endParaRPr>
          </a:p>
        </p:txBody>
      </p:sp>
    </p:spTree>
    <p:extLst>
      <p:ext uri="{BB962C8B-B14F-4D97-AF65-F5344CB8AC3E}">
        <p14:creationId xmlns:p14="http://schemas.microsoft.com/office/powerpoint/2010/main" val="4291190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5696"/>
            <a:ext cx="12192000" cy="6413120"/>
          </a:xfrm>
        </p:spPr>
        <p:txBody>
          <a:bodyPr>
            <a:normAutofit/>
          </a:bodyPr>
          <a:lstStyle/>
          <a:p>
            <a:r>
              <a:rPr lang="en-US" altLang="zh-CN" dirty="0" smtClean="0"/>
              <a:t>12</a:t>
            </a:r>
            <a:r>
              <a:rPr lang="en-US" altLang="zh-CN" dirty="0"/>
              <a:t>. 16</a:t>
            </a:r>
            <a:r>
              <a:rPr lang="zh-CN" altLang="zh-CN" dirty="0"/>
              <a:t>世纪，德意志许多宗教人士都强调教会信徒识字的重要性，通俗版《圣经》也迅速普及。到</a:t>
            </a:r>
            <a:r>
              <a:rPr lang="en-US" altLang="zh-CN" dirty="0"/>
              <a:t>19</a:t>
            </a:r>
            <a:r>
              <a:rPr lang="zh-CN" altLang="zh-CN" dirty="0"/>
              <a:t>世纪，德意志地区民众的识字率比很多天主教国家要高。这反映了</a:t>
            </a:r>
            <a:r>
              <a:rPr lang="en-US" altLang="zh-CN" dirty="0"/>
              <a:t>16</a:t>
            </a:r>
            <a:r>
              <a:rPr lang="zh-CN" altLang="zh-CN" dirty="0"/>
              <a:t>～</a:t>
            </a:r>
            <a:r>
              <a:rPr lang="en-US" altLang="zh-CN" dirty="0"/>
              <a:t>19</a:t>
            </a:r>
            <a:r>
              <a:rPr lang="zh-CN" altLang="zh-CN" dirty="0"/>
              <a:t>世纪德意志地区</a:t>
            </a:r>
          </a:p>
          <a:p>
            <a:r>
              <a:rPr lang="en-US" altLang="zh-CN" dirty="0"/>
              <a:t>A. </a:t>
            </a:r>
            <a:r>
              <a:rPr lang="zh-CN" altLang="zh-CN" dirty="0"/>
              <a:t>民族国家意识开始觉醒</a:t>
            </a:r>
            <a:r>
              <a:rPr lang="en-US" altLang="zh-CN" dirty="0"/>
              <a:t>	</a:t>
            </a:r>
            <a:endParaRPr lang="en-US" altLang="zh-CN" dirty="0" smtClean="0"/>
          </a:p>
          <a:p>
            <a:r>
              <a:rPr lang="en-US" altLang="zh-CN" dirty="0" smtClean="0"/>
              <a:t>B</a:t>
            </a:r>
            <a:r>
              <a:rPr lang="en-US" altLang="zh-CN" dirty="0"/>
              <a:t>. </a:t>
            </a:r>
            <a:r>
              <a:rPr lang="zh-CN" altLang="zh-CN" dirty="0"/>
              <a:t>新教伦理的影响逐步扩大</a:t>
            </a:r>
          </a:p>
          <a:p>
            <a:r>
              <a:rPr lang="en-US" altLang="zh-CN" dirty="0"/>
              <a:t>C. </a:t>
            </a:r>
            <a:r>
              <a:rPr lang="zh-CN" altLang="zh-CN" dirty="0"/>
              <a:t>科学技术逐步领先世界</a:t>
            </a:r>
            <a:r>
              <a:rPr lang="en-US" altLang="zh-CN" dirty="0"/>
              <a:t>	</a:t>
            </a:r>
            <a:endParaRPr lang="en-US" altLang="zh-CN" dirty="0" smtClean="0"/>
          </a:p>
          <a:p>
            <a:r>
              <a:rPr lang="en-US" altLang="zh-CN" dirty="0" smtClean="0"/>
              <a:t>D</a:t>
            </a:r>
            <a:r>
              <a:rPr lang="en-US" altLang="zh-CN" dirty="0"/>
              <a:t>. </a:t>
            </a:r>
            <a:r>
              <a:rPr lang="zh-CN" altLang="zh-CN" dirty="0"/>
              <a:t>已经具备国家统一的条件</a:t>
            </a:r>
          </a:p>
          <a:p>
            <a:endParaRPr lang="zh-CN" altLang="en-US" dirty="0"/>
          </a:p>
        </p:txBody>
      </p:sp>
    </p:spTree>
    <p:extLst>
      <p:ext uri="{BB962C8B-B14F-4D97-AF65-F5344CB8AC3E}">
        <p14:creationId xmlns:p14="http://schemas.microsoft.com/office/powerpoint/2010/main" val="1388884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5696"/>
            <a:ext cx="12192000" cy="3669920"/>
          </a:xfrm>
        </p:spPr>
        <p:txBody>
          <a:bodyPr>
            <a:normAutofit/>
          </a:bodyPr>
          <a:lstStyle/>
          <a:p>
            <a:r>
              <a:rPr lang="en-US" altLang="zh-CN" b="1" dirty="0" smtClean="0"/>
              <a:t>12</a:t>
            </a:r>
            <a:r>
              <a:rPr lang="en-US" altLang="zh-CN" b="1" dirty="0"/>
              <a:t>. </a:t>
            </a:r>
            <a:r>
              <a:rPr lang="en-US" altLang="zh-CN" b="1" u="sng" dirty="0">
                <a:solidFill>
                  <a:srgbClr val="FF0000"/>
                </a:solidFill>
              </a:rPr>
              <a:t>16</a:t>
            </a:r>
            <a:r>
              <a:rPr lang="zh-CN" altLang="zh-CN" b="1" u="sng" dirty="0">
                <a:solidFill>
                  <a:srgbClr val="FF0000"/>
                </a:solidFill>
              </a:rPr>
              <a:t>世纪，德意志</a:t>
            </a:r>
            <a:r>
              <a:rPr lang="zh-CN" altLang="zh-CN" b="1" dirty="0"/>
              <a:t>许多</a:t>
            </a:r>
            <a:r>
              <a:rPr lang="zh-CN" altLang="zh-CN" b="1" dirty="0">
                <a:solidFill>
                  <a:srgbClr val="3333FF"/>
                </a:solidFill>
              </a:rPr>
              <a:t>宗教人士</a:t>
            </a:r>
            <a:r>
              <a:rPr lang="zh-CN" altLang="zh-CN" b="1" dirty="0"/>
              <a:t>都</a:t>
            </a:r>
            <a:r>
              <a:rPr lang="zh-CN" altLang="zh-CN" b="1" dirty="0">
                <a:solidFill>
                  <a:srgbClr val="3333FF"/>
                </a:solidFill>
              </a:rPr>
              <a:t>强调教会信徒识字</a:t>
            </a:r>
            <a:r>
              <a:rPr lang="zh-CN" altLang="zh-CN" b="1" dirty="0"/>
              <a:t>的重要性，</a:t>
            </a:r>
            <a:r>
              <a:rPr lang="zh-CN" altLang="zh-CN" b="1" dirty="0">
                <a:solidFill>
                  <a:srgbClr val="3333FF"/>
                </a:solidFill>
              </a:rPr>
              <a:t>通俗版《圣经》也迅速普及</a:t>
            </a:r>
            <a:r>
              <a:rPr lang="zh-CN" altLang="zh-CN" b="1" dirty="0"/>
              <a:t>。到</a:t>
            </a:r>
            <a:r>
              <a:rPr lang="en-US" altLang="zh-CN" b="1" u="sng" dirty="0">
                <a:solidFill>
                  <a:srgbClr val="FF0000"/>
                </a:solidFill>
              </a:rPr>
              <a:t>19</a:t>
            </a:r>
            <a:r>
              <a:rPr lang="zh-CN" altLang="zh-CN" b="1" u="sng" dirty="0">
                <a:solidFill>
                  <a:srgbClr val="FF0000"/>
                </a:solidFill>
              </a:rPr>
              <a:t>世纪，德意志地区</a:t>
            </a:r>
            <a:r>
              <a:rPr lang="zh-CN" altLang="zh-CN" b="1" dirty="0">
                <a:solidFill>
                  <a:srgbClr val="3333FF"/>
                </a:solidFill>
              </a:rPr>
              <a:t>民众的识字率比很多天主教国家要高</a:t>
            </a:r>
            <a:r>
              <a:rPr lang="zh-CN" altLang="zh-CN" b="1" dirty="0"/>
              <a:t>。这反映了</a:t>
            </a:r>
            <a:r>
              <a:rPr lang="en-US" altLang="zh-CN" b="1" dirty="0"/>
              <a:t>16</a:t>
            </a:r>
            <a:r>
              <a:rPr lang="zh-CN" altLang="zh-CN" b="1" dirty="0"/>
              <a:t>～</a:t>
            </a:r>
            <a:r>
              <a:rPr lang="en-US" altLang="zh-CN" b="1" dirty="0"/>
              <a:t>19</a:t>
            </a:r>
            <a:r>
              <a:rPr lang="zh-CN" altLang="zh-CN" b="1" dirty="0"/>
              <a:t>世纪德意志地区</a:t>
            </a:r>
          </a:p>
          <a:p>
            <a:r>
              <a:rPr lang="en-US" altLang="zh-CN" b="1" dirty="0"/>
              <a:t>A. </a:t>
            </a:r>
            <a:r>
              <a:rPr lang="zh-CN" altLang="zh-CN" b="1" dirty="0"/>
              <a:t>民族国家意识</a:t>
            </a:r>
            <a:r>
              <a:rPr lang="zh-CN" altLang="zh-CN" b="1" dirty="0">
                <a:solidFill>
                  <a:srgbClr val="FF0000"/>
                </a:solidFill>
              </a:rPr>
              <a:t>开始</a:t>
            </a:r>
            <a:r>
              <a:rPr lang="zh-CN" altLang="zh-CN" b="1" dirty="0"/>
              <a:t>觉醒</a:t>
            </a:r>
            <a:r>
              <a:rPr lang="en-US" altLang="zh-CN" b="1" dirty="0"/>
              <a:t>	</a:t>
            </a:r>
            <a:endParaRPr lang="en-US" altLang="zh-CN" b="1" dirty="0" smtClean="0"/>
          </a:p>
          <a:p>
            <a:r>
              <a:rPr lang="en-US" altLang="zh-CN" b="1" dirty="0" smtClean="0"/>
              <a:t>B</a:t>
            </a:r>
            <a:r>
              <a:rPr lang="en-US" altLang="zh-CN" b="1" dirty="0"/>
              <a:t>. </a:t>
            </a:r>
            <a:r>
              <a:rPr lang="zh-CN" altLang="zh-CN" b="1" dirty="0"/>
              <a:t>新教伦理的影响</a:t>
            </a:r>
            <a:r>
              <a:rPr lang="zh-CN" altLang="zh-CN" b="1" dirty="0">
                <a:solidFill>
                  <a:srgbClr val="FF0000"/>
                </a:solidFill>
              </a:rPr>
              <a:t>逐步扩大</a:t>
            </a:r>
          </a:p>
          <a:p>
            <a:r>
              <a:rPr lang="en-US" altLang="zh-CN" b="1" dirty="0"/>
              <a:t>C. </a:t>
            </a:r>
            <a:r>
              <a:rPr lang="zh-CN" altLang="zh-CN" b="1" dirty="0"/>
              <a:t>科学技术逐步</a:t>
            </a:r>
            <a:r>
              <a:rPr lang="zh-CN" altLang="zh-CN" b="1" dirty="0">
                <a:solidFill>
                  <a:srgbClr val="FF0000"/>
                </a:solidFill>
              </a:rPr>
              <a:t>领先世界</a:t>
            </a:r>
            <a:r>
              <a:rPr lang="en-US" altLang="zh-CN" b="1" dirty="0"/>
              <a:t>	</a:t>
            </a:r>
            <a:endParaRPr lang="en-US" altLang="zh-CN" b="1" dirty="0" smtClean="0"/>
          </a:p>
          <a:p>
            <a:r>
              <a:rPr lang="en-US" altLang="zh-CN" b="1" dirty="0" smtClean="0"/>
              <a:t>D</a:t>
            </a:r>
            <a:r>
              <a:rPr lang="en-US" altLang="zh-CN" b="1" dirty="0"/>
              <a:t>. </a:t>
            </a:r>
            <a:r>
              <a:rPr lang="zh-CN" altLang="zh-CN" b="1" dirty="0"/>
              <a:t>已经具备国家统一的条件</a:t>
            </a:r>
          </a:p>
          <a:p>
            <a:endParaRPr lang="zh-CN" altLang="en-US" dirty="0"/>
          </a:p>
        </p:txBody>
      </p:sp>
      <p:sp>
        <p:nvSpPr>
          <p:cNvPr id="4" name="文本框 3"/>
          <p:cNvSpPr txBox="1"/>
          <p:nvPr/>
        </p:nvSpPr>
        <p:spPr>
          <a:xfrm>
            <a:off x="10743803" y="1586722"/>
            <a:ext cx="681597" cy="923330"/>
          </a:xfrm>
          <a:prstGeom prst="rect">
            <a:avLst/>
          </a:prstGeom>
          <a:solidFill>
            <a:srgbClr val="C00000"/>
          </a:solidFill>
        </p:spPr>
        <p:txBody>
          <a:bodyPr wrap="none" rtlCol="0">
            <a:spAutoFit/>
          </a:bodyPr>
          <a:lstStyle/>
          <a:p>
            <a:r>
              <a:rPr lang="en-US" altLang="zh-CN" sz="5400" b="1" dirty="0" smtClean="0">
                <a:solidFill>
                  <a:srgbClr val="FFFF00"/>
                </a:solidFill>
              </a:rPr>
              <a:t>D</a:t>
            </a:r>
            <a:endParaRPr lang="zh-CN" altLang="en-US" sz="5400" b="1" dirty="0">
              <a:solidFill>
                <a:srgbClr val="FFFF00"/>
              </a:solidFill>
            </a:endParaRPr>
          </a:p>
        </p:txBody>
      </p:sp>
    </p:spTree>
    <p:extLst>
      <p:ext uri="{BB962C8B-B14F-4D97-AF65-F5344CB8AC3E}">
        <p14:creationId xmlns:p14="http://schemas.microsoft.com/office/powerpoint/2010/main" val="404493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7232904" cy="6858000"/>
          </a:xfrm>
        </p:spPr>
        <p:txBody>
          <a:bodyPr>
            <a:normAutofit/>
          </a:bodyPr>
          <a:lstStyle/>
          <a:p>
            <a:r>
              <a:rPr lang="en-US" altLang="zh-CN" b="1" dirty="0"/>
              <a:t>13. </a:t>
            </a:r>
            <a:r>
              <a:rPr lang="zh-CN" altLang="zh-CN" b="1" dirty="0"/>
              <a:t>由如图</a:t>
            </a:r>
            <a:r>
              <a:rPr lang="en-US" altLang="zh-CN" b="1" dirty="0"/>
              <a:t>3</a:t>
            </a:r>
            <a:r>
              <a:rPr lang="zh-CN" altLang="zh-CN" b="1" dirty="0"/>
              <a:t>可知，作者认为</a:t>
            </a:r>
            <a:r>
              <a:rPr lang="en-US" altLang="zh-CN" b="1" dirty="0"/>
              <a:t>1793</a:t>
            </a:r>
            <a:r>
              <a:rPr lang="zh-CN" altLang="zh-CN" b="1" dirty="0"/>
              <a:t>～</a:t>
            </a:r>
            <a:r>
              <a:rPr lang="en-US" altLang="zh-CN" b="1" dirty="0"/>
              <a:t>1848</a:t>
            </a:r>
            <a:r>
              <a:rPr lang="zh-CN" altLang="zh-CN" b="1" dirty="0"/>
              <a:t>年法国</a:t>
            </a:r>
          </a:p>
          <a:p>
            <a:r>
              <a:rPr lang="zh-CN" altLang="zh-CN" b="1" dirty="0"/>
              <a:t>左为</a:t>
            </a:r>
            <a:r>
              <a:rPr lang="en-US" altLang="zh-CN" b="1" dirty="0"/>
              <a:t>1793</a:t>
            </a:r>
            <a:r>
              <a:rPr lang="zh-CN" altLang="zh-CN" b="1" dirty="0"/>
              <a:t>年两位平民的对话：一人说：我老婆刚生了一个男孩</a:t>
            </a:r>
            <a:r>
              <a:rPr lang="en-US" altLang="zh-CN" b="1" dirty="0"/>
              <a:t>……</a:t>
            </a:r>
            <a:r>
              <a:rPr lang="zh-CN" altLang="zh-CN" b="1" dirty="0"/>
              <a:t>我不知道应该给他取什么名字？</a:t>
            </a:r>
            <a:r>
              <a:rPr lang="en-US" altLang="zh-CN" b="1" dirty="0"/>
              <a:t>”</a:t>
            </a:r>
            <a:r>
              <a:rPr lang="zh-CN" altLang="zh-CN" b="1" dirty="0"/>
              <a:t>另一人回答说：</a:t>
            </a:r>
            <a:r>
              <a:rPr lang="en-US" altLang="zh-CN" b="1" dirty="0"/>
              <a:t>“</a:t>
            </a:r>
            <a:r>
              <a:rPr lang="zh-CN" altLang="zh-CN" b="1" dirty="0"/>
              <a:t>要是我，就给他取名为凯撒，这至少是真正的共和派！</a:t>
            </a:r>
            <a:r>
              <a:rPr lang="en-US" altLang="zh-CN" b="1" dirty="0"/>
              <a:t>”    </a:t>
            </a:r>
            <a:endParaRPr lang="zh-CN" altLang="zh-CN" b="1" dirty="0"/>
          </a:p>
          <a:p>
            <a:r>
              <a:rPr lang="zh-CN" altLang="zh-CN" b="1" dirty="0"/>
              <a:t>右为</a:t>
            </a:r>
            <a:r>
              <a:rPr lang="en-US" altLang="zh-CN" b="1" dirty="0"/>
              <a:t>1848</a:t>
            </a:r>
            <a:r>
              <a:rPr lang="zh-CN" altLang="zh-CN" b="1" dirty="0"/>
              <a:t>年的场景：一位平民手拿报纸坚定地说：</a:t>
            </a:r>
            <a:r>
              <a:rPr lang="en-US" altLang="zh-CN" b="1" dirty="0"/>
              <a:t>“</a:t>
            </a:r>
            <a:r>
              <a:rPr lang="zh-CN" altLang="zh-CN" b="1" dirty="0"/>
              <a:t>我要选路易</a:t>
            </a:r>
            <a:r>
              <a:rPr lang="en-US" altLang="zh-CN" b="1" dirty="0"/>
              <a:t>·</a:t>
            </a:r>
            <a:r>
              <a:rPr lang="zh-CN" altLang="zh-CN" b="1" dirty="0"/>
              <a:t>拿破仑（拿破仑侄子，后为第二帝国皇帝）。</a:t>
            </a:r>
            <a:r>
              <a:rPr lang="en-US" altLang="zh-CN" b="1" dirty="0"/>
              <a:t>”</a:t>
            </a:r>
            <a:endParaRPr lang="zh-CN" altLang="zh-CN" b="1" dirty="0"/>
          </a:p>
          <a:p>
            <a:r>
              <a:rPr lang="zh-CN" altLang="zh-CN" b="1" dirty="0"/>
              <a:t>版画作者：【法国】古斯塔夫</a:t>
            </a:r>
            <a:r>
              <a:rPr lang="en-US" altLang="zh-CN" b="1" dirty="0"/>
              <a:t>·</a:t>
            </a:r>
            <a:r>
              <a:rPr lang="zh-CN" altLang="zh-CN" b="1" dirty="0"/>
              <a:t>多雷（</a:t>
            </a:r>
            <a:r>
              <a:rPr lang="en-US" altLang="zh-CN" b="1" dirty="0"/>
              <a:t>1832</a:t>
            </a:r>
            <a:r>
              <a:rPr lang="zh-CN" altLang="zh-CN" b="1" dirty="0"/>
              <a:t>～</a:t>
            </a:r>
            <a:r>
              <a:rPr lang="en-US" altLang="zh-CN" b="1" dirty="0"/>
              <a:t>1883</a:t>
            </a:r>
            <a:r>
              <a:rPr lang="zh-CN" altLang="zh-CN" b="1" dirty="0"/>
              <a:t>年）</a:t>
            </a:r>
          </a:p>
          <a:p>
            <a:r>
              <a:rPr lang="en-US" altLang="zh-CN" b="1" dirty="0"/>
              <a:t>A. </a:t>
            </a:r>
            <a:r>
              <a:rPr lang="zh-CN" altLang="zh-CN" b="1" dirty="0"/>
              <a:t>民主共和已成为政治</a:t>
            </a:r>
            <a:r>
              <a:rPr lang="zh-CN" altLang="zh-CN" b="1" dirty="0" smtClean="0"/>
              <a:t>共识</a:t>
            </a:r>
            <a:endParaRPr lang="en-US" altLang="zh-CN" b="1" dirty="0" smtClean="0"/>
          </a:p>
          <a:p>
            <a:r>
              <a:rPr lang="en-US" altLang="zh-CN" b="1" dirty="0" smtClean="0"/>
              <a:t>B</a:t>
            </a:r>
            <a:r>
              <a:rPr lang="en-US" altLang="zh-CN" b="1" dirty="0"/>
              <a:t>. </a:t>
            </a:r>
            <a:r>
              <a:rPr lang="zh-CN" altLang="zh-CN" b="1" dirty="0"/>
              <a:t>启蒙运动扩展至社会底层</a:t>
            </a:r>
          </a:p>
          <a:p>
            <a:r>
              <a:rPr lang="en-US" altLang="zh-CN" b="1" dirty="0"/>
              <a:t>C. </a:t>
            </a:r>
            <a:r>
              <a:rPr lang="zh-CN" altLang="zh-CN" b="1" dirty="0"/>
              <a:t>第三等级政治影响力增强</a:t>
            </a:r>
            <a:r>
              <a:rPr lang="en-US" altLang="zh-CN" b="1" dirty="0"/>
              <a:t>	</a:t>
            </a:r>
            <a:endParaRPr lang="en-US" altLang="zh-CN" b="1" dirty="0" smtClean="0"/>
          </a:p>
          <a:p>
            <a:r>
              <a:rPr lang="en-US" altLang="zh-CN" b="1" dirty="0" smtClean="0"/>
              <a:t>D</a:t>
            </a:r>
            <a:r>
              <a:rPr lang="en-US" altLang="zh-CN" b="1" dirty="0"/>
              <a:t>. </a:t>
            </a:r>
            <a:r>
              <a:rPr lang="zh-CN" altLang="zh-CN" b="1" dirty="0"/>
              <a:t>民众对专制主义认识不清</a:t>
            </a:r>
          </a:p>
          <a:p>
            <a:endParaRPr lang="zh-CN" altLang="en-US" dirty="0"/>
          </a:p>
        </p:txBody>
      </p:sp>
      <p:pic>
        <p:nvPicPr>
          <p:cNvPr id="8194" name="图片 10"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0921" y="109728"/>
            <a:ext cx="4831079" cy="3242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6742527" y="4753094"/>
            <a:ext cx="4102257" cy="954107"/>
          </a:xfrm>
          <a:prstGeom prst="rect">
            <a:avLst/>
          </a:prstGeom>
        </p:spPr>
        <p:txBody>
          <a:bodyPr wrap="square">
            <a:spAutoFit/>
          </a:bodyPr>
          <a:lstStyle/>
          <a:p>
            <a:r>
              <a:rPr lang="zh-CN" altLang="en-US" sz="2800" b="1" dirty="0" smtClean="0">
                <a:solidFill>
                  <a:srgbClr val="FF0000"/>
                </a:solidFill>
              </a:rPr>
              <a:t>这个主要是从文字题干中获取有效信息。</a:t>
            </a:r>
            <a:endParaRPr lang="zh-CN" altLang="en-US" sz="2800" b="1" dirty="0">
              <a:solidFill>
                <a:srgbClr val="FF0000"/>
              </a:solidFill>
            </a:endParaRPr>
          </a:p>
        </p:txBody>
      </p:sp>
    </p:spTree>
    <p:extLst>
      <p:ext uri="{BB962C8B-B14F-4D97-AF65-F5344CB8AC3E}">
        <p14:creationId xmlns:p14="http://schemas.microsoft.com/office/powerpoint/2010/main" val="313201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7232904" cy="6858000"/>
          </a:xfrm>
        </p:spPr>
        <p:txBody>
          <a:bodyPr>
            <a:normAutofit/>
          </a:bodyPr>
          <a:lstStyle/>
          <a:p>
            <a:r>
              <a:rPr lang="en-US" altLang="zh-CN" b="1" dirty="0"/>
              <a:t>13. </a:t>
            </a:r>
            <a:r>
              <a:rPr lang="zh-CN" altLang="zh-CN" b="1" dirty="0"/>
              <a:t>由如图</a:t>
            </a:r>
            <a:r>
              <a:rPr lang="en-US" altLang="zh-CN" b="1" dirty="0"/>
              <a:t>3</a:t>
            </a:r>
            <a:r>
              <a:rPr lang="zh-CN" altLang="zh-CN" b="1" dirty="0"/>
              <a:t>可知，作者认为</a:t>
            </a:r>
            <a:r>
              <a:rPr lang="en-US" altLang="zh-CN" b="1" u="sng" dirty="0">
                <a:solidFill>
                  <a:srgbClr val="FF0000"/>
                </a:solidFill>
              </a:rPr>
              <a:t>1793</a:t>
            </a:r>
            <a:r>
              <a:rPr lang="zh-CN" altLang="zh-CN" b="1" u="sng" dirty="0">
                <a:solidFill>
                  <a:srgbClr val="FF0000"/>
                </a:solidFill>
              </a:rPr>
              <a:t>～</a:t>
            </a:r>
            <a:r>
              <a:rPr lang="en-US" altLang="zh-CN" b="1" u="sng" dirty="0">
                <a:solidFill>
                  <a:srgbClr val="FF0000"/>
                </a:solidFill>
              </a:rPr>
              <a:t>1848</a:t>
            </a:r>
            <a:r>
              <a:rPr lang="zh-CN" altLang="zh-CN" b="1" u="sng" dirty="0">
                <a:solidFill>
                  <a:srgbClr val="FF0000"/>
                </a:solidFill>
              </a:rPr>
              <a:t>年法国</a:t>
            </a:r>
          </a:p>
          <a:p>
            <a:r>
              <a:rPr lang="zh-CN" altLang="zh-CN" b="1" dirty="0"/>
              <a:t>左为</a:t>
            </a:r>
            <a:r>
              <a:rPr lang="en-US" altLang="zh-CN" b="1" u="sng" dirty="0">
                <a:solidFill>
                  <a:srgbClr val="FF0000"/>
                </a:solidFill>
              </a:rPr>
              <a:t>1793</a:t>
            </a:r>
            <a:r>
              <a:rPr lang="zh-CN" altLang="zh-CN" b="1" u="sng" dirty="0">
                <a:solidFill>
                  <a:srgbClr val="FF0000"/>
                </a:solidFill>
              </a:rPr>
              <a:t>年</a:t>
            </a:r>
            <a:r>
              <a:rPr lang="zh-CN" altLang="zh-CN" b="1" dirty="0"/>
              <a:t>两位平民的对话：一人说：我老婆刚生了一个男孩</a:t>
            </a:r>
            <a:r>
              <a:rPr lang="en-US" altLang="zh-CN" b="1" dirty="0"/>
              <a:t>……</a:t>
            </a:r>
            <a:r>
              <a:rPr lang="zh-CN" altLang="zh-CN" b="1" dirty="0"/>
              <a:t>我不知道应该给他取什么名字？</a:t>
            </a:r>
            <a:r>
              <a:rPr lang="en-US" altLang="zh-CN" b="1" dirty="0"/>
              <a:t>”</a:t>
            </a:r>
            <a:r>
              <a:rPr lang="zh-CN" altLang="zh-CN" b="1" dirty="0"/>
              <a:t>另一人回答说：</a:t>
            </a:r>
            <a:r>
              <a:rPr lang="en-US" altLang="zh-CN" b="1" dirty="0"/>
              <a:t>“</a:t>
            </a:r>
            <a:r>
              <a:rPr lang="zh-CN" altLang="zh-CN" b="1" dirty="0"/>
              <a:t>要是我，就给他取名为</a:t>
            </a:r>
            <a:r>
              <a:rPr lang="zh-CN" altLang="zh-CN" b="1" dirty="0">
                <a:solidFill>
                  <a:srgbClr val="3333FF"/>
                </a:solidFill>
              </a:rPr>
              <a:t>凯撒</a:t>
            </a:r>
            <a:r>
              <a:rPr lang="zh-CN" altLang="zh-CN" b="1" dirty="0"/>
              <a:t>，这至少是真正的</a:t>
            </a:r>
            <a:r>
              <a:rPr lang="zh-CN" altLang="zh-CN" b="1" dirty="0">
                <a:solidFill>
                  <a:srgbClr val="3333FF"/>
                </a:solidFill>
              </a:rPr>
              <a:t>共和</a:t>
            </a:r>
            <a:r>
              <a:rPr lang="zh-CN" altLang="zh-CN" b="1" dirty="0"/>
              <a:t>派！</a:t>
            </a:r>
            <a:r>
              <a:rPr lang="en-US" altLang="zh-CN" b="1" dirty="0"/>
              <a:t>”    </a:t>
            </a:r>
            <a:endParaRPr lang="zh-CN" altLang="zh-CN" b="1" dirty="0"/>
          </a:p>
          <a:p>
            <a:r>
              <a:rPr lang="zh-CN" altLang="zh-CN" b="1" dirty="0"/>
              <a:t>右为</a:t>
            </a:r>
            <a:r>
              <a:rPr lang="en-US" altLang="zh-CN" b="1" u="sng" dirty="0">
                <a:solidFill>
                  <a:srgbClr val="FF0000"/>
                </a:solidFill>
              </a:rPr>
              <a:t>1848</a:t>
            </a:r>
            <a:r>
              <a:rPr lang="zh-CN" altLang="zh-CN" b="1" u="sng" dirty="0">
                <a:solidFill>
                  <a:srgbClr val="FF0000"/>
                </a:solidFill>
              </a:rPr>
              <a:t>年</a:t>
            </a:r>
            <a:r>
              <a:rPr lang="zh-CN" altLang="zh-CN" b="1" dirty="0"/>
              <a:t>的场景：一位平民手拿报纸坚定地说：</a:t>
            </a:r>
            <a:r>
              <a:rPr lang="en-US" altLang="zh-CN" b="1" dirty="0"/>
              <a:t>“</a:t>
            </a:r>
            <a:r>
              <a:rPr lang="zh-CN" altLang="zh-CN" b="1" dirty="0"/>
              <a:t>我要</a:t>
            </a:r>
            <a:r>
              <a:rPr lang="zh-CN" altLang="zh-CN" b="1" dirty="0">
                <a:solidFill>
                  <a:srgbClr val="3333FF"/>
                </a:solidFill>
              </a:rPr>
              <a:t>选路易</a:t>
            </a:r>
            <a:r>
              <a:rPr lang="en-US" altLang="zh-CN" b="1" dirty="0">
                <a:solidFill>
                  <a:srgbClr val="3333FF"/>
                </a:solidFill>
              </a:rPr>
              <a:t>·</a:t>
            </a:r>
            <a:r>
              <a:rPr lang="zh-CN" altLang="zh-CN" b="1" dirty="0">
                <a:solidFill>
                  <a:srgbClr val="3333FF"/>
                </a:solidFill>
              </a:rPr>
              <a:t>拿破仑</a:t>
            </a:r>
            <a:r>
              <a:rPr lang="zh-CN" altLang="zh-CN" b="1" dirty="0"/>
              <a:t>（拿破仑侄子，后为第二帝国</a:t>
            </a:r>
            <a:r>
              <a:rPr lang="zh-CN" altLang="zh-CN" b="1" dirty="0">
                <a:solidFill>
                  <a:srgbClr val="3333FF"/>
                </a:solidFill>
              </a:rPr>
              <a:t>皇帝</a:t>
            </a:r>
            <a:r>
              <a:rPr lang="zh-CN" altLang="zh-CN" b="1" dirty="0"/>
              <a:t>）。</a:t>
            </a:r>
            <a:r>
              <a:rPr lang="en-US" altLang="zh-CN" b="1" dirty="0"/>
              <a:t>”</a:t>
            </a:r>
            <a:endParaRPr lang="zh-CN" altLang="zh-CN" b="1" dirty="0"/>
          </a:p>
          <a:p>
            <a:r>
              <a:rPr lang="zh-CN" altLang="zh-CN" b="1" dirty="0"/>
              <a:t>版画作者：【法国】古斯塔夫</a:t>
            </a:r>
            <a:r>
              <a:rPr lang="en-US" altLang="zh-CN" b="1" dirty="0"/>
              <a:t>·</a:t>
            </a:r>
            <a:r>
              <a:rPr lang="zh-CN" altLang="zh-CN" b="1" dirty="0"/>
              <a:t>多雷（</a:t>
            </a:r>
            <a:r>
              <a:rPr lang="en-US" altLang="zh-CN" b="1" dirty="0"/>
              <a:t>1832</a:t>
            </a:r>
            <a:r>
              <a:rPr lang="zh-CN" altLang="zh-CN" b="1" dirty="0"/>
              <a:t>～</a:t>
            </a:r>
            <a:r>
              <a:rPr lang="en-US" altLang="zh-CN" b="1" dirty="0"/>
              <a:t>1883</a:t>
            </a:r>
            <a:r>
              <a:rPr lang="zh-CN" altLang="zh-CN" b="1" dirty="0"/>
              <a:t>年）</a:t>
            </a:r>
          </a:p>
          <a:p>
            <a:r>
              <a:rPr lang="en-US" altLang="zh-CN" b="1" dirty="0"/>
              <a:t>A. </a:t>
            </a:r>
            <a:r>
              <a:rPr lang="zh-CN" altLang="zh-CN" b="1" dirty="0">
                <a:solidFill>
                  <a:srgbClr val="FF0000"/>
                </a:solidFill>
              </a:rPr>
              <a:t>民主共和已成为政治</a:t>
            </a:r>
            <a:r>
              <a:rPr lang="zh-CN" altLang="zh-CN" b="1" dirty="0" smtClean="0">
                <a:solidFill>
                  <a:srgbClr val="FF0000"/>
                </a:solidFill>
              </a:rPr>
              <a:t>共识</a:t>
            </a:r>
            <a:endParaRPr lang="en-US" altLang="zh-CN" b="1" dirty="0" smtClean="0">
              <a:solidFill>
                <a:srgbClr val="FF0000"/>
              </a:solidFill>
            </a:endParaRPr>
          </a:p>
          <a:p>
            <a:r>
              <a:rPr lang="en-US" altLang="zh-CN" b="1" dirty="0" smtClean="0"/>
              <a:t>B</a:t>
            </a:r>
            <a:r>
              <a:rPr lang="en-US" altLang="zh-CN" b="1" dirty="0"/>
              <a:t>. </a:t>
            </a:r>
            <a:r>
              <a:rPr lang="zh-CN" altLang="zh-CN" b="1" dirty="0">
                <a:solidFill>
                  <a:srgbClr val="FF0000"/>
                </a:solidFill>
              </a:rPr>
              <a:t>启蒙运动扩展</a:t>
            </a:r>
            <a:r>
              <a:rPr lang="zh-CN" altLang="zh-CN" b="1" dirty="0"/>
              <a:t>至社会底层</a:t>
            </a:r>
          </a:p>
          <a:p>
            <a:r>
              <a:rPr lang="en-US" altLang="zh-CN" b="1" dirty="0"/>
              <a:t>C. </a:t>
            </a:r>
            <a:r>
              <a:rPr lang="zh-CN" altLang="zh-CN" b="1" dirty="0">
                <a:solidFill>
                  <a:srgbClr val="FF0000"/>
                </a:solidFill>
              </a:rPr>
              <a:t>第三等级</a:t>
            </a:r>
            <a:r>
              <a:rPr lang="zh-CN" altLang="zh-CN" b="1" dirty="0"/>
              <a:t>政治影响力增强</a:t>
            </a:r>
            <a:r>
              <a:rPr lang="en-US" altLang="zh-CN" b="1" dirty="0"/>
              <a:t>	</a:t>
            </a:r>
            <a:endParaRPr lang="en-US" altLang="zh-CN" b="1" dirty="0" smtClean="0"/>
          </a:p>
          <a:p>
            <a:r>
              <a:rPr lang="en-US" altLang="zh-CN" b="1" dirty="0" smtClean="0"/>
              <a:t>D</a:t>
            </a:r>
            <a:r>
              <a:rPr lang="en-US" altLang="zh-CN" b="1" dirty="0"/>
              <a:t>. </a:t>
            </a:r>
            <a:r>
              <a:rPr lang="zh-CN" altLang="zh-CN" b="1" dirty="0"/>
              <a:t>民众对专制主义认识不清</a:t>
            </a:r>
          </a:p>
          <a:p>
            <a:endParaRPr lang="zh-CN" altLang="en-US" dirty="0"/>
          </a:p>
        </p:txBody>
      </p:sp>
      <p:pic>
        <p:nvPicPr>
          <p:cNvPr id="8194" name="图片 10"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2904" y="283464"/>
            <a:ext cx="4831079" cy="3242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p:cNvSpPr txBox="1"/>
          <p:nvPr/>
        </p:nvSpPr>
        <p:spPr>
          <a:xfrm>
            <a:off x="5330555" y="5335762"/>
            <a:ext cx="681597" cy="923330"/>
          </a:xfrm>
          <a:prstGeom prst="rect">
            <a:avLst/>
          </a:prstGeom>
          <a:solidFill>
            <a:srgbClr val="C00000"/>
          </a:solidFill>
        </p:spPr>
        <p:txBody>
          <a:bodyPr wrap="none" rtlCol="0">
            <a:spAutoFit/>
          </a:bodyPr>
          <a:lstStyle/>
          <a:p>
            <a:r>
              <a:rPr lang="en-US" altLang="zh-CN" sz="5400" b="1" dirty="0" smtClean="0">
                <a:solidFill>
                  <a:srgbClr val="FFFF00"/>
                </a:solidFill>
              </a:rPr>
              <a:t>D</a:t>
            </a:r>
            <a:endParaRPr lang="zh-CN" altLang="en-US" sz="5400" b="1" dirty="0">
              <a:solidFill>
                <a:srgbClr val="FFFF00"/>
              </a:solidFill>
            </a:endParaRPr>
          </a:p>
        </p:txBody>
      </p:sp>
    </p:spTree>
    <p:extLst>
      <p:ext uri="{BB962C8B-B14F-4D97-AF65-F5344CB8AC3E}">
        <p14:creationId xmlns:p14="http://schemas.microsoft.com/office/powerpoint/2010/main" val="66720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2788920"/>
          </a:xfrm>
        </p:spPr>
        <p:txBody>
          <a:bodyPr/>
          <a:lstStyle/>
          <a:p>
            <a:r>
              <a:rPr lang="en-US" altLang="zh-CN" dirty="0"/>
              <a:t>14. </a:t>
            </a:r>
            <a:r>
              <a:rPr lang="zh-CN" altLang="zh-CN" dirty="0"/>
              <a:t>有学者指出：</a:t>
            </a:r>
            <a:r>
              <a:rPr lang="en-US" altLang="zh-CN" dirty="0"/>
              <a:t>“1871</a:t>
            </a:r>
            <a:r>
              <a:rPr lang="zh-CN" altLang="zh-CN" dirty="0"/>
              <a:t>年公社之所以能够夺取政权，是因为刚在德国人手中吃了败仗的法国政府为了顶住一波对巴黎的围攻而武装了这座城市，但又无法解除武装，同时也因为这场败仗令很多巴黎人怒火中烧，认定政府是失败的罪魁祸首。</a:t>
            </a:r>
            <a:r>
              <a:rPr lang="en-US" altLang="zh-CN" dirty="0"/>
              <a:t>”</a:t>
            </a:r>
            <a:r>
              <a:rPr lang="zh-CN" altLang="zh-CN" dirty="0"/>
              <a:t>该观点</a:t>
            </a:r>
          </a:p>
          <a:p>
            <a:r>
              <a:rPr lang="en-US" altLang="zh-CN" dirty="0"/>
              <a:t>A. </a:t>
            </a:r>
            <a:r>
              <a:rPr lang="zh-CN" altLang="zh-CN" dirty="0"/>
              <a:t>肯定了巴黎公社的重要意义</a:t>
            </a:r>
            <a:r>
              <a:rPr lang="en-US" altLang="zh-CN" dirty="0"/>
              <a:t>	B. </a:t>
            </a:r>
            <a:r>
              <a:rPr lang="zh-CN" altLang="zh-CN" dirty="0"/>
              <a:t>承认巴黎公社出现具有必然性</a:t>
            </a:r>
          </a:p>
          <a:p>
            <a:r>
              <a:rPr lang="en-US" altLang="zh-CN" dirty="0"/>
              <a:t>C. </a:t>
            </a:r>
            <a:r>
              <a:rPr lang="zh-CN" altLang="zh-CN" dirty="0"/>
              <a:t>忽视了法国自身的社会问题</a:t>
            </a:r>
            <a:r>
              <a:rPr lang="en-US" altLang="zh-CN" dirty="0"/>
              <a:t>	D. </a:t>
            </a:r>
            <a:r>
              <a:rPr lang="zh-CN" altLang="zh-CN" dirty="0"/>
              <a:t>否定了资产阶级政府的合法性</a:t>
            </a:r>
          </a:p>
          <a:p>
            <a:endParaRPr lang="zh-CN" altLang="en-US" dirty="0">
              <a:solidFill>
                <a:srgbClr val="FF0000"/>
              </a:solidFill>
            </a:endParaRPr>
          </a:p>
        </p:txBody>
      </p:sp>
      <p:sp>
        <p:nvSpPr>
          <p:cNvPr id="4" name="矩形 3"/>
          <p:cNvSpPr/>
          <p:nvPr/>
        </p:nvSpPr>
        <p:spPr>
          <a:xfrm>
            <a:off x="493719" y="2788920"/>
            <a:ext cx="6288901" cy="523220"/>
          </a:xfrm>
          <a:prstGeom prst="rect">
            <a:avLst/>
          </a:prstGeom>
        </p:spPr>
        <p:txBody>
          <a:bodyPr wrap="none">
            <a:spAutoFit/>
          </a:bodyPr>
          <a:lstStyle/>
          <a:p>
            <a:r>
              <a:rPr lang="zh-CN" altLang="en-US" sz="2800" b="1" dirty="0" smtClean="0">
                <a:solidFill>
                  <a:srgbClr val="FF0000"/>
                </a:solidFill>
              </a:rPr>
              <a:t>这个题干很拗口，需要认真阅读理解。</a:t>
            </a:r>
            <a:endParaRPr lang="zh-CN" altLang="en-US" sz="2800" b="1" dirty="0">
              <a:solidFill>
                <a:srgbClr val="FF0000"/>
              </a:solidFill>
            </a:endParaRPr>
          </a:p>
        </p:txBody>
      </p:sp>
    </p:spTree>
    <p:extLst>
      <p:ext uri="{BB962C8B-B14F-4D97-AF65-F5344CB8AC3E}">
        <p14:creationId xmlns:p14="http://schemas.microsoft.com/office/powerpoint/2010/main" val="3681023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722730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2788920"/>
          </a:xfrm>
        </p:spPr>
        <p:txBody>
          <a:bodyPr/>
          <a:lstStyle/>
          <a:p>
            <a:r>
              <a:rPr lang="en-US" altLang="zh-CN" b="1" dirty="0"/>
              <a:t>14. </a:t>
            </a:r>
            <a:r>
              <a:rPr lang="zh-CN" altLang="zh-CN" b="1" dirty="0"/>
              <a:t>有学者指出：</a:t>
            </a:r>
            <a:r>
              <a:rPr lang="en-US" altLang="zh-CN" b="1" dirty="0"/>
              <a:t>“</a:t>
            </a:r>
            <a:r>
              <a:rPr lang="en-US" altLang="zh-CN" b="1" u="sng" dirty="0">
                <a:solidFill>
                  <a:srgbClr val="FF0000"/>
                </a:solidFill>
              </a:rPr>
              <a:t>1871</a:t>
            </a:r>
            <a:r>
              <a:rPr lang="zh-CN" altLang="zh-CN" b="1" u="sng" dirty="0">
                <a:solidFill>
                  <a:srgbClr val="FF0000"/>
                </a:solidFill>
              </a:rPr>
              <a:t>年公社</a:t>
            </a:r>
            <a:r>
              <a:rPr lang="zh-CN" altLang="zh-CN" b="1" dirty="0"/>
              <a:t>之所以</a:t>
            </a:r>
            <a:r>
              <a:rPr lang="zh-CN" altLang="zh-CN" b="1" dirty="0">
                <a:solidFill>
                  <a:srgbClr val="FF0000"/>
                </a:solidFill>
              </a:rPr>
              <a:t>能</a:t>
            </a:r>
            <a:r>
              <a:rPr lang="zh-CN" altLang="zh-CN" b="1" dirty="0"/>
              <a:t>够</a:t>
            </a:r>
            <a:r>
              <a:rPr lang="zh-CN" altLang="zh-CN" b="1" dirty="0">
                <a:solidFill>
                  <a:srgbClr val="FF0000"/>
                </a:solidFill>
              </a:rPr>
              <a:t>夺取政权</a:t>
            </a:r>
            <a:r>
              <a:rPr lang="zh-CN" altLang="zh-CN" b="1" dirty="0"/>
              <a:t>，</a:t>
            </a:r>
            <a:r>
              <a:rPr lang="zh-CN" altLang="zh-CN" b="1" dirty="0">
                <a:solidFill>
                  <a:srgbClr val="3333FF"/>
                </a:solidFill>
              </a:rPr>
              <a:t>是因为</a:t>
            </a:r>
            <a:r>
              <a:rPr lang="zh-CN" altLang="zh-CN" b="1" dirty="0"/>
              <a:t>刚在德国人手中</a:t>
            </a:r>
            <a:r>
              <a:rPr lang="zh-CN" altLang="zh-CN" b="1" dirty="0">
                <a:solidFill>
                  <a:srgbClr val="3333FF"/>
                </a:solidFill>
              </a:rPr>
              <a:t>吃了败仗</a:t>
            </a:r>
            <a:r>
              <a:rPr lang="zh-CN" altLang="zh-CN" b="1" dirty="0"/>
              <a:t>的</a:t>
            </a:r>
            <a:r>
              <a:rPr lang="zh-CN" altLang="zh-CN" b="1" dirty="0">
                <a:solidFill>
                  <a:srgbClr val="3333FF"/>
                </a:solidFill>
              </a:rPr>
              <a:t>法国政府</a:t>
            </a:r>
            <a:r>
              <a:rPr lang="zh-CN" altLang="zh-CN" b="1" dirty="0"/>
              <a:t>为了顶住一波对巴黎的围攻而</a:t>
            </a:r>
            <a:r>
              <a:rPr lang="zh-CN" altLang="zh-CN" b="1" dirty="0">
                <a:solidFill>
                  <a:srgbClr val="3333FF"/>
                </a:solidFill>
              </a:rPr>
              <a:t>武装了这座城市</a:t>
            </a:r>
            <a:r>
              <a:rPr lang="zh-CN" altLang="zh-CN" b="1" dirty="0"/>
              <a:t>，但</a:t>
            </a:r>
            <a:r>
              <a:rPr lang="zh-CN" altLang="zh-CN" b="1" dirty="0">
                <a:solidFill>
                  <a:srgbClr val="3333FF"/>
                </a:solidFill>
              </a:rPr>
              <a:t>又无法解除武装</a:t>
            </a:r>
            <a:r>
              <a:rPr lang="zh-CN" altLang="zh-CN" b="1" dirty="0"/>
              <a:t>，同时也因为这场败仗</a:t>
            </a:r>
            <a:r>
              <a:rPr lang="zh-CN" altLang="zh-CN" b="1" dirty="0">
                <a:solidFill>
                  <a:srgbClr val="3333FF"/>
                </a:solidFill>
              </a:rPr>
              <a:t>令很多巴黎人怒火中烧</a:t>
            </a:r>
            <a:r>
              <a:rPr lang="zh-CN" altLang="zh-CN" b="1" dirty="0"/>
              <a:t>，认定</a:t>
            </a:r>
            <a:r>
              <a:rPr lang="zh-CN" altLang="zh-CN" b="1" dirty="0">
                <a:solidFill>
                  <a:srgbClr val="3333FF"/>
                </a:solidFill>
              </a:rPr>
              <a:t>政府是失败的罪魁祸首</a:t>
            </a:r>
            <a:r>
              <a:rPr lang="zh-CN" altLang="zh-CN" b="1" dirty="0"/>
              <a:t>。</a:t>
            </a:r>
            <a:r>
              <a:rPr lang="en-US" altLang="zh-CN" b="1" dirty="0"/>
              <a:t>”</a:t>
            </a:r>
            <a:r>
              <a:rPr lang="zh-CN" altLang="zh-CN" b="1" dirty="0"/>
              <a:t>该观点</a:t>
            </a:r>
          </a:p>
          <a:p>
            <a:r>
              <a:rPr lang="en-US" altLang="zh-CN" b="1" dirty="0"/>
              <a:t>A. </a:t>
            </a:r>
            <a:r>
              <a:rPr lang="zh-CN" altLang="zh-CN" b="1" dirty="0"/>
              <a:t>肯定了巴黎公社的重要意义</a:t>
            </a:r>
            <a:r>
              <a:rPr lang="en-US" altLang="zh-CN" b="1" dirty="0"/>
              <a:t>	B. </a:t>
            </a:r>
            <a:r>
              <a:rPr lang="zh-CN" altLang="zh-CN" b="1" dirty="0"/>
              <a:t>承认巴黎公社出现具有必然性</a:t>
            </a:r>
          </a:p>
          <a:p>
            <a:r>
              <a:rPr lang="en-US" altLang="zh-CN" b="1" dirty="0"/>
              <a:t>C. </a:t>
            </a:r>
            <a:r>
              <a:rPr lang="zh-CN" altLang="zh-CN" b="1" dirty="0"/>
              <a:t>忽视了法国自身的社会问题</a:t>
            </a:r>
            <a:r>
              <a:rPr lang="en-US" altLang="zh-CN" b="1" dirty="0"/>
              <a:t>	D. </a:t>
            </a:r>
            <a:r>
              <a:rPr lang="zh-CN" altLang="zh-CN" b="1" dirty="0"/>
              <a:t>否定了资产阶级政府的合法性</a:t>
            </a:r>
          </a:p>
          <a:p>
            <a:endParaRPr lang="zh-CN" altLang="en-US" dirty="0"/>
          </a:p>
        </p:txBody>
      </p:sp>
      <p:sp>
        <p:nvSpPr>
          <p:cNvPr id="2" name="矩形 1"/>
          <p:cNvSpPr/>
          <p:nvPr/>
        </p:nvSpPr>
        <p:spPr>
          <a:xfrm>
            <a:off x="304800" y="3014395"/>
            <a:ext cx="8702040" cy="954107"/>
          </a:xfrm>
          <a:prstGeom prst="rect">
            <a:avLst/>
          </a:prstGeom>
        </p:spPr>
        <p:txBody>
          <a:bodyPr wrap="square">
            <a:spAutoFit/>
          </a:bodyPr>
          <a:lstStyle/>
          <a:p>
            <a:r>
              <a:rPr lang="zh-CN" altLang="en-US" sz="2800" b="1" dirty="0" smtClean="0">
                <a:solidFill>
                  <a:srgbClr val="3333FF"/>
                </a:solidFill>
              </a:rPr>
              <a:t>材料主旨是强调当时的法国资产阶级政府失误导致巴黎公社起义成功是对法国政府不满。</a:t>
            </a:r>
            <a:endParaRPr lang="zh-CN" altLang="en-US" sz="2800" b="1" dirty="0">
              <a:solidFill>
                <a:srgbClr val="3333FF"/>
              </a:solidFill>
            </a:endParaRPr>
          </a:p>
        </p:txBody>
      </p:sp>
    </p:spTree>
    <p:extLst>
      <p:ext uri="{BB962C8B-B14F-4D97-AF65-F5344CB8AC3E}">
        <p14:creationId xmlns:p14="http://schemas.microsoft.com/office/powerpoint/2010/main" val="3169614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2788920"/>
          </a:xfrm>
        </p:spPr>
        <p:txBody>
          <a:bodyPr/>
          <a:lstStyle/>
          <a:p>
            <a:r>
              <a:rPr lang="en-US" altLang="zh-CN" b="1" dirty="0"/>
              <a:t>14. </a:t>
            </a:r>
            <a:r>
              <a:rPr lang="zh-CN" altLang="zh-CN" b="1" dirty="0"/>
              <a:t>有学者指出：</a:t>
            </a:r>
            <a:r>
              <a:rPr lang="en-US" altLang="zh-CN" b="1" dirty="0"/>
              <a:t>“</a:t>
            </a:r>
            <a:r>
              <a:rPr lang="en-US" altLang="zh-CN" b="1" u="sng" dirty="0">
                <a:solidFill>
                  <a:srgbClr val="FF0000"/>
                </a:solidFill>
              </a:rPr>
              <a:t>1871</a:t>
            </a:r>
            <a:r>
              <a:rPr lang="zh-CN" altLang="zh-CN" b="1" u="sng" dirty="0">
                <a:solidFill>
                  <a:srgbClr val="FF0000"/>
                </a:solidFill>
              </a:rPr>
              <a:t>年公社</a:t>
            </a:r>
            <a:r>
              <a:rPr lang="zh-CN" altLang="zh-CN" b="1" dirty="0"/>
              <a:t>之所以</a:t>
            </a:r>
            <a:r>
              <a:rPr lang="zh-CN" altLang="zh-CN" b="1" dirty="0">
                <a:solidFill>
                  <a:srgbClr val="FF0000"/>
                </a:solidFill>
              </a:rPr>
              <a:t>能</a:t>
            </a:r>
            <a:r>
              <a:rPr lang="zh-CN" altLang="zh-CN" b="1" dirty="0"/>
              <a:t>够</a:t>
            </a:r>
            <a:r>
              <a:rPr lang="zh-CN" altLang="zh-CN" b="1" dirty="0">
                <a:solidFill>
                  <a:srgbClr val="FF0000"/>
                </a:solidFill>
              </a:rPr>
              <a:t>夺取政权</a:t>
            </a:r>
            <a:r>
              <a:rPr lang="zh-CN" altLang="zh-CN" b="1" dirty="0"/>
              <a:t>，</a:t>
            </a:r>
            <a:r>
              <a:rPr lang="zh-CN" altLang="zh-CN" b="1" dirty="0">
                <a:solidFill>
                  <a:srgbClr val="3333FF"/>
                </a:solidFill>
              </a:rPr>
              <a:t>是因为</a:t>
            </a:r>
            <a:r>
              <a:rPr lang="zh-CN" altLang="zh-CN" b="1" dirty="0"/>
              <a:t>刚在德国人手中</a:t>
            </a:r>
            <a:r>
              <a:rPr lang="zh-CN" altLang="zh-CN" b="1" dirty="0">
                <a:solidFill>
                  <a:srgbClr val="3333FF"/>
                </a:solidFill>
              </a:rPr>
              <a:t>吃了败仗</a:t>
            </a:r>
            <a:r>
              <a:rPr lang="zh-CN" altLang="zh-CN" b="1" dirty="0"/>
              <a:t>的</a:t>
            </a:r>
            <a:r>
              <a:rPr lang="zh-CN" altLang="zh-CN" b="1" dirty="0">
                <a:solidFill>
                  <a:srgbClr val="3333FF"/>
                </a:solidFill>
              </a:rPr>
              <a:t>法国政府</a:t>
            </a:r>
            <a:r>
              <a:rPr lang="zh-CN" altLang="zh-CN" b="1" dirty="0"/>
              <a:t>为了顶住一波对巴黎的围攻而</a:t>
            </a:r>
            <a:r>
              <a:rPr lang="zh-CN" altLang="zh-CN" b="1" dirty="0">
                <a:solidFill>
                  <a:srgbClr val="3333FF"/>
                </a:solidFill>
              </a:rPr>
              <a:t>武装了这座城市</a:t>
            </a:r>
            <a:r>
              <a:rPr lang="zh-CN" altLang="zh-CN" b="1" dirty="0"/>
              <a:t>，但</a:t>
            </a:r>
            <a:r>
              <a:rPr lang="zh-CN" altLang="zh-CN" b="1" dirty="0">
                <a:solidFill>
                  <a:srgbClr val="3333FF"/>
                </a:solidFill>
              </a:rPr>
              <a:t>又无法解除武装</a:t>
            </a:r>
            <a:r>
              <a:rPr lang="zh-CN" altLang="zh-CN" b="1" dirty="0"/>
              <a:t>，同时也因为这场败仗</a:t>
            </a:r>
            <a:r>
              <a:rPr lang="zh-CN" altLang="zh-CN" b="1" dirty="0">
                <a:solidFill>
                  <a:srgbClr val="3333FF"/>
                </a:solidFill>
              </a:rPr>
              <a:t>令很多巴黎人怒火中烧</a:t>
            </a:r>
            <a:r>
              <a:rPr lang="zh-CN" altLang="zh-CN" b="1" dirty="0"/>
              <a:t>，认定</a:t>
            </a:r>
            <a:r>
              <a:rPr lang="zh-CN" altLang="zh-CN" b="1" dirty="0">
                <a:solidFill>
                  <a:srgbClr val="3333FF"/>
                </a:solidFill>
              </a:rPr>
              <a:t>政府是失败的罪魁祸首</a:t>
            </a:r>
            <a:r>
              <a:rPr lang="zh-CN" altLang="zh-CN" b="1" dirty="0"/>
              <a:t>。</a:t>
            </a:r>
            <a:r>
              <a:rPr lang="en-US" altLang="zh-CN" b="1" dirty="0"/>
              <a:t>”</a:t>
            </a:r>
            <a:r>
              <a:rPr lang="zh-CN" altLang="zh-CN" b="1" dirty="0"/>
              <a:t>该</a:t>
            </a:r>
            <a:r>
              <a:rPr lang="zh-CN" altLang="zh-CN" b="1" dirty="0">
                <a:solidFill>
                  <a:srgbClr val="FF0000"/>
                </a:solidFill>
              </a:rPr>
              <a:t>观点</a:t>
            </a:r>
          </a:p>
          <a:p>
            <a:r>
              <a:rPr lang="en-US" altLang="zh-CN" b="1" dirty="0"/>
              <a:t>A. </a:t>
            </a:r>
            <a:r>
              <a:rPr lang="zh-CN" altLang="zh-CN" b="1" dirty="0"/>
              <a:t>肯定了巴黎公社的重要意义</a:t>
            </a:r>
            <a:r>
              <a:rPr lang="en-US" altLang="zh-CN" b="1" dirty="0"/>
              <a:t>	B. </a:t>
            </a:r>
            <a:r>
              <a:rPr lang="zh-CN" altLang="zh-CN" b="1" dirty="0"/>
              <a:t>承认巴黎公社出现具有必然性</a:t>
            </a:r>
          </a:p>
          <a:p>
            <a:r>
              <a:rPr lang="en-US" altLang="zh-CN" b="1" dirty="0"/>
              <a:t>C. </a:t>
            </a:r>
            <a:r>
              <a:rPr lang="zh-CN" altLang="zh-CN" b="1" dirty="0"/>
              <a:t>忽视了法国自身的社会问题</a:t>
            </a:r>
            <a:r>
              <a:rPr lang="en-US" altLang="zh-CN" b="1" dirty="0"/>
              <a:t>	D. </a:t>
            </a:r>
            <a:r>
              <a:rPr lang="zh-CN" altLang="zh-CN" b="1" dirty="0"/>
              <a:t>否定了资产阶级政府的合法性</a:t>
            </a:r>
          </a:p>
          <a:p>
            <a:endParaRPr lang="zh-CN" altLang="en-US" dirty="0"/>
          </a:p>
        </p:txBody>
      </p:sp>
      <p:sp>
        <p:nvSpPr>
          <p:cNvPr id="2" name="矩形 1"/>
          <p:cNvSpPr/>
          <p:nvPr/>
        </p:nvSpPr>
        <p:spPr>
          <a:xfrm>
            <a:off x="304800" y="3014395"/>
            <a:ext cx="8702040" cy="954107"/>
          </a:xfrm>
          <a:prstGeom prst="rect">
            <a:avLst/>
          </a:prstGeom>
        </p:spPr>
        <p:txBody>
          <a:bodyPr wrap="square">
            <a:spAutoFit/>
          </a:bodyPr>
          <a:lstStyle/>
          <a:p>
            <a:r>
              <a:rPr lang="zh-CN" altLang="en-US" sz="2800" b="1" dirty="0" smtClean="0">
                <a:solidFill>
                  <a:srgbClr val="3333FF"/>
                </a:solidFill>
              </a:rPr>
              <a:t>材料主旨是强调当时的法国资产阶级政府失误导致巴黎公社起义成功</a:t>
            </a:r>
            <a:r>
              <a:rPr lang="en-US" altLang="zh-CN" sz="2800" b="1" dirty="0" smtClean="0">
                <a:solidFill>
                  <a:srgbClr val="3333FF"/>
                </a:solidFill>
              </a:rPr>
              <a:t>, </a:t>
            </a:r>
            <a:r>
              <a:rPr lang="zh-CN" altLang="en-US" sz="2800" b="1" dirty="0">
                <a:solidFill>
                  <a:srgbClr val="3333FF"/>
                </a:solidFill>
              </a:rPr>
              <a:t> </a:t>
            </a:r>
            <a:r>
              <a:rPr lang="zh-CN" altLang="en-US" sz="2800" b="1" dirty="0" smtClean="0">
                <a:solidFill>
                  <a:srgbClr val="3333FF"/>
                </a:solidFill>
              </a:rPr>
              <a:t> 对法国政府不满。</a:t>
            </a:r>
            <a:endParaRPr lang="zh-CN" altLang="en-US" sz="2800" b="1" dirty="0">
              <a:solidFill>
                <a:srgbClr val="3333FF"/>
              </a:solidFill>
            </a:endParaRPr>
          </a:p>
        </p:txBody>
      </p:sp>
      <p:sp>
        <p:nvSpPr>
          <p:cNvPr id="4" name="矩形 3"/>
          <p:cNvSpPr/>
          <p:nvPr/>
        </p:nvSpPr>
        <p:spPr>
          <a:xfrm>
            <a:off x="4946419" y="1516118"/>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5" name="矩形 4"/>
          <p:cNvSpPr/>
          <p:nvPr/>
        </p:nvSpPr>
        <p:spPr>
          <a:xfrm>
            <a:off x="10512067" y="1394460"/>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6" name="矩形 5"/>
          <p:cNvSpPr/>
          <p:nvPr/>
        </p:nvSpPr>
        <p:spPr>
          <a:xfrm>
            <a:off x="10512067" y="2070378"/>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7" name="文本框 6"/>
          <p:cNvSpPr txBox="1"/>
          <p:nvPr/>
        </p:nvSpPr>
        <p:spPr>
          <a:xfrm>
            <a:off x="9317339" y="2885170"/>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C</a:t>
            </a:r>
            <a:endParaRPr lang="zh-CN" altLang="en-US" sz="5400" b="1" dirty="0">
              <a:solidFill>
                <a:srgbClr val="FFFF00"/>
              </a:solidFill>
            </a:endParaRPr>
          </a:p>
        </p:txBody>
      </p:sp>
    </p:spTree>
    <p:extLst>
      <p:ext uri="{BB962C8B-B14F-4D97-AF65-F5344CB8AC3E}">
        <p14:creationId xmlns:p14="http://schemas.microsoft.com/office/powerpoint/2010/main" val="1823263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5605272" cy="4270248"/>
          </a:xfrm>
        </p:spPr>
        <p:txBody>
          <a:bodyPr/>
          <a:lstStyle/>
          <a:p>
            <a:r>
              <a:rPr lang="en-US" altLang="zh-CN" b="1" dirty="0"/>
              <a:t>15. </a:t>
            </a:r>
            <a:r>
              <a:rPr lang="zh-CN" altLang="zh-CN" b="1" dirty="0"/>
              <a:t>如</a:t>
            </a:r>
            <a:r>
              <a:rPr lang="zh-CN" altLang="zh-CN" b="1" dirty="0" smtClean="0"/>
              <a:t>图是</a:t>
            </a:r>
            <a:r>
              <a:rPr lang="en-US" altLang="zh-CN" b="1" dirty="0"/>
              <a:t>1931</a:t>
            </a:r>
            <a:r>
              <a:rPr lang="zh-CN" altLang="zh-CN" b="1" dirty="0"/>
              <a:t>年发表的一幅美国漫画。该漫画反映了当时美国</a:t>
            </a:r>
          </a:p>
          <a:p>
            <a:r>
              <a:rPr lang="en-US" altLang="zh-CN" b="1" dirty="0"/>
              <a:t>A. </a:t>
            </a:r>
            <a:r>
              <a:rPr lang="zh-CN" altLang="zh-CN" b="1" dirty="0"/>
              <a:t>贫富分化日益严重</a:t>
            </a:r>
            <a:r>
              <a:rPr lang="en-US" altLang="zh-CN" b="1" dirty="0"/>
              <a:t>	</a:t>
            </a:r>
            <a:endParaRPr lang="en-US" altLang="zh-CN" b="1" dirty="0" smtClean="0"/>
          </a:p>
          <a:p>
            <a:r>
              <a:rPr lang="en-US" altLang="zh-CN" b="1" dirty="0" smtClean="0"/>
              <a:t>B</a:t>
            </a:r>
            <a:r>
              <a:rPr lang="en-US" altLang="zh-CN" b="1" dirty="0"/>
              <a:t>. </a:t>
            </a:r>
            <a:r>
              <a:rPr lang="zh-CN" altLang="zh-CN" b="1" dirty="0"/>
              <a:t>民众迷茫无助的</a:t>
            </a:r>
            <a:r>
              <a:rPr lang="zh-CN" altLang="zh-CN" b="1" dirty="0" smtClean="0"/>
              <a:t>心态</a:t>
            </a:r>
            <a:endParaRPr lang="en-US" altLang="zh-CN" b="1" dirty="0" smtClean="0"/>
          </a:p>
          <a:p>
            <a:r>
              <a:rPr lang="en-US" altLang="zh-CN" b="1" dirty="0" smtClean="0"/>
              <a:t>C</a:t>
            </a:r>
            <a:r>
              <a:rPr lang="en-US" altLang="zh-CN" b="1" dirty="0"/>
              <a:t>. </a:t>
            </a:r>
            <a:r>
              <a:rPr lang="zh-CN" altLang="zh-CN" b="1" dirty="0"/>
              <a:t>政府大力干预经济</a:t>
            </a:r>
            <a:r>
              <a:rPr lang="en-US" altLang="zh-CN" b="1" dirty="0"/>
              <a:t>	</a:t>
            </a:r>
            <a:endParaRPr lang="en-US" altLang="zh-CN" b="1" dirty="0" smtClean="0"/>
          </a:p>
          <a:p>
            <a:r>
              <a:rPr lang="en-US" altLang="zh-CN" b="1" dirty="0" smtClean="0"/>
              <a:t>D</a:t>
            </a:r>
            <a:r>
              <a:rPr lang="en-US" altLang="zh-CN" b="1" dirty="0"/>
              <a:t>. </a:t>
            </a:r>
            <a:r>
              <a:rPr lang="zh-CN" altLang="zh-CN" b="1" dirty="0"/>
              <a:t>经济一片繁荣的</a:t>
            </a:r>
            <a:r>
              <a:rPr lang="zh-CN" altLang="zh-CN" b="1" dirty="0" smtClean="0"/>
              <a:t>状况</a:t>
            </a:r>
            <a:endParaRPr lang="zh-CN" altLang="zh-CN" b="1" dirty="0"/>
          </a:p>
        </p:txBody>
      </p:sp>
      <p:pic>
        <p:nvPicPr>
          <p:cNvPr id="9218" name="图片 12"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2008" y="0"/>
            <a:ext cx="4443984" cy="6477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374904" y="3500366"/>
            <a:ext cx="5230368" cy="1384995"/>
          </a:xfrm>
          <a:prstGeom prst="rect">
            <a:avLst/>
          </a:prstGeom>
        </p:spPr>
        <p:txBody>
          <a:bodyPr wrap="square">
            <a:spAutoFit/>
          </a:bodyPr>
          <a:lstStyle/>
          <a:p>
            <a:r>
              <a:rPr lang="zh-CN" altLang="en-US" sz="2800" b="1" dirty="0" smtClean="0">
                <a:solidFill>
                  <a:srgbClr val="FF0000"/>
                </a:solidFill>
              </a:rPr>
              <a:t>这个主要是从从文字题干获得时空信息，从漫画中把握主旨</a:t>
            </a:r>
            <a:r>
              <a:rPr lang="en-US" altLang="zh-CN" sz="2800" b="1" dirty="0" smtClean="0">
                <a:solidFill>
                  <a:srgbClr val="FF0000"/>
                </a:solidFill>
              </a:rPr>
              <a:t>,  </a:t>
            </a:r>
            <a:r>
              <a:rPr lang="zh-CN" altLang="en-US" sz="2800" b="1" dirty="0" smtClean="0">
                <a:solidFill>
                  <a:srgbClr val="FF0000"/>
                </a:solidFill>
              </a:rPr>
              <a:t>获取中有效信息。</a:t>
            </a:r>
            <a:endParaRPr lang="zh-CN" altLang="en-US" sz="2800" b="1" dirty="0">
              <a:solidFill>
                <a:srgbClr val="FF0000"/>
              </a:solidFill>
            </a:endParaRPr>
          </a:p>
        </p:txBody>
      </p:sp>
    </p:spTree>
    <p:extLst>
      <p:ext uri="{BB962C8B-B14F-4D97-AF65-F5344CB8AC3E}">
        <p14:creationId xmlns:p14="http://schemas.microsoft.com/office/powerpoint/2010/main" val="84060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5605272" cy="4270248"/>
          </a:xfrm>
        </p:spPr>
        <p:txBody>
          <a:bodyPr/>
          <a:lstStyle/>
          <a:p>
            <a:r>
              <a:rPr lang="en-US" altLang="zh-CN" b="1" dirty="0"/>
              <a:t>15. </a:t>
            </a:r>
            <a:r>
              <a:rPr lang="zh-CN" altLang="zh-CN" b="1" dirty="0"/>
              <a:t>如图</a:t>
            </a:r>
            <a:r>
              <a:rPr lang="en-US" altLang="zh-CN" b="1" dirty="0"/>
              <a:t>4</a:t>
            </a:r>
            <a:r>
              <a:rPr lang="zh-CN" altLang="zh-CN" b="1" dirty="0"/>
              <a:t>是</a:t>
            </a:r>
            <a:r>
              <a:rPr lang="en-US" altLang="zh-CN" b="1" u="sng" dirty="0">
                <a:solidFill>
                  <a:srgbClr val="FF0000"/>
                </a:solidFill>
              </a:rPr>
              <a:t>1931</a:t>
            </a:r>
            <a:r>
              <a:rPr lang="zh-CN" altLang="zh-CN" b="1" u="sng" dirty="0">
                <a:solidFill>
                  <a:srgbClr val="FF0000"/>
                </a:solidFill>
              </a:rPr>
              <a:t>年</a:t>
            </a:r>
            <a:r>
              <a:rPr lang="zh-CN" altLang="zh-CN" b="1" dirty="0"/>
              <a:t>发表的一幅美国漫画。该漫画</a:t>
            </a:r>
            <a:r>
              <a:rPr lang="zh-CN" altLang="zh-CN" b="1" dirty="0">
                <a:solidFill>
                  <a:srgbClr val="FF0000"/>
                </a:solidFill>
              </a:rPr>
              <a:t>反映了</a:t>
            </a:r>
            <a:r>
              <a:rPr lang="zh-CN" altLang="zh-CN" b="1" dirty="0"/>
              <a:t>当时</a:t>
            </a:r>
            <a:r>
              <a:rPr lang="zh-CN" altLang="zh-CN" b="1" u="sng" dirty="0">
                <a:solidFill>
                  <a:srgbClr val="FF0000"/>
                </a:solidFill>
              </a:rPr>
              <a:t>美国</a:t>
            </a:r>
          </a:p>
          <a:p>
            <a:r>
              <a:rPr lang="en-US" altLang="zh-CN" b="1" dirty="0"/>
              <a:t>A. </a:t>
            </a:r>
            <a:r>
              <a:rPr lang="zh-CN" altLang="zh-CN" sz="3600" b="1" dirty="0">
                <a:solidFill>
                  <a:srgbClr val="FF0000"/>
                </a:solidFill>
              </a:rPr>
              <a:t>贫</a:t>
            </a:r>
            <a:r>
              <a:rPr lang="zh-CN" altLang="zh-CN" sz="2400" b="1" dirty="0"/>
              <a:t>富</a:t>
            </a:r>
            <a:r>
              <a:rPr lang="zh-CN" altLang="zh-CN" b="1" dirty="0"/>
              <a:t>分化日益</a:t>
            </a:r>
            <a:r>
              <a:rPr lang="zh-CN" altLang="zh-CN" b="1" dirty="0">
                <a:solidFill>
                  <a:srgbClr val="FF0000"/>
                </a:solidFill>
              </a:rPr>
              <a:t>严重</a:t>
            </a:r>
            <a:r>
              <a:rPr lang="en-US" altLang="zh-CN" b="1" dirty="0"/>
              <a:t>	</a:t>
            </a:r>
            <a:endParaRPr lang="en-US" altLang="zh-CN" b="1" dirty="0" smtClean="0"/>
          </a:p>
          <a:p>
            <a:r>
              <a:rPr lang="en-US" altLang="zh-CN" b="1" dirty="0" smtClean="0"/>
              <a:t>B</a:t>
            </a:r>
            <a:r>
              <a:rPr lang="en-US" altLang="zh-CN" b="1" dirty="0"/>
              <a:t>. </a:t>
            </a:r>
            <a:r>
              <a:rPr lang="zh-CN" altLang="zh-CN" b="1" dirty="0"/>
              <a:t>民众迷茫无助的</a:t>
            </a:r>
            <a:r>
              <a:rPr lang="zh-CN" altLang="zh-CN" b="1" dirty="0" smtClean="0"/>
              <a:t>心态</a:t>
            </a:r>
            <a:endParaRPr lang="en-US" altLang="zh-CN" b="1" dirty="0" smtClean="0"/>
          </a:p>
          <a:p>
            <a:r>
              <a:rPr lang="en-US" altLang="zh-CN" b="1" dirty="0" smtClean="0"/>
              <a:t>C</a:t>
            </a:r>
            <a:r>
              <a:rPr lang="en-US" altLang="zh-CN" b="1" dirty="0"/>
              <a:t>. </a:t>
            </a:r>
            <a:r>
              <a:rPr lang="zh-CN" altLang="zh-CN" b="1" dirty="0"/>
              <a:t>政府</a:t>
            </a:r>
            <a:r>
              <a:rPr lang="zh-CN" altLang="zh-CN" b="1" dirty="0">
                <a:solidFill>
                  <a:srgbClr val="FF0000"/>
                </a:solidFill>
              </a:rPr>
              <a:t>大力干预</a:t>
            </a:r>
            <a:r>
              <a:rPr lang="zh-CN" altLang="zh-CN" b="1" dirty="0"/>
              <a:t>经济</a:t>
            </a:r>
            <a:r>
              <a:rPr lang="en-US" altLang="zh-CN" b="1" dirty="0"/>
              <a:t>	</a:t>
            </a:r>
            <a:endParaRPr lang="en-US" altLang="zh-CN" b="1" dirty="0" smtClean="0"/>
          </a:p>
          <a:p>
            <a:r>
              <a:rPr lang="en-US" altLang="zh-CN" b="1" dirty="0" smtClean="0"/>
              <a:t>D</a:t>
            </a:r>
            <a:r>
              <a:rPr lang="en-US" altLang="zh-CN" b="1" dirty="0"/>
              <a:t>. </a:t>
            </a:r>
            <a:r>
              <a:rPr lang="zh-CN" altLang="zh-CN" b="1" dirty="0"/>
              <a:t>经济</a:t>
            </a:r>
            <a:r>
              <a:rPr lang="zh-CN" altLang="zh-CN" b="1" dirty="0">
                <a:solidFill>
                  <a:srgbClr val="FF0000"/>
                </a:solidFill>
              </a:rPr>
              <a:t>一片繁荣</a:t>
            </a:r>
            <a:r>
              <a:rPr lang="zh-CN" altLang="zh-CN" b="1" dirty="0"/>
              <a:t>的</a:t>
            </a:r>
            <a:r>
              <a:rPr lang="zh-CN" altLang="zh-CN" b="1" dirty="0" smtClean="0"/>
              <a:t>状况</a:t>
            </a:r>
            <a:endParaRPr lang="zh-CN" altLang="zh-CN" b="1" dirty="0"/>
          </a:p>
        </p:txBody>
      </p:sp>
      <p:pic>
        <p:nvPicPr>
          <p:cNvPr id="9218" name="图片 12"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2008" y="0"/>
            <a:ext cx="4443984" cy="6477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p:cNvSpPr txBox="1"/>
          <p:nvPr/>
        </p:nvSpPr>
        <p:spPr>
          <a:xfrm>
            <a:off x="9317339" y="2885170"/>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B</a:t>
            </a:r>
            <a:endParaRPr lang="zh-CN" altLang="en-US" sz="5400" b="1" dirty="0">
              <a:solidFill>
                <a:srgbClr val="FFFF00"/>
              </a:solidFill>
            </a:endParaRPr>
          </a:p>
        </p:txBody>
      </p:sp>
    </p:spTree>
    <p:extLst>
      <p:ext uri="{BB962C8B-B14F-4D97-AF65-F5344CB8AC3E}">
        <p14:creationId xmlns:p14="http://schemas.microsoft.com/office/powerpoint/2010/main" val="181983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088368" cy="4270248"/>
          </a:xfrm>
        </p:spPr>
        <p:txBody>
          <a:bodyPr/>
          <a:lstStyle/>
          <a:p>
            <a:r>
              <a:rPr lang="en-US" altLang="zh-CN" dirty="0" smtClean="0"/>
              <a:t>16</a:t>
            </a:r>
            <a:r>
              <a:rPr lang="en-US" altLang="zh-CN" dirty="0"/>
              <a:t>. 1952</a:t>
            </a:r>
            <a:r>
              <a:rPr lang="zh-CN" altLang="zh-CN" dirty="0"/>
              <a:t>年</a:t>
            </a:r>
            <a:r>
              <a:rPr lang="en-US" altLang="zh-CN" dirty="0"/>
              <a:t>4</a:t>
            </a:r>
            <a:r>
              <a:rPr lang="zh-CN" altLang="zh-CN" dirty="0"/>
              <a:t>月，苏联在莫斯科举办民间性国际经济会议。该会议云集了东西方各国商界精英，不仅探讨突破政治束缚、开展民间贸易的可能性，苏联、中国以及东欧各国还先后与西方各国商人签署了大量实质性的贸易协定。这说明</a:t>
            </a:r>
          </a:p>
          <a:p>
            <a:r>
              <a:rPr lang="en-US" altLang="zh-CN" dirty="0"/>
              <a:t>A. </a:t>
            </a:r>
            <a:r>
              <a:rPr lang="zh-CN" altLang="zh-CN" dirty="0"/>
              <a:t>资本主义阵营内部矛盾激化</a:t>
            </a:r>
            <a:r>
              <a:rPr lang="en-US" altLang="zh-CN" dirty="0"/>
              <a:t>	B. </a:t>
            </a:r>
            <a:r>
              <a:rPr lang="zh-CN" altLang="zh-CN" dirty="0"/>
              <a:t>美苏争霸的局势有所缓和</a:t>
            </a:r>
          </a:p>
          <a:p>
            <a:r>
              <a:rPr lang="en-US" altLang="zh-CN" dirty="0"/>
              <a:t>C. </a:t>
            </a:r>
            <a:r>
              <a:rPr lang="zh-CN" altLang="zh-CN" dirty="0"/>
              <a:t>西欧实行独立自主外交政策</a:t>
            </a:r>
            <a:r>
              <a:rPr lang="en-US" altLang="zh-CN" dirty="0"/>
              <a:t>	D. </a:t>
            </a:r>
            <a:r>
              <a:rPr lang="zh-CN" altLang="zh-CN" dirty="0"/>
              <a:t>冷战对抗不符合时代潮流</a:t>
            </a:r>
          </a:p>
        </p:txBody>
      </p:sp>
    </p:spTree>
    <p:extLst>
      <p:ext uri="{BB962C8B-B14F-4D97-AF65-F5344CB8AC3E}">
        <p14:creationId xmlns:p14="http://schemas.microsoft.com/office/powerpoint/2010/main" val="22100600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088368" cy="2714732"/>
          </a:xfrm>
        </p:spPr>
        <p:txBody>
          <a:bodyPr/>
          <a:lstStyle/>
          <a:p>
            <a:r>
              <a:rPr lang="en-US" altLang="zh-CN" b="1" dirty="0" smtClean="0"/>
              <a:t>16</a:t>
            </a:r>
            <a:r>
              <a:rPr lang="en-US" altLang="zh-CN" b="1" dirty="0"/>
              <a:t>. </a:t>
            </a:r>
            <a:r>
              <a:rPr lang="en-US" altLang="zh-CN" b="1" dirty="0">
                <a:solidFill>
                  <a:srgbClr val="FF0000"/>
                </a:solidFill>
              </a:rPr>
              <a:t>1952</a:t>
            </a:r>
            <a:r>
              <a:rPr lang="zh-CN" altLang="zh-CN" b="1" dirty="0">
                <a:solidFill>
                  <a:srgbClr val="FF0000"/>
                </a:solidFill>
              </a:rPr>
              <a:t>年</a:t>
            </a:r>
            <a:r>
              <a:rPr lang="en-US" altLang="zh-CN" b="1" dirty="0">
                <a:solidFill>
                  <a:srgbClr val="FF0000"/>
                </a:solidFill>
              </a:rPr>
              <a:t>4</a:t>
            </a:r>
            <a:r>
              <a:rPr lang="zh-CN" altLang="zh-CN" b="1" dirty="0">
                <a:solidFill>
                  <a:srgbClr val="FF0000"/>
                </a:solidFill>
              </a:rPr>
              <a:t>月</a:t>
            </a:r>
            <a:r>
              <a:rPr lang="zh-CN" altLang="zh-CN" b="1" dirty="0"/>
              <a:t>，</a:t>
            </a:r>
            <a:r>
              <a:rPr lang="zh-CN" altLang="zh-CN" b="1" dirty="0">
                <a:solidFill>
                  <a:srgbClr val="FF0000"/>
                </a:solidFill>
              </a:rPr>
              <a:t>苏联</a:t>
            </a:r>
            <a:r>
              <a:rPr lang="zh-CN" altLang="zh-CN" b="1" dirty="0"/>
              <a:t>在莫斯科举办</a:t>
            </a:r>
            <a:r>
              <a:rPr lang="zh-CN" altLang="zh-CN" b="1" dirty="0">
                <a:solidFill>
                  <a:srgbClr val="3333FF"/>
                </a:solidFill>
              </a:rPr>
              <a:t>民间性国际经济会议</a:t>
            </a:r>
            <a:r>
              <a:rPr lang="zh-CN" altLang="zh-CN" b="1" dirty="0"/>
              <a:t>。该会议</a:t>
            </a:r>
            <a:r>
              <a:rPr lang="zh-CN" altLang="zh-CN" b="1" dirty="0">
                <a:solidFill>
                  <a:srgbClr val="3333FF"/>
                </a:solidFill>
              </a:rPr>
              <a:t>云集了东西方各国商界精英</a:t>
            </a:r>
            <a:r>
              <a:rPr lang="zh-CN" altLang="zh-CN" b="1" dirty="0"/>
              <a:t>，不仅</a:t>
            </a:r>
            <a:r>
              <a:rPr lang="zh-CN" altLang="zh-CN" b="1" dirty="0">
                <a:solidFill>
                  <a:srgbClr val="3333FF"/>
                </a:solidFill>
              </a:rPr>
              <a:t>探讨突破政治束缚、开展民间贸易的可能性</a:t>
            </a:r>
            <a:r>
              <a:rPr lang="zh-CN" altLang="zh-CN" b="1" dirty="0"/>
              <a:t>，</a:t>
            </a:r>
            <a:r>
              <a:rPr lang="zh-CN" altLang="zh-CN" b="1" dirty="0">
                <a:solidFill>
                  <a:srgbClr val="3333FF"/>
                </a:solidFill>
              </a:rPr>
              <a:t>苏联、中国以及东欧各国还先后与西方各国商人签署了大量实质性的贸易协定</a:t>
            </a:r>
            <a:r>
              <a:rPr lang="zh-CN" altLang="zh-CN" b="1" dirty="0"/>
              <a:t>。这</a:t>
            </a:r>
            <a:r>
              <a:rPr lang="zh-CN" altLang="zh-CN" b="1" dirty="0">
                <a:solidFill>
                  <a:srgbClr val="FF0000"/>
                </a:solidFill>
              </a:rPr>
              <a:t>说明</a:t>
            </a:r>
          </a:p>
          <a:p>
            <a:r>
              <a:rPr lang="en-US" altLang="zh-CN" b="1" dirty="0"/>
              <a:t>A. </a:t>
            </a:r>
            <a:r>
              <a:rPr lang="zh-CN" altLang="zh-CN" b="1" dirty="0"/>
              <a:t>资本主义阵营</a:t>
            </a:r>
            <a:r>
              <a:rPr lang="zh-CN" altLang="zh-CN" b="1" dirty="0">
                <a:solidFill>
                  <a:srgbClr val="FF0000"/>
                </a:solidFill>
              </a:rPr>
              <a:t>内部矛盾</a:t>
            </a:r>
            <a:r>
              <a:rPr lang="zh-CN" altLang="zh-CN" b="1" dirty="0"/>
              <a:t>激化</a:t>
            </a:r>
            <a:r>
              <a:rPr lang="en-US" altLang="zh-CN" b="1" dirty="0"/>
              <a:t>	B. </a:t>
            </a:r>
            <a:r>
              <a:rPr lang="zh-CN" altLang="zh-CN" b="1" dirty="0"/>
              <a:t>美苏争霸的局势有所缓和</a:t>
            </a:r>
          </a:p>
          <a:p>
            <a:r>
              <a:rPr lang="en-US" altLang="zh-CN" b="1" dirty="0"/>
              <a:t>C. </a:t>
            </a:r>
            <a:r>
              <a:rPr lang="zh-CN" altLang="zh-CN" b="1" dirty="0"/>
              <a:t>西欧实行独立自主外交政策</a:t>
            </a:r>
            <a:r>
              <a:rPr lang="en-US" altLang="zh-CN" b="1" dirty="0"/>
              <a:t>	D. </a:t>
            </a:r>
            <a:r>
              <a:rPr lang="zh-CN" altLang="zh-CN" b="1" dirty="0"/>
              <a:t>冷战对抗不符合时代潮流</a:t>
            </a:r>
          </a:p>
        </p:txBody>
      </p:sp>
      <p:sp>
        <p:nvSpPr>
          <p:cNvPr id="4" name="矩形 3"/>
          <p:cNvSpPr/>
          <p:nvPr/>
        </p:nvSpPr>
        <p:spPr>
          <a:xfrm>
            <a:off x="4946419" y="1516118"/>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5" name="矩形 4"/>
          <p:cNvSpPr/>
          <p:nvPr/>
        </p:nvSpPr>
        <p:spPr>
          <a:xfrm>
            <a:off x="4946419" y="2006846"/>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6" name="矩形 5"/>
          <p:cNvSpPr/>
          <p:nvPr/>
        </p:nvSpPr>
        <p:spPr>
          <a:xfrm>
            <a:off x="10009147" y="1516118"/>
            <a:ext cx="697627" cy="707886"/>
          </a:xfrm>
          <a:prstGeom prst="rect">
            <a:avLst/>
          </a:prstGeom>
        </p:spPr>
        <p:txBody>
          <a:bodyPr wrap="none">
            <a:spAutoFit/>
          </a:bodyPr>
          <a:lstStyle/>
          <a:p>
            <a:r>
              <a:rPr lang="en-US" altLang="zh-CN" sz="4000" b="1" dirty="0" smtClean="0">
                <a:solidFill>
                  <a:srgbClr val="FF0000"/>
                </a:solidFill>
              </a:rPr>
              <a:t>ⅹ</a:t>
            </a:r>
            <a:endParaRPr lang="zh-CN" altLang="en-US" sz="4000" b="1" dirty="0">
              <a:solidFill>
                <a:srgbClr val="FF0000"/>
              </a:solidFill>
            </a:endParaRPr>
          </a:p>
        </p:txBody>
      </p:sp>
      <p:sp>
        <p:nvSpPr>
          <p:cNvPr id="7" name="文本框 6"/>
          <p:cNvSpPr txBox="1"/>
          <p:nvPr/>
        </p:nvSpPr>
        <p:spPr>
          <a:xfrm>
            <a:off x="10186019" y="2224004"/>
            <a:ext cx="681597" cy="923330"/>
          </a:xfrm>
          <a:prstGeom prst="rect">
            <a:avLst/>
          </a:prstGeom>
          <a:solidFill>
            <a:srgbClr val="C00000"/>
          </a:solidFill>
        </p:spPr>
        <p:txBody>
          <a:bodyPr wrap="none" rtlCol="0">
            <a:spAutoFit/>
          </a:bodyPr>
          <a:lstStyle/>
          <a:p>
            <a:r>
              <a:rPr lang="en-US" altLang="zh-CN" sz="5400" b="1" dirty="0" smtClean="0">
                <a:solidFill>
                  <a:srgbClr val="FFFF00"/>
                </a:solidFill>
              </a:rPr>
              <a:t>D</a:t>
            </a:r>
            <a:endParaRPr lang="zh-CN" altLang="en-US" sz="5400" b="1" dirty="0">
              <a:solidFill>
                <a:srgbClr val="FFFF00"/>
              </a:solidFill>
            </a:endParaRPr>
          </a:p>
        </p:txBody>
      </p:sp>
      <p:sp>
        <p:nvSpPr>
          <p:cNvPr id="8" name="矩形 7"/>
          <p:cNvSpPr/>
          <p:nvPr/>
        </p:nvSpPr>
        <p:spPr>
          <a:xfrm>
            <a:off x="0" y="4226082"/>
            <a:ext cx="12192000" cy="2062103"/>
          </a:xfrm>
          <a:prstGeom prst="rect">
            <a:avLst/>
          </a:prstGeom>
          <a:solidFill>
            <a:srgbClr val="C00000"/>
          </a:solidFill>
        </p:spPr>
        <p:txBody>
          <a:bodyPr wrap="square">
            <a:spAutoFit/>
          </a:bodyPr>
          <a:lstStyle/>
          <a:p>
            <a:r>
              <a:rPr lang="zh-CN" altLang="en-US" sz="3200" b="1" dirty="0" smtClean="0">
                <a:solidFill>
                  <a:srgbClr val="FFFF00"/>
                </a:solidFill>
                <a:latin typeface="方正粗黑宋简体" panose="02000000000000000000" pitchFamily="2" charset="-122"/>
                <a:ea typeface="方正粗黑宋简体" panose="02000000000000000000" pitchFamily="2" charset="-122"/>
              </a:rPr>
              <a:t>选择题一般要求：</a:t>
            </a:r>
            <a:endParaRPr lang="en-US" altLang="zh-CN" sz="3200" b="1" dirty="0" smtClean="0">
              <a:solidFill>
                <a:srgbClr val="FFFF00"/>
              </a:solidFill>
              <a:latin typeface="方正粗黑宋简体" panose="02000000000000000000" pitchFamily="2" charset="-122"/>
              <a:ea typeface="方正粗黑宋简体" panose="02000000000000000000" pitchFamily="2" charset="-122"/>
            </a:endParaRP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1.</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把握时空，知道重大历史特征</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需要熟悉教材</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 ；</a:t>
            </a:r>
            <a:endParaRPr lang="en-US" altLang="zh-CN" sz="3200" b="1" dirty="0" smtClean="0">
              <a:solidFill>
                <a:srgbClr val="FFFF00"/>
              </a:solidFill>
              <a:latin typeface="方正粗黑宋简体" panose="02000000000000000000" pitchFamily="2" charset="-122"/>
              <a:ea typeface="方正粗黑宋简体" panose="02000000000000000000" pitchFamily="2" charset="-122"/>
            </a:endParaRP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2.</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审题干，把握题干主旨</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需要阅读理解概括比较逻辑推理等能力</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a:t>
            </a:r>
            <a:endParaRPr lang="en-US" altLang="zh-CN" sz="3200" b="1" dirty="0" smtClean="0">
              <a:solidFill>
                <a:srgbClr val="FFFF00"/>
              </a:solidFill>
              <a:latin typeface="方正粗黑宋简体" panose="02000000000000000000" pitchFamily="2" charset="-122"/>
              <a:ea typeface="方正粗黑宋简体" panose="02000000000000000000" pitchFamily="2" charset="-122"/>
            </a:endParaRPr>
          </a:p>
          <a:p>
            <a:r>
              <a:rPr lang="en-US" altLang="zh-CN" sz="3200" b="1" dirty="0" smtClean="0">
                <a:solidFill>
                  <a:srgbClr val="FFFF00"/>
                </a:solidFill>
                <a:latin typeface="方正粗黑宋简体" panose="02000000000000000000" pitchFamily="2" charset="-122"/>
                <a:ea typeface="方正粗黑宋简体" panose="02000000000000000000" pitchFamily="2" charset="-122"/>
              </a:rPr>
              <a:t>3.</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审选项，发现选项与时空特征不符的直接排除</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需要熟悉教材</a:t>
            </a:r>
            <a:r>
              <a:rPr lang="en-US" altLang="zh-CN" sz="3200" b="1" dirty="0" smtClean="0">
                <a:solidFill>
                  <a:srgbClr val="FFFF00"/>
                </a:solidFill>
                <a:latin typeface="方正粗黑宋简体" panose="02000000000000000000" pitchFamily="2" charset="-122"/>
                <a:ea typeface="方正粗黑宋简体" panose="02000000000000000000" pitchFamily="2" charset="-122"/>
              </a:rPr>
              <a:t>)</a:t>
            </a:r>
            <a:r>
              <a:rPr lang="zh-CN" altLang="en-US" sz="3200" b="1" dirty="0" smtClean="0">
                <a:solidFill>
                  <a:srgbClr val="FFFF00"/>
                </a:solidFill>
                <a:latin typeface="方正粗黑宋简体" panose="02000000000000000000" pitchFamily="2" charset="-122"/>
                <a:ea typeface="方正粗黑宋简体" panose="02000000000000000000" pitchFamily="2" charset="-122"/>
              </a:rPr>
              <a:t> 。</a:t>
            </a:r>
            <a:endParaRPr lang="zh-CN" altLang="en-US" sz="3200" b="1" dirty="0">
              <a:solidFill>
                <a:srgbClr val="FFFF00"/>
              </a:solidFill>
              <a:latin typeface="方正粗黑宋简体" panose="02000000000000000000" pitchFamily="2" charset="-122"/>
              <a:ea typeface="方正粗黑宋简体" panose="02000000000000000000" pitchFamily="2" charset="-122"/>
            </a:endParaRPr>
          </a:p>
        </p:txBody>
      </p:sp>
    </p:spTree>
    <p:extLst>
      <p:ext uri="{BB962C8B-B14F-4D97-AF65-F5344CB8AC3E}">
        <p14:creationId xmlns:p14="http://schemas.microsoft.com/office/powerpoint/2010/main" val="249330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fontScale="92500" lnSpcReduction="20000"/>
          </a:bodyPr>
          <a:lstStyle/>
          <a:p>
            <a:r>
              <a:rPr lang="en-US" altLang="zh-CN" b="1" dirty="0"/>
              <a:t>17. </a:t>
            </a:r>
            <a:r>
              <a:rPr lang="zh-CN" altLang="zh-CN" b="1" dirty="0"/>
              <a:t>阅读材料，完成下列要求。</a:t>
            </a:r>
          </a:p>
          <a:p>
            <a:r>
              <a:rPr lang="zh-CN" altLang="zh-CN" b="1" dirty="0"/>
              <a:t>材料一</a:t>
            </a:r>
            <a:r>
              <a:rPr lang="en-US" altLang="zh-CN" b="1" dirty="0"/>
              <a:t>  </a:t>
            </a:r>
            <a:r>
              <a:rPr lang="zh-CN" altLang="zh-CN" b="1" dirty="0">
                <a:latin typeface="华文楷体" panose="02010600040101010101" pitchFamily="2" charset="-122"/>
                <a:ea typeface="华文楷体" panose="02010600040101010101" pitchFamily="2" charset="-122"/>
              </a:rPr>
              <a:t>一敦孝悌，以重人伦；二、笃宗族，以昭雍睦；三、和乡党，以息争讼；四、重农桑，以足衣食；五、尚节俭，以惜财用；六、隆学校，以端士习；七、黜异端，以崇正学；八、讲法律，以儆愚顽；九、明礼让，以厚风俗；十、务本业，以定民志；十一、训子弟，以禁非为；十二、息诬告，以全良善；十三、戒窝逃，以免株连；十四、完钱粮，以省催科：十五、联保甲，以弭盗贼；十六、解仇忿，以重身命。</a:t>
            </a:r>
          </a:p>
          <a:p>
            <a:pPr algn="r"/>
            <a:r>
              <a:rPr lang="en-US" altLang="zh-CN" b="1" dirty="0"/>
              <a:t>——</a:t>
            </a:r>
            <a:r>
              <a:rPr lang="zh-CN" altLang="zh-CN" b="1" dirty="0"/>
              <a:t>康熙帝颁布的</a:t>
            </a:r>
            <a:r>
              <a:rPr lang="en-US" altLang="zh-CN" b="1" dirty="0"/>
              <a:t>“</a:t>
            </a:r>
            <a:r>
              <a:rPr lang="zh-CN" altLang="zh-CN" b="1" dirty="0"/>
              <a:t>圣谕十六条</a:t>
            </a:r>
            <a:r>
              <a:rPr lang="en-US" altLang="zh-CN" b="1" dirty="0"/>
              <a:t>”</a:t>
            </a:r>
            <a:endParaRPr lang="zh-CN" altLang="zh-CN" b="1" dirty="0"/>
          </a:p>
          <a:p>
            <a:r>
              <a:rPr lang="zh-CN" altLang="zh-CN" b="1" dirty="0"/>
              <a:t>材料</a:t>
            </a:r>
            <a:r>
              <a:rPr lang="zh-CN" altLang="zh-CN" b="1" dirty="0">
                <a:latin typeface="华文楷体" panose="02010600040101010101" pitchFamily="2" charset="-122"/>
                <a:ea typeface="华文楷体" panose="02010600040101010101" pitchFamily="2" charset="-122"/>
              </a:rPr>
              <a:t>二</a:t>
            </a:r>
            <a:r>
              <a:rPr lang="en-US" altLang="zh-CN" b="1" dirty="0">
                <a:latin typeface="华文楷体" panose="02010600040101010101" pitchFamily="2" charset="-122"/>
                <a:ea typeface="华文楷体" panose="02010600040101010101" pitchFamily="2" charset="-122"/>
              </a:rPr>
              <a:t>  “</a:t>
            </a:r>
            <a:r>
              <a:rPr lang="zh-CN" altLang="zh-CN" b="1" dirty="0">
                <a:latin typeface="华文楷体" panose="02010600040101010101" pitchFamily="2" charset="-122"/>
                <a:ea typeface="华文楷体" panose="02010600040101010101" pitchFamily="2" charset="-122"/>
              </a:rPr>
              <a:t>江楚会奏</a:t>
            </a:r>
            <a:r>
              <a:rPr lang="en-US" altLang="zh-CN" b="1" dirty="0">
                <a:latin typeface="华文楷体" panose="02010600040101010101" pitchFamily="2" charset="-122"/>
                <a:ea typeface="华文楷体" panose="02010600040101010101" pitchFamily="2" charset="-122"/>
              </a:rPr>
              <a:t>”27</a:t>
            </a:r>
            <a:r>
              <a:rPr lang="zh-CN" altLang="zh-CN" b="1" dirty="0">
                <a:latin typeface="华文楷体" panose="02010600040101010101" pitchFamily="2" charset="-122"/>
                <a:ea typeface="华文楷体" panose="02010600040101010101" pitchFamily="2" charset="-122"/>
              </a:rPr>
              <a:t>条：设文武学堂；酌改文科（变科举）；停罢武科；奖劝游学；崇节俭；破常格；停捐纳；课官重禄；去胥吏；去差役；恤刑狱；改选法（变选官之法）；筹八旗生计；裁屯卫；裁绿营；简文法；广派游历；练外国操（西法练兵）；广军实（兴办军事工业）；修农政；劝工艺（讲求工商、造机器等）；定矿律、路律、商律、交涉刑律；用银元；行印花税；推行邮政；官收洋药；多译东西各国书。</a:t>
            </a:r>
          </a:p>
          <a:p>
            <a:pPr algn="r"/>
            <a:r>
              <a:rPr lang="en-US" altLang="zh-CN" b="1" dirty="0"/>
              <a:t>——</a:t>
            </a:r>
            <a:r>
              <a:rPr lang="zh-CN" altLang="zh-CN" b="1" dirty="0"/>
              <a:t>据张之洞、刘坤一《江楚会奏变法三折》（</a:t>
            </a:r>
            <a:r>
              <a:rPr lang="en-US" altLang="zh-CN" b="1" dirty="0"/>
              <a:t>1901</a:t>
            </a:r>
            <a:r>
              <a:rPr lang="zh-CN" altLang="zh-CN" b="1" dirty="0"/>
              <a:t>～</a:t>
            </a:r>
            <a:r>
              <a:rPr lang="en-US" altLang="zh-CN" b="1" dirty="0"/>
              <a:t>1905</a:t>
            </a:r>
            <a:r>
              <a:rPr lang="zh-CN" altLang="zh-CN" b="1" dirty="0"/>
              <a:t>年清政府主要根据其基本精神开展改革）</a:t>
            </a:r>
          </a:p>
          <a:p>
            <a:r>
              <a:rPr lang="zh-CN" altLang="zh-CN" b="1" dirty="0"/>
              <a:t>请</a:t>
            </a:r>
            <a:r>
              <a:rPr lang="zh-CN" altLang="zh-CN" b="1" dirty="0" smtClean="0"/>
              <a:t>回答</a:t>
            </a:r>
            <a:endParaRPr lang="en-US" altLang="zh-CN" b="1" dirty="0" smtClean="0"/>
          </a:p>
          <a:p>
            <a:r>
              <a:rPr lang="zh-CN" altLang="zh-CN" b="1" dirty="0"/>
              <a:t>（</a:t>
            </a:r>
            <a:r>
              <a:rPr lang="en-US" altLang="zh-CN" b="1" dirty="0"/>
              <a:t>1</a:t>
            </a:r>
            <a:r>
              <a:rPr lang="zh-CN" altLang="zh-CN" b="1" dirty="0"/>
              <a:t>）根据材料一并结合所学知识，概述康熙帝</a:t>
            </a:r>
            <a:r>
              <a:rPr lang="en-US" altLang="zh-CN" b="1" dirty="0"/>
              <a:t>“</a:t>
            </a:r>
            <a:r>
              <a:rPr lang="zh-CN" altLang="zh-CN" b="1" dirty="0"/>
              <a:t>圣谕十六条</a:t>
            </a:r>
            <a:r>
              <a:rPr lang="en-US" altLang="zh-CN" b="1" dirty="0"/>
              <a:t>”</a:t>
            </a:r>
            <a:r>
              <a:rPr lang="zh-CN" altLang="zh-CN" b="1" dirty="0"/>
              <a:t>所体现的治国思想，并据此分析其影响。</a:t>
            </a:r>
          </a:p>
          <a:p>
            <a:r>
              <a:rPr lang="zh-CN" altLang="zh-CN" b="1" dirty="0"/>
              <a:t>（</a:t>
            </a:r>
            <a:r>
              <a:rPr lang="en-US" altLang="zh-CN" b="1" dirty="0"/>
              <a:t>2</a:t>
            </a:r>
            <a:r>
              <a:rPr lang="zh-CN" altLang="zh-CN" b="1" dirty="0"/>
              <a:t>）根据材料一、二并结合所学知识，概括指出与康熙帝的治国思想相比，</a:t>
            </a:r>
            <a:r>
              <a:rPr lang="en-US" altLang="zh-CN" b="1" dirty="0"/>
              <a:t>“</a:t>
            </a:r>
            <a:r>
              <a:rPr lang="zh-CN" altLang="zh-CN" b="1" dirty="0"/>
              <a:t>江楚会奏</a:t>
            </a:r>
            <a:r>
              <a:rPr lang="en-US" altLang="zh-CN" b="1" dirty="0"/>
              <a:t>”</a:t>
            </a:r>
            <a:r>
              <a:rPr lang="zh-CN" altLang="zh-CN" b="1" dirty="0"/>
              <a:t>的治国思想有何变化，并说明变化的原因。</a:t>
            </a:r>
          </a:p>
          <a:p>
            <a:endParaRPr lang="zh-CN" altLang="en-US" dirty="0"/>
          </a:p>
        </p:txBody>
      </p:sp>
    </p:spTree>
    <p:extLst>
      <p:ext uri="{BB962C8B-B14F-4D97-AF65-F5344CB8AC3E}">
        <p14:creationId xmlns:p14="http://schemas.microsoft.com/office/powerpoint/2010/main" val="5489589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en-US" altLang="zh-CN" b="1" dirty="0"/>
              <a:t>17. </a:t>
            </a:r>
            <a:r>
              <a:rPr lang="zh-CN" altLang="zh-CN" b="1" dirty="0"/>
              <a:t>阅读材料，完成下列要求。</a:t>
            </a:r>
          </a:p>
          <a:p>
            <a:r>
              <a:rPr lang="zh-CN" altLang="zh-CN" b="1" dirty="0"/>
              <a:t>材料一</a:t>
            </a:r>
            <a:r>
              <a:rPr lang="en-US" altLang="zh-CN" b="1" dirty="0"/>
              <a:t>  </a:t>
            </a:r>
            <a:r>
              <a:rPr lang="zh-CN" altLang="zh-CN" b="1" dirty="0">
                <a:latin typeface="华文楷体" panose="02010600040101010101" pitchFamily="2" charset="-122"/>
                <a:ea typeface="华文楷体" panose="02010600040101010101" pitchFamily="2" charset="-122"/>
              </a:rPr>
              <a:t>一敦孝悌，以重人伦；二、笃宗族，以昭雍睦；三、和乡党，以息争讼；四、重农桑，以足衣食；五、尚节俭，以惜财用；六、隆学校，以端士习；七、黜异端，以崇正学；八、讲法律，以儆愚顽；九、明礼让，以厚风俗；十、务本业，以定民志；十一、训子弟，以禁非为；十二、息诬告，以全良善；十三、戒窝逃，以免株连；十四、完钱粮，以省催科：十五、联保甲，以弭盗贼；十六、解仇忿，以重身命。</a:t>
            </a:r>
          </a:p>
          <a:p>
            <a:pPr algn="r"/>
            <a:r>
              <a:rPr lang="en-US" altLang="zh-CN" b="1" dirty="0"/>
              <a:t>——</a:t>
            </a:r>
            <a:r>
              <a:rPr lang="zh-CN" altLang="zh-CN" b="1" dirty="0"/>
              <a:t>康熙帝颁布的</a:t>
            </a:r>
            <a:r>
              <a:rPr lang="en-US" altLang="zh-CN" b="1" dirty="0"/>
              <a:t>“</a:t>
            </a:r>
            <a:r>
              <a:rPr lang="zh-CN" altLang="zh-CN" b="1" dirty="0"/>
              <a:t>圣谕十六条</a:t>
            </a:r>
            <a:r>
              <a:rPr lang="en-US" altLang="zh-CN" b="1" dirty="0"/>
              <a:t>”</a:t>
            </a:r>
            <a:endParaRPr lang="zh-CN" altLang="zh-CN" b="1" dirty="0"/>
          </a:p>
          <a:p>
            <a:r>
              <a:rPr lang="zh-CN" altLang="zh-CN" b="1" dirty="0" smtClean="0"/>
              <a:t>请回答</a:t>
            </a:r>
            <a:endParaRPr lang="en-US" altLang="zh-CN" b="1" dirty="0" smtClean="0"/>
          </a:p>
          <a:p>
            <a:r>
              <a:rPr lang="zh-CN" altLang="zh-CN" b="1" dirty="0"/>
              <a:t>（</a:t>
            </a:r>
            <a:r>
              <a:rPr lang="en-US" altLang="zh-CN" b="1" dirty="0"/>
              <a:t>1</a:t>
            </a:r>
            <a:r>
              <a:rPr lang="zh-CN" altLang="zh-CN" b="1" dirty="0"/>
              <a:t>）根据材料一并结合所学知识，概述康熙帝</a:t>
            </a:r>
            <a:r>
              <a:rPr lang="en-US" altLang="zh-CN" b="1" dirty="0"/>
              <a:t>“</a:t>
            </a:r>
            <a:r>
              <a:rPr lang="zh-CN" altLang="zh-CN" b="1" dirty="0"/>
              <a:t>圣谕十六条</a:t>
            </a:r>
            <a:r>
              <a:rPr lang="en-US" altLang="zh-CN" b="1" dirty="0"/>
              <a:t>”</a:t>
            </a:r>
            <a:r>
              <a:rPr lang="zh-CN" altLang="zh-CN" b="1" dirty="0"/>
              <a:t>所体现的治国思想，并据此分析其影响。</a:t>
            </a:r>
          </a:p>
          <a:p>
            <a:endParaRPr lang="zh-CN" altLang="en-US" dirty="0"/>
          </a:p>
        </p:txBody>
      </p:sp>
    </p:spTree>
    <p:extLst>
      <p:ext uri="{BB962C8B-B14F-4D97-AF65-F5344CB8AC3E}">
        <p14:creationId xmlns:p14="http://schemas.microsoft.com/office/powerpoint/2010/main" val="3659199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en-US" altLang="zh-CN" sz="2600" b="1" dirty="0"/>
              <a:t>17. </a:t>
            </a:r>
            <a:r>
              <a:rPr lang="zh-CN" altLang="zh-CN" sz="2600" b="1" dirty="0"/>
              <a:t>阅读材料，完成下列要求。</a:t>
            </a:r>
          </a:p>
          <a:p>
            <a:r>
              <a:rPr lang="zh-CN" altLang="zh-CN" sz="2600" b="1" dirty="0"/>
              <a:t>材料一</a:t>
            </a:r>
            <a:r>
              <a:rPr lang="en-US" altLang="zh-CN" sz="2600" b="1" dirty="0"/>
              <a:t>  </a:t>
            </a:r>
            <a:r>
              <a:rPr lang="zh-CN" altLang="zh-CN" sz="2600" b="1" dirty="0">
                <a:latin typeface="华文楷体" panose="02010600040101010101" pitchFamily="2" charset="-122"/>
                <a:ea typeface="华文楷体" panose="02010600040101010101" pitchFamily="2" charset="-122"/>
              </a:rPr>
              <a:t>一</a:t>
            </a:r>
            <a:r>
              <a:rPr lang="zh-CN" altLang="zh-CN" sz="2600" b="1" dirty="0">
                <a:solidFill>
                  <a:srgbClr val="FF0000"/>
                </a:solidFill>
                <a:latin typeface="华文楷体" panose="02010600040101010101" pitchFamily="2" charset="-122"/>
                <a:ea typeface="华文楷体" panose="02010600040101010101" pitchFamily="2" charset="-122"/>
              </a:rPr>
              <a:t>敦孝悌</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重人伦</a:t>
            </a:r>
            <a:r>
              <a:rPr lang="zh-CN" altLang="zh-CN" sz="2600" b="1" dirty="0">
                <a:latin typeface="华文楷体" panose="02010600040101010101" pitchFamily="2" charset="-122"/>
                <a:ea typeface="华文楷体" panose="02010600040101010101" pitchFamily="2" charset="-122"/>
              </a:rPr>
              <a:t>；二、</a:t>
            </a:r>
            <a:r>
              <a:rPr lang="zh-CN" altLang="zh-CN" sz="2600" b="1" dirty="0">
                <a:solidFill>
                  <a:srgbClr val="FF0000"/>
                </a:solidFill>
                <a:latin typeface="华文楷体" panose="02010600040101010101" pitchFamily="2" charset="-122"/>
                <a:ea typeface="华文楷体" panose="02010600040101010101" pitchFamily="2" charset="-122"/>
              </a:rPr>
              <a:t>笃宗族</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昭雍睦</a:t>
            </a:r>
            <a:r>
              <a:rPr lang="zh-CN" altLang="zh-CN" sz="2600" b="1" dirty="0">
                <a:latin typeface="华文楷体" panose="02010600040101010101" pitchFamily="2" charset="-122"/>
                <a:ea typeface="华文楷体" panose="02010600040101010101" pitchFamily="2" charset="-122"/>
              </a:rPr>
              <a:t>；三、</a:t>
            </a:r>
            <a:r>
              <a:rPr lang="zh-CN" altLang="zh-CN" sz="2600" b="1" dirty="0">
                <a:solidFill>
                  <a:srgbClr val="FF0000"/>
                </a:solidFill>
                <a:latin typeface="华文楷体" panose="02010600040101010101" pitchFamily="2" charset="-122"/>
                <a:ea typeface="华文楷体" panose="02010600040101010101" pitchFamily="2" charset="-122"/>
              </a:rPr>
              <a:t>和乡党</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息争讼</a:t>
            </a:r>
            <a:r>
              <a:rPr lang="zh-CN" altLang="zh-CN" sz="2600" b="1" dirty="0">
                <a:latin typeface="华文楷体" panose="02010600040101010101" pitchFamily="2" charset="-122"/>
                <a:ea typeface="华文楷体" panose="02010600040101010101" pitchFamily="2" charset="-122"/>
              </a:rPr>
              <a:t>；四、</a:t>
            </a:r>
            <a:r>
              <a:rPr lang="zh-CN" altLang="zh-CN" sz="2600" b="1" dirty="0">
                <a:solidFill>
                  <a:srgbClr val="FF0000"/>
                </a:solidFill>
                <a:latin typeface="华文楷体" panose="02010600040101010101" pitchFamily="2" charset="-122"/>
                <a:ea typeface="华文楷体" panose="02010600040101010101" pitchFamily="2" charset="-122"/>
              </a:rPr>
              <a:t>重农桑</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足衣食</a:t>
            </a:r>
            <a:r>
              <a:rPr lang="zh-CN" altLang="zh-CN" sz="2600" b="1" dirty="0">
                <a:latin typeface="华文楷体" panose="02010600040101010101" pitchFamily="2" charset="-122"/>
                <a:ea typeface="华文楷体" panose="02010600040101010101" pitchFamily="2" charset="-122"/>
              </a:rPr>
              <a:t>；五、</a:t>
            </a:r>
            <a:r>
              <a:rPr lang="zh-CN" altLang="zh-CN" sz="2600" b="1" dirty="0">
                <a:solidFill>
                  <a:srgbClr val="FF0000"/>
                </a:solidFill>
                <a:latin typeface="华文楷体" panose="02010600040101010101" pitchFamily="2" charset="-122"/>
                <a:ea typeface="华文楷体" panose="02010600040101010101" pitchFamily="2" charset="-122"/>
              </a:rPr>
              <a:t>尚节俭</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惜财用</a:t>
            </a:r>
            <a:r>
              <a:rPr lang="zh-CN" altLang="zh-CN" sz="2600" b="1" dirty="0">
                <a:latin typeface="华文楷体" panose="02010600040101010101" pitchFamily="2" charset="-122"/>
                <a:ea typeface="华文楷体" panose="02010600040101010101" pitchFamily="2" charset="-122"/>
              </a:rPr>
              <a:t>；六、</a:t>
            </a:r>
            <a:r>
              <a:rPr lang="zh-CN" altLang="zh-CN" sz="2600" b="1" dirty="0">
                <a:solidFill>
                  <a:srgbClr val="FF0000"/>
                </a:solidFill>
                <a:latin typeface="华文楷体" panose="02010600040101010101" pitchFamily="2" charset="-122"/>
                <a:ea typeface="华文楷体" panose="02010600040101010101" pitchFamily="2" charset="-122"/>
              </a:rPr>
              <a:t>隆学校</a:t>
            </a:r>
            <a:r>
              <a:rPr lang="zh-CN" altLang="zh-CN" sz="2600" b="1" dirty="0">
                <a:latin typeface="华文楷体" panose="02010600040101010101" pitchFamily="2" charset="-122"/>
                <a:ea typeface="华文楷体" panose="02010600040101010101" pitchFamily="2" charset="-122"/>
              </a:rPr>
              <a:t>，以端士习；七、</a:t>
            </a:r>
            <a:r>
              <a:rPr lang="zh-CN" altLang="zh-CN" sz="2600" b="1" dirty="0">
                <a:solidFill>
                  <a:srgbClr val="FF0000"/>
                </a:solidFill>
                <a:latin typeface="华文楷体" panose="02010600040101010101" pitchFamily="2" charset="-122"/>
                <a:ea typeface="华文楷体" panose="02010600040101010101" pitchFamily="2" charset="-122"/>
              </a:rPr>
              <a:t>黜异端</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崇正学</a:t>
            </a:r>
            <a:r>
              <a:rPr lang="zh-CN" altLang="zh-CN" sz="2600" b="1" dirty="0">
                <a:latin typeface="华文楷体" panose="02010600040101010101" pitchFamily="2" charset="-122"/>
                <a:ea typeface="华文楷体" panose="02010600040101010101" pitchFamily="2" charset="-122"/>
              </a:rPr>
              <a:t>；八、</a:t>
            </a:r>
            <a:r>
              <a:rPr lang="zh-CN" altLang="zh-CN" sz="2600" b="1" dirty="0">
                <a:solidFill>
                  <a:srgbClr val="FF0000"/>
                </a:solidFill>
                <a:latin typeface="华文楷体" panose="02010600040101010101" pitchFamily="2" charset="-122"/>
                <a:ea typeface="华文楷体" panose="02010600040101010101" pitchFamily="2" charset="-122"/>
              </a:rPr>
              <a:t>讲法律</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儆愚顽</a:t>
            </a:r>
            <a:r>
              <a:rPr lang="zh-CN" altLang="zh-CN" sz="2600" b="1" dirty="0">
                <a:latin typeface="华文楷体" panose="02010600040101010101" pitchFamily="2" charset="-122"/>
                <a:ea typeface="华文楷体" panose="02010600040101010101" pitchFamily="2" charset="-122"/>
              </a:rPr>
              <a:t>；九、</a:t>
            </a:r>
            <a:r>
              <a:rPr lang="zh-CN" altLang="zh-CN" sz="2600" b="1" dirty="0">
                <a:solidFill>
                  <a:srgbClr val="FF0000"/>
                </a:solidFill>
                <a:latin typeface="华文楷体" panose="02010600040101010101" pitchFamily="2" charset="-122"/>
                <a:ea typeface="华文楷体" panose="02010600040101010101" pitchFamily="2" charset="-122"/>
              </a:rPr>
              <a:t>明礼让</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厚风俗</a:t>
            </a:r>
            <a:r>
              <a:rPr lang="zh-CN" altLang="zh-CN" sz="2600" b="1" dirty="0">
                <a:latin typeface="华文楷体" panose="02010600040101010101" pitchFamily="2" charset="-122"/>
                <a:ea typeface="华文楷体" panose="02010600040101010101" pitchFamily="2" charset="-122"/>
              </a:rPr>
              <a:t>；十、</a:t>
            </a:r>
            <a:r>
              <a:rPr lang="zh-CN" altLang="zh-CN" sz="2600" b="1" dirty="0">
                <a:solidFill>
                  <a:srgbClr val="FF0000"/>
                </a:solidFill>
                <a:latin typeface="华文楷体" panose="02010600040101010101" pitchFamily="2" charset="-122"/>
                <a:ea typeface="华文楷体" panose="02010600040101010101" pitchFamily="2" charset="-122"/>
              </a:rPr>
              <a:t>务本业</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定民志</a:t>
            </a:r>
            <a:r>
              <a:rPr lang="zh-CN" altLang="zh-CN" sz="2600" b="1" dirty="0">
                <a:latin typeface="华文楷体" panose="02010600040101010101" pitchFamily="2" charset="-122"/>
                <a:ea typeface="华文楷体" panose="02010600040101010101" pitchFamily="2" charset="-122"/>
              </a:rPr>
              <a:t>；十一、</a:t>
            </a:r>
            <a:r>
              <a:rPr lang="zh-CN" altLang="zh-CN" sz="2600" b="1" dirty="0">
                <a:solidFill>
                  <a:srgbClr val="FF0000"/>
                </a:solidFill>
                <a:latin typeface="华文楷体" panose="02010600040101010101" pitchFamily="2" charset="-122"/>
                <a:ea typeface="华文楷体" panose="02010600040101010101" pitchFamily="2" charset="-122"/>
              </a:rPr>
              <a:t>训子弟</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禁非为</a:t>
            </a:r>
            <a:r>
              <a:rPr lang="zh-CN" altLang="zh-CN" sz="2600" b="1" dirty="0">
                <a:latin typeface="华文楷体" panose="02010600040101010101" pitchFamily="2" charset="-122"/>
                <a:ea typeface="华文楷体" panose="02010600040101010101" pitchFamily="2" charset="-122"/>
              </a:rPr>
              <a:t>；十二、</a:t>
            </a:r>
            <a:r>
              <a:rPr lang="zh-CN" altLang="zh-CN" sz="2600" b="1" dirty="0">
                <a:solidFill>
                  <a:srgbClr val="FF0000"/>
                </a:solidFill>
                <a:latin typeface="华文楷体" panose="02010600040101010101" pitchFamily="2" charset="-122"/>
                <a:ea typeface="华文楷体" panose="02010600040101010101" pitchFamily="2" charset="-122"/>
              </a:rPr>
              <a:t>息诬告</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全良善</a:t>
            </a:r>
            <a:r>
              <a:rPr lang="zh-CN" altLang="zh-CN" sz="2600" b="1" dirty="0">
                <a:latin typeface="华文楷体" panose="02010600040101010101" pitchFamily="2" charset="-122"/>
                <a:ea typeface="华文楷体" panose="02010600040101010101" pitchFamily="2" charset="-122"/>
              </a:rPr>
              <a:t>；十三、</a:t>
            </a:r>
            <a:r>
              <a:rPr lang="zh-CN" altLang="zh-CN" sz="2600" b="1" dirty="0">
                <a:solidFill>
                  <a:srgbClr val="FF0000"/>
                </a:solidFill>
                <a:latin typeface="华文楷体" panose="02010600040101010101" pitchFamily="2" charset="-122"/>
                <a:ea typeface="华文楷体" panose="02010600040101010101" pitchFamily="2" charset="-122"/>
              </a:rPr>
              <a:t>戒窝逃</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免株连</a:t>
            </a:r>
            <a:r>
              <a:rPr lang="zh-CN" altLang="zh-CN" sz="2600" b="1" dirty="0">
                <a:latin typeface="华文楷体" panose="02010600040101010101" pitchFamily="2" charset="-122"/>
                <a:ea typeface="华文楷体" panose="02010600040101010101" pitchFamily="2" charset="-122"/>
              </a:rPr>
              <a:t>；十四、</a:t>
            </a:r>
            <a:r>
              <a:rPr lang="zh-CN" altLang="zh-CN" sz="2600" b="1" dirty="0">
                <a:solidFill>
                  <a:srgbClr val="FF0000"/>
                </a:solidFill>
                <a:latin typeface="华文楷体" panose="02010600040101010101" pitchFamily="2" charset="-122"/>
                <a:ea typeface="华文楷体" panose="02010600040101010101" pitchFamily="2" charset="-122"/>
              </a:rPr>
              <a:t>完钱粮</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省催科</a:t>
            </a:r>
            <a:r>
              <a:rPr lang="zh-CN" altLang="zh-CN" sz="2600" b="1" dirty="0">
                <a:latin typeface="华文楷体" panose="02010600040101010101" pitchFamily="2" charset="-122"/>
                <a:ea typeface="华文楷体" panose="02010600040101010101" pitchFamily="2" charset="-122"/>
              </a:rPr>
              <a:t>：十五、</a:t>
            </a:r>
            <a:r>
              <a:rPr lang="zh-CN" altLang="zh-CN" sz="2600" b="1" dirty="0">
                <a:solidFill>
                  <a:srgbClr val="FF0000"/>
                </a:solidFill>
                <a:latin typeface="华文楷体" panose="02010600040101010101" pitchFamily="2" charset="-122"/>
                <a:ea typeface="华文楷体" panose="02010600040101010101" pitchFamily="2" charset="-122"/>
              </a:rPr>
              <a:t>联保甲</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弭盗贼</a:t>
            </a:r>
            <a:r>
              <a:rPr lang="zh-CN" altLang="zh-CN" sz="2600" b="1" dirty="0">
                <a:latin typeface="华文楷体" panose="02010600040101010101" pitchFamily="2" charset="-122"/>
                <a:ea typeface="华文楷体" panose="02010600040101010101" pitchFamily="2" charset="-122"/>
              </a:rPr>
              <a:t>；十六、</a:t>
            </a:r>
            <a:r>
              <a:rPr lang="zh-CN" altLang="zh-CN" sz="2600" b="1" dirty="0">
                <a:solidFill>
                  <a:srgbClr val="FF0000"/>
                </a:solidFill>
                <a:latin typeface="华文楷体" panose="02010600040101010101" pitchFamily="2" charset="-122"/>
                <a:ea typeface="华文楷体" panose="02010600040101010101" pitchFamily="2" charset="-122"/>
              </a:rPr>
              <a:t>解仇忿</a:t>
            </a:r>
            <a:r>
              <a:rPr lang="zh-CN" altLang="zh-CN" sz="2600" b="1" dirty="0">
                <a:latin typeface="华文楷体" panose="02010600040101010101" pitchFamily="2" charset="-122"/>
                <a:ea typeface="华文楷体" panose="02010600040101010101" pitchFamily="2" charset="-122"/>
              </a:rPr>
              <a:t>，以</a:t>
            </a:r>
            <a:r>
              <a:rPr lang="zh-CN" altLang="zh-CN" sz="2600" b="1" dirty="0">
                <a:solidFill>
                  <a:srgbClr val="3333FF"/>
                </a:solidFill>
                <a:latin typeface="华文楷体" panose="02010600040101010101" pitchFamily="2" charset="-122"/>
                <a:ea typeface="华文楷体" panose="02010600040101010101" pitchFamily="2" charset="-122"/>
              </a:rPr>
              <a:t>重身命</a:t>
            </a:r>
            <a:r>
              <a:rPr lang="zh-CN" altLang="zh-CN" sz="2600" b="1" dirty="0">
                <a:latin typeface="华文楷体" panose="02010600040101010101" pitchFamily="2" charset="-122"/>
                <a:ea typeface="华文楷体" panose="02010600040101010101" pitchFamily="2" charset="-122"/>
              </a:rPr>
              <a:t>。</a:t>
            </a:r>
          </a:p>
          <a:p>
            <a:pPr algn="r"/>
            <a:r>
              <a:rPr lang="en-US" altLang="zh-CN" sz="2600" b="1" dirty="0"/>
              <a:t>——</a:t>
            </a:r>
            <a:r>
              <a:rPr lang="zh-CN" altLang="zh-CN" sz="2600" b="1" dirty="0"/>
              <a:t>康熙帝颁布的</a:t>
            </a:r>
            <a:r>
              <a:rPr lang="en-US" altLang="zh-CN" sz="2600" b="1" dirty="0"/>
              <a:t>“</a:t>
            </a:r>
            <a:r>
              <a:rPr lang="zh-CN" altLang="zh-CN" sz="2600" b="1" dirty="0"/>
              <a:t>圣谕十六条</a:t>
            </a:r>
            <a:r>
              <a:rPr lang="en-US" altLang="zh-CN" sz="2600" b="1" dirty="0"/>
              <a:t>”</a:t>
            </a:r>
            <a:endParaRPr lang="zh-CN" altLang="zh-CN" sz="2600" b="1" dirty="0"/>
          </a:p>
          <a:p>
            <a:r>
              <a:rPr lang="zh-CN" altLang="zh-CN" sz="2600" b="1" dirty="0" smtClean="0"/>
              <a:t>请回答</a:t>
            </a:r>
            <a:endParaRPr lang="en-US" altLang="zh-CN" sz="2600" b="1" dirty="0" smtClean="0"/>
          </a:p>
          <a:p>
            <a:r>
              <a:rPr lang="zh-CN" altLang="zh-CN" sz="2600" b="1" dirty="0"/>
              <a:t>（</a:t>
            </a:r>
            <a:r>
              <a:rPr lang="en-US" altLang="zh-CN" sz="2600" b="1" dirty="0"/>
              <a:t>1</a:t>
            </a:r>
            <a:r>
              <a:rPr lang="zh-CN" altLang="zh-CN" sz="2600" b="1" dirty="0"/>
              <a:t>）根据材料一并结合所学知识，</a:t>
            </a:r>
            <a:r>
              <a:rPr lang="zh-CN" altLang="zh-CN" sz="2600" b="1" dirty="0">
                <a:solidFill>
                  <a:srgbClr val="FF0000"/>
                </a:solidFill>
              </a:rPr>
              <a:t>概述</a:t>
            </a:r>
            <a:r>
              <a:rPr lang="zh-CN" altLang="zh-CN" sz="2600" b="1" dirty="0"/>
              <a:t>康熙帝</a:t>
            </a:r>
            <a:r>
              <a:rPr lang="en-US" altLang="zh-CN" sz="2600" b="1" dirty="0"/>
              <a:t>“</a:t>
            </a:r>
            <a:r>
              <a:rPr lang="zh-CN" altLang="zh-CN" sz="2600" b="1" dirty="0"/>
              <a:t>圣谕十六条</a:t>
            </a:r>
            <a:r>
              <a:rPr lang="en-US" altLang="zh-CN" sz="2600" b="1" dirty="0"/>
              <a:t>”</a:t>
            </a:r>
            <a:r>
              <a:rPr lang="zh-CN" altLang="zh-CN" sz="2600" b="1" dirty="0"/>
              <a:t>所体现的</a:t>
            </a:r>
            <a:r>
              <a:rPr lang="zh-CN" altLang="zh-CN" sz="2600" b="1" dirty="0">
                <a:solidFill>
                  <a:srgbClr val="FF0000"/>
                </a:solidFill>
              </a:rPr>
              <a:t>治国思想</a:t>
            </a:r>
            <a:r>
              <a:rPr lang="zh-CN" altLang="zh-CN" sz="2600" b="1" dirty="0"/>
              <a:t>，并据此</a:t>
            </a:r>
            <a:r>
              <a:rPr lang="zh-CN" altLang="zh-CN" sz="2600" b="1" dirty="0">
                <a:solidFill>
                  <a:srgbClr val="FF0000"/>
                </a:solidFill>
              </a:rPr>
              <a:t>分析</a:t>
            </a:r>
            <a:r>
              <a:rPr lang="zh-CN" altLang="zh-CN" sz="2600" b="1" dirty="0"/>
              <a:t>其</a:t>
            </a:r>
            <a:r>
              <a:rPr lang="zh-CN" altLang="zh-CN" sz="2600" b="1" dirty="0">
                <a:solidFill>
                  <a:srgbClr val="FF0000"/>
                </a:solidFill>
              </a:rPr>
              <a:t>影响</a:t>
            </a:r>
            <a:r>
              <a:rPr lang="zh-CN" altLang="zh-CN" sz="2600" b="1" dirty="0" smtClean="0"/>
              <a:t>。</a:t>
            </a:r>
            <a:r>
              <a:rPr lang="en-US" altLang="zh-CN" sz="2600" b="1" dirty="0" smtClean="0"/>
              <a:t>(8</a:t>
            </a:r>
            <a:r>
              <a:rPr lang="zh-CN" altLang="en-US" sz="2600" b="1" dirty="0" smtClean="0"/>
              <a:t>分</a:t>
            </a:r>
            <a:r>
              <a:rPr lang="en-US" altLang="zh-CN" sz="2600" b="1" dirty="0" smtClean="0"/>
              <a:t>) </a:t>
            </a:r>
            <a:endParaRPr lang="zh-CN" altLang="zh-CN" sz="2600" b="1" dirty="0"/>
          </a:p>
          <a:p>
            <a:endParaRPr lang="zh-CN" altLang="en-US" dirty="0"/>
          </a:p>
        </p:txBody>
      </p:sp>
      <p:sp>
        <p:nvSpPr>
          <p:cNvPr id="2" name="矩形 1"/>
          <p:cNvSpPr/>
          <p:nvPr/>
        </p:nvSpPr>
        <p:spPr>
          <a:xfrm>
            <a:off x="82296" y="4609898"/>
            <a:ext cx="6519672" cy="1938992"/>
          </a:xfrm>
          <a:prstGeom prst="rect">
            <a:avLst/>
          </a:prstGeom>
        </p:spPr>
        <p:txBody>
          <a:bodyPr wrap="square">
            <a:spAutoFit/>
          </a:bodyPr>
          <a:lstStyle/>
          <a:p>
            <a:pPr algn="just">
              <a:spcAft>
                <a:spcPts val="0"/>
              </a:spcAft>
            </a:pP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r>
              <a:rPr lang="en-US"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1</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）治国思想</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以</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儒家伦理道德治国（或以儒学为官方哲学）</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礼法</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兼施（或外儒内法）</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稳定</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社会秩序</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以</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农为本，提倡节俭等</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p:txBody>
      </p:sp>
      <p:sp>
        <p:nvSpPr>
          <p:cNvPr id="4" name="矩形 3"/>
          <p:cNvSpPr/>
          <p:nvPr/>
        </p:nvSpPr>
        <p:spPr>
          <a:xfrm>
            <a:off x="7043929" y="4683050"/>
            <a:ext cx="5148071" cy="1938992"/>
          </a:xfrm>
          <a:prstGeom prst="rect">
            <a:avLst/>
          </a:prstGeom>
        </p:spPr>
        <p:txBody>
          <a:bodyPr wrap="square">
            <a:spAutoFit/>
          </a:bodyPr>
          <a:lstStyle/>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影响：</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促使</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清朝出现</a:t>
            </a:r>
            <a:r>
              <a:rPr lang="en-US"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康乾盛世</a:t>
            </a:r>
            <a:r>
              <a:rPr lang="en-US"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维护</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了社会秩序，缓和了阶级矛盾</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推动</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农耕经济的繁荣</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维护</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了儒学正统地位等。</a:t>
            </a:r>
            <a:r>
              <a:rPr lang="en-US"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    </a:t>
            </a:r>
            <a:endPar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p:txBody>
      </p:sp>
    </p:spTree>
    <p:extLst>
      <p:ext uri="{BB962C8B-B14F-4D97-AF65-F5344CB8AC3E}">
        <p14:creationId xmlns:p14="http://schemas.microsoft.com/office/powerpoint/2010/main" val="22449220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fontScale="92500" lnSpcReduction="10000"/>
          </a:bodyPr>
          <a:lstStyle/>
          <a:p>
            <a:r>
              <a:rPr lang="en-US" altLang="zh-CN" b="1" dirty="0"/>
              <a:t>17. </a:t>
            </a:r>
            <a:r>
              <a:rPr lang="zh-CN" altLang="zh-CN" b="1" dirty="0"/>
              <a:t>阅读材料，完成下列要求。</a:t>
            </a:r>
          </a:p>
          <a:p>
            <a:r>
              <a:rPr lang="zh-CN" altLang="zh-CN" b="1" dirty="0"/>
              <a:t>材料一</a:t>
            </a:r>
            <a:r>
              <a:rPr lang="en-US" altLang="zh-CN" b="1" dirty="0"/>
              <a:t>  </a:t>
            </a:r>
            <a:r>
              <a:rPr lang="zh-CN" altLang="zh-CN" b="1" dirty="0">
                <a:latin typeface="华文楷体" panose="02010600040101010101" pitchFamily="2" charset="-122"/>
                <a:ea typeface="华文楷体" panose="02010600040101010101" pitchFamily="2" charset="-122"/>
              </a:rPr>
              <a:t>一敦孝悌，以重人伦；二、笃宗族，以昭雍睦；三、和乡党，以息争讼；四、重农桑，以足衣食；五、尚节俭，以惜财用；六、隆学校，以端士习；七、黜异端，以崇正学；八、讲法律，以儆愚顽；九、明礼让，以厚风俗；十、务本业，以定民志；十一、训子弟，以禁非为；十二、息诬告，以全良善；十三、戒窝逃，以免株连；十四、完钱粮，以省催科：十五、联保甲，以弭盗贼；十六、解仇忿，以重身命。</a:t>
            </a:r>
          </a:p>
          <a:p>
            <a:pPr algn="r"/>
            <a:r>
              <a:rPr lang="en-US" altLang="zh-CN" b="1" dirty="0"/>
              <a:t>——</a:t>
            </a:r>
            <a:r>
              <a:rPr lang="zh-CN" altLang="zh-CN" b="1" dirty="0"/>
              <a:t>康熙帝颁布的</a:t>
            </a:r>
            <a:r>
              <a:rPr lang="en-US" altLang="zh-CN" b="1" dirty="0"/>
              <a:t>“</a:t>
            </a:r>
            <a:r>
              <a:rPr lang="zh-CN" altLang="zh-CN" b="1" dirty="0"/>
              <a:t>圣谕十六条</a:t>
            </a:r>
            <a:r>
              <a:rPr lang="en-US" altLang="zh-CN" b="1" dirty="0"/>
              <a:t>”</a:t>
            </a:r>
            <a:endParaRPr lang="zh-CN" altLang="zh-CN" b="1" dirty="0"/>
          </a:p>
          <a:p>
            <a:r>
              <a:rPr lang="zh-CN" altLang="zh-CN" b="1" dirty="0"/>
              <a:t>材料</a:t>
            </a:r>
            <a:r>
              <a:rPr lang="zh-CN" altLang="zh-CN" b="1" dirty="0">
                <a:latin typeface="华文楷体" panose="02010600040101010101" pitchFamily="2" charset="-122"/>
                <a:ea typeface="华文楷体" panose="02010600040101010101" pitchFamily="2" charset="-122"/>
              </a:rPr>
              <a:t>二</a:t>
            </a:r>
            <a:r>
              <a:rPr lang="en-US" altLang="zh-CN" b="1" dirty="0">
                <a:latin typeface="华文楷体" panose="02010600040101010101" pitchFamily="2" charset="-122"/>
                <a:ea typeface="华文楷体" panose="02010600040101010101" pitchFamily="2" charset="-122"/>
              </a:rPr>
              <a:t>  “</a:t>
            </a:r>
            <a:r>
              <a:rPr lang="zh-CN" altLang="zh-CN" b="1" dirty="0">
                <a:latin typeface="华文楷体" panose="02010600040101010101" pitchFamily="2" charset="-122"/>
                <a:ea typeface="华文楷体" panose="02010600040101010101" pitchFamily="2" charset="-122"/>
              </a:rPr>
              <a:t>江楚会奏</a:t>
            </a:r>
            <a:r>
              <a:rPr lang="en-US" altLang="zh-CN" b="1" dirty="0">
                <a:latin typeface="华文楷体" panose="02010600040101010101" pitchFamily="2" charset="-122"/>
                <a:ea typeface="华文楷体" panose="02010600040101010101" pitchFamily="2" charset="-122"/>
              </a:rPr>
              <a:t>”27</a:t>
            </a:r>
            <a:r>
              <a:rPr lang="zh-CN" altLang="zh-CN" b="1" dirty="0">
                <a:latin typeface="华文楷体" panose="02010600040101010101" pitchFamily="2" charset="-122"/>
                <a:ea typeface="华文楷体" panose="02010600040101010101" pitchFamily="2" charset="-122"/>
              </a:rPr>
              <a:t>条：设文武学堂；酌改文科（变科举）；停罢武科；奖劝游学；崇节俭；破常格；停捐纳；课官重禄；去胥吏；去差役；恤刑狱；改选法（变选官之法）；筹八旗生计；裁屯卫；裁绿营；简文法；广派游历；练外国操（西法练兵）；广军实（兴办军事工业）；修农政；劝工艺（讲求工商、造机器等）；定矿律、路律、商律、交涉刑律；用银元；行印花税；推行邮政；官收洋药；多译东西各国书。</a:t>
            </a:r>
          </a:p>
          <a:p>
            <a:pPr algn="r"/>
            <a:r>
              <a:rPr lang="en-US" altLang="zh-CN" b="1" dirty="0"/>
              <a:t>——</a:t>
            </a:r>
            <a:r>
              <a:rPr lang="zh-CN" altLang="zh-CN" b="1" dirty="0"/>
              <a:t>据张之洞、刘坤一《江楚会奏变法三折》（</a:t>
            </a:r>
            <a:r>
              <a:rPr lang="en-US" altLang="zh-CN" b="1" dirty="0"/>
              <a:t>1901</a:t>
            </a:r>
            <a:r>
              <a:rPr lang="zh-CN" altLang="zh-CN" b="1" dirty="0"/>
              <a:t>～</a:t>
            </a:r>
            <a:r>
              <a:rPr lang="en-US" altLang="zh-CN" b="1" dirty="0"/>
              <a:t>1905</a:t>
            </a:r>
            <a:r>
              <a:rPr lang="zh-CN" altLang="zh-CN" b="1" dirty="0"/>
              <a:t>年清政府主要根据其基本精神开展改革）</a:t>
            </a:r>
          </a:p>
          <a:p>
            <a:r>
              <a:rPr lang="zh-CN" altLang="zh-CN" b="1" dirty="0" smtClean="0"/>
              <a:t>（</a:t>
            </a:r>
            <a:r>
              <a:rPr lang="en-US" altLang="zh-CN" b="1" dirty="0"/>
              <a:t>2</a:t>
            </a:r>
            <a:r>
              <a:rPr lang="zh-CN" altLang="zh-CN" b="1" dirty="0"/>
              <a:t>）根据材料一、二并结合所学知识，概括指出与康熙帝的治国思想相比，</a:t>
            </a:r>
            <a:r>
              <a:rPr lang="en-US" altLang="zh-CN" b="1" dirty="0"/>
              <a:t>“</a:t>
            </a:r>
            <a:r>
              <a:rPr lang="zh-CN" altLang="zh-CN" b="1" dirty="0"/>
              <a:t>江楚会奏</a:t>
            </a:r>
            <a:r>
              <a:rPr lang="en-US" altLang="zh-CN" b="1" dirty="0"/>
              <a:t>”</a:t>
            </a:r>
            <a:r>
              <a:rPr lang="zh-CN" altLang="zh-CN" b="1" dirty="0"/>
              <a:t>的治国思想有何变化，并说明变化的原因。</a:t>
            </a:r>
          </a:p>
          <a:p>
            <a:endParaRPr lang="zh-CN" altLang="en-US" dirty="0"/>
          </a:p>
        </p:txBody>
      </p:sp>
    </p:spTree>
    <p:extLst>
      <p:ext uri="{BB962C8B-B14F-4D97-AF65-F5344CB8AC3E}">
        <p14:creationId xmlns:p14="http://schemas.microsoft.com/office/powerpoint/2010/main" val="181178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en-US" altLang="zh-CN" sz="2600" b="1" dirty="0"/>
              <a:t>1. </a:t>
            </a:r>
            <a:r>
              <a:rPr lang="zh-CN" altLang="zh-CN" sz="2600" b="1" dirty="0"/>
              <a:t>西周至春秋时期，史籍中常有</a:t>
            </a:r>
            <a:r>
              <a:rPr lang="en-US" altLang="zh-CN" sz="2600" b="1" dirty="0"/>
              <a:t>“</a:t>
            </a:r>
            <a:r>
              <a:rPr lang="zh-CN" altLang="zh-CN" sz="2600" b="1" dirty="0"/>
              <a:t>国人皆咎公</a:t>
            </a:r>
            <a:r>
              <a:rPr lang="en-US" altLang="zh-CN" sz="2600" b="1" dirty="0"/>
              <a:t>”“</a:t>
            </a:r>
            <a:r>
              <a:rPr lang="zh-CN" altLang="zh-CN" sz="2600" b="1" dirty="0"/>
              <a:t>国人谤之</a:t>
            </a:r>
            <a:r>
              <a:rPr lang="en-US" altLang="zh-CN" sz="2600" b="1" dirty="0"/>
              <a:t>”“</a:t>
            </a:r>
            <a:r>
              <a:rPr lang="zh-CN" altLang="zh-CN" sz="2600" b="1" dirty="0"/>
              <a:t>国人围之</a:t>
            </a:r>
            <a:r>
              <a:rPr lang="en-US" altLang="zh-CN" sz="2600" b="1" dirty="0"/>
              <a:t>”“</a:t>
            </a:r>
            <a:r>
              <a:rPr lang="zh-CN" altLang="zh-CN" sz="2600" b="1" dirty="0"/>
              <a:t>以说（悦）于国人</a:t>
            </a:r>
            <a:r>
              <a:rPr lang="en-US" altLang="zh-CN" sz="2600" b="1" dirty="0"/>
              <a:t>”“</a:t>
            </a:r>
            <a:r>
              <a:rPr lang="zh-CN" altLang="zh-CN" sz="2600" b="1" dirty="0"/>
              <a:t>国人不欲，故出（驱逐）其君</a:t>
            </a:r>
            <a:r>
              <a:rPr lang="en-US" altLang="zh-CN" sz="2600" b="1" dirty="0"/>
              <a:t>”“</a:t>
            </a:r>
            <a:r>
              <a:rPr lang="zh-CN" altLang="zh-CN" sz="2600" b="1" dirty="0"/>
              <a:t>国人逐之</a:t>
            </a:r>
            <a:r>
              <a:rPr lang="en-US" altLang="zh-CN" sz="2600" b="1" dirty="0"/>
              <a:t>”“</a:t>
            </a:r>
            <a:r>
              <a:rPr lang="zh-CN" altLang="zh-CN" sz="2600" b="1" dirty="0"/>
              <a:t>礼于国人</a:t>
            </a:r>
            <a:r>
              <a:rPr lang="en-US" altLang="zh-CN" sz="2600" b="1" dirty="0"/>
              <a:t>”“</a:t>
            </a:r>
            <a:r>
              <a:rPr lang="zh-CN" altLang="zh-CN" sz="2600" b="1" dirty="0"/>
              <a:t>盟国人于毫社</a:t>
            </a:r>
            <a:r>
              <a:rPr lang="en-US" altLang="zh-CN" sz="2600" b="1" dirty="0"/>
              <a:t>”“</a:t>
            </a:r>
            <a:r>
              <a:rPr lang="zh-CN" altLang="zh-CN" sz="2600" b="1" dirty="0"/>
              <a:t>国人助之</a:t>
            </a:r>
            <a:r>
              <a:rPr lang="en-US" altLang="zh-CN" sz="2600" b="1" dirty="0"/>
              <a:t>”</a:t>
            </a:r>
            <a:r>
              <a:rPr lang="zh-CN" altLang="zh-CN" sz="2600" b="1" dirty="0"/>
              <a:t>等记载。这表明</a:t>
            </a:r>
          </a:p>
          <a:p>
            <a:r>
              <a:rPr lang="en-US" altLang="zh-CN" sz="2600" b="1" dirty="0"/>
              <a:t>A. </a:t>
            </a:r>
            <a:r>
              <a:rPr lang="zh-CN" altLang="zh-CN" sz="2600" b="1" dirty="0"/>
              <a:t>西周至春秋宗法分封制逐渐崩溃</a:t>
            </a:r>
            <a:r>
              <a:rPr lang="en-US" altLang="zh-CN" sz="2600" b="1" dirty="0"/>
              <a:t>	B. </a:t>
            </a:r>
            <a:r>
              <a:rPr lang="zh-CN" altLang="zh-CN" sz="2600" b="1" dirty="0"/>
              <a:t>当时民本思想成为社会主流</a:t>
            </a:r>
          </a:p>
          <a:p>
            <a:r>
              <a:rPr lang="en-US" altLang="zh-CN" sz="2600" b="1" dirty="0"/>
              <a:t>C. “</a:t>
            </a:r>
            <a:r>
              <a:rPr lang="zh-CN" altLang="zh-CN" sz="2600" b="1" dirty="0"/>
              <a:t>国人</a:t>
            </a:r>
            <a:r>
              <a:rPr lang="en-US" altLang="zh-CN" sz="2600" b="1" dirty="0"/>
              <a:t>”</a:t>
            </a:r>
            <a:r>
              <a:rPr lang="zh-CN" altLang="zh-CN" sz="2600" b="1" dirty="0"/>
              <a:t>是当时重要的政治势力</a:t>
            </a:r>
            <a:r>
              <a:rPr lang="en-US" altLang="zh-CN" sz="2600" b="1" dirty="0"/>
              <a:t>	</a:t>
            </a:r>
            <a:r>
              <a:rPr lang="en-US" altLang="zh-CN" sz="2600" b="1" dirty="0" smtClean="0"/>
              <a:t>D</a:t>
            </a:r>
            <a:r>
              <a:rPr lang="en-US" altLang="zh-CN" sz="2600" b="1" dirty="0"/>
              <a:t>. </a:t>
            </a:r>
            <a:r>
              <a:rPr lang="zh-CN" altLang="zh-CN" sz="2600" b="1" dirty="0"/>
              <a:t>西周已出现了民主思想萌芽</a:t>
            </a:r>
          </a:p>
          <a:p>
            <a:endParaRPr lang="zh-CN" altLang="en-US" dirty="0"/>
          </a:p>
        </p:txBody>
      </p:sp>
    </p:spTree>
    <p:extLst>
      <p:ext uri="{BB962C8B-B14F-4D97-AF65-F5344CB8AC3E}">
        <p14:creationId xmlns:p14="http://schemas.microsoft.com/office/powerpoint/2010/main" val="22162500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en-US" altLang="zh-CN" sz="2400" b="1" dirty="0"/>
              <a:t>17. </a:t>
            </a:r>
            <a:r>
              <a:rPr lang="zh-CN" altLang="zh-CN" sz="2400" b="1" dirty="0"/>
              <a:t>阅读材料，完成下列要求。</a:t>
            </a:r>
          </a:p>
          <a:p>
            <a:r>
              <a:rPr lang="zh-CN" altLang="zh-CN" sz="2400" b="1" dirty="0" smtClean="0"/>
              <a:t>材料</a:t>
            </a:r>
            <a:r>
              <a:rPr lang="zh-CN" altLang="zh-CN" sz="2400" b="1" dirty="0">
                <a:latin typeface="华文楷体" panose="02010600040101010101" pitchFamily="2" charset="-122"/>
                <a:ea typeface="华文楷体" panose="02010600040101010101" pitchFamily="2" charset="-122"/>
              </a:rPr>
              <a:t>二</a:t>
            </a:r>
            <a:r>
              <a:rPr lang="en-US" altLang="zh-CN" sz="2400" b="1" dirty="0">
                <a:latin typeface="华文楷体" panose="02010600040101010101" pitchFamily="2" charset="-122"/>
                <a:ea typeface="华文楷体" panose="02010600040101010101" pitchFamily="2" charset="-122"/>
              </a:rPr>
              <a:t>  “</a:t>
            </a:r>
            <a:r>
              <a:rPr lang="zh-CN" altLang="zh-CN" sz="2400" b="1" dirty="0">
                <a:latin typeface="华文楷体" panose="02010600040101010101" pitchFamily="2" charset="-122"/>
                <a:ea typeface="华文楷体" panose="02010600040101010101" pitchFamily="2" charset="-122"/>
              </a:rPr>
              <a:t>江楚会奏</a:t>
            </a:r>
            <a:r>
              <a:rPr lang="en-US" altLang="zh-CN" sz="2400" b="1" dirty="0">
                <a:latin typeface="华文楷体" panose="02010600040101010101" pitchFamily="2" charset="-122"/>
                <a:ea typeface="华文楷体" panose="02010600040101010101" pitchFamily="2" charset="-122"/>
              </a:rPr>
              <a:t>”27</a:t>
            </a:r>
            <a:r>
              <a:rPr lang="zh-CN" altLang="zh-CN" sz="2400" b="1" dirty="0">
                <a:latin typeface="华文楷体" panose="02010600040101010101" pitchFamily="2" charset="-122"/>
                <a:ea typeface="华文楷体" panose="02010600040101010101" pitchFamily="2" charset="-122"/>
              </a:rPr>
              <a:t>条：</a:t>
            </a:r>
            <a:r>
              <a:rPr lang="zh-CN" altLang="zh-CN" sz="2400" b="1" dirty="0">
                <a:solidFill>
                  <a:srgbClr val="FF0000"/>
                </a:solidFill>
                <a:latin typeface="华文楷体" panose="02010600040101010101" pitchFamily="2" charset="-122"/>
                <a:ea typeface="华文楷体" panose="02010600040101010101" pitchFamily="2" charset="-122"/>
              </a:rPr>
              <a:t>设</a:t>
            </a:r>
            <a:r>
              <a:rPr lang="zh-CN" altLang="zh-CN" sz="2400" b="1" dirty="0">
                <a:latin typeface="华文楷体" panose="02010600040101010101" pitchFamily="2" charset="-122"/>
                <a:ea typeface="华文楷体" panose="02010600040101010101" pitchFamily="2" charset="-122"/>
              </a:rPr>
              <a:t>文武</a:t>
            </a:r>
            <a:r>
              <a:rPr lang="zh-CN" altLang="zh-CN" sz="2400" b="1" dirty="0">
                <a:solidFill>
                  <a:srgbClr val="FF0000"/>
                </a:solidFill>
                <a:latin typeface="华文楷体" panose="02010600040101010101" pitchFamily="2" charset="-122"/>
                <a:ea typeface="华文楷体" panose="02010600040101010101" pitchFamily="2" charset="-122"/>
              </a:rPr>
              <a:t>学堂</a:t>
            </a:r>
            <a:r>
              <a:rPr lang="zh-CN" altLang="zh-CN" sz="2400" b="1" dirty="0">
                <a:latin typeface="华文楷体" panose="02010600040101010101" pitchFamily="2" charset="-122"/>
                <a:ea typeface="华文楷体" panose="02010600040101010101" pitchFamily="2" charset="-122"/>
              </a:rPr>
              <a:t>；酌改文科（变科举）；停</a:t>
            </a:r>
            <a:r>
              <a:rPr lang="zh-CN" altLang="zh-CN" sz="2400" b="1" u="sng" dirty="0">
                <a:latin typeface="华文楷体" panose="02010600040101010101" pitchFamily="2" charset="-122"/>
                <a:ea typeface="华文楷体" panose="02010600040101010101" pitchFamily="2" charset="-122"/>
              </a:rPr>
              <a:t>罢武科</a:t>
            </a:r>
            <a:r>
              <a:rPr lang="zh-CN" altLang="zh-CN" sz="2400" b="1" dirty="0">
                <a:latin typeface="华文楷体" panose="02010600040101010101" pitchFamily="2" charset="-122"/>
                <a:ea typeface="华文楷体" panose="02010600040101010101" pitchFamily="2" charset="-122"/>
              </a:rPr>
              <a:t>；</a:t>
            </a:r>
            <a:r>
              <a:rPr lang="zh-CN" altLang="zh-CN" sz="2400" b="1" dirty="0">
                <a:solidFill>
                  <a:srgbClr val="FF0000"/>
                </a:solidFill>
                <a:latin typeface="华文楷体" panose="02010600040101010101" pitchFamily="2" charset="-122"/>
                <a:ea typeface="华文楷体" panose="02010600040101010101" pitchFamily="2" charset="-122"/>
              </a:rPr>
              <a:t>奖劝游学</a:t>
            </a:r>
            <a:r>
              <a:rPr lang="zh-CN" altLang="zh-CN" sz="2400" b="1" dirty="0">
                <a:latin typeface="华文楷体" panose="02010600040101010101" pitchFamily="2" charset="-122"/>
                <a:ea typeface="华文楷体" panose="02010600040101010101" pitchFamily="2" charset="-122"/>
              </a:rPr>
              <a:t>；崇节俭；破常格；</a:t>
            </a:r>
            <a:r>
              <a:rPr lang="zh-CN" altLang="zh-CN" sz="2400" b="1" dirty="0">
                <a:solidFill>
                  <a:srgbClr val="FF0000"/>
                </a:solidFill>
                <a:latin typeface="华文楷体" panose="02010600040101010101" pitchFamily="2" charset="-122"/>
                <a:ea typeface="华文楷体" panose="02010600040101010101" pitchFamily="2" charset="-122"/>
              </a:rPr>
              <a:t>停捐纳</a:t>
            </a:r>
            <a:r>
              <a:rPr lang="zh-CN" altLang="zh-CN" sz="2400" b="1" dirty="0">
                <a:latin typeface="华文楷体" panose="02010600040101010101" pitchFamily="2" charset="-122"/>
                <a:ea typeface="华文楷体" panose="02010600040101010101" pitchFamily="2" charset="-122"/>
              </a:rPr>
              <a:t>；课官重禄；去胥吏；</a:t>
            </a:r>
            <a:r>
              <a:rPr lang="zh-CN" altLang="zh-CN" sz="2400" b="1" dirty="0">
                <a:solidFill>
                  <a:srgbClr val="FF0000"/>
                </a:solidFill>
                <a:latin typeface="华文楷体" panose="02010600040101010101" pitchFamily="2" charset="-122"/>
                <a:ea typeface="华文楷体" panose="02010600040101010101" pitchFamily="2" charset="-122"/>
              </a:rPr>
              <a:t>去差役</a:t>
            </a:r>
            <a:r>
              <a:rPr lang="zh-CN" altLang="zh-CN" sz="2400" b="1" dirty="0">
                <a:latin typeface="华文楷体" panose="02010600040101010101" pitchFamily="2" charset="-122"/>
                <a:ea typeface="华文楷体" panose="02010600040101010101" pitchFamily="2" charset="-122"/>
              </a:rPr>
              <a:t>；</a:t>
            </a:r>
            <a:r>
              <a:rPr lang="zh-CN" altLang="zh-CN" sz="2400" b="1" dirty="0">
                <a:solidFill>
                  <a:srgbClr val="FF0000"/>
                </a:solidFill>
                <a:latin typeface="华文楷体" panose="02010600040101010101" pitchFamily="2" charset="-122"/>
                <a:ea typeface="华文楷体" panose="02010600040101010101" pitchFamily="2" charset="-122"/>
              </a:rPr>
              <a:t>恤刑狱</a:t>
            </a:r>
            <a:r>
              <a:rPr lang="zh-CN" altLang="zh-CN" sz="2400" b="1" dirty="0">
                <a:latin typeface="华文楷体" panose="02010600040101010101" pitchFamily="2" charset="-122"/>
                <a:ea typeface="华文楷体" panose="02010600040101010101" pitchFamily="2" charset="-122"/>
              </a:rPr>
              <a:t>；</a:t>
            </a:r>
            <a:r>
              <a:rPr lang="zh-CN" altLang="zh-CN" sz="2400" b="1" dirty="0">
                <a:solidFill>
                  <a:srgbClr val="FF0000"/>
                </a:solidFill>
                <a:latin typeface="华文楷体" panose="02010600040101010101" pitchFamily="2" charset="-122"/>
                <a:ea typeface="华文楷体" panose="02010600040101010101" pitchFamily="2" charset="-122"/>
              </a:rPr>
              <a:t>改选法</a:t>
            </a:r>
            <a:r>
              <a:rPr lang="zh-CN" altLang="zh-CN" sz="2400" b="1" dirty="0">
                <a:latin typeface="华文楷体" panose="02010600040101010101" pitchFamily="2" charset="-122"/>
                <a:ea typeface="华文楷体" panose="02010600040101010101" pitchFamily="2" charset="-122"/>
              </a:rPr>
              <a:t>（变选官之法）；筹八旗生计；裁屯卫；裁绿营；简文法；广派游历；</a:t>
            </a:r>
            <a:r>
              <a:rPr lang="zh-CN" altLang="zh-CN" sz="2400" b="1" u="sng" dirty="0">
                <a:solidFill>
                  <a:srgbClr val="FF0000"/>
                </a:solidFill>
                <a:latin typeface="华文楷体" panose="02010600040101010101" pitchFamily="2" charset="-122"/>
                <a:ea typeface="华文楷体" panose="02010600040101010101" pitchFamily="2" charset="-122"/>
              </a:rPr>
              <a:t>练外国操（西法练兵）；广军实（兴办军事工业）</a:t>
            </a:r>
            <a:r>
              <a:rPr lang="zh-CN" altLang="zh-CN" sz="2400" b="1" u="sng" dirty="0">
                <a:latin typeface="华文楷体" panose="02010600040101010101" pitchFamily="2" charset="-122"/>
                <a:ea typeface="华文楷体" panose="02010600040101010101" pitchFamily="2" charset="-122"/>
              </a:rPr>
              <a:t>；</a:t>
            </a:r>
            <a:r>
              <a:rPr lang="zh-CN" altLang="zh-CN" sz="2400" b="1" dirty="0">
                <a:solidFill>
                  <a:srgbClr val="FF0000"/>
                </a:solidFill>
                <a:latin typeface="华文楷体" panose="02010600040101010101" pitchFamily="2" charset="-122"/>
                <a:ea typeface="华文楷体" panose="02010600040101010101" pitchFamily="2" charset="-122"/>
              </a:rPr>
              <a:t>修农政；劝工艺（讲求工商、造机器等）；定矿律、路律、商律、交涉刑律；用银元；行印花税；推行邮政；官收洋药；多译东西各国书。</a:t>
            </a:r>
          </a:p>
          <a:p>
            <a:pPr algn="r"/>
            <a:r>
              <a:rPr lang="en-US" altLang="zh-CN" sz="2400" b="1" dirty="0"/>
              <a:t>——</a:t>
            </a:r>
            <a:r>
              <a:rPr lang="zh-CN" altLang="zh-CN" sz="2400" b="1" dirty="0"/>
              <a:t>据张之洞、刘坤一《江楚会奏变法三折》（</a:t>
            </a:r>
            <a:r>
              <a:rPr lang="en-US" altLang="zh-CN" sz="2400" b="1" dirty="0"/>
              <a:t>1901</a:t>
            </a:r>
            <a:r>
              <a:rPr lang="zh-CN" altLang="zh-CN" sz="2400" b="1" dirty="0"/>
              <a:t>～</a:t>
            </a:r>
            <a:r>
              <a:rPr lang="en-US" altLang="zh-CN" sz="2400" b="1" dirty="0"/>
              <a:t>1905</a:t>
            </a:r>
            <a:r>
              <a:rPr lang="zh-CN" altLang="zh-CN" sz="2400" b="1" dirty="0"/>
              <a:t>年清政府主要根据其基本精神开展改革）</a:t>
            </a:r>
          </a:p>
          <a:p>
            <a:r>
              <a:rPr lang="zh-CN" altLang="zh-CN" sz="2400" b="1" dirty="0" smtClean="0"/>
              <a:t>（</a:t>
            </a:r>
            <a:r>
              <a:rPr lang="en-US" altLang="zh-CN" sz="2400" b="1" dirty="0"/>
              <a:t>2</a:t>
            </a:r>
            <a:r>
              <a:rPr lang="zh-CN" altLang="zh-CN" sz="2400" b="1" dirty="0"/>
              <a:t>）根据材料一、二并结合所学知识，概括指出与康熙帝的</a:t>
            </a:r>
            <a:r>
              <a:rPr lang="zh-CN" altLang="zh-CN" sz="2400" b="1" u="sng" dirty="0">
                <a:solidFill>
                  <a:srgbClr val="FF0000"/>
                </a:solidFill>
              </a:rPr>
              <a:t>治国思想</a:t>
            </a:r>
            <a:r>
              <a:rPr lang="zh-CN" altLang="zh-CN" sz="2400" b="1" dirty="0"/>
              <a:t>相比，</a:t>
            </a:r>
            <a:r>
              <a:rPr lang="en-US" altLang="zh-CN" sz="2400" b="1" dirty="0">
                <a:solidFill>
                  <a:srgbClr val="FF0000"/>
                </a:solidFill>
              </a:rPr>
              <a:t>“</a:t>
            </a:r>
            <a:r>
              <a:rPr lang="zh-CN" altLang="zh-CN" sz="2400" b="1" dirty="0">
                <a:solidFill>
                  <a:srgbClr val="FF0000"/>
                </a:solidFill>
              </a:rPr>
              <a:t>江楚会奏</a:t>
            </a:r>
            <a:r>
              <a:rPr lang="en-US" altLang="zh-CN" sz="2400" b="1" dirty="0">
                <a:solidFill>
                  <a:srgbClr val="FF0000"/>
                </a:solidFill>
              </a:rPr>
              <a:t>”</a:t>
            </a:r>
            <a:r>
              <a:rPr lang="zh-CN" altLang="zh-CN" sz="2400" b="1" dirty="0">
                <a:solidFill>
                  <a:srgbClr val="FF0000"/>
                </a:solidFill>
              </a:rPr>
              <a:t>的治国思想</a:t>
            </a:r>
            <a:r>
              <a:rPr lang="zh-CN" altLang="zh-CN" sz="2400" b="1" dirty="0"/>
              <a:t>有何</a:t>
            </a:r>
            <a:r>
              <a:rPr lang="zh-CN" altLang="zh-CN" sz="2400" b="1" dirty="0">
                <a:solidFill>
                  <a:srgbClr val="FF0000"/>
                </a:solidFill>
              </a:rPr>
              <a:t>变化</a:t>
            </a:r>
            <a:r>
              <a:rPr lang="zh-CN" altLang="zh-CN" sz="2400" b="1" dirty="0"/>
              <a:t>，并</a:t>
            </a:r>
            <a:r>
              <a:rPr lang="zh-CN" altLang="zh-CN" sz="2400" b="1" dirty="0">
                <a:solidFill>
                  <a:srgbClr val="FF0000"/>
                </a:solidFill>
              </a:rPr>
              <a:t>说明变化</a:t>
            </a:r>
            <a:r>
              <a:rPr lang="zh-CN" altLang="zh-CN" sz="2400" b="1" dirty="0"/>
              <a:t>的</a:t>
            </a:r>
            <a:r>
              <a:rPr lang="zh-CN" altLang="zh-CN" sz="2400" b="1" dirty="0">
                <a:solidFill>
                  <a:srgbClr val="FF0000"/>
                </a:solidFill>
              </a:rPr>
              <a:t>原因</a:t>
            </a:r>
            <a:r>
              <a:rPr lang="zh-CN" altLang="zh-CN" sz="2400" b="1" dirty="0"/>
              <a:t>。</a:t>
            </a:r>
          </a:p>
          <a:p>
            <a:endParaRPr lang="zh-CN" altLang="en-US" dirty="0"/>
          </a:p>
        </p:txBody>
      </p:sp>
      <p:sp>
        <p:nvSpPr>
          <p:cNvPr id="2" name="矩形 1"/>
          <p:cNvSpPr/>
          <p:nvPr/>
        </p:nvSpPr>
        <p:spPr>
          <a:xfrm>
            <a:off x="136663" y="4325253"/>
            <a:ext cx="5505185" cy="1200329"/>
          </a:xfrm>
          <a:prstGeom prst="rect">
            <a:avLst/>
          </a:prstGeom>
        </p:spPr>
        <p:txBody>
          <a:bodyPr wrap="square">
            <a:spAutoFit/>
          </a:bodyPr>
          <a:lstStyle/>
          <a:p>
            <a:pPr algn="just">
              <a:spcAft>
                <a:spcPts val="0"/>
              </a:spcAft>
            </a:pP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变化</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：变为</a:t>
            </a:r>
            <a:r>
              <a:rPr lang="en-US"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中学为体，西学为用</a:t>
            </a:r>
            <a:r>
              <a:rPr lang="en-US"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（或向西方学习）；（考生言之成理可酌情给分。</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endParaRPr>
          </a:p>
        </p:txBody>
      </p:sp>
      <p:sp>
        <p:nvSpPr>
          <p:cNvPr id="4" name="矩形 3"/>
          <p:cNvSpPr/>
          <p:nvPr/>
        </p:nvSpPr>
        <p:spPr>
          <a:xfrm>
            <a:off x="6565392" y="3586589"/>
            <a:ext cx="5477256" cy="3046988"/>
          </a:xfrm>
          <a:prstGeom prst="rect">
            <a:avLst/>
          </a:prstGeom>
        </p:spPr>
        <p:txBody>
          <a:bodyPr wrap="square">
            <a:spAutoFit/>
          </a:bodyPr>
          <a:lstStyle/>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原因：</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八国联军侵华后民族危机进一步加深；</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清政府统治危机加深；</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洋务运动的早期近代化探索；</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维新思想的传播；</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革命运动的兴起；</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西方思想文化进一步传播；</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民族资本主义初步发展等。</a:t>
            </a:r>
          </a:p>
        </p:txBody>
      </p:sp>
    </p:spTree>
    <p:extLst>
      <p:ext uri="{BB962C8B-B14F-4D97-AF65-F5344CB8AC3E}">
        <p14:creationId xmlns:p14="http://schemas.microsoft.com/office/powerpoint/2010/main" val="26123266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7818120" cy="6858000"/>
          </a:xfrm>
        </p:spPr>
        <p:txBody>
          <a:bodyPr>
            <a:normAutofit/>
          </a:bodyPr>
          <a:lstStyle/>
          <a:p>
            <a:r>
              <a:rPr lang="en-US" altLang="zh-CN" sz="2200" b="1" dirty="0" smtClean="0"/>
              <a:t>18. </a:t>
            </a:r>
            <a:r>
              <a:rPr lang="zh-CN" altLang="zh-CN" sz="2200" b="1" dirty="0" smtClean="0"/>
              <a:t>阅读材料，完成下列要求。</a:t>
            </a:r>
          </a:p>
          <a:p>
            <a:r>
              <a:rPr lang="zh-CN" altLang="zh-CN" sz="2200" b="1" dirty="0" smtClean="0"/>
              <a:t>材料一</a:t>
            </a:r>
            <a:r>
              <a:rPr lang="en-US" altLang="zh-CN" sz="2200" b="1" dirty="0" smtClean="0"/>
              <a:t>  </a:t>
            </a:r>
            <a:r>
              <a:rPr lang="zh-CN" altLang="zh-CN" sz="2200" b="1" dirty="0" smtClean="0">
                <a:latin typeface="华文楷体" panose="02010600040101010101" pitchFamily="2" charset="-122"/>
                <a:ea typeface="华文楷体" panose="02010600040101010101" pitchFamily="2" charset="-122"/>
              </a:rPr>
              <a:t>我看到船（作者在意大利威尼斯所见）</a:t>
            </a:r>
            <a:r>
              <a:rPr lang="en-US" altLang="zh-CN" sz="2200" b="1" dirty="0" smtClean="0">
                <a:latin typeface="华文楷体" panose="02010600040101010101" pitchFamily="2" charset="-122"/>
                <a:ea typeface="华文楷体" panose="02010600040101010101" pitchFamily="2" charset="-122"/>
              </a:rPr>
              <a:t>……</a:t>
            </a:r>
            <a:r>
              <a:rPr lang="zh-CN" altLang="zh-CN" sz="2200" b="1" dirty="0" smtClean="0">
                <a:latin typeface="华文楷体" panose="02010600040101010101" pitchFamily="2" charset="-122"/>
                <a:ea typeface="华文楷体" panose="02010600040101010101" pitchFamily="2" charset="-122"/>
              </a:rPr>
              <a:t>像我的大厦般大，其桅高于大厦之塔。他们就像浮于水面上的山。他们到地球每一部分去面临无数的危险。他们载葡萄酒到英国，载蜜到俄国，载番红花、油和亚麻布到亚述、亚美尼亚、波斯和阿拉伯，载木材到埃及和希腊。他们回来时，各种产品满载而归，该产品经此再转送世界各地。</a:t>
            </a:r>
          </a:p>
          <a:p>
            <a:pPr algn="r"/>
            <a:r>
              <a:rPr lang="en-US" altLang="zh-CN" sz="2200" b="1" dirty="0" smtClean="0"/>
              <a:t>——</a:t>
            </a:r>
            <a:r>
              <a:rPr lang="zh-CN" altLang="zh-CN" sz="2200" b="1" dirty="0" smtClean="0"/>
              <a:t>据彼特拉克（</a:t>
            </a:r>
            <a:r>
              <a:rPr lang="en-US" altLang="zh-CN" sz="2200" b="1" dirty="0" smtClean="0"/>
              <a:t>1304</a:t>
            </a:r>
            <a:r>
              <a:rPr lang="zh-CN" altLang="zh-CN" sz="2200" b="1" dirty="0" smtClean="0"/>
              <a:t>～</a:t>
            </a:r>
            <a:r>
              <a:rPr lang="en-US" altLang="zh-CN" sz="2200" b="1" dirty="0" smtClean="0"/>
              <a:t>1374</a:t>
            </a:r>
            <a:r>
              <a:rPr lang="zh-CN" altLang="zh-CN" sz="2200" b="1" dirty="0" smtClean="0"/>
              <a:t>年）《热切想看万事》</a:t>
            </a:r>
          </a:p>
          <a:p>
            <a:r>
              <a:rPr lang="zh-CN" altLang="zh-CN" sz="2200" b="1" dirty="0" smtClean="0"/>
              <a:t>材料二</a:t>
            </a:r>
            <a:r>
              <a:rPr lang="en-US" altLang="zh-CN" sz="2200" b="1" dirty="0" smtClean="0"/>
              <a:t>  1600</a:t>
            </a:r>
            <a:r>
              <a:rPr lang="zh-CN" altLang="zh-CN" sz="2200" b="1" dirty="0" smtClean="0"/>
              <a:t>年的伦敦港（藏于巴黎国立图书，木版画）</a:t>
            </a:r>
          </a:p>
          <a:p>
            <a:endParaRPr lang="zh-CN" altLang="en-US" dirty="0"/>
          </a:p>
        </p:txBody>
      </p:sp>
      <p:pic>
        <p:nvPicPr>
          <p:cNvPr id="10242" name="图片 13"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7468" y="0"/>
            <a:ext cx="4484531" cy="25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0" y="3136377"/>
            <a:ext cx="12191999" cy="3139321"/>
          </a:xfrm>
          <a:prstGeom prst="rect">
            <a:avLst/>
          </a:prstGeom>
        </p:spPr>
        <p:txBody>
          <a:bodyPr wrap="square">
            <a:spAutoFit/>
          </a:bodyPr>
          <a:lstStyle/>
          <a:p>
            <a:r>
              <a:rPr lang="zh-CN" altLang="zh-CN" sz="2200" dirty="0" smtClean="0"/>
              <a:t>图</a:t>
            </a:r>
            <a:r>
              <a:rPr lang="en-US" altLang="zh-CN" sz="2200" dirty="0" smtClean="0"/>
              <a:t>5</a:t>
            </a:r>
            <a:r>
              <a:rPr lang="zh-CN" altLang="zh-CN" sz="2200" dirty="0" smtClean="0"/>
              <a:t>片说明：</a:t>
            </a:r>
            <a:r>
              <a:rPr lang="en-US" altLang="zh-CN" sz="2200" dirty="0" smtClean="0">
                <a:latin typeface="华文楷体" panose="02010600040101010101" pitchFamily="2" charset="-122"/>
                <a:ea typeface="华文楷体" panose="02010600040101010101" pitchFamily="2" charset="-122"/>
              </a:rPr>
              <a:t>16</a:t>
            </a:r>
            <a:r>
              <a:rPr lang="zh-CN" altLang="zh-CN" sz="2200" dirty="0" smtClean="0">
                <a:latin typeface="华文楷体" panose="02010600040101010101" pitchFamily="2" charset="-122"/>
                <a:ea typeface="华文楷体" panose="02010600040101010101" pitchFamily="2" charset="-122"/>
              </a:rPr>
              <a:t>世纪未，伦敦港是世界贸易新轴线的中心。此前英国开展了一系列探险活动。佛朗西斯</a:t>
            </a:r>
            <a:r>
              <a:rPr lang="en-US" altLang="zh-CN" sz="2200" dirty="0" smtClean="0">
                <a:latin typeface="华文楷体" panose="02010600040101010101" pitchFamily="2" charset="-122"/>
                <a:ea typeface="华文楷体" panose="02010600040101010101" pitchFamily="2" charset="-122"/>
              </a:rPr>
              <a:t>·</a:t>
            </a:r>
            <a:r>
              <a:rPr lang="zh-CN" altLang="zh-CN" sz="2200" dirty="0" smtClean="0">
                <a:latin typeface="华文楷体" panose="02010600040101010101" pitchFamily="2" charset="-122"/>
                <a:ea typeface="华文楷体" panose="02010600040101010101" pitchFamily="2" charset="-122"/>
              </a:rPr>
              <a:t>德雷克甚至攻击了运载香料的葡萄牙大帆船及满载黄金白银从美洲返航的西班牙帆船，并作了第二次环球航行。</a:t>
            </a:r>
            <a:r>
              <a:rPr lang="en-US" altLang="zh-CN" sz="2200" dirty="0" smtClean="0">
                <a:latin typeface="华文楷体" panose="02010600040101010101" pitchFamily="2" charset="-122"/>
                <a:ea typeface="华文楷体" panose="02010600040101010101" pitchFamily="2" charset="-122"/>
              </a:rPr>
              <a:t>“</a:t>
            </a:r>
            <a:r>
              <a:rPr lang="zh-CN" altLang="zh-CN" sz="2200" dirty="0" smtClean="0">
                <a:latin typeface="华文楷体" panose="02010600040101010101" pitchFamily="2" charset="-122"/>
                <a:ea typeface="华文楷体" panose="02010600040101010101" pitchFamily="2" charset="-122"/>
              </a:rPr>
              <a:t>商人冒险家</a:t>
            </a:r>
            <a:r>
              <a:rPr lang="en-US" altLang="zh-CN" sz="2200" dirty="0" smtClean="0">
                <a:latin typeface="华文楷体" panose="02010600040101010101" pitchFamily="2" charset="-122"/>
                <a:ea typeface="华文楷体" panose="02010600040101010101" pitchFamily="2" charset="-122"/>
              </a:rPr>
              <a:t>”</a:t>
            </a:r>
            <a:r>
              <a:rPr lang="zh-CN" altLang="zh-CN" sz="2200" dirty="0" smtClean="0">
                <a:latin typeface="华文楷体" panose="02010600040101010101" pitchFamily="2" charset="-122"/>
                <a:ea typeface="华文楷体" panose="02010600040101010101" pitchFamily="2" charset="-122"/>
              </a:rPr>
              <a:t>和船主利用发达的大西洋贸易给伦敦港提供了好机会。莫斯科维公司、皇家贸易公司、东印度公司、弗吉尼亚公司为第一个不列颠殖民帝国奠定了基础。</a:t>
            </a:r>
          </a:p>
          <a:p>
            <a:pPr algn="r"/>
            <a:r>
              <a:rPr lang="en-US" altLang="zh-CN" sz="2200" dirty="0" smtClean="0"/>
              <a:t>——</a:t>
            </a:r>
            <a:r>
              <a:rPr lang="zh-CN" altLang="zh-CN" sz="2200" dirty="0" smtClean="0"/>
              <a:t>摘编自德尼兹</a:t>
            </a:r>
            <a:r>
              <a:rPr lang="en-US" altLang="zh-CN" sz="2200" dirty="0" smtClean="0"/>
              <a:t>·</a:t>
            </a:r>
            <a:r>
              <a:rPr lang="zh-CN" altLang="zh-CN" sz="2200" dirty="0" smtClean="0"/>
              <a:t>加亚尔、贝尔纳代特</a:t>
            </a:r>
            <a:r>
              <a:rPr lang="en-US" altLang="zh-CN" sz="2200" dirty="0" smtClean="0"/>
              <a:t>·</a:t>
            </a:r>
            <a:r>
              <a:rPr lang="zh-CN" altLang="zh-CN" sz="2200" dirty="0" smtClean="0"/>
              <a:t>德尚等《欧洲史》</a:t>
            </a:r>
          </a:p>
          <a:p>
            <a:r>
              <a:rPr lang="zh-CN" altLang="zh-CN" sz="2200" dirty="0" smtClean="0"/>
              <a:t>请回答</a:t>
            </a:r>
          </a:p>
          <a:p>
            <a:r>
              <a:rPr lang="zh-CN" altLang="zh-CN" sz="2200" dirty="0" smtClean="0"/>
              <a:t>（</a:t>
            </a:r>
            <a:r>
              <a:rPr lang="en-US" altLang="zh-CN" sz="2200" dirty="0" smtClean="0"/>
              <a:t>1</a:t>
            </a:r>
            <a:r>
              <a:rPr lang="zh-CN" altLang="zh-CN" sz="2200" dirty="0" smtClean="0"/>
              <a:t>）根据材料一并结合所学知识，简述</a:t>
            </a:r>
            <a:r>
              <a:rPr lang="en-US" altLang="zh-CN" sz="2200" dirty="0" smtClean="0"/>
              <a:t>14</a:t>
            </a:r>
            <a:r>
              <a:rPr lang="zh-CN" altLang="zh-CN" sz="2200" dirty="0" smtClean="0"/>
              <a:t>世纪威尼斯在世界贸易中的地位及成因，并说明其在思想文化方面的影响。</a:t>
            </a:r>
          </a:p>
          <a:p>
            <a:r>
              <a:rPr lang="zh-CN" altLang="zh-CN" sz="2200" dirty="0" smtClean="0"/>
              <a:t>（</a:t>
            </a:r>
            <a:r>
              <a:rPr lang="en-US" altLang="zh-CN" sz="2200" dirty="0" smtClean="0"/>
              <a:t>2</a:t>
            </a:r>
            <a:r>
              <a:rPr lang="zh-CN" altLang="zh-CN" sz="2200" dirty="0" smtClean="0"/>
              <a:t>）根据材料二并结合所学知识，分析</a:t>
            </a:r>
            <a:r>
              <a:rPr lang="en-US" altLang="zh-CN" sz="2200" dirty="0" smtClean="0"/>
              <a:t>16</a:t>
            </a:r>
            <a:r>
              <a:rPr lang="zh-CN" altLang="zh-CN" sz="2200" dirty="0" smtClean="0"/>
              <a:t>世纪末伦敦港成为</a:t>
            </a:r>
            <a:r>
              <a:rPr lang="en-US" altLang="zh-CN" sz="2200" dirty="0" smtClean="0"/>
              <a:t>“</a:t>
            </a:r>
            <a:r>
              <a:rPr lang="zh-CN" altLang="zh-CN" sz="2200" dirty="0" smtClean="0"/>
              <a:t>世界贸易新轴线的中心</a:t>
            </a:r>
            <a:r>
              <a:rPr lang="en-US" altLang="zh-CN" sz="2200" dirty="0" smtClean="0"/>
              <a:t>”</a:t>
            </a:r>
            <a:r>
              <a:rPr lang="zh-CN" altLang="zh-CN" sz="2200" dirty="0" smtClean="0"/>
              <a:t>的原因。</a:t>
            </a:r>
            <a:endParaRPr lang="zh-CN" altLang="zh-CN" sz="2200" dirty="0"/>
          </a:p>
        </p:txBody>
      </p:sp>
    </p:spTree>
    <p:extLst>
      <p:ext uri="{BB962C8B-B14F-4D97-AF65-F5344CB8AC3E}">
        <p14:creationId xmlns:p14="http://schemas.microsoft.com/office/powerpoint/2010/main" val="17927526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3200400"/>
          </a:xfrm>
        </p:spPr>
        <p:txBody>
          <a:bodyPr>
            <a:normAutofit/>
          </a:bodyPr>
          <a:lstStyle/>
          <a:p>
            <a:r>
              <a:rPr lang="en-US" altLang="zh-CN" sz="2600" b="1" dirty="0" smtClean="0"/>
              <a:t>18. </a:t>
            </a:r>
            <a:r>
              <a:rPr lang="zh-CN" altLang="zh-CN" sz="2600" b="1" dirty="0" smtClean="0"/>
              <a:t>阅读材料，完成下列要求。</a:t>
            </a:r>
          </a:p>
          <a:p>
            <a:r>
              <a:rPr lang="zh-CN" altLang="zh-CN" sz="2600" b="1" dirty="0" smtClean="0"/>
              <a:t>材料一</a:t>
            </a:r>
            <a:r>
              <a:rPr lang="en-US" altLang="zh-CN" sz="2600" b="1" dirty="0" smtClean="0"/>
              <a:t>  </a:t>
            </a:r>
            <a:r>
              <a:rPr lang="zh-CN" altLang="zh-CN" sz="2600" b="1" dirty="0" smtClean="0">
                <a:latin typeface="华文楷体" panose="02010600040101010101" pitchFamily="2" charset="-122"/>
                <a:ea typeface="华文楷体" panose="02010600040101010101" pitchFamily="2" charset="-122"/>
              </a:rPr>
              <a:t>我看到船（作者在意大利威尼斯所见）</a:t>
            </a:r>
            <a:r>
              <a:rPr lang="en-US" altLang="zh-CN" sz="2600" b="1" dirty="0" smtClean="0">
                <a:latin typeface="华文楷体" panose="02010600040101010101" pitchFamily="2" charset="-122"/>
                <a:ea typeface="华文楷体" panose="02010600040101010101" pitchFamily="2" charset="-122"/>
              </a:rPr>
              <a:t>……</a:t>
            </a:r>
            <a:r>
              <a:rPr lang="zh-CN" altLang="zh-CN" sz="2600" b="1" dirty="0" smtClean="0">
                <a:latin typeface="华文楷体" panose="02010600040101010101" pitchFamily="2" charset="-122"/>
                <a:ea typeface="华文楷体" panose="02010600040101010101" pitchFamily="2" charset="-122"/>
              </a:rPr>
              <a:t>像我的大厦般大，其桅高于大厦之塔。他们就像浮于水面上的山。他们到地球每一部分去面临无数的危险。他们载葡萄酒到英国，载蜜到俄国，载番红花、油和亚麻布到亚述、亚美尼亚、波斯和阿拉伯，载木材到埃及和希腊。他们回来时，各种产品满载而归，该产品经此再转送世界各地。</a:t>
            </a:r>
          </a:p>
          <a:p>
            <a:pPr algn="r"/>
            <a:r>
              <a:rPr lang="en-US" altLang="zh-CN" sz="2600" b="1" dirty="0" smtClean="0"/>
              <a:t>——</a:t>
            </a:r>
            <a:r>
              <a:rPr lang="zh-CN" altLang="zh-CN" sz="2600" b="1" dirty="0" smtClean="0"/>
              <a:t>据彼特拉克（</a:t>
            </a:r>
            <a:r>
              <a:rPr lang="en-US" altLang="zh-CN" sz="2600" b="1" dirty="0" smtClean="0"/>
              <a:t>1304</a:t>
            </a:r>
            <a:r>
              <a:rPr lang="zh-CN" altLang="zh-CN" sz="2600" b="1" dirty="0" smtClean="0"/>
              <a:t>～</a:t>
            </a:r>
            <a:r>
              <a:rPr lang="en-US" altLang="zh-CN" sz="2600" b="1" dirty="0" smtClean="0"/>
              <a:t>1374</a:t>
            </a:r>
            <a:r>
              <a:rPr lang="zh-CN" altLang="zh-CN" sz="2600" b="1" dirty="0" smtClean="0"/>
              <a:t>年）《热切想看万事》</a:t>
            </a:r>
          </a:p>
        </p:txBody>
      </p:sp>
      <p:sp>
        <p:nvSpPr>
          <p:cNvPr id="4" name="矩形 3"/>
          <p:cNvSpPr/>
          <p:nvPr/>
        </p:nvSpPr>
        <p:spPr>
          <a:xfrm>
            <a:off x="0" y="2858038"/>
            <a:ext cx="12191999" cy="892552"/>
          </a:xfrm>
          <a:prstGeom prst="rect">
            <a:avLst/>
          </a:prstGeom>
        </p:spPr>
        <p:txBody>
          <a:bodyPr wrap="square">
            <a:spAutoFit/>
          </a:bodyPr>
          <a:lstStyle/>
          <a:p>
            <a:r>
              <a:rPr lang="zh-CN" altLang="zh-CN" sz="2600" b="1" dirty="0" smtClean="0"/>
              <a:t>（</a:t>
            </a:r>
            <a:r>
              <a:rPr lang="en-US" altLang="zh-CN" sz="2600" b="1" dirty="0" smtClean="0"/>
              <a:t>1</a:t>
            </a:r>
            <a:r>
              <a:rPr lang="zh-CN" altLang="zh-CN" sz="2600" b="1" dirty="0" smtClean="0"/>
              <a:t>）</a:t>
            </a:r>
            <a:r>
              <a:rPr lang="zh-CN" altLang="zh-CN" sz="2600" b="1" dirty="0" smtClean="0">
                <a:solidFill>
                  <a:srgbClr val="3333FF"/>
                </a:solidFill>
              </a:rPr>
              <a:t>根据材料一并结合所学知识</a:t>
            </a:r>
            <a:r>
              <a:rPr lang="zh-CN" altLang="zh-CN" sz="2600" b="1" dirty="0" smtClean="0"/>
              <a:t>，</a:t>
            </a:r>
            <a:r>
              <a:rPr lang="zh-CN" altLang="zh-CN" sz="2600" b="1" dirty="0" smtClean="0">
                <a:solidFill>
                  <a:srgbClr val="3333FF"/>
                </a:solidFill>
              </a:rPr>
              <a:t>简述</a:t>
            </a:r>
            <a:r>
              <a:rPr lang="en-US" altLang="zh-CN" sz="2600" b="1" dirty="0" smtClean="0">
                <a:solidFill>
                  <a:srgbClr val="3333FF"/>
                </a:solidFill>
              </a:rPr>
              <a:t>14</a:t>
            </a:r>
            <a:r>
              <a:rPr lang="zh-CN" altLang="zh-CN" sz="2600" b="1" dirty="0" smtClean="0">
                <a:solidFill>
                  <a:srgbClr val="3333FF"/>
                </a:solidFill>
              </a:rPr>
              <a:t>世纪威尼斯在世界贸易中的</a:t>
            </a:r>
            <a:r>
              <a:rPr lang="zh-CN" altLang="zh-CN" sz="2600" b="1" dirty="0" smtClean="0">
                <a:solidFill>
                  <a:srgbClr val="FF0000"/>
                </a:solidFill>
              </a:rPr>
              <a:t>地位</a:t>
            </a:r>
            <a:r>
              <a:rPr lang="zh-CN" altLang="zh-CN" sz="2600" b="1" dirty="0" smtClean="0">
                <a:solidFill>
                  <a:srgbClr val="3333FF"/>
                </a:solidFill>
              </a:rPr>
              <a:t>及</a:t>
            </a:r>
            <a:r>
              <a:rPr lang="zh-CN" altLang="zh-CN" sz="2600" b="1" dirty="0" smtClean="0">
                <a:solidFill>
                  <a:srgbClr val="FF0000"/>
                </a:solidFill>
              </a:rPr>
              <a:t>成因</a:t>
            </a:r>
            <a:r>
              <a:rPr lang="zh-CN" altLang="zh-CN" sz="2600" b="1" dirty="0" smtClean="0">
                <a:solidFill>
                  <a:srgbClr val="3333FF"/>
                </a:solidFill>
              </a:rPr>
              <a:t>，并说明其在</a:t>
            </a:r>
            <a:r>
              <a:rPr lang="zh-CN" altLang="zh-CN" sz="2600" b="1" dirty="0" smtClean="0">
                <a:solidFill>
                  <a:srgbClr val="FF0000"/>
                </a:solidFill>
              </a:rPr>
              <a:t>思想文化方面的影响</a:t>
            </a:r>
            <a:r>
              <a:rPr lang="zh-CN" altLang="zh-CN" sz="2600" b="1" dirty="0" smtClean="0">
                <a:solidFill>
                  <a:srgbClr val="3333FF"/>
                </a:solidFill>
              </a:rPr>
              <a:t>。</a:t>
            </a:r>
          </a:p>
        </p:txBody>
      </p:sp>
      <p:sp>
        <p:nvSpPr>
          <p:cNvPr id="2" name="矩形 1"/>
          <p:cNvSpPr/>
          <p:nvPr/>
        </p:nvSpPr>
        <p:spPr>
          <a:xfrm>
            <a:off x="-1" y="3750590"/>
            <a:ext cx="12192000" cy="2893100"/>
          </a:xfrm>
          <a:prstGeom prst="rect">
            <a:avLst/>
          </a:prstGeom>
        </p:spPr>
        <p:txBody>
          <a:bodyPr wrap="square">
            <a:spAutoFit/>
          </a:bodyPr>
          <a:lstStyle/>
          <a:p>
            <a:pPr algn="just">
              <a:spcAft>
                <a:spcPts val="0"/>
              </a:spcAft>
            </a:pP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地位</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：是当时国际贸易中心（或是世界商品的集散地、是欧洲商业中心等）。</a:t>
            </a:r>
          </a:p>
          <a:p>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成因</a:t>
            </a: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地理位置优越，</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水上交通便利</a:t>
            </a: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是</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东西方贸易的枢纽</a:t>
            </a: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实行</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城市自治和共和制政体，经济相对</a:t>
            </a: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自由；</a:t>
            </a:r>
            <a:endParaRPr lang="en-US"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商业</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繁荣，最早产生资本主义萌芽等</a:t>
            </a:r>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6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影响</a:t>
            </a:r>
            <a:r>
              <a:rPr lang="zh-CN"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：推动人文主义思想兴起（或为文艺复兴运动的兴起提供了条件）。</a:t>
            </a:r>
            <a:r>
              <a:rPr lang="en-US" altLang="zh-CN" sz="26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 </a:t>
            </a:r>
            <a:endParaRPr lang="zh-CN" altLang="en-US" sz="2600" b="1" dirty="0">
              <a:solidFill>
                <a:srgbClr val="3333FF"/>
              </a:solidFill>
              <a:latin typeface="方正粗黑宋简体" panose="02000000000000000000" pitchFamily="2" charset="-122"/>
              <a:ea typeface="方正粗黑宋简体" panose="02000000000000000000" pitchFamily="2" charset="-122"/>
            </a:endParaRPr>
          </a:p>
        </p:txBody>
      </p:sp>
    </p:spTree>
    <p:extLst>
      <p:ext uri="{BB962C8B-B14F-4D97-AF65-F5344CB8AC3E}">
        <p14:creationId xmlns:p14="http://schemas.microsoft.com/office/powerpoint/2010/main" val="37353764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 y="0"/>
            <a:ext cx="12191999" cy="6858000"/>
          </a:xfrm>
        </p:spPr>
        <p:txBody>
          <a:bodyPr>
            <a:normAutofit/>
          </a:bodyPr>
          <a:lstStyle/>
          <a:p>
            <a:r>
              <a:rPr lang="en-US" altLang="zh-CN" sz="2200" b="1" dirty="0" smtClean="0"/>
              <a:t>18. </a:t>
            </a:r>
            <a:r>
              <a:rPr lang="zh-CN" altLang="zh-CN" sz="2200" b="1" dirty="0" smtClean="0"/>
              <a:t>阅读材料，完成下列要求。</a:t>
            </a:r>
          </a:p>
          <a:p>
            <a:r>
              <a:rPr lang="zh-CN" altLang="zh-CN" sz="2400" b="1" dirty="0" smtClean="0"/>
              <a:t>材料二</a:t>
            </a:r>
            <a:r>
              <a:rPr lang="en-US" altLang="zh-CN" sz="2400" b="1" dirty="0" smtClean="0"/>
              <a:t>  1600</a:t>
            </a:r>
            <a:r>
              <a:rPr lang="zh-CN" altLang="zh-CN" sz="2400" b="1" dirty="0" smtClean="0"/>
              <a:t>年的伦敦港（藏于巴黎国立图书，木版画）</a:t>
            </a:r>
          </a:p>
          <a:p>
            <a:r>
              <a:rPr lang="zh-CN" altLang="zh-CN" sz="2400" b="1" dirty="0"/>
              <a:t>图</a:t>
            </a:r>
            <a:r>
              <a:rPr lang="en-US" altLang="zh-CN" sz="2400" b="1" dirty="0"/>
              <a:t>5</a:t>
            </a:r>
            <a:r>
              <a:rPr lang="zh-CN" altLang="zh-CN" sz="2400" b="1" dirty="0"/>
              <a:t>片说明：</a:t>
            </a:r>
            <a:r>
              <a:rPr lang="en-US" altLang="zh-CN" sz="2400" b="1" dirty="0">
                <a:latin typeface="华文楷体" panose="02010600040101010101" pitchFamily="2" charset="-122"/>
                <a:ea typeface="华文楷体" panose="02010600040101010101" pitchFamily="2" charset="-122"/>
              </a:rPr>
              <a:t>16</a:t>
            </a:r>
            <a:r>
              <a:rPr lang="zh-CN" altLang="zh-CN" sz="2400" b="1" dirty="0">
                <a:latin typeface="华文楷体" panose="02010600040101010101" pitchFamily="2" charset="-122"/>
                <a:ea typeface="华文楷体" panose="02010600040101010101" pitchFamily="2" charset="-122"/>
              </a:rPr>
              <a:t>世纪未，伦敦港是世界贸易新轴线的中心。此前</a:t>
            </a:r>
            <a:r>
              <a:rPr lang="zh-CN" altLang="zh-CN" sz="2400" b="1" dirty="0">
                <a:solidFill>
                  <a:srgbClr val="FF0000"/>
                </a:solidFill>
                <a:latin typeface="华文楷体" panose="02010600040101010101" pitchFamily="2" charset="-122"/>
                <a:ea typeface="华文楷体" panose="02010600040101010101" pitchFamily="2" charset="-122"/>
              </a:rPr>
              <a:t>英国开展</a:t>
            </a:r>
            <a:r>
              <a:rPr lang="zh-CN" altLang="zh-CN" sz="2400" b="1" dirty="0">
                <a:latin typeface="华文楷体" panose="02010600040101010101" pitchFamily="2" charset="-122"/>
                <a:ea typeface="华文楷体" panose="02010600040101010101" pitchFamily="2" charset="-122"/>
              </a:rPr>
              <a:t>了一系列</a:t>
            </a:r>
            <a:r>
              <a:rPr lang="zh-CN" altLang="zh-CN" sz="2400" b="1" dirty="0">
                <a:solidFill>
                  <a:srgbClr val="FF0000"/>
                </a:solidFill>
                <a:latin typeface="华文楷体" panose="02010600040101010101" pitchFamily="2" charset="-122"/>
                <a:ea typeface="华文楷体" panose="02010600040101010101" pitchFamily="2" charset="-122"/>
              </a:rPr>
              <a:t>探险活动</a:t>
            </a:r>
            <a:r>
              <a:rPr lang="zh-CN" altLang="zh-CN" sz="2400" b="1" dirty="0">
                <a:latin typeface="华文楷体" panose="02010600040101010101" pitchFamily="2" charset="-122"/>
                <a:ea typeface="华文楷体" panose="02010600040101010101" pitchFamily="2" charset="-122"/>
              </a:rPr>
              <a:t>。佛朗西斯</a:t>
            </a:r>
            <a:r>
              <a:rPr lang="en-US" altLang="zh-CN" sz="2400" b="1" dirty="0">
                <a:latin typeface="华文楷体" panose="02010600040101010101" pitchFamily="2" charset="-122"/>
                <a:ea typeface="华文楷体" panose="02010600040101010101" pitchFamily="2" charset="-122"/>
              </a:rPr>
              <a:t>·</a:t>
            </a:r>
            <a:r>
              <a:rPr lang="zh-CN" altLang="zh-CN" sz="2400" b="1" dirty="0">
                <a:latin typeface="华文楷体" panose="02010600040101010101" pitchFamily="2" charset="-122"/>
                <a:ea typeface="华文楷体" panose="02010600040101010101" pitchFamily="2" charset="-122"/>
              </a:rPr>
              <a:t>德雷克甚至</a:t>
            </a:r>
            <a:r>
              <a:rPr lang="zh-CN" altLang="zh-CN" sz="2400" b="1" dirty="0">
                <a:solidFill>
                  <a:srgbClr val="FF0000"/>
                </a:solidFill>
                <a:latin typeface="华文楷体" panose="02010600040101010101" pitchFamily="2" charset="-122"/>
                <a:ea typeface="华文楷体" panose="02010600040101010101" pitchFamily="2" charset="-122"/>
              </a:rPr>
              <a:t>攻击</a:t>
            </a:r>
            <a:r>
              <a:rPr lang="zh-CN" altLang="zh-CN" sz="2400" b="1" dirty="0">
                <a:latin typeface="华文楷体" panose="02010600040101010101" pitchFamily="2" charset="-122"/>
                <a:ea typeface="华文楷体" panose="02010600040101010101" pitchFamily="2" charset="-122"/>
              </a:rPr>
              <a:t>了运载香料的葡萄牙大帆船及</a:t>
            </a:r>
            <a:r>
              <a:rPr lang="zh-CN" altLang="zh-CN" sz="2400" b="1" dirty="0">
                <a:solidFill>
                  <a:srgbClr val="FF0000"/>
                </a:solidFill>
                <a:latin typeface="华文楷体" panose="02010600040101010101" pitchFamily="2" charset="-122"/>
                <a:ea typeface="华文楷体" panose="02010600040101010101" pitchFamily="2" charset="-122"/>
              </a:rPr>
              <a:t>满载黄金白银</a:t>
            </a:r>
            <a:r>
              <a:rPr lang="zh-CN" altLang="zh-CN" sz="2400" b="1" dirty="0">
                <a:latin typeface="华文楷体" panose="02010600040101010101" pitchFamily="2" charset="-122"/>
                <a:ea typeface="华文楷体" panose="02010600040101010101" pitchFamily="2" charset="-122"/>
              </a:rPr>
              <a:t>从美洲返航的西班牙帆船，并作了第二次环球航行。</a:t>
            </a:r>
            <a:r>
              <a:rPr lang="en-US" altLang="zh-CN" sz="2400" b="1" dirty="0">
                <a:latin typeface="华文楷体" panose="02010600040101010101" pitchFamily="2" charset="-122"/>
                <a:ea typeface="华文楷体" panose="02010600040101010101" pitchFamily="2" charset="-122"/>
              </a:rPr>
              <a:t>“</a:t>
            </a:r>
            <a:r>
              <a:rPr lang="zh-CN" altLang="zh-CN" sz="2400" b="1" dirty="0">
                <a:solidFill>
                  <a:srgbClr val="FF0000"/>
                </a:solidFill>
                <a:latin typeface="华文楷体" panose="02010600040101010101" pitchFamily="2" charset="-122"/>
                <a:ea typeface="华文楷体" panose="02010600040101010101" pitchFamily="2" charset="-122"/>
              </a:rPr>
              <a:t>商人冒险家</a:t>
            </a:r>
            <a:r>
              <a:rPr lang="en-US" altLang="zh-CN" sz="2400" b="1" dirty="0">
                <a:latin typeface="华文楷体" panose="02010600040101010101" pitchFamily="2" charset="-122"/>
                <a:ea typeface="华文楷体" panose="02010600040101010101" pitchFamily="2" charset="-122"/>
              </a:rPr>
              <a:t>”</a:t>
            </a:r>
            <a:r>
              <a:rPr lang="zh-CN" altLang="zh-CN" sz="2400" b="1" dirty="0">
                <a:latin typeface="华文楷体" panose="02010600040101010101" pitchFamily="2" charset="-122"/>
                <a:ea typeface="华文楷体" panose="02010600040101010101" pitchFamily="2" charset="-122"/>
              </a:rPr>
              <a:t>和船主</a:t>
            </a:r>
            <a:r>
              <a:rPr lang="zh-CN" altLang="zh-CN" sz="2400" b="1" dirty="0">
                <a:solidFill>
                  <a:srgbClr val="FF0000"/>
                </a:solidFill>
                <a:latin typeface="华文楷体" panose="02010600040101010101" pitchFamily="2" charset="-122"/>
                <a:ea typeface="华文楷体" panose="02010600040101010101" pitchFamily="2" charset="-122"/>
              </a:rPr>
              <a:t>利用</a:t>
            </a:r>
            <a:r>
              <a:rPr lang="zh-CN" altLang="zh-CN" sz="2400" b="1" dirty="0">
                <a:latin typeface="华文楷体" panose="02010600040101010101" pitchFamily="2" charset="-122"/>
                <a:ea typeface="华文楷体" panose="02010600040101010101" pitchFamily="2" charset="-122"/>
              </a:rPr>
              <a:t>发达的大西洋贸易给伦敦港提供了好机会。莫斯科维</a:t>
            </a:r>
            <a:r>
              <a:rPr lang="zh-CN" altLang="zh-CN" sz="2400" b="1" dirty="0">
                <a:solidFill>
                  <a:srgbClr val="FF0000"/>
                </a:solidFill>
                <a:latin typeface="华文楷体" panose="02010600040101010101" pitchFamily="2" charset="-122"/>
                <a:ea typeface="华文楷体" panose="02010600040101010101" pitchFamily="2" charset="-122"/>
              </a:rPr>
              <a:t>公司</a:t>
            </a:r>
            <a:r>
              <a:rPr lang="zh-CN" altLang="zh-CN" sz="2400" b="1" dirty="0">
                <a:latin typeface="华文楷体" panose="02010600040101010101" pitchFamily="2" charset="-122"/>
                <a:ea typeface="华文楷体" panose="02010600040101010101" pitchFamily="2" charset="-122"/>
              </a:rPr>
              <a:t>、皇家贸易</a:t>
            </a:r>
            <a:r>
              <a:rPr lang="zh-CN" altLang="zh-CN" sz="2400" b="1" dirty="0">
                <a:solidFill>
                  <a:srgbClr val="FF0000"/>
                </a:solidFill>
                <a:latin typeface="华文楷体" panose="02010600040101010101" pitchFamily="2" charset="-122"/>
                <a:ea typeface="华文楷体" panose="02010600040101010101" pitchFamily="2" charset="-122"/>
              </a:rPr>
              <a:t>公司</a:t>
            </a:r>
            <a:r>
              <a:rPr lang="zh-CN" altLang="zh-CN" sz="2400" b="1" dirty="0">
                <a:latin typeface="华文楷体" panose="02010600040101010101" pitchFamily="2" charset="-122"/>
                <a:ea typeface="华文楷体" panose="02010600040101010101" pitchFamily="2" charset="-122"/>
              </a:rPr>
              <a:t>、东印度</a:t>
            </a:r>
            <a:r>
              <a:rPr lang="zh-CN" altLang="zh-CN" sz="2400" b="1" dirty="0">
                <a:solidFill>
                  <a:srgbClr val="FF0000"/>
                </a:solidFill>
                <a:latin typeface="华文楷体" panose="02010600040101010101" pitchFamily="2" charset="-122"/>
                <a:ea typeface="华文楷体" panose="02010600040101010101" pitchFamily="2" charset="-122"/>
              </a:rPr>
              <a:t>公司</a:t>
            </a:r>
            <a:r>
              <a:rPr lang="zh-CN" altLang="zh-CN" sz="2400" b="1" dirty="0">
                <a:latin typeface="华文楷体" panose="02010600040101010101" pitchFamily="2" charset="-122"/>
                <a:ea typeface="华文楷体" panose="02010600040101010101" pitchFamily="2" charset="-122"/>
              </a:rPr>
              <a:t>、弗吉尼亚</a:t>
            </a:r>
            <a:r>
              <a:rPr lang="zh-CN" altLang="zh-CN" sz="2400" b="1" dirty="0">
                <a:solidFill>
                  <a:srgbClr val="FF0000"/>
                </a:solidFill>
                <a:latin typeface="华文楷体" panose="02010600040101010101" pitchFamily="2" charset="-122"/>
                <a:ea typeface="华文楷体" panose="02010600040101010101" pitchFamily="2" charset="-122"/>
              </a:rPr>
              <a:t>公司</a:t>
            </a:r>
            <a:r>
              <a:rPr lang="zh-CN" altLang="zh-CN" sz="2400" b="1" dirty="0">
                <a:latin typeface="华文楷体" panose="02010600040101010101" pitchFamily="2" charset="-122"/>
                <a:ea typeface="华文楷体" panose="02010600040101010101" pitchFamily="2" charset="-122"/>
              </a:rPr>
              <a:t>为第一个不列颠殖民帝国奠定了基础。</a:t>
            </a:r>
          </a:p>
          <a:p>
            <a:pPr algn="r"/>
            <a:r>
              <a:rPr lang="en-US" altLang="zh-CN" sz="2400" b="1" dirty="0"/>
              <a:t>——</a:t>
            </a:r>
            <a:r>
              <a:rPr lang="zh-CN" altLang="zh-CN" sz="2400" b="1" dirty="0"/>
              <a:t>摘编自德尼兹</a:t>
            </a:r>
            <a:r>
              <a:rPr lang="en-US" altLang="zh-CN" sz="2400" b="1" dirty="0"/>
              <a:t>·</a:t>
            </a:r>
            <a:r>
              <a:rPr lang="zh-CN" altLang="zh-CN" sz="2400" b="1" dirty="0"/>
              <a:t>加亚尔、贝尔纳代特</a:t>
            </a:r>
            <a:r>
              <a:rPr lang="en-US" altLang="zh-CN" sz="2400" b="1" dirty="0"/>
              <a:t>·</a:t>
            </a:r>
            <a:r>
              <a:rPr lang="zh-CN" altLang="zh-CN" sz="2400" b="1" dirty="0"/>
              <a:t>德尚等《欧洲史》</a:t>
            </a:r>
          </a:p>
          <a:p>
            <a:endParaRPr lang="zh-CN" altLang="en-US" dirty="0"/>
          </a:p>
        </p:txBody>
      </p:sp>
      <p:sp>
        <p:nvSpPr>
          <p:cNvPr id="4" name="矩形 3"/>
          <p:cNvSpPr/>
          <p:nvPr/>
        </p:nvSpPr>
        <p:spPr>
          <a:xfrm>
            <a:off x="82296" y="2951946"/>
            <a:ext cx="12109702" cy="954107"/>
          </a:xfrm>
          <a:prstGeom prst="rect">
            <a:avLst/>
          </a:prstGeom>
        </p:spPr>
        <p:txBody>
          <a:bodyPr wrap="square">
            <a:spAutoFit/>
          </a:bodyPr>
          <a:lstStyle/>
          <a:p>
            <a:r>
              <a:rPr lang="zh-CN" altLang="zh-CN" sz="2800" b="1" dirty="0" smtClean="0">
                <a:latin typeface="华文楷体" panose="02010600040101010101" pitchFamily="2" charset="-122"/>
                <a:ea typeface="华文楷体" panose="02010600040101010101" pitchFamily="2" charset="-122"/>
              </a:rPr>
              <a:t>（</a:t>
            </a:r>
            <a:r>
              <a:rPr lang="en-US" altLang="zh-CN" sz="2800" b="1" dirty="0" smtClean="0">
                <a:latin typeface="华文楷体" panose="02010600040101010101" pitchFamily="2" charset="-122"/>
                <a:ea typeface="华文楷体" panose="02010600040101010101" pitchFamily="2" charset="-122"/>
              </a:rPr>
              <a:t>2</a:t>
            </a:r>
            <a:r>
              <a:rPr lang="zh-CN" altLang="zh-CN" sz="2800" b="1" dirty="0" smtClean="0">
                <a:latin typeface="华文楷体" panose="02010600040101010101" pitchFamily="2" charset="-122"/>
                <a:ea typeface="华文楷体" panose="02010600040101010101" pitchFamily="2" charset="-122"/>
              </a:rPr>
              <a:t>）根据材料二并结合所学知识，分析</a:t>
            </a:r>
            <a:r>
              <a:rPr lang="en-US" altLang="zh-CN" sz="2800" b="1" dirty="0" smtClean="0">
                <a:solidFill>
                  <a:srgbClr val="FF0000"/>
                </a:solidFill>
                <a:latin typeface="华文楷体" panose="02010600040101010101" pitchFamily="2" charset="-122"/>
                <a:ea typeface="华文楷体" panose="02010600040101010101" pitchFamily="2" charset="-122"/>
              </a:rPr>
              <a:t>16</a:t>
            </a:r>
            <a:r>
              <a:rPr lang="zh-CN" altLang="zh-CN" sz="2800" b="1" dirty="0" smtClean="0">
                <a:solidFill>
                  <a:srgbClr val="FF0000"/>
                </a:solidFill>
                <a:latin typeface="华文楷体" panose="02010600040101010101" pitchFamily="2" charset="-122"/>
                <a:ea typeface="华文楷体" panose="02010600040101010101" pitchFamily="2" charset="-122"/>
              </a:rPr>
              <a:t>世纪末伦敦港</a:t>
            </a:r>
            <a:r>
              <a:rPr lang="zh-CN" altLang="zh-CN" sz="2800" b="1" dirty="0" smtClean="0">
                <a:latin typeface="华文楷体" panose="02010600040101010101" pitchFamily="2" charset="-122"/>
                <a:ea typeface="华文楷体" panose="02010600040101010101" pitchFamily="2" charset="-122"/>
              </a:rPr>
              <a:t>成为</a:t>
            </a:r>
            <a:r>
              <a:rPr lang="en-US" altLang="zh-CN" sz="2800" b="1" dirty="0" smtClean="0">
                <a:latin typeface="华文楷体" panose="02010600040101010101" pitchFamily="2" charset="-122"/>
                <a:ea typeface="华文楷体" panose="02010600040101010101" pitchFamily="2" charset="-122"/>
              </a:rPr>
              <a:t>“</a:t>
            </a:r>
            <a:r>
              <a:rPr lang="zh-CN" altLang="zh-CN" sz="2800" b="1" dirty="0" smtClean="0">
                <a:latin typeface="华文楷体" panose="02010600040101010101" pitchFamily="2" charset="-122"/>
                <a:ea typeface="华文楷体" panose="02010600040101010101" pitchFamily="2" charset="-122"/>
              </a:rPr>
              <a:t>世界贸易新轴线的中心</a:t>
            </a:r>
            <a:r>
              <a:rPr lang="en-US" altLang="zh-CN" sz="2800" b="1" dirty="0" smtClean="0">
                <a:latin typeface="华文楷体" panose="02010600040101010101" pitchFamily="2" charset="-122"/>
                <a:ea typeface="华文楷体" panose="02010600040101010101" pitchFamily="2" charset="-122"/>
              </a:rPr>
              <a:t>”</a:t>
            </a:r>
            <a:r>
              <a:rPr lang="zh-CN" altLang="zh-CN" sz="2800" b="1" dirty="0" smtClean="0">
                <a:latin typeface="华文楷体" panose="02010600040101010101" pitchFamily="2" charset="-122"/>
                <a:ea typeface="华文楷体" panose="02010600040101010101" pitchFamily="2" charset="-122"/>
              </a:rPr>
              <a:t>的</a:t>
            </a:r>
            <a:r>
              <a:rPr lang="zh-CN" altLang="zh-CN" sz="2800" b="1" dirty="0" smtClean="0">
                <a:solidFill>
                  <a:srgbClr val="FF0000"/>
                </a:solidFill>
                <a:latin typeface="华文楷体" panose="02010600040101010101" pitchFamily="2" charset="-122"/>
                <a:ea typeface="华文楷体" panose="02010600040101010101" pitchFamily="2" charset="-122"/>
              </a:rPr>
              <a:t>原因</a:t>
            </a:r>
            <a:r>
              <a:rPr lang="zh-CN" altLang="zh-CN" sz="2800" b="1" dirty="0" smtClean="0">
                <a:latin typeface="华文楷体" panose="02010600040101010101" pitchFamily="2" charset="-122"/>
                <a:ea typeface="华文楷体" panose="02010600040101010101" pitchFamily="2" charset="-122"/>
              </a:rPr>
              <a:t>。</a:t>
            </a:r>
            <a:endParaRPr lang="zh-CN" altLang="zh-CN" sz="2800" b="1" dirty="0">
              <a:latin typeface="华文楷体" panose="02010600040101010101" pitchFamily="2" charset="-122"/>
              <a:ea typeface="华文楷体" panose="02010600040101010101" pitchFamily="2" charset="-122"/>
            </a:endParaRPr>
          </a:p>
        </p:txBody>
      </p:sp>
      <p:sp>
        <p:nvSpPr>
          <p:cNvPr id="2" name="矩形 1"/>
          <p:cNvSpPr/>
          <p:nvPr/>
        </p:nvSpPr>
        <p:spPr>
          <a:xfrm>
            <a:off x="424431" y="3749457"/>
            <a:ext cx="11343133" cy="3108543"/>
          </a:xfrm>
          <a:prstGeom prst="rect">
            <a:avLst/>
          </a:prstGeom>
          <a:solidFill>
            <a:schemeClr val="bg1"/>
          </a:solidFill>
        </p:spPr>
        <p:txBody>
          <a:bodyPr wrap="square">
            <a:spAutoFit/>
          </a:bodyPr>
          <a:lstStyle/>
          <a:p>
            <a:r>
              <a:rPr lang="zh-CN" altLang="zh-CN" sz="28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原因</a:t>
            </a:r>
            <a:r>
              <a:rPr lang="zh-CN" altLang="zh-CN" sz="28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8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新</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航路开辟，欧洲商业中心从地中海沿岸转移到大西洋沿岸</a:t>
            </a:r>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伦敦港</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占有地理优势，水陆交通</a:t>
            </a:r>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便利；</a:t>
            </a:r>
            <a:endParaRPr lang="en-US"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英国</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开展的海上探险活动和海上掠夺活动刺激了商业发展</a:t>
            </a:r>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英国</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有较强的海上军事力量</a:t>
            </a:r>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英国</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赢得殖民争霸战争，拓展了海外市场，有利于伦敦港的发展</a:t>
            </a:r>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r>
              <a:rPr lang="zh-CN" altLang="zh-CN" sz="28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英国</a:t>
            </a:r>
            <a:r>
              <a:rPr lang="zh-CN" altLang="zh-CN" sz="28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建立了一系列海外商业公司，也有利于海港经济发展等。</a:t>
            </a:r>
            <a:endParaRPr lang="zh-CN" altLang="en-US" sz="2800" b="1" dirty="0">
              <a:solidFill>
                <a:srgbClr val="3333FF"/>
              </a:solidFill>
              <a:latin typeface="方正粗黑宋简体" panose="02000000000000000000" pitchFamily="2" charset="-122"/>
              <a:ea typeface="方正粗黑宋简体" panose="02000000000000000000" pitchFamily="2" charset="-122"/>
            </a:endParaRPr>
          </a:p>
        </p:txBody>
      </p:sp>
    </p:spTree>
    <p:extLst>
      <p:ext uri="{BB962C8B-B14F-4D97-AF65-F5344CB8AC3E}">
        <p14:creationId xmlns:p14="http://schemas.microsoft.com/office/powerpoint/2010/main" val="26916572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5742432"/>
          </a:xfrm>
        </p:spPr>
        <p:txBody>
          <a:bodyPr>
            <a:normAutofit fontScale="92500" lnSpcReduction="10000"/>
          </a:bodyPr>
          <a:lstStyle/>
          <a:p>
            <a:r>
              <a:rPr lang="en-US" altLang="zh-CN" b="1" dirty="0"/>
              <a:t>19. </a:t>
            </a:r>
            <a:r>
              <a:rPr lang="zh-CN" altLang="zh-CN" b="1" dirty="0"/>
              <a:t>阅读材料，完成下列要求。</a:t>
            </a:r>
          </a:p>
          <a:p>
            <a:r>
              <a:rPr lang="zh-CN" altLang="zh-CN" b="1" dirty="0"/>
              <a:t>材料</a:t>
            </a:r>
            <a:r>
              <a:rPr lang="en-US" altLang="zh-CN" b="1" dirty="0"/>
              <a:t>  </a:t>
            </a:r>
            <a:r>
              <a:rPr lang="zh-CN" altLang="zh-CN" b="1" dirty="0">
                <a:solidFill>
                  <a:srgbClr val="FF0000"/>
                </a:solidFill>
                <a:latin typeface="华文楷体" panose="02010600040101010101" pitchFamily="2" charset="-122"/>
                <a:ea typeface="华文楷体" panose="02010600040101010101" pitchFamily="2" charset="-122"/>
              </a:rPr>
              <a:t>新中国成立</a:t>
            </a:r>
            <a:r>
              <a:rPr lang="zh-CN" altLang="zh-CN" b="1" dirty="0">
                <a:latin typeface="华文楷体" panose="02010600040101010101" pitchFamily="2" charset="-122"/>
                <a:ea typeface="华文楷体" panose="02010600040101010101" pitchFamily="2" charset="-122"/>
              </a:rPr>
              <a:t>后，</a:t>
            </a:r>
            <a:r>
              <a:rPr lang="zh-CN" altLang="zh-CN" b="1" dirty="0">
                <a:solidFill>
                  <a:srgbClr val="FF0000"/>
                </a:solidFill>
                <a:latin typeface="华文楷体" panose="02010600040101010101" pitchFamily="2" charset="-122"/>
                <a:ea typeface="华文楷体" panose="02010600040101010101" pitchFamily="2" charset="-122"/>
              </a:rPr>
              <a:t>《共同纲领》</a:t>
            </a:r>
            <a:r>
              <a:rPr lang="zh-CN" altLang="zh-CN" b="1" dirty="0">
                <a:latin typeface="华文楷体" panose="02010600040101010101" pitchFamily="2" charset="-122"/>
                <a:ea typeface="华文楷体" panose="02010600040101010101" pitchFamily="2" charset="-122"/>
              </a:rPr>
              <a:t>对新中国文化教育的性质、任务、方针政策等作了明确规定：</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中华人民共和国的文化教育为新民主主义的，即民族的、科学的、大众的文化教育。人民政府的文化教育工作，应以提高人民文化水平，培养国家建设人才，肃清封建的、买办的、法西斯主义的思想，发展为人民服务的思想为主要任务。</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中华人民共和国的教育方法为理论与实际一致。人民政府应有计划有步骤地改革旧的教育制度、教育内容和教学法。</a:t>
            </a:r>
            <a:r>
              <a:rPr lang="en-US" altLang="zh-CN" b="1" dirty="0">
                <a:latin typeface="华文楷体" panose="02010600040101010101" pitchFamily="2" charset="-122"/>
                <a:ea typeface="华文楷体" panose="02010600040101010101" pitchFamily="2" charset="-122"/>
              </a:rPr>
              <a:t>”1949</a:t>
            </a:r>
            <a:r>
              <a:rPr lang="zh-CN" altLang="zh-CN" b="1" dirty="0">
                <a:latin typeface="华文楷体" panose="02010600040101010101" pitchFamily="2" charset="-122"/>
                <a:ea typeface="华文楷体" panose="02010600040101010101" pitchFamily="2" charset="-122"/>
              </a:rPr>
              <a:t>年</a:t>
            </a:r>
            <a:r>
              <a:rPr lang="en-US" altLang="zh-CN" b="1" dirty="0">
                <a:latin typeface="华文楷体" panose="02010600040101010101" pitchFamily="2" charset="-122"/>
                <a:ea typeface="华文楷体" panose="02010600040101010101" pitchFamily="2" charset="-122"/>
              </a:rPr>
              <a:t>12</a:t>
            </a:r>
            <a:r>
              <a:rPr lang="zh-CN" altLang="zh-CN" b="1" dirty="0">
                <a:latin typeface="华文楷体" panose="02010600040101010101" pitchFamily="2" charset="-122"/>
                <a:ea typeface="华文楷体" panose="02010600040101010101" pitchFamily="2" charset="-122"/>
              </a:rPr>
              <a:t>月，第一次</a:t>
            </a:r>
            <a:r>
              <a:rPr lang="zh-CN" altLang="zh-CN" b="1" dirty="0">
                <a:solidFill>
                  <a:srgbClr val="FF0000"/>
                </a:solidFill>
                <a:latin typeface="华文楷体" panose="02010600040101010101" pitchFamily="2" charset="-122"/>
                <a:ea typeface="华文楷体" panose="02010600040101010101" pitchFamily="2" charset="-122"/>
              </a:rPr>
              <a:t>全国教育工作会议召开</a:t>
            </a:r>
            <a:r>
              <a:rPr lang="zh-CN" altLang="zh-CN" b="1" dirty="0">
                <a:latin typeface="华文楷体" panose="02010600040101010101" pitchFamily="2" charset="-122"/>
                <a:ea typeface="华文楷体" panose="02010600040101010101" pitchFamily="2" charset="-122"/>
              </a:rPr>
              <a:t>。会议确定了全国教育建设的总方针；明确了改革旧教育的方针、步骤和发展新教育的方向；会议提出</a:t>
            </a:r>
            <a:r>
              <a:rPr lang="zh-CN" altLang="zh-CN" b="1" dirty="0">
                <a:solidFill>
                  <a:srgbClr val="FF0000"/>
                </a:solidFill>
                <a:latin typeface="华文楷体" panose="02010600040101010101" pitchFamily="2" charset="-122"/>
                <a:ea typeface="华文楷体" panose="02010600040101010101" pitchFamily="2" charset="-122"/>
              </a:rPr>
              <a:t>教育必须为国家建设服务，学校必须向工农开门</a:t>
            </a:r>
            <a:r>
              <a:rPr lang="zh-CN" altLang="zh-CN" b="1" dirty="0">
                <a:latin typeface="华文楷体" panose="02010600040101010101" pitchFamily="2" charset="-122"/>
                <a:ea typeface="华文楷体" panose="02010600040101010101" pitchFamily="2" charset="-122"/>
              </a:rPr>
              <a:t>：会议指出了</a:t>
            </a:r>
            <a:r>
              <a:rPr lang="zh-CN" altLang="zh-CN" b="1" dirty="0">
                <a:solidFill>
                  <a:srgbClr val="FF0000"/>
                </a:solidFill>
                <a:latin typeface="华文楷体" panose="02010600040101010101" pitchFamily="2" charset="-122"/>
                <a:ea typeface="华文楷体" panose="02010600040101010101" pitchFamily="2" charset="-122"/>
              </a:rPr>
              <a:t>建设新教育</a:t>
            </a:r>
            <a:r>
              <a:rPr lang="zh-CN" altLang="zh-CN" b="1" dirty="0">
                <a:latin typeface="华文楷体" panose="02010600040101010101" pitchFamily="2" charset="-122"/>
                <a:ea typeface="华文楷体" panose="02010600040101010101" pitchFamily="2" charset="-122"/>
              </a:rPr>
              <a:t>的三个途径，即</a:t>
            </a:r>
            <a:r>
              <a:rPr lang="zh-CN" altLang="zh-CN" b="1" dirty="0">
                <a:solidFill>
                  <a:srgbClr val="FF0000"/>
                </a:solidFill>
                <a:latin typeface="华文楷体" panose="02010600040101010101" pitchFamily="2" charset="-122"/>
                <a:ea typeface="华文楷体" panose="02010600040101010101" pitchFamily="2" charset="-122"/>
              </a:rPr>
              <a:t>以老解放区新教育经验为基础，吸收旧教育某些有用的经验，借助苏联教育的先进经验</a:t>
            </a:r>
            <a:r>
              <a:rPr lang="zh-CN" altLang="zh-CN" b="1" dirty="0">
                <a:latin typeface="华文楷体" panose="02010600040101010101" pitchFamily="2" charset="-122"/>
                <a:ea typeface="华文楷体" panose="02010600040101010101" pitchFamily="2" charset="-122"/>
              </a:rPr>
              <a:t>。这次会议对新中国教育产生了深远影响。</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改革旧教育，建设新教育</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从而成为建国头三年贯穿教育工作的主线。</a:t>
            </a:r>
          </a:p>
          <a:p>
            <a:pPr algn="r"/>
            <a:r>
              <a:rPr lang="en-US" altLang="zh-CN" b="1" dirty="0"/>
              <a:t>——</a:t>
            </a:r>
            <a:r>
              <a:rPr lang="zh-CN" altLang="zh-CN" b="1" dirty="0"/>
              <a:t>摘编自董节英《</a:t>
            </a:r>
            <a:r>
              <a:rPr lang="en-US" altLang="zh-CN" b="1" dirty="0"/>
              <a:t>50</a:t>
            </a:r>
            <a:r>
              <a:rPr lang="zh-CN" altLang="zh-CN" b="1" dirty="0"/>
              <a:t>年代高等教育制度改革的先导：课程改革》</a:t>
            </a:r>
          </a:p>
          <a:p>
            <a:r>
              <a:rPr lang="zh-CN" altLang="zh-CN" b="1" dirty="0" smtClean="0"/>
              <a:t>（</a:t>
            </a:r>
            <a:r>
              <a:rPr lang="en-US" altLang="zh-CN" b="1" dirty="0"/>
              <a:t>1</a:t>
            </a:r>
            <a:r>
              <a:rPr lang="zh-CN" altLang="zh-CN" b="1" dirty="0"/>
              <a:t>）根据材料并结合所学知识，</a:t>
            </a:r>
            <a:r>
              <a:rPr lang="zh-CN" altLang="zh-CN" b="1" dirty="0">
                <a:solidFill>
                  <a:srgbClr val="FF0000"/>
                </a:solidFill>
              </a:rPr>
              <a:t>概括</a:t>
            </a:r>
            <a:r>
              <a:rPr lang="zh-CN" altLang="zh-CN" b="1" dirty="0"/>
              <a:t>指出</a:t>
            </a:r>
            <a:r>
              <a:rPr lang="en-US" altLang="zh-CN" b="1" dirty="0">
                <a:solidFill>
                  <a:srgbClr val="FF0000"/>
                </a:solidFill>
              </a:rPr>
              <a:t>50</a:t>
            </a:r>
            <a:r>
              <a:rPr lang="zh-CN" altLang="zh-CN" b="1" dirty="0">
                <a:solidFill>
                  <a:srgbClr val="FF0000"/>
                </a:solidFill>
              </a:rPr>
              <a:t>年代</a:t>
            </a:r>
            <a:r>
              <a:rPr lang="zh-CN" altLang="zh-CN" b="1" dirty="0"/>
              <a:t>新中国</a:t>
            </a:r>
            <a:r>
              <a:rPr lang="zh-CN" altLang="zh-CN" b="1" dirty="0">
                <a:solidFill>
                  <a:srgbClr val="FF0000"/>
                </a:solidFill>
              </a:rPr>
              <a:t>教育改革</a:t>
            </a:r>
            <a:r>
              <a:rPr lang="zh-CN" altLang="zh-CN" b="1" dirty="0"/>
              <a:t>的</a:t>
            </a:r>
            <a:r>
              <a:rPr lang="zh-CN" altLang="zh-CN" b="1" dirty="0">
                <a:solidFill>
                  <a:srgbClr val="FF0000"/>
                </a:solidFill>
              </a:rPr>
              <a:t>背景</a:t>
            </a:r>
            <a:r>
              <a:rPr lang="zh-CN" altLang="zh-CN" b="1" dirty="0" smtClean="0"/>
              <a:t>。</a:t>
            </a:r>
            <a:endParaRPr lang="zh-CN" altLang="zh-CN" b="1" dirty="0"/>
          </a:p>
        </p:txBody>
      </p:sp>
      <p:sp>
        <p:nvSpPr>
          <p:cNvPr id="4" name="矩形 3"/>
          <p:cNvSpPr/>
          <p:nvPr/>
        </p:nvSpPr>
        <p:spPr>
          <a:xfrm>
            <a:off x="0" y="4588270"/>
            <a:ext cx="11990832" cy="2308324"/>
          </a:xfrm>
          <a:prstGeom prst="rect">
            <a:avLst/>
          </a:prstGeom>
          <a:solidFill>
            <a:schemeClr val="bg1"/>
          </a:solidFill>
        </p:spPr>
        <p:txBody>
          <a:bodyPr wrap="square">
            <a:spAutoFit/>
          </a:bodyPr>
          <a:lstStyle/>
          <a:p>
            <a:pPr algn="just">
              <a:spcAft>
                <a:spcPts val="0"/>
              </a:spcAft>
            </a:pP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新民主主义革命</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取得胜利（</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新中国的成立</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），肃清了半殖民地半封建社会的残余</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《共同纲领》</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的颁布</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国民经济</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百废待兴，急需大量建设人才</a:t>
            </a:r>
            <a:r>
              <a:rPr lang="zh-CN"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解放区</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对新教育的探索</a:t>
            </a: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中</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苏关系友好，</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苏联积极援助中国（苏联成功的教育改革经验）</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人民群众</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文化水平较低，急需发展教育。</a:t>
            </a:r>
            <a:r>
              <a:rPr lang="en-US"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    </a:t>
            </a:r>
            <a:endPar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endParaRPr>
          </a:p>
        </p:txBody>
      </p:sp>
    </p:spTree>
    <p:extLst>
      <p:ext uri="{BB962C8B-B14F-4D97-AF65-F5344CB8AC3E}">
        <p14:creationId xmlns:p14="http://schemas.microsoft.com/office/powerpoint/2010/main" val="801493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172200"/>
          </a:xfrm>
        </p:spPr>
        <p:txBody>
          <a:bodyPr>
            <a:normAutofit lnSpcReduction="10000"/>
          </a:bodyPr>
          <a:lstStyle/>
          <a:p>
            <a:r>
              <a:rPr lang="en-US" altLang="zh-CN" b="1" dirty="0"/>
              <a:t>19. </a:t>
            </a:r>
            <a:r>
              <a:rPr lang="zh-CN" altLang="zh-CN" b="1" dirty="0"/>
              <a:t>阅读材料，完成下列要求。</a:t>
            </a:r>
          </a:p>
          <a:p>
            <a:r>
              <a:rPr lang="zh-CN" altLang="zh-CN" b="1" dirty="0"/>
              <a:t>材料</a:t>
            </a:r>
            <a:r>
              <a:rPr lang="en-US" altLang="zh-CN" b="1" dirty="0"/>
              <a:t>  </a:t>
            </a:r>
            <a:r>
              <a:rPr lang="zh-CN" altLang="zh-CN" b="1" dirty="0">
                <a:solidFill>
                  <a:srgbClr val="FF0000"/>
                </a:solidFill>
                <a:latin typeface="华文楷体" panose="02010600040101010101" pitchFamily="2" charset="-122"/>
                <a:ea typeface="华文楷体" panose="02010600040101010101" pitchFamily="2" charset="-122"/>
              </a:rPr>
              <a:t>新中国</a:t>
            </a:r>
            <a:r>
              <a:rPr lang="zh-CN" altLang="zh-CN" b="1" dirty="0">
                <a:latin typeface="华文楷体" panose="02010600040101010101" pitchFamily="2" charset="-122"/>
                <a:ea typeface="华文楷体" panose="02010600040101010101" pitchFamily="2" charset="-122"/>
              </a:rPr>
              <a:t>成立后，《共同纲领》对新中国文化教育的性质、任务、方针政策等作了明确</a:t>
            </a:r>
            <a:r>
              <a:rPr lang="zh-CN" altLang="zh-CN" b="1" dirty="0">
                <a:solidFill>
                  <a:srgbClr val="FF0000"/>
                </a:solidFill>
                <a:latin typeface="华文楷体" panose="02010600040101010101" pitchFamily="2" charset="-122"/>
                <a:ea typeface="华文楷体" panose="02010600040101010101" pitchFamily="2" charset="-122"/>
              </a:rPr>
              <a:t>规定</a:t>
            </a:r>
            <a:r>
              <a:rPr lang="zh-CN" altLang="zh-CN" b="1" dirty="0">
                <a:latin typeface="华文楷体" panose="02010600040101010101" pitchFamily="2" charset="-122"/>
                <a:ea typeface="华文楷体" panose="02010600040101010101" pitchFamily="2" charset="-122"/>
              </a:rPr>
              <a:t>：</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中华人民共和国的文化教育为新民主主义的，即民族的、科学的、大众的文化教育。人民政府的文化教育工作，应以提高人民文化水平，培养国家建设人才，肃清封建的、买办的、法西斯主义的思想，发展为人民服务的思想为主要任务。</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中华人民共和国的教育方法为理论与实际一致。人民政府</a:t>
            </a:r>
            <a:r>
              <a:rPr lang="zh-CN" altLang="zh-CN" b="1" dirty="0">
                <a:solidFill>
                  <a:srgbClr val="FF0000"/>
                </a:solidFill>
                <a:latin typeface="华文楷体" panose="02010600040101010101" pitchFamily="2" charset="-122"/>
                <a:ea typeface="华文楷体" panose="02010600040101010101" pitchFamily="2" charset="-122"/>
              </a:rPr>
              <a:t>应有计划有步骤</a:t>
            </a:r>
            <a:r>
              <a:rPr lang="zh-CN" altLang="zh-CN" b="1" dirty="0">
                <a:latin typeface="华文楷体" panose="02010600040101010101" pitchFamily="2" charset="-122"/>
                <a:ea typeface="华文楷体" panose="02010600040101010101" pitchFamily="2" charset="-122"/>
              </a:rPr>
              <a:t>地改革旧的教育制度、教育内容和教学法。</a:t>
            </a:r>
            <a:r>
              <a:rPr lang="en-US" altLang="zh-CN" b="1" dirty="0">
                <a:latin typeface="华文楷体" panose="02010600040101010101" pitchFamily="2" charset="-122"/>
                <a:ea typeface="华文楷体" panose="02010600040101010101" pitchFamily="2" charset="-122"/>
              </a:rPr>
              <a:t>”1949</a:t>
            </a:r>
            <a:r>
              <a:rPr lang="zh-CN" altLang="zh-CN" b="1" dirty="0">
                <a:latin typeface="华文楷体" panose="02010600040101010101" pitchFamily="2" charset="-122"/>
                <a:ea typeface="华文楷体" panose="02010600040101010101" pitchFamily="2" charset="-122"/>
              </a:rPr>
              <a:t>年</a:t>
            </a:r>
            <a:r>
              <a:rPr lang="en-US" altLang="zh-CN" b="1" dirty="0">
                <a:latin typeface="华文楷体" panose="02010600040101010101" pitchFamily="2" charset="-122"/>
                <a:ea typeface="华文楷体" panose="02010600040101010101" pitchFamily="2" charset="-122"/>
              </a:rPr>
              <a:t>12</a:t>
            </a:r>
            <a:r>
              <a:rPr lang="zh-CN" altLang="zh-CN" b="1" dirty="0">
                <a:latin typeface="华文楷体" panose="02010600040101010101" pitchFamily="2" charset="-122"/>
                <a:ea typeface="华文楷体" panose="02010600040101010101" pitchFamily="2" charset="-122"/>
              </a:rPr>
              <a:t>月，</a:t>
            </a:r>
            <a:r>
              <a:rPr lang="zh-CN" altLang="zh-CN" b="1" dirty="0">
                <a:solidFill>
                  <a:srgbClr val="FF0000"/>
                </a:solidFill>
                <a:latin typeface="华文楷体" panose="02010600040101010101" pitchFamily="2" charset="-122"/>
                <a:ea typeface="华文楷体" panose="02010600040101010101" pitchFamily="2" charset="-122"/>
              </a:rPr>
              <a:t>第一次全国教育工作会议召开</a:t>
            </a:r>
            <a:r>
              <a:rPr lang="zh-CN" altLang="zh-CN" b="1" dirty="0">
                <a:latin typeface="华文楷体" panose="02010600040101010101" pitchFamily="2" charset="-122"/>
                <a:ea typeface="华文楷体" panose="02010600040101010101" pitchFamily="2" charset="-122"/>
              </a:rPr>
              <a:t>。会议</a:t>
            </a:r>
            <a:r>
              <a:rPr lang="zh-CN" altLang="zh-CN" b="1" dirty="0">
                <a:solidFill>
                  <a:srgbClr val="FF0000"/>
                </a:solidFill>
                <a:latin typeface="华文楷体" panose="02010600040101010101" pitchFamily="2" charset="-122"/>
                <a:ea typeface="华文楷体" panose="02010600040101010101" pitchFamily="2" charset="-122"/>
              </a:rPr>
              <a:t>确定了</a:t>
            </a:r>
            <a:r>
              <a:rPr lang="zh-CN" altLang="zh-CN" b="1" dirty="0">
                <a:latin typeface="华文楷体" panose="02010600040101010101" pitchFamily="2" charset="-122"/>
                <a:ea typeface="华文楷体" panose="02010600040101010101" pitchFamily="2" charset="-122"/>
              </a:rPr>
              <a:t>全国教育建设的</a:t>
            </a:r>
            <a:r>
              <a:rPr lang="zh-CN" altLang="zh-CN" b="1" dirty="0">
                <a:solidFill>
                  <a:srgbClr val="FF0000"/>
                </a:solidFill>
                <a:latin typeface="华文楷体" panose="02010600040101010101" pitchFamily="2" charset="-122"/>
                <a:ea typeface="华文楷体" panose="02010600040101010101" pitchFamily="2" charset="-122"/>
              </a:rPr>
              <a:t>总方针</a:t>
            </a:r>
            <a:r>
              <a:rPr lang="zh-CN" altLang="zh-CN" b="1" dirty="0">
                <a:latin typeface="华文楷体" panose="02010600040101010101" pitchFamily="2" charset="-122"/>
                <a:ea typeface="华文楷体" panose="02010600040101010101" pitchFamily="2" charset="-122"/>
              </a:rPr>
              <a:t>；</a:t>
            </a:r>
            <a:r>
              <a:rPr lang="zh-CN" altLang="zh-CN" b="1" dirty="0">
                <a:solidFill>
                  <a:srgbClr val="FF0000"/>
                </a:solidFill>
                <a:latin typeface="华文楷体" panose="02010600040101010101" pitchFamily="2" charset="-122"/>
                <a:ea typeface="华文楷体" panose="02010600040101010101" pitchFamily="2" charset="-122"/>
              </a:rPr>
              <a:t>明确了</a:t>
            </a:r>
            <a:r>
              <a:rPr lang="zh-CN" altLang="zh-CN" b="1" dirty="0">
                <a:latin typeface="华文楷体" panose="02010600040101010101" pitchFamily="2" charset="-122"/>
                <a:ea typeface="华文楷体" panose="02010600040101010101" pitchFamily="2" charset="-122"/>
              </a:rPr>
              <a:t>改革旧教育的方针、步骤和发展新教育的</a:t>
            </a:r>
            <a:r>
              <a:rPr lang="zh-CN" altLang="zh-CN" b="1" dirty="0">
                <a:solidFill>
                  <a:srgbClr val="FF0000"/>
                </a:solidFill>
                <a:latin typeface="华文楷体" panose="02010600040101010101" pitchFamily="2" charset="-122"/>
                <a:ea typeface="华文楷体" panose="02010600040101010101" pitchFamily="2" charset="-122"/>
              </a:rPr>
              <a:t>方向</a:t>
            </a:r>
            <a:r>
              <a:rPr lang="zh-CN" altLang="zh-CN" b="1" dirty="0">
                <a:latin typeface="华文楷体" panose="02010600040101010101" pitchFamily="2" charset="-122"/>
                <a:ea typeface="华文楷体" panose="02010600040101010101" pitchFamily="2" charset="-122"/>
              </a:rPr>
              <a:t>；会议提出教育</a:t>
            </a:r>
            <a:r>
              <a:rPr lang="zh-CN" altLang="zh-CN" b="1" dirty="0">
                <a:solidFill>
                  <a:srgbClr val="FF0000"/>
                </a:solidFill>
                <a:latin typeface="华文楷体" panose="02010600040101010101" pitchFamily="2" charset="-122"/>
                <a:ea typeface="华文楷体" panose="02010600040101010101" pitchFamily="2" charset="-122"/>
              </a:rPr>
              <a:t>必须为国家建设服务</a:t>
            </a:r>
            <a:r>
              <a:rPr lang="zh-CN" altLang="zh-CN" b="1" dirty="0">
                <a:latin typeface="华文楷体" panose="02010600040101010101" pitchFamily="2" charset="-122"/>
                <a:ea typeface="华文楷体" panose="02010600040101010101" pitchFamily="2" charset="-122"/>
              </a:rPr>
              <a:t>，学校必须</a:t>
            </a:r>
            <a:r>
              <a:rPr lang="zh-CN" altLang="zh-CN" b="1" dirty="0">
                <a:solidFill>
                  <a:srgbClr val="FF0000"/>
                </a:solidFill>
                <a:latin typeface="华文楷体" panose="02010600040101010101" pitchFamily="2" charset="-122"/>
                <a:ea typeface="华文楷体" panose="02010600040101010101" pitchFamily="2" charset="-122"/>
              </a:rPr>
              <a:t>向工农开门</a:t>
            </a:r>
            <a:r>
              <a:rPr lang="zh-CN" altLang="zh-CN" b="1" dirty="0">
                <a:latin typeface="华文楷体" panose="02010600040101010101" pitchFamily="2" charset="-122"/>
                <a:ea typeface="华文楷体" panose="02010600040101010101" pitchFamily="2" charset="-122"/>
              </a:rPr>
              <a:t>：会议指出了</a:t>
            </a:r>
            <a:r>
              <a:rPr lang="zh-CN" altLang="zh-CN" b="1" dirty="0">
                <a:solidFill>
                  <a:srgbClr val="FF0000"/>
                </a:solidFill>
                <a:latin typeface="华文楷体" panose="02010600040101010101" pitchFamily="2" charset="-122"/>
                <a:ea typeface="华文楷体" panose="02010600040101010101" pitchFamily="2" charset="-122"/>
              </a:rPr>
              <a:t>建设新教育的三个途径</a:t>
            </a:r>
            <a:r>
              <a:rPr lang="zh-CN" altLang="zh-CN" b="1" dirty="0">
                <a:latin typeface="华文楷体" panose="02010600040101010101" pitchFamily="2" charset="-122"/>
                <a:ea typeface="华文楷体" panose="02010600040101010101" pitchFamily="2" charset="-122"/>
              </a:rPr>
              <a:t>，即</a:t>
            </a:r>
            <a:r>
              <a:rPr lang="zh-CN" altLang="zh-CN" b="1" dirty="0">
                <a:solidFill>
                  <a:srgbClr val="FF0000"/>
                </a:solidFill>
                <a:latin typeface="华文楷体" panose="02010600040101010101" pitchFamily="2" charset="-122"/>
                <a:ea typeface="华文楷体" panose="02010600040101010101" pitchFamily="2" charset="-122"/>
              </a:rPr>
              <a:t>以老解放区新教育经验为基础</a:t>
            </a:r>
            <a:r>
              <a:rPr lang="zh-CN" altLang="zh-CN" b="1" dirty="0">
                <a:latin typeface="华文楷体" panose="02010600040101010101" pitchFamily="2" charset="-122"/>
                <a:ea typeface="华文楷体" panose="02010600040101010101" pitchFamily="2" charset="-122"/>
              </a:rPr>
              <a:t>，</a:t>
            </a:r>
            <a:r>
              <a:rPr lang="zh-CN" altLang="zh-CN" b="1" dirty="0">
                <a:solidFill>
                  <a:srgbClr val="FF0000"/>
                </a:solidFill>
                <a:latin typeface="华文楷体" panose="02010600040101010101" pitchFamily="2" charset="-122"/>
                <a:ea typeface="华文楷体" panose="02010600040101010101" pitchFamily="2" charset="-122"/>
              </a:rPr>
              <a:t>吸收旧教育某些有用的经验</a:t>
            </a:r>
            <a:r>
              <a:rPr lang="zh-CN" altLang="zh-CN" b="1" dirty="0">
                <a:latin typeface="华文楷体" panose="02010600040101010101" pitchFamily="2" charset="-122"/>
                <a:ea typeface="华文楷体" panose="02010600040101010101" pitchFamily="2" charset="-122"/>
              </a:rPr>
              <a:t>，</a:t>
            </a:r>
            <a:r>
              <a:rPr lang="zh-CN" altLang="zh-CN" b="1" dirty="0">
                <a:solidFill>
                  <a:srgbClr val="FF0000"/>
                </a:solidFill>
                <a:latin typeface="华文楷体" panose="02010600040101010101" pitchFamily="2" charset="-122"/>
                <a:ea typeface="华文楷体" panose="02010600040101010101" pitchFamily="2" charset="-122"/>
              </a:rPr>
              <a:t>借助苏联教育的先进经验</a:t>
            </a:r>
            <a:r>
              <a:rPr lang="zh-CN" altLang="zh-CN" b="1" dirty="0">
                <a:latin typeface="华文楷体" panose="02010600040101010101" pitchFamily="2" charset="-122"/>
                <a:ea typeface="华文楷体" panose="02010600040101010101" pitchFamily="2" charset="-122"/>
              </a:rPr>
              <a:t>。这次会议对新中国教育产生了深远影响。</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改革旧教育，建设新教育</a:t>
            </a:r>
            <a:r>
              <a:rPr lang="en-US" altLang="zh-CN" b="1" dirty="0">
                <a:latin typeface="华文楷体" panose="02010600040101010101" pitchFamily="2" charset="-122"/>
                <a:ea typeface="华文楷体" panose="02010600040101010101" pitchFamily="2" charset="-122"/>
              </a:rPr>
              <a:t>”</a:t>
            </a:r>
            <a:r>
              <a:rPr lang="zh-CN" altLang="zh-CN" b="1" dirty="0">
                <a:latin typeface="华文楷体" panose="02010600040101010101" pitchFamily="2" charset="-122"/>
                <a:ea typeface="华文楷体" panose="02010600040101010101" pitchFamily="2" charset="-122"/>
              </a:rPr>
              <a:t>从而成为建国头三年贯穿教育工作的主线。</a:t>
            </a:r>
          </a:p>
          <a:p>
            <a:pPr algn="r"/>
            <a:r>
              <a:rPr lang="en-US" altLang="zh-CN" b="1" dirty="0"/>
              <a:t>——</a:t>
            </a:r>
            <a:r>
              <a:rPr lang="zh-CN" altLang="zh-CN" b="1" dirty="0"/>
              <a:t>摘编自董节英《</a:t>
            </a:r>
            <a:r>
              <a:rPr lang="en-US" altLang="zh-CN" b="1" dirty="0"/>
              <a:t>50</a:t>
            </a:r>
            <a:r>
              <a:rPr lang="zh-CN" altLang="zh-CN" b="1" dirty="0"/>
              <a:t>年代高等教育制度改革的先导：课程改革》</a:t>
            </a:r>
          </a:p>
          <a:p>
            <a:r>
              <a:rPr lang="zh-CN" altLang="zh-CN" b="1" dirty="0" smtClean="0"/>
              <a:t>（</a:t>
            </a:r>
            <a:r>
              <a:rPr lang="en-US" altLang="zh-CN" b="1" dirty="0"/>
              <a:t>2</a:t>
            </a:r>
            <a:r>
              <a:rPr lang="zh-CN" altLang="zh-CN" b="1" dirty="0"/>
              <a:t>）根据材料并结合所学知识，</a:t>
            </a:r>
            <a:r>
              <a:rPr lang="zh-CN" altLang="zh-CN" b="1" dirty="0">
                <a:solidFill>
                  <a:srgbClr val="FF0000"/>
                </a:solidFill>
              </a:rPr>
              <a:t>分析说明</a:t>
            </a:r>
            <a:r>
              <a:rPr lang="en-US" altLang="zh-CN" b="1" dirty="0"/>
              <a:t>50</a:t>
            </a:r>
            <a:r>
              <a:rPr lang="zh-CN" altLang="zh-CN" b="1" dirty="0"/>
              <a:t>年代新中国教育改革的</a:t>
            </a:r>
            <a:r>
              <a:rPr lang="zh-CN" altLang="zh-CN" b="1" dirty="0">
                <a:solidFill>
                  <a:srgbClr val="FF0000"/>
                </a:solidFill>
              </a:rPr>
              <a:t>特点</a:t>
            </a:r>
            <a:r>
              <a:rPr lang="zh-CN" altLang="zh-CN" b="1" dirty="0"/>
              <a:t>。</a:t>
            </a:r>
          </a:p>
          <a:p>
            <a:endParaRPr lang="zh-CN" altLang="en-US" dirty="0"/>
          </a:p>
        </p:txBody>
      </p:sp>
      <p:sp>
        <p:nvSpPr>
          <p:cNvPr id="2" name="矩形 1"/>
          <p:cNvSpPr/>
          <p:nvPr/>
        </p:nvSpPr>
        <p:spPr>
          <a:xfrm>
            <a:off x="118872" y="4467380"/>
            <a:ext cx="7275576" cy="2308324"/>
          </a:xfrm>
          <a:prstGeom prst="rect">
            <a:avLst/>
          </a:prstGeom>
          <a:solidFill>
            <a:schemeClr val="bg1"/>
          </a:solidFill>
        </p:spPr>
        <p:txBody>
          <a:bodyPr wrap="square">
            <a:spAutoFit/>
          </a:bodyPr>
          <a:lstStyle/>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发展</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人民教育，</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服务人民大众</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（或大众化教育）</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强调</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教育公平（平等的受教育权）</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高度</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重视</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教育，将其</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与经济发展</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、民族振兴</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相结合</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将</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教育改革与思想建设相结合</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统筹</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规划</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，循序</a:t>
            </a:r>
            <a:r>
              <a:rPr lang="zh-CN" altLang="zh-CN" sz="2400" b="1" kern="100" dirty="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渐进</a:t>
            </a:r>
            <a:r>
              <a:rPr lang="zh-CN"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rPr>
              <a:t>；</a:t>
            </a:r>
            <a:endParaRPr lang="en-US" altLang="zh-CN" sz="2400" b="1" kern="100" dirty="0" smtClean="0">
              <a:latin typeface="方正粗黑宋简体" panose="02000000000000000000" pitchFamily="2" charset="-122"/>
              <a:ea typeface="方正粗黑宋简体" panose="02000000000000000000" pitchFamily="2" charset="-122"/>
              <a:cs typeface="宋体" panose="02010600030101010101" pitchFamily="2" charset="-122"/>
            </a:endParaRPr>
          </a:p>
          <a:p>
            <a:pPr algn="just">
              <a:spcAft>
                <a:spcPts val="0"/>
              </a:spcAft>
            </a:pPr>
            <a:r>
              <a:rPr lang="zh-CN" altLang="zh-CN" sz="2400" b="1" kern="100" dirty="0" smtClean="0">
                <a:solidFill>
                  <a:srgbClr val="FF0000"/>
                </a:solidFill>
                <a:latin typeface="方正粗黑宋简体" panose="02000000000000000000" pitchFamily="2" charset="-122"/>
                <a:ea typeface="方正粗黑宋简体" panose="02000000000000000000" pitchFamily="2" charset="-122"/>
                <a:cs typeface="宋体" panose="02010600030101010101" pitchFamily="2" charset="-122"/>
              </a:rPr>
              <a:t>借鉴</a:t>
            </a:r>
            <a:r>
              <a:rPr lang="zh-CN" altLang="zh-CN" sz="2400" b="1" kern="100" dirty="0">
                <a:solidFill>
                  <a:srgbClr val="3333FF"/>
                </a:solidFill>
                <a:latin typeface="方正粗黑宋简体" panose="02000000000000000000" pitchFamily="2" charset="-122"/>
                <a:ea typeface="方正粗黑宋简体" panose="02000000000000000000" pitchFamily="2" charset="-122"/>
                <a:cs typeface="宋体" panose="02010600030101010101" pitchFamily="2" charset="-122"/>
              </a:rPr>
              <a:t>苏联教育经验</a:t>
            </a:r>
            <a:r>
              <a:rPr lang="zh-CN" altLang="zh-CN" sz="2400" b="1" kern="100" dirty="0">
                <a:latin typeface="方正粗黑宋简体" panose="02000000000000000000" pitchFamily="2" charset="-122"/>
                <a:ea typeface="方正粗黑宋简体" panose="02000000000000000000" pitchFamily="2" charset="-122"/>
                <a:cs typeface="宋体" panose="02010600030101010101" pitchFamily="2" charset="-122"/>
              </a:rPr>
              <a:t>等。</a:t>
            </a:r>
          </a:p>
        </p:txBody>
      </p:sp>
    </p:spTree>
    <p:extLst>
      <p:ext uri="{BB962C8B-B14F-4D97-AF65-F5344CB8AC3E}">
        <p14:creationId xmlns:p14="http://schemas.microsoft.com/office/powerpoint/2010/main" val="60273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236208"/>
          </a:xfrm>
        </p:spPr>
        <p:txBody>
          <a:bodyPr>
            <a:normAutofit/>
          </a:bodyPr>
          <a:lstStyle/>
          <a:p>
            <a:r>
              <a:rPr lang="en-US" altLang="zh-CN" b="1" dirty="0"/>
              <a:t>20. </a:t>
            </a:r>
            <a:r>
              <a:rPr lang="zh-CN" altLang="zh-CN" b="1" dirty="0"/>
              <a:t>阅读材料，完成下列要求</a:t>
            </a:r>
          </a:p>
          <a:p>
            <a:r>
              <a:rPr lang="zh-CN" altLang="zh-CN" b="1" dirty="0"/>
              <a:t>材料</a:t>
            </a:r>
            <a:r>
              <a:rPr lang="en-US" altLang="zh-CN" b="1" dirty="0"/>
              <a:t>  </a:t>
            </a:r>
            <a:r>
              <a:rPr lang="zh-CN" altLang="zh-CN" b="1" dirty="0">
                <a:latin typeface="华文楷体" panose="02010600040101010101" pitchFamily="2" charset="-122"/>
                <a:ea typeface="华文楷体" panose="02010600040101010101" pitchFamily="2" charset="-122"/>
              </a:rPr>
              <a:t>它（汉字）没有字母文字的种种便利之处，但是它所体现的简朴和终极真理却牢不可破，不受狂风暴雨和艰难时日的侵袭，保护了中国文化达四千年之久。它坚固、方正而优美，恰如它所代表的精神。</a:t>
            </a:r>
          </a:p>
          <a:p>
            <a:r>
              <a:rPr lang="en-US" altLang="zh-CN" b="1" dirty="0"/>
              <a:t>——</a:t>
            </a:r>
            <a:r>
              <a:rPr lang="zh-CN" altLang="zh-CN" b="1" dirty="0"/>
              <a:t>李济（音译）《中国人类学诸问题》（转引自英国哲学家罗素《中国问题》</a:t>
            </a:r>
            <a:r>
              <a:rPr lang="en-US" altLang="zh-CN" b="1" dirty="0"/>
              <a:t>—</a:t>
            </a:r>
            <a:r>
              <a:rPr lang="zh-CN" altLang="zh-CN" b="1" dirty="0"/>
              <a:t>书）</a:t>
            </a:r>
          </a:p>
          <a:p>
            <a:r>
              <a:rPr lang="zh-CN" altLang="zh-CN" b="1" dirty="0"/>
              <a:t>请回答</a:t>
            </a:r>
          </a:p>
          <a:p>
            <a:r>
              <a:rPr lang="zh-CN" altLang="zh-CN" b="1" dirty="0"/>
              <a:t>汉字方正而优美，具有高度的概括性和浓缩性。请自定一个时空范围，用一个汉字概括其历史特征，据此拟定一个论题，并结合史实予以论述。（说明：考生可选择中外历史上任何地区、范围，任意一个年份、年代、时代予以概括；标题示例：《</a:t>
            </a:r>
            <a:r>
              <a:rPr lang="en-US" altLang="zh-CN" b="1" dirty="0"/>
              <a:t>“</a:t>
            </a:r>
            <a:r>
              <a:rPr lang="zh-CN" altLang="zh-CN" b="1" dirty="0"/>
              <a:t>醒</a:t>
            </a:r>
            <a:r>
              <a:rPr lang="en-US" altLang="zh-CN" b="1" dirty="0"/>
              <a:t>——1919</a:t>
            </a:r>
            <a:r>
              <a:rPr lang="zh-CN" altLang="zh-CN" b="1" dirty="0"/>
              <a:t>年的中国》。要求：汉字选用恰当，史实准确，史论结合。）</a:t>
            </a:r>
          </a:p>
          <a:p>
            <a:r>
              <a:rPr lang="en-US" altLang="zh-CN" b="1" dirty="0"/>
              <a:t> </a:t>
            </a:r>
            <a:endParaRPr lang="zh-CN" altLang="zh-CN" b="1" dirty="0"/>
          </a:p>
          <a:p>
            <a:endParaRPr lang="zh-CN" altLang="en-US" dirty="0"/>
          </a:p>
        </p:txBody>
      </p:sp>
    </p:spTree>
    <p:extLst>
      <p:ext uri="{BB962C8B-B14F-4D97-AF65-F5344CB8AC3E}">
        <p14:creationId xmlns:p14="http://schemas.microsoft.com/office/powerpoint/2010/main" val="27630193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zh-CN" altLang="zh-CN" b="1" dirty="0"/>
              <a:t>示例</a:t>
            </a:r>
            <a:r>
              <a:rPr lang="en-US" altLang="zh-CN" b="1" dirty="0"/>
              <a:t>1</a:t>
            </a:r>
            <a:r>
              <a:rPr lang="zh-CN" altLang="zh-CN" b="1" dirty="0"/>
              <a:t>：</a:t>
            </a:r>
            <a:r>
              <a:rPr lang="en-US" altLang="zh-CN" b="1" dirty="0"/>
              <a:t>“</a:t>
            </a:r>
            <a:r>
              <a:rPr lang="zh-CN" altLang="zh-CN" b="1" dirty="0"/>
              <a:t>变</a:t>
            </a:r>
            <a:r>
              <a:rPr lang="en-US" altLang="zh-CN" b="1" dirty="0"/>
              <a:t>”——</a:t>
            </a:r>
            <a:r>
              <a:rPr lang="zh-CN" altLang="zh-CN" b="1" dirty="0"/>
              <a:t>晚清中国晚清时期是一个社会大变革时期</a:t>
            </a:r>
            <a:r>
              <a:rPr lang="zh-CN" altLang="zh-CN" b="1" dirty="0" smtClean="0"/>
              <a:t>。</a:t>
            </a:r>
            <a:endParaRPr lang="en-US" altLang="zh-CN" b="1" dirty="0" smtClean="0"/>
          </a:p>
          <a:p>
            <a:r>
              <a:rPr lang="en-US" altLang="zh-CN" b="1" dirty="0" smtClean="0"/>
              <a:t>      </a:t>
            </a:r>
            <a:r>
              <a:rPr lang="zh-CN" altLang="zh-CN" b="1" dirty="0" smtClean="0"/>
              <a:t>鸦片战争</a:t>
            </a:r>
            <a:r>
              <a:rPr lang="zh-CN" altLang="zh-CN" b="1" dirty="0"/>
              <a:t>后，列强迫使清政府签订一系列不平等条约，中国独立发展道路被中断，逐渐沦为半殖民地半封建社会。这是政治之变。随着通商口岸、租界的设立，大量西方工业品进入中国，导致中国传统的自然经济逐步解体，洋务运动兴起，近代化起步，经济结构发生巨变。这是经济之变。为挽救危亡，林则徐、魏源等人主张</a:t>
            </a:r>
            <a:r>
              <a:rPr lang="en-US" altLang="zh-CN" b="1" dirty="0"/>
              <a:t>“</a:t>
            </a:r>
            <a:r>
              <a:rPr lang="zh-CN" altLang="zh-CN" b="1" dirty="0"/>
              <a:t>师夷长技以制夷</a:t>
            </a:r>
            <a:r>
              <a:rPr lang="en-US" altLang="zh-CN" b="1" dirty="0"/>
              <a:t>”</a:t>
            </a:r>
            <a:r>
              <a:rPr lang="zh-CN" altLang="zh-CN" b="1" dirty="0"/>
              <a:t>；康有为、梁启超为代表的维新派，力主变革政治制度挽救民族危亡；以孙中山为代表的革命派力主推翻封建帝制，建立民主共和。这是思想之变。因此，晚清中国既是在列强侵略下走向沉沦之变，也是中国人民救亡图存的社会蜕变。</a:t>
            </a:r>
          </a:p>
          <a:p>
            <a:r>
              <a:rPr lang="zh-CN" altLang="zh-CN" b="1" dirty="0"/>
              <a:t>示例</a:t>
            </a:r>
            <a:r>
              <a:rPr lang="en-US" altLang="zh-CN" b="1" dirty="0"/>
              <a:t>2</a:t>
            </a:r>
            <a:r>
              <a:rPr lang="zh-CN" altLang="zh-CN" b="1" dirty="0"/>
              <a:t>，</a:t>
            </a:r>
            <a:r>
              <a:rPr lang="en-US" altLang="zh-CN" b="1" dirty="0"/>
              <a:t>“</a:t>
            </a:r>
            <a:r>
              <a:rPr lang="zh-CN" altLang="zh-CN" b="1" dirty="0"/>
              <a:t>立</a:t>
            </a:r>
            <a:r>
              <a:rPr lang="en-US" altLang="zh-CN" b="1" dirty="0"/>
              <a:t>”――1949</a:t>
            </a:r>
            <a:r>
              <a:rPr lang="zh-CN" altLang="zh-CN" b="1" dirty="0"/>
              <a:t>年后的中国</a:t>
            </a:r>
          </a:p>
          <a:p>
            <a:r>
              <a:rPr lang="en-US" altLang="zh-CN" b="1" dirty="0" smtClean="0"/>
              <a:t>       1949</a:t>
            </a:r>
            <a:r>
              <a:rPr lang="zh-CN" altLang="zh-CN" b="1" dirty="0"/>
              <a:t>年新中国的成立开辟了中国历史的新纪元，彻底摆脱了百年屈辱，实现了民族独立。外交方面实行三大外交政策，确立了</a:t>
            </a:r>
            <a:r>
              <a:rPr lang="en-US" altLang="zh-CN" b="1" dirty="0"/>
              <a:t>“</a:t>
            </a:r>
            <a:r>
              <a:rPr lang="zh-CN" altLang="zh-CN" b="1" dirty="0"/>
              <a:t>独立自主，和平外交</a:t>
            </a:r>
            <a:r>
              <a:rPr lang="en-US" altLang="zh-CN" b="1" dirty="0"/>
              <a:t>”</a:t>
            </a:r>
            <a:r>
              <a:rPr lang="zh-CN" altLang="zh-CN" b="1" dirty="0"/>
              <a:t>方针；经济方面，通过实施一五计划，建立了独立的工业体系；国防方面，建立起独立自主国防工业，取得了</a:t>
            </a:r>
            <a:r>
              <a:rPr lang="en-US" altLang="zh-CN" b="1" dirty="0"/>
              <a:t>“</a:t>
            </a:r>
            <a:r>
              <a:rPr lang="zh-CN" altLang="zh-CN" b="1" dirty="0"/>
              <a:t>两弹一星</a:t>
            </a:r>
            <a:r>
              <a:rPr lang="en-US" altLang="zh-CN" b="1" dirty="0"/>
              <a:t>”</a:t>
            </a:r>
            <a:r>
              <a:rPr lang="zh-CN" altLang="zh-CN" b="1" dirty="0"/>
              <a:t>的伟大成就。总之，新中国成立后不管是内政还是外交，始终贯彻独立自主方针。</a:t>
            </a:r>
            <a:r>
              <a:rPr lang="en-US" altLang="zh-CN" b="1" dirty="0"/>
              <a:t>1949</a:t>
            </a:r>
            <a:r>
              <a:rPr lang="zh-CN" altLang="zh-CN" b="1" dirty="0"/>
              <a:t>年后的中国已真正屹立于世界民族之林。</a:t>
            </a:r>
          </a:p>
          <a:p>
            <a:endParaRPr lang="zh-CN" altLang="en-US" dirty="0"/>
          </a:p>
        </p:txBody>
      </p:sp>
    </p:spTree>
    <p:extLst>
      <p:ext uri="{BB962C8B-B14F-4D97-AF65-F5344CB8AC3E}">
        <p14:creationId xmlns:p14="http://schemas.microsoft.com/office/powerpoint/2010/main" val="136682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6858000"/>
          </a:xfrm>
        </p:spPr>
        <p:txBody>
          <a:bodyPr>
            <a:normAutofit/>
          </a:bodyPr>
          <a:lstStyle/>
          <a:p>
            <a:r>
              <a:rPr lang="en-US" altLang="zh-CN" sz="2600" b="1" dirty="0"/>
              <a:t>1. </a:t>
            </a:r>
            <a:r>
              <a:rPr lang="zh-CN" altLang="zh-CN" sz="2600" b="1" u="sng" dirty="0">
                <a:solidFill>
                  <a:srgbClr val="FF0000"/>
                </a:solidFill>
              </a:rPr>
              <a:t>西周至春秋</a:t>
            </a:r>
            <a:r>
              <a:rPr lang="zh-CN" altLang="zh-CN" sz="2600" b="1" dirty="0"/>
              <a:t>时期，史籍中常有</a:t>
            </a:r>
            <a:r>
              <a:rPr lang="en-US" altLang="zh-CN" sz="2600" b="1" dirty="0"/>
              <a:t>“</a:t>
            </a:r>
            <a:r>
              <a:rPr lang="zh-CN" altLang="zh-CN" sz="2600" b="1" dirty="0"/>
              <a:t>国</a:t>
            </a:r>
            <a:r>
              <a:rPr lang="zh-CN" altLang="zh-CN" sz="2600" b="1" dirty="0">
                <a:solidFill>
                  <a:srgbClr val="3333FF"/>
                </a:solidFill>
              </a:rPr>
              <a:t>人皆咎公</a:t>
            </a:r>
            <a:r>
              <a:rPr lang="en-US" altLang="zh-CN" sz="2600" b="1" dirty="0"/>
              <a:t>”“</a:t>
            </a:r>
            <a:r>
              <a:rPr lang="zh-CN" altLang="zh-CN" sz="2600" b="1" dirty="0"/>
              <a:t>国人</a:t>
            </a:r>
            <a:r>
              <a:rPr lang="zh-CN" altLang="zh-CN" sz="2600" b="1" dirty="0">
                <a:solidFill>
                  <a:srgbClr val="3333FF"/>
                </a:solidFill>
              </a:rPr>
              <a:t>谤之</a:t>
            </a:r>
            <a:r>
              <a:rPr lang="en-US" altLang="zh-CN" sz="2600" b="1" dirty="0"/>
              <a:t>”“</a:t>
            </a:r>
            <a:r>
              <a:rPr lang="zh-CN" altLang="zh-CN" sz="2600" b="1" dirty="0"/>
              <a:t>国人</a:t>
            </a:r>
            <a:r>
              <a:rPr lang="zh-CN" altLang="zh-CN" sz="2600" b="1" dirty="0">
                <a:solidFill>
                  <a:srgbClr val="3333FF"/>
                </a:solidFill>
              </a:rPr>
              <a:t>围之</a:t>
            </a:r>
            <a:r>
              <a:rPr lang="en-US" altLang="zh-CN" sz="2600" b="1" dirty="0"/>
              <a:t>”“</a:t>
            </a:r>
            <a:r>
              <a:rPr lang="zh-CN" altLang="zh-CN" sz="2600" b="1" dirty="0">
                <a:solidFill>
                  <a:srgbClr val="3333FF"/>
                </a:solidFill>
              </a:rPr>
              <a:t>以说（悦）于国人</a:t>
            </a:r>
            <a:r>
              <a:rPr lang="en-US" altLang="zh-CN" sz="2600" b="1" dirty="0"/>
              <a:t>”“</a:t>
            </a:r>
            <a:r>
              <a:rPr lang="zh-CN" altLang="zh-CN" sz="2600" b="1" dirty="0"/>
              <a:t>国人不欲，</a:t>
            </a:r>
            <a:r>
              <a:rPr lang="zh-CN" altLang="zh-CN" sz="2600" b="1" dirty="0">
                <a:solidFill>
                  <a:srgbClr val="3333FF"/>
                </a:solidFill>
              </a:rPr>
              <a:t>故出（驱逐）其君</a:t>
            </a:r>
            <a:r>
              <a:rPr lang="en-US" altLang="zh-CN" sz="2600" b="1" dirty="0"/>
              <a:t>”“</a:t>
            </a:r>
            <a:r>
              <a:rPr lang="zh-CN" altLang="zh-CN" sz="2600" b="1" dirty="0"/>
              <a:t>国人</a:t>
            </a:r>
            <a:r>
              <a:rPr lang="zh-CN" altLang="zh-CN" sz="2600" b="1" dirty="0">
                <a:solidFill>
                  <a:srgbClr val="3333FF"/>
                </a:solidFill>
              </a:rPr>
              <a:t>逐之</a:t>
            </a:r>
            <a:r>
              <a:rPr lang="en-US" altLang="zh-CN" sz="2600" b="1" dirty="0"/>
              <a:t>”“</a:t>
            </a:r>
            <a:r>
              <a:rPr lang="zh-CN" altLang="zh-CN" sz="2600" b="1" dirty="0">
                <a:solidFill>
                  <a:srgbClr val="3333FF"/>
                </a:solidFill>
              </a:rPr>
              <a:t>礼于国人</a:t>
            </a:r>
            <a:r>
              <a:rPr lang="en-US" altLang="zh-CN" sz="2600" b="1" dirty="0"/>
              <a:t>”“</a:t>
            </a:r>
            <a:r>
              <a:rPr lang="zh-CN" altLang="zh-CN" sz="2600" b="1" dirty="0">
                <a:solidFill>
                  <a:srgbClr val="3333FF"/>
                </a:solidFill>
              </a:rPr>
              <a:t>盟国人于毫社</a:t>
            </a:r>
            <a:r>
              <a:rPr lang="en-US" altLang="zh-CN" sz="2600" b="1" dirty="0"/>
              <a:t>”“</a:t>
            </a:r>
            <a:r>
              <a:rPr lang="zh-CN" altLang="zh-CN" sz="2600" b="1" dirty="0"/>
              <a:t>国人</a:t>
            </a:r>
            <a:r>
              <a:rPr lang="zh-CN" altLang="zh-CN" sz="2600" b="1" dirty="0">
                <a:solidFill>
                  <a:srgbClr val="3333FF"/>
                </a:solidFill>
              </a:rPr>
              <a:t>助之</a:t>
            </a:r>
            <a:r>
              <a:rPr lang="en-US" altLang="zh-CN" sz="2600" b="1" dirty="0"/>
              <a:t>”</a:t>
            </a:r>
            <a:r>
              <a:rPr lang="zh-CN" altLang="zh-CN" sz="2600" b="1" dirty="0"/>
              <a:t>等记载。这</a:t>
            </a:r>
            <a:r>
              <a:rPr lang="zh-CN" altLang="zh-CN" sz="2600" b="1" dirty="0">
                <a:solidFill>
                  <a:srgbClr val="FF0000"/>
                </a:solidFill>
              </a:rPr>
              <a:t>表明</a:t>
            </a:r>
          </a:p>
          <a:p>
            <a:r>
              <a:rPr lang="en-US" altLang="zh-CN" sz="2600" b="1" dirty="0"/>
              <a:t>A. </a:t>
            </a:r>
            <a:r>
              <a:rPr lang="zh-CN" altLang="zh-CN" sz="2600" b="1" dirty="0">
                <a:solidFill>
                  <a:srgbClr val="FF0000"/>
                </a:solidFill>
              </a:rPr>
              <a:t>西周</a:t>
            </a:r>
            <a:r>
              <a:rPr lang="zh-CN" altLang="zh-CN" sz="2600" b="1" dirty="0"/>
              <a:t>至春秋</a:t>
            </a:r>
            <a:r>
              <a:rPr lang="zh-CN" altLang="zh-CN" sz="2600" b="1" dirty="0">
                <a:solidFill>
                  <a:srgbClr val="FF0000"/>
                </a:solidFill>
              </a:rPr>
              <a:t>宗法分封制逐渐崩溃</a:t>
            </a:r>
            <a:r>
              <a:rPr lang="en-US" altLang="zh-CN" sz="2600" b="1" dirty="0"/>
              <a:t>	B. </a:t>
            </a:r>
            <a:r>
              <a:rPr lang="zh-CN" altLang="zh-CN" sz="2600" b="1" dirty="0"/>
              <a:t>当时</a:t>
            </a:r>
            <a:r>
              <a:rPr lang="zh-CN" altLang="zh-CN" sz="2600" b="1" dirty="0">
                <a:solidFill>
                  <a:srgbClr val="FF0000"/>
                </a:solidFill>
              </a:rPr>
              <a:t>民本思想成为社会主流</a:t>
            </a:r>
          </a:p>
          <a:p>
            <a:r>
              <a:rPr lang="en-US" altLang="zh-CN" sz="2600" b="1" dirty="0"/>
              <a:t>C. “</a:t>
            </a:r>
            <a:r>
              <a:rPr lang="zh-CN" altLang="zh-CN" sz="2600" b="1" dirty="0"/>
              <a:t>国人</a:t>
            </a:r>
            <a:r>
              <a:rPr lang="en-US" altLang="zh-CN" sz="2600" b="1" dirty="0"/>
              <a:t>”</a:t>
            </a:r>
            <a:r>
              <a:rPr lang="zh-CN" altLang="zh-CN" sz="2600" b="1" dirty="0"/>
              <a:t>是当时重要的政治势力</a:t>
            </a:r>
            <a:r>
              <a:rPr lang="en-US" altLang="zh-CN" sz="2600" b="1" dirty="0"/>
              <a:t>	</a:t>
            </a:r>
            <a:r>
              <a:rPr lang="en-US" altLang="zh-CN" sz="2600" b="1" dirty="0" smtClean="0"/>
              <a:t>D</a:t>
            </a:r>
            <a:r>
              <a:rPr lang="en-US" altLang="zh-CN" sz="2600" b="1" dirty="0"/>
              <a:t>. </a:t>
            </a:r>
            <a:r>
              <a:rPr lang="zh-CN" altLang="zh-CN" sz="2600" b="1" dirty="0"/>
              <a:t>西周已出现了</a:t>
            </a:r>
            <a:r>
              <a:rPr lang="zh-CN" altLang="zh-CN" sz="2600" b="1" dirty="0">
                <a:solidFill>
                  <a:srgbClr val="FF0000"/>
                </a:solidFill>
              </a:rPr>
              <a:t>民主思想萌芽</a:t>
            </a:r>
          </a:p>
          <a:p>
            <a:endParaRPr lang="zh-CN" altLang="en-US" dirty="0"/>
          </a:p>
        </p:txBody>
      </p:sp>
      <p:sp>
        <p:nvSpPr>
          <p:cNvPr id="4" name="文本框 3"/>
          <p:cNvSpPr txBox="1"/>
          <p:nvPr/>
        </p:nvSpPr>
        <p:spPr>
          <a:xfrm>
            <a:off x="10488168" y="1188720"/>
            <a:ext cx="614271" cy="923330"/>
          </a:xfrm>
          <a:prstGeom prst="rect">
            <a:avLst/>
          </a:prstGeom>
          <a:solidFill>
            <a:srgbClr val="C00000"/>
          </a:solidFill>
        </p:spPr>
        <p:txBody>
          <a:bodyPr wrap="none" rtlCol="0">
            <a:spAutoFit/>
          </a:bodyPr>
          <a:lstStyle/>
          <a:p>
            <a:r>
              <a:rPr lang="en-US" altLang="zh-CN" sz="5400" b="1" dirty="0" smtClean="0">
                <a:solidFill>
                  <a:srgbClr val="FFFF00"/>
                </a:solidFill>
              </a:rPr>
              <a:t>C</a:t>
            </a:r>
            <a:endParaRPr lang="zh-CN" altLang="en-US" sz="5400" b="1" dirty="0">
              <a:solidFill>
                <a:srgbClr val="FFFF00"/>
              </a:solidFill>
            </a:endParaRPr>
          </a:p>
        </p:txBody>
      </p:sp>
    </p:spTree>
    <p:extLst>
      <p:ext uri="{BB962C8B-B14F-4D97-AF65-F5344CB8AC3E}">
        <p14:creationId xmlns:p14="http://schemas.microsoft.com/office/powerpoint/2010/main" val="397937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4873752" cy="6858000"/>
          </a:xfrm>
        </p:spPr>
        <p:txBody>
          <a:bodyPr>
            <a:normAutofit/>
          </a:bodyPr>
          <a:lstStyle/>
          <a:p>
            <a:r>
              <a:rPr lang="en-US" altLang="zh-CN" sz="2600" b="1" dirty="0" smtClean="0"/>
              <a:t>2</a:t>
            </a:r>
            <a:r>
              <a:rPr lang="en-US" altLang="zh-CN" sz="2600" b="1" dirty="0"/>
              <a:t>. </a:t>
            </a:r>
            <a:r>
              <a:rPr lang="zh-CN" altLang="zh-CN" sz="2600" b="1" dirty="0"/>
              <a:t>下图</a:t>
            </a:r>
            <a:r>
              <a:rPr lang="en-US" altLang="zh-CN" sz="2600" b="1" dirty="0"/>
              <a:t>1</a:t>
            </a:r>
            <a:r>
              <a:rPr lang="zh-CN" altLang="zh-CN" sz="2600" b="1" dirty="0"/>
              <a:t>为西汉时期的居住遗址，遗址中每个宅院不相连，都有房屋、炉灶、土窖、水井、厕所沟、木栏篱笆、垃圾堆和铁制工具遗存。这反映了当时东北</a:t>
            </a:r>
            <a:r>
              <a:rPr lang="zh-CN" altLang="zh-CN" sz="2600" b="1" dirty="0" smtClean="0"/>
              <a:t>地区</a:t>
            </a:r>
            <a:endParaRPr lang="en-US" altLang="zh-CN" sz="2600" b="1" dirty="0" smtClean="0"/>
          </a:p>
          <a:p>
            <a:r>
              <a:rPr lang="en-US" altLang="zh-CN" sz="2600" b="1" dirty="0" smtClean="0"/>
              <a:t>A</a:t>
            </a:r>
            <a:r>
              <a:rPr lang="en-US" altLang="zh-CN" sz="2600" b="1" dirty="0"/>
              <a:t>. </a:t>
            </a:r>
            <a:r>
              <a:rPr lang="zh-CN" altLang="zh-CN" sz="2600" b="1" dirty="0"/>
              <a:t>大地主田庄经济生产方式</a:t>
            </a:r>
            <a:r>
              <a:rPr lang="en-US" altLang="zh-CN" sz="2600" b="1" dirty="0"/>
              <a:t>	</a:t>
            </a:r>
            <a:endParaRPr lang="en-US" altLang="zh-CN" sz="2600" b="1" dirty="0" smtClean="0"/>
          </a:p>
          <a:p>
            <a:r>
              <a:rPr lang="en-US" altLang="zh-CN" sz="2600" b="1" dirty="0" smtClean="0"/>
              <a:t>B</a:t>
            </a:r>
            <a:r>
              <a:rPr lang="en-US" altLang="zh-CN" sz="2600" b="1" dirty="0"/>
              <a:t>. </a:t>
            </a:r>
            <a:r>
              <a:rPr lang="zh-CN" altLang="zh-CN" sz="2600" b="1" dirty="0"/>
              <a:t>仍保留了西周井田制的残余</a:t>
            </a:r>
          </a:p>
          <a:p>
            <a:r>
              <a:rPr lang="en-US" altLang="zh-CN" sz="2600" b="1" dirty="0"/>
              <a:t>C. </a:t>
            </a:r>
            <a:r>
              <a:rPr lang="zh-CN" altLang="zh-CN" sz="2600" b="1" dirty="0"/>
              <a:t>城市商品经济发展的程度</a:t>
            </a:r>
            <a:r>
              <a:rPr lang="en-US" altLang="zh-CN" sz="2600" b="1" dirty="0"/>
              <a:t>	</a:t>
            </a:r>
            <a:endParaRPr lang="en-US" altLang="zh-CN" sz="2600" b="1" dirty="0" smtClean="0"/>
          </a:p>
          <a:p>
            <a:r>
              <a:rPr lang="en-US" altLang="zh-CN" sz="2600" b="1" dirty="0" smtClean="0"/>
              <a:t>D</a:t>
            </a:r>
            <a:r>
              <a:rPr lang="en-US" altLang="zh-CN" sz="2600" b="1" dirty="0"/>
              <a:t>. </a:t>
            </a:r>
            <a:r>
              <a:rPr lang="zh-CN" altLang="zh-CN" sz="2600" b="1" dirty="0"/>
              <a:t>农业生产和农民的生活状况</a:t>
            </a:r>
          </a:p>
          <a:p>
            <a:endParaRPr lang="zh-CN" altLang="en-US" dirty="0"/>
          </a:p>
        </p:txBody>
      </p:sp>
      <p:pic>
        <p:nvPicPr>
          <p:cNvPr id="1026" name="图片 4"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0872" y="0"/>
            <a:ext cx="7565136" cy="5751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7217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4873752" cy="4471416"/>
          </a:xfrm>
        </p:spPr>
        <p:txBody>
          <a:bodyPr>
            <a:normAutofit/>
          </a:bodyPr>
          <a:lstStyle/>
          <a:p>
            <a:r>
              <a:rPr lang="en-US" altLang="zh-CN" sz="2600" b="1" dirty="0" smtClean="0"/>
              <a:t>2</a:t>
            </a:r>
            <a:r>
              <a:rPr lang="en-US" altLang="zh-CN" sz="2600" b="1" dirty="0"/>
              <a:t>. </a:t>
            </a:r>
            <a:r>
              <a:rPr lang="zh-CN" altLang="zh-CN" sz="2600" b="1" dirty="0"/>
              <a:t>下图</a:t>
            </a:r>
            <a:r>
              <a:rPr lang="en-US" altLang="zh-CN" sz="2600" b="1" dirty="0"/>
              <a:t>1</a:t>
            </a:r>
            <a:r>
              <a:rPr lang="zh-CN" altLang="zh-CN" sz="2600" b="1" dirty="0"/>
              <a:t>为</a:t>
            </a:r>
            <a:r>
              <a:rPr lang="zh-CN" altLang="zh-CN" sz="2600" b="1" u="sng" dirty="0">
                <a:solidFill>
                  <a:srgbClr val="FF0000"/>
                </a:solidFill>
              </a:rPr>
              <a:t>西汉时期</a:t>
            </a:r>
            <a:r>
              <a:rPr lang="zh-CN" altLang="zh-CN" sz="2600" b="1" dirty="0"/>
              <a:t>的居住遗址，遗址中</a:t>
            </a:r>
            <a:r>
              <a:rPr lang="zh-CN" altLang="zh-CN" sz="2600" b="1" dirty="0">
                <a:solidFill>
                  <a:srgbClr val="3333FF"/>
                </a:solidFill>
              </a:rPr>
              <a:t>每个宅院</a:t>
            </a:r>
            <a:r>
              <a:rPr lang="zh-CN" altLang="zh-CN" sz="2600" b="1" u="sng" dirty="0">
                <a:solidFill>
                  <a:srgbClr val="FF0000"/>
                </a:solidFill>
              </a:rPr>
              <a:t>不</a:t>
            </a:r>
            <a:r>
              <a:rPr lang="zh-CN" altLang="zh-CN" sz="2600" b="1" dirty="0">
                <a:solidFill>
                  <a:srgbClr val="3333FF"/>
                </a:solidFill>
              </a:rPr>
              <a:t>相连</a:t>
            </a:r>
            <a:r>
              <a:rPr lang="zh-CN" altLang="zh-CN" sz="2600" b="1" dirty="0"/>
              <a:t>，</a:t>
            </a:r>
            <a:r>
              <a:rPr lang="zh-CN" altLang="zh-CN" sz="2600" b="1" u="sng" dirty="0">
                <a:solidFill>
                  <a:srgbClr val="FF0000"/>
                </a:solidFill>
              </a:rPr>
              <a:t>都有</a:t>
            </a:r>
            <a:r>
              <a:rPr lang="zh-CN" altLang="zh-CN" sz="2600" b="1" dirty="0">
                <a:solidFill>
                  <a:srgbClr val="3333FF"/>
                </a:solidFill>
              </a:rPr>
              <a:t>房屋、炉灶、土窖、水井、厕所沟、木栏篱笆、垃圾堆和铁制工具遗存。</a:t>
            </a:r>
            <a:r>
              <a:rPr lang="zh-CN" altLang="zh-CN" sz="2600" b="1" dirty="0"/>
              <a:t>这</a:t>
            </a:r>
            <a:r>
              <a:rPr lang="zh-CN" altLang="zh-CN" sz="2600" b="1" dirty="0">
                <a:solidFill>
                  <a:srgbClr val="FF0000"/>
                </a:solidFill>
              </a:rPr>
              <a:t>反映</a:t>
            </a:r>
            <a:r>
              <a:rPr lang="zh-CN" altLang="zh-CN" sz="2600" b="1" dirty="0"/>
              <a:t>了当时东北</a:t>
            </a:r>
            <a:r>
              <a:rPr lang="zh-CN" altLang="zh-CN" sz="2600" b="1" dirty="0" smtClean="0"/>
              <a:t>地区</a:t>
            </a:r>
            <a:endParaRPr lang="en-US" altLang="zh-CN" sz="2600" b="1" dirty="0" smtClean="0"/>
          </a:p>
          <a:p>
            <a:r>
              <a:rPr lang="en-US" altLang="zh-CN" sz="2600" b="1" dirty="0" smtClean="0"/>
              <a:t>A</a:t>
            </a:r>
            <a:r>
              <a:rPr lang="en-US" altLang="zh-CN" sz="2600" b="1" dirty="0"/>
              <a:t>. </a:t>
            </a:r>
            <a:r>
              <a:rPr lang="zh-CN" altLang="zh-CN" sz="2600" b="1" dirty="0">
                <a:solidFill>
                  <a:srgbClr val="FF0000"/>
                </a:solidFill>
              </a:rPr>
              <a:t>大地主田庄经济</a:t>
            </a:r>
            <a:r>
              <a:rPr lang="zh-CN" altLang="zh-CN" sz="2600" b="1" dirty="0"/>
              <a:t>生产方式</a:t>
            </a:r>
            <a:r>
              <a:rPr lang="en-US" altLang="zh-CN" sz="2600" b="1" dirty="0"/>
              <a:t>	</a:t>
            </a:r>
            <a:endParaRPr lang="en-US" altLang="zh-CN" sz="2600" b="1" dirty="0" smtClean="0"/>
          </a:p>
          <a:p>
            <a:r>
              <a:rPr lang="en-US" altLang="zh-CN" sz="2600" b="1" dirty="0" smtClean="0"/>
              <a:t>B</a:t>
            </a:r>
            <a:r>
              <a:rPr lang="en-US" altLang="zh-CN" sz="2600" b="1" dirty="0"/>
              <a:t>. </a:t>
            </a:r>
            <a:r>
              <a:rPr lang="zh-CN" altLang="zh-CN" sz="2600" b="1" dirty="0">
                <a:solidFill>
                  <a:srgbClr val="FF0000"/>
                </a:solidFill>
              </a:rPr>
              <a:t>仍保留了西周井田制</a:t>
            </a:r>
            <a:r>
              <a:rPr lang="zh-CN" altLang="zh-CN" sz="2600" b="1" dirty="0"/>
              <a:t>的残余</a:t>
            </a:r>
          </a:p>
          <a:p>
            <a:r>
              <a:rPr lang="en-US" altLang="zh-CN" sz="2600" b="1" dirty="0"/>
              <a:t>C. </a:t>
            </a:r>
            <a:r>
              <a:rPr lang="zh-CN" altLang="zh-CN" sz="2600" b="1" dirty="0">
                <a:solidFill>
                  <a:srgbClr val="FF0000"/>
                </a:solidFill>
              </a:rPr>
              <a:t>城市商品经济发展</a:t>
            </a:r>
            <a:r>
              <a:rPr lang="zh-CN" altLang="zh-CN" sz="2600" b="1" dirty="0"/>
              <a:t>的程度</a:t>
            </a:r>
            <a:r>
              <a:rPr lang="en-US" altLang="zh-CN" sz="2600" b="1" dirty="0"/>
              <a:t>	</a:t>
            </a:r>
            <a:endParaRPr lang="en-US" altLang="zh-CN" sz="2600" b="1" dirty="0" smtClean="0"/>
          </a:p>
          <a:p>
            <a:r>
              <a:rPr lang="en-US" altLang="zh-CN" sz="2600" b="1" dirty="0" smtClean="0"/>
              <a:t>D</a:t>
            </a:r>
            <a:r>
              <a:rPr lang="en-US" altLang="zh-CN" sz="2600" b="1" dirty="0"/>
              <a:t>. </a:t>
            </a:r>
            <a:r>
              <a:rPr lang="zh-CN" altLang="zh-CN" sz="2600" b="1" dirty="0"/>
              <a:t>农业生产和农民的生活状况</a:t>
            </a:r>
          </a:p>
          <a:p>
            <a:endParaRPr lang="zh-CN" altLang="en-US" dirty="0"/>
          </a:p>
        </p:txBody>
      </p:sp>
      <p:pic>
        <p:nvPicPr>
          <p:cNvPr id="1026" name="图片 4"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5152" y="0"/>
            <a:ext cx="7565136" cy="5751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38124" y="4917861"/>
            <a:ext cx="5041781" cy="1815882"/>
          </a:xfrm>
          <a:prstGeom prst="rect">
            <a:avLst/>
          </a:prstGeom>
        </p:spPr>
        <p:txBody>
          <a:bodyPr wrap="square">
            <a:spAutoFit/>
          </a:bodyPr>
          <a:lstStyle/>
          <a:p>
            <a:r>
              <a:rPr lang="zh-CN" altLang="en-US" sz="2800" b="1" dirty="0" smtClean="0">
                <a:solidFill>
                  <a:srgbClr val="3333FF"/>
                </a:solidFill>
              </a:rPr>
              <a:t>题干文字多，尽量从文字中获取有效信息。时间是“西汉”，“不相连”“都有炉灶、土窖、水井、铁制”等，说明什么？</a:t>
            </a:r>
            <a:endParaRPr lang="zh-CN" altLang="en-US" sz="2800" b="1" dirty="0">
              <a:solidFill>
                <a:srgbClr val="3333FF"/>
              </a:solidFill>
            </a:endParaRPr>
          </a:p>
        </p:txBody>
      </p:sp>
      <p:sp>
        <p:nvSpPr>
          <p:cNvPr id="4" name="矩形 3"/>
          <p:cNvSpPr/>
          <p:nvPr/>
        </p:nvSpPr>
        <p:spPr>
          <a:xfrm>
            <a:off x="-38124" y="4230049"/>
            <a:ext cx="4493538" cy="523220"/>
          </a:xfrm>
          <a:prstGeom prst="rect">
            <a:avLst/>
          </a:prstGeom>
        </p:spPr>
        <p:txBody>
          <a:bodyPr wrap="none">
            <a:spAutoFit/>
          </a:bodyPr>
          <a:lstStyle/>
          <a:p>
            <a:r>
              <a:rPr lang="zh-CN" altLang="en-US" sz="2800" b="1" dirty="0" smtClean="0">
                <a:solidFill>
                  <a:srgbClr val="3333FF"/>
                </a:solidFill>
              </a:rPr>
              <a:t>农村家庭是生活生产单位。</a:t>
            </a:r>
          </a:p>
        </p:txBody>
      </p:sp>
      <p:sp>
        <p:nvSpPr>
          <p:cNvPr id="6" name="文本框 5"/>
          <p:cNvSpPr txBox="1"/>
          <p:nvPr/>
        </p:nvSpPr>
        <p:spPr>
          <a:xfrm>
            <a:off x="5248259" y="5235178"/>
            <a:ext cx="681597" cy="923330"/>
          </a:xfrm>
          <a:prstGeom prst="rect">
            <a:avLst/>
          </a:prstGeom>
          <a:solidFill>
            <a:srgbClr val="C00000"/>
          </a:solidFill>
        </p:spPr>
        <p:txBody>
          <a:bodyPr wrap="none" rtlCol="0">
            <a:spAutoFit/>
          </a:bodyPr>
          <a:lstStyle/>
          <a:p>
            <a:r>
              <a:rPr lang="en-US" altLang="zh-CN" sz="5400" b="1" dirty="0" smtClean="0">
                <a:solidFill>
                  <a:srgbClr val="FFFF00"/>
                </a:solidFill>
              </a:rPr>
              <a:t>D</a:t>
            </a:r>
            <a:endParaRPr lang="zh-CN" altLang="en-US" sz="5400" b="1" dirty="0">
              <a:solidFill>
                <a:srgbClr val="FFFF00"/>
              </a:solidFill>
            </a:endParaRPr>
          </a:p>
        </p:txBody>
      </p:sp>
    </p:spTree>
    <p:extLst>
      <p:ext uri="{BB962C8B-B14F-4D97-AF65-F5344CB8AC3E}">
        <p14:creationId xmlns:p14="http://schemas.microsoft.com/office/powerpoint/2010/main" val="3742671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4351338"/>
          </a:xfrm>
        </p:spPr>
        <p:txBody>
          <a:bodyPr/>
          <a:lstStyle/>
          <a:p>
            <a:r>
              <a:rPr lang="en-US" altLang="zh-CN" b="1" dirty="0"/>
              <a:t>3. </a:t>
            </a:r>
            <a:r>
              <a:rPr lang="zh-CN" altLang="zh-CN" b="1" dirty="0"/>
              <a:t>李白诗曰：</a:t>
            </a:r>
            <a:r>
              <a:rPr lang="en-US" altLang="zh-CN" b="1" dirty="0"/>
              <a:t>“</a:t>
            </a:r>
            <a:r>
              <a:rPr lang="zh-CN" altLang="zh-CN" b="1" dirty="0"/>
              <a:t>我来逢真人，长跪问宝诀。粲然启玉齿，授以炼药说。</a:t>
            </a:r>
            <a:r>
              <a:rPr lang="en-US" altLang="zh-CN" b="1" dirty="0"/>
              <a:t>”</a:t>
            </a:r>
            <a:r>
              <a:rPr lang="zh-CN" altLang="zh-CN" b="1" dirty="0"/>
              <a:t>杜甫诗曰：</a:t>
            </a:r>
            <a:r>
              <a:rPr lang="en-US" altLang="zh-CN" b="1" dirty="0"/>
              <a:t>“</a:t>
            </a:r>
            <a:r>
              <a:rPr lang="zh-CN" altLang="zh-CN" b="1" dirty="0"/>
              <a:t>应须饱经术，已似爱文章。十五男儿志，三千弟子行。</a:t>
            </a:r>
            <a:r>
              <a:rPr lang="en-US" altLang="zh-CN" b="1" dirty="0"/>
              <a:t>”</a:t>
            </a:r>
            <a:r>
              <a:rPr lang="zh-CN" altLang="zh-CN" b="1" dirty="0"/>
              <a:t>王维诗曰：</a:t>
            </a:r>
            <a:r>
              <a:rPr lang="en-US" altLang="zh-CN" b="1" dirty="0"/>
              <a:t>“</a:t>
            </a:r>
            <a:r>
              <a:rPr lang="zh-CN" altLang="zh-CN" b="1" dirty="0"/>
              <a:t>因爱果生病，从贪始觉贫。色声非彼妄，浮幻即吾真。</a:t>
            </a:r>
            <a:r>
              <a:rPr lang="en-US" altLang="zh-CN" b="1" dirty="0"/>
              <a:t>”</a:t>
            </a:r>
            <a:r>
              <a:rPr lang="zh-CN" altLang="zh-CN" b="1" dirty="0"/>
              <a:t>李、杜、王皆为当时有代表性的诗人，据此可知唐代</a:t>
            </a:r>
          </a:p>
          <a:p>
            <a:r>
              <a:rPr lang="en-US" altLang="zh-CN" b="1" dirty="0"/>
              <a:t>A. </a:t>
            </a:r>
            <a:r>
              <a:rPr lang="zh-CN" altLang="zh-CN" b="1" dirty="0"/>
              <a:t>出现儒释道三教合一的现象</a:t>
            </a:r>
            <a:r>
              <a:rPr lang="en-US" altLang="zh-CN" b="1" dirty="0"/>
              <a:t>	B. </a:t>
            </a:r>
            <a:r>
              <a:rPr lang="zh-CN" altLang="zh-CN" b="1" dirty="0"/>
              <a:t>多种思想流派并存发展</a:t>
            </a:r>
          </a:p>
          <a:p>
            <a:r>
              <a:rPr lang="en-US" altLang="zh-CN" b="1" dirty="0"/>
              <a:t>C. </a:t>
            </a:r>
            <a:r>
              <a:rPr lang="zh-CN" altLang="zh-CN" b="1" dirty="0"/>
              <a:t>儒家思想逐步成为思想主流</a:t>
            </a:r>
            <a:r>
              <a:rPr lang="en-US" altLang="zh-CN" b="1" dirty="0"/>
              <a:t>	D. </a:t>
            </a:r>
            <a:r>
              <a:rPr lang="zh-CN" altLang="zh-CN" b="1" dirty="0"/>
              <a:t>实行开放包容的对外政策</a:t>
            </a:r>
          </a:p>
          <a:p>
            <a:endParaRPr lang="zh-CN" altLang="en-US" dirty="0"/>
          </a:p>
        </p:txBody>
      </p:sp>
    </p:spTree>
    <p:extLst>
      <p:ext uri="{BB962C8B-B14F-4D97-AF65-F5344CB8AC3E}">
        <p14:creationId xmlns:p14="http://schemas.microsoft.com/office/powerpoint/2010/main" val="1351824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192000" cy="2761488"/>
          </a:xfrm>
        </p:spPr>
        <p:txBody>
          <a:bodyPr/>
          <a:lstStyle/>
          <a:p>
            <a:r>
              <a:rPr lang="en-US" altLang="zh-CN" b="1" dirty="0"/>
              <a:t>3. </a:t>
            </a:r>
            <a:r>
              <a:rPr lang="zh-CN" altLang="zh-CN" b="1" dirty="0">
                <a:solidFill>
                  <a:srgbClr val="FF0000"/>
                </a:solidFill>
              </a:rPr>
              <a:t>李白</a:t>
            </a:r>
            <a:r>
              <a:rPr lang="zh-CN" altLang="zh-CN" b="1" dirty="0"/>
              <a:t>诗曰：</a:t>
            </a:r>
            <a:r>
              <a:rPr lang="en-US" altLang="zh-CN" b="1" dirty="0"/>
              <a:t>“</a:t>
            </a:r>
            <a:r>
              <a:rPr lang="zh-CN" altLang="zh-CN" b="1" dirty="0"/>
              <a:t>我来逢</a:t>
            </a:r>
            <a:r>
              <a:rPr lang="zh-CN" altLang="zh-CN" b="1" dirty="0">
                <a:solidFill>
                  <a:srgbClr val="3333FF"/>
                </a:solidFill>
              </a:rPr>
              <a:t>真人</a:t>
            </a:r>
            <a:r>
              <a:rPr lang="zh-CN" altLang="zh-CN" b="1" dirty="0"/>
              <a:t>，长跪问宝诀。粲然启玉齿，授以</a:t>
            </a:r>
            <a:r>
              <a:rPr lang="zh-CN" altLang="zh-CN" b="1" dirty="0">
                <a:solidFill>
                  <a:srgbClr val="3333FF"/>
                </a:solidFill>
              </a:rPr>
              <a:t>炼药说</a:t>
            </a:r>
            <a:r>
              <a:rPr lang="zh-CN" altLang="zh-CN" b="1" dirty="0"/>
              <a:t>。</a:t>
            </a:r>
            <a:r>
              <a:rPr lang="en-US" altLang="zh-CN" b="1" dirty="0"/>
              <a:t>”</a:t>
            </a:r>
            <a:r>
              <a:rPr lang="zh-CN" altLang="zh-CN" b="1" dirty="0">
                <a:solidFill>
                  <a:srgbClr val="FF0000"/>
                </a:solidFill>
              </a:rPr>
              <a:t>杜甫</a:t>
            </a:r>
            <a:r>
              <a:rPr lang="zh-CN" altLang="zh-CN" b="1" dirty="0"/>
              <a:t>诗曰：</a:t>
            </a:r>
            <a:r>
              <a:rPr lang="en-US" altLang="zh-CN" b="1" dirty="0"/>
              <a:t>“</a:t>
            </a:r>
            <a:r>
              <a:rPr lang="zh-CN" altLang="zh-CN" b="1" dirty="0"/>
              <a:t>应须</a:t>
            </a:r>
            <a:r>
              <a:rPr lang="zh-CN" altLang="zh-CN" b="1" dirty="0">
                <a:solidFill>
                  <a:srgbClr val="3333FF"/>
                </a:solidFill>
              </a:rPr>
              <a:t>饱经术</a:t>
            </a:r>
            <a:r>
              <a:rPr lang="zh-CN" altLang="zh-CN" b="1" dirty="0"/>
              <a:t>，已似爱文章。十五男儿志，三千弟子行。</a:t>
            </a:r>
            <a:r>
              <a:rPr lang="en-US" altLang="zh-CN" b="1" dirty="0"/>
              <a:t>”</a:t>
            </a:r>
            <a:r>
              <a:rPr lang="zh-CN" altLang="zh-CN" b="1" dirty="0">
                <a:solidFill>
                  <a:srgbClr val="FF0000"/>
                </a:solidFill>
              </a:rPr>
              <a:t>王维</a:t>
            </a:r>
            <a:r>
              <a:rPr lang="zh-CN" altLang="zh-CN" b="1" dirty="0"/>
              <a:t>诗曰：</a:t>
            </a:r>
            <a:r>
              <a:rPr lang="en-US" altLang="zh-CN" b="1" dirty="0"/>
              <a:t>“</a:t>
            </a:r>
            <a:r>
              <a:rPr lang="zh-CN" altLang="zh-CN" b="1" dirty="0">
                <a:solidFill>
                  <a:srgbClr val="3333FF"/>
                </a:solidFill>
              </a:rPr>
              <a:t>因爱果生病</a:t>
            </a:r>
            <a:r>
              <a:rPr lang="zh-CN" altLang="zh-CN" b="1" dirty="0"/>
              <a:t>，从贪始觉贫。色声非彼妄，</a:t>
            </a:r>
            <a:r>
              <a:rPr lang="zh-CN" altLang="zh-CN" b="1" dirty="0">
                <a:solidFill>
                  <a:srgbClr val="3333FF"/>
                </a:solidFill>
              </a:rPr>
              <a:t>浮幻</a:t>
            </a:r>
            <a:r>
              <a:rPr lang="zh-CN" altLang="zh-CN" b="1" dirty="0"/>
              <a:t>即吾真。</a:t>
            </a:r>
            <a:r>
              <a:rPr lang="en-US" altLang="zh-CN" b="1" dirty="0"/>
              <a:t>”</a:t>
            </a:r>
            <a:r>
              <a:rPr lang="zh-CN" altLang="zh-CN" b="1" dirty="0"/>
              <a:t>李、杜、王皆为当时有代表性的诗人，据此</a:t>
            </a:r>
            <a:r>
              <a:rPr lang="zh-CN" altLang="zh-CN" b="1" dirty="0">
                <a:solidFill>
                  <a:srgbClr val="FF0000"/>
                </a:solidFill>
              </a:rPr>
              <a:t>可知</a:t>
            </a:r>
            <a:r>
              <a:rPr lang="zh-CN" altLang="zh-CN" b="1" u="sng" dirty="0">
                <a:solidFill>
                  <a:srgbClr val="FF0000"/>
                </a:solidFill>
              </a:rPr>
              <a:t>唐代</a:t>
            </a:r>
          </a:p>
          <a:p>
            <a:r>
              <a:rPr lang="en-US" altLang="zh-CN" b="1" dirty="0"/>
              <a:t>A. </a:t>
            </a:r>
            <a:r>
              <a:rPr lang="zh-CN" altLang="zh-CN" b="1" dirty="0"/>
              <a:t>出现</a:t>
            </a:r>
            <a:r>
              <a:rPr lang="zh-CN" altLang="zh-CN" b="1" dirty="0">
                <a:solidFill>
                  <a:srgbClr val="3333FF"/>
                </a:solidFill>
              </a:rPr>
              <a:t>儒释道三教合一</a:t>
            </a:r>
            <a:r>
              <a:rPr lang="zh-CN" altLang="zh-CN" b="1" dirty="0"/>
              <a:t>的现象</a:t>
            </a:r>
            <a:r>
              <a:rPr lang="en-US" altLang="zh-CN" b="1" dirty="0"/>
              <a:t>	B. </a:t>
            </a:r>
            <a:r>
              <a:rPr lang="zh-CN" altLang="zh-CN" b="1" dirty="0"/>
              <a:t>多种思想流派并存发展</a:t>
            </a:r>
          </a:p>
          <a:p>
            <a:r>
              <a:rPr lang="en-US" altLang="zh-CN" b="1" dirty="0"/>
              <a:t>C. </a:t>
            </a:r>
            <a:r>
              <a:rPr lang="zh-CN" altLang="zh-CN" b="1" dirty="0"/>
              <a:t>儒家思想</a:t>
            </a:r>
            <a:r>
              <a:rPr lang="zh-CN" altLang="zh-CN" b="1" dirty="0">
                <a:solidFill>
                  <a:srgbClr val="3333FF"/>
                </a:solidFill>
              </a:rPr>
              <a:t>逐</a:t>
            </a:r>
            <a:r>
              <a:rPr lang="zh-CN" altLang="zh-CN" b="1" dirty="0"/>
              <a:t>步</a:t>
            </a:r>
            <a:r>
              <a:rPr lang="zh-CN" altLang="zh-CN" b="1" dirty="0">
                <a:solidFill>
                  <a:srgbClr val="3333FF"/>
                </a:solidFill>
              </a:rPr>
              <a:t>成</a:t>
            </a:r>
            <a:r>
              <a:rPr lang="zh-CN" altLang="zh-CN" b="1" dirty="0"/>
              <a:t>为思想</a:t>
            </a:r>
            <a:r>
              <a:rPr lang="zh-CN" altLang="zh-CN" b="1" dirty="0">
                <a:solidFill>
                  <a:srgbClr val="3333FF"/>
                </a:solidFill>
              </a:rPr>
              <a:t>主流</a:t>
            </a:r>
            <a:r>
              <a:rPr lang="en-US" altLang="zh-CN" b="1" dirty="0"/>
              <a:t>	D. </a:t>
            </a:r>
            <a:r>
              <a:rPr lang="zh-CN" altLang="zh-CN" b="1" dirty="0"/>
              <a:t>实行开放包容的</a:t>
            </a:r>
            <a:r>
              <a:rPr lang="zh-CN" altLang="zh-CN" b="1" dirty="0">
                <a:solidFill>
                  <a:srgbClr val="3333FF"/>
                </a:solidFill>
              </a:rPr>
              <a:t>对外政策</a:t>
            </a:r>
          </a:p>
          <a:p>
            <a:endParaRPr lang="zh-CN" altLang="en-US" dirty="0"/>
          </a:p>
        </p:txBody>
      </p:sp>
      <p:sp>
        <p:nvSpPr>
          <p:cNvPr id="4" name="文本框 3"/>
          <p:cNvSpPr txBox="1"/>
          <p:nvPr/>
        </p:nvSpPr>
        <p:spPr>
          <a:xfrm>
            <a:off x="10743803" y="1586722"/>
            <a:ext cx="603050" cy="923330"/>
          </a:xfrm>
          <a:prstGeom prst="rect">
            <a:avLst/>
          </a:prstGeom>
          <a:solidFill>
            <a:srgbClr val="C00000"/>
          </a:solidFill>
        </p:spPr>
        <p:txBody>
          <a:bodyPr wrap="none" rtlCol="0">
            <a:spAutoFit/>
          </a:bodyPr>
          <a:lstStyle/>
          <a:p>
            <a:r>
              <a:rPr lang="en-US" altLang="zh-CN" sz="5400" b="1" dirty="0" smtClean="0">
                <a:solidFill>
                  <a:srgbClr val="FFFF00"/>
                </a:solidFill>
              </a:rPr>
              <a:t>B</a:t>
            </a:r>
            <a:endParaRPr lang="zh-CN" altLang="en-US" sz="5400" b="1" dirty="0">
              <a:solidFill>
                <a:srgbClr val="FFFF00"/>
              </a:solidFill>
            </a:endParaRPr>
          </a:p>
        </p:txBody>
      </p:sp>
    </p:spTree>
    <p:extLst>
      <p:ext uri="{BB962C8B-B14F-4D97-AF65-F5344CB8AC3E}">
        <p14:creationId xmlns:p14="http://schemas.microsoft.com/office/powerpoint/2010/main" val="1272978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12006072" cy="4351338"/>
          </a:xfrm>
        </p:spPr>
        <p:txBody>
          <a:bodyPr/>
          <a:lstStyle/>
          <a:p>
            <a:r>
              <a:rPr lang="en-US" altLang="zh-CN" dirty="0"/>
              <a:t>8. 1939</a:t>
            </a:r>
            <a:r>
              <a:rPr lang="zh-CN" altLang="zh-CN" dirty="0"/>
              <a:t>年，国民政府推行新县制，加强县的权力，使其能负起执行国家政令、办理地方自治的重任，建立和扩大乡镇一级的编制，使之成为基层政治组织的重点，以解决</a:t>
            </a:r>
            <a:r>
              <a:rPr lang="en-US" altLang="zh-CN" dirty="0"/>
              <a:t>“</a:t>
            </a:r>
            <a:r>
              <a:rPr lang="zh-CN" altLang="zh-CN" dirty="0"/>
              <a:t>省庞大而县弱小</a:t>
            </a:r>
            <a:r>
              <a:rPr lang="en-US" altLang="zh-CN" dirty="0"/>
              <a:t>”“</a:t>
            </a:r>
            <a:r>
              <a:rPr lang="zh-CN" altLang="zh-CN" dirty="0"/>
              <a:t>县以下则尤空虚</a:t>
            </a:r>
            <a:r>
              <a:rPr lang="en-US" altLang="zh-CN" dirty="0"/>
              <a:t>”</a:t>
            </a:r>
            <a:r>
              <a:rPr lang="zh-CN" altLang="zh-CN" dirty="0"/>
              <a:t>的通病。当时此举的主要目的是</a:t>
            </a:r>
          </a:p>
          <a:p>
            <a:r>
              <a:rPr lang="en-US" altLang="zh-CN" dirty="0"/>
              <a:t>A</a:t>
            </a:r>
            <a:r>
              <a:rPr lang="zh-CN" altLang="zh-CN" dirty="0"/>
              <a:t>、削弱地方军阀权力</a:t>
            </a:r>
            <a:r>
              <a:rPr lang="en-US" altLang="zh-CN" dirty="0"/>
              <a:t>	 </a:t>
            </a:r>
            <a:r>
              <a:rPr lang="en-US" altLang="zh-CN" dirty="0" smtClean="0"/>
              <a:t>  </a:t>
            </a:r>
            <a:r>
              <a:rPr lang="en-US" altLang="zh-CN" dirty="0"/>
              <a:t>B</a:t>
            </a:r>
            <a:r>
              <a:rPr lang="zh-CN" altLang="zh-CN" dirty="0"/>
              <a:t>、完善民主共和制度 </a:t>
            </a:r>
            <a:endParaRPr lang="en-US" altLang="zh-CN" dirty="0" smtClean="0"/>
          </a:p>
          <a:p>
            <a:r>
              <a:rPr lang="zh-CN" altLang="zh-CN" dirty="0" smtClean="0"/>
              <a:t> </a:t>
            </a:r>
            <a:r>
              <a:rPr lang="en-US" altLang="zh-CN" dirty="0"/>
              <a:t>C</a:t>
            </a:r>
            <a:r>
              <a:rPr lang="zh-CN" altLang="zh-CN" dirty="0"/>
              <a:t>、加强战争动员能力  </a:t>
            </a:r>
            <a:r>
              <a:rPr lang="en-US" altLang="zh-CN" dirty="0"/>
              <a:t>D</a:t>
            </a:r>
            <a:r>
              <a:rPr lang="zh-CN" altLang="zh-CN" dirty="0"/>
              <a:t>、挤压敌后抗日根据地</a:t>
            </a:r>
          </a:p>
        </p:txBody>
      </p:sp>
      <p:sp>
        <p:nvSpPr>
          <p:cNvPr id="6" name="Rectangle 5"/>
          <p:cNvSpPr>
            <a:spLocks noChangeArrowheads="1"/>
          </p:cNvSpPr>
          <p:nvPr/>
        </p:nvSpPr>
        <p:spPr bwMode="auto">
          <a:xfrm>
            <a:off x="1207008" y="5326713"/>
            <a:ext cx="269626"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endParaRPr kumimoji="0" lang="en-US" altLang="zh-CN" sz="1800" b="0" i="0" u="none" strike="noStrike" cap="none" normalizeH="0" baseline="0" dirty="0" smtClean="0">
              <a:ln>
                <a:noFill/>
              </a:ln>
              <a:solidFill>
                <a:schemeClr val="tx1"/>
              </a:solidFill>
              <a:effectLst/>
              <a:latin typeface="Arial" panose="020B0604020202020204" pitchFamily="34" charset="0"/>
            </a:endParaRPr>
          </a:p>
        </p:txBody>
      </p:sp>
      <p:pic>
        <p:nvPicPr>
          <p:cNvPr id="2052" name="图片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7008" y="5678424"/>
            <a:ext cx="30163" cy="9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2826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446</TotalTime>
  <Words>5425</Words>
  <PresentationFormat>宽屏</PresentationFormat>
  <Paragraphs>239</Paragraphs>
  <Slides>37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37</vt:i4>
      </vt:variant>
    </vt:vector>
  </HeadingPairs>
  <TitlesOfParts>
    <vt:vector size="45" baseType="lpstr">
      <vt:lpstr>等线</vt:lpstr>
      <vt:lpstr>等线 Light</vt:lpstr>
      <vt:lpstr>方正粗黑宋简体</vt:lpstr>
      <vt:lpstr>华文楷体</vt:lpstr>
      <vt:lpstr>宋体</vt:lpstr>
      <vt:lpstr>Arial</vt:lpstr>
      <vt:lpstr>Times New Roman</vt:lpstr>
      <vt:lpstr>Office 主题​​</vt:lpstr>
      <vt:lpstr>20220330高二历史强化测试题 (2022年汕头市高二模拟题)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2022-04-01T07:44:56Z</dcterms:created>
  <dcterms:modified xsi:type="dcterms:W3CDTF">2022-04-18T00:54:10Z</dcterms:modified>
</cp:coreProperties>
</file>