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4"/>
  </p:notesMasterIdLst>
  <p:sldIdLst>
    <p:sldId id="631" r:id="rId3"/>
    <p:sldId id="632" r:id="rId4"/>
    <p:sldId id="650" r:id="rId5"/>
    <p:sldId id="651" r:id="rId6"/>
    <p:sldId id="652" r:id="rId7"/>
    <p:sldId id="653" r:id="rId8"/>
    <p:sldId id="654" r:id="rId9"/>
    <p:sldId id="655" r:id="rId10"/>
    <p:sldId id="656" r:id="rId11"/>
    <p:sldId id="663" r:id="rId12"/>
    <p:sldId id="657" r:id="rId13"/>
    <p:sldId id="658" r:id="rId14"/>
    <p:sldId id="659" r:id="rId15"/>
    <p:sldId id="660" r:id="rId16"/>
    <p:sldId id="661" r:id="rId17"/>
    <p:sldId id="664" r:id="rId18"/>
    <p:sldId id="662" r:id="rId19"/>
    <p:sldId id="665" r:id="rId20"/>
    <p:sldId id="666" r:id="rId21"/>
    <p:sldId id="667" r:id="rId22"/>
    <p:sldId id="675" r:id="rId23"/>
    <p:sldId id="668" r:id="rId24"/>
    <p:sldId id="669" r:id="rId25"/>
    <p:sldId id="670" r:id="rId26"/>
    <p:sldId id="672" r:id="rId27"/>
    <p:sldId id="671" r:id="rId28"/>
    <p:sldId id="673" r:id="rId29"/>
    <p:sldId id="674" r:id="rId30"/>
    <p:sldId id="676" r:id="rId31"/>
    <p:sldId id="677" r:id="rId32"/>
    <p:sldId id="640" r:id="rId33"/>
  </p:sldIdLst>
  <p:sldSz cx="12192000" cy="6858000"/>
  <p:notesSz cx="6858000" cy="9144000"/>
  <p:custDataLst>
    <p:tags r:id="rId38"/>
  </p:custDataLst>
  <p:defaultTextStyle>
    <a:defPPr>
      <a:defRPr lang="zh-CN"/>
    </a:defPPr>
    <a:lvl1pPr marL="0" algn="l" defTabSz="914400" rtl="0" eaLnBrk="1" latinLnBrk="0" hangingPunct="1">
      <a:defRPr sz="1865" kern="1200">
        <a:solidFill>
          <a:schemeClr val="tx1"/>
        </a:solidFill>
        <a:latin typeface="+mn-lt"/>
        <a:ea typeface="+mn-ea"/>
        <a:cs typeface="+mn-cs"/>
      </a:defRPr>
    </a:lvl1pPr>
    <a:lvl2pPr marL="457200" algn="l" defTabSz="914400" rtl="0" eaLnBrk="1" latinLnBrk="0" hangingPunct="1">
      <a:defRPr sz="1865" kern="1200">
        <a:solidFill>
          <a:schemeClr val="tx1"/>
        </a:solidFill>
        <a:latin typeface="+mn-lt"/>
        <a:ea typeface="+mn-ea"/>
        <a:cs typeface="+mn-cs"/>
      </a:defRPr>
    </a:lvl2pPr>
    <a:lvl3pPr marL="914400" algn="l" defTabSz="914400" rtl="0" eaLnBrk="1" latinLnBrk="0" hangingPunct="1">
      <a:defRPr sz="1865" kern="1200">
        <a:solidFill>
          <a:schemeClr val="tx1"/>
        </a:solidFill>
        <a:latin typeface="+mn-lt"/>
        <a:ea typeface="+mn-ea"/>
        <a:cs typeface="+mn-cs"/>
      </a:defRPr>
    </a:lvl3pPr>
    <a:lvl4pPr marL="1371600" algn="l" defTabSz="914400" rtl="0" eaLnBrk="1" latinLnBrk="0" hangingPunct="1">
      <a:defRPr sz="1865" kern="1200">
        <a:solidFill>
          <a:schemeClr val="tx1"/>
        </a:solidFill>
        <a:latin typeface="+mn-lt"/>
        <a:ea typeface="+mn-ea"/>
        <a:cs typeface="+mn-cs"/>
      </a:defRPr>
    </a:lvl4pPr>
    <a:lvl5pPr marL="1828800" algn="l" defTabSz="914400" rtl="0" eaLnBrk="1" latinLnBrk="0" hangingPunct="1">
      <a:defRPr sz="1865" kern="1200">
        <a:solidFill>
          <a:schemeClr val="tx1"/>
        </a:solidFill>
        <a:latin typeface="+mn-lt"/>
        <a:ea typeface="+mn-ea"/>
        <a:cs typeface="+mn-cs"/>
      </a:defRPr>
    </a:lvl5pPr>
    <a:lvl6pPr marL="2286000" algn="l" defTabSz="914400" rtl="0" eaLnBrk="1" latinLnBrk="0" hangingPunct="1">
      <a:defRPr sz="1865" kern="1200">
        <a:solidFill>
          <a:schemeClr val="tx1"/>
        </a:solidFill>
        <a:latin typeface="+mn-lt"/>
        <a:ea typeface="+mn-ea"/>
        <a:cs typeface="+mn-cs"/>
      </a:defRPr>
    </a:lvl6pPr>
    <a:lvl7pPr marL="2743200" algn="l" defTabSz="914400" rtl="0" eaLnBrk="1" latinLnBrk="0" hangingPunct="1">
      <a:defRPr sz="1865" kern="1200">
        <a:solidFill>
          <a:schemeClr val="tx1"/>
        </a:solidFill>
        <a:latin typeface="+mn-lt"/>
        <a:ea typeface="+mn-ea"/>
        <a:cs typeface="+mn-cs"/>
      </a:defRPr>
    </a:lvl7pPr>
    <a:lvl8pPr marL="3200400" algn="l" defTabSz="914400" rtl="0" eaLnBrk="1" latinLnBrk="0" hangingPunct="1">
      <a:defRPr sz="1865" kern="1200">
        <a:solidFill>
          <a:schemeClr val="tx1"/>
        </a:solidFill>
        <a:latin typeface="+mn-lt"/>
        <a:ea typeface="+mn-ea"/>
        <a:cs typeface="+mn-cs"/>
      </a:defRPr>
    </a:lvl8pPr>
    <a:lvl9pPr marL="3657600" algn="l" defTabSz="914400" rtl="0" eaLnBrk="1" latinLnBrk="0" hangingPunct="1">
      <a:defRPr sz="1865"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DABA"/>
    <a:srgbClr val="DDD6C5"/>
    <a:srgbClr val="C5B99E"/>
    <a:srgbClr val="F8F8F5"/>
    <a:srgbClr val="698FB6"/>
    <a:srgbClr val="142081"/>
    <a:srgbClr val="6197BD"/>
    <a:srgbClr val="520001"/>
    <a:srgbClr val="2A5490"/>
    <a:srgbClr val="6FD1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57" autoAdjust="0"/>
    <p:restoredTop sz="96314" autoAdjust="0"/>
  </p:normalViewPr>
  <p:slideViewPr>
    <p:cSldViewPr snapToGrid="0" showGuides="1">
      <p:cViewPr>
        <p:scale>
          <a:sx n="50" d="100"/>
          <a:sy n="50" d="100"/>
        </p:scale>
        <p:origin x="-432" y="-1656"/>
      </p:cViewPr>
      <p:guideLst>
        <p:guide orient="horz" pos="2134"/>
        <p:guide pos="3814"/>
      </p:guideLst>
    </p:cSldViewPr>
  </p:slideViewPr>
  <p:notesTextViewPr>
    <p:cViewPr>
      <p:scale>
        <a:sx n="3" d="2"/>
        <a:sy n="3" d="2"/>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8" Type="http://schemas.openxmlformats.org/officeDocument/2006/relationships/tags" Target="tags/tag43.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notesMaster" Target="notesMasters/notesMaster1.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ea typeface="微软雅黑" panose="020B0503020204020204" pitchFamily="34"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ea typeface="微软雅黑" panose="020B0503020204020204" pitchFamily="34" charset="-122"/>
              </a:defRPr>
            </a:lvl1pPr>
          </a:lstStyle>
          <a:p>
            <a:fld id="{7DA699EB-6B6F-4303-84E5-698CBBF28AE0}" type="datetimeFigureOut">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ea typeface="微软雅黑" panose="020B0503020204020204" pitchFamily="34"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ea typeface="微软雅黑" panose="020B0503020204020204" pitchFamily="34" charset="-122"/>
              </a:defRPr>
            </a:lvl1pPr>
          </a:lstStyle>
          <a:p>
            <a:fld id="{7F1D5E53-1996-4A18-8378-BCF5C8046DA1}" type="slidenum">
              <a:rPr lang="zh-CN" altLang="en-US" smtClean="0"/>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微软雅黑" panose="020B0503020204020204" pitchFamily="34" charset="-122"/>
        <a:cs typeface="+mn-cs"/>
      </a:defRPr>
    </a:lvl1pPr>
    <a:lvl2pPr marL="457200" algn="l" defTabSz="914400" rtl="0" eaLnBrk="1" latinLnBrk="0" hangingPunct="1">
      <a:defRPr sz="1200" kern="1200">
        <a:solidFill>
          <a:schemeClr val="tx1"/>
        </a:solidFill>
        <a:latin typeface="+mn-lt"/>
        <a:ea typeface="微软雅黑" panose="020B0503020204020204" pitchFamily="34" charset="-122"/>
        <a:cs typeface="+mn-cs"/>
      </a:defRPr>
    </a:lvl2pPr>
    <a:lvl3pPr marL="914400" algn="l" defTabSz="914400" rtl="0" eaLnBrk="1" latinLnBrk="0" hangingPunct="1">
      <a:defRPr sz="1200" kern="1200">
        <a:solidFill>
          <a:schemeClr val="tx1"/>
        </a:solidFill>
        <a:latin typeface="+mn-lt"/>
        <a:ea typeface="微软雅黑" panose="020B0503020204020204" pitchFamily="34" charset="-122"/>
        <a:cs typeface="+mn-cs"/>
      </a:defRPr>
    </a:lvl3pPr>
    <a:lvl4pPr marL="1371600" algn="l" defTabSz="914400" rtl="0" eaLnBrk="1" latinLnBrk="0" hangingPunct="1">
      <a:defRPr sz="1200" kern="1200">
        <a:solidFill>
          <a:schemeClr val="tx1"/>
        </a:solidFill>
        <a:latin typeface="+mn-lt"/>
        <a:ea typeface="微软雅黑" panose="020B0503020204020204" pitchFamily="34" charset="-122"/>
        <a:cs typeface="+mn-cs"/>
      </a:defRPr>
    </a:lvl4pPr>
    <a:lvl5pPr marL="1828800" algn="l" defTabSz="914400" rtl="0" eaLnBrk="1" latinLnBrk="0" hangingPunct="1">
      <a:defRPr sz="1200" kern="1200">
        <a:solidFill>
          <a:schemeClr val="tx1"/>
        </a:solidFill>
        <a:latin typeface="+mn-lt"/>
        <a:ea typeface="微软雅黑"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页脚占位符 4"/>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页脚占位符 4"/>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页脚占位符 4"/>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页脚占位符 4"/>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页脚占位符 4"/>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6" name="页脚占位符 5"/>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8" name="页脚占位符 7"/>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4" name="页脚占位符 3"/>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3" name="页脚占位符 2"/>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6" name="页脚占位符 5"/>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a:xfrm>
            <a:off x="609600" y="6356351"/>
            <a:ext cx="2844800" cy="365125"/>
          </a:xfrm>
        </p:spPr>
        <p:txBody>
          <a:bodyPr/>
          <a:lstStyle/>
          <a:p>
            <a:fld id="{530820CF-B880-4189-942D-D702A7CBA730}" type="datetimeFigureOut">
              <a:rPr lang="zh-CN" altLang="en-US" smtClean="0">
                <a:solidFill>
                  <a:prstClr val="black">
                    <a:tint val="75000"/>
                  </a:prstClr>
                </a:solidFill>
              </a:rPr>
            </a:fld>
            <a:endParaRPr lang="zh-CN" altLang="en-US">
              <a:solidFill>
                <a:prstClr val="black">
                  <a:tint val="75000"/>
                </a:prstClr>
              </a:solidFill>
            </a:endParaRPr>
          </a:p>
        </p:txBody>
      </p:sp>
      <p:sp>
        <p:nvSpPr>
          <p:cNvPr id="6" name="页脚占位符 5"/>
          <p:cNvSpPr>
            <a:spLocks noGrp="1"/>
          </p:cNvSpPr>
          <p:nvPr>
            <p:ph type="ftr" sz="quarter" idx="11"/>
          </p:nvPr>
        </p:nvSpPr>
        <p:spPr>
          <a:xfrm>
            <a:off x="4165600" y="6356351"/>
            <a:ext cx="3860800" cy="365125"/>
          </a:xfrm>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a:xfrm>
            <a:off x="8737600" y="6356351"/>
            <a:ext cx="2844800" cy="365125"/>
          </a:xfrm>
        </p:spPr>
        <p:txBody>
          <a:bodyPr/>
          <a:lstStyle/>
          <a:p>
            <a:fld id="{0C913308-F349-4B6D-A68A-DD1791B4A57B}"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335280" y="274955"/>
            <a:ext cx="11569700" cy="6604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335915" y="1181735"/>
            <a:ext cx="11569065" cy="5239385"/>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11" name="矩形 10"/>
          <p:cNvSpPr/>
          <p:nvPr userDrawn="1"/>
        </p:nvSpPr>
        <p:spPr>
          <a:xfrm>
            <a:off x="0" y="6559826"/>
            <a:ext cx="12192000" cy="29817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600"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7.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7.xml"/><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xml"/><Relationship Id="rId1" Type="http://schemas.openxmlformats.org/officeDocument/2006/relationships/tags" Target="../tags/tag2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tags" Target="../tags/tag4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矩形 35"/>
          <p:cNvSpPr/>
          <p:nvPr/>
        </p:nvSpPr>
        <p:spPr>
          <a:xfrm>
            <a:off x="-23118" y="3163"/>
            <a:ext cx="12207498" cy="6858000"/>
          </a:xfrm>
          <a:prstGeom prst="rect">
            <a:avLst/>
          </a:prstGeom>
          <a:solidFill>
            <a:srgbClr val="EBDA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流程图: 文档 1"/>
          <p:cNvSpPr/>
          <p:nvPr/>
        </p:nvSpPr>
        <p:spPr>
          <a:xfrm>
            <a:off x="-7104" y="3462"/>
            <a:ext cx="12192000" cy="4602997"/>
          </a:xfrm>
          <a:prstGeom prst="flowChartDocument">
            <a:avLst/>
          </a:prstGeom>
          <a:blipFill dpi="0" rotWithShape="1">
            <a:blip r:embed="rId1"/>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任意多边形 40"/>
          <p:cNvSpPr/>
          <p:nvPr/>
        </p:nvSpPr>
        <p:spPr>
          <a:xfrm>
            <a:off x="0" y="3657601"/>
            <a:ext cx="12192000" cy="1357915"/>
          </a:xfrm>
          <a:custGeom>
            <a:avLst/>
            <a:gdLst>
              <a:gd name="connsiteX0" fmla="*/ 12192000 w 12192000"/>
              <a:gd name="connsiteY0" fmla="*/ 0 h 1958223"/>
              <a:gd name="connsiteX1" fmla="*/ 12192000 w 12192000"/>
              <a:gd name="connsiteY1" fmla="*/ 1105243 h 1958223"/>
              <a:gd name="connsiteX2" fmla="*/ 0 w 12192000"/>
              <a:gd name="connsiteY2" fmla="*/ 1712583 h 1958223"/>
              <a:gd name="connsiteX3" fmla="*/ 0 w 12192000"/>
              <a:gd name="connsiteY3" fmla="*/ 607340 h 1958223"/>
              <a:gd name="connsiteX4" fmla="*/ 12192000 w 12192000"/>
              <a:gd name="connsiteY4" fmla="*/ 0 h 1958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1958223">
                <a:moveTo>
                  <a:pt x="12192000" y="0"/>
                </a:moveTo>
                <a:lnTo>
                  <a:pt x="12192000" y="1105243"/>
                </a:lnTo>
                <a:cubicBezTo>
                  <a:pt x="6096000" y="1105243"/>
                  <a:pt x="6096000" y="2511714"/>
                  <a:pt x="0" y="1712583"/>
                </a:cubicBezTo>
                <a:lnTo>
                  <a:pt x="0" y="607340"/>
                </a:lnTo>
                <a:cubicBezTo>
                  <a:pt x="6096000" y="1406471"/>
                  <a:pt x="6096000" y="0"/>
                  <a:pt x="121920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B0F0"/>
              </a:solidFill>
            </a:endParaRPr>
          </a:p>
        </p:txBody>
      </p:sp>
      <p:sp>
        <p:nvSpPr>
          <p:cNvPr id="54" name="任意多边形 53"/>
          <p:cNvSpPr/>
          <p:nvPr/>
        </p:nvSpPr>
        <p:spPr>
          <a:xfrm rot="652049" flipV="1">
            <a:off x="3211182" y="8345102"/>
            <a:ext cx="177943" cy="17090"/>
          </a:xfrm>
          <a:custGeom>
            <a:avLst/>
            <a:gdLst>
              <a:gd name="connsiteX0" fmla="*/ 0 w 177943"/>
              <a:gd name="connsiteY0" fmla="*/ 17090 h 17090"/>
              <a:gd name="connsiteX1" fmla="*/ 177943 w 177943"/>
              <a:gd name="connsiteY1" fmla="*/ 14575 h 17090"/>
              <a:gd name="connsiteX2" fmla="*/ 104564 w 177943"/>
              <a:gd name="connsiteY2" fmla="*/ 0 h 17090"/>
              <a:gd name="connsiteX3" fmla="*/ 38122 w 177943"/>
              <a:gd name="connsiteY3" fmla="*/ 9646 h 17090"/>
              <a:gd name="connsiteX4" fmla="*/ 0 w 177943"/>
              <a:gd name="connsiteY4" fmla="*/ 17090 h 17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943" h="17090">
                <a:moveTo>
                  <a:pt x="0" y="17090"/>
                </a:moveTo>
                <a:lnTo>
                  <a:pt x="177943" y="14575"/>
                </a:lnTo>
                <a:lnTo>
                  <a:pt x="104564" y="0"/>
                </a:lnTo>
                <a:lnTo>
                  <a:pt x="38122" y="9646"/>
                </a:lnTo>
                <a:lnTo>
                  <a:pt x="0" y="1709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任意多边形 21"/>
          <p:cNvSpPr/>
          <p:nvPr/>
        </p:nvSpPr>
        <p:spPr>
          <a:xfrm>
            <a:off x="1983503" y="3657435"/>
            <a:ext cx="10223360" cy="674894"/>
          </a:xfrm>
          <a:custGeom>
            <a:avLst/>
            <a:gdLst>
              <a:gd name="connsiteX0" fmla="*/ 10223360 w 10223360"/>
              <a:gd name="connsiteY0" fmla="*/ 0 h 674894"/>
              <a:gd name="connsiteX1" fmla="*/ 10223360 w 10223360"/>
              <a:gd name="connsiteY1" fmla="*/ 341858 h 674894"/>
              <a:gd name="connsiteX2" fmla="*/ 9886088 w 10223360"/>
              <a:gd name="connsiteY2" fmla="*/ 323606 h 674894"/>
              <a:gd name="connsiteX3" fmla="*/ 155293 w 10223360"/>
              <a:gd name="connsiteY3" fmla="*/ 572891 h 674894"/>
              <a:gd name="connsiteX4" fmla="*/ 0 w 10223360"/>
              <a:gd name="connsiteY4" fmla="*/ 555487 h 674894"/>
              <a:gd name="connsiteX5" fmla="*/ 125172 w 10223360"/>
              <a:gd name="connsiteY5" fmla="*/ 561854 h 674894"/>
              <a:gd name="connsiteX6" fmla="*/ 9806471 w 10223360"/>
              <a:gd name="connsiteY6" fmla="*/ 1830 h 674894"/>
              <a:gd name="connsiteX7" fmla="*/ 10223360 w 10223360"/>
              <a:gd name="connsiteY7" fmla="*/ 0 h 67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223360" h="674894">
                <a:moveTo>
                  <a:pt x="10223360" y="0"/>
                </a:moveTo>
                <a:lnTo>
                  <a:pt x="10223360" y="341858"/>
                </a:lnTo>
                <a:lnTo>
                  <a:pt x="9886088" y="323606"/>
                </a:lnTo>
                <a:cubicBezTo>
                  <a:pt x="4943268" y="85886"/>
                  <a:pt x="3979402" y="964393"/>
                  <a:pt x="155293" y="572891"/>
                </a:cubicBezTo>
                <a:lnTo>
                  <a:pt x="0" y="555487"/>
                </a:lnTo>
                <a:lnTo>
                  <a:pt x="125172" y="561854"/>
                </a:lnTo>
                <a:cubicBezTo>
                  <a:pt x="4162134" y="740646"/>
                  <a:pt x="4914018" y="45454"/>
                  <a:pt x="9806471" y="1830"/>
                </a:cubicBezTo>
                <a:lnTo>
                  <a:pt x="102233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任意多边形 28"/>
          <p:cNvSpPr/>
          <p:nvPr/>
        </p:nvSpPr>
        <p:spPr>
          <a:xfrm>
            <a:off x="0" y="4048608"/>
            <a:ext cx="12207498" cy="988190"/>
          </a:xfrm>
          <a:custGeom>
            <a:avLst/>
            <a:gdLst>
              <a:gd name="connsiteX0" fmla="*/ 0 w 12230358"/>
              <a:gd name="connsiteY0" fmla="*/ 0 h 988190"/>
              <a:gd name="connsiteX1" fmla="*/ 38083 w 12230358"/>
              <a:gd name="connsiteY1" fmla="*/ 10366 h 988190"/>
              <a:gd name="connsiteX2" fmla="*/ 11901168 w 12230358"/>
              <a:gd name="connsiteY2" fmla="*/ 346248 h 988190"/>
              <a:gd name="connsiteX3" fmla="*/ 12230358 w 12230358"/>
              <a:gd name="connsiteY3" fmla="*/ 376399 h 988190"/>
              <a:gd name="connsiteX4" fmla="*/ 12230358 w 12230358"/>
              <a:gd name="connsiteY4" fmla="*/ 497174 h 988190"/>
              <a:gd name="connsiteX5" fmla="*/ 12152087 w 12230358"/>
              <a:gd name="connsiteY5" fmla="*/ 497184 h 988190"/>
              <a:gd name="connsiteX6" fmla="*/ 5609139 w 12230358"/>
              <a:gd name="connsiteY6" fmla="*/ 970681 h 988190"/>
              <a:gd name="connsiteX7" fmla="*/ 5388677 w 12230358"/>
              <a:gd name="connsiteY7" fmla="*/ 980221 h 988190"/>
              <a:gd name="connsiteX8" fmla="*/ 4777197 w 12230358"/>
              <a:gd name="connsiteY8" fmla="*/ 988190 h 988190"/>
              <a:gd name="connsiteX9" fmla="*/ 68651 w 12230358"/>
              <a:gd name="connsiteY9" fmla="*/ 238990 h 988190"/>
              <a:gd name="connsiteX10" fmla="*/ 0 w 12230358"/>
              <a:gd name="connsiteY10" fmla="*/ 208829 h 988190"/>
              <a:gd name="connsiteX11" fmla="*/ 0 w 12230358"/>
              <a:gd name="connsiteY11" fmla="*/ 0 h 98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230358" h="988190">
                <a:moveTo>
                  <a:pt x="0" y="0"/>
                </a:moveTo>
                <a:lnTo>
                  <a:pt x="38083" y="10366"/>
                </a:lnTo>
                <a:cubicBezTo>
                  <a:pt x="3735293" y="950669"/>
                  <a:pt x="8008396" y="35894"/>
                  <a:pt x="11901168" y="346248"/>
                </a:cubicBezTo>
                <a:lnTo>
                  <a:pt x="12230358" y="376399"/>
                </a:lnTo>
                <a:lnTo>
                  <a:pt x="12230358" y="497174"/>
                </a:lnTo>
                <a:lnTo>
                  <a:pt x="12152087" y="497184"/>
                </a:lnTo>
                <a:cubicBezTo>
                  <a:pt x="9248854" y="506786"/>
                  <a:pt x="7397309" y="779409"/>
                  <a:pt x="5609139" y="970681"/>
                </a:cubicBezTo>
                <a:cubicBezTo>
                  <a:pt x="5514062" y="980213"/>
                  <a:pt x="5467394" y="976666"/>
                  <a:pt x="5388677" y="980221"/>
                </a:cubicBezTo>
                <a:lnTo>
                  <a:pt x="4777197" y="988190"/>
                </a:lnTo>
                <a:cubicBezTo>
                  <a:pt x="3113658" y="981939"/>
                  <a:pt x="1503615" y="837156"/>
                  <a:pt x="68651" y="238990"/>
                </a:cubicBezTo>
                <a:lnTo>
                  <a:pt x="0" y="20882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任意多边形 27"/>
          <p:cNvSpPr/>
          <p:nvPr/>
        </p:nvSpPr>
        <p:spPr>
          <a:xfrm>
            <a:off x="-22860" y="6538581"/>
            <a:ext cx="12230358" cy="730254"/>
          </a:xfrm>
          <a:custGeom>
            <a:avLst/>
            <a:gdLst>
              <a:gd name="connsiteX0" fmla="*/ 9566447 w 12230358"/>
              <a:gd name="connsiteY0" fmla="*/ 531 h 730254"/>
              <a:gd name="connsiteX1" fmla="*/ 12128670 w 12230358"/>
              <a:gd name="connsiteY1" fmla="*/ 138618 h 730254"/>
              <a:gd name="connsiteX2" fmla="*/ 12230358 w 12230358"/>
              <a:gd name="connsiteY2" fmla="*/ 153411 h 730254"/>
              <a:gd name="connsiteX3" fmla="*/ 12230358 w 12230358"/>
              <a:gd name="connsiteY3" fmla="*/ 730254 h 730254"/>
              <a:gd name="connsiteX4" fmla="*/ 11946239 w 12230358"/>
              <a:gd name="connsiteY4" fmla="*/ 660525 h 730254"/>
              <a:gd name="connsiteX5" fmla="*/ 100137 w 12230358"/>
              <a:gd name="connsiteY5" fmla="*/ 341628 h 730254"/>
              <a:gd name="connsiteX6" fmla="*/ 0 w 12230358"/>
              <a:gd name="connsiteY6" fmla="*/ 316942 h 730254"/>
              <a:gd name="connsiteX7" fmla="*/ 0 w 12230358"/>
              <a:gd name="connsiteY7" fmla="*/ 206633 h 730254"/>
              <a:gd name="connsiteX8" fmla="*/ 322099 w 12230358"/>
              <a:gd name="connsiteY8" fmla="*/ 246850 h 730254"/>
              <a:gd name="connsiteX9" fmla="*/ 9566447 w 12230358"/>
              <a:gd name="connsiteY9" fmla="*/ 531 h 730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230358" h="730254">
                <a:moveTo>
                  <a:pt x="9566447" y="531"/>
                </a:moveTo>
                <a:cubicBezTo>
                  <a:pt x="10428640" y="-4918"/>
                  <a:pt x="11284323" y="30911"/>
                  <a:pt x="12128670" y="138618"/>
                </a:cubicBezTo>
                <a:lnTo>
                  <a:pt x="12230358" y="153411"/>
                </a:lnTo>
                <a:lnTo>
                  <a:pt x="12230358" y="730254"/>
                </a:lnTo>
                <a:lnTo>
                  <a:pt x="11946239" y="660525"/>
                </a:lnTo>
                <a:cubicBezTo>
                  <a:pt x="8188409" y="-159302"/>
                  <a:pt x="3855966" y="1168940"/>
                  <a:pt x="100137" y="341628"/>
                </a:cubicBezTo>
                <a:lnTo>
                  <a:pt x="0" y="316942"/>
                </a:lnTo>
                <a:lnTo>
                  <a:pt x="0" y="206633"/>
                </a:lnTo>
                <a:lnTo>
                  <a:pt x="322099" y="246850"/>
                </a:lnTo>
                <a:cubicBezTo>
                  <a:pt x="3340705" y="563225"/>
                  <a:pt x="6494885" y="19942"/>
                  <a:pt x="9566447" y="531"/>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任意多边形 29"/>
          <p:cNvSpPr/>
          <p:nvPr/>
        </p:nvSpPr>
        <p:spPr>
          <a:xfrm>
            <a:off x="-258" y="2741506"/>
            <a:ext cx="12222996" cy="1467703"/>
          </a:xfrm>
          <a:custGeom>
            <a:avLst/>
            <a:gdLst>
              <a:gd name="connsiteX0" fmla="*/ 2667000 w 12192000"/>
              <a:gd name="connsiteY0" fmla="*/ 706 h 1467703"/>
              <a:gd name="connsiteX1" fmla="*/ 12192000 w 12192000"/>
              <a:gd name="connsiteY1" fmla="*/ 717705 h 1467703"/>
              <a:gd name="connsiteX2" fmla="*/ 12192000 w 12192000"/>
              <a:gd name="connsiteY2" fmla="*/ 977571 h 1467703"/>
              <a:gd name="connsiteX3" fmla="*/ 12170527 w 12192000"/>
              <a:gd name="connsiteY3" fmla="*/ 987162 h 1467703"/>
              <a:gd name="connsiteX4" fmla="*/ 146265 w 12192000"/>
              <a:gd name="connsiteY4" fmla="*/ 731415 h 1467703"/>
              <a:gd name="connsiteX5" fmla="*/ 0 w 12192000"/>
              <a:gd name="connsiteY5" fmla="*/ 790523 h 1467703"/>
              <a:gd name="connsiteX6" fmla="*/ 0 w 12192000"/>
              <a:gd name="connsiteY6" fmla="*/ 717705 h 1467703"/>
              <a:gd name="connsiteX7" fmla="*/ 2667000 w 12192000"/>
              <a:gd name="connsiteY7" fmla="*/ 706 h 1467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1467703">
                <a:moveTo>
                  <a:pt x="2667000" y="706"/>
                </a:moveTo>
                <a:cubicBezTo>
                  <a:pt x="5842000" y="50023"/>
                  <a:pt x="9017000" y="2660052"/>
                  <a:pt x="12192000" y="717705"/>
                </a:cubicBezTo>
                <a:lnTo>
                  <a:pt x="12192000" y="977571"/>
                </a:lnTo>
                <a:lnTo>
                  <a:pt x="12170527" y="987162"/>
                </a:lnTo>
                <a:cubicBezTo>
                  <a:pt x="8162440" y="2691227"/>
                  <a:pt x="4154352" y="-804902"/>
                  <a:pt x="146265" y="731415"/>
                </a:cubicBezTo>
                <a:lnTo>
                  <a:pt x="0" y="790523"/>
                </a:lnTo>
                <a:lnTo>
                  <a:pt x="0" y="717705"/>
                </a:lnTo>
                <a:cubicBezTo>
                  <a:pt x="889000" y="173848"/>
                  <a:pt x="1778000" y="-13103"/>
                  <a:pt x="2667000" y="706"/>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3" name="表格 2"/>
          <p:cNvGraphicFramePr/>
          <p:nvPr>
            <p:custDataLst>
              <p:tags r:id="rId2"/>
            </p:custDataLst>
          </p:nvPr>
        </p:nvGraphicFramePr>
        <p:xfrm>
          <a:off x="158115" y="5097780"/>
          <a:ext cx="11807825" cy="1359535"/>
        </p:xfrm>
        <a:graphic>
          <a:graphicData uri="http://schemas.openxmlformats.org/drawingml/2006/table">
            <a:tbl>
              <a:tblPr firstRow="1" bandRow="1">
                <a:tableStyleId>{5C22544A-7EE6-4342-B048-85BDC9FD1C3A}</a:tableStyleId>
              </a:tblPr>
              <a:tblGrid>
                <a:gridCol w="11807825"/>
              </a:tblGrid>
              <a:tr h="1359535">
                <a:tc>
                  <a:txBody>
                    <a:bodyPr/>
                    <a:p>
                      <a:pPr algn="ctr">
                        <a:buNone/>
                      </a:pPr>
                      <a:r>
                        <a:rPr lang="zh-CN" altLang="en-US" sz="4000" spc="-300" dirty="0">
                          <a:solidFill>
                            <a:schemeClr val="accent2"/>
                          </a:solidFill>
                          <a:latin typeface="微软雅黑" panose="020B0503020204020204" pitchFamily="34" charset="-122"/>
                          <a:ea typeface="微软雅黑" panose="020B0503020204020204" pitchFamily="34" charset="-122"/>
                          <a:sym typeface="+mn-ea"/>
                        </a:rPr>
                        <a:t>第一单元  从中华文明起源到秦汉统一多民族封建国家的建立与巩固</a:t>
                      </a:r>
                      <a:endParaRPr lang="zh-CN" altLang="en-US" sz="4000" b="1" spc="-300" dirty="0">
                        <a:solidFill>
                          <a:schemeClr val="accent2"/>
                        </a:solidFill>
                        <a:latin typeface="微软雅黑" panose="020B0503020204020204" pitchFamily="34" charset="-122"/>
                        <a:ea typeface="微软雅黑" panose="020B0503020204020204" pitchFamily="34" charset="-122"/>
                      </a:endParaRPr>
                    </a:p>
                  </a:txBody>
                  <a:tcPr>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任意多边形 9"/>
          <p:cNvSpPr/>
          <p:nvPr/>
        </p:nvSpPr>
        <p:spPr>
          <a:xfrm>
            <a:off x="-15498" y="0"/>
            <a:ext cx="12207498" cy="6858000"/>
          </a:xfrm>
          <a:custGeom>
            <a:avLst/>
            <a:gdLst>
              <a:gd name="connsiteX0" fmla="*/ 6111498 w 12207498"/>
              <a:gd name="connsiteY0" fmla="*/ 0 h 6858000"/>
              <a:gd name="connsiteX1" fmla="*/ 12207498 w 12207498"/>
              <a:gd name="connsiteY1" fmla="*/ 0 h 6858000"/>
              <a:gd name="connsiteX2" fmla="*/ 12207498 w 12207498"/>
              <a:gd name="connsiteY2" fmla="*/ 6858000 h 6858000"/>
              <a:gd name="connsiteX3" fmla="*/ 6111498 w 12207498"/>
              <a:gd name="connsiteY3" fmla="*/ 6858000 h 6858000"/>
              <a:gd name="connsiteX4" fmla="*/ 6111498 w 12207498"/>
              <a:gd name="connsiteY4" fmla="*/ 4206648 h 6858000"/>
              <a:gd name="connsiteX5" fmla="*/ 6103749 w 12207498"/>
              <a:gd name="connsiteY5" fmla="*/ 4207971 h 6858000"/>
              <a:gd name="connsiteX6" fmla="*/ 0 w 12207498"/>
              <a:gd name="connsiteY6" fmla="*/ 4211967 h 6858000"/>
              <a:gd name="connsiteX7" fmla="*/ 0 w 12207498"/>
              <a:gd name="connsiteY7" fmla="*/ 1 h 6858000"/>
              <a:gd name="connsiteX8" fmla="*/ 6111498 w 12207498"/>
              <a:gd name="connsiteY8"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7498" h="6858000">
                <a:moveTo>
                  <a:pt x="6111498" y="0"/>
                </a:moveTo>
                <a:lnTo>
                  <a:pt x="12207498" y="0"/>
                </a:lnTo>
                <a:lnTo>
                  <a:pt x="12207498" y="6858000"/>
                </a:lnTo>
                <a:lnTo>
                  <a:pt x="6111498" y="6858000"/>
                </a:lnTo>
                <a:lnTo>
                  <a:pt x="6111498" y="4206648"/>
                </a:lnTo>
                <a:lnTo>
                  <a:pt x="6103749" y="4207971"/>
                </a:lnTo>
                <a:cubicBezTo>
                  <a:pt x="4577812" y="4459698"/>
                  <a:pt x="3051875" y="4611533"/>
                  <a:pt x="0" y="4211967"/>
                </a:cubicBezTo>
                <a:lnTo>
                  <a:pt x="0" y="1"/>
                </a:lnTo>
                <a:lnTo>
                  <a:pt x="6111498" y="1"/>
                </a:lnTo>
                <a:close/>
              </a:path>
            </a:pathLst>
          </a:custGeom>
          <a:blipFill dpi="0" rotWithShape="1">
            <a:blip r:embed="rId1"/>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nvSpPr>
        <p:spPr>
          <a:xfrm flipH="1">
            <a:off x="-62483" y="4046417"/>
            <a:ext cx="6160302" cy="862840"/>
          </a:xfrm>
          <a:custGeom>
            <a:avLst/>
            <a:gdLst>
              <a:gd name="connsiteX0" fmla="*/ 3736089 w 6160302"/>
              <a:gd name="connsiteY0" fmla="*/ 247 h 862840"/>
              <a:gd name="connsiteX1" fmla="*/ 5700726 w 6160302"/>
              <a:gd name="connsiteY1" fmla="*/ 58555 h 862840"/>
              <a:gd name="connsiteX2" fmla="*/ 6160302 w 6160302"/>
              <a:gd name="connsiteY2" fmla="*/ 89107 h 862840"/>
              <a:gd name="connsiteX3" fmla="*/ 6104132 w 6160302"/>
              <a:gd name="connsiteY3" fmla="*/ 862840 h 862840"/>
              <a:gd name="connsiteX4" fmla="*/ 5682127 w 6160302"/>
              <a:gd name="connsiteY4" fmla="*/ 801839 h 862840"/>
              <a:gd name="connsiteX5" fmla="*/ 143271 w 6160302"/>
              <a:gd name="connsiteY5" fmla="*/ 552621 h 862840"/>
              <a:gd name="connsiteX6" fmla="*/ 0 w 6160302"/>
              <a:gd name="connsiteY6" fmla="*/ 554057 h 862840"/>
              <a:gd name="connsiteX7" fmla="*/ 0 w 6160302"/>
              <a:gd name="connsiteY7" fmla="*/ 251051 h 862840"/>
              <a:gd name="connsiteX8" fmla="*/ 159291 w 6160302"/>
              <a:gd name="connsiteY8" fmla="*/ 237125 h 862840"/>
              <a:gd name="connsiteX9" fmla="*/ 3736089 w 6160302"/>
              <a:gd name="connsiteY9" fmla="*/ 247 h 862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60302" h="862840">
                <a:moveTo>
                  <a:pt x="3736089" y="247"/>
                </a:moveTo>
                <a:cubicBezTo>
                  <a:pt x="4314896" y="-2254"/>
                  <a:pt x="4961491" y="14066"/>
                  <a:pt x="5700726" y="58555"/>
                </a:cubicBezTo>
                <a:lnTo>
                  <a:pt x="6160302" y="89107"/>
                </a:lnTo>
                <a:lnTo>
                  <a:pt x="6104132" y="862840"/>
                </a:lnTo>
                <a:lnTo>
                  <a:pt x="5682127" y="801839"/>
                </a:lnTo>
                <a:cubicBezTo>
                  <a:pt x="3041177" y="436978"/>
                  <a:pt x="1569001" y="528660"/>
                  <a:pt x="143271" y="552621"/>
                </a:cubicBezTo>
                <a:lnTo>
                  <a:pt x="0" y="554057"/>
                </a:lnTo>
                <a:lnTo>
                  <a:pt x="0" y="251051"/>
                </a:lnTo>
                <a:lnTo>
                  <a:pt x="159291" y="237125"/>
                </a:lnTo>
                <a:cubicBezTo>
                  <a:pt x="1184532" y="140481"/>
                  <a:pt x="2231190" y="6750"/>
                  <a:pt x="3736089" y="247"/>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5575300" y="0"/>
            <a:ext cx="6616700" cy="6858000"/>
          </a:xfrm>
          <a:prstGeom prst="rect">
            <a:avLst/>
          </a:prstGeom>
          <a:solidFill>
            <a:schemeClr val="tx1">
              <a:lumMod val="95000"/>
              <a:lumOff val="5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622935" y="5051425"/>
            <a:ext cx="4789805" cy="2122805"/>
          </a:xfrm>
          <a:prstGeom prst="rect">
            <a:avLst/>
          </a:prstGeom>
          <a:noFill/>
        </p:spPr>
        <p:txBody>
          <a:bodyPr wrap="square" rtlCol="0">
            <a:spAutoFit/>
          </a:bodyPr>
          <a:lstStyle/>
          <a:p>
            <a:r>
              <a:rPr lang="zh-CN" altLang="en-US" sz="4400" b="1">
                <a:sym typeface="+mn-ea"/>
              </a:rPr>
              <a:t>第</a:t>
            </a:r>
            <a:r>
              <a:rPr lang="en-US" altLang="zh-CN" sz="4400" b="1">
                <a:sym typeface="+mn-ea"/>
              </a:rPr>
              <a:t>2</a:t>
            </a:r>
            <a:r>
              <a:rPr lang="zh-CN" altLang="en-US" sz="4400" b="1">
                <a:sym typeface="+mn-ea"/>
              </a:rPr>
              <a:t>课</a:t>
            </a:r>
            <a:r>
              <a:rPr lang="en-US" altLang="zh-CN" sz="4400" b="1">
                <a:sym typeface="+mn-ea"/>
              </a:rPr>
              <a:t>  诸侯纷争与变法运动</a:t>
            </a:r>
            <a:br>
              <a:rPr lang="en-US" altLang="zh-CN" sz="4400" b="1">
                <a:sym typeface="+mn-ea"/>
              </a:rPr>
            </a:br>
            <a:endParaRPr lang="zh-CN" altLang="en-US" sz="4400" b="1" dirty="0">
              <a:solidFill>
                <a:schemeClr val="accent1"/>
              </a:solidFill>
              <a:latin typeface="Impact" panose="020B0806030902050204" pitchFamily="34" charset="0"/>
              <a:ea typeface="+mj-ea"/>
            </a:endParaRPr>
          </a:p>
        </p:txBody>
      </p:sp>
      <p:sp>
        <p:nvSpPr>
          <p:cNvPr id="19" name="TextBox 64"/>
          <p:cNvSpPr txBox="1"/>
          <p:nvPr/>
        </p:nvSpPr>
        <p:spPr>
          <a:xfrm>
            <a:off x="5871974" y="1578595"/>
            <a:ext cx="3759990" cy="922020"/>
          </a:xfrm>
          <a:prstGeom prst="rect">
            <a:avLst/>
          </a:prstGeom>
          <a:noFill/>
        </p:spPr>
        <p:txBody>
          <a:bodyPr wrap="square" rtlCol="0" anchor="ctr">
            <a:spAutoFit/>
          </a:bodyPr>
          <a:lstStyle>
            <a:defPPr>
              <a:defRPr lang="zh-CN"/>
            </a:defPPr>
            <a:lvl1pPr>
              <a:defRPr sz="3000" b="1">
                <a:solidFill>
                  <a:schemeClr val="bg1"/>
                </a:solidFill>
                <a:latin typeface="微软雅黑" panose="020B0503020204020204" pitchFamily="34" charset="-122"/>
                <a:ea typeface="微软雅黑" panose="020B0503020204020204" pitchFamily="34" charset="-122"/>
              </a:defRPr>
            </a:lvl1pPr>
          </a:lstStyle>
          <a:p>
            <a:pPr fontAlgn="ctr"/>
            <a:r>
              <a:rPr lang="zh-CN" altLang="en-US" sz="5400" dirty="0"/>
              <a:t>课标要求</a:t>
            </a:r>
            <a:endParaRPr lang="zh-CN" altLang="en-US" sz="5400" dirty="0"/>
          </a:p>
        </p:txBody>
      </p:sp>
      <p:cxnSp>
        <p:nvCxnSpPr>
          <p:cNvPr id="21" name="直接连接符 20"/>
          <p:cNvCxnSpPr/>
          <p:nvPr/>
        </p:nvCxnSpPr>
        <p:spPr>
          <a:xfrm flipV="1">
            <a:off x="5871845" y="2532380"/>
            <a:ext cx="6320155" cy="17145"/>
          </a:xfrm>
          <a:prstGeom prst="line">
            <a:avLst/>
          </a:prstGeom>
          <a:ln w="63500">
            <a:solidFill>
              <a:schemeClr val="bg1"/>
            </a:solidFill>
            <a:headEnd type="oval"/>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5859780" y="2858770"/>
            <a:ext cx="6047740" cy="4009390"/>
          </a:xfrm>
          <a:prstGeom prst="rect">
            <a:avLst/>
          </a:prstGeom>
        </p:spPr>
        <p:txBody>
          <a:bodyPr wrap="square">
            <a:spAutoFit/>
          </a:bodyPr>
          <a:lstStyle/>
          <a:p>
            <a:pPr>
              <a:lnSpc>
                <a:spcPct val="130000"/>
              </a:lnSpc>
              <a:spcBef>
                <a:spcPct val="0"/>
              </a:spcBef>
              <a:buNone/>
            </a:pPr>
            <a:r>
              <a:rPr lang="en-US" altLang="zh-CN" sz="2800" b="1">
                <a:solidFill>
                  <a:schemeClr val="bg1"/>
                </a:solidFill>
                <a:sym typeface="+mn-ea"/>
              </a:rPr>
              <a:t>1</a:t>
            </a:r>
            <a:r>
              <a:rPr lang="zh-CN" altLang="en-US" sz="2800" b="1">
                <a:solidFill>
                  <a:schemeClr val="bg1"/>
                </a:solidFill>
                <a:sym typeface="+mn-ea"/>
              </a:rPr>
              <a:t>、</a:t>
            </a:r>
            <a:r>
              <a:rPr lang="en-US" altLang="zh-CN" sz="2800" b="1">
                <a:solidFill>
                  <a:schemeClr val="bg1"/>
                </a:solidFill>
                <a:sym typeface="+mn-ea"/>
              </a:rPr>
              <a:t>通过了解春秋战国时期的经济发展和政治变动,理解战国时期变法运动的必然性;</a:t>
            </a:r>
            <a:endParaRPr lang="en-US" altLang="zh-CN" sz="2800" b="1">
              <a:solidFill>
                <a:schemeClr val="bg1"/>
              </a:solidFill>
              <a:sym typeface="+mn-ea"/>
            </a:endParaRPr>
          </a:p>
          <a:p>
            <a:pPr>
              <a:lnSpc>
                <a:spcPct val="130000"/>
              </a:lnSpc>
              <a:spcBef>
                <a:spcPct val="0"/>
              </a:spcBef>
              <a:buNone/>
            </a:pPr>
            <a:r>
              <a:rPr lang="en-US" altLang="zh-CN" sz="2800" b="1">
                <a:solidFill>
                  <a:schemeClr val="bg1"/>
                </a:solidFill>
                <a:sym typeface="+mn-ea"/>
              </a:rPr>
              <a:t>2</a:t>
            </a:r>
            <a:r>
              <a:rPr lang="zh-CN" altLang="en-US" sz="2800" b="1">
                <a:solidFill>
                  <a:schemeClr val="bg1"/>
                </a:solidFill>
                <a:sym typeface="+mn-ea"/>
              </a:rPr>
              <a:t>、</a:t>
            </a:r>
            <a:r>
              <a:rPr lang="en-US" altLang="zh-CN" sz="2800" b="1">
                <a:solidFill>
                  <a:schemeClr val="bg1"/>
                </a:solidFill>
                <a:sym typeface="+mn-ea"/>
              </a:rPr>
              <a:t>了解老子、孔子学说;</a:t>
            </a:r>
            <a:endParaRPr lang="en-US" altLang="zh-CN" sz="2800" b="1">
              <a:solidFill>
                <a:schemeClr val="bg1"/>
              </a:solidFill>
              <a:sym typeface="+mn-ea"/>
            </a:endParaRPr>
          </a:p>
          <a:p>
            <a:pPr>
              <a:lnSpc>
                <a:spcPct val="130000"/>
              </a:lnSpc>
              <a:spcBef>
                <a:spcPct val="0"/>
              </a:spcBef>
              <a:buNone/>
            </a:pPr>
            <a:r>
              <a:rPr lang="en-US" altLang="zh-CN" sz="2800" b="1">
                <a:solidFill>
                  <a:schemeClr val="bg1"/>
                </a:solidFill>
                <a:sym typeface="+mn-ea"/>
              </a:rPr>
              <a:t>3</a:t>
            </a:r>
            <a:r>
              <a:rPr lang="zh-CN" altLang="en-US" sz="2800" b="1">
                <a:solidFill>
                  <a:schemeClr val="bg1"/>
                </a:solidFill>
                <a:sym typeface="+mn-ea"/>
              </a:rPr>
              <a:t>、</a:t>
            </a:r>
            <a:r>
              <a:rPr lang="en-US" altLang="zh-CN" sz="2800" b="1">
                <a:solidFill>
                  <a:schemeClr val="bg1"/>
                </a:solidFill>
                <a:sym typeface="+mn-ea"/>
              </a:rPr>
              <a:t>通过孟子、荀子、庄子等了解“百家争鸣”的局面及其意义。</a:t>
            </a:r>
            <a:endParaRPr lang="en-US" altLang="zh-CN" sz="2800" b="1">
              <a:solidFill>
                <a:schemeClr val="bg1"/>
              </a:solidFill>
            </a:endParaRPr>
          </a:p>
          <a:p>
            <a:pPr>
              <a:lnSpc>
                <a:spcPct val="130000"/>
              </a:lnSpc>
              <a:spcBef>
                <a:spcPct val="0"/>
              </a:spcBef>
              <a:buNone/>
            </a:pPr>
            <a:endParaRPr lang="en-US" altLang="zh-CN" sz="2800" b="1" dirty="0">
              <a:solidFill>
                <a:schemeClr val="bg1"/>
              </a:solidFill>
              <a:sym typeface="微软雅黑" panose="020B0503020204020204" pitchFamily="34" charset="-122"/>
            </a:endParaRPr>
          </a:p>
        </p:txBody>
      </p:sp>
      <p:sp>
        <p:nvSpPr>
          <p:cNvPr id="20" name="任意多边形 19"/>
          <p:cNvSpPr/>
          <p:nvPr/>
        </p:nvSpPr>
        <p:spPr>
          <a:xfrm>
            <a:off x="-15240" y="4218940"/>
            <a:ext cx="5590540" cy="1296670"/>
          </a:xfrm>
          <a:custGeom>
            <a:avLst/>
            <a:gdLst>
              <a:gd name="connsiteX0" fmla="*/ 6109407 w 6127922"/>
              <a:gd name="connsiteY0" fmla="*/ 0 h 1296584"/>
              <a:gd name="connsiteX1" fmla="*/ 6127922 w 6127922"/>
              <a:gd name="connsiteY1" fmla="*/ 192328 h 1296584"/>
              <a:gd name="connsiteX2" fmla="*/ 6117751 w 6127922"/>
              <a:gd name="connsiteY2" fmla="*/ 192395 h 1296584"/>
              <a:gd name="connsiteX3" fmla="*/ 19467 w 6127922"/>
              <a:gd name="connsiteY3" fmla="*/ 1284959 h 1296584"/>
              <a:gd name="connsiteX4" fmla="*/ 0 w 6127922"/>
              <a:gd name="connsiteY4" fmla="*/ 1296584 h 1296584"/>
              <a:gd name="connsiteX5" fmla="*/ 0 w 6127922"/>
              <a:gd name="connsiteY5" fmla="*/ 685035 h 1296584"/>
              <a:gd name="connsiteX6" fmla="*/ 483497 w 6127922"/>
              <a:gd name="connsiteY6" fmla="*/ 533185 h 1296584"/>
              <a:gd name="connsiteX7" fmla="*/ 3001172 w 6127922"/>
              <a:gd name="connsiteY7" fmla="*/ 91997 h 1296584"/>
              <a:gd name="connsiteX8" fmla="*/ 5629756 w 6127922"/>
              <a:gd name="connsiteY8" fmla="*/ 174 h 1296584"/>
              <a:gd name="connsiteX9" fmla="*/ 6109407 w 6127922"/>
              <a:gd name="connsiteY9" fmla="*/ 0 h 129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27922" h="1296584">
                <a:moveTo>
                  <a:pt x="6109407" y="0"/>
                </a:moveTo>
                <a:lnTo>
                  <a:pt x="6127922" y="192328"/>
                </a:lnTo>
                <a:lnTo>
                  <a:pt x="6117751" y="192395"/>
                </a:lnTo>
                <a:cubicBezTo>
                  <a:pt x="3971595" y="205294"/>
                  <a:pt x="1834356" y="245812"/>
                  <a:pt x="19467" y="1284959"/>
                </a:cubicBezTo>
                <a:lnTo>
                  <a:pt x="0" y="1296584"/>
                </a:lnTo>
                <a:lnTo>
                  <a:pt x="0" y="685035"/>
                </a:lnTo>
                <a:lnTo>
                  <a:pt x="483497" y="533185"/>
                </a:lnTo>
                <a:cubicBezTo>
                  <a:pt x="1306541" y="297341"/>
                  <a:pt x="2148548" y="165543"/>
                  <a:pt x="3001172" y="91997"/>
                </a:cubicBezTo>
                <a:cubicBezTo>
                  <a:pt x="3869297" y="17114"/>
                  <a:pt x="4748429" y="2620"/>
                  <a:pt x="5629756" y="174"/>
                </a:cubicBezTo>
                <a:lnTo>
                  <a:pt x="6109407"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任意多边形 25"/>
          <p:cNvSpPr/>
          <p:nvPr/>
        </p:nvSpPr>
        <p:spPr>
          <a:xfrm flipH="1">
            <a:off x="-62230" y="3873500"/>
            <a:ext cx="5637530" cy="749935"/>
          </a:xfrm>
          <a:custGeom>
            <a:avLst/>
            <a:gdLst>
              <a:gd name="connsiteX0" fmla="*/ 6111498 w 6111498"/>
              <a:gd name="connsiteY0" fmla="*/ 0 h 749999"/>
              <a:gd name="connsiteX1" fmla="*/ 6111498 w 6111498"/>
              <a:gd name="connsiteY1" fmla="*/ 259866 h 749999"/>
              <a:gd name="connsiteX2" fmla="*/ 6089970 w 6111498"/>
              <a:gd name="connsiteY2" fmla="*/ 269457 h 749999"/>
              <a:gd name="connsiteX3" fmla="*/ 62555 w 6111498"/>
              <a:gd name="connsiteY3" fmla="*/ 204489 h 749999"/>
              <a:gd name="connsiteX4" fmla="*/ 0 w 6111498"/>
              <a:gd name="connsiteY4" fmla="*/ 190013 h 749999"/>
              <a:gd name="connsiteX5" fmla="*/ 0 w 6111498"/>
              <a:gd name="connsiteY5" fmla="*/ 165 h 749999"/>
              <a:gd name="connsiteX6" fmla="*/ 143238 w 6111498"/>
              <a:gd name="connsiteY6" fmla="*/ 43679 h 749999"/>
              <a:gd name="connsiteX7" fmla="*/ 6111498 w 6111498"/>
              <a:gd name="connsiteY7" fmla="*/ 0 h 74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11498" h="749999">
                <a:moveTo>
                  <a:pt x="6111498" y="0"/>
                </a:moveTo>
                <a:lnTo>
                  <a:pt x="6111498" y="259866"/>
                </a:lnTo>
                <a:lnTo>
                  <a:pt x="6089970" y="269457"/>
                </a:lnTo>
                <a:cubicBezTo>
                  <a:pt x="4080832" y="1121490"/>
                  <a:pt x="2071694" y="673474"/>
                  <a:pt x="62555" y="204489"/>
                </a:cubicBezTo>
                <a:lnTo>
                  <a:pt x="0" y="190013"/>
                </a:lnTo>
                <a:lnTo>
                  <a:pt x="0" y="165"/>
                </a:lnTo>
                <a:lnTo>
                  <a:pt x="143238" y="43679"/>
                </a:lnTo>
                <a:cubicBezTo>
                  <a:pt x="2132658" y="649662"/>
                  <a:pt x="4122078" y="1213967"/>
                  <a:pt x="611149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250">
        <p14:flip dir="l"/>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619125" y="1414145"/>
            <a:ext cx="10624820" cy="2889885"/>
          </a:xfrm>
          <a:prstGeom prst="rect">
            <a:avLst/>
          </a:prstGeom>
          <a:noFill/>
        </p:spPr>
        <p:txBody>
          <a:bodyPr wrap="square" rtlCol="0">
            <a:spAutoFit/>
          </a:bodyPr>
          <a:p>
            <a:pPr>
              <a:lnSpc>
                <a:spcPct val="130000"/>
              </a:lnSpc>
            </a:pPr>
            <a:r>
              <a:rPr lang="en-US" altLang="zh-CN" sz="2800" b="1">
                <a:sym typeface="+mn-ea"/>
              </a:rPr>
              <a:t>春秋战国时期时代特征：</a:t>
            </a:r>
            <a:br>
              <a:rPr lang="en-US" altLang="zh-CN" sz="2800" b="1">
                <a:sym typeface="+mn-ea"/>
              </a:rPr>
            </a:br>
            <a:r>
              <a:rPr lang="en-US" altLang="zh-CN" sz="2800" b="1">
                <a:sym typeface="+mn-ea"/>
              </a:rPr>
              <a:t>①政治：王室衰微、宗法分封制遭到严重破坏（礼崩乐坏）；</a:t>
            </a:r>
            <a:br>
              <a:rPr lang="en-US" altLang="zh-CN" sz="2800" b="1">
                <a:sym typeface="+mn-ea"/>
              </a:rPr>
            </a:br>
            <a:r>
              <a:rPr lang="en-US" altLang="zh-CN" sz="2800" b="1">
                <a:sym typeface="+mn-ea"/>
              </a:rPr>
              <a:t>②经济：铁犁牛耕；</a:t>
            </a:r>
            <a:br>
              <a:rPr lang="en-US" altLang="zh-CN" sz="2800" b="1">
                <a:sym typeface="+mn-ea"/>
              </a:rPr>
            </a:br>
            <a:r>
              <a:rPr lang="en-US" altLang="zh-CN" sz="2800" b="1">
                <a:sym typeface="+mn-ea"/>
              </a:rPr>
              <a:t>③思想：百家争鸣；</a:t>
            </a:r>
            <a:endParaRPr lang="en-US" altLang="zh-CN" sz="2800" b="1">
              <a:sym typeface="+mn-ea"/>
            </a:endParaRPr>
          </a:p>
          <a:p>
            <a:pPr>
              <a:lnSpc>
                <a:spcPct val="130000"/>
              </a:lnSpc>
            </a:pPr>
            <a:r>
              <a:rPr lang="en-US" altLang="zh-CN" sz="2800" b="1">
                <a:sym typeface="+mn-ea"/>
              </a:rPr>
              <a:t>④国家：由分裂走向统一。</a:t>
            </a:r>
            <a:endParaRPr lang="en-US" altLang="zh-CN" sz="2800" b="1">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214630" y="308610"/>
            <a:ext cx="11597005" cy="6155690"/>
          </a:xfrm>
        </p:spPr>
        <p:txBody>
          <a:bodyPr/>
          <a:p>
            <a:pPr marL="0" indent="0">
              <a:lnSpc>
                <a:spcPct val="110000"/>
              </a:lnSpc>
              <a:buNone/>
            </a:pPr>
            <a:r>
              <a:rPr lang="zh-CN" altLang="en-US" sz="2800" b="1">
                <a:sym typeface="+mn-ea"/>
              </a:rPr>
              <a:t>一、列国纷争与华夏认同</a:t>
            </a:r>
            <a:endParaRPr lang="zh-CN" altLang="en-US" sz="2800" b="1"/>
          </a:p>
          <a:p>
            <a:pPr marL="0" indent="0">
              <a:lnSpc>
                <a:spcPct val="110000"/>
              </a:lnSpc>
              <a:buNone/>
            </a:pPr>
            <a:r>
              <a:rPr lang="zh-CN" altLang="en-US" sz="2800" b="1">
                <a:sym typeface="+mn-ea"/>
              </a:rPr>
              <a:t>1.诸侯争霸:</a:t>
            </a:r>
            <a:endParaRPr lang="zh-CN" altLang="en-US" sz="2800" b="1"/>
          </a:p>
          <a:p>
            <a:pPr marL="0" indent="0">
              <a:lnSpc>
                <a:spcPct val="110000"/>
              </a:lnSpc>
              <a:buNone/>
            </a:pPr>
            <a:r>
              <a:rPr lang="zh-CN" altLang="en-US" sz="2800" b="1">
                <a:sym typeface="+mn-ea"/>
              </a:rPr>
              <a:t>（</a:t>
            </a:r>
            <a:r>
              <a:rPr lang="en-US" altLang="zh-CN" sz="2800" b="1">
                <a:sym typeface="+mn-ea"/>
              </a:rPr>
              <a:t>1</a:t>
            </a:r>
            <a:r>
              <a:rPr lang="zh-CN" altLang="en-US" sz="2800" b="1">
                <a:sym typeface="+mn-ea"/>
              </a:rPr>
              <a:t>）“春秋五霸”：齐国、晋国、楚国、吴国、越国先后建立霸权。</a:t>
            </a:r>
            <a:endParaRPr lang="zh-CN" altLang="en-US" sz="2800" b="1"/>
          </a:p>
          <a:p>
            <a:pPr marL="0" indent="0">
              <a:lnSpc>
                <a:spcPct val="110000"/>
              </a:lnSpc>
              <a:buNone/>
            </a:pPr>
            <a:r>
              <a:rPr lang="zh-CN" altLang="en-US" sz="2800" b="1">
                <a:sym typeface="+mn-ea"/>
              </a:rPr>
              <a:t>（</a:t>
            </a:r>
            <a:r>
              <a:rPr lang="en-US" altLang="zh-CN" sz="2800" b="1">
                <a:sym typeface="+mn-ea"/>
              </a:rPr>
              <a:t>2</a:t>
            </a:r>
            <a:r>
              <a:rPr lang="zh-CN" altLang="en-US" sz="2800" b="1">
                <a:sym typeface="+mn-ea"/>
              </a:rPr>
              <a:t>）“战国七雄”：经过长期纷争，形成了齐、楚、</a:t>
            </a:r>
            <a:r>
              <a:rPr lang="zh-CN" altLang="en-US" sz="2800" b="1">
                <a:sym typeface="+mn-ea"/>
              </a:rPr>
              <a:t>秦</a:t>
            </a:r>
            <a:r>
              <a:rPr lang="zh-CN" altLang="en-US" sz="2800" b="1">
                <a:sym typeface="+mn-ea"/>
              </a:rPr>
              <a:t>、</a:t>
            </a:r>
            <a:r>
              <a:rPr lang="zh-CN" altLang="en-US" sz="2800" b="1">
                <a:sym typeface="+mn-ea"/>
              </a:rPr>
              <a:t>燕</a:t>
            </a:r>
            <a:r>
              <a:rPr lang="zh-CN" altLang="en-US" sz="2800" b="1">
                <a:sym typeface="+mn-ea"/>
              </a:rPr>
              <a:t>、赵、魏、</a:t>
            </a:r>
            <a:r>
              <a:rPr lang="zh-CN" altLang="en-US" sz="2800" b="1">
                <a:sym typeface="+mn-ea"/>
              </a:rPr>
              <a:t>韩</a:t>
            </a:r>
            <a:r>
              <a:rPr lang="zh-CN" altLang="en-US" sz="2800" b="1">
                <a:sym typeface="+mn-ea"/>
              </a:rPr>
              <a:t>七个大国。</a:t>
            </a:r>
            <a:endParaRPr lang="zh-CN" altLang="en-US" sz="2800" b="1">
              <a:sym typeface="+mn-ea"/>
            </a:endParaRPr>
          </a:p>
          <a:p>
            <a:pPr marL="0" indent="0">
              <a:lnSpc>
                <a:spcPct val="110000"/>
              </a:lnSpc>
              <a:buNone/>
            </a:pPr>
            <a:r>
              <a:rPr lang="en-US" altLang="zh-CN" sz="2800" b="1">
                <a:sym typeface="+mn-ea"/>
              </a:rPr>
              <a:t>2</a:t>
            </a:r>
            <a:r>
              <a:rPr lang="zh-CN" altLang="en-US" sz="2800" b="1">
                <a:sym typeface="+mn-ea"/>
              </a:rPr>
              <a:t>、</a:t>
            </a:r>
            <a:r>
              <a:rPr lang="en-US" altLang="zh-CN" sz="2800" b="1">
                <a:sym typeface="+mn-ea"/>
              </a:rPr>
              <a:t>华夏认同</a:t>
            </a:r>
            <a:endParaRPr lang="en-US" altLang="zh-CN" sz="2800" b="1">
              <a:sym typeface="+mn-ea"/>
            </a:endParaRPr>
          </a:p>
          <a:p>
            <a:pPr marL="0" indent="0">
              <a:lnSpc>
                <a:spcPct val="110000"/>
              </a:lnSpc>
              <a:buNone/>
            </a:pPr>
            <a:r>
              <a:rPr lang="zh-CN" altLang="en-US" sz="2800" b="1"/>
              <a:t>(1)春秋时期：中原各国因先进,自称为“华夏”;周边民族也产生了华夏认同观念。</a:t>
            </a:r>
            <a:endParaRPr lang="zh-CN" altLang="en-US" sz="2800" b="1"/>
          </a:p>
          <a:p>
            <a:pPr marL="0" indent="0">
              <a:lnSpc>
                <a:spcPct val="110000"/>
              </a:lnSpc>
              <a:buNone/>
            </a:pPr>
            <a:r>
              <a:rPr lang="zh-CN" altLang="en-US" sz="2800" b="1"/>
              <a:t>(2)战国时期：戎狄蛮夷逐渐融入华夏族。华夏族吸收了大量新鲜血液,更加稳定,分布更为广泛。</a:t>
            </a:r>
            <a:endParaRPr lang="zh-CN" altLang="en-US"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strips(downLeft)">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280670" y="104140"/>
            <a:ext cx="11546840" cy="6287135"/>
          </a:xfrm>
        </p:spPr>
        <p:txBody>
          <a:bodyPr>
            <a:normAutofit lnSpcReduction="10000"/>
          </a:bodyPr>
          <a:p>
            <a:pPr marL="0" indent="0">
              <a:lnSpc>
                <a:spcPct val="110000"/>
              </a:lnSpc>
              <a:buNone/>
            </a:pPr>
            <a:r>
              <a:rPr lang="en-US" altLang="zh-CN" sz="2800" b="1"/>
              <a:t>2</a:t>
            </a:r>
            <a:r>
              <a:rPr lang="zh-CN" altLang="en-US" sz="2800" b="1"/>
              <a:t>、商鞅变法</a:t>
            </a:r>
            <a:endParaRPr lang="zh-CN" altLang="en-US" sz="2800" b="1"/>
          </a:p>
          <a:p>
            <a:pPr marL="0" indent="0">
              <a:lnSpc>
                <a:spcPct val="110000"/>
              </a:lnSpc>
              <a:buNone/>
            </a:pPr>
            <a:r>
              <a:rPr lang="zh-CN" altLang="en-US" sz="2800" b="1"/>
              <a:t>（1）内容：</a:t>
            </a:r>
            <a:endParaRPr lang="zh-CN" altLang="en-US" sz="2800" b="1"/>
          </a:p>
          <a:p>
            <a:pPr marL="0" indent="0">
              <a:lnSpc>
                <a:spcPct val="110000"/>
              </a:lnSpc>
              <a:buNone/>
            </a:pPr>
            <a:r>
              <a:rPr lang="zh-CN" altLang="en-US" sz="2800" b="1"/>
              <a:t>政治：①什伍连坐，互相纠察告发；②</a:t>
            </a:r>
            <a:r>
              <a:rPr lang="en-US" altLang="zh-CN" sz="2800" b="1"/>
              <a:t>推广</a:t>
            </a:r>
            <a:r>
              <a:rPr lang="zh-CN" altLang="en-US" sz="2800" b="1"/>
              <a:t>郡县制，主要官员由君主任免；</a:t>
            </a:r>
            <a:endParaRPr lang="zh-CN" altLang="en-US" sz="2800" b="1"/>
          </a:p>
          <a:p>
            <a:pPr marL="0" indent="0">
              <a:lnSpc>
                <a:spcPct val="110000"/>
              </a:lnSpc>
              <a:buNone/>
            </a:pPr>
            <a:r>
              <a:rPr lang="zh-CN" altLang="en-US" sz="2800" b="1"/>
              <a:t>经济：①“废井田，开阡陌”，授田于百姓；②重农抑商，奖励耕织；③小家庭政策；</a:t>
            </a:r>
            <a:endParaRPr lang="zh-CN" altLang="en-US" sz="2800" b="1"/>
          </a:p>
          <a:p>
            <a:pPr marL="0" indent="0">
              <a:lnSpc>
                <a:spcPct val="110000"/>
              </a:lnSpc>
              <a:buNone/>
            </a:pPr>
            <a:r>
              <a:rPr lang="zh-CN" altLang="en-US" sz="2800" b="1"/>
              <a:t>军事：奖励军功，剥夺和限制贵族特权</a:t>
            </a:r>
            <a:endParaRPr lang="zh-CN" altLang="en-US" sz="2800" b="1"/>
          </a:p>
          <a:p>
            <a:pPr marL="0" indent="0">
              <a:lnSpc>
                <a:spcPct val="110000"/>
              </a:lnSpc>
              <a:buNone/>
            </a:pPr>
            <a:r>
              <a:rPr lang="zh-CN" altLang="en-US" sz="2800" b="1"/>
              <a:t>（2） 评价：</a:t>
            </a:r>
            <a:endParaRPr lang="zh-CN" altLang="en-US" sz="2800" b="1"/>
          </a:p>
          <a:p>
            <a:pPr marL="0" indent="0">
              <a:lnSpc>
                <a:spcPct val="110000"/>
              </a:lnSpc>
              <a:buNone/>
            </a:pPr>
            <a:r>
              <a:rPr lang="zh-CN" altLang="en-US" sz="2800" b="1"/>
              <a:t>进步性：①顺应历史潮流，集列国变法之长；②是战国时期持续时间最长、涉及面最广、改革最为彻底的一次变法；③使秦国国富兵强，为秦统一中国奠定了基础；</a:t>
            </a:r>
            <a:endParaRPr lang="zh-CN" altLang="en-US" sz="2800" b="1"/>
          </a:p>
          <a:p>
            <a:pPr marL="0" indent="0">
              <a:lnSpc>
                <a:spcPct val="110000"/>
              </a:lnSpc>
              <a:buNone/>
            </a:pPr>
            <a:r>
              <a:rPr lang="zh-CN" altLang="en-US" sz="2800" b="1"/>
              <a:t>局限性：轻罪重罚，压迫和剥削百姓等暴政，加速了秦朝的灭亡。</a:t>
            </a:r>
            <a:endParaRPr lang="zh-CN" altLang="en-US"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trips(downLeft)">
                                      <p:cBhvr>
                                        <p:cTn id="7" dur="500"/>
                                        <p:tgtEl>
                                          <p:spTgt spid="3">
                                            <p:txEl>
                                              <p:pRg st="2" end="2"/>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strips(downLeft)">
                                      <p:cBhvr>
                                        <p:cTn id="10" dur="500"/>
                                        <p:tgtEl>
                                          <p:spTgt spid="3">
                                            <p:txEl>
                                              <p:pRg st="3" end="3"/>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strips(downLeft)">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 calcmode="lin" valueType="num">
                                      <p:cBhvr additive="base">
                                        <p:cTn id="1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195580" y="257175"/>
            <a:ext cx="11414760" cy="6255385"/>
          </a:xfrm>
        </p:spPr>
        <p:txBody>
          <a:bodyPr>
            <a:noAutofit/>
          </a:bodyPr>
          <a:p>
            <a:pPr marL="0" indent="0">
              <a:lnSpc>
                <a:spcPct val="120000"/>
              </a:lnSpc>
              <a:buNone/>
            </a:pPr>
            <a:r>
              <a:rPr lang="zh-CN" altLang="en-US" sz="2800" b="1"/>
              <a:t>三、孔子和老子</a:t>
            </a:r>
            <a:endParaRPr lang="zh-CN" altLang="en-US" sz="2800" b="1"/>
          </a:p>
          <a:p>
            <a:pPr marL="0" indent="0">
              <a:lnSpc>
                <a:spcPct val="120000"/>
              </a:lnSpc>
              <a:buNone/>
            </a:pPr>
            <a:r>
              <a:rPr lang="en-US" altLang="zh-CN" sz="2800" b="1"/>
              <a:t>1</a:t>
            </a:r>
            <a:r>
              <a:rPr lang="zh-CN" altLang="en-US" sz="2800" b="1"/>
              <a:t>、</a:t>
            </a:r>
            <a:r>
              <a:rPr lang="en-US" altLang="zh-CN" sz="2800" b="1"/>
              <a:t>孔子主张</a:t>
            </a:r>
            <a:r>
              <a:rPr lang="zh-CN" altLang="en-US" sz="2800" b="1"/>
              <a:t>和成就</a:t>
            </a:r>
            <a:r>
              <a:rPr lang="en-US" altLang="zh-CN" sz="2800" b="1"/>
              <a:t>：</a:t>
            </a:r>
            <a:endParaRPr lang="en-US" altLang="zh-CN" sz="2800" b="1"/>
          </a:p>
          <a:p>
            <a:pPr marL="0" indent="0">
              <a:lnSpc>
                <a:spcPct val="120000"/>
              </a:lnSpc>
              <a:buNone/>
            </a:pPr>
            <a:r>
              <a:rPr lang="zh-CN" altLang="en-US" sz="2800" b="1">
                <a:sym typeface="Wingdings" panose="05000000000000000000" charset="0"/>
              </a:rPr>
              <a:t></a:t>
            </a:r>
            <a:r>
              <a:rPr lang="en-US" altLang="zh-CN" sz="2800" b="1">
                <a:sym typeface="Wingdings" panose="05000000000000000000" charset="0"/>
              </a:rPr>
              <a:t> </a:t>
            </a:r>
            <a:r>
              <a:rPr lang="zh-CN" altLang="en-US" sz="2800" b="1"/>
              <a:t>伦理：</a:t>
            </a:r>
            <a:r>
              <a:rPr lang="en-US" altLang="zh-CN" sz="2800" b="1"/>
              <a:t>①“仁”（思想核心）；</a:t>
            </a:r>
            <a:r>
              <a:rPr lang="en-US" altLang="zh-CN" sz="2800" b="1">
                <a:sym typeface="+mn-ea"/>
              </a:rPr>
              <a:t>②“克己复礼”（维护礼乐制度）；</a:t>
            </a:r>
            <a:endParaRPr lang="en-US" altLang="zh-CN" sz="2800" b="1"/>
          </a:p>
          <a:p>
            <a:pPr marL="0" indent="0">
              <a:lnSpc>
                <a:spcPct val="120000"/>
              </a:lnSpc>
              <a:buNone/>
            </a:pPr>
            <a:r>
              <a:rPr lang="zh-CN" altLang="en-US" sz="2800" b="1">
                <a:sym typeface="Wingdings" panose="05000000000000000000" charset="0"/>
              </a:rPr>
              <a:t></a:t>
            </a:r>
            <a:r>
              <a:rPr lang="en-US" altLang="zh-CN" sz="2800" b="1">
                <a:sym typeface="Wingdings" panose="05000000000000000000" charset="0"/>
              </a:rPr>
              <a:t> </a:t>
            </a:r>
            <a:r>
              <a:rPr lang="zh-CN" altLang="en-US" sz="2800" b="1">
                <a:sym typeface="+mn-ea"/>
              </a:rPr>
              <a:t>政治重建：</a:t>
            </a:r>
            <a:r>
              <a:rPr lang="en-US" altLang="zh-CN" sz="2800" b="1"/>
              <a:t>“为政以德”；</a:t>
            </a:r>
            <a:endParaRPr lang="en-US" altLang="zh-CN" sz="2800" b="1"/>
          </a:p>
          <a:p>
            <a:pPr marL="0" indent="0">
              <a:lnSpc>
                <a:spcPct val="120000"/>
              </a:lnSpc>
              <a:buNone/>
            </a:pPr>
            <a:r>
              <a:rPr lang="zh-CN" altLang="en-US" sz="2800" b="1">
                <a:sym typeface="Wingdings" panose="05000000000000000000" charset="0"/>
              </a:rPr>
              <a:t></a:t>
            </a:r>
            <a:r>
              <a:rPr lang="en-US" altLang="zh-CN" sz="2800" b="1">
                <a:sym typeface="Wingdings" panose="05000000000000000000" charset="0"/>
              </a:rPr>
              <a:t> </a:t>
            </a:r>
            <a:r>
              <a:rPr lang="zh-CN" altLang="en-US" sz="2800" b="1"/>
              <a:t>教育：</a:t>
            </a:r>
            <a:r>
              <a:rPr lang="en-US" altLang="zh-CN" sz="2800" b="1">
                <a:sym typeface="+mn-ea"/>
              </a:rPr>
              <a:t>①</a:t>
            </a:r>
            <a:r>
              <a:rPr lang="en-US" altLang="zh-CN" sz="2800" b="1"/>
              <a:t>“有教无类”（打破教育被贵族垄断的地位）</a:t>
            </a:r>
            <a:r>
              <a:rPr lang="zh-CN" altLang="en-US" sz="2800" b="1"/>
              <a:t>；</a:t>
            </a:r>
            <a:r>
              <a:rPr lang="en-US" altLang="zh-CN" sz="2800" b="1">
                <a:sym typeface="+mn-ea"/>
              </a:rPr>
              <a:t>②</a:t>
            </a:r>
            <a:r>
              <a:rPr lang="zh-CN" altLang="en-US" sz="2800" b="1"/>
              <a:t>整理六经：</a:t>
            </a:r>
            <a:r>
              <a:rPr lang="en-US" altLang="zh-CN" sz="2800" b="1"/>
              <a:t>《诗》《书》《礼》《易》</a:t>
            </a:r>
            <a:r>
              <a:rPr lang="zh-CN" altLang="en-US" sz="2800" b="1"/>
              <a:t>《乐》</a:t>
            </a:r>
            <a:r>
              <a:rPr lang="en-US" altLang="zh-CN" sz="2800" b="1"/>
              <a:t>《春秋》</a:t>
            </a:r>
            <a:endParaRPr lang="en-US" altLang="zh-CN" sz="2800" b="1"/>
          </a:p>
          <a:p>
            <a:pPr marL="0" indent="0">
              <a:lnSpc>
                <a:spcPct val="120000"/>
              </a:lnSpc>
              <a:buNone/>
            </a:pPr>
            <a:r>
              <a:rPr lang="en-US" altLang="zh-CN" sz="2800" b="1"/>
              <a:t>2</a:t>
            </a:r>
            <a:r>
              <a:rPr lang="zh-CN" altLang="en-US" sz="2800" b="1"/>
              <a:t>、</a:t>
            </a:r>
            <a:r>
              <a:rPr lang="en-US" altLang="zh-CN" sz="2800" b="1"/>
              <a:t>老子主张：</a:t>
            </a:r>
            <a:endParaRPr lang="en-US" altLang="zh-CN" sz="2800" b="1"/>
          </a:p>
          <a:p>
            <a:pPr marL="0" indent="0">
              <a:lnSpc>
                <a:spcPct val="120000"/>
              </a:lnSpc>
              <a:buNone/>
            </a:pPr>
            <a:r>
              <a:rPr lang="en-US" altLang="zh-CN" sz="2800" b="1"/>
              <a:t>①核心观念</a:t>
            </a:r>
            <a:r>
              <a:rPr lang="zh-CN" altLang="en-US" sz="2800" b="1"/>
              <a:t>：</a:t>
            </a:r>
            <a:r>
              <a:rPr lang="en-US" altLang="zh-CN" sz="2800" b="1"/>
              <a:t>万物本原是“道”；   ②朴素唯物史观</a:t>
            </a:r>
            <a:r>
              <a:rPr lang="zh-CN" altLang="en-US" sz="2800" b="1"/>
              <a:t>：追求天人合一；</a:t>
            </a:r>
            <a:r>
              <a:rPr lang="en-US" altLang="zh-CN" sz="2800" b="1">
                <a:sym typeface="+mn-ea"/>
              </a:rPr>
              <a:t>③</a:t>
            </a:r>
            <a:r>
              <a:rPr lang="en-US" altLang="zh-CN" sz="2800" b="1"/>
              <a:t>朴素辩证法：揭示出事物存在着互相依存、相互转化、对立统一的矛盾;认为物极必反，柔能克刚；   ④政治：顺其自然，无为而治，小国寡民</a:t>
            </a:r>
            <a:endParaRPr lang="en-US" altLang="zh-CN"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500"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0" y="0"/>
            <a:ext cx="11841480" cy="6348730"/>
          </a:xfrm>
        </p:spPr>
        <p:txBody>
          <a:bodyPr>
            <a:noAutofit/>
          </a:bodyPr>
          <a:p>
            <a:pPr marL="0" indent="0">
              <a:lnSpc>
                <a:spcPct val="105000"/>
              </a:lnSpc>
              <a:buNone/>
            </a:pPr>
            <a:r>
              <a:rPr lang="en-US" altLang="zh-CN" sz="2800" b="1"/>
              <a:t>3</a:t>
            </a:r>
            <a:r>
              <a:rPr lang="zh-CN" altLang="en-US" sz="2800" b="1"/>
              <a:t>、</a:t>
            </a:r>
            <a:r>
              <a:rPr lang="en-US" altLang="zh-CN" sz="2800" b="1"/>
              <a:t>百家争鸣</a:t>
            </a:r>
            <a:endParaRPr lang="en-US" altLang="zh-CN" sz="2800" b="1"/>
          </a:p>
          <a:p>
            <a:pPr marL="0" indent="0">
              <a:lnSpc>
                <a:spcPct val="105000"/>
              </a:lnSpc>
              <a:buNone/>
            </a:pPr>
            <a:r>
              <a:rPr lang="en-US" altLang="zh-CN" sz="2800" b="1"/>
              <a:t>（1）背景：①封建经济的发展，阶级关系出现新变化②阶级：旧的贵族等级体系开始瓦解，新兴的士阶层崛起；③各国统治者出于争霸需要，礼贤下士，争相招揽人才；④士人周游列国，颇受重用</a:t>
            </a:r>
            <a:endParaRPr lang="en-US" altLang="zh-CN" sz="2800" b="1"/>
          </a:p>
          <a:p>
            <a:pPr marL="0" indent="0">
              <a:lnSpc>
                <a:spcPct val="105000"/>
              </a:lnSpc>
              <a:buNone/>
            </a:pPr>
            <a:r>
              <a:rPr lang="en-US" altLang="zh-CN" sz="2800" b="1"/>
              <a:t>（2）代表：</a:t>
            </a:r>
            <a:endParaRPr lang="en-US" altLang="zh-CN" sz="2800" b="1"/>
          </a:p>
          <a:p>
            <a:pPr marL="0" indent="0">
              <a:lnSpc>
                <a:spcPct val="105000"/>
              </a:lnSpc>
              <a:spcBef>
                <a:spcPts val="20"/>
              </a:spcBef>
              <a:spcAft>
                <a:spcPts val="0"/>
              </a:spcAft>
              <a:buNone/>
            </a:pPr>
            <a:r>
              <a:rPr lang="en-US" altLang="zh-CN" sz="2800" b="1">
                <a:sym typeface="Wingdings" panose="05000000000000000000" charset="0"/>
              </a:rPr>
              <a:t> </a:t>
            </a:r>
            <a:r>
              <a:rPr lang="en-US" altLang="zh-CN" sz="2800" b="1"/>
              <a:t>儒家：①孟子—“仁政”；“民贵君轻”；“性本善”；   </a:t>
            </a:r>
            <a:r>
              <a:rPr lang="en-US" altLang="zh-CN" sz="2800" b="1"/>
              <a:t>②荀子—人性恶； </a:t>
            </a:r>
            <a:endParaRPr lang="en-US" altLang="zh-CN" sz="2800" b="1"/>
          </a:p>
          <a:p>
            <a:pPr marL="0" indent="0">
              <a:lnSpc>
                <a:spcPct val="105000"/>
              </a:lnSpc>
              <a:spcBef>
                <a:spcPts val="20"/>
              </a:spcBef>
              <a:spcAft>
                <a:spcPts val="0"/>
              </a:spcAft>
              <a:buNone/>
            </a:pPr>
            <a:r>
              <a:rPr lang="en-US" altLang="zh-CN" sz="2800" b="1"/>
              <a:t>                 隆礼重法</a:t>
            </a:r>
            <a:endParaRPr lang="en-US" altLang="zh-CN" sz="2800" b="1"/>
          </a:p>
          <a:p>
            <a:pPr marL="0" indent="0">
              <a:lnSpc>
                <a:spcPct val="105000"/>
              </a:lnSpc>
              <a:spcBef>
                <a:spcPts val="20"/>
              </a:spcBef>
              <a:spcAft>
                <a:spcPts val="0"/>
              </a:spcAft>
              <a:buNone/>
            </a:pPr>
            <a:r>
              <a:rPr lang="en-US" altLang="zh-CN" sz="2800" b="1">
                <a:sym typeface="Wingdings" panose="05000000000000000000" charset="0"/>
              </a:rPr>
              <a:t> </a:t>
            </a:r>
            <a:r>
              <a:rPr lang="en-US" altLang="zh-CN" sz="2800" b="1"/>
              <a:t>道家：庄子—崇尚逍遥自由；      </a:t>
            </a:r>
            <a:endParaRPr lang="en-US" altLang="zh-CN" sz="2800" b="1"/>
          </a:p>
          <a:p>
            <a:pPr marL="0" indent="0">
              <a:lnSpc>
                <a:spcPct val="105000"/>
              </a:lnSpc>
              <a:spcBef>
                <a:spcPts val="20"/>
              </a:spcBef>
              <a:spcAft>
                <a:spcPts val="0"/>
              </a:spcAft>
              <a:buNone/>
            </a:pPr>
            <a:r>
              <a:rPr lang="en-US" altLang="zh-CN" sz="2800" b="1">
                <a:sym typeface="Wingdings" panose="05000000000000000000" charset="0"/>
              </a:rPr>
              <a:t> </a:t>
            </a:r>
            <a:r>
              <a:rPr lang="en-US" altLang="zh-CN" sz="2800" b="1"/>
              <a:t>阴阳家</a:t>
            </a:r>
            <a:r>
              <a:rPr lang="en-US" altLang="zh-CN" sz="2800" b="1"/>
              <a:t>：邹衍—“相生相胜”理论；</a:t>
            </a:r>
            <a:endParaRPr lang="en-US" altLang="zh-CN" sz="2800" b="1"/>
          </a:p>
          <a:p>
            <a:pPr marL="0" indent="0">
              <a:lnSpc>
                <a:spcPct val="105000"/>
              </a:lnSpc>
              <a:spcBef>
                <a:spcPts val="20"/>
              </a:spcBef>
              <a:spcAft>
                <a:spcPts val="0"/>
              </a:spcAft>
              <a:buNone/>
            </a:pPr>
            <a:r>
              <a:rPr lang="en-US" altLang="zh-CN" sz="2800" b="1">
                <a:sym typeface="Wingdings" panose="05000000000000000000" charset="0"/>
              </a:rPr>
              <a:t> </a:t>
            </a:r>
            <a:r>
              <a:rPr lang="en-US" altLang="zh-CN" sz="2800" b="1"/>
              <a:t>墨家：节俭、兼爱、非攻、尚贤；</a:t>
            </a:r>
            <a:endParaRPr lang="en-US" altLang="zh-CN" sz="2800" b="1"/>
          </a:p>
          <a:p>
            <a:pPr marL="0" indent="0">
              <a:lnSpc>
                <a:spcPct val="105000"/>
              </a:lnSpc>
              <a:spcBef>
                <a:spcPts val="20"/>
              </a:spcBef>
              <a:spcAft>
                <a:spcPts val="0"/>
              </a:spcAft>
              <a:buNone/>
            </a:pPr>
            <a:r>
              <a:rPr lang="en-US" altLang="zh-CN" sz="2800" b="1">
                <a:sym typeface="Wingdings" panose="05000000000000000000" charset="0"/>
              </a:rPr>
              <a:t> </a:t>
            </a:r>
            <a:r>
              <a:rPr lang="en-US" altLang="zh-CN" sz="2800" b="1"/>
              <a:t>法家：韩非—以法治国、中央集权、变法革新</a:t>
            </a:r>
            <a:endParaRPr lang="en-US" altLang="zh-CN" sz="2800" b="1"/>
          </a:p>
          <a:p>
            <a:pPr marL="0" indent="0">
              <a:lnSpc>
                <a:spcPct val="105000"/>
              </a:lnSpc>
              <a:buNone/>
            </a:pPr>
            <a:r>
              <a:rPr lang="en-US" altLang="zh-CN" sz="2800" b="1"/>
              <a:t>（3）影响：①百家争鸣是中国历史上第一次波澜壮阔的思想解放运动；②为新兴的地主阶级登上历史舞台奠定了思想理论基础；③成为后世中华思想文化的源头活水，影响十分深远。</a:t>
            </a:r>
            <a:endParaRPr lang="en-US" altLang="zh-CN"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ox(in)">
                                      <p:cBhvr>
                                        <p:cTn id="11" dur="2000"/>
                                        <p:tgtEl>
                                          <p:spTgt spid="3">
                                            <p:txEl>
                                              <p:pRg st="2" end="2"/>
                                            </p:txEl>
                                          </p:spTgt>
                                        </p:tgtEl>
                                      </p:cBhvr>
                                    </p:animEffect>
                                  </p:childTnLst>
                                </p:cTn>
                              </p:par>
                            </p:childTnLst>
                          </p:cTn>
                        </p:par>
                        <p:par>
                          <p:cTn id="12" fill="hold">
                            <p:stCondLst>
                              <p:cond delay="2000"/>
                            </p:stCondLst>
                            <p:childTnLst>
                              <p:par>
                                <p:cTn id="13" presetID="4" presetClass="entr" presetSubtype="16"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ox(in)">
                                      <p:cBhvr>
                                        <p:cTn id="15" dur="2000"/>
                                        <p:tgtEl>
                                          <p:spTgt spid="3">
                                            <p:txEl>
                                              <p:pRg st="3" end="3"/>
                                            </p:txEl>
                                          </p:spTgt>
                                        </p:tgtEl>
                                      </p:cBhvr>
                                    </p:animEffect>
                                  </p:childTnLst>
                                </p:cTn>
                              </p:par>
                            </p:childTnLst>
                          </p:cTn>
                        </p:par>
                        <p:par>
                          <p:cTn id="16" fill="hold">
                            <p:stCondLst>
                              <p:cond delay="4000"/>
                            </p:stCondLst>
                            <p:childTnLst>
                              <p:par>
                                <p:cTn id="17" presetID="4" presetClass="entr" presetSubtype="16"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ox(in)">
                                      <p:cBhvr>
                                        <p:cTn id="19" dur="2000"/>
                                        <p:tgtEl>
                                          <p:spTgt spid="3">
                                            <p:txEl>
                                              <p:pRg st="4" end="4"/>
                                            </p:txEl>
                                          </p:spTgt>
                                        </p:tgtEl>
                                      </p:cBhvr>
                                    </p:animEffect>
                                  </p:childTnLst>
                                </p:cTn>
                              </p:par>
                            </p:childTnLst>
                          </p:cTn>
                        </p:par>
                        <p:par>
                          <p:cTn id="20" fill="hold">
                            <p:stCondLst>
                              <p:cond delay="6000"/>
                            </p:stCondLst>
                            <p:childTnLst>
                              <p:par>
                                <p:cTn id="21" presetID="4" presetClass="entr" presetSubtype="16" fill="hold"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2000"/>
                                        <p:tgtEl>
                                          <p:spTgt spid="3">
                                            <p:txEl>
                                              <p:pRg st="5" end="5"/>
                                            </p:txEl>
                                          </p:spTgt>
                                        </p:tgtEl>
                                      </p:cBhvr>
                                    </p:animEffect>
                                  </p:childTnLst>
                                </p:cTn>
                              </p:par>
                            </p:childTnLst>
                          </p:cTn>
                        </p:par>
                        <p:par>
                          <p:cTn id="24" fill="hold">
                            <p:stCondLst>
                              <p:cond delay="8000"/>
                            </p:stCondLst>
                            <p:childTnLst>
                              <p:par>
                                <p:cTn id="25" presetID="4" presetClass="entr" presetSubtype="16" fill="hold" nodeType="after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ox(in)">
                                      <p:cBhvr>
                                        <p:cTn id="27" dur="2000"/>
                                        <p:tgtEl>
                                          <p:spTgt spid="3">
                                            <p:txEl>
                                              <p:pRg st="6" end="6"/>
                                            </p:txEl>
                                          </p:spTgt>
                                        </p:tgtEl>
                                      </p:cBhvr>
                                    </p:animEffect>
                                  </p:childTnLst>
                                </p:cTn>
                              </p:par>
                            </p:childTnLst>
                          </p:cTn>
                        </p:par>
                        <p:par>
                          <p:cTn id="28" fill="hold">
                            <p:stCondLst>
                              <p:cond delay="10000"/>
                            </p:stCondLst>
                            <p:childTnLst>
                              <p:par>
                                <p:cTn id="29" presetID="4" presetClass="entr" presetSubtype="16" fill="hold" nodeType="after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box(in)">
                                      <p:cBhvr>
                                        <p:cTn id="31" dur="2000"/>
                                        <p:tgtEl>
                                          <p:spTgt spid="3">
                                            <p:txEl>
                                              <p:pRg st="7" end="7"/>
                                            </p:txEl>
                                          </p:spTgt>
                                        </p:tgtEl>
                                      </p:cBhvr>
                                    </p:animEffect>
                                  </p:childTnLst>
                                </p:cTn>
                              </p:par>
                            </p:childTnLst>
                          </p:cTn>
                        </p:par>
                        <p:par>
                          <p:cTn id="32" fill="hold">
                            <p:stCondLst>
                              <p:cond delay="12000"/>
                            </p:stCondLst>
                            <p:childTnLst>
                              <p:par>
                                <p:cTn id="33" presetID="4" presetClass="entr" presetSubtype="16" fill="hold" nodeType="after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box(in)">
                                      <p:cBhvr>
                                        <p:cTn id="35" dur="2000"/>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 calcmode="lin" valueType="num">
                                      <p:cBhvr additive="base">
                                        <p:cTn id="4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任意多边形 9"/>
          <p:cNvSpPr/>
          <p:nvPr/>
        </p:nvSpPr>
        <p:spPr>
          <a:xfrm>
            <a:off x="-15498" y="0"/>
            <a:ext cx="12207498" cy="6858000"/>
          </a:xfrm>
          <a:custGeom>
            <a:avLst/>
            <a:gdLst>
              <a:gd name="connsiteX0" fmla="*/ 6111498 w 12207498"/>
              <a:gd name="connsiteY0" fmla="*/ 0 h 6858000"/>
              <a:gd name="connsiteX1" fmla="*/ 12207498 w 12207498"/>
              <a:gd name="connsiteY1" fmla="*/ 0 h 6858000"/>
              <a:gd name="connsiteX2" fmla="*/ 12207498 w 12207498"/>
              <a:gd name="connsiteY2" fmla="*/ 6858000 h 6858000"/>
              <a:gd name="connsiteX3" fmla="*/ 6111498 w 12207498"/>
              <a:gd name="connsiteY3" fmla="*/ 6858000 h 6858000"/>
              <a:gd name="connsiteX4" fmla="*/ 6111498 w 12207498"/>
              <a:gd name="connsiteY4" fmla="*/ 4206648 h 6858000"/>
              <a:gd name="connsiteX5" fmla="*/ 6103749 w 12207498"/>
              <a:gd name="connsiteY5" fmla="*/ 4207971 h 6858000"/>
              <a:gd name="connsiteX6" fmla="*/ 0 w 12207498"/>
              <a:gd name="connsiteY6" fmla="*/ 4211967 h 6858000"/>
              <a:gd name="connsiteX7" fmla="*/ 0 w 12207498"/>
              <a:gd name="connsiteY7" fmla="*/ 1 h 6858000"/>
              <a:gd name="connsiteX8" fmla="*/ 6111498 w 12207498"/>
              <a:gd name="connsiteY8"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7498" h="6858000">
                <a:moveTo>
                  <a:pt x="6111498" y="0"/>
                </a:moveTo>
                <a:lnTo>
                  <a:pt x="12207498" y="0"/>
                </a:lnTo>
                <a:lnTo>
                  <a:pt x="12207498" y="6858000"/>
                </a:lnTo>
                <a:lnTo>
                  <a:pt x="6111498" y="6858000"/>
                </a:lnTo>
                <a:lnTo>
                  <a:pt x="6111498" y="4206648"/>
                </a:lnTo>
                <a:lnTo>
                  <a:pt x="6103749" y="4207971"/>
                </a:lnTo>
                <a:cubicBezTo>
                  <a:pt x="4577812" y="4459698"/>
                  <a:pt x="3051875" y="4611533"/>
                  <a:pt x="0" y="4211967"/>
                </a:cubicBezTo>
                <a:lnTo>
                  <a:pt x="0" y="1"/>
                </a:lnTo>
                <a:lnTo>
                  <a:pt x="6111498" y="1"/>
                </a:lnTo>
                <a:close/>
              </a:path>
            </a:pathLst>
          </a:custGeom>
          <a:blipFill dpi="0" rotWithShape="1">
            <a:blip r:embed="rId1"/>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nvSpPr>
        <p:spPr>
          <a:xfrm flipH="1">
            <a:off x="-62483" y="4046417"/>
            <a:ext cx="6160302" cy="862840"/>
          </a:xfrm>
          <a:custGeom>
            <a:avLst/>
            <a:gdLst>
              <a:gd name="connsiteX0" fmla="*/ 3736089 w 6160302"/>
              <a:gd name="connsiteY0" fmla="*/ 247 h 862840"/>
              <a:gd name="connsiteX1" fmla="*/ 5700726 w 6160302"/>
              <a:gd name="connsiteY1" fmla="*/ 58555 h 862840"/>
              <a:gd name="connsiteX2" fmla="*/ 6160302 w 6160302"/>
              <a:gd name="connsiteY2" fmla="*/ 89107 h 862840"/>
              <a:gd name="connsiteX3" fmla="*/ 6104132 w 6160302"/>
              <a:gd name="connsiteY3" fmla="*/ 862840 h 862840"/>
              <a:gd name="connsiteX4" fmla="*/ 5682127 w 6160302"/>
              <a:gd name="connsiteY4" fmla="*/ 801839 h 862840"/>
              <a:gd name="connsiteX5" fmla="*/ 143271 w 6160302"/>
              <a:gd name="connsiteY5" fmla="*/ 552621 h 862840"/>
              <a:gd name="connsiteX6" fmla="*/ 0 w 6160302"/>
              <a:gd name="connsiteY6" fmla="*/ 554057 h 862840"/>
              <a:gd name="connsiteX7" fmla="*/ 0 w 6160302"/>
              <a:gd name="connsiteY7" fmla="*/ 251051 h 862840"/>
              <a:gd name="connsiteX8" fmla="*/ 159291 w 6160302"/>
              <a:gd name="connsiteY8" fmla="*/ 237125 h 862840"/>
              <a:gd name="connsiteX9" fmla="*/ 3736089 w 6160302"/>
              <a:gd name="connsiteY9" fmla="*/ 247 h 862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60302" h="862840">
                <a:moveTo>
                  <a:pt x="3736089" y="247"/>
                </a:moveTo>
                <a:cubicBezTo>
                  <a:pt x="4314896" y="-2254"/>
                  <a:pt x="4961491" y="14066"/>
                  <a:pt x="5700726" y="58555"/>
                </a:cubicBezTo>
                <a:lnTo>
                  <a:pt x="6160302" y="89107"/>
                </a:lnTo>
                <a:lnTo>
                  <a:pt x="6104132" y="862840"/>
                </a:lnTo>
                <a:lnTo>
                  <a:pt x="5682127" y="801839"/>
                </a:lnTo>
                <a:cubicBezTo>
                  <a:pt x="3041177" y="436978"/>
                  <a:pt x="1569001" y="528660"/>
                  <a:pt x="143271" y="552621"/>
                </a:cubicBezTo>
                <a:lnTo>
                  <a:pt x="0" y="554057"/>
                </a:lnTo>
                <a:lnTo>
                  <a:pt x="0" y="251051"/>
                </a:lnTo>
                <a:lnTo>
                  <a:pt x="159291" y="237125"/>
                </a:lnTo>
                <a:cubicBezTo>
                  <a:pt x="1184532" y="140481"/>
                  <a:pt x="2231190" y="6750"/>
                  <a:pt x="3736089" y="247"/>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5575300" y="0"/>
            <a:ext cx="6616700" cy="6858000"/>
          </a:xfrm>
          <a:prstGeom prst="rect">
            <a:avLst/>
          </a:prstGeom>
          <a:solidFill>
            <a:schemeClr val="tx1">
              <a:lumMod val="95000"/>
              <a:lumOff val="5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622935" y="5051425"/>
            <a:ext cx="4789805" cy="1445260"/>
          </a:xfrm>
          <a:prstGeom prst="rect">
            <a:avLst/>
          </a:prstGeom>
          <a:noFill/>
        </p:spPr>
        <p:txBody>
          <a:bodyPr wrap="square" rtlCol="0">
            <a:spAutoFit/>
          </a:bodyPr>
          <a:lstStyle/>
          <a:p>
            <a:r>
              <a:rPr lang="zh-CN" altLang="en-US" sz="4400" b="1" smtClean="0">
                <a:solidFill>
                  <a:schemeClr val="tx1">
                    <a:lumMod val="85000"/>
                    <a:lumOff val="15000"/>
                  </a:schemeClr>
                </a:solidFill>
                <a:sym typeface="+mn-ea"/>
              </a:rPr>
              <a:t>第</a:t>
            </a:r>
            <a:r>
              <a:rPr lang="en-US" altLang="zh-CN" sz="4400" b="1" smtClean="0">
                <a:solidFill>
                  <a:schemeClr val="tx1">
                    <a:lumMod val="85000"/>
                    <a:lumOff val="15000"/>
                  </a:schemeClr>
                </a:solidFill>
                <a:sym typeface="+mn-ea"/>
              </a:rPr>
              <a:t>3</a:t>
            </a:r>
            <a:r>
              <a:rPr lang="zh-CN" altLang="en-US" sz="4400" b="1" smtClean="0">
                <a:solidFill>
                  <a:schemeClr val="tx1">
                    <a:lumMod val="85000"/>
                    <a:lumOff val="15000"/>
                  </a:schemeClr>
                </a:solidFill>
                <a:sym typeface="+mn-ea"/>
              </a:rPr>
              <a:t>课 秦</a:t>
            </a:r>
            <a:r>
              <a:rPr lang="en-US" altLang="zh-CN" sz="4400" b="1" smtClean="0">
                <a:solidFill>
                  <a:schemeClr val="tx1">
                    <a:lumMod val="85000"/>
                    <a:lumOff val="15000"/>
                  </a:schemeClr>
                </a:solidFill>
                <a:sym typeface="+mn-ea"/>
              </a:rPr>
              <a:t>统一多民族封建国家建立</a:t>
            </a:r>
            <a:endParaRPr lang="zh-CN" altLang="en-US" sz="4400" b="1" dirty="0">
              <a:solidFill>
                <a:schemeClr val="accent1"/>
              </a:solidFill>
              <a:latin typeface="Impact" panose="020B0806030902050204" pitchFamily="34" charset="0"/>
              <a:ea typeface="+mj-ea"/>
            </a:endParaRPr>
          </a:p>
        </p:txBody>
      </p:sp>
      <p:sp>
        <p:nvSpPr>
          <p:cNvPr id="19" name="TextBox 64"/>
          <p:cNvSpPr txBox="1"/>
          <p:nvPr/>
        </p:nvSpPr>
        <p:spPr>
          <a:xfrm>
            <a:off x="5871974" y="1578595"/>
            <a:ext cx="3759990" cy="922020"/>
          </a:xfrm>
          <a:prstGeom prst="rect">
            <a:avLst/>
          </a:prstGeom>
          <a:noFill/>
        </p:spPr>
        <p:txBody>
          <a:bodyPr wrap="square" rtlCol="0" anchor="ctr">
            <a:spAutoFit/>
          </a:bodyPr>
          <a:lstStyle>
            <a:defPPr>
              <a:defRPr lang="zh-CN"/>
            </a:defPPr>
            <a:lvl1pPr>
              <a:defRPr sz="3000" b="1">
                <a:solidFill>
                  <a:schemeClr val="bg1"/>
                </a:solidFill>
                <a:latin typeface="微软雅黑" panose="020B0503020204020204" pitchFamily="34" charset="-122"/>
                <a:ea typeface="微软雅黑" panose="020B0503020204020204" pitchFamily="34" charset="-122"/>
              </a:defRPr>
            </a:lvl1pPr>
          </a:lstStyle>
          <a:p>
            <a:pPr fontAlgn="ctr"/>
            <a:r>
              <a:rPr lang="zh-CN" altLang="en-US" sz="5400" dirty="0"/>
              <a:t>课标要求</a:t>
            </a:r>
            <a:endParaRPr lang="zh-CN" altLang="en-US" sz="5400" dirty="0"/>
          </a:p>
        </p:txBody>
      </p:sp>
      <p:cxnSp>
        <p:nvCxnSpPr>
          <p:cNvPr id="21" name="直接连接符 20"/>
          <p:cNvCxnSpPr/>
          <p:nvPr/>
        </p:nvCxnSpPr>
        <p:spPr>
          <a:xfrm flipV="1">
            <a:off x="5871845" y="2532380"/>
            <a:ext cx="6320155" cy="17145"/>
          </a:xfrm>
          <a:prstGeom prst="line">
            <a:avLst/>
          </a:prstGeom>
          <a:ln w="63500">
            <a:solidFill>
              <a:schemeClr val="bg1"/>
            </a:solidFill>
            <a:headEnd type="oval"/>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5859780" y="2858770"/>
            <a:ext cx="6047740" cy="2889885"/>
          </a:xfrm>
          <a:prstGeom prst="rect">
            <a:avLst/>
          </a:prstGeom>
        </p:spPr>
        <p:txBody>
          <a:bodyPr wrap="square">
            <a:spAutoFit/>
          </a:bodyPr>
          <a:lstStyle/>
          <a:p>
            <a:pPr>
              <a:lnSpc>
                <a:spcPct val="130000"/>
              </a:lnSpc>
              <a:spcBef>
                <a:spcPct val="0"/>
              </a:spcBef>
              <a:buNone/>
            </a:pPr>
            <a:r>
              <a:rPr lang="en-US" sz="2800" b="1">
                <a:solidFill>
                  <a:schemeClr val="bg1"/>
                </a:solidFill>
                <a:sym typeface="+mn-ea"/>
              </a:rPr>
              <a:t>1</a:t>
            </a:r>
            <a:r>
              <a:rPr lang="zh-CN" altLang="en-US" sz="2800" b="1">
                <a:solidFill>
                  <a:schemeClr val="bg1"/>
                </a:solidFill>
                <a:sym typeface="+mn-ea"/>
              </a:rPr>
              <a:t>、</a:t>
            </a:r>
            <a:r>
              <a:rPr sz="2800" b="1">
                <a:solidFill>
                  <a:schemeClr val="bg1"/>
                </a:solidFill>
                <a:sym typeface="+mn-ea"/>
              </a:rPr>
              <a:t>通过了解秦朝的统一业绩,认识统一多民族封建国家的建立在中国历史上的意义;</a:t>
            </a:r>
            <a:endParaRPr sz="2800" b="1">
              <a:solidFill>
                <a:schemeClr val="bg1"/>
              </a:solidFill>
              <a:sym typeface="+mn-ea"/>
            </a:endParaRPr>
          </a:p>
          <a:p>
            <a:pPr>
              <a:lnSpc>
                <a:spcPct val="130000"/>
              </a:lnSpc>
              <a:spcBef>
                <a:spcPct val="0"/>
              </a:spcBef>
              <a:buNone/>
            </a:pPr>
            <a:r>
              <a:rPr lang="en-US" sz="2800" b="1">
                <a:solidFill>
                  <a:schemeClr val="bg1"/>
                </a:solidFill>
                <a:sym typeface="+mn-ea"/>
              </a:rPr>
              <a:t>2</a:t>
            </a:r>
            <a:r>
              <a:rPr lang="zh-CN" altLang="en-US" sz="2800" b="1">
                <a:solidFill>
                  <a:schemeClr val="bg1"/>
                </a:solidFill>
                <a:sym typeface="+mn-ea"/>
              </a:rPr>
              <a:t>、</a:t>
            </a:r>
            <a:r>
              <a:rPr sz="2800" b="1">
                <a:solidFill>
                  <a:schemeClr val="bg1"/>
                </a:solidFill>
                <a:sym typeface="+mn-ea"/>
              </a:rPr>
              <a:t>通过了解秦</a:t>
            </a:r>
            <a:r>
              <a:rPr lang="zh-CN" sz="2800" b="1">
                <a:solidFill>
                  <a:schemeClr val="bg1"/>
                </a:solidFill>
                <a:sym typeface="+mn-ea"/>
              </a:rPr>
              <a:t>朝</a:t>
            </a:r>
            <a:r>
              <a:rPr sz="2800" b="1">
                <a:solidFill>
                  <a:schemeClr val="bg1"/>
                </a:solidFill>
                <a:sym typeface="+mn-ea"/>
              </a:rPr>
              <a:t>时期的社会矛盾和农民起义,认识秦朝崩溃的原因。</a:t>
            </a:r>
            <a:endParaRPr sz="2800" b="1">
              <a:solidFill>
                <a:schemeClr val="bg1"/>
              </a:solidFill>
              <a:sym typeface="+mn-ea"/>
            </a:endParaRPr>
          </a:p>
        </p:txBody>
      </p:sp>
      <p:sp>
        <p:nvSpPr>
          <p:cNvPr id="20" name="任意多边形 19"/>
          <p:cNvSpPr/>
          <p:nvPr/>
        </p:nvSpPr>
        <p:spPr>
          <a:xfrm>
            <a:off x="-15240" y="4218940"/>
            <a:ext cx="5590540" cy="1296670"/>
          </a:xfrm>
          <a:custGeom>
            <a:avLst/>
            <a:gdLst>
              <a:gd name="connsiteX0" fmla="*/ 6109407 w 6127922"/>
              <a:gd name="connsiteY0" fmla="*/ 0 h 1296584"/>
              <a:gd name="connsiteX1" fmla="*/ 6127922 w 6127922"/>
              <a:gd name="connsiteY1" fmla="*/ 192328 h 1296584"/>
              <a:gd name="connsiteX2" fmla="*/ 6117751 w 6127922"/>
              <a:gd name="connsiteY2" fmla="*/ 192395 h 1296584"/>
              <a:gd name="connsiteX3" fmla="*/ 19467 w 6127922"/>
              <a:gd name="connsiteY3" fmla="*/ 1284959 h 1296584"/>
              <a:gd name="connsiteX4" fmla="*/ 0 w 6127922"/>
              <a:gd name="connsiteY4" fmla="*/ 1296584 h 1296584"/>
              <a:gd name="connsiteX5" fmla="*/ 0 w 6127922"/>
              <a:gd name="connsiteY5" fmla="*/ 685035 h 1296584"/>
              <a:gd name="connsiteX6" fmla="*/ 483497 w 6127922"/>
              <a:gd name="connsiteY6" fmla="*/ 533185 h 1296584"/>
              <a:gd name="connsiteX7" fmla="*/ 3001172 w 6127922"/>
              <a:gd name="connsiteY7" fmla="*/ 91997 h 1296584"/>
              <a:gd name="connsiteX8" fmla="*/ 5629756 w 6127922"/>
              <a:gd name="connsiteY8" fmla="*/ 174 h 1296584"/>
              <a:gd name="connsiteX9" fmla="*/ 6109407 w 6127922"/>
              <a:gd name="connsiteY9" fmla="*/ 0 h 129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27922" h="1296584">
                <a:moveTo>
                  <a:pt x="6109407" y="0"/>
                </a:moveTo>
                <a:lnTo>
                  <a:pt x="6127922" y="192328"/>
                </a:lnTo>
                <a:lnTo>
                  <a:pt x="6117751" y="192395"/>
                </a:lnTo>
                <a:cubicBezTo>
                  <a:pt x="3971595" y="205294"/>
                  <a:pt x="1834356" y="245812"/>
                  <a:pt x="19467" y="1284959"/>
                </a:cubicBezTo>
                <a:lnTo>
                  <a:pt x="0" y="1296584"/>
                </a:lnTo>
                <a:lnTo>
                  <a:pt x="0" y="685035"/>
                </a:lnTo>
                <a:lnTo>
                  <a:pt x="483497" y="533185"/>
                </a:lnTo>
                <a:cubicBezTo>
                  <a:pt x="1306541" y="297341"/>
                  <a:pt x="2148548" y="165543"/>
                  <a:pt x="3001172" y="91997"/>
                </a:cubicBezTo>
                <a:cubicBezTo>
                  <a:pt x="3869297" y="17114"/>
                  <a:pt x="4748429" y="2620"/>
                  <a:pt x="5629756" y="174"/>
                </a:cubicBezTo>
                <a:lnTo>
                  <a:pt x="6109407"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任意多边形 25"/>
          <p:cNvSpPr/>
          <p:nvPr/>
        </p:nvSpPr>
        <p:spPr>
          <a:xfrm flipH="1">
            <a:off x="-62230" y="3873500"/>
            <a:ext cx="5637530" cy="749935"/>
          </a:xfrm>
          <a:custGeom>
            <a:avLst/>
            <a:gdLst>
              <a:gd name="connsiteX0" fmla="*/ 6111498 w 6111498"/>
              <a:gd name="connsiteY0" fmla="*/ 0 h 749999"/>
              <a:gd name="connsiteX1" fmla="*/ 6111498 w 6111498"/>
              <a:gd name="connsiteY1" fmla="*/ 259866 h 749999"/>
              <a:gd name="connsiteX2" fmla="*/ 6089970 w 6111498"/>
              <a:gd name="connsiteY2" fmla="*/ 269457 h 749999"/>
              <a:gd name="connsiteX3" fmla="*/ 62555 w 6111498"/>
              <a:gd name="connsiteY3" fmla="*/ 204489 h 749999"/>
              <a:gd name="connsiteX4" fmla="*/ 0 w 6111498"/>
              <a:gd name="connsiteY4" fmla="*/ 190013 h 749999"/>
              <a:gd name="connsiteX5" fmla="*/ 0 w 6111498"/>
              <a:gd name="connsiteY5" fmla="*/ 165 h 749999"/>
              <a:gd name="connsiteX6" fmla="*/ 143238 w 6111498"/>
              <a:gd name="connsiteY6" fmla="*/ 43679 h 749999"/>
              <a:gd name="connsiteX7" fmla="*/ 6111498 w 6111498"/>
              <a:gd name="connsiteY7" fmla="*/ 0 h 74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11498" h="749999">
                <a:moveTo>
                  <a:pt x="6111498" y="0"/>
                </a:moveTo>
                <a:lnTo>
                  <a:pt x="6111498" y="259866"/>
                </a:lnTo>
                <a:lnTo>
                  <a:pt x="6089970" y="269457"/>
                </a:lnTo>
                <a:cubicBezTo>
                  <a:pt x="4080832" y="1121490"/>
                  <a:pt x="2071694" y="673474"/>
                  <a:pt x="62555" y="204489"/>
                </a:cubicBezTo>
                <a:lnTo>
                  <a:pt x="0" y="190013"/>
                </a:lnTo>
                <a:lnTo>
                  <a:pt x="0" y="165"/>
                </a:lnTo>
                <a:lnTo>
                  <a:pt x="143238" y="43679"/>
                </a:lnTo>
                <a:cubicBezTo>
                  <a:pt x="2132658" y="649662"/>
                  <a:pt x="4122078" y="1213967"/>
                  <a:pt x="611149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250">
        <p14:flip dir="l"/>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35915" y="106045"/>
            <a:ext cx="11569065" cy="6315075"/>
          </a:xfrm>
        </p:spPr>
        <p:txBody>
          <a:bodyPr/>
          <a:lstStyle/>
          <a:p>
            <a:pPr marL="0" indent="0">
              <a:buNone/>
            </a:pPr>
            <a:r>
              <a:rPr lang="zh-CN" altLang="en-US" sz="2800" b="1" smtClean="0">
                <a:solidFill>
                  <a:schemeClr val="tx1"/>
                </a:solidFill>
              </a:rPr>
              <a:t>一、秦的统一</a:t>
            </a:r>
            <a:endParaRPr lang="zh-CN" altLang="en-US" sz="2800" b="1" smtClean="0">
              <a:solidFill>
                <a:schemeClr val="tx1"/>
              </a:solidFill>
            </a:endParaRPr>
          </a:p>
          <a:p>
            <a:pPr marL="0" indent="0">
              <a:buNone/>
            </a:pPr>
            <a:endParaRPr lang="zh-CN" altLang="en-US" sz="2800" b="1" smtClean="0">
              <a:solidFill>
                <a:schemeClr val="tx1"/>
              </a:solidFill>
            </a:endParaRPr>
          </a:p>
        </p:txBody>
      </p:sp>
      <p:sp>
        <p:nvSpPr>
          <p:cNvPr id="100" name="文本框 99"/>
          <p:cNvSpPr txBox="1"/>
          <p:nvPr/>
        </p:nvSpPr>
        <p:spPr>
          <a:xfrm>
            <a:off x="815975" y="622935"/>
            <a:ext cx="7759065" cy="1383665"/>
          </a:xfrm>
          <a:prstGeom prst="rect">
            <a:avLst/>
          </a:prstGeom>
          <a:noFill/>
          <a:ln w="9525">
            <a:noFill/>
          </a:ln>
        </p:spPr>
        <p:txBody>
          <a:bodyPr wrap="square">
            <a:spAutoFit/>
          </a:bodyPr>
          <a:p>
            <a:pPr indent="0"/>
            <a:r>
              <a:rPr lang="en-US" sz="2800" b="1">
                <a:latin typeface="宋体" panose="02010600030101010101" pitchFamily="2" charset="-122"/>
                <a:ea typeface="宋体" panose="02010600030101010101" pitchFamily="2" charset="-122"/>
                <a:cs typeface="宋体" panose="02010600030101010101" pitchFamily="2" charset="-122"/>
              </a:rPr>
              <a:t>1</a:t>
            </a:r>
            <a:r>
              <a:rPr lang="zh-CN" altLang="en-US" sz="2800" b="1">
                <a:latin typeface="宋体" panose="02010600030101010101" pitchFamily="2" charset="-122"/>
                <a:ea typeface="宋体" panose="02010600030101010101" pitchFamily="2" charset="-122"/>
                <a:cs typeface="宋体" panose="02010600030101010101" pitchFamily="2" charset="-122"/>
              </a:rPr>
              <a:t>、完</a:t>
            </a:r>
            <a:r>
              <a:rPr lang="zh-CN" sz="2800" b="1">
                <a:latin typeface="宋体" panose="02010600030101010101" pitchFamily="2" charset="-122"/>
                <a:ea typeface="宋体" panose="02010600030101010101" pitchFamily="2" charset="-122"/>
                <a:cs typeface="宋体" panose="02010600030101010101" pitchFamily="2" charset="-122"/>
              </a:rPr>
              <a:t>成统一</a:t>
            </a:r>
            <a:endParaRPr lang="zh-CN" sz="2800" b="1">
              <a:latin typeface="宋体" panose="02010600030101010101" pitchFamily="2" charset="-122"/>
              <a:ea typeface="宋体" panose="02010600030101010101" pitchFamily="2" charset="-122"/>
              <a:cs typeface="宋体" panose="02010600030101010101" pitchFamily="2" charset="-122"/>
            </a:endParaRPr>
          </a:p>
          <a:p>
            <a:pPr indent="0"/>
            <a:r>
              <a:rPr lang="zh-CN" altLang="en-US" sz="2800" b="1">
                <a:latin typeface="宋体" panose="02010600030101010101" pitchFamily="2" charset="-122"/>
                <a:ea typeface="宋体" panose="02010600030101010101" pitchFamily="2" charset="-122"/>
                <a:cs typeface="宋体" panose="02010600030101010101" pitchFamily="2" charset="-122"/>
                <a:sym typeface="+mn-ea"/>
              </a:rPr>
              <a:t>（</a:t>
            </a:r>
            <a:r>
              <a:rPr lang="en-US" altLang="zh-CN" sz="2800" b="1">
                <a:latin typeface="宋体" panose="02010600030101010101" pitchFamily="2" charset="-122"/>
                <a:ea typeface="宋体" panose="02010600030101010101" pitchFamily="2" charset="-122"/>
                <a:cs typeface="宋体" panose="02010600030101010101" pitchFamily="2" charset="-122"/>
                <a:sym typeface="+mn-ea"/>
              </a:rPr>
              <a:t>1</a:t>
            </a:r>
            <a:r>
              <a:rPr lang="zh-CN" altLang="en-US" sz="2800" b="1">
                <a:latin typeface="宋体" panose="02010600030101010101" pitchFamily="2" charset="-122"/>
                <a:ea typeface="宋体" panose="02010600030101010101" pitchFamily="2" charset="-122"/>
                <a:cs typeface="宋体" panose="02010600030101010101" pitchFamily="2" charset="-122"/>
                <a:sym typeface="+mn-ea"/>
              </a:rPr>
              <a:t>）</a:t>
            </a:r>
            <a:r>
              <a:rPr lang="zh-CN" sz="2800" b="1">
                <a:latin typeface="宋体" panose="02010600030101010101" pitchFamily="2" charset="-122"/>
                <a:ea typeface="宋体" panose="02010600030101010101" pitchFamily="2" charset="-122"/>
                <a:cs typeface="宋体" panose="02010600030101010101" pitchFamily="2" charset="-122"/>
              </a:rPr>
              <a:t>条件</a:t>
            </a:r>
            <a:endParaRPr lang="zh-CN" sz="2800" b="1">
              <a:latin typeface="宋体" panose="02010600030101010101" pitchFamily="2" charset="-122"/>
              <a:ea typeface="宋体" panose="02010600030101010101" pitchFamily="2" charset="-122"/>
              <a:cs typeface="宋体" panose="02010600030101010101" pitchFamily="2" charset="-122"/>
            </a:endParaRPr>
          </a:p>
          <a:p>
            <a:pPr indent="0"/>
            <a:r>
              <a:rPr lang="zh-CN" sz="2800" b="1">
                <a:latin typeface="宋体" panose="02010600030101010101" pitchFamily="2" charset="-122"/>
                <a:ea typeface="宋体" panose="02010600030101010101" pitchFamily="2" charset="-122"/>
                <a:cs typeface="宋体" panose="02010600030101010101" pitchFamily="2" charset="-122"/>
              </a:rPr>
              <a:t>①客观条件</a:t>
            </a:r>
            <a:r>
              <a:rPr lang="en-US" sz="2800" b="1">
                <a:latin typeface="宋体" panose="02010600030101010101" pitchFamily="2" charset="-122"/>
                <a:ea typeface="宋体" panose="02010600030101010101" pitchFamily="2" charset="-122"/>
                <a:cs typeface="宋体" panose="02010600030101010101" pitchFamily="2" charset="-122"/>
              </a:rPr>
              <a:t>:</a:t>
            </a:r>
            <a:endParaRPr lang="en-US" altLang="en-US" sz="2800" b="1">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4" name="表格 3"/>
          <p:cNvGraphicFramePr/>
          <p:nvPr>
            <p:custDataLst>
              <p:tags r:id="rId2"/>
            </p:custDataLst>
          </p:nvPr>
        </p:nvGraphicFramePr>
        <p:xfrm>
          <a:off x="1155065" y="2026920"/>
          <a:ext cx="10572750" cy="2072640"/>
        </p:xfrm>
        <a:graphic>
          <a:graphicData uri="http://schemas.openxmlformats.org/drawingml/2006/table">
            <a:tbl>
              <a:tblPr firstRow="1" bandRow="1">
                <a:tableStyleId>{5940675A-B579-460E-94D1-54222C63F5DA}</a:tableStyleId>
              </a:tblPr>
              <a:tblGrid>
                <a:gridCol w="2458085"/>
                <a:gridCol w="8114665"/>
              </a:tblGrid>
              <a:tr h="860425">
                <a:tc>
                  <a:txBody>
                    <a:bodyPr/>
                    <a:p>
                      <a:pPr indent="0" algn="ctr">
                        <a:buNone/>
                      </a:pPr>
                      <a:r>
                        <a:rPr lang="en-US" sz="2800" b="1">
                          <a:latin typeface="Times New Roman" panose="02020603050405020304" charset="0"/>
                          <a:cs typeface="Times New Roman" panose="02020603050405020304" charset="0"/>
                        </a:rPr>
                        <a:t>人民愿望 </a:t>
                      </a:r>
                      <a:endParaRPr lang="en-US" altLang="en-US" sz="2800" b="1">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800" b="1">
                          <a:latin typeface="Times New Roman" panose="02020603050405020304" charset="0"/>
                          <a:cs typeface="Times New Roman" panose="02020603050405020304" charset="0"/>
                        </a:rPr>
                        <a:t>长期战乱给社会带来巨大灾难,人民渴望安定统一</a:t>
                      </a:r>
                      <a:endParaRPr lang="en-US" altLang="en-US" sz="2800" b="1">
                        <a:latin typeface="Times New Roman" panose="02020603050405020304" charset="0"/>
                        <a:ea typeface="Times New Roman" panose="02020603050405020304" charset="0"/>
                        <a:cs typeface="Times New Roman" panose="02020603050405020304" charset="0"/>
                      </a:endParaRPr>
                    </a:p>
                  </a:txBody>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07060">
                <a:tc>
                  <a:txBody>
                    <a:bodyPr/>
                    <a:p>
                      <a:pPr indent="0" algn="ctr">
                        <a:buNone/>
                      </a:pPr>
                      <a:r>
                        <a:rPr lang="en-US" sz="2800" b="1">
                          <a:latin typeface="Times New Roman" panose="02020603050405020304" charset="0"/>
                          <a:cs typeface="Times New Roman" panose="02020603050405020304" charset="0"/>
                        </a:rPr>
                        <a:t>经济需求</a:t>
                      </a:r>
                      <a:endParaRPr lang="en-US" altLang="en-US" sz="2800" b="1">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800" b="1">
                          <a:latin typeface="Times New Roman" panose="02020603050405020304" charset="0"/>
                          <a:cs typeface="Times New Roman" panose="02020603050405020304" charset="0"/>
                        </a:rPr>
                        <a:t>各地域经济的发展,要求打破</a:t>
                      </a:r>
                      <a:r>
                        <a:rPr lang="en-US" sz="2800" b="1" u="sng">
                          <a:uFill>
                            <a:solidFill>
                              <a:srgbClr val="000000"/>
                            </a:solidFill>
                          </a:uFill>
                          <a:latin typeface="Times New Roman" panose="02020603050405020304" charset="0"/>
                          <a:cs typeface="Times New Roman" panose="02020603050405020304" charset="0"/>
                        </a:rPr>
                        <a:t>政治分裂</a:t>
                      </a:r>
                      <a:r>
                        <a:rPr lang="en-US" sz="2800" b="1">
                          <a:latin typeface="Times New Roman" panose="02020603050405020304" charset="0"/>
                          <a:cs typeface="Times New Roman" panose="02020603050405020304" charset="0"/>
                        </a:rPr>
                        <a:t>所带来的阻碍</a:t>
                      </a:r>
                      <a:endParaRPr lang="en-US" altLang="en-US" sz="2800" b="1">
                        <a:latin typeface="Times New Roman" panose="02020603050405020304" charset="0"/>
                        <a:ea typeface="Times New Roman" panose="02020603050405020304" charset="0"/>
                        <a:cs typeface="Times New Roman" panose="02020603050405020304" charset="0"/>
                      </a:endParaRPr>
                    </a:p>
                  </a:txBody>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05155">
                <a:tc>
                  <a:txBody>
                    <a:bodyPr/>
                    <a:p>
                      <a:pPr indent="0" algn="ctr">
                        <a:buNone/>
                      </a:pPr>
                      <a:r>
                        <a:rPr lang="en-US" sz="2800" b="1">
                          <a:latin typeface="Times New Roman" panose="02020603050405020304" charset="0"/>
                          <a:cs typeface="Times New Roman" panose="02020603050405020304" charset="0"/>
                        </a:rPr>
                        <a:t>地理位置</a:t>
                      </a:r>
                      <a:endParaRPr lang="en-US" altLang="en-US" sz="2800" b="1">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latin typeface="Times New Roman" panose="02020603050405020304" charset="0"/>
                          <a:cs typeface="Times New Roman" panose="02020603050405020304" charset="0"/>
                        </a:rPr>
                        <a:t>秦国地理位置优越,物质基础雄厚</a:t>
                      </a:r>
                      <a:endParaRPr lang="en-US" altLang="en-US" sz="2800" b="1">
                        <a:latin typeface="Times New Roman" panose="02020603050405020304" charset="0"/>
                        <a:ea typeface="Times New Roman" panose="02020603050405020304" charset="0"/>
                        <a:cs typeface="Times New Roman" panose="02020603050405020304" charset="0"/>
                      </a:endParaRPr>
                    </a:p>
                  </a:txBody>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6" name="文本框 5"/>
          <p:cNvSpPr txBox="1"/>
          <p:nvPr/>
        </p:nvSpPr>
        <p:spPr>
          <a:xfrm>
            <a:off x="815975" y="4126230"/>
            <a:ext cx="7759065" cy="521970"/>
          </a:xfrm>
          <a:prstGeom prst="rect">
            <a:avLst/>
          </a:prstGeom>
          <a:noFill/>
          <a:ln w="9525">
            <a:noFill/>
          </a:ln>
        </p:spPr>
        <p:txBody>
          <a:bodyPr wrap="square">
            <a:spAutoFit/>
          </a:bodyPr>
          <a:p>
            <a:pPr indent="0"/>
            <a:r>
              <a:rPr lang="zh-CN" sz="2800" b="1">
                <a:latin typeface="宋体" panose="02010600030101010101" pitchFamily="2" charset="-122"/>
                <a:ea typeface="宋体" panose="02010600030101010101" pitchFamily="2" charset="-122"/>
                <a:cs typeface="宋体" panose="02010600030101010101" pitchFamily="2" charset="-122"/>
              </a:rPr>
              <a:t>②主观条件</a:t>
            </a:r>
            <a:r>
              <a:rPr lang="en-US" sz="2800" b="1">
                <a:latin typeface="宋体" panose="02010600030101010101" pitchFamily="2" charset="-122"/>
                <a:ea typeface="宋体" panose="02010600030101010101" pitchFamily="2" charset="-122"/>
                <a:cs typeface="宋体" panose="02010600030101010101" pitchFamily="2" charset="-122"/>
              </a:rPr>
              <a:t>:</a:t>
            </a:r>
            <a:endParaRPr lang="en-US" altLang="en-US" sz="2800" b="1">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7" name="表格 6"/>
          <p:cNvGraphicFramePr/>
          <p:nvPr>
            <p:custDataLst>
              <p:tags r:id="rId3"/>
            </p:custDataLst>
          </p:nvPr>
        </p:nvGraphicFramePr>
        <p:xfrm>
          <a:off x="1156970" y="4697730"/>
          <a:ext cx="10570845" cy="1836420"/>
        </p:xfrm>
        <a:graphic>
          <a:graphicData uri="http://schemas.openxmlformats.org/drawingml/2006/table">
            <a:tbl>
              <a:tblPr firstRow="1" bandRow="1">
                <a:tableStyleId>{5940675A-B579-460E-94D1-54222C63F5DA}</a:tableStyleId>
              </a:tblPr>
              <a:tblGrid>
                <a:gridCol w="2517775"/>
                <a:gridCol w="8053070"/>
              </a:tblGrid>
              <a:tr h="612140">
                <a:tc>
                  <a:txBody>
                    <a:bodyPr/>
                    <a:p>
                      <a:pPr indent="0" algn="ctr">
                        <a:buNone/>
                      </a:pPr>
                      <a:r>
                        <a:rPr lang="en-US" sz="2800" b="1">
                          <a:latin typeface="Times New Roman" panose="02020603050405020304" charset="0"/>
                          <a:cs typeface="Times New Roman" panose="02020603050405020304" charset="0"/>
                        </a:rPr>
                        <a:t>励精图治</a:t>
                      </a:r>
                      <a:endParaRPr lang="en-US" altLang="en-US" sz="2800" b="1">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800" b="1">
                          <a:latin typeface="Times New Roman" panose="02020603050405020304" charset="0"/>
                          <a:cs typeface="Times New Roman" panose="02020603050405020304" charset="0"/>
                        </a:rPr>
                        <a:t>秦王广纳</a:t>
                      </a:r>
                      <a:r>
                        <a:rPr lang="en-US" sz="2800" b="1" u="sng">
                          <a:uFill>
                            <a:solidFill>
                              <a:srgbClr val="000000"/>
                            </a:solidFill>
                          </a:uFill>
                          <a:latin typeface="Times New Roman" panose="02020603050405020304" charset="0"/>
                          <a:cs typeface="Times New Roman" panose="02020603050405020304" charset="0"/>
                        </a:rPr>
                        <a:t>贤才</a:t>
                      </a:r>
                      <a:r>
                        <a:rPr lang="en-US" sz="2800" b="1">
                          <a:latin typeface="Times New Roman" panose="02020603050405020304" charset="0"/>
                          <a:cs typeface="Times New Roman" panose="02020603050405020304" charset="0"/>
                        </a:rPr>
                        <a:t>,吏治较为清明</a:t>
                      </a:r>
                      <a:endParaRPr lang="en-US" altLang="en-US" sz="2800" b="1">
                        <a:latin typeface="Times New Roman" panose="02020603050405020304" charset="0"/>
                        <a:ea typeface="Times New Roman" panose="02020603050405020304" charset="0"/>
                        <a:cs typeface="Times New Roman" panose="02020603050405020304" charset="0"/>
                      </a:endParaRPr>
                    </a:p>
                  </a:txBody>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12140">
                <a:tc>
                  <a:txBody>
                    <a:bodyPr/>
                    <a:p>
                      <a:pPr indent="0" algn="ctr">
                        <a:buNone/>
                      </a:pPr>
                      <a:r>
                        <a:rPr lang="en-US" sz="2800" b="1">
                          <a:latin typeface="Times New Roman" panose="02020603050405020304" charset="0"/>
                          <a:cs typeface="Times New Roman" panose="02020603050405020304" charset="0"/>
                        </a:rPr>
                        <a:t>商鞅变法</a:t>
                      </a:r>
                      <a:endParaRPr lang="en-US" altLang="en-US" sz="2800" b="1">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800" b="1">
                          <a:latin typeface="Times New Roman" panose="02020603050405020304" charset="0"/>
                          <a:cs typeface="Times New Roman" panose="02020603050405020304" charset="0"/>
                        </a:rPr>
                        <a:t>尊奉法家,奖励耕战,国家日益强盛</a:t>
                      </a:r>
                      <a:endParaRPr lang="en-US" altLang="en-US" sz="2800" b="1">
                        <a:latin typeface="Times New Roman" panose="02020603050405020304" charset="0"/>
                        <a:ea typeface="Times New Roman" panose="02020603050405020304" charset="0"/>
                        <a:cs typeface="Times New Roman" panose="02020603050405020304" charset="0"/>
                      </a:endParaRPr>
                    </a:p>
                  </a:txBody>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12140">
                <a:tc>
                  <a:txBody>
                    <a:bodyPr/>
                    <a:p>
                      <a:pPr indent="0" algn="ctr">
                        <a:buNone/>
                      </a:pPr>
                      <a:r>
                        <a:rPr lang="en-US" sz="2800" b="1">
                          <a:latin typeface="Times New Roman" panose="02020603050405020304" charset="0"/>
                          <a:cs typeface="Times New Roman" panose="02020603050405020304" charset="0"/>
                        </a:rPr>
                        <a:t>策略得当</a:t>
                      </a:r>
                      <a:endParaRPr lang="en-US" altLang="en-US" sz="2800" b="1">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latin typeface="Times New Roman" panose="02020603050405020304" charset="0"/>
                          <a:cs typeface="Times New Roman" panose="02020603050405020304" charset="0"/>
                        </a:rPr>
                        <a:t>秦国采取</a:t>
                      </a:r>
                      <a:r>
                        <a:rPr lang="en-US" sz="2800" b="1" u="sng">
                          <a:uFill>
                            <a:solidFill>
                              <a:srgbClr val="000000"/>
                            </a:solidFill>
                          </a:uFill>
                          <a:latin typeface="Times New Roman" panose="02020603050405020304" charset="0"/>
                          <a:cs typeface="Times New Roman" panose="02020603050405020304" charset="0"/>
                        </a:rPr>
                        <a:t>远交近攻</a:t>
                      </a:r>
                      <a:r>
                        <a:rPr lang="en-US" sz="2800" b="1">
                          <a:latin typeface="Times New Roman" panose="02020603050405020304" charset="0"/>
                          <a:cs typeface="Times New Roman" panose="02020603050405020304" charset="0"/>
                        </a:rPr>
                        <a:t>战略</a:t>
                      </a:r>
                      <a:endParaRPr lang="en-US" altLang="en-US" sz="2800" b="1">
                        <a:latin typeface="Times New Roman" panose="02020603050405020304" charset="0"/>
                        <a:ea typeface="Times New Roman" panose="02020603050405020304" charset="0"/>
                        <a:cs typeface="Times New Roman" panose="02020603050405020304" charset="0"/>
                      </a:endParaRPr>
                    </a:p>
                  </a:txBody>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r>
            </a:tbl>
          </a:graphicData>
        </a:graphic>
      </p:graphicFrame>
    </p:spTree>
    <p:custDataLst>
      <p:tags r:id="rId4"/>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ox(in)">
                                      <p:cBhvr>
                                        <p:cTn id="11" dur="20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000" fill="hold">
                                          <p:stCondLst>
                                            <p:cond delay="0"/>
                                          </p:stCondLst>
                                        </p:cTn>
                                        <p:tgtEl>
                                          <p:spTgt spid="7"/>
                                        </p:tgtEl>
                                        <p:attrNameLst>
                                          <p:attrName>style.visibility</p:attrName>
                                        </p:attrNameLst>
                                      </p:cBhvr>
                                      <p:to>
                                        <p:strVal val="visible"/>
                                      </p:to>
                                    </p:set>
                                    <p:animEffect transition="in" filter="wheel(1)">
                                      <p:cBhvr>
                                        <p:cTn id="2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11785" y="271780"/>
            <a:ext cx="11569065" cy="6396990"/>
          </a:xfrm>
        </p:spPr>
        <p:txBody>
          <a:bodyPr/>
          <a:lstStyle/>
          <a:p>
            <a:pPr marL="0" indent="0">
              <a:lnSpc>
                <a:spcPct val="110000"/>
              </a:lnSpc>
              <a:buNone/>
            </a:pPr>
            <a:r>
              <a:rPr lang="zh-CN" altLang="en-US" sz="2800" b="1" smtClean="0">
                <a:solidFill>
                  <a:schemeClr val="tx1"/>
                </a:solidFill>
              </a:rPr>
              <a:t>（2）过程</a:t>
            </a:r>
            <a:endParaRPr lang="zh-CN" altLang="en-US" sz="2800" b="1" smtClean="0">
              <a:solidFill>
                <a:schemeClr val="tx1"/>
              </a:solidFill>
            </a:endParaRPr>
          </a:p>
          <a:p>
            <a:pPr marL="0" indent="0">
              <a:lnSpc>
                <a:spcPct val="110000"/>
              </a:lnSpc>
              <a:buNone/>
            </a:pPr>
            <a:r>
              <a:rPr lang="en-US" altLang="zh-CN" sz="2800" b="1" smtClean="0">
                <a:solidFill>
                  <a:schemeClr val="tx1"/>
                </a:solidFill>
              </a:rPr>
              <a:t>BC </a:t>
            </a:r>
            <a:r>
              <a:rPr lang="zh-CN" altLang="en-US" sz="2800" b="1" smtClean="0">
                <a:solidFill>
                  <a:schemeClr val="tx1"/>
                </a:solidFill>
              </a:rPr>
              <a:t>230—</a:t>
            </a:r>
            <a:r>
              <a:rPr lang="en-US" altLang="zh-CN" sz="2800" b="1" smtClean="0">
                <a:solidFill>
                  <a:schemeClr val="tx1"/>
                </a:solidFill>
              </a:rPr>
              <a:t>BC</a:t>
            </a:r>
            <a:r>
              <a:rPr lang="zh-CN" altLang="en-US" sz="2800" b="1" smtClean="0">
                <a:solidFill>
                  <a:schemeClr val="tx1"/>
                </a:solidFill>
              </a:rPr>
              <a:t>221年，</a:t>
            </a:r>
            <a:r>
              <a:rPr lang="zh-CN" altLang="en-US" sz="2800" b="1" smtClean="0">
                <a:sym typeface="+mn-ea"/>
              </a:rPr>
              <a:t>东</a:t>
            </a:r>
            <a:r>
              <a:rPr lang="zh-CN" altLang="en-US" sz="2800" b="1" smtClean="0">
                <a:solidFill>
                  <a:schemeClr val="tx1"/>
                </a:solidFill>
              </a:rPr>
              <a:t>灭六国，建王朝，都咸阳。</a:t>
            </a:r>
            <a:endParaRPr lang="zh-CN" altLang="en-US" sz="2800" b="1" smtClean="0">
              <a:solidFill>
                <a:schemeClr val="tx1"/>
              </a:solidFill>
            </a:endParaRPr>
          </a:p>
          <a:p>
            <a:pPr marL="0" indent="0">
              <a:lnSpc>
                <a:spcPct val="110000"/>
              </a:lnSpc>
              <a:buNone/>
            </a:pPr>
            <a:r>
              <a:rPr lang="en-US" altLang="zh-CN" sz="2800" b="1" smtClean="0">
                <a:solidFill>
                  <a:schemeClr val="tx1"/>
                </a:solidFill>
              </a:rPr>
              <a:t>BC215</a:t>
            </a:r>
            <a:r>
              <a:rPr lang="zh-CN" altLang="en-US" sz="2800" b="1" smtClean="0">
                <a:solidFill>
                  <a:schemeClr val="tx1"/>
                </a:solidFill>
              </a:rPr>
              <a:t>，</a:t>
            </a:r>
            <a:r>
              <a:rPr lang="en-US" altLang="zh-CN" sz="2800" b="1" smtClean="0">
                <a:solidFill>
                  <a:schemeClr val="tx1"/>
                </a:solidFill>
              </a:rPr>
              <a:t>                    </a:t>
            </a:r>
            <a:r>
              <a:rPr lang="zh-CN" altLang="en-US" sz="2800" b="1" smtClean="0">
                <a:solidFill>
                  <a:schemeClr val="tx1"/>
                </a:solidFill>
              </a:rPr>
              <a:t>北击匈奴，收河套，筑长城；</a:t>
            </a:r>
            <a:endParaRPr lang="zh-CN" altLang="en-US" sz="2800" b="1" smtClean="0">
              <a:solidFill>
                <a:schemeClr val="tx1"/>
              </a:solidFill>
            </a:endParaRPr>
          </a:p>
          <a:p>
            <a:pPr marL="0" indent="0">
              <a:lnSpc>
                <a:spcPct val="110000"/>
              </a:lnSpc>
              <a:buNone/>
            </a:pPr>
            <a:r>
              <a:rPr lang="en-US" altLang="zh-CN" sz="2800" b="1" smtClean="0">
                <a:solidFill>
                  <a:schemeClr val="tx1"/>
                </a:solidFill>
              </a:rPr>
              <a:t>BC218—BC214</a:t>
            </a:r>
            <a:r>
              <a:rPr lang="zh-CN" altLang="en-US" sz="2800" b="1" smtClean="0">
                <a:solidFill>
                  <a:schemeClr val="tx1"/>
                </a:solidFill>
              </a:rPr>
              <a:t>年，南</a:t>
            </a:r>
            <a:r>
              <a:rPr lang="zh-CN" altLang="en-US" sz="2800" b="1" smtClean="0">
                <a:sym typeface="+mn-ea"/>
              </a:rPr>
              <a:t>征</a:t>
            </a:r>
            <a:r>
              <a:rPr lang="zh-CN" altLang="en-US" sz="2800" b="1" smtClean="0">
                <a:solidFill>
                  <a:schemeClr val="tx1"/>
                </a:solidFill>
              </a:rPr>
              <a:t>岭南，开灵渠，设三郡；</a:t>
            </a:r>
            <a:endParaRPr lang="zh-CN" altLang="en-US" sz="2800" b="1" smtClean="0">
              <a:solidFill>
                <a:schemeClr val="tx1"/>
              </a:solidFill>
            </a:endParaRPr>
          </a:p>
          <a:p>
            <a:pPr marL="0" indent="0">
              <a:lnSpc>
                <a:spcPct val="110000"/>
              </a:lnSpc>
              <a:buNone/>
            </a:pPr>
            <a:r>
              <a:rPr lang="en-US" altLang="zh-CN" sz="2800" b="1" smtClean="0">
                <a:solidFill>
                  <a:schemeClr val="tx1"/>
                </a:solidFill>
              </a:rPr>
              <a:t>BC221</a:t>
            </a:r>
            <a:r>
              <a:rPr lang="zh-CN" altLang="en-US" sz="2800" b="1" smtClean="0">
                <a:solidFill>
                  <a:schemeClr val="tx1"/>
                </a:solidFill>
              </a:rPr>
              <a:t>年，</a:t>
            </a:r>
            <a:r>
              <a:rPr lang="en-US" altLang="zh-CN" sz="2800" b="1" smtClean="0">
                <a:solidFill>
                  <a:schemeClr val="tx1"/>
                </a:solidFill>
              </a:rPr>
              <a:t>                </a:t>
            </a:r>
            <a:r>
              <a:rPr lang="zh-CN" altLang="en-US" sz="2800" b="1" smtClean="0">
                <a:solidFill>
                  <a:schemeClr val="tx1"/>
                </a:solidFill>
              </a:rPr>
              <a:t>管辖西南，辟五尺道，任官吏，强控制</a:t>
            </a:r>
            <a:endParaRPr lang="zh-CN" altLang="en-US" sz="2800" b="1" smtClean="0">
              <a:solidFill>
                <a:schemeClr val="tx1"/>
              </a:solidFill>
            </a:endParaRPr>
          </a:p>
          <a:p>
            <a:pPr marL="0" indent="0">
              <a:lnSpc>
                <a:spcPct val="110000"/>
              </a:lnSpc>
              <a:buNone/>
            </a:pPr>
            <a:r>
              <a:rPr lang="zh-CN" altLang="en-US" sz="2800" b="1" smtClean="0">
                <a:solidFill>
                  <a:schemeClr val="tx1"/>
                </a:solidFill>
              </a:rPr>
              <a:t>（</a:t>
            </a:r>
            <a:r>
              <a:rPr lang="en-US" altLang="zh-CN" sz="2800" b="1" smtClean="0">
                <a:solidFill>
                  <a:schemeClr val="tx1"/>
                </a:solidFill>
              </a:rPr>
              <a:t>3</a:t>
            </a:r>
            <a:r>
              <a:rPr lang="zh-CN" altLang="en-US" sz="2800" b="1" smtClean="0">
                <a:solidFill>
                  <a:schemeClr val="tx1"/>
                </a:solidFill>
              </a:rPr>
              <a:t>）统一的意义：</a:t>
            </a:r>
            <a:endParaRPr lang="zh-CN" altLang="en-US" sz="2800" b="1" smtClean="0">
              <a:solidFill>
                <a:schemeClr val="tx1"/>
              </a:solidFill>
            </a:endParaRPr>
          </a:p>
          <a:p>
            <a:pPr marL="0" indent="0">
              <a:lnSpc>
                <a:spcPct val="110000"/>
              </a:lnSpc>
              <a:buNone/>
            </a:pPr>
            <a:r>
              <a:rPr lang="zh-CN" altLang="en-US" sz="2800" b="1" smtClean="0">
                <a:solidFill>
                  <a:schemeClr val="tx1"/>
                </a:solidFill>
              </a:rPr>
              <a:t>①结束了分裂割据局面，建立了第一个统一的封建国家；</a:t>
            </a:r>
            <a:endParaRPr lang="zh-CN" altLang="en-US" sz="2800" b="1" smtClean="0">
              <a:solidFill>
                <a:schemeClr val="tx1"/>
              </a:solidFill>
            </a:endParaRPr>
          </a:p>
          <a:p>
            <a:pPr marL="0" indent="0">
              <a:lnSpc>
                <a:spcPct val="110000"/>
              </a:lnSpc>
              <a:buNone/>
            </a:pPr>
            <a:r>
              <a:rPr lang="zh-CN" altLang="en-US" sz="2800" b="1" smtClean="0">
                <a:solidFill>
                  <a:schemeClr val="tx1"/>
                </a:solidFill>
              </a:rPr>
              <a:t>②初步奠定了此后历代疆域的基本版图；</a:t>
            </a:r>
            <a:endParaRPr lang="zh-CN" altLang="en-US" sz="2800" b="1" smtClean="0">
              <a:solidFill>
                <a:schemeClr val="tx1"/>
              </a:solidFill>
            </a:endParaRPr>
          </a:p>
          <a:p>
            <a:pPr marL="0" indent="0">
              <a:lnSpc>
                <a:spcPct val="110000"/>
              </a:lnSpc>
              <a:buNone/>
            </a:pPr>
            <a:r>
              <a:rPr lang="zh-CN" altLang="en-US" sz="2800" b="1" smtClean="0">
                <a:solidFill>
                  <a:schemeClr val="tx1"/>
                </a:solidFill>
              </a:rPr>
              <a:t>③推动了统一多民族国家政治、经济、文化的发展；</a:t>
            </a:r>
            <a:endParaRPr lang="zh-CN" altLang="en-US" sz="2800" b="1" smtClean="0">
              <a:solidFill>
                <a:schemeClr val="tx1"/>
              </a:solidFill>
            </a:endParaRPr>
          </a:p>
          <a:p>
            <a:pPr marL="0" indent="0">
              <a:lnSpc>
                <a:spcPct val="110000"/>
              </a:lnSpc>
              <a:buNone/>
            </a:pPr>
            <a:r>
              <a:rPr lang="zh-CN" altLang="en-US" sz="2800" b="1" smtClean="0">
                <a:solidFill>
                  <a:schemeClr val="tx1"/>
                </a:solidFill>
              </a:rPr>
              <a:t>④促进各地区的文化交流，利于华夏族为主体的中华民族的形成</a:t>
            </a:r>
            <a:endParaRPr lang="zh-CN" altLang="en-US" sz="2800" b="1" smtClean="0">
              <a:solidFill>
                <a:schemeClr val="tx1"/>
              </a:solidFill>
            </a:endParaRPr>
          </a:p>
          <a:p>
            <a:pPr marL="0" indent="0">
              <a:buNone/>
            </a:pPr>
            <a:endParaRPr lang="zh-CN" altLang="en-US" sz="2800" b="1" smtClean="0">
              <a:solidFill>
                <a:schemeClr val="tx1"/>
              </a:solidFill>
            </a:endParaRPr>
          </a:p>
        </p:txBody>
      </p:sp>
      <p:sp>
        <p:nvSpPr>
          <p:cNvPr id="2" name="文本框 1"/>
          <p:cNvSpPr txBox="1"/>
          <p:nvPr/>
        </p:nvSpPr>
        <p:spPr>
          <a:xfrm>
            <a:off x="3748405" y="271780"/>
            <a:ext cx="3042920" cy="521970"/>
          </a:xfrm>
          <a:prstGeom prst="rect">
            <a:avLst/>
          </a:prstGeom>
          <a:noFill/>
        </p:spPr>
        <p:txBody>
          <a:bodyPr wrap="none" rtlCol="0" anchor="t">
            <a:spAutoFit/>
          </a:bodyPr>
          <a:p>
            <a:r>
              <a:rPr lang="zh-CN" altLang="en-US" sz="2800" b="1" smtClean="0">
                <a:highlight>
                  <a:srgbClr val="FFFF00"/>
                </a:highlight>
                <a:sym typeface="+mn-ea"/>
              </a:rPr>
              <a:t>（韩赵魏楚燕齐）</a:t>
            </a:r>
            <a:endParaRPr lang="zh-CN" altLang="en-US" sz="2800" b="1" smtClean="0">
              <a:highlight>
                <a:srgbClr val="FFFF00"/>
              </a:highlight>
              <a:sym typeface="+mn-ea"/>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wipe(down)">
                                      <p:cBhvr>
                                        <p:cTn id="11" dur="500"/>
                                        <p:tgtEl>
                                          <p:spTgt spid="5">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500" fill="hold"/>
                                        <p:tgtEl>
                                          <p:spTgt spid="2"/>
                                        </p:tgtEl>
                                        <p:attrNameLst>
                                          <p:attrName>ppt_x</p:attrName>
                                        </p:attrNameLst>
                                      </p:cBhvr>
                                      <p:tavLst>
                                        <p:tav tm="0">
                                          <p:val>
                                            <p:strVal val="#ppt_x"/>
                                          </p:val>
                                        </p:tav>
                                        <p:tav tm="100000">
                                          <p:val>
                                            <p:strVal val="#ppt_x"/>
                                          </p:val>
                                        </p:tav>
                                      </p:tavLst>
                                    </p:anim>
                                    <p:anim calcmode="lin" valueType="num">
                                      <p:cBhvr additive="base">
                                        <p:cTn id="1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5">
                                            <p:txEl>
                                              <p:pRg st="6" end="6"/>
                                            </p:txEl>
                                          </p:spTgt>
                                        </p:tgtEl>
                                        <p:attrNameLst>
                                          <p:attrName>style.visibility</p:attrName>
                                        </p:attrNameLst>
                                      </p:cBhvr>
                                      <p:to>
                                        <p:strVal val="visible"/>
                                      </p:to>
                                    </p:set>
                                    <p:animEffect transition="in" filter="barn(inVertical)">
                                      <p:cBhvr>
                                        <p:cTn id="34" dur="500"/>
                                        <p:tgtEl>
                                          <p:spTgt spid="5">
                                            <p:txEl>
                                              <p:pRg st="6" end="6"/>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barn(inVertical)">
                                      <p:cBhvr>
                                        <p:cTn id="37" dur="500"/>
                                        <p:tgtEl>
                                          <p:spTgt spid="5">
                                            <p:txEl>
                                              <p:pRg st="7" end="7"/>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5">
                                            <p:txEl>
                                              <p:pRg st="8" end="8"/>
                                            </p:txEl>
                                          </p:spTgt>
                                        </p:tgtEl>
                                        <p:attrNameLst>
                                          <p:attrName>style.visibility</p:attrName>
                                        </p:attrNameLst>
                                      </p:cBhvr>
                                      <p:to>
                                        <p:strVal val="visible"/>
                                      </p:to>
                                    </p:set>
                                    <p:animEffect transition="in" filter="barn(inVertical)">
                                      <p:cBhvr>
                                        <p:cTn id="40" dur="500"/>
                                        <p:tgtEl>
                                          <p:spTgt spid="5">
                                            <p:txEl>
                                              <p:pRg st="8" end="8"/>
                                            </p:txEl>
                                          </p:spTgt>
                                        </p:tgtEl>
                                      </p:cBhvr>
                                    </p:animEffect>
                                  </p:childTnLst>
                                </p:cTn>
                              </p:par>
                              <p:par>
                                <p:cTn id="41" presetID="16" presetClass="entr" presetSubtype="21" fill="hold" nodeType="with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animEffect transition="in" filter="barn(inVertical)">
                                      <p:cBhvr>
                                        <p:cTn id="43"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35915" y="354330"/>
            <a:ext cx="11569065" cy="6066790"/>
          </a:xfrm>
        </p:spPr>
        <p:txBody>
          <a:bodyPr/>
          <a:lstStyle/>
          <a:p>
            <a:pPr marL="0" indent="0">
              <a:lnSpc>
                <a:spcPct val="110000"/>
              </a:lnSpc>
              <a:buNone/>
            </a:pPr>
            <a:r>
              <a:rPr lang="zh-CN" altLang="en-US" sz="2800" b="1" smtClean="0">
                <a:solidFill>
                  <a:schemeClr val="tx1"/>
                </a:solidFill>
              </a:rPr>
              <a:t>2.巩固统一</a:t>
            </a:r>
            <a:r>
              <a:rPr lang="zh-CN" altLang="en-US" sz="2800" b="1" smtClean="0">
                <a:sym typeface="+mn-ea"/>
              </a:rPr>
              <a:t>措施</a:t>
            </a:r>
            <a:endParaRPr lang="zh-CN" altLang="en-US" sz="2800" b="1" smtClean="0">
              <a:solidFill>
                <a:schemeClr val="tx1"/>
              </a:solidFill>
            </a:endParaRPr>
          </a:p>
          <a:p>
            <a:pPr marL="0" indent="0">
              <a:lnSpc>
                <a:spcPct val="110000"/>
              </a:lnSpc>
              <a:buNone/>
            </a:pPr>
            <a:r>
              <a:rPr lang="zh-CN" altLang="en-US" sz="2800" b="1" smtClean="0">
                <a:solidFill>
                  <a:schemeClr val="tx1"/>
                </a:solidFill>
              </a:rPr>
              <a:t>①皇帝制度；</a:t>
            </a:r>
            <a:endParaRPr lang="zh-CN" altLang="en-US" sz="2800" b="1" smtClean="0">
              <a:solidFill>
                <a:schemeClr val="tx1"/>
              </a:solidFill>
            </a:endParaRPr>
          </a:p>
          <a:p>
            <a:pPr marL="0" indent="0">
              <a:lnSpc>
                <a:spcPct val="110000"/>
              </a:lnSpc>
              <a:buNone/>
            </a:pPr>
            <a:r>
              <a:rPr lang="zh-CN" altLang="en-US" sz="2800" b="1" smtClean="0">
                <a:solidFill>
                  <a:schemeClr val="tx1"/>
                </a:solidFill>
              </a:rPr>
              <a:t>②三公九卿制；</a:t>
            </a:r>
            <a:endParaRPr lang="zh-CN" altLang="en-US" sz="2800" b="1" smtClean="0">
              <a:solidFill>
                <a:schemeClr val="tx1"/>
              </a:solidFill>
            </a:endParaRPr>
          </a:p>
          <a:p>
            <a:pPr marL="0" indent="0">
              <a:lnSpc>
                <a:spcPct val="110000"/>
              </a:lnSpc>
              <a:buNone/>
            </a:pPr>
            <a:r>
              <a:rPr lang="zh-CN" altLang="en-US" sz="2800" b="1" smtClean="0">
                <a:solidFill>
                  <a:schemeClr val="tx1"/>
                </a:solidFill>
              </a:rPr>
              <a:t>③郡县制</a:t>
            </a:r>
            <a:endParaRPr lang="zh-CN" altLang="en-US" sz="2800" b="1" smtClean="0">
              <a:solidFill>
                <a:schemeClr val="tx1"/>
              </a:solidFill>
            </a:endParaRPr>
          </a:p>
          <a:p>
            <a:pPr marL="0" indent="0">
              <a:lnSpc>
                <a:spcPct val="110000"/>
              </a:lnSpc>
              <a:buNone/>
            </a:pPr>
            <a:r>
              <a:rPr lang="zh-CN" altLang="en-US" sz="2800" b="1" smtClean="0">
                <a:solidFill>
                  <a:schemeClr val="tx1"/>
                </a:solidFill>
                <a:sym typeface="Wingdings" panose="05000000000000000000" charset="0"/>
              </a:rPr>
              <a:t></a:t>
            </a:r>
            <a:r>
              <a:rPr lang="en-US" altLang="zh-CN" sz="2800" b="1" smtClean="0">
                <a:solidFill>
                  <a:schemeClr val="tx1"/>
                </a:solidFill>
                <a:sym typeface="Wingdings" panose="05000000000000000000" charset="0"/>
              </a:rPr>
              <a:t> </a:t>
            </a:r>
            <a:r>
              <a:rPr lang="zh-CN" altLang="en-US" sz="2800" b="1" smtClean="0">
                <a:solidFill>
                  <a:schemeClr val="tx1"/>
                </a:solidFill>
              </a:rPr>
              <a:t>特点：</a:t>
            </a:r>
            <a:r>
              <a:rPr lang="en-US" altLang="zh-CN" sz="2800" b="1" smtClean="0">
                <a:solidFill>
                  <a:schemeClr val="tx1"/>
                </a:solidFill>
              </a:rPr>
              <a:t>a</a:t>
            </a:r>
            <a:r>
              <a:rPr lang="zh-CN" altLang="en-US" sz="2800" b="1" smtClean="0">
                <a:solidFill>
                  <a:schemeClr val="tx1"/>
                </a:solidFill>
              </a:rPr>
              <a:t>、郡县长官由皇帝直接任免；</a:t>
            </a:r>
            <a:r>
              <a:rPr lang="en-US" altLang="zh-CN" sz="2800" b="1" smtClean="0">
                <a:solidFill>
                  <a:schemeClr val="tx1"/>
                </a:solidFill>
              </a:rPr>
              <a:t>b</a:t>
            </a:r>
            <a:r>
              <a:rPr lang="zh-CN" altLang="en-US" sz="2800" b="1" smtClean="0">
                <a:solidFill>
                  <a:schemeClr val="tx1"/>
                </a:solidFill>
              </a:rPr>
              <a:t>、中央对地方垂直管理；</a:t>
            </a:r>
            <a:endParaRPr lang="zh-CN" altLang="en-US" sz="2800" b="1" smtClean="0">
              <a:solidFill>
                <a:schemeClr val="tx1"/>
              </a:solidFill>
            </a:endParaRPr>
          </a:p>
          <a:p>
            <a:pPr marL="0" indent="0">
              <a:lnSpc>
                <a:spcPct val="110000"/>
              </a:lnSpc>
              <a:buNone/>
            </a:pPr>
            <a:r>
              <a:rPr lang="zh-CN" altLang="en-US" sz="2800" b="1" smtClean="0">
                <a:solidFill>
                  <a:schemeClr val="tx1"/>
                </a:solidFill>
                <a:sym typeface="Wingdings" panose="05000000000000000000" charset="0"/>
              </a:rPr>
              <a:t></a:t>
            </a:r>
            <a:r>
              <a:rPr lang="en-US" altLang="zh-CN" sz="2800" b="1" smtClean="0">
                <a:solidFill>
                  <a:schemeClr val="tx1"/>
                </a:solidFill>
                <a:sym typeface="Wingdings" panose="05000000000000000000" charset="0"/>
              </a:rPr>
              <a:t> </a:t>
            </a:r>
            <a:r>
              <a:rPr lang="zh-CN" altLang="en-US" sz="2800" b="1" smtClean="0">
                <a:solidFill>
                  <a:schemeClr val="tx1"/>
                </a:solidFill>
              </a:rPr>
              <a:t>作用：</a:t>
            </a:r>
            <a:r>
              <a:rPr lang="en-US" altLang="zh-CN" sz="2800" b="1" smtClean="0">
                <a:solidFill>
                  <a:schemeClr val="tx1"/>
                </a:solidFill>
              </a:rPr>
              <a:t>a</a:t>
            </a:r>
            <a:r>
              <a:rPr lang="zh-CN" altLang="en-US" sz="2800" b="1" smtClean="0">
                <a:solidFill>
                  <a:schemeClr val="tx1"/>
                </a:solidFill>
              </a:rPr>
              <a:t>、加强了中央集权，有助于巩固国家统一；</a:t>
            </a:r>
            <a:r>
              <a:rPr lang="en-US" altLang="zh-CN" sz="2800" b="1" smtClean="0">
                <a:solidFill>
                  <a:schemeClr val="tx1"/>
                </a:solidFill>
              </a:rPr>
              <a:t>b</a:t>
            </a:r>
            <a:r>
              <a:rPr lang="zh-CN" altLang="en-US" sz="2800" b="1" smtClean="0">
                <a:solidFill>
                  <a:schemeClr val="tx1"/>
                </a:solidFill>
              </a:rPr>
              <a:t>、是官僚政治取代贵族政治的重要标志；</a:t>
            </a:r>
            <a:endParaRPr lang="zh-CN" altLang="en-US" sz="2800" b="1" smtClean="0">
              <a:solidFill>
                <a:schemeClr val="tx1"/>
              </a:solidFill>
            </a:endParaRPr>
          </a:p>
          <a:p>
            <a:pPr marL="0" indent="0">
              <a:lnSpc>
                <a:spcPct val="110000"/>
              </a:lnSpc>
              <a:buNone/>
            </a:pPr>
            <a:r>
              <a:rPr lang="zh-CN" altLang="en-US" sz="2800" b="1" smtClean="0">
                <a:solidFill>
                  <a:schemeClr val="tx1"/>
                </a:solidFill>
              </a:rPr>
              <a:t>④统一车轨、文字、货币和度量衡；修驰道、直道；颁行法律，编制户籍；迁徙六国贵族豪强；整顿社会风俗等。</a:t>
            </a:r>
            <a:endParaRPr lang="zh-CN" altLang="en-US" sz="2800" b="1" smtClean="0">
              <a:solidFill>
                <a:schemeClr val="tx1"/>
              </a:solidFill>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additive="base">
                                        <p:cTn id="12"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 calcmode="lin" valueType="num">
                                      <p:cBhvr additive="base">
                                        <p:cTn id="1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 calcmode="lin" valueType="num">
                                      <p:cBhvr additive="base">
                                        <p:cTn id="2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wipe(down)">
                                      <p:cBhvr>
                                        <p:cTn id="30" dur="500"/>
                                        <p:tgtEl>
                                          <p:spTgt spid="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任意多边形 9"/>
          <p:cNvSpPr/>
          <p:nvPr/>
        </p:nvSpPr>
        <p:spPr>
          <a:xfrm>
            <a:off x="-15498" y="0"/>
            <a:ext cx="12207498" cy="6858000"/>
          </a:xfrm>
          <a:custGeom>
            <a:avLst/>
            <a:gdLst>
              <a:gd name="connsiteX0" fmla="*/ 6111498 w 12207498"/>
              <a:gd name="connsiteY0" fmla="*/ 0 h 6858000"/>
              <a:gd name="connsiteX1" fmla="*/ 12207498 w 12207498"/>
              <a:gd name="connsiteY1" fmla="*/ 0 h 6858000"/>
              <a:gd name="connsiteX2" fmla="*/ 12207498 w 12207498"/>
              <a:gd name="connsiteY2" fmla="*/ 6858000 h 6858000"/>
              <a:gd name="connsiteX3" fmla="*/ 6111498 w 12207498"/>
              <a:gd name="connsiteY3" fmla="*/ 6858000 h 6858000"/>
              <a:gd name="connsiteX4" fmla="*/ 6111498 w 12207498"/>
              <a:gd name="connsiteY4" fmla="*/ 4206648 h 6858000"/>
              <a:gd name="connsiteX5" fmla="*/ 6103749 w 12207498"/>
              <a:gd name="connsiteY5" fmla="*/ 4207971 h 6858000"/>
              <a:gd name="connsiteX6" fmla="*/ 0 w 12207498"/>
              <a:gd name="connsiteY6" fmla="*/ 4211967 h 6858000"/>
              <a:gd name="connsiteX7" fmla="*/ 0 w 12207498"/>
              <a:gd name="connsiteY7" fmla="*/ 1 h 6858000"/>
              <a:gd name="connsiteX8" fmla="*/ 6111498 w 12207498"/>
              <a:gd name="connsiteY8"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7498" h="6858000">
                <a:moveTo>
                  <a:pt x="6111498" y="0"/>
                </a:moveTo>
                <a:lnTo>
                  <a:pt x="12207498" y="0"/>
                </a:lnTo>
                <a:lnTo>
                  <a:pt x="12207498" y="6858000"/>
                </a:lnTo>
                <a:lnTo>
                  <a:pt x="6111498" y="6858000"/>
                </a:lnTo>
                <a:lnTo>
                  <a:pt x="6111498" y="4206648"/>
                </a:lnTo>
                <a:lnTo>
                  <a:pt x="6103749" y="4207971"/>
                </a:lnTo>
                <a:cubicBezTo>
                  <a:pt x="4577812" y="4459698"/>
                  <a:pt x="3051875" y="4611533"/>
                  <a:pt x="0" y="4211967"/>
                </a:cubicBezTo>
                <a:lnTo>
                  <a:pt x="0" y="1"/>
                </a:lnTo>
                <a:lnTo>
                  <a:pt x="6111498" y="1"/>
                </a:lnTo>
                <a:close/>
              </a:path>
            </a:pathLst>
          </a:custGeom>
          <a:blipFill dpi="0" rotWithShape="1">
            <a:blip r:embed="rId1"/>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nvSpPr>
        <p:spPr>
          <a:xfrm flipH="1">
            <a:off x="-62483" y="4046417"/>
            <a:ext cx="6160302" cy="862840"/>
          </a:xfrm>
          <a:custGeom>
            <a:avLst/>
            <a:gdLst>
              <a:gd name="connsiteX0" fmla="*/ 3736089 w 6160302"/>
              <a:gd name="connsiteY0" fmla="*/ 247 h 862840"/>
              <a:gd name="connsiteX1" fmla="*/ 5700726 w 6160302"/>
              <a:gd name="connsiteY1" fmla="*/ 58555 h 862840"/>
              <a:gd name="connsiteX2" fmla="*/ 6160302 w 6160302"/>
              <a:gd name="connsiteY2" fmla="*/ 89107 h 862840"/>
              <a:gd name="connsiteX3" fmla="*/ 6104132 w 6160302"/>
              <a:gd name="connsiteY3" fmla="*/ 862840 h 862840"/>
              <a:gd name="connsiteX4" fmla="*/ 5682127 w 6160302"/>
              <a:gd name="connsiteY4" fmla="*/ 801839 h 862840"/>
              <a:gd name="connsiteX5" fmla="*/ 143271 w 6160302"/>
              <a:gd name="connsiteY5" fmla="*/ 552621 h 862840"/>
              <a:gd name="connsiteX6" fmla="*/ 0 w 6160302"/>
              <a:gd name="connsiteY6" fmla="*/ 554057 h 862840"/>
              <a:gd name="connsiteX7" fmla="*/ 0 w 6160302"/>
              <a:gd name="connsiteY7" fmla="*/ 251051 h 862840"/>
              <a:gd name="connsiteX8" fmla="*/ 159291 w 6160302"/>
              <a:gd name="connsiteY8" fmla="*/ 237125 h 862840"/>
              <a:gd name="connsiteX9" fmla="*/ 3736089 w 6160302"/>
              <a:gd name="connsiteY9" fmla="*/ 247 h 862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60302" h="862840">
                <a:moveTo>
                  <a:pt x="3736089" y="247"/>
                </a:moveTo>
                <a:cubicBezTo>
                  <a:pt x="4314896" y="-2254"/>
                  <a:pt x="4961491" y="14066"/>
                  <a:pt x="5700726" y="58555"/>
                </a:cubicBezTo>
                <a:lnTo>
                  <a:pt x="6160302" y="89107"/>
                </a:lnTo>
                <a:lnTo>
                  <a:pt x="6104132" y="862840"/>
                </a:lnTo>
                <a:lnTo>
                  <a:pt x="5682127" y="801839"/>
                </a:lnTo>
                <a:cubicBezTo>
                  <a:pt x="3041177" y="436978"/>
                  <a:pt x="1569001" y="528660"/>
                  <a:pt x="143271" y="552621"/>
                </a:cubicBezTo>
                <a:lnTo>
                  <a:pt x="0" y="554057"/>
                </a:lnTo>
                <a:lnTo>
                  <a:pt x="0" y="251051"/>
                </a:lnTo>
                <a:lnTo>
                  <a:pt x="159291" y="237125"/>
                </a:lnTo>
                <a:cubicBezTo>
                  <a:pt x="1184532" y="140481"/>
                  <a:pt x="2231190" y="6750"/>
                  <a:pt x="3736089" y="247"/>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5575300" y="0"/>
            <a:ext cx="6616700" cy="6858000"/>
          </a:xfrm>
          <a:prstGeom prst="rect">
            <a:avLst/>
          </a:prstGeom>
          <a:solidFill>
            <a:schemeClr val="tx1">
              <a:lumMod val="95000"/>
              <a:lumOff val="5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568960" y="5051425"/>
            <a:ext cx="4789805" cy="2122805"/>
          </a:xfrm>
          <a:prstGeom prst="rect">
            <a:avLst/>
          </a:prstGeom>
          <a:noFill/>
        </p:spPr>
        <p:txBody>
          <a:bodyPr wrap="square" rtlCol="0">
            <a:spAutoFit/>
          </a:bodyPr>
          <a:lstStyle/>
          <a:p>
            <a:r>
              <a:rPr lang="zh-CN" altLang="en-US" sz="4400" b="1">
                <a:sym typeface="+mn-ea"/>
              </a:rPr>
              <a:t>第</a:t>
            </a:r>
            <a:r>
              <a:rPr lang="en-US" altLang="zh-CN" sz="4400" b="1">
                <a:sym typeface="+mn-ea"/>
              </a:rPr>
              <a:t>1</a:t>
            </a:r>
            <a:r>
              <a:rPr lang="zh-CN" altLang="en-US" sz="4400" b="1">
                <a:sym typeface="+mn-ea"/>
              </a:rPr>
              <a:t>课</a:t>
            </a:r>
            <a:r>
              <a:rPr lang="en-US" altLang="zh-CN" sz="4400" b="1">
                <a:sym typeface="+mn-ea"/>
              </a:rPr>
              <a:t> </a:t>
            </a:r>
            <a:r>
              <a:rPr lang="zh-CN" altLang="en-US" sz="4400" b="1">
                <a:sym typeface="+mn-ea"/>
              </a:rPr>
              <a:t>中华文明的起源与早期国家</a:t>
            </a:r>
            <a:endParaRPr lang="zh-CN" altLang="en-US" sz="4400" b="1"/>
          </a:p>
          <a:p>
            <a:endParaRPr lang="zh-CN" altLang="en-US" sz="4400" b="1" dirty="0">
              <a:solidFill>
                <a:schemeClr val="accent1"/>
              </a:solidFill>
              <a:latin typeface="Impact" panose="020B0806030902050204" pitchFamily="34" charset="0"/>
              <a:ea typeface="+mj-ea"/>
            </a:endParaRPr>
          </a:p>
        </p:txBody>
      </p:sp>
      <p:sp>
        <p:nvSpPr>
          <p:cNvPr id="19" name="TextBox 64"/>
          <p:cNvSpPr txBox="1"/>
          <p:nvPr/>
        </p:nvSpPr>
        <p:spPr>
          <a:xfrm>
            <a:off x="5871974" y="1578595"/>
            <a:ext cx="3759990" cy="922020"/>
          </a:xfrm>
          <a:prstGeom prst="rect">
            <a:avLst/>
          </a:prstGeom>
          <a:noFill/>
        </p:spPr>
        <p:txBody>
          <a:bodyPr wrap="square" rtlCol="0" anchor="ctr">
            <a:spAutoFit/>
          </a:bodyPr>
          <a:lstStyle>
            <a:defPPr>
              <a:defRPr lang="zh-CN"/>
            </a:defPPr>
            <a:lvl1pPr>
              <a:defRPr sz="3000" b="1">
                <a:solidFill>
                  <a:schemeClr val="bg1"/>
                </a:solidFill>
                <a:latin typeface="微软雅黑" panose="020B0503020204020204" pitchFamily="34" charset="-122"/>
                <a:ea typeface="微软雅黑" panose="020B0503020204020204" pitchFamily="34" charset="-122"/>
              </a:defRPr>
            </a:lvl1pPr>
          </a:lstStyle>
          <a:p>
            <a:pPr fontAlgn="ctr"/>
            <a:r>
              <a:rPr lang="zh-CN" altLang="en-US" sz="5400" dirty="0"/>
              <a:t>课标要求</a:t>
            </a:r>
            <a:endParaRPr lang="zh-CN" altLang="en-US" sz="5400" dirty="0"/>
          </a:p>
        </p:txBody>
      </p:sp>
      <p:cxnSp>
        <p:nvCxnSpPr>
          <p:cNvPr id="21" name="直接连接符 20"/>
          <p:cNvCxnSpPr/>
          <p:nvPr/>
        </p:nvCxnSpPr>
        <p:spPr>
          <a:xfrm flipV="1">
            <a:off x="5871845" y="2532380"/>
            <a:ext cx="6320155" cy="17145"/>
          </a:xfrm>
          <a:prstGeom prst="line">
            <a:avLst/>
          </a:prstGeom>
          <a:ln w="63500">
            <a:solidFill>
              <a:schemeClr val="bg1"/>
            </a:solidFill>
            <a:headEnd type="oval"/>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5859780" y="2858770"/>
            <a:ext cx="6047740" cy="4569460"/>
          </a:xfrm>
          <a:prstGeom prst="rect">
            <a:avLst/>
          </a:prstGeom>
        </p:spPr>
        <p:txBody>
          <a:bodyPr wrap="square">
            <a:spAutoFit/>
          </a:bodyPr>
          <a:lstStyle/>
          <a:p>
            <a:pPr>
              <a:lnSpc>
                <a:spcPct val="130000"/>
              </a:lnSpc>
              <a:spcBef>
                <a:spcPct val="0"/>
              </a:spcBef>
              <a:buNone/>
            </a:pPr>
            <a:r>
              <a:rPr lang="en-US" altLang="zh-CN" sz="2800" b="1">
                <a:solidFill>
                  <a:schemeClr val="bg1"/>
                </a:solidFill>
                <a:sym typeface="+mn-ea"/>
              </a:rPr>
              <a:t>1</a:t>
            </a:r>
            <a:r>
              <a:rPr lang="zh-CN" altLang="en-US" sz="2800" b="1">
                <a:solidFill>
                  <a:schemeClr val="bg1"/>
                </a:solidFill>
                <a:sym typeface="+mn-ea"/>
              </a:rPr>
              <a:t>、通过了解石器时代中国境内有代表性的文化遗存，认识它们与中华文明起源以及私有制、阶级和国家产生的关系；</a:t>
            </a:r>
            <a:endParaRPr lang="zh-CN" altLang="en-US" sz="2800" b="1">
              <a:solidFill>
                <a:schemeClr val="bg1"/>
              </a:solidFill>
              <a:sym typeface="+mn-ea"/>
            </a:endParaRPr>
          </a:p>
          <a:p>
            <a:pPr>
              <a:lnSpc>
                <a:spcPct val="130000"/>
              </a:lnSpc>
              <a:spcBef>
                <a:spcPct val="0"/>
              </a:spcBef>
              <a:buNone/>
            </a:pPr>
            <a:r>
              <a:rPr lang="en-US" altLang="zh-CN" sz="2800" b="1">
                <a:solidFill>
                  <a:schemeClr val="bg1"/>
                </a:solidFill>
                <a:sym typeface="+mn-ea"/>
              </a:rPr>
              <a:t>2</a:t>
            </a:r>
            <a:r>
              <a:rPr lang="zh-CN" altLang="en-US" sz="2800" b="1">
                <a:solidFill>
                  <a:schemeClr val="bg1"/>
                </a:solidFill>
                <a:sym typeface="+mn-ea"/>
              </a:rPr>
              <a:t>、通过甲骨文、青铜铭文及其他文献记载,了解私有制、阶级和早期国家的起源特征。</a:t>
            </a:r>
            <a:endParaRPr lang="zh-CN" altLang="en-US" sz="2800" b="1">
              <a:solidFill>
                <a:schemeClr val="bg1"/>
              </a:solidFill>
            </a:endParaRPr>
          </a:p>
          <a:p>
            <a:pPr>
              <a:lnSpc>
                <a:spcPct val="130000"/>
              </a:lnSpc>
              <a:spcBef>
                <a:spcPct val="0"/>
              </a:spcBef>
              <a:buNone/>
            </a:pPr>
            <a:endParaRPr lang="zh-CN" altLang="en-US" sz="2800" b="1" dirty="0">
              <a:solidFill>
                <a:schemeClr val="bg1"/>
              </a:solidFill>
              <a:sym typeface="微软雅黑" panose="020B0503020204020204" pitchFamily="34" charset="-122"/>
            </a:endParaRPr>
          </a:p>
        </p:txBody>
      </p:sp>
      <p:sp>
        <p:nvSpPr>
          <p:cNvPr id="20" name="任意多边形 19"/>
          <p:cNvSpPr/>
          <p:nvPr/>
        </p:nvSpPr>
        <p:spPr>
          <a:xfrm>
            <a:off x="-15240" y="4218940"/>
            <a:ext cx="5590540" cy="1296670"/>
          </a:xfrm>
          <a:custGeom>
            <a:avLst/>
            <a:gdLst>
              <a:gd name="connsiteX0" fmla="*/ 6109407 w 6127922"/>
              <a:gd name="connsiteY0" fmla="*/ 0 h 1296584"/>
              <a:gd name="connsiteX1" fmla="*/ 6127922 w 6127922"/>
              <a:gd name="connsiteY1" fmla="*/ 192328 h 1296584"/>
              <a:gd name="connsiteX2" fmla="*/ 6117751 w 6127922"/>
              <a:gd name="connsiteY2" fmla="*/ 192395 h 1296584"/>
              <a:gd name="connsiteX3" fmla="*/ 19467 w 6127922"/>
              <a:gd name="connsiteY3" fmla="*/ 1284959 h 1296584"/>
              <a:gd name="connsiteX4" fmla="*/ 0 w 6127922"/>
              <a:gd name="connsiteY4" fmla="*/ 1296584 h 1296584"/>
              <a:gd name="connsiteX5" fmla="*/ 0 w 6127922"/>
              <a:gd name="connsiteY5" fmla="*/ 685035 h 1296584"/>
              <a:gd name="connsiteX6" fmla="*/ 483497 w 6127922"/>
              <a:gd name="connsiteY6" fmla="*/ 533185 h 1296584"/>
              <a:gd name="connsiteX7" fmla="*/ 3001172 w 6127922"/>
              <a:gd name="connsiteY7" fmla="*/ 91997 h 1296584"/>
              <a:gd name="connsiteX8" fmla="*/ 5629756 w 6127922"/>
              <a:gd name="connsiteY8" fmla="*/ 174 h 1296584"/>
              <a:gd name="connsiteX9" fmla="*/ 6109407 w 6127922"/>
              <a:gd name="connsiteY9" fmla="*/ 0 h 129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27922" h="1296584">
                <a:moveTo>
                  <a:pt x="6109407" y="0"/>
                </a:moveTo>
                <a:lnTo>
                  <a:pt x="6127922" y="192328"/>
                </a:lnTo>
                <a:lnTo>
                  <a:pt x="6117751" y="192395"/>
                </a:lnTo>
                <a:cubicBezTo>
                  <a:pt x="3971595" y="205294"/>
                  <a:pt x="1834356" y="245812"/>
                  <a:pt x="19467" y="1284959"/>
                </a:cubicBezTo>
                <a:lnTo>
                  <a:pt x="0" y="1296584"/>
                </a:lnTo>
                <a:lnTo>
                  <a:pt x="0" y="685035"/>
                </a:lnTo>
                <a:lnTo>
                  <a:pt x="483497" y="533185"/>
                </a:lnTo>
                <a:cubicBezTo>
                  <a:pt x="1306541" y="297341"/>
                  <a:pt x="2148548" y="165543"/>
                  <a:pt x="3001172" y="91997"/>
                </a:cubicBezTo>
                <a:cubicBezTo>
                  <a:pt x="3869297" y="17114"/>
                  <a:pt x="4748429" y="2620"/>
                  <a:pt x="5629756" y="174"/>
                </a:cubicBezTo>
                <a:lnTo>
                  <a:pt x="6109407"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任意多边形 25"/>
          <p:cNvSpPr/>
          <p:nvPr/>
        </p:nvSpPr>
        <p:spPr>
          <a:xfrm flipH="1">
            <a:off x="-62230" y="3873500"/>
            <a:ext cx="5637530" cy="749935"/>
          </a:xfrm>
          <a:custGeom>
            <a:avLst/>
            <a:gdLst>
              <a:gd name="connsiteX0" fmla="*/ 6111498 w 6111498"/>
              <a:gd name="connsiteY0" fmla="*/ 0 h 749999"/>
              <a:gd name="connsiteX1" fmla="*/ 6111498 w 6111498"/>
              <a:gd name="connsiteY1" fmla="*/ 259866 h 749999"/>
              <a:gd name="connsiteX2" fmla="*/ 6089970 w 6111498"/>
              <a:gd name="connsiteY2" fmla="*/ 269457 h 749999"/>
              <a:gd name="connsiteX3" fmla="*/ 62555 w 6111498"/>
              <a:gd name="connsiteY3" fmla="*/ 204489 h 749999"/>
              <a:gd name="connsiteX4" fmla="*/ 0 w 6111498"/>
              <a:gd name="connsiteY4" fmla="*/ 190013 h 749999"/>
              <a:gd name="connsiteX5" fmla="*/ 0 w 6111498"/>
              <a:gd name="connsiteY5" fmla="*/ 165 h 749999"/>
              <a:gd name="connsiteX6" fmla="*/ 143238 w 6111498"/>
              <a:gd name="connsiteY6" fmla="*/ 43679 h 749999"/>
              <a:gd name="connsiteX7" fmla="*/ 6111498 w 6111498"/>
              <a:gd name="connsiteY7" fmla="*/ 0 h 74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11498" h="749999">
                <a:moveTo>
                  <a:pt x="6111498" y="0"/>
                </a:moveTo>
                <a:lnTo>
                  <a:pt x="6111498" y="259866"/>
                </a:lnTo>
                <a:lnTo>
                  <a:pt x="6089970" y="269457"/>
                </a:lnTo>
                <a:cubicBezTo>
                  <a:pt x="4080832" y="1121490"/>
                  <a:pt x="2071694" y="673474"/>
                  <a:pt x="62555" y="204489"/>
                </a:cubicBezTo>
                <a:lnTo>
                  <a:pt x="0" y="190013"/>
                </a:lnTo>
                <a:lnTo>
                  <a:pt x="0" y="165"/>
                </a:lnTo>
                <a:lnTo>
                  <a:pt x="143238" y="43679"/>
                </a:lnTo>
                <a:cubicBezTo>
                  <a:pt x="2132658" y="649662"/>
                  <a:pt x="4122078" y="1213967"/>
                  <a:pt x="611149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250">
        <p14:flip dir="l"/>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35915" y="200025"/>
            <a:ext cx="11569065" cy="6221095"/>
          </a:xfrm>
        </p:spPr>
        <p:txBody>
          <a:bodyPr>
            <a:noAutofit/>
          </a:bodyPr>
          <a:lstStyle/>
          <a:p>
            <a:pPr marL="0" indent="0">
              <a:lnSpc>
                <a:spcPct val="120000"/>
              </a:lnSpc>
              <a:buNone/>
            </a:pP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二、秦朝的暴政及秦末农民起义与秦的速亡</a:t>
            </a:r>
            <a:endPar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endParaRPr>
          </a:p>
          <a:p>
            <a:pPr marL="0" indent="0">
              <a:lnSpc>
                <a:spcPct val="120000"/>
              </a:lnSpc>
              <a:buNone/>
            </a:pPr>
            <a:r>
              <a:rPr lang="en-US" altLang="zh-CN"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1</a:t>
            </a: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、暴政的表现：</a:t>
            </a:r>
            <a:endPar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endParaRPr>
          </a:p>
          <a:p>
            <a:pPr marL="0" indent="0">
              <a:lnSpc>
                <a:spcPct val="120000"/>
              </a:lnSpc>
              <a:buNone/>
            </a:pP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①赋税徭役繁重；②严刑峻法；③焚书坑儒；④求仙访药</a:t>
            </a:r>
            <a:endPar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endParaRPr>
          </a:p>
          <a:p>
            <a:pPr marL="0" indent="0">
              <a:lnSpc>
                <a:spcPct val="120000"/>
              </a:lnSpc>
              <a:buNone/>
            </a:pP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2、秦末农民起义与秦的速亡:</a:t>
            </a:r>
            <a:endPar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endParaRPr>
          </a:p>
          <a:p>
            <a:pPr marL="0" indent="0">
              <a:lnSpc>
                <a:spcPct val="120000"/>
              </a:lnSpc>
              <a:buNone/>
            </a:pP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(1)农民起义爆发:</a:t>
            </a:r>
            <a:r>
              <a:rPr lang="en-US" altLang="zh-CN"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BC</a:t>
            </a: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209年,陈胜、吴广起义,陈胜自立为王,号为“张楚”。天下云集响应,起义迅速蔓延。</a:t>
            </a:r>
            <a:endPar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endParaRPr>
          </a:p>
          <a:p>
            <a:pPr marL="0" indent="0">
              <a:lnSpc>
                <a:spcPct val="120000"/>
              </a:lnSpc>
              <a:buNone/>
            </a:pP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(2)秦朝灭亡:项羽、刘邦等领导的反秦势力日益壮大。公元前207年,刘邦的军队进入咸阳,秦朝灭亡。</a:t>
            </a:r>
            <a:endPar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endParaRPr>
          </a:p>
          <a:p>
            <a:pPr marL="0" indent="0">
              <a:lnSpc>
                <a:spcPct val="120000"/>
              </a:lnSpc>
              <a:buNone/>
            </a:pP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(3)楚汉之争</a:t>
            </a:r>
            <a:endPar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endParaRPr>
          </a:p>
          <a:p>
            <a:pPr marL="0" indent="0">
              <a:lnSpc>
                <a:spcPct val="120000"/>
              </a:lnSpc>
              <a:buNone/>
            </a:pP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①性质:地主阶级为争夺皇位而进行的战争。</a:t>
            </a:r>
            <a:endPar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endParaRPr>
          </a:p>
          <a:p>
            <a:pPr marL="0" indent="0">
              <a:lnSpc>
                <a:spcPct val="120000"/>
              </a:lnSpc>
              <a:buNone/>
            </a:pPr>
            <a:r>
              <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rPr>
              <a:t>②结果:刘邦击败项羽,公元前202年,建立西汉王朝</a:t>
            </a:r>
            <a:endParaRPr lang="zh-CN" altLang="en-US" sz="2800" b="1" smtClean="0">
              <a:solidFill>
                <a:schemeClr val="tx1"/>
              </a:solidFill>
              <a:latin typeface="宋体" panose="02010600030101010101" pitchFamily="2" charset="-122"/>
              <a:ea typeface="宋体" panose="02010600030101010101" pitchFamily="2" charset="-122"/>
              <a:cs typeface="宋体" panose="02010600030101010101" pitchFamily="2" charset="-122"/>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arn(inVertical)">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 calcmode="lin" valueType="num">
                                      <p:cBhvr additive="base">
                                        <p:cTn id="12"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nodeType="click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wheel(1)">
                                      <p:cBhvr>
                                        <p:cTn id="18" dur="20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barn(inVertical)">
                                      <p:cBhvr>
                                        <p:cTn id="31" dur="500"/>
                                        <p:tgtEl>
                                          <p:spTgt spid="5">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5">
                                            <p:txEl>
                                              <p:pRg st="7" end="7"/>
                                            </p:txEl>
                                          </p:spTgt>
                                        </p:tgtEl>
                                        <p:attrNameLst>
                                          <p:attrName>style.visibility</p:attrName>
                                        </p:attrNameLst>
                                      </p:cBhvr>
                                      <p:to>
                                        <p:strVal val="visible"/>
                                      </p:to>
                                    </p:set>
                                    <p:animEffect transition="in" filter="barn(inVertical)">
                                      <p:cBhvr>
                                        <p:cTn id="36" dur="500"/>
                                        <p:tgtEl>
                                          <p:spTgt spid="5">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animEffect transition="in" filter="blinds(horizontal)">
                                      <p:cBhvr>
                                        <p:cTn id="41"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任意多边形 9"/>
          <p:cNvSpPr/>
          <p:nvPr/>
        </p:nvSpPr>
        <p:spPr>
          <a:xfrm>
            <a:off x="-15498" y="0"/>
            <a:ext cx="12207498" cy="6858000"/>
          </a:xfrm>
          <a:custGeom>
            <a:avLst/>
            <a:gdLst>
              <a:gd name="connsiteX0" fmla="*/ 6111498 w 12207498"/>
              <a:gd name="connsiteY0" fmla="*/ 0 h 6858000"/>
              <a:gd name="connsiteX1" fmla="*/ 12207498 w 12207498"/>
              <a:gd name="connsiteY1" fmla="*/ 0 h 6858000"/>
              <a:gd name="connsiteX2" fmla="*/ 12207498 w 12207498"/>
              <a:gd name="connsiteY2" fmla="*/ 6858000 h 6858000"/>
              <a:gd name="connsiteX3" fmla="*/ 6111498 w 12207498"/>
              <a:gd name="connsiteY3" fmla="*/ 6858000 h 6858000"/>
              <a:gd name="connsiteX4" fmla="*/ 6111498 w 12207498"/>
              <a:gd name="connsiteY4" fmla="*/ 4206648 h 6858000"/>
              <a:gd name="connsiteX5" fmla="*/ 6103749 w 12207498"/>
              <a:gd name="connsiteY5" fmla="*/ 4207971 h 6858000"/>
              <a:gd name="connsiteX6" fmla="*/ 0 w 12207498"/>
              <a:gd name="connsiteY6" fmla="*/ 4211967 h 6858000"/>
              <a:gd name="connsiteX7" fmla="*/ 0 w 12207498"/>
              <a:gd name="connsiteY7" fmla="*/ 1 h 6858000"/>
              <a:gd name="connsiteX8" fmla="*/ 6111498 w 12207498"/>
              <a:gd name="connsiteY8"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7498" h="6858000">
                <a:moveTo>
                  <a:pt x="6111498" y="0"/>
                </a:moveTo>
                <a:lnTo>
                  <a:pt x="12207498" y="0"/>
                </a:lnTo>
                <a:lnTo>
                  <a:pt x="12207498" y="6858000"/>
                </a:lnTo>
                <a:lnTo>
                  <a:pt x="6111498" y="6858000"/>
                </a:lnTo>
                <a:lnTo>
                  <a:pt x="6111498" y="4206648"/>
                </a:lnTo>
                <a:lnTo>
                  <a:pt x="6103749" y="4207971"/>
                </a:lnTo>
                <a:cubicBezTo>
                  <a:pt x="4577812" y="4459698"/>
                  <a:pt x="3051875" y="4611533"/>
                  <a:pt x="0" y="4211967"/>
                </a:cubicBezTo>
                <a:lnTo>
                  <a:pt x="0" y="1"/>
                </a:lnTo>
                <a:lnTo>
                  <a:pt x="6111498" y="1"/>
                </a:lnTo>
                <a:close/>
              </a:path>
            </a:pathLst>
          </a:custGeom>
          <a:blipFill dpi="0" rotWithShape="1">
            <a:blip r:embed="rId1"/>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nvSpPr>
        <p:spPr>
          <a:xfrm flipH="1">
            <a:off x="-62483" y="4046417"/>
            <a:ext cx="6160302" cy="862840"/>
          </a:xfrm>
          <a:custGeom>
            <a:avLst/>
            <a:gdLst>
              <a:gd name="connsiteX0" fmla="*/ 3736089 w 6160302"/>
              <a:gd name="connsiteY0" fmla="*/ 247 h 862840"/>
              <a:gd name="connsiteX1" fmla="*/ 5700726 w 6160302"/>
              <a:gd name="connsiteY1" fmla="*/ 58555 h 862840"/>
              <a:gd name="connsiteX2" fmla="*/ 6160302 w 6160302"/>
              <a:gd name="connsiteY2" fmla="*/ 89107 h 862840"/>
              <a:gd name="connsiteX3" fmla="*/ 6104132 w 6160302"/>
              <a:gd name="connsiteY3" fmla="*/ 862840 h 862840"/>
              <a:gd name="connsiteX4" fmla="*/ 5682127 w 6160302"/>
              <a:gd name="connsiteY4" fmla="*/ 801839 h 862840"/>
              <a:gd name="connsiteX5" fmla="*/ 143271 w 6160302"/>
              <a:gd name="connsiteY5" fmla="*/ 552621 h 862840"/>
              <a:gd name="connsiteX6" fmla="*/ 0 w 6160302"/>
              <a:gd name="connsiteY6" fmla="*/ 554057 h 862840"/>
              <a:gd name="connsiteX7" fmla="*/ 0 w 6160302"/>
              <a:gd name="connsiteY7" fmla="*/ 251051 h 862840"/>
              <a:gd name="connsiteX8" fmla="*/ 159291 w 6160302"/>
              <a:gd name="connsiteY8" fmla="*/ 237125 h 862840"/>
              <a:gd name="connsiteX9" fmla="*/ 3736089 w 6160302"/>
              <a:gd name="connsiteY9" fmla="*/ 247 h 862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60302" h="862840">
                <a:moveTo>
                  <a:pt x="3736089" y="247"/>
                </a:moveTo>
                <a:cubicBezTo>
                  <a:pt x="4314896" y="-2254"/>
                  <a:pt x="4961491" y="14066"/>
                  <a:pt x="5700726" y="58555"/>
                </a:cubicBezTo>
                <a:lnTo>
                  <a:pt x="6160302" y="89107"/>
                </a:lnTo>
                <a:lnTo>
                  <a:pt x="6104132" y="862840"/>
                </a:lnTo>
                <a:lnTo>
                  <a:pt x="5682127" y="801839"/>
                </a:lnTo>
                <a:cubicBezTo>
                  <a:pt x="3041177" y="436978"/>
                  <a:pt x="1569001" y="528660"/>
                  <a:pt x="143271" y="552621"/>
                </a:cubicBezTo>
                <a:lnTo>
                  <a:pt x="0" y="554057"/>
                </a:lnTo>
                <a:lnTo>
                  <a:pt x="0" y="251051"/>
                </a:lnTo>
                <a:lnTo>
                  <a:pt x="159291" y="237125"/>
                </a:lnTo>
                <a:cubicBezTo>
                  <a:pt x="1184532" y="140481"/>
                  <a:pt x="2231190" y="6750"/>
                  <a:pt x="3736089" y="247"/>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5575300" y="0"/>
            <a:ext cx="6616700" cy="6858000"/>
          </a:xfrm>
          <a:prstGeom prst="rect">
            <a:avLst/>
          </a:prstGeom>
          <a:solidFill>
            <a:schemeClr val="tx1">
              <a:lumMod val="95000"/>
              <a:lumOff val="5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368300" y="4909185"/>
            <a:ext cx="5299710" cy="1938020"/>
          </a:xfrm>
          <a:prstGeom prst="rect">
            <a:avLst/>
          </a:prstGeom>
          <a:noFill/>
        </p:spPr>
        <p:txBody>
          <a:bodyPr wrap="square" rtlCol="0">
            <a:spAutoFit/>
          </a:bodyPr>
          <a:lstStyle/>
          <a:p>
            <a:r>
              <a:rPr lang="zh-CN" altLang="en-US" sz="4000" b="1" smtClean="0">
                <a:solidFill>
                  <a:schemeClr val="tx1">
                    <a:lumMod val="85000"/>
                    <a:lumOff val="15000"/>
                  </a:schemeClr>
                </a:solidFill>
                <a:sym typeface="+mn-ea"/>
              </a:rPr>
              <a:t>第</a:t>
            </a:r>
            <a:r>
              <a:rPr lang="en-US" altLang="zh-CN" sz="4000" b="1" smtClean="0">
                <a:solidFill>
                  <a:schemeClr val="tx1">
                    <a:lumMod val="85000"/>
                    <a:lumOff val="15000"/>
                  </a:schemeClr>
                </a:solidFill>
                <a:sym typeface="+mn-ea"/>
              </a:rPr>
              <a:t>4</a:t>
            </a:r>
            <a:r>
              <a:rPr lang="zh-CN" altLang="en-US" sz="4000" b="1" smtClean="0">
                <a:solidFill>
                  <a:schemeClr val="tx1">
                    <a:lumMod val="85000"/>
                    <a:lumOff val="15000"/>
                  </a:schemeClr>
                </a:solidFill>
                <a:sym typeface="+mn-ea"/>
              </a:rPr>
              <a:t>课 </a:t>
            </a:r>
            <a:r>
              <a:rPr sz="4000" b="1" smtClean="0">
                <a:solidFill>
                  <a:schemeClr val="tx1">
                    <a:lumMod val="85000"/>
                    <a:lumOff val="15000"/>
                  </a:schemeClr>
                </a:solidFill>
                <a:sym typeface="+mn-ea"/>
              </a:rPr>
              <a:t>西汉与东汉——统一多民族封建国家的巩固</a:t>
            </a:r>
            <a:endParaRPr sz="4000" b="1" smtClean="0">
              <a:solidFill>
                <a:schemeClr val="tx1">
                  <a:lumMod val="85000"/>
                  <a:lumOff val="15000"/>
                </a:schemeClr>
              </a:solidFill>
              <a:sym typeface="+mn-ea"/>
            </a:endParaRPr>
          </a:p>
        </p:txBody>
      </p:sp>
      <p:sp>
        <p:nvSpPr>
          <p:cNvPr id="19" name="TextBox 64"/>
          <p:cNvSpPr txBox="1"/>
          <p:nvPr/>
        </p:nvSpPr>
        <p:spPr>
          <a:xfrm>
            <a:off x="5871974" y="1578595"/>
            <a:ext cx="3759990" cy="922020"/>
          </a:xfrm>
          <a:prstGeom prst="rect">
            <a:avLst/>
          </a:prstGeom>
          <a:noFill/>
        </p:spPr>
        <p:txBody>
          <a:bodyPr wrap="square" rtlCol="0" anchor="ctr">
            <a:spAutoFit/>
          </a:bodyPr>
          <a:lstStyle>
            <a:defPPr>
              <a:defRPr lang="zh-CN"/>
            </a:defPPr>
            <a:lvl1pPr>
              <a:defRPr sz="3000" b="1">
                <a:solidFill>
                  <a:schemeClr val="bg1"/>
                </a:solidFill>
                <a:latin typeface="微软雅黑" panose="020B0503020204020204" pitchFamily="34" charset="-122"/>
                <a:ea typeface="微软雅黑" panose="020B0503020204020204" pitchFamily="34" charset="-122"/>
              </a:defRPr>
            </a:lvl1pPr>
          </a:lstStyle>
          <a:p>
            <a:pPr fontAlgn="ctr"/>
            <a:r>
              <a:rPr lang="zh-CN" altLang="en-US" sz="5400" dirty="0"/>
              <a:t>课标要求</a:t>
            </a:r>
            <a:endParaRPr lang="zh-CN" altLang="en-US" sz="5400" dirty="0"/>
          </a:p>
        </p:txBody>
      </p:sp>
      <p:cxnSp>
        <p:nvCxnSpPr>
          <p:cNvPr id="21" name="直接连接符 20"/>
          <p:cNvCxnSpPr/>
          <p:nvPr/>
        </p:nvCxnSpPr>
        <p:spPr>
          <a:xfrm flipV="1">
            <a:off x="5871845" y="2532380"/>
            <a:ext cx="6320155" cy="17145"/>
          </a:xfrm>
          <a:prstGeom prst="line">
            <a:avLst/>
          </a:prstGeom>
          <a:ln w="63500">
            <a:solidFill>
              <a:schemeClr val="bg1"/>
            </a:solidFill>
            <a:headEnd type="oval"/>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5859780" y="2858770"/>
            <a:ext cx="6047740" cy="2889885"/>
          </a:xfrm>
          <a:prstGeom prst="rect">
            <a:avLst/>
          </a:prstGeom>
        </p:spPr>
        <p:txBody>
          <a:bodyPr wrap="square">
            <a:spAutoFit/>
          </a:bodyPr>
          <a:lstStyle/>
          <a:p>
            <a:pPr>
              <a:lnSpc>
                <a:spcPct val="130000"/>
              </a:lnSpc>
              <a:spcBef>
                <a:spcPct val="0"/>
              </a:spcBef>
              <a:buNone/>
            </a:pPr>
            <a:r>
              <a:rPr lang="en-US" sz="2800" b="1">
                <a:solidFill>
                  <a:schemeClr val="bg1"/>
                </a:solidFill>
                <a:sym typeface="+mn-ea"/>
              </a:rPr>
              <a:t>1</a:t>
            </a:r>
            <a:r>
              <a:rPr lang="zh-CN" altLang="en-US" sz="2800" b="1">
                <a:solidFill>
                  <a:schemeClr val="bg1"/>
                </a:solidFill>
                <a:sym typeface="+mn-ea"/>
              </a:rPr>
              <a:t>、</a:t>
            </a:r>
            <a:r>
              <a:rPr sz="2800" b="1">
                <a:solidFill>
                  <a:schemeClr val="bg1"/>
                </a:solidFill>
                <a:sym typeface="+mn-ea"/>
              </a:rPr>
              <a:t>通过了解汉朝削藩、开疆拓土、尊崇儒术等举措,认识统一多民族封建国家的巩固在中国历史上的意义</a:t>
            </a:r>
            <a:r>
              <a:rPr lang="zh-CN" sz="2800" b="1">
                <a:solidFill>
                  <a:schemeClr val="bg1"/>
                </a:solidFill>
                <a:sym typeface="+mn-ea"/>
              </a:rPr>
              <a:t>；</a:t>
            </a:r>
            <a:endParaRPr lang="zh-CN" sz="2800" b="1">
              <a:solidFill>
                <a:schemeClr val="bg1"/>
              </a:solidFill>
              <a:sym typeface="+mn-ea"/>
            </a:endParaRPr>
          </a:p>
          <a:p>
            <a:pPr>
              <a:lnSpc>
                <a:spcPct val="130000"/>
              </a:lnSpc>
              <a:spcBef>
                <a:spcPct val="0"/>
              </a:spcBef>
              <a:buNone/>
            </a:pPr>
            <a:r>
              <a:rPr lang="en-US" sz="2800" b="1">
                <a:solidFill>
                  <a:schemeClr val="bg1"/>
                </a:solidFill>
                <a:sym typeface="+mn-ea"/>
              </a:rPr>
              <a:t>2</a:t>
            </a:r>
            <a:r>
              <a:rPr lang="zh-CN" altLang="en-US" sz="2800" b="1">
                <a:solidFill>
                  <a:schemeClr val="bg1"/>
                </a:solidFill>
                <a:sym typeface="+mn-ea"/>
              </a:rPr>
              <a:t>、</a:t>
            </a:r>
            <a:r>
              <a:rPr sz="2800" b="1">
                <a:solidFill>
                  <a:schemeClr val="bg1"/>
                </a:solidFill>
                <a:sym typeface="+mn-ea"/>
              </a:rPr>
              <a:t>通过了解汉</a:t>
            </a:r>
            <a:r>
              <a:rPr lang="zh-CN" sz="2800" b="1">
                <a:solidFill>
                  <a:schemeClr val="bg1"/>
                </a:solidFill>
                <a:sym typeface="+mn-ea"/>
              </a:rPr>
              <a:t>朝</a:t>
            </a:r>
            <a:r>
              <a:rPr sz="2800" b="1">
                <a:solidFill>
                  <a:schemeClr val="bg1"/>
                </a:solidFill>
                <a:sym typeface="+mn-ea"/>
              </a:rPr>
              <a:t>的社会矛盾和农民起义</a:t>
            </a:r>
            <a:r>
              <a:rPr lang="zh-CN" sz="2800" b="1">
                <a:solidFill>
                  <a:schemeClr val="bg1"/>
                </a:solidFill>
                <a:sym typeface="+mn-ea"/>
              </a:rPr>
              <a:t>，</a:t>
            </a:r>
            <a:r>
              <a:rPr sz="2800" b="1">
                <a:solidFill>
                  <a:schemeClr val="bg1"/>
                </a:solidFill>
                <a:sym typeface="+mn-ea"/>
              </a:rPr>
              <a:t>认识两汉衰亡的原因。</a:t>
            </a:r>
            <a:endParaRPr sz="2800" b="1">
              <a:solidFill>
                <a:schemeClr val="bg1"/>
              </a:solidFill>
              <a:sym typeface="+mn-ea"/>
            </a:endParaRPr>
          </a:p>
        </p:txBody>
      </p:sp>
      <p:sp>
        <p:nvSpPr>
          <p:cNvPr id="20" name="任意多边形 19"/>
          <p:cNvSpPr/>
          <p:nvPr/>
        </p:nvSpPr>
        <p:spPr>
          <a:xfrm>
            <a:off x="-15240" y="4218940"/>
            <a:ext cx="5590540" cy="1296670"/>
          </a:xfrm>
          <a:custGeom>
            <a:avLst/>
            <a:gdLst>
              <a:gd name="connsiteX0" fmla="*/ 6109407 w 6127922"/>
              <a:gd name="connsiteY0" fmla="*/ 0 h 1296584"/>
              <a:gd name="connsiteX1" fmla="*/ 6127922 w 6127922"/>
              <a:gd name="connsiteY1" fmla="*/ 192328 h 1296584"/>
              <a:gd name="connsiteX2" fmla="*/ 6117751 w 6127922"/>
              <a:gd name="connsiteY2" fmla="*/ 192395 h 1296584"/>
              <a:gd name="connsiteX3" fmla="*/ 19467 w 6127922"/>
              <a:gd name="connsiteY3" fmla="*/ 1284959 h 1296584"/>
              <a:gd name="connsiteX4" fmla="*/ 0 w 6127922"/>
              <a:gd name="connsiteY4" fmla="*/ 1296584 h 1296584"/>
              <a:gd name="connsiteX5" fmla="*/ 0 w 6127922"/>
              <a:gd name="connsiteY5" fmla="*/ 685035 h 1296584"/>
              <a:gd name="connsiteX6" fmla="*/ 483497 w 6127922"/>
              <a:gd name="connsiteY6" fmla="*/ 533185 h 1296584"/>
              <a:gd name="connsiteX7" fmla="*/ 3001172 w 6127922"/>
              <a:gd name="connsiteY7" fmla="*/ 91997 h 1296584"/>
              <a:gd name="connsiteX8" fmla="*/ 5629756 w 6127922"/>
              <a:gd name="connsiteY8" fmla="*/ 174 h 1296584"/>
              <a:gd name="connsiteX9" fmla="*/ 6109407 w 6127922"/>
              <a:gd name="connsiteY9" fmla="*/ 0 h 129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27922" h="1296584">
                <a:moveTo>
                  <a:pt x="6109407" y="0"/>
                </a:moveTo>
                <a:lnTo>
                  <a:pt x="6127922" y="192328"/>
                </a:lnTo>
                <a:lnTo>
                  <a:pt x="6117751" y="192395"/>
                </a:lnTo>
                <a:cubicBezTo>
                  <a:pt x="3971595" y="205294"/>
                  <a:pt x="1834356" y="245812"/>
                  <a:pt x="19467" y="1284959"/>
                </a:cubicBezTo>
                <a:lnTo>
                  <a:pt x="0" y="1296584"/>
                </a:lnTo>
                <a:lnTo>
                  <a:pt x="0" y="685035"/>
                </a:lnTo>
                <a:lnTo>
                  <a:pt x="483497" y="533185"/>
                </a:lnTo>
                <a:cubicBezTo>
                  <a:pt x="1306541" y="297341"/>
                  <a:pt x="2148548" y="165543"/>
                  <a:pt x="3001172" y="91997"/>
                </a:cubicBezTo>
                <a:cubicBezTo>
                  <a:pt x="3869297" y="17114"/>
                  <a:pt x="4748429" y="2620"/>
                  <a:pt x="5629756" y="174"/>
                </a:cubicBezTo>
                <a:lnTo>
                  <a:pt x="6109407"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任意多边形 25"/>
          <p:cNvSpPr/>
          <p:nvPr/>
        </p:nvSpPr>
        <p:spPr>
          <a:xfrm flipH="1">
            <a:off x="-62230" y="3873500"/>
            <a:ext cx="5637530" cy="749935"/>
          </a:xfrm>
          <a:custGeom>
            <a:avLst/>
            <a:gdLst>
              <a:gd name="connsiteX0" fmla="*/ 6111498 w 6111498"/>
              <a:gd name="connsiteY0" fmla="*/ 0 h 749999"/>
              <a:gd name="connsiteX1" fmla="*/ 6111498 w 6111498"/>
              <a:gd name="connsiteY1" fmla="*/ 259866 h 749999"/>
              <a:gd name="connsiteX2" fmla="*/ 6089970 w 6111498"/>
              <a:gd name="connsiteY2" fmla="*/ 269457 h 749999"/>
              <a:gd name="connsiteX3" fmla="*/ 62555 w 6111498"/>
              <a:gd name="connsiteY3" fmla="*/ 204489 h 749999"/>
              <a:gd name="connsiteX4" fmla="*/ 0 w 6111498"/>
              <a:gd name="connsiteY4" fmla="*/ 190013 h 749999"/>
              <a:gd name="connsiteX5" fmla="*/ 0 w 6111498"/>
              <a:gd name="connsiteY5" fmla="*/ 165 h 749999"/>
              <a:gd name="connsiteX6" fmla="*/ 143238 w 6111498"/>
              <a:gd name="connsiteY6" fmla="*/ 43679 h 749999"/>
              <a:gd name="connsiteX7" fmla="*/ 6111498 w 6111498"/>
              <a:gd name="connsiteY7" fmla="*/ 0 h 74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11498" h="749999">
                <a:moveTo>
                  <a:pt x="6111498" y="0"/>
                </a:moveTo>
                <a:lnTo>
                  <a:pt x="6111498" y="259866"/>
                </a:lnTo>
                <a:lnTo>
                  <a:pt x="6089970" y="269457"/>
                </a:lnTo>
                <a:cubicBezTo>
                  <a:pt x="4080832" y="1121490"/>
                  <a:pt x="2071694" y="673474"/>
                  <a:pt x="62555" y="204489"/>
                </a:cubicBezTo>
                <a:lnTo>
                  <a:pt x="0" y="190013"/>
                </a:lnTo>
                <a:lnTo>
                  <a:pt x="0" y="165"/>
                </a:lnTo>
                <a:lnTo>
                  <a:pt x="143238" y="43679"/>
                </a:lnTo>
                <a:cubicBezTo>
                  <a:pt x="2132658" y="649662"/>
                  <a:pt x="4122078" y="1213967"/>
                  <a:pt x="611149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250">
        <p14:flip dir="l"/>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203200" y="0"/>
            <a:ext cx="11833225" cy="6388100"/>
          </a:xfrm>
        </p:spPr>
        <p:txBody>
          <a:bodyPr>
            <a:noAutofit/>
          </a:bodyPr>
          <a:lstStyle/>
          <a:p>
            <a:pPr marL="0" indent="0">
              <a:lnSpc>
                <a:spcPct val="120000"/>
              </a:lnSpc>
              <a:buNone/>
            </a:pPr>
            <a:r>
              <a:rPr lang="zh-CN" altLang="en-US" sz="2800" b="1" smtClean="0">
                <a:solidFill>
                  <a:schemeClr val="tx1"/>
                </a:solidFill>
              </a:rPr>
              <a:t>一、西汉</a:t>
            </a:r>
            <a:r>
              <a:rPr sz="2800" b="1" smtClean="0">
                <a:solidFill>
                  <a:schemeClr val="tx1"/>
                </a:solidFill>
              </a:rPr>
              <a:t>（公元前202年—公元9年）</a:t>
            </a:r>
            <a:endParaRPr sz="2800" b="1" smtClean="0">
              <a:solidFill>
                <a:schemeClr val="tx1"/>
              </a:solidFill>
            </a:endParaRPr>
          </a:p>
          <a:p>
            <a:pPr marL="0" indent="0">
              <a:lnSpc>
                <a:spcPct val="120000"/>
              </a:lnSpc>
              <a:buNone/>
            </a:pPr>
            <a:r>
              <a:rPr sz="2800" b="1" smtClean="0">
                <a:solidFill>
                  <a:schemeClr val="tx1"/>
                </a:solidFill>
              </a:rPr>
              <a:t>（1）汉初：</a:t>
            </a:r>
            <a:endParaRPr sz="2800" b="1" smtClean="0">
              <a:solidFill>
                <a:schemeClr val="tx1"/>
              </a:solidFill>
            </a:endParaRPr>
          </a:p>
          <a:p>
            <a:pPr marL="0" indent="0" fontAlgn="auto">
              <a:lnSpc>
                <a:spcPts val="3960"/>
              </a:lnSpc>
              <a:spcBef>
                <a:spcPts val="0"/>
              </a:spcBef>
              <a:buNone/>
            </a:pPr>
            <a:r>
              <a:rPr sz="2800" b="1" smtClean="0">
                <a:solidFill>
                  <a:schemeClr val="tx1"/>
                </a:solidFill>
                <a:sym typeface="Wingdings" panose="05000000000000000000" charset="0"/>
              </a:rPr>
              <a:t></a:t>
            </a:r>
            <a:r>
              <a:rPr lang="en-US" sz="2800" b="1" smtClean="0">
                <a:solidFill>
                  <a:schemeClr val="tx1"/>
                </a:solidFill>
                <a:sym typeface="Wingdings" panose="05000000000000000000" charset="0"/>
              </a:rPr>
              <a:t> </a:t>
            </a:r>
            <a:r>
              <a:rPr sz="2800" b="1" smtClean="0">
                <a:solidFill>
                  <a:schemeClr val="tx1"/>
                </a:solidFill>
              </a:rPr>
              <a:t>政治：“汉承秦制”；郡国并行制；</a:t>
            </a:r>
            <a:endParaRPr sz="2800" b="1" smtClean="0">
              <a:solidFill>
                <a:schemeClr val="tx1"/>
              </a:solidFill>
            </a:endParaRPr>
          </a:p>
          <a:p>
            <a:pPr marL="0" indent="0" fontAlgn="auto">
              <a:lnSpc>
                <a:spcPts val="3960"/>
              </a:lnSpc>
              <a:spcBef>
                <a:spcPts val="0"/>
              </a:spcBef>
              <a:buNone/>
            </a:pPr>
            <a:r>
              <a:rPr sz="2800" b="1" smtClean="0">
                <a:solidFill>
                  <a:schemeClr val="tx1"/>
                </a:solidFill>
                <a:sym typeface="Wingdings" panose="05000000000000000000" charset="0"/>
              </a:rPr>
              <a:t></a:t>
            </a:r>
            <a:r>
              <a:rPr lang="en-US" sz="2800" b="1" smtClean="0">
                <a:solidFill>
                  <a:schemeClr val="tx1"/>
                </a:solidFill>
                <a:sym typeface="Wingdings" panose="05000000000000000000" charset="0"/>
              </a:rPr>
              <a:t> </a:t>
            </a:r>
            <a:r>
              <a:rPr sz="2800" b="1" smtClean="0">
                <a:solidFill>
                  <a:schemeClr val="tx1"/>
                </a:solidFill>
              </a:rPr>
              <a:t>经济：休养生息的政策；</a:t>
            </a:r>
            <a:endParaRPr sz="2800" b="1" smtClean="0">
              <a:solidFill>
                <a:schemeClr val="tx1"/>
              </a:solidFill>
            </a:endParaRPr>
          </a:p>
          <a:p>
            <a:pPr marL="0" indent="0" fontAlgn="auto">
              <a:lnSpc>
                <a:spcPts val="3960"/>
              </a:lnSpc>
              <a:spcBef>
                <a:spcPts val="0"/>
              </a:spcBef>
              <a:buNone/>
            </a:pPr>
            <a:r>
              <a:rPr sz="2800" b="1" smtClean="0">
                <a:solidFill>
                  <a:schemeClr val="tx1"/>
                </a:solidFill>
                <a:sym typeface="Wingdings" panose="05000000000000000000" charset="0"/>
              </a:rPr>
              <a:t></a:t>
            </a:r>
            <a:r>
              <a:rPr lang="en-US" sz="2800" b="1" smtClean="0">
                <a:solidFill>
                  <a:schemeClr val="tx1"/>
                </a:solidFill>
                <a:sym typeface="Wingdings" panose="05000000000000000000" charset="0"/>
              </a:rPr>
              <a:t> </a:t>
            </a:r>
            <a:r>
              <a:rPr sz="2800" b="1" smtClean="0">
                <a:solidFill>
                  <a:schemeClr val="tx1"/>
                </a:solidFill>
              </a:rPr>
              <a:t>思想：尊奉黄老无为思想</a:t>
            </a:r>
            <a:r>
              <a:rPr lang="en-US" sz="2800" b="1" smtClean="0">
                <a:solidFill>
                  <a:schemeClr val="tx1"/>
                </a:solidFill>
              </a:rPr>
              <a:t>  </a:t>
            </a:r>
            <a:endParaRPr sz="2800" b="1" smtClean="0">
              <a:solidFill>
                <a:schemeClr val="tx1"/>
              </a:solidFill>
            </a:endParaRPr>
          </a:p>
          <a:p>
            <a:pPr marL="0" indent="0">
              <a:lnSpc>
                <a:spcPct val="120000"/>
              </a:lnSpc>
              <a:buNone/>
            </a:pPr>
            <a:r>
              <a:rPr sz="2800" b="1" smtClean="0">
                <a:solidFill>
                  <a:schemeClr val="tx1"/>
                </a:solidFill>
              </a:rPr>
              <a:t>（2）汉武帝</a:t>
            </a:r>
            <a:r>
              <a:rPr lang="zh-CN" sz="2800" b="1" smtClean="0">
                <a:solidFill>
                  <a:schemeClr val="tx1"/>
                </a:solidFill>
              </a:rPr>
              <a:t>及以后巩固统一的措施</a:t>
            </a:r>
            <a:r>
              <a:rPr sz="2800" b="1" smtClean="0">
                <a:solidFill>
                  <a:schemeClr val="tx1"/>
                </a:solidFill>
              </a:rPr>
              <a:t>：</a:t>
            </a:r>
            <a:endParaRPr sz="2800" b="1" smtClean="0">
              <a:solidFill>
                <a:schemeClr val="tx1"/>
              </a:solidFill>
            </a:endParaRPr>
          </a:p>
          <a:p>
            <a:pPr marL="0" indent="0">
              <a:lnSpc>
                <a:spcPct val="120000"/>
              </a:lnSpc>
              <a:buNone/>
            </a:pPr>
            <a:r>
              <a:rPr sz="2800" b="1" smtClean="0">
                <a:solidFill>
                  <a:schemeClr val="tx1"/>
                </a:solidFill>
                <a:sym typeface="Wingdings" panose="05000000000000000000" charset="0"/>
              </a:rPr>
              <a:t></a:t>
            </a:r>
            <a:r>
              <a:rPr lang="en-US" sz="2800" b="1" smtClean="0">
                <a:solidFill>
                  <a:schemeClr val="tx1"/>
                </a:solidFill>
                <a:sym typeface="Wingdings" panose="05000000000000000000" charset="0"/>
              </a:rPr>
              <a:t> </a:t>
            </a:r>
            <a:r>
              <a:rPr sz="2800" b="1" smtClean="0">
                <a:solidFill>
                  <a:schemeClr val="tx1"/>
                </a:solidFill>
              </a:rPr>
              <a:t>政治：①地方：“推恩令”（基本消除王国问题）；设刺史完善地方监察体；②中央：设立中朝（加强皇权）；③选官制度：察举制；④用酷吏</a:t>
            </a:r>
            <a:endParaRPr sz="2800" b="1" smtClean="0">
              <a:solidFill>
                <a:schemeClr val="tx1"/>
              </a:solidFill>
            </a:endParaRPr>
          </a:p>
          <a:p>
            <a:pPr marL="0" indent="0">
              <a:lnSpc>
                <a:spcPct val="120000"/>
              </a:lnSpc>
              <a:buNone/>
            </a:pPr>
            <a:r>
              <a:rPr sz="2800" b="1" smtClean="0">
                <a:solidFill>
                  <a:schemeClr val="tx1"/>
                </a:solidFill>
                <a:sym typeface="Wingdings" panose="05000000000000000000" charset="0"/>
              </a:rPr>
              <a:t></a:t>
            </a:r>
            <a:r>
              <a:rPr lang="en-US" sz="2800" b="1" smtClean="0">
                <a:solidFill>
                  <a:schemeClr val="tx1"/>
                </a:solidFill>
                <a:sym typeface="Wingdings" panose="05000000000000000000" charset="0"/>
              </a:rPr>
              <a:t> </a:t>
            </a:r>
            <a:r>
              <a:rPr sz="2800" b="1" smtClean="0">
                <a:solidFill>
                  <a:schemeClr val="tx1"/>
                </a:solidFill>
              </a:rPr>
              <a:t>经济：①铸币权收归中央；②盐铁官营；③均输平准，平抑物价；④抑制工商业者，征收财产税。</a:t>
            </a:r>
            <a:endParaRPr sz="2800" b="1" smtClean="0">
              <a:solidFill>
                <a:schemeClr val="tx1"/>
              </a:solidFill>
            </a:endParaRPr>
          </a:p>
          <a:p>
            <a:pPr marL="0" indent="0">
              <a:lnSpc>
                <a:spcPct val="120000"/>
              </a:lnSpc>
              <a:buNone/>
            </a:pPr>
            <a:r>
              <a:rPr sz="2800" b="1" smtClean="0">
                <a:solidFill>
                  <a:schemeClr val="tx1"/>
                </a:solidFill>
                <a:sym typeface="Wingdings" panose="05000000000000000000" charset="0"/>
              </a:rPr>
              <a:t></a:t>
            </a:r>
            <a:r>
              <a:rPr lang="en-US" sz="2800" b="1" smtClean="0">
                <a:solidFill>
                  <a:schemeClr val="tx1"/>
                </a:solidFill>
                <a:sym typeface="Wingdings" panose="05000000000000000000" charset="0"/>
              </a:rPr>
              <a:t> </a:t>
            </a:r>
            <a:r>
              <a:rPr sz="2800" b="1" smtClean="0">
                <a:solidFill>
                  <a:schemeClr val="tx1"/>
                </a:solidFill>
              </a:rPr>
              <a:t>思想：接受董仲舒建议“罢黜百家，独尊儒术”，确立儒学独尊地位。</a:t>
            </a:r>
            <a:endParaRPr sz="2800" b="1" smtClean="0">
              <a:solidFill>
                <a:schemeClr val="tx1"/>
              </a:solidFill>
            </a:endParaRPr>
          </a:p>
          <a:p>
            <a:pPr marL="0" indent="0">
              <a:buNone/>
            </a:pPr>
            <a:endParaRPr sz="2800" b="1" smtClean="0">
              <a:solidFill>
                <a:schemeClr val="tx1"/>
              </a:solidFill>
            </a:endParaRPr>
          </a:p>
        </p:txBody>
      </p:sp>
      <p:sp>
        <p:nvSpPr>
          <p:cNvPr id="2" name="文本框 1"/>
          <p:cNvSpPr txBox="1"/>
          <p:nvPr/>
        </p:nvSpPr>
        <p:spPr>
          <a:xfrm>
            <a:off x="6801485" y="1710690"/>
            <a:ext cx="2441575" cy="521970"/>
          </a:xfrm>
          <a:prstGeom prst="rect">
            <a:avLst/>
          </a:prstGeom>
          <a:noFill/>
        </p:spPr>
        <p:txBody>
          <a:bodyPr wrap="none" rtlCol="0" anchor="t">
            <a:spAutoFit/>
          </a:bodyPr>
          <a:p>
            <a:r>
              <a:rPr lang="en-US" sz="2800" b="1" smtClean="0">
                <a:highlight>
                  <a:srgbClr val="FFFF00"/>
                </a:highlight>
                <a:sym typeface="+mn-ea"/>
              </a:rPr>
              <a:t>  “</a:t>
            </a:r>
            <a:r>
              <a:rPr lang="zh-CN" altLang="en-US" sz="2800" b="1" smtClean="0">
                <a:highlight>
                  <a:srgbClr val="FFFF00"/>
                </a:highlight>
                <a:sym typeface="+mn-ea"/>
              </a:rPr>
              <a:t>文景之治</a:t>
            </a:r>
            <a:r>
              <a:rPr lang="en-US" sz="2800" b="1" smtClean="0">
                <a:highlight>
                  <a:srgbClr val="FFFF00"/>
                </a:highlight>
                <a:sym typeface="+mn-ea"/>
              </a:rPr>
              <a:t>”</a:t>
            </a:r>
            <a:r>
              <a:rPr lang="zh-CN" altLang="en-US" sz="2800" b="1" smtClean="0">
                <a:highlight>
                  <a:srgbClr val="FFFF00"/>
                </a:highlight>
                <a:sym typeface="+mn-ea"/>
              </a:rPr>
              <a:t>。</a:t>
            </a:r>
            <a:endParaRPr lang="zh-CN" altLang="en-US" sz="2800" b="1" smtClean="0">
              <a:highlight>
                <a:srgbClr val="FFFF00"/>
              </a:highlight>
              <a:sym typeface="+mn-ea"/>
            </a:endParaRPr>
          </a:p>
        </p:txBody>
      </p:sp>
      <p:sp>
        <p:nvSpPr>
          <p:cNvPr id="3" name="右大括号 2"/>
          <p:cNvSpPr/>
          <p:nvPr/>
        </p:nvSpPr>
        <p:spPr>
          <a:xfrm>
            <a:off x="6053455" y="1252220"/>
            <a:ext cx="463550" cy="1438910"/>
          </a:xfrm>
          <a:prstGeom prst="rightBrace">
            <a:avLst/>
          </a:prstGeom>
          <a:noFill/>
          <a:ln w="28575" cmpd="sng">
            <a:solidFill>
              <a:srgbClr val="FF0000"/>
            </a:solidFill>
            <a:prstDash val="solid"/>
          </a:ln>
          <a:extLst>
            <a:ext uri="{909E8E84-426E-40DD-AFC4-6F175D3DCCD1}">
              <a14:hiddenFill xmlns:a14="http://schemas.microsoft.com/office/drawing/2010/main">
                <a:solidFill>
                  <a:schemeClr val="bg1"/>
                </a:solidFill>
              </a14:hiddenFill>
            </a:ext>
          </a:extLst>
        </p:spPr>
        <p:style>
          <a:lnRef idx="1">
            <a:schemeClr val="accent2"/>
          </a:lnRef>
          <a:fillRef idx="0">
            <a:schemeClr val="accent2"/>
          </a:fillRef>
          <a:effectRef idx="0">
            <a:schemeClr val="accent2"/>
          </a:effectRef>
          <a:fontRef idx="minor">
            <a:schemeClr val="tx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000" fill="hold">
                                          <p:stCondLst>
                                            <p:cond delay="0"/>
                                          </p:stCondLst>
                                        </p:cTn>
                                        <p:tgtEl>
                                          <p:spTgt spid="5">
                                            <p:txEl>
                                              <p:pRg st="2" end="2"/>
                                            </p:txEl>
                                          </p:spTgt>
                                        </p:tgtEl>
                                        <p:attrNameLst>
                                          <p:attrName>style.visibility</p:attrName>
                                        </p:attrNameLst>
                                      </p:cBhvr>
                                      <p:to>
                                        <p:strVal val="visible"/>
                                      </p:to>
                                    </p:set>
                                    <p:animEffect transition="in" filter="wheel(1)">
                                      <p:cBhvr>
                                        <p:cTn id="7" dur="1000"/>
                                        <p:tgtEl>
                                          <p:spTgt spid="5">
                                            <p:txEl>
                                              <p:pRg st="2" end="2"/>
                                            </p:txEl>
                                          </p:spTgt>
                                        </p:tgtEl>
                                      </p:cBhvr>
                                    </p:animEffect>
                                  </p:childTnLst>
                                </p:cTn>
                              </p:par>
                              <p:par>
                                <p:cTn id="8" presetID="21" presetClass="entr" presetSubtype="1" fill="hold" nodeType="withEffect">
                                  <p:stCondLst>
                                    <p:cond delay="0"/>
                                  </p:stCondLst>
                                  <p:childTnLst>
                                    <p:set>
                                      <p:cBhvr>
                                        <p:cTn id="9" dur="1000" fill="hold">
                                          <p:stCondLst>
                                            <p:cond delay="0"/>
                                          </p:stCondLst>
                                        </p:cTn>
                                        <p:tgtEl>
                                          <p:spTgt spid="5">
                                            <p:txEl>
                                              <p:pRg st="3" end="3"/>
                                            </p:txEl>
                                          </p:spTgt>
                                        </p:tgtEl>
                                        <p:attrNameLst>
                                          <p:attrName>style.visibility</p:attrName>
                                        </p:attrNameLst>
                                      </p:cBhvr>
                                      <p:to>
                                        <p:strVal val="visible"/>
                                      </p:to>
                                    </p:set>
                                    <p:animEffect transition="in" filter="wheel(1)">
                                      <p:cBhvr>
                                        <p:cTn id="10" dur="1000"/>
                                        <p:tgtEl>
                                          <p:spTgt spid="5">
                                            <p:txEl>
                                              <p:pRg st="3" end="3"/>
                                            </p:txEl>
                                          </p:spTgt>
                                        </p:tgtEl>
                                      </p:cBhvr>
                                    </p:animEffect>
                                  </p:childTnLst>
                                </p:cTn>
                              </p:par>
                              <p:par>
                                <p:cTn id="11" presetID="21" presetClass="entr" presetSubtype="1" fill="hold" nodeType="withEffect">
                                  <p:stCondLst>
                                    <p:cond delay="0"/>
                                  </p:stCondLst>
                                  <p:childTnLst>
                                    <p:set>
                                      <p:cBhvr>
                                        <p:cTn id="12" dur="1000" fill="hold">
                                          <p:stCondLst>
                                            <p:cond delay="0"/>
                                          </p:stCondLst>
                                        </p:cTn>
                                        <p:tgtEl>
                                          <p:spTgt spid="5">
                                            <p:txEl>
                                              <p:pRg st="4" end="4"/>
                                            </p:txEl>
                                          </p:spTgt>
                                        </p:tgtEl>
                                        <p:attrNameLst>
                                          <p:attrName>style.visibility</p:attrName>
                                        </p:attrNameLst>
                                      </p:cBhvr>
                                      <p:to>
                                        <p:strVal val="visible"/>
                                      </p:to>
                                    </p:set>
                                    <p:animEffect transition="in" filter="wheel(1)">
                                      <p:cBhvr>
                                        <p:cTn id="13" dur="1000"/>
                                        <p:tgtEl>
                                          <p:spTgt spid="5">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Effect transition="in" filter="barn(inVertical)">
                                      <p:cBhvr>
                                        <p:cTn id="24" dur="500"/>
                                        <p:tgtEl>
                                          <p:spTgt spid="5">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animEffect transition="in" filter="wipe(down)">
                                      <p:cBhvr>
                                        <p:cTn id="29" dur="500"/>
                                        <p:tgtEl>
                                          <p:spTgt spid="5">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12" fill="hold" nodeType="clickEffect">
                                  <p:stCondLst>
                                    <p:cond delay="0"/>
                                  </p:stCondLst>
                                  <p:childTnLst>
                                    <p:set>
                                      <p:cBhvr>
                                        <p:cTn id="33" dur="1" fill="hold">
                                          <p:stCondLst>
                                            <p:cond delay="0"/>
                                          </p:stCondLst>
                                        </p:cTn>
                                        <p:tgtEl>
                                          <p:spTgt spid="5">
                                            <p:txEl>
                                              <p:pRg st="8" end="8"/>
                                            </p:txEl>
                                          </p:spTgt>
                                        </p:tgtEl>
                                        <p:attrNameLst>
                                          <p:attrName>style.visibility</p:attrName>
                                        </p:attrNameLst>
                                      </p:cBhvr>
                                      <p:to>
                                        <p:strVal val="visible"/>
                                      </p:to>
                                    </p:set>
                                    <p:animEffect transition="in" filter="strips(downLeft)">
                                      <p:cBhvr>
                                        <p:cTn id="34"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35915" y="354330"/>
            <a:ext cx="11569065" cy="6066790"/>
          </a:xfrm>
        </p:spPr>
        <p:txBody>
          <a:bodyPr/>
          <a:lstStyle/>
          <a:p>
            <a:pPr marL="0" indent="0">
              <a:buNone/>
            </a:pPr>
            <a:r>
              <a:rPr sz="2800" b="1" smtClean="0">
                <a:sym typeface="Wingdings" panose="05000000000000000000" charset="0"/>
              </a:rPr>
              <a:t></a:t>
            </a:r>
            <a:r>
              <a:rPr lang="en-US" sz="2800" b="1" smtClean="0">
                <a:sym typeface="Wingdings" panose="05000000000000000000" charset="0"/>
              </a:rPr>
              <a:t> </a:t>
            </a:r>
            <a:r>
              <a:rPr sz="2800" b="1" smtClean="0">
                <a:sym typeface="+mn-ea"/>
              </a:rPr>
              <a:t>拓疆：</a:t>
            </a:r>
            <a:endParaRPr sz="2800" b="1" smtClean="0">
              <a:sym typeface="+mn-ea"/>
            </a:endParaRPr>
          </a:p>
          <a:p>
            <a:pPr marL="0" indent="0">
              <a:buNone/>
            </a:pPr>
            <a:r>
              <a:rPr sz="2800" b="1" smtClean="0">
                <a:sym typeface="+mn-ea"/>
              </a:rPr>
              <a:t>①用卫青、霍去病</a:t>
            </a:r>
            <a:r>
              <a:rPr lang="zh-CN" sz="2800" b="1" smtClean="0">
                <a:sym typeface="+mn-ea"/>
              </a:rPr>
              <a:t>北击匈奴</a:t>
            </a:r>
            <a:r>
              <a:rPr sz="2800" b="1" smtClean="0">
                <a:sym typeface="+mn-ea"/>
              </a:rPr>
              <a:t>匈奴，夺取阴山以南和河西走廊的大片区域；在河西走廊设立酒泉、武威、张掖、敦煌4郡；</a:t>
            </a:r>
            <a:endParaRPr sz="2800" b="1" smtClean="0">
              <a:sym typeface="+mn-ea"/>
            </a:endParaRPr>
          </a:p>
          <a:p>
            <a:pPr marL="0" indent="0">
              <a:buNone/>
            </a:pPr>
            <a:r>
              <a:rPr sz="2800" b="1" smtClean="0">
                <a:sym typeface="+mn-ea"/>
              </a:rPr>
              <a:t>②遣张骞两次出使西域，开辟了中西交通道路（促进了西域与中原政治经济文化联系；对东南沿海和西南少数民族地区的控制也比以前更加稳定）；</a:t>
            </a:r>
            <a:endParaRPr sz="2800" b="1" smtClean="0">
              <a:sym typeface="+mn-ea"/>
            </a:endParaRPr>
          </a:p>
          <a:p>
            <a:pPr marL="0" indent="0">
              <a:buNone/>
            </a:pPr>
            <a:r>
              <a:rPr sz="2800" b="1" smtClean="0">
                <a:sym typeface="+mn-ea"/>
              </a:rPr>
              <a:t>③设置西域都护府，作为管理西域的军政机构。</a:t>
            </a:r>
            <a:endParaRPr lang="zh-CN" altLang="en-US" sz="2800" b="1" smtClean="0">
              <a:solidFill>
                <a:schemeClr val="tx1"/>
              </a:solidFill>
            </a:endParaRPr>
          </a:p>
        </p:txBody>
      </p:sp>
      <p:sp>
        <p:nvSpPr>
          <p:cNvPr id="2" name="文本框 1"/>
          <p:cNvSpPr txBox="1"/>
          <p:nvPr/>
        </p:nvSpPr>
        <p:spPr>
          <a:xfrm>
            <a:off x="2546985" y="4453890"/>
            <a:ext cx="4052570" cy="645160"/>
          </a:xfrm>
          <a:prstGeom prst="rect">
            <a:avLst/>
          </a:prstGeom>
          <a:noFill/>
        </p:spPr>
        <p:txBody>
          <a:bodyPr wrap="square" rtlCol="0">
            <a:spAutoFit/>
          </a:bodyPr>
          <a:p>
            <a:r>
              <a:rPr lang="zh-CN" altLang="en-US" sz="3600" b="1">
                <a:highlight>
                  <a:srgbClr val="FFFF00"/>
                </a:highlight>
              </a:rPr>
              <a:t>结果：西汉强盛</a:t>
            </a:r>
            <a:endParaRPr lang="zh-CN" altLang="en-US" sz="3600" b="1">
              <a:highlight>
                <a:srgbClr val="FFFF00"/>
              </a:highlight>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strips(downLeft)">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strips(downLeft)">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strips(downLeft)">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11785" y="395605"/>
            <a:ext cx="11569065" cy="6066790"/>
          </a:xfrm>
        </p:spPr>
        <p:txBody>
          <a:bodyPr>
            <a:normAutofit lnSpcReduction="10000"/>
          </a:bodyPr>
          <a:lstStyle/>
          <a:p>
            <a:pPr marL="0" indent="0">
              <a:lnSpc>
                <a:spcPct val="110000"/>
              </a:lnSpc>
              <a:buNone/>
            </a:pPr>
            <a:r>
              <a:rPr lang="zh-CN" altLang="en-US" sz="2800" b="1" smtClean="0">
                <a:solidFill>
                  <a:schemeClr val="tx1"/>
                </a:solidFill>
              </a:rPr>
              <a:t>三、新朝与东汉</a:t>
            </a:r>
            <a:endParaRPr lang="zh-CN" altLang="en-US" sz="2800" b="1" smtClean="0">
              <a:solidFill>
                <a:schemeClr val="tx1"/>
              </a:solidFill>
            </a:endParaRPr>
          </a:p>
          <a:p>
            <a:pPr marL="0" indent="0">
              <a:lnSpc>
                <a:spcPct val="110000"/>
              </a:lnSpc>
              <a:buNone/>
            </a:pPr>
            <a:r>
              <a:rPr lang="zh-CN" altLang="en-US" sz="2800" b="1" smtClean="0">
                <a:solidFill>
                  <a:schemeClr val="tx1"/>
                </a:solidFill>
              </a:rPr>
              <a:t>（1）新朝：</a:t>
            </a:r>
            <a:r>
              <a:rPr lang="en-US" altLang="zh-CN" sz="2800" b="1" smtClean="0">
                <a:solidFill>
                  <a:schemeClr val="tx1"/>
                </a:solidFill>
              </a:rPr>
              <a:t>AC</a:t>
            </a:r>
            <a:r>
              <a:rPr lang="zh-CN" altLang="en-US" sz="2800" b="1" smtClean="0">
                <a:solidFill>
                  <a:schemeClr val="tx1"/>
                </a:solidFill>
              </a:rPr>
              <a:t>9年</a:t>
            </a:r>
            <a:r>
              <a:rPr lang="en-US" altLang="zh-CN" sz="2800" b="1" smtClean="0">
                <a:solidFill>
                  <a:schemeClr val="tx1"/>
                </a:solidFill>
              </a:rPr>
              <a:t>,</a:t>
            </a:r>
            <a:r>
              <a:rPr lang="zh-CN" altLang="en-US" sz="2800" b="1" smtClean="0">
                <a:solidFill>
                  <a:schemeClr val="tx1"/>
                </a:solidFill>
              </a:rPr>
              <a:t>外戚王莽建立新朝，西汉灭亡。公元23年，绿林军推翻王莽政权</a:t>
            </a:r>
            <a:endParaRPr lang="zh-CN" altLang="en-US" sz="2800" b="1" smtClean="0">
              <a:solidFill>
                <a:schemeClr val="tx1"/>
              </a:solidFill>
            </a:endParaRPr>
          </a:p>
          <a:p>
            <a:pPr marL="0" indent="0">
              <a:lnSpc>
                <a:spcPct val="110000"/>
              </a:lnSpc>
              <a:buNone/>
            </a:pPr>
            <a:r>
              <a:rPr lang="zh-CN" altLang="en-US" sz="2800" b="1" smtClean="0">
                <a:solidFill>
                  <a:schemeClr val="tx1"/>
                </a:solidFill>
              </a:rPr>
              <a:t>（2）东汉：</a:t>
            </a:r>
            <a:r>
              <a:rPr lang="zh-CN" altLang="en-US" sz="2800" b="1" smtClean="0">
                <a:sym typeface="+mn-ea"/>
              </a:rPr>
              <a:t>25年刘秀建立东汉</a:t>
            </a:r>
            <a:endParaRPr lang="zh-CN" altLang="en-US" sz="2800" b="1" smtClean="0">
              <a:solidFill>
                <a:schemeClr val="tx1"/>
              </a:solidFill>
            </a:endParaRPr>
          </a:p>
          <a:p>
            <a:pPr marL="0" indent="0">
              <a:lnSpc>
                <a:spcPct val="110000"/>
              </a:lnSpc>
              <a:buNone/>
            </a:pPr>
            <a:r>
              <a:rPr lang="zh-CN" altLang="en-US" sz="2800" b="1" smtClean="0">
                <a:solidFill>
                  <a:schemeClr val="tx1"/>
                </a:solidFill>
              </a:rPr>
              <a:t>①“光武中兴”</a:t>
            </a:r>
            <a:endParaRPr lang="zh-CN" altLang="en-US" sz="2800" b="1" smtClean="0">
              <a:solidFill>
                <a:schemeClr val="tx1"/>
              </a:solidFill>
            </a:endParaRPr>
          </a:p>
          <a:p>
            <a:pPr marL="0" indent="0">
              <a:lnSpc>
                <a:spcPct val="110000"/>
              </a:lnSpc>
              <a:buNone/>
            </a:pPr>
            <a:endParaRPr lang="zh-CN" altLang="en-US" sz="2800" b="1" smtClean="0">
              <a:solidFill>
                <a:schemeClr val="tx1"/>
              </a:solidFill>
            </a:endParaRPr>
          </a:p>
          <a:p>
            <a:pPr marL="0" indent="0">
              <a:lnSpc>
                <a:spcPct val="110000"/>
              </a:lnSpc>
              <a:buNone/>
            </a:pPr>
            <a:endParaRPr lang="zh-CN" altLang="en-US" sz="2800" b="1" smtClean="0">
              <a:solidFill>
                <a:schemeClr val="tx1"/>
              </a:solidFill>
            </a:endParaRPr>
          </a:p>
          <a:p>
            <a:pPr marL="0" indent="0">
              <a:lnSpc>
                <a:spcPct val="110000"/>
              </a:lnSpc>
              <a:buNone/>
            </a:pPr>
            <a:endParaRPr lang="zh-CN" altLang="en-US" sz="2800" b="1" smtClean="0">
              <a:solidFill>
                <a:schemeClr val="tx1"/>
              </a:solidFill>
            </a:endParaRPr>
          </a:p>
          <a:p>
            <a:pPr marL="0" indent="0">
              <a:buNone/>
            </a:pPr>
            <a:endParaRPr lang="zh-CN" altLang="en-US" sz="2800" b="1" smtClean="0">
              <a:solidFill>
                <a:schemeClr val="tx1"/>
              </a:solidFill>
            </a:endParaRPr>
          </a:p>
        </p:txBody>
      </p:sp>
      <p:graphicFrame>
        <p:nvGraphicFramePr>
          <p:cNvPr id="2" name="表格 1"/>
          <p:cNvGraphicFramePr/>
          <p:nvPr>
            <p:custDataLst>
              <p:tags r:id="rId2"/>
            </p:custDataLst>
          </p:nvPr>
        </p:nvGraphicFramePr>
        <p:xfrm>
          <a:off x="2441575" y="2854325"/>
          <a:ext cx="9327515" cy="3669665"/>
        </p:xfrm>
        <a:graphic>
          <a:graphicData uri="http://schemas.openxmlformats.org/drawingml/2006/table">
            <a:tbl>
              <a:tblPr firstRow="1" bandRow="1">
                <a:tableStyleId>{5940675A-B579-460E-94D1-54222C63F5DA}</a:tableStyleId>
              </a:tblPr>
              <a:tblGrid>
                <a:gridCol w="969010"/>
                <a:gridCol w="8358505"/>
              </a:tblGrid>
              <a:tr h="485140">
                <a:tc gridSpan="2">
                  <a:txBody>
                    <a:bodyPr/>
                    <a:p>
                      <a:pPr marL="0" indent="0" algn="ctr">
                        <a:lnSpc>
                          <a:spcPct val="110000"/>
                        </a:lnSpc>
                        <a:buNone/>
                      </a:pPr>
                      <a:r>
                        <a:rPr lang="zh-CN" altLang="en-US" sz="2800" b="1" smtClean="0">
                          <a:highlight>
                            <a:srgbClr val="FFFF00"/>
                          </a:highlight>
                          <a:sym typeface="+mn-ea"/>
                        </a:rPr>
                        <a:t>巩固统一的措施</a:t>
                      </a:r>
                      <a:endParaRPr lang="zh-CN" altLang="en-US" sz="2800" b="1" smtClean="0">
                        <a:highlight>
                          <a:srgbClr val="FFFF00"/>
                        </a:highlight>
                        <a:latin typeface="Times New Roman" panose="02020603050405020304" charset="0"/>
                        <a:cs typeface="Times New Roman" panose="02020603050405020304" charset="0"/>
                        <a:sym typeface="+mn-ea"/>
                      </a:endParaRPr>
                    </a:p>
                  </a:txBody>
                  <a:tcPr marL="0" marR="0" marT="0" marB="0" vert="horz" anchor="ctr" anchorCtr="0">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55625">
                <a:tc rowSpan="3">
                  <a:txBody>
                    <a:bodyPr/>
                    <a:p>
                      <a:pPr indent="0" algn="ctr">
                        <a:buNone/>
                      </a:pPr>
                      <a:r>
                        <a:rPr lang="en-US" sz="2800" b="1">
                          <a:latin typeface="Times New Roman" panose="02020603050405020304" charset="0"/>
                          <a:cs typeface="Times New Roman" panose="02020603050405020304" charset="0"/>
                        </a:rPr>
                        <a:t>政治</a:t>
                      </a:r>
                      <a:endParaRPr lang="en-US" altLang="en-US" sz="2800" b="1">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altLang="zh-CN" sz="2800" b="1">
                          <a:latin typeface="Times New Roman" panose="02020603050405020304" charset="0"/>
                        </a:rPr>
                        <a:t>加强皇权,增强尚书台的作用;严格控制</a:t>
                      </a:r>
                      <a:r>
                        <a:rPr lang="en-US" altLang="zh-CN" sz="2800" b="1" u="sng">
                          <a:uFill>
                            <a:solidFill>
                              <a:srgbClr val="000000"/>
                            </a:solidFill>
                          </a:uFill>
                          <a:latin typeface="Times New Roman" panose="02020603050405020304" charset="0"/>
                        </a:rPr>
                        <a:t>外戚</a:t>
                      </a:r>
                      <a:r>
                        <a:rPr lang="en-US" altLang="zh-CN" sz="2800" b="1">
                          <a:latin typeface="Times New Roman" panose="02020603050405020304" charset="0"/>
                        </a:rPr>
                        <a:t>干政</a:t>
                      </a:r>
                      <a:endParaRPr lang="en-US" altLang="en-US" sz="2800" b="1">
                        <a:latin typeface="Times New Roman" panose="02020603050405020304" charset="0"/>
                        <a:ea typeface="Times New Roman" panose="02020603050405020304" charset="0"/>
                        <a:cs typeface="Times New Roman" panose="02020603050405020304" charset="0"/>
                      </a:endParaRPr>
                    </a:p>
                  </a:txBody>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58800">
                <a:tc vMerge="1">
                  <a:tcPr>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p>
                      <a:pPr indent="0">
                        <a:buNone/>
                      </a:pPr>
                      <a:r>
                        <a:rPr lang="en-US" sz="2800" b="1">
                          <a:latin typeface="Times New Roman" panose="02020603050405020304" charset="0"/>
                          <a:cs typeface="Times New Roman" panose="02020603050405020304" charset="0"/>
                        </a:rPr>
                        <a:t>裁并郡县,裁减官吏,节省开支</a:t>
                      </a:r>
                      <a:endParaRPr lang="en-US" altLang="en-US" sz="2800" b="1">
                        <a:latin typeface="Times New Roman" panose="02020603050405020304" charset="0"/>
                        <a:ea typeface="Times New Roman" panose="02020603050405020304" charset="0"/>
                        <a:cs typeface="Times New Roman" panose="02020603050405020304" charset="0"/>
                      </a:endParaRPr>
                    </a:p>
                  </a:txBody>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09270">
                <a:tc vMerge="1">
                  <a:tcPr>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p>
                      <a:pPr indent="0">
                        <a:buNone/>
                      </a:pPr>
                      <a:r>
                        <a:rPr lang="en-US" sz="2800" b="1">
                          <a:latin typeface="Times New Roman" panose="02020603050405020304" charset="0"/>
                          <a:cs typeface="Times New Roman" panose="02020603050405020304" charset="0"/>
                        </a:rPr>
                        <a:t>整顿</a:t>
                      </a:r>
                      <a:r>
                        <a:rPr lang="en-US" sz="2800" b="1" u="sng">
                          <a:uFill>
                            <a:solidFill>
                              <a:srgbClr val="000000"/>
                            </a:solidFill>
                          </a:uFill>
                          <a:latin typeface="Times New Roman" panose="02020603050405020304" charset="0"/>
                          <a:cs typeface="Times New Roman" panose="02020603050405020304" charset="0"/>
                        </a:rPr>
                        <a:t>吏治</a:t>
                      </a:r>
                      <a:r>
                        <a:rPr lang="en-US" sz="2800" b="1">
                          <a:latin typeface="Times New Roman" panose="02020603050405020304" charset="0"/>
                          <a:cs typeface="Times New Roman" panose="02020603050405020304" charset="0"/>
                        </a:rPr>
                        <a:t>,惩处贪污腐败</a:t>
                      </a:r>
                      <a:endParaRPr lang="en-US" altLang="en-US" sz="2800" b="1">
                        <a:latin typeface="Times New Roman" panose="02020603050405020304" charset="0"/>
                        <a:ea typeface="Times New Roman" panose="02020603050405020304" charset="0"/>
                        <a:cs typeface="Times New Roman" panose="02020603050405020304" charset="0"/>
                      </a:endParaRPr>
                    </a:p>
                  </a:txBody>
                  <a:tcPr marL="34925" marR="3492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75310">
                <a:tc rowSpan="2">
                  <a:txBody>
                    <a:bodyPr/>
                    <a:p>
                      <a:pPr indent="0" algn="ctr">
                        <a:buNone/>
                      </a:pPr>
                      <a:r>
                        <a:rPr lang="en-US" sz="2800" b="1">
                          <a:latin typeface="Times New Roman" panose="02020603050405020304" charset="0"/>
                          <a:cs typeface="Times New Roman" panose="02020603050405020304" charset="0"/>
                        </a:rPr>
                        <a:t>经济</a:t>
                      </a:r>
                      <a:endParaRPr lang="en-US" altLang="en-US" sz="2800" b="1">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800" b="1">
                          <a:latin typeface="Times New Roman" panose="02020603050405020304" charset="0"/>
                          <a:cs typeface="Times New Roman" panose="02020603050405020304" charset="0"/>
                        </a:rPr>
                        <a:t>清查全国垦田、户口数量</a:t>
                      </a:r>
                      <a:endParaRPr lang="en-US" altLang="en-US" sz="2800" b="1">
                        <a:latin typeface="Times New Roman" panose="02020603050405020304" charset="0"/>
                        <a:ea typeface="Times New Roman" panose="02020603050405020304" charset="0"/>
                        <a:cs typeface="Times New Roman" panose="02020603050405020304" charset="0"/>
                      </a:endParaRPr>
                    </a:p>
                  </a:txBody>
                  <a:tcPr marL="66675" marR="6667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58800">
                <a:tc vMerge="1">
                  <a:tcPr>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p>
                      <a:pPr indent="0">
                        <a:buNone/>
                      </a:pPr>
                      <a:r>
                        <a:rPr lang="en-US" sz="2800" b="1">
                          <a:latin typeface="Times New Roman" panose="02020603050405020304" charset="0"/>
                          <a:cs typeface="Times New Roman" panose="02020603050405020304" charset="0"/>
                        </a:rPr>
                        <a:t>释放</a:t>
                      </a:r>
                      <a:r>
                        <a:rPr lang="en-US" sz="2800" b="1" u="sng">
                          <a:uFill>
                            <a:solidFill>
                              <a:srgbClr val="000000"/>
                            </a:solidFill>
                          </a:uFill>
                          <a:latin typeface="Times New Roman" panose="02020603050405020304" charset="0"/>
                          <a:cs typeface="Times New Roman" panose="02020603050405020304" charset="0"/>
                        </a:rPr>
                        <a:t>奴婢</a:t>
                      </a:r>
                      <a:endParaRPr lang="en-US" altLang="en-US" sz="2800" b="1" u="sng">
                        <a:uFill>
                          <a:solidFill>
                            <a:srgbClr val="000000"/>
                          </a:solidFill>
                        </a:uFill>
                        <a:latin typeface="Times New Roman" panose="02020603050405020304" charset="0"/>
                        <a:ea typeface="Times New Roman" panose="02020603050405020304" charset="0"/>
                        <a:cs typeface="Times New Roman" panose="02020603050405020304" charset="0"/>
                      </a:endParaRPr>
                    </a:p>
                  </a:txBody>
                  <a:tcPr marL="66675" marR="6667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26720">
                <a:tc>
                  <a:txBody>
                    <a:bodyPr/>
                    <a:p>
                      <a:pPr indent="0" algn="ctr">
                        <a:buNone/>
                      </a:pPr>
                      <a:r>
                        <a:rPr lang="en-US" sz="2800" b="1">
                          <a:latin typeface="Times New Roman" panose="02020603050405020304" charset="0"/>
                          <a:cs typeface="Times New Roman" panose="02020603050405020304" charset="0"/>
                        </a:rPr>
                        <a:t>思想</a:t>
                      </a:r>
                      <a:endParaRPr lang="en-US" altLang="en-US" sz="2800" b="1">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905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latin typeface="Times New Roman" panose="02020603050405020304" charset="0"/>
                          <a:cs typeface="Times New Roman" panose="02020603050405020304" charset="0"/>
                        </a:rPr>
                        <a:t>重视儒学</a:t>
                      </a:r>
                      <a:endParaRPr lang="en-US" altLang="en-US" sz="2800" b="1">
                        <a:latin typeface="Times New Roman" panose="02020603050405020304" charset="0"/>
                        <a:ea typeface="Times New Roman" panose="02020603050405020304" charset="0"/>
                        <a:cs typeface="Times New Roman" panose="02020603050405020304" charset="0"/>
                      </a:endParaRPr>
                    </a:p>
                  </a:txBody>
                  <a:tcPr marL="66675" marR="66675" marT="0" marB="0" vert="horz" anchor="ctr" anchorCtr="0">
                    <a:lnL w="12700" cap="flat" cmpd="sng">
                      <a:solidFill>
                        <a:srgbClr val="00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0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r>
            </a:tbl>
          </a:graphicData>
        </a:graphic>
      </p:graphicFrame>
    </p:spTree>
    <p:custDataLst>
      <p:tags r:id="rId3"/>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down)">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strips(downLeft)">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down)">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11785" y="395605"/>
            <a:ext cx="11569065" cy="6066790"/>
          </a:xfrm>
        </p:spPr>
        <p:txBody>
          <a:bodyPr/>
          <a:lstStyle/>
          <a:p>
            <a:pPr marL="0" indent="0">
              <a:lnSpc>
                <a:spcPct val="110000"/>
              </a:lnSpc>
              <a:buNone/>
            </a:pPr>
            <a:r>
              <a:rPr lang="zh-CN" altLang="en-US" sz="2800" b="1" smtClean="0">
                <a:sym typeface="+mn-ea"/>
              </a:rPr>
              <a:t>②东汉衰亡</a:t>
            </a:r>
            <a:endParaRPr lang="zh-CN" altLang="en-US" sz="2800" b="1" smtClean="0">
              <a:sym typeface="+mn-ea"/>
            </a:endParaRPr>
          </a:p>
          <a:p>
            <a:pPr marL="0" indent="0">
              <a:lnSpc>
                <a:spcPct val="110000"/>
              </a:lnSpc>
              <a:buNone/>
            </a:pPr>
            <a:r>
              <a:rPr lang="zh-CN" altLang="en-US" sz="2800" b="1" smtClean="0">
                <a:sym typeface="Wingdings" panose="05000000000000000000" charset="0"/>
              </a:rPr>
              <a:t></a:t>
            </a:r>
            <a:r>
              <a:rPr lang="en-US" altLang="zh-CN" sz="2800" b="1" smtClean="0">
                <a:sym typeface="Wingdings" panose="05000000000000000000" charset="0"/>
              </a:rPr>
              <a:t> </a:t>
            </a:r>
            <a:r>
              <a:rPr lang="zh-CN" altLang="en-US" sz="2800" b="1" smtClean="0">
                <a:sym typeface="+mn-ea"/>
              </a:rPr>
              <a:t>原因：</a:t>
            </a:r>
            <a:endParaRPr lang="zh-CN" altLang="en-US" sz="2800" b="1" smtClean="0">
              <a:sym typeface="+mn-ea"/>
            </a:endParaRPr>
          </a:p>
          <a:p>
            <a:pPr marL="0" indent="0">
              <a:lnSpc>
                <a:spcPct val="110000"/>
              </a:lnSpc>
              <a:buNone/>
            </a:pPr>
            <a:r>
              <a:rPr lang="zh-CN" altLang="en-US" sz="2800" b="1" smtClean="0">
                <a:sym typeface="+mn-ea"/>
              </a:rPr>
              <a:t>后期外戚宦官交替专权；“党锢之祸”；豪强地主势力强大；土地兼并严重，阶级矛盾尖锐；自然灾害。</a:t>
            </a:r>
            <a:endParaRPr lang="zh-CN" altLang="en-US" sz="2800" b="1" smtClean="0">
              <a:solidFill>
                <a:schemeClr val="tx1"/>
              </a:solidFill>
            </a:endParaRPr>
          </a:p>
          <a:p>
            <a:pPr marL="0" indent="0">
              <a:lnSpc>
                <a:spcPct val="110000"/>
              </a:lnSpc>
              <a:buNone/>
            </a:pPr>
            <a:r>
              <a:rPr lang="zh-CN" altLang="en-US" sz="2800" b="1" smtClean="0">
                <a:sym typeface="Wingdings" panose="05000000000000000000" charset="0"/>
              </a:rPr>
              <a:t></a:t>
            </a:r>
            <a:r>
              <a:rPr lang="en-US" altLang="zh-CN" sz="2800" b="1" smtClean="0">
                <a:sym typeface="Wingdings" panose="05000000000000000000" charset="0"/>
              </a:rPr>
              <a:t> </a:t>
            </a:r>
            <a:r>
              <a:rPr lang="zh-CN" altLang="en-US" sz="2800" b="1" smtClean="0">
                <a:sym typeface="+mn-ea"/>
              </a:rPr>
              <a:t>名存实亡：</a:t>
            </a:r>
            <a:endParaRPr lang="zh-CN" altLang="en-US" sz="2800" b="1" smtClean="0">
              <a:sym typeface="+mn-ea"/>
            </a:endParaRPr>
          </a:p>
          <a:p>
            <a:pPr marL="0" indent="0">
              <a:lnSpc>
                <a:spcPct val="110000"/>
              </a:lnSpc>
              <a:buNone/>
            </a:pPr>
            <a:r>
              <a:rPr lang="zh-CN" altLang="en-US" sz="2800" b="1" smtClean="0">
                <a:sym typeface="+mn-ea"/>
              </a:rPr>
              <a:t>184年张角领导的黄巾起义动摇了东汉王朝的统治基础，军阀割据局面出现。</a:t>
            </a:r>
            <a:endParaRPr lang="zh-CN" altLang="en-US" sz="2800" b="1" smtClean="0">
              <a:solidFill>
                <a:schemeClr val="tx1"/>
              </a:solidFill>
            </a:endParaRPr>
          </a:p>
          <a:p>
            <a:pPr marL="0" indent="0">
              <a:buNone/>
            </a:pPr>
            <a:endParaRPr lang="zh-CN" altLang="en-US" sz="2800" b="1" smtClean="0">
              <a:solidFill>
                <a:schemeClr val="tx1"/>
              </a:solidFill>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barn(inVertical)">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blinds(horizontal)">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strips(downLeft)">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35915" y="354330"/>
            <a:ext cx="11569065" cy="6066790"/>
          </a:xfrm>
        </p:spPr>
        <p:txBody>
          <a:bodyPr/>
          <a:lstStyle/>
          <a:p>
            <a:pPr marL="0" indent="0">
              <a:lnSpc>
                <a:spcPct val="120000"/>
              </a:lnSpc>
              <a:buNone/>
            </a:pPr>
            <a:r>
              <a:rPr lang="zh-CN" altLang="en-US" sz="2800" b="1" smtClean="0">
                <a:sym typeface="+mn-ea"/>
              </a:rPr>
              <a:t>三、两汉的文化：</a:t>
            </a:r>
            <a:endParaRPr lang="zh-CN" altLang="en-US" sz="2800" b="1" smtClean="0">
              <a:sym typeface="+mn-ea"/>
            </a:endParaRPr>
          </a:p>
          <a:p>
            <a:pPr marL="0" indent="0">
              <a:lnSpc>
                <a:spcPct val="120000"/>
              </a:lnSpc>
              <a:buNone/>
            </a:pPr>
            <a:r>
              <a:rPr lang="zh-CN" altLang="en-US" sz="2800" b="1" smtClean="0">
                <a:sym typeface="+mn-ea"/>
              </a:rPr>
              <a:t>①史学：《史记》（司马迁  我国第一部纪传体通史）《汉书》（班固 我国第一部纪传体断代史）</a:t>
            </a:r>
            <a:endParaRPr lang="zh-CN" altLang="en-US" sz="2800" b="1" smtClean="0">
              <a:sym typeface="+mn-ea"/>
            </a:endParaRPr>
          </a:p>
          <a:p>
            <a:pPr marL="0" indent="0">
              <a:lnSpc>
                <a:spcPct val="120000"/>
              </a:lnSpc>
              <a:buNone/>
            </a:pPr>
            <a:r>
              <a:rPr lang="zh-CN" altLang="en-US" sz="2800" b="1" smtClean="0">
                <a:sym typeface="+mn-ea"/>
              </a:rPr>
              <a:t>②文学：汉赋、乐府诗（具有现实主义特点）；</a:t>
            </a:r>
            <a:endParaRPr lang="zh-CN" altLang="en-US" sz="2800" b="1" smtClean="0">
              <a:sym typeface="+mn-ea"/>
            </a:endParaRPr>
          </a:p>
          <a:p>
            <a:pPr marL="0" indent="0">
              <a:lnSpc>
                <a:spcPct val="120000"/>
              </a:lnSpc>
              <a:buNone/>
            </a:pPr>
            <a:r>
              <a:rPr lang="zh-CN" altLang="en-US" sz="2800" b="1" smtClean="0">
                <a:sym typeface="+mn-ea"/>
              </a:rPr>
              <a:t>③医学：《黄帝内经》奠定了中医理论的基础；《神农本草经》是古代第一部药物学专著；</a:t>
            </a:r>
            <a:endParaRPr lang="zh-CN" altLang="en-US" sz="2800" b="1" smtClean="0">
              <a:sym typeface="+mn-ea"/>
            </a:endParaRPr>
          </a:p>
          <a:p>
            <a:pPr marL="0" indent="0">
              <a:lnSpc>
                <a:spcPct val="120000"/>
              </a:lnSpc>
              <a:buNone/>
            </a:pPr>
            <a:r>
              <a:rPr lang="zh-CN" altLang="en-US" sz="2800" b="1" smtClean="0">
                <a:sym typeface="+mn-ea"/>
              </a:rPr>
              <a:t>④东汉蔡伦改进造纸术，为中国和世界文化的传播发展作出了重大贡献</a:t>
            </a:r>
            <a:endParaRPr lang="zh-CN" altLang="en-US" sz="2800" b="1" smtClean="0">
              <a:solidFill>
                <a:schemeClr val="tx1"/>
              </a:solidFill>
            </a:endParaRPr>
          </a:p>
          <a:p>
            <a:pPr marL="0" indent="0">
              <a:buNone/>
            </a:pPr>
            <a:endParaRPr lang="zh-CN" altLang="en-US" sz="2800" b="1" smtClean="0">
              <a:solidFill>
                <a:schemeClr val="tx1"/>
              </a:solidFill>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arn(inVertical)">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barn(inVertic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down)">
                                      <p:cBhvr>
                                        <p:cTn id="2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35915" y="354330"/>
            <a:ext cx="11569065" cy="6066790"/>
          </a:xfrm>
        </p:spPr>
        <p:txBody>
          <a:bodyPr/>
          <a:lstStyle/>
          <a:p>
            <a:pPr marL="0" indent="0">
              <a:buNone/>
            </a:pPr>
            <a:r>
              <a:rPr lang="zh-CN" altLang="en-US" sz="3600" b="1" smtClean="0">
                <a:solidFill>
                  <a:schemeClr val="tx1"/>
                </a:solidFill>
                <a:highlight>
                  <a:srgbClr val="00FFFF"/>
                </a:highlight>
              </a:rPr>
              <a:t>合格性考试真题</a:t>
            </a:r>
            <a:endParaRPr lang="zh-CN" altLang="en-US" sz="3600" b="1" smtClean="0">
              <a:solidFill>
                <a:schemeClr val="tx1"/>
              </a:solidFill>
              <a:highlight>
                <a:srgbClr val="00FFFF"/>
              </a:highlight>
            </a:endParaRPr>
          </a:p>
          <a:p>
            <a:pPr marL="0" indent="0">
              <a:buNone/>
            </a:pPr>
            <a:r>
              <a:rPr lang="en-US" altLang="zh-CN" b="1" smtClean="0">
                <a:solidFill>
                  <a:schemeClr val="tx1"/>
                </a:solidFill>
              </a:rPr>
              <a:t>1</a:t>
            </a:r>
            <a:r>
              <a:rPr lang="zh-CN" altLang="en-US" b="1" smtClean="0">
                <a:solidFill>
                  <a:schemeClr val="tx1"/>
                </a:solidFill>
              </a:rPr>
              <a:t>、(2019·湖南合格考真题)中国人以祖先的封地、封国为姓氏的在汉字姓氏中占有很大比重。这种姓氏的由来,与其相关的制度是	(　　)</a:t>
            </a:r>
            <a:endParaRPr lang="zh-CN" altLang="en-US" b="1" smtClean="0">
              <a:solidFill>
                <a:schemeClr val="tx1"/>
              </a:solidFill>
            </a:endParaRPr>
          </a:p>
          <a:p>
            <a:pPr marL="0" indent="0">
              <a:buNone/>
            </a:pPr>
            <a:r>
              <a:rPr lang="zh-CN" altLang="en-US" b="1" smtClean="0">
                <a:solidFill>
                  <a:schemeClr val="tx1"/>
                </a:solidFill>
              </a:rPr>
              <a:t>A.禅让制</a:t>
            </a:r>
            <a:endParaRPr lang="zh-CN" altLang="en-US" b="1" smtClean="0">
              <a:solidFill>
                <a:schemeClr val="tx1"/>
              </a:solidFill>
            </a:endParaRPr>
          </a:p>
          <a:p>
            <a:pPr marL="0" indent="0">
              <a:buNone/>
            </a:pPr>
            <a:r>
              <a:rPr lang="zh-CN" altLang="en-US" b="1" smtClean="0">
                <a:solidFill>
                  <a:schemeClr val="tx1"/>
                </a:solidFill>
              </a:rPr>
              <a:t>B.分封制</a:t>
            </a:r>
            <a:endParaRPr lang="zh-CN" altLang="en-US" b="1" smtClean="0">
              <a:solidFill>
                <a:schemeClr val="tx1"/>
              </a:solidFill>
            </a:endParaRPr>
          </a:p>
          <a:p>
            <a:pPr marL="0" indent="0">
              <a:buNone/>
            </a:pPr>
            <a:r>
              <a:rPr lang="zh-CN" altLang="en-US" b="1" smtClean="0">
                <a:solidFill>
                  <a:schemeClr val="tx1"/>
                </a:solidFill>
              </a:rPr>
              <a:t>C.宗法制</a:t>
            </a:r>
            <a:endParaRPr lang="zh-CN" altLang="en-US" b="1" smtClean="0">
              <a:solidFill>
                <a:schemeClr val="tx1"/>
              </a:solidFill>
            </a:endParaRPr>
          </a:p>
          <a:p>
            <a:pPr marL="0" indent="0">
              <a:buNone/>
            </a:pPr>
            <a:r>
              <a:rPr lang="zh-CN" altLang="en-US" b="1" smtClean="0">
                <a:solidFill>
                  <a:schemeClr val="tx1"/>
                </a:solidFill>
              </a:rPr>
              <a:t>D.郡县制</a:t>
            </a:r>
            <a:endParaRPr lang="zh-CN" altLang="en-US" b="1" smtClean="0">
              <a:solidFill>
                <a:schemeClr val="tx1"/>
              </a:solidFill>
            </a:endParaRPr>
          </a:p>
        </p:txBody>
      </p:sp>
      <p:sp>
        <p:nvSpPr>
          <p:cNvPr id="2" name="矩形 1"/>
          <p:cNvSpPr/>
          <p:nvPr/>
        </p:nvSpPr>
        <p:spPr>
          <a:xfrm>
            <a:off x="5748338" y="2829560"/>
            <a:ext cx="695325" cy="1198880"/>
          </a:xfrm>
          <a:prstGeom prst="rect">
            <a:avLst/>
          </a:prstGeom>
          <a:noFill/>
          <a:ln>
            <a:noFill/>
          </a:ln>
        </p:spPr>
        <p:txBody>
          <a:bodyPr wrap="none" rtlCol="0" anchor="t">
            <a:spAutoFit/>
          </a:bodyPr>
          <a:p>
            <a:pPr algn="ctr"/>
            <a:r>
              <a:rPr lang="en-US" altLang="zh-CN" sz="7200" b="1">
                <a:ln/>
                <a:solidFill>
                  <a:schemeClr val="tx1"/>
                </a:solidFill>
                <a:effectLst>
                  <a:outerShdw blurRad="38100" dist="19050" dir="2700000" algn="tl" rotWithShape="0">
                    <a:schemeClr val="dk1">
                      <a:alpha val="40000"/>
                    </a:schemeClr>
                  </a:outerShdw>
                </a:effectLst>
              </a:rPr>
              <a:t>B</a:t>
            </a:r>
            <a:endParaRPr lang="en-US" altLang="zh-CN" sz="7200" b="1">
              <a:ln/>
              <a:solidFill>
                <a:schemeClr val="tx1"/>
              </a:solidFill>
              <a:effectLst>
                <a:outerShdw blurRad="38100" dist="19050" dir="2700000" algn="tl" rotWithShape="0">
                  <a:schemeClr val="dk1">
                    <a:alpha val="40000"/>
                  </a:schemeClr>
                </a:outerShdw>
              </a:effectLst>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35915" y="354330"/>
            <a:ext cx="11569065" cy="6066790"/>
          </a:xfrm>
        </p:spPr>
        <p:txBody>
          <a:bodyPr/>
          <a:lstStyle/>
          <a:p>
            <a:pPr marL="0" indent="0">
              <a:buNone/>
            </a:pPr>
            <a:r>
              <a:rPr lang="en-US" altLang="zh-CN" b="1" smtClean="0">
                <a:solidFill>
                  <a:schemeClr val="tx1"/>
                </a:solidFill>
              </a:rPr>
              <a:t>2</a:t>
            </a:r>
            <a:r>
              <a:rPr lang="zh-CN" altLang="en-US" b="1" smtClean="0">
                <a:solidFill>
                  <a:schemeClr val="tx1"/>
                </a:solidFill>
              </a:rPr>
              <a:t>、(2021·湖南合格考真题)春秋时期,子产执政一年之时,郑国人歌传“取我衣冠、田畴。孰杀子产?吾其为之!”三年后,其内容为“我有子弟、田畴。子产而死,谁其嗣之?”这一转变说明郑国 	(　　)</a:t>
            </a:r>
            <a:endParaRPr lang="zh-CN" altLang="en-US" b="1" smtClean="0">
              <a:solidFill>
                <a:schemeClr val="tx1"/>
              </a:solidFill>
            </a:endParaRPr>
          </a:p>
          <a:p>
            <a:pPr marL="0" indent="0">
              <a:buNone/>
            </a:pPr>
            <a:r>
              <a:rPr lang="zh-CN" altLang="en-US" b="1" smtClean="0">
                <a:solidFill>
                  <a:schemeClr val="tx1"/>
                </a:solidFill>
              </a:rPr>
              <a:t>A.奖励耕战深得人心</a:t>
            </a:r>
            <a:endParaRPr lang="zh-CN" altLang="en-US" b="1" smtClean="0">
              <a:solidFill>
                <a:schemeClr val="tx1"/>
              </a:solidFill>
            </a:endParaRPr>
          </a:p>
          <a:p>
            <a:pPr marL="0" indent="0">
              <a:buNone/>
            </a:pPr>
            <a:r>
              <a:rPr lang="zh-CN" altLang="en-US" b="1" smtClean="0">
                <a:solidFill>
                  <a:schemeClr val="tx1"/>
                </a:solidFill>
              </a:rPr>
              <a:t>B.政府威望得到提高</a:t>
            </a:r>
            <a:endParaRPr lang="zh-CN" altLang="en-US" b="1" smtClean="0">
              <a:solidFill>
                <a:schemeClr val="tx1"/>
              </a:solidFill>
            </a:endParaRPr>
          </a:p>
          <a:p>
            <a:pPr marL="0" indent="0">
              <a:buNone/>
            </a:pPr>
            <a:r>
              <a:rPr lang="zh-CN" altLang="en-US" b="1" smtClean="0">
                <a:solidFill>
                  <a:schemeClr val="tx1"/>
                </a:solidFill>
              </a:rPr>
              <a:t>C.人民生活普遍富足</a:t>
            </a:r>
            <a:endParaRPr lang="zh-CN" altLang="en-US" b="1" smtClean="0">
              <a:solidFill>
                <a:schemeClr val="tx1"/>
              </a:solidFill>
            </a:endParaRPr>
          </a:p>
          <a:p>
            <a:pPr marL="0" indent="0">
              <a:buNone/>
            </a:pPr>
            <a:r>
              <a:rPr lang="zh-CN" altLang="en-US" b="1" smtClean="0">
                <a:solidFill>
                  <a:schemeClr val="tx1"/>
                </a:solidFill>
              </a:rPr>
              <a:t>D.变法改革形成共识</a:t>
            </a:r>
            <a:endParaRPr lang="zh-CN" altLang="en-US" b="1" smtClean="0">
              <a:solidFill>
                <a:schemeClr val="tx1"/>
              </a:solidFill>
            </a:endParaRPr>
          </a:p>
        </p:txBody>
      </p:sp>
      <p:sp>
        <p:nvSpPr>
          <p:cNvPr id="2" name="矩形 1"/>
          <p:cNvSpPr/>
          <p:nvPr/>
        </p:nvSpPr>
        <p:spPr>
          <a:xfrm>
            <a:off x="5748338" y="2829560"/>
            <a:ext cx="695325" cy="1198880"/>
          </a:xfrm>
          <a:prstGeom prst="rect">
            <a:avLst/>
          </a:prstGeom>
          <a:noFill/>
          <a:ln>
            <a:noFill/>
          </a:ln>
        </p:spPr>
        <p:txBody>
          <a:bodyPr wrap="none" rtlCol="0" anchor="t">
            <a:spAutoFit/>
          </a:bodyPr>
          <a:p>
            <a:pPr algn="ctr"/>
            <a:r>
              <a:rPr lang="en-US" altLang="zh-CN" sz="7200" b="1">
                <a:ln/>
                <a:solidFill>
                  <a:schemeClr val="tx1"/>
                </a:solidFill>
                <a:effectLst>
                  <a:outerShdw blurRad="38100" dist="19050" dir="2700000" algn="tl" rotWithShape="0">
                    <a:schemeClr val="dk1">
                      <a:alpha val="40000"/>
                    </a:schemeClr>
                  </a:outerShdw>
                </a:effectLst>
              </a:rPr>
              <a:t>B</a:t>
            </a:r>
            <a:endParaRPr lang="en-US" altLang="zh-CN" sz="7200" b="1">
              <a:ln/>
              <a:solidFill>
                <a:schemeClr val="tx1"/>
              </a:solidFill>
              <a:effectLst>
                <a:outerShdw blurRad="38100" dist="19050" dir="2700000" algn="tl" rotWithShape="0">
                  <a:schemeClr val="dk1">
                    <a:alpha val="40000"/>
                  </a:schemeClr>
                </a:outerShdw>
              </a:effectLst>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35915" y="354330"/>
            <a:ext cx="11569065" cy="6066790"/>
          </a:xfrm>
        </p:spPr>
        <p:txBody>
          <a:bodyPr/>
          <a:lstStyle/>
          <a:p>
            <a:pPr marL="0" indent="0">
              <a:lnSpc>
                <a:spcPct val="120000"/>
              </a:lnSpc>
              <a:buNone/>
            </a:pPr>
            <a:r>
              <a:rPr lang="zh-CN" altLang="en-US" b="1" smtClean="0">
                <a:solidFill>
                  <a:schemeClr val="tx1"/>
                </a:solidFill>
              </a:rPr>
              <a:t>　</a:t>
            </a:r>
            <a:r>
              <a:rPr lang="en-US" altLang="zh-CN" b="1" smtClean="0">
                <a:solidFill>
                  <a:schemeClr val="tx1"/>
                </a:solidFill>
              </a:rPr>
              <a:t>3</a:t>
            </a:r>
            <a:r>
              <a:rPr lang="zh-CN" altLang="en-US" b="1" smtClean="0">
                <a:solidFill>
                  <a:schemeClr val="tx1"/>
                </a:solidFill>
              </a:rPr>
              <a:t>、(2019·湖南合格考真题)中央集权制度是古代中国政治制度的突出特色。这一制度形成于	(　　)</a:t>
            </a:r>
            <a:endParaRPr lang="zh-CN" altLang="en-US" b="1" smtClean="0">
              <a:solidFill>
                <a:schemeClr val="tx1"/>
              </a:solidFill>
            </a:endParaRPr>
          </a:p>
          <a:p>
            <a:pPr marL="0" indent="0">
              <a:lnSpc>
                <a:spcPct val="120000"/>
              </a:lnSpc>
              <a:buNone/>
            </a:pPr>
            <a:r>
              <a:rPr lang="zh-CN" altLang="en-US" b="1" smtClean="0">
                <a:solidFill>
                  <a:schemeClr val="tx1"/>
                </a:solidFill>
              </a:rPr>
              <a:t>A.秦朝	B.汉朝	C.宋朝	D.明朝</a:t>
            </a:r>
            <a:endParaRPr lang="zh-CN" altLang="en-US" b="1" smtClean="0">
              <a:solidFill>
                <a:schemeClr val="tx1"/>
              </a:solidFill>
            </a:endParaRPr>
          </a:p>
        </p:txBody>
      </p:sp>
      <p:sp>
        <p:nvSpPr>
          <p:cNvPr id="2" name="矩形 1"/>
          <p:cNvSpPr/>
          <p:nvPr/>
        </p:nvSpPr>
        <p:spPr>
          <a:xfrm>
            <a:off x="8637588" y="1314450"/>
            <a:ext cx="737235" cy="1198880"/>
          </a:xfrm>
          <a:prstGeom prst="rect">
            <a:avLst/>
          </a:prstGeom>
          <a:noFill/>
          <a:ln>
            <a:noFill/>
          </a:ln>
        </p:spPr>
        <p:txBody>
          <a:bodyPr wrap="none" rtlCol="0" anchor="t">
            <a:spAutoFit/>
          </a:bodyPr>
          <a:p>
            <a:pPr algn="ctr"/>
            <a:r>
              <a:rPr lang="en-US" altLang="zh-CN" sz="7200" b="1">
                <a:ln/>
                <a:solidFill>
                  <a:schemeClr val="tx1"/>
                </a:solidFill>
                <a:effectLst>
                  <a:outerShdw blurRad="38100" dist="19050" dir="2700000" algn="tl" rotWithShape="0">
                    <a:schemeClr val="dk1">
                      <a:alpha val="40000"/>
                    </a:schemeClr>
                  </a:outerShdw>
                </a:effectLst>
              </a:rPr>
              <a:t>A</a:t>
            </a:r>
            <a:endParaRPr lang="en-US" altLang="zh-CN" sz="7200" b="1">
              <a:ln/>
              <a:solidFill>
                <a:schemeClr val="tx1"/>
              </a:solidFill>
              <a:effectLst>
                <a:outerShdw blurRad="38100" dist="19050" dir="2700000" algn="tl" rotWithShape="0">
                  <a:schemeClr val="dk1">
                    <a:alpha val="40000"/>
                  </a:schemeClr>
                </a:outerShdw>
              </a:effectLst>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360045" y="380365"/>
            <a:ext cx="11448415" cy="3818890"/>
          </a:xfrm>
        </p:spPr>
        <p:txBody>
          <a:bodyPr>
            <a:noAutofit/>
          </a:bodyPr>
          <a:p>
            <a:pPr marL="0" indent="0">
              <a:lnSpc>
                <a:spcPct val="110000"/>
              </a:lnSpc>
              <a:buNone/>
            </a:pPr>
            <a:r>
              <a:rPr lang="zh-CN" altLang="en-US" sz="2800" b="1"/>
              <a:t>一、石器时代的古人类和文化遗存</a:t>
            </a:r>
            <a:endParaRPr lang="zh-CN" altLang="en-US" sz="2800" b="1"/>
          </a:p>
          <a:p>
            <a:pPr marL="0" indent="0">
              <a:lnSpc>
                <a:spcPct val="110000"/>
              </a:lnSpc>
              <a:buNone/>
            </a:pPr>
            <a:r>
              <a:rPr lang="zh-CN" altLang="en-US" sz="2800" b="1"/>
              <a:t>1、旧石器时代（距今200万年——1万年）</a:t>
            </a:r>
            <a:endParaRPr lang="zh-CN" altLang="en-US" sz="2800" b="1"/>
          </a:p>
          <a:p>
            <a:pPr marL="0" indent="0">
              <a:lnSpc>
                <a:spcPct val="110000"/>
              </a:lnSpc>
              <a:buNone/>
            </a:pPr>
            <a:r>
              <a:rPr lang="zh-CN" altLang="en-US" sz="2800" b="1"/>
              <a:t>（1）文化遗存代表：</a:t>
            </a:r>
            <a:endParaRPr lang="zh-CN" altLang="en-US" sz="2800" b="1"/>
          </a:p>
          <a:p>
            <a:pPr marL="0" indent="0">
              <a:lnSpc>
                <a:spcPct val="110000"/>
              </a:lnSpc>
              <a:buNone/>
            </a:pPr>
            <a:r>
              <a:rPr lang="zh-CN" altLang="en-US" sz="2800" b="1"/>
              <a:t>①距今170万年的元谋人；</a:t>
            </a:r>
            <a:endParaRPr lang="zh-CN" altLang="en-US" sz="2800" b="1"/>
          </a:p>
          <a:p>
            <a:pPr marL="0" indent="0">
              <a:lnSpc>
                <a:spcPct val="110000"/>
              </a:lnSpc>
              <a:buNone/>
            </a:pPr>
            <a:r>
              <a:rPr lang="zh-CN" altLang="en-US" sz="2800" b="1"/>
              <a:t>②距今70—20万年的北京人。</a:t>
            </a:r>
            <a:endParaRPr lang="zh-CN" altLang="en-US" sz="2800" b="1"/>
          </a:p>
          <a:p>
            <a:pPr marL="0" indent="0">
              <a:lnSpc>
                <a:spcPct val="110000"/>
              </a:lnSpc>
              <a:buNone/>
            </a:pPr>
            <a:r>
              <a:rPr lang="zh-CN" altLang="en-US" sz="2800" b="1"/>
              <a:t>（2）生产生活：</a:t>
            </a:r>
            <a:endParaRPr lang="zh-CN" altLang="en-US" sz="2800" b="1"/>
          </a:p>
          <a:p>
            <a:pPr marL="0" indent="0">
              <a:lnSpc>
                <a:spcPct val="110000"/>
              </a:lnSpc>
              <a:buNone/>
            </a:pPr>
            <a:r>
              <a:rPr lang="zh-CN" altLang="en-US" sz="2800" b="1"/>
              <a:t>①打制石器；</a:t>
            </a:r>
            <a:endParaRPr lang="zh-CN" altLang="en-US" sz="2800" b="1"/>
          </a:p>
          <a:p>
            <a:pPr marL="0" indent="0">
              <a:lnSpc>
                <a:spcPct val="110000"/>
              </a:lnSpc>
              <a:buNone/>
            </a:pPr>
            <a:r>
              <a:rPr lang="zh-CN" altLang="en-US" sz="2800" b="1"/>
              <a:t>②从事渔猎和采集；</a:t>
            </a:r>
            <a:endParaRPr lang="zh-CN" altLang="en-US" sz="2800" b="1"/>
          </a:p>
          <a:p>
            <a:pPr marL="0" indent="0">
              <a:lnSpc>
                <a:spcPct val="110000"/>
              </a:lnSpc>
              <a:buNone/>
            </a:pPr>
            <a:r>
              <a:rPr lang="zh-CN" altLang="en-US" sz="2800" b="1"/>
              <a:t>③过着群居生活；</a:t>
            </a:r>
            <a:endParaRPr lang="zh-CN" altLang="en-US" sz="2800" b="1"/>
          </a:p>
          <a:p>
            <a:pPr marL="0" indent="0">
              <a:lnSpc>
                <a:spcPct val="110000"/>
              </a:lnSpc>
              <a:buNone/>
            </a:pPr>
            <a:r>
              <a:rPr lang="zh-CN" altLang="en-US" sz="2800" b="1"/>
              <a:t>④学会用火；</a:t>
            </a:r>
            <a:endParaRPr lang="zh-CN" altLang="en-US"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blinds(horizontal)">
                                      <p:cBhvr>
                                        <p:cTn id="15" dur="500"/>
                                        <p:tgtEl>
                                          <p:spTgt spid="3">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7" presetClass="entr" presetSubtype="4" fill="hold" nodeType="clickEffect">
                                  <p:stCondLst>
                                    <p:cond delay="0"/>
                                  </p:stCondLst>
                                  <p:childTnLst>
                                    <p:set>
                                      <p:cBhvr>
                                        <p:cTn id="19" dur="500" fill="hold">
                                          <p:stCondLst>
                                            <p:cond delay="0"/>
                                          </p:stCondLst>
                                        </p:cTn>
                                        <p:tgtEl>
                                          <p:spTgt spid="3">
                                            <p:txEl>
                                              <p:pRg st="6" end="6"/>
                                            </p:txEl>
                                          </p:spTgt>
                                        </p:tgtEl>
                                        <p:attrNameLst>
                                          <p:attrName>style.visibility</p:attrName>
                                        </p:attrNameLst>
                                      </p:cBhvr>
                                      <p:to>
                                        <p:strVal val="visible"/>
                                      </p:to>
                                    </p:set>
                                    <p:anim calcmode="lin" valueType="num">
                                      <p:cBhvr additive="base">
                                        <p:cTn id="2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2" presetID="7" presetClass="entr" presetSubtype="4" fill="hold" nodeType="withEffect">
                                  <p:stCondLst>
                                    <p:cond delay="0"/>
                                  </p:stCondLst>
                                  <p:childTnLst>
                                    <p:set>
                                      <p:cBhvr>
                                        <p:cTn id="23" dur="500" fill="hold">
                                          <p:stCondLst>
                                            <p:cond delay="0"/>
                                          </p:stCondLst>
                                        </p:cTn>
                                        <p:tgtEl>
                                          <p:spTgt spid="3">
                                            <p:txEl>
                                              <p:pRg st="7" end="7"/>
                                            </p:txEl>
                                          </p:spTgt>
                                        </p:tgtEl>
                                        <p:attrNameLst>
                                          <p:attrName>style.visibility</p:attrName>
                                        </p:attrNameLst>
                                      </p:cBhvr>
                                      <p:to>
                                        <p:strVal val="visible"/>
                                      </p:to>
                                    </p:set>
                                    <p:anim calcmode="lin" valueType="num">
                                      <p:cBhvr additive="base">
                                        <p:cTn id="2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6" presetID="7" presetClass="entr" presetSubtype="4" fill="hold" nodeType="withEffect">
                                  <p:stCondLst>
                                    <p:cond delay="0"/>
                                  </p:stCondLst>
                                  <p:childTnLst>
                                    <p:set>
                                      <p:cBhvr>
                                        <p:cTn id="27" dur="500" fill="hold">
                                          <p:stCondLst>
                                            <p:cond delay="0"/>
                                          </p:stCondLst>
                                        </p:cTn>
                                        <p:tgtEl>
                                          <p:spTgt spid="3">
                                            <p:txEl>
                                              <p:pRg st="8" end="8"/>
                                            </p:txEl>
                                          </p:spTgt>
                                        </p:tgtEl>
                                        <p:attrNameLst>
                                          <p:attrName>style.visibility</p:attrName>
                                        </p:attrNameLst>
                                      </p:cBhvr>
                                      <p:to>
                                        <p:strVal val="visible"/>
                                      </p:to>
                                    </p:set>
                                    <p:anim calcmode="lin" valueType="num">
                                      <p:cBhvr additive="base">
                                        <p:cTn id="28"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0" presetID="7" presetClass="entr" presetSubtype="4" fill="hold" nodeType="withEffect">
                                  <p:stCondLst>
                                    <p:cond delay="0"/>
                                  </p:stCondLst>
                                  <p:childTnLst>
                                    <p:set>
                                      <p:cBhvr>
                                        <p:cTn id="31" dur="500" fill="hold">
                                          <p:stCondLst>
                                            <p:cond delay="0"/>
                                          </p:stCondLst>
                                        </p:cTn>
                                        <p:tgtEl>
                                          <p:spTgt spid="3">
                                            <p:txEl>
                                              <p:pRg st="9" end="9"/>
                                            </p:txEl>
                                          </p:spTgt>
                                        </p:tgtEl>
                                        <p:attrNameLst>
                                          <p:attrName>style.visibility</p:attrName>
                                        </p:attrNameLst>
                                      </p:cBhvr>
                                      <p:to>
                                        <p:strVal val="visible"/>
                                      </p:to>
                                    </p:set>
                                    <p:anim calcmode="lin" valueType="num">
                                      <p:cBhvr additive="base">
                                        <p:cTn id="32"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p:nvPr>
            <p:ph idx="1"/>
            <p:custDataLst>
              <p:tags r:id="rId1"/>
            </p:custDataLst>
          </p:nvPr>
        </p:nvSpPr>
        <p:spPr>
          <a:xfrm>
            <a:off x="335915" y="354330"/>
            <a:ext cx="11569065" cy="6066790"/>
          </a:xfrm>
        </p:spPr>
        <p:txBody>
          <a:bodyPr/>
          <a:lstStyle/>
          <a:p>
            <a:pPr marL="0" indent="0">
              <a:lnSpc>
                <a:spcPct val="140000"/>
              </a:lnSpc>
              <a:buNone/>
            </a:pPr>
            <a:r>
              <a:rPr lang="en-US" altLang="zh-CN" b="1" smtClean="0">
                <a:solidFill>
                  <a:schemeClr val="tx1"/>
                </a:solidFill>
              </a:rPr>
              <a:t>4</a:t>
            </a:r>
            <a:r>
              <a:rPr lang="zh-CN" altLang="en-US" b="1" smtClean="0">
                <a:solidFill>
                  <a:schemeClr val="tx1"/>
                </a:solidFill>
              </a:rPr>
              <a:t>、(2021·湖南合格考真题)西汉统治者从“海内新定,同姓寡少,惩戒亡秦孤立之败”的认识出发,采取的措施是	(　　)</a:t>
            </a:r>
            <a:endParaRPr lang="zh-CN" altLang="en-US" b="1" smtClean="0">
              <a:solidFill>
                <a:schemeClr val="tx1"/>
              </a:solidFill>
            </a:endParaRPr>
          </a:p>
          <a:p>
            <a:pPr marL="0" indent="0">
              <a:lnSpc>
                <a:spcPct val="140000"/>
              </a:lnSpc>
              <a:buNone/>
            </a:pPr>
            <a:r>
              <a:rPr lang="zh-CN" altLang="en-US" b="1" smtClean="0">
                <a:solidFill>
                  <a:schemeClr val="tx1"/>
                </a:solidFill>
              </a:rPr>
              <a:t>A.实行行省制度 			B.颁布推恩令 </a:t>
            </a:r>
            <a:endParaRPr lang="zh-CN" altLang="en-US" b="1" smtClean="0">
              <a:solidFill>
                <a:schemeClr val="tx1"/>
              </a:solidFill>
            </a:endParaRPr>
          </a:p>
          <a:p>
            <a:pPr marL="0" indent="0">
              <a:lnSpc>
                <a:spcPct val="140000"/>
              </a:lnSpc>
              <a:buNone/>
            </a:pPr>
            <a:r>
              <a:rPr lang="zh-CN" altLang="en-US" b="1" smtClean="0">
                <a:solidFill>
                  <a:schemeClr val="tx1"/>
                </a:solidFill>
              </a:rPr>
              <a:t>C.实行郡国并行制度		</a:t>
            </a:r>
            <a:r>
              <a:rPr lang="en-US" altLang="zh-CN" b="1" smtClean="0">
                <a:solidFill>
                  <a:schemeClr val="tx1"/>
                </a:solidFill>
              </a:rPr>
              <a:t>          </a:t>
            </a:r>
            <a:r>
              <a:rPr lang="zh-CN" altLang="en-US" b="1" smtClean="0">
                <a:solidFill>
                  <a:schemeClr val="tx1"/>
                </a:solidFill>
              </a:rPr>
              <a:t>D.设通判</a:t>
            </a:r>
            <a:endParaRPr lang="zh-CN" altLang="en-US" b="1" smtClean="0">
              <a:solidFill>
                <a:schemeClr val="tx1"/>
              </a:solidFill>
            </a:endParaRPr>
          </a:p>
        </p:txBody>
      </p:sp>
      <p:sp>
        <p:nvSpPr>
          <p:cNvPr id="2" name="矩形 1"/>
          <p:cNvSpPr/>
          <p:nvPr/>
        </p:nvSpPr>
        <p:spPr>
          <a:xfrm>
            <a:off x="9912985" y="2157730"/>
            <a:ext cx="666750" cy="1198880"/>
          </a:xfrm>
          <a:prstGeom prst="rect">
            <a:avLst/>
          </a:prstGeom>
          <a:noFill/>
          <a:ln>
            <a:noFill/>
          </a:ln>
        </p:spPr>
        <p:txBody>
          <a:bodyPr wrap="none" rtlCol="0" anchor="t">
            <a:spAutoFit/>
          </a:bodyPr>
          <a:p>
            <a:pPr algn="ctr"/>
            <a:r>
              <a:rPr lang="en-US" altLang="zh-CN" sz="7200" b="1">
                <a:ln/>
                <a:solidFill>
                  <a:schemeClr val="tx1"/>
                </a:solidFill>
                <a:effectLst>
                  <a:outerShdw blurRad="38100" dist="19050" dir="2700000" algn="tl" rotWithShape="0">
                    <a:schemeClr val="dk1">
                      <a:alpha val="40000"/>
                    </a:schemeClr>
                  </a:outerShdw>
                </a:effectLst>
              </a:rPr>
              <a:t>C</a:t>
            </a:r>
            <a:endParaRPr lang="en-US" altLang="zh-CN" sz="7200" b="1">
              <a:ln/>
              <a:solidFill>
                <a:schemeClr val="tx1"/>
              </a:solidFill>
              <a:effectLst>
                <a:outerShdw blurRad="38100" dist="19050" dir="2700000" algn="tl" rotWithShape="0">
                  <a:schemeClr val="dk1">
                    <a:alpha val="40000"/>
                  </a:schemeClr>
                </a:outerShdw>
              </a:effectLst>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矩形 35"/>
          <p:cNvSpPr/>
          <p:nvPr/>
        </p:nvSpPr>
        <p:spPr>
          <a:xfrm>
            <a:off x="-15498" y="45708"/>
            <a:ext cx="12207498" cy="6858000"/>
          </a:xfrm>
          <a:prstGeom prst="rect">
            <a:avLst/>
          </a:prstGeom>
          <a:solidFill>
            <a:srgbClr val="EBDA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流程图: 文档 1"/>
          <p:cNvSpPr/>
          <p:nvPr/>
        </p:nvSpPr>
        <p:spPr>
          <a:xfrm>
            <a:off x="0" y="0"/>
            <a:ext cx="12192000" cy="4602997"/>
          </a:xfrm>
          <a:prstGeom prst="flowChartDocument">
            <a:avLst/>
          </a:prstGeom>
          <a:blipFill dpi="0" rotWithShape="1">
            <a:blip r:embed="rId1"/>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任意多边形 40"/>
          <p:cNvSpPr/>
          <p:nvPr/>
        </p:nvSpPr>
        <p:spPr>
          <a:xfrm>
            <a:off x="0" y="3657601"/>
            <a:ext cx="12192000" cy="1357915"/>
          </a:xfrm>
          <a:custGeom>
            <a:avLst/>
            <a:gdLst>
              <a:gd name="connsiteX0" fmla="*/ 12192000 w 12192000"/>
              <a:gd name="connsiteY0" fmla="*/ 0 h 1958223"/>
              <a:gd name="connsiteX1" fmla="*/ 12192000 w 12192000"/>
              <a:gd name="connsiteY1" fmla="*/ 1105243 h 1958223"/>
              <a:gd name="connsiteX2" fmla="*/ 0 w 12192000"/>
              <a:gd name="connsiteY2" fmla="*/ 1712583 h 1958223"/>
              <a:gd name="connsiteX3" fmla="*/ 0 w 12192000"/>
              <a:gd name="connsiteY3" fmla="*/ 607340 h 1958223"/>
              <a:gd name="connsiteX4" fmla="*/ 12192000 w 12192000"/>
              <a:gd name="connsiteY4" fmla="*/ 0 h 1958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1958223">
                <a:moveTo>
                  <a:pt x="12192000" y="0"/>
                </a:moveTo>
                <a:lnTo>
                  <a:pt x="12192000" y="1105243"/>
                </a:lnTo>
                <a:cubicBezTo>
                  <a:pt x="6096000" y="1105243"/>
                  <a:pt x="6096000" y="2511714"/>
                  <a:pt x="0" y="1712583"/>
                </a:cubicBezTo>
                <a:lnTo>
                  <a:pt x="0" y="607340"/>
                </a:lnTo>
                <a:cubicBezTo>
                  <a:pt x="6096000" y="1406471"/>
                  <a:pt x="6096000" y="0"/>
                  <a:pt x="121920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B0F0"/>
              </a:solidFill>
            </a:endParaRPr>
          </a:p>
        </p:txBody>
      </p:sp>
      <p:sp>
        <p:nvSpPr>
          <p:cNvPr id="54" name="任意多边形 53"/>
          <p:cNvSpPr/>
          <p:nvPr/>
        </p:nvSpPr>
        <p:spPr>
          <a:xfrm rot="652049" flipV="1">
            <a:off x="3211182" y="8345102"/>
            <a:ext cx="177943" cy="17090"/>
          </a:xfrm>
          <a:custGeom>
            <a:avLst/>
            <a:gdLst>
              <a:gd name="connsiteX0" fmla="*/ 0 w 177943"/>
              <a:gd name="connsiteY0" fmla="*/ 17090 h 17090"/>
              <a:gd name="connsiteX1" fmla="*/ 177943 w 177943"/>
              <a:gd name="connsiteY1" fmla="*/ 14575 h 17090"/>
              <a:gd name="connsiteX2" fmla="*/ 104564 w 177943"/>
              <a:gd name="connsiteY2" fmla="*/ 0 h 17090"/>
              <a:gd name="connsiteX3" fmla="*/ 38122 w 177943"/>
              <a:gd name="connsiteY3" fmla="*/ 9646 h 17090"/>
              <a:gd name="connsiteX4" fmla="*/ 0 w 177943"/>
              <a:gd name="connsiteY4" fmla="*/ 17090 h 17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943" h="17090">
                <a:moveTo>
                  <a:pt x="0" y="17090"/>
                </a:moveTo>
                <a:lnTo>
                  <a:pt x="177943" y="14575"/>
                </a:lnTo>
                <a:lnTo>
                  <a:pt x="104564" y="0"/>
                </a:lnTo>
                <a:lnTo>
                  <a:pt x="38122" y="9646"/>
                </a:lnTo>
                <a:lnTo>
                  <a:pt x="0" y="1709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任意多边形 21"/>
          <p:cNvSpPr/>
          <p:nvPr/>
        </p:nvSpPr>
        <p:spPr>
          <a:xfrm>
            <a:off x="1984138" y="3654260"/>
            <a:ext cx="10223360" cy="674894"/>
          </a:xfrm>
          <a:custGeom>
            <a:avLst/>
            <a:gdLst>
              <a:gd name="connsiteX0" fmla="*/ 10223360 w 10223360"/>
              <a:gd name="connsiteY0" fmla="*/ 0 h 674894"/>
              <a:gd name="connsiteX1" fmla="*/ 10223360 w 10223360"/>
              <a:gd name="connsiteY1" fmla="*/ 341858 h 674894"/>
              <a:gd name="connsiteX2" fmla="*/ 9886088 w 10223360"/>
              <a:gd name="connsiteY2" fmla="*/ 323606 h 674894"/>
              <a:gd name="connsiteX3" fmla="*/ 155293 w 10223360"/>
              <a:gd name="connsiteY3" fmla="*/ 572891 h 674894"/>
              <a:gd name="connsiteX4" fmla="*/ 0 w 10223360"/>
              <a:gd name="connsiteY4" fmla="*/ 555487 h 674894"/>
              <a:gd name="connsiteX5" fmla="*/ 125172 w 10223360"/>
              <a:gd name="connsiteY5" fmla="*/ 561854 h 674894"/>
              <a:gd name="connsiteX6" fmla="*/ 9806471 w 10223360"/>
              <a:gd name="connsiteY6" fmla="*/ 1830 h 674894"/>
              <a:gd name="connsiteX7" fmla="*/ 10223360 w 10223360"/>
              <a:gd name="connsiteY7" fmla="*/ 0 h 67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223360" h="674894">
                <a:moveTo>
                  <a:pt x="10223360" y="0"/>
                </a:moveTo>
                <a:lnTo>
                  <a:pt x="10223360" y="341858"/>
                </a:lnTo>
                <a:lnTo>
                  <a:pt x="9886088" y="323606"/>
                </a:lnTo>
                <a:cubicBezTo>
                  <a:pt x="4943268" y="85886"/>
                  <a:pt x="3979402" y="964393"/>
                  <a:pt x="155293" y="572891"/>
                </a:cubicBezTo>
                <a:lnTo>
                  <a:pt x="0" y="555487"/>
                </a:lnTo>
                <a:lnTo>
                  <a:pt x="125172" y="561854"/>
                </a:lnTo>
                <a:cubicBezTo>
                  <a:pt x="4162134" y="740646"/>
                  <a:pt x="4914018" y="45454"/>
                  <a:pt x="9806471" y="1830"/>
                </a:cubicBezTo>
                <a:lnTo>
                  <a:pt x="102233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任意多边形 28"/>
          <p:cNvSpPr/>
          <p:nvPr/>
        </p:nvSpPr>
        <p:spPr>
          <a:xfrm>
            <a:off x="0" y="4048608"/>
            <a:ext cx="12207498" cy="988190"/>
          </a:xfrm>
          <a:custGeom>
            <a:avLst/>
            <a:gdLst>
              <a:gd name="connsiteX0" fmla="*/ 0 w 12230358"/>
              <a:gd name="connsiteY0" fmla="*/ 0 h 988190"/>
              <a:gd name="connsiteX1" fmla="*/ 38083 w 12230358"/>
              <a:gd name="connsiteY1" fmla="*/ 10366 h 988190"/>
              <a:gd name="connsiteX2" fmla="*/ 11901168 w 12230358"/>
              <a:gd name="connsiteY2" fmla="*/ 346248 h 988190"/>
              <a:gd name="connsiteX3" fmla="*/ 12230358 w 12230358"/>
              <a:gd name="connsiteY3" fmla="*/ 376399 h 988190"/>
              <a:gd name="connsiteX4" fmla="*/ 12230358 w 12230358"/>
              <a:gd name="connsiteY4" fmla="*/ 497174 h 988190"/>
              <a:gd name="connsiteX5" fmla="*/ 12152087 w 12230358"/>
              <a:gd name="connsiteY5" fmla="*/ 497184 h 988190"/>
              <a:gd name="connsiteX6" fmla="*/ 5609139 w 12230358"/>
              <a:gd name="connsiteY6" fmla="*/ 970681 h 988190"/>
              <a:gd name="connsiteX7" fmla="*/ 5388677 w 12230358"/>
              <a:gd name="connsiteY7" fmla="*/ 980221 h 988190"/>
              <a:gd name="connsiteX8" fmla="*/ 4777197 w 12230358"/>
              <a:gd name="connsiteY8" fmla="*/ 988190 h 988190"/>
              <a:gd name="connsiteX9" fmla="*/ 68651 w 12230358"/>
              <a:gd name="connsiteY9" fmla="*/ 238990 h 988190"/>
              <a:gd name="connsiteX10" fmla="*/ 0 w 12230358"/>
              <a:gd name="connsiteY10" fmla="*/ 208829 h 988190"/>
              <a:gd name="connsiteX11" fmla="*/ 0 w 12230358"/>
              <a:gd name="connsiteY11" fmla="*/ 0 h 98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230358" h="988190">
                <a:moveTo>
                  <a:pt x="0" y="0"/>
                </a:moveTo>
                <a:lnTo>
                  <a:pt x="38083" y="10366"/>
                </a:lnTo>
                <a:cubicBezTo>
                  <a:pt x="3735293" y="950669"/>
                  <a:pt x="8008396" y="35894"/>
                  <a:pt x="11901168" y="346248"/>
                </a:cubicBezTo>
                <a:lnTo>
                  <a:pt x="12230358" y="376399"/>
                </a:lnTo>
                <a:lnTo>
                  <a:pt x="12230358" y="497174"/>
                </a:lnTo>
                <a:lnTo>
                  <a:pt x="12152087" y="497184"/>
                </a:lnTo>
                <a:cubicBezTo>
                  <a:pt x="9248854" y="506786"/>
                  <a:pt x="7397309" y="779409"/>
                  <a:pt x="5609139" y="970681"/>
                </a:cubicBezTo>
                <a:cubicBezTo>
                  <a:pt x="5514062" y="980213"/>
                  <a:pt x="5467394" y="976666"/>
                  <a:pt x="5388677" y="980221"/>
                </a:cubicBezTo>
                <a:lnTo>
                  <a:pt x="4777197" y="988190"/>
                </a:lnTo>
                <a:cubicBezTo>
                  <a:pt x="3113658" y="981939"/>
                  <a:pt x="1503615" y="837156"/>
                  <a:pt x="68651" y="238990"/>
                </a:cubicBezTo>
                <a:lnTo>
                  <a:pt x="0" y="20882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任意多边形 27"/>
          <p:cNvSpPr/>
          <p:nvPr/>
        </p:nvSpPr>
        <p:spPr>
          <a:xfrm>
            <a:off x="-22860" y="6538581"/>
            <a:ext cx="12230358" cy="730254"/>
          </a:xfrm>
          <a:custGeom>
            <a:avLst/>
            <a:gdLst>
              <a:gd name="connsiteX0" fmla="*/ 9566447 w 12230358"/>
              <a:gd name="connsiteY0" fmla="*/ 531 h 730254"/>
              <a:gd name="connsiteX1" fmla="*/ 12128670 w 12230358"/>
              <a:gd name="connsiteY1" fmla="*/ 138618 h 730254"/>
              <a:gd name="connsiteX2" fmla="*/ 12230358 w 12230358"/>
              <a:gd name="connsiteY2" fmla="*/ 153411 h 730254"/>
              <a:gd name="connsiteX3" fmla="*/ 12230358 w 12230358"/>
              <a:gd name="connsiteY3" fmla="*/ 730254 h 730254"/>
              <a:gd name="connsiteX4" fmla="*/ 11946239 w 12230358"/>
              <a:gd name="connsiteY4" fmla="*/ 660525 h 730254"/>
              <a:gd name="connsiteX5" fmla="*/ 100137 w 12230358"/>
              <a:gd name="connsiteY5" fmla="*/ 341628 h 730254"/>
              <a:gd name="connsiteX6" fmla="*/ 0 w 12230358"/>
              <a:gd name="connsiteY6" fmla="*/ 316942 h 730254"/>
              <a:gd name="connsiteX7" fmla="*/ 0 w 12230358"/>
              <a:gd name="connsiteY7" fmla="*/ 206633 h 730254"/>
              <a:gd name="connsiteX8" fmla="*/ 322099 w 12230358"/>
              <a:gd name="connsiteY8" fmla="*/ 246850 h 730254"/>
              <a:gd name="connsiteX9" fmla="*/ 9566447 w 12230358"/>
              <a:gd name="connsiteY9" fmla="*/ 531 h 730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230358" h="730254">
                <a:moveTo>
                  <a:pt x="9566447" y="531"/>
                </a:moveTo>
                <a:cubicBezTo>
                  <a:pt x="10428640" y="-4918"/>
                  <a:pt x="11284323" y="30911"/>
                  <a:pt x="12128670" y="138618"/>
                </a:cubicBezTo>
                <a:lnTo>
                  <a:pt x="12230358" y="153411"/>
                </a:lnTo>
                <a:lnTo>
                  <a:pt x="12230358" y="730254"/>
                </a:lnTo>
                <a:lnTo>
                  <a:pt x="11946239" y="660525"/>
                </a:lnTo>
                <a:cubicBezTo>
                  <a:pt x="8188409" y="-159302"/>
                  <a:pt x="3855966" y="1168940"/>
                  <a:pt x="100137" y="341628"/>
                </a:cubicBezTo>
                <a:lnTo>
                  <a:pt x="0" y="316942"/>
                </a:lnTo>
                <a:lnTo>
                  <a:pt x="0" y="206633"/>
                </a:lnTo>
                <a:lnTo>
                  <a:pt x="322099" y="246850"/>
                </a:lnTo>
                <a:cubicBezTo>
                  <a:pt x="3340705" y="563225"/>
                  <a:pt x="6494885" y="19942"/>
                  <a:pt x="9566447" y="531"/>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任意多边形 29"/>
          <p:cNvSpPr/>
          <p:nvPr/>
        </p:nvSpPr>
        <p:spPr>
          <a:xfrm>
            <a:off x="-15498" y="2757381"/>
            <a:ext cx="12222996" cy="1467703"/>
          </a:xfrm>
          <a:custGeom>
            <a:avLst/>
            <a:gdLst>
              <a:gd name="connsiteX0" fmla="*/ 2667000 w 12192000"/>
              <a:gd name="connsiteY0" fmla="*/ 706 h 1467703"/>
              <a:gd name="connsiteX1" fmla="*/ 12192000 w 12192000"/>
              <a:gd name="connsiteY1" fmla="*/ 717705 h 1467703"/>
              <a:gd name="connsiteX2" fmla="*/ 12192000 w 12192000"/>
              <a:gd name="connsiteY2" fmla="*/ 977571 h 1467703"/>
              <a:gd name="connsiteX3" fmla="*/ 12170527 w 12192000"/>
              <a:gd name="connsiteY3" fmla="*/ 987162 h 1467703"/>
              <a:gd name="connsiteX4" fmla="*/ 146265 w 12192000"/>
              <a:gd name="connsiteY4" fmla="*/ 731415 h 1467703"/>
              <a:gd name="connsiteX5" fmla="*/ 0 w 12192000"/>
              <a:gd name="connsiteY5" fmla="*/ 790523 h 1467703"/>
              <a:gd name="connsiteX6" fmla="*/ 0 w 12192000"/>
              <a:gd name="connsiteY6" fmla="*/ 717705 h 1467703"/>
              <a:gd name="connsiteX7" fmla="*/ 2667000 w 12192000"/>
              <a:gd name="connsiteY7" fmla="*/ 706 h 1467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1467703">
                <a:moveTo>
                  <a:pt x="2667000" y="706"/>
                </a:moveTo>
                <a:cubicBezTo>
                  <a:pt x="5842000" y="50023"/>
                  <a:pt x="9017000" y="2660052"/>
                  <a:pt x="12192000" y="717705"/>
                </a:cubicBezTo>
                <a:lnTo>
                  <a:pt x="12192000" y="977571"/>
                </a:lnTo>
                <a:lnTo>
                  <a:pt x="12170527" y="987162"/>
                </a:lnTo>
                <a:cubicBezTo>
                  <a:pt x="8162440" y="2691227"/>
                  <a:pt x="4154352" y="-804902"/>
                  <a:pt x="146265" y="731415"/>
                </a:cubicBezTo>
                <a:lnTo>
                  <a:pt x="0" y="790523"/>
                </a:lnTo>
                <a:lnTo>
                  <a:pt x="0" y="717705"/>
                </a:lnTo>
                <a:cubicBezTo>
                  <a:pt x="889000" y="173848"/>
                  <a:pt x="1778000" y="-13103"/>
                  <a:pt x="2667000" y="706"/>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173491" y="4726550"/>
            <a:ext cx="5478118" cy="1107996"/>
          </a:xfrm>
          <a:prstGeom prst="rect">
            <a:avLst/>
          </a:prstGeom>
          <a:noFill/>
        </p:spPr>
        <p:txBody>
          <a:bodyPr wrap="square" rtlCol="0">
            <a:spAutoFit/>
          </a:bodyPr>
          <a:lstStyle/>
          <a:p>
            <a:pPr algn="r"/>
            <a:r>
              <a:rPr lang="zh-CN" altLang="en-US" sz="6600" b="1" spc="-300" dirty="0">
                <a:solidFill>
                  <a:schemeClr val="accent2"/>
                </a:solidFill>
                <a:latin typeface="微软雅黑" panose="020B0503020204020204" pitchFamily="34" charset="-122"/>
                <a:ea typeface="微软雅黑" panose="020B0503020204020204" pitchFamily="34" charset="-122"/>
              </a:rPr>
              <a:t>谢谢欣赏</a:t>
            </a:r>
            <a:endParaRPr lang="zh-CN" altLang="en-US" sz="6600" b="1" spc="-300" dirty="0">
              <a:solidFill>
                <a:schemeClr val="accent2"/>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barn(inVertical)">
                                      <p:cBhvr>
                                        <p:cTn id="12" dur="500"/>
                                        <p:tgtEl>
                                          <p:spTgt spid="41"/>
                                        </p:tgtEl>
                                      </p:cBhvr>
                                    </p:animEffect>
                                  </p:childTnLst>
                                </p:cTn>
                              </p:par>
                            </p:childTnLst>
                          </p:cTn>
                        </p:par>
                        <p:par>
                          <p:cTn id="13" fill="hold">
                            <p:stCondLst>
                              <p:cond delay="1000"/>
                            </p:stCondLst>
                            <p:childTnLst>
                              <p:par>
                                <p:cTn id="14" presetID="16" presetClass="entr" presetSubtype="37" fill="hold" grpId="0" nodeType="after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barn(outVertical)">
                                      <p:cBhvr>
                                        <p:cTn id="16" dur="500"/>
                                        <p:tgtEl>
                                          <p:spTgt spid="29"/>
                                        </p:tgtEl>
                                      </p:cBhvr>
                                    </p:animEffect>
                                  </p:childTnLst>
                                </p:cTn>
                              </p:par>
                            </p:childTnLst>
                          </p:cTn>
                        </p:par>
                        <p:par>
                          <p:cTn id="17" fill="hold">
                            <p:stCondLst>
                              <p:cond delay="1500"/>
                            </p:stCondLst>
                            <p:childTnLst>
                              <p:par>
                                <p:cTn id="18" presetID="22" presetClass="entr" presetSubtype="2" fill="hold" grpId="0"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wipe(right)">
                                      <p:cBhvr>
                                        <p:cTn id="20" dur="500"/>
                                        <p:tgtEl>
                                          <p:spTgt spid="22"/>
                                        </p:tgtEl>
                                      </p:cBhvr>
                                    </p:animEffect>
                                  </p:childTnLst>
                                </p:cTn>
                              </p:par>
                            </p:childTnLst>
                          </p:cTn>
                        </p:par>
                        <p:par>
                          <p:cTn id="21" fill="hold">
                            <p:stCondLst>
                              <p:cond delay="2000"/>
                            </p:stCondLst>
                            <p:childTnLst>
                              <p:par>
                                <p:cTn id="22" presetID="16" presetClass="entr" presetSubtype="37" fill="hold" grpId="0" nodeType="afterEffect">
                                  <p:stCondLst>
                                    <p:cond delay="0"/>
                                  </p:stCondLst>
                                  <p:childTnLst>
                                    <p:set>
                                      <p:cBhvr>
                                        <p:cTn id="23" dur="1" fill="hold">
                                          <p:stCondLst>
                                            <p:cond delay="0"/>
                                          </p:stCondLst>
                                        </p:cTn>
                                        <p:tgtEl>
                                          <p:spTgt spid="30"/>
                                        </p:tgtEl>
                                        <p:attrNameLst>
                                          <p:attrName>style.visibility</p:attrName>
                                        </p:attrNameLst>
                                      </p:cBhvr>
                                      <p:to>
                                        <p:strVal val="visible"/>
                                      </p:to>
                                    </p:set>
                                    <p:animEffect transition="in" filter="barn(outVertical)">
                                      <p:cBhvr>
                                        <p:cTn id="24" dur="500"/>
                                        <p:tgtEl>
                                          <p:spTgt spid="30"/>
                                        </p:tgtEl>
                                      </p:cBhvr>
                                    </p:animEffect>
                                  </p:childTnLst>
                                </p:cTn>
                              </p:par>
                            </p:childTnLst>
                          </p:cTn>
                        </p:par>
                        <p:par>
                          <p:cTn id="25" fill="hold">
                            <p:stCondLst>
                              <p:cond delay="2500"/>
                            </p:stCondLst>
                            <p:childTnLst>
                              <p:par>
                                <p:cTn id="26" presetID="2" presetClass="entr" presetSubtype="4" fill="hold" grpId="0" nodeType="afterEffect">
                                  <p:stCondLst>
                                    <p:cond delay="0"/>
                                  </p:stCondLst>
                                  <p:childTnLst>
                                    <p:set>
                                      <p:cBhvr>
                                        <p:cTn id="27" dur="1" fill="hold">
                                          <p:stCondLst>
                                            <p:cond delay="0"/>
                                          </p:stCondLst>
                                        </p:cTn>
                                        <p:tgtEl>
                                          <p:spTgt spid="28"/>
                                        </p:tgtEl>
                                        <p:attrNameLst>
                                          <p:attrName>style.visibility</p:attrName>
                                        </p:attrNameLst>
                                      </p:cBhvr>
                                      <p:to>
                                        <p:strVal val="visible"/>
                                      </p:to>
                                    </p:set>
                                    <p:anim calcmode="lin" valueType="num">
                                      <p:cBhvr additive="base">
                                        <p:cTn id="28" dur="500" fill="hold"/>
                                        <p:tgtEl>
                                          <p:spTgt spid="28"/>
                                        </p:tgtEl>
                                        <p:attrNameLst>
                                          <p:attrName>ppt_x</p:attrName>
                                        </p:attrNameLst>
                                      </p:cBhvr>
                                      <p:tavLst>
                                        <p:tav tm="0">
                                          <p:val>
                                            <p:strVal val="#ppt_x"/>
                                          </p:val>
                                        </p:tav>
                                        <p:tav tm="100000">
                                          <p:val>
                                            <p:strVal val="#ppt_x"/>
                                          </p:val>
                                        </p:tav>
                                      </p:tavLst>
                                    </p:anim>
                                    <p:anim calcmode="lin" valueType="num">
                                      <p:cBhvr additive="base">
                                        <p:cTn id="29" dur="500" fill="hold"/>
                                        <p:tgtEl>
                                          <p:spTgt spid="28"/>
                                        </p:tgtEl>
                                        <p:attrNameLst>
                                          <p:attrName>ppt_y</p:attrName>
                                        </p:attrNameLst>
                                      </p:cBhvr>
                                      <p:tavLst>
                                        <p:tav tm="0">
                                          <p:val>
                                            <p:strVal val="1+#ppt_h/2"/>
                                          </p:val>
                                        </p:tav>
                                        <p:tav tm="100000">
                                          <p:val>
                                            <p:strVal val="#ppt_y"/>
                                          </p:val>
                                        </p:tav>
                                      </p:tavLst>
                                    </p:anim>
                                  </p:childTnLst>
                                </p:cTn>
                              </p:par>
                            </p:childTnLst>
                          </p:cTn>
                        </p:par>
                        <p:par>
                          <p:cTn id="30" fill="hold">
                            <p:stCondLst>
                              <p:cond delay="3000"/>
                            </p:stCondLst>
                            <p:childTnLst>
                              <p:par>
                                <p:cTn id="31" presetID="41" presetClass="entr" presetSubtype="0" fill="hold" grpId="0" nodeType="afterEffect">
                                  <p:stCondLst>
                                    <p:cond delay="0"/>
                                  </p:stCondLst>
                                  <p:iterate type="lt">
                                    <p:tmPct val="15000"/>
                                  </p:iterate>
                                  <p:childTnLst>
                                    <p:set>
                                      <p:cBhvr>
                                        <p:cTn id="32" dur="1" fill="hold">
                                          <p:stCondLst>
                                            <p:cond delay="0"/>
                                          </p:stCondLst>
                                        </p:cTn>
                                        <p:tgtEl>
                                          <p:spTgt spid="16"/>
                                        </p:tgtEl>
                                        <p:attrNameLst>
                                          <p:attrName>style.visibility</p:attrName>
                                        </p:attrNameLst>
                                      </p:cBhvr>
                                      <p:to>
                                        <p:strVal val="visible"/>
                                      </p:to>
                                    </p:set>
                                    <p:anim calcmode="lin" valueType="num">
                                      <p:cBhvr>
                                        <p:cTn id="33" dur="500" fill="hold"/>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16"/>
                                        </p:tgtEl>
                                        <p:attrNameLst>
                                          <p:attrName>ppt_y</p:attrName>
                                        </p:attrNameLst>
                                      </p:cBhvr>
                                      <p:tavLst>
                                        <p:tav tm="0">
                                          <p:val>
                                            <p:strVal val="#ppt_y"/>
                                          </p:val>
                                        </p:tav>
                                        <p:tav tm="100000">
                                          <p:val>
                                            <p:strVal val="#ppt_y"/>
                                          </p:val>
                                        </p:tav>
                                      </p:tavLst>
                                    </p:anim>
                                    <p:anim calcmode="lin" valueType="num">
                                      <p:cBhvr>
                                        <p:cTn id="35" dur="500" fill="hold"/>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16"/>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1" grpId="0" animBg="1"/>
      <p:bldP spid="22" grpId="0" animBg="1"/>
      <p:bldP spid="29" grpId="0" animBg="1"/>
      <p:bldP spid="28" grpId="0" animBg="1"/>
      <p:bldP spid="30" grpId="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272415" y="159385"/>
            <a:ext cx="11646535" cy="5924550"/>
          </a:xfrm>
        </p:spPr>
        <p:txBody>
          <a:bodyPr>
            <a:noAutofit/>
          </a:bodyPr>
          <a:p>
            <a:pPr marL="0" indent="0">
              <a:lnSpc>
                <a:spcPct val="110000"/>
              </a:lnSpc>
              <a:buNone/>
            </a:pPr>
            <a:r>
              <a:rPr lang="zh-CN" altLang="en-US" sz="2800" b="1"/>
              <a:t>2、新石器时代（距今约1万年）</a:t>
            </a:r>
            <a:endParaRPr lang="zh-CN" altLang="en-US" sz="2800" b="1"/>
          </a:p>
          <a:p>
            <a:pPr marL="0" indent="0">
              <a:lnSpc>
                <a:spcPct val="110000"/>
              </a:lnSpc>
              <a:buNone/>
            </a:pPr>
            <a:r>
              <a:rPr lang="zh-CN" altLang="en-US" sz="2800" b="1"/>
              <a:t>（1）生产活动：①磨制石器；②大量使用陶器；③从事原始农业，饲养家畜，定居</a:t>
            </a:r>
            <a:endParaRPr lang="zh-CN" altLang="en-US" sz="2800" b="1"/>
          </a:p>
          <a:p>
            <a:pPr marL="0" indent="0">
              <a:lnSpc>
                <a:spcPct val="110000"/>
              </a:lnSpc>
              <a:buNone/>
            </a:pPr>
            <a:r>
              <a:rPr lang="zh-CN" altLang="en-US" sz="2800" b="1"/>
              <a:t>（2）文化特征：①分布广泛；②多元一体</a:t>
            </a:r>
            <a:endParaRPr lang="zh-CN" altLang="en-US" sz="2800" b="1"/>
          </a:p>
          <a:p>
            <a:pPr marL="0" indent="0">
              <a:lnSpc>
                <a:spcPct val="110000"/>
              </a:lnSpc>
              <a:buNone/>
            </a:pPr>
            <a:r>
              <a:rPr lang="zh-CN" altLang="en-US" sz="2800" b="1"/>
              <a:t>（3）文化遗存代表</a:t>
            </a:r>
            <a:endParaRPr lang="zh-CN" altLang="en-US" sz="2800" b="1"/>
          </a:p>
          <a:p>
            <a:pPr marL="0" indent="0">
              <a:lnSpc>
                <a:spcPct val="110000"/>
              </a:lnSpc>
              <a:buNone/>
            </a:pPr>
            <a:r>
              <a:rPr lang="zh-CN" altLang="en-US" sz="2800" b="1"/>
              <a:t>A、距今约7000-5000年</a:t>
            </a:r>
            <a:endParaRPr lang="zh-CN" altLang="en-US" sz="2800" b="1"/>
          </a:p>
          <a:p>
            <a:pPr marL="0" indent="0">
              <a:lnSpc>
                <a:spcPct val="110000"/>
              </a:lnSpc>
              <a:buNone/>
            </a:pPr>
            <a:r>
              <a:rPr lang="zh-CN" altLang="en-US" sz="2800" b="1"/>
              <a:t>    ①黄河流域：仰韶文化（彩绘陶器、粟）；大汶口文化；②长江流域：河姆渡文化（种植水稻；养蚕缫丝技术）</a:t>
            </a:r>
            <a:endParaRPr lang="zh-CN" altLang="en-US" sz="2800" b="1"/>
          </a:p>
          <a:p>
            <a:pPr marL="0" indent="0">
              <a:lnSpc>
                <a:spcPct val="110000"/>
              </a:lnSpc>
              <a:buNone/>
            </a:pPr>
            <a:r>
              <a:rPr lang="zh-CN" altLang="en-US" sz="2800" b="1"/>
              <a:t>B、距今约5000年</a:t>
            </a:r>
            <a:endParaRPr lang="zh-CN" altLang="en-US" sz="2800" b="1"/>
          </a:p>
          <a:p>
            <a:pPr marL="0" indent="0">
              <a:lnSpc>
                <a:spcPct val="110000"/>
              </a:lnSpc>
              <a:buNone/>
            </a:pPr>
            <a:r>
              <a:rPr lang="zh-CN" altLang="en-US" sz="2800" b="1"/>
              <a:t>    ①黄河流域：龙山文化，（黑陶，被称为“蛋壳陶”）；</a:t>
            </a:r>
            <a:endParaRPr lang="zh-CN" altLang="en-US" sz="2800" b="1"/>
          </a:p>
          <a:p>
            <a:pPr marL="0" indent="0">
              <a:lnSpc>
                <a:spcPct val="110000"/>
              </a:lnSpc>
              <a:buNone/>
            </a:pPr>
            <a:r>
              <a:rPr lang="zh-CN" altLang="en-US" sz="2800" b="1"/>
              <a:t>②长江下游的良渚文化、辽河上游的红山文化（精美的玉器，大规模祭坛、神庙）（出现阶级分化）</a:t>
            </a:r>
            <a:endParaRPr lang="zh-CN" altLang="en-US"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trips(down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7" presetClass="entr" presetSubtype="4" fill="hold" nodeType="clickEffect">
                                  <p:stCondLst>
                                    <p:cond delay="0"/>
                                  </p:stCondLst>
                                  <p:childTnLst>
                                    <p:set>
                                      <p:cBhvr>
                                        <p:cTn id="20" dur="500"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7" presetClass="entr" presetSubtype="4" fill="hold" nodeType="withEffect">
                                  <p:stCondLst>
                                    <p:cond delay="0"/>
                                  </p:stCondLst>
                                  <p:childTnLst>
                                    <p:set>
                                      <p:cBhvr>
                                        <p:cTn id="24" dur="500"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down)">
                                      <p:cBhvr>
                                        <p:cTn id="34" dur="500"/>
                                        <p:tgtEl>
                                          <p:spTgt spid="3">
                                            <p:txEl>
                                              <p:pRg st="7" end="7"/>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608330" y="325120"/>
            <a:ext cx="10968990" cy="5924550"/>
          </a:xfrm>
        </p:spPr>
        <p:txBody>
          <a:bodyPr/>
          <a:p>
            <a:pPr marL="0" indent="0">
              <a:lnSpc>
                <a:spcPct val="110000"/>
              </a:lnSpc>
              <a:buNone/>
            </a:pPr>
            <a:r>
              <a:rPr lang="zh-CN" altLang="en-US" sz="2800" b="1"/>
              <a:t>3、原始社会社会组织分期：</a:t>
            </a:r>
            <a:endParaRPr lang="zh-CN" altLang="en-US" sz="2800" b="1"/>
          </a:p>
          <a:p>
            <a:pPr marL="0" indent="0">
              <a:lnSpc>
                <a:spcPct val="110000"/>
              </a:lnSpc>
              <a:buNone/>
            </a:pPr>
            <a:r>
              <a:rPr lang="zh-CN" altLang="en-US" sz="2800" b="1"/>
              <a:t>①原始人群；</a:t>
            </a:r>
            <a:endParaRPr lang="zh-CN" altLang="en-US" sz="2800" b="1"/>
          </a:p>
          <a:p>
            <a:pPr marL="0" indent="0">
              <a:lnSpc>
                <a:spcPct val="110000"/>
              </a:lnSpc>
              <a:buNone/>
            </a:pPr>
            <a:r>
              <a:rPr lang="zh-CN" altLang="en-US" sz="2800" b="1"/>
              <a:t>②母系氏族社会（旧石器时代晚期；共同劳动，成果共享）；</a:t>
            </a:r>
            <a:endParaRPr lang="zh-CN" altLang="en-US" sz="2800" b="1"/>
          </a:p>
          <a:p>
            <a:pPr marL="0" indent="0">
              <a:lnSpc>
                <a:spcPct val="110000"/>
              </a:lnSpc>
              <a:buNone/>
            </a:pPr>
            <a:r>
              <a:rPr lang="zh-CN" altLang="en-US" sz="2800" b="1"/>
              <a:t>③父系氏族社会（新石器时代晚期；私有制产生；阶级分化明显；形成部落联盟）</a:t>
            </a:r>
            <a:endParaRPr lang="zh-CN" altLang="en-US"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194945" y="325120"/>
            <a:ext cx="11745595" cy="5924550"/>
          </a:xfrm>
        </p:spPr>
        <p:txBody>
          <a:bodyPr>
            <a:normAutofit lnSpcReduction="20000"/>
          </a:bodyPr>
          <a:p>
            <a:pPr marL="0" indent="0">
              <a:lnSpc>
                <a:spcPct val="120000"/>
              </a:lnSpc>
              <a:buNone/>
            </a:pPr>
            <a:r>
              <a:rPr lang="zh-CN" altLang="en-US" sz="2800" b="1"/>
              <a:t>二、从部落到国家</a:t>
            </a:r>
            <a:endParaRPr lang="zh-CN" altLang="en-US" sz="2800" b="1"/>
          </a:p>
          <a:p>
            <a:pPr marL="0" indent="0">
              <a:lnSpc>
                <a:spcPct val="120000"/>
              </a:lnSpc>
              <a:buNone/>
            </a:pPr>
            <a:r>
              <a:rPr lang="en-US" altLang="zh-CN" sz="2800" b="1"/>
              <a:t>1</a:t>
            </a:r>
            <a:r>
              <a:rPr lang="zh-CN" altLang="en-US" sz="2800" b="1"/>
              <a:t>、三皇五帝时代：①禅让制；②炎帝、黄帝是华夏始祖；③陶寺遗址（国家初始形态）</a:t>
            </a:r>
            <a:endParaRPr lang="zh-CN" altLang="en-US" sz="2800" b="1"/>
          </a:p>
          <a:p>
            <a:pPr marL="0" indent="0">
              <a:lnSpc>
                <a:spcPct val="120000"/>
              </a:lnSpc>
              <a:buNone/>
            </a:pPr>
            <a:r>
              <a:rPr lang="en-US" altLang="zh-CN" sz="2800" b="1"/>
              <a:t>2</a:t>
            </a:r>
            <a:r>
              <a:rPr lang="zh-CN" altLang="en-US" sz="2800" b="1"/>
              <a:t>、夏朝（约</a:t>
            </a:r>
            <a:r>
              <a:rPr lang="en-US" altLang="zh-CN" sz="2800" b="1"/>
              <a:t>BC</a:t>
            </a:r>
            <a:r>
              <a:rPr lang="zh-CN" altLang="en-US" sz="2800" b="1"/>
              <a:t>2070年</a:t>
            </a:r>
            <a:r>
              <a:rPr lang="en-US" altLang="zh-CN" sz="2800" b="1"/>
              <a:t>——BC</a:t>
            </a:r>
            <a:r>
              <a:rPr lang="zh-CN" altLang="en-US" sz="2800" b="1"/>
              <a:t>1600年）</a:t>
            </a:r>
            <a:endParaRPr lang="zh-CN" altLang="en-US" sz="2800" b="1"/>
          </a:p>
          <a:p>
            <a:pPr marL="0" indent="0">
              <a:lnSpc>
                <a:spcPct val="120000"/>
              </a:lnSpc>
              <a:buNone/>
            </a:pPr>
            <a:r>
              <a:rPr lang="zh-CN" altLang="en-US" sz="2800" b="1"/>
              <a:t>①大禹建立，王位世袭制，是我国最早的奴隶制国家； </a:t>
            </a:r>
            <a:endParaRPr lang="zh-CN" altLang="en-US" sz="2800" b="1"/>
          </a:p>
          <a:p>
            <a:pPr marL="0" indent="0">
              <a:lnSpc>
                <a:spcPct val="120000"/>
              </a:lnSpc>
              <a:buNone/>
            </a:pPr>
            <a:r>
              <a:rPr lang="zh-CN" altLang="en-US" sz="2800" b="1"/>
              <a:t>②有可能的遗址：二里头遗址；</a:t>
            </a:r>
            <a:endParaRPr lang="zh-CN" altLang="en-US" sz="2800" b="1"/>
          </a:p>
          <a:p>
            <a:pPr marL="0" indent="0">
              <a:lnSpc>
                <a:spcPct val="120000"/>
              </a:lnSpc>
              <a:buNone/>
            </a:pPr>
            <a:r>
              <a:rPr lang="en-US" altLang="zh-CN" sz="2800" b="1"/>
              <a:t>3</a:t>
            </a:r>
            <a:r>
              <a:rPr lang="zh-CN" altLang="en-US" sz="2800" b="1"/>
              <a:t>、商朝（公元前1600年—公元前1046年）</a:t>
            </a:r>
            <a:endParaRPr lang="zh-CN" altLang="en-US" sz="2800" b="1"/>
          </a:p>
          <a:p>
            <a:pPr marL="0" indent="0">
              <a:lnSpc>
                <a:spcPct val="120000"/>
              </a:lnSpc>
              <a:buNone/>
            </a:pPr>
            <a:r>
              <a:rPr lang="zh-CN" altLang="en-US" sz="2800" b="1"/>
              <a:t>①内外服制（内服：商王直接控制的王畿之地；外服：商王间接控制的方国和部族）</a:t>
            </a:r>
            <a:endParaRPr lang="zh-CN" altLang="en-US" sz="2800" b="1"/>
          </a:p>
          <a:p>
            <a:pPr marL="0" indent="0">
              <a:lnSpc>
                <a:spcPct val="120000"/>
              </a:lnSpc>
              <a:buNone/>
            </a:pPr>
            <a:r>
              <a:rPr lang="zh-CN" altLang="en-US" sz="2800" b="1"/>
              <a:t>②青铜器；</a:t>
            </a:r>
            <a:endParaRPr lang="zh-CN" altLang="en-US" sz="2800" b="1"/>
          </a:p>
          <a:p>
            <a:pPr marL="0" indent="0">
              <a:lnSpc>
                <a:spcPct val="120000"/>
              </a:lnSpc>
              <a:buNone/>
            </a:pPr>
            <a:r>
              <a:rPr lang="zh-CN" altLang="en-US" sz="2800" b="1"/>
              <a:t>③甲骨文</a:t>
            </a:r>
            <a:endParaRPr lang="zh-CN" altLang="en-US"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8" presetClass="entr" presetSubtype="12"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strips(downLeft)">
                                      <p:cBhvr>
                                        <p:cTn id="11" dur="500"/>
                                        <p:tgtEl>
                                          <p:spTgt spid="3">
                                            <p:txEl>
                                              <p:pRg st="3" end="3"/>
                                            </p:txEl>
                                          </p:spTgt>
                                        </p:tgtEl>
                                      </p:cBhvr>
                                    </p:animEffect>
                                  </p:childTnLst>
                                </p:cTn>
                              </p:par>
                              <p:par>
                                <p:cTn id="12" presetID="18" presetClass="entr" presetSubtype="12" fill="hold" nodeType="with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strips(downLeft)">
                                      <p:cBhvr>
                                        <p:cTn id="14" dur="5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down)">
                                      <p:cBhvr>
                                        <p:cTn id="19" dur="500"/>
                                        <p:tgtEl>
                                          <p:spTgt spid="3">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blinds(horizontal)">
                                      <p:cBhvr>
                                        <p:cTn id="24" dur="500"/>
                                        <p:tgtEl>
                                          <p:spTgt spid="3">
                                            <p:txEl>
                                              <p:pRg st="7" end="7"/>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168275" y="205740"/>
            <a:ext cx="12023725" cy="6651625"/>
          </a:xfrm>
        </p:spPr>
        <p:txBody>
          <a:bodyPr>
            <a:noAutofit/>
          </a:bodyPr>
          <a:p>
            <a:pPr marL="0" indent="0">
              <a:lnSpc>
                <a:spcPct val="100000"/>
              </a:lnSpc>
              <a:buNone/>
            </a:pPr>
            <a:r>
              <a:rPr lang="en-US" altLang="zh-CN" sz="2800" b="1"/>
              <a:t>4</a:t>
            </a:r>
            <a:r>
              <a:rPr lang="zh-CN" altLang="en-US" sz="2800" b="1"/>
              <a:t>、西周（公元前1046年——公元前771年）</a:t>
            </a:r>
            <a:endParaRPr lang="zh-CN" altLang="en-US" sz="2800" b="1"/>
          </a:p>
          <a:p>
            <a:pPr marL="0" indent="0">
              <a:lnSpc>
                <a:spcPct val="100000"/>
              </a:lnSpc>
              <a:buNone/>
            </a:pPr>
            <a:r>
              <a:rPr lang="zh-CN" altLang="en-US" sz="2800" b="1"/>
              <a:t>（1）西周建立与灭亡：</a:t>
            </a:r>
            <a:endParaRPr lang="zh-CN" altLang="en-US" sz="2800" b="1"/>
          </a:p>
          <a:p>
            <a:pPr marL="0" indent="0">
              <a:lnSpc>
                <a:spcPct val="100000"/>
              </a:lnSpc>
              <a:buNone/>
            </a:pPr>
            <a:r>
              <a:rPr lang="zh-CN" altLang="en-US" sz="2800" b="1"/>
              <a:t>①</a:t>
            </a:r>
            <a:r>
              <a:rPr lang="en-US" altLang="zh-CN" sz="2800" b="1"/>
              <a:t>BC</a:t>
            </a:r>
            <a:r>
              <a:rPr lang="zh-CN" altLang="en-US" sz="2800" b="1"/>
              <a:t>1046年，周武王伐纣，灭商，建立西周；</a:t>
            </a:r>
            <a:endParaRPr lang="zh-CN" altLang="en-US" sz="2800" b="1"/>
          </a:p>
          <a:p>
            <a:pPr marL="0" indent="0">
              <a:lnSpc>
                <a:spcPct val="100000"/>
              </a:lnSpc>
              <a:buNone/>
            </a:pPr>
            <a:r>
              <a:rPr lang="zh-CN" altLang="en-US" sz="2800" b="1"/>
              <a:t>②</a:t>
            </a:r>
            <a:r>
              <a:rPr lang="en-US" altLang="zh-CN" sz="2800" b="1"/>
              <a:t>BC</a:t>
            </a:r>
            <a:r>
              <a:rPr lang="zh-CN" altLang="en-US" sz="2800" b="1"/>
              <a:t>771年，游牧民族犬戎，攻破镐京，杀死周幽王，西周灭亡。</a:t>
            </a:r>
            <a:endParaRPr lang="zh-CN" altLang="en-US" sz="2800" b="1"/>
          </a:p>
          <a:p>
            <a:pPr marL="0" indent="0">
              <a:lnSpc>
                <a:spcPct val="100000"/>
              </a:lnSpc>
              <a:buNone/>
            </a:pPr>
            <a:r>
              <a:rPr lang="zh-CN" altLang="en-US" sz="2800" b="1"/>
              <a:t>（2）分封制：</a:t>
            </a:r>
            <a:endParaRPr lang="zh-CN" altLang="en-US" sz="2800" b="1"/>
          </a:p>
          <a:p>
            <a:pPr marL="0" indent="0">
              <a:lnSpc>
                <a:spcPct val="100000"/>
              </a:lnSpc>
              <a:buNone/>
            </a:pPr>
            <a:r>
              <a:rPr lang="zh-CN" altLang="en-US" sz="2800" b="1"/>
              <a:t>①目的：巩固西周统治；  </a:t>
            </a:r>
            <a:endParaRPr lang="zh-CN" altLang="en-US" sz="2800" b="1"/>
          </a:p>
          <a:p>
            <a:pPr marL="0" indent="0">
              <a:lnSpc>
                <a:spcPct val="100000"/>
              </a:lnSpc>
              <a:buNone/>
            </a:pPr>
            <a:r>
              <a:rPr lang="zh-CN" altLang="en-US" sz="2800" b="1"/>
              <a:t>②对象：王族、功臣、古代帝王后代</a:t>
            </a:r>
            <a:endParaRPr lang="zh-CN" altLang="en-US" sz="2800" b="1"/>
          </a:p>
          <a:p>
            <a:pPr marL="0" indent="0">
              <a:lnSpc>
                <a:spcPct val="100000"/>
              </a:lnSpc>
              <a:buNone/>
            </a:pPr>
            <a:r>
              <a:rPr lang="zh-CN" altLang="en-US" sz="2800" b="1"/>
              <a:t>③特点：层层分封，</a:t>
            </a:r>
            <a:r>
              <a:rPr lang="zh-CN" altLang="en-US" sz="2800" b="1">
                <a:sym typeface="+mn-ea"/>
              </a:rPr>
              <a:t>等级</a:t>
            </a:r>
            <a:r>
              <a:rPr lang="zh-CN" altLang="en-US" sz="2800" b="1">
                <a:sym typeface="+mn-ea"/>
              </a:rPr>
              <a:t>森严，</a:t>
            </a:r>
            <a:r>
              <a:rPr lang="zh-CN" altLang="en-US" sz="2800" b="1"/>
              <a:t>形成“天子</a:t>
            </a:r>
            <a:r>
              <a:rPr lang="en-US" altLang="zh-CN" sz="2800" b="1"/>
              <a:t>-</a:t>
            </a:r>
            <a:r>
              <a:rPr lang="zh-CN" altLang="en-US" sz="2800" b="1"/>
              <a:t>诸侯</a:t>
            </a:r>
            <a:r>
              <a:rPr lang="en-US" altLang="zh-CN" sz="2800" b="1"/>
              <a:t>-</a:t>
            </a:r>
            <a:r>
              <a:rPr lang="zh-CN" altLang="en-US" sz="2800" b="1"/>
              <a:t>卿大夫</a:t>
            </a:r>
            <a:r>
              <a:rPr lang="en-US" altLang="zh-CN" sz="2800" b="1"/>
              <a:t>-</a:t>
            </a:r>
            <a:r>
              <a:rPr lang="zh-CN" altLang="en-US" sz="2800" b="1"/>
              <a:t>士”的等级结构；</a:t>
            </a:r>
            <a:endParaRPr lang="zh-CN" altLang="en-US" sz="2800" b="1"/>
          </a:p>
          <a:p>
            <a:pPr marL="0" indent="0">
              <a:lnSpc>
                <a:spcPct val="100000"/>
              </a:lnSpc>
              <a:buNone/>
            </a:pPr>
            <a:r>
              <a:rPr lang="zh-CN" altLang="en-US" sz="2800" b="1"/>
              <a:t>④影响：</a:t>
            </a:r>
            <a:endParaRPr lang="zh-CN" altLang="en-US" sz="2800" b="1"/>
          </a:p>
          <a:p>
            <a:pPr marL="0" indent="0">
              <a:lnSpc>
                <a:spcPct val="100000"/>
              </a:lnSpc>
              <a:buNone/>
            </a:pPr>
            <a:r>
              <a:rPr lang="zh-CN" altLang="en-US" sz="2800" b="1"/>
              <a:t>积极</a:t>
            </a:r>
            <a:r>
              <a:rPr lang="en-US" altLang="zh-CN" sz="2800" b="1"/>
              <a:t>——</a:t>
            </a:r>
            <a:r>
              <a:rPr lang="zh-CN" altLang="en-US" sz="2800" b="1"/>
              <a:t>周王确立了天下共主的地位，扩大周人的势力范围，加强了周天子对地方的统治；</a:t>
            </a:r>
            <a:endParaRPr lang="zh-CN" altLang="en-US" sz="2800" b="1"/>
          </a:p>
          <a:p>
            <a:pPr marL="0" indent="0">
              <a:lnSpc>
                <a:spcPct val="100000"/>
              </a:lnSpc>
              <a:buNone/>
            </a:pPr>
            <a:r>
              <a:rPr lang="zh-CN" altLang="en-US" sz="2800" b="1"/>
              <a:t>消极</a:t>
            </a:r>
            <a:r>
              <a:rPr lang="en-US" altLang="zh-CN" sz="2800" b="1"/>
              <a:t>——</a:t>
            </a:r>
            <a:r>
              <a:rPr lang="zh-CN" altLang="en-US" sz="2800" b="1"/>
              <a:t>诸侯国有相当大的独立性，埋下分裂割据的隐患</a:t>
            </a:r>
            <a:endParaRPr lang="zh-CN" altLang="en-US" sz="2800" b="1"/>
          </a:p>
          <a:p>
            <a:pPr marL="0" indent="0">
              <a:buNone/>
            </a:pPr>
            <a:endParaRPr lang="zh-CN" altLang="en-US"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wipe(down)">
                                      <p:cBhvr>
                                        <p:cTn id="11" dur="500"/>
                                        <p:tgtEl>
                                          <p:spTgt spid="3">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linds(horizontal)">
                                      <p:cBhvr>
                                        <p:cTn id="16" dur="500"/>
                                        <p:tgtEl>
                                          <p:spTgt spid="3">
                                            <p:txEl>
                                              <p:pRg st="5" end="5"/>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linds(horizontal)">
                                      <p:cBhvr>
                                        <p:cTn id="19" dur="500"/>
                                        <p:tgtEl>
                                          <p:spTgt spid="3">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12"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strips(downLeft)">
                                      <p:cBhvr>
                                        <p:cTn id="24" dur="500"/>
                                        <p:tgtEl>
                                          <p:spTgt spid="3">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strips(downLeft)">
                                      <p:cBhvr>
                                        <p:cTn id="29" dur="500"/>
                                        <p:tgtEl>
                                          <p:spTgt spid="3">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wipe(down)">
                                      <p:cBhvr>
                                        <p:cTn id="34" dur="500"/>
                                        <p:tgtEl>
                                          <p:spTgt spid="3">
                                            <p:txEl>
                                              <p:pRg st="9" end="9"/>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wipe(down)">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608330" y="325120"/>
            <a:ext cx="10968990" cy="5924550"/>
          </a:xfrm>
        </p:spPr>
        <p:txBody>
          <a:bodyPr/>
          <a:p>
            <a:pPr marL="0" indent="0">
              <a:lnSpc>
                <a:spcPct val="140000"/>
              </a:lnSpc>
              <a:buNone/>
            </a:pPr>
            <a:r>
              <a:rPr lang="zh-CN" altLang="en-US" sz="2800" b="1">
                <a:sym typeface="+mn-ea"/>
              </a:rPr>
              <a:t>（3）宗法制：</a:t>
            </a:r>
            <a:endParaRPr lang="zh-CN" altLang="en-US" sz="2800" b="1">
              <a:sym typeface="+mn-ea"/>
            </a:endParaRPr>
          </a:p>
          <a:p>
            <a:pPr marL="0" indent="0">
              <a:lnSpc>
                <a:spcPct val="140000"/>
              </a:lnSpc>
              <a:buNone/>
            </a:pPr>
            <a:r>
              <a:rPr lang="zh-CN" altLang="en-US" sz="2800" b="1">
                <a:sym typeface="+mn-ea"/>
              </a:rPr>
              <a:t>①目的：与分封制相互补充解决了统治阶级内部在权力和财产分配方面的冲突与矛盾；</a:t>
            </a:r>
            <a:endParaRPr lang="zh-CN" altLang="en-US" sz="2800" b="1">
              <a:sym typeface="+mn-ea"/>
            </a:endParaRPr>
          </a:p>
          <a:p>
            <a:pPr marL="0" indent="0">
              <a:lnSpc>
                <a:spcPct val="140000"/>
              </a:lnSpc>
              <a:buNone/>
            </a:pPr>
            <a:r>
              <a:rPr lang="zh-CN" altLang="en-US" sz="2800" b="1">
                <a:sym typeface="+mn-ea"/>
              </a:rPr>
              <a:t>②内容：以血缘亲疏与嫡庶来确定继承关系和名分的制度；</a:t>
            </a:r>
            <a:endParaRPr lang="zh-CN" altLang="en-US" sz="2800" b="1">
              <a:sym typeface="+mn-ea"/>
            </a:endParaRPr>
          </a:p>
          <a:p>
            <a:pPr marL="0" indent="0">
              <a:lnSpc>
                <a:spcPct val="140000"/>
              </a:lnSpc>
              <a:buNone/>
            </a:pPr>
            <a:r>
              <a:rPr lang="zh-CN" altLang="en-US" sz="2800" b="1">
                <a:sym typeface="+mn-ea"/>
              </a:rPr>
              <a:t>③核心原则：嫡长子继承制。</a:t>
            </a:r>
            <a:endParaRPr lang="zh-CN" altLang="en-US" sz="2800" b="1"/>
          </a:p>
          <a:p>
            <a:pPr marL="0" indent="0">
              <a:lnSpc>
                <a:spcPct val="140000"/>
              </a:lnSpc>
              <a:buNone/>
            </a:pPr>
            <a:r>
              <a:rPr lang="zh-CN" altLang="en-US" sz="2800" b="1">
                <a:sym typeface="+mn-ea"/>
              </a:rPr>
              <a:t>（4）分封制与宗法制的关系：分封制是宗法制在政治上的体现,宗法制是分封制实行的基础。</a:t>
            </a:r>
            <a:endParaRPr lang="zh-CN" altLang="en-US" sz="2800" b="1">
              <a:sym typeface="+mn-ea"/>
            </a:endParaRPr>
          </a:p>
          <a:p>
            <a:pPr marL="0" indent="0">
              <a:lnSpc>
                <a:spcPct val="140000"/>
              </a:lnSpc>
              <a:buNone/>
            </a:pPr>
            <a:r>
              <a:rPr lang="zh-CN" altLang="en-US" sz="2800" b="1">
                <a:sym typeface="+mn-ea"/>
              </a:rPr>
              <a:t>（5）土地制度：井田制（奴隶主土地国有制）</a:t>
            </a:r>
            <a:endParaRPr lang="zh-CN" altLang="en-US" sz="2800" b="1"/>
          </a:p>
          <a:p>
            <a:pPr marL="0" indent="0">
              <a:buNone/>
            </a:pPr>
            <a:endParaRPr lang="zh-CN" altLang="en-US" sz="2800" b="1"/>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p:nvPr>
            <p:ph idx="1"/>
          </p:nvPr>
        </p:nvSpPr>
        <p:spPr>
          <a:xfrm>
            <a:off x="608330" y="325120"/>
            <a:ext cx="10968990" cy="5924550"/>
          </a:xfrm>
        </p:spPr>
        <p:txBody>
          <a:bodyPr/>
          <a:p>
            <a:pPr marL="0" indent="0">
              <a:lnSpc>
                <a:spcPct val="120000"/>
              </a:lnSpc>
              <a:buNone/>
            </a:pPr>
            <a:r>
              <a:rPr lang="en-US" altLang="zh-CN" sz="2800" b="1"/>
              <a:t>5</a:t>
            </a:r>
            <a:r>
              <a:rPr lang="zh-CN" altLang="en-US" sz="2800" b="1"/>
              <a:t>、中国古代早期国家的特点</a:t>
            </a:r>
            <a:endParaRPr lang="zh-CN" altLang="en-US" sz="2800" b="1"/>
          </a:p>
          <a:p>
            <a:pPr marL="0" indent="0">
              <a:lnSpc>
                <a:spcPct val="130000"/>
              </a:lnSpc>
              <a:buNone/>
            </a:pPr>
            <a:r>
              <a:rPr lang="zh-CN" altLang="en-US" sz="2800" b="1"/>
              <a:t>①政治：神权与王权相结合；宗法血缘与政治制度结合，家国一体；尚未实现权力高度集中；</a:t>
            </a:r>
            <a:endParaRPr lang="zh-CN" altLang="en-US" sz="2800" b="1"/>
          </a:p>
          <a:p>
            <a:pPr marL="0" indent="0">
              <a:lnSpc>
                <a:spcPct val="120000"/>
              </a:lnSpc>
              <a:buNone/>
            </a:pPr>
            <a:r>
              <a:rPr lang="zh-CN" altLang="en-US" sz="2800" b="1"/>
              <a:t>②经济：井田制，集体劳作；青铜铸造繁荣；</a:t>
            </a:r>
            <a:endParaRPr lang="zh-CN" altLang="en-US" sz="2800" b="1"/>
          </a:p>
          <a:p>
            <a:pPr marL="0" indent="0">
              <a:lnSpc>
                <a:spcPct val="120000"/>
              </a:lnSpc>
              <a:buNone/>
            </a:pPr>
            <a:r>
              <a:rPr lang="zh-CN" altLang="en-US" sz="2800" b="1"/>
              <a:t>③思想：系统成熟的文字；开始形成统一的心理文化认同</a:t>
            </a:r>
            <a:endParaRPr lang="zh-CN" altLang="en-US"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500"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TABLE_ENDDRAG_ORIGIN_RECT" val="929*107"/>
  <p:tag name="TABLE_ENDDRAG_RECT" val="12*401*929*107"/>
</p:tagLst>
</file>

<file path=ppt/tags/tag10.xml><?xml version="1.0" encoding="utf-8"?>
<p:tagLst xmlns:p="http://schemas.openxmlformats.org/presentationml/2006/main">
  <p:tag name="KSO_WM_BEAUTIFY_FLAG" val="#wm#"/>
  <p:tag name="KSO_WM_TEMPLATE_CATEGORY" val="custom"/>
  <p:tag name="KSO_WM_TEMPLATE_INDEX" val="20205176"/>
</p:tagLst>
</file>

<file path=ppt/tags/tag11.xml><?xml version="1.0" encoding="utf-8"?>
<p:tagLst xmlns:p="http://schemas.openxmlformats.org/presentationml/2006/main">
  <p:tag name="KSO_WM_BEAUTIFY_FLAG" val="#wm#"/>
  <p:tag name="KSO_WM_TEMPLATE_CATEGORY" val="custom"/>
  <p:tag name="KSO_WM_TEMPLATE_INDEX" val="20205176"/>
</p:tagLst>
</file>

<file path=ppt/tags/tag12.xml><?xml version="1.0" encoding="utf-8"?>
<p:tagLst xmlns:p="http://schemas.openxmlformats.org/presentationml/2006/main">
  <p:tag name="KSO_WM_BEAUTIFY_FLAG" val="#wm#"/>
  <p:tag name="KSO_WM_TEMPLATE_CATEGORY" val="custom"/>
  <p:tag name="KSO_WM_TEMPLATE_INDEX" val="20205176"/>
</p:tagLst>
</file>

<file path=ppt/tags/tag13.xml><?xml version="1.0" encoding="utf-8"?>
<p:tagLst xmlns:p="http://schemas.openxmlformats.org/presentationml/2006/main">
  <p:tag name="KSO_WM_BEAUTIFY_FLAG" val="#wm#"/>
  <p:tag name="KSO_WM_TEMPLATE_CATEGORY" val="custom"/>
  <p:tag name="KSO_WM_TEMPLATE_INDEX" val="20205176"/>
</p:tagLst>
</file>

<file path=ppt/tags/tag14.xml><?xml version="1.0" encoding="utf-8"?>
<p:tagLst xmlns:p="http://schemas.openxmlformats.org/presentationml/2006/main">
  <p:tag name="KSO_WM_TEMPLATE_CATEGORY" val="preset"/>
  <p:tag name="KSO_WM_TEMPLATE_INDEX" val="11"/>
  <p:tag name="KSO_WM_UNIT_TYPE" val="f"/>
  <p:tag name="KSO_WM_UNIT_INDEX" val="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BEAUTIFY_FLAG" val="#wm#"/>
  <p:tag name="KSO_WM_TAG_VERSION" val="1.0"/>
</p:tagLst>
</file>

<file path=ppt/tags/tag15.xml><?xml version="1.0" encoding="utf-8"?>
<p:tagLst xmlns:p="http://schemas.openxmlformats.org/presentationml/2006/main">
  <p:tag name="KSO_WM_UNIT_TABLE_BEAUTIFY" val="smartTable{db43b1d0-db28-45f1-92c5-076b5a6001ab}"/>
  <p:tag name="TABLE_ENDDRAG_ORIGIN_RECT" val="832*163"/>
  <p:tag name="TABLE_ENDDRAG_RECT" val="90*159*832*163"/>
</p:tagLst>
</file>

<file path=ppt/tags/tag16.xml><?xml version="1.0" encoding="utf-8"?>
<p:tagLst xmlns:p="http://schemas.openxmlformats.org/presentationml/2006/main">
  <p:tag name="KSO_WM_UNIT_TABLE_BEAUTIFY" val="smartTable{ef760cd3-9b99-46a0-89ca-a1250ef4ee11}"/>
  <p:tag name="TABLE_ENDDRAG_ORIGIN_RECT" val="832*144"/>
  <p:tag name="TABLE_ENDDRAG_RECT" val="91*369*832*144"/>
</p:tagLst>
</file>

<file path=ppt/tags/tag17.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8.xml><?xml version="1.0" encoding="utf-8"?>
<p:tagLst xmlns:p="http://schemas.openxmlformats.org/presentationml/2006/main">
  <p:tag name="KSO_WM_TEMPLATE_CATEGORY" val="preset"/>
  <p:tag name="KSO_WM_TEMPLATE_INDEX" val="1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TAG_VERSION" val="1.0"/>
</p:tagLst>
</file>

<file path=ppt/tags/tag19.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2.xml><?xml version="1.0" encoding="utf-8"?>
<p:tagLst xmlns:p="http://schemas.openxmlformats.org/presentationml/2006/main">
  <p:tag name="KSO_WM_BEAUTIFY_FLAG" val="#wm#"/>
  <p:tag name="KSO_WM_TEMPLATE_CATEGORY" val="custom"/>
  <p:tag name="KSO_WM_TEMPLATE_INDEX" val="20205176"/>
</p:tagLst>
</file>

<file path=ppt/tags/tag20.xml><?xml version="1.0" encoding="utf-8"?>
<p:tagLst xmlns:p="http://schemas.openxmlformats.org/presentationml/2006/main">
  <p:tag name="KSO_WM_TEMPLATE_CATEGORY" val="preset"/>
  <p:tag name="KSO_WM_TEMPLATE_INDEX" val="1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TAG_VERSION" val="1.0"/>
</p:tagLst>
</file>

<file path=ppt/tags/tag21.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22.xml><?xml version="1.0" encoding="utf-8"?>
<p:tagLst xmlns:p="http://schemas.openxmlformats.org/presentationml/2006/main">
  <p:tag name="KSO_WM_TEMPLATE_CATEGORY" val="preset"/>
  <p:tag name="KSO_WM_TEMPLATE_INDEX" val="1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TAG_VERSION" val="1.0"/>
</p:tagLst>
</file>

<file path=ppt/tags/tag23.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24.xml><?xml version="1.0" encoding="utf-8"?>
<p:tagLst xmlns:p="http://schemas.openxmlformats.org/presentationml/2006/main">
  <p:tag name="KSO_WM_TEMPLATE_CATEGORY" val="preset"/>
  <p:tag name="KSO_WM_TEMPLATE_INDEX" val="1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TAG_VERSION" val="1.0"/>
</p:tagLst>
</file>

<file path=ppt/tags/tag25.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26.xml><?xml version="1.0" encoding="utf-8"?>
<p:tagLst xmlns:p="http://schemas.openxmlformats.org/presentationml/2006/main">
  <p:tag name="KSO_WM_TEMPLATE_CATEGORY" val="preset"/>
  <p:tag name="KSO_WM_TEMPLATE_INDEX" val="1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TAG_VERSION" val="1.0"/>
</p:tagLst>
</file>

<file path=ppt/tags/tag27.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28.xml><?xml version="1.0" encoding="utf-8"?>
<p:tagLst xmlns:p="http://schemas.openxmlformats.org/presentationml/2006/main">
  <p:tag name="KSO_WM_TEMPLATE_CATEGORY" val="preset"/>
  <p:tag name="KSO_WM_TEMPLATE_INDEX" val="1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TAG_VERSION" val="1.0"/>
</p:tagLst>
</file>

<file path=ppt/tags/tag29.xml><?xml version="1.0" encoding="utf-8"?>
<p:tagLst xmlns:p="http://schemas.openxmlformats.org/presentationml/2006/main">
  <p:tag name="KSO_WM_UNIT_TABLE_BEAUTIFY" val="smartTable{4ac4a96a-c330-4838-997b-1beffb5578b3}"/>
  <p:tag name="TABLE_ENDDRAG_ORIGIN_RECT" val="734*266"/>
  <p:tag name="TABLE_ENDDRAG_RECT" val="192*232*734*266"/>
</p:tagLst>
</file>

<file path=ppt/tags/tag3.xml><?xml version="1.0" encoding="utf-8"?>
<p:tagLst xmlns:p="http://schemas.openxmlformats.org/presentationml/2006/main">
  <p:tag name="KSO_WM_BEAUTIFY_FLAG" val="#wm#"/>
  <p:tag name="KSO_WM_TEMPLATE_CATEGORY" val="custom"/>
  <p:tag name="KSO_WM_TEMPLATE_INDEX" val="20205176"/>
</p:tagLst>
</file>

<file path=ppt/tags/tag30.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31.xml><?xml version="1.0" encoding="utf-8"?>
<p:tagLst xmlns:p="http://schemas.openxmlformats.org/presentationml/2006/main">
  <p:tag name="KSO_WM_TEMPLATE_CATEGORY" val="preset"/>
  <p:tag name="KSO_WM_TEMPLATE_INDEX" val="1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TAG_VERSION" val="1.0"/>
</p:tagLst>
</file>

<file path=ppt/tags/tag32.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33.xml><?xml version="1.0" encoding="utf-8"?>
<p:tagLst xmlns:p="http://schemas.openxmlformats.org/presentationml/2006/main">
  <p:tag name="KSO_WM_TEMPLATE_CATEGORY" val="preset"/>
  <p:tag name="KSO_WM_TEMPLATE_INDEX" val="1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TAG_VERSION" val="1.0"/>
</p:tagLst>
</file>

<file path=ppt/tags/tag34.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35.xml><?xml version="1.0" encoding="utf-8"?>
<p:tagLst xmlns:p="http://schemas.openxmlformats.org/presentationml/2006/main">
  <p:tag name="KSO_WM_TEMPLATE_CATEGORY" val="preset"/>
  <p:tag name="KSO_WM_TEMPLATE_INDEX" val="11"/>
  <p:tag name="KSO_WM_UNIT_TYPE" val="f"/>
  <p:tag name="KSO_WM_UNIT_INDEX" val="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BEAUTIFY_FLAG" val="#wm#"/>
  <p:tag name="KSO_WM_TAG_VERSION" val="1.0"/>
</p:tagLst>
</file>

<file path=ppt/tags/tag36.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37.xml><?xml version="1.0" encoding="utf-8"?>
<p:tagLst xmlns:p="http://schemas.openxmlformats.org/presentationml/2006/main">
  <p:tag name="KSO_WM_TEMPLATE_CATEGORY" val="preset"/>
  <p:tag name="KSO_WM_TEMPLATE_INDEX" val="11"/>
  <p:tag name="KSO_WM_UNIT_TYPE" val="f"/>
  <p:tag name="KSO_WM_UNIT_INDEX" val="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BEAUTIFY_FLAG" val="#wm#"/>
  <p:tag name="KSO_WM_TAG_VERSION" val="1.0"/>
</p:tagLst>
</file>

<file path=ppt/tags/tag38.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39.xml><?xml version="1.0" encoding="utf-8"?>
<p:tagLst xmlns:p="http://schemas.openxmlformats.org/presentationml/2006/main">
  <p:tag name="KSO_WM_TEMPLATE_CATEGORY" val="preset"/>
  <p:tag name="KSO_WM_TEMPLATE_INDEX" val="11"/>
  <p:tag name="KSO_WM_UNIT_TYPE" val="f"/>
  <p:tag name="KSO_WM_UNIT_INDEX" val="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BEAUTIFY_FLAG" val="#wm#"/>
  <p:tag name="KSO_WM_TAG_VERSION" val="1.0"/>
</p:tagLst>
</file>

<file path=ppt/tags/tag4.xml><?xml version="1.0" encoding="utf-8"?>
<p:tagLst xmlns:p="http://schemas.openxmlformats.org/presentationml/2006/main">
  <p:tag name="KSO_WM_BEAUTIFY_FLAG" val="#wm#"/>
  <p:tag name="KSO_WM_TEMPLATE_CATEGORY" val="custom"/>
  <p:tag name="KSO_WM_TEMPLATE_INDEX" val="20205176"/>
</p:tagLst>
</file>

<file path=ppt/tags/tag40.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41.xml><?xml version="1.0" encoding="utf-8"?>
<p:tagLst xmlns:p="http://schemas.openxmlformats.org/presentationml/2006/main">
  <p:tag name="KSO_WM_TEMPLATE_CATEGORY" val="preset"/>
  <p:tag name="KSO_WM_TEMPLATE_INDEX" val="11"/>
  <p:tag name="KSO_WM_UNIT_TYPE" val="f"/>
  <p:tag name="KSO_WM_UNIT_INDEX" val="1"/>
  <p:tag name="KSO_WM_UNIT_ID" val="259*f*1"/>
  <p:tag name="KSO_WM_UNIT_CLEAR" val="1"/>
  <p:tag name="KSO_WM_UNIT_LAYERLEVEL" val="1"/>
  <p:tag name="KSO_WM_UNIT_VALUE" val="319"/>
  <p:tag name="KSO_WM_UNIT_HIGHLIGHT" val="0"/>
  <p:tag name="KSO_WM_UNIT_COMPATIBLE" val="0"/>
  <p:tag name="KSO_WM_UNIT_PRESET_TEXT" val="请在此处添加文本"/>
  <p:tag name="KSO_WM_BEAUTIFY_FLAG" val="#wm#"/>
  <p:tag name="KSO_WM_TAG_VERSION" val="1.0"/>
</p:tagLst>
</file>

<file path=ppt/tags/tag42.xml><?xml version="1.0" encoding="utf-8"?>
<p:tagLst xmlns:p="http://schemas.openxmlformats.org/presentationml/2006/main">
  <p:tag name="KSO_WM_TEMPLATE_CATEGORY" val="preset"/>
  <p:tag name="KSO_WM_TEMPLATE_INDEX" val="11"/>
  <p:tag name="KSO_WM_TAG_VERSION" val="1.0"/>
  <p:tag name="KSO_WM_SLIDE_ID" val="preset11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43.xml><?xml version="1.0" encoding="utf-8"?>
<p:tagLst xmlns:p="http://schemas.openxmlformats.org/presentationml/2006/main">
  <p:tag name="ISPRING_RESOURCE_PATHS_HASH_PRESENTER" val="1cfe325ac88af4cb1e315171a86c19382325f4f"/>
</p:tagLst>
</file>

<file path=ppt/tags/tag5.xml><?xml version="1.0" encoding="utf-8"?>
<p:tagLst xmlns:p="http://schemas.openxmlformats.org/presentationml/2006/main">
  <p:tag name="KSO_WM_BEAUTIFY_FLAG" val="#wm#"/>
  <p:tag name="KSO_WM_TEMPLATE_CATEGORY" val="custom"/>
  <p:tag name="KSO_WM_TEMPLATE_INDEX" val="20205176"/>
</p:tagLst>
</file>

<file path=ppt/tags/tag6.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BEAUTIFY_FLAG" val="#wm#"/>
  <p:tag name="KSO_WM_TEMPLATE_CATEGORY" val="custom"/>
  <p:tag name="KSO_WM_TEMPLATE_INDEX" val="20205176"/>
</p:tagLst>
</file>

<file path=ppt/tags/tag8.xml><?xml version="1.0" encoding="utf-8"?>
<p:tagLst xmlns:p="http://schemas.openxmlformats.org/presentationml/2006/main">
  <p:tag name="KSO_WM_BEAUTIFY_FLAG" val="#wm#"/>
  <p:tag name="KSO_WM_TEMPLATE_CATEGORY" val="custom"/>
  <p:tag name="KSO_WM_TEMPLATE_INDEX" val="20205176"/>
</p:tagLst>
</file>

<file path=ppt/tags/tag9.xml><?xml version="1.0" encoding="utf-8"?>
<p:tagLst xmlns:p="http://schemas.openxmlformats.org/presentationml/2006/main">
  <p:tag name="KSO_WM_BEAUTIFY_FLAG" val="#wm#"/>
  <p:tag name="KSO_WM_TEMPLATE_CATEGORY" val="custom"/>
  <p:tag name="KSO_WM_TEMPLATE_INDEX" val="20205176"/>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4482</Words>
  <PresentationFormat>自定义</PresentationFormat>
  <Paragraphs>301</Paragraphs>
  <Slides>31</Slides>
  <Notes>38</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31</vt:i4>
      </vt:variant>
    </vt:vector>
  </HeadingPairs>
  <TitlesOfParts>
    <vt:vector size="47" baseType="lpstr">
      <vt:lpstr>Arial</vt:lpstr>
      <vt:lpstr>宋体</vt:lpstr>
      <vt:lpstr>Wingdings</vt:lpstr>
      <vt:lpstr>微软雅黑</vt:lpstr>
      <vt:lpstr>Calibri</vt:lpstr>
      <vt:lpstr>Impact</vt:lpstr>
      <vt:lpstr>Calibri</vt:lpstr>
      <vt:lpstr>Arial</vt:lpstr>
      <vt:lpstr>Arial Unicode MS</vt:lpstr>
      <vt:lpstr>Arial Black</vt:lpstr>
      <vt:lpstr>仿宋</vt:lpstr>
      <vt:lpstr>黑体</vt:lpstr>
      <vt:lpstr>楷体</vt:lpstr>
      <vt:lpstr>Wingdings</vt:lpstr>
      <vt:lpstr>Times New Roman</vt:lpstr>
      <vt:lpstr>Office 主题</vt:lpstr>
      <vt:lpstr>PowerPoint 演示文稿</vt:lpstr>
      <vt:lpstr>PowerPoint 演示文稿</vt:lpstr>
      <vt:lpstr>第一课 中华文明的起源与早期国家</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第二课  诸侯纷争与变法运动  课标要求：通过了解春秋战国时期的经济发展和政治变动,理解战国时期变法运动的必然性;了解老子、孔子学说;通过孟子、荀子、庄子等了解“百家争鸣”的局面及其意义。</vt:lpstr>
      <vt:lpstr>PowerPoint 演示文稿</vt:lpstr>
      <vt:lpstr>PowerPoint 演示文稿</vt:lpstr>
      <vt:lpstr>PowerPoint 演示文稿</vt:lpstr>
      <vt:lpstr>PowerPoint 演示文稿</vt:lpstr>
      <vt:lpstr>PowerPoint 演示文稿</vt:lpstr>
      <vt:lpstr>第3课 秦统一多民族封建国家建立 课标要求：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2014-10-29T09:18:00Z</dcterms:created>
  <dcterms:modified xsi:type="dcterms:W3CDTF">2022-02-28T16:02:31Z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CFA1B702FD5249309FB4DE216AB08649</vt:lpwstr>
  </property>
  <property fmtid="{D5CDD505-2E9C-101B-9397-08002B2CF9AE}" pid="3" name="KSOProductBuildVer">
    <vt:lpwstr>2052-11.1.0.11365</vt:lpwstr>
  </property>
</Properties>
</file>