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330" r:id="rId6"/>
    <p:sldId id="325" r:id="rId7"/>
    <p:sldId id="318" r:id="rId8"/>
    <p:sldId id="264" r:id="rId9"/>
    <p:sldId id="320" r:id="rId10"/>
    <p:sldId id="302" r:id="rId11"/>
    <p:sldId id="303" r:id="rId12"/>
    <p:sldId id="298" r:id="rId13"/>
    <p:sldId id="297" r:id="rId14"/>
    <p:sldId id="299" r:id="rId15"/>
    <p:sldId id="304" r:id="rId16"/>
    <p:sldId id="301" r:id="rId17"/>
    <p:sldId id="321" r:id="rId18"/>
    <p:sldId id="305" r:id="rId19"/>
    <p:sldId id="306" r:id="rId20"/>
    <p:sldId id="322" r:id="rId21"/>
    <p:sldId id="319" r:id="rId22"/>
    <p:sldId id="307" r:id="rId23"/>
    <p:sldId id="323" r:id="rId24"/>
    <p:sldId id="308" r:id="rId25"/>
    <p:sldId id="324" r:id="rId26"/>
    <p:sldId id="311" r:id="rId27"/>
    <p:sldId id="310" r:id="rId28"/>
    <p:sldId id="309" r:id="rId29"/>
    <p:sldId id="361" r:id="rId30"/>
    <p:sldId id="362" r:id="rId31"/>
    <p:sldId id="363" r:id="rId32"/>
    <p:sldId id="312" r:id="rId33"/>
    <p:sldId id="275" r:id="rId34"/>
    <p:sldId id="327" r:id="rId35"/>
    <p:sldId id="328" r:id="rId36"/>
    <p:sldId id="326" r:id="rId37"/>
    <p:sldId id="331" r:id="rId38"/>
    <p:sldId id="332" r:id="rId39"/>
  </p:sldIdLst>
  <p:sldSz cx="12192000" cy="6858000"/>
  <p:notesSz cx="7103745" cy="10234295"/>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峰 朱" initials="峰" lastIdx="0" clrIdx="0"/>
  <p:cmAuthor id="0" name="administrator-pc" initials="" lastIdx="0" clrIdx="0"/>
  <p:cmAuthor id="3" name="PPTer_Tang" initials="" lastIdx="0" clrIdx="0"/>
  <p:cmAuthor id="4" name="kingsoft"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720" y="5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5.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76A20EE-11D8-4B4B-AE9C-586FF344C7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3BE4C1D-2C55-4EB7-B3E2-4FD1DC75D3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p:txBody>
          <a:bodyPr wrap="square" lIns="91440" tIns="45720" rIns="91440" bIns="45720" anchor="t"/>
          <a:lstStyle/>
          <a:p>
            <a:pPr marL="0" lvl="0" indent="0" algn="l" defTabSz="914400" rtl="0" eaLnBrk="1" fontAlgn="base" latinLnBrk="0" hangingPunct="1">
              <a:lnSpc>
                <a:spcPct val="100000"/>
              </a:lnSpc>
              <a:spcBef>
                <a:spcPct val="0"/>
              </a:spcBef>
              <a:spcAft>
                <a:spcPct val="0"/>
              </a:spcAft>
              <a:buClrTx/>
              <a:buSzTx/>
              <a:buNone/>
            </a:pPr>
            <a:endParaRPr lang="zh-CN" altLang="en-US" sz="1200">
              <a:solidFill>
                <a:srgbClr val="000000"/>
              </a:solidFill>
              <a:latin typeface="Calibri" panose="020F0502020204030204"/>
              <a:ea typeface="宋体" panose="02010600030101010101" pitchFamily="2" charset="-122"/>
            </a:endParaRPr>
          </a:p>
        </p:txBody>
      </p:sp>
      <p:sp>
        <p:nvSpPr>
          <p:cNvPr id="63492" name="灯片编号占位符 3"/>
          <p:cNvSpPr>
            <a:spLocks noGrp="1"/>
          </p:cNvSpPr>
          <p:nvPr>
            <p:ph type="sldNum" sz="quarter" idx="10"/>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a:ea typeface="宋体" panose="02010600030101010101" pitchFamily="2" charset="-122"/>
              </a:rPr>
            </a:fld>
            <a:endParaRPr lang="zh-CN" altLang="en-US" sz="1200">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88C2F-8AE3-49C4-9A1B-E9D09621514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26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1"/>
          <a:stretch>
            <a:fillRect/>
          </a:stretch>
        </p:blipFill>
        <p:spPr>
          <a:xfrm>
            <a:off x="294005" y="1751965"/>
            <a:ext cx="8949690" cy="3003550"/>
          </a:xfrm>
          <a:prstGeom prst="rect">
            <a:avLst/>
          </a:prstGeom>
        </p:spPr>
      </p:pic>
      <p:pic>
        <p:nvPicPr>
          <p:cNvPr id="5" name="图片 4" descr="红幅"/>
          <p:cNvPicPr>
            <a:picLocks noChangeAspect="1"/>
          </p:cNvPicPr>
          <p:nvPr/>
        </p:nvPicPr>
        <p:blipFill>
          <a:blip r:embed="rId2"/>
          <a:stretch>
            <a:fillRect/>
          </a:stretch>
        </p:blipFill>
        <p:spPr>
          <a:xfrm>
            <a:off x="9084310" y="1282700"/>
            <a:ext cx="2043430" cy="4292600"/>
          </a:xfrm>
          <a:prstGeom prst="rect">
            <a:avLst/>
          </a:prstGeom>
        </p:spPr>
      </p:pic>
      <p:grpSp>
        <p:nvGrpSpPr>
          <p:cNvPr id="12" name="组合 11"/>
          <p:cNvGrpSpPr/>
          <p:nvPr/>
        </p:nvGrpSpPr>
        <p:grpSpPr>
          <a:xfrm>
            <a:off x="9507855" y="1839595"/>
            <a:ext cx="1471133" cy="2798432"/>
            <a:chOff x="12424" y="2539"/>
            <a:chExt cx="2247" cy="4501"/>
          </a:xfrm>
        </p:grpSpPr>
        <p:cxnSp>
          <p:nvCxnSpPr>
            <p:cNvPr id="8" name="直接连接符 7"/>
            <p:cNvCxnSpPr/>
            <p:nvPr/>
          </p:nvCxnSpPr>
          <p:spPr>
            <a:xfrm flipH="1">
              <a:off x="14647" y="2539"/>
              <a:ext cx="0" cy="3821"/>
            </a:xfrm>
            <a:prstGeom prst="line">
              <a:avLst/>
            </a:prstGeom>
            <a:ln w="25400">
              <a:solidFill>
                <a:srgbClr val="FFEAD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2431" y="2539"/>
              <a:ext cx="2240" cy="3"/>
            </a:xfrm>
            <a:prstGeom prst="line">
              <a:avLst/>
            </a:prstGeom>
            <a:ln w="25400">
              <a:solidFill>
                <a:srgbClr val="FFEAD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2424" y="2539"/>
              <a:ext cx="7" cy="4501"/>
            </a:xfrm>
            <a:prstGeom prst="line">
              <a:avLst/>
            </a:prstGeom>
            <a:ln w="25400">
              <a:solidFill>
                <a:srgbClr val="FFEAD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2431" y="7017"/>
              <a:ext cx="1423" cy="12"/>
            </a:xfrm>
            <a:prstGeom prst="line">
              <a:avLst/>
            </a:prstGeom>
            <a:ln w="25400">
              <a:solidFill>
                <a:srgbClr val="FFEAD9"/>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9397365" y="1751965"/>
            <a:ext cx="830580" cy="1015663"/>
          </a:xfrm>
          <a:prstGeom prst="rect">
            <a:avLst/>
          </a:prstGeom>
          <a:noFill/>
        </p:spPr>
        <p:txBody>
          <a:bodyPr wrap="square" rtlCol="0">
            <a:spAutoFit/>
          </a:bodyPr>
          <a:lstStyle/>
          <a:p>
            <a:pPr algn="ctr"/>
            <a:r>
              <a:rPr lang="zh-CN" altLang="en-US" sz="6000">
                <a:solidFill>
                  <a:schemeClr val="bg1"/>
                </a:solidFill>
                <a:latin typeface="方正魏碑简体" panose="03000509000000000000" charset="-122"/>
                <a:ea typeface="方正魏碑简体" panose="03000509000000000000" charset="-122"/>
              </a:rPr>
              <a:t>第</a:t>
            </a:r>
            <a:endParaRPr lang="zh-CN" altLang="en-US" sz="6000">
              <a:solidFill>
                <a:schemeClr val="bg1"/>
              </a:solidFill>
              <a:latin typeface="方正魏碑简体" panose="03000509000000000000" charset="-122"/>
              <a:ea typeface="方正魏碑简体" panose="03000509000000000000" charset="-122"/>
            </a:endParaRPr>
          </a:p>
        </p:txBody>
      </p:sp>
      <p:sp>
        <p:nvSpPr>
          <p:cNvPr id="14" name="文本框 13"/>
          <p:cNvSpPr txBox="1"/>
          <p:nvPr/>
        </p:nvSpPr>
        <p:spPr>
          <a:xfrm>
            <a:off x="9397620" y="2725426"/>
            <a:ext cx="1109980" cy="1014730"/>
          </a:xfrm>
          <a:prstGeom prst="rect">
            <a:avLst/>
          </a:prstGeom>
          <a:noFill/>
        </p:spPr>
        <p:txBody>
          <a:bodyPr wrap="square" rtlCol="0">
            <a:spAutoFit/>
          </a:bodyPr>
          <a:lstStyle/>
          <a:p>
            <a:pPr algn="ctr"/>
            <a:r>
              <a:rPr lang="en-US" altLang="zh-CN" sz="6000" smtClean="0">
                <a:solidFill>
                  <a:schemeClr val="bg1"/>
                </a:solidFill>
                <a:latin typeface="方正魏碑简体" panose="03000509000000000000" charset="-122"/>
                <a:ea typeface="方正魏碑简体" panose="03000509000000000000" charset="-122"/>
              </a:rPr>
              <a:t>21</a:t>
            </a:r>
            <a:endParaRPr lang="zh-CN" altLang="en-US" sz="6000">
              <a:solidFill>
                <a:schemeClr val="bg1"/>
              </a:solidFill>
              <a:latin typeface="方正魏碑简体" panose="03000509000000000000" charset="-122"/>
              <a:ea typeface="方正魏碑简体" panose="03000509000000000000" charset="-122"/>
            </a:endParaRPr>
          </a:p>
        </p:txBody>
      </p:sp>
      <p:sp>
        <p:nvSpPr>
          <p:cNvPr id="15" name="文本框 14"/>
          <p:cNvSpPr txBox="1"/>
          <p:nvPr/>
        </p:nvSpPr>
        <p:spPr>
          <a:xfrm>
            <a:off x="9397239" y="3739870"/>
            <a:ext cx="830580" cy="1015663"/>
          </a:xfrm>
          <a:prstGeom prst="rect">
            <a:avLst/>
          </a:prstGeom>
          <a:noFill/>
        </p:spPr>
        <p:txBody>
          <a:bodyPr wrap="square" rtlCol="0">
            <a:spAutoFit/>
          </a:bodyPr>
          <a:lstStyle/>
          <a:p>
            <a:pPr algn="ctr"/>
            <a:r>
              <a:rPr lang="zh-CN" altLang="en-US" sz="6000" smtClean="0">
                <a:solidFill>
                  <a:schemeClr val="bg1"/>
                </a:solidFill>
                <a:latin typeface="方正魏碑简体" panose="03000509000000000000" charset="-122"/>
                <a:ea typeface="方正魏碑简体" panose="03000509000000000000" charset="-122"/>
              </a:rPr>
              <a:t>课</a:t>
            </a:r>
            <a:endParaRPr lang="zh-CN" altLang="en-US" sz="6000">
              <a:solidFill>
                <a:schemeClr val="bg1"/>
              </a:solidFill>
              <a:latin typeface="方正魏碑简体" panose="03000509000000000000" charset="-122"/>
              <a:ea typeface="方正魏碑简体" panose="03000509000000000000" charset="-122"/>
            </a:endParaRPr>
          </a:p>
        </p:txBody>
      </p:sp>
      <p:sp>
        <p:nvSpPr>
          <p:cNvPr id="17" name="文本框 16"/>
          <p:cNvSpPr txBox="1"/>
          <p:nvPr/>
        </p:nvSpPr>
        <p:spPr>
          <a:xfrm>
            <a:off x="488315" y="2263775"/>
            <a:ext cx="8884285" cy="1014730"/>
          </a:xfrm>
          <a:prstGeom prst="rect">
            <a:avLst/>
          </a:prstGeom>
          <a:noFill/>
        </p:spPr>
        <p:txBody>
          <a:bodyPr vert="horz" wrap="square" rtlCol="0">
            <a:spAutoFit/>
          </a:bodyPr>
          <a:lstStyle/>
          <a:p>
            <a:pPr algn="ctr" fontAlgn="auto">
              <a:lnSpc>
                <a:spcPct val="150000"/>
              </a:lnSpc>
            </a:pPr>
            <a:r>
              <a:rPr lang="zh-CN" altLang="en-US" sz="4000" b="1" smtClean="0">
                <a:solidFill>
                  <a:schemeClr val="tx1">
                    <a:lumMod val="75000"/>
                    <a:lumOff val="25000"/>
                  </a:schemeClr>
                </a:solidFill>
                <a:latin typeface="楷体" panose="02010609060101010101" pitchFamily="49" charset="-122"/>
                <a:ea typeface="楷体" panose="02010609060101010101" pitchFamily="49" charset="-122"/>
              </a:rPr>
              <a:t>世界殖民体系的瓦解与新兴国家的发展</a:t>
            </a:r>
            <a:endParaRPr lang="zh-CN" altLang="en-US" sz="4000" b="1" smtClean="0">
              <a:solidFill>
                <a:schemeClr val="tx1">
                  <a:lumMod val="75000"/>
                  <a:lumOff val="25000"/>
                </a:schemeClr>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5600" y="731520"/>
            <a:ext cx="11480800" cy="602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加号 3"/>
          <p:cNvSpPr/>
          <p:nvPr/>
        </p:nvSpPr>
        <p:spPr bwMode="auto">
          <a:xfrm>
            <a:off x="0" y="-73951"/>
            <a:ext cx="6908800" cy="838200"/>
          </a:xfrm>
          <a:prstGeom prst="mathPlus">
            <a:avLst>
              <a:gd name="adj1" fmla="val 60902"/>
            </a:avLst>
          </a:prstGeom>
          <a:noFill/>
          <a:ln w="25400" cap="flat" cmpd="sng" algn="ctr">
            <a:noFill/>
            <a:prstDash val="solid"/>
            <a:round/>
            <a:headEnd type="none" w="med" len="med"/>
            <a:tailEnd type="none" w="med" len="med"/>
          </a:ln>
        </p:spPr>
        <p:txBody>
          <a:bodyPr/>
          <a:lstStyle/>
          <a:p>
            <a:pPr>
              <a:defRPr/>
            </a:pPr>
            <a:r>
              <a:rPr lang="zh-CN" altLang="en-US" sz="3600" b="1">
                <a:solidFill>
                  <a:srgbClr val="C00000"/>
                </a:solidFill>
                <a:latin typeface="微软雅黑" panose="020B0503020204020204" charset="-122"/>
                <a:ea typeface="微软雅黑" panose="020B0503020204020204" charset="-122"/>
                <a:sym typeface="+mn-ea"/>
              </a:rPr>
              <a:t>二战后亚洲独立的国家</a:t>
            </a:r>
            <a:endParaRPr lang="zh-CN" altLang="en-US" sz="3600" b="1">
              <a:solidFill>
                <a:srgbClr val="C0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5603"/>
    </mc:Choice>
    <mc:Fallback>
      <p:transition spd="slow" advTm="56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63245"/>
            <a:ext cx="11245850" cy="6089650"/>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6472555" y="147129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2.</a:t>
            </a:r>
            <a:r>
              <a:rPr lang="zh-CN" altLang="en-US" sz="2800" b="1" kern="100">
                <a:solidFill>
                  <a:srgbClr val="C00000"/>
                </a:solidFill>
                <a:latin typeface="+mj-ea"/>
                <a:ea typeface="+mj-ea"/>
                <a:cs typeface="Times New Roman" panose="02020603050405020304" pitchFamily="18" charset="0"/>
                <a:sym typeface="+mn-ea"/>
              </a:rPr>
              <a:t>非洲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14" name="文本框 13"/>
          <p:cNvSpPr txBox="1"/>
          <p:nvPr/>
        </p:nvSpPr>
        <p:spPr>
          <a:xfrm>
            <a:off x="6630670" y="2072640"/>
            <a:ext cx="4958715" cy="3692525"/>
          </a:xfrm>
          <a:prstGeom prst="rect">
            <a:avLst/>
          </a:prstGeom>
          <a:noFill/>
        </p:spPr>
        <p:txBody>
          <a:bodyPr wrap="square" rtlCol="0">
            <a:spAutoFit/>
          </a:bodyPr>
          <a:lstStyle/>
          <a:p>
            <a:pPr indent="200660">
              <a:spcAft>
                <a:spcPct val="0"/>
              </a:spcAft>
            </a:pP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）埃及</a:t>
            </a: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133350">
              <a:spcAft>
                <a:spcPts val="600"/>
              </a:spcAft>
            </a:pPr>
            <a:r>
              <a:rPr kumimoji="1" lang="en-US" altLang="zh-CN" sz="2800" b="1">
                <a:latin typeface="楷体" panose="02010609060101010101" pitchFamily="49" charset="-122"/>
                <a:ea typeface="楷体" panose="02010609060101010101" pitchFamily="49" charset="-122"/>
                <a:sym typeface="+mn-ea"/>
              </a:rPr>
              <a:t> </a:t>
            </a:r>
            <a:r>
              <a:rPr kumimoji="1" lang="zh-CN" altLang="en-US" sz="2800" b="1">
                <a:latin typeface="楷体" panose="02010609060101010101" pitchFamily="49" charset="-122"/>
                <a:ea typeface="楷体" panose="02010609060101010101" pitchFamily="49" charset="-122"/>
                <a:sym typeface="+mn-ea"/>
              </a:rPr>
              <a:t>①</a:t>
            </a:r>
            <a:r>
              <a:rPr lang="zh-CN" altLang="en-US" sz="2800">
                <a:latin typeface="华文中宋" panose="02010600040101010101" pitchFamily="2" charset="-122"/>
                <a:ea typeface="华文中宋" panose="02010600040101010101" pitchFamily="2" charset="-122"/>
                <a:cs typeface="Times New Roman" panose="02020603050405020304" pitchFamily="18" charset="0"/>
                <a:sym typeface="+mn-ea"/>
              </a:rPr>
              <a:t> </a:t>
            </a:r>
            <a:r>
              <a:rPr kumimoji="1" lang="zh-CN" altLang="en-US" sz="2800" b="1">
                <a:latin typeface="楷体" panose="02010609060101010101" pitchFamily="49" charset="-122"/>
                <a:ea typeface="楷体" panose="02010609060101010101" pitchFamily="49" charset="-122"/>
                <a:sym typeface="+mn-ea"/>
              </a:rPr>
              <a:t>1952年，以纳赛尔为首的中下层军官发动武装起义，废黜国王。1953年成立共和国。</a:t>
            </a:r>
            <a:endParaRPr kumimoji="1" lang="zh-CN" altLang="en-US" sz="2800" b="1">
              <a:latin typeface="楷体" panose="02010609060101010101" pitchFamily="49" charset="-122"/>
              <a:ea typeface="楷体" panose="02010609060101010101" pitchFamily="49" charset="-122"/>
            </a:endParaRPr>
          </a:p>
          <a:p>
            <a:pPr indent="133350">
              <a:spcAft>
                <a:spcPts val="600"/>
              </a:spcAft>
            </a:pPr>
            <a:r>
              <a:rPr kumimoji="1" lang="en-US" altLang="zh-CN" sz="2800" b="1">
                <a:latin typeface="楷体" panose="02010609060101010101" pitchFamily="49" charset="-122"/>
                <a:ea typeface="楷体" panose="02010609060101010101" pitchFamily="49" charset="-122"/>
                <a:sym typeface="+mn-ea"/>
              </a:rPr>
              <a:t> </a:t>
            </a:r>
            <a:endParaRPr kumimoji="1" lang="en-US" altLang="zh-CN" sz="2800" b="1">
              <a:latin typeface="楷体" panose="02010609060101010101" pitchFamily="49" charset="-122"/>
              <a:ea typeface="楷体" panose="02010609060101010101" pitchFamily="49" charset="-122"/>
              <a:sym typeface="+mn-ea"/>
            </a:endParaRPr>
          </a:p>
          <a:p>
            <a:pPr indent="133350">
              <a:spcAft>
                <a:spcPts val="600"/>
              </a:spcAft>
            </a:pPr>
            <a:r>
              <a:rPr kumimoji="1" lang="en-US" altLang="zh-CN" sz="2800" b="1">
                <a:latin typeface="楷体" panose="02010609060101010101" pitchFamily="49" charset="-122"/>
                <a:ea typeface="楷体" panose="02010609060101010101" pitchFamily="49" charset="-122"/>
                <a:sym typeface="+mn-ea"/>
              </a:rPr>
              <a:t> </a:t>
            </a:r>
            <a:r>
              <a:rPr kumimoji="1" lang="zh-CN" altLang="en-US" sz="2800" b="1">
                <a:latin typeface="楷体" panose="02010609060101010101" pitchFamily="49" charset="-122"/>
                <a:ea typeface="楷体" panose="02010609060101010101" pitchFamily="49" charset="-122"/>
                <a:sym typeface="+mn-ea"/>
              </a:rPr>
              <a:t>② 1956年，埃及总统纳赛尔宣布收回苏伊士运河主权，英军撤离运河区。</a:t>
            </a:r>
            <a:endParaRPr kumimoji="1" lang="zh-CN" altLang="en-US" sz="2800" b="1">
              <a:latin typeface="楷体" panose="02010609060101010101" pitchFamily="49" charset="-122"/>
              <a:ea typeface="楷体" panose="02010609060101010101" pitchFamily="49" charset="-122"/>
              <a:sym typeface="+mn-ea"/>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920" y="2227580"/>
            <a:ext cx="2491105" cy="3379470"/>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505" y="2261235"/>
            <a:ext cx="3321050" cy="3346450"/>
          </a:xfrm>
          <a:prstGeom prst="rect">
            <a:avLst/>
          </a:prstGeom>
          <a:ln>
            <a:noFill/>
          </a:ln>
          <a:effectLst>
            <a:outerShdw blurRad="190500" algn="tl" rotWithShape="0">
              <a:srgbClr val="000000">
                <a:alpha val="70000"/>
              </a:srgbClr>
            </a:outerShdw>
          </a:effectLst>
        </p:spPr>
      </p:pic>
      <p:sp>
        <p:nvSpPr>
          <p:cNvPr id="10" name="矩形 9"/>
          <p:cNvSpPr/>
          <p:nvPr/>
        </p:nvSpPr>
        <p:spPr>
          <a:xfrm>
            <a:off x="503055" y="5610151"/>
            <a:ext cx="2362209" cy="829945"/>
          </a:xfrm>
          <a:prstGeom prst="rect">
            <a:avLst/>
          </a:prstGeom>
        </p:spPr>
        <p:txBody>
          <a:bodyPr wrap="square">
            <a:spAutoFit/>
          </a:bodyPr>
          <a:p>
            <a:pPr algn="ct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埃及革命领袖</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纳赛尔</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p:nvPr/>
        </p:nvSpPr>
        <p:spPr>
          <a:xfrm>
            <a:off x="3264300" y="5607611"/>
            <a:ext cx="3568145" cy="829945"/>
          </a:xfrm>
          <a:prstGeom prst="rect">
            <a:avLst/>
          </a:prstGeom>
        </p:spPr>
        <p:txBody>
          <a:bodyPr wrap="square">
            <a:spAutoFit/>
          </a:bodyPr>
          <a:p>
            <a:pPr algn="ct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苏伊士运河战争</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第二次中东战争</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38141" y="932281"/>
            <a:ext cx="8636000" cy="4483100"/>
          </a:xfrm>
          <a:prstGeom prst="rect">
            <a:avLst/>
          </a:prstGeom>
        </p:spPr>
      </p:pic>
      <p:sp>
        <p:nvSpPr>
          <p:cNvPr id="6" name="矩形 4"/>
          <p:cNvSpPr>
            <a:spLocks noChangeArrowheads="1"/>
          </p:cNvSpPr>
          <p:nvPr/>
        </p:nvSpPr>
        <p:spPr bwMode="auto">
          <a:xfrm>
            <a:off x="928468" y="5635568"/>
            <a:ext cx="10255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en-US" altLang="zh-CN" sz="2400" b="1">
                <a:latin typeface="楷体" panose="02010609060101010101" pitchFamily="49" charset="-122"/>
                <a:ea typeface="楷体" panose="02010609060101010101" pitchFamily="49" charset="-122"/>
              </a:rPr>
              <a:t>1956</a:t>
            </a:r>
            <a:r>
              <a:rPr kumimoji="1" lang="zh-CN" altLang="en-US" sz="2400" b="1">
                <a:latin typeface="楷体" panose="02010609060101010101" pitchFamily="49" charset="-122"/>
                <a:ea typeface="楷体" panose="02010609060101010101" pitchFamily="49" charset="-122"/>
              </a:rPr>
              <a:t>年</a:t>
            </a:r>
            <a:r>
              <a:rPr kumimoji="1" lang="en-US" altLang="zh-CN" sz="2400" b="1">
                <a:latin typeface="楷体" panose="02010609060101010101" pitchFamily="49" charset="-122"/>
                <a:ea typeface="楷体" panose="02010609060101010101" pitchFamily="49" charset="-122"/>
              </a:rPr>
              <a:t>7</a:t>
            </a:r>
            <a:r>
              <a:rPr kumimoji="1" lang="zh-CN" altLang="en-US" sz="2400" b="1">
                <a:latin typeface="楷体" panose="02010609060101010101" pitchFamily="49" charset="-122"/>
                <a:ea typeface="楷体" panose="02010609060101010101" pitchFamily="49" charset="-122"/>
              </a:rPr>
              <a:t>月</a:t>
            </a:r>
            <a:r>
              <a:rPr kumimoji="1" lang="en-US" altLang="zh-CN" sz="2400" b="1">
                <a:latin typeface="楷体" panose="02010609060101010101" pitchFamily="49" charset="-122"/>
                <a:ea typeface="楷体" panose="02010609060101010101" pitchFamily="49" charset="-122"/>
              </a:rPr>
              <a:t>26</a:t>
            </a:r>
            <a:r>
              <a:rPr kumimoji="1" lang="zh-CN" altLang="en-US" sz="2400" b="1">
                <a:latin typeface="楷体" panose="02010609060101010101" pitchFamily="49" charset="-122"/>
                <a:ea typeface="楷体" panose="02010609060101010101" pitchFamily="49" charset="-122"/>
              </a:rPr>
              <a:t>日，埃及总统纳赛尔宣布苏伊士运河收归国有。纳赛尔获得了埃及人民和阿拉伯世界人民的一致爱戴，被尊称为“雄狮” 。</a:t>
            </a:r>
            <a:endParaRPr kumimoji="1" lang="zh-CN" altLang="en-US" sz="2400" b="1">
              <a:latin typeface="楷体" panose="02010609060101010101" pitchFamily="49" charset="-122"/>
              <a:ea typeface="楷体" panose="02010609060101010101" pitchFamily="49" charset="-122"/>
            </a:endParaRPr>
          </a:p>
        </p:txBody>
      </p:sp>
      <p:sp>
        <p:nvSpPr>
          <p:cNvPr id="12" name="文本框 11"/>
          <p:cNvSpPr txBox="1"/>
          <p:nvPr/>
        </p:nvSpPr>
        <p:spPr>
          <a:xfrm>
            <a:off x="62230" y="0"/>
            <a:ext cx="2060575" cy="521970"/>
          </a:xfrm>
          <a:prstGeom prst="rect">
            <a:avLst/>
          </a:prstGeom>
          <a:noFill/>
        </p:spPr>
        <p:txBody>
          <a:bodyPr wrap="square" rtlCol="0">
            <a:spAutoFit/>
          </a:bodyPr>
          <a:p>
            <a:r>
              <a:rPr lang="en-US" altLang="zh-CN" sz="2800" b="1" kern="100">
                <a:solidFill>
                  <a:srgbClr val="C00000"/>
                </a:solidFill>
                <a:latin typeface="+mj-ea"/>
                <a:ea typeface="+mj-ea"/>
                <a:cs typeface="Times New Roman" panose="02020603050405020304" pitchFamily="18" charset="0"/>
                <a:sym typeface="+mn-ea"/>
              </a:rPr>
              <a:t>2.</a:t>
            </a:r>
            <a:r>
              <a:rPr lang="zh-CN" altLang="en-US" sz="2800" b="1" kern="100">
                <a:solidFill>
                  <a:srgbClr val="C00000"/>
                </a:solidFill>
                <a:latin typeface="+mj-ea"/>
                <a:ea typeface="+mj-ea"/>
                <a:cs typeface="Times New Roman" panose="02020603050405020304" pitchFamily="18" charset="0"/>
                <a:sym typeface="+mn-ea"/>
              </a:rPr>
              <a:t>非洲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2" name="文本框 1"/>
          <p:cNvSpPr txBox="1"/>
          <p:nvPr/>
        </p:nvSpPr>
        <p:spPr>
          <a:xfrm>
            <a:off x="430530" y="410210"/>
            <a:ext cx="1993265" cy="521970"/>
          </a:xfrm>
          <a:prstGeom prst="rect">
            <a:avLst/>
          </a:prstGeom>
          <a:noFill/>
        </p:spPr>
        <p:txBody>
          <a:bodyPr wrap="none" rtlCol="0" anchor="t">
            <a:spAutoFit/>
          </a:bodyPr>
          <a:p>
            <a:pPr indent="200660" algn="l"/>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）埃及</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383"/>
    </mc:Choice>
    <mc:Fallback>
      <p:transition spd="slow" advTm="303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33400" y="56346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5095875" y="163258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2.</a:t>
            </a:r>
            <a:r>
              <a:rPr lang="zh-CN" altLang="en-US" sz="2800" b="1" kern="100">
                <a:solidFill>
                  <a:srgbClr val="C00000"/>
                </a:solidFill>
                <a:latin typeface="+mj-ea"/>
                <a:ea typeface="+mj-ea"/>
                <a:cs typeface="Times New Roman" panose="02020603050405020304" pitchFamily="18" charset="0"/>
                <a:sym typeface="+mn-ea"/>
              </a:rPr>
              <a:t>非洲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14" name="文本框 13"/>
          <p:cNvSpPr txBox="1"/>
          <p:nvPr/>
        </p:nvSpPr>
        <p:spPr>
          <a:xfrm>
            <a:off x="5849620" y="2224405"/>
            <a:ext cx="4892675" cy="3476625"/>
          </a:xfrm>
          <a:prstGeom prst="rect">
            <a:avLst/>
          </a:prstGeom>
          <a:noFill/>
        </p:spPr>
        <p:txBody>
          <a:bodyPr wrap="square" rtlCol="0">
            <a:spAutoFit/>
          </a:bodyPr>
          <a:lstStyle/>
          <a:p>
            <a:pPr indent="200660">
              <a:spcAft>
                <a:spcPct val="0"/>
              </a:spcAft>
            </a:pP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）阿尔及利亚</a:t>
            </a: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algn="l">
              <a:buClrTx/>
              <a:buSzTx/>
              <a:buFontTx/>
            </a:pPr>
            <a:r>
              <a:rPr kumimoji="1" lang="zh-CN" altLang="en-US" sz="3200" b="1">
                <a:latin typeface="楷体" panose="02010609060101010101" pitchFamily="49" charset="-122"/>
                <a:ea typeface="楷体" panose="02010609060101010101" pitchFamily="49" charset="-122"/>
                <a:sym typeface="+mn-ea"/>
              </a:rPr>
              <a:t>①1954年，阿尔及利亚成立民族解放阵线，与法国殖民者进行武装斗争。</a:t>
            </a:r>
            <a:endParaRPr kumimoji="1" lang="zh-CN" altLang="en-US" sz="3200" b="1">
              <a:latin typeface="楷体" panose="02010609060101010101" pitchFamily="49" charset="-122"/>
              <a:ea typeface="楷体" panose="02010609060101010101" pitchFamily="49" charset="-122"/>
              <a:sym typeface="+mn-ea"/>
            </a:endParaRPr>
          </a:p>
          <a:p>
            <a:pPr algn="l">
              <a:buClrTx/>
              <a:buSzTx/>
              <a:buFontTx/>
            </a:pPr>
            <a:endParaRPr kumimoji="1" lang="zh-CN" altLang="en-US" sz="3200" b="1">
              <a:latin typeface="楷体" panose="02010609060101010101" pitchFamily="49" charset="-122"/>
              <a:ea typeface="楷体" panose="02010609060101010101" pitchFamily="49" charset="-122"/>
            </a:endParaRPr>
          </a:p>
          <a:p>
            <a:pPr algn="l">
              <a:buClrTx/>
              <a:buSzTx/>
              <a:buFontTx/>
            </a:pPr>
            <a:r>
              <a:rPr kumimoji="1" lang="zh-CN" altLang="en-US" sz="3200" b="1">
                <a:latin typeface="楷体" panose="02010609060101010101" pitchFamily="49" charset="-122"/>
                <a:ea typeface="楷体" panose="02010609060101010101" pitchFamily="49" charset="-122"/>
                <a:sym typeface="+mn-ea"/>
              </a:rPr>
              <a:t>②1962年，阿尔及利亚独立。</a:t>
            </a:r>
            <a:endParaRPr kumimoji="1" lang="zh-CN" altLang="en-US" sz="3200" b="1">
              <a:latin typeface="楷体" panose="02010609060101010101" pitchFamily="49" charset="-122"/>
              <a:ea typeface="楷体" panose="02010609060101010101" pitchFamily="49" charset="-122"/>
              <a:sym typeface="+mn-ea"/>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005205" y="2371725"/>
            <a:ext cx="4495800" cy="2903220"/>
          </a:xfrm>
          <a:prstGeom prst="rect">
            <a:avLst/>
          </a:prstGeom>
          <a:ln>
            <a:noFill/>
          </a:ln>
          <a:effectLst>
            <a:outerShdw blurRad="190500" algn="tl" rotWithShape="0">
              <a:srgbClr val="000000">
                <a:alpha val="70000"/>
              </a:srgbClr>
            </a:outerShdw>
          </a:effectLst>
        </p:spPr>
      </p:pic>
      <p:sp>
        <p:nvSpPr>
          <p:cNvPr id="2" name="矩形 1"/>
          <p:cNvSpPr/>
          <p:nvPr/>
        </p:nvSpPr>
        <p:spPr>
          <a:xfrm>
            <a:off x="1515030" y="5445686"/>
            <a:ext cx="3568145" cy="829945"/>
          </a:xfrm>
          <a:prstGeom prst="rect">
            <a:avLst/>
          </a:prstGeom>
        </p:spPr>
        <p:txBody>
          <a:bodyPr wrap="square">
            <a:spAutoFit/>
          </a:bodyPr>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1962</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年中国发行特别邮票，</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庆祝阿尔及利亚独立</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8632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5095875" y="163258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2.</a:t>
            </a:r>
            <a:r>
              <a:rPr lang="zh-CN" altLang="en-US" sz="2800" b="1" kern="100">
                <a:solidFill>
                  <a:srgbClr val="C00000"/>
                </a:solidFill>
                <a:latin typeface="+mj-ea"/>
                <a:ea typeface="+mj-ea"/>
                <a:cs typeface="Times New Roman" panose="02020603050405020304" pitchFamily="18" charset="0"/>
                <a:sym typeface="+mn-ea"/>
              </a:rPr>
              <a:t>非洲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14" name="文本框 13"/>
          <p:cNvSpPr txBox="1"/>
          <p:nvPr/>
        </p:nvSpPr>
        <p:spPr>
          <a:xfrm>
            <a:off x="5615305" y="2073275"/>
            <a:ext cx="5221605" cy="953135"/>
          </a:xfrm>
          <a:prstGeom prst="rect">
            <a:avLst/>
          </a:prstGeom>
          <a:noFill/>
        </p:spPr>
        <p:txBody>
          <a:bodyPr wrap="square" rtlCol="0">
            <a:spAutoFit/>
          </a:bodyPr>
          <a:lstStyle/>
          <a:p>
            <a:pPr indent="200660">
              <a:spcAft>
                <a:spcPct val="0"/>
              </a:spcAft>
            </a:pP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）撒哈拉沙漠以南非洲</a:t>
            </a: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200660">
              <a:spcAft>
                <a:spcPct val="0"/>
              </a:spcAft>
            </a:pP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 name="Picture 3"/>
          <p:cNvPicPr>
            <a:picLocks noChangeAspect="1" noChangeArrowheads="1"/>
          </p:cNvPicPr>
          <p:nvPr/>
        </p:nvPicPr>
        <p:blipFill>
          <a:blip r:embed="rId1"/>
          <a:stretch>
            <a:fillRect/>
          </a:stretch>
        </p:blipFill>
        <p:spPr bwMode="auto">
          <a:xfrm>
            <a:off x="777240" y="2768600"/>
            <a:ext cx="3881755" cy="31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矩形 7"/>
          <p:cNvSpPr>
            <a:spLocks noChangeArrowheads="1"/>
          </p:cNvSpPr>
          <p:nvPr/>
        </p:nvSpPr>
        <p:spPr bwMode="auto">
          <a:xfrm>
            <a:off x="5791770" y="2498443"/>
            <a:ext cx="5631195" cy="35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defTabSz="914400">
              <a:lnSpc>
                <a:spcPct val="100000"/>
              </a:lnSpc>
              <a:spcBef>
                <a:spcPct val="0"/>
              </a:spcBef>
              <a:buFontTx/>
              <a:buNone/>
            </a:pPr>
            <a:r>
              <a:rPr kumimoji="1" lang="en-US" altLang="zh-CN" sz="3600" b="1">
                <a:latin typeface="楷体" panose="02010609060101010101" pitchFamily="49" charset="-122"/>
                <a:ea typeface="楷体" panose="02010609060101010101" pitchFamily="49" charset="-122"/>
              </a:rPr>
              <a:t>    </a:t>
            </a:r>
            <a:r>
              <a:rPr kumimoji="1" lang="en-US" altLang="zh-CN" sz="3200" b="1">
                <a:latin typeface="楷体" panose="02010609060101010101" pitchFamily="49" charset="-122"/>
                <a:ea typeface="楷体" panose="02010609060101010101" pitchFamily="49" charset="-122"/>
              </a:rPr>
              <a:t>1960</a:t>
            </a:r>
            <a:r>
              <a:rPr kumimoji="1" lang="zh-CN" altLang="en-US" sz="3200" b="1">
                <a:latin typeface="楷体" panose="02010609060101010101" pitchFamily="49" charset="-122"/>
                <a:ea typeface="楷体" panose="02010609060101010101" pitchFamily="49" charset="-122"/>
              </a:rPr>
              <a:t>年，非洲有</a:t>
            </a:r>
            <a:r>
              <a:rPr kumimoji="1" lang="en-US" altLang="zh-CN" sz="3200" b="1">
                <a:latin typeface="楷体" panose="02010609060101010101" pitchFamily="49" charset="-122"/>
                <a:ea typeface="楷体" panose="02010609060101010101" pitchFamily="49" charset="-122"/>
              </a:rPr>
              <a:t>17</a:t>
            </a:r>
            <a:r>
              <a:rPr kumimoji="1" lang="zh-CN" altLang="en-US" sz="3200" b="1">
                <a:latin typeface="楷体" panose="02010609060101010101" pitchFamily="49" charset="-122"/>
                <a:ea typeface="楷体" panose="02010609060101010101" pitchFamily="49" charset="-122"/>
              </a:rPr>
              <a:t>个国家获得独立。这一年因此被称为“非洲年”。</a:t>
            </a:r>
            <a:endParaRPr kumimoji="1" lang="en-US" altLang="zh-CN" sz="3200" b="1">
              <a:latin typeface="楷体" panose="02010609060101010101" pitchFamily="49" charset="-122"/>
              <a:ea typeface="楷体" panose="02010609060101010101" pitchFamily="49" charset="-122"/>
            </a:endParaRPr>
          </a:p>
          <a:p>
            <a:pPr defTabSz="914400">
              <a:lnSpc>
                <a:spcPct val="100000"/>
              </a:lnSpc>
              <a:spcBef>
                <a:spcPct val="0"/>
              </a:spcBef>
              <a:buFontTx/>
              <a:buNone/>
            </a:pPr>
            <a:r>
              <a:rPr kumimoji="1" lang="en-US" altLang="zh-CN" sz="3200" b="1">
                <a:latin typeface="楷体" panose="02010609060101010101" pitchFamily="49" charset="-122"/>
                <a:ea typeface="楷体" panose="02010609060101010101" pitchFamily="49" charset="-122"/>
              </a:rPr>
              <a:t>   20</a:t>
            </a:r>
            <a:r>
              <a:rPr kumimoji="1" lang="zh-CN" altLang="en-US" sz="3200" b="1">
                <a:latin typeface="楷体" panose="02010609060101010101" pitchFamily="49" charset="-122"/>
                <a:ea typeface="楷体" panose="02010609060101010101" pitchFamily="49" charset="-122"/>
              </a:rPr>
              <a:t>世纪</a:t>
            </a:r>
            <a:r>
              <a:rPr kumimoji="1" lang="en-US" altLang="zh-CN" sz="3200" b="1">
                <a:latin typeface="楷体" panose="02010609060101010101" pitchFamily="49" charset="-122"/>
                <a:ea typeface="楷体" panose="02010609060101010101" pitchFamily="49" charset="-122"/>
              </a:rPr>
              <a:t>60</a:t>
            </a:r>
            <a:r>
              <a:rPr kumimoji="1" lang="zh-CN" altLang="en-US" sz="3200" b="1">
                <a:latin typeface="楷体" panose="02010609060101010101" pitchFamily="49" charset="-122"/>
                <a:ea typeface="楷体" panose="02010609060101010101" pitchFamily="49" charset="-122"/>
              </a:rPr>
              <a:t>年代末，非洲的独立国家已达</a:t>
            </a:r>
            <a:r>
              <a:rPr kumimoji="1" lang="en-US" altLang="zh-CN" sz="3200" b="1">
                <a:latin typeface="楷体" panose="02010609060101010101" pitchFamily="49" charset="-122"/>
                <a:ea typeface="楷体" panose="02010609060101010101" pitchFamily="49" charset="-122"/>
              </a:rPr>
              <a:t>41</a:t>
            </a:r>
            <a:r>
              <a:rPr kumimoji="1" lang="zh-CN" altLang="en-US" sz="3200" b="1">
                <a:latin typeface="楷体" panose="02010609060101010101" pitchFamily="49" charset="-122"/>
                <a:ea typeface="楷体" panose="02010609060101010101" pitchFamily="49" charset="-122"/>
              </a:rPr>
              <a:t>个，</a:t>
            </a:r>
            <a:r>
              <a:rPr kumimoji="1" lang="zh-CN" sz="3200" b="1">
                <a:latin typeface="楷体" panose="02010609060101010101" pitchFamily="49" charset="-122"/>
                <a:ea typeface="楷体" panose="02010609060101010101" pitchFamily="49" charset="-122"/>
              </a:rPr>
              <a:t>英、法、比、葡等在非洲的殖民帝国彻底崩溃。</a:t>
            </a:r>
            <a:endParaRPr kumimoji="1" lang="zh-CN" sz="3200" b="1">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9"/>
          <p:cNvSpPr>
            <a:spLocks noChangeArrowheads="1"/>
          </p:cNvSpPr>
          <p:nvPr/>
        </p:nvSpPr>
        <p:spPr bwMode="auto">
          <a:xfrm>
            <a:off x="8534400" y="304800"/>
            <a:ext cx="3352800" cy="1981200"/>
          </a:xfrm>
          <a:prstGeom prst="cloudCallout">
            <a:avLst>
              <a:gd name="adj1" fmla="val -51644"/>
              <a:gd name="adj2" fmla="val -58093"/>
            </a:avLst>
          </a:prstGeom>
          <a:solidFill>
            <a:schemeClr val="accent1"/>
          </a:solidFill>
          <a:ln w="9525">
            <a:solidFill>
              <a:schemeClr val="tx1"/>
            </a:solidFill>
            <a:round/>
          </a:ln>
        </p:spPr>
        <p:txBody>
          <a:bodyPr/>
          <a:lstStyle/>
          <a:p>
            <a:pPr algn="ctr"/>
            <a:r>
              <a:rPr lang="zh-CN" altLang="en-US" sz="3200" b="1">
                <a:ea typeface="黑体" panose="02010609060101010101" pitchFamily="49" charset="-122"/>
              </a:rPr>
              <a:t>非洲独立进程呈现的特点。</a:t>
            </a:r>
            <a:endParaRPr lang="zh-CN" altLang="en-US" sz="3200" b="1">
              <a:ea typeface="黑体" panose="02010609060101010101" pitchFamily="49" charset="-122"/>
            </a:endParaRPr>
          </a:p>
        </p:txBody>
      </p:sp>
      <p:sp>
        <p:nvSpPr>
          <p:cNvPr id="58380" name="Text Box 12"/>
          <p:cNvSpPr txBox="1">
            <a:spLocks noChangeArrowheads="1"/>
          </p:cNvSpPr>
          <p:nvPr/>
        </p:nvSpPr>
        <p:spPr bwMode="auto">
          <a:xfrm>
            <a:off x="8624888" y="2552700"/>
            <a:ext cx="3352800" cy="3990975"/>
          </a:xfrm>
          <a:prstGeom prst="rect">
            <a:avLst/>
          </a:prstGeom>
          <a:noFill/>
          <a:ln w="9525">
            <a:noFill/>
            <a:miter lim="800000"/>
          </a:ln>
        </p:spPr>
        <p:txBody>
          <a:bodyPr>
            <a:spAutoFit/>
          </a:bodyPr>
          <a:lstStyle/>
          <a:p>
            <a:r>
              <a:rPr lang="zh-CN" altLang="en-US" sz="3200" b="1">
                <a:solidFill>
                  <a:schemeClr val="tx1"/>
                </a:solidFill>
                <a:ea typeface="黑体" panose="02010609060101010101" pitchFamily="49" charset="-122"/>
              </a:rPr>
              <a:t>从推进区域看，</a:t>
            </a:r>
            <a:r>
              <a:rPr lang="zh-CN" altLang="en-US" sz="3200" b="1">
                <a:solidFill>
                  <a:srgbClr val="CC0000"/>
                </a:solidFill>
                <a:ea typeface="黑体" panose="02010609060101010101" pitchFamily="49" charset="-122"/>
              </a:rPr>
              <a:t>由北向南推进；</a:t>
            </a:r>
            <a:endParaRPr lang="zh-CN" altLang="en-US" sz="3200" b="1">
              <a:solidFill>
                <a:srgbClr val="CC0000"/>
              </a:solidFill>
              <a:ea typeface="黑体" panose="02010609060101010101" pitchFamily="49" charset="-122"/>
            </a:endParaRPr>
          </a:p>
          <a:p>
            <a:endParaRPr lang="zh-CN" altLang="en-US" sz="3200" b="1">
              <a:solidFill>
                <a:srgbClr val="CC0000"/>
              </a:solidFill>
              <a:ea typeface="黑体" panose="02010609060101010101" pitchFamily="49" charset="-122"/>
            </a:endParaRPr>
          </a:p>
          <a:p>
            <a:r>
              <a:rPr lang="zh-CN" altLang="en-US" sz="3200" b="1">
                <a:solidFill>
                  <a:schemeClr val="tx1"/>
                </a:solidFill>
                <a:ea typeface="黑体" panose="02010609060101010101" pitchFamily="49" charset="-122"/>
              </a:rPr>
              <a:t>从推进时间看，</a:t>
            </a:r>
            <a:r>
              <a:rPr lang="zh-CN" altLang="en-US" sz="3200" b="1">
                <a:solidFill>
                  <a:srgbClr val="CC0000"/>
                </a:solidFill>
                <a:ea typeface="黑体" panose="02010609060101010101" pitchFamily="49" charset="-122"/>
              </a:rPr>
              <a:t>集中于二战后；</a:t>
            </a:r>
            <a:endParaRPr lang="zh-CN" altLang="en-US" sz="3200" b="1">
              <a:solidFill>
                <a:srgbClr val="CC0000"/>
              </a:solidFill>
              <a:ea typeface="黑体" panose="02010609060101010101" pitchFamily="49" charset="-122"/>
            </a:endParaRPr>
          </a:p>
          <a:p>
            <a:endParaRPr lang="zh-CN" altLang="en-US" sz="3200" b="1">
              <a:solidFill>
                <a:srgbClr val="CC0000"/>
              </a:solidFill>
              <a:ea typeface="黑体" panose="02010609060101010101" pitchFamily="49" charset="-122"/>
            </a:endParaRPr>
          </a:p>
          <a:p>
            <a:r>
              <a:rPr lang="zh-CN" altLang="en-US" sz="3200" b="1">
                <a:solidFill>
                  <a:schemeClr val="tx1"/>
                </a:solidFill>
                <a:ea typeface="黑体" panose="02010609060101010101" pitchFamily="49" charset="-122"/>
              </a:rPr>
              <a:t>从推进速度看，</a:t>
            </a:r>
            <a:r>
              <a:rPr lang="zh-CN" altLang="en-US" sz="3200" b="1">
                <a:solidFill>
                  <a:srgbClr val="CC0000"/>
                </a:solidFill>
                <a:ea typeface="黑体" panose="02010609060101010101" pitchFamily="49" charset="-122"/>
              </a:rPr>
              <a:t>由慢到快。</a:t>
            </a:r>
            <a:endParaRPr lang="zh-CN" altLang="en-US" sz="3200" b="1">
              <a:solidFill>
                <a:srgbClr val="CC0000"/>
              </a:solidFill>
              <a:ea typeface="黑体" panose="02010609060101010101" pitchFamily="49"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009015" y="754380"/>
            <a:ext cx="6917055" cy="564896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80"/>
                                        </p:tgtEl>
                                        <p:attrNameLst>
                                          <p:attrName>style.visibility</p:attrName>
                                        </p:attrNameLst>
                                      </p:cBhvr>
                                      <p:to>
                                        <p:strVal val="visible"/>
                                      </p:to>
                                    </p:set>
                                    <p:animEffect transition="in" filter="checkerboard(across)">
                                      <p:cBhvr>
                                        <p:cTn id="7" dur="500"/>
                                        <p:tgtEl>
                                          <p:spTgt spid="58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32765" y="563245"/>
            <a:ext cx="11186160" cy="595693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43009" name="文本框 1"/>
          <p:cNvSpPr txBox="1">
            <a:spLocks noChangeArrowheads="1"/>
          </p:cNvSpPr>
          <p:nvPr/>
        </p:nvSpPr>
        <p:spPr bwMode="auto">
          <a:xfrm>
            <a:off x="776968" y="1537445"/>
            <a:ext cx="11472863" cy="1568450"/>
          </a:xfrm>
          <a:prstGeom prst="rect">
            <a:avLst/>
          </a:prstGeom>
          <a:noFill/>
          <a:ln w="9525">
            <a:noFill/>
            <a:miter lim="800000"/>
          </a:ln>
        </p:spPr>
        <p:txBody>
          <a:bodyPr>
            <a:spAutoFit/>
          </a:bodyPr>
          <a:lstStyle/>
          <a:p>
            <a:pPr defTabSz="1219200">
              <a:lnSpc>
                <a:spcPct val="150000"/>
              </a:lnSpc>
              <a:defRPr/>
            </a:pPr>
            <a:r>
              <a:rPr lang="en-US" altLang="zh-CN" sz="3200" b="1">
                <a:latin typeface="黑体" panose="02010609060101010101" pitchFamily="49" charset="-122"/>
                <a:ea typeface="黑体" panose="02010609060101010101" pitchFamily="49" charset="-122"/>
                <a:cs typeface="黑体" panose="02010609060101010101" pitchFamily="49" charset="-122"/>
              </a:rPr>
              <a:t>①</a:t>
            </a:r>
            <a:r>
              <a:rPr lang="zh-CN" altLang="en-US" sz="3200" b="1">
                <a:latin typeface="黑体" panose="02010609060101010101" pitchFamily="49" charset="-122"/>
                <a:ea typeface="黑体" panose="02010609060101010101" pitchFamily="49" charset="-122"/>
                <a:cs typeface="黑体" panose="02010609060101010101" pitchFamily="49" charset="-122"/>
              </a:rPr>
              <a:t> 南美的“解放者”是谁？</a:t>
            </a:r>
            <a:endParaRPr lang="zh-CN" altLang="en-US" sz="3200" b="1">
              <a:latin typeface="黑体" panose="02010609060101010101" pitchFamily="49" charset="-122"/>
              <a:ea typeface="黑体" panose="02010609060101010101" pitchFamily="49" charset="-122"/>
              <a:cs typeface="黑体" panose="02010609060101010101" pitchFamily="49" charset="-122"/>
            </a:endParaRPr>
          </a:p>
          <a:p>
            <a:pPr defTabSz="1219200">
              <a:lnSpc>
                <a:spcPct val="150000"/>
              </a:lnSpc>
              <a:defRPr/>
            </a:pPr>
            <a:r>
              <a:rPr lang="en-US" altLang="zh-CN" sz="3200" b="1">
                <a:latin typeface="黑体" panose="02010609060101010101" pitchFamily="49" charset="-122"/>
                <a:ea typeface="黑体" panose="02010609060101010101" pitchFamily="49" charset="-122"/>
                <a:cs typeface="黑体" panose="02010609060101010101" pitchFamily="49" charset="-122"/>
              </a:rPr>
              <a:t>② </a:t>
            </a:r>
            <a:r>
              <a:rPr lang="zh-CN" altLang="en-US" sz="3200" b="1">
                <a:latin typeface="黑体" panose="02010609060101010101" pitchFamily="49" charset="-122"/>
                <a:ea typeface="黑体" panose="02010609060101010101" pitchFamily="49" charset="-122"/>
                <a:cs typeface="黑体" panose="02010609060101010101" pitchFamily="49" charset="-122"/>
              </a:rPr>
              <a:t>拉美国家已经取得独立，为什么还要进行斗争呢？</a:t>
            </a:r>
            <a:endParaRPr lang="zh-CN" altLang="en-US" sz="3200" b="1">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a:spLocks noChangeArrowheads="1"/>
          </p:cNvSpPr>
          <p:nvPr/>
        </p:nvSpPr>
        <p:spPr bwMode="auto">
          <a:xfrm>
            <a:off x="6073986" y="2991581"/>
            <a:ext cx="5176800" cy="3046095"/>
          </a:xfrm>
          <a:prstGeom prst="rect">
            <a:avLst/>
          </a:prstGeom>
          <a:noFill/>
          <a:ln w="9525">
            <a:noFill/>
            <a:miter lim="800000"/>
          </a:ln>
        </p:spPr>
        <p:txBody>
          <a:bodyPr wrap="square">
            <a:spAutoFit/>
          </a:bodyPr>
          <a:lstStyle/>
          <a:p>
            <a:pPr defTabSz="1219200">
              <a:defRPr/>
            </a:pPr>
            <a:r>
              <a:rPr lang="zh-CN" altLang="en-US" sz="3200" b="1">
                <a:solidFill>
                  <a:srgbClr val="C00000"/>
                </a:solidFill>
                <a:latin typeface="黑体" panose="02010609060101010101" pitchFamily="49" charset="-122"/>
                <a:ea typeface="黑体" panose="02010609060101010101" pitchFamily="49" charset="-122"/>
                <a:cs typeface="华文隶书"/>
                <a:sym typeface="+mn-ea"/>
              </a:rPr>
              <a:t>亚非国家争取独立是为了摆脱殖民统治。</a:t>
            </a:r>
            <a:endParaRPr lang="zh-CN" altLang="en-US" sz="3200" b="1">
              <a:solidFill>
                <a:srgbClr val="C00000"/>
              </a:solidFill>
              <a:latin typeface="黑体" panose="02010609060101010101" pitchFamily="49" charset="-122"/>
              <a:ea typeface="黑体" panose="02010609060101010101" pitchFamily="49" charset="-122"/>
              <a:cs typeface="华文隶书"/>
            </a:endParaRPr>
          </a:p>
          <a:p>
            <a:pPr defTabSz="1219200">
              <a:defRPr/>
            </a:pPr>
            <a:endParaRPr lang="en-US" altLang="zh-CN" sz="3200" b="1">
              <a:solidFill>
                <a:srgbClr val="C00000"/>
              </a:solidFill>
              <a:latin typeface="黑体" panose="02010609060101010101" pitchFamily="49" charset="-122"/>
              <a:ea typeface="黑体" panose="02010609060101010101" pitchFamily="49" charset="-122"/>
              <a:cs typeface="华文隶书"/>
              <a:sym typeface="+mn-ea"/>
            </a:endParaRPr>
          </a:p>
          <a:p>
            <a:pPr defTabSz="1219200">
              <a:defRPr/>
            </a:pPr>
            <a:r>
              <a:rPr lang="zh-CN" altLang="en-US" sz="3200" b="1">
                <a:solidFill>
                  <a:srgbClr val="C00000"/>
                </a:solidFill>
                <a:latin typeface="黑体" panose="02010609060101010101" pitchFamily="49" charset="-122"/>
                <a:ea typeface="黑体" panose="02010609060101010101" pitchFamily="49" charset="-122"/>
                <a:cs typeface="华文隶书"/>
                <a:sym typeface="+mn-ea"/>
              </a:rPr>
              <a:t>拉美国家是为了摆脱美国的经济或政治控制，</a:t>
            </a:r>
            <a:endParaRPr lang="en-US" altLang="zh-CN" sz="3200" b="1">
              <a:solidFill>
                <a:srgbClr val="C00000"/>
              </a:solidFill>
              <a:latin typeface="黑体" panose="02010609060101010101" pitchFamily="49" charset="-122"/>
              <a:ea typeface="黑体" panose="02010609060101010101" pitchFamily="49" charset="-122"/>
              <a:cs typeface="华文隶书"/>
              <a:sym typeface="+mn-ea"/>
            </a:endParaRPr>
          </a:p>
          <a:p>
            <a:pPr defTabSz="1219200">
              <a:defRPr/>
            </a:pPr>
            <a:r>
              <a:rPr lang="zh-CN" altLang="en-US" sz="3200" b="1">
                <a:solidFill>
                  <a:srgbClr val="C00000"/>
                </a:solidFill>
                <a:latin typeface="黑体" panose="02010609060101010101" pitchFamily="49" charset="-122"/>
                <a:ea typeface="黑体" panose="02010609060101010101" pitchFamily="49" charset="-122"/>
                <a:cs typeface="华文隶书"/>
                <a:sym typeface="+mn-ea"/>
              </a:rPr>
              <a:t>不是摆脱殖民统治。</a:t>
            </a:r>
            <a:endParaRPr lang="zh-CN" altLang="en-US" sz="3200" b="1">
              <a:solidFill>
                <a:srgbClr val="C00000"/>
              </a:solidFill>
              <a:latin typeface="黑体" panose="02010609060101010101" pitchFamily="49" charset="-122"/>
              <a:ea typeface="黑体" panose="02010609060101010101" pitchFamily="49" charset="-122"/>
              <a:cs typeface="华文隶书"/>
              <a:sym typeface="+mn-ea"/>
            </a:endParaRPr>
          </a:p>
        </p:txBody>
      </p:sp>
      <p:graphicFrame>
        <p:nvGraphicFramePr>
          <p:cNvPr id="11" name="Object 26"/>
          <p:cNvGraphicFramePr>
            <a:graphicFrameLocks noChangeAspect="1"/>
          </p:cNvGraphicFramePr>
          <p:nvPr/>
        </p:nvGraphicFramePr>
        <p:xfrm>
          <a:off x="645058" y="2991268"/>
          <a:ext cx="2498918" cy="3079051"/>
        </p:xfrm>
        <a:graphic>
          <a:graphicData uri="http://schemas.openxmlformats.org/presentationml/2006/ole">
            <mc:AlternateContent xmlns:mc="http://schemas.openxmlformats.org/markup-compatibility/2006">
              <mc:Choice xmlns:v="urn:schemas-microsoft-com:vml" Requires="v">
                <p:oleObj spid="_x0000_s1038" name="" r:id="rId1" imgW="2936875" imgH="3021965" progId="Paint.Picture">
                  <p:embed/>
                </p:oleObj>
              </mc:Choice>
              <mc:Fallback>
                <p:oleObj name="" r:id="rId1" imgW="2936875" imgH="3021965" progId="Paint.Picture">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645058" y="2991268"/>
                        <a:ext cx="2498918" cy="3079051"/>
                      </a:xfrm>
                      <a:prstGeom prst="rect">
                        <a:avLst/>
                      </a:prstGeom>
                      <a:noFill/>
                      <a:ln>
                        <a:noFill/>
                      </a:ln>
                    </p:spPr>
                  </p:pic>
                </p:oleObj>
              </mc:Fallback>
            </mc:AlternateContent>
          </a:graphicData>
        </a:graphic>
      </p:graphicFrame>
      <p:pic>
        <p:nvPicPr>
          <p:cNvPr id="19" name="Picture 28" descr="539447a40e4fc3c68"/>
          <p:cNvPicPr>
            <a:picLocks noChangeAspect="1" noChangeArrowheads="1"/>
          </p:cNvPicPr>
          <p:nvPr/>
        </p:nvPicPr>
        <p:blipFill>
          <a:blip r:embed="rId3">
            <a:extLst>
              <a:ext uri="{28A0092B-C50C-407E-A947-70E740481C1C}">
                <a14:useLocalDpi xmlns:a14="http://schemas.microsoft.com/office/drawing/2010/main" val="0"/>
              </a:ext>
            </a:extLst>
          </a:blip>
          <a:srcRect l="1" r="855" b="8368"/>
          <a:stretch>
            <a:fillRect/>
          </a:stretch>
        </p:blipFill>
        <p:spPr bwMode="auto">
          <a:xfrm>
            <a:off x="3351197" y="2964335"/>
            <a:ext cx="2627963" cy="307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1289223" y="607046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kumimoji="1" sz="2000">
                <a:solidFill>
                  <a:srgbClr val="663300"/>
                </a:solidFill>
                <a:latin typeface="Times New Roman" panose="02020603050405020304" pitchFamily="18" charset="0"/>
                <a:ea typeface="黑体" panose="02010609060101010101" pitchFamily="49" charset="-122"/>
              </a:defRPr>
            </a:lvl1pPr>
          </a:lstStyle>
          <a:p>
            <a:r>
              <a:rPr lang="zh-CN" altLang="en-US"/>
              <a:t>玻利瓦尔</a:t>
            </a:r>
            <a:endParaRPr lang="zh-CN" altLang="en-US"/>
          </a:p>
        </p:txBody>
      </p:sp>
      <p:sp>
        <p:nvSpPr>
          <p:cNvPr id="6" name="Text Box 6"/>
          <p:cNvSpPr txBox="1">
            <a:spLocks noChangeArrowheads="1"/>
          </p:cNvSpPr>
          <p:nvPr/>
        </p:nvSpPr>
        <p:spPr bwMode="auto">
          <a:xfrm>
            <a:off x="4052869" y="6070889"/>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defRPr kumimoji="1" sz="2000">
                <a:solidFill>
                  <a:srgbClr val="663300"/>
                </a:solidFill>
                <a:latin typeface="Times New Roman" panose="02020603050405020304" pitchFamily="18" charset="0"/>
                <a:ea typeface="黑体" panose="02010609060101010101" pitchFamily="49" charset="-122"/>
              </a:defRPr>
            </a:lvl1pPr>
          </a:lstStyle>
          <a:p>
            <a:r>
              <a:rPr lang="zh-CN" altLang="en-US"/>
              <a:t>圣马丁</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fade">
                                      <p:cBhvr>
                                        <p:cTn id="7" dur="500"/>
                                        <p:tgtEl>
                                          <p:spTgt spid="430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P spid="20" grpId="0"/>
      <p:bldP spid="1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32765" y="563245"/>
            <a:ext cx="11186160" cy="595693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7306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1515110" y="157543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3.</a:t>
            </a:r>
            <a:r>
              <a:rPr lang="zh-CN" altLang="en-US" sz="2800" b="1" kern="100">
                <a:solidFill>
                  <a:srgbClr val="C00000"/>
                </a:solidFill>
                <a:latin typeface="+mj-ea"/>
                <a:ea typeface="+mj-ea"/>
                <a:cs typeface="Times New Roman" panose="02020603050405020304" pitchFamily="18" charset="0"/>
                <a:sym typeface="+mn-ea"/>
              </a:rPr>
              <a:t>拉丁美洲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41986" name="矩形 7"/>
          <p:cNvSpPr>
            <a:spLocks noChangeArrowheads="1"/>
          </p:cNvSpPr>
          <p:nvPr/>
        </p:nvSpPr>
        <p:spPr bwMode="auto">
          <a:xfrm>
            <a:off x="5574665" y="1391920"/>
            <a:ext cx="6294120" cy="512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a:lnSpc>
                <a:spcPct val="150000"/>
              </a:lnSpc>
            </a:pPr>
            <a:r>
              <a:rPr lang="zh-CN" altLang="en-US" b="1" kern="100">
                <a:solidFill>
                  <a:srgbClr val="C00000"/>
                </a:solidFill>
                <a:latin typeface="+mj-ea"/>
                <a:ea typeface="+mj-ea"/>
                <a:cs typeface="Times New Roman" panose="02020603050405020304" pitchFamily="18" charset="0"/>
                <a:sym typeface="+mn-ea"/>
              </a:rPr>
              <a:t>（</a:t>
            </a:r>
            <a:r>
              <a:rPr lang="en-US" altLang="zh-CN" b="1" kern="100">
                <a:solidFill>
                  <a:srgbClr val="C00000"/>
                </a:solidFill>
                <a:latin typeface="+mj-ea"/>
                <a:ea typeface="+mj-ea"/>
                <a:cs typeface="Times New Roman" panose="02020603050405020304" pitchFamily="18" charset="0"/>
                <a:sym typeface="+mn-ea"/>
              </a:rPr>
              <a:t>1</a:t>
            </a:r>
            <a:r>
              <a:rPr lang="zh-CN" altLang="en-US" b="1" kern="100">
                <a:solidFill>
                  <a:srgbClr val="C00000"/>
                </a:solidFill>
                <a:latin typeface="+mj-ea"/>
                <a:ea typeface="+mj-ea"/>
                <a:cs typeface="Times New Roman" panose="02020603050405020304" pitchFamily="18" charset="0"/>
                <a:sym typeface="+mn-ea"/>
              </a:rPr>
              <a:t>）古巴</a:t>
            </a:r>
            <a:endParaRPr lang="en-US" altLang="zh-CN"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en-US" altLang="zh-CN"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1959</a:t>
            </a:r>
            <a:r>
              <a:rPr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年，以卡斯特罗为首的古巴革命力量推翻了美国扶植的傀儡政权。</a:t>
            </a:r>
            <a:endParaRPr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1961</a:t>
            </a:r>
            <a:r>
              <a:rPr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年，卡斯特罗宣布古巴是社会主义国家。</a:t>
            </a:r>
            <a:endParaRPr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buNone/>
            </a:pPr>
            <a:r>
              <a:rPr lang="zh-CN" altLang="en-US" b="1" kern="100">
                <a:solidFill>
                  <a:srgbClr val="C00000"/>
                </a:solidFill>
                <a:latin typeface="+mj-ea"/>
                <a:ea typeface="+mj-ea"/>
                <a:cs typeface="Times New Roman" panose="02020603050405020304" pitchFamily="18" charset="0"/>
                <a:sym typeface="+mn-ea"/>
              </a:rPr>
              <a:t>（</a:t>
            </a:r>
            <a:r>
              <a:rPr lang="en-US" altLang="zh-CN" b="1" kern="100">
                <a:solidFill>
                  <a:srgbClr val="C00000"/>
                </a:solidFill>
                <a:latin typeface="+mj-ea"/>
                <a:ea typeface="+mj-ea"/>
                <a:cs typeface="Times New Roman" panose="02020603050405020304" pitchFamily="18" charset="0"/>
                <a:sym typeface="+mn-ea"/>
              </a:rPr>
              <a:t>2</a:t>
            </a:r>
            <a:r>
              <a:rPr lang="zh-CN" altLang="en-US" b="1" kern="100">
                <a:solidFill>
                  <a:srgbClr val="C00000"/>
                </a:solidFill>
                <a:latin typeface="+mj-ea"/>
                <a:ea typeface="+mj-ea"/>
                <a:cs typeface="Times New Roman" panose="02020603050405020304" pitchFamily="18" charset="0"/>
                <a:sym typeface="+mn-ea"/>
              </a:rPr>
              <a:t>）巴拿马</a:t>
            </a:r>
            <a:endParaRPr kumimoji="1" lang="en-US" altLang="zh-CN"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50000"/>
              </a:lnSpc>
              <a:buNone/>
            </a:pPr>
            <a:r>
              <a:rPr kumimoji="1" lang="en-US" altLang="zh-CN"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1999</a:t>
            </a:r>
            <a:r>
              <a:rPr kumimoji="1"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年，收回巴拿马运河区的全部主权</a:t>
            </a:r>
            <a:endParaRPr kumimoji="1" lang="zh-CN" altLang="en-US"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3" name="Picture 23" descr="巴拿马运河"/>
          <p:cNvPicPr>
            <a:picLocks noChangeAspect="1" noChangeArrowheads="1"/>
          </p:cNvPicPr>
          <p:nvPr/>
        </p:nvPicPr>
        <p:blipFill>
          <a:blip r:embed="rId1">
            <a:lum bright="-6000" contrast="18000"/>
            <a:extLst>
              <a:ext uri="{28A0092B-C50C-407E-A947-70E740481C1C}">
                <a14:useLocalDpi xmlns:a14="http://schemas.microsoft.com/office/drawing/2010/main" val="0"/>
              </a:ext>
            </a:extLst>
          </a:blip>
          <a:stretch>
            <a:fillRect/>
          </a:stretch>
        </p:blipFill>
        <p:spPr bwMode="auto">
          <a:xfrm>
            <a:off x="532639" y="2154779"/>
            <a:ext cx="5062856" cy="355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r="-64"/>
          <a:stretch>
            <a:fillRect/>
          </a:stretch>
        </p:blipFill>
        <p:spPr bwMode="auto">
          <a:xfrm>
            <a:off x="7616190" y="1448435"/>
            <a:ext cx="1482725" cy="7759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4" descr="xinsrc_f6cbaadb88dd11d6b5d000b0d03f0b0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6700" y="4916805"/>
            <a:ext cx="1327150" cy="7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矩形 5"/>
          <p:cNvSpPr/>
          <p:nvPr/>
        </p:nvSpPr>
        <p:spPr>
          <a:xfrm>
            <a:off x="34290" y="118745"/>
            <a:ext cx="6832600" cy="6739255"/>
          </a:xfrm>
          <a:prstGeom prst="rect">
            <a:avLst/>
          </a:prstGeom>
          <a:noFill/>
          <a:ln w="19050" cap="flat" cmpd="sng">
            <a:solidFill>
              <a:srgbClr val="FF0000"/>
            </a:solidFill>
            <a:prstDash val="solid"/>
            <a:miter/>
            <a:headEnd type="none" w="med" len="med"/>
            <a:tailEnd type="none" w="med" len="med"/>
          </a:ln>
        </p:spPr>
        <p:txBody>
          <a:bodyPr wrap="square" lIns="91440" tIns="45720" rIns="91440" bIns="45720" anchor="t">
            <a:spAutoFit/>
          </a:bodyPr>
          <a:lstStyle/>
          <a:p>
            <a:pPr fontAlgn="auto">
              <a:lnSpc>
                <a:spcPct val="150000"/>
              </a:lnSpc>
            </a:pPr>
            <a:r>
              <a:rPr lang="zh-CN" altLang="en-US" sz="2400"/>
              <a:t>        </a:t>
            </a:r>
            <a:r>
              <a:rPr lang="zh-CN" altLang="en-US" sz="2400">
                <a:latin typeface="黑体" panose="02010609060101010101" pitchFamily="49" charset="-122"/>
                <a:ea typeface="黑体" panose="02010609060101010101" pitchFamily="49" charset="-122"/>
                <a:cs typeface="黑体" panose="02010609060101010101" pitchFamily="49" charset="-122"/>
              </a:rPr>
              <a:t>巴拿马运河，</a:t>
            </a:r>
            <a:r>
              <a:rPr lang="zh-CN" altLang="en-US" sz="2400" b="1">
                <a:latin typeface="黑体" panose="02010609060101010101" pitchFamily="49" charset="-122"/>
                <a:ea typeface="黑体" panose="02010609060101010101" pitchFamily="49" charset="-122"/>
                <a:cs typeface="黑体" panose="02010609060101010101" pitchFamily="49" charset="-122"/>
              </a:rPr>
              <a:t>位于中美洲国家巴拿马，横穿巴拿马地峡，连接太平洋和大西洋，是重要的航运要道</a:t>
            </a:r>
            <a:r>
              <a:rPr lang="zh-CN" altLang="en-US" sz="2400">
                <a:latin typeface="黑体" panose="02010609060101010101" pitchFamily="49" charset="-122"/>
                <a:ea typeface="黑体" panose="02010609060101010101" pitchFamily="49" charset="-122"/>
                <a:cs typeface="黑体" panose="02010609060101010101" pitchFamily="49" charset="-122"/>
              </a:rPr>
              <a:t>，被誉为世界七大工程奇迹之一的</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“世界桥梁”</a:t>
            </a:r>
            <a:r>
              <a:rPr lang="zh-CN" altLang="en-US" sz="2400">
                <a:latin typeface="黑体" panose="02010609060101010101" pitchFamily="49" charset="-122"/>
                <a:ea typeface="黑体" panose="02010609060101010101" pitchFamily="49" charset="-122"/>
                <a:cs typeface="黑体" panose="02010609060101010101" pitchFamily="49" charset="-122"/>
              </a:rPr>
              <a:t>。巴拿马运河由美国建造完成，</a:t>
            </a:r>
            <a:r>
              <a:rPr lang="en-US" altLang="zh-CN" sz="2400">
                <a:latin typeface="黑体" panose="02010609060101010101" pitchFamily="49" charset="-122"/>
                <a:ea typeface="黑体" panose="02010609060101010101" pitchFamily="49" charset="-122"/>
                <a:cs typeface="黑体" panose="02010609060101010101" pitchFamily="49" charset="-122"/>
              </a:rPr>
              <a:t>1914</a:t>
            </a:r>
            <a:r>
              <a:rPr lang="zh-CN" altLang="en-US" sz="2400">
                <a:latin typeface="黑体" panose="02010609060101010101" pitchFamily="49" charset="-122"/>
                <a:ea typeface="黑体" panose="02010609060101010101" pitchFamily="49" charset="-122"/>
                <a:cs typeface="黑体" panose="02010609060101010101" pitchFamily="49" charset="-122"/>
              </a:rPr>
              <a:t>年开始通航自</a:t>
            </a:r>
            <a:r>
              <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rPr>
              <a:t>1914</a:t>
            </a:r>
            <a:r>
              <a:rPr lang="zh-CN" altLang="en-US" sz="2400" b="1">
                <a:solidFill>
                  <a:srgbClr val="0033CC"/>
                </a:solidFill>
                <a:latin typeface="黑体" panose="02010609060101010101" pitchFamily="49" charset="-122"/>
                <a:ea typeface="黑体" panose="02010609060101010101" pitchFamily="49" charset="-122"/>
                <a:cs typeface="黑体" panose="02010609060101010101" pitchFamily="49" charset="-122"/>
              </a:rPr>
              <a:t>年通航至</a:t>
            </a:r>
            <a:r>
              <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rPr>
              <a:t>1979</a:t>
            </a:r>
            <a:r>
              <a:rPr lang="zh-CN" altLang="en-US" sz="2400" b="1">
                <a:solidFill>
                  <a:srgbClr val="0033CC"/>
                </a:solidFill>
                <a:latin typeface="黑体" panose="02010609060101010101" pitchFamily="49" charset="-122"/>
                <a:ea typeface="黑体" panose="02010609060101010101" pitchFamily="49" charset="-122"/>
                <a:cs typeface="黑体" panose="02010609060101010101" pitchFamily="49" charset="-122"/>
              </a:rPr>
              <a:t>年间一直由美国独自掌控。</a:t>
            </a:r>
            <a:endPar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en-US" altLang="zh-CN" sz="2400">
                <a:solidFill>
                  <a:srgbClr val="0033CC"/>
                </a:solidFill>
                <a:latin typeface="黑体" panose="02010609060101010101" pitchFamily="49" charset="-122"/>
                <a:ea typeface="黑体" panose="02010609060101010101" pitchFamily="49" charset="-122"/>
                <a:cs typeface="黑体" panose="02010609060101010101" pitchFamily="49" charset="-122"/>
              </a:rPr>
              <a:t>      </a:t>
            </a:r>
            <a:r>
              <a:rPr lang="zh-CN" altLang="en-US" sz="2400">
                <a:latin typeface="黑体" panose="02010609060101010101" pitchFamily="49" charset="-122"/>
                <a:ea typeface="黑体" panose="02010609060101010101" pitchFamily="49" charset="-122"/>
                <a:cs typeface="黑体" panose="02010609060101010101" pitchFamily="49" charset="-122"/>
              </a:rPr>
              <a:t>不过，在</a:t>
            </a:r>
            <a:r>
              <a:rPr lang="en-US" altLang="zh-CN" sz="2400">
                <a:solidFill>
                  <a:srgbClr val="0033CC"/>
                </a:solidFill>
                <a:latin typeface="黑体" panose="02010609060101010101" pitchFamily="49" charset="-122"/>
                <a:ea typeface="黑体" panose="02010609060101010101" pitchFamily="49" charset="-122"/>
                <a:cs typeface="黑体" panose="02010609060101010101" pitchFamily="49" charset="-122"/>
              </a:rPr>
              <a:t>1979</a:t>
            </a:r>
            <a:r>
              <a:rPr lang="zh-CN" altLang="en-US" sz="2400">
                <a:solidFill>
                  <a:srgbClr val="0033CC"/>
                </a:solidFill>
                <a:latin typeface="黑体" panose="02010609060101010101" pitchFamily="49" charset="-122"/>
                <a:ea typeface="黑体" panose="02010609060101010101" pitchFamily="49" charset="-122"/>
                <a:cs typeface="黑体" panose="02010609060101010101" pitchFamily="49" charset="-122"/>
              </a:rPr>
              <a:t>年</a:t>
            </a:r>
            <a:r>
              <a:rPr lang="zh-CN" altLang="en-US" sz="2400">
                <a:latin typeface="黑体" panose="02010609060101010101" pitchFamily="49" charset="-122"/>
                <a:ea typeface="黑体" panose="02010609060101010101" pitchFamily="49" charset="-122"/>
                <a:cs typeface="黑体" panose="02010609060101010101" pitchFamily="49" charset="-122"/>
              </a:rPr>
              <a:t>运河的控制权转交给巴拿马运河委员会（由美国和巴拿马共和国共同组成的一个联合机构），</a:t>
            </a:r>
            <a:r>
              <a:rPr lang="zh-CN" altLang="en-US" sz="2400" b="1">
                <a:latin typeface="黑体" panose="02010609060101010101" pitchFamily="49" charset="-122"/>
                <a:ea typeface="黑体" panose="02010609060101010101" pitchFamily="49" charset="-122"/>
                <a:cs typeface="黑体" panose="02010609060101010101" pitchFamily="49" charset="-122"/>
              </a:rPr>
              <a:t>并于</a:t>
            </a:r>
            <a:r>
              <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rPr>
              <a:t>1999</a:t>
            </a:r>
            <a:r>
              <a:rPr lang="zh-CN" altLang="en-US" sz="2400" b="1">
                <a:solidFill>
                  <a:srgbClr val="0033CC"/>
                </a:solidFill>
                <a:latin typeface="黑体" panose="02010609060101010101" pitchFamily="49" charset="-122"/>
                <a:ea typeface="黑体" panose="02010609060101010101" pitchFamily="49" charset="-122"/>
                <a:cs typeface="黑体" panose="02010609060101010101" pitchFamily="49" charset="-122"/>
              </a:rPr>
              <a:t>年</a:t>
            </a:r>
            <a:r>
              <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rPr>
              <a:t>12</a:t>
            </a:r>
            <a:r>
              <a:rPr lang="zh-CN" altLang="en-US" sz="2400" b="1">
                <a:solidFill>
                  <a:srgbClr val="0033CC"/>
                </a:solidFill>
                <a:latin typeface="黑体" panose="02010609060101010101" pitchFamily="49" charset="-122"/>
                <a:ea typeface="黑体" panose="02010609060101010101" pitchFamily="49" charset="-122"/>
                <a:cs typeface="黑体" panose="02010609060101010101" pitchFamily="49" charset="-122"/>
              </a:rPr>
              <a:t>月</a:t>
            </a:r>
            <a:r>
              <a:rPr lang="en-US" altLang="zh-CN" sz="2400" b="1">
                <a:solidFill>
                  <a:srgbClr val="0033CC"/>
                </a:solidFill>
                <a:latin typeface="黑体" panose="02010609060101010101" pitchFamily="49" charset="-122"/>
                <a:ea typeface="黑体" panose="02010609060101010101" pitchFamily="49" charset="-122"/>
                <a:cs typeface="黑体" panose="02010609060101010101" pitchFamily="49" charset="-122"/>
              </a:rPr>
              <a:t>31</a:t>
            </a:r>
            <a:r>
              <a:rPr lang="zh-CN" altLang="en-US" sz="2400" b="1">
                <a:solidFill>
                  <a:srgbClr val="0033CC"/>
                </a:solidFill>
                <a:latin typeface="黑体" panose="02010609060101010101" pitchFamily="49" charset="-122"/>
                <a:ea typeface="黑体" panose="02010609060101010101" pitchFamily="49" charset="-122"/>
                <a:cs typeface="黑体" panose="02010609060101010101" pitchFamily="49" charset="-122"/>
              </a:rPr>
              <a:t>日正式将全部控制权交给巴拿马</a:t>
            </a:r>
            <a:r>
              <a:rPr lang="zh-CN" altLang="en-US" sz="2400" b="1">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运河的经营管理交由巴拿马运河管理局负责，</a:t>
            </a:r>
            <a:r>
              <a:rPr lang="zh-CN" altLang="en-US" sz="2400" b="1">
                <a:latin typeface="黑体" panose="02010609060101010101" pitchFamily="49" charset="-122"/>
                <a:ea typeface="黑体" panose="02010609060101010101" pitchFamily="49" charset="-122"/>
                <a:cs typeface="黑体" panose="02010609060101010101" pitchFamily="49" charset="-122"/>
              </a:rPr>
              <a:t>而管理局只向巴拿马政府负责。</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pic>
        <p:nvPicPr>
          <p:cNvPr id="43013" name="图片 2"/>
          <p:cNvPicPr>
            <a:picLocks noChangeAspect="1"/>
          </p:cNvPicPr>
          <p:nvPr/>
        </p:nvPicPr>
        <p:blipFill>
          <a:blip r:embed="rId1"/>
          <a:stretch>
            <a:fillRect/>
          </a:stretch>
        </p:blipFill>
        <p:spPr>
          <a:xfrm>
            <a:off x="6866890" y="119380"/>
            <a:ext cx="5418455" cy="3383915"/>
          </a:xfrm>
          <a:prstGeom prst="rect">
            <a:avLst/>
          </a:prstGeom>
          <a:noFill/>
          <a:ln w="9525">
            <a:noFill/>
          </a:ln>
        </p:spPr>
      </p:pic>
      <p:pic>
        <p:nvPicPr>
          <p:cNvPr id="43014" name="Picture 23" descr="巴拿马运河"/>
          <p:cNvPicPr>
            <a:picLocks noChangeAspect="1"/>
          </p:cNvPicPr>
          <p:nvPr/>
        </p:nvPicPr>
        <p:blipFill>
          <a:blip r:embed="rId2">
            <a:lum bright="-6003" contrast="18000"/>
          </a:blip>
          <a:stretch>
            <a:fillRect/>
          </a:stretch>
        </p:blipFill>
        <p:spPr>
          <a:xfrm>
            <a:off x="6866890" y="3503295"/>
            <a:ext cx="5325110" cy="3354705"/>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143510" y="932815"/>
          <a:ext cx="11899900" cy="5915025"/>
        </p:xfrm>
        <a:graphic>
          <a:graphicData uri="http://schemas.openxmlformats.org/drawingml/2006/table">
            <a:tbl>
              <a:tblPr/>
              <a:tblGrid>
                <a:gridCol w="612775"/>
                <a:gridCol w="1554480"/>
                <a:gridCol w="9732645"/>
              </a:tblGrid>
              <a:tr h="697230">
                <a:tc rowSpan="2">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亚洲</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印度</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endParaRPr lang="zh-CN" altLang="en-US" sz="3200" b="1">
                        <a:latin typeface="Arial" panose="020B0604020202020204" pitchFamily="34" charset="0"/>
                        <a:ea typeface="楷体_GB2312" pitchFamily="49" charset="-122"/>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330">
                <a:tc vMerge="1">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其它</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7695">
                <a:tc rowSpan="3">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非洲</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埃及</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2505">
                <a:tc vMerge="1">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阿尔及利亚</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48360">
                <a:tc vMerge="1">
                  <a:tcPr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黑非洲</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61085">
                <a:tc rowSpan="2">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拉丁美洲</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古巴</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9820">
                <a:tc vMerge="1">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smtClean="0">
                          <a:latin typeface="黑体" panose="02010609060101010101" pitchFamily="49" charset="-122"/>
                          <a:ea typeface="黑体" panose="02010609060101010101" pitchFamily="49" charset="-122"/>
                        </a:rPr>
                        <a:t>巴拿马</a:t>
                      </a:r>
                      <a:endParaRPr lang="zh-CN" altLang="en-US" sz="2000" b="1" smtClean="0">
                        <a:latin typeface="黑体" panose="02010609060101010101" pitchFamily="49" charset="-122"/>
                        <a:ea typeface="黑体" panose="02010609060101010101" pitchFamily="49" charset="-122"/>
                      </a:endParaRPr>
                    </a:p>
                  </a:txBody>
                  <a:tcPr vert="horz" anchor="ctr">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endParaRPr lang="zh-CN" altLang="zh-CN" sz="3200" b="1">
                        <a:latin typeface="Arial" panose="020B0604020202020204" pitchFamily="34" charset="0"/>
                        <a:ea typeface="楷体_GB2312" pitchFamily="49"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35"/>
          <p:cNvSpPr/>
          <p:nvPr/>
        </p:nvSpPr>
        <p:spPr>
          <a:xfrm>
            <a:off x="2369185" y="932815"/>
            <a:ext cx="9393555" cy="737235"/>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1947年，印度和巴基斯坦分别称为独立的自治领。20世纪50年代，印巴都成为共和国。</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Rectangle 35"/>
          <p:cNvSpPr/>
          <p:nvPr/>
        </p:nvSpPr>
        <p:spPr>
          <a:xfrm>
            <a:off x="2440305" y="1527493"/>
            <a:ext cx="9322435" cy="737235"/>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印尼、菲律宾、缅甸、马来亚、新加坡也纷纷独立。帝国主义在亚洲的殖民体系瓦解。</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Rectangle 35"/>
          <p:cNvSpPr/>
          <p:nvPr/>
        </p:nvSpPr>
        <p:spPr>
          <a:xfrm>
            <a:off x="2440305" y="2367916"/>
            <a:ext cx="9576435" cy="414020"/>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1952年废黜国王，1953年成立共和国。1956年，收回苏伊士运河主权，英军撤离。</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Rectangle 35"/>
          <p:cNvSpPr/>
          <p:nvPr/>
        </p:nvSpPr>
        <p:spPr>
          <a:xfrm>
            <a:off x="2416175" y="3060700"/>
            <a:ext cx="9492615" cy="737235"/>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1954年成立民族解放阵线，与法国殖民者进行武装斗争。1962年，阿尔及利亚独立。</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Rectangle 35"/>
          <p:cNvSpPr/>
          <p:nvPr/>
        </p:nvSpPr>
        <p:spPr>
          <a:xfrm>
            <a:off x="2440305" y="3811270"/>
            <a:ext cx="9855200" cy="737235"/>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1960年，17个非洲国家独立，被称为“非洲年”。20世纪60年代末，非洲独立国家已达41个。英、法、比、葡等在非洲的殖民帝国彻底崩溃。</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Rectangle 35"/>
          <p:cNvSpPr/>
          <p:nvPr/>
        </p:nvSpPr>
        <p:spPr>
          <a:xfrm>
            <a:off x="2368610" y="4856571"/>
            <a:ext cx="9999644" cy="737235"/>
          </a:xfrm>
          <a:prstGeom prst="rect">
            <a:avLst/>
          </a:prstGeom>
          <a:noFill/>
          <a:ln w="9525">
            <a:noFill/>
          </a:ln>
        </p:spPr>
        <p:txBody>
          <a:bodyPr wrap="square" anchor="ctr">
            <a:spAutoFit/>
          </a:bodyPr>
          <a:lstStyle/>
          <a:p>
            <a:pPr algn="l">
              <a:buClrTx/>
              <a:buSzTx/>
              <a:buFontTx/>
            </a:pPr>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1959年，卡斯特罗为首的古巴革命力量推翻了美国扶植的傀儡政权。1961年，卡斯特罗宣布古巴是社会主义国家。</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3" name="Rectangle 35"/>
          <p:cNvSpPr/>
          <p:nvPr/>
        </p:nvSpPr>
        <p:spPr>
          <a:xfrm>
            <a:off x="2415876" y="6094839"/>
            <a:ext cx="9999644" cy="414020"/>
          </a:xfrm>
          <a:prstGeom prst="rect">
            <a:avLst/>
          </a:prstGeom>
          <a:noFill/>
          <a:ln w="9525">
            <a:noFill/>
          </a:ln>
        </p:spPr>
        <p:txBody>
          <a:bodyPr wrap="square" anchor="ctr">
            <a:spAutoFit/>
          </a:bodyPr>
          <a:lstStyle/>
          <a:p>
            <a:pPr indent="0"/>
            <a:r>
              <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rPr>
              <a:t>1999年从美国手中收回了巴拿马运河的全部主权。</a:t>
            </a:r>
            <a:endParaRPr lang="zh-CN" altLang="en-US" sz="210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矩形 1"/>
          <p:cNvSpPr/>
          <p:nvPr/>
        </p:nvSpPr>
        <p:spPr>
          <a:xfrm>
            <a:off x="1216660" y="123190"/>
            <a:ext cx="547306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7" name="椭圆 16"/>
          <p:cNvSpPr/>
          <p:nvPr/>
        </p:nvSpPr>
        <p:spPr>
          <a:xfrm>
            <a:off x="379095" y="123825"/>
            <a:ext cx="741680" cy="6400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84580" y="745490"/>
            <a:ext cx="10022840" cy="5366385"/>
            <a:chOff x="2016" y="1715"/>
            <a:chExt cx="15784" cy="8451"/>
          </a:xfrm>
        </p:grpSpPr>
        <p:sp>
          <p:nvSpPr>
            <p:cNvPr id="5" name="矩形 4"/>
            <p:cNvSpPr/>
            <p:nvPr/>
          </p:nvSpPr>
          <p:spPr>
            <a:xfrm>
              <a:off x="2016" y="1715"/>
              <a:ext cx="15145" cy="845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2" y="1715"/>
              <a:ext cx="15778" cy="84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8527415" y="1024890"/>
            <a:ext cx="2264410" cy="4807585"/>
          </a:xfrm>
          <a:prstGeom prst="rect">
            <a:avLst/>
          </a:prstGeom>
          <a:solidFill>
            <a:srgbClr val="FBF3D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36660" y="1741805"/>
            <a:ext cx="1645920" cy="3373120"/>
          </a:xfrm>
          <a:prstGeom prst="rect">
            <a:avLst/>
          </a:prstGeom>
          <a:noFill/>
        </p:spPr>
        <p:txBody>
          <a:bodyPr vert="eaVert" wrap="square" rtlCol="0">
            <a:spAutoFit/>
          </a:bodyPr>
          <a:lstStyle/>
          <a:p>
            <a:r>
              <a:rPr lang="zh-CN" altLang="en-US" sz="9600">
                <a:solidFill>
                  <a:srgbClr val="D57737"/>
                </a:solidFill>
                <a:latin typeface="迷你简书魂" panose="02010609000101010101" charset="-122"/>
                <a:ea typeface="迷你简书魂" panose="02010609000101010101" charset="-122"/>
              </a:rPr>
              <a:t>目 录</a:t>
            </a:r>
            <a:endParaRPr lang="zh-CN" altLang="en-US" sz="9600">
              <a:solidFill>
                <a:srgbClr val="D57737"/>
              </a:solidFill>
              <a:latin typeface="迷你简书魂" panose="02010609000101010101" charset="-122"/>
              <a:ea typeface="迷你简书魂" panose="02010609000101010101" charset="-122"/>
            </a:endParaRPr>
          </a:p>
        </p:txBody>
      </p:sp>
      <p:grpSp>
        <p:nvGrpSpPr>
          <p:cNvPr id="3" name="组合 2"/>
          <p:cNvGrpSpPr/>
          <p:nvPr/>
        </p:nvGrpSpPr>
        <p:grpSpPr>
          <a:xfrm>
            <a:off x="1408430" y="1023620"/>
            <a:ext cx="7014210" cy="4808220"/>
            <a:chOff x="2202" y="1614"/>
            <a:chExt cx="11046" cy="7572"/>
          </a:xfrm>
        </p:grpSpPr>
        <p:sp>
          <p:nvSpPr>
            <p:cNvPr id="9" name="矩形 8"/>
            <p:cNvSpPr/>
            <p:nvPr/>
          </p:nvSpPr>
          <p:spPr>
            <a:xfrm>
              <a:off x="2202" y="1614"/>
              <a:ext cx="11046" cy="7571"/>
            </a:xfrm>
            <a:prstGeom prst="rect">
              <a:avLst/>
            </a:prstGeom>
            <a:blipFill rotWithShape="1">
              <a:blip r:embed="rId1"/>
              <a:stretch>
                <a:fillRect/>
              </a:stretch>
            </a:blip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202" y="1615"/>
              <a:ext cx="11046" cy="75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6740525" y="1785620"/>
            <a:ext cx="613410" cy="3619500"/>
          </a:xfrm>
          <a:prstGeom prst="rect">
            <a:avLst/>
          </a:prstGeom>
          <a:noFill/>
        </p:spPr>
        <p:txBody>
          <a:bodyPr vert="eaVert" wrap="square" rtlCol="0">
            <a:spAutoFit/>
          </a:bodyPr>
          <a:lstStyle/>
          <a:p>
            <a:r>
              <a:rPr lang="zh-CN" altLang="en-US" sz="2800" b="1">
                <a:solidFill>
                  <a:schemeClr val="tx1">
                    <a:lumMod val="75000"/>
                    <a:lumOff val="25000"/>
                  </a:schemeClr>
                </a:solidFill>
                <a:latin typeface="黑体" panose="02010609060101010101" pitchFamily="49" charset="-122"/>
                <a:ea typeface="黑体" panose="02010609060101010101" pitchFamily="49" charset="-122"/>
              </a:rPr>
              <a:t>世界殖民体系的崩溃</a:t>
            </a:r>
            <a:endParaRPr lang="zh-CN" altLang="en-US" sz="2800" b="1">
              <a:solidFill>
                <a:schemeClr val="tx1">
                  <a:lumMod val="75000"/>
                  <a:lumOff val="25000"/>
                </a:schemeClr>
              </a:solidFill>
              <a:latin typeface="迷你简小隶书" panose="02010609000101010101" charset="-122"/>
              <a:ea typeface="迷你简小隶书" panose="02010609000101010101" charset="-122"/>
            </a:endParaRPr>
          </a:p>
        </p:txBody>
      </p:sp>
      <p:sp>
        <p:nvSpPr>
          <p:cNvPr id="14" name="文本框 13"/>
          <p:cNvSpPr txBox="1"/>
          <p:nvPr/>
        </p:nvSpPr>
        <p:spPr>
          <a:xfrm>
            <a:off x="4953615" y="1741888"/>
            <a:ext cx="613410" cy="3305175"/>
          </a:xfrm>
          <a:prstGeom prst="rect">
            <a:avLst/>
          </a:prstGeom>
          <a:noFill/>
        </p:spPr>
        <p:txBody>
          <a:bodyPr vert="eaVert" wrap="square" rtlCol="0">
            <a:spAutoFit/>
          </a:bodyPr>
          <a:lstStyle/>
          <a:p>
            <a:pPr algn="l">
              <a:buClrTx/>
              <a:buSzTx/>
              <a:buFontTx/>
            </a:pPr>
            <a:r>
              <a:rPr lang="zh-CN" altLang="en-US" sz="2800" b="1">
                <a:solidFill>
                  <a:schemeClr val="tx1">
                    <a:lumMod val="75000"/>
                    <a:lumOff val="25000"/>
                  </a:schemeClr>
                </a:solidFill>
                <a:latin typeface="黑体" panose="02010609060101010101" pitchFamily="49" charset="-122"/>
                <a:ea typeface="黑体" panose="02010609060101010101" pitchFamily="49" charset="-122"/>
              </a:rPr>
              <a:t>发展中国家的成就</a:t>
            </a:r>
            <a:endParaRPr lang="zh-CN" altLang="en-US" sz="2800" b="1">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5" name="文本框 14"/>
          <p:cNvSpPr txBox="1"/>
          <p:nvPr/>
        </p:nvSpPr>
        <p:spPr>
          <a:xfrm>
            <a:off x="2909570" y="1741805"/>
            <a:ext cx="613410" cy="4154805"/>
          </a:xfrm>
          <a:prstGeom prst="rect">
            <a:avLst/>
          </a:prstGeom>
          <a:noFill/>
        </p:spPr>
        <p:txBody>
          <a:bodyPr vert="eaVert" wrap="square" rtlCol="0">
            <a:spAutoFit/>
          </a:bodyPr>
          <a:lstStyle/>
          <a:p>
            <a:r>
              <a:rPr lang="zh-CN" altLang="en-US" sz="2800" b="1">
                <a:solidFill>
                  <a:schemeClr val="tx1">
                    <a:lumMod val="75000"/>
                    <a:lumOff val="25000"/>
                  </a:schemeClr>
                </a:solidFill>
                <a:latin typeface="黑体" panose="02010609060101010101" pitchFamily="49" charset="-122"/>
                <a:ea typeface="黑体" panose="02010609060101010101" pitchFamily="49" charset="-122"/>
              </a:rPr>
              <a:t>发展中国家面临的挑战</a:t>
            </a:r>
            <a:endParaRPr lang="zh-CN" altLang="en-US" sz="2800" b="1">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7" name="椭圆 16"/>
          <p:cNvSpPr/>
          <p:nvPr/>
        </p:nvSpPr>
        <p:spPr>
          <a:xfrm>
            <a:off x="6781165" y="1177925"/>
            <a:ext cx="57277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8" name="椭圆 7"/>
          <p:cNvSpPr/>
          <p:nvPr/>
        </p:nvSpPr>
        <p:spPr>
          <a:xfrm>
            <a:off x="4978400" y="108585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13" name="椭圆 12"/>
          <p:cNvSpPr/>
          <p:nvPr/>
        </p:nvSpPr>
        <p:spPr>
          <a:xfrm>
            <a:off x="2909570" y="108585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9626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a:solidFill>
                    <a:srgbClr val="0000FF"/>
                  </a:solidFill>
                  <a:latin typeface="华文新魏" pitchFamily="2" charset="-122"/>
                  <a:ea typeface="华文新魏" pitchFamily="2" charset="-122"/>
                  <a:sym typeface="+mn-ea"/>
                </a:rPr>
                <a:t>    </a:t>
              </a:r>
              <a:r>
                <a:rPr kumimoji="1" lang="en-US" altLang="zh-CN" b="1">
                  <a:latin typeface="楷体" panose="02010609060101010101" pitchFamily="49" charset="-122"/>
                  <a:ea typeface="楷体" panose="02010609060101010101" pitchFamily="49" charset="-122"/>
                  <a:sym typeface="+mn-ea"/>
                </a:rPr>
                <a:t>1945-1991</a:t>
              </a:r>
              <a:r>
                <a:rPr kumimoji="1" lang="zh-CN" altLang="en-US" b="1">
                  <a:latin typeface="楷体" panose="02010609060101010101" pitchFamily="49" charset="-122"/>
                  <a:ea typeface="楷体" panose="02010609060101010101" pitchFamily="49" charset="-122"/>
                  <a:sym typeface="+mn-ea"/>
                </a:rPr>
                <a:t>年，全世界有</a:t>
              </a:r>
              <a:r>
                <a:rPr kumimoji="1" lang="en-US" altLang="zh-CN" b="1">
                  <a:latin typeface="楷体" panose="02010609060101010101" pitchFamily="49" charset="-122"/>
                  <a:ea typeface="楷体" panose="02010609060101010101" pitchFamily="49" charset="-122"/>
                  <a:sym typeface="+mn-ea"/>
                </a:rPr>
                <a:t>90</a:t>
              </a:r>
              <a:r>
                <a:rPr kumimoji="1" lang="zh-CN" altLang="en-US" b="1">
                  <a:latin typeface="楷体" panose="02010609060101010101" pitchFamily="49" charset="-122"/>
                  <a:ea typeface="楷体" panose="02010609060101010101" pitchFamily="49" charset="-122"/>
                  <a:sym typeface="+mn-ea"/>
                </a:rPr>
                <a:t>多个国家摆脱了殖民统治获得独立，以惊人的速度摧毁了世界殖民体系。</a:t>
              </a:r>
              <a:endParaRPr lang="zh-CN" altLang="en-US"/>
            </a:p>
          </p:txBody>
        </p:sp>
      </p:gr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7332" y="1647097"/>
            <a:ext cx="4999703" cy="3061461"/>
          </a:xfrm>
          <a:prstGeom prst="rect">
            <a:avLst/>
          </a:prstGeom>
        </p:spPr>
      </p:pic>
      <p:sp>
        <p:nvSpPr>
          <p:cNvPr id="18" name="Rectangle 2"/>
          <p:cNvSpPr txBox="1">
            <a:spLocks noChangeArrowheads="1"/>
          </p:cNvSpPr>
          <p:nvPr/>
        </p:nvSpPr>
        <p:spPr bwMode="auto">
          <a:xfrm>
            <a:off x="1365178" y="4842042"/>
            <a:ext cx="3402350" cy="1046403"/>
          </a:xfrm>
          <a:prstGeom prst="rect">
            <a:avLst/>
          </a:prstGeom>
          <a:noFill/>
          <a:ln>
            <a:miter lim="800000"/>
          </a:ln>
        </p:spPr>
        <p:txBody>
          <a:bodyPr/>
          <a:lstStyle/>
          <a:p>
            <a:pPr>
              <a:defRPr/>
            </a:pPr>
            <a:r>
              <a:rPr kumimoji="1" lang="zh-CN" altLang="en-US" sz="2400">
                <a:solidFill>
                  <a:srgbClr val="663300"/>
                </a:solidFill>
                <a:latin typeface="Times New Roman" panose="02020603050405020304" pitchFamily="18" charset="0"/>
                <a:ea typeface="黑体" panose="02010609060101010101" pitchFamily="49" charset="-122"/>
              </a:rPr>
              <a:t>        联系的世界</a:t>
            </a:r>
            <a:endParaRPr kumimoji="1" lang="zh-CN" altLang="en-US" sz="2400">
              <a:solidFill>
                <a:srgbClr val="663300"/>
              </a:solidFill>
              <a:latin typeface="Times New Roman" panose="02020603050405020304" pitchFamily="18" charset="0"/>
              <a:ea typeface="黑体" panose="02010609060101010101" pitchFamily="49" charset="-122"/>
            </a:endParaRPr>
          </a:p>
        </p:txBody>
      </p:sp>
      <p:sp>
        <p:nvSpPr>
          <p:cNvPr id="14" name="文本框 13"/>
          <p:cNvSpPr txBox="1"/>
          <p:nvPr/>
        </p:nvSpPr>
        <p:spPr>
          <a:xfrm>
            <a:off x="6732270" y="2224405"/>
            <a:ext cx="4340860" cy="2245360"/>
          </a:xfrm>
          <a:prstGeom prst="rect">
            <a:avLst/>
          </a:prstGeom>
          <a:noFill/>
        </p:spPr>
        <p:txBody>
          <a:bodyPr wrap="square" rtlCol="0">
            <a:spAutoFit/>
          </a:bodyPr>
          <a:lstStyle/>
          <a:p>
            <a:r>
              <a:rPr kumimoji="1" lang="zh-CN" altLang="en-US" sz="2800" b="1">
                <a:solidFill>
                  <a:srgbClr val="0000FF"/>
                </a:solidFill>
                <a:latin typeface="华文新魏" pitchFamily="2" charset="-122"/>
                <a:ea typeface="华文新魏" pitchFamily="2" charset="-122"/>
                <a:sym typeface="+mn-ea"/>
              </a:rPr>
              <a:t>    </a:t>
            </a:r>
            <a:r>
              <a:rPr kumimoji="1" lang="en-US" altLang="zh-CN" sz="2800" b="1">
                <a:latin typeface="楷体" panose="02010609060101010101" pitchFamily="49" charset="-122"/>
                <a:ea typeface="楷体" panose="02010609060101010101" pitchFamily="49" charset="-122"/>
                <a:sym typeface="+mn-ea"/>
              </a:rPr>
              <a:t>1945-1991</a:t>
            </a:r>
            <a:r>
              <a:rPr kumimoji="1" lang="zh-CN" altLang="en-US" sz="2800" b="1">
                <a:latin typeface="楷体" panose="02010609060101010101" pitchFamily="49" charset="-122"/>
                <a:ea typeface="楷体" panose="02010609060101010101" pitchFamily="49" charset="-122"/>
                <a:sym typeface="+mn-ea"/>
              </a:rPr>
              <a:t>年，全世界有</a:t>
            </a:r>
            <a:r>
              <a:rPr kumimoji="1" lang="en-US" altLang="zh-CN" sz="2800" b="1">
                <a:latin typeface="楷体" panose="02010609060101010101" pitchFamily="49" charset="-122"/>
                <a:ea typeface="楷体" panose="02010609060101010101" pitchFamily="49" charset="-122"/>
                <a:sym typeface="+mn-ea"/>
              </a:rPr>
              <a:t>90</a:t>
            </a:r>
            <a:r>
              <a:rPr kumimoji="1" lang="zh-CN" altLang="en-US" sz="2800" b="1">
                <a:latin typeface="楷体" panose="02010609060101010101" pitchFamily="49" charset="-122"/>
                <a:ea typeface="楷体" panose="02010609060101010101" pitchFamily="49" charset="-122"/>
                <a:sym typeface="+mn-ea"/>
              </a:rPr>
              <a:t>多个国家摆脱了殖民统治获得独立，以惊人的速度摧毁了世界殖民体系。</a:t>
            </a:r>
            <a:endParaRPr kumimoji="1" lang="zh-CN" altLang="en-US" sz="2800" b="1">
              <a:latin typeface="楷体" panose="02010609060101010101" pitchFamily="49" charset="-122"/>
              <a:ea typeface="楷体" panose="02010609060101010101" pitchFamily="49" charset="-122"/>
            </a:endParaRPr>
          </a:p>
          <a:p>
            <a:endParaRPr kumimoji="1" lang="zh-CN" altLang="en-US" sz="2800" b="1">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4725" y="988060"/>
            <a:ext cx="753681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探究：亚非拉国家获得独立有何世界意义？</a:t>
            </a:r>
            <a:endParaRPr lang="zh-CN" altLang="en-US" sz="2800" b="1">
              <a:latin typeface="微软雅黑" panose="020B0503020204020204" charset="-122"/>
              <a:ea typeface="微软雅黑" panose="020B0503020204020204" charset="-122"/>
            </a:endParaRPr>
          </a:p>
        </p:txBody>
      </p:sp>
      <p:sp>
        <p:nvSpPr>
          <p:cNvPr id="3" name="文本框 235526"/>
          <p:cNvSpPr txBox="1"/>
          <p:nvPr/>
        </p:nvSpPr>
        <p:spPr>
          <a:xfrm>
            <a:off x="2244725" y="2350135"/>
            <a:ext cx="7946390" cy="4399915"/>
          </a:xfrm>
          <a:prstGeom prst="rect">
            <a:avLst/>
          </a:prstGeom>
          <a:noFill/>
          <a:ln w="9525">
            <a:noFill/>
          </a:ln>
        </p:spPr>
        <p:txBody>
          <a:bodyPr wrap="square">
            <a:spAutoFit/>
          </a:bodyPr>
          <a:p>
            <a:pPr eaLnBrk="0" fontAlgn="auto" hangingPunct="0">
              <a:lnSpc>
                <a:spcPct val="150000"/>
              </a:lnSpc>
              <a:defRPr/>
            </a:pPr>
            <a:r>
              <a:rPr lang="en-US" altLang="zh-CN" sz="2800" b="1">
                <a:effectLst/>
                <a:latin typeface="黑体" panose="02010609060101010101" pitchFamily="49" charset="-122"/>
                <a:ea typeface="黑体" panose="02010609060101010101" pitchFamily="49" charset="-122"/>
                <a:cs typeface="黑体" panose="02010609060101010101" pitchFamily="49" charset="-122"/>
              </a:rPr>
              <a:t>1.</a:t>
            </a:r>
            <a:r>
              <a:rPr lang="zh-CN" altLang="en-US" sz="2800" b="1">
                <a:effectLst/>
                <a:latin typeface="黑体" panose="02010609060101010101" pitchFamily="49" charset="-122"/>
                <a:ea typeface="黑体" panose="02010609060101010101" pitchFamily="49" charset="-122"/>
                <a:cs typeface="黑体" panose="02010609060101010101" pitchFamily="49" charset="-122"/>
              </a:rPr>
              <a:t>实现了亚非拉地区的民族解放和国家独立</a:t>
            </a:r>
            <a:endParaRPr lang="zh-CN" altLang="en-US" sz="2800" b="1">
              <a:effectLst/>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150000"/>
              </a:lnSpc>
              <a:defRPr/>
            </a:pPr>
            <a:r>
              <a:rPr lang="en-US" altLang="zh-CN" sz="2800" b="1">
                <a:effectLst/>
                <a:latin typeface="黑体" panose="02010609060101010101" pitchFamily="49" charset="-122"/>
                <a:ea typeface="黑体" panose="02010609060101010101" pitchFamily="49" charset="-122"/>
                <a:cs typeface="黑体" panose="02010609060101010101" pitchFamily="49" charset="-122"/>
              </a:rPr>
              <a:t>2.</a:t>
            </a:r>
            <a:r>
              <a:rPr lang="zh-CN" altLang="en-US" sz="2800" b="1">
                <a:effectLst/>
                <a:latin typeface="黑体" panose="02010609060101010101" pitchFamily="49" charset="-122"/>
                <a:ea typeface="黑体" panose="02010609060101010101" pitchFamily="49" charset="-122"/>
                <a:cs typeface="黑体" panose="02010609060101010101" pitchFamily="49" charset="-122"/>
              </a:rPr>
              <a:t>冲击了两极世界格局</a:t>
            </a:r>
            <a:r>
              <a:rPr lang="zh-CN" altLang="en-US" sz="2800" b="1">
                <a:effectLst/>
                <a:latin typeface="黑体" panose="02010609060101010101" pitchFamily="49" charset="-122"/>
                <a:ea typeface="黑体" panose="02010609060101010101" pitchFamily="49" charset="-122"/>
                <a:cs typeface="黑体" panose="02010609060101010101" pitchFamily="49" charset="-122"/>
                <a:sym typeface="+mn-ea"/>
              </a:rPr>
              <a:t>，推动了世界多极化趋势发展</a:t>
            </a:r>
            <a:endParaRPr lang="zh-CN" altLang="en-US" sz="2800" b="1">
              <a:effectLst/>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150000"/>
              </a:lnSpc>
              <a:defRPr/>
            </a:pPr>
            <a:r>
              <a:rPr lang="en-US" altLang="zh-CN" sz="2800" b="1">
                <a:effectLst/>
                <a:latin typeface="黑体" panose="02010609060101010101" pitchFamily="49" charset="-122"/>
                <a:ea typeface="黑体" panose="02010609060101010101" pitchFamily="49" charset="-122"/>
                <a:cs typeface="黑体" panose="02010609060101010101" pitchFamily="49" charset="-122"/>
              </a:rPr>
              <a:t>3.</a:t>
            </a:r>
            <a:r>
              <a:rPr lang="zh-CN" altLang="en-US" sz="2800" b="1">
                <a:effectLst/>
                <a:latin typeface="黑体" panose="02010609060101010101" pitchFamily="49" charset="-122"/>
                <a:ea typeface="黑体" panose="02010609060101010101" pitchFamily="49" charset="-122"/>
                <a:cs typeface="黑体" panose="02010609060101010101" pitchFamily="49" charset="-122"/>
              </a:rPr>
              <a:t>有利于建立公正、合理的国际政治经济新秩序</a:t>
            </a:r>
            <a:endParaRPr lang="zh-CN" altLang="en-US" sz="2800" b="1">
              <a:effectLst/>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150000"/>
              </a:lnSpc>
              <a:defRPr/>
            </a:pPr>
            <a:r>
              <a:rPr lang="en-US" altLang="zh-CN" sz="2800" b="1">
                <a:effectLst/>
                <a:latin typeface="黑体" panose="02010609060101010101" pitchFamily="49" charset="-122"/>
                <a:ea typeface="黑体" panose="02010609060101010101" pitchFamily="49" charset="-122"/>
                <a:cs typeface="黑体" panose="02010609060101010101" pitchFamily="49" charset="-122"/>
              </a:rPr>
              <a:t>4.</a:t>
            </a:r>
            <a:r>
              <a:rPr lang="zh-CN" altLang="en-US" sz="2800" b="1">
                <a:effectLst/>
                <a:latin typeface="黑体" panose="02010609060101010101" pitchFamily="49" charset="-122"/>
                <a:ea typeface="黑体" panose="02010609060101010101" pitchFamily="49" charset="-122"/>
                <a:cs typeface="黑体" panose="02010609060101010101" pitchFamily="49" charset="-122"/>
              </a:rPr>
              <a:t>有利于推动国际关系的民主化</a:t>
            </a:r>
            <a:endParaRPr lang="zh-CN" altLang="en-US" sz="2800" b="1">
              <a:effectLst/>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150000"/>
              </a:lnSpc>
              <a:defRPr/>
            </a:pPr>
            <a:r>
              <a:rPr lang="en-US" altLang="zh-CN" sz="2800" b="1">
                <a:effectLst/>
                <a:latin typeface="黑体" panose="02010609060101010101" pitchFamily="49" charset="-122"/>
                <a:ea typeface="黑体" panose="02010609060101010101" pitchFamily="49" charset="-122"/>
                <a:cs typeface="黑体" panose="02010609060101010101" pitchFamily="49" charset="-122"/>
              </a:rPr>
              <a:t>5.</a:t>
            </a:r>
            <a:r>
              <a:rPr lang="zh-CN" altLang="en-US" sz="2800" b="1">
                <a:effectLst/>
                <a:latin typeface="黑体" panose="02010609060101010101" pitchFamily="49" charset="-122"/>
                <a:ea typeface="黑体" panose="02010609060101010101" pitchFamily="49" charset="-122"/>
                <a:cs typeface="黑体" panose="02010609060101010101" pitchFamily="49" charset="-122"/>
              </a:rPr>
              <a:t>促进世界的和平发展</a:t>
            </a:r>
            <a:endParaRPr lang="zh-CN" altLang="en-US" sz="2800" b="1">
              <a:effectLst/>
              <a:latin typeface="黑体" panose="02010609060101010101" pitchFamily="49" charset="-122"/>
              <a:ea typeface="黑体" panose="02010609060101010101" pitchFamily="49" charset="-122"/>
              <a:cs typeface="黑体" panose="02010609060101010101" pitchFamily="49" charset="-122"/>
            </a:endParaRPr>
          </a:p>
          <a:p>
            <a:pPr eaLnBrk="0" hangingPunct="0">
              <a:defRPr/>
            </a:pPr>
            <a:r>
              <a:rPr lang="en-US" altLang="zh-CN" sz="2800" b="1">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a:t>
            </a:r>
            <a:endParaRPr lang="en-US" altLang="zh-CN" sz="2800" b="1">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6346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发展中国家的成就</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3" name="文本框 2"/>
          <p:cNvSpPr txBox="1"/>
          <p:nvPr/>
        </p:nvSpPr>
        <p:spPr>
          <a:xfrm>
            <a:off x="6332855" y="3014980"/>
            <a:ext cx="5030470" cy="2675890"/>
          </a:xfrm>
          <a:prstGeom prst="rect">
            <a:avLst/>
          </a:prstGeom>
          <a:noFill/>
          <a:ln w="19050">
            <a:solidFill>
              <a:schemeClr val="accent6">
                <a:lumMod val="75000"/>
              </a:schemeClr>
            </a:solidFill>
          </a:ln>
        </p:spPr>
        <p:txBody>
          <a:bodyPr wrap="square" rtlCol="0" anchor="t">
            <a:spAutoFit/>
          </a:bodyPr>
          <a:p>
            <a:pPr>
              <a:lnSpc>
                <a:spcPct val="120000"/>
              </a:lnSpc>
            </a:pP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rPr>
              <a:t>“我看美国、苏联是第一世界。中间派，日本、欧洲、澳大利亚、加拿大，是第二世界。亚洲除了日本，都是第三世界。</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nSpc>
                <a:spcPct val="120000"/>
              </a:lnSpc>
            </a:pPr>
            <a:r>
              <a:rPr lang="en-US" altLang="zh-CN" sz="2400" b="1">
                <a:latin typeface="微软雅黑" panose="020B0503020204020204" charset="-122"/>
                <a:ea typeface="微软雅黑" panose="020B0503020204020204" charset="-122"/>
                <a:cs typeface="微软雅黑" panose="020B0503020204020204" charset="-122"/>
              </a:rPr>
              <a:t>      </a:t>
            </a:r>
            <a:r>
              <a:rPr lang="en-US" altLang="zh-CN" sz="2000" b="1">
                <a:latin typeface="黑体" panose="02010609060101010101" pitchFamily="49" charset="-122"/>
                <a:ea typeface="黑体" panose="02010609060101010101" pitchFamily="49" charset="-122"/>
                <a:cs typeface="黑体" panose="02010609060101010101" pitchFamily="49" charset="-122"/>
              </a:rPr>
              <a:t>  ——毛泽东在1974年2月22日同赞比亚共和国总统卡翁达</a:t>
            </a:r>
            <a:r>
              <a:rPr lang="zh-CN" altLang="en-US" sz="2000" b="1">
                <a:latin typeface="黑体" panose="02010609060101010101" pitchFamily="49" charset="-122"/>
                <a:ea typeface="黑体" panose="02010609060101010101" pitchFamily="49" charset="-122"/>
                <a:cs typeface="黑体" panose="02010609060101010101" pitchFamily="49" charset="-122"/>
              </a:rPr>
              <a:t>的</a:t>
            </a:r>
            <a:r>
              <a:rPr lang="en-US" altLang="zh-CN" sz="2000" b="1">
                <a:latin typeface="黑体" panose="02010609060101010101" pitchFamily="49" charset="-122"/>
                <a:ea typeface="黑体" panose="02010609060101010101" pitchFamily="49" charset="-122"/>
                <a:cs typeface="黑体" panose="02010609060101010101" pitchFamily="49" charset="-122"/>
              </a:rPr>
              <a:t>谈话</a:t>
            </a:r>
            <a:endParaRPr lang="en-US" altLang="zh-CN" sz="2000" b="1">
              <a:latin typeface="黑体" panose="02010609060101010101" pitchFamily="49" charset="-122"/>
              <a:ea typeface="黑体" panose="02010609060101010101" pitchFamily="49" charset="-122"/>
              <a:cs typeface="黑体" panose="02010609060101010101" pitchFamily="49" charset="-122"/>
            </a:endParaRPr>
          </a:p>
        </p:txBody>
      </p:sp>
      <p:sp>
        <p:nvSpPr>
          <p:cNvPr id="100" name="文本框 99"/>
          <p:cNvSpPr txBox="1"/>
          <p:nvPr/>
        </p:nvSpPr>
        <p:spPr>
          <a:xfrm>
            <a:off x="777240" y="1526540"/>
            <a:ext cx="10795000" cy="2861310"/>
          </a:xfrm>
          <a:prstGeom prst="rect">
            <a:avLst/>
          </a:prstGeom>
          <a:noFill/>
          <a:ln w="9525">
            <a:noFill/>
          </a:ln>
        </p:spPr>
        <p:txBody>
          <a:bodyPr wrap="square">
            <a:spAutoFit/>
          </a:bodyPr>
          <a:p>
            <a:pPr indent="0">
              <a:lnSpc>
                <a:spcPct val="150000"/>
              </a:lnSpc>
            </a:pPr>
            <a:r>
              <a:rPr lang="zh-CN" sz="2400" b="1">
                <a:latin typeface="黑体" panose="02010609060101010101" pitchFamily="49" charset="-122"/>
                <a:ea typeface="黑体" panose="02010609060101010101" pitchFamily="49" charset="-122"/>
                <a:cs typeface="黑体" panose="02010609060101010101" pitchFamily="49" charset="-122"/>
              </a:rPr>
              <a:t>①发展中国家，又称“第三世界”。</a:t>
            </a:r>
            <a:endParaRPr lang="zh-CN" sz="2400" b="1">
              <a:latin typeface="黑体" panose="02010609060101010101" pitchFamily="49" charset="-122"/>
              <a:ea typeface="黑体" panose="02010609060101010101" pitchFamily="49" charset="-122"/>
              <a:cs typeface="黑体" panose="02010609060101010101" pitchFamily="49" charset="-122"/>
            </a:endParaRPr>
          </a:p>
          <a:p>
            <a:pPr indent="0">
              <a:lnSpc>
                <a:spcPct val="150000"/>
              </a:lnSpc>
            </a:pPr>
            <a:r>
              <a:rPr lang="zh-CN" sz="2400" b="1">
                <a:latin typeface="黑体" panose="02010609060101010101" pitchFamily="49" charset="-122"/>
                <a:ea typeface="黑体" panose="02010609060101010101" pitchFamily="49" charset="-122"/>
                <a:cs typeface="黑体" panose="02010609060101010101" pitchFamily="49" charset="-122"/>
              </a:rPr>
              <a:t>②指亚、非、拉美原来的殖民地半殖民地国家取得独立后建立的拥有完整主权的新兴民族国家。</a:t>
            </a:r>
            <a:endParaRPr lang="zh-CN" sz="2400" b="1">
              <a:latin typeface="黑体" panose="02010609060101010101" pitchFamily="49" charset="-122"/>
              <a:ea typeface="黑体" panose="02010609060101010101" pitchFamily="49" charset="-122"/>
              <a:cs typeface="黑体" panose="02010609060101010101" pitchFamily="49" charset="-122"/>
            </a:endParaRPr>
          </a:p>
          <a:p>
            <a:pPr indent="0">
              <a:lnSpc>
                <a:spcPct val="150000"/>
              </a:lnSpc>
            </a:pPr>
            <a:r>
              <a:rPr lang="zh-CN" sz="2400" b="1">
                <a:latin typeface="黑体" panose="02010609060101010101" pitchFamily="49" charset="-122"/>
                <a:ea typeface="黑体" panose="02010609060101010101" pitchFamily="49" charset="-122"/>
                <a:cs typeface="黑体" panose="02010609060101010101" pitchFamily="49" charset="-122"/>
                <a:sym typeface="+mn-ea"/>
              </a:rPr>
              <a:t>③占世界陆地面积和总人口的70%以上</a:t>
            </a:r>
            <a:endParaRPr lang="zh-CN" sz="2400" b="1">
              <a:latin typeface="黑体" panose="02010609060101010101" pitchFamily="49" charset="-122"/>
              <a:ea typeface="黑体" panose="02010609060101010101" pitchFamily="49" charset="-122"/>
              <a:cs typeface="黑体" panose="02010609060101010101" pitchFamily="49" charset="-122"/>
              <a:sym typeface="+mn-ea"/>
            </a:endParaRPr>
          </a:p>
          <a:p>
            <a:pPr indent="0">
              <a:lnSpc>
                <a:spcPct val="150000"/>
              </a:lnSpc>
            </a:pPr>
            <a:r>
              <a:rPr lang="zh-CN" altLang="en-US" sz="2400" b="1">
                <a:latin typeface="黑体" panose="02010609060101010101" pitchFamily="49" charset="-122"/>
                <a:ea typeface="黑体" panose="02010609060101010101" pitchFamily="49" charset="-122"/>
                <a:cs typeface="黑体" panose="02010609060101010101" pitchFamily="49" charset="-122"/>
              </a:rPr>
              <a:t>④中国是世界上最大的发展中国家</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8632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发展中国家的成就</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2" name="标题 1"/>
          <p:cNvSpPr txBox="1"/>
          <p:nvPr/>
        </p:nvSpPr>
        <p:spPr>
          <a:xfrm>
            <a:off x="3067050" y="5734644"/>
            <a:ext cx="5192192" cy="705485"/>
          </a:xfrm>
          <a:prstGeom prst="rect">
            <a:avLst/>
          </a:prstGeom>
          <a:noFill/>
          <a:ln>
            <a:noFill/>
          </a:ln>
        </p:spPr>
        <p:txBody>
          <a:bodyP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zh-CN" altLang="en-US" sz="3735" b="1">
                <a:solidFill>
                  <a:srgbClr val="C00000"/>
                </a:solidFill>
                <a:latin typeface="微软雅黑" panose="020B0503020204020204" charset="-122"/>
                <a:ea typeface="微软雅黑" panose="020B0503020204020204" charset="-122"/>
                <a:cs typeface="+mn-cs"/>
              </a:rPr>
              <a:t>第三世界</a:t>
            </a:r>
            <a:endParaRPr lang="zh-CN" altLang="en-US" sz="3735" b="1">
              <a:solidFill>
                <a:srgbClr val="C00000"/>
              </a:solidFill>
              <a:latin typeface="微软雅黑" panose="020B0503020204020204" charset="-122"/>
              <a:ea typeface="微软雅黑" panose="020B0503020204020204" charset="-122"/>
              <a:cs typeface="+mn-cs"/>
            </a:endParaRPr>
          </a:p>
        </p:txBody>
      </p:sp>
      <p:pic>
        <p:nvPicPr>
          <p:cNvPr id="16385" name="Picture 5" descr="3"/>
          <p:cNvPicPr>
            <a:picLocks noChangeAspect="1"/>
          </p:cNvPicPr>
          <p:nvPr/>
        </p:nvPicPr>
        <p:blipFill>
          <a:blip r:embed="rId1"/>
          <a:stretch>
            <a:fillRect/>
          </a:stretch>
        </p:blipFill>
        <p:spPr>
          <a:xfrm>
            <a:off x="652780" y="2152673"/>
            <a:ext cx="10871200" cy="3517900"/>
          </a:xfrm>
          <a:prstGeom prst="rect">
            <a:avLst/>
          </a:prstGeom>
          <a:noFill/>
          <a:ln w="9525">
            <a:noFill/>
          </a:ln>
        </p:spPr>
      </p:pic>
      <p:sp>
        <p:nvSpPr>
          <p:cNvPr id="10" name="文本框 9"/>
          <p:cNvSpPr txBox="1"/>
          <p:nvPr/>
        </p:nvSpPr>
        <p:spPr>
          <a:xfrm>
            <a:off x="1515331" y="2987584"/>
            <a:ext cx="826819" cy="369332"/>
          </a:xfrm>
          <a:prstGeom prst="rect">
            <a:avLst/>
          </a:prstGeom>
          <a:noFill/>
        </p:spPr>
        <p:txBody>
          <a:bodyPr wrap="square" rtlCol="0">
            <a:spAutoFit/>
          </a:bodyPr>
          <a:lstStyle/>
          <a:p>
            <a:r>
              <a:rPr lang="zh-CN" altLang="en-US" b="1">
                <a:solidFill>
                  <a:srgbClr val="FF0000"/>
                </a:solidFill>
              </a:rPr>
              <a:t>美 国</a:t>
            </a:r>
            <a:endParaRPr lang="zh-CN" altLang="en-US" b="1">
              <a:solidFill>
                <a:srgbClr val="FF0000"/>
              </a:solidFill>
            </a:endParaRPr>
          </a:p>
        </p:txBody>
      </p:sp>
      <p:sp>
        <p:nvSpPr>
          <p:cNvPr id="11" name="文本框 10"/>
          <p:cNvSpPr txBox="1"/>
          <p:nvPr/>
        </p:nvSpPr>
        <p:spPr>
          <a:xfrm flipH="1">
            <a:off x="1313032" y="3450694"/>
            <a:ext cx="1230148" cy="369332"/>
          </a:xfrm>
          <a:prstGeom prst="rect">
            <a:avLst/>
          </a:prstGeom>
          <a:noFill/>
        </p:spPr>
        <p:txBody>
          <a:bodyPr wrap="square" rtlCol="0">
            <a:spAutoFit/>
          </a:bodyPr>
          <a:lstStyle/>
          <a:p>
            <a:r>
              <a:rPr lang="zh-CN" altLang="en-US" b="1">
                <a:solidFill>
                  <a:srgbClr val="7030A0"/>
                </a:solidFill>
              </a:rPr>
              <a:t>加拿大</a:t>
            </a:r>
            <a:endParaRPr lang="zh-CN" altLang="en-US" b="1">
              <a:solidFill>
                <a:srgbClr val="7030A0"/>
              </a:solidFill>
            </a:endParaRPr>
          </a:p>
        </p:txBody>
      </p:sp>
      <p:sp>
        <p:nvSpPr>
          <p:cNvPr id="6" name="文本框 5"/>
          <p:cNvSpPr txBox="1"/>
          <p:nvPr/>
        </p:nvSpPr>
        <p:spPr>
          <a:xfrm>
            <a:off x="5128692" y="2689944"/>
            <a:ext cx="1068493" cy="461665"/>
          </a:xfrm>
          <a:prstGeom prst="rect">
            <a:avLst/>
          </a:prstGeom>
          <a:noFill/>
        </p:spPr>
        <p:txBody>
          <a:bodyPr wrap="square" rtlCol="0">
            <a:spAutoFit/>
          </a:bodyPr>
          <a:lstStyle/>
          <a:p>
            <a:r>
              <a:rPr lang="zh-CN" altLang="en-US" sz="2400" b="1">
                <a:solidFill>
                  <a:srgbClr val="7030A0"/>
                </a:solidFill>
              </a:rPr>
              <a:t>欧  洲</a:t>
            </a:r>
            <a:endParaRPr lang="zh-CN" altLang="en-US" sz="2400" b="1">
              <a:solidFill>
                <a:srgbClr val="7030A0"/>
              </a:solidFill>
            </a:endParaRPr>
          </a:p>
        </p:txBody>
      </p:sp>
      <p:sp>
        <p:nvSpPr>
          <p:cNvPr id="9" name="文本框 8"/>
          <p:cNvSpPr txBox="1"/>
          <p:nvPr/>
        </p:nvSpPr>
        <p:spPr>
          <a:xfrm>
            <a:off x="6499442" y="2458246"/>
            <a:ext cx="1068493" cy="461665"/>
          </a:xfrm>
          <a:prstGeom prst="rect">
            <a:avLst/>
          </a:prstGeom>
          <a:noFill/>
        </p:spPr>
        <p:txBody>
          <a:bodyPr wrap="square" rtlCol="0">
            <a:spAutoFit/>
          </a:bodyPr>
          <a:lstStyle/>
          <a:p>
            <a:r>
              <a:rPr lang="zh-CN" altLang="en-US" sz="2400" b="1">
                <a:solidFill>
                  <a:srgbClr val="FF0000"/>
                </a:solidFill>
              </a:rPr>
              <a:t>苏   联</a:t>
            </a:r>
            <a:endParaRPr lang="zh-CN" altLang="en-US" sz="2400" b="1">
              <a:solidFill>
                <a:srgbClr val="FF0000"/>
              </a:solidFill>
            </a:endParaRPr>
          </a:p>
        </p:txBody>
      </p:sp>
      <p:sp>
        <p:nvSpPr>
          <p:cNvPr id="15" name="文本框 14"/>
          <p:cNvSpPr txBox="1"/>
          <p:nvPr/>
        </p:nvSpPr>
        <p:spPr>
          <a:xfrm rot="1080000">
            <a:off x="9053187" y="2964998"/>
            <a:ext cx="461665" cy="1061186"/>
          </a:xfrm>
          <a:prstGeom prst="rect">
            <a:avLst/>
          </a:prstGeom>
          <a:noFill/>
        </p:spPr>
        <p:txBody>
          <a:bodyPr vert="eaVert" wrap="square" rtlCol="0">
            <a:spAutoFit/>
          </a:bodyPr>
          <a:lstStyle/>
          <a:p>
            <a:r>
              <a:rPr lang="zh-CN" altLang="en-US" b="1">
                <a:solidFill>
                  <a:srgbClr val="7030A0"/>
                </a:solidFill>
              </a:rPr>
              <a:t>日 本</a:t>
            </a:r>
            <a:endParaRPr lang="zh-CN" altLang="en-US" b="1">
              <a:solidFill>
                <a:srgbClr val="7030A0"/>
              </a:solidFill>
            </a:endParaRPr>
          </a:p>
        </p:txBody>
      </p:sp>
      <p:sp>
        <p:nvSpPr>
          <p:cNvPr id="18" name="文本框 17"/>
          <p:cNvSpPr txBox="1"/>
          <p:nvPr/>
        </p:nvSpPr>
        <p:spPr>
          <a:xfrm>
            <a:off x="8853532" y="4766403"/>
            <a:ext cx="1163466" cy="369332"/>
          </a:xfrm>
          <a:prstGeom prst="rect">
            <a:avLst/>
          </a:prstGeom>
          <a:noFill/>
        </p:spPr>
        <p:txBody>
          <a:bodyPr wrap="square" rtlCol="0">
            <a:spAutoFit/>
          </a:bodyPr>
          <a:lstStyle/>
          <a:p>
            <a:r>
              <a:rPr lang="zh-CN" altLang="en-US" b="1">
                <a:solidFill>
                  <a:srgbClr val="7030A0"/>
                </a:solidFill>
              </a:rPr>
              <a:t>澳大利亚</a:t>
            </a:r>
            <a:endParaRPr lang="zh-CN" altLang="en-US" b="1">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86325"/>
            <a:ext cx="11186160" cy="6031230"/>
            <a:chOff x="792" y="939"/>
            <a:chExt cx="17616" cy="9498"/>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4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发展中国家的成就</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2" name="文本框 1"/>
          <p:cNvSpPr txBox="1"/>
          <p:nvPr/>
        </p:nvSpPr>
        <p:spPr>
          <a:xfrm>
            <a:off x="1136015" y="2112010"/>
            <a:ext cx="9919970" cy="1198880"/>
          </a:xfrm>
          <a:prstGeom prst="rect">
            <a:avLst/>
          </a:prstGeom>
          <a:noFill/>
        </p:spPr>
        <p:txBody>
          <a:bodyPr wrap="square" rtlCol="0">
            <a:spAutoFit/>
          </a:bodyPr>
          <a:lstStyle/>
          <a:p>
            <a:r>
              <a:rPr lang="en-US" altLang="zh-CN"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20</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世纪</a:t>
            </a:r>
            <a:r>
              <a:rPr lang="en-US" altLang="zh-CN"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60—80</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年代，</a:t>
            </a:r>
            <a:r>
              <a:rPr lang="zh-CN" altLang="en-US" sz="2400">
                <a:solidFill>
                  <a:schemeClr val="accent2">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新加坡、韩国</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等亚洲国家抓住</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西方发达国家进行产业结构调整的机会，利用本国丰富的劳动力资源吸引外国资本</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，发展</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劳动密集型产业</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，实现了经济高速增长，成为</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新兴工业化国家</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9289" y="3548380"/>
            <a:ext cx="4474840" cy="2852027"/>
          </a:xfrm>
          <a:prstGeom prst="rect">
            <a:avLst/>
          </a:prstGeom>
          <a:ln>
            <a:noFill/>
          </a:ln>
          <a:effectLst>
            <a:outerShdw blurRad="190500" algn="tl" rotWithShape="0">
              <a:srgbClr val="000000">
                <a:alpha val="70000"/>
              </a:srgbClr>
            </a:outerShdw>
          </a:effectLst>
        </p:spPr>
      </p:pic>
      <p:sp>
        <p:nvSpPr>
          <p:cNvPr id="3" name="文本框 2"/>
          <p:cNvSpPr txBox="1"/>
          <p:nvPr/>
        </p:nvSpPr>
        <p:spPr>
          <a:xfrm>
            <a:off x="1574800" y="1429385"/>
            <a:ext cx="2632710" cy="645160"/>
          </a:xfrm>
          <a:prstGeom prst="rect">
            <a:avLst/>
          </a:prstGeom>
          <a:noFill/>
        </p:spPr>
        <p:txBody>
          <a:bodyPr wrap="none" rtlCol="0" anchor="t">
            <a:spAutoFit/>
          </a:bodyPr>
          <a:lstStyle/>
          <a:p>
            <a:pPr>
              <a:lnSpc>
                <a:spcPct val="150000"/>
              </a:lnSpc>
            </a:pP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亚洲国家的成就</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844" y="3466277"/>
            <a:ext cx="4328970" cy="2852027"/>
          </a:xfrm>
          <a:prstGeom prst="rect">
            <a:avLst/>
          </a:prstGeom>
          <a:ln>
            <a:noFill/>
          </a:ln>
          <a:effectLst>
            <a:outerShdw blurRad="190500" algn="tl" rotWithShape="0">
              <a:srgbClr val="000000">
                <a:alpha val="70000"/>
              </a:srgbClr>
            </a:outerShdw>
          </a:effectLst>
        </p:spPr>
      </p:pic>
      <p:sp>
        <p:nvSpPr>
          <p:cNvPr id="11" name="矩形 10"/>
          <p:cNvSpPr/>
          <p:nvPr/>
        </p:nvSpPr>
        <p:spPr>
          <a:xfrm>
            <a:off x="6503035" y="3466465"/>
            <a:ext cx="1796415" cy="398780"/>
          </a:xfrm>
          <a:prstGeom prst="rect">
            <a:avLst/>
          </a:prstGeom>
          <a:solidFill>
            <a:schemeClr val="accent1">
              <a:lumMod val="50000"/>
            </a:schemeClr>
          </a:solidFill>
        </p:spPr>
        <p:style>
          <a:lnRef idx="2">
            <a:schemeClr val="accent5"/>
          </a:lnRef>
          <a:fillRef idx="1">
            <a:schemeClr val="lt1"/>
          </a:fillRef>
          <a:effectRef idx="0">
            <a:schemeClr val="accent5"/>
          </a:effectRef>
          <a:fontRef idx="minor">
            <a:schemeClr val="dk1"/>
          </a:fontRef>
        </p:style>
        <p:txBody>
          <a:bodyPr wrap="square">
            <a:spAutoFit/>
          </a:bodyPr>
          <a:p>
            <a:pPr algn="l"/>
            <a:r>
              <a:rPr lang="zh-CN" altLang="en-US" sz="2000" b="1" dirty="0">
                <a:solidFill>
                  <a:srgbClr val="FFC000"/>
                </a:solidFill>
                <a:latin typeface="Times New Roman" panose="02020603050405020304" pitchFamily="18" charset="0"/>
                <a:ea typeface="楷体" panose="02010609060101010101" pitchFamily="49" charset="-122"/>
                <a:cs typeface="Times New Roman" panose="02020603050405020304" pitchFamily="18" charset="0"/>
              </a:rPr>
              <a:t>亚洲四小虎</a:t>
            </a:r>
            <a:endParaRPr lang="zh-CN" altLang="en-US" sz="2000" b="1" dirty="0">
              <a:solidFill>
                <a:srgbClr val="FFC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62830"/>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发展中国家的成就</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3" name="文本框 2"/>
          <p:cNvSpPr txBox="1"/>
          <p:nvPr/>
        </p:nvSpPr>
        <p:spPr>
          <a:xfrm>
            <a:off x="927100" y="1915795"/>
            <a:ext cx="10084435" cy="829945"/>
          </a:xfrm>
          <a:prstGeom prst="rect">
            <a:avLst/>
          </a:prstGeom>
          <a:noFill/>
        </p:spPr>
        <p:txBody>
          <a:bodyPr wrap="square" rtlCol="0">
            <a:spAutoFit/>
          </a:bodyPr>
          <a:lstStyle/>
          <a:p>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西亚：</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沙特阿拉伯、科威特等海湾产油国出现了“石油繁荣”和经济起飞。</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84315" y="2745740"/>
            <a:ext cx="3979545" cy="2821305"/>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nvPicPr>
        <p:blipFill rotWithShape="1">
          <a:blip r:embed="rId2"/>
          <a:srcRect t="5550" b="6257"/>
          <a:stretch>
            <a:fillRect/>
          </a:stretch>
        </p:blipFill>
        <p:spPr>
          <a:xfrm>
            <a:off x="1734185" y="2745740"/>
            <a:ext cx="4155440" cy="2742565"/>
          </a:xfrm>
          <a:prstGeom prst="rect">
            <a:avLst/>
          </a:prstGeom>
          <a:ln>
            <a:noFill/>
          </a:ln>
          <a:effectLst>
            <a:outerShdw blurRad="190500" algn="tl" rotWithShape="0">
              <a:srgbClr val="000000">
                <a:alpha val="70000"/>
              </a:srgbClr>
            </a:outerShdw>
          </a:effectLst>
        </p:spPr>
      </p:pic>
      <p:sp>
        <p:nvSpPr>
          <p:cNvPr id="6" name="矩形 5"/>
          <p:cNvSpPr/>
          <p:nvPr/>
        </p:nvSpPr>
        <p:spPr>
          <a:xfrm>
            <a:off x="1821180" y="5488305"/>
            <a:ext cx="3348990" cy="460375"/>
          </a:xfrm>
          <a:prstGeom prst="rect">
            <a:avLst/>
          </a:prstGeom>
        </p:spPr>
        <p:txBody>
          <a:bodyPr wrap="square">
            <a:spAutoFit/>
          </a:bodyPr>
          <a:p>
            <a:pPr algn="ct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波斯湾石油的流向</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7214863" y="5567359"/>
            <a:ext cx="3348840" cy="460375"/>
          </a:xfrm>
          <a:prstGeom prst="rect">
            <a:avLst/>
          </a:prstGeom>
        </p:spPr>
        <p:txBody>
          <a:bodyPr wrap="square">
            <a:spAutoFit/>
          </a:bodyPr>
          <a:p>
            <a:pPr algn="ctr">
              <a:buClrTx/>
              <a:buSzTx/>
              <a:buFontTx/>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黑色的黄金</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9865" y="552450"/>
            <a:ext cx="11812270" cy="5890260"/>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483235" y="789305"/>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贰</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34112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发展中国家的成就</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2" name="文本框 1"/>
          <p:cNvSpPr txBox="1"/>
          <p:nvPr/>
        </p:nvSpPr>
        <p:spPr>
          <a:xfrm>
            <a:off x="483235" y="2606675"/>
            <a:ext cx="9919970" cy="829945"/>
          </a:xfrm>
          <a:prstGeom prst="rect">
            <a:avLst/>
          </a:prstGeom>
          <a:noFill/>
        </p:spPr>
        <p:txBody>
          <a:bodyPr wrap="square" rtlCol="0">
            <a:spAutoFit/>
          </a:bodyPr>
          <a:lstStyle/>
          <a:p>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独立后一度发展较快；</a:t>
            </a:r>
            <a:r>
              <a:rPr lang="en-US" alt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20</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世纪</a:t>
            </a:r>
            <a:r>
              <a:rPr lang="en-US" alt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70</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年代中期以后陷入困境；经</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过调整，</a:t>
            </a:r>
            <a:r>
              <a:rPr lang="en-US" altLang="zh-CN"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90</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年代中期，经济又开始增长。</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714375" y="1657350"/>
            <a:ext cx="2632710" cy="645160"/>
          </a:xfrm>
          <a:prstGeom prst="rect">
            <a:avLst/>
          </a:prstGeom>
          <a:noFill/>
        </p:spPr>
        <p:txBody>
          <a:bodyPr wrap="none" rtlCol="0" anchor="t">
            <a:spAutoFit/>
          </a:bodyPr>
          <a:lstStyle/>
          <a:p>
            <a:pPr>
              <a:lnSpc>
                <a:spcPct val="150000"/>
              </a:lnSpc>
            </a:pP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非洲国家的成就</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784225" y="3620135"/>
            <a:ext cx="3244850" cy="645160"/>
          </a:xfrm>
          <a:prstGeom prst="rect">
            <a:avLst/>
          </a:prstGeom>
          <a:noFill/>
        </p:spPr>
        <p:txBody>
          <a:bodyPr wrap="none" rtlCol="0" anchor="t">
            <a:spAutoFit/>
          </a:bodyPr>
          <a:lstStyle/>
          <a:p>
            <a:pPr algn="l">
              <a:lnSpc>
                <a:spcPct val="150000"/>
              </a:lnSpc>
              <a:buClrTx/>
              <a:buSzTx/>
              <a:buFontTx/>
            </a:pP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3.拉丁美洲国家的成就</a:t>
            </a:r>
            <a:endPar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文本框 8"/>
          <p:cNvSpPr txBox="1"/>
          <p:nvPr/>
        </p:nvSpPr>
        <p:spPr>
          <a:xfrm>
            <a:off x="423545" y="4651375"/>
            <a:ext cx="10039350" cy="1198880"/>
          </a:xfrm>
          <a:prstGeom prst="rect">
            <a:avLst/>
          </a:prstGeom>
          <a:noFill/>
        </p:spPr>
        <p:txBody>
          <a:bodyPr wrap="square" rtlCol="0">
            <a:spAutoFit/>
          </a:bodyPr>
          <a:lstStyle/>
          <a:p>
            <a:pPr algn="l">
              <a:buClrTx/>
              <a:buSzTx/>
              <a:buFontTx/>
            </a:pP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各国大力发展民族工业，积极促进国家之间的经济合作。巴</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l">
              <a:buClrTx/>
              <a:buSzTx/>
              <a:buFontTx/>
            </a:pP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西、墨西哥、阿根廷等基本实现工业化；大多数拉美国家属</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lgn="l">
              <a:buClrTx/>
              <a:buSzTx/>
              <a:buFontTx/>
            </a:pP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于中等收入国家。</a:t>
            </a:r>
            <a:endParaRPr lang="zh-CN" altLang="en-US" sz="28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8687435" y="695325"/>
            <a:ext cx="3314700" cy="2924810"/>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705" y="3839210"/>
            <a:ext cx="3298825" cy="2602865"/>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4732" y="928950"/>
            <a:ext cx="11629553" cy="1029970"/>
          </a:xfrm>
          <a:prstGeom prst="rect">
            <a:avLst/>
          </a:prstGeom>
        </p:spPr>
        <p:txBody>
          <a:bodyPr wrap="square">
            <a:spAutoFit/>
          </a:bodyPr>
          <a:lstStyle/>
          <a:p>
            <a:pPr>
              <a:spcAft>
                <a:spcPts val="600"/>
              </a:spcAft>
            </a:pP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（1）不同问题：</a:t>
            </a:r>
            <a:endPar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indent="133350">
              <a:spcAft>
                <a:spcPts val="600"/>
              </a:spcAft>
            </a:pP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A．亚洲一些国家过分依赖国际资本和国际市场，承受风险的能力较差。</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p:cNvSpPr/>
          <p:nvPr/>
        </p:nvSpPr>
        <p:spPr>
          <a:xfrm>
            <a:off x="344805" y="2146300"/>
            <a:ext cx="5828665" cy="3415030"/>
          </a:xfrm>
          <a:prstGeom prst="rect">
            <a:avLst/>
          </a:prstGeom>
          <a:ln w="19050">
            <a:solidFill>
              <a:schemeClr val="accent6">
                <a:lumMod val="50000"/>
              </a:schemeClr>
            </a:solidFill>
          </a:ln>
        </p:spPr>
        <p:txBody>
          <a:bodyPr wrap="square">
            <a:spAutoFit/>
          </a:bodyPr>
          <a:lstStyle/>
          <a:p>
            <a:pPr indent="720090" algn="just"/>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亚洲金融危机指发生于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年的一次世界性金融风波。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年夏，“金融强盗” 索罗斯等一帮国际炒家利用亚洲国家金融市场的漏洞，做空泰铢，引起泰国挤兑风潮，挤垮银行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家，泰铢贬值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，股票市场狂泻</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。菲律宾、马来西亚、新加坡、印度尼西亚、日本和韩国等国家的汇市和股市也随之一路狂泻，终结了亚洲经济的高速发展。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70320" y="2146300"/>
            <a:ext cx="4736465" cy="2879725"/>
          </a:xfrm>
          <a:prstGeom prst="rect">
            <a:avLst/>
          </a:prstGeom>
          <a:ln>
            <a:noFill/>
          </a:ln>
          <a:effectLst>
            <a:outerShdw blurRad="190500" algn="tl" rotWithShape="0">
              <a:srgbClr val="000000">
                <a:alpha val="70000"/>
              </a:srgbClr>
            </a:outerShdw>
          </a:effectLst>
        </p:spPr>
      </p:pic>
      <p:sp>
        <p:nvSpPr>
          <p:cNvPr id="8" name="矩形 7"/>
          <p:cNvSpPr/>
          <p:nvPr/>
        </p:nvSpPr>
        <p:spPr>
          <a:xfrm>
            <a:off x="6858000" y="5086350"/>
            <a:ext cx="4161790" cy="460375"/>
          </a:xfrm>
          <a:prstGeom prst="rect">
            <a:avLst/>
          </a:prstGeom>
        </p:spPr>
        <p:txBody>
          <a:bodyPr wrap="square">
            <a:spAutoFit/>
          </a:bodyPr>
          <a:lstStyle/>
          <a:p>
            <a:pPr algn="l"/>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关注股市走向的香港股民</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1235075" y="10096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7" name="椭圆 16"/>
          <p:cNvSpPr/>
          <p:nvPr/>
        </p:nvSpPr>
        <p:spPr>
          <a:xfrm>
            <a:off x="504825" y="17780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932" y="1109826"/>
            <a:ext cx="11244982" cy="521970"/>
          </a:xfrm>
          <a:prstGeom prst="rect">
            <a:avLst/>
          </a:prstGeom>
        </p:spPr>
        <p:txBody>
          <a:bodyPr wrap="square">
            <a:spAutoFit/>
          </a:bodyPr>
          <a:lstStyle/>
          <a:p>
            <a:pPr indent="133350">
              <a:spcAft>
                <a:spcPts val="0"/>
              </a:spcAft>
            </a:pP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B</a:t>
            </a: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．拉美各国过于依赖出口贸易和外资，欠下巨额外债，影响了发展。</a:t>
            </a:r>
            <a:endPar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7" name="矩形 6"/>
          <p:cNvSpPr/>
          <p:nvPr/>
        </p:nvSpPr>
        <p:spPr>
          <a:xfrm>
            <a:off x="351932" y="2000076"/>
            <a:ext cx="6435367" cy="3415030"/>
          </a:xfrm>
          <a:prstGeom prst="rect">
            <a:avLst/>
          </a:prstGeom>
          <a:ln w="19050">
            <a:solidFill>
              <a:schemeClr val="accent6">
                <a:lumMod val="50000"/>
              </a:schemeClr>
            </a:solidFill>
          </a:ln>
        </p:spPr>
        <p:txBody>
          <a:bodyPr wrap="square">
            <a:spAutoFit/>
          </a:bodyPr>
          <a:lstStyle/>
          <a:p>
            <a:pPr indent="720090" algn="just"/>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1980年，拉美地区债务占国民生产总值的比例高达42%，1983年进一步增加到了61%。1973年至1982年短短的10年中，拉美国家债务规模迅速增加接近极限，国际收支状况脆弱以至于难以为继。1982年8月，墨西哥中止偿付债务，巴西、委内瑞拉、阿根廷、秘鲁和智利等国也相继发生还债困难，拉美债务危机爆发。到1986年底，拉美发展中国家债务总额飙升到10350亿美元，落入了“中等收入陷阱”。</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066280" y="2000250"/>
            <a:ext cx="4650105" cy="3417570"/>
          </a:xfrm>
          <a:prstGeom prst="rect">
            <a:avLst/>
          </a:prstGeom>
          <a:ln>
            <a:noFill/>
          </a:ln>
          <a:effectLst>
            <a:outerShdw blurRad="190500" algn="tl" rotWithShape="0">
              <a:srgbClr val="000000">
                <a:alpha val="70000"/>
              </a:srgbClr>
            </a:outerShdw>
          </a:effectLst>
        </p:spPr>
      </p:pic>
      <p:sp>
        <p:nvSpPr>
          <p:cNvPr id="3" name="矩形 2"/>
          <p:cNvSpPr/>
          <p:nvPr/>
        </p:nvSpPr>
        <p:spPr>
          <a:xfrm>
            <a:off x="1235075" y="100965"/>
            <a:ext cx="545401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7" name="椭圆 16"/>
          <p:cNvSpPr/>
          <p:nvPr/>
        </p:nvSpPr>
        <p:spPr>
          <a:xfrm>
            <a:off x="504825" y="17780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271" y="1233714"/>
            <a:ext cx="10893124" cy="521970"/>
          </a:xfrm>
          <a:prstGeom prst="rect">
            <a:avLst/>
          </a:prstGeom>
        </p:spPr>
        <p:txBody>
          <a:bodyPr wrap="square">
            <a:spAutoFit/>
          </a:bodyPr>
          <a:lstStyle/>
          <a:p>
            <a:pPr indent="133350">
              <a:spcAft>
                <a:spcPts val="0"/>
              </a:spcAft>
            </a:pP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C．非洲是发展最不平衡的地区，近一半人口仍生活在贫困线以下。</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3252" y="1997809"/>
            <a:ext cx="4468966" cy="3240000"/>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073" y="1997809"/>
            <a:ext cx="4421322" cy="3240000"/>
          </a:xfrm>
          <a:prstGeom prst="rect">
            <a:avLst/>
          </a:prstGeom>
          <a:ln>
            <a:noFill/>
          </a:ln>
          <a:effectLst>
            <a:outerShdw blurRad="190500" algn="tl" rotWithShape="0">
              <a:srgbClr val="000000">
                <a:alpha val="70000"/>
              </a:srgbClr>
            </a:outerShdw>
          </a:effectLst>
        </p:spPr>
      </p:pic>
      <p:sp>
        <p:nvSpPr>
          <p:cNvPr id="3" name="矩形 2"/>
          <p:cNvSpPr/>
          <p:nvPr/>
        </p:nvSpPr>
        <p:spPr>
          <a:xfrm>
            <a:off x="1235075" y="100965"/>
            <a:ext cx="545401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7" name="椭圆 16"/>
          <p:cNvSpPr/>
          <p:nvPr/>
        </p:nvSpPr>
        <p:spPr>
          <a:xfrm>
            <a:off x="504825" y="17780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680176" y="188640"/>
            <a:ext cx="1612900" cy="521970"/>
          </a:xfrm>
          <a:prstGeom prst="rect">
            <a:avLst/>
          </a:prstGeom>
          <a:solidFill>
            <a:srgbClr val="FFFF00"/>
          </a:solidFill>
          <a:ln w="9525">
            <a:noFill/>
            <a:miter lim="800000"/>
          </a:ln>
        </p:spPr>
        <p:txBody>
          <a:bodyPr wrap="none">
            <a:spAutoFit/>
          </a:bodyPr>
          <a:lstStyle/>
          <a:p>
            <a:r>
              <a:rPr lang="zh-CN" altLang="en-US" sz="2800" b="1">
                <a:latin typeface="黑体" panose="02010609060101010101" pitchFamily="49" charset="-122"/>
                <a:ea typeface="黑体" panose="02010609060101010101" pitchFamily="49" charset="-122"/>
              </a:rPr>
              <a:t>本课框架</a:t>
            </a:r>
            <a:endParaRPr lang="en-US" altLang="zh-CN" sz="2800" b="1">
              <a:latin typeface="华文琥珀" panose="02010800040101010101" pitchFamily="2" charset="-122"/>
              <a:ea typeface="华文琥珀" panose="02010800040101010101" pitchFamily="2" charset="-122"/>
            </a:endParaRPr>
          </a:p>
        </p:txBody>
      </p:sp>
      <p:sp>
        <p:nvSpPr>
          <p:cNvPr id="4099" name="TextBox 4"/>
          <p:cNvSpPr txBox="1">
            <a:spLocks noChangeArrowheads="1"/>
          </p:cNvSpPr>
          <p:nvPr/>
        </p:nvSpPr>
        <p:spPr bwMode="auto">
          <a:xfrm>
            <a:off x="6096000" y="908720"/>
            <a:ext cx="3388995" cy="521970"/>
          </a:xfrm>
          <a:prstGeom prst="rect">
            <a:avLst/>
          </a:prstGeom>
          <a:noFill/>
          <a:ln w="9525">
            <a:noFill/>
            <a:miter lim="800000"/>
          </a:ln>
        </p:spPr>
        <p:txBody>
          <a:bodyPr wrap="none">
            <a:spAutoFit/>
          </a:bodyPr>
          <a:lstStyle/>
          <a:p>
            <a:r>
              <a:rPr lang="zh-CN" altLang="en-US" sz="2800" b="1">
                <a:latin typeface="华文中宋" panose="02010600040101010101" pitchFamily="2" charset="-122"/>
                <a:ea typeface="华文中宋" panose="02010600040101010101" pitchFamily="2" charset="-122"/>
              </a:rPr>
              <a:t>世界殖民体系的崩溃</a:t>
            </a:r>
            <a:endParaRPr lang="en-US" altLang="zh-CN" sz="2800" b="1">
              <a:latin typeface="华文中宋" panose="02010600040101010101" pitchFamily="2" charset="-122"/>
              <a:ea typeface="华文中宋" panose="02010600040101010101" pitchFamily="2" charset="-122"/>
            </a:endParaRPr>
          </a:p>
        </p:txBody>
      </p:sp>
      <p:sp>
        <p:nvSpPr>
          <p:cNvPr id="4100" name="TextBox 7"/>
          <p:cNvSpPr txBox="1">
            <a:spLocks noChangeArrowheads="1"/>
          </p:cNvSpPr>
          <p:nvPr/>
        </p:nvSpPr>
        <p:spPr bwMode="auto">
          <a:xfrm>
            <a:off x="5357247" y="4879320"/>
            <a:ext cx="1627369" cy="953135"/>
          </a:xfrm>
          <a:prstGeom prst="rect">
            <a:avLst/>
          </a:prstGeom>
          <a:noFill/>
          <a:ln w="34925">
            <a:solidFill>
              <a:srgbClr val="FF0000"/>
            </a:solidFill>
            <a:miter lim="800000"/>
          </a:ln>
        </p:spPr>
        <p:txBody>
          <a:bodyPr wrap="square">
            <a:spAutoFit/>
          </a:bodyPr>
          <a:lstStyle/>
          <a:p>
            <a:r>
              <a:rPr lang="zh-CN" altLang="en-US" sz="2800" b="1">
                <a:latin typeface="华文中宋" panose="02010600040101010101" pitchFamily="2" charset="-122"/>
                <a:ea typeface="华文中宋" panose="02010600040101010101" pitchFamily="2" charset="-122"/>
              </a:rPr>
              <a:t>发展中国</a:t>
            </a:r>
            <a:endParaRPr lang="en-US" altLang="zh-CN" sz="2800" b="1">
              <a:latin typeface="华文中宋" panose="02010600040101010101" pitchFamily="2" charset="-122"/>
              <a:ea typeface="华文中宋" panose="02010600040101010101" pitchFamily="2" charset="-122"/>
            </a:endParaRPr>
          </a:p>
          <a:p>
            <a:r>
              <a:rPr lang="zh-CN" altLang="en-US" sz="2800" b="1">
                <a:latin typeface="华文中宋" panose="02010600040101010101" pitchFamily="2" charset="-122"/>
                <a:ea typeface="华文中宋" panose="02010600040101010101" pitchFamily="2" charset="-122"/>
              </a:rPr>
              <a:t>家兴起：</a:t>
            </a:r>
            <a:endParaRPr lang="en-US" altLang="zh-CN" sz="2800" b="1">
              <a:latin typeface="华文中宋" panose="02010600040101010101" pitchFamily="2" charset="-122"/>
              <a:ea typeface="华文中宋" panose="02010600040101010101" pitchFamily="2" charset="-122"/>
            </a:endParaRPr>
          </a:p>
        </p:txBody>
      </p:sp>
      <p:sp>
        <p:nvSpPr>
          <p:cNvPr id="4101" name="左大括号 8"/>
          <p:cNvSpPr/>
          <p:nvPr/>
        </p:nvSpPr>
        <p:spPr bwMode="auto">
          <a:xfrm>
            <a:off x="7052945" y="4509135"/>
            <a:ext cx="555625" cy="2088515"/>
          </a:xfrm>
          <a:prstGeom prst="leftBrace">
            <a:avLst>
              <a:gd name="adj1" fmla="val 8336"/>
              <a:gd name="adj2" fmla="val 48575"/>
            </a:avLst>
          </a:prstGeom>
          <a:noFill/>
          <a:ln w="38100" algn="ctr">
            <a:solidFill>
              <a:schemeClr val="tx1"/>
            </a:solidFill>
            <a:round/>
          </a:ln>
        </p:spPr>
        <p:txBody>
          <a:bodyPr wrap="none" anchor="ctr"/>
          <a:lstStyle/>
          <a:p>
            <a:endParaRPr lang="zh-CN" altLang="en-US"/>
          </a:p>
        </p:txBody>
      </p:sp>
      <p:sp>
        <p:nvSpPr>
          <p:cNvPr id="4102" name="TextBox 9"/>
          <p:cNvSpPr txBox="1">
            <a:spLocks noChangeArrowheads="1"/>
          </p:cNvSpPr>
          <p:nvPr/>
        </p:nvSpPr>
        <p:spPr bwMode="auto">
          <a:xfrm>
            <a:off x="7752183" y="4437112"/>
            <a:ext cx="2915817" cy="491490"/>
          </a:xfrm>
          <a:prstGeom prst="rect">
            <a:avLst/>
          </a:prstGeom>
          <a:noFill/>
          <a:ln w="28575">
            <a:solidFill>
              <a:srgbClr val="FF0000"/>
            </a:solidFill>
            <a:miter lim="800000"/>
          </a:ln>
        </p:spPr>
        <p:txBody>
          <a:bodyPr wrap="square">
            <a:spAutoFit/>
          </a:bodyPr>
          <a:lstStyle/>
          <a:p>
            <a:r>
              <a:rPr lang="zh-CN" altLang="en-US" sz="2600" b="1">
                <a:latin typeface="华文中宋" panose="02010600040101010101" pitchFamily="2" charset="-122"/>
                <a:ea typeface="华文中宋" panose="02010600040101010101" pitchFamily="2" charset="-122"/>
              </a:rPr>
              <a:t>发展中国家的成就</a:t>
            </a:r>
            <a:endParaRPr lang="en-US" altLang="zh-CN" sz="2600" b="1">
              <a:latin typeface="华文中宋" panose="02010600040101010101" pitchFamily="2" charset="-122"/>
              <a:ea typeface="华文中宋" panose="02010600040101010101" pitchFamily="2" charset="-122"/>
            </a:endParaRPr>
          </a:p>
        </p:txBody>
      </p:sp>
      <p:sp>
        <p:nvSpPr>
          <p:cNvPr id="4103" name="TextBox 10"/>
          <p:cNvSpPr txBox="1">
            <a:spLocks noChangeArrowheads="1"/>
          </p:cNvSpPr>
          <p:nvPr/>
        </p:nvSpPr>
        <p:spPr bwMode="auto">
          <a:xfrm>
            <a:off x="7896200" y="5517232"/>
            <a:ext cx="2771800" cy="953135"/>
          </a:xfrm>
          <a:prstGeom prst="rect">
            <a:avLst/>
          </a:prstGeom>
          <a:noFill/>
          <a:ln w="28575">
            <a:solidFill>
              <a:srgbClr val="FF0000"/>
            </a:solidFill>
            <a:miter lim="800000"/>
          </a:ln>
        </p:spPr>
        <p:txBody>
          <a:bodyPr wrap="square">
            <a:spAutoFit/>
          </a:bodyPr>
          <a:lstStyle/>
          <a:p>
            <a:r>
              <a:rPr lang="zh-CN" altLang="en-US" sz="2800" b="1">
                <a:latin typeface="华文中宋" panose="02010600040101010101" pitchFamily="2" charset="-122"/>
                <a:ea typeface="华文中宋" panose="02010600040101010101" pitchFamily="2" charset="-122"/>
              </a:rPr>
              <a:t>发展中国家面临的挑战及问题</a:t>
            </a:r>
            <a:endParaRPr lang="zh-CN" altLang="en-US" sz="2800" b="1">
              <a:latin typeface="华文中宋" panose="02010600040101010101" pitchFamily="2" charset="-122"/>
              <a:ea typeface="华文中宋" panose="02010600040101010101" pitchFamily="2" charset="-122"/>
            </a:endParaRPr>
          </a:p>
        </p:txBody>
      </p:sp>
      <p:sp>
        <p:nvSpPr>
          <p:cNvPr id="4104" name="TextBox 11"/>
          <p:cNvSpPr txBox="1">
            <a:spLocks noChangeArrowheads="1"/>
          </p:cNvSpPr>
          <p:nvPr/>
        </p:nvSpPr>
        <p:spPr bwMode="auto">
          <a:xfrm>
            <a:off x="5735960" y="1916832"/>
            <a:ext cx="895350" cy="521970"/>
          </a:xfrm>
          <a:prstGeom prst="rect">
            <a:avLst/>
          </a:prstGeom>
          <a:noFill/>
          <a:ln w="9525">
            <a:noFill/>
            <a:miter lim="800000"/>
          </a:ln>
        </p:spPr>
        <p:txBody>
          <a:bodyPr wrap="none">
            <a:spAutoFit/>
          </a:bodyPr>
          <a:lstStyle/>
          <a:p>
            <a:r>
              <a:rPr lang="zh-CN" altLang="en-US" sz="2800" b="1">
                <a:latin typeface="华文中宋" panose="02010600040101010101" pitchFamily="2" charset="-122"/>
                <a:ea typeface="华文中宋" panose="02010600040101010101" pitchFamily="2" charset="-122"/>
              </a:rPr>
              <a:t>亚洲</a:t>
            </a:r>
            <a:endParaRPr lang="en-US" altLang="zh-CN" sz="2800" b="1">
              <a:latin typeface="华文中宋" panose="02010600040101010101" pitchFamily="2" charset="-122"/>
              <a:ea typeface="华文中宋" panose="02010600040101010101" pitchFamily="2" charset="-122"/>
            </a:endParaRPr>
          </a:p>
        </p:txBody>
      </p:sp>
      <p:sp>
        <p:nvSpPr>
          <p:cNvPr id="4105" name="TextBox 12"/>
          <p:cNvSpPr txBox="1">
            <a:spLocks noChangeArrowheads="1"/>
          </p:cNvSpPr>
          <p:nvPr/>
        </p:nvSpPr>
        <p:spPr bwMode="auto">
          <a:xfrm>
            <a:off x="7052801" y="2004462"/>
            <a:ext cx="895350" cy="521970"/>
          </a:xfrm>
          <a:prstGeom prst="rect">
            <a:avLst/>
          </a:prstGeom>
          <a:noFill/>
          <a:ln w="9525">
            <a:noFill/>
            <a:miter lim="800000"/>
          </a:ln>
        </p:spPr>
        <p:txBody>
          <a:bodyPr wrap="none">
            <a:spAutoFit/>
          </a:bodyPr>
          <a:lstStyle/>
          <a:p>
            <a:r>
              <a:rPr lang="zh-CN" altLang="en-US" sz="2800" b="1">
                <a:latin typeface="华文中宋" panose="02010600040101010101" pitchFamily="2" charset="-122"/>
                <a:ea typeface="华文中宋" panose="02010600040101010101" pitchFamily="2" charset="-122"/>
              </a:rPr>
              <a:t>非洲</a:t>
            </a:r>
            <a:endParaRPr lang="en-US" altLang="zh-CN" sz="2800" b="1">
              <a:latin typeface="华文中宋" panose="02010600040101010101" pitchFamily="2" charset="-122"/>
              <a:ea typeface="华文中宋" panose="02010600040101010101" pitchFamily="2" charset="-122"/>
            </a:endParaRPr>
          </a:p>
        </p:txBody>
      </p:sp>
      <p:sp>
        <p:nvSpPr>
          <p:cNvPr id="4106" name="TextBox 13"/>
          <p:cNvSpPr txBox="1">
            <a:spLocks noChangeArrowheads="1"/>
          </p:cNvSpPr>
          <p:nvPr/>
        </p:nvSpPr>
        <p:spPr bwMode="auto">
          <a:xfrm>
            <a:off x="8622377" y="2004462"/>
            <a:ext cx="1607820" cy="521970"/>
          </a:xfrm>
          <a:prstGeom prst="rect">
            <a:avLst/>
          </a:prstGeom>
          <a:noFill/>
          <a:ln w="9525">
            <a:noFill/>
            <a:miter lim="800000"/>
          </a:ln>
        </p:spPr>
        <p:txBody>
          <a:bodyPr wrap="none">
            <a:spAutoFit/>
          </a:bodyPr>
          <a:lstStyle/>
          <a:p>
            <a:r>
              <a:rPr lang="zh-CN" altLang="en-US" sz="2800" b="1">
                <a:latin typeface="华文中宋" panose="02010600040101010101" pitchFamily="2" charset="-122"/>
                <a:ea typeface="华文中宋" panose="02010600040101010101" pitchFamily="2" charset="-122"/>
              </a:rPr>
              <a:t>拉丁美洲</a:t>
            </a:r>
            <a:endParaRPr lang="en-US" altLang="zh-CN" sz="2800" b="1">
              <a:latin typeface="华文中宋" panose="02010600040101010101" pitchFamily="2" charset="-122"/>
              <a:ea typeface="华文中宋" panose="02010600040101010101" pitchFamily="2" charset="-122"/>
            </a:endParaRPr>
          </a:p>
        </p:txBody>
      </p:sp>
      <p:sp>
        <p:nvSpPr>
          <p:cNvPr id="4107" name="左中括号 19"/>
          <p:cNvSpPr/>
          <p:nvPr/>
        </p:nvSpPr>
        <p:spPr bwMode="auto">
          <a:xfrm rot="-5400000">
            <a:off x="7644298" y="800583"/>
            <a:ext cx="431800" cy="3528393"/>
          </a:xfrm>
          <a:prstGeom prst="leftBracket">
            <a:avLst>
              <a:gd name="adj" fmla="val 8358"/>
            </a:avLst>
          </a:prstGeom>
          <a:noFill/>
          <a:ln w="38100" algn="ctr">
            <a:solidFill>
              <a:schemeClr val="tx1"/>
            </a:solidFill>
            <a:round/>
          </a:ln>
        </p:spPr>
        <p:txBody>
          <a:bodyPr wrap="none" anchor="ctr"/>
          <a:lstStyle/>
          <a:p>
            <a:endParaRPr lang="zh-CN" altLang="en-US"/>
          </a:p>
        </p:txBody>
      </p:sp>
      <p:sp>
        <p:nvSpPr>
          <p:cNvPr id="21" name="右箭头 20"/>
          <p:cNvSpPr>
            <a:spLocks noChangeArrowheads="1"/>
          </p:cNvSpPr>
          <p:nvPr/>
        </p:nvSpPr>
        <p:spPr bwMode="auto">
          <a:xfrm rot="5400000">
            <a:off x="7464152" y="3356992"/>
            <a:ext cx="1008112" cy="432048"/>
          </a:xfrm>
          <a:prstGeom prst="rightArrow">
            <a:avLst>
              <a:gd name="adj1" fmla="val 50000"/>
              <a:gd name="adj2" fmla="val 50006"/>
            </a:avLst>
          </a:prstGeom>
          <a:solidFill>
            <a:srgbClr val="00B0F0"/>
          </a:solidFill>
          <a:ln w="9525" algn="ctr">
            <a:solidFill>
              <a:schemeClr val="tx1"/>
            </a:solidFill>
            <a:round/>
          </a:ln>
        </p:spPr>
        <p:txBody>
          <a:bodyPr wrap="none" anchor="ctr"/>
          <a:lstStyle/>
          <a:p>
            <a:endParaRPr lang="zh-CN" altLang="en-US"/>
          </a:p>
        </p:txBody>
      </p:sp>
      <p:cxnSp>
        <p:nvCxnSpPr>
          <p:cNvPr id="3" name="直接连接符 2"/>
          <p:cNvCxnSpPr/>
          <p:nvPr/>
        </p:nvCxnSpPr>
        <p:spPr bwMode="auto">
          <a:xfrm flipH="1">
            <a:off x="6370697" y="1475775"/>
            <a:ext cx="1420118" cy="484237"/>
          </a:xfrm>
          <a:prstGeom prst="line">
            <a:avLst/>
          </a:prstGeom>
          <a:gradFill rotWithShape="0">
            <a:gsLst>
              <a:gs pos="0">
                <a:schemeClr val="accent1"/>
              </a:gs>
              <a:gs pos="50000">
                <a:schemeClr val="bg1"/>
              </a:gs>
              <a:gs pos="100000">
                <a:schemeClr val="accent1"/>
              </a:gs>
            </a:gsLst>
            <a:lin ang="18900000" scaled="1"/>
          </a:gradFill>
          <a:ln w="57150" cap="flat" cmpd="sng" algn="ctr">
            <a:solidFill>
              <a:schemeClr val="tx1"/>
            </a:solidFill>
            <a:prstDash val="solid"/>
            <a:round/>
            <a:headEnd type="none" w="med" len="med"/>
            <a:tailEnd type="none" w="med" len="med"/>
          </a:ln>
          <a:effectLst/>
        </p:spPr>
      </p:cxnSp>
      <p:cxnSp>
        <p:nvCxnSpPr>
          <p:cNvPr id="5" name="直接连接符 4"/>
          <p:cNvCxnSpPr/>
          <p:nvPr/>
        </p:nvCxnSpPr>
        <p:spPr bwMode="auto">
          <a:xfrm flipH="1">
            <a:off x="7824192" y="1412776"/>
            <a:ext cx="0" cy="592138"/>
          </a:xfrm>
          <a:prstGeom prst="line">
            <a:avLst/>
          </a:prstGeom>
          <a:gradFill rotWithShape="0">
            <a:gsLst>
              <a:gs pos="0">
                <a:schemeClr val="accent1"/>
              </a:gs>
              <a:gs pos="50000">
                <a:schemeClr val="bg1"/>
              </a:gs>
              <a:gs pos="100000">
                <a:schemeClr val="accent1"/>
              </a:gs>
            </a:gsLst>
            <a:lin ang="18900000" scaled="1"/>
          </a:gradFill>
          <a:ln w="57150" cap="flat" cmpd="sng" algn="ctr">
            <a:solidFill>
              <a:schemeClr val="tx1"/>
            </a:solidFill>
            <a:prstDash val="solid"/>
            <a:round/>
            <a:headEnd type="none" w="med" len="med"/>
            <a:tailEnd type="none" w="med" len="med"/>
          </a:ln>
          <a:effectLst/>
        </p:spPr>
      </p:cxnSp>
      <p:cxnSp>
        <p:nvCxnSpPr>
          <p:cNvPr id="8" name="直接连接符 7"/>
          <p:cNvCxnSpPr>
            <a:stCxn id="4099" idx="2"/>
            <a:endCxn id="4106" idx="0"/>
          </p:cNvCxnSpPr>
          <p:nvPr/>
        </p:nvCxnSpPr>
        <p:spPr bwMode="auto">
          <a:xfrm>
            <a:off x="7790815" y="1430690"/>
            <a:ext cx="1635760" cy="574040"/>
          </a:xfrm>
          <a:prstGeom prst="line">
            <a:avLst/>
          </a:prstGeom>
          <a:gradFill rotWithShape="0">
            <a:gsLst>
              <a:gs pos="0">
                <a:schemeClr val="accent1"/>
              </a:gs>
              <a:gs pos="50000">
                <a:schemeClr val="bg1"/>
              </a:gs>
              <a:gs pos="100000">
                <a:schemeClr val="accent1"/>
              </a:gs>
            </a:gsLst>
            <a:lin ang="18900000" scaled="1"/>
          </a:gradFill>
          <a:ln w="57150" cap="flat" cmpd="sng" algn="ctr">
            <a:solidFill>
              <a:schemeClr val="tx1"/>
            </a:solidFill>
            <a:prstDash val="solid"/>
            <a:round/>
            <a:headEnd type="none" w="med" len="med"/>
            <a:tailEnd type="none" w="med" len="med"/>
          </a:ln>
          <a:effectLst/>
        </p:spPr>
      </p:cxnSp>
      <p:sp>
        <p:nvSpPr>
          <p:cNvPr id="2" name="矩形 1"/>
          <p:cNvSpPr>
            <a:spLocks noChangeArrowheads="1"/>
          </p:cNvSpPr>
          <p:nvPr/>
        </p:nvSpPr>
        <p:spPr bwMode="auto">
          <a:xfrm>
            <a:off x="5591944" y="784225"/>
            <a:ext cx="4825504" cy="2212727"/>
          </a:xfrm>
          <a:prstGeom prst="rect">
            <a:avLst/>
          </a:prstGeom>
          <a:noFill/>
          <a:ln w="57150" algn="ctr">
            <a:solidFill>
              <a:srgbClr val="FF0000"/>
            </a:solidFill>
            <a:round/>
          </a:ln>
        </p:spPr>
        <p:txBody>
          <a:bodyPr wrap="none" anchor="ctr"/>
          <a:lstStyle/>
          <a:p>
            <a:endParaRPr lang="zh-CN" altLang="en-US"/>
          </a:p>
        </p:txBody>
      </p:sp>
      <p:sp>
        <p:nvSpPr>
          <p:cNvPr id="17" name="矩形 16"/>
          <p:cNvSpPr/>
          <p:nvPr/>
        </p:nvSpPr>
        <p:spPr>
          <a:xfrm>
            <a:off x="807720" y="1412875"/>
            <a:ext cx="4136390" cy="119888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a:solidFill>
                  <a:srgbClr val="FF0000"/>
                </a:solidFill>
                <a:latin typeface="+mj-ea"/>
                <a:ea typeface="+mj-ea"/>
              </a:rPr>
              <a:t>第 1</a:t>
            </a:r>
            <a:r>
              <a:rPr lang="en-US" altLang="zh-CN" sz="2400" b="1">
                <a:solidFill>
                  <a:srgbClr val="FF0000"/>
                </a:solidFill>
                <a:latin typeface="+mj-ea"/>
                <a:ea typeface="+mj-ea"/>
              </a:rPr>
              <a:t>3</a:t>
            </a:r>
            <a:r>
              <a:rPr lang="zh-CN" altLang="en-US" sz="2400" b="1">
                <a:solidFill>
                  <a:srgbClr val="FF0000"/>
                </a:solidFill>
                <a:latin typeface="+mj-ea"/>
                <a:ea typeface="+mj-ea"/>
              </a:rPr>
              <a:t> 课  亚非拉民族独立运动高潮（</a:t>
            </a:r>
            <a:r>
              <a:rPr lang="en-US" altLang="zh-CN" sz="2400" b="1">
                <a:solidFill>
                  <a:srgbClr val="FF0000"/>
                </a:solidFill>
                <a:latin typeface="+mj-ea"/>
                <a:ea typeface="+mj-ea"/>
              </a:rPr>
              <a:t>19</a:t>
            </a:r>
            <a:r>
              <a:rPr lang="zh-CN" altLang="en-US" sz="2400" b="1">
                <a:solidFill>
                  <a:srgbClr val="FF0000"/>
                </a:solidFill>
                <a:latin typeface="+mj-ea"/>
                <a:ea typeface="+mj-ea"/>
              </a:rPr>
              <a:t>世纪末</a:t>
            </a:r>
            <a:r>
              <a:rPr lang="en-US" altLang="zh-CN" sz="2400" b="1">
                <a:solidFill>
                  <a:srgbClr val="FF0000"/>
                </a:solidFill>
                <a:latin typeface="+mj-ea"/>
                <a:ea typeface="+mj-ea"/>
              </a:rPr>
              <a:t>20</a:t>
            </a:r>
            <a:r>
              <a:rPr lang="zh-CN" altLang="en-US" sz="2400" b="1">
                <a:solidFill>
                  <a:srgbClr val="FF0000"/>
                </a:solidFill>
                <a:latin typeface="+mj-ea"/>
                <a:ea typeface="+mj-ea"/>
              </a:rPr>
              <a:t>世纪初）</a:t>
            </a:r>
            <a:endParaRPr lang="zh-CN" altLang="en-US" sz="2400" b="1">
              <a:solidFill>
                <a:srgbClr val="FF0000"/>
              </a:solidFill>
              <a:latin typeface="+mj-ea"/>
              <a:ea typeface="+mj-ea"/>
            </a:endParaRPr>
          </a:p>
        </p:txBody>
      </p:sp>
      <p:sp>
        <p:nvSpPr>
          <p:cNvPr id="18" name="矩形 17"/>
          <p:cNvSpPr/>
          <p:nvPr/>
        </p:nvSpPr>
        <p:spPr>
          <a:xfrm>
            <a:off x="807720" y="2997200"/>
            <a:ext cx="4070350" cy="119888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a:solidFill>
                  <a:srgbClr val="FF0000"/>
                </a:solidFill>
                <a:latin typeface="+mj-ea"/>
                <a:ea typeface="+mj-ea"/>
              </a:rPr>
              <a:t>第 1</a:t>
            </a:r>
            <a:r>
              <a:rPr lang="en-US" altLang="zh-CN" sz="2400" b="1">
                <a:solidFill>
                  <a:srgbClr val="FF0000"/>
                </a:solidFill>
                <a:latin typeface="+mj-ea"/>
                <a:ea typeface="+mj-ea"/>
              </a:rPr>
              <a:t>6</a:t>
            </a:r>
            <a:r>
              <a:rPr lang="zh-CN" altLang="en-US" sz="2400" b="1">
                <a:solidFill>
                  <a:srgbClr val="FF0000"/>
                </a:solidFill>
                <a:latin typeface="+mj-ea"/>
                <a:ea typeface="+mj-ea"/>
              </a:rPr>
              <a:t> 课  亚非拉民族民主运动的高涨（一战后到二战前）</a:t>
            </a:r>
            <a:endParaRPr lang="zh-CN" altLang="en-US" sz="2400" b="1">
              <a:solidFill>
                <a:srgbClr val="FF0000"/>
              </a:solidFill>
              <a:latin typeface="+mj-ea"/>
              <a:ea typeface="+mj-ea"/>
            </a:endParaRPr>
          </a:p>
        </p:txBody>
      </p:sp>
      <p:sp>
        <p:nvSpPr>
          <p:cNvPr id="19" name="矩形 18"/>
          <p:cNvSpPr/>
          <p:nvPr/>
        </p:nvSpPr>
        <p:spPr>
          <a:xfrm>
            <a:off x="807085" y="4940935"/>
            <a:ext cx="4070985" cy="8299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a:solidFill>
                  <a:srgbClr val="FF0000"/>
                </a:solidFill>
                <a:latin typeface="+mj-ea"/>
                <a:ea typeface="+mj-ea"/>
              </a:rPr>
              <a:t>第21课 世界殖民体系的瓦解与新兴国家的发展（二战后）</a:t>
            </a:r>
            <a:endParaRPr lang="zh-CN" altLang="en-US" sz="2400" b="1">
              <a:solidFill>
                <a:srgbClr val="FF0000"/>
              </a:solidFill>
              <a:latin typeface="+mj-ea"/>
              <a:ea typeface="+mj-ea"/>
            </a:endParaRPr>
          </a:p>
        </p:txBody>
      </p:sp>
      <p:sp>
        <p:nvSpPr>
          <p:cNvPr id="24" name="TextBox 3"/>
          <p:cNvSpPr txBox="1">
            <a:spLocks noChangeArrowheads="1"/>
          </p:cNvSpPr>
          <p:nvPr/>
        </p:nvSpPr>
        <p:spPr bwMode="auto">
          <a:xfrm>
            <a:off x="1919536" y="260648"/>
            <a:ext cx="2327910" cy="521970"/>
          </a:xfrm>
          <a:prstGeom prst="rect">
            <a:avLst/>
          </a:prstGeom>
          <a:solidFill>
            <a:srgbClr val="FFFF00"/>
          </a:solidFill>
          <a:ln w="9525">
            <a:noFill/>
            <a:miter lim="800000"/>
          </a:ln>
        </p:spPr>
        <p:txBody>
          <a:bodyPr wrap="none">
            <a:spAutoFit/>
          </a:bodyPr>
          <a:lstStyle/>
          <a:p>
            <a:r>
              <a:rPr lang="zh-CN" altLang="en-US" sz="2800" b="1">
                <a:latin typeface="黑体" panose="02010609060101010101" pitchFamily="49" charset="-122"/>
                <a:ea typeface="黑体" panose="02010609060101010101" pitchFamily="49" charset="-122"/>
              </a:rPr>
              <a:t>殖民体系瓦解</a:t>
            </a:r>
            <a:endParaRPr lang="en-US" altLang="zh-CN" sz="2800" b="1">
              <a:latin typeface="黑体" panose="02010609060101010101" pitchFamily="49" charset="-122"/>
              <a:ea typeface="黑体" panose="02010609060101010101" pitchFamily="49" charset="-122"/>
            </a:endParaRPr>
          </a:p>
        </p:txBody>
      </p:sp>
      <p:cxnSp>
        <p:nvCxnSpPr>
          <p:cNvPr id="26" name="直接箭头连接符 25"/>
          <p:cNvCxnSpPr/>
          <p:nvPr/>
        </p:nvCxnSpPr>
        <p:spPr>
          <a:xfrm>
            <a:off x="4295800" y="476672"/>
            <a:ext cx="33123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2855640" y="83671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2927648" y="2636912"/>
            <a:ext cx="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2927648" y="443711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43872" y="0"/>
            <a:ext cx="2232248" cy="645160"/>
          </a:xfrm>
          <a:prstGeom prst="rect">
            <a:avLst/>
          </a:prstGeom>
          <a:solidFill>
            <a:schemeClr val="bg1"/>
          </a:solidFill>
        </p:spPr>
        <p:txBody>
          <a:bodyPr wrap="square" rtlCol="0">
            <a:spAutoFit/>
          </a:bodyPr>
          <a:lstStyle/>
          <a:p>
            <a:r>
              <a:rPr lang="zh-CN" altLang="en-US" sz="3600" b="1">
                <a:solidFill>
                  <a:srgbClr val="FF0000"/>
                </a:solidFill>
                <a:latin typeface="+mj-ea"/>
                <a:ea typeface="+mj-ea"/>
              </a:rPr>
              <a:t>知识衔接</a:t>
            </a:r>
            <a:endParaRPr lang="zh-CN" altLang="en-US" sz="3600" b="1">
              <a:solidFill>
                <a:srgbClr val="FF000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circle(in)">
                                      <p:cBhvr>
                                        <p:cTn id="29" dur="2000"/>
                                        <p:tgtEl>
                                          <p:spTgt spid="410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circle(in)">
                                      <p:cBhvr>
                                        <p:cTn id="32" dur="2000"/>
                                        <p:tgtEl>
                                          <p:spTgt spid="410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circle(in)">
                                      <p:cBhvr>
                                        <p:cTn id="35" dur="2000"/>
                                        <p:tgtEl>
                                          <p:spTgt spid="410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107"/>
                                        </p:tgtEl>
                                        <p:attrNameLst>
                                          <p:attrName>style.visibility</p:attrName>
                                        </p:attrNameLst>
                                      </p:cBhvr>
                                      <p:to>
                                        <p:strVal val="visible"/>
                                      </p:to>
                                    </p:set>
                                    <p:animEffect transition="in" filter="barn(inVertical)">
                                      <p:cBhvr>
                                        <p:cTn id="40" dur="500"/>
                                        <p:tgtEl>
                                          <p:spTgt spid="410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100"/>
                                        </p:tgtEl>
                                        <p:attrNameLst>
                                          <p:attrName>style.visibility</p:attrName>
                                        </p:attrNameLst>
                                      </p:cBhvr>
                                      <p:to>
                                        <p:strVal val="visible"/>
                                      </p:to>
                                    </p:set>
                                    <p:animEffect transition="in" filter="wipe(down)">
                                      <p:cBhvr>
                                        <p:cTn id="48" dur="500"/>
                                        <p:tgtEl>
                                          <p:spTgt spid="410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4101"/>
                                        </p:tgtEl>
                                        <p:attrNameLst>
                                          <p:attrName>style.visibility</p:attrName>
                                        </p:attrNameLst>
                                      </p:cBhvr>
                                      <p:to>
                                        <p:strVal val="visible"/>
                                      </p:to>
                                    </p:set>
                                    <p:animEffect transition="in" filter="circle(in)">
                                      <p:cBhvr>
                                        <p:cTn id="53" dur="2000"/>
                                        <p:tgtEl>
                                          <p:spTgt spid="4101"/>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4102"/>
                                        </p:tgtEl>
                                        <p:attrNameLst>
                                          <p:attrName>style.visibility</p:attrName>
                                        </p:attrNameLst>
                                      </p:cBhvr>
                                      <p:to>
                                        <p:strVal val="visible"/>
                                      </p:to>
                                    </p:set>
                                    <p:animEffect transition="in" filter="circle(in)">
                                      <p:cBhvr>
                                        <p:cTn id="56" dur="2000"/>
                                        <p:tgtEl>
                                          <p:spTgt spid="4102"/>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4103"/>
                                        </p:tgtEl>
                                        <p:attrNameLst>
                                          <p:attrName>style.visibility</p:attrName>
                                        </p:attrNameLst>
                                      </p:cBhvr>
                                      <p:to>
                                        <p:strVal val="visible"/>
                                      </p:to>
                                    </p:set>
                                    <p:animEffect transition="in" filter="circle(in)">
                                      <p:cBhvr>
                                        <p:cTn id="59"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ldLvl="0" animBg="1"/>
      <p:bldP spid="4101" grpId="0" bldLvl="0" animBg="1"/>
      <p:bldP spid="4102" grpId="0" bldLvl="0" animBg="1"/>
      <p:bldP spid="4103" grpId="0" bldLvl="0" animBg="1"/>
      <p:bldP spid="4104" grpId="0"/>
      <p:bldP spid="4105" grpId="0"/>
      <p:bldP spid="4106" grpId="0"/>
      <p:bldP spid="4107" grpId="0" bldLvl="0" animBg="1"/>
      <p:bldP spid="21" grpId="0" bldLvl="0" animBg="1"/>
      <p:bldP spid="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669415" y="904875"/>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2728595" y="828040"/>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graphicFrame>
        <p:nvGraphicFramePr>
          <p:cNvPr id="12" name="表格 11"/>
          <p:cNvGraphicFramePr>
            <a:graphicFrameLocks noGrp="1"/>
          </p:cNvGraphicFramePr>
          <p:nvPr>
            <p:custDataLst>
              <p:tags r:id="rId1"/>
            </p:custDataLst>
          </p:nvPr>
        </p:nvGraphicFramePr>
        <p:xfrm>
          <a:off x="1341120" y="2224405"/>
          <a:ext cx="9669145" cy="4486910"/>
        </p:xfrm>
        <a:graphic>
          <a:graphicData uri="http://schemas.openxmlformats.org/drawingml/2006/table">
            <a:tbl>
              <a:tblPr firstRow="1" bandRow="1">
                <a:tableStyleId>{5940675A-B579-460E-94D1-54222C63F5DA}</a:tableStyleId>
              </a:tblPr>
              <a:tblGrid>
                <a:gridCol w="1144905"/>
                <a:gridCol w="4176395"/>
                <a:gridCol w="4347845"/>
              </a:tblGrid>
              <a:tr h="553720">
                <a:tc>
                  <a:txBody>
                    <a:bodyPr wrap="square"/>
                    <a:p>
                      <a:pPr indent="0" algn="ctr">
                        <a:lnSpc>
                          <a:spcPct val="120000"/>
                        </a:lnSpc>
                        <a:buNone/>
                      </a:pPr>
                      <a:r>
                        <a:rPr lang="zh-CN" altLang="en-US" sz="2200" b="1">
                          <a:latin typeface="微软雅黑" panose="020B0503020204020204" charset="-122"/>
                          <a:ea typeface="微软雅黑" panose="020B0503020204020204" charset="-122"/>
                          <a:cs typeface="微软雅黑" panose="020B0503020204020204" charset="-122"/>
                        </a:rPr>
                        <a:t>地区</a:t>
                      </a:r>
                      <a:endParaRPr lang="zh-CN" altLang="en-US" sz="22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面临的主要问题</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lnSpc>
                          <a:spcPct val="120000"/>
                        </a:lnSpc>
                        <a:buNone/>
                      </a:pP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对策与成效</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09345">
                <a:tc>
                  <a:txBody>
                    <a:bodyPr wrap="square"/>
                    <a:p>
                      <a:pPr indent="0" algn="ctr">
                        <a:lnSpc>
                          <a:spcPct val="120000"/>
                        </a:lnSpc>
                        <a:buNone/>
                      </a:pP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亚洲</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zh-CN" sz="2200" b="1">
                          <a:latin typeface="黑体" panose="02010609060101010101" pitchFamily="49" charset="-122"/>
                          <a:ea typeface="黑体" panose="02010609060101010101" pitchFamily="49" charset="-122"/>
                          <a:sym typeface="+mn-ea"/>
                        </a:rPr>
                        <a:t>过分依赖国际资本和国际市场，承受风险的能力较差。</a:t>
                      </a:r>
                      <a:endParaRPr lang="zh-CN" altLang="en-US" sz="2200" b="1">
                        <a:latin typeface="黑体" panose="02010609060101010101" pitchFamily="49" charset="-122"/>
                        <a:ea typeface="黑体" panose="02010609060101010101" pitchFamily="49" charset="-122"/>
                        <a:cs typeface="微软雅黑" panose="020B0503020204020204" charset="-122"/>
                        <a:sym typeface="+mn-ea"/>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en-US" altLang="en-US" sz="2200" b="1">
                          <a:latin typeface="黑体" panose="02010609060101010101" pitchFamily="49" charset="-122"/>
                          <a:ea typeface="黑体" panose="02010609060101010101" pitchFamily="49" charset="-122"/>
                          <a:cs typeface="微软雅黑" panose="020B0503020204020204" charset="-122"/>
                        </a:rPr>
                        <a:t>重新调整经济结构，健全政府对金融体系的监管。</a:t>
                      </a:r>
                      <a:endParaRPr lang="en-US" altLang="en-US" sz="2200" b="1">
                        <a:latin typeface="黑体" panose="02010609060101010101" pitchFamily="49" charset="-122"/>
                        <a:ea typeface="黑体" panose="02010609060101010101" pitchFamily="49"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60780">
                <a:tc>
                  <a:txBody>
                    <a:bodyPr wrap="square"/>
                    <a:p>
                      <a:pPr indent="0" algn="ctr">
                        <a:lnSpc>
                          <a:spcPct val="120000"/>
                        </a:lnSpc>
                        <a:buNone/>
                      </a:pP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拉美</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en-US" altLang="en-US" sz="2200" b="1">
                          <a:latin typeface="黑体" panose="02010609060101010101" pitchFamily="49" charset="-122"/>
                          <a:ea typeface="黑体" panose="02010609060101010101" pitchFamily="49" charset="-122"/>
                          <a:cs typeface="微软雅黑" panose="020B0503020204020204" charset="-122"/>
                        </a:rPr>
                        <a:t>过于依赖出口贸易和外资，欠下巨额外债，影响了发展。</a:t>
                      </a:r>
                      <a:endParaRPr lang="en-US" altLang="en-US" sz="2200" b="1">
                        <a:latin typeface="黑体" panose="02010609060101010101" pitchFamily="49" charset="-122"/>
                        <a:ea typeface="黑体" panose="02010609060101010101" pitchFamily="49"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en-US" altLang="en-US" sz="2200" b="1">
                          <a:latin typeface="黑体" panose="02010609060101010101" pitchFamily="49" charset="-122"/>
                          <a:ea typeface="黑体" panose="02010609060101010101" pitchFamily="49" charset="-122"/>
                          <a:cs typeface="黑体" panose="02010609060101010101" pitchFamily="49" charset="-122"/>
                        </a:rPr>
                        <a:t>经过改革，20世纪90年代的拉美经济出现繁荣势头。</a:t>
                      </a:r>
                      <a:endParaRPr lang="en-US" altLang="en-US" sz="2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63065">
                <a:tc>
                  <a:txBody>
                    <a:bodyPr wrap="square"/>
                    <a:p>
                      <a:pPr indent="0" algn="ctr">
                        <a:lnSpc>
                          <a:spcPct val="120000"/>
                        </a:lnSpc>
                        <a:buNone/>
                      </a:pP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非洲</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en-US" altLang="en-US" sz="2200" b="1">
                          <a:latin typeface="黑体" panose="02010609060101010101" pitchFamily="49" charset="-122"/>
                          <a:ea typeface="黑体" panose="02010609060101010101" pitchFamily="49" charset="-122"/>
                          <a:cs typeface="黑体" panose="02010609060101010101" pitchFamily="49" charset="-122"/>
                        </a:rPr>
                        <a:t>非洲是发展最不平衡的地区，到21世纪初，近一半的非洲人口仍生活在贫困线以下。</a:t>
                      </a:r>
                      <a:endParaRPr lang="en-US" altLang="en-US" sz="2200" b="1">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nSpc>
                          <a:spcPct val="120000"/>
                        </a:lnSpc>
                        <a:buNone/>
                      </a:pPr>
                      <a:r>
                        <a:rPr lang="en-US" altLang="en-US" sz="2200" b="1">
                          <a:latin typeface="黑体" panose="02010609060101010101" pitchFamily="49" charset="-122"/>
                          <a:ea typeface="黑体" panose="02010609060101010101" pitchFamily="49" charset="-122"/>
                          <a:cs typeface="微软雅黑" panose="020B0503020204020204" charset="-122"/>
                        </a:rPr>
                        <a:t>成立了各种经济合作组织，共同谋求发展。</a:t>
                      </a:r>
                      <a:endParaRPr lang="en-US" altLang="en-US" sz="2200" b="1">
                        <a:latin typeface="黑体" panose="02010609060101010101" pitchFamily="49" charset="-122"/>
                        <a:ea typeface="黑体" panose="02010609060101010101" pitchFamily="49"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2000"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6324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677545" y="-5080"/>
            <a:ext cx="57404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
        <p:nvSpPr>
          <p:cNvPr id="12" name="矩形 11"/>
          <p:cNvSpPr/>
          <p:nvPr/>
        </p:nvSpPr>
        <p:spPr>
          <a:xfrm>
            <a:off x="1453515" y="0"/>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5" name="矩形 14"/>
          <p:cNvSpPr/>
          <p:nvPr/>
        </p:nvSpPr>
        <p:spPr>
          <a:xfrm>
            <a:off x="677545" y="1433830"/>
            <a:ext cx="6857365" cy="953135"/>
          </a:xfrm>
          <a:prstGeom prst="rect">
            <a:avLst/>
          </a:prstGeom>
        </p:spPr>
        <p:txBody>
          <a:bodyPr wrap="square">
            <a:spAutoFit/>
          </a:bodyPr>
          <a:lstStyle/>
          <a:p>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A</a:t>
            </a:r>
            <a:r>
              <a:rPr lang="zh-CN" altLang="en-US"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、发展中国家还面临的挑战有</a:t>
            </a:r>
            <a:r>
              <a:rPr lang="zh-CN"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不平等的国际经济旧秩序。</a:t>
            </a:r>
            <a:endParaRPr lang="zh-CN"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rcRect l="11409" t="19851" r="10283" b="10884"/>
          <a:stretch>
            <a:fillRect/>
          </a:stretch>
        </p:blipFill>
        <p:spPr>
          <a:xfrm>
            <a:off x="7649337" y="1907827"/>
            <a:ext cx="3770254" cy="2377422"/>
          </a:xfrm>
          <a:prstGeom prst="rect">
            <a:avLst/>
          </a:prstGeom>
          <a:ln>
            <a:noFill/>
          </a:ln>
          <a:effectLst>
            <a:outerShdw blurRad="190500" algn="tl" rotWithShape="0">
              <a:srgbClr val="000000">
                <a:alpha val="70000"/>
              </a:srgbClr>
            </a:outerShdw>
          </a:effectLst>
        </p:spPr>
      </p:pic>
      <p:sp>
        <p:nvSpPr>
          <p:cNvPr id="18" name="矩形 17"/>
          <p:cNvSpPr/>
          <p:nvPr/>
        </p:nvSpPr>
        <p:spPr>
          <a:xfrm>
            <a:off x="630169" y="2470010"/>
            <a:ext cx="6287521" cy="1568450"/>
          </a:xfrm>
          <a:prstGeom prst="rect">
            <a:avLst/>
          </a:prstGeom>
          <a:ln w="19050">
            <a:solidFill>
              <a:schemeClr val="accent6">
                <a:lumMod val="50000"/>
              </a:schemeClr>
            </a:solidFill>
          </a:ln>
        </p:spPr>
        <p:txBody>
          <a:bodyPr wrap="square">
            <a:spAutoFit/>
          </a:bodyPr>
          <a:lstStyle/>
          <a:p>
            <a:r>
              <a:rPr lang="zh-CN" altLang="en-US" sz="2400" b="1">
                <a:latin typeface="楷体" panose="02010609060101010101" pitchFamily="49" charset="-122"/>
                <a:ea typeface="楷体" panose="02010609060101010101" pitchFamily="49" charset="-122"/>
                <a:cs typeface="楷体" panose="02010609060101010101" pitchFamily="49" charset="-122"/>
              </a:rPr>
              <a:t>工农业产品交换时</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工业品价格高于价值</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农产品等初级产品价格低于价值所形成的差额。因这种差额的动态趋势呈张开的剪刀状</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故称为“</a:t>
            </a:r>
            <a:r>
              <a:rPr lang="zh-CN" altLang="en-US" sz="2400" b="1" i="1">
                <a:latin typeface="楷体" panose="02010609060101010101" pitchFamily="49" charset="-122"/>
                <a:ea typeface="楷体" panose="02010609060101010101" pitchFamily="49" charset="-122"/>
                <a:cs typeface="楷体" panose="02010609060101010101" pitchFamily="49" charset="-122"/>
              </a:rPr>
              <a:t>剪刀差</a:t>
            </a:r>
            <a:r>
              <a:rPr lang="zh-CN" altLang="en-US" sz="2400" b="1">
                <a:latin typeface="楷体" panose="02010609060101010101" pitchFamily="49" charset="-122"/>
                <a:ea typeface="楷体" panose="02010609060101010101" pitchFamily="49" charset="-122"/>
                <a:cs typeface="楷体" panose="02010609060101010101" pitchFamily="49" charset="-122"/>
              </a:rPr>
              <a:t>”。</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23" name="New picture"/>
          <p:cNvPicPr/>
          <p:nvPr/>
        </p:nvPicPr>
        <p:blipFill>
          <a:blip r:embed="rId2"/>
          <a:stretch>
            <a:fillRect/>
          </a:stretch>
        </p:blipFill>
        <p:spPr>
          <a:xfrm>
            <a:off x="11645900" y="12547600"/>
            <a:ext cx="342900" cy="241300"/>
          </a:xfrm>
          <a:prstGeom prst="cube">
            <a:avLst/>
          </a:prstGeom>
        </p:spPr>
      </p:pic>
      <p:sp>
        <p:nvSpPr>
          <p:cNvPr id="3" name="文本框 2"/>
          <p:cNvSpPr txBox="1"/>
          <p:nvPr/>
        </p:nvSpPr>
        <p:spPr>
          <a:xfrm>
            <a:off x="502920" y="890270"/>
            <a:ext cx="5267325" cy="460375"/>
          </a:xfrm>
          <a:prstGeom prst="rect">
            <a:avLst/>
          </a:prstGeom>
          <a:noFill/>
          <a:ln w="9525">
            <a:noFill/>
          </a:ln>
        </p:spPr>
        <p:txBody>
          <a:bodyPr wrap="square">
            <a:spAutoFit/>
          </a:bodyPr>
          <a:p>
            <a:pPr indent="0"/>
            <a:r>
              <a:rPr lang="zh-CN" altLang="en-US" sz="2400"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a:t>
            </a:r>
            <a:r>
              <a:rPr lang="en-US" altLang="zh-CN" sz="2400"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2</a:t>
            </a:r>
            <a:r>
              <a:rPr lang="zh-CN" altLang="en-US" sz="2400"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a:t>
            </a:r>
            <a:r>
              <a:rPr lang="zh-CN" sz="2400" b="1">
                <a:solidFill>
                  <a:srgbClr val="C00000"/>
                </a:solidFill>
                <a:latin typeface="黑体" panose="02010609060101010101" pitchFamily="49" charset="-122"/>
                <a:ea typeface="黑体" panose="02010609060101010101" pitchFamily="49" charset="-122"/>
                <a:cs typeface="微软雅黑" panose="020B0503020204020204" charset="-122"/>
              </a:rPr>
              <a:t>发展中国家面临的共同问题</a:t>
            </a:r>
            <a:endParaRPr lang="zh-CN" altLang="en-US" sz="2400" b="1">
              <a:solidFill>
                <a:srgbClr val="C00000"/>
              </a:solidFill>
              <a:latin typeface="黑体" panose="02010609060101010101" pitchFamily="49" charset="-122"/>
              <a:ea typeface="黑体" panose="02010609060101010101" pitchFamily="49" charset="-122"/>
              <a:cs typeface="微软雅黑" panose="020B0503020204020204" charset="-122"/>
            </a:endParaRPr>
          </a:p>
        </p:txBody>
      </p:sp>
      <p:sp>
        <p:nvSpPr>
          <p:cNvPr id="10" name="矩形 9"/>
          <p:cNvSpPr/>
          <p:nvPr/>
        </p:nvSpPr>
        <p:spPr>
          <a:xfrm>
            <a:off x="629920" y="4530725"/>
            <a:ext cx="10425430" cy="119888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p>
            <a:pPr>
              <a:defRPr/>
            </a:pP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根据外贸统计资料，</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2000</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年前后，在国际贸易中，中国用</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8</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亿件衬衫才能换回美国一架波音飞机，按照国际金融服务公司摩根士丹利一位经济学家的说法就是，中国仅仅得到了一点面包屑而已。</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5031" y="1278003"/>
            <a:ext cx="8942705" cy="521970"/>
          </a:xfrm>
          <a:prstGeom prst="rect">
            <a:avLst/>
          </a:prstGeom>
        </p:spPr>
        <p:txBody>
          <a:bodyPr wrap="none">
            <a:spAutoFit/>
          </a:bodyPr>
          <a:lstStyle/>
          <a:p>
            <a:pPr algn="l">
              <a:buClrTx/>
              <a:buSzTx/>
              <a:buFontTx/>
            </a:pPr>
            <a:r>
              <a:rPr lang="en-US"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B、边界和民族等矛盾，造成一些地区冲突和政局动荡。</a:t>
            </a:r>
            <a:endParaRPr lang="en-US"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1005160" y="2328669"/>
            <a:ext cx="4204379" cy="2880000"/>
          </a:xfrm>
          <a:prstGeom prst="rect">
            <a:avLst/>
          </a:prstGeom>
          <a:ln>
            <a:noFill/>
          </a:ln>
          <a:effectLst>
            <a:outerShdw blurRad="190500" algn="tl" rotWithShape="0">
              <a:srgbClr val="000000">
                <a:alpha val="70000"/>
              </a:srgbClr>
            </a:outerShdw>
          </a:effectLst>
        </p:spPr>
      </p:pic>
      <p:sp>
        <p:nvSpPr>
          <p:cNvPr id="7" name="矩形 6"/>
          <p:cNvSpPr/>
          <p:nvPr/>
        </p:nvSpPr>
        <p:spPr>
          <a:xfrm>
            <a:off x="1376105" y="5208669"/>
            <a:ext cx="3833433" cy="954107"/>
          </a:xfrm>
          <a:prstGeom prst="rect">
            <a:avLst/>
          </a:prstGeom>
        </p:spPr>
        <p:txBody>
          <a:bodyPr wrap="square">
            <a:spAutoFit/>
          </a:bodyPr>
          <a:lstStyle/>
          <a:p>
            <a:pPr algn="ct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1994</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年卢旺达大屠杀</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共造成</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80-100</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万人死亡</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671" y="2328669"/>
            <a:ext cx="4347169" cy="2880000"/>
          </a:xfrm>
          <a:prstGeom prst="rect">
            <a:avLst/>
          </a:prstGeom>
          <a:ln>
            <a:noFill/>
          </a:ln>
          <a:effectLst>
            <a:outerShdw blurRad="190500" algn="tl" rotWithShape="0">
              <a:srgbClr val="000000">
                <a:alpha val="70000"/>
              </a:srgbClr>
            </a:outerShdw>
          </a:effectLst>
        </p:spPr>
      </p:pic>
      <p:sp>
        <p:nvSpPr>
          <p:cNvPr id="12" name="矩形 11"/>
          <p:cNvSpPr/>
          <p:nvPr/>
        </p:nvSpPr>
        <p:spPr>
          <a:xfrm>
            <a:off x="7139232" y="5208668"/>
            <a:ext cx="3676662" cy="954107"/>
          </a:xfrm>
          <a:prstGeom prst="rect">
            <a:avLst/>
          </a:prstGeom>
        </p:spPr>
        <p:txBody>
          <a:bodyPr wrap="square">
            <a:spAutoFit/>
          </a:bodyPr>
          <a:lstStyle/>
          <a:p>
            <a:pPr algn="ct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也门内战中的</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胡塞武装分子</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矩形 1"/>
          <p:cNvSpPr/>
          <p:nvPr/>
        </p:nvSpPr>
        <p:spPr>
          <a:xfrm>
            <a:off x="1453515" y="0"/>
            <a:ext cx="547433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7" name="椭圆 16"/>
          <p:cNvSpPr/>
          <p:nvPr/>
        </p:nvSpPr>
        <p:spPr>
          <a:xfrm>
            <a:off x="677545" y="-5080"/>
            <a:ext cx="57404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8759" y="1368338"/>
            <a:ext cx="11356157" cy="521970"/>
          </a:xfrm>
          <a:prstGeom prst="rect">
            <a:avLst/>
          </a:prstGeom>
        </p:spPr>
        <p:txBody>
          <a:bodyPr wrap="square">
            <a:spAutoFit/>
          </a:bodyPr>
          <a:lstStyle/>
          <a:p>
            <a:pPr algn="l">
              <a:buClrTx/>
              <a:buSzTx/>
              <a:buFontTx/>
            </a:pPr>
            <a:r>
              <a:rPr lang="en-US"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rPr>
              <a:t>C、政策失误、人口过快增长、社会两极分化、贪污腐败等问题。</a:t>
            </a:r>
            <a:endParaRPr lang="en-US" altLang="zh-CN" sz="2800" b="1">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334" y="2282791"/>
            <a:ext cx="3785915" cy="2520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045" y="2282791"/>
            <a:ext cx="3759587" cy="2520000"/>
          </a:xfrm>
          <a:prstGeom prst="rect">
            <a:avLst/>
          </a:prstGeom>
        </p:spPr>
      </p:pic>
      <p:sp>
        <p:nvSpPr>
          <p:cNvPr id="8" name="矩形 7"/>
          <p:cNvSpPr/>
          <p:nvPr/>
        </p:nvSpPr>
        <p:spPr>
          <a:xfrm>
            <a:off x="130334" y="4916181"/>
            <a:ext cx="3676662" cy="523220"/>
          </a:xfrm>
          <a:prstGeom prst="rect">
            <a:avLst/>
          </a:prstGeom>
        </p:spPr>
        <p:txBody>
          <a:bodyPr wrap="square">
            <a:spAutoFit/>
          </a:bodyPr>
          <a:lstStyle/>
          <a:p>
            <a:pPr algn="ct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南亚的火车卖挂票</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4078508" y="4916180"/>
            <a:ext cx="3676662" cy="460375"/>
          </a:xfrm>
          <a:prstGeom prst="rect">
            <a:avLst/>
          </a:prstGeom>
        </p:spPr>
        <p:txBody>
          <a:bodyPr wrap="square">
            <a:spAutoFit/>
          </a:bodyPr>
          <a:lstStyle/>
          <a:p>
            <a:pPr algn="l"/>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津巴布韦的货币当手纸卖</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2"/>
          <p:cNvSpPr/>
          <p:nvPr/>
        </p:nvSpPr>
        <p:spPr>
          <a:xfrm>
            <a:off x="7904980" y="4916181"/>
            <a:ext cx="4199999" cy="1014730"/>
          </a:xfrm>
          <a:prstGeom prst="rect">
            <a:avLst/>
          </a:prstGeom>
        </p:spPr>
        <p:txBody>
          <a:bodyPr wrap="square">
            <a:spAutoFit/>
          </a:bodyPr>
          <a:lstStyle/>
          <a:p>
            <a:pPr algn="l"/>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菲律宾前总统夫人拥有珠宝</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100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公斤，</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5000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条裙子，</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3500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双鞋子，</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2000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副手套，</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1700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个提包，</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4" name="图片 13"/>
          <p:cNvPicPr>
            <a:picLocks noChangeAspect="1"/>
          </p:cNvPicPr>
          <p:nvPr/>
        </p:nvPicPr>
        <p:blipFill>
          <a:blip r:embed="rId3"/>
          <a:stretch>
            <a:fillRect/>
          </a:stretch>
        </p:blipFill>
        <p:spPr>
          <a:xfrm>
            <a:off x="7904980" y="2282791"/>
            <a:ext cx="4200000" cy="2520000"/>
          </a:xfrm>
          <a:prstGeom prst="rect">
            <a:avLst/>
          </a:prstGeom>
        </p:spPr>
      </p:pic>
      <p:sp>
        <p:nvSpPr>
          <p:cNvPr id="17" name="椭圆 16"/>
          <p:cNvSpPr/>
          <p:nvPr/>
        </p:nvSpPr>
        <p:spPr>
          <a:xfrm>
            <a:off x="677545" y="-5080"/>
            <a:ext cx="57404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叁</a:t>
            </a:r>
            <a:endParaRPr lang="zh-CN" altLang="en-US" sz="2000">
              <a:solidFill>
                <a:srgbClr val="A4001F"/>
              </a:solidFill>
              <a:latin typeface="微软雅黑" panose="020B0503020204020204" charset="-122"/>
              <a:ea typeface="微软雅黑" panose="020B0503020204020204" charset="-122"/>
            </a:endParaRPr>
          </a:p>
        </p:txBody>
      </p:sp>
      <p:sp>
        <p:nvSpPr>
          <p:cNvPr id="3" name="矩形 2"/>
          <p:cNvSpPr/>
          <p:nvPr/>
        </p:nvSpPr>
        <p:spPr>
          <a:xfrm>
            <a:off x="1453515" y="0"/>
            <a:ext cx="547433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smtClean="0">
                <a:solidFill>
                  <a:srgbClr val="A4001F"/>
                </a:solidFill>
                <a:latin typeface="黑体" panose="02010609060101010101" pitchFamily="49" charset="-122"/>
                <a:ea typeface="黑体" panose="02010609060101010101" pitchFamily="49" charset="-122"/>
              </a:rPr>
              <a:t>发展中国家面临的挑战</a:t>
            </a:r>
            <a:endParaRPr lang="zh-CN" altLang="en-US" sz="3200" smtClean="0">
              <a:solidFill>
                <a:srgbClr val="A4001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228600" y="474980"/>
            <a:ext cx="10747375" cy="603885"/>
          </a:xfrm>
          <a:prstGeom prst="rect">
            <a:avLst/>
          </a:prstGeom>
          <a:noFill/>
          <a:ln w="9525">
            <a:noFill/>
            <a:miter lim="800000"/>
          </a:ln>
          <a:effectLst/>
        </p:spPr>
        <p:txBody>
          <a:bodyPr>
            <a:spAutoFit/>
          </a:bodyPr>
          <a:p>
            <a:pPr>
              <a:lnSpc>
                <a:spcPts val="4000"/>
              </a:lnSpc>
              <a:spcBef>
                <a:spcPts val="1200"/>
              </a:spcBef>
              <a:spcAft>
                <a:spcPts val="600"/>
              </a:spcAft>
              <a:defRPr/>
            </a:pPr>
            <a:r>
              <a:rPr lang="zh-CN" altLang="en-US" sz="4000" b="1">
                <a:solidFill>
                  <a:srgbClr val="C00000"/>
                </a:solidFill>
                <a:latin typeface="黑体" panose="02010609060101010101" pitchFamily="49" charset="-122"/>
                <a:ea typeface="黑体" panose="02010609060101010101" pitchFamily="49" charset="-122"/>
                <a:cs typeface="黑体" panose="02010609060101010101" pitchFamily="49" charset="-122"/>
              </a:rPr>
              <a:t>第三世界国家面临严重挑战的应对策略</a:t>
            </a:r>
            <a:r>
              <a:rPr lang="zh-CN" altLang="en-US" sz="3200">
                <a:latin typeface="黑体" panose="02010609060101010101" pitchFamily="49" charset="-122"/>
                <a:ea typeface="黑体" panose="02010609060101010101" pitchFamily="49" charset="-122"/>
              </a:rPr>
              <a:t>                                                 </a:t>
            </a:r>
            <a:endParaRPr lang="zh-CN" altLang="en-US" sz="3200">
              <a:latin typeface="黑体" panose="02010609060101010101" pitchFamily="49" charset="-122"/>
              <a:ea typeface="黑体" panose="02010609060101010101" pitchFamily="49" charset="-122"/>
            </a:endParaRPr>
          </a:p>
        </p:txBody>
      </p:sp>
      <p:sp>
        <p:nvSpPr>
          <p:cNvPr id="43010" name="文本框 12291"/>
          <p:cNvSpPr txBox="1">
            <a:spLocks noChangeArrowheads="1"/>
          </p:cNvSpPr>
          <p:nvPr/>
        </p:nvSpPr>
        <p:spPr bwMode="auto">
          <a:xfrm>
            <a:off x="280988" y="2395538"/>
            <a:ext cx="11471275" cy="2797810"/>
          </a:xfrm>
          <a:prstGeom prst="rect">
            <a:avLst/>
          </a:prstGeom>
          <a:noFill/>
          <a:ln w="9525">
            <a:noFill/>
            <a:miter lim="800000"/>
          </a:ln>
        </p:spPr>
        <p:txBody>
          <a:bodyPr>
            <a:spAutoFit/>
          </a:bodyPr>
          <a:p>
            <a:pPr>
              <a:spcBef>
                <a:spcPct val="50000"/>
              </a:spcBef>
              <a:buClr>
                <a:schemeClr val="bg1"/>
              </a:buClr>
              <a:buFont typeface="Arial" panose="020B0604020202020204" pitchFamily="34" charset="0"/>
              <a:buNone/>
            </a:pP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）万隆会议（亚非会议）</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1955</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年</a:t>
            </a:r>
            <a:endPar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spcBef>
                <a:spcPct val="50000"/>
              </a:spcBef>
              <a:buClr>
                <a:schemeClr val="bg1"/>
              </a:buClr>
              <a:buFont typeface="Arial" panose="020B0604020202020204" pitchFamily="34" charset="0"/>
              <a:buNone/>
            </a:pP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）不结盟运动  </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1961</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年</a:t>
            </a:r>
            <a:endPar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spcBef>
                <a:spcPct val="50000"/>
              </a:spcBef>
              <a:buClr>
                <a:schemeClr val="bg1"/>
              </a:buClr>
              <a:buFont typeface="Arial" panose="020B0604020202020204" pitchFamily="34" charset="0"/>
              <a:buNone/>
            </a:pP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77</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国集团  </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1964</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年</a:t>
            </a:r>
            <a:endPar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spcBef>
                <a:spcPct val="50000"/>
              </a:spcBef>
              <a:buClr>
                <a:schemeClr val="bg1"/>
              </a:buClr>
              <a:buFont typeface="Arial" panose="020B0604020202020204" pitchFamily="34" charset="0"/>
              <a:buNone/>
            </a:pP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4</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）推动南南合作 （发展中国家间的合作）</a:t>
            </a:r>
            <a:endPar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5371" name="文本框 15370"/>
          <p:cNvSpPr txBox="1">
            <a:spLocks noChangeArrowheads="1"/>
          </p:cNvSpPr>
          <p:nvPr/>
        </p:nvSpPr>
        <p:spPr bwMode="auto">
          <a:xfrm>
            <a:off x="5080" y="5170805"/>
            <a:ext cx="12192000" cy="1322070"/>
          </a:xfrm>
          <a:prstGeom prst="rect">
            <a:avLst/>
          </a:prstGeom>
          <a:noFill/>
          <a:ln w="9525">
            <a:noFill/>
            <a:miter lim="800000"/>
          </a:ln>
        </p:spPr>
        <p:txBody>
          <a:bodyPr>
            <a:spAutoFit/>
          </a:bodyPr>
          <a:p>
            <a:pPr>
              <a:buFont typeface="Arial" panose="020B0604020202020204" pitchFamily="34" charset="0"/>
              <a:buNone/>
            </a:pPr>
            <a:r>
              <a:rPr lang="en-US" altLang="zh-CN" sz="4000" b="1">
                <a:solidFill>
                  <a:srgbClr val="0D0D0D"/>
                </a:solidFill>
                <a:latin typeface="黑体" panose="02010609060101010101" pitchFamily="49" charset="-122"/>
                <a:ea typeface="黑体" panose="02010609060101010101" pitchFamily="49" charset="-122"/>
                <a:cs typeface="黑体" panose="02010609060101010101" pitchFamily="49" charset="-122"/>
              </a:rPr>
              <a:t>    </a:t>
            </a:r>
            <a:r>
              <a:rPr lang="zh-CN" altLang="en-US" sz="4000" b="1">
                <a:solidFill>
                  <a:srgbClr val="0D0D0D"/>
                </a:solidFill>
                <a:latin typeface="黑体" panose="02010609060101010101" pitchFamily="49" charset="-122"/>
                <a:ea typeface="黑体" panose="02010609060101010101" pitchFamily="49" charset="-122"/>
                <a:cs typeface="黑体" panose="02010609060101010101" pitchFamily="49" charset="-122"/>
              </a:rPr>
              <a:t>共同立场：</a:t>
            </a:r>
            <a:r>
              <a:rPr lang="zh-CN" altLang="en-US" sz="4000" b="1">
                <a:solidFill>
                  <a:srgbClr val="C00000"/>
                </a:solidFill>
                <a:latin typeface="黑体" panose="02010609060101010101" pitchFamily="49" charset="-122"/>
                <a:ea typeface="黑体" panose="02010609060101010101" pitchFamily="49" charset="-122"/>
                <a:cs typeface="黑体" panose="02010609060101010101" pitchFamily="49" charset="-122"/>
              </a:rPr>
              <a:t>加强合作，反对霸权主义，推动建立公正合理的国际政治经济新秩序。</a:t>
            </a:r>
            <a:endParaRPr lang="zh-CN" altLang="en-US" sz="40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711200" y="1583690"/>
            <a:ext cx="6151245" cy="645160"/>
          </a:xfrm>
          <a:prstGeom prst="rect">
            <a:avLst/>
          </a:prstGeom>
          <a:noFill/>
        </p:spPr>
        <p:txBody>
          <a:bodyPr wrap="none" rtlCol="0" anchor="t">
            <a:spAutoFit/>
          </a:bodyPr>
          <a:p>
            <a:r>
              <a:rPr lang="zh-CN" altLang="en-US" sz="3600" b="1">
                <a:latin typeface="黑体" panose="02010609060101010101" pitchFamily="49" charset="-122"/>
                <a:ea typeface="黑体" panose="02010609060101010101" pitchFamily="49" charset="-122"/>
                <a:sym typeface="+mn-ea"/>
              </a:rPr>
              <a:t>第三世界国家加强合作与交流</a:t>
            </a:r>
            <a:endParaRPr lang="zh-CN" altLang="en-US"/>
          </a:p>
        </p:txBody>
      </p:sp>
      <p:pic>
        <p:nvPicPr>
          <p:cNvPr id="5" name="图片 4"/>
          <p:cNvPicPr>
            <a:picLocks noChangeAspect="1"/>
          </p:cNvPicPr>
          <p:nvPr/>
        </p:nvPicPr>
        <p:blipFill>
          <a:blip r:embed="rId1"/>
          <a:stretch>
            <a:fillRect/>
          </a:stretch>
        </p:blipFill>
        <p:spPr>
          <a:xfrm>
            <a:off x="105410" y="473710"/>
            <a:ext cx="5612130" cy="6142990"/>
          </a:xfrm>
          <a:prstGeom prst="rect">
            <a:avLst/>
          </a:prstGeom>
        </p:spPr>
      </p:pic>
      <p:pic>
        <p:nvPicPr>
          <p:cNvPr id="7" name="图片 6"/>
          <p:cNvPicPr>
            <a:picLocks noChangeAspect="1"/>
          </p:cNvPicPr>
          <p:nvPr/>
        </p:nvPicPr>
        <p:blipFill>
          <a:blip r:embed="rId2"/>
          <a:stretch>
            <a:fillRect/>
          </a:stretch>
        </p:blipFill>
        <p:spPr>
          <a:xfrm>
            <a:off x="5718175" y="473710"/>
            <a:ext cx="6103620" cy="3404235"/>
          </a:xfrm>
          <a:prstGeom prst="rect">
            <a:avLst/>
          </a:prstGeom>
        </p:spPr>
      </p:pic>
      <p:sp>
        <p:nvSpPr>
          <p:cNvPr id="8" name="矩形 7"/>
          <p:cNvSpPr/>
          <p:nvPr/>
        </p:nvSpPr>
        <p:spPr>
          <a:xfrm>
            <a:off x="5717540" y="3878580"/>
            <a:ext cx="6104890" cy="27381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p>
            <a:r>
              <a:rPr lang="zh-CN" altLang="en-US" sz="3200" b="1" smtClean="0">
                <a:solidFill>
                  <a:schemeClr val="bg1"/>
                </a:solidFill>
                <a:latin typeface="方正粗黑宋简体" panose="02000000000000000000" charset="-122"/>
                <a:ea typeface="方正粗黑宋简体" panose="02000000000000000000" charset="-122"/>
              </a:rPr>
              <a:t>  </a:t>
            </a:r>
            <a:r>
              <a:rPr lang="zh-CN" altLang="en-US" sz="2800" b="1"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a:latin typeface="楷体" panose="02010609060101010101" pitchFamily="49" charset="-122"/>
                <a:ea typeface="楷体" panose="02010609060101010101" pitchFamily="49" charset="-122"/>
                <a:cs typeface="楷体" panose="02010609060101010101" pitchFamily="49" charset="-122"/>
                <a:sym typeface="+mn-ea"/>
              </a:rPr>
              <a:t>在发展过程中，发展中国家仍面临着一系列问题和挑战，发展之路任重道远。但在经济全球化的大格局中，只要发展中国家坚持推行正确的发展战略，努力构建人类命运同体，一定能够更加繁荣富强。</a:t>
            </a:r>
            <a:endParaRPr lang="zh-CN" altLang="en-US" sz="2800" b="1">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box(in)">
                                      <p:cBhvr>
                                        <p:cTn id="7" dur="500"/>
                                        <p:tgtEl>
                                          <p:spTgt spid="153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7481" y="176530"/>
            <a:ext cx="10972800" cy="1143000"/>
          </a:xfrm>
        </p:spPr>
        <p:txBody>
          <a:bodyPr/>
          <a:lstStyle/>
          <a:p>
            <a:pPr algn="ctr"/>
            <a:r>
              <a:rPr lang="zh-CN" altLang="en-US" smtClean="0">
                <a:latin typeface="黑体" panose="02010609060101010101" pitchFamily="49" charset="-122"/>
                <a:ea typeface="黑体" panose="02010609060101010101" pitchFamily="49" charset="-122"/>
              </a:rPr>
              <a:t>当堂检测</a:t>
            </a:r>
            <a:endParaRPr lang="zh-CN" altLang="en-US">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77481" y="1319515"/>
            <a:ext cx="10972800" cy="4525963"/>
          </a:xfrm>
        </p:spPr>
        <p:txBody>
          <a:bodyPr>
            <a:noAutofit/>
          </a:bodyPr>
          <a:lstStyle/>
          <a:p>
            <a:r>
              <a:rPr lang="en-US" altLang="zh-CN"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1956</a:t>
            </a:r>
            <a:r>
              <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年</a:t>
            </a:r>
            <a:r>
              <a:rPr lang="en-US" altLang="zh-CN"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8</a:t>
            </a:r>
            <a:r>
              <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月，英国</a:t>
            </a:r>
            <a:r>
              <a:rPr lang="en-US" altLang="zh-CN"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泰晤士报</a:t>
            </a:r>
            <a:r>
              <a:rPr lang="en-US" altLang="zh-CN"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rPr>
              <a:t>发表社论称：“如果让纳赛尔的阴谋得逞，英国和其他西方国家在中东的一切利益都将完蛋。”这里提到的“纳赛尔的阴谋”具体是指 </a:t>
            </a:r>
            <a:endParaRPr lang="zh-CN" altLang="en-US" sz="320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．埃及和以色列建交 </a:t>
            </a:r>
            <a:endPar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．阿拉伯国家切断了英法的石油供应 </a:t>
            </a:r>
            <a:endPar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C</a:t>
            </a:r>
            <a:r>
              <a:rPr lang="zh-CN" altLang="en-US"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．埃及建立共和国</a:t>
            </a:r>
            <a:endPar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r>
              <a:rPr lang="en-US" altLang="zh-CN"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D</a:t>
            </a:r>
            <a:r>
              <a:rPr lang="zh-CN" altLang="en-US" sz="3200" b="1" smtClean="0">
                <a:solidFill>
                  <a:schemeClr val="tx1"/>
                </a:solidFill>
                <a:latin typeface="楷体" panose="02010609060101010101" pitchFamily="49" charset="-122"/>
                <a:ea typeface="楷体" panose="02010609060101010101" pitchFamily="49" charset="-122"/>
                <a:cs typeface="楷体" panose="02010609060101010101" pitchFamily="49" charset="-122"/>
              </a:rPr>
              <a:t>．埃及宣布将苏伊士运河公司收归国有</a:t>
            </a:r>
            <a:endParaRPr lang="zh-CN" altLang="en-US" sz="3200" b="1"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矩形 4"/>
          <p:cNvSpPr/>
          <p:nvPr/>
        </p:nvSpPr>
        <p:spPr>
          <a:xfrm>
            <a:off x="9046240" y="3489336"/>
            <a:ext cx="910590" cy="1229360"/>
          </a:xfrm>
          <a:prstGeom prst="rect">
            <a:avLst/>
          </a:prstGeom>
          <a:noFill/>
        </p:spPr>
        <p:txBody>
          <a:bodyPr wrap="none" lIns="121920" tIns="60960" rIns="121920" bIns="6096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en-US" altLang="zh-CN" sz="7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zh-CN" altLang="en-US" sz="7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75" y="1049710"/>
            <a:ext cx="10969200" cy="4759200"/>
          </a:xfrm>
        </p:spPr>
        <p:txBody>
          <a:bodyPr/>
          <a:lstStyle/>
          <a:p>
            <a:pPr marL="0" indent="0">
              <a:lnSpc>
                <a:spcPct val="120000"/>
              </a:lnSpc>
              <a:spcAft>
                <a:spcPct val="0"/>
              </a:spcAft>
              <a:buNone/>
              <a:tabLst>
                <a:tab pos="1028700" algn="l"/>
                <a:tab pos="1849755" algn="l"/>
                <a:tab pos="2537460" algn="l"/>
                <a:tab pos="3221355" algn="l"/>
              </a:tabLst>
            </a:pPr>
            <a:r>
              <a:rPr lang="zh-CN" altLang="en-US" sz="3200" smtClean="0">
                <a:latin typeface="黑体" panose="02010609060101010101" pitchFamily="49" charset="-122"/>
                <a:ea typeface="黑体" panose="02010609060101010101" pitchFamily="49" charset="-122"/>
                <a:cs typeface="黑体" panose="02010609060101010101" pitchFamily="49" charset="-122"/>
                <a:sym typeface="+mn-ea"/>
              </a:rPr>
              <a:t>2.在亚非拉民族解放运动中,涌现出一大批英雄人物。下列人物与事件搭配正确的是</a:t>
            </a:r>
            <a:endParaRPr lang="zh-CN" altLang="en-US" sz="3200" smtClean="0">
              <a:latin typeface="黑体" panose="02010609060101010101" pitchFamily="49" charset="-122"/>
              <a:ea typeface="黑体" panose="02010609060101010101" pitchFamily="49" charset="-122"/>
              <a:cs typeface="黑体" panose="02010609060101010101" pitchFamily="49" charset="-122"/>
            </a:endParaRPr>
          </a:p>
          <a:p>
            <a:pPr algn="l" defTabSz="914400">
              <a:lnSpc>
                <a:spcPct val="90000"/>
              </a:lnSpc>
              <a:buClrTx/>
              <a:buSzTx/>
            </a:pPr>
            <a:r>
              <a:rPr lang="en-US" altLang="zh-CN" sz="3200" b="1" smtClean="0">
                <a:latin typeface="楷体" panose="02010609060101010101" pitchFamily="49" charset="-122"/>
                <a:ea typeface="楷体" panose="02010609060101010101" pitchFamily="49" charset="-122"/>
                <a:cs typeface="楷体" panose="02010609060101010101" pitchFamily="49" charset="-122"/>
                <a:sym typeface="+mn-ea"/>
              </a:rPr>
              <a:t>A.玻利瓦尔——非洲独立革命</a:t>
            </a:r>
            <a:endParaRPr lang="en-US" altLang="zh-CN" sz="3200" b="1" smtClean="0">
              <a:latin typeface="楷体" panose="02010609060101010101" pitchFamily="49" charset="-122"/>
              <a:ea typeface="楷体" panose="02010609060101010101" pitchFamily="49" charset="-122"/>
              <a:cs typeface="楷体" panose="02010609060101010101" pitchFamily="49" charset="-122"/>
            </a:endParaRPr>
          </a:p>
          <a:p>
            <a:pPr algn="l" defTabSz="914400">
              <a:lnSpc>
                <a:spcPct val="90000"/>
              </a:lnSpc>
              <a:buClrTx/>
              <a:buSzTx/>
            </a:pPr>
            <a:r>
              <a:rPr lang="en-US" altLang="zh-CN" sz="3200" b="1" smtClean="0">
                <a:latin typeface="楷体" panose="02010609060101010101" pitchFamily="49" charset="-122"/>
                <a:ea typeface="楷体" panose="02010609060101010101" pitchFamily="49" charset="-122"/>
                <a:cs typeface="楷体" panose="02010609060101010101" pitchFamily="49" charset="-122"/>
                <a:sym typeface="+mn-ea"/>
              </a:rPr>
              <a:t>B.尼赫鲁——印度独立</a:t>
            </a:r>
            <a:endParaRPr lang="en-US" altLang="zh-CN" sz="3200" b="1" smtClean="0">
              <a:latin typeface="楷体" panose="02010609060101010101" pitchFamily="49" charset="-122"/>
              <a:ea typeface="楷体" panose="02010609060101010101" pitchFamily="49" charset="-122"/>
              <a:cs typeface="楷体" panose="02010609060101010101" pitchFamily="49" charset="-122"/>
            </a:endParaRPr>
          </a:p>
          <a:p>
            <a:pPr algn="l" defTabSz="914400">
              <a:lnSpc>
                <a:spcPct val="90000"/>
              </a:lnSpc>
              <a:buClrTx/>
              <a:buSzTx/>
            </a:pPr>
            <a:r>
              <a:rPr lang="en-US" altLang="zh-CN" sz="3200" b="1" smtClean="0">
                <a:latin typeface="楷体" panose="02010609060101010101" pitchFamily="49" charset="-122"/>
                <a:ea typeface="楷体" panose="02010609060101010101" pitchFamily="49" charset="-122"/>
                <a:cs typeface="楷体" panose="02010609060101010101" pitchFamily="49" charset="-122"/>
                <a:sym typeface="+mn-ea"/>
              </a:rPr>
              <a:t>C.纳赛尔——古巴革命</a:t>
            </a:r>
            <a:endParaRPr lang="en-US" altLang="zh-CN" sz="3200" b="1" smtClean="0">
              <a:latin typeface="楷体" panose="02010609060101010101" pitchFamily="49" charset="-122"/>
              <a:ea typeface="楷体" panose="02010609060101010101" pitchFamily="49" charset="-122"/>
              <a:cs typeface="楷体" panose="02010609060101010101" pitchFamily="49" charset="-122"/>
            </a:endParaRPr>
          </a:p>
          <a:p>
            <a:pPr algn="l" defTabSz="914400">
              <a:lnSpc>
                <a:spcPct val="90000"/>
              </a:lnSpc>
              <a:buClrTx/>
              <a:buSzTx/>
            </a:pPr>
            <a:r>
              <a:rPr lang="en-US" altLang="zh-CN" sz="3200" b="1" smtClean="0">
                <a:latin typeface="楷体" panose="02010609060101010101" pitchFamily="49" charset="-122"/>
                <a:ea typeface="楷体" panose="02010609060101010101" pitchFamily="49" charset="-122"/>
                <a:cs typeface="楷体" panose="02010609060101010101" pitchFamily="49" charset="-122"/>
                <a:sym typeface="+mn-ea"/>
              </a:rPr>
              <a:t>D.卡斯特罗——巴拿马收回运河区主权</a:t>
            </a:r>
            <a:endParaRPr lang="en-US" altLang="zh-CN" sz="3200" b="1" smtClean="0">
              <a:latin typeface="楷体" panose="02010609060101010101" pitchFamily="49" charset="-122"/>
              <a:ea typeface="楷体" panose="02010609060101010101" pitchFamily="49" charset="-122"/>
              <a:cs typeface="楷体" panose="02010609060101010101" pitchFamily="49" charset="-122"/>
            </a:endParaRPr>
          </a:p>
          <a:p>
            <a:endParaRPr lang="zh-CN" altLang="en-US" sz="3200"/>
          </a:p>
        </p:txBody>
      </p:sp>
      <p:sp>
        <p:nvSpPr>
          <p:cNvPr id="5" name="矩形 4"/>
          <p:cNvSpPr/>
          <p:nvPr/>
        </p:nvSpPr>
        <p:spPr>
          <a:xfrm>
            <a:off x="9046240" y="3489336"/>
            <a:ext cx="910590" cy="1229360"/>
          </a:xfrm>
          <a:prstGeom prst="rect">
            <a:avLst/>
          </a:prstGeom>
          <a:noFill/>
        </p:spPr>
        <p:txBody>
          <a:bodyPr wrap="none" lIns="121920" tIns="60960" rIns="121920" bIns="6096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en-US" altLang="zh-CN" sz="7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zh-CN" altLang="en-US" sz="7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8632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2" name="标题 1"/>
          <p:cNvSpPr>
            <a:spLocks noGrp="1"/>
          </p:cNvSpPr>
          <p:nvPr>
            <p:ph type="title"/>
          </p:nvPr>
        </p:nvSpPr>
        <p:spPr>
          <a:xfrm>
            <a:off x="502920" y="405765"/>
            <a:ext cx="10968990" cy="1017270"/>
          </a:xfrm>
        </p:spPr>
        <p:txBody>
          <a:bodyPr>
            <a:normAutofit/>
          </a:bodyPr>
          <a:p>
            <a:r>
              <a:rPr lang="zh-CN" altLang="zh-CN" b="1">
                <a:solidFill>
                  <a:srgbClr val="FF0000"/>
                </a:solidFill>
                <a:sym typeface="+mn-ea"/>
              </a:rPr>
              <a:t>世界殖民体系的形成过程</a:t>
            </a:r>
            <a:endParaRPr lang="zh-CN" altLang="en-US"/>
          </a:p>
        </p:txBody>
      </p:sp>
      <p:graphicFrame>
        <p:nvGraphicFramePr>
          <p:cNvPr id="6" name="内容占位符 5"/>
          <p:cNvGraphicFramePr>
            <a:graphicFrameLocks noGrp="1"/>
          </p:cNvGraphicFramePr>
          <p:nvPr>
            <p:ph idx="1"/>
            <p:custDataLst>
              <p:tags r:id="rId1"/>
            </p:custDataLst>
          </p:nvPr>
        </p:nvGraphicFramePr>
        <p:xfrm>
          <a:off x="833755" y="1313815"/>
          <a:ext cx="9297670" cy="5026660"/>
        </p:xfrm>
        <a:graphic>
          <a:graphicData uri="http://schemas.openxmlformats.org/drawingml/2006/table">
            <a:tbl>
              <a:tblPr firstRow="1" firstCol="1" bandRow="1">
                <a:tableStyleId>{5C22544A-7EE6-4342-B048-85BDC9FD1C3A}</a:tableStyleId>
              </a:tblPr>
              <a:tblGrid>
                <a:gridCol w="2103120"/>
                <a:gridCol w="2103120"/>
                <a:gridCol w="2103120"/>
                <a:gridCol w="2988310"/>
              </a:tblGrid>
              <a:tr h="805180">
                <a:tc>
                  <a:txBody>
                    <a:bodyPr wrap="square"/>
                    <a:p>
                      <a:pPr>
                        <a:spcAft>
                          <a:spcPts val="1000"/>
                        </a:spcAft>
                      </a:pPr>
                      <a:r>
                        <a:rPr lang="zh-CN" sz="2800" b="1">
                          <a:effectLst/>
                          <a:latin typeface="黑体" panose="02010609060101010101" pitchFamily="49" charset="-122"/>
                          <a:ea typeface="黑体" panose="02010609060101010101" pitchFamily="49" charset="-122"/>
                        </a:rPr>
                        <a:t>时间</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cs typeface="Times New Roman" panose="02020603050405020304" pitchFamily="18" charset="0"/>
                        </a:rPr>
                        <a:t>阶段</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rPr>
                        <a:t>手段</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rPr>
                        <a:t>结果</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1407160">
                <a:tc>
                  <a:txBody>
                    <a:bodyPr wrap="square"/>
                    <a:p>
                      <a:pPr algn="ctr">
                        <a:spcAft>
                          <a:spcPts val="1000"/>
                        </a:spcAft>
                      </a:pPr>
                      <a:endParaRPr lang="zh-CN" sz="2800" b="1">
                        <a:solidFill>
                          <a:schemeClr val="dk1"/>
                        </a:solidFill>
                        <a:effectLst/>
                        <a:latin typeface="黑体" panose="02010609060101010101" pitchFamily="49" charset="-122"/>
                        <a:ea typeface="黑体" panose="02010609060101010101" pitchFamily="49" charset="-122"/>
                      </a:endParaRPr>
                    </a:p>
                    <a:p>
                      <a:pPr algn="ctr">
                        <a:spcAft>
                          <a:spcPts val="1000"/>
                        </a:spcAft>
                      </a:pPr>
                      <a:r>
                        <a:rPr lang="zh-CN" sz="2800" b="1">
                          <a:solidFill>
                            <a:schemeClr val="dk1"/>
                          </a:solidFill>
                          <a:effectLst/>
                          <a:latin typeface="黑体" panose="02010609060101010101" pitchFamily="49" charset="-122"/>
                          <a:ea typeface="黑体" panose="02010609060101010101" pitchFamily="49" charset="-122"/>
                        </a:rPr>
                        <a:t>新航路开辟</a:t>
                      </a:r>
                      <a:endParaRPr lang="zh-CN" sz="2800" b="1">
                        <a:solidFill>
                          <a:schemeClr val="dk1"/>
                        </a:solidFill>
                        <a:effectLst/>
                        <a:latin typeface="黑体" panose="02010609060101010101" pitchFamily="49" charset="-122"/>
                        <a:ea typeface="黑体" panose="02010609060101010101" pitchFamily="49" charset="-122"/>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spcAft>
                          <a:spcPts val="1000"/>
                        </a:spcAft>
                      </a:pPr>
                      <a:r>
                        <a:rPr lang="zh-CN" sz="2800" b="1">
                          <a:effectLst/>
                          <a:latin typeface="黑体" panose="02010609060101010101" pitchFamily="49" charset="-122"/>
                          <a:ea typeface="黑体" panose="02010609060101010101" pitchFamily="49" charset="-122"/>
                        </a:rPr>
                        <a:t>资本主义原始积累时期</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lgn="ctr">
                        <a:spcAft>
                          <a:spcPts val="1000"/>
                        </a:spcAft>
                      </a:pPr>
                      <a:r>
                        <a:rPr lang="zh-CN" sz="2800" b="1">
                          <a:effectLst/>
                          <a:latin typeface="黑体" panose="02010609060101010101" pitchFamily="49" charset="-122"/>
                          <a:ea typeface="黑体" panose="02010609060101010101" pitchFamily="49" charset="-122"/>
                        </a:rPr>
                        <a:t>暴力掠夺</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rPr>
                        <a:t>资本主义殖民体系开始形成</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tcPr>
                </a:tc>
              </a:tr>
              <a:tr h="1407160">
                <a:tc>
                  <a:txBody>
                    <a:bodyPr wrap="square"/>
                    <a:p>
                      <a:pPr>
                        <a:spcAft>
                          <a:spcPts val="1000"/>
                        </a:spcAft>
                      </a:pPr>
                      <a:endParaRPr lang="zh-CN" sz="2800" b="1">
                        <a:solidFill>
                          <a:schemeClr val="dk1"/>
                        </a:solidFill>
                        <a:effectLst/>
                        <a:latin typeface="黑体" panose="02010609060101010101" pitchFamily="49" charset="-122"/>
                        <a:ea typeface="黑体" panose="02010609060101010101" pitchFamily="49" charset="-122"/>
                      </a:endParaRPr>
                    </a:p>
                    <a:p>
                      <a:pPr>
                        <a:spcAft>
                          <a:spcPts val="1000"/>
                        </a:spcAft>
                      </a:pPr>
                      <a:r>
                        <a:rPr lang="zh-CN" sz="2800" b="1">
                          <a:solidFill>
                            <a:schemeClr val="dk1"/>
                          </a:solidFill>
                          <a:effectLst/>
                          <a:latin typeface="黑体" panose="02010609060101010101" pitchFamily="49" charset="-122"/>
                          <a:ea typeface="黑体" panose="02010609060101010101" pitchFamily="49" charset="-122"/>
                        </a:rPr>
                        <a:t>第一次工业革命</a:t>
                      </a:r>
                      <a:endParaRPr lang="zh-CN" sz="2800" b="1">
                        <a:solidFill>
                          <a:schemeClr val="dk1"/>
                        </a:solidFill>
                        <a:effectLst/>
                        <a:latin typeface="黑体" panose="02010609060101010101" pitchFamily="49" charset="-122"/>
                        <a:ea typeface="黑体" panose="02010609060101010101" pitchFamily="49" charset="-122"/>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spcAft>
                          <a:spcPts val="1000"/>
                        </a:spcAft>
                      </a:pPr>
                      <a:r>
                        <a:rPr lang="zh-CN" sz="2800" b="1">
                          <a:effectLst/>
                          <a:latin typeface="黑体" panose="02010609060101010101" pitchFamily="49" charset="-122"/>
                          <a:ea typeface="黑体" panose="02010609060101010101" pitchFamily="49" charset="-122"/>
                        </a:rPr>
                        <a:t>自由资本主义时期</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lgn="ctr">
                        <a:spcAft>
                          <a:spcPts val="1000"/>
                        </a:spcAft>
                      </a:pPr>
                      <a:r>
                        <a:rPr lang="zh-CN" sz="2800" b="1">
                          <a:effectLst/>
                          <a:latin typeface="黑体" panose="02010609060101010101" pitchFamily="49" charset="-122"/>
                          <a:ea typeface="黑体" panose="02010609060101010101" pitchFamily="49" charset="-122"/>
                        </a:rPr>
                        <a:t>商品输出</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rPr>
                        <a:t>资本主义殖民体系基本形成</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407160">
                <a:tc>
                  <a:txBody>
                    <a:bodyPr wrap="square"/>
                    <a:p>
                      <a:pPr>
                        <a:spcAft>
                          <a:spcPts val="1000"/>
                        </a:spcAft>
                      </a:pPr>
                      <a:endParaRPr lang="zh-CN" sz="2800" b="1">
                        <a:solidFill>
                          <a:schemeClr val="dk1"/>
                        </a:solidFill>
                        <a:effectLst/>
                        <a:latin typeface="黑体" panose="02010609060101010101" pitchFamily="49" charset="-122"/>
                        <a:ea typeface="黑体" panose="02010609060101010101" pitchFamily="49" charset="-122"/>
                      </a:endParaRPr>
                    </a:p>
                    <a:p>
                      <a:pPr>
                        <a:spcAft>
                          <a:spcPts val="1000"/>
                        </a:spcAft>
                      </a:pPr>
                      <a:r>
                        <a:rPr lang="zh-CN" sz="2800" b="1">
                          <a:solidFill>
                            <a:schemeClr val="dk1"/>
                          </a:solidFill>
                          <a:effectLst/>
                          <a:latin typeface="黑体" panose="02010609060101010101" pitchFamily="49" charset="-122"/>
                          <a:ea typeface="黑体" panose="02010609060101010101" pitchFamily="49" charset="-122"/>
                        </a:rPr>
                        <a:t>第二次工业革命</a:t>
                      </a:r>
                      <a:endParaRPr lang="zh-CN" sz="2800" b="1">
                        <a:solidFill>
                          <a:schemeClr val="dk1"/>
                        </a:solidFill>
                        <a:effectLst/>
                        <a:latin typeface="黑体" panose="02010609060101010101" pitchFamily="49" charset="-122"/>
                        <a:ea typeface="黑体" panose="02010609060101010101" pitchFamily="49" charset="-122"/>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spcAft>
                          <a:spcPts val="1000"/>
                        </a:spcAft>
                      </a:pPr>
                      <a:r>
                        <a:rPr lang="zh-CN" sz="2800" b="1">
                          <a:effectLst/>
                          <a:latin typeface="黑体" panose="02010609060101010101" pitchFamily="49" charset="-122"/>
                          <a:ea typeface="黑体" panose="02010609060101010101" pitchFamily="49" charset="-122"/>
                        </a:rPr>
                        <a:t>垄断资本主义阶段</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endParaRPr lang="zh-CN" sz="2800" b="1">
                        <a:effectLst/>
                        <a:latin typeface="黑体" panose="02010609060101010101" pitchFamily="49" charset="-122"/>
                        <a:ea typeface="黑体" panose="02010609060101010101" pitchFamily="49" charset="-122"/>
                      </a:endParaRPr>
                    </a:p>
                    <a:p>
                      <a:pPr algn="ctr">
                        <a:spcAft>
                          <a:spcPts val="1000"/>
                        </a:spcAft>
                      </a:pPr>
                      <a:r>
                        <a:rPr lang="zh-CN" sz="2800" b="1">
                          <a:effectLst/>
                          <a:latin typeface="黑体" panose="02010609060101010101" pitchFamily="49" charset="-122"/>
                          <a:ea typeface="黑体" panose="02010609060101010101" pitchFamily="49" charset="-122"/>
                        </a:rPr>
                        <a:t>资本输出</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p>
                      <a:pPr>
                        <a:spcAft>
                          <a:spcPts val="1000"/>
                        </a:spcAft>
                      </a:pPr>
                      <a:r>
                        <a:rPr lang="zh-CN" sz="2800" b="1">
                          <a:effectLst/>
                          <a:latin typeface="黑体" panose="02010609060101010101" pitchFamily="49" charset="-122"/>
                          <a:ea typeface="黑体" panose="02010609060101010101" pitchFamily="49" charset="-122"/>
                        </a:rPr>
                        <a:t>资本主义殖民体系最终形成</a:t>
                      </a:r>
                      <a:endParaRPr lang="zh-CN" sz="2800" b="1">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86325"/>
            <a:ext cx="11186160" cy="573214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32769" name="Rectangle 3"/>
          <p:cNvSpPr>
            <a:spLocks noGrp="1"/>
          </p:cNvSpPr>
          <p:nvPr>
            <p:ph type="body" idx="4294967295"/>
          </p:nvPr>
        </p:nvSpPr>
        <p:spPr>
          <a:xfrm>
            <a:off x="503555" y="672465"/>
            <a:ext cx="11185525" cy="5645150"/>
          </a:xfrm>
        </p:spPr>
        <p:txBody>
          <a:bodyPr>
            <a:noAutofit/>
          </a:bodyPr>
          <a:p>
            <a:pPr marL="0" marR="0" lvl="0" indent="0" defTabSz="914400" eaLnBrk="1" fontAlgn="auto" latinLnBrk="0" hangingPunct="1">
              <a:lnSpc>
                <a:spcPct val="110000"/>
              </a:lnSpc>
              <a:spcBef>
                <a:spcPct val="0"/>
              </a:spcBef>
              <a:spcAft>
                <a:spcPct val="0"/>
              </a:spcAft>
              <a:buClrTx/>
              <a:buSzTx/>
              <a:buFontTx/>
              <a:buNone/>
              <a:defRPr/>
            </a:pPr>
            <a:r>
              <a:rPr lang="zh-CN" altLang="en-US" sz="2400" b="1" noProof="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材料一：</a:t>
            </a:r>
            <a:r>
              <a:rPr lang="zh-CN" altLang="en-US" sz="2400" b="1"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经过</a:t>
            </a:r>
            <a:r>
              <a:rPr lang="en-US" altLang="zh-CN"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20</a:t>
            </a:r>
            <a:r>
              <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世纪上半叶的严重危机和两次世界大战的消耗，原来</a:t>
            </a:r>
            <a:r>
              <a:rPr lang="zh-CN" altLang="en-US" sz="2400" b="1" noProof="0" smtClean="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作为资本主义中心区域的西欧</a:t>
            </a:r>
            <a:r>
              <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创伤累累，</a:t>
            </a:r>
            <a:r>
              <a:rPr lang="zh-CN" altLang="en-US" sz="2400" b="1" noProof="0" smtClean="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实力大为削弱</a:t>
            </a:r>
            <a:r>
              <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，在原有基础上不可能继续主导世界体系，也</a:t>
            </a:r>
            <a:r>
              <a:rPr lang="zh-CN" altLang="en-US" sz="2400" b="1" noProof="0" smtClean="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无力继续维持庞大的海外殖民帝国</a:t>
            </a:r>
            <a:r>
              <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defTabSz="914400" eaLnBrk="1" fontAlgn="auto" latinLnBrk="0" hangingPunct="1">
              <a:lnSpc>
                <a:spcPct val="11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rgbClr val="000000"/>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defTabSz="914400" eaLnBrk="1" fontAlgn="auto" latinLnBrk="0" hangingPunct="1">
              <a:lnSpc>
                <a:spcPct val="110000"/>
              </a:lnSpc>
              <a:spcBef>
                <a:spcPct val="0"/>
              </a:spcBef>
              <a:spcAft>
                <a:spcPct val="0"/>
              </a:spcAft>
              <a:buClrTx/>
              <a:buSzTx/>
              <a:buFontTx/>
              <a:buNone/>
              <a:defRPr/>
            </a:pPr>
            <a:r>
              <a:rPr lang="zh-CN" altLang="en-US" sz="2400" b="1"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材料二：</a:t>
            </a:r>
            <a:r>
              <a:rPr lang="zh-CN" altLang="en-US" sz="2400" b="1" smtClea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第二次世界大战</a:t>
            </a:r>
            <a:r>
              <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激发了民族主义者追求独立和自由的热情。以自决和民主的名义、通常以殖民地国家为盟友进行的战争，要想不在被统治人民中激起自由的思想，是很</a:t>
            </a:r>
            <a:r>
              <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难</a:t>
            </a:r>
            <a:r>
              <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的</a:t>
            </a:r>
            <a:r>
              <a:rPr lang="zh-CN" altLang="en-US" sz="2400" b="1" smtClea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smtClea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defTabSz="914400" eaLnBrk="1" fontAlgn="auto" latinLnBrk="0" hangingPunct="1">
              <a:lnSpc>
                <a:spcPct val="110000"/>
              </a:lnSpc>
              <a:spcBef>
                <a:spcPct val="0"/>
              </a:spcBef>
              <a:spcAft>
                <a:spcPct val="0"/>
              </a:spcAft>
              <a:buClrTx/>
              <a:buSzTx/>
              <a:buFontTx/>
              <a:buNone/>
              <a:defRPr/>
            </a:pPr>
            <a:endParaRPr lang="en-US" altLang="zh-CN" sz="2400" b="1" smtClean="0">
              <a:solidFill>
                <a:sysClr val="windowText" lastClr="000000"/>
              </a:solidFill>
              <a:latin typeface="楷体" panose="02010609060101010101" pitchFamily="49" charset="-122"/>
              <a:ea typeface="楷体" panose="02010609060101010101" pitchFamily="49" charset="-122"/>
              <a:cs typeface="楷体" panose="02010609060101010101" pitchFamily="49" charset="-122"/>
            </a:endParaRPr>
          </a:p>
          <a:p>
            <a:pPr marL="0" lvl="0" indent="0" eaLnBrk="1" fontAlgn="auto" hangingPunct="1">
              <a:lnSpc>
                <a:spcPct val="100000"/>
              </a:lnSpc>
              <a:spcBef>
                <a:spcPct val="0"/>
              </a:spcBef>
              <a:spcAft>
                <a:spcPct val="0"/>
              </a:spcAft>
              <a:buNone/>
            </a:pPr>
            <a:r>
              <a:rPr lang="zh-CN" altLang="en-US" sz="2400" b="1" noProof="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材料三：</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二战后形成了两大阵营对峙的世界格局</a:t>
            </a:r>
            <a:r>
              <a:rPr lang="en-US" altLang="zh-CN"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为了把民族解放运动纳入世界革命运动，组成世界范围的反帝统一战线，苏联为首的社会主义阵营在巩固自身安全的前提下，对殖民地的民族独立斗争给予了积极支持和大力援助。</a:t>
            </a:r>
            <a:endPar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a:p>
            <a:pPr marL="0" lvl="0" indent="0" eaLnBrk="1" fontAlgn="auto" hangingPunct="1">
              <a:lnSpc>
                <a:spcPct val="100000"/>
              </a:lnSpc>
              <a:spcBef>
                <a:spcPct val="0"/>
              </a:spcBef>
              <a:spcAft>
                <a:spcPct val="0"/>
              </a:spcAft>
              <a:buNone/>
            </a:pPr>
            <a:endParaRPr lang="zh-CN" altLang="en-US" sz="2400" b="1">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endParaRPr>
          </a:p>
          <a:p>
            <a:pPr marL="0" lvl="0" indent="0" eaLnBrk="1" fontAlgn="auto" hangingPunct="1">
              <a:lnSpc>
                <a:spcPct val="100000"/>
              </a:lnSpc>
              <a:spcBef>
                <a:spcPct val="0"/>
              </a:spcBef>
              <a:spcAft>
                <a:spcPct val="0"/>
              </a:spcAft>
              <a:buNone/>
            </a:pPr>
            <a:r>
              <a:rPr lang="zh-CN" altLang="en-US" sz="2400" b="1" noProof="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材料四：</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从联合国成立开始，</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非殖民化</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就一直是其关切的一个主要问题，因为非殖民化直接渊源于</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联合国宪章</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规定的各国人民平等权利和民族自决原则</a:t>
            </a:r>
            <a:r>
              <a:rPr lang="zh-CN" altLang="en-US"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582295" y="1152525"/>
            <a:ext cx="10576560" cy="460375"/>
          </a:xfrm>
          <a:prstGeom prst="rect">
            <a:avLst/>
          </a:prstGeom>
          <a:solidFill>
            <a:schemeClr val="accent4">
              <a:lumMod val="60000"/>
              <a:lumOff val="40000"/>
            </a:schemeClr>
          </a:solidFill>
        </p:spPr>
        <p:txBody>
          <a:bodyPr wrap="square" rtlCol="0">
            <a:spAutoFit/>
          </a:bodyPr>
          <a:p>
            <a:r>
              <a:rPr lang="zh-CN" altLang="en-US" sz="2400" b="1" smtClean="0">
                <a:solidFill>
                  <a:srgbClr val="0000FF"/>
                </a:solidFill>
                <a:latin typeface="微软雅黑" panose="020B0503020204020204" charset="-122"/>
                <a:ea typeface="微软雅黑" panose="020B0503020204020204" charset="-122"/>
                <a:sym typeface="微软雅黑" panose="020B0503020204020204" charset="-122"/>
              </a:rPr>
              <a:t>（1）二战极大地削弱了国际帝国主义的力量，</a:t>
            </a:r>
            <a:r>
              <a:rPr lang="zh-CN" altLang="en-US" sz="2400" b="1" smtClean="0">
                <a:solidFill>
                  <a:srgbClr val="0000FF"/>
                </a:solidFill>
                <a:latin typeface="微软雅黑" panose="020B0503020204020204" charset="-122"/>
                <a:ea typeface="微软雅黑" panose="020B0503020204020204" charset="-122"/>
                <a:sym typeface="+mn-ea"/>
              </a:rPr>
              <a:t>殖民国家无力维持殖民统治。</a:t>
            </a:r>
            <a:endParaRPr lang="zh-CN" altLang="en-US" sz="2400" b="1" smtClean="0">
              <a:solidFill>
                <a:srgbClr val="0000FF"/>
              </a:solidFill>
              <a:latin typeface="微软雅黑" panose="020B0503020204020204" charset="-122"/>
              <a:ea typeface="微软雅黑" panose="020B0503020204020204" charset="-122"/>
              <a:sym typeface="+mn-ea"/>
            </a:endParaRPr>
          </a:p>
        </p:txBody>
      </p:sp>
      <p:sp>
        <p:nvSpPr>
          <p:cNvPr id="12" name="文本框 11"/>
          <p:cNvSpPr txBox="1"/>
          <p:nvPr/>
        </p:nvSpPr>
        <p:spPr>
          <a:xfrm>
            <a:off x="8890" y="67310"/>
            <a:ext cx="5579745" cy="460375"/>
          </a:xfrm>
          <a:prstGeom prst="rect">
            <a:avLst/>
          </a:prstGeom>
          <a:noFill/>
        </p:spPr>
        <p:txBody>
          <a:bodyPr wrap="square" rtlCol="0">
            <a:spAutoFit/>
          </a:bodyPr>
          <a:p>
            <a:pPr algn="ctr"/>
            <a:r>
              <a:rPr lang="zh-CN" altLang="en-US" sz="2400" b="1">
                <a:solidFill>
                  <a:srgbClr val="FF0000"/>
                </a:solidFill>
                <a:latin typeface="黑体" panose="02010609060101010101" pitchFamily="49" charset="-122"/>
                <a:ea typeface="黑体" panose="02010609060101010101" pitchFamily="49" charset="-122"/>
              </a:rPr>
              <a:t>世界殖民体系崩溃的背景</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18" name="文本框 17"/>
          <p:cNvSpPr txBox="1"/>
          <p:nvPr/>
        </p:nvSpPr>
        <p:spPr>
          <a:xfrm>
            <a:off x="582295" y="2590800"/>
            <a:ext cx="7583170" cy="460375"/>
          </a:xfrm>
          <a:prstGeom prst="rect">
            <a:avLst/>
          </a:prstGeom>
          <a:solidFill>
            <a:schemeClr val="accent4">
              <a:lumMod val="60000"/>
              <a:lumOff val="40000"/>
            </a:schemeClr>
          </a:solidFill>
        </p:spPr>
        <p:txBody>
          <a:bodyPr wrap="square" rtlCol="0" anchor="t">
            <a:spAutoFit/>
          </a:bodyPr>
          <a:p>
            <a:r>
              <a:rPr lang="zh-CN" altLang="en-US" sz="2400" b="1" smtClean="0">
                <a:solidFill>
                  <a:srgbClr val="0000FF"/>
                </a:solidFill>
                <a:latin typeface="微软雅黑" panose="020B0503020204020204" charset="-122"/>
                <a:ea typeface="微软雅黑" panose="020B0503020204020204" charset="-122"/>
                <a:sym typeface="微软雅黑" panose="020B0503020204020204" charset="-122"/>
              </a:rPr>
              <a:t>（2）</a:t>
            </a:r>
            <a:r>
              <a:rPr lang="zh-CN" altLang="en-US" sz="2400" b="1" smtClean="0">
                <a:solidFill>
                  <a:srgbClr val="0000FF"/>
                </a:solidFill>
                <a:latin typeface="微软雅黑" panose="020B0503020204020204" charset="-122"/>
                <a:ea typeface="微软雅黑" panose="020B0503020204020204" charset="-122"/>
                <a:sym typeface="+mn-ea"/>
              </a:rPr>
              <a:t>殖民地人民民族</a:t>
            </a:r>
            <a:r>
              <a:rPr lang="zh-CN" altLang="en-US" sz="2400" b="1">
                <a:solidFill>
                  <a:srgbClr val="0000FF"/>
                </a:solidFill>
                <a:latin typeface="微软雅黑" panose="020B0503020204020204" charset="-122"/>
                <a:ea typeface="微软雅黑" panose="020B0503020204020204" charset="-122"/>
                <a:sym typeface="+mn-ea"/>
              </a:rPr>
              <a:t>民主意识</a:t>
            </a:r>
            <a:r>
              <a:rPr lang="zh-CN" altLang="en-US" sz="2400" b="1" smtClean="0">
                <a:solidFill>
                  <a:srgbClr val="0000FF"/>
                </a:solidFill>
                <a:latin typeface="微软雅黑" panose="020B0503020204020204" charset="-122"/>
                <a:ea typeface="微软雅黑" panose="020B0503020204020204" charset="-122"/>
                <a:sym typeface="+mn-ea"/>
              </a:rPr>
              <a:t>增强。</a:t>
            </a:r>
            <a:endParaRPr lang="zh-CN" altLang="en-US" sz="2400" b="1" smtClean="0">
              <a:solidFill>
                <a:srgbClr val="0000FF"/>
              </a:solidFill>
              <a:latin typeface="微软雅黑" panose="020B0503020204020204" charset="-122"/>
              <a:ea typeface="微软雅黑" panose="020B0503020204020204" charset="-122"/>
              <a:sym typeface="+mn-ea"/>
            </a:endParaRPr>
          </a:p>
        </p:txBody>
      </p:sp>
      <p:sp>
        <p:nvSpPr>
          <p:cNvPr id="19" name="文本框 18"/>
          <p:cNvSpPr txBox="1"/>
          <p:nvPr/>
        </p:nvSpPr>
        <p:spPr>
          <a:xfrm>
            <a:off x="582295" y="4029075"/>
            <a:ext cx="10734040" cy="460375"/>
          </a:xfrm>
          <a:prstGeom prst="rect">
            <a:avLst/>
          </a:prstGeom>
          <a:solidFill>
            <a:schemeClr val="accent4">
              <a:lumMod val="60000"/>
              <a:lumOff val="40000"/>
            </a:schemeClr>
          </a:solidFill>
        </p:spPr>
        <p:txBody>
          <a:bodyPr wrap="none" rtlCol="0" anchor="t">
            <a:spAutoFit/>
          </a:bodyPr>
          <a:p>
            <a:r>
              <a:rPr lang="zh-CN" altLang="en-US" sz="2400" b="1" smtClean="0">
                <a:solidFill>
                  <a:srgbClr val="0000FF"/>
                </a:solidFill>
                <a:latin typeface="微软雅黑" panose="020B0503020204020204" charset="-122"/>
                <a:ea typeface="微软雅黑" panose="020B0503020204020204" charset="-122"/>
                <a:sym typeface="+mn-ea"/>
              </a:rPr>
              <a:t>（</a:t>
            </a:r>
            <a:r>
              <a:rPr lang="en-US" altLang="zh-CN" sz="2400" b="1" smtClean="0">
                <a:solidFill>
                  <a:srgbClr val="0000FF"/>
                </a:solidFill>
                <a:latin typeface="微软雅黑" panose="020B0503020204020204" charset="-122"/>
                <a:ea typeface="微软雅黑" panose="020B0503020204020204" charset="-122"/>
                <a:sym typeface="+mn-ea"/>
              </a:rPr>
              <a:t>3</a:t>
            </a:r>
            <a:r>
              <a:rPr lang="zh-CN" altLang="en-US" sz="2400" b="1">
                <a:solidFill>
                  <a:srgbClr val="0000FF"/>
                </a:solidFill>
                <a:latin typeface="微软雅黑" panose="020B0503020204020204" charset="-122"/>
                <a:ea typeface="微软雅黑" panose="020B0503020204020204" charset="-122"/>
                <a:sym typeface="+mn-ea"/>
              </a:rPr>
              <a:t>）以苏联为首的社会主义</a:t>
            </a:r>
            <a:r>
              <a:rPr lang="zh-CN" altLang="en-US" sz="2400" b="1" smtClean="0">
                <a:solidFill>
                  <a:srgbClr val="0000FF"/>
                </a:solidFill>
                <a:latin typeface="微软雅黑" panose="020B0503020204020204" charset="-122"/>
                <a:ea typeface="微软雅黑" panose="020B0503020204020204" charset="-122"/>
                <a:sym typeface="+mn-ea"/>
              </a:rPr>
              <a:t>力量壮大</a:t>
            </a:r>
            <a:r>
              <a:rPr lang="zh-CN" altLang="en-US" sz="2400" b="1">
                <a:solidFill>
                  <a:srgbClr val="0000FF"/>
                </a:solidFill>
                <a:latin typeface="微软雅黑" panose="020B0503020204020204" charset="-122"/>
                <a:ea typeface="微软雅黑" panose="020B0503020204020204" charset="-122"/>
                <a:sym typeface="+mn-ea"/>
              </a:rPr>
              <a:t>，鼓舞</a:t>
            </a:r>
            <a:r>
              <a:rPr lang="zh-CN" altLang="en-US" sz="2400" b="1" smtClean="0">
                <a:solidFill>
                  <a:srgbClr val="0000FF"/>
                </a:solidFill>
                <a:latin typeface="微软雅黑" panose="020B0503020204020204" charset="-122"/>
                <a:ea typeface="微软雅黑" panose="020B0503020204020204" charset="-122"/>
                <a:sym typeface="+mn-ea"/>
              </a:rPr>
              <a:t>并支持了殖民地的民族解放运动。</a:t>
            </a:r>
            <a:endParaRPr lang="zh-CN" altLang="en-US" sz="2400" b="1" smtClean="0">
              <a:solidFill>
                <a:srgbClr val="0000FF"/>
              </a:solidFill>
              <a:latin typeface="微软雅黑" panose="020B0503020204020204" charset="-122"/>
              <a:ea typeface="微软雅黑" panose="020B0503020204020204" charset="-122"/>
              <a:sym typeface="+mn-ea"/>
            </a:endParaRPr>
          </a:p>
        </p:txBody>
      </p:sp>
      <p:sp>
        <p:nvSpPr>
          <p:cNvPr id="20" name="文本框 19"/>
          <p:cNvSpPr txBox="1"/>
          <p:nvPr/>
        </p:nvSpPr>
        <p:spPr>
          <a:xfrm>
            <a:off x="930910" y="5607050"/>
            <a:ext cx="4942840" cy="460375"/>
          </a:xfrm>
          <a:prstGeom prst="rect">
            <a:avLst/>
          </a:prstGeom>
          <a:solidFill>
            <a:schemeClr val="accent4">
              <a:lumMod val="60000"/>
              <a:lumOff val="40000"/>
            </a:schemeClr>
          </a:solidFill>
        </p:spPr>
        <p:txBody>
          <a:bodyPr wrap="none" rtlCol="0" anchor="t">
            <a:spAutoFit/>
          </a:bodyPr>
          <a:p>
            <a:r>
              <a:rPr lang="zh-CN" altLang="en-US" sz="2400" b="1" smtClean="0">
                <a:solidFill>
                  <a:srgbClr val="0000FF"/>
                </a:solidFill>
                <a:latin typeface="微软雅黑" panose="020B0503020204020204" charset="-122"/>
                <a:ea typeface="微软雅黑" panose="020B0503020204020204" charset="-122"/>
                <a:sym typeface="+mn-ea"/>
              </a:rPr>
              <a:t>（</a:t>
            </a:r>
            <a:r>
              <a:rPr lang="en-US" altLang="zh-CN" sz="2400" b="1" smtClean="0">
                <a:solidFill>
                  <a:srgbClr val="0000FF"/>
                </a:solidFill>
                <a:latin typeface="微软雅黑" panose="020B0503020204020204" charset="-122"/>
                <a:ea typeface="微软雅黑" panose="020B0503020204020204" charset="-122"/>
                <a:sym typeface="+mn-ea"/>
              </a:rPr>
              <a:t>4</a:t>
            </a:r>
            <a:r>
              <a:rPr lang="zh-CN" altLang="en-US" sz="2400" b="1" smtClean="0">
                <a:solidFill>
                  <a:srgbClr val="0000FF"/>
                </a:solidFill>
                <a:latin typeface="微软雅黑" panose="020B0503020204020204" charset="-122"/>
                <a:ea typeface="微软雅黑" panose="020B0503020204020204" charset="-122"/>
                <a:sym typeface="+mn-ea"/>
              </a:rPr>
              <a:t>）联合国</a:t>
            </a:r>
            <a:r>
              <a:rPr lang="zh-CN" altLang="en-US" sz="2400" b="1">
                <a:solidFill>
                  <a:srgbClr val="0000FF"/>
                </a:solidFill>
                <a:latin typeface="微软雅黑" panose="020B0503020204020204" charset="-122"/>
                <a:ea typeface="微软雅黑" panose="020B0503020204020204" charset="-122"/>
                <a:sym typeface="+mn-ea"/>
              </a:rPr>
              <a:t>非殖民化活动的推动</a:t>
            </a:r>
            <a:r>
              <a:rPr lang="zh-CN" altLang="en-US" sz="2400" b="1" smtClean="0">
                <a:solidFill>
                  <a:srgbClr val="0000FF"/>
                </a:solidFill>
                <a:latin typeface="微软雅黑" panose="020B0503020204020204" charset="-122"/>
                <a:ea typeface="微软雅黑" panose="020B0503020204020204" charset="-122"/>
                <a:sym typeface="+mn-ea"/>
              </a:rPr>
              <a:t>。</a:t>
            </a:r>
            <a:endParaRPr lang="zh-CN" altLang="en-US" sz="2400" b="1" smtClean="0">
              <a:solidFill>
                <a:srgbClr val="0000FF"/>
              </a:solidFill>
              <a:latin typeface="微软雅黑" panose="020B0503020204020204" charset="-122"/>
              <a:ea typeface="微软雅黑" panose="020B050302020402020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19"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2920" y="575945"/>
            <a:ext cx="11186160" cy="607885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6388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5332095" y="147129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1.</a:t>
            </a:r>
            <a:r>
              <a:rPr lang="zh-CN" altLang="en-US" sz="2800" b="1" kern="100">
                <a:solidFill>
                  <a:srgbClr val="C00000"/>
                </a:solidFill>
                <a:latin typeface="+mj-ea"/>
                <a:ea typeface="+mj-ea"/>
                <a:cs typeface="Times New Roman" panose="02020603050405020304" pitchFamily="18" charset="0"/>
                <a:sym typeface="+mn-ea"/>
              </a:rPr>
              <a:t>亚洲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14" name="文本框 13"/>
          <p:cNvSpPr txBox="1"/>
          <p:nvPr/>
        </p:nvSpPr>
        <p:spPr>
          <a:xfrm>
            <a:off x="5615305" y="2073275"/>
            <a:ext cx="4906645" cy="4399915"/>
          </a:xfrm>
          <a:prstGeom prst="rect">
            <a:avLst/>
          </a:prstGeom>
          <a:noFill/>
        </p:spPr>
        <p:txBody>
          <a:bodyPr wrap="square" rtlCol="0">
            <a:spAutoFit/>
          </a:bodyPr>
          <a:lstStyle/>
          <a:p>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）印度</a:t>
            </a: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r>
              <a:rPr kumimoji="1" lang="zh-CN" altLang="en-US" sz="2800" b="1">
                <a:latin typeface="楷体" panose="02010609060101010101" pitchFamily="49" charset="-122"/>
                <a:ea typeface="楷体" panose="02010609060101010101" pitchFamily="49" charset="-122"/>
                <a:sym typeface="+mn-ea"/>
              </a:rPr>
              <a:t>① 斗争：印度人民在国大党领袖甘地、尼赫鲁和穆斯林联盟领袖真纳的领导下，积极争取印度独立。</a:t>
            </a:r>
            <a:endParaRPr kumimoji="1" lang="zh-CN" altLang="en-US" sz="2800" b="1">
              <a:latin typeface="楷体" panose="02010609060101010101" pitchFamily="49" charset="-122"/>
              <a:ea typeface="楷体" panose="02010609060101010101" pitchFamily="49" charset="-122"/>
            </a:endParaRPr>
          </a:p>
          <a:p>
            <a:r>
              <a:rPr kumimoji="1" lang="zh-CN" altLang="en-US" sz="2800" b="1">
                <a:latin typeface="楷体" panose="02010609060101010101" pitchFamily="49" charset="-122"/>
                <a:ea typeface="楷体" panose="02010609060101010101" pitchFamily="49" charset="-122"/>
                <a:sym typeface="+mn-ea"/>
              </a:rPr>
              <a:t>② </a:t>
            </a:r>
            <a:r>
              <a:rPr kumimoji="1" lang="zh-CN" altLang="en-US" sz="2800" b="1">
                <a:solidFill>
                  <a:srgbClr val="FF0000"/>
                </a:solidFill>
                <a:latin typeface="楷体" panose="02010609060101010101" pitchFamily="49" charset="-122"/>
                <a:ea typeface="楷体" panose="02010609060101010101" pitchFamily="49" charset="-122"/>
                <a:sym typeface="+mn-ea"/>
              </a:rPr>
              <a:t>印巴分治：</a:t>
            </a:r>
            <a:r>
              <a:rPr kumimoji="1" lang="zh-CN" altLang="en-US" sz="2800" b="1">
                <a:latin typeface="楷体" panose="02010609060101010101" pitchFamily="49" charset="-122"/>
                <a:ea typeface="楷体" panose="02010609060101010101" pitchFamily="49" charset="-122"/>
                <a:sym typeface="+mn-ea"/>
              </a:rPr>
              <a:t>1947年英国实行“分而治之”的政策，分为印度和巴基斯坦两部分。成为独立的自治领。</a:t>
            </a:r>
            <a:r>
              <a:rPr kumimoji="1" lang="en-US" altLang="zh-CN" sz="2800" b="1">
                <a:latin typeface="楷体" panose="02010609060101010101" pitchFamily="49" charset="-122"/>
                <a:ea typeface="楷体" panose="02010609060101010101" pitchFamily="49" charset="-122"/>
                <a:sym typeface="+mn-ea"/>
              </a:rPr>
              <a:t>20</a:t>
            </a:r>
            <a:r>
              <a:rPr kumimoji="1" lang="zh-CN" altLang="en-US" sz="2800" b="1">
                <a:latin typeface="楷体" panose="02010609060101010101" pitchFamily="49" charset="-122"/>
                <a:ea typeface="楷体" panose="02010609060101010101" pitchFamily="49" charset="-122"/>
                <a:sym typeface="+mn-ea"/>
              </a:rPr>
              <a:t>世纪</a:t>
            </a:r>
            <a:r>
              <a:rPr kumimoji="1" lang="en-US" altLang="zh-CN" sz="2800" b="1">
                <a:latin typeface="楷体" panose="02010609060101010101" pitchFamily="49" charset="-122"/>
                <a:ea typeface="楷体" panose="02010609060101010101" pitchFamily="49" charset="-122"/>
                <a:sym typeface="+mn-ea"/>
              </a:rPr>
              <a:t>50</a:t>
            </a:r>
            <a:r>
              <a:rPr kumimoji="1" lang="zh-CN" altLang="en-US" sz="2800" b="1">
                <a:latin typeface="楷体" panose="02010609060101010101" pitchFamily="49" charset="-122"/>
                <a:ea typeface="楷体" panose="02010609060101010101" pitchFamily="49" charset="-122"/>
                <a:sym typeface="+mn-ea"/>
              </a:rPr>
              <a:t>年代，都成为共和国。</a:t>
            </a:r>
            <a:endParaRPr kumimoji="1" lang="zh-CN" altLang="en-US" sz="2800" b="1">
              <a:latin typeface="楷体" panose="02010609060101010101" pitchFamily="49" charset="-122"/>
              <a:ea typeface="楷体" panose="02010609060101010101" pitchFamily="49" charset="-122"/>
              <a:sym typeface="+mn-ea"/>
            </a:endParaRPr>
          </a:p>
        </p:txBody>
      </p:sp>
      <p:pic>
        <p:nvPicPr>
          <p:cNvPr id="15" name="Picture 4"/>
          <p:cNvPicPr>
            <a:picLocks noChangeAspect="1"/>
          </p:cNvPicPr>
          <p:nvPr/>
        </p:nvPicPr>
        <p:blipFill>
          <a:blip r:embed="rId1">
            <a:lum contrast="4000"/>
          </a:blip>
          <a:stretch>
            <a:fillRect/>
          </a:stretch>
        </p:blipFill>
        <p:spPr>
          <a:xfrm>
            <a:off x="777240" y="1776095"/>
            <a:ext cx="4105275" cy="4542155"/>
          </a:xfrm>
          <a:prstGeom prst="rect">
            <a:avLst/>
          </a:prstGeom>
          <a:noFill/>
          <a:ln w="9525">
            <a:noFill/>
          </a:ln>
        </p:spPr>
      </p:pic>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6305" y="2387890"/>
            <a:ext cx="1452880" cy="68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03120" y="3701754"/>
            <a:ext cx="1452880" cy="68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矩形 5"/>
          <p:cNvSpPr/>
          <p:nvPr/>
        </p:nvSpPr>
        <p:spPr>
          <a:xfrm>
            <a:off x="172720" y="1337310"/>
            <a:ext cx="8035925" cy="4831080"/>
          </a:xfrm>
          <a:prstGeom prst="rect">
            <a:avLst/>
          </a:prstGeom>
          <a:noFill/>
          <a:ln w="19050" cap="flat" cmpd="sng">
            <a:solidFill>
              <a:srgbClr val="FF0000"/>
            </a:solidFill>
            <a:prstDash val="solid"/>
            <a:miter/>
            <a:headEnd type="none" w="med" len="med"/>
            <a:tailEnd type="none" w="med" len="med"/>
          </a:ln>
        </p:spPr>
        <p:txBody>
          <a:bodyPr wrap="square" lIns="91440" tIns="45720" rIns="91440" bIns="45720" anchor="t">
            <a:spAutoFit/>
          </a:bodyPr>
          <a:lstStyle/>
          <a:p>
            <a:pPr algn="ctr"/>
            <a:r>
              <a:rPr lang="zh-CN" altLang="en-US" sz="2800" b="1">
                <a:latin typeface="微软雅黑" panose="020B0503020204020204" charset="-122"/>
                <a:ea typeface="微软雅黑" panose="020B0503020204020204" charset="-122"/>
                <a:cs typeface="微软雅黑" panose="020B0503020204020204" charset="-122"/>
              </a:rPr>
              <a:t>蒙巴顿方案与印巴战争</a:t>
            </a:r>
            <a:endParaRPr lang="en-US" altLang="zh-CN" sz="2800" b="1">
              <a:latin typeface="微软雅黑" panose="020B0503020204020204" charset="-122"/>
              <a:ea typeface="微软雅黑" panose="020B0503020204020204" charset="-122"/>
              <a:cs typeface="微软雅黑" panose="020B0503020204020204" charset="-122"/>
            </a:endParaRPr>
          </a:p>
          <a:p>
            <a:r>
              <a:rPr lang="zh-CN" altLang="en-US" sz="1865">
                <a:latin typeface="微软雅黑" panose="020B0503020204020204" charset="-122"/>
                <a:ea typeface="微软雅黑" panose="020B0503020204020204" charset="-122"/>
                <a:cs typeface="微软雅黑" panose="020B0503020204020204" charset="-122"/>
              </a:rPr>
              <a:t> </a:t>
            </a:r>
            <a:r>
              <a:rPr lang="zh-CN" altLang="en-US" sz="1865">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黑体" panose="02010609060101010101" pitchFamily="49" charset="-122"/>
                <a:ea typeface="黑体" panose="02010609060101010101" pitchFamily="49" charset="-122"/>
                <a:cs typeface="黑体" panose="02010609060101010101" pitchFamily="49" charset="-122"/>
              </a:rPr>
              <a:t>蒙巴顿方案即</a:t>
            </a:r>
            <a:r>
              <a:rPr lang="zh-CN" altLang="en-US" sz="2000" b="1">
                <a:solidFill>
                  <a:srgbClr val="FF0000"/>
                </a:solidFill>
                <a:latin typeface="黑体" panose="02010609060101010101" pitchFamily="49" charset="-122"/>
                <a:ea typeface="黑体" panose="02010609060101010101" pitchFamily="49" charset="-122"/>
                <a:cs typeface="黑体" panose="02010609060101010101" pitchFamily="49" charset="-122"/>
              </a:rPr>
              <a:t>“印巴分治”方案，亦称印度独立法案</a:t>
            </a:r>
            <a:r>
              <a:rPr lang="zh-CN" altLang="en-US" sz="2000">
                <a:latin typeface="黑体" panose="02010609060101010101" pitchFamily="49" charset="-122"/>
                <a:ea typeface="黑体" panose="02010609060101010101" pitchFamily="49" charset="-122"/>
                <a:cs typeface="黑体" panose="02010609060101010101" pitchFamily="49" charset="-122"/>
              </a:rPr>
              <a:t>。</a:t>
            </a:r>
            <a:endParaRPr lang="en-US" altLang="zh-CN" sz="2000">
              <a:latin typeface="黑体" panose="02010609060101010101" pitchFamily="49" charset="-122"/>
              <a:ea typeface="黑体" panose="02010609060101010101" pitchFamily="49" charset="-122"/>
              <a:cs typeface="黑体" panose="02010609060101010101" pitchFamily="49" charset="-122"/>
            </a:endParaRPr>
          </a:p>
          <a:p>
            <a:r>
              <a:rPr lang="zh-CN" altLang="en-US" sz="2000">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第二次世界大战后，</a:t>
            </a:r>
            <a:r>
              <a:rPr lang="zh-CN" altLang="en-US" sz="2000" b="1">
                <a:latin typeface="楷体" panose="02010609060101010101" pitchFamily="49" charset="-122"/>
                <a:ea typeface="楷体" panose="02010609060101010101" pitchFamily="49" charset="-122"/>
                <a:cs typeface="楷体" panose="02010609060101010101" pitchFamily="49" charset="-122"/>
              </a:rPr>
              <a:t>英帝国主义迫于印度民族解放运动的强大压力，提出“分而治之”的方案</a:t>
            </a:r>
            <a:r>
              <a:rPr lang="zh-CN" altLang="en-US" sz="2000">
                <a:latin typeface="楷体" panose="02010609060101010101" pitchFamily="49" charset="-122"/>
                <a:ea typeface="楷体" panose="02010609060101010101" pitchFamily="49" charset="-122"/>
                <a:cs typeface="楷体" panose="02010609060101010101" pitchFamily="49" charset="-122"/>
              </a:rPr>
              <a:t>。根据“蒙巴顿方案”的规定，</a:t>
            </a:r>
            <a:r>
              <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印度教徒居多数的地区划归印度，穆斯林占多数的地区归属巴基斯坦</a:t>
            </a:r>
            <a:r>
              <a:rPr lang="zh-CN" altLang="en-US" sz="2000">
                <a:latin typeface="楷体" panose="02010609060101010101" pitchFamily="49" charset="-122"/>
                <a:ea typeface="楷体" panose="02010609060101010101" pitchFamily="49" charset="-122"/>
                <a:cs typeface="楷体" panose="02010609060101010101" pitchFamily="49" charset="-122"/>
              </a:rPr>
              <a:t>。协议还包括了印度政府部门的资产、包括印度公务员、印度陆军、皇家印度海军、印度铁路和中央财政，以及其他行政服务。</a:t>
            </a:r>
            <a:r>
              <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但对克什米尔的归属问题却规定由各王公土邦自己决定加入印度或巴基斯坦，或保持独立</a:t>
            </a:r>
            <a:r>
              <a:rPr lang="zh-CN" altLang="en-US" sz="2000">
                <a:latin typeface="楷体" panose="02010609060101010101" pitchFamily="49" charset="-122"/>
                <a:ea typeface="楷体" panose="02010609060101010101" pitchFamily="49" charset="-122"/>
                <a:cs typeface="楷体" panose="02010609060101010101" pitchFamily="49" charset="-122"/>
              </a:rPr>
              <a:t>。</a:t>
            </a:r>
            <a:endParaRPr lang="en-US" altLang="zh-CN"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     当时，克什米尔地区</a:t>
            </a:r>
            <a:r>
              <a:rPr lang="en-US" altLang="zh-CN" sz="2000">
                <a:latin typeface="楷体" panose="02010609060101010101" pitchFamily="49" charset="-122"/>
                <a:ea typeface="楷体" panose="02010609060101010101" pitchFamily="49" charset="-122"/>
                <a:cs typeface="楷体" panose="02010609060101010101" pitchFamily="49" charset="-122"/>
              </a:rPr>
              <a:t>77%</a:t>
            </a:r>
            <a:r>
              <a:rPr lang="zh-CN" altLang="en-US" sz="2000">
                <a:latin typeface="楷体" panose="02010609060101010101" pitchFamily="49" charset="-122"/>
                <a:ea typeface="楷体" panose="02010609060101010101" pitchFamily="49" charset="-122"/>
                <a:cs typeface="楷体" panose="02010609060101010101" pitchFamily="49" charset="-122"/>
              </a:rPr>
              <a:t>的人口为穆斯林，他们倾向加入巴基斯坦；克什米尔土邦王是印度教徒，他先是既不想加入印度，也不愿加入巴基斯坦，但最后又倾向加入印度。</a:t>
            </a:r>
            <a:r>
              <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因此，印巴分治时，克什米尔的归属问题未能得到解决。分治条款既未涉及孟加拉国的独立问题，也没有谈及英属印度管理下的锡兰和缅甸分治问题。</a:t>
            </a:r>
            <a:endPar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latin typeface="楷体" panose="02010609060101010101" pitchFamily="49" charset="-122"/>
                <a:ea typeface="楷体" panose="02010609060101010101" pitchFamily="49" charset="-122"/>
                <a:cs typeface="楷体" panose="02010609060101010101" pitchFamily="49" charset="-122"/>
              </a:rPr>
              <a:t>     结果：</a:t>
            </a:r>
            <a:r>
              <a:rPr lang="zh-CN" altLang="en-US" sz="2000">
                <a:latin typeface="楷体" panose="02010609060101010101" pitchFamily="49" charset="-122"/>
                <a:ea typeface="楷体" panose="02010609060101010101" pitchFamily="49" charset="-122"/>
                <a:cs typeface="楷体" panose="02010609060101010101" pitchFamily="49" charset="-122"/>
              </a:rPr>
              <a:t>印巴分治使得印度和巴基斯坦获得了独立。但也遗患无穷。</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100" name="图片 99"/>
          <p:cNvPicPr/>
          <p:nvPr/>
        </p:nvPicPr>
        <p:blipFill>
          <a:blip r:embed="rId1"/>
          <a:stretch>
            <a:fillRect/>
          </a:stretch>
        </p:blipFill>
        <p:spPr>
          <a:xfrm>
            <a:off x="8208645" y="1680845"/>
            <a:ext cx="3794125" cy="4341495"/>
          </a:xfrm>
          <a:prstGeom prst="rect">
            <a:avLst/>
          </a:prstGeom>
          <a:noFill/>
          <a:ln w="9525">
            <a:noFill/>
          </a:ln>
        </p:spPr>
      </p:pic>
      <p:sp>
        <p:nvSpPr>
          <p:cNvPr id="6" name="文本框 5"/>
          <p:cNvSpPr txBox="1"/>
          <p:nvPr/>
        </p:nvSpPr>
        <p:spPr>
          <a:xfrm>
            <a:off x="494030" y="759460"/>
            <a:ext cx="1792605" cy="521970"/>
          </a:xfrm>
          <a:prstGeom prst="rect">
            <a:avLst/>
          </a:prstGeom>
          <a:noFill/>
        </p:spPr>
        <p:txBody>
          <a:bodyPr wrap="none" rtlCol="0" anchor="t">
            <a:spAutoFit/>
          </a:bodyPr>
          <a:p>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）印度</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66675" y="78105"/>
            <a:ext cx="2079625" cy="521970"/>
          </a:xfrm>
          <a:prstGeom prst="rect">
            <a:avLst/>
          </a:prstGeom>
          <a:noFill/>
        </p:spPr>
        <p:txBody>
          <a:bodyPr wrap="square" rtlCol="0">
            <a:spAutoFit/>
          </a:bodyPr>
          <a:p>
            <a:r>
              <a:rPr lang="en-US" altLang="zh-CN" sz="2800" b="1" kern="100">
                <a:solidFill>
                  <a:srgbClr val="C00000"/>
                </a:solidFill>
                <a:latin typeface="+mj-ea"/>
                <a:ea typeface="+mj-ea"/>
                <a:cs typeface="Times New Roman" panose="02020603050405020304" pitchFamily="18" charset="0"/>
                <a:sym typeface="+mn-ea"/>
              </a:rPr>
              <a:t>1.</a:t>
            </a:r>
            <a:r>
              <a:rPr lang="zh-CN" altLang="en-US" sz="2800" b="1" kern="100">
                <a:solidFill>
                  <a:srgbClr val="C00000"/>
                </a:solidFill>
                <a:latin typeface="+mj-ea"/>
                <a:ea typeface="+mj-ea"/>
                <a:cs typeface="Times New Roman" panose="02020603050405020304" pitchFamily="18" charset="0"/>
                <a:sym typeface="+mn-ea"/>
              </a:rPr>
              <a:t>亚洲</a:t>
            </a:r>
            <a:endParaRPr lang="zh-CN" altLang="en-US" sz="2800" b="1" kern="100">
              <a:solidFill>
                <a:srgbClr val="C00000"/>
              </a:solidFill>
              <a:latin typeface="+mj-ea"/>
              <a:ea typeface="+mj-ea"/>
              <a:cs typeface="Times New Roman" panose="02020603050405020304" pitchFamily="18" charset="0"/>
              <a:sym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l="6592" r="6732"/>
          <a:stretch>
            <a:fillRect/>
          </a:stretch>
        </p:blipFill>
        <p:spPr>
          <a:xfrm>
            <a:off x="494178" y="2259683"/>
            <a:ext cx="3760287" cy="3274681"/>
          </a:xfrm>
          <a:prstGeom prst="rect">
            <a:avLst/>
          </a:prstGeom>
          <a:ln>
            <a:noFill/>
          </a:ln>
          <a:effectLst>
            <a:outerShdw blurRad="190500" algn="tl" rotWithShape="0">
              <a:srgbClr val="000000">
                <a:alpha val="70000"/>
              </a:srgbClr>
            </a:outerShdw>
          </a:effectLst>
        </p:spPr>
      </p:pic>
      <p:sp>
        <p:nvSpPr>
          <p:cNvPr id="9" name="矩形 8"/>
          <p:cNvSpPr/>
          <p:nvPr/>
        </p:nvSpPr>
        <p:spPr>
          <a:xfrm>
            <a:off x="358589" y="5871150"/>
            <a:ext cx="3568145" cy="400110"/>
          </a:xfrm>
          <a:prstGeom prst="rect">
            <a:avLst/>
          </a:prstGeom>
        </p:spPr>
        <p:txBody>
          <a:bodyPr wrap="square">
            <a:spAutoFit/>
          </a:bodyPr>
          <a:lstStyle/>
          <a:p>
            <a:pPr algn="ctr"/>
            <a:r>
              <a:rPr lang="zh-CN" altLang="en-US" sz="2000">
                <a:latin typeface="仿宋" panose="02010609060101010101" pitchFamily="49" charset="-122"/>
                <a:ea typeface="仿宋" panose="02010609060101010101" pitchFamily="49" charset="-122"/>
              </a:rPr>
              <a:t>印巴分治大仇杀</a:t>
            </a:r>
            <a:endParaRPr lang="zh-CN" altLang="en-US" sz="2000">
              <a:latin typeface="仿宋" panose="02010609060101010101" pitchFamily="49" charset="-122"/>
              <a:ea typeface="仿宋" panose="02010609060101010101" pitchFamily="49"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l="915" t="2062" b="7491"/>
          <a:stretch>
            <a:fillRect/>
          </a:stretch>
        </p:blipFill>
        <p:spPr>
          <a:xfrm>
            <a:off x="4542920" y="854454"/>
            <a:ext cx="3568145" cy="2497154"/>
          </a:xfrm>
          <a:prstGeom prst="rect">
            <a:avLst/>
          </a:prstGeom>
          <a:ln>
            <a:noFill/>
          </a:ln>
          <a:effectLst>
            <a:outerShdw blurRad="190500" algn="tl" rotWithShape="0">
              <a:srgbClr val="000000">
                <a:alpha val="70000"/>
              </a:srgbClr>
            </a:outerShdw>
          </a:effectLst>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267" y="890248"/>
            <a:ext cx="3656110" cy="2497154"/>
          </a:xfrm>
          <a:prstGeom prst="rect">
            <a:avLst/>
          </a:prstGeom>
          <a:ln>
            <a:noFill/>
          </a:ln>
          <a:effectLst>
            <a:outerShdw blurRad="190500" algn="tl" rotWithShape="0">
              <a:srgbClr val="000000">
                <a:alpha val="70000"/>
              </a:srgbClr>
            </a:outerShdw>
          </a:effectLst>
        </p:spPr>
      </p:pic>
      <p:sp>
        <p:nvSpPr>
          <p:cNvPr id="12" name="矩形 11"/>
          <p:cNvSpPr/>
          <p:nvPr/>
        </p:nvSpPr>
        <p:spPr>
          <a:xfrm>
            <a:off x="4483818" y="3388400"/>
            <a:ext cx="3568145" cy="400110"/>
          </a:xfrm>
          <a:prstGeom prst="rect">
            <a:avLst/>
          </a:prstGeom>
        </p:spPr>
        <p:txBody>
          <a:bodyPr wrap="square">
            <a:spAutoFit/>
          </a:bodyPr>
          <a:lstStyle/>
          <a:p>
            <a:pPr algn="ctr"/>
            <a:r>
              <a:rPr lang="zh-CN" altLang="en-US" sz="2000">
                <a:latin typeface="仿宋" panose="02010609060101010101" pitchFamily="49" charset="-122"/>
                <a:ea typeface="仿宋" panose="02010609060101010101" pitchFamily="49" charset="-122"/>
              </a:rPr>
              <a:t>克什米尔争端</a:t>
            </a:r>
            <a:endParaRPr lang="zh-CN" altLang="en-US" sz="2000">
              <a:latin typeface="仿宋" panose="02010609060101010101" pitchFamily="49" charset="-122"/>
              <a:ea typeface="仿宋" panose="02010609060101010101" pitchFamily="49" charset="-122"/>
            </a:endParaRPr>
          </a:p>
        </p:txBody>
      </p:sp>
      <p:graphicFrame>
        <p:nvGraphicFramePr>
          <p:cNvPr id="16" name="表格 15"/>
          <p:cNvGraphicFramePr>
            <a:graphicFrameLocks noGrp="1"/>
          </p:cNvGraphicFramePr>
          <p:nvPr>
            <p:custDataLst>
              <p:tags r:id="rId4"/>
            </p:custDataLst>
          </p:nvPr>
        </p:nvGraphicFramePr>
        <p:xfrm>
          <a:off x="4524981" y="4348322"/>
          <a:ext cx="7308430" cy="2202565"/>
        </p:xfrm>
        <a:graphic>
          <a:graphicData uri="http://schemas.openxmlformats.org/drawingml/2006/table">
            <a:tbl>
              <a:tblPr/>
              <a:tblGrid>
                <a:gridCol w="2040153"/>
                <a:gridCol w="2039333"/>
                <a:gridCol w="3228944"/>
              </a:tblGrid>
              <a:tr h="359693">
                <a:tc>
                  <a:txBody>
                    <a:bodyPr wrap="square"/>
                    <a:lstStyle/>
                    <a:p>
                      <a:pPr algn="ctr">
                        <a:spcBef>
                          <a:spcPct val="20000"/>
                        </a:spcBef>
                        <a:buClr>
                          <a:schemeClr val="accent1"/>
                        </a:buClr>
                        <a:buSzPct val="65000"/>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时间</a:t>
                      </a:r>
                      <a:endParaRPr lang="zh-CN" altLang="en-US" sz="2000" b="1">
                        <a:solidFill>
                          <a:srgbClr val="C00000"/>
                        </a:solidFill>
                        <a:latin typeface="宋体" panose="02010600030101010101" pitchFamily="2" charset="-122"/>
                        <a:ea typeface="宋体" panose="02010600030101010101" pitchFamily="2"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原因</a:t>
                      </a:r>
                      <a:endParaRPr lang="zh-CN" altLang="en-US" sz="2000" b="1">
                        <a:solidFill>
                          <a:srgbClr val="C00000"/>
                        </a:solidFill>
                        <a:latin typeface="宋体" panose="02010600030101010101" pitchFamily="2" charset="-122"/>
                        <a:ea typeface="宋体" panose="02010600030101010101" pitchFamily="2" charset="-122"/>
                      </a:endParaRPr>
                    </a:p>
                  </a:txBody>
                  <a:tcPr vert="horz">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lgn="ctr">
                        <a:spcBef>
                          <a:spcPct val="20000"/>
                        </a:spcBef>
                        <a:buClr>
                          <a:schemeClr val="accent1"/>
                        </a:buClr>
                        <a:buSzPct val="65000"/>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结果</a:t>
                      </a:r>
                      <a:endParaRPr lang="zh-CN" altLang="en-US" sz="2000" b="1">
                        <a:solidFill>
                          <a:srgbClr val="C00000"/>
                        </a:solidFill>
                        <a:latin typeface="宋体" panose="02010600030101010101" pitchFamily="2" charset="-122"/>
                        <a:ea typeface="宋体" panose="02010600030101010101" pitchFamily="2" charset="-122"/>
                      </a:endParaRPr>
                    </a:p>
                  </a:txBody>
                  <a:tcPr vert="horz">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458762">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第一次</a:t>
                      </a:r>
                      <a:r>
                        <a:rPr lang="en-US" altLang="zh-CN" sz="2000" b="1">
                          <a:latin typeface="楷体" panose="02010609060101010101" pitchFamily="49" charset="-122"/>
                          <a:ea typeface="楷体" panose="02010609060101010101" pitchFamily="49" charset="-122"/>
                          <a:cs typeface="楷体" panose="02010609060101010101" pitchFamily="49" charset="-122"/>
                        </a:rPr>
                        <a:t>1947</a:t>
                      </a:r>
                      <a:r>
                        <a:rPr lang="zh-CN" altLang="en-US" sz="2000" b="1">
                          <a:latin typeface="楷体" panose="02010609060101010101" pitchFamily="49" charset="-122"/>
                          <a:ea typeface="楷体" panose="02010609060101010101" pitchFamily="49" charset="-122"/>
                          <a:cs typeface="楷体" panose="02010609060101010101" pitchFamily="49" charset="-122"/>
                        </a:rPr>
                        <a:t>年至</a:t>
                      </a:r>
                      <a:r>
                        <a:rPr lang="en-US" altLang="zh-CN" sz="2000" b="1">
                          <a:latin typeface="楷体" panose="02010609060101010101" pitchFamily="49" charset="-122"/>
                          <a:ea typeface="楷体" panose="02010609060101010101" pitchFamily="49" charset="-122"/>
                          <a:cs typeface="楷体" panose="02010609060101010101" pitchFamily="49" charset="-122"/>
                        </a:rPr>
                        <a:t>1949</a:t>
                      </a:r>
                      <a:r>
                        <a:rPr lang="zh-CN" altLang="en-US" sz="2000" b="1">
                          <a:latin typeface="楷体" panose="02010609060101010101" pitchFamily="49" charset="-122"/>
                          <a:ea typeface="楷体" panose="02010609060101010101" pitchFamily="49" charset="-122"/>
                          <a:cs typeface="楷体" panose="02010609060101010101" pitchFamily="49" charset="-122"/>
                        </a:rPr>
                        <a:t>年</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争夺克什米尔地区所有权 </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印度占领克什米尔</a:t>
                      </a:r>
                      <a:r>
                        <a:rPr lang="en-US" altLang="zh-CN" sz="2000" b="1">
                          <a:latin typeface="楷体" panose="02010609060101010101" pitchFamily="49" charset="-122"/>
                          <a:ea typeface="楷体" panose="02010609060101010101" pitchFamily="49" charset="-122"/>
                          <a:cs typeface="楷体" panose="02010609060101010101" pitchFamily="49" charset="-122"/>
                        </a:rPr>
                        <a:t>3/5</a:t>
                      </a:r>
                      <a:r>
                        <a:rPr lang="zh-CN" altLang="en-US" sz="2000" b="1">
                          <a:latin typeface="楷体" panose="02010609060101010101" pitchFamily="49" charset="-122"/>
                          <a:ea typeface="楷体" panose="02010609060101010101" pitchFamily="49" charset="-122"/>
                          <a:cs typeface="楷体" panose="02010609060101010101" pitchFamily="49" charset="-122"/>
                        </a:rPr>
                        <a:t>领土，巴基斯坦占其余</a:t>
                      </a:r>
                      <a:r>
                        <a:rPr lang="en-US" altLang="zh-CN" sz="2000" b="1">
                          <a:latin typeface="楷体" panose="02010609060101010101" pitchFamily="49" charset="-122"/>
                          <a:ea typeface="楷体" panose="02010609060101010101" pitchFamily="49" charset="-122"/>
                          <a:cs typeface="楷体" panose="02010609060101010101" pitchFamily="49" charset="-122"/>
                        </a:rPr>
                        <a:t>2/5</a:t>
                      </a:r>
                      <a:r>
                        <a:rPr lang="zh-CN" altLang="en-US" sz="2000" b="1">
                          <a:latin typeface="楷体" panose="02010609060101010101" pitchFamily="49" charset="-122"/>
                          <a:ea typeface="楷体" panose="02010609060101010101" pitchFamily="49" charset="-122"/>
                          <a:cs typeface="楷体" panose="02010609060101010101" pitchFamily="49" charset="-122"/>
                        </a:rPr>
                        <a:t>领土。</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595133">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第二次</a:t>
                      </a:r>
                      <a:r>
                        <a:rPr lang="en-US" altLang="zh-CN" sz="2000" b="1">
                          <a:latin typeface="楷体" panose="02010609060101010101" pitchFamily="49" charset="-122"/>
                          <a:ea typeface="楷体" panose="02010609060101010101" pitchFamily="49" charset="-122"/>
                          <a:cs typeface="楷体" panose="02010609060101010101" pitchFamily="49" charset="-122"/>
                        </a:rPr>
                        <a:t>1965</a:t>
                      </a:r>
                      <a:r>
                        <a:rPr lang="zh-CN" altLang="en-US" sz="2000" b="1">
                          <a:latin typeface="楷体" panose="02010609060101010101" pitchFamily="49" charset="-122"/>
                          <a:ea typeface="楷体" panose="02010609060101010101" pitchFamily="49" charset="-122"/>
                          <a:cs typeface="楷体" panose="02010609060101010101" pitchFamily="49" charset="-122"/>
                        </a:rPr>
                        <a:t>年至</a:t>
                      </a:r>
                      <a:r>
                        <a:rPr lang="en-US" altLang="zh-CN" sz="2000" b="1">
                          <a:latin typeface="楷体" panose="02010609060101010101" pitchFamily="49" charset="-122"/>
                          <a:ea typeface="楷体" panose="02010609060101010101" pitchFamily="49" charset="-122"/>
                          <a:cs typeface="楷体" panose="02010609060101010101" pitchFamily="49" charset="-122"/>
                        </a:rPr>
                        <a:t>1966</a:t>
                      </a:r>
                      <a:r>
                        <a:rPr lang="zh-CN" altLang="en-US" sz="2000" b="1">
                          <a:latin typeface="楷体" panose="02010609060101010101" pitchFamily="49" charset="-122"/>
                          <a:ea typeface="楷体" panose="02010609060101010101" pitchFamily="49" charset="-122"/>
                          <a:cs typeface="楷体" panose="02010609060101010101" pitchFamily="49" charset="-122"/>
                        </a:rPr>
                        <a:t>年</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争夺克什米尔地区所有权 </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rPr>
                        <a:t>双方未取得明显胜利，并重申用和平手段解决争端</a:t>
                      </a:r>
                      <a:endParaRPr lang="zh-CN" altLang="en-US" sz="2000" b="1">
                        <a:latin typeface="楷体" panose="02010609060101010101" pitchFamily="49" charset="-122"/>
                        <a:ea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404245">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第三次</a:t>
                      </a:r>
                      <a:r>
                        <a:rPr lang="en-US" altLang="zh-CN" sz="2000" b="1">
                          <a:latin typeface="楷体" panose="02010609060101010101" pitchFamily="49" charset="-122"/>
                          <a:ea typeface="楷体" panose="02010609060101010101" pitchFamily="49" charset="-122"/>
                          <a:cs typeface="楷体" panose="02010609060101010101" pitchFamily="49" charset="-122"/>
                        </a:rPr>
                        <a:t>1971</a:t>
                      </a:r>
                      <a:r>
                        <a:rPr lang="zh-CN" altLang="en-US" sz="2000" b="1">
                          <a:latin typeface="楷体" panose="02010609060101010101" pitchFamily="49" charset="-122"/>
                          <a:ea typeface="楷体" panose="02010609060101010101" pitchFamily="49" charset="-122"/>
                          <a:cs typeface="楷体" panose="02010609060101010101" pitchFamily="49" charset="-122"/>
                        </a:rPr>
                        <a:t>年</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rPr>
                        <a:t>肢解巴基斯坦</a:t>
                      </a:r>
                      <a:endParaRPr lang="zh-CN" altLang="en-US" sz="2000" b="1">
                        <a:latin typeface="楷体" panose="02010609060101010101" pitchFamily="49" charset="-122"/>
                        <a:ea typeface="楷体" panose="02010609060101010101" pitchFamily="49" charset="-122"/>
                      </a:endParaRPr>
                    </a:p>
                  </a:txBody>
                  <a:tcPr vert="horz">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p>
                      <a:pPr>
                        <a:spcBef>
                          <a:spcPct val="20000"/>
                        </a:spcBef>
                        <a:buClr>
                          <a:schemeClr val="accent1"/>
                        </a:buClr>
                        <a:buSzPct val="65000"/>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rPr>
                        <a:t>东巴成为独立的孟加拉国 </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txBody>
                  <a:tcPr vert="horz">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7" name="矩形 16"/>
          <p:cNvSpPr/>
          <p:nvPr/>
        </p:nvSpPr>
        <p:spPr>
          <a:xfrm>
            <a:off x="6326993" y="3912054"/>
            <a:ext cx="3568145" cy="400110"/>
          </a:xfrm>
          <a:prstGeom prst="rect">
            <a:avLst/>
          </a:prstGeom>
        </p:spPr>
        <p:txBody>
          <a:bodyPr wrap="square">
            <a:spAutoFit/>
          </a:bodyPr>
          <a:lstStyle/>
          <a:p>
            <a:pPr algn="ctr"/>
            <a:r>
              <a:rPr lang="zh-CN" altLang="en-US" sz="2000" b="1">
                <a:latin typeface="仿宋" panose="02010609060101010101" pitchFamily="49" charset="-122"/>
                <a:ea typeface="仿宋" panose="02010609060101010101" pitchFamily="49" charset="-122"/>
              </a:rPr>
              <a:t>历史上三次印巴战争</a:t>
            </a:r>
            <a:endParaRPr lang="zh-CN" altLang="en-US" sz="2000" b="1">
              <a:latin typeface="仿宋" panose="02010609060101010101" pitchFamily="49" charset="-122"/>
              <a:ea typeface="仿宋" panose="02010609060101010101" pitchFamily="49" charset="-122"/>
            </a:endParaRPr>
          </a:p>
        </p:txBody>
      </p:sp>
      <p:sp>
        <p:nvSpPr>
          <p:cNvPr id="2" name="矩形 1"/>
          <p:cNvSpPr/>
          <p:nvPr/>
        </p:nvSpPr>
        <p:spPr>
          <a:xfrm>
            <a:off x="9308492" y="3449934"/>
            <a:ext cx="1569660" cy="369332"/>
          </a:xfrm>
          <a:prstGeom prst="rect">
            <a:avLst/>
          </a:prstGeom>
        </p:spPr>
        <p:txBody>
          <a:bodyPr wrap="none">
            <a:spAutoFit/>
          </a:bodyPr>
          <a:lstStyle/>
          <a:p>
            <a:r>
              <a:rPr lang="zh-CN" altLang="en-US"/>
              <a:t>肢解巴基斯坦</a:t>
            </a:r>
            <a:endParaRPr lang="zh-CN" altLang="en-US"/>
          </a:p>
        </p:txBody>
      </p:sp>
      <p:sp>
        <p:nvSpPr>
          <p:cNvPr id="3" name="文本框 2"/>
          <p:cNvSpPr txBox="1"/>
          <p:nvPr/>
        </p:nvSpPr>
        <p:spPr>
          <a:xfrm>
            <a:off x="11393214" y="1081710"/>
            <a:ext cx="440197" cy="1323439"/>
          </a:xfrm>
          <a:prstGeom prst="rect">
            <a:avLst/>
          </a:prstGeom>
          <a:solidFill>
            <a:srgbClr val="FFFF00"/>
          </a:solidFill>
        </p:spPr>
        <p:txBody>
          <a:bodyPr wrap="square" rtlCol="0">
            <a:spAutoFit/>
          </a:bodyPr>
          <a:lstStyle/>
          <a:p>
            <a:r>
              <a:rPr lang="zh-CN" altLang="en-US" sz="2000" b="1">
                <a:solidFill>
                  <a:srgbClr val="FF0000"/>
                </a:solidFill>
              </a:rPr>
              <a:t>孟加拉国</a:t>
            </a:r>
            <a:endParaRPr lang="zh-CN" altLang="en-US" sz="2000" b="1">
              <a:solidFill>
                <a:srgbClr val="FF0000"/>
              </a:solidFill>
            </a:endParaRPr>
          </a:p>
        </p:txBody>
      </p:sp>
      <p:sp>
        <p:nvSpPr>
          <p:cNvPr id="4" name="文本框 3"/>
          <p:cNvSpPr txBox="1"/>
          <p:nvPr/>
        </p:nvSpPr>
        <p:spPr>
          <a:xfrm>
            <a:off x="66675" y="78105"/>
            <a:ext cx="2079625" cy="521970"/>
          </a:xfrm>
          <a:prstGeom prst="rect">
            <a:avLst/>
          </a:prstGeom>
          <a:noFill/>
        </p:spPr>
        <p:txBody>
          <a:bodyPr wrap="square" rtlCol="0">
            <a:spAutoFit/>
          </a:bodyPr>
          <a:p>
            <a:r>
              <a:rPr lang="en-US" altLang="zh-CN" sz="2800" b="1" kern="100">
                <a:solidFill>
                  <a:srgbClr val="C00000"/>
                </a:solidFill>
                <a:latin typeface="+mj-ea"/>
                <a:ea typeface="+mj-ea"/>
                <a:cs typeface="Times New Roman" panose="02020603050405020304" pitchFamily="18" charset="0"/>
                <a:sym typeface="+mn-ea"/>
              </a:rPr>
              <a:t>1.</a:t>
            </a:r>
            <a:r>
              <a:rPr lang="zh-CN" altLang="en-US" sz="2800" b="1" kern="100">
                <a:solidFill>
                  <a:srgbClr val="C00000"/>
                </a:solidFill>
                <a:latin typeface="+mj-ea"/>
                <a:ea typeface="+mj-ea"/>
                <a:cs typeface="Times New Roman" panose="02020603050405020304" pitchFamily="18" charset="0"/>
                <a:sym typeface="+mn-ea"/>
              </a:rPr>
              <a:t>亚洲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6" name="文本框 5"/>
          <p:cNvSpPr txBox="1"/>
          <p:nvPr/>
        </p:nvSpPr>
        <p:spPr>
          <a:xfrm>
            <a:off x="494030" y="759460"/>
            <a:ext cx="1792605" cy="521970"/>
          </a:xfrm>
          <a:prstGeom prst="rect">
            <a:avLst/>
          </a:prstGeom>
          <a:noFill/>
        </p:spPr>
        <p:txBody>
          <a:bodyPr wrap="none" rtlCol="0" anchor="t">
            <a:spAutoFit/>
          </a:bodyPr>
          <a:p>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）印度</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32765" y="586105"/>
            <a:ext cx="11186160" cy="6078855"/>
            <a:chOff x="792" y="939"/>
            <a:chExt cx="17616" cy="9027"/>
          </a:xfrm>
        </p:grpSpPr>
        <p:sp>
          <p:nvSpPr>
            <p:cNvPr id="5" name="矩形 4"/>
            <p:cNvSpPr/>
            <p:nvPr/>
          </p:nvSpPr>
          <p:spPr>
            <a:xfrm>
              <a:off x="792" y="939"/>
              <a:ext cx="17616" cy="902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 y="939"/>
              <a:ext cx="17616" cy="90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kern="100">
                  <a:solidFill>
                    <a:srgbClr val="C00000"/>
                  </a:solidFill>
                  <a:latin typeface="+mj-ea"/>
                  <a:ea typeface="+mj-ea"/>
                  <a:cs typeface="Times New Roman" panose="02020603050405020304" pitchFamily="18" charset="0"/>
                  <a:sym typeface="+mn-ea"/>
                </a:rPr>
                <a:t> </a:t>
              </a:r>
              <a:endParaRPr lang="zh-CN" altLang="en-US" sz="3200" b="1" kern="100">
                <a:solidFill>
                  <a:srgbClr val="C00000"/>
                </a:solidFill>
                <a:latin typeface="+mj-ea"/>
                <a:ea typeface="+mj-ea"/>
                <a:cs typeface="Times New Roman" panose="02020603050405020304" pitchFamily="18" charset="0"/>
                <a:sym typeface="+mn-ea"/>
              </a:endParaRPr>
            </a:p>
          </p:txBody>
        </p:sp>
      </p:grpSp>
      <p:sp>
        <p:nvSpPr>
          <p:cNvPr id="17" name="椭圆 16"/>
          <p:cNvSpPr/>
          <p:nvPr/>
        </p:nvSpPr>
        <p:spPr>
          <a:xfrm>
            <a:off x="777240" y="828040"/>
            <a:ext cx="572770" cy="563880"/>
          </a:xfrm>
          <a:prstGeom prst="ellipse">
            <a:avLst/>
          </a:prstGeom>
          <a:noFill/>
          <a:ln>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A4001F"/>
                </a:solidFill>
                <a:latin typeface="微软雅黑" panose="020B0503020204020204" charset="-122"/>
                <a:ea typeface="微软雅黑" panose="020B0503020204020204" charset="-122"/>
              </a:rPr>
              <a:t>壹</a:t>
            </a:r>
            <a:endParaRPr lang="zh-CN" altLang="en-US" sz="2000">
              <a:solidFill>
                <a:srgbClr val="A4001F"/>
              </a:solidFill>
              <a:latin typeface="微软雅黑" panose="020B0503020204020204" charset="-122"/>
              <a:ea typeface="微软雅黑" panose="020B0503020204020204" charset="-122"/>
            </a:endParaRPr>
          </a:p>
        </p:txBody>
      </p:sp>
      <p:sp>
        <p:nvSpPr>
          <p:cNvPr id="7" name="矩形 6"/>
          <p:cNvSpPr/>
          <p:nvPr/>
        </p:nvSpPr>
        <p:spPr>
          <a:xfrm>
            <a:off x="1515110" y="751205"/>
            <a:ext cx="5464175" cy="640715"/>
          </a:xfrm>
          <a:prstGeom prst="rect">
            <a:avLst/>
          </a:prstGeom>
          <a:noFill/>
          <a:ln w="19050">
            <a:solidFill>
              <a:srgbClr val="A40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A4001F"/>
                </a:solidFill>
                <a:latin typeface="黑体" panose="02010609060101010101" pitchFamily="49" charset="-122"/>
                <a:ea typeface="黑体" panose="02010609060101010101" pitchFamily="49" charset="-122"/>
              </a:rPr>
              <a:t>世界殖民体系的崩溃</a:t>
            </a:r>
            <a:endParaRPr lang="zh-CN" altLang="en-US" sz="3200" smtClean="0">
              <a:solidFill>
                <a:srgbClr val="A4001F"/>
              </a:solidFill>
              <a:latin typeface="黑体" panose="02010609060101010101" pitchFamily="49" charset="-122"/>
              <a:ea typeface="黑体" panose="02010609060101010101" pitchFamily="49" charset="-122"/>
            </a:endParaRPr>
          </a:p>
        </p:txBody>
      </p:sp>
      <p:sp>
        <p:nvSpPr>
          <p:cNvPr id="12" name="文本框 11"/>
          <p:cNvSpPr txBox="1"/>
          <p:nvPr/>
        </p:nvSpPr>
        <p:spPr>
          <a:xfrm>
            <a:off x="6496685" y="1632585"/>
            <a:ext cx="2060575" cy="521970"/>
          </a:xfrm>
          <a:prstGeom prst="rect">
            <a:avLst/>
          </a:prstGeom>
          <a:noFill/>
        </p:spPr>
        <p:txBody>
          <a:bodyPr wrap="square" rtlCol="0">
            <a:spAutoFit/>
          </a:bodyPr>
          <a:lstStyle/>
          <a:p>
            <a:r>
              <a:rPr lang="en-US" altLang="zh-CN" sz="2800" b="1" kern="100">
                <a:solidFill>
                  <a:srgbClr val="C00000"/>
                </a:solidFill>
                <a:latin typeface="+mj-ea"/>
                <a:ea typeface="+mj-ea"/>
                <a:cs typeface="Times New Roman" panose="02020603050405020304" pitchFamily="18" charset="0"/>
                <a:sym typeface="+mn-ea"/>
              </a:rPr>
              <a:t>1.</a:t>
            </a:r>
            <a:r>
              <a:rPr lang="zh-CN" altLang="en-US" sz="2800" b="1" kern="100">
                <a:solidFill>
                  <a:srgbClr val="C00000"/>
                </a:solidFill>
                <a:latin typeface="+mj-ea"/>
                <a:ea typeface="+mj-ea"/>
                <a:cs typeface="Times New Roman" panose="02020603050405020304" pitchFamily="18" charset="0"/>
                <a:sym typeface="+mn-ea"/>
              </a:rPr>
              <a:t>亚洲</a:t>
            </a:r>
            <a:endParaRPr lang="zh-CN" altLang="en-US" sz="2800" b="1" kern="100">
              <a:solidFill>
                <a:srgbClr val="C00000"/>
              </a:solidFill>
              <a:latin typeface="+mj-ea"/>
              <a:ea typeface="+mj-ea"/>
              <a:cs typeface="Times New Roman" panose="02020603050405020304" pitchFamily="18" charset="0"/>
              <a:sym typeface="+mn-ea"/>
            </a:endParaRPr>
          </a:p>
        </p:txBody>
      </p:sp>
      <p:sp>
        <p:nvSpPr>
          <p:cNvPr id="14" name="文本框 13"/>
          <p:cNvSpPr txBox="1"/>
          <p:nvPr/>
        </p:nvSpPr>
        <p:spPr>
          <a:xfrm>
            <a:off x="6496685" y="2395220"/>
            <a:ext cx="4906645" cy="3969385"/>
          </a:xfrm>
          <a:prstGeom prst="rect">
            <a:avLst/>
          </a:prstGeom>
          <a:noFill/>
        </p:spPr>
        <p:txBody>
          <a:bodyPr wrap="square" rtlCol="0">
            <a:spAutoFit/>
          </a:bodyPr>
          <a:lstStyle/>
          <a:p>
            <a:pPr algn="l">
              <a:buClrTx/>
              <a:buSzTx/>
              <a:buFontTx/>
            </a:pPr>
            <a:r>
              <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（2）东南亚各国的独立</a:t>
            </a:r>
            <a:endParaRPr lang="zh-CN" altLang="en-US" sz="2800" b="1" kern="1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200660" algn="l">
              <a:buClrTx/>
              <a:buSzTx/>
              <a:buNone/>
            </a:pPr>
            <a:r>
              <a:rPr lang="zh-CN" altLang="en-US" sz="2800">
                <a:latin typeface="华文中宋" panose="02010600040101010101" pitchFamily="2" charset="-122"/>
                <a:ea typeface="华文中宋" panose="02010600040101010101" pitchFamily="2" charset="-122"/>
                <a:cs typeface="Times New Roman" panose="02020603050405020304" pitchFamily="18" charset="0"/>
                <a:sym typeface="+mn-ea"/>
              </a:rPr>
              <a:t> </a:t>
            </a:r>
            <a:r>
              <a:rPr kumimoji="1" lang="zh-CN" altLang="en-US" sz="2800" b="1">
                <a:latin typeface="楷体" panose="02010609060101010101" pitchFamily="49" charset="-122"/>
                <a:ea typeface="楷体" panose="02010609060101010101" pitchFamily="49" charset="-122"/>
                <a:sym typeface="+mn-ea"/>
              </a:rPr>
              <a:t>印度独立前后，印度尼西亚、老挝、菲律宾、缅甸、锡兰、柬埔寨、马来亚、新加坡等也纷纷独立。</a:t>
            </a:r>
            <a:endParaRPr kumimoji="1" lang="zh-CN" altLang="en-US" sz="2800" b="1">
              <a:latin typeface="楷体" panose="02010609060101010101" pitchFamily="49" charset="-122"/>
              <a:ea typeface="楷体" panose="02010609060101010101" pitchFamily="49" charset="-122"/>
              <a:sym typeface="+mn-ea"/>
            </a:endParaRPr>
          </a:p>
          <a:p>
            <a:pPr indent="200660" algn="l">
              <a:buClrTx/>
              <a:buSzTx/>
              <a:buNone/>
            </a:pPr>
            <a:endParaRPr kumimoji="1" lang="zh-CN" altLang="en-US" sz="2800" b="1">
              <a:latin typeface="楷体" panose="02010609060101010101" pitchFamily="49" charset="-122"/>
              <a:ea typeface="楷体" panose="02010609060101010101" pitchFamily="49" charset="-122"/>
              <a:sym typeface="+mn-ea"/>
            </a:endParaRPr>
          </a:p>
          <a:p>
            <a:pPr indent="200660" algn="l">
              <a:buClrTx/>
              <a:buSzTx/>
              <a:buNone/>
            </a:pPr>
            <a:endParaRPr kumimoji="1" lang="zh-CN" altLang="en-US" sz="2800" b="1">
              <a:latin typeface="楷体" panose="02010609060101010101" pitchFamily="49" charset="-122"/>
              <a:ea typeface="楷体" panose="02010609060101010101" pitchFamily="49" charset="-122"/>
              <a:sym typeface="+mn-ea"/>
            </a:endParaRPr>
          </a:p>
          <a:p>
            <a:pPr indent="200660" algn="l">
              <a:buClrTx/>
              <a:buSzTx/>
              <a:buNone/>
            </a:pPr>
            <a:r>
              <a:rPr kumimoji="1" lang="zh-CN" altLang="en-US" sz="2800" b="1">
                <a:latin typeface="楷体" panose="02010609060101010101" pitchFamily="49" charset="-122"/>
                <a:ea typeface="楷体" panose="02010609060101010101" pitchFamily="49" charset="-122"/>
                <a:sym typeface="+mn-ea"/>
              </a:rPr>
              <a:t>帝国主义在亚洲的殖民体系瓦解。</a:t>
            </a:r>
            <a:endParaRPr kumimoji="1" lang="zh-CN" altLang="zh-CN" sz="2800" b="1">
              <a:latin typeface="华文中宋" panose="02010600040101010101" pitchFamily="2" charset="-122"/>
              <a:ea typeface="华文中宋" panose="02010600040101010101" pitchFamily="2" charset="-122"/>
              <a:cs typeface="Times New Roman" panose="02020603050405020304" pitchFamily="18" charset="0"/>
              <a:sym typeface="+mn-ea"/>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8980" y="1632585"/>
            <a:ext cx="5767705" cy="4729480"/>
          </a:xfrm>
          <a:prstGeom prst="rect">
            <a:avLst/>
          </a:prstGeom>
          <a:effectLst>
            <a:glow>
              <a:srgbClr val="FFFF00">
                <a:alpha val="59000"/>
              </a:srgbClr>
            </a:glow>
          </a:effectLst>
        </p:spPr>
      </p:pic>
    </p:spTree>
  </p:cSld>
  <p:clrMapOvr>
    <a:masterClrMapping/>
  </p:clrMapOvr>
  <p:transition spd="slow">
    <p:push dir="u"/>
  </p:transition>
</p:sld>
</file>

<file path=ppt/tags/tag1.xml><?xml version="1.0" encoding="utf-8"?>
<p:tagLst xmlns:p="http://schemas.openxmlformats.org/presentationml/2006/main">
  <p:tag name="KSO_WM_UNIT_TABLE_BEAUTIFY" val="smartTable{22d3a988-4bdd-475d-85a5-485e35a7ce84}"/>
  <p:tag name="TABLE_ENDDRAG_ORIGIN_RECT" val="732*394"/>
  <p:tag name="TABLE_ENDDRAG_RECT" val="65*103*732*394"/>
</p:tagLst>
</file>

<file path=ppt/tags/tag2.xml><?xml version="1.0" encoding="utf-8"?>
<p:tagLst xmlns:p="http://schemas.openxmlformats.org/presentationml/2006/main">
  <p:tag name="KSO_WM_UNIT_TABLE_BEAUTIFY" val="smartTable{09a07afd-9d39-4daa-a32e-1803d5aa40f2}"/>
</p:tagLst>
</file>

<file path=ppt/tags/tag3.xml><?xml version="1.0" encoding="utf-8"?>
<p:tagLst xmlns:p="http://schemas.openxmlformats.org/presentationml/2006/main">
  <p:tag name="KSO_WM_UNIT_TABLE_BEAUTIFY" val="smartTable{b325e8d1-43e3-402a-9960-8e32e9d44261}"/>
  <p:tag name="TABLE_ENDDRAG_ORIGIN_RECT" val="937*465"/>
  <p:tag name="TABLE_ENDDRAG_RECT" val="11*73*937*465"/>
</p:tagLst>
</file>

<file path=ppt/tags/tag4.xml><?xml version="1.0" encoding="utf-8"?>
<p:tagLst xmlns:p="http://schemas.openxmlformats.org/presentationml/2006/main">
  <p:tag name="KSO_WM_UNIT_TABLE_BEAUTIFY" val="{b676cb35-fb16-4e76-908c-0fb951a66f00}"/>
</p:tagLst>
</file>

<file path=ppt/tags/tag5.xml><?xml version="1.0" encoding="utf-8"?>
<p:tagLst xmlns:p="http://schemas.openxmlformats.org/presentationml/2006/main">
  <p:tag name="AS_OS" val="Unix 3.10 unknown"/>
  <p:tag name="AS_RELEASE_DATE" val="2020.11.30"/>
  <p:tag name="AS_TITLE" val="Aspose.Slides for Java"/>
  <p:tag name="AS_VERSION" val="20.11"/>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5206</Words>
  <PresentationFormat/>
  <Paragraphs>537</Paragraphs>
  <Slides>36</Slides>
  <Notes>16</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61" baseType="lpstr">
      <vt:lpstr>Arial</vt:lpstr>
      <vt:lpstr>宋体</vt:lpstr>
      <vt:lpstr>Wingdings</vt:lpstr>
      <vt:lpstr>方正魏碑简体</vt:lpstr>
      <vt:lpstr>微软雅黑</vt:lpstr>
      <vt:lpstr>楷体</vt:lpstr>
      <vt:lpstr>迷你简书魂</vt:lpstr>
      <vt:lpstr>黑体</vt:lpstr>
      <vt:lpstr>迷你简小隶书</vt:lpstr>
      <vt:lpstr>华文琥珀</vt:lpstr>
      <vt:lpstr>华文中宋</vt:lpstr>
      <vt:lpstr>Times New Roman</vt:lpstr>
      <vt:lpstr>仿宋</vt:lpstr>
      <vt:lpstr>Arial Unicode MS</vt:lpstr>
      <vt:lpstr>Calibri Light</vt:lpstr>
      <vt:lpstr>Calibri</vt:lpstr>
      <vt:lpstr>等线</vt:lpstr>
      <vt:lpstr>华文隶书</vt:lpstr>
      <vt:lpstr>Calibri</vt:lpstr>
      <vt:lpstr>楷体_GB2312</vt:lpstr>
      <vt:lpstr>华文新魏</vt:lpstr>
      <vt:lpstr>方正粗黑宋简体</vt:lpstr>
      <vt:lpstr>新宋体</vt:lpstr>
      <vt:lpstr>Office 主题</vt:lpstr>
      <vt:lpstr>Paint.Picture</vt:lpstr>
      <vt:lpstr>PowerPoint 演示文稿</vt:lpstr>
      <vt:lpstr>PowerPoint 演示文稿</vt:lpstr>
      <vt:lpstr>PowerPoint 演示文稿</vt:lpstr>
      <vt:lpstr>世界殖民体系的形成过程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当堂检测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2021-04-25T11:09:00Z</cp:lastPrinted>
  <dcterms:created xsi:type="dcterms:W3CDTF">2021-04-25T11:09:00Z</dcterms:created>
  <dcterms:modified xsi:type="dcterms:W3CDTF">2021-05-29T09:14:50Z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A00974D8C8EF4A3CA970C2F63F779872</vt:lpwstr>
  </property>
  <property fmtid="{D5CDD505-2E9C-101B-9397-08002B2CF9AE}" pid="7" name="KSOProductBuildVer">
    <vt:lpwstr>2052-11.1.0.10495</vt:lpwstr>
  </property>
  <property fmtid="{D5CDD505-2E9C-101B-9397-08002B2CF9AE}" pid="8" name="KSOSaveFontToCloudKey">
    <vt:lpwstr>545148002_btnclosed</vt:lpwstr>
  </property>
</Properties>
</file>