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143000" y="1322963"/>
            <a:ext cx="6858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551544"/>
            <a:ext cx="78867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0468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E077DA78-E013-4A8C-AD75-63A150561B10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725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rcula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rgbClr val="000000"/>
                </a:solidFill>
              </a:rPr>
              <a:t>www.websitename.com</a:t>
            </a:r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1778794" y="2029086"/>
            <a:ext cx="2057400" cy="2743200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7" name="Picture Placeholder 11"/>
          <p:cNvSpPr>
            <a:spLocks noGrp="1"/>
          </p:cNvSpPr>
          <p:nvPr>
            <p:ph type="pic" sz="quarter" idx="20"/>
          </p:nvPr>
        </p:nvSpPr>
        <p:spPr>
          <a:xfrm>
            <a:off x="5293519" y="2029086"/>
            <a:ext cx="2057400" cy="2743200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65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05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ea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id-ID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3A04D4E0-389E-484C-8A9A-BC4E16FEFA0F}" type="slidenum">
              <a:rPr lang="id-ID" smtClean="0">
                <a:solidFill>
                  <a:srgbClr val="000000"/>
                </a:solidFill>
              </a:rPr>
              <a:pPr/>
              <a:t>‹#›</a:t>
            </a:fld>
            <a:endParaRPr lang="id-ID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27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4954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id-ID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3A04D4E0-389E-484C-8A9A-BC4E16FEFA0F}" type="slidenum">
              <a:rPr lang="id-ID" smtClean="0">
                <a:solidFill>
                  <a:srgbClr val="000000"/>
                </a:solidFill>
              </a:rPr>
              <a:pPr/>
              <a:t>‹#›</a:t>
            </a:fld>
            <a:endParaRPr lang="id-ID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9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accent6">
                    <a:lumMod val="75000"/>
                  </a:schemeClr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</a:defRPr>
            </a:lvl1pPr>
          </a:lstStyle>
          <a:p>
            <a:r>
              <a:rPr lang="en-US">
                <a:solidFill>
                  <a:srgbClr val="E9403C">
                    <a:lumMod val="75000"/>
                  </a:srgbClr>
                </a:solidFill>
              </a:rPr>
              <a:t>www.websitename.com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0" y="2019300"/>
            <a:ext cx="4574286" cy="3849624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046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-11112" y="0"/>
            <a:ext cx="9144000" cy="692150"/>
          </a:xfrm>
          <a:prstGeom prst="rect">
            <a:avLst/>
          </a:prstGeom>
          <a:solidFill>
            <a:srgbClr val="C00000"/>
          </a:solidFill>
          <a:ln>
            <a:solidFill>
              <a:srgbClr val="EA01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>
          <a:xfrm>
            <a:off x="186714" y="116644"/>
            <a:ext cx="5637610" cy="432036"/>
          </a:xfrm>
          <a:prstGeom prst="rect">
            <a:avLst/>
          </a:prstGeom>
        </p:spPr>
        <p:txBody>
          <a:bodyPr anchor="ctr"/>
          <a:lstStyle>
            <a:lvl1pPr marL="0" indent="0">
              <a:buFontTx/>
              <a:buNone/>
              <a:defRPr sz="4000" b="1" i="0">
                <a:solidFill>
                  <a:srgbClr val="FFFFFF"/>
                </a:solidFill>
                <a:latin typeface="+mj-ea"/>
                <a:ea typeface="+mj-ea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defTabSz="457200">
              <a:defRPr/>
            </a:pPr>
            <a:endParaRPr lang="en-US" sz="120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1" name="页脚占位符 2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algn="ctr" defTabSz="457200">
              <a:defRPr/>
            </a:pPr>
            <a:endParaRPr lang="en-US" sz="120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fontAlgn="base"/>
            <a:fld id="{9A0DB2DC-4C9A-4742-B13C-FB6460FD3503}" type="slidenum">
              <a:rPr lang="en-US" altLang="zh-CN" noProof="1" dirty="0">
                <a:solidFill>
                  <a:srgbClr val="000000"/>
                </a:solidFill>
              </a:rPr>
              <a:pPr algn="r" fontAlgn="base"/>
              <a:t>‹#›</a:t>
            </a:fld>
            <a:endParaRPr lang="en-US" altLang="zh-CN" noProof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27233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5775" y="1825625"/>
            <a:ext cx="78867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22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7" y="3751117"/>
            <a:ext cx="5491163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7" y="4610029"/>
            <a:ext cx="5491163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258445"/>
            <a:ext cx="78867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5775" y="1825625"/>
            <a:ext cx="38862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486275" y="1825625"/>
            <a:ext cx="38862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6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74496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615609"/>
            <a:ext cx="3868340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74496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615609"/>
            <a:ext cx="3887391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15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708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48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85060" y="127000"/>
            <a:ext cx="31239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88001" y="766354"/>
            <a:ext cx="4363031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88870" y="2057400"/>
            <a:ext cx="31239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9EFD9D74-47D9-4702-A33C-335B63B48DBF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 dirty="0">
              <a:solidFill>
                <a:srgbClr val="000000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FABC47A4-756D-490B-A52F-7D9E2C9FC05F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557213" y="434341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92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3" y="365125"/>
            <a:ext cx="1146987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659969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760FBDFE-C587-4B4C-A407-44438C67B59E}" type="datetimeFigureOut">
              <a:rPr lang="zh-CN" altLang="en-US" smtClean="0">
                <a:solidFill>
                  <a:srgbClr val="000000"/>
                </a:solidFill>
              </a:rPr>
              <a:pPr/>
              <a:t>2022/2/23</a:t>
            </a:fld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9AE70B2-8BF9-45C0-BB95-33D1B9D3A854}" type="slidenum">
              <a:rPr lang="zh-CN" altLang="en-US" smtClean="0">
                <a:solidFill>
                  <a:srgbClr val="000000"/>
                </a:solidFill>
              </a:rPr>
              <a:pPr/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956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2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SO_TEMPLATE" hidden="1"/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831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836712"/>
            <a:ext cx="84604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井田制的特点  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2.</a:t>
            </a:r>
            <a:r>
              <a:rPr lang="zh-CN" altLang="en-US" sz="3200" dirty="0">
                <a:latin typeface="华文行楷" pitchFamily="2" charset="-122"/>
                <a:ea typeface="华文行楷" pitchFamily="2" charset="-122"/>
              </a:rPr>
              <a:t>早期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国家的基本特征  </a:t>
            </a:r>
            <a:r>
              <a:rPr lang="zh-CN" altLang="en-US" sz="3200" b="1" dirty="0" smtClean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（默写）</a:t>
            </a:r>
            <a:endParaRPr lang="en-US" altLang="zh-CN" sz="3200" b="1" dirty="0" smtClean="0">
              <a:solidFill>
                <a:schemeClr val="accent6"/>
              </a:solidFill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3.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商鞅变法的内容与评价 </a:t>
            </a:r>
            <a:r>
              <a:rPr lang="zh-CN" altLang="en-US" sz="3200" b="1" dirty="0" smtClean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</a:t>
            </a:r>
            <a:r>
              <a:rPr lang="zh-CN" altLang="en-US" sz="3200" b="1" dirty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默写）</a:t>
            </a:r>
            <a:endParaRPr lang="en-US" altLang="zh-CN" sz="3200" b="1" dirty="0">
              <a:solidFill>
                <a:schemeClr val="accent6"/>
              </a:solidFill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4.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百家争鸣出现的背景 </a:t>
            </a:r>
            <a:r>
              <a:rPr lang="zh-CN" altLang="en-US" sz="3200" b="1" dirty="0" smtClean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</a:t>
            </a:r>
            <a:r>
              <a:rPr lang="zh-CN" altLang="en-US" sz="3200" b="1" dirty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默写）</a:t>
            </a:r>
            <a:endParaRPr lang="en-US" altLang="zh-CN" sz="3200" b="1" dirty="0">
              <a:solidFill>
                <a:schemeClr val="accent6"/>
              </a:solidFill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5.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春秋战国时期社会转型的特征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6.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秦朝专制主义中央集权的建立 </a:t>
            </a:r>
            <a:r>
              <a:rPr lang="zh-CN" altLang="en-US" sz="3200" b="1" dirty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（默写）</a:t>
            </a:r>
            <a:endParaRPr lang="en-US" altLang="zh-CN" sz="3200" dirty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7.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专制主义中央集权制度内涵、特点和影响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8.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秦朝灭亡对后世的影响 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9.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西汉武帝巩固中央集权的措施 </a:t>
            </a:r>
            <a:r>
              <a:rPr lang="zh-CN" altLang="en-US" sz="3200" b="1" dirty="0" smtClean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</a:t>
            </a:r>
            <a:r>
              <a:rPr lang="zh-CN" altLang="en-US" sz="3200" b="1" dirty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默写）</a:t>
            </a:r>
            <a:endParaRPr lang="en-US" altLang="zh-CN" sz="3200" b="1" dirty="0">
              <a:solidFill>
                <a:schemeClr val="accent6"/>
              </a:solidFill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10.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儒学独尊地位的确立对中国历史发展的影响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695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63"/>
    </mc:Choice>
    <mc:Fallback xmlns="">
      <p:transition spd="slow" advTm="15963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980728"/>
            <a:ext cx="84604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11.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先秦至秦汉政治制度的演进与创新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12.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秦汉在统一多民族国家发展中的贡献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13.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中国古代的门阀政治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14.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北魏孝文帝改革  </a:t>
            </a:r>
            <a:r>
              <a:rPr lang="zh-CN" altLang="en-US" sz="3200" b="1" dirty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（默写</a:t>
            </a:r>
            <a:r>
              <a:rPr lang="zh-CN" altLang="en-US" sz="3200" b="1" dirty="0" smtClean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）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15.</a:t>
            </a:r>
            <a:r>
              <a:rPr lang="zh-CN" altLang="en-US" sz="3200" dirty="0">
                <a:latin typeface="华文行楷" pitchFamily="2" charset="-122"/>
                <a:ea typeface="华文行楷" pitchFamily="2" charset="-122"/>
              </a:rPr>
              <a:t>魏晋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南北朝的民族交融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16.</a:t>
            </a:r>
            <a:r>
              <a:rPr lang="zh-CN" altLang="en-US" sz="3200" dirty="0">
                <a:latin typeface="华文行楷" pitchFamily="2" charset="-122"/>
                <a:ea typeface="华文行楷" pitchFamily="2" charset="-122"/>
              </a:rPr>
              <a:t>藩镇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割据的影响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17.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科举制度的意义  </a:t>
            </a:r>
            <a:r>
              <a:rPr lang="zh-CN" altLang="en-US" sz="3200" b="1" dirty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（默写</a:t>
            </a:r>
            <a:r>
              <a:rPr lang="zh-CN" altLang="en-US" sz="3200" b="1" dirty="0" smtClean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）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18.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两税法的意义  </a:t>
            </a:r>
            <a:r>
              <a:rPr lang="zh-CN" altLang="en-US" sz="3200" b="1" dirty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（默写</a:t>
            </a:r>
            <a:r>
              <a:rPr lang="zh-CN" altLang="en-US" sz="3200" b="1" dirty="0" smtClean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）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19.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辨析科举制的影响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20.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隋唐时期对外交往的特点以及文化的特点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516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63"/>
    </mc:Choice>
    <mc:Fallback xmlns="">
      <p:transition spd="slow" advTm="1596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60" y="476671"/>
            <a:ext cx="846043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21.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北宋初期加强中央集权的措施  </a:t>
            </a:r>
            <a:r>
              <a:rPr lang="zh-CN" altLang="en-US" sz="3200" b="1" dirty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（默写</a:t>
            </a:r>
            <a:r>
              <a:rPr lang="zh-CN" altLang="en-US" sz="3200" b="1" dirty="0" smtClean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）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22.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王安石变法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23.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宋初加强中央集权的特点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24.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行省制度的意义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25.</a:t>
            </a:r>
            <a:r>
              <a:rPr lang="zh-CN" altLang="en-US" sz="3200" dirty="0">
                <a:latin typeface="华文行楷" pitchFamily="2" charset="-122"/>
                <a:ea typeface="华文行楷" pitchFamily="2" charset="-122"/>
              </a:rPr>
              <a:t>两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宋时期的中国民族一体化的进程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26.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宋代商业发展的特点及原因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27.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中国古代经济重心的南移  </a:t>
            </a:r>
            <a:r>
              <a:rPr lang="zh-CN" altLang="en-US" sz="3200" b="1" dirty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（默写</a:t>
            </a:r>
            <a:r>
              <a:rPr lang="zh-CN" altLang="en-US" sz="3200" b="1" dirty="0" smtClean="0">
                <a:solidFill>
                  <a:schemeClr val="accent6"/>
                </a:solidFill>
                <a:latin typeface="华文行楷" pitchFamily="2" charset="-122"/>
                <a:ea typeface="华文行楷" pitchFamily="2" charset="-122"/>
              </a:rPr>
              <a:t>）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28.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宋词繁荣的原因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29.</a:t>
            </a:r>
            <a:r>
              <a:rPr lang="zh-CN" altLang="en-US" sz="3200" dirty="0">
                <a:latin typeface="华文行楷" pitchFamily="2" charset="-122"/>
                <a:ea typeface="华文行楷" pitchFamily="2" charset="-122"/>
              </a:rPr>
              <a:t>宋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元时期文化繁荣的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原因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30.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明清君主专制加强的影响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516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63"/>
    </mc:Choice>
    <mc:Fallback xmlns="">
      <p:transition spd="slow" advTm="1596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60" y="476671"/>
            <a:ext cx="84604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31.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明清时期对外贸易的政策与表现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32.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中国古代科技发展的阻碍因素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33.</a:t>
            </a:r>
            <a:r>
              <a:rPr lang="zh-CN" altLang="en-US" sz="3200" dirty="0">
                <a:latin typeface="华文行楷" pitchFamily="2" charset="-122"/>
                <a:ea typeface="华文行楷" pitchFamily="2" charset="-122"/>
              </a:rPr>
              <a:t>明清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时期农业发展的原因和影响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34.</a:t>
            </a:r>
            <a:r>
              <a:rPr lang="zh-CN" altLang="en-US" sz="3200" dirty="0">
                <a:latin typeface="华文行楷" pitchFamily="2" charset="-122"/>
                <a:ea typeface="华文行楷" pitchFamily="2" charset="-122"/>
              </a:rPr>
              <a:t>明清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时期商品经济发展的特点和影响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  <a:p>
            <a:r>
              <a:rPr lang="en-US" altLang="zh-CN" sz="3200" dirty="0" smtClean="0">
                <a:latin typeface="华文行楷" pitchFamily="2" charset="-122"/>
                <a:ea typeface="华文行楷" pitchFamily="2" charset="-122"/>
              </a:rPr>
              <a:t>35.</a:t>
            </a:r>
            <a:r>
              <a:rPr lang="zh-CN" altLang="en-US" sz="3200" dirty="0" smtClean="0">
                <a:latin typeface="华文行楷" pitchFamily="2" charset="-122"/>
                <a:ea typeface="华文行楷" pitchFamily="2" charset="-122"/>
              </a:rPr>
              <a:t>明末清初进步思想的特点</a:t>
            </a:r>
            <a:endParaRPr lang="en-US" altLang="zh-CN" sz="3200" dirty="0" smtClean="0">
              <a:latin typeface="华文行楷" pitchFamily="2" charset="-122"/>
              <a:ea typeface="华文行楷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516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63"/>
    </mc:Choice>
    <mc:Fallback xmlns="">
      <p:transition spd="slow" advTm="15963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313</Words>
  <PresentationFormat>全屏显示(4:3)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2022-02-21T02:11:36Z</dcterms:created>
  <dcterms:modified xsi:type="dcterms:W3CDTF">2022-02-23T10:56:51Z</dcterms:modified>
</cp:coreProperties>
</file>