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33"/>
  </p:handoutMasterIdLst>
  <p:sldIdLst>
    <p:sldId id="410" r:id="rId3"/>
    <p:sldId id="411" r:id="rId4"/>
    <p:sldId id="421" r:id="rId5"/>
    <p:sldId id="422" r:id="rId6"/>
    <p:sldId id="454" r:id="rId7"/>
    <p:sldId id="412" r:id="rId8"/>
    <p:sldId id="455" r:id="rId9"/>
    <p:sldId id="440" r:id="rId11"/>
    <p:sldId id="425" r:id="rId12"/>
    <p:sldId id="474" r:id="rId13"/>
    <p:sldId id="476" r:id="rId14"/>
    <p:sldId id="477" r:id="rId15"/>
    <p:sldId id="413" r:id="rId16"/>
    <p:sldId id="427" r:id="rId17"/>
    <p:sldId id="426" r:id="rId18"/>
    <p:sldId id="465" r:id="rId19"/>
    <p:sldId id="525" r:id="rId20"/>
    <p:sldId id="526" r:id="rId21"/>
    <p:sldId id="522" r:id="rId22"/>
    <p:sldId id="523" r:id="rId23"/>
    <p:sldId id="529" r:id="rId24"/>
    <p:sldId id="527" r:id="rId25"/>
    <p:sldId id="489" r:id="rId26"/>
    <p:sldId id="488" r:id="rId27"/>
    <p:sldId id="528" r:id="rId28"/>
    <p:sldId id="498" r:id="rId29"/>
    <p:sldId id="493" r:id="rId30"/>
    <p:sldId id="496" r:id="rId31"/>
    <p:sldId id="43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enping" initials="" lastIdx="0" clrIdx="0"/>
  <p:cmAuthor id="2" name="作者" initials="A" lastIdx="0" clrIdx="1"/>
  <p:cmAuthor id="1" name="李永宾" initials="李永宾"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945A5"/>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1"/>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方正启体简体" panose="03000509000000000000" charset="-122"/>
              </a:rPr>
            </a:fld>
            <a:endParaRPr lang="zh-CN" altLang="en-US">
              <a:cs typeface="方正启体简体" panose="03000509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方正启体简体" panose="03000509000000000000" charset="-122"/>
              </a:rPr>
            </a:fld>
            <a:endParaRPr lang="zh-CN" altLang="en-US">
              <a:cs typeface="方正启体简体"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启体简体" panose="03000509000000000000" charset="-122"/>
                <a:ea typeface="方正启体简体" panose="03000509000000000000" charset="-122"/>
                <a:cs typeface="方正启体简体" panose="03000509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启体简体" panose="03000509000000000000" charset="-122"/>
                <a:ea typeface="方正启体简体" panose="03000509000000000000" charset="-122"/>
                <a:cs typeface="方正启体简体" panose="03000509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1pPr>
    <a:lvl2pPr marL="4572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2pPr>
    <a:lvl3pPr marL="9144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3pPr>
    <a:lvl4pPr marL="13716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4pPr>
    <a:lvl5pPr marL="18288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idx="2"/>
            <p:custDataLst>
              <p:tags r:id="rId3"/>
            </p:custDataLst>
          </p:nvPr>
        </p:nvSpPr>
        <p:spPr>
          <a:xfrm>
            <a:off x="685800" y="1143000"/>
            <a:ext cx="5486400" cy="3086100"/>
          </a:xfrm>
          <a:noFill/>
          <a:ln w="12700">
            <a:miter lim="800000"/>
          </a:ln>
        </p:spPr>
      </p:sp>
      <p:sp>
        <p:nvSpPr>
          <p:cNvPr id="24579" name="备注占位符 2"/>
          <p:cNvSpPr>
            <a:spLocks noGrp="1"/>
          </p:cNvSpPr>
          <p:nvPr>
            <p:ph type="body" idx="3"/>
            <p:custDataLst>
              <p:tags r:id="rId4"/>
            </p:custDataLst>
          </p:nvPr>
        </p:nvSpPr>
        <p:spPr>
          <a:xfrm>
            <a:off x="685800" y="4400550"/>
            <a:ext cx="5486400" cy="3600450"/>
          </a:xfrm>
          <a:noFill/>
          <a:ln>
            <a:miter lim="800000"/>
          </a:ln>
        </p:spPr>
        <p:txBody>
          <a:bodyPr vert="horz" wrap="square" lIns="91440" tIns="45720" rIns="91440" bIns="45720" anchor="t" anchorCtr="0">
            <a:noAutofit/>
          </a:bodyPr>
          <a:lstStyle>
            <a:lvl1pPr marL="0" indent="0" algn="l" defTabSz="914400" rtl="0" eaLnBrk="1" fontAlgn="base" hangingPunct="1">
              <a:lnSpc>
                <a:spcPct val="100000"/>
              </a:lnSpc>
              <a:spcBef>
                <a:spcPct val="30000"/>
              </a:spcBef>
              <a:spcAft>
                <a:spcPct val="0"/>
              </a:spcAft>
              <a:buClrTx/>
              <a:buSzTx/>
              <a:buFontTx/>
              <a:buNone/>
              <a:defRPr kumimoji="0" lang="zh-CN" altLang="en-US" sz="1600" b="0" i="0" u="none" baseline="0">
                <a:solidFill>
                  <a:schemeClr val="tx1"/>
                </a:solidFill>
                <a:effectLst/>
                <a:latin typeface="微软雅黑" panose="020B0503020204020204" pitchFamily="34" charset="-122"/>
                <a:ea typeface="微软雅黑" panose="020B0503020204020204" pitchFamily="34" charset="-122"/>
              </a:defRPr>
            </a:lvl1pPr>
            <a:lvl2pPr marL="4572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微软雅黑" panose="020B0503020204020204" pitchFamily="34" charset="-122"/>
                <a:ea typeface="微软雅黑" panose="020B0503020204020204" pitchFamily="34" charset="-122"/>
              </a:defRPr>
            </a:lvl2pPr>
            <a:lvl3pPr marL="9144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微软雅黑" panose="020B0503020204020204" pitchFamily="34" charset="-122"/>
                <a:ea typeface="微软雅黑" panose="020B0503020204020204" pitchFamily="34" charset="-122"/>
              </a:defRPr>
            </a:lvl3pPr>
            <a:lvl4pPr marL="13716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微软雅黑" panose="020B0503020204020204" pitchFamily="34" charset="-122"/>
                <a:ea typeface="微软雅黑" panose="020B0503020204020204" pitchFamily="34" charset="-122"/>
              </a:defRPr>
            </a:lvl4pPr>
            <a:lvl5pPr marL="1828800" indent="0" algn="l" defTabSz="914400" rtl="0" eaLnBrk="1" fontAlgn="base" hangingPunct="1">
              <a:lnSpc>
                <a:spcPct val="100000"/>
              </a:lnSpc>
              <a:spcBef>
                <a:spcPct val="30000"/>
              </a:spcBef>
              <a:spcAft>
                <a:spcPct val="0"/>
              </a:spcAft>
              <a:buClrTx/>
              <a:buSzTx/>
              <a:buFontTx/>
              <a:buNone/>
              <a:defRPr kumimoji="0" lang="zh-CN" altLang="en-US" sz="1200" b="0" i="0" u="none" baseline="0">
                <a:solidFill>
                  <a:schemeClr val="tx1"/>
                </a:solidFill>
                <a:effectLst/>
                <a:latin typeface="微软雅黑" panose="020B0503020204020204" pitchFamily="34" charset="-122"/>
                <a:ea typeface="微软雅黑" panose="020B0503020204020204" pitchFamily="34" charset="-122"/>
              </a:defRPr>
            </a:lvl5pPr>
          </a:lstStyle>
          <a:p>
            <a:pPr marL="0" lvl="0" indent="0">
              <a:spcBef>
                <a:spcPct val="0"/>
              </a:spcBef>
            </a:pPr>
            <a:endParaRPr lang="zh-CN" altLang="en-US"/>
          </a:p>
        </p:txBody>
      </p:sp>
      <p:sp>
        <p:nvSpPr>
          <p:cNvPr id="24580" name="灯片编号占位符 3"/>
          <p:cNvSpPr>
            <a:spLocks noGrp="1"/>
          </p:cNvSpPr>
          <p:nvPr>
            <p:ph type="sldNum"/>
            <p:custDataLst>
              <p:tags r:id="rId5"/>
            </p:custDataLst>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lgn="r"/>
            <a:fld id="{0330A165-D55C-47CA-963B-BE3F9527107B}" type="slidenum">
              <a:rPr lang="zh-CN" altLang="en-US" sz="1200">
                <a:latin typeface="微软雅黑" panose="020B0503020204020204" pitchFamily="34" charset="-122"/>
              </a:rPr>
            </a:fld>
            <a:endParaRPr lang="zh-CN" altLang="en-US" sz="1200">
              <a:latin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4" name="PA_淘宝店chenying0907出品 23"/>
          <p:cNvSpPr/>
          <p:nvPr userDrawn="1">
            <p:custDataLst>
              <p:tags r:id="rId2"/>
            </p:custDataLst>
          </p:nvPr>
        </p:nvSpPr>
        <p:spPr>
          <a:xfrm>
            <a:off x="0" y="2060575"/>
            <a:ext cx="12212320" cy="28124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7" name="图片 6" descr="微信图片_20211120224208"/>
          <p:cNvPicPr>
            <a:picLocks noChangeAspect="1"/>
          </p:cNvPicPr>
          <p:nvPr userDrawn="1"/>
        </p:nvPicPr>
        <p:blipFill>
          <a:blip r:embed="rId3"/>
          <a:stretch>
            <a:fillRect/>
          </a:stretch>
        </p:blipFill>
        <p:spPr>
          <a:xfrm>
            <a:off x="0" y="2145665"/>
            <a:ext cx="2643505" cy="2643505"/>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方正启体简体" panose="03000509000000000000" charset="-122"/>
                <a:ea typeface="方正启体简体" panose="03000509000000000000" charset="-122"/>
                <a:cs typeface="方正启体简体" panose="03000509000000000000" charset="-122"/>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18" name="灯片编号占位符 17"/>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方正启体简体" panose="03000509000000000000" charset="-122"/>
                <a:ea typeface="方正启体简体" panose="03000509000000000000"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方正启体简体" panose="03000509000000000000" charset="-122"/>
                <a:ea typeface="方正启体简体" panose="03000509000000000000"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方正启体简体" panose="03000509000000000000" charset="-122"/>
                <a:ea typeface="方正启体简体" panose="03000509000000000000"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方正启体简体" panose="03000509000000000000" charset="-122"/>
                <a:ea typeface="方正启体简体" panose="03000509000000000000"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方正启体简体" panose="03000509000000000000"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方正启体简体" panose="03000509000000000000" charset="-122"/>
                <a:ea typeface="方正启体简体" panose="03000509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方正启体简体" panose="03000509000000000000" charset="-122"/>
                <a:ea typeface="方正启体简体" panose="03000509000000000000" charset="-122"/>
                <a:cs typeface="方正启体简体" panose="03000509000000000000" charset="-122"/>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52.xml"/><Relationship Id="rId14" Type="http://schemas.openxmlformats.org/officeDocument/2006/relationships/image" Target="../media/image1.jpeg"/><Relationship Id="rId13" Type="http://schemas.openxmlformats.org/officeDocument/2006/relationships/tags" Target="../tags/tag5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PA_淘宝店chenying0907出品 23"/>
          <p:cNvSpPr/>
          <p:nvPr userDrawn="1">
            <p:custDataLst>
              <p:tags r:id="rId13"/>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8" name="图片 7" descr="微信图片_20211120224208"/>
          <p:cNvPicPr>
            <a:picLocks noChangeAspect="1"/>
          </p:cNvPicPr>
          <p:nvPr userDrawn="1"/>
        </p:nvPicPr>
        <p:blipFill>
          <a:blip r:embed="rId14"/>
          <a:stretch>
            <a:fillRect/>
          </a:stretch>
        </p:blipFill>
        <p:spPr>
          <a:xfrm>
            <a:off x="292735" y="48260"/>
            <a:ext cx="586740" cy="586740"/>
          </a:xfrm>
          <a:prstGeom prst="ellipse">
            <a:avLst/>
          </a:prstGeom>
        </p:spPr>
      </p:pic>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方正启体简体" panose="03000509000000000000" charset="-122"/>
          <a:ea typeface="方正启体简体" panose="03000509000000000000" charset="-122"/>
          <a:cs typeface="方正启体简体" panose="03000509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4.jpeg"/><Relationship Id="rId1" Type="http://schemas.openxmlformats.org/officeDocument/2006/relationships/tags" Target="../tags/tag10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notesSlide" Target="../notesSlides/notesSlide2.xml"/><Relationship Id="rId14" Type="http://schemas.openxmlformats.org/officeDocument/2006/relationships/slideLayout" Target="../slideLayouts/slideLayout2.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image" Target="../media/image2.png"/><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1" Type="http://schemas.openxmlformats.org/officeDocument/2006/relationships/slideLayout" Target="../slideLayouts/slideLayout2.xml"/><Relationship Id="rId10" Type="http://schemas.openxmlformats.org/officeDocument/2006/relationships/tags" Target="../tags/tag62.xml"/><Relationship Id="rId1" Type="http://schemas.openxmlformats.org/officeDocument/2006/relationships/tags" Target="../tags/tag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9.xml"/><Relationship Id="rId4" Type="http://schemas.openxmlformats.org/officeDocument/2006/relationships/image" Target="../media/image6.jpeg"/><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6" Type="http://schemas.openxmlformats.org/officeDocument/2006/relationships/slideLayout" Target="../slideLayouts/slideLayout2.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slideLayout" Target="../slideLayouts/slideLayout2.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0" Type="http://schemas.openxmlformats.org/officeDocument/2006/relationships/notesSlide" Target="../notesSlides/notesSlide1.xml"/><Relationship Id="rId1" Type="http://schemas.openxmlformats.org/officeDocument/2006/relationships/tags" Target="../tags/tag9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72160" y="5010150"/>
            <a:ext cx="10593705" cy="829945"/>
          </a:xfrm>
          <a:prstGeom prst="rect">
            <a:avLst/>
          </a:prstGeom>
          <a:noFill/>
        </p:spPr>
        <p:txBody>
          <a:bodyPr wrap="square" rtlCol="0" anchor="t">
            <a:spAutoFit/>
          </a:bodyPr>
          <a:p>
            <a:pPr algn="just">
              <a:lnSpc>
                <a:spcPct val="100000"/>
              </a:lnSpc>
              <a:spcBef>
                <a:spcPts val="0"/>
              </a:spcBef>
              <a:spcAft>
                <a:spcPts val="1000"/>
              </a:spcAft>
            </a:pPr>
            <a:r>
              <a:rPr lang="zh-CN" altLang="zh-CN" sz="2400" b="1" kern="100" smtClean="0">
                <a:solidFill>
                  <a:srgbClr val="000000"/>
                </a:solidFill>
                <a:latin typeface="方正启体简体" panose="03000509000000000000" charset="-122"/>
                <a:cs typeface="方正启体简体" panose="03000509000000000000" charset="-122"/>
                <a:sym typeface="+mn-ea"/>
              </a:rPr>
              <a:t>【课程标准】</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通过了解现代移民所面临的机遇与挑战,认识在迁徙与融入当地社会过程中出现的文化认同。</a:t>
            </a:r>
            <a:endParaRPr lang="zh-CN" altLang="en-US" sz="2400">
              <a:cs typeface="方正启体简体" panose="03000509000000000000" charset="-122"/>
            </a:endParaRPr>
          </a:p>
        </p:txBody>
      </p:sp>
      <p:sp>
        <p:nvSpPr>
          <p:cNvPr id="6" name="文本框 5"/>
          <p:cNvSpPr txBox="1"/>
          <p:nvPr/>
        </p:nvSpPr>
        <p:spPr>
          <a:xfrm>
            <a:off x="2724150" y="2532380"/>
            <a:ext cx="9300210" cy="2122805"/>
          </a:xfrm>
          <a:prstGeom prst="rect">
            <a:avLst/>
          </a:prstGeom>
          <a:noFill/>
        </p:spPr>
        <p:txBody>
          <a:bodyPr wrap="square" rtlCol="0" anchor="t">
            <a:spAutoFit/>
          </a:bodyPr>
          <a:p>
            <a:endParaRPr lang="zh-CN" altLang="zh-CN" sz="4400">
              <a:solidFill>
                <a:schemeClr val="bg1"/>
              </a:solidFill>
              <a:latin typeface="方正启体简体" panose="03000509000000000000" charset="-122"/>
              <a:ea typeface="方正启体简体" panose="03000509000000000000" charset="-122"/>
              <a:cs typeface="方正启体简体" panose="03000509000000000000" charset="-122"/>
              <a:sym typeface="+mn-ea"/>
            </a:endParaRPr>
          </a:p>
          <a:p>
            <a:pPr algn="ctr"/>
            <a:r>
              <a:rPr lang="zh-CN" altLang="zh-CN" sz="4400">
                <a:solidFill>
                  <a:schemeClr val="bg1"/>
                </a:solidFill>
                <a:latin typeface="方正启体简体" panose="03000509000000000000" charset="-122"/>
                <a:ea typeface="方正启体简体" panose="03000509000000000000" charset="-122"/>
                <a:cs typeface="方正启体简体" panose="03000509000000000000" charset="-122"/>
                <a:sym typeface="+mn-ea"/>
              </a:rPr>
              <a:t>第8课  现代社会的移民和多元文化</a:t>
            </a:r>
            <a:br>
              <a:rPr lang="zh-CN" altLang="zh-CN" sz="4400">
                <a:solidFill>
                  <a:schemeClr val="bg1"/>
                </a:solidFill>
                <a:latin typeface="方正启体简体" panose="03000509000000000000" charset="-122"/>
                <a:ea typeface="方正启体简体" panose="03000509000000000000" charset="-122"/>
                <a:cs typeface="方正启体简体" panose="03000509000000000000" charset="-122"/>
                <a:sym typeface="+mn-ea"/>
              </a:rPr>
            </a:br>
            <a:endParaRPr lang="zh-CN" altLang="zh-CN" sz="4400">
              <a:solidFill>
                <a:schemeClr val="bg1"/>
              </a:solidFill>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 Box 2"/>
          <p:cNvSpPr/>
          <p:nvPr/>
        </p:nvSpPr>
        <p:spPr>
          <a:xfrm>
            <a:off x="229278" y="734809"/>
            <a:ext cx="11514115" cy="2701925"/>
          </a:xfrm>
          <a:prstGeom prst="rect">
            <a:avLst/>
          </a:prstGeom>
          <a:noFill/>
          <a:ln>
            <a:noFill/>
            <a:miter lim="800000"/>
          </a:ln>
        </p:spPr>
        <p:txBody>
          <a:bodyPr lIns="117143" tIns="58572" rIns="117143" bIns="58572" anchor="t" anchorCtr="0">
            <a:spAutoFit/>
          </a:bodyPr>
          <a:p>
            <a:pPr defTabSz="1171575"/>
            <a:r>
              <a:rPr lang="zh-CN" altLang="en-US" sz="2400">
                <a:ea typeface="方正启体简体" panose="03000509000000000000" charset="-122"/>
                <a:cs typeface="方正启体简体" panose="03000509000000000000" charset="-122"/>
              </a:rPr>
              <a:t>探究　劳动力的全球流动</a:t>
            </a:r>
            <a:endParaRPr lang="zh-CN" altLang="en-US" sz="2400">
              <a:ea typeface="方正启体简体" panose="03000509000000000000" charset="-122"/>
              <a:cs typeface="方正启体简体" panose="03000509000000000000" charset="-122"/>
            </a:endParaRPr>
          </a:p>
          <a:p>
            <a:pPr defTabSz="1171575"/>
            <a:r>
              <a:rPr lang="zh-CN" altLang="en-US" sz="2400">
                <a:ea typeface="方正启体简体" panose="03000509000000000000" charset="-122"/>
                <a:cs typeface="方正启体简体" panose="03000509000000000000" charset="-122"/>
              </a:rPr>
              <a:t>　</a:t>
            </a:r>
            <a:r>
              <a:rPr lang="en-US" altLang="zh-CN" sz="2400">
                <a:solidFill>
                  <a:srgbClr val="0000FF"/>
                </a:solidFill>
                <a:ea typeface="方正启体简体" panose="03000509000000000000" charset="-122"/>
                <a:cs typeface="方正启体简体" panose="03000509000000000000" charset="-122"/>
              </a:rPr>
              <a:t>   </a:t>
            </a:r>
            <a:r>
              <a:rPr lang="zh-CN" altLang="en-US" sz="2400">
                <a:ea typeface="方正启体简体" panose="03000509000000000000" charset="-122"/>
                <a:cs typeface="方正启体简体" panose="03000509000000000000" charset="-122"/>
              </a:rPr>
              <a:t>张书琛在</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从工厂到市场再到厂市合一</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世界市场经济的形成和发展</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中写道</a:t>
            </a:r>
            <a:r>
              <a:rPr lang="en-US" altLang="zh-CN" sz="2400">
                <a:ea typeface="方正启体简体" panose="03000509000000000000" charset="-122"/>
                <a:cs typeface="方正启体简体" panose="03000509000000000000" charset="-122"/>
              </a:rPr>
              <a:t>：</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以</a:t>
            </a:r>
            <a:r>
              <a:rPr lang="en-US" altLang="zh-CN" sz="2400">
                <a:ea typeface="方正启体简体" panose="03000509000000000000" charset="-122"/>
                <a:cs typeface="方正启体简体" panose="03000509000000000000" charset="-122"/>
              </a:rPr>
              <a:t>20</a:t>
            </a:r>
            <a:r>
              <a:rPr lang="zh-CN" altLang="en-US" sz="2400">
                <a:ea typeface="方正启体简体" panose="03000509000000000000" charset="-122"/>
                <a:cs typeface="方正启体简体" panose="03000509000000000000" charset="-122"/>
              </a:rPr>
              <a:t>世纪</a:t>
            </a:r>
            <a:r>
              <a:rPr lang="en-US" altLang="zh-CN" sz="2400">
                <a:ea typeface="方正启体简体" panose="03000509000000000000" charset="-122"/>
                <a:cs typeface="方正启体简体" panose="03000509000000000000" charset="-122"/>
              </a:rPr>
              <a:t>80</a:t>
            </a:r>
            <a:r>
              <a:rPr lang="zh-CN" altLang="en-US" sz="2400">
                <a:ea typeface="方正启体简体" panose="03000509000000000000" charset="-122"/>
                <a:cs typeface="方正启体简体" panose="03000509000000000000" charset="-122"/>
              </a:rPr>
              <a:t>年代末</a:t>
            </a:r>
            <a:r>
              <a:rPr lang="en-US" altLang="zh-CN" sz="2400">
                <a:ea typeface="方正启体简体" panose="03000509000000000000" charset="-122"/>
                <a:cs typeface="方正启体简体" panose="03000509000000000000" charset="-122"/>
              </a:rPr>
              <a:t>90</a:t>
            </a:r>
            <a:r>
              <a:rPr lang="zh-CN" altLang="en-US" sz="2400">
                <a:ea typeface="方正启体简体" panose="03000509000000000000" charset="-122"/>
                <a:cs typeface="方正启体简体" panose="03000509000000000000" charset="-122"/>
              </a:rPr>
              <a:t>年代初的东欧剧变、苏联解体和中国实行社会主义市场经济为标志</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两大经济体系归为一体</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形成了贯穿全球的市场经济。</a:t>
            </a:r>
            <a:r>
              <a:rPr lang="en-US" altLang="zh-CN" sz="2400">
                <a:latin typeface="方正启体简体" panose="03000509000000000000" charset="-122"/>
                <a:ea typeface="方正启体简体" panose="03000509000000000000" charset="-122"/>
                <a:cs typeface="方正启体简体" panose="03000509000000000000" charset="-122"/>
              </a:rPr>
              <a:t>……</a:t>
            </a:r>
            <a:r>
              <a:rPr lang="en-US" altLang="zh-CN" sz="2400">
                <a:ea typeface="方正启体简体" panose="03000509000000000000" charset="-122"/>
                <a:cs typeface="方正启体简体" panose="03000509000000000000" charset="-122"/>
              </a:rPr>
              <a:t> </a:t>
            </a:r>
            <a:r>
              <a:rPr lang="zh-CN" altLang="en-US" sz="2400">
                <a:ea typeface="方正启体简体" panose="03000509000000000000" charset="-122"/>
                <a:cs typeface="方正启体简体" panose="03000509000000000000" charset="-122"/>
              </a:rPr>
              <a:t>技术方面</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信息技术革命使得信息传递和技术传播的速度大大加快</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范围迅速扩展</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从而大幅度地降低了交易成本。这不仅直接刺激了国际贸易快速增长和国际资本的迅速流动</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而且使国际分工和专业化在更广泛的范围内展开。”</a:t>
            </a:r>
            <a:endParaRPr lang="zh-CN" altLang="en-US" sz="2400">
              <a:solidFill>
                <a:srgbClr val="0000FF"/>
              </a:solidFill>
              <a:ea typeface="方正启体简体" panose="03000509000000000000" charset="-122"/>
              <a:cs typeface="方正启体简体" panose="03000509000000000000" charset="-122"/>
            </a:endParaRPr>
          </a:p>
        </p:txBody>
      </p:sp>
      <p:sp>
        <p:nvSpPr>
          <p:cNvPr id="9217" name="Text Box 2"/>
          <p:cNvSpPr/>
          <p:nvPr/>
        </p:nvSpPr>
        <p:spPr>
          <a:xfrm>
            <a:off x="322920" y="3378261"/>
            <a:ext cx="11545856" cy="1963420"/>
          </a:xfrm>
          <a:prstGeom prst="rect">
            <a:avLst/>
          </a:prstGeom>
          <a:noFill/>
          <a:ln>
            <a:noFill/>
            <a:miter lim="800000"/>
          </a:ln>
        </p:spPr>
        <p:txBody>
          <a:bodyPr lIns="117143" tIns="58572" rIns="117143" bIns="58572" anchor="t" anchorCtr="0">
            <a:spAutoFit/>
          </a:bodyPr>
          <a:p>
            <a:pPr defTabSz="1171575"/>
            <a:r>
              <a:rPr lang="zh-CN" altLang="en-US" sz="2400">
                <a:solidFill>
                  <a:srgbClr val="FF0000"/>
                </a:solidFill>
                <a:ea typeface="方正启体简体" panose="03000509000000000000" charset="-122"/>
                <a:cs typeface="方正启体简体" panose="03000509000000000000" charset="-122"/>
              </a:rPr>
              <a:t>国际分工和专业化的广泛展开和全球劳动力市场的形成有何关联</a:t>
            </a:r>
            <a:r>
              <a:rPr lang="en-US" altLang="zh-CN" sz="2400">
                <a:solidFill>
                  <a:srgbClr val="FF0000"/>
                </a:solidFill>
                <a:ea typeface="方正启体简体" panose="03000509000000000000" charset="-122"/>
                <a:cs typeface="方正启体简体" panose="03000509000000000000" charset="-122"/>
              </a:rPr>
              <a:t>?20</a:t>
            </a:r>
            <a:r>
              <a:rPr lang="zh-CN" altLang="en-US" sz="2400">
                <a:solidFill>
                  <a:srgbClr val="FF0000"/>
                </a:solidFill>
                <a:ea typeface="方正启体简体" panose="03000509000000000000" charset="-122"/>
                <a:cs typeface="方正启体简体" panose="03000509000000000000" charset="-122"/>
              </a:rPr>
              <a:t>世纪</a:t>
            </a:r>
            <a:r>
              <a:rPr lang="en-US" altLang="zh-CN" sz="2400">
                <a:solidFill>
                  <a:srgbClr val="FF0000"/>
                </a:solidFill>
                <a:ea typeface="方正启体简体" panose="03000509000000000000" charset="-122"/>
                <a:cs typeface="方正启体简体" panose="03000509000000000000" charset="-122"/>
              </a:rPr>
              <a:t>80</a:t>
            </a:r>
            <a:r>
              <a:rPr lang="zh-CN" altLang="en-US" sz="2400">
                <a:solidFill>
                  <a:srgbClr val="FF0000"/>
                </a:solidFill>
                <a:ea typeface="方正启体简体" panose="03000509000000000000" charset="-122"/>
                <a:cs typeface="方正启体简体" panose="03000509000000000000" charset="-122"/>
              </a:rPr>
              <a:t>年代末</a:t>
            </a:r>
            <a:r>
              <a:rPr lang="en-US" altLang="zh-CN" sz="2400">
                <a:solidFill>
                  <a:srgbClr val="FF0000"/>
                </a:solidFill>
                <a:ea typeface="方正启体简体" panose="03000509000000000000" charset="-122"/>
                <a:cs typeface="方正启体简体" panose="03000509000000000000" charset="-122"/>
              </a:rPr>
              <a:t>90</a:t>
            </a:r>
            <a:r>
              <a:rPr lang="zh-CN" altLang="en-US" sz="2400">
                <a:solidFill>
                  <a:srgbClr val="FF0000"/>
                </a:solidFill>
                <a:ea typeface="方正启体简体" panose="03000509000000000000" charset="-122"/>
                <a:cs typeface="方正启体简体" panose="03000509000000000000" charset="-122"/>
              </a:rPr>
              <a:t>年代初的东欧剧变又对全球的劳动力市场产生了怎样的影响</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历史解释、唯物史观</a:t>
            </a:r>
            <a:r>
              <a:rPr lang="en-US" altLang="zh-CN" sz="2400">
                <a:solidFill>
                  <a:srgbClr val="FF0000"/>
                </a:solidFill>
                <a:ea typeface="方正启体简体" panose="03000509000000000000" charset="-122"/>
                <a:cs typeface="方正启体简体" panose="03000509000000000000" charset="-122"/>
              </a:rPr>
              <a:t>)</a:t>
            </a:r>
            <a:endParaRPr lang="en-US" altLang="zh-CN" sz="2400">
              <a:solidFill>
                <a:srgbClr val="FF0000"/>
              </a:solidFill>
              <a:ea typeface="方正启体简体" panose="03000509000000000000" charset="-122"/>
              <a:cs typeface="方正启体简体" panose="03000509000000000000" charset="-122"/>
            </a:endParaRPr>
          </a:p>
          <a:p>
            <a:pPr defTabSz="1171575"/>
            <a:r>
              <a:rPr lang="zh-CN" altLang="en-US" sz="2400">
                <a:solidFill>
                  <a:srgbClr val="0000FF"/>
                </a:solidFill>
                <a:ea typeface="方正启体简体" panose="03000509000000000000" charset="-122"/>
                <a:cs typeface="方正启体简体" panose="03000509000000000000" charset="-122"/>
              </a:rPr>
              <a:t>提示</a:t>
            </a:r>
            <a:r>
              <a:rPr lang="en-US" altLang="zh-CN" sz="2400">
                <a:solidFill>
                  <a:srgbClr val="0000FF"/>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关联</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国际分工的日益深化推动了劳动力的大规模全球流动</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进而形成了全球劳动力市场。影响</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东欧剧变后</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东欧国家处于社会制度转型期</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使得很多劳动力流向了北美和西欧等地。</a:t>
            </a:r>
            <a:endParaRPr lang="zh-CN" altLang="en-US" sz="2400">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xEl>
                                              <p:charRg st="87" end="17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ext Box 2"/>
          <p:cNvSpPr/>
          <p:nvPr/>
        </p:nvSpPr>
        <p:spPr>
          <a:xfrm>
            <a:off x="300695" y="925256"/>
            <a:ext cx="11545856" cy="3440430"/>
          </a:xfrm>
          <a:prstGeom prst="rect">
            <a:avLst/>
          </a:prstGeom>
          <a:noFill/>
          <a:ln>
            <a:noFill/>
            <a:miter lim="800000"/>
          </a:ln>
        </p:spPr>
        <p:txBody>
          <a:bodyPr lIns="117143" tIns="58572" rIns="117143" bIns="58572" anchor="t" anchorCtr="0">
            <a:spAutoFit/>
          </a:bodyPr>
          <a:p>
            <a:pPr defTabSz="1171575"/>
            <a:r>
              <a:rPr lang="en-US" altLang="zh-CN" sz="2400">
                <a:ea typeface="方正启体简体" panose="03000509000000000000" charset="-122"/>
                <a:cs typeface="方正启体简体" panose="03000509000000000000" charset="-122"/>
              </a:rPr>
              <a:t>          </a:t>
            </a:r>
            <a:r>
              <a:rPr lang="zh-CN" altLang="en-US" sz="2400">
                <a:ea typeface="方正启体简体" panose="03000509000000000000" charset="-122"/>
                <a:cs typeface="方正启体简体" panose="03000509000000000000" charset="-122"/>
              </a:rPr>
              <a:t>薛永生在</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战后欧洲移民与移民政策研究</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中写道</a:t>
            </a:r>
            <a:r>
              <a:rPr lang="en-US" altLang="zh-CN" sz="2400">
                <a:ea typeface="方正启体简体" panose="03000509000000000000" charset="-122"/>
                <a:cs typeface="方正启体简体" panose="03000509000000000000" charset="-122"/>
              </a:rPr>
              <a:t>：</a:t>
            </a:r>
            <a:r>
              <a:rPr lang="en-US" altLang="zh-CN" sz="2400">
                <a:ea typeface="方正启体简体" panose="03000509000000000000" charset="-122"/>
                <a:cs typeface="方正启体简体" panose="03000509000000000000" charset="-122"/>
              </a:rPr>
              <a:t>“1973</a:t>
            </a:r>
            <a:r>
              <a:rPr lang="zh-CN" altLang="en-US" sz="2400">
                <a:ea typeface="方正启体简体" panose="03000509000000000000" charset="-122"/>
                <a:cs typeface="方正启体简体" panose="03000509000000000000" charset="-122"/>
              </a:rPr>
              <a:t>年以后</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招募劳工</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不管是外籍劳工还是殖民地劳工</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在很大程度上已经停止</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但欧洲共同体内部的移民</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事实上还在继续</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技术劳工和高层次人才的移民不断增加。到</a:t>
            </a:r>
            <a:r>
              <a:rPr lang="en-US" altLang="zh-CN" sz="2400">
                <a:ea typeface="方正启体简体" panose="03000509000000000000" charset="-122"/>
                <a:cs typeface="方正启体简体" panose="03000509000000000000" charset="-122"/>
              </a:rPr>
              <a:t>20</a:t>
            </a:r>
            <a:r>
              <a:rPr lang="zh-CN" altLang="en-US" sz="2400">
                <a:ea typeface="方正启体简体" panose="03000509000000000000" charset="-122"/>
                <a:cs typeface="方正启体简体" panose="03000509000000000000" charset="-122"/>
              </a:rPr>
              <a:t>世纪</a:t>
            </a:r>
            <a:r>
              <a:rPr lang="en-US" altLang="zh-CN" sz="2400">
                <a:ea typeface="方正启体简体" panose="03000509000000000000" charset="-122"/>
                <a:cs typeface="方正启体简体" panose="03000509000000000000" charset="-122"/>
              </a:rPr>
              <a:t>90</a:t>
            </a:r>
            <a:r>
              <a:rPr lang="zh-CN" altLang="en-US" sz="2400">
                <a:ea typeface="方正启体简体" panose="03000509000000000000" charset="-122"/>
                <a:cs typeface="方正启体简体" panose="03000509000000000000" charset="-122"/>
              </a:rPr>
              <a:t>年代初期</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把欧共体作为一个单一的劳动力市场以及把欧盟内部的流动看作类似于民族经济内部的流动开始成为习惯。”</a:t>
            </a:r>
            <a:endParaRPr lang="zh-CN" altLang="en-US" sz="2400">
              <a:solidFill>
                <a:srgbClr val="0000FF"/>
              </a:solidFill>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1973</a:t>
            </a:r>
            <a:r>
              <a:rPr lang="zh-CN" altLang="en-US" sz="2400">
                <a:solidFill>
                  <a:srgbClr val="FF0000"/>
                </a:solidFill>
                <a:ea typeface="方正启体简体" panose="03000509000000000000" charset="-122"/>
                <a:cs typeface="方正启体简体" panose="03000509000000000000" charset="-122"/>
              </a:rPr>
              <a:t>年至</a:t>
            </a:r>
            <a:r>
              <a:rPr lang="en-US" altLang="zh-CN" sz="2400">
                <a:solidFill>
                  <a:srgbClr val="FF0000"/>
                </a:solidFill>
                <a:ea typeface="方正启体简体" panose="03000509000000000000" charset="-122"/>
                <a:cs typeface="方正启体简体" panose="03000509000000000000" charset="-122"/>
              </a:rPr>
              <a:t>20</a:t>
            </a:r>
            <a:r>
              <a:rPr lang="zh-CN" altLang="en-US" sz="2400">
                <a:solidFill>
                  <a:srgbClr val="FF0000"/>
                </a:solidFill>
                <a:ea typeface="方正启体简体" panose="03000509000000000000" charset="-122"/>
                <a:cs typeface="方正启体简体" panose="03000509000000000000" charset="-122"/>
              </a:rPr>
              <a:t>世纪</a:t>
            </a:r>
            <a:r>
              <a:rPr lang="en-US" altLang="zh-CN" sz="2400">
                <a:solidFill>
                  <a:srgbClr val="FF0000"/>
                </a:solidFill>
                <a:ea typeface="方正启体简体" panose="03000509000000000000" charset="-122"/>
                <a:cs typeface="方正启体简体" panose="03000509000000000000" charset="-122"/>
              </a:rPr>
              <a:t>90</a:t>
            </a:r>
            <a:r>
              <a:rPr lang="zh-CN" altLang="en-US" sz="2400">
                <a:solidFill>
                  <a:srgbClr val="FF0000"/>
                </a:solidFill>
                <a:ea typeface="方正启体简体" panose="03000509000000000000" charset="-122"/>
                <a:cs typeface="方正启体简体" panose="03000509000000000000" charset="-122"/>
              </a:rPr>
              <a:t>年代初期欧洲移民有何特点</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这些特点反映了当前全球劳动力市场有何新的发展趋势</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唯物史观、史料实证</a:t>
            </a:r>
            <a:r>
              <a:rPr lang="en-US" altLang="zh-CN" sz="2400">
                <a:solidFill>
                  <a:srgbClr val="FF0000"/>
                </a:solidFill>
                <a:ea typeface="方正启体简体" panose="03000509000000000000" charset="-122"/>
                <a:cs typeface="方正启体简体" panose="03000509000000000000" charset="-122"/>
              </a:rPr>
              <a:t>)</a:t>
            </a:r>
            <a:endParaRPr lang="en-US" altLang="zh-CN" sz="2400">
              <a:solidFill>
                <a:srgbClr val="FF0000"/>
              </a:solidFill>
              <a:ea typeface="方正启体简体" panose="03000509000000000000" charset="-122"/>
              <a:cs typeface="方正启体简体" panose="03000509000000000000" charset="-122"/>
            </a:endParaRPr>
          </a:p>
          <a:p>
            <a:pPr defTabSz="1171575"/>
            <a:r>
              <a:rPr lang="zh-CN" altLang="en-US" sz="2400">
                <a:solidFill>
                  <a:srgbClr val="0000FF"/>
                </a:solidFill>
                <a:ea typeface="方正启体简体" panose="03000509000000000000" charset="-122"/>
                <a:cs typeface="方正启体简体" panose="03000509000000000000" charset="-122"/>
              </a:rPr>
              <a:t>提示</a:t>
            </a:r>
            <a:r>
              <a:rPr lang="en-US" altLang="zh-CN" sz="2400">
                <a:solidFill>
                  <a:srgbClr val="0000FF"/>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特点</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高素质人才移民增加</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欧共体内部人员流动性增强。趋势</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全球劳动力市场的人才流动呈现出“精英迁移”的新趋势。</a:t>
            </a:r>
            <a:endParaRPr lang="zh-CN" altLang="en-US" sz="2400">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1">
                                            <p:txEl>
                                              <p:charRg st="236" end="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p:nvPr/>
        </p:nvSpPr>
        <p:spPr>
          <a:xfrm>
            <a:off x="322920" y="697291"/>
            <a:ext cx="11545856" cy="2332355"/>
          </a:xfrm>
          <a:prstGeom prst="rect">
            <a:avLst/>
          </a:prstGeom>
          <a:noFill/>
          <a:ln w="9525">
            <a:noFill/>
          </a:ln>
        </p:spPr>
        <p:txBody>
          <a:bodyPr lIns="117143" tIns="58572" rIns="117143" bIns="58572" anchor="t" anchorCtr="0">
            <a:spAutoFit/>
          </a:bodyPr>
          <a:p>
            <a:pPr algn="ctr" defTabSz="1171575"/>
            <a:r>
              <a:rPr lang="zh-CN" altLang="en-US" sz="2400">
                <a:ea typeface="方正启体简体" panose="03000509000000000000" charset="-122"/>
                <a:cs typeface="方正启体简体" panose="03000509000000000000" charset="-122"/>
              </a:rPr>
              <a:t>全球劳动力市场的现状</a:t>
            </a:r>
            <a:endParaRPr lang="zh-CN" altLang="en-US" sz="2400">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1.</a:t>
            </a:r>
            <a:r>
              <a:rPr lang="zh-CN" altLang="en-US" sz="2400">
                <a:solidFill>
                  <a:srgbClr val="FF0000"/>
                </a:solidFill>
                <a:ea typeface="方正启体简体" panose="03000509000000000000" charset="-122"/>
                <a:cs typeface="方正启体简体" panose="03000509000000000000" charset="-122"/>
              </a:rPr>
              <a:t>发展中国家创造了大部分就业岗位</a:t>
            </a:r>
            <a:r>
              <a:rPr lang="en-US" altLang="zh-CN" sz="2400">
                <a:solidFill>
                  <a:srgbClr val="FF0000"/>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在过去几十年</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发展中国家创造了上亿个非农业就业岗位</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使得数亿人成功脱离了贫困</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无疑是全球劳动力市场最为显著的成就之一。中国在发展制造业和服务业的过程中</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为世界贡献了</a:t>
            </a:r>
            <a:r>
              <a:rPr lang="en-US" altLang="zh-CN" sz="2400">
                <a:ea typeface="方正启体简体" panose="03000509000000000000" charset="-122"/>
                <a:cs typeface="方正启体简体" panose="03000509000000000000" charset="-122"/>
              </a:rPr>
              <a:t>30%</a:t>
            </a:r>
            <a:r>
              <a:rPr lang="zh-CN" altLang="en-US" sz="2400">
                <a:ea typeface="方正启体简体" panose="03000509000000000000" charset="-122"/>
                <a:cs typeface="方正启体简体" panose="03000509000000000000" charset="-122"/>
              </a:rPr>
              <a:t>的非农业就业岗位。</a:t>
            </a:r>
            <a:endParaRPr lang="zh-CN" altLang="en-US" sz="2400">
              <a:ea typeface="方正启体简体" panose="03000509000000000000" charset="-122"/>
              <a:cs typeface="方正启体简体" panose="03000509000000000000" charset="-122"/>
            </a:endParaRPr>
          </a:p>
          <a:p>
            <a:pPr defTabSz="1171575"/>
            <a:r>
              <a:rPr lang="zh-CN" altLang="en-US" sz="2400">
                <a:ea typeface="方正启体简体" panose="03000509000000000000" charset="-122"/>
                <a:cs typeface="方正启体简体" panose="03000509000000000000" charset="-122"/>
              </a:rPr>
              <a:t> 为应对人口老龄化</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发达国家致力于发展高技术和知识密集型产业</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大力推广节约劳动力成本的自动化技术</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使得从事制造业的劳动力大大减少。</a:t>
            </a:r>
            <a:endParaRPr lang="zh-CN" altLang="en-US" sz="2400">
              <a:ea typeface="方正启体简体" panose="03000509000000000000" charset="-122"/>
              <a:cs typeface="方正启体简体" panose="03000509000000000000" charset="-122"/>
            </a:endParaRPr>
          </a:p>
        </p:txBody>
      </p:sp>
      <p:sp>
        <p:nvSpPr>
          <p:cNvPr id="12290" name="Text Box 2"/>
          <p:cNvSpPr/>
          <p:nvPr/>
        </p:nvSpPr>
        <p:spPr>
          <a:xfrm>
            <a:off x="323242" y="2885891"/>
            <a:ext cx="11545855" cy="2332355"/>
          </a:xfrm>
          <a:prstGeom prst="rect">
            <a:avLst/>
          </a:prstGeom>
          <a:noFill/>
          <a:ln w="9525">
            <a:noFill/>
          </a:ln>
        </p:spPr>
        <p:txBody>
          <a:bodyPr lIns="117143" tIns="58572" rIns="117143" bIns="58572" anchor="t" anchorCtr="0">
            <a:spAutoFit/>
          </a:bodyPr>
          <a:p>
            <a:pPr defTabSz="1171575"/>
            <a:r>
              <a:rPr lang="en-US" altLang="zh-CN" sz="2400">
                <a:solidFill>
                  <a:srgbClr val="FF0000"/>
                </a:solidFill>
                <a:ea typeface="方正启体简体" panose="03000509000000000000" charset="-122"/>
                <a:cs typeface="方正启体简体" panose="03000509000000000000" charset="-122"/>
              </a:rPr>
              <a:t>2.</a:t>
            </a:r>
            <a:r>
              <a:rPr lang="zh-CN" altLang="en-US" sz="2400">
                <a:solidFill>
                  <a:srgbClr val="FF0000"/>
                </a:solidFill>
                <a:ea typeface="方正启体简体" panose="03000509000000000000" charset="-122"/>
                <a:cs typeface="方正启体简体" panose="03000509000000000000" charset="-122"/>
              </a:rPr>
              <a:t>全球劳动力供求失衡</a:t>
            </a:r>
            <a:r>
              <a:rPr lang="en-US" altLang="zh-CN" sz="2400">
                <a:solidFill>
                  <a:schemeClr val="tx1"/>
                </a:solidFill>
                <a:ea typeface="方正启体简体" panose="03000509000000000000" charset="-122"/>
                <a:cs typeface="方正启体简体" panose="03000509000000000000" charset="-122"/>
              </a:rPr>
              <a:t>：</a:t>
            </a:r>
            <a:r>
              <a:rPr lang="zh-CN" altLang="en-US" sz="2400">
                <a:solidFill>
                  <a:schemeClr val="tx1"/>
                </a:solidFill>
                <a:ea typeface="方正启体简体" panose="03000509000000000000" charset="-122"/>
                <a:cs typeface="方正启体简体" panose="03000509000000000000" charset="-122"/>
              </a:rPr>
              <a:t>无论是发达国家还是发展中国家</a:t>
            </a:r>
            <a:r>
              <a:rPr lang="en-US" altLang="zh-CN" sz="2400">
                <a:solidFill>
                  <a:schemeClr val="tx1"/>
                </a:solidFill>
                <a:ea typeface="方正启体简体" panose="03000509000000000000" charset="-122"/>
                <a:cs typeface="方正启体简体" panose="03000509000000000000" charset="-122"/>
              </a:rPr>
              <a:t>,</a:t>
            </a:r>
            <a:r>
              <a:rPr lang="zh-CN" altLang="en-US" sz="2400">
                <a:solidFill>
                  <a:schemeClr val="tx1"/>
                </a:solidFill>
                <a:ea typeface="方正启体简体" panose="03000509000000000000" charset="-122"/>
                <a:cs typeface="方正启体简体" panose="03000509000000000000" charset="-122"/>
              </a:rPr>
              <a:t>劳动力市场的供需失衡都在日趋明显。劳动</a:t>
            </a:r>
            <a:r>
              <a:rPr lang="zh-CN" altLang="en-US" sz="2400">
                <a:ea typeface="方正启体简体" panose="03000509000000000000" charset="-122"/>
                <a:cs typeface="方正启体简体" panose="03000509000000000000" charset="-122"/>
              </a:rPr>
              <a:t>力失衡将对全球经济产生不利影响。低技能劳动力的失业率持续攀升</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高技能岗位则因供给不足而无人填补</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这会带来全球经济增长率的下降。而需求和供应在不同技能水平的失衡更会带来薪资的分化加剧</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导致收入差距扩大。</a:t>
            </a:r>
            <a:endParaRPr lang="zh-CN" altLang="en-US" sz="2400">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3.</a:t>
            </a:r>
            <a:r>
              <a:rPr lang="zh-CN" altLang="en-US" sz="2400">
                <a:solidFill>
                  <a:srgbClr val="FF0000"/>
                </a:solidFill>
                <a:ea typeface="方正启体简体" panose="03000509000000000000" charset="-122"/>
                <a:cs typeface="方正启体简体" panose="03000509000000000000" charset="-122"/>
              </a:rPr>
              <a:t>南亚和非洲地区将成为全球最大的劳动力供应区</a:t>
            </a:r>
            <a:r>
              <a:rPr lang="en-US" altLang="zh-CN" sz="2400">
                <a:solidFill>
                  <a:srgbClr val="FF0000"/>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在未来</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南亚和非洲地区的新兴的发展中国家将成为全球劳动力的主要来源地。而中国将成为高技能人口的最大供应国。</a:t>
            </a:r>
            <a:endParaRPr lang="zh-CN" altLang="en-US" sz="2400">
              <a:ea typeface="方正启体简体" panose="03000509000000000000" charset="-122"/>
              <a:cs typeface="方正启体简体" panose="03000509000000000000" charset="-122"/>
            </a:endParaRPr>
          </a:p>
        </p:txBody>
      </p:sp>
      <p:sp>
        <p:nvSpPr>
          <p:cNvPr id="13314" name="Text Box 2"/>
          <p:cNvSpPr/>
          <p:nvPr/>
        </p:nvSpPr>
        <p:spPr>
          <a:xfrm>
            <a:off x="323242" y="5116011"/>
            <a:ext cx="11545855" cy="1593850"/>
          </a:xfrm>
          <a:prstGeom prst="rect">
            <a:avLst/>
          </a:prstGeom>
          <a:noFill/>
          <a:ln w="9525">
            <a:noFill/>
          </a:ln>
        </p:spPr>
        <p:txBody>
          <a:bodyPr lIns="117143" tIns="58572" rIns="117143" bIns="58572" anchor="t" anchorCtr="0">
            <a:spAutoFit/>
          </a:bodyPr>
          <a:p>
            <a:pPr defTabSz="1171575"/>
            <a:r>
              <a:rPr lang="en-US" altLang="zh-CN" sz="2400">
                <a:solidFill>
                  <a:srgbClr val="FF0000"/>
                </a:solidFill>
                <a:ea typeface="方正启体简体" panose="03000509000000000000" charset="-122"/>
                <a:cs typeface="方正启体简体" panose="03000509000000000000" charset="-122"/>
              </a:rPr>
              <a:t>4.</a:t>
            </a:r>
            <a:r>
              <a:rPr lang="zh-CN" altLang="en-US" sz="2400">
                <a:solidFill>
                  <a:srgbClr val="FF0000"/>
                </a:solidFill>
                <a:ea typeface="方正启体简体" panose="03000509000000000000" charset="-122"/>
                <a:cs typeface="方正启体简体" panose="03000509000000000000" charset="-122"/>
              </a:rPr>
              <a:t>中国将面临人口减少和人口老龄化带来的一系列问题</a:t>
            </a:r>
            <a:r>
              <a:rPr lang="en-US" altLang="zh-CN" sz="2400">
                <a:solidFill>
                  <a:srgbClr val="FF0000"/>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现今中国的劳动力结构发生了重大改变。中国一贯重视提高全国农业和城市劳动力的教育</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同时也大幅度提高了中国高等教育的覆盖率。未来中国劳动力总量可能年均增长率下降至</a:t>
            </a:r>
            <a:r>
              <a:rPr lang="en-US" altLang="zh-CN" sz="2400">
                <a:ea typeface="方正启体简体" panose="03000509000000000000" charset="-122"/>
                <a:cs typeface="方正启体简体" panose="03000509000000000000" charset="-122"/>
              </a:rPr>
              <a:t>0.5%,</a:t>
            </a:r>
            <a:r>
              <a:rPr lang="zh-CN" altLang="en-US" sz="2400">
                <a:ea typeface="方正启体简体" panose="03000509000000000000" charset="-122"/>
                <a:cs typeface="方正启体简体" panose="03000509000000000000" charset="-122"/>
              </a:rPr>
              <a:t>而人口老龄化等因素也将给劳动力市场带来新的挑战。</a:t>
            </a:r>
            <a:endParaRPr lang="zh-CN" altLang="en-US" sz="2400">
              <a:ea typeface="方正启体简体" panose="03000509000000000000" charset="-122"/>
              <a:cs typeface="方正启体简体" panose="03000509000000000000" charset="-122"/>
            </a:endParaRPr>
          </a:p>
        </p:txBody>
      </p:sp>
      <p:sp>
        <p:nvSpPr>
          <p:cNvPr id="14338" name="Text Box 2"/>
          <p:cNvSpPr/>
          <p:nvPr/>
        </p:nvSpPr>
        <p:spPr>
          <a:xfrm>
            <a:off x="323242" y="5116011"/>
            <a:ext cx="11545855" cy="1593850"/>
          </a:xfrm>
          <a:prstGeom prst="rect">
            <a:avLst/>
          </a:prstGeom>
          <a:solidFill>
            <a:schemeClr val="accent2">
              <a:lumMod val="40000"/>
              <a:lumOff val="60000"/>
            </a:schemeClr>
          </a:solidFill>
          <a:ln w="9525">
            <a:noFill/>
          </a:ln>
        </p:spPr>
        <p:txBody>
          <a:bodyPr lIns="117143" tIns="58572" rIns="117143" bIns="58572" anchor="t" anchorCtr="0">
            <a:spAutoFit/>
          </a:bodyPr>
          <a:p>
            <a:pPr defTabSz="1171575"/>
            <a:r>
              <a:rPr lang="zh-CN" altLang="en-US" sz="2400">
                <a:solidFill>
                  <a:srgbClr val="FF0000"/>
                </a:solidFill>
                <a:ea typeface="方正启体简体" panose="03000509000000000000" charset="-122"/>
                <a:cs typeface="方正启体简体" panose="03000509000000000000" charset="-122"/>
              </a:rPr>
              <a:t>为解决劳动力供求失衡的问题</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可以采取以下应对策略</a:t>
            </a:r>
            <a:r>
              <a:rPr lang="en-US" altLang="zh-CN" sz="2400">
                <a:solidFill>
                  <a:srgbClr val="FF0000"/>
                </a:solidFill>
                <a:ea typeface="方正启体简体" panose="03000509000000000000" charset="-122"/>
                <a:cs typeface="方正启体简体" panose="03000509000000000000" charset="-122"/>
              </a:rPr>
              <a:t>：</a:t>
            </a:r>
            <a:endParaRPr lang="en-US" altLang="zh-CN" sz="2400">
              <a:solidFill>
                <a:srgbClr val="FF0000"/>
              </a:solidFill>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(1)</a:t>
            </a:r>
            <a:r>
              <a:rPr lang="zh-CN" altLang="en-US" sz="2400">
                <a:solidFill>
                  <a:srgbClr val="FF0000"/>
                </a:solidFill>
                <a:ea typeface="方正启体简体" panose="03000509000000000000" charset="-122"/>
                <a:cs typeface="方正启体简体" panose="03000509000000000000" charset="-122"/>
              </a:rPr>
              <a:t>提高高等教育普及率</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增加中等技能劳动力培训规模。</a:t>
            </a:r>
            <a:endParaRPr lang="zh-CN" altLang="en-US" sz="2400">
              <a:solidFill>
                <a:srgbClr val="FF0000"/>
              </a:solidFill>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(2)</a:t>
            </a:r>
            <a:r>
              <a:rPr lang="zh-CN" altLang="en-US" sz="2400">
                <a:solidFill>
                  <a:srgbClr val="FF0000"/>
                </a:solidFill>
                <a:ea typeface="方正启体简体" panose="03000509000000000000" charset="-122"/>
                <a:cs typeface="方正启体简体" panose="03000509000000000000" charset="-122"/>
              </a:rPr>
              <a:t>吸纳更多高学历技术移民。</a:t>
            </a:r>
            <a:endParaRPr lang="zh-CN" altLang="en-US" sz="2400">
              <a:solidFill>
                <a:srgbClr val="FF0000"/>
              </a:solidFill>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(3)</a:t>
            </a:r>
            <a:r>
              <a:rPr lang="zh-CN" altLang="en-US" sz="2400">
                <a:solidFill>
                  <a:srgbClr val="FF0000"/>
                </a:solidFill>
                <a:ea typeface="方正启体简体" panose="03000509000000000000" charset="-122"/>
                <a:cs typeface="方正启体简体" panose="03000509000000000000" charset="-122"/>
              </a:rPr>
              <a:t>提高高学历妇女就业率</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延长高技能劳动力的退休年龄。</a:t>
            </a:r>
            <a:endParaRPr lang="zh-CN" altLang="en-US" sz="2400">
              <a:solidFill>
                <a:srgbClr val="FF0000"/>
              </a:solidFill>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7100" y="469265"/>
            <a:ext cx="3992880" cy="460375"/>
          </a:xfrm>
          <a:prstGeom prst="rect">
            <a:avLst/>
          </a:prstGeom>
          <a:noFill/>
        </p:spPr>
        <p:txBody>
          <a:bodyPr wrap="square" rtlCol="0" anchor="t">
            <a:spAutoFit/>
          </a:bodyPr>
          <a:p>
            <a:pPr indent="0"/>
            <a:r>
              <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二、难民的困境和救助</a:t>
            </a:r>
            <a:endParaRPr lang="zh-CN"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 name="文本框 1"/>
          <p:cNvSpPr txBox="1"/>
          <p:nvPr/>
        </p:nvSpPr>
        <p:spPr>
          <a:xfrm>
            <a:off x="250190" y="929640"/>
            <a:ext cx="11374755" cy="2120900"/>
          </a:xfrm>
          <a:prstGeom prst="rect">
            <a:avLst/>
          </a:prstGeom>
          <a:noFill/>
        </p:spPr>
        <p:txBody>
          <a:bodyPr wrap="square" rtlCol="0" anchor="t">
            <a:spAutoFit/>
          </a:bodyPr>
          <a:p>
            <a:pPr marL="0" indent="0">
              <a:lnSpc>
                <a:spcPct val="110000"/>
              </a:lnSpc>
              <a:spcBef>
                <a:spcPts val="0"/>
              </a:spcBef>
              <a:spcAft>
                <a:spcPts val="0"/>
              </a:spcAft>
              <a:buNone/>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1.</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难民</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概念</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难民是现代社会移民中的一个独特群体，被迫离开原籍国，且不能或不愿返回原籍国</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2.</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难民问题出现的</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原因</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r>
              <a:rPr sz="2400" b="1">
                <a:latin typeface="方正启体简体" panose="03000509000000000000" charset="-122"/>
                <a:ea typeface="方正启体简体" panose="03000509000000000000" charset="-122"/>
                <a:cs typeface="方正启体简体" panose="03000509000000000000" charset="-122"/>
                <a:sym typeface="+mn-ea"/>
              </a:rPr>
              <a:t>政治原因和种族迫害</a:t>
            </a:r>
            <a:r>
              <a:rPr lang="zh-CN"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种族歧视和种族隔离政策</a:t>
            </a:r>
            <a:r>
              <a:rPr lang="zh-CN" sz="2400" b="1">
                <a:latin typeface="方正启体简体" panose="03000509000000000000" charset="-122"/>
                <a:ea typeface="方正启体简体" panose="03000509000000000000" charset="-122"/>
                <a:cs typeface="方正启体简体" panose="03000509000000000000" charset="-122"/>
                <a:sym typeface="+mn-ea"/>
              </a:rPr>
              <a:t>）</a:t>
            </a:r>
            <a:r>
              <a:rPr sz="2400" b="1">
                <a:latin typeface="方正启体简体" panose="03000509000000000000" charset="-122"/>
                <a:ea typeface="方正启体简体" panose="03000509000000000000" charset="-122"/>
                <a:cs typeface="方正启体简体" panose="03000509000000000000" charset="-122"/>
                <a:sym typeface="+mn-ea"/>
              </a:rPr>
              <a:t>、战争和地区冲突</a:t>
            </a:r>
            <a:r>
              <a:rPr lang="zh-CN"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霸权主义侵略性战争、边界纠纷、内战和地区战争</a:t>
            </a:r>
            <a:r>
              <a:rPr lang="zh-CN" sz="2400" b="1">
                <a:latin typeface="方正启体简体" panose="03000509000000000000" charset="-122"/>
                <a:ea typeface="方正启体简体" panose="03000509000000000000" charset="-122"/>
                <a:cs typeface="方正启体简体" panose="03000509000000000000" charset="-122"/>
                <a:sym typeface="+mn-ea"/>
              </a:rPr>
              <a:t>）</a:t>
            </a:r>
            <a:r>
              <a:rPr sz="2400" b="1">
                <a:latin typeface="方正启体简体" panose="03000509000000000000" charset="-122"/>
                <a:ea typeface="方正启体简体" panose="03000509000000000000" charset="-122"/>
                <a:cs typeface="方正启体简体" panose="03000509000000000000" charset="-122"/>
                <a:sym typeface="+mn-ea"/>
              </a:rPr>
              <a:t>、宗教或部族矛盾、自然灾害、经济恶化</a:t>
            </a:r>
            <a:r>
              <a:rPr lang="zh-CN" sz="2400" b="1">
                <a:latin typeface="方正启体简体" panose="03000509000000000000" charset="-122"/>
                <a:ea typeface="方正启体简体" panose="03000509000000000000" charset="-122"/>
                <a:cs typeface="方正启体简体" panose="03000509000000000000" charset="-122"/>
                <a:sym typeface="+mn-ea"/>
              </a:rPr>
              <a:t>（</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国家政策失误</a:t>
            </a:r>
            <a:r>
              <a:rPr lang="zh-CN" sz="2400" b="1">
                <a:latin typeface="方正启体简体" panose="03000509000000000000" charset="-122"/>
                <a:ea typeface="方正启体简体" panose="03000509000000000000" charset="-122"/>
                <a:cs typeface="方正启体简体" panose="03000509000000000000" charset="-122"/>
                <a:sym typeface="+mn-ea"/>
              </a:rPr>
              <a:t>）</a:t>
            </a:r>
            <a:r>
              <a:rPr sz="2400" b="1">
                <a:latin typeface="方正启体简体" panose="03000509000000000000" charset="-122"/>
                <a:ea typeface="方正启体简体" panose="03000509000000000000" charset="-122"/>
                <a:cs typeface="方正启体简体" panose="03000509000000000000" charset="-122"/>
                <a:sym typeface="+mn-ea"/>
              </a:rPr>
              <a:t>等</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235585" y="6151880"/>
            <a:ext cx="7736840" cy="398780"/>
          </a:xfrm>
          <a:prstGeom prst="rect">
            <a:avLst/>
          </a:prstGeom>
          <a:noFill/>
        </p:spPr>
        <p:txBody>
          <a:bodyPr wrap="none" rtlCol="0" anchor="t">
            <a:spAutoFit/>
          </a:bodyPr>
          <a:p>
            <a:r>
              <a:rPr lang="en-US" sz="2000" b="1" smtClean="0">
                <a:latin typeface="方正启体简体" panose="03000509000000000000" charset="-122"/>
                <a:ea typeface="方正启体简体" panose="03000509000000000000" charset="-122"/>
                <a:cs typeface="方正启体简体" panose="03000509000000000000" charset="-122"/>
                <a:sym typeface="+mn-ea"/>
              </a:rPr>
              <a:t>4.</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难民的</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地位</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在收留国一般</a:t>
            </a:r>
            <a:r>
              <a:rPr lang="zh-CN" altLang="en-US" sz="20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没有基本的国民权利</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，处境十分艰难。</a:t>
            </a:r>
            <a:endParaRPr lang="zh-CN" altLang="en-US" sz="20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流程图: 可选过程 6"/>
          <p:cNvSpPr/>
          <p:nvPr>
            <p:custDataLst>
              <p:tags r:id="rId1"/>
            </p:custDataLst>
          </p:nvPr>
        </p:nvSpPr>
        <p:spPr>
          <a:xfrm>
            <a:off x="250190" y="3050540"/>
            <a:ext cx="11376025" cy="18288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p>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①政治因素</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国际难民问题成因中的政治因素主要指</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政治迫害</a:t>
            </a:r>
            <a:r>
              <a:rPr lang="zh-CN" altLang="en-US" sz="2400" b="1">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人权问题</a:t>
            </a:r>
            <a:r>
              <a:rPr lang="zh-CN" altLang="en-US" sz="2400" b="1">
                <a:latin typeface="方正启体简体" panose="03000509000000000000" charset="-122"/>
                <a:ea typeface="方正启体简体" panose="03000509000000000000" charset="-122"/>
                <a:cs typeface="方正启体简体" panose="03000509000000000000" charset="-122"/>
              </a:rPr>
              <a:t>与</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武装战争冲突</a:t>
            </a:r>
            <a:r>
              <a:rPr lang="zh-CN" altLang="en-US" sz="2400" b="1">
                <a:latin typeface="方正启体简体" panose="03000509000000000000" charset="-122"/>
                <a:ea typeface="方正启体简体" panose="03000509000000000000" charset="-122"/>
                <a:cs typeface="方正启体简体" panose="03000509000000000000" charset="-122"/>
              </a:rPr>
              <a:t>等。</a:t>
            </a:r>
            <a:br>
              <a:rPr lang="zh-CN" altLang="en-US" sz="2400" b="1">
                <a:latin typeface="方正启体简体" panose="03000509000000000000" charset="-122"/>
                <a:ea typeface="方正启体简体" panose="03000509000000000000" charset="-122"/>
                <a:cs typeface="方正启体简体" panose="03000509000000000000" charset="-122"/>
              </a:rPr>
            </a:b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②经济因素</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经济全球化的负面效应</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造成的</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贫富两极化</a:t>
            </a:r>
            <a:r>
              <a:rPr lang="zh-CN" altLang="en-US" sz="2400" b="1">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粮食短缺与金融危机</a:t>
            </a:r>
            <a:r>
              <a:rPr lang="zh-CN" altLang="en-US" sz="2400" b="1">
                <a:latin typeface="方正启体简体" panose="03000509000000000000" charset="-122"/>
                <a:ea typeface="方正启体简体" panose="03000509000000000000" charset="-122"/>
                <a:cs typeface="方正启体简体" panose="03000509000000000000" charset="-122"/>
              </a:rPr>
              <a:t>等。</a:t>
            </a:r>
            <a:br>
              <a:rPr lang="zh-CN" altLang="en-US" sz="2400" b="1">
                <a:latin typeface="方正启体简体" panose="03000509000000000000" charset="-122"/>
                <a:ea typeface="方正启体简体" panose="03000509000000000000" charset="-122"/>
                <a:cs typeface="方正启体简体" panose="03000509000000000000" charset="-122"/>
              </a:rPr>
            </a:b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③社会因素</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人口爆炸、社会动荡、民族冲突矛盾</a:t>
            </a:r>
            <a:r>
              <a:rPr lang="zh-CN" altLang="en-US" sz="2400" b="1">
                <a:latin typeface="方正启体简体" panose="03000509000000000000" charset="-122"/>
                <a:ea typeface="方正启体简体" panose="03000509000000000000" charset="-122"/>
                <a:cs typeface="方正启体简体" panose="03000509000000000000" charset="-122"/>
              </a:rPr>
              <a:t>等</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8" name="文本框 7"/>
          <p:cNvSpPr txBox="1"/>
          <p:nvPr/>
        </p:nvSpPr>
        <p:spPr>
          <a:xfrm>
            <a:off x="474980" y="5380355"/>
            <a:ext cx="11150600" cy="768350"/>
          </a:xfrm>
          <a:prstGeom prst="rect">
            <a:avLst/>
          </a:prstGeom>
          <a:noFill/>
        </p:spPr>
        <p:txBody>
          <a:bodyPr wrap="square" rtlCol="0" anchor="t">
            <a:spAutoFit/>
          </a:bodyPr>
          <a:p>
            <a:pPr marL="0" indent="0">
              <a:lnSpc>
                <a:spcPct val="110000"/>
              </a:lnSpc>
              <a:spcBef>
                <a:spcPts val="0"/>
              </a:spcBef>
              <a:spcAft>
                <a:spcPts val="0"/>
              </a:spcAft>
              <a:buNone/>
            </a:pPr>
            <a:r>
              <a:rPr lang="en-US" sz="2000" b="1">
                <a:latin typeface="方正启体简体" panose="03000509000000000000" charset="-122"/>
                <a:ea typeface="方正启体简体" panose="03000509000000000000" charset="-122"/>
                <a:cs typeface="方正启体简体" panose="03000509000000000000" charset="-122"/>
                <a:sym typeface="+mn-ea"/>
              </a:rPr>
              <a:t>  </a:t>
            </a:r>
            <a:r>
              <a:rPr sz="2000" b="1">
                <a:latin typeface="方正启体简体" panose="03000509000000000000" charset="-122"/>
                <a:ea typeface="方正启体简体" panose="03000509000000000000" charset="-122"/>
                <a:cs typeface="方正启体简体" panose="03000509000000000000" charset="-122"/>
                <a:sym typeface="+mn-ea"/>
              </a:rPr>
              <a:t>二战前：难民主要产生于欧洲，如遭到纳粹德国迫害而流亡的犹太难民；</a:t>
            </a:r>
            <a:endPar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sz="2000" b="1">
                <a:latin typeface="方正启体简体" panose="03000509000000000000" charset="-122"/>
                <a:ea typeface="方正启体简体" panose="03000509000000000000" charset="-122"/>
                <a:cs typeface="方正启体简体" panose="03000509000000000000" charset="-122"/>
                <a:sym typeface="+mn-ea"/>
              </a:rPr>
              <a:t>  二战后：难民主要产生于中东、非洲和东南亚等地区。</a:t>
            </a:r>
            <a:endParaRPr lang="zh-CN" altLang="en-US" sz="20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250190" y="4911725"/>
            <a:ext cx="1894205" cy="497205"/>
          </a:xfrm>
          <a:prstGeom prst="rect">
            <a:avLst/>
          </a:prstGeom>
          <a:noFill/>
        </p:spPr>
        <p:txBody>
          <a:bodyPr wrap="none" rtlCol="0" anchor="t">
            <a:spAutoFit/>
          </a:bodyPr>
          <a:p>
            <a:pPr marL="0" indent="0">
              <a:lnSpc>
                <a:spcPct val="110000"/>
              </a:lnSpc>
              <a:spcBef>
                <a:spcPts val="0"/>
              </a:spcBef>
              <a:spcAft>
                <a:spcPts val="0"/>
              </a:spcAft>
              <a:buNone/>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3.</a:t>
            </a:r>
            <a:r>
              <a:rPr sz="2400" b="1">
                <a:latin typeface="方正启体简体" panose="03000509000000000000" charset="-122"/>
                <a:ea typeface="方正启体简体" panose="03000509000000000000" charset="-122"/>
                <a:cs typeface="方正启体简体" panose="03000509000000000000" charset="-122"/>
                <a:sym typeface="+mn-ea"/>
              </a:rPr>
              <a:t>难民</a:t>
            </a:r>
            <a:r>
              <a:rPr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来源地</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3855" y="2112010"/>
            <a:ext cx="11464290" cy="4150360"/>
          </a:xfrm>
          <a:prstGeom prst="rect">
            <a:avLst/>
          </a:prstGeom>
          <a:noFill/>
        </p:spPr>
        <p:txBody>
          <a:bodyPr wrap="square" rtlCol="0" anchor="t">
            <a:spAutoFit/>
          </a:bodyPr>
          <a:p>
            <a:pPr marL="0" indent="0">
              <a:lnSpc>
                <a:spcPct val="110000"/>
              </a:lnSpc>
              <a:spcBef>
                <a:spcPts val="0"/>
              </a:spcBef>
              <a:spcAft>
                <a:spcPts val="0"/>
              </a:spcAft>
              <a:buNone/>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6.</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难民</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救助</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（1）目的：保护难民的基本人权</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（2）措施：</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①1950年，联合国成立“联合国难民署”，专门协调处理难民问题。</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②1951年，联合国通过《关于难民地位的公约》，规定救助难民的行动准则。</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③1966年，通过了《关于难民地位的议定书》，扩大1951年公约的适用范围。</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④2000年，联合国大会决定，从2001年起，每年的6月20日为“世界难民日”。</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（3）</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现状</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尽管国际社会在人道主义救助上作了很大努力，但没有改变难民</a:t>
            </a: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逐年增加</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的趋势，实现不再有难民的终极目标任重道远。</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302895" y="511175"/>
            <a:ext cx="11699240" cy="1714500"/>
          </a:xfrm>
          <a:prstGeom prst="rect">
            <a:avLst/>
          </a:prstGeom>
          <a:noFill/>
        </p:spPr>
        <p:txBody>
          <a:bodyPr wrap="square" rtlCol="0" anchor="t">
            <a:spAutoFit/>
          </a:bodyPr>
          <a:p>
            <a:pPr marL="0" indent="0">
              <a:lnSpc>
                <a:spcPct val="110000"/>
              </a:lnSpc>
              <a:spcBef>
                <a:spcPts val="0"/>
              </a:spcBef>
              <a:spcAft>
                <a:spcPts val="0"/>
              </a:spcAft>
              <a:buNone/>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5.</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难民问题</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影响</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难民不仅给流入国带来沉重的经济负担和社会、安全问题，而且影响到当事国之间的关系及有关地区的经济发展和政治稳定，在世界局势中增添了动乱因素，不利于世界的和平与发展。</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pic>
        <p:nvPicPr>
          <p:cNvPr id="5122"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9678522" y="1875327"/>
            <a:ext cx="2323652" cy="1716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7205" y="2489200"/>
            <a:ext cx="11233150" cy="497205"/>
          </a:xfrm>
          <a:prstGeom prst="rect">
            <a:avLst/>
          </a:prstGeom>
          <a:solidFill>
            <a:schemeClr val="accent2">
              <a:lumMod val="40000"/>
              <a:lumOff val="60000"/>
              <a:alpha val="58000"/>
            </a:schemeClr>
          </a:solidFill>
          <a:ln w="9525">
            <a:noFill/>
          </a:ln>
        </p:spPr>
        <p:txBody>
          <a:bodyPr wrap="square">
            <a:spAutoFit/>
          </a:bodyPr>
          <a:lstStyle/>
          <a:p>
            <a:pPr indent="0">
              <a:lnSpc>
                <a:spcPct val="110000"/>
              </a:lnSpc>
            </a:pPr>
            <a:r>
              <a:rPr lang="zh-CN" sz="2400" b="0">
                <a:latin typeface="方正启体简体" panose="03000509000000000000" charset="-122"/>
                <a:ea typeface="方正启体简体" panose="03000509000000000000" charset="-122"/>
                <a:cs typeface="方正启体简体" panose="03000509000000000000" charset="-122"/>
              </a:rPr>
              <a:t>为什么联合国解决难民问题的措施并没有改变难民逐年增加的趋势</a:t>
            </a:r>
            <a:endParaRPr lang="zh-CN" altLang="en-US" sz="2400" b="0">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394970" y="3011170"/>
            <a:ext cx="11551285" cy="3338195"/>
          </a:xfrm>
          <a:prstGeom prst="rect">
            <a:avLst/>
          </a:prstGeom>
          <a:noFill/>
          <a:ln w="9525">
            <a:noFill/>
          </a:ln>
        </p:spPr>
        <p:txBody>
          <a:bodyPr wrap="square">
            <a:spAutoFit/>
          </a:bodyPr>
          <a:lstStyle/>
          <a:p>
            <a:pPr indent="0">
              <a:lnSpc>
                <a:spcPct val="110000"/>
              </a:lnSpc>
              <a:spcBef>
                <a:spcPts val="0"/>
              </a:spcBef>
              <a:spcAft>
                <a:spcPts val="0"/>
              </a:spcAft>
            </a:pPr>
            <a:r>
              <a:rPr lang="zh-CN" sz="2400" b="1">
                <a:latin typeface="方正启体简体" panose="03000509000000000000" charset="-122"/>
                <a:ea typeface="方正启体简体" panose="03000509000000000000" charset="-122"/>
                <a:cs typeface="方正启体简体" panose="03000509000000000000" charset="-122"/>
              </a:rPr>
              <a:t>（</a:t>
            </a:r>
            <a:r>
              <a:rPr lang="en-US" sz="2400" b="1">
                <a:latin typeface="方正启体简体" panose="03000509000000000000" charset="-122"/>
                <a:ea typeface="方正启体简体" panose="03000509000000000000" charset="-122"/>
                <a:cs typeface="方正启体简体" panose="03000509000000000000" charset="-122"/>
              </a:rPr>
              <a:t>1)</a:t>
            </a:r>
            <a:r>
              <a:rPr lang="zh-CN" sz="2400" b="1">
                <a:latin typeface="方正启体简体" panose="03000509000000000000" charset="-122"/>
                <a:ea typeface="方正启体简体" panose="03000509000000000000" charset="-122"/>
                <a:cs typeface="方正启体简体" panose="03000509000000000000" charset="-122"/>
              </a:rPr>
              <a:t>这些措施虽然对解决难民问题产生了积极作用，但因为</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没有触及产生难民问题的根源</a:t>
            </a:r>
            <a:r>
              <a:rPr lang="zh-CN" sz="2400" b="1">
                <a:latin typeface="方正启体简体" panose="03000509000000000000" charset="-122"/>
                <a:ea typeface="方正启体简体" panose="03000509000000000000" charset="-122"/>
                <a:cs typeface="方正启体简体" panose="03000509000000000000" charset="-122"/>
              </a:rPr>
              <a:t>，不足以从根本上解决难民问题。世界上的难民数量仍在继续增加。事实证明，要从根本上解决难民问题，必须</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从解决具体问题和消除根源</a:t>
            </a:r>
            <a:r>
              <a:rPr lang="zh-CN" sz="2400" b="1">
                <a:latin typeface="方正启体简体" panose="03000509000000000000" charset="-122"/>
                <a:ea typeface="方正启体简体" panose="03000509000000000000" charset="-122"/>
                <a:cs typeface="方正启体简体" panose="03000509000000000000" charset="-122"/>
              </a:rPr>
              <a:t>两个方面着手。这就要求在对</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难民提供救助和进行妥善安置</a:t>
            </a:r>
            <a:r>
              <a:rPr lang="zh-CN" sz="2400" b="1">
                <a:latin typeface="方正启体简体" panose="03000509000000000000" charset="-122"/>
                <a:ea typeface="方正启体简体" panose="03000509000000000000" charset="-122"/>
                <a:cs typeface="方正启体简体" panose="03000509000000000000" charset="-122"/>
              </a:rPr>
              <a:t>的同时，</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制止</a:t>
            </a:r>
            <a:r>
              <a:rPr lang="zh-CN" sz="2400" b="1">
                <a:latin typeface="方正启体简体" panose="03000509000000000000" charset="-122"/>
                <a:ea typeface="方正启体简体" panose="03000509000000000000" charset="-122"/>
                <a:cs typeface="方正启体简体" panose="03000509000000000000" charset="-122"/>
              </a:rPr>
              <a:t>国际上的</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侵略扩张活动和结束霸权主义</a:t>
            </a:r>
            <a:r>
              <a:rPr lang="zh-CN" sz="2400" b="1">
                <a:latin typeface="方正启体简体" panose="03000509000000000000" charset="-122"/>
                <a:ea typeface="方正启体简体" panose="03000509000000000000" charset="-122"/>
                <a:cs typeface="方正启体简体" panose="03000509000000000000" charset="-122"/>
              </a:rPr>
              <a:t>，使各国人民在和平中得以安居乐业。</a:t>
            </a:r>
            <a:endParaRPr lang="zh-CN" sz="2400" b="1">
              <a:latin typeface="方正启体简体" panose="03000509000000000000" charset="-122"/>
              <a:ea typeface="方正启体简体" panose="03000509000000000000" charset="-122"/>
              <a:cs typeface="方正启体简体" panose="03000509000000000000" charset="-122"/>
            </a:endParaRPr>
          </a:p>
          <a:p>
            <a:pPr indent="0">
              <a:lnSpc>
                <a:spcPct val="110000"/>
              </a:lnSpc>
              <a:spcBef>
                <a:spcPts val="0"/>
              </a:spcBef>
              <a:spcAft>
                <a:spcPts val="0"/>
              </a:spcAft>
            </a:pPr>
            <a:r>
              <a:rPr lang="zh-CN" sz="2400" b="1">
                <a:latin typeface="方正启体简体" panose="03000509000000000000" charset="-122"/>
                <a:ea typeface="方正启体简体" panose="03000509000000000000" charset="-122"/>
                <a:cs typeface="方正启体简体" panose="03000509000000000000" charset="-122"/>
              </a:rPr>
              <a:t>（</a:t>
            </a:r>
            <a:r>
              <a:rPr lang="en-US" sz="2400" b="1">
                <a:latin typeface="方正启体简体" panose="03000509000000000000" charset="-122"/>
                <a:ea typeface="方正启体简体" panose="03000509000000000000" charset="-122"/>
                <a:cs typeface="方正启体简体" panose="03000509000000000000" charset="-122"/>
              </a:rPr>
              <a:t>2)</a:t>
            </a:r>
            <a:r>
              <a:rPr lang="zh-CN" sz="2400" b="1">
                <a:latin typeface="方正启体简体" panose="03000509000000000000" charset="-122"/>
                <a:ea typeface="方正启体简体" panose="03000509000000000000" charset="-122"/>
                <a:cs typeface="方正启体简体" panose="03000509000000000000" charset="-122"/>
              </a:rPr>
              <a:t>从长远来看，解决难民问题最好的方法是</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尽可能避免难民的产生</a:t>
            </a:r>
            <a:r>
              <a:rPr lang="zh-CN" sz="2400" b="1">
                <a:latin typeface="方正启体简体" panose="03000509000000000000" charset="-122"/>
                <a:ea typeface="方正启体简体" panose="03000509000000000000" charset="-122"/>
                <a:cs typeface="方正启体简体" panose="03000509000000000000" charset="-122"/>
              </a:rPr>
              <a:t>。为此需要国际社会共同努力，积极采取措施，尊重和保障人的基本权利，消除战争，消除地区间的纷争，消除贫困与不公正现象以及保护自然环境等。</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429895" y="466725"/>
            <a:ext cx="11556365" cy="2120900"/>
          </a:xfrm>
          <a:prstGeom prst="rect">
            <a:avLst/>
          </a:prstGeom>
          <a:noFill/>
        </p:spPr>
        <p:txBody>
          <a:bodyPr wrap="square" rtlCol="0" anchor="t">
            <a:spAutoFit/>
          </a:bodyPr>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目前国际上解决难民问题的</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途径</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主要有三种：</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第一种是最理想的一种途径,是难民选择</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自愿回国</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,前提必须是国内环境变得良好和稳定,但遗憾的是这种情况并不多见。</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第二种是</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就地融合</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,也就是让难民在庇护国得到妥善安排。</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nSpc>
                <a:spcPct val="110000"/>
              </a:lnSpc>
              <a:spcBef>
                <a:spcPts val="0"/>
              </a:spcBef>
              <a:spcAft>
                <a:spcPts val="0"/>
              </a:spcAft>
              <a:buNone/>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第三种是将难民</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sym typeface="+mn-ea"/>
              </a:rPr>
              <a:t>重新安置</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于第三国。</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ext Box 2"/>
          <p:cNvSpPr/>
          <p:nvPr/>
        </p:nvSpPr>
        <p:spPr>
          <a:xfrm>
            <a:off x="286412" y="663391"/>
            <a:ext cx="11545856" cy="2332355"/>
          </a:xfrm>
          <a:prstGeom prst="rect">
            <a:avLst/>
          </a:prstGeom>
          <a:noFill/>
          <a:ln>
            <a:noFill/>
            <a:miter lim="800000"/>
          </a:ln>
        </p:spPr>
        <p:txBody>
          <a:bodyPr lIns="117143" tIns="58572" rIns="117143" bIns="58572" anchor="t" anchorCtr="0">
            <a:spAutoFit/>
          </a:bodyPr>
          <a:p>
            <a:pPr defTabSz="1171575"/>
            <a:r>
              <a:rPr lang="zh-CN" altLang="en-US" sz="2400">
                <a:ea typeface="方正启体简体" panose="03000509000000000000" charset="-122"/>
                <a:cs typeface="方正启体简体" panose="03000509000000000000" charset="-122"/>
              </a:rPr>
              <a:t>世界难民问题 </a:t>
            </a:r>
            <a:endParaRPr lang="zh-CN" altLang="en-US" sz="2400">
              <a:ea typeface="方正启体简体" panose="03000509000000000000" charset="-122"/>
              <a:cs typeface="方正启体简体" panose="03000509000000000000" charset="-122"/>
            </a:endParaRPr>
          </a:p>
          <a:p>
            <a:pPr defTabSz="1171575"/>
            <a:r>
              <a:rPr lang="zh-CN" altLang="en-US" sz="2400">
                <a:ea typeface="方正启体简体" panose="03000509000000000000" charset="-122"/>
                <a:cs typeface="方正启体简体" panose="03000509000000000000" charset="-122"/>
              </a:rPr>
              <a:t>　</a:t>
            </a:r>
            <a:r>
              <a:rPr lang="en-US" altLang="zh-CN" sz="2400">
                <a:ea typeface="方正启体简体" panose="03000509000000000000" charset="-122"/>
                <a:cs typeface="方正启体简体" panose="03000509000000000000" charset="-122"/>
              </a:rPr>
              <a:t>     </a:t>
            </a:r>
            <a:r>
              <a:rPr lang="zh-CN" altLang="en-US" sz="2400">
                <a:ea typeface="方正启体简体" panose="03000509000000000000" charset="-122"/>
                <a:cs typeface="方正启体简体" panose="03000509000000000000" charset="-122"/>
              </a:rPr>
              <a:t>据统计</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从</a:t>
            </a:r>
            <a:r>
              <a:rPr lang="en-US" altLang="zh-CN" sz="2400">
                <a:ea typeface="方正启体简体" panose="03000509000000000000" charset="-122"/>
                <a:cs typeface="方正启体简体" panose="03000509000000000000" charset="-122"/>
              </a:rPr>
              <a:t>1933</a:t>
            </a:r>
            <a:r>
              <a:rPr lang="zh-CN" altLang="en-US" sz="2400">
                <a:ea typeface="方正启体简体" panose="03000509000000000000" charset="-122"/>
                <a:cs typeface="方正启体简体" panose="03000509000000000000" charset="-122"/>
              </a:rPr>
              <a:t>年到</a:t>
            </a:r>
            <a:r>
              <a:rPr lang="en-US" altLang="zh-CN" sz="2400">
                <a:ea typeface="方正启体简体" panose="03000509000000000000" charset="-122"/>
                <a:cs typeface="方正启体简体" panose="03000509000000000000" charset="-122"/>
              </a:rPr>
              <a:t>1941</a:t>
            </a:r>
            <a:r>
              <a:rPr lang="zh-CN" altLang="en-US" sz="2400">
                <a:ea typeface="方正启体简体" panose="03000509000000000000" charset="-122"/>
                <a:cs typeface="方正启体简体" panose="03000509000000000000" charset="-122"/>
              </a:rPr>
              <a:t>年</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约</a:t>
            </a:r>
            <a:r>
              <a:rPr lang="en-US" altLang="zh-CN" sz="2400">
                <a:ea typeface="方正启体简体" panose="03000509000000000000" charset="-122"/>
                <a:cs typeface="方正启体简体" panose="03000509000000000000" charset="-122"/>
              </a:rPr>
              <a:t>3</a:t>
            </a:r>
            <a:r>
              <a:rPr lang="zh-CN" altLang="en-US" sz="2400">
                <a:ea typeface="方正启体简体" panose="03000509000000000000" charset="-122"/>
                <a:cs typeface="方正启体简体" panose="03000509000000000000" charset="-122"/>
              </a:rPr>
              <a:t>万犹太人经海路到达上海</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除了数千人经上海去了第三国外</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有</a:t>
            </a:r>
            <a:r>
              <a:rPr lang="en-US" altLang="zh-CN" sz="2400">
                <a:ea typeface="方正启体简体" panose="03000509000000000000" charset="-122"/>
                <a:cs typeface="方正启体简体" panose="03000509000000000000" charset="-122"/>
              </a:rPr>
              <a:t>25 000</a:t>
            </a:r>
            <a:r>
              <a:rPr lang="zh-CN" altLang="en-US" sz="2400">
                <a:ea typeface="方正启体简体" panose="03000509000000000000" charset="-122"/>
                <a:cs typeface="方正启体简体" panose="03000509000000000000" charset="-122"/>
              </a:rPr>
              <a:t>名左右犹太难民把上海当作他们的避居地</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这一数字超过了加拿大、澳大利亚、印度、南非、新西兰五国当时接纳犹太难民的总和。</a:t>
            </a:r>
            <a:endParaRPr lang="zh-CN" altLang="en-US" sz="2400">
              <a:solidFill>
                <a:srgbClr val="0000FF"/>
              </a:solidFill>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20</a:t>
            </a:r>
            <a:r>
              <a:rPr lang="zh-CN" altLang="en-US" sz="2400">
                <a:solidFill>
                  <a:srgbClr val="FF0000"/>
                </a:solidFill>
                <a:ea typeface="方正启体简体" panose="03000509000000000000" charset="-122"/>
                <a:cs typeface="方正启体简体" panose="03000509000000000000" charset="-122"/>
              </a:rPr>
              <a:t>世纪三四十年代</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犹太难民大量来华的主要原因是什么</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试分析由此带来的历史影响。</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史料实证、历史解释</a:t>
            </a:r>
            <a:r>
              <a:rPr lang="en-US" altLang="zh-CN" sz="2400">
                <a:solidFill>
                  <a:srgbClr val="FF0000"/>
                </a:solidFill>
                <a:ea typeface="方正启体简体" panose="03000509000000000000" charset="-122"/>
                <a:cs typeface="方正启体简体" panose="03000509000000000000" charset="-122"/>
              </a:rPr>
              <a:t>)</a:t>
            </a:r>
            <a:endParaRPr lang="en-US" altLang="zh-CN" sz="2400">
              <a:solidFill>
                <a:srgbClr val="FF0000"/>
              </a:solidFill>
              <a:ea typeface="方正启体简体" panose="03000509000000000000" charset="-122"/>
              <a:cs typeface="方正启体简体" panose="03000509000000000000" charset="-122"/>
            </a:endParaRPr>
          </a:p>
        </p:txBody>
      </p:sp>
      <p:sp>
        <p:nvSpPr>
          <p:cNvPr id="22530" name="Text Box 2"/>
          <p:cNvSpPr/>
          <p:nvPr/>
        </p:nvSpPr>
        <p:spPr>
          <a:xfrm>
            <a:off x="323242" y="2860491"/>
            <a:ext cx="11545855" cy="1224280"/>
          </a:xfrm>
          <a:prstGeom prst="rect">
            <a:avLst/>
          </a:prstGeom>
          <a:noFill/>
          <a:ln w="9525">
            <a:noFill/>
          </a:ln>
        </p:spPr>
        <p:txBody>
          <a:bodyPr lIns="117143" tIns="58572" rIns="117143" bIns="58572" anchor="t" anchorCtr="0">
            <a:spAutoFit/>
          </a:bodyPr>
          <a:p>
            <a:pPr defTabSz="1171575"/>
            <a:r>
              <a:rPr lang="zh-CN" altLang="en-US" sz="2400">
                <a:solidFill>
                  <a:srgbClr val="0000FF"/>
                </a:solidFill>
                <a:ea typeface="方正启体简体" panose="03000509000000000000" charset="-122"/>
                <a:cs typeface="方正启体简体" panose="03000509000000000000" charset="-122"/>
              </a:rPr>
              <a:t>提示</a:t>
            </a:r>
            <a:r>
              <a:rPr lang="en-US" altLang="zh-CN" sz="2400">
                <a:solidFill>
                  <a:srgbClr val="0000FF"/>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原因</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德国法西斯推行种族灭绝政策</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迫害犹太人。影响</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为大量犹太人提供了安身立命之所</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促进了中国人民与犹太民族的友好交往</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有利于第二次世界大战后中国与以色列关系的发展</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给当时的上海人民带来了一定的生活压力。</a:t>
            </a:r>
            <a:endParaRPr lang="zh-CN" altLang="en-US" sz="2400">
              <a:ea typeface="方正启体简体" panose="03000509000000000000" charset="-122"/>
              <a:cs typeface="方正启体简体" panose="03000509000000000000" charset="-122"/>
            </a:endParaRPr>
          </a:p>
        </p:txBody>
      </p:sp>
      <p:sp>
        <p:nvSpPr>
          <p:cNvPr id="23553" name="Text Box 2"/>
          <p:cNvSpPr/>
          <p:nvPr/>
        </p:nvSpPr>
        <p:spPr>
          <a:xfrm>
            <a:off x="452755" y="4085590"/>
            <a:ext cx="4467860" cy="485775"/>
          </a:xfrm>
          <a:prstGeom prst="rect">
            <a:avLst/>
          </a:prstGeom>
          <a:noFill/>
          <a:ln>
            <a:noFill/>
            <a:miter lim="800000"/>
          </a:ln>
        </p:spPr>
        <p:txBody>
          <a:bodyPr wrap="square" lIns="117143" tIns="58572" rIns="117143" bIns="58572" anchor="t" anchorCtr="0">
            <a:spAutoFit/>
          </a:bodyPr>
          <a:p>
            <a:pPr defTabSz="1171575"/>
            <a:r>
              <a:rPr lang="zh-CN" altLang="en-US" sz="2400">
                <a:ea typeface="方正启体简体" panose="03000509000000000000" charset="-122"/>
                <a:cs typeface="方正启体简体" panose="03000509000000000000" charset="-122"/>
              </a:rPr>
              <a:t>观察下图</a:t>
            </a:r>
            <a:r>
              <a:rPr lang="en-US" altLang="zh-CN" sz="2400">
                <a:latin typeface="方正启体简体" panose="03000509000000000000" charset="-122"/>
                <a:ea typeface="方正启体简体" panose="03000509000000000000" charset="-122"/>
                <a:cs typeface="方正启体简体" panose="03000509000000000000" charset="-122"/>
              </a:rPr>
              <a:t>——</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欧洲难民危机”</a:t>
            </a:r>
            <a:endParaRPr lang="zh-CN" altLang="en-US" sz="2400">
              <a:ea typeface="方正启体简体" panose="03000509000000000000" charset="-122"/>
              <a:cs typeface="方正启体简体" panose="03000509000000000000" charset="-122"/>
            </a:endParaRPr>
          </a:p>
        </p:txBody>
      </p:sp>
      <p:pic>
        <p:nvPicPr>
          <p:cNvPr id="23555" name="Picture 3"/>
          <p:cNvPicPr>
            <a:picLocks noChangeAspect="1"/>
          </p:cNvPicPr>
          <p:nvPr>
            <p:custDataLst>
              <p:tags r:id="rId1"/>
            </p:custDataLst>
          </p:nvPr>
        </p:nvPicPr>
        <p:blipFill>
          <a:blip r:embed="rId2"/>
          <a:stretch>
            <a:fillRect/>
          </a:stretch>
        </p:blipFill>
        <p:spPr>
          <a:xfrm>
            <a:off x="564515" y="4572000"/>
            <a:ext cx="3031490" cy="2050415"/>
          </a:xfrm>
          <a:prstGeom prst="rect">
            <a:avLst/>
          </a:prstGeom>
          <a:noFill/>
          <a:ln w="9525">
            <a:noFill/>
          </a:ln>
        </p:spPr>
      </p:pic>
      <p:sp>
        <p:nvSpPr>
          <p:cNvPr id="23556" name="Text Box 4"/>
          <p:cNvSpPr/>
          <p:nvPr/>
        </p:nvSpPr>
        <p:spPr>
          <a:xfrm>
            <a:off x="3596005" y="4630420"/>
            <a:ext cx="3541395" cy="1963420"/>
          </a:xfrm>
          <a:prstGeom prst="rect">
            <a:avLst/>
          </a:prstGeom>
          <a:noFill/>
          <a:ln w="9525">
            <a:noFill/>
          </a:ln>
        </p:spPr>
        <p:txBody>
          <a:bodyPr wrap="square" lIns="117143" tIns="58572" rIns="117143" bIns="58572" anchor="t" anchorCtr="0">
            <a:spAutoFit/>
          </a:bodyPr>
          <a:p>
            <a:pPr defTabSz="1171575"/>
            <a:r>
              <a:rPr lang="zh-CN" altLang="en-US" sz="2400">
                <a:solidFill>
                  <a:srgbClr val="FF0000"/>
                </a:solidFill>
                <a:ea typeface="方正启体简体" panose="03000509000000000000" charset="-122"/>
                <a:cs typeface="方正启体简体" panose="03000509000000000000" charset="-122"/>
              </a:rPr>
              <a:t>当前涌入欧洲的难民</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其主要类型是什么</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面对当前愈演愈烈的难民危机</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国际社会应该如何应对</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历史解释、唯物史观</a:t>
            </a:r>
            <a:r>
              <a:rPr lang="en-US" altLang="zh-CN" sz="2400">
                <a:solidFill>
                  <a:srgbClr val="FF0000"/>
                </a:solidFill>
                <a:ea typeface="方正启体简体" panose="03000509000000000000" charset="-122"/>
                <a:cs typeface="方正启体简体" panose="03000509000000000000" charset="-122"/>
              </a:rPr>
              <a:t>)</a:t>
            </a:r>
            <a:endParaRPr lang="en-US" altLang="zh-CN" sz="2400">
              <a:solidFill>
                <a:srgbClr val="FF0000"/>
              </a:solidFill>
              <a:ea typeface="方正启体简体" panose="03000509000000000000" charset="-122"/>
              <a:cs typeface="方正启体简体" panose="03000509000000000000" charset="-122"/>
            </a:endParaRPr>
          </a:p>
        </p:txBody>
      </p:sp>
      <p:sp>
        <p:nvSpPr>
          <p:cNvPr id="24578" name="Text Box 2"/>
          <p:cNvSpPr/>
          <p:nvPr/>
        </p:nvSpPr>
        <p:spPr>
          <a:xfrm>
            <a:off x="7137400" y="4454525"/>
            <a:ext cx="4742180" cy="2270760"/>
          </a:xfrm>
          <a:prstGeom prst="rect">
            <a:avLst/>
          </a:prstGeom>
          <a:noFill/>
          <a:ln w="9525">
            <a:noFill/>
          </a:ln>
        </p:spPr>
        <p:txBody>
          <a:bodyPr wrap="square" lIns="117143" tIns="58572" rIns="117143" bIns="58572" anchor="t" anchorCtr="0">
            <a:spAutoFit/>
          </a:bodyPr>
          <a:p>
            <a:pPr defTabSz="1171575"/>
            <a:r>
              <a:rPr lang="zh-CN" altLang="en-US" sz="2000">
                <a:solidFill>
                  <a:srgbClr val="0000FF"/>
                </a:solidFill>
                <a:ea typeface="方正启体简体" panose="03000509000000000000" charset="-122"/>
                <a:cs typeface="方正启体简体" panose="03000509000000000000" charset="-122"/>
              </a:rPr>
              <a:t>提示</a:t>
            </a:r>
            <a:r>
              <a:rPr lang="en-US" altLang="zh-CN" sz="2000">
                <a:solidFill>
                  <a:srgbClr val="0000FF"/>
                </a:solidFill>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类型</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战争难民和经济难民。应对</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坚持以联合国</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关于难民地位的公约</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中规定的行动准则为基础</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加强国际合作</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完善相关国际机构及法律</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充分发挥非政府组织的作用</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保护难民的基本人权</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努力构建国际政治经济新秩序</a:t>
            </a:r>
            <a:r>
              <a:rPr lang="en-US" altLang="zh-CN" sz="2000">
                <a:ea typeface="方正启体简体" panose="03000509000000000000" charset="-122"/>
                <a:cs typeface="方正启体简体" panose="03000509000000000000" charset="-122"/>
              </a:rPr>
              <a:t>,</a:t>
            </a:r>
            <a:r>
              <a:rPr lang="zh-CN" altLang="en-US" sz="2000">
                <a:ea typeface="方正启体简体" panose="03000509000000000000" charset="-122"/>
                <a:cs typeface="方正启体简体" panose="03000509000000000000" charset="-122"/>
              </a:rPr>
              <a:t>从根本上消除难民问题。</a:t>
            </a:r>
            <a:endParaRPr lang="zh-CN" altLang="en-US" sz="2000">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3553"/>
                                        </p:tgtEl>
                                        <p:attrNameLst>
                                          <p:attrName>style.visibility</p:attrName>
                                        </p:attrNameLst>
                                      </p:cBhvr>
                                      <p:to>
                                        <p:strVal val="visible"/>
                                      </p:to>
                                    </p:set>
                                    <p:animEffect transition="in" filter="wheel(1)">
                                      <p:cBhvr>
                                        <p:cTn id="11" dur="2000"/>
                                        <p:tgtEl>
                                          <p:spTgt spid="23553"/>
                                        </p:tgtEl>
                                      </p:cBhvr>
                                    </p:animEffect>
                                  </p:childTnLst>
                                </p:cTn>
                              </p:par>
                              <p:par>
                                <p:cTn id="12" presetID="21" presetClass="entr" presetSubtype="1" fill="hold" nodeType="withEffect">
                                  <p:stCondLst>
                                    <p:cond delay="0"/>
                                  </p:stCondLst>
                                  <p:childTnLst>
                                    <p:set>
                                      <p:cBhvr>
                                        <p:cTn id="13" dur="1" fill="hold">
                                          <p:stCondLst>
                                            <p:cond delay="0"/>
                                          </p:stCondLst>
                                        </p:cTn>
                                        <p:tgtEl>
                                          <p:spTgt spid="23555"/>
                                        </p:tgtEl>
                                        <p:attrNameLst>
                                          <p:attrName>style.visibility</p:attrName>
                                        </p:attrNameLst>
                                      </p:cBhvr>
                                      <p:to>
                                        <p:strVal val="visible"/>
                                      </p:to>
                                    </p:set>
                                    <p:animEffect transition="in" filter="wheel(1)">
                                      <p:cBhvr>
                                        <p:cTn id="14" dur="2000"/>
                                        <p:tgtEl>
                                          <p:spTgt spid="2355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wheel(1)">
                                      <p:cBhvr>
                                        <p:cTn id="17" dur="2000"/>
                                        <p:tgtEl>
                                          <p:spTgt spid="2355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78"/>
                                        </p:tgtEl>
                                        <p:attrNameLst>
                                          <p:attrName>style.visibility</p:attrName>
                                        </p:attrNameLst>
                                      </p:cBhvr>
                                      <p:to>
                                        <p:strVal val="visible"/>
                                      </p:to>
                                    </p:set>
                                    <p:animEffect transition="in" filter="checkerboard(across)">
                                      <p:cBhvr>
                                        <p:cTn id="22"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3553" grpId="0"/>
      <p:bldP spid="23556" grpId="0"/>
      <p:bldP spid="245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27932" y="1081842"/>
            <a:ext cx="1407160" cy="460375"/>
          </a:xfrm>
          <a:prstGeom prst="rect">
            <a:avLst/>
          </a:prstGeom>
        </p:spPr>
        <p:txBody>
          <a:bodyPr wrap="none">
            <a:spAutoFit/>
          </a:bodyPr>
          <a:lstStyle/>
          <a:p>
            <a:r>
              <a:rPr lang="zh-CN" altLang="zh-CN" sz="2400" b="1" kern="100">
                <a:solidFill>
                  <a:srgbClr val="FF0000"/>
                </a:solidFill>
                <a:cs typeface="方正启体简体" panose="03000509000000000000" charset="-122"/>
              </a:rPr>
              <a:t>移民概念</a:t>
            </a:r>
            <a:endParaRPr lang="zh-CN" altLang="zh-CN" sz="2400" b="1" kern="100">
              <a:solidFill>
                <a:srgbClr val="FF0000"/>
              </a:solidFill>
              <a:cs typeface="方正启体简体" panose="03000509000000000000" charset="-122"/>
            </a:endParaRPr>
          </a:p>
        </p:txBody>
      </p:sp>
      <p:sp>
        <p:nvSpPr>
          <p:cNvPr id="4" name="矩形 3"/>
          <p:cNvSpPr/>
          <p:nvPr/>
        </p:nvSpPr>
        <p:spPr>
          <a:xfrm>
            <a:off x="803275" y="1542415"/>
            <a:ext cx="10847705" cy="1714500"/>
          </a:xfrm>
          <a:prstGeom prst="rect">
            <a:avLst/>
          </a:prstGeom>
        </p:spPr>
        <p:txBody>
          <a:bodyPr wrap="square">
            <a:spAutoFit/>
          </a:bodyPr>
          <a:lstStyle/>
          <a:p>
            <a:pPr>
              <a:lnSpc>
                <a:spcPct val="110000"/>
              </a:lnSpc>
            </a:pPr>
            <a:r>
              <a:rPr lang="zh-CN" altLang="zh-CN" sz="2400" kern="100">
                <a:cs typeface="方正启体简体" panose="03000509000000000000" charset="-122"/>
              </a:rPr>
              <a:t>移民是指由于各种原因从原居住地址往其他某一地区长期或永久定居的人。人类社会的形成和发展是不同历史时期各种类型人口迁徙的结果。人口迁徙是一个长期的、普遍的历史现象，其类型、规模、结构在不同地区各不相同，由此而形成各种类型的移民社会。</a:t>
            </a:r>
            <a:endParaRPr lang="zh-CN" altLang="en-US" sz="2400">
              <a:cs typeface="方正启体简体" panose="03000509000000000000" charset="-122"/>
            </a:endParaRPr>
          </a:p>
        </p:txBody>
      </p:sp>
      <p:sp>
        <p:nvSpPr>
          <p:cNvPr id="2" name="文本框 1"/>
          <p:cNvSpPr txBox="1"/>
          <p:nvPr/>
        </p:nvSpPr>
        <p:spPr>
          <a:xfrm>
            <a:off x="803275" y="560070"/>
            <a:ext cx="4229100" cy="521970"/>
          </a:xfrm>
          <a:prstGeom prst="rect">
            <a:avLst/>
          </a:prstGeom>
          <a:noFill/>
        </p:spPr>
        <p:txBody>
          <a:bodyPr wrap="square" rtlCol="0">
            <a:spAutoFit/>
          </a:bodyPr>
          <a:lstStyle/>
          <a:p>
            <a:r>
              <a:rPr lang="zh-CN" altLang="en-US" sz="2800">
                <a:solidFill>
                  <a:srgbClr val="FF0000"/>
                </a:solidFill>
                <a:latin typeface="方正启体简体" panose="03000509000000000000" charset="-122"/>
                <a:ea typeface="方正启体简体" panose="03000509000000000000" charset="-122"/>
                <a:cs typeface="方正启体简体" panose="03000509000000000000" charset="-122"/>
              </a:rPr>
              <a:t>三、移民社会的多元文化</a:t>
            </a:r>
            <a:endParaRPr lang="zh-CN" altLang="en-US" sz="2800">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5" name="内容占位符 4"/>
          <p:cNvSpPr>
            <a:spLocks noGrp="1"/>
          </p:cNvSpPr>
          <p:nvPr>
            <p:custDataLst>
              <p:tags r:id="rId1"/>
            </p:custDataLst>
          </p:nvPr>
        </p:nvSpPr>
        <p:spPr>
          <a:xfrm>
            <a:off x="285750" y="3256915"/>
            <a:ext cx="6350000" cy="3259455"/>
          </a:xfrm>
        </p:spPr>
        <p:txBody>
          <a:bodyPr>
            <a:normAutofit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方正启体简体" panose="03000509000000000000" charset="-122"/>
                <a:ea typeface="方正启体简体" panose="03000509000000000000" charset="-122"/>
                <a:cs typeface="方正启体简体" panose="03000509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zh-CN" altLang="en-US" sz="2400" b="1">
                <a:solidFill>
                  <a:schemeClr val="tx1"/>
                </a:solidFill>
              </a:rPr>
              <a:t>1.移民社会</a:t>
            </a:r>
            <a:r>
              <a:rPr lang="zh-CN" altLang="en-US" sz="2400" b="1">
                <a:solidFill>
                  <a:srgbClr val="C00000"/>
                </a:solidFill>
              </a:rPr>
              <a:t>出现</a:t>
            </a:r>
            <a:endParaRPr lang="zh-CN" altLang="en-US" sz="2400" b="1">
              <a:solidFill>
                <a:schemeClr val="tx1"/>
              </a:solidFill>
            </a:endParaRPr>
          </a:p>
          <a:p>
            <a:pPr marL="0" indent="0">
              <a:spcAft>
                <a:spcPts val="0"/>
              </a:spcAft>
              <a:buNone/>
            </a:pPr>
            <a:r>
              <a:rPr lang="zh-CN" altLang="en-US" sz="2400" b="1">
                <a:solidFill>
                  <a:schemeClr val="tx1"/>
                </a:solidFill>
              </a:rPr>
              <a:t>⑴背景：全球化</a:t>
            </a:r>
            <a:endParaRPr lang="zh-CN" altLang="en-US" sz="2400" b="1">
              <a:solidFill>
                <a:schemeClr val="tx1"/>
              </a:solidFill>
            </a:endParaRPr>
          </a:p>
          <a:p>
            <a:pPr marL="0" indent="0">
              <a:spcAft>
                <a:spcPts val="0"/>
              </a:spcAft>
              <a:buNone/>
            </a:pPr>
            <a:r>
              <a:rPr lang="zh-CN" altLang="en-US" sz="2400" b="1">
                <a:solidFill>
                  <a:schemeClr val="tx1"/>
                </a:solidFill>
              </a:rPr>
              <a:t>⑵组成：移民社会的居民由不同文化传统的民族组成。</a:t>
            </a:r>
            <a:endParaRPr lang="zh-CN" altLang="en-US" sz="2400" b="1">
              <a:solidFill>
                <a:schemeClr val="tx1"/>
              </a:solidFill>
            </a:endParaRPr>
          </a:p>
          <a:p>
            <a:pPr marL="0" indent="0">
              <a:spcAft>
                <a:spcPts val="0"/>
              </a:spcAft>
              <a:buNone/>
            </a:pPr>
            <a:r>
              <a:rPr lang="zh-CN" altLang="en-US" sz="2400" b="1">
                <a:solidFill>
                  <a:schemeClr val="tx1"/>
                </a:solidFill>
              </a:rPr>
              <a:t>⑶移民文化：在不同文化的</a:t>
            </a:r>
            <a:r>
              <a:rPr lang="zh-CN" altLang="en-US" sz="2400" b="1">
                <a:solidFill>
                  <a:srgbClr val="0945A5"/>
                </a:solidFill>
              </a:rPr>
              <a:t>交汇、借鉴与认同</a:t>
            </a:r>
            <a:r>
              <a:rPr lang="zh-CN" altLang="en-US" sz="2400" b="1">
                <a:solidFill>
                  <a:schemeClr val="tx1"/>
                </a:solidFill>
              </a:rPr>
              <a:t>中，这些移民社会形成各种</a:t>
            </a:r>
            <a:r>
              <a:rPr lang="zh-CN" altLang="en-US" sz="2400" b="1">
                <a:solidFill>
                  <a:srgbClr val="0945A5"/>
                </a:solidFill>
              </a:rPr>
              <a:t>多元一体</a:t>
            </a:r>
            <a:r>
              <a:rPr lang="zh-CN" altLang="en-US" sz="2400" b="1">
                <a:solidFill>
                  <a:schemeClr val="tx1"/>
                </a:solidFill>
              </a:rPr>
              <a:t>的移民文化。</a:t>
            </a:r>
            <a:endParaRPr lang="zh-CN" altLang="en-US" sz="2400" b="1">
              <a:solidFill>
                <a:schemeClr val="tx1"/>
              </a:solidFill>
            </a:endParaRPr>
          </a:p>
        </p:txBody>
      </p:sp>
      <p:sp>
        <p:nvSpPr>
          <p:cNvPr id="21" name="文本框 20"/>
          <p:cNvSpPr txBox="1"/>
          <p:nvPr/>
        </p:nvSpPr>
        <p:spPr>
          <a:xfrm>
            <a:off x="2153285" y="5891530"/>
            <a:ext cx="4901565" cy="460375"/>
          </a:xfrm>
          <a:prstGeom prst="rect">
            <a:avLst/>
          </a:prstGeom>
          <a:solidFill>
            <a:schemeClr val="accent1">
              <a:lumMod val="75000"/>
              <a:alpha val="58000"/>
            </a:schemeClr>
          </a:solidFill>
        </p:spPr>
        <p:txBody>
          <a:bodyPr wrap="square" rtlCol="0" anchor="t">
            <a:spAutoFit/>
          </a:bodyPr>
          <a:p>
            <a:r>
              <a:rPr lang="zh-CN" altLang="en-US" sz="2400" b="1" smtClean="0">
                <a:latin typeface="方正启体简体" panose="03000509000000000000" charset="-122"/>
                <a:ea typeface="方正启体简体" panose="03000509000000000000" charset="-122"/>
                <a:cs typeface="方正启体简体" panose="03000509000000000000" charset="-122"/>
                <a:sym typeface="+mn-ea"/>
              </a:rPr>
              <a:t>特质：多元文化并存、互相交融。</a:t>
            </a:r>
            <a:endParaRPr lang="zh-CN" altLang="en-US" sz="2400">
              <a:cs typeface="方正启体简体" panose="03000509000000000000" charset="-122"/>
            </a:endParaRPr>
          </a:p>
        </p:txBody>
      </p:sp>
      <p:sp>
        <p:nvSpPr>
          <p:cNvPr id="6" name="流程图: 过程 5"/>
          <p:cNvSpPr/>
          <p:nvPr>
            <p:custDataLst>
              <p:tags r:id="rId2"/>
            </p:custDataLst>
          </p:nvPr>
        </p:nvSpPr>
        <p:spPr>
          <a:xfrm>
            <a:off x="8756650" y="3002915"/>
            <a:ext cx="2075180" cy="584835"/>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p>
            <a:pPr algn="ct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经济全球化</a:t>
            </a:r>
            <a:endPar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endParaRPr>
          </a:p>
        </p:txBody>
      </p:sp>
      <p:sp>
        <p:nvSpPr>
          <p:cNvPr id="7" name="流程图: 过程 6"/>
          <p:cNvSpPr/>
          <p:nvPr>
            <p:custDataLst>
              <p:tags r:id="rId3"/>
            </p:custDataLst>
          </p:nvPr>
        </p:nvSpPr>
        <p:spPr>
          <a:xfrm>
            <a:off x="10188575" y="5305425"/>
            <a:ext cx="1851025" cy="584835"/>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p>
            <a:pPr algn="ctr"/>
            <a:r>
              <a:rPr lang="zh-CN" altLang="en-US" sz="2800" b="1">
                <a:solidFill>
                  <a:srgbClr val="0945A5"/>
                </a:solidFill>
                <a:latin typeface="方正启体简体" panose="03000509000000000000" charset="-122"/>
                <a:ea typeface="方正启体简体" panose="03000509000000000000" charset="-122"/>
                <a:cs typeface="方正启体简体" panose="03000509000000000000" charset="-122"/>
              </a:rPr>
              <a:t>移民文化</a:t>
            </a:r>
            <a:endParaRPr lang="zh-CN" altLang="en-US" sz="2800" b="1">
              <a:solidFill>
                <a:srgbClr val="0945A5"/>
              </a:solidFill>
              <a:latin typeface="方正启体简体" panose="03000509000000000000" charset="-122"/>
              <a:ea typeface="方正启体简体" panose="03000509000000000000" charset="-122"/>
              <a:cs typeface="方正启体简体" panose="03000509000000000000" charset="-122"/>
            </a:endParaRPr>
          </a:p>
        </p:txBody>
      </p:sp>
      <p:sp>
        <p:nvSpPr>
          <p:cNvPr id="8" name="流程图: 过程 7"/>
          <p:cNvSpPr/>
          <p:nvPr>
            <p:custDataLst>
              <p:tags r:id="rId4"/>
            </p:custDataLst>
          </p:nvPr>
        </p:nvSpPr>
        <p:spPr>
          <a:xfrm>
            <a:off x="6537325" y="5305425"/>
            <a:ext cx="1872615" cy="584835"/>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p>
            <a:pPr algn="ctr"/>
            <a:r>
              <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rPr>
              <a:t>移民社会</a:t>
            </a:r>
            <a:endParaRPr lang="zh-CN" altLang="en-US" sz="2400" b="1">
              <a:solidFill>
                <a:srgbClr val="0945A5"/>
              </a:solidFill>
              <a:latin typeface="方正启体简体" panose="03000509000000000000" charset="-122"/>
              <a:ea typeface="方正启体简体" panose="03000509000000000000" charset="-122"/>
              <a:cs typeface="方正启体简体" panose="03000509000000000000" charset="-122"/>
            </a:endParaRPr>
          </a:p>
        </p:txBody>
      </p:sp>
      <p:sp>
        <p:nvSpPr>
          <p:cNvPr id="9" name="箭头: 下 7"/>
          <p:cNvSpPr/>
          <p:nvPr>
            <p:custDataLst>
              <p:tags r:id="rId5"/>
            </p:custDataLst>
          </p:nvPr>
        </p:nvSpPr>
        <p:spPr>
          <a:xfrm rot="2457293">
            <a:off x="8068310" y="3509010"/>
            <a:ext cx="325120" cy="180086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a:cs typeface="方正启体简体" panose="03000509000000000000" charset="-122"/>
            </a:endParaRPr>
          </a:p>
        </p:txBody>
      </p:sp>
      <p:sp>
        <p:nvSpPr>
          <p:cNvPr id="10" name="箭头: 下 8"/>
          <p:cNvSpPr/>
          <p:nvPr>
            <p:custDataLst>
              <p:tags r:id="rId6"/>
            </p:custDataLst>
          </p:nvPr>
        </p:nvSpPr>
        <p:spPr>
          <a:xfrm rot="8903150">
            <a:off x="11082655" y="3557905"/>
            <a:ext cx="290195" cy="166751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a:cs typeface="方正启体简体" panose="03000509000000000000" charset="-122"/>
            </a:endParaRPr>
          </a:p>
        </p:txBody>
      </p:sp>
      <p:sp>
        <p:nvSpPr>
          <p:cNvPr id="11" name="箭头: 下 9"/>
          <p:cNvSpPr/>
          <p:nvPr>
            <p:custDataLst>
              <p:tags r:id="rId7"/>
            </p:custDataLst>
          </p:nvPr>
        </p:nvSpPr>
        <p:spPr>
          <a:xfrm rot="16200000">
            <a:off x="9220835" y="4837430"/>
            <a:ext cx="321945" cy="1520825"/>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a:cs typeface="方正启体简体" panose="03000509000000000000" charset="-122"/>
            </a:endParaRPr>
          </a:p>
        </p:txBody>
      </p:sp>
      <p:sp>
        <p:nvSpPr>
          <p:cNvPr id="15" name="文本框 14"/>
          <p:cNvSpPr txBox="1"/>
          <p:nvPr>
            <p:custDataLst>
              <p:tags r:id="rId8"/>
            </p:custDataLst>
          </p:nvPr>
        </p:nvSpPr>
        <p:spPr>
          <a:xfrm>
            <a:off x="8600322" y="4994558"/>
            <a:ext cx="1541615" cy="460375"/>
          </a:xfrm>
          <a:prstGeom prst="rect">
            <a:avLst/>
          </a:prstGeom>
          <a:noFill/>
        </p:spPr>
        <p:txBody>
          <a:bodyPr wrap="square" rtlCol="0">
            <a:spAutoFit/>
          </a:bodyPr>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不同文化</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16" name="文本框 15"/>
          <p:cNvSpPr txBox="1"/>
          <p:nvPr>
            <p:custDataLst>
              <p:tags r:id="rId9"/>
            </p:custDataLst>
          </p:nvPr>
        </p:nvSpPr>
        <p:spPr>
          <a:xfrm>
            <a:off x="8001251" y="5890477"/>
            <a:ext cx="2830728" cy="460375"/>
          </a:xfrm>
          <a:prstGeom prst="rect">
            <a:avLst/>
          </a:prstGeom>
          <a:noFill/>
        </p:spPr>
        <p:txBody>
          <a:bodyPr wrap="square" rtlCol="0">
            <a:spAutoFit/>
          </a:bodyPr>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交汇、借鉴、认同</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17" name="文本框 16"/>
          <p:cNvSpPr txBox="1"/>
          <p:nvPr>
            <p:custDataLst>
              <p:tags r:id="rId10"/>
            </p:custDataLst>
          </p:nvPr>
        </p:nvSpPr>
        <p:spPr>
          <a:xfrm rot="19363916">
            <a:off x="11249834" y="3672764"/>
            <a:ext cx="582339" cy="829945"/>
          </a:xfrm>
          <a:prstGeom prst="rect">
            <a:avLst/>
          </a:prstGeom>
          <a:noFill/>
        </p:spPr>
        <p:txBody>
          <a:bodyPr wrap="square" rtlCol="0">
            <a:spAutoFit/>
          </a:bodyPr>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促进</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18" name="文本框 17"/>
          <p:cNvSpPr txBox="1"/>
          <p:nvPr>
            <p:custDataLst>
              <p:tags r:id="rId11"/>
            </p:custDataLst>
          </p:nvPr>
        </p:nvSpPr>
        <p:spPr>
          <a:xfrm rot="19633967">
            <a:off x="10673120" y="4273504"/>
            <a:ext cx="514569" cy="829945"/>
          </a:xfrm>
          <a:prstGeom prst="rect">
            <a:avLst/>
          </a:prstGeom>
          <a:noFill/>
        </p:spPr>
        <p:txBody>
          <a:bodyPr wrap="square" rtlCol="0">
            <a:spAutoFit/>
          </a:bodyPr>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发展</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19" name="文本框 18"/>
          <p:cNvSpPr txBox="1"/>
          <p:nvPr>
            <p:custDataLst>
              <p:tags r:id="rId12"/>
            </p:custDataLst>
          </p:nvPr>
        </p:nvSpPr>
        <p:spPr>
          <a:xfrm rot="2414552">
            <a:off x="8364943" y="4111986"/>
            <a:ext cx="462579" cy="829945"/>
          </a:xfrm>
          <a:prstGeom prst="rect">
            <a:avLst/>
          </a:prstGeom>
          <a:noFill/>
        </p:spPr>
        <p:txBody>
          <a:bodyPr wrap="square" rtlCol="0">
            <a:spAutoFit/>
          </a:bodyPr>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出现</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20" name="文本框 19"/>
          <p:cNvSpPr txBox="1"/>
          <p:nvPr>
            <p:custDataLst>
              <p:tags r:id="rId13"/>
            </p:custDataLst>
          </p:nvPr>
        </p:nvSpPr>
        <p:spPr>
          <a:xfrm rot="2509562">
            <a:off x="7776677" y="3646919"/>
            <a:ext cx="514569" cy="829945"/>
          </a:xfrm>
          <a:prstGeom prst="rect">
            <a:avLst/>
          </a:prstGeom>
          <a:noFill/>
        </p:spPr>
        <p:txBody>
          <a:bodyPr wrap="square" rtlCol="0">
            <a:spAutoFit/>
          </a:bodyPr>
          <a:p>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促进</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63010" y="952250"/>
            <a:ext cx="4472940" cy="521970"/>
          </a:xfrm>
          <a:prstGeom prst="rect">
            <a:avLst/>
          </a:prstGeom>
          <a:noFill/>
        </p:spPr>
        <p:txBody>
          <a:bodyPr wrap="none" lIns="91440" tIns="45720" rIns="91440" bIns="45720">
            <a:spAutoFit/>
          </a:bodyPr>
          <a:lstStyle/>
          <a:p>
            <a:pPr algn="ctr"/>
            <a:r>
              <a:rPr lang="zh-CN" altLang="zh-CN" sz="2800" b="1" kern="100">
                <a:solidFill>
                  <a:srgbClr val="FF0000"/>
                </a:solidFill>
                <a:cs typeface="方正启体简体" panose="03000509000000000000" charset="-122"/>
              </a:rPr>
              <a:t>美国的多元文化和文化认同</a:t>
            </a:r>
            <a:endParaRPr lang="zh-CN" altLang="zh-CN" sz="2800" b="1" kern="100" cap="none" spc="0">
              <a:solidFill>
                <a:srgbClr val="FF0000"/>
              </a:solidFill>
              <a:cs typeface="方正启体简体" panose="03000509000000000000" charset="-122"/>
            </a:endParaRPr>
          </a:p>
        </p:txBody>
      </p:sp>
      <p:sp>
        <p:nvSpPr>
          <p:cNvPr id="4" name="矩形 3"/>
          <p:cNvSpPr/>
          <p:nvPr/>
        </p:nvSpPr>
        <p:spPr>
          <a:xfrm>
            <a:off x="769620" y="1507490"/>
            <a:ext cx="10774045" cy="4965065"/>
          </a:xfrm>
          <a:prstGeom prst="rect">
            <a:avLst/>
          </a:prstGeom>
        </p:spPr>
        <p:txBody>
          <a:bodyPr wrap="square">
            <a:spAutoFit/>
          </a:bodyPr>
          <a:lstStyle/>
          <a:p>
            <a:pPr algn="just">
              <a:lnSpc>
                <a:spcPct val="120000"/>
              </a:lnSpc>
              <a:spcAft>
                <a:spcPct val="0"/>
              </a:spcAft>
            </a:pPr>
            <a:r>
              <a:rPr lang="en-US" altLang="zh-CN" sz="2400" b="1" kern="100">
                <a:latin typeface="方正启体简体" panose="03000509000000000000" charset="-122"/>
                <a:cs typeface="方正启体简体" panose="03000509000000000000" charset="-122"/>
              </a:rPr>
              <a:t>1</a:t>
            </a:r>
            <a:r>
              <a:rPr lang="zh-CN" altLang="zh-CN" sz="2400" b="1" kern="100">
                <a:cs typeface="方正启体简体" panose="03000509000000000000" charset="-122"/>
              </a:rPr>
              <a:t>、美国移民文化的形成</a:t>
            </a:r>
            <a:r>
              <a:rPr lang="zh-CN" altLang="zh-CN" sz="2400" b="1" kern="100" smtClean="0">
                <a:cs typeface="方正启体简体" panose="03000509000000000000" charset="-122"/>
              </a:rPr>
              <a:t>：</a:t>
            </a:r>
            <a:endParaRPr lang="en-US" altLang="zh-CN" sz="2400" b="1" kern="100" smtClean="0">
              <a:cs typeface="方正启体简体" panose="03000509000000000000" charset="-122"/>
            </a:endParaRPr>
          </a:p>
          <a:p>
            <a:pPr algn="just">
              <a:lnSpc>
                <a:spcPct val="120000"/>
              </a:lnSpc>
              <a:spcAft>
                <a:spcPct val="0"/>
              </a:spcAft>
            </a:pPr>
            <a:r>
              <a:rPr lang="zh-CN" altLang="zh-CN" sz="2400" kern="100" smtClean="0">
                <a:cs typeface="方正启体简体" panose="03000509000000000000" charset="-122"/>
              </a:rPr>
              <a:t>美国</a:t>
            </a:r>
            <a:r>
              <a:rPr lang="zh-CN" altLang="zh-CN" sz="2400" kern="100">
                <a:cs typeface="方正启体简体" panose="03000509000000000000" charset="-122"/>
              </a:rPr>
              <a:t>是一个典型的移民国家。在不同的历史阶段，世界各地的移民不断来到北美，共同建设美利坚合众国。</a:t>
            </a:r>
            <a:endParaRPr lang="zh-CN" altLang="zh-CN" sz="2400" kern="100">
              <a:cs typeface="方正启体简体" panose="03000509000000000000" charset="-122"/>
            </a:endParaRPr>
          </a:p>
          <a:p>
            <a:pPr algn="just">
              <a:lnSpc>
                <a:spcPct val="120000"/>
              </a:lnSpc>
              <a:spcAft>
                <a:spcPct val="0"/>
              </a:spcAft>
            </a:pPr>
            <a:r>
              <a:rPr lang="en-US" altLang="zh-CN" sz="2400" b="1" kern="100">
                <a:latin typeface="方正启体简体" panose="03000509000000000000" charset="-122"/>
                <a:cs typeface="方正启体简体" panose="03000509000000000000" charset="-122"/>
              </a:rPr>
              <a:t>2</a:t>
            </a:r>
            <a:r>
              <a:rPr lang="zh-CN" altLang="zh-CN" sz="2400" b="1" kern="100">
                <a:cs typeface="方正启体简体" panose="03000509000000000000" charset="-122"/>
              </a:rPr>
              <a:t>、美国移民文化的特点</a:t>
            </a:r>
            <a:r>
              <a:rPr lang="zh-CN" altLang="zh-CN" sz="2400" b="1" kern="100" smtClean="0">
                <a:cs typeface="方正启体简体" panose="03000509000000000000" charset="-122"/>
              </a:rPr>
              <a:t>：</a:t>
            </a:r>
            <a:endParaRPr lang="en-US" altLang="zh-CN" sz="2400" b="1" kern="100" smtClean="0">
              <a:cs typeface="方正启体简体" panose="03000509000000000000" charset="-122"/>
            </a:endParaRPr>
          </a:p>
          <a:p>
            <a:pPr algn="just">
              <a:lnSpc>
                <a:spcPct val="120000"/>
              </a:lnSpc>
              <a:spcAft>
                <a:spcPct val="0"/>
              </a:spcAft>
            </a:pPr>
            <a:r>
              <a:rPr lang="zh-CN" altLang="zh-CN" sz="2400" kern="100" smtClean="0">
                <a:cs typeface="方正启体简体" panose="03000509000000000000" charset="-122"/>
              </a:rPr>
              <a:t>以</a:t>
            </a:r>
            <a:r>
              <a:rPr lang="zh-CN" altLang="zh-CN" sz="2400" kern="100">
                <a:cs typeface="方正启体简体" panose="03000509000000000000" charset="-122"/>
              </a:rPr>
              <a:t>欧洲文化为主流，并吸纳了非洲、亚洲、拉丁美洲及北美印第安文化的美国“移民文化”。</a:t>
            </a:r>
            <a:endParaRPr lang="zh-CN" altLang="zh-CN" sz="2400" kern="100">
              <a:cs typeface="方正启体简体" panose="03000509000000000000" charset="-122"/>
            </a:endParaRPr>
          </a:p>
          <a:p>
            <a:pPr algn="just">
              <a:lnSpc>
                <a:spcPct val="120000"/>
              </a:lnSpc>
              <a:spcAft>
                <a:spcPct val="0"/>
              </a:spcAft>
            </a:pPr>
            <a:r>
              <a:rPr lang="en-US" altLang="zh-CN" sz="2400" b="1" kern="100">
                <a:latin typeface="方正启体简体" panose="03000509000000000000" charset="-122"/>
                <a:cs typeface="方正启体简体" panose="03000509000000000000" charset="-122"/>
              </a:rPr>
              <a:t>3</a:t>
            </a:r>
            <a:r>
              <a:rPr lang="zh-CN" altLang="zh-CN" sz="2400" b="1" kern="100">
                <a:cs typeface="方正启体简体" panose="03000509000000000000" charset="-122"/>
              </a:rPr>
              <a:t>、影响：</a:t>
            </a:r>
            <a:endParaRPr lang="zh-CN" altLang="zh-CN" sz="2400" kern="100">
              <a:cs typeface="方正启体简体" panose="03000509000000000000" charset="-122"/>
            </a:endParaRPr>
          </a:p>
          <a:p>
            <a:pPr algn="just">
              <a:lnSpc>
                <a:spcPct val="120000"/>
              </a:lnSpc>
              <a:spcAft>
                <a:spcPct val="0"/>
              </a:spcAft>
            </a:pPr>
            <a:r>
              <a:rPr lang="zh-CN" altLang="zh-CN" sz="2400" b="1" kern="100">
                <a:cs typeface="方正启体简体" panose="03000509000000000000" charset="-122"/>
              </a:rPr>
              <a:t>（</a:t>
            </a:r>
            <a:r>
              <a:rPr lang="en-US" altLang="zh-CN" sz="2400" b="1" kern="100">
                <a:cs typeface="方正启体简体" panose="03000509000000000000" charset="-122"/>
              </a:rPr>
              <a:t>1</a:t>
            </a:r>
            <a:r>
              <a:rPr lang="zh-CN" altLang="zh-CN" sz="2400" b="1" kern="100">
                <a:cs typeface="方正启体简体" panose="03000509000000000000" charset="-122"/>
              </a:rPr>
              <a:t>）积极影响</a:t>
            </a:r>
            <a:r>
              <a:rPr lang="zh-CN" altLang="zh-CN" sz="2400" b="1" kern="100" smtClean="0">
                <a:cs typeface="方正启体简体" panose="03000509000000000000" charset="-122"/>
              </a:rPr>
              <a:t>：</a:t>
            </a:r>
            <a:endParaRPr lang="en-US" altLang="zh-CN" sz="2400" b="1" kern="100" smtClean="0">
              <a:cs typeface="方正启体简体" panose="03000509000000000000" charset="-122"/>
            </a:endParaRPr>
          </a:p>
          <a:p>
            <a:pPr algn="just">
              <a:lnSpc>
                <a:spcPct val="120000"/>
              </a:lnSpc>
              <a:spcAft>
                <a:spcPct val="0"/>
              </a:spcAft>
            </a:pPr>
            <a:r>
              <a:rPr lang="zh-CN" altLang="zh-CN" sz="2400" kern="100" smtClean="0">
                <a:cs typeface="方正启体简体" panose="03000509000000000000" charset="-122"/>
              </a:rPr>
              <a:t>民族</a:t>
            </a:r>
            <a:r>
              <a:rPr lang="zh-CN" altLang="zh-CN" sz="2400" kern="100">
                <a:cs typeface="方正启体简体" panose="03000509000000000000" charset="-122"/>
              </a:rPr>
              <a:t>和文化的多样性给美国社会带来了创新的活力；</a:t>
            </a:r>
            <a:endParaRPr lang="zh-CN" altLang="zh-CN" sz="2400" kern="100">
              <a:cs typeface="方正启体简体" panose="03000509000000000000" charset="-122"/>
            </a:endParaRPr>
          </a:p>
          <a:p>
            <a:pPr algn="just">
              <a:lnSpc>
                <a:spcPct val="120000"/>
              </a:lnSpc>
              <a:spcAft>
                <a:spcPct val="0"/>
              </a:spcAft>
            </a:pPr>
            <a:r>
              <a:rPr lang="zh-CN" altLang="zh-CN" sz="2400" b="1" kern="100">
                <a:cs typeface="方正启体简体" panose="03000509000000000000" charset="-122"/>
              </a:rPr>
              <a:t>（</a:t>
            </a:r>
            <a:r>
              <a:rPr lang="en-US" altLang="zh-CN" sz="2400" b="1" kern="100">
                <a:cs typeface="方正启体简体" panose="03000509000000000000" charset="-122"/>
              </a:rPr>
              <a:t>2</a:t>
            </a:r>
            <a:r>
              <a:rPr lang="zh-CN" altLang="zh-CN" sz="2400" b="1" kern="100">
                <a:cs typeface="方正启体简体" panose="03000509000000000000" charset="-122"/>
              </a:rPr>
              <a:t>）消极影响</a:t>
            </a:r>
            <a:r>
              <a:rPr lang="zh-CN" altLang="zh-CN" sz="2400" b="1" kern="100" smtClean="0">
                <a:cs typeface="方正启体简体" panose="03000509000000000000" charset="-122"/>
              </a:rPr>
              <a:t>：</a:t>
            </a:r>
            <a:endParaRPr lang="en-US" altLang="zh-CN" sz="2400" b="1" kern="100" smtClean="0">
              <a:cs typeface="方正启体简体" panose="03000509000000000000" charset="-122"/>
            </a:endParaRPr>
          </a:p>
          <a:p>
            <a:pPr algn="just">
              <a:lnSpc>
                <a:spcPct val="120000"/>
              </a:lnSpc>
              <a:spcAft>
                <a:spcPct val="0"/>
              </a:spcAft>
            </a:pPr>
            <a:r>
              <a:rPr lang="zh-CN" altLang="zh-CN" sz="2400" kern="100" smtClean="0">
                <a:cs typeface="方正启体简体" panose="03000509000000000000" charset="-122"/>
              </a:rPr>
              <a:t>多元</a:t>
            </a:r>
            <a:r>
              <a:rPr lang="zh-CN" altLang="zh-CN" sz="2400" kern="100">
                <a:cs typeface="方正启体简体" panose="03000509000000000000" charset="-122"/>
              </a:rPr>
              <a:t>文化传统也使美国社会的文化认同始终存在着不同民族间的矛盾与冲突。</a:t>
            </a:r>
            <a:endParaRPr lang="zh-CN" altLang="zh-CN" sz="2400" kern="100">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矩形 7"/>
          <p:cNvSpPr/>
          <p:nvPr/>
        </p:nvSpPr>
        <p:spPr>
          <a:xfrm>
            <a:off x="516890" y="598805"/>
            <a:ext cx="10979150" cy="5384165"/>
          </a:xfrm>
          <a:prstGeom prst="rect">
            <a:avLst/>
          </a:prstGeom>
          <a:noFill/>
          <a:ln w="9525">
            <a:noFill/>
          </a:ln>
        </p:spPr>
        <p:txBody>
          <a:bodyPr wrap="square" anchor="t">
            <a:spAutoFit/>
          </a:bodyPr>
          <a:lstStyle/>
          <a:p>
            <a:pPr algn="l">
              <a:lnSpc>
                <a:spcPct val="150000"/>
              </a:lnSpc>
              <a:spcAft>
                <a:spcPts val="600"/>
              </a:spcAft>
            </a:pP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思考</a:t>
            </a:r>
            <a:endPar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20000"/>
              </a:lnSpc>
              <a:spcAft>
                <a:spcPts val="600"/>
              </a:spcAft>
            </a:pPr>
            <a:r>
              <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美国被称为“移民国家”。据统计，1800—1920年，是欧洲移民的最高峰，有大约4700万的欧洲人进入美国。1864年美国政府成立了移民局，通过了《鼓励移民法》鼓励大量移民来到美国。</a:t>
            </a:r>
            <a:endPar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r">
              <a:lnSpc>
                <a:spcPct val="120000"/>
              </a:lnSpc>
              <a:spcAft>
                <a:spcPts val="600"/>
              </a:spcAft>
            </a:pPr>
            <a:r>
              <a:rPr lang="en-US" altLang="zh-CN"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                                   </a:t>
            </a:r>
            <a:r>
              <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——张焱宇《移民版的“我有一个梦想”》</a:t>
            </a:r>
            <a:endPar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20000"/>
              </a:lnSpc>
              <a:spcAft>
                <a:spcPts val="600"/>
              </a:spcAft>
            </a:pPr>
            <a:r>
              <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简要分析1800—1920年欧洲人大量移民美国的原因</a:t>
            </a:r>
            <a:endPar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50000"/>
              </a:lnSpc>
              <a:spcAft>
                <a:spcPts val="600"/>
              </a:spcAft>
            </a:pP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原因：第一次工业革命的结束，欧洲产生大量剩余劳动力；新型交通工具的发明，为移民提供了便利；《鼓励移民法》的通过，为移民提供了政策支持；第二次工业革命，美国经济快速发展，需要大量劳动力；欧洲社会局势动荡，美国相对稳定，推动了欧洲人移民美国。</a:t>
            </a:r>
            <a:endPar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9">
                                            <p:txEl>
                                              <p:pRg st="4" end="4"/>
                                            </p:txEl>
                                          </p:spTgt>
                                        </p:tgtEl>
                                        <p:attrNameLst>
                                          <p:attrName>style.visibility</p:attrName>
                                        </p:attrNameLst>
                                      </p:cBhvr>
                                      <p:to>
                                        <p:strVal val="visible"/>
                                      </p:to>
                                    </p:set>
                                    <p:animEffect transition="in" filter="blinds(horizontal)">
                                      <p:cBhvr>
                                        <p:cTn id="7" dur="500"/>
                                        <p:tgtEl>
                                          <p:spTgt spid="6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57885" y="558800"/>
            <a:ext cx="6336030" cy="521970"/>
          </a:xfrm>
          <a:prstGeom prst="rect">
            <a:avLst/>
          </a:prstGeom>
          <a:noFill/>
        </p:spPr>
        <p:txBody>
          <a:bodyPr wrap="square" rtlCol="0" anchor="t">
            <a:spAutoFit/>
          </a:bodyPr>
          <a:p>
            <a:r>
              <a:rPr lang="zh-CN" altLang="en-US" sz="2800">
                <a:cs typeface="方正启体简体" panose="03000509000000000000" charset="-122"/>
                <a:sym typeface="+mn-ea"/>
              </a:rPr>
              <a:t>一、经济全球化和劳动力的全球流动</a:t>
            </a:r>
            <a:endParaRPr lang="zh-CN" altLang="en-US" sz="2800">
              <a:cs typeface="方正启体简体" panose="03000509000000000000" charset="-122"/>
            </a:endParaRPr>
          </a:p>
        </p:txBody>
      </p:sp>
      <p:sp>
        <p:nvSpPr>
          <p:cNvPr id="2" name="文本框 1"/>
          <p:cNvSpPr txBox="1"/>
          <p:nvPr>
            <p:custDataLst>
              <p:tags r:id="rId1"/>
            </p:custDataLst>
          </p:nvPr>
        </p:nvSpPr>
        <p:spPr>
          <a:xfrm>
            <a:off x="319405" y="1086485"/>
            <a:ext cx="3211195" cy="491490"/>
          </a:xfrm>
          <a:prstGeom prst="rect">
            <a:avLst/>
          </a:prstGeom>
          <a:noFill/>
        </p:spPr>
        <p:txBody>
          <a:bodyPr wrap="square" rtlCol="0">
            <a:spAutoFit/>
          </a:bodyPr>
          <a:p>
            <a:pPr>
              <a:lnSpc>
                <a:spcPct val="100000"/>
              </a:lnSpc>
            </a:pPr>
            <a:r>
              <a:rPr lang="en-US" altLang="zh-CN" sz="2600" b="1">
                <a:latin typeface="方正启体简体" panose="03000509000000000000" charset="-122"/>
                <a:ea typeface="方正启体简体" panose="03000509000000000000" charset="-122"/>
                <a:cs typeface="方正启体简体" panose="03000509000000000000" charset="-122"/>
              </a:rPr>
              <a:t>1</a:t>
            </a:r>
            <a:r>
              <a:rPr lang="zh-CN" altLang="en-US" sz="2600" b="1">
                <a:latin typeface="方正启体简体" panose="03000509000000000000" charset="-122"/>
                <a:ea typeface="方正启体简体" panose="03000509000000000000" charset="-122"/>
                <a:cs typeface="方正启体简体" panose="03000509000000000000" charset="-122"/>
              </a:rPr>
              <a:t>、全球劳动力市场</a:t>
            </a:r>
            <a:endParaRPr lang="zh-CN" altLang="en-US" sz="2600" b="1">
              <a:latin typeface="方正启体简体" panose="03000509000000000000" charset="-122"/>
              <a:ea typeface="方正启体简体" panose="03000509000000000000" charset="-122"/>
              <a:cs typeface="方正启体简体" panose="03000509000000000000" charset="-122"/>
            </a:endParaRPr>
          </a:p>
        </p:txBody>
      </p:sp>
      <p:sp>
        <p:nvSpPr>
          <p:cNvPr id="12" name="文本框 11"/>
          <p:cNvSpPr txBox="1"/>
          <p:nvPr/>
        </p:nvSpPr>
        <p:spPr>
          <a:xfrm>
            <a:off x="732790" y="1577975"/>
            <a:ext cx="1401445" cy="460375"/>
          </a:xfrm>
          <a:prstGeom prst="rect">
            <a:avLst/>
          </a:prstGeom>
          <a:noFill/>
        </p:spPr>
        <p:txBody>
          <a:bodyPr wrap="square" rtlCol="0" anchor="t">
            <a:spAutoFit/>
          </a:bodyPr>
          <a:p>
            <a:pPr marL="0" indent="0">
              <a:buNone/>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⑴</a:t>
            </a:r>
            <a:r>
              <a:rPr lang="en-US" altLang="zh-CN" sz="2400" b="1">
                <a:latin typeface="方正启体简体" panose="03000509000000000000" charset="-122"/>
                <a:cs typeface="方正启体简体" panose="03000509000000000000" charset="-122"/>
                <a:sym typeface="+mn-ea"/>
              </a:rPr>
              <a:t>背景</a:t>
            </a:r>
            <a:endParaRPr lang="zh-CN" altLang="en-US" sz="2400">
              <a:cs typeface="方正启体简体" panose="03000509000000000000" charset="-122"/>
            </a:endParaRPr>
          </a:p>
        </p:txBody>
      </p:sp>
      <p:sp>
        <p:nvSpPr>
          <p:cNvPr id="13" name="Text Box 8"/>
          <p:cNvSpPr/>
          <p:nvPr>
            <p:custDataLst>
              <p:tags r:id="rId2"/>
            </p:custDataLst>
          </p:nvPr>
        </p:nvSpPr>
        <p:spPr>
          <a:xfrm>
            <a:off x="9503410" y="1577340"/>
            <a:ext cx="2234565" cy="829945"/>
          </a:xfrm>
          <a:prstGeom prst="rect">
            <a:avLst/>
          </a:prstGeom>
          <a:solidFill>
            <a:schemeClr val="accent2"/>
          </a:solidFill>
          <a:ln w="9525">
            <a:noFill/>
          </a:ln>
        </p:spPr>
        <p:txBody>
          <a:bodyPr wrap="square" anchor="t">
            <a:spAutoFit/>
          </a:bodyPr>
          <a:p>
            <a:pPr algn="ctr">
              <a:spcBef>
                <a:spcPct val="50000"/>
              </a:spcBef>
            </a:pPr>
            <a:r>
              <a:rPr lang="zh-CN" altLang="en-US" sz="2400">
                <a:latin typeface="方正启体简体" panose="03000509000000000000" charset="-122"/>
                <a:ea typeface="方正启体简体" panose="03000509000000000000" charset="-122"/>
                <a:cs typeface="方正启体简体" panose="03000509000000000000" charset="-122"/>
                <a:sym typeface="+mn-ea"/>
              </a:rPr>
              <a:t>全球劳动力市场逐渐形成</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15" name="Text Box 6"/>
          <p:cNvSpPr/>
          <p:nvPr>
            <p:custDataLst>
              <p:tags r:id="rId3"/>
            </p:custDataLst>
          </p:nvPr>
        </p:nvSpPr>
        <p:spPr>
          <a:xfrm>
            <a:off x="2165350" y="1583690"/>
            <a:ext cx="2124075" cy="829945"/>
          </a:xfrm>
          <a:prstGeom prst="rect">
            <a:avLst/>
          </a:prstGeom>
          <a:solidFill>
            <a:schemeClr val="accent2"/>
          </a:solidFill>
          <a:ln w="9525">
            <a:noFill/>
          </a:ln>
        </p:spPr>
        <p:txBody>
          <a:bodyPr wrap="square" anchor="t">
            <a:spAutoFit/>
          </a:bodyPr>
          <a:p>
            <a:pPr algn="ctr">
              <a:spcBef>
                <a:spcPct val="50000"/>
              </a:spcBef>
            </a:pPr>
            <a:r>
              <a:rPr lang="zh-CN" altLang="en-US" sz="2400">
                <a:latin typeface="方正启体简体" panose="03000509000000000000" charset="-122"/>
                <a:ea typeface="方正启体简体" panose="03000509000000000000" charset="-122"/>
                <a:cs typeface="方正启体简体" panose="03000509000000000000" charset="-122"/>
                <a:sym typeface="+mn-ea"/>
              </a:rPr>
              <a:t>经济全球化加速发展</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cxnSp>
        <p:nvCxnSpPr>
          <p:cNvPr id="16" name="Line 7"/>
          <p:cNvCxnSpPr/>
          <p:nvPr>
            <p:custDataLst>
              <p:tags r:id="rId4"/>
            </p:custDataLst>
          </p:nvPr>
        </p:nvCxnSpPr>
        <p:spPr>
          <a:xfrm flipV="1">
            <a:off x="4404995" y="1992630"/>
            <a:ext cx="1053465" cy="10160"/>
          </a:xfrm>
          <a:prstGeom prst="line">
            <a:avLst/>
          </a:prstGeom>
          <a:ln w="63500" cap="flat" cmpd="sng">
            <a:solidFill>
              <a:srgbClr val="C00000"/>
            </a:solidFill>
            <a:prstDash val="solid"/>
            <a:round/>
            <a:headEnd type="none" w="med" len="med"/>
            <a:tailEnd type="triangle" w="med" len="med"/>
          </a:ln>
        </p:spPr>
      </p:cxnSp>
      <p:sp>
        <p:nvSpPr>
          <p:cNvPr id="17" name="Text Box 6"/>
          <p:cNvSpPr/>
          <p:nvPr>
            <p:custDataLst>
              <p:tags r:id="rId5"/>
            </p:custDataLst>
          </p:nvPr>
        </p:nvSpPr>
        <p:spPr>
          <a:xfrm>
            <a:off x="5518785" y="1583055"/>
            <a:ext cx="3009900" cy="829945"/>
          </a:xfrm>
          <a:prstGeom prst="rect">
            <a:avLst/>
          </a:prstGeom>
          <a:solidFill>
            <a:schemeClr val="accent2"/>
          </a:solidFill>
          <a:ln w="9525">
            <a:noFill/>
          </a:ln>
        </p:spPr>
        <p:txBody>
          <a:bodyPr wrap="square" anchor="t">
            <a:spAutoFit/>
          </a:bodyPr>
          <a:p>
            <a:pPr algn="ctr"/>
            <a:r>
              <a:rPr lang="zh-CN" altLang="en-US" sz="2400">
                <a:latin typeface="方正启体简体" panose="03000509000000000000" charset="-122"/>
                <a:ea typeface="方正启体简体" panose="03000509000000000000" charset="-122"/>
                <a:cs typeface="方正启体简体" panose="03000509000000000000" charset="-122"/>
                <a:sym typeface="+mn-ea"/>
              </a:rPr>
              <a:t>国际分工日益深化，生产的国际化加强</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cxnSp>
        <p:nvCxnSpPr>
          <p:cNvPr id="18" name="Line 9"/>
          <p:cNvCxnSpPr/>
          <p:nvPr>
            <p:custDataLst>
              <p:tags r:id="rId6"/>
            </p:custDataLst>
          </p:nvPr>
        </p:nvCxnSpPr>
        <p:spPr>
          <a:xfrm>
            <a:off x="8619490" y="1992630"/>
            <a:ext cx="792163" cy="0"/>
          </a:xfrm>
          <a:prstGeom prst="line">
            <a:avLst/>
          </a:prstGeom>
          <a:ln w="63500" cap="flat" cmpd="sng">
            <a:solidFill>
              <a:srgbClr val="C00000"/>
            </a:solidFill>
            <a:prstDash val="solid"/>
            <a:round/>
            <a:headEnd type="none" w="med" len="med"/>
            <a:tailEnd type="triangle" w="med" len="med"/>
          </a:ln>
        </p:spPr>
      </p:cxnSp>
      <p:sp>
        <p:nvSpPr>
          <p:cNvPr id="19" name="文本框 18"/>
          <p:cNvSpPr txBox="1"/>
          <p:nvPr/>
        </p:nvSpPr>
        <p:spPr>
          <a:xfrm>
            <a:off x="399415" y="2535555"/>
            <a:ext cx="7006590" cy="460375"/>
          </a:xfrm>
          <a:prstGeom prst="rect">
            <a:avLst/>
          </a:prstGeom>
          <a:noFill/>
        </p:spPr>
        <p:txBody>
          <a:bodyPr wrap="square" rtlCol="0" anchor="t">
            <a:spAutoFit/>
          </a:bodyPr>
          <a:p>
            <a:r>
              <a:rPr lang="zh-CN" altLang="en-US" sz="2400" b="1" smtClean="0">
                <a:latin typeface="方正启体简体" panose="03000509000000000000" charset="-122"/>
                <a:ea typeface="方正启体简体" panose="03000509000000000000" charset="-122"/>
                <a:cs typeface="方正启体简体" panose="03000509000000000000" charset="-122"/>
                <a:sym typeface="+mn-ea"/>
              </a:rPr>
              <a:t>劳动力的大规模全球流动</a:t>
            </a:r>
            <a:r>
              <a:rPr lang="zh-CN" altLang="en-US" sz="2400" b="1" smtClean="0">
                <a:solidFill>
                  <a:srgbClr val="0945A5"/>
                </a:solidFill>
                <a:latin typeface="方正启体简体" panose="03000509000000000000" charset="-122"/>
                <a:ea typeface="方正启体简体" panose="03000509000000000000" charset="-122"/>
                <a:cs typeface="方正启体简体" panose="03000509000000000000" charset="-122"/>
                <a:sym typeface="+mn-ea"/>
              </a:rPr>
              <a:t>始于</a:t>
            </a:r>
            <a:r>
              <a:rPr lang="zh-CN" altLang="en-US" sz="2400" b="1" smtClean="0">
                <a:latin typeface="方正启体简体" panose="03000509000000000000" charset="-122"/>
                <a:ea typeface="方正启体简体" panose="03000509000000000000" charset="-122"/>
                <a:cs typeface="方正启体简体" panose="03000509000000000000" charset="-122"/>
                <a:sym typeface="+mn-ea"/>
              </a:rPr>
              <a:t>第</a:t>
            </a:r>
            <a:r>
              <a:rPr lang="zh-CN" altLang="en-US" sz="2400" b="1" smtClean="0">
                <a:solidFill>
                  <a:srgbClr val="0945A5"/>
                </a:solidFill>
                <a:latin typeface="方正启体简体" panose="03000509000000000000" charset="-122"/>
                <a:ea typeface="方正启体简体" panose="03000509000000000000" charset="-122"/>
                <a:cs typeface="方正启体简体" panose="03000509000000000000" charset="-122"/>
                <a:sym typeface="+mn-ea"/>
              </a:rPr>
              <a:t>二</a:t>
            </a:r>
            <a:r>
              <a:rPr lang="zh-CN" altLang="en-US" sz="2400" b="1" smtClean="0">
                <a:latin typeface="方正启体简体" panose="03000509000000000000" charset="-122"/>
                <a:ea typeface="方正启体简体" panose="03000509000000000000" charset="-122"/>
                <a:cs typeface="方正启体简体" panose="03000509000000000000" charset="-122"/>
                <a:sym typeface="+mn-ea"/>
              </a:rPr>
              <a:t>次世界大</a:t>
            </a:r>
            <a:r>
              <a:rPr lang="zh-CN" altLang="en-US" sz="2400" b="1" smtClean="0">
                <a:solidFill>
                  <a:srgbClr val="0945A5"/>
                </a:solidFill>
                <a:latin typeface="方正启体简体" panose="03000509000000000000" charset="-122"/>
                <a:ea typeface="方正启体简体" panose="03000509000000000000" charset="-122"/>
                <a:cs typeface="方正启体简体" panose="03000509000000000000" charset="-122"/>
                <a:sym typeface="+mn-ea"/>
              </a:rPr>
              <a:t>战后</a:t>
            </a:r>
            <a:r>
              <a:rPr lang="zh-CN" altLang="en-US" sz="2400" b="1" smtClean="0">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a:cs typeface="方正启体简体" panose="03000509000000000000" charset="-122"/>
            </a:endParaRPr>
          </a:p>
        </p:txBody>
      </p:sp>
      <p:pic>
        <p:nvPicPr>
          <p:cNvPr id="20" name="图片 19"/>
          <p:cNvPicPr>
            <a:picLocks noChangeAspect="1"/>
          </p:cNvPicPr>
          <p:nvPr/>
        </p:nvPicPr>
        <p:blipFill>
          <a:blip r:embed="rId7"/>
          <a:stretch>
            <a:fillRect/>
          </a:stretch>
        </p:blipFill>
        <p:spPr>
          <a:xfrm>
            <a:off x="7406005" y="3449320"/>
            <a:ext cx="4786630" cy="3122930"/>
          </a:xfrm>
          <a:prstGeom prst="rect">
            <a:avLst/>
          </a:prstGeom>
        </p:spPr>
      </p:pic>
      <p:sp>
        <p:nvSpPr>
          <p:cNvPr id="21" name="流程图: 过程 20"/>
          <p:cNvSpPr/>
          <p:nvPr>
            <p:custDataLst>
              <p:tags r:id="rId8"/>
            </p:custDataLst>
          </p:nvPr>
        </p:nvSpPr>
        <p:spPr>
          <a:xfrm>
            <a:off x="319405" y="3159125"/>
            <a:ext cx="7508240" cy="572135"/>
          </a:xfrm>
          <a:prstGeom prst="flowChartProcess">
            <a:avLst/>
          </a:prstGeom>
          <a:noFill/>
        </p:spPr>
        <p:style>
          <a:lnRef idx="0">
            <a:schemeClr val="accent5"/>
          </a:lnRef>
          <a:fillRef idx="3">
            <a:schemeClr val="accent5"/>
          </a:fillRef>
          <a:effectRef idx="3">
            <a:schemeClr val="accent5"/>
          </a:effectRef>
          <a:fontRef idx="minor">
            <a:schemeClr val="lt1"/>
          </a:fontRef>
        </p:style>
        <p:txBody>
          <a:bodyPr rtlCol="0" anchor="ctr"/>
          <a:p>
            <a:pPr algn="l">
              <a:lnSpc>
                <a:spcPct val="100000"/>
              </a:lnSpc>
              <a:spcBef>
                <a:spcPts val="0"/>
              </a:spcBef>
              <a:spcAft>
                <a:spcPts val="0"/>
              </a:spcAft>
            </a:pPr>
            <a:r>
              <a:rPr lang="zh-CN" altLang="en-US" sz="2800">
                <a:solidFill>
                  <a:schemeClr val="tx1"/>
                </a:solidFill>
                <a:effectLst/>
                <a:latin typeface="方正启体简体" panose="03000509000000000000" charset="-122"/>
                <a:ea typeface="方正启体简体" panose="03000509000000000000" charset="-122"/>
              </a:rPr>
              <a:t>特点：由经济发展较慢国家向经济发展较快国家转移为主。</a:t>
            </a:r>
            <a:endParaRPr lang="zh-CN" altLang="en-US" sz="2800">
              <a:solidFill>
                <a:schemeClr val="tx1"/>
              </a:solidFill>
              <a:effectLst/>
              <a:latin typeface="方正启体简体" panose="03000509000000000000" charset="-122"/>
              <a:ea typeface="方正启体简体" panose="03000509000000000000" charset="-122"/>
            </a:endParaRPr>
          </a:p>
        </p:txBody>
      </p:sp>
      <p:sp>
        <p:nvSpPr>
          <p:cNvPr id="22" name="流程图: 过程 21"/>
          <p:cNvSpPr/>
          <p:nvPr>
            <p:custDataLst>
              <p:tags r:id="rId9"/>
            </p:custDataLst>
          </p:nvPr>
        </p:nvSpPr>
        <p:spPr>
          <a:xfrm>
            <a:off x="319405" y="3953510"/>
            <a:ext cx="6874510" cy="2546985"/>
          </a:xfrm>
          <a:prstGeom prst="flowChartProcess">
            <a:avLst/>
          </a:prstGeom>
          <a:noFill/>
          <a:extLst>
            <a:ext uri="{909E8E84-426E-40DD-AFC4-6F175D3DCCD1}">
              <a14:hiddenFill xmlns:a14="http://schemas.microsoft.com/office/drawing/2010/main">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14:hiddenFill>
            </a:ext>
          </a:extLst>
        </p:spPr>
        <p:style>
          <a:lnRef idx="0">
            <a:schemeClr val="accent2"/>
          </a:lnRef>
          <a:fillRef idx="3">
            <a:schemeClr val="accent2"/>
          </a:fillRef>
          <a:effectRef idx="3">
            <a:schemeClr val="accent2"/>
          </a:effectRef>
          <a:fontRef idx="minor">
            <a:schemeClr val="lt1"/>
          </a:fontRef>
        </p:style>
        <p:txBody>
          <a:bodyPr rtlCol="0" anchor="ctr"/>
          <a:p>
            <a:pPr>
              <a:lnSpc>
                <a:spcPct val="120000"/>
              </a:lnSpc>
              <a:spcBef>
                <a:spcPts val="0"/>
              </a:spcBef>
              <a:spcAft>
                <a:spcPts val="0"/>
              </a:spcAft>
            </a:pPr>
            <a:r>
              <a:rPr lang="zh-CN" altLang="en-US" sz="2400" b="1">
                <a:solidFill>
                  <a:schemeClr val="tx1"/>
                </a:solidFill>
                <a:latin typeface="方正启体简体" panose="03000509000000000000" charset="-122"/>
                <a:ea typeface="方正启体简体" panose="03000509000000000000" charset="-122"/>
              </a:rPr>
              <a:t>影响：①为发达国家提供了劳动力，促进了资本主义经济的进一步发展。②有利于发展中国家学习外国先进技术和经验，有利于缓解当地人地矛盾。③加强了世界不同文化之间的交流与融合，推动了经济全球化的进程。</a:t>
            </a:r>
            <a:endParaRPr lang="zh-CN" altLang="en-US" sz="2400" b="1">
              <a:solidFill>
                <a:schemeClr val="tx1"/>
              </a:solidFill>
              <a:latin typeface="方正启体简体" panose="03000509000000000000" charset="-122"/>
              <a:ea typeface="方正启体简体" panose="03000509000000000000"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fill="hold"/>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fill="hold"/>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fill="hold"/>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fill="hold"/>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fill="hold"/>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7" grpId="0" bldLvl="0" animBg="1"/>
      <p:bldP spid="19" grpId="0"/>
      <p:bldP spid="21" grpId="0" bldLvl="0" animBg="1"/>
      <p:bldP spid="2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矩形 7"/>
          <p:cNvSpPr/>
          <p:nvPr/>
        </p:nvSpPr>
        <p:spPr>
          <a:xfrm>
            <a:off x="570865" y="502920"/>
            <a:ext cx="11050270" cy="4156075"/>
          </a:xfrm>
          <a:prstGeom prst="rect">
            <a:avLst/>
          </a:prstGeom>
          <a:noFill/>
          <a:ln w="9525">
            <a:noFill/>
          </a:ln>
        </p:spPr>
        <p:txBody>
          <a:bodyPr wrap="square" anchor="t">
            <a:spAutoFit/>
          </a:bodyPr>
          <a:lstStyle/>
          <a:p>
            <a:pPr algn="just">
              <a:lnSpc>
                <a:spcPct val="120000"/>
              </a:lnSpc>
              <a:spcAft>
                <a:spcPts val="600"/>
              </a:spcAft>
            </a:pPr>
            <a:r>
              <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排外主义在美国存在了将近一个世纪后，在19世纪末由民间运动发展为一股要求限制移民的政治势力，渗入到美国移民政策中，成为了国家政策。1882年通过了《排华法案》，1897年到1917年，国会又迫于“限制移民联盟”的压力，要求对移民强制进行读写测试，后来这一条也成为了法律。1921年，美国又出台了《1921年移民法》，这部新的移民法规定，除了对移民强制进行读写测试，还对各国每年的移民数额要进行限制，即每年各国移民美国的人数是1910年人口普查时该种族在美国人口的3%，这就意味着，之前已受到移民法限制而在美国人口中所占比例较小的非西欧民族受到了更严格的限制。</a:t>
            </a:r>
            <a:endPar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r">
              <a:lnSpc>
                <a:spcPct val="120000"/>
              </a:lnSpc>
              <a:spcAft>
                <a:spcPts val="600"/>
              </a:spcAft>
            </a:pPr>
            <a:r>
              <a:rPr lang="en-US" altLang="zh-CN"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              </a:t>
            </a:r>
            <a:r>
              <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——瞿茜、李其荣《论二战前美国移民政策中的排外主义》</a:t>
            </a:r>
            <a:endParaRPr lang="zh-CN" altLang="en-US" sz="24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
        <p:nvSpPr>
          <p:cNvPr id="2" name="矩形 7"/>
          <p:cNvSpPr/>
          <p:nvPr/>
        </p:nvSpPr>
        <p:spPr>
          <a:xfrm>
            <a:off x="570865" y="4658995"/>
            <a:ext cx="11050270" cy="1830070"/>
          </a:xfrm>
          <a:prstGeom prst="rect">
            <a:avLst/>
          </a:prstGeom>
          <a:noFill/>
          <a:ln w="9525">
            <a:noFill/>
          </a:ln>
        </p:spPr>
        <p:txBody>
          <a:bodyPr wrap="square" anchor="t">
            <a:spAutoFit/>
          </a:bodyPr>
          <a:p>
            <a:pPr algn="just">
              <a:lnSpc>
                <a:spcPct val="150000"/>
              </a:lnSpc>
              <a:spcAft>
                <a:spcPts val="600"/>
              </a:spcAft>
            </a:pP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分析美国移民政策中推行排外主义政策的原因。</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just">
              <a:lnSpc>
                <a:spcPct val="150000"/>
              </a:lnSpc>
              <a:spcAft>
                <a:spcPts val="600"/>
              </a:spcAft>
            </a:pP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美国经济危机周期性爆发，将不满情绪发泄在移民身上；移民与美国文化存在差异；种族主义思潮影响；排外主义势力发展。</a:t>
            </a:r>
            <a:endPar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088410" y="486315"/>
            <a:ext cx="1970405" cy="52197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2800" b="1" cap="none" spc="0">
                <a:solidFill>
                  <a:srgbClr val="FF0000"/>
                </a:solidFill>
                <a:effectLst/>
                <a:cs typeface="方正启体简体" panose="03000509000000000000" charset="-122"/>
              </a:rPr>
              <a:t>问题探究：</a:t>
            </a:r>
            <a:endParaRPr lang="zh-CN" altLang="en-US" sz="2800" b="1" cap="none" spc="0">
              <a:solidFill>
                <a:srgbClr val="FF0000"/>
              </a:solidFill>
              <a:effectLst/>
              <a:cs typeface="方正启体简体" panose="03000509000000000000" charset="-122"/>
            </a:endParaRPr>
          </a:p>
        </p:txBody>
      </p:sp>
      <p:sp>
        <p:nvSpPr>
          <p:cNvPr id="5" name="文本框 4"/>
          <p:cNvSpPr txBox="1"/>
          <p:nvPr>
            <p:custDataLst>
              <p:tags r:id="rId2"/>
            </p:custDataLst>
          </p:nvPr>
        </p:nvSpPr>
        <p:spPr>
          <a:xfrm>
            <a:off x="480695" y="1131570"/>
            <a:ext cx="11327130" cy="829945"/>
          </a:xfrm>
          <a:prstGeom prst="rect">
            <a:avLst/>
          </a:prstGeom>
          <a:noFill/>
        </p:spPr>
        <p:txBody>
          <a:bodyPr wrap="square">
            <a:spAutoFit/>
          </a:bodyPr>
          <a:lstStyle/>
          <a:p>
            <a:r>
              <a:rPr lang="zh-CN" altLang="en-US" sz="2400" b="1">
                <a:ln w="9525" cap="flat" cmpd="sng" algn="ctr">
                  <a:noFill/>
                  <a:prstDash val="solid"/>
                  <a:round/>
                  <a:headEnd type="none" w="med" len="med"/>
                  <a:tailEnd type="none" w="med" len="med"/>
                </a:ln>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       有人说，美国是个民族“大熔炉”；也有人说，美国是个民族“大拼盘”。你如何理解这两种观点？从文化认同的视角谈谈你的看法。</a:t>
            </a:r>
            <a:endParaRPr lang="zh-CN" altLang="en-US" sz="2400" b="1">
              <a:ln w="9525" cap="flat" cmpd="sng" algn="ctr">
                <a:noFill/>
                <a:prstDash val="solid"/>
                <a:round/>
                <a:headEnd type="none" w="med" len="med"/>
                <a:tailEnd type="none" w="med" len="med"/>
              </a:ln>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8196" name="Picture 4"/>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7335520" y="3391983"/>
            <a:ext cx="4762500" cy="27055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文本框 5"/>
          <p:cNvSpPr txBox="1"/>
          <p:nvPr>
            <p:custDataLst>
              <p:tags r:id="rId5"/>
            </p:custDataLst>
          </p:nvPr>
        </p:nvSpPr>
        <p:spPr>
          <a:xfrm>
            <a:off x="481330" y="1961515"/>
            <a:ext cx="11325860" cy="891540"/>
          </a:xfrm>
          <a:prstGeom prst="rect">
            <a:avLst/>
          </a:prstGeom>
          <a:noFill/>
        </p:spPr>
        <p:txBody>
          <a:bodyPr wrap="square">
            <a:spAutoFit/>
          </a:bodyPr>
          <a:p>
            <a:r>
              <a:rPr lang="zh-CN" altLang="en-US" sz="2800">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rPr>
              <a:t>无论是“大熔炉”还是“大拼盘”，都有美国在接受世界各地移民的过程中，不断吸收其文化，形成了独具特色的“移民文化”，构建了统一的美利坚民族的一面。</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7" name="文本框 6"/>
          <p:cNvSpPr txBox="1"/>
          <p:nvPr/>
        </p:nvSpPr>
        <p:spPr>
          <a:xfrm>
            <a:off x="481330" y="2853055"/>
            <a:ext cx="7448550" cy="3784600"/>
          </a:xfrm>
          <a:prstGeom prst="rect">
            <a:avLst/>
          </a:prstGeom>
          <a:noFill/>
        </p:spPr>
        <p:txBody>
          <a:bodyPr wrap="square" rtlCol="0" anchor="t">
            <a:spAutoFit/>
          </a:bodyPr>
          <a:p>
            <a:r>
              <a:rPr lang="en-US" altLang="zh-CN" sz="2400" b="1">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民族</a:t>
            </a:r>
            <a:r>
              <a:rPr lang="zh-CN" altLang="en-US" sz="2400" b="1">
                <a:latin typeface="方正启体简体" panose="03000509000000000000" charset="-122"/>
                <a:ea typeface="方正启体简体" panose="03000509000000000000" charset="-122"/>
                <a:cs typeface="方正启体简体" panose="03000509000000000000" charset="-122"/>
              </a:rPr>
              <a:t>"大熔炉"</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强调的是承认和允许不同族群保持具有族群特色的文化传统，但是又致力于构建统一的国家民族身份</a:t>
            </a:r>
            <a:r>
              <a:rPr lang="en-US" altLang="zh-CN" sz="2400" b="1">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反映了美</a:t>
            </a:r>
            <a:r>
              <a:rPr lang="zh-CN" altLang="en-US" sz="2400" b="1">
                <a:latin typeface="方正启体简体" panose="03000509000000000000" charset="-122"/>
                <a:ea typeface="方正启体简体" panose="03000509000000000000" charset="-122"/>
                <a:cs typeface="方正启体简体" panose="03000509000000000000" charset="-122"/>
              </a:rPr>
              <a:t>国自建国以来形成的美利坚民族的统一性和美国主流文化的"一体性"。</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sym typeface="+mn-ea"/>
              </a:rPr>
              <a:t>   民族</a:t>
            </a:r>
            <a:r>
              <a:rPr lang="zh-CN" altLang="en-US" sz="2400" b="1">
                <a:latin typeface="方正启体简体" panose="03000509000000000000" charset="-122"/>
                <a:ea typeface="方正启体简体" panose="03000509000000000000" charset="-122"/>
                <a:cs typeface="方正启体简体" panose="03000509000000000000" charset="-122"/>
              </a:rPr>
              <a:t>"大拼盘"</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强调以民族为单位建立联盟性质的国家，比较突出民族性，把民族问题政治化，</a:t>
            </a:r>
            <a:r>
              <a:rPr lang="zh-CN" altLang="en-US" sz="2400" b="1">
                <a:latin typeface="方正启体简体" panose="03000509000000000000" charset="-122"/>
                <a:ea typeface="方正启体简体" panose="03000509000000000000" charset="-122"/>
                <a:cs typeface="方正启体简体" panose="03000509000000000000" charset="-122"/>
              </a:rPr>
              <a:t>反映了美国族群关系中长期存在的深层矛盾。</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   随着移民结构的变化和欧洲移民比例的下降，美国主流文化的内涵也发生相应的变化，其多元性更为凸显，由此对美国社会的凝聚力和文化认同构成挑战。</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9530" y="695622"/>
            <a:ext cx="4472940" cy="521970"/>
          </a:xfrm>
          <a:prstGeom prst="rect">
            <a:avLst/>
          </a:prstGeom>
          <a:noFill/>
        </p:spPr>
        <p:txBody>
          <a:bodyPr wrap="none" lIns="91440" tIns="45720" rIns="91440" bIns="45720">
            <a:spAutoFit/>
          </a:bodyPr>
          <a:lstStyle/>
          <a:p>
            <a:pPr algn="ctr"/>
            <a:r>
              <a:rPr lang="zh-CN" altLang="zh-CN" sz="2800" b="1" kern="100">
                <a:solidFill>
                  <a:srgbClr val="FF0000"/>
                </a:solidFill>
                <a:cs typeface="方正启体简体" panose="03000509000000000000" charset="-122"/>
              </a:rPr>
              <a:t>新加坡的多元文化及其特征</a:t>
            </a:r>
            <a:endParaRPr lang="zh-CN" altLang="zh-CN" sz="2800" b="1" kern="100" cap="none" spc="0">
              <a:solidFill>
                <a:srgbClr val="FF0000"/>
              </a:solidFill>
              <a:cs typeface="方正启体简体" panose="03000509000000000000" charset="-122"/>
            </a:endParaRPr>
          </a:p>
        </p:txBody>
      </p:sp>
      <p:sp>
        <p:nvSpPr>
          <p:cNvPr id="5" name="矩形 4"/>
          <p:cNvSpPr/>
          <p:nvPr/>
        </p:nvSpPr>
        <p:spPr>
          <a:xfrm>
            <a:off x="964565" y="1217295"/>
            <a:ext cx="10388600" cy="4150360"/>
          </a:xfrm>
          <a:prstGeom prst="rect">
            <a:avLst/>
          </a:prstGeom>
        </p:spPr>
        <p:txBody>
          <a:bodyPr wrap="square">
            <a:spAutoFit/>
          </a:bodyPr>
          <a:lstStyle/>
          <a:p>
            <a:pPr algn="just">
              <a:lnSpc>
                <a:spcPct val="110000"/>
              </a:lnSpc>
              <a:spcAft>
                <a:spcPct val="0"/>
              </a:spcAft>
            </a:pPr>
            <a:r>
              <a:rPr lang="en-US" altLang="zh-CN" sz="2400" b="1" kern="100">
                <a:latin typeface="方正启体简体" panose="03000509000000000000" charset="-122"/>
                <a:cs typeface="方正启体简体" panose="03000509000000000000" charset="-122"/>
              </a:rPr>
              <a:t>1</a:t>
            </a:r>
            <a:r>
              <a:rPr lang="zh-CN" altLang="zh-CN" sz="2400" b="1" kern="100">
                <a:cs typeface="方正启体简体" panose="03000509000000000000" charset="-122"/>
              </a:rPr>
              <a:t>、背景</a:t>
            </a:r>
            <a:r>
              <a:rPr lang="zh-CN" altLang="zh-CN" sz="2400" b="1" kern="100" smtClean="0">
                <a:cs typeface="方正启体简体" panose="03000509000000000000" charset="-122"/>
              </a:rPr>
              <a:t>：</a:t>
            </a:r>
            <a:endParaRPr lang="en-US" altLang="zh-CN" sz="2400" b="1" kern="100" smtClean="0">
              <a:cs typeface="方正启体简体" panose="03000509000000000000" charset="-122"/>
            </a:endParaRPr>
          </a:p>
          <a:p>
            <a:pPr algn="just">
              <a:lnSpc>
                <a:spcPct val="110000"/>
              </a:lnSpc>
              <a:spcAft>
                <a:spcPct val="0"/>
              </a:spcAft>
            </a:pPr>
            <a:r>
              <a:rPr lang="zh-CN" altLang="zh-CN" sz="2400" kern="100" smtClean="0">
                <a:cs typeface="方正启体简体" panose="03000509000000000000" charset="-122"/>
              </a:rPr>
              <a:t>随着</a:t>
            </a:r>
            <a:r>
              <a:rPr lang="zh-CN" altLang="zh-CN" sz="2400" kern="100">
                <a:cs typeface="方正启体简体" panose="03000509000000000000" charset="-122"/>
              </a:rPr>
              <a:t>东南亚经济的发展，马六甲海峡海运繁忙，新加坡逐渐成为繁荣的贸易大港和国际化都市，从英国殖民地成为独立国家。</a:t>
            </a:r>
            <a:endParaRPr lang="zh-CN" altLang="zh-CN" sz="2400" kern="100">
              <a:cs typeface="方正启体简体" panose="03000509000000000000" charset="-122"/>
            </a:endParaRPr>
          </a:p>
          <a:p>
            <a:pPr algn="just">
              <a:lnSpc>
                <a:spcPct val="110000"/>
              </a:lnSpc>
              <a:spcAft>
                <a:spcPct val="0"/>
              </a:spcAft>
            </a:pPr>
            <a:r>
              <a:rPr lang="en-US" altLang="zh-CN" sz="2400" b="1" kern="100">
                <a:latin typeface="方正启体简体" panose="03000509000000000000" charset="-122"/>
                <a:cs typeface="方正启体简体" panose="03000509000000000000" charset="-122"/>
              </a:rPr>
              <a:t>2</a:t>
            </a:r>
            <a:r>
              <a:rPr lang="zh-CN" altLang="zh-CN" sz="2400" b="1" kern="100">
                <a:cs typeface="方正启体简体" panose="03000509000000000000" charset="-122"/>
              </a:rPr>
              <a:t>、新加坡移民文化特点：</a:t>
            </a:r>
            <a:endParaRPr lang="zh-CN" altLang="zh-CN" sz="2400" kern="100">
              <a:cs typeface="方正启体简体" panose="03000509000000000000" charset="-122"/>
            </a:endParaRPr>
          </a:p>
          <a:p>
            <a:pPr algn="just">
              <a:lnSpc>
                <a:spcPct val="110000"/>
              </a:lnSpc>
              <a:spcAft>
                <a:spcPct val="0"/>
              </a:spcAft>
            </a:pPr>
            <a:r>
              <a:rPr lang="zh-CN" altLang="zh-CN" sz="2400" kern="100">
                <a:cs typeface="方正启体简体" panose="03000509000000000000" charset="-122"/>
              </a:rPr>
              <a:t>（</a:t>
            </a:r>
            <a:r>
              <a:rPr lang="en-US" altLang="zh-CN" sz="2400" kern="100">
                <a:cs typeface="方正启体简体" panose="03000509000000000000" charset="-122"/>
              </a:rPr>
              <a:t>1</a:t>
            </a:r>
            <a:r>
              <a:rPr lang="zh-CN" altLang="zh-CN" sz="2400" kern="100">
                <a:cs typeface="方正启体简体" panose="03000509000000000000" charset="-122"/>
              </a:rPr>
              <a:t>）新加坡的人口构成中，来自中国南方各省的华裔移民超过</a:t>
            </a:r>
            <a:r>
              <a:rPr lang="en-US" altLang="zh-CN" sz="2400" kern="100">
                <a:cs typeface="方正启体简体" panose="03000509000000000000" charset="-122"/>
              </a:rPr>
              <a:t>70%</a:t>
            </a:r>
            <a:r>
              <a:rPr lang="zh-CN" altLang="zh-CN" sz="2400" kern="100">
                <a:cs typeface="方正启体简体" panose="03000509000000000000" charset="-122"/>
              </a:rPr>
              <a:t>；</a:t>
            </a:r>
            <a:r>
              <a:rPr lang="zh-CN" altLang="zh-CN" sz="2400" kern="100">
                <a:cs typeface="方正启体简体" panose="03000509000000000000" charset="-122"/>
              </a:rPr>
              <a:t>其次为本地马来族；还有近</a:t>
            </a:r>
            <a:r>
              <a:rPr lang="en-US" altLang="zh-CN" sz="2400" kern="100">
                <a:cs typeface="方正启体简体" panose="03000509000000000000" charset="-122"/>
              </a:rPr>
              <a:t>10%</a:t>
            </a:r>
            <a:r>
              <a:rPr lang="zh-CN" altLang="zh-CN" sz="2400" kern="100">
                <a:cs typeface="方正启体简体" panose="03000509000000000000" charset="-122"/>
              </a:rPr>
              <a:t>的印度裔移民。</a:t>
            </a:r>
            <a:endParaRPr lang="zh-CN" altLang="zh-CN" sz="2400" kern="100">
              <a:cs typeface="方正启体简体" panose="03000509000000000000" charset="-122"/>
            </a:endParaRPr>
          </a:p>
          <a:p>
            <a:pPr algn="just">
              <a:lnSpc>
                <a:spcPct val="110000"/>
              </a:lnSpc>
              <a:spcAft>
                <a:spcPct val="0"/>
              </a:spcAft>
            </a:pPr>
            <a:r>
              <a:rPr lang="zh-CN" altLang="zh-CN" sz="2400" kern="100">
                <a:cs typeface="方正启体简体" panose="03000509000000000000" charset="-122"/>
              </a:rPr>
              <a:t>（</a:t>
            </a:r>
            <a:r>
              <a:rPr lang="en-US" altLang="zh-CN" sz="2400" kern="100">
                <a:cs typeface="方正启体简体" panose="03000509000000000000" charset="-122"/>
              </a:rPr>
              <a:t>2</a:t>
            </a:r>
            <a:r>
              <a:rPr lang="zh-CN" altLang="zh-CN" sz="2400" kern="100">
                <a:cs typeface="方正启体简体" panose="03000509000000000000" charset="-122"/>
              </a:rPr>
              <a:t>）新加坡的多元文化和谐共处，形成了独特的文化景观。</a:t>
            </a:r>
            <a:endParaRPr lang="zh-CN" altLang="zh-CN" sz="2400" kern="100">
              <a:cs typeface="方正启体简体" panose="03000509000000000000" charset="-122"/>
            </a:endParaRPr>
          </a:p>
          <a:p>
            <a:pPr algn="just">
              <a:lnSpc>
                <a:spcPct val="110000"/>
              </a:lnSpc>
              <a:spcAft>
                <a:spcPct val="0"/>
              </a:spcAft>
            </a:pPr>
            <a:r>
              <a:rPr lang="en-US" altLang="zh-CN" sz="2400" b="1" kern="100">
                <a:latin typeface="方正启体简体" panose="03000509000000000000" charset="-122"/>
                <a:cs typeface="方正启体简体" panose="03000509000000000000" charset="-122"/>
              </a:rPr>
              <a:t>3</a:t>
            </a:r>
            <a:r>
              <a:rPr lang="zh-CN" altLang="zh-CN" sz="2400" b="1" kern="100">
                <a:cs typeface="方正启体简体" panose="03000509000000000000" charset="-122"/>
              </a:rPr>
              <a:t>、影响</a:t>
            </a:r>
            <a:r>
              <a:rPr lang="zh-CN" altLang="zh-CN" sz="2400" b="1" kern="100" smtClean="0">
                <a:cs typeface="方正启体简体" panose="03000509000000000000" charset="-122"/>
              </a:rPr>
              <a:t>：</a:t>
            </a:r>
            <a:endParaRPr lang="en-US" altLang="zh-CN" sz="2400" b="1" kern="100" smtClean="0">
              <a:cs typeface="方正启体简体" panose="03000509000000000000" charset="-122"/>
            </a:endParaRPr>
          </a:p>
          <a:p>
            <a:pPr algn="just">
              <a:lnSpc>
                <a:spcPct val="110000"/>
              </a:lnSpc>
              <a:spcAft>
                <a:spcPct val="0"/>
              </a:spcAft>
            </a:pPr>
            <a:r>
              <a:rPr lang="zh-CN" altLang="zh-CN" sz="2400" kern="100" smtClean="0">
                <a:cs typeface="方正启体简体" panose="03000509000000000000" charset="-122"/>
              </a:rPr>
              <a:t>各</a:t>
            </a:r>
            <a:r>
              <a:rPr lang="zh-CN" altLang="zh-CN" sz="2400" kern="100">
                <a:cs typeface="方正启体简体" panose="03000509000000000000" charset="-122"/>
              </a:rPr>
              <a:t>民族尊重彼此的宗教信仰和风俗习惯，各类宗教建筑形式各异，各民族的传统文化活动丰富多彩。</a:t>
            </a:r>
            <a:endParaRPr lang="zh-CN" altLang="zh-CN" sz="2400" kern="100">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2"/>
          <p:cNvSpPr/>
          <p:nvPr/>
        </p:nvSpPr>
        <p:spPr>
          <a:xfrm>
            <a:off x="286412" y="663391"/>
            <a:ext cx="11545855" cy="1963420"/>
          </a:xfrm>
          <a:prstGeom prst="rect">
            <a:avLst/>
          </a:prstGeom>
          <a:noFill/>
          <a:ln w="9525">
            <a:noFill/>
          </a:ln>
        </p:spPr>
        <p:txBody>
          <a:bodyPr lIns="117143" tIns="58572" rIns="117143" bIns="58572" anchor="t" anchorCtr="0">
            <a:spAutoFit/>
          </a:bodyPr>
          <a:p>
            <a:pPr algn="ctr" defTabSz="1171575"/>
            <a:r>
              <a:rPr lang="zh-CN" altLang="en-US" sz="2400">
                <a:ea typeface="方正启体简体" panose="03000509000000000000" charset="-122"/>
                <a:cs typeface="方正启体简体" panose="03000509000000000000" charset="-122"/>
              </a:rPr>
              <a:t>新加坡的文化特点</a:t>
            </a:r>
            <a:endParaRPr lang="zh-CN" altLang="en-US" sz="2400">
              <a:ea typeface="方正启体简体" panose="03000509000000000000" charset="-122"/>
              <a:cs typeface="方正启体简体" panose="03000509000000000000" charset="-122"/>
            </a:endParaRPr>
          </a:p>
          <a:p>
            <a:pPr defTabSz="1171575"/>
            <a:r>
              <a:rPr lang="en-US" altLang="zh-CN" sz="2400">
                <a:solidFill>
                  <a:srgbClr val="FF0000"/>
                </a:solidFill>
                <a:ea typeface="方正启体简体" panose="03000509000000000000" charset="-122"/>
                <a:cs typeface="方正启体简体" panose="03000509000000000000" charset="-122"/>
              </a:rPr>
              <a:t>1.</a:t>
            </a:r>
            <a:r>
              <a:rPr lang="zh-CN" altLang="en-US" sz="2400">
                <a:solidFill>
                  <a:srgbClr val="FF0000"/>
                </a:solidFill>
                <a:ea typeface="方正启体简体" panose="03000509000000000000" charset="-122"/>
                <a:cs typeface="方正启体简体" panose="03000509000000000000" charset="-122"/>
              </a:rPr>
              <a:t>语言文化</a:t>
            </a:r>
            <a:r>
              <a:rPr lang="en-US" altLang="zh-CN" sz="2400">
                <a:solidFill>
                  <a:srgbClr val="FF0000"/>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新加坡是一个多语言的国家</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拥有</a:t>
            </a:r>
            <a:r>
              <a:rPr lang="en-US" altLang="zh-CN" sz="2400">
                <a:ea typeface="方正启体简体" panose="03000509000000000000" charset="-122"/>
                <a:cs typeface="方正启体简体" panose="03000509000000000000" charset="-122"/>
              </a:rPr>
              <a:t>4</a:t>
            </a:r>
            <a:r>
              <a:rPr lang="zh-CN" altLang="en-US" sz="2400">
                <a:ea typeface="方正启体简体" panose="03000509000000000000" charset="-122"/>
                <a:cs typeface="方正启体简体" panose="03000509000000000000" charset="-122"/>
              </a:rPr>
              <a:t>种官方语言</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即英语、马来语、华语和泰米尔语。基于和马来西亚的历史渊源</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新加坡宪法</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明定马来语为新加坡的国语</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主要是尊重新加坡原住民所使用的语言。由于内在和外在因素的考量</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新加坡采用英语</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作为主要的通行语和教学语。</a:t>
            </a:r>
            <a:endParaRPr lang="zh-CN" altLang="en-US" sz="2400">
              <a:ea typeface="方正启体简体" panose="03000509000000000000" charset="-122"/>
              <a:cs typeface="方正启体简体" panose="03000509000000000000" charset="-122"/>
            </a:endParaRPr>
          </a:p>
        </p:txBody>
      </p:sp>
      <p:sp>
        <p:nvSpPr>
          <p:cNvPr id="38914" name="Text Box 2"/>
          <p:cNvSpPr/>
          <p:nvPr/>
        </p:nvSpPr>
        <p:spPr>
          <a:xfrm>
            <a:off x="351182" y="2508066"/>
            <a:ext cx="11545855" cy="1593850"/>
          </a:xfrm>
          <a:prstGeom prst="rect">
            <a:avLst/>
          </a:prstGeom>
          <a:noFill/>
          <a:ln w="9525">
            <a:noFill/>
          </a:ln>
        </p:spPr>
        <p:txBody>
          <a:bodyPr lIns="117143" tIns="58572" rIns="117143" bIns="58572" anchor="t" anchorCtr="0">
            <a:spAutoFit/>
          </a:bodyPr>
          <a:p>
            <a:pPr defTabSz="1171575"/>
            <a:r>
              <a:rPr lang="en-US" altLang="zh-CN" sz="2400">
                <a:solidFill>
                  <a:srgbClr val="FF0000"/>
                </a:solidFill>
                <a:ea typeface="方正启体简体" panose="03000509000000000000" charset="-122"/>
                <a:cs typeface="方正启体简体" panose="03000509000000000000" charset="-122"/>
              </a:rPr>
              <a:t>2.</a:t>
            </a:r>
            <a:r>
              <a:rPr lang="zh-CN" altLang="en-US" sz="2400">
                <a:solidFill>
                  <a:srgbClr val="FF0000"/>
                </a:solidFill>
                <a:ea typeface="方正启体简体" panose="03000509000000000000" charset="-122"/>
                <a:cs typeface="方正启体简体" panose="03000509000000000000" charset="-122"/>
              </a:rPr>
              <a:t>文字文化</a:t>
            </a:r>
            <a:r>
              <a:rPr lang="en-US" altLang="zh-CN" sz="2400">
                <a:solidFill>
                  <a:srgbClr val="FF0000"/>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新加坡官方使用与中国大陆一致的简体汉字。但在</a:t>
            </a:r>
            <a:r>
              <a:rPr lang="en-US" altLang="zh-CN" sz="2400">
                <a:ea typeface="方正启体简体" panose="03000509000000000000" charset="-122"/>
                <a:cs typeface="方正启体简体" panose="03000509000000000000" charset="-122"/>
              </a:rPr>
              <a:t>1969</a:t>
            </a:r>
            <a:r>
              <a:rPr lang="zh-CN" altLang="en-US" sz="2400">
                <a:ea typeface="方正启体简体" panose="03000509000000000000" charset="-122"/>
                <a:cs typeface="方正启体简体" panose="03000509000000000000" charset="-122"/>
              </a:rPr>
              <a:t>年至</a:t>
            </a:r>
            <a:r>
              <a:rPr lang="en-US" altLang="zh-CN" sz="2400">
                <a:ea typeface="方正启体简体" panose="03000509000000000000" charset="-122"/>
                <a:cs typeface="方正启体简体" panose="03000509000000000000" charset="-122"/>
              </a:rPr>
              <a:t>1979</a:t>
            </a:r>
            <a:r>
              <a:rPr lang="zh-CN" altLang="en-US" sz="2400">
                <a:ea typeface="方正启体简体" panose="03000509000000000000" charset="-122"/>
                <a:cs typeface="方正启体简体" panose="03000509000000000000" charset="-122"/>
              </a:rPr>
              <a:t>年间曾短暂拥有自己的汉字简化标准</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民间以简体字为主但偶尔也会出现繁体字与简体字混用的现象。新加坡的官方文字为英文</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因此公函、商务往来和其他经济业务性质的书信通常以英语为主。</a:t>
            </a:r>
            <a:endParaRPr lang="zh-CN" altLang="en-US" sz="2400">
              <a:ea typeface="方正启体简体" panose="03000509000000000000" charset="-122"/>
              <a:cs typeface="方正启体简体" panose="03000509000000000000" charset="-122"/>
            </a:endParaRPr>
          </a:p>
        </p:txBody>
      </p:sp>
      <p:sp>
        <p:nvSpPr>
          <p:cNvPr id="39938" name="Text Box 2"/>
          <p:cNvSpPr/>
          <p:nvPr/>
        </p:nvSpPr>
        <p:spPr>
          <a:xfrm>
            <a:off x="286412" y="3946976"/>
            <a:ext cx="11545855" cy="2773680"/>
          </a:xfrm>
          <a:prstGeom prst="rect">
            <a:avLst/>
          </a:prstGeom>
          <a:noFill/>
          <a:ln w="9525">
            <a:noFill/>
          </a:ln>
        </p:spPr>
        <p:txBody>
          <a:bodyPr lIns="117143" tIns="58572" rIns="117143" bIns="58572" anchor="t" anchorCtr="0">
            <a:spAutoFit/>
          </a:bodyPr>
          <a:p>
            <a:pPr defTabSz="1171575">
              <a:lnSpc>
                <a:spcPct val="90000"/>
              </a:lnSpc>
            </a:pPr>
            <a:r>
              <a:rPr lang="en-US" altLang="zh-CN" sz="2400">
                <a:solidFill>
                  <a:srgbClr val="FF0000"/>
                </a:solidFill>
                <a:ea typeface="方正启体简体" panose="03000509000000000000" charset="-122"/>
                <a:cs typeface="方正启体简体" panose="03000509000000000000" charset="-122"/>
              </a:rPr>
              <a:t>3.</a:t>
            </a:r>
            <a:r>
              <a:rPr lang="zh-CN" altLang="en-US" sz="2400">
                <a:solidFill>
                  <a:srgbClr val="FF0000"/>
                </a:solidFill>
                <a:ea typeface="方正启体简体" panose="03000509000000000000" charset="-122"/>
                <a:cs typeface="方正启体简体" panose="03000509000000000000" charset="-122"/>
              </a:rPr>
              <a:t>传承文化</a:t>
            </a:r>
            <a:r>
              <a:rPr lang="en-US" altLang="zh-CN" sz="2400">
                <a:solidFill>
                  <a:srgbClr val="FF0000"/>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早期离乡背井到新加坡再创家园的移民者将各自的传统文化带入新加坡</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各种族之间的交流与融合</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不仅创造了今日多民族的和谐社会</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也留下了丰富的多元化文化特色。华人</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刻苦耐劳的精神底蕴</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勤奋实干的创业精神。他们与各族和平相处</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积极融入、反馈于当地社会。中华文化精髓也深深影响着新加坡的生活形态。</a:t>
            </a:r>
            <a:endParaRPr lang="zh-CN" altLang="en-US" sz="2400">
              <a:ea typeface="方正启体简体" panose="03000509000000000000" charset="-122"/>
              <a:cs typeface="方正启体简体" panose="03000509000000000000" charset="-122"/>
            </a:endParaRPr>
          </a:p>
          <a:p>
            <a:pPr defTabSz="1171575">
              <a:lnSpc>
                <a:spcPct val="90000"/>
              </a:lnSpc>
            </a:pPr>
            <a:r>
              <a:rPr lang="en-US" altLang="zh-CN" sz="2400">
                <a:solidFill>
                  <a:srgbClr val="FF0000"/>
                </a:solidFill>
                <a:ea typeface="方正启体简体" panose="03000509000000000000" charset="-122"/>
                <a:cs typeface="方正启体简体" panose="03000509000000000000" charset="-122"/>
              </a:rPr>
              <a:t>4.</a:t>
            </a:r>
            <a:r>
              <a:rPr lang="zh-CN" altLang="en-US" sz="2400">
                <a:solidFill>
                  <a:srgbClr val="FF0000"/>
                </a:solidFill>
                <a:ea typeface="方正启体简体" panose="03000509000000000000" charset="-122"/>
                <a:cs typeface="方正启体简体" panose="03000509000000000000" charset="-122"/>
              </a:rPr>
              <a:t>宗教文化</a:t>
            </a:r>
            <a:r>
              <a:rPr lang="en-US" altLang="zh-CN" sz="2400">
                <a:solidFill>
                  <a:srgbClr val="FF0000"/>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新加坡提倡宗教与族群之间的互相容忍和包容精神</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实行宗教自由政策。新加坡佛教是全国第一大宗教</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约占人口的</a:t>
            </a:r>
            <a:r>
              <a:rPr lang="en-US" altLang="zh-CN" sz="2400">
                <a:ea typeface="方正启体简体" panose="03000509000000000000" charset="-122"/>
                <a:cs typeface="方正启体简体" panose="03000509000000000000" charset="-122"/>
              </a:rPr>
              <a:t>33%；</a:t>
            </a:r>
            <a:r>
              <a:rPr lang="zh-CN" altLang="en-US" sz="2400">
                <a:ea typeface="方正启体简体" panose="03000509000000000000" charset="-122"/>
                <a:cs typeface="方正启体简体" panose="03000509000000000000" charset="-122"/>
              </a:rPr>
              <a:t>新加坡基督教</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新教和天主教</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教徒占总人口的</a:t>
            </a:r>
            <a:r>
              <a:rPr lang="en-US" altLang="zh-CN" sz="2400">
                <a:ea typeface="方正启体简体" panose="03000509000000000000" charset="-122"/>
                <a:cs typeface="方正启体简体" panose="03000509000000000000" charset="-122"/>
              </a:rPr>
              <a:t>18%；</a:t>
            </a:r>
            <a:r>
              <a:rPr lang="zh-CN" altLang="en-US" sz="2400">
                <a:ea typeface="方正启体简体" panose="03000509000000000000" charset="-122"/>
                <a:cs typeface="方正启体简体" panose="03000509000000000000" charset="-122"/>
              </a:rPr>
              <a:t>新加坡伊斯兰教教徒占总人口的</a:t>
            </a:r>
            <a:r>
              <a:rPr lang="en-US" altLang="zh-CN" sz="2400">
                <a:ea typeface="方正启体简体" panose="03000509000000000000" charset="-122"/>
                <a:cs typeface="方正启体简体" panose="03000509000000000000" charset="-122"/>
              </a:rPr>
              <a:t>15%,</a:t>
            </a:r>
            <a:r>
              <a:rPr lang="zh-CN" altLang="en-US" sz="2400">
                <a:ea typeface="方正启体简体" panose="03000509000000000000" charset="-122"/>
                <a:cs typeface="方正启体简体" panose="03000509000000000000" charset="-122"/>
              </a:rPr>
              <a:t>教徒约有</a:t>
            </a:r>
            <a:r>
              <a:rPr lang="en-US" altLang="zh-CN" sz="2400">
                <a:ea typeface="方正启体简体" panose="03000509000000000000" charset="-122"/>
                <a:cs typeface="方正启体简体" panose="03000509000000000000" charset="-122"/>
              </a:rPr>
              <a:t>65</a:t>
            </a:r>
            <a:r>
              <a:rPr lang="zh-CN" altLang="en-US" sz="2400">
                <a:ea typeface="方正启体简体" panose="03000509000000000000" charset="-122"/>
                <a:cs typeface="方正启体简体" panose="03000509000000000000" charset="-122"/>
              </a:rPr>
              <a:t>万人</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新加坡印度教的信徒约</a:t>
            </a:r>
            <a:r>
              <a:rPr lang="en-US" altLang="zh-CN" sz="2400">
                <a:ea typeface="方正启体简体" panose="03000509000000000000" charset="-122"/>
                <a:cs typeface="方正启体简体" panose="03000509000000000000" charset="-122"/>
              </a:rPr>
              <a:t>10</a:t>
            </a:r>
            <a:r>
              <a:rPr lang="zh-CN" altLang="en-US" sz="2400">
                <a:ea typeface="方正启体简体" panose="03000509000000000000" charset="-122"/>
                <a:cs typeface="方正启体简体" panose="03000509000000000000" charset="-122"/>
              </a:rPr>
              <a:t>万人</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占总人口的</a:t>
            </a:r>
            <a:r>
              <a:rPr lang="en-US" altLang="zh-CN" sz="2400">
                <a:ea typeface="方正启体简体" panose="03000509000000000000" charset="-122"/>
                <a:cs typeface="方正启体简体" panose="03000509000000000000" charset="-122"/>
              </a:rPr>
              <a:t>5%</a:t>
            </a:r>
            <a:r>
              <a:rPr lang="zh-CN" altLang="en-US" sz="2400">
                <a:ea typeface="方正启体简体" panose="03000509000000000000" charset="-122"/>
                <a:cs typeface="方正启体简体" panose="03000509000000000000" charset="-122"/>
              </a:rPr>
              <a:t>。</a:t>
            </a:r>
            <a:endParaRPr lang="zh-CN" altLang="en-US" sz="2400">
              <a:ea typeface="方正启体简体" panose="03000509000000000000" charset="-122"/>
              <a:cs typeface="方正启体简体" panose="03000509000000000000"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2"/>
          <p:cNvSpPr/>
          <p:nvPr/>
        </p:nvSpPr>
        <p:spPr>
          <a:xfrm>
            <a:off x="286385" y="663575"/>
            <a:ext cx="11480165" cy="3769360"/>
          </a:xfrm>
          <a:prstGeom prst="rect">
            <a:avLst/>
          </a:prstGeom>
          <a:noFill/>
          <a:ln>
            <a:noFill/>
            <a:miter lim="800000"/>
          </a:ln>
        </p:spPr>
        <p:txBody>
          <a:bodyPr wrap="square" lIns="117143" tIns="58572" rIns="117143" bIns="58572" anchor="t" anchorCtr="0">
            <a:spAutoFit/>
          </a:bodyPr>
          <a:p>
            <a:pPr defTabSz="1171575">
              <a:lnSpc>
                <a:spcPct val="110000"/>
              </a:lnSpc>
            </a:pPr>
            <a:r>
              <a:rPr lang="zh-CN" altLang="en-US" sz="2400">
                <a:ea typeface="方正启体简体" panose="03000509000000000000" charset="-122"/>
                <a:cs typeface="方正启体简体" panose="03000509000000000000" charset="-122"/>
              </a:rPr>
              <a:t>龚群在</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新加坡公民道德教育研究</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中写道</a:t>
            </a:r>
            <a:r>
              <a:rPr lang="en-US" altLang="zh-CN" sz="2400">
                <a:ea typeface="方正启体简体" panose="03000509000000000000" charset="-122"/>
                <a:cs typeface="方正启体简体" panose="03000509000000000000" charset="-122"/>
              </a:rPr>
              <a:t>：</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新加坡主要汲取儒家的君子品格的价值观</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这是与新加坡道德教育直接相关的基本因素。新加坡结合自己的国情赋予‘忠孝仁爱礼义廉耻’以新的内涵</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把他们理解的重整体、重义务、重责任的儒家伦理道德进行现代化</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而提出了作为他们国家意识形态的共同价值观。”</a:t>
            </a:r>
            <a:endParaRPr lang="zh-CN" altLang="en-US" sz="2400">
              <a:solidFill>
                <a:srgbClr val="0000FF"/>
              </a:solidFill>
              <a:ea typeface="方正启体简体" panose="03000509000000000000" charset="-122"/>
              <a:cs typeface="方正启体简体" panose="03000509000000000000" charset="-122"/>
            </a:endParaRPr>
          </a:p>
          <a:p>
            <a:pPr defTabSz="1171575">
              <a:lnSpc>
                <a:spcPct val="110000"/>
              </a:lnSpc>
            </a:pPr>
            <a:r>
              <a:rPr lang="zh-CN" altLang="en-US" sz="2400">
                <a:solidFill>
                  <a:srgbClr val="FF0000"/>
                </a:solidFill>
                <a:ea typeface="方正启体简体" panose="03000509000000000000" charset="-122"/>
                <a:cs typeface="方正启体简体" panose="03000509000000000000" charset="-122"/>
              </a:rPr>
              <a:t>新加坡作为一个典型的移民国家</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其社会文化有何特点</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新加坡又是如何利用儒学进行道德教育的</a:t>
            </a:r>
            <a:r>
              <a:rPr lang="en-US" altLang="zh-CN" sz="2400">
                <a:solidFill>
                  <a:srgbClr val="FF0000"/>
                </a:solidFill>
                <a:ea typeface="方正启体简体" panose="03000509000000000000" charset="-122"/>
                <a:cs typeface="方正启体简体" panose="03000509000000000000" charset="-122"/>
              </a:rPr>
              <a:t>?(</a:t>
            </a:r>
            <a:r>
              <a:rPr lang="zh-CN" altLang="en-US" sz="2400">
                <a:solidFill>
                  <a:srgbClr val="FF0000"/>
                </a:solidFill>
                <a:ea typeface="方正启体简体" panose="03000509000000000000" charset="-122"/>
                <a:cs typeface="方正启体简体" panose="03000509000000000000" charset="-122"/>
              </a:rPr>
              <a:t>历史解释、史料实证</a:t>
            </a:r>
            <a:r>
              <a:rPr lang="en-US" altLang="zh-CN" sz="2400">
                <a:solidFill>
                  <a:srgbClr val="FF0000"/>
                </a:solidFill>
                <a:ea typeface="方正启体简体" panose="03000509000000000000" charset="-122"/>
                <a:cs typeface="方正启体简体" panose="03000509000000000000" charset="-122"/>
              </a:rPr>
              <a:t>)</a:t>
            </a:r>
            <a:endParaRPr lang="en-US" altLang="zh-CN" sz="2400">
              <a:solidFill>
                <a:srgbClr val="FF0000"/>
              </a:solidFill>
              <a:ea typeface="方正启体简体" panose="03000509000000000000" charset="-122"/>
              <a:cs typeface="方正启体简体" panose="03000509000000000000" charset="-122"/>
            </a:endParaRPr>
          </a:p>
          <a:p>
            <a:pPr defTabSz="1171575">
              <a:lnSpc>
                <a:spcPct val="110000"/>
              </a:lnSpc>
            </a:pPr>
            <a:r>
              <a:rPr lang="zh-CN" altLang="en-US" sz="2400">
                <a:solidFill>
                  <a:srgbClr val="0000FF"/>
                </a:solidFill>
                <a:ea typeface="方正启体简体" panose="03000509000000000000" charset="-122"/>
                <a:cs typeface="方正启体简体" panose="03000509000000000000" charset="-122"/>
              </a:rPr>
              <a:t>提示</a:t>
            </a:r>
            <a:r>
              <a:rPr lang="en-US" altLang="zh-CN" sz="2400">
                <a:solidFill>
                  <a:srgbClr val="0000FF"/>
                </a:solidFill>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特点</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多元文化和谐共处</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各民族的传统文化活动丰富多彩。</a:t>
            </a:r>
            <a:endParaRPr lang="zh-CN" altLang="en-US" sz="2400">
              <a:ea typeface="方正启体简体" panose="03000509000000000000" charset="-122"/>
              <a:cs typeface="方正启体简体" panose="03000509000000000000" charset="-122"/>
            </a:endParaRPr>
          </a:p>
          <a:p>
            <a:pPr defTabSz="1171575">
              <a:lnSpc>
                <a:spcPct val="110000"/>
              </a:lnSpc>
            </a:pPr>
            <a:r>
              <a:rPr lang="zh-CN" altLang="en-US" sz="2400">
                <a:ea typeface="方正启体简体" panose="03000509000000000000" charset="-122"/>
                <a:cs typeface="方正启体简体" panose="03000509000000000000" charset="-122"/>
              </a:rPr>
              <a:t>道德教育</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汲取儒家君子品格的价值观</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对儒家伦理进行现代化的转化</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提出了作为国家意识形态的共同价值观。</a:t>
            </a:r>
            <a:endParaRPr lang="zh-CN" altLang="en-US" sz="2400">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charRg st="214" end="25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char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3"/>
          <p:cNvGraphicFramePr>
            <a:graphicFrameLocks noGrp="1"/>
          </p:cNvGraphicFramePr>
          <p:nvPr>
            <p:custDataLst>
              <p:tags r:id="rId1"/>
            </p:custDataLst>
          </p:nvPr>
        </p:nvGraphicFramePr>
        <p:xfrm>
          <a:off x="129988" y="661570"/>
          <a:ext cx="11955332" cy="4023360"/>
        </p:xfrm>
        <a:graphic>
          <a:graphicData uri="http://schemas.openxmlformats.org/drawingml/2006/table">
            <a:tbl>
              <a:tblPr firstRow="1" bandRow="1">
                <a:tableStyleId>{5C22544A-7EE6-4342-B048-85BDC9FD1C3A}</a:tableStyleId>
              </a:tblPr>
              <a:tblGrid>
                <a:gridCol w="808990"/>
                <a:gridCol w="4476601"/>
                <a:gridCol w="6669741"/>
              </a:tblGrid>
              <a:tr h="457200">
                <a:tc>
                  <a:txBody>
                    <a:bodyPr wrap="square"/>
                    <a:lstStyle/>
                    <a:p>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r>
                        <a:rPr lang="zh-CN" altLang="en-US" sz="2400">
                          <a:latin typeface="方正启体简体" panose="03000509000000000000" charset="-122"/>
                          <a:ea typeface="方正启体简体" panose="03000509000000000000" charset="-122"/>
                          <a:cs typeface="方正启体简体" panose="03000509000000000000" charset="-122"/>
                        </a:rPr>
                        <a:t>                  美国</a:t>
                      </a:r>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r>
                        <a:rPr lang="zh-CN" altLang="en-US" sz="2400">
                          <a:latin typeface="方正启体简体" panose="03000509000000000000" charset="-122"/>
                          <a:ea typeface="方正启体简体" panose="03000509000000000000" charset="-122"/>
                          <a:cs typeface="方正启体简体" panose="03000509000000000000" charset="-122"/>
                        </a:rPr>
                        <a:t>                       新加坡</a:t>
                      </a:r>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r>
              <a:tr h="0">
                <a:tc>
                  <a:txBody>
                    <a:bodyPr wrap="square"/>
                    <a:lstStyle/>
                    <a:p>
                      <a:r>
                        <a:rPr lang="zh-CN" altLang="en-US" sz="2400">
                          <a:latin typeface="方正启体简体" panose="03000509000000000000" charset="-122"/>
                          <a:ea typeface="方正启体简体" panose="03000509000000000000" charset="-122"/>
                          <a:cs typeface="方正启体简体" panose="03000509000000000000" charset="-122"/>
                        </a:rPr>
                        <a:t>背景</a:t>
                      </a:r>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endParaRPr lang="en-US" altLang="zh-CN" sz="2400">
                        <a:latin typeface="方正启体简体" panose="03000509000000000000" charset="-122"/>
                        <a:ea typeface="方正启体简体" panose="03000509000000000000" charset="-122"/>
                        <a:cs typeface="方正启体简体" panose="03000509000000000000" charset="-122"/>
                      </a:endParaRPr>
                    </a:p>
                    <a:p>
                      <a:endParaRPr lang="en-US" altLang="zh-CN" sz="2400">
                        <a:latin typeface="方正启体简体" panose="03000509000000000000" charset="-122"/>
                        <a:ea typeface="方正启体简体" panose="03000509000000000000" charset="-122"/>
                        <a:cs typeface="方正启体简体" panose="03000509000000000000" charset="-122"/>
                      </a:endParaRPr>
                    </a:p>
                    <a:p>
                      <a:endParaRPr lang="en-US" altLang="zh-CN" sz="2400">
                        <a:latin typeface="方正启体简体" panose="03000509000000000000" charset="-122"/>
                        <a:ea typeface="方正启体简体" panose="03000509000000000000" charset="-122"/>
                        <a:cs typeface="方正启体简体" panose="03000509000000000000" charset="-122"/>
                      </a:endParaRPr>
                    </a:p>
                  </a:txBody>
                  <a:tcPr vert="horz"/>
                </a:tc>
              </a:tr>
              <a:tr h="370840">
                <a:tc>
                  <a:txBody>
                    <a:bodyPr wrap="square"/>
                    <a:lstStyle/>
                    <a:p>
                      <a:r>
                        <a:rPr lang="zh-CN" altLang="en-US" sz="2400">
                          <a:latin typeface="方正启体简体" panose="03000509000000000000" charset="-122"/>
                          <a:ea typeface="方正启体简体" panose="03000509000000000000" charset="-122"/>
                          <a:cs typeface="方正启体简体" panose="03000509000000000000" charset="-122"/>
                        </a:rPr>
                        <a:t>特点</a:t>
                      </a:r>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endParaRPr lang="en-US" altLang="zh-CN" sz="2400">
                        <a:latin typeface="方正启体简体" panose="03000509000000000000" charset="-122"/>
                        <a:ea typeface="方正启体简体" panose="03000509000000000000" charset="-122"/>
                        <a:cs typeface="方正启体简体" panose="03000509000000000000" charset="-122"/>
                      </a:endParaRPr>
                    </a:p>
                    <a:p>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r>
              <a:tr h="370840">
                <a:tc>
                  <a:txBody>
                    <a:bodyPr wrap="square"/>
                    <a:lstStyle/>
                    <a:p>
                      <a:r>
                        <a:rPr lang="zh-CN" altLang="en-US" sz="2400">
                          <a:latin typeface="方正启体简体" panose="03000509000000000000" charset="-122"/>
                          <a:ea typeface="方正启体简体" panose="03000509000000000000" charset="-122"/>
                          <a:cs typeface="方正启体简体" panose="03000509000000000000" charset="-122"/>
                        </a:rPr>
                        <a:t>影响</a:t>
                      </a:r>
                      <a:endParaRPr lang="en-US" altLang="zh-CN" sz="2400">
                        <a:latin typeface="方正启体简体" panose="03000509000000000000" charset="-122"/>
                        <a:ea typeface="方正启体简体" panose="03000509000000000000" charset="-122"/>
                        <a:cs typeface="方正启体简体" panose="03000509000000000000" charset="-122"/>
                      </a:endParaRPr>
                    </a:p>
                    <a:p>
                      <a:endParaRPr lang="en-US" altLang="zh-CN" sz="2400">
                        <a:latin typeface="方正启体简体" panose="03000509000000000000" charset="-122"/>
                        <a:ea typeface="方正启体简体" panose="03000509000000000000" charset="-122"/>
                        <a:cs typeface="方正启体简体" panose="03000509000000000000" charset="-122"/>
                      </a:endParaRPr>
                    </a:p>
                    <a:p>
                      <a:endParaRPr lang="en-US" altLang="zh-CN" sz="2400">
                        <a:latin typeface="方正启体简体" panose="03000509000000000000" charset="-122"/>
                        <a:ea typeface="方正启体简体" panose="03000509000000000000" charset="-122"/>
                        <a:cs typeface="方正启体简体" panose="03000509000000000000" charset="-122"/>
                      </a:endParaRPr>
                    </a:p>
                    <a:p>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endParaRPr lang="zh-CN" altLang="en-US" sz="2400">
                        <a:latin typeface="方正启体简体" panose="03000509000000000000" charset="-122"/>
                        <a:ea typeface="方正启体简体" panose="03000509000000000000" charset="-122"/>
                        <a:cs typeface="方正启体简体" panose="03000509000000000000" charset="-122"/>
                      </a:endParaRPr>
                    </a:p>
                  </a:txBody>
                  <a:tcPr vert="horz"/>
                </a:tc>
              </a:tr>
            </a:tbl>
          </a:graphicData>
        </a:graphic>
      </p:graphicFrame>
      <p:sp>
        <p:nvSpPr>
          <p:cNvPr id="7" name="文本框 6"/>
          <p:cNvSpPr txBox="1"/>
          <p:nvPr>
            <p:custDataLst>
              <p:tags r:id="rId2"/>
            </p:custDataLst>
          </p:nvPr>
        </p:nvSpPr>
        <p:spPr>
          <a:xfrm>
            <a:off x="1148826" y="1243327"/>
            <a:ext cx="3802827" cy="829945"/>
          </a:xfrm>
          <a:prstGeom prst="rect">
            <a:avLst/>
          </a:prstGeom>
          <a:noFill/>
        </p:spPr>
        <p:txBody>
          <a:bodyPr wrap="square">
            <a:spAutoFit/>
          </a:bodyPr>
          <a:lstStyle/>
          <a:p>
            <a:r>
              <a:rPr lang="zh-CN" altLang="en-US" sz="2400">
                <a:latin typeface="方正启体简体" panose="03000509000000000000" charset="-122"/>
                <a:ea typeface="方正启体简体" panose="03000509000000000000" charset="-122"/>
                <a:cs typeface="方正启体简体" panose="03000509000000000000" charset="-122"/>
              </a:rPr>
              <a:t>世界各地移民来到北美，公共建设美利坚合众国。</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9" name="文本框 8"/>
          <p:cNvSpPr txBox="1"/>
          <p:nvPr>
            <p:custDataLst>
              <p:tags r:id="rId3"/>
            </p:custDataLst>
          </p:nvPr>
        </p:nvSpPr>
        <p:spPr>
          <a:xfrm>
            <a:off x="5347447" y="1058660"/>
            <a:ext cx="6619539" cy="1198880"/>
          </a:xfrm>
          <a:prstGeom prst="rect">
            <a:avLst/>
          </a:prstGeom>
          <a:noFill/>
        </p:spPr>
        <p:txBody>
          <a:bodyPr wrap="square">
            <a:spAutoFit/>
          </a:bodyPr>
          <a:lstStyle/>
          <a:p>
            <a:r>
              <a:rPr lang="en-US" altLang="zh-CN" sz="2400">
                <a:latin typeface="方正启体简体" panose="03000509000000000000" charset="-122"/>
                <a:ea typeface="方正启体简体" panose="03000509000000000000" charset="-122"/>
                <a:cs typeface="方正启体简体" panose="03000509000000000000" charset="-122"/>
              </a:rPr>
              <a:t>19</a:t>
            </a:r>
            <a:r>
              <a:rPr lang="zh-CN" altLang="en-US" sz="2400">
                <a:latin typeface="方正启体简体" panose="03000509000000000000" charset="-122"/>
                <a:ea typeface="方正启体简体" panose="03000509000000000000" charset="-122"/>
                <a:cs typeface="方正启体简体" panose="03000509000000000000" charset="-122"/>
              </a:rPr>
              <a:t>世纪以来，苏伊士运河的通航缩短了东南亚与欧洲的航程；东南亚地区经济的发展使新加坡成为贸易大港和国际化都市，并成为独立国家。</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11" name="文本框 10"/>
          <p:cNvSpPr txBox="1"/>
          <p:nvPr>
            <p:custDataLst>
              <p:tags r:id="rId4"/>
            </p:custDataLst>
          </p:nvPr>
        </p:nvSpPr>
        <p:spPr>
          <a:xfrm>
            <a:off x="873386" y="2258989"/>
            <a:ext cx="4276164" cy="829945"/>
          </a:xfrm>
          <a:prstGeom prst="rect">
            <a:avLst/>
          </a:prstGeom>
          <a:noFill/>
        </p:spPr>
        <p:txBody>
          <a:bodyPr wrap="square">
            <a:spAutoFit/>
          </a:bodyPr>
          <a:lstStyle/>
          <a:p>
            <a:r>
              <a:rPr lang="zh-CN" altLang="en-US" sz="2400">
                <a:latin typeface="方正启体简体" panose="03000509000000000000" charset="-122"/>
                <a:ea typeface="方正启体简体" panose="03000509000000000000" charset="-122"/>
                <a:cs typeface="方正启体简体" panose="03000509000000000000" charset="-122"/>
              </a:rPr>
              <a:t>多元文化并存、相互交融，以欧洲文化为代表</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13" name="文本框 12"/>
          <p:cNvSpPr txBox="1"/>
          <p:nvPr>
            <p:custDataLst>
              <p:tags r:id="rId5"/>
            </p:custDataLst>
          </p:nvPr>
        </p:nvSpPr>
        <p:spPr>
          <a:xfrm>
            <a:off x="5542878" y="2342262"/>
            <a:ext cx="6228676" cy="460375"/>
          </a:xfrm>
          <a:prstGeom prst="rect">
            <a:avLst/>
          </a:prstGeom>
          <a:noFill/>
        </p:spPr>
        <p:txBody>
          <a:bodyPr wrap="square">
            <a:spAutoFit/>
          </a:bodyPr>
          <a:lstStyle/>
          <a:p>
            <a:r>
              <a:rPr lang="zh-CN" altLang="en-US" sz="2400">
                <a:latin typeface="方正启体简体" panose="03000509000000000000" charset="-122"/>
                <a:ea typeface="方正启体简体" panose="03000509000000000000" charset="-122"/>
                <a:cs typeface="方正启体简体" panose="03000509000000000000" charset="-122"/>
              </a:rPr>
              <a:t>人口构成复杂；文化多元</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16" name="文本框 15"/>
          <p:cNvSpPr txBox="1"/>
          <p:nvPr>
            <p:custDataLst>
              <p:tags r:id="rId6"/>
            </p:custDataLst>
          </p:nvPr>
        </p:nvSpPr>
        <p:spPr>
          <a:xfrm>
            <a:off x="873386" y="3115270"/>
            <a:ext cx="4474061" cy="1568450"/>
          </a:xfrm>
          <a:prstGeom prst="rect">
            <a:avLst/>
          </a:prstGeom>
          <a:noFill/>
        </p:spPr>
        <p:txBody>
          <a:bodyPr wrap="square">
            <a:spAutoFit/>
          </a:bodyPr>
          <a:lstStyle/>
          <a:p>
            <a:r>
              <a:rPr lang="zh-CN" altLang="en-US" sz="2400">
                <a:latin typeface="方正启体简体" panose="03000509000000000000" charset="-122"/>
                <a:ea typeface="方正启体简体" panose="03000509000000000000" charset="-122"/>
                <a:cs typeface="方正启体简体" panose="03000509000000000000" charset="-122"/>
              </a:rPr>
              <a:t>①民族和文化的多样性为美国发展带来活力。</a:t>
            </a:r>
            <a:endParaRPr lang="en-US" altLang="zh-CN" sz="2400">
              <a:latin typeface="方正启体简体" panose="03000509000000000000" charset="-122"/>
              <a:ea typeface="方正启体简体" panose="03000509000000000000" charset="-122"/>
              <a:cs typeface="方正启体简体" panose="03000509000000000000" charset="-122"/>
            </a:endParaRPr>
          </a:p>
          <a:p>
            <a:r>
              <a:rPr lang="zh-CN" altLang="en-US" sz="2400">
                <a:latin typeface="方正启体简体" panose="03000509000000000000" charset="-122"/>
                <a:ea typeface="方正启体简体" panose="03000509000000000000" charset="-122"/>
                <a:cs typeface="方正启体简体" panose="03000509000000000000" charset="-122"/>
              </a:rPr>
              <a:t>②多元文化传统使美国社会存在着不同民族间的文化认同问题。</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18" name="文本框 17"/>
          <p:cNvSpPr txBox="1"/>
          <p:nvPr>
            <p:custDataLst>
              <p:tags r:id="rId7"/>
            </p:custDataLst>
          </p:nvPr>
        </p:nvSpPr>
        <p:spPr>
          <a:xfrm>
            <a:off x="5466005" y="3115270"/>
            <a:ext cx="6185646" cy="1568450"/>
          </a:xfrm>
          <a:prstGeom prst="rect">
            <a:avLst/>
          </a:prstGeom>
          <a:noFill/>
        </p:spPr>
        <p:txBody>
          <a:bodyPr wrap="square">
            <a:spAutoFit/>
          </a:bodyPr>
          <a:lstStyle/>
          <a:p>
            <a:r>
              <a:rPr lang="zh-CN" altLang="en-US" sz="2400">
                <a:latin typeface="方正启体简体" panose="03000509000000000000" charset="-122"/>
                <a:ea typeface="方正启体简体" panose="03000509000000000000" charset="-122"/>
                <a:cs typeface="方正启体简体" panose="03000509000000000000" charset="-122"/>
              </a:rPr>
              <a:t>形成了独特的文化景观：①官方语言多样；②各民族尊重彼此的宗教信仰和风俗习惯，各类宗教建筑形式各异，各民族的传统文化活动丰富多彩。</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100" name="文本框 99"/>
          <p:cNvSpPr txBox="1"/>
          <p:nvPr/>
        </p:nvSpPr>
        <p:spPr>
          <a:xfrm>
            <a:off x="374015" y="4714875"/>
            <a:ext cx="5080000" cy="460375"/>
          </a:xfrm>
          <a:prstGeom prst="rect">
            <a:avLst/>
          </a:prstGeom>
          <a:noFill/>
          <a:ln w="9525">
            <a:noFill/>
          </a:ln>
        </p:spPr>
        <p:txBody>
          <a:bodyPr>
            <a:spAutoFit/>
          </a:bodyPr>
          <a:p>
            <a:pPr indent="0"/>
            <a:r>
              <a:rPr lang="zh-CN" sz="2400" b="0">
                <a:latin typeface="方正启体简体" panose="03000509000000000000" charset="-122"/>
                <a:ea typeface="方正启体简体" panose="03000509000000000000" charset="-122"/>
                <a:cs typeface="方正启体简体" panose="03000509000000000000" charset="-122"/>
              </a:rPr>
              <a:t>移民文化给我们的启示</a:t>
            </a:r>
            <a:endParaRPr lang="zh-CN" altLang="en-US" sz="2400" b="0">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374015" y="5003165"/>
            <a:ext cx="11383645" cy="1529715"/>
          </a:xfrm>
          <a:prstGeom prst="rect">
            <a:avLst/>
          </a:prstGeom>
          <a:noFill/>
          <a:ln w="9525">
            <a:noFill/>
          </a:ln>
        </p:spPr>
        <p:txBody>
          <a:bodyPr wrap="square">
            <a:spAutoFit/>
          </a:bodyPr>
          <a:p>
            <a:pPr indent="0">
              <a:lnSpc>
                <a:spcPct val="130000"/>
              </a:lnSpc>
              <a:spcBef>
                <a:spcPts val="0"/>
              </a:spcBef>
              <a:spcAft>
                <a:spcPts val="0"/>
              </a:spcAft>
            </a:pPr>
            <a:r>
              <a:rPr lang="zh-CN" sz="2400" b="1">
                <a:latin typeface="方正启体简体" panose="03000509000000000000" charset="-122"/>
                <a:ea typeface="方正启体简体" panose="03000509000000000000" charset="-122"/>
                <a:cs typeface="方正启体简体" panose="03000509000000000000" charset="-122"/>
              </a:rPr>
              <a:t>人口的迁移，必然带来文化的交汇，在这种文化借鉴与适应中所产生的认同，往往催生出一种海纳百川。多元一体的移民文化，古代历史上的“泛希腊化”和近代的“美利坚文化”即是如此，</a:t>
            </a:r>
            <a:r>
              <a:rPr lang="zh-CN" sz="2400" b="1">
                <a:solidFill>
                  <a:srgbClr val="C00000"/>
                </a:solidFill>
                <a:latin typeface="方正启体简体" panose="03000509000000000000" charset="-122"/>
                <a:ea typeface="方正启体简体" panose="03000509000000000000" charset="-122"/>
                <a:cs typeface="方正启体简体" panose="03000509000000000000" charset="-122"/>
              </a:rPr>
              <a:t>多样性的文化给这些地区带来了创新和活力。</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p:bldP spid="18"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00680" y="461645"/>
            <a:ext cx="5219700" cy="521970"/>
          </a:xfrm>
          <a:prstGeom prst="rect">
            <a:avLst/>
          </a:prstGeom>
          <a:noFill/>
          <a:ln w="9525">
            <a:noFill/>
          </a:ln>
        </p:spPr>
        <p:txBody>
          <a:bodyPr wrap="square">
            <a:spAutoFit/>
          </a:bodyPr>
          <a:lstStyle/>
          <a:p>
            <a:pPr indent="0"/>
            <a:r>
              <a:rPr lang="zh-CN" sz="2800" b="1">
                <a:latin typeface="方正启体简体" panose="03000509000000000000" charset="-122"/>
                <a:ea typeface="方正启体简体" panose="03000509000000000000" charset="-122"/>
                <a:cs typeface="方正启体简体" panose="03000509000000000000" charset="-122"/>
              </a:rPr>
              <a:t>经济全球化对文化多元化的影响</a:t>
            </a:r>
            <a:endParaRPr lang="zh-CN" altLang="en-US" sz="2800" b="1">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480060" y="867410"/>
            <a:ext cx="11393170" cy="3192780"/>
          </a:xfrm>
          <a:prstGeom prst="rect">
            <a:avLst/>
          </a:prstGeom>
          <a:noFill/>
          <a:ln w="9525">
            <a:noFill/>
          </a:ln>
        </p:spPr>
        <p:txBody>
          <a:bodyPr wrap="square">
            <a:spAutoFit/>
          </a:bodyPr>
          <a:lstStyle/>
          <a:p>
            <a:pPr indent="0">
              <a:lnSpc>
                <a:spcPct val="120000"/>
              </a:lnSpc>
            </a:pPr>
            <a:r>
              <a:rPr lang="zh-CN" sz="2400" b="1">
                <a:latin typeface="方正启体简体" panose="03000509000000000000" charset="-122"/>
                <a:ea typeface="方正启体简体" panose="03000509000000000000" charset="-122"/>
                <a:cs typeface="方正启体简体" panose="03000509000000000000" charset="-122"/>
              </a:rPr>
              <a:t>（</a:t>
            </a:r>
            <a:r>
              <a:rPr lang="en-US" sz="2400" b="1">
                <a:latin typeface="方正启体简体" panose="03000509000000000000" charset="-122"/>
                <a:ea typeface="方正启体简体" panose="03000509000000000000" charset="-122"/>
                <a:cs typeface="方正启体简体" panose="03000509000000000000" charset="-122"/>
              </a:rPr>
              <a:t>1)</a:t>
            </a:r>
            <a:r>
              <a:rPr lang="zh-CN" sz="2400" b="1">
                <a:latin typeface="方正启体简体" panose="03000509000000000000" charset="-122"/>
                <a:ea typeface="方正启体简体" panose="03000509000000000000" charset="-122"/>
                <a:cs typeface="方正启体简体" panose="03000509000000000000" charset="-122"/>
              </a:rPr>
              <a:t>经济全球化对文化多元化是一把双刃剑。</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经济全球化</a:t>
            </a:r>
            <a:r>
              <a:rPr lang="zh-CN" sz="2400" b="1">
                <a:latin typeface="方正启体简体" panose="03000509000000000000" charset="-122"/>
                <a:ea typeface="方正启体简体" panose="03000509000000000000" charset="-122"/>
                <a:cs typeface="方正启体简体" panose="03000509000000000000" charset="-122"/>
              </a:rPr>
              <a:t>加强了世界各国的联系，也促进了不同文化间的交流与传播，使任何国家不得不受到异域文化的影响。</a:t>
            </a:r>
            <a:endParaRPr lang="zh-CN" sz="2400" b="1">
              <a:latin typeface="方正启体简体" panose="03000509000000000000" charset="-122"/>
              <a:ea typeface="方正启体简体" panose="03000509000000000000" charset="-122"/>
              <a:cs typeface="方正启体简体" panose="03000509000000000000" charset="-122"/>
            </a:endParaRPr>
          </a:p>
          <a:p>
            <a:pPr indent="0">
              <a:lnSpc>
                <a:spcPct val="120000"/>
              </a:lnSpc>
            </a:pPr>
            <a:r>
              <a:rPr lang="zh-CN" sz="2400" b="1">
                <a:latin typeface="方正启体简体" panose="03000509000000000000" charset="-122"/>
                <a:ea typeface="方正启体简体" panose="03000509000000000000" charset="-122"/>
                <a:cs typeface="方正启体简体" panose="03000509000000000000" charset="-122"/>
              </a:rPr>
              <a:t>（</a:t>
            </a:r>
            <a:r>
              <a:rPr lang="en-US" sz="2400" b="1">
                <a:latin typeface="方正启体简体" panose="03000509000000000000" charset="-122"/>
                <a:ea typeface="方正启体简体" panose="03000509000000000000" charset="-122"/>
                <a:cs typeface="方正启体简体" panose="03000509000000000000" charset="-122"/>
              </a:rPr>
              <a:t>2)</a:t>
            </a:r>
            <a:r>
              <a:rPr lang="zh-CN" sz="2400" b="1">
                <a:latin typeface="方正启体简体" panose="03000509000000000000" charset="-122"/>
                <a:ea typeface="方正启体简体" panose="03000509000000000000" charset="-122"/>
                <a:cs typeface="方正启体简体" panose="03000509000000000000" charset="-122"/>
              </a:rPr>
              <a:t>一方面外来文化</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冲击</a:t>
            </a:r>
            <a:r>
              <a:rPr lang="zh-CN" sz="2400" b="1">
                <a:latin typeface="方正启体简体" panose="03000509000000000000" charset="-122"/>
                <a:ea typeface="方正启体简体" panose="03000509000000000000" charset="-122"/>
                <a:cs typeface="方正启体简体" panose="03000509000000000000" charset="-122"/>
              </a:rPr>
              <a:t>了</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本国</a:t>
            </a:r>
            <a:r>
              <a:rPr lang="zh-CN" sz="2400" b="1">
                <a:latin typeface="方正启体简体" panose="03000509000000000000" charset="-122"/>
                <a:ea typeface="方正启体简体" panose="03000509000000000000" charset="-122"/>
                <a:cs typeface="方正启体简体" panose="03000509000000000000" charset="-122"/>
              </a:rPr>
              <a:t>的固有</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文化</a:t>
            </a:r>
            <a:r>
              <a:rPr lang="zh-CN" sz="2400" b="1">
                <a:latin typeface="方正启体简体" panose="03000509000000000000" charset="-122"/>
                <a:ea typeface="方正启体简体" panose="03000509000000000000" charset="-122"/>
                <a:cs typeface="方正启体简体" panose="03000509000000000000" charset="-122"/>
              </a:rPr>
              <a:t>，加速了本国固有文化的改造和衰亡。另一方面，加速了本土文化对异域文化的</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吸收与融合</a:t>
            </a:r>
            <a:r>
              <a:rPr lang="zh-CN" sz="2400" b="1">
                <a:latin typeface="方正启体简体" panose="03000509000000000000" charset="-122"/>
                <a:ea typeface="方正启体简体" panose="03000509000000000000" charset="-122"/>
                <a:cs typeface="方正启体简体" panose="03000509000000000000" charset="-122"/>
              </a:rPr>
              <a:t>，促进了本土从单一文化向</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多元文</a:t>
            </a:r>
            <a:r>
              <a:rPr lang="zh-CN" sz="2400" b="1">
                <a:latin typeface="方正启体简体" panose="03000509000000000000" charset="-122"/>
                <a:ea typeface="方正启体简体" panose="03000509000000000000" charset="-122"/>
                <a:cs typeface="方正启体简体" panose="03000509000000000000" charset="-122"/>
              </a:rPr>
              <a:t>化的发展。</a:t>
            </a:r>
            <a:endParaRPr lang="zh-CN" sz="2400" b="1">
              <a:latin typeface="方正启体简体" panose="03000509000000000000" charset="-122"/>
              <a:ea typeface="方正启体简体" panose="03000509000000000000" charset="-122"/>
              <a:cs typeface="方正启体简体" panose="03000509000000000000" charset="-122"/>
            </a:endParaRPr>
          </a:p>
          <a:p>
            <a:pPr indent="0">
              <a:lnSpc>
                <a:spcPct val="120000"/>
              </a:lnSpc>
            </a:pPr>
            <a:r>
              <a:rPr lang="zh-CN" sz="2400" b="1">
                <a:latin typeface="方正启体简体" panose="03000509000000000000" charset="-122"/>
                <a:ea typeface="方正启体简体" panose="03000509000000000000" charset="-122"/>
                <a:cs typeface="方正启体简体" panose="03000509000000000000" charset="-122"/>
              </a:rPr>
              <a:t>（</a:t>
            </a:r>
            <a:r>
              <a:rPr lang="en-US" sz="2400" b="1">
                <a:latin typeface="方正启体简体" panose="03000509000000000000" charset="-122"/>
                <a:ea typeface="方正启体简体" panose="03000509000000000000" charset="-122"/>
                <a:cs typeface="方正启体简体" panose="03000509000000000000" charset="-122"/>
              </a:rPr>
              <a:t>3)</a:t>
            </a:r>
            <a:r>
              <a:rPr lang="zh-CN" sz="2400" b="1">
                <a:latin typeface="方正启体简体" panose="03000509000000000000" charset="-122"/>
                <a:ea typeface="方正启体简体" panose="03000509000000000000" charset="-122"/>
                <a:cs typeface="方正启体简体" panose="03000509000000000000" charset="-122"/>
              </a:rPr>
              <a:t>全球化下的异域文化影响，并非文化的同化，而是</a:t>
            </a:r>
            <a:r>
              <a:rPr lang="zh-CN" sz="2400" b="1">
                <a:solidFill>
                  <a:srgbClr val="0945A5"/>
                </a:solidFill>
                <a:latin typeface="方正启体简体" panose="03000509000000000000" charset="-122"/>
                <a:ea typeface="方正启体简体" panose="03000509000000000000" charset="-122"/>
                <a:cs typeface="方正启体简体" panose="03000509000000000000" charset="-122"/>
              </a:rPr>
              <a:t>本土文化在与异域文化空间互动上的多元化发展</a:t>
            </a:r>
            <a:r>
              <a:rPr lang="zh-CN" sz="2400" b="1">
                <a:latin typeface="方正启体简体" panose="03000509000000000000" charset="-122"/>
                <a:ea typeface="方正启体简体" panose="03000509000000000000" charset="-122"/>
                <a:cs typeface="方正启体简体" panose="03000509000000000000" charset="-122"/>
              </a:rPr>
              <a:t>；</a:t>
            </a:r>
            <a:r>
              <a:rPr lang="zh-CN" sz="2400" b="1">
                <a:latin typeface="方正启体简体" panose="03000509000000000000" charset="-122"/>
                <a:ea typeface="方正启体简体" panose="03000509000000000000" charset="-122"/>
                <a:cs typeface="方正启体简体" panose="03000509000000000000" charset="-122"/>
              </a:rPr>
              <a:t>外来文化因本地固有文化的“过滤”作用，日益本土化。</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3" name="矩形 2"/>
          <p:cNvSpPr/>
          <p:nvPr/>
        </p:nvSpPr>
        <p:spPr>
          <a:xfrm>
            <a:off x="480060" y="4185285"/>
            <a:ext cx="11392535" cy="2120900"/>
          </a:xfrm>
          <a:prstGeom prst="rect">
            <a:avLst/>
          </a:prstGeom>
        </p:spPr>
        <p:txBody>
          <a:bodyPr wrap="square">
            <a:spAutoFit/>
          </a:bodyPr>
          <a:p>
            <a:pPr algn="ctr">
              <a:lnSpc>
                <a:spcPct val="110000"/>
              </a:lnSpc>
              <a:spcAft>
                <a:spcPct val="0"/>
              </a:spcAft>
            </a:pPr>
            <a:r>
              <a:rPr lang="zh-CN" altLang="zh-CN" sz="2400" b="1" kern="100">
                <a:solidFill>
                  <a:srgbClr val="FF0000"/>
                </a:solidFill>
                <a:cs typeface="方正启体简体" panose="03000509000000000000" charset="-122"/>
              </a:rPr>
              <a:t>全球化背景下的现代世界正在形成遍及各国的各类移民社会。</a:t>
            </a:r>
            <a:endParaRPr lang="zh-CN" altLang="zh-CN" sz="2400" b="1" kern="100">
              <a:solidFill>
                <a:srgbClr val="FF0000"/>
              </a:solidFill>
              <a:cs typeface="方正启体简体" panose="03000509000000000000" charset="-122"/>
            </a:endParaRPr>
          </a:p>
          <a:p>
            <a:pPr algn="just">
              <a:lnSpc>
                <a:spcPct val="110000"/>
              </a:lnSpc>
              <a:spcAft>
                <a:spcPct val="0"/>
              </a:spcAft>
            </a:pPr>
            <a:r>
              <a:rPr lang="zh-CN" altLang="en-US" sz="2400" b="1" kern="100" smtClean="0">
                <a:cs typeface="方正启体简体" panose="03000509000000000000" charset="-122"/>
              </a:rPr>
              <a:t>移民的</a:t>
            </a:r>
            <a:r>
              <a:rPr lang="zh-CN" altLang="zh-CN" sz="2400" b="1" kern="100" smtClean="0">
                <a:cs typeface="方正启体简体" panose="03000509000000000000" charset="-122"/>
              </a:rPr>
              <a:t>影响</a:t>
            </a:r>
            <a:r>
              <a:rPr lang="zh-CN" altLang="zh-CN" sz="2400" b="1" kern="100">
                <a:cs typeface="方正启体简体" panose="03000509000000000000" charset="-122"/>
              </a:rPr>
              <a:t>：</a:t>
            </a:r>
            <a:endParaRPr lang="zh-CN" altLang="zh-CN" sz="2400" kern="100">
              <a:cs typeface="方正启体简体" panose="03000509000000000000" charset="-122"/>
            </a:endParaRPr>
          </a:p>
          <a:p>
            <a:pPr algn="just">
              <a:lnSpc>
                <a:spcPct val="110000"/>
              </a:lnSpc>
              <a:spcAft>
                <a:spcPct val="0"/>
              </a:spcAft>
            </a:pPr>
            <a:r>
              <a:rPr lang="zh-CN" altLang="zh-CN" sz="2400" b="1" kern="100">
                <a:cs typeface="方正启体简体" panose="03000509000000000000" charset="-122"/>
              </a:rPr>
              <a:t>（</a:t>
            </a:r>
            <a:r>
              <a:rPr lang="en-US" altLang="zh-CN" sz="2400" b="1" kern="100">
                <a:cs typeface="方正启体简体" panose="03000509000000000000" charset="-122"/>
              </a:rPr>
              <a:t>1</a:t>
            </a:r>
            <a:r>
              <a:rPr lang="zh-CN" altLang="zh-CN" sz="2400" b="1" kern="100">
                <a:cs typeface="方正启体简体" panose="03000509000000000000" charset="-122"/>
              </a:rPr>
              <a:t>）积极影响</a:t>
            </a:r>
            <a:r>
              <a:rPr lang="zh-CN" altLang="zh-CN" sz="2400" b="1" kern="100" smtClean="0">
                <a:cs typeface="方正启体简体" panose="03000509000000000000" charset="-122"/>
              </a:rPr>
              <a:t>：</a:t>
            </a:r>
            <a:r>
              <a:rPr lang="zh-CN" altLang="zh-CN" sz="2400" kern="100" smtClean="0">
                <a:cs typeface="方正启体简体" panose="03000509000000000000" charset="-122"/>
              </a:rPr>
              <a:t>这些</a:t>
            </a:r>
            <a:r>
              <a:rPr lang="zh-CN" altLang="zh-CN" sz="2400" kern="100">
                <a:cs typeface="方正启体简体" panose="03000509000000000000" charset="-122"/>
              </a:rPr>
              <a:t>外来移民在与本土居民相互调适和融合的情况下，会形成具有多样性和创造性移民文化；</a:t>
            </a:r>
            <a:endParaRPr lang="zh-CN" altLang="zh-CN" sz="2400" kern="100">
              <a:cs typeface="方正启体简体" panose="03000509000000000000" charset="-122"/>
            </a:endParaRPr>
          </a:p>
          <a:p>
            <a:pPr algn="just">
              <a:lnSpc>
                <a:spcPct val="110000"/>
              </a:lnSpc>
              <a:spcAft>
                <a:spcPct val="0"/>
              </a:spcAft>
            </a:pPr>
            <a:r>
              <a:rPr lang="zh-CN" altLang="zh-CN" sz="2400" b="1" kern="100">
                <a:cs typeface="方正启体简体" panose="03000509000000000000" charset="-122"/>
              </a:rPr>
              <a:t>（</a:t>
            </a:r>
            <a:r>
              <a:rPr lang="en-US" altLang="zh-CN" sz="2400" b="1" kern="100">
                <a:cs typeface="方正启体简体" panose="03000509000000000000" charset="-122"/>
              </a:rPr>
              <a:t>2</a:t>
            </a:r>
            <a:r>
              <a:rPr lang="zh-CN" altLang="zh-CN" sz="2400" b="1" kern="100">
                <a:cs typeface="方正启体简体" panose="03000509000000000000" charset="-122"/>
              </a:rPr>
              <a:t>）消极影响</a:t>
            </a:r>
            <a:r>
              <a:rPr lang="zh-CN" altLang="zh-CN" sz="2400" b="1" kern="100" smtClean="0">
                <a:cs typeface="方正启体简体" panose="03000509000000000000" charset="-122"/>
              </a:rPr>
              <a:t>：</a:t>
            </a:r>
            <a:r>
              <a:rPr lang="zh-CN" altLang="zh-CN" sz="2400" kern="100" smtClean="0">
                <a:cs typeface="方正启体简体" panose="03000509000000000000" charset="-122"/>
              </a:rPr>
              <a:t>在</a:t>
            </a:r>
            <a:r>
              <a:rPr lang="zh-CN" altLang="zh-CN" sz="2400" kern="100">
                <a:cs typeface="方正启体简体" panose="03000509000000000000" charset="-122"/>
              </a:rPr>
              <a:t>多元文化不可调和时，也会产生不同族群间的矛盾和冲突。</a:t>
            </a:r>
            <a:endParaRPr lang="zh-CN" altLang="zh-CN" sz="2400" kern="100">
              <a:cs typeface="方正启体简体" panose="03000509000000000000" charset="-122"/>
            </a:endParaRPr>
          </a:p>
        </p:txBody>
      </p:sp>
      <p:sp>
        <p:nvSpPr>
          <p:cNvPr id="6" name="矩形 5"/>
          <p:cNvSpPr/>
          <p:nvPr/>
        </p:nvSpPr>
        <p:spPr>
          <a:xfrm>
            <a:off x="268605" y="3428365"/>
            <a:ext cx="11741785" cy="3338195"/>
          </a:xfrm>
          <a:prstGeom prst="rect">
            <a:avLst/>
          </a:prstGeom>
          <a:solidFill>
            <a:schemeClr val="bg1"/>
          </a:solidFill>
        </p:spPr>
        <p:txBody>
          <a:bodyPr wrap="square">
            <a:spAutoFit/>
          </a:bodyPr>
          <a:p>
            <a:pPr algn="ctr">
              <a:lnSpc>
                <a:spcPct val="110000"/>
              </a:lnSpc>
              <a:spcAft>
                <a:spcPct val="0"/>
              </a:spcAft>
            </a:pPr>
            <a:r>
              <a:rPr lang="zh-CN" altLang="zh-CN" sz="2400" b="1" kern="0">
                <a:solidFill>
                  <a:srgbClr val="FF0000"/>
                </a:solidFill>
                <a:latin typeface="方正启体简体" panose="03000509000000000000" charset="-122"/>
                <a:cs typeface="方正启体简体" panose="03000509000000000000" charset="-122"/>
              </a:rPr>
              <a:t>面对文化多元的态度</a:t>
            </a:r>
            <a:endParaRPr lang="zh-CN" altLang="zh-CN" sz="2400" kern="100">
              <a:solidFill>
                <a:srgbClr val="FF0000"/>
              </a:solidFill>
              <a:cs typeface="方正启体简体" panose="03000509000000000000" charset="-122"/>
            </a:endParaRPr>
          </a:p>
          <a:p>
            <a:pPr>
              <a:lnSpc>
                <a:spcPct val="110000"/>
              </a:lnSpc>
              <a:spcAft>
                <a:spcPct val="0"/>
              </a:spcAft>
            </a:pPr>
            <a:r>
              <a:rPr lang="zh-CN" altLang="zh-CN" sz="2400" kern="0">
                <a:latin typeface="方正启体简体" panose="03000509000000000000" charset="-122"/>
                <a:cs typeface="方正启体简体" panose="03000509000000000000" charset="-122"/>
              </a:rPr>
              <a:t>（</a:t>
            </a:r>
            <a:r>
              <a:rPr lang="en-US" altLang="zh-CN" sz="2400" kern="0">
                <a:latin typeface="方正启体简体" panose="03000509000000000000" charset="-122"/>
                <a:cs typeface="方正启体简体" panose="03000509000000000000" charset="-122"/>
              </a:rPr>
              <a:t>1</a:t>
            </a:r>
            <a:r>
              <a:rPr lang="zh-CN" altLang="zh-CN" sz="2400" kern="0">
                <a:latin typeface="方正启体简体" panose="03000509000000000000" charset="-122"/>
                <a:cs typeface="方正启体简体" panose="03000509000000000000" charset="-122"/>
              </a:rPr>
              <a:t>）当不同文化背景的人相遇时，人们往往从自身的文化视角、用自己的价值观来理解和判断事物，有时会导致彼此误解与冲突。</a:t>
            </a:r>
            <a:endParaRPr lang="zh-CN" altLang="zh-CN" sz="2400" kern="100">
              <a:cs typeface="方正启体简体" panose="03000509000000000000" charset="-122"/>
            </a:endParaRPr>
          </a:p>
          <a:p>
            <a:pPr>
              <a:lnSpc>
                <a:spcPct val="110000"/>
              </a:lnSpc>
              <a:spcAft>
                <a:spcPct val="0"/>
              </a:spcAft>
            </a:pPr>
            <a:r>
              <a:rPr lang="zh-CN" altLang="zh-CN" sz="2400" kern="0">
                <a:latin typeface="方正启体简体" panose="03000509000000000000" charset="-122"/>
                <a:cs typeface="方正启体简体" panose="03000509000000000000" charset="-122"/>
              </a:rPr>
              <a:t>（</a:t>
            </a:r>
            <a:r>
              <a:rPr lang="en-US" altLang="zh-CN" sz="2400" kern="0">
                <a:latin typeface="方正启体简体" panose="03000509000000000000" charset="-122"/>
                <a:cs typeface="方正启体简体" panose="03000509000000000000" charset="-122"/>
              </a:rPr>
              <a:t>2</a:t>
            </a:r>
            <a:r>
              <a:rPr lang="zh-CN" altLang="zh-CN" sz="2400" kern="0">
                <a:latin typeface="方正启体简体" panose="03000509000000000000" charset="-122"/>
                <a:cs typeface="方正启体简体" panose="03000509000000000000" charset="-122"/>
              </a:rPr>
              <a:t>）每个民族的文化都是独特的，都有其存在的价值，都有值得尊重的经验和智慧。不同文化间的碰撞呼唤人们正确认识文化差异，相互尊重，通过平等交流、对话，达成彼此的理解和包容。</a:t>
            </a:r>
            <a:endParaRPr lang="zh-CN" altLang="zh-CN" sz="2400" kern="100">
              <a:cs typeface="方正启体简体" panose="03000509000000000000" charset="-122"/>
            </a:endParaRPr>
          </a:p>
          <a:p>
            <a:pPr>
              <a:lnSpc>
                <a:spcPct val="110000"/>
              </a:lnSpc>
            </a:pPr>
            <a:r>
              <a:rPr lang="zh-CN" altLang="zh-CN" sz="2400">
                <a:latin typeface="方正启体简体" panose="03000509000000000000" charset="-122"/>
                <a:cs typeface="方正启体简体" panose="03000509000000000000" charset="-122"/>
              </a:rPr>
              <a:t>（</a:t>
            </a:r>
            <a:r>
              <a:rPr lang="en-US" altLang="zh-CN" sz="2400">
                <a:latin typeface="方正启体简体" panose="03000509000000000000" charset="-122"/>
                <a:cs typeface="方正启体简体" panose="03000509000000000000" charset="-122"/>
              </a:rPr>
              <a:t>3</a:t>
            </a:r>
            <a:r>
              <a:rPr lang="zh-CN" altLang="zh-CN" sz="2400">
                <a:latin typeface="方正启体简体" panose="03000509000000000000" charset="-122"/>
                <a:cs typeface="方正启体简体" panose="03000509000000000000" charset="-122"/>
              </a:rPr>
              <a:t>）面对多样的文化，各国应当用开放和包容的心态，学习和借鉴优秀外来文化，促进和而不同、兼收并蓄的文明交流。</a:t>
            </a:r>
            <a:endParaRPr lang="zh-CN" altLang="en-US" sz="2400">
              <a:cs typeface="方正启体简体" panose="03000509000000000000"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linds(horizontal)">
                                      <p:cBhvr>
                                        <p:cTn id="19" dur="500"/>
                                        <p:tgtEl>
                                          <p:spTgt spid="6">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Text Box 2"/>
          <p:cNvSpPr/>
          <p:nvPr/>
        </p:nvSpPr>
        <p:spPr>
          <a:xfrm>
            <a:off x="910590" y="497840"/>
            <a:ext cx="6100445" cy="855345"/>
          </a:xfrm>
          <a:prstGeom prst="rect">
            <a:avLst/>
          </a:prstGeom>
          <a:noFill/>
          <a:ln>
            <a:noFill/>
            <a:miter lim="800000"/>
          </a:ln>
        </p:spPr>
        <p:txBody>
          <a:bodyPr wrap="square" lIns="117143" tIns="58572" rIns="117143" bIns="58572" anchor="t" anchorCtr="0">
            <a:spAutoFit/>
          </a:bodyPr>
          <a:p>
            <a:pPr defTabSz="1171575"/>
            <a:r>
              <a:rPr lang="zh-CN" altLang="en-US" sz="2400">
                <a:ea typeface="方正启体简体" panose="03000509000000000000" charset="-122"/>
                <a:cs typeface="方正启体简体" panose="03000509000000000000" charset="-122"/>
              </a:rPr>
              <a:t>阅读材料</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完成下列要求。</a:t>
            </a:r>
            <a:endParaRPr lang="zh-CN" altLang="en-US" sz="2400">
              <a:ea typeface="方正启体简体" panose="03000509000000000000" charset="-122"/>
              <a:cs typeface="方正启体简体" panose="03000509000000000000" charset="-122"/>
            </a:endParaRPr>
          </a:p>
          <a:p>
            <a:pPr defTabSz="1171575"/>
            <a:r>
              <a:rPr lang="zh-CN" altLang="en-US" sz="2400">
                <a:ea typeface="方正启体简体" panose="03000509000000000000" charset="-122"/>
                <a:cs typeface="方正启体简体" panose="03000509000000000000" charset="-122"/>
              </a:rPr>
              <a:t>材料一 　纳粹德国“文化清洗运动”的规模</a:t>
            </a:r>
            <a:endParaRPr lang="zh-CN" altLang="en-US" sz="2400">
              <a:ea typeface="方正启体简体" panose="03000509000000000000" charset="-122"/>
              <a:cs typeface="方正启体简体" panose="03000509000000000000" charset="-122"/>
            </a:endParaRPr>
          </a:p>
        </p:txBody>
      </p:sp>
      <p:graphicFrame>
        <p:nvGraphicFramePr>
          <p:cNvPr id="55299" name="表格 55298"/>
          <p:cNvGraphicFramePr/>
          <p:nvPr>
            <p:custDataLst>
              <p:tags r:id="rId1"/>
            </p:custDataLst>
          </p:nvPr>
        </p:nvGraphicFramePr>
        <p:xfrm>
          <a:off x="494025" y="1353276"/>
          <a:ext cx="11451590" cy="3418840"/>
        </p:xfrm>
        <a:graphic>
          <a:graphicData uri="http://schemas.openxmlformats.org/drawingml/2006/table">
            <a:tbl>
              <a:tblPr/>
              <a:tblGrid>
                <a:gridCol w="3523615"/>
                <a:gridCol w="1976755"/>
                <a:gridCol w="1888490"/>
                <a:gridCol w="1970405"/>
                <a:gridCol w="2092325"/>
              </a:tblGrid>
              <a:tr h="476885">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zh-CN" altLang="en-US" sz="2000">
                          <a:latin typeface="方正启体简体" panose="03000509000000000000" charset="-122"/>
                          <a:ea typeface="方正启体简体" panose="03000509000000000000" charset="-122"/>
                          <a:cs typeface="方正启体简体" panose="03000509000000000000" charset="-122"/>
                        </a:rPr>
                        <a:t>法律依据及其主要内容</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zh-CN" altLang="en-US" sz="2000">
                          <a:latin typeface="方正启体简体" panose="03000509000000000000" charset="-122"/>
                          <a:ea typeface="方正启体简体" panose="03000509000000000000" charset="-122"/>
                          <a:cs typeface="方正启体简体" panose="03000509000000000000" charset="-122"/>
                        </a:rPr>
                        <a:t>时间</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zh-CN" altLang="en-US" sz="2000">
                          <a:latin typeface="方正启体简体" panose="03000509000000000000" charset="-122"/>
                          <a:ea typeface="方正启体简体" panose="03000509000000000000" charset="-122"/>
                          <a:cs typeface="方正启体简体" panose="03000509000000000000" charset="-122"/>
                        </a:rPr>
                        <a:t>被驱逐的人数</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zh-CN" altLang="en-US" sz="2000">
                          <a:latin typeface="方正启体简体" panose="03000509000000000000" charset="-122"/>
                          <a:ea typeface="方正启体简体" panose="03000509000000000000" charset="-122"/>
                          <a:cs typeface="方正启体简体" panose="03000509000000000000" charset="-122"/>
                        </a:rPr>
                        <a:t>大学教师总数</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zh-CN" altLang="en-US" sz="2000">
                          <a:latin typeface="方正启体简体" panose="03000509000000000000" charset="-122"/>
                          <a:ea typeface="方正启体简体" panose="03000509000000000000" charset="-122"/>
                          <a:cs typeface="方正启体简体" panose="03000509000000000000" charset="-122"/>
                        </a:rPr>
                        <a:t>占总人数的比例</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460375">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a:t>
                      </a:r>
                      <a:r>
                        <a:rPr lang="zh-CN" altLang="en-US" sz="2000">
                          <a:latin typeface="方正启体简体" panose="03000509000000000000" charset="-122"/>
                          <a:ea typeface="方正启体简体" panose="03000509000000000000" charset="-122"/>
                          <a:cs typeface="方正启体简体" panose="03000509000000000000" charset="-122"/>
                        </a:rPr>
                        <a:t>重设公职人员法</a:t>
                      </a:r>
                      <a:r>
                        <a:rPr lang="en-US" altLang="zh-CN" sz="2000">
                          <a:latin typeface="方正启体简体" panose="03000509000000000000" charset="-122"/>
                          <a:ea typeface="方正启体简体" panose="03000509000000000000" charset="-122"/>
                          <a:cs typeface="方正启体简体" panose="03000509000000000000" charset="-122"/>
                        </a:rPr>
                        <a:t>》</a:t>
                      </a:r>
                      <a:r>
                        <a:rPr lang="zh-CN" altLang="en-US" sz="2000">
                          <a:latin typeface="方正启体简体" panose="03000509000000000000" charset="-122"/>
                          <a:ea typeface="方正启体简体" panose="03000509000000000000" charset="-122"/>
                          <a:cs typeface="方正启体简体" panose="03000509000000000000" charset="-122"/>
                        </a:rPr>
                        <a:t>凡属非雅利安血统者</a:t>
                      </a:r>
                      <a:r>
                        <a:rPr lang="en-US" altLang="zh-CN" sz="2000">
                          <a:latin typeface="方正启体简体" panose="03000509000000000000" charset="-122"/>
                          <a:ea typeface="方正启体简体" panose="03000509000000000000" charset="-122"/>
                          <a:cs typeface="方正启体简体" panose="03000509000000000000" charset="-122"/>
                        </a:rPr>
                        <a:t>,</a:t>
                      </a:r>
                      <a:r>
                        <a:rPr lang="zh-CN" altLang="en-US" sz="2000">
                          <a:latin typeface="方正启体简体" panose="03000509000000000000" charset="-122"/>
                          <a:ea typeface="方正启体简体" panose="03000509000000000000" charset="-122"/>
                          <a:cs typeface="方正启体简体" panose="03000509000000000000" charset="-122"/>
                        </a:rPr>
                        <a:t>都将解聘</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1933-1934</a:t>
                      </a:r>
                      <a:r>
                        <a:rPr lang="zh-CN" altLang="en-US" sz="2000">
                          <a:latin typeface="方正启体简体" panose="03000509000000000000" charset="-122"/>
                          <a:ea typeface="方正启体简体" panose="03000509000000000000" charset="-122"/>
                          <a:cs typeface="方正启体简体" panose="03000509000000000000" charset="-122"/>
                        </a:rPr>
                        <a:t>年冬</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1 145</a:t>
                      </a:r>
                      <a:r>
                        <a:rPr lang="zh-CN" altLang="en-US" sz="2000">
                          <a:latin typeface="方正启体简体" panose="03000509000000000000" charset="-122"/>
                          <a:ea typeface="方正启体简体" panose="03000509000000000000" charset="-122"/>
                          <a:cs typeface="方正启体简体" panose="03000509000000000000" charset="-122"/>
                        </a:rPr>
                        <a:t>人</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7 116</a:t>
                      </a:r>
                      <a:r>
                        <a:rPr lang="zh-CN" altLang="en-US" sz="2000">
                          <a:latin typeface="方正启体简体" panose="03000509000000000000" charset="-122"/>
                          <a:ea typeface="方正启体简体" panose="03000509000000000000" charset="-122"/>
                          <a:cs typeface="方正启体简体" panose="03000509000000000000" charset="-122"/>
                        </a:rPr>
                        <a:t>人</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16.09%</a:t>
                      </a:r>
                      <a:endParaRPr lang="en-US" altLang="zh-CN"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909955">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a:t>
                      </a:r>
                      <a:r>
                        <a:rPr lang="zh-CN" altLang="en-US" sz="2000">
                          <a:latin typeface="方正启体简体" panose="03000509000000000000" charset="-122"/>
                          <a:ea typeface="方正启体简体" panose="03000509000000000000" charset="-122"/>
                          <a:cs typeface="方正启体简体" panose="03000509000000000000" charset="-122"/>
                        </a:rPr>
                        <a:t>纽伦堡法令</a:t>
                      </a:r>
                      <a:r>
                        <a:rPr lang="en-US" altLang="zh-CN" sz="2000">
                          <a:latin typeface="方正启体简体" panose="03000509000000000000" charset="-122"/>
                          <a:ea typeface="方正启体简体" panose="03000509000000000000" charset="-122"/>
                          <a:cs typeface="方正启体简体" panose="03000509000000000000" charset="-122"/>
                        </a:rPr>
                        <a:t>》</a:t>
                      </a:r>
                      <a:r>
                        <a:rPr lang="zh-CN" altLang="en-US" sz="2000">
                          <a:latin typeface="方正启体简体" panose="03000509000000000000" charset="-122"/>
                          <a:ea typeface="方正启体简体" panose="03000509000000000000" charset="-122"/>
                          <a:cs typeface="方正启体简体" panose="03000509000000000000" charset="-122"/>
                        </a:rPr>
                        <a:t>彻底剥夺了所有犹太人的公民权</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1935</a:t>
                      </a:r>
                      <a:r>
                        <a:rPr lang="zh-CN" altLang="en-US" sz="2000">
                          <a:latin typeface="方正启体简体" panose="03000509000000000000" charset="-122"/>
                          <a:ea typeface="方正启体简体" panose="03000509000000000000" charset="-122"/>
                          <a:cs typeface="方正启体简体" panose="03000509000000000000" charset="-122"/>
                        </a:rPr>
                        <a:t>年</a:t>
                      </a:r>
                      <a:r>
                        <a:rPr lang="en-US" altLang="zh-CN" sz="2000">
                          <a:latin typeface="方正启体简体" panose="03000509000000000000" charset="-122"/>
                          <a:ea typeface="方正启体简体" panose="03000509000000000000" charset="-122"/>
                          <a:cs typeface="方正启体简体" panose="03000509000000000000" charset="-122"/>
                        </a:rPr>
                        <a:t>9</a:t>
                      </a:r>
                      <a:r>
                        <a:rPr lang="zh-CN" altLang="en-US" sz="2000">
                          <a:latin typeface="方正启体简体" panose="03000509000000000000" charset="-122"/>
                          <a:ea typeface="方正启体简体" panose="03000509000000000000" charset="-122"/>
                          <a:cs typeface="方正启体简体" panose="03000509000000000000" charset="-122"/>
                        </a:rPr>
                        <a:t>月</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494</a:t>
                      </a:r>
                      <a:r>
                        <a:rPr lang="zh-CN" altLang="en-US" sz="2000">
                          <a:latin typeface="方正启体简体" panose="03000509000000000000" charset="-122"/>
                          <a:ea typeface="方正启体简体" panose="03000509000000000000" charset="-122"/>
                          <a:cs typeface="方正启体简体" panose="03000509000000000000" charset="-122"/>
                        </a:rPr>
                        <a:t>人</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5 971</a:t>
                      </a:r>
                      <a:r>
                        <a:rPr lang="zh-CN" altLang="en-US" sz="2000">
                          <a:latin typeface="方正启体简体" panose="03000509000000000000" charset="-122"/>
                          <a:ea typeface="方正启体简体" panose="03000509000000000000" charset="-122"/>
                          <a:cs typeface="方正启体简体" panose="03000509000000000000" charset="-122"/>
                        </a:rPr>
                        <a:t>人</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8.2%</a:t>
                      </a:r>
                      <a:endParaRPr lang="en-US" altLang="zh-CN"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1305560">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a:t>
                      </a:r>
                      <a:r>
                        <a:rPr lang="zh-CN" altLang="en-US" sz="2000">
                          <a:latin typeface="方正启体简体" panose="03000509000000000000" charset="-122"/>
                          <a:ea typeface="方正启体简体" panose="03000509000000000000" charset="-122"/>
                          <a:cs typeface="方正启体简体" panose="03000509000000000000" charset="-122"/>
                        </a:rPr>
                        <a:t>德意志公职人员法</a:t>
                      </a:r>
                      <a:r>
                        <a:rPr lang="en-US" altLang="zh-CN" sz="2000">
                          <a:latin typeface="方正启体简体" panose="03000509000000000000" charset="-122"/>
                          <a:ea typeface="方正启体简体" panose="03000509000000000000" charset="-122"/>
                          <a:cs typeface="方正启体简体" panose="03000509000000000000" charset="-122"/>
                        </a:rPr>
                        <a:t>》,</a:t>
                      </a:r>
                      <a:r>
                        <a:rPr lang="zh-CN" altLang="en-US" sz="2000">
                          <a:latin typeface="方正启体简体" panose="03000509000000000000" charset="-122"/>
                          <a:ea typeface="方正启体简体" panose="03000509000000000000" charset="-122"/>
                          <a:cs typeface="方正启体简体" panose="03000509000000000000" charset="-122"/>
                        </a:rPr>
                        <a:t>解聘拥有非德意志配偶或非同种配偶的人员</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54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1937-1938</a:t>
                      </a:r>
                      <a:r>
                        <a:rPr lang="zh-CN" altLang="en-US" sz="2000">
                          <a:latin typeface="方正启体简体" panose="03000509000000000000" charset="-122"/>
                          <a:ea typeface="方正启体简体" panose="03000509000000000000" charset="-122"/>
                          <a:cs typeface="方正启体简体" panose="03000509000000000000" charset="-122"/>
                        </a:rPr>
                        <a:t>年</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54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160</a:t>
                      </a:r>
                      <a:r>
                        <a:rPr lang="zh-CN" altLang="en-US" sz="2000">
                          <a:latin typeface="方正启体简体" panose="03000509000000000000" charset="-122"/>
                          <a:ea typeface="方正启体简体" panose="03000509000000000000" charset="-122"/>
                          <a:cs typeface="方正启体简体" panose="03000509000000000000" charset="-122"/>
                        </a:rPr>
                        <a:t>人</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54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5 477</a:t>
                      </a:r>
                      <a:r>
                        <a:rPr lang="zh-CN" altLang="en-US" sz="2000">
                          <a:latin typeface="方正启体简体" panose="03000509000000000000" charset="-122"/>
                          <a:ea typeface="方正启体简体" panose="03000509000000000000" charset="-122"/>
                          <a:cs typeface="方正启体简体" panose="03000509000000000000" charset="-122"/>
                        </a:rPr>
                        <a:t>人</a:t>
                      </a:r>
                      <a:endParaRPr lang="zh-CN" altLang="en-US"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54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50000"/>
                        </a:lnSpc>
                        <a:spcBef>
                          <a:spcPct val="0"/>
                        </a:spcBef>
                        <a:spcAft>
                          <a:spcPct val="0"/>
                        </a:spcAft>
                        <a:buSzPct val="100000"/>
                        <a:buNone/>
                        <a:defRPr sz="2600" b="1" i="0" u="none" kern="1200" baseline="0">
                          <a:solidFill>
                            <a:srgbClr val="000000"/>
                          </a:solidFill>
                          <a:latin typeface="宋体" panose="02010600030101010101" pitchFamily="2" charset="-122"/>
                          <a:ea typeface="+mn-ea"/>
                        </a:defRPr>
                      </a:lvl1pPr>
                      <a:lvl2pPr marL="457200" lvl="1"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2pPr>
                      <a:lvl3pPr marL="914400" lvl="2"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3pPr>
                      <a:lvl4pPr marL="1371600" lvl="3"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4pPr>
                      <a:lvl5pPr marL="1828800" lvl="4" indent="0" algn="l" defTabSz="914400" rtl="0" eaLnBrk="1" fontAlgn="base" latinLnBrk="0" hangingPunct="1">
                        <a:lnSpc>
                          <a:spcPct val="150000"/>
                        </a:lnSpc>
                        <a:spcBef>
                          <a:spcPct val="0"/>
                        </a:spcBef>
                        <a:spcAft>
                          <a:spcPct val="0"/>
                        </a:spcAft>
                        <a:buSzPct val="100000"/>
                        <a:buFontTx/>
                        <a:buNone/>
                        <a:defRPr sz="2600" b="1" i="0" u="none" kern="1200" baseline="0">
                          <a:solidFill>
                            <a:srgbClr val="000000"/>
                          </a:solidFill>
                          <a:latin typeface="宋体" panose="02010600030101010101" pitchFamily="2" charset="-122"/>
                          <a:ea typeface="+mn-ea"/>
                          <a:cs typeface="+mn-cs"/>
                        </a:defRPr>
                      </a:lvl5pPr>
                    </a:lstStyle>
                    <a:p>
                      <a:pPr lvl="0" algn="ctr">
                        <a:lnSpc>
                          <a:spcPct val="100000"/>
                        </a:lnSpc>
                        <a:buClrTx/>
                        <a:buFontTx/>
                        <a:buNone/>
                      </a:pPr>
                      <a:r>
                        <a:rPr lang="en-US" altLang="zh-CN" sz="2000">
                          <a:latin typeface="方正启体简体" panose="03000509000000000000" charset="-122"/>
                          <a:ea typeface="方正启体简体" panose="03000509000000000000" charset="-122"/>
                          <a:cs typeface="方正启体简体" panose="03000509000000000000" charset="-122"/>
                        </a:rPr>
                        <a:t>2.92%</a:t>
                      </a:r>
                      <a:endParaRPr lang="en-US" altLang="zh-CN" sz="2000">
                        <a:latin typeface="方正启体简体" panose="03000509000000000000" charset="-122"/>
                        <a:ea typeface="方正启体简体" panose="03000509000000000000" charset="-122"/>
                        <a:cs typeface="方正启体简体" panose="03000509000000000000" charset="-122"/>
                      </a:endParaRPr>
                    </a:p>
                  </a:txBody>
                  <a:tcPr marL="117143" marR="117143" marT="58572" marB="58572" anchor="ctr" anchorCtr="0">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5400" cap="flat" cmpd="sng">
                      <a:solidFill>
                        <a:srgbClr val="000000"/>
                      </a:solidFill>
                      <a:prstDash val="solid"/>
                      <a:round/>
                      <a:headEnd type="none" w="med" len="med"/>
                      <a:tailEnd type="none" w="med" len="med"/>
                    </a:lnB>
                    <a:lnTlToBr>
                      <a:noFill/>
                    </a:lnTlToBr>
                    <a:lnBlToTr>
                      <a:noFill/>
                    </a:lnBlToTr>
                    <a:noFill/>
                  </a:tcPr>
                </a:tc>
              </a:tr>
            </a:tbl>
          </a:graphicData>
        </a:graphic>
      </p:graphicFrame>
      <p:sp>
        <p:nvSpPr>
          <p:cNvPr id="55330" name="Text Box 143"/>
          <p:cNvSpPr/>
          <p:nvPr/>
        </p:nvSpPr>
        <p:spPr>
          <a:xfrm>
            <a:off x="399765" y="4771959"/>
            <a:ext cx="11545856" cy="485775"/>
          </a:xfrm>
          <a:prstGeom prst="rect">
            <a:avLst/>
          </a:prstGeom>
          <a:noFill/>
          <a:ln>
            <a:noFill/>
            <a:miter lim="800000"/>
          </a:ln>
        </p:spPr>
        <p:txBody>
          <a:bodyPr lIns="117143" tIns="58572" rIns="117143" bIns="58572" anchor="t" anchorCtr="0">
            <a:spAutoFit/>
          </a:bodyPr>
          <a:p>
            <a:pPr algn="r" defTabSz="1171575"/>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据李工真</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文化的流亡</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整理</a:t>
            </a:r>
            <a:endParaRPr lang="zh-CN" altLang="en-US" sz="2400">
              <a:ea typeface="方正启体简体" panose="03000509000000000000" charset="-122"/>
              <a:cs typeface="方正启体简体" panose="03000509000000000000" charset="-122"/>
            </a:endParaRPr>
          </a:p>
        </p:txBody>
      </p:sp>
      <p:sp>
        <p:nvSpPr>
          <p:cNvPr id="56322" name="Text Box 2"/>
          <p:cNvSpPr/>
          <p:nvPr/>
        </p:nvSpPr>
        <p:spPr>
          <a:xfrm>
            <a:off x="483870" y="894715"/>
            <a:ext cx="11555095" cy="5656580"/>
          </a:xfrm>
          <a:prstGeom prst="rect">
            <a:avLst/>
          </a:prstGeom>
          <a:solidFill>
            <a:schemeClr val="bg1"/>
          </a:solidFill>
          <a:ln w="9525">
            <a:noFill/>
          </a:ln>
        </p:spPr>
        <p:txBody>
          <a:bodyPr wrap="square" lIns="117143" tIns="58572" rIns="117143" bIns="58572" anchor="t" anchorCtr="0">
            <a:spAutoFit/>
          </a:bodyPr>
          <a:p>
            <a:pPr defTabSz="1171575"/>
            <a:r>
              <a:rPr lang="zh-CN" altLang="en-US" sz="2400">
                <a:ea typeface="方正启体简体" panose="03000509000000000000" charset="-122"/>
                <a:cs typeface="方正启体简体" panose="03000509000000000000" charset="-122"/>
              </a:rPr>
              <a:t>材料二　 仅就是</a:t>
            </a:r>
            <a:r>
              <a:rPr lang="en-US" altLang="zh-CN" sz="2400">
                <a:ea typeface="方正启体简体" panose="03000509000000000000" charset="-122"/>
                <a:cs typeface="方正启体简体" panose="03000509000000000000" charset="-122"/>
              </a:rPr>
              <a:t>1933</a:t>
            </a:r>
            <a:r>
              <a:rPr lang="zh-CN" altLang="en-US" sz="2400">
                <a:ea typeface="方正启体简体" panose="03000509000000000000" charset="-122"/>
                <a:cs typeface="方正启体简体" panose="03000509000000000000" charset="-122"/>
              </a:rPr>
              <a:t>年这场知识难民潮就为美国送来了以爱因斯坦为代表的</a:t>
            </a:r>
            <a:r>
              <a:rPr lang="en-US" altLang="zh-CN" sz="2400">
                <a:ea typeface="方正启体简体" panose="03000509000000000000" charset="-122"/>
                <a:cs typeface="方正启体简体" panose="03000509000000000000" charset="-122"/>
              </a:rPr>
              <a:t>7</a:t>
            </a:r>
            <a:r>
              <a:rPr lang="zh-CN" altLang="en-US" sz="2400">
                <a:ea typeface="方正启体简体" panose="03000509000000000000" charset="-122"/>
                <a:cs typeface="方正启体简体" panose="03000509000000000000" charset="-122"/>
              </a:rPr>
              <a:t>名诺贝尔奖的得主和</a:t>
            </a:r>
            <a:r>
              <a:rPr lang="en-US" altLang="zh-CN" sz="2400">
                <a:ea typeface="方正启体简体" panose="03000509000000000000" charset="-122"/>
                <a:cs typeface="方正启体简体" panose="03000509000000000000" charset="-122"/>
              </a:rPr>
              <a:t>8</a:t>
            </a:r>
            <a:r>
              <a:rPr lang="zh-CN" altLang="en-US" sz="2400">
                <a:ea typeface="方正启体简体" panose="03000509000000000000" charset="-122"/>
                <a:cs typeface="方正启体简体" panose="03000509000000000000" charset="-122"/>
              </a:rPr>
              <a:t>名即将要拿到诺贝尔奖的人。德国</a:t>
            </a:r>
            <a:r>
              <a:rPr lang="en-US" altLang="zh-CN" sz="2400">
                <a:ea typeface="方正启体简体" panose="03000509000000000000" charset="-122"/>
                <a:cs typeface="方正启体简体" panose="03000509000000000000" charset="-122"/>
              </a:rPr>
              <a:t>1933</a:t>
            </a:r>
            <a:r>
              <a:rPr lang="zh-CN" altLang="en-US" sz="2400">
                <a:ea typeface="方正启体简体" panose="03000509000000000000" charset="-122"/>
                <a:cs typeface="方正启体简体" panose="03000509000000000000" charset="-122"/>
              </a:rPr>
              <a:t>年以前的获奖者在世的只剩下</a:t>
            </a:r>
            <a:r>
              <a:rPr lang="en-US" altLang="zh-CN" sz="2400">
                <a:ea typeface="方正启体简体" panose="03000509000000000000" charset="-122"/>
                <a:cs typeface="方正启体简体" panose="03000509000000000000" charset="-122"/>
              </a:rPr>
              <a:t>7</a:t>
            </a:r>
            <a:r>
              <a:rPr lang="zh-CN" altLang="en-US" sz="2400">
                <a:ea typeface="方正启体简体" panose="03000509000000000000" charset="-122"/>
                <a:cs typeface="方正启体简体" panose="03000509000000000000" charset="-122"/>
              </a:rPr>
              <a:t>个人了</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由于有以德国科学家为代表的这批欧洲新生科学家的加盟</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美国远远地超过了德国</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达到了</a:t>
            </a:r>
            <a:r>
              <a:rPr lang="en-US" altLang="zh-CN" sz="2400">
                <a:ea typeface="方正启体简体" panose="03000509000000000000" charset="-122"/>
                <a:cs typeface="方正启体简体" panose="03000509000000000000" charset="-122"/>
              </a:rPr>
              <a:t>25</a:t>
            </a:r>
            <a:r>
              <a:rPr lang="zh-CN" altLang="en-US" sz="2400">
                <a:ea typeface="方正启体简体" panose="03000509000000000000" charset="-122"/>
                <a:cs typeface="方正启体简体" panose="03000509000000000000" charset="-122"/>
              </a:rPr>
              <a:t>人</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成为世界上诺贝尔自然科学奖项得主最多的国家。这</a:t>
            </a:r>
            <a:r>
              <a:rPr lang="en-US" altLang="zh-CN" sz="2400">
                <a:ea typeface="方正启体简体" panose="03000509000000000000" charset="-122"/>
                <a:cs typeface="方正启体简体" panose="03000509000000000000" charset="-122"/>
              </a:rPr>
              <a:t>25</a:t>
            </a:r>
            <a:r>
              <a:rPr lang="zh-CN" altLang="en-US" sz="2400">
                <a:ea typeface="方正启体简体" panose="03000509000000000000" charset="-122"/>
                <a:cs typeface="方正启体简体" panose="03000509000000000000" charset="-122"/>
              </a:rPr>
              <a:t>人当中还不包括</a:t>
            </a:r>
            <a:r>
              <a:rPr lang="en-US" altLang="zh-CN" sz="2400">
                <a:ea typeface="方正启体简体" panose="03000509000000000000" charset="-122"/>
                <a:cs typeface="方正启体简体" panose="03000509000000000000" charset="-122"/>
              </a:rPr>
              <a:t>1945</a:t>
            </a:r>
            <a:r>
              <a:rPr lang="zh-CN" altLang="en-US" sz="2400">
                <a:ea typeface="方正启体简体" panose="03000509000000000000" charset="-122"/>
                <a:cs typeface="方正启体简体" panose="03000509000000000000" charset="-122"/>
              </a:rPr>
              <a:t>年以后在美国获奖的欧洲流亡科学家</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也不包括那些当年随着父母来到美国</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完成学业</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最后获得诺贝尔奖的第二代流亡者。正是这些杰出人物的到来</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才为美国带来了德国科学体系中最科学的方法论</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最严谨的学风。今天美国的诺贝尔自然科学奖项的得主</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已经超过了</a:t>
            </a:r>
            <a:r>
              <a:rPr lang="en-US" altLang="zh-CN" sz="2400">
                <a:ea typeface="方正启体简体" panose="03000509000000000000" charset="-122"/>
                <a:cs typeface="方正启体简体" panose="03000509000000000000" charset="-122"/>
              </a:rPr>
              <a:t>200</a:t>
            </a:r>
            <a:r>
              <a:rPr lang="zh-CN" altLang="en-US" sz="2400">
                <a:ea typeface="方正启体简体" panose="03000509000000000000" charset="-122"/>
                <a:cs typeface="方正启体简体" panose="03000509000000000000" charset="-122"/>
              </a:rPr>
              <a:t>人</a:t>
            </a:r>
            <a:r>
              <a:rPr lang="en-US" altLang="zh-CN" sz="2400">
                <a:ea typeface="方正启体简体" panose="03000509000000000000" charset="-122"/>
                <a:cs typeface="方正启体简体" panose="03000509000000000000" charset="-122"/>
              </a:rPr>
              <a:t>,</a:t>
            </a:r>
            <a:r>
              <a:rPr lang="zh-CN" altLang="en-US" sz="2400">
                <a:ea typeface="方正启体简体" panose="03000509000000000000" charset="-122"/>
                <a:cs typeface="方正启体简体" panose="03000509000000000000" charset="-122"/>
              </a:rPr>
              <a:t>显然与这批流亡科学家在美国开拓的新方向以及由此在美国营造出的那种</a:t>
            </a:r>
            <a:r>
              <a:rPr lang="zh-CN" altLang="en-US" sz="2400">
                <a:ea typeface="方正启体简体" panose="03000509000000000000" charset="-122"/>
                <a:cs typeface="方正启体简体" panose="03000509000000000000" charset="-122"/>
                <a:sym typeface="+mn-ea"/>
              </a:rPr>
              <a:t>特殊的学术竞争氛围密切相关。当然</a:t>
            </a:r>
            <a:r>
              <a:rPr lang="en-US" altLang="zh-CN" sz="2400">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这些欧洲的精英们对美国的贡献远远不止在自然科学领域。同样在人文社会科学及运用领域</a:t>
            </a:r>
            <a:r>
              <a:rPr lang="en-US" altLang="zh-CN" sz="2400">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他们的才华也照样大放光彩。</a:t>
            </a:r>
            <a:endParaRPr lang="zh-CN" altLang="en-US" sz="2400">
              <a:ea typeface="方正启体简体" panose="03000509000000000000" charset="-122"/>
              <a:cs typeface="方正启体简体" panose="03000509000000000000" charset="-122"/>
            </a:endParaRPr>
          </a:p>
          <a:p>
            <a:pPr algn="r" defTabSz="1171575"/>
            <a:r>
              <a:rPr lang="en-US" altLang="zh-CN" sz="2400">
                <a:latin typeface="方正启体简体" panose="03000509000000000000" charset="-122"/>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据李工真</a:t>
            </a:r>
            <a:r>
              <a:rPr lang="en-US" altLang="zh-CN" sz="2400">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文化的流亡</a:t>
            </a:r>
            <a:r>
              <a:rPr lang="en-US" altLang="zh-CN" sz="2400">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整理</a:t>
            </a:r>
            <a:endParaRPr lang="zh-CN" altLang="en-US" sz="2400">
              <a:ea typeface="方正启体简体" panose="03000509000000000000" charset="-122"/>
              <a:cs typeface="方正启体简体" panose="03000509000000000000" charset="-122"/>
            </a:endParaRPr>
          </a:p>
          <a:p>
            <a:pPr defTabSz="1171575"/>
            <a:r>
              <a:rPr lang="en-US" altLang="zh-CN" sz="2400">
                <a:ea typeface="方正启体简体" panose="03000509000000000000" charset="-122"/>
                <a:cs typeface="方正启体简体" panose="03000509000000000000" charset="-122"/>
                <a:sym typeface="+mn-ea"/>
              </a:rPr>
              <a:t>(1)</a:t>
            </a:r>
            <a:r>
              <a:rPr lang="zh-CN" altLang="en-US" sz="2400">
                <a:ea typeface="方正启体简体" panose="03000509000000000000" charset="-122"/>
                <a:cs typeface="方正启体简体" panose="03000509000000000000" charset="-122"/>
                <a:sym typeface="+mn-ea"/>
              </a:rPr>
              <a:t>依据材料一并结合所学知识</a:t>
            </a:r>
            <a:r>
              <a:rPr lang="en-US" altLang="zh-CN" sz="2400">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希特勒为什么驱赶这些犹太文化精英</a:t>
            </a:r>
            <a:r>
              <a:rPr lang="en-US" altLang="zh-CN" sz="2400">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他们的离开对德国产生了怎样的影响。</a:t>
            </a:r>
            <a:endParaRPr lang="zh-CN" altLang="en-US" sz="2400">
              <a:ea typeface="方正启体简体" panose="03000509000000000000" charset="-122"/>
              <a:cs typeface="方正启体简体" panose="03000509000000000000" charset="-122"/>
            </a:endParaRPr>
          </a:p>
          <a:p>
            <a:pPr defTabSz="1171575"/>
            <a:r>
              <a:rPr lang="en-US" altLang="zh-CN" sz="2400">
                <a:ea typeface="方正启体简体" panose="03000509000000000000" charset="-122"/>
                <a:cs typeface="方正启体简体" panose="03000509000000000000" charset="-122"/>
                <a:sym typeface="+mn-ea"/>
              </a:rPr>
              <a:t>(2)</a:t>
            </a:r>
            <a:r>
              <a:rPr lang="zh-CN" altLang="en-US" sz="2400">
                <a:ea typeface="方正启体简体" panose="03000509000000000000" charset="-122"/>
                <a:cs typeface="方正启体简体" panose="03000509000000000000" charset="-122"/>
                <a:sym typeface="+mn-ea"/>
              </a:rPr>
              <a:t>依据材料二并结合所学知识</a:t>
            </a:r>
            <a:r>
              <a:rPr lang="en-US" altLang="zh-CN" sz="2400">
                <a:ea typeface="方正启体简体" panose="03000509000000000000" charset="-122"/>
                <a:cs typeface="方正启体简体" panose="03000509000000000000" charset="-122"/>
                <a:sym typeface="+mn-ea"/>
              </a:rPr>
              <a:t>,</a:t>
            </a:r>
            <a:r>
              <a:rPr lang="zh-CN" altLang="en-US" sz="2400">
                <a:ea typeface="方正启体简体" panose="03000509000000000000" charset="-122"/>
                <a:cs typeface="方正启体简体" panose="03000509000000000000" charset="-122"/>
                <a:sym typeface="+mn-ea"/>
              </a:rPr>
              <a:t>这些欧洲的知识难民为美国的发展作出了怎样的贡献</a:t>
            </a:r>
            <a:r>
              <a:rPr lang="en-US" altLang="zh-CN" sz="2400">
                <a:ea typeface="方正启体简体" panose="03000509000000000000" charset="-122"/>
                <a:cs typeface="方正启体简体" panose="03000509000000000000" charset="-122"/>
                <a:sym typeface="+mn-ea"/>
              </a:rPr>
              <a:t>?</a:t>
            </a:r>
            <a:endParaRPr lang="zh-CN" altLang="en-US" sz="2400">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Text Box 2"/>
          <p:cNvSpPr/>
          <p:nvPr/>
        </p:nvSpPr>
        <p:spPr>
          <a:xfrm>
            <a:off x="300695" y="925256"/>
            <a:ext cx="11545856" cy="2701925"/>
          </a:xfrm>
          <a:prstGeom prst="rect">
            <a:avLst/>
          </a:prstGeom>
          <a:noFill/>
          <a:ln>
            <a:noFill/>
            <a:miter lim="800000"/>
          </a:ln>
        </p:spPr>
        <p:txBody>
          <a:bodyPr lIns="117143" tIns="58572" rIns="117143" bIns="58572" anchor="t" anchorCtr="0">
            <a:spAutoFit/>
          </a:bodyPr>
          <a:p>
            <a:pPr defTabSz="1171575"/>
            <a:r>
              <a:rPr lang="en-US" altLang="zh-CN" sz="2400">
                <a:solidFill>
                  <a:srgbClr val="0000FF"/>
                </a:solidFill>
                <a:latin typeface="方正启体简体" panose="03000509000000000000" charset="-122"/>
                <a:ea typeface="方正启体简体" panose="03000509000000000000" charset="-122"/>
                <a:cs typeface="方正启体简体" panose="03000509000000000000" charset="-122"/>
              </a:rPr>
              <a:t>【</a:t>
            </a:r>
            <a:r>
              <a:rPr lang="zh-CN" altLang="en-US" sz="2400">
                <a:solidFill>
                  <a:srgbClr val="0000FF"/>
                </a:solidFill>
                <a:latin typeface="方正启体简体" panose="03000509000000000000" charset="-122"/>
                <a:ea typeface="方正启体简体" panose="03000509000000000000" charset="-122"/>
                <a:cs typeface="方正启体简体" panose="03000509000000000000" charset="-122"/>
              </a:rPr>
              <a:t>解析</a:t>
            </a:r>
            <a:r>
              <a:rPr lang="en-US" altLang="zh-CN" sz="2400">
                <a:solidFill>
                  <a:srgbClr val="0000FF"/>
                </a:solidFill>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第</a:t>
            </a:r>
            <a:r>
              <a:rPr lang="en-US" altLang="zh-CN" sz="2400">
                <a:latin typeface="方正启体简体" panose="03000509000000000000" charset="-122"/>
                <a:ea typeface="方正启体简体" panose="03000509000000000000" charset="-122"/>
                <a:cs typeface="方正启体简体" panose="03000509000000000000" charset="-122"/>
              </a:rPr>
              <a:t>(1)</a:t>
            </a:r>
            <a:r>
              <a:rPr lang="zh-CN" altLang="en-US" sz="2400">
                <a:latin typeface="方正启体简体" panose="03000509000000000000" charset="-122"/>
                <a:ea typeface="方正启体简体" panose="03000509000000000000" charset="-122"/>
                <a:cs typeface="方正启体简体" panose="03000509000000000000" charset="-122"/>
              </a:rPr>
              <a:t>题第一问</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依据材料一并结合所学知识从理论和实践两个角度分析。第二问</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依据材料一数据从政治、科学文化以及第二次世界大战失败等角度分析。第</a:t>
            </a:r>
            <a:r>
              <a:rPr lang="en-US" altLang="zh-CN" sz="2400">
                <a:latin typeface="方正启体简体" panose="03000509000000000000" charset="-122"/>
                <a:ea typeface="方正启体简体" panose="03000509000000000000" charset="-122"/>
                <a:cs typeface="方正启体简体" panose="03000509000000000000" charset="-122"/>
              </a:rPr>
              <a:t>(2)</a:t>
            </a:r>
            <a:r>
              <a:rPr lang="zh-CN" altLang="en-US" sz="2400">
                <a:latin typeface="方正启体简体" panose="03000509000000000000" charset="-122"/>
                <a:ea typeface="方正启体简体" panose="03000509000000000000" charset="-122"/>
                <a:cs typeface="方正启体简体" panose="03000509000000000000" charset="-122"/>
              </a:rPr>
              <a:t>题</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依据材料二信息</a:t>
            </a:r>
            <a:r>
              <a:rPr lang="zh-CN" altLang="en-US" sz="2400">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成为了世界上诺贝尔自然科学奖项得主最多的国家</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显然与这批流亡科学家在美国开拓的新方向以及由此在美国营造出的那种特殊的学术竞争氛围密切相关。当然</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这些欧洲的精英们对美国的贡献远远不止在自然科学领域。同样在人文社会科学及运用领域</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他们的才华也照样大放光彩</a:t>
            </a:r>
            <a:r>
              <a:rPr lang="zh-CN" altLang="en-US" sz="2400">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并结合所学知识从美国成为世界科技文化中心、开辟了多领域的研究、为美国储备了大批人才等角度分析。</a:t>
            </a:r>
            <a:endParaRPr lang="zh-CN" altLang="en-US" sz="2400">
              <a:solidFill>
                <a:srgbClr val="0000FF"/>
              </a:solidFill>
              <a:latin typeface="方正启体简体" panose="03000509000000000000" charset="-122"/>
              <a:ea typeface="方正启体简体" panose="03000509000000000000" charset="-122"/>
              <a:cs typeface="方正启体简体" panose="03000509000000000000" charset="-122"/>
            </a:endParaRPr>
          </a:p>
        </p:txBody>
      </p:sp>
      <p:sp>
        <p:nvSpPr>
          <p:cNvPr id="59394" name="Text Box 2"/>
          <p:cNvSpPr/>
          <p:nvPr/>
        </p:nvSpPr>
        <p:spPr>
          <a:xfrm>
            <a:off x="300695" y="3627181"/>
            <a:ext cx="11545856" cy="2701925"/>
          </a:xfrm>
          <a:prstGeom prst="rect">
            <a:avLst/>
          </a:prstGeom>
          <a:noFill/>
          <a:ln w="9525">
            <a:noFill/>
          </a:ln>
        </p:spPr>
        <p:txBody>
          <a:bodyPr lIns="117143" tIns="58572" rIns="117143" bIns="58572" anchor="t" anchorCtr="0">
            <a:spAutoFit/>
          </a:bodyPr>
          <a:p>
            <a:pPr defTabSz="1171575"/>
            <a:r>
              <a:rPr lang="zh-CN" altLang="en-US" sz="2400">
                <a:solidFill>
                  <a:srgbClr val="0000FF"/>
                </a:solidFill>
                <a:latin typeface="方正启体简体" panose="03000509000000000000" charset="-122"/>
                <a:ea typeface="方正启体简体" panose="03000509000000000000" charset="-122"/>
                <a:cs typeface="方正启体简体" panose="03000509000000000000" charset="-122"/>
              </a:rPr>
              <a:t>答案</a:t>
            </a:r>
            <a:r>
              <a:rPr lang="en-US" altLang="zh-CN" sz="2400">
                <a:solidFill>
                  <a:srgbClr val="0000FF"/>
                </a:solidFill>
                <a:latin typeface="方正启体简体" panose="03000509000000000000" charset="-122"/>
                <a:ea typeface="方正启体简体" panose="03000509000000000000" charset="-122"/>
                <a:cs typeface="方正启体简体" panose="03000509000000000000" charset="-122"/>
              </a:rPr>
              <a:t>：</a:t>
            </a:r>
            <a:r>
              <a:rPr lang="en-US" altLang="zh-CN" sz="2400">
                <a:latin typeface="方正启体简体" panose="03000509000000000000" charset="-122"/>
                <a:ea typeface="方正启体简体" panose="03000509000000000000" charset="-122"/>
                <a:cs typeface="方正启体简体" panose="03000509000000000000" charset="-122"/>
              </a:rPr>
              <a:t>(1)</a:t>
            </a:r>
            <a:r>
              <a:rPr lang="zh-CN" altLang="en-US" sz="2400">
                <a:latin typeface="方正启体简体" panose="03000509000000000000" charset="-122"/>
                <a:ea typeface="方正启体简体" panose="03000509000000000000" charset="-122"/>
                <a:cs typeface="方正启体简体" panose="03000509000000000000" charset="-122"/>
              </a:rPr>
              <a:t>原因</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理论上</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希特勒认为德意志民族是世界上最优秀的民族</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犹太人是世界上最恶劣的民族</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为了争取德意志民族的生存空间</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就必须要消灭犹太人等劣等民族</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在实践上</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希特勒上台后</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开始大肆驱赶、屠杀犹太人。</a:t>
            </a:r>
            <a:endParaRPr lang="zh-CN" altLang="en-US" sz="2400">
              <a:latin typeface="方正启体简体" panose="03000509000000000000" charset="-122"/>
              <a:ea typeface="方正启体简体" panose="03000509000000000000" charset="-122"/>
              <a:cs typeface="方正启体简体" panose="03000509000000000000" charset="-122"/>
            </a:endParaRPr>
          </a:p>
          <a:p>
            <a:pPr defTabSz="1171575"/>
            <a:r>
              <a:rPr lang="zh-CN" altLang="en-US" sz="2400">
                <a:latin typeface="方正启体简体" panose="03000509000000000000" charset="-122"/>
                <a:ea typeface="方正启体简体" panose="03000509000000000000" charset="-122"/>
                <a:cs typeface="方正启体简体" panose="03000509000000000000" charset="-122"/>
              </a:rPr>
              <a:t>影响</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会导致德国在政治上的孤立</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会导致德国科学文化水平的降低</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会导致德国最终的战败</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会导致世界科学文化中心的转移。</a:t>
            </a:r>
            <a:endParaRPr lang="zh-CN" altLang="en-US" sz="2400">
              <a:latin typeface="方正启体简体" panose="03000509000000000000" charset="-122"/>
              <a:ea typeface="方正启体简体" panose="03000509000000000000" charset="-122"/>
              <a:cs typeface="方正启体简体" panose="03000509000000000000" charset="-122"/>
            </a:endParaRPr>
          </a:p>
          <a:p>
            <a:pPr defTabSz="1171575"/>
            <a:r>
              <a:rPr lang="en-US" altLang="zh-CN" sz="2400">
                <a:latin typeface="方正启体简体" panose="03000509000000000000" charset="-122"/>
                <a:ea typeface="方正启体简体" panose="03000509000000000000" charset="-122"/>
                <a:cs typeface="方正启体简体" panose="03000509000000000000" charset="-122"/>
              </a:rPr>
              <a:t>(2)</a:t>
            </a:r>
            <a:r>
              <a:rPr lang="zh-CN" altLang="en-US" sz="2400">
                <a:latin typeface="方正启体简体" panose="03000509000000000000" charset="-122"/>
                <a:ea typeface="方正启体简体" panose="03000509000000000000" charset="-122"/>
                <a:cs typeface="方正启体简体" panose="03000509000000000000" charset="-122"/>
              </a:rPr>
              <a:t>贡献</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使美国超越德国成为世界科技文化中心</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为美国开辟了多领域的研究</a:t>
            </a:r>
            <a:r>
              <a:rPr lang="en-US" altLang="zh-CN" sz="2400">
                <a:latin typeface="方正启体简体" panose="03000509000000000000" charset="-122"/>
                <a:ea typeface="方正启体简体" panose="03000509000000000000" charset="-122"/>
                <a:cs typeface="方正启体简体" panose="03000509000000000000" charset="-122"/>
              </a:rPr>
              <a:t>；</a:t>
            </a:r>
            <a:r>
              <a:rPr lang="zh-CN" altLang="en-US" sz="2400">
                <a:latin typeface="方正启体简体" panose="03000509000000000000" charset="-122"/>
                <a:ea typeface="方正启体简体" panose="03000509000000000000" charset="-122"/>
                <a:cs typeface="方正启体简体" panose="03000509000000000000" charset="-122"/>
              </a:rPr>
              <a:t>为美国的政治、经济、科技、文化的发展储备了大批人才。</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9394">
                                            <p:txEl>
                                              <p:pRg st="1" end="1"/>
                                            </p:txEl>
                                          </p:spTgt>
                                        </p:tgtEl>
                                        <p:attrNameLst>
                                          <p:attrName>style.visibility</p:attrName>
                                        </p:attrNameLst>
                                      </p:cBhvr>
                                      <p:to>
                                        <p:strVal val="visible"/>
                                      </p:to>
                                    </p:set>
                                    <p:animEffect transition="in" filter="wheel(1)">
                                      <p:cBhvr>
                                        <p:cTn id="13" dur="2000"/>
                                        <p:tgtEl>
                                          <p:spTgt spid="5939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9394">
                                            <p:txEl>
                                              <p:pRg st="2" end="2"/>
                                            </p:txEl>
                                          </p:spTgt>
                                        </p:tgtEl>
                                        <p:attrNameLst>
                                          <p:attrName>style.visibility</p:attrName>
                                        </p:attrNameLst>
                                      </p:cBhvr>
                                      <p:to>
                                        <p:strVal val="visible"/>
                                      </p:to>
                                    </p:set>
                                    <p:animEffect transition="in" filter="blinds(horizontal)">
                                      <p:cBhvr>
                                        <p:cTn id="18" dur="500"/>
                                        <p:tgtEl>
                                          <p:spTgt spid="59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93636" y="537210"/>
            <a:ext cx="2327910" cy="521970"/>
          </a:xfrm>
          <a:prstGeom prst="rect">
            <a:avLst/>
          </a:prstGeom>
        </p:spPr>
        <p:txBody>
          <a:bodyPr wrap="none">
            <a:spAutoFit/>
          </a:bodyPr>
          <a:lstStyle/>
          <a:p>
            <a:pPr algn="just">
              <a:spcAft>
                <a:spcPct val="0"/>
              </a:spcAft>
            </a:pPr>
            <a:r>
              <a:rPr lang="zh-CN" altLang="zh-CN" sz="2800" b="1" kern="100" smtClean="0">
                <a:solidFill>
                  <a:srgbClr val="000000"/>
                </a:solidFill>
                <a:latin typeface="方正启体简体" panose="03000509000000000000" charset="-122"/>
                <a:ea typeface="方正启体简体" panose="03000509000000000000" charset="-122"/>
                <a:cs typeface="方正启体简体" panose="03000509000000000000" charset="-122"/>
              </a:rPr>
              <a:t>【课堂小结】</a:t>
            </a:r>
            <a:endParaRPr lang="zh-CN" altLang="zh-CN" sz="2000" kern="100">
              <a:effectLst/>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custDataLst>
              <p:tags r:id="rId2"/>
            </p:custDataLst>
          </p:nvPr>
        </p:nvSpPr>
        <p:spPr>
          <a:xfrm>
            <a:off x="3021330" y="537210"/>
            <a:ext cx="6568440" cy="583565"/>
          </a:xfrm>
          <a:prstGeom prst="rect">
            <a:avLst/>
          </a:prstGeom>
          <a:noFill/>
        </p:spPr>
        <p:txBody>
          <a:bodyPr wrap="square" rtlCol="0">
            <a:spAutoFit/>
            <a:scene3d>
              <a:camera prst="orthographicFront"/>
              <a:lightRig rig="threePt" dir="t"/>
            </a:scene3d>
          </a:bodyPr>
          <a:lstStyle/>
          <a:p>
            <a:r>
              <a:rPr sz="3200" b="1" smtClean="0">
                <a:cs typeface="方正启体简体" panose="03000509000000000000" charset="-122"/>
              </a:rPr>
              <a:t>第8课  现代社会的移民和多元文化</a:t>
            </a:r>
            <a:endParaRPr sz="3200" b="1" smtClean="0">
              <a:cs typeface="方正启体简体" panose="03000509000000000000" charset="-122"/>
            </a:endParaRPr>
          </a:p>
        </p:txBody>
      </p:sp>
      <p:sp>
        <p:nvSpPr>
          <p:cNvPr id="8" name="文本框 7"/>
          <p:cNvSpPr txBox="1"/>
          <p:nvPr>
            <p:custDataLst>
              <p:tags r:id="rId3"/>
            </p:custDataLst>
          </p:nvPr>
        </p:nvSpPr>
        <p:spPr>
          <a:xfrm>
            <a:off x="625475" y="1182370"/>
            <a:ext cx="5263515" cy="5262245"/>
          </a:xfrm>
          <a:prstGeom prst="rect">
            <a:avLst/>
          </a:prstGeom>
          <a:noFill/>
          <a:ln w="9525">
            <a:noFill/>
          </a:ln>
        </p:spPr>
        <p:txBody>
          <a:bodyPr wrap="square">
            <a:spAutoFit/>
          </a:bodyPr>
          <a:lstStyle/>
          <a:p>
            <a:pPr indent="0"/>
            <a:r>
              <a:rPr lang="zh-CN" sz="2400" b="1">
                <a:solidFill>
                  <a:srgbClr val="000000"/>
                </a:solidFill>
                <a:ea typeface="方正启体简体" panose="03000509000000000000" charset="-122"/>
                <a:cs typeface="方正启体简体" panose="03000509000000000000" charset="-122"/>
              </a:rPr>
              <a:t>一、经济全球化和劳动力的全球流动：</a:t>
            </a:r>
            <a:endParaRPr lang="zh-CN" sz="2400" b="1">
              <a:solidFill>
                <a:srgbClr val="000000"/>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1、劳动力全球流动的背景：</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2、劳动力全球流动的表现：</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3、全球劳动力市场结构的变化：</a:t>
            </a:r>
            <a:endParaRPr lang="zh-CN" sz="2400" b="1">
              <a:solidFill>
                <a:srgbClr val="000000"/>
              </a:solidFill>
              <a:ea typeface="方正启体简体" panose="03000509000000000000" charset="-122"/>
              <a:cs typeface="方正启体简体" panose="03000509000000000000" charset="-122"/>
            </a:endParaRPr>
          </a:p>
          <a:p>
            <a:pPr indent="0"/>
            <a:r>
              <a:rPr lang="zh-CN" sz="2400" b="1">
                <a:solidFill>
                  <a:srgbClr val="000000"/>
                </a:solidFill>
                <a:ea typeface="方正启体简体" panose="03000509000000000000" charset="-122"/>
                <a:cs typeface="方正启体简体" panose="03000509000000000000" charset="-122"/>
              </a:rPr>
              <a:t>二、难民的困境和救助：</a:t>
            </a:r>
            <a:endParaRPr lang="zh-CN" sz="2400" b="1">
              <a:solidFill>
                <a:srgbClr val="000000"/>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1、难民：</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（1）概念：</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（2）难民问题：</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2、国际社会对难民的救助：</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3、现状：</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00000"/>
                </a:solidFill>
                <a:ea typeface="方正启体简体" panose="03000509000000000000" charset="-122"/>
                <a:cs typeface="方正启体简体" panose="03000509000000000000" charset="-122"/>
              </a:rPr>
              <a:t>三、移民社会的多元文化：</a:t>
            </a:r>
            <a:endParaRPr lang="zh-CN" sz="2400" b="1">
              <a:solidFill>
                <a:srgbClr val="000000"/>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1、背景：</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2、美国：</a:t>
            </a:r>
            <a:endParaRPr lang="zh-CN" sz="2400" b="1">
              <a:solidFill>
                <a:srgbClr val="0E2FBE"/>
              </a:solidFill>
              <a:ea typeface="方正启体简体" panose="03000509000000000000" charset="-122"/>
              <a:cs typeface="方正启体简体" panose="03000509000000000000" charset="-122"/>
            </a:endParaRPr>
          </a:p>
          <a:p>
            <a:pPr indent="0"/>
            <a:r>
              <a:rPr lang="zh-CN" sz="2400" b="1">
                <a:solidFill>
                  <a:srgbClr val="0E2FBE"/>
                </a:solidFill>
                <a:ea typeface="方正启体简体" panose="03000509000000000000" charset="-122"/>
                <a:cs typeface="方正启体简体" panose="03000509000000000000" charset="-122"/>
              </a:rPr>
              <a:t>3、新加坡：</a:t>
            </a:r>
            <a:endParaRPr lang="zh-CN" sz="2400" b="1">
              <a:solidFill>
                <a:srgbClr val="0E2FBE"/>
              </a:solidFill>
              <a:ea typeface="方正启体简体" panose="03000509000000000000" charset="-122"/>
              <a:cs typeface="方正启体简体" panose="03000509000000000000" charset="-122"/>
            </a:endParaRPr>
          </a:p>
        </p:txBody>
      </p:sp>
      <p:sp>
        <p:nvSpPr>
          <p:cNvPr id="9" name="文本框 8"/>
          <p:cNvSpPr txBox="1"/>
          <p:nvPr>
            <p:custDataLst>
              <p:tags r:id="rId4"/>
            </p:custDataLst>
          </p:nvPr>
        </p:nvSpPr>
        <p:spPr>
          <a:xfrm>
            <a:off x="6917055" y="1551940"/>
            <a:ext cx="3945255" cy="4892675"/>
          </a:xfrm>
          <a:prstGeom prst="rect">
            <a:avLst/>
          </a:prstGeom>
          <a:noFill/>
          <a:ln w="9525">
            <a:noFill/>
          </a:ln>
        </p:spPr>
        <p:txBody>
          <a:bodyPr wrap="square">
            <a:spAutoFit/>
          </a:bodyPr>
          <a:lstStyle/>
          <a:p>
            <a:pPr indent="0"/>
            <a:r>
              <a:rPr lang="zh-CN" altLang="en-US" sz="2400" b="1">
                <a:latin typeface="方正启体简体" panose="03000509000000000000" charset="-122"/>
                <a:cs typeface="方正启体简体" panose="03000509000000000000" charset="-122"/>
              </a:rPr>
              <a:t>拓展：</a:t>
            </a:r>
            <a:endParaRPr lang="zh-CN" altLang="en-US" sz="2400" b="1">
              <a:latin typeface="方正启体简体" panose="03000509000000000000" charset="-122"/>
              <a:cs typeface="方正启体简体" panose="03000509000000000000" charset="-122"/>
            </a:endParaRPr>
          </a:p>
          <a:p>
            <a:pPr indent="0"/>
            <a:r>
              <a:rPr lang="en-US" sz="2400" b="1">
                <a:latin typeface="方正启体简体" panose="03000509000000000000" charset="-122"/>
                <a:cs typeface="方正启体简体" panose="03000509000000000000" charset="-122"/>
              </a:rPr>
              <a:t>20</a:t>
            </a:r>
            <a:r>
              <a:rPr lang="zh-CN" sz="2400" b="1">
                <a:latin typeface="方正启体简体" panose="03000509000000000000" charset="-122"/>
                <a:ea typeface="方正启体简体" panose="03000509000000000000" charset="-122"/>
                <a:cs typeface="方正启体简体" panose="03000509000000000000" charset="-122"/>
              </a:rPr>
              <a:t>世纪以来从劳动力移动看人口迁移的特点？</a:t>
            </a:r>
            <a:endParaRPr lang="en-US" sz="2400" b="1">
              <a:latin typeface="方正启体简体" panose="03000509000000000000" charset="-122"/>
              <a:cs typeface="方正启体简体" panose="03000509000000000000" charset="-122"/>
            </a:endParaRPr>
          </a:p>
          <a:p>
            <a:pPr indent="0"/>
            <a:r>
              <a:rPr lang="en-US" sz="2400" b="1">
                <a:solidFill>
                  <a:srgbClr val="0033CC"/>
                </a:solidFill>
                <a:latin typeface="方正启体简体" panose="03000509000000000000" charset="-122"/>
                <a:cs typeface="方正启体简体" panose="03000509000000000000" charset="-122"/>
              </a:rPr>
              <a:t>①</a:t>
            </a:r>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rPr>
              <a:t>人口迁移数量不断增多，占世界总人口数量低。</a:t>
            </a:r>
            <a:r>
              <a:rPr lang="en-US" sz="2400" b="1">
                <a:solidFill>
                  <a:srgbClr val="0033CC"/>
                </a:solidFill>
                <a:latin typeface="方正启体简体" panose="03000509000000000000" charset="-122"/>
                <a:cs typeface="方正启体简体" panose="03000509000000000000" charset="-122"/>
              </a:rPr>
              <a:t>②</a:t>
            </a:r>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rPr>
              <a:t>人口迁移分布不均衡，主要是向发达国家和地区迁徙。</a:t>
            </a:r>
            <a:r>
              <a:rPr lang="en-US" sz="2400" b="1">
                <a:solidFill>
                  <a:srgbClr val="0033CC"/>
                </a:solidFill>
                <a:latin typeface="方正启体简体" panose="03000509000000000000" charset="-122"/>
                <a:cs typeface="方正启体简体" panose="03000509000000000000" charset="-122"/>
              </a:rPr>
              <a:t>③</a:t>
            </a:r>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rPr>
              <a:t>劳动力结构变化，迁移人口从蓝领迁移到精英迁移。</a:t>
            </a:r>
            <a:r>
              <a:rPr lang="en-US" sz="2400" b="1">
                <a:solidFill>
                  <a:srgbClr val="0033CC"/>
                </a:solidFill>
                <a:latin typeface="方正启体简体" panose="03000509000000000000" charset="-122"/>
                <a:cs typeface="方正启体简体" panose="03000509000000000000" charset="-122"/>
              </a:rPr>
              <a:t>④</a:t>
            </a:r>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rPr>
              <a:t>世界人口结构变化，发达国家人口上升，发展中国家人口下降。
</a:t>
            </a:r>
            <a:endParaRPr lang="en-US" altLang="en-US" sz="2400" b="1">
              <a:latin typeface="方正启体简体" panose="03000509000000000000" charset="-122"/>
              <a:cs typeface="方正启体简体" panose="03000509000000000000"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69683" y="574825"/>
            <a:ext cx="6457361" cy="1198880"/>
          </a:xfrm>
          <a:prstGeom prst="rect">
            <a:avLst/>
          </a:prstGeom>
          <a:noFill/>
        </p:spPr>
        <p:txBody>
          <a:bodyPr wrap="square" rtlCol="0">
            <a:spAutoFit/>
          </a:bodyPr>
          <a:lstStyle/>
          <a:p>
            <a:pPr>
              <a:lnSpc>
                <a:spcPct val="150000"/>
              </a:lnSpc>
            </a:pPr>
            <a:r>
              <a:rPr lang="en-US" altLang="zh-CN" sz="2400" b="1">
                <a:latin typeface="方正启体简体" panose="03000509000000000000" charset="-122"/>
                <a:ea typeface="方正启体简体" panose="03000509000000000000" charset="-122"/>
              </a:rPr>
              <a:t>1</a:t>
            </a:r>
            <a:r>
              <a:rPr lang="zh-CN" altLang="en-US" sz="2400" b="1">
                <a:latin typeface="方正启体简体" panose="03000509000000000000" charset="-122"/>
                <a:ea typeface="方正启体简体" panose="03000509000000000000" charset="-122"/>
              </a:rPr>
              <a:t>、全球劳动力市场</a:t>
            </a:r>
            <a:endParaRPr lang="en-US" altLang="zh-CN" sz="2400" b="1">
              <a:latin typeface="方正启体简体" panose="03000509000000000000" charset="-122"/>
              <a:ea typeface="方正启体简体" panose="03000509000000000000" charset="-122"/>
            </a:endParaRPr>
          </a:p>
          <a:p>
            <a:pPr>
              <a:lnSpc>
                <a:spcPct val="150000"/>
              </a:lnSpc>
            </a:pPr>
            <a:r>
              <a:rPr lang="zh-CN" altLang="en-US" sz="2400" b="1">
                <a:latin typeface="方正启体简体" panose="03000509000000000000" charset="-122"/>
                <a:ea typeface="方正启体简体" panose="03000509000000000000" charset="-122"/>
              </a:rPr>
              <a:t>（</a:t>
            </a:r>
            <a:r>
              <a:rPr lang="en-US" altLang="zh-CN" sz="2400" b="1">
                <a:latin typeface="方正启体简体" panose="03000509000000000000" charset="-122"/>
                <a:ea typeface="方正启体简体" panose="03000509000000000000" charset="-122"/>
              </a:rPr>
              <a:t>2</a:t>
            </a:r>
            <a:r>
              <a:rPr lang="zh-CN" altLang="en-US" sz="2400" b="1">
                <a:latin typeface="方正启体简体" panose="03000509000000000000" charset="-122"/>
                <a:ea typeface="方正启体简体" panose="03000509000000000000" charset="-122"/>
              </a:rPr>
              <a:t>）发展过程</a:t>
            </a:r>
            <a:endParaRPr lang="zh-CN" altLang="en-US" sz="2400" b="1">
              <a:latin typeface="方正启体简体" panose="03000509000000000000" charset="-122"/>
              <a:ea typeface="方正启体简体" panose="03000509000000000000" charset="-122"/>
            </a:endParaRPr>
          </a:p>
        </p:txBody>
      </p:sp>
      <p:sp>
        <p:nvSpPr>
          <p:cNvPr id="4" name="箭头: 下 3"/>
          <p:cNvSpPr/>
          <p:nvPr>
            <p:custDataLst>
              <p:tags r:id="rId2"/>
            </p:custDataLst>
          </p:nvPr>
        </p:nvSpPr>
        <p:spPr>
          <a:xfrm>
            <a:off x="2573516" y="2038525"/>
            <a:ext cx="377072" cy="4626226"/>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5" name="文本框 4"/>
          <p:cNvSpPr txBox="1"/>
          <p:nvPr>
            <p:custDataLst>
              <p:tags r:id="rId3"/>
            </p:custDataLst>
          </p:nvPr>
        </p:nvSpPr>
        <p:spPr>
          <a:xfrm>
            <a:off x="970958" y="2603536"/>
            <a:ext cx="1282045" cy="460375"/>
          </a:xfrm>
          <a:prstGeom prst="rect">
            <a:avLst/>
          </a:prstGeom>
          <a:noFill/>
        </p:spPr>
        <p:txBody>
          <a:bodyPr wrap="square" rtlCol="0">
            <a:spAutoFit/>
          </a:bodyPr>
          <a:lstStyle/>
          <a:p>
            <a:r>
              <a:rPr lang="zh-CN" altLang="en-US" sz="2400" b="1"/>
              <a:t>二战后</a:t>
            </a:r>
            <a:endParaRPr lang="zh-CN" altLang="en-US" sz="2400" b="1"/>
          </a:p>
        </p:txBody>
      </p:sp>
      <p:sp>
        <p:nvSpPr>
          <p:cNvPr id="6" name="文本框 5"/>
          <p:cNvSpPr txBox="1"/>
          <p:nvPr>
            <p:custDataLst>
              <p:tags r:id="rId4"/>
            </p:custDataLst>
          </p:nvPr>
        </p:nvSpPr>
        <p:spPr>
          <a:xfrm>
            <a:off x="0" y="4133632"/>
            <a:ext cx="2714919" cy="460375"/>
          </a:xfrm>
          <a:prstGeom prst="rect">
            <a:avLst/>
          </a:prstGeom>
          <a:noFill/>
        </p:spPr>
        <p:txBody>
          <a:bodyPr wrap="square" rtlCol="0">
            <a:spAutoFit/>
          </a:bodyPr>
          <a:lstStyle/>
          <a:p>
            <a:r>
              <a:rPr lang="en-US" altLang="zh-CN" sz="2400" b="1"/>
              <a:t>20</a:t>
            </a:r>
            <a:r>
              <a:rPr lang="zh-CN" altLang="en-US" sz="2400" b="1"/>
              <a:t>世纪七八十年代</a:t>
            </a:r>
            <a:endParaRPr lang="zh-CN" altLang="en-US" sz="2400" b="1"/>
          </a:p>
        </p:txBody>
      </p:sp>
      <p:sp>
        <p:nvSpPr>
          <p:cNvPr id="7" name="文本框 6"/>
          <p:cNvSpPr txBox="1"/>
          <p:nvPr>
            <p:custDataLst>
              <p:tags r:id="rId5"/>
            </p:custDataLst>
          </p:nvPr>
        </p:nvSpPr>
        <p:spPr>
          <a:xfrm>
            <a:off x="169683" y="5377106"/>
            <a:ext cx="2370840" cy="460375"/>
          </a:xfrm>
          <a:prstGeom prst="rect">
            <a:avLst/>
          </a:prstGeom>
          <a:noFill/>
        </p:spPr>
        <p:txBody>
          <a:bodyPr wrap="square" rtlCol="0">
            <a:spAutoFit/>
          </a:bodyPr>
          <a:lstStyle/>
          <a:p>
            <a:r>
              <a:rPr lang="en-US" altLang="zh-CN" sz="2400" b="1"/>
              <a:t>20</a:t>
            </a:r>
            <a:r>
              <a:rPr lang="zh-CN" altLang="en-US" sz="2400" b="1"/>
              <a:t>世纪九十年代</a:t>
            </a:r>
            <a:endParaRPr lang="zh-CN" altLang="en-US" sz="2400" b="1"/>
          </a:p>
        </p:txBody>
      </p:sp>
      <p:sp>
        <p:nvSpPr>
          <p:cNvPr id="9" name="流程图: 过程 8"/>
          <p:cNvSpPr/>
          <p:nvPr>
            <p:custDataLst>
              <p:tags r:id="rId6"/>
            </p:custDataLst>
          </p:nvPr>
        </p:nvSpPr>
        <p:spPr>
          <a:xfrm>
            <a:off x="2851606" y="2758955"/>
            <a:ext cx="235672" cy="150829"/>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0" name="流程图: 过程 9"/>
          <p:cNvSpPr/>
          <p:nvPr>
            <p:custDataLst>
              <p:tags r:id="rId7"/>
            </p:custDataLst>
          </p:nvPr>
        </p:nvSpPr>
        <p:spPr>
          <a:xfrm>
            <a:off x="2851606" y="4235358"/>
            <a:ext cx="235672" cy="150829"/>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 name="流程图: 过程 10"/>
          <p:cNvSpPr/>
          <p:nvPr>
            <p:custDataLst>
              <p:tags r:id="rId8"/>
            </p:custDataLst>
          </p:nvPr>
        </p:nvSpPr>
        <p:spPr>
          <a:xfrm>
            <a:off x="2851606" y="5560932"/>
            <a:ext cx="235672" cy="150829"/>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3" name="文本框 12"/>
          <p:cNvSpPr txBox="1"/>
          <p:nvPr>
            <p:custDataLst>
              <p:tags r:id="rId9"/>
            </p:custDataLst>
          </p:nvPr>
        </p:nvSpPr>
        <p:spPr>
          <a:xfrm>
            <a:off x="3572753" y="2603654"/>
            <a:ext cx="7645138" cy="829945"/>
          </a:xfrm>
          <a:prstGeom prst="rect">
            <a:avLst/>
          </a:prstGeom>
          <a:noFill/>
        </p:spPr>
        <p:txBody>
          <a:bodyPr wrap="square" rtlCol="0">
            <a:spAutoFit/>
          </a:bodyPr>
          <a:lstStyle/>
          <a:p>
            <a:r>
              <a:rPr lang="zh-CN" altLang="en-US" sz="2400" b="1">
                <a:latin typeface="方正启体简体" panose="03000509000000000000" charset="-122"/>
                <a:ea typeface="方正启体简体" panose="03000509000000000000" charset="-122"/>
              </a:rPr>
              <a:t>南欧、北非、东南亚、拉丁美洲等地的劳动力流入西欧、北美和大洋洲等发达国家。</a:t>
            </a:r>
            <a:endParaRPr lang="zh-CN" altLang="en-US" sz="2400" b="1">
              <a:latin typeface="方正启体简体" panose="03000509000000000000" charset="-122"/>
              <a:ea typeface="方正启体简体" panose="03000509000000000000" charset="-122"/>
            </a:endParaRPr>
          </a:p>
        </p:txBody>
      </p:sp>
      <p:sp>
        <p:nvSpPr>
          <p:cNvPr id="14" name="文本框 13"/>
          <p:cNvSpPr txBox="1"/>
          <p:nvPr>
            <p:custDataLst>
              <p:tags r:id="rId10"/>
            </p:custDataLst>
          </p:nvPr>
        </p:nvSpPr>
        <p:spPr>
          <a:xfrm>
            <a:off x="3704735" y="3974693"/>
            <a:ext cx="7645138" cy="829945"/>
          </a:xfrm>
          <a:prstGeom prst="rect">
            <a:avLst/>
          </a:prstGeom>
          <a:noFill/>
        </p:spPr>
        <p:txBody>
          <a:bodyPr wrap="square" rtlCol="0">
            <a:spAutoFit/>
          </a:bodyPr>
          <a:lstStyle/>
          <a:p>
            <a:r>
              <a:rPr lang="zh-CN" altLang="en-US" sz="2400" b="1">
                <a:latin typeface="方正启体简体" panose="03000509000000000000" charset="-122"/>
                <a:ea typeface="方正启体简体" panose="03000509000000000000" charset="-122"/>
              </a:rPr>
              <a:t>非洲劳动力涌入中东产油国；</a:t>
            </a:r>
            <a:endParaRPr lang="en-US" altLang="zh-CN"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亚非劳动力流入日本以及亚洲新兴工业国家和地区。</a:t>
            </a:r>
            <a:endParaRPr lang="zh-CN" altLang="en-US" sz="2400" b="1">
              <a:latin typeface="方正启体简体" panose="03000509000000000000" charset="-122"/>
              <a:ea typeface="方正启体简体" panose="03000509000000000000" charset="-122"/>
            </a:endParaRPr>
          </a:p>
        </p:txBody>
      </p:sp>
      <p:sp>
        <p:nvSpPr>
          <p:cNvPr id="15" name="文本框 14"/>
          <p:cNvSpPr txBox="1"/>
          <p:nvPr>
            <p:custDataLst>
              <p:tags r:id="rId11"/>
            </p:custDataLst>
          </p:nvPr>
        </p:nvSpPr>
        <p:spPr>
          <a:xfrm>
            <a:off x="3695308" y="5405513"/>
            <a:ext cx="9153427" cy="460375"/>
          </a:xfrm>
          <a:prstGeom prst="rect">
            <a:avLst/>
          </a:prstGeom>
          <a:noFill/>
        </p:spPr>
        <p:txBody>
          <a:bodyPr wrap="square" rtlCol="0">
            <a:spAutoFit/>
          </a:bodyPr>
          <a:lstStyle/>
          <a:p>
            <a:r>
              <a:rPr lang="zh-CN" altLang="en-US" sz="2400" b="1">
                <a:latin typeface="方正启体简体" panose="03000509000000000000" charset="-122"/>
                <a:ea typeface="方正启体简体" panose="03000509000000000000" charset="-122"/>
              </a:rPr>
              <a:t>东欧国家劳动力流入西欧、北美地区</a:t>
            </a:r>
            <a:r>
              <a:rPr lang="zh-CN" altLang="en-US">
                <a:latin typeface="方正启体简体" panose="03000509000000000000" charset="-122"/>
                <a:ea typeface="方正启体简体" panose="03000509000000000000" charset="-122"/>
              </a:rPr>
              <a:t>。</a:t>
            </a:r>
            <a:endParaRPr lang="zh-CN" altLang="en-US">
              <a:latin typeface="方正启体简体" panose="03000509000000000000" charset="-122"/>
              <a:ea typeface="方正启体简体" panose="03000509000000000000" charset="-122"/>
            </a:endParaRPr>
          </a:p>
        </p:txBody>
      </p:sp>
      <p:sp>
        <p:nvSpPr>
          <p:cNvPr id="17" name="对话气泡: 圆角矩形 16"/>
          <p:cNvSpPr/>
          <p:nvPr>
            <p:custDataLst>
              <p:tags r:id="rId12"/>
            </p:custDataLst>
          </p:nvPr>
        </p:nvSpPr>
        <p:spPr>
          <a:xfrm>
            <a:off x="4977353" y="1299653"/>
            <a:ext cx="6070870" cy="1135053"/>
          </a:xfrm>
          <a:prstGeom prst="wedgeRoundRectCallout">
            <a:avLst>
              <a:gd name="adj1" fmla="val -25518"/>
              <a:gd name="adj2" fmla="val 92657"/>
              <a:gd name="adj3" fmla="val 16667"/>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000" b="1">
                <a:solidFill>
                  <a:schemeClr val="tx1"/>
                </a:solidFill>
                <a:latin typeface="方正启体简体" panose="03000509000000000000" charset="-122"/>
                <a:ea typeface="方正启体简体" panose="03000509000000000000" charset="-122"/>
              </a:rPr>
              <a:t>二战后，美国经济高速发展；</a:t>
            </a:r>
            <a:endParaRPr lang="en-US" altLang="zh-CN" sz="2000" b="1">
              <a:solidFill>
                <a:schemeClr val="tx1"/>
              </a:solidFill>
              <a:latin typeface="方正启体简体" panose="03000509000000000000" charset="-122"/>
              <a:ea typeface="方正启体简体" panose="03000509000000000000" charset="-122"/>
            </a:endParaRPr>
          </a:p>
          <a:p>
            <a:r>
              <a:rPr lang="zh-CN" altLang="en-US" sz="2000" b="1">
                <a:solidFill>
                  <a:schemeClr val="tx1"/>
                </a:solidFill>
                <a:latin typeface="方正启体简体" panose="03000509000000000000" charset="-122"/>
                <a:ea typeface="方正启体简体" panose="03000509000000000000" charset="-122"/>
              </a:rPr>
              <a:t>西欧国家谋求共同体，经济实力增强；</a:t>
            </a:r>
            <a:endParaRPr lang="en-US" altLang="zh-CN" sz="2000" b="1">
              <a:solidFill>
                <a:schemeClr val="tx1"/>
              </a:solidFill>
              <a:latin typeface="方正启体简体" panose="03000509000000000000" charset="-122"/>
              <a:ea typeface="方正启体简体" panose="03000509000000000000" charset="-122"/>
            </a:endParaRPr>
          </a:p>
          <a:p>
            <a:r>
              <a:rPr lang="zh-CN" altLang="en-US" sz="2000" b="1">
                <a:solidFill>
                  <a:schemeClr val="tx1"/>
                </a:solidFill>
                <a:latin typeface="方正启体简体" panose="03000509000000000000" charset="-122"/>
                <a:ea typeface="方正启体简体" panose="03000509000000000000" charset="-122"/>
              </a:rPr>
              <a:t>大洋洲一些发达国家和地区经济发展较快。</a:t>
            </a:r>
            <a:endParaRPr lang="zh-CN" altLang="en-US" sz="2000" b="1">
              <a:solidFill>
                <a:schemeClr val="tx1"/>
              </a:solidFill>
              <a:latin typeface="方正启体简体" panose="03000509000000000000" charset="-122"/>
              <a:ea typeface="方正启体简体" panose="03000509000000000000" charset="-122"/>
            </a:endParaRPr>
          </a:p>
        </p:txBody>
      </p:sp>
      <p:sp>
        <p:nvSpPr>
          <p:cNvPr id="18" name="对话气泡: 圆角矩形 17"/>
          <p:cNvSpPr/>
          <p:nvPr>
            <p:custDataLst>
              <p:tags r:id="rId13"/>
            </p:custDataLst>
          </p:nvPr>
        </p:nvSpPr>
        <p:spPr>
          <a:xfrm>
            <a:off x="4977353" y="3539916"/>
            <a:ext cx="3704068" cy="383081"/>
          </a:xfrm>
          <a:prstGeom prst="wedgeRoundRectCallout">
            <a:avLst>
              <a:gd name="adj1" fmla="val 4754"/>
              <a:gd name="adj2" fmla="val 79725"/>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a:t>中东产油工业发展迅速</a:t>
            </a:r>
            <a:endParaRPr lang="zh-CN" altLang="en-US" sz="2000" b="1"/>
          </a:p>
        </p:txBody>
      </p:sp>
      <p:sp>
        <p:nvSpPr>
          <p:cNvPr id="19" name="对话气泡: 圆角矩形 18"/>
          <p:cNvSpPr/>
          <p:nvPr>
            <p:custDataLst>
              <p:tags r:id="rId14"/>
            </p:custDataLst>
          </p:nvPr>
        </p:nvSpPr>
        <p:spPr>
          <a:xfrm>
            <a:off x="8323868" y="4857386"/>
            <a:ext cx="2724355" cy="461665"/>
          </a:xfrm>
          <a:prstGeom prst="wedgeRoundRectCallout">
            <a:avLst>
              <a:gd name="adj1" fmla="val -25677"/>
              <a:gd name="adj2" fmla="val -74744"/>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2000" b="1">
                <a:latin typeface="方正启体简体" panose="03000509000000000000" charset="-122"/>
                <a:ea typeface="方正启体简体" panose="03000509000000000000" charset="-122"/>
              </a:rPr>
              <a:t>经济高速发展</a:t>
            </a:r>
            <a:endParaRPr lang="zh-CN" altLang="en-US" sz="2000" b="1">
              <a:latin typeface="方正启体简体" panose="03000509000000000000" charset="-122"/>
              <a:ea typeface="方正启体简体" panose="03000509000000000000" charset="-122"/>
            </a:endParaRPr>
          </a:p>
        </p:txBody>
      </p:sp>
      <p:sp>
        <p:nvSpPr>
          <p:cNvPr id="20" name="对话气泡: 圆角矩形 19"/>
          <p:cNvSpPr/>
          <p:nvPr>
            <p:custDataLst>
              <p:tags r:id="rId15"/>
            </p:custDataLst>
          </p:nvPr>
        </p:nvSpPr>
        <p:spPr>
          <a:xfrm>
            <a:off x="3572759" y="5948313"/>
            <a:ext cx="7777114" cy="831552"/>
          </a:xfrm>
          <a:prstGeom prst="wedgeRoundRectCallout">
            <a:avLst>
              <a:gd name="adj1" fmla="val -25434"/>
              <a:gd name="adj2" fmla="val -73537"/>
              <a:gd name="adj3" fmla="val 16667"/>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20</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世纪九十年代，长期受到苏联模式影响的东欧国家经济发展困难，社会经济出现严重危机，而西欧、北美国家和地区经济发展迅速。</a:t>
            </a:r>
            <a:endPar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P spid="14" grpId="0"/>
      <p:bldP spid="15" grpId="0"/>
      <p:bldP spid="17" grpId="0" bldLvl="0" animBg="1"/>
      <p:bldP spid="18" grpId="0" bldLvl="0" animBg="1"/>
      <p:bldP spid="19" grpId="0" bldLvl="0" animBg="1"/>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69683" y="574825"/>
            <a:ext cx="6457361" cy="1198880"/>
          </a:xfrm>
          <a:prstGeom prst="rect">
            <a:avLst/>
          </a:prstGeom>
          <a:noFill/>
        </p:spPr>
        <p:txBody>
          <a:bodyPr wrap="square" rtlCol="0">
            <a:spAutoFit/>
          </a:bodyPr>
          <a:lstStyle/>
          <a:p>
            <a:pPr>
              <a:lnSpc>
                <a:spcPct val="150000"/>
              </a:lnSpc>
            </a:pPr>
            <a:r>
              <a:rPr lang="en-US" altLang="zh-CN" sz="2400" b="1">
                <a:latin typeface="方正启体简体" panose="03000509000000000000" charset="-122"/>
                <a:ea typeface="方正启体简体" panose="03000509000000000000" charset="-122"/>
              </a:rPr>
              <a:t>2</a:t>
            </a:r>
            <a:r>
              <a:rPr lang="zh-CN" altLang="en-US" sz="2400" b="1">
                <a:latin typeface="方正启体简体" panose="03000509000000000000" charset="-122"/>
                <a:ea typeface="方正启体简体" panose="03000509000000000000" charset="-122"/>
              </a:rPr>
              <a:t>、全球劳动力市场结构的改变</a:t>
            </a:r>
            <a:endParaRPr lang="en-US" altLang="zh-CN" sz="2400" b="1">
              <a:latin typeface="方正启体简体" panose="03000509000000000000" charset="-122"/>
              <a:ea typeface="方正启体简体" panose="03000509000000000000" charset="-122"/>
            </a:endParaRPr>
          </a:p>
          <a:p>
            <a:pPr>
              <a:lnSpc>
                <a:spcPct val="150000"/>
              </a:lnSpc>
            </a:pPr>
            <a:r>
              <a:rPr lang="zh-CN" altLang="en-US" sz="2400" b="1">
                <a:latin typeface="方正启体简体" panose="03000509000000000000" charset="-122"/>
                <a:ea typeface="方正启体简体" panose="03000509000000000000" charset="-122"/>
              </a:rPr>
              <a:t>（</a:t>
            </a:r>
            <a:r>
              <a:rPr lang="en-US" altLang="zh-CN" sz="2400" b="1">
                <a:latin typeface="方正启体简体" panose="03000509000000000000" charset="-122"/>
                <a:ea typeface="方正启体简体" panose="03000509000000000000" charset="-122"/>
              </a:rPr>
              <a:t>1</a:t>
            </a:r>
            <a:r>
              <a:rPr lang="zh-CN" altLang="en-US" sz="2400" b="1">
                <a:latin typeface="方正启体简体" panose="03000509000000000000" charset="-122"/>
                <a:ea typeface="方正启体简体" panose="03000509000000000000" charset="-122"/>
              </a:rPr>
              <a:t>）背景</a:t>
            </a:r>
            <a:endParaRPr lang="zh-CN" altLang="en-US" sz="2400" b="1">
              <a:latin typeface="方正启体简体" panose="03000509000000000000" charset="-122"/>
              <a:ea typeface="方正启体简体" panose="03000509000000000000" charset="-122"/>
            </a:endParaRPr>
          </a:p>
        </p:txBody>
      </p:sp>
      <p:sp>
        <p:nvSpPr>
          <p:cNvPr id="4" name="文本框 3"/>
          <p:cNvSpPr txBox="1"/>
          <p:nvPr>
            <p:custDataLst>
              <p:tags r:id="rId2"/>
            </p:custDataLst>
          </p:nvPr>
        </p:nvSpPr>
        <p:spPr>
          <a:xfrm>
            <a:off x="2007647" y="1248849"/>
            <a:ext cx="9417378" cy="829945"/>
          </a:xfrm>
          <a:prstGeom prst="rect">
            <a:avLst/>
          </a:prstGeom>
          <a:noFill/>
        </p:spPr>
        <p:txBody>
          <a:bodyPr wrap="square" rtlCol="0">
            <a:spAutoFit/>
          </a:bodyPr>
          <a:lstStyle/>
          <a:p>
            <a:r>
              <a:rPr lang="zh-CN" altLang="en-US" sz="2400" b="1">
                <a:latin typeface="方正启体简体" panose="03000509000000000000" charset="-122"/>
                <a:ea typeface="方正启体简体" panose="03000509000000000000" charset="-122"/>
                <a:cs typeface="方正启体简体" panose="03000509000000000000" charset="-122"/>
              </a:rPr>
              <a:t>经济全球化的发展；新兴产业的发展  和  发达国家的产业升级</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sz="2400" b="1">
                <a:latin typeface="方正启体简体" panose="03000509000000000000" charset="-122"/>
                <a:ea typeface="方正启体简体" panose="03000509000000000000" charset="-122"/>
                <a:cs typeface="方正启体简体" panose="03000509000000000000" charset="-122"/>
                <a:sym typeface="+mn-ea"/>
              </a:rPr>
              <a:t>企业对劳动力的受教育程度和专业素养提出了更高的要求。</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custDataLst>
              <p:tags r:id="rId3"/>
            </p:custDataLst>
          </p:nvPr>
        </p:nvSpPr>
        <p:spPr>
          <a:xfrm>
            <a:off x="169684" y="1918259"/>
            <a:ext cx="1838226" cy="460375"/>
          </a:xfrm>
          <a:prstGeom prst="rect">
            <a:avLst/>
          </a:prstGeom>
          <a:noFill/>
        </p:spPr>
        <p:txBody>
          <a:bodyPr wrap="square" rtlCol="0">
            <a:spAutoFit/>
          </a:bodyPr>
          <a:lstStyle/>
          <a:p>
            <a:r>
              <a:rPr lang="zh-CN" altLang="en-US" sz="2400" b="1">
                <a:latin typeface="方正启体简体" panose="03000509000000000000" charset="-122"/>
                <a:ea typeface="方正启体简体" panose="03000509000000000000" charset="-122"/>
              </a:rPr>
              <a:t>（</a:t>
            </a:r>
            <a:r>
              <a:rPr lang="en-US" altLang="zh-CN" sz="2400" b="1">
                <a:latin typeface="方正启体简体" panose="03000509000000000000" charset="-122"/>
                <a:ea typeface="方正启体简体" panose="03000509000000000000" charset="-122"/>
              </a:rPr>
              <a:t>2</a:t>
            </a:r>
            <a:r>
              <a:rPr lang="zh-CN" altLang="en-US" sz="2400" b="1">
                <a:latin typeface="方正启体简体" panose="03000509000000000000" charset="-122"/>
                <a:ea typeface="方正启体简体" panose="03000509000000000000" charset="-122"/>
              </a:rPr>
              <a:t>）表现</a:t>
            </a:r>
            <a:endParaRPr lang="zh-CN" altLang="en-US" sz="2400" b="1">
              <a:latin typeface="方正启体简体" panose="03000509000000000000" charset="-122"/>
              <a:ea typeface="方正启体简体" panose="03000509000000000000" charset="-122"/>
            </a:endParaRPr>
          </a:p>
        </p:txBody>
      </p:sp>
      <p:sp>
        <p:nvSpPr>
          <p:cNvPr id="6" name="矩形 5"/>
          <p:cNvSpPr/>
          <p:nvPr>
            <p:custDataLst>
              <p:tags r:id="rId4"/>
            </p:custDataLst>
          </p:nvPr>
        </p:nvSpPr>
        <p:spPr>
          <a:xfrm>
            <a:off x="272591" y="2463037"/>
            <a:ext cx="3984395" cy="1225484"/>
          </a:xfrm>
          <a:prstGeom prst="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20</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世纪</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50——70</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年代：多数移民从事的是</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制造业和公共服务业</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中繁重的</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体力劳动</a:t>
            </a:r>
            <a:r>
              <a:rPr lang="zh-CN" altLang="en-US" sz="2400" b="1">
                <a:latin typeface="方正启体简体" panose="03000509000000000000" charset="-122"/>
                <a:ea typeface="方正启体简体" panose="03000509000000000000" charset="-122"/>
                <a:cs typeface="方正启体简体" panose="03000509000000000000" charset="-122"/>
              </a:rPr>
              <a:t>。</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7" name="箭头: 右 6"/>
          <p:cNvSpPr/>
          <p:nvPr>
            <p:custDataLst>
              <p:tags r:id="rId5"/>
            </p:custDataLst>
          </p:nvPr>
        </p:nvSpPr>
        <p:spPr>
          <a:xfrm>
            <a:off x="4536093" y="2978523"/>
            <a:ext cx="1932495" cy="23742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8" name="文本框 7"/>
          <p:cNvSpPr txBox="1"/>
          <p:nvPr>
            <p:custDataLst>
              <p:tags r:id="rId6"/>
            </p:custDataLst>
          </p:nvPr>
        </p:nvSpPr>
        <p:spPr>
          <a:xfrm>
            <a:off x="4974210" y="2552847"/>
            <a:ext cx="1652834" cy="460375"/>
          </a:xfrm>
          <a:prstGeom prst="rect">
            <a:avLst/>
          </a:prstGeom>
          <a:noFill/>
        </p:spPr>
        <p:txBody>
          <a:bodyPr wrap="square" rtlCol="0">
            <a:spAutoFit/>
          </a:bodyPr>
          <a:lstStyle/>
          <a:p>
            <a:r>
              <a:rPr lang="zh-CN" altLang="en-US" sz="2400" b="1"/>
              <a:t>变化</a:t>
            </a:r>
            <a:endParaRPr lang="zh-CN" altLang="en-US" sz="2400" b="1"/>
          </a:p>
        </p:txBody>
      </p:sp>
      <p:sp>
        <p:nvSpPr>
          <p:cNvPr id="10" name="流程图: 过程 9"/>
          <p:cNvSpPr/>
          <p:nvPr>
            <p:custDataLst>
              <p:tags r:id="rId7"/>
            </p:custDataLst>
          </p:nvPr>
        </p:nvSpPr>
        <p:spPr>
          <a:xfrm>
            <a:off x="6689660" y="2523353"/>
            <a:ext cx="5241303" cy="1225484"/>
          </a:xfrm>
          <a:prstGeom prst="flowChartProcess">
            <a:avLst/>
          </a:prstGeo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20</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世纪</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rPr>
              <a:t>80</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年代之后：传统行业的劳动力需求减少，</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贸易、金融等行业</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更为关注</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劳动力的受教育程度和专业素养</a:t>
            </a:r>
            <a:r>
              <a:rPr lang="zh-CN" altLang="en-US" sz="2400" b="1">
                <a:latin typeface="方正启体简体" panose="03000509000000000000" charset="-122"/>
                <a:ea typeface="方正启体简体" panose="03000509000000000000" charset="-122"/>
                <a:cs typeface="方正启体简体" panose="03000509000000000000" charset="-122"/>
              </a:rPr>
              <a:t>。</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11" name="箭头: 右 10"/>
          <p:cNvSpPr/>
          <p:nvPr>
            <p:custDataLst>
              <p:tags r:id="rId8"/>
            </p:custDataLst>
          </p:nvPr>
        </p:nvSpPr>
        <p:spPr>
          <a:xfrm rot="5400000" flipV="1">
            <a:off x="7381875" y="4168775"/>
            <a:ext cx="1043305" cy="25971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2" name="流程图: 过程 11"/>
          <p:cNvSpPr/>
          <p:nvPr>
            <p:custDataLst>
              <p:tags r:id="rId9"/>
            </p:custDataLst>
          </p:nvPr>
        </p:nvSpPr>
        <p:spPr>
          <a:xfrm>
            <a:off x="7043420" y="4820285"/>
            <a:ext cx="4887595" cy="1591945"/>
          </a:xfrm>
          <a:prstGeom prst="flowChartProcess">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sz="2400" b="1" smtClean="0">
                <a:solidFill>
                  <a:schemeClr val="tx1"/>
                </a:solidFill>
                <a:latin typeface="方正启体简体" panose="03000509000000000000" charset="-122"/>
                <a:ea typeface="方正启体简体" panose="03000509000000000000" charset="-122"/>
                <a:sym typeface="+mn-ea"/>
              </a:rPr>
              <a:t>发展中国家的</a:t>
            </a:r>
            <a:r>
              <a:rPr lang="zh-CN" altLang="en-US" sz="2400" b="1" smtClean="0">
                <a:solidFill>
                  <a:srgbClr val="0945A5"/>
                </a:solidFill>
                <a:latin typeface="方正启体简体" panose="03000509000000000000" charset="-122"/>
                <a:ea typeface="方正启体简体" panose="03000509000000000000" charset="-122"/>
                <a:sym typeface="+mn-ea"/>
              </a:rPr>
              <a:t>留学生</a:t>
            </a:r>
            <a:r>
              <a:rPr lang="zh-CN" altLang="en-US" sz="2400" b="1" smtClean="0">
                <a:solidFill>
                  <a:schemeClr val="tx1"/>
                </a:solidFill>
                <a:latin typeface="方正启体简体" panose="03000509000000000000" charset="-122"/>
                <a:ea typeface="方正启体简体" panose="03000509000000000000" charset="-122"/>
                <a:sym typeface="+mn-ea"/>
              </a:rPr>
              <a:t>在发达国家接受高等教育，并留在发达国家工作（</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“知识精英”移民现象</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），在跨国公司中表现得尤为明显。</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
        <p:nvSpPr>
          <p:cNvPr id="13" name="文本框 12"/>
          <p:cNvSpPr txBox="1"/>
          <p:nvPr>
            <p:custDataLst>
              <p:tags r:id="rId10"/>
            </p:custDataLst>
          </p:nvPr>
        </p:nvSpPr>
        <p:spPr>
          <a:xfrm>
            <a:off x="7297806" y="3914062"/>
            <a:ext cx="577392" cy="460375"/>
          </a:xfrm>
          <a:prstGeom prst="rect">
            <a:avLst/>
          </a:prstGeom>
          <a:noFill/>
        </p:spPr>
        <p:txBody>
          <a:bodyPr wrap="square" rtlCol="0">
            <a:spAutoFit/>
          </a:bodyPr>
          <a:lstStyle/>
          <a:p>
            <a:r>
              <a:rPr lang="zh-CN" altLang="en-US" sz="2400" b="1"/>
              <a:t>结</a:t>
            </a:r>
            <a:endParaRPr lang="zh-CN" altLang="en-US" sz="2400" b="1"/>
          </a:p>
        </p:txBody>
      </p:sp>
      <p:sp>
        <p:nvSpPr>
          <p:cNvPr id="14" name="文本框 13"/>
          <p:cNvSpPr txBox="1"/>
          <p:nvPr>
            <p:custDataLst>
              <p:tags r:id="rId11"/>
            </p:custDataLst>
          </p:nvPr>
        </p:nvSpPr>
        <p:spPr>
          <a:xfrm>
            <a:off x="8033673" y="3944653"/>
            <a:ext cx="405352" cy="460375"/>
          </a:xfrm>
          <a:prstGeom prst="rect">
            <a:avLst/>
          </a:prstGeom>
          <a:noFill/>
        </p:spPr>
        <p:txBody>
          <a:bodyPr wrap="square" rtlCol="0">
            <a:spAutoFit/>
          </a:bodyPr>
          <a:lstStyle/>
          <a:p>
            <a:r>
              <a:rPr lang="zh-CN" altLang="en-US" sz="2400" b="1"/>
              <a:t>果</a:t>
            </a:r>
            <a:endParaRPr lang="zh-CN" altLang="en-US" sz="2400" b="1"/>
          </a:p>
        </p:txBody>
      </p:sp>
      <p:sp>
        <p:nvSpPr>
          <p:cNvPr id="15" name="文本框 14"/>
          <p:cNvSpPr txBox="1"/>
          <p:nvPr/>
        </p:nvSpPr>
        <p:spPr>
          <a:xfrm>
            <a:off x="1780540" y="3836670"/>
            <a:ext cx="1882775" cy="521970"/>
          </a:xfrm>
          <a:prstGeom prst="rect">
            <a:avLst/>
          </a:prstGeom>
          <a:solidFill>
            <a:schemeClr val="accent2">
              <a:lumMod val="20000"/>
              <a:lumOff val="80000"/>
            </a:schemeClr>
          </a:solidFill>
        </p:spPr>
        <p:txBody>
          <a:bodyPr wrap="square" rtlCol="0" anchor="t">
            <a:spAutoFit/>
          </a:bodyPr>
          <a:p>
            <a:pPr algn="ctr"/>
            <a:r>
              <a:rPr lang="zh-CN" altLang="en-US" sz="2800" b="1">
                <a:solidFill>
                  <a:srgbClr val="C00000"/>
                </a:solidFill>
                <a:latin typeface="方正启体简体" panose="03000509000000000000" charset="-122"/>
                <a:ea typeface="方正启体简体" panose="03000509000000000000" charset="-122"/>
                <a:sym typeface="+mn-ea"/>
              </a:rPr>
              <a:t>劳工迁移</a:t>
            </a:r>
            <a:endParaRPr lang="zh-CN" altLang="en-US" sz="2800">
              <a:latin typeface="方正启体简体" panose="03000509000000000000" charset="-122"/>
              <a:ea typeface="方正启体简体" panose="03000509000000000000" charset="-122"/>
            </a:endParaRPr>
          </a:p>
        </p:txBody>
      </p:sp>
      <p:sp>
        <p:nvSpPr>
          <p:cNvPr id="16" name="文本框 15"/>
          <p:cNvSpPr txBox="1"/>
          <p:nvPr/>
        </p:nvSpPr>
        <p:spPr>
          <a:xfrm>
            <a:off x="8758555" y="3914140"/>
            <a:ext cx="1845310" cy="521970"/>
          </a:xfrm>
          <a:prstGeom prst="rect">
            <a:avLst/>
          </a:prstGeom>
          <a:solidFill>
            <a:schemeClr val="accent2">
              <a:lumMod val="20000"/>
              <a:lumOff val="80000"/>
            </a:schemeClr>
          </a:solidFill>
        </p:spPr>
        <p:txBody>
          <a:bodyPr wrap="square" rtlCol="0" anchor="t">
            <a:spAutoFit/>
          </a:bodyPr>
          <a:p>
            <a:r>
              <a:rPr lang="zh-CN" altLang="en-US" sz="2800" b="1">
                <a:solidFill>
                  <a:srgbClr val="C00000"/>
                </a:solidFill>
                <a:latin typeface="方正启体简体" panose="03000509000000000000" charset="-122"/>
                <a:ea typeface="方正启体简体" panose="03000509000000000000" charset="-122"/>
                <a:sym typeface="+mn-ea"/>
              </a:rPr>
              <a:t>精英迁移</a:t>
            </a:r>
            <a:endParaRPr lang="zh-CN" altLang="en-US" sz="2800" b="1">
              <a:solidFill>
                <a:srgbClr val="C00000"/>
              </a:solidFill>
              <a:latin typeface="方正启体简体" panose="03000509000000000000" charset="-122"/>
              <a:ea typeface="方正启体简体" panose="03000509000000000000" charset="-122"/>
              <a:sym typeface="+mn-ea"/>
            </a:endParaRPr>
          </a:p>
        </p:txBody>
      </p:sp>
      <p:sp>
        <p:nvSpPr>
          <p:cNvPr id="18" name="矩形 17"/>
          <p:cNvSpPr/>
          <p:nvPr>
            <p:custDataLst>
              <p:tags r:id="rId12"/>
            </p:custDataLst>
          </p:nvPr>
        </p:nvSpPr>
        <p:spPr>
          <a:xfrm>
            <a:off x="3872230" y="3682365"/>
            <a:ext cx="3855720" cy="829945"/>
          </a:xfrm>
          <a:prstGeom prst="rect">
            <a:avLst/>
          </a:prstGeom>
          <a:noFill/>
          <a:ln>
            <a:noFill/>
          </a:ln>
        </p:spPr>
        <p:txBody>
          <a:bodyPr wrap="none" rtlCol="0" anchor="t">
            <a:spAutoFit/>
          </a:bodyPr>
          <a:p>
            <a:pPr algn="ctr"/>
            <a:r>
              <a:rPr lang="en-US" altLang="zh-CN" sz="4800" b="1">
                <a:solidFill>
                  <a:schemeClr val="tx1"/>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cs typeface="方正启体简体" panose="03000509000000000000" charset="-122"/>
              </a:rPr>
              <a:t>“</a:t>
            </a:r>
            <a:r>
              <a:rPr lang="zh-CN" altLang="en-US" sz="4800" b="1">
                <a:solidFill>
                  <a:schemeClr val="tx1"/>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cs typeface="方正启体简体" panose="03000509000000000000" charset="-122"/>
              </a:rPr>
              <a:t>人才分层</a:t>
            </a:r>
            <a:r>
              <a:rPr lang="en-US" altLang="zh-CN" sz="4800" b="1">
                <a:solidFill>
                  <a:schemeClr val="tx1"/>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cs typeface="方正启体简体" panose="03000509000000000000" charset="-122"/>
              </a:rPr>
              <a:t>”</a:t>
            </a:r>
            <a:endParaRPr lang="en-US" altLang="zh-CN" sz="4800" b="1">
              <a:solidFill>
                <a:schemeClr val="tx1"/>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cs typeface="方正启体简体" panose="03000509000000000000" charset="-122"/>
            </a:endParaRPr>
          </a:p>
        </p:txBody>
      </p:sp>
      <p:sp>
        <p:nvSpPr>
          <p:cNvPr id="19" name="文本框 18"/>
          <p:cNvSpPr txBox="1"/>
          <p:nvPr/>
        </p:nvSpPr>
        <p:spPr>
          <a:xfrm>
            <a:off x="169545" y="4512310"/>
            <a:ext cx="6626860" cy="2009775"/>
          </a:xfrm>
          <a:prstGeom prst="rect">
            <a:avLst/>
          </a:prstGeom>
          <a:noFill/>
        </p:spPr>
        <p:txBody>
          <a:bodyPr wrap="square" rtlCol="0" anchor="t">
            <a:spAutoFit/>
          </a:bodyPr>
          <a:p>
            <a:pPr indent="0">
              <a:lnSpc>
                <a:spcPct val="130000"/>
              </a:lnSpc>
            </a:pPr>
            <a:r>
              <a:rPr lang="zh-CN" sz="2400" b="1">
                <a:latin typeface="方正启体简体" panose="03000509000000000000" charset="-122"/>
                <a:ea typeface="方正启体简体" panose="03000509000000000000" charset="-122"/>
                <a:sym typeface="+mn-ea"/>
              </a:rPr>
              <a:t>劳动力市场结构变动的</a:t>
            </a:r>
            <a:r>
              <a:rPr lang="zh-CN" sz="2400" b="1">
                <a:solidFill>
                  <a:srgbClr val="C00000"/>
                </a:solidFill>
                <a:latin typeface="方正启体简体" panose="03000509000000000000" charset="-122"/>
                <a:ea typeface="方正启体简体" panose="03000509000000000000" charset="-122"/>
                <a:sym typeface="+mn-ea"/>
              </a:rPr>
              <a:t>基本趋势</a:t>
            </a:r>
            <a:r>
              <a:rPr lang="zh-CN" sz="2400" b="1">
                <a:latin typeface="方正启体简体" panose="03000509000000000000" charset="-122"/>
                <a:ea typeface="方正启体简体" panose="03000509000000000000" charset="-122"/>
                <a:sym typeface="+mn-ea"/>
              </a:rPr>
              <a:t>：</a:t>
            </a:r>
            <a:endParaRPr lang="zh-CN" sz="2400" b="1">
              <a:latin typeface="方正启体简体" panose="03000509000000000000" charset="-122"/>
              <a:ea typeface="方正启体简体" panose="03000509000000000000" charset="-122"/>
            </a:endParaRPr>
          </a:p>
          <a:p>
            <a:pPr indent="0">
              <a:lnSpc>
                <a:spcPct val="130000"/>
              </a:lnSpc>
            </a:pPr>
            <a:r>
              <a:rPr lang="zh-CN" sz="2400" b="1">
                <a:latin typeface="方正启体简体" panose="03000509000000000000" charset="-122"/>
                <a:ea typeface="方正启体简体" panose="03000509000000000000" charset="-122"/>
                <a:sym typeface="+mn-ea"/>
              </a:rPr>
              <a:t>由体力劳动者向脑力劳动者转化，</a:t>
            </a:r>
            <a:endParaRPr lang="zh-CN" sz="2400" b="1">
              <a:latin typeface="方正启体简体" panose="03000509000000000000" charset="-122"/>
              <a:ea typeface="方正启体简体" panose="03000509000000000000" charset="-122"/>
            </a:endParaRPr>
          </a:p>
          <a:p>
            <a:pPr indent="0">
              <a:lnSpc>
                <a:spcPct val="130000"/>
              </a:lnSpc>
            </a:pPr>
            <a:r>
              <a:rPr lang="zh-CN" sz="2400" b="1">
                <a:latin typeface="方正启体简体" panose="03000509000000000000" charset="-122"/>
                <a:ea typeface="方正启体简体" panose="03000509000000000000" charset="-122"/>
                <a:sym typeface="+mn-ea"/>
              </a:rPr>
              <a:t>由低层次体力劳动者向高层次体力劳动者转化，</a:t>
            </a:r>
            <a:endParaRPr lang="zh-CN" sz="2400" b="1">
              <a:latin typeface="方正启体简体" panose="03000509000000000000" charset="-122"/>
              <a:ea typeface="方正启体简体" panose="03000509000000000000" charset="-122"/>
            </a:endParaRPr>
          </a:p>
          <a:p>
            <a:pPr indent="0">
              <a:lnSpc>
                <a:spcPct val="130000"/>
              </a:lnSpc>
            </a:pPr>
            <a:r>
              <a:rPr lang="zh-CN" sz="2400" b="1">
                <a:latin typeface="方正启体简体" panose="03000509000000000000" charset="-122"/>
                <a:ea typeface="方正启体简体" panose="03000509000000000000" charset="-122"/>
                <a:sym typeface="+mn-ea"/>
              </a:rPr>
              <a:t>由低层次脑力劳动者向高层次脑力劳动者转化。</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strVal val="#ppt_w*0.70"/>
                                          </p:val>
                                        </p:tav>
                                        <p:tav tm="100000">
                                          <p:val>
                                            <p:strVal val="#ppt_w"/>
                                          </p:val>
                                        </p:tav>
                                      </p:tavLst>
                                    </p:anim>
                                    <p:anim calcmode="lin" valueType="num">
                                      <p:cBhvr>
                                        <p:cTn id="63" dur="1000" fill="hold"/>
                                        <p:tgtEl>
                                          <p:spTgt spid="18"/>
                                        </p:tgtEl>
                                        <p:attrNameLst>
                                          <p:attrName>ppt_h</p:attrName>
                                        </p:attrNameLst>
                                      </p:cBhvr>
                                      <p:tavLst>
                                        <p:tav tm="0">
                                          <p:val>
                                            <p:strVal val="#ppt_h"/>
                                          </p:val>
                                        </p:tav>
                                        <p:tav tm="100000">
                                          <p:val>
                                            <p:strVal val="#ppt_h"/>
                                          </p:val>
                                        </p:tav>
                                      </p:tavLst>
                                    </p:anim>
                                    <p:animEffect transition="in" filter="fade">
                                      <p:cBhvr>
                                        <p:cTn id="64" dur="1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P spid="8" grpId="0"/>
      <p:bldP spid="10" grpId="0" bldLvl="0" animBg="1"/>
      <p:bldP spid="11" grpId="0" bldLvl="0" animBg="1"/>
      <p:bldP spid="12" grpId="0" bldLvl="0" animBg="1"/>
      <p:bldP spid="13" grpId="0"/>
      <p:bldP spid="14" grpId="0"/>
      <p:bldP spid="18" grpId="0"/>
      <p:bldP spid="15" grpId="0" animBg="1"/>
      <p:bldP spid="16"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9" name="表格 11268"/>
          <p:cNvGraphicFramePr/>
          <p:nvPr>
            <p:custDataLst>
              <p:tags r:id="rId1"/>
            </p:custDataLst>
          </p:nvPr>
        </p:nvGraphicFramePr>
        <p:xfrm>
          <a:off x="595630" y="1066800"/>
          <a:ext cx="10772140" cy="3108960"/>
        </p:xfrm>
        <a:graphic>
          <a:graphicData uri="http://schemas.openxmlformats.org/drawingml/2006/table">
            <a:tbl>
              <a:tblPr/>
              <a:tblGrid>
                <a:gridCol w="2066290"/>
                <a:gridCol w="2114550"/>
                <a:gridCol w="3080385"/>
                <a:gridCol w="3510915"/>
              </a:tblGrid>
              <a:tr h="548640">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时间</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1500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1850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1850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1945</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1945</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2000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主要移出地</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欧洲、非洲</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欧洲、亚洲</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亚洲、非洲、拉丁美洲</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主要移入地</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美洲</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美洲</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5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西欧、北美洲、大洋洲</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63040">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algn="ctr" eaLnBrk="1" hangingPunct="1">
                        <a:lnSpc>
                          <a:spcPct val="10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人口迁移数量</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eaLnBrk="1" hangingPunct="1">
                        <a:lnSpc>
                          <a:spcPct val="100000"/>
                        </a:lnSpc>
                        <a:spcAft>
                          <a:spcPts val="290"/>
                        </a:spcAft>
                        <a:buNone/>
                      </a:pP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至</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1850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年，黑奴约为</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1500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万，为白人移民的</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4</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5</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倍</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eaLnBrk="1" hangingPunct="1">
                        <a:lnSpc>
                          <a:spcPct val="100000"/>
                        </a:lnSpc>
                        <a:spcAft>
                          <a:spcPts val="290"/>
                        </a:spcAft>
                        <a:buNone/>
                      </a:pP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1846</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1924</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年欧洲移出</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4800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万，</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1834</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1941</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年亚洲移出</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1200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3700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万</a:t>
                      </a:r>
                      <a:endPar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2800" b="1" i="0" u="none" kern="1200" baseline="0">
                          <a:solidFill>
                            <a:srgbClr val="0000FF"/>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2800" b="1" i="0" u="none" kern="1200" baseline="0">
                          <a:solidFill>
                            <a:srgbClr val="0000FF"/>
                          </a:solidFill>
                          <a:latin typeface="Arial" panose="020B0604020202020204" pitchFamily="34" charset="0"/>
                          <a:ea typeface="宋体" panose="02010600030101010101" pitchFamily="2" charset="-122"/>
                          <a:cs typeface="+mn-cs"/>
                        </a:defRPr>
                      </a:lvl5pPr>
                    </a:lstStyle>
                    <a:p>
                      <a:pPr marL="0" lvl="0" indent="177800" eaLnBrk="1" hangingPunct="1">
                        <a:lnSpc>
                          <a:spcPct val="100000"/>
                        </a:lnSpc>
                        <a:spcAft>
                          <a:spcPts val="290"/>
                        </a:spcAft>
                        <a:buNone/>
                      </a:pP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1960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年迁移人口为</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325</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万，</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1974</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年为</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947</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5</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万，</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1985</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1990</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年年增长率为</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2</a:t>
                      </a:r>
                      <a:r>
                        <a:rPr lang="zh-CN" altLang="en-US" sz="2400" b="0">
                          <a:solidFill>
                            <a:srgbClr val="323E32"/>
                          </a:solidFill>
                          <a:latin typeface="方正启体简体" panose="03000509000000000000" charset="-122"/>
                          <a:ea typeface="方正启体简体" panose="03000509000000000000" charset="-122"/>
                          <a:cs typeface="方正启体简体" panose="03000509000000000000" charset="-122"/>
                        </a:rPr>
                        <a:t>．</a:t>
                      </a:r>
                      <a:r>
                        <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rPr>
                        <a:t>59%</a:t>
                      </a:r>
                      <a:endParaRPr lang="en-US" altLang="zh-CN" sz="2400" b="0">
                        <a:solidFill>
                          <a:srgbClr val="323E32"/>
                        </a:solidFill>
                        <a:latin typeface="方正启体简体" panose="03000509000000000000" charset="-122"/>
                        <a:ea typeface="方正启体简体" panose="03000509000000000000" charset="-122"/>
                        <a:cs typeface="方正启体简体" panose="03000509000000000000" charset="-122"/>
                      </a:endParaRPr>
                    </a:p>
                  </a:txBody>
                  <a:tcPr marL="68437" marR="68437"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319" name="Rectangle 1"/>
          <p:cNvSpPr/>
          <p:nvPr/>
        </p:nvSpPr>
        <p:spPr>
          <a:xfrm>
            <a:off x="3968750" y="498475"/>
            <a:ext cx="4254500" cy="460375"/>
          </a:xfrm>
          <a:prstGeom prst="rect">
            <a:avLst/>
          </a:prstGeom>
          <a:noFill/>
          <a:ln w="9525">
            <a:noFill/>
          </a:ln>
        </p:spPr>
        <p:txBody>
          <a:bodyPr wrap="square" anchor="ctr" anchorCtr="0">
            <a:spAutoFit/>
          </a:bodyPr>
          <a:p>
            <a:pPr indent="268605" eaLnBrk="0" fontAlgn="ctr" hangingPunct="0">
              <a:buClrTx/>
              <a:buFontTx/>
            </a:pPr>
            <a:r>
              <a:rPr lang="en-US" altLang="zh-CN" sz="2400">
                <a:latin typeface="方正启体简体" panose="03000509000000000000" charset="-122"/>
                <a:cs typeface="方正启体简体" panose="03000509000000000000" charset="-122"/>
              </a:rPr>
              <a:t> </a:t>
            </a:r>
            <a:r>
              <a:rPr lang="zh-CN" altLang="en-US" sz="2400">
                <a:solidFill>
                  <a:srgbClr val="000000"/>
                </a:solidFill>
                <a:latin typeface="方正启体简体" panose="03000509000000000000" charset="-122"/>
                <a:ea typeface="方正启体简体" panose="03000509000000000000" charset="-122"/>
                <a:cs typeface="方正启体简体" panose="03000509000000000000" charset="-122"/>
              </a:rPr>
              <a:t>近代以来全球国际人口迁移</a:t>
            </a:r>
            <a:r>
              <a:rPr lang="zh-CN" altLang="en-US" sz="2400">
                <a:latin typeface="方正启体简体" panose="03000509000000000000" charset="-122"/>
                <a:ea typeface="方正启体简体" panose="03000509000000000000" charset="-122"/>
                <a:cs typeface="方正启体简体" panose="03000509000000000000" charset="-122"/>
              </a:rPr>
              <a:t>                                     </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12320" name="矩形 6"/>
          <p:cNvSpPr/>
          <p:nvPr/>
        </p:nvSpPr>
        <p:spPr>
          <a:xfrm>
            <a:off x="6795770" y="4283710"/>
            <a:ext cx="4572000" cy="398780"/>
          </a:xfrm>
          <a:prstGeom prst="rect">
            <a:avLst/>
          </a:prstGeom>
          <a:noFill/>
          <a:ln w="9525">
            <a:noFill/>
          </a:ln>
        </p:spPr>
        <p:txBody>
          <a:bodyPr anchor="t" anchorCtr="0">
            <a:spAutoFit/>
          </a:bodyPr>
          <a:p>
            <a:pPr indent="304800" eaLnBrk="0" fontAlgn="ctr" hangingPunct="0"/>
            <a:r>
              <a:rPr lang="en-US" altLang="zh-CN" sz="2000">
                <a:solidFill>
                  <a:srgbClr val="000000"/>
                </a:solidFill>
                <a:latin typeface="方正启体简体" panose="03000509000000000000" charset="-122"/>
                <a:cs typeface="方正启体简体" panose="03000509000000000000" charset="-122"/>
              </a:rPr>
              <a:t>——</a:t>
            </a:r>
            <a:r>
              <a:rPr lang="zh-CN" altLang="en-US" sz="2000">
                <a:solidFill>
                  <a:srgbClr val="000000"/>
                </a:solidFill>
                <a:latin typeface="方正启体简体" panose="03000509000000000000" charset="-122"/>
                <a:ea typeface="方正启体简体" panose="03000509000000000000" charset="-122"/>
                <a:cs typeface="方正启体简体" panose="03000509000000000000" charset="-122"/>
              </a:rPr>
              <a:t>据邬沧萍</a:t>
            </a:r>
            <a:r>
              <a:rPr lang="en-US" altLang="zh-CN" sz="2000">
                <a:solidFill>
                  <a:srgbClr val="000000"/>
                </a:solidFill>
                <a:latin typeface="方正启体简体" panose="03000509000000000000" charset="-122"/>
                <a:cs typeface="方正启体简体" panose="03000509000000000000" charset="-122"/>
              </a:rPr>
              <a:t>《</a:t>
            </a:r>
            <a:r>
              <a:rPr lang="zh-CN" altLang="en-US" sz="2000">
                <a:solidFill>
                  <a:srgbClr val="000000"/>
                </a:solidFill>
                <a:latin typeface="方正启体简体" panose="03000509000000000000" charset="-122"/>
                <a:ea typeface="方正启体简体" panose="03000509000000000000" charset="-122"/>
                <a:cs typeface="方正启体简体" panose="03000509000000000000" charset="-122"/>
              </a:rPr>
              <a:t>世界人口</a:t>
            </a:r>
            <a:r>
              <a:rPr lang="en-US" altLang="zh-CN" sz="2000">
                <a:solidFill>
                  <a:srgbClr val="000000"/>
                </a:solidFill>
                <a:latin typeface="方正启体简体" panose="03000509000000000000" charset="-122"/>
                <a:cs typeface="方正启体简体" panose="03000509000000000000" charset="-122"/>
              </a:rPr>
              <a:t>》</a:t>
            </a:r>
            <a:r>
              <a:rPr lang="zh-CN" altLang="en-US" sz="2000">
                <a:solidFill>
                  <a:srgbClr val="000000"/>
                </a:solidFill>
                <a:latin typeface="方正启体简体" panose="03000509000000000000" charset="-122"/>
                <a:ea typeface="方正启体简体" panose="03000509000000000000" charset="-122"/>
                <a:cs typeface="方正启体简体" panose="03000509000000000000" charset="-122"/>
              </a:rPr>
              <a:t>等编制</a:t>
            </a:r>
            <a:endParaRPr lang="zh-CN" altLang="en-US" sz="2000">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
        <p:nvSpPr>
          <p:cNvPr id="12321" name="Rectangle 2"/>
          <p:cNvSpPr/>
          <p:nvPr/>
        </p:nvSpPr>
        <p:spPr>
          <a:xfrm>
            <a:off x="595630" y="4682490"/>
            <a:ext cx="10772140" cy="460375"/>
          </a:xfrm>
          <a:prstGeom prst="rect">
            <a:avLst/>
          </a:prstGeom>
          <a:noFill/>
          <a:ln w="9525">
            <a:noFill/>
          </a:ln>
        </p:spPr>
        <p:txBody>
          <a:bodyPr wrap="square" anchor="ctr" anchorCtr="0">
            <a:spAutoFit/>
          </a:bodyPr>
          <a:p>
            <a:pPr indent="304800" algn="l" eaLnBrk="0" fontAlgn="ctr" hangingPunct="0"/>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rPr>
              <a:t>根据材料并结合所学知识，概括近代以来全球国际人口迁移的基本趋势。</a:t>
            </a:r>
            <a:endPar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11299" name="矩形 8"/>
          <p:cNvSpPr/>
          <p:nvPr/>
        </p:nvSpPr>
        <p:spPr>
          <a:xfrm>
            <a:off x="831850" y="5142865"/>
            <a:ext cx="10535920" cy="1420495"/>
          </a:xfrm>
          <a:prstGeom prst="rect">
            <a:avLst/>
          </a:prstGeom>
          <a:solidFill>
            <a:srgbClr val="FFFFFF"/>
          </a:solidFill>
          <a:ln w="9525">
            <a:noFill/>
          </a:ln>
        </p:spPr>
        <p:txBody>
          <a:bodyPr wrap="square" anchor="t" anchorCtr="0">
            <a:spAutoFit/>
          </a:bodyPr>
          <a:p>
            <a:pPr>
              <a:lnSpc>
                <a:spcPct val="120000"/>
              </a:lnSpc>
              <a:buClrTx/>
              <a:buFontTx/>
            </a:pPr>
            <a:r>
              <a:rPr lang="zh-CN" altLang="en-US" sz="2400">
                <a:latin typeface="方正启体简体" panose="03000509000000000000" charset="-122"/>
                <a:ea typeface="方正启体简体" panose="03000509000000000000" charset="-122"/>
                <a:cs typeface="方正启体简体" panose="03000509000000000000" charset="-122"/>
              </a:rPr>
              <a:t>基本趋势：</a:t>
            </a:r>
            <a:r>
              <a:rPr lang="zh-CN" altLang="zh-CN" sz="2400">
                <a:latin typeface="方正启体简体" panose="03000509000000000000" charset="-122"/>
                <a:ea typeface="方正启体简体" panose="03000509000000000000" charset="-122"/>
                <a:cs typeface="方正启体简体" panose="03000509000000000000" charset="-122"/>
              </a:rPr>
              <a:t>数量不断增加，范围不断扩大；自愿移民从主要由发达地区向落后地区迁移，逐渐转变为主要由发展中国家向发达国家迁移。被强迫进行的移民基本停止。</a:t>
            </a:r>
            <a:endParaRPr lang="zh-CN" altLang="zh-CN" sz="2400">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blinds(horizontal)">
                                      <p:cBhvr>
                                        <p:cTn id="7" dur="500"/>
                                        <p:tgtEl>
                                          <p:spTgt spid="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89890" y="3456940"/>
            <a:ext cx="11560175" cy="460375"/>
          </a:xfrm>
          <a:prstGeom prst="rect">
            <a:avLst/>
          </a:prstGeom>
          <a:noFill/>
        </p:spPr>
        <p:txBody>
          <a:bodyPr wrap="square" rtlCol="0">
            <a:spAutoFit/>
          </a:bodyPr>
          <a:p>
            <a:r>
              <a:rPr lang="zh-CN" altLang="en-US" sz="2400" b="1">
                <a:latin typeface="方正启体简体" panose="03000509000000000000" charset="-122"/>
                <a:ea typeface="方正启体简体" panose="03000509000000000000" charset="-122"/>
                <a:cs typeface="方正启体简体" panose="03000509000000000000" charset="-122"/>
              </a:rPr>
              <a:t>全球劳动力市场的结构演变对人口迁移产生了怎样的影响？（教材</a:t>
            </a:r>
            <a:r>
              <a:rPr lang="en-US" altLang="zh-CN" sz="2400" b="1">
                <a:latin typeface="方正启体简体" panose="03000509000000000000" charset="-122"/>
                <a:ea typeface="方正启体简体" panose="03000509000000000000" charset="-122"/>
                <a:cs typeface="方正启体简体" panose="03000509000000000000" charset="-122"/>
              </a:rPr>
              <a:t>p43</a:t>
            </a:r>
            <a:r>
              <a:rPr lang="zh-CN" altLang="en-US" sz="2400" b="1">
                <a:latin typeface="方正启体简体" panose="03000509000000000000" charset="-122"/>
                <a:ea typeface="方正启体简体" panose="03000509000000000000" charset="-122"/>
                <a:cs typeface="方正启体简体" panose="03000509000000000000" charset="-122"/>
              </a:rPr>
              <a:t>）</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100" name="文本框 99"/>
          <p:cNvSpPr txBox="1"/>
          <p:nvPr/>
        </p:nvSpPr>
        <p:spPr>
          <a:xfrm>
            <a:off x="389890" y="3917950"/>
            <a:ext cx="11607165" cy="1863725"/>
          </a:xfrm>
          <a:prstGeom prst="rect">
            <a:avLst/>
          </a:prstGeom>
          <a:solidFill>
            <a:schemeClr val="accent2">
              <a:lumMod val="20000"/>
              <a:lumOff val="80000"/>
            </a:schemeClr>
          </a:solidFill>
          <a:ln w="9525">
            <a:noFill/>
          </a:ln>
        </p:spPr>
        <p:txBody>
          <a:bodyPr wrap="square">
            <a:spAutoFit/>
          </a:bodyPr>
          <a:p>
            <a:pPr indent="0">
              <a:lnSpc>
                <a:spcPct val="120000"/>
              </a:lnSpc>
              <a:spcBef>
                <a:spcPts val="0"/>
              </a:spcBef>
              <a:spcAft>
                <a:spcPts val="0"/>
              </a:spcAft>
            </a:pPr>
            <a:r>
              <a:rPr lang="zh-CN" sz="2400" b="1">
                <a:latin typeface="方正启体简体" panose="03000509000000000000" charset="-122"/>
                <a:ea typeface="方正启体简体" panose="03000509000000000000" charset="-122"/>
                <a:cs typeface="方正启体简体" panose="03000509000000000000" charset="-122"/>
              </a:rPr>
              <a:t>⑴以从事繁重的体力劳动为主的移民到发达国家的难度越来越高。</a:t>
            </a:r>
            <a:endParaRPr lang="zh-CN" sz="2400" b="1">
              <a:latin typeface="方正启体简体" panose="03000509000000000000" charset="-122"/>
              <a:ea typeface="方正启体简体" panose="03000509000000000000" charset="-122"/>
              <a:cs typeface="方正启体简体" panose="03000509000000000000" charset="-122"/>
            </a:endParaRPr>
          </a:p>
          <a:p>
            <a:pPr indent="0">
              <a:lnSpc>
                <a:spcPct val="120000"/>
              </a:lnSpc>
              <a:spcBef>
                <a:spcPts val="0"/>
              </a:spcBef>
              <a:spcAft>
                <a:spcPts val="0"/>
              </a:spcAft>
            </a:pPr>
            <a:r>
              <a:rPr lang="zh-CN" sz="2400" b="1">
                <a:latin typeface="方正启体简体" panose="03000509000000000000" charset="-122"/>
                <a:ea typeface="方正启体简体" panose="03000509000000000000" charset="-122"/>
                <a:cs typeface="方正启体简体" panose="03000509000000000000" charset="-122"/>
              </a:rPr>
              <a:t>⑵技术移民呈现迅速增长的趋势，高素质技术人员和管理人员的移民成为突出现象。</a:t>
            </a:r>
            <a:endParaRPr lang="zh-CN" sz="2400" b="1">
              <a:latin typeface="方正启体简体" panose="03000509000000000000" charset="-122"/>
              <a:ea typeface="方正启体简体" panose="03000509000000000000" charset="-122"/>
              <a:cs typeface="方正启体简体" panose="03000509000000000000" charset="-122"/>
            </a:endParaRPr>
          </a:p>
          <a:p>
            <a:pPr indent="0">
              <a:lnSpc>
                <a:spcPct val="120000"/>
              </a:lnSpc>
              <a:spcBef>
                <a:spcPts val="0"/>
              </a:spcBef>
              <a:spcAft>
                <a:spcPts val="0"/>
              </a:spcAft>
            </a:pPr>
            <a:r>
              <a:rPr lang="zh-CN" sz="2400" b="1">
                <a:latin typeface="方正启体简体" panose="03000509000000000000" charset="-122"/>
                <a:ea typeface="方正启体简体" panose="03000509000000000000" charset="-122"/>
                <a:cs typeface="方正启体简体" panose="03000509000000000000" charset="-122"/>
              </a:rPr>
              <a:t>⑶在发达国家接受高等教育的来自发展中国家的留学生留在发达国家工作，他们作为移民中的“知识精英”，在跨国公司的国际业务中发挥了重要作用。</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389890" y="997585"/>
            <a:ext cx="11606530" cy="2306955"/>
          </a:xfrm>
          <a:prstGeom prst="rect">
            <a:avLst/>
          </a:prstGeom>
          <a:solidFill>
            <a:schemeClr val="accent3">
              <a:lumMod val="40000"/>
              <a:lumOff val="60000"/>
            </a:schemeClr>
          </a:solidFill>
        </p:spPr>
        <p:txBody>
          <a:bodyPr wrap="square" rtlCol="0" anchor="t">
            <a:spAutoFit/>
          </a:bodyPr>
          <a:p>
            <a:pPr marL="0" indent="0" algn="l">
              <a:lnSpc>
                <a:spcPct val="120000"/>
              </a:lnSpc>
              <a:spcBef>
                <a:spcPts val="0"/>
              </a:spcBef>
              <a:spcAft>
                <a:spcPts val="0"/>
              </a:spcAft>
              <a:buNone/>
            </a:pPr>
            <a:r>
              <a:rPr lang="en-US" altLang="zh-CN" sz="2000" b="1">
                <a:latin typeface="方正启体简体" panose="03000509000000000000" charset="-122"/>
                <a:ea typeface="方正启体简体" panose="03000509000000000000" charset="-122"/>
                <a:cs typeface="方正启体简体" panose="03000509000000000000" charset="-122"/>
                <a:sym typeface="+mn-ea"/>
              </a:rPr>
              <a:t>1.</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范围：就近迁移和全球范围内流动</a:t>
            </a:r>
            <a:endPar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gn="l">
              <a:lnSpc>
                <a:spcPct val="120000"/>
              </a:lnSpc>
              <a:spcBef>
                <a:spcPts val="0"/>
              </a:spcBef>
              <a:spcAft>
                <a:spcPts val="0"/>
              </a:spcAft>
              <a:buNone/>
            </a:pPr>
            <a:r>
              <a:rPr lang="en-US" altLang="zh-CN" sz="2000" b="1">
                <a:latin typeface="方正启体简体" panose="03000509000000000000" charset="-122"/>
                <a:ea typeface="方正启体简体" panose="03000509000000000000" charset="-122"/>
                <a:cs typeface="方正启体简体" panose="03000509000000000000" charset="-122"/>
                <a:sym typeface="+mn-ea"/>
              </a:rPr>
              <a:t>2.</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方向：</a:t>
            </a:r>
            <a:r>
              <a:rPr lang="zh-CN" altLang="en-US" sz="2000" b="1">
                <a:solidFill>
                  <a:srgbClr val="FF0000"/>
                </a:solidFill>
                <a:cs typeface="方正启体简体" panose="03000509000000000000" charset="-122"/>
                <a:sym typeface="+mn-ea"/>
              </a:rPr>
              <a:t>人口迁移分布不均衡，</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劳动力</a:t>
            </a:r>
            <a:r>
              <a:rPr lang="zh-CN" altLang="en-US" sz="2000" b="1">
                <a:solidFill>
                  <a:srgbClr val="FF0000"/>
                </a:solidFill>
                <a:cs typeface="方正启体简体" panose="03000509000000000000" charset="-122"/>
                <a:sym typeface="+mn-ea"/>
              </a:rPr>
              <a:t>主要是</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从经济比较落后的</a:t>
            </a:r>
            <a:r>
              <a:rPr lang="zh-CN" altLang="en-US" sz="20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发展中国家</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向经济比较</a:t>
            </a:r>
            <a:r>
              <a:rPr lang="zh-CN" altLang="en-US" sz="20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发达的国家和地区</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流动，</a:t>
            </a:r>
            <a:r>
              <a:rPr sz="2000" b="1">
                <a:latin typeface="方正启体简体" panose="03000509000000000000" charset="-122"/>
                <a:ea typeface="方正启体简体" panose="03000509000000000000" charset="-122"/>
                <a:cs typeface="方正启体简体" panose="03000509000000000000" charset="-122"/>
                <a:sym typeface="+mn-ea"/>
              </a:rPr>
              <a:t>总体上有利于发达国家，大部分发展中国家则处于人才流失的被动局面。</a:t>
            </a:r>
            <a:endPar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gn="l">
              <a:lnSpc>
                <a:spcPct val="120000"/>
              </a:lnSpc>
              <a:spcBef>
                <a:spcPts val="0"/>
              </a:spcBef>
              <a:spcAft>
                <a:spcPts val="0"/>
              </a:spcAft>
              <a:buNone/>
            </a:pPr>
            <a:r>
              <a:rPr lang="en-US" altLang="zh-CN" sz="2000" b="1">
                <a:latin typeface="方正启体简体" panose="03000509000000000000" charset="-122"/>
                <a:ea typeface="方正启体简体" panose="03000509000000000000" charset="-122"/>
                <a:cs typeface="方正启体简体" panose="03000509000000000000" charset="-122"/>
                <a:sym typeface="+mn-ea"/>
              </a:rPr>
              <a:t>3.</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数量：人口迁移数量不断增多，占世界总人口数量低。</a:t>
            </a:r>
            <a:endPar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endParaRPr>
          </a:p>
          <a:p>
            <a:pPr marL="0" indent="0" algn="l">
              <a:lnSpc>
                <a:spcPct val="120000"/>
              </a:lnSpc>
              <a:spcBef>
                <a:spcPts val="0"/>
              </a:spcBef>
              <a:spcAft>
                <a:spcPts val="0"/>
              </a:spcAft>
              <a:buNone/>
            </a:pPr>
            <a:r>
              <a:rPr lang="en-US" altLang="zh-CN" sz="2000" b="1">
                <a:latin typeface="方正启体简体" panose="03000509000000000000" charset="-122"/>
                <a:ea typeface="方正启体简体" panose="03000509000000000000" charset="-122"/>
                <a:cs typeface="方正启体简体" panose="03000509000000000000" charset="-122"/>
                <a:sym typeface="+mn-ea"/>
              </a:rPr>
              <a:t>4.</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劳动力市场结构主要体现为</a:t>
            </a:r>
            <a:r>
              <a:rPr lang="zh-CN" altLang="en-US" sz="20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精英迁移</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a:t>
            </a:r>
            <a:r>
              <a:rPr altLang="zh-CN" sz="20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精英移民从事的主要是高科技或贸易金融等新兴产业的工作。</a:t>
            </a:r>
            <a:endParaRPr lang="zh-CN" alt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p>
            <a:pPr marL="0" indent="0" algn="l">
              <a:lnSpc>
                <a:spcPct val="120000"/>
              </a:lnSpc>
              <a:spcBef>
                <a:spcPts val="0"/>
              </a:spcBef>
              <a:spcAft>
                <a:spcPts val="0"/>
              </a:spcAft>
              <a:buNone/>
            </a:pPr>
            <a:r>
              <a:rPr lang="en-US" altLang="zh-CN" sz="2000" b="1">
                <a:latin typeface="方正启体简体" panose="03000509000000000000" charset="-122"/>
                <a:ea typeface="方正启体简体" panose="03000509000000000000" charset="-122"/>
                <a:cs typeface="方正启体简体" panose="03000509000000000000" charset="-122"/>
                <a:sym typeface="+mn-ea"/>
              </a:rPr>
              <a:t>5.</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形式：迁移</a:t>
            </a:r>
            <a:r>
              <a:rPr lang="zh-CN" altLang="en-US" sz="2000" b="1">
                <a:solidFill>
                  <a:srgbClr val="0945A5"/>
                </a:solidFill>
                <a:latin typeface="方正启体简体" panose="03000509000000000000" charset="-122"/>
                <a:ea typeface="方正启体简体" panose="03000509000000000000" charset="-122"/>
                <a:cs typeface="方正启体简体" panose="03000509000000000000" charset="-122"/>
                <a:sym typeface="+mn-ea"/>
              </a:rPr>
              <a:t>形式多样</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化</a:t>
            </a:r>
            <a:endParaRPr lang="zh-CN" altLang="en-US" sz="20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831215" y="537210"/>
            <a:ext cx="4013200" cy="460375"/>
          </a:xfrm>
          <a:prstGeom prst="rect">
            <a:avLst/>
          </a:prstGeom>
          <a:noFill/>
        </p:spPr>
        <p:txBody>
          <a:bodyPr wrap="square" rtlCol="0" anchor="t">
            <a:spAutoFit/>
          </a:bodyPr>
          <a:p>
            <a:r>
              <a:rPr lang="zh-CN" altLang="en-US" sz="2400">
                <a:solidFill>
                  <a:srgbClr val="C00000"/>
                </a:solidFill>
                <a:cs typeface="方正启体简体" panose="03000509000000000000" charset="-122"/>
                <a:sym typeface="+mn-ea"/>
              </a:rPr>
              <a:t>二战后劳动力流动的特点</a:t>
            </a:r>
            <a:endParaRPr lang="zh-CN" altLang="en-US" sz="2400">
              <a:solidFill>
                <a:srgbClr val="C00000"/>
              </a:solidFill>
              <a:cs typeface="方正启体简体" panose="03000509000000000000" charset="-122"/>
              <a:sym typeface="+mn-ea"/>
            </a:endParaRPr>
          </a:p>
        </p:txBody>
      </p:sp>
      <p:sp>
        <p:nvSpPr>
          <p:cNvPr id="23559" name="文本框 10"/>
          <p:cNvSpPr/>
          <p:nvPr>
            <p:custDataLst>
              <p:tags r:id="rId2"/>
            </p:custDataLst>
          </p:nvPr>
        </p:nvSpPr>
        <p:spPr>
          <a:xfrm>
            <a:off x="4509770" y="1732915"/>
            <a:ext cx="7486650" cy="398780"/>
          </a:xfrm>
          <a:prstGeom prst="rect">
            <a:avLst/>
          </a:prstGeom>
          <a:solidFill>
            <a:srgbClr val="FFFF00"/>
          </a:solid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世界人口结构变化，发达国家人口上升，发展中国家人口下降。</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3560" name="文本框 11"/>
          <p:cNvSpPr/>
          <p:nvPr>
            <p:custDataLst>
              <p:tags r:id="rId3"/>
            </p:custDataLst>
          </p:nvPr>
        </p:nvSpPr>
        <p:spPr>
          <a:xfrm>
            <a:off x="3565208" y="2837815"/>
            <a:ext cx="7945437" cy="398780"/>
          </a:xfrm>
          <a:prstGeom prst="rect">
            <a:avLst/>
          </a:prstGeom>
          <a:solidFill>
            <a:srgbClr val="FFFF00"/>
          </a:solid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劳动力结构变化，迁移人口从蓝领迁移到精英迁移。</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ldLvl="0" animBg="1"/>
      <p:bldP spid="2356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文本框 1"/>
          <p:cNvSpPr/>
          <p:nvPr>
            <p:custDataLst>
              <p:tags r:id="rId1"/>
            </p:custDataLst>
          </p:nvPr>
        </p:nvSpPr>
        <p:spPr>
          <a:xfrm>
            <a:off x="281940" y="924560"/>
            <a:ext cx="11567795" cy="4892675"/>
          </a:xfrm>
          <a:prstGeom prst="rect">
            <a:avLst/>
          </a:prstGeom>
          <a:solidFill>
            <a:schemeClr val="bg1"/>
          </a:solid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zh-CN" altLang="en-US" sz="2400" b="1">
                <a:latin typeface="方正启体简体" panose="03000509000000000000" charset="-122"/>
                <a:ea typeface="方正启体简体" panose="03000509000000000000" charset="-122"/>
                <a:cs typeface="方正启体简体" panose="03000509000000000000" charset="-122"/>
              </a:rPr>
              <a:t>    材料：</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全世界的国际移民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外籍人口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由</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1965</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年的</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7500</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万增长到</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1990</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年的</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1.2</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亿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期间年增长率达</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。国际迁移人口事实上是在不断上升的由</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1965—1975</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年的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1.2%</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上升到</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1975—1985</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年的</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2.2%</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和</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1985—1990</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年的</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2.6%</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。不过到</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1990</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国际迁移人口也仅占世界总人口的</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2.3%</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a:t>
            </a:r>
            <a:endPar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endParaRPr>
          </a:p>
          <a:p>
            <a:pPr marL="0" lvl="0" indent="0"/>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    </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然而他们的分布在地区间很不平衡。</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1990</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年发达地区国际迁移人口占其总人口的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4. 5% ,</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发展中地区为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1. 6% </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。这一比例在大洋洲为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18% ,</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西亚为</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11% ,</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北美为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8.6% ,</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欧洲传统的市场经济国家占</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6%</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以上。</a:t>
            </a:r>
            <a:endPar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endParaRPr>
          </a:p>
          <a:p>
            <a:pPr marL="0" lvl="0" indent="0"/>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    </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国际迁移对人口增长有着重大影响。</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1990—1995</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年发达地区的人口增长中</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有</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45%</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来自国际净迁入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而国际迁移使发展中国家的人口增长率下降了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3</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个百分点。欧洲、北美和澳大利亚</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新西兰为净迁入地区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而非洲、亚洲、拉美为净迁出地区。北美和澳大利亚</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新西兰的人口增长的</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1/3</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来自国际迁移。国际迁移对于欧洲来说尤其重要 </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欧洲人口增长的</a:t>
            </a:r>
            <a:r>
              <a:rPr lang="en-US" altLang="zh-CN" sz="2400" b="1">
                <a:solidFill>
                  <a:srgbClr val="0E2FBE"/>
                </a:solidFill>
                <a:latin typeface="方正启体简体" panose="03000509000000000000" charset="-122"/>
                <a:ea typeface="方正启体简体" panose="03000509000000000000" charset="-122"/>
                <a:cs typeface="方正启体简体" panose="03000509000000000000" charset="-122"/>
              </a:rPr>
              <a:t>88%</a:t>
            </a:r>
            <a:r>
              <a:rPr lang="zh-CN" altLang="en-US" sz="2400" b="1">
                <a:solidFill>
                  <a:srgbClr val="0E2FBE"/>
                </a:solidFill>
                <a:latin typeface="方正启体简体" panose="03000509000000000000" charset="-122"/>
                <a:ea typeface="方正启体简体" panose="03000509000000000000" charset="-122"/>
                <a:cs typeface="方正启体简体" panose="03000509000000000000" charset="-122"/>
              </a:rPr>
              <a:t>来自国际迁移。</a:t>
            </a:r>
            <a:r>
              <a:rPr lang="zh-CN" altLang="en-US" sz="2400" b="1">
                <a:latin typeface="方正启体简体" panose="03000509000000000000" charset="-122"/>
                <a:ea typeface="方正启体简体" panose="03000509000000000000" charset="-122"/>
                <a:cs typeface="方正启体简体" panose="03000509000000000000" charset="-122"/>
              </a:rPr>
              <a:t>     </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marL="0" lvl="0" indent="0"/>
            <a:r>
              <a:rPr lang="zh-CN" altLang="en-US" sz="2400" b="1">
                <a:latin typeface="方正启体简体" panose="03000509000000000000" charset="-122"/>
                <a:ea typeface="方正启体简体" panose="03000509000000000000" charset="-122"/>
                <a:cs typeface="方正启体简体" panose="03000509000000000000" charset="-122"/>
              </a:rPr>
              <a:t>                    </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世纪之交的全球人口问题</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邬沧萍　陈卫</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23556" name="文本框 6"/>
          <p:cNvSpPr/>
          <p:nvPr>
            <p:custDataLst>
              <p:tags r:id="rId2"/>
            </p:custDataLst>
          </p:nvPr>
        </p:nvSpPr>
        <p:spPr>
          <a:xfrm>
            <a:off x="641985" y="5964555"/>
            <a:ext cx="10294938" cy="46037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en-US" altLang="zh-CN"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rPr>
              <a:t>据材料和所学知识分析：</a:t>
            </a:r>
            <a:r>
              <a:rPr lang="en-US" altLang="zh-CN" sz="2400" b="1">
                <a:latin typeface="方正启体简体" panose="03000509000000000000" charset="-122"/>
                <a:ea typeface="方正启体简体" panose="03000509000000000000" charset="-122"/>
                <a:cs typeface="方正启体简体" panose="03000509000000000000" charset="-122"/>
              </a:rPr>
              <a:t>20</a:t>
            </a:r>
            <a:r>
              <a:rPr lang="zh-CN" altLang="en-US" sz="2400" b="1">
                <a:latin typeface="方正启体简体" panose="03000509000000000000" charset="-122"/>
                <a:ea typeface="方正启体简体" panose="03000509000000000000" charset="-122"/>
                <a:cs typeface="方正启体简体" panose="03000509000000000000" charset="-122"/>
              </a:rPr>
              <a:t>世纪以来从劳动力移动看人口迁移的特点？</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23557" name="文本框 8"/>
          <p:cNvSpPr/>
          <p:nvPr>
            <p:custDataLst>
              <p:tags r:id="rId3"/>
            </p:custDataLst>
          </p:nvPr>
        </p:nvSpPr>
        <p:spPr>
          <a:xfrm>
            <a:off x="2386330" y="2556510"/>
            <a:ext cx="6633845" cy="398780"/>
          </a:xfrm>
          <a:prstGeom prst="rect">
            <a:avLst/>
          </a:prstGeom>
          <a:solidFill>
            <a:srgbClr val="FFFF00"/>
          </a:solid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人口迁移分布不均衡，主要是向发达国家和地区迁徙。</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3558" name="文本框 9"/>
          <p:cNvSpPr/>
          <p:nvPr>
            <p:custDataLst>
              <p:tags r:id="rId4"/>
            </p:custDataLst>
          </p:nvPr>
        </p:nvSpPr>
        <p:spPr>
          <a:xfrm>
            <a:off x="2386330" y="1288415"/>
            <a:ext cx="6633845" cy="398780"/>
          </a:xfrm>
          <a:prstGeom prst="rect">
            <a:avLst/>
          </a:prstGeom>
          <a:solidFill>
            <a:srgbClr val="FFFF00"/>
          </a:solid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人口迁移数量不断增多，占世界总人口数量低。</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23559" name="文本框 10"/>
          <p:cNvSpPr/>
          <p:nvPr>
            <p:custDataLst>
              <p:tags r:id="rId5"/>
            </p:custDataLst>
          </p:nvPr>
        </p:nvSpPr>
        <p:spPr>
          <a:xfrm>
            <a:off x="2386330" y="3626485"/>
            <a:ext cx="6633210" cy="706755"/>
          </a:xfrm>
          <a:prstGeom prst="rect">
            <a:avLst/>
          </a:prstGeom>
          <a:solidFill>
            <a:srgbClr val="FFFF00"/>
          </a:solid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世界人口结构变化，发达国家人口上升，发展中国家人口下降。</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3560" name="文本框 11"/>
          <p:cNvSpPr/>
          <p:nvPr>
            <p:custDataLst>
              <p:tags r:id="rId6"/>
            </p:custDataLst>
          </p:nvPr>
        </p:nvSpPr>
        <p:spPr>
          <a:xfrm>
            <a:off x="2386330" y="4696460"/>
            <a:ext cx="6633845" cy="398780"/>
          </a:xfrm>
          <a:prstGeom prst="rect">
            <a:avLst/>
          </a:prstGeom>
          <a:solidFill>
            <a:srgbClr val="FFFF00"/>
          </a:solid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lvl="0" indent="0"/>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劳动力结构变化，迁移人口从蓝领迁移到精英迁移。</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3561" name="矩形 12"/>
          <p:cNvSpPr/>
          <p:nvPr>
            <p:custDataLst>
              <p:tags r:id="rId7"/>
            </p:custDataLst>
          </p:nvPr>
        </p:nvSpPr>
        <p:spPr>
          <a:xfrm>
            <a:off x="886041" y="525780"/>
            <a:ext cx="1714500" cy="398780"/>
          </a:xfrm>
          <a:prstGeom prst="rect">
            <a:avLst/>
          </a:prstGeom>
        </p:spPr>
        <p:txBody>
          <a:bodyPr wrap="non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marL="0" marR="0" lvl="0" indent="0" algn="just"/>
            <a:r>
              <a:rPr lang="zh-CN" altLang="zh-CN" sz="2000" b="1" spc="0">
                <a:solidFill>
                  <a:srgbClr val="000000"/>
                </a:solidFill>
                <a:latin typeface="方正启体简体" panose="03000509000000000000" charset="-122"/>
                <a:ea typeface="方正启体简体" panose="03000509000000000000" charset="-122"/>
                <a:cs typeface="方正启体简体" panose="03000509000000000000" charset="-122"/>
              </a:rPr>
              <a:t>【课堂探究】</a:t>
            </a:r>
            <a:endParaRPr lang="zh-CN" altLang="zh-CN" sz="2000" b="1" spc="0">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animBg="1"/>
      <p:bldP spid="23558" grpId="0" bldLvl="0" animBg="1"/>
      <p:bldP spid="23559" grpId="0" bldLvl="0" animBg="1"/>
      <p:bldP spid="2356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71170" y="744855"/>
            <a:ext cx="5932170" cy="521970"/>
          </a:xfrm>
          <a:prstGeom prst="rect">
            <a:avLst/>
          </a:prstGeom>
          <a:solidFill>
            <a:schemeClr val="accent2">
              <a:lumMod val="40000"/>
              <a:lumOff val="60000"/>
            </a:schemeClr>
          </a:solidFill>
          <a:ln w="9525">
            <a:noFill/>
          </a:ln>
        </p:spPr>
        <p:txBody>
          <a:bodyPr wrap="square">
            <a:spAutoFit/>
          </a:bodyPr>
          <a:lstStyle/>
          <a:p>
            <a:pPr indent="0"/>
            <a:r>
              <a:rPr lang="zh-CN" sz="2800" b="1">
                <a:latin typeface="方正启体简体" panose="03000509000000000000" charset="-122"/>
                <a:ea typeface="方正启体简体" panose="03000509000000000000" charset="-122"/>
                <a:cs typeface="方正启体简体" panose="03000509000000000000" charset="-122"/>
              </a:rPr>
              <a:t>国际移民对迁出国和迁入国的影响</a:t>
            </a:r>
            <a:endParaRPr lang="zh-CN" altLang="en-US" sz="2800" b="1">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471170" y="1266825"/>
            <a:ext cx="11294110" cy="4892675"/>
          </a:xfrm>
          <a:prstGeom prst="rect">
            <a:avLst/>
          </a:prstGeom>
          <a:noFill/>
          <a:ln w="9525">
            <a:noFill/>
          </a:ln>
        </p:spPr>
        <p:txBody>
          <a:bodyPr wrap="square">
            <a:spAutoFit/>
          </a:bodyPr>
          <a:lstStyle/>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国际人口流动是一把双刃剑，给迁出国与迁入国带来双重影响。</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a:t>
            </a:r>
            <a:r>
              <a:rPr lang="en-US" sz="2400" b="0">
                <a:latin typeface="方正启体简体" panose="03000509000000000000" charset="-122"/>
                <a:ea typeface="方正启体简体" panose="03000509000000000000" charset="-122"/>
                <a:cs typeface="方正启体简体" panose="03000509000000000000" charset="-122"/>
              </a:rPr>
              <a:t>1)</a:t>
            </a:r>
            <a:r>
              <a:rPr lang="zh-CN" sz="2400" b="0">
                <a:latin typeface="方正启体简体" panose="03000509000000000000" charset="-122"/>
                <a:ea typeface="方正启体简体" panose="03000509000000000000" charset="-122"/>
                <a:cs typeface="方正启体简体" panose="03000509000000000000" charset="-122"/>
              </a:rPr>
              <a:t>国际人口迁移的积极影响</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①对提高</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人口素质</a:t>
            </a:r>
            <a:r>
              <a:rPr lang="zh-CN" sz="2400" b="0">
                <a:latin typeface="方正启体简体" panose="03000509000000000000" charset="-122"/>
                <a:ea typeface="方正启体简体" panose="03000509000000000000" charset="-122"/>
                <a:cs typeface="方正启体简体" panose="03000509000000000000" charset="-122"/>
              </a:rPr>
              <a:t>起着积极的作用。</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②促进了迁入国</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经济</a:t>
            </a:r>
            <a:r>
              <a:rPr lang="zh-CN" sz="2400" b="0">
                <a:latin typeface="方正启体简体" panose="03000509000000000000" charset="-122"/>
                <a:ea typeface="方正启体简体" panose="03000509000000000000" charset="-122"/>
                <a:cs typeface="方正启体简体" panose="03000509000000000000" charset="-122"/>
              </a:rPr>
              <a:t>的</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发展</a:t>
            </a:r>
            <a:r>
              <a:rPr lang="zh-CN" sz="2400" b="0">
                <a:latin typeface="方正启体简体" panose="03000509000000000000" charset="-122"/>
                <a:ea typeface="方正启体简体" panose="03000509000000000000" charset="-122"/>
                <a:cs typeface="方正启体简体" panose="03000509000000000000" charset="-122"/>
              </a:rPr>
              <a:t>。</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③在</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人口增长</a:t>
            </a:r>
            <a:r>
              <a:rPr lang="zh-CN" sz="2400" b="0">
                <a:latin typeface="方正启体简体" panose="03000509000000000000" charset="-122"/>
                <a:ea typeface="方正启体简体" panose="03000509000000000000" charset="-122"/>
                <a:cs typeface="方正启体简体" panose="03000509000000000000" charset="-122"/>
              </a:rPr>
              <a:t>和就业上起着重要的作用。</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④促进了</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城市</a:t>
            </a:r>
            <a:r>
              <a:rPr lang="zh-CN" sz="2400" b="0">
                <a:latin typeface="方正启体简体" panose="03000509000000000000" charset="-122"/>
                <a:ea typeface="方正启体简体" panose="03000509000000000000" charset="-122"/>
                <a:cs typeface="方正启体简体" panose="03000509000000000000" charset="-122"/>
              </a:rPr>
              <a:t>的</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发展</a:t>
            </a:r>
            <a:r>
              <a:rPr lang="zh-CN" sz="2400" b="0">
                <a:latin typeface="方正启体简体" panose="03000509000000000000" charset="-122"/>
                <a:ea typeface="方正启体简体" panose="03000509000000000000" charset="-122"/>
                <a:cs typeface="方正启体简体" panose="03000509000000000000" charset="-122"/>
              </a:rPr>
              <a:t>。</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⑤国际移民参与所在国的政治生活，进而有利于</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民主政治的发展</a:t>
            </a:r>
            <a:r>
              <a:rPr lang="zh-CN" sz="2400" b="0">
                <a:latin typeface="方正启体简体" panose="03000509000000000000" charset="-122"/>
                <a:ea typeface="方正启体简体" panose="03000509000000000000" charset="-122"/>
                <a:cs typeface="方正启体简体" panose="03000509000000000000" charset="-122"/>
              </a:rPr>
              <a:t>。</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⑥有利于</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文化</a:t>
            </a:r>
            <a:r>
              <a:rPr lang="zh-CN" sz="2400" b="0">
                <a:latin typeface="方正启体简体" panose="03000509000000000000" charset="-122"/>
                <a:ea typeface="方正启体简体" panose="03000509000000000000" charset="-122"/>
                <a:cs typeface="方正启体简体" panose="03000509000000000000" charset="-122"/>
              </a:rPr>
              <a:t>的</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交流和传播</a:t>
            </a:r>
            <a:r>
              <a:rPr lang="zh-CN" sz="2400" b="0">
                <a:latin typeface="方正启体简体" panose="03000509000000000000" charset="-122"/>
                <a:ea typeface="方正启体简体" panose="03000509000000000000" charset="-122"/>
                <a:cs typeface="方正启体简体" panose="03000509000000000000" charset="-122"/>
              </a:rPr>
              <a:t>。</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a:t>
            </a:r>
            <a:r>
              <a:rPr lang="en-US" sz="2400" b="0">
                <a:latin typeface="方正启体简体" panose="03000509000000000000" charset="-122"/>
                <a:ea typeface="方正启体简体" panose="03000509000000000000" charset="-122"/>
                <a:cs typeface="方正启体简体" panose="03000509000000000000" charset="-122"/>
              </a:rPr>
              <a:t>2)</a:t>
            </a:r>
            <a:r>
              <a:rPr lang="zh-CN" sz="2400" b="0">
                <a:latin typeface="方正启体简体" panose="03000509000000000000" charset="-122"/>
                <a:ea typeface="方正启体简体" panose="03000509000000000000" charset="-122"/>
                <a:cs typeface="方正启体简体" panose="03000509000000000000" charset="-122"/>
              </a:rPr>
              <a:t>负面影响</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①对迁出国的负面影响主要是造成了</a:t>
            </a:r>
            <a:r>
              <a:rPr lang="zh-CN" sz="2400" b="0">
                <a:solidFill>
                  <a:srgbClr val="0945A5"/>
                </a:solidFill>
                <a:latin typeface="方正启体简体" panose="03000509000000000000" charset="-122"/>
                <a:ea typeface="方正启体简体" panose="03000509000000000000" charset="-122"/>
                <a:cs typeface="方正启体简体" panose="03000509000000000000" charset="-122"/>
              </a:rPr>
              <a:t>人力及人才资源的流失</a:t>
            </a:r>
            <a:r>
              <a:rPr lang="zh-CN" sz="2400" b="0">
                <a:latin typeface="方正启体简体" panose="03000509000000000000" charset="-122"/>
                <a:ea typeface="方正启体简体" panose="03000509000000000000" charset="-122"/>
                <a:cs typeface="方正启体简体" panose="03000509000000000000" charset="-122"/>
              </a:rPr>
              <a:t>，进而可能会影响迁出国的经济发展。</a:t>
            </a:r>
            <a:endParaRPr lang="zh-CN" sz="2400" b="0">
              <a:latin typeface="方正启体简体" panose="03000509000000000000" charset="-122"/>
              <a:ea typeface="方正启体简体" panose="03000509000000000000" charset="-122"/>
              <a:cs typeface="方正启体简体" panose="03000509000000000000" charset="-122"/>
            </a:endParaRPr>
          </a:p>
          <a:p>
            <a:pPr indent="0">
              <a:lnSpc>
                <a:spcPct val="100000"/>
              </a:lnSpc>
              <a:spcBef>
                <a:spcPts val="0"/>
              </a:spcBef>
              <a:spcAft>
                <a:spcPts val="0"/>
              </a:spcAft>
            </a:pPr>
            <a:r>
              <a:rPr lang="zh-CN" sz="2400" b="0">
                <a:latin typeface="方正启体简体" panose="03000509000000000000" charset="-122"/>
                <a:ea typeface="方正启体简体" panose="03000509000000000000" charset="-122"/>
                <a:cs typeface="方正启体简体" panose="03000509000000000000" charset="-122"/>
              </a:rPr>
              <a:t>②从迁入国方面考察，国际移民带来的消极影响是</a:t>
            </a:r>
            <a:r>
              <a:rPr lang="zh-CN" sz="2400" b="0">
                <a:solidFill>
                  <a:srgbClr val="C00000"/>
                </a:solidFill>
                <a:latin typeface="方正启体简体" panose="03000509000000000000" charset="-122"/>
                <a:ea typeface="方正启体简体" panose="03000509000000000000" charset="-122"/>
                <a:cs typeface="方正启体简体" panose="03000509000000000000" charset="-122"/>
              </a:rPr>
              <a:t>难民问题、非法移民问题和跨国移民犯罪问题</a:t>
            </a:r>
            <a:r>
              <a:rPr lang="zh-CN" sz="2400" b="0">
                <a:latin typeface="方正启体简体" panose="03000509000000000000" charset="-122"/>
                <a:ea typeface="方正启体简体" panose="03000509000000000000" charset="-122"/>
                <a:cs typeface="方正启体简体" panose="03000509000000000000" charset="-122"/>
              </a:rPr>
              <a:t>。</a:t>
            </a:r>
            <a:endParaRPr lang="zh-CN" altLang="en-US" sz="2400" b="0">
              <a:latin typeface="方正启体简体" panose="03000509000000000000" charset="-122"/>
              <a:ea typeface="方正启体简体" panose="03000509000000000000" charset="-122"/>
              <a:cs typeface="方正启体简体" panose="03000509000000000000" charset="-122"/>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8650" y="452755"/>
            <a:ext cx="7468235" cy="460375"/>
          </a:xfrm>
          <a:prstGeom prst="rect">
            <a:avLst/>
          </a:prstGeom>
          <a:noFill/>
        </p:spPr>
        <p:txBody>
          <a:bodyPr wrap="square" rtlCol="0">
            <a:spAutoFit/>
          </a:bodyPr>
          <a:lstStyle/>
          <a:p>
            <a:r>
              <a:rPr lang="en-US" altLang="zh-CN" sz="2400" b="1" smtClean="0">
                <a:latin typeface="方正启体简体" panose="03000509000000000000" charset="-122"/>
                <a:ea typeface="方正启体简体" panose="03000509000000000000" charset="-122"/>
                <a:cs typeface="方正启体简体" panose="03000509000000000000" charset="-122"/>
              </a:rPr>
              <a:t>【</a:t>
            </a:r>
            <a:r>
              <a:rPr lang="zh-CN" altLang="en-US" sz="2400" b="1" smtClean="0">
                <a:latin typeface="方正启体简体" panose="03000509000000000000" charset="-122"/>
                <a:ea typeface="方正启体简体" panose="03000509000000000000" charset="-122"/>
                <a:cs typeface="方正启体简体" panose="03000509000000000000" charset="-122"/>
              </a:rPr>
              <a:t>知识拓展</a:t>
            </a:r>
            <a:r>
              <a:rPr lang="en-US" altLang="zh-CN" sz="2400" b="1" smtClean="0">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对移民的永久居留许可</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pic>
        <p:nvPicPr>
          <p:cNvPr id="3" name="图片 2"/>
          <p:cNvPicPr>
            <a:picLocks noChangeAspect="1"/>
          </p:cNvPicPr>
          <p:nvPr/>
        </p:nvPicPr>
        <p:blipFill>
          <a:blip r:embed="rId1"/>
          <a:srcRect l="3945" t="3061" r="3945" b="5612"/>
          <a:stretch>
            <a:fillRect/>
          </a:stretch>
        </p:blipFill>
        <p:spPr>
          <a:xfrm>
            <a:off x="7957820" y="806450"/>
            <a:ext cx="4027170" cy="2806700"/>
          </a:xfrm>
          <a:prstGeom prst="rect">
            <a:avLst/>
          </a:prstGeom>
        </p:spPr>
      </p:pic>
      <p:sp>
        <p:nvSpPr>
          <p:cNvPr id="6" name="文本框 5"/>
          <p:cNvSpPr txBox="1"/>
          <p:nvPr/>
        </p:nvSpPr>
        <p:spPr>
          <a:xfrm>
            <a:off x="321945" y="863600"/>
            <a:ext cx="7536815" cy="2749550"/>
          </a:xfrm>
          <a:prstGeom prst="rect">
            <a:avLst/>
          </a:prstGeom>
          <a:noFill/>
          <a:ln w="19050">
            <a:solidFill>
              <a:schemeClr val="tx1"/>
            </a:solidFill>
            <a:prstDash val="sysDash"/>
          </a:ln>
        </p:spPr>
        <p:txBody>
          <a:bodyPr wrap="square" rtlCol="0">
            <a:spAutoFit/>
          </a:bodyPr>
          <a:lstStyle/>
          <a:p>
            <a:pPr>
              <a:lnSpc>
                <a:spcPct val="120000"/>
              </a:lnSpc>
              <a:spcBef>
                <a:spcPts val="0"/>
              </a:spcBef>
              <a:spcAft>
                <a:spcPts val="0"/>
              </a:spcAft>
            </a:pPr>
            <a:r>
              <a:rPr lang="zh-CN" altLang="en-US" sz="2000" smtClean="0">
                <a:latin typeface="方正启体简体" panose="03000509000000000000" charset="-122"/>
                <a:ea typeface="方正启体简体" panose="03000509000000000000" charset="-122"/>
                <a:cs typeface="方正启体简体" panose="03000509000000000000" charset="-122"/>
              </a:rPr>
              <a:t>    </a:t>
            </a:r>
            <a:r>
              <a:rPr lang="zh-CN" altLang="en-US" sz="2400" smtClean="0">
                <a:latin typeface="方正启体简体" panose="03000509000000000000" charset="-122"/>
                <a:ea typeface="方正启体简体" panose="03000509000000000000" charset="-122"/>
                <a:cs typeface="方正启体简体" panose="03000509000000000000" charset="-122"/>
              </a:rPr>
              <a:t>为了管理移民，部分国家允许一些外籍人士在本国长期居留，并</a:t>
            </a:r>
            <a:r>
              <a:rPr lang="zh-CN" altLang="en-US" sz="2400" smtClean="0">
                <a:solidFill>
                  <a:srgbClr val="0945A5"/>
                </a:solidFill>
                <a:latin typeface="方正启体简体" panose="03000509000000000000" charset="-122"/>
                <a:ea typeface="方正启体简体" panose="03000509000000000000" charset="-122"/>
                <a:cs typeface="方正启体简体" panose="03000509000000000000" charset="-122"/>
              </a:rPr>
              <a:t>享有其他准国民待遇</a:t>
            </a:r>
            <a:r>
              <a:rPr lang="zh-CN" altLang="en-US" sz="2400" smtClean="0">
                <a:latin typeface="方正启体简体" panose="03000509000000000000" charset="-122"/>
                <a:ea typeface="方正启体简体" panose="03000509000000000000" charset="-122"/>
                <a:cs typeface="方正启体简体" panose="03000509000000000000" charset="-122"/>
              </a:rPr>
              <a:t>。最初，这种居留许可在护照上体现，后来各国多颁发单独的永久居留许可证明。各国颁发的许可证根据其</a:t>
            </a:r>
            <a:r>
              <a:rPr lang="zh-CN" altLang="en-US" sz="2400" smtClean="0">
                <a:solidFill>
                  <a:srgbClr val="0945A5"/>
                </a:solidFill>
                <a:latin typeface="方正启体简体" panose="03000509000000000000" charset="-122"/>
                <a:ea typeface="方正启体简体" panose="03000509000000000000" charset="-122"/>
                <a:cs typeface="方正启体简体" panose="03000509000000000000" charset="-122"/>
              </a:rPr>
              <a:t>历史传统和证件特色</a:t>
            </a:r>
            <a:r>
              <a:rPr lang="zh-CN" altLang="en-US" sz="2400" smtClean="0">
                <a:latin typeface="方正启体简体" panose="03000509000000000000" charset="-122"/>
                <a:ea typeface="方正启体简体" panose="03000509000000000000" charset="-122"/>
                <a:cs typeface="方正启体简体" panose="03000509000000000000" charset="-122"/>
              </a:rPr>
              <a:t>，有各种各样的俗称，如美国的为“绿卡”，加拿大的为“枫叶卡”，等等。</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8" name="文本框 7"/>
          <p:cNvSpPr txBox="1"/>
          <p:nvPr/>
        </p:nvSpPr>
        <p:spPr>
          <a:xfrm>
            <a:off x="321945" y="3782695"/>
            <a:ext cx="11662410" cy="2749550"/>
          </a:xfrm>
          <a:prstGeom prst="rect">
            <a:avLst/>
          </a:prstGeom>
          <a:noFill/>
          <a:ln w="19050">
            <a:solidFill>
              <a:schemeClr val="accent1"/>
            </a:solidFill>
            <a:prstDash val="sysDash"/>
          </a:ln>
        </p:spPr>
        <p:txBody>
          <a:bodyPr wrap="square" rtlCol="0" anchor="t">
            <a:spAutoFit/>
          </a:bodyPr>
          <a:p>
            <a:pPr>
              <a:lnSpc>
                <a:spcPct val="120000"/>
              </a:lnSpc>
              <a:spcBef>
                <a:spcPts val="0"/>
              </a:spcBef>
              <a:spcAft>
                <a:spcPts val="0"/>
              </a:spcAft>
            </a:pPr>
            <a:r>
              <a:rPr lang="en-US" altLang="zh-CN" sz="2400" smtClean="0">
                <a:latin typeface="方正启体简体" panose="03000509000000000000" charset="-122"/>
                <a:ea typeface="方正启体简体" panose="03000509000000000000" charset="-122"/>
                <a:cs typeface="方正启体简体" panose="03000509000000000000" charset="-122"/>
                <a:sym typeface="+mn-ea"/>
              </a:rPr>
              <a:t>2004</a:t>
            </a:r>
            <a:r>
              <a:rPr lang="zh-CN" altLang="en-US" sz="2400" smtClean="0">
                <a:latin typeface="方正启体简体" panose="03000509000000000000" charset="-122"/>
                <a:ea typeface="方正启体简体" panose="03000509000000000000" charset="-122"/>
                <a:cs typeface="方正启体简体" panose="03000509000000000000" charset="-122"/>
                <a:sym typeface="+mn-ea"/>
              </a:rPr>
              <a:t>年</a:t>
            </a:r>
            <a:r>
              <a:rPr lang="en-US" altLang="zh-CN" sz="2400" smtClean="0">
                <a:latin typeface="方正启体简体" panose="03000509000000000000" charset="-122"/>
                <a:ea typeface="方正启体简体" panose="03000509000000000000" charset="-122"/>
                <a:cs typeface="方正启体简体" panose="03000509000000000000" charset="-122"/>
                <a:sym typeface="+mn-ea"/>
              </a:rPr>
              <a:t>8</a:t>
            </a:r>
            <a:r>
              <a:rPr lang="zh-CN" altLang="en-US" sz="2400" smtClean="0">
                <a:latin typeface="方正启体简体" panose="03000509000000000000" charset="-122"/>
                <a:ea typeface="方正启体简体" panose="03000509000000000000" charset="-122"/>
                <a:cs typeface="方正启体简体" panose="03000509000000000000" charset="-122"/>
                <a:sym typeface="+mn-ea"/>
              </a:rPr>
              <a:t>月，中国开始实施</a:t>
            </a:r>
            <a:r>
              <a:rPr lang="en-US" altLang="zh-CN" sz="2400" smtClean="0">
                <a:latin typeface="方正启体简体" panose="03000509000000000000" charset="-122"/>
                <a:ea typeface="方正启体简体" panose="03000509000000000000" charset="-122"/>
                <a:cs typeface="方正启体简体" panose="03000509000000000000" charset="-122"/>
                <a:sym typeface="+mn-ea"/>
              </a:rPr>
              <a:t>《</a:t>
            </a:r>
            <a:r>
              <a:rPr lang="zh-CN" altLang="en-US" sz="2400" smtClean="0">
                <a:latin typeface="方正启体简体" panose="03000509000000000000" charset="-122"/>
                <a:ea typeface="方正启体简体" panose="03000509000000000000" charset="-122"/>
                <a:cs typeface="方正启体简体" panose="03000509000000000000" charset="-122"/>
                <a:sym typeface="+mn-ea"/>
              </a:rPr>
              <a:t>外国人在中国永久居留审批管理办法</a:t>
            </a:r>
            <a:r>
              <a:rPr lang="en-US" altLang="zh-CN" sz="2400" smtClean="0">
                <a:latin typeface="方正启体简体" panose="03000509000000000000" charset="-122"/>
                <a:ea typeface="方正启体简体" panose="03000509000000000000" charset="-122"/>
                <a:cs typeface="方正启体简体" panose="03000509000000000000" charset="-122"/>
                <a:sym typeface="+mn-ea"/>
              </a:rPr>
              <a:t>》</a:t>
            </a:r>
            <a:r>
              <a:rPr lang="zh-CN" altLang="en-US" sz="2400" smtClean="0">
                <a:latin typeface="方正启体简体" panose="03000509000000000000" charset="-122"/>
                <a:ea typeface="方正启体简体" panose="03000509000000000000" charset="-122"/>
                <a:cs typeface="方正启体简体" panose="03000509000000000000" charset="-122"/>
                <a:sym typeface="+mn-ea"/>
              </a:rPr>
              <a:t>。中国的外国人永久居留身份证被称为“最难拿的绿卡”，盖洛普</a:t>
            </a:r>
            <a:r>
              <a:rPr lang="zh-CN" altLang="en-US" sz="2400">
                <a:latin typeface="方正启体简体" panose="03000509000000000000" charset="-122"/>
                <a:ea typeface="方正启体简体" panose="03000509000000000000" charset="-122"/>
                <a:cs typeface="方正启体简体" panose="03000509000000000000" charset="-122"/>
                <a:sym typeface="+mn-ea"/>
              </a:rPr>
              <a:t>民调公司曾公布一项数据，针对全球</a:t>
            </a:r>
            <a:r>
              <a:rPr lang="en-US" altLang="zh-CN" sz="2400">
                <a:latin typeface="方正启体简体" panose="03000509000000000000" charset="-122"/>
                <a:ea typeface="方正启体简体" panose="03000509000000000000" charset="-122"/>
                <a:cs typeface="方正启体简体" panose="03000509000000000000" charset="-122"/>
                <a:sym typeface="+mn-ea"/>
              </a:rPr>
              <a:t>156</a:t>
            </a:r>
            <a:r>
              <a:rPr lang="zh-CN" altLang="en-US" sz="2400">
                <a:latin typeface="方正启体简体" panose="03000509000000000000" charset="-122"/>
                <a:ea typeface="方正启体简体" panose="03000509000000000000" charset="-122"/>
                <a:cs typeface="方正启体简体" panose="03000509000000000000" charset="-122"/>
                <a:sym typeface="+mn-ea"/>
              </a:rPr>
              <a:t>个国家成年人的调查显示，有约</a:t>
            </a:r>
            <a:r>
              <a:rPr lang="en-US" altLang="zh-CN" sz="2400">
                <a:latin typeface="方正启体简体" panose="03000509000000000000" charset="-122"/>
                <a:ea typeface="方正启体简体" panose="03000509000000000000" charset="-122"/>
                <a:cs typeface="方正启体简体" panose="03000509000000000000" charset="-122"/>
                <a:sym typeface="+mn-ea"/>
              </a:rPr>
              <a:t>700</a:t>
            </a:r>
            <a:r>
              <a:rPr lang="zh-CN" altLang="en-US" sz="2400">
                <a:latin typeface="方正启体简体" panose="03000509000000000000" charset="-122"/>
                <a:ea typeface="方正启体简体" panose="03000509000000000000" charset="-122"/>
                <a:cs typeface="方正启体简体" panose="03000509000000000000" charset="-122"/>
                <a:sym typeface="+mn-ea"/>
              </a:rPr>
              <a:t>万人想移民中国，至</a:t>
            </a:r>
            <a:r>
              <a:rPr lang="en-US" altLang="zh-CN" sz="2400">
                <a:latin typeface="方正启体简体" panose="03000509000000000000" charset="-122"/>
                <a:ea typeface="方正启体简体" panose="03000509000000000000" charset="-122"/>
                <a:cs typeface="方正启体简体" panose="03000509000000000000" charset="-122"/>
                <a:sym typeface="+mn-ea"/>
              </a:rPr>
              <a:t>2016</a:t>
            </a:r>
            <a:r>
              <a:rPr lang="zh-CN" altLang="en-US" sz="2400">
                <a:latin typeface="方正启体简体" panose="03000509000000000000" charset="-122"/>
                <a:ea typeface="方正启体简体" panose="03000509000000000000" charset="-122"/>
                <a:cs typeface="方正启体简体" panose="03000509000000000000" charset="-122"/>
                <a:sym typeface="+mn-ea"/>
              </a:rPr>
              <a:t>年中国绿卡持卡人数才破万</a:t>
            </a:r>
            <a:r>
              <a:rPr lang="en-US" altLang="zh-CN" sz="2400">
                <a:latin typeface="方正启体简体" panose="03000509000000000000" charset="-122"/>
                <a:ea typeface="方正启体简体" panose="03000509000000000000" charset="-122"/>
                <a:cs typeface="方正启体简体" panose="03000509000000000000" charset="-122"/>
                <a:sym typeface="+mn-ea"/>
              </a:rPr>
              <a:t>……2017</a:t>
            </a:r>
            <a:r>
              <a:rPr lang="zh-CN" altLang="en-US" sz="2400">
                <a:latin typeface="方正启体简体" panose="03000509000000000000" charset="-122"/>
                <a:ea typeface="方正启体简体" panose="03000509000000000000" charset="-122"/>
                <a:cs typeface="方正启体简体" panose="03000509000000000000" charset="-122"/>
                <a:sym typeface="+mn-ea"/>
              </a:rPr>
              <a:t>年底荷兰化学家伯纳德</a:t>
            </a:r>
            <a:r>
              <a:rPr lang="en-US" altLang="zh-CN" sz="2400">
                <a:latin typeface="方正启体简体" panose="03000509000000000000" charset="-122"/>
                <a:ea typeface="方正启体简体" panose="03000509000000000000" charset="-122"/>
                <a:cs typeface="方正启体简体" panose="03000509000000000000" charset="-122"/>
                <a:sym typeface="+mn-ea"/>
              </a:rPr>
              <a:t>·</a:t>
            </a:r>
            <a:r>
              <a:rPr lang="zh-CN" altLang="en-US" sz="2400">
                <a:latin typeface="方正启体简体" panose="03000509000000000000" charset="-122"/>
                <a:ea typeface="方正启体简体" panose="03000509000000000000" charset="-122"/>
                <a:cs typeface="方正启体简体" panose="03000509000000000000" charset="-122"/>
                <a:sym typeface="+mn-ea"/>
              </a:rPr>
              <a:t>费林和瑞士科学家库尔特</a:t>
            </a:r>
            <a:r>
              <a:rPr lang="en-US" altLang="zh-CN" sz="2400">
                <a:latin typeface="方正启体简体" panose="03000509000000000000" charset="-122"/>
                <a:ea typeface="方正启体简体" panose="03000509000000000000" charset="-122"/>
                <a:cs typeface="方正启体简体" panose="03000509000000000000" charset="-122"/>
                <a:sym typeface="+mn-ea"/>
              </a:rPr>
              <a:t>·</a:t>
            </a:r>
            <a:r>
              <a:rPr lang="zh-CN" altLang="en-US" sz="2400">
                <a:latin typeface="方正启体简体" panose="03000509000000000000" charset="-122"/>
                <a:ea typeface="方正启体简体" panose="03000509000000000000" charset="-122"/>
                <a:cs typeface="方正启体简体" panose="03000509000000000000" charset="-122"/>
                <a:sym typeface="+mn-ea"/>
              </a:rPr>
              <a:t>维特里希得到中国绿卡，他们曾在</a:t>
            </a:r>
            <a:r>
              <a:rPr lang="en-US" altLang="zh-CN" sz="2400">
                <a:latin typeface="方正启体简体" panose="03000509000000000000" charset="-122"/>
                <a:ea typeface="方正启体简体" panose="03000509000000000000" charset="-122"/>
                <a:cs typeface="方正启体简体" panose="03000509000000000000" charset="-122"/>
                <a:sym typeface="+mn-ea"/>
              </a:rPr>
              <a:t>2016</a:t>
            </a:r>
            <a:r>
              <a:rPr lang="zh-CN" altLang="en-US" sz="2400">
                <a:latin typeface="方正启体简体" panose="03000509000000000000" charset="-122"/>
                <a:ea typeface="方正启体简体" panose="03000509000000000000" charset="-122"/>
                <a:cs typeface="方正启体简体" panose="03000509000000000000" charset="-122"/>
                <a:sym typeface="+mn-ea"/>
              </a:rPr>
              <a:t>年、</a:t>
            </a:r>
            <a:r>
              <a:rPr lang="en-US" altLang="zh-CN" sz="2400">
                <a:latin typeface="方正启体简体" panose="03000509000000000000" charset="-122"/>
                <a:ea typeface="方正启体简体" panose="03000509000000000000" charset="-122"/>
                <a:cs typeface="方正启体简体" panose="03000509000000000000" charset="-122"/>
                <a:sym typeface="+mn-ea"/>
              </a:rPr>
              <a:t>2002</a:t>
            </a:r>
            <a:r>
              <a:rPr lang="zh-CN" altLang="en-US" sz="2400">
                <a:latin typeface="方正启体简体" panose="03000509000000000000" charset="-122"/>
                <a:ea typeface="方正启体简体" panose="03000509000000000000" charset="-122"/>
                <a:cs typeface="方正启体简体" panose="03000509000000000000" charset="-122"/>
                <a:sym typeface="+mn-ea"/>
              </a:rPr>
              <a:t>年分别获得诺贝尔化学奖</a:t>
            </a:r>
            <a:r>
              <a:rPr lang="en-US" altLang="zh-CN" sz="2400">
                <a:latin typeface="方正启体简体" panose="03000509000000000000" charset="-122"/>
                <a:ea typeface="方正启体简体" panose="03000509000000000000" charset="-122"/>
                <a:cs typeface="方正启体简体" panose="03000509000000000000" charset="-122"/>
                <a:sym typeface="+mn-ea"/>
              </a:rPr>
              <a:t>2018</a:t>
            </a:r>
            <a:r>
              <a:rPr lang="zh-CN" altLang="en-US" sz="2400">
                <a:latin typeface="方正启体简体" panose="03000509000000000000" charset="-122"/>
                <a:ea typeface="方正启体简体" panose="03000509000000000000" charset="-122"/>
                <a:cs typeface="方正启体简体" panose="03000509000000000000" charset="-122"/>
                <a:sym typeface="+mn-ea"/>
              </a:rPr>
              <a:t>年包括诺贝尔奖得主维特里希</a:t>
            </a:r>
            <a:r>
              <a:rPr lang="en-US" altLang="zh-CN" sz="2400">
                <a:latin typeface="方正启体简体" panose="03000509000000000000" charset="-122"/>
                <a:ea typeface="方正启体简体" panose="03000509000000000000" charset="-122"/>
                <a:cs typeface="方正启体简体" panose="03000509000000000000" charset="-122"/>
                <a:sym typeface="+mn-ea"/>
              </a:rPr>
              <a:t>·</a:t>
            </a:r>
            <a:r>
              <a:rPr lang="zh-CN" altLang="en-US" sz="2400">
                <a:latin typeface="方正启体简体" panose="03000509000000000000" charset="-122"/>
                <a:ea typeface="方正启体简体" panose="03000509000000000000" charset="-122"/>
                <a:cs typeface="方正启体简体" panose="03000509000000000000" charset="-122"/>
                <a:sym typeface="+mn-ea"/>
              </a:rPr>
              <a:t>库尔特</a:t>
            </a:r>
            <a:r>
              <a:rPr lang="en-US" altLang="zh-CN" sz="2400">
                <a:latin typeface="方正启体简体" panose="03000509000000000000" charset="-122"/>
                <a:ea typeface="方正启体简体" panose="03000509000000000000" charset="-122"/>
                <a:cs typeface="方正启体简体" panose="03000509000000000000" charset="-122"/>
                <a:sym typeface="+mn-ea"/>
              </a:rPr>
              <a:t>·</a:t>
            </a:r>
            <a:r>
              <a:rPr lang="zh-CN" altLang="en-US" sz="2400">
                <a:latin typeface="方正启体简体" panose="03000509000000000000" charset="-122"/>
                <a:ea typeface="方正启体简体" panose="03000509000000000000" charset="-122"/>
                <a:cs typeface="方正启体简体" panose="03000509000000000000" charset="-122"/>
                <a:sym typeface="+mn-ea"/>
              </a:rPr>
              <a:t>赫尔曼在内的</a:t>
            </a:r>
            <a:r>
              <a:rPr lang="en-US" altLang="zh-CN" sz="2400">
                <a:latin typeface="方正启体简体" panose="03000509000000000000" charset="-122"/>
                <a:ea typeface="方正启体简体" panose="03000509000000000000" charset="-122"/>
                <a:cs typeface="方正启体简体" panose="03000509000000000000" charset="-122"/>
                <a:sym typeface="+mn-ea"/>
              </a:rPr>
              <a:t>6</a:t>
            </a:r>
            <a:r>
              <a:rPr lang="zh-CN" altLang="en-US" sz="2400">
                <a:latin typeface="方正启体简体" panose="03000509000000000000" charset="-122"/>
                <a:ea typeface="方正启体简体" panose="03000509000000000000" charset="-122"/>
                <a:cs typeface="方正启体简体" panose="03000509000000000000" charset="-122"/>
                <a:sym typeface="+mn-ea"/>
              </a:rPr>
              <a:t>名外籍人才得到中国绿卡</a:t>
            </a:r>
            <a:r>
              <a:rPr lang="zh-CN" altLang="en-US" sz="2400" smtClean="0">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a:cs typeface="方正启体简体" panose="03000509000000000000" charset="-122"/>
            </a:endParaRPr>
          </a:p>
        </p:txBody>
      </p:sp>
    </p:spTree>
  </p:cSld>
  <p:clrMapOvr>
    <a:masterClrMapping/>
  </p:clrMapOvr>
  <p:transition spd="med">
    <p:pull/>
  </p:transition>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0.xml><?xml version="1.0" encoding="utf-8"?>
<p:tagLst xmlns:p="http://schemas.openxmlformats.org/presentationml/2006/main">
  <p:tag name="AS_UNIQUEID" val="660"/>
</p:tagLst>
</file>

<file path=ppt/tags/tag101.xml><?xml version="1.0" encoding="utf-8"?>
<p:tagLst xmlns:p="http://schemas.openxmlformats.org/presentationml/2006/main">
  <p:tag name="AS_UNIQUEID" val="661"/>
</p:tagLst>
</file>

<file path=ppt/tags/tag102.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103.xml><?xml version="1.0" encoding="utf-8"?>
<p:tagLst xmlns:p="http://schemas.openxmlformats.org/presentationml/2006/main">
  <p:tag name="AS_UNIQUEID" val="650"/>
</p:tagLst>
</file>

<file path=ppt/tags/tag104.xml><?xml version="1.0" encoding="utf-8"?>
<p:tagLst xmlns:p="http://schemas.openxmlformats.org/presentationml/2006/main">
  <p:tag name="AS_UNIQUEID" val="651"/>
</p:tagLst>
</file>

<file path=ppt/tags/tag105.xml><?xml version="1.0" encoding="utf-8"?>
<p:tagLst xmlns:p="http://schemas.openxmlformats.org/presentationml/2006/main">
  <p:tag name="AS_UNIQUEID" val="652"/>
</p:tagLst>
</file>

<file path=ppt/tags/tag10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07.xml><?xml version="1.0" encoding="utf-8"?>
<p:tagLst xmlns:p="http://schemas.openxmlformats.org/presentationml/2006/main">
  <p:tag name="AS_UNIQUEID" val="908"/>
</p:tagLst>
</file>

<file path=ppt/tags/tag1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p="http://schemas.openxmlformats.org/presentationml/2006/main">
  <p:tag name="AS_UNIQUEID" val="92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12.xml><?xml version="1.0" encoding="utf-8"?>
<p:tagLst xmlns:p="http://schemas.openxmlformats.org/presentationml/2006/main">
  <p:tag name="KSO_WM_UNIT_PLACING_PICTURE_USER_VIEWPORT" val="{&quot;height&quot;:3324.0771653543306,&quot;width&quot;:4773.674015748032}"/>
</p:tagLst>
</file>

<file path=ppt/tags/tag113.xml><?xml version="1.0" encoding="utf-8"?>
<p:tagLst xmlns:p="http://schemas.openxmlformats.org/presentationml/2006/main">
  <p:tag name="AS_UNIQUEID" val="912"/>
</p:tagLst>
</file>

<file path=ppt/tags/tag114.xml><?xml version="1.0" encoding="utf-8"?>
<p:tagLst xmlns:p="http://schemas.openxmlformats.org/presentationml/2006/main">
  <p:tag name="AS_UNIQUEID" val="956"/>
</p:tagLst>
</file>

<file path=ppt/tags/tag115.xml><?xml version="1.0" encoding="utf-8"?>
<p:tagLst xmlns:p="http://schemas.openxmlformats.org/presentationml/2006/main">
  <p:tag name="AS_UNIQUEID" val="957"/>
</p:tagLst>
</file>

<file path=ppt/tags/tag116.xml><?xml version="1.0" encoding="utf-8"?>
<p:tagLst xmlns:p="http://schemas.openxmlformats.org/presentationml/2006/main">
  <p:tag name="AS_UNIQUEID" val="958"/>
</p:tagLst>
</file>

<file path=ppt/tags/tag117.xml><?xml version="1.0" encoding="utf-8"?>
<p:tagLst xmlns:p="http://schemas.openxmlformats.org/presentationml/2006/main">
  <p:tag name="AS_UNIQUEID" val="959"/>
</p:tagLst>
</file>

<file path=ppt/tags/tag118.xml><?xml version="1.0" encoding="utf-8"?>
<p:tagLst xmlns:p="http://schemas.openxmlformats.org/presentationml/2006/main">
  <p:tag name="AS_UNIQUEID" val="960"/>
</p:tagLst>
</file>

<file path=ppt/tags/tag119.xml><?xml version="1.0" encoding="utf-8"?>
<p:tagLst xmlns:p="http://schemas.openxmlformats.org/presentationml/2006/main">
  <p:tag name="AS_UNIQUEID" val="96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p="http://schemas.openxmlformats.org/presentationml/2006/main">
  <p:tag name="AS_UNIQUEID" val="965"/>
</p:tagLst>
</file>

<file path=ppt/tags/tag121.xml><?xml version="1.0" encoding="utf-8"?>
<p:tagLst xmlns:p="http://schemas.openxmlformats.org/presentationml/2006/main">
  <p:tag name="AS_UNIQUEID" val="966"/>
</p:tagLst>
</file>

<file path=ppt/tags/tag122.xml><?xml version="1.0" encoding="utf-8"?>
<p:tagLst xmlns:p="http://schemas.openxmlformats.org/presentationml/2006/main">
  <p:tag name="AS_UNIQUEID" val="967"/>
</p:tagLst>
</file>

<file path=ppt/tags/tag123.xml><?xml version="1.0" encoding="utf-8"?>
<p:tagLst xmlns:p="http://schemas.openxmlformats.org/presentationml/2006/main">
  <p:tag name="AS_UNIQUEID" val="968"/>
</p:tagLst>
</file>

<file path=ppt/tags/tag124.xml><?xml version="1.0" encoding="utf-8"?>
<p:tagLst xmlns:p="http://schemas.openxmlformats.org/presentationml/2006/main">
  <p:tag name="AS_UNIQUEID" val="962"/>
</p:tagLst>
</file>

<file path=ppt/tags/tag125.xml><?xml version="1.0" encoding="utf-8"?>
<p:tagLst xmlns:p="http://schemas.openxmlformats.org/presentationml/2006/main">
  <p:tag name="AS_UNIQUEID" val="963"/>
</p:tagLst>
</file>

<file path=ppt/tags/tag126.xml><?xml version="1.0" encoding="utf-8"?>
<p:tagLst xmlns:p="http://schemas.openxmlformats.org/presentationml/2006/main">
  <p:tag name="AS_UNIQUEID" val="985"/>
</p:tagLst>
</file>

<file path=ppt/tags/tag127.xml><?xml version="1.0" encoding="utf-8"?>
<p:tagLst xmlns:p="http://schemas.openxmlformats.org/presentationml/2006/main">
  <p:tag name="AS_UNIQUEID" val="986"/>
</p:tagLst>
</file>

<file path=ppt/tags/tag128.xml><?xml version="1.0" encoding="utf-8"?>
<p:tagLst xmlns:p="http://schemas.openxmlformats.org/presentationml/2006/main">
  <p:tag name="AS_UNIQUEID" val="987"/>
</p:tagLst>
</file>

<file path=ppt/tags/tag129.xml><?xml version="1.0" encoding="utf-8"?>
<p:tagLst xmlns:p="http://schemas.openxmlformats.org/presentationml/2006/main">
  <p:tag name="AS_UNIQUEID" val="98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0.xml><?xml version="1.0" encoding="utf-8"?>
<p:tagLst xmlns:p="http://schemas.openxmlformats.org/presentationml/2006/main">
  <p:tag name="AS_UNIQUEID" val="972"/>
  <p:tag name="KSO_WM_UNIT_TABLE_BEAUTIFY" val="smartTable{5cb73c91-80bc-4e9c-9c4a-9be1d1f336fa}"/>
</p:tagLst>
</file>

<file path=ppt/tags/tag131.xml><?xml version="1.0" encoding="utf-8"?>
<p:tagLst xmlns:p="http://schemas.openxmlformats.org/presentationml/2006/main">
  <p:tag name="AS_UNIQUEID" val="973"/>
</p:tagLst>
</file>

<file path=ppt/tags/tag132.xml><?xml version="1.0" encoding="utf-8"?>
<p:tagLst xmlns:p="http://schemas.openxmlformats.org/presentationml/2006/main">
  <p:tag name="AS_UNIQUEID" val="974"/>
</p:tagLst>
</file>

<file path=ppt/tags/tag133.xml><?xml version="1.0" encoding="utf-8"?>
<p:tagLst xmlns:p="http://schemas.openxmlformats.org/presentationml/2006/main">
  <p:tag name="AS_UNIQUEID" val="975"/>
</p:tagLst>
</file>

<file path=ppt/tags/tag134.xml><?xml version="1.0" encoding="utf-8"?>
<p:tagLst xmlns:p="http://schemas.openxmlformats.org/presentationml/2006/main">
  <p:tag name="AS_UNIQUEID" val="976"/>
</p:tagLst>
</file>

<file path=ppt/tags/tag135.xml><?xml version="1.0" encoding="utf-8"?>
<p:tagLst xmlns:p="http://schemas.openxmlformats.org/presentationml/2006/main">
  <p:tag name="AS_UNIQUEID" val="977"/>
</p:tagLst>
</file>

<file path=ppt/tags/tag136.xml><?xml version="1.0" encoding="utf-8"?>
<p:tagLst xmlns:p="http://schemas.openxmlformats.org/presentationml/2006/main">
  <p:tag name="AS_UNIQUEID" val="978"/>
</p:tagLst>
</file>

<file path=ppt/tags/tag137.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38.xml><?xml version="1.0" encoding="utf-8"?>
<p:tagLst xmlns:p="http://schemas.openxmlformats.org/presentationml/2006/main">
  <p:tag name="KSO_WM_UNIT_TABLE_BEAUTIFY" val="smartTable{063c3f6d-f233-4673-ad92-c338df26e27b}"/>
</p:tagLst>
</file>

<file path=ppt/tags/tag139.xml><?xml version="1.0" encoding="utf-8"?>
<p:tagLst xmlns:p="http://schemas.openxmlformats.org/presentationml/2006/main">
  <p:tag name="AS_UNIQUEID" val="789"/>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0.xml><?xml version="1.0" encoding="utf-8"?>
<p:tagLst xmlns:p="http://schemas.openxmlformats.org/presentationml/2006/main">
  <p:tag name="AS_UNIQUEID" val="790"/>
</p:tagLst>
</file>

<file path=ppt/tags/tag141.xml><?xml version="1.0" encoding="utf-8"?>
<p:tagLst xmlns:p="http://schemas.openxmlformats.org/presentationml/2006/main">
  <p:tag name="AS_UNIQUEID" val="792"/>
</p:tagLst>
</file>

<file path=ppt/tags/tag142.xml><?xml version="1.0" encoding="utf-8"?>
<p:tagLst xmlns:p="http://schemas.openxmlformats.org/presentationml/2006/main">
  <p:tag name="AS_UNIQUEID" val="79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AS_UNIQUEID" val="18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9.xml><?xml version="1.0" encoding="utf-8"?>
<p:tagLst xmlns:p="http://schemas.openxmlformats.org/presentationml/2006/main">
  <p:tag name="AS_UNIQUEID" val="18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p="http://schemas.openxmlformats.org/presentationml/2006/main">
  <p:tag name="AS_UNIQUEID" val="18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1.xml><?xml version="1.0" encoding="utf-8"?>
<p:tagLst xmlns:p="http://schemas.openxmlformats.org/presentationml/2006/main">
  <p:tag name="PA" val="v3.0.1"/>
</p:tagLst>
</file>

<file path=ppt/tags/tag5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4.xml><?xml version="1.0" encoding="utf-8"?>
<p:tagLst xmlns:p="http://schemas.openxmlformats.org/presentationml/2006/main">
  <p:tag name="AS_UNIQUEID" val="842"/>
</p:tagLst>
</file>

<file path=ppt/tags/tag55.xml><?xml version="1.0" encoding="utf-8"?>
<p:tagLst xmlns:p="http://schemas.openxmlformats.org/presentationml/2006/main">
  <p:tag name="AS_UNIQUEID" val="81"/>
</p:tagLst>
</file>

<file path=ppt/tags/tag56.xml><?xml version="1.0" encoding="utf-8"?>
<p:tagLst xmlns:p="http://schemas.openxmlformats.org/presentationml/2006/main">
  <p:tag name="AS_UNIQUEID" val="78"/>
</p:tagLst>
</file>

<file path=ppt/tags/tag57.xml><?xml version="1.0" encoding="utf-8"?>
<p:tagLst xmlns:p="http://schemas.openxmlformats.org/presentationml/2006/main">
  <p:tag name="AS_UNIQUEID" val="79"/>
</p:tagLst>
</file>

<file path=ppt/tags/tag58.xml><?xml version="1.0" encoding="utf-8"?>
<p:tagLst xmlns:p="http://schemas.openxmlformats.org/presentationml/2006/main">
  <p:tag name="AS_UNIQUEID" val="80"/>
</p:tagLst>
</file>

<file path=ppt/tags/tag59.xml><?xml version="1.0" encoding="utf-8"?>
<p:tagLst xmlns:p="http://schemas.openxmlformats.org/presentationml/2006/main">
  <p:tag name="AS_UNIQUEID" val="8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p="http://schemas.openxmlformats.org/presentationml/2006/main">
  <p:tag name="AS_UNIQUEID" val="867"/>
</p:tagLst>
</file>

<file path=ppt/tags/tag61.xml><?xml version="1.0" encoding="utf-8"?>
<p:tagLst xmlns:p="http://schemas.openxmlformats.org/presentationml/2006/main">
  <p:tag name="AS_UNIQUEID" val="868"/>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AS_UNIQUEID" val="852"/>
</p:tagLst>
</file>

<file path=ppt/tags/tag64.xml><?xml version="1.0" encoding="utf-8"?>
<p:tagLst xmlns:p="http://schemas.openxmlformats.org/presentationml/2006/main">
  <p:tag name="AS_UNIQUEID" val="853"/>
</p:tagLst>
</file>

<file path=ppt/tags/tag65.xml><?xml version="1.0" encoding="utf-8"?>
<p:tagLst xmlns:p="http://schemas.openxmlformats.org/presentationml/2006/main">
  <p:tag name="AS_UNIQUEID" val="854"/>
</p:tagLst>
</file>

<file path=ppt/tags/tag66.xml><?xml version="1.0" encoding="utf-8"?>
<p:tagLst xmlns:p="http://schemas.openxmlformats.org/presentationml/2006/main">
  <p:tag name="AS_UNIQUEID" val="855"/>
</p:tagLst>
</file>

<file path=ppt/tags/tag67.xml><?xml version="1.0" encoding="utf-8"?>
<p:tagLst xmlns:p="http://schemas.openxmlformats.org/presentationml/2006/main">
  <p:tag name="AS_UNIQUEID" val="856"/>
</p:tagLst>
</file>

<file path=ppt/tags/tag68.xml><?xml version="1.0" encoding="utf-8"?>
<p:tagLst xmlns:p="http://schemas.openxmlformats.org/presentationml/2006/main">
  <p:tag name="AS_UNIQUEID" val="857"/>
</p:tagLst>
</file>

<file path=ppt/tags/tag69.xml><?xml version="1.0" encoding="utf-8"?>
<p:tagLst xmlns:p="http://schemas.openxmlformats.org/presentationml/2006/main">
  <p:tag name="AS_UNIQUEID" val="85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0.xml><?xml version="1.0" encoding="utf-8"?>
<p:tagLst xmlns:p="http://schemas.openxmlformats.org/presentationml/2006/main">
  <p:tag name="AS_UNIQUEID" val="859"/>
</p:tagLst>
</file>

<file path=ppt/tags/tag71.xml><?xml version="1.0" encoding="utf-8"?>
<p:tagLst xmlns:p="http://schemas.openxmlformats.org/presentationml/2006/main">
  <p:tag name="AS_UNIQUEID" val="860"/>
</p:tagLst>
</file>

<file path=ppt/tags/tag72.xml><?xml version="1.0" encoding="utf-8"?>
<p:tagLst xmlns:p="http://schemas.openxmlformats.org/presentationml/2006/main">
  <p:tag name="AS_UNIQUEID" val="861"/>
</p:tagLst>
</file>

<file path=ppt/tags/tag73.xml><?xml version="1.0" encoding="utf-8"?>
<p:tagLst xmlns:p="http://schemas.openxmlformats.org/presentationml/2006/main">
  <p:tag name="AS_UNIQUEID" val="862"/>
</p:tagLst>
</file>

<file path=ppt/tags/tag74.xml><?xml version="1.0" encoding="utf-8"?>
<p:tagLst xmlns:p="http://schemas.openxmlformats.org/presentationml/2006/main">
  <p:tag name="AS_UNIQUEID" val="863"/>
</p:tagLst>
</file>

<file path=ppt/tags/tag75.xml><?xml version="1.0" encoding="utf-8"?>
<p:tagLst xmlns:p="http://schemas.openxmlformats.org/presentationml/2006/main">
  <p:tag name="AS_UNIQUEID" val="864"/>
</p:tagLst>
</file>

<file path=ppt/tags/tag76.xml><?xml version="1.0" encoding="utf-8"?>
<p:tagLst xmlns:p="http://schemas.openxmlformats.org/presentationml/2006/main">
  <p:tag name="AS_UNIQUEID" val="865"/>
</p:tagLst>
</file>

<file path=ppt/tags/tag77.xml><?xml version="1.0" encoding="utf-8"?>
<p:tagLst xmlns:p="http://schemas.openxmlformats.org/presentationml/2006/main">
  <p:tag name="AS_UNIQUEID" val="866"/>
</p:tagLst>
</file>

<file path=ppt/tags/tag78.xml><?xml version="1.0" encoding="utf-8"?>
<p:tagLst xmlns:p="http://schemas.openxmlformats.org/presentationml/2006/main">
  <p:tag name="AS_UNIQUEID" val="871"/>
</p:tagLst>
</file>

<file path=ppt/tags/tag79.xml><?xml version="1.0" encoding="utf-8"?>
<p:tagLst xmlns:p="http://schemas.openxmlformats.org/presentationml/2006/main">
  <p:tag name="AS_UNIQUEID" val="87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0.xml><?xml version="1.0" encoding="utf-8"?>
<p:tagLst xmlns:p="http://schemas.openxmlformats.org/presentationml/2006/main">
  <p:tag name="AS_UNIQUEID" val="873"/>
</p:tagLst>
</file>

<file path=ppt/tags/tag81.xml><?xml version="1.0" encoding="utf-8"?>
<p:tagLst xmlns:p="http://schemas.openxmlformats.org/presentationml/2006/main">
  <p:tag name="AS_UNIQUEID" val="874"/>
</p:tagLst>
</file>

<file path=ppt/tags/tag82.xml><?xml version="1.0" encoding="utf-8"?>
<p:tagLst xmlns:p="http://schemas.openxmlformats.org/presentationml/2006/main">
  <p:tag name="AS_UNIQUEID" val="875"/>
</p:tagLst>
</file>

<file path=ppt/tags/tag83.xml><?xml version="1.0" encoding="utf-8"?>
<p:tagLst xmlns:p="http://schemas.openxmlformats.org/presentationml/2006/main">
  <p:tag name="AS_UNIQUEID" val="876"/>
</p:tagLst>
</file>

<file path=ppt/tags/tag84.xml><?xml version="1.0" encoding="utf-8"?>
<p:tagLst xmlns:p="http://schemas.openxmlformats.org/presentationml/2006/main">
  <p:tag name="AS_UNIQUEID" val="877"/>
</p:tagLst>
</file>

<file path=ppt/tags/tag85.xml><?xml version="1.0" encoding="utf-8"?>
<p:tagLst xmlns:p="http://schemas.openxmlformats.org/presentationml/2006/main">
  <p:tag name="AS_UNIQUEID" val="878"/>
</p:tagLst>
</file>

<file path=ppt/tags/tag86.xml><?xml version="1.0" encoding="utf-8"?>
<p:tagLst xmlns:p="http://schemas.openxmlformats.org/presentationml/2006/main">
  <p:tag name="AS_UNIQUEID" val="879"/>
</p:tagLst>
</file>

<file path=ppt/tags/tag87.xml><?xml version="1.0" encoding="utf-8"?>
<p:tagLst xmlns:p="http://schemas.openxmlformats.org/presentationml/2006/main">
  <p:tag name="AS_UNIQUEID" val="880"/>
</p:tagLst>
</file>

<file path=ppt/tags/tag88.xml><?xml version="1.0" encoding="utf-8"?>
<p:tagLst xmlns:p="http://schemas.openxmlformats.org/presentationml/2006/main">
  <p:tag name="AS_UNIQUEID" val="881"/>
</p:tagLst>
</file>

<file path=ppt/tags/tag89.xml><?xml version="1.0" encoding="utf-8"?>
<p:tagLst xmlns:p="http://schemas.openxmlformats.org/presentationml/2006/main">
  <p:tag name="AS_UNIQUEID" val="879"/>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0.xml><?xml version="1.0" encoding="utf-8"?>
<p:tagLst xmlns:p="http://schemas.openxmlformats.org/presentationml/2006/main">
  <p:tag name="KSO_WM_UNIT_TABLE_BEAUTIFY" val="smartTable{0b752ceb-8d43-401f-b27f-ab1c3ccbc3a5}"/>
  <p:tag name="TABLE_ENDDRAG_ORIGIN_RECT" val="848*210"/>
  <p:tag name="TABLE_ENDDRAG_RECT" val="46*84*848*210"/>
</p:tagLst>
</file>

<file path=ppt/tags/tag91.xml><?xml version="1.0" encoding="utf-8"?>
<p:tagLst xmlns:p="http://schemas.openxmlformats.org/presentationml/2006/main">
  <p:tag name="AS_UNIQUEID" val="885"/>
</p:tagLst>
</file>

<file path=ppt/tags/tag92.xml><?xml version="1.0" encoding="utf-8"?>
<p:tagLst xmlns:p="http://schemas.openxmlformats.org/presentationml/2006/main">
  <p:tag name="AS_UNIQUEID" val="659"/>
</p:tagLst>
</file>

<file path=ppt/tags/tag93.xml><?xml version="1.0" encoding="utf-8"?>
<p:tagLst xmlns:p="http://schemas.openxmlformats.org/presentationml/2006/main">
  <p:tag name="AS_UNIQUEID" val="660"/>
</p:tagLst>
</file>

<file path=ppt/tags/tag9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p="http://schemas.openxmlformats.org/presentationml/2006/main">
  <p:tag name="AS_UNIQUEID" val="655"/>
</p:tagLst>
</file>

<file path=ppt/tags/tag96.xml><?xml version="1.0" encoding="utf-8"?>
<p:tagLst xmlns:p="http://schemas.openxmlformats.org/presentationml/2006/main">
  <p:tag name="AS_UNIQUEID" val="656"/>
</p:tagLst>
</file>

<file path=ppt/tags/tag97.xml><?xml version="1.0" encoding="utf-8"?>
<p:tagLst xmlns:p="http://schemas.openxmlformats.org/presentationml/2006/main">
  <p:tag name="AS_UNIQUEID" val="657"/>
</p:tagLst>
</file>

<file path=ppt/tags/tag98.xml><?xml version="1.0" encoding="utf-8"?>
<p:tagLst xmlns:p="http://schemas.openxmlformats.org/presentationml/2006/main">
  <p:tag name="AS_UNIQUEID" val="658"/>
</p:tagLst>
</file>

<file path=ppt/tags/tag99.xml><?xml version="1.0" encoding="utf-8"?>
<p:tagLst xmlns:p="http://schemas.openxmlformats.org/presentationml/2006/main">
  <p:tag name="AS_UNIQUEID" val="659"/>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方正启体简体"/>
        <a:ea typeface="方正启体简体"/>
        <a:cs typeface=""/>
      </a:majorFont>
      <a:minorFont>
        <a:latin typeface="方正启体简体"/>
        <a:ea typeface="方正启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10747</Words>
  <PresentationFormat>宽屏</PresentationFormat>
  <Paragraphs>465</Paragraphs>
  <Slides>29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Arial</vt:lpstr>
      <vt:lpstr>宋体</vt:lpstr>
      <vt:lpstr>Wingdings</vt:lpstr>
      <vt:lpstr>方正启体简体</vt:lpstr>
      <vt:lpstr>Wingdings</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2022-02-20T07:39:45Z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B8AB015CBE704B10A098D9CF1F88ABFD</vt:lpwstr>
  </property>
</Properties>
</file>