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ags/tag6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78" r:id="rId2"/>
    <p:sldId id="480" r:id="rId3"/>
    <p:sldId id="481" r:id="rId4"/>
    <p:sldId id="500" r:id="rId5"/>
    <p:sldId id="482" r:id="rId6"/>
    <p:sldId id="483" r:id="rId7"/>
    <p:sldId id="485" r:id="rId8"/>
    <p:sldId id="501" r:id="rId9"/>
    <p:sldId id="509" r:id="rId10"/>
    <p:sldId id="502" r:id="rId11"/>
    <p:sldId id="503" r:id="rId12"/>
    <p:sldId id="492" r:id="rId13"/>
    <p:sldId id="504" r:id="rId14"/>
    <p:sldId id="493" r:id="rId15"/>
    <p:sldId id="505" r:id="rId16"/>
    <p:sldId id="495" r:id="rId17"/>
    <p:sldId id="506" r:id="rId18"/>
    <p:sldId id="497" r:id="rId19"/>
    <p:sldId id="491" r:id="rId20"/>
    <p:sldId id="498" r:id="rId21"/>
    <p:sldId id="508" r:id="rId22"/>
    <p:sldId id="47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64" d="100"/>
          <a:sy n="64" d="100"/>
        </p:scale>
        <p:origin x="-710" y="-72"/>
      </p:cViewPr>
      <p:guideLst>
        <p:guide orient="horz" pos="2126"/>
        <p:guide pos="383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3563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引导学生了解教材</a:t>
            </a:r>
            <a:r>
              <a:rPr lang="en-US" altLang="zh-CN"/>
              <a:t>89</a:t>
            </a:r>
            <a:r>
              <a:rPr lang="zh-CN" altLang="en-US"/>
              <a:t>页历史纵横中“世界卫生组织”的基本概况，现代卫生组织所涉及的流行病和地方病的防治，公共卫生、疾病等医疗方面都属于现代医疗卫生体系。</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现代医疗卫生体系的普惠性，不仅体现在东西方的宏观普惠性，更体现在国家内部的普惠性。</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文本占位符 2"/>
          <p:cNvSpPr>
            <a:spLocks noGrp="1"/>
          </p:cNvSpPr>
          <p:nvPr>
            <p:ph type="body"/>
          </p:nvPr>
        </p:nvSpPr>
        <p:spPr/>
        <p:txBody>
          <a:bodyPr lIns="84390" tIns="42195" rIns="84390" bIns="42195" anchor="t"/>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2022/2/3</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extLst>
      <p:ext uri="{BB962C8B-B14F-4D97-AF65-F5344CB8AC3E}">
        <p14:creationId xmlns:p14="http://schemas.microsoft.com/office/powerpoint/2010/main" val="341933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2022/2/3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6.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矩形 35"/>
          <p:cNvSpPr>
            <a:spLocks noChangeArrowheads="1"/>
          </p:cNvSpPr>
          <p:nvPr/>
        </p:nvSpPr>
        <p:spPr bwMode="auto">
          <a:xfrm>
            <a:off x="6338939" y="2787573"/>
            <a:ext cx="58500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b="1" spc="-100" dirty="0" smtClean="0">
                <a:solidFill>
                  <a:srgbClr val="002060"/>
                </a:solidFill>
                <a:latin typeface="方正姚体" pitchFamily="2" charset="-122"/>
                <a:ea typeface="方正姚体" pitchFamily="2" charset="-122"/>
                <a:sym typeface="+mn-ea"/>
              </a:rPr>
              <a:t>     现代医疗卫生体系</a:t>
            </a:r>
            <a:endParaRPr lang="en-US" altLang="zh-CN" sz="4800" b="1" spc="-100" dirty="0" smtClean="0">
              <a:solidFill>
                <a:srgbClr val="002060"/>
              </a:solidFill>
              <a:latin typeface="方正姚体" pitchFamily="2" charset="-122"/>
              <a:ea typeface="方正姚体" pitchFamily="2" charset="-122"/>
              <a:sym typeface="+mn-ea"/>
            </a:endParaRPr>
          </a:p>
          <a:p>
            <a:r>
              <a:rPr lang="zh-CN" altLang="en-US" sz="4800" b="1" spc="-100" dirty="0" smtClean="0">
                <a:solidFill>
                  <a:srgbClr val="002060"/>
                </a:solidFill>
                <a:latin typeface="方正姚体" pitchFamily="2" charset="-122"/>
                <a:ea typeface="方正姚体" pitchFamily="2" charset="-122"/>
                <a:sym typeface="+mn-ea"/>
              </a:rPr>
              <a:t>与社会生活</a:t>
            </a:r>
            <a:endParaRPr lang="en-US" altLang="zh-CN" sz="4800" b="1" spc="-100" dirty="0">
              <a:solidFill>
                <a:srgbClr val="002060"/>
              </a:solidFill>
              <a:latin typeface="方正姚体" pitchFamily="2" charset="-122"/>
              <a:ea typeface="方正姚体" pitchFamily="2" charset="-122"/>
              <a:sym typeface="+mn-ea"/>
            </a:endParaRPr>
          </a:p>
        </p:txBody>
      </p:sp>
      <p:grpSp>
        <p:nvGrpSpPr>
          <p:cNvPr id="3" name="组合 2"/>
          <p:cNvGrpSpPr/>
          <p:nvPr/>
        </p:nvGrpSpPr>
        <p:grpSpPr>
          <a:xfrm>
            <a:off x="5305605" y="662125"/>
            <a:ext cx="1225671" cy="3386910"/>
            <a:chOff x="11704572" y="989597"/>
            <a:chExt cx="919480" cy="1892935"/>
          </a:xfrm>
        </p:grpSpPr>
        <p:pic>
          <p:nvPicPr>
            <p:cNvPr id="4" name="PA_图片 27"/>
            <p:cNvPicPr>
              <a:picLocks noChangeAspect="1"/>
            </p:cNvPicPr>
            <p:nvPr>
              <p:custDataLst>
                <p:tags r:id="rId1"/>
              </p:custDataLst>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704572" y="989597"/>
              <a:ext cx="919480" cy="1892935"/>
            </a:xfrm>
            <a:prstGeom prst="rect">
              <a:avLst/>
            </a:prstGeom>
          </p:spPr>
        </p:pic>
        <p:sp>
          <p:nvSpPr>
            <p:cNvPr id="5" name="矩形 4"/>
            <p:cNvSpPr/>
            <p:nvPr/>
          </p:nvSpPr>
          <p:spPr>
            <a:xfrm>
              <a:off x="11848859" y="1272283"/>
              <a:ext cx="630905" cy="1610249"/>
            </a:xfrm>
            <a:prstGeom prst="rect">
              <a:avLst/>
            </a:prstGeom>
          </p:spPr>
          <p:txBody>
            <a:bodyPr vert="eaVert" wrap="square" anchor="ctr">
              <a:spAutoFit/>
            </a:bodyPr>
            <a:lstStyle/>
            <a:p>
              <a:r>
                <a:rPr lang="zh-CN" altLang="en-US" sz="4265" b="1" dirty="0" smtClean="0">
                  <a:solidFill>
                    <a:schemeClr val="bg1"/>
                  </a:solidFill>
                  <a:latin typeface="方正姚体" pitchFamily="2" charset="-122"/>
                  <a:ea typeface="方正姚体" pitchFamily="2" charset="-122"/>
                </a:rPr>
                <a:t>第 十五 课</a:t>
              </a:r>
              <a:endParaRPr lang="zh-CN" altLang="en-US" sz="4265" b="1" dirty="0">
                <a:solidFill>
                  <a:schemeClr val="bg1"/>
                </a:solidFill>
                <a:latin typeface="方正姚体" pitchFamily="2" charset="-122"/>
                <a:ea typeface="方正姚体" pitchFamily="2" charset="-122"/>
              </a:endParaRPr>
            </a:p>
          </p:txBody>
        </p:sp>
      </p:grpSp>
      <p:sp>
        <p:nvSpPr>
          <p:cNvPr id="6" name="TextBox 4"/>
          <p:cNvSpPr txBox="1">
            <a:spLocks noChangeArrowheads="1"/>
          </p:cNvSpPr>
          <p:nvPr/>
        </p:nvSpPr>
        <p:spPr bwMode="auto">
          <a:xfrm>
            <a:off x="170167" y="5683431"/>
            <a:ext cx="11496543" cy="461665"/>
          </a:xfrm>
          <a:prstGeom prst="rect">
            <a:avLst/>
          </a:prstGeom>
          <a:noFill/>
          <a:ln w="9525">
            <a:noFill/>
            <a:miter lim="800000"/>
          </a:ln>
        </p:spPr>
        <p:txBody>
          <a:bodyPr wrap="square">
            <a:spAutoFit/>
          </a:bodyPr>
          <a:lstStyle/>
          <a:p>
            <a:pPr algn="just"/>
            <a:r>
              <a:rPr lang="zh-CN" altLang="en-US" sz="2400" b="1" dirty="0" smtClean="0">
                <a:solidFill>
                  <a:srgbClr val="FF0000"/>
                </a:solidFill>
                <a:uFillTx/>
                <a:latin typeface="宋体" pitchFamily="2" charset="-122"/>
                <a:ea typeface="宋体" pitchFamily="2" charset="-122"/>
                <a:cs typeface="書體坊顏體㊣"/>
              </a:rPr>
              <a:t>【课程标准】</a:t>
            </a:r>
            <a:r>
              <a:rPr lang="zh-CN" sz="2400" b="1" dirty="0">
                <a:solidFill>
                  <a:srgbClr val="002060"/>
                </a:solidFill>
                <a:effectLst/>
                <a:latin typeface="宋体" pitchFamily="2" charset="-122"/>
                <a:ea typeface="宋体" pitchFamily="2" charset="-122"/>
                <a:cs typeface="Times New Roman" panose="02020603050405020304" pitchFamily="18" charset="0"/>
                <a:sym typeface="+mn-ea"/>
              </a:rPr>
              <a:t>了解现代医疗卫生体系的建立、发展及其对社会生活的</a:t>
            </a:r>
            <a:r>
              <a:rPr lang="zh-CN" sz="2400" b="1" dirty="0" smtClean="0">
                <a:solidFill>
                  <a:srgbClr val="002060"/>
                </a:solidFill>
                <a:effectLst/>
                <a:latin typeface="宋体" pitchFamily="2" charset="-122"/>
                <a:ea typeface="宋体" pitchFamily="2" charset="-122"/>
                <a:cs typeface="Times New Roman" panose="02020603050405020304" pitchFamily="18" charset="0"/>
                <a:sym typeface="+mn-ea"/>
              </a:rPr>
              <a:t>影响</a:t>
            </a:r>
            <a:r>
              <a:rPr lang="zh-CN" altLang="en-US" sz="2400" b="1" dirty="0" smtClean="0">
                <a:solidFill>
                  <a:srgbClr val="002060"/>
                </a:solidFill>
                <a:effectLst/>
                <a:latin typeface="宋体" pitchFamily="2" charset="-122"/>
                <a:ea typeface="宋体" pitchFamily="2" charset="-122"/>
                <a:cs typeface="Times New Roman" panose="02020603050405020304" pitchFamily="18" charset="0"/>
                <a:sym typeface="+mn-ea"/>
              </a:rPr>
              <a:t>。</a:t>
            </a:r>
            <a:endParaRPr lang="zh-CN" altLang="en-US" sz="2400" b="1" dirty="0">
              <a:solidFill>
                <a:srgbClr val="002060"/>
              </a:solidFill>
              <a:uFillTx/>
              <a:latin typeface="宋体" panose="02010600030101010101" pitchFamily="2" charset="-122"/>
              <a:ea typeface="宋体" pitchFamily="2" charset="-122"/>
            </a:endParaRPr>
          </a:p>
        </p:txBody>
      </p:sp>
      <p:pic>
        <p:nvPicPr>
          <p:cNvPr id="7" name="图片 6"/>
          <p:cNvPicPr>
            <a:picLocks noChangeAspect="1"/>
          </p:cNvPicPr>
          <p:nvPr/>
        </p:nvPicPr>
        <p:blipFill>
          <a:blip r:embed="rId5"/>
          <a:stretch>
            <a:fillRect/>
          </a:stretch>
        </p:blipFill>
        <p:spPr>
          <a:xfrm>
            <a:off x="498763" y="1168322"/>
            <a:ext cx="4548249" cy="3581807"/>
          </a:xfrm>
          <a:prstGeom prst="rect">
            <a:avLst/>
          </a:prstGeom>
        </p:spPr>
      </p:pic>
      <p:sp>
        <p:nvSpPr>
          <p:cNvPr id="9" name="TextBox 8"/>
          <p:cNvSpPr txBox="1"/>
          <p:nvPr/>
        </p:nvSpPr>
        <p:spPr>
          <a:xfrm>
            <a:off x="5625628" y="4587974"/>
            <a:ext cx="5692775" cy="460375"/>
          </a:xfrm>
          <a:prstGeom prst="rect">
            <a:avLst/>
          </a:prstGeom>
          <a:noFill/>
        </p:spPr>
        <p:txBody>
          <a:bodyPr wrap="square" rtlCol="0">
            <a:spAutoFit/>
          </a:bodyPr>
          <a:lstStyle/>
          <a:p>
            <a:r>
              <a:rPr lang="zh-CN" altLang="en-US" sz="2400" b="1" dirty="0" smtClean="0">
                <a:solidFill>
                  <a:srgbClr val="FF0000"/>
                </a:solidFill>
                <a:latin typeface="方正姚体" pitchFamily="2" charset="-122"/>
                <a:ea typeface="方正姚体" pitchFamily="2" charset="-122"/>
              </a:rPr>
              <a:t>湖北省汉川市第二中学       魏开方</a:t>
            </a:r>
            <a:endParaRPr lang="zh-CN" altLang="en-US" sz="2400" b="1"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67466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8095" y="982980"/>
            <a:ext cx="7793990" cy="4893647"/>
          </a:xfrm>
          <a:prstGeom prst="rect">
            <a:avLst/>
          </a:prstGeom>
          <a:noFill/>
          <a:ln w="19050">
            <a:solidFill>
              <a:srgbClr val="FF0000"/>
            </a:solidFill>
          </a:ln>
        </p:spPr>
        <p:txBody>
          <a:bodyPr wrap="square" rtlCol="0" anchor="t">
            <a:spAutoFit/>
          </a:bodyPr>
          <a:lstStyle/>
          <a:p>
            <a:pPr>
              <a:lnSpc>
                <a:spcPct val="150000"/>
              </a:lnSpc>
            </a:pPr>
            <a:r>
              <a:rPr lang="en-US" altLang="zh-CN" dirty="0"/>
              <a:t>   </a:t>
            </a:r>
            <a:r>
              <a:rPr lang="en-US" altLang="zh-CN" sz="2800" b="1" dirty="0">
                <a:latin typeface="楷体" charset="0"/>
                <a:ea typeface="楷体" charset="0"/>
                <a:cs typeface="楷体" charset="0"/>
              </a:rPr>
              <a:t> </a:t>
            </a:r>
            <a:r>
              <a:rPr lang="zh-CN" altLang="en-US" sz="2000" b="1" dirty="0">
                <a:solidFill>
                  <a:srgbClr val="002060"/>
                </a:solidFill>
                <a:latin typeface="宋体" pitchFamily="2" charset="-122"/>
                <a:ea typeface="宋体" pitchFamily="2" charset="-122"/>
                <a:cs typeface="楷体" charset="0"/>
              </a:rPr>
              <a:t>医疗机构承担与医疗救治有关的传染病防治工作和责任区域内的传染病预防工作。城市社区和农村基层医疗机构在疾病预防控制机构的指导下，承担城市社区、农村基层相应的传染病防治工作</a:t>
            </a:r>
            <a:r>
              <a:rPr lang="zh-CN" altLang="en-US" sz="2000" b="1" dirty="0" smtClean="0">
                <a:solidFill>
                  <a:srgbClr val="002060"/>
                </a:solidFill>
                <a:latin typeface="宋体" pitchFamily="2" charset="-122"/>
                <a:ea typeface="宋体" pitchFamily="2" charset="-122"/>
                <a:cs typeface="楷体" charset="0"/>
              </a:rPr>
              <a:t>。</a:t>
            </a:r>
            <a:endParaRPr lang="en-US" altLang="zh-CN" sz="2000" b="1" dirty="0" smtClean="0">
              <a:solidFill>
                <a:srgbClr val="002060"/>
              </a:solidFill>
              <a:latin typeface="宋体" pitchFamily="2" charset="-122"/>
              <a:ea typeface="宋体" pitchFamily="2" charset="-122"/>
              <a:cs typeface="楷体" charset="0"/>
            </a:endParaRPr>
          </a:p>
          <a:p>
            <a:pPr>
              <a:lnSpc>
                <a:spcPct val="150000"/>
              </a:lnSpc>
            </a:pPr>
            <a:r>
              <a:rPr lang="en-US" altLang="zh-CN" sz="2000" b="1" dirty="0" smtClean="0">
                <a:solidFill>
                  <a:srgbClr val="002060"/>
                </a:solidFill>
                <a:latin typeface="宋体" pitchFamily="2" charset="-122"/>
                <a:ea typeface="宋体" pitchFamily="2" charset="-122"/>
                <a:cs typeface="楷体" charset="0"/>
              </a:rPr>
              <a:t>         ——</a:t>
            </a:r>
            <a:r>
              <a:rPr lang="zh-CN" altLang="en-US" sz="2000" b="1" dirty="0" smtClean="0">
                <a:solidFill>
                  <a:srgbClr val="002060"/>
                </a:solidFill>
                <a:latin typeface="宋体" pitchFamily="2" charset="-122"/>
                <a:ea typeface="宋体" pitchFamily="2" charset="-122"/>
                <a:cs typeface="楷体" charset="0"/>
              </a:rPr>
              <a:t>《中华人民共和国传染病防治法》</a:t>
            </a:r>
            <a:r>
              <a:rPr lang="zh-CN" altLang="en-US" sz="2000" b="1" dirty="0">
                <a:solidFill>
                  <a:srgbClr val="002060"/>
                </a:solidFill>
                <a:latin typeface="宋体" pitchFamily="2" charset="-122"/>
                <a:ea typeface="宋体" pitchFamily="2" charset="-122"/>
                <a:cs typeface="楷体" charset="0"/>
              </a:rPr>
              <a:t>（2013年6月29日第十二届全国人大常委会第三次会议修正）</a:t>
            </a:r>
          </a:p>
          <a:p>
            <a:pPr>
              <a:lnSpc>
                <a:spcPct val="150000"/>
              </a:lnSpc>
            </a:pPr>
            <a:r>
              <a:rPr lang="zh-CN" altLang="en-US" sz="2000" b="1" dirty="0">
                <a:solidFill>
                  <a:srgbClr val="002060"/>
                </a:solidFill>
                <a:latin typeface="宋体" pitchFamily="2" charset="-122"/>
                <a:ea typeface="宋体" pitchFamily="2" charset="-122"/>
                <a:cs typeface="楷体" charset="0"/>
              </a:rPr>
              <a:t>    药品生产企业应当对药品进行质量检验。不符合国家药品标准的，不得出厂。药品生产企业应当建立药品出厂放行规程，明确出厂放行的标准、条件。符合标准、条件的，经质量受权人</a:t>
            </a:r>
            <a:r>
              <a:rPr lang="zh-CN" altLang="en-US" sz="2000" b="1" dirty="0" smtClean="0">
                <a:solidFill>
                  <a:srgbClr val="002060"/>
                </a:solidFill>
                <a:latin typeface="宋体" pitchFamily="2" charset="-122"/>
                <a:ea typeface="宋体" pitchFamily="2" charset="-122"/>
                <a:cs typeface="楷体" charset="0"/>
              </a:rPr>
              <a:t>签</a:t>
            </a:r>
            <a:endParaRPr lang="en-US" altLang="zh-CN" sz="2000" b="1" dirty="0" smtClean="0">
              <a:solidFill>
                <a:srgbClr val="002060"/>
              </a:solidFill>
              <a:latin typeface="宋体" pitchFamily="2" charset="-122"/>
              <a:ea typeface="宋体" pitchFamily="2" charset="-122"/>
              <a:cs typeface="楷体" charset="0"/>
            </a:endParaRPr>
          </a:p>
          <a:p>
            <a:pPr>
              <a:lnSpc>
                <a:spcPct val="150000"/>
              </a:lnSpc>
            </a:pPr>
            <a:r>
              <a:rPr lang="en-US" altLang="zh-CN" sz="2000" b="1" dirty="0">
                <a:solidFill>
                  <a:srgbClr val="002060"/>
                </a:solidFill>
                <a:latin typeface="宋体" pitchFamily="2" charset="-122"/>
                <a:ea typeface="宋体" pitchFamily="2" charset="-122"/>
                <a:cs typeface="楷体" charset="0"/>
              </a:rPr>
              <a:t> </a:t>
            </a:r>
            <a:r>
              <a:rPr lang="en-US" altLang="zh-CN" sz="2000" b="1" dirty="0" smtClean="0">
                <a:solidFill>
                  <a:srgbClr val="002060"/>
                </a:solidFill>
                <a:latin typeface="宋体" pitchFamily="2" charset="-122"/>
                <a:ea typeface="宋体" pitchFamily="2" charset="-122"/>
                <a:cs typeface="楷体" charset="0"/>
              </a:rPr>
              <a:t>          </a:t>
            </a:r>
            <a:r>
              <a:rPr lang="zh-CN" altLang="en-US" sz="2000" b="1" dirty="0" smtClean="0">
                <a:solidFill>
                  <a:srgbClr val="002060"/>
                </a:solidFill>
                <a:latin typeface="宋体" pitchFamily="2" charset="-122"/>
                <a:ea typeface="宋体" pitchFamily="2" charset="-122"/>
                <a:cs typeface="楷体" charset="0"/>
              </a:rPr>
              <a:t>——</a:t>
            </a:r>
            <a:r>
              <a:rPr lang="zh-CN" altLang="en-US" sz="2000" b="1" dirty="0">
                <a:solidFill>
                  <a:srgbClr val="002060"/>
                </a:solidFill>
                <a:latin typeface="宋体" pitchFamily="2" charset="-122"/>
                <a:ea typeface="宋体" pitchFamily="2" charset="-122"/>
                <a:cs typeface="楷体" charset="0"/>
              </a:rPr>
              <a:t>《中华人民共和国药品管理法》（2019年8月26日第十三届全国人大常委会第十二次会议第字后方可放行。二次修订）</a:t>
            </a:r>
          </a:p>
        </p:txBody>
      </p:sp>
      <p:pic>
        <p:nvPicPr>
          <p:cNvPr id="8" name="图片 7"/>
          <p:cNvPicPr>
            <a:picLocks noChangeAspect="1"/>
          </p:cNvPicPr>
          <p:nvPr/>
        </p:nvPicPr>
        <p:blipFill>
          <a:blip r:embed="rId2"/>
          <a:srcRect l="17280" r="18640"/>
          <a:stretch>
            <a:fillRect/>
          </a:stretch>
        </p:blipFill>
        <p:spPr>
          <a:xfrm>
            <a:off x="0" y="1632585"/>
            <a:ext cx="3682365" cy="3592830"/>
          </a:xfrm>
          <a:prstGeom prst="rect">
            <a:avLst/>
          </a:prstGeom>
        </p:spPr>
      </p:pic>
      <p:sp>
        <p:nvSpPr>
          <p:cNvPr id="9" name="文本框 8"/>
          <p:cNvSpPr txBox="1"/>
          <p:nvPr/>
        </p:nvSpPr>
        <p:spPr>
          <a:xfrm>
            <a:off x="8418475" y="5970682"/>
            <a:ext cx="1627369" cy="523220"/>
          </a:xfrm>
          <a:prstGeom prst="rect">
            <a:avLst/>
          </a:prstGeom>
          <a:solidFill>
            <a:schemeClr val="accent6">
              <a:lumMod val="20000"/>
              <a:lumOff val="80000"/>
            </a:schemeClr>
          </a:solidFill>
          <a:ln w="12700">
            <a:noFill/>
          </a:ln>
        </p:spPr>
        <p:txBody>
          <a:bodyPr wrap="none" rtlCol="0" anchor="t">
            <a:spAutoFit/>
          </a:bodyPr>
          <a:lstStyle/>
          <a:p>
            <a:r>
              <a:rPr lang="zh-CN" altLang="en-US" sz="2800" b="1" dirty="0">
                <a:solidFill>
                  <a:srgbClr val="FF0000"/>
                </a:solidFill>
                <a:latin typeface="宋体" pitchFamily="2" charset="-122"/>
                <a:ea typeface="宋体" pitchFamily="2" charset="-122"/>
                <a:sym typeface="+mn-ea"/>
              </a:rPr>
              <a:t>政府监管</a:t>
            </a:r>
            <a:endParaRPr lang="zh-CN" altLang="en-US" sz="2800" dirty="0">
              <a:latin typeface="宋体" pitchFamily="2" charset="-122"/>
              <a:ea typeface="宋体" pitchFamily="2" charset="-122"/>
            </a:endParaRPr>
          </a:p>
        </p:txBody>
      </p:sp>
      <p:sp>
        <p:nvSpPr>
          <p:cNvPr id="10" name="文本框 9"/>
          <p:cNvSpPr txBox="1"/>
          <p:nvPr/>
        </p:nvSpPr>
        <p:spPr>
          <a:xfrm>
            <a:off x="3808095" y="5970682"/>
            <a:ext cx="1627369" cy="523220"/>
          </a:xfrm>
          <a:prstGeom prst="rect">
            <a:avLst/>
          </a:prstGeom>
          <a:solidFill>
            <a:schemeClr val="accent6">
              <a:lumMod val="20000"/>
              <a:lumOff val="80000"/>
            </a:schemeClr>
          </a:solidFill>
          <a:ln w="19050">
            <a:noFill/>
          </a:ln>
        </p:spPr>
        <p:txBody>
          <a:bodyPr wrap="none" rtlCol="0" anchor="t">
            <a:spAutoFit/>
          </a:bodyPr>
          <a:lstStyle/>
          <a:p>
            <a:r>
              <a:rPr lang="zh-CN" altLang="en-US" sz="2800" b="1" dirty="0">
                <a:solidFill>
                  <a:srgbClr val="FF0000"/>
                </a:solidFill>
                <a:latin typeface="宋体" pitchFamily="2" charset="-122"/>
                <a:ea typeface="宋体" pitchFamily="2" charset="-122"/>
                <a:sym typeface="+mn-ea"/>
              </a:rPr>
              <a:t>法律保障</a:t>
            </a:r>
            <a:endParaRPr lang="zh-CN" altLang="en-US" sz="2800" b="1" dirty="0">
              <a:latin typeface="宋体" pitchFamily="2" charset="-122"/>
              <a:ea typeface="宋体" pitchFamily="2" charset="-122"/>
            </a:endParaRPr>
          </a:p>
        </p:txBody>
      </p:sp>
      <p:sp>
        <p:nvSpPr>
          <p:cNvPr id="11" name="文本框 10"/>
          <p:cNvSpPr txBox="1"/>
          <p:nvPr/>
        </p:nvSpPr>
        <p:spPr>
          <a:xfrm>
            <a:off x="6114732" y="5970682"/>
            <a:ext cx="1627369" cy="523220"/>
          </a:xfrm>
          <a:prstGeom prst="rect">
            <a:avLst/>
          </a:prstGeom>
          <a:solidFill>
            <a:schemeClr val="accent6">
              <a:lumMod val="20000"/>
              <a:lumOff val="80000"/>
            </a:schemeClr>
          </a:solidFill>
          <a:ln w="12700">
            <a:noFill/>
          </a:ln>
        </p:spPr>
        <p:txBody>
          <a:bodyPr wrap="none" rtlCol="0" anchor="t">
            <a:spAutoFit/>
          </a:bodyPr>
          <a:lstStyle/>
          <a:p>
            <a:r>
              <a:rPr lang="zh-CN" altLang="en-US" sz="2800" b="1" dirty="0">
                <a:solidFill>
                  <a:srgbClr val="FF0000"/>
                </a:solidFill>
                <a:latin typeface="宋体" pitchFamily="2" charset="-122"/>
                <a:ea typeface="宋体" pitchFamily="2" charset="-122"/>
                <a:sym typeface="+mn-ea"/>
              </a:rPr>
              <a:t>覆盖面广</a:t>
            </a:r>
          </a:p>
        </p:txBody>
      </p:sp>
      <p:cxnSp>
        <p:nvCxnSpPr>
          <p:cNvPr id="16" name="直接连接符 1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05626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94555" y="1500348"/>
            <a:ext cx="7161530" cy="3970318"/>
          </a:xfrm>
          <a:prstGeom prst="rect">
            <a:avLst/>
          </a:prstGeom>
          <a:noFill/>
          <a:ln w="19050">
            <a:solidFill>
              <a:srgbClr val="FF0000"/>
            </a:solidFill>
          </a:ln>
        </p:spPr>
        <p:txBody>
          <a:bodyPr wrap="square" rtlCol="0" anchor="t">
            <a:spAutoFit/>
          </a:bodyPr>
          <a:lstStyle/>
          <a:p>
            <a:pPr>
              <a:lnSpc>
                <a:spcPct val="150000"/>
              </a:lnSpc>
            </a:pPr>
            <a:r>
              <a:rPr lang="en-US" altLang="zh-CN" sz="2800" b="1" dirty="0">
                <a:latin typeface="楷体" charset="0"/>
                <a:ea typeface="楷体" charset="0"/>
                <a:cs typeface="楷体" charset="0"/>
              </a:rPr>
              <a:t>                </a:t>
            </a:r>
            <a:r>
              <a:rPr lang="zh-CN" altLang="en-US" sz="2000" b="1" dirty="0" smtClean="0">
                <a:solidFill>
                  <a:srgbClr val="002060"/>
                </a:solidFill>
                <a:latin typeface="宋体" pitchFamily="2" charset="-122"/>
                <a:ea typeface="宋体" pitchFamily="2" charset="-122"/>
                <a:cs typeface="楷体" charset="0"/>
              </a:rPr>
              <a:t>乡村</a:t>
            </a:r>
            <a:r>
              <a:rPr lang="zh-CN" altLang="en-US" sz="2000" b="1" dirty="0">
                <a:solidFill>
                  <a:srgbClr val="002060"/>
                </a:solidFill>
                <a:latin typeface="宋体" pitchFamily="2" charset="-122"/>
                <a:ea typeface="宋体" pitchFamily="2" charset="-122"/>
                <a:cs typeface="楷体" charset="0"/>
              </a:rPr>
              <a:t>医生</a:t>
            </a:r>
          </a:p>
          <a:p>
            <a:pPr>
              <a:lnSpc>
                <a:spcPct val="150000"/>
              </a:lnSpc>
            </a:pPr>
            <a:r>
              <a:rPr lang="zh-CN" altLang="en-US" sz="2000" b="1" dirty="0">
                <a:solidFill>
                  <a:srgbClr val="002060"/>
                </a:solidFill>
                <a:latin typeface="宋体" pitchFamily="2" charset="-122"/>
                <a:ea typeface="宋体" pitchFamily="2" charset="-122"/>
                <a:cs typeface="楷体" charset="0"/>
              </a:rPr>
              <a:t>   中华人民共和国成立初期，农村缺少药。</a:t>
            </a:r>
            <a:r>
              <a:rPr lang="en-US" altLang="zh-CN" sz="2000" b="1" dirty="0">
                <a:solidFill>
                  <a:srgbClr val="002060"/>
                </a:solidFill>
                <a:latin typeface="宋体" pitchFamily="2" charset="-122"/>
                <a:ea typeface="宋体" pitchFamily="2" charset="-122"/>
                <a:cs typeface="楷体" charset="0"/>
              </a:rPr>
              <a:t>1965</a:t>
            </a:r>
            <a:r>
              <a:rPr lang="zh-CN" altLang="en-US" sz="2000" b="1" dirty="0">
                <a:solidFill>
                  <a:srgbClr val="002060"/>
                </a:solidFill>
                <a:latin typeface="宋体" pitchFamily="2" charset="-122"/>
                <a:ea typeface="宋体" pitchFamily="2" charset="-122"/>
                <a:cs typeface="楷体" charset="0"/>
              </a:rPr>
              <a:t>年毛泽东指示，要求“把医疗卫生工作的重点放到农村去”。全国各地纷纷组织巡回医疗队深入农村，积极为农民防农半医的乡村医生大量涌现，形成了深入每个村镇的医疗网。改革开放后，国家对农村医疗卫生的投入增大，乡村医生的业务水平大幅度提高。他们为农村医疗卫生事业的发展作出了巨大贡献</a:t>
            </a:r>
            <a:r>
              <a:rPr lang="zh-CN" altLang="en-US" sz="2000" b="1" dirty="0" smtClean="0">
                <a:solidFill>
                  <a:srgbClr val="002060"/>
                </a:solidFill>
                <a:latin typeface="宋体" pitchFamily="2" charset="-122"/>
                <a:ea typeface="宋体" pitchFamily="2" charset="-122"/>
                <a:cs typeface="楷体" charset="0"/>
              </a:rPr>
              <a:t>。</a:t>
            </a:r>
            <a:endParaRPr lang="en-US" altLang="zh-CN" sz="2000" b="1" dirty="0" smtClean="0">
              <a:solidFill>
                <a:srgbClr val="002060"/>
              </a:solidFill>
              <a:latin typeface="宋体" pitchFamily="2" charset="-122"/>
              <a:ea typeface="宋体" pitchFamily="2" charset="-122"/>
              <a:cs typeface="楷体" charset="0"/>
            </a:endParaRPr>
          </a:p>
          <a:p>
            <a:pPr>
              <a:lnSpc>
                <a:spcPct val="150000"/>
              </a:lnSpc>
            </a:pPr>
            <a:r>
              <a:rPr lang="en-US" altLang="zh-CN" sz="2000" b="1" dirty="0">
                <a:solidFill>
                  <a:srgbClr val="002060"/>
                </a:solidFill>
                <a:latin typeface="宋体" pitchFamily="2" charset="-122"/>
                <a:ea typeface="宋体" pitchFamily="2" charset="-122"/>
                <a:cs typeface="楷体" charset="0"/>
              </a:rPr>
              <a:t> </a:t>
            </a:r>
            <a:r>
              <a:rPr lang="en-US" altLang="zh-CN" sz="2000" b="1" dirty="0" smtClean="0">
                <a:solidFill>
                  <a:srgbClr val="002060"/>
                </a:solidFill>
                <a:latin typeface="宋体" pitchFamily="2" charset="-122"/>
                <a:ea typeface="宋体" pitchFamily="2" charset="-122"/>
                <a:cs typeface="楷体" charset="0"/>
              </a:rPr>
              <a:t>                           </a:t>
            </a:r>
            <a:r>
              <a:rPr lang="zh-CN" altLang="en-US" sz="2000" b="1" dirty="0" smtClean="0">
                <a:solidFill>
                  <a:srgbClr val="002060"/>
                </a:solidFill>
                <a:latin typeface="宋体" pitchFamily="2" charset="-122"/>
                <a:ea typeface="宋体" pitchFamily="2" charset="-122"/>
                <a:cs typeface="楷体" charset="0"/>
              </a:rPr>
              <a:t>——</a:t>
            </a:r>
            <a:r>
              <a:rPr lang="zh-CN" altLang="en-US" sz="2000" b="1" dirty="0">
                <a:solidFill>
                  <a:srgbClr val="002060"/>
                </a:solidFill>
                <a:latin typeface="宋体" pitchFamily="2" charset="-122"/>
                <a:ea typeface="宋体" pitchFamily="2" charset="-122"/>
                <a:cs typeface="楷体" charset="0"/>
              </a:rPr>
              <a:t>教材</a:t>
            </a:r>
            <a:r>
              <a:rPr lang="en-US" altLang="zh-CN" sz="2000" b="1" dirty="0">
                <a:solidFill>
                  <a:srgbClr val="002060"/>
                </a:solidFill>
                <a:latin typeface="宋体" pitchFamily="2" charset="-122"/>
                <a:ea typeface="宋体" pitchFamily="2" charset="-122"/>
                <a:cs typeface="楷体" charset="0"/>
              </a:rPr>
              <a:t>87</a:t>
            </a:r>
            <a:r>
              <a:rPr lang="zh-CN" altLang="en-US" sz="2000" b="1" dirty="0">
                <a:solidFill>
                  <a:srgbClr val="002060"/>
                </a:solidFill>
                <a:latin typeface="宋体" pitchFamily="2" charset="-122"/>
                <a:ea typeface="宋体" pitchFamily="2" charset="-122"/>
                <a:cs typeface="楷体" charset="0"/>
              </a:rPr>
              <a:t>页历史纵横</a:t>
            </a:r>
          </a:p>
        </p:txBody>
      </p:sp>
      <p:sp>
        <p:nvSpPr>
          <p:cNvPr id="11" name="文本框 10"/>
          <p:cNvSpPr txBox="1"/>
          <p:nvPr/>
        </p:nvSpPr>
        <p:spPr>
          <a:xfrm>
            <a:off x="4719386" y="5642998"/>
            <a:ext cx="1627369" cy="523220"/>
          </a:xfrm>
          <a:prstGeom prst="rect">
            <a:avLst/>
          </a:prstGeom>
          <a:solidFill>
            <a:schemeClr val="accent6">
              <a:lumMod val="20000"/>
              <a:lumOff val="80000"/>
            </a:schemeClr>
          </a:solidFill>
          <a:ln w="12700">
            <a:noFill/>
          </a:ln>
        </p:spPr>
        <p:txBody>
          <a:bodyPr wrap="none" rtlCol="0" anchor="t">
            <a:spAutoFit/>
          </a:bodyPr>
          <a:lstStyle/>
          <a:p>
            <a:r>
              <a:rPr lang="zh-CN" altLang="en-US" sz="2800" b="1" dirty="0">
                <a:solidFill>
                  <a:srgbClr val="FF0000"/>
                </a:solidFill>
                <a:latin typeface="宋体" pitchFamily="2" charset="-122"/>
                <a:ea typeface="宋体" pitchFamily="2" charset="-122"/>
                <a:sym typeface="+mn-ea"/>
              </a:rPr>
              <a:t>重点扶贫</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grpSp>
        <p:nvGrpSpPr>
          <p:cNvPr id="4" name="组合 3"/>
          <p:cNvGrpSpPr/>
          <p:nvPr/>
        </p:nvGrpSpPr>
        <p:grpSpPr>
          <a:xfrm>
            <a:off x="380010" y="1662546"/>
            <a:ext cx="4153890" cy="3716976"/>
            <a:chOff x="380010" y="1662546"/>
            <a:chExt cx="4153890" cy="3716976"/>
          </a:xfrm>
        </p:grpSpPr>
        <p:pic>
          <p:nvPicPr>
            <p:cNvPr id="2" name="图片 1"/>
            <p:cNvPicPr>
              <a:picLocks noChangeAspect="1"/>
            </p:cNvPicPr>
            <p:nvPr/>
          </p:nvPicPr>
          <p:blipFill>
            <a:blip r:embed="rId3"/>
            <a:stretch>
              <a:fillRect/>
            </a:stretch>
          </p:blipFill>
          <p:spPr>
            <a:xfrm>
              <a:off x="380010" y="1662546"/>
              <a:ext cx="4153890" cy="3096944"/>
            </a:xfrm>
            <a:prstGeom prst="rect">
              <a:avLst/>
            </a:prstGeom>
          </p:spPr>
        </p:pic>
        <p:sp>
          <p:nvSpPr>
            <p:cNvPr id="3" name="TextBox 2"/>
            <p:cNvSpPr txBox="1"/>
            <p:nvPr/>
          </p:nvSpPr>
          <p:spPr>
            <a:xfrm>
              <a:off x="475013" y="4999512"/>
              <a:ext cx="3859481" cy="380010"/>
            </a:xfrm>
            <a:prstGeom prst="rect">
              <a:avLst/>
            </a:prstGeom>
            <a:noFill/>
          </p:spPr>
          <p:txBody>
            <a:bodyPr wrap="square" rtlCol="0">
              <a:spAutoFit/>
            </a:bodyPr>
            <a:lstStyle/>
            <a:p>
              <a:pPr algn="ctr"/>
              <a:r>
                <a:rPr lang="zh-CN" altLang="en-US" b="1" dirty="0" smtClean="0">
                  <a:solidFill>
                    <a:srgbClr val="002060"/>
                  </a:solidFill>
                  <a:latin typeface="宋体" pitchFamily="2" charset="-122"/>
                  <a:ea typeface="宋体" pitchFamily="2" charset="-122"/>
                </a:rPr>
                <a:t>乡村医生为农民诊断病情</a:t>
              </a:r>
              <a:endParaRPr lang="zh-CN" altLang="en-US" b="1" dirty="0">
                <a:solidFill>
                  <a:srgbClr val="002060"/>
                </a:solidFill>
                <a:latin typeface="宋体" pitchFamily="2" charset="-122"/>
                <a:ea typeface="宋体" pitchFamily="2" charset="-122"/>
              </a:endParaRPr>
            </a:p>
          </p:txBody>
        </p:sp>
      </p:grpSp>
    </p:spTree>
    <p:extLst>
      <p:ext uri="{BB962C8B-B14F-4D97-AF65-F5344CB8AC3E}">
        <p14:creationId xmlns:p14="http://schemas.microsoft.com/office/powerpoint/2010/main" val="28508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0134" y="1036282"/>
            <a:ext cx="11445240" cy="461665"/>
          </a:xfrm>
          <a:prstGeom prst="rect">
            <a:avLst/>
          </a:prstGeom>
          <a:noFill/>
          <a:ln w="9525">
            <a:noFill/>
          </a:ln>
        </p:spPr>
        <p:txBody>
          <a:bodyPr wrap="square">
            <a:spAutoFit/>
          </a:bodyPr>
          <a:lstStyle/>
          <a:p>
            <a:pPr indent="306070"/>
            <a:r>
              <a:rPr lang="zh-CN" sz="2400" b="1" dirty="0">
                <a:solidFill>
                  <a:srgbClr val="FF0000"/>
                </a:solidFill>
                <a:latin typeface="宋体" pitchFamily="2" charset="-122"/>
                <a:ea typeface="宋体" pitchFamily="2" charset="-122"/>
              </a:rPr>
              <a:t>阅读教材</a:t>
            </a:r>
            <a:r>
              <a:rPr lang="zh-CN" sz="2400" b="1" dirty="0">
                <a:solidFill>
                  <a:srgbClr val="FF0000"/>
                </a:solidFill>
                <a:latin typeface="宋体" pitchFamily="2" charset="-122"/>
                <a:ea typeface="宋体" pitchFamily="2" charset="-122"/>
                <a:cs typeface="Times New Roman" panose="02020603050405020304" pitchFamily="18" charset="0"/>
              </a:rPr>
              <a:t>P87“思考点”：中华人民共和国是怎样完善医疗保障体系的？</a:t>
            </a:r>
            <a:endParaRPr lang="zh-CN" altLang="en-US" sz="2400" b="1" dirty="0">
              <a:solidFill>
                <a:srgbClr val="FF0000"/>
              </a:solidFill>
              <a:latin typeface="宋体" pitchFamily="2" charset="-122"/>
              <a:ea typeface="宋体" pitchFamily="2" charset="-122"/>
            </a:endParaRPr>
          </a:p>
        </p:txBody>
      </p:sp>
      <p:sp>
        <p:nvSpPr>
          <p:cNvPr id="3" name="文本框 2"/>
          <p:cNvSpPr txBox="1"/>
          <p:nvPr/>
        </p:nvSpPr>
        <p:spPr>
          <a:xfrm>
            <a:off x="238865" y="4902522"/>
            <a:ext cx="11751733" cy="1405193"/>
          </a:xfrm>
          <a:prstGeom prst="rect">
            <a:avLst/>
          </a:prstGeom>
          <a:solidFill>
            <a:schemeClr val="accent6">
              <a:lumMod val="20000"/>
              <a:lumOff val="80000"/>
            </a:schemeClr>
          </a:solidFill>
          <a:ln w="19050">
            <a:solidFill>
              <a:srgbClr val="FF0000"/>
            </a:solidFill>
          </a:ln>
        </p:spPr>
        <p:txBody>
          <a:bodyPr wrap="square" rtlCol="0">
            <a:spAutoFit/>
          </a:bodyPr>
          <a:lstStyle/>
          <a:p>
            <a:pPr defTabSz="0">
              <a:lnSpc>
                <a:spcPct val="150000"/>
              </a:lnSpc>
              <a:spcAft>
                <a:spcPts val="0"/>
              </a:spcAft>
              <a:tabLst>
                <a:tab pos="1188085" algn="l"/>
                <a:tab pos="2163445" algn="l"/>
                <a:tab pos="3142615" algn="l"/>
                <a:tab pos="4190365" algn="l"/>
              </a:tabLst>
            </a:pPr>
            <a:r>
              <a:rPr lang="zh-CN" sz="2000" b="1" dirty="0">
                <a:solidFill>
                  <a:srgbClr val="002060"/>
                </a:solidFill>
                <a:uFillTx/>
                <a:latin typeface="宋体" pitchFamily="2" charset="-122"/>
                <a:ea typeface="宋体" pitchFamily="2" charset="-122"/>
                <a:sym typeface="+mn-ea"/>
              </a:rPr>
              <a:t>①从中华人民共和国成立到</a:t>
            </a:r>
            <a:r>
              <a:rPr lang="zh-CN" sz="2000" b="1" dirty="0">
                <a:solidFill>
                  <a:srgbClr val="002060"/>
                </a:solidFill>
                <a:uFillTx/>
                <a:latin typeface="宋体" pitchFamily="2" charset="-122"/>
                <a:ea typeface="宋体" pitchFamily="2" charset="-122"/>
                <a:cs typeface="Times New Roman" panose="02020603050405020304" pitchFamily="18" charset="0"/>
                <a:sym typeface="+mn-ea"/>
              </a:rPr>
              <a:t>20世纪60年代</a:t>
            </a:r>
            <a:r>
              <a:rPr lang="zh-CN" sz="2000" b="1" dirty="0">
                <a:solidFill>
                  <a:srgbClr val="002060"/>
                </a:solidFill>
                <a:uFillTx/>
                <a:latin typeface="宋体" pitchFamily="2" charset="-122"/>
                <a:ea typeface="宋体" pitchFamily="2" charset="-122"/>
                <a:sym typeface="+mn-ea"/>
              </a:rPr>
              <a:t>，我国把城镇工作人员纳入公费医疗系统。</a:t>
            </a:r>
          </a:p>
          <a:p>
            <a:pPr defTabSz="0">
              <a:lnSpc>
                <a:spcPct val="150000"/>
              </a:lnSpc>
              <a:spcAft>
                <a:spcPts val="0"/>
              </a:spcAft>
              <a:tabLst>
                <a:tab pos="1188085" algn="l"/>
                <a:tab pos="2163445" algn="l"/>
                <a:tab pos="3142615" algn="l"/>
                <a:tab pos="4190365" algn="l"/>
              </a:tabLst>
            </a:pPr>
            <a:r>
              <a:rPr lang="zh-CN" sz="2000" b="1" dirty="0">
                <a:solidFill>
                  <a:srgbClr val="002060"/>
                </a:solidFill>
                <a:uFillTx/>
                <a:latin typeface="宋体" pitchFamily="2" charset="-122"/>
                <a:ea typeface="宋体" pitchFamily="2" charset="-122"/>
                <a:sym typeface="+mn-ea"/>
              </a:rPr>
              <a:t>②改革开放后，国家建立了城镇职工基本医疗保险制度，推行了新型农村合作医疗制度、城镇居民基本医疗保险制度和城乡医疗救助制度，确保全民病有所医。</a:t>
            </a:r>
            <a:endParaRPr lang="zh-CN" altLang="zh-CN" sz="2000" b="1" dirty="0">
              <a:solidFill>
                <a:srgbClr val="002060"/>
              </a:solidFill>
              <a:effectLst/>
              <a:uFillTx/>
              <a:latin typeface="宋体" pitchFamily="2" charset="-122"/>
              <a:ea typeface="宋体" pitchFamily="2" charset="-122"/>
              <a:cs typeface="Times New Roman" panose="02020603050405020304" pitchFamily="18" charset="0"/>
              <a:sym typeface="+mn-ea"/>
            </a:endParaRPr>
          </a:p>
        </p:txBody>
      </p:sp>
      <p:grpSp>
        <p:nvGrpSpPr>
          <p:cNvPr id="7" name="组合 6"/>
          <p:cNvGrpSpPr/>
          <p:nvPr/>
        </p:nvGrpSpPr>
        <p:grpSpPr>
          <a:xfrm>
            <a:off x="478367" y="1652055"/>
            <a:ext cx="10928773" cy="2969895"/>
            <a:chOff x="364" y="5787"/>
            <a:chExt cx="12908" cy="4677"/>
          </a:xfrm>
        </p:grpSpPr>
        <p:grpSp>
          <p:nvGrpSpPr>
            <p:cNvPr id="5" name="组合 4"/>
            <p:cNvGrpSpPr/>
            <p:nvPr/>
          </p:nvGrpSpPr>
          <p:grpSpPr>
            <a:xfrm>
              <a:off x="364" y="5787"/>
              <a:ext cx="6654" cy="4677"/>
              <a:chOff x="364" y="5787"/>
              <a:chExt cx="6654" cy="4677"/>
            </a:xfrm>
          </p:grpSpPr>
          <p:pic>
            <p:nvPicPr>
              <p:cNvPr id="2" name="图片 1"/>
              <p:cNvPicPr>
                <a:picLocks noChangeAspect="1"/>
              </p:cNvPicPr>
              <p:nvPr/>
            </p:nvPicPr>
            <p:blipFill>
              <a:blip r:embed="rId2"/>
              <a:stretch>
                <a:fillRect/>
              </a:stretch>
            </p:blipFill>
            <p:spPr>
              <a:xfrm>
                <a:off x="364" y="5787"/>
                <a:ext cx="6654" cy="4677"/>
              </a:xfrm>
              <a:prstGeom prst="rect">
                <a:avLst/>
              </a:prstGeom>
            </p:spPr>
          </p:pic>
          <p:sp>
            <p:nvSpPr>
              <p:cNvPr id="4" name="文本框 3"/>
              <p:cNvSpPr txBox="1"/>
              <p:nvPr/>
            </p:nvSpPr>
            <p:spPr>
              <a:xfrm>
                <a:off x="364" y="9642"/>
                <a:ext cx="4796" cy="630"/>
              </a:xfrm>
              <a:prstGeom prst="rect">
                <a:avLst/>
              </a:prstGeom>
              <a:solidFill>
                <a:schemeClr val="accent3">
                  <a:lumMod val="40000"/>
                  <a:lumOff val="60000"/>
                </a:schemeClr>
              </a:solidFill>
              <a:ln>
                <a:solidFill>
                  <a:srgbClr val="FF0000"/>
                </a:solidFill>
              </a:ln>
            </p:spPr>
            <p:txBody>
              <a:bodyPr wrap="none" rtlCol="0" anchor="t">
                <a:spAutoFit/>
              </a:bodyPr>
              <a:lstStyle/>
              <a:p>
                <a:r>
                  <a:rPr lang="en-US" sz="2000" b="1" dirty="0">
                    <a:solidFill>
                      <a:srgbClr val="002060"/>
                    </a:solidFill>
                    <a:uFillTx/>
                    <a:latin typeface="宋体" pitchFamily="2" charset="-122"/>
                    <a:ea typeface="宋体" pitchFamily="2" charset="-122"/>
                    <a:cs typeface="Times New Roman" panose="02020603050405020304" pitchFamily="18" charset="0"/>
                    <a:sym typeface="+mn-ea"/>
                  </a:rPr>
                  <a:t>20</a:t>
                </a:r>
                <a:r>
                  <a:rPr lang="zh-CN" altLang="en-US" sz="2000" b="1" dirty="0">
                    <a:solidFill>
                      <a:srgbClr val="002060"/>
                    </a:solidFill>
                    <a:uFillTx/>
                    <a:latin typeface="宋体" pitchFamily="2" charset="-122"/>
                    <a:ea typeface="宋体" pitchFamily="2" charset="-122"/>
                    <a:cs typeface="Times New Roman" panose="02020603050405020304" pitchFamily="18" charset="0"/>
                    <a:sym typeface="+mn-ea"/>
                  </a:rPr>
                  <a:t>世纪</a:t>
                </a:r>
                <a:r>
                  <a:rPr lang="en-US" altLang="zh-CN" sz="2000" b="1" dirty="0">
                    <a:solidFill>
                      <a:srgbClr val="002060"/>
                    </a:solidFill>
                    <a:uFillTx/>
                    <a:latin typeface="宋体" pitchFamily="2" charset="-122"/>
                    <a:ea typeface="宋体" pitchFamily="2" charset="-122"/>
                    <a:cs typeface="Times New Roman" panose="02020603050405020304" pitchFamily="18" charset="0"/>
                    <a:sym typeface="+mn-ea"/>
                  </a:rPr>
                  <a:t>60—70</a:t>
                </a:r>
                <a:r>
                  <a:rPr lang="zh-CN" altLang="en-US" sz="2000" b="1" dirty="0">
                    <a:solidFill>
                      <a:srgbClr val="002060"/>
                    </a:solidFill>
                    <a:uFillTx/>
                    <a:latin typeface="宋体" pitchFamily="2" charset="-122"/>
                    <a:ea typeface="宋体" pitchFamily="2" charset="-122"/>
                    <a:cs typeface="Times New Roman" panose="02020603050405020304" pitchFamily="18" charset="0"/>
                    <a:sym typeface="+mn-ea"/>
                  </a:rPr>
                  <a:t>年代城镇公费医疗证</a:t>
                </a:r>
              </a:p>
            </p:txBody>
          </p:sp>
        </p:grpSp>
        <p:pic>
          <p:nvPicPr>
            <p:cNvPr id="6" name="图片 5"/>
            <p:cNvPicPr>
              <a:picLocks noChangeAspect="1"/>
            </p:cNvPicPr>
            <p:nvPr/>
          </p:nvPicPr>
          <p:blipFill>
            <a:blip r:embed="rId3"/>
            <a:stretch>
              <a:fillRect/>
            </a:stretch>
          </p:blipFill>
          <p:spPr>
            <a:xfrm>
              <a:off x="7671" y="5788"/>
              <a:ext cx="5601" cy="4484"/>
            </a:xfrm>
            <a:prstGeom prst="rect">
              <a:avLst/>
            </a:prstGeom>
          </p:spPr>
        </p:pic>
      </p:gr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302655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416" y="985050"/>
            <a:ext cx="11638280" cy="2585323"/>
          </a:xfrm>
          <a:prstGeom prst="rect">
            <a:avLst/>
          </a:prstGeom>
          <a:noFill/>
          <a:ln w="19050">
            <a:solidFill>
              <a:srgbClr val="FF0000"/>
            </a:solidFill>
          </a:ln>
        </p:spPr>
        <p:txBody>
          <a:bodyPr wrap="square" rtlCol="0" anchor="t">
            <a:spAutoFit/>
          </a:bodyPr>
          <a:lstStyle/>
          <a:p>
            <a:pPr>
              <a:lnSpc>
                <a:spcPct val="150000"/>
              </a:lnSpc>
            </a:pPr>
            <a:r>
              <a:rPr lang="en-US" altLang="zh-CN" sz="2800" b="1" dirty="0">
                <a:latin typeface="楷体" charset="0"/>
                <a:ea typeface="楷体" charset="0"/>
                <a:cs typeface="楷体" charset="0"/>
              </a:rPr>
              <a:t>  </a:t>
            </a:r>
            <a:r>
              <a:rPr lang="zh-CN" altLang="en-US" sz="2000" b="1" dirty="0">
                <a:solidFill>
                  <a:srgbClr val="002060"/>
                </a:solidFill>
                <a:latin typeface="宋体" pitchFamily="2" charset="-122"/>
                <a:ea typeface="宋体" pitchFamily="2" charset="-122"/>
                <a:cs typeface="楷体" charset="0"/>
              </a:rPr>
              <a:t>实施健康中国战略。</a:t>
            </a:r>
            <a:r>
              <a:rPr lang="zh-CN" altLang="en-US" sz="2000" b="1" dirty="0">
                <a:solidFill>
                  <a:srgbClr val="FF0000"/>
                </a:solidFill>
                <a:latin typeface="宋体" pitchFamily="2" charset="-122"/>
                <a:ea typeface="宋体" pitchFamily="2" charset="-122"/>
                <a:cs typeface="楷体" charset="0"/>
              </a:rPr>
              <a:t>人民健康</a:t>
            </a:r>
            <a:r>
              <a:rPr lang="zh-CN" altLang="en-US" sz="2000" b="1" dirty="0">
                <a:solidFill>
                  <a:srgbClr val="002060"/>
                </a:solidFill>
                <a:latin typeface="宋体" pitchFamily="2" charset="-122"/>
                <a:ea typeface="宋体" pitchFamily="2" charset="-122"/>
                <a:cs typeface="楷体" charset="0"/>
              </a:rPr>
              <a:t>是民族昌盛和国家富强的重要标志。要完善国民健康政策，为</a:t>
            </a:r>
            <a:r>
              <a:rPr lang="zh-CN" altLang="en-US" sz="2000" b="1" dirty="0">
                <a:solidFill>
                  <a:srgbClr val="FF0000"/>
                </a:solidFill>
                <a:latin typeface="宋体" pitchFamily="2" charset="-122"/>
                <a:ea typeface="宋体" pitchFamily="2" charset="-122"/>
                <a:cs typeface="楷体" charset="0"/>
              </a:rPr>
              <a:t>人民群众</a:t>
            </a:r>
            <a:r>
              <a:rPr lang="zh-CN" altLang="en-US" sz="2000" b="1" dirty="0">
                <a:solidFill>
                  <a:srgbClr val="002060"/>
                </a:solidFill>
                <a:latin typeface="宋体" pitchFamily="2" charset="-122"/>
                <a:ea typeface="宋体" pitchFamily="2" charset="-122"/>
                <a:cs typeface="楷体" charset="0"/>
              </a:rPr>
              <a:t>提供</a:t>
            </a:r>
            <a:r>
              <a:rPr lang="zh-CN" altLang="en-US" sz="2000" b="1" dirty="0">
                <a:solidFill>
                  <a:srgbClr val="FF0000"/>
                </a:solidFill>
                <a:latin typeface="宋体" pitchFamily="2" charset="-122"/>
                <a:ea typeface="宋体" pitchFamily="2" charset="-122"/>
                <a:cs typeface="楷体" charset="0"/>
              </a:rPr>
              <a:t>全方位全周期</a:t>
            </a:r>
            <a:r>
              <a:rPr lang="zh-CN" altLang="en-US" sz="2000" b="1" dirty="0">
                <a:solidFill>
                  <a:srgbClr val="002060"/>
                </a:solidFill>
                <a:latin typeface="宋体" pitchFamily="2" charset="-122"/>
                <a:ea typeface="宋体" pitchFamily="2" charset="-122"/>
                <a:cs typeface="楷体" charset="0"/>
              </a:rPr>
              <a:t>健康服务。深化医药卫生体制改革，</a:t>
            </a:r>
            <a:r>
              <a:rPr lang="zh-CN" altLang="en-US" sz="2000" b="1" dirty="0">
                <a:solidFill>
                  <a:srgbClr val="FF0000"/>
                </a:solidFill>
                <a:latin typeface="宋体" pitchFamily="2" charset="-122"/>
                <a:ea typeface="宋体" pitchFamily="2" charset="-122"/>
                <a:cs typeface="楷体" charset="0"/>
              </a:rPr>
              <a:t>全面建立中国特色基本医疗卫生制度、医疗保障制度和优质高效的医疗卫生服务体系，健全现代医院管理制度</a:t>
            </a:r>
            <a:r>
              <a:rPr lang="zh-CN" altLang="en-US" sz="2000" b="1" dirty="0">
                <a:latin typeface="宋体" pitchFamily="2" charset="-122"/>
                <a:ea typeface="宋体" pitchFamily="2" charset="-122"/>
                <a:cs typeface="楷体" charset="0"/>
              </a:rPr>
              <a:t>。</a:t>
            </a:r>
          </a:p>
          <a:p>
            <a:pPr>
              <a:lnSpc>
                <a:spcPct val="150000"/>
              </a:lnSpc>
            </a:pPr>
            <a:r>
              <a:rPr lang="en-US" altLang="zh-CN" sz="2000" b="1" dirty="0" smtClean="0">
                <a:solidFill>
                  <a:srgbClr val="002060"/>
                </a:solidFill>
                <a:latin typeface="宋体" pitchFamily="2" charset="-122"/>
                <a:ea typeface="宋体" pitchFamily="2" charset="-122"/>
                <a:cs typeface="楷体" charset="0"/>
              </a:rPr>
              <a:t>   —</a:t>
            </a:r>
            <a:r>
              <a:rPr lang="zh-CN" altLang="en-US" sz="2000" b="1" dirty="0" smtClean="0">
                <a:solidFill>
                  <a:srgbClr val="002060"/>
                </a:solidFill>
                <a:latin typeface="宋体" pitchFamily="2" charset="-122"/>
                <a:ea typeface="宋体" pitchFamily="2" charset="-122"/>
                <a:cs typeface="楷体" charset="0"/>
              </a:rPr>
              <a:t>—</a:t>
            </a:r>
            <a:r>
              <a:rPr lang="zh-CN" altLang="en-US" sz="2000" b="1" dirty="0">
                <a:solidFill>
                  <a:srgbClr val="002060"/>
                </a:solidFill>
                <a:latin typeface="宋体" pitchFamily="2" charset="-122"/>
                <a:ea typeface="宋体" pitchFamily="2" charset="-122"/>
                <a:cs typeface="楷体" charset="0"/>
              </a:rPr>
              <a:t>习近平《决胜全面建成小康社会夺取新时代中国特色社会主义伟大胜利——在中国共产党第十九次全国代表大会上的报告》（2017年10月18日）</a:t>
            </a:r>
          </a:p>
        </p:txBody>
      </p:sp>
      <p:sp>
        <p:nvSpPr>
          <p:cNvPr id="5" name="文本框 4"/>
          <p:cNvSpPr txBox="1"/>
          <p:nvPr/>
        </p:nvSpPr>
        <p:spPr>
          <a:xfrm>
            <a:off x="145416" y="3809603"/>
            <a:ext cx="7146034" cy="400110"/>
          </a:xfrm>
          <a:prstGeom prst="rect">
            <a:avLst/>
          </a:prstGeom>
          <a:noFill/>
          <a:ln w="19050">
            <a:noFill/>
          </a:ln>
        </p:spPr>
        <p:txBody>
          <a:bodyPr wrap="square" rtlCol="0">
            <a:spAutoFit/>
          </a:bodyPr>
          <a:lstStyle/>
          <a:p>
            <a:r>
              <a:rPr lang="zh-CN" altLang="en-US" sz="2000" b="1" dirty="0">
                <a:solidFill>
                  <a:srgbClr val="FF0000"/>
                </a:solidFill>
                <a:latin typeface="宋体" pitchFamily="2" charset="-122"/>
                <a:ea typeface="宋体" pitchFamily="2" charset="-122"/>
              </a:rPr>
              <a:t>中国是怎样实施健康中国战略的？</a:t>
            </a:r>
          </a:p>
        </p:txBody>
      </p:sp>
      <p:sp>
        <p:nvSpPr>
          <p:cNvPr id="10" name="文本框 9"/>
          <p:cNvSpPr txBox="1"/>
          <p:nvPr/>
        </p:nvSpPr>
        <p:spPr>
          <a:xfrm>
            <a:off x="145415" y="4331624"/>
            <a:ext cx="11637645" cy="1589859"/>
          </a:xfrm>
          <a:prstGeom prst="rect">
            <a:avLst/>
          </a:prstGeom>
          <a:solidFill>
            <a:schemeClr val="accent6">
              <a:lumMod val="20000"/>
              <a:lumOff val="80000"/>
            </a:schemeClr>
          </a:solidFill>
          <a:ln w="9525">
            <a:noFill/>
          </a:ln>
        </p:spPr>
        <p:txBody>
          <a:bodyPr wrap="square" rtlCol="0">
            <a:spAutoFit/>
          </a:bodyPr>
          <a:lstStyle/>
          <a:p>
            <a:pPr>
              <a:lnSpc>
                <a:spcPct val="150000"/>
              </a:lnSpc>
            </a:pPr>
            <a:r>
              <a:rPr lang="en-US" altLang="zh-CN" sz="2800" b="1" dirty="0">
                <a:solidFill>
                  <a:srgbClr val="FF0000"/>
                </a:solidFill>
                <a:latin typeface="楷体" charset="0"/>
                <a:ea typeface="楷体" charset="0"/>
                <a:cs typeface="楷体" charset="0"/>
              </a:rPr>
              <a:t>  </a:t>
            </a:r>
            <a:r>
              <a:rPr lang="zh-CN" altLang="en-US" sz="2000" b="1" dirty="0">
                <a:solidFill>
                  <a:srgbClr val="002060"/>
                </a:solidFill>
                <a:latin typeface="宋体" pitchFamily="2" charset="-122"/>
                <a:ea typeface="宋体" pitchFamily="2" charset="-122"/>
                <a:cs typeface="楷体" charset="0"/>
              </a:rPr>
              <a:t>把人民健康放在优先发展的战略地位；建立全方位周期健康服务，除患者外还要将尚未患病的老人、儿童、亚健康人群等疾病易感人群包含到服务范围中来。政府构建医疗保障机制，让广大群众病有所医；加快推进医疗卫生体制改革，推动人民群众美好生活。</a:t>
            </a:r>
          </a:p>
        </p:txBody>
      </p:sp>
      <p:sp>
        <p:nvSpPr>
          <p:cNvPr id="11" name="文本框 10"/>
          <p:cNvSpPr txBox="1"/>
          <p:nvPr/>
        </p:nvSpPr>
        <p:spPr>
          <a:xfrm>
            <a:off x="145415" y="6054897"/>
            <a:ext cx="11637645" cy="481863"/>
          </a:xfrm>
          <a:prstGeom prst="rect">
            <a:avLst/>
          </a:prstGeom>
          <a:solidFill>
            <a:schemeClr val="accent6">
              <a:lumMod val="20000"/>
              <a:lumOff val="80000"/>
            </a:schemeClr>
          </a:solidFill>
          <a:ln w="12700">
            <a:noFill/>
          </a:ln>
        </p:spPr>
        <p:txBody>
          <a:bodyPr wrap="square" rtlCol="0">
            <a:spAutoFit/>
          </a:bodyPr>
          <a:lstStyle/>
          <a:p>
            <a:pPr>
              <a:lnSpc>
                <a:spcPct val="150000"/>
              </a:lnSpc>
            </a:pPr>
            <a:r>
              <a:rPr lang="zh-CN" altLang="en-US" sz="2000" b="1" dirty="0">
                <a:solidFill>
                  <a:srgbClr val="002060"/>
                </a:solidFill>
                <a:latin typeface="宋体" pitchFamily="2" charset="-122"/>
                <a:ea typeface="宋体" pitchFamily="2" charset="-122"/>
                <a:cs typeface="楷体" charset="0"/>
              </a:rPr>
              <a:t>中国的卫生事业基本保障了世界上最多人口的健康，创造了世界医疗史上的奇迹。——教材</a:t>
            </a:r>
            <a:r>
              <a:rPr lang="en-US" altLang="zh-CN" sz="2000" b="1" dirty="0">
                <a:solidFill>
                  <a:srgbClr val="002060"/>
                </a:solidFill>
                <a:latin typeface="宋体" pitchFamily="2" charset="-122"/>
                <a:ea typeface="宋体" pitchFamily="2" charset="-122"/>
                <a:cs typeface="楷体" charset="0"/>
              </a:rPr>
              <a:t>87</a:t>
            </a:r>
            <a:r>
              <a:rPr lang="zh-CN" altLang="en-US" sz="2000" b="1" dirty="0">
                <a:solidFill>
                  <a:srgbClr val="002060"/>
                </a:solidFill>
                <a:latin typeface="宋体" pitchFamily="2" charset="-122"/>
                <a:ea typeface="宋体" pitchFamily="2" charset="-122"/>
                <a:cs typeface="楷体" charset="0"/>
              </a:rPr>
              <a:t>页</a:t>
            </a: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6010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0820" y="1414253"/>
            <a:ext cx="6791618" cy="4708981"/>
          </a:xfrm>
          <a:prstGeom prst="rect">
            <a:avLst/>
          </a:prstGeom>
          <a:noFill/>
        </p:spPr>
        <p:txBody>
          <a:bodyPr wrap="square" rtlCol="0">
            <a:spAutoFit/>
          </a:bodyPr>
          <a:lstStyle/>
          <a:p>
            <a:pPr marL="0" marR="0" lvl="0" indent="0" algn="l" defTabSz="0" rtl="0" eaLnBrk="1" fontAlgn="auto" latinLnBrk="0" hangingPunct="1">
              <a:lnSpc>
                <a:spcPct val="150000"/>
              </a:lnSpc>
              <a:spcBef>
                <a:spcPts val="0"/>
              </a:spcBef>
              <a:spcAft>
                <a:spcPts val="0"/>
              </a:spcAft>
              <a:buClrTx/>
              <a:buSzTx/>
              <a:buFontTx/>
              <a:buNone/>
              <a:tabLst>
                <a:tab pos="1188085" algn="l"/>
                <a:tab pos="2163445" algn="l"/>
                <a:tab pos="3142615" algn="l"/>
                <a:tab pos="4190365" algn="l"/>
              </a:tabLst>
              <a:defRPr/>
            </a:pP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(1)20</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世纪下半叶以来</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西方发达国家的基础医学突飞猛进</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FF0000"/>
                </a:solidFill>
                <a:effectLst/>
                <a:uLnTx/>
                <a:uFill>
                  <a:solidFill>
                    <a:srgbClr val="000000"/>
                  </a:solidFill>
                </a:uFill>
                <a:latin typeface="宋体" pitchFamily="2" charset="-122"/>
                <a:ea typeface="宋体" pitchFamily="2" charset="-122"/>
                <a:cs typeface="Times New Roman" panose="02020603050405020304" pitchFamily="18" charset="0"/>
                <a:sym typeface="+mn-ea"/>
              </a:rPr>
              <a:t>自然科学</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领域的新技术广泛应用到临床中</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为治疗一系列威胁人们健康的疑难杂症奠定了基础。</a:t>
            </a:r>
            <a:endParaRPr kumimoji="0" lang="zh-CN" altLang="zh-CN" sz="2000" b="1" i="0" u="none" strike="noStrike" kern="1200" cap="none" spc="0" normalizeH="0" baseline="0" noProof="0" dirty="0">
              <a:ln>
                <a:noFill/>
              </a:ln>
              <a:solidFill>
                <a:srgbClr val="002060"/>
              </a:solidFill>
              <a:effectLst/>
              <a:uLnTx/>
              <a:uFillTx/>
              <a:latin typeface="宋体" pitchFamily="2" charset="-122"/>
              <a:ea typeface="宋体" pitchFamily="2" charset="-122"/>
              <a:cs typeface="Times New Roman" panose="02020603050405020304" pitchFamily="18" charset="0"/>
            </a:endParaRPr>
          </a:p>
          <a:p>
            <a:pPr marL="0" marR="0" lvl="0" indent="0" algn="l" defTabSz="0" rtl="0" eaLnBrk="1" fontAlgn="auto" latinLnBrk="0" hangingPunct="1">
              <a:lnSpc>
                <a:spcPct val="150000"/>
              </a:lnSpc>
              <a:spcBef>
                <a:spcPts val="0"/>
              </a:spcBef>
              <a:spcAft>
                <a:spcPts val="0"/>
              </a:spcAft>
              <a:buClrTx/>
              <a:buSzTx/>
              <a:buFontTx/>
              <a:buNone/>
              <a:tabLst>
                <a:tab pos="1188085" algn="l"/>
                <a:tab pos="2163445" algn="l"/>
                <a:tab pos="3142615" algn="l"/>
                <a:tab pos="4190365" algn="l"/>
              </a:tabLst>
              <a:defRPr/>
            </a:pP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(2)</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许多国家把</a:t>
            </a:r>
            <a:r>
              <a:rPr lang="zh-CN" altLang="zh-CN" sz="2000" b="1" noProof="0" dirty="0">
                <a:ln>
                  <a:noFill/>
                </a:ln>
                <a:solidFill>
                  <a:srgbClr val="FF0000"/>
                </a:solidFill>
                <a:effectLst/>
                <a:uLnTx/>
                <a:uFill>
                  <a:solidFill>
                    <a:srgbClr val="000000"/>
                  </a:solidFill>
                </a:uFill>
                <a:latin typeface="宋体" pitchFamily="2" charset="-122"/>
                <a:ea typeface="宋体" pitchFamily="2" charset="-122"/>
                <a:cs typeface="Times New Roman" panose="02020603050405020304" pitchFamily="18" charset="0"/>
                <a:sym typeface="+mn-ea"/>
              </a:rPr>
              <a:t>防疫工作</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视为医疗卫生事业的重中之重</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不少长期困扰人类的疫病得到了有效控制</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乃至较彻底的</a:t>
            </a:r>
            <a:r>
              <a:rPr lang="zh-CN" altLang="zh-CN" sz="2000" b="1" noProof="0" dirty="0" smtClean="0">
                <a:ln>
                  <a:noFill/>
                </a:ln>
                <a:solidFill>
                  <a:srgbClr val="002060"/>
                </a:solidFill>
                <a:effectLst/>
                <a:uLnTx/>
                <a:uFillTx/>
                <a:latin typeface="宋体" pitchFamily="2" charset="-122"/>
                <a:ea typeface="宋体" pitchFamily="2" charset="-122"/>
                <a:cs typeface="Times New Roman" panose="02020603050405020304" pitchFamily="18" charset="0"/>
                <a:sym typeface="+mn-ea"/>
              </a:rPr>
              <a:t>消除</a:t>
            </a:r>
            <a:r>
              <a:rPr lang="zh-CN" altLang="en-US" sz="2000" b="1" noProof="0" dirty="0">
                <a:solidFill>
                  <a:srgbClr val="002060"/>
                </a:solidFill>
                <a:latin typeface="宋体" pitchFamily="2" charset="-122"/>
                <a:ea typeface="宋体" pitchFamily="2" charset="-122"/>
                <a:cs typeface="Times New Roman" panose="02020603050405020304" pitchFamily="18" charset="0"/>
                <a:sym typeface="+mn-ea"/>
              </a:rPr>
              <a:t>；</a:t>
            </a:r>
            <a:r>
              <a:rPr lang="zh-CN" altLang="zh-CN" sz="2000" b="1" noProof="0" dirty="0" smtClean="0">
                <a:ln>
                  <a:noFill/>
                </a:ln>
                <a:solidFill>
                  <a:srgbClr val="002060"/>
                </a:solidFill>
                <a:effectLst/>
                <a:uLnTx/>
                <a:uFillTx/>
                <a:latin typeface="宋体" pitchFamily="2" charset="-122"/>
                <a:ea typeface="宋体" pitchFamily="2" charset="-122"/>
                <a:cs typeface="Times New Roman" panose="02020603050405020304" pitchFamily="18" charset="0"/>
                <a:sym typeface="+mn-ea"/>
              </a:rPr>
              <a:t>孕</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产妇与初生婴儿死亡率大大降低。</a:t>
            </a:r>
            <a:endParaRPr kumimoji="0" lang="zh-CN" altLang="zh-CN" sz="2000" b="1" i="0" u="none" strike="noStrike" kern="1200" cap="none" spc="0" normalizeH="0" baseline="0" noProof="0" dirty="0">
              <a:ln>
                <a:noFill/>
              </a:ln>
              <a:solidFill>
                <a:srgbClr val="002060"/>
              </a:solidFill>
              <a:effectLst/>
              <a:uLnTx/>
              <a:uFillTx/>
              <a:latin typeface="宋体" pitchFamily="2" charset="-122"/>
              <a:ea typeface="宋体" pitchFamily="2" charset="-122"/>
              <a:cs typeface="Times New Roman" panose="02020603050405020304" pitchFamily="18" charset="0"/>
            </a:endParaRPr>
          </a:p>
          <a:p>
            <a:pPr marL="0" marR="0" lvl="0" indent="0" algn="l" defTabSz="0" rtl="0" eaLnBrk="1" fontAlgn="auto" latinLnBrk="0" hangingPunct="1">
              <a:lnSpc>
                <a:spcPct val="150000"/>
              </a:lnSpc>
              <a:spcBef>
                <a:spcPts val="0"/>
              </a:spcBef>
              <a:spcAft>
                <a:spcPts val="0"/>
              </a:spcAft>
              <a:buClrTx/>
              <a:buSzTx/>
              <a:buFontTx/>
              <a:buNone/>
              <a:tabLst>
                <a:tab pos="1188085" algn="l"/>
                <a:tab pos="2163445" algn="l"/>
                <a:tab pos="3142615" algn="l"/>
                <a:tab pos="4190365" algn="l"/>
              </a:tabLst>
              <a:defRPr/>
            </a:pP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(3)</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中华人民共和国的医疗技术发展迅速</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在断肢再植手术、人工合成</a:t>
            </a:r>
            <a:r>
              <a:rPr lang="zh-CN" altLang="zh-CN" sz="2000" b="1" noProof="0" dirty="0">
                <a:ln>
                  <a:noFill/>
                </a:ln>
                <a:solidFill>
                  <a:srgbClr val="FF0000"/>
                </a:solidFill>
                <a:effectLst/>
                <a:uLnTx/>
                <a:uFill>
                  <a:solidFill>
                    <a:srgbClr val="000000"/>
                  </a:solidFill>
                </a:uFill>
                <a:latin typeface="宋体" pitchFamily="2" charset="-122"/>
                <a:ea typeface="宋体" pitchFamily="2" charset="-122"/>
                <a:cs typeface="Times New Roman" panose="02020603050405020304" pitchFamily="18" charset="0"/>
                <a:sym typeface="+mn-ea"/>
              </a:rPr>
              <a:t>牛胰岛素</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、人造瓣膜、试管婴儿等领域</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都取得了世界领先的成就</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中国人口的平均预期寿命从</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1949</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年的</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35</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岁增加到</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2018</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年的</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77</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岁</a:t>
            </a:r>
            <a:r>
              <a:rPr lang="en-US"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a:t>
            </a:r>
            <a:r>
              <a:rPr lang="zh-CN" altLang="zh-CN" sz="2000" b="1" noProof="0" dirty="0">
                <a:ln>
                  <a:noFill/>
                </a:ln>
                <a:solidFill>
                  <a:srgbClr val="002060"/>
                </a:solidFill>
                <a:effectLst/>
                <a:uLnTx/>
                <a:uFillTx/>
                <a:latin typeface="宋体" pitchFamily="2" charset="-122"/>
                <a:ea typeface="宋体" pitchFamily="2" charset="-122"/>
                <a:cs typeface="Times New Roman" panose="02020603050405020304" pitchFamily="18" charset="0"/>
                <a:sym typeface="+mn-ea"/>
              </a:rPr>
              <a:t>达到了世界中等发达国家水平。</a:t>
            </a:r>
            <a:endParaRPr lang="zh-CN" altLang="en-US" sz="2000" b="1" dirty="0">
              <a:solidFill>
                <a:srgbClr val="002060"/>
              </a:solidFill>
              <a:latin typeface="宋体" pitchFamily="2" charset="-122"/>
              <a:ea typeface="宋体"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2"/>
          <p:cNvSpPr txBox="1"/>
          <p:nvPr/>
        </p:nvSpPr>
        <p:spPr>
          <a:xfrm>
            <a:off x="-1" y="26635"/>
            <a:ext cx="9072245"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二、医疗卫生事业的发展与社会生活</a:t>
            </a:r>
            <a:endParaRPr lang="zh-CN" altLang="en-US" sz="3200" b="1" spc="-100" dirty="0">
              <a:solidFill>
                <a:srgbClr val="FF0000"/>
              </a:solidFill>
              <a:latin typeface="方正姚体" pitchFamily="2" charset="-122"/>
              <a:ea typeface="方正姚体" pitchFamily="2" charset="-122"/>
            </a:endParaRPr>
          </a:p>
        </p:txBody>
      </p:sp>
      <p:sp>
        <p:nvSpPr>
          <p:cNvPr id="7" name="文本框 1"/>
          <p:cNvSpPr txBox="1"/>
          <p:nvPr/>
        </p:nvSpPr>
        <p:spPr>
          <a:xfrm>
            <a:off x="208596" y="915352"/>
            <a:ext cx="8924290" cy="461665"/>
          </a:xfrm>
          <a:prstGeom prst="rect">
            <a:avLst/>
          </a:prstGeom>
          <a:noFill/>
          <a:ln w="9525">
            <a:noFill/>
          </a:ln>
        </p:spPr>
        <p:txBody>
          <a:bodyPr wrap="square" rtlCol="0">
            <a:spAutoFit/>
          </a:bodyPr>
          <a:lstStyle/>
          <a:p>
            <a:r>
              <a:rPr lang="en-US" altLang="zh-CN" sz="2400" b="1" dirty="0">
                <a:solidFill>
                  <a:srgbClr val="FF0000"/>
                </a:solidFill>
                <a:latin typeface="宋体" pitchFamily="2" charset="-122"/>
                <a:ea typeface="宋体" pitchFamily="2" charset="-122"/>
                <a:cs typeface="楷体" charset="0"/>
              </a:rPr>
              <a:t>1</a:t>
            </a:r>
            <a:r>
              <a:rPr lang="zh-CN" altLang="en-US" sz="2400" b="1" dirty="0">
                <a:solidFill>
                  <a:srgbClr val="FF0000"/>
                </a:solidFill>
                <a:latin typeface="宋体" pitchFamily="2" charset="-122"/>
                <a:ea typeface="宋体" pitchFamily="2" charset="-122"/>
                <a:cs typeface="楷体" charset="0"/>
              </a:rPr>
              <a:t>、医疗卫生事业的发展，促进了人民健康状况的改善</a:t>
            </a:r>
          </a:p>
        </p:txBody>
      </p:sp>
      <p:pic>
        <p:nvPicPr>
          <p:cNvPr id="8" name="图片 38915" descr="56"/>
          <p:cNvPicPr>
            <a:picLocks noChangeAspect="1"/>
          </p:cNvPicPr>
          <p:nvPr>
            <p:custDataLst>
              <p:tags r:id="rId1"/>
            </p:custDataLst>
          </p:nvPr>
        </p:nvPicPr>
        <p:blipFill>
          <a:blip r:embed="rId3"/>
          <a:stretch>
            <a:fillRect/>
          </a:stretch>
        </p:blipFill>
        <p:spPr>
          <a:xfrm>
            <a:off x="6982438" y="1876302"/>
            <a:ext cx="5130903" cy="4061360"/>
          </a:xfrm>
          <a:prstGeom prst="rect">
            <a:avLst/>
          </a:prstGeom>
          <a:noFill/>
          <a:ln w="9525">
            <a:noFill/>
          </a:ln>
        </p:spPr>
      </p:pic>
    </p:spTree>
    <p:extLst>
      <p:ext uri="{BB962C8B-B14F-4D97-AF65-F5344CB8AC3E}">
        <p14:creationId xmlns:p14="http://schemas.microsoft.com/office/powerpoint/2010/main" val="42211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8596" y="915352"/>
            <a:ext cx="8924290" cy="461665"/>
          </a:xfrm>
          <a:prstGeom prst="rect">
            <a:avLst/>
          </a:prstGeom>
          <a:noFill/>
          <a:ln w="9525">
            <a:noFill/>
          </a:ln>
        </p:spPr>
        <p:txBody>
          <a:bodyPr wrap="square" rtlCol="0">
            <a:spAutoFit/>
          </a:bodyPr>
          <a:lstStyle/>
          <a:p>
            <a:r>
              <a:rPr lang="en-US" altLang="zh-CN" sz="2400" b="1" dirty="0">
                <a:solidFill>
                  <a:srgbClr val="FF0000"/>
                </a:solidFill>
                <a:latin typeface="宋体" pitchFamily="2" charset="-122"/>
                <a:ea typeface="宋体" pitchFamily="2" charset="-122"/>
                <a:cs typeface="楷体" charset="0"/>
              </a:rPr>
              <a:t>1</a:t>
            </a:r>
            <a:r>
              <a:rPr lang="zh-CN" altLang="en-US" sz="2400" b="1" dirty="0">
                <a:solidFill>
                  <a:srgbClr val="FF0000"/>
                </a:solidFill>
                <a:latin typeface="宋体" pitchFamily="2" charset="-122"/>
                <a:ea typeface="宋体" pitchFamily="2" charset="-122"/>
                <a:cs typeface="楷体" charset="0"/>
              </a:rPr>
              <a:t>、医疗卫生事业的发展，促进了人民健康状况的改善</a:t>
            </a:r>
          </a:p>
        </p:txBody>
      </p:sp>
      <p:grpSp>
        <p:nvGrpSpPr>
          <p:cNvPr id="9" name="组合 8"/>
          <p:cNvGrpSpPr/>
          <p:nvPr/>
        </p:nvGrpSpPr>
        <p:grpSpPr>
          <a:xfrm>
            <a:off x="1490345" y="1840675"/>
            <a:ext cx="9327515" cy="2707343"/>
            <a:chOff x="1490345" y="2125345"/>
            <a:chExt cx="9327515" cy="3028315"/>
          </a:xfrm>
        </p:grpSpPr>
        <p:pic>
          <p:nvPicPr>
            <p:cNvPr id="8" name="图片 7"/>
            <p:cNvPicPr>
              <a:picLocks noChangeAspect="1"/>
            </p:cNvPicPr>
            <p:nvPr/>
          </p:nvPicPr>
          <p:blipFill>
            <a:blip r:embed="rId2"/>
            <a:stretch>
              <a:fillRect/>
            </a:stretch>
          </p:blipFill>
          <p:spPr>
            <a:xfrm>
              <a:off x="6391275" y="2125345"/>
              <a:ext cx="4426585" cy="3027680"/>
            </a:xfrm>
            <a:prstGeom prst="rect">
              <a:avLst/>
            </a:prstGeom>
          </p:spPr>
        </p:pic>
        <p:pic>
          <p:nvPicPr>
            <p:cNvPr id="10" name="图片 9"/>
            <p:cNvPicPr>
              <a:picLocks noChangeAspect="1"/>
            </p:cNvPicPr>
            <p:nvPr/>
          </p:nvPicPr>
          <p:blipFill>
            <a:blip r:embed="rId3"/>
            <a:stretch>
              <a:fillRect/>
            </a:stretch>
          </p:blipFill>
          <p:spPr>
            <a:xfrm>
              <a:off x="1490345" y="2147570"/>
              <a:ext cx="4554855" cy="3006090"/>
            </a:xfrm>
            <a:prstGeom prst="rect">
              <a:avLst/>
            </a:prstGeom>
          </p:spPr>
        </p:pic>
      </p:grpSp>
      <p:sp>
        <p:nvSpPr>
          <p:cNvPr id="11" name="文本框 10"/>
          <p:cNvSpPr txBox="1"/>
          <p:nvPr/>
        </p:nvSpPr>
        <p:spPr>
          <a:xfrm>
            <a:off x="323849" y="4684127"/>
            <a:ext cx="11581765" cy="1477328"/>
          </a:xfrm>
          <a:prstGeom prst="rect">
            <a:avLst/>
          </a:prstGeom>
          <a:noFill/>
          <a:ln w="19050">
            <a:solidFill>
              <a:srgbClr val="002060"/>
            </a:solidFill>
          </a:ln>
        </p:spPr>
        <p:txBody>
          <a:bodyPr wrap="square" rtlCol="0">
            <a:spAutoFit/>
          </a:bodyPr>
          <a:lstStyle/>
          <a:p>
            <a:pPr>
              <a:lnSpc>
                <a:spcPct val="150000"/>
              </a:lnSpc>
            </a:pPr>
            <a:r>
              <a:rPr lang="en-US" altLang="zh-CN" dirty="0"/>
              <a:t>  </a:t>
            </a:r>
            <a:r>
              <a:rPr lang="en-US" altLang="zh-CN" dirty="0" smtClean="0"/>
              <a:t>    </a:t>
            </a:r>
            <a:r>
              <a:rPr lang="zh-CN" altLang="en-US" sz="2000" b="1" dirty="0" smtClean="0">
                <a:solidFill>
                  <a:srgbClr val="002060"/>
                </a:solidFill>
                <a:latin typeface="宋体" pitchFamily="2" charset="-122"/>
                <a:ea typeface="宋体" pitchFamily="2" charset="-122"/>
                <a:cs typeface="楷体" charset="0"/>
              </a:rPr>
              <a:t>中国政府</a:t>
            </a:r>
            <a:r>
              <a:rPr lang="zh-CN" altLang="en-US" sz="2000" b="1" dirty="0">
                <a:solidFill>
                  <a:srgbClr val="002060"/>
                </a:solidFill>
                <a:latin typeface="宋体" pitchFamily="2" charset="-122"/>
                <a:ea typeface="宋体" pitchFamily="2" charset="-122"/>
                <a:cs typeface="楷体" charset="0"/>
              </a:rPr>
              <a:t>在抗击“非典”和新冠肺炎的斗争中，采取早发现、早报告、早隔离、早诊断、早治疗、依靠群众，科学依法有序防控，效果显著，赢得世界尊重，为人类提供了有效防治疫病的中国经验</a:t>
            </a:r>
            <a:r>
              <a:rPr lang="zh-CN" altLang="en-US" sz="2000" b="1" dirty="0" smtClean="0">
                <a:solidFill>
                  <a:srgbClr val="002060"/>
                </a:solidFill>
                <a:latin typeface="宋体" pitchFamily="2" charset="-122"/>
                <a:ea typeface="宋体" pitchFamily="2" charset="-122"/>
                <a:cs typeface="楷体" charset="0"/>
              </a:rPr>
              <a:t>。</a:t>
            </a:r>
            <a:endParaRPr lang="en-US" altLang="zh-CN" sz="2000" b="1" dirty="0" smtClean="0">
              <a:solidFill>
                <a:srgbClr val="002060"/>
              </a:solidFill>
              <a:latin typeface="宋体" pitchFamily="2" charset="-122"/>
              <a:ea typeface="宋体" pitchFamily="2" charset="-122"/>
              <a:cs typeface="楷体" charset="0"/>
            </a:endParaRPr>
          </a:p>
          <a:p>
            <a:pPr>
              <a:lnSpc>
                <a:spcPct val="150000"/>
              </a:lnSpc>
            </a:pPr>
            <a:r>
              <a:rPr lang="en-US" altLang="zh-CN" sz="2000" b="1" dirty="0">
                <a:solidFill>
                  <a:srgbClr val="002060"/>
                </a:solidFill>
                <a:latin typeface="宋体" pitchFamily="2" charset="-122"/>
                <a:ea typeface="宋体" pitchFamily="2" charset="-122"/>
                <a:cs typeface="楷体" charset="0"/>
              </a:rPr>
              <a:t> </a:t>
            </a:r>
            <a:r>
              <a:rPr lang="en-US" altLang="zh-CN" sz="2000" b="1" dirty="0" smtClean="0">
                <a:solidFill>
                  <a:srgbClr val="002060"/>
                </a:solidFill>
                <a:latin typeface="宋体" pitchFamily="2" charset="-122"/>
                <a:ea typeface="宋体" pitchFamily="2" charset="-122"/>
                <a:cs typeface="楷体" charset="0"/>
              </a:rPr>
              <a:t>                                             </a:t>
            </a:r>
            <a:r>
              <a:rPr lang="zh-CN" altLang="en-US" sz="2000" b="1" dirty="0" smtClean="0">
                <a:solidFill>
                  <a:srgbClr val="002060"/>
                </a:solidFill>
                <a:latin typeface="宋体" pitchFamily="2" charset="-122"/>
                <a:ea typeface="宋体" pitchFamily="2" charset="-122"/>
                <a:cs typeface="楷体" charset="0"/>
              </a:rPr>
              <a:t>——</a:t>
            </a:r>
            <a:r>
              <a:rPr lang="zh-CN" altLang="en-US" sz="2000" b="1" dirty="0">
                <a:solidFill>
                  <a:srgbClr val="002060"/>
                </a:solidFill>
                <a:latin typeface="宋体" pitchFamily="2" charset="-122"/>
                <a:ea typeface="宋体" pitchFamily="2" charset="-122"/>
                <a:cs typeface="楷体" charset="0"/>
              </a:rPr>
              <a:t>教材</a:t>
            </a:r>
            <a:r>
              <a:rPr lang="en-US" altLang="zh-CN" sz="2000" b="1" dirty="0">
                <a:solidFill>
                  <a:srgbClr val="002060"/>
                </a:solidFill>
                <a:latin typeface="宋体" pitchFamily="2" charset="-122"/>
                <a:ea typeface="宋体" pitchFamily="2" charset="-122"/>
                <a:cs typeface="楷体" charset="0"/>
              </a:rPr>
              <a:t>88</a:t>
            </a:r>
            <a:r>
              <a:rPr lang="zh-CN" altLang="en-US" sz="2000" b="1" dirty="0">
                <a:solidFill>
                  <a:srgbClr val="002060"/>
                </a:solidFill>
                <a:latin typeface="宋体" pitchFamily="2" charset="-122"/>
                <a:ea typeface="宋体" pitchFamily="2" charset="-122"/>
                <a:cs typeface="楷体" charset="0"/>
              </a:rPr>
              <a:t>页历史纵横</a:t>
            </a: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2"/>
          <p:cNvSpPr txBox="1"/>
          <p:nvPr/>
        </p:nvSpPr>
        <p:spPr>
          <a:xfrm>
            <a:off x="-1" y="26635"/>
            <a:ext cx="9072245"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二、医疗卫生事业的发展与社会生活</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10523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p:nvPr>
            <p:custDataLst>
              <p:tags r:id="rId1"/>
            </p:custDataLst>
            <p:extLst>
              <p:ext uri="{D42A27DB-BD31-4B8C-83A1-F6EECF244321}">
                <p14:modId xmlns:p14="http://schemas.microsoft.com/office/powerpoint/2010/main" val="823997670"/>
              </p:ext>
            </p:extLst>
          </p:nvPr>
        </p:nvGraphicFramePr>
        <p:xfrm>
          <a:off x="-1" y="1673104"/>
          <a:ext cx="11864340" cy="4809433"/>
        </p:xfrm>
        <a:graphic>
          <a:graphicData uri="http://schemas.openxmlformats.org/drawingml/2006/table">
            <a:tbl>
              <a:tblPr firstRow="1" bandRow="1">
                <a:tableStyleId>{5940675A-B579-460E-94D1-54222C63F5DA}</a:tableStyleId>
              </a:tblPr>
              <a:tblGrid>
                <a:gridCol w="604520"/>
                <a:gridCol w="11259820"/>
              </a:tblGrid>
              <a:tr h="1258042">
                <a:tc rowSpan="3">
                  <a:txBody>
                    <a:bodyPr/>
                    <a:lstStyle/>
                    <a:p>
                      <a:pPr indent="0" algn="ctr">
                        <a:buNone/>
                      </a:pPr>
                      <a:r>
                        <a:rPr lang="en-US" sz="260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世界</a:t>
                      </a:r>
                      <a:endParaRPr 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2600" b="1" dirty="0">
                          <a:solidFill>
                            <a:srgbClr val="FF0000"/>
                          </a:solidFill>
                          <a:latin typeface="宋体" panose="02010600030101010101" pitchFamily="2" charset="-122"/>
                          <a:ea typeface="宋体" panose="02010600030101010101" pitchFamily="2" charset="-122"/>
                        </a:rPr>
                        <a:t> </a:t>
                      </a:r>
                    </a:p>
                    <a:p>
                      <a:pPr indent="0" algn="ctr">
                        <a:buNone/>
                      </a:pPr>
                      <a:r>
                        <a:rPr lang="en-US" altLang="zh-CN" sz="2600" b="1" dirty="0">
                          <a:solidFill>
                            <a:srgbClr val="FF0000"/>
                          </a:solidFill>
                          <a:latin typeface="宋体" panose="02010600030101010101" pitchFamily="2" charset="-122"/>
                          <a:ea typeface="宋体" panose="02010600030101010101" pitchFamily="2" charset="-122"/>
                        </a:rPr>
                        <a:t> </a:t>
                      </a:r>
                      <a:endParaRPr 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2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88769">
                <a:tc vMerge="1">
                  <a:txBody>
                    <a:bodyPr/>
                    <a:lstStyle/>
                    <a:p>
                      <a:endParaRPr lang="zh-CN"/>
                    </a:p>
                  </a:txBody>
                  <a:tcPr marL="6350" marR="6350"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2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4301">
                <a:tc vMerge="1">
                  <a:txBody>
                    <a:bodyPr/>
                    <a:lstStyle/>
                    <a:p>
                      <a:endParaRPr lang="zh-CN"/>
                    </a:p>
                  </a:txBody>
                  <a:tcPr marL="6350" marR="6350"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2600" b="1"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2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11102">
                <a:tc rowSpan="2">
                  <a:txBody>
                    <a:bodyPr/>
                    <a:lstStyle/>
                    <a:p>
                      <a:pPr indent="0" algn="ctr">
                        <a:buNone/>
                      </a:pPr>
                      <a:r>
                        <a:rPr lang="en-US" sz="260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中国</a:t>
                      </a:r>
                      <a:endParaRPr 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2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2690">
                <a:tc vMerge="1">
                  <a:txBody>
                    <a:bodyPr/>
                    <a:lstStyle/>
                    <a:p>
                      <a:endParaRPr lang="zh-CN"/>
                    </a:p>
                  </a:txBody>
                  <a:tcPr marL="6350" marR="6350"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2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8467" marR="8467"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911233" y="1815123"/>
            <a:ext cx="10977033" cy="1015663"/>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①</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二战后，许多国家和地区注重</a:t>
            </a:r>
            <a:r>
              <a:rPr lang="en-US" sz="2000" b="1" u="sng" dirty="0" err="1">
                <a:solidFill>
                  <a:srgbClr val="002060"/>
                </a:solidFill>
                <a:latin typeface="宋体" panose="02010600030101010101" pitchFamily="2" charset="-122"/>
                <a:ea typeface="宋体" pitchFamily="2" charset="-122"/>
                <a:cs typeface="宋体" panose="02010600030101010101" pitchFamily="2" charset="-122"/>
                <a:sym typeface="+mn-ea"/>
              </a:rPr>
              <a:t>公共卫生</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的建设，净化饮用水，科学处理垃圾、粪便与污水等许多做法，在</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城市中</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推广开来，并</a:t>
            </a:r>
            <a:r>
              <a:rPr lang="en-US" sz="2000" b="1" dirty="0" err="1">
                <a:solidFill>
                  <a:srgbClr val="FF0000"/>
                </a:solidFill>
                <a:latin typeface="宋体" panose="02010600030101010101" pitchFamily="2" charset="-122"/>
                <a:ea typeface="宋体" pitchFamily="2" charset="-122"/>
                <a:cs typeface="宋体" panose="02010600030101010101" pitchFamily="2" charset="-122"/>
                <a:sym typeface="+mn-ea"/>
              </a:rPr>
              <a:t>影响到乡村</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3" name="文本框 2"/>
          <p:cNvSpPr txBox="1"/>
          <p:nvPr/>
        </p:nvSpPr>
        <p:spPr>
          <a:xfrm>
            <a:off x="794278" y="3085336"/>
            <a:ext cx="10640907" cy="400110"/>
          </a:xfrm>
          <a:prstGeom prst="rect">
            <a:avLst/>
          </a:prstGeom>
          <a:noFill/>
        </p:spPr>
        <p:txBody>
          <a:bodyPr wrap="square" rtlCol="0">
            <a:spAutoFit/>
          </a:bodyPr>
          <a:lstStyle/>
          <a:p>
            <a:pPr defTabSz="914400" fontAlgn="auto">
              <a:lnSpc>
                <a:spcPct val="10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②</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乡村居室、</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厨房、厕所</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、禽畜圈舍的</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卫生条件</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都有所改观</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4" name="文本框 3"/>
          <p:cNvSpPr txBox="1"/>
          <p:nvPr/>
        </p:nvSpPr>
        <p:spPr>
          <a:xfrm>
            <a:off x="762846" y="3876006"/>
            <a:ext cx="6908613" cy="400110"/>
          </a:xfrm>
          <a:prstGeom prst="rect">
            <a:avLst/>
          </a:prstGeom>
          <a:noFill/>
        </p:spPr>
        <p:txBody>
          <a:bodyPr wrap="square" rtlCol="0">
            <a:spAutoFit/>
          </a:bodyPr>
          <a:lstStyle/>
          <a:p>
            <a:pPr defTabSz="914400" fontAlgn="auto">
              <a:lnSpc>
                <a:spcPct val="10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③</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刷牙、洗手、洗脸、洗澡等行为成为</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个人卫生习惯</a:t>
            </a:r>
            <a:r>
              <a:rPr lang="en-US" sz="2000" b="1" dirty="0">
                <a:solidFill>
                  <a:srgbClr val="000000"/>
                </a:solidFill>
                <a:latin typeface="宋体" panose="02010600030101010101" pitchFamily="2" charset="-122"/>
                <a:ea typeface="宋体" pitchFamily="2" charset="-122"/>
                <a:cs typeface="宋体" panose="02010600030101010101" pitchFamily="2" charset="-122"/>
                <a:sym typeface="+mn-ea"/>
              </a:rPr>
              <a:t>。</a:t>
            </a:r>
            <a:endParaRPr lang="zh-CN" altLang="en-US" sz="2000" dirty="0">
              <a:latin typeface="宋体" pitchFamily="2" charset="-122"/>
              <a:ea typeface="宋体" pitchFamily="2" charset="-122"/>
            </a:endParaRPr>
          </a:p>
        </p:txBody>
      </p:sp>
      <p:sp>
        <p:nvSpPr>
          <p:cNvPr id="6" name="文本框 5"/>
          <p:cNvSpPr txBox="1"/>
          <p:nvPr/>
        </p:nvSpPr>
        <p:spPr>
          <a:xfrm>
            <a:off x="695333" y="4443250"/>
            <a:ext cx="10983807" cy="943528"/>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①</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中华人民共和国成立以来，党和政府把公共卫生事业当作一件大事，并将保护人民的生命安全和</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身体健康</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放在首位</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7" name="文本框 6"/>
          <p:cNvSpPr txBox="1"/>
          <p:nvPr/>
        </p:nvSpPr>
        <p:spPr>
          <a:xfrm>
            <a:off x="762847" y="5524590"/>
            <a:ext cx="11005600" cy="1015663"/>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②</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发动群众，开展形式多样的清理环境、预防疾病、保护健康的</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爱国卫生运动</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，有鲜明的中国特色，有助于人民群众养成文明卫生的生活方式</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1"/>
          <p:cNvSpPr txBox="1"/>
          <p:nvPr/>
        </p:nvSpPr>
        <p:spPr>
          <a:xfrm>
            <a:off x="208596" y="915352"/>
            <a:ext cx="8924290" cy="461665"/>
          </a:xfrm>
          <a:prstGeom prst="rect">
            <a:avLst/>
          </a:prstGeom>
          <a:noFill/>
          <a:ln w="9525">
            <a:noFill/>
          </a:ln>
        </p:spPr>
        <p:txBody>
          <a:bodyPr wrap="square" rtlCol="0">
            <a:spAutoFit/>
          </a:bodyPr>
          <a:lstStyle/>
          <a:p>
            <a:r>
              <a:rPr lang="en-US" altLang="zh-CN" sz="2400" b="1" dirty="0" smtClean="0">
                <a:solidFill>
                  <a:srgbClr val="FF0000"/>
                </a:solidFill>
                <a:latin typeface="宋体" pitchFamily="2" charset="-122"/>
                <a:ea typeface="宋体" pitchFamily="2" charset="-122"/>
                <a:cs typeface="楷体" charset="0"/>
              </a:rPr>
              <a:t>2</a:t>
            </a:r>
            <a:r>
              <a:rPr lang="zh-CN" altLang="en-US" sz="2400" b="1" dirty="0" smtClean="0">
                <a:solidFill>
                  <a:srgbClr val="FF0000"/>
                </a:solidFill>
                <a:latin typeface="宋体" pitchFamily="2" charset="-122"/>
                <a:ea typeface="宋体" pitchFamily="2" charset="-122"/>
                <a:cs typeface="楷体" charset="0"/>
              </a:rPr>
              <a:t>、</a:t>
            </a:r>
            <a:r>
              <a:rPr lang="zh-CN" altLang="en-US" sz="2400" b="1" dirty="0">
                <a:solidFill>
                  <a:srgbClr val="FF0000"/>
                </a:solidFill>
                <a:latin typeface="宋体" pitchFamily="2" charset="-122"/>
                <a:ea typeface="宋体" pitchFamily="2" charset="-122"/>
                <a:cs typeface="楷体" charset="0"/>
              </a:rPr>
              <a:t>医疗卫生事业的</a:t>
            </a:r>
            <a:r>
              <a:rPr lang="zh-CN" altLang="en-US" sz="2400" b="1" dirty="0" smtClean="0">
                <a:solidFill>
                  <a:srgbClr val="FF0000"/>
                </a:solidFill>
                <a:latin typeface="宋体" pitchFamily="2" charset="-122"/>
                <a:ea typeface="宋体" pitchFamily="2" charset="-122"/>
                <a:cs typeface="楷体" charset="0"/>
              </a:rPr>
              <a:t>发展</a:t>
            </a:r>
            <a:r>
              <a:rPr lang="zh-CN" altLang="en-US" sz="2400" b="1" dirty="0">
                <a:solidFill>
                  <a:srgbClr val="FF0000"/>
                </a:solidFill>
                <a:latin typeface="宋体" pitchFamily="2" charset="-122"/>
                <a:ea typeface="宋体" pitchFamily="2" charset="-122"/>
                <a:cs typeface="楷体" charset="0"/>
              </a:rPr>
              <a:t>改变</a:t>
            </a:r>
            <a:r>
              <a:rPr lang="zh-CN" altLang="en-US" sz="2400" b="1" dirty="0" smtClean="0">
                <a:solidFill>
                  <a:srgbClr val="FF0000"/>
                </a:solidFill>
                <a:latin typeface="宋体" pitchFamily="2" charset="-122"/>
                <a:ea typeface="宋体" pitchFamily="2" charset="-122"/>
                <a:cs typeface="楷体" charset="0"/>
              </a:rPr>
              <a:t>了人们的生活方式</a:t>
            </a:r>
            <a:endParaRPr lang="zh-CN" altLang="en-US" sz="2400" b="1" dirty="0">
              <a:solidFill>
                <a:srgbClr val="FF0000"/>
              </a:solidFill>
              <a:latin typeface="宋体" pitchFamily="2" charset="-122"/>
              <a:ea typeface="宋体" pitchFamily="2" charset="-122"/>
              <a:cs typeface="楷体" charset="0"/>
            </a:endParaRPr>
          </a:p>
        </p:txBody>
      </p:sp>
      <p:sp>
        <p:nvSpPr>
          <p:cNvPr id="12" name="文本框 2"/>
          <p:cNvSpPr txBox="1"/>
          <p:nvPr/>
        </p:nvSpPr>
        <p:spPr>
          <a:xfrm>
            <a:off x="-1" y="26635"/>
            <a:ext cx="9072245"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二、医疗卫生事业的发展与社会生活</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9058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44867" y="1876301"/>
            <a:ext cx="10539730" cy="2744256"/>
            <a:chOff x="696595" y="3087584"/>
            <a:chExt cx="10539730" cy="2744256"/>
          </a:xfrm>
        </p:grpSpPr>
        <p:pic>
          <p:nvPicPr>
            <p:cNvPr id="6" name="图片 5"/>
            <p:cNvPicPr>
              <a:picLocks noChangeAspect="1"/>
            </p:cNvPicPr>
            <p:nvPr/>
          </p:nvPicPr>
          <p:blipFill>
            <a:blip r:embed="rId2"/>
            <a:stretch>
              <a:fillRect/>
            </a:stretch>
          </p:blipFill>
          <p:spPr>
            <a:xfrm>
              <a:off x="6184900" y="3087584"/>
              <a:ext cx="5051425" cy="2743621"/>
            </a:xfrm>
            <a:prstGeom prst="rect">
              <a:avLst/>
            </a:prstGeom>
          </p:spPr>
        </p:pic>
        <p:pic>
          <p:nvPicPr>
            <p:cNvPr id="9" name="图片 8"/>
            <p:cNvPicPr>
              <a:picLocks noChangeAspect="1"/>
            </p:cNvPicPr>
            <p:nvPr/>
          </p:nvPicPr>
          <p:blipFill>
            <a:blip r:embed="rId3"/>
            <a:stretch>
              <a:fillRect/>
            </a:stretch>
          </p:blipFill>
          <p:spPr>
            <a:xfrm>
              <a:off x="696595" y="3087584"/>
              <a:ext cx="4904105" cy="2744256"/>
            </a:xfrm>
            <a:prstGeom prst="rect">
              <a:avLst/>
            </a:prstGeom>
          </p:spPr>
        </p:pic>
      </p:gr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2"/>
          <p:cNvSpPr txBox="1"/>
          <p:nvPr/>
        </p:nvSpPr>
        <p:spPr>
          <a:xfrm>
            <a:off x="-1" y="26635"/>
            <a:ext cx="9072245"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二、医疗卫生事业的发展与社会生活</a:t>
            </a:r>
            <a:endParaRPr lang="zh-CN" altLang="en-US" sz="3200" b="1" spc="-100" dirty="0">
              <a:solidFill>
                <a:srgbClr val="FF0000"/>
              </a:solidFill>
              <a:latin typeface="方正姚体" pitchFamily="2" charset="-122"/>
              <a:ea typeface="方正姚体" pitchFamily="2" charset="-122"/>
            </a:endParaRPr>
          </a:p>
        </p:txBody>
      </p:sp>
      <p:sp>
        <p:nvSpPr>
          <p:cNvPr id="12" name="文本框 1"/>
          <p:cNvSpPr txBox="1"/>
          <p:nvPr/>
        </p:nvSpPr>
        <p:spPr>
          <a:xfrm>
            <a:off x="208596" y="915352"/>
            <a:ext cx="8924290" cy="461665"/>
          </a:xfrm>
          <a:prstGeom prst="rect">
            <a:avLst/>
          </a:prstGeom>
          <a:noFill/>
          <a:ln w="9525">
            <a:noFill/>
          </a:ln>
        </p:spPr>
        <p:txBody>
          <a:bodyPr wrap="square" rtlCol="0">
            <a:spAutoFit/>
          </a:bodyPr>
          <a:lstStyle/>
          <a:p>
            <a:r>
              <a:rPr lang="en-US" altLang="zh-CN" sz="2400" b="1" dirty="0" smtClean="0">
                <a:solidFill>
                  <a:srgbClr val="FF0000"/>
                </a:solidFill>
                <a:latin typeface="宋体" pitchFamily="2" charset="-122"/>
                <a:ea typeface="宋体" pitchFamily="2" charset="-122"/>
                <a:cs typeface="楷体" charset="0"/>
              </a:rPr>
              <a:t>2</a:t>
            </a:r>
            <a:r>
              <a:rPr lang="zh-CN" altLang="en-US" sz="2400" b="1" dirty="0" smtClean="0">
                <a:solidFill>
                  <a:srgbClr val="FF0000"/>
                </a:solidFill>
                <a:latin typeface="宋体" pitchFamily="2" charset="-122"/>
                <a:ea typeface="宋体" pitchFamily="2" charset="-122"/>
                <a:cs typeface="楷体" charset="0"/>
              </a:rPr>
              <a:t>、</a:t>
            </a:r>
            <a:r>
              <a:rPr lang="zh-CN" altLang="en-US" sz="2400" b="1" dirty="0">
                <a:solidFill>
                  <a:srgbClr val="FF0000"/>
                </a:solidFill>
                <a:latin typeface="宋体" pitchFamily="2" charset="-122"/>
                <a:ea typeface="宋体" pitchFamily="2" charset="-122"/>
                <a:cs typeface="楷体" charset="0"/>
              </a:rPr>
              <a:t>医疗卫生事业的</a:t>
            </a:r>
            <a:r>
              <a:rPr lang="zh-CN" altLang="en-US" sz="2400" b="1" dirty="0" smtClean="0">
                <a:solidFill>
                  <a:srgbClr val="FF0000"/>
                </a:solidFill>
                <a:latin typeface="宋体" pitchFamily="2" charset="-122"/>
                <a:ea typeface="宋体" pitchFamily="2" charset="-122"/>
                <a:cs typeface="楷体" charset="0"/>
              </a:rPr>
              <a:t>发展</a:t>
            </a:r>
            <a:r>
              <a:rPr lang="zh-CN" altLang="en-US" sz="2400" b="1" dirty="0">
                <a:solidFill>
                  <a:srgbClr val="FF0000"/>
                </a:solidFill>
                <a:latin typeface="宋体" pitchFamily="2" charset="-122"/>
                <a:ea typeface="宋体" pitchFamily="2" charset="-122"/>
                <a:cs typeface="楷体" charset="0"/>
              </a:rPr>
              <a:t>改变</a:t>
            </a:r>
            <a:r>
              <a:rPr lang="zh-CN" altLang="en-US" sz="2400" b="1" dirty="0" smtClean="0">
                <a:solidFill>
                  <a:srgbClr val="FF0000"/>
                </a:solidFill>
                <a:latin typeface="宋体" pitchFamily="2" charset="-122"/>
                <a:ea typeface="宋体" pitchFamily="2" charset="-122"/>
                <a:cs typeface="楷体" charset="0"/>
              </a:rPr>
              <a:t>了人们的生活方式</a:t>
            </a:r>
            <a:endParaRPr lang="zh-CN" altLang="en-US" sz="2400" b="1" dirty="0">
              <a:solidFill>
                <a:srgbClr val="FF0000"/>
              </a:solidFill>
              <a:latin typeface="宋体" pitchFamily="2" charset="-122"/>
              <a:ea typeface="宋体" pitchFamily="2" charset="-122"/>
              <a:cs typeface="楷体" charset="0"/>
            </a:endParaRPr>
          </a:p>
        </p:txBody>
      </p:sp>
    </p:spTree>
    <p:extLst>
      <p:ext uri="{BB962C8B-B14F-4D97-AF65-F5344CB8AC3E}">
        <p14:creationId xmlns:p14="http://schemas.microsoft.com/office/powerpoint/2010/main" val="2136337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p:nvPr>
            <p:custDataLst>
              <p:tags r:id="rId1"/>
            </p:custDataLst>
            <p:extLst>
              <p:ext uri="{D42A27DB-BD31-4B8C-83A1-F6EECF244321}">
                <p14:modId xmlns:p14="http://schemas.microsoft.com/office/powerpoint/2010/main" val="1251951695"/>
              </p:ext>
            </p:extLst>
          </p:nvPr>
        </p:nvGraphicFramePr>
        <p:xfrm>
          <a:off x="208596" y="1775468"/>
          <a:ext cx="11819466" cy="4470521"/>
        </p:xfrm>
        <a:graphic>
          <a:graphicData uri="http://schemas.openxmlformats.org/drawingml/2006/table">
            <a:tbl>
              <a:tblPr firstRow="1" bandRow="1">
                <a:tableStyleId>{5940675A-B579-460E-94D1-54222C63F5DA}</a:tableStyleId>
              </a:tblPr>
              <a:tblGrid>
                <a:gridCol w="1261533"/>
                <a:gridCol w="10557933"/>
              </a:tblGrid>
              <a:tr h="1214120">
                <a:tc rowSpan="4">
                  <a:txBody>
                    <a:bodyPr/>
                    <a:lstStyle/>
                    <a:p>
                      <a:pPr indent="0" algn="ctr" fontAlgn="auto">
                        <a:lnSpc>
                          <a:spcPts val="3520"/>
                        </a:lnSpc>
                        <a:buNone/>
                      </a:pPr>
                      <a:r>
                        <a:rPr lang="en-US" sz="2400" b="1" dirty="0" err="1">
                          <a:solidFill>
                            <a:srgbClr val="FF0000"/>
                          </a:solidFill>
                          <a:latin typeface="宋体" pitchFamily="2" charset="-122"/>
                          <a:ea typeface="宋体" pitchFamily="2" charset="-122"/>
                          <a:cs typeface="宋体" panose="02010600030101010101" pitchFamily="2" charset="-122"/>
                        </a:rPr>
                        <a:t>表现</a:t>
                      </a:r>
                      <a:endParaRPr 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ts val="3520"/>
                        </a:lnSpc>
                        <a:buNone/>
                      </a:pPr>
                      <a:r>
                        <a:rPr lang="en-US" altLang="zh-CN" sz="2600" b="1" dirty="0">
                          <a:solidFill>
                            <a:srgbClr val="000000"/>
                          </a:solidFill>
                          <a:latin typeface="宋体" panose="02010600030101010101" pitchFamily="2" charset="-122"/>
                          <a:ea typeface="宋体" panose="02010600030101010101" pitchFamily="2" charset="-122"/>
                        </a:rPr>
                        <a:t> </a:t>
                      </a:r>
                    </a:p>
                    <a:p>
                      <a:pPr indent="0" algn="ctr" fontAlgn="auto">
                        <a:lnSpc>
                          <a:spcPts val="3520"/>
                        </a:lnSpc>
                        <a:buNone/>
                      </a:pPr>
                      <a:r>
                        <a:rPr lang="en-US" altLang="zh-CN" sz="2600" b="1" dirty="0">
                          <a:solidFill>
                            <a:srgbClr val="000000"/>
                          </a:solidFill>
                          <a:latin typeface="宋体" panose="02010600030101010101" pitchFamily="2" charset="-122"/>
                          <a:ea typeface="宋体" panose="02010600030101010101" pitchFamily="2" charset="-122"/>
                        </a:rPr>
                        <a:t>  </a:t>
                      </a:r>
                      <a:endParaRPr lang="en-US" sz="2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49" marR="6349" marT="4762"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3520"/>
                        </a:lnSpc>
                        <a:buNone/>
                      </a:pPr>
                      <a:endParaRPr lang="en-US" altLang="en-US" sz="2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49" marR="6349" marT="4762"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7690">
                <a:tc vMerge="1">
                  <a:txBody>
                    <a:bodyPr/>
                    <a:lstStyle/>
                    <a:p>
                      <a:endParaRPr lang="zh-CN"/>
                    </a:p>
                  </a:txBody>
                  <a:tcPr marL="6350" marR="6350"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3520"/>
                        </a:lnSpc>
                        <a:buNone/>
                      </a:pPr>
                      <a:endParaRPr lang="en-US" altLang="en-US" sz="2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49" marR="6349" marT="4762"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2400">
                <a:tc vMerge="1">
                  <a:txBody>
                    <a:bodyPr/>
                    <a:lstStyle/>
                    <a:p>
                      <a:endParaRPr lang="zh-CN"/>
                    </a:p>
                  </a:txBody>
                  <a:tcPr marL="6350" marR="6350"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3520"/>
                        </a:lnSpc>
                        <a:buNone/>
                      </a:pPr>
                      <a:endParaRPr lang="en-US" altLang="en-US" sz="2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49" marR="6349" marT="4762"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66311">
                <a:tc vMerge="1">
                  <a:txBody>
                    <a:bodyPr/>
                    <a:lstStyle/>
                    <a:p>
                      <a:endParaRPr lang="zh-CN"/>
                    </a:p>
                  </a:txBody>
                  <a:tcPr marL="6350" marR="6350" marT="635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3520"/>
                        </a:lnSpc>
                        <a:buNone/>
                      </a:pPr>
                      <a:endParaRPr lang="en-US" altLang="en-US" sz="2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349" marR="6349" marT="4762"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1518072" y="1918244"/>
            <a:ext cx="10402147" cy="1015663"/>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①</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许多国家的</a:t>
            </a:r>
            <a:r>
              <a:rPr lang="en-US" sz="2000" b="1" dirty="0" err="1">
                <a:solidFill>
                  <a:srgbClr val="FF0000"/>
                </a:solidFill>
                <a:latin typeface="宋体" panose="02010600030101010101" pitchFamily="2" charset="-122"/>
                <a:ea typeface="宋体" pitchFamily="2" charset="-122"/>
                <a:cs typeface="宋体" panose="02010600030101010101" pitchFamily="2" charset="-122"/>
                <a:sym typeface="+mn-ea"/>
              </a:rPr>
              <a:t>公共卫生观念日益深化</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，传染病的预防、食品药品与公共卫生的监管，以及卫生知识的宣传取得巨大进步</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4" name="文本框 3"/>
          <p:cNvSpPr txBox="1"/>
          <p:nvPr/>
        </p:nvSpPr>
        <p:spPr>
          <a:xfrm>
            <a:off x="1487169" y="3045405"/>
            <a:ext cx="6367143" cy="400110"/>
          </a:xfrm>
          <a:prstGeom prst="rect">
            <a:avLst/>
          </a:prstGeom>
          <a:noFill/>
        </p:spPr>
        <p:txBody>
          <a:bodyPr wrap="square" rtlCol="0">
            <a:spAutoFit/>
          </a:bodyPr>
          <a:lstStyle/>
          <a:p>
            <a:pPr defTabSz="914400" fontAlgn="auto">
              <a:lnSpc>
                <a:spcPct val="100000"/>
              </a:lnSpc>
              <a:spcAft>
                <a:spcPts val="0"/>
              </a:spcAft>
              <a:tabLst>
                <a:tab pos="1188085" algn="l"/>
                <a:tab pos="2163445" algn="l"/>
                <a:tab pos="3142615" algn="l"/>
                <a:tab pos="4190365" algn="l"/>
              </a:tabLst>
            </a:pPr>
            <a:r>
              <a:rPr lang="en-US" sz="2000" b="1" dirty="0">
                <a:solidFill>
                  <a:srgbClr val="FF0000"/>
                </a:solidFill>
                <a:latin typeface="宋体" panose="02010600030101010101" pitchFamily="2" charset="-122"/>
                <a:ea typeface="宋体" pitchFamily="2" charset="-122"/>
                <a:cs typeface="宋体" panose="02010600030101010101" pitchFamily="2" charset="-122"/>
                <a:sym typeface="+mn-ea"/>
              </a:rPr>
              <a:t>②</a:t>
            </a:r>
            <a:r>
              <a:rPr lang="en-US" sz="2000" b="1" dirty="0" err="1">
                <a:solidFill>
                  <a:srgbClr val="FF0000"/>
                </a:solidFill>
                <a:latin typeface="宋体" panose="02010600030101010101" pitchFamily="2" charset="-122"/>
                <a:ea typeface="宋体" pitchFamily="2" charset="-122"/>
                <a:cs typeface="宋体" panose="02010600030101010101" pitchFamily="2" charset="-122"/>
                <a:sym typeface="+mn-ea"/>
              </a:rPr>
              <a:t>讲卫生成为现代公民的基本素质</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5" name="文本框 4"/>
          <p:cNvSpPr txBox="1"/>
          <p:nvPr/>
        </p:nvSpPr>
        <p:spPr>
          <a:xfrm>
            <a:off x="1518072" y="3796973"/>
            <a:ext cx="10204028" cy="1015663"/>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③</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在现代社会，不少国家越来越注重</a:t>
            </a:r>
            <a:r>
              <a:rPr lang="en-US" sz="2000" b="1" u="sng" dirty="0" err="1">
                <a:solidFill>
                  <a:srgbClr val="FF0000"/>
                </a:solidFill>
                <a:latin typeface="宋体" panose="02010600030101010101" pitchFamily="2" charset="-122"/>
                <a:ea typeface="宋体" pitchFamily="2" charset="-122"/>
                <a:cs typeface="宋体" panose="02010600030101010101" pitchFamily="2" charset="-122"/>
                <a:sym typeface="+mn-ea"/>
              </a:rPr>
              <a:t>精神卫生</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，大力普及精神医学知识，提倡对</a:t>
            </a:r>
            <a:r>
              <a:rPr lang="en-US" sz="2000" b="1" u="sng" dirty="0" err="1">
                <a:solidFill>
                  <a:srgbClr val="002060"/>
                </a:solidFill>
                <a:latin typeface="宋体" panose="02010600030101010101" pitchFamily="2" charset="-122"/>
                <a:ea typeface="宋体" pitchFamily="2" charset="-122"/>
                <a:cs typeface="宋体" panose="02010600030101010101" pitchFamily="2" charset="-122"/>
                <a:sym typeface="+mn-ea"/>
              </a:rPr>
              <a:t>精神障碍</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早发现，早治疗，促使精神病患者早日康复</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6" name="文本框 5"/>
          <p:cNvSpPr txBox="1"/>
          <p:nvPr/>
        </p:nvSpPr>
        <p:spPr>
          <a:xfrm>
            <a:off x="1518073" y="5173057"/>
            <a:ext cx="10487880" cy="1015663"/>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④</a:t>
            </a:r>
            <a:r>
              <a:rPr lang="en-US" sz="2000" b="1" dirty="0" err="1" smtClean="0">
                <a:solidFill>
                  <a:srgbClr val="002060"/>
                </a:solidFill>
                <a:latin typeface="宋体" panose="02010600030101010101" pitchFamily="2" charset="-122"/>
                <a:ea typeface="宋体" pitchFamily="2" charset="-122"/>
                <a:cs typeface="宋体" panose="02010600030101010101" pitchFamily="2" charset="-122"/>
                <a:sym typeface="+mn-ea"/>
              </a:rPr>
              <a:t>普通人</a:t>
            </a:r>
            <a:r>
              <a:rPr lang="zh-CN" altLang="en-US" sz="2000" b="1" dirty="0" smtClean="0">
                <a:solidFill>
                  <a:srgbClr val="002060"/>
                </a:solidFill>
                <a:latin typeface="宋体" panose="02010600030101010101" pitchFamily="2" charset="-122"/>
                <a:ea typeface="宋体" pitchFamily="2" charset="-122"/>
                <a:cs typeface="宋体" panose="02010600030101010101" pitchFamily="2" charset="-122"/>
                <a:sym typeface="+mn-ea"/>
              </a:rPr>
              <a:t>也能够</a:t>
            </a:r>
            <a:r>
              <a:rPr lang="en-US" sz="2000" b="1" dirty="0" err="1" smtClean="0">
                <a:solidFill>
                  <a:srgbClr val="002060"/>
                </a:solidFill>
                <a:latin typeface="宋体" panose="02010600030101010101" pitchFamily="2" charset="-122"/>
                <a:ea typeface="宋体" pitchFamily="2" charset="-122"/>
                <a:cs typeface="宋体" panose="02010600030101010101" pitchFamily="2" charset="-122"/>
                <a:sym typeface="+mn-ea"/>
              </a:rPr>
              <a:t>重视</a:t>
            </a:r>
            <a:r>
              <a:rPr lang="en-US" sz="2000" b="1" dirty="0" err="1" smtClean="0">
                <a:solidFill>
                  <a:srgbClr val="FF0000"/>
                </a:solidFill>
                <a:latin typeface="宋体" panose="02010600030101010101" pitchFamily="2" charset="-122"/>
                <a:ea typeface="宋体" pitchFamily="2" charset="-122"/>
                <a:cs typeface="宋体" panose="02010600030101010101" pitchFamily="2" charset="-122"/>
                <a:sym typeface="+mn-ea"/>
              </a:rPr>
              <a:t>心理健康</a:t>
            </a:r>
            <a:r>
              <a:rPr lang="en-US" sz="2000" b="1" dirty="0" err="1">
                <a:solidFill>
                  <a:srgbClr val="002060"/>
                </a:solidFill>
                <a:latin typeface="宋体" panose="02010600030101010101" pitchFamily="2" charset="-122"/>
                <a:ea typeface="宋体" pitchFamily="2" charset="-122"/>
                <a:cs typeface="宋体" panose="02010600030101010101" pitchFamily="2" charset="-122"/>
                <a:sym typeface="+mn-ea"/>
              </a:rPr>
              <a:t>，采取有效方式预防精神疾患，以积极乐观的心态面对工作生活，从而实现身心幸福</a:t>
            </a:r>
            <a:r>
              <a:rPr 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2"/>
          <p:cNvSpPr txBox="1"/>
          <p:nvPr/>
        </p:nvSpPr>
        <p:spPr>
          <a:xfrm>
            <a:off x="0" y="26635"/>
            <a:ext cx="7160822"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二、医疗卫生事业的发展与社会生活</a:t>
            </a:r>
            <a:endParaRPr lang="zh-CN" altLang="en-US" sz="3200" b="1" spc="-100" dirty="0">
              <a:solidFill>
                <a:srgbClr val="FF0000"/>
              </a:solidFill>
              <a:latin typeface="方正姚体" pitchFamily="2" charset="-122"/>
              <a:ea typeface="方正姚体" pitchFamily="2" charset="-122"/>
            </a:endParaRPr>
          </a:p>
        </p:txBody>
      </p:sp>
      <p:sp>
        <p:nvSpPr>
          <p:cNvPr id="11" name="文本框 1"/>
          <p:cNvSpPr txBox="1"/>
          <p:nvPr/>
        </p:nvSpPr>
        <p:spPr>
          <a:xfrm>
            <a:off x="208596" y="915352"/>
            <a:ext cx="8924290" cy="461665"/>
          </a:xfrm>
          <a:prstGeom prst="rect">
            <a:avLst/>
          </a:prstGeom>
          <a:noFill/>
          <a:ln w="9525">
            <a:noFill/>
          </a:ln>
        </p:spPr>
        <p:txBody>
          <a:bodyPr wrap="square" rtlCol="0">
            <a:spAutoFit/>
          </a:bodyPr>
          <a:lstStyle/>
          <a:p>
            <a:r>
              <a:rPr lang="en-US" altLang="zh-CN" sz="2400" b="1" dirty="0" smtClean="0">
                <a:solidFill>
                  <a:srgbClr val="FF0000"/>
                </a:solidFill>
                <a:latin typeface="宋体" pitchFamily="2" charset="-122"/>
                <a:ea typeface="宋体" pitchFamily="2" charset="-122"/>
                <a:cs typeface="楷体" charset="0"/>
              </a:rPr>
              <a:t>3</a:t>
            </a:r>
            <a:r>
              <a:rPr lang="zh-CN" altLang="en-US" sz="2400" b="1" dirty="0" smtClean="0">
                <a:solidFill>
                  <a:srgbClr val="FF0000"/>
                </a:solidFill>
                <a:latin typeface="宋体" pitchFamily="2" charset="-122"/>
                <a:ea typeface="宋体" pitchFamily="2" charset="-122"/>
                <a:cs typeface="楷体" charset="0"/>
              </a:rPr>
              <a:t>、</a:t>
            </a:r>
            <a:r>
              <a:rPr lang="zh-CN" altLang="en-US" sz="2400" b="1" dirty="0">
                <a:solidFill>
                  <a:srgbClr val="FF0000"/>
                </a:solidFill>
                <a:latin typeface="宋体" pitchFamily="2" charset="-122"/>
                <a:ea typeface="宋体" pitchFamily="2" charset="-122"/>
                <a:cs typeface="楷体" charset="0"/>
              </a:rPr>
              <a:t>医疗卫生事业的</a:t>
            </a:r>
            <a:r>
              <a:rPr lang="zh-CN" altLang="en-US" sz="2400" b="1" dirty="0" smtClean="0">
                <a:solidFill>
                  <a:srgbClr val="FF0000"/>
                </a:solidFill>
                <a:latin typeface="宋体" pitchFamily="2" charset="-122"/>
                <a:ea typeface="宋体" pitchFamily="2" charset="-122"/>
                <a:cs typeface="楷体" charset="0"/>
              </a:rPr>
              <a:t>发展强化了全民的卫生意识</a:t>
            </a:r>
            <a:endParaRPr lang="zh-CN" altLang="en-US" sz="2400" b="1" dirty="0">
              <a:solidFill>
                <a:srgbClr val="FF0000"/>
              </a:solidFill>
              <a:latin typeface="宋体" pitchFamily="2" charset="-122"/>
              <a:ea typeface="宋体" pitchFamily="2" charset="-122"/>
              <a:cs typeface="楷体" charset="0"/>
            </a:endParaRPr>
          </a:p>
        </p:txBody>
      </p:sp>
    </p:spTree>
    <p:extLst>
      <p:ext uri="{BB962C8B-B14F-4D97-AF65-F5344CB8AC3E}">
        <p14:creationId xmlns:p14="http://schemas.microsoft.com/office/powerpoint/2010/main" val="139465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p:nvPr>
            <p:custDataLst>
              <p:tags r:id="rId1"/>
            </p:custDataLst>
          </p:nvPr>
        </p:nvSpPr>
        <p:spPr>
          <a:xfrm>
            <a:off x="110913" y="1175508"/>
            <a:ext cx="12081087" cy="2400657"/>
          </a:xfrm>
          <a:prstGeom prst="rect">
            <a:avLst/>
          </a:prstGeom>
          <a:noFill/>
          <a:ln w="9525">
            <a:noFill/>
          </a:ln>
        </p:spPr>
        <p:txBody>
          <a:bodyPr wrap="square" anchor="t">
            <a:spAutoFit/>
          </a:bodyPr>
          <a:lstStyle/>
          <a:p>
            <a:pPr eaLnBrk="0" hangingPunct="0">
              <a:lnSpc>
                <a:spcPct val="150000"/>
              </a:lnSpc>
            </a:pPr>
            <a:r>
              <a:rPr lang="zh-CN" altLang="zh-CN" sz="2000" b="1" dirty="0">
                <a:solidFill>
                  <a:srgbClr val="002060"/>
                </a:solidFill>
                <a:latin typeface="宋体" pitchFamily="2" charset="-122"/>
                <a:ea typeface="宋体" pitchFamily="2" charset="-122"/>
              </a:rPr>
              <a:t>材料</a:t>
            </a:r>
            <a:r>
              <a:rPr lang="zh-CN" altLang="en-US" sz="2000" b="1" dirty="0">
                <a:solidFill>
                  <a:srgbClr val="002060"/>
                </a:solidFill>
                <a:latin typeface="宋体" pitchFamily="2" charset="-122"/>
                <a:ea typeface="宋体" pitchFamily="2" charset="-122"/>
              </a:rPr>
              <a:t>一</a:t>
            </a:r>
            <a:r>
              <a:rPr lang="zh-CN" altLang="zh-CN" sz="2000" b="1" dirty="0">
                <a:solidFill>
                  <a:srgbClr val="002060"/>
                </a:solidFill>
                <a:latin typeface="宋体" pitchFamily="2" charset="-122"/>
                <a:ea typeface="宋体" pitchFamily="2" charset="-122"/>
              </a:rPr>
              <a:t>：新中国刚成立时，经济社会等各项事业百废待兴，缺乏最基本的医疗卫生体系，社会公众的健康水平低下，表现在婴儿死亡率高达 </a:t>
            </a:r>
            <a:r>
              <a:rPr lang="en-US" altLang="zh-CN" sz="2000" b="1" dirty="0">
                <a:solidFill>
                  <a:srgbClr val="002060"/>
                </a:solidFill>
                <a:latin typeface="宋体" pitchFamily="2" charset="-122"/>
                <a:ea typeface="宋体" pitchFamily="2" charset="-122"/>
              </a:rPr>
              <a:t>200</a:t>
            </a:r>
            <a:r>
              <a:rPr lang="zh-CN" altLang="zh-CN" sz="2000" b="1" dirty="0">
                <a:solidFill>
                  <a:srgbClr val="002060"/>
                </a:solidFill>
                <a:latin typeface="宋体" pitchFamily="2" charset="-122"/>
                <a:ea typeface="宋体" pitchFamily="2" charset="-122"/>
              </a:rPr>
              <a:t>‰，孕妇死亡率为 </a:t>
            </a:r>
            <a:r>
              <a:rPr lang="en-US" altLang="zh-CN" sz="2000" b="1" dirty="0">
                <a:solidFill>
                  <a:srgbClr val="002060"/>
                </a:solidFill>
                <a:latin typeface="宋体" pitchFamily="2" charset="-122"/>
                <a:ea typeface="宋体" pitchFamily="2" charset="-122"/>
              </a:rPr>
              <a:t>15</a:t>
            </a:r>
            <a:r>
              <a:rPr lang="zh-CN" altLang="zh-CN" sz="2000" b="1" dirty="0">
                <a:solidFill>
                  <a:srgbClr val="002060"/>
                </a:solidFill>
                <a:latin typeface="宋体" pitchFamily="2" charset="-122"/>
                <a:ea typeface="宋体" pitchFamily="2" charset="-122"/>
              </a:rPr>
              <a:t>‰，人均期望寿命只有 </a:t>
            </a:r>
            <a:r>
              <a:rPr lang="en-US" altLang="zh-CN" sz="2000" b="1" dirty="0">
                <a:solidFill>
                  <a:srgbClr val="002060"/>
                </a:solidFill>
                <a:latin typeface="宋体" pitchFamily="2" charset="-122"/>
                <a:ea typeface="宋体" pitchFamily="2" charset="-122"/>
              </a:rPr>
              <a:t>35 </a:t>
            </a:r>
            <a:r>
              <a:rPr lang="zh-CN" altLang="zh-CN" sz="2000" b="1" dirty="0">
                <a:solidFill>
                  <a:srgbClr val="002060"/>
                </a:solidFill>
                <a:latin typeface="宋体" pitchFamily="2" charset="-122"/>
                <a:ea typeface="宋体" pitchFamily="2" charset="-122"/>
              </a:rPr>
              <a:t>岁。</a:t>
            </a:r>
          </a:p>
          <a:p>
            <a:pPr eaLnBrk="0" hangingPunct="0">
              <a:lnSpc>
                <a:spcPct val="150000"/>
              </a:lnSpc>
            </a:pPr>
            <a:r>
              <a:rPr lang="zh-CN" altLang="zh-CN" sz="2000" b="1" dirty="0" smtClean="0">
                <a:solidFill>
                  <a:srgbClr val="002060"/>
                </a:solidFill>
                <a:latin typeface="宋体" pitchFamily="2" charset="-122"/>
                <a:ea typeface="宋体" pitchFamily="2" charset="-122"/>
              </a:rPr>
              <a:t>材料</a:t>
            </a:r>
            <a:r>
              <a:rPr lang="zh-CN" altLang="en-US" sz="2000" b="1" dirty="0">
                <a:solidFill>
                  <a:srgbClr val="002060"/>
                </a:solidFill>
                <a:latin typeface="宋体" pitchFamily="2" charset="-122"/>
                <a:ea typeface="宋体" pitchFamily="2" charset="-122"/>
              </a:rPr>
              <a:t>二</a:t>
            </a:r>
            <a:r>
              <a:rPr lang="zh-CN" altLang="zh-CN" sz="2000" b="1" dirty="0">
                <a:solidFill>
                  <a:srgbClr val="002060"/>
                </a:solidFill>
                <a:latin typeface="宋体" pitchFamily="2" charset="-122"/>
                <a:ea typeface="宋体" pitchFamily="2" charset="-122"/>
              </a:rPr>
              <a:t>：   国家财政能力有限，卫生事业处于百废待兴的起步阶段，主要任务向社会提供基本医疗卫生服务。政府对医疗服务实行统一管理，对承担预防保健任务的卫生机构实行全额拨款。这一时期中国的婴儿死亡率从 </a:t>
            </a:r>
            <a:r>
              <a:rPr lang="en-US" altLang="zh-CN" sz="2000" b="1" dirty="0">
                <a:solidFill>
                  <a:srgbClr val="002060"/>
                </a:solidFill>
                <a:latin typeface="宋体" pitchFamily="2" charset="-122"/>
                <a:ea typeface="宋体" pitchFamily="2" charset="-122"/>
              </a:rPr>
              <a:t>195</a:t>
            </a:r>
            <a:r>
              <a:rPr lang="zh-CN" altLang="zh-CN" sz="2000" b="1" dirty="0">
                <a:solidFill>
                  <a:srgbClr val="002060"/>
                </a:solidFill>
                <a:latin typeface="宋体" pitchFamily="2" charset="-122"/>
                <a:ea typeface="宋体" pitchFamily="2" charset="-122"/>
              </a:rPr>
              <a:t>‰降到 </a:t>
            </a:r>
            <a:r>
              <a:rPr lang="en-US" altLang="zh-CN" sz="2000" b="1" dirty="0">
                <a:solidFill>
                  <a:srgbClr val="002060"/>
                </a:solidFill>
                <a:latin typeface="宋体" pitchFamily="2" charset="-122"/>
                <a:ea typeface="宋体" pitchFamily="2" charset="-122"/>
              </a:rPr>
              <a:t>41</a:t>
            </a:r>
            <a:r>
              <a:rPr lang="zh-CN" altLang="zh-CN" sz="2000" b="1" dirty="0">
                <a:solidFill>
                  <a:srgbClr val="002060"/>
                </a:solidFill>
                <a:latin typeface="宋体" pitchFamily="2" charset="-122"/>
                <a:ea typeface="宋体" pitchFamily="2" charset="-122"/>
              </a:rPr>
              <a:t>‰，人均预期寿命从</a:t>
            </a:r>
            <a:r>
              <a:rPr lang="en-US" altLang="zh-CN" sz="2000" b="1" dirty="0">
                <a:solidFill>
                  <a:srgbClr val="002060"/>
                </a:solidFill>
                <a:latin typeface="宋体" pitchFamily="2" charset="-122"/>
                <a:ea typeface="宋体" pitchFamily="2" charset="-122"/>
              </a:rPr>
              <a:t>35</a:t>
            </a:r>
            <a:r>
              <a:rPr lang="zh-CN" altLang="zh-CN" sz="2000" b="1" dirty="0">
                <a:solidFill>
                  <a:srgbClr val="002060"/>
                </a:solidFill>
                <a:latin typeface="宋体" pitchFamily="2" charset="-122"/>
                <a:ea typeface="宋体" pitchFamily="2" charset="-122"/>
              </a:rPr>
              <a:t>岁提高到 </a:t>
            </a:r>
            <a:r>
              <a:rPr lang="en-US" altLang="zh-CN" sz="2000" b="1" dirty="0">
                <a:solidFill>
                  <a:srgbClr val="002060"/>
                </a:solidFill>
                <a:latin typeface="宋体" pitchFamily="2" charset="-122"/>
                <a:ea typeface="宋体" pitchFamily="2" charset="-122"/>
              </a:rPr>
              <a:t>65 </a:t>
            </a:r>
            <a:r>
              <a:rPr lang="zh-CN" altLang="zh-CN" sz="2000" b="1" dirty="0">
                <a:solidFill>
                  <a:srgbClr val="002060"/>
                </a:solidFill>
                <a:latin typeface="宋体" pitchFamily="2" charset="-122"/>
                <a:ea typeface="宋体" pitchFamily="2" charset="-122"/>
              </a:rPr>
              <a:t>岁。</a:t>
            </a:r>
          </a:p>
        </p:txBody>
      </p:sp>
      <p:sp>
        <p:nvSpPr>
          <p:cNvPr id="15363" name="TextBox 4"/>
          <p:cNvSpPr/>
          <p:nvPr>
            <p:custDataLst>
              <p:tags r:id="rId2"/>
            </p:custDataLst>
          </p:nvPr>
        </p:nvSpPr>
        <p:spPr>
          <a:xfrm>
            <a:off x="243840" y="3772586"/>
            <a:ext cx="9968940" cy="1015663"/>
          </a:xfrm>
          <a:prstGeom prst="rect">
            <a:avLst/>
          </a:prstGeom>
          <a:noFill/>
          <a:ln w="9525">
            <a:noFill/>
          </a:ln>
        </p:spPr>
        <p:txBody>
          <a:bodyPr wrap="square" anchor="t">
            <a:spAutoFit/>
          </a:bodyPr>
          <a:lstStyle/>
          <a:p>
            <a:pPr eaLnBrk="0" hangingPunct="0">
              <a:lnSpc>
                <a:spcPct val="150000"/>
              </a:lnSpc>
            </a:pPr>
            <a:r>
              <a:rPr lang="zh-CN" altLang="zh-CN"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1</a:t>
            </a:r>
            <a:r>
              <a:rPr lang="zh-CN" altLang="en-US" sz="2000" b="1" dirty="0">
                <a:solidFill>
                  <a:srgbClr val="FF0000"/>
                </a:solidFill>
                <a:latin typeface="宋体" pitchFamily="2" charset="-122"/>
                <a:ea typeface="宋体" pitchFamily="2" charset="-122"/>
              </a:rPr>
              <a:t>）</a:t>
            </a:r>
            <a:r>
              <a:rPr lang="zh-CN" altLang="zh-CN" sz="2000" b="1" dirty="0">
                <a:solidFill>
                  <a:srgbClr val="FF0000"/>
                </a:solidFill>
                <a:latin typeface="宋体" pitchFamily="2" charset="-122"/>
                <a:ea typeface="宋体" pitchFamily="2" charset="-122"/>
              </a:rPr>
              <a:t>据材料一分析新中国成立初期我国医疗卫生体系建立的背景？</a:t>
            </a:r>
          </a:p>
          <a:p>
            <a:pPr eaLnBrk="0" hangingPunct="0">
              <a:lnSpc>
                <a:spcPct val="150000"/>
              </a:lnSpc>
            </a:pPr>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2</a:t>
            </a:r>
            <a:r>
              <a:rPr lang="zh-CN" altLang="en-US" sz="2000" b="1" dirty="0">
                <a:solidFill>
                  <a:srgbClr val="FF0000"/>
                </a:solidFill>
                <a:latin typeface="宋体" pitchFamily="2" charset="-122"/>
                <a:ea typeface="宋体" pitchFamily="2" charset="-122"/>
              </a:rPr>
              <a:t>）</a:t>
            </a:r>
            <a:r>
              <a:rPr lang="zh-CN" altLang="zh-CN" sz="2000" b="1" dirty="0">
                <a:solidFill>
                  <a:srgbClr val="FF0000"/>
                </a:solidFill>
                <a:latin typeface="宋体" pitchFamily="2" charset="-122"/>
                <a:ea typeface="宋体" pitchFamily="2" charset="-122"/>
                <a:sym typeface="+mn-ea"/>
              </a:rPr>
              <a:t>据材料回答，新中国成立初期我国医疗卫生事业发展有何特点？</a:t>
            </a:r>
            <a:endParaRPr lang="zh-CN" altLang="en-US" sz="2000" b="1" dirty="0">
              <a:solidFill>
                <a:srgbClr val="FF0000"/>
              </a:solidFill>
              <a:latin typeface="宋体" pitchFamily="2" charset="-122"/>
              <a:ea typeface="宋体" pitchFamily="2" charset="-122"/>
            </a:endParaRPr>
          </a:p>
        </p:txBody>
      </p:sp>
      <p:sp>
        <p:nvSpPr>
          <p:cNvPr id="15364" name="TextBox 7"/>
          <p:cNvSpPr/>
          <p:nvPr>
            <p:custDataLst>
              <p:tags r:id="rId3"/>
            </p:custDataLst>
          </p:nvPr>
        </p:nvSpPr>
        <p:spPr>
          <a:xfrm>
            <a:off x="243839" y="5196012"/>
            <a:ext cx="11834685" cy="1015663"/>
          </a:xfrm>
          <a:prstGeom prst="rect">
            <a:avLst/>
          </a:prstGeom>
          <a:solidFill>
            <a:schemeClr val="accent6">
              <a:lumMod val="20000"/>
              <a:lumOff val="80000"/>
            </a:schemeClr>
          </a:solidFill>
          <a:ln w="19050">
            <a:solidFill>
              <a:srgbClr val="FF0000"/>
            </a:solidFill>
          </a:ln>
        </p:spPr>
        <p:txBody>
          <a:bodyPr wrap="square" anchor="t">
            <a:spAutoFit/>
          </a:bodyPr>
          <a:lstStyle/>
          <a:p>
            <a:pPr eaLnBrk="0" hangingPunct="0">
              <a:lnSpc>
                <a:spcPct val="150000"/>
              </a:lnSpc>
            </a:pPr>
            <a:r>
              <a:rPr lang="zh-CN" altLang="zh-CN" sz="2000" b="1" dirty="0">
                <a:solidFill>
                  <a:srgbClr val="002060"/>
                </a:solidFill>
                <a:latin typeface="宋体" pitchFamily="2" charset="-122"/>
                <a:ea typeface="宋体" pitchFamily="2" charset="-122"/>
              </a:rPr>
              <a:t>（</a:t>
            </a:r>
            <a:r>
              <a:rPr lang="en-US" altLang="zh-CN" sz="2000" b="1" dirty="0">
                <a:solidFill>
                  <a:srgbClr val="002060"/>
                </a:solidFill>
                <a:latin typeface="宋体" pitchFamily="2" charset="-122"/>
                <a:ea typeface="宋体" pitchFamily="2" charset="-122"/>
              </a:rPr>
              <a:t>1</a:t>
            </a:r>
            <a:r>
              <a:rPr lang="zh-CN" altLang="en-US" sz="2000" b="1" dirty="0" smtClean="0">
                <a:solidFill>
                  <a:srgbClr val="002060"/>
                </a:solidFill>
                <a:latin typeface="宋体" pitchFamily="2" charset="-122"/>
                <a:ea typeface="宋体" pitchFamily="2" charset="-122"/>
              </a:rPr>
              <a:t>）背景：①</a:t>
            </a:r>
            <a:r>
              <a:rPr lang="zh-CN" altLang="zh-CN" sz="2000" b="1" dirty="0">
                <a:solidFill>
                  <a:srgbClr val="002060"/>
                </a:solidFill>
                <a:latin typeface="宋体" pitchFamily="2" charset="-122"/>
                <a:ea typeface="宋体" pitchFamily="2" charset="-122"/>
              </a:rPr>
              <a:t>新中国成立，人民成为国家主人</a:t>
            </a:r>
            <a:r>
              <a:rPr lang="zh-CN" altLang="zh-CN" sz="2000" b="1" dirty="0" smtClean="0">
                <a:solidFill>
                  <a:srgbClr val="002060"/>
                </a:solidFill>
                <a:latin typeface="宋体" pitchFamily="2" charset="-122"/>
                <a:ea typeface="宋体" pitchFamily="2" charset="-122"/>
              </a:rPr>
              <a:t>；②</a:t>
            </a:r>
            <a:r>
              <a:rPr lang="zh-CN" altLang="zh-CN" sz="2000" b="1" dirty="0">
                <a:solidFill>
                  <a:srgbClr val="002060"/>
                </a:solidFill>
                <a:latin typeface="宋体" pitchFamily="2" charset="-122"/>
                <a:ea typeface="宋体" pitchFamily="2" charset="-122"/>
              </a:rPr>
              <a:t>国家医疗卫生事业落后</a:t>
            </a:r>
            <a:r>
              <a:rPr lang="zh-CN" altLang="zh-CN" sz="2000" b="1" dirty="0" smtClean="0">
                <a:solidFill>
                  <a:srgbClr val="002060"/>
                </a:solidFill>
                <a:latin typeface="宋体" pitchFamily="2" charset="-122"/>
                <a:ea typeface="宋体" pitchFamily="2" charset="-122"/>
              </a:rPr>
              <a:t>；③</a:t>
            </a:r>
            <a:r>
              <a:rPr lang="zh-CN" altLang="zh-CN" sz="2000" b="1" dirty="0">
                <a:solidFill>
                  <a:srgbClr val="002060"/>
                </a:solidFill>
                <a:latin typeface="宋体" pitchFamily="2" charset="-122"/>
                <a:ea typeface="宋体" pitchFamily="2" charset="-122"/>
              </a:rPr>
              <a:t>社会公众健康水平低</a:t>
            </a:r>
            <a:r>
              <a:rPr lang="zh-CN" altLang="zh-CN" sz="2000" b="1" dirty="0" smtClean="0">
                <a:solidFill>
                  <a:srgbClr val="002060"/>
                </a:solidFill>
                <a:latin typeface="宋体" pitchFamily="2" charset="-122"/>
                <a:ea typeface="宋体" pitchFamily="2" charset="-122"/>
              </a:rPr>
              <a:t>。</a:t>
            </a:r>
            <a:endParaRPr lang="en-US" altLang="zh-CN" sz="2000" b="1" dirty="0" smtClean="0">
              <a:solidFill>
                <a:srgbClr val="002060"/>
              </a:solidFill>
              <a:latin typeface="宋体" pitchFamily="2" charset="-122"/>
              <a:ea typeface="宋体" pitchFamily="2" charset="-122"/>
            </a:endParaRPr>
          </a:p>
          <a:p>
            <a:pPr eaLnBrk="0" hangingPunct="0">
              <a:lnSpc>
                <a:spcPct val="150000"/>
              </a:lnSpc>
            </a:pPr>
            <a:r>
              <a:rPr lang="zh-CN" altLang="zh-CN" sz="2000" b="1" dirty="0">
                <a:solidFill>
                  <a:srgbClr val="002060"/>
                </a:solidFill>
                <a:latin typeface="宋体" pitchFamily="2" charset="-122"/>
                <a:ea typeface="宋体" pitchFamily="2" charset="-122"/>
                <a:cs typeface="黑体" panose="02010609060101010101" pitchFamily="2" charset="-122"/>
              </a:rPr>
              <a:t>（</a:t>
            </a:r>
            <a:r>
              <a:rPr lang="en-US" altLang="zh-CN" sz="2000" b="1" dirty="0">
                <a:solidFill>
                  <a:srgbClr val="002060"/>
                </a:solidFill>
                <a:latin typeface="宋体" pitchFamily="2" charset="-122"/>
                <a:ea typeface="宋体" pitchFamily="2" charset="-122"/>
                <a:cs typeface="黑体" panose="02010609060101010101" pitchFamily="2" charset="-122"/>
              </a:rPr>
              <a:t>2</a:t>
            </a:r>
            <a:r>
              <a:rPr lang="zh-CN" altLang="en-US" sz="2000" b="1" dirty="0" smtClean="0">
                <a:solidFill>
                  <a:srgbClr val="002060"/>
                </a:solidFill>
                <a:latin typeface="宋体" pitchFamily="2" charset="-122"/>
                <a:ea typeface="宋体" pitchFamily="2" charset="-122"/>
                <a:cs typeface="黑体" panose="02010609060101010101" pitchFamily="2" charset="-122"/>
              </a:rPr>
              <a:t>）特点：</a:t>
            </a:r>
            <a:r>
              <a:rPr lang="zh-CN" altLang="zh-CN" sz="2000" b="1" dirty="0" smtClean="0">
                <a:solidFill>
                  <a:srgbClr val="002060"/>
                </a:solidFill>
                <a:latin typeface="宋体" pitchFamily="2" charset="-122"/>
                <a:ea typeface="宋体" pitchFamily="2" charset="-122"/>
                <a:cs typeface="黑体" panose="02010609060101010101" pitchFamily="2" charset="-122"/>
              </a:rPr>
              <a:t>起步</a:t>
            </a:r>
            <a:r>
              <a:rPr lang="zh-CN" altLang="zh-CN" sz="2000" b="1" dirty="0">
                <a:solidFill>
                  <a:srgbClr val="002060"/>
                </a:solidFill>
                <a:latin typeface="宋体" pitchFamily="2" charset="-122"/>
                <a:ea typeface="宋体" pitchFamily="2" charset="-122"/>
                <a:cs typeface="黑体" panose="02010609060101010101" pitchFamily="2" charset="-122"/>
              </a:rPr>
              <a:t>晚，水平低，基础薄弱；政府统一管理；成就</a:t>
            </a:r>
            <a:r>
              <a:rPr lang="zh-CN" altLang="zh-CN" sz="2000" b="1" dirty="0" smtClean="0">
                <a:solidFill>
                  <a:srgbClr val="002060"/>
                </a:solidFill>
                <a:latin typeface="宋体" pitchFamily="2" charset="-122"/>
                <a:ea typeface="宋体" pitchFamily="2" charset="-122"/>
                <a:cs typeface="黑体" panose="02010609060101010101" pitchFamily="2" charset="-122"/>
              </a:rPr>
              <a:t>显著</a:t>
            </a:r>
            <a:endParaRPr lang="zh-CN" altLang="zh-CN" sz="2000" b="1" dirty="0">
              <a:solidFill>
                <a:srgbClr val="002060"/>
              </a:solidFill>
              <a:latin typeface="宋体" pitchFamily="2" charset="-122"/>
              <a:ea typeface="宋体" pitchFamily="2" charset="-122"/>
              <a:cs typeface="黑体" panose="02010609060101010101" pitchFamily="2" charset="-122"/>
            </a:endParaRP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2"/>
          <p:cNvSpPr txBox="1"/>
          <p:nvPr/>
        </p:nvSpPr>
        <p:spPr>
          <a:xfrm>
            <a:off x="0" y="26635"/>
            <a:ext cx="2541319"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合作探究：</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04775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35" y="268403"/>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1032569" y="449083"/>
            <a:ext cx="618815" cy="1938020"/>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dirty="0">
                <a:solidFill>
                  <a:srgbClr val="002060"/>
                </a:solidFill>
              </a:rPr>
              <a:t>目录</a:t>
            </a:r>
          </a:p>
        </p:txBody>
      </p:sp>
      <p:grpSp>
        <p:nvGrpSpPr>
          <p:cNvPr id="6" name="组合 5"/>
          <p:cNvGrpSpPr/>
          <p:nvPr/>
        </p:nvGrpSpPr>
        <p:grpSpPr>
          <a:xfrm>
            <a:off x="2488180" y="1711325"/>
            <a:ext cx="8642350" cy="1002665"/>
            <a:chOff x="4779" y="1319"/>
            <a:chExt cx="13610" cy="1579"/>
          </a:xfrm>
        </p:grpSpPr>
        <p:sp>
          <p:nvSpPr>
            <p:cNvPr id="21" name="Oval 5"/>
            <p:cNvSpPr>
              <a:spLocks noChangeArrowheads="1"/>
            </p:cNvSpPr>
            <p:nvPr/>
          </p:nvSpPr>
          <p:spPr bwMode="auto">
            <a:xfrm>
              <a:off x="4779" y="1319"/>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1" name="标题 7"/>
            <p:cNvSpPr>
              <a:spLocks noGrp="1"/>
            </p:cNvSpPr>
            <p:nvPr/>
          </p:nvSpPr>
          <p:spPr>
            <a:xfrm>
              <a:off x="6474" y="1500"/>
              <a:ext cx="11915" cy="1398"/>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730" b="1" dirty="0" smtClean="0">
                  <a:solidFill>
                    <a:srgbClr val="002060"/>
                  </a:solidFill>
                  <a:latin typeface="方正姚体" pitchFamily="2" charset="-122"/>
                  <a:ea typeface="方正姚体" pitchFamily="2" charset="-122"/>
                </a:rPr>
                <a:t>现代医疗卫生体系的建立</a:t>
              </a:r>
              <a:endParaRPr lang="zh-CN" altLang="en-US" sz="3730" b="1" dirty="0">
                <a:solidFill>
                  <a:srgbClr val="002060"/>
                </a:solidFill>
                <a:latin typeface="方正姚体" pitchFamily="2" charset="-122"/>
                <a:ea typeface="方正姚体" pitchFamily="2" charset="-122"/>
              </a:endParaRPr>
            </a:p>
          </p:txBody>
        </p:sp>
        <p:sp>
          <p:nvSpPr>
            <p:cNvPr id="4" name="文本框 3"/>
            <p:cNvSpPr txBox="1"/>
            <p:nvPr/>
          </p:nvSpPr>
          <p:spPr>
            <a:xfrm>
              <a:off x="4824" y="1411"/>
              <a:ext cx="1195" cy="1178"/>
            </a:xfrm>
            <a:prstGeom prst="rect">
              <a:avLst/>
            </a:prstGeom>
            <a:noFill/>
          </p:spPr>
          <p:txBody>
            <a:bodyPr wrap="none" rtlCol="0">
              <a:spAutoFit/>
            </a:bodyPr>
            <a:lstStyle/>
            <a:p>
              <a:r>
                <a:rPr lang="en-US" altLang="zh-CN" sz="4265" b="1" dirty="0">
                  <a:solidFill>
                    <a:schemeClr val="bg1"/>
                  </a:solidFill>
                  <a:latin typeface="方正姚体" pitchFamily="2" charset="-122"/>
                  <a:ea typeface="方正姚体" pitchFamily="2" charset="-122"/>
                </a:rPr>
                <a:t>01</a:t>
              </a:r>
              <a:endParaRPr lang="zh-CN" altLang="en-US" sz="4265" b="1" dirty="0">
                <a:solidFill>
                  <a:schemeClr val="bg1"/>
                </a:solidFill>
                <a:latin typeface="方正姚体" pitchFamily="2" charset="-122"/>
                <a:ea typeface="方正姚体" pitchFamily="2" charset="-122"/>
              </a:endParaRPr>
            </a:p>
          </p:txBody>
        </p:sp>
      </p:grpSp>
      <p:grpSp>
        <p:nvGrpSpPr>
          <p:cNvPr id="5" name="组合 4"/>
          <p:cNvGrpSpPr/>
          <p:nvPr/>
        </p:nvGrpSpPr>
        <p:grpSpPr>
          <a:xfrm>
            <a:off x="2516755" y="3982727"/>
            <a:ext cx="7849594" cy="889635"/>
            <a:chOff x="4780" y="3204"/>
            <a:chExt cx="11576" cy="1401"/>
          </a:xfrm>
        </p:grpSpPr>
        <p:sp>
          <p:nvSpPr>
            <p:cNvPr id="28" name="Oval 5"/>
            <p:cNvSpPr>
              <a:spLocks noChangeArrowheads="1"/>
            </p:cNvSpPr>
            <p:nvPr/>
          </p:nvSpPr>
          <p:spPr bwMode="auto">
            <a:xfrm>
              <a:off x="4780" y="3204"/>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3" name="标题 1"/>
            <p:cNvSpPr>
              <a:spLocks noGrp="1"/>
            </p:cNvSpPr>
            <p:nvPr/>
          </p:nvSpPr>
          <p:spPr>
            <a:xfrm>
              <a:off x="6197" y="3247"/>
              <a:ext cx="10159"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zh-CN" altLang="en-US" sz="3730" b="1" dirty="0" smtClean="0">
                  <a:solidFill>
                    <a:srgbClr val="002060"/>
                  </a:solidFill>
                  <a:latin typeface="方正姚体" pitchFamily="2" charset="-122"/>
                  <a:ea typeface="方正姚体" pitchFamily="2" charset="-122"/>
                  <a:cs typeface="+mj-cs"/>
                </a:rPr>
                <a:t>医疗卫生事业的发展与社会生活</a:t>
              </a:r>
              <a:endParaRPr lang="zh-CN" altLang="en-US" sz="3730" b="1" dirty="0">
                <a:solidFill>
                  <a:srgbClr val="002060"/>
                </a:solidFill>
                <a:latin typeface="方正姚体" pitchFamily="2" charset="-122"/>
                <a:ea typeface="方正姚体" pitchFamily="2" charset="-122"/>
                <a:cs typeface="+mj-cs"/>
              </a:endParaRPr>
            </a:p>
          </p:txBody>
        </p:sp>
        <p:sp>
          <p:nvSpPr>
            <p:cNvPr id="24" name="文本框 23"/>
            <p:cNvSpPr txBox="1"/>
            <p:nvPr/>
          </p:nvSpPr>
          <p:spPr>
            <a:xfrm>
              <a:off x="4814" y="3290"/>
              <a:ext cx="1229" cy="1178"/>
            </a:xfrm>
            <a:prstGeom prst="rect">
              <a:avLst/>
            </a:prstGeom>
            <a:noFill/>
          </p:spPr>
          <p:txBody>
            <a:bodyPr wrap="square" rtlCol="0">
              <a:spAutoFit/>
            </a:bodyPr>
            <a:lstStyle/>
            <a:p>
              <a:r>
                <a:rPr lang="en-US" altLang="zh-CN" sz="4265" b="1" dirty="0">
                  <a:solidFill>
                    <a:schemeClr val="bg1"/>
                  </a:solidFill>
                  <a:latin typeface="方正姚体" pitchFamily="2" charset="-122"/>
                  <a:ea typeface="方正姚体" pitchFamily="2" charset="-122"/>
                </a:rPr>
                <a:t>02</a:t>
              </a:r>
              <a:endParaRPr lang="zh-CN" altLang="en-US" sz="4265" b="1" dirty="0">
                <a:solidFill>
                  <a:schemeClr val="bg1"/>
                </a:solidFill>
                <a:latin typeface="方正姚体" pitchFamily="2" charset="-122"/>
                <a:ea typeface="方正姚体" pitchFamily="2" charset="-122"/>
              </a:endParaRPr>
            </a:p>
          </p:txBody>
        </p:sp>
      </p:grpSp>
    </p:spTree>
    <p:extLst>
      <p:ext uri="{BB962C8B-B14F-4D97-AF65-F5344CB8AC3E}">
        <p14:creationId xmlns:p14="http://schemas.microsoft.com/office/powerpoint/2010/main" val="4152613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矩形 1"/>
          <p:cNvSpPr>
            <a:spLocks noChangeAspect="1"/>
          </p:cNvSpPr>
          <p:nvPr/>
        </p:nvSpPr>
        <p:spPr>
          <a:xfrm>
            <a:off x="103293" y="788670"/>
            <a:ext cx="11984567" cy="5632311"/>
          </a:xfrm>
          <a:prstGeom prst="rect">
            <a:avLst/>
          </a:prstGeom>
          <a:noFill/>
          <a:ln w="9525">
            <a:noFill/>
          </a:ln>
        </p:spPr>
        <p:txBody>
          <a:bodyPr wrap="square" anchor="t">
            <a:spAutoFit/>
          </a:bodyPr>
          <a:lstStyle/>
          <a:p>
            <a:pPr defTabSz="0">
              <a:lnSpc>
                <a:spcPct val="150000"/>
              </a:lnSpc>
              <a:tabLst>
                <a:tab pos="1187450" algn="l"/>
                <a:tab pos="2162175" algn="l"/>
                <a:tab pos="3141980" algn="l"/>
                <a:tab pos="4189730" algn="l"/>
              </a:tabLst>
            </a:pPr>
            <a:r>
              <a:rPr lang="zh-CN" altLang="zh-CN" sz="2000" b="1" dirty="0" smtClean="0">
                <a:solidFill>
                  <a:srgbClr val="002060"/>
                </a:solidFill>
                <a:uFillTx/>
                <a:latin typeface="宋体" pitchFamily="2" charset="-122"/>
                <a:ea typeface="宋体" pitchFamily="2" charset="-122"/>
              </a:rPr>
              <a:t>阅读</a:t>
            </a:r>
            <a:r>
              <a:rPr lang="zh-CN" altLang="zh-CN" sz="2000" b="1" dirty="0">
                <a:solidFill>
                  <a:srgbClr val="002060"/>
                </a:solidFill>
                <a:uFillTx/>
                <a:latin typeface="宋体" pitchFamily="2" charset="-122"/>
                <a:ea typeface="宋体" pitchFamily="2" charset="-122"/>
              </a:rPr>
              <a:t>材料</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完成下列要求。</a:t>
            </a:r>
          </a:p>
          <a:p>
            <a:pPr defTabSz="0">
              <a:lnSpc>
                <a:spcPct val="150000"/>
              </a:lnSpc>
              <a:tabLst>
                <a:tab pos="1187450" algn="l"/>
                <a:tab pos="2162175" algn="l"/>
                <a:tab pos="3141980" algn="l"/>
                <a:tab pos="4189730" algn="l"/>
              </a:tabLst>
            </a:pPr>
            <a:r>
              <a:rPr lang="zh-CN" altLang="zh-CN" sz="2000" b="1" dirty="0">
                <a:solidFill>
                  <a:srgbClr val="002060"/>
                </a:solidFill>
                <a:uFillTx/>
                <a:latin typeface="宋体" pitchFamily="2" charset="-122"/>
                <a:ea typeface="宋体" pitchFamily="2" charset="-122"/>
              </a:rPr>
              <a:t>材料　新中国成立初期</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我国农村医疗卫生极端落后。</a:t>
            </a:r>
            <a:r>
              <a:rPr lang="en-US" altLang="zh-CN" sz="2000" b="1" dirty="0">
                <a:solidFill>
                  <a:srgbClr val="002060"/>
                </a:solidFill>
                <a:uFillTx/>
                <a:latin typeface="宋体" pitchFamily="2" charset="-122"/>
                <a:ea typeface="宋体" pitchFamily="2" charset="-122"/>
              </a:rPr>
              <a:t>1950</a:t>
            </a:r>
            <a:r>
              <a:rPr lang="zh-CN" altLang="zh-CN" sz="2000" b="1" dirty="0">
                <a:solidFill>
                  <a:srgbClr val="002060"/>
                </a:solidFill>
                <a:uFillTx/>
                <a:latin typeface="宋体" pitchFamily="2" charset="-122"/>
                <a:ea typeface="宋体" pitchFamily="2" charset="-122"/>
              </a:rPr>
              <a:t>年前后</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东北各省率先自发采用合作制和群众集资的办法兴办基层卫生组织。</a:t>
            </a:r>
            <a:r>
              <a:rPr lang="en-US" altLang="zh-CN" sz="2000" b="1" dirty="0">
                <a:solidFill>
                  <a:srgbClr val="002060"/>
                </a:solidFill>
                <a:uFillTx/>
                <a:latin typeface="宋体" pitchFamily="2" charset="-122"/>
                <a:ea typeface="宋体" pitchFamily="2" charset="-122"/>
              </a:rPr>
              <a:t>1951</a:t>
            </a:r>
            <a:r>
              <a:rPr lang="zh-CN" altLang="zh-CN" sz="2000" b="1" dirty="0">
                <a:solidFill>
                  <a:srgbClr val="002060"/>
                </a:solidFill>
                <a:uFillTx/>
                <a:latin typeface="宋体" pitchFamily="2" charset="-122"/>
                <a:ea typeface="宋体" pitchFamily="2" charset="-122"/>
              </a:rPr>
              <a:t>年</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卫生部要求基层人民政府加强基层卫生工作</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大力训练</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接生员</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等初级卫生人员</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号召个体医生组建</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联合诊所</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a:t>
            </a:r>
            <a:r>
              <a:rPr lang="en-US" altLang="zh-CN" sz="2000" b="1" dirty="0">
                <a:solidFill>
                  <a:srgbClr val="002060"/>
                </a:solidFill>
                <a:uFillTx/>
                <a:latin typeface="宋体" pitchFamily="2" charset="-122"/>
                <a:ea typeface="宋体" pitchFamily="2" charset="-122"/>
              </a:rPr>
              <a:t>1955</a:t>
            </a:r>
            <a:r>
              <a:rPr lang="zh-CN" altLang="zh-CN" sz="2000" b="1" dirty="0">
                <a:solidFill>
                  <a:srgbClr val="002060"/>
                </a:solidFill>
                <a:uFillTx/>
                <a:latin typeface="宋体" pitchFamily="2" charset="-122"/>
                <a:ea typeface="宋体" pitchFamily="2" charset="-122"/>
              </a:rPr>
              <a:t>年</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山西、河南、贵州等地农村出现了一批由合作社自发组织的保健站和医疗站。它们基本是在乡政府领导下</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以自愿为原则</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每个农民缴纳几角钱保健费</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便可享受免费预防保健及免收挂号费、出诊费、注射费的服务。到</a:t>
            </a:r>
            <a:r>
              <a:rPr lang="en-US" altLang="zh-CN" sz="2000" b="1" dirty="0">
                <a:solidFill>
                  <a:srgbClr val="002060"/>
                </a:solidFill>
                <a:uFillTx/>
                <a:latin typeface="宋体" pitchFamily="2" charset="-122"/>
                <a:ea typeface="宋体" pitchFamily="2" charset="-122"/>
              </a:rPr>
              <a:t>1956</a:t>
            </a:r>
            <a:r>
              <a:rPr lang="zh-CN" altLang="zh-CN" sz="2000" b="1" dirty="0">
                <a:solidFill>
                  <a:srgbClr val="002060"/>
                </a:solidFill>
                <a:uFillTx/>
                <a:latin typeface="宋体" pitchFamily="2" charset="-122"/>
                <a:ea typeface="宋体" pitchFamily="2" charset="-122"/>
              </a:rPr>
              <a:t>年底</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这些省的集体保健医疗站发展到</a:t>
            </a:r>
            <a:r>
              <a:rPr lang="en-US" altLang="zh-CN" sz="2000" b="1" dirty="0">
                <a:solidFill>
                  <a:srgbClr val="002060"/>
                </a:solidFill>
                <a:uFillTx/>
                <a:latin typeface="宋体" pitchFamily="2" charset="-122"/>
                <a:ea typeface="宋体" pitchFamily="2" charset="-122"/>
              </a:rPr>
              <a:t>1</a:t>
            </a:r>
            <a:r>
              <a:rPr lang="zh-CN" altLang="zh-CN" sz="2000" b="1" dirty="0">
                <a:solidFill>
                  <a:srgbClr val="002060"/>
                </a:solidFill>
                <a:uFillTx/>
                <a:latin typeface="宋体" pitchFamily="2" charset="-122"/>
                <a:ea typeface="宋体" pitchFamily="2" charset="-122"/>
              </a:rPr>
              <a:t>万个</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医务人员约</a:t>
            </a:r>
            <a:r>
              <a:rPr lang="en-US" altLang="zh-CN" sz="2000" b="1" dirty="0">
                <a:solidFill>
                  <a:srgbClr val="002060"/>
                </a:solidFill>
                <a:uFillTx/>
                <a:latin typeface="宋体" pitchFamily="2" charset="-122"/>
                <a:ea typeface="宋体" pitchFamily="2" charset="-122"/>
              </a:rPr>
              <a:t>10</a:t>
            </a:r>
            <a:r>
              <a:rPr lang="zh-CN" altLang="zh-CN" sz="2000" b="1" dirty="0">
                <a:solidFill>
                  <a:srgbClr val="002060"/>
                </a:solidFill>
                <a:uFillTx/>
                <a:latin typeface="宋体" pitchFamily="2" charset="-122"/>
                <a:ea typeface="宋体" pitchFamily="2" charset="-122"/>
              </a:rPr>
              <a:t>万人。</a:t>
            </a:r>
            <a:r>
              <a:rPr lang="en-US" altLang="zh-CN" sz="2000" b="1" dirty="0">
                <a:solidFill>
                  <a:srgbClr val="002060"/>
                </a:solidFill>
                <a:uFillTx/>
                <a:latin typeface="宋体" pitchFamily="2" charset="-122"/>
                <a:ea typeface="宋体" pitchFamily="2" charset="-122"/>
                <a:sym typeface="+mn-ea"/>
              </a:rPr>
              <a:t>1960</a:t>
            </a:r>
            <a:r>
              <a:rPr lang="zh-CN" altLang="zh-CN" sz="2000" b="1" dirty="0">
                <a:solidFill>
                  <a:srgbClr val="002060"/>
                </a:solidFill>
                <a:uFillTx/>
                <a:latin typeface="宋体" pitchFamily="2" charset="-122"/>
                <a:ea typeface="宋体" pitchFamily="2" charset="-122"/>
                <a:sym typeface="+mn-ea"/>
              </a:rPr>
              <a:t>年</a:t>
            </a:r>
            <a:r>
              <a:rPr lang="en-US" altLang="zh-CN" sz="2000" b="1" dirty="0">
                <a:solidFill>
                  <a:srgbClr val="002060"/>
                </a:solidFill>
                <a:uFillTx/>
                <a:latin typeface="宋体" pitchFamily="2" charset="-122"/>
                <a:ea typeface="宋体" pitchFamily="2" charset="-122"/>
                <a:sym typeface="+mn-ea"/>
              </a:rPr>
              <a:t>,</a:t>
            </a:r>
            <a:r>
              <a:rPr lang="zh-CN" altLang="zh-CN" sz="2000" b="1" dirty="0">
                <a:solidFill>
                  <a:srgbClr val="002060"/>
                </a:solidFill>
                <a:uFillTx/>
                <a:latin typeface="宋体" pitchFamily="2" charset="-122"/>
                <a:ea typeface="宋体" pitchFamily="2" charset="-122"/>
                <a:sym typeface="+mn-ea"/>
              </a:rPr>
              <a:t>中共中央充分肯定了合作医疗这一办医形式。随后</a:t>
            </a:r>
            <a:r>
              <a:rPr lang="en-US" altLang="zh-CN" sz="2000" b="1" dirty="0">
                <a:solidFill>
                  <a:srgbClr val="002060"/>
                </a:solidFill>
                <a:uFillTx/>
                <a:latin typeface="宋体" pitchFamily="2" charset="-122"/>
                <a:ea typeface="宋体" pitchFamily="2" charset="-122"/>
                <a:sym typeface="+mn-ea"/>
              </a:rPr>
              <a:t>,</a:t>
            </a:r>
            <a:r>
              <a:rPr lang="zh-CN" altLang="zh-CN" sz="2000" b="1" dirty="0">
                <a:solidFill>
                  <a:srgbClr val="002060"/>
                </a:solidFill>
                <a:uFillTx/>
                <a:latin typeface="宋体" pitchFamily="2" charset="-122"/>
                <a:ea typeface="宋体" pitchFamily="2" charset="-122"/>
                <a:sym typeface="+mn-ea"/>
              </a:rPr>
              <a:t>卫生部组织大批卫生技术人员下乡</a:t>
            </a:r>
            <a:r>
              <a:rPr lang="en-US" altLang="zh-CN" sz="2000" b="1" dirty="0">
                <a:solidFill>
                  <a:srgbClr val="002060"/>
                </a:solidFill>
                <a:uFillTx/>
                <a:latin typeface="宋体" pitchFamily="2" charset="-122"/>
                <a:ea typeface="宋体" pitchFamily="2" charset="-122"/>
                <a:sym typeface="+mn-ea"/>
              </a:rPr>
              <a:t>,</a:t>
            </a:r>
            <a:r>
              <a:rPr lang="zh-CN" altLang="zh-CN" sz="2000" b="1" dirty="0">
                <a:solidFill>
                  <a:srgbClr val="002060"/>
                </a:solidFill>
                <a:uFillTx/>
                <a:latin typeface="宋体" pitchFamily="2" charset="-122"/>
                <a:ea typeface="宋体" pitchFamily="2" charset="-122"/>
                <a:sym typeface="+mn-ea"/>
              </a:rPr>
              <a:t>培养农村卫生技术人员</a:t>
            </a:r>
            <a:r>
              <a:rPr lang="en-US" altLang="zh-CN" sz="2000" b="1" dirty="0">
                <a:solidFill>
                  <a:srgbClr val="002060"/>
                </a:solidFill>
                <a:uFillTx/>
                <a:latin typeface="宋体" pitchFamily="2" charset="-122"/>
                <a:ea typeface="宋体" pitchFamily="2" charset="-122"/>
                <a:sym typeface="+mn-ea"/>
              </a:rPr>
              <a:t>,</a:t>
            </a:r>
            <a:r>
              <a:rPr lang="zh-CN" altLang="zh-CN" sz="2000" b="1" dirty="0">
                <a:solidFill>
                  <a:srgbClr val="002060"/>
                </a:solidFill>
                <a:uFillTx/>
                <a:latin typeface="宋体" pitchFamily="2" charset="-122"/>
                <a:ea typeface="宋体" pitchFamily="2" charset="-122"/>
                <a:sym typeface="+mn-ea"/>
              </a:rPr>
              <a:t>广泛建立合作医疗学习范本。</a:t>
            </a:r>
            <a:r>
              <a:rPr lang="en-US" altLang="zh-CN" sz="2000" b="1" dirty="0">
                <a:solidFill>
                  <a:srgbClr val="002060"/>
                </a:solidFill>
                <a:uFillTx/>
                <a:latin typeface="宋体" pitchFamily="2" charset="-122"/>
                <a:ea typeface="宋体" pitchFamily="2" charset="-122"/>
                <a:sym typeface="+mn-ea"/>
              </a:rPr>
              <a:t>20</a:t>
            </a:r>
            <a:r>
              <a:rPr lang="zh-CN" altLang="zh-CN" sz="2000" b="1" dirty="0">
                <a:solidFill>
                  <a:srgbClr val="002060"/>
                </a:solidFill>
                <a:uFillTx/>
                <a:latin typeface="宋体" pitchFamily="2" charset="-122"/>
                <a:ea typeface="宋体" pitchFamily="2" charset="-122"/>
                <a:sym typeface="+mn-ea"/>
              </a:rPr>
              <a:t>世纪</a:t>
            </a:r>
            <a:r>
              <a:rPr lang="en-US" altLang="zh-CN" sz="2000" b="1" dirty="0">
                <a:solidFill>
                  <a:srgbClr val="002060"/>
                </a:solidFill>
                <a:uFillTx/>
                <a:latin typeface="宋体" pitchFamily="2" charset="-122"/>
                <a:ea typeface="宋体" pitchFamily="2" charset="-122"/>
                <a:sym typeface="+mn-ea"/>
              </a:rPr>
              <a:t>60</a:t>
            </a:r>
            <a:r>
              <a:rPr lang="zh-CN" altLang="zh-CN" sz="2000" b="1" dirty="0">
                <a:solidFill>
                  <a:srgbClr val="002060"/>
                </a:solidFill>
                <a:uFillTx/>
                <a:latin typeface="宋体" pitchFamily="2" charset="-122"/>
                <a:ea typeface="宋体" pitchFamily="2" charset="-122"/>
                <a:sym typeface="+mn-ea"/>
              </a:rPr>
              <a:t>年代初</a:t>
            </a:r>
            <a:r>
              <a:rPr lang="en-US" altLang="zh-CN" sz="2000" b="1" dirty="0">
                <a:solidFill>
                  <a:srgbClr val="002060"/>
                </a:solidFill>
                <a:uFillTx/>
                <a:latin typeface="宋体" pitchFamily="2" charset="-122"/>
                <a:ea typeface="宋体" pitchFamily="2" charset="-122"/>
                <a:sym typeface="+mn-ea"/>
              </a:rPr>
              <a:t>,</a:t>
            </a:r>
            <a:r>
              <a:rPr lang="zh-CN" altLang="zh-CN" sz="2000" b="1" dirty="0">
                <a:solidFill>
                  <a:srgbClr val="002060"/>
                </a:solidFill>
                <a:uFillTx/>
                <a:latin typeface="宋体" pitchFamily="2" charset="-122"/>
                <a:ea typeface="宋体" pitchFamily="2" charset="-122"/>
                <a:sym typeface="+mn-ea"/>
              </a:rPr>
              <a:t>农村合作医疗的覆盖率达到</a:t>
            </a:r>
            <a:r>
              <a:rPr lang="en-US" altLang="zh-CN" sz="2000" b="1" dirty="0">
                <a:solidFill>
                  <a:srgbClr val="002060"/>
                </a:solidFill>
                <a:uFillTx/>
                <a:latin typeface="宋体" pitchFamily="2" charset="-122"/>
                <a:ea typeface="宋体" pitchFamily="2" charset="-122"/>
                <a:sym typeface="+mn-ea"/>
              </a:rPr>
              <a:t>20%—30%,</a:t>
            </a:r>
            <a:r>
              <a:rPr lang="zh-CN" altLang="zh-CN" sz="2000" b="1" dirty="0">
                <a:solidFill>
                  <a:srgbClr val="002060"/>
                </a:solidFill>
                <a:uFillTx/>
                <a:latin typeface="宋体" pitchFamily="2" charset="-122"/>
                <a:ea typeface="宋体" pitchFamily="2" charset="-122"/>
                <a:sym typeface="+mn-ea"/>
              </a:rPr>
              <a:t>到</a:t>
            </a:r>
            <a:r>
              <a:rPr lang="en-US" altLang="zh-CN" sz="2000" b="1" dirty="0">
                <a:solidFill>
                  <a:srgbClr val="002060"/>
                </a:solidFill>
                <a:uFillTx/>
                <a:latin typeface="宋体" pitchFamily="2" charset="-122"/>
                <a:ea typeface="宋体" pitchFamily="2" charset="-122"/>
                <a:sym typeface="+mn-ea"/>
              </a:rPr>
              <a:t>20</a:t>
            </a:r>
            <a:r>
              <a:rPr lang="zh-CN" altLang="zh-CN" sz="2000" b="1" dirty="0">
                <a:solidFill>
                  <a:srgbClr val="002060"/>
                </a:solidFill>
                <a:uFillTx/>
                <a:latin typeface="宋体" pitchFamily="2" charset="-122"/>
                <a:ea typeface="宋体" pitchFamily="2" charset="-122"/>
                <a:sym typeface="+mn-ea"/>
              </a:rPr>
              <a:t>世纪</a:t>
            </a:r>
            <a:r>
              <a:rPr lang="en-US" altLang="zh-CN" sz="2000" b="1" dirty="0">
                <a:solidFill>
                  <a:srgbClr val="002060"/>
                </a:solidFill>
                <a:uFillTx/>
                <a:latin typeface="宋体" pitchFamily="2" charset="-122"/>
                <a:ea typeface="宋体" pitchFamily="2" charset="-122"/>
                <a:sym typeface="+mn-ea"/>
              </a:rPr>
              <a:t>70</a:t>
            </a:r>
            <a:r>
              <a:rPr lang="zh-CN" altLang="zh-CN" sz="2000" b="1" dirty="0">
                <a:solidFill>
                  <a:srgbClr val="002060"/>
                </a:solidFill>
                <a:uFillTx/>
                <a:latin typeface="宋体" pitchFamily="2" charset="-122"/>
                <a:ea typeface="宋体" pitchFamily="2" charset="-122"/>
                <a:sym typeface="+mn-ea"/>
              </a:rPr>
              <a:t>年代末</a:t>
            </a:r>
            <a:r>
              <a:rPr lang="en-US" altLang="zh-CN" sz="2000" b="1" dirty="0">
                <a:solidFill>
                  <a:srgbClr val="002060"/>
                </a:solidFill>
                <a:uFillTx/>
                <a:latin typeface="宋体" pitchFamily="2" charset="-122"/>
                <a:ea typeface="宋体" pitchFamily="2" charset="-122"/>
                <a:sym typeface="+mn-ea"/>
              </a:rPr>
              <a:t>,</a:t>
            </a:r>
            <a:r>
              <a:rPr lang="zh-CN" altLang="zh-CN" sz="2000" b="1" dirty="0">
                <a:solidFill>
                  <a:srgbClr val="002060"/>
                </a:solidFill>
                <a:uFillTx/>
                <a:latin typeface="宋体" pitchFamily="2" charset="-122"/>
                <a:ea typeface="宋体" pitchFamily="2" charset="-122"/>
                <a:sym typeface="+mn-ea"/>
              </a:rPr>
              <a:t>全国普及率达到</a:t>
            </a:r>
            <a:r>
              <a:rPr lang="en-US" altLang="zh-CN" sz="2000" b="1" dirty="0">
                <a:solidFill>
                  <a:srgbClr val="002060"/>
                </a:solidFill>
                <a:uFillTx/>
                <a:latin typeface="宋体" pitchFamily="2" charset="-122"/>
                <a:ea typeface="宋体" pitchFamily="2" charset="-122"/>
                <a:sym typeface="+mn-ea"/>
              </a:rPr>
              <a:t>90%</a:t>
            </a:r>
            <a:r>
              <a:rPr lang="zh-CN" altLang="zh-CN" sz="2000" b="1" dirty="0">
                <a:solidFill>
                  <a:srgbClr val="002060"/>
                </a:solidFill>
                <a:uFillTx/>
                <a:latin typeface="宋体" pitchFamily="2" charset="-122"/>
                <a:ea typeface="宋体" pitchFamily="2" charset="-122"/>
                <a:sym typeface="+mn-ea"/>
              </a:rPr>
              <a:t>以上。 </a:t>
            </a:r>
            <a:endParaRPr lang="en-US" altLang="zh-CN" sz="2000" b="1" dirty="0" smtClean="0">
              <a:solidFill>
                <a:srgbClr val="002060"/>
              </a:solidFill>
              <a:uFillTx/>
              <a:latin typeface="宋体" pitchFamily="2" charset="-122"/>
              <a:ea typeface="宋体" pitchFamily="2" charset="-122"/>
              <a:sym typeface="+mn-ea"/>
            </a:endParaRPr>
          </a:p>
          <a:p>
            <a:pPr defTabSz="0">
              <a:lnSpc>
                <a:spcPct val="150000"/>
              </a:lnSpc>
              <a:tabLst>
                <a:tab pos="1187450" algn="l"/>
                <a:tab pos="2162175" algn="l"/>
                <a:tab pos="3141980" algn="l"/>
                <a:tab pos="4189730" algn="l"/>
              </a:tabLst>
            </a:pPr>
            <a:r>
              <a:rPr lang="en-US" altLang="zh-CN" sz="2000" b="1" dirty="0" smtClean="0">
                <a:solidFill>
                  <a:srgbClr val="002060"/>
                </a:solidFill>
                <a:uFillTx/>
                <a:latin typeface="宋体" pitchFamily="2" charset="-122"/>
                <a:ea typeface="宋体" pitchFamily="2" charset="-122"/>
                <a:sym typeface="+mn-ea"/>
              </a:rPr>
              <a:t>                            ——</a:t>
            </a:r>
            <a:r>
              <a:rPr lang="zh-CN" altLang="zh-CN" sz="2000" b="1" dirty="0">
                <a:solidFill>
                  <a:srgbClr val="002060"/>
                </a:solidFill>
                <a:uFillTx/>
                <a:latin typeface="宋体" pitchFamily="2" charset="-122"/>
                <a:ea typeface="宋体" pitchFamily="2" charset="-122"/>
                <a:sym typeface="+mn-ea"/>
              </a:rPr>
              <a:t>摘编自姚力</a:t>
            </a:r>
            <a:r>
              <a:rPr lang="zh-CN" altLang="zh-CN" sz="2000" b="1" dirty="0" smtClean="0">
                <a:solidFill>
                  <a:srgbClr val="002060"/>
                </a:solidFill>
                <a:uFillTx/>
                <a:latin typeface="宋体" pitchFamily="2" charset="-122"/>
                <a:ea typeface="宋体" pitchFamily="2" charset="-122"/>
                <a:sym typeface="+mn-ea"/>
              </a:rPr>
              <a:t>《中国共产党对医疗保障制度的探索与经验》</a:t>
            </a:r>
            <a:endParaRPr lang="zh-CN" altLang="zh-CN" sz="2000" b="1" dirty="0">
              <a:solidFill>
                <a:srgbClr val="002060"/>
              </a:solidFill>
              <a:uFillTx/>
              <a:latin typeface="宋体" pitchFamily="2" charset="-122"/>
              <a:ea typeface="宋体" pitchFamily="2" charset="-122"/>
              <a:sym typeface="+mn-ea"/>
            </a:endParaRPr>
          </a:p>
          <a:p>
            <a:pPr defTabSz="0">
              <a:lnSpc>
                <a:spcPct val="150000"/>
              </a:lnSpc>
              <a:tabLst>
                <a:tab pos="1187450" algn="l"/>
                <a:tab pos="2162175" algn="l"/>
                <a:tab pos="3141980" algn="l"/>
                <a:tab pos="4189730" algn="l"/>
              </a:tabLst>
            </a:pPr>
            <a:r>
              <a:rPr lang="en-US" altLang="zh-CN" sz="2000" b="1" dirty="0">
                <a:solidFill>
                  <a:srgbClr val="FF0000"/>
                </a:solidFill>
                <a:uFillTx/>
                <a:latin typeface="宋体" pitchFamily="2" charset="-122"/>
                <a:ea typeface="宋体" pitchFamily="2" charset="-122"/>
                <a:sym typeface="+mn-ea"/>
              </a:rPr>
              <a:t>(1)</a:t>
            </a:r>
            <a:r>
              <a:rPr lang="zh-CN" altLang="zh-CN" sz="2000" b="1" dirty="0">
                <a:solidFill>
                  <a:srgbClr val="FF0000"/>
                </a:solidFill>
                <a:uFillTx/>
                <a:latin typeface="宋体" pitchFamily="2" charset="-122"/>
                <a:ea typeface="宋体" pitchFamily="2" charset="-122"/>
                <a:sym typeface="+mn-ea"/>
              </a:rPr>
              <a:t>根据材料并结合所学知识</a:t>
            </a:r>
            <a:r>
              <a:rPr lang="en-US" altLang="zh-CN" sz="2000" b="1" dirty="0">
                <a:solidFill>
                  <a:srgbClr val="FF0000"/>
                </a:solidFill>
                <a:uFillTx/>
                <a:latin typeface="宋体" pitchFamily="2" charset="-122"/>
                <a:ea typeface="宋体" pitchFamily="2" charset="-122"/>
                <a:sym typeface="+mn-ea"/>
              </a:rPr>
              <a:t>,</a:t>
            </a:r>
            <a:r>
              <a:rPr lang="zh-CN" altLang="zh-CN" sz="2000" b="1" dirty="0">
                <a:solidFill>
                  <a:srgbClr val="FF0000"/>
                </a:solidFill>
                <a:uFillTx/>
                <a:latin typeface="宋体" pitchFamily="2" charset="-122"/>
                <a:ea typeface="宋体" pitchFamily="2" charset="-122"/>
                <a:sym typeface="+mn-ea"/>
              </a:rPr>
              <a:t>概括我国农村合作医疗推行的特点及主要目的。</a:t>
            </a:r>
            <a:endParaRPr lang="zh-CN" altLang="zh-CN" sz="2000" b="1" dirty="0">
              <a:solidFill>
                <a:srgbClr val="FF0000"/>
              </a:solidFill>
              <a:uFillTx/>
              <a:latin typeface="宋体" pitchFamily="2" charset="-122"/>
              <a:ea typeface="宋体" pitchFamily="2" charset="-122"/>
            </a:endParaRPr>
          </a:p>
          <a:p>
            <a:pPr defTabSz="0">
              <a:lnSpc>
                <a:spcPct val="150000"/>
              </a:lnSpc>
              <a:tabLst>
                <a:tab pos="1187450" algn="l"/>
                <a:tab pos="2162175" algn="l"/>
                <a:tab pos="3141980" algn="l"/>
                <a:tab pos="4189730" algn="l"/>
              </a:tabLst>
            </a:pPr>
            <a:r>
              <a:rPr lang="en-US" altLang="zh-CN" sz="2000" b="1" dirty="0">
                <a:solidFill>
                  <a:srgbClr val="FF0000"/>
                </a:solidFill>
                <a:uFillTx/>
                <a:latin typeface="宋体" pitchFamily="2" charset="-122"/>
                <a:ea typeface="宋体" pitchFamily="2" charset="-122"/>
                <a:sym typeface="+mn-ea"/>
              </a:rPr>
              <a:t>(2)</a:t>
            </a:r>
            <a:r>
              <a:rPr lang="zh-CN" altLang="zh-CN" sz="2000" b="1" dirty="0">
                <a:solidFill>
                  <a:srgbClr val="FF0000"/>
                </a:solidFill>
                <a:uFillTx/>
                <a:latin typeface="宋体" pitchFamily="2" charset="-122"/>
                <a:ea typeface="宋体" pitchFamily="2" charset="-122"/>
                <a:sym typeface="+mn-ea"/>
              </a:rPr>
              <a:t>根据材料并结合所学知识</a:t>
            </a:r>
            <a:r>
              <a:rPr lang="en-US" altLang="zh-CN" sz="2000" b="1" dirty="0">
                <a:solidFill>
                  <a:srgbClr val="FF0000"/>
                </a:solidFill>
                <a:uFillTx/>
                <a:latin typeface="宋体" pitchFamily="2" charset="-122"/>
                <a:ea typeface="宋体" pitchFamily="2" charset="-122"/>
                <a:sym typeface="+mn-ea"/>
              </a:rPr>
              <a:t>,</a:t>
            </a:r>
            <a:r>
              <a:rPr lang="zh-CN" altLang="zh-CN" sz="2000" b="1" dirty="0">
                <a:solidFill>
                  <a:srgbClr val="FF0000"/>
                </a:solidFill>
                <a:uFillTx/>
                <a:latin typeface="宋体" pitchFamily="2" charset="-122"/>
                <a:ea typeface="宋体" pitchFamily="2" charset="-122"/>
                <a:sym typeface="+mn-ea"/>
              </a:rPr>
              <a:t>分析农村合作医疗制度的意义。</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2"/>
          <p:cNvSpPr txBox="1"/>
          <p:nvPr/>
        </p:nvSpPr>
        <p:spPr>
          <a:xfrm>
            <a:off x="0" y="26635"/>
            <a:ext cx="2541319" cy="584775"/>
          </a:xfrm>
          <a:prstGeom prst="rect">
            <a:avLst/>
          </a:prstGeom>
          <a:noFill/>
        </p:spPr>
        <p:txBody>
          <a:bodyPr wrap="square" rtlCol="0">
            <a:spAutoFit/>
          </a:bodyPr>
          <a:lstStyle/>
          <a:p>
            <a:r>
              <a:rPr lang="zh-CN" altLang="en-US" sz="3200" b="1" spc="-100" dirty="0" smtClean="0">
                <a:solidFill>
                  <a:srgbClr val="FF0000"/>
                </a:solidFill>
                <a:latin typeface="方正姚体" pitchFamily="2" charset="-122"/>
                <a:ea typeface="方正姚体" pitchFamily="2" charset="-122"/>
              </a:rPr>
              <a:t>合作探究：</a:t>
            </a:r>
            <a:endParaRPr lang="zh-CN" altLang="en-US" sz="3200" b="1" spc="-100" dirty="0">
              <a:solidFill>
                <a:srgbClr val="FF0000"/>
              </a:solidFill>
              <a:latin typeface="方正姚体" pitchFamily="2" charset="-122"/>
              <a:ea typeface="方正姚体" pitchFamily="2" charset="-122"/>
            </a:endParaRPr>
          </a:p>
        </p:txBody>
      </p:sp>
      <p:sp>
        <p:nvSpPr>
          <p:cNvPr id="7" name="文本框 2"/>
          <p:cNvSpPr txBox="1"/>
          <p:nvPr/>
        </p:nvSpPr>
        <p:spPr>
          <a:xfrm>
            <a:off x="409250" y="2348650"/>
            <a:ext cx="11372651" cy="1477328"/>
          </a:xfrm>
          <a:prstGeom prst="rect">
            <a:avLst/>
          </a:prstGeom>
          <a:solidFill>
            <a:srgbClr val="FFFF00"/>
          </a:solidFill>
          <a:ln w="19050">
            <a:solidFill>
              <a:srgbClr val="FF0000"/>
            </a:solidFill>
          </a:ln>
        </p:spPr>
        <p:txBody>
          <a:bodyPr wrap="square" rtlCol="0">
            <a:spAutoFit/>
          </a:bodyPr>
          <a:lstStyle/>
          <a:p>
            <a:pPr defTabSz="0">
              <a:lnSpc>
                <a:spcPct val="150000"/>
              </a:lnSpc>
              <a:spcAft>
                <a:spcPts val="0"/>
              </a:spcAft>
              <a:tabLst>
                <a:tab pos="1188085" algn="l"/>
                <a:tab pos="2163445" algn="l"/>
                <a:tab pos="3142615" algn="l"/>
                <a:tab pos="4190365" algn="l"/>
              </a:tabLst>
            </a:pPr>
            <a:r>
              <a:rPr lang="en-US" altLang="zh-CN" sz="2000" b="1" dirty="0">
                <a:solidFill>
                  <a:srgbClr val="002060"/>
                </a:solidFill>
                <a:latin typeface="宋体" pitchFamily="2" charset="-122"/>
                <a:ea typeface="宋体" pitchFamily="2" charset="-122"/>
                <a:cs typeface="黑体" panose="02010609060101010101" pitchFamily="2" charset="-122"/>
                <a:sym typeface="+mn-ea"/>
              </a:rPr>
              <a:t>(1)</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特点</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从</a:t>
            </a:r>
            <a:r>
              <a:rPr lang="zh-CN" altLang="zh-CN" sz="2000" b="1" dirty="0">
                <a:solidFill>
                  <a:srgbClr val="002060"/>
                </a:solidFill>
                <a:latin typeface="宋体" pitchFamily="2" charset="-122"/>
                <a:ea typeface="宋体" pitchFamily="2" charset="-122"/>
                <a:cs typeface="黑体" panose="02010609060101010101" pitchFamily="2" charset="-122"/>
                <a:sym typeface="+mn-ea"/>
              </a:rPr>
              <a:t>地方自发探索到中央主导推行</a:t>
            </a:r>
            <a:r>
              <a:rPr lang="en-US" altLang="zh-CN"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a:solidFill>
                  <a:srgbClr val="002060"/>
                </a:solidFill>
                <a:latin typeface="宋体" pitchFamily="2" charset="-122"/>
                <a:ea typeface="宋体" pitchFamily="2" charset="-122"/>
                <a:cs typeface="黑体" panose="02010609060101010101" pitchFamily="2" charset="-122"/>
                <a:sym typeface="+mn-ea"/>
              </a:rPr>
              <a:t>政府领导与农民自愿相结合</a:t>
            </a:r>
            <a:r>
              <a:rPr lang="en-US" altLang="zh-CN" sz="2000" b="1" dirty="0" smtClean="0">
                <a:solidFill>
                  <a:srgbClr val="002060"/>
                </a:solidFill>
                <a:latin typeface="宋体" pitchFamily="2" charset="-122"/>
                <a:ea typeface="宋体" pitchFamily="2" charset="-122"/>
                <a:cs typeface="黑体" panose="02010609060101010101" pitchFamily="2" charset="-122"/>
                <a:sym typeface="+mn-ea"/>
              </a:rPr>
              <a:t>)</a:t>
            </a:r>
            <a:r>
              <a:rPr lang="zh-CN" altLang="en-US" sz="2000" b="1" dirty="0" smtClean="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从</a:t>
            </a:r>
            <a:r>
              <a:rPr lang="zh-CN" altLang="zh-CN" sz="2000" b="1" dirty="0">
                <a:solidFill>
                  <a:srgbClr val="002060"/>
                </a:solidFill>
                <a:latin typeface="宋体" pitchFamily="2" charset="-122"/>
                <a:ea typeface="宋体" pitchFamily="2" charset="-122"/>
                <a:cs typeface="黑体" panose="02010609060101010101" pitchFamily="2" charset="-122"/>
                <a:sym typeface="+mn-ea"/>
              </a:rPr>
              <a:t>局部地区到全国</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普及</a:t>
            </a:r>
            <a:r>
              <a:rPr lang="zh-CN" altLang="en-US" sz="2000" b="1" dirty="0" smtClean="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以</a:t>
            </a:r>
            <a:r>
              <a:rPr lang="zh-CN" altLang="zh-CN" sz="2000" b="1" dirty="0">
                <a:solidFill>
                  <a:srgbClr val="002060"/>
                </a:solidFill>
                <a:latin typeface="宋体" pitchFamily="2" charset="-122"/>
                <a:ea typeface="宋体" pitchFamily="2" charset="-122"/>
                <a:cs typeface="黑体" panose="02010609060101010101" pitchFamily="2" charset="-122"/>
                <a:sym typeface="+mn-ea"/>
              </a:rPr>
              <a:t>基本医疗保障为主</a:t>
            </a:r>
            <a:r>
              <a:rPr lang="en-US" altLang="zh-CN"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a:solidFill>
                  <a:srgbClr val="002060"/>
                </a:solidFill>
                <a:latin typeface="宋体" pitchFamily="2" charset="-122"/>
                <a:ea typeface="宋体" pitchFamily="2" charset="-122"/>
                <a:cs typeface="黑体" panose="02010609060101010101" pitchFamily="2" charset="-122"/>
                <a:sym typeface="+mn-ea"/>
              </a:rPr>
              <a:t>重视培养农村卫生人员。</a:t>
            </a:r>
          </a:p>
          <a:p>
            <a:pPr defTabSz="0">
              <a:lnSpc>
                <a:spcPct val="150000"/>
              </a:lnSpc>
              <a:spcAft>
                <a:spcPts val="0"/>
              </a:spcAft>
              <a:tabLst>
                <a:tab pos="1188085" algn="l"/>
                <a:tab pos="2163445" algn="l"/>
                <a:tab pos="3142615" algn="l"/>
                <a:tab pos="4190365" algn="l"/>
              </a:tabLst>
            </a:pPr>
            <a:r>
              <a:rPr lang="zh-CN" altLang="zh-CN" sz="2000" b="1" dirty="0">
                <a:solidFill>
                  <a:srgbClr val="002060"/>
                </a:solidFill>
                <a:latin typeface="宋体" pitchFamily="2" charset="-122"/>
                <a:ea typeface="宋体" pitchFamily="2" charset="-122"/>
                <a:cs typeface="黑体" panose="02010609060101010101" pitchFamily="2" charset="-122"/>
                <a:sym typeface="+mn-ea"/>
              </a:rPr>
              <a:t>主要</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目的</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改变</a:t>
            </a:r>
            <a:r>
              <a:rPr lang="zh-CN" altLang="zh-CN" sz="2000" b="1" dirty="0">
                <a:solidFill>
                  <a:srgbClr val="002060"/>
                </a:solidFill>
                <a:latin typeface="宋体" pitchFamily="2" charset="-122"/>
                <a:ea typeface="宋体" pitchFamily="2" charset="-122"/>
                <a:cs typeface="黑体" panose="02010609060101010101" pitchFamily="2" charset="-122"/>
                <a:sym typeface="+mn-ea"/>
              </a:rPr>
              <a:t>农村医疗卫生落后的</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状况</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保障</a:t>
            </a:r>
            <a:r>
              <a:rPr lang="zh-CN" altLang="zh-CN" sz="2000" b="1" dirty="0">
                <a:solidFill>
                  <a:srgbClr val="002060"/>
                </a:solidFill>
                <a:latin typeface="宋体" pitchFamily="2" charset="-122"/>
                <a:ea typeface="宋体" pitchFamily="2" charset="-122"/>
                <a:cs typeface="黑体" panose="02010609060101010101" pitchFamily="2" charset="-122"/>
                <a:sym typeface="+mn-ea"/>
              </a:rPr>
              <a:t>人民的身体健康。</a:t>
            </a:r>
            <a:endParaRPr lang="en-US" altLang="zh-CN" sz="2000" b="1" dirty="0">
              <a:solidFill>
                <a:srgbClr val="002060"/>
              </a:solidFill>
              <a:latin typeface="宋体" pitchFamily="2" charset="-122"/>
              <a:ea typeface="宋体" pitchFamily="2" charset="-122"/>
              <a:cs typeface="黑体" panose="02010609060101010101" pitchFamily="2" charset="-122"/>
              <a:sym typeface="+mn-ea"/>
            </a:endParaRPr>
          </a:p>
        </p:txBody>
      </p:sp>
      <p:sp>
        <p:nvSpPr>
          <p:cNvPr id="8" name="文本框 1"/>
          <p:cNvSpPr txBox="1"/>
          <p:nvPr/>
        </p:nvSpPr>
        <p:spPr>
          <a:xfrm>
            <a:off x="409249" y="4220064"/>
            <a:ext cx="11372651" cy="1015663"/>
          </a:xfrm>
          <a:prstGeom prst="rect">
            <a:avLst/>
          </a:prstGeom>
          <a:solidFill>
            <a:srgbClr val="FFFF00"/>
          </a:solidFill>
          <a:ln w="19050">
            <a:solidFill>
              <a:srgbClr val="FF0000"/>
            </a:solidFill>
          </a:ln>
        </p:spPr>
        <p:txBody>
          <a:bodyPr wrap="square" rtlCol="0">
            <a:spAutoFit/>
          </a:bodyPr>
          <a:lstStyle/>
          <a:p>
            <a:pPr defTabSz="0">
              <a:lnSpc>
                <a:spcPct val="150000"/>
              </a:lnSpc>
              <a:spcAft>
                <a:spcPts val="0"/>
              </a:spcAft>
              <a:tabLst>
                <a:tab pos="1188085" algn="l"/>
                <a:tab pos="2163445" algn="l"/>
                <a:tab pos="3142615" algn="l"/>
                <a:tab pos="4190365" algn="l"/>
              </a:tabLst>
            </a:pPr>
            <a:r>
              <a:rPr lang="en-US" altLang="zh-CN" sz="2000" b="1" dirty="0">
                <a:solidFill>
                  <a:srgbClr val="002060"/>
                </a:solidFill>
                <a:latin typeface="宋体" pitchFamily="2" charset="-122"/>
                <a:ea typeface="宋体" pitchFamily="2" charset="-122"/>
                <a:cs typeface="黑体" panose="02010609060101010101" pitchFamily="2" charset="-122"/>
                <a:sym typeface="+mn-ea"/>
              </a:rPr>
              <a:t>(2)</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意义</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有利于</a:t>
            </a:r>
            <a:r>
              <a:rPr lang="zh-CN" altLang="zh-CN" sz="2000" b="1" dirty="0">
                <a:solidFill>
                  <a:srgbClr val="002060"/>
                </a:solidFill>
                <a:latin typeface="宋体" pitchFamily="2" charset="-122"/>
                <a:ea typeface="宋体" pitchFamily="2" charset="-122"/>
                <a:cs typeface="黑体" panose="02010609060101010101" pitchFamily="2" charset="-122"/>
                <a:sym typeface="+mn-ea"/>
              </a:rPr>
              <a:t>改变农村医疗卫生落后的</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状况</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促进</a:t>
            </a:r>
            <a:r>
              <a:rPr lang="zh-CN" altLang="zh-CN" sz="2000" b="1" dirty="0">
                <a:solidFill>
                  <a:srgbClr val="002060"/>
                </a:solidFill>
                <a:latin typeface="宋体" pitchFamily="2" charset="-122"/>
                <a:ea typeface="宋体" pitchFamily="2" charset="-122"/>
                <a:cs typeface="黑体" panose="02010609060101010101" pitchFamily="2" charset="-122"/>
                <a:sym typeface="+mn-ea"/>
              </a:rPr>
              <a:t>了社会主义改造和建设</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事业</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彰</a:t>
            </a:r>
            <a:r>
              <a:rPr lang="zh-CN" altLang="zh-CN" sz="2000" b="1" dirty="0">
                <a:solidFill>
                  <a:srgbClr val="002060"/>
                </a:solidFill>
                <a:latin typeface="宋体" pitchFamily="2" charset="-122"/>
                <a:ea typeface="宋体" pitchFamily="2" charset="-122"/>
                <a:cs typeface="黑体" panose="02010609060101010101" pitchFamily="2" charset="-122"/>
                <a:sym typeface="+mn-ea"/>
              </a:rPr>
              <a:t>显了社会主义制度的</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优越性</a:t>
            </a:r>
            <a:r>
              <a:rPr lang="zh-CN" altLang="en-US" sz="2000" b="1" dirty="0">
                <a:solidFill>
                  <a:srgbClr val="002060"/>
                </a:solidFill>
                <a:latin typeface="宋体" pitchFamily="2" charset="-122"/>
                <a:ea typeface="宋体" pitchFamily="2" charset="-122"/>
                <a:cs typeface="黑体" panose="02010609060101010101" pitchFamily="2" charset="-122"/>
                <a:sym typeface="+mn-ea"/>
              </a:rPr>
              <a:t>；</a:t>
            </a:r>
            <a:r>
              <a:rPr lang="zh-CN" altLang="zh-CN" sz="2000" b="1" dirty="0" smtClean="0">
                <a:solidFill>
                  <a:srgbClr val="002060"/>
                </a:solidFill>
                <a:latin typeface="宋体" pitchFamily="2" charset="-122"/>
                <a:ea typeface="宋体" pitchFamily="2" charset="-122"/>
                <a:cs typeface="黑体" panose="02010609060101010101" pitchFamily="2" charset="-122"/>
                <a:sym typeface="+mn-ea"/>
              </a:rPr>
              <a:t>为</a:t>
            </a:r>
            <a:r>
              <a:rPr lang="zh-CN" altLang="zh-CN" sz="2000" b="1" dirty="0">
                <a:solidFill>
                  <a:srgbClr val="002060"/>
                </a:solidFill>
                <a:latin typeface="宋体" pitchFamily="2" charset="-122"/>
                <a:ea typeface="宋体" pitchFamily="2" charset="-122"/>
                <a:cs typeface="黑体" panose="02010609060101010101" pitchFamily="2" charset="-122"/>
                <a:sym typeface="+mn-ea"/>
              </a:rPr>
              <a:t>农村医疗保障事业积累了有益经验。</a:t>
            </a:r>
            <a:endParaRPr lang="en-US" altLang="zh-CN" sz="2000" b="1" dirty="0">
              <a:solidFill>
                <a:srgbClr val="002060"/>
              </a:solidFill>
              <a:latin typeface="宋体" pitchFamily="2" charset="-122"/>
              <a:ea typeface="宋体" pitchFamily="2" charset="-122"/>
              <a:cs typeface="黑体" panose="02010609060101010101" pitchFamily="2" charset="-122"/>
              <a:sym typeface="+mn-ea"/>
            </a:endParaRPr>
          </a:p>
        </p:txBody>
      </p:sp>
    </p:spTree>
    <p:extLst>
      <p:ext uri="{BB962C8B-B14F-4D97-AF65-F5344CB8AC3E}">
        <p14:creationId xmlns:p14="http://schemas.microsoft.com/office/powerpoint/2010/main" val="203671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1"/>
          <p:cNvSpPr txBox="1"/>
          <p:nvPr/>
        </p:nvSpPr>
        <p:spPr>
          <a:xfrm>
            <a:off x="34290" y="172145"/>
            <a:ext cx="2210146" cy="584775"/>
          </a:xfrm>
          <a:prstGeom prst="rect">
            <a:avLst/>
          </a:prstGeom>
          <a:noFill/>
          <a:ln w="9525">
            <a:noFill/>
          </a:ln>
        </p:spPr>
        <p:txBody>
          <a:bodyPr wrap="square" anchor="t">
            <a:spAutoFit/>
          </a:bodyPr>
          <a:lstStyle/>
          <a:p>
            <a:r>
              <a:rPr lang="zh-CN" altLang="en-US" sz="3200" b="1" dirty="0" smtClean="0">
                <a:solidFill>
                  <a:srgbClr val="FF0000"/>
                </a:solidFill>
                <a:latin typeface="方正姚体" pitchFamily="2" charset="-122"/>
                <a:ea typeface="方正姚体" pitchFamily="2" charset="-122"/>
              </a:rPr>
              <a:t>知识</a:t>
            </a:r>
            <a:r>
              <a:rPr lang="zh-CN" altLang="en-US" sz="3200" b="1" dirty="0">
                <a:solidFill>
                  <a:srgbClr val="FF0000"/>
                </a:solidFill>
                <a:latin typeface="方正姚体" pitchFamily="2" charset="-122"/>
                <a:ea typeface="方正姚体" pitchFamily="2" charset="-122"/>
              </a:rPr>
              <a:t>结构</a:t>
            </a:r>
            <a:endParaRPr lang="zh-CN" altLang="en-US" sz="3200" b="1" dirty="0">
              <a:solidFill>
                <a:srgbClr val="FF0000"/>
              </a:solidFill>
              <a:latin typeface="方正姚体" pitchFamily="2" charset="-122"/>
              <a:ea typeface="方正姚体" pitchFamily="2" charset="-122"/>
            </a:endParaRPr>
          </a:p>
        </p:txBody>
      </p:sp>
      <p:sp>
        <p:nvSpPr>
          <p:cNvPr id="25603" name="文本框 1"/>
          <p:cNvSpPr txBox="1"/>
          <p:nvPr/>
        </p:nvSpPr>
        <p:spPr>
          <a:xfrm>
            <a:off x="227330" y="1699398"/>
            <a:ext cx="2931795" cy="1200329"/>
          </a:xfrm>
          <a:prstGeom prst="rect">
            <a:avLst/>
          </a:prstGeom>
          <a:solidFill>
            <a:schemeClr val="accent3">
              <a:lumMod val="20000"/>
              <a:lumOff val="80000"/>
            </a:schemeClr>
          </a:solidFill>
          <a:ln w="28575" cap="flat" cmpd="sng">
            <a:solidFill>
              <a:srgbClr val="FF0000"/>
            </a:solidFill>
            <a:prstDash val="solid"/>
            <a:round/>
            <a:headEnd type="none" w="med" len="med"/>
            <a:tailEnd type="none" w="med" len="med"/>
          </a:ln>
        </p:spPr>
        <p:txBody>
          <a:bodyPr wrap="square" anchor="t">
            <a:spAutoFit/>
          </a:bodyPr>
          <a:lstStyle/>
          <a:p>
            <a:r>
              <a:rPr lang="zh-CN" altLang="en-US" sz="2400" b="1" dirty="0">
                <a:solidFill>
                  <a:srgbClr val="002060"/>
                </a:solidFill>
                <a:latin typeface="宋体" pitchFamily="2" charset="-122"/>
                <a:ea typeface="宋体" pitchFamily="2" charset="-122"/>
              </a:rPr>
              <a:t>一、</a:t>
            </a:r>
            <a:r>
              <a:rPr lang="zh-CN" altLang="en-US" sz="2400" b="1" dirty="0">
                <a:solidFill>
                  <a:srgbClr val="002060"/>
                </a:solidFill>
                <a:latin typeface="宋体" pitchFamily="2" charset="-122"/>
                <a:ea typeface="宋体" pitchFamily="2" charset="-122"/>
                <a:cs typeface="宋体" charset="0"/>
                <a:sym typeface="+mn-ea"/>
              </a:rPr>
              <a:t>现代医疗卫生</a:t>
            </a:r>
            <a:r>
              <a:rPr lang="zh-CN" altLang="en-US" sz="2400" b="1" dirty="0" smtClean="0">
                <a:solidFill>
                  <a:srgbClr val="002060"/>
                </a:solidFill>
                <a:latin typeface="宋体" pitchFamily="2" charset="-122"/>
                <a:ea typeface="宋体" pitchFamily="2" charset="-122"/>
                <a:cs typeface="宋体" charset="0"/>
                <a:sym typeface="+mn-ea"/>
              </a:rPr>
              <a:t>体系的建立</a:t>
            </a:r>
            <a:endParaRPr lang="en-US" altLang="zh-CN" sz="2400" b="1" dirty="0" smtClean="0">
              <a:solidFill>
                <a:srgbClr val="002060"/>
              </a:solidFill>
              <a:latin typeface="宋体" pitchFamily="2" charset="-122"/>
              <a:ea typeface="宋体" pitchFamily="2" charset="-122"/>
              <a:cs typeface="宋体" charset="0"/>
              <a:sym typeface="+mn-ea"/>
            </a:endParaRPr>
          </a:p>
          <a:p>
            <a:pPr algn="ctr"/>
            <a:r>
              <a:rPr lang="zh-CN" altLang="en-US" sz="2400" b="1" dirty="0" smtClean="0">
                <a:solidFill>
                  <a:srgbClr val="FF0000"/>
                </a:solidFill>
                <a:latin typeface="宋体" charset="0"/>
                <a:ea typeface="宋体" charset="0"/>
                <a:cs typeface="宋体" charset="0"/>
                <a:sym typeface="+mn-ea"/>
              </a:rPr>
              <a:t>（</a:t>
            </a:r>
            <a:r>
              <a:rPr lang="zh-CN" altLang="en-US" sz="2400" b="1" dirty="0" smtClean="0">
                <a:solidFill>
                  <a:srgbClr val="FF0000"/>
                </a:solidFill>
                <a:latin typeface="宋体" charset="0"/>
                <a:ea typeface="宋体" charset="0"/>
                <a:cs typeface="宋体" charset="0"/>
                <a:sym typeface="+mn-ea"/>
              </a:rPr>
              <a:t>普</a:t>
            </a:r>
            <a:r>
              <a:rPr lang="zh-CN" altLang="en-US" sz="2400" b="1" dirty="0">
                <a:solidFill>
                  <a:srgbClr val="FF0000"/>
                </a:solidFill>
                <a:latin typeface="宋体" charset="0"/>
                <a:ea typeface="宋体" charset="0"/>
                <a:cs typeface="宋体" charset="0"/>
                <a:sym typeface="+mn-ea"/>
              </a:rPr>
              <a:t>惠</a:t>
            </a:r>
            <a:r>
              <a:rPr lang="zh-CN" altLang="en-US" sz="2400" b="1" dirty="0" smtClean="0">
                <a:solidFill>
                  <a:srgbClr val="FF0000"/>
                </a:solidFill>
                <a:latin typeface="宋体" charset="0"/>
                <a:ea typeface="宋体" charset="0"/>
                <a:cs typeface="宋体" charset="0"/>
                <a:sym typeface="+mn-ea"/>
              </a:rPr>
              <a:t>性）</a:t>
            </a:r>
            <a:endParaRPr lang="zh-CN" altLang="en-US" sz="2400" b="1" dirty="0">
              <a:solidFill>
                <a:srgbClr val="FF0000"/>
              </a:solidFill>
              <a:latin typeface="宋体" charset="0"/>
              <a:ea typeface="宋体" charset="0"/>
              <a:cs typeface="宋体" charset="0"/>
              <a:sym typeface="+mn-ea"/>
            </a:endParaRPr>
          </a:p>
        </p:txBody>
      </p:sp>
      <p:sp>
        <p:nvSpPr>
          <p:cNvPr id="5" name="左大括号 4"/>
          <p:cNvSpPr/>
          <p:nvPr/>
        </p:nvSpPr>
        <p:spPr>
          <a:xfrm>
            <a:off x="3321050" y="1292225"/>
            <a:ext cx="288925" cy="1693545"/>
          </a:xfrm>
          <a:prstGeom prst="leftBrace">
            <a:avLst>
              <a:gd name="adj1" fmla="val 8333"/>
              <a:gd name="adj2" fmla="val 5040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25607" name="文本框 4"/>
          <p:cNvSpPr txBox="1"/>
          <p:nvPr/>
        </p:nvSpPr>
        <p:spPr>
          <a:xfrm>
            <a:off x="3698875" y="1266825"/>
            <a:ext cx="8199120" cy="460375"/>
          </a:xfrm>
          <a:prstGeom prst="rect">
            <a:avLst/>
          </a:prstGeom>
          <a:solidFill>
            <a:schemeClr val="accent6">
              <a:lumMod val="20000"/>
              <a:lumOff val="80000"/>
            </a:schemeClr>
          </a:solidFill>
          <a:ln w="19050" cap="flat" cmpd="sng">
            <a:solidFill>
              <a:srgbClr val="002060"/>
            </a:solidFill>
            <a:prstDash val="solid"/>
            <a:round/>
            <a:headEnd type="none" w="med" len="med"/>
            <a:tailEnd type="none" w="med" len="med"/>
          </a:ln>
        </p:spPr>
        <p:txBody>
          <a:bodyPr wrap="square" anchor="t">
            <a:spAutoFit/>
          </a:bodyPr>
          <a:lstStyle/>
          <a:p>
            <a:r>
              <a:rPr lang="zh-CN" altLang="en-US" sz="2400" b="1" dirty="0" smtClean="0">
                <a:solidFill>
                  <a:srgbClr val="FF0000"/>
                </a:solidFill>
                <a:latin typeface="宋体" pitchFamily="2" charset="-122"/>
                <a:ea typeface="宋体" pitchFamily="2" charset="-122"/>
              </a:rPr>
              <a:t>体系构成：</a:t>
            </a:r>
            <a:r>
              <a:rPr lang="zh-CN" altLang="en-US" sz="2400" b="1" dirty="0">
                <a:solidFill>
                  <a:srgbClr val="002060"/>
                </a:solidFill>
                <a:latin typeface="宋体" pitchFamily="2" charset="-122"/>
                <a:ea typeface="宋体" pitchFamily="2" charset="-122"/>
                <a:sym typeface="+mn-ea"/>
              </a:rPr>
              <a:t>医疗卫生、医疗服务、药品供应、医疗保障</a:t>
            </a:r>
          </a:p>
        </p:txBody>
      </p:sp>
      <p:sp>
        <p:nvSpPr>
          <p:cNvPr id="25608" name="文本框 4"/>
          <p:cNvSpPr txBox="1"/>
          <p:nvPr/>
        </p:nvSpPr>
        <p:spPr>
          <a:xfrm>
            <a:off x="3641725" y="2669540"/>
            <a:ext cx="8256270" cy="460375"/>
          </a:xfrm>
          <a:prstGeom prst="rect">
            <a:avLst/>
          </a:prstGeom>
          <a:solidFill>
            <a:schemeClr val="accent6">
              <a:lumMod val="20000"/>
              <a:lumOff val="80000"/>
            </a:schemeClr>
          </a:solidFill>
          <a:ln w="19050" cap="flat" cmpd="sng">
            <a:solidFill>
              <a:srgbClr val="002060"/>
            </a:solidFill>
            <a:prstDash val="solid"/>
            <a:round/>
            <a:headEnd type="none" w="med" len="med"/>
            <a:tailEnd type="none" w="med" len="med"/>
          </a:ln>
        </p:spPr>
        <p:txBody>
          <a:bodyPr wrap="square" anchor="t">
            <a:spAutoFit/>
          </a:bodyPr>
          <a:lstStyle/>
          <a:p>
            <a:r>
              <a:rPr lang="zh-CN" altLang="en-US" sz="2400" b="1" dirty="0">
                <a:solidFill>
                  <a:srgbClr val="FF0000"/>
                </a:solidFill>
                <a:latin typeface="宋体" pitchFamily="2" charset="-122"/>
                <a:ea typeface="宋体" pitchFamily="2" charset="-122"/>
              </a:rPr>
              <a:t>中西异同：</a:t>
            </a:r>
            <a:r>
              <a:rPr lang="zh-CN" altLang="en-US" sz="2400" b="1" dirty="0">
                <a:solidFill>
                  <a:srgbClr val="002060"/>
                </a:solidFill>
                <a:latin typeface="宋体" pitchFamily="2" charset="-122"/>
                <a:ea typeface="宋体" pitchFamily="2" charset="-122"/>
              </a:rPr>
              <a:t>同：内容、趋势、动力；异：起步、发展、重心</a:t>
            </a:r>
          </a:p>
        </p:txBody>
      </p:sp>
      <p:sp>
        <p:nvSpPr>
          <p:cNvPr id="8" name="左大括号 7"/>
          <p:cNvSpPr/>
          <p:nvPr/>
        </p:nvSpPr>
        <p:spPr>
          <a:xfrm>
            <a:off x="3319145" y="3851275"/>
            <a:ext cx="218440" cy="1871345"/>
          </a:xfrm>
          <a:prstGeom prst="leftBrace">
            <a:avLst>
              <a:gd name="adj1" fmla="val 8333"/>
              <a:gd name="adj2" fmla="val 5040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25611" name="文本框 4"/>
          <p:cNvSpPr txBox="1"/>
          <p:nvPr/>
        </p:nvSpPr>
        <p:spPr>
          <a:xfrm>
            <a:off x="3709035" y="3851275"/>
            <a:ext cx="4888700" cy="461665"/>
          </a:xfrm>
          <a:prstGeom prst="rect">
            <a:avLst/>
          </a:prstGeom>
          <a:solidFill>
            <a:schemeClr val="accent6">
              <a:lumMod val="20000"/>
              <a:lumOff val="80000"/>
            </a:schemeClr>
          </a:solidFill>
          <a:ln w="19050" cap="flat" cmpd="sng">
            <a:solidFill>
              <a:srgbClr val="002060"/>
            </a:solidFill>
            <a:prstDash val="solid"/>
            <a:round/>
            <a:headEnd type="none" w="med" len="med"/>
            <a:tailEnd type="none" w="med" len="med"/>
          </a:ln>
        </p:spPr>
        <p:txBody>
          <a:bodyPr wrap="square" anchor="t">
            <a:spAutoFit/>
          </a:bodyPr>
          <a:lstStyle/>
          <a:p>
            <a:r>
              <a:rPr lang="en-US" altLang="zh-CN" sz="2400" b="1" dirty="0">
                <a:solidFill>
                  <a:srgbClr val="002060"/>
                </a:solidFill>
                <a:latin typeface="宋体" pitchFamily="2" charset="-122"/>
                <a:ea typeface="宋体" pitchFamily="2" charset="-122"/>
              </a:rPr>
              <a:t>1</a:t>
            </a:r>
            <a:r>
              <a:rPr lang="zh-CN" altLang="en-US" sz="2400" b="1" dirty="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促进了人民健康状况的改善</a:t>
            </a:r>
            <a:endParaRPr lang="zh-CN" altLang="en-US" sz="2400" b="1" dirty="0">
              <a:solidFill>
                <a:srgbClr val="002060"/>
              </a:solidFill>
              <a:latin typeface="宋体" pitchFamily="2" charset="-122"/>
              <a:ea typeface="宋体" pitchFamily="2" charset="-122"/>
            </a:endParaRPr>
          </a:p>
        </p:txBody>
      </p:sp>
      <p:sp>
        <p:nvSpPr>
          <p:cNvPr id="25612" name="文本框 4"/>
          <p:cNvSpPr txBox="1"/>
          <p:nvPr/>
        </p:nvSpPr>
        <p:spPr>
          <a:xfrm>
            <a:off x="3709035" y="4556760"/>
            <a:ext cx="4888699" cy="461665"/>
          </a:xfrm>
          <a:prstGeom prst="rect">
            <a:avLst/>
          </a:prstGeom>
          <a:solidFill>
            <a:schemeClr val="accent6">
              <a:lumMod val="20000"/>
              <a:lumOff val="80000"/>
            </a:schemeClr>
          </a:solidFill>
          <a:ln w="19050" cap="flat" cmpd="sng">
            <a:solidFill>
              <a:srgbClr val="002060"/>
            </a:solidFill>
            <a:prstDash val="solid"/>
            <a:round/>
            <a:headEnd type="none" w="med" len="med"/>
            <a:tailEnd type="none" w="med" len="med"/>
          </a:ln>
        </p:spPr>
        <p:txBody>
          <a:bodyPr wrap="square" anchor="t">
            <a:spAutoFit/>
          </a:bodyPr>
          <a:lstStyle/>
          <a:p>
            <a:r>
              <a:rPr lang="en-US" altLang="zh-CN" sz="2400" b="1" dirty="0">
                <a:solidFill>
                  <a:srgbClr val="002060"/>
                </a:solidFill>
                <a:latin typeface="宋体" pitchFamily="2" charset="-122"/>
                <a:ea typeface="宋体" pitchFamily="2" charset="-122"/>
              </a:rPr>
              <a:t>2</a:t>
            </a:r>
            <a:r>
              <a:rPr lang="zh-CN" altLang="en-US" sz="2400" b="1" dirty="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改变了人们的生活方式</a:t>
            </a:r>
            <a:endParaRPr lang="zh-CN" altLang="en-US" sz="2400" b="1" dirty="0">
              <a:solidFill>
                <a:srgbClr val="002060"/>
              </a:solidFill>
              <a:latin typeface="宋体" pitchFamily="2" charset="-122"/>
              <a:ea typeface="宋体" pitchFamily="2" charset="-122"/>
            </a:endParaRPr>
          </a:p>
        </p:txBody>
      </p:sp>
      <p:sp>
        <p:nvSpPr>
          <p:cNvPr id="6" name="文本框 1"/>
          <p:cNvSpPr txBox="1"/>
          <p:nvPr/>
        </p:nvSpPr>
        <p:spPr>
          <a:xfrm>
            <a:off x="214630" y="4432300"/>
            <a:ext cx="2931795" cy="1200329"/>
          </a:xfrm>
          <a:prstGeom prst="rect">
            <a:avLst/>
          </a:prstGeom>
          <a:solidFill>
            <a:schemeClr val="accent3">
              <a:lumMod val="20000"/>
              <a:lumOff val="80000"/>
            </a:schemeClr>
          </a:solidFill>
          <a:ln w="28575" cap="flat" cmpd="sng">
            <a:solidFill>
              <a:srgbClr val="FF0000"/>
            </a:solidFill>
            <a:prstDash val="solid"/>
            <a:round/>
            <a:headEnd type="none" w="med" len="med"/>
            <a:tailEnd type="none" w="med" len="med"/>
          </a:ln>
        </p:spPr>
        <p:txBody>
          <a:bodyPr wrap="square" anchor="t">
            <a:spAutoFit/>
          </a:bodyPr>
          <a:lstStyle/>
          <a:p>
            <a:r>
              <a:rPr lang="zh-CN" altLang="en-US" sz="2400" b="1" dirty="0">
                <a:solidFill>
                  <a:srgbClr val="002060"/>
                </a:solidFill>
                <a:latin typeface="宋体" pitchFamily="2" charset="-122"/>
                <a:ea typeface="宋体" pitchFamily="2" charset="-122"/>
              </a:rPr>
              <a:t>二</a:t>
            </a:r>
            <a:r>
              <a:rPr lang="zh-CN" altLang="en-US" sz="2400" b="1" dirty="0" smtClean="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cs typeface="宋体" charset="0"/>
                <a:sym typeface="+mn-ea"/>
              </a:rPr>
              <a:t>医疗卫生事业的发展与社会生活  </a:t>
            </a:r>
            <a:endParaRPr lang="en-US" altLang="zh-CN" sz="2400" b="1" dirty="0" smtClean="0">
              <a:solidFill>
                <a:srgbClr val="002060"/>
              </a:solidFill>
              <a:latin typeface="宋体" pitchFamily="2" charset="-122"/>
              <a:ea typeface="宋体" pitchFamily="2" charset="-122"/>
              <a:cs typeface="宋体" charset="0"/>
              <a:sym typeface="+mn-ea"/>
            </a:endParaRPr>
          </a:p>
          <a:p>
            <a:r>
              <a:rPr lang="en-US" altLang="zh-CN" sz="2400" b="1" dirty="0">
                <a:solidFill>
                  <a:srgbClr val="002060"/>
                </a:solidFill>
                <a:latin typeface="宋体" pitchFamily="2" charset="-122"/>
                <a:ea typeface="宋体" pitchFamily="2" charset="-122"/>
                <a:cs typeface="宋体" charset="0"/>
                <a:sym typeface="+mn-ea"/>
              </a:rPr>
              <a:t> </a:t>
            </a:r>
            <a:r>
              <a:rPr lang="en-US" altLang="zh-CN" sz="2400" b="1" dirty="0" smtClean="0">
                <a:solidFill>
                  <a:srgbClr val="002060"/>
                </a:solidFill>
                <a:latin typeface="宋体" pitchFamily="2" charset="-122"/>
                <a:ea typeface="宋体" pitchFamily="2" charset="-122"/>
                <a:cs typeface="宋体" charset="0"/>
                <a:sym typeface="+mn-ea"/>
              </a:rPr>
              <a:t>  </a:t>
            </a:r>
            <a:r>
              <a:rPr lang="zh-CN" altLang="en-US" sz="2400" b="1" dirty="0" smtClean="0">
                <a:solidFill>
                  <a:srgbClr val="FF0000"/>
                </a:solidFill>
                <a:latin typeface="宋体" charset="0"/>
                <a:ea typeface="宋体" charset="0"/>
                <a:cs typeface="宋体" charset="0"/>
                <a:sym typeface="+mn-ea"/>
              </a:rPr>
              <a:t>（实用性）</a:t>
            </a:r>
            <a:endParaRPr lang="zh-CN" altLang="en-US" sz="2400" b="1" dirty="0">
              <a:solidFill>
                <a:srgbClr val="FF0000"/>
              </a:solidFill>
              <a:latin typeface="宋体" charset="0"/>
              <a:ea typeface="宋体" charset="0"/>
              <a:cs typeface="宋体" charset="0"/>
              <a:sym typeface="+mn-ea"/>
            </a:endParaRPr>
          </a:p>
        </p:txBody>
      </p:sp>
      <p:sp>
        <p:nvSpPr>
          <p:cNvPr id="4" name="文本框 4"/>
          <p:cNvSpPr txBox="1"/>
          <p:nvPr/>
        </p:nvSpPr>
        <p:spPr>
          <a:xfrm>
            <a:off x="3710305" y="5262245"/>
            <a:ext cx="4887429" cy="461665"/>
          </a:xfrm>
          <a:prstGeom prst="rect">
            <a:avLst/>
          </a:prstGeom>
          <a:solidFill>
            <a:schemeClr val="accent6">
              <a:lumMod val="20000"/>
              <a:lumOff val="80000"/>
            </a:schemeClr>
          </a:solidFill>
          <a:ln w="19050" cap="flat" cmpd="sng">
            <a:solidFill>
              <a:srgbClr val="002060"/>
            </a:solidFill>
            <a:prstDash val="solid"/>
            <a:round/>
            <a:headEnd type="none" w="med" len="med"/>
            <a:tailEnd type="none" w="med" len="med"/>
          </a:ln>
        </p:spPr>
        <p:txBody>
          <a:bodyPr wrap="square" anchor="t">
            <a:spAutoFit/>
          </a:bodyPr>
          <a:lstStyle/>
          <a:p>
            <a:r>
              <a:rPr lang="en-US" altLang="zh-CN" sz="2400" b="1" dirty="0">
                <a:solidFill>
                  <a:srgbClr val="002060"/>
                </a:solidFill>
                <a:latin typeface="宋体" pitchFamily="2" charset="-122"/>
                <a:ea typeface="宋体" pitchFamily="2" charset="-122"/>
              </a:rPr>
              <a:t>3</a:t>
            </a:r>
            <a:r>
              <a:rPr lang="zh-CN" altLang="en-US" sz="2400" b="1" dirty="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强化了全民的卫生意识</a:t>
            </a:r>
            <a:endParaRPr lang="zh-CN" altLang="en-US" sz="2400" b="1" dirty="0">
              <a:solidFill>
                <a:srgbClr val="002060"/>
              </a:solidFill>
              <a:latin typeface="宋体" pitchFamily="2" charset="-122"/>
              <a:ea typeface="宋体" pitchFamily="2" charset="-122"/>
            </a:endParaRPr>
          </a:p>
        </p:txBody>
      </p:sp>
      <p:sp>
        <p:nvSpPr>
          <p:cNvPr id="3" name="文本框 4"/>
          <p:cNvSpPr txBox="1"/>
          <p:nvPr/>
        </p:nvSpPr>
        <p:spPr>
          <a:xfrm>
            <a:off x="3691255" y="1931670"/>
            <a:ext cx="8206740" cy="460375"/>
          </a:xfrm>
          <a:prstGeom prst="rect">
            <a:avLst/>
          </a:prstGeom>
          <a:solidFill>
            <a:schemeClr val="accent6">
              <a:lumMod val="20000"/>
              <a:lumOff val="80000"/>
            </a:schemeClr>
          </a:solidFill>
          <a:ln w="19050" cap="flat" cmpd="sng">
            <a:solidFill>
              <a:srgbClr val="002060"/>
            </a:solidFill>
            <a:prstDash val="solid"/>
            <a:round/>
            <a:headEnd type="none" w="med" len="med"/>
            <a:tailEnd type="none" w="med" len="med"/>
          </a:ln>
        </p:spPr>
        <p:txBody>
          <a:bodyPr wrap="square" anchor="t">
            <a:spAutoFit/>
          </a:bodyPr>
          <a:lstStyle/>
          <a:p>
            <a:r>
              <a:rPr lang="zh-CN" altLang="en-US" sz="2400" b="1" dirty="0" smtClean="0">
                <a:solidFill>
                  <a:srgbClr val="FF0000"/>
                </a:solidFill>
                <a:latin typeface="宋体" pitchFamily="2" charset="-122"/>
                <a:ea typeface="宋体" pitchFamily="2" charset="-122"/>
              </a:rPr>
              <a:t>建立</a:t>
            </a:r>
            <a:r>
              <a:rPr lang="zh-CN" altLang="en-US" sz="2400" b="1" dirty="0">
                <a:solidFill>
                  <a:srgbClr val="FF0000"/>
                </a:solidFill>
                <a:latin typeface="宋体" pitchFamily="2" charset="-122"/>
                <a:ea typeface="宋体" pitchFamily="2" charset="-122"/>
              </a:rPr>
              <a:t>概况</a:t>
            </a:r>
            <a:r>
              <a:rPr lang="zh-CN" altLang="en-US" sz="2400" b="1" dirty="0" smtClean="0">
                <a:solidFill>
                  <a:srgbClr val="FF0000"/>
                </a:solidFill>
                <a:latin typeface="宋体" pitchFamily="2" charset="-122"/>
                <a:ea typeface="宋体" pitchFamily="2" charset="-122"/>
              </a:rPr>
              <a:t>：</a:t>
            </a:r>
            <a:r>
              <a:rPr lang="zh-CN" altLang="en-US" sz="2400" b="1" dirty="0">
                <a:solidFill>
                  <a:srgbClr val="002060"/>
                </a:solidFill>
                <a:latin typeface="宋体" pitchFamily="2" charset="-122"/>
                <a:ea typeface="宋体" pitchFamily="2" charset="-122"/>
              </a:rPr>
              <a:t>西方、中国</a:t>
            </a:r>
          </a:p>
        </p:txBody>
      </p:sp>
      <p:cxnSp>
        <p:nvCxnSpPr>
          <p:cNvPr id="15" name="直接连接符 1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003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190845" y="3594752"/>
            <a:ext cx="5689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zh-CN" altLang="en-US" sz="6400" b="1" dirty="0">
                <a:solidFill>
                  <a:srgbClr val="002060"/>
                </a:solidFill>
                <a:effectLst/>
                <a:latin typeface="微软雅黑" panose="020B0503020204020204" charset="-122"/>
                <a:ea typeface="微软雅黑" panose="020B0503020204020204" charset="-122"/>
                <a:sym typeface="微软雅黑" panose="020B0503020204020204" charset="-122"/>
              </a:rPr>
              <a:t>感谢您的观看！</a:t>
            </a:r>
          </a:p>
        </p:txBody>
      </p:sp>
      <p:sp>
        <p:nvSpPr>
          <p:cNvPr id="11" name="Rectangle 18"/>
          <p:cNvSpPr>
            <a:spLocks noChangeArrowheads="1"/>
          </p:cNvSpPr>
          <p:nvPr/>
        </p:nvSpPr>
        <p:spPr bwMode="auto">
          <a:xfrm>
            <a:off x="1291566" y="1961655"/>
            <a:ext cx="23019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800" dirty="0" smtClean="0">
                <a:solidFill>
                  <a:srgbClr val="002060"/>
                </a:solidFill>
                <a:latin typeface="Impact" panose="020B0806030902050204" pitchFamily="34" charset="0"/>
                <a:ea typeface="微软雅黑" panose="020B0503020204020204" charset="-122"/>
                <a:cs typeface="宋体" panose="02010600030101010101" pitchFamily="2" charset="-122"/>
              </a:rPr>
              <a:t>20</a:t>
            </a:r>
            <a:r>
              <a:rPr lang="en-US" altLang="zh-CN" sz="8800" dirty="0" smtClean="0">
                <a:solidFill>
                  <a:srgbClr val="C00000"/>
                </a:solidFill>
                <a:latin typeface="Impact" panose="020B0806030902050204" pitchFamily="34" charset="0"/>
                <a:ea typeface="微软雅黑" panose="020B0503020204020204" charset="-122"/>
                <a:cs typeface="宋体" panose="02010600030101010101" pitchFamily="2" charset="-122"/>
              </a:rPr>
              <a:t>22</a:t>
            </a:r>
            <a:endParaRPr lang="en-US" altLang="zh-CN" sz="8800" dirty="0">
              <a:solidFill>
                <a:srgbClr val="C00000"/>
              </a:solidFill>
              <a:latin typeface="Impact" panose="020B0806030902050204" pitchFamily="34" charset="0"/>
              <a:ea typeface="微软雅黑" panose="020B0503020204020204" charset="-122"/>
              <a:cs typeface="宋体" panose="02010600030101010101" pitchFamily="2" charset="-122"/>
            </a:endParaRPr>
          </a:p>
        </p:txBody>
      </p:sp>
      <p:sp>
        <p:nvSpPr>
          <p:cNvPr id="3" name="文本框 2"/>
          <p:cNvSpPr txBox="1"/>
          <p:nvPr/>
        </p:nvSpPr>
        <p:spPr>
          <a:xfrm>
            <a:off x="1068825" y="4936522"/>
            <a:ext cx="5811778" cy="664845"/>
          </a:xfrm>
          <a:prstGeom prst="rect">
            <a:avLst/>
          </a:prstGeom>
          <a:noFill/>
        </p:spPr>
        <p:txBody>
          <a:bodyPr wrap="square" rtlCol="0">
            <a:spAutoFit/>
          </a:bodyPr>
          <a:lstStyle/>
          <a:p>
            <a:r>
              <a:rPr lang="en-US" altLang="zh-CN" sz="3730" dirty="0">
                <a:solidFill>
                  <a:srgbClr val="FF0000"/>
                </a:solidFill>
                <a:latin typeface="微软雅黑" panose="020B0503020204020204" charset="-122"/>
                <a:ea typeface="微软雅黑" panose="020B0503020204020204" charset="-122"/>
              </a:rPr>
              <a:t>Thank you for watching</a:t>
            </a:r>
          </a:p>
        </p:txBody>
      </p:sp>
    </p:spTree>
    <p:extLst>
      <p:ext uri="{BB962C8B-B14F-4D97-AF65-F5344CB8AC3E}">
        <p14:creationId xmlns:p14="http://schemas.microsoft.com/office/powerpoint/2010/main" val="42757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6634" y="3349625"/>
            <a:ext cx="11797453" cy="838835"/>
            <a:chOff x="297" y="5345"/>
            <a:chExt cx="13934" cy="1321"/>
          </a:xfrm>
        </p:grpSpPr>
        <p:cxnSp>
          <p:nvCxnSpPr>
            <p:cNvPr id="3" name="直接箭头连接符 2"/>
            <p:cNvCxnSpPr/>
            <p:nvPr/>
          </p:nvCxnSpPr>
          <p:spPr>
            <a:xfrm flipV="1">
              <a:off x="297" y="5513"/>
              <a:ext cx="13934" cy="2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五角星 7"/>
            <p:cNvSpPr/>
            <p:nvPr/>
          </p:nvSpPr>
          <p:spPr>
            <a:xfrm>
              <a:off x="1155" y="5345"/>
              <a:ext cx="340" cy="340"/>
            </a:xfrm>
            <a:prstGeom prst="star5">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31" y="5842"/>
              <a:ext cx="1747" cy="725"/>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400" b="1" dirty="0">
                  <a:solidFill>
                    <a:srgbClr val="002060"/>
                  </a:solidFill>
                  <a:latin typeface="+mn-ea"/>
                  <a:ea typeface="+mn-ea"/>
                </a:rPr>
                <a:t>1933</a:t>
              </a:r>
              <a:r>
                <a:rPr lang="zh-CN" altLang="en-US" sz="2400" b="1" dirty="0">
                  <a:solidFill>
                    <a:srgbClr val="002060"/>
                  </a:solidFill>
                  <a:latin typeface="+mn-ea"/>
                  <a:ea typeface="+mn-ea"/>
                </a:rPr>
                <a:t>年</a:t>
              </a:r>
            </a:p>
          </p:txBody>
        </p:sp>
        <p:sp>
          <p:nvSpPr>
            <p:cNvPr id="16" name="五角星 15"/>
            <p:cNvSpPr/>
            <p:nvPr/>
          </p:nvSpPr>
          <p:spPr>
            <a:xfrm>
              <a:off x="6986" y="5352"/>
              <a:ext cx="400"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16"/>
            <p:cNvSpPr/>
            <p:nvPr/>
          </p:nvSpPr>
          <p:spPr>
            <a:xfrm>
              <a:off x="4181" y="5358"/>
              <a:ext cx="366" cy="334"/>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8982" y="5352"/>
              <a:ext cx="362" cy="334"/>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20"/>
            <p:cNvSpPr/>
            <p:nvPr/>
          </p:nvSpPr>
          <p:spPr>
            <a:xfrm>
              <a:off x="10833" y="5358"/>
              <a:ext cx="314"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a:off x="12635" y="5358"/>
              <a:ext cx="490" cy="327"/>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448" y="5939"/>
              <a:ext cx="1833" cy="727"/>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400" b="1" dirty="0">
                  <a:solidFill>
                    <a:srgbClr val="002060"/>
                  </a:solidFill>
                  <a:latin typeface="+mn-ea"/>
                  <a:ea typeface="+mn-ea"/>
                </a:rPr>
                <a:t>1945</a:t>
              </a:r>
              <a:r>
                <a:rPr lang="zh-CN" altLang="en-US" sz="2400" b="1" dirty="0">
                  <a:solidFill>
                    <a:srgbClr val="002060"/>
                  </a:solidFill>
                  <a:latin typeface="+mn-ea"/>
                  <a:ea typeface="+mn-ea"/>
                </a:rPr>
                <a:t>年</a:t>
              </a:r>
            </a:p>
          </p:txBody>
        </p:sp>
        <p:sp>
          <p:nvSpPr>
            <p:cNvPr id="29" name="文本框 28"/>
            <p:cNvSpPr txBox="1"/>
            <p:nvPr/>
          </p:nvSpPr>
          <p:spPr>
            <a:xfrm>
              <a:off x="6420" y="5842"/>
              <a:ext cx="1801" cy="725"/>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400" b="1" dirty="0">
                  <a:solidFill>
                    <a:srgbClr val="002060"/>
                  </a:solidFill>
                  <a:latin typeface="+mn-ea"/>
                  <a:ea typeface="+mn-ea"/>
                </a:rPr>
                <a:t>1949</a:t>
              </a:r>
              <a:r>
                <a:rPr lang="zh-CN" altLang="en-US" sz="2400" b="1" dirty="0">
                  <a:solidFill>
                    <a:srgbClr val="002060"/>
                  </a:solidFill>
                  <a:latin typeface="+mn-ea"/>
                  <a:ea typeface="+mn-ea"/>
                </a:rPr>
                <a:t>年</a:t>
              </a:r>
            </a:p>
          </p:txBody>
        </p:sp>
        <p:sp>
          <p:nvSpPr>
            <p:cNvPr id="30" name="文本框 29"/>
            <p:cNvSpPr txBox="1"/>
            <p:nvPr/>
          </p:nvSpPr>
          <p:spPr>
            <a:xfrm>
              <a:off x="8518" y="5842"/>
              <a:ext cx="1524" cy="727"/>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400" b="1" dirty="0">
                  <a:solidFill>
                    <a:srgbClr val="002060"/>
                  </a:solidFill>
                  <a:latin typeface="+mn-ea"/>
                  <a:ea typeface="+mn-ea"/>
                </a:rPr>
                <a:t>1960</a:t>
              </a:r>
              <a:r>
                <a:rPr lang="zh-CN" altLang="en-US" sz="2400" b="1" dirty="0">
                  <a:solidFill>
                    <a:srgbClr val="002060"/>
                  </a:solidFill>
                  <a:latin typeface="+mn-ea"/>
                  <a:ea typeface="+mn-ea"/>
                </a:rPr>
                <a:t>年</a:t>
              </a:r>
            </a:p>
          </p:txBody>
        </p:sp>
        <p:sp>
          <p:nvSpPr>
            <p:cNvPr id="31" name="文本框 30"/>
            <p:cNvSpPr txBox="1"/>
            <p:nvPr/>
          </p:nvSpPr>
          <p:spPr>
            <a:xfrm>
              <a:off x="10172" y="5842"/>
              <a:ext cx="1855" cy="725"/>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400" b="1" dirty="0">
                  <a:solidFill>
                    <a:srgbClr val="002060"/>
                  </a:solidFill>
                  <a:latin typeface="+mn-ea"/>
                  <a:ea typeface="+mn-ea"/>
                </a:rPr>
                <a:t>1978</a:t>
              </a:r>
              <a:r>
                <a:rPr lang="zh-CN" altLang="en-US" sz="2400" b="1" dirty="0">
                  <a:solidFill>
                    <a:srgbClr val="002060"/>
                  </a:solidFill>
                  <a:latin typeface="+mn-ea"/>
                  <a:ea typeface="+mn-ea"/>
                </a:rPr>
                <a:t>年</a:t>
              </a:r>
            </a:p>
          </p:txBody>
        </p:sp>
        <p:sp>
          <p:nvSpPr>
            <p:cNvPr id="33" name="文本框 32"/>
            <p:cNvSpPr txBox="1"/>
            <p:nvPr/>
          </p:nvSpPr>
          <p:spPr>
            <a:xfrm>
              <a:off x="12235" y="5939"/>
              <a:ext cx="1899" cy="725"/>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400" b="1" dirty="0">
                  <a:solidFill>
                    <a:srgbClr val="002060"/>
                  </a:solidFill>
                  <a:latin typeface="+mn-ea"/>
                  <a:ea typeface="+mn-ea"/>
                </a:rPr>
                <a:t>2000</a:t>
              </a:r>
              <a:r>
                <a:rPr lang="zh-CN" altLang="en-US" sz="2400" b="1" dirty="0">
                  <a:solidFill>
                    <a:srgbClr val="002060"/>
                  </a:solidFill>
                  <a:latin typeface="+mn-ea"/>
                  <a:ea typeface="+mn-ea"/>
                </a:rPr>
                <a:t>年</a:t>
              </a:r>
            </a:p>
          </p:txBody>
        </p:sp>
      </p:grpSp>
      <p:grpSp>
        <p:nvGrpSpPr>
          <p:cNvPr id="14" name="组合 13"/>
          <p:cNvGrpSpPr/>
          <p:nvPr/>
        </p:nvGrpSpPr>
        <p:grpSpPr>
          <a:xfrm>
            <a:off x="66041" y="1659890"/>
            <a:ext cx="2656840" cy="1688465"/>
            <a:chOff x="78" y="2614"/>
            <a:chExt cx="3138" cy="2659"/>
          </a:xfrm>
        </p:grpSpPr>
        <p:sp>
          <p:nvSpPr>
            <p:cNvPr id="4" name="上下箭头 3"/>
            <p:cNvSpPr/>
            <p:nvPr/>
          </p:nvSpPr>
          <p:spPr>
            <a:xfrm>
              <a:off x="1216" y="3927"/>
              <a:ext cx="167" cy="1346"/>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8" y="2614"/>
              <a:ext cx="3138" cy="1115"/>
            </a:xfrm>
            <a:prstGeom prst="rect">
              <a:avLst/>
            </a:prstGeom>
            <a:solidFill>
              <a:schemeClr val="accent3">
                <a:lumMod val="20000"/>
                <a:lumOff val="80000"/>
              </a:schemeClr>
            </a:solidFill>
            <a:ln w="15875">
              <a:solidFill>
                <a:srgbClr val="FF0000"/>
              </a:solidFill>
            </a:ln>
          </p:spPr>
          <p:txBody>
            <a:bodyPr wrap="square" rtlCol="0">
              <a:spAutoFit/>
            </a:bodyPr>
            <a:lstStyle/>
            <a:p>
              <a:r>
                <a:rPr lang="zh-CN" sz="2000" b="1" dirty="0">
                  <a:solidFill>
                    <a:srgbClr val="002060"/>
                  </a:solidFill>
                  <a:uFillTx/>
                  <a:latin typeface="宋体" pitchFamily="2" charset="-122"/>
                  <a:ea typeface="宋体" pitchFamily="2" charset="-122"/>
                </a:rPr>
                <a:t>西方国家建立了基本医疗卫生保障体系</a:t>
              </a:r>
            </a:p>
          </p:txBody>
        </p:sp>
      </p:grpSp>
      <p:grpSp>
        <p:nvGrpSpPr>
          <p:cNvPr id="37" name="组合 36"/>
          <p:cNvGrpSpPr/>
          <p:nvPr/>
        </p:nvGrpSpPr>
        <p:grpSpPr>
          <a:xfrm>
            <a:off x="2846493" y="1170306"/>
            <a:ext cx="1965960" cy="2310130"/>
            <a:chOff x="282" y="1413"/>
            <a:chExt cx="2322" cy="3638"/>
          </a:xfrm>
        </p:grpSpPr>
        <p:sp>
          <p:nvSpPr>
            <p:cNvPr id="39" name="上下箭头 38"/>
            <p:cNvSpPr/>
            <p:nvPr/>
          </p:nvSpPr>
          <p:spPr>
            <a:xfrm>
              <a:off x="1216" y="3497"/>
              <a:ext cx="227" cy="1554"/>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82" y="1413"/>
              <a:ext cx="2322" cy="2084"/>
            </a:xfrm>
            <a:prstGeom prst="rect">
              <a:avLst/>
            </a:prstGeom>
            <a:solidFill>
              <a:schemeClr val="accent3">
                <a:lumMod val="20000"/>
                <a:lumOff val="80000"/>
              </a:schemeClr>
            </a:solidFill>
            <a:ln w="15875">
              <a:solidFill>
                <a:srgbClr val="FF0000"/>
              </a:solidFill>
            </a:ln>
          </p:spPr>
          <p:txBody>
            <a:bodyPr wrap="square" rtlCol="0">
              <a:spAutoFit/>
            </a:bodyPr>
            <a:lstStyle/>
            <a:p>
              <a:r>
                <a:rPr lang="zh-CN" sz="2000" b="1" dirty="0">
                  <a:solidFill>
                    <a:srgbClr val="002060"/>
                  </a:solidFill>
                  <a:uFillTx/>
                  <a:latin typeface="宋体" pitchFamily="2" charset="-122"/>
                  <a:ea typeface="宋体" pitchFamily="2" charset="-122"/>
                </a:rPr>
                <a:t>医疗卫生服务体系日益完善，</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福利国家</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出现</a:t>
              </a:r>
            </a:p>
          </p:txBody>
        </p:sp>
      </p:grpSp>
      <p:grpSp>
        <p:nvGrpSpPr>
          <p:cNvPr id="47" name="组合 46"/>
          <p:cNvGrpSpPr/>
          <p:nvPr/>
        </p:nvGrpSpPr>
        <p:grpSpPr>
          <a:xfrm>
            <a:off x="6742854" y="1170306"/>
            <a:ext cx="1399540" cy="2286000"/>
            <a:chOff x="537" y="1451"/>
            <a:chExt cx="1653" cy="3600"/>
          </a:xfrm>
        </p:grpSpPr>
        <p:sp>
          <p:nvSpPr>
            <p:cNvPr id="48" name="上下箭头 47"/>
            <p:cNvSpPr/>
            <p:nvPr/>
          </p:nvSpPr>
          <p:spPr>
            <a:xfrm>
              <a:off x="1216" y="3535"/>
              <a:ext cx="227" cy="1516"/>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37" y="1451"/>
              <a:ext cx="1653" cy="2084"/>
            </a:xfrm>
            <a:prstGeom prst="rect">
              <a:avLst/>
            </a:prstGeom>
            <a:solidFill>
              <a:schemeClr val="accent3">
                <a:lumMod val="20000"/>
                <a:lumOff val="80000"/>
              </a:schemeClr>
            </a:solidFill>
            <a:ln w="15875">
              <a:solidFill>
                <a:srgbClr val="FF0000"/>
              </a:solidFill>
            </a:ln>
          </p:spPr>
          <p:txBody>
            <a:bodyPr wrap="square" rtlCol="0">
              <a:spAutoFit/>
            </a:bodyPr>
            <a:lstStyle/>
            <a:p>
              <a:r>
                <a:rPr lang="zh-CN" sz="2000" b="1" dirty="0">
                  <a:solidFill>
                    <a:srgbClr val="002060"/>
                  </a:solidFill>
                  <a:uFillTx/>
                  <a:latin typeface="宋体" pitchFamily="2" charset="-122"/>
                  <a:ea typeface="宋体" pitchFamily="2" charset="-122"/>
                </a:rPr>
                <a:t>城镇工作人员纳入公费医疗系统</a:t>
              </a:r>
              <a:endParaRPr lang="zh-CN" sz="2200" b="1" dirty="0">
                <a:solidFill>
                  <a:srgbClr val="002060"/>
                </a:solidFill>
                <a:uFillTx/>
                <a:latin typeface="宋体" pitchFamily="2" charset="-122"/>
                <a:ea typeface="宋体" pitchFamily="2" charset="-122"/>
              </a:endParaRPr>
            </a:p>
          </p:txBody>
        </p:sp>
      </p:grpSp>
      <p:grpSp>
        <p:nvGrpSpPr>
          <p:cNvPr id="50" name="组合 49"/>
          <p:cNvGrpSpPr/>
          <p:nvPr/>
        </p:nvGrpSpPr>
        <p:grpSpPr>
          <a:xfrm>
            <a:off x="8517467" y="3575686"/>
            <a:ext cx="1910080" cy="2033905"/>
            <a:chOff x="2240" y="5627"/>
            <a:chExt cx="2256" cy="3203"/>
          </a:xfrm>
        </p:grpSpPr>
        <p:sp>
          <p:nvSpPr>
            <p:cNvPr id="51" name="上下箭头 50"/>
            <p:cNvSpPr/>
            <p:nvPr/>
          </p:nvSpPr>
          <p:spPr>
            <a:xfrm>
              <a:off x="2998" y="5627"/>
              <a:ext cx="165" cy="1577"/>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240" y="7231"/>
              <a:ext cx="2256" cy="1599"/>
            </a:xfrm>
            <a:prstGeom prst="rect">
              <a:avLst/>
            </a:prstGeom>
            <a:solidFill>
              <a:schemeClr val="accent6">
                <a:lumMod val="20000"/>
                <a:lumOff val="80000"/>
              </a:schemeClr>
            </a:solidFill>
            <a:ln>
              <a:solidFill>
                <a:srgbClr val="FF0000"/>
              </a:solidFill>
            </a:ln>
          </p:spPr>
          <p:txBody>
            <a:bodyPr wrap="square" rtlCol="0">
              <a:spAutoFit/>
            </a:bodyPr>
            <a:lstStyle/>
            <a:p>
              <a:r>
                <a:rPr lang="zh-CN" altLang="en-US" sz="2000" b="1" dirty="0">
                  <a:solidFill>
                    <a:srgbClr val="002060"/>
                  </a:solidFill>
                  <a:uFillTx/>
                  <a:latin typeface="宋体" pitchFamily="2" charset="-122"/>
                  <a:ea typeface="宋体" pitchFamily="2" charset="-122"/>
                </a:rPr>
                <a:t>建立基本医疗保险制度，是全民病有所医</a:t>
              </a:r>
            </a:p>
          </p:txBody>
        </p:sp>
      </p:grpSp>
      <p:grpSp>
        <p:nvGrpSpPr>
          <p:cNvPr id="64" name="组合 63"/>
          <p:cNvGrpSpPr/>
          <p:nvPr/>
        </p:nvGrpSpPr>
        <p:grpSpPr>
          <a:xfrm>
            <a:off x="9963487" y="1119156"/>
            <a:ext cx="1711113" cy="2239010"/>
            <a:chOff x="323" y="1174"/>
            <a:chExt cx="2021" cy="3526"/>
          </a:xfrm>
        </p:grpSpPr>
        <p:sp>
          <p:nvSpPr>
            <p:cNvPr id="65" name="上下箭头 64"/>
            <p:cNvSpPr/>
            <p:nvPr/>
          </p:nvSpPr>
          <p:spPr>
            <a:xfrm>
              <a:off x="1207" y="2773"/>
              <a:ext cx="227" cy="1927"/>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323" y="1174"/>
              <a:ext cx="2021" cy="1599"/>
            </a:xfrm>
            <a:prstGeom prst="rect">
              <a:avLst/>
            </a:prstGeom>
            <a:solidFill>
              <a:schemeClr val="accent3">
                <a:lumMod val="20000"/>
                <a:lumOff val="80000"/>
              </a:schemeClr>
            </a:solidFill>
            <a:ln w="15875">
              <a:solidFill>
                <a:srgbClr val="FF0000"/>
              </a:solidFill>
            </a:ln>
          </p:spPr>
          <p:txBody>
            <a:bodyPr wrap="square" rtlCol="0">
              <a:spAutoFit/>
            </a:bodyPr>
            <a:lstStyle/>
            <a:p>
              <a:r>
                <a:rPr lang="zh-CN" sz="2000" b="1" dirty="0">
                  <a:solidFill>
                    <a:srgbClr val="002060"/>
                  </a:solidFill>
                  <a:latin typeface="宋体" pitchFamily="2" charset="-122"/>
                  <a:ea typeface="宋体" pitchFamily="2" charset="-122"/>
                </a:rPr>
                <a:t>完善医疗服务制度与药品供应体系</a:t>
              </a:r>
            </a:p>
          </p:txBody>
        </p:sp>
      </p:grpSp>
      <p:grpSp>
        <p:nvGrpSpPr>
          <p:cNvPr id="7" name="组合 6"/>
          <p:cNvGrpSpPr/>
          <p:nvPr/>
        </p:nvGrpSpPr>
        <p:grpSpPr>
          <a:xfrm>
            <a:off x="5128261" y="3575685"/>
            <a:ext cx="1949873" cy="2027555"/>
            <a:chOff x="6057" y="5631"/>
            <a:chExt cx="2303" cy="3193"/>
          </a:xfrm>
        </p:grpSpPr>
        <p:sp>
          <p:nvSpPr>
            <p:cNvPr id="43" name="文本框 42"/>
            <p:cNvSpPr txBox="1"/>
            <p:nvPr/>
          </p:nvSpPr>
          <p:spPr>
            <a:xfrm>
              <a:off x="6057" y="7225"/>
              <a:ext cx="2303" cy="1599"/>
            </a:xfrm>
            <a:prstGeom prst="rect">
              <a:avLst/>
            </a:prstGeom>
            <a:solidFill>
              <a:schemeClr val="accent6">
                <a:lumMod val="20000"/>
                <a:lumOff val="80000"/>
              </a:schemeClr>
            </a:solidFill>
            <a:ln>
              <a:solidFill>
                <a:srgbClr val="FF0000"/>
              </a:solidFill>
            </a:ln>
          </p:spPr>
          <p:txBody>
            <a:bodyPr wrap="square" rtlCol="0">
              <a:spAutoFit/>
            </a:bodyPr>
            <a:lstStyle/>
            <a:p>
              <a:r>
                <a:rPr lang="zh-CN" altLang="en-US" sz="2000" b="1" dirty="0">
                  <a:solidFill>
                    <a:srgbClr val="002060"/>
                  </a:solidFill>
                  <a:uFillTx/>
                  <a:latin typeface="宋体" pitchFamily="2" charset="-122"/>
                  <a:ea typeface="宋体" pitchFamily="2" charset="-122"/>
                </a:rPr>
                <a:t>中华人民共和国加强对药品的管理和监督</a:t>
              </a:r>
            </a:p>
          </p:txBody>
        </p:sp>
        <p:sp>
          <p:nvSpPr>
            <p:cNvPr id="6" name="下箭头 5"/>
            <p:cNvSpPr/>
            <p:nvPr/>
          </p:nvSpPr>
          <p:spPr>
            <a:xfrm>
              <a:off x="6982" y="5631"/>
              <a:ext cx="184" cy="1578"/>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6" name="文本框 1"/>
          <p:cNvSpPr txBox="1"/>
          <p:nvPr/>
        </p:nvSpPr>
        <p:spPr>
          <a:xfrm>
            <a:off x="34290" y="172145"/>
            <a:ext cx="2210146" cy="584775"/>
          </a:xfrm>
          <a:prstGeom prst="rect">
            <a:avLst/>
          </a:prstGeom>
          <a:noFill/>
          <a:ln w="9525">
            <a:noFill/>
          </a:ln>
        </p:spPr>
        <p:txBody>
          <a:bodyPr wrap="square" anchor="t">
            <a:spAutoFit/>
          </a:bodyPr>
          <a:lstStyle/>
          <a:p>
            <a:r>
              <a:rPr lang="zh-CN" altLang="en-US" sz="3200" b="1" dirty="0" smtClean="0">
                <a:solidFill>
                  <a:srgbClr val="FF0000"/>
                </a:solidFill>
                <a:latin typeface="方正姚体" pitchFamily="2" charset="-122"/>
                <a:ea typeface="方正姚体" pitchFamily="2" charset="-122"/>
              </a:rPr>
              <a:t>时空坐标</a:t>
            </a:r>
            <a:endParaRPr lang="zh-CN" altLang="en-US" sz="3200" b="1"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30442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671570" y="773430"/>
            <a:ext cx="4712970" cy="3853815"/>
          </a:xfrm>
          <a:prstGeom prst="rect">
            <a:avLst/>
          </a:prstGeom>
        </p:spPr>
      </p:pic>
      <p:sp>
        <p:nvSpPr>
          <p:cNvPr id="3" name="文本框 2"/>
          <p:cNvSpPr txBox="1"/>
          <p:nvPr/>
        </p:nvSpPr>
        <p:spPr>
          <a:xfrm>
            <a:off x="4822190" y="4432935"/>
            <a:ext cx="2411095" cy="521970"/>
          </a:xfrm>
          <a:prstGeom prst="rect">
            <a:avLst/>
          </a:prstGeom>
          <a:noFill/>
        </p:spPr>
        <p:txBody>
          <a:bodyPr wrap="square" rtlCol="0">
            <a:spAutoFit/>
          </a:bodyPr>
          <a:lstStyle/>
          <a:p>
            <a:r>
              <a:rPr lang="zh-CN" altLang="en-US" sz="2800" b="1" dirty="0">
                <a:solidFill>
                  <a:srgbClr val="002060"/>
                </a:solidFill>
                <a:latin typeface="楷体" charset="0"/>
                <a:ea typeface="楷体" charset="0"/>
              </a:rPr>
              <a:t>世界卫生组织</a:t>
            </a:r>
          </a:p>
        </p:txBody>
      </p:sp>
      <p:sp>
        <p:nvSpPr>
          <p:cNvPr id="4" name="文本框 3"/>
          <p:cNvSpPr txBox="1"/>
          <p:nvPr/>
        </p:nvSpPr>
        <p:spPr>
          <a:xfrm>
            <a:off x="2651760" y="5213350"/>
            <a:ext cx="7707630" cy="521970"/>
          </a:xfrm>
          <a:prstGeom prst="rect">
            <a:avLst/>
          </a:prstGeom>
          <a:solidFill>
            <a:schemeClr val="accent3">
              <a:lumMod val="20000"/>
              <a:lumOff val="80000"/>
            </a:schemeClr>
          </a:solidFill>
          <a:ln w="9525">
            <a:solidFill>
              <a:srgbClr val="FF0000"/>
            </a:solidFill>
          </a:ln>
        </p:spPr>
        <p:txBody>
          <a:bodyPr wrap="square" rtlCol="0">
            <a:spAutoFit/>
          </a:bodyPr>
          <a:lstStyle/>
          <a:p>
            <a:r>
              <a:rPr lang="zh-CN" altLang="en-US" sz="2800" b="1" dirty="0">
                <a:solidFill>
                  <a:srgbClr val="002060"/>
                </a:solidFill>
                <a:latin typeface="楷体" charset="0"/>
                <a:ea typeface="楷体" charset="0"/>
              </a:rPr>
              <a:t>思考</a:t>
            </a:r>
            <a:r>
              <a:rPr lang="en-US" altLang="zh-CN" sz="2800" b="1" dirty="0">
                <a:solidFill>
                  <a:srgbClr val="002060"/>
                </a:solidFill>
                <a:latin typeface="楷体" charset="0"/>
                <a:ea typeface="楷体" charset="0"/>
              </a:rPr>
              <a:t>1</a:t>
            </a:r>
            <a:r>
              <a:rPr lang="zh-CN" altLang="en-US" sz="2800" b="1" dirty="0">
                <a:solidFill>
                  <a:srgbClr val="002060"/>
                </a:solidFill>
                <a:latin typeface="楷体" charset="0"/>
                <a:ea typeface="楷体" charset="0"/>
              </a:rPr>
              <a:t>、世界卫生组织的图标设计有何寓意？</a:t>
            </a:r>
          </a:p>
        </p:txBody>
      </p:sp>
      <p:sp>
        <p:nvSpPr>
          <p:cNvPr id="5" name="矩形 4"/>
          <p:cNvSpPr/>
          <p:nvPr/>
        </p:nvSpPr>
        <p:spPr>
          <a:xfrm>
            <a:off x="5461000" y="773430"/>
            <a:ext cx="1133475" cy="226631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33290" y="1421765"/>
            <a:ext cx="2590165" cy="147256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62120" y="966470"/>
            <a:ext cx="3608705" cy="241046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605905" y="2197735"/>
            <a:ext cx="2169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786495" y="1562100"/>
            <a:ext cx="3075940" cy="1814830"/>
          </a:xfrm>
          <a:prstGeom prst="rect">
            <a:avLst/>
          </a:prstGeom>
          <a:noFill/>
        </p:spPr>
        <p:txBody>
          <a:bodyPr wrap="square" rtlCol="0">
            <a:spAutoFit/>
          </a:bodyPr>
          <a:lstStyle/>
          <a:p>
            <a:r>
              <a:rPr lang="en-US" altLang="zh-CN" sz="2800" b="1" dirty="0">
                <a:solidFill>
                  <a:srgbClr val="FF0000"/>
                </a:solidFill>
                <a:latin typeface="楷体" charset="0"/>
                <a:ea typeface="楷体" charset="0"/>
              </a:rPr>
              <a:t>  </a:t>
            </a:r>
            <a:r>
              <a:rPr lang="zh-CN" altLang="en-US" sz="2800" b="1" dirty="0">
                <a:solidFill>
                  <a:srgbClr val="FF0000"/>
                </a:solidFill>
                <a:latin typeface="楷体" charset="0"/>
                <a:ea typeface="楷体" charset="0"/>
              </a:rPr>
              <a:t>蛇杖：</a:t>
            </a:r>
            <a:r>
              <a:rPr lang="zh-CN" altLang="en-US" sz="2800" b="1" dirty="0">
                <a:solidFill>
                  <a:srgbClr val="002060"/>
                </a:solidFill>
                <a:latin typeface="楷体" charset="0"/>
                <a:ea typeface="楷体" charset="0"/>
              </a:rPr>
              <a:t>古希腊医神埃斯科拉庇俄斯手持蛇杖治病救人、云游四方</a:t>
            </a:r>
          </a:p>
        </p:txBody>
      </p:sp>
      <p:cxnSp>
        <p:nvCxnSpPr>
          <p:cNvPr id="10" name="直接连接符 9"/>
          <p:cNvCxnSpPr/>
          <p:nvPr/>
        </p:nvCxnSpPr>
        <p:spPr>
          <a:xfrm>
            <a:off x="6261100" y="2423160"/>
            <a:ext cx="2123440" cy="1783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786495" y="3662045"/>
            <a:ext cx="3075940" cy="1383665"/>
          </a:xfrm>
          <a:prstGeom prst="rect">
            <a:avLst/>
          </a:prstGeom>
          <a:noFill/>
        </p:spPr>
        <p:txBody>
          <a:bodyPr wrap="square" rtlCol="0">
            <a:spAutoFit/>
          </a:bodyPr>
          <a:lstStyle/>
          <a:p>
            <a:r>
              <a:rPr lang="en-US" altLang="zh-CN" sz="2800" b="1" dirty="0">
                <a:solidFill>
                  <a:srgbClr val="FF0000"/>
                </a:solidFill>
                <a:latin typeface="楷体" charset="0"/>
                <a:ea typeface="楷体" charset="0"/>
              </a:rPr>
              <a:t> </a:t>
            </a:r>
            <a:r>
              <a:rPr lang="zh-CN" altLang="en-US" sz="2800" b="1" dirty="0">
                <a:solidFill>
                  <a:srgbClr val="FF0000"/>
                </a:solidFill>
                <a:latin typeface="楷体" charset="0"/>
                <a:ea typeface="楷体" charset="0"/>
              </a:rPr>
              <a:t>蛇：</a:t>
            </a:r>
            <a:r>
              <a:rPr lang="en-US" altLang="zh-CN" sz="2800" b="1" dirty="0">
                <a:latin typeface="楷体" charset="0"/>
                <a:ea typeface="楷体" charset="0"/>
              </a:rPr>
              <a:t> </a:t>
            </a:r>
            <a:r>
              <a:rPr lang="zh-CN" altLang="en-US" sz="2800" b="1" dirty="0">
                <a:solidFill>
                  <a:srgbClr val="002060"/>
                </a:solidFill>
                <a:latin typeface="楷体" charset="0"/>
                <a:ea typeface="楷体" charset="0"/>
              </a:rPr>
              <a:t>具有极高药用价值，提炼成药品，治病救人</a:t>
            </a:r>
          </a:p>
        </p:txBody>
      </p:sp>
      <p:cxnSp>
        <p:nvCxnSpPr>
          <p:cNvPr id="12" name="直接连接符 11"/>
          <p:cNvCxnSpPr/>
          <p:nvPr/>
        </p:nvCxnSpPr>
        <p:spPr>
          <a:xfrm flipV="1">
            <a:off x="2354580" y="2559050"/>
            <a:ext cx="2378710" cy="1102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8155" y="3804920"/>
            <a:ext cx="3075940" cy="1383665"/>
          </a:xfrm>
          <a:prstGeom prst="rect">
            <a:avLst/>
          </a:prstGeom>
          <a:noFill/>
        </p:spPr>
        <p:txBody>
          <a:bodyPr wrap="square" rtlCol="0">
            <a:spAutoFit/>
          </a:bodyPr>
          <a:lstStyle/>
          <a:p>
            <a:r>
              <a:rPr lang="en-US" altLang="zh-CN" sz="2800" b="1" dirty="0">
                <a:solidFill>
                  <a:srgbClr val="FF0000"/>
                </a:solidFill>
                <a:latin typeface="楷体" charset="0"/>
                <a:ea typeface="楷体" charset="0"/>
              </a:rPr>
              <a:t> </a:t>
            </a:r>
            <a:r>
              <a:rPr lang="zh-CN" altLang="en-US" sz="2800" b="1" dirty="0">
                <a:solidFill>
                  <a:srgbClr val="FF0000"/>
                </a:solidFill>
                <a:latin typeface="楷体" charset="0"/>
                <a:ea typeface="楷体" charset="0"/>
              </a:rPr>
              <a:t>五大洲：</a:t>
            </a:r>
            <a:r>
              <a:rPr lang="en-US" altLang="zh-CN" sz="2800" b="1" dirty="0">
                <a:latin typeface="楷体" charset="0"/>
                <a:ea typeface="楷体" charset="0"/>
              </a:rPr>
              <a:t> </a:t>
            </a:r>
            <a:r>
              <a:rPr lang="zh-CN" altLang="en-US" sz="2800" b="1" dirty="0">
                <a:solidFill>
                  <a:srgbClr val="002060"/>
                </a:solidFill>
                <a:latin typeface="楷体" charset="0"/>
                <a:ea typeface="楷体" charset="0"/>
              </a:rPr>
              <a:t>五大洲象征着蛇杖贯穿世界</a:t>
            </a:r>
          </a:p>
        </p:txBody>
      </p:sp>
      <p:cxnSp>
        <p:nvCxnSpPr>
          <p:cNvPr id="14" name="直接连接符 13"/>
          <p:cNvCxnSpPr/>
          <p:nvPr/>
        </p:nvCxnSpPr>
        <p:spPr>
          <a:xfrm>
            <a:off x="2639060" y="2171700"/>
            <a:ext cx="1631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78155" y="1076325"/>
            <a:ext cx="2123440" cy="2245360"/>
          </a:xfrm>
          <a:prstGeom prst="rect">
            <a:avLst/>
          </a:prstGeom>
          <a:noFill/>
        </p:spPr>
        <p:txBody>
          <a:bodyPr wrap="square" rtlCol="0">
            <a:spAutoFit/>
          </a:bodyPr>
          <a:lstStyle/>
          <a:p>
            <a:r>
              <a:rPr lang="en-US" altLang="zh-CN" sz="2800" b="1" dirty="0">
                <a:solidFill>
                  <a:srgbClr val="FF0000"/>
                </a:solidFill>
                <a:latin typeface="楷体" charset="0"/>
                <a:ea typeface="楷体" charset="0"/>
              </a:rPr>
              <a:t> </a:t>
            </a:r>
            <a:r>
              <a:rPr lang="zh-CN" altLang="en-US" sz="2800" b="1" dirty="0">
                <a:solidFill>
                  <a:srgbClr val="FF0000"/>
                </a:solidFill>
                <a:latin typeface="楷体" charset="0"/>
                <a:ea typeface="楷体" charset="0"/>
              </a:rPr>
              <a:t>橄榄叶：</a:t>
            </a:r>
            <a:r>
              <a:rPr lang="en-US" altLang="zh-CN" sz="2800" b="1" dirty="0">
                <a:latin typeface="楷体" charset="0"/>
                <a:ea typeface="楷体" charset="0"/>
              </a:rPr>
              <a:t> </a:t>
            </a:r>
            <a:r>
              <a:rPr lang="zh-CN" altLang="en-US" sz="2800" b="1" dirty="0">
                <a:solidFill>
                  <a:srgbClr val="002060"/>
                </a:solidFill>
                <a:latin typeface="楷体" charset="0"/>
                <a:ea typeface="楷体" charset="0"/>
              </a:rPr>
              <a:t>一圈橄榄叶象征着世界团结一致守卫</a:t>
            </a:r>
          </a:p>
        </p:txBody>
      </p:sp>
      <p:sp>
        <p:nvSpPr>
          <p:cNvPr id="16" name="文本框 15"/>
          <p:cNvSpPr txBox="1"/>
          <p:nvPr/>
        </p:nvSpPr>
        <p:spPr>
          <a:xfrm>
            <a:off x="3042673" y="5973423"/>
            <a:ext cx="6753860" cy="523220"/>
          </a:xfrm>
          <a:prstGeom prst="rect">
            <a:avLst/>
          </a:prstGeom>
          <a:noFill/>
        </p:spPr>
        <p:txBody>
          <a:bodyPr wrap="square" rtlCol="0">
            <a:spAutoFit/>
          </a:bodyPr>
          <a:lstStyle/>
          <a:p>
            <a:r>
              <a:rPr lang="zh-CN" altLang="en-US" sz="2800" b="1" dirty="0">
                <a:solidFill>
                  <a:srgbClr val="FF0000"/>
                </a:solidFill>
                <a:latin typeface="楷体" charset="0"/>
                <a:ea typeface="楷体" charset="0"/>
              </a:rPr>
              <a:t>现代医疗卫生体系的普惠性、实用性</a:t>
            </a:r>
          </a:p>
        </p:txBody>
      </p:sp>
      <p:cxnSp>
        <p:nvCxnSpPr>
          <p:cNvPr id="17" name="直接连接符 1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8" name="文本框 1"/>
          <p:cNvSpPr txBox="1"/>
          <p:nvPr/>
        </p:nvSpPr>
        <p:spPr>
          <a:xfrm>
            <a:off x="34290" y="172145"/>
            <a:ext cx="2210146" cy="584775"/>
          </a:xfrm>
          <a:prstGeom prst="rect">
            <a:avLst/>
          </a:prstGeom>
          <a:noFill/>
          <a:ln w="9525">
            <a:noFill/>
          </a:ln>
        </p:spPr>
        <p:txBody>
          <a:bodyPr wrap="square" anchor="t">
            <a:spAutoFit/>
          </a:bodyPr>
          <a:lstStyle/>
          <a:p>
            <a:r>
              <a:rPr lang="zh-CN" altLang="en-US" sz="3200" b="1" dirty="0" smtClean="0">
                <a:solidFill>
                  <a:srgbClr val="FF0000"/>
                </a:solidFill>
                <a:latin typeface="方正姚体" pitchFamily="2" charset="-122"/>
                <a:ea typeface="方正姚体" pitchFamily="2" charset="-122"/>
              </a:rPr>
              <a:t>概念解读</a:t>
            </a:r>
            <a:endParaRPr lang="zh-CN" altLang="en-US" sz="3200" b="1"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40007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additive="base">
                                        <p:cTn id="84" dur="500" fill="hold"/>
                                        <p:tgtEl>
                                          <p:spTgt spid="16"/>
                                        </p:tgtEl>
                                        <p:attrNameLst>
                                          <p:attrName>ppt_x</p:attrName>
                                        </p:attrNameLst>
                                      </p:cBhvr>
                                      <p:tavLst>
                                        <p:tav tm="0">
                                          <p:val>
                                            <p:strVal val="#ppt_x"/>
                                          </p:val>
                                        </p:tav>
                                        <p:tav tm="100000">
                                          <p:val>
                                            <p:strVal val="#ppt_x"/>
                                          </p:val>
                                        </p:tav>
                                      </p:tavLst>
                                    </p:anim>
                                    <p:anim calcmode="lin" valueType="num">
                                      <p:cBhvr additive="base">
                                        <p:cTn id="8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9" grpId="0"/>
      <p:bldP spid="11"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8961" y="961835"/>
            <a:ext cx="4527201" cy="523220"/>
          </a:xfrm>
          <a:prstGeom prst="rect">
            <a:avLst/>
          </a:prstGeom>
          <a:noFill/>
          <a:ln>
            <a:noFill/>
          </a:ln>
        </p:spPr>
        <p:txBody>
          <a:bodyPr wrap="none" rtlCol="0" anchor="t">
            <a:spAutoFit/>
          </a:bodyPr>
          <a:lstStyle/>
          <a:p>
            <a:r>
              <a:rPr lang="en-US" altLang="zh-CN" sz="2800" b="1" spc="-100" dirty="0">
                <a:solidFill>
                  <a:srgbClr val="FF0000"/>
                </a:solidFill>
                <a:uFillTx/>
                <a:latin typeface="方正姚体" pitchFamily="2" charset="-122"/>
                <a:ea typeface="方正姚体" pitchFamily="2" charset="-122"/>
                <a:cs typeface="Times New Roman" panose="02020603050405020304" pitchFamily="18" charset="0"/>
                <a:sym typeface="+mn-ea"/>
              </a:rPr>
              <a:t>1</a:t>
            </a:r>
            <a:r>
              <a:rPr lang="zh-CN" altLang="en-US" sz="2800" b="1" spc="-100" dirty="0">
                <a:solidFill>
                  <a:srgbClr val="FF0000"/>
                </a:solidFill>
                <a:uFillTx/>
                <a:latin typeface="方正姚体" pitchFamily="2" charset="-122"/>
                <a:ea typeface="方正姚体" pitchFamily="2" charset="-122"/>
                <a:cs typeface="Times New Roman" panose="02020603050405020304" pitchFamily="18" charset="0"/>
                <a:sym typeface="+mn-ea"/>
              </a:rPr>
              <a:t>、</a:t>
            </a:r>
            <a:r>
              <a:rPr lang="zh-CN" altLang="zh-CN" sz="2800" b="1" spc="-100" dirty="0">
                <a:solidFill>
                  <a:srgbClr val="FF0000"/>
                </a:solidFill>
                <a:uFillTx/>
                <a:latin typeface="方正姚体" pitchFamily="2" charset="-122"/>
                <a:ea typeface="方正姚体" pitchFamily="2" charset="-122"/>
                <a:cs typeface="Times New Roman" panose="02020603050405020304" pitchFamily="18" charset="0"/>
                <a:sym typeface="+mn-ea"/>
              </a:rPr>
              <a:t>现代医疗卫生体系的构成</a:t>
            </a:r>
            <a:endParaRPr lang="zh-CN" altLang="en-US" sz="2800" spc="-100" dirty="0">
              <a:solidFill>
                <a:srgbClr val="FF0000"/>
              </a:solidFill>
              <a:latin typeface="方正姚体" pitchFamily="2" charset="-122"/>
              <a:ea typeface="方正姚体" pitchFamily="2" charset="-122"/>
            </a:endParaRPr>
          </a:p>
        </p:txBody>
      </p:sp>
      <p:sp>
        <p:nvSpPr>
          <p:cNvPr id="4" name="文本框 3"/>
          <p:cNvSpPr txBox="1"/>
          <p:nvPr/>
        </p:nvSpPr>
        <p:spPr>
          <a:xfrm>
            <a:off x="264161" y="1736307"/>
            <a:ext cx="11613727" cy="461665"/>
          </a:xfrm>
          <a:prstGeom prst="rect">
            <a:avLst/>
          </a:prstGeom>
          <a:noFill/>
          <a:ln>
            <a:noFill/>
          </a:ln>
        </p:spPr>
        <p:txBody>
          <a:bodyPr wrap="square" rtlCol="0">
            <a:spAutoFit/>
          </a:bodyPr>
          <a:lstStyle/>
          <a:p>
            <a:pPr>
              <a:lnSpc>
                <a:spcPct val="120000"/>
              </a:lnSpc>
              <a:spcAft>
                <a:spcPts val="0"/>
              </a:spcAft>
              <a:tabLst>
                <a:tab pos="1188085" algn="l"/>
                <a:tab pos="2163445" algn="l"/>
                <a:tab pos="3142615" algn="l"/>
                <a:tab pos="4190365" algn="l"/>
              </a:tabLst>
            </a:pPr>
            <a:r>
              <a:rPr lang="zh-CN" altLang="en-US" sz="2000" b="1" dirty="0" smtClean="0">
                <a:solidFill>
                  <a:srgbClr val="FF0000"/>
                </a:solidFill>
                <a:latin typeface="宋体" pitchFamily="2" charset="-122"/>
                <a:ea typeface="宋体" pitchFamily="2" charset="-122"/>
                <a:cs typeface="Times New Roman" panose="02020603050405020304" pitchFamily="18" charset="0"/>
                <a:sym typeface="+mn-ea"/>
              </a:rPr>
              <a:t>（</a:t>
            </a:r>
            <a:r>
              <a:rPr lang="en-US" altLang="zh-CN" sz="2000" b="1" dirty="0" smtClean="0">
                <a:solidFill>
                  <a:srgbClr val="FF0000"/>
                </a:solidFill>
                <a:latin typeface="宋体" pitchFamily="2" charset="-122"/>
                <a:ea typeface="宋体" pitchFamily="2" charset="-122"/>
                <a:cs typeface="Times New Roman" panose="02020603050405020304" pitchFamily="18" charset="0"/>
                <a:sym typeface="+mn-ea"/>
              </a:rPr>
              <a:t>1</a:t>
            </a:r>
            <a:r>
              <a:rPr lang="zh-CN" altLang="en-US" sz="2000" b="1" dirty="0" smtClean="0">
                <a:solidFill>
                  <a:srgbClr val="FF0000"/>
                </a:solidFill>
                <a:latin typeface="宋体" pitchFamily="2" charset="-122"/>
                <a:ea typeface="宋体" pitchFamily="2" charset="-122"/>
                <a:cs typeface="Times New Roman" panose="02020603050405020304" pitchFamily="18" charset="0"/>
                <a:sym typeface="+mn-ea"/>
              </a:rPr>
              <a:t>）</a:t>
            </a:r>
            <a:r>
              <a:rPr lang="zh-CN" altLang="zh-CN" sz="2000" b="1" dirty="0" smtClean="0">
                <a:solidFill>
                  <a:srgbClr val="FF0000"/>
                </a:solidFill>
                <a:latin typeface="宋体" pitchFamily="2" charset="-122"/>
                <a:ea typeface="宋体" pitchFamily="2" charset="-122"/>
                <a:cs typeface="Times New Roman" panose="02020603050405020304" pitchFamily="18" charset="0"/>
                <a:sym typeface="+mn-ea"/>
              </a:rPr>
              <a:t>体系构成</a:t>
            </a:r>
            <a:r>
              <a:rPr lang="zh-CN" altLang="en-US" sz="2000" b="1" dirty="0">
                <a:solidFill>
                  <a:srgbClr val="FF0000"/>
                </a:solidFill>
                <a:latin typeface="宋体" pitchFamily="2" charset="-122"/>
                <a:ea typeface="宋体" pitchFamily="2" charset="-122"/>
                <a:cs typeface="Times New Roman" panose="02020603050405020304" pitchFamily="18" charset="0"/>
                <a:sym typeface="+mn-ea"/>
              </a:rPr>
              <a:t>：</a:t>
            </a:r>
            <a:r>
              <a:rPr lang="zh-CN" altLang="zh-CN" sz="2000" b="1" dirty="0" smtClean="0">
                <a:solidFill>
                  <a:srgbClr val="002060"/>
                </a:solidFill>
                <a:latin typeface="宋体" pitchFamily="2" charset="-122"/>
                <a:ea typeface="宋体" pitchFamily="2" charset="-122"/>
                <a:cs typeface="Times New Roman" panose="02020603050405020304" pitchFamily="18" charset="0"/>
                <a:sym typeface="+mn-ea"/>
              </a:rPr>
              <a:t>包括</a:t>
            </a:r>
            <a:r>
              <a:rPr lang="zh-CN" altLang="zh-CN" sz="2000" b="1" dirty="0">
                <a:solidFill>
                  <a:srgbClr val="002060"/>
                </a:solidFill>
                <a:latin typeface="宋体" pitchFamily="2" charset="-122"/>
                <a:ea typeface="宋体" pitchFamily="2" charset="-122"/>
                <a:cs typeface="Times New Roman" panose="02020603050405020304" pitchFamily="18" charset="0"/>
                <a:sym typeface="+mn-ea"/>
              </a:rPr>
              <a:t>基本医疗卫生体系、医疗服务体系、药品供应体系与</a:t>
            </a:r>
            <a:r>
              <a:rPr lang="zh-CN" altLang="zh-CN" sz="2000" b="1" dirty="0">
                <a:solidFill>
                  <a:srgbClr val="002060"/>
                </a:solidFill>
                <a:uFill>
                  <a:solidFill>
                    <a:srgbClr val="000000"/>
                  </a:solidFill>
                </a:uFill>
                <a:latin typeface="宋体" pitchFamily="2" charset="-122"/>
                <a:ea typeface="宋体" pitchFamily="2" charset="-122"/>
                <a:cs typeface="Times New Roman" panose="02020603050405020304" pitchFamily="18" charset="0"/>
                <a:sym typeface="+mn-ea"/>
              </a:rPr>
              <a:t>医疗保障</a:t>
            </a:r>
            <a:r>
              <a:rPr lang="zh-CN" altLang="zh-CN" sz="2000" b="1" dirty="0">
                <a:solidFill>
                  <a:srgbClr val="002060"/>
                </a:solidFill>
                <a:latin typeface="宋体" pitchFamily="2" charset="-122"/>
                <a:ea typeface="宋体" pitchFamily="2" charset="-122"/>
                <a:cs typeface="Times New Roman" panose="02020603050405020304" pitchFamily="18" charset="0"/>
                <a:sym typeface="+mn-ea"/>
              </a:rPr>
              <a:t>体系等内容</a:t>
            </a:r>
            <a:r>
              <a:rPr lang="zh-CN" altLang="zh-CN" sz="2000" b="1" dirty="0" smtClean="0">
                <a:solidFill>
                  <a:srgbClr val="002060"/>
                </a:solidFill>
                <a:latin typeface="宋体" pitchFamily="2" charset="-122"/>
                <a:ea typeface="宋体" pitchFamily="2" charset="-122"/>
                <a:cs typeface="Times New Roman" panose="02020603050405020304" pitchFamily="18" charset="0"/>
                <a:sym typeface="+mn-ea"/>
              </a:rPr>
              <a:t>。</a:t>
            </a:r>
            <a:endParaRPr lang="zh-CN" altLang="en-US" sz="2000" b="1" dirty="0">
              <a:solidFill>
                <a:srgbClr val="002060"/>
              </a:solidFill>
              <a:latin typeface="宋体" pitchFamily="2" charset="-122"/>
              <a:ea typeface="宋体" pitchFamily="2" charset="-122"/>
            </a:endParaRPr>
          </a:p>
        </p:txBody>
      </p:sp>
      <p:cxnSp>
        <p:nvCxnSpPr>
          <p:cNvPr id="13" name="直接连接符 1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4"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
        <p:nvSpPr>
          <p:cNvPr id="2" name="矩形 1"/>
          <p:cNvSpPr/>
          <p:nvPr/>
        </p:nvSpPr>
        <p:spPr>
          <a:xfrm>
            <a:off x="475265" y="5244099"/>
            <a:ext cx="6724918" cy="400110"/>
          </a:xfrm>
          <a:prstGeom prst="rect">
            <a:avLst/>
          </a:prstGeom>
        </p:spPr>
        <p:txBody>
          <a:bodyPr wrap="none">
            <a:spAutoFit/>
          </a:bodyPr>
          <a:lstStyle/>
          <a:p>
            <a:r>
              <a:rPr lang="zh-CN" altLang="en-US" sz="2000" b="1" dirty="0" smtClean="0">
                <a:solidFill>
                  <a:srgbClr val="FF0000"/>
                </a:solidFill>
                <a:latin typeface="宋体" pitchFamily="2" charset="-122"/>
                <a:ea typeface="宋体" pitchFamily="2" charset="-122"/>
                <a:cs typeface="Times New Roman" panose="02020603050405020304" pitchFamily="18" charset="0"/>
                <a:sym typeface="+mn-ea"/>
              </a:rPr>
              <a:t>（</a:t>
            </a:r>
            <a:r>
              <a:rPr lang="en-US" altLang="zh-CN" sz="2000" b="1" dirty="0" smtClean="0">
                <a:solidFill>
                  <a:srgbClr val="FF0000"/>
                </a:solidFill>
                <a:latin typeface="宋体" pitchFamily="2" charset="-122"/>
                <a:ea typeface="宋体" pitchFamily="2" charset="-122"/>
                <a:cs typeface="Times New Roman" panose="02020603050405020304" pitchFamily="18" charset="0"/>
                <a:sym typeface="+mn-ea"/>
              </a:rPr>
              <a:t>2</a:t>
            </a:r>
            <a:r>
              <a:rPr lang="zh-CN" altLang="en-US" sz="2000" b="1" dirty="0" smtClean="0">
                <a:solidFill>
                  <a:srgbClr val="FF0000"/>
                </a:solidFill>
                <a:latin typeface="宋体" pitchFamily="2" charset="-122"/>
                <a:ea typeface="宋体" pitchFamily="2" charset="-122"/>
                <a:cs typeface="Times New Roman" panose="02020603050405020304" pitchFamily="18" charset="0"/>
                <a:sym typeface="+mn-ea"/>
              </a:rPr>
              <a:t>）</a:t>
            </a:r>
            <a:r>
              <a:rPr lang="zh-CN" altLang="zh-CN" sz="2000" b="1" dirty="0" smtClean="0">
                <a:solidFill>
                  <a:srgbClr val="FF0000"/>
                </a:solidFill>
                <a:latin typeface="宋体" pitchFamily="2" charset="-122"/>
                <a:ea typeface="宋体" pitchFamily="2" charset="-122"/>
                <a:cs typeface="Times New Roman" panose="02020603050405020304" pitchFamily="18" charset="0"/>
                <a:sym typeface="+mn-ea"/>
              </a:rPr>
              <a:t>意义</a:t>
            </a:r>
            <a:r>
              <a:rPr lang="zh-CN" altLang="zh-CN" sz="2000" b="1" dirty="0">
                <a:solidFill>
                  <a:srgbClr val="FF0000"/>
                </a:solidFill>
                <a:latin typeface="宋体" pitchFamily="2" charset="-122"/>
                <a:ea typeface="宋体" pitchFamily="2" charset="-122"/>
                <a:cs typeface="Times New Roman" panose="02020603050405020304" pitchFamily="18" charset="0"/>
                <a:sym typeface="+mn-ea"/>
              </a:rPr>
              <a:t>：</a:t>
            </a:r>
            <a:r>
              <a:rPr lang="zh-CN" altLang="zh-CN" sz="2000" b="1" dirty="0">
                <a:solidFill>
                  <a:srgbClr val="002060"/>
                </a:solidFill>
                <a:latin typeface="宋体" pitchFamily="2" charset="-122"/>
                <a:ea typeface="宋体" pitchFamily="2" charset="-122"/>
                <a:cs typeface="Times New Roman" panose="02020603050405020304" pitchFamily="18" charset="0"/>
                <a:sym typeface="+mn-ea"/>
              </a:rPr>
              <a:t>对保障人类健康、提高生活质量有重要意义。</a:t>
            </a:r>
            <a:endParaRPr lang="zh-CN" altLang="en-US" sz="2000" b="1" dirty="0">
              <a:solidFill>
                <a:srgbClr val="002060"/>
              </a:solidFill>
              <a:latin typeface="宋体" pitchFamily="2" charset="-122"/>
              <a:ea typeface="宋体" pitchFamily="2" charset="-122"/>
              <a:cs typeface="Times New Roman" panose="02020603050405020304" pitchFamily="18" charset="0"/>
              <a:sym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778" y="2375066"/>
            <a:ext cx="8067675" cy="219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69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custDataLst>
              <p:tags r:id="rId1"/>
            </p:custDataLst>
            <p:extLst>
              <p:ext uri="{D42A27DB-BD31-4B8C-83A1-F6EECF244321}">
                <p14:modId xmlns:p14="http://schemas.microsoft.com/office/powerpoint/2010/main" val="1713394609"/>
              </p:ext>
            </p:extLst>
          </p:nvPr>
        </p:nvGraphicFramePr>
        <p:xfrm>
          <a:off x="121074" y="1741291"/>
          <a:ext cx="11619653" cy="4712846"/>
        </p:xfrm>
        <a:graphic>
          <a:graphicData uri="http://schemas.openxmlformats.org/drawingml/2006/table">
            <a:tbl>
              <a:tblPr firstRow="1" firstCol="1" bandRow="1"/>
              <a:tblGrid>
                <a:gridCol w="2998893"/>
                <a:gridCol w="8620760"/>
              </a:tblGrid>
              <a:tr h="546735">
                <a:tc>
                  <a:txBody>
                    <a:bodyPr/>
                    <a:lstStyle/>
                    <a:p>
                      <a:pPr algn="ctr" defTabSz="0">
                        <a:lnSpc>
                          <a:spcPct val="120000"/>
                        </a:lnSpc>
                        <a:spcAft>
                          <a:spcPts val="0"/>
                        </a:spcAft>
                        <a:tabLst>
                          <a:tab pos="1188085" algn="l"/>
                          <a:tab pos="2163445" algn="l"/>
                          <a:tab pos="3142615" algn="l"/>
                          <a:tab pos="4190365" algn="l"/>
                        </a:tabLst>
                      </a:pPr>
                      <a:r>
                        <a:rPr lang="zh-CN" sz="2400" b="1" dirty="0" smtClean="0">
                          <a:solidFill>
                            <a:srgbClr val="FF0000"/>
                          </a:solidFill>
                          <a:effectLst/>
                          <a:uFillTx/>
                          <a:latin typeface="宋体" pitchFamily="2" charset="-122"/>
                          <a:ea typeface="宋体" pitchFamily="2" charset="-122"/>
                          <a:cs typeface="Times New Roman" panose="02020603050405020304" pitchFamily="18" charset="0"/>
                        </a:rPr>
                        <a:t>内容</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20000"/>
                        </a:lnSpc>
                        <a:spcAft>
                          <a:spcPts val="0"/>
                        </a:spcAft>
                        <a:tabLst>
                          <a:tab pos="1188085" algn="l"/>
                          <a:tab pos="2163445" algn="l"/>
                          <a:tab pos="3142615" algn="l"/>
                          <a:tab pos="4190365" algn="l"/>
                        </a:tabLst>
                      </a:pPr>
                      <a:r>
                        <a:rPr lang="zh-CN" sz="2400" b="1" dirty="0">
                          <a:solidFill>
                            <a:srgbClr val="FF0000"/>
                          </a:solidFill>
                          <a:effectLst/>
                          <a:latin typeface="宋体" pitchFamily="2" charset="-122"/>
                          <a:ea typeface="宋体" pitchFamily="2" charset="-122"/>
                          <a:cs typeface="Times New Roman" panose="02020603050405020304" pitchFamily="18" charset="0"/>
                        </a:rPr>
                        <a:t>具体成就</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319">
                <a:tc>
                  <a:txBody>
                    <a:bodyPr/>
                    <a:lstStyle/>
                    <a:p>
                      <a:pPr defTabSz="0">
                        <a:lnSpc>
                          <a:spcPct val="120000"/>
                        </a:lnSpc>
                        <a:spcAft>
                          <a:spcPts val="0"/>
                        </a:spcAft>
                        <a:tabLst>
                          <a:tab pos="1188085" algn="l"/>
                          <a:tab pos="2163445" algn="l"/>
                          <a:tab pos="3142615" algn="l"/>
                          <a:tab pos="4190365" algn="l"/>
                        </a:tabLst>
                      </a:pPr>
                      <a:endParaRPr lang="en-US"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endParaRPr>
                    </a:p>
                    <a:p>
                      <a:pPr defTabSz="0">
                        <a:lnSpc>
                          <a:spcPct val="120000"/>
                        </a:lnSpc>
                        <a:spcAft>
                          <a:spcPts val="0"/>
                        </a:spcAft>
                        <a:tabLst>
                          <a:tab pos="1188085" algn="l"/>
                          <a:tab pos="2163445" algn="l"/>
                          <a:tab pos="3142615" algn="l"/>
                          <a:tab pos="4190365" algn="l"/>
                        </a:tabLst>
                      </a:pPr>
                      <a:r>
                        <a:rPr lang="en-US"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20</a:t>
                      </a:r>
                      <a:r>
                        <a:rPr lang="zh-CN" sz="2000" b="1" dirty="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世纪中期以来</a:t>
                      </a:r>
                      <a:r>
                        <a:rPr lang="en-US" sz="2000" b="1" dirty="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a:t>
                      </a:r>
                      <a:r>
                        <a:rPr lang="zh-CN" sz="2000" b="1" dirty="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西方国家基本医疗卫生体系</a:t>
                      </a:r>
                      <a:r>
                        <a:rPr 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建立</a:t>
                      </a:r>
                      <a:endParaRPr lang="en-US" alt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endParaRPr>
                    </a:p>
                    <a:p>
                      <a:pPr defTabSz="0">
                        <a:lnSpc>
                          <a:spcPct val="120000"/>
                        </a:lnSpc>
                        <a:spcAft>
                          <a:spcPts val="0"/>
                        </a:spcAft>
                        <a:tabLst>
                          <a:tab pos="1188085" algn="l"/>
                          <a:tab pos="2163445" algn="l"/>
                          <a:tab pos="3142615" algn="l"/>
                          <a:tab pos="4190365" algn="l"/>
                        </a:tabLst>
                      </a:pPr>
                      <a:endParaRPr lang="en-US" alt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endParaRPr>
                    </a:p>
                  </a:txBody>
                  <a:tcPr marL="38100" marR="3810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defTabSz="0">
                        <a:lnSpc>
                          <a:spcPct val="120000"/>
                        </a:lnSpc>
                        <a:spcAft>
                          <a:spcPts val="0"/>
                        </a:spcAft>
                        <a:tabLst>
                          <a:tab pos="1188085" algn="l"/>
                          <a:tab pos="2163445" algn="l"/>
                          <a:tab pos="3142615" algn="l"/>
                          <a:tab pos="4190365" algn="l"/>
                        </a:tabLst>
                      </a:pPr>
                      <a:endParaRPr lang="zh-CN" sz="2200">
                        <a:solidFill>
                          <a:srgbClr val="000000"/>
                        </a:solidFill>
                        <a:effectLst/>
                        <a:latin typeface="NEU-BZ-S92"/>
                        <a:ea typeface="方正书宋_GBK" pitchFamily="65" charset="-122"/>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151">
                <a:tc>
                  <a:txBody>
                    <a:bodyPr/>
                    <a:lstStyle/>
                    <a:p>
                      <a:pPr defTabSz="0">
                        <a:lnSpc>
                          <a:spcPct val="120000"/>
                        </a:lnSpc>
                        <a:spcAft>
                          <a:spcPts val="0"/>
                        </a:spcAft>
                        <a:tabLst>
                          <a:tab pos="1188085" algn="l"/>
                          <a:tab pos="2163445" algn="l"/>
                          <a:tab pos="3142615" algn="l"/>
                          <a:tab pos="4190365" algn="l"/>
                        </a:tabLst>
                      </a:pPr>
                      <a:r>
                        <a:rPr lang="zh-CN" altLang="en-US"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西方国家</a:t>
                      </a:r>
                      <a:r>
                        <a:rPr 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医疗</a:t>
                      </a:r>
                      <a:r>
                        <a:rPr lang="zh-CN" sz="2000" b="1" dirty="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服务体系日益完善</a:t>
                      </a:r>
                    </a:p>
                  </a:txBody>
                  <a:tcPr marL="38100" marR="3810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defTabSz="0">
                        <a:lnSpc>
                          <a:spcPct val="120000"/>
                        </a:lnSpc>
                        <a:spcAft>
                          <a:spcPts val="0"/>
                        </a:spcAft>
                        <a:tabLst>
                          <a:tab pos="1188085" algn="l"/>
                          <a:tab pos="2163445" algn="l"/>
                          <a:tab pos="3142615" algn="l"/>
                          <a:tab pos="4190365" algn="l"/>
                        </a:tabLst>
                      </a:pPr>
                      <a:endParaRPr lang="zh-CN" sz="2200">
                        <a:solidFill>
                          <a:srgbClr val="000000"/>
                        </a:solidFill>
                        <a:effectLst/>
                        <a:latin typeface="NEU-BZ-S92"/>
                        <a:ea typeface="方正书宋_GBK" pitchFamily="65" charset="-122"/>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5034">
                <a:tc>
                  <a:txBody>
                    <a:bodyPr/>
                    <a:lstStyle/>
                    <a:p>
                      <a:pPr defTabSz="0">
                        <a:lnSpc>
                          <a:spcPct val="120000"/>
                        </a:lnSpc>
                        <a:spcAft>
                          <a:spcPts val="0"/>
                        </a:spcAft>
                        <a:tabLst>
                          <a:tab pos="1188085" algn="l"/>
                          <a:tab pos="2163445" algn="l"/>
                          <a:tab pos="3142615" algn="l"/>
                          <a:tab pos="4190365" algn="l"/>
                        </a:tabLst>
                      </a:pPr>
                      <a:endParaRPr lang="en-US" alt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endParaRPr>
                    </a:p>
                    <a:p>
                      <a:pPr defTabSz="0">
                        <a:lnSpc>
                          <a:spcPct val="120000"/>
                        </a:lnSpc>
                        <a:spcAft>
                          <a:spcPts val="0"/>
                        </a:spcAft>
                        <a:tabLst>
                          <a:tab pos="1188085" algn="l"/>
                          <a:tab pos="2163445" algn="l"/>
                          <a:tab pos="3142615" algn="l"/>
                          <a:tab pos="4190365" algn="l"/>
                        </a:tabLst>
                      </a:pPr>
                      <a:r>
                        <a:rPr 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第二次世界大战后</a:t>
                      </a:r>
                      <a:r>
                        <a:rPr lang="zh-CN" altLang="en-US"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a:t>
                      </a:r>
                      <a:r>
                        <a:rPr 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现代</a:t>
                      </a:r>
                      <a:r>
                        <a:rPr lang="zh-CN" sz="2000" b="1" dirty="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医疗保障</a:t>
                      </a:r>
                      <a:r>
                        <a:rPr 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制度</a:t>
                      </a:r>
                      <a:r>
                        <a:rPr lang="zh-CN" altLang="en-US"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rPr>
                        <a:t>在很多西方国家推广</a:t>
                      </a:r>
                      <a:endParaRPr lang="en-US" alt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endParaRPr>
                    </a:p>
                    <a:p>
                      <a:pPr defTabSz="0">
                        <a:lnSpc>
                          <a:spcPct val="120000"/>
                        </a:lnSpc>
                        <a:spcAft>
                          <a:spcPts val="0"/>
                        </a:spcAft>
                        <a:tabLst>
                          <a:tab pos="1188085" algn="l"/>
                          <a:tab pos="2163445" algn="l"/>
                          <a:tab pos="3142615" algn="l"/>
                          <a:tab pos="4190365" algn="l"/>
                        </a:tabLst>
                      </a:pPr>
                      <a:endParaRPr lang="en-US" altLang="zh-CN" sz="2000" b="1" dirty="0" smtClean="0">
                        <a:solidFill>
                          <a:srgbClr val="002060"/>
                        </a:solidFill>
                        <a:effectLst/>
                        <a:uFillTx/>
                        <a:latin typeface="Times New Roman" panose="02020603050405020304" pitchFamily="18" charset="0"/>
                        <a:ea typeface="宋体" panose="02010600030101010101" pitchFamily="2" charset="-122"/>
                        <a:cs typeface="Times New Roman" panose="02020603050405020304" pitchFamily="18" charset="0"/>
                      </a:endParaRPr>
                    </a:p>
                  </a:txBody>
                  <a:tcPr marL="38100" marR="3810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defTabSz="0">
                        <a:lnSpc>
                          <a:spcPct val="120000"/>
                        </a:lnSpc>
                        <a:spcAft>
                          <a:spcPts val="0"/>
                        </a:spcAft>
                        <a:tabLst>
                          <a:tab pos="1188085" algn="l"/>
                          <a:tab pos="2163445" algn="l"/>
                          <a:tab pos="3142615" algn="l"/>
                          <a:tab pos="4190365" algn="l"/>
                        </a:tabLst>
                      </a:pPr>
                      <a:endParaRPr lang="zh-CN" sz="2200" dirty="0">
                        <a:solidFill>
                          <a:srgbClr val="000000"/>
                        </a:solidFill>
                        <a:effectLst/>
                        <a:latin typeface="NEU-BZ-S92"/>
                        <a:ea typeface="方正书宋_GBK" pitchFamily="65" charset="-122"/>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3197860" y="2317225"/>
            <a:ext cx="8552180" cy="1938992"/>
          </a:xfrm>
          <a:prstGeom prst="rect">
            <a:avLst/>
          </a:prstGeom>
          <a:noFill/>
        </p:spPr>
        <p:txBody>
          <a:bodyPr wrap="square" rtlCol="0">
            <a:spAutoFit/>
          </a:bodyPr>
          <a:lstStyle/>
          <a:p>
            <a:pPr defTabSz="0">
              <a:lnSpc>
                <a:spcPct val="150000"/>
              </a:lnSpc>
              <a:spcAft>
                <a:spcPts val="0"/>
              </a:spcAft>
              <a:tabLst>
                <a:tab pos="1188085" algn="l"/>
                <a:tab pos="2163445" algn="l"/>
                <a:tab pos="3142615" algn="l"/>
                <a:tab pos="4190365" algn="l"/>
              </a:tabLst>
            </a:pPr>
            <a:r>
              <a:rPr lang="zh-CN" sz="2000" b="1" dirty="0">
                <a:solidFill>
                  <a:srgbClr val="002060"/>
                </a:solidFill>
                <a:effectLst/>
                <a:uFillTx/>
                <a:latin typeface="宋体" pitchFamily="2" charset="-122"/>
                <a:ea typeface="宋体" pitchFamily="2" charset="-122"/>
                <a:cs typeface="宋体" panose="02010600030101010101" pitchFamily="2" charset="-122"/>
                <a:sym typeface="+mn-ea"/>
              </a:rPr>
              <a:t>①</a:t>
            </a:r>
            <a:r>
              <a:rPr lang="zh-CN" sz="2000" b="1" dirty="0">
                <a:solidFill>
                  <a:srgbClr val="002060"/>
                </a:solidFill>
                <a:effectLst/>
                <a:uFillTx/>
                <a:latin typeface="宋体" pitchFamily="2" charset="-122"/>
                <a:ea typeface="宋体" pitchFamily="2" charset="-122"/>
                <a:cs typeface="Times New Roman" panose="02020603050405020304" pitchFamily="18" charset="0"/>
                <a:sym typeface="+mn-ea"/>
              </a:rPr>
              <a:t>各层级的医院、专业公共卫生机构、基层医疗单位大量</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出现</a:t>
            </a:r>
            <a:r>
              <a:rPr lang="zh-CN" altLang="en-US" sz="2000" b="1" dirty="0">
                <a:solidFill>
                  <a:srgbClr val="002060"/>
                </a:solidFill>
                <a:latin typeface="宋体" pitchFamily="2" charset="-122"/>
                <a:ea typeface="宋体" pitchFamily="2" charset="-122"/>
                <a:cs typeface="Times New Roman" panose="02020603050405020304" pitchFamily="18" charset="0"/>
                <a:sym typeface="+mn-ea"/>
              </a:rPr>
              <a:t>；</a:t>
            </a:r>
            <a:endParaRPr lang="zh-CN" sz="2000" b="1" dirty="0">
              <a:solidFill>
                <a:srgbClr val="002060"/>
              </a:solidFill>
              <a:effectLst/>
              <a:uFillTx/>
              <a:latin typeface="宋体" pitchFamily="2" charset="-122"/>
              <a:ea typeface="宋体" pitchFamily="2" charset="-122"/>
              <a:cs typeface="Times New Roman" panose="02020603050405020304" pitchFamily="18" charset="0"/>
            </a:endParaRPr>
          </a:p>
          <a:p>
            <a:pPr defTabSz="0">
              <a:lnSpc>
                <a:spcPct val="150000"/>
              </a:lnSpc>
              <a:tabLst>
                <a:tab pos="1188085" algn="l"/>
                <a:tab pos="2163445" algn="l"/>
                <a:tab pos="3142615" algn="l"/>
                <a:tab pos="4190365" algn="l"/>
              </a:tabLst>
            </a:pPr>
            <a:r>
              <a:rPr lang="zh-CN" sz="2000" b="1" dirty="0">
                <a:solidFill>
                  <a:srgbClr val="002060"/>
                </a:solidFill>
                <a:effectLst/>
                <a:uFillTx/>
                <a:latin typeface="宋体" pitchFamily="2" charset="-122"/>
                <a:ea typeface="宋体" pitchFamily="2" charset="-122"/>
                <a:cs typeface="宋体" panose="02010600030101010101" pitchFamily="2" charset="-122"/>
                <a:sym typeface="+mn-ea"/>
              </a:rPr>
              <a:t>②</a:t>
            </a:r>
            <a:r>
              <a:rPr lang="zh-CN" sz="2000" b="1" dirty="0">
                <a:solidFill>
                  <a:srgbClr val="002060"/>
                </a:solidFill>
                <a:effectLst/>
                <a:uFillTx/>
                <a:latin typeface="宋体" pitchFamily="2" charset="-122"/>
                <a:ea typeface="宋体" pitchFamily="2" charset="-122"/>
                <a:cs typeface="Times New Roman" panose="02020603050405020304" pitchFamily="18" charset="0"/>
                <a:sym typeface="+mn-ea"/>
              </a:rPr>
              <a:t>公共卫生监督工作取得很大进展</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a:t>
            </a:r>
            <a:r>
              <a:rPr lang="en-US" altLang="zh-CN" sz="2000" b="1" dirty="0" err="1">
                <a:solidFill>
                  <a:srgbClr val="002060"/>
                </a:solidFill>
                <a:latin typeface="宋体" pitchFamily="2" charset="-122"/>
                <a:ea typeface="宋体" pitchFamily="2" charset="-122"/>
                <a:cs typeface="宋体" pitchFamily="2" charset="-122"/>
                <a:sym typeface="+mn-ea"/>
              </a:rPr>
              <a:t>威胁人类健康的麻疹、百日咳、白喉、脊髓灰质炎、肺结核等重大传染病得到控制</a:t>
            </a:r>
            <a:r>
              <a:rPr lang="en-US" altLang="zh-CN" sz="2000" b="1" dirty="0">
                <a:solidFill>
                  <a:srgbClr val="002060"/>
                </a:solidFill>
                <a:latin typeface="宋体" pitchFamily="2" charset="-122"/>
                <a:ea typeface="宋体" pitchFamily="2" charset="-122"/>
                <a:cs typeface="宋体" pitchFamily="2" charset="-122"/>
                <a:sym typeface="+mn-ea"/>
              </a:rPr>
              <a:t>。</a:t>
            </a:r>
            <a:endParaRPr lang="en-US" altLang="zh-CN" sz="2000" b="1" dirty="0">
              <a:solidFill>
                <a:srgbClr val="002060"/>
              </a:solidFill>
              <a:latin typeface="宋体" pitchFamily="2" charset="-122"/>
              <a:ea typeface="宋体" pitchFamily="2" charset="-122"/>
              <a:cs typeface="Times New Roman" panose="02020603050405020304" pitchFamily="18" charset="0"/>
              <a:sym typeface="+mn-ea"/>
            </a:endParaRPr>
          </a:p>
          <a:p>
            <a:pPr defTabSz="0">
              <a:lnSpc>
                <a:spcPct val="150000"/>
              </a:lnSpc>
              <a:spcAft>
                <a:spcPts val="0"/>
              </a:spcAft>
              <a:tabLst>
                <a:tab pos="1188085" algn="l"/>
                <a:tab pos="2163445" algn="l"/>
                <a:tab pos="3142615" algn="l"/>
                <a:tab pos="4190365" algn="l"/>
              </a:tabLst>
            </a:pPr>
            <a:endParaRPr lang="zh-CN" altLang="en-US" sz="2000" b="1" dirty="0">
              <a:solidFill>
                <a:srgbClr val="002060"/>
              </a:solidFill>
              <a:effectLst/>
              <a:uFillTx/>
              <a:latin typeface="宋体" pitchFamily="2" charset="-122"/>
              <a:ea typeface="宋体" pitchFamily="2" charset="-122"/>
              <a:cs typeface="Times New Roman" panose="02020603050405020304" pitchFamily="18" charset="0"/>
              <a:sym typeface="+mn-ea"/>
            </a:endParaRPr>
          </a:p>
        </p:txBody>
      </p:sp>
      <p:sp>
        <p:nvSpPr>
          <p:cNvPr id="5" name="文本框 4"/>
          <p:cNvSpPr txBox="1"/>
          <p:nvPr/>
        </p:nvSpPr>
        <p:spPr>
          <a:xfrm>
            <a:off x="3128265" y="3840718"/>
            <a:ext cx="8420100" cy="781945"/>
          </a:xfrm>
          <a:prstGeom prst="rect">
            <a:avLst/>
          </a:prstGeom>
          <a:noFill/>
        </p:spPr>
        <p:txBody>
          <a:bodyPr wrap="square" rtlCol="0">
            <a:spAutoFit/>
          </a:bodyPr>
          <a:lstStyle/>
          <a:p>
            <a:pPr defTabSz="0">
              <a:lnSpc>
                <a:spcPct val="120000"/>
              </a:lnSpc>
              <a:spcAft>
                <a:spcPts val="0"/>
              </a:spcAft>
              <a:tabLst>
                <a:tab pos="1188085" algn="l"/>
                <a:tab pos="2163445" algn="l"/>
                <a:tab pos="3142615" algn="l"/>
                <a:tab pos="4190365" algn="l"/>
              </a:tabLst>
            </a:pPr>
            <a:r>
              <a:rPr lang="zh-CN" altLang="en-US" sz="2000" b="1" dirty="0" smtClean="0">
                <a:solidFill>
                  <a:srgbClr val="002060"/>
                </a:solidFill>
                <a:effectLst/>
                <a:uFillTx/>
                <a:latin typeface="黑体"/>
                <a:ea typeface="黑体"/>
                <a:cs typeface="Times New Roman" panose="02020603050405020304" pitchFamily="18" charset="0"/>
                <a:sym typeface="+mn-ea"/>
              </a:rPr>
              <a:t>①</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药品</a:t>
            </a:r>
            <a:r>
              <a:rPr lang="zh-CN" sz="2000" b="1" dirty="0">
                <a:solidFill>
                  <a:srgbClr val="002060"/>
                </a:solidFill>
                <a:effectLst/>
                <a:uFillTx/>
                <a:latin typeface="宋体" pitchFamily="2" charset="-122"/>
                <a:ea typeface="宋体" pitchFamily="2" charset="-122"/>
                <a:cs typeface="Times New Roman" panose="02020603050405020304" pitchFamily="18" charset="0"/>
                <a:sym typeface="+mn-ea"/>
              </a:rPr>
              <a:t>供应得到基本</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保障</a:t>
            </a:r>
            <a:r>
              <a:rPr lang="zh-CN" altLang="en-US" sz="2000" b="1" dirty="0" smtClean="0">
                <a:solidFill>
                  <a:srgbClr val="002060"/>
                </a:solidFill>
                <a:latin typeface="宋体" pitchFamily="2" charset="-122"/>
                <a:ea typeface="宋体" pitchFamily="2" charset="-122"/>
                <a:cs typeface="Times New Roman" panose="02020603050405020304" pitchFamily="18" charset="0"/>
                <a:sym typeface="+mn-ea"/>
              </a:rPr>
              <a:t>；</a:t>
            </a:r>
            <a:endParaRPr lang="en-US" altLang="zh-CN" sz="2000" b="1" dirty="0" smtClean="0">
              <a:solidFill>
                <a:srgbClr val="002060"/>
              </a:solidFill>
              <a:latin typeface="宋体" pitchFamily="2" charset="-122"/>
              <a:ea typeface="宋体" pitchFamily="2" charset="-122"/>
              <a:cs typeface="Times New Roman" panose="02020603050405020304" pitchFamily="18" charset="0"/>
              <a:sym typeface="+mn-ea"/>
            </a:endParaRPr>
          </a:p>
          <a:p>
            <a:pPr defTabSz="0">
              <a:lnSpc>
                <a:spcPct val="120000"/>
              </a:lnSpc>
              <a:spcAft>
                <a:spcPts val="0"/>
              </a:spcAft>
              <a:tabLst>
                <a:tab pos="1188085" algn="l"/>
                <a:tab pos="2163445" algn="l"/>
                <a:tab pos="3142615" algn="l"/>
                <a:tab pos="4190365" algn="l"/>
              </a:tabLst>
            </a:pPr>
            <a:r>
              <a:rPr lang="zh-CN" altLang="en-US" sz="2000" b="1" dirty="0" smtClean="0">
                <a:solidFill>
                  <a:srgbClr val="002060"/>
                </a:solidFill>
                <a:effectLst/>
                <a:uFillTx/>
                <a:latin typeface="黑体"/>
                <a:ea typeface="黑体"/>
                <a:cs typeface="Times New Roman" panose="02020603050405020304" pitchFamily="18" charset="0"/>
                <a:sym typeface="+mn-ea"/>
              </a:rPr>
              <a:t>②</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城乡</a:t>
            </a:r>
            <a:r>
              <a:rPr lang="zh-CN" sz="2000" b="1" dirty="0">
                <a:solidFill>
                  <a:srgbClr val="002060"/>
                </a:solidFill>
                <a:effectLst/>
                <a:uFillTx/>
                <a:latin typeface="宋体" pitchFamily="2" charset="-122"/>
                <a:ea typeface="宋体" pitchFamily="2" charset="-122"/>
                <a:cs typeface="Times New Roman" panose="02020603050405020304" pitchFamily="18" charset="0"/>
                <a:sym typeface="+mn-ea"/>
              </a:rPr>
              <a:t>居民</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享</a:t>
            </a:r>
            <a:r>
              <a:rPr lang="zh-CN" altLang="en-US"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无论年龄、性别、职业、收入，都享</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有</a:t>
            </a:r>
            <a:r>
              <a:rPr lang="zh-CN" sz="2000" b="1" dirty="0">
                <a:solidFill>
                  <a:srgbClr val="002060"/>
                </a:solidFill>
                <a:effectLst/>
                <a:uFillTx/>
                <a:latin typeface="宋体" pitchFamily="2" charset="-122"/>
                <a:ea typeface="宋体" pitchFamily="2" charset="-122"/>
                <a:cs typeface="Times New Roman" panose="02020603050405020304" pitchFamily="18" charset="0"/>
                <a:sym typeface="+mn-ea"/>
              </a:rPr>
              <a:t>一定的医疗服务权利。</a:t>
            </a:r>
            <a:endParaRPr lang="zh-CN" altLang="zh-CN" sz="2000" b="1" dirty="0">
              <a:solidFill>
                <a:srgbClr val="002060"/>
              </a:solidFill>
              <a:effectLst/>
              <a:uFillTx/>
              <a:latin typeface="宋体" pitchFamily="2" charset="-122"/>
              <a:ea typeface="宋体" pitchFamily="2" charset="-122"/>
              <a:cs typeface="Times New Roman" panose="02020603050405020304" pitchFamily="18" charset="0"/>
              <a:sym typeface="+mn-ea"/>
            </a:endParaRPr>
          </a:p>
        </p:txBody>
      </p:sp>
      <p:sp>
        <p:nvSpPr>
          <p:cNvPr id="6" name="文本框 5"/>
          <p:cNvSpPr txBox="1"/>
          <p:nvPr/>
        </p:nvSpPr>
        <p:spPr>
          <a:xfrm>
            <a:off x="3197859" y="4743123"/>
            <a:ext cx="8665633" cy="1477328"/>
          </a:xfrm>
          <a:prstGeom prst="rect">
            <a:avLst/>
          </a:prstGeom>
          <a:noFill/>
        </p:spPr>
        <p:txBody>
          <a:bodyPr wrap="square" rtlCol="0">
            <a:spAutoFit/>
          </a:bodyPr>
          <a:lstStyle/>
          <a:p>
            <a:pPr defTabSz="0">
              <a:lnSpc>
                <a:spcPct val="150000"/>
              </a:lnSpc>
              <a:spcAft>
                <a:spcPts val="0"/>
              </a:spcAft>
              <a:tabLst>
                <a:tab pos="1188085" algn="l"/>
                <a:tab pos="2163445" algn="l"/>
                <a:tab pos="3142615" algn="l"/>
                <a:tab pos="4190365" algn="l"/>
              </a:tabLst>
            </a:pPr>
            <a:r>
              <a:rPr lang="zh-CN" sz="2000" b="1" dirty="0">
                <a:solidFill>
                  <a:srgbClr val="002060"/>
                </a:solidFill>
                <a:effectLst/>
                <a:latin typeface="宋体" pitchFamily="2" charset="-122"/>
                <a:ea typeface="宋体" pitchFamily="2" charset="-122"/>
                <a:cs typeface="宋体" panose="02010600030101010101" pitchFamily="2" charset="-122"/>
                <a:sym typeface="+mn-ea"/>
              </a:rPr>
              <a:t>①</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美国的医疗保障体系在社会保障体系中发挥了重要</a:t>
            </a:r>
            <a:r>
              <a:rPr lang="zh-CN" sz="2000" b="1" dirty="0" smtClean="0">
                <a:solidFill>
                  <a:srgbClr val="002060"/>
                </a:solidFill>
                <a:effectLst/>
                <a:latin typeface="宋体" pitchFamily="2" charset="-122"/>
                <a:ea typeface="宋体" pitchFamily="2" charset="-122"/>
                <a:cs typeface="Times New Roman" panose="02020603050405020304" pitchFamily="18" charset="0"/>
                <a:sym typeface="+mn-ea"/>
              </a:rPr>
              <a:t>作用</a:t>
            </a:r>
            <a:r>
              <a:rPr lang="zh-CN" altLang="en-US" sz="2000" b="1" dirty="0" smtClean="0">
                <a:solidFill>
                  <a:srgbClr val="002060"/>
                </a:solidFill>
                <a:effectLst/>
                <a:latin typeface="宋体" pitchFamily="2" charset="-122"/>
                <a:ea typeface="宋体" pitchFamily="2" charset="-122"/>
                <a:cs typeface="Times New Roman" panose="02020603050405020304" pitchFamily="18" charset="0"/>
                <a:sym typeface="+mn-ea"/>
              </a:rPr>
              <a:t>；</a:t>
            </a:r>
            <a:endParaRPr lang="zh-CN" sz="2000" b="1" dirty="0">
              <a:solidFill>
                <a:srgbClr val="002060"/>
              </a:solidFill>
              <a:effectLst/>
              <a:latin typeface="宋体" pitchFamily="2" charset="-122"/>
              <a:ea typeface="宋体" pitchFamily="2" charset="-122"/>
              <a:cs typeface="Times New Roman" panose="02020603050405020304" pitchFamily="18" charset="0"/>
            </a:endParaRPr>
          </a:p>
          <a:p>
            <a:pPr defTabSz="0">
              <a:lnSpc>
                <a:spcPct val="150000"/>
              </a:lnSpc>
              <a:spcAft>
                <a:spcPts val="0"/>
              </a:spcAft>
              <a:tabLst>
                <a:tab pos="1188085" algn="l"/>
                <a:tab pos="2163445" algn="l"/>
                <a:tab pos="3142615" algn="l"/>
                <a:tab pos="4190365" algn="l"/>
              </a:tabLst>
            </a:pPr>
            <a:r>
              <a:rPr lang="zh-CN" sz="2000" b="1" dirty="0" smtClean="0">
                <a:solidFill>
                  <a:srgbClr val="002060"/>
                </a:solidFill>
                <a:effectLst/>
                <a:latin typeface="宋体" pitchFamily="2" charset="-122"/>
                <a:ea typeface="宋体" pitchFamily="2" charset="-122"/>
                <a:cs typeface="宋体" panose="02010600030101010101" pitchFamily="2" charset="-122"/>
                <a:sym typeface="+mn-ea"/>
              </a:rPr>
              <a:t>②</a:t>
            </a:r>
            <a:r>
              <a:rPr lang="zh-CN" altLang="en-US" sz="2000" b="1" dirty="0" smtClean="0">
                <a:solidFill>
                  <a:srgbClr val="002060"/>
                </a:solidFill>
                <a:effectLst/>
                <a:latin typeface="宋体" pitchFamily="2" charset="-122"/>
                <a:ea typeface="宋体" pitchFamily="2" charset="-122"/>
                <a:cs typeface="宋体" panose="02010600030101010101" pitchFamily="2" charset="-122"/>
                <a:sym typeface="+mn-ea"/>
              </a:rPr>
              <a:t>欧洲尤其是</a:t>
            </a:r>
            <a:r>
              <a:rPr lang="zh-CN" sz="2000" b="1" dirty="0" smtClean="0">
                <a:solidFill>
                  <a:srgbClr val="002060"/>
                </a:solidFill>
                <a:effectLst/>
                <a:latin typeface="宋体" pitchFamily="2" charset="-122"/>
                <a:ea typeface="宋体" pitchFamily="2" charset="-122"/>
                <a:cs typeface="Times New Roman" panose="02020603050405020304" pitchFamily="18" charset="0"/>
                <a:sym typeface="+mn-ea"/>
              </a:rPr>
              <a:t>北欧</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国家宣布建成</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u="sng" dirty="0">
                <a:solidFill>
                  <a:srgbClr val="002060"/>
                </a:solidFill>
                <a:effectLst/>
                <a:uFill>
                  <a:solidFill>
                    <a:srgbClr val="000000"/>
                  </a:solidFill>
                </a:uFill>
                <a:latin typeface="宋体" pitchFamily="2" charset="-122"/>
                <a:ea typeface="宋体" pitchFamily="2" charset="-122"/>
                <a:cs typeface="Times New Roman" panose="02020603050405020304" pitchFamily="18" charset="0"/>
                <a:sym typeface="+mn-ea"/>
              </a:rPr>
              <a:t>福利国家</a:t>
            </a:r>
            <a:r>
              <a:rPr lang="en-US" sz="2000" b="1" dirty="0" smtClean="0">
                <a:solidFill>
                  <a:srgbClr val="002060"/>
                </a:solidFill>
                <a:effectLst/>
                <a:latin typeface="宋体" pitchFamily="2" charset="-122"/>
                <a:ea typeface="宋体" pitchFamily="2" charset="-122"/>
                <a:cs typeface="Times New Roman" panose="02020603050405020304" pitchFamily="18" charset="0"/>
                <a:sym typeface="+mn-ea"/>
              </a:rPr>
              <a:t>”</a:t>
            </a:r>
            <a:r>
              <a:rPr lang="zh-CN" altLang="en-US" sz="2000" b="1" dirty="0" smtClean="0">
                <a:solidFill>
                  <a:srgbClr val="002060"/>
                </a:solidFill>
                <a:latin typeface="宋体" pitchFamily="2" charset="-122"/>
                <a:ea typeface="宋体" pitchFamily="2" charset="-122"/>
                <a:cs typeface="Times New Roman" panose="02020603050405020304" pitchFamily="18" charset="0"/>
                <a:sym typeface="+mn-ea"/>
              </a:rPr>
              <a:t>，这</a:t>
            </a:r>
            <a:r>
              <a:rPr lang="en-US" altLang="zh-CN" sz="2000" b="1" dirty="0" err="1" smtClean="0">
                <a:solidFill>
                  <a:srgbClr val="002060"/>
                </a:solidFill>
                <a:latin typeface="宋体" pitchFamily="2" charset="-122"/>
                <a:ea typeface="宋体" pitchFamily="2" charset="-122"/>
                <a:cs typeface="宋体" pitchFamily="2" charset="-122"/>
                <a:sym typeface="+mn-ea"/>
              </a:rPr>
              <a:t>为民众的医疗卫生事业带来物质支持</a:t>
            </a:r>
            <a:r>
              <a:rPr lang="en-US" altLang="zh-CN" sz="2000" b="1" dirty="0" smtClean="0">
                <a:solidFill>
                  <a:srgbClr val="002060"/>
                </a:solidFill>
                <a:latin typeface="宋体" pitchFamily="2" charset="-122"/>
                <a:ea typeface="宋体" pitchFamily="2" charset="-122"/>
                <a:cs typeface="宋体" pitchFamily="2" charset="-122"/>
                <a:sym typeface="+mn-ea"/>
              </a:rPr>
              <a:t>。</a:t>
            </a: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文本框 2"/>
          <p:cNvSpPr txBox="1"/>
          <p:nvPr/>
        </p:nvSpPr>
        <p:spPr>
          <a:xfrm>
            <a:off x="168961" y="961835"/>
            <a:ext cx="5918608" cy="523220"/>
          </a:xfrm>
          <a:prstGeom prst="rect">
            <a:avLst/>
          </a:prstGeom>
          <a:noFill/>
          <a:ln>
            <a:noFill/>
          </a:ln>
        </p:spPr>
        <p:txBody>
          <a:bodyPr wrap="none" rtlCol="0" anchor="t">
            <a:spAutoFit/>
          </a:bodyPr>
          <a:lstStyle/>
          <a:p>
            <a:r>
              <a:rPr lang="en-US" altLang="zh-CN"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2</a:t>
            </a:r>
            <a:r>
              <a:rPr lang="zh-CN" altLang="en-US"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、西方国家</a:t>
            </a:r>
            <a:r>
              <a:rPr lang="zh-CN" altLang="zh-CN"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现代</a:t>
            </a:r>
            <a:r>
              <a:rPr lang="zh-CN" altLang="zh-CN" sz="2800" b="1" spc="-100" dirty="0">
                <a:solidFill>
                  <a:srgbClr val="FF0000"/>
                </a:solidFill>
                <a:uFillTx/>
                <a:latin typeface="方正姚体" pitchFamily="2" charset="-122"/>
                <a:ea typeface="方正姚体" pitchFamily="2" charset="-122"/>
                <a:cs typeface="Times New Roman" panose="02020603050405020304" pitchFamily="18" charset="0"/>
                <a:sym typeface="+mn-ea"/>
              </a:rPr>
              <a:t>医疗卫生体系</a:t>
            </a:r>
            <a:r>
              <a:rPr lang="zh-CN" altLang="zh-CN"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的</a:t>
            </a:r>
            <a:r>
              <a:rPr lang="zh-CN" altLang="en-US"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建立</a:t>
            </a:r>
            <a:endParaRPr lang="zh-CN" altLang="en-US" sz="2800" spc="-100" dirty="0">
              <a:solidFill>
                <a:srgbClr val="FF0000"/>
              </a:solidFill>
              <a:latin typeface="方正姚体" pitchFamily="2" charset="-122"/>
              <a:ea typeface="方正姚体" pitchFamily="2" charset="-122"/>
            </a:endParaRPr>
          </a:p>
        </p:txBody>
      </p:sp>
      <p:sp>
        <p:nvSpPr>
          <p:cNvPr id="10"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64945736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noChangeAspect="1"/>
          </p:cNvGraphicFramePr>
          <p:nvPr>
            <p:custDataLst>
              <p:tags r:id="rId1"/>
            </p:custDataLst>
            <p:extLst>
              <p:ext uri="{D42A27DB-BD31-4B8C-83A1-F6EECF244321}">
                <p14:modId xmlns:p14="http://schemas.microsoft.com/office/powerpoint/2010/main" val="2635251784"/>
              </p:ext>
            </p:extLst>
          </p:nvPr>
        </p:nvGraphicFramePr>
        <p:xfrm>
          <a:off x="144462" y="1706328"/>
          <a:ext cx="11940540" cy="4573621"/>
        </p:xfrm>
        <a:graphic>
          <a:graphicData uri="http://schemas.openxmlformats.org/drawingml/2006/table">
            <a:tbl>
              <a:tblPr firstRow="1" firstCol="1" bandRow="1"/>
              <a:tblGrid>
                <a:gridCol w="1779693"/>
                <a:gridCol w="10160847"/>
              </a:tblGrid>
              <a:tr h="502920">
                <a:tc>
                  <a:txBody>
                    <a:bodyPr/>
                    <a:lstStyle/>
                    <a:p>
                      <a:pPr algn="ctr" defTabSz="0">
                        <a:lnSpc>
                          <a:spcPct val="150000"/>
                        </a:lnSpc>
                        <a:spcAft>
                          <a:spcPts val="0"/>
                        </a:spcAft>
                        <a:tabLst>
                          <a:tab pos="1188085" algn="l"/>
                          <a:tab pos="2163445" algn="l"/>
                          <a:tab pos="3142615" algn="l"/>
                          <a:tab pos="4190365" algn="l"/>
                        </a:tabLst>
                      </a:pPr>
                      <a:r>
                        <a:rPr lang="zh-CN" sz="2400" b="1" dirty="0">
                          <a:solidFill>
                            <a:srgbClr val="FF0000"/>
                          </a:solidFill>
                          <a:effectLst/>
                          <a:latin typeface="宋体" pitchFamily="2" charset="-122"/>
                          <a:ea typeface="宋体" pitchFamily="2" charset="-122"/>
                          <a:cs typeface="Times New Roman" panose="02020603050405020304" pitchFamily="18" charset="0"/>
                        </a:rPr>
                        <a:t>内容</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1188085" algn="l"/>
                          <a:tab pos="2163445" algn="l"/>
                          <a:tab pos="3142615" algn="l"/>
                          <a:tab pos="4190365" algn="l"/>
                        </a:tabLst>
                      </a:pPr>
                      <a:r>
                        <a:rPr lang="zh-CN" sz="2400" b="1" dirty="0">
                          <a:solidFill>
                            <a:srgbClr val="FF0000"/>
                          </a:solidFill>
                          <a:effectLst/>
                          <a:latin typeface="宋体" pitchFamily="2" charset="-122"/>
                          <a:ea typeface="宋体" pitchFamily="2" charset="-122"/>
                          <a:cs typeface="Times New Roman" panose="02020603050405020304" pitchFamily="18" charset="0"/>
                        </a:rPr>
                        <a:t>具体成就</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520">
                <a:tc>
                  <a:txBody>
                    <a:bodyPr/>
                    <a:lstStyle/>
                    <a:p>
                      <a:pPr defTabSz="0" fontAlgn="auto">
                        <a:lnSpc>
                          <a:spcPct val="100000"/>
                        </a:lnSpc>
                        <a:spcAft>
                          <a:spcPts val="0"/>
                        </a:spcAft>
                        <a:tabLst>
                          <a:tab pos="1188085" algn="l"/>
                          <a:tab pos="2163445" algn="l"/>
                          <a:tab pos="3142615" algn="l"/>
                          <a:tab pos="4190365" algn="l"/>
                        </a:tabLst>
                      </a:pPr>
                      <a:r>
                        <a:rPr lang="zh-CN" sz="2000" b="1" dirty="0">
                          <a:solidFill>
                            <a:srgbClr val="002060"/>
                          </a:solidFill>
                          <a:effectLst/>
                          <a:uFillTx/>
                          <a:latin typeface="宋体" pitchFamily="2" charset="-122"/>
                          <a:ea typeface="宋体" pitchFamily="2" charset="-122"/>
                          <a:cs typeface="Times New Roman" panose="02020603050405020304" pitchFamily="18" charset="0"/>
                        </a:rPr>
                        <a:t>基本医疗卫生体系建立</a:t>
                      </a:r>
                    </a:p>
                  </a:txBody>
                  <a:tcPr marL="38100" marR="3810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defTabSz="0" fontAlgn="auto">
                        <a:lnSpc>
                          <a:spcPct val="100000"/>
                        </a:lnSpc>
                        <a:spcAft>
                          <a:spcPts val="0"/>
                        </a:spcAft>
                        <a:tabLst>
                          <a:tab pos="1188085" algn="l"/>
                          <a:tab pos="2163445" algn="l"/>
                          <a:tab pos="3142615" algn="l"/>
                          <a:tab pos="4190365" algn="l"/>
                        </a:tabLst>
                      </a:pPr>
                      <a:endParaRPr lang="zh-CN" sz="24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181">
                <a:tc>
                  <a:txBody>
                    <a:bodyPr/>
                    <a:lstStyle/>
                    <a:p>
                      <a:pPr defTabSz="0" fontAlgn="auto">
                        <a:lnSpc>
                          <a:spcPct val="100000"/>
                        </a:lnSpc>
                        <a:spcAft>
                          <a:spcPts val="0"/>
                        </a:spcAft>
                        <a:tabLst>
                          <a:tab pos="1188085" algn="l"/>
                          <a:tab pos="2163445" algn="l"/>
                          <a:tab pos="3142615" algn="l"/>
                          <a:tab pos="4190365" algn="l"/>
                        </a:tabLst>
                      </a:pPr>
                      <a:r>
                        <a:rPr lang="zh-CN" sz="2000" b="1" dirty="0">
                          <a:solidFill>
                            <a:srgbClr val="002060"/>
                          </a:solidFill>
                          <a:effectLst/>
                          <a:uFillTx/>
                          <a:latin typeface="宋体" pitchFamily="2" charset="-122"/>
                          <a:ea typeface="宋体" pitchFamily="2" charset="-122"/>
                          <a:cs typeface="Times New Roman" panose="02020603050405020304" pitchFamily="18" charset="0"/>
                        </a:rPr>
                        <a:t>医疗机构的服务职能扩大</a:t>
                      </a:r>
                    </a:p>
                  </a:txBody>
                  <a:tcPr marL="38100" marR="3810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defTabSz="914400" fontAlgn="auto">
                        <a:lnSpc>
                          <a:spcPct val="100000"/>
                        </a:lnSpc>
                        <a:spcAft>
                          <a:spcPts val="0"/>
                        </a:spcAft>
                        <a:tabLst>
                          <a:tab pos="1188085" algn="l"/>
                          <a:tab pos="2163445" algn="l"/>
                          <a:tab pos="3142615" algn="l"/>
                          <a:tab pos="4190365" algn="l"/>
                        </a:tabLst>
                      </a:pPr>
                      <a:endParaRPr lang="zh-CN" sz="2400" b="1">
                        <a:solidFill>
                          <a:srgbClr val="000000"/>
                        </a:solidFill>
                        <a:effectLst/>
                        <a:latin typeface="NEU-BZ-S92"/>
                        <a:ea typeface="方正书宋_GBK" pitchFamily="65" charset="-122"/>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410">
                <a:tc>
                  <a:txBody>
                    <a:bodyPr/>
                    <a:lstStyle/>
                    <a:p>
                      <a:pPr defTabSz="0" fontAlgn="auto">
                        <a:lnSpc>
                          <a:spcPct val="100000"/>
                        </a:lnSpc>
                        <a:spcAft>
                          <a:spcPts val="0"/>
                        </a:spcAft>
                        <a:buNone/>
                        <a:tabLst>
                          <a:tab pos="1188085" algn="l"/>
                          <a:tab pos="2163445" algn="l"/>
                          <a:tab pos="3142615" algn="l"/>
                          <a:tab pos="4190365" algn="l"/>
                        </a:tabLst>
                      </a:pPr>
                      <a:endParaRPr lang="en-US" alt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endParaRPr>
                    </a:p>
                    <a:p>
                      <a:pPr defTabSz="0" fontAlgn="auto">
                        <a:lnSpc>
                          <a:spcPct val="100000"/>
                        </a:lnSpc>
                        <a:spcAft>
                          <a:spcPts val="0"/>
                        </a:spcAft>
                        <a:buNone/>
                        <a:tabLst>
                          <a:tab pos="1188085" algn="l"/>
                          <a:tab pos="2163445" algn="l"/>
                          <a:tab pos="3142615" algn="l"/>
                          <a:tab pos="4190365" algn="l"/>
                        </a:tabLst>
                      </a:pP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推进</a:t>
                      </a:r>
                      <a:r>
                        <a:rPr lang="zh-CN" sz="2000" b="1" dirty="0">
                          <a:solidFill>
                            <a:srgbClr val="002060"/>
                          </a:solidFill>
                          <a:effectLst/>
                          <a:uFillTx/>
                          <a:latin typeface="宋体" pitchFamily="2" charset="-122"/>
                          <a:ea typeface="宋体" pitchFamily="2" charset="-122"/>
                          <a:cs typeface="Times New Roman" panose="02020603050405020304" pitchFamily="18" charset="0"/>
                          <a:sym typeface="+mn-ea"/>
                        </a:rPr>
                        <a:t>医疗保障体系</a:t>
                      </a:r>
                      <a:r>
                        <a:rPr 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rPr>
                        <a:t>建设</a:t>
                      </a:r>
                      <a:endParaRPr lang="en-US" alt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endParaRPr>
                    </a:p>
                    <a:p>
                      <a:pPr defTabSz="0" fontAlgn="auto">
                        <a:lnSpc>
                          <a:spcPct val="100000"/>
                        </a:lnSpc>
                        <a:spcAft>
                          <a:spcPts val="0"/>
                        </a:spcAft>
                        <a:buNone/>
                        <a:tabLst>
                          <a:tab pos="1188085" algn="l"/>
                          <a:tab pos="2163445" algn="l"/>
                          <a:tab pos="3142615" algn="l"/>
                          <a:tab pos="4190365" algn="l"/>
                        </a:tabLst>
                      </a:pPr>
                      <a:endParaRPr lang="en-US" alt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endParaRPr>
                    </a:p>
                    <a:p>
                      <a:pPr defTabSz="0" fontAlgn="auto">
                        <a:lnSpc>
                          <a:spcPct val="100000"/>
                        </a:lnSpc>
                        <a:spcAft>
                          <a:spcPts val="0"/>
                        </a:spcAft>
                        <a:buNone/>
                        <a:tabLst>
                          <a:tab pos="1188085" algn="l"/>
                          <a:tab pos="2163445" algn="l"/>
                          <a:tab pos="3142615" algn="l"/>
                          <a:tab pos="4190365" algn="l"/>
                        </a:tabLst>
                      </a:pPr>
                      <a:endParaRPr lang="en-US" altLang="zh-CN" sz="2000" b="1" dirty="0" smtClean="0">
                        <a:solidFill>
                          <a:srgbClr val="002060"/>
                        </a:solidFill>
                        <a:effectLst/>
                        <a:uFillTx/>
                        <a:latin typeface="宋体" pitchFamily="2" charset="-122"/>
                        <a:ea typeface="宋体" pitchFamily="2" charset="-122"/>
                        <a:cs typeface="Times New Roman" panose="02020603050405020304" pitchFamily="18" charset="0"/>
                        <a:sym typeface="+mn-ea"/>
                      </a:endParaRPr>
                    </a:p>
                  </a:txBody>
                  <a:tcPr marL="38100" marR="3810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defTabSz="914400" fontAlgn="auto">
                        <a:lnSpc>
                          <a:spcPct val="100000"/>
                        </a:lnSpc>
                        <a:spcAft>
                          <a:spcPts val="0"/>
                        </a:spcAft>
                        <a:tabLst>
                          <a:tab pos="1188085" algn="l"/>
                          <a:tab pos="2163445" algn="l"/>
                          <a:tab pos="3142615" algn="l"/>
                          <a:tab pos="4190365" algn="l"/>
                        </a:tabLst>
                      </a:pPr>
                      <a:endParaRPr lang="zh-CN" altLang="en-US" sz="2400" b="1" dirty="0">
                        <a:solidFill>
                          <a:srgbClr val="000000"/>
                        </a:solidFill>
                        <a:effectLst/>
                        <a:latin typeface="NEU-BZ-S92"/>
                        <a:ea typeface="方正书宋_GBK" pitchFamily="65" charset="-122"/>
                        <a:cs typeface="Times New Roman" panose="02020603050405020304" pitchFamily="18" charset="0"/>
                      </a:endParaRPr>
                    </a:p>
                  </a:txBody>
                  <a:tcPr marL="38100" marR="3810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文本框 1"/>
          <p:cNvSpPr txBox="1"/>
          <p:nvPr/>
        </p:nvSpPr>
        <p:spPr>
          <a:xfrm>
            <a:off x="1925955" y="2270498"/>
            <a:ext cx="10269220" cy="1015663"/>
          </a:xfrm>
          <a:prstGeom prst="rect">
            <a:avLst/>
          </a:prstGeom>
          <a:noFill/>
        </p:spPr>
        <p:txBody>
          <a:bodyPr wrap="square" rtlCol="0">
            <a:spAutoFit/>
          </a:bodyPr>
          <a:lstStyle/>
          <a:p>
            <a:pPr>
              <a:lnSpc>
                <a:spcPct val="150000"/>
              </a:lnSpc>
            </a:pP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国家搭建起覆盖全国的医疗</a:t>
            </a:r>
            <a:r>
              <a:rPr lang="zh-CN" sz="2000" b="1" dirty="0" smtClean="0">
                <a:solidFill>
                  <a:srgbClr val="002060"/>
                </a:solidFill>
                <a:effectLst/>
                <a:latin typeface="宋体" pitchFamily="2" charset="-122"/>
                <a:ea typeface="宋体" pitchFamily="2" charset="-122"/>
                <a:cs typeface="Times New Roman" panose="02020603050405020304" pitchFamily="18" charset="0"/>
                <a:sym typeface="+mn-ea"/>
              </a:rPr>
              <a:t>网络</a:t>
            </a:r>
            <a:r>
              <a:rPr lang="zh-CN" altLang="en-US" sz="2000" b="1" dirty="0">
                <a:solidFill>
                  <a:srgbClr val="002060"/>
                </a:solidFill>
                <a:latin typeface="宋体" pitchFamily="2" charset="-122"/>
                <a:ea typeface="宋体" pitchFamily="2" charset="-122"/>
                <a:cs typeface="Times New Roman" panose="02020603050405020304" pitchFamily="18" charset="0"/>
                <a:sym typeface="+mn-ea"/>
              </a:rPr>
              <a:t>；</a:t>
            </a:r>
            <a:r>
              <a:rPr lang="zh-CN" sz="2000" b="1" dirty="0" smtClean="0">
                <a:solidFill>
                  <a:srgbClr val="002060"/>
                </a:solidFill>
                <a:effectLst/>
                <a:latin typeface="宋体" pitchFamily="2" charset="-122"/>
                <a:ea typeface="宋体" pitchFamily="2" charset="-122"/>
                <a:cs typeface="Times New Roman" panose="02020603050405020304" pitchFamily="18" charset="0"/>
                <a:sym typeface="+mn-ea"/>
              </a:rPr>
              <a:t>推行</a:t>
            </a:r>
            <a:r>
              <a:rPr lang="zh-CN" sz="2000" b="1" u="sng" dirty="0">
                <a:solidFill>
                  <a:srgbClr val="002060"/>
                </a:solidFill>
                <a:effectLst/>
                <a:uFill>
                  <a:solidFill>
                    <a:srgbClr val="000000"/>
                  </a:solidFill>
                </a:uFill>
                <a:latin typeface="宋体" pitchFamily="2" charset="-122"/>
                <a:ea typeface="宋体" pitchFamily="2" charset="-122"/>
                <a:cs typeface="Times New Roman" panose="02020603050405020304" pitchFamily="18" charset="0"/>
                <a:sym typeface="+mn-ea"/>
              </a:rPr>
              <a:t>计划免疫</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积极防治传染病</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把食品、饮用水、药品的安全监督视为重要的工作。</a:t>
            </a:r>
            <a:endParaRPr lang="zh-CN" altLang="en-US" sz="2000" dirty="0">
              <a:solidFill>
                <a:srgbClr val="002060"/>
              </a:solidFill>
              <a:latin typeface="宋体" pitchFamily="2" charset="-122"/>
              <a:ea typeface="宋体" pitchFamily="2" charset="-122"/>
            </a:endParaRPr>
          </a:p>
        </p:txBody>
      </p:sp>
      <p:sp>
        <p:nvSpPr>
          <p:cNvPr id="4" name="文本框 3"/>
          <p:cNvSpPr txBox="1"/>
          <p:nvPr/>
        </p:nvSpPr>
        <p:spPr>
          <a:xfrm>
            <a:off x="2012315" y="3323740"/>
            <a:ext cx="10096500" cy="1405193"/>
          </a:xfrm>
          <a:prstGeom prst="rect">
            <a:avLst/>
          </a:prstGeom>
          <a:noFill/>
        </p:spPr>
        <p:txBody>
          <a:bodyPr wrap="square" rtlCol="0">
            <a:spAutoFit/>
          </a:bodyPr>
          <a:lstStyle/>
          <a:p>
            <a:pPr defTabSz="914400" fontAlgn="auto">
              <a:lnSpc>
                <a:spcPct val="150000"/>
              </a:lnSpc>
              <a:spcAft>
                <a:spcPts val="0"/>
              </a:spcAft>
              <a:tabLst>
                <a:tab pos="1188085" algn="l"/>
                <a:tab pos="2163445" algn="l"/>
                <a:tab pos="3142615" algn="l"/>
                <a:tab pos="4190365" algn="l"/>
              </a:tabLst>
            </a:pPr>
            <a:r>
              <a:rPr lang="zh-CN" sz="2000" b="1" dirty="0">
                <a:solidFill>
                  <a:srgbClr val="002060"/>
                </a:solidFill>
                <a:effectLst/>
                <a:latin typeface="宋体" pitchFamily="2" charset="-122"/>
                <a:ea typeface="宋体" pitchFamily="2" charset="-122"/>
                <a:cs typeface="宋体" panose="02010600030101010101" pitchFamily="2" charset="-122"/>
                <a:sym typeface="+mn-ea"/>
              </a:rPr>
              <a:t>①</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逐步把城乡居民</a:t>
            </a:r>
            <a:r>
              <a:rPr lang="zh-CN" sz="2000" b="1" u="sng" dirty="0">
                <a:solidFill>
                  <a:srgbClr val="002060"/>
                </a:solidFill>
                <a:effectLst/>
                <a:uFill>
                  <a:solidFill>
                    <a:srgbClr val="000000"/>
                  </a:solidFill>
                </a:uFill>
                <a:latin typeface="宋体" pitchFamily="2" charset="-122"/>
                <a:ea typeface="宋体" pitchFamily="2" charset="-122"/>
                <a:cs typeface="Times New Roman" panose="02020603050405020304" pitchFamily="18" charset="0"/>
                <a:sym typeface="+mn-ea"/>
              </a:rPr>
              <a:t>健康档案</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管理、健康教育、预防接种、传染病及突发公共卫生事件报告处理等内容纳入到国家基本公共卫生服务中。</a:t>
            </a:r>
            <a:endParaRPr lang="zh-CN" sz="2000" b="1" dirty="0">
              <a:solidFill>
                <a:srgbClr val="002060"/>
              </a:solidFill>
              <a:effectLst/>
              <a:latin typeface="宋体" pitchFamily="2" charset="-122"/>
              <a:ea typeface="宋体" pitchFamily="2" charset="-122"/>
              <a:cs typeface="Times New Roman" panose="02020603050405020304" pitchFamily="18" charset="0"/>
            </a:endParaRPr>
          </a:p>
          <a:p>
            <a:pPr defTabSz="914400" fontAlgn="auto">
              <a:lnSpc>
                <a:spcPct val="150000"/>
              </a:lnSpc>
              <a:spcAft>
                <a:spcPts val="0"/>
              </a:spcAft>
              <a:tabLst>
                <a:tab pos="1188085" algn="l"/>
                <a:tab pos="2163445" algn="l"/>
                <a:tab pos="3142615" algn="l"/>
                <a:tab pos="4190365" algn="l"/>
              </a:tabLst>
            </a:pPr>
            <a:r>
              <a:rPr lang="zh-CN" sz="2000" b="1" dirty="0">
                <a:solidFill>
                  <a:srgbClr val="002060"/>
                </a:solidFill>
                <a:effectLst/>
                <a:latin typeface="宋体" pitchFamily="2" charset="-122"/>
                <a:ea typeface="宋体" pitchFamily="2" charset="-122"/>
                <a:cs typeface="宋体" panose="02010600030101010101" pitchFamily="2" charset="-122"/>
                <a:sym typeface="+mn-ea"/>
              </a:rPr>
              <a:t>②</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药品供应体系不断完善</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国家规范药品收费标准</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加大医疗扶贫力度。</a:t>
            </a:r>
            <a:endParaRPr lang="zh-CN" altLang="en-US" sz="2000" dirty="0">
              <a:solidFill>
                <a:srgbClr val="002060"/>
              </a:solidFill>
              <a:latin typeface="宋体" pitchFamily="2" charset="-122"/>
              <a:ea typeface="宋体" pitchFamily="2" charset="-122"/>
            </a:endParaRPr>
          </a:p>
        </p:txBody>
      </p:sp>
      <p:sp>
        <p:nvSpPr>
          <p:cNvPr id="5" name="文本框 4"/>
          <p:cNvSpPr txBox="1"/>
          <p:nvPr/>
        </p:nvSpPr>
        <p:spPr>
          <a:xfrm>
            <a:off x="1925955" y="4831922"/>
            <a:ext cx="10096500" cy="1323439"/>
          </a:xfrm>
          <a:prstGeom prst="rect">
            <a:avLst/>
          </a:prstGeom>
          <a:noFill/>
        </p:spPr>
        <p:txBody>
          <a:bodyPr wrap="square" rtlCol="0">
            <a:spAutoFit/>
          </a:bodyPr>
          <a:lstStyle/>
          <a:p>
            <a:pPr defTabSz="914400" fontAlgn="auto">
              <a:lnSpc>
                <a:spcPct val="100000"/>
              </a:lnSpc>
              <a:spcAft>
                <a:spcPts val="0"/>
              </a:spcAft>
              <a:tabLst>
                <a:tab pos="1188085" algn="l"/>
                <a:tab pos="2163445" algn="l"/>
                <a:tab pos="3142615" algn="l"/>
                <a:tab pos="4190365" algn="l"/>
              </a:tabLst>
            </a:pPr>
            <a:r>
              <a:rPr lang="zh-CN" sz="2000" b="1" dirty="0">
                <a:solidFill>
                  <a:srgbClr val="002060"/>
                </a:solidFill>
                <a:effectLst/>
                <a:latin typeface="宋体" pitchFamily="2" charset="-122"/>
                <a:ea typeface="宋体" pitchFamily="2" charset="-122"/>
                <a:cs typeface="宋体" panose="02010600030101010101" pitchFamily="2" charset="-122"/>
                <a:sym typeface="+mn-ea"/>
              </a:rPr>
              <a:t>①</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20</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世纪</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60</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年代</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国家已经把城镇工作人员纳入公费医疗系统。</a:t>
            </a:r>
            <a:endParaRPr lang="zh-CN" sz="2000" b="1" dirty="0">
              <a:solidFill>
                <a:srgbClr val="002060"/>
              </a:solidFill>
              <a:effectLst/>
              <a:latin typeface="宋体" pitchFamily="2" charset="-122"/>
              <a:ea typeface="宋体" pitchFamily="2" charset="-122"/>
              <a:cs typeface="Times New Roman" panose="02020603050405020304" pitchFamily="18" charset="0"/>
            </a:endParaRPr>
          </a:p>
          <a:p>
            <a:pPr defTabSz="914400" fontAlgn="auto">
              <a:lnSpc>
                <a:spcPct val="100000"/>
              </a:lnSpc>
              <a:spcAft>
                <a:spcPts val="0"/>
              </a:spcAft>
              <a:tabLst>
                <a:tab pos="1188085" algn="l"/>
                <a:tab pos="2163445" algn="l"/>
                <a:tab pos="3142615" algn="l"/>
                <a:tab pos="4190365" algn="l"/>
              </a:tabLst>
            </a:pPr>
            <a:r>
              <a:rPr lang="zh-CN" sz="2000" b="1" dirty="0">
                <a:solidFill>
                  <a:srgbClr val="002060"/>
                </a:solidFill>
                <a:effectLst/>
                <a:latin typeface="宋体" pitchFamily="2" charset="-122"/>
                <a:ea typeface="宋体" pitchFamily="2" charset="-122"/>
                <a:cs typeface="宋体" panose="02010600030101010101" pitchFamily="2" charset="-122"/>
                <a:sym typeface="+mn-ea"/>
              </a:rPr>
              <a:t>②</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改革开放后</a:t>
            </a:r>
            <a:r>
              <a:rPr lang="en-US" sz="2000" b="1" dirty="0">
                <a:solidFill>
                  <a:srgbClr val="002060"/>
                </a:solidFill>
                <a:effectLst/>
                <a:latin typeface="宋体" pitchFamily="2" charset="-122"/>
                <a:ea typeface="宋体" pitchFamily="2" charset="-122"/>
                <a:cs typeface="Times New Roman" panose="02020603050405020304" pitchFamily="18" charset="0"/>
                <a:sym typeface="+mn-ea"/>
              </a:rPr>
              <a:t>,</a:t>
            </a:r>
            <a:r>
              <a:rPr lang="zh-CN" sz="2000" b="1" dirty="0">
                <a:solidFill>
                  <a:srgbClr val="002060"/>
                </a:solidFill>
                <a:effectLst/>
                <a:latin typeface="宋体" pitchFamily="2" charset="-122"/>
                <a:ea typeface="宋体" pitchFamily="2" charset="-122"/>
                <a:cs typeface="Times New Roman" panose="02020603050405020304" pitchFamily="18" charset="0"/>
                <a:sym typeface="+mn-ea"/>
              </a:rPr>
              <a:t>建立了城镇职工基本医疗保险制度、新型农村合作医疗制度、城镇居民基本医疗保险制度和城乡医疗救助</a:t>
            </a:r>
            <a:r>
              <a:rPr lang="zh-CN" sz="2000" b="1" dirty="0" smtClean="0">
                <a:solidFill>
                  <a:srgbClr val="002060"/>
                </a:solidFill>
                <a:effectLst/>
                <a:latin typeface="宋体" pitchFamily="2" charset="-122"/>
                <a:ea typeface="宋体" pitchFamily="2" charset="-122"/>
                <a:cs typeface="Times New Roman" panose="02020603050405020304" pitchFamily="18" charset="0"/>
                <a:sym typeface="+mn-ea"/>
              </a:rPr>
              <a:t>制度</a:t>
            </a:r>
            <a:r>
              <a:rPr lang="zh-CN" altLang="en-US" sz="2000" b="1" dirty="0" smtClean="0">
                <a:solidFill>
                  <a:srgbClr val="002060"/>
                </a:solidFill>
                <a:effectLst/>
                <a:latin typeface="宋体" pitchFamily="2" charset="-122"/>
                <a:ea typeface="宋体" pitchFamily="2" charset="-122"/>
                <a:cs typeface="Times New Roman" panose="02020603050405020304" pitchFamily="18" charset="0"/>
                <a:sym typeface="+mn-ea"/>
              </a:rPr>
              <a:t>，使全民病有所医</a:t>
            </a:r>
            <a:r>
              <a:rPr lang="zh-CN" sz="2000" b="1" dirty="0" smtClean="0">
                <a:solidFill>
                  <a:srgbClr val="002060"/>
                </a:solidFill>
                <a:effectLst/>
                <a:latin typeface="宋体" pitchFamily="2" charset="-122"/>
                <a:ea typeface="宋体" pitchFamily="2" charset="-122"/>
                <a:cs typeface="Times New Roman" panose="02020603050405020304" pitchFamily="18" charset="0"/>
                <a:sym typeface="+mn-ea"/>
              </a:rPr>
              <a:t>。</a:t>
            </a:r>
            <a:endParaRPr lang="en-US" altLang="zh-CN" sz="2000" b="1" dirty="0" smtClean="0">
              <a:solidFill>
                <a:srgbClr val="002060"/>
              </a:solidFill>
              <a:effectLst/>
              <a:latin typeface="宋体" pitchFamily="2" charset="-122"/>
              <a:ea typeface="宋体" pitchFamily="2" charset="-122"/>
              <a:cs typeface="Times New Roman" panose="02020603050405020304" pitchFamily="18" charset="0"/>
              <a:sym typeface="+mn-ea"/>
            </a:endParaRPr>
          </a:p>
          <a:p>
            <a:pPr>
              <a:tabLst>
                <a:tab pos="1188085" algn="l"/>
                <a:tab pos="2163445" algn="l"/>
                <a:tab pos="3142615" algn="l"/>
                <a:tab pos="4190365" algn="l"/>
              </a:tabLst>
            </a:pPr>
            <a:r>
              <a:rPr lang="zh-CN" altLang="en-US" sz="2000" b="1" dirty="0" smtClean="0">
                <a:solidFill>
                  <a:srgbClr val="002060"/>
                </a:solidFill>
                <a:latin typeface="宋体" pitchFamily="2" charset="-122"/>
                <a:ea typeface="宋体" pitchFamily="2" charset="-122"/>
                <a:cs typeface="宋体" pitchFamily="2" charset="-122"/>
                <a:sym typeface="+mn-ea"/>
              </a:rPr>
              <a:t>中国的卫生事业</a:t>
            </a:r>
            <a:r>
              <a:rPr lang="en-US" altLang="zh-CN" sz="2000" b="1" dirty="0" err="1" smtClean="0">
                <a:solidFill>
                  <a:srgbClr val="002060"/>
                </a:solidFill>
                <a:latin typeface="宋体" pitchFamily="2" charset="-122"/>
                <a:ea typeface="宋体" pitchFamily="2" charset="-122"/>
                <a:cs typeface="宋体" pitchFamily="2" charset="-122"/>
                <a:sym typeface="+mn-ea"/>
              </a:rPr>
              <a:t>基本保障了世界上最多人口的健康</a:t>
            </a:r>
            <a:r>
              <a:rPr lang="en-US" altLang="zh-CN" sz="2000" b="1" dirty="0" err="1">
                <a:solidFill>
                  <a:srgbClr val="002060"/>
                </a:solidFill>
                <a:latin typeface="宋体" pitchFamily="2" charset="-122"/>
                <a:ea typeface="宋体" pitchFamily="2" charset="-122"/>
                <a:cs typeface="宋体" pitchFamily="2" charset="-122"/>
                <a:sym typeface="+mn-ea"/>
              </a:rPr>
              <a:t>，创造了世界医疗史上的奇迹</a:t>
            </a:r>
            <a:r>
              <a:rPr lang="en-US" altLang="zh-CN" sz="2000" b="1" dirty="0" smtClean="0">
                <a:solidFill>
                  <a:srgbClr val="002060"/>
                </a:solidFill>
                <a:latin typeface="宋体" pitchFamily="2" charset="-122"/>
                <a:ea typeface="宋体" pitchFamily="2" charset="-122"/>
                <a:cs typeface="宋体" pitchFamily="2" charset="-122"/>
                <a:sym typeface="+mn-ea"/>
              </a:rPr>
              <a:t>。</a:t>
            </a:r>
            <a:endParaRPr lang="en-US" altLang="zh-CN" sz="2000" b="1" dirty="0">
              <a:solidFill>
                <a:srgbClr val="002060"/>
              </a:solidFill>
              <a:latin typeface="宋体" pitchFamily="2" charset="-122"/>
              <a:ea typeface="宋体" pitchFamily="2" charset="-122"/>
              <a:cs typeface="Times New Roman" panose="02020603050405020304" pitchFamily="18" charset="0"/>
              <a:sym typeface="+mn-ea"/>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
        <p:nvSpPr>
          <p:cNvPr id="10" name="文本框 2"/>
          <p:cNvSpPr txBox="1"/>
          <p:nvPr/>
        </p:nvSpPr>
        <p:spPr>
          <a:xfrm>
            <a:off x="168961" y="961835"/>
            <a:ext cx="5222905" cy="523220"/>
          </a:xfrm>
          <a:prstGeom prst="rect">
            <a:avLst/>
          </a:prstGeom>
          <a:noFill/>
          <a:ln>
            <a:noFill/>
          </a:ln>
        </p:spPr>
        <p:txBody>
          <a:bodyPr wrap="none" rtlCol="0" anchor="t">
            <a:spAutoFit/>
          </a:bodyPr>
          <a:lstStyle/>
          <a:p>
            <a:r>
              <a:rPr lang="en-US" altLang="zh-CN"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3</a:t>
            </a:r>
            <a:r>
              <a:rPr lang="zh-CN" altLang="en-US"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、中国</a:t>
            </a:r>
            <a:r>
              <a:rPr lang="zh-CN" altLang="zh-CN"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现代</a:t>
            </a:r>
            <a:r>
              <a:rPr lang="zh-CN" altLang="zh-CN" sz="2800" b="1" spc="-100" dirty="0">
                <a:solidFill>
                  <a:srgbClr val="FF0000"/>
                </a:solidFill>
                <a:uFillTx/>
                <a:latin typeface="方正姚体" pitchFamily="2" charset="-122"/>
                <a:ea typeface="方正姚体" pitchFamily="2" charset="-122"/>
                <a:cs typeface="Times New Roman" panose="02020603050405020304" pitchFamily="18" charset="0"/>
                <a:sym typeface="+mn-ea"/>
              </a:rPr>
              <a:t>医疗卫生体系</a:t>
            </a:r>
            <a:r>
              <a:rPr lang="zh-CN" altLang="zh-CN"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的</a:t>
            </a:r>
            <a:r>
              <a:rPr lang="zh-CN" altLang="en-US" sz="2800" b="1" spc="-100" dirty="0" smtClean="0">
                <a:solidFill>
                  <a:srgbClr val="FF0000"/>
                </a:solidFill>
                <a:uFillTx/>
                <a:latin typeface="方正姚体" pitchFamily="2" charset="-122"/>
                <a:ea typeface="方正姚体" pitchFamily="2" charset="-122"/>
                <a:cs typeface="Times New Roman" panose="02020603050405020304" pitchFamily="18" charset="0"/>
                <a:sym typeface="+mn-ea"/>
              </a:rPr>
              <a:t>建立</a:t>
            </a:r>
            <a:endParaRPr lang="zh-CN" altLang="en-US" sz="2800" spc="-100"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2004009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26635"/>
            <a:ext cx="5522026" cy="584775"/>
          </a:xfrm>
          <a:prstGeom prst="rect">
            <a:avLst/>
          </a:prstGeom>
          <a:noFill/>
        </p:spPr>
        <p:txBody>
          <a:bodyPr wrap="square" rtlCol="0">
            <a:spAutoFit/>
          </a:bodyPr>
          <a:lstStyle/>
          <a:p>
            <a:r>
              <a:rPr lang="zh-CN" altLang="en-US" sz="3200" b="1" spc="-100" dirty="0">
                <a:solidFill>
                  <a:srgbClr val="FF0000"/>
                </a:solidFill>
                <a:latin typeface="方正姚体" pitchFamily="2" charset="-122"/>
                <a:ea typeface="方正姚体" pitchFamily="2" charset="-122"/>
              </a:rPr>
              <a:t>一、现代医疗卫生</a:t>
            </a:r>
            <a:r>
              <a:rPr lang="zh-CN" altLang="en-US" sz="3200" b="1" spc="-100" dirty="0" smtClean="0">
                <a:solidFill>
                  <a:srgbClr val="FF0000"/>
                </a:solidFill>
                <a:latin typeface="方正姚体" pitchFamily="2" charset="-122"/>
                <a:ea typeface="方正姚体" pitchFamily="2" charset="-122"/>
              </a:rPr>
              <a:t>体系的建立</a:t>
            </a:r>
            <a:endParaRPr lang="zh-CN" altLang="en-US" sz="3200" b="1" spc="-100" dirty="0">
              <a:solidFill>
                <a:srgbClr val="FF0000"/>
              </a:solidFill>
              <a:latin typeface="方正姚体" pitchFamily="2" charset="-122"/>
              <a:ea typeface="方正姚体" pitchFamily="2" charset="-122"/>
            </a:endParaRPr>
          </a:p>
        </p:txBody>
      </p:sp>
      <p:sp>
        <p:nvSpPr>
          <p:cNvPr id="2" name="文本框 1"/>
          <p:cNvSpPr txBox="1"/>
          <p:nvPr/>
        </p:nvSpPr>
        <p:spPr>
          <a:xfrm>
            <a:off x="3819524" y="930890"/>
            <a:ext cx="4590415" cy="461665"/>
          </a:xfrm>
          <a:prstGeom prst="rect">
            <a:avLst/>
          </a:prstGeom>
          <a:noFill/>
          <a:ln w="9525">
            <a:solidFill>
              <a:srgbClr val="FF0000"/>
            </a:solidFill>
          </a:ln>
        </p:spPr>
        <p:txBody>
          <a:bodyPr wrap="square" rtlCol="0">
            <a:spAutoFit/>
          </a:bodyPr>
          <a:lstStyle/>
          <a:p>
            <a:r>
              <a:rPr lang="en-US" altLang="zh-CN" sz="2400" b="1" dirty="0">
                <a:solidFill>
                  <a:srgbClr val="002060"/>
                </a:solidFill>
                <a:latin typeface="宋体" pitchFamily="2" charset="-122"/>
                <a:ea typeface="宋体" pitchFamily="2" charset="-122"/>
              </a:rPr>
              <a:t>    </a:t>
            </a:r>
            <a:r>
              <a:rPr lang="zh-CN" altLang="en-US" sz="2400" b="1" dirty="0">
                <a:solidFill>
                  <a:srgbClr val="002060"/>
                </a:solidFill>
                <a:latin typeface="宋体" pitchFamily="2" charset="-122"/>
                <a:ea typeface="宋体" pitchFamily="2" charset="-122"/>
              </a:rPr>
              <a:t>现代医疗卫生医疗体系</a:t>
            </a:r>
          </a:p>
        </p:txBody>
      </p:sp>
      <p:cxnSp>
        <p:nvCxnSpPr>
          <p:cNvPr id="5" name="直接连接符 4"/>
          <p:cNvCxnSpPr/>
          <p:nvPr/>
        </p:nvCxnSpPr>
        <p:spPr>
          <a:xfrm>
            <a:off x="6184900" y="1392555"/>
            <a:ext cx="0" cy="3162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84275" y="1733550"/>
            <a:ext cx="1015174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84275" y="1708785"/>
            <a:ext cx="0" cy="3162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7955" y="2037080"/>
            <a:ext cx="2928620" cy="645160"/>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7955" y="2099945"/>
            <a:ext cx="3060065"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基本医疗卫生体系</a:t>
            </a:r>
          </a:p>
        </p:txBody>
      </p:sp>
      <p:cxnSp>
        <p:nvCxnSpPr>
          <p:cNvPr id="11" name="直接连接符 10"/>
          <p:cNvCxnSpPr/>
          <p:nvPr/>
        </p:nvCxnSpPr>
        <p:spPr>
          <a:xfrm>
            <a:off x="11336020" y="1733550"/>
            <a:ext cx="0" cy="3162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08570" y="1720850"/>
            <a:ext cx="0" cy="3162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42790" y="1741805"/>
            <a:ext cx="0" cy="3162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362960" y="2112010"/>
            <a:ext cx="235966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医疗服务体系</a:t>
            </a:r>
          </a:p>
        </p:txBody>
      </p:sp>
      <p:sp>
        <p:nvSpPr>
          <p:cNvPr id="15" name="矩形 14"/>
          <p:cNvSpPr/>
          <p:nvPr/>
        </p:nvSpPr>
        <p:spPr>
          <a:xfrm>
            <a:off x="9142730" y="2032635"/>
            <a:ext cx="2928620" cy="645160"/>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44260" y="2044700"/>
            <a:ext cx="2928620" cy="645160"/>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145790" y="2039620"/>
            <a:ext cx="2928620" cy="645160"/>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428740" y="2123440"/>
            <a:ext cx="235966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药品供应体系</a:t>
            </a:r>
          </a:p>
        </p:txBody>
      </p:sp>
      <p:sp>
        <p:nvSpPr>
          <p:cNvPr id="20" name="文本框 19"/>
          <p:cNvSpPr txBox="1"/>
          <p:nvPr/>
        </p:nvSpPr>
        <p:spPr>
          <a:xfrm>
            <a:off x="9412605" y="2118995"/>
            <a:ext cx="235966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医疗保障体系</a:t>
            </a:r>
          </a:p>
        </p:txBody>
      </p:sp>
      <p:sp>
        <p:nvSpPr>
          <p:cNvPr id="21" name="矩形 20"/>
          <p:cNvSpPr/>
          <p:nvPr/>
        </p:nvSpPr>
        <p:spPr>
          <a:xfrm>
            <a:off x="147955" y="2742566"/>
            <a:ext cx="2928620" cy="1255908"/>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47955" y="4102909"/>
            <a:ext cx="2928620" cy="2460942"/>
          </a:xfrm>
          <a:prstGeom prst="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05740" y="2771140"/>
            <a:ext cx="2886710" cy="858377"/>
          </a:xfrm>
          <a:prstGeom prst="rect">
            <a:avLst/>
          </a:prstGeom>
          <a:noFill/>
        </p:spPr>
        <p:txBody>
          <a:bodyPr wrap="square" rtlCol="0" anchor="t">
            <a:spAutoFit/>
          </a:bodyPr>
          <a:lstStyle/>
          <a:p>
            <a:pPr>
              <a:lnSpc>
                <a:spcPct val="150000"/>
              </a:lnSpc>
            </a:pPr>
            <a:r>
              <a:rPr lang="en-US" altLang="zh-CN" b="1" dirty="0">
                <a:solidFill>
                  <a:srgbClr val="002060"/>
                </a:solidFill>
                <a:latin typeface="宋体" pitchFamily="2" charset="-122"/>
                <a:ea typeface="宋体" pitchFamily="2" charset="-122"/>
                <a:sym typeface="+mn-ea"/>
              </a:rPr>
              <a:t>20</a:t>
            </a:r>
            <a:r>
              <a:rPr lang="zh-CN" altLang="en-US" b="1" dirty="0">
                <a:solidFill>
                  <a:srgbClr val="002060"/>
                </a:solidFill>
                <a:latin typeface="宋体" pitchFamily="2" charset="-122"/>
                <a:ea typeface="宋体" pitchFamily="2" charset="-122"/>
                <a:sym typeface="+mn-ea"/>
              </a:rPr>
              <a:t>世纪中期许多西方国家建立基本医疗卫生体系</a:t>
            </a:r>
            <a:endParaRPr lang="zh-CN" altLang="en-US" b="1" dirty="0">
              <a:solidFill>
                <a:srgbClr val="002060"/>
              </a:solidFill>
              <a:latin typeface="宋体" pitchFamily="2" charset="-122"/>
              <a:ea typeface="宋体" pitchFamily="2" charset="-122"/>
            </a:endParaRPr>
          </a:p>
        </p:txBody>
      </p:sp>
      <p:sp>
        <p:nvSpPr>
          <p:cNvPr id="26" name="矩形 25"/>
          <p:cNvSpPr/>
          <p:nvPr/>
        </p:nvSpPr>
        <p:spPr>
          <a:xfrm>
            <a:off x="3145790" y="2771140"/>
            <a:ext cx="2928620" cy="1227333"/>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152890" y="2763520"/>
            <a:ext cx="3039110" cy="1234953"/>
          </a:xfrm>
          <a:prstGeom prst="rect">
            <a:avLst/>
          </a:prstGeom>
          <a:noFill/>
        </p:spPr>
        <p:txBody>
          <a:bodyPr wrap="square" rtlCol="0" anchor="t">
            <a:spAutoFit/>
          </a:bodyPr>
          <a:lstStyle/>
          <a:p>
            <a:pPr>
              <a:lnSpc>
                <a:spcPct val="150000"/>
              </a:lnSpc>
            </a:pPr>
            <a:r>
              <a:rPr lang="zh-CN" altLang="en-US" b="1" dirty="0">
                <a:solidFill>
                  <a:srgbClr val="002060"/>
                </a:solidFill>
                <a:latin typeface="宋体" pitchFamily="2" charset="-122"/>
                <a:ea typeface="宋体" pitchFamily="2" charset="-122"/>
                <a:sym typeface="+mn-ea"/>
              </a:rPr>
              <a:t>二战后</a:t>
            </a:r>
            <a:r>
              <a:rPr lang="zh-CN" altLang="en-US" b="1" dirty="0" smtClean="0">
                <a:solidFill>
                  <a:srgbClr val="002060"/>
                </a:solidFill>
                <a:latin typeface="宋体" pitchFamily="2" charset="-122"/>
                <a:ea typeface="宋体" pitchFamily="2" charset="-122"/>
                <a:sym typeface="+mn-ea"/>
              </a:rPr>
              <a:t>，现代</a:t>
            </a:r>
            <a:r>
              <a:rPr lang="zh-CN" altLang="en-US" b="1" dirty="0">
                <a:solidFill>
                  <a:srgbClr val="002060"/>
                </a:solidFill>
                <a:latin typeface="宋体" pitchFamily="2" charset="-122"/>
                <a:ea typeface="宋体" pitchFamily="2" charset="-122"/>
                <a:sym typeface="+mn-ea"/>
              </a:rPr>
              <a:t>医疗保障</a:t>
            </a:r>
            <a:r>
              <a:rPr lang="zh-CN" altLang="en-US" b="1" dirty="0" smtClean="0">
                <a:solidFill>
                  <a:srgbClr val="002060"/>
                </a:solidFill>
                <a:latin typeface="宋体" pitchFamily="2" charset="-122"/>
                <a:ea typeface="宋体" pitchFamily="2" charset="-122"/>
                <a:sym typeface="+mn-ea"/>
              </a:rPr>
              <a:t>制度在很多</a:t>
            </a:r>
            <a:r>
              <a:rPr lang="zh-CN" altLang="en-US" b="1" dirty="0">
                <a:solidFill>
                  <a:srgbClr val="002060"/>
                </a:solidFill>
                <a:latin typeface="宋体" pitchFamily="2" charset="-122"/>
                <a:ea typeface="宋体" pitchFamily="2" charset="-122"/>
                <a:sym typeface="+mn-ea"/>
              </a:rPr>
              <a:t>西方国家</a:t>
            </a:r>
            <a:r>
              <a:rPr lang="zh-CN" altLang="en-US" b="1" dirty="0" smtClean="0">
                <a:solidFill>
                  <a:srgbClr val="002060"/>
                </a:solidFill>
                <a:latin typeface="宋体" pitchFamily="2" charset="-122"/>
                <a:ea typeface="宋体" pitchFamily="2" charset="-122"/>
                <a:sym typeface="+mn-ea"/>
              </a:rPr>
              <a:t>推广。</a:t>
            </a:r>
            <a:r>
              <a:rPr lang="zh-CN" altLang="en-US" sz="1600" b="1" dirty="0" smtClean="0">
                <a:solidFill>
                  <a:srgbClr val="002060"/>
                </a:solidFill>
                <a:latin typeface="宋体" pitchFamily="2" charset="-122"/>
                <a:ea typeface="宋体" pitchFamily="2" charset="-122"/>
                <a:sym typeface="+mn-ea"/>
              </a:rPr>
              <a:t>北欧</a:t>
            </a:r>
            <a:r>
              <a:rPr lang="zh-CN" altLang="en-US" sz="1600" b="1" dirty="0">
                <a:solidFill>
                  <a:srgbClr val="002060"/>
                </a:solidFill>
                <a:latin typeface="宋体" pitchFamily="2" charset="-122"/>
                <a:ea typeface="宋体" pitchFamily="2" charset="-122"/>
                <a:sym typeface="+mn-ea"/>
              </a:rPr>
              <a:t>国家宣布建成“福利国家”</a:t>
            </a:r>
          </a:p>
        </p:txBody>
      </p:sp>
      <p:sp>
        <p:nvSpPr>
          <p:cNvPr id="29" name="文本框 28"/>
          <p:cNvSpPr txBox="1"/>
          <p:nvPr/>
        </p:nvSpPr>
        <p:spPr>
          <a:xfrm>
            <a:off x="217170" y="4251237"/>
            <a:ext cx="2928620" cy="2169825"/>
          </a:xfrm>
          <a:prstGeom prst="rect">
            <a:avLst/>
          </a:prstGeom>
          <a:noFill/>
        </p:spPr>
        <p:txBody>
          <a:bodyPr wrap="square" rtlCol="0">
            <a:spAutoFit/>
          </a:bodyPr>
          <a:lstStyle/>
          <a:p>
            <a:pPr>
              <a:lnSpc>
                <a:spcPct val="150000"/>
              </a:lnSpc>
            </a:pPr>
            <a:r>
              <a:rPr lang="zh-CN" altLang="en-US" b="1" dirty="0">
                <a:solidFill>
                  <a:srgbClr val="002060"/>
                </a:solidFill>
                <a:latin typeface="宋体" pitchFamily="2" charset="-122"/>
                <a:ea typeface="宋体" pitchFamily="2" charset="-122"/>
              </a:rPr>
              <a:t>中华人民共和国</a:t>
            </a:r>
            <a:r>
              <a:rPr lang="zh-CN" altLang="en-US" b="1" dirty="0" smtClean="0">
                <a:solidFill>
                  <a:srgbClr val="002060"/>
                </a:solidFill>
                <a:latin typeface="宋体" pitchFamily="2" charset="-122"/>
                <a:ea typeface="宋体" pitchFamily="2" charset="-122"/>
              </a:rPr>
              <a:t>成立后，</a:t>
            </a:r>
            <a:r>
              <a:rPr lang="zh-CN" altLang="en-US" b="1" dirty="0" smtClean="0">
                <a:solidFill>
                  <a:srgbClr val="FF0000"/>
                </a:solidFill>
                <a:latin typeface="宋体" pitchFamily="2" charset="-122"/>
                <a:ea typeface="宋体" pitchFamily="2" charset="-122"/>
              </a:rPr>
              <a:t>基本</a:t>
            </a:r>
            <a:r>
              <a:rPr lang="zh-CN" altLang="en-US" b="1" dirty="0">
                <a:solidFill>
                  <a:srgbClr val="FF0000"/>
                </a:solidFill>
                <a:latin typeface="宋体" pitchFamily="2" charset="-122"/>
                <a:ea typeface="宋体" pitchFamily="2" charset="-122"/>
              </a:rPr>
              <a:t>医疗卫生体系逐渐</a:t>
            </a:r>
            <a:r>
              <a:rPr lang="zh-CN" altLang="en-US" b="1" dirty="0" smtClean="0">
                <a:solidFill>
                  <a:srgbClr val="FF0000"/>
                </a:solidFill>
                <a:latin typeface="宋体" pitchFamily="2" charset="-122"/>
                <a:ea typeface="宋体" pitchFamily="2" charset="-122"/>
              </a:rPr>
              <a:t>建立起来</a:t>
            </a:r>
            <a:r>
              <a:rPr lang="zh-CN" altLang="en-US" b="1" dirty="0" smtClean="0">
                <a:solidFill>
                  <a:srgbClr val="002060"/>
                </a:solidFill>
                <a:latin typeface="宋体" pitchFamily="2" charset="-122"/>
                <a:ea typeface="宋体" pitchFamily="2" charset="-122"/>
              </a:rPr>
              <a:t>。国家搭建起覆盖全国的医疗</a:t>
            </a:r>
            <a:r>
              <a:rPr lang="zh-CN" altLang="en-US" b="1" dirty="0">
                <a:solidFill>
                  <a:srgbClr val="002060"/>
                </a:solidFill>
                <a:latin typeface="宋体" pitchFamily="2" charset="-122"/>
                <a:ea typeface="宋体" pitchFamily="2" charset="-122"/>
              </a:rPr>
              <a:t>网络，</a:t>
            </a:r>
            <a:r>
              <a:rPr lang="zh-CN" altLang="en-US" b="1" dirty="0" smtClean="0">
                <a:solidFill>
                  <a:srgbClr val="002060"/>
                </a:solidFill>
                <a:latin typeface="宋体" pitchFamily="2" charset="-122"/>
                <a:ea typeface="宋体" pitchFamily="2" charset="-122"/>
              </a:rPr>
              <a:t>出台了一系列法律法规。</a:t>
            </a:r>
            <a:endParaRPr lang="zh-CN" altLang="en-US" b="1" dirty="0">
              <a:solidFill>
                <a:srgbClr val="002060"/>
              </a:solidFill>
              <a:latin typeface="宋体" pitchFamily="2" charset="-122"/>
              <a:ea typeface="宋体" pitchFamily="2" charset="-122"/>
            </a:endParaRPr>
          </a:p>
        </p:txBody>
      </p:sp>
      <p:sp>
        <p:nvSpPr>
          <p:cNvPr id="30" name="矩形 29"/>
          <p:cNvSpPr/>
          <p:nvPr/>
        </p:nvSpPr>
        <p:spPr>
          <a:xfrm>
            <a:off x="9142730" y="2766060"/>
            <a:ext cx="2928620" cy="1232413"/>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208020" y="2915285"/>
            <a:ext cx="2807969" cy="858377"/>
          </a:xfrm>
          <a:prstGeom prst="rect">
            <a:avLst/>
          </a:prstGeom>
          <a:noFill/>
        </p:spPr>
        <p:txBody>
          <a:bodyPr wrap="square" rtlCol="0" anchor="t">
            <a:spAutoFit/>
          </a:bodyPr>
          <a:lstStyle/>
          <a:p>
            <a:pPr>
              <a:lnSpc>
                <a:spcPct val="150000"/>
              </a:lnSpc>
            </a:pPr>
            <a:r>
              <a:rPr lang="zh-CN" altLang="en-US" b="1" dirty="0">
                <a:solidFill>
                  <a:srgbClr val="002060"/>
                </a:solidFill>
                <a:latin typeface="宋体" pitchFamily="2" charset="-122"/>
                <a:ea typeface="宋体" pitchFamily="2" charset="-122"/>
                <a:sym typeface="+mn-ea"/>
              </a:rPr>
              <a:t>西方国家医疗服务体系日益完善</a:t>
            </a:r>
          </a:p>
        </p:txBody>
      </p:sp>
      <p:sp>
        <p:nvSpPr>
          <p:cNvPr id="32" name="矩形 31"/>
          <p:cNvSpPr/>
          <p:nvPr/>
        </p:nvSpPr>
        <p:spPr>
          <a:xfrm>
            <a:off x="6142990" y="2766060"/>
            <a:ext cx="2928620" cy="1232413"/>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29826" y="3069173"/>
            <a:ext cx="2779078" cy="369332"/>
          </a:xfrm>
          <a:prstGeom prst="rect">
            <a:avLst/>
          </a:prstGeom>
          <a:noFill/>
        </p:spPr>
        <p:txBody>
          <a:bodyPr wrap="square" rtlCol="0" anchor="t">
            <a:spAutoFit/>
          </a:bodyPr>
          <a:lstStyle/>
          <a:p>
            <a:r>
              <a:rPr lang="zh-CN" altLang="en-US" b="1" dirty="0">
                <a:solidFill>
                  <a:srgbClr val="002060"/>
                </a:solidFill>
                <a:latin typeface="宋体" pitchFamily="2" charset="-122"/>
                <a:ea typeface="宋体" pitchFamily="2" charset="-122"/>
                <a:sym typeface="+mn-ea"/>
              </a:rPr>
              <a:t>药品供应得到基本保障</a:t>
            </a:r>
          </a:p>
        </p:txBody>
      </p:sp>
      <p:sp>
        <p:nvSpPr>
          <p:cNvPr id="34" name="矩形 33"/>
          <p:cNvSpPr/>
          <p:nvPr/>
        </p:nvSpPr>
        <p:spPr>
          <a:xfrm>
            <a:off x="3145790" y="4102909"/>
            <a:ext cx="2928620" cy="2473006"/>
          </a:xfrm>
          <a:prstGeom prst="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180129" y="3978528"/>
            <a:ext cx="2968942" cy="2585323"/>
          </a:xfrm>
          <a:prstGeom prst="rect">
            <a:avLst/>
          </a:prstGeom>
          <a:noFill/>
          <a:ln>
            <a:noFill/>
          </a:ln>
        </p:spPr>
        <p:txBody>
          <a:bodyPr wrap="square" rtlCol="0">
            <a:spAutoFit/>
          </a:bodyPr>
          <a:lstStyle/>
          <a:p>
            <a:pPr>
              <a:lnSpc>
                <a:spcPct val="150000"/>
              </a:lnSpc>
            </a:pPr>
            <a:r>
              <a:rPr lang="zh-CN" altLang="en-US" b="1" dirty="0" smtClean="0">
                <a:solidFill>
                  <a:srgbClr val="FF0000"/>
                </a:solidFill>
                <a:latin typeface="宋体" pitchFamily="2" charset="-122"/>
                <a:ea typeface="宋体" pitchFamily="2" charset="-122"/>
              </a:rPr>
              <a:t>医疗</a:t>
            </a:r>
            <a:r>
              <a:rPr lang="zh-CN" altLang="en-US" b="1" dirty="0">
                <a:solidFill>
                  <a:srgbClr val="FF0000"/>
                </a:solidFill>
                <a:latin typeface="宋体" pitchFamily="2" charset="-122"/>
                <a:ea typeface="宋体" pitchFamily="2" charset="-122"/>
              </a:rPr>
              <a:t>机构服务职能不断</a:t>
            </a:r>
            <a:r>
              <a:rPr lang="zh-CN" altLang="en-US" b="1" dirty="0" smtClean="0">
                <a:solidFill>
                  <a:srgbClr val="FF0000"/>
                </a:solidFill>
                <a:latin typeface="宋体" pitchFamily="2" charset="-122"/>
                <a:ea typeface="宋体" pitchFamily="2" charset="-122"/>
              </a:rPr>
              <a:t>扩大</a:t>
            </a:r>
            <a:r>
              <a:rPr lang="zh-CN" altLang="en-US" b="1" dirty="0" smtClean="0">
                <a:solidFill>
                  <a:srgbClr val="002060"/>
                </a:solidFill>
                <a:latin typeface="宋体" pitchFamily="2" charset="-122"/>
                <a:ea typeface="宋体" pitchFamily="2" charset="-122"/>
              </a:rPr>
              <a:t>。国家逐步把城乡居民健康</a:t>
            </a:r>
            <a:r>
              <a:rPr lang="zh-CN" altLang="en-US" b="1" dirty="0">
                <a:solidFill>
                  <a:srgbClr val="002060"/>
                </a:solidFill>
                <a:latin typeface="宋体" pitchFamily="2" charset="-122"/>
                <a:ea typeface="宋体" pitchFamily="2" charset="-122"/>
              </a:rPr>
              <a:t>档案管理、健康教育、预防接种、</a:t>
            </a:r>
            <a:r>
              <a:rPr lang="zh-CN" altLang="en-US" b="1" dirty="0" smtClean="0">
                <a:solidFill>
                  <a:srgbClr val="002060"/>
                </a:solidFill>
                <a:latin typeface="宋体" pitchFamily="2" charset="-122"/>
                <a:ea typeface="宋体" pitchFamily="2" charset="-122"/>
              </a:rPr>
              <a:t>传染病及突发公共卫生事件纳入国家基本公共卫生服务中。</a:t>
            </a:r>
            <a:endParaRPr lang="zh-CN" altLang="en-US" b="1" dirty="0">
              <a:solidFill>
                <a:srgbClr val="002060"/>
              </a:solidFill>
              <a:latin typeface="宋体" pitchFamily="2" charset="-122"/>
              <a:ea typeface="宋体" pitchFamily="2" charset="-122"/>
            </a:endParaRPr>
          </a:p>
        </p:txBody>
      </p:sp>
      <p:sp>
        <p:nvSpPr>
          <p:cNvPr id="36" name="矩形 35"/>
          <p:cNvSpPr/>
          <p:nvPr/>
        </p:nvSpPr>
        <p:spPr>
          <a:xfrm>
            <a:off x="6142990" y="4104088"/>
            <a:ext cx="2928620" cy="2481262"/>
          </a:xfrm>
          <a:prstGeom prst="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213157" y="4251237"/>
            <a:ext cx="2812415" cy="2169825"/>
          </a:xfrm>
          <a:prstGeom prst="rect">
            <a:avLst/>
          </a:prstGeom>
          <a:noFill/>
        </p:spPr>
        <p:txBody>
          <a:bodyPr wrap="square" rtlCol="0">
            <a:spAutoFit/>
          </a:bodyPr>
          <a:lstStyle/>
          <a:p>
            <a:pPr>
              <a:lnSpc>
                <a:spcPct val="150000"/>
              </a:lnSpc>
            </a:pPr>
            <a:r>
              <a:rPr lang="zh-CN" altLang="en-US" b="1" dirty="0">
                <a:solidFill>
                  <a:srgbClr val="002060"/>
                </a:solidFill>
                <a:latin typeface="宋体" pitchFamily="2" charset="-122"/>
                <a:ea typeface="宋体" pitchFamily="2" charset="-122"/>
              </a:rPr>
              <a:t>药品供应体系不断完善，国家</a:t>
            </a:r>
            <a:r>
              <a:rPr lang="zh-CN" altLang="en-US" b="1" dirty="0">
                <a:solidFill>
                  <a:srgbClr val="FF0000"/>
                </a:solidFill>
                <a:latin typeface="宋体" pitchFamily="2" charset="-122"/>
                <a:ea typeface="宋体" pitchFamily="2" charset="-122"/>
              </a:rPr>
              <a:t>规范药品收费标准</a:t>
            </a:r>
            <a:r>
              <a:rPr lang="zh-CN" altLang="en-US" b="1" dirty="0">
                <a:solidFill>
                  <a:srgbClr val="002060"/>
                </a:solidFill>
                <a:latin typeface="宋体" pitchFamily="2" charset="-122"/>
                <a:ea typeface="宋体" pitchFamily="2" charset="-122"/>
              </a:rPr>
              <a:t>，加大</a:t>
            </a:r>
            <a:r>
              <a:rPr lang="zh-CN" altLang="en-US" b="1" dirty="0">
                <a:solidFill>
                  <a:srgbClr val="FF0000"/>
                </a:solidFill>
                <a:latin typeface="宋体" pitchFamily="2" charset="-122"/>
                <a:ea typeface="宋体" pitchFamily="2" charset="-122"/>
              </a:rPr>
              <a:t>医疗扶贫</a:t>
            </a:r>
            <a:r>
              <a:rPr lang="zh-CN" altLang="en-US" b="1" dirty="0" smtClean="0">
                <a:solidFill>
                  <a:srgbClr val="002060"/>
                </a:solidFill>
                <a:latin typeface="宋体" pitchFamily="2" charset="-122"/>
                <a:ea typeface="宋体" pitchFamily="2" charset="-122"/>
              </a:rPr>
              <a:t>力度，有效缓解老少边穷地区医疗资源匮乏的状况。</a:t>
            </a:r>
            <a:endParaRPr lang="zh-CN" altLang="en-US" b="1" dirty="0">
              <a:solidFill>
                <a:srgbClr val="002060"/>
              </a:solidFill>
              <a:latin typeface="宋体" pitchFamily="2" charset="-122"/>
              <a:ea typeface="宋体" pitchFamily="2" charset="-122"/>
            </a:endParaRPr>
          </a:p>
        </p:txBody>
      </p:sp>
      <p:sp>
        <p:nvSpPr>
          <p:cNvPr id="38" name="矩形 37"/>
          <p:cNvSpPr/>
          <p:nvPr/>
        </p:nvSpPr>
        <p:spPr>
          <a:xfrm>
            <a:off x="9128760" y="4104089"/>
            <a:ext cx="2928620" cy="2481261"/>
          </a:xfrm>
          <a:prstGeom prst="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9152890" y="4186276"/>
            <a:ext cx="2835275" cy="2585323"/>
          </a:xfrm>
          <a:prstGeom prst="rect">
            <a:avLst/>
          </a:prstGeom>
          <a:noFill/>
        </p:spPr>
        <p:txBody>
          <a:bodyPr wrap="square" rtlCol="0" anchor="t">
            <a:spAutoFit/>
          </a:bodyPr>
          <a:lstStyle/>
          <a:p>
            <a:pPr>
              <a:lnSpc>
                <a:spcPct val="150000"/>
              </a:lnSpc>
            </a:pPr>
            <a:r>
              <a:rPr lang="zh-CN" altLang="en-US" b="1" dirty="0" smtClean="0">
                <a:solidFill>
                  <a:srgbClr val="002060"/>
                </a:solidFill>
                <a:latin typeface="宋体" pitchFamily="2" charset="-122"/>
                <a:ea typeface="宋体" pitchFamily="2" charset="-122"/>
                <a:sym typeface="+mn-ea"/>
              </a:rPr>
              <a:t>中国大力推进医疗保障体系建设。</a:t>
            </a:r>
            <a:r>
              <a:rPr lang="en-US" altLang="zh-CN" b="1" dirty="0" smtClean="0">
                <a:solidFill>
                  <a:srgbClr val="002060"/>
                </a:solidFill>
                <a:latin typeface="宋体" pitchFamily="2" charset="-122"/>
                <a:ea typeface="宋体" pitchFamily="2" charset="-122"/>
                <a:sym typeface="+mn-ea"/>
              </a:rPr>
              <a:t>20</a:t>
            </a:r>
            <a:r>
              <a:rPr lang="zh-CN" altLang="en-US" b="1" dirty="0">
                <a:solidFill>
                  <a:srgbClr val="002060"/>
                </a:solidFill>
                <a:latin typeface="宋体" pitchFamily="2" charset="-122"/>
                <a:ea typeface="宋体" pitchFamily="2" charset="-122"/>
                <a:sym typeface="+mn-ea"/>
              </a:rPr>
              <a:t>世纪</a:t>
            </a:r>
            <a:r>
              <a:rPr lang="en-US" altLang="zh-CN" b="1" dirty="0">
                <a:solidFill>
                  <a:srgbClr val="002060"/>
                </a:solidFill>
                <a:latin typeface="宋体" pitchFamily="2" charset="-122"/>
                <a:ea typeface="宋体" pitchFamily="2" charset="-122"/>
                <a:sym typeface="+mn-ea"/>
              </a:rPr>
              <a:t>60</a:t>
            </a:r>
            <a:r>
              <a:rPr lang="zh-CN" altLang="en-US" b="1" dirty="0" smtClean="0">
                <a:solidFill>
                  <a:srgbClr val="002060"/>
                </a:solidFill>
                <a:latin typeface="宋体" pitchFamily="2" charset="-122"/>
                <a:ea typeface="宋体" pitchFamily="2" charset="-122"/>
                <a:sym typeface="+mn-ea"/>
              </a:rPr>
              <a:t>年代，国家已经把</a:t>
            </a:r>
            <a:r>
              <a:rPr lang="zh-CN" altLang="en-US" b="1" dirty="0">
                <a:solidFill>
                  <a:srgbClr val="002060"/>
                </a:solidFill>
                <a:latin typeface="宋体" pitchFamily="2" charset="-122"/>
                <a:ea typeface="宋体" pitchFamily="2" charset="-122"/>
                <a:sym typeface="+mn-ea"/>
              </a:rPr>
              <a:t>城镇工作人员纳入公费医疗体系；</a:t>
            </a:r>
            <a:r>
              <a:rPr lang="zh-CN" altLang="en-US" b="1" dirty="0">
                <a:solidFill>
                  <a:srgbClr val="FF0000"/>
                </a:solidFill>
                <a:latin typeface="宋体" pitchFamily="2" charset="-122"/>
                <a:ea typeface="宋体" pitchFamily="2" charset="-122"/>
                <a:sym typeface="+mn-ea"/>
              </a:rPr>
              <a:t>改革开放后</a:t>
            </a:r>
            <a:r>
              <a:rPr lang="zh-CN" altLang="en-US" b="1" dirty="0">
                <a:solidFill>
                  <a:srgbClr val="002060"/>
                </a:solidFill>
                <a:latin typeface="宋体" pitchFamily="2" charset="-122"/>
                <a:ea typeface="宋体" pitchFamily="2" charset="-122"/>
                <a:sym typeface="+mn-ea"/>
              </a:rPr>
              <a:t>建成</a:t>
            </a:r>
            <a:r>
              <a:rPr lang="zh-CN" altLang="en-US" b="1" dirty="0">
                <a:solidFill>
                  <a:srgbClr val="FF0000"/>
                </a:solidFill>
                <a:latin typeface="宋体" pitchFamily="2" charset="-122"/>
                <a:ea typeface="宋体" pitchFamily="2" charset="-122"/>
                <a:sym typeface="+mn-ea"/>
              </a:rPr>
              <a:t>各种医疗保险</a:t>
            </a:r>
            <a:r>
              <a:rPr lang="zh-CN" altLang="en-US" b="1" dirty="0" smtClean="0">
                <a:solidFill>
                  <a:srgbClr val="FF0000"/>
                </a:solidFill>
                <a:latin typeface="宋体" pitchFamily="2" charset="-122"/>
                <a:ea typeface="宋体" pitchFamily="2" charset="-122"/>
                <a:sym typeface="+mn-ea"/>
              </a:rPr>
              <a:t>制度。</a:t>
            </a:r>
            <a:endParaRPr lang="zh-CN" altLang="en-US" b="1" dirty="0">
              <a:solidFill>
                <a:srgbClr val="FF0000"/>
              </a:solidFill>
              <a:latin typeface="宋体" pitchFamily="2" charset="-122"/>
              <a:ea typeface="宋体" pitchFamily="2" charset="-122"/>
              <a:sym typeface="+mn-ea"/>
            </a:endParaRPr>
          </a:p>
        </p:txBody>
      </p:sp>
      <p:cxnSp>
        <p:nvCxnSpPr>
          <p:cNvPr id="49" name="直接连接符 4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61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1" grpId="0"/>
      <p:bldP spid="33" grpId="0"/>
      <p:bldP spid="35" grpId="0"/>
      <p:bldP spid="37"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1"/>
          <p:cNvSpPr txBox="1"/>
          <p:nvPr/>
        </p:nvSpPr>
        <p:spPr>
          <a:xfrm>
            <a:off x="34290" y="233700"/>
            <a:ext cx="8760830" cy="523220"/>
          </a:xfrm>
          <a:prstGeom prst="rect">
            <a:avLst/>
          </a:prstGeom>
          <a:noFill/>
          <a:ln w="9525">
            <a:noFill/>
          </a:ln>
        </p:spPr>
        <p:txBody>
          <a:bodyPr wrap="square" rtlCol="0">
            <a:spAutoFit/>
          </a:bodyPr>
          <a:lstStyle/>
          <a:p>
            <a:r>
              <a:rPr lang="zh-CN" altLang="en-US" sz="2800" b="1" dirty="0" smtClean="0">
                <a:solidFill>
                  <a:srgbClr val="FF0000"/>
                </a:solidFill>
                <a:latin typeface="方正姚体" pitchFamily="2" charset="-122"/>
                <a:ea typeface="方正姚体" pitchFamily="2" charset="-122"/>
                <a:cs typeface="楷体" charset="0"/>
              </a:rPr>
              <a:t>知识比较：中</a:t>
            </a:r>
            <a:r>
              <a:rPr lang="zh-CN" altLang="en-US" sz="2800" b="1" dirty="0">
                <a:solidFill>
                  <a:srgbClr val="FF0000"/>
                </a:solidFill>
                <a:latin typeface="方正姚体" pitchFamily="2" charset="-122"/>
                <a:ea typeface="方正姚体" pitchFamily="2" charset="-122"/>
                <a:cs typeface="楷体" charset="0"/>
              </a:rPr>
              <a:t>西方医疗卫生体系建立与发展的异同点？</a:t>
            </a:r>
          </a:p>
        </p:txBody>
      </p:sp>
      <p:sp>
        <p:nvSpPr>
          <p:cNvPr id="3" name="文本框 47"/>
          <p:cNvSpPr txBox="1"/>
          <p:nvPr/>
        </p:nvSpPr>
        <p:spPr>
          <a:xfrm>
            <a:off x="34290" y="3746929"/>
            <a:ext cx="11910060" cy="1938992"/>
          </a:xfrm>
          <a:prstGeom prst="rect">
            <a:avLst/>
          </a:prstGeom>
          <a:solidFill>
            <a:schemeClr val="accent6">
              <a:lumMod val="20000"/>
              <a:lumOff val="80000"/>
            </a:schemeClr>
          </a:solidFill>
          <a:ln w="6350">
            <a:noFill/>
          </a:ln>
        </p:spPr>
        <p:txBody>
          <a:bodyPr wrap="square" rtlCol="0">
            <a:spAutoFit/>
          </a:bodyPr>
          <a:lstStyle/>
          <a:p>
            <a:pPr>
              <a:lnSpc>
                <a:spcPct val="150000"/>
              </a:lnSpc>
            </a:pPr>
            <a:r>
              <a:rPr lang="zh-CN" altLang="en-US" sz="2000" b="1" dirty="0">
                <a:solidFill>
                  <a:srgbClr val="FF0000"/>
                </a:solidFill>
                <a:latin typeface="宋体" pitchFamily="2" charset="-122"/>
                <a:ea typeface="宋体" pitchFamily="2" charset="-122"/>
              </a:rPr>
              <a:t>异：</a:t>
            </a:r>
            <a:r>
              <a:rPr lang="zh-CN" altLang="en-US" sz="2000" b="1" dirty="0">
                <a:solidFill>
                  <a:srgbClr val="002060"/>
                </a:solidFill>
                <a:latin typeface="宋体" pitchFamily="2" charset="-122"/>
                <a:ea typeface="宋体" pitchFamily="2" charset="-122"/>
                <a:sym typeface="+mn-ea"/>
              </a:rPr>
              <a:t>①起步时间：</a:t>
            </a:r>
          </a:p>
          <a:p>
            <a:pPr>
              <a:lnSpc>
                <a:spcPct val="150000"/>
              </a:lnSpc>
            </a:pPr>
            <a:r>
              <a:rPr lang="zh-CN" altLang="en-US" sz="2000" b="1" dirty="0">
                <a:solidFill>
                  <a:srgbClr val="002060"/>
                </a:solidFill>
                <a:latin typeface="宋体" pitchFamily="2" charset="-122"/>
                <a:ea typeface="宋体" pitchFamily="2" charset="-122"/>
                <a:sym typeface="+mn-ea"/>
              </a:rPr>
              <a:t>    </a:t>
            </a:r>
            <a:r>
              <a:rPr lang="zh-CN" altLang="en-US" sz="2000" b="1" dirty="0" smtClean="0">
                <a:solidFill>
                  <a:srgbClr val="002060"/>
                </a:solidFill>
                <a:latin typeface="宋体" pitchFamily="2" charset="-122"/>
                <a:ea typeface="宋体" pitchFamily="2" charset="-122"/>
                <a:sym typeface="+mn-ea"/>
              </a:rPr>
              <a:t>②</a:t>
            </a:r>
            <a:r>
              <a:rPr lang="zh-CN" altLang="en-US" sz="2000" b="1" dirty="0">
                <a:solidFill>
                  <a:srgbClr val="002060"/>
                </a:solidFill>
                <a:latin typeface="宋体" pitchFamily="2" charset="-122"/>
                <a:ea typeface="宋体" pitchFamily="2" charset="-122"/>
                <a:sym typeface="+mn-ea"/>
              </a:rPr>
              <a:t>发展阶段：</a:t>
            </a:r>
            <a:r>
              <a:rPr lang="zh-CN" altLang="en-US" sz="2000" b="1" dirty="0">
                <a:solidFill>
                  <a:srgbClr val="002060"/>
                </a:solidFill>
                <a:latin typeface="宋体" pitchFamily="2" charset="-122"/>
                <a:ea typeface="宋体" pitchFamily="2" charset="-122"/>
              </a:rPr>
              <a:t>中国起步晚于西方；西方在二战后医疗保障制度推广，中国在改革开放后建立各种医疗保障制度；</a:t>
            </a:r>
          </a:p>
          <a:p>
            <a:pPr>
              <a:lnSpc>
                <a:spcPct val="150000"/>
              </a:lnSpc>
            </a:pPr>
            <a:r>
              <a:rPr lang="zh-CN" altLang="en-US" sz="2000" b="1" dirty="0">
                <a:solidFill>
                  <a:srgbClr val="002060"/>
                </a:solidFill>
                <a:latin typeface="宋体" pitchFamily="2" charset="-122"/>
                <a:ea typeface="宋体" pitchFamily="2" charset="-122"/>
              </a:rPr>
              <a:t>    </a:t>
            </a:r>
            <a:r>
              <a:rPr lang="zh-CN" altLang="en-US" sz="2000" b="1" dirty="0" smtClean="0">
                <a:solidFill>
                  <a:srgbClr val="002060"/>
                </a:solidFill>
                <a:latin typeface="宋体" pitchFamily="2" charset="-122"/>
                <a:ea typeface="宋体" pitchFamily="2" charset="-122"/>
                <a:cs typeface="楷体" charset="0"/>
                <a:sym typeface="+mn-ea"/>
              </a:rPr>
              <a:t>③</a:t>
            </a:r>
            <a:r>
              <a:rPr lang="zh-CN" altLang="en-US" sz="2000" b="1" dirty="0">
                <a:solidFill>
                  <a:srgbClr val="002060"/>
                </a:solidFill>
                <a:latin typeface="宋体" pitchFamily="2" charset="-122"/>
                <a:ea typeface="宋体" pitchFamily="2" charset="-122"/>
                <a:cs typeface="楷体" charset="0"/>
                <a:sym typeface="+mn-ea"/>
              </a:rPr>
              <a:t>工作重心：</a:t>
            </a:r>
            <a:r>
              <a:rPr lang="zh-CN" altLang="en-US" sz="2000" b="1" dirty="0">
                <a:solidFill>
                  <a:srgbClr val="002060"/>
                </a:solidFill>
                <a:latin typeface="宋体" pitchFamily="2" charset="-122"/>
                <a:ea typeface="宋体" pitchFamily="2" charset="-122"/>
              </a:rPr>
              <a:t>相较于西方中国更加重视扶贫工作</a:t>
            </a:r>
          </a:p>
        </p:txBody>
      </p:sp>
      <p:sp>
        <p:nvSpPr>
          <p:cNvPr id="4" name="文本框 46"/>
          <p:cNvSpPr txBox="1"/>
          <p:nvPr/>
        </p:nvSpPr>
        <p:spPr>
          <a:xfrm>
            <a:off x="159384" y="1460161"/>
            <a:ext cx="11910695" cy="1477328"/>
          </a:xfrm>
          <a:prstGeom prst="rect">
            <a:avLst/>
          </a:prstGeom>
          <a:solidFill>
            <a:schemeClr val="accent3">
              <a:lumMod val="20000"/>
              <a:lumOff val="80000"/>
            </a:schemeClr>
          </a:solidFill>
          <a:ln w="6350">
            <a:noFill/>
          </a:ln>
        </p:spPr>
        <p:txBody>
          <a:bodyPr wrap="square" rtlCol="0">
            <a:spAutoFit/>
          </a:bodyPr>
          <a:lstStyle/>
          <a:p>
            <a:pPr>
              <a:lnSpc>
                <a:spcPct val="150000"/>
              </a:lnSpc>
            </a:pPr>
            <a:r>
              <a:rPr lang="zh-CN" altLang="en-US" sz="2000" b="1" dirty="0">
                <a:solidFill>
                  <a:srgbClr val="FF0000"/>
                </a:solidFill>
                <a:latin typeface="宋体" pitchFamily="2" charset="-122"/>
                <a:ea typeface="宋体" pitchFamily="2" charset="-122"/>
              </a:rPr>
              <a:t>同：</a:t>
            </a:r>
            <a:r>
              <a:rPr lang="zh-CN" altLang="en-US" sz="2000" b="1" dirty="0">
                <a:solidFill>
                  <a:srgbClr val="002060"/>
                </a:solidFill>
                <a:latin typeface="宋体" pitchFamily="2" charset="-122"/>
                <a:ea typeface="宋体" pitchFamily="2" charset="-122"/>
              </a:rPr>
              <a:t>①涵盖内容：卫生、服务、药品、保障等</a:t>
            </a:r>
          </a:p>
          <a:p>
            <a:pPr>
              <a:lnSpc>
                <a:spcPct val="150000"/>
              </a:lnSpc>
            </a:pPr>
            <a:r>
              <a:rPr lang="zh-CN" altLang="en-US" sz="2000" b="1" dirty="0" smtClean="0">
                <a:solidFill>
                  <a:srgbClr val="002060"/>
                </a:solidFill>
                <a:latin typeface="宋体" pitchFamily="2" charset="-122"/>
                <a:ea typeface="宋体" pitchFamily="2" charset="-122"/>
              </a:rPr>
              <a:t>    ②</a:t>
            </a:r>
            <a:r>
              <a:rPr lang="zh-CN" altLang="en-US" sz="2000" b="1" dirty="0">
                <a:solidFill>
                  <a:srgbClr val="002060"/>
                </a:solidFill>
                <a:latin typeface="宋体" pitchFamily="2" charset="-122"/>
                <a:ea typeface="宋体" pitchFamily="2" charset="-122"/>
              </a:rPr>
              <a:t>发展趋势：不断完善、覆盖人群不断增多</a:t>
            </a:r>
          </a:p>
          <a:p>
            <a:pPr>
              <a:lnSpc>
                <a:spcPct val="150000"/>
              </a:lnSpc>
            </a:pPr>
            <a:r>
              <a:rPr lang="zh-CN" altLang="en-US" sz="2000" b="1" dirty="0">
                <a:solidFill>
                  <a:srgbClr val="002060"/>
                </a:solidFill>
                <a:latin typeface="宋体" pitchFamily="2" charset="-122"/>
                <a:ea typeface="宋体" pitchFamily="2" charset="-122"/>
              </a:rPr>
              <a:t>    </a:t>
            </a:r>
            <a:r>
              <a:rPr lang="zh-CN" altLang="en-US" sz="2000" b="1" dirty="0" smtClean="0">
                <a:solidFill>
                  <a:srgbClr val="002060"/>
                </a:solidFill>
                <a:latin typeface="宋体" pitchFamily="2" charset="-122"/>
                <a:ea typeface="宋体" pitchFamily="2" charset="-122"/>
                <a:cs typeface="楷体" charset="0"/>
              </a:rPr>
              <a:t>③</a:t>
            </a:r>
            <a:r>
              <a:rPr lang="zh-CN" altLang="en-US" sz="2000" b="1" dirty="0">
                <a:solidFill>
                  <a:srgbClr val="002060"/>
                </a:solidFill>
                <a:latin typeface="宋体" pitchFamily="2" charset="-122"/>
                <a:ea typeface="宋体" pitchFamily="2" charset="-122"/>
                <a:cs typeface="楷体" charset="0"/>
              </a:rPr>
              <a:t>助推动力：政府主导、法律保障</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05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PA" val="v4.2.0"/>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f2f95823-790c-49d7-8346-5890c26eba58}"/>
  <p:tag name="TABLE_ENDDRAG_ORIGIN_RECT" val="686*427"/>
  <p:tag name="TABLE_ENDDRAG_RECT" val="15*73*686*427"/>
</p:tagLst>
</file>

<file path=ppt/tags/tag68.xml><?xml version="1.0" encoding="utf-8"?>
<p:tagLst xmlns:a="http://schemas.openxmlformats.org/drawingml/2006/main" xmlns:r="http://schemas.openxmlformats.org/officeDocument/2006/relationships" xmlns:p="http://schemas.openxmlformats.org/presentationml/2006/main">
  <p:tag name="KSO_WM_UNIT_TABLE_BEAUTIFY" val="smartTable{5dd2f416-97e2-42a3-8e1b-5f294632b651}"/>
  <p:tag name="TABLE_ENDDRAG_ORIGIN_RECT" val="705*491"/>
  <p:tag name="TABLE_ENDDRAG_RECT" val="8*41*705*491"/>
</p:tagLst>
</file>

<file path=ppt/tags/tag69.xml><?xml version="1.0" encoding="utf-8"?>
<p:tagLst xmlns:a="http://schemas.openxmlformats.org/drawingml/2006/main" xmlns:r="http://schemas.openxmlformats.org/officeDocument/2006/relationships" xmlns:p="http://schemas.openxmlformats.org/presentationml/2006/main">
  <p:tag name="AS_UNIQUEID" val="8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TABLE_BEAUTIFY" val="smartTable{0a43de4b-ceeb-47bd-bdae-409d76f4b989}"/>
  <p:tag name="TABLE_ENDDRAG_ORIGIN_RECT" val="700*441"/>
  <p:tag name="TABLE_ENDDRAG_RECT" val="0*94*700*441"/>
</p:tagLst>
</file>

<file path=ppt/tags/tag71.xml><?xml version="1.0" encoding="utf-8"?>
<p:tagLst xmlns:a="http://schemas.openxmlformats.org/drawingml/2006/main" xmlns:r="http://schemas.openxmlformats.org/officeDocument/2006/relationships" xmlns:p="http://schemas.openxmlformats.org/presentationml/2006/main">
  <p:tag name="KSO_WM_UNIT_TABLE_BEAUTIFY" val="smartTable{0fc5bbba-20cc-4315-8865-e2b4928836f1}"/>
  <p:tag name="TABLE_ENDDRAG_ORIGIN_RECT" val="698*407"/>
  <p:tag name="TABLE_ENDDRAG_RECT" val="6*109*698*407"/>
</p:tagLst>
</file>

<file path=ppt/tags/tag72.xml><?xml version="1.0" encoding="utf-8"?>
<p:tagLst xmlns:a="http://schemas.openxmlformats.org/drawingml/2006/main" xmlns:r="http://schemas.openxmlformats.org/officeDocument/2006/relationships" xmlns:p="http://schemas.openxmlformats.org/presentationml/2006/main">
  <p:tag name="AS_UNIQUEID" val="84"/>
</p:tagLst>
</file>

<file path=ppt/tags/tag73.xml><?xml version="1.0" encoding="utf-8"?>
<p:tagLst xmlns:a="http://schemas.openxmlformats.org/drawingml/2006/main" xmlns:r="http://schemas.openxmlformats.org/officeDocument/2006/relationships" xmlns:p="http://schemas.openxmlformats.org/presentationml/2006/main">
  <p:tag name="AS_UNIQUEID" val="81"/>
</p:tagLst>
</file>

<file path=ppt/tags/tag74.xml><?xml version="1.0" encoding="utf-8"?>
<p:tagLst xmlns:a="http://schemas.openxmlformats.org/drawingml/2006/main" xmlns:r="http://schemas.openxmlformats.org/officeDocument/2006/relationships" xmlns:p="http://schemas.openxmlformats.org/presentationml/2006/main">
  <p:tag name="AS_UNIQUEID" val="8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2292</Words>
  <PresentationFormat>自定义</PresentationFormat>
  <Paragraphs>175</Paragraphs>
  <Slides>22</Slides>
  <Notes>5</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2022-02-03T15:22:34Z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