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8"/>
  </p:handoutMasterIdLst>
  <p:sldIdLst>
    <p:sldId id="567" r:id="rId3"/>
    <p:sldId id="511" r:id="rId4"/>
    <p:sldId id="568" r:id="rId6"/>
    <p:sldId id="605" r:id="rId7"/>
    <p:sldId id="606" r:id="rId8"/>
    <p:sldId id="570" r:id="rId9"/>
    <p:sldId id="607" r:id="rId10"/>
    <p:sldId id="531" r:id="rId11"/>
    <p:sldId id="572" r:id="rId12"/>
    <p:sldId id="609" r:id="rId13"/>
    <p:sldId id="534" r:id="rId14"/>
    <p:sldId id="535" r:id="rId15"/>
    <p:sldId id="538" r:id="rId16"/>
    <p:sldId id="611" r:id="rId17"/>
    <p:sldId id="612" r:id="rId18"/>
    <p:sldId id="613" r:id="rId19"/>
    <p:sldId id="542" r:id="rId20"/>
    <p:sldId id="614" r:id="rId21"/>
    <p:sldId id="616" r:id="rId22"/>
    <p:sldId id="615" r:id="rId23"/>
    <p:sldId id="548" r:id="rId24"/>
    <p:sldId id="549" r:id="rId25"/>
    <p:sldId id="555" r:id="rId26"/>
    <p:sldId id="619" r:id="rId27"/>
  </p:sldIdLst>
  <p:sldSz cx="12192000" cy="6858000"/>
  <p:notesSz cx="6858000" cy="9144000"/>
  <p:custDataLst>
    <p:tags r:id="rId33"/>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wenping" initials="" lastIdx="0" clrIdx="0"/>
  <p:cmAuthor id="1" name="lenovo" initials="l" lastIdx="0" clrIdx="0"/>
  <p:cmAuthor id="3" name="dell" initials="d" lastIdx="0" clrIdx="0"/>
  <p:cmAuthor id="4" name="JS" initials="J" lastIdx="0" clrIdx="0"/>
  <p:cmAuthor id="5" name="微软中国" initials="微"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2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87"/>
    <p:restoredTop sz="94660"/>
  </p:normalViewPr>
  <p:slideViewPr>
    <p:cSldViewPr showGuides="1">
      <p:cViewPr varScale="1">
        <p:scale>
          <a:sx n="75" d="100"/>
          <a:sy n="75" d="100"/>
        </p:scale>
        <p:origin x="-672" y="-90"/>
      </p:cViewPr>
      <p:guideLst>
        <p:guide orient="horz" pos="2111"/>
        <p:guide pos="3822"/>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tags" Target="tags/tag58.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 loCatId="hierarchy" qsTypeId="urn:microsoft.com/office/officeart/2005/8/quickstyle/simple5" qsCatId="simple" csTypeId="urn:microsoft.com/office/officeart/2005/8/colors/accent2_3" csCatId="accent1" phldr="0"/>
      <dgm:spPr/>
      <dgm:t>
        <a:bodyPr/>
        <a:lstStyle/>
        <a:p>
          <a:endParaRPr lang="zh-CN" altLang="en-US"/>
        </a:p>
      </dgm:t>
    </dgm:pt>
    <dgm:pt modelId="{47C757F0-AA23-46BE-9311-EA432CDEEAA1}">
      <dgm:prSet phldrT="[文本]" custT="0"/>
      <dgm:spPr/>
      <dgm:t>
        <a:bodyPr vert="horz" wrap="square"/>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a:lnSpc>
              <a:spcPct val="100000"/>
            </a:lnSpc>
            <a:spcBef>
              <a:spcPct val="0"/>
            </a:spcBef>
            <a:spcAft>
              <a:spcPct val="35000"/>
            </a:spcAft>
          </a:pPr>
          <a:r>
            <a:rPr lang="zh-CN" altLang="en-US"/>
            <a:t>译著</a:t>
          </a:r>
        </a:p>
      </dgm:t>
    </dgm:pt>
    <dgm:pt modelId="{AB39B06D-FE6C-48B2-B5B4-77CD0C8CF7AD}" cxnId="{63A87DF1-340D-4B77-9641-38988297127A}" type="parTrans">
      <dgm:prSet/>
      <dgm:spPr/>
      <dgm:t>
        <a:bodyPr/>
        <a:lstStyle/>
        <a:p>
          <a:endParaRPr lang="zh-CN" altLang="en-US"/>
        </a:p>
      </dgm:t>
    </dgm:pt>
    <dgm:pt modelId="{DF0D1C21-B79E-4875-B7FA-EF183CB48B88}" cxnId="{63A87DF1-340D-4B77-9641-38988297127A}" type="sibTrans">
      <dgm:prSet/>
      <dgm:spPr/>
      <dgm:t>
        <a:bodyPr/>
        <a:lstStyle/>
        <a:p>
          <a:endParaRPr lang="zh-CN" altLang="en-US"/>
        </a:p>
      </dgm:t>
    </dgm:pt>
    <dgm:pt modelId="{B29BF47F-FB6F-4BB3-8B1F-25C507DDACF5}" type="asst">
      <dgm:prSet phldrT="[文本]" custT="0"/>
      <dgm:spPr/>
      <dgm:t>
        <a:bodyPr vert="horz" wrap="square"/>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a:lnSpc>
              <a:spcPct val="100000"/>
            </a:lnSpc>
            <a:spcBef>
              <a:spcPct val="0"/>
            </a:spcBef>
            <a:spcAft>
              <a:spcPct val="35000"/>
            </a:spcAft>
          </a:pPr>
          <a:r>
            <a:rPr lang="zh-CN" altLang="en-US"/>
            <a:t>佛经翻译</a:t>
          </a:r>
        </a:p>
        <a:p>
          <a:pPr>
            <a:lnSpc>
              <a:spcPct val="100000"/>
            </a:lnSpc>
            <a:spcBef>
              <a:spcPct val="0"/>
            </a:spcBef>
            <a:spcAft>
              <a:spcPct val="35000"/>
            </a:spcAft>
          </a:pPr>
          <a:r>
            <a:rPr lang="zh-CN" altLang="en-US"/>
            <a:t>《坤舆万国全图》</a:t>
          </a:r>
        </a:p>
      </dgm:t>
    </dgm:pt>
    <dgm:pt modelId="{4294CB15-5EAF-442A-BADC-24588A60ECFF}" cxnId="{869FC185-EE0F-4FA4-80DD-8B4EB2F6D0E5}" type="parTrans">
      <dgm:prSet/>
      <dgm:spPr/>
      <dgm:t>
        <a:bodyPr/>
        <a:lstStyle/>
        <a:p>
          <a:endParaRPr lang="zh-CN" altLang="en-US"/>
        </a:p>
      </dgm:t>
    </dgm:pt>
    <dgm:pt modelId="{4FBEC948-3FA9-4375-B83A-B44348E5F34D}" cxnId="{869FC185-EE0F-4FA4-80DD-8B4EB2F6D0E5}" type="sibTrans">
      <dgm:prSet/>
      <dgm:spPr/>
      <dgm:t>
        <a:bodyPr/>
        <a:lstStyle/>
        <a:p>
          <a:endParaRPr lang="zh-CN" altLang="en-US"/>
        </a:p>
      </dgm:t>
    </dgm:pt>
    <dgm:pt modelId="{12714FC6-8B41-47E5-91DD-F02D34D23B93}">
      <dgm:prSet phldrT="[文本]" phldr="0" custT="0"/>
      <dgm:spPr/>
      <dgm:t>
        <a:bodyPr vert="horz" wrap="square"/>
        <a:p>
          <a:pPr>
            <a:lnSpc>
              <a:spcPct val="100000"/>
            </a:lnSpc>
            <a:spcBef>
              <a:spcPct val="0"/>
            </a:spcBef>
            <a:spcAft>
              <a:spcPct val="35000"/>
            </a:spcAft>
          </a:pPr>
          <a:r>
            <a:rPr lang="zh-CN" altLang="en-US">
              <a:solidFill>
                <a:schemeClr val="tx1"/>
              </a:solidFill>
            </a:rPr>
            <a:t>促进中西文化交流</a:t>
          </a:r>
          <a:r>
            <a:rPr lang="zh-CN" altLang="en-US">
              <a:solidFill>
                <a:schemeClr val="tx1"/>
              </a:solidFill>
            </a:rPr>
            <a:t/>
          </a:r>
          <a:endParaRPr lang="zh-CN" altLang="en-US">
            <a:solidFill>
              <a:schemeClr val="tx1"/>
            </a:solidFill>
          </a:endParaRPr>
        </a:p>
      </dgm:t>
    </dgm:pt>
    <dgm:pt modelId="{EACD17F5-D793-4A43-B489-D1804D50CFEF}" cxnId="{25B74EFF-CE27-4BFE-A449-6542E290CACE}" type="parTrans">
      <dgm:prSet/>
      <dgm:spPr/>
      <dgm:t>
        <a:bodyPr/>
        <a:lstStyle/>
        <a:p>
          <a:endParaRPr lang="zh-CN" altLang="en-US"/>
        </a:p>
      </dgm:t>
    </dgm:pt>
    <dgm:pt modelId="{FA45D93F-0724-4936-AA45-E6762732A19D}" cxnId="{25B74EFF-CE27-4BFE-A449-6542E290CACE}" type="sibTrans">
      <dgm:prSet/>
      <dgm:spPr/>
      <dgm:t>
        <a:bodyPr/>
        <a:lstStyle/>
        <a:p>
          <a:endParaRPr lang="zh-CN" altLang="en-US"/>
        </a:p>
      </dgm:t>
    </dgm:pt>
    <dgm:pt modelId="{4EC42421-831D-4CD3-8215-2AF4300F9C01}">
      <dgm:prSet phldrT="[文本]" phldr="0" custT="0"/>
      <dgm:spPr/>
      <dgm:t>
        <a:bodyPr vert="horz" wrap="square"/>
        <a:p>
          <a:pPr>
            <a:lnSpc>
              <a:spcPct val="100000"/>
            </a:lnSpc>
            <a:spcBef>
              <a:spcPct val="0"/>
            </a:spcBef>
            <a:spcAft>
              <a:spcPct val="35000"/>
            </a:spcAft>
          </a:pPr>
          <a:r>
            <a:rPr lang="zh-CN" altLang="en-US">
              <a:solidFill>
                <a:schemeClr val="tx1"/>
              </a:solidFill>
            </a:rPr>
            <a:t>扩大文化影响力</a:t>
          </a:r>
          <a:r>
            <a:rPr lang="zh-CN" altLang="en-US">
              <a:solidFill>
                <a:schemeClr val="tx1"/>
              </a:solidFill>
            </a:rPr>
            <a:t/>
          </a:r>
          <a:endParaRPr lang="zh-CN" altLang="en-US">
            <a:solidFill>
              <a:schemeClr val="tx1"/>
            </a:solidFill>
          </a:endParaRPr>
        </a:p>
      </dgm:t>
    </dgm:pt>
    <dgm:pt modelId="{8D5FB264-0A5C-4C3A-85B7-453D9BD837DF}" cxnId="{238E2257-76B3-44D6-8132-8A1C3CEF3D7F}" type="parTrans">
      <dgm:prSet/>
      <dgm:spPr/>
      <dgm:t>
        <a:bodyPr/>
        <a:lstStyle/>
        <a:p>
          <a:endParaRPr lang="zh-CN" altLang="en-US"/>
        </a:p>
      </dgm:t>
    </dgm:pt>
    <dgm:pt modelId="{A1825131-D805-48C8-BFCE-E45C02E6F5CE}" cxnId="{238E2257-76B3-44D6-8132-8A1C3CEF3D7F}" type="sibTrans">
      <dgm:prSet/>
      <dgm:spPr/>
      <dgm:t>
        <a:bodyPr/>
        <a:lstStyle/>
        <a:p>
          <a:endParaRPr lang="zh-CN" altLang="en-US"/>
        </a:p>
      </dgm:t>
    </dgm:pt>
    <dgm:pt modelId="{CF717C8A-B40B-4AFF-BF49-65ABB7DF8190}">
      <dgm:prSet phldrT="[文本]" phldr="0" custT="0"/>
      <dgm:spPr/>
      <dgm:t>
        <a:bodyPr vert="horz" wrap="square"/>
        <a:p>
          <a:pPr>
            <a:lnSpc>
              <a:spcPct val="100000"/>
            </a:lnSpc>
            <a:spcBef>
              <a:spcPct val="0"/>
            </a:spcBef>
            <a:spcAft>
              <a:spcPct val="35000"/>
            </a:spcAft>
          </a:pPr>
          <a:r>
            <a:rPr lang="zh-CN" altLang="en-US">
              <a:solidFill>
                <a:schemeClr val="tx1"/>
              </a:solidFill>
            </a:rPr>
            <a:t>促成翻译活动频频展开</a:t>
          </a:r>
          <a:r>
            <a:rPr lang="zh-CN" altLang="en-US">
              <a:solidFill>
                <a:schemeClr val="tx1"/>
              </a:solidFill>
            </a:rPr>
            <a:t/>
          </a:r>
          <a:endParaRPr lang="zh-CN" altLang="en-US">
            <a:solidFill>
              <a:schemeClr val="tx1"/>
            </a:solidFill>
          </a:endParaRPr>
        </a:p>
      </dgm:t>
    </dgm:pt>
    <dgm:pt modelId="{CCF68ADE-40B6-47D0-93C1-88EC13ADC8AC}" cxnId="{1D667D3C-494B-4C03-981E-172BE6A52DCB}" type="parTrans">
      <dgm:prSet/>
      <dgm:spPr/>
      <dgm:t>
        <a:bodyPr/>
        <a:lstStyle/>
        <a:p>
          <a:endParaRPr lang="zh-CN" altLang="en-US"/>
        </a:p>
      </dgm:t>
    </dgm:pt>
    <dgm:pt modelId="{630D3E0B-D1D7-4E1A-8193-515AA5E1866F}" cxnId="{1D667D3C-494B-4C03-981E-172BE6A52DCB}" type="sibTrans">
      <dgm:prSet/>
      <dgm:spPr/>
      <dgm:t>
        <a:bodyPr/>
        <a:lstStyle/>
        <a:p>
          <a:endParaRPr lang="zh-CN" alt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t>
        <a:bodyPr/>
        <a:lstStyle/>
        <a:p/>
      </dgm:t>
    </dgm:pt>
    <dgm:pt modelId="{F728C3E8-5128-4BB6-90CC-A86769ECE335}" type="pres">
      <dgm:prSet presAssocID="{47C757F0-AA23-46BE-9311-EA432CDEEAA1}" presName="hierRoot1" presStyleCnt="0">
        <dgm:presLayoutVars>
          <dgm:hierBranch val="init"/>
        </dgm:presLayoutVars>
      </dgm:prSet>
      <dgm:spPr/>
      <dgm:t>
        <a:bodyPr/>
        <a:lstStyle/>
        <a:p/>
      </dgm:t>
    </dgm:pt>
    <dgm:pt modelId="{79147750-B6BF-43FD-83A0-7ACDC9B53EFF}" type="pres">
      <dgm:prSet presAssocID="{47C757F0-AA23-46BE-9311-EA432CDEEAA1}" presName="rootComposite1" presStyleCnt="0"/>
      <dgm:spPr/>
      <dgm:t>
        <a:bodyPr/>
        <a:lstStyle/>
        <a:p/>
      </dgm:t>
    </dgm:pt>
    <dgm:pt modelId="{AE79172D-D441-42BB-84EA-E3D989670DED}" type="pres">
      <dgm:prSet presAssocID="{47C757F0-AA23-46BE-9311-EA432CDEEAA1}" presName="rootText1" presStyleLbl="node0" presStyleIdx="0" presStyleCnt="1">
        <dgm:presLayoutVars>
          <dgm:chPref val="3"/>
        </dgm:presLayoutVars>
      </dgm:prSet>
      <dgm:spPr/>
      <dgm:t>
        <a:bodyPr/>
        <a:lstStyle/>
        <a:p/>
      </dgm:t>
    </dgm:pt>
    <dgm:pt modelId="{86420519-308D-4A6A-8FEA-6FB2E39BA448}" type="pres">
      <dgm:prSet presAssocID="{47C757F0-AA23-46BE-9311-EA432CDEEAA1}" presName="rootConnector1" presStyleCnt="0"/>
      <dgm:spPr/>
      <dgm:t>
        <a:bodyPr/>
        <a:lstStyle/>
        <a:p/>
      </dgm:t>
    </dgm:pt>
    <dgm:pt modelId="{9A0FF10C-81C7-47CD-A320-768F2009480B}" type="pres">
      <dgm:prSet presAssocID="{47C757F0-AA23-46BE-9311-EA432CDEEAA1}" presName="hierChild2" presStyleCnt="0"/>
      <dgm:spPr/>
      <dgm:t>
        <a:bodyPr/>
        <a:lstStyle/>
        <a:p/>
      </dgm:t>
    </dgm:pt>
    <dgm:pt modelId="{6A259130-4455-44E0-969B-948D1249687E}" type="pres">
      <dgm:prSet presAssocID="{EACD17F5-D793-4A43-B489-D1804D50CFEF}" presName="Name37" presStyleLbl="parChTrans1D2" presStyleIdx="0" presStyleCnt="4"/>
      <dgm:spPr/>
      <dgm:t>
        <a:bodyPr/>
        <a:lstStyle/>
        <a:p/>
      </dgm:t>
    </dgm:pt>
    <dgm:pt modelId="{D6C5C065-A308-417C-8ECC-04FC2BEC646C}" type="pres">
      <dgm:prSet presAssocID="{12714FC6-8B41-47E5-91DD-F02D34D23B93}" presName="hierRoot2" presStyleCnt="0">
        <dgm:presLayoutVars>
          <dgm:hierBranch val="init"/>
        </dgm:presLayoutVars>
      </dgm:prSet>
      <dgm:spPr/>
      <dgm:t>
        <a:bodyPr/>
        <a:lstStyle/>
        <a:p/>
      </dgm:t>
    </dgm:pt>
    <dgm:pt modelId="{E36491EF-5019-46FD-BC82-1BD579B9EE0E}" type="pres">
      <dgm:prSet presAssocID="{12714FC6-8B41-47E5-91DD-F02D34D23B93}" presName="rootComposite" presStyleCnt="0"/>
      <dgm:spPr/>
      <dgm:t>
        <a:bodyPr/>
        <a:lstStyle/>
        <a:p/>
      </dgm:t>
    </dgm:pt>
    <dgm:pt modelId="{43B7C837-49D6-40CE-BBAB-953D9E4BA7ED}" type="pres">
      <dgm:prSet presAssocID="{12714FC6-8B41-47E5-91DD-F02D34D23B93}" presName="rootText" presStyleLbl="node2" presStyleIdx="0" presStyleCnt="3">
        <dgm:presLayoutVars>
          <dgm:chPref val="3"/>
        </dgm:presLayoutVars>
      </dgm:prSet>
      <dgm:spPr/>
      <dgm:t>
        <a:bodyPr/>
        <a:lstStyle/>
        <a:p/>
      </dgm:t>
    </dgm:pt>
    <dgm:pt modelId="{9A037140-9B69-4B9F-A134-F2F2EB0F2E32}" type="pres">
      <dgm:prSet presAssocID="{12714FC6-8B41-47E5-91DD-F02D34D23B93}" presName="rootConnector" presStyleCnt="0"/>
      <dgm:spPr/>
      <dgm:t>
        <a:bodyPr/>
        <a:lstStyle/>
        <a:p/>
      </dgm:t>
    </dgm:pt>
    <dgm:pt modelId="{FA37AA5D-87C2-47F6-9B72-B753C073E744}" type="pres">
      <dgm:prSet presAssocID="{12714FC6-8B41-47E5-91DD-F02D34D23B93}" presName="hierChild4" presStyleCnt="0"/>
      <dgm:spPr/>
      <dgm:t>
        <a:bodyPr/>
        <a:lstStyle/>
        <a:p/>
      </dgm:t>
    </dgm:pt>
    <dgm:pt modelId="{A7309641-2A58-41EA-9E42-56812CF298ED}" type="pres">
      <dgm:prSet presAssocID="{12714FC6-8B41-47E5-91DD-F02D34D23B93}" presName="hierChild5" presStyleCnt="0"/>
      <dgm:spPr/>
      <dgm:t>
        <a:bodyPr/>
        <a:lstStyle/>
        <a:p/>
      </dgm:t>
    </dgm:pt>
    <dgm:pt modelId="{F492B679-3C8C-4E72-95A8-8B81298826E7}" type="pres">
      <dgm:prSet presAssocID="{8D5FB264-0A5C-4C3A-85B7-453D9BD837DF}" presName="Name37" presStyleLbl="parChTrans1D2" presStyleIdx="1" presStyleCnt="4"/>
      <dgm:spPr/>
      <dgm:t>
        <a:bodyPr/>
        <a:lstStyle/>
        <a:p/>
      </dgm:t>
    </dgm:pt>
    <dgm:pt modelId="{C6F584B9-7EA2-46D8-913B-8F508509ECAB}" type="pres">
      <dgm:prSet presAssocID="{4EC42421-831D-4CD3-8215-2AF4300F9C01}" presName="hierRoot2" presStyleCnt="0">
        <dgm:presLayoutVars>
          <dgm:hierBranch val="init"/>
        </dgm:presLayoutVars>
      </dgm:prSet>
      <dgm:spPr/>
      <dgm:t>
        <a:bodyPr/>
        <a:lstStyle/>
        <a:p/>
      </dgm:t>
    </dgm:pt>
    <dgm:pt modelId="{6CAD9CE6-86A1-4F7D-98A6-3AF53F55F9E3}" type="pres">
      <dgm:prSet presAssocID="{4EC42421-831D-4CD3-8215-2AF4300F9C01}" presName="rootComposite" presStyleCnt="0"/>
      <dgm:spPr/>
      <dgm:t>
        <a:bodyPr/>
        <a:lstStyle/>
        <a:p/>
      </dgm:t>
    </dgm:pt>
    <dgm:pt modelId="{08A0D1D2-3A20-4D63-8E35-B7C8B6B16D48}" type="pres">
      <dgm:prSet presAssocID="{4EC42421-831D-4CD3-8215-2AF4300F9C01}" presName="rootText" presStyleLbl="node2" presStyleIdx="1" presStyleCnt="3">
        <dgm:presLayoutVars>
          <dgm:chPref val="3"/>
        </dgm:presLayoutVars>
      </dgm:prSet>
      <dgm:spPr/>
      <dgm:t>
        <a:bodyPr/>
        <a:lstStyle/>
        <a:p/>
      </dgm:t>
    </dgm:pt>
    <dgm:pt modelId="{6238C53E-A961-488B-8FBD-6EC13507B069}" type="pres">
      <dgm:prSet presAssocID="{4EC42421-831D-4CD3-8215-2AF4300F9C01}" presName="rootConnector" presStyleCnt="0"/>
      <dgm:spPr/>
      <dgm:t>
        <a:bodyPr/>
        <a:lstStyle/>
        <a:p/>
      </dgm:t>
    </dgm:pt>
    <dgm:pt modelId="{A9C46FD3-3BE9-4E6E-BFF6-B0B42B13F857}" type="pres">
      <dgm:prSet presAssocID="{4EC42421-831D-4CD3-8215-2AF4300F9C01}" presName="hierChild4" presStyleCnt="0"/>
      <dgm:spPr/>
      <dgm:t>
        <a:bodyPr/>
        <a:lstStyle/>
        <a:p/>
      </dgm:t>
    </dgm:pt>
    <dgm:pt modelId="{A663BBFB-A120-4F5B-82EC-DB644DB9966B}" type="pres">
      <dgm:prSet presAssocID="{4EC42421-831D-4CD3-8215-2AF4300F9C01}" presName="hierChild5" presStyleCnt="0"/>
      <dgm:spPr/>
      <dgm:t>
        <a:bodyPr/>
        <a:lstStyle/>
        <a:p/>
      </dgm:t>
    </dgm:pt>
    <dgm:pt modelId="{AB3A8128-6C86-49B7-B5CC-0153888815E5}" type="pres">
      <dgm:prSet presAssocID="{CCF68ADE-40B6-47D0-93C1-88EC13ADC8AC}" presName="Name37" presStyleLbl="parChTrans1D2" presStyleIdx="2" presStyleCnt="4"/>
      <dgm:spPr/>
      <dgm:t>
        <a:bodyPr/>
        <a:lstStyle/>
        <a:p/>
      </dgm:t>
    </dgm:pt>
    <dgm:pt modelId="{1A917F9A-DDE6-4568-B35C-7FABCEF0A586}" type="pres">
      <dgm:prSet presAssocID="{CF717C8A-B40B-4AFF-BF49-65ABB7DF8190}" presName="hierRoot2" presStyleCnt="0">
        <dgm:presLayoutVars>
          <dgm:hierBranch val="init"/>
        </dgm:presLayoutVars>
      </dgm:prSet>
      <dgm:spPr/>
      <dgm:t>
        <a:bodyPr/>
        <a:lstStyle/>
        <a:p/>
      </dgm:t>
    </dgm:pt>
    <dgm:pt modelId="{FA949B67-3DB7-47FA-97C9-4A653E762F22}" type="pres">
      <dgm:prSet presAssocID="{CF717C8A-B40B-4AFF-BF49-65ABB7DF8190}" presName="rootComposite" presStyleCnt="0"/>
      <dgm:spPr/>
      <dgm:t>
        <a:bodyPr/>
        <a:lstStyle/>
        <a:p/>
      </dgm:t>
    </dgm:pt>
    <dgm:pt modelId="{7D64F4A3-0E55-47AC-A59B-9D5A9DC25552}" type="pres">
      <dgm:prSet presAssocID="{CF717C8A-B40B-4AFF-BF49-65ABB7DF8190}" presName="rootText" presStyleLbl="node2" presStyleIdx="2" presStyleCnt="3">
        <dgm:presLayoutVars>
          <dgm:chPref val="3"/>
        </dgm:presLayoutVars>
      </dgm:prSet>
      <dgm:spPr/>
      <dgm:t>
        <a:bodyPr/>
        <a:lstStyle/>
        <a:p/>
      </dgm:t>
    </dgm:pt>
    <dgm:pt modelId="{5667CB49-EC34-46BC-AD2D-72F3BD95D049}" type="pres">
      <dgm:prSet presAssocID="{CF717C8A-B40B-4AFF-BF49-65ABB7DF8190}" presName="rootConnector" presStyleCnt="0"/>
      <dgm:spPr/>
      <dgm:t>
        <a:bodyPr/>
        <a:lstStyle/>
        <a:p/>
      </dgm:t>
    </dgm:pt>
    <dgm:pt modelId="{EB3A10DA-2FA4-4DAD-8341-8078D7F83716}" type="pres">
      <dgm:prSet presAssocID="{CF717C8A-B40B-4AFF-BF49-65ABB7DF8190}" presName="hierChild4" presStyleCnt="0"/>
      <dgm:spPr/>
      <dgm:t>
        <a:bodyPr/>
        <a:lstStyle/>
        <a:p/>
      </dgm:t>
    </dgm:pt>
    <dgm:pt modelId="{B05C5608-85C8-433E-A928-1755312B673B}" type="pres">
      <dgm:prSet presAssocID="{CF717C8A-B40B-4AFF-BF49-65ABB7DF8190}" presName="hierChild5" presStyleCnt="0"/>
      <dgm:spPr/>
      <dgm:t>
        <a:bodyPr/>
        <a:lstStyle/>
        <a:p/>
      </dgm:t>
    </dgm:pt>
    <dgm:pt modelId="{0E819307-1B4E-434E-BA76-D5A4192B0663}" type="pres">
      <dgm:prSet presAssocID="{47C757F0-AA23-46BE-9311-EA432CDEEAA1}" presName="hierChild3" presStyleCnt="0"/>
      <dgm:spPr/>
      <dgm:t>
        <a:bodyPr/>
        <a:lstStyle/>
        <a:p/>
      </dgm:t>
    </dgm:pt>
    <dgm:pt modelId="{7CC60CE2-51D0-47DE-A469-FE4884597341}" type="pres">
      <dgm:prSet presAssocID="{4294CB15-5EAF-442A-BADC-24588A60ECFF}" presName="Name111" presStyleLbl="parChTrans1D2" presStyleIdx="3" presStyleCnt="4"/>
      <dgm:spPr/>
      <dgm:t>
        <a:bodyPr/>
        <a:lstStyle/>
        <a:p/>
      </dgm:t>
    </dgm:pt>
    <dgm:pt modelId="{2C28615C-654F-4C05-9383-C72EAED46321}" type="pres">
      <dgm:prSet presAssocID="{B29BF47F-FB6F-4BB3-8B1F-25C507DDACF5}" presName="hierRoot3" presStyleCnt="0">
        <dgm:presLayoutVars>
          <dgm:hierBranch val="init"/>
        </dgm:presLayoutVars>
      </dgm:prSet>
      <dgm:spPr/>
      <dgm:t>
        <a:bodyPr/>
        <a:lstStyle/>
        <a:p/>
      </dgm:t>
    </dgm:pt>
    <dgm:pt modelId="{531B400A-09FB-4AC6-91D5-6C58DB555D6A}" type="pres">
      <dgm:prSet presAssocID="{B29BF47F-FB6F-4BB3-8B1F-25C507DDACF5}" presName="rootComposite3" presStyleCnt="0"/>
      <dgm:spPr/>
      <dgm:t>
        <a:bodyPr/>
        <a:lstStyle/>
        <a:p/>
      </dgm:t>
    </dgm:pt>
    <dgm:pt modelId="{15F46F7C-8483-49B2-9069-BD47518FA3C5}" type="pres">
      <dgm:prSet presAssocID="{B29BF47F-FB6F-4BB3-8B1F-25C507DDACF5}" presName="rootText3" presStyleLbl="asst1" presStyleIdx="0" presStyleCnt="1">
        <dgm:presLayoutVars>
          <dgm:chPref val="3"/>
        </dgm:presLayoutVars>
      </dgm:prSet>
      <dgm:spPr/>
      <dgm:t>
        <a:bodyPr/>
        <a:lstStyle/>
        <a:p/>
      </dgm:t>
    </dgm:pt>
    <dgm:pt modelId="{84CA6990-2D5D-47C3-9020-DF2944DEADCF}" type="pres">
      <dgm:prSet presAssocID="{B29BF47F-FB6F-4BB3-8B1F-25C507DDACF5}" presName="rootConnector3" presStyleCnt="0"/>
      <dgm:spPr/>
      <dgm:t>
        <a:bodyPr/>
        <a:lstStyle/>
        <a:p/>
      </dgm:t>
    </dgm:pt>
    <dgm:pt modelId="{0851F80F-8C6D-4400-A85F-BC390C21E4EE}" type="pres">
      <dgm:prSet presAssocID="{B29BF47F-FB6F-4BB3-8B1F-25C507DDACF5}" presName="hierChild6" presStyleCnt="0"/>
      <dgm:spPr/>
      <dgm:t>
        <a:bodyPr/>
        <a:lstStyle/>
        <a:p/>
      </dgm:t>
    </dgm:pt>
    <dgm:pt modelId="{3025C0A7-DA6F-4394-8167-7956EFF162F0}" type="pres">
      <dgm:prSet presAssocID="{B29BF47F-FB6F-4BB3-8B1F-25C507DDACF5}" presName="hierChild7" presStyleCnt="0"/>
      <dgm:spPr/>
      <dgm:t>
        <a:bodyPr/>
        <a:lstStyle/>
        <a:p/>
      </dgm:t>
    </dgm:pt>
  </dgm:ptLst>
  <dgm:cxnLst>
    <dgm:cxn modelId="{63A87DF1-340D-4B77-9641-38988297127A}" srcId="{A77D31B3-3808-4FBA-8FA4-CC8D448A173E}" destId="{47C757F0-AA23-46BE-9311-EA432CDEEAA1}" srcOrd="0" destOrd="0" parTransId="{AB39B06D-FE6C-48B2-B5B4-77CD0C8CF7AD}" sibTransId="{DF0D1C21-B79E-4875-B7FA-EF183CB48B88}"/>
    <dgm:cxn modelId="{869FC185-EE0F-4FA4-80DD-8B4EB2F6D0E5}" srcId="{47C757F0-AA23-46BE-9311-EA432CDEEAA1}" destId="{B29BF47F-FB6F-4BB3-8B1F-25C507DDACF5}" srcOrd="0" destOrd="0" parTransId="{4294CB15-5EAF-442A-BADC-24588A60ECFF}" sibTransId="{4FBEC948-3FA9-4375-B83A-B44348E5F34D}"/>
    <dgm:cxn modelId="{25B74EFF-CE27-4BFE-A449-6542E290CACE}" srcId="{47C757F0-AA23-46BE-9311-EA432CDEEAA1}" destId="{12714FC6-8B41-47E5-91DD-F02D34D23B93}" srcOrd="1" destOrd="0" parTransId="{EACD17F5-D793-4A43-B489-D1804D50CFEF}" sibTransId="{FA45D93F-0724-4936-AA45-E6762732A19D}"/>
    <dgm:cxn modelId="{238E2257-76B3-44D6-8132-8A1C3CEF3D7F}" srcId="{47C757F0-AA23-46BE-9311-EA432CDEEAA1}" destId="{4EC42421-831D-4CD3-8215-2AF4300F9C01}" srcOrd="2" destOrd="0" parTransId="{8D5FB264-0A5C-4C3A-85B7-453D9BD837DF}" sibTransId="{A1825131-D805-48C8-BFCE-E45C02E6F5CE}"/>
    <dgm:cxn modelId="{1D667D3C-494B-4C03-981E-172BE6A52DCB}" srcId="{47C757F0-AA23-46BE-9311-EA432CDEEAA1}" destId="{CF717C8A-B40B-4AFF-BF49-65ABB7DF8190}" srcOrd="3" destOrd="0" parTransId="{CCF68ADE-40B6-47D0-93C1-88EC13ADC8AC}" sibTransId="{630D3E0B-D1D7-4E1A-8193-515AA5E1866F}"/>
    <dgm:cxn modelId="{23BAB854-D6DC-44AA-B48A-CF495E9FB66D}" type="presOf" srcId="{A77D31B3-3808-4FBA-8FA4-CC8D448A173E}" destId="{E498DC9C-C5AC-4482-A26F-3B99DC5D79F0}" srcOrd="0" destOrd="0" presId="urn:microsoft.com/office/officeart/2005/8/layout/orgChart1"/>
    <dgm:cxn modelId="{EA9F9F91-ABE9-4DE2-BA4A-6896AB9ED8FB}" type="presParOf" srcId="{E498DC9C-C5AC-4482-A26F-3B99DC5D79F0}" destId="{F728C3E8-5128-4BB6-90CC-A86769ECE335}" srcOrd="0" destOrd="0" presId="urn:microsoft.com/office/officeart/2005/8/layout/orgChart1"/>
    <dgm:cxn modelId="{6500E4C9-8D24-44D4-A0C8-BFD260626FB1}" type="presParOf" srcId="{F728C3E8-5128-4BB6-90CC-A86769ECE335}" destId="{79147750-B6BF-43FD-83A0-7ACDC9B53EFF}" srcOrd="0" destOrd="0" presId="urn:microsoft.com/office/officeart/2005/8/layout/orgChart1"/>
    <dgm:cxn modelId="{B1350E69-94D8-4DD6-8ED2-033117A4BEDE}" type="presOf" srcId="{47C757F0-AA23-46BE-9311-EA432CDEEAA1}" destId="{79147750-B6BF-43FD-83A0-7ACDC9B53EFF}" srcOrd="0" destOrd="0" presId="urn:microsoft.com/office/officeart/2005/8/layout/orgChart1"/>
    <dgm:cxn modelId="{FEE4938B-908E-43C5-B8D7-235C77C62724}" type="presParOf" srcId="{79147750-B6BF-43FD-83A0-7ACDC9B53EFF}" destId="{AE79172D-D441-42BB-84EA-E3D989670DED}" srcOrd="0" destOrd="0" presId="urn:microsoft.com/office/officeart/2005/8/layout/orgChart1"/>
    <dgm:cxn modelId="{7AB2880E-10E6-4105-A6CF-6026D56AAAB5}" type="presOf" srcId="{47C757F0-AA23-46BE-9311-EA432CDEEAA1}" destId="{AE79172D-D441-42BB-84EA-E3D989670DED}" srcOrd="0" destOrd="0" presId="urn:microsoft.com/office/officeart/2005/8/layout/orgChart1"/>
    <dgm:cxn modelId="{1D80D9B6-8927-4AB6-B098-2688891DBC63}" type="presParOf" srcId="{79147750-B6BF-43FD-83A0-7ACDC9B53EFF}" destId="{86420519-308D-4A6A-8FEA-6FB2E39BA448}" srcOrd="1" destOrd="0" presId="urn:microsoft.com/office/officeart/2005/8/layout/orgChart1"/>
    <dgm:cxn modelId="{3529502F-C849-475E-9C1F-18CE260F1ED4}" type="presOf" srcId="{47C757F0-AA23-46BE-9311-EA432CDEEAA1}" destId="{86420519-308D-4A6A-8FEA-6FB2E39BA448}" srcOrd="0" destOrd="0" presId="urn:microsoft.com/office/officeart/2005/8/layout/orgChart1"/>
    <dgm:cxn modelId="{9E80EEC0-E0C7-418B-8CB1-77DC10A09C25}" type="presParOf" srcId="{F728C3E8-5128-4BB6-90CC-A86769ECE335}" destId="{9A0FF10C-81C7-47CD-A320-768F2009480B}" srcOrd="1" destOrd="0" presId="urn:microsoft.com/office/officeart/2005/8/layout/orgChart1"/>
    <dgm:cxn modelId="{C57EE3D4-81E0-47AA-AFE9-564536D6E56E}" type="presParOf" srcId="{9A0FF10C-81C7-47CD-A320-768F2009480B}" destId="{6A259130-4455-44E0-969B-948D1249687E}" srcOrd="0" destOrd="1" presId="urn:microsoft.com/office/officeart/2005/8/layout/orgChart1"/>
    <dgm:cxn modelId="{0727E8DD-8D26-4722-AC86-4A4D2CFC83B9}" type="presOf" srcId="{EACD17F5-D793-4A43-B489-D1804D50CFEF}" destId="{6A259130-4455-44E0-969B-948D1249687E}" srcOrd="0" destOrd="0" presId="urn:microsoft.com/office/officeart/2005/8/layout/orgChart1"/>
    <dgm:cxn modelId="{2824F9C5-01E4-4004-A9A0-DDF2D3D4D2B7}" type="presParOf" srcId="{9A0FF10C-81C7-47CD-A320-768F2009480B}" destId="{D6C5C065-A308-417C-8ECC-04FC2BEC646C}" srcOrd="1" destOrd="1" presId="urn:microsoft.com/office/officeart/2005/8/layout/orgChart1"/>
    <dgm:cxn modelId="{60E2E37A-4CB0-436B-8C3E-EBC000680BA7}" type="presParOf" srcId="{D6C5C065-A308-417C-8ECC-04FC2BEC646C}" destId="{E36491EF-5019-46FD-BC82-1BD579B9EE0E}" srcOrd="0" destOrd="1" presId="urn:microsoft.com/office/officeart/2005/8/layout/orgChart1"/>
    <dgm:cxn modelId="{DCA39EDC-938B-41F7-A2D8-0EFF5F34ADF0}" type="presOf" srcId="{12714FC6-8B41-47E5-91DD-F02D34D23B93}" destId="{E36491EF-5019-46FD-BC82-1BD579B9EE0E}" srcOrd="0" destOrd="0" presId="urn:microsoft.com/office/officeart/2005/8/layout/orgChart1"/>
    <dgm:cxn modelId="{7E4A0153-5DAD-4A49-9C17-96A4C056C0C6}" type="presParOf" srcId="{E36491EF-5019-46FD-BC82-1BD579B9EE0E}" destId="{43B7C837-49D6-40CE-BBAB-953D9E4BA7ED}" srcOrd="0" destOrd="0" presId="urn:microsoft.com/office/officeart/2005/8/layout/orgChart1"/>
    <dgm:cxn modelId="{1D214E11-5282-4093-BB7E-1007080D9EA7}" type="presOf" srcId="{12714FC6-8B41-47E5-91DD-F02D34D23B93}" destId="{43B7C837-49D6-40CE-BBAB-953D9E4BA7ED}" srcOrd="0" destOrd="0" presId="urn:microsoft.com/office/officeart/2005/8/layout/orgChart1"/>
    <dgm:cxn modelId="{3D9E7EB6-E241-49B2-B78E-CC686EC4DB53}" type="presParOf" srcId="{E36491EF-5019-46FD-BC82-1BD579B9EE0E}" destId="{9A037140-9B69-4B9F-A134-F2F2EB0F2E32}" srcOrd="1" destOrd="0" presId="urn:microsoft.com/office/officeart/2005/8/layout/orgChart1"/>
    <dgm:cxn modelId="{E98F1ECA-B48B-4C0B-BECF-B2E769710404}" type="presOf" srcId="{12714FC6-8B41-47E5-91DD-F02D34D23B93}" destId="{9A037140-9B69-4B9F-A134-F2F2EB0F2E32}" srcOrd="0" destOrd="0" presId="urn:microsoft.com/office/officeart/2005/8/layout/orgChart1"/>
    <dgm:cxn modelId="{B743C6F9-D8A0-437A-829B-D3B37F7A76F8}" type="presParOf" srcId="{D6C5C065-A308-417C-8ECC-04FC2BEC646C}" destId="{FA37AA5D-87C2-47F6-9B72-B753C073E744}" srcOrd="1" destOrd="1" presId="urn:microsoft.com/office/officeart/2005/8/layout/orgChart1"/>
    <dgm:cxn modelId="{2BF05F7F-4771-49E7-8B43-4F51D3A61545}" type="presParOf" srcId="{D6C5C065-A308-417C-8ECC-04FC2BEC646C}" destId="{A7309641-2A58-41EA-9E42-56812CF298ED}" srcOrd="2" destOrd="1" presId="urn:microsoft.com/office/officeart/2005/8/layout/orgChart1"/>
    <dgm:cxn modelId="{20415D09-0D36-4AB5-AE30-EA183580F987}" type="presParOf" srcId="{9A0FF10C-81C7-47CD-A320-768F2009480B}" destId="{F492B679-3C8C-4E72-95A8-8B81298826E7}" srcOrd="2" destOrd="1" presId="urn:microsoft.com/office/officeart/2005/8/layout/orgChart1"/>
    <dgm:cxn modelId="{C5589E11-31AE-445F-A603-74958092BCA4}" type="presOf" srcId="{8D5FB264-0A5C-4C3A-85B7-453D9BD837DF}" destId="{F492B679-3C8C-4E72-95A8-8B81298826E7}" srcOrd="0" destOrd="0" presId="urn:microsoft.com/office/officeart/2005/8/layout/orgChart1"/>
    <dgm:cxn modelId="{1831982C-DD07-4D94-9CDA-3226DF8B4790}" type="presParOf" srcId="{9A0FF10C-81C7-47CD-A320-768F2009480B}" destId="{C6F584B9-7EA2-46D8-913B-8F508509ECAB}" srcOrd="3" destOrd="1" presId="urn:microsoft.com/office/officeart/2005/8/layout/orgChart1"/>
    <dgm:cxn modelId="{4E4425DE-6710-4F5D-9C56-09955D2FB446}" type="presParOf" srcId="{C6F584B9-7EA2-46D8-913B-8F508509ECAB}" destId="{6CAD9CE6-86A1-4F7D-98A6-3AF53F55F9E3}" srcOrd="0" destOrd="3" presId="urn:microsoft.com/office/officeart/2005/8/layout/orgChart1"/>
    <dgm:cxn modelId="{D9FC6491-CD21-42EE-8B46-97FB56D4529F}" type="presOf" srcId="{4EC42421-831D-4CD3-8215-2AF4300F9C01}" destId="{6CAD9CE6-86A1-4F7D-98A6-3AF53F55F9E3}" srcOrd="0" destOrd="0" presId="urn:microsoft.com/office/officeart/2005/8/layout/orgChart1"/>
    <dgm:cxn modelId="{738C4D39-3672-4A00-9B2B-34F46085424B}" type="presParOf" srcId="{6CAD9CE6-86A1-4F7D-98A6-3AF53F55F9E3}" destId="{08A0D1D2-3A20-4D63-8E35-B7C8B6B16D48}" srcOrd="0" destOrd="0" presId="urn:microsoft.com/office/officeart/2005/8/layout/orgChart1"/>
    <dgm:cxn modelId="{EDB58F52-D0EE-40F6-A592-49EC3233A464}" type="presOf" srcId="{4EC42421-831D-4CD3-8215-2AF4300F9C01}" destId="{08A0D1D2-3A20-4D63-8E35-B7C8B6B16D48}" srcOrd="0" destOrd="0" presId="urn:microsoft.com/office/officeart/2005/8/layout/orgChart1"/>
    <dgm:cxn modelId="{8ECB9780-A014-4D35-A4C6-36EB1AB3CD33}" type="presParOf" srcId="{6CAD9CE6-86A1-4F7D-98A6-3AF53F55F9E3}" destId="{6238C53E-A961-488B-8FBD-6EC13507B069}" srcOrd="1" destOrd="0" presId="urn:microsoft.com/office/officeart/2005/8/layout/orgChart1"/>
    <dgm:cxn modelId="{8D69CCB9-9DC3-4242-BD95-06BDBF8D4D31}" type="presOf" srcId="{4EC42421-831D-4CD3-8215-2AF4300F9C01}" destId="{6238C53E-A961-488B-8FBD-6EC13507B069}" srcOrd="0" destOrd="0" presId="urn:microsoft.com/office/officeart/2005/8/layout/orgChart1"/>
    <dgm:cxn modelId="{2149FC1E-B0DF-4550-9ED3-97ADFD540710}" type="presParOf" srcId="{C6F584B9-7EA2-46D8-913B-8F508509ECAB}" destId="{A9C46FD3-3BE9-4E6E-BFF6-B0B42B13F857}" srcOrd="1" destOrd="3" presId="urn:microsoft.com/office/officeart/2005/8/layout/orgChart1"/>
    <dgm:cxn modelId="{58DBE1DF-40F4-4CA6-839D-45EA9F590C92}" type="presParOf" srcId="{C6F584B9-7EA2-46D8-913B-8F508509ECAB}" destId="{A663BBFB-A120-4F5B-82EC-DB644DB9966B}" srcOrd="2" destOrd="3" presId="urn:microsoft.com/office/officeart/2005/8/layout/orgChart1"/>
    <dgm:cxn modelId="{B33B1EBF-84C5-4A34-B267-89A35D8B00CE}" type="presParOf" srcId="{9A0FF10C-81C7-47CD-A320-768F2009480B}" destId="{AB3A8128-6C86-49B7-B5CC-0153888815E5}" srcOrd="4" destOrd="1" presId="urn:microsoft.com/office/officeart/2005/8/layout/orgChart1"/>
    <dgm:cxn modelId="{619759D4-7907-40D7-965C-B02600AD01E0}" type="presOf" srcId="{CCF68ADE-40B6-47D0-93C1-88EC13ADC8AC}" destId="{AB3A8128-6C86-49B7-B5CC-0153888815E5}" srcOrd="0" destOrd="0" presId="urn:microsoft.com/office/officeart/2005/8/layout/orgChart1"/>
    <dgm:cxn modelId="{870FF13D-F720-4577-9479-01B30BEEBDC3}" type="presParOf" srcId="{9A0FF10C-81C7-47CD-A320-768F2009480B}" destId="{1A917F9A-DDE6-4568-B35C-7FABCEF0A586}" srcOrd="5" destOrd="1" presId="urn:microsoft.com/office/officeart/2005/8/layout/orgChart1"/>
    <dgm:cxn modelId="{C5D9BE78-ACF0-41AD-9905-56859F31517B}" type="presParOf" srcId="{1A917F9A-DDE6-4568-B35C-7FABCEF0A586}" destId="{FA949B67-3DB7-47FA-97C9-4A653E762F22}" srcOrd="0" destOrd="5" presId="urn:microsoft.com/office/officeart/2005/8/layout/orgChart1"/>
    <dgm:cxn modelId="{96142F40-E183-4474-B0C6-7BFE8C885FC0}" type="presOf" srcId="{CF717C8A-B40B-4AFF-BF49-65ABB7DF8190}" destId="{FA949B67-3DB7-47FA-97C9-4A653E762F22}" srcOrd="0" destOrd="0" presId="urn:microsoft.com/office/officeart/2005/8/layout/orgChart1"/>
    <dgm:cxn modelId="{CDB8937B-E30F-48A9-8085-615390D210F4}" type="presParOf" srcId="{FA949B67-3DB7-47FA-97C9-4A653E762F22}" destId="{7D64F4A3-0E55-47AC-A59B-9D5A9DC25552}" srcOrd="0" destOrd="0" presId="urn:microsoft.com/office/officeart/2005/8/layout/orgChart1"/>
    <dgm:cxn modelId="{8674F96A-B3DA-4C8D-9112-9F9E046D481E}" type="presOf" srcId="{CF717C8A-B40B-4AFF-BF49-65ABB7DF8190}" destId="{7D64F4A3-0E55-47AC-A59B-9D5A9DC25552}" srcOrd="0" destOrd="0" presId="urn:microsoft.com/office/officeart/2005/8/layout/orgChart1"/>
    <dgm:cxn modelId="{C449CA3A-AAB3-4A70-8AAC-C0CF8997BB48}" type="presParOf" srcId="{FA949B67-3DB7-47FA-97C9-4A653E762F22}" destId="{5667CB49-EC34-46BC-AD2D-72F3BD95D049}" srcOrd="1" destOrd="0" presId="urn:microsoft.com/office/officeart/2005/8/layout/orgChart1"/>
    <dgm:cxn modelId="{B31FAA32-EA48-4C41-A9B2-ADA2D720E150}" type="presOf" srcId="{CF717C8A-B40B-4AFF-BF49-65ABB7DF8190}" destId="{5667CB49-EC34-46BC-AD2D-72F3BD95D049}" srcOrd="0" destOrd="0" presId="urn:microsoft.com/office/officeart/2005/8/layout/orgChart1"/>
    <dgm:cxn modelId="{9009F431-1B37-472C-9746-6802172F1B32}" type="presParOf" srcId="{1A917F9A-DDE6-4568-B35C-7FABCEF0A586}" destId="{EB3A10DA-2FA4-4DAD-8341-8078D7F83716}" srcOrd="1" destOrd="5" presId="urn:microsoft.com/office/officeart/2005/8/layout/orgChart1"/>
    <dgm:cxn modelId="{F8F10EE3-E04C-4DF5-B1E3-C310C3957918}" type="presParOf" srcId="{1A917F9A-DDE6-4568-B35C-7FABCEF0A586}" destId="{B05C5608-85C8-433E-A928-1755312B673B}" srcOrd="2" destOrd="5" presId="urn:microsoft.com/office/officeart/2005/8/layout/orgChart1"/>
    <dgm:cxn modelId="{85AE0FB3-FFBD-40AB-9CC9-5A74D411CF38}" type="presParOf" srcId="{F728C3E8-5128-4BB6-90CC-A86769ECE335}" destId="{0E819307-1B4E-434E-BA76-D5A4192B0663}" srcOrd="2" destOrd="0" presId="urn:microsoft.com/office/officeart/2005/8/layout/orgChart1"/>
    <dgm:cxn modelId="{528F8EA4-B239-46D4-B807-D4889819182A}" type="presParOf" srcId="{0E819307-1B4E-434E-BA76-D5A4192B0663}" destId="{7CC60CE2-51D0-47DE-A469-FE4884597341}" srcOrd="0" destOrd="2" presId="urn:microsoft.com/office/officeart/2005/8/layout/orgChart1"/>
    <dgm:cxn modelId="{04EE4348-A11A-4201-9BC9-B3E859210E12}" type="presOf" srcId="{4294CB15-5EAF-442A-BADC-24588A60ECFF}" destId="{7CC60CE2-51D0-47DE-A469-FE4884597341}" srcOrd="0" destOrd="0" presId="urn:microsoft.com/office/officeart/2005/8/layout/orgChart1"/>
    <dgm:cxn modelId="{08021B58-9444-4BD8-B344-366354B92902}" type="presParOf" srcId="{0E819307-1B4E-434E-BA76-D5A4192B0663}" destId="{2C28615C-654F-4C05-9383-C72EAED46321}" srcOrd="1" destOrd="2" presId="urn:microsoft.com/office/officeart/2005/8/layout/orgChart1"/>
    <dgm:cxn modelId="{1FA55F34-6B6C-44E1-97BB-B5EB3AB971D5}" type="presParOf" srcId="{2C28615C-654F-4C05-9383-C72EAED46321}" destId="{531B400A-09FB-4AC6-91D5-6C58DB555D6A}" srcOrd="0" destOrd="1" presId="urn:microsoft.com/office/officeart/2005/8/layout/orgChart1"/>
    <dgm:cxn modelId="{30AAEC97-8CFB-4C7E-BE64-3E5A7ED45C8D}" type="presOf" srcId="{B29BF47F-FB6F-4BB3-8B1F-25C507DDACF5}" destId="{531B400A-09FB-4AC6-91D5-6C58DB555D6A}" srcOrd="0" destOrd="0" presId="urn:microsoft.com/office/officeart/2005/8/layout/orgChart1"/>
    <dgm:cxn modelId="{8A2C7C18-9D26-4023-BF4E-A5DC67F84A15}" type="presParOf" srcId="{531B400A-09FB-4AC6-91D5-6C58DB555D6A}" destId="{15F46F7C-8483-49B2-9069-BD47518FA3C5}" srcOrd="0" destOrd="0" presId="urn:microsoft.com/office/officeart/2005/8/layout/orgChart1"/>
    <dgm:cxn modelId="{A0A04CF9-F0E1-455F-8856-1B99C0A7BCE6}" type="presOf" srcId="{B29BF47F-FB6F-4BB3-8B1F-25C507DDACF5}" destId="{15F46F7C-8483-49B2-9069-BD47518FA3C5}" srcOrd="0" destOrd="0" presId="urn:microsoft.com/office/officeart/2005/8/layout/orgChart1"/>
    <dgm:cxn modelId="{38A90706-FA34-45D7-896C-E6FC1B5D1D0E}" type="presParOf" srcId="{531B400A-09FB-4AC6-91D5-6C58DB555D6A}" destId="{84CA6990-2D5D-47C3-9020-DF2944DEADCF}" srcOrd="1" destOrd="0" presId="urn:microsoft.com/office/officeart/2005/8/layout/orgChart1"/>
    <dgm:cxn modelId="{B7E1E76A-FFFA-4771-92E9-FEC082AF3C60}" type="presOf" srcId="{B29BF47F-FB6F-4BB3-8B1F-25C507DDACF5}" destId="{84CA6990-2D5D-47C3-9020-DF2944DEADCF}" srcOrd="0" destOrd="0" presId="urn:microsoft.com/office/officeart/2005/8/layout/orgChart1"/>
    <dgm:cxn modelId="{5F0FE650-D84E-4610-B94E-978E7E326339}" type="presParOf" srcId="{2C28615C-654F-4C05-9383-C72EAED46321}" destId="{0851F80F-8C6D-4400-A85F-BC390C21E4EE}" srcOrd="1" destOrd="1" presId="urn:microsoft.com/office/officeart/2005/8/layout/orgChart1"/>
    <dgm:cxn modelId="{B1845469-9A61-4972-B0C6-E1AC76E6614D}" type="presParOf" srcId="{2C28615C-654F-4C05-9383-C72EAED46321}" destId="{3025C0A7-DA6F-4394-8167-7956EFF162F0}" srcOrd="2" destOrd="1"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 name="组合 1"/>
      <dsp:cNvGrpSpPr/>
    </dsp:nvGrpSpPr>
    <dsp:grpSpPr>
      <a:xfrm>
        <a:off x="0" y="0"/>
        <a:ext cx="8128000" cy="5418455"/>
        <a:chExt cx="8128000" cy="5418455"/>
      </a:xfrm>
    </dsp:grpSpPr>
    <dsp:sp modelId="{6A259130-4455-44E0-969B-948D1249687E}">
      <dsp:nvSpPr>
        <dsp:cNvPr id="5" name="任意多边形 4"/>
        <dsp:cNvSpPr/>
      </dsp:nvSpPr>
      <dsp:spPr bwMode="white">
        <a:xfrm>
          <a:off x="1188304" y="1615988"/>
          <a:ext cx="2875696" cy="2186480"/>
        </a:xfrm>
        <a:custGeom>
          <a:pathLst>
            <a:path w="4529" h="3442">
              <a:moveTo>
                <a:pt x="4529" y="0"/>
              </a:moveTo>
              <a:lnTo>
                <a:pt x="4529" y="3050"/>
              </a:lnTo>
              <a:lnTo>
                <a:pt x="0" y="3050"/>
              </a:lnTo>
              <a:lnTo>
                <a:pt x="0" y="3443"/>
              </a:lnTo>
            </a:path>
          </a:pathLst>
        </a:custGeom>
      </dsp:spPr>
      <dsp:style>
        <a:lnRef idx="2">
          <a:schemeClr val="accent2">
            <a:tint val="99000"/>
          </a:schemeClr>
        </a:lnRef>
        <a:fillRef idx="0">
          <a:schemeClr val="accent2">
            <a:tint val="99000"/>
          </a:schemeClr>
        </a:fillRef>
        <a:effectRef idx="0">
          <a:scrgbClr r="0" g="0" b="0"/>
        </a:effectRef>
        <a:fontRef idx="minor"/>
      </dsp:style>
      <dsp:txBody>
        <a:bodyPr/>
        <a:lstStyle/>
        <a:p/>
      </dsp:txBody>
      <dsp:txXfrm>
        <a:off x="1188304" y="1615988"/>
        <a:ext cx="2875696" cy="2186480"/>
      </dsp:txXfrm>
    </dsp:sp>
    <dsp:sp modelId="{F492B679-3C8C-4E72-95A8-8B81298826E7}">
      <dsp:nvSpPr>
        <dsp:cNvPr id="8" name="任意多边形 7"/>
        <dsp:cNvSpPr/>
      </dsp:nvSpPr>
      <dsp:spPr bwMode="white">
        <a:xfrm flipH="1">
          <a:off x="4064000" y="1615988"/>
          <a:ext cx="0" cy="2186480"/>
        </a:xfrm>
        <a:custGeom>
          <a:pathLst>
            <a:path h="3442">
              <a:moveTo>
                <a:pt x="0" y="0"/>
              </a:moveTo>
              <a:lnTo>
                <a:pt x="0" y="3443"/>
              </a:lnTo>
            </a:path>
          </a:pathLst>
        </a:custGeom>
      </dsp:spPr>
      <dsp:style>
        <a:lnRef idx="2">
          <a:schemeClr val="accent2">
            <a:tint val="99000"/>
          </a:schemeClr>
        </a:lnRef>
        <a:fillRef idx="0">
          <a:schemeClr val="accent2">
            <a:tint val="99000"/>
          </a:schemeClr>
        </a:fillRef>
        <a:effectRef idx="0">
          <a:scrgbClr r="0" g="0" b="0"/>
        </a:effectRef>
        <a:fontRef idx="minor"/>
      </dsp:style>
      <dsp:txBody>
        <a:bodyPr/>
        <a:lstStyle/>
        <a:p/>
      </dsp:txBody>
      <dsp:txXfrm>
        <a:off x="4064000" y="1615988"/>
        <a:ext cx="0" cy="2186480"/>
      </dsp:txXfrm>
    </dsp:sp>
    <dsp:sp modelId="{AB3A8128-6C86-49B7-B5CC-0153888815E5}">
      <dsp:nvSpPr>
        <dsp:cNvPr id="11" name="任意多边形 10"/>
        <dsp:cNvSpPr/>
      </dsp:nvSpPr>
      <dsp:spPr bwMode="white">
        <a:xfrm>
          <a:off x="4064000" y="1615988"/>
          <a:ext cx="2875696" cy="2186480"/>
        </a:xfrm>
        <a:custGeom>
          <a:pathLst>
            <a:path w="4529" h="3442">
              <a:moveTo>
                <a:pt x="0" y="0"/>
              </a:moveTo>
              <a:lnTo>
                <a:pt x="0" y="3050"/>
              </a:lnTo>
              <a:lnTo>
                <a:pt x="4529" y="3050"/>
              </a:lnTo>
              <a:lnTo>
                <a:pt x="4529" y="3443"/>
              </a:lnTo>
            </a:path>
          </a:pathLst>
        </a:custGeom>
      </dsp:spPr>
      <dsp:style>
        <a:lnRef idx="2">
          <a:schemeClr val="accent2">
            <a:tint val="99000"/>
          </a:schemeClr>
        </a:lnRef>
        <a:fillRef idx="0">
          <a:schemeClr val="accent2">
            <a:tint val="99000"/>
          </a:schemeClr>
        </a:fillRef>
        <a:effectRef idx="0">
          <a:scrgbClr r="0" g="0" b="0"/>
        </a:effectRef>
        <a:fontRef idx="minor"/>
      </dsp:style>
      <dsp:txBody>
        <a:bodyPr/>
        <a:lstStyle/>
        <a:p/>
      </dsp:txBody>
      <dsp:txXfrm>
        <a:off x="4064000" y="1615988"/>
        <a:ext cx="2875696" cy="2186480"/>
      </dsp:txXfrm>
    </dsp:sp>
    <dsp:sp modelId="{7CC60CE2-51D0-47DE-A469-FE4884597341}">
      <dsp:nvSpPr>
        <dsp:cNvPr id="14" name="任意多边形 13"/>
        <dsp:cNvSpPr/>
      </dsp:nvSpPr>
      <dsp:spPr bwMode="white">
        <a:xfrm>
          <a:off x="3814456" y="1615988"/>
          <a:ext cx="249544" cy="1093240"/>
        </a:xfrm>
        <a:custGeom>
          <a:pathLst>
            <a:path w="393" h="1722">
              <a:moveTo>
                <a:pt x="393" y="0"/>
              </a:moveTo>
              <a:lnTo>
                <a:pt x="393" y="1722"/>
              </a:lnTo>
              <a:lnTo>
                <a:pt x="0" y="1722"/>
              </a:lnTo>
            </a:path>
          </a:pathLst>
        </a:custGeom>
      </dsp:spPr>
      <dsp:style>
        <a:lnRef idx="2">
          <a:schemeClr val="accent2">
            <a:tint val="99000"/>
          </a:schemeClr>
        </a:lnRef>
        <a:fillRef idx="0">
          <a:schemeClr val="accent2">
            <a:tint val="99000"/>
          </a:schemeClr>
        </a:fillRef>
        <a:effectRef idx="0">
          <a:scrgbClr r="0" g="0" b="0"/>
        </a:effectRef>
        <a:fontRef idx="minor"/>
      </dsp:style>
      <dsp:txBody>
        <a:bodyPr/>
        <a:lstStyle/>
        <a:p/>
      </dsp:txBody>
      <dsp:txXfrm>
        <a:off x="3814456" y="1615988"/>
        <a:ext cx="249544" cy="1093240"/>
      </dsp:txXfrm>
    </dsp:sp>
    <dsp:sp modelId="{AE79172D-D441-42BB-84EA-E3D989670DED}">
      <dsp:nvSpPr>
        <dsp:cNvPr id="17" name="矩形 2"/>
        <dsp:cNvSpPr/>
      </dsp:nvSpPr>
      <dsp:spPr bwMode="white">
        <a:xfrm>
          <a:off x="2875696" y="427684"/>
          <a:ext cx="2376608" cy="1188304"/>
        </a:xfrm>
        <a:prstGeom prst="rect">
          <a:avLst/>
        </a:prstGeom>
      </dsp:spPr>
      <dsp:style>
        <a:lnRef idx="0">
          <a:schemeClr val="lt1"/>
        </a:lnRef>
        <a:fillRef idx="3">
          <a:schemeClr val="accent2">
            <a:shade val="80000"/>
          </a:schemeClr>
        </a:fillRef>
        <a:effectRef idx="3">
          <a:scrgbClr r="0" g="0" b="0"/>
        </a:effectRef>
        <a:fontRef idx="minor">
          <a:schemeClr val="lt1"/>
        </a:fontRef>
      </dsp:style>
      <dsp:txBody>
        <a:bodyPr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译著</a:t>
          </a:r>
        </a:p>
      </dsp:txBody>
      <dsp:txXfrm>
        <a:off x="2875696" y="427684"/>
        <a:ext cx="2376608" cy="1188304"/>
      </dsp:txXfrm>
    </dsp:sp>
    <dsp:sp modelId="{43B7C837-49D6-40CE-BBAB-953D9E4BA7ED}">
      <dsp:nvSpPr>
        <dsp:cNvPr id="6" name="矩形 5"/>
        <dsp:cNvSpPr/>
      </dsp:nvSpPr>
      <dsp:spPr bwMode="white">
        <a:xfrm>
          <a:off x="0" y="3802467"/>
          <a:ext cx="2376608" cy="1188304"/>
        </a:xfrm>
        <a:prstGeom prst="rect">
          <a:avLst/>
        </a:prstGeom>
      </dsp:spPr>
      <dsp:style>
        <a:lnRef idx="0">
          <a:schemeClr val="lt1"/>
        </a:lnRef>
        <a:fillRef idx="3">
          <a:schemeClr val="accent2">
            <a:tint val="99000"/>
            <a:hueOff val="0"/>
            <a:satOff val="0"/>
            <a:lumOff val="0"/>
            <a:alpha val="100000"/>
          </a:schemeClr>
        </a:fillRef>
        <a:effectRef idx="3">
          <a:scrgbClr r="0" g="0" b="0"/>
        </a:effectRef>
        <a:fontRef idx="minor">
          <a:schemeClr val="lt1"/>
        </a:fontRef>
      </dsp:style>
      <dsp:txBody>
        <a:bodyPr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促进中西文化交流</a:t>
          </a:r>
        </a:p>
      </dsp:txBody>
      <dsp:txXfrm>
        <a:off x="0" y="3802467"/>
        <a:ext cx="2376608" cy="1188304"/>
      </dsp:txXfrm>
    </dsp:sp>
    <dsp:sp modelId="{08A0D1D2-3A20-4D63-8E35-B7C8B6B16D48}">
      <dsp:nvSpPr>
        <dsp:cNvPr id="9" name="矩形 8"/>
        <dsp:cNvSpPr/>
      </dsp:nvSpPr>
      <dsp:spPr bwMode="white">
        <a:xfrm>
          <a:off x="2875696" y="3802467"/>
          <a:ext cx="2376608" cy="1188304"/>
        </a:xfrm>
        <a:prstGeom prst="rect">
          <a:avLst/>
        </a:prstGeom>
      </dsp:spPr>
      <dsp:style>
        <a:lnRef idx="0">
          <a:schemeClr val="lt1"/>
        </a:lnRef>
        <a:fillRef idx="3">
          <a:schemeClr val="accent2">
            <a:tint val="99000"/>
            <a:hueOff val="0"/>
            <a:satOff val="0"/>
            <a:lumOff val="0"/>
            <a:alpha val="100000"/>
          </a:schemeClr>
        </a:fillRef>
        <a:effectRef idx="3">
          <a:scrgbClr r="0" g="0" b="0"/>
        </a:effectRef>
        <a:fontRef idx="minor">
          <a:schemeClr val="lt1"/>
        </a:fontRef>
      </dsp:style>
      <dsp:txBody>
        <a:bodyPr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扩大文化影响力</a:t>
          </a:r>
        </a:p>
      </dsp:txBody>
      <dsp:txXfrm>
        <a:off x="2875696" y="3802467"/>
        <a:ext cx="2376608" cy="1188304"/>
      </dsp:txXfrm>
    </dsp:sp>
    <dsp:sp modelId="{7D64F4A3-0E55-47AC-A59B-9D5A9DC25552}">
      <dsp:nvSpPr>
        <dsp:cNvPr id="12" name="矩形 11"/>
        <dsp:cNvSpPr/>
      </dsp:nvSpPr>
      <dsp:spPr bwMode="white">
        <a:xfrm>
          <a:off x="5751392" y="3802467"/>
          <a:ext cx="2376608" cy="1188304"/>
        </a:xfrm>
        <a:prstGeom prst="rect">
          <a:avLst/>
        </a:prstGeom>
      </dsp:spPr>
      <dsp:style>
        <a:lnRef idx="0">
          <a:schemeClr val="lt1"/>
        </a:lnRef>
        <a:fillRef idx="3">
          <a:schemeClr val="accent2">
            <a:tint val="99000"/>
            <a:hueOff val="0"/>
            <a:satOff val="0"/>
            <a:lumOff val="0"/>
            <a:alpha val="100000"/>
          </a:schemeClr>
        </a:fillRef>
        <a:effectRef idx="3">
          <a:scrgbClr r="0" g="0" b="0"/>
        </a:effectRef>
        <a:fontRef idx="minor">
          <a:schemeClr val="lt1"/>
        </a:fontRef>
      </dsp:style>
      <dsp:txBody>
        <a:bodyPr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促成翻译活动频频展开</a:t>
          </a:r>
        </a:p>
      </dsp:txBody>
      <dsp:txXfrm>
        <a:off x="5751392" y="3802467"/>
        <a:ext cx="2376608" cy="1188304"/>
      </dsp:txXfrm>
    </dsp:sp>
    <dsp:sp modelId="{15F46F7C-8483-49B2-9069-BD47518FA3C5}">
      <dsp:nvSpPr>
        <dsp:cNvPr id="15" name="矩形 14"/>
        <dsp:cNvSpPr/>
      </dsp:nvSpPr>
      <dsp:spPr bwMode="white">
        <a:xfrm>
          <a:off x="1437848" y="2115075"/>
          <a:ext cx="2376608" cy="1188304"/>
        </a:xfrm>
        <a:prstGeom prst="rect">
          <a:avLst/>
        </a:prstGeom>
      </dsp:spPr>
      <dsp:style>
        <a:lnRef idx="0">
          <a:schemeClr val="lt1"/>
        </a:lnRef>
        <a:fillRef idx="3">
          <a:schemeClr val="accent2">
            <a:shade val="80000"/>
          </a:schemeClr>
        </a:fillRef>
        <a:effectRef idx="3">
          <a:scrgbClr r="0" g="0" b="0"/>
        </a:effectRef>
        <a:fontRef idx="minor">
          <a:schemeClr val="lt1"/>
        </a:fontRef>
      </dsp:style>
      <dsp:txBody>
        <a:bodyPr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佛经翻译</a:t>
          </a:r>
        </a:p>
        <a:p>
          <a:pPr lvl="0">
            <a:lnSpc>
              <a:spcPct val="100000"/>
            </a:lnSpc>
            <a:spcBef>
              <a:spcPct val="0"/>
            </a:spcBef>
            <a:spcAft>
              <a:spcPct val="35000"/>
            </a:spcAft>
          </a:pPr>
          <a:r>
            <a:rPr lang="zh-CN" altLang="en-US"/>
            <a:t>《坤舆万国全图》</a:t>
          </a:r>
        </a:p>
      </dsp:txBody>
      <dsp:txXfrm>
        <a:off x="1437848" y="2115075"/>
        <a:ext cx="2376608" cy="1188304"/>
      </dsp:txXfrm>
    </dsp:sp>
    <dsp:sp modelId="{86420519-308D-4A6A-8FEA-6FB2E39BA448}">
      <dsp:nvSpPr>
        <dsp:cNvPr id="4" name="矩形 3" hidden="1"/>
        <dsp:cNvSpPr/>
      </dsp:nvSpPr>
      <dsp:spPr bwMode="white">
        <a:xfrm>
          <a:off x="2875696" y="427684"/>
          <a:ext cx="475322" cy="1188304"/>
        </a:xfrm>
        <a:prstGeom prst="rect">
          <a:avLst/>
        </a:prstGeom>
      </dsp:spPr>
      <dsp:style>
        <a:lnRef idx="0">
          <a:schemeClr val="lt1"/>
        </a:lnRef>
        <a:fillRef idx="3">
          <a:schemeClr val="accent2">
            <a:shade val="80000"/>
          </a:schemeClr>
        </a:fillRef>
        <a:effectRef idx="3">
          <a:scrgbClr r="0" g="0" b="0"/>
        </a:effectRef>
        <a:fontRef idx="minor">
          <a:schemeClr val="lt1"/>
        </a:fontRef>
      </dsp:style>
      <dsp:txBody>
        <a:bodyPr/>
        <a:lstStyle/>
        <a:p/>
      </dsp:txBody>
      <dsp:txXfrm>
        <a:off x="2875696" y="427684"/>
        <a:ext cx="475322" cy="1188304"/>
      </dsp:txXfrm>
    </dsp:sp>
    <dsp:sp modelId="{9A037140-9B69-4B9F-A134-F2F2EB0F2E32}">
      <dsp:nvSpPr>
        <dsp:cNvPr id="7" name="矩形 6" hidden="1"/>
        <dsp:cNvSpPr/>
      </dsp:nvSpPr>
      <dsp:spPr bwMode="white">
        <a:xfrm>
          <a:off x="0" y="3802467"/>
          <a:ext cx="475322" cy="1188304"/>
        </a:xfrm>
        <a:prstGeom prst="rect">
          <a:avLst/>
        </a:prstGeom>
      </dsp:spPr>
      <dsp:style>
        <a:lnRef idx="0">
          <a:schemeClr val="lt1"/>
        </a:lnRef>
        <a:fillRef idx="3">
          <a:schemeClr val="accent2">
            <a:shade val="80000"/>
          </a:schemeClr>
        </a:fillRef>
        <a:effectRef idx="3">
          <a:scrgbClr r="0" g="0" b="0"/>
        </a:effectRef>
        <a:fontRef idx="minor">
          <a:schemeClr val="lt1"/>
        </a:fontRef>
      </dsp:style>
      <dsp:txBody>
        <a:bodyPr/>
        <a:lstStyle/>
        <a:p/>
      </dsp:txBody>
      <dsp:txXfrm>
        <a:off x="0" y="3802467"/>
        <a:ext cx="475322" cy="1188304"/>
      </dsp:txXfrm>
    </dsp:sp>
    <dsp:sp modelId="{6238C53E-A961-488B-8FBD-6EC13507B069}">
      <dsp:nvSpPr>
        <dsp:cNvPr id="10" name="矩形 9" hidden="1"/>
        <dsp:cNvSpPr/>
      </dsp:nvSpPr>
      <dsp:spPr bwMode="white">
        <a:xfrm>
          <a:off x="2875696" y="3802467"/>
          <a:ext cx="475322" cy="1188304"/>
        </a:xfrm>
        <a:prstGeom prst="rect">
          <a:avLst/>
        </a:prstGeom>
      </dsp:spPr>
      <dsp:style>
        <a:lnRef idx="0">
          <a:schemeClr val="lt1"/>
        </a:lnRef>
        <a:fillRef idx="3">
          <a:schemeClr val="accent2">
            <a:shade val="80000"/>
          </a:schemeClr>
        </a:fillRef>
        <a:effectRef idx="3">
          <a:scrgbClr r="0" g="0" b="0"/>
        </a:effectRef>
        <a:fontRef idx="minor">
          <a:schemeClr val="lt1"/>
        </a:fontRef>
      </dsp:style>
      <dsp:txBody>
        <a:bodyPr/>
        <a:lstStyle/>
        <a:p/>
      </dsp:txBody>
      <dsp:txXfrm>
        <a:off x="2875696" y="3802467"/>
        <a:ext cx="475322" cy="1188304"/>
      </dsp:txXfrm>
    </dsp:sp>
    <dsp:sp modelId="{5667CB49-EC34-46BC-AD2D-72F3BD95D049}">
      <dsp:nvSpPr>
        <dsp:cNvPr id="13" name="矩形 12" hidden="1"/>
        <dsp:cNvSpPr/>
      </dsp:nvSpPr>
      <dsp:spPr bwMode="white">
        <a:xfrm>
          <a:off x="5751392" y="3802467"/>
          <a:ext cx="475322" cy="1188304"/>
        </a:xfrm>
        <a:prstGeom prst="rect">
          <a:avLst/>
        </a:prstGeom>
      </dsp:spPr>
      <dsp:style>
        <a:lnRef idx="0">
          <a:schemeClr val="lt1"/>
        </a:lnRef>
        <a:fillRef idx="3">
          <a:schemeClr val="accent2">
            <a:shade val="80000"/>
          </a:schemeClr>
        </a:fillRef>
        <a:effectRef idx="3">
          <a:scrgbClr r="0" g="0" b="0"/>
        </a:effectRef>
        <a:fontRef idx="minor">
          <a:schemeClr val="lt1"/>
        </a:fontRef>
      </dsp:style>
      <dsp:txBody>
        <a:bodyPr/>
        <a:lstStyle/>
        <a:p/>
      </dsp:txBody>
      <dsp:txXfrm>
        <a:off x="5751392" y="3802467"/>
        <a:ext cx="475322" cy="1188304"/>
      </dsp:txXfrm>
    </dsp:sp>
    <dsp:sp modelId="{84CA6990-2D5D-47C3-9020-DF2944DEADCF}">
      <dsp:nvSpPr>
        <dsp:cNvPr id="16" name="矩形 15" hidden="1"/>
        <dsp:cNvSpPr/>
      </dsp:nvSpPr>
      <dsp:spPr bwMode="white">
        <a:xfrm>
          <a:off x="1437848" y="2115075"/>
          <a:ext cx="475322" cy="1188304"/>
        </a:xfrm>
        <a:prstGeom prst="rect">
          <a:avLst/>
        </a:prstGeom>
      </dsp:spPr>
      <dsp:style>
        <a:lnRef idx="0">
          <a:schemeClr val="lt1"/>
        </a:lnRef>
        <a:fillRef idx="3">
          <a:schemeClr val="accent2">
            <a:shade val="80000"/>
          </a:schemeClr>
        </a:fillRef>
        <a:effectRef idx="3">
          <a:scrgbClr r="0" g="0" b="0"/>
        </a:effectRef>
        <a:fontRef idx="minor">
          <a:schemeClr val="lt1"/>
        </a:fontRef>
      </dsp:style>
      <dsp:txBody>
        <a:bodyPr/>
        <a:lstStyle/>
        <a:p/>
      </dsp:txBody>
      <dsp:txXfrm>
        <a:off x="1437848" y="2115075"/>
        <a:ext cx="475322" cy="11883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方正启体简体" panose="03000509000000000000" charset="-122"/>
              </a:rPr>
            </a:fld>
            <a:endParaRPr lang="zh-CN" altLang="en-US">
              <a:cs typeface="方正启体简体" panose="03000509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方正启体简体" panose="03000509000000000000" charset="-122"/>
              </a:rPr>
            </a:fld>
            <a:endParaRPr lang="zh-CN" altLang="en-US">
              <a:cs typeface="方正启体简体" panose="03000509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smtClean="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defRPr>
                <a:latin typeface="方正启体简体" panose="03000509000000000000" charset="-122"/>
                <a:ea typeface="方正启体简体" panose="03000509000000000000" charset="-122"/>
                <a:cs typeface="方正启体简体" panose="03000509000000000000" charset="-122"/>
              </a:defRPr>
            </a:lvl1pPr>
          </a:lstStyle>
          <a:p>
            <a:pPr lvl="0" algn="r"/>
            <a:fld id="{9A0DB2DC-4C9A-4742-B13C-FB6460FD3503}" type="slidenum">
              <a:rPr lang="en-US" altLang="zh-CN" sz="1200"/>
            </a:fld>
            <a:endParaRPr lang="en-US" altLang="zh-CN" sz="120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vl2pPr marL="457200" algn="l" rtl="0" fontAlgn="base">
      <a:spcBef>
        <a:spcPct val="30000"/>
      </a:spcBef>
      <a:spcAft>
        <a:spcPct val="0"/>
      </a:spcAft>
      <a:defRPr sz="12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2pPr>
    <a:lvl3pPr marL="914400" algn="l" rtl="0" fontAlgn="base">
      <a:spcBef>
        <a:spcPct val="30000"/>
      </a:spcBef>
      <a:spcAft>
        <a:spcPct val="0"/>
      </a:spcAft>
      <a:defRPr sz="12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3pPr>
    <a:lvl4pPr marL="1371600" algn="l" rtl="0" fontAlgn="base">
      <a:spcBef>
        <a:spcPct val="30000"/>
      </a:spcBef>
      <a:spcAft>
        <a:spcPct val="0"/>
      </a:spcAft>
      <a:defRPr sz="12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4pPr>
    <a:lvl5pPr marL="1828800" algn="l" rtl="0" fontAlgn="base">
      <a:spcBef>
        <a:spcPct val="30000"/>
      </a:spcBef>
      <a:spcAft>
        <a:spcPct val="0"/>
      </a:spcAft>
      <a:defRPr sz="12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E62A07-A9EF-4DEA-BA29-63BA1E53199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A843-FADB-444C-B5A0-7B8A76D7F0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24" name="PA_淘宝店chenying0907出品 23"/>
          <p:cNvSpPr/>
          <p:nvPr userDrawn="1">
            <p:custDataLst>
              <p:tags r:id="rId2"/>
            </p:custDataLst>
          </p:nvPr>
        </p:nvSpPr>
        <p:spPr>
          <a:xfrm>
            <a:off x="0" y="2060575"/>
            <a:ext cx="12212320" cy="28124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pic>
        <p:nvPicPr>
          <p:cNvPr id="2" name="图片 1" descr="微信图片_20211120224208"/>
          <p:cNvPicPr>
            <a:picLocks noChangeAspect="1"/>
          </p:cNvPicPr>
          <p:nvPr userDrawn="1"/>
        </p:nvPicPr>
        <p:blipFill>
          <a:blip r:embed="rId3"/>
          <a:stretch>
            <a:fillRect/>
          </a:stretch>
        </p:blipFill>
        <p:spPr>
          <a:xfrm>
            <a:off x="0" y="2145665"/>
            <a:ext cx="2643505" cy="2643505"/>
          </a:xfrm>
          <a:prstGeom prst="ellipse">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tags" Target="../tags/tag2.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4" name="PA_淘宝店chenying0907出品 23"/>
          <p:cNvSpPr/>
          <p:nvPr userDrawn="1">
            <p:custDataLst>
              <p:tags r:id="rId5"/>
            </p:custDataLst>
          </p:nvPr>
        </p:nvSpPr>
        <p:spPr>
          <a:xfrm>
            <a:off x="0" y="247650"/>
            <a:ext cx="12192635" cy="220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8" name="图片 7" descr="微信图片_20211120224208"/>
          <p:cNvPicPr>
            <a:picLocks noChangeAspect="1"/>
          </p:cNvPicPr>
          <p:nvPr userDrawn="1"/>
        </p:nvPicPr>
        <p:blipFill>
          <a:blip r:embed="rId6"/>
          <a:stretch>
            <a:fillRect/>
          </a:stretch>
        </p:blipFill>
        <p:spPr>
          <a:xfrm>
            <a:off x="292735" y="48260"/>
            <a:ext cx="586740" cy="586740"/>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image" Target="../media/image2.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3" Type="http://schemas.openxmlformats.org/officeDocument/2006/relationships/notesSlide" Target="../notesSlides/notesSlide3.xml"/><Relationship Id="rId32" Type="http://schemas.openxmlformats.org/officeDocument/2006/relationships/slideLayout" Target="../slideLayouts/slideLayout2.xml"/><Relationship Id="rId31" Type="http://schemas.openxmlformats.org/officeDocument/2006/relationships/tags" Target="../tags/tag56.xml"/><Relationship Id="rId30" Type="http://schemas.openxmlformats.org/officeDocument/2006/relationships/tags" Target="../tags/tag55.xml"/><Relationship Id="rId3" Type="http://schemas.openxmlformats.org/officeDocument/2006/relationships/tags" Target="../tags/tag28.xml"/><Relationship Id="rId29" Type="http://schemas.openxmlformats.org/officeDocument/2006/relationships/tags" Target="../tags/tag54.xml"/><Relationship Id="rId28" Type="http://schemas.openxmlformats.org/officeDocument/2006/relationships/tags" Target="../tags/tag53.xml"/><Relationship Id="rId27" Type="http://schemas.openxmlformats.org/officeDocument/2006/relationships/tags" Target="../tags/tag52.xml"/><Relationship Id="rId26" Type="http://schemas.openxmlformats.org/officeDocument/2006/relationships/tags" Target="../tags/tag51.xml"/><Relationship Id="rId25" Type="http://schemas.openxmlformats.org/officeDocument/2006/relationships/tags" Target="../tags/tag50.xml"/><Relationship Id="rId24" Type="http://schemas.openxmlformats.org/officeDocument/2006/relationships/tags" Target="../tags/tag49.xml"/><Relationship Id="rId23" Type="http://schemas.openxmlformats.org/officeDocument/2006/relationships/tags" Target="../tags/tag48.xml"/><Relationship Id="rId22" Type="http://schemas.openxmlformats.org/officeDocument/2006/relationships/tags" Target="../tags/tag47.xml"/><Relationship Id="rId21" Type="http://schemas.openxmlformats.org/officeDocument/2006/relationships/tags" Target="../tags/tag46.xml"/><Relationship Id="rId20" Type="http://schemas.openxmlformats.org/officeDocument/2006/relationships/tags" Target="../tags/tag45.xml"/><Relationship Id="rId2" Type="http://schemas.openxmlformats.org/officeDocument/2006/relationships/tags" Target="../tags/tag27.xml"/><Relationship Id="rId19" Type="http://schemas.openxmlformats.org/officeDocument/2006/relationships/tags" Target="../tags/tag44.xml"/><Relationship Id="rId18" Type="http://schemas.openxmlformats.org/officeDocument/2006/relationships/tags" Target="../tags/tag43.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99"/>
          <p:cNvSpPr txBox="1"/>
          <p:nvPr/>
        </p:nvSpPr>
        <p:spPr>
          <a:xfrm>
            <a:off x="2855595" y="2997200"/>
            <a:ext cx="9021445" cy="706755"/>
          </a:xfrm>
          <a:prstGeom prst="rect">
            <a:avLst/>
          </a:prstGeom>
          <a:noFill/>
          <a:ln w="19050" cap="flat" cmpd="sng">
            <a:noFill/>
            <a:prstDash val="solid"/>
            <a:round/>
            <a:headEnd type="none" w="med" len="med"/>
            <a:tailEnd type="none" w="med" len="med"/>
          </a:ln>
        </p:spPr>
        <p:txBody>
          <a:bodyPr wrap="square" anchor="t">
            <a:spAutoFit/>
          </a:bodyPr>
          <a:p>
            <a:pPr eaLnBrk="0" hangingPunct="0"/>
            <a:r>
              <a:rPr lang="zh-CN" altLang="en-US" sz="4000" b="1" smtClean="0">
                <a:solidFill>
                  <a:schemeClr val="bg1"/>
                </a:solidFill>
                <a:uFillTx/>
                <a:latin typeface="方正启体简体" panose="03000509000000000000" charset="-122"/>
                <a:ea typeface="方正启体简体" panose="03000509000000000000" charset="-122"/>
                <a:cs typeface="方正启体简体" panose="03000509000000000000" charset="-122"/>
                <a:sym typeface="+mn-ea"/>
              </a:rPr>
              <a:t>第</a:t>
            </a:r>
            <a:r>
              <a:rPr lang="en-US" altLang="zh-CN" sz="4000" b="1" smtClean="0">
                <a:solidFill>
                  <a:schemeClr val="bg1"/>
                </a:solidFill>
                <a:uFillTx/>
                <a:latin typeface="方正启体简体" panose="03000509000000000000" charset="-122"/>
                <a:ea typeface="方正启体简体" panose="03000509000000000000" charset="-122"/>
                <a:cs typeface="方正启体简体" panose="03000509000000000000" charset="-122"/>
                <a:sym typeface="+mn-ea"/>
              </a:rPr>
              <a:t>14</a:t>
            </a:r>
            <a:r>
              <a:rPr lang="zh-CN" altLang="en-US" sz="4000" b="1" smtClean="0">
                <a:solidFill>
                  <a:schemeClr val="bg1"/>
                </a:solidFill>
                <a:uFillTx/>
                <a:latin typeface="方正启体简体" panose="03000509000000000000" charset="-122"/>
                <a:ea typeface="方正启体简体" panose="03000509000000000000" charset="-122"/>
                <a:cs typeface="方正启体简体" panose="03000509000000000000" charset="-122"/>
                <a:sym typeface="+mn-ea"/>
              </a:rPr>
              <a:t>课  </a:t>
            </a:r>
            <a:r>
              <a:rPr lang="zh-CN" altLang="en-US" sz="4000" b="1">
                <a:solidFill>
                  <a:schemeClr val="bg1"/>
                </a:solidFill>
                <a:latin typeface="方正启体简体" panose="03000509000000000000" charset="-122"/>
                <a:ea typeface="方正启体简体" panose="03000509000000000000" charset="-122"/>
                <a:sym typeface="+mn-ea"/>
              </a:rPr>
              <a:t>文化传承的多种载体及其发展</a:t>
            </a:r>
            <a:endParaRPr lang="zh-CN" altLang="en-US" sz="4000" b="1" smtClean="0">
              <a:solidFill>
                <a:schemeClr val="bg1"/>
              </a:solidFill>
              <a:effectLst>
                <a:outerShdw blurRad="38100" dist="19050" dir="2700000" algn="tl" rotWithShape="0">
                  <a:schemeClr val="dk1">
                    <a:alpha val="40000"/>
                  </a:schemeClr>
                </a:outerShdw>
              </a:effectLst>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9" name="TextBox 4"/>
          <p:cNvSpPr txBox="1">
            <a:spLocks noChangeArrowheads="1"/>
          </p:cNvSpPr>
          <p:nvPr/>
        </p:nvSpPr>
        <p:spPr bwMode="auto">
          <a:xfrm>
            <a:off x="881380" y="5157470"/>
            <a:ext cx="9726295" cy="829945"/>
          </a:xfrm>
          <a:prstGeom prst="rect">
            <a:avLst/>
          </a:prstGeom>
          <a:solidFill>
            <a:schemeClr val="bg1"/>
          </a:solidFill>
          <a:ln w="9525">
            <a:noFill/>
            <a:miter lim="800000"/>
          </a:ln>
        </p:spPr>
        <p:txBody>
          <a:bodyPr wrap="square">
            <a:spAutoFit/>
          </a:bodyPr>
          <a:p>
            <a:pPr algn="l">
              <a:lnSpc>
                <a:spcPct val="100000"/>
              </a:lnSpc>
            </a:pPr>
            <a:r>
              <a:rPr lang="zh-CN" altLang="en-US" sz="2400" b="1">
                <a:solidFill>
                  <a:srgbClr val="FF0000"/>
                </a:solidFill>
                <a:uFillTx/>
                <a:latin typeface="方正启体简体" panose="03000509000000000000" charset="-122"/>
                <a:ea typeface="方正启体简体" panose="03000509000000000000" charset="-122"/>
                <a:cs typeface="方正启体简体" panose="03000509000000000000" charset="-122"/>
              </a:rPr>
              <a:t>课程标准：</a:t>
            </a:r>
            <a:r>
              <a:rPr lang="zh-CN" altLang="zh-CN" sz="2400" b="1" kern="100">
                <a:latin typeface="方正启体简体" panose="03000509000000000000" charset="-122"/>
                <a:ea typeface="方正启体简体" panose="03000509000000000000" charset="-122"/>
                <a:cs typeface="方正启体简体" panose="03000509000000000000" charset="-122"/>
                <a:sym typeface="+mn-ea"/>
              </a:rPr>
              <a:t>了解历史上学校教育、留学、书刊出版、翻译事业发展；了解图书馆、博物馆在文化传承与传播中的作用。</a:t>
            </a:r>
            <a:endParaRPr lang="zh-CN" altLang="zh-CN" sz="2400" b="1" kern="100">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21920" y="572770"/>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8" name="图片 3"/>
          <p:cNvPicPr>
            <a:picLocks noChangeAspect="1"/>
          </p:cNvPicPr>
          <p:nvPr/>
        </p:nvPicPr>
        <p:blipFill>
          <a:blip r:embed="rId6"/>
          <a:stretch>
            <a:fillRect/>
          </a:stretch>
        </p:blipFill>
        <p:spPr>
          <a:xfrm>
            <a:off x="8472170" y="3860800"/>
            <a:ext cx="3302000" cy="2311400"/>
          </a:xfrm>
          <a:prstGeom prst="rect">
            <a:avLst/>
          </a:prstGeom>
        </p:spPr>
      </p:pic>
      <p:pic>
        <p:nvPicPr>
          <p:cNvPr id="19" name="图片 4"/>
          <p:cNvPicPr>
            <a:picLocks noChangeAspect="1"/>
          </p:cNvPicPr>
          <p:nvPr/>
        </p:nvPicPr>
        <p:blipFill>
          <a:blip r:embed="rId7"/>
          <a:stretch>
            <a:fillRect/>
          </a:stretch>
        </p:blipFill>
        <p:spPr>
          <a:xfrm>
            <a:off x="7308215" y="548640"/>
            <a:ext cx="4738370" cy="2224405"/>
          </a:xfrm>
          <a:prstGeom prst="rect">
            <a:avLst/>
          </a:prstGeom>
        </p:spPr>
      </p:pic>
      <p:sp>
        <p:nvSpPr>
          <p:cNvPr id="2" name="文本框 1"/>
          <p:cNvSpPr txBox="1"/>
          <p:nvPr/>
        </p:nvSpPr>
        <p:spPr>
          <a:xfrm>
            <a:off x="839470" y="548640"/>
            <a:ext cx="2383790" cy="521970"/>
          </a:xfrm>
          <a:prstGeom prst="rect">
            <a:avLst/>
          </a:prstGeom>
          <a:noFill/>
        </p:spPr>
        <p:txBody>
          <a:bodyPr wrap="square" rtlCol="0">
            <a:spAutoFit/>
          </a:bodyPr>
          <a:p>
            <a:r>
              <a:rPr lang="zh-CN" altLang="en-US" sz="2800">
                <a:latin typeface="方正启体简体" panose="03000509000000000000" charset="-122"/>
                <a:ea typeface="方正启体简体" panose="03000509000000000000" charset="-122"/>
              </a:rPr>
              <a:t>翻译活动：</a:t>
            </a:r>
            <a:endParaRPr lang="zh-CN" altLang="en-US" sz="2800">
              <a:latin typeface="方正启体简体" panose="03000509000000000000" charset="-122"/>
              <a:ea typeface="方正启体简体" panose="03000509000000000000" charset="-122"/>
            </a:endParaRPr>
          </a:p>
        </p:txBody>
      </p:sp>
      <p:sp>
        <p:nvSpPr>
          <p:cNvPr id="4" name="文本框 3"/>
          <p:cNvSpPr txBox="1"/>
          <p:nvPr/>
        </p:nvSpPr>
        <p:spPr>
          <a:xfrm>
            <a:off x="4295775" y="2419985"/>
            <a:ext cx="3001645" cy="1537970"/>
          </a:xfrm>
          <a:prstGeom prst="rect">
            <a:avLst/>
          </a:prstGeom>
          <a:solidFill>
            <a:schemeClr val="bg1"/>
          </a:solidFill>
        </p:spPr>
        <p:txBody>
          <a:bodyPr wrap="square" rtlCol="0" anchor="t">
            <a:spAutoFit/>
          </a:bodyPr>
          <a:p>
            <a:pPr marL="12700" marR="690880">
              <a:lnSpc>
                <a:spcPct val="100000"/>
              </a:lnSpc>
              <a:spcBef>
                <a:spcPts val="0"/>
              </a:spcBef>
              <a:spcAft>
                <a:spcPts val="0"/>
              </a:spcAft>
              <a:buSzPct val="96000"/>
              <a:buAutoNum type="arabicPeriod"/>
              <a:tabLst>
                <a:tab pos="369570" algn="l"/>
              </a:tabLst>
            </a:pPr>
            <a:r>
              <a:rPr sz="2000" spc="-5">
                <a:latin typeface="方正启体简体" panose="03000509000000000000" charset="-122"/>
                <a:ea typeface="方正启体简体" panose="03000509000000000000" charset="-122"/>
                <a:cs typeface="方正启体简体" panose="03000509000000000000" charset="-122"/>
                <a:sym typeface="+mn-ea"/>
              </a:rPr>
              <a:t>佛经翻</a:t>
            </a:r>
            <a:r>
              <a:rPr sz="2000">
                <a:latin typeface="方正启体简体" panose="03000509000000000000" charset="-122"/>
                <a:ea typeface="方正启体简体" panose="03000509000000000000" charset="-122"/>
                <a:cs typeface="方正启体简体" panose="03000509000000000000" charset="-122"/>
                <a:sym typeface="+mn-ea"/>
              </a:rPr>
              <a:t>译</a:t>
            </a:r>
            <a:r>
              <a:rPr sz="1800" spc="-5">
                <a:latin typeface="方正启体简体" panose="03000509000000000000" charset="-122"/>
                <a:ea typeface="方正启体简体" panose="03000509000000000000" charset="-122"/>
                <a:cs typeface="方正启体简体" panose="03000509000000000000" charset="-122"/>
                <a:sym typeface="+mn-ea"/>
              </a:rPr>
              <a:t>：玄奘</a:t>
            </a:r>
            <a:r>
              <a:rPr sz="1800">
                <a:latin typeface="方正启体简体" panose="03000509000000000000" charset="-122"/>
                <a:ea typeface="方正启体简体" panose="03000509000000000000" charset="-122"/>
                <a:cs typeface="方正启体简体" panose="03000509000000000000" charset="-122"/>
                <a:sym typeface="+mn-ea"/>
              </a:rPr>
              <a:t>组</a:t>
            </a:r>
            <a:r>
              <a:rPr sz="1800" spc="-5">
                <a:latin typeface="方正启体简体" panose="03000509000000000000" charset="-122"/>
                <a:ea typeface="方正启体简体" panose="03000509000000000000" charset="-122"/>
                <a:cs typeface="方正启体简体" panose="03000509000000000000" charset="-122"/>
                <a:sym typeface="+mn-ea"/>
              </a:rPr>
              <a:t>织 </a:t>
            </a:r>
            <a:r>
              <a:rPr sz="1800">
                <a:latin typeface="方正启体简体" panose="03000509000000000000" charset="-122"/>
                <a:ea typeface="方正启体简体" panose="03000509000000000000" charset="-122"/>
                <a:cs typeface="方正启体简体" panose="03000509000000000000" charset="-122"/>
                <a:sym typeface="+mn-ea"/>
              </a:rPr>
              <a:t>的</a:t>
            </a:r>
            <a:r>
              <a:rPr sz="1800" spc="-5">
                <a:latin typeface="方正启体简体" panose="03000509000000000000" charset="-122"/>
                <a:ea typeface="方正启体简体" panose="03000509000000000000" charset="-122"/>
                <a:cs typeface="方正启体简体" panose="03000509000000000000" charset="-122"/>
                <a:sym typeface="+mn-ea"/>
              </a:rPr>
              <a:t>译场最</a:t>
            </a:r>
            <a:r>
              <a:rPr sz="1800">
                <a:latin typeface="方正启体简体" panose="03000509000000000000" charset="-122"/>
                <a:ea typeface="方正启体简体" panose="03000509000000000000" charset="-122"/>
                <a:cs typeface="方正启体简体" panose="03000509000000000000" charset="-122"/>
                <a:sym typeface="+mn-ea"/>
              </a:rPr>
              <a:t>为</a:t>
            </a:r>
            <a:r>
              <a:rPr sz="1800" spc="-5">
                <a:latin typeface="方正启体简体" panose="03000509000000000000" charset="-122"/>
                <a:ea typeface="方正启体简体" panose="03000509000000000000" charset="-122"/>
                <a:cs typeface="方正启体简体" panose="03000509000000000000" charset="-122"/>
                <a:sym typeface="+mn-ea"/>
              </a:rPr>
              <a:t>著名。</a:t>
            </a:r>
            <a:endParaRPr sz="1800">
              <a:latin typeface="方正启体简体" panose="03000509000000000000" charset="-122"/>
              <a:ea typeface="方正启体简体" panose="03000509000000000000" charset="-122"/>
              <a:cs typeface="方正启体简体" panose="03000509000000000000" charset="-122"/>
            </a:endParaRPr>
          </a:p>
          <a:p>
            <a:pPr marL="368935">
              <a:lnSpc>
                <a:spcPct val="100000"/>
              </a:lnSpc>
              <a:spcBef>
                <a:spcPts val="0"/>
              </a:spcBef>
              <a:spcAft>
                <a:spcPts val="0"/>
              </a:spcAft>
              <a:buSzPct val="96000"/>
              <a:buAutoNum type="arabicPeriod"/>
              <a:tabLst>
                <a:tab pos="369570" algn="l"/>
              </a:tabLst>
            </a:pPr>
            <a:r>
              <a:rPr sz="1800" spc="-5">
                <a:latin typeface="方正启体简体" panose="03000509000000000000" charset="-122"/>
                <a:ea typeface="方正启体简体" panose="03000509000000000000" charset="-122"/>
                <a:cs typeface="方正启体简体" panose="03000509000000000000" charset="-122"/>
                <a:sym typeface="+mn-ea"/>
              </a:rPr>
              <a:t>明末清</a:t>
            </a:r>
            <a:r>
              <a:rPr sz="1800">
                <a:latin typeface="方正启体简体" panose="03000509000000000000" charset="-122"/>
                <a:ea typeface="方正启体简体" panose="03000509000000000000" charset="-122"/>
                <a:cs typeface="方正启体简体" panose="03000509000000000000" charset="-122"/>
                <a:sym typeface="+mn-ea"/>
              </a:rPr>
              <a:t>初</a:t>
            </a:r>
            <a:r>
              <a:rPr sz="1800" spc="-5">
                <a:latin typeface="方正启体简体" panose="03000509000000000000" charset="-122"/>
                <a:ea typeface="方正启体简体" panose="03000509000000000000" charset="-122"/>
                <a:cs typeface="方正启体简体" panose="03000509000000000000" charset="-122"/>
                <a:sym typeface="+mn-ea"/>
              </a:rPr>
              <a:t>：</a:t>
            </a:r>
            <a:r>
              <a:rPr sz="2000" spc="-5">
                <a:latin typeface="方正启体简体" panose="03000509000000000000" charset="-122"/>
                <a:ea typeface="方正启体简体" panose="03000509000000000000" charset="-122"/>
                <a:cs typeface="方正启体简体" panose="03000509000000000000" charset="-122"/>
                <a:sym typeface="+mn-ea"/>
              </a:rPr>
              <a:t>西学</a:t>
            </a:r>
            <a:r>
              <a:rPr sz="2000">
                <a:latin typeface="方正启体简体" panose="03000509000000000000" charset="-122"/>
                <a:ea typeface="方正启体简体" panose="03000509000000000000" charset="-122"/>
                <a:cs typeface="方正启体简体" panose="03000509000000000000" charset="-122"/>
                <a:sym typeface="+mn-ea"/>
              </a:rPr>
              <a:t>东</a:t>
            </a:r>
            <a:r>
              <a:rPr sz="2000" spc="-5">
                <a:latin typeface="方正启体简体" panose="03000509000000000000" charset="-122"/>
                <a:ea typeface="方正启体简体" panose="03000509000000000000" charset="-122"/>
                <a:cs typeface="方正启体简体" panose="03000509000000000000" charset="-122"/>
                <a:sym typeface="+mn-ea"/>
              </a:rPr>
              <a:t>渐</a:t>
            </a:r>
            <a:endParaRPr sz="1800">
              <a:latin typeface="方正启体简体" panose="03000509000000000000" charset="-122"/>
              <a:ea typeface="方正启体简体" panose="03000509000000000000" charset="-122"/>
              <a:cs typeface="方正启体简体" panose="03000509000000000000" charset="-122"/>
            </a:endParaRPr>
          </a:p>
          <a:p>
            <a:pPr marL="12700">
              <a:lnSpc>
                <a:spcPct val="100000"/>
              </a:lnSpc>
              <a:spcBef>
                <a:spcPts val="0"/>
              </a:spcBef>
              <a:spcAft>
                <a:spcPts val="0"/>
              </a:spcAft>
            </a:pPr>
            <a:r>
              <a:rPr sz="1800" spc="5">
                <a:latin typeface="方正启体简体" panose="03000509000000000000" charset="-122"/>
                <a:ea typeface="方正启体简体" panose="03000509000000000000" charset="-122"/>
                <a:cs typeface="方正启体简体" panose="03000509000000000000" charset="-122"/>
                <a:sym typeface="+mn-ea"/>
              </a:rPr>
              <a:t>《</a:t>
            </a:r>
            <a:r>
              <a:rPr sz="1800" spc="-5">
                <a:latin typeface="方正启体简体" panose="03000509000000000000" charset="-122"/>
                <a:ea typeface="方正启体简体" panose="03000509000000000000" charset="-122"/>
                <a:cs typeface="方正启体简体" panose="03000509000000000000" charset="-122"/>
                <a:sym typeface="+mn-ea"/>
              </a:rPr>
              <a:t>坤舆万</a:t>
            </a:r>
            <a:r>
              <a:rPr sz="1800">
                <a:latin typeface="方正启体简体" panose="03000509000000000000" charset="-122"/>
                <a:ea typeface="方正启体简体" panose="03000509000000000000" charset="-122"/>
                <a:cs typeface="方正启体简体" panose="03000509000000000000" charset="-122"/>
                <a:sym typeface="+mn-ea"/>
              </a:rPr>
              <a:t>国</a:t>
            </a:r>
            <a:r>
              <a:rPr sz="1800" spc="-5">
                <a:latin typeface="方正启体简体" panose="03000509000000000000" charset="-122"/>
                <a:ea typeface="方正启体简体" panose="03000509000000000000" charset="-122"/>
                <a:cs typeface="方正启体简体" panose="03000509000000000000" charset="-122"/>
                <a:sym typeface="+mn-ea"/>
              </a:rPr>
              <a:t>全</a:t>
            </a:r>
            <a:r>
              <a:rPr sz="1800">
                <a:latin typeface="方正启体简体" panose="03000509000000000000" charset="-122"/>
                <a:ea typeface="方正启体简体" panose="03000509000000000000" charset="-122"/>
                <a:cs typeface="方正启体简体" panose="03000509000000000000" charset="-122"/>
                <a:sym typeface="+mn-ea"/>
              </a:rPr>
              <a:t>图</a:t>
            </a:r>
            <a:r>
              <a:rPr sz="1800" spc="-5">
                <a:latin typeface="方正启体简体" panose="03000509000000000000" charset="-122"/>
                <a:ea typeface="方正启体简体" panose="03000509000000000000" charset="-122"/>
                <a:cs typeface="方正启体简体" panose="03000509000000000000" charset="-122"/>
                <a:sym typeface="+mn-ea"/>
              </a:rPr>
              <a:t>》</a:t>
            </a:r>
            <a:endParaRPr sz="1800" spc="-5">
              <a:latin typeface="方正启体简体" panose="03000509000000000000" charset="-122"/>
              <a:ea typeface="方正启体简体" panose="03000509000000000000" charset="-122"/>
              <a:cs typeface="方正启体简体" panose="03000509000000000000" charset="-122"/>
              <a:sym typeface="+mn-ea"/>
            </a:endParaRPr>
          </a:p>
          <a:p>
            <a:pPr marL="12700">
              <a:lnSpc>
                <a:spcPct val="100000"/>
              </a:lnSpc>
              <a:spcBef>
                <a:spcPts val="0"/>
              </a:spcBef>
              <a:spcAft>
                <a:spcPts val="0"/>
              </a:spcAft>
            </a:pPr>
            <a:r>
              <a:rPr sz="1800">
                <a:latin typeface="方正启体简体" panose="03000509000000000000" charset="-122"/>
                <a:ea typeface="方正启体简体" panose="03000509000000000000" charset="-122"/>
                <a:cs typeface="方正启体简体" panose="03000509000000000000" charset="-122"/>
                <a:sym typeface="+mn-ea"/>
              </a:rPr>
              <a:t>《</a:t>
            </a:r>
            <a:r>
              <a:rPr sz="1800" spc="-10">
                <a:latin typeface="方正启体简体" panose="03000509000000000000" charset="-122"/>
                <a:ea typeface="方正启体简体" panose="03000509000000000000" charset="-122"/>
                <a:cs typeface="方正启体简体" panose="03000509000000000000" charset="-122"/>
                <a:sym typeface="+mn-ea"/>
              </a:rPr>
              <a:t>几何原</a:t>
            </a:r>
            <a:r>
              <a:rPr sz="1800" spc="5">
                <a:latin typeface="方正启体简体" panose="03000509000000000000" charset="-122"/>
                <a:ea typeface="方正启体简体" panose="03000509000000000000" charset="-122"/>
                <a:cs typeface="方正启体简体" panose="03000509000000000000" charset="-122"/>
                <a:sym typeface="+mn-ea"/>
              </a:rPr>
              <a:t>本</a:t>
            </a:r>
            <a:r>
              <a:rPr sz="1800" spc="-10">
                <a:latin typeface="方正启体简体" panose="03000509000000000000" charset="-122"/>
                <a:ea typeface="方正启体简体" panose="03000509000000000000" charset="-122"/>
                <a:cs typeface="方正启体简体" panose="03000509000000000000" charset="-122"/>
                <a:sym typeface="+mn-ea"/>
              </a:rPr>
              <a:t>》前六卷</a:t>
            </a:r>
            <a:endParaRPr lang="zh-CN" altLang="en-US" sz="1800" spc="-10">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1525" y="462915"/>
            <a:ext cx="4218305" cy="570865"/>
          </a:xfrm>
          <a:prstGeom prst="rect">
            <a:avLst/>
          </a:prstGeom>
          <a:noFill/>
          <a:ln>
            <a:noFill/>
          </a:ln>
        </p:spPr>
        <p:txBody>
          <a:bodyPr wrap="square" rtlCol="0" anchor="t">
            <a:spAutoFit/>
          </a:bodyPr>
          <a:lstStyle/>
          <a:p>
            <a:pPr algn="l">
              <a:lnSpc>
                <a:spcPct val="120000"/>
              </a:lnSpc>
              <a:buClrTx/>
              <a:buSzTx/>
              <a:buFontTx/>
              <a:tabLst>
                <a:tab pos="1029335" algn="l"/>
                <a:tab pos="1850390" algn="l"/>
                <a:tab pos="2538095" algn="l"/>
                <a:tab pos="3221990" algn="l"/>
              </a:tabLst>
            </a:pPr>
            <a:r>
              <a:rPr lang="zh-CN" altLang="en-US" sz="2600" b="1">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（三）现代中国学校教育</a:t>
            </a:r>
            <a:endParaRPr lang="zh-CN" altLang="en-US" sz="2600" b="1">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nvSpPr>
        <p:spPr>
          <a:xfrm>
            <a:off x="875030" y="980440"/>
            <a:ext cx="3003550" cy="570865"/>
          </a:xfrm>
          <a:prstGeom prst="rect">
            <a:avLst/>
          </a:prstGeom>
          <a:noFill/>
          <a:ln>
            <a:noFill/>
          </a:ln>
        </p:spPr>
        <p:txBody>
          <a:bodyPr wrap="square" rtlCol="0" anchor="t">
            <a:spAutoFit/>
          </a:bodyPr>
          <a:lstStyle/>
          <a:p>
            <a:pPr>
              <a:lnSpc>
                <a:spcPct val="120000"/>
              </a:lnSpc>
              <a:spcAft>
                <a:spcPct val="0"/>
              </a:spcAft>
              <a:tabLst>
                <a:tab pos="1029335" algn="l"/>
                <a:tab pos="1850390" algn="l"/>
                <a:tab pos="2538095" algn="l"/>
                <a:tab pos="3221990" algn="l"/>
              </a:tabLst>
            </a:pPr>
            <a:r>
              <a:rPr lang="zh-CN" altLang="zh-CN" sz="2600" b="1">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(1)新中国成立初期</a:t>
            </a:r>
            <a:endParaRPr lang="zh-CN" altLang="zh-CN" sz="2600" b="1">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2095500" y="3862070"/>
            <a:ext cx="8930005" cy="1863725"/>
          </a:xfrm>
          <a:prstGeom prst="rect">
            <a:avLst/>
          </a:prstGeom>
          <a:noFill/>
          <a:ln w="15875">
            <a:noFill/>
          </a:ln>
        </p:spPr>
        <p:txBody>
          <a:bodyPr wrap="square" rtlCol="0" anchor="t">
            <a:spAutoFit/>
          </a:bodyPr>
          <a:lstStyle/>
          <a:p>
            <a:pPr>
              <a:lnSpc>
                <a:spcPct val="120000"/>
              </a:lnSpc>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rPr>
              <a:t>中国逐步形成比较完整的国民教育体系,培养了大批素质较高的劳动后备军和德才兼备的建设人才。</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20000"/>
              </a:lnSpc>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rPr>
              <a:t>    </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学前教育、大中小学教育及成人教育初具规模，全日制、半工半读、业余教育共同发展。</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5" name="文本框 4"/>
          <p:cNvSpPr txBox="1"/>
          <p:nvPr/>
        </p:nvSpPr>
        <p:spPr>
          <a:xfrm>
            <a:off x="771208" y="5805011"/>
            <a:ext cx="8222456" cy="460375"/>
          </a:xfrm>
          <a:prstGeom prst="rect">
            <a:avLst/>
          </a:prstGeom>
          <a:noFill/>
          <a:ln>
            <a:noFill/>
          </a:ln>
        </p:spPr>
        <p:txBody>
          <a:bodyPr wrap="square" rtlCol="0" anchor="t">
            <a:spAutoFit/>
          </a:bodyPr>
          <a:lstStyle/>
          <a:p>
            <a:r>
              <a:rPr lang="zh-CN" altLang="zh-CN" sz="2400" b="1">
                <a:solidFill>
                  <a:srgbClr val="FF0000"/>
                </a:solidFill>
                <a:latin typeface="方正启体简体" panose="03000509000000000000" charset="-122"/>
                <a:ea typeface="方正启体简体" panose="03000509000000000000" charset="-122"/>
                <a:cs typeface="方正启体简体" panose="03000509000000000000" charset="-122"/>
              </a:rPr>
              <a:t>(2)“文化大革命”爆发后,教育事业受到很大破坏。</a:t>
            </a:r>
            <a:endParaRPr lang="zh-CN" altLang="zh-CN" sz="24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6" name="文本框 5"/>
          <p:cNvSpPr txBox="1"/>
          <p:nvPr/>
        </p:nvSpPr>
        <p:spPr>
          <a:xfrm>
            <a:off x="911225" y="1560195"/>
            <a:ext cx="1407160" cy="460375"/>
          </a:xfrm>
          <a:prstGeom prst="rect">
            <a:avLst/>
          </a:prstGeom>
          <a:noFill/>
          <a:ln>
            <a:noFill/>
          </a:ln>
        </p:spPr>
        <p:txBody>
          <a:bodyPr wrap="none" rtlCol="0" anchor="t">
            <a:spAutoFit/>
          </a:bodyPr>
          <a:lstStyle/>
          <a:p>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①背景：</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文本框 6"/>
          <p:cNvSpPr txBox="1"/>
          <p:nvPr/>
        </p:nvSpPr>
        <p:spPr>
          <a:xfrm>
            <a:off x="2095500" y="1567180"/>
            <a:ext cx="8930640" cy="534035"/>
          </a:xfrm>
          <a:prstGeom prst="rect">
            <a:avLst/>
          </a:prstGeom>
          <a:noFill/>
          <a:ln>
            <a:noFill/>
          </a:ln>
        </p:spPr>
        <p:txBody>
          <a:bodyPr wrap="square" rtlCol="0">
            <a:spAutoFit/>
          </a:bodyPr>
          <a:lstStyle/>
          <a:p>
            <a:pPr>
              <a:lnSpc>
                <a:spcPct val="120000"/>
              </a:lnSpc>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新中国成立后，国家收回了教育主权，接管了各级各类学校。</a:t>
            </a:r>
            <a:endParaRPr lang="zh-CN" altLang="en-US" sz="2400">
              <a:latin typeface="方正启体简体" panose="03000509000000000000" charset="-122"/>
              <a:ea typeface="方正启体简体" panose="03000509000000000000" charset="-122"/>
            </a:endParaRPr>
          </a:p>
        </p:txBody>
      </p:sp>
      <p:sp>
        <p:nvSpPr>
          <p:cNvPr id="8" name="文本框 7"/>
          <p:cNvSpPr txBox="1"/>
          <p:nvPr/>
        </p:nvSpPr>
        <p:spPr>
          <a:xfrm>
            <a:off x="911225" y="2546350"/>
            <a:ext cx="1569720" cy="460375"/>
          </a:xfrm>
          <a:prstGeom prst="rect">
            <a:avLst/>
          </a:prstGeom>
          <a:noFill/>
          <a:ln>
            <a:noFill/>
          </a:ln>
        </p:spPr>
        <p:txBody>
          <a:bodyPr wrap="square" rtlCol="0" anchor="t">
            <a:spAutoFit/>
          </a:bodyPr>
          <a:lstStyle/>
          <a:p>
            <a:pPr algn="l"/>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②内容：</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9" name="文本框 8"/>
          <p:cNvSpPr txBox="1"/>
          <p:nvPr/>
        </p:nvSpPr>
        <p:spPr>
          <a:xfrm>
            <a:off x="2135505" y="2446655"/>
            <a:ext cx="8339455" cy="1420495"/>
          </a:xfrm>
          <a:prstGeom prst="rect">
            <a:avLst/>
          </a:prstGeom>
          <a:noFill/>
          <a:ln>
            <a:noFill/>
          </a:ln>
        </p:spPr>
        <p:txBody>
          <a:bodyPr wrap="square" rtlCol="0">
            <a:spAutoFit/>
          </a:bodyPr>
          <a:lstStyle/>
          <a:p>
            <a:pPr>
              <a:lnSpc>
                <a:spcPct val="120000"/>
              </a:lnSpc>
            </a:pPr>
            <a:r>
              <a:rPr lang="zh-CN" altLang="zh-CN"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 </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a.1949年底,第一次全国教育工作会议召开,决定教育要为国家建设服务…。</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20000"/>
              </a:lnSpc>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  b.提出德、智、体等方面全面发展的教育方针。</a:t>
            </a:r>
            <a:endParaRPr lang="zh-CN" altLang="en-US" sz="2400">
              <a:latin typeface="方正启体简体" panose="03000509000000000000" charset="-122"/>
              <a:ea typeface="方正启体简体" panose="03000509000000000000" charset="-122"/>
            </a:endParaRPr>
          </a:p>
        </p:txBody>
      </p:sp>
      <p:sp>
        <p:nvSpPr>
          <p:cNvPr id="10" name="文本框 9"/>
          <p:cNvSpPr txBox="1"/>
          <p:nvPr/>
        </p:nvSpPr>
        <p:spPr>
          <a:xfrm>
            <a:off x="771525" y="3933190"/>
            <a:ext cx="1569720" cy="460375"/>
          </a:xfrm>
          <a:prstGeom prst="rect">
            <a:avLst/>
          </a:prstGeom>
          <a:noFill/>
          <a:ln>
            <a:noFill/>
          </a:ln>
        </p:spPr>
        <p:txBody>
          <a:bodyPr wrap="square" rtlCol="0" anchor="t">
            <a:spAutoFit/>
          </a:bodyPr>
          <a:lstStyle/>
          <a:p>
            <a:pPr algn="l"/>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③影响:</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4" grpId="0" bldLvl="0" animBg="1"/>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9795" y="475615"/>
            <a:ext cx="3000375" cy="534035"/>
          </a:xfrm>
          <a:prstGeom prst="rect">
            <a:avLst/>
          </a:prstGeom>
          <a:noFill/>
          <a:ln>
            <a:noFill/>
          </a:ln>
        </p:spPr>
        <p:txBody>
          <a:bodyPr wrap="square" rtlCol="0" anchor="t">
            <a:spAutoFit/>
          </a:bodyPr>
          <a:lstStyle/>
          <a:p>
            <a:pPr>
              <a:lnSpc>
                <a:spcPct val="120000"/>
              </a:lnSpc>
              <a:spcAft>
                <a:spcPct val="0"/>
              </a:spcAft>
              <a:tabLst>
                <a:tab pos="1029335" algn="l"/>
                <a:tab pos="1850390" algn="l"/>
                <a:tab pos="2538095" algn="l"/>
                <a:tab pos="3221990" algn="l"/>
              </a:tabLst>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(3)改革开放时期</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nvSpPr>
        <p:spPr>
          <a:xfrm>
            <a:off x="914400" y="3850640"/>
            <a:ext cx="10574655" cy="1198880"/>
          </a:xfrm>
          <a:prstGeom prst="rect">
            <a:avLst/>
          </a:prstGeom>
          <a:noFill/>
          <a:ln w="12700">
            <a:noFill/>
          </a:ln>
        </p:spPr>
        <p:txBody>
          <a:bodyPr wrap="square" rtlCol="0" anchor="t">
            <a:spAutoFit/>
          </a:bodyPr>
          <a:lstStyle/>
          <a:p>
            <a:pPr>
              <a:lnSpc>
                <a:spcPct val="100000"/>
              </a:lnSpc>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rPr>
              <a:t>    </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rPr>
              <a:t>a.</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rPr>
              <a:t>改革开放40多年,中国教育迈入新征程，教育事业取得举世瞩目的成就。高校毕业人数增长到</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rPr>
              <a:t>820</a:t>
            </a:r>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rPr>
              <a:t>万</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00000"/>
              </a:lnSpc>
            </a:pPr>
            <a:r>
              <a:rPr lang="zh-CN" altLang="zh-CN" sz="2400" b="1">
                <a:solidFill>
                  <a:srgbClr val="1F2DA8"/>
                </a:solidFill>
                <a:latin typeface="方正启体简体" panose="03000509000000000000" charset="-122"/>
                <a:ea typeface="方正启体简体" panose="03000509000000000000" charset="-122"/>
                <a:cs typeface="方正启体简体" panose="03000509000000000000" charset="-122"/>
              </a:rPr>
              <a:t>    </a:t>
            </a:r>
            <a:r>
              <a:rPr lang="en-US" altLang="zh-CN" sz="2400" b="1">
                <a:solidFill>
                  <a:srgbClr val="1F2DA8"/>
                </a:solidFill>
                <a:latin typeface="方正启体简体" panose="03000509000000000000" charset="-122"/>
                <a:ea typeface="方正启体简体" panose="03000509000000000000" charset="-122"/>
                <a:cs typeface="方正启体简体" panose="03000509000000000000" charset="-122"/>
              </a:rPr>
              <a:t>b.</a:t>
            </a:r>
            <a:r>
              <a:rPr lang="zh-CN" altLang="zh-CN" sz="2400" b="1">
                <a:solidFill>
                  <a:srgbClr val="1F2DA8"/>
                </a:solidFill>
                <a:latin typeface="方正启体简体" panose="03000509000000000000" charset="-122"/>
                <a:ea typeface="方正启体简体" panose="03000509000000000000" charset="-122"/>
                <a:cs typeface="方正启体简体" panose="03000509000000000000" charset="-122"/>
              </a:rPr>
              <a:t>教育公平</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rPr>
              <a:t>的步伐加速推进,每个人的</a:t>
            </a:r>
            <a:r>
              <a:rPr lang="zh-CN" altLang="zh-CN" sz="2400" b="1">
                <a:solidFill>
                  <a:srgbClr val="1F2DA8"/>
                </a:solidFill>
                <a:latin typeface="方正启体简体" panose="03000509000000000000" charset="-122"/>
                <a:ea typeface="方正启体简体" panose="03000509000000000000" charset="-122"/>
                <a:cs typeface="方正启体简体" panose="03000509000000000000" charset="-122"/>
              </a:rPr>
              <a:t>受教育权利得到更有力的保障</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rPr>
              <a:t>。</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nvSpPr>
        <p:spPr>
          <a:xfrm>
            <a:off x="914400" y="5013325"/>
            <a:ext cx="4606925" cy="460375"/>
          </a:xfrm>
          <a:prstGeom prst="rect">
            <a:avLst/>
          </a:prstGeom>
          <a:noFill/>
          <a:ln>
            <a:noFill/>
          </a:ln>
        </p:spPr>
        <p:txBody>
          <a:bodyPr wrap="square" rtlCol="0" anchor="t">
            <a:spAutoFit/>
          </a:bodyPr>
          <a:lstStyle/>
          <a:p>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（四）学校教育的作用:</a:t>
            </a:r>
            <a:endPar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endParaRPr>
          </a:p>
        </p:txBody>
      </p:sp>
      <p:sp>
        <p:nvSpPr>
          <p:cNvPr id="5" name="文本框 4"/>
          <p:cNvSpPr txBox="1"/>
          <p:nvPr/>
        </p:nvSpPr>
        <p:spPr>
          <a:xfrm>
            <a:off x="914400" y="5517515"/>
            <a:ext cx="10537190" cy="534035"/>
          </a:xfrm>
          <a:prstGeom prst="rect">
            <a:avLst/>
          </a:prstGeom>
          <a:noFill/>
          <a:ln w="15875">
            <a:noFill/>
          </a:ln>
        </p:spPr>
        <p:txBody>
          <a:bodyPr wrap="square" rtlCol="0" anchor="t">
            <a:spAutoFit/>
          </a:bodyPr>
          <a:lstStyle/>
          <a:p>
            <a:pPr>
              <a:lnSpc>
                <a:spcPct val="120000"/>
              </a:lnSpc>
              <a:spcAft>
                <a:spcPct val="0"/>
              </a:spcAft>
              <a:tabLst>
                <a:tab pos="1029335" algn="l"/>
                <a:tab pos="1850390" algn="l"/>
                <a:tab pos="2538095" algn="l"/>
                <a:tab pos="3221990" algn="l"/>
              </a:tabLst>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在文化传承、科学研究、人才培养等方面,学校教育发挥了举足轻重的作用。</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p:txBody>
      </p:sp>
      <p:sp>
        <p:nvSpPr>
          <p:cNvPr id="8" name="文本框 7"/>
          <p:cNvSpPr txBox="1"/>
          <p:nvPr/>
        </p:nvSpPr>
        <p:spPr>
          <a:xfrm>
            <a:off x="983615" y="1013460"/>
            <a:ext cx="1569720" cy="460375"/>
          </a:xfrm>
          <a:prstGeom prst="rect">
            <a:avLst/>
          </a:prstGeom>
          <a:noFill/>
          <a:ln>
            <a:noFill/>
          </a:ln>
        </p:spPr>
        <p:txBody>
          <a:bodyPr wrap="square" rtlCol="0" anchor="t">
            <a:spAutoFit/>
          </a:bodyPr>
          <a:lstStyle/>
          <a:p>
            <a:pPr algn="l"/>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①内容：</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6" name="文本框 5"/>
          <p:cNvSpPr txBox="1"/>
          <p:nvPr/>
        </p:nvSpPr>
        <p:spPr>
          <a:xfrm>
            <a:off x="899795" y="3402330"/>
            <a:ext cx="1569720" cy="460375"/>
          </a:xfrm>
          <a:prstGeom prst="rect">
            <a:avLst/>
          </a:prstGeom>
          <a:noFill/>
          <a:ln>
            <a:noFill/>
          </a:ln>
        </p:spPr>
        <p:txBody>
          <a:bodyPr wrap="square" rtlCol="0" anchor="t">
            <a:spAutoFit/>
          </a:bodyPr>
          <a:lstStyle/>
          <a:p>
            <a:pPr algn="l"/>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②影响:</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文本框 6"/>
          <p:cNvSpPr txBox="1"/>
          <p:nvPr/>
        </p:nvSpPr>
        <p:spPr>
          <a:xfrm>
            <a:off x="914400" y="1461135"/>
            <a:ext cx="10601325" cy="1938020"/>
          </a:xfrm>
          <a:prstGeom prst="rect">
            <a:avLst/>
          </a:prstGeom>
          <a:noFill/>
          <a:ln>
            <a:noFill/>
          </a:ln>
        </p:spPr>
        <p:txBody>
          <a:bodyPr wrap="square" rtlCol="0">
            <a:spAutoFit/>
          </a:bodyPr>
          <a:lstStyle/>
          <a:p>
            <a:pPr>
              <a:lnSpc>
                <a:spcPct val="100000"/>
              </a:lnSpc>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a.“文化大革命”结束后,</a:t>
            </a:r>
            <a:r>
              <a:rPr lang="zh-CN" altLang="zh-CN" sz="2400" b="1">
                <a:solidFill>
                  <a:srgbClr val="1F2DA8"/>
                </a:solidFill>
                <a:latin typeface="方正启体简体" panose="03000509000000000000" charset="-122"/>
                <a:ea typeface="方正启体简体" panose="03000509000000000000" charset="-122"/>
                <a:cs typeface="方正启体简体" panose="03000509000000000000" charset="-122"/>
                <a:sym typeface="+mn-ea"/>
              </a:rPr>
              <a:t>高考制度恢复</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,教育事业重新走上正轨。</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00000"/>
              </a:lnSpc>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  b.1983年,邓小平提出“</a:t>
            </a:r>
            <a:r>
              <a:rPr lang="zh-CN" altLang="zh-CN" sz="2400" b="1">
                <a:solidFill>
                  <a:srgbClr val="1F2DA8"/>
                </a:solidFill>
                <a:latin typeface="方正启体简体" panose="03000509000000000000" charset="-122"/>
                <a:ea typeface="方正启体简体" panose="03000509000000000000" charset="-122"/>
                <a:cs typeface="方正启体简体" panose="03000509000000000000" charset="-122"/>
                <a:sym typeface="+mn-ea"/>
              </a:rPr>
              <a:t>教育要面向现代化,面向世界,面向未来</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”的指导方针,教育改革的步伐加快。</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00000"/>
              </a:lnSpc>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  c.20世纪90年代（</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1995</a:t>
            </a:r>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,国家开始实行“</a:t>
            </a:r>
            <a:r>
              <a:rPr lang="zh-CN" altLang="zh-CN" sz="2400" b="1">
                <a:solidFill>
                  <a:srgbClr val="1F2DA8"/>
                </a:solidFill>
                <a:latin typeface="方正启体简体" panose="03000509000000000000" charset="-122"/>
                <a:ea typeface="方正启体简体" panose="03000509000000000000" charset="-122"/>
                <a:cs typeface="方正启体简体" panose="03000509000000000000" charset="-122"/>
                <a:sym typeface="+mn-ea"/>
              </a:rPr>
              <a:t>科教兴国</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”发展战略,大量增加教育投入。</a:t>
            </a:r>
            <a:endParaRPr lang="zh-CN" altLang="en-US" sz="2400">
              <a:latin typeface="方正启体简体" panose="03000509000000000000" charset="-122"/>
              <a:ea typeface="方正启体简体" panose="03000509000000000000"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0890" y="908685"/>
            <a:ext cx="2932430" cy="460375"/>
          </a:xfrm>
          <a:prstGeom prst="rect">
            <a:avLst/>
          </a:prstGeom>
          <a:noFill/>
          <a:ln w="15875">
            <a:noFill/>
          </a:ln>
        </p:spPr>
        <p:txBody>
          <a:bodyPr wrap="square">
            <a:spAutoFit/>
          </a:bodyPr>
          <a:lstStyle/>
          <a:p>
            <a:r>
              <a:rPr lang="zh-CN" altLang="en-US" sz="2400" b="1">
                <a:latin typeface="方正启体简体" panose="03000509000000000000" charset="-122"/>
                <a:ea typeface="方正启体简体" panose="03000509000000000000" charset="-122"/>
              </a:rPr>
              <a:t>（一）产生过程：</a:t>
            </a:r>
            <a:endParaRPr lang="zh-CN" altLang="en-US" sz="2400" b="1">
              <a:latin typeface="方正启体简体" panose="03000509000000000000" charset="-122"/>
              <a:ea typeface="方正启体简体" panose="03000509000000000000" charset="-122"/>
            </a:endParaRPr>
          </a:p>
        </p:txBody>
      </p:sp>
      <p:graphicFrame>
        <p:nvGraphicFramePr>
          <p:cNvPr id="11" name="表格 11"/>
          <p:cNvGraphicFramePr>
            <a:graphicFrameLocks noGrp="1"/>
          </p:cNvGraphicFramePr>
          <p:nvPr>
            <p:custDataLst>
              <p:tags r:id="rId1"/>
            </p:custDataLst>
          </p:nvPr>
        </p:nvGraphicFramePr>
        <p:xfrm>
          <a:off x="767556" y="1718786"/>
          <a:ext cx="6661785" cy="3343910"/>
        </p:xfrm>
        <a:graphic>
          <a:graphicData uri="http://schemas.openxmlformats.org/drawingml/2006/table">
            <a:tbl>
              <a:tblPr firstRow="1" bandRow="1">
                <a:tableStyleId>{5C22544A-7EE6-4342-B048-85BDC9FD1C3A}</a:tableStyleId>
              </a:tblPr>
              <a:tblGrid>
                <a:gridCol w="2131695"/>
                <a:gridCol w="4530090"/>
              </a:tblGrid>
              <a:tr h="477520">
                <a:tc>
                  <a:txBody>
                    <a:bodyPr wrap="square"/>
                    <a:lstStyle/>
                    <a:p>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公元前</a:t>
                      </a: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30</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世纪</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lstStyle/>
                    <a:p>
                      <a:endParaRPr lang="zh-CN" altLang="en-US" sz="2400" b="1">
                        <a:solidFill>
                          <a:srgbClr val="5EA695"/>
                        </a:solidFill>
                        <a:latin typeface="方正启体简体" panose="03000509000000000000" charset="-122"/>
                        <a:ea typeface="方正启体简体" panose="03000509000000000000" charset="-122"/>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1330">
                <a:tc>
                  <a:txBody>
                    <a:bodyPr wrap="square"/>
                    <a:lstStyle/>
                    <a:p>
                      <a:r>
                        <a:rPr lang="zh-CN" sz="2400" b="1">
                          <a:solidFill>
                            <a:schemeClr val="tx1"/>
                          </a:solidFill>
                          <a:latin typeface="方正启体简体" panose="03000509000000000000" charset="-122"/>
                          <a:ea typeface="方正启体简体" panose="03000509000000000000" charset="-122"/>
                          <a:cs typeface="方正启体简体" panose="03000509000000000000" charset="-122"/>
                        </a:rPr>
                        <a:t>春秋战国</a:t>
                      </a: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秦汉</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lstStyle/>
                    <a:p>
                      <a:endParaRPr lang="zh-CN" altLang="en-US" sz="2400" b="1">
                        <a:solidFill>
                          <a:schemeClr val="tx1"/>
                        </a:solidFill>
                        <a:latin typeface="方正启体简体" panose="03000509000000000000" charset="-122"/>
                        <a:ea typeface="方正启体简体" panose="03000509000000000000" charset="-122"/>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615">
                <a:tc>
                  <a:txBody>
                    <a:bodyPr wrap="square"/>
                    <a:lstStyle/>
                    <a:p>
                      <a:pPr>
                        <a:buNone/>
                      </a:pP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前</a:t>
                      </a: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2</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世纪</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lstStyle/>
                    <a:p>
                      <a:pPr>
                        <a:buNone/>
                      </a:pPr>
                      <a:endParaRPr lang="zh-CN" altLang="en-US" sz="2400" b="1">
                        <a:solidFill>
                          <a:schemeClr val="tx1"/>
                        </a:solidFill>
                        <a:latin typeface="方正启体简体" panose="03000509000000000000" charset="-122"/>
                        <a:ea typeface="方正启体简体" panose="03000509000000000000" charset="-122"/>
                        <a:cs typeface="+mn-cs"/>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520">
                <a:tc>
                  <a:txBody>
                    <a:bodyPr wrap="square"/>
                    <a:lstStyle/>
                    <a:p>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公元</a:t>
                      </a: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105</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年</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lstStyle/>
                    <a:p>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520">
                <a:tc>
                  <a:txBody>
                    <a:bodyPr wrap="square"/>
                    <a:lstStyle/>
                    <a:p>
                      <a:pPr>
                        <a:buNone/>
                      </a:pPr>
                      <a:r>
                        <a:rPr lang="zh-CN" altLang="en-US" sz="2400" b="1">
                          <a:solidFill>
                            <a:schemeClr val="tx1"/>
                          </a:solidFill>
                          <a:latin typeface="方正启体简体" panose="03000509000000000000" charset="-122"/>
                          <a:ea typeface="方正启体简体" panose="03000509000000000000" charset="-122"/>
                        </a:rPr>
                        <a:t>唐朝</a:t>
                      </a:r>
                      <a:endParaRPr lang="zh-CN" altLang="en-US" sz="2400" b="1">
                        <a:solidFill>
                          <a:schemeClr val="tx1"/>
                        </a:solidFill>
                        <a:latin typeface="方正启体简体" panose="03000509000000000000" charset="-122"/>
                        <a:ea typeface="方正启体简体" panose="03000509000000000000" charset="-122"/>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sz="2400" b="1">
                        <a:solidFill>
                          <a:schemeClr val="tx1"/>
                        </a:solidFill>
                        <a:latin typeface="方正启体简体" panose="03000509000000000000" charset="-122"/>
                        <a:ea typeface="方正启体简体" panose="03000509000000000000" charset="-122"/>
                        <a:cs typeface="+mn-cs"/>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85">
                <a:tc>
                  <a:txBody>
                    <a:bodyPr wrap="square"/>
                    <a:lstStyle/>
                    <a:p>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11</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世纪中叶</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sz="2400" b="1">
                        <a:solidFill>
                          <a:schemeClr val="tx1"/>
                        </a:solidFill>
                        <a:latin typeface="方正启体简体" panose="03000509000000000000" charset="-122"/>
                        <a:ea typeface="方正启体简体" panose="03000509000000000000" charset="-122"/>
                        <a:cs typeface="+mn-cs"/>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520">
                <a:tc>
                  <a:txBody>
                    <a:bodyPr wrap="square"/>
                    <a:lstStyle/>
                    <a:p>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15</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世纪中叶</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lstStyle/>
                    <a:p>
                      <a:endParaRPr lang="zh-CN" altLang="en-US" sz="2400" b="1">
                        <a:solidFill>
                          <a:schemeClr val="tx1"/>
                        </a:solidFill>
                        <a:latin typeface="方正启体简体" panose="03000509000000000000" charset="-122"/>
                        <a:ea typeface="方正启体简体" panose="03000509000000000000" charset="-122"/>
                        <a:cs typeface="+mn-cs"/>
                      </a:endParaRPr>
                    </a:p>
                  </a:txBody>
                  <a:tcPr marL="68580" marR="68580" marT="34290" marB="3429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215" y="2567940"/>
            <a:ext cx="1725295" cy="2764155"/>
          </a:xfrm>
          <a:prstGeom prst="rect">
            <a:avLst/>
          </a:prstGeom>
        </p:spPr>
      </p:pic>
      <p:grpSp>
        <p:nvGrpSpPr>
          <p:cNvPr id="2" name="组合 1"/>
          <p:cNvGrpSpPr/>
          <p:nvPr/>
        </p:nvGrpSpPr>
        <p:grpSpPr>
          <a:xfrm>
            <a:off x="1137920" y="5194935"/>
            <a:ext cx="5594350" cy="1604645"/>
            <a:chOff x="714376" y="3808418"/>
            <a:chExt cx="7723177" cy="261417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70" y="3808418"/>
              <a:ext cx="2271849" cy="2614170"/>
            </a:xfrm>
            <a:prstGeom prst="ellipse">
              <a:avLst/>
            </a:prstGeom>
            <a:ln>
              <a:noFill/>
            </a:ln>
            <a:effectLst>
              <a:softEdge rad="112500"/>
            </a:effectLst>
          </p:spPr>
        </p:pic>
        <p:pic>
          <p:nvPicPr>
            <p:cNvPr id="6" name="图片 5"/>
            <p:cNvPicPr>
              <a:picLocks noChangeAspect="1"/>
            </p:cNvPicPr>
            <p:nvPr/>
          </p:nvPicPr>
          <p:blipFill>
            <a:blip r:embed="rId4"/>
            <a:stretch>
              <a:fillRect/>
            </a:stretch>
          </p:blipFill>
          <p:spPr>
            <a:xfrm>
              <a:off x="714376" y="3808418"/>
              <a:ext cx="2190035" cy="2527300"/>
            </a:xfrm>
            <a:prstGeom prst="ellipse">
              <a:avLst/>
            </a:prstGeom>
            <a:ln>
              <a:noFill/>
            </a:ln>
            <a:effectLst>
              <a:softEdge rad="112500"/>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4909" y="3808418"/>
              <a:ext cx="2732644" cy="2434392"/>
            </a:xfrm>
            <a:prstGeom prst="ellipse">
              <a:avLst/>
            </a:prstGeom>
            <a:ln>
              <a:noFill/>
            </a:ln>
            <a:effectLst>
              <a:softEdge rad="112500"/>
            </a:effectLst>
          </p:spPr>
        </p:pic>
      </p:grpSp>
      <p:sp>
        <p:nvSpPr>
          <p:cNvPr id="4" name="文本框 3"/>
          <p:cNvSpPr txBox="1"/>
          <p:nvPr/>
        </p:nvSpPr>
        <p:spPr>
          <a:xfrm>
            <a:off x="770890" y="475615"/>
            <a:ext cx="3461385" cy="460375"/>
          </a:xfrm>
          <a:prstGeom prst="rect">
            <a:avLst/>
          </a:prstGeom>
          <a:noFill/>
          <a:ln>
            <a:noFill/>
          </a:ln>
        </p:spPr>
        <p:txBody>
          <a:bodyPr wrap="square" rtlCol="0" anchor="t">
            <a:spAutoFit/>
          </a:bodyPr>
          <a:lstStyle/>
          <a:p>
            <a:r>
              <a:rPr lang="zh-CN" altLang="en-US" sz="2400" b="1">
                <a:solidFill>
                  <a:schemeClr val="tx1"/>
                </a:solidFill>
                <a:latin typeface="方正启体简体" panose="03000509000000000000" charset="-122"/>
                <a:ea typeface="方正启体简体" panose="03000509000000000000" charset="-122"/>
                <a:sym typeface="+mn-ea"/>
              </a:rPr>
              <a:t>二、印刷书的诞生</a:t>
            </a:r>
            <a:endParaRPr lang="zh-CN" altLang="en-US" sz="2400" b="1">
              <a:solidFill>
                <a:schemeClr val="tx1"/>
              </a:solidFill>
              <a:latin typeface="方正启体简体" panose="03000509000000000000" charset="-122"/>
              <a:ea typeface="方正启体简体" panose="03000509000000000000" charset="-122"/>
              <a:sym typeface="+mn-ea"/>
            </a:endParaRPr>
          </a:p>
        </p:txBody>
      </p:sp>
      <p:sp>
        <p:nvSpPr>
          <p:cNvPr id="10" name="文本框 9"/>
          <p:cNvSpPr txBox="1"/>
          <p:nvPr/>
        </p:nvSpPr>
        <p:spPr>
          <a:xfrm>
            <a:off x="3215640" y="930910"/>
            <a:ext cx="8252460" cy="829945"/>
          </a:xfrm>
          <a:prstGeom prst="rect">
            <a:avLst/>
          </a:prstGeom>
          <a:noFill/>
        </p:spPr>
        <p:txBody>
          <a:bodyPr wrap="square" rtlCol="0" anchor="t">
            <a:spAutoFit/>
          </a:bodyPr>
          <a:lstStyle/>
          <a:p>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纸发明前的书写材料：龟甲、兽骨、青铜器、玉石器、竹木简、帛。</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2" name="文本框 11"/>
          <p:cNvSpPr txBox="1"/>
          <p:nvPr/>
        </p:nvSpPr>
        <p:spPr>
          <a:xfrm>
            <a:off x="7429500" y="1369060"/>
            <a:ext cx="4568825" cy="1198880"/>
          </a:xfrm>
          <a:prstGeom prst="rect">
            <a:avLst/>
          </a:prstGeom>
          <a:noFill/>
        </p:spPr>
        <p:txBody>
          <a:bodyPr wrap="square" rtlCol="0" anchor="t">
            <a:spAutoFit/>
          </a:bodyPr>
          <a:lstStyle/>
          <a:p>
            <a:r>
              <a:rPr lang="zh-CN" altLang="en-US" sz="2400" b="1">
                <a:latin typeface="方正启体简体" panose="03000509000000000000" charset="-122"/>
                <a:ea typeface="方正启体简体" panose="03000509000000000000" charset="-122"/>
                <a:cs typeface="方正启体简体" panose="03000509000000000000" charset="-122"/>
                <a:sym typeface="+mn-ea"/>
              </a:rPr>
              <a:t>缺点：</a:t>
            </a:r>
            <a:endParaRPr lang="zh-CN" altLang="en-US" sz="2400" b="1">
              <a:latin typeface="方正启体简体" panose="03000509000000000000" charset="-122"/>
              <a:ea typeface="方正启体简体" panose="03000509000000000000" charset="-122"/>
              <a:cs typeface="方正启体简体" panose="03000509000000000000" charset="-122"/>
              <a:sym typeface="+mn-ea"/>
            </a:endParaRPr>
          </a:p>
          <a:p>
            <a:r>
              <a:rPr lang="en-US" altLang="zh-CN" sz="2400" b="1">
                <a:latin typeface="方正启体简体" panose="03000509000000000000" charset="-122"/>
                <a:ea typeface="方正启体简体" panose="03000509000000000000" charset="-122"/>
                <a:cs typeface="方正启体简体" panose="03000509000000000000" charset="-122"/>
                <a:sym typeface="+mn-ea"/>
              </a:rPr>
              <a:t>⑴</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a:solidFill>
                  <a:srgbClr val="FF3300"/>
                </a:solidFill>
                <a:latin typeface="方正启体简体" panose="03000509000000000000" charset="-122"/>
                <a:ea typeface="方正启体简体" panose="03000509000000000000" charset="-122"/>
                <a:cs typeface="方正启体简体" panose="03000509000000000000" charset="-122"/>
                <a:sym typeface="+mn-ea"/>
              </a:rPr>
              <a:t>笨重</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，不便携带</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en-US" altLang="zh-CN" sz="2400" b="1">
                <a:latin typeface="方正启体简体" panose="03000509000000000000" charset="-122"/>
                <a:ea typeface="方正启体简体" panose="03000509000000000000" charset="-122"/>
                <a:cs typeface="方正启体简体" panose="03000509000000000000" charset="-122"/>
                <a:sym typeface="+mn-ea"/>
              </a:rPr>
              <a:t>⑵</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、价格</a:t>
            </a:r>
            <a:r>
              <a:rPr lang="zh-CN" altLang="en-US" sz="2400" b="1">
                <a:solidFill>
                  <a:srgbClr val="FF3300"/>
                </a:solidFill>
                <a:latin typeface="方正启体简体" panose="03000509000000000000" charset="-122"/>
                <a:ea typeface="方正启体简体" panose="03000509000000000000" charset="-122"/>
                <a:cs typeface="方正启体简体" panose="03000509000000000000" charset="-122"/>
                <a:sym typeface="+mn-ea"/>
              </a:rPr>
              <a:t>昂贵</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a:solidFill>
                  <a:srgbClr val="0000FF"/>
                </a:solidFill>
                <a:latin typeface="方正启体简体" panose="03000509000000000000" charset="-122"/>
                <a:ea typeface="方正启体简体" panose="03000509000000000000" charset="-122"/>
                <a:cs typeface="方正启体简体" panose="03000509000000000000" charset="-122"/>
                <a:sym typeface="+mn-ea"/>
              </a:rPr>
              <a:t>不易收藏流传</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a:t>
            </a:r>
            <a:endParaRPr lang="zh-CN" altLang="en-US" sz="24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文本框 6"/>
          <p:cNvSpPr txBox="1"/>
          <p:nvPr/>
        </p:nvSpPr>
        <p:spPr>
          <a:xfrm>
            <a:off x="2963545" y="1791970"/>
            <a:ext cx="4450080" cy="460375"/>
          </a:xfrm>
          <a:prstGeom prst="rect">
            <a:avLst/>
          </a:prstGeom>
          <a:noFill/>
        </p:spPr>
        <p:txBody>
          <a:bodyPr wrap="none" rtlCol="0" anchor="t">
            <a:spAutoFit/>
          </a:bodyPr>
          <a:p>
            <a:r>
              <a:rPr lang="zh-CN" altLang="en-US" sz="2400" b="1">
                <a:latin typeface="方正启体简体" panose="03000509000000000000" charset="-122"/>
                <a:ea typeface="方正启体简体" panose="03000509000000000000" charset="-122"/>
                <a:sym typeface="+mn-ea"/>
              </a:rPr>
              <a:t>古埃及出现</a:t>
            </a:r>
            <a:r>
              <a:rPr lang="zh-CN" altLang="en-US" sz="2400" b="1">
                <a:solidFill>
                  <a:srgbClr val="C00000"/>
                </a:solidFill>
                <a:latin typeface="方正启体简体" panose="03000509000000000000" charset="-122"/>
                <a:ea typeface="方正启体简体" panose="03000509000000000000" charset="-122"/>
                <a:sym typeface="+mn-ea"/>
              </a:rPr>
              <a:t>纸草书卷</a:t>
            </a:r>
            <a:r>
              <a:rPr lang="zh-CN" altLang="en-US" sz="2400" b="1">
                <a:latin typeface="方正启体简体" panose="03000509000000000000" charset="-122"/>
                <a:ea typeface="方正启体简体" panose="03000509000000000000" charset="-122"/>
                <a:sym typeface="+mn-ea"/>
              </a:rPr>
              <a:t>，</a:t>
            </a:r>
            <a:r>
              <a:rPr lang="zh-CN" altLang="en-US" sz="2400" b="1">
                <a:solidFill>
                  <a:srgbClr val="5EA695"/>
                </a:solidFill>
                <a:latin typeface="方正启体简体" panose="03000509000000000000" charset="-122"/>
                <a:ea typeface="方正启体简体" panose="03000509000000000000" charset="-122"/>
                <a:sym typeface="+mn-ea"/>
              </a:rPr>
              <a:t>书籍雏形</a:t>
            </a:r>
            <a:endParaRPr lang="zh-CN" altLang="en-US" sz="2400">
              <a:latin typeface="方正启体简体" panose="03000509000000000000" charset="-122"/>
              <a:ea typeface="方正启体简体" panose="03000509000000000000" charset="-122"/>
            </a:endParaRPr>
          </a:p>
        </p:txBody>
      </p:sp>
      <p:sp>
        <p:nvSpPr>
          <p:cNvPr id="9" name="文本框 8"/>
          <p:cNvSpPr txBox="1"/>
          <p:nvPr/>
        </p:nvSpPr>
        <p:spPr>
          <a:xfrm>
            <a:off x="2931160" y="2276475"/>
            <a:ext cx="4161790" cy="460375"/>
          </a:xfrm>
          <a:prstGeom prst="rect">
            <a:avLst/>
          </a:prstGeom>
          <a:noFill/>
        </p:spPr>
        <p:txBody>
          <a:bodyPr wrap="none" rtlCol="0" anchor="t">
            <a:spAutoFit/>
          </a:bodyPr>
          <a:p>
            <a:r>
              <a:rPr lang="zh-CN" altLang="en-US" sz="2400" b="1">
                <a:solidFill>
                  <a:srgbClr val="C00000"/>
                </a:solidFill>
                <a:latin typeface="方正启体简体" panose="03000509000000000000" charset="-122"/>
                <a:ea typeface="方正启体简体" panose="03000509000000000000" charset="-122"/>
                <a:sym typeface="+mn-ea"/>
              </a:rPr>
              <a:t>简策、帛书</a:t>
            </a:r>
            <a:r>
              <a:rPr lang="zh-CN" altLang="en-US" sz="2400" b="1">
                <a:latin typeface="方正启体简体" panose="03000509000000000000" charset="-122"/>
                <a:ea typeface="方正启体简体" panose="03000509000000000000" charset="-122"/>
                <a:sym typeface="+mn-ea"/>
              </a:rPr>
              <a:t>，中国最早的书籍</a:t>
            </a:r>
            <a:endParaRPr lang="zh-CN" altLang="en-US" sz="2400">
              <a:latin typeface="方正启体简体" panose="03000509000000000000" charset="-122"/>
              <a:ea typeface="方正启体简体" panose="03000509000000000000" charset="-122"/>
            </a:endParaRPr>
          </a:p>
        </p:txBody>
      </p:sp>
      <p:sp>
        <p:nvSpPr>
          <p:cNvPr id="13" name="文本框 12"/>
          <p:cNvSpPr txBox="1"/>
          <p:nvPr/>
        </p:nvSpPr>
        <p:spPr>
          <a:xfrm>
            <a:off x="3039745" y="2780665"/>
            <a:ext cx="1713230" cy="460375"/>
          </a:xfrm>
          <a:prstGeom prst="rect">
            <a:avLst/>
          </a:prstGeom>
          <a:noFill/>
        </p:spPr>
        <p:txBody>
          <a:bodyPr wrap="none" rtlCol="0" anchor="t">
            <a:spAutoFit/>
          </a:bodyPr>
          <a:p>
            <a:pPr>
              <a:buNone/>
            </a:pPr>
            <a:r>
              <a:rPr lang="zh-CN" altLang="en-US" sz="2400" b="1">
                <a:latin typeface="方正启体简体" panose="03000509000000000000" charset="-122"/>
                <a:ea typeface="方正启体简体" panose="03000509000000000000" charset="-122"/>
                <a:sym typeface="+mn-ea"/>
              </a:rPr>
              <a:t>植物纤维纸</a:t>
            </a:r>
            <a:endParaRPr lang="zh-CN" altLang="en-US" sz="2400">
              <a:latin typeface="方正启体简体" panose="03000509000000000000" charset="-122"/>
              <a:ea typeface="方正启体简体" panose="03000509000000000000" charset="-122"/>
            </a:endParaRPr>
          </a:p>
        </p:txBody>
      </p:sp>
      <p:sp>
        <p:nvSpPr>
          <p:cNvPr id="14" name="文本框 13"/>
          <p:cNvSpPr txBox="1"/>
          <p:nvPr/>
        </p:nvSpPr>
        <p:spPr>
          <a:xfrm>
            <a:off x="2963545" y="3212465"/>
            <a:ext cx="3549650" cy="460375"/>
          </a:xfrm>
          <a:prstGeom prst="rect">
            <a:avLst/>
          </a:prstGeom>
          <a:noFill/>
        </p:spPr>
        <p:txBody>
          <a:bodyPr wrap="none" rtlCol="0" anchor="t">
            <a:spAutoFit/>
          </a:bodyPr>
          <a:p>
            <a:r>
              <a:rPr lang="zh-CN" altLang="en-US" sz="2400" b="1">
                <a:latin typeface="方正启体简体" panose="03000509000000000000" charset="-122"/>
                <a:ea typeface="方正启体简体" panose="03000509000000000000" charset="-122"/>
                <a:cs typeface="方正启体简体" panose="03000509000000000000" charset="-122"/>
                <a:sym typeface="+mn-ea"/>
              </a:rPr>
              <a:t>东汉蔡伦制出“蔡侯纸”</a:t>
            </a:r>
            <a:endParaRPr lang="zh-CN" altLang="en-US" sz="2400">
              <a:latin typeface="方正启体简体" panose="03000509000000000000" charset="-122"/>
              <a:ea typeface="方正启体简体" panose="03000509000000000000" charset="-122"/>
            </a:endParaRPr>
          </a:p>
        </p:txBody>
      </p:sp>
      <p:sp>
        <p:nvSpPr>
          <p:cNvPr id="15" name="文本框 14"/>
          <p:cNvSpPr txBox="1"/>
          <p:nvPr/>
        </p:nvSpPr>
        <p:spPr>
          <a:xfrm>
            <a:off x="3039745" y="3672840"/>
            <a:ext cx="1713230" cy="460375"/>
          </a:xfrm>
          <a:prstGeom prst="rect">
            <a:avLst/>
          </a:prstGeom>
          <a:noFill/>
        </p:spPr>
        <p:txBody>
          <a:bodyPr wrap="none" rtlCol="0" anchor="t">
            <a:spAutoFit/>
          </a:bodyPr>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1">
                <a:latin typeface="方正启体简体" panose="03000509000000000000" charset="-122"/>
                <a:ea typeface="方正启体简体" panose="03000509000000000000" charset="-122"/>
                <a:sym typeface="+mn-ea"/>
              </a:rPr>
              <a:t>雕版印刷品</a:t>
            </a:r>
            <a:endParaRPr lang="zh-CN" altLang="en-US" sz="2400">
              <a:latin typeface="方正启体简体" panose="03000509000000000000" charset="-122"/>
              <a:ea typeface="方正启体简体" panose="03000509000000000000" charset="-122"/>
            </a:endParaRPr>
          </a:p>
        </p:txBody>
      </p:sp>
      <p:sp>
        <p:nvSpPr>
          <p:cNvPr id="16" name="文本框 15"/>
          <p:cNvSpPr txBox="1"/>
          <p:nvPr/>
        </p:nvSpPr>
        <p:spPr>
          <a:xfrm>
            <a:off x="2963545" y="4185285"/>
            <a:ext cx="4161790" cy="460375"/>
          </a:xfrm>
          <a:prstGeom prst="rect">
            <a:avLst/>
          </a:prstGeom>
          <a:noFill/>
        </p:spPr>
        <p:txBody>
          <a:bodyPr wrap="none" rtlCol="0" anchor="t">
            <a:spAutoFit/>
          </a:bodyPr>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1">
                <a:latin typeface="方正启体简体" panose="03000509000000000000" charset="-122"/>
                <a:ea typeface="方正启体简体" panose="03000509000000000000" charset="-122"/>
                <a:sym typeface="+mn-ea"/>
              </a:rPr>
              <a:t>北宋毕昇发明胶泥活字印刷术</a:t>
            </a:r>
            <a:endParaRPr lang="zh-CN" altLang="en-US" sz="2400">
              <a:latin typeface="方正启体简体" panose="03000509000000000000" charset="-122"/>
              <a:ea typeface="方正启体简体" panose="03000509000000000000" charset="-122"/>
            </a:endParaRPr>
          </a:p>
        </p:txBody>
      </p:sp>
      <p:sp>
        <p:nvSpPr>
          <p:cNvPr id="18" name="文本框 17"/>
          <p:cNvSpPr txBox="1"/>
          <p:nvPr/>
        </p:nvSpPr>
        <p:spPr>
          <a:xfrm>
            <a:off x="2931160" y="4697730"/>
            <a:ext cx="4467860" cy="460375"/>
          </a:xfrm>
          <a:prstGeom prst="rect">
            <a:avLst/>
          </a:prstGeom>
          <a:noFill/>
        </p:spPr>
        <p:txBody>
          <a:bodyPr wrap="none" rtlCol="0" anchor="t">
            <a:spAutoFit/>
          </a:bodyPr>
          <a:p>
            <a:r>
              <a:rPr lang="zh-CN" altLang="en-US" sz="2400" b="1">
                <a:latin typeface="方正启体简体" panose="03000509000000000000" charset="-122"/>
                <a:ea typeface="方正启体简体" panose="03000509000000000000" charset="-122"/>
                <a:sym typeface="+mn-ea"/>
              </a:rPr>
              <a:t>德国人谷登堡发明金属活字印刷</a:t>
            </a:r>
            <a:endParaRPr lang="zh-CN" altLang="en-US" sz="2400">
              <a:latin typeface="方正启体简体" panose="03000509000000000000" charset="-122"/>
              <a:ea typeface="方正启体简体" panose="03000509000000000000"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linds(horizont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7" grpId="0"/>
      <p:bldP spid="9" grpId="0"/>
      <p:bldP spid="13" grpId="0"/>
      <p:bldP spid="14" grpId="0"/>
      <p:bldP spid="15"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p:nvPr/>
        </p:nvPicPr>
        <p:blipFill>
          <a:blip r:embed="rId1">
            <a:extLst>
              <a:ext uri="{28A0092B-C50C-407E-A947-70E740481C1C}">
                <a14:useLocalDpi xmlns:a14="http://schemas.microsoft.com/office/drawing/2010/main" val="0"/>
              </a:ext>
            </a:extLst>
          </a:blip>
          <a:stretch>
            <a:fillRect/>
          </a:stretch>
        </p:blipFill>
        <p:spPr>
          <a:xfrm>
            <a:off x="695585" y="908599"/>
            <a:ext cx="3207569" cy="42220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矩形 13"/>
          <p:cNvSpPr/>
          <p:nvPr/>
        </p:nvSpPr>
        <p:spPr>
          <a:xfrm>
            <a:off x="527050" y="5301615"/>
            <a:ext cx="3601720" cy="475615"/>
          </a:xfrm>
          <a:prstGeom prst="rect">
            <a:avLst/>
          </a:prstGeom>
        </p:spPr>
        <p:txBody>
          <a:bodyPr wrap="square">
            <a:spAutoFit/>
          </a:bodyPr>
          <a:lstStyle/>
          <a:p>
            <a:pPr algn="ctr">
              <a:lnSpc>
                <a:spcPct val="125000"/>
              </a:lnSpc>
            </a:pPr>
            <a:r>
              <a:rPr lang="zh-CN" altLang="en-US" sz="2000">
                <a:latin typeface="方正启体简体" panose="03000509000000000000" charset="-122"/>
                <a:ea typeface="方正启体简体" panose="03000509000000000000" charset="-122"/>
              </a:rPr>
              <a:t>印刷术推动报纸、杂志的普及</a:t>
            </a:r>
            <a:endParaRPr lang="zh-CN" altLang="en-US" sz="2000">
              <a:latin typeface="方正启体简体" panose="03000509000000000000" charset="-122"/>
              <a:ea typeface="方正启体简体" panose="03000509000000000000" charset="-122"/>
            </a:endParaRPr>
          </a:p>
        </p:txBody>
      </p:sp>
      <p:sp>
        <p:nvSpPr>
          <p:cNvPr id="15" name="矩形 14"/>
          <p:cNvSpPr/>
          <p:nvPr/>
        </p:nvSpPr>
        <p:spPr>
          <a:xfrm>
            <a:off x="783590" y="476885"/>
            <a:ext cx="3176270" cy="460375"/>
          </a:xfrm>
          <a:prstGeom prst="rect">
            <a:avLst/>
          </a:prstGeom>
        </p:spPr>
        <p:txBody>
          <a:bodyPr wrap="square">
            <a:spAutoFit/>
          </a:bodyPr>
          <a:lstStyle/>
          <a:p>
            <a:r>
              <a:rPr lang="zh-CN" altLang="en-US" sz="2400">
                <a:latin typeface="方正启体简体" panose="03000509000000000000" charset="-122"/>
                <a:ea typeface="方正启体简体" panose="03000509000000000000" charset="-122"/>
              </a:rPr>
              <a:t>（二）</a:t>
            </a:r>
            <a:r>
              <a:rPr lang="zh-CN" altLang="en-US" sz="2400">
                <a:solidFill>
                  <a:srgbClr val="5EA695"/>
                </a:solidFill>
                <a:latin typeface="方正启体简体" panose="03000509000000000000" charset="-122"/>
                <a:ea typeface="方正启体简体" panose="03000509000000000000" charset="-122"/>
                <a:sym typeface="+mn-ea"/>
              </a:rPr>
              <a:t>印刷书的</a:t>
            </a:r>
            <a:r>
              <a:rPr lang="zh-CN" altLang="en-US" sz="2400">
                <a:latin typeface="方正启体简体" panose="03000509000000000000" charset="-122"/>
                <a:ea typeface="方正启体简体" panose="03000509000000000000" charset="-122"/>
              </a:rPr>
              <a:t>作用</a:t>
            </a:r>
            <a:endParaRPr lang="zh-CN" altLang="en-US" sz="2400">
              <a:latin typeface="方正启体简体" panose="03000509000000000000" charset="-122"/>
              <a:ea typeface="方正启体简体" panose="03000509000000000000" charset="-122"/>
            </a:endParaRPr>
          </a:p>
        </p:txBody>
      </p:sp>
      <p:sp>
        <p:nvSpPr>
          <p:cNvPr id="6" name="矩形 5"/>
          <p:cNvSpPr/>
          <p:nvPr/>
        </p:nvSpPr>
        <p:spPr>
          <a:xfrm>
            <a:off x="4008120" y="836930"/>
            <a:ext cx="7797165" cy="1198880"/>
          </a:xfrm>
          <a:prstGeom prst="rect">
            <a:avLst/>
          </a:prstGeom>
          <a:solidFill>
            <a:srgbClr val="EDF9F5"/>
          </a:solidFill>
          <a:ln w="9525">
            <a:noFill/>
          </a:ln>
        </p:spPr>
        <p:txBody>
          <a:bodyPr wrap="square" anchor="t">
            <a:spAutoFit/>
          </a:bodyPr>
          <a:p>
            <a:pPr>
              <a:lnSpc>
                <a:spcPct val="100000"/>
              </a:lnSpc>
              <a:spcBef>
                <a:spcPts val="0"/>
              </a:spcBef>
              <a:spcAft>
                <a:spcPts val="0"/>
              </a:spcAft>
            </a:pPr>
            <a:r>
              <a:rPr lang="zh-CN" altLang="en-US" sz="2400">
                <a:latin typeface="方正启体简体" panose="03000509000000000000" charset="-122"/>
                <a:ea typeface="方正启体简体" panose="03000509000000000000" charset="-122"/>
              </a:rPr>
              <a:t>⑴极大地推动了文化传承与传播，促进</a:t>
            </a:r>
            <a:r>
              <a:rPr lang="zh-CN" altLang="en-US" sz="2400">
                <a:latin typeface="方正启体简体" panose="03000509000000000000" charset="-122"/>
                <a:ea typeface="方正启体简体" panose="03000509000000000000" charset="-122"/>
                <a:sym typeface="+mn-ea"/>
              </a:rPr>
              <a:t>文化普及，又处于文化的大众化，</a:t>
            </a:r>
            <a:r>
              <a:rPr lang="zh-CN" altLang="en-US" sz="2400">
                <a:latin typeface="方正启体简体" panose="03000509000000000000" charset="-122"/>
                <a:ea typeface="方正启体简体" panose="03000509000000000000" charset="-122"/>
              </a:rPr>
              <a:t>有利于提高人们的文化修养，促进各民族的发展。</a:t>
            </a:r>
            <a:endParaRPr lang="zh-CN" altLang="en-US" sz="2400">
              <a:latin typeface="方正启体简体" panose="03000509000000000000" charset="-122"/>
              <a:ea typeface="方正启体简体" panose="03000509000000000000" charset="-122"/>
            </a:endParaRPr>
          </a:p>
        </p:txBody>
      </p:sp>
      <p:sp>
        <p:nvSpPr>
          <p:cNvPr id="7" name="矩形 6"/>
          <p:cNvSpPr/>
          <p:nvPr/>
        </p:nvSpPr>
        <p:spPr>
          <a:xfrm>
            <a:off x="4008120" y="3285490"/>
            <a:ext cx="7810500" cy="829945"/>
          </a:xfrm>
          <a:prstGeom prst="rect">
            <a:avLst/>
          </a:prstGeom>
          <a:solidFill>
            <a:srgbClr val="EDF9F5"/>
          </a:solidFill>
          <a:ln w="9525">
            <a:noFill/>
          </a:ln>
        </p:spPr>
        <p:txBody>
          <a:bodyPr wrap="square" anchor="t">
            <a:spAutoFit/>
          </a:bodyPr>
          <a:p>
            <a:pPr>
              <a:lnSpc>
                <a:spcPct val="100000"/>
              </a:lnSpc>
              <a:spcBef>
                <a:spcPts val="0"/>
              </a:spcBef>
              <a:spcAft>
                <a:spcPts val="0"/>
              </a:spcAft>
            </a:pPr>
            <a:r>
              <a:rPr lang="zh-CN" altLang="en-US" sz="2400">
                <a:latin typeface="方正启体简体" panose="03000509000000000000" charset="-122"/>
                <a:ea typeface="方正启体简体" panose="03000509000000000000" charset="-122"/>
              </a:rPr>
              <a:t>⑷造纸术和印刷术推动文艺复兴和宗教改革，有利于西方的思想解放。</a:t>
            </a:r>
            <a:endParaRPr lang="zh-CN" altLang="en-US" sz="2400">
              <a:latin typeface="方正启体简体" panose="03000509000000000000" charset="-122"/>
              <a:ea typeface="方正启体简体" panose="03000509000000000000" charset="-122"/>
            </a:endParaRPr>
          </a:p>
        </p:txBody>
      </p:sp>
      <p:sp>
        <p:nvSpPr>
          <p:cNvPr id="8" name="矩形 7"/>
          <p:cNvSpPr/>
          <p:nvPr/>
        </p:nvSpPr>
        <p:spPr>
          <a:xfrm>
            <a:off x="4008120" y="2035810"/>
            <a:ext cx="7796530" cy="829945"/>
          </a:xfrm>
          <a:prstGeom prst="rect">
            <a:avLst/>
          </a:prstGeom>
          <a:solidFill>
            <a:srgbClr val="EDF9F5"/>
          </a:solidFill>
          <a:ln w="9525">
            <a:noFill/>
          </a:ln>
        </p:spPr>
        <p:txBody>
          <a:bodyPr wrap="square" anchor="t">
            <a:spAutoFit/>
          </a:bodyPr>
          <a:p>
            <a:pPr>
              <a:lnSpc>
                <a:spcPct val="100000"/>
              </a:lnSpc>
              <a:spcBef>
                <a:spcPts val="0"/>
              </a:spcBef>
              <a:spcAft>
                <a:spcPts val="0"/>
              </a:spcAft>
            </a:pPr>
            <a:r>
              <a:rPr lang="zh-CN" altLang="en-US" sz="2400">
                <a:latin typeface="方正启体简体" panose="03000509000000000000" charset="-122"/>
                <a:ea typeface="方正启体简体" panose="03000509000000000000" charset="-122"/>
              </a:rPr>
              <a:t>⑵翻译其他文化典籍，有利于借鉴吸收他国文化，补充发展本国文化。</a:t>
            </a:r>
            <a:endParaRPr lang="en-US" altLang="zh-CN" sz="2400">
              <a:latin typeface="方正启体简体" panose="03000509000000000000" charset="-122"/>
              <a:ea typeface="方正启体简体" panose="03000509000000000000" charset="-122"/>
            </a:endParaRPr>
          </a:p>
        </p:txBody>
      </p:sp>
      <p:sp>
        <p:nvSpPr>
          <p:cNvPr id="9" name="矩形 8"/>
          <p:cNvSpPr/>
          <p:nvPr/>
        </p:nvSpPr>
        <p:spPr>
          <a:xfrm>
            <a:off x="4008120" y="2865755"/>
            <a:ext cx="7810500" cy="460375"/>
          </a:xfrm>
          <a:prstGeom prst="rect">
            <a:avLst/>
          </a:prstGeom>
          <a:solidFill>
            <a:srgbClr val="EDF9F5"/>
          </a:solidFill>
          <a:ln w="9525">
            <a:noFill/>
          </a:ln>
        </p:spPr>
        <p:txBody>
          <a:bodyPr wrap="square" anchor="t">
            <a:spAutoFit/>
          </a:bodyPr>
          <a:p>
            <a:r>
              <a:rPr lang="zh-CN" altLang="en-US" sz="2400">
                <a:latin typeface="方正启体简体" panose="03000509000000000000" charset="-122"/>
                <a:ea typeface="方正启体简体" panose="03000509000000000000" charset="-122"/>
              </a:rPr>
              <a:t>⑶促进中外文化交流，扩大本国传统文化的影响力。</a:t>
            </a:r>
            <a:endParaRPr lang="en-US" altLang="zh-CN" sz="2400">
              <a:latin typeface="方正启体简体" panose="03000509000000000000" charset="-122"/>
              <a:ea typeface="方正启体简体" panose="03000509000000000000" charset="-122"/>
            </a:endParaRPr>
          </a:p>
        </p:txBody>
      </p:sp>
      <p:sp>
        <p:nvSpPr>
          <p:cNvPr id="2" name="文本框 1"/>
          <p:cNvSpPr txBox="1"/>
          <p:nvPr/>
        </p:nvSpPr>
        <p:spPr>
          <a:xfrm>
            <a:off x="4008120" y="4149090"/>
            <a:ext cx="7809865" cy="829945"/>
          </a:xfrm>
          <a:prstGeom prst="rect">
            <a:avLst/>
          </a:prstGeom>
          <a:noFill/>
        </p:spPr>
        <p:txBody>
          <a:bodyPr wrap="square" rtlCol="0" anchor="t">
            <a:spAutoFit/>
          </a:bodyPr>
          <a:p>
            <a:r>
              <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mn-ea"/>
              </a:rPr>
              <a:t>课本79页“学思之窗”，印刷书为什么被视作“新一代的书籍”？</a:t>
            </a:r>
            <a:endPar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5" name="文本框 4"/>
          <p:cNvSpPr txBox="1"/>
          <p:nvPr>
            <p:custDataLst>
              <p:tags r:id="rId2"/>
            </p:custDataLst>
          </p:nvPr>
        </p:nvSpPr>
        <p:spPr>
          <a:xfrm>
            <a:off x="4079875" y="4869180"/>
            <a:ext cx="7738745" cy="1938020"/>
          </a:xfrm>
          <a:prstGeom prst="rect">
            <a:avLst/>
          </a:prstGeom>
          <a:noFill/>
          <a:ln w="9525">
            <a:solidFill>
              <a:srgbClr val="C00000"/>
            </a:solidFill>
          </a:ln>
        </p:spPr>
        <p:txBody>
          <a:bodyPr wrap="square">
            <a:spAutoFit/>
          </a:bodyPr>
          <a:p>
            <a:pPr indent="0"/>
            <a:r>
              <a:rPr lang="en-US" sz="2400">
                <a:latin typeface="方正启体简体" panose="03000509000000000000" charset="-122"/>
                <a:ea typeface="方正启体简体" panose="03000509000000000000" charset="-122"/>
              </a:rPr>
              <a:t>    </a:t>
            </a:r>
            <a:r>
              <a:rPr lang="zh-CN" altLang="en-US" sz="2400">
                <a:latin typeface="方正启体简体" panose="03000509000000000000" charset="-122"/>
                <a:ea typeface="方正启体简体" panose="03000509000000000000" charset="-122"/>
              </a:rPr>
              <a:t>将多项技术整合在一起，采用金属活字印刷，成为现代印刷术发展具有象征意义的重大事件，进一步推动了报纸、杂志的出版。</a:t>
            </a:r>
            <a:endParaRPr lang="zh-CN" altLang="en-US" sz="2400">
              <a:latin typeface="方正启体简体" panose="03000509000000000000" charset="-122"/>
              <a:ea typeface="方正启体简体" panose="03000509000000000000" charset="-122"/>
            </a:endParaRPr>
          </a:p>
          <a:p>
            <a:pPr indent="0"/>
            <a:r>
              <a:rPr lang="zh-CN" altLang="en-US" sz="2400">
                <a:latin typeface="方正启体简体" panose="03000509000000000000" charset="-122"/>
                <a:ea typeface="方正启体简体" panose="03000509000000000000" charset="-122"/>
              </a:rPr>
              <a:t>    掌握书籍的不再是少数人，推动了文化的大众化,提高人的文化修养,促进各民族的发展。</a:t>
            </a:r>
            <a:endParaRPr lang="zh-CN" altLang="en-US" sz="2400">
              <a:latin typeface="方正启体简体" panose="03000509000000000000" charset="-122"/>
              <a:ea typeface="方正启体简体" panose="03000509000000000000"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9470" y="476885"/>
            <a:ext cx="3599180" cy="521970"/>
          </a:xfrm>
          <a:prstGeom prst="rect">
            <a:avLst/>
          </a:prstGeom>
          <a:noFill/>
        </p:spPr>
        <p:txBody>
          <a:bodyPr wrap="square">
            <a:spAutoFit/>
          </a:bodyPr>
          <a:lstStyle/>
          <a:p>
            <a:pPr indent="267970" algn="just"/>
            <a:r>
              <a:rPr lang="zh-CN" altLang="zh-CN" sz="2800" kern="100" dirty="0">
                <a:solidFill>
                  <a:srgbClr val="FF0000"/>
                </a:solidFill>
                <a:effectLst/>
                <a:latin typeface="方正启体简体" panose="03000509000000000000" charset="-122"/>
                <a:ea typeface="方正启体简体" panose="03000509000000000000" charset="-122"/>
                <a:cs typeface="方正启体简体" panose="03000509000000000000" charset="-122"/>
              </a:rPr>
              <a:t>三、图书馆的成长</a:t>
            </a:r>
            <a:endParaRPr lang="zh-CN" altLang="zh-CN" sz="2800" kern="100" dirty="0">
              <a:solidFill>
                <a:srgbClr val="FF0000"/>
              </a:solidFill>
              <a:effectLst/>
              <a:latin typeface="方正启体简体" panose="03000509000000000000" charset="-122"/>
              <a:ea typeface="方正启体简体" panose="03000509000000000000" charset="-122"/>
              <a:cs typeface="方正启体简体" panose="03000509000000000000" charset="-122"/>
            </a:endParaRPr>
          </a:p>
        </p:txBody>
      </p:sp>
      <p:graphicFrame>
        <p:nvGraphicFramePr>
          <p:cNvPr id="4" name="表格 3"/>
          <p:cNvGraphicFramePr>
            <a:graphicFrameLocks noGrp="1"/>
          </p:cNvGraphicFramePr>
          <p:nvPr>
            <p:custDataLst>
              <p:tags r:id="rId1"/>
            </p:custDataLst>
          </p:nvPr>
        </p:nvGraphicFramePr>
        <p:xfrm>
          <a:off x="479425" y="947420"/>
          <a:ext cx="10657840" cy="5664200"/>
        </p:xfrm>
        <a:graphic>
          <a:graphicData uri="http://schemas.openxmlformats.org/drawingml/2006/table">
            <a:tbl>
              <a:tblPr firstRow="1" firstCol="1" bandRow="1">
                <a:tableStyleId>{5C22544A-7EE6-4342-B048-85BDC9FD1C3A}</a:tableStyleId>
              </a:tblPr>
              <a:tblGrid>
                <a:gridCol w="949960"/>
                <a:gridCol w="1555115"/>
                <a:gridCol w="8152765"/>
              </a:tblGrid>
              <a:tr h="861060">
                <a:tc rowSpan="3">
                  <a:txBody>
                    <a:bodyPr/>
                    <a:lstStyle/>
                    <a:p>
                      <a:pPr algn="just"/>
                      <a:r>
                        <a:rPr lang="zh-CN" sz="2400" b="0" kern="100" dirty="0">
                          <a:solidFill>
                            <a:schemeClr val="tx1"/>
                          </a:solidFill>
                          <a:effectLst/>
                        </a:rPr>
                        <a:t>外国</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c>
                  <a:txBody>
                    <a:bodyPr/>
                    <a:lstStyle/>
                    <a:p>
                      <a:pPr algn="just"/>
                      <a:r>
                        <a:rPr lang="zh-CN" sz="2400" b="0" kern="100" dirty="0">
                          <a:solidFill>
                            <a:schemeClr val="tx1"/>
                          </a:solidFill>
                          <a:effectLst/>
                        </a:rPr>
                        <a:t>奴隶社会</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c>
                  <a:txBody>
                    <a:bodyPr/>
                    <a:lstStyle/>
                    <a:p>
                      <a:pPr algn="just"/>
                      <a:r>
                        <a:rPr lang="zh-CN" sz="2400" b="0" kern="100" dirty="0">
                          <a:solidFill>
                            <a:schemeClr val="tx1"/>
                          </a:solidFill>
                          <a:effectLst/>
                        </a:rPr>
                        <a:t>亚述图书馆：古文明遗址中保存最完整、规模最大、书籍（泥版书）最齐全的图书馆。</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r>
              <a:tr h="906780">
                <a:tc vMerge="1">
                  <a:tcPr/>
                </a:tc>
                <a:tc>
                  <a:txBody>
                    <a:bodyPr/>
                    <a:lstStyle/>
                    <a:p>
                      <a:pPr algn="just"/>
                      <a:r>
                        <a:rPr lang="zh-CN" sz="2400" b="0" kern="100" dirty="0">
                          <a:solidFill>
                            <a:schemeClr val="tx1"/>
                          </a:solidFill>
                          <a:effectLst/>
                        </a:rPr>
                        <a:t>中世纪</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c>
                  <a:txBody>
                    <a:bodyPr/>
                    <a:lstStyle/>
                    <a:p>
                      <a:pPr algn="just"/>
                      <a:r>
                        <a:rPr lang="zh-CN" sz="2400" b="0" kern="100">
                          <a:solidFill>
                            <a:schemeClr val="tx1"/>
                          </a:solidFill>
                          <a:effectLst/>
                        </a:rPr>
                        <a:t>修道院、大教堂和大学图书馆、私人图书馆：保存古典时期的文化遗产。</a:t>
                      </a:r>
                      <a:endParaRPr lang="zh-CN" sz="2400" b="0" kern="10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r>
              <a:tr h="392430">
                <a:tc vMerge="1">
                  <a:tcPr/>
                </a:tc>
                <a:tc>
                  <a:txBody>
                    <a:bodyPr/>
                    <a:lstStyle/>
                    <a:p>
                      <a:pPr algn="just"/>
                      <a:r>
                        <a:rPr lang="zh-CN" sz="2400" b="0" kern="100" dirty="0">
                          <a:solidFill>
                            <a:schemeClr val="tx1"/>
                          </a:solidFill>
                          <a:effectLst/>
                        </a:rPr>
                        <a:t>近代</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c>
                  <a:txBody>
                    <a:bodyPr/>
                    <a:lstStyle/>
                    <a:p>
                      <a:pPr algn="just"/>
                      <a:r>
                        <a:rPr lang="zh-CN" sz="2400" b="0" kern="100" dirty="0">
                          <a:solidFill>
                            <a:schemeClr val="tx1"/>
                          </a:solidFill>
                          <a:effectLst/>
                        </a:rPr>
                        <a:t>公共图书馆：</a:t>
                      </a:r>
                      <a:r>
                        <a:rPr lang="en-US" sz="2400" b="0" kern="100" dirty="0">
                          <a:solidFill>
                            <a:schemeClr val="tx1"/>
                          </a:solidFill>
                          <a:effectLst/>
                        </a:rPr>
                        <a:t>19</a:t>
                      </a:r>
                      <a:r>
                        <a:rPr lang="zh-CN" sz="2400" b="0" kern="100" dirty="0">
                          <a:solidFill>
                            <a:schemeClr val="tx1"/>
                          </a:solidFill>
                          <a:effectLst/>
                        </a:rPr>
                        <a:t>世纪下半叶，英、美等出现。</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r>
              <a:tr h="784225">
                <a:tc rowSpan="4">
                  <a:txBody>
                    <a:bodyPr/>
                    <a:lstStyle/>
                    <a:p>
                      <a:pPr algn="just"/>
                      <a:r>
                        <a:rPr lang="zh-CN" sz="2400" b="0" kern="100" dirty="0">
                          <a:solidFill>
                            <a:schemeClr val="tx1"/>
                          </a:solidFill>
                          <a:effectLst/>
                        </a:rPr>
                        <a:t>中国</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c rowSpan="3">
                  <a:txBody>
                    <a:bodyPr/>
                    <a:lstStyle/>
                    <a:p>
                      <a:pPr algn="just"/>
                      <a:r>
                        <a:rPr lang="zh-CN" sz="2400" b="0" kern="100" dirty="0">
                          <a:solidFill>
                            <a:schemeClr val="tx1"/>
                          </a:solidFill>
                          <a:effectLst/>
                        </a:rPr>
                        <a:t>官藏</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c>
                  <a:txBody>
                    <a:bodyPr/>
                    <a:lstStyle/>
                    <a:p>
                      <a:pPr algn="just"/>
                      <a:r>
                        <a:rPr lang="zh-CN" sz="2400" b="0" kern="100">
                          <a:solidFill>
                            <a:schemeClr val="tx1"/>
                          </a:solidFill>
                          <a:effectLst/>
                        </a:rPr>
                        <a:t>朝廷设有专门掌管典籍的史官，建有“府”“阁”“堂”“室”等藏书之所。</a:t>
                      </a:r>
                      <a:endParaRPr lang="zh-CN" sz="2400" b="0" kern="10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r>
              <a:tr h="967740">
                <a:tc vMerge="1">
                  <a:tcPr/>
                </a:tc>
                <a:tc vMerge="1">
                  <a:tcPr/>
                </a:tc>
                <a:tc>
                  <a:txBody>
                    <a:bodyPr/>
                    <a:lstStyle/>
                    <a:p>
                      <a:pPr algn="just"/>
                      <a:r>
                        <a:rPr lang="en-US" sz="2400" b="0" kern="100" dirty="0">
                          <a:solidFill>
                            <a:schemeClr val="tx1"/>
                          </a:solidFill>
                          <a:effectLst/>
                        </a:rPr>
                        <a:t>20</a:t>
                      </a:r>
                      <a:r>
                        <a:rPr lang="zh-CN" sz="2400" b="0" kern="100" dirty="0">
                          <a:solidFill>
                            <a:schemeClr val="tx1"/>
                          </a:solidFill>
                          <a:effectLst/>
                        </a:rPr>
                        <a:t>世纪初，清政府筹建京师图书馆→新中国成立后改为“北京图书馆”，后改称“国家图书馆”。</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r>
              <a:tr h="574675">
                <a:tc vMerge="1">
                  <a:tcPr/>
                </a:tc>
                <a:tc vMerge="1">
                  <a:tcPr/>
                </a:tc>
                <a:tc>
                  <a:txBody>
                    <a:bodyPr/>
                    <a:lstStyle/>
                    <a:p>
                      <a:pPr algn="just"/>
                      <a:r>
                        <a:rPr lang="zh-CN" sz="2400" b="0" kern="100">
                          <a:solidFill>
                            <a:schemeClr val="tx1"/>
                          </a:solidFill>
                          <a:effectLst/>
                        </a:rPr>
                        <a:t>新中国各级各类图书馆的建立。</a:t>
                      </a:r>
                      <a:endParaRPr lang="zh-CN" sz="2400" b="0" kern="10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r>
              <a:tr h="1177290">
                <a:tc vMerge="1">
                  <a:tcPr/>
                </a:tc>
                <a:tc>
                  <a:txBody>
                    <a:bodyPr/>
                    <a:lstStyle/>
                    <a:p>
                      <a:pPr algn="just"/>
                      <a:r>
                        <a:rPr lang="zh-CN" sz="2400" b="0" kern="100" dirty="0">
                          <a:solidFill>
                            <a:schemeClr val="tx1"/>
                          </a:solidFill>
                          <a:effectLst/>
                        </a:rPr>
                        <a:t>私家藏书</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c>
                  <a:txBody>
                    <a:bodyPr/>
                    <a:lstStyle/>
                    <a:p>
                      <a:pPr algn="just"/>
                      <a:r>
                        <a:rPr lang="zh-CN" sz="2400" b="0" kern="100" dirty="0">
                          <a:solidFill>
                            <a:schemeClr val="tx1"/>
                          </a:solidFill>
                          <a:effectLst/>
                        </a:rPr>
                        <a:t>随私学出现而发展。</a:t>
                      </a:r>
                      <a:endParaRPr lang="zh-CN" sz="2400" b="0" kern="100" dirty="0">
                        <a:solidFill>
                          <a:schemeClr val="tx1"/>
                        </a:solidFill>
                        <a:effectLst/>
                      </a:endParaRPr>
                    </a:p>
                    <a:p>
                      <a:pPr algn="just"/>
                      <a:r>
                        <a:rPr lang="zh-CN" sz="2400" b="0" kern="100" dirty="0">
                          <a:solidFill>
                            <a:schemeClr val="tx1"/>
                          </a:solidFill>
                          <a:effectLst/>
                        </a:rPr>
                        <a:t>明清时最突出，出现了一批藏书家、藏书楼，如明朝的天一阁。</a:t>
                      </a:r>
                      <a:endParaRPr lang="zh-CN" sz="2400" b="0"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8619" marR="58619" marT="0" marB="0" anchor="ctr">
                    <a:solidFill>
                      <a:schemeClr val="tx2">
                        <a:lumMod val="40000"/>
                        <a:lumOff val="60000"/>
                      </a:schemeClr>
                    </a:solidFill>
                  </a:tcPr>
                </a:tc>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11860" y="476885"/>
            <a:ext cx="2860040" cy="443865"/>
          </a:xfrm>
          <a:prstGeom prst="rect">
            <a:avLst/>
          </a:prstGeom>
        </p:spPr>
        <p:txBody>
          <a:bodyPr vert="horz" wrap="square" lIns="0" tIns="13335" rIns="0" bIns="0" rtlCol="0">
            <a:spAutoFit/>
          </a:bodyPr>
          <a:p>
            <a:pPr marL="12700" algn="l">
              <a:lnSpc>
                <a:spcPct val="100000"/>
              </a:lnSpc>
              <a:spcBef>
                <a:spcPts val="105"/>
              </a:spcBef>
            </a:pPr>
            <a:r>
              <a:rPr sz="2800">
                <a:solidFill>
                  <a:srgbClr val="FF0000"/>
                </a:solidFill>
                <a:latin typeface="方正启体简体" panose="03000509000000000000" charset="-122"/>
                <a:cs typeface="方正启体简体" panose="03000509000000000000" charset="-122"/>
              </a:rPr>
              <a:t>图书馆的作用</a:t>
            </a:r>
            <a:endParaRPr sz="2800">
              <a:solidFill>
                <a:srgbClr val="FF0000"/>
              </a:solidFill>
              <a:latin typeface="方正启体简体" panose="03000509000000000000" charset="-122"/>
              <a:cs typeface="方正启体简体" panose="03000509000000000000" charset="-122"/>
            </a:endParaRPr>
          </a:p>
        </p:txBody>
      </p:sp>
      <p:sp>
        <p:nvSpPr>
          <p:cNvPr id="23" name="文本框 22"/>
          <p:cNvSpPr txBox="1"/>
          <p:nvPr/>
        </p:nvSpPr>
        <p:spPr>
          <a:xfrm>
            <a:off x="477520" y="1256665"/>
            <a:ext cx="2191385" cy="583565"/>
          </a:xfrm>
          <a:prstGeom prst="rect">
            <a:avLst/>
          </a:prstGeom>
          <a:noFill/>
        </p:spPr>
        <p:txBody>
          <a:bodyPr wrap="square" rtlCol="0">
            <a:spAutoFit/>
          </a:bodyPr>
          <a:p>
            <a:pPr algn="l"/>
            <a:r>
              <a:rPr sz="3200">
                <a:solidFill>
                  <a:srgbClr val="C00000"/>
                </a:solidFill>
                <a:latin typeface="方正启体简体" panose="03000509000000000000" charset="-122"/>
                <a:ea typeface="方正启体简体" panose="03000509000000000000" charset="-122"/>
                <a:cs typeface="方正启体简体" panose="03000509000000000000" charset="-122"/>
                <a:sym typeface="+mn-ea"/>
              </a:rPr>
              <a:t>保存古籍</a:t>
            </a:r>
            <a:endParaRPr lang="zh-CN" altLang="en-US" sz="3200" spc="5" baseline="6000">
              <a:solidFill>
                <a:srgbClr val="C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9" name="object 19"/>
          <p:cNvSpPr txBox="1"/>
          <p:nvPr/>
        </p:nvSpPr>
        <p:spPr>
          <a:xfrm>
            <a:off x="2423795" y="967740"/>
            <a:ext cx="8852535" cy="1021080"/>
          </a:xfrm>
          <a:prstGeom prst="rect">
            <a:avLst/>
          </a:prstGeom>
        </p:spPr>
        <p:txBody>
          <a:bodyPr vert="horz" wrap="square" lIns="0" tIns="135255" rIns="0" bIns="0" rtlCol="0">
            <a:spAutoFit/>
          </a:bodyPr>
          <a:p>
            <a:pPr marL="38100" marR="30480" algn="just">
              <a:lnSpc>
                <a:spcPct val="120000"/>
              </a:lnSpc>
              <a:spcBef>
                <a:spcPts val="1065"/>
              </a:spcBef>
              <a:spcAft>
                <a:spcPts val="0"/>
              </a:spcAft>
            </a:pPr>
            <a:r>
              <a:rPr sz="2400">
                <a:latin typeface="方正启体简体" panose="03000509000000000000" charset="-122"/>
                <a:ea typeface="方正启体简体" panose="03000509000000000000" charset="-122"/>
                <a:cs typeface="方正启体简体" panose="03000509000000000000" charset="-122"/>
              </a:rPr>
              <a:t>图书馆保存</a:t>
            </a:r>
            <a:r>
              <a:rPr sz="2400">
                <a:latin typeface="方正启体简体" panose="03000509000000000000" charset="-122"/>
                <a:ea typeface="方正启体简体" panose="03000509000000000000" charset="-122"/>
                <a:cs typeface="方正启体简体" panose="03000509000000000000" charset="-122"/>
                <a:sym typeface="+mn-ea"/>
              </a:rPr>
              <a:t>古</a:t>
            </a:r>
            <a:r>
              <a:rPr lang="zh-CN" sz="2400">
                <a:latin typeface="方正启体简体" panose="03000509000000000000" charset="-122"/>
                <a:ea typeface="方正启体简体" panose="03000509000000000000" charset="-122"/>
                <a:cs typeface="方正启体简体" panose="03000509000000000000" charset="-122"/>
                <a:sym typeface="+mn-ea"/>
              </a:rPr>
              <a:t>代文化典</a:t>
            </a:r>
            <a:r>
              <a:rPr sz="2400">
                <a:latin typeface="方正启体简体" panose="03000509000000000000" charset="-122"/>
                <a:ea typeface="方正启体简体" panose="03000509000000000000" charset="-122"/>
                <a:cs typeface="方正启体简体" panose="03000509000000000000" charset="-122"/>
                <a:sym typeface="+mn-ea"/>
              </a:rPr>
              <a:t>籍</a:t>
            </a:r>
            <a:r>
              <a:rPr sz="2400">
                <a:latin typeface="方正启体简体" panose="03000509000000000000" charset="-122"/>
                <a:ea typeface="方正启体简体" panose="03000509000000000000" charset="-122"/>
                <a:cs typeface="方正启体简体" panose="03000509000000000000" charset="-122"/>
              </a:rPr>
              <a:t> （</a:t>
            </a:r>
            <a:r>
              <a:rPr sz="2400">
                <a:latin typeface="方正启体简体" panose="03000509000000000000" charset="-122"/>
                <a:ea typeface="方正启体简体" panose="03000509000000000000" charset="-122"/>
                <a:cs typeface="方正启体简体" panose="03000509000000000000" charset="-122"/>
                <a:sym typeface="+mn-ea"/>
              </a:rPr>
              <a:t>历史文献</a:t>
            </a:r>
            <a:r>
              <a:rPr 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sym typeface="+mn-ea"/>
              </a:rPr>
              <a:t>和文化遗产；</a:t>
            </a:r>
            <a:r>
              <a:rPr sz="2400">
                <a:latin typeface="方正启体简体" panose="03000509000000000000" charset="-122"/>
                <a:ea typeface="方正启体简体" panose="03000509000000000000" charset="-122"/>
                <a:cs typeface="方正启体简体" panose="03000509000000000000" charset="-122"/>
              </a:rPr>
              <a:t>是各民族优秀文化的重要组成部分，有利于民族文化传承。</a:t>
            </a:r>
            <a:endParaRPr sz="2400">
              <a:latin typeface="方正启体简体" panose="03000509000000000000" charset="-122"/>
              <a:ea typeface="方正启体简体" panose="03000509000000000000" charset="-122"/>
              <a:cs typeface="方正启体简体" panose="03000509000000000000" charset="-122"/>
            </a:endParaRPr>
          </a:p>
        </p:txBody>
      </p:sp>
      <p:sp>
        <p:nvSpPr>
          <p:cNvPr id="21" name="object 21"/>
          <p:cNvSpPr txBox="1"/>
          <p:nvPr/>
        </p:nvSpPr>
        <p:spPr>
          <a:xfrm>
            <a:off x="477520" y="2364740"/>
            <a:ext cx="1831975" cy="502920"/>
          </a:xfrm>
          <a:prstGeom prst="rect">
            <a:avLst/>
          </a:prstGeom>
        </p:spPr>
        <p:txBody>
          <a:bodyPr vert="horz" wrap="square" lIns="0" tIns="94615" rIns="0" bIns="0" rtlCol="0">
            <a:spAutoFit/>
          </a:bodyPr>
          <a:p>
            <a:pPr marL="12700" marR="5080" algn="just">
              <a:lnSpc>
                <a:spcPct val="83000"/>
              </a:lnSpc>
              <a:spcBef>
                <a:spcPts val="745"/>
              </a:spcBef>
            </a:pPr>
            <a:r>
              <a:rPr sz="3200" spc="5">
                <a:solidFill>
                  <a:srgbClr val="C00000"/>
                </a:solidFill>
                <a:latin typeface="方正启体简体" panose="03000509000000000000" charset="-122"/>
                <a:ea typeface="方正启体简体" panose="03000509000000000000" charset="-122"/>
                <a:cs typeface="方正启体简体" panose="03000509000000000000" charset="-122"/>
              </a:rPr>
              <a:t>培养人才</a:t>
            </a:r>
            <a:endParaRPr sz="3200" spc="5">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sp>
        <p:nvSpPr>
          <p:cNvPr id="17" name="object 17"/>
          <p:cNvSpPr txBox="1"/>
          <p:nvPr/>
        </p:nvSpPr>
        <p:spPr>
          <a:xfrm>
            <a:off x="2423795" y="2364740"/>
            <a:ext cx="8853170" cy="751205"/>
          </a:xfrm>
          <a:prstGeom prst="rect">
            <a:avLst/>
          </a:prstGeom>
        </p:spPr>
        <p:txBody>
          <a:bodyPr vert="horz" wrap="square" lIns="0" tIns="12700" rIns="0" bIns="0" rtlCol="0">
            <a:spAutoFit/>
          </a:bodyPr>
          <a:p>
            <a:pPr marL="12700" marR="5080" algn="just">
              <a:lnSpc>
                <a:spcPct val="100000"/>
              </a:lnSpc>
              <a:spcBef>
                <a:spcPts val="100"/>
              </a:spcBef>
            </a:pPr>
            <a:r>
              <a:rPr sz="2400">
                <a:latin typeface="方正启体简体" panose="03000509000000000000" charset="-122"/>
                <a:ea typeface="方正启体简体" panose="03000509000000000000" charset="-122"/>
                <a:cs typeface="方正启体简体" panose="03000509000000000000" charset="-122"/>
              </a:rPr>
              <a:t>图书馆，特别是高校当中 有大量学术资源，是学校 教育的重要组成部分，有 利于培养高级专业人才。</a:t>
            </a:r>
            <a:endParaRPr sz="2400">
              <a:latin typeface="方正启体简体" panose="03000509000000000000" charset="-122"/>
              <a:ea typeface="方正启体简体" panose="03000509000000000000" charset="-122"/>
              <a:cs typeface="方正启体简体" panose="03000509000000000000" charset="-122"/>
            </a:endParaRPr>
          </a:p>
        </p:txBody>
      </p:sp>
      <p:sp>
        <p:nvSpPr>
          <p:cNvPr id="20" name="object 20"/>
          <p:cNvSpPr txBox="1"/>
          <p:nvPr/>
        </p:nvSpPr>
        <p:spPr>
          <a:xfrm>
            <a:off x="477520" y="3591560"/>
            <a:ext cx="1952625" cy="502285"/>
          </a:xfrm>
          <a:prstGeom prst="rect">
            <a:avLst/>
          </a:prstGeom>
        </p:spPr>
        <p:txBody>
          <a:bodyPr vert="horz" wrap="square" lIns="0" tIns="93980" rIns="0" bIns="0" rtlCol="0">
            <a:spAutoFit/>
          </a:bodyPr>
          <a:p>
            <a:pPr marL="12700" marR="5080" algn="just">
              <a:lnSpc>
                <a:spcPct val="83000"/>
              </a:lnSpc>
              <a:spcBef>
                <a:spcPts val="740"/>
              </a:spcBef>
            </a:pPr>
            <a:r>
              <a:rPr sz="3200">
                <a:solidFill>
                  <a:srgbClr val="C00000"/>
                </a:solidFill>
                <a:latin typeface="方正启体简体" panose="03000509000000000000" charset="-122"/>
                <a:ea typeface="方正启体简体" panose="03000509000000000000" charset="-122"/>
                <a:cs typeface="方正启体简体" panose="03000509000000000000" charset="-122"/>
              </a:rPr>
              <a:t>文献开发</a:t>
            </a:r>
            <a:endParaRPr sz="3200">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sp>
        <p:nvSpPr>
          <p:cNvPr id="16" name="object 16"/>
          <p:cNvSpPr txBox="1"/>
          <p:nvPr/>
        </p:nvSpPr>
        <p:spPr>
          <a:xfrm>
            <a:off x="2423795" y="3660775"/>
            <a:ext cx="8853170" cy="1120140"/>
          </a:xfrm>
          <a:prstGeom prst="rect">
            <a:avLst/>
          </a:prstGeom>
        </p:spPr>
        <p:txBody>
          <a:bodyPr vert="horz" wrap="square" lIns="0" tIns="12700" rIns="0" bIns="0" rtlCol="0">
            <a:spAutoFit/>
          </a:bodyPr>
          <a:p>
            <a:pPr marL="12700" marR="5080" algn="just">
              <a:lnSpc>
                <a:spcPct val="100000"/>
              </a:lnSpc>
              <a:spcBef>
                <a:spcPts val="100"/>
              </a:spcBef>
            </a:pPr>
            <a:r>
              <a:rPr sz="2400">
                <a:latin typeface="方正启体简体" panose="03000509000000000000" charset="-122"/>
                <a:ea typeface="方正启体简体" panose="03000509000000000000" charset="-122"/>
                <a:cs typeface="方正启体简体" panose="03000509000000000000" charset="-122"/>
              </a:rPr>
              <a:t>图书馆通过对文献信息资源 </a:t>
            </a:r>
            <a:r>
              <a:rPr sz="2400" spc="-5">
                <a:latin typeface="方正启体简体" panose="03000509000000000000" charset="-122"/>
                <a:ea typeface="方正启体简体" panose="03000509000000000000" charset="-122"/>
                <a:cs typeface="方正启体简体" panose="03000509000000000000" charset="-122"/>
              </a:rPr>
              <a:t>进行加工整理、开发，方便 </a:t>
            </a:r>
            <a:r>
              <a:rPr sz="2400">
                <a:latin typeface="方正启体简体" panose="03000509000000000000" charset="-122"/>
                <a:ea typeface="方正启体简体" panose="03000509000000000000" charset="-122"/>
                <a:cs typeface="方正启体简体" panose="03000509000000000000" charset="-122"/>
              </a:rPr>
              <a:t>读者更好利用。如今，图书馆更是利用信息化技术使馆 藏文献走向数字化。</a:t>
            </a:r>
            <a:endParaRPr sz="2400">
              <a:latin typeface="方正启体简体" panose="03000509000000000000" charset="-122"/>
              <a:ea typeface="方正启体简体" panose="03000509000000000000" charset="-122"/>
              <a:cs typeface="方正启体简体" panose="03000509000000000000" charset="-122"/>
            </a:endParaRPr>
          </a:p>
        </p:txBody>
      </p:sp>
      <p:sp>
        <p:nvSpPr>
          <p:cNvPr id="22" name="object 22"/>
          <p:cNvSpPr txBox="1"/>
          <p:nvPr/>
        </p:nvSpPr>
        <p:spPr>
          <a:xfrm>
            <a:off x="478155" y="5005705"/>
            <a:ext cx="1831340" cy="502920"/>
          </a:xfrm>
          <a:prstGeom prst="rect">
            <a:avLst/>
          </a:prstGeom>
        </p:spPr>
        <p:txBody>
          <a:bodyPr vert="horz" wrap="square" lIns="0" tIns="94615" rIns="0" bIns="0" rtlCol="0">
            <a:spAutoFit/>
          </a:bodyPr>
          <a:p>
            <a:pPr marL="12700" marR="5080" algn="just">
              <a:lnSpc>
                <a:spcPct val="83000"/>
              </a:lnSpc>
              <a:spcBef>
                <a:spcPts val="745"/>
              </a:spcBef>
            </a:pPr>
            <a:r>
              <a:rPr sz="3200">
                <a:solidFill>
                  <a:srgbClr val="C00000"/>
                </a:solidFill>
                <a:latin typeface="方正启体简体" panose="03000509000000000000" charset="-122"/>
                <a:ea typeface="方正启体简体" panose="03000509000000000000" charset="-122"/>
                <a:cs typeface="方正启体简体" panose="03000509000000000000" charset="-122"/>
              </a:rPr>
              <a:t>教育功能</a:t>
            </a:r>
            <a:endParaRPr sz="3200">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sp>
        <p:nvSpPr>
          <p:cNvPr id="18" name="object 18"/>
          <p:cNvSpPr txBox="1"/>
          <p:nvPr/>
        </p:nvSpPr>
        <p:spPr>
          <a:xfrm>
            <a:off x="2423795" y="5005705"/>
            <a:ext cx="8853170" cy="751205"/>
          </a:xfrm>
          <a:prstGeom prst="rect">
            <a:avLst/>
          </a:prstGeom>
        </p:spPr>
        <p:txBody>
          <a:bodyPr vert="horz" wrap="square" lIns="0" tIns="12700" rIns="0" bIns="0" rtlCol="0">
            <a:spAutoFit/>
          </a:bodyPr>
          <a:p>
            <a:pPr marL="12700" marR="5080" algn="just">
              <a:lnSpc>
                <a:spcPct val="100000"/>
              </a:lnSpc>
              <a:spcBef>
                <a:spcPts val="100"/>
              </a:spcBef>
            </a:pPr>
            <a:r>
              <a:rPr sz="2400">
                <a:latin typeface="方正启体简体" panose="03000509000000000000" charset="-122"/>
                <a:ea typeface="方正启体简体" panose="03000509000000000000" charset="-122"/>
                <a:cs typeface="方正启体简体" panose="03000509000000000000" charset="-122"/>
              </a:rPr>
              <a:t>图书馆作为公共机构，通过 提供书籍阅读、开展各种系 </a:t>
            </a:r>
            <a:r>
              <a:rPr sz="2400" spc="-5">
                <a:latin typeface="方正启体简体" panose="03000509000000000000" charset="-122"/>
                <a:ea typeface="方正启体简体" panose="03000509000000000000" charset="-122"/>
                <a:cs typeface="方正启体简体" panose="03000509000000000000" charset="-122"/>
              </a:rPr>
              <a:t>列讲座与主题课堂，丰富人 </a:t>
            </a:r>
            <a:r>
              <a:rPr sz="2400">
                <a:latin typeface="方正启体简体" panose="03000509000000000000" charset="-122"/>
                <a:ea typeface="方正启体简体" panose="03000509000000000000" charset="-122"/>
                <a:cs typeface="方正启体简体" panose="03000509000000000000" charset="-122"/>
              </a:rPr>
              <a:t>们的业余文化生活。</a:t>
            </a:r>
            <a:endParaRPr sz="2400">
              <a:latin typeface="方正启体简体" panose="03000509000000000000" charset="-122"/>
              <a:ea typeface="方正启体简体" panose="03000509000000000000" charset="-122"/>
              <a:cs typeface="方正启体简体" panose="03000509000000000000" charset="-122"/>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1"/>
          <p:cNvSpPr>
            <a:spLocks noChangeArrowheads="1"/>
          </p:cNvSpPr>
          <p:nvPr/>
        </p:nvSpPr>
        <p:spPr bwMode="auto">
          <a:xfrm>
            <a:off x="512445" y="1003300"/>
            <a:ext cx="11057255" cy="5073650"/>
          </a:xfrm>
          <a:prstGeom prst="rect">
            <a:avLst/>
          </a:prstGeom>
          <a:noFill/>
          <a:ln w="9525">
            <a:noFill/>
            <a:miter lim="800000"/>
          </a:ln>
        </p:spPr>
        <p:txBody>
          <a:bodyPr wrap="square">
            <a:spAutoFit/>
          </a:bodyPr>
          <a:lstStyle/>
          <a:p>
            <a:pPr>
              <a:lnSpc>
                <a:spcPct val="90000"/>
              </a:lnSpc>
            </a:pP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材料一</a:t>
            </a: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鸦片战争以后，西方传教士们，想利用教育文化这个阵地来征服中国人根深蒂固的传统文化。他们在中国开办教会图书馆，为中国近代图书馆的产生树立了模式和榜样。</a:t>
            </a:r>
            <a:endPar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90000"/>
              </a:lnSpc>
            </a:pP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   ——</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摘编自卿玉弢</a:t>
            </a: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简析中国近代图书馆的产生和发展</a:t>
            </a: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a:t>
            </a:r>
            <a:endPar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90000"/>
              </a:lnSpc>
            </a:pP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材料二：鸦片战争以后，针对中国古代藏书楼重藏轻用的弊端，中国藏书界出现了一股要求“藏书公开”的新理念。</a:t>
            </a:r>
            <a:endPar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90000"/>
              </a:lnSpc>
            </a:pP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      ——</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摘编自徐凌志</a:t>
            </a: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中国古代藏书楼向近代图书馆转型原因探析</a:t>
            </a: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a:t>
            </a:r>
            <a:endPar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90000"/>
              </a:lnSpc>
            </a:pP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材料三：救亡图存的时代主题使政府及知识分子更看重图书馆的社会教育功能，即普及教育，增强国民素质。近代图书馆就是在这种要求全民族普遍教化的文化觉醒中被提到历史日程上来的。</a:t>
            </a:r>
            <a:endPar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90000"/>
              </a:lnSpc>
            </a:pP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 ——</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摘编自苏健</a:t>
            </a: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关于中国近代图书馆产生过程与意义的探讨</a:t>
            </a: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a:t>
            </a:r>
            <a:endPar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90000"/>
              </a:lnSpc>
            </a:pP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材料四：无论学者们把近代图书馆的产生划分成几个历史时期，其产生过程都离不开洋务运动、戊戌变法和清末新政这三次社会变革运动</a:t>
            </a: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在这三次变革运动的推动下，中国图书馆在近代化道路上逐步全面展开。</a:t>
            </a:r>
            <a:endPar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90000"/>
              </a:lnSpc>
            </a:pP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 —</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摘编自苏健</a:t>
            </a: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关于中国近代图书馆产生过程与意义的探讨</a:t>
            </a:r>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a:t>
            </a:r>
            <a:endPar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31746" name="TextBox 4"/>
          <p:cNvSpPr txBox="1">
            <a:spLocks noChangeArrowheads="1"/>
          </p:cNvSpPr>
          <p:nvPr/>
        </p:nvSpPr>
        <p:spPr bwMode="auto">
          <a:xfrm>
            <a:off x="1863090" y="428625"/>
            <a:ext cx="6847205" cy="491490"/>
          </a:xfrm>
          <a:prstGeom prst="rect">
            <a:avLst/>
          </a:prstGeom>
          <a:solidFill>
            <a:schemeClr val="accent5">
              <a:lumMod val="20000"/>
              <a:lumOff val="80000"/>
            </a:schemeClr>
          </a:solidFill>
          <a:ln w="15875">
            <a:solidFill>
              <a:srgbClr val="FF0000"/>
            </a:solidFill>
            <a:miter lim="800000"/>
          </a:ln>
        </p:spPr>
        <p:txBody>
          <a:bodyPr wrap="square">
            <a:spAutoFit/>
            <a:scene3d>
              <a:camera prst="orthographicFront"/>
              <a:lightRig rig="threePt" dir="t"/>
            </a:scene3d>
          </a:bodyPr>
          <a:lstStyle/>
          <a:p>
            <a:r>
              <a:rPr lang="zh-CN" altLang="en-US" sz="2600" b="1">
                <a:solidFill>
                  <a:schemeClr val="tx1"/>
                </a:solidFill>
                <a:effectLst>
                  <a:outerShdw blurRad="38100" dist="19050" dir="2700000" algn="tl" rotWithShape="0">
                    <a:schemeClr val="dk1">
                      <a:alpha val="40000"/>
                    </a:schemeClr>
                  </a:outerShdw>
                </a:effectLst>
                <a:uFillTx/>
                <a:latin typeface="方正启体简体" panose="03000509000000000000" charset="-122"/>
                <a:ea typeface="方正启体简体" panose="03000509000000000000" charset="-122"/>
                <a:cs typeface="方正启体简体" panose="03000509000000000000" charset="-122"/>
              </a:rPr>
              <a:t>结合材料分析近代中国公共图书馆出现原因？</a:t>
            </a:r>
            <a:endParaRPr lang="zh-CN" altLang="en-US" sz="2600" b="1">
              <a:solidFill>
                <a:schemeClr val="tx1"/>
              </a:solidFill>
              <a:effectLst>
                <a:outerShdw blurRad="38100" dist="19050" dir="2700000" algn="tl" rotWithShape="0">
                  <a:schemeClr val="dk1">
                    <a:alpha val="40000"/>
                  </a:schemeClr>
                </a:outerShdw>
              </a:effectLst>
              <a:uFillTx/>
              <a:latin typeface="方正启体简体" panose="03000509000000000000" charset="-122"/>
              <a:ea typeface="方正启体简体" panose="03000509000000000000" charset="-122"/>
              <a:cs typeface="方正启体简体" panose="03000509000000000000" charset="-122"/>
            </a:endParaRPr>
          </a:p>
        </p:txBody>
      </p:sp>
      <p:sp>
        <p:nvSpPr>
          <p:cNvPr id="6" name="矩形 5"/>
          <p:cNvSpPr/>
          <p:nvPr/>
        </p:nvSpPr>
        <p:spPr>
          <a:xfrm>
            <a:off x="4655820" y="1268413"/>
            <a:ext cx="3439954" cy="428625"/>
          </a:xfrm>
          <a:prstGeom prst="rect">
            <a:avLst/>
          </a:prstGeom>
          <a:solidFill>
            <a:srgbClr val="FFFF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400" b="1">
                <a:solidFill>
                  <a:schemeClr val="tx1"/>
                </a:solidFill>
                <a:latin typeface="方正启体简体" panose="03000509000000000000" charset="-122"/>
                <a:ea typeface="方正启体简体" panose="03000509000000000000" charset="-122"/>
              </a:rPr>
              <a:t>西方教会图书馆的示范</a:t>
            </a:r>
            <a:endParaRPr lang="zh-CN" altLang="en-US" sz="2400" b="1">
              <a:solidFill>
                <a:schemeClr val="tx1"/>
              </a:solidFill>
              <a:latin typeface="方正启体简体" panose="03000509000000000000" charset="-122"/>
              <a:ea typeface="方正启体简体" panose="03000509000000000000" charset="-122"/>
            </a:endParaRPr>
          </a:p>
        </p:txBody>
      </p:sp>
      <p:sp>
        <p:nvSpPr>
          <p:cNvPr id="7" name="矩形 6"/>
          <p:cNvSpPr/>
          <p:nvPr/>
        </p:nvSpPr>
        <p:spPr>
          <a:xfrm>
            <a:off x="4516755" y="2712403"/>
            <a:ext cx="4658201" cy="428625"/>
          </a:xfrm>
          <a:prstGeom prst="rect">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400" b="1">
                <a:solidFill>
                  <a:schemeClr val="tx1"/>
                </a:solidFill>
                <a:latin typeface="方正启体简体" panose="03000509000000000000" charset="-122"/>
                <a:ea typeface="方正启体简体" panose="03000509000000000000" charset="-122"/>
              </a:rPr>
              <a:t>旧式藏书楼“重藏轻用”的弊端</a:t>
            </a:r>
            <a:endParaRPr lang="zh-CN" altLang="en-US" sz="2400" b="1">
              <a:solidFill>
                <a:schemeClr val="tx1"/>
              </a:solidFill>
              <a:latin typeface="方正启体简体" panose="03000509000000000000" charset="-122"/>
              <a:ea typeface="方正启体简体" panose="03000509000000000000" charset="-122"/>
            </a:endParaRPr>
          </a:p>
        </p:txBody>
      </p:sp>
      <p:sp>
        <p:nvSpPr>
          <p:cNvPr id="8" name="矩形 7"/>
          <p:cNvSpPr/>
          <p:nvPr/>
        </p:nvSpPr>
        <p:spPr>
          <a:xfrm>
            <a:off x="4439920" y="3966051"/>
            <a:ext cx="3502819" cy="374809"/>
          </a:xfrm>
          <a:prstGeom prst="rect">
            <a:avLst/>
          </a:prstGeom>
          <a:solidFill>
            <a:srgbClr val="FFFF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400" b="1">
                <a:solidFill>
                  <a:schemeClr val="tx1"/>
                </a:solidFill>
                <a:latin typeface="方正启体简体" panose="03000509000000000000" charset="-122"/>
                <a:ea typeface="方正启体简体" panose="03000509000000000000" charset="-122"/>
              </a:rPr>
              <a:t>救亡图存的时代要求</a:t>
            </a:r>
            <a:endParaRPr lang="zh-CN" altLang="en-US" sz="2400" b="1">
              <a:solidFill>
                <a:schemeClr val="tx1"/>
              </a:solidFill>
              <a:latin typeface="方正启体简体" panose="03000509000000000000" charset="-122"/>
              <a:ea typeface="方正启体简体" panose="03000509000000000000" charset="-122"/>
            </a:endParaRPr>
          </a:p>
        </p:txBody>
      </p:sp>
      <p:sp>
        <p:nvSpPr>
          <p:cNvPr id="9" name="矩形 8"/>
          <p:cNvSpPr/>
          <p:nvPr/>
        </p:nvSpPr>
        <p:spPr>
          <a:xfrm>
            <a:off x="4655820" y="5229066"/>
            <a:ext cx="2578894" cy="37480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400" b="1">
                <a:solidFill>
                  <a:schemeClr val="tx1"/>
                </a:solidFill>
                <a:latin typeface="方正启体简体" panose="03000509000000000000" charset="-122"/>
                <a:ea typeface="方正启体简体" panose="03000509000000000000" charset="-122"/>
              </a:rPr>
              <a:t>社会变革的推动</a:t>
            </a:r>
            <a:endParaRPr lang="zh-CN" altLang="en-US" sz="2400" b="1">
              <a:solidFill>
                <a:schemeClr val="tx1"/>
              </a:solidFill>
              <a:latin typeface="方正启体简体" panose="03000509000000000000" charset="-122"/>
              <a:ea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574040" y="856615"/>
          <a:ext cx="11187430" cy="5889625"/>
        </p:xfrm>
        <a:graphic>
          <a:graphicData uri="http://schemas.openxmlformats.org/drawingml/2006/table">
            <a:tbl>
              <a:tblPr firstRow="1" firstCol="1" bandRow="1">
                <a:tableStyleId>{5C22544A-7EE6-4342-B048-85BDC9FD1C3A}</a:tableStyleId>
              </a:tblPr>
              <a:tblGrid>
                <a:gridCol w="970280"/>
                <a:gridCol w="690880"/>
                <a:gridCol w="9526270"/>
              </a:tblGrid>
              <a:tr h="706755">
                <a:tc>
                  <a:txBody>
                    <a:bodyPr/>
                    <a:lstStyle/>
                    <a:p>
                      <a:pPr algn="just"/>
                      <a:r>
                        <a:rPr lang="zh-CN" sz="2000" b="1" kern="100">
                          <a:effectLst/>
                        </a:rPr>
                        <a:t>古代</a:t>
                      </a:r>
                      <a:endParaRPr lang="zh-CN" sz="2000" b="1" kern="10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tc>
                <a:tc>
                  <a:txBody>
                    <a:bodyPr/>
                    <a:lstStyle/>
                    <a:p>
                      <a:pPr algn="just"/>
                      <a:r>
                        <a:rPr lang="zh-CN" sz="2000" b="1" kern="100" dirty="0">
                          <a:solidFill>
                            <a:schemeClr val="tx1"/>
                          </a:solidFill>
                          <a:effectLst/>
                        </a:rPr>
                        <a:t>埃及</a:t>
                      </a:r>
                      <a:endParaRPr lang="zh-CN" sz="2000" b="1"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c>
                  <a:txBody>
                    <a:bodyPr/>
                    <a:lstStyle/>
                    <a:p>
                      <a:pPr algn="just"/>
                      <a:r>
                        <a:rPr lang="zh-CN" sz="2000" b="1" kern="100" dirty="0">
                          <a:solidFill>
                            <a:schemeClr val="tx1"/>
                          </a:solidFill>
                          <a:effectLst/>
                        </a:rPr>
                        <a:t>前</a:t>
                      </a:r>
                      <a:r>
                        <a:rPr lang="en-US" sz="2000" b="1" kern="100" dirty="0">
                          <a:solidFill>
                            <a:schemeClr val="tx1"/>
                          </a:solidFill>
                          <a:effectLst/>
                        </a:rPr>
                        <a:t>3</a:t>
                      </a:r>
                      <a:r>
                        <a:rPr lang="zh-CN" sz="2000" b="1" kern="100" dirty="0">
                          <a:solidFill>
                            <a:schemeClr val="tx1"/>
                          </a:solidFill>
                          <a:effectLst/>
                        </a:rPr>
                        <a:t>世纪初，亚历山大博学园，图书馆</a:t>
                      </a:r>
                      <a:r>
                        <a:rPr lang="en-US" sz="2000" b="1" kern="100" dirty="0">
                          <a:solidFill>
                            <a:schemeClr val="tx1"/>
                          </a:solidFill>
                          <a:effectLst/>
                        </a:rPr>
                        <a:t>+</a:t>
                      </a:r>
                      <a:r>
                        <a:rPr lang="zh-CN" sz="2000" b="1" kern="100" dirty="0">
                          <a:solidFill>
                            <a:schemeClr val="tx1"/>
                          </a:solidFill>
                          <a:effectLst/>
                        </a:rPr>
                        <a:t>动植物园</a:t>
                      </a:r>
                      <a:r>
                        <a:rPr lang="en-US" sz="2000" b="1" kern="100" dirty="0">
                          <a:solidFill>
                            <a:schemeClr val="tx1"/>
                          </a:solidFill>
                          <a:effectLst/>
                        </a:rPr>
                        <a:t>+</a:t>
                      </a:r>
                      <a:r>
                        <a:rPr lang="zh-CN" sz="2000" b="1" kern="100" dirty="0">
                          <a:solidFill>
                            <a:schemeClr val="tx1"/>
                          </a:solidFill>
                          <a:effectLst/>
                        </a:rPr>
                        <a:t>专门收藏文化珍品的缪斯宫（“亚历山大博物馆”），史上最早的博物馆。</a:t>
                      </a:r>
                      <a:endParaRPr lang="zh-CN" sz="2000" b="1" kern="100" dirty="0">
                        <a:solidFill>
                          <a:schemeClr val="tx1"/>
                        </a:solidFill>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r>
              <a:tr h="397510">
                <a:tc rowSpan="10">
                  <a:txBody>
                    <a:bodyPr/>
                    <a:lstStyle/>
                    <a:p>
                      <a:pPr algn="just"/>
                      <a:r>
                        <a:rPr lang="zh-CN" sz="2000" b="1" kern="100">
                          <a:effectLst/>
                        </a:rPr>
                        <a:t>近现代</a:t>
                      </a:r>
                      <a:endParaRPr lang="zh-CN" sz="2000" b="1" kern="10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tc>
                <a:tc>
                  <a:txBody>
                    <a:bodyPr/>
                    <a:lstStyle/>
                    <a:p>
                      <a:pPr algn="just"/>
                      <a:r>
                        <a:rPr lang="zh-CN" sz="2000" b="1" kern="100" dirty="0">
                          <a:effectLst/>
                        </a:rPr>
                        <a:t>英国</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c>
                  <a:txBody>
                    <a:bodyPr/>
                    <a:lstStyle/>
                    <a:p>
                      <a:pPr algn="just"/>
                      <a:r>
                        <a:rPr lang="en-US" sz="2000" b="1" kern="100" dirty="0">
                          <a:effectLst/>
                        </a:rPr>
                        <a:t>17</a:t>
                      </a:r>
                      <a:r>
                        <a:rPr lang="zh-CN" sz="2000" b="1" kern="100" dirty="0">
                          <a:effectLst/>
                        </a:rPr>
                        <a:t>、</a:t>
                      </a:r>
                      <a:r>
                        <a:rPr lang="en-US" sz="2000" b="1" kern="100" dirty="0">
                          <a:effectLst/>
                        </a:rPr>
                        <a:t>18</a:t>
                      </a:r>
                      <a:r>
                        <a:rPr lang="zh-CN" sz="2000" b="1" kern="100" dirty="0">
                          <a:effectLst/>
                        </a:rPr>
                        <a:t>世纪，牛津大学阿什莫林博物馆；大英博物馆。</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tc>
              </a:tr>
              <a:tr h="368300">
                <a:tc vMerge="1">
                  <a:tcPr/>
                </a:tc>
                <a:tc>
                  <a:txBody>
                    <a:bodyPr/>
                    <a:lstStyle/>
                    <a:p>
                      <a:pPr algn="just"/>
                      <a:r>
                        <a:rPr lang="zh-CN" sz="2000" b="1" kern="100" dirty="0">
                          <a:effectLst/>
                        </a:rPr>
                        <a:t>法国</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c>
                  <a:txBody>
                    <a:bodyPr/>
                    <a:lstStyle/>
                    <a:p>
                      <a:pPr algn="just"/>
                      <a:r>
                        <a:rPr lang="en-US" sz="2000" b="1" kern="100" dirty="0">
                          <a:effectLst/>
                        </a:rPr>
                        <a:t>18</a:t>
                      </a:r>
                      <a:r>
                        <a:rPr lang="zh-CN" sz="2000" b="1" kern="100" dirty="0">
                          <a:effectLst/>
                        </a:rPr>
                        <a:t>世纪，卢浮宫。</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r>
              <a:tr h="690880">
                <a:tc vMerge="1">
                  <a:tcPr/>
                </a:tc>
                <a:tc rowSpan="8">
                  <a:txBody>
                    <a:bodyPr/>
                    <a:lstStyle/>
                    <a:p>
                      <a:pPr algn="just"/>
                      <a:r>
                        <a:rPr lang="zh-CN" sz="2000" b="1" kern="100" dirty="0">
                          <a:effectLst/>
                        </a:rPr>
                        <a:t>中国</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c>
                  <a:txBody>
                    <a:bodyPr/>
                    <a:lstStyle/>
                    <a:p>
                      <a:pPr algn="just"/>
                      <a:r>
                        <a:rPr lang="en-US" sz="2000" b="1" kern="100" dirty="0">
                          <a:effectLst/>
                        </a:rPr>
                        <a:t>19</a:t>
                      </a:r>
                      <a:r>
                        <a:rPr lang="zh-CN" sz="2000" b="1" kern="100" dirty="0">
                          <a:effectLst/>
                        </a:rPr>
                        <a:t>世纪六七十年代，法国人在上海建立的自然历史博物院。英国亚洲文会在上海设立的自然历史与考古类博物馆。</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tc>
              </a:tr>
              <a:tr h="399415">
                <a:tc vMerge="1">
                  <a:tcPr/>
                </a:tc>
                <a:tc vMerge="1">
                  <a:tcPr/>
                </a:tc>
                <a:tc>
                  <a:txBody>
                    <a:bodyPr/>
                    <a:lstStyle/>
                    <a:p>
                      <a:pPr algn="just"/>
                      <a:r>
                        <a:rPr lang="en-US" sz="2000" b="1" kern="100" dirty="0">
                          <a:effectLst/>
                        </a:rPr>
                        <a:t>20</a:t>
                      </a:r>
                      <a:r>
                        <a:rPr lang="zh-CN" sz="2000" b="1" kern="100" dirty="0">
                          <a:effectLst/>
                        </a:rPr>
                        <a:t>世纪初，张謇建立的南通博物苑，是中国人自建的第一个公共博物馆。</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r>
              <a:tr h="367665">
                <a:tc vMerge="1">
                  <a:tcPr/>
                </a:tc>
                <a:tc vMerge="1">
                  <a:tcPr/>
                </a:tc>
                <a:tc>
                  <a:txBody>
                    <a:bodyPr/>
                    <a:lstStyle/>
                    <a:p>
                      <a:pPr algn="just"/>
                      <a:r>
                        <a:rPr lang="en-US" sz="2000" b="1" kern="100" dirty="0">
                          <a:effectLst/>
                        </a:rPr>
                        <a:t>20</a:t>
                      </a:r>
                      <a:r>
                        <a:rPr lang="zh-CN" sz="2000" b="1" kern="100" dirty="0">
                          <a:effectLst/>
                        </a:rPr>
                        <a:t>世纪</a:t>
                      </a:r>
                      <a:r>
                        <a:rPr lang="en-US" sz="2000" b="1" kern="100" dirty="0">
                          <a:effectLst/>
                        </a:rPr>
                        <a:t>20</a:t>
                      </a:r>
                      <a:r>
                        <a:rPr lang="zh-CN" sz="2000" b="1" kern="100" dirty="0">
                          <a:effectLst/>
                        </a:rPr>
                        <a:t>年代，国立历史博物馆。→“国立北京历史博物馆”→“中国历史博物馆”。</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tc>
              </a:tr>
              <a:tr h="584200">
                <a:tc vMerge="1">
                  <a:tcPr/>
                </a:tc>
                <a:tc vMerge="1">
                  <a:tcPr/>
                </a:tc>
                <a:tc>
                  <a:txBody>
                    <a:bodyPr/>
                    <a:lstStyle/>
                    <a:p>
                      <a:pPr algn="just"/>
                      <a:r>
                        <a:rPr lang="en-US" sz="2000" b="1" kern="100" dirty="0">
                          <a:effectLst/>
                        </a:rPr>
                        <a:t>1925</a:t>
                      </a:r>
                      <a:r>
                        <a:rPr lang="zh-CN" sz="2000" b="1" kern="100" dirty="0">
                          <a:effectLst/>
                        </a:rPr>
                        <a:t>年，为保护清朝宫廷遗留下来的文物珍品，建立故宫博物院。是中国最大的古代艺术博物馆。</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r>
              <a:tr h="368300">
                <a:tc vMerge="1">
                  <a:tcPr/>
                </a:tc>
                <a:tc vMerge="1">
                  <a:tcPr/>
                </a:tc>
                <a:tc>
                  <a:txBody>
                    <a:bodyPr/>
                    <a:lstStyle/>
                    <a:p>
                      <a:pPr algn="just"/>
                      <a:r>
                        <a:rPr lang="en-US" sz="2000" b="1" kern="100">
                          <a:effectLst/>
                        </a:rPr>
                        <a:t>1948</a:t>
                      </a:r>
                      <a:r>
                        <a:rPr lang="zh-CN" sz="2000" b="1" kern="100">
                          <a:effectLst/>
                        </a:rPr>
                        <a:t>年，在南京建立国立中央博物院。→“国立南京博物院”。</a:t>
                      </a:r>
                      <a:endParaRPr lang="zh-CN" sz="2000" b="1" kern="10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tc>
              </a:tr>
              <a:tr h="353060">
                <a:tc vMerge="1">
                  <a:tcPr/>
                </a:tc>
                <a:tc vMerge="1">
                  <a:tcPr/>
                </a:tc>
                <a:tc>
                  <a:txBody>
                    <a:bodyPr/>
                    <a:lstStyle/>
                    <a:p>
                      <a:pPr algn="just"/>
                      <a:r>
                        <a:rPr lang="en-US" sz="2000" b="1" kern="100" dirty="0">
                          <a:effectLst/>
                        </a:rPr>
                        <a:t>1959</a:t>
                      </a:r>
                      <a:r>
                        <a:rPr lang="zh-CN" sz="2000" b="1" kern="100" dirty="0">
                          <a:effectLst/>
                        </a:rPr>
                        <a:t>年，中国人民革命军事博物馆，是中国第一个综合类军事博物馆，</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r>
              <a:tr h="383540">
                <a:tc vMerge="1">
                  <a:tcPr/>
                </a:tc>
                <a:tc vMerge="1">
                  <a:tcPr/>
                </a:tc>
                <a:tc>
                  <a:txBody>
                    <a:bodyPr/>
                    <a:lstStyle/>
                    <a:p>
                      <a:pPr algn="just"/>
                      <a:r>
                        <a:rPr lang="en-US" sz="2000" b="1" kern="100">
                          <a:effectLst/>
                        </a:rPr>
                        <a:t>1960</a:t>
                      </a:r>
                      <a:r>
                        <a:rPr lang="zh-CN" sz="2000" b="1" kern="100">
                          <a:effectLst/>
                        </a:rPr>
                        <a:t>年，中央革命博物馆更名为“中国革命博物馆”。</a:t>
                      </a:r>
                      <a:endParaRPr lang="zh-CN" sz="2000" b="1" kern="10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tc>
              </a:tr>
              <a:tr h="629920">
                <a:tc vMerge="1">
                  <a:tcPr/>
                </a:tc>
                <a:tc vMerge="1">
                  <a:tcPr/>
                </a:tc>
                <a:tc>
                  <a:txBody>
                    <a:bodyPr/>
                    <a:lstStyle/>
                    <a:p>
                      <a:pPr algn="just"/>
                      <a:r>
                        <a:rPr lang="en-US" sz="2000" b="1" kern="100" dirty="0">
                          <a:effectLst/>
                        </a:rPr>
                        <a:t>2003</a:t>
                      </a:r>
                      <a:r>
                        <a:rPr lang="zh-CN" sz="2000" b="1" kern="100" dirty="0">
                          <a:effectLst/>
                        </a:rPr>
                        <a:t>年，中国历史博物馆与中国革命博物馆合并为“</a:t>
                      </a:r>
                      <a:r>
                        <a:rPr lang="zh-CN" sz="2000" b="1" kern="100" dirty="0">
                          <a:solidFill>
                            <a:srgbClr val="FF0000"/>
                          </a:solidFill>
                          <a:effectLst/>
                        </a:rPr>
                        <a:t>中国国家博物馆</a:t>
                      </a:r>
                      <a:r>
                        <a:rPr lang="zh-CN" sz="2000" b="1" kern="100" dirty="0">
                          <a:effectLst/>
                        </a:rPr>
                        <a:t>”，是世界上单体建筑面积最大的博物馆。</a:t>
                      </a:r>
                      <a:endParaRPr lang="zh-CN"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r>
              <a:tr h="614680">
                <a:tc>
                  <a:txBody>
                    <a:bodyPr/>
                    <a:lstStyle/>
                    <a:p>
                      <a:pPr algn="just"/>
                      <a:r>
                        <a:rPr lang="zh-CN" sz="2000" b="1" kern="100">
                          <a:effectLst/>
                          <a:latin typeface="方正启体简体" panose="03000509000000000000" charset="-122"/>
                          <a:ea typeface="方正启体简体" panose="03000509000000000000" charset="-122"/>
                          <a:cs typeface="方正启体简体" panose="03000509000000000000" charset="-122"/>
                        </a:rPr>
                        <a:t>意义</a:t>
                      </a:r>
                      <a:endParaRPr lang="zh-CN" sz="2000" b="1" kern="10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tc>
                <a:tc>
                  <a:txBody>
                    <a:bodyPr/>
                    <a:lstStyle/>
                    <a:p>
                      <a:pPr algn="just"/>
                      <a:r>
                        <a:rPr lang="en-US" sz="2000" b="1" kern="100" dirty="0">
                          <a:effectLst/>
                        </a:rPr>
                        <a:t> </a:t>
                      </a:r>
                      <a:endParaRPr lang="en-US" sz="2000" b="1" kern="100" dirty="0">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solidFill>
                      <a:srgbClr val="C5C840"/>
                    </a:solidFill>
                  </a:tcPr>
                </a:tc>
                <a:tc>
                  <a:txBody>
                    <a:bodyPr/>
                    <a:lstStyle/>
                    <a:p>
                      <a:pPr algn="just"/>
                      <a:r>
                        <a:rPr lang="zh-CN" sz="2000" b="1" kern="100" dirty="0">
                          <a:solidFill>
                            <a:srgbClr val="FF0000"/>
                          </a:solidFill>
                          <a:effectLst/>
                        </a:rPr>
                        <a:t>是征集、收藏、展示、研究自然和人类文化遗产、进行国民教育的重要场所，担负着文化传承和传播的使命。</a:t>
                      </a:r>
                      <a:endParaRPr lang="zh-CN" sz="2000" b="1" kern="100" dirty="0">
                        <a:solidFill>
                          <a:srgbClr val="FF0000"/>
                        </a:solidFill>
                        <a:effectLst/>
                        <a:latin typeface="方正启体简体" panose="03000509000000000000" charset="-122"/>
                        <a:ea typeface="方正启体简体" panose="03000509000000000000" charset="-122"/>
                        <a:cs typeface="方正启体简体" panose="03000509000000000000" charset="-122"/>
                      </a:endParaRPr>
                    </a:p>
                  </a:txBody>
                  <a:tcPr marL="55000" marR="55000" marT="0" marB="0" anchor="ctr"/>
                </a:tc>
              </a:tr>
            </a:tbl>
          </a:graphicData>
        </a:graphic>
      </p:graphicFrame>
      <p:sp>
        <p:nvSpPr>
          <p:cNvPr id="4" name="文本框 3"/>
          <p:cNvSpPr txBox="1"/>
          <p:nvPr/>
        </p:nvSpPr>
        <p:spPr>
          <a:xfrm>
            <a:off x="911860" y="476885"/>
            <a:ext cx="5705475" cy="521970"/>
          </a:xfrm>
          <a:prstGeom prst="rect">
            <a:avLst/>
          </a:prstGeom>
          <a:noFill/>
        </p:spPr>
        <p:txBody>
          <a:bodyPr wrap="square">
            <a:spAutoFit/>
          </a:bodyPr>
          <a:lstStyle/>
          <a:p>
            <a:pPr indent="267970" algn="just"/>
            <a:r>
              <a:rPr lang="zh-CN" altLang="zh-CN" sz="2800" b="1" kern="100" dirty="0">
                <a:solidFill>
                  <a:srgbClr val="FF0000"/>
                </a:solidFill>
                <a:effectLst/>
                <a:latin typeface="方正启体简体" panose="03000509000000000000" charset="-122"/>
                <a:ea typeface="方正启体简体" panose="03000509000000000000" charset="-122"/>
                <a:cs typeface="方正启体简体" panose="03000509000000000000" charset="-122"/>
              </a:rPr>
              <a:t>四、博物馆（院）的建设与发展</a:t>
            </a:r>
            <a:endParaRPr lang="zh-CN" altLang="zh-CN" sz="2800" b="1" kern="100" dirty="0">
              <a:solidFill>
                <a:srgbClr val="FF0000"/>
              </a:solidFill>
              <a:effectLst/>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34365" y="461645"/>
            <a:ext cx="3056255" cy="443865"/>
          </a:xfrm>
          <a:prstGeom prst="rect">
            <a:avLst/>
          </a:prstGeom>
        </p:spPr>
        <p:txBody>
          <a:bodyPr vert="horz" wrap="square" lIns="0" tIns="13335" rIns="0" bIns="0" rtlCol="0">
            <a:spAutoFit/>
          </a:bodyPr>
          <a:lstStyle/>
          <a:p>
            <a:pPr marL="12700">
              <a:lnSpc>
                <a:spcPct val="100000"/>
              </a:lnSpc>
              <a:spcBef>
                <a:spcPts val="105"/>
              </a:spcBef>
            </a:pPr>
            <a:r>
              <a:rPr sz="2800" spc="5">
                <a:solidFill>
                  <a:srgbClr val="FF0000"/>
                </a:solidFill>
                <a:latin typeface="方正启体简体" panose="03000509000000000000" charset="-122"/>
                <a:cs typeface="方正启体简体" panose="03000509000000000000" charset="-122"/>
              </a:rPr>
              <a:t>博物馆的作用</a:t>
            </a:r>
            <a:endParaRPr sz="2800" spc="5">
              <a:solidFill>
                <a:srgbClr val="FF0000"/>
              </a:solidFill>
              <a:latin typeface="方正启体简体" panose="03000509000000000000" charset="-122"/>
              <a:cs typeface="方正启体简体" panose="03000509000000000000" charset="-122"/>
            </a:endParaRPr>
          </a:p>
        </p:txBody>
      </p:sp>
      <p:grpSp>
        <p:nvGrpSpPr>
          <p:cNvPr id="3" name="object 3"/>
          <p:cNvGrpSpPr/>
          <p:nvPr/>
        </p:nvGrpSpPr>
        <p:grpSpPr>
          <a:xfrm>
            <a:off x="6248146" y="776986"/>
            <a:ext cx="5508625" cy="1242695"/>
            <a:chOff x="6248146" y="776986"/>
            <a:chExt cx="5508625" cy="1242695"/>
          </a:xfrm>
        </p:grpSpPr>
        <p:sp>
          <p:nvSpPr>
            <p:cNvPr id="4" name="object 4"/>
            <p:cNvSpPr/>
            <p:nvPr/>
          </p:nvSpPr>
          <p:spPr>
            <a:xfrm>
              <a:off x="6254496" y="783336"/>
              <a:ext cx="5495925" cy="1229995"/>
            </a:xfrm>
            <a:custGeom>
              <a:avLst/>
              <a:gdLst/>
              <a:ahLst/>
              <a:cxnLst/>
              <a:rect l="l" t="t" r="r" b="b"/>
              <a:pathLst>
                <a:path w="5495925" h="1229995">
                  <a:moveTo>
                    <a:pt x="5290565" y="0"/>
                  </a:moveTo>
                  <a:lnTo>
                    <a:pt x="204977" y="0"/>
                  </a:lnTo>
                  <a:lnTo>
                    <a:pt x="157993" y="5416"/>
                  </a:lnTo>
                  <a:lnTo>
                    <a:pt x="114855" y="20842"/>
                  </a:lnTo>
                  <a:lnTo>
                    <a:pt x="76795" y="45046"/>
                  </a:lnTo>
                  <a:lnTo>
                    <a:pt x="45046" y="76795"/>
                  </a:lnTo>
                  <a:lnTo>
                    <a:pt x="20842" y="114855"/>
                  </a:lnTo>
                  <a:lnTo>
                    <a:pt x="5416" y="157993"/>
                  </a:lnTo>
                  <a:lnTo>
                    <a:pt x="0" y="204977"/>
                  </a:lnTo>
                  <a:lnTo>
                    <a:pt x="0" y="1024889"/>
                  </a:lnTo>
                  <a:lnTo>
                    <a:pt x="5416" y="1071874"/>
                  </a:lnTo>
                  <a:lnTo>
                    <a:pt x="20842" y="1115012"/>
                  </a:lnTo>
                  <a:lnTo>
                    <a:pt x="45046" y="1153072"/>
                  </a:lnTo>
                  <a:lnTo>
                    <a:pt x="76795" y="1184821"/>
                  </a:lnTo>
                  <a:lnTo>
                    <a:pt x="114855" y="1209025"/>
                  </a:lnTo>
                  <a:lnTo>
                    <a:pt x="157993" y="1224451"/>
                  </a:lnTo>
                  <a:lnTo>
                    <a:pt x="204977" y="1229867"/>
                  </a:lnTo>
                  <a:lnTo>
                    <a:pt x="5290565" y="1229867"/>
                  </a:lnTo>
                  <a:lnTo>
                    <a:pt x="5337550" y="1224451"/>
                  </a:lnTo>
                  <a:lnTo>
                    <a:pt x="5380688" y="1209025"/>
                  </a:lnTo>
                  <a:lnTo>
                    <a:pt x="5418748" y="1184821"/>
                  </a:lnTo>
                  <a:lnTo>
                    <a:pt x="5450497" y="1153072"/>
                  </a:lnTo>
                  <a:lnTo>
                    <a:pt x="5474701" y="1115012"/>
                  </a:lnTo>
                  <a:lnTo>
                    <a:pt x="5490127" y="1071874"/>
                  </a:lnTo>
                  <a:lnTo>
                    <a:pt x="5495544" y="1024889"/>
                  </a:lnTo>
                  <a:lnTo>
                    <a:pt x="5495544" y="204977"/>
                  </a:lnTo>
                  <a:lnTo>
                    <a:pt x="5490127" y="157993"/>
                  </a:lnTo>
                  <a:lnTo>
                    <a:pt x="5474701" y="114855"/>
                  </a:lnTo>
                  <a:lnTo>
                    <a:pt x="5450497" y="76795"/>
                  </a:lnTo>
                  <a:lnTo>
                    <a:pt x="5418748" y="45046"/>
                  </a:lnTo>
                  <a:lnTo>
                    <a:pt x="5380688" y="20842"/>
                  </a:lnTo>
                  <a:lnTo>
                    <a:pt x="5337550" y="5416"/>
                  </a:lnTo>
                  <a:lnTo>
                    <a:pt x="5290565" y="0"/>
                  </a:lnTo>
                  <a:close/>
                </a:path>
              </a:pathLst>
            </a:custGeom>
            <a:solidFill>
              <a:srgbClr val="FFFFFF"/>
            </a:solidFill>
          </p:spPr>
          <p:txBody>
            <a:bodyPr wrap="square" lIns="0" tIns="0" rIns="0" bIns="0" rtlCol="0"/>
            <a:lstStyle/>
            <a:p>
              <a:endParaRPr>
                <a:latin typeface="方正启体简体" panose="03000509000000000000" charset="-122"/>
                <a:ea typeface="方正启体简体" panose="03000509000000000000" charset="-122"/>
              </a:endParaRPr>
            </a:p>
          </p:txBody>
        </p:sp>
        <p:sp>
          <p:nvSpPr>
            <p:cNvPr id="5" name="object 5"/>
            <p:cNvSpPr/>
            <p:nvPr/>
          </p:nvSpPr>
          <p:spPr>
            <a:xfrm>
              <a:off x="6254496" y="783336"/>
              <a:ext cx="5495925" cy="1229995"/>
            </a:xfrm>
            <a:custGeom>
              <a:avLst/>
              <a:gdLst/>
              <a:ahLst/>
              <a:cxnLst/>
              <a:rect l="l" t="t" r="r" b="b"/>
              <a:pathLst>
                <a:path w="5495925" h="1229995">
                  <a:moveTo>
                    <a:pt x="0" y="204977"/>
                  </a:moveTo>
                  <a:lnTo>
                    <a:pt x="5416" y="157993"/>
                  </a:lnTo>
                  <a:lnTo>
                    <a:pt x="20842" y="114855"/>
                  </a:lnTo>
                  <a:lnTo>
                    <a:pt x="45046" y="76795"/>
                  </a:lnTo>
                  <a:lnTo>
                    <a:pt x="76795" y="45046"/>
                  </a:lnTo>
                  <a:lnTo>
                    <a:pt x="114855" y="20842"/>
                  </a:lnTo>
                  <a:lnTo>
                    <a:pt x="157993" y="5416"/>
                  </a:lnTo>
                  <a:lnTo>
                    <a:pt x="204977" y="0"/>
                  </a:lnTo>
                  <a:lnTo>
                    <a:pt x="5290565" y="0"/>
                  </a:lnTo>
                  <a:lnTo>
                    <a:pt x="5337550" y="5416"/>
                  </a:lnTo>
                  <a:lnTo>
                    <a:pt x="5380688" y="20842"/>
                  </a:lnTo>
                  <a:lnTo>
                    <a:pt x="5418748" y="45046"/>
                  </a:lnTo>
                  <a:lnTo>
                    <a:pt x="5450497" y="76795"/>
                  </a:lnTo>
                  <a:lnTo>
                    <a:pt x="5474701" y="114855"/>
                  </a:lnTo>
                  <a:lnTo>
                    <a:pt x="5490127" y="157993"/>
                  </a:lnTo>
                  <a:lnTo>
                    <a:pt x="5495544" y="204977"/>
                  </a:lnTo>
                  <a:lnTo>
                    <a:pt x="5495544" y="1024889"/>
                  </a:lnTo>
                  <a:lnTo>
                    <a:pt x="5490127" y="1071874"/>
                  </a:lnTo>
                  <a:lnTo>
                    <a:pt x="5474701" y="1115012"/>
                  </a:lnTo>
                  <a:lnTo>
                    <a:pt x="5450497" y="1153072"/>
                  </a:lnTo>
                  <a:lnTo>
                    <a:pt x="5418748" y="1184821"/>
                  </a:lnTo>
                  <a:lnTo>
                    <a:pt x="5380688" y="1209025"/>
                  </a:lnTo>
                  <a:lnTo>
                    <a:pt x="5337550" y="1224451"/>
                  </a:lnTo>
                  <a:lnTo>
                    <a:pt x="5290565" y="1229867"/>
                  </a:lnTo>
                  <a:lnTo>
                    <a:pt x="204977" y="1229867"/>
                  </a:lnTo>
                  <a:lnTo>
                    <a:pt x="157993" y="1224451"/>
                  </a:lnTo>
                  <a:lnTo>
                    <a:pt x="114855" y="1209025"/>
                  </a:lnTo>
                  <a:lnTo>
                    <a:pt x="76795" y="1184821"/>
                  </a:lnTo>
                  <a:lnTo>
                    <a:pt x="45046" y="1153072"/>
                  </a:lnTo>
                  <a:lnTo>
                    <a:pt x="20842" y="1115012"/>
                  </a:lnTo>
                  <a:lnTo>
                    <a:pt x="5416" y="1071874"/>
                  </a:lnTo>
                  <a:lnTo>
                    <a:pt x="0" y="1024889"/>
                  </a:lnTo>
                  <a:lnTo>
                    <a:pt x="0" y="204977"/>
                  </a:lnTo>
                  <a:close/>
                </a:path>
              </a:pathLst>
            </a:custGeom>
            <a:ln w="12700">
              <a:solidFill>
                <a:srgbClr val="2E528F"/>
              </a:solidFill>
            </a:ln>
          </p:spPr>
          <p:txBody>
            <a:bodyPr wrap="square" lIns="0" tIns="0" rIns="0" bIns="0" rtlCol="0"/>
            <a:lstStyle/>
            <a:p>
              <a:endParaRPr>
                <a:latin typeface="方正启体简体" panose="03000509000000000000" charset="-122"/>
                <a:ea typeface="方正启体简体" panose="03000509000000000000" charset="-122"/>
              </a:endParaRPr>
            </a:p>
          </p:txBody>
        </p:sp>
      </p:grpSp>
      <p:grpSp>
        <p:nvGrpSpPr>
          <p:cNvPr id="6" name="object 6"/>
          <p:cNvGrpSpPr/>
          <p:nvPr/>
        </p:nvGrpSpPr>
        <p:grpSpPr>
          <a:xfrm>
            <a:off x="6248146" y="2267457"/>
            <a:ext cx="5448935" cy="1523365"/>
            <a:chOff x="6248146" y="2267457"/>
            <a:chExt cx="5448935" cy="1523365"/>
          </a:xfrm>
        </p:grpSpPr>
        <p:sp>
          <p:nvSpPr>
            <p:cNvPr id="7" name="object 7"/>
            <p:cNvSpPr/>
            <p:nvPr/>
          </p:nvSpPr>
          <p:spPr>
            <a:xfrm>
              <a:off x="6254496" y="2273807"/>
              <a:ext cx="5436235" cy="1510665"/>
            </a:xfrm>
            <a:custGeom>
              <a:avLst/>
              <a:gdLst/>
              <a:ahLst/>
              <a:cxnLst/>
              <a:rect l="l" t="t" r="r" b="b"/>
              <a:pathLst>
                <a:path w="5436234" h="1510664">
                  <a:moveTo>
                    <a:pt x="5184394" y="0"/>
                  </a:moveTo>
                  <a:lnTo>
                    <a:pt x="251713" y="0"/>
                  </a:lnTo>
                  <a:lnTo>
                    <a:pt x="206455" y="4053"/>
                  </a:lnTo>
                  <a:lnTo>
                    <a:pt x="163863" y="15742"/>
                  </a:lnTo>
                  <a:lnTo>
                    <a:pt x="124648" y="34355"/>
                  </a:lnTo>
                  <a:lnTo>
                    <a:pt x="89518" y="59184"/>
                  </a:lnTo>
                  <a:lnTo>
                    <a:pt x="59184" y="89518"/>
                  </a:lnTo>
                  <a:lnTo>
                    <a:pt x="34355" y="124648"/>
                  </a:lnTo>
                  <a:lnTo>
                    <a:pt x="15742" y="163863"/>
                  </a:lnTo>
                  <a:lnTo>
                    <a:pt x="4053" y="206455"/>
                  </a:lnTo>
                  <a:lnTo>
                    <a:pt x="0" y="251713"/>
                  </a:lnTo>
                  <a:lnTo>
                    <a:pt x="0" y="1258569"/>
                  </a:lnTo>
                  <a:lnTo>
                    <a:pt x="4053" y="1303828"/>
                  </a:lnTo>
                  <a:lnTo>
                    <a:pt x="15742" y="1346420"/>
                  </a:lnTo>
                  <a:lnTo>
                    <a:pt x="34355" y="1385635"/>
                  </a:lnTo>
                  <a:lnTo>
                    <a:pt x="59184" y="1420765"/>
                  </a:lnTo>
                  <a:lnTo>
                    <a:pt x="89518" y="1451099"/>
                  </a:lnTo>
                  <a:lnTo>
                    <a:pt x="124648" y="1475928"/>
                  </a:lnTo>
                  <a:lnTo>
                    <a:pt x="163863" y="1494541"/>
                  </a:lnTo>
                  <a:lnTo>
                    <a:pt x="206455" y="1506230"/>
                  </a:lnTo>
                  <a:lnTo>
                    <a:pt x="251713" y="1510283"/>
                  </a:lnTo>
                  <a:lnTo>
                    <a:pt x="5184394" y="1510283"/>
                  </a:lnTo>
                  <a:lnTo>
                    <a:pt x="5229652" y="1506230"/>
                  </a:lnTo>
                  <a:lnTo>
                    <a:pt x="5272244" y="1494541"/>
                  </a:lnTo>
                  <a:lnTo>
                    <a:pt x="5311459" y="1475928"/>
                  </a:lnTo>
                  <a:lnTo>
                    <a:pt x="5346589" y="1451099"/>
                  </a:lnTo>
                  <a:lnTo>
                    <a:pt x="5376923" y="1420765"/>
                  </a:lnTo>
                  <a:lnTo>
                    <a:pt x="5401752" y="1385635"/>
                  </a:lnTo>
                  <a:lnTo>
                    <a:pt x="5420365" y="1346420"/>
                  </a:lnTo>
                  <a:lnTo>
                    <a:pt x="5432054" y="1303828"/>
                  </a:lnTo>
                  <a:lnTo>
                    <a:pt x="5436108" y="1258569"/>
                  </a:lnTo>
                  <a:lnTo>
                    <a:pt x="5436108" y="251713"/>
                  </a:lnTo>
                  <a:lnTo>
                    <a:pt x="5432054" y="206455"/>
                  </a:lnTo>
                  <a:lnTo>
                    <a:pt x="5420365" y="163863"/>
                  </a:lnTo>
                  <a:lnTo>
                    <a:pt x="5401752" y="124648"/>
                  </a:lnTo>
                  <a:lnTo>
                    <a:pt x="5376923" y="89518"/>
                  </a:lnTo>
                  <a:lnTo>
                    <a:pt x="5346589" y="59184"/>
                  </a:lnTo>
                  <a:lnTo>
                    <a:pt x="5311459" y="34355"/>
                  </a:lnTo>
                  <a:lnTo>
                    <a:pt x="5272244" y="15742"/>
                  </a:lnTo>
                  <a:lnTo>
                    <a:pt x="5229652" y="4053"/>
                  </a:lnTo>
                  <a:lnTo>
                    <a:pt x="5184394" y="0"/>
                  </a:lnTo>
                  <a:close/>
                </a:path>
              </a:pathLst>
            </a:custGeom>
            <a:solidFill>
              <a:srgbClr val="FFFFFF"/>
            </a:solidFill>
          </p:spPr>
          <p:txBody>
            <a:bodyPr wrap="square" lIns="0" tIns="0" rIns="0" bIns="0" rtlCol="0"/>
            <a:lstStyle/>
            <a:p>
              <a:endParaRPr>
                <a:latin typeface="方正启体简体" panose="03000509000000000000" charset="-122"/>
                <a:ea typeface="方正启体简体" panose="03000509000000000000" charset="-122"/>
              </a:endParaRPr>
            </a:p>
          </p:txBody>
        </p:sp>
        <p:sp>
          <p:nvSpPr>
            <p:cNvPr id="8" name="object 8"/>
            <p:cNvSpPr/>
            <p:nvPr/>
          </p:nvSpPr>
          <p:spPr>
            <a:xfrm>
              <a:off x="6254496" y="2273807"/>
              <a:ext cx="5436235" cy="1510665"/>
            </a:xfrm>
            <a:custGeom>
              <a:avLst/>
              <a:gdLst/>
              <a:ahLst/>
              <a:cxnLst/>
              <a:rect l="l" t="t" r="r" b="b"/>
              <a:pathLst>
                <a:path w="5436234" h="1510664">
                  <a:moveTo>
                    <a:pt x="0" y="251713"/>
                  </a:moveTo>
                  <a:lnTo>
                    <a:pt x="4053" y="206455"/>
                  </a:lnTo>
                  <a:lnTo>
                    <a:pt x="15742" y="163863"/>
                  </a:lnTo>
                  <a:lnTo>
                    <a:pt x="34355" y="124648"/>
                  </a:lnTo>
                  <a:lnTo>
                    <a:pt x="59184" y="89518"/>
                  </a:lnTo>
                  <a:lnTo>
                    <a:pt x="89518" y="59184"/>
                  </a:lnTo>
                  <a:lnTo>
                    <a:pt x="124648" y="34355"/>
                  </a:lnTo>
                  <a:lnTo>
                    <a:pt x="163863" y="15742"/>
                  </a:lnTo>
                  <a:lnTo>
                    <a:pt x="206455" y="4053"/>
                  </a:lnTo>
                  <a:lnTo>
                    <a:pt x="251713" y="0"/>
                  </a:lnTo>
                  <a:lnTo>
                    <a:pt x="5184394" y="0"/>
                  </a:lnTo>
                  <a:lnTo>
                    <a:pt x="5229652" y="4053"/>
                  </a:lnTo>
                  <a:lnTo>
                    <a:pt x="5272244" y="15742"/>
                  </a:lnTo>
                  <a:lnTo>
                    <a:pt x="5311459" y="34355"/>
                  </a:lnTo>
                  <a:lnTo>
                    <a:pt x="5346589" y="59184"/>
                  </a:lnTo>
                  <a:lnTo>
                    <a:pt x="5376923" y="89518"/>
                  </a:lnTo>
                  <a:lnTo>
                    <a:pt x="5401752" y="124648"/>
                  </a:lnTo>
                  <a:lnTo>
                    <a:pt x="5420365" y="163863"/>
                  </a:lnTo>
                  <a:lnTo>
                    <a:pt x="5432054" y="206455"/>
                  </a:lnTo>
                  <a:lnTo>
                    <a:pt x="5436108" y="251713"/>
                  </a:lnTo>
                  <a:lnTo>
                    <a:pt x="5436108" y="1258569"/>
                  </a:lnTo>
                  <a:lnTo>
                    <a:pt x="5432054" y="1303828"/>
                  </a:lnTo>
                  <a:lnTo>
                    <a:pt x="5420365" y="1346420"/>
                  </a:lnTo>
                  <a:lnTo>
                    <a:pt x="5401752" y="1385635"/>
                  </a:lnTo>
                  <a:lnTo>
                    <a:pt x="5376923" y="1420765"/>
                  </a:lnTo>
                  <a:lnTo>
                    <a:pt x="5346589" y="1451099"/>
                  </a:lnTo>
                  <a:lnTo>
                    <a:pt x="5311459" y="1475928"/>
                  </a:lnTo>
                  <a:lnTo>
                    <a:pt x="5272244" y="1494541"/>
                  </a:lnTo>
                  <a:lnTo>
                    <a:pt x="5229652" y="1506230"/>
                  </a:lnTo>
                  <a:lnTo>
                    <a:pt x="5184394" y="1510283"/>
                  </a:lnTo>
                  <a:lnTo>
                    <a:pt x="251713" y="1510283"/>
                  </a:lnTo>
                  <a:lnTo>
                    <a:pt x="206455" y="1506230"/>
                  </a:lnTo>
                  <a:lnTo>
                    <a:pt x="163863" y="1494541"/>
                  </a:lnTo>
                  <a:lnTo>
                    <a:pt x="124648" y="1475928"/>
                  </a:lnTo>
                  <a:lnTo>
                    <a:pt x="89518" y="1451099"/>
                  </a:lnTo>
                  <a:lnTo>
                    <a:pt x="59184" y="1420765"/>
                  </a:lnTo>
                  <a:lnTo>
                    <a:pt x="34355" y="1385635"/>
                  </a:lnTo>
                  <a:lnTo>
                    <a:pt x="15742" y="1346420"/>
                  </a:lnTo>
                  <a:lnTo>
                    <a:pt x="4053" y="1303828"/>
                  </a:lnTo>
                  <a:lnTo>
                    <a:pt x="0" y="1258569"/>
                  </a:lnTo>
                  <a:lnTo>
                    <a:pt x="0" y="251713"/>
                  </a:lnTo>
                  <a:close/>
                </a:path>
              </a:pathLst>
            </a:custGeom>
            <a:ln w="12700">
              <a:solidFill>
                <a:srgbClr val="2E528F"/>
              </a:solidFill>
            </a:ln>
          </p:spPr>
          <p:txBody>
            <a:bodyPr wrap="square" lIns="0" tIns="0" rIns="0" bIns="0" rtlCol="0"/>
            <a:lstStyle/>
            <a:p>
              <a:endParaRPr>
                <a:latin typeface="方正启体简体" panose="03000509000000000000" charset="-122"/>
                <a:ea typeface="方正启体简体" panose="03000509000000000000" charset="-122"/>
              </a:endParaRPr>
            </a:p>
          </p:txBody>
        </p:sp>
      </p:grpSp>
      <p:grpSp>
        <p:nvGrpSpPr>
          <p:cNvPr id="9" name="object 9"/>
          <p:cNvGrpSpPr/>
          <p:nvPr/>
        </p:nvGrpSpPr>
        <p:grpSpPr>
          <a:xfrm>
            <a:off x="6248146" y="4038346"/>
            <a:ext cx="5448935" cy="1750060"/>
            <a:chOff x="6248146" y="4038346"/>
            <a:chExt cx="5448935" cy="1750060"/>
          </a:xfrm>
        </p:grpSpPr>
        <p:sp>
          <p:nvSpPr>
            <p:cNvPr id="10" name="object 10"/>
            <p:cNvSpPr/>
            <p:nvPr/>
          </p:nvSpPr>
          <p:spPr>
            <a:xfrm>
              <a:off x="6254496" y="4044696"/>
              <a:ext cx="5436235" cy="1737360"/>
            </a:xfrm>
            <a:custGeom>
              <a:avLst/>
              <a:gdLst/>
              <a:ahLst/>
              <a:cxnLst/>
              <a:rect l="l" t="t" r="r" b="b"/>
              <a:pathLst>
                <a:path w="5436234" h="1737360">
                  <a:moveTo>
                    <a:pt x="5146548" y="0"/>
                  </a:moveTo>
                  <a:lnTo>
                    <a:pt x="289559" y="0"/>
                  </a:lnTo>
                  <a:lnTo>
                    <a:pt x="242598" y="3790"/>
                  </a:lnTo>
                  <a:lnTo>
                    <a:pt x="198046" y="14764"/>
                  </a:lnTo>
                  <a:lnTo>
                    <a:pt x="156502" y="32325"/>
                  </a:lnTo>
                  <a:lnTo>
                    <a:pt x="118561" y="55875"/>
                  </a:lnTo>
                  <a:lnTo>
                    <a:pt x="84820" y="84820"/>
                  </a:lnTo>
                  <a:lnTo>
                    <a:pt x="55875" y="118561"/>
                  </a:lnTo>
                  <a:lnTo>
                    <a:pt x="32325" y="156502"/>
                  </a:lnTo>
                  <a:lnTo>
                    <a:pt x="14764" y="198046"/>
                  </a:lnTo>
                  <a:lnTo>
                    <a:pt x="3790" y="242598"/>
                  </a:lnTo>
                  <a:lnTo>
                    <a:pt x="0" y="289559"/>
                  </a:lnTo>
                  <a:lnTo>
                    <a:pt x="0" y="1447799"/>
                  </a:lnTo>
                  <a:lnTo>
                    <a:pt x="3790" y="1494767"/>
                  </a:lnTo>
                  <a:lnTo>
                    <a:pt x="14764" y="1539322"/>
                  </a:lnTo>
                  <a:lnTo>
                    <a:pt x="32325" y="1580868"/>
                  </a:lnTo>
                  <a:lnTo>
                    <a:pt x="55875" y="1618809"/>
                  </a:lnTo>
                  <a:lnTo>
                    <a:pt x="84820" y="1652549"/>
                  </a:lnTo>
                  <a:lnTo>
                    <a:pt x="118561" y="1681491"/>
                  </a:lnTo>
                  <a:lnTo>
                    <a:pt x="156502" y="1705039"/>
                  </a:lnTo>
                  <a:lnTo>
                    <a:pt x="198046" y="1722597"/>
                  </a:lnTo>
                  <a:lnTo>
                    <a:pt x="242598" y="1733570"/>
                  </a:lnTo>
                  <a:lnTo>
                    <a:pt x="289559" y="1737359"/>
                  </a:lnTo>
                  <a:lnTo>
                    <a:pt x="5146548" y="1737359"/>
                  </a:lnTo>
                  <a:lnTo>
                    <a:pt x="5193509" y="1733570"/>
                  </a:lnTo>
                  <a:lnTo>
                    <a:pt x="5238061" y="1722597"/>
                  </a:lnTo>
                  <a:lnTo>
                    <a:pt x="5279605" y="1705039"/>
                  </a:lnTo>
                  <a:lnTo>
                    <a:pt x="5317546" y="1681491"/>
                  </a:lnTo>
                  <a:lnTo>
                    <a:pt x="5351287" y="1652549"/>
                  </a:lnTo>
                  <a:lnTo>
                    <a:pt x="5380232" y="1618809"/>
                  </a:lnTo>
                  <a:lnTo>
                    <a:pt x="5403782" y="1580868"/>
                  </a:lnTo>
                  <a:lnTo>
                    <a:pt x="5421343" y="1539322"/>
                  </a:lnTo>
                  <a:lnTo>
                    <a:pt x="5432317" y="1494767"/>
                  </a:lnTo>
                  <a:lnTo>
                    <a:pt x="5436108" y="1447799"/>
                  </a:lnTo>
                  <a:lnTo>
                    <a:pt x="5436108" y="289559"/>
                  </a:lnTo>
                  <a:lnTo>
                    <a:pt x="5432317" y="242598"/>
                  </a:lnTo>
                  <a:lnTo>
                    <a:pt x="5421343" y="198046"/>
                  </a:lnTo>
                  <a:lnTo>
                    <a:pt x="5403782" y="156502"/>
                  </a:lnTo>
                  <a:lnTo>
                    <a:pt x="5380232" y="118561"/>
                  </a:lnTo>
                  <a:lnTo>
                    <a:pt x="5351287" y="84820"/>
                  </a:lnTo>
                  <a:lnTo>
                    <a:pt x="5317546" y="55875"/>
                  </a:lnTo>
                  <a:lnTo>
                    <a:pt x="5279605" y="32325"/>
                  </a:lnTo>
                  <a:lnTo>
                    <a:pt x="5238061" y="14764"/>
                  </a:lnTo>
                  <a:lnTo>
                    <a:pt x="5193509" y="3790"/>
                  </a:lnTo>
                  <a:lnTo>
                    <a:pt x="5146548" y="0"/>
                  </a:lnTo>
                  <a:close/>
                </a:path>
              </a:pathLst>
            </a:custGeom>
            <a:solidFill>
              <a:srgbClr val="FFFFFF"/>
            </a:solidFill>
          </p:spPr>
          <p:txBody>
            <a:bodyPr wrap="square" lIns="0" tIns="0" rIns="0" bIns="0" rtlCol="0"/>
            <a:lstStyle/>
            <a:p>
              <a:endParaRPr>
                <a:latin typeface="方正启体简体" panose="03000509000000000000" charset="-122"/>
                <a:ea typeface="方正启体简体" panose="03000509000000000000" charset="-122"/>
              </a:endParaRPr>
            </a:p>
          </p:txBody>
        </p:sp>
        <p:sp>
          <p:nvSpPr>
            <p:cNvPr id="11" name="object 11"/>
            <p:cNvSpPr/>
            <p:nvPr/>
          </p:nvSpPr>
          <p:spPr>
            <a:xfrm>
              <a:off x="6254496" y="4044696"/>
              <a:ext cx="5436235" cy="1737360"/>
            </a:xfrm>
            <a:custGeom>
              <a:avLst/>
              <a:gdLst/>
              <a:ahLst/>
              <a:cxnLst/>
              <a:rect l="l" t="t" r="r" b="b"/>
              <a:pathLst>
                <a:path w="5436234" h="1737360">
                  <a:moveTo>
                    <a:pt x="0" y="289559"/>
                  </a:moveTo>
                  <a:lnTo>
                    <a:pt x="3790" y="242598"/>
                  </a:lnTo>
                  <a:lnTo>
                    <a:pt x="14764" y="198046"/>
                  </a:lnTo>
                  <a:lnTo>
                    <a:pt x="32325" y="156502"/>
                  </a:lnTo>
                  <a:lnTo>
                    <a:pt x="55875" y="118561"/>
                  </a:lnTo>
                  <a:lnTo>
                    <a:pt x="84820" y="84820"/>
                  </a:lnTo>
                  <a:lnTo>
                    <a:pt x="118561" y="55875"/>
                  </a:lnTo>
                  <a:lnTo>
                    <a:pt x="156502" y="32325"/>
                  </a:lnTo>
                  <a:lnTo>
                    <a:pt x="198046" y="14764"/>
                  </a:lnTo>
                  <a:lnTo>
                    <a:pt x="242598" y="3790"/>
                  </a:lnTo>
                  <a:lnTo>
                    <a:pt x="289559" y="0"/>
                  </a:lnTo>
                  <a:lnTo>
                    <a:pt x="5146548" y="0"/>
                  </a:lnTo>
                  <a:lnTo>
                    <a:pt x="5193509" y="3790"/>
                  </a:lnTo>
                  <a:lnTo>
                    <a:pt x="5238061" y="14764"/>
                  </a:lnTo>
                  <a:lnTo>
                    <a:pt x="5279605" y="32325"/>
                  </a:lnTo>
                  <a:lnTo>
                    <a:pt x="5317546" y="55875"/>
                  </a:lnTo>
                  <a:lnTo>
                    <a:pt x="5351287" y="84820"/>
                  </a:lnTo>
                  <a:lnTo>
                    <a:pt x="5380232" y="118561"/>
                  </a:lnTo>
                  <a:lnTo>
                    <a:pt x="5403782" y="156502"/>
                  </a:lnTo>
                  <a:lnTo>
                    <a:pt x="5421343" y="198046"/>
                  </a:lnTo>
                  <a:lnTo>
                    <a:pt x="5432317" y="242598"/>
                  </a:lnTo>
                  <a:lnTo>
                    <a:pt x="5436108" y="289559"/>
                  </a:lnTo>
                  <a:lnTo>
                    <a:pt x="5436108" y="1447799"/>
                  </a:lnTo>
                  <a:lnTo>
                    <a:pt x="5432317" y="1494767"/>
                  </a:lnTo>
                  <a:lnTo>
                    <a:pt x="5421343" y="1539322"/>
                  </a:lnTo>
                  <a:lnTo>
                    <a:pt x="5403782" y="1580868"/>
                  </a:lnTo>
                  <a:lnTo>
                    <a:pt x="5380232" y="1618809"/>
                  </a:lnTo>
                  <a:lnTo>
                    <a:pt x="5351287" y="1652549"/>
                  </a:lnTo>
                  <a:lnTo>
                    <a:pt x="5317546" y="1681491"/>
                  </a:lnTo>
                  <a:lnTo>
                    <a:pt x="5279605" y="1705039"/>
                  </a:lnTo>
                  <a:lnTo>
                    <a:pt x="5238061" y="1722597"/>
                  </a:lnTo>
                  <a:lnTo>
                    <a:pt x="5193509" y="1733570"/>
                  </a:lnTo>
                  <a:lnTo>
                    <a:pt x="5146548" y="1737359"/>
                  </a:lnTo>
                  <a:lnTo>
                    <a:pt x="289559" y="1737359"/>
                  </a:lnTo>
                  <a:lnTo>
                    <a:pt x="242598" y="1733570"/>
                  </a:lnTo>
                  <a:lnTo>
                    <a:pt x="198046" y="1722597"/>
                  </a:lnTo>
                  <a:lnTo>
                    <a:pt x="156502" y="1705039"/>
                  </a:lnTo>
                  <a:lnTo>
                    <a:pt x="118561" y="1681491"/>
                  </a:lnTo>
                  <a:lnTo>
                    <a:pt x="84820" y="1652549"/>
                  </a:lnTo>
                  <a:lnTo>
                    <a:pt x="55875" y="1618809"/>
                  </a:lnTo>
                  <a:lnTo>
                    <a:pt x="32325" y="1580868"/>
                  </a:lnTo>
                  <a:lnTo>
                    <a:pt x="14764" y="1539322"/>
                  </a:lnTo>
                  <a:lnTo>
                    <a:pt x="3790" y="1494767"/>
                  </a:lnTo>
                  <a:lnTo>
                    <a:pt x="0" y="1447799"/>
                  </a:lnTo>
                  <a:lnTo>
                    <a:pt x="0" y="289559"/>
                  </a:lnTo>
                  <a:close/>
                </a:path>
              </a:pathLst>
            </a:custGeom>
            <a:ln w="12700">
              <a:solidFill>
                <a:srgbClr val="2E528F"/>
              </a:solidFill>
            </a:ln>
          </p:spPr>
          <p:txBody>
            <a:bodyPr wrap="square" lIns="0" tIns="0" rIns="0" bIns="0" rtlCol="0"/>
            <a:lstStyle/>
            <a:p>
              <a:endParaRPr>
                <a:latin typeface="方正启体简体" panose="03000509000000000000" charset="-122"/>
                <a:ea typeface="方正启体简体" panose="03000509000000000000" charset="-122"/>
              </a:endParaRPr>
            </a:p>
          </p:txBody>
        </p:sp>
      </p:grpSp>
      <p:sp>
        <p:nvSpPr>
          <p:cNvPr id="12" name="object 12"/>
          <p:cNvSpPr txBox="1"/>
          <p:nvPr/>
        </p:nvSpPr>
        <p:spPr>
          <a:xfrm>
            <a:off x="6394196" y="1028827"/>
            <a:ext cx="5226050" cy="4366260"/>
          </a:xfrm>
          <a:prstGeom prst="rect">
            <a:avLst/>
          </a:prstGeom>
        </p:spPr>
        <p:txBody>
          <a:bodyPr vert="horz" wrap="square" lIns="0" tIns="12700" rIns="0" bIns="0" rtlCol="0">
            <a:spAutoFit/>
          </a:bodyPr>
          <a:lstStyle/>
          <a:p>
            <a:pPr marL="12700" marR="18415">
              <a:lnSpc>
                <a:spcPct val="100000"/>
              </a:lnSpc>
              <a:spcBef>
                <a:spcPts val="100"/>
              </a:spcBef>
            </a:pPr>
            <a:r>
              <a:rPr sz="2400">
                <a:latin typeface="方正启体简体" panose="03000509000000000000" charset="-122"/>
                <a:ea typeface="方正启体简体" panose="03000509000000000000" charset="-122"/>
                <a:cs typeface="方正启体简体" panose="03000509000000000000" charset="-122"/>
              </a:rPr>
              <a:t>有利于推动文化产业发展，形成品牌效 应；结合地方民俗，推动旅游业发展。</a:t>
            </a:r>
            <a:endParaRPr sz="2400">
              <a:latin typeface="方正启体简体" panose="03000509000000000000" charset="-122"/>
              <a:ea typeface="方正启体简体" panose="03000509000000000000" charset="-122"/>
              <a:cs typeface="方正启体简体" panose="03000509000000000000" charset="-122"/>
            </a:endParaRPr>
          </a:p>
          <a:p>
            <a:pPr>
              <a:lnSpc>
                <a:spcPct val="100000"/>
              </a:lnSpc>
            </a:pPr>
            <a:endParaRPr sz="2400">
              <a:latin typeface="方正启体简体" panose="03000509000000000000" charset="-122"/>
              <a:ea typeface="方正启体简体" panose="03000509000000000000" charset="-122"/>
              <a:cs typeface="方正启体简体" panose="03000509000000000000" charset="-122"/>
            </a:endParaRPr>
          </a:p>
          <a:p>
            <a:pPr>
              <a:lnSpc>
                <a:spcPct val="100000"/>
              </a:lnSpc>
              <a:spcBef>
                <a:spcPts val="5"/>
              </a:spcBef>
            </a:pPr>
            <a:endParaRPr sz="2000">
              <a:latin typeface="方正启体简体" panose="03000509000000000000" charset="-122"/>
              <a:ea typeface="方正启体简体" panose="03000509000000000000" charset="-122"/>
              <a:cs typeface="方正启体简体" panose="03000509000000000000" charset="-122"/>
            </a:endParaRPr>
          </a:p>
          <a:p>
            <a:pPr marL="26035" marR="5080">
              <a:lnSpc>
                <a:spcPct val="100000"/>
              </a:lnSpc>
              <a:spcBef>
                <a:spcPts val="5"/>
              </a:spcBef>
            </a:pPr>
            <a:r>
              <a:rPr sz="2400">
                <a:latin typeface="方正启体简体" panose="03000509000000000000" charset="-122"/>
                <a:ea typeface="方正启体简体" panose="03000509000000000000" charset="-122"/>
                <a:cs typeface="方正启体简体" panose="03000509000000000000" charset="-122"/>
              </a:rPr>
              <a:t>突出教育功能，与学校教育相结合，  成为国民教育学习基地。利用本馆的 文化资源，提升青少年的文化认同感。</a:t>
            </a:r>
            <a:endParaRPr sz="2400">
              <a:latin typeface="方正启体简体" panose="03000509000000000000" charset="-122"/>
              <a:ea typeface="方正启体简体" panose="03000509000000000000" charset="-122"/>
              <a:cs typeface="方正启体简体" panose="03000509000000000000" charset="-122"/>
            </a:endParaRPr>
          </a:p>
          <a:p>
            <a:pPr>
              <a:lnSpc>
                <a:spcPct val="100000"/>
              </a:lnSpc>
            </a:pPr>
            <a:endParaRPr sz="2400">
              <a:latin typeface="方正启体简体" panose="03000509000000000000" charset="-122"/>
              <a:ea typeface="方正启体简体" panose="03000509000000000000" charset="-122"/>
              <a:cs typeface="方正启体简体" panose="03000509000000000000" charset="-122"/>
            </a:endParaRPr>
          </a:p>
          <a:p>
            <a:pPr>
              <a:lnSpc>
                <a:spcPct val="100000"/>
              </a:lnSpc>
              <a:spcBef>
                <a:spcPts val="5"/>
              </a:spcBef>
            </a:pPr>
            <a:endParaRPr sz="2500">
              <a:latin typeface="方正启体简体" panose="03000509000000000000" charset="-122"/>
              <a:ea typeface="方正启体简体" panose="03000509000000000000" charset="-122"/>
              <a:cs typeface="方正启体简体" panose="03000509000000000000" charset="-122"/>
            </a:endParaRPr>
          </a:p>
          <a:p>
            <a:pPr marL="37465" marR="303530" algn="just">
              <a:lnSpc>
                <a:spcPct val="97000"/>
              </a:lnSpc>
              <a:spcBef>
                <a:spcPts val="5"/>
              </a:spcBef>
            </a:pPr>
            <a:r>
              <a:rPr sz="2400" spc="-5">
                <a:latin typeface="方正启体简体" panose="03000509000000000000" charset="-122"/>
                <a:ea typeface="方正启体简体" panose="03000509000000000000" charset="-122"/>
                <a:cs typeface="方正启体简体" panose="03000509000000000000" charset="-122"/>
              </a:rPr>
              <a:t>对外文物展出，向公众展现中华文明 </a:t>
            </a:r>
            <a:r>
              <a:rPr sz="2400">
                <a:latin typeface="方正启体简体" panose="03000509000000000000" charset="-122"/>
                <a:ea typeface="方正启体简体" panose="03000509000000000000" charset="-122"/>
                <a:cs typeface="方正启体简体" panose="03000509000000000000" charset="-122"/>
              </a:rPr>
              <a:t>的魅力，增加国际社会对华夏文明的 认可。加强对文物的保护和修复</a:t>
            </a:r>
            <a:r>
              <a:rPr sz="2400" b="0">
                <a:latin typeface="方正启体简体" panose="03000509000000000000" charset="-122"/>
                <a:ea typeface="方正启体简体" panose="03000509000000000000" charset="-122"/>
                <a:cs typeface="方正启体简体" panose="03000509000000000000" charset="-122"/>
              </a:rPr>
              <a:t>。</a:t>
            </a:r>
            <a:endParaRPr sz="2400">
              <a:latin typeface="方正启体简体" panose="03000509000000000000" charset="-122"/>
              <a:ea typeface="方正启体简体" panose="03000509000000000000" charset="-122"/>
              <a:cs typeface="方正启体简体" panose="03000509000000000000" charset="-122"/>
            </a:endParaRPr>
          </a:p>
        </p:txBody>
      </p:sp>
      <p:pic>
        <p:nvPicPr>
          <p:cNvPr id="13" name="object 13"/>
          <p:cNvPicPr/>
          <p:nvPr/>
        </p:nvPicPr>
        <p:blipFill>
          <a:blip r:embed="rId1"/>
          <a:stretch>
            <a:fillRect/>
          </a:stretch>
        </p:blipFill>
        <p:spPr>
          <a:xfrm>
            <a:off x="5792723" y="728472"/>
            <a:ext cx="144779" cy="144779"/>
          </a:xfrm>
          <a:prstGeom prst="rect">
            <a:avLst/>
          </a:prstGeom>
        </p:spPr>
      </p:pic>
      <p:sp>
        <p:nvSpPr>
          <p:cNvPr id="14" name="object 14"/>
          <p:cNvSpPr/>
          <p:nvPr/>
        </p:nvSpPr>
        <p:spPr>
          <a:xfrm flipH="1">
            <a:off x="5864352" y="1016508"/>
            <a:ext cx="0" cy="576580"/>
          </a:xfrm>
          <a:custGeom>
            <a:avLst/>
            <a:gdLst/>
            <a:ahLst/>
            <a:cxnLst/>
            <a:rect l="l" t="t" r="r" b="b"/>
            <a:pathLst>
              <a:path h="576580">
                <a:moveTo>
                  <a:pt x="0" y="0"/>
                </a:moveTo>
                <a:lnTo>
                  <a:pt x="0" y="576326"/>
                </a:lnTo>
              </a:path>
            </a:pathLst>
          </a:custGeom>
          <a:ln w="6350">
            <a:solidFill>
              <a:srgbClr val="000000"/>
            </a:solidFill>
          </a:ln>
        </p:spPr>
        <p:txBody>
          <a:bodyPr wrap="square" lIns="0" tIns="0" rIns="0" bIns="0" rtlCol="0"/>
          <a:lstStyle/>
          <a:p>
            <a:endParaRPr>
              <a:latin typeface="方正启体简体" panose="03000509000000000000" charset="-122"/>
              <a:ea typeface="方正启体简体" panose="03000509000000000000" charset="-122"/>
            </a:endParaRPr>
          </a:p>
        </p:txBody>
      </p:sp>
      <p:pic>
        <p:nvPicPr>
          <p:cNvPr id="15" name="object 15"/>
          <p:cNvPicPr/>
          <p:nvPr/>
        </p:nvPicPr>
        <p:blipFill>
          <a:blip r:embed="rId2"/>
          <a:stretch>
            <a:fillRect/>
          </a:stretch>
        </p:blipFill>
        <p:spPr>
          <a:xfrm>
            <a:off x="5792723" y="1737360"/>
            <a:ext cx="144779" cy="143255"/>
          </a:xfrm>
          <a:prstGeom prst="rect">
            <a:avLst/>
          </a:prstGeom>
        </p:spPr>
      </p:pic>
      <p:sp>
        <p:nvSpPr>
          <p:cNvPr id="16" name="object 16"/>
          <p:cNvSpPr/>
          <p:nvPr/>
        </p:nvSpPr>
        <p:spPr>
          <a:xfrm flipH="1">
            <a:off x="5864352" y="2023872"/>
            <a:ext cx="0" cy="576580"/>
          </a:xfrm>
          <a:custGeom>
            <a:avLst/>
            <a:gdLst/>
            <a:ahLst/>
            <a:cxnLst/>
            <a:rect l="l" t="t" r="r" b="b"/>
            <a:pathLst>
              <a:path h="576580">
                <a:moveTo>
                  <a:pt x="0" y="0"/>
                </a:moveTo>
                <a:lnTo>
                  <a:pt x="0" y="576199"/>
                </a:lnTo>
              </a:path>
            </a:pathLst>
          </a:custGeom>
          <a:ln w="6350">
            <a:solidFill>
              <a:srgbClr val="000000"/>
            </a:solidFill>
          </a:ln>
        </p:spPr>
        <p:txBody>
          <a:bodyPr wrap="square" lIns="0" tIns="0" rIns="0" bIns="0" rtlCol="0"/>
          <a:lstStyle/>
          <a:p>
            <a:endParaRPr>
              <a:latin typeface="方正启体简体" panose="03000509000000000000" charset="-122"/>
              <a:ea typeface="方正启体简体" panose="03000509000000000000" charset="-122"/>
            </a:endParaRPr>
          </a:p>
        </p:txBody>
      </p:sp>
      <p:pic>
        <p:nvPicPr>
          <p:cNvPr id="17" name="object 17"/>
          <p:cNvPicPr/>
          <p:nvPr/>
        </p:nvPicPr>
        <p:blipFill>
          <a:blip r:embed="rId3"/>
          <a:stretch>
            <a:fillRect/>
          </a:stretch>
        </p:blipFill>
        <p:spPr>
          <a:xfrm>
            <a:off x="5792723" y="2744723"/>
            <a:ext cx="144779" cy="144779"/>
          </a:xfrm>
          <a:prstGeom prst="rect">
            <a:avLst/>
          </a:prstGeom>
        </p:spPr>
      </p:pic>
      <p:sp>
        <p:nvSpPr>
          <p:cNvPr id="18" name="object 18"/>
          <p:cNvSpPr/>
          <p:nvPr/>
        </p:nvSpPr>
        <p:spPr>
          <a:xfrm flipH="1">
            <a:off x="5864352" y="3032760"/>
            <a:ext cx="0" cy="576580"/>
          </a:xfrm>
          <a:custGeom>
            <a:avLst/>
            <a:gdLst/>
            <a:ahLst/>
            <a:cxnLst/>
            <a:rect l="l" t="t" r="r" b="b"/>
            <a:pathLst>
              <a:path h="576579">
                <a:moveTo>
                  <a:pt x="0" y="0"/>
                </a:moveTo>
                <a:lnTo>
                  <a:pt x="0" y="576326"/>
                </a:lnTo>
              </a:path>
            </a:pathLst>
          </a:custGeom>
          <a:ln w="6350">
            <a:solidFill>
              <a:srgbClr val="000000"/>
            </a:solidFill>
          </a:ln>
        </p:spPr>
        <p:txBody>
          <a:bodyPr wrap="square" lIns="0" tIns="0" rIns="0" bIns="0" rtlCol="0"/>
          <a:lstStyle/>
          <a:p>
            <a:endParaRPr>
              <a:latin typeface="方正启体简体" panose="03000509000000000000" charset="-122"/>
              <a:ea typeface="方正启体简体" panose="03000509000000000000" charset="-122"/>
            </a:endParaRPr>
          </a:p>
        </p:txBody>
      </p:sp>
      <p:pic>
        <p:nvPicPr>
          <p:cNvPr id="19" name="object 19"/>
          <p:cNvPicPr/>
          <p:nvPr/>
        </p:nvPicPr>
        <p:blipFill>
          <a:blip r:embed="rId2"/>
          <a:stretch>
            <a:fillRect/>
          </a:stretch>
        </p:blipFill>
        <p:spPr>
          <a:xfrm>
            <a:off x="5792723" y="3753611"/>
            <a:ext cx="144779" cy="143256"/>
          </a:xfrm>
          <a:prstGeom prst="rect">
            <a:avLst/>
          </a:prstGeom>
        </p:spPr>
      </p:pic>
      <p:sp>
        <p:nvSpPr>
          <p:cNvPr id="20" name="object 20"/>
          <p:cNvSpPr/>
          <p:nvPr/>
        </p:nvSpPr>
        <p:spPr>
          <a:xfrm flipH="1">
            <a:off x="5864352" y="4040123"/>
            <a:ext cx="0" cy="576580"/>
          </a:xfrm>
          <a:custGeom>
            <a:avLst/>
            <a:gdLst/>
            <a:ahLst/>
            <a:cxnLst/>
            <a:rect l="l" t="t" r="r" b="b"/>
            <a:pathLst>
              <a:path h="576579">
                <a:moveTo>
                  <a:pt x="0" y="0"/>
                </a:moveTo>
                <a:lnTo>
                  <a:pt x="0" y="576199"/>
                </a:lnTo>
              </a:path>
            </a:pathLst>
          </a:custGeom>
          <a:ln w="6350">
            <a:solidFill>
              <a:srgbClr val="000000"/>
            </a:solidFill>
          </a:ln>
        </p:spPr>
        <p:txBody>
          <a:bodyPr wrap="square" lIns="0" tIns="0" rIns="0" bIns="0" rtlCol="0"/>
          <a:lstStyle/>
          <a:p>
            <a:endParaRPr>
              <a:latin typeface="方正启体简体" panose="03000509000000000000" charset="-122"/>
              <a:ea typeface="方正启体简体" panose="03000509000000000000" charset="-122"/>
            </a:endParaRPr>
          </a:p>
        </p:txBody>
      </p:sp>
      <p:pic>
        <p:nvPicPr>
          <p:cNvPr id="21" name="object 21"/>
          <p:cNvPicPr/>
          <p:nvPr/>
        </p:nvPicPr>
        <p:blipFill>
          <a:blip r:embed="rId1"/>
          <a:stretch>
            <a:fillRect/>
          </a:stretch>
        </p:blipFill>
        <p:spPr>
          <a:xfrm>
            <a:off x="5792723" y="4760976"/>
            <a:ext cx="144779" cy="144780"/>
          </a:xfrm>
          <a:prstGeom prst="rect">
            <a:avLst/>
          </a:prstGeom>
        </p:spPr>
      </p:pic>
      <p:sp>
        <p:nvSpPr>
          <p:cNvPr id="22" name="object 22"/>
          <p:cNvSpPr/>
          <p:nvPr/>
        </p:nvSpPr>
        <p:spPr>
          <a:xfrm flipH="1">
            <a:off x="5864352" y="5045964"/>
            <a:ext cx="0" cy="576580"/>
          </a:xfrm>
          <a:custGeom>
            <a:avLst/>
            <a:gdLst/>
            <a:ahLst/>
            <a:cxnLst/>
            <a:rect l="l" t="t" r="r" b="b"/>
            <a:pathLst>
              <a:path h="576579">
                <a:moveTo>
                  <a:pt x="0" y="0"/>
                </a:moveTo>
                <a:lnTo>
                  <a:pt x="0" y="576262"/>
                </a:lnTo>
              </a:path>
            </a:pathLst>
          </a:custGeom>
          <a:ln w="6350">
            <a:solidFill>
              <a:srgbClr val="000000"/>
            </a:solidFill>
          </a:ln>
        </p:spPr>
        <p:txBody>
          <a:bodyPr wrap="square" lIns="0" tIns="0" rIns="0" bIns="0" rtlCol="0"/>
          <a:lstStyle/>
          <a:p>
            <a:endParaRPr>
              <a:latin typeface="方正启体简体" panose="03000509000000000000" charset="-122"/>
              <a:ea typeface="方正启体简体" panose="03000509000000000000" charset="-122"/>
            </a:endParaRPr>
          </a:p>
        </p:txBody>
      </p:sp>
      <p:pic>
        <p:nvPicPr>
          <p:cNvPr id="23" name="object 23"/>
          <p:cNvPicPr/>
          <p:nvPr/>
        </p:nvPicPr>
        <p:blipFill>
          <a:blip r:embed="rId3"/>
          <a:stretch>
            <a:fillRect/>
          </a:stretch>
        </p:blipFill>
        <p:spPr>
          <a:xfrm>
            <a:off x="5792723" y="5750052"/>
            <a:ext cx="144779" cy="144779"/>
          </a:xfrm>
          <a:prstGeom prst="rect">
            <a:avLst/>
          </a:prstGeom>
        </p:spPr>
      </p:pic>
      <p:pic>
        <p:nvPicPr>
          <p:cNvPr id="24" name="object 24"/>
          <p:cNvPicPr/>
          <p:nvPr/>
        </p:nvPicPr>
        <p:blipFill>
          <a:blip r:embed="rId4"/>
          <a:stretch>
            <a:fillRect/>
          </a:stretch>
        </p:blipFill>
        <p:spPr>
          <a:xfrm>
            <a:off x="975360" y="3627120"/>
            <a:ext cx="3706367" cy="2389631"/>
          </a:xfrm>
          <a:prstGeom prst="rect">
            <a:avLst/>
          </a:prstGeom>
        </p:spPr>
      </p:pic>
      <p:pic>
        <p:nvPicPr>
          <p:cNvPr id="25" name="object 25"/>
          <p:cNvPicPr/>
          <p:nvPr/>
        </p:nvPicPr>
        <p:blipFill>
          <a:blip r:embed="rId5"/>
          <a:stretch>
            <a:fillRect/>
          </a:stretch>
        </p:blipFill>
        <p:spPr>
          <a:xfrm>
            <a:off x="4834128" y="3870959"/>
            <a:ext cx="493775" cy="2060448"/>
          </a:xfrm>
          <a:prstGeom prst="rect">
            <a:avLst/>
          </a:prstGeom>
        </p:spPr>
      </p:pic>
      <p:pic>
        <p:nvPicPr>
          <p:cNvPr id="26" name="object 26"/>
          <p:cNvPicPr/>
          <p:nvPr/>
        </p:nvPicPr>
        <p:blipFill>
          <a:blip r:embed="rId6"/>
          <a:stretch>
            <a:fillRect/>
          </a:stretch>
        </p:blipFill>
        <p:spPr>
          <a:xfrm>
            <a:off x="975360" y="1152144"/>
            <a:ext cx="3706367" cy="2279904"/>
          </a:xfrm>
          <a:prstGeom prst="rect">
            <a:avLst/>
          </a:prstGeom>
        </p:spPr>
      </p:pic>
      <p:pic>
        <p:nvPicPr>
          <p:cNvPr id="27" name="object 27"/>
          <p:cNvPicPr/>
          <p:nvPr/>
        </p:nvPicPr>
        <p:blipFill>
          <a:blip r:embed="rId7"/>
          <a:stretch>
            <a:fillRect/>
          </a:stretch>
        </p:blipFill>
        <p:spPr>
          <a:xfrm>
            <a:off x="4797552" y="1200911"/>
            <a:ext cx="499872" cy="2554224"/>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90040" y="2060575"/>
            <a:ext cx="843915" cy="514350"/>
          </a:xfrm>
          <a:prstGeom prst="rect">
            <a:avLst/>
          </a:prstGeom>
          <a:noFill/>
          <a:ln>
            <a:noFill/>
          </a:ln>
        </p:spPr>
        <p:txBody>
          <a:bodyPr wrap="square">
            <a:spAutoFit/>
          </a:bodyPr>
          <a:lstStyle/>
          <a:p>
            <a:pPr>
              <a:lnSpc>
                <a:spcPct val="125000"/>
              </a:lnSpc>
            </a:pPr>
            <a:r>
              <a:rPr lang="zh-CN" altLang="en-US" sz="2200" b="1">
                <a:latin typeface="方正启体简体" panose="03000509000000000000" charset="-122"/>
                <a:ea typeface="方正启体简体" panose="03000509000000000000" charset="-122"/>
              </a:rPr>
              <a:t>官学</a:t>
            </a:r>
            <a:endParaRPr lang="zh-CN" altLang="en-US" sz="2200" b="1">
              <a:latin typeface="方正启体简体" panose="03000509000000000000" charset="-122"/>
              <a:ea typeface="方正启体简体" panose="03000509000000000000" charset="-122"/>
            </a:endParaRPr>
          </a:p>
        </p:txBody>
      </p:sp>
      <p:sp>
        <p:nvSpPr>
          <p:cNvPr id="6" name="矩形 5"/>
          <p:cNvSpPr/>
          <p:nvPr/>
        </p:nvSpPr>
        <p:spPr>
          <a:xfrm>
            <a:off x="2689860" y="1335405"/>
            <a:ext cx="3679190" cy="446405"/>
          </a:xfrm>
          <a:prstGeom prst="rect">
            <a:avLst/>
          </a:prstGeom>
          <a:noFill/>
          <a:ln w="15875">
            <a:noFill/>
          </a:ln>
        </p:spPr>
        <p:txBody>
          <a:bodyPr wrap="square">
            <a:spAutoFit/>
          </a:bodyPr>
          <a:lstStyle/>
          <a:p>
            <a:pPr>
              <a:lnSpc>
                <a:spcPct val="105000"/>
              </a:lnSpc>
            </a:pPr>
            <a:r>
              <a:rPr lang="zh-CN" altLang="en-US" sz="2200" b="1">
                <a:solidFill>
                  <a:srgbClr val="C00000"/>
                </a:solidFill>
                <a:latin typeface="方正启体简体" panose="03000509000000000000" charset="-122"/>
                <a:ea typeface="方正启体简体" panose="03000509000000000000" charset="-122"/>
                <a:cs typeface="方正启体简体" panose="03000509000000000000" charset="-122"/>
              </a:rPr>
              <a:t>先秦</a:t>
            </a:r>
            <a:r>
              <a:rPr lang="zh-CN" altLang="en-US" sz="2200" b="1">
                <a:latin typeface="方正启体简体" panose="03000509000000000000" charset="-122"/>
                <a:ea typeface="方正启体简体" panose="03000509000000000000" charset="-122"/>
                <a:cs typeface="方正启体简体" panose="03000509000000000000" charset="-122"/>
              </a:rPr>
              <a:t>时期 “学在官府”   </a:t>
            </a:r>
            <a:endParaRPr lang="zh-CN" altLang="en-US" sz="2200" b="1">
              <a:latin typeface="方正启体简体" panose="03000509000000000000" charset="-122"/>
              <a:ea typeface="方正启体简体" panose="03000509000000000000" charset="-122"/>
              <a:cs typeface="方正启体简体" panose="03000509000000000000" charset="-122"/>
            </a:endParaRPr>
          </a:p>
        </p:txBody>
      </p:sp>
      <p:sp>
        <p:nvSpPr>
          <p:cNvPr id="7" name="右大括号 6"/>
          <p:cNvSpPr/>
          <p:nvPr/>
        </p:nvSpPr>
        <p:spPr>
          <a:xfrm rot="10800000">
            <a:off x="1228090" y="2270760"/>
            <a:ext cx="359410" cy="2346960"/>
          </a:xfrm>
          <a:prstGeom prst="rightBrace">
            <a:avLst>
              <a:gd name="adj1" fmla="val 51768"/>
              <a:gd name="adj2" fmla="val 50000"/>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b="1">
              <a:latin typeface="方正启体简体" panose="03000509000000000000" charset="-122"/>
              <a:ea typeface="方正启体简体" panose="03000509000000000000" charset="-122"/>
            </a:endParaRPr>
          </a:p>
        </p:txBody>
      </p:sp>
      <p:sp>
        <p:nvSpPr>
          <p:cNvPr id="8" name="矩形 7"/>
          <p:cNvSpPr/>
          <p:nvPr/>
        </p:nvSpPr>
        <p:spPr>
          <a:xfrm>
            <a:off x="1680210" y="4412615"/>
            <a:ext cx="817880" cy="514350"/>
          </a:xfrm>
          <a:prstGeom prst="rect">
            <a:avLst/>
          </a:prstGeom>
          <a:noFill/>
          <a:ln>
            <a:noFill/>
          </a:ln>
        </p:spPr>
        <p:txBody>
          <a:bodyPr wrap="square">
            <a:spAutoFit/>
          </a:bodyPr>
          <a:lstStyle/>
          <a:p>
            <a:pPr>
              <a:lnSpc>
                <a:spcPct val="125000"/>
              </a:lnSpc>
            </a:pPr>
            <a:r>
              <a:rPr lang="zh-CN" altLang="en-US" sz="2200" b="1">
                <a:latin typeface="方正启体简体" panose="03000509000000000000" charset="-122"/>
                <a:ea typeface="方正启体简体" panose="03000509000000000000" charset="-122"/>
              </a:rPr>
              <a:t>私学</a:t>
            </a:r>
            <a:endParaRPr lang="zh-CN" altLang="en-US" sz="2200" b="1">
              <a:latin typeface="方正启体简体" panose="03000509000000000000" charset="-122"/>
              <a:ea typeface="方正启体简体" panose="03000509000000000000" charset="-122"/>
            </a:endParaRPr>
          </a:p>
        </p:txBody>
      </p:sp>
      <p:sp>
        <p:nvSpPr>
          <p:cNvPr id="9" name="矩形 8"/>
          <p:cNvSpPr/>
          <p:nvPr/>
        </p:nvSpPr>
        <p:spPr>
          <a:xfrm>
            <a:off x="2689860" y="3580130"/>
            <a:ext cx="4188460" cy="412115"/>
          </a:xfrm>
          <a:prstGeom prst="rect">
            <a:avLst/>
          </a:prstGeom>
          <a:noFill/>
          <a:ln w="19050">
            <a:noFill/>
          </a:ln>
        </p:spPr>
        <p:txBody>
          <a:bodyPr wrap="square">
            <a:spAutoFit/>
          </a:bodyPr>
          <a:lstStyle/>
          <a:p>
            <a:pPr>
              <a:lnSpc>
                <a:spcPct val="95000"/>
              </a:lnSpc>
              <a:spcBef>
                <a:spcPct val="0"/>
              </a:spcBef>
              <a:spcAft>
                <a:spcPct val="0"/>
              </a:spcAft>
            </a:pPr>
            <a:r>
              <a:rPr lang="zh-CN" altLang="en-US" sz="2200" b="1">
                <a:highlight>
                  <a:srgbClr val="FFFF00"/>
                </a:highlight>
                <a:latin typeface="方正启体简体" panose="03000509000000000000" charset="-122"/>
                <a:ea typeface="方正启体简体" panose="03000509000000000000" charset="-122"/>
              </a:rPr>
              <a:t>春秋</a:t>
            </a:r>
            <a:r>
              <a:rPr lang="zh-CN" altLang="en-US" sz="2200" b="1">
                <a:latin typeface="方正启体简体" panose="03000509000000000000" charset="-122"/>
                <a:ea typeface="方正启体简体" panose="03000509000000000000" charset="-122"/>
              </a:rPr>
              <a:t>时期</a:t>
            </a:r>
            <a:r>
              <a:rPr lang="zh-CN" altLang="en-US" sz="2200" b="1">
                <a:solidFill>
                  <a:srgbClr val="0945A5"/>
                </a:solidFill>
                <a:latin typeface="方正启体简体" panose="03000509000000000000" charset="-122"/>
                <a:ea typeface="方正启体简体" panose="03000509000000000000" charset="-122"/>
              </a:rPr>
              <a:t>私学</a:t>
            </a:r>
            <a:r>
              <a:rPr lang="zh-CN" altLang="en-US" sz="2200" b="1">
                <a:latin typeface="方正启体简体" panose="03000509000000000000" charset="-122"/>
                <a:ea typeface="方正启体简体" panose="03000509000000000000" charset="-122"/>
              </a:rPr>
              <a:t>产生，孔子首创；</a:t>
            </a:r>
            <a:endParaRPr lang="zh-CN" altLang="en-US" sz="2200" b="1">
              <a:latin typeface="方正启体简体" panose="03000509000000000000" charset="-122"/>
              <a:ea typeface="方正启体简体" panose="03000509000000000000" charset="-122"/>
            </a:endParaRPr>
          </a:p>
        </p:txBody>
      </p:sp>
      <p:sp>
        <p:nvSpPr>
          <p:cNvPr id="2" name="文本框 1"/>
          <p:cNvSpPr txBox="1"/>
          <p:nvPr/>
        </p:nvSpPr>
        <p:spPr>
          <a:xfrm>
            <a:off x="378460" y="981075"/>
            <a:ext cx="2958465" cy="460375"/>
          </a:xfrm>
          <a:prstGeom prst="rect">
            <a:avLst/>
          </a:prstGeom>
          <a:noFill/>
          <a:ln>
            <a:noFill/>
          </a:ln>
        </p:spPr>
        <p:txBody>
          <a:bodyPr wrap="square" rtlCol="0">
            <a:spAutoFit/>
          </a:bodyPr>
          <a:lstStyle/>
          <a:p>
            <a:r>
              <a:rPr lang="zh-CN" altLang="en-US" sz="2400" b="1">
                <a:latin typeface="方正启体简体" panose="03000509000000000000" charset="-122"/>
                <a:ea typeface="方正启体简体" panose="03000509000000000000" charset="-122"/>
              </a:rPr>
              <a:t>（一）古代</a:t>
            </a:r>
            <a:r>
              <a:rPr lang="zh-CN" altLang="en-US" sz="2400" b="1">
                <a:latin typeface="方正启体简体" panose="03000509000000000000" charset="-122"/>
                <a:ea typeface="方正启体简体" panose="03000509000000000000" charset="-122"/>
                <a:sym typeface="+mn-ea"/>
              </a:rPr>
              <a:t>学校</a:t>
            </a:r>
            <a:r>
              <a:rPr lang="zh-CN" altLang="en-US" sz="2400" b="1">
                <a:latin typeface="方正启体简体" panose="03000509000000000000" charset="-122"/>
                <a:ea typeface="方正启体简体" panose="03000509000000000000" charset="-122"/>
              </a:rPr>
              <a:t>教育</a:t>
            </a:r>
            <a:endParaRPr lang="zh-CN" altLang="en-US" sz="2400" b="1">
              <a:latin typeface="方正启体简体" panose="03000509000000000000" charset="-122"/>
              <a:ea typeface="方正启体简体" panose="03000509000000000000" charset="-122"/>
            </a:endParaRPr>
          </a:p>
        </p:txBody>
      </p:sp>
      <p:sp>
        <p:nvSpPr>
          <p:cNvPr id="13" name="文本框 12"/>
          <p:cNvSpPr txBox="1"/>
          <p:nvPr/>
        </p:nvSpPr>
        <p:spPr>
          <a:xfrm>
            <a:off x="192881" y="6021229"/>
            <a:ext cx="1602105" cy="429895"/>
          </a:xfrm>
          <a:prstGeom prst="rect">
            <a:avLst/>
          </a:prstGeom>
          <a:noFill/>
          <a:ln>
            <a:noFill/>
          </a:ln>
        </p:spPr>
        <p:txBody>
          <a:bodyPr wrap="square" rtlCol="0" anchor="t">
            <a:spAutoFit/>
          </a:bodyPr>
          <a:lstStyle/>
          <a:p>
            <a:r>
              <a:rPr lang="zh-CN" altLang="zh-CN" sz="2200" b="1">
                <a:solidFill>
                  <a:srgbClr val="000000"/>
                </a:solidFill>
                <a:uFillTx/>
                <a:latin typeface="方正启体简体" panose="03000509000000000000" charset="-122"/>
                <a:ea typeface="方正启体简体" panose="03000509000000000000" charset="-122"/>
                <a:cs typeface="方正启体简体" panose="03000509000000000000" charset="-122"/>
              </a:rPr>
              <a:t>2</a:t>
            </a:r>
            <a:r>
              <a:rPr lang="en-US" altLang="zh-CN" sz="2200" b="1">
                <a:solidFill>
                  <a:srgbClr val="000000"/>
                </a:solidFill>
                <a:uFillTx/>
                <a:latin typeface="方正启体简体" panose="03000509000000000000" charset="-122"/>
                <a:ea typeface="方正启体简体" panose="03000509000000000000" charset="-122"/>
                <a:cs typeface="方正启体简体" panose="03000509000000000000" charset="-122"/>
              </a:rPr>
              <a:t>.</a:t>
            </a:r>
            <a:r>
              <a:rPr lang="zh-CN" altLang="zh-CN" sz="2200" b="1">
                <a:solidFill>
                  <a:srgbClr val="000000"/>
                </a:solidFill>
                <a:uFillTx/>
                <a:latin typeface="方正启体简体" panose="03000509000000000000" charset="-122"/>
                <a:ea typeface="方正启体简体" panose="03000509000000000000" charset="-122"/>
                <a:cs typeface="方正启体简体" panose="03000509000000000000" charset="-122"/>
              </a:rPr>
              <a:t>古希腊</a:t>
            </a:r>
            <a:endParaRPr lang="zh-CN" altLang="zh-CN" sz="2200" b="1">
              <a:solidFill>
                <a:srgbClr val="000000"/>
              </a:solidFill>
              <a:uFillTx/>
              <a:latin typeface="方正启体简体" panose="03000509000000000000" charset="-122"/>
              <a:ea typeface="方正启体简体" panose="03000509000000000000" charset="-122"/>
              <a:cs typeface="方正启体简体" panose="03000509000000000000" charset="-122"/>
            </a:endParaRPr>
          </a:p>
        </p:txBody>
      </p:sp>
      <p:sp>
        <p:nvSpPr>
          <p:cNvPr id="14" name="文本框 13"/>
          <p:cNvSpPr txBox="1"/>
          <p:nvPr/>
        </p:nvSpPr>
        <p:spPr>
          <a:xfrm>
            <a:off x="121285" y="2853055"/>
            <a:ext cx="1308100" cy="829945"/>
          </a:xfrm>
          <a:prstGeom prst="rect">
            <a:avLst/>
          </a:prstGeom>
          <a:noFill/>
          <a:ln>
            <a:noFill/>
          </a:ln>
        </p:spPr>
        <p:txBody>
          <a:bodyPr wrap="square" rtlCol="0" anchor="t">
            <a:spAutoFit/>
          </a:bodyPr>
          <a:lstStyle/>
          <a:p>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1.</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中国学校教育</a:t>
            </a:r>
            <a:endParaRPr lang="zh-CN" altLang="en-US" sz="2400">
              <a:latin typeface="方正启体简体" panose="03000509000000000000" charset="-122"/>
              <a:ea typeface="方正启体简体" panose="03000509000000000000" charset="-122"/>
            </a:endParaRPr>
          </a:p>
        </p:txBody>
      </p:sp>
      <p:sp>
        <p:nvSpPr>
          <p:cNvPr id="17" name="文本框 16"/>
          <p:cNvSpPr txBox="1"/>
          <p:nvPr/>
        </p:nvSpPr>
        <p:spPr>
          <a:xfrm>
            <a:off x="1273175" y="5805805"/>
            <a:ext cx="6040755" cy="768350"/>
          </a:xfrm>
          <a:prstGeom prst="rect">
            <a:avLst/>
          </a:prstGeom>
          <a:noFill/>
          <a:ln>
            <a:noFill/>
          </a:ln>
        </p:spPr>
        <p:txBody>
          <a:bodyPr wrap="square" rtlCol="0" anchor="t">
            <a:spAutoFit/>
          </a:bodyPr>
          <a:lstStyle/>
          <a:p>
            <a:r>
              <a:rPr lang="zh-CN" altLang="zh-CN" sz="2200" b="1">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产生了欧洲最初的学校形式,奠定了分科教育的基础。</a:t>
            </a:r>
            <a:endParaRPr lang="zh-CN" altLang="zh-CN" sz="2200" b="1">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12" name="右大括号 11"/>
          <p:cNvSpPr/>
          <p:nvPr/>
        </p:nvSpPr>
        <p:spPr>
          <a:xfrm rot="10800000">
            <a:off x="2333149" y="1412716"/>
            <a:ext cx="254318" cy="1729740"/>
          </a:xfrm>
          <a:prstGeom prst="rightBrace">
            <a:avLst>
              <a:gd name="adj1" fmla="val 51768"/>
              <a:gd name="adj2" fmla="val 50000"/>
            </a:avLst>
          </a:prstGeom>
          <a:no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b="1">
              <a:latin typeface="方正启体简体" panose="03000509000000000000" charset="-122"/>
              <a:ea typeface="方正启体简体" panose="03000509000000000000" charset="-122"/>
            </a:endParaRPr>
          </a:p>
        </p:txBody>
      </p:sp>
      <p:sp>
        <p:nvSpPr>
          <p:cNvPr id="18" name="右大括号 17"/>
          <p:cNvSpPr/>
          <p:nvPr/>
        </p:nvSpPr>
        <p:spPr>
          <a:xfrm rot="10800000">
            <a:off x="2332673" y="3788728"/>
            <a:ext cx="287655" cy="1713548"/>
          </a:xfrm>
          <a:prstGeom prst="rightBrace">
            <a:avLst>
              <a:gd name="adj1" fmla="val 51768"/>
              <a:gd name="adj2" fmla="val 50000"/>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b="1">
              <a:latin typeface="方正启体简体" panose="03000509000000000000" charset="-122"/>
              <a:ea typeface="方正启体简体" panose="03000509000000000000" charset="-122"/>
            </a:endParaRPr>
          </a:p>
        </p:txBody>
      </p:sp>
      <p:sp>
        <p:nvSpPr>
          <p:cNvPr id="10" name="文本框 9"/>
          <p:cNvSpPr txBox="1"/>
          <p:nvPr/>
        </p:nvSpPr>
        <p:spPr>
          <a:xfrm>
            <a:off x="399415" y="491490"/>
            <a:ext cx="2937510" cy="460375"/>
          </a:xfrm>
          <a:prstGeom prst="rect">
            <a:avLst/>
          </a:prstGeom>
          <a:noFill/>
          <a:ln w="15875">
            <a:noFill/>
          </a:ln>
        </p:spPr>
        <p:txBody>
          <a:bodyPr wrap="none" rtlCol="0" anchor="t">
            <a:spAutoFit/>
          </a:bodyPr>
          <a:lstStyle/>
          <a:p>
            <a:r>
              <a:rPr lang="zh-CN" altLang="zh-CN" sz="2400" b="1" noProof="0">
                <a:ln>
                  <a:noFill/>
                </a:ln>
                <a:solidFill>
                  <a:srgbClr val="000000"/>
                </a:solidFill>
                <a:effectLst/>
                <a:uLnTx/>
                <a:uFillTx/>
                <a:latin typeface="方正启体简体" panose="03000509000000000000" charset="-122"/>
                <a:ea typeface="方正启体简体" panose="03000509000000000000" charset="-122"/>
                <a:cs typeface="方正启体简体" panose="03000509000000000000" charset="-122"/>
                <a:sym typeface="+mn-ea"/>
              </a:rPr>
              <a:t>一、学校教育的发展</a:t>
            </a:r>
            <a:endParaRPr lang="zh-CN" altLang="zh-CN" sz="2400" b="1" noProof="0">
              <a:ln>
                <a:noFill/>
              </a:ln>
              <a:solidFill>
                <a:srgbClr val="000000"/>
              </a:solidFill>
              <a:effectLst/>
              <a:uLnTx/>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11" name="矩形 10"/>
          <p:cNvSpPr/>
          <p:nvPr/>
        </p:nvSpPr>
        <p:spPr>
          <a:xfrm>
            <a:off x="2689860" y="1813560"/>
            <a:ext cx="2569845" cy="412115"/>
          </a:xfrm>
          <a:prstGeom prst="rect">
            <a:avLst/>
          </a:prstGeom>
          <a:noFill/>
          <a:ln w="15875">
            <a:noFill/>
          </a:ln>
        </p:spPr>
        <p:txBody>
          <a:bodyPr wrap="square">
            <a:spAutoFit/>
          </a:bodyPr>
          <a:lstStyle/>
          <a:p>
            <a:pPr>
              <a:lnSpc>
                <a:spcPct val="95000"/>
              </a:lnSpc>
            </a:pPr>
            <a:r>
              <a:rPr lang="zh-CN" altLang="en-US" sz="2200" b="1">
                <a:solidFill>
                  <a:srgbClr val="C00000"/>
                </a:solidFill>
                <a:latin typeface="方正启体简体" panose="03000509000000000000" charset="-122"/>
                <a:ea typeface="方正启体简体" panose="03000509000000000000" charset="-122"/>
                <a:cs typeface="方正启体简体" panose="03000509000000000000" charset="-122"/>
              </a:rPr>
              <a:t>西汉</a:t>
            </a:r>
            <a:r>
              <a:rPr lang="zh-CN" altLang="en-US" sz="2200" b="1">
                <a:latin typeface="方正启体简体" panose="03000509000000000000" charset="-122"/>
                <a:ea typeface="方正启体简体" panose="03000509000000000000" charset="-122"/>
                <a:cs typeface="方正启体简体" panose="03000509000000000000" charset="-122"/>
              </a:rPr>
              <a:t>设立的</a:t>
            </a:r>
            <a:r>
              <a:rPr lang="zh-CN" altLang="en-US" sz="2200" b="1">
                <a:solidFill>
                  <a:srgbClr val="1F2DA8"/>
                </a:solidFill>
                <a:latin typeface="方正启体简体" panose="03000509000000000000" charset="-122"/>
                <a:ea typeface="方正启体简体" panose="03000509000000000000" charset="-122"/>
                <a:cs typeface="方正启体简体" panose="03000509000000000000" charset="-122"/>
              </a:rPr>
              <a:t>太学</a:t>
            </a:r>
            <a:endParaRPr lang="zh-CN" altLang="en-US" sz="2200" b="1">
              <a:latin typeface="方正启体简体" panose="03000509000000000000" charset="-122"/>
              <a:ea typeface="方正启体简体" panose="03000509000000000000" charset="-122"/>
              <a:cs typeface="方正启体简体" panose="03000509000000000000" charset="-122"/>
            </a:endParaRPr>
          </a:p>
        </p:txBody>
      </p:sp>
      <p:sp>
        <p:nvSpPr>
          <p:cNvPr id="16" name="矩形 15"/>
          <p:cNvSpPr/>
          <p:nvPr/>
        </p:nvSpPr>
        <p:spPr>
          <a:xfrm>
            <a:off x="2689860" y="2255520"/>
            <a:ext cx="4622800" cy="801370"/>
          </a:xfrm>
          <a:prstGeom prst="rect">
            <a:avLst/>
          </a:prstGeom>
          <a:noFill/>
          <a:ln w="15875">
            <a:noFill/>
          </a:ln>
        </p:spPr>
        <p:txBody>
          <a:bodyPr wrap="square">
            <a:spAutoFit/>
          </a:bodyPr>
          <a:lstStyle/>
          <a:p>
            <a:pPr>
              <a:lnSpc>
                <a:spcPct val="105000"/>
              </a:lnSpc>
            </a:pPr>
            <a:r>
              <a:rPr lang="zh-CN" altLang="en-US" sz="2200" b="1">
                <a:solidFill>
                  <a:srgbClr val="C00000"/>
                </a:solidFill>
                <a:latin typeface="方正启体简体" panose="03000509000000000000" charset="-122"/>
                <a:ea typeface="方正启体简体" panose="03000509000000000000" charset="-122"/>
                <a:cs typeface="方正启体简体" panose="03000509000000000000" charset="-122"/>
              </a:rPr>
              <a:t>西晋</a:t>
            </a:r>
            <a:r>
              <a:rPr lang="zh-CN" altLang="en-US" sz="2200" b="1">
                <a:latin typeface="方正启体简体" panose="03000509000000000000" charset="-122"/>
                <a:ea typeface="方正启体简体" panose="03000509000000000000" charset="-122"/>
                <a:cs typeface="方正启体简体" panose="03000509000000000000" charset="-122"/>
              </a:rPr>
              <a:t>设立的</a:t>
            </a:r>
            <a:r>
              <a:rPr lang="zh-CN" altLang="en-US" sz="2200" b="1">
                <a:solidFill>
                  <a:srgbClr val="1F2DA8"/>
                </a:solidFill>
                <a:latin typeface="方正启体简体" panose="03000509000000000000" charset="-122"/>
                <a:ea typeface="方正启体简体" panose="03000509000000000000" charset="-122"/>
                <a:cs typeface="方正启体简体" panose="03000509000000000000" charset="-122"/>
              </a:rPr>
              <a:t>国子监</a:t>
            </a:r>
            <a:r>
              <a:rPr lang="zh-CN" altLang="en-US" sz="2200" b="1">
                <a:solidFill>
                  <a:srgbClr val="000000"/>
                </a:solidFill>
                <a:latin typeface="方正启体简体" panose="03000509000000000000" charset="-122"/>
                <a:ea typeface="方正启体简体" panose="03000509000000000000" charset="-122"/>
                <a:cs typeface="方正启体简体" panose="03000509000000000000" charset="-122"/>
              </a:rPr>
              <a:t>（</a:t>
            </a:r>
            <a:r>
              <a:rPr lang="zh-CN" altLang="en-US" sz="2200" b="1">
                <a:latin typeface="方正启体简体" panose="03000509000000000000" charset="-122"/>
                <a:ea typeface="方正启体简体" panose="03000509000000000000" charset="-122"/>
                <a:sym typeface="+mn-ea"/>
              </a:rPr>
              <a:t>中国古代最高学府和教育管理机构）</a:t>
            </a:r>
            <a:endParaRPr lang="zh-CN" altLang="en-US" sz="2200" b="1">
              <a:latin typeface="方正启体简体" panose="03000509000000000000" charset="-122"/>
              <a:ea typeface="方正启体简体" panose="03000509000000000000" charset="-122"/>
              <a:cs typeface="方正启体简体" panose="03000509000000000000" charset="-122"/>
            </a:endParaRPr>
          </a:p>
        </p:txBody>
      </p:sp>
      <p:sp>
        <p:nvSpPr>
          <p:cNvPr id="19" name="矩形 18"/>
          <p:cNvSpPr/>
          <p:nvPr/>
        </p:nvSpPr>
        <p:spPr>
          <a:xfrm>
            <a:off x="2783523" y="3043873"/>
            <a:ext cx="2878455" cy="446405"/>
          </a:xfrm>
          <a:prstGeom prst="rect">
            <a:avLst/>
          </a:prstGeom>
          <a:noFill/>
          <a:ln w="15875">
            <a:noFill/>
          </a:ln>
        </p:spPr>
        <p:txBody>
          <a:bodyPr wrap="square">
            <a:spAutoFit/>
          </a:bodyPr>
          <a:lstStyle/>
          <a:p>
            <a:pPr>
              <a:lnSpc>
                <a:spcPct val="105000"/>
              </a:lnSpc>
            </a:pPr>
            <a:r>
              <a:rPr lang="zh-CN" altLang="en-US" sz="22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汉代</a:t>
            </a:r>
            <a:r>
              <a:rPr lang="zh-CN" altLang="en-US" sz="2200" b="1">
                <a:latin typeface="方正启体简体" panose="03000509000000000000" charset="-122"/>
                <a:ea typeface="方正启体简体" panose="03000509000000000000" charset="-122"/>
                <a:cs typeface="方正启体简体" panose="03000509000000000000" charset="-122"/>
                <a:sym typeface="+mn-ea"/>
              </a:rPr>
              <a:t> 设</a:t>
            </a:r>
            <a:r>
              <a:rPr lang="zh-CN" altLang="en-US" sz="2200" b="1">
                <a:solidFill>
                  <a:srgbClr val="1F2DA8"/>
                </a:solidFill>
                <a:latin typeface="方正启体简体" panose="03000509000000000000" charset="-122"/>
                <a:ea typeface="方正启体简体" panose="03000509000000000000" charset="-122"/>
                <a:cs typeface="方正启体简体" panose="03000509000000000000" charset="-122"/>
              </a:rPr>
              <a:t>地方官学</a:t>
            </a:r>
            <a:r>
              <a:rPr lang="zh-CN" altLang="en-US" sz="2200" b="1">
                <a:latin typeface="方正启体简体" panose="03000509000000000000" charset="-122"/>
                <a:ea typeface="方正启体简体" panose="03000509000000000000" charset="-122"/>
                <a:cs typeface="方正启体简体" panose="03000509000000000000" charset="-122"/>
              </a:rPr>
              <a:t>：</a:t>
            </a:r>
            <a:endParaRPr lang="zh-CN" altLang="en-US" sz="2200" b="1">
              <a:latin typeface="方正启体简体" panose="03000509000000000000" charset="-122"/>
              <a:ea typeface="方正启体简体" panose="03000509000000000000" charset="-122"/>
              <a:cs typeface="方正启体简体" panose="03000509000000000000" charset="-122"/>
            </a:endParaRPr>
          </a:p>
        </p:txBody>
      </p:sp>
      <p:sp>
        <p:nvSpPr>
          <p:cNvPr id="20" name="矩形 19"/>
          <p:cNvSpPr/>
          <p:nvPr/>
        </p:nvSpPr>
        <p:spPr>
          <a:xfrm>
            <a:off x="2620645" y="4051300"/>
            <a:ext cx="4692650" cy="733425"/>
          </a:xfrm>
          <a:prstGeom prst="rect">
            <a:avLst/>
          </a:prstGeom>
          <a:noFill/>
          <a:ln w="19050">
            <a:noFill/>
          </a:ln>
        </p:spPr>
        <p:txBody>
          <a:bodyPr wrap="square">
            <a:spAutoFit/>
          </a:bodyPr>
          <a:lstStyle/>
          <a:p>
            <a:pPr>
              <a:lnSpc>
                <a:spcPct val="95000"/>
              </a:lnSpc>
              <a:spcBef>
                <a:spcPct val="0"/>
              </a:spcBef>
              <a:spcAft>
                <a:spcPct val="0"/>
              </a:spcAft>
            </a:pPr>
            <a:r>
              <a:rPr lang="zh-CN" altLang="en-US" sz="2200" b="1">
                <a:highlight>
                  <a:srgbClr val="FFFF00"/>
                </a:highlight>
                <a:latin typeface="方正启体简体" panose="03000509000000000000" charset="-122"/>
                <a:ea typeface="方正启体简体" panose="03000509000000000000" charset="-122"/>
              </a:rPr>
              <a:t>唐代</a:t>
            </a:r>
            <a:r>
              <a:rPr lang="zh-CN" altLang="en-US" sz="2200" b="1">
                <a:latin typeface="方正启体简体" panose="03000509000000000000" charset="-122"/>
                <a:ea typeface="方正启体简体" panose="03000509000000000000" charset="-122"/>
              </a:rPr>
              <a:t>以后私学得到发展，</a:t>
            </a:r>
            <a:r>
              <a:rPr lang="zh-CN" altLang="en-US" sz="2200" b="1">
                <a:solidFill>
                  <a:srgbClr val="0945A5"/>
                </a:solidFill>
                <a:latin typeface="方正启体简体" panose="03000509000000000000" charset="-122"/>
                <a:ea typeface="方正启体简体" panose="03000509000000000000" charset="-122"/>
              </a:rPr>
              <a:t>学塾、村学和蒙学</a:t>
            </a:r>
            <a:r>
              <a:rPr lang="zh-CN" altLang="en-US" sz="2200" b="1">
                <a:latin typeface="方正启体简体" panose="03000509000000000000" charset="-122"/>
                <a:ea typeface="方正启体简体" panose="03000509000000000000" charset="-122"/>
              </a:rPr>
              <a:t>构成基层教育的重要形式；</a:t>
            </a:r>
            <a:endParaRPr lang="zh-CN" altLang="en-US" sz="2200" b="1">
              <a:latin typeface="方正启体简体" panose="03000509000000000000" charset="-122"/>
              <a:ea typeface="方正启体简体" panose="03000509000000000000" charset="-122"/>
            </a:endParaRPr>
          </a:p>
        </p:txBody>
      </p:sp>
      <p:sp>
        <p:nvSpPr>
          <p:cNvPr id="21" name="矩形 20"/>
          <p:cNvSpPr/>
          <p:nvPr/>
        </p:nvSpPr>
        <p:spPr>
          <a:xfrm>
            <a:off x="2620645" y="4843780"/>
            <a:ext cx="4693285" cy="733425"/>
          </a:xfrm>
          <a:prstGeom prst="rect">
            <a:avLst/>
          </a:prstGeom>
          <a:noFill/>
          <a:ln w="19050">
            <a:noFill/>
          </a:ln>
        </p:spPr>
        <p:txBody>
          <a:bodyPr wrap="square">
            <a:spAutoFit/>
          </a:bodyPr>
          <a:lstStyle/>
          <a:p>
            <a:pPr>
              <a:lnSpc>
                <a:spcPct val="95000"/>
              </a:lnSpc>
              <a:spcBef>
                <a:spcPct val="0"/>
              </a:spcBef>
              <a:spcAft>
                <a:spcPct val="0"/>
              </a:spcAft>
            </a:pPr>
            <a:r>
              <a:rPr lang="zh-CN" altLang="en-US" sz="2200" b="1">
                <a:highlight>
                  <a:srgbClr val="FFFF00"/>
                </a:highlight>
                <a:latin typeface="方正启体简体" panose="03000509000000000000" charset="-122"/>
                <a:ea typeface="方正启体简体" panose="03000509000000000000" charset="-122"/>
              </a:rPr>
              <a:t>宋代</a:t>
            </a:r>
            <a:r>
              <a:rPr lang="zh-CN" altLang="en-US" sz="2200" b="1">
                <a:latin typeface="方正启体简体" panose="03000509000000000000" charset="-122"/>
                <a:ea typeface="方正启体简体" panose="03000509000000000000" charset="-122"/>
              </a:rPr>
              <a:t>是书院形成与发展的重要时期，</a:t>
            </a:r>
            <a:r>
              <a:rPr lang="zh-CN" altLang="en-US" sz="2200" b="1">
                <a:solidFill>
                  <a:srgbClr val="0945A5"/>
                </a:solidFill>
                <a:latin typeface="方正启体简体" panose="03000509000000000000" charset="-122"/>
                <a:ea typeface="方正启体简体" panose="03000509000000000000" charset="-122"/>
              </a:rPr>
              <a:t>书院</a:t>
            </a:r>
            <a:r>
              <a:rPr lang="zh-CN" altLang="en-US" sz="2200" b="1">
                <a:latin typeface="方正启体简体" panose="03000509000000000000" charset="-122"/>
                <a:ea typeface="方正启体简体" panose="03000509000000000000" charset="-122"/>
              </a:rPr>
              <a:t>制度推动了私学的发展。</a:t>
            </a:r>
            <a:endParaRPr lang="zh-CN" altLang="en-US" sz="2200" b="1">
              <a:latin typeface="方正启体简体" panose="03000509000000000000" charset="-122"/>
              <a:ea typeface="方正启体简体" panose="03000509000000000000" charset="-122"/>
            </a:endParaRPr>
          </a:p>
        </p:txBody>
      </p:sp>
      <p:sp>
        <p:nvSpPr>
          <p:cNvPr id="22" name="矩形 21"/>
          <p:cNvSpPr/>
          <p:nvPr/>
        </p:nvSpPr>
        <p:spPr>
          <a:xfrm>
            <a:off x="7225030" y="522605"/>
            <a:ext cx="4895215" cy="2553335"/>
          </a:xfrm>
          <a:prstGeom prst="rect">
            <a:avLst/>
          </a:prstGeom>
          <a:ln w="15875">
            <a:solidFill>
              <a:srgbClr val="FF0000"/>
            </a:solidFill>
          </a:ln>
        </p:spPr>
        <p:txBody>
          <a:bodyPr wrap="square">
            <a:spAutoFit/>
          </a:bodyPr>
          <a:p>
            <a:pPr>
              <a:lnSpc>
                <a:spcPct val="80000"/>
              </a:lnSpc>
            </a:pPr>
            <a:r>
              <a:rPr lang="zh-CN" altLang="en-US" sz="2000" b="1">
                <a:latin typeface="方正启体简体" panose="03000509000000000000" charset="-122"/>
                <a:ea typeface="方正启体简体" panose="03000509000000000000" charset="-122"/>
                <a:cs typeface="方正启体简体" panose="03000509000000000000" charset="-122"/>
              </a:rPr>
              <a:t>材料一：太学教育为适应封建社会治国者的需要，对太学课程的设置做了严格的规范。西汉时期太学的主要教材是经史，以</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儒家经典“五经”和“三传”</a:t>
            </a:r>
            <a:r>
              <a:rPr lang="zh-CN" altLang="en-US" sz="2000" b="1">
                <a:latin typeface="方正启体简体" panose="03000509000000000000" charset="-122"/>
                <a:ea typeface="方正启体简体" panose="03000509000000000000" charset="-122"/>
                <a:cs typeface="方正启体简体" panose="03000509000000000000" charset="-122"/>
              </a:rPr>
              <a:t>作为基本教材。“五经” 具体指</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诗经</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尚书</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礼记</a:t>
            </a:r>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a:latin typeface="方正启体简体" panose="03000509000000000000" charset="-122"/>
                <a:ea typeface="方正启体简体" panose="03000509000000000000" charset="-122"/>
                <a:cs typeface="方正启体简体" panose="03000509000000000000" charset="-122"/>
              </a:rPr>
              <a:t>、</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易经</a:t>
            </a:r>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a:latin typeface="方正启体简体" panose="03000509000000000000" charset="-122"/>
                <a:ea typeface="方正启体简体" panose="03000509000000000000" charset="-122"/>
                <a:cs typeface="方正启体简体" panose="03000509000000000000" charset="-122"/>
              </a:rPr>
              <a:t>、</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春秋</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这五部经典。“三传”即</a:t>
            </a:r>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a:latin typeface="方正启体简体" panose="03000509000000000000" charset="-122"/>
                <a:ea typeface="方正启体简体" panose="03000509000000000000" charset="-122"/>
                <a:cs typeface="方正启体简体" panose="03000509000000000000" charset="-122"/>
              </a:rPr>
              <a:t>春秋左氏传</a:t>
            </a:r>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a:latin typeface="方正启体简体" panose="03000509000000000000" charset="-122"/>
                <a:ea typeface="方正启体简体" panose="03000509000000000000" charset="-122"/>
                <a:cs typeface="方正启体简体" panose="03000509000000000000" charset="-122"/>
              </a:rPr>
              <a:t>、</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春秋公羊传</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春秋谷梁传</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的合称，是儒家的经典著作。</a:t>
            </a:r>
            <a:endParaRPr lang="en-US" altLang="zh-CN" sz="2000" b="1">
              <a:latin typeface="方正启体简体" panose="03000509000000000000" charset="-122"/>
              <a:ea typeface="方正启体简体" panose="03000509000000000000" charset="-122"/>
              <a:cs typeface="方正启体简体" panose="03000509000000000000" charset="-122"/>
            </a:endParaRPr>
          </a:p>
          <a:p>
            <a:pPr>
              <a:lnSpc>
                <a:spcPct val="80000"/>
              </a:lnSpc>
            </a:pPr>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a:latin typeface="方正启体简体" panose="03000509000000000000" charset="-122"/>
                <a:ea typeface="方正启体简体" panose="03000509000000000000" charset="-122"/>
                <a:cs typeface="方正启体简体" panose="03000509000000000000" charset="-122"/>
              </a:rPr>
              <a:t>周丽霞</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传统太学私塾</a:t>
            </a:r>
            <a:r>
              <a:rPr lang="en-US" altLang="zh-CN" sz="2000" b="1">
                <a:latin typeface="方正启体简体" panose="03000509000000000000" charset="-122"/>
                <a:ea typeface="方正启体简体" panose="03000509000000000000" charset="-122"/>
                <a:cs typeface="方正启体简体" panose="03000509000000000000" charset="-122"/>
              </a:rPr>
              <a:t>》</a:t>
            </a:r>
            <a:endParaRPr lang="en-US" altLang="zh-CN" sz="2000" b="1">
              <a:latin typeface="方正启体简体" panose="03000509000000000000" charset="-122"/>
              <a:ea typeface="方正启体简体" panose="03000509000000000000" charset="-122"/>
              <a:cs typeface="方正启体简体" panose="03000509000000000000" charset="-122"/>
            </a:endParaRPr>
          </a:p>
        </p:txBody>
      </p:sp>
      <p:sp>
        <p:nvSpPr>
          <p:cNvPr id="23" name="矩形 22"/>
          <p:cNvSpPr/>
          <p:nvPr/>
        </p:nvSpPr>
        <p:spPr>
          <a:xfrm>
            <a:off x="7211695" y="3122295"/>
            <a:ext cx="4917440" cy="3169285"/>
          </a:xfrm>
          <a:prstGeom prst="rect">
            <a:avLst/>
          </a:prstGeom>
          <a:ln w="15875">
            <a:solidFill>
              <a:srgbClr val="FF3300"/>
            </a:solidFill>
          </a:ln>
        </p:spPr>
        <p:txBody>
          <a:bodyPr wrap="square">
            <a:spAutoFit/>
          </a:bodyPr>
          <a:p>
            <a:r>
              <a:rPr lang="zh-CN" altLang="en-US" sz="2000" b="1">
                <a:latin typeface="+mn-ea"/>
                <a:ea typeface="+mn-ea"/>
                <a:cs typeface="+mn-ea"/>
              </a:rPr>
              <a:t>材料二：</a:t>
            </a:r>
            <a:r>
              <a:rPr lang="en-US" altLang="zh-CN" sz="2000" b="1">
                <a:latin typeface="+mn-ea"/>
                <a:ea typeface="+mn-ea"/>
                <a:cs typeface="+mn-ea"/>
              </a:rPr>
              <a:t> </a:t>
            </a:r>
            <a:r>
              <a:rPr lang="zh-CN" altLang="en-US" sz="2000" b="1">
                <a:latin typeface="+mn-ea"/>
                <a:ea typeface="+mn-ea"/>
                <a:cs typeface="+mn-ea"/>
              </a:rPr>
              <a:t>“少小须勤学，文章可立身。</a:t>
            </a:r>
            <a:r>
              <a:rPr lang="zh-CN" altLang="en-US" sz="2000" b="1">
                <a:solidFill>
                  <a:srgbClr val="FF0000"/>
                </a:solidFill>
                <a:latin typeface="+mn-ea"/>
                <a:ea typeface="+mn-ea"/>
                <a:cs typeface="+mn-ea"/>
              </a:rPr>
              <a:t>满朝朱紫贵，尽是读书人</a:t>
            </a:r>
            <a:r>
              <a:rPr lang="zh-CN" altLang="en-US" sz="2000" b="1">
                <a:latin typeface="+mn-ea"/>
                <a:ea typeface="+mn-ea"/>
                <a:cs typeface="+mn-ea"/>
              </a:rPr>
              <a:t>。自小多才学，平生志气高。别人怀宝剑，我有笔如刀。朝为田舍郎，暮登天子堂。将相本无种，男儿当自强。神童衫子短，袖大惹春风。未去朝天子，先来谒相公。</a:t>
            </a:r>
            <a:r>
              <a:rPr lang="zh-CN" altLang="en-US" sz="2000" b="1">
                <a:solidFill>
                  <a:srgbClr val="FF0000"/>
                </a:solidFill>
                <a:latin typeface="+mn-ea"/>
                <a:ea typeface="+mn-ea"/>
                <a:cs typeface="+mn-ea"/>
              </a:rPr>
              <a:t>年少初登第，皇都得意回。</a:t>
            </a:r>
            <a:r>
              <a:rPr lang="zh-CN" altLang="en-US" sz="2000" b="1">
                <a:latin typeface="+mn-ea"/>
                <a:ea typeface="+mn-ea"/>
                <a:cs typeface="+mn-ea"/>
              </a:rPr>
              <a:t>禹门三级浪，平地一声雷。一举登科日，双亲未老时。锦衣归故里，端的是男儿。”</a:t>
            </a:r>
            <a:endParaRPr lang="en-US" altLang="zh-CN" sz="2000" b="1">
              <a:latin typeface="+mn-ea"/>
              <a:ea typeface="+mn-ea"/>
              <a:cs typeface="+mn-ea"/>
            </a:endParaRPr>
          </a:p>
          <a:p>
            <a:r>
              <a:rPr lang="en-US" altLang="zh-CN" sz="2000" b="1">
                <a:latin typeface="+mn-ea"/>
                <a:ea typeface="+mn-ea"/>
                <a:cs typeface="+mn-ea"/>
              </a:rPr>
              <a:t>                                 ——</a:t>
            </a:r>
            <a:r>
              <a:rPr lang="zh-CN" altLang="en-US" sz="2000" b="1">
                <a:latin typeface="+mn-ea"/>
                <a:ea typeface="+mn-ea"/>
                <a:cs typeface="+mn-ea"/>
              </a:rPr>
              <a:t>高明</a:t>
            </a:r>
            <a:r>
              <a:rPr lang="en-US" altLang="zh-CN" sz="2000" b="1">
                <a:latin typeface="+mn-ea"/>
                <a:ea typeface="+mn-ea"/>
                <a:cs typeface="+mn-ea"/>
              </a:rPr>
              <a:t>《</a:t>
            </a:r>
            <a:r>
              <a:rPr lang="zh-CN" altLang="en-US" sz="2000" b="1">
                <a:latin typeface="+mn-ea"/>
                <a:ea typeface="+mn-ea"/>
                <a:cs typeface="+mn-ea"/>
              </a:rPr>
              <a:t>琵琶记</a:t>
            </a:r>
            <a:r>
              <a:rPr lang="en-US" altLang="zh-CN" sz="2000" b="1">
                <a:latin typeface="+mn-ea"/>
                <a:ea typeface="+mn-ea"/>
                <a:cs typeface="+mn-ea"/>
              </a:rPr>
              <a:t>》</a:t>
            </a:r>
            <a:endParaRPr lang="en-US" altLang="zh-CN" sz="2000" b="1">
              <a:latin typeface="+mn-ea"/>
              <a:ea typeface="+mn-ea"/>
              <a:cs typeface="+mn-ea"/>
            </a:endParaRPr>
          </a:p>
        </p:txBody>
      </p:sp>
      <p:sp>
        <p:nvSpPr>
          <p:cNvPr id="24" name="文本框 23"/>
          <p:cNvSpPr txBox="1"/>
          <p:nvPr/>
        </p:nvSpPr>
        <p:spPr>
          <a:xfrm>
            <a:off x="5880100" y="620395"/>
            <a:ext cx="1346200" cy="1322070"/>
          </a:xfrm>
          <a:prstGeom prst="rect">
            <a:avLst/>
          </a:prstGeom>
          <a:noFill/>
        </p:spPr>
        <p:txBody>
          <a:bodyPr wrap="square" rtlCol="0" anchor="t">
            <a:spAutoFit/>
          </a:bodyPr>
          <a:p>
            <a:r>
              <a:rPr lang="zh-CN" altLang="en-US" sz="2000" b="1">
                <a:solidFill>
                  <a:srgbClr val="0904CA"/>
                </a:solidFill>
                <a:latin typeface="方正启体简体" panose="03000509000000000000" charset="-122"/>
                <a:ea typeface="方正启体简体" panose="03000509000000000000" charset="-122"/>
                <a:sym typeface="+mn-ea"/>
              </a:rPr>
              <a:t>学校教育对古代社会的作用有哪些？</a:t>
            </a:r>
            <a:endParaRPr lang="zh-CN" altLang="en-US" sz="2000" b="1">
              <a:solidFill>
                <a:srgbClr val="0904CA"/>
              </a:solidFill>
              <a:latin typeface="方正启体简体" panose="03000509000000000000" charset="-122"/>
              <a:ea typeface="方正启体简体" panose="03000509000000000000" charset="-122"/>
              <a:sym typeface="+mn-ea"/>
            </a:endParaRPr>
          </a:p>
        </p:txBody>
      </p:sp>
      <p:sp>
        <p:nvSpPr>
          <p:cNvPr id="4" name="矩形 3"/>
          <p:cNvSpPr/>
          <p:nvPr/>
        </p:nvSpPr>
        <p:spPr>
          <a:xfrm>
            <a:off x="7225030" y="4940935"/>
            <a:ext cx="4899025" cy="1714500"/>
          </a:xfrm>
          <a:prstGeom prst="rect">
            <a:avLst/>
          </a:prstGeom>
          <a:solidFill>
            <a:schemeClr val="accent1">
              <a:lumMod val="20000"/>
              <a:lumOff val="80000"/>
            </a:schemeClr>
          </a:solidFill>
        </p:spPr>
        <p:txBody>
          <a:bodyPr wrap="square">
            <a:spAutoFit/>
          </a:bodyPr>
          <a:p>
            <a:pPr>
              <a:lnSpc>
                <a:spcPct val="120000"/>
              </a:lnSpc>
              <a:spcBef>
                <a:spcPts val="0"/>
              </a:spcBef>
              <a:spcAft>
                <a:spcPts val="0"/>
              </a:spcAft>
            </a:pPr>
            <a:r>
              <a:rPr lang="zh-CN" altLang="en-US" sz="2200">
                <a:solidFill>
                  <a:schemeClr val="tx1"/>
                </a:solidFill>
                <a:latin typeface="方正启体简体" panose="03000509000000000000" charset="-122"/>
                <a:ea typeface="方正启体简体" panose="03000509000000000000" charset="-122"/>
              </a:rPr>
              <a:t>学校教育的作用：</a:t>
            </a:r>
            <a:endParaRPr lang="en-US" altLang="zh-CN" sz="2200">
              <a:solidFill>
                <a:schemeClr val="tx1"/>
              </a:solidFill>
              <a:latin typeface="方正启体简体" panose="03000509000000000000" charset="-122"/>
              <a:ea typeface="方正启体简体" panose="03000509000000000000" charset="-122"/>
            </a:endParaRPr>
          </a:p>
          <a:p>
            <a:pPr>
              <a:lnSpc>
                <a:spcPct val="120000"/>
              </a:lnSpc>
              <a:spcBef>
                <a:spcPts val="0"/>
              </a:spcBef>
              <a:spcAft>
                <a:spcPts val="0"/>
              </a:spcAft>
            </a:pPr>
            <a:r>
              <a:rPr lang="zh-CN" altLang="en-US" sz="2200">
                <a:solidFill>
                  <a:schemeClr val="tx1"/>
                </a:solidFill>
                <a:latin typeface="方正启体简体" panose="03000509000000000000" charset="-122"/>
                <a:ea typeface="方正启体简体" panose="03000509000000000000" charset="-122"/>
                <a:cs typeface="方正启体简体" panose="03000509000000000000" charset="-122"/>
              </a:rPr>
              <a:t> ⑴有利于保存与传播中国古代文化；</a:t>
            </a:r>
            <a:endParaRPr lang="zh-CN" altLang="en-US" sz="2200">
              <a:solidFill>
                <a:schemeClr val="tx1"/>
              </a:solidFill>
              <a:latin typeface="方正启体简体" panose="03000509000000000000" charset="-122"/>
              <a:ea typeface="方正启体简体" panose="03000509000000000000" charset="-122"/>
              <a:cs typeface="方正启体简体" panose="03000509000000000000" charset="-122"/>
            </a:endParaRPr>
          </a:p>
          <a:p>
            <a:pPr>
              <a:lnSpc>
                <a:spcPct val="120000"/>
              </a:lnSpc>
              <a:spcBef>
                <a:spcPts val="0"/>
              </a:spcBef>
              <a:spcAft>
                <a:spcPts val="0"/>
              </a:spcAft>
            </a:pPr>
            <a:r>
              <a:rPr lang="zh-CN" altLang="en-US" sz="2200">
                <a:solidFill>
                  <a:schemeClr val="tx1"/>
                </a:solidFill>
                <a:latin typeface="方正启体简体" panose="03000509000000000000" charset="-122"/>
                <a:ea typeface="方正启体简体" panose="03000509000000000000" charset="-122"/>
                <a:cs typeface="方正启体简体" panose="03000509000000000000" charset="-122"/>
              </a:rPr>
              <a:t> ⑵有利于传承古代典籍（儒家经典）</a:t>
            </a:r>
            <a:endParaRPr lang="zh-CN" altLang="en-US" sz="2200">
              <a:solidFill>
                <a:schemeClr val="tx1"/>
              </a:solidFill>
              <a:latin typeface="方正启体简体" panose="03000509000000000000" charset="-122"/>
              <a:ea typeface="方正启体简体" panose="03000509000000000000" charset="-122"/>
              <a:cs typeface="方正启体简体" panose="03000509000000000000" charset="-122"/>
            </a:endParaRPr>
          </a:p>
          <a:p>
            <a:pPr>
              <a:lnSpc>
                <a:spcPct val="120000"/>
              </a:lnSpc>
              <a:spcBef>
                <a:spcPts val="0"/>
              </a:spcBef>
              <a:spcAft>
                <a:spcPts val="0"/>
              </a:spcAft>
            </a:pPr>
            <a:r>
              <a:rPr lang="zh-CN" altLang="en-US" sz="2200">
                <a:solidFill>
                  <a:schemeClr val="tx1"/>
                </a:solidFill>
                <a:latin typeface="方正启体简体" panose="03000509000000000000" charset="-122"/>
                <a:ea typeface="方正启体简体" panose="03000509000000000000" charset="-122"/>
                <a:cs typeface="方正启体简体" panose="03000509000000000000" charset="-122"/>
              </a:rPr>
              <a:t> ⑶有利于科举制的不断发展。 </a:t>
            </a:r>
            <a:endParaRPr lang="zh-CN" altLang="en-US" sz="2200">
              <a:solidFill>
                <a:schemeClr val="tx1"/>
              </a:solidFill>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000"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par>
                                <p:cTn id="11" presetID="21" presetClass="entr" presetSubtype="1" fill="hold" grpId="0" nodeType="withEffect">
                                  <p:stCondLst>
                                    <p:cond delay="0"/>
                                  </p:stCondLst>
                                  <p:childTnLst>
                                    <p:set>
                                      <p:cBhvr>
                                        <p:cTn id="12" dur="500" fill="hold">
                                          <p:stCondLst>
                                            <p:cond delay="0"/>
                                          </p:stCondLst>
                                        </p:cTn>
                                        <p:tgtEl>
                                          <p:spTgt spid="7"/>
                                        </p:tgtEl>
                                        <p:attrNameLst>
                                          <p:attrName>style.visibility</p:attrName>
                                        </p:attrNameLst>
                                      </p:cBhvr>
                                      <p:to>
                                        <p:strVal val="visible"/>
                                      </p:to>
                                    </p:set>
                                    <p:animEffect transition="in" filter="wheel(1)">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21" presetClass="entr" presetSubtype="1" fill="hold" grpId="0" nodeType="withEffect">
                                  <p:stCondLst>
                                    <p:cond delay="0"/>
                                  </p:stCondLst>
                                  <p:childTnLst>
                                    <p:set>
                                      <p:cBhvr>
                                        <p:cTn id="22" dur="500" fill="hold">
                                          <p:stCondLst>
                                            <p:cond delay="0"/>
                                          </p:stCondLst>
                                        </p:cTn>
                                        <p:tgtEl>
                                          <p:spTgt spid="12"/>
                                        </p:tgtEl>
                                        <p:attrNameLst>
                                          <p:attrName>style.visibility</p:attrName>
                                        </p:attrNameLst>
                                      </p:cBhvr>
                                      <p:to>
                                        <p:strVal val="visible"/>
                                      </p:to>
                                    </p:set>
                                    <p:animEffect transition="in" filter="wheel(1)">
                                      <p:cBhvr>
                                        <p:cTn id="23" dur="500"/>
                                        <p:tgtEl>
                                          <p:spTgt spid="12"/>
                                        </p:tgtEl>
                                      </p:cBhvr>
                                    </p:animEffect>
                                  </p:childTnLst>
                                </p:cTn>
                              </p:par>
                              <p:par>
                                <p:cTn id="24" presetID="21" presetClass="entr" presetSubtype="1" fill="hold" grpId="0" nodeType="withEffect">
                                  <p:stCondLst>
                                    <p:cond delay="0"/>
                                  </p:stCondLst>
                                  <p:childTnLst>
                                    <p:set>
                                      <p:cBhvr>
                                        <p:cTn id="25" dur="500" fill="hold">
                                          <p:stCondLst>
                                            <p:cond delay="0"/>
                                          </p:stCondLst>
                                        </p:cTn>
                                        <p:tgtEl>
                                          <p:spTgt spid="18"/>
                                        </p:tgtEl>
                                        <p:attrNameLst>
                                          <p:attrName>style.visibility</p:attrName>
                                        </p:attrNameLst>
                                      </p:cBhvr>
                                      <p:to>
                                        <p:strVal val="visible"/>
                                      </p:to>
                                    </p:set>
                                    <p:animEffect transition="in" filter="wheel(1)">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linds(horizontal)">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heel(1)">
                                      <p:cBhvr>
                                        <p:cTn id="78" dur="20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linds(horizontal)">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fill="hold"/>
                                        <p:tgtEl>
                                          <p:spTgt spid="23"/>
                                        </p:tgtEl>
                                        <p:attrNameLst>
                                          <p:attrName>ppt_x</p:attrName>
                                        </p:attrNameLst>
                                      </p:cBhvr>
                                      <p:tavLst>
                                        <p:tav tm="0">
                                          <p:val>
                                            <p:strVal val="#ppt_x"/>
                                          </p:val>
                                        </p:tav>
                                        <p:tav tm="100000">
                                          <p:val>
                                            <p:strVal val="#ppt_x"/>
                                          </p:val>
                                        </p:tav>
                                      </p:tavLst>
                                    </p:anim>
                                    <p:anim calcmode="lin" valueType="num">
                                      <p:cBhvr additive="base">
                                        <p:cTn id="8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blinds(horizontal)">
                                      <p:cBhvr>
                                        <p:cTn id="9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7" grpId="0" bldLvl="0" animBg="1"/>
      <p:bldP spid="12" grpId="0" bldLvl="0" animBg="1"/>
      <p:bldP spid="18" grpId="0" bldLvl="0" animBg="1"/>
      <p:bldP spid="11" grpId="0" bldLvl="0" animBg="1"/>
      <p:bldP spid="16" grpId="0" bldLvl="0" animBg="1"/>
      <p:bldP spid="19" grpId="0" bldLvl="0" animBg="1"/>
      <p:bldP spid="20" grpId="0" bldLvl="0" animBg="1"/>
      <p:bldP spid="21" grpId="0" bldLvl="0" animBg="1"/>
      <p:bldP spid="4" grpId="0" bldLvl="0" animBg="1"/>
      <p:bldP spid="24" grpId="0"/>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custDataLst>
              <p:tags r:id="rId1"/>
            </p:custDataLst>
          </p:nvPr>
        </p:nvSpPr>
        <p:spPr>
          <a:xfrm>
            <a:off x="538480" y="627380"/>
            <a:ext cx="11447780" cy="4526280"/>
          </a:xfrm>
        </p:spPr>
        <p:txBody>
          <a:bodyPr>
            <a:noAutofit/>
          </a:bodyPr>
          <a:lstStyle/>
          <a:p>
            <a:pPr marL="0" indent="0">
              <a:lnSpc>
                <a:spcPct val="120000"/>
              </a:lnSpc>
              <a:buNone/>
            </a:pPr>
            <a:r>
              <a:rPr lang="zh-CN" altLang="en-US" sz="2000" b="1">
                <a:latin typeface="+mn-ea"/>
                <a:cs typeface="+mn-ea"/>
              </a:rPr>
              <a:t>材料：大英博物馆馆藏范围，涵盖了古埃及与苏丹、古近东、非洲,大洋洲、美洲,亚洲,欧洲等地区，这当中,非洲另有埃及馆,亚洲专门有中国、日本、韩国馆,欧洲有古希腊、罗马帝国、中世纪、文艺复兴馆以及现代欧洲与美国馆等,从上古到近古、直至现代,几乎全世界各大洲范围及代表性国家与地区的历史文物,都是它的收藏对象,大英博物馆是当之无愧的当今世界文化与文明的最佳指南之一。大英博物馆不光修复、保存、陈列、展示馆藏文物,同时还特别注重对馆内所有文物藏品作科学与文化的诠释,以便让更多的民众懂得并了解博物馆内存放展品的学术意义与文物价值，由此,他们对馆内收藏的所有文物展品,展开了系统的有目的，历史与文化价值的研究,充分利用这些历史文物展品,为今天的现实服务。使其为历史学、人类学、民俗学、文化遗产、艺术创作、文物考古等作参考研究。大英博物馆建馆至今已有二百六十多年历史,在这二百多年中,他们始终立足于将博物馆建成国际学术中心的建馆宗旨,努力做到最广泛意义上的传播知识与教育公众,大英博物馆为世界范围的文化机构起了表率作用赢得了良好的声誉。</a:t>
            </a:r>
            <a:endParaRPr lang="zh-CN" altLang="en-US" sz="2000" b="1">
              <a:latin typeface="+mn-ea"/>
              <a:cs typeface="+mn-ea"/>
            </a:endParaRPr>
          </a:p>
          <a:p>
            <a:pPr marL="0" indent="0">
              <a:lnSpc>
                <a:spcPct val="120000"/>
              </a:lnSpc>
              <a:buNone/>
            </a:pPr>
            <a:r>
              <a:rPr lang="zh-CN" altLang="en-US" sz="2000" b="1">
                <a:latin typeface="+mn-ea"/>
                <a:cs typeface="+mn-ea"/>
              </a:rPr>
              <a:t>              根据材料概括大英博物馆的特点。</a:t>
            </a:r>
            <a:endParaRPr lang="zh-CN" altLang="en-US" sz="2000" b="1">
              <a:latin typeface="+mn-ea"/>
              <a:cs typeface="+mn-ea"/>
            </a:endParaRPr>
          </a:p>
        </p:txBody>
      </p:sp>
      <p:sp>
        <p:nvSpPr>
          <p:cNvPr id="100" name="文本框 99"/>
          <p:cNvSpPr txBox="1"/>
          <p:nvPr>
            <p:custDataLst>
              <p:tags r:id="rId2"/>
            </p:custDataLst>
          </p:nvPr>
        </p:nvSpPr>
        <p:spPr>
          <a:xfrm>
            <a:off x="1055370" y="5153660"/>
            <a:ext cx="9892665" cy="1198880"/>
          </a:xfrm>
          <a:prstGeom prst="rect">
            <a:avLst/>
          </a:prstGeom>
          <a:solidFill>
            <a:schemeClr val="accent6">
              <a:lumMod val="20000"/>
              <a:lumOff val="80000"/>
            </a:schemeClr>
          </a:solidFill>
          <a:ln w="9525">
            <a:solidFill>
              <a:schemeClr val="accent2"/>
            </a:solidFill>
          </a:ln>
        </p:spPr>
        <p:txBody>
          <a:bodyPr wrap="square">
            <a:spAutoFit/>
          </a:bodyPr>
          <a:lstStyle/>
          <a:p>
            <a:pPr indent="266700"/>
            <a:r>
              <a:rPr lang="en-US" altLang="zh-CN" sz="2400" b="0">
                <a:solidFill>
                  <a:srgbClr val="0000FF"/>
                </a:solidFill>
                <a:latin typeface="方正启体简体" panose="03000509000000000000" charset="-122"/>
                <a:ea typeface="方正启体简体" panose="03000509000000000000" charset="-122"/>
              </a:rPr>
              <a:t>1</a:t>
            </a:r>
            <a:r>
              <a:rPr lang="zh-CN" altLang="en-US" sz="2400" b="0">
                <a:solidFill>
                  <a:srgbClr val="0000FF"/>
                </a:solidFill>
                <a:latin typeface="方正启体简体" panose="03000509000000000000" charset="-122"/>
                <a:ea typeface="方正启体简体" panose="03000509000000000000" charset="-122"/>
              </a:rPr>
              <a:t>、</a:t>
            </a:r>
            <a:r>
              <a:rPr lang="zh-CN" sz="2400" b="0">
                <a:solidFill>
                  <a:srgbClr val="0000FF"/>
                </a:solidFill>
                <a:latin typeface="方正启体简体" panose="03000509000000000000" charset="-122"/>
                <a:ea typeface="方正启体简体" panose="03000509000000000000" charset="-122"/>
              </a:rPr>
              <a:t>收藏国家范围广,亚非欧美均有；</a:t>
            </a:r>
            <a:r>
              <a:rPr lang="en-US" altLang="zh-CN" sz="2400" b="0">
                <a:solidFill>
                  <a:srgbClr val="0000FF"/>
                </a:solidFill>
                <a:latin typeface="方正启体简体" panose="03000509000000000000" charset="-122"/>
                <a:ea typeface="方正启体简体" panose="03000509000000000000" charset="-122"/>
              </a:rPr>
              <a:t>2</a:t>
            </a:r>
            <a:r>
              <a:rPr lang="zh-CN" altLang="en-US" sz="2400" b="0">
                <a:solidFill>
                  <a:srgbClr val="0000FF"/>
                </a:solidFill>
                <a:latin typeface="方正启体简体" panose="03000509000000000000" charset="-122"/>
                <a:ea typeface="方正启体简体" panose="03000509000000000000" charset="-122"/>
              </a:rPr>
              <a:t>、</a:t>
            </a:r>
            <a:r>
              <a:rPr lang="zh-CN" sz="2400" b="0">
                <a:solidFill>
                  <a:srgbClr val="0000FF"/>
                </a:solidFill>
                <a:latin typeface="方正启体简体" panose="03000509000000000000" charset="-122"/>
                <a:ea typeface="方正启体简体" panose="03000509000000000000" charset="-122"/>
              </a:rPr>
              <a:t>跨越时代长,从上古到近现代；</a:t>
            </a:r>
            <a:endParaRPr lang="zh-CN" sz="2400" b="0">
              <a:solidFill>
                <a:srgbClr val="0000FF"/>
              </a:solidFill>
              <a:latin typeface="方正启体简体" panose="03000509000000000000" charset="-122"/>
              <a:ea typeface="方正启体简体" panose="03000509000000000000" charset="-122"/>
            </a:endParaRPr>
          </a:p>
          <a:p>
            <a:pPr indent="266700"/>
            <a:r>
              <a:rPr lang="en-US" altLang="zh-CN" sz="2400" b="0">
                <a:solidFill>
                  <a:srgbClr val="0000FF"/>
                </a:solidFill>
                <a:latin typeface="方正启体简体" panose="03000509000000000000" charset="-122"/>
                <a:ea typeface="方正启体简体" panose="03000509000000000000" charset="-122"/>
              </a:rPr>
              <a:t>3</a:t>
            </a:r>
            <a:r>
              <a:rPr lang="zh-CN" altLang="en-US" sz="2400" b="0">
                <a:solidFill>
                  <a:srgbClr val="0000FF"/>
                </a:solidFill>
                <a:latin typeface="方正启体简体" panose="03000509000000000000" charset="-122"/>
                <a:ea typeface="方正启体简体" panose="03000509000000000000" charset="-122"/>
              </a:rPr>
              <a:t>、</a:t>
            </a:r>
            <a:r>
              <a:rPr lang="zh-CN" sz="2400" b="0">
                <a:solidFill>
                  <a:srgbClr val="0000FF"/>
                </a:solidFill>
                <a:latin typeface="方正启体简体" panose="03000509000000000000" charset="-122"/>
                <a:ea typeface="方正启体简体" panose="03000509000000000000" charset="-122"/>
              </a:rPr>
              <a:t>注重对藏品的科学和文化诠释；</a:t>
            </a:r>
            <a:r>
              <a:rPr lang="en-US" altLang="zh-CN" sz="2400" b="0">
                <a:solidFill>
                  <a:srgbClr val="0000FF"/>
                </a:solidFill>
                <a:latin typeface="方正启体简体" panose="03000509000000000000" charset="-122"/>
                <a:ea typeface="方正启体简体" panose="03000509000000000000" charset="-122"/>
              </a:rPr>
              <a:t>4</a:t>
            </a:r>
            <a:r>
              <a:rPr lang="zh-CN" altLang="en-US" sz="2400" b="0">
                <a:solidFill>
                  <a:srgbClr val="0000FF"/>
                </a:solidFill>
                <a:latin typeface="方正启体简体" panose="03000509000000000000" charset="-122"/>
                <a:ea typeface="方正启体简体" panose="03000509000000000000" charset="-122"/>
              </a:rPr>
              <a:t>、</a:t>
            </a:r>
            <a:r>
              <a:rPr lang="zh-CN" sz="2400" b="0">
                <a:solidFill>
                  <a:srgbClr val="0000FF"/>
                </a:solidFill>
                <a:latin typeface="方正启体简体" panose="03000509000000000000" charset="-122"/>
                <a:ea typeface="方正启体简体" panose="03000509000000000000" charset="-122"/>
              </a:rPr>
              <a:t>可做科学研究；</a:t>
            </a:r>
            <a:endParaRPr lang="zh-CN" sz="2400" b="0">
              <a:solidFill>
                <a:srgbClr val="0000FF"/>
              </a:solidFill>
              <a:latin typeface="方正启体简体" panose="03000509000000000000" charset="-122"/>
              <a:ea typeface="方正启体简体" panose="03000509000000000000" charset="-122"/>
            </a:endParaRPr>
          </a:p>
          <a:p>
            <a:pPr indent="266700"/>
            <a:r>
              <a:rPr lang="en-US" altLang="zh-CN" sz="2400" b="0">
                <a:solidFill>
                  <a:srgbClr val="0000FF"/>
                </a:solidFill>
                <a:latin typeface="方正启体简体" panose="03000509000000000000" charset="-122"/>
                <a:ea typeface="方正启体简体" panose="03000509000000000000" charset="-122"/>
              </a:rPr>
              <a:t>5</a:t>
            </a:r>
            <a:r>
              <a:rPr lang="zh-CN" altLang="en-US" sz="2400" b="0">
                <a:solidFill>
                  <a:srgbClr val="0000FF"/>
                </a:solidFill>
                <a:latin typeface="方正启体简体" panose="03000509000000000000" charset="-122"/>
                <a:ea typeface="方正启体简体" panose="03000509000000000000" charset="-122"/>
              </a:rPr>
              <a:t>、</a:t>
            </a:r>
            <a:r>
              <a:rPr lang="zh-CN" sz="2400" b="0">
                <a:solidFill>
                  <a:srgbClr val="0000FF"/>
                </a:solidFill>
                <a:latin typeface="方正启体简体" panose="03000509000000000000" charset="-122"/>
                <a:ea typeface="方正启体简体" panose="03000509000000000000" charset="-122"/>
              </a:rPr>
              <a:t>传播知识与教育公众</a:t>
            </a:r>
            <a:endParaRPr lang="zh-CN" altLang="en-US" sz="2400" b="0">
              <a:solidFill>
                <a:srgbClr val="0000FF"/>
              </a:solidFill>
              <a:latin typeface="方正启体简体" panose="03000509000000000000" charset="-122"/>
              <a:ea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83840" y="548640"/>
            <a:ext cx="5745956" cy="460375"/>
          </a:xfrm>
          <a:prstGeom prst="rect">
            <a:avLst/>
          </a:prstGeom>
          <a:noFill/>
          <a:ln>
            <a:noFill/>
          </a:ln>
        </p:spPr>
        <p:txBody>
          <a:bodyPr wrap="square" rtlCol="0" anchor="t">
            <a:spAutoFit/>
          </a:bodyPr>
          <a:lstStyle/>
          <a:p>
            <a:r>
              <a:rPr lang="zh-CN" altLang="en-US" sz="2400" b="1">
                <a:solidFill>
                  <a:srgbClr val="FF0000"/>
                </a:solidFill>
                <a:latin typeface="方正启体简体" panose="03000509000000000000" charset="-122"/>
                <a:ea typeface="方正启体简体" panose="03000509000000000000" charset="-122"/>
              </a:rPr>
              <a:t>全面认识我国文化传承中的各种载体</a:t>
            </a:r>
            <a:endParaRPr lang="zh-CN" altLang="en-US" sz="2400" b="1">
              <a:solidFill>
                <a:srgbClr val="FF0000"/>
              </a:solidFill>
              <a:latin typeface="方正启体简体" panose="03000509000000000000" charset="-122"/>
              <a:ea typeface="方正启体简体" panose="03000509000000000000" charset="-122"/>
            </a:endParaRPr>
          </a:p>
        </p:txBody>
      </p:sp>
      <p:sp>
        <p:nvSpPr>
          <p:cNvPr id="3" name="文本框 2"/>
          <p:cNvSpPr txBox="1"/>
          <p:nvPr/>
        </p:nvSpPr>
        <p:spPr>
          <a:xfrm>
            <a:off x="983615" y="1125220"/>
            <a:ext cx="10447655" cy="3476625"/>
          </a:xfrm>
          <a:prstGeom prst="rect">
            <a:avLst/>
          </a:prstGeom>
          <a:noFill/>
        </p:spPr>
        <p:txBody>
          <a:bodyPr wrap="square" rtlCol="0" anchor="t">
            <a:spAutoFit/>
          </a:bodyPr>
          <a:lstStyle/>
          <a:p>
            <a:r>
              <a:rPr lang="zh-CN" altLang="en-US" sz="2000" b="1">
                <a:latin typeface="方正启体简体" panose="03000509000000000000" charset="-122"/>
                <a:ea typeface="方正启体简体" panose="03000509000000000000" charset="-122"/>
                <a:cs typeface="方正启体简体" panose="03000509000000000000" charset="-122"/>
              </a:rPr>
              <a:t>1．</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文字</a:t>
            </a:r>
            <a:r>
              <a:rPr lang="zh-CN" altLang="en-US" sz="2000" b="1">
                <a:latin typeface="方正启体简体" panose="03000509000000000000" charset="-122"/>
                <a:ea typeface="方正启体简体" panose="03000509000000000000" charset="-122"/>
                <a:cs typeface="方正启体简体" panose="03000509000000000000" charset="-122"/>
              </a:rPr>
              <a:t>。自从秦朝书同文以后，汉字经过几千年的演变，虽书写方式有变化但是字形基本没改变，使我们看古代典籍毫无障碍，这有利于文化的传承。</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2．</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语言</a:t>
            </a:r>
            <a:r>
              <a:rPr lang="zh-CN" altLang="en-US" sz="2000" b="1">
                <a:latin typeface="方正启体简体" panose="03000509000000000000" charset="-122"/>
                <a:ea typeface="方正启体简体" panose="03000509000000000000" charset="-122"/>
                <a:cs typeface="方正启体简体" panose="03000509000000000000" charset="-122"/>
              </a:rPr>
              <a:t>。各朝代语言类型虽然有所不同，但是这并没有妨碍优秀传统文化的传播与发展。新中国普通话的推广使语言交流更加方便，推动了文化的交流与传播。</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3．</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服饰</a:t>
            </a:r>
            <a:r>
              <a:rPr lang="zh-CN" altLang="en-US" sz="2000" b="1">
                <a:latin typeface="方正启体简体" panose="03000509000000000000" charset="-122"/>
                <a:ea typeface="方正启体简体" panose="03000509000000000000" charset="-122"/>
                <a:cs typeface="方正启体简体" panose="03000509000000000000" charset="-122"/>
              </a:rPr>
              <a:t>。服饰也是文化传承的重要载体。</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4．</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书籍</a:t>
            </a:r>
            <a:r>
              <a:rPr lang="zh-CN" altLang="en-US" sz="2000" b="1">
                <a:latin typeface="方正启体简体" panose="03000509000000000000" charset="-122"/>
                <a:ea typeface="方正启体简体" panose="03000509000000000000" charset="-122"/>
                <a:cs typeface="方正启体简体" panose="03000509000000000000" charset="-122"/>
              </a:rPr>
              <a:t>。书籍在传承文化方面，只要文字语言不断，就能发挥功效。</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5．</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建筑</a:t>
            </a:r>
            <a:r>
              <a:rPr lang="zh-CN" altLang="en-US" sz="2000" b="1">
                <a:latin typeface="方正启体简体" panose="03000509000000000000" charset="-122"/>
                <a:ea typeface="方正启体简体" panose="03000509000000000000" charset="-122"/>
                <a:cs typeface="方正启体简体" panose="03000509000000000000" charset="-122"/>
              </a:rPr>
              <a:t>。建筑也是区别不同文化的典型特征。我们从存在的历史古建筑中能够直观地品味那个年代的精神风貌，看到辉煌灿烂的文化。现代博物馆、博物院等同样承载着重要的文化传承作用。</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6．</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宗教</a:t>
            </a:r>
            <a:r>
              <a:rPr lang="zh-CN" altLang="en-US" sz="2000" b="1">
                <a:latin typeface="方正启体简体" panose="03000509000000000000" charset="-122"/>
                <a:ea typeface="方正启体简体" panose="03000509000000000000" charset="-122"/>
                <a:cs typeface="方正启体简体" panose="03000509000000000000" charset="-122"/>
              </a:rPr>
              <a:t>。佛教对中国影响深远，然而在文化传承方面最根本的还是儒家学说和作为国教的道教。</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nvSpPr>
        <p:spPr>
          <a:xfrm>
            <a:off x="1055370" y="4601845"/>
            <a:ext cx="10376535" cy="1322070"/>
          </a:xfrm>
          <a:prstGeom prst="rect">
            <a:avLst/>
          </a:prstGeom>
          <a:noFill/>
        </p:spPr>
        <p:txBody>
          <a:bodyPr wrap="square" rtlCol="0" anchor="t">
            <a:spAutoFit/>
          </a:bodyPr>
          <a:lstStyle/>
          <a:p>
            <a:r>
              <a:rPr lang="zh-CN" altLang="en-US" sz="2000" b="1">
                <a:latin typeface="方正启体简体" panose="03000509000000000000" charset="-122"/>
                <a:ea typeface="方正启体简体" panose="03000509000000000000" charset="-122"/>
                <a:cs typeface="方正启体简体" panose="03000509000000000000" charset="-122"/>
              </a:rPr>
              <a:t>7．</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教育</a:t>
            </a:r>
            <a:r>
              <a:rPr lang="zh-CN" altLang="en-US" sz="2000" b="1">
                <a:latin typeface="方正启体简体" panose="03000509000000000000" charset="-122"/>
                <a:ea typeface="方正启体简体" panose="03000509000000000000" charset="-122"/>
                <a:cs typeface="方正启体简体" panose="03000509000000000000" charset="-122"/>
              </a:rPr>
              <a:t>。中国文化自古重视教育，尤其是科举制度施行以来，教育成了文化传承最重要的渠道。</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8．</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活动</a:t>
            </a:r>
            <a:r>
              <a:rPr lang="zh-CN" altLang="en-US" sz="2000" b="1">
                <a:latin typeface="方正启体简体" panose="03000509000000000000" charset="-122"/>
                <a:ea typeface="方正启体简体" panose="03000509000000000000" charset="-122"/>
                <a:cs typeface="方正启体简体" panose="03000509000000000000" charset="-122"/>
              </a:rPr>
              <a:t>。重大文化活动是凝聚民心，提升国家荣誉感最有效的方式。春节、端午、重阳、元宵、中秋等节日担负着传承文化的历史</a:t>
            </a:r>
            <a:r>
              <a:rPr lang="zh-CN" altLang="en-US" sz="1950">
                <a:latin typeface="方正启体简体" panose="03000509000000000000" charset="-122"/>
                <a:ea typeface="方正启体简体" panose="03000509000000000000" charset="-122"/>
                <a:cs typeface="方正启体简体" panose="03000509000000000000" charset="-122"/>
              </a:rPr>
              <a:t>使命。</a:t>
            </a:r>
            <a:endParaRPr lang="zh-CN" altLang="en-US" sz="1950">
              <a:latin typeface="方正启体简体" panose="03000509000000000000" charset="-122"/>
              <a:ea typeface="方正启体简体" panose="03000509000000000000" charset="-122"/>
              <a:cs typeface="方正启体简体" panose="03000509000000000000" charset="-122"/>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29765" y="1441450"/>
            <a:ext cx="8338185" cy="2265045"/>
            <a:chOff x="737616" y="1676400"/>
            <a:chExt cx="10613390" cy="2627630"/>
          </a:xfrm>
        </p:grpSpPr>
        <p:sp>
          <p:nvSpPr>
            <p:cNvPr id="3" name="object 3"/>
            <p:cNvSpPr/>
            <p:nvPr/>
          </p:nvSpPr>
          <p:spPr>
            <a:xfrm>
              <a:off x="2022348" y="3154680"/>
              <a:ext cx="6945630" cy="36830"/>
            </a:xfrm>
            <a:custGeom>
              <a:avLst/>
              <a:gdLst/>
              <a:ahLst/>
              <a:cxnLst/>
              <a:rect l="l" t="t" r="r" b="b"/>
              <a:pathLst>
                <a:path w="6945630" h="36830">
                  <a:moveTo>
                    <a:pt x="0" y="0"/>
                  </a:moveTo>
                  <a:lnTo>
                    <a:pt x="6945249" y="36449"/>
                  </a:lnTo>
                </a:path>
              </a:pathLst>
            </a:custGeom>
            <a:ln w="6349">
              <a:solidFill>
                <a:srgbClr val="AA7567"/>
              </a:solidFill>
            </a:ln>
          </p:spPr>
          <p:txBody>
            <a:bodyPr wrap="square" lIns="0" tIns="0" rIns="0" bIns="0" rtlCol="0"/>
            <a:lstStyle/>
            <a:p>
              <a:endParaRPr sz="100">
                <a:latin typeface="方正启体简体" panose="03000509000000000000" charset="-122"/>
                <a:ea typeface="方正启体简体" panose="03000509000000000000" charset="-122"/>
              </a:endParaRPr>
            </a:p>
          </p:txBody>
        </p:sp>
        <p:pic>
          <p:nvPicPr>
            <p:cNvPr id="4" name="object 4"/>
            <p:cNvPicPr/>
            <p:nvPr/>
          </p:nvPicPr>
          <p:blipFill>
            <a:blip r:embed="rId1"/>
            <a:stretch>
              <a:fillRect/>
            </a:stretch>
          </p:blipFill>
          <p:spPr>
            <a:xfrm>
              <a:off x="4498848" y="1676400"/>
              <a:ext cx="3084576" cy="2627376"/>
            </a:xfrm>
            <a:prstGeom prst="rect">
              <a:avLst/>
            </a:prstGeom>
          </p:spPr>
        </p:pic>
        <p:pic>
          <p:nvPicPr>
            <p:cNvPr id="5" name="object 5"/>
            <p:cNvPicPr/>
            <p:nvPr/>
          </p:nvPicPr>
          <p:blipFill>
            <a:blip r:embed="rId2"/>
            <a:stretch>
              <a:fillRect/>
            </a:stretch>
          </p:blipFill>
          <p:spPr>
            <a:xfrm>
              <a:off x="8266175" y="1676400"/>
              <a:ext cx="3084576" cy="2627376"/>
            </a:xfrm>
            <a:prstGeom prst="rect">
              <a:avLst/>
            </a:prstGeom>
          </p:spPr>
        </p:pic>
        <p:pic>
          <p:nvPicPr>
            <p:cNvPr id="6" name="object 6"/>
            <p:cNvPicPr/>
            <p:nvPr/>
          </p:nvPicPr>
          <p:blipFill>
            <a:blip r:embed="rId3"/>
            <a:stretch>
              <a:fillRect/>
            </a:stretch>
          </p:blipFill>
          <p:spPr>
            <a:xfrm>
              <a:off x="737616" y="1676400"/>
              <a:ext cx="3084576" cy="2627376"/>
            </a:xfrm>
            <a:prstGeom prst="rect">
              <a:avLst/>
            </a:prstGeom>
          </p:spPr>
        </p:pic>
      </p:grpSp>
      <p:sp>
        <p:nvSpPr>
          <p:cNvPr id="7" name="object 7"/>
          <p:cNvSpPr txBox="1"/>
          <p:nvPr/>
        </p:nvSpPr>
        <p:spPr>
          <a:xfrm>
            <a:off x="1742440" y="3706495"/>
            <a:ext cx="2318385" cy="1732915"/>
          </a:xfrm>
          <a:prstGeom prst="rect">
            <a:avLst/>
          </a:prstGeom>
          <a:solidFill>
            <a:srgbClr val="FFFF00"/>
          </a:solidFill>
          <a:ln>
            <a:solidFill>
              <a:srgbClr val="FF0000"/>
            </a:solidFill>
          </a:ln>
        </p:spPr>
        <p:txBody>
          <a:bodyPr vert="horz" wrap="square" lIns="0" tIns="9525" rIns="0" bIns="0" rtlCol="0">
            <a:spAutoFit/>
          </a:bodyPr>
          <a:lstStyle/>
          <a:p>
            <a:pPr marL="12700" marR="5080" algn="just">
              <a:lnSpc>
                <a:spcPct val="100000"/>
              </a:lnSpc>
              <a:spcBef>
                <a:spcPts val="100"/>
              </a:spcBef>
            </a:pPr>
            <a:r>
              <a:rPr sz="2800" b="1">
                <a:solidFill>
                  <a:srgbClr val="333333"/>
                </a:solidFill>
                <a:latin typeface="方正启体简体" panose="03000509000000000000" charset="-122"/>
                <a:ea typeface="方正启体简体" panose="03000509000000000000" charset="-122"/>
                <a:cs typeface="方正启体简体" panose="03000509000000000000" charset="-122"/>
              </a:rPr>
              <a:t>1.通过影视节目、网 综与自媒体短视频科 普传统文化。</a:t>
            </a:r>
            <a:endParaRPr sz="2800" b="1">
              <a:solidFill>
                <a:srgbClr val="333333"/>
              </a:solidFill>
              <a:latin typeface="方正启体简体" panose="03000509000000000000" charset="-122"/>
              <a:ea typeface="方正启体简体" panose="03000509000000000000" charset="-122"/>
              <a:cs typeface="方正启体简体" panose="03000509000000000000" charset="-122"/>
            </a:endParaRPr>
          </a:p>
        </p:txBody>
      </p:sp>
      <p:sp>
        <p:nvSpPr>
          <p:cNvPr id="8" name="object 8"/>
          <p:cNvSpPr txBox="1"/>
          <p:nvPr/>
        </p:nvSpPr>
        <p:spPr>
          <a:xfrm>
            <a:off x="4502150" y="3818890"/>
            <a:ext cx="2734945" cy="1486535"/>
          </a:xfrm>
          <a:prstGeom prst="rect">
            <a:avLst/>
          </a:prstGeom>
          <a:solidFill>
            <a:srgbClr val="FFFF00"/>
          </a:solidFill>
          <a:ln>
            <a:solidFill>
              <a:srgbClr val="FF0000"/>
            </a:solidFill>
          </a:ln>
        </p:spPr>
        <p:txBody>
          <a:bodyPr vert="horz" wrap="square" lIns="0" tIns="9525" rIns="0" bIns="0" rtlCol="0">
            <a:spAutoFit/>
          </a:bodyPr>
          <a:lstStyle/>
          <a:p>
            <a:pPr marL="12700" marR="5080">
              <a:lnSpc>
                <a:spcPct val="100000"/>
              </a:lnSpc>
              <a:spcBef>
                <a:spcPts val="100"/>
              </a:spcBef>
            </a:pPr>
            <a:r>
              <a:rPr sz="2400" b="1" spc="-5">
                <a:solidFill>
                  <a:srgbClr val="333333"/>
                </a:solidFill>
                <a:latin typeface="方正启体简体" panose="03000509000000000000" charset="-122"/>
                <a:ea typeface="方正启体简体" panose="03000509000000000000" charset="-122"/>
                <a:cs typeface="方正启体简体" panose="03000509000000000000" charset="-122"/>
              </a:rPr>
              <a:t>2.</a:t>
            </a:r>
            <a:r>
              <a:rPr sz="2400" b="1" spc="-40">
                <a:solidFill>
                  <a:srgbClr val="333333"/>
                </a:solidFill>
                <a:latin typeface="方正启体简体" panose="03000509000000000000" charset="-122"/>
                <a:ea typeface="方正启体简体" panose="03000509000000000000" charset="-122"/>
                <a:cs typeface="方正启体简体" panose="03000509000000000000" charset="-122"/>
              </a:rPr>
              <a:t> </a:t>
            </a:r>
            <a:r>
              <a:rPr sz="2400" b="1">
                <a:solidFill>
                  <a:srgbClr val="333333"/>
                </a:solidFill>
                <a:latin typeface="方正启体简体" panose="03000509000000000000" charset="-122"/>
                <a:ea typeface="方正启体简体" panose="03000509000000000000" charset="-122"/>
                <a:cs typeface="方正启体简体" panose="03000509000000000000" charset="-122"/>
              </a:rPr>
              <a:t>通过VR</a:t>
            </a:r>
            <a:r>
              <a:rPr sz="2400" b="1" spc="5">
                <a:solidFill>
                  <a:srgbClr val="333333"/>
                </a:solidFill>
                <a:latin typeface="方正启体简体" panose="03000509000000000000" charset="-122"/>
                <a:ea typeface="方正启体简体" panose="03000509000000000000" charset="-122"/>
                <a:cs typeface="方正启体简体" panose="03000509000000000000" charset="-122"/>
              </a:rPr>
              <a:t>、</a:t>
            </a:r>
            <a:r>
              <a:rPr sz="2400" b="1">
                <a:solidFill>
                  <a:srgbClr val="333333"/>
                </a:solidFill>
                <a:latin typeface="方正启体简体" panose="03000509000000000000" charset="-122"/>
                <a:ea typeface="方正启体简体" panose="03000509000000000000" charset="-122"/>
                <a:cs typeface="方正启体简体" panose="03000509000000000000" charset="-122"/>
              </a:rPr>
              <a:t>AI模拟还原 历史，让人们身临其境体 验历史，感受文明演变。</a:t>
            </a:r>
            <a:endParaRPr sz="2400">
              <a:latin typeface="方正启体简体" panose="03000509000000000000" charset="-122"/>
              <a:ea typeface="方正启体简体" panose="03000509000000000000" charset="-122"/>
              <a:cs typeface="方正启体简体" panose="03000509000000000000" charset="-122"/>
            </a:endParaRPr>
          </a:p>
        </p:txBody>
      </p:sp>
      <p:sp>
        <p:nvSpPr>
          <p:cNvPr id="9" name="object 9"/>
          <p:cNvSpPr txBox="1"/>
          <p:nvPr/>
        </p:nvSpPr>
        <p:spPr>
          <a:xfrm>
            <a:off x="7608570" y="3818890"/>
            <a:ext cx="2874010" cy="1609725"/>
          </a:xfrm>
          <a:prstGeom prst="rect">
            <a:avLst/>
          </a:prstGeom>
          <a:solidFill>
            <a:srgbClr val="FFFF00"/>
          </a:solidFill>
          <a:ln>
            <a:solidFill>
              <a:srgbClr val="FF0000"/>
            </a:solidFill>
          </a:ln>
        </p:spPr>
        <p:txBody>
          <a:bodyPr vert="horz" wrap="square" lIns="0" tIns="9525" rIns="0" bIns="0" rtlCol="0">
            <a:spAutoFit/>
          </a:bodyPr>
          <a:lstStyle/>
          <a:p>
            <a:pPr marL="12700" marR="5080" algn="just">
              <a:lnSpc>
                <a:spcPct val="100000"/>
              </a:lnSpc>
              <a:spcBef>
                <a:spcPts val="100"/>
              </a:spcBef>
            </a:pPr>
            <a:r>
              <a:rPr sz="2600" b="1">
                <a:solidFill>
                  <a:srgbClr val="333333"/>
                </a:solidFill>
                <a:uFillTx/>
                <a:latin typeface="方正启体简体" panose="03000509000000000000" charset="-122"/>
                <a:ea typeface="方正启体简体" panose="03000509000000000000" charset="-122"/>
                <a:cs typeface="方正启体简体" panose="03000509000000000000" charset="-122"/>
              </a:rPr>
              <a:t>3.5G时代推动线上教育发 展，非物质文化遗产成为 线上教育的推广焦点。</a:t>
            </a:r>
            <a:endParaRPr sz="2600" b="1">
              <a:solidFill>
                <a:srgbClr val="333333"/>
              </a:solidFill>
              <a:uFillTx/>
              <a:latin typeface="方正启体简体" panose="03000509000000000000" charset="-122"/>
              <a:ea typeface="方正启体简体" panose="03000509000000000000" charset="-122"/>
              <a:cs typeface="方正启体简体" panose="03000509000000000000" charset="-122"/>
            </a:endParaRPr>
          </a:p>
        </p:txBody>
      </p:sp>
      <p:sp>
        <p:nvSpPr>
          <p:cNvPr id="11" name="文本框 10"/>
          <p:cNvSpPr txBox="1"/>
          <p:nvPr/>
        </p:nvSpPr>
        <p:spPr>
          <a:xfrm>
            <a:off x="1126490" y="548640"/>
            <a:ext cx="3757930" cy="521970"/>
          </a:xfrm>
          <a:prstGeom prst="rect">
            <a:avLst/>
          </a:prstGeom>
          <a:noFill/>
          <a:ln>
            <a:noFill/>
          </a:ln>
        </p:spPr>
        <p:txBody>
          <a:bodyPr wrap="none" rtlCol="0" anchor="t">
            <a:spAutoFit/>
          </a:bodyPr>
          <a:lstStyle/>
          <a:p>
            <a:r>
              <a:rPr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新时代文化传承方式：</a:t>
            </a:r>
            <a:endParaRPr lang="zh-CN" altLang="en-US"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custDataLst>
              <p:tags r:id="rId1"/>
            </p:custDataLst>
          </p:nvPr>
        </p:nvSpPr>
        <p:spPr>
          <a:xfrm>
            <a:off x="911225" y="642620"/>
            <a:ext cx="3714750" cy="516890"/>
          </a:xfrm>
          <a:prstGeom prst="rect">
            <a:avLst/>
          </a:prstGeom>
          <a:noFill/>
          <a:ln>
            <a:noFill/>
          </a:ln>
        </p:spPr>
        <p:txBody>
          <a:bodyPr vert="horz" lIns="68580" tIns="34290" rIns="68580" bIns="34290" rtlCol="0" anchor="ctr"/>
          <a:lstStyle>
            <a:defPPr>
              <a:defRPr lang="zh-CN"/>
            </a:defPPr>
            <a:lvl1pPr>
              <a:lnSpc>
                <a:spcPct val="90000"/>
              </a:lnSpc>
              <a:spcBef>
                <a:spcPct val="0"/>
              </a:spcBef>
              <a:buNone/>
              <a:defRPr sz="3600" cap="all">
                <a:solidFill>
                  <a:schemeClr val="accent2"/>
                </a:solidFill>
                <a:latin typeface="+mj-lt"/>
                <a:ea typeface="+mj-ea"/>
                <a:cs typeface="+mj-cs"/>
              </a:defRPr>
            </a:lvl1pPr>
          </a:lstStyle>
          <a:p>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载体在文化传承中的作用</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27" name="文本框 26"/>
          <p:cNvSpPr txBox="1"/>
          <p:nvPr>
            <p:custDataLst>
              <p:tags r:id="rId2"/>
            </p:custDataLst>
          </p:nvPr>
        </p:nvSpPr>
        <p:spPr>
          <a:xfrm>
            <a:off x="476885" y="1811655"/>
            <a:ext cx="2239010" cy="1298575"/>
          </a:xfrm>
          <a:prstGeom prst="rect">
            <a:avLst/>
          </a:prstGeom>
          <a:solidFill>
            <a:schemeClr val="bg2">
              <a:lumMod val="90000"/>
            </a:schemeClr>
          </a:solidFill>
          <a:ln>
            <a:solidFill>
              <a:srgbClr val="FF0000"/>
            </a:solidFill>
          </a:ln>
        </p:spPr>
        <p:txBody>
          <a:bodyPr wrap="square" anchor="b" anchorCtr="0"/>
          <a:lstStyle>
            <a:defPPr>
              <a:defRPr lang="zh-CN"/>
            </a:defPPr>
            <a:lvl1pPr>
              <a:defRPr sz="2400">
                <a:solidFill>
                  <a:schemeClr val="accent4"/>
                </a:solidFill>
              </a:defRPr>
            </a:lvl1pPr>
          </a:lstStyle>
          <a:p>
            <a:pPr algn="l"/>
            <a:r>
              <a:rPr lang="zh-CN" altLang="en-US" sz="2000" b="1">
                <a:solidFill>
                  <a:srgbClr val="0904CA"/>
                </a:solidFill>
                <a:latin typeface="方正启体简体" panose="03000509000000000000" charset="-122"/>
                <a:ea typeface="方正启体简体" panose="03000509000000000000" charset="-122"/>
                <a:cs typeface="+mj-cs"/>
              </a:rPr>
              <a:t>学校教育在传承文化、发扬科学、培养人才等环节发挥了重要作用</a:t>
            </a:r>
            <a:endParaRPr lang="zh-CN" altLang="en-US" sz="2000" b="1">
              <a:solidFill>
                <a:srgbClr val="0904CA"/>
              </a:solidFill>
              <a:latin typeface="方正启体简体" panose="03000509000000000000" charset="-122"/>
              <a:ea typeface="方正启体简体" panose="03000509000000000000" charset="-122"/>
              <a:cs typeface="+mj-cs"/>
            </a:endParaRPr>
          </a:p>
        </p:txBody>
      </p:sp>
      <p:sp>
        <p:nvSpPr>
          <p:cNvPr id="29" name="文本框 28"/>
          <p:cNvSpPr txBox="1"/>
          <p:nvPr>
            <p:custDataLst>
              <p:tags r:id="rId3"/>
            </p:custDataLst>
          </p:nvPr>
        </p:nvSpPr>
        <p:spPr>
          <a:xfrm>
            <a:off x="607060" y="3829050"/>
            <a:ext cx="1932305" cy="824230"/>
          </a:xfrm>
          <a:prstGeom prst="rect">
            <a:avLst/>
          </a:prstGeom>
          <a:solidFill>
            <a:schemeClr val="bg2">
              <a:lumMod val="90000"/>
            </a:schemeClr>
          </a:solidFill>
          <a:ln w="15875">
            <a:solidFill>
              <a:srgbClr val="FF0000"/>
            </a:solidFill>
          </a:ln>
        </p:spPr>
        <p:txBody>
          <a:bodyPr wrap="square" anchor="b" anchorCtr="0">
            <a:noAutofit/>
          </a:bodyPr>
          <a:lstStyle>
            <a:defPPr>
              <a:defRPr lang="zh-CN"/>
            </a:defPPr>
            <a:lvl1pPr>
              <a:defRPr sz="2400">
                <a:solidFill>
                  <a:schemeClr val="accent4"/>
                </a:solidFill>
              </a:defRPr>
            </a:lvl1pPr>
          </a:lstStyle>
          <a:p>
            <a:pPr algn="l"/>
            <a:r>
              <a:rPr lang="zh-CN" altLang="en-US" sz="2000" b="1">
                <a:solidFill>
                  <a:srgbClr val="0904CA"/>
                </a:solidFill>
                <a:latin typeface="方正启体简体" panose="03000509000000000000" charset="-122"/>
                <a:ea typeface="方正启体简体" panose="03000509000000000000" charset="-122"/>
                <a:cs typeface="+mj-cs"/>
              </a:rPr>
              <a:t>保存古籍、保存文化遗产</a:t>
            </a:r>
            <a:endParaRPr lang="zh-CN" altLang="en-US" sz="2000" b="1">
              <a:solidFill>
                <a:srgbClr val="0904CA"/>
              </a:solidFill>
              <a:latin typeface="方正启体简体" panose="03000509000000000000" charset="-122"/>
              <a:ea typeface="方正启体简体" panose="03000509000000000000" charset="-122"/>
              <a:cs typeface="+mj-cs"/>
            </a:endParaRPr>
          </a:p>
        </p:txBody>
      </p:sp>
      <p:sp>
        <p:nvSpPr>
          <p:cNvPr id="31" name="文本框 30"/>
          <p:cNvSpPr txBox="1"/>
          <p:nvPr>
            <p:custDataLst>
              <p:tags r:id="rId4"/>
            </p:custDataLst>
          </p:nvPr>
        </p:nvSpPr>
        <p:spPr>
          <a:xfrm>
            <a:off x="4904105" y="1870075"/>
            <a:ext cx="1638935" cy="981710"/>
          </a:xfrm>
          <a:prstGeom prst="rect">
            <a:avLst/>
          </a:prstGeom>
          <a:solidFill>
            <a:schemeClr val="bg2">
              <a:lumMod val="90000"/>
            </a:schemeClr>
          </a:solidFill>
          <a:ln w="15875">
            <a:solidFill>
              <a:srgbClr val="FF0000"/>
            </a:solidFill>
          </a:ln>
        </p:spPr>
        <p:txBody>
          <a:bodyPr wrap="square" anchor="b" anchorCtr="0"/>
          <a:lstStyle>
            <a:defPPr>
              <a:defRPr lang="zh-CN"/>
            </a:defPPr>
            <a:lvl1pPr>
              <a:defRPr sz="2400">
                <a:solidFill>
                  <a:schemeClr val="accent4"/>
                </a:solidFill>
              </a:defRPr>
            </a:lvl1pPr>
          </a:lstStyle>
          <a:p>
            <a:r>
              <a:rPr lang="zh-CN" altLang="en-US" sz="1800" b="1">
                <a:solidFill>
                  <a:srgbClr val="0904CA"/>
                </a:solidFill>
                <a:latin typeface="方正启体简体" panose="03000509000000000000" charset="-122"/>
                <a:ea typeface="方正启体简体" panose="03000509000000000000" charset="-122"/>
                <a:cs typeface="+mj-cs"/>
              </a:rPr>
              <a:t>印刷书的诞生，大大有助于文化大众化</a:t>
            </a:r>
            <a:endParaRPr lang="zh-CN" altLang="en-US" sz="1800" b="1">
              <a:solidFill>
                <a:srgbClr val="0904CA"/>
              </a:solidFill>
              <a:latin typeface="方正启体简体" panose="03000509000000000000" charset="-122"/>
              <a:ea typeface="方正启体简体" panose="03000509000000000000" charset="-122"/>
              <a:cs typeface="+mj-cs"/>
            </a:endParaRPr>
          </a:p>
        </p:txBody>
      </p:sp>
      <p:sp>
        <p:nvSpPr>
          <p:cNvPr id="33" name="文本框 32"/>
          <p:cNvSpPr txBox="1"/>
          <p:nvPr>
            <p:custDataLst>
              <p:tags r:id="rId5"/>
            </p:custDataLst>
          </p:nvPr>
        </p:nvSpPr>
        <p:spPr>
          <a:xfrm>
            <a:off x="5125085" y="4371340"/>
            <a:ext cx="1418590" cy="421640"/>
          </a:xfrm>
          <a:prstGeom prst="rect">
            <a:avLst/>
          </a:prstGeom>
          <a:solidFill>
            <a:schemeClr val="bg2">
              <a:lumMod val="90000"/>
            </a:schemeClr>
          </a:solidFill>
          <a:ln>
            <a:solidFill>
              <a:srgbClr val="FF0000"/>
            </a:solidFill>
          </a:ln>
        </p:spPr>
        <p:txBody>
          <a:bodyPr wrap="square" anchor="b" anchorCtr="0">
            <a:normAutofit fontScale="70000"/>
          </a:bodyPr>
          <a:lstStyle>
            <a:defPPr>
              <a:defRPr lang="zh-CN"/>
            </a:defPPr>
            <a:lvl1pPr>
              <a:defRPr sz="2400">
                <a:solidFill>
                  <a:schemeClr val="accent4"/>
                </a:solidFill>
              </a:defRPr>
            </a:lvl1pPr>
          </a:lstStyle>
          <a:p>
            <a:r>
              <a:rPr lang="zh-CN" altLang="en-US" sz="2700" b="1">
                <a:solidFill>
                  <a:srgbClr val="0904CA"/>
                </a:solidFill>
                <a:latin typeface="方正启体简体" panose="03000509000000000000" charset="-122"/>
                <a:ea typeface="方正启体简体" panose="03000509000000000000" charset="-122"/>
                <a:cs typeface="+mj-cs"/>
              </a:rPr>
              <a:t>公共服务</a:t>
            </a:r>
            <a:endParaRPr lang="zh-CN" altLang="en-US" sz="2700" b="1">
              <a:solidFill>
                <a:srgbClr val="0904CA"/>
              </a:solidFill>
              <a:latin typeface="方正启体简体" panose="03000509000000000000" charset="-122"/>
              <a:ea typeface="方正启体简体" panose="03000509000000000000" charset="-122"/>
              <a:cs typeface="+mj-cs"/>
            </a:endParaRPr>
          </a:p>
        </p:txBody>
      </p:sp>
      <p:sp>
        <p:nvSpPr>
          <p:cNvPr id="4" name="Freeform 4"/>
          <p:cNvSpPr/>
          <p:nvPr>
            <p:custDataLst>
              <p:tags r:id="rId6"/>
            </p:custDataLst>
          </p:nvPr>
        </p:nvSpPr>
        <p:spPr bwMode="blackWhite">
          <a:xfrm>
            <a:off x="2593975" y="2306955"/>
            <a:ext cx="1398905" cy="112776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5">
              <a:lumMod val="20000"/>
              <a:lumOff val="80000"/>
            </a:schemeClr>
          </a:solidFill>
          <a:ln w="19050" cap="rnd" cmpd="sng">
            <a:solidFill>
              <a:srgbClr val="FF0000"/>
            </a:solidFill>
            <a:prstDash val="solid"/>
            <a:round/>
          </a:ln>
          <a:effectLst/>
        </p:spPr>
        <p:txBody>
          <a:bodyPr/>
          <a:lstStyle>
            <a:defPPr>
              <a:defRPr lang="zh-CN"/>
            </a:defPPr>
            <a:lvl1pPr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1pPr>
            <a:lvl2pPr marL="4572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2pPr>
            <a:lvl3pPr marL="9144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3pPr>
            <a:lvl4pPr marL="13716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4pPr>
            <a:lvl5pPr marL="18288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5pPr>
            <a:lvl6pPr marL="2286000" algn="l" defTabSz="914400" rtl="0" eaLnBrk="1" latinLnBrk="0" hangingPunct="1">
              <a:defRPr kern="1200">
                <a:solidFill>
                  <a:schemeClr val="tx1"/>
                </a:solidFill>
                <a:latin typeface="Noto Sans CJK SC Regular" pitchFamily="34" charset="-122"/>
                <a:ea typeface="Noto Sans CJK SC Regular" pitchFamily="34" charset="-122"/>
                <a:cs typeface="+mn-cs"/>
              </a:defRPr>
            </a:lvl6pPr>
            <a:lvl7pPr marL="2743200" algn="l" defTabSz="914400" rtl="0" eaLnBrk="1" latinLnBrk="0" hangingPunct="1">
              <a:defRPr kern="1200">
                <a:solidFill>
                  <a:schemeClr val="tx1"/>
                </a:solidFill>
                <a:latin typeface="Noto Sans CJK SC Regular" pitchFamily="34" charset="-122"/>
                <a:ea typeface="Noto Sans CJK SC Regular" pitchFamily="34" charset="-122"/>
                <a:cs typeface="+mn-cs"/>
              </a:defRPr>
            </a:lvl7pPr>
            <a:lvl8pPr marL="3200400" algn="l" defTabSz="914400" rtl="0" eaLnBrk="1" latinLnBrk="0" hangingPunct="1">
              <a:defRPr kern="1200">
                <a:solidFill>
                  <a:schemeClr val="tx1"/>
                </a:solidFill>
                <a:latin typeface="Noto Sans CJK SC Regular" pitchFamily="34" charset="-122"/>
                <a:ea typeface="Noto Sans CJK SC Regular" pitchFamily="34" charset="-122"/>
                <a:cs typeface="+mn-cs"/>
              </a:defRPr>
            </a:lvl8pPr>
            <a:lvl9pPr marL="3657600" algn="l" defTabSz="914400" rtl="0" eaLnBrk="1" latinLnBrk="0" hangingPunct="1">
              <a:defRPr kern="1200">
                <a:solidFill>
                  <a:schemeClr val="tx1"/>
                </a:solidFill>
                <a:latin typeface="Noto Sans CJK SC Regular" pitchFamily="34" charset="-122"/>
                <a:ea typeface="Noto Sans CJK SC Regular" pitchFamily="34" charset="-122"/>
                <a:cs typeface="+mn-cs"/>
              </a:defRPr>
            </a:lvl9pPr>
          </a:lstStyle>
          <a:p>
            <a:pPr>
              <a:defRPr/>
            </a:pPr>
            <a:endParaRPr lang="zh-TW" altLang="en-US" sz="100">
              <a:latin typeface="+mn-lt"/>
              <a:ea typeface="方正启体简体" panose="03000509000000000000" charset="-122"/>
            </a:endParaRPr>
          </a:p>
        </p:txBody>
      </p:sp>
      <p:sp>
        <p:nvSpPr>
          <p:cNvPr id="6" name="Freeform 5"/>
          <p:cNvSpPr/>
          <p:nvPr>
            <p:custDataLst>
              <p:tags r:id="rId7"/>
            </p:custDataLst>
          </p:nvPr>
        </p:nvSpPr>
        <p:spPr bwMode="blackWhite">
          <a:xfrm>
            <a:off x="3537585" y="3726180"/>
            <a:ext cx="1367155" cy="1132840"/>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tx2">
              <a:lumMod val="20000"/>
              <a:lumOff val="80000"/>
            </a:schemeClr>
          </a:solidFill>
          <a:ln w="19050" cap="rnd" cmpd="sng">
            <a:solidFill>
              <a:srgbClr val="FF0000"/>
            </a:solidFill>
            <a:prstDash val="solid"/>
            <a:round/>
          </a:ln>
          <a:effectLst/>
        </p:spPr>
        <p:txBody>
          <a:bodyPr/>
          <a:lstStyle>
            <a:defPPr>
              <a:defRPr lang="zh-CN"/>
            </a:defPPr>
            <a:lvl1pPr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1pPr>
            <a:lvl2pPr marL="4572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2pPr>
            <a:lvl3pPr marL="9144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3pPr>
            <a:lvl4pPr marL="13716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4pPr>
            <a:lvl5pPr marL="18288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5pPr>
            <a:lvl6pPr marL="2286000" algn="l" defTabSz="914400" rtl="0" eaLnBrk="1" latinLnBrk="0" hangingPunct="1">
              <a:defRPr kern="1200">
                <a:solidFill>
                  <a:schemeClr val="tx1"/>
                </a:solidFill>
                <a:latin typeface="Noto Sans CJK SC Regular" pitchFamily="34" charset="-122"/>
                <a:ea typeface="Noto Sans CJK SC Regular" pitchFamily="34" charset="-122"/>
                <a:cs typeface="+mn-cs"/>
              </a:defRPr>
            </a:lvl6pPr>
            <a:lvl7pPr marL="2743200" algn="l" defTabSz="914400" rtl="0" eaLnBrk="1" latinLnBrk="0" hangingPunct="1">
              <a:defRPr kern="1200">
                <a:solidFill>
                  <a:schemeClr val="tx1"/>
                </a:solidFill>
                <a:latin typeface="Noto Sans CJK SC Regular" pitchFamily="34" charset="-122"/>
                <a:ea typeface="Noto Sans CJK SC Regular" pitchFamily="34" charset="-122"/>
                <a:cs typeface="+mn-cs"/>
              </a:defRPr>
            </a:lvl7pPr>
            <a:lvl8pPr marL="3200400" algn="l" defTabSz="914400" rtl="0" eaLnBrk="1" latinLnBrk="0" hangingPunct="1">
              <a:defRPr kern="1200">
                <a:solidFill>
                  <a:schemeClr val="tx1"/>
                </a:solidFill>
                <a:latin typeface="Noto Sans CJK SC Regular" pitchFamily="34" charset="-122"/>
                <a:ea typeface="Noto Sans CJK SC Regular" pitchFamily="34" charset="-122"/>
                <a:cs typeface="+mn-cs"/>
              </a:defRPr>
            </a:lvl8pPr>
            <a:lvl9pPr marL="3657600" algn="l" defTabSz="914400" rtl="0" eaLnBrk="1" latinLnBrk="0" hangingPunct="1">
              <a:defRPr kern="1200">
                <a:solidFill>
                  <a:schemeClr val="tx1"/>
                </a:solidFill>
                <a:latin typeface="Noto Sans CJK SC Regular" pitchFamily="34" charset="-122"/>
                <a:ea typeface="Noto Sans CJK SC Regular" pitchFamily="34" charset="-122"/>
                <a:cs typeface="+mn-cs"/>
              </a:defRPr>
            </a:lvl9pPr>
          </a:lstStyle>
          <a:p>
            <a:pPr>
              <a:defRPr/>
            </a:pPr>
            <a:endParaRPr lang="zh-TW" altLang="en-US" sz="100">
              <a:latin typeface="+mn-lt"/>
              <a:ea typeface="方正启体简体" panose="03000509000000000000" charset="-122"/>
            </a:endParaRPr>
          </a:p>
        </p:txBody>
      </p:sp>
      <p:sp>
        <p:nvSpPr>
          <p:cNvPr id="7" name="Freeform 6"/>
          <p:cNvSpPr/>
          <p:nvPr>
            <p:custDataLst>
              <p:tags r:id="rId8"/>
            </p:custDataLst>
          </p:nvPr>
        </p:nvSpPr>
        <p:spPr bwMode="blackWhite">
          <a:xfrm>
            <a:off x="2432685" y="3305810"/>
            <a:ext cx="1230630" cy="1347470"/>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bg2">
              <a:lumMod val="90000"/>
            </a:schemeClr>
          </a:solidFill>
          <a:ln w="19050" cap="rnd" cmpd="sng">
            <a:solidFill>
              <a:srgbClr val="FF0000"/>
            </a:solidFill>
            <a:prstDash val="solid"/>
            <a:round/>
          </a:ln>
          <a:effectLst/>
        </p:spPr>
        <p:txBody>
          <a:bodyPr/>
          <a:lstStyle>
            <a:defPPr>
              <a:defRPr lang="zh-CN"/>
            </a:defPPr>
            <a:lvl1pPr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1pPr>
            <a:lvl2pPr marL="4572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2pPr>
            <a:lvl3pPr marL="9144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3pPr>
            <a:lvl4pPr marL="13716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4pPr>
            <a:lvl5pPr marL="18288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5pPr>
            <a:lvl6pPr marL="2286000" algn="l" defTabSz="914400" rtl="0" eaLnBrk="1" latinLnBrk="0" hangingPunct="1">
              <a:defRPr kern="1200">
                <a:solidFill>
                  <a:schemeClr val="tx1"/>
                </a:solidFill>
                <a:latin typeface="Noto Sans CJK SC Regular" pitchFamily="34" charset="-122"/>
                <a:ea typeface="Noto Sans CJK SC Regular" pitchFamily="34" charset="-122"/>
                <a:cs typeface="+mn-cs"/>
              </a:defRPr>
            </a:lvl6pPr>
            <a:lvl7pPr marL="2743200" algn="l" defTabSz="914400" rtl="0" eaLnBrk="1" latinLnBrk="0" hangingPunct="1">
              <a:defRPr kern="1200">
                <a:solidFill>
                  <a:schemeClr val="tx1"/>
                </a:solidFill>
                <a:latin typeface="Noto Sans CJK SC Regular" pitchFamily="34" charset="-122"/>
                <a:ea typeface="Noto Sans CJK SC Regular" pitchFamily="34" charset="-122"/>
                <a:cs typeface="+mn-cs"/>
              </a:defRPr>
            </a:lvl7pPr>
            <a:lvl8pPr marL="3200400" algn="l" defTabSz="914400" rtl="0" eaLnBrk="1" latinLnBrk="0" hangingPunct="1">
              <a:defRPr kern="1200">
                <a:solidFill>
                  <a:schemeClr val="tx1"/>
                </a:solidFill>
                <a:latin typeface="Noto Sans CJK SC Regular" pitchFamily="34" charset="-122"/>
                <a:ea typeface="Noto Sans CJK SC Regular" pitchFamily="34" charset="-122"/>
                <a:cs typeface="+mn-cs"/>
              </a:defRPr>
            </a:lvl8pPr>
            <a:lvl9pPr marL="3657600" algn="l" defTabSz="914400" rtl="0" eaLnBrk="1" latinLnBrk="0" hangingPunct="1">
              <a:defRPr kern="1200">
                <a:solidFill>
                  <a:schemeClr val="tx1"/>
                </a:solidFill>
                <a:latin typeface="Noto Sans CJK SC Regular" pitchFamily="34" charset="-122"/>
                <a:ea typeface="Noto Sans CJK SC Regular" pitchFamily="34" charset="-122"/>
                <a:cs typeface="+mn-cs"/>
              </a:defRPr>
            </a:lvl9pPr>
          </a:lstStyle>
          <a:p>
            <a:pPr>
              <a:defRPr/>
            </a:pPr>
            <a:endParaRPr lang="zh-TW" altLang="en-US" sz="100">
              <a:latin typeface="+mn-lt"/>
              <a:ea typeface="方正启体简体" panose="03000509000000000000" charset="-122"/>
            </a:endParaRPr>
          </a:p>
        </p:txBody>
      </p:sp>
      <p:sp>
        <p:nvSpPr>
          <p:cNvPr id="8" name="Freeform 7"/>
          <p:cNvSpPr/>
          <p:nvPr>
            <p:custDataLst>
              <p:tags r:id="rId9"/>
            </p:custDataLst>
          </p:nvPr>
        </p:nvSpPr>
        <p:spPr bwMode="blackWhite">
          <a:xfrm>
            <a:off x="3877310" y="2493645"/>
            <a:ext cx="1247775" cy="1334770"/>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rgbClr val="FFFF00"/>
          </a:solidFill>
          <a:ln w="19050" cap="rnd" cmpd="sng">
            <a:solidFill>
              <a:srgbClr val="FF3300"/>
            </a:solidFill>
            <a:prstDash val="solid"/>
            <a:round/>
          </a:ln>
          <a:effectLst/>
        </p:spPr>
        <p:txBody>
          <a:bodyPr/>
          <a:lstStyle>
            <a:defPPr>
              <a:defRPr lang="zh-CN"/>
            </a:defPPr>
            <a:lvl1pPr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1pPr>
            <a:lvl2pPr marL="4572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2pPr>
            <a:lvl3pPr marL="9144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3pPr>
            <a:lvl4pPr marL="13716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4pPr>
            <a:lvl5pPr marL="1828800" algn="l" rtl="0" eaLnBrk="0" fontAlgn="base" hangingPunct="0">
              <a:spcBef>
                <a:spcPct val="0"/>
              </a:spcBef>
              <a:spcAft>
                <a:spcPct val="0"/>
              </a:spcAft>
              <a:defRPr kern="1200">
                <a:solidFill>
                  <a:schemeClr val="tx1"/>
                </a:solidFill>
                <a:latin typeface="Noto Sans CJK SC Regular" pitchFamily="34" charset="-122"/>
                <a:ea typeface="Noto Sans CJK SC Regular" pitchFamily="34" charset="-122"/>
                <a:cs typeface="+mn-cs"/>
              </a:defRPr>
            </a:lvl5pPr>
            <a:lvl6pPr marL="2286000" algn="l" defTabSz="914400" rtl="0" eaLnBrk="1" latinLnBrk="0" hangingPunct="1">
              <a:defRPr kern="1200">
                <a:solidFill>
                  <a:schemeClr val="tx1"/>
                </a:solidFill>
                <a:latin typeface="Noto Sans CJK SC Regular" pitchFamily="34" charset="-122"/>
                <a:ea typeface="Noto Sans CJK SC Regular" pitchFamily="34" charset="-122"/>
                <a:cs typeface="+mn-cs"/>
              </a:defRPr>
            </a:lvl6pPr>
            <a:lvl7pPr marL="2743200" algn="l" defTabSz="914400" rtl="0" eaLnBrk="1" latinLnBrk="0" hangingPunct="1">
              <a:defRPr kern="1200">
                <a:solidFill>
                  <a:schemeClr val="tx1"/>
                </a:solidFill>
                <a:latin typeface="Noto Sans CJK SC Regular" pitchFamily="34" charset="-122"/>
                <a:ea typeface="Noto Sans CJK SC Regular" pitchFamily="34" charset="-122"/>
                <a:cs typeface="+mn-cs"/>
              </a:defRPr>
            </a:lvl7pPr>
            <a:lvl8pPr marL="3200400" algn="l" defTabSz="914400" rtl="0" eaLnBrk="1" latinLnBrk="0" hangingPunct="1">
              <a:defRPr kern="1200">
                <a:solidFill>
                  <a:schemeClr val="tx1"/>
                </a:solidFill>
                <a:latin typeface="Noto Sans CJK SC Regular" pitchFamily="34" charset="-122"/>
                <a:ea typeface="Noto Sans CJK SC Regular" pitchFamily="34" charset="-122"/>
                <a:cs typeface="+mn-cs"/>
              </a:defRPr>
            </a:lvl8pPr>
            <a:lvl9pPr marL="3657600" algn="l" defTabSz="914400" rtl="0" eaLnBrk="1" latinLnBrk="0" hangingPunct="1">
              <a:defRPr kern="1200">
                <a:solidFill>
                  <a:schemeClr val="tx1"/>
                </a:solidFill>
                <a:latin typeface="Noto Sans CJK SC Regular" pitchFamily="34" charset="-122"/>
                <a:ea typeface="Noto Sans CJK SC Regular" pitchFamily="34" charset="-122"/>
                <a:cs typeface="+mn-cs"/>
              </a:defRPr>
            </a:lvl9pPr>
          </a:lstStyle>
          <a:p>
            <a:pPr>
              <a:defRPr/>
            </a:pPr>
            <a:endParaRPr lang="zh-TW" altLang="en-US" sz="100">
              <a:latin typeface="+mn-lt"/>
              <a:ea typeface="方正启体简体" panose="03000509000000000000" charset="-122"/>
            </a:endParaRPr>
          </a:p>
        </p:txBody>
      </p:sp>
      <p:cxnSp>
        <p:nvCxnSpPr>
          <p:cNvPr id="10" name="直接连接符 9"/>
          <p:cNvCxnSpPr>
            <a:cxnSpLocks noChangeAspect="1"/>
          </p:cNvCxnSpPr>
          <p:nvPr>
            <p:custDataLst>
              <p:tags r:id="rId10"/>
            </p:custDataLst>
          </p:nvPr>
        </p:nvCxnSpPr>
        <p:spPr>
          <a:xfrm>
            <a:off x="2820670" y="2507615"/>
            <a:ext cx="262890" cy="257810"/>
          </a:xfrm>
          <a:prstGeom prst="line">
            <a:avLst/>
          </a:prstGeom>
          <a:ln w="19050">
            <a:solidFill>
              <a:schemeClr val="accent4">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a:cxnSpLocks noChangeAspect="1"/>
          </p:cNvCxnSpPr>
          <p:nvPr>
            <p:custDataLst>
              <p:tags r:id="rId11"/>
            </p:custDataLst>
          </p:nvPr>
        </p:nvCxnSpPr>
        <p:spPr>
          <a:xfrm>
            <a:off x="4512310" y="4293870"/>
            <a:ext cx="262890" cy="256540"/>
          </a:xfrm>
          <a:prstGeom prst="line">
            <a:avLst/>
          </a:prstGeom>
          <a:ln w="19050">
            <a:solidFill>
              <a:schemeClr val="accent2">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a:cxnSpLocks noChangeAspect="1"/>
          </p:cNvCxnSpPr>
          <p:nvPr>
            <p:custDataLst>
              <p:tags r:id="rId12"/>
            </p:custDataLst>
          </p:nvPr>
        </p:nvCxnSpPr>
        <p:spPr>
          <a:xfrm rot="5400000">
            <a:off x="4725035" y="2849245"/>
            <a:ext cx="257810" cy="264160"/>
          </a:xfrm>
          <a:prstGeom prst="line">
            <a:avLst/>
          </a:prstGeom>
          <a:ln w="19050">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a:cxnSpLocks noChangeAspect="1"/>
          </p:cNvCxnSpPr>
          <p:nvPr>
            <p:custDataLst>
              <p:tags r:id="rId13"/>
            </p:custDataLst>
          </p:nvPr>
        </p:nvCxnSpPr>
        <p:spPr>
          <a:xfrm rot="5400000">
            <a:off x="2592705" y="4110355"/>
            <a:ext cx="257810" cy="264160"/>
          </a:xfrm>
          <a:prstGeom prst="line">
            <a:avLst/>
          </a:prstGeom>
          <a:ln w="19050">
            <a:solidFill>
              <a:schemeClr val="bg2">
                <a:lumMod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14"/>
            </p:custDataLst>
          </p:nvPr>
        </p:nvSpPr>
        <p:spPr>
          <a:xfrm rot="3542070">
            <a:off x="4034790" y="2911475"/>
            <a:ext cx="826135" cy="455930"/>
          </a:xfrm>
          <a:prstGeom prst="rect">
            <a:avLst/>
          </a:prstGeom>
        </p:spPr>
        <p:txBody>
          <a:bodyPr wrap="square" lIns="67500" tIns="35100" rIns="67500" bIns="35100" anchor="ctr">
            <a:normAutofit fontScale="80000"/>
          </a:bodyPr>
          <a:lstStyle>
            <a:defPPr>
              <a:defRPr lang="zh-CN"/>
            </a:defPPr>
            <a:lvl1pPr>
              <a:defRPr sz="1400">
                <a:solidFill>
                  <a:schemeClr val="bg1"/>
                </a:solidFill>
              </a:defRPr>
            </a:lvl1pPr>
          </a:lstStyle>
          <a:p>
            <a:pPr algn="ctr"/>
            <a:r>
              <a:rPr lang="zh-CN" altLang="en-US" sz="2100" b="1">
                <a:solidFill>
                  <a:schemeClr val="tx1"/>
                </a:solidFill>
                <a:latin typeface="方正启体简体" panose="03000509000000000000" charset="-122"/>
                <a:ea typeface="方正启体简体" panose="03000509000000000000" charset="-122"/>
              </a:rPr>
              <a:t>印刷书</a:t>
            </a:r>
            <a:endParaRPr lang="zh-CN" altLang="en-US" sz="2100" b="1">
              <a:solidFill>
                <a:schemeClr val="tx1"/>
              </a:solidFill>
              <a:latin typeface="方正启体简体" panose="03000509000000000000" charset="-122"/>
              <a:ea typeface="方正启体简体" panose="03000509000000000000" charset="-122"/>
            </a:endParaRPr>
          </a:p>
        </p:txBody>
      </p:sp>
      <p:sp>
        <p:nvSpPr>
          <p:cNvPr id="35" name="文本框 34"/>
          <p:cNvSpPr txBox="1"/>
          <p:nvPr>
            <p:custDataLst>
              <p:tags r:id="rId15"/>
            </p:custDataLst>
          </p:nvPr>
        </p:nvSpPr>
        <p:spPr>
          <a:xfrm rot="8866998">
            <a:off x="3781425" y="3982085"/>
            <a:ext cx="847090" cy="445135"/>
          </a:xfrm>
          <a:prstGeom prst="rect">
            <a:avLst/>
          </a:prstGeom>
        </p:spPr>
        <p:txBody>
          <a:bodyPr wrap="square" lIns="67500" tIns="35100" rIns="67500" bIns="35100" anchor="ctr">
            <a:normAutofit fontScale="80000"/>
          </a:bodyPr>
          <a:lstStyle>
            <a:defPPr>
              <a:defRPr lang="zh-CN"/>
            </a:defPPr>
            <a:lvl1pPr>
              <a:defRPr sz="1400">
                <a:solidFill>
                  <a:schemeClr val="bg1"/>
                </a:solidFill>
              </a:defRPr>
            </a:lvl1pPr>
          </a:lstStyle>
          <a:p>
            <a:pPr algn="ctr"/>
            <a:r>
              <a:rPr lang="zh-CN" altLang="en-US" sz="2100" b="1">
                <a:solidFill>
                  <a:schemeClr val="tx1"/>
                </a:solidFill>
                <a:latin typeface="方正启体简体" panose="03000509000000000000" charset="-122"/>
                <a:ea typeface="方正启体简体" panose="03000509000000000000" charset="-122"/>
              </a:rPr>
              <a:t>博物馆</a:t>
            </a:r>
            <a:endParaRPr lang="zh-CN" altLang="en-US" sz="2100" b="1">
              <a:solidFill>
                <a:schemeClr val="tx1"/>
              </a:solidFill>
              <a:latin typeface="方正启体简体" panose="03000509000000000000" charset="-122"/>
              <a:ea typeface="方正启体简体" panose="03000509000000000000" charset="-122"/>
            </a:endParaRPr>
          </a:p>
        </p:txBody>
      </p:sp>
      <p:sp>
        <p:nvSpPr>
          <p:cNvPr id="36" name="文本框 35"/>
          <p:cNvSpPr txBox="1"/>
          <p:nvPr>
            <p:custDataLst>
              <p:tags r:id="rId16"/>
            </p:custDataLst>
          </p:nvPr>
        </p:nvSpPr>
        <p:spPr>
          <a:xfrm rot="13854139">
            <a:off x="2680335" y="3752215"/>
            <a:ext cx="826135" cy="455930"/>
          </a:xfrm>
          <a:prstGeom prst="rect">
            <a:avLst/>
          </a:prstGeom>
        </p:spPr>
        <p:txBody>
          <a:bodyPr wrap="square" lIns="67500" tIns="35100" rIns="67500" bIns="35100" anchor="ctr">
            <a:normAutofit fontScale="80000"/>
          </a:bodyPr>
          <a:lstStyle>
            <a:defPPr>
              <a:defRPr lang="zh-CN"/>
            </a:defPPr>
            <a:lvl1pPr>
              <a:defRPr sz="1400">
                <a:solidFill>
                  <a:schemeClr val="bg1"/>
                </a:solidFill>
              </a:defRPr>
            </a:lvl1pPr>
          </a:lstStyle>
          <a:p>
            <a:pPr algn="ctr"/>
            <a:r>
              <a:rPr lang="zh-CN" altLang="en-US" sz="2100" b="1">
                <a:solidFill>
                  <a:schemeClr val="tx1"/>
                </a:solidFill>
                <a:latin typeface="方正启体简体" panose="03000509000000000000" charset="-122"/>
                <a:ea typeface="方正启体简体" panose="03000509000000000000" charset="-122"/>
              </a:rPr>
              <a:t>图书馆</a:t>
            </a:r>
            <a:endParaRPr lang="zh-CN" altLang="en-US" sz="2100" b="1">
              <a:solidFill>
                <a:schemeClr val="tx1"/>
              </a:solidFill>
              <a:latin typeface="方正启体简体" panose="03000509000000000000" charset="-122"/>
              <a:ea typeface="方正启体简体" panose="03000509000000000000" charset="-122"/>
            </a:endParaRPr>
          </a:p>
        </p:txBody>
      </p:sp>
      <p:sp>
        <p:nvSpPr>
          <p:cNvPr id="37" name="文本框 36"/>
          <p:cNvSpPr txBox="1"/>
          <p:nvPr>
            <p:custDataLst>
              <p:tags r:id="rId17"/>
            </p:custDataLst>
          </p:nvPr>
        </p:nvSpPr>
        <p:spPr>
          <a:xfrm rot="19172718">
            <a:off x="2912110" y="2649220"/>
            <a:ext cx="745490" cy="445135"/>
          </a:xfrm>
          <a:prstGeom prst="rect">
            <a:avLst/>
          </a:prstGeom>
          <a:ln>
            <a:solidFill>
              <a:schemeClr val="accent1"/>
            </a:solidFill>
          </a:ln>
        </p:spPr>
        <p:txBody>
          <a:bodyPr wrap="square" lIns="67500" tIns="35100" rIns="67500" bIns="35100" anchor="ctr">
            <a:noAutofit/>
          </a:bodyPr>
          <a:lstStyle>
            <a:defPPr>
              <a:defRPr lang="zh-CN"/>
            </a:defPPr>
            <a:lvl1pPr>
              <a:defRPr sz="1400">
                <a:solidFill>
                  <a:schemeClr val="bg1"/>
                </a:solidFill>
              </a:defRPr>
            </a:lvl1pPr>
          </a:lstStyle>
          <a:p>
            <a:pPr algn="ctr"/>
            <a:r>
              <a:rPr lang="zh-CN" altLang="en-US" sz="2100" b="1">
                <a:solidFill>
                  <a:schemeClr val="tx1"/>
                </a:solidFill>
                <a:latin typeface="方正启体简体" panose="03000509000000000000" charset="-122"/>
                <a:ea typeface="方正启体简体" panose="03000509000000000000" charset="-122"/>
              </a:rPr>
              <a:t>学校教育</a:t>
            </a:r>
            <a:endParaRPr lang="zh-CN" altLang="en-US" sz="2100" b="1">
              <a:solidFill>
                <a:schemeClr val="tx1"/>
              </a:solidFill>
              <a:latin typeface="方正启体简体" panose="03000509000000000000" charset="-122"/>
              <a:ea typeface="方正启体简体" panose="03000509000000000000" charset="-122"/>
            </a:endParaRPr>
          </a:p>
        </p:txBody>
      </p:sp>
      <p:sp>
        <p:nvSpPr>
          <p:cNvPr id="3" name="标题 8"/>
          <p:cNvSpPr>
            <a:spLocks noGrp="1"/>
          </p:cNvSpPr>
          <p:nvPr>
            <p:custDataLst>
              <p:tags r:id="rId18"/>
            </p:custDataLst>
          </p:nvPr>
        </p:nvSpPr>
        <p:spPr>
          <a:xfrm>
            <a:off x="7177405" y="650240"/>
            <a:ext cx="4712335" cy="45783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作为学生的我们应该怎么做？</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grpSp>
        <p:nvGrpSpPr>
          <p:cNvPr id="2" name="组合 1"/>
          <p:cNvGrpSpPr/>
          <p:nvPr/>
        </p:nvGrpSpPr>
        <p:grpSpPr>
          <a:xfrm>
            <a:off x="7084060" y="1412240"/>
            <a:ext cx="4815205" cy="3278505"/>
            <a:chOff x="2845" y="2565"/>
            <a:chExt cx="7583" cy="5163"/>
          </a:xfrm>
        </p:grpSpPr>
        <p:sp>
          <p:nvSpPr>
            <p:cNvPr id="5" name="任意多边形 4"/>
            <p:cNvSpPr/>
            <p:nvPr>
              <p:custDataLst>
                <p:tags r:id="rId19"/>
              </p:custDataLst>
            </p:nvPr>
          </p:nvSpPr>
          <p:spPr>
            <a:xfrm>
              <a:off x="6455" y="3443"/>
              <a:ext cx="1451" cy="1728"/>
            </a:xfrm>
            <a:custGeom>
              <a:avLst/>
              <a:gdLst>
                <a:gd name="connsiteX0" fmla="*/ 0 w 1128543"/>
                <a:gd name="connsiteY0" fmla="*/ 564272 h 1128543"/>
                <a:gd name="connsiteX1" fmla="*/ 564272 w 1128543"/>
                <a:gd name="connsiteY1" fmla="*/ 0 h 1128543"/>
                <a:gd name="connsiteX2" fmla="*/ 1128544 w 1128543"/>
                <a:gd name="connsiteY2" fmla="*/ 564272 h 1128543"/>
                <a:gd name="connsiteX3" fmla="*/ 564272 w 1128543"/>
                <a:gd name="connsiteY3" fmla="*/ 1128544 h 1128543"/>
                <a:gd name="connsiteX4" fmla="*/ 0 w 1128543"/>
                <a:gd name="connsiteY4" fmla="*/ 564272 h 112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543" h="1128543">
                  <a:moveTo>
                    <a:pt x="0" y="564272"/>
                  </a:moveTo>
                  <a:cubicBezTo>
                    <a:pt x="0" y="252633"/>
                    <a:pt x="252633" y="0"/>
                    <a:pt x="564272" y="0"/>
                  </a:cubicBezTo>
                  <a:cubicBezTo>
                    <a:pt x="875911" y="0"/>
                    <a:pt x="1128544" y="252633"/>
                    <a:pt x="1128544" y="564272"/>
                  </a:cubicBezTo>
                  <a:cubicBezTo>
                    <a:pt x="1128544" y="875911"/>
                    <a:pt x="875911" y="1128544"/>
                    <a:pt x="564272" y="1128544"/>
                  </a:cubicBezTo>
                  <a:cubicBezTo>
                    <a:pt x="252633" y="1128544"/>
                    <a:pt x="0" y="875911"/>
                    <a:pt x="0" y="564272"/>
                  </a:cubicBezTo>
                  <a:close/>
                </a:path>
              </a:pathLst>
            </a:custGeom>
          </p:spPr>
          <p:style>
            <a:lnRef idx="2">
              <a:sysClr val="window" lastClr="FFFFFF">
                <a:hueOff val="0"/>
                <a:satOff val="0"/>
                <a:lumOff val="0"/>
                <a:alphaOff val="0"/>
              </a:sysClr>
            </a:lnRef>
            <a:fillRef idx="1">
              <a:srgbClr val="F23A48">
                <a:hueOff val="0"/>
                <a:satOff val="0"/>
                <a:lumOff val="0"/>
                <a:alphaOff val="0"/>
              </a:srgbClr>
            </a:fillRef>
            <a:effectRef idx="0">
              <a:srgbClr val="F23A48">
                <a:hueOff val="0"/>
                <a:satOff val="0"/>
                <a:lumOff val="0"/>
                <a:alphaOff val="0"/>
              </a:srgbClr>
            </a:effectRef>
            <a:fontRef idx="minor">
              <a:sysClr val="window" lastClr="FFFFFF"/>
            </a:fontRef>
          </p:style>
          <p:txBody>
            <a:bodyPr spcFirstLastPara="0" vert="horz" wrap="square" lIns="143003" tIns="143003" rIns="143003" bIns="143003" numCol="1" spcCol="1270" anchor="ctr" anchorCtr="0">
              <a:normAutofit/>
            </a:bodyPr>
            <a:lstStyle/>
            <a:p>
              <a:pPr lvl="0" algn="ctr" defTabSz="889000">
                <a:lnSpc>
                  <a:spcPct val="90000"/>
                </a:lnSpc>
                <a:spcBef>
                  <a:spcPct val="0"/>
                </a:spcBef>
                <a:spcAft>
                  <a:spcPct val="35000"/>
                </a:spcAft>
              </a:pPr>
              <a:r>
                <a:rPr lang="zh-CN" altLang="en-US" sz="2000" b="1" kern="1200">
                  <a:solidFill>
                    <a:sysClr val="window" lastClr="FFFFFF"/>
                  </a:solidFill>
                  <a:latin typeface="方正启体简体" panose="03000509000000000000" charset="-122"/>
                  <a:ea typeface="方正启体简体" panose="03000509000000000000" charset="-122"/>
                </a:rPr>
                <a:t>传承</a:t>
              </a:r>
              <a:endParaRPr lang="zh-CN" altLang="en-US" sz="2000" b="1" kern="1200">
                <a:solidFill>
                  <a:sysClr val="window" lastClr="FFFFFF"/>
                </a:solidFill>
                <a:latin typeface="方正启体简体" panose="03000509000000000000" charset="-122"/>
                <a:ea typeface="方正启体简体" panose="03000509000000000000" charset="-122"/>
              </a:endParaRPr>
            </a:p>
          </p:txBody>
        </p:sp>
        <p:sp>
          <p:nvSpPr>
            <p:cNvPr id="9" name="任意多边形 8"/>
            <p:cNvSpPr/>
            <p:nvPr>
              <p:custDataLst>
                <p:tags r:id="rId20"/>
              </p:custDataLst>
            </p:nvPr>
          </p:nvSpPr>
          <p:spPr>
            <a:xfrm rot="2700000">
              <a:off x="7524" y="4462"/>
              <a:ext cx="345" cy="397"/>
            </a:xfrm>
            <a:custGeom>
              <a:avLst/>
              <a:gdLst>
                <a:gd name="connsiteX0" fmla="*/ 0 w 299634"/>
                <a:gd name="connsiteY0" fmla="*/ 76177 h 380883"/>
                <a:gd name="connsiteX1" fmla="*/ 149817 w 299634"/>
                <a:gd name="connsiteY1" fmla="*/ 76177 h 380883"/>
                <a:gd name="connsiteX2" fmla="*/ 149817 w 299634"/>
                <a:gd name="connsiteY2" fmla="*/ 0 h 380883"/>
                <a:gd name="connsiteX3" fmla="*/ 299634 w 299634"/>
                <a:gd name="connsiteY3" fmla="*/ 190442 h 380883"/>
                <a:gd name="connsiteX4" fmla="*/ 149817 w 299634"/>
                <a:gd name="connsiteY4" fmla="*/ 380883 h 380883"/>
                <a:gd name="connsiteX5" fmla="*/ 149817 w 299634"/>
                <a:gd name="connsiteY5" fmla="*/ 304706 h 380883"/>
                <a:gd name="connsiteX6" fmla="*/ 0 w 299634"/>
                <a:gd name="connsiteY6" fmla="*/ 304706 h 380883"/>
                <a:gd name="connsiteX7" fmla="*/ 0 w 299634"/>
                <a:gd name="connsiteY7" fmla="*/ 76177 h 38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34" h="380883">
                  <a:moveTo>
                    <a:pt x="0" y="76177"/>
                  </a:moveTo>
                  <a:lnTo>
                    <a:pt x="149817" y="76177"/>
                  </a:lnTo>
                  <a:lnTo>
                    <a:pt x="149817" y="0"/>
                  </a:lnTo>
                  <a:lnTo>
                    <a:pt x="299634" y="190442"/>
                  </a:lnTo>
                  <a:lnTo>
                    <a:pt x="149817" y="380883"/>
                  </a:lnTo>
                  <a:lnTo>
                    <a:pt x="149817" y="304706"/>
                  </a:lnTo>
                  <a:lnTo>
                    <a:pt x="0" y="304706"/>
                  </a:lnTo>
                  <a:lnTo>
                    <a:pt x="0" y="76177"/>
                  </a:lnTo>
                  <a:close/>
                </a:path>
              </a:pathLst>
            </a:custGeom>
            <a:solidFill>
              <a:srgbClr val="FFCF00">
                <a:lumMod val="40000"/>
                <a:lumOff val="6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0" tIns="57132" rIns="67416" bIns="57132" numCol="1" spcCol="1270" anchor="ctr" anchorCtr="0">
              <a:noAutofit/>
            </a:bodyPr>
            <a:lstStyle/>
            <a:p>
              <a:pPr lvl="0" algn="ctr" defTabSz="711200">
                <a:lnSpc>
                  <a:spcPct val="90000"/>
                </a:lnSpc>
                <a:spcBef>
                  <a:spcPct val="0"/>
                </a:spcBef>
                <a:spcAft>
                  <a:spcPct val="35000"/>
                </a:spcAft>
              </a:pPr>
              <a:endParaRPr lang="zh-CN" altLang="en-US" sz="2000" kern="1200">
                <a:solidFill>
                  <a:sysClr val="window" lastClr="FFFFFF"/>
                </a:solidFill>
                <a:latin typeface="方正启体简体" panose="03000509000000000000" charset="-122"/>
                <a:ea typeface="方正启体简体" panose="03000509000000000000" charset="-122"/>
              </a:endParaRPr>
            </a:p>
          </p:txBody>
        </p:sp>
        <p:sp>
          <p:nvSpPr>
            <p:cNvPr id="14" name="任意多边形 13"/>
            <p:cNvSpPr/>
            <p:nvPr>
              <p:custDataLst>
                <p:tags r:id="rId21"/>
              </p:custDataLst>
            </p:nvPr>
          </p:nvSpPr>
          <p:spPr>
            <a:xfrm>
              <a:off x="7744" y="4638"/>
              <a:ext cx="1540" cy="1676"/>
            </a:xfrm>
            <a:custGeom>
              <a:avLst/>
              <a:gdLst>
                <a:gd name="connsiteX0" fmla="*/ 0 w 1128543"/>
                <a:gd name="connsiteY0" fmla="*/ 564272 h 1128543"/>
                <a:gd name="connsiteX1" fmla="*/ 564272 w 1128543"/>
                <a:gd name="connsiteY1" fmla="*/ 0 h 1128543"/>
                <a:gd name="connsiteX2" fmla="*/ 1128544 w 1128543"/>
                <a:gd name="connsiteY2" fmla="*/ 564272 h 1128543"/>
                <a:gd name="connsiteX3" fmla="*/ 564272 w 1128543"/>
                <a:gd name="connsiteY3" fmla="*/ 1128544 h 1128543"/>
                <a:gd name="connsiteX4" fmla="*/ 0 w 1128543"/>
                <a:gd name="connsiteY4" fmla="*/ 564272 h 112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543" h="1128543">
                  <a:moveTo>
                    <a:pt x="0" y="564272"/>
                  </a:moveTo>
                  <a:cubicBezTo>
                    <a:pt x="0" y="252633"/>
                    <a:pt x="252633" y="0"/>
                    <a:pt x="564272" y="0"/>
                  </a:cubicBezTo>
                  <a:cubicBezTo>
                    <a:pt x="875911" y="0"/>
                    <a:pt x="1128544" y="252633"/>
                    <a:pt x="1128544" y="564272"/>
                  </a:cubicBezTo>
                  <a:cubicBezTo>
                    <a:pt x="1128544" y="875911"/>
                    <a:pt x="875911" y="1128544"/>
                    <a:pt x="564272" y="1128544"/>
                  </a:cubicBezTo>
                  <a:cubicBezTo>
                    <a:pt x="252633" y="1128544"/>
                    <a:pt x="0" y="875911"/>
                    <a:pt x="0" y="564272"/>
                  </a:cubicBezTo>
                  <a:close/>
                </a:path>
              </a:pathLst>
            </a:custGeom>
            <a:solidFill>
              <a:srgbClr val="885880"/>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143003" tIns="143003" rIns="143003" bIns="143003" numCol="1" spcCol="1270" anchor="ctr" anchorCtr="0">
              <a:noAutofit/>
            </a:bodyPr>
            <a:lstStyle/>
            <a:p>
              <a:pPr lvl="0" algn="ctr" defTabSz="889000">
                <a:lnSpc>
                  <a:spcPct val="90000"/>
                </a:lnSpc>
                <a:spcBef>
                  <a:spcPct val="0"/>
                </a:spcBef>
                <a:spcAft>
                  <a:spcPct val="35000"/>
                </a:spcAft>
              </a:pPr>
              <a:r>
                <a:rPr lang="zh-CN" altLang="en-US" sz="2000" b="1" kern="1200">
                  <a:solidFill>
                    <a:sysClr val="window" lastClr="FFFFFF"/>
                  </a:solidFill>
                  <a:latin typeface="方正启体简体" panose="03000509000000000000" charset="-122"/>
                  <a:ea typeface="方正启体简体" panose="03000509000000000000" charset="-122"/>
                </a:rPr>
                <a:t>面向</a:t>
              </a:r>
              <a:endParaRPr lang="zh-CN" altLang="en-US" sz="2000" b="1" kern="1200">
                <a:solidFill>
                  <a:sysClr val="window" lastClr="FFFFFF"/>
                </a:solidFill>
                <a:latin typeface="方正启体简体" panose="03000509000000000000" charset="-122"/>
                <a:ea typeface="方正启体简体" panose="03000509000000000000" charset="-122"/>
              </a:endParaRPr>
            </a:p>
            <a:p>
              <a:pPr lvl="0" algn="ctr" defTabSz="889000">
                <a:lnSpc>
                  <a:spcPct val="90000"/>
                </a:lnSpc>
                <a:spcBef>
                  <a:spcPct val="0"/>
                </a:spcBef>
                <a:spcAft>
                  <a:spcPct val="35000"/>
                </a:spcAft>
              </a:pPr>
              <a:r>
                <a:rPr lang="zh-CN" altLang="en-US" sz="2000" b="1" kern="1200">
                  <a:solidFill>
                    <a:sysClr val="window" lastClr="FFFFFF"/>
                  </a:solidFill>
                  <a:latin typeface="方正启体简体" panose="03000509000000000000" charset="-122"/>
                  <a:ea typeface="方正启体简体" panose="03000509000000000000" charset="-122"/>
                </a:rPr>
                <a:t>未来</a:t>
              </a:r>
              <a:endParaRPr lang="zh-CN" altLang="en-US" sz="2000" b="1" kern="1200">
                <a:solidFill>
                  <a:sysClr val="window" lastClr="FFFFFF"/>
                </a:solidFill>
                <a:latin typeface="方正启体简体" panose="03000509000000000000" charset="-122"/>
                <a:ea typeface="方正启体简体" panose="03000509000000000000" charset="-122"/>
              </a:endParaRPr>
            </a:p>
          </p:txBody>
        </p:sp>
        <p:sp>
          <p:nvSpPr>
            <p:cNvPr id="15" name="任意多边形 14"/>
            <p:cNvSpPr/>
            <p:nvPr>
              <p:custDataLst>
                <p:tags r:id="rId22"/>
              </p:custDataLst>
            </p:nvPr>
          </p:nvSpPr>
          <p:spPr>
            <a:xfrm rot="18900000">
              <a:off x="7553" y="5818"/>
              <a:ext cx="312" cy="438"/>
            </a:xfrm>
            <a:custGeom>
              <a:avLst/>
              <a:gdLst>
                <a:gd name="connsiteX0" fmla="*/ 0 w 299634"/>
                <a:gd name="connsiteY0" fmla="*/ 76177 h 380883"/>
                <a:gd name="connsiteX1" fmla="*/ 149817 w 299634"/>
                <a:gd name="connsiteY1" fmla="*/ 76177 h 380883"/>
                <a:gd name="connsiteX2" fmla="*/ 149817 w 299634"/>
                <a:gd name="connsiteY2" fmla="*/ 0 h 380883"/>
                <a:gd name="connsiteX3" fmla="*/ 299634 w 299634"/>
                <a:gd name="connsiteY3" fmla="*/ 190442 h 380883"/>
                <a:gd name="connsiteX4" fmla="*/ 149817 w 299634"/>
                <a:gd name="connsiteY4" fmla="*/ 380883 h 380883"/>
                <a:gd name="connsiteX5" fmla="*/ 149817 w 299634"/>
                <a:gd name="connsiteY5" fmla="*/ 304706 h 380883"/>
                <a:gd name="connsiteX6" fmla="*/ 0 w 299634"/>
                <a:gd name="connsiteY6" fmla="*/ 304706 h 380883"/>
                <a:gd name="connsiteX7" fmla="*/ 0 w 299634"/>
                <a:gd name="connsiteY7" fmla="*/ 76177 h 38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34" h="380883">
                  <a:moveTo>
                    <a:pt x="299634" y="304706"/>
                  </a:moveTo>
                  <a:lnTo>
                    <a:pt x="149817" y="304706"/>
                  </a:lnTo>
                  <a:lnTo>
                    <a:pt x="149817" y="380883"/>
                  </a:lnTo>
                  <a:lnTo>
                    <a:pt x="0" y="190441"/>
                  </a:lnTo>
                  <a:lnTo>
                    <a:pt x="149817" y="0"/>
                  </a:lnTo>
                  <a:lnTo>
                    <a:pt x="149817" y="76177"/>
                  </a:lnTo>
                  <a:lnTo>
                    <a:pt x="299634" y="76177"/>
                  </a:lnTo>
                  <a:lnTo>
                    <a:pt x="299634" y="304706"/>
                  </a:lnTo>
                  <a:close/>
                </a:path>
              </a:pathLst>
            </a:custGeom>
            <a:solidFill>
              <a:srgbClr val="885880">
                <a:lumMod val="60000"/>
                <a:lumOff val="4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67416" tIns="57132" rIns="0" bIns="57132" numCol="1" spcCol="1270" anchor="ctr" anchorCtr="0">
              <a:noAutofit/>
            </a:bodyPr>
            <a:lstStyle/>
            <a:p>
              <a:pPr lvl="0" algn="ctr" defTabSz="711200">
                <a:lnSpc>
                  <a:spcPct val="90000"/>
                </a:lnSpc>
                <a:spcBef>
                  <a:spcPct val="0"/>
                </a:spcBef>
                <a:spcAft>
                  <a:spcPct val="35000"/>
                </a:spcAft>
              </a:pPr>
              <a:endParaRPr lang="zh-CN" altLang="en-US" sz="2000" kern="1200">
                <a:solidFill>
                  <a:sysClr val="window" lastClr="FFFFFF"/>
                </a:solidFill>
                <a:latin typeface="方正启体简体" panose="03000509000000000000" charset="-122"/>
                <a:ea typeface="方正启体简体" panose="03000509000000000000" charset="-122"/>
              </a:endParaRPr>
            </a:p>
          </p:txBody>
        </p:sp>
        <p:sp>
          <p:nvSpPr>
            <p:cNvPr id="16" name="任意多边形 15"/>
            <p:cNvSpPr/>
            <p:nvPr>
              <p:custDataLst>
                <p:tags r:id="rId23"/>
              </p:custDataLst>
            </p:nvPr>
          </p:nvSpPr>
          <p:spPr>
            <a:xfrm>
              <a:off x="6293" y="5917"/>
              <a:ext cx="1517" cy="1662"/>
            </a:xfrm>
            <a:custGeom>
              <a:avLst/>
              <a:gdLst>
                <a:gd name="connsiteX0" fmla="*/ 0 w 1128543"/>
                <a:gd name="connsiteY0" fmla="*/ 564272 h 1128543"/>
                <a:gd name="connsiteX1" fmla="*/ 564272 w 1128543"/>
                <a:gd name="connsiteY1" fmla="*/ 0 h 1128543"/>
                <a:gd name="connsiteX2" fmla="*/ 1128544 w 1128543"/>
                <a:gd name="connsiteY2" fmla="*/ 564272 h 1128543"/>
                <a:gd name="connsiteX3" fmla="*/ 564272 w 1128543"/>
                <a:gd name="connsiteY3" fmla="*/ 1128544 h 1128543"/>
                <a:gd name="connsiteX4" fmla="*/ 0 w 1128543"/>
                <a:gd name="connsiteY4" fmla="*/ 564272 h 112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543" h="1128543">
                  <a:moveTo>
                    <a:pt x="0" y="564272"/>
                  </a:moveTo>
                  <a:cubicBezTo>
                    <a:pt x="0" y="252633"/>
                    <a:pt x="252633" y="0"/>
                    <a:pt x="564272" y="0"/>
                  </a:cubicBezTo>
                  <a:cubicBezTo>
                    <a:pt x="875911" y="0"/>
                    <a:pt x="1128544" y="252633"/>
                    <a:pt x="1128544" y="564272"/>
                  </a:cubicBezTo>
                  <a:cubicBezTo>
                    <a:pt x="1128544" y="875911"/>
                    <a:pt x="875911" y="1128544"/>
                    <a:pt x="564272" y="1128544"/>
                  </a:cubicBezTo>
                  <a:cubicBezTo>
                    <a:pt x="252633" y="1128544"/>
                    <a:pt x="0" y="875911"/>
                    <a:pt x="0" y="564272"/>
                  </a:cubicBezTo>
                  <a:close/>
                </a:path>
              </a:pathLst>
            </a:custGeom>
            <a:solidFill>
              <a:srgbClr val="F6712E"/>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143003" tIns="143003" rIns="143003" bIns="143003" numCol="1" spcCol="1270" anchor="ctr" anchorCtr="0">
              <a:normAutofit/>
            </a:bodyPr>
            <a:lstStyle/>
            <a:p>
              <a:pPr lvl="0" algn="ctr" defTabSz="889000">
                <a:lnSpc>
                  <a:spcPct val="90000"/>
                </a:lnSpc>
                <a:spcBef>
                  <a:spcPct val="0"/>
                </a:spcBef>
                <a:spcAft>
                  <a:spcPct val="35000"/>
                </a:spcAft>
              </a:pPr>
              <a:r>
                <a:rPr lang="zh-CN" altLang="en-US" sz="2000" b="1" kern="1200">
                  <a:solidFill>
                    <a:sysClr val="window" lastClr="FFFFFF"/>
                  </a:solidFill>
                  <a:latin typeface="方正启体简体" panose="03000509000000000000" charset="-122"/>
                  <a:ea typeface="方正启体简体" panose="03000509000000000000" charset="-122"/>
                </a:rPr>
                <a:t>学习</a:t>
              </a:r>
              <a:endParaRPr lang="zh-CN" altLang="en-US" sz="2000" b="1" kern="1200">
                <a:solidFill>
                  <a:sysClr val="window" lastClr="FFFFFF"/>
                </a:solidFill>
                <a:latin typeface="方正启体简体" panose="03000509000000000000" charset="-122"/>
                <a:ea typeface="方正启体简体" panose="03000509000000000000" charset="-122"/>
              </a:endParaRPr>
            </a:p>
          </p:txBody>
        </p:sp>
        <p:sp>
          <p:nvSpPr>
            <p:cNvPr id="17" name="任意多边形 16"/>
            <p:cNvSpPr/>
            <p:nvPr>
              <p:custDataLst>
                <p:tags r:id="rId24"/>
              </p:custDataLst>
            </p:nvPr>
          </p:nvSpPr>
          <p:spPr>
            <a:xfrm rot="2700000">
              <a:off x="6288" y="5853"/>
              <a:ext cx="345" cy="397"/>
            </a:xfrm>
            <a:custGeom>
              <a:avLst/>
              <a:gdLst>
                <a:gd name="connsiteX0" fmla="*/ 0 w 299634"/>
                <a:gd name="connsiteY0" fmla="*/ 76177 h 380883"/>
                <a:gd name="connsiteX1" fmla="*/ 149817 w 299634"/>
                <a:gd name="connsiteY1" fmla="*/ 76177 h 380883"/>
                <a:gd name="connsiteX2" fmla="*/ 149817 w 299634"/>
                <a:gd name="connsiteY2" fmla="*/ 0 h 380883"/>
                <a:gd name="connsiteX3" fmla="*/ 299634 w 299634"/>
                <a:gd name="connsiteY3" fmla="*/ 190442 h 380883"/>
                <a:gd name="connsiteX4" fmla="*/ 149817 w 299634"/>
                <a:gd name="connsiteY4" fmla="*/ 380883 h 380883"/>
                <a:gd name="connsiteX5" fmla="*/ 149817 w 299634"/>
                <a:gd name="connsiteY5" fmla="*/ 304706 h 380883"/>
                <a:gd name="connsiteX6" fmla="*/ 0 w 299634"/>
                <a:gd name="connsiteY6" fmla="*/ 304706 h 380883"/>
                <a:gd name="connsiteX7" fmla="*/ 0 w 299634"/>
                <a:gd name="connsiteY7" fmla="*/ 76177 h 38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34" h="380883">
                  <a:moveTo>
                    <a:pt x="299634" y="304706"/>
                  </a:moveTo>
                  <a:lnTo>
                    <a:pt x="149817" y="304706"/>
                  </a:lnTo>
                  <a:lnTo>
                    <a:pt x="149817" y="380883"/>
                  </a:lnTo>
                  <a:lnTo>
                    <a:pt x="0" y="190441"/>
                  </a:lnTo>
                  <a:lnTo>
                    <a:pt x="149817" y="0"/>
                  </a:lnTo>
                  <a:lnTo>
                    <a:pt x="149817" y="76177"/>
                  </a:lnTo>
                  <a:lnTo>
                    <a:pt x="299634" y="76177"/>
                  </a:lnTo>
                  <a:lnTo>
                    <a:pt x="299634" y="304706"/>
                  </a:lnTo>
                  <a:close/>
                </a:path>
              </a:pathLst>
            </a:custGeom>
            <a:solidFill>
              <a:srgbClr val="F6712E">
                <a:lumMod val="60000"/>
                <a:lumOff val="4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67417" tIns="57132" rIns="0" bIns="57132" numCol="1" spcCol="1270" anchor="ctr" anchorCtr="0">
              <a:noAutofit/>
            </a:bodyPr>
            <a:lstStyle/>
            <a:p>
              <a:pPr lvl="0" algn="ctr" defTabSz="711200">
                <a:lnSpc>
                  <a:spcPct val="90000"/>
                </a:lnSpc>
                <a:spcBef>
                  <a:spcPct val="0"/>
                </a:spcBef>
                <a:spcAft>
                  <a:spcPct val="35000"/>
                </a:spcAft>
              </a:pPr>
              <a:endParaRPr lang="zh-CN" altLang="en-US" sz="2000" kern="1200">
                <a:solidFill>
                  <a:sysClr val="window" lastClr="FFFFFF"/>
                </a:solidFill>
                <a:latin typeface="方正启体简体" panose="03000509000000000000" charset="-122"/>
                <a:ea typeface="方正启体简体" panose="03000509000000000000" charset="-122"/>
              </a:endParaRPr>
            </a:p>
          </p:txBody>
        </p:sp>
        <p:sp>
          <p:nvSpPr>
            <p:cNvPr id="18" name="任意多边形 17"/>
            <p:cNvSpPr/>
            <p:nvPr>
              <p:custDataLst>
                <p:tags r:id="rId25"/>
              </p:custDataLst>
            </p:nvPr>
          </p:nvSpPr>
          <p:spPr>
            <a:xfrm>
              <a:off x="5023" y="4742"/>
              <a:ext cx="1481" cy="1572"/>
            </a:xfrm>
            <a:custGeom>
              <a:avLst/>
              <a:gdLst>
                <a:gd name="connsiteX0" fmla="*/ 0 w 1128543"/>
                <a:gd name="connsiteY0" fmla="*/ 564272 h 1128543"/>
                <a:gd name="connsiteX1" fmla="*/ 564272 w 1128543"/>
                <a:gd name="connsiteY1" fmla="*/ 0 h 1128543"/>
                <a:gd name="connsiteX2" fmla="*/ 1128544 w 1128543"/>
                <a:gd name="connsiteY2" fmla="*/ 564272 h 1128543"/>
                <a:gd name="connsiteX3" fmla="*/ 564272 w 1128543"/>
                <a:gd name="connsiteY3" fmla="*/ 1128544 h 1128543"/>
                <a:gd name="connsiteX4" fmla="*/ 0 w 1128543"/>
                <a:gd name="connsiteY4" fmla="*/ 564272 h 112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543" h="1128543">
                  <a:moveTo>
                    <a:pt x="0" y="564272"/>
                  </a:moveTo>
                  <a:cubicBezTo>
                    <a:pt x="0" y="252633"/>
                    <a:pt x="252633" y="0"/>
                    <a:pt x="564272" y="0"/>
                  </a:cubicBezTo>
                  <a:cubicBezTo>
                    <a:pt x="875911" y="0"/>
                    <a:pt x="1128544" y="252633"/>
                    <a:pt x="1128544" y="564272"/>
                  </a:cubicBezTo>
                  <a:cubicBezTo>
                    <a:pt x="1128544" y="875911"/>
                    <a:pt x="875911" y="1128544"/>
                    <a:pt x="564272" y="1128544"/>
                  </a:cubicBezTo>
                  <a:cubicBezTo>
                    <a:pt x="252633" y="1128544"/>
                    <a:pt x="0" y="875911"/>
                    <a:pt x="0" y="564272"/>
                  </a:cubicBezTo>
                  <a:close/>
                </a:path>
              </a:pathLst>
            </a:custGeom>
            <a:solidFill>
              <a:srgbClr val="FFCF00"/>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143003" tIns="143003" rIns="143003" bIns="143003" numCol="1" spcCol="1270" anchor="ctr" anchorCtr="0">
              <a:noAutofit/>
            </a:bodyPr>
            <a:lstStyle/>
            <a:p>
              <a:pPr lvl="0" algn="ctr" defTabSz="889000">
                <a:lnSpc>
                  <a:spcPct val="90000"/>
                </a:lnSpc>
                <a:spcBef>
                  <a:spcPct val="0"/>
                </a:spcBef>
                <a:spcAft>
                  <a:spcPct val="35000"/>
                </a:spcAft>
              </a:pPr>
              <a:r>
                <a:rPr lang="zh-CN" altLang="en-US" sz="2000" b="1" kern="1200">
                  <a:solidFill>
                    <a:sysClr val="window" lastClr="FFFFFF"/>
                  </a:solidFill>
                  <a:latin typeface="方正启体简体" panose="03000509000000000000" charset="-122"/>
                  <a:ea typeface="方正启体简体" panose="03000509000000000000" charset="-122"/>
                </a:rPr>
                <a:t>包容开放</a:t>
              </a:r>
              <a:endParaRPr lang="zh-CN" altLang="en-US" sz="2000" b="1" kern="1200">
                <a:solidFill>
                  <a:sysClr val="window" lastClr="FFFFFF"/>
                </a:solidFill>
                <a:latin typeface="方正启体简体" panose="03000509000000000000" charset="-122"/>
                <a:ea typeface="方正启体简体" panose="03000509000000000000" charset="-122"/>
              </a:endParaRPr>
            </a:p>
          </p:txBody>
        </p:sp>
        <p:sp>
          <p:nvSpPr>
            <p:cNvPr id="19" name="任意多边形 18"/>
            <p:cNvSpPr/>
            <p:nvPr>
              <p:custDataLst>
                <p:tags r:id="rId26"/>
              </p:custDataLst>
            </p:nvPr>
          </p:nvSpPr>
          <p:spPr>
            <a:xfrm rot="18900000">
              <a:off x="6292" y="4455"/>
              <a:ext cx="312" cy="438"/>
            </a:xfrm>
            <a:custGeom>
              <a:avLst/>
              <a:gdLst>
                <a:gd name="connsiteX0" fmla="*/ 0 w 299634"/>
                <a:gd name="connsiteY0" fmla="*/ 76177 h 380883"/>
                <a:gd name="connsiteX1" fmla="*/ 149817 w 299634"/>
                <a:gd name="connsiteY1" fmla="*/ 76177 h 380883"/>
                <a:gd name="connsiteX2" fmla="*/ 149817 w 299634"/>
                <a:gd name="connsiteY2" fmla="*/ 0 h 380883"/>
                <a:gd name="connsiteX3" fmla="*/ 299634 w 299634"/>
                <a:gd name="connsiteY3" fmla="*/ 190442 h 380883"/>
                <a:gd name="connsiteX4" fmla="*/ 149817 w 299634"/>
                <a:gd name="connsiteY4" fmla="*/ 380883 h 380883"/>
                <a:gd name="connsiteX5" fmla="*/ 149817 w 299634"/>
                <a:gd name="connsiteY5" fmla="*/ 304706 h 380883"/>
                <a:gd name="connsiteX6" fmla="*/ 0 w 299634"/>
                <a:gd name="connsiteY6" fmla="*/ 304706 h 380883"/>
                <a:gd name="connsiteX7" fmla="*/ 0 w 299634"/>
                <a:gd name="connsiteY7" fmla="*/ 76177 h 38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34" h="380883">
                  <a:moveTo>
                    <a:pt x="0" y="76177"/>
                  </a:moveTo>
                  <a:lnTo>
                    <a:pt x="149817" y="76177"/>
                  </a:lnTo>
                  <a:lnTo>
                    <a:pt x="149817" y="0"/>
                  </a:lnTo>
                  <a:lnTo>
                    <a:pt x="299634" y="190442"/>
                  </a:lnTo>
                  <a:lnTo>
                    <a:pt x="149817" y="380883"/>
                  </a:lnTo>
                  <a:lnTo>
                    <a:pt x="149817" y="304706"/>
                  </a:lnTo>
                  <a:lnTo>
                    <a:pt x="0" y="304706"/>
                  </a:lnTo>
                  <a:lnTo>
                    <a:pt x="0" y="76177"/>
                  </a:lnTo>
                  <a:close/>
                </a:path>
              </a:pathLst>
            </a:custGeom>
            <a:solidFill>
              <a:srgbClr val="F23A48">
                <a:lumMod val="40000"/>
                <a:lumOff val="6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0" tIns="57132" rIns="67417" bIns="57132" numCol="1" spcCol="1270" anchor="ctr" anchorCtr="0">
              <a:noAutofit/>
            </a:bodyPr>
            <a:lstStyle/>
            <a:p>
              <a:pPr lvl="0" algn="ctr" defTabSz="711200">
                <a:lnSpc>
                  <a:spcPct val="90000"/>
                </a:lnSpc>
                <a:spcBef>
                  <a:spcPct val="0"/>
                </a:spcBef>
                <a:spcAft>
                  <a:spcPct val="35000"/>
                </a:spcAft>
              </a:pPr>
              <a:endParaRPr lang="zh-CN" altLang="en-US" sz="2000" kern="1200">
                <a:solidFill>
                  <a:sysClr val="window" lastClr="FFFFFF"/>
                </a:solidFill>
                <a:latin typeface="方正启体简体" panose="03000509000000000000" charset="-122"/>
                <a:ea typeface="方正启体简体" panose="03000509000000000000" charset="-122"/>
              </a:endParaRPr>
            </a:p>
          </p:txBody>
        </p:sp>
        <p:sp>
          <p:nvSpPr>
            <p:cNvPr id="20" name="文本框 19"/>
            <p:cNvSpPr txBox="1"/>
            <p:nvPr>
              <p:custDataLst>
                <p:tags r:id="rId27"/>
              </p:custDataLst>
            </p:nvPr>
          </p:nvSpPr>
          <p:spPr>
            <a:xfrm>
              <a:off x="7714" y="6558"/>
              <a:ext cx="2364" cy="1171"/>
            </a:xfrm>
            <a:prstGeom prst="rect">
              <a:avLst/>
            </a:prstGeom>
          </p:spPr>
          <p:txBody>
            <a:bodyPr wrap="square" anchor="ctr" anchorCtr="0">
              <a:noAutofit/>
            </a:bodyPr>
            <a:lstStyle>
              <a:defPPr>
                <a:defRPr lang="zh-CN"/>
              </a:defPPr>
              <a:lvl1pPr lvl="0">
                <a:defRPr b="1">
                  <a:solidFill>
                    <a:srgbClr val="F6712E"/>
                  </a:solidFill>
                  <a:latin typeface="Calibri" panose="020F0502020204030204"/>
                  <a:ea typeface="宋体" panose="02010600030101010101" pitchFamily="2" charset="-122"/>
                  <a:cs typeface="Arial" panose="020B0604020202020204" pitchFamily="34" charset="0"/>
                </a:defRPr>
              </a:lvl1pPr>
            </a:lstStyle>
            <a:p>
              <a:r>
                <a:rPr lang="zh-CN" altLang="en-US" sz="2000">
                  <a:solidFill>
                    <a:schemeClr val="tx1"/>
                  </a:solidFill>
                  <a:latin typeface="方正启体简体" panose="03000509000000000000" charset="-122"/>
                  <a:ea typeface="方正启体简体" panose="03000509000000000000" charset="-122"/>
                  <a:cs typeface="+mj-cs"/>
                </a:rPr>
                <a:t>最大化利用身边的资源</a:t>
              </a:r>
              <a:endParaRPr lang="zh-CN" altLang="en-US" sz="2000">
                <a:solidFill>
                  <a:schemeClr val="tx1"/>
                </a:solidFill>
                <a:latin typeface="方正启体简体" panose="03000509000000000000" charset="-122"/>
                <a:ea typeface="方正启体简体" panose="03000509000000000000" charset="-122"/>
                <a:cs typeface="+mj-cs"/>
              </a:endParaRPr>
            </a:p>
          </p:txBody>
        </p:sp>
        <p:sp>
          <p:nvSpPr>
            <p:cNvPr id="21" name="文本框 20"/>
            <p:cNvSpPr txBox="1"/>
            <p:nvPr>
              <p:custDataLst>
                <p:tags r:id="rId28"/>
              </p:custDataLst>
            </p:nvPr>
          </p:nvSpPr>
          <p:spPr>
            <a:xfrm>
              <a:off x="9146" y="3852"/>
              <a:ext cx="1282" cy="992"/>
            </a:xfrm>
            <a:prstGeom prst="rect">
              <a:avLst/>
            </a:prstGeom>
          </p:spPr>
          <p:txBody>
            <a:bodyPr wrap="square" anchor="ctr" anchorCtr="0">
              <a:noAutofit/>
            </a:bodyPr>
            <a:lstStyle>
              <a:defPPr>
                <a:defRPr lang="zh-CN"/>
              </a:defPPr>
              <a:lvl1pPr lvl="0">
                <a:defRPr b="1">
                  <a:solidFill>
                    <a:srgbClr val="885880"/>
                  </a:solidFill>
                  <a:latin typeface="Calibri" panose="020F0502020204030204"/>
                  <a:ea typeface="宋体" panose="02010600030101010101" pitchFamily="2" charset="-122"/>
                  <a:cs typeface="Arial" panose="020B0604020202020204" pitchFamily="34" charset="0"/>
                </a:defRPr>
              </a:lvl1pPr>
            </a:lstStyle>
            <a:p>
              <a:r>
                <a:rPr lang="zh-CN" altLang="en-US" sz="2000">
                  <a:solidFill>
                    <a:schemeClr val="tx1"/>
                  </a:solidFill>
                  <a:latin typeface="方正启体简体" panose="03000509000000000000" charset="-122"/>
                  <a:ea typeface="方正启体简体" panose="03000509000000000000" charset="-122"/>
                  <a:cs typeface="+mj-cs"/>
                </a:rPr>
                <a:t>创新能力</a:t>
              </a:r>
              <a:endParaRPr lang="zh-CN" altLang="en-US" sz="2000">
                <a:solidFill>
                  <a:schemeClr val="tx1"/>
                </a:solidFill>
                <a:latin typeface="方正启体简体" panose="03000509000000000000" charset="-122"/>
                <a:ea typeface="方正启体简体" panose="03000509000000000000" charset="-122"/>
                <a:cs typeface="+mj-cs"/>
              </a:endParaRPr>
            </a:p>
          </p:txBody>
        </p:sp>
        <p:sp>
          <p:nvSpPr>
            <p:cNvPr id="23" name="文本框 22"/>
            <p:cNvSpPr txBox="1"/>
            <p:nvPr>
              <p:custDataLst>
                <p:tags r:id="rId29"/>
              </p:custDataLst>
            </p:nvPr>
          </p:nvSpPr>
          <p:spPr>
            <a:xfrm>
              <a:off x="4116" y="2565"/>
              <a:ext cx="2388" cy="1414"/>
            </a:xfrm>
            <a:prstGeom prst="rect">
              <a:avLst/>
            </a:prstGeom>
          </p:spPr>
          <p:txBody>
            <a:bodyPr wrap="square" anchor="ctr" anchorCtr="0">
              <a:noAutofit/>
            </a:bodyPr>
            <a:lstStyle>
              <a:defPPr>
                <a:defRPr lang="zh-CN"/>
              </a:defPPr>
              <a:lvl1pPr lvl="0" algn="r">
                <a:defRPr b="1">
                  <a:solidFill>
                    <a:srgbClr val="F23A48"/>
                  </a:solidFill>
                  <a:latin typeface="Calibri" panose="020F0502020204030204"/>
                  <a:ea typeface="宋体" panose="02010600030101010101" pitchFamily="2" charset="-122"/>
                  <a:cs typeface="Arial" panose="020B0604020202020204" pitchFamily="34" charset="0"/>
                </a:defRPr>
              </a:lvl1pPr>
            </a:lstStyle>
            <a:p>
              <a:pPr algn="l"/>
              <a:r>
                <a:rPr lang="zh-CN" altLang="en-US" sz="2000">
                  <a:solidFill>
                    <a:schemeClr val="tx1"/>
                  </a:solidFill>
                  <a:latin typeface="方正启体简体" panose="03000509000000000000" charset="-122"/>
                  <a:ea typeface="方正启体简体" panose="03000509000000000000" charset="-122"/>
                  <a:cs typeface="+mj-cs"/>
                </a:rPr>
                <a:t>利用好各种载体、创造新的载体</a:t>
              </a:r>
              <a:endParaRPr lang="zh-CN" altLang="en-US" sz="2000">
                <a:solidFill>
                  <a:schemeClr val="tx1"/>
                </a:solidFill>
                <a:latin typeface="方正启体简体" panose="03000509000000000000" charset="-122"/>
                <a:ea typeface="方正启体简体" panose="03000509000000000000" charset="-122"/>
                <a:cs typeface="+mj-cs"/>
              </a:endParaRPr>
            </a:p>
          </p:txBody>
        </p:sp>
        <p:sp>
          <p:nvSpPr>
            <p:cNvPr id="22" name="文本框 21"/>
            <p:cNvSpPr txBox="1"/>
            <p:nvPr>
              <p:custDataLst>
                <p:tags r:id="rId30"/>
              </p:custDataLst>
            </p:nvPr>
          </p:nvSpPr>
          <p:spPr>
            <a:xfrm>
              <a:off x="2845" y="5014"/>
              <a:ext cx="2203" cy="1288"/>
            </a:xfrm>
            <a:prstGeom prst="rect">
              <a:avLst/>
            </a:prstGeom>
          </p:spPr>
          <p:txBody>
            <a:bodyPr wrap="square" anchor="ctr" anchorCtr="0">
              <a:noAutofit/>
            </a:bodyPr>
            <a:lstStyle>
              <a:defPPr>
                <a:defRPr lang="zh-CN"/>
              </a:defPPr>
              <a:lvl1pPr lvl="0" algn="r">
                <a:defRPr b="1">
                  <a:solidFill>
                    <a:srgbClr val="FFCF00"/>
                  </a:solidFill>
                  <a:latin typeface="Calibri" panose="020F0502020204030204"/>
                  <a:ea typeface="宋体" panose="02010600030101010101" pitchFamily="2" charset="-122"/>
                  <a:cs typeface="Arial" panose="020B0604020202020204" pitchFamily="34" charset="0"/>
                </a:defRPr>
              </a:lvl1pPr>
            </a:lstStyle>
            <a:p>
              <a:pPr algn="l"/>
              <a:r>
                <a:rPr lang="zh-CN" altLang="en-US" sz="2000">
                  <a:solidFill>
                    <a:schemeClr val="tx1"/>
                  </a:solidFill>
                  <a:latin typeface="方正启体简体" panose="03000509000000000000" charset="-122"/>
                  <a:ea typeface="方正启体简体" panose="03000509000000000000" charset="-122"/>
                  <a:cs typeface="+mj-cs"/>
                </a:rPr>
                <a:t>包容的人文精神、全球视野</a:t>
              </a:r>
              <a:endParaRPr lang="zh-CN" altLang="en-US" sz="2000">
                <a:solidFill>
                  <a:schemeClr val="tx1"/>
                </a:solidFill>
                <a:latin typeface="方正启体简体" panose="03000509000000000000" charset="-122"/>
                <a:ea typeface="方正启体简体" panose="03000509000000000000" charset="-122"/>
                <a:cs typeface="+mj-cs"/>
              </a:endParaRPr>
            </a:p>
          </p:txBody>
        </p:sp>
      </p:grpSp>
    </p:spTree>
    <p:custDataLst>
      <p:tags r:id="rId3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heel(1)">
                                      <p:cBhvr>
                                        <p:cTn id="5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7" grpId="0" animBg="1"/>
      <p:bldP spid="34" grpId="0"/>
      <p:bldP spid="31" grpId="0" animBg="1"/>
      <p:bldP spid="36" grpId="0"/>
      <p:bldP spid="29" grpId="0" animBg="1"/>
      <p:bldP spid="25" grpId="0"/>
      <p:bldP spid="3" grpId="0"/>
      <p:bldP spid="35"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199515" y="1125220"/>
          <a:ext cx="10186670" cy="4678680"/>
        </p:xfrm>
        <a:graphic>
          <a:graphicData uri="http://schemas.openxmlformats.org/drawingml/2006/table">
            <a:tbl>
              <a:tblPr firstRow="1" firstCol="1" bandRow="1">
                <a:tableStyleId>{21E4AEA4-8DFA-4A89-87EB-49C32662AFE0}</a:tableStyleId>
              </a:tblPr>
              <a:tblGrid>
                <a:gridCol w="1889760"/>
                <a:gridCol w="1626235"/>
                <a:gridCol w="6670675"/>
              </a:tblGrid>
              <a:tr h="548640">
                <a:tc>
                  <a:txBody>
                    <a:bodyPr/>
                    <a:lstStyle/>
                    <a:p>
                      <a:pPr algn="ctr">
                        <a:lnSpc>
                          <a:spcPct val="160000"/>
                        </a:lnSpc>
                      </a:pPr>
                      <a:r>
                        <a:rPr lang="en-US" sz="2400" b="1" kern="100">
                          <a:effectLst/>
                        </a:rPr>
                        <a:t> </a:t>
                      </a:r>
                      <a:endParaRPr lang="en-US" sz="2400" b="1" kern="10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c>
                  <a:txBody>
                    <a:bodyPr/>
                    <a:lstStyle/>
                    <a:p>
                      <a:pPr algn="ctr">
                        <a:lnSpc>
                          <a:spcPct val="160000"/>
                        </a:lnSpc>
                      </a:pPr>
                      <a:r>
                        <a:rPr lang="zh-CN" sz="2400" b="1" kern="100">
                          <a:effectLst/>
                        </a:rPr>
                        <a:t>主要载体</a:t>
                      </a:r>
                      <a:endParaRPr lang="zh-CN" sz="2400" b="1" kern="10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c>
                  <a:txBody>
                    <a:bodyPr/>
                    <a:lstStyle/>
                    <a:p>
                      <a:pPr algn="ctr">
                        <a:lnSpc>
                          <a:spcPct val="160000"/>
                        </a:lnSpc>
                      </a:pPr>
                      <a:r>
                        <a:rPr lang="zh-CN" sz="2400" b="1" kern="100" dirty="0">
                          <a:effectLst/>
                        </a:rPr>
                        <a:t>作</a:t>
                      </a:r>
                      <a:r>
                        <a:rPr lang="en-US" altLang="zh-CN" sz="2400" b="1" kern="100" dirty="0">
                          <a:effectLst/>
                        </a:rPr>
                        <a:t>  </a:t>
                      </a:r>
                      <a:r>
                        <a:rPr lang="zh-CN" sz="2400" b="1" kern="100" dirty="0">
                          <a:effectLst/>
                        </a:rPr>
                        <a:t>用</a:t>
                      </a:r>
                      <a:endParaRPr lang="zh-CN" sz="2400" b="1" kern="100" dirty="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r>
              <a:tr h="549275">
                <a:tc rowSpan="4">
                  <a:txBody>
                    <a:bodyPr/>
                    <a:lstStyle/>
                    <a:p>
                      <a:pPr algn="just">
                        <a:lnSpc>
                          <a:spcPct val="160000"/>
                        </a:lnSpc>
                      </a:pPr>
                      <a:r>
                        <a:rPr lang="zh-CN" sz="2400" b="1" kern="100">
                          <a:effectLst/>
                        </a:rPr>
                        <a:t>文化传承的主要载体</a:t>
                      </a:r>
                      <a:endParaRPr lang="zh-CN" sz="2400" b="1" kern="10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c>
                  <a:txBody>
                    <a:bodyPr/>
                    <a:lstStyle/>
                    <a:p>
                      <a:pPr algn="just">
                        <a:lnSpc>
                          <a:spcPct val="160000"/>
                        </a:lnSpc>
                      </a:pPr>
                      <a:r>
                        <a:rPr lang="zh-CN" sz="2400" b="1" kern="100">
                          <a:effectLst/>
                        </a:rPr>
                        <a:t>学校</a:t>
                      </a:r>
                      <a:endParaRPr lang="zh-CN" sz="2400" b="1" kern="10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c>
                  <a:txBody>
                    <a:bodyPr/>
                    <a:lstStyle/>
                    <a:p>
                      <a:pPr algn="just">
                        <a:lnSpc>
                          <a:spcPct val="160000"/>
                        </a:lnSpc>
                      </a:pPr>
                      <a:r>
                        <a:rPr lang="zh-CN" sz="2400" b="1" kern="100">
                          <a:effectLst/>
                        </a:rPr>
                        <a:t>文化传承与传播、科学研究、人才培养等。</a:t>
                      </a:r>
                      <a:endParaRPr lang="zh-CN" sz="2400" b="1" kern="10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r>
              <a:tr h="548640">
                <a:tc vMerge="1">
                  <a:tcPr/>
                </a:tc>
                <a:tc>
                  <a:txBody>
                    <a:bodyPr/>
                    <a:lstStyle/>
                    <a:p>
                      <a:pPr algn="just">
                        <a:lnSpc>
                          <a:spcPct val="160000"/>
                        </a:lnSpc>
                      </a:pPr>
                      <a:r>
                        <a:rPr lang="zh-CN" sz="2400" b="1" kern="100">
                          <a:effectLst/>
                        </a:rPr>
                        <a:t>印刷书刊</a:t>
                      </a:r>
                      <a:endParaRPr lang="zh-CN" sz="2400" b="1" kern="10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c>
                  <a:txBody>
                    <a:bodyPr/>
                    <a:lstStyle/>
                    <a:p>
                      <a:pPr algn="just">
                        <a:lnSpc>
                          <a:spcPct val="160000"/>
                        </a:lnSpc>
                      </a:pPr>
                      <a:r>
                        <a:rPr lang="zh-CN" sz="2400" b="1" kern="100">
                          <a:effectLst/>
                        </a:rPr>
                        <a:t>推动文化的大众化、传承与传播。</a:t>
                      </a:r>
                      <a:endParaRPr lang="zh-CN" sz="2400" b="1" kern="10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r>
              <a:tr h="1097915">
                <a:tc vMerge="1">
                  <a:tcPr/>
                </a:tc>
                <a:tc>
                  <a:txBody>
                    <a:bodyPr/>
                    <a:lstStyle/>
                    <a:p>
                      <a:pPr algn="just">
                        <a:lnSpc>
                          <a:spcPct val="160000"/>
                        </a:lnSpc>
                      </a:pPr>
                      <a:r>
                        <a:rPr lang="zh-CN" sz="2400" b="1" kern="100">
                          <a:effectLst/>
                        </a:rPr>
                        <a:t>图书馆</a:t>
                      </a:r>
                      <a:endParaRPr lang="zh-CN" sz="2400" b="1" kern="10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c>
                  <a:txBody>
                    <a:bodyPr/>
                    <a:lstStyle/>
                    <a:p>
                      <a:pPr algn="just">
                        <a:lnSpc>
                          <a:spcPct val="160000"/>
                        </a:lnSpc>
                      </a:pPr>
                      <a:r>
                        <a:rPr lang="zh-CN" sz="2400" b="1" kern="100" dirty="0">
                          <a:effectLst/>
                        </a:rPr>
                        <a:t>搜集、整理、收藏图书资料供人阅览、参考；</a:t>
                      </a:r>
                      <a:endParaRPr lang="en-US" altLang="zh-CN" sz="2400" b="1" kern="100" dirty="0">
                        <a:effectLst/>
                      </a:endParaRPr>
                    </a:p>
                    <a:p>
                      <a:pPr algn="just">
                        <a:lnSpc>
                          <a:spcPct val="160000"/>
                        </a:lnSpc>
                      </a:pPr>
                      <a:r>
                        <a:rPr lang="zh-CN" sz="2400" b="1" kern="100" dirty="0">
                          <a:effectLst/>
                        </a:rPr>
                        <a:t>保存人类文化遗产、开发信息资源、参与社会教育。</a:t>
                      </a:r>
                      <a:endParaRPr lang="zh-CN" sz="2400" b="1" kern="100" dirty="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r>
              <a:tr h="1097915">
                <a:tc vMerge="1">
                  <a:tcPr/>
                </a:tc>
                <a:tc>
                  <a:txBody>
                    <a:bodyPr/>
                    <a:lstStyle/>
                    <a:p>
                      <a:pPr algn="just">
                        <a:lnSpc>
                          <a:spcPct val="160000"/>
                        </a:lnSpc>
                      </a:pPr>
                      <a:r>
                        <a:rPr lang="zh-CN" sz="2400" b="1" kern="100">
                          <a:effectLst/>
                        </a:rPr>
                        <a:t>博物馆</a:t>
                      </a:r>
                      <a:endParaRPr lang="zh-CN" sz="2400" b="1" kern="10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c>
                  <a:txBody>
                    <a:bodyPr/>
                    <a:lstStyle/>
                    <a:p>
                      <a:pPr algn="just">
                        <a:lnSpc>
                          <a:spcPct val="160000"/>
                        </a:lnSpc>
                      </a:pPr>
                      <a:r>
                        <a:rPr lang="zh-CN" sz="2400" b="1" kern="100" dirty="0">
                          <a:effectLst/>
                        </a:rPr>
                        <a:t>征集、收藏、展示、研究自然和人类文化遗产</a:t>
                      </a:r>
                      <a:r>
                        <a:rPr lang="zh-CN" altLang="en-US" sz="2400" b="1" kern="100" dirty="0">
                          <a:effectLst/>
                        </a:rPr>
                        <a:t>；</a:t>
                      </a:r>
                      <a:endParaRPr lang="en-US" altLang="zh-CN" sz="2400" b="1" kern="100" dirty="0">
                        <a:effectLst/>
                      </a:endParaRPr>
                    </a:p>
                    <a:p>
                      <a:pPr algn="just">
                        <a:lnSpc>
                          <a:spcPct val="160000"/>
                        </a:lnSpc>
                      </a:pPr>
                      <a:r>
                        <a:rPr lang="zh-CN" sz="2400" b="1" kern="100" dirty="0">
                          <a:effectLst/>
                        </a:rPr>
                        <a:t>进行国民教育、文化传承与传播。</a:t>
                      </a:r>
                      <a:endParaRPr lang="zh-CN" sz="2400" b="1" kern="100" dirty="0">
                        <a:effectLst/>
                        <a:latin typeface="方正启体简体" panose="03000509000000000000" charset="-122"/>
                        <a:ea typeface="方正启体简体" panose="03000509000000000000" charset="-122"/>
                        <a:cs typeface="方正启体简体" panose="03000509000000000000" charset="-122"/>
                      </a:endParaRPr>
                    </a:p>
                  </a:txBody>
                  <a:tcPr marL="68580" marR="68580" marT="0" marB="0" anchor="ctr"/>
                </a:tc>
              </a:tr>
            </a:tbl>
          </a:graphicData>
        </a:graphic>
      </p:graphicFrame>
      <p:sp>
        <p:nvSpPr>
          <p:cNvPr id="3" name="矩形 2"/>
          <p:cNvSpPr/>
          <p:nvPr/>
        </p:nvSpPr>
        <p:spPr>
          <a:xfrm>
            <a:off x="1127760" y="692785"/>
            <a:ext cx="2304415" cy="288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solidFill>
                  <a:srgbClr val="FF0000"/>
                </a:solidFill>
              </a:rPr>
              <a:t>本课小节</a:t>
            </a:r>
            <a:endParaRPr lang="zh-CN" altLang="en-US" sz="3200">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860" y="476885"/>
            <a:ext cx="4392930" cy="429895"/>
          </a:xfrm>
          <a:prstGeom prst="rect">
            <a:avLst/>
          </a:prstGeom>
          <a:noFill/>
        </p:spPr>
        <p:txBody>
          <a:bodyPr wrap="square" rtlCol="0">
            <a:spAutoFit/>
          </a:bodyPr>
          <a:lstStyle/>
          <a:p>
            <a:r>
              <a:rPr lang="en-US" altLang="zh-CN" sz="2200" b="1">
                <a:latin typeface="方正启体简体" panose="03000509000000000000" charset="-122"/>
                <a:ea typeface="方正启体简体" panose="03000509000000000000" charset="-122"/>
              </a:rPr>
              <a:t>1</a:t>
            </a:r>
            <a:r>
              <a:rPr lang="zh-CN" altLang="en-US" sz="2200" b="1">
                <a:latin typeface="方正启体简体" panose="03000509000000000000" charset="-122"/>
                <a:ea typeface="方正启体简体" panose="03000509000000000000" charset="-122"/>
              </a:rPr>
              <a:t>、春秋时期私学产生的历史背景</a:t>
            </a:r>
            <a:endParaRPr lang="zh-CN" altLang="en-US" sz="2200" b="1">
              <a:latin typeface="方正启体简体" panose="03000509000000000000" charset="-122"/>
              <a:ea typeface="方正启体简体" panose="03000509000000000000" charset="-122"/>
            </a:endParaRPr>
          </a:p>
        </p:txBody>
      </p:sp>
      <p:sp>
        <p:nvSpPr>
          <p:cNvPr id="3" name="文本框 2"/>
          <p:cNvSpPr txBox="1"/>
          <p:nvPr/>
        </p:nvSpPr>
        <p:spPr>
          <a:xfrm>
            <a:off x="191770" y="908685"/>
            <a:ext cx="5276215" cy="5631180"/>
          </a:xfrm>
          <a:prstGeom prst="rect">
            <a:avLst/>
          </a:prstGeom>
          <a:noFill/>
          <a:ln>
            <a:solidFill>
              <a:schemeClr val="accent1"/>
            </a:solidFill>
          </a:ln>
        </p:spPr>
        <p:txBody>
          <a:bodyPr wrap="square" rtlCol="0">
            <a:spAutoFit/>
          </a:bodyPr>
          <a:lstStyle/>
          <a:p>
            <a:pPr>
              <a:lnSpc>
                <a:spcPct val="100000"/>
              </a:lnSpc>
            </a:pPr>
            <a:r>
              <a:rPr lang="zh-CN" altLang="en-US" sz="2400" b="1">
                <a:latin typeface="方正启体简体" panose="03000509000000000000" charset="-122"/>
                <a:ea typeface="方正启体简体" panose="03000509000000000000" charset="-122"/>
                <a:cs typeface="方正启体简体" panose="03000509000000000000" charset="-122"/>
              </a:rPr>
              <a:t>（</a:t>
            </a:r>
            <a:r>
              <a:rPr lang="en-US" altLang="zh-CN" sz="2400" b="1">
                <a:latin typeface="方正启体简体" panose="03000509000000000000" charset="-122"/>
                <a:ea typeface="方正启体简体" panose="03000509000000000000" charset="-122"/>
                <a:cs typeface="方正启体简体" panose="03000509000000000000" charset="-122"/>
              </a:rPr>
              <a:t>1</a:t>
            </a:r>
            <a:r>
              <a:rPr lang="zh-CN" altLang="en-US" sz="2400" b="1">
                <a:latin typeface="方正启体简体" panose="03000509000000000000" charset="-122"/>
                <a:ea typeface="方正启体简体" panose="03000509000000000000" charset="-122"/>
                <a:cs typeface="方正启体简体" panose="03000509000000000000" charset="-122"/>
              </a:rPr>
              <a:t>）经济：</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00000"/>
              </a:lnSpc>
            </a:pPr>
            <a:r>
              <a:rPr lang="zh-CN" altLang="en-US" sz="2400" b="1">
                <a:latin typeface="方正启体简体" panose="03000509000000000000" charset="-122"/>
                <a:ea typeface="方正启体简体" panose="03000509000000000000" charset="-122"/>
                <a:cs typeface="方正启体简体" panose="03000509000000000000" charset="-122"/>
              </a:rPr>
              <a:t>铁力牛耕的使用，极大的提高了农业生产力，加速了封建身产关系的孕育成熟。</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00000"/>
              </a:lnSpc>
            </a:pPr>
            <a:r>
              <a:rPr lang="zh-CN" altLang="en-US" sz="2400" b="1">
                <a:latin typeface="方正启体简体" panose="03000509000000000000" charset="-122"/>
                <a:ea typeface="方正启体简体" panose="03000509000000000000" charset="-122"/>
                <a:cs typeface="方正启体简体" panose="03000509000000000000" charset="-122"/>
              </a:rPr>
              <a:t>（</a:t>
            </a:r>
            <a:r>
              <a:rPr lang="en-US" altLang="zh-CN" sz="2400" b="1">
                <a:latin typeface="方正启体简体" panose="03000509000000000000" charset="-122"/>
                <a:ea typeface="方正启体简体" panose="03000509000000000000" charset="-122"/>
                <a:cs typeface="方正启体简体" panose="03000509000000000000" charset="-122"/>
              </a:rPr>
              <a:t>2</a:t>
            </a:r>
            <a:r>
              <a:rPr lang="zh-CN" altLang="en-US" sz="2400" b="1">
                <a:latin typeface="方正启体简体" panose="03000509000000000000" charset="-122"/>
                <a:ea typeface="方正启体简体" panose="03000509000000000000" charset="-122"/>
                <a:cs typeface="方正启体简体" panose="03000509000000000000" charset="-122"/>
              </a:rPr>
              <a:t>）政治：</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00000"/>
              </a:lnSpc>
            </a:pPr>
            <a:r>
              <a:rPr lang="zh-CN" altLang="en-US" sz="2400" b="1">
                <a:latin typeface="方正启体简体" panose="03000509000000000000" charset="-122"/>
                <a:ea typeface="方正启体简体" panose="03000509000000000000" charset="-122"/>
                <a:cs typeface="方正启体简体" panose="03000509000000000000" charset="-122"/>
              </a:rPr>
              <a:t>新兴地主阶级为保护自己的利益，积极要求参与社会政治生活，进行社会政治改革</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00000"/>
              </a:lnSpc>
            </a:pPr>
            <a:r>
              <a:rPr lang="zh-CN" altLang="en-US" sz="2400" b="1">
                <a:latin typeface="方正启体简体" panose="03000509000000000000" charset="-122"/>
                <a:ea typeface="方正启体简体" panose="03000509000000000000" charset="-122"/>
                <a:cs typeface="方正启体简体" panose="03000509000000000000" charset="-122"/>
              </a:rPr>
              <a:t>（</a:t>
            </a:r>
            <a:r>
              <a:rPr lang="en-US" altLang="zh-CN" sz="2400" b="1">
                <a:latin typeface="方正启体简体" panose="03000509000000000000" charset="-122"/>
                <a:ea typeface="方正启体简体" panose="03000509000000000000" charset="-122"/>
                <a:cs typeface="方正启体简体" panose="03000509000000000000" charset="-122"/>
              </a:rPr>
              <a:t>3</a:t>
            </a:r>
            <a:r>
              <a:rPr lang="zh-CN" altLang="en-US" sz="2400" b="1">
                <a:latin typeface="方正启体简体" panose="03000509000000000000" charset="-122"/>
                <a:ea typeface="方正启体简体" panose="03000509000000000000" charset="-122"/>
                <a:cs typeface="方正启体简体" panose="03000509000000000000" charset="-122"/>
              </a:rPr>
              <a:t>）文化：</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00000"/>
              </a:lnSpc>
            </a:pPr>
            <a:r>
              <a:rPr lang="zh-CN" altLang="en-US" sz="2400" b="1">
                <a:latin typeface="方正启体简体" panose="03000509000000000000" charset="-122"/>
                <a:ea typeface="方正启体简体" panose="03000509000000000000" charset="-122"/>
                <a:cs typeface="方正启体简体" panose="03000509000000000000" charset="-122"/>
              </a:rPr>
              <a:t>学术下移和士阶层崛起又为私学的产生与蓬勃发展提供了知识基础和人才储备。</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00000"/>
              </a:lnSpc>
            </a:pPr>
            <a:r>
              <a:rPr lang="zh-CN" altLang="en-US" sz="2400" b="1">
                <a:latin typeface="方正启体简体" panose="03000509000000000000" charset="-122"/>
                <a:ea typeface="方正启体简体" panose="03000509000000000000" charset="-122"/>
                <a:cs typeface="方正启体简体" panose="03000509000000000000" charset="-122"/>
              </a:rPr>
              <a:t>（</a:t>
            </a:r>
            <a:r>
              <a:rPr lang="en-US" altLang="zh-CN" sz="2400" b="1">
                <a:latin typeface="方正启体简体" panose="03000509000000000000" charset="-122"/>
                <a:ea typeface="方正启体简体" panose="03000509000000000000" charset="-122"/>
                <a:cs typeface="方正启体简体" panose="03000509000000000000" charset="-122"/>
              </a:rPr>
              <a:t>4</a:t>
            </a:r>
            <a:r>
              <a:rPr lang="zh-CN" altLang="en-US" sz="2400" b="1">
                <a:latin typeface="方正启体简体" panose="03000509000000000000" charset="-122"/>
                <a:ea typeface="方正启体简体" panose="03000509000000000000" charset="-122"/>
                <a:cs typeface="方正启体简体" panose="03000509000000000000" charset="-122"/>
              </a:rPr>
              <a:t>）社会环境：</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00000"/>
              </a:lnSpc>
            </a:pPr>
            <a:r>
              <a:rPr lang="zh-CN" altLang="en-US" sz="2400" b="1">
                <a:latin typeface="方正启体简体" panose="03000509000000000000" charset="-122"/>
                <a:ea typeface="方正启体简体" panose="03000509000000000000" charset="-122"/>
                <a:cs typeface="方正启体简体" panose="03000509000000000000" charset="-122"/>
              </a:rPr>
              <a:t>春秋时期宗法分封制遭到破坏，争霸局面出现，各国统治者无力顾及官学</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nvSpPr>
        <p:spPr>
          <a:xfrm>
            <a:off x="6096000" y="478790"/>
            <a:ext cx="5571490" cy="429895"/>
          </a:xfrm>
          <a:prstGeom prst="rect">
            <a:avLst/>
          </a:prstGeom>
          <a:noFill/>
        </p:spPr>
        <p:txBody>
          <a:bodyPr wrap="square" rtlCol="0">
            <a:spAutoFit/>
          </a:bodyPr>
          <a:p>
            <a:r>
              <a:rPr lang="en-US" altLang="zh-CN" sz="2200" b="1">
                <a:latin typeface="方正启体简体" panose="03000509000000000000" charset="-122"/>
                <a:ea typeface="方正启体简体" panose="03000509000000000000" charset="-122"/>
              </a:rPr>
              <a:t>2</a:t>
            </a:r>
            <a:r>
              <a:rPr lang="zh-CN" altLang="en-US" sz="2200" b="1">
                <a:latin typeface="方正启体简体" panose="03000509000000000000" charset="-122"/>
                <a:ea typeface="方正启体简体" panose="03000509000000000000" charset="-122"/>
              </a:rPr>
              <a:t>、汉代学校教育发展的原因</a:t>
            </a:r>
            <a:endParaRPr lang="zh-CN" altLang="en-US" sz="2200" b="1">
              <a:latin typeface="方正启体简体" panose="03000509000000000000" charset="-122"/>
              <a:ea typeface="方正启体简体" panose="03000509000000000000" charset="-122"/>
            </a:endParaRPr>
          </a:p>
        </p:txBody>
      </p:sp>
      <p:sp>
        <p:nvSpPr>
          <p:cNvPr id="5" name="文本框 4"/>
          <p:cNvSpPr txBox="1"/>
          <p:nvPr/>
        </p:nvSpPr>
        <p:spPr>
          <a:xfrm>
            <a:off x="5808345" y="908685"/>
            <a:ext cx="5713095" cy="5702935"/>
          </a:xfrm>
          <a:prstGeom prst="rect">
            <a:avLst/>
          </a:prstGeom>
          <a:noFill/>
          <a:ln>
            <a:solidFill>
              <a:schemeClr val="accent1"/>
            </a:solidFill>
          </a:ln>
        </p:spPr>
        <p:txBody>
          <a:bodyPr wrap="square" rtlCol="0">
            <a:spAutoFit/>
          </a:bodyPr>
          <a:p>
            <a:pPr>
              <a:lnSpc>
                <a:spcPct val="190000"/>
              </a:lnSpc>
            </a:pPr>
            <a:r>
              <a:rPr lang="en-US" altLang="zh-CN" sz="2400" b="1">
                <a:latin typeface="方正启体简体" panose="03000509000000000000" charset="-122"/>
                <a:ea typeface="方正启体简体" panose="03000509000000000000" charset="-122"/>
                <a:cs typeface="方正启体简体" panose="03000509000000000000" charset="-122"/>
              </a:rPr>
              <a:t>1.</a:t>
            </a:r>
            <a:r>
              <a:rPr lang="zh-CN" altLang="en-US" sz="2400" b="1">
                <a:latin typeface="方正启体简体" panose="03000509000000000000" charset="-122"/>
                <a:ea typeface="方正启体简体" panose="03000509000000000000" charset="-122"/>
                <a:cs typeface="方正启体简体" panose="03000509000000000000" charset="-122"/>
              </a:rPr>
              <a:t>国家的统一，生产力的发展，经济的繁荣，为汉代教育发展提供了良好的物质条件</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90000"/>
              </a:lnSpc>
            </a:pPr>
            <a:r>
              <a:rPr lang="en-US" altLang="zh-CN" sz="2400" b="1">
                <a:latin typeface="方正启体简体" panose="03000509000000000000" charset="-122"/>
                <a:ea typeface="方正启体简体" panose="03000509000000000000" charset="-122"/>
                <a:cs typeface="方正启体简体" panose="03000509000000000000" charset="-122"/>
              </a:rPr>
              <a:t>2.</a:t>
            </a:r>
            <a:r>
              <a:rPr lang="zh-CN" altLang="en-US" sz="2400" b="1">
                <a:latin typeface="方正启体简体" panose="03000509000000000000" charset="-122"/>
                <a:ea typeface="方正启体简体" panose="03000509000000000000" charset="-122"/>
                <a:cs typeface="方正启体简体" panose="03000509000000000000" charset="-122"/>
              </a:rPr>
              <a:t>汉代政治制度对学校教育的需求</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90000"/>
              </a:lnSpc>
            </a:pPr>
            <a:r>
              <a:rPr lang="en-US" altLang="zh-CN" sz="2400" b="1">
                <a:latin typeface="方正启体简体" panose="03000509000000000000" charset="-122"/>
                <a:ea typeface="方正启体简体" panose="03000509000000000000" charset="-122"/>
                <a:cs typeface="方正启体简体" panose="03000509000000000000" charset="-122"/>
              </a:rPr>
              <a:t>3.</a:t>
            </a:r>
            <a:r>
              <a:rPr lang="zh-CN" altLang="en-US" sz="2400" b="1">
                <a:latin typeface="方正启体简体" panose="03000509000000000000" charset="-122"/>
                <a:ea typeface="方正启体简体" panose="03000509000000000000" charset="-122"/>
                <a:cs typeface="方正启体简体" panose="03000509000000000000" charset="-122"/>
              </a:rPr>
              <a:t>汉代思想文化政策对学校教育的支持</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90000"/>
              </a:lnSpc>
            </a:pPr>
            <a:r>
              <a:rPr lang="en-US" altLang="zh-CN" sz="2400" b="1">
                <a:latin typeface="方正启体简体" panose="03000509000000000000" charset="-122"/>
                <a:ea typeface="方正启体简体" panose="03000509000000000000" charset="-122"/>
                <a:cs typeface="方正启体简体" panose="03000509000000000000" charset="-122"/>
              </a:rPr>
              <a:t>4.</a:t>
            </a:r>
            <a:r>
              <a:rPr lang="zh-CN" altLang="en-US" sz="2400" b="1">
                <a:latin typeface="方正启体简体" panose="03000509000000000000" charset="-122"/>
                <a:ea typeface="方正启体简体" panose="03000509000000000000" charset="-122"/>
                <a:cs typeface="方正启体简体" panose="03000509000000000000" charset="-122"/>
              </a:rPr>
              <a:t>汉代文化载体与传播方式的变革为学校教育创造了条件</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90000"/>
              </a:lnSpc>
            </a:pPr>
            <a:r>
              <a:rPr lang="en-US" altLang="zh-CN" sz="2400" b="1">
                <a:latin typeface="方正启体简体" panose="03000509000000000000" charset="-122"/>
                <a:ea typeface="方正启体简体" panose="03000509000000000000" charset="-122"/>
                <a:cs typeface="方正启体简体" panose="03000509000000000000" charset="-122"/>
              </a:rPr>
              <a:t>5.</a:t>
            </a:r>
            <a:r>
              <a:rPr lang="zh-CN" altLang="en-US" sz="2400" b="1">
                <a:latin typeface="方正启体简体" panose="03000509000000000000" charset="-122"/>
                <a:ea typeface="方正启体简体" panose="03000509000000000000" charset="-122"/>
                <a:cs typeface="方正启体简体" panose="03000509000000000000" charset="-122"/>
              </a:rPr>
              <a:t>文化传承内容的变化促使学校教育发展</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wipe(down)">
                                      <p:cBhvr>
                                        <p:cTn id="49" dur="5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wheel(1)">
                                      <p:cBhvr>
                                        <p:cTn id="54" dur="2000"/>
                                        <p:tgtEl>
                                          <p:spTgt spid="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blinds(horizontal)">
                                      <p:cBhvr>
                                        <p:cTn id="59" dur="500"/>
                                        <p:tgtEl>
                                          <p:spTgt spid="5">
                                            <p:txEl>
                                              <p:pRg st="2" end="2"/>
                                            </p:txEl>
                                          </p:spTgt>
                                        </p:tgtEl>
                                      </p:cBhvr>
                                    </p:animEffect>
                                  </p:childTnLst>
                                </p:cTn>
                              </p:par>
                              <p:par>
                                <p:cTn id="60" presetID="3" presetClass="entr" presetSubtype="10" fill="hold" nodeType="with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blinds(horizontal)">
                                      <p:cBhvr>
                                        <p:cTn id="62" dur="500"/>
                                        <p:tgtEl>
                                          <p:spTgt spid="5">
                                            <p:txEl>
                                              <p:pRg st="3" end="3"/>
                                            </p:txEl>
                                          </p:spTgt>
                                        </p:tgtEl>
                                      </p:cBhvr>
                                    </p:animEffect>
                                  </p:childTnLst>
                                </p:cTn>
                              </p:par>
                              <p:par>
                                <p:cTn id="63" presetID="3" presetClass="entr" presetSubtype="10" fill="hold" nodeType="withEffect">
                                  <p:stCondLst>
                                    <p:cond delay="0"/>
                                  </p:stCondLst>
                                  <p:childTnLst>
                                    <p:set>
                                      <p:cBhvr>
                                        <p:cTn id="64" dur="1" fill="hold">
                                          <p:stCondLst>
                                            <p:cond delay="0"/>
                                          </p:stCondLst>
                                        </p:cTn>
                                        <p:tgtEl>
                                          <p:spTgt spid="5">
                                            <p:txEl>
                                              <p:pRg st="4" end="4"/>
                                            </p:txEl>
                                          </p:spTgt>
                                        </p:tgtEl>
                                        <p:attrNameLst>
                                          <p:attrName>style.visibility</p:attrName>
                                        </p:attrNameLst>
                                      </p:cBhvr>
                                      <p:to>
                                        <p:strVal val="visible"/>
                                      </p:to>
                                    </p:set>
                                    <p:animEffect transition="in" filter="blinds(horizontal)">
                                      <p:cBhvr>
                                        <p:cTn id="6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custDataLst>
              <p:tags r:id="rId1"/>
            </p:custDataLst>
          </p:nvPr>
        </p:nvSpPr>
        <p:spPr bwMode="auto">
          <a:xfrm>
            <a:off x="718820" y="558800"/>
            <a:ext cx="10754995" cy="267652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    </a:t>
            </a:r>
            <a:r>
              <a:rPr kumimoji="0" lang="zh-CN"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材料：</a:t>
            </a:r>
            <a:r>
              <a:rPr kumimoji="0" lang="zh-CN" sz="2400" b="0" i="0" u="none" strike="noStrike" cap="none" normalizeH="0" baseline="0" smtClean="0">
                <a:ln>
                  <a:noFill/>
                </a:ln>
                <a:solidFill>
                  <a:srgbClr val="0033CC"/>
                </a:solidFill>
                <a:effectLst/>
                <a:latin typeface="方正启体简体" panose="03000509000000000000" charset="-122"/>
                <a:ea typeface="方正启体简体" panose="03000509000000000000" charset="-122"/>
                <a:cs typeface="方正启体简体" panose="03000509000000000000" charset="-122"/>
              </a:rPr>
              <a:t>殷商西周时代，巫史掌管文化教育，只有贵族及其子弟才有接受教育的权利，教育的内容局限在礼制、法度、宗教神学的范围之内，政教不分。文化知识也属贵族专有，王室设立各种世袭的官职，以保存文献资料，传授文化知识。</a:t>
            </a:r>
            <a:endParaRPr kumimoji="0" lang="zh-CN" sz="2400" b="0" i="0" u="none" strike="noStrike" cap="none" normalizeH="0" baseline="0" smtClean="0">
              <a:ln>
                <a:noFill/>
              </a:ln>
              <a:solidFill>
                <a:srgbClr val="0033CC"/>
              </a:solidFill>
              <a:effectLst/>
              <a:latin typeface="方正启体简体" panose="03000509000000000000" charset="-122"/>
              <a:ea typeface="方正启体简体" panose="03000509000000000000" charset="-122"/>
              <a:cs typeface="方正启体简体" panose="03000509000000000000"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0033CC"/>
                </a:solidFill>
                <a:effectLst/>
                <a:latin typeface="方正启体简体" panose="03000509000000000000" charset="-122"/>
                <a:ea typeface="方正启体简体" panose="03000509000000000000" charset="-122"/>
                <a:cs typeface="方正启体简体" panose="03000509000000000000" charset="-122"/>
              </a:rPr>
              <a:t>    春秋战国时期，私学的规模已经相当可观。聚徒讲学成为时尚，各家立派建说，互相驳难，终致百家争鸣之势。</a:t>
            </a:r>
            <a:endParaRPr kumimoji="0" lang="zh-CN" altLang="en-US" sz="2400" b="0" i="0" u="none" strike="noStrike" cap="none" normalizeH="0" baseline="0" smtClean="0">
              <a:ln>
                <a:noFill/>
              </a:ln>
              <a:solidFill>
                <a:srgbClr val="0033CC"/>
              </a:solidFill>
              <a:effectLst/>
              <a:latin typeface="方正启体简体" panose="03000509000000000000" charset="-122"/>
              <a:ea typeface="方正启体简体" panose="03000509000000000000" charset="-122"/>
              <a:cs typeface="方正启体简体" panose="03000509000000000000" charset="-122"/>
            </a:endParaRPr>
          </a:p>
          <a:p>
            <a:pPr marL="0" marR="0" lvl="0" indent="0" algn="r"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                          </a:t>
            </a: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a:t>
            </a: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吴小如 </a:t>
            </a: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a:t>
            </a: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中国文化史纲要</a:t>
            </a: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 </a:t>
            </a:r>
            <a:endPar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custDataLst>
              <p:tags r:id="rId2"/>
            </p:custDataLst>
          </p:nvPr>
        </p:nvSpPr>
        <p:spPr>
          <a:xfrm>
            <a:off x="718821" y="3235325"/>
            <a:ext cx="7332980" cy="521970"/>
          </a:xfrm>
          <a:prstGeom prst="rect">
            <a:avLst/>
          </a:prstGeom>
          <a:noFill/>
        </p:spPr>
        <p:txBody>
          <a:bodyPr wrap="none" rtlCol="0" anchor="t">
            <a:spAutoFit/>
          </a:bodyPr>
          <a:lstStyle/>
          <a:p>
            <a:r>
              <a:rPr lang="zh-CN" altLang="en-US" sz="2800" b="1">
                <a:latin typeface="方正启体简体" panose="03000509000000000000" charset="-122"/>
                <a:ea typeface="方正启体简体" panose="03000509000000000000" charset="-122"/>
              </a:rPr>
              <a:t>结合材料回答，中国古代教育的阶段性特征？</a:t>
            </a:r>
            <a:endParaRPr lang="zh-CN" altLang="en-US" sz="2800" b="1">
              <a:latin typeface="方正启体简体" panose="03000509000000000000" charset="-122"/>
              <a:ea typeface="方正启体简体" panose="03000509000000000000" charset="-122"/>
            </a:endParaRPr>
          </a:p>
        </p:txBody>
      </p:sp>
      <p:sp>
        <p:nvSpPr>
          <p:cNvPr id="26" name="矩形 25"/>
          <p:cNvSpPr/>
          <p:nvPr>
            <p:custDataLst>
              <p:tags r:id="rId3"/>
            </p:custDataLst>
          </p:nvPr>
        </p:nvSpPr>
        <p:spPr>
          <a:xfrm>
            <a:off x="839470" y="3757295"/>
            <a:ext cx="5784215" cy="570865"/>
          </a:xfrm>
          <a:prstGeom prst="rect">
            <a:avLst/>
          </a:prstGeom>
        </p:spPr>
        <p:txBody>
          <a:bodyPr wrap="square">
            <a:spAutoFit/>
          </a:bodyPr>
          <a:lstStyle/>
          <a:p>
            <a:pPr>
              <a:lnSpc>
                <a:spcPct val="13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1</a:t>
            </a:r>
            <a:r>
              <a:rPr lang="zh-CN" altLang="en-US" sz="2400" b="1" smtClean="0">
                <a:latin typeface="方正启体简体" panose="03000509000000000000" charset="-122"/>
                <a:ea typeface="方正启体简体" panose="03000509000000000000" charset="-122"/>
              </a:rPr>
              <a:t>）商周时期的重要特征：</a:t>
            </a:r>
            <a:r>
              <a:rPr lang="zh-CN" altLang="en-US" sz="2400" b="1" smtClean="0">
                <a:solidFill>
                  <a:srgbClr val="FF0000"/>
                </a:solidFill>
                <a:latin typeface="方正启体简体" panose="03000509000000000000" charset="-122"/>
                <a:ea typeface="方正启体简体" panose="03000509000000000000" charset="-122"/>
              </a:rPr>
              <a:t>学在官府</a:t>
            </a:r>
            <a:endParaRPr lang="zh-CN" altLang="en-US" sz="2400" b="1" smtClean="0">
              <a:solidFill>
                <a:srgbClr val="FF0000"/>
              </a:solidFill>
              <a:latin typeface="方正启体简体" panose="03000509000000000000" charset="-122"/>
              <a:ea typeface="方正启体简体" panose="03000509000000000000" charset="-122"/>
            </a:endParaRPr>
          </a:p>
        </p:txBody>
      </p:sp>
      <p:sp>
        <p:nvSpPr>
          <p:cNvPr id="6" name="矩形 5"/>
          <p:cNvSpPr/>
          <p:nvPr>
            <p:custDataLst>
              <p:tags r:id="rId4"/>
            </p:custDataLst>
          </p:nvPr>
        </p:nvSpPr>
        <p:spPr>
          <a:xfrm>
            <a:off x="718820" y="4509135"/>
            <a:ext cx="7957820" cy="570865"/>
          </a:xfrm>
          <a:prstGeom prst="rect">
            <a:avLst/>
          </a:prstGeom>
        </p:spPr>
        <p:txBody>
          <a:bodyPr wrap="square">
            <a:spAutoFit/>
          </a:bodyPr>
          <a:lstStyle/>
          <a:p>
            <a:pPr>
              <a:lnSpc>
                <a:spcPct val="13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2</a:t>
            </a:r>
            <a:r>
              <a:rPr lang="zh-CN" altLang="en-US" sz="2400" b="1" smtClean="0">
                <a:latin typeface="方正启体简体" panose="03000509000000000000" charset="-122"/>
                <a:ea typeface="方正启体简体" panose="03000509000000000000" charset="-122"/>
              </a:rPr>
              <a:t>）春秋战国后学校教育的主要形式：</a:t>
            </a:r>
            <a:r>
              <a:rPr lang="zh-CN" altLang="en-US" sz="2400" b="1" smtClean="0">
                <a:solidFill>
                  <a:srgbClr val="FF0000"/>
                </a:solidFill>
                <a:latin typeface="方正启体简体" panose="03000509000000000000" charset="-122"/>
                <a:ea typeface="方正启体简体" panose="03000509000000000000" charset="-122"/>
              </a:rPr>
              <a:t>官学与私学并存</a:t>
            </a:r>
            <a:endParaRPr lang="zh-CN" altLang="en-US" sz="2400" b="1" smtClean="0">
              <a:solidFill>
                <a:srgbClr val="FF0000"/>
              </a:solidFill>
              <a:latin typeface="方正启体简体" panose="03000509000000000000" charset="-122"/>
              <a:ea typeface="方正启体简体" panose="03000509000000000000"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custDataLst>
              <p:tags r:id="rId1"/>
            </p:custDataLst>
          </p:nvPr>
        </p:nvSpPr>
        <p:spPr>
          <a:xfrm>
            <a:off x="335915" y="548640"/>
            <a:ext cx="11805920" cy="4526280"/>
          </a:xfrm>
        </p:spPr>
        <p:txBody>
          <a:bodyPr>
            <a:noAutofit/>
          </a:bodyPr>
          <a:lstStyle/>
          <a:p>
            <a:pPr marL="0" indent="0">
              <a:buNone/>
            </a:pPr>
            <a:r>
              <a:rPr lang="zh-CN" altLang="en-US" sz="2400" b="1"/>
              <a:t>材料一：书院是中国古代教育机构，宋代是书院产生和发展的重要时期。当时，由富商、学者自行筹款，于山林僻静之处建学舍，或置学田收租，以充经费。宋代著名的书院有河南商丘的应天书院、湖南长沙的岳麓书院、江西庐山的白鹿洞书院、河南登封太室山的嵩阳书院、湖南衡阳石鼓山的石鼓书院、江西上饶的鹅湖书院。</a:t>
            </a:r>
            <a:endParaRPr lang="zh-CN" altLang="en-US" sz="2400" b="1"/>
          </a:p>
          <a:p>
            <a:pPr marL="0" indent="0">
              <a:buNone/>
            </a:pPr>
            <a:r>
              <a:rPr lang="zh-CN" altLang="en-US" sz="2400" b="1"/>
              <a:t>材料二：两宋时期出现了许多有名的书院，书院实行开放式的教学和研究，除了学者之间的辩论，学生也可以质疑问难。通过辩论,既提高了书院的学术地位和社会影响力,又促进了不同思想的活跃和交流，推动了学术的繁荣，对两宋时期文化的发展和传播起到了积极的作用。宋代书院扩大了中国古代学校教育的范围，开辟了新的学风，成为推动教育和学术发展的重要动力。</a:t>
            </a:r>
            <a:endParaRPr lang="zh-CN" altLang="en-US" sz="2400" b="1"/>
          </a:p>
          <a:p>
            <a:pPr marL="0" indent="0">
              <a:buNone/>
            </a:pPr>
            <a:r>
              <a:rPr lang="zh-CN" altLang="en-US" sz="2400" b="1"/>
              <a:t>（1）根据材料一并结合所学知识，分析宋代书院兴盛的原因？</a:t>
            </a:r>
            <a:endParaRPr lang="zh-CN" altLang="en-US" sz="2400" b="1"/>
          </a:p>
          <a:p>
            <a:pPr marL="0" indent="0">
              <a:buNone/>
            </a:pPr>
            <a:r>
              <a:rPr lang="zh-CN" altLang="en-US" sz="2400" b="1"/>
              <a:t>（2）根据材料二，指出宋代书院的进步作用。</a:t>
            </a:r>
            <a:endParaRPr lang="zh-CN" altLang="en-US" sz="2400" b="1"/>
          </a:p>
        </p:txBody>
      </p:sp>
      <p:sp>
        <p:nvSpPr>
          <p:cNvPr id="4" name="文本框 3"/>
          <p:cNvSpPr txBox="1"/>
          <p:nvPr>
            <p:custDataLst>
              <p:tags r:id="rId2"/>
            </p:custDataLst>
          </p:nvPr>
        </p:nvSpPr>
        <p:spPr>
          <a:xfrm>
            <a:off x="479425" y="4869180"/>
            <a:ext cx="6146800" cy="1783715"/>
          </a:xfrm>
          <a:prstGeom prst="rect">
            <a:avLst/>
          </a:prstGeom>
          <a:solidFill>
            <a:schemeClr val="accent4">
              <a:lumMod val="20000"/>
              <a:lumOff val="80000"/>
            </a:schemeClr>
          </a:solidFill>
          <a:ln>
            <a:solidFill>
              <a:srgbClr val="C00000"/>
            </a:solidFill>
          </a:ln>
        </p:spPr>
        <p:txBody>
          <a:bodyPr wrap="square" rtlCol="0">
            <a:spAutoFit/>
            <a:scene3d>
              <a:camera prst="orthographicFront"/>
              <a:lightRig rig="threePt" dir="t"/>
            </a:scene3d>
          </a:bodyPr>
          <a:lstStyle/>
          <a:p>
            <a:r>
              <a:rPr lang="en-US" altLang="zh-CN" sz="2200" b="1">
                <a:effectLst/>
                <a:latin typeface="方正启体简体" panose="03000509000000000000" charset="-122"/>
                <a:ea typeface="方正启体简体" panose="03000509000000000000" charset="-122"/>
              </a:rPr>
              <a:t>(</a:t>
            </a:r>
            <a:r>
              <a:rPr lang="zh-CN" altLang="en-US" sz="2200" b="1">
                <a:effectLst/>
                <a:latin typeface="方正启体简体" panose="03000509000000000000" charset="-122"/>
                <a:ea typeface="方正启体简体" panose="03000509000000000000" charset="-122"/>
              </a:rPr>
              <a:t>1)宋代程朱理学的兴起并向基层渗透，促进了书院的发展。</a:t>
            </a:r>
            <a:endParaRPr lang="zh-CN" altLang="en-US" sz="2200" b="1">
              <a:effectLst/>
              <a:latin typeface="方正启体简体" panose="03000509000000000000" charset="-122"/>
              <a:ea typeface="方正启体简体" panose="03000509000000000000" charset="-122"/>
            </a:endParaRPr>
          </a:p>
          <a:p>
            <a:r>
              <a:rPr lang="zh-CN" altLang="en-US" sz="2200" b="1">
                <a:effectLst/>
                <a:latin typeface="方正启体简体" panose="03000509000000000000" charset="-122"/>
                <a:ea typeface="方正启体简体" panose="03000509000000000000" charset="-122"/>
              </a:rPr>
              <a:t>(2)宋代重文抑武，大兴科举，推动了书院的发展</a:t>
            </a:r>
            <a:endParaRPr lang="zh-CN" altLang="en-US" sz="2200" b="1">
              <a:effectLst/>
              <a:latin typeface="方正启体简体" panose="03000509000000000000" charset="-122"/>
              <a:ea typeface="方正启体简体" panose="03000509000000000000" charset="-122"/>
            </a:endParaRPr>
          </a:p>
          <a:p>
            <a:r>
              <a:rPr lang="zh-CN" altLang="en-US" sz="2200" b="1">
                <a:effectLst/>
                <a:latin typeface="方正启体简体" panose="03000509000000000000" charset="-122"/>
                <a:ea typeface="方正启体简体" panose="03000509000000000000" charset="-122"/>
              </a:rPr>
              <a:t>(3)宋代商品经济空前活跃，经济的发展为书院发展提供了物质基础</a:t>
            </a:r>
            <a:endParaRPr lang="zh-CN" altLang="en-US" sz="2200" b="1">
              <a:effectLst/>
              <a:latin typeface="方正启体简体" panose="03000509000000000000" charset="-122"/>
              <a:ea typeface="方正启体简体" panose="03000509000000000000" charset="-122"/>
            </a:endParaRPr>
          </a:p>
        </p:txBody>
      </p:sp>
      <p:sp>
        <p:nvSpPr>
          <p:cNvPr id="100" name="文本框 99"/>
          <p:cNvSpPr txBox="1"/>
          <p:nvPr>
            <p:custDataLst>
              <p:tags r:id="rId3"/>
            </p:custDataLst>
          </p:nvPr>
        </p:nvSpPr>
        <p:spPr>
          <a:xfrm>
            <a:off x="6730365" y="4869180"/>
            <a:ext cx="5285740" cy="1783715"/>
          </a:xfrm>
          <a:prstGeom prst="rect">
            <a:avLst/>
          </a:prstGeom>
          <a:solidFill>
            <a:schemeClr val="accent3">
              <a:lumMod val="20000"/>
              <a:lumOff val="80000"/>
            </a:schemeClr>
          </a:solidFill>
          <a:ln w="9525">
            <a:noFill/>
          </a:ln>
        </p:spPr>
        <p:txBody>
          <a:bodyPr wrap="square">
            <a:spAutoFit/>
          </a:bodyPr>
          <a:lstStyle/>
          <a:p>
            <a:pPr indent="0"/>
            <a:r>
              <a:rPr lang="zh-CN" sz="2200" b="1">
                <a:solidFill>
                  <a:srgbClr val="0000FF"/>
                </a:solidFill>
                <a:latin typeface="方正启体简体" panose="03000509000000000000" charset="-122"/>
                <a:ea typeface="方正启体简体" panose="03000509000000000000" charset="-122"/>
              </a:rPr>
              <a:t>1、提高了书院的学术地位和社会影响力</a:t>
            </a:r>
            <a:endParaRPr lang="zh-CN" sz="2200" b="1">
              <a:solidFill>
                <a:srgbClr val="0000FF"/>
              </a:solidFill>
              <a:latin typeface="方正启体简体" panose="03000509000000000000" charset="-122"/>
              <a:ea typeface="方正启体简体" panose="03000509000000000000" charset="-122"/>
            </a:endParaRPr>
          </a:p>
          <a:p>
            <a:pPr indent="0"/>
            <a:r>
              <a:rPr lang="zh-CN" sz="2200" b="1">
                <a:solidFill>
                  <a:srgbClr val="0000FF"/>
                </a:solidFill>
                <a:latin typeface="方正启体简体" panose="03000509000000000000" charset="-122"/>
                <a:ea typeface="方正启体简体" panose="03000509000000000000" charset="-122"/>
              </a:rPr>
              <a:t>2、不同思想的相互辩驳，推动了学术的繁荣</a:t>
            </a:r>
            <a:endParaRPr lang="zh-CN" sz="2200" b="1">
              <a:solidFill>
                <a:srgbClr val="0000FF"/>
              </a:solidFill>
              <a:latin typeface="方正启体简体" panose="03000509000000000000" charset="-122"/>
              <a:ea typeface="方正启体简体" panose="03000509000000000000" charset="-122"/>
            </a:endParaRPr>
          </a:p>
          <a:p>
            <a:pPr indent="0"/>
            <a:r>
              <a:rPr lang="zh-CN" sz="2200" b="1">
                <a:solidFill>
                  <a:srgbClr val="0000FF"/>
                </a:solidFill>
                <a:latin typeface="方正启体简体" panose="03000509000000000000" charset="-122"/>
                <a:ea typeface="方正启体简体" panose="03000509000000000000" charset="-122"/>
              </a:rPr>
              <a:t>3、扩大了古代学校教育的范围，推动教育和学术的发展</a:t>
            </a:r>
            <a:endParaRPr lang="zh-CN" altLang="en-US" sz="2200" b="1">
              <a:solidFill>
                <a:srgbClr val="0000FF"/>
              </a:solidFill>
              <a:latin typeface="方正启体简体" panose="03000509000000000000" charset="-122"/>
              <a:ea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5370" y="1156335"/>
            <a:ext cx="10793730" cy="4523105"/>
          </a:xfrm>
          <a:prstGeom prst="rect">
            <a:avLst/>
          </a:prstGeom>
          <a:noFill/>
        </p:spPr>
        <p:txBody>
          <a:bodyPr wrap="square" rtlCol="0" anchor="t">
            <a:spAutoFit/>
          </a:bodyPr>
          <a:lstStyle/>
          <a:p>
            <a:pPr>
              <a:lnSpc>
                <a:spcPct val="150000"/>
              </a:lnSpc>
              <a:spcAft>
                <a:spcPct val="0"/>
              </a:spcAft>
              <a:tabLst>
                <a:tab pos="1029335" algn="l"/>
                <a:tab pos="1850390" algn="l"/>
                <a:tab pos="2538095" algn="l"/>
                <a:tab pos="3221990" algn="l"/>
              </a:tabLst>
            </a:pP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(1)</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特点</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endPar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a:p>
            <a:pPr>
              <a:lnSpc>
                <a:spcPct val="150000"/>
              </a:lnSpc>
              <a:spcAft>
                <a:spcPct val="0"/>
              </a:spcAft>
              <a:tabLst>
                <a:tab pos="1029335" algn="l"/>
                <a:tab pos="1850390" algn="l"/>
                <a:tab pos="2538095" algn="l"/>
                <a:tab pos="3221990" algn="l"/>
              </a:tabLst>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起源早</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政府主导</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官学与私学并存</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儒学主导</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体制随时代不断发展。</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50000"/>
              </a:lnSpc>
              <a:spcAft>
                <a:spcPct val="0"/>
              </a:spcAft>
              <a:tabLst>
                <a:tab pos="1029335" algn="l"/>
                <a:tab pos="1850390" algn="l"/>
                <a:tab pos="2538095" algn="l"/>
                <a:tab pos="3221990" algn="l"/>
              </a:tabLst>
            </a:pP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(2)</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评价</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endPar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a:p>
            <a:pPr>
              <a:lnSpc>
                <a:spcPct val="150000"/>
              </a:lnSpc>
              <a:spcAft>
                <a:spcPct val="0"/>
              </a:spcAft>
              <a:tabLst>
                <a:tab pos="1029335" algn="l"/>
                <a:tab pos="1850390" algn="l"/>
                <a:tab pos="2538095" algn="l"/>
                <a:tab pos="3221990" algn="l"/>
              </a:tabLst>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①推动了文化的发展与创新</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endPar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a:p>
            <a:pPr>
              <a:lnSpc>
                <a:spcPct val="150000"/>
              </a:lnSpc>
              <a:spcAft>
                <a:spcPct val="0"/>
              </a:spcAft>
              <a:tabLst>
                <a:tab pos="1029335" algn="l"/>
                <a:tab pos="1850390" algn="l"/>
                <a:tab pos="2538095" algn="l"/>
                <a:tab pos="3221990" algn="l"/>
              </a:tabLst>
            </a:pP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②</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为政府提供了后备人才</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巩固了专制皇权的统治</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endPar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a:p>
            <a:pPr>
              <a:lnSpc>
                <a:spcPct val="150000"/>
              </a:lnSpc>
              <a:spcAft>
                <a:spcPct val="0"/>
              </a:spcAft>
              <a:tabLst>
                <a:tab pos="1029335" algn="l"/>
                <a:tab pos="1850390" algn="l"/>
                <a:tab pos="2538095" algn="l"/>
                <a:tab pos="3221990" algn="l"/>
              </a:tabLst>
            </a:pP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③</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促进了民族交流</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推动了封建经济的发展</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endPar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a:p>
            <a:pPr>
              <a:lnSpc>
                <a:spcPct val="150000"/>
              </a:lnSpc>
              <a:spcAft>
                <a:spcPct val="0"/>
              </a:spcAft>
              <a:tabLst>
                <a:tab pos="1029335" algn="l"/>
                <a:tab pos="1850390" algn="l"/>
                <a:tab pos="2538095" algn="l"/>
                <a:tab pos="3221990" algn="l"/>
              </a:tabLst>
            </a:pP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④</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加强了儒家思想的统治地位</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凸显了儒学的社会教化功能。</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a:p>
            <a:pPr>
              <a:lnSpc>
                <a:spcPct val="150000"/>
              </a:lnSpc>
              <a:spcAft>
                <a:spcPct val="0"/>
              </a:spcAft>
              <a:tabLst>
                <a:tab pos="1029335" algn="l"/>
                <a:tab pos="1850390" algn="l"/>
                <a:tab pos="2538095" algn="l"/>
                <a:tab pos="3221990" algn="l"/>
              </a:tabLst>
            </a:pP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⑤但封建社会后期的文化专制政策阻碍了教育的发展</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使教育之路越走越窄。</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nvSpPr>
        <p:spPr>
          <a:xfrm>
            <a:off x="1055529" y="548640"/>
            <a:ext cx="4472940" cy="607695"/>
          </a:xfrm>
          <a:prstGeom prst="rect">
            <a:avLst/>
          </a:prstGeom>
          <a:noFill/>
        </p:spPr>
        <p:txBody>
          <a:bodyPr wrap="none" rtlCol="0" anchor="t">
            <a:spAutoFit/>
          </a:bodyPr>
          <a:lstStyle/>
          <a:p>
            <a:pPr>
              <a:lnSpc>
                <a:spcPct val="120000"/>
              </a:lnSpc>
              <a:spcAft>
                <a:spcPct val="0"/>
              </a:spcAft>
              <a:tabLst>
                <a:tab pos="1029335" algn="l"/>
                <a:tab pos="1850390" algn="l"/>
                <a:tab pos="2538095" algn="l"/>
                <a:tab pos="3221990" algn="l"/>
              </a:tabLst>
            </a:pPr>
            <a:r>
              <a:rPr lang="zh-CN"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中国古代教育的特点与评价</a:t>
            </a:r>
            <a:endParaRPr lang="zh-CN"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
                                            <p:txEl>
                                              <p:pRg st="1" end="1"/>
                                            </p:txEl>
                                          </p:spTgt>
                                        </p:tgtEl>
                                      </p:cBhvr>
                                    </p:animEffect>
                                    <p:set>
                                      <p:cBhvr>
                                        <p:cTn id="7"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
                                            <p:txEl>
                                              <p:pRg st="3" end="3"/>
                                            </p:txEl>
                                          </p:spTgt>
                                        </p:tgtEl>
                                      </p:cBhvr>
                                    </p:animEffect>
                                    <p:set>
                                      <p:cBhvr>
                                        <p:cTn id="12"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
                                            <p:txEl>
                                              <p:pRg st="4" end="4"/>
                                            </p:txEl>
                                          </p:spTgt>
                                        </p:tgtEl>
                                      </p:cBhvr>
                                    </p:animEffect>
                                    <p:set>
                                      <p:cBhvr>
                                        <p:cTn id="17"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2">
                                            <p:txEl>
                                              <p:pRg st="5" end="5"/>
                                            </p:txEl>
                                          </p:spTgt>
                                        </p:tgtEl>
                                      </p:cBhvr>
                                    </p:animEffect>
                                    <p:set>
                                      <p:cBhvr>
                                        <p:cTn id="22" dur="1" fill="hold">
                                          <p:stCondLst>
                                            <p:cond delay="499"/>
                                          </p:stCondLst>
                                        </p:cTn>
                                        <p:tgtEl>
                                          <p:spTgt spid="2">
                                            <p:txEl>
                                              <p:pRg st="5" end="5"/>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
                                            <p:txEl>
                                              <p:pRg st="6" end="6"/>
                                            </p:txEl>
                                          </p:spTgt>
                                        </p:tgtEl>
                                      </p:cBhvr>
                                    </p:animEffect>
                                    <p:set>
                                      <p:cBhvr>
                                        <p:cTn id="27" dur="1" fill="hold">
                                          <p:stCondLst>
                                            <p:cond delay="499"/>
                                          </p:stCondLst>
                                        </p:cTn>
                                        <p:tgtEl>
                                          <p:spTgt spid="2">
                                            <p:txEl>
                                              <p:pRg st="6" end="6"/>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
                                            <p:txEl>
                                              <p:pRg st="7" end="7"/>
                                            </p:txEl>
                                          </p:spTgt>
                                        </p:tgtEl>
                                      </p:cBhvr>
                                    </p:animEffect>
                                    <p:set>
                                      <p:cBhvr>
                                        <p:cTn id="32" dur="1" fill="hold">
                                          <p:stCondLst>
                                            <p:cond delay="499"/>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66893" y="476161"/>
            <a:ext cx="2899818" cy="521970"/>
          </a:xfrm>
          <a:prstGeom prst="rect">
            <a:avLst/>
          </a:prstGeom>
          <a:noFill/>
        </p:spPr>
        <p:txBody>
          <a:bodyPr wrap="square">
            <a:spAutoFit/>
          </a:bodyPr>
          <a:p>
            <a:pPr>
              <a:lnSpc>
                <a:spcPct val="100000"/>
              </a:lnSpc>
            </a:pPr>
            <a:r>
              <a:rPr lang="zh-CN" altLang="en-US" sz="2800" b="1">
                <a:solidFill>
                  <a:srgbClr val="FF0000"/>
                </a:solidFill>
                <a:latin typeface="方正启体简体" panose="03000509000000000000" charset="-122"/>
                <a:ea typeface="方正启体简体" panose="03000509000000000000" charset="-122"/>
              </a:rPr>
              <a:t>（二）近代大学</a:t>
            </a:r>
            <a:endParaRPr lang="zh-CN" altLang="en-US" sz="2800" b="1">
              <a:solidFill>
                <a:srgbClr val="FF0000"/>
              </a:solidFill>
              <a:latin typeface="方正启体简体" panose="03000509000000000000" charset="-122"/>
              <a:ea typeface="方正启体简体" panose="03000509000000000000" charset="-122"/>
            </a:endParaRPr>
          </a:p>
        </p:txBody>
      </p:sp>
      <p:sp>
        <p:nvSpPr>
          <p:cNvPr id="5" name="矩形 4"/>
          <p:cNvSpPr/>
          <p:nvPr/>
        </p:nvSpPr>
        <p:spPr>
          <a:xfrm>
            <a:off x="516255" y="977900"/>
            <a:ext cx="2450465" cy="521970"/>
          </a:xfrm>
          <a:prstGeom prst="rect">
            <a:avLst/>
          </a:prstGeom>
        </p:spPr>
        <p:txBody>
          <a:bodyPr wrap="square">
            <a:spAutoFit/>
          </a:bodyPr>
          <a:p>
            <a:pPr>
              <a:lnSpc>
                <a:spcPct val="100000"/>
              </a:lnSpc>
            </a:pPr>
            <a:r>
              <a:rPr lang="en-US" altLang="zh-CN" sz="2800">
                <a:latin typeface="方正启体简体" panose="03000509000000000000" charset="-122"/>
                <a:ea typeface="方正启体简体" panose="03000509000000000000" charset="-122"/>
              </a:rPr>
              <a:t>1.</a:t>
            </a:r>
            <a:r>
              <a:rPr lang="zh-CN" altLang="en-US" sz="2800">
                <a:latin typeface="方正启体简体" panose="03000509000000000000" charset="-122"/>
                <a:ea typeface="方正启体简体" panose="03000509000000000000" charset="-122"/>
              </a:rPr>
              <a:t> 发展历程</a:t>
            </a:r>
            <a:endParaRPr lang="zh-CN" altLang="en-US" sz="2800">
              <a:latin typeface="方正启体简体" panose="03000509000000000000" charset="-122"/>
              <a:ea typeface="方正启体简体" panose="03000509000000000000" charset="-122"/>
            </a:endParaRPr>
          </a:p>
        </p:txBody>
      </p:sp>
      <p:sp>
        <p:nvSpPr>
          <p:cNvPr id="9" name="矩形 8"/>
          <p:cNvSpPr/>
          <p:nvPr/>
        </p:nvSpPr>
        <p:spPr>
          <a:xfrm>
            <a:off x="363220" y="1348740"/>
            <a:ext cx="6800215" cy="2675255"/>
          </a:xfrm>
          <a:prstGeom prst="rect">
            <a:avLst/>
          </a:prstGeom>
          <a:ln w="19050">
            <a:solidFill>
              <a:schemeClr val="accent1"/>
            </a:solidFill>
            <a:prstDash val="sysDash"/>
          </a:ln>
        </p:spPr>
        <p:txBody>
          <a:bodyPr wrap="square">
            <a:spAutoFit/>
          </a:bodyPr>
          <a:p>
            <a:pPr>
              <a:lnSpc>
                <a:spcPct val="125000"/>
              </a:lnSpc>
            </a:pPr>
            <a:r>
              <a:rPr lang="zh-CN" altLang="en-US" sz="2400">
                <a:latin typeface="方正启体简体" panose="03000509000000000000" charset="-122"/>
                <a:ea typeface="方正启体简体" panose="03000509000000000000" charset="-122"/>
              </a:rPr>
              <a:t>西方：</a:t>
            </a:r>
            <a:endParaRPr lang="en-US" altLang="zh-CN" sz="2400">
              <a:latin typeface="方正启体简体" panose="03000509000000000000" charset="-122"/>
              <a:ea typeface="方正启体简体" panose="03000509000000000000" charset="-122"/>
            </a:endParaRPr>
          </a:p>
          <a:p>
            <a:pPr>
              <a:lnSpc>
                <a:spcPct val="115000"/>
              </a:lnSpc>
              <a:spcBef>
                <a:spcPts val="0"/>
              </a:spcBef>
              <a:spcAft>
                <a:spcPts val="0"/>
              </a:spcAft>
            </a:pPr>
            <a:r>
              <a:rPr lang="en-US" altLang="zh-CN" sz="2400">
                <a:latin typeface="方正启体简体" panose="03000509000000000000" charset="-122"/>
                <a:ea typeface="方正启体简体" panose="03000509000000000000" charset="-122"/>
                <a:cs typeface="方正启体简体" panose="03000509000000000000" charset="-122"/>
              </a:rPr>
              <a:t>(1)</a:t>
            </a:r>
            <a:r>
              <a:rPr lang="zh-CN" altLang="en-US" sz="2400">
                <a:latin typeface="方正启体简体" panose="03000509000000000000" charset="-122"/>
                <a:ea typeface="方正启体简体" panose="03000509000000000000" charset="-122"/>
                <a:cs typeface="方正启体简体" panose="03000509000000000000" charset="-122"/>
              </a:rPr>
              <a:t>现代大学的起源于欧洲的中世纪大学。</a:t>
            </a:r>
            <a:endParaRPr lang="zh-CN" altLang="en-US" sz="2400">
              <a:latin typeface="方正启体简体" panose="03000509000000000000" charset="-122"/>
              <a:ea typeface="方正启体简体" panose="03000509000000000000" charset="-122"/>
              <a:cs typeface="方正启体简体" panose="03000509000000000000" charset="-122"/>
            </a:endParaRPr>
          </a:p>
          <a:p>
            <a:pPr>
              <a:lnSpc>
                <a:spcPct val="115000"/>
              </a:lnSpc>
              <a:spcBef>
                <a:spcPts val="0"/>
              </a:spcBef>
              <a:spcAft>
                <a:spcPts val="0"/>
              </a:spcAft>
            </a:pPr>
            <a:r>
              <a:rPr lang="en-US" altLang="zh-CN" sz="2400">
                <a:latin typeface="方正启体简体" panose="03000509000000000000" charset="-122"/>
                <a:ea typeface="方正启体简体" panose="03000509000000000000" charset="-122"/>
                <a:cs typeface="方正启体简体" panose="03000509000000000000" charset="-122"/>
              </a:rPr>
              <a:t>(2)</a:t>
            </a:r>
            <a:r>
              <a:rPr lang="zh-CN" altLang="en-US" sz="2400">
                <a:latin typeface="方正启体简体" panose="03000509000000000000" charset="-122"/>
                <a:ea typeface="方正启体简体" panose="03000509000000000000" charset="-122"/>
                <a:cs typeface="方正启体简体" panose="03000509000000000000" charset="-122"/>
                <a:sym typeface="+mn-ea"/>
              </a:rPr>
              <a:t>拿破仑“大学区” ，奠定国民教育制度。</a:t>
            </a:r>
            <a:endParaRPr lang="zh-CN" altLang="en-US" sz="2400">
              <a:latin typeface="方正启体简体" panose="03000509000000000000" charset="-122"/>
              <a:ea typeface="方正启体简体" panose="03000509000000000000" charset="-122"/>
              <a:cs typeface="方正启体简体" panose="03000509000000000000" charset="-122"/>
              <a:sym typeface="+mn-ea"/>
            </a:endParaRPr>
          </a:p>
          <a:p>
            <a:pPr>
              <a:lnSpc>
                <a:spcPct val="115000"/>
              </a:lnSpc>
              <a:spcBef>
                <a:spcPts val="0"/>
              </a:spcBef>
              <a:spcAft>
                <a:spcPts val="0"/>
              </a:spcAft>
            </a:pPr>
            <a:r>
              <a:rPr lang="en-US" altLang="zh-CN" sz="2400">
                <a:latin typeface="方正启体简体" panose="03000509000000000000" charset="-122"/>
                <a:ea typeface="方正启体简体" panose="03000509000000000000" charset="-122"/>
                <a:cs typeface="方正启体简体" panose="03000509000000000000" charset="-122"/>
              </a:rPr>
              <a:t>(3)</a:t>
            </a:r>
            <a:r>
              <a:rPr lang="zh-CN" altLang="en-US" sz="2400">
                <a:latin typeface="方正启体简体" panose="03000509000000000000" charset="-122"/>
                <a:ea typeface="方正启体简体" panose="03000509000000000000" charset="-122"/>
                <a:cs typeface="方正启体简体" panose="03000509000000000000" charset="-122"/>
                <a:sym typeface="+mn-ea"/>
              </a:rPr>
              <a:t>柏林大学：洪堡 </a:t>
            </a:r>
            <a:r>
              <a:rPr lang="en-US" altLang="zh-CN" sz="2400">
                <a:latin typeface="方正启体简体" panose="03000509000000000000" charset="-122"/>
                <a:ea typeface="方正启体简体" panose="03000509000000000000" charset="-122"/>
                <a:cs typeface="方正启体简体" panose="03000509000000000000" charset="-122"/>
                <a:sym typeface="+mn-ea"/>
              </a:rPr>
              <a:t>“</a:t>
            </a:r>
            <a:r>
              <a:rPr lang="zh-CN" altLang="en-US" sz="2400">
                <a:latin typeface="方正启体简体" panose="03000509000000000000" charset="-122"/>
                <a:ea typeface="方正启体简体" panose="03000509000000000000" charset="-122"/>
                <a:cs typeface="方正启体简体" panose="03000509000000000000" charset="-122"/>
                <a:sym typeface="+mn-ea"/>
              </a:rPr>
              <a:t>研究教学合一</a:t>
            </a:r>
            <a:r>
              <a:rPr lang="en-US" altLang="zh-CN" sz="2400">
                <a:latin typeface="方正启体简体" panose="03000509000000000000" charset="-122"/>
                <a:ea typeface="方正启体简体" panose="03000509000000000000" charset="-122"/>
                <a:cs typeface="方正启体简体" panose="03000509000000000000" charset="-122"/>
                <a:sym typeface="+mn-ea"/>
              </a:rPr>
              <a:t>”</a:t>
            </a:r>
            <a:r>
              <a:rPr lang="zh-CN" altLang="en-US" sz="2400">
                <a:latin typeface="方正启体简体" panose="03000509000000000000" charset="-122"/>
                <a:ea typeface="方正启体简体" panose="03000509000000000000" charset="-122"/>
                <a:cs typeface="方正启体简体" panose="03000509000000000000" charset="-122"/>
                <a:sym typeface="+mn-ea"/>
              </a:rPr>
              <a:t>的精神，实现“教学与研究合一”；大学职能的转变。</a:t>
            </a:r>
            <a:endParaRPr lang="zh-CN" altLang="en-US" sz="2400">
              <a:latin typeface="方正启体简体" panose="03000509000000000000" charset="-122"/>
              <a:ea typeface="方正启体简体" panose="03000509000000000000" charset="-122"/>
              <a:cs typeface="方正启体简体" panose="03000509000000000000" charset="-122"/>
            </a:endParaRPr>
          </a:p>
          <a:p>
            <a:pPr>
              <a:lnSpc>
                <a:spcPct val="115000"/>
              </a:lnSpc>
              <a:spcBef>
                <a:spcPts val="0"/>
              </a:spcBef>
              <a:spcAft>
                <a:spcPts val="0"/>
              </a:spcAft>
            </a:pPr>
            <a:r>
              <a:rPr lang="en-US" altLang="zh-CN" sz="2400">
                <a:latin typeface="方正启体简体" panose="03000509000000000000" charset="-122"/>
                <a:ea typeface="方正启体简体" panose="03000509000000000000" charset="-122"/>
                <a:cs typeface="方正启体简体" panose="03000509000000000000" charset="-122"/>
              </a:rPr>
              <a:t>(4)</a:t>
            </a:r>
            <a:r>
              <a:rPr lang="zh-CN" altLang="en-US" sz="2400">
                <a:latin typeface="方正启体简体" panose="03000509000000000000" charset="-122"/>
                <a:ea typeface="方正启体简体" panose="03000509000000000000" charset="-122"/>
                <a:cs typeface="方正启体简体" panose="03000509000000000000" charset="-122"/>
              </a:rPr>
              <a:t>美国大学逐渐世俗化和商业化，服务社会。</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17" name="文本框 16"/>
          <p:cNvSpPr txBox="1"/>
          <p:nvPr/>
        </p:nvSpPr>
        <p:spPr>
          <a:xfrm>
            <a:off x="7305516" y="764620"/>
            <a:ext cx="2895441" cy="521970"/>
          </a:xfrm>
          <a:prstGeom prst="rect">
            <a:avLst/>
          </a:prstGeom>
          <a:noFill/>
        </p:spPr>
        <p:txBody>
          <a:bodyPr wrap="square" rtlCol="0">
            <a:spAutoFit/>
          </a:bodyPr>
          <a:p>
            <a:r>
              <a:rPr lang="en-US" altLang="zh-CN" sz="2800">
                <a:latin typeface="方正启体简体" panose="03000509000000000000" charset="-122"/>
                <a:ea typeface="方正启体简体" panose="03000509000000000000" charset="-122"/>
              </a:rPr>
              <a:t>2.</a:t>
            </a:r>
            <a:r>
              <a:rPr lang="zh-CN" altLang="en-US" sz="2800">
                <a:latin typeface="方正启体简体" panose="03000509000000000000" charset="-122"/>
                <a:ea typeface="方正启体简体" panose="03000509000000000000" charset="-122"/>
              </a:rPr>
              <a:t>大学的作用</a:t>
            </a:r>
            <a:endParaRPr lang="zh-CN" altLang="en-US" sz="2800">
              <a:latin typeface="方正启体简体" panose="03000509000000000000" charset="-122"/>
              <a:ea typeface="方正启体简体" panose="03000509000000000000" charset="-122"/>
            </a:endParaRPr>
          </a:p>
        </p:txBody>
      </p:sp>
      <p:sp>
        <p:nvSpPr>
          <p:cNvPr id="18" name="矩形 17"/>
          <p:cNvSpPr/>
          <p:nvPr/>
        </p:nvSpPr>
        <p:spPr>
          <a:xfrm>
            <a:off x="7305675" y="1353820"/>
            <a:ext cx="4678680" cy="4150360"/>
          </a:xfrm>
          <a:prstGeom prst="rect">
            <a:avLst/>
          </a:prstGeom>
        </p:spPr>
        <p:txBody>
          <a:bodyPr wrap="square">
            <a:spAutoFit/>
          </a:bodyPr>
          <a:p>
            <a:pPr>
              <a:lnSpc>
                <a:spcPct val="110000"/>
              </a:lnSpc>
              <a:spcBef>
                <a:spcPts val="0"/>
              </a:spcBef>
              <a:spcAft>
                <a:spcPts val="0"/>
              </a:spcAft>
            </a:pPr>
            <a:r>
              <a:rPr lang="zh-CN" altLang="en-US" sz="2400">
                <a:solidFill>
                  <a:srgbClr val="1F2DA8"/>
                </a:solidFill>
                <a:latin typeface="方正启体简体" panose="03000509000000000000" charset="-122"/>
                <a:ea typeface="方正启体简体" panose="03000509000000000000" charset="-122"/>
                <a:cs typeface="方正启体简体" panose="03000509000000000000" charset="-122"/>
              </a:rPr>
              <a:t>大学成为保存、传播发展人类文化的重要场所。</a:t>
            </a:r>
            <a:endParaRPr lang="en-US" altLang="zh-CN" sz="2400">
              <a:solidFill>
                <a:srgbClr val="1F2DA8"/>
              </a:solidFill>
              <a:latin typeface="方正启体简体" panose="03000509000000000000" charset="-122"/>
              <a:ea typeface="方正启体简体" panose="03000509000000000000" charset="-122"/>
              <a:cs typeface="方正启体简体" panose="03000509000000000000" charset="-122"/>
            </a:endParaRPr>
          </a:p>
          <a:p>
            <a:pPr>
              <a:lnSpc>
                <a:spcPct val="110000"/>
              </a:lnSpc>
              <a:spcBef>
                <a:spcPts val="0"/>
              </a:spcBef>
              <a:spcAft>
                <a:spcPts val="0"/>
              </a:spcAft>
            </a:pPr>
            <a:r>
              <a:rPr lang="en-US" altLang="zh-CN" sz="2400">
                <a:solidFill>
                  <a:srgbClr val="1F2DA8"/>
                </a:solidFill>
                <a:latin typeface="方正启体简体" panose="03000509000000000000" charset="-122"/>
                <a:ea typeface="方正启体简体" panose="03000509000000000000" charset="-122"/>
                <a:cs typeface="方正启体简体" panose="03000509000000000000" charset="-122"/>
              </a:rPr>
              <a:t>⑴.</a:t>
            </a:r>
            <a:r>
              <a:rPr lang="zh-CN" altLang="en-US" sz="2400">
                <a:solidFill>
                  <a:srgbClr val="1F2DA8"/>
                </a:solidFill>
                <a:latin typeface="方正启体简体" panose="03000509000000000000" charset="-122"/>
                <a:ea typeface="方正启体简体" panose="03000509000000000000" charset="-122"/>
                <a:cs typeface="方正启体简体" panose="03000509000000000000" charset="-122"/>
              </a:rPr>
              <a:t>大学能积极应对社会需求，提高社会文明程度。</a:t>
            </a:r>
            <a:endParaRPr lang="en-US" altLang="zh-CN" sz="2400">
              <a:solidFill>
                <a:srgbClr val="1F2DA8"/>
              </a:solidFill>
              <a:latin typeface="方正启体简体" panose="03000509000000000000" charset="-122"/>
              <a:ea typeface="方正启体简体" panose="03000509000000000000" charset="-122"/>
              <a:cs typeface="方正启体简体" panose="03000509000000000000" charset="-122"/>
            </a:endParaRPr>
          </a:p>
          <a:p>
            <a:pPr>
              <a:lnSpc>
                <a:spcPct val="110000"/>
              </a:lnSpc>
              <a:spcBef>
                <a:spcPts val="0"/>
              </a:spcBef>
              <a:spcAft>
                <a:spcPts val="0"/>
              </a:spcAft>
            </a:pPr>
            <a:r>
              <a:rPr lang="en-US" altLang="zh-CN" sz="2400">
                <a:solidFill>
                  <a:srgbClr val="1F2DA8"/>
                </a:solidFill>
                <a:latin typeface="方正启体简体" panose="03000509000000000000" charset="-122"/>
                <a:ea typeface="方正启体简体" panose="03000509000000000000" charset="-122"/>
                <a:cs typeface="方正启体简体" panose="03000509000000000000" charset="-122"/>
              </a:rPr>
              <a:t>⑵.</a:t>
            </a:r>
            <a:r>
              <a:rPr lang="zh-CN" altLang="en-US" sz="2400">
                <a:solidFill>
                  <a:srgbClr val="1F2DA8"/>
                </a:solidFill>
                <a:latin typeface="方正启体简体" panose="03000509000000000000" charset="-122"/>
                <a:ea typeface="方正启体简体" panose="03000509000000000000" charset="-122"/>
                <a:cs typeface="方正启体简体" panose="03000509000000000000" charset="-122"/>
              </a:rPr>
              <a:t>大学中各种思想火花的碰撞，有利于激发学生的创造力，在传承文化的基础上创新文化。</a:t>
            </a:r>
            <a:endParaRPr lang="en-US" altLang="zh-CN" sz="2400">
              <a:solidFill>
                <a:srgbClr val="1F2DA8"/>
              </a:solidFill>
              <a:latin typeface="方正启体简体" panose="03000509000000000000" charset="-122"/>
              <a:ea typeface="方正启体简体" panose="03000509000000000000" charset="-122"/>
              <a:cs typeface="方正启体简体" panose="03000509000000000000" charset="-122"/>
            </a:endParaRPr>
          </a:p>
          <a:p>
            <a:pPr>
              <a:lnSpc>
                <a:spcPct val="110000"/>
              </a:lnSpc>
              <a:spcBef>
                <a:spcPts val="0"/>
              </a:spcBef>
              <a:spcAft>
                <a:spcPts val="0"/>
              </a:spcAft>
            </a:pPr>
            <a:r>
              <a:rPr lang="en-US" altLang="zh-CN" sz="2400">
                <a:solidFill>
                  <a:srgbClr val="1F2DA8"/>
                </a:solidFill>
                <a:latin typeface="方正启体简体" panose="03000509000000000000" charset="-122"/>
                <a:ea typeface="方正启体简体" panose="03000509000000000000" charset="-122"/>
                <a:cs typeface="方正启体简体" panose="03000509000000000000" charset="-122"/>
              </a:rPr>
              <a:t>⑶.</a:t>
            </a:r>
            <a:r>
              <a:rPr lang="zh-CN" altLang="en-US" sz="2400">
                <a:solidFill>
                  <a:srgbClr val="1F2DA8"/>
                </a:solidFill>
                <a:latin typeface="方正启体简体" panose="03000509000000000000" charset="-122"/>
                <a:ea typeface="方正启体简体" panose="03000509000000000000" charset="-122"/>
                <a:cs typeface="方正启体简体" panose="03000509000000000000" charset="-122"/>
              </a:rPr>
              <a:t>有利于为国家培养人才</a:t>
            </a:r>
            <a:r>
              <a:rPr lang="en-US" altLang="zh-CN" sz="2400">
                <a:solidFill>
                  <a:srgbClr val="1F2DA8"/>
                </a:solidFill>
                <a:latin typeface="方正启体简体" panose="03000509000000000000" charset="-122"/>
                <a:ea typeface="方正启体简体" panose="03000509000000000000" charset="-122"/>
                <a:cs typeface="方正启体简体" panose="03000509000000000000" charset="-122"/>
              </a:rPr>
              <a:t>,</a:t>
            </a:r>
            <a:r>
              <a:rPr lang="zh-CN" altLang="en-US" sz="2400">
                <a:solidFill>
                  <a:srgbClr val="1F2DA8"/>
                </a:solidFill>
                <a:latin typeface="方正启体简体" panose="03000509000000000000" charset="-122"/>
                <a:ea typeface="方正启体简体" panose="03000509000000000000" charset="-122"/>
                <a:cs typeface="方正启体简体" panose="03000509000000000000" charset="-122"/>
              </a:rPr>
              <a:t>提高国家科研能力，增强“软实力”。</a:t>
            </a:r>
            <a:endParaRPr lang="zh-CN" altLang="en-US" sz="2400">
              <a:solidFill>
                <a:srgbClr val="1F2DA8"/>
              </a:solidFill>
              <a:latin typeface="方正启体简体" panose="03000509000000000000" charset="-122"/>
              <a:ea typeface="方正启体简体" panose="03000509000000000000" charset="-122"/>
              <a:cs typeface="方正启体简体" panose="03000509000000000000" charset="-122"/>
            </a:endParaRPr>
          </a:p>
        </p:txBody>
      </p:sp>
      <p:sp>
        <p:nvSpPr>
          <p:cNvPr id="6" name="矩形 5"/>
          <p:cNvSpPr/>
          <p:nvPr/>
        </p:nvSpPr>
        <p:spPr>
          <a:xfrm>
            <a:off x="7305675" y="5085080"/>
            <a:ext cx="4491355" cy="1198880"/>
          </a:xfrm>
          <a:prstGeom prst="rect">
            <a:avLst/>
          </a:prstGeom>
        </p:spPr>
        <p:txBody>
          <a:bodyPr wrap="square">
            <a:spAutoFit/>
          </a:bodyPr>
          <a:p>
            <a:r>
              <a:rPr lang="zh-CN" altLang="en-US" sz="2400">
                <a:latin typeface="方正启体简体" panose="03000509000000000000" charset="-122"/>
                <a:ea typeface="方正启体简体" panose="03000509000000000000" charset="-122"/>
              </a:rPr>
              <a:t>综上，大学在</a:t>
            </a:r>
            <a:r>
              <a:rPr lang="zh-CN" altLang="en-US" sz="2400">
                <a:solidFill>
                  <a:srgbClr val="C00000"/>
                </a:solidFill>
                <a:latin typeface="方正启体简体" panose="03000509000000000000" charset="-122"/>
                <a:ea typeface="方正启体简体" panose="03000509000000000000" charset="-122"/>
                <a:sym typeface="+mn-ea"/>
              </a:rPr>
              <a:t>文化</a:t>
            </a:r>
            <a:r>
              <a:rPr lang="zh-CN" altLang="en-US" sz="2400">
                <a:solidFill>
                  <a:srgbClr val="C00000"/>
                </a:solidFill>
                <a:latin typeface="方正启体简体" panose="03000509000000000000" charset="-122"/>
                <a:ea typeface="方正启体简体" panose="03000509000000000000" charset="-122"/>
              </a:rPr>
              <a:t>传承、科学研究、</a:t>
            </a:r>
            <a:r>
              <a:rPr lang="zh-CN" altLang="en-US" sz="2400">
                <a:solidFill>
                  <a:srgbClr val="C00000"/>
                </a:solidFill>
                <a:latin typeface="方正启体简体" panose="03000509000000000000" charset="-122"/>
                <a:ea typeface="方正启体简体" panose="03000509000000000000" charset="-122"/>
                <a:sym typeface="+mn-ea"/>
              </a:rPr>
              <a:t>人才</a:t>
            </a:r>
            <a:r>
              <a:rPr lang="zh-CN" altLang="en-US" sz="2400">
                <a:solidFill>
                  <a:srgbClr val="C00000"/>
                </a:solidFill>
                <a:latin typeface="方正启体简体" panose="03000509000000000000" charset="-122"/>
                <a:ea typeface="方正启体简体" panose="03000509000000000000" charset="-122"/>
              </a:rPr>
              <a:t>培养</a:t>
            </a:r>
            <a:r>
              <a:rPr lang="zh-CN" altLang="en-US" sz="2400">
                <a:latin typeface="方正启体简体" panose="03000509000000000000" charset="-122"/>
                <a:ea typeface="方正启体简体" panose="03000509000000000000" charset="-122"/>
              </a:rPr>
              <a:t>等方面发挥了举足轻重的作用。</a:t>
            </a:r>
            <a:endParaRPr lang="zh-CN" altLang="en-US" sz="2400">
              <a:latin typeface="方正启体简体" panose="03000509000000000000" charset="-122"/>
              <a:ea typeface="方正启体简体" panose="03000509000000000000" charset="-122"/>
            </a:endParaRPr>
          </a:p>
        </p:txBody>
      </p:sp>
      <p:sp>
        <p:nvSpPr>
          <p:cNvPr id="7" name="矩形 6"/>
          <p:cNvSpPr/>
          <p:nvPr/>
        </p:nvSpPr>
        <p:spPr>
          <a:xfrm>
            <a:off x="363220" y="4314825"/>
            <a:ext cx="6800215" cy="2306955"/>
          </a:xfrm>
          <a:prstGeom prst="rect">
            <a:avLst/>
          </a:prstGeom>
          <a:ln w="19050">
            <a:solidFill>
              <a:srgbClr val="FF0000"/>
            </a:solidFill>
            <a:prstDash val="sysDash"/>
          </a:ln>
        </p:spPr>
        <p:txBody>
          <a:bodyPr wrap="square">
            <a:spAutoFit/>
          </a:bodyPr>
          <a:p>
            <a:r>
              <a:rPr lang="zh-CN" altLang="en-US" sz="2400">
                <a:latin typeface="方正启体简体" panose="03000509000000000000" charset="-122"/>
                <a:ea typeface="方正启体简体" panose="03000509000000000000" charset="-122"/>
              </a:rPr>
              <a:t>中国：</a:t>
            </a:r>
            <a:endParaRPr lang="en-US" altLang="zh-CN" sz="2400">
              <a:latin typeface="方正启体简体" panose="03000509000000000000" charset="-122"/>
              <a:ea typeface="方正启体简体" panose="03000509000000000000" charset="-122"/>
            </a:endParaRPr>
          </a:p>
          <a:p>
            <a:r>
              <a:rPr lang="en-US" altLang="zh-CN" sz="2400">
                <a:latin typeface="方正启体简体" panose="03000509000000000000" charset="-122"/>
                <a:ea typeface="方正启体简体" panose="03000509000000000000" charset="-122"/>
                <a:cs typeface="方正启体简体" panose="03000509000000000000" charset="-122"/>
              </a:rPr>
              <a:t>(1)</a:t>
            </a:r>
            <a:r>
              <a:rPr lang="zh-CN" altLang="en-US" sz="2400">
                <a:solidFill>
                  <a:srgbClr val="C00000"/>
                </a:solidFill>
                <a:latin typeface="方正启体简体" panose="03000509000000000000" charset="-122"/>
                <a:ea typeface="方正启体简体" panose="03000509000000000000" charset="-122"/>
                <a:cs typeface="方正启体简体" panose="03000509000000000000" charset="-122"/>
              </a:rPr>
              <a:t>北大</a:t>
            </a:r>
            <a:r>
              <a:rPr lang="zh-CN" altLang="en-US" sz="2400">
                <a:latin typeface="方正启体简体" panose="03000509000000000000" charset="-122"/>
                <a:ea typeface="方正启体简体" panose="03000509000000000000" charset="-122"/>
                <a:cs typeface="方正启体简体" panose="03000509000000000000" charset="-122"/>
              </a:rPr>
              <a:t>：戊戌维新时兴办的</a:t>
            </a:r>
            <a:r>
              <a:rPr lang="zh-CN" altLang="en-US" sz="2400">
                <a:solidFill>
                  <a:srgbClr val="1F2DA8"/>
                </a:solidFill>
                <a:latin typeface="方正启体简体" panose="03000509000000000000" charset="-122"/>
                <a:ea typeface="方正启体简体" panose="03000509000000000000" charset="-122"/>
                <a:cs typeface="方正启体简体" panose="03000509000000000000" charset="-122"/>
              </a:rPr>
              <a:t>京师大学堂</a:t>
            </a:r>
            <a:r>
              <a:rPr lang="zh-CN" altLang="en-US" sz="2400">
                <a:latin typeface="方正启体简体" panose="03000509000000000000" charset="-122"/>
                <a:ea typeface="方正启体简体" panose="03000509000000000000" charset="-122"/>
                <a:cs typeface="方正启体简体" panose="03000509000000000000" charset="-122"/>
              </a:rPr>
              <a:t>，是中国近代第一所国立大学和综合大学</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国家最高行政机关；教育近代化的标志。</a:t>
            </a:r>
            <a:r>
              <a:rPr lang="en-US" altLang="zh-CN" sz="2400">
                <a:latin typeface="方正启体简体" panose="03000509000000000000" charset="-122"/>
                <a:ea typeface="方正启体简体" panose="03000509000000000000" charset="-122"/>
                <a:cs typeface="方正启体简体" panose="03000509000000000000" charset="-122"/>
              </a:rPr>
              <a:t>1912</a:t>
            </a:r>
            <a:r>
              <a:rPr lang="zh-CN" altLang="en-US" sz="2400">
                <a:latin typeface="方正启体简体" panose="03000509000000000000" charset="-122"/>
                <a:ea typeface="方正启体简体" panose="03000509000000000000" charset="-122"/>
                <a:cs typeface="方正启体简体" panose="03000509000000000000" charset="-122"/>
              </a:rPr>
              <a:t>改名；</a:t>
            </a:r>
            <a:r>
              <a:rPr lang="en-US" altLang="zh-CN" sz="2400">
                <a:latin typeface="方正启体简体" panose="03000509000000000000" charset="-122"/>
                <a:ea typeface="方正启体简体" panose="03000509000000000000" charset="-122"/>
                <a:cs typeface="方正启体简体" panose="03000509000000000000" charset="-122"/>
              </a:rPr>
              <a:t>1916 </a:t>
            </a:r>
            <a:r>
              <a:rPr lang="zh-CN" altLang="en-US" sz="2400">
                <a:latin typeface="方正启体简体" panose="03000509000000000000" charset="-122"/>
                <a:ea typeface="方正启体简体" panose="03000509000000000000" charset="-122"/>
                <a:cs typeface="方正启体简体" panose="03000509000000000000" charset="-122"/>
              </a:rPr>
              <a:t>蔡元培</a:t>
            </a:r>
            <a:endParaRPr lang="zh-CN" altLang="en-US" sz="2400">
              <a:latin typeface="方正启体简体" panose="03000509000000000000" charset="-122"/>
              <a:ea typeface="方正启体简体" panose="03000509000000000000" charset="-122"/>
              <a:cs typeface="方正启体简体" panose="03000509000000000000" charset="-122"/>
            </a:endParaRPr>
          </a:p>
          <a:p>
            <a:r>
              <a:rPr lang="en-US" altLang="zh-CN" sz="2400">
                <a:latin typeface="方正启体简体" panose="03000509000000000000" charset="-122"/>
                <a:ea typeface="方正启体简体" panose="03000509000000000000" charset="-122"/>
                <a:cs typeface="方正启体简体" panose="03000509000000000000" charset="-122"/>
              </a:rPr>
              <a:t>(2)</a:t>
            </a:r>
            <a:r>
              <a:rPr lang="zh-CN" altLang="en-US" sz="2400">
                <a:solidFill>
                  <a:srgbClr val="C00000"/>
                </a:solidFill>
                <a:latin typeface="方正启体简体" panose="03000509000000000000" charset="-122"/>
                <a:ea typeface="方正启体简体" panose="03000509000000000000" charset="-122"/>
                <a:cs typeface="方正启体简体" panose="03000509000000000000" charset="-122"/>
              </a:rPr>
              <a:t>清华</a:t>
            </a:r>
            <a:r>
              <a:rPr lang="zh-CN" altLang="en-US" sz="2400">
                <a:latin typeface="方正启体简体" panose="03000509000000000000" charset="-122"/>
                <a:ea typeface="方正启体简体" panose="03000509000000000000" charset="-122"/>
                <a:cs typeface="方正启体简体" panose="03000509000000000000" charset="-122"/>
              </a:rPr>
              <a:t>：</a:t>
            </a:r>
            <a:r>
              <a:rPr lang="en-US" altLang="zh-CN" sz="2400">
                <a:latin typeface="方正启体简体" panose="03000509000000000000" charset="-122"/>
                <a:ea typeface="方正启体简体" panose="03000509000000000000" charset="-122"/>
                <a:cs typeface="方正启体简体" panose="03000509000000000000" charset="-122"/>
              </a:rPr>
              <a:t>1911</a:t>
            </a:r>
            <a:r>
              <a:rPr lang="zh-CN" altLang="en-US" sz="2400">
                <a:latin typeface="方正启体简体" panose="03000509000000000000" charset="-122"/>
                <a:ea typeface="方正启体简体" panose="03000509000000000000" charset="-122"/>
                <a:cs typeface="方正启体简体" panose="03000509000000000000" charset="-122"/>
              </a:rPr>
              <a:t>年创办</a:t>
            </a:r>
            <a:r>
              <a:rPr lang="zh-CN" altLang="en-US" sz="2400">
                <a:solidFill>
                  <a:srgbClr val="1F2DA8"/>
                </a:solidFill>
                <a:latin typeface="方正启体简体" panose="03000509000000000000" charset="-122"/>
                <a:ea typeface="方正启体简体" panose="03000509000000000000" charset="-122"/>
                <a:cs typeface="方正启体简体" panose="03000509000000000000" charset="-122"/>
                <a:sym typeface="+mn-ea"/>
              </a:rPr>
              <a:t>清华</a:t>
            </a:r>
            <a:r>
              <a:rPr lang="zh-CN" altLang="en-US" sz="2400">
                <a:latin typeface="方正启体简体" panose="03000509000000000000" charset="-122"/>
                <a:ea typeface="方正启体简体" panose="03000509000000000000" charset="-122"/>
                <a:cs typeface="方正启体简体" panose="03000509000000000000" charset="-122"/>
                <a:sym typeface="+mn-ea"/>
              </a:rPr>
              <a:t>学堂</a:t>
            </a:r>
            <a:r>
              <a:rPr lang="zh-CN" altLang="en-US" sz="2400">
                <a:latin typeface="方正启体简体" panose="03000509000000000000" charset="-122"/>
                <a:ea typeface="方正启体简体" panose="03000509000000000000" charset="-122"/>
                <a:cs typeface="方正启体简体" panose="03000509000000000000" charset="-122"/>
              </a:rPr>
              <a:t>，</a:t>
            </a:r>
            <a:r>
              <a:rPr lang="en-US" altLang="zh-CN" sz="2400">
                <a:latin typeface="方正启体简体" panose="03000509000000000000" charset="-122"/>
                <a:ea typeface="方正启体简体" panose="03000509000000000000" charset="-122"/>
                <a:cs typeface="方正启体简体" panose="03000509000000000000" charset="-122"/>
              </a:rPr>
              <a:t>1912</a:t>
            </a:r>
            <a:r>
              <a:rPr lang="zh-CN" altLang="en-US" sz="2400">
                <a:latin typeface="方正启体简体" panose="03000509000000000000" charset="-122"/>
                <a:ea typeface="方正启体简体" panose="03000509000000000000" charset="-122"/>
                <a:cs typeface="方正启体简体" panose="03000509000000000000" charset="-122"/>
              </a:rPr>
              <a:t>年清华学校，</a:t>
            </a:r>
            <a:endParaRPr lang="zh-CN" altLang="en-US" sz="2400">
              <a:latin typeface="方正启体简体" panose="03000509000000000000" charset="-122"/>
              <a:ea typeface="方正启体简体" panose="03000509000000000000" charset="-122"/>
              <a:cs typeface="方正启体简体" panose="03000509000000000000" charset="-122"/>
            </a:endParaRPr>
          </a:p>
          <a:p>
            <a:r>
              <a:rPr lang="en-US" altLang="zh-CN" sz="2400">
                <a:latin typeface="方正启体简体" panose="03000509000000000000" charset="-122"/>
                <a:ea typeface="方正启体简体" panose="03000509000000000000" charset="-122"/>
                <a:cs typeface="方正启体简体" panose="03000509000000000000" charset="-122"/>
              </a:rPr>
              <a:t>1928</a:t>
            </a:r>
            <a:r>
              <a:rPr lang="zh-CN" altLang="en-US" sz="2400">
                <a:latin typeface="方正启体简体" panose="03000509000000000000" charset="-122"/>
                <a:ea typeface="方正启体简体" panose="03000509000000000000" charset="-122"/>
                <a:cs typeface="方正启体简体" panose="03000509000000000000" charset="-122"/>
              </a:rPr>
              <a:t>年组建为国立清华大学：</a:t>
            </a:r>
            <a:r>
              <a:rPr lang="zh-CN" altLang="en-US" sz="2000">
                <a:latin typeface="方正启体简体" panose="03000509000000000000" charset="-122"/>
                <a:ea typeface="方正启体简体" panose="03000509000000000000" charset="-122"/>
                <a:cs typeface="方正启体简体" panose="03000509000000000000" charset="-122"/>
              </a:rPr>
              <a:t>全国最高水平的大学</a:t>
            </a:r>
            <a:endParaRPr lang="zh-CN" altLang="en-US" sz="2000">
              <a:latin typeface="方正启体简体" panose="03000509000000000000" charset="-122"/>
              <a:ea typeface="方正启体简体" panose="03000509000000000000" charset="-122"/>
              <a:cs typeface="方正启体简体" panose="03000509000000000000"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6" grpId="0"/>
      <p:bldP spid="9" grpId="0" bldLvl="0" animBg="1"/>
      <p:bldP spid="7" grpId="0" bldLvl="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53210" y="1823085"/>
            <a:ext cx="1023620" cy="377825"/>
          </a:xfrm>
          <a:prstGeom prst="rect">
            <a:avLst/>
          </a:prstGeom>
          <a:solidFill>
            <a:schemeClr val="accent3">
              <a:lumMod val="20000"/>
              <a:lumOff val="80000"/>
            </a:schemeClr>
          </a:solidFill>
          <a:ln>
            <a:solidFill>
              <a:srgbClr val="FF0000"/>
            </a:solidFill>
          </a:ln>
        </p:spPr>
        <p:txBody>
          <a:bodyPr vert="horz" wrap="square" lIns="0" tIns="9048" rIns="0" bIns="0" rtlCol="0">
            <a:spAutoFit/>
          </a:bodyPr>
          <a:lstStyle/>
          <a:p>
            <a:pPr marL="12700" algn="ctr">
              <a:spcBef>
                <a:spcPts val="95"/>
              </a:spcBef>
            </a:pPr>
            <a:r>
              <a:rPr sz="2400" b="1" spc="5">
                <a:latin typeface="方正启体简体" panose="03000509000000000000" charset="-122"/>
                <a:ea typeface="方正启体简体" panose="03000509000000000000" charset="-122"/>
                <a:cs typeface="方正启体简体" panose="03000509000000000000" charset="-122"/>
              </a:rPr>
              <a:t>古代</a:t>
            </a:r>
            <a:endParaRPr sz="2400" b="1" spc="5">
              <a:latin typeface="方正启体简体" panose="03000509000000000000" charset="-122"/>
              <a:ea typeface="方正启体简体" panose="03000509000000000000" charset="-122"/>
              <a:cs typeface="方正启体简体" panose="03000509000000000000" charset="-122"/>
            </a:endParaRPr>
          </a:p>
        </p:txBody>
      </p:sp>
      <p:sp>
        <p:nvSpPr>
          <p:cNvPr id="5" name="object 5"/>
          <p:cNvSpPr txBox="1"/>
          <p:nvPr/>
        </p:nvSpPr>
        <p:spPr>
          <a:xfrm>
            <a:off x="1205865" y="3369310"/>
            <a:ext cx="1718945" cy="932180"/>
          </a:xfrm>
          <a:prstGeom prst="rect">
            <a:avLst/>
          </a:prstGeom>
          <a:solidFill>
            <a:schemeClr val="accent5">
              <a:lumMod val="20000"/>
              <a:lumOff val="80000"/>
            </a:schemeClr>
          </a:solidFill>
          <a:ln w="15875">
            <a:solidFill>
              <a:srgbClr val="FF0000"/>
            </a:solidFill>
          </a:ln>
        </p:spPr>
        <p:txBody>
          <a:bodyPr vert="horz" wrap="square" lIns="0" tIns="9048" rIns="0" bIns="0" rtlCol="0">
            <a:spAutoFit/>
          </a:bodyPr>
          <a:lstStyle/>
          <a:p>
            <a:pPr marL="12700" marR="5080" algn="just">
              <a:spcBef>
                <a:spcPts val="95"/>
              </a:spcBef>
            </a:pPr>
            <a:r>
              <a:rPr sz="2000" b="1" spc="5">
                <a:latin typeface="方正启体简体" panose="03000509000000000000" charset="-122"/>
                <a:ea typeface="方正启体简体" panose="03000509000000000000" charset="-122"/>
                <a:cs typeface="方正启体简体" panose="03000509000000000000" charset="-122"/>
              </a:rPr>
              <a:t>日</a:t>
            </a:r>
            <a:r>
              <a:rPr sz="2000" b="1" spc="-5">
                <a:latin typeface="方正启体简体" panose="03000509000000000000" charset="-122"/>
                <a:ea typeface="方正启体简体" panose="03000509000000000000" charset="-122"/>
                <a:cs typeface="方正启体简体" panose="03000509000000000000" charset="-122"/>
              </a:rPr>
              <a:t>本向中国 </a:t>
            </a:r>
            <a:r>
              <a:rPr sz="2000" b="1">
                <a:latin typeface="方正启体简体" panose="03000509000000000000" charset="-122"/>
                <a:ea typeface="方正启体简体" panose="03000509000000000000" charset="-122"/>
                <a:cs typeface="方正启体简体" panose="03000509000000000000" charset="-122"/>
              </a:rPr>
              <a:t>派</a:t>
            </a:r>
            <a:r>
              <a:rPr sz="2000" b="1" spc="-5">
                <a:latin typeface="方正启体简体" panose="03000509000000000000" charset="-122"/>
                <a:ea typeface="方正启体简体" panose="03000509000000000000" charset="-122"/>
                <a:cs typeface="方正启体简体" panose="03000509000000000000" charset="-122"/>
              </a:rPr>
              <a:t>遣唐使， </a:t>
            </a:r>
            <a:r>
              <a:rPr sz="2000" b="1" spc="5">
                <a:latin typeface="方正启体简体" panose="03000509000000000000" charset="-122"/>
                <a:ea typeface="方正启体简体" panose="03000509000000000000" charset="-122"/>
                <a:cs typeface="方正启体简体" panose="03000509000000000000" charset="-122"/>
              </a:rPr>
              <a:t>如</a:t>
            </a:r>
            <a:r>
              <a:rPr sz="2000" b="1" spc="-5">
                <a:latin typeface="方正启体简体" panose="03000509000000000000" charset="-122"/>
                <a:ea typeface="方正启体简体" panose="03000509000000000000" charset="-122"/>
                <a:cs typeface="方正启体简体" panose="03000509000000000000" charset="-122"/>
              </a:rPr>
              <a:t>吉备真备</a:t>
            </a:r>
            <a:endParaRPr sz="2000" b="1" spc="-5">
              <a:latin typeface="方正启体简体" panose="03000509000000000000" charset="-122"/>
              <a:ea typeface="方正启体简体" panose="03000509000000000000" charset="-122"/>
              <a:cs typeface="方正启体简体" panose="03000509000000000000" charset="-122"/>
            </a:endParaRPr>
          </a:p>
        </p:txBody>
      </p:sp>
      <p:sp>
        <p:nvSpPr>
          <p:cNvPr id="7" name="object 7"/>
          <p:cNvSpPr txBox="1"/>
          <p:nvPr/>
        </p:nvSpPr>
        <p:spPr>
          <a:xfrm>
            <a:off x="4930140" y="3461385"/>
            <a:ext cx="1463040" cy="932180"/>
          </a:xfrm>
          <a:prstGeom prst="rect">
            <a:avLst/>
          </a:prstGeom>
          <a:solidFill>
            <a:schemeClr val="accent5">
              <a:lumMod val="20000"/>
              <a:lumOff val="80000"/>
            </a:schemeClr>
          </a:solidFill>
          <a:ln>
            <a:solidFill>
              <a:srgbClr val="FF0000"/>
            </a:solidFill>
          </a:ln>
        </p:spPr>
        <p:txBody>
          <a:bodyPr vert="horz" wrap="square" lIns="0" tIns="9048" rIns="0" bIns="0" rtlCol="0">
            <a:spAutoFit/>
          </a:bodyPr>
          <a:lstStyle/>
          <a:p>
            <a:pPr marL="12700" marR="5080">
              <a:spcBef>
                <a:spcPts val="95"/>
              </a:spcBef>
            </a:pPr>
            <a:r>
              <a:rPr sz="2000" b="1">
                <a:latin typeface="方正启体简体" panose="03000509000000000000" charset="-122"/>
                <a:ea typeface="方正启体简体" panose="03000509000000000000" charset="-122"/>
                <a:cs typeface="方正启体简体" panose="03000509000000000000" charset="-122"/>
              </a:rPr>
              <a:t>出</a:t>
            </a:r>
            <a:r>
              <a:rPr sz="2000" b="1" spc="-5">
                <a:latin typeface="方正启体简体" panose="03000509000000000000" charset="-122"/>
                <a:ea typeface="方正启体简体" panose="03000509000000000000" charset="-122"/>
                <a:cs typeface="方正启体简体" panose="03000509000000000000" charset="-122"/>
              </a:rPr>
              <a:t>现留学 </a:t>
            </a:r>
            <a:r>
              <a:rPr sz="2000" b="1">
                <a:latin typeface="方正启体简体" panose="03000509000000000000" charset="-122"/>
                <a:ea typeface="方正启体简体" panose="03000509000000000000" charset="-122"/>
                <a:cs typeface="方正启体简体" panose="03000509000000000000" charset="-122"/>
              </a:rPr>
              <a:t>日</a:t>
            </a:r>
            <a:r>
              <a:rPr sz="2000" b="1" spc="-5">
                <a:latin typeface="方正启体简体" panose="03000509000000000000" charset="-122"/>
                <a:ea typeface="方正启体简体" panose="03000509000000000000" charset="-122"/>
                <a:cs typeface="方正启体简体" panose="03000509000000000000" charset="-122"/>
              </a:rPr>
              <a:t>本热潮， </a:t>
            </a:r>
            <a:r>
              <a:rPr sz="2000" b="1">
                <a:latin typeface="方正启体简体" panose="03000509000000000000" charset="-122"/>
                <a:ea typeface="方正启体简体" panose="03000509000000000000" charset="-122"/>
                <a:cs typeface="方正启体简体" panose="03000509000000000000" charset="-122"/>
              </a:rPr>
              <a:t>如</a:t>
            </a:r>
            <a:r>
              <a:rPr sz="2000" b="1" spc="-5">
                <a:latin typeface="方正启体简体" panose="03000509000000000000" charset="-122"/>
                <a:ea typeface="方正启体简体" panose="03000509000000000000" charset="-122"/>
                <a:cs typeface="方正启体简体" panose="03000509000000000000" charset="-122"/>
              </a:rPr>
              <a:t>鲁迅</a:t>
            </a:r>
            <a:endParaRPr sz="2000" b="1" spc="-5">
              <a:latin typeface="方正启体简体" panose="03000509000000000000" charset="-122"/>
              <a:ea typeface="方正启体简体" panose="03000509000000000000" charset="-122"/>
              <a:cs typeface="方正启体简体" panose="03000509000000000000" charset="-122"/>
            </a:endParaRPr>
          </a:p>
        </p:txBody>
      </p:sp>
      <p:sp>
        <p:nvSpPr>
          <p:cNvPr id="9" name="object 9"/>
          <p:cNvSpPr txBox="1"/>
          <p:nvPr/>
        </p:nvSpPr>
        <p:spPr>
          <a:xfrm>
            <a:off x="4984750" y="1823085"/>
            <a:ext cx="1353185" cy="377825"/>
          </a:xfrm>
          <a:prstGeom prst="rect">
            <a:avLst/>
          </a:prstGeom>
          <a:solidFill>
            <a:schemeClr val="accent3">
              <a:lumMod val="20000"/>
              <a:lumOff val="80000"/>
            </a:schemeClr>
          </a:solidFill>
          <a:ln>
            <a:solidFill>
              <a:srgbClr val="FF0000"/>
            </a:solidFill>
          </a:ln>
        </p:spPr>
        <p:txBody>
          <a:bodyPr vert="horz" wrap="square" lIns="0" tIns="9048" rIns="0" bIns="0" rtlCol="0">
            <a:spAutoFit/>
          </a:bodyPr>
          <a:lstStyle/>
          <a:p>
            <a:pPr marL="12700">
              <a:spcBef>
                <a:spcPts val="95"/>
              </a:spcBef>
            </a:pPr>
            <a:r>
              <a:rPr sz="2400" b="1">
                <a:latin typeface="方正启体简体" panose="03000509000000000000" charset="-122"/>
                <a:ea typeface="方正启体简体" panose="03000509000000000000" charset="-122"/>
                <a:cs typeface="方正启体简体" panose="03000509000000000000" charset="-122"/>
              </a:rPr>
              <a:t>甲午战后</a:t>
            </a:r>
            <a:endParaRPr sz="2400" b="1">
              <a:latin typeface="方正启体简体" panose="03000509000000000000" charset="-122"/>
              <a:ea typeface="方正启体简体" panose="03000509000000000000" charset="-122"/>
              <a:cs typeface="方正启体简体" panose="03000509000000000000" charset="-122"/>
            </a:endParaRPr>
          </a:p>
        </p:txBody>
      </p:sp>
      <p:sp>
        <p:nvSpPr>
          <p:cNvPr id="11" name="object 11"/>
          <p:cNvSpPr txBox="1"/>
          <p:nvPr/>
        </p:nvSpPr>
        <p:spPr>
          <a:xfrm>
            <a:off x="3094355" y="3411220"/>
            <a:ext cx="1603375" cy="932180"/>
          </a:xfrm>
          <a:prstGeom prst="rect">
            <a:avLst/>
          </a:prstGeom>
          <a:solidFill>
            <a:schemeClr val="accent5">
              <a:lumMod val="20000"/>
              <a:lumOff val="80000"/>
            </a:schemeClr>
          </a:solidFill>
          <a:ln w="12700">
            <a:solidFill>
              <a:srgbClr val="FF0000"/>
            </a:solidFill>
          </a:ln>
        </p:spPr>
        <p:txBody>
          <a:bodyPr vert="horz" wrap="square" lIns="0" tIns="9048" rIns="0" bIns="0" rtlCol="0">
            <a:spAutoFit/>
          </a:bodyPr>
          <a:lstStyle/>
          <a:p>
            <a:pPr marL="12700" marR="5080" algn="just">
              <a:spcBef>
                <a:spcPts val="95"/>
              </a:spcBef>
            </a:pPr>
            <a:r>
              <a:rPr sz="2000" b="1">
                <a:latin typeface="方正启体简体" panose="03000509000000000000" charset="-122"/>
                <a:ea typeface="方正启体简体" panose="03000509000000000000" charset="-122"/>
                <a:cs typeface="方正启体简体" panose="03000509000000000000" charset="-122"/>
              </a:rPr>
              <a:t>清</a:t>
            </a:r>
            <a:r>
              <a:rPr sz="2000" b="1" spc="-5">
                <a:latin typeface="方正启体简体" panose="03000509000000000000" charset="-122"/>
                <a:ea typeface="方正启体简体" panose="03000509000000000000" charset="-122"/>
                <a:cs typeface="方正启体简体" panose="03000509000000000000" charset="-122"/>
              </a:rPr>
              <a:t>政府派留 </a:t>
            </a:r>
            <a:r>
              <a:rPr sz="2000" b="1">
                <a:latin typeface="方正启体简体" panose="03000509000000000000" charset="-122"/>
                <a:ea typeface="方正启体简体" panose="03000509000000000000" charset="-122"/>
                <a:cs typeface="方正启体简体" panose="03000509000000000000" charset="-122"/>
              </a:rPr>
              <a:t>学</a:t>
            </a:r>
            <a:r>
              <a:rPr sz="2000" b="1" spc="-5">
                <a:latin typeface="方正启体简体" panose="03000509000000000000" charset="-122"/>
                <a:ea typeface="方正启体简体" panose="03000509000000000000" charset="-122"/>
                <a:cs typeface="方正启体简体" panose="03000509000000000000" charset="-122"/>
              </a:rPr>
              <a:t>生赴美， </a:t>
            </a:r>
            <a:r>
              <a:rPr sz="2000" b="1">
                <a:latin typeface="方正启体简体" panose="03000509000000000000" charset="-122"/>
                <a:ea typeface="方正启体简体" panose="03000509000000000000" charset="-122"/>
                <a:cs typeface="方正启体简体" panose="03000509000000000000" charset="-122"/>
              </a:rPr>
              <a:t>如</a:t>
            </a:r>
            <a:r>
              <a:rPr sz="2000" b="1" spc="-5">
                <a:latin typeface="方正启体简体" panose="03000509000000000000" charset="-122"/>
                <a:ea typeface="方正启体简体" panose="03000509000000000000" charset="-122"/>
                <a:cs typeface="方正启体简体" panose="03000509000000000000" charset="-122"/>
              </a:rPr>
              <a:t>詹天佑</a:t>
            </a:r>
            <a:endParaRPr sz="2000" b="1" spc="-5">
              <a:latin typeface="方正启体简体" panose="03000509000000000000" charset="-122"/>
              <a:ea typeface="方正启体简体" panose="03000509000000000000" charset="-122"/>
              <a:cs typeface="方正启体简体" panose="03000509000000000000" charset="-122"/>
            </a:endParaRPr>
          </a:p>
        </p:txBody>
      </p:sp>
      <p:sp>
        <p:nvSpPr>
          <p:cNvPr id="13" name="object 13"/>
          <p:cNvSpPr txBox="1"/>
          <p:nvPr/>
        </p:nvSpPr>
        <p:spPr>
          <a:xfrm>
            <a:off x="3375025" y="1684655"/>
            <a:ext cx="1067435" cy="747395"/>
          </a:xfrm>
          <a:prstGeom prst="rect">
            <a:avLst/>
          </a:prstGeom>
          <a:solidFill>
            <a:schemeClr val="accent3">
              <a:lumMod val="20000"/>
              <a:lumOff val="80000"/>
            </a:schemeClr>
          </a:solidFill>
          <a:ln>
            <a:solidFill>
              <a:srgbClr val="FF0000"/>
            </a:solidFill>
          </a:ln>
        </p:spPr>
        <p:txBody>
          <a:bodyPr vert="horz" wrap="square" lIns="0" tIns="9048" rIns="0" bIns="0" rtlCol="0">
            <a:spAutoFit/>
          </a:bodyPr>
          <a:lstStyle/>
          <a:p>
            <a:pPr marR="5080" algn="ctr">
              <a:spcBef>
                <a:spcPts val="0"/>
              </a:spcBef>
            </a:pPr>
            <a:r>
              <a:rPr sz="2400" b="1">
                <a:latin typeface="方正启体简体" panose="03000509000000000000" charset="-122"/>
                <a:ea typeface="方正启体简体" panose="03000509000000000000" charset="-122"/>
                <a:cs typeface="方正启体简体" panose="03000509000000000000" charset="-122"/>
              </a:rPr>
              <a:t>洋务运动 时期</a:t>
            </a:r>
            <a:endParaRPr sz="2400" b="1">
              <a:latin typeface="方正启体简体" panose="03000509000000000000" charset="-122"/>
              <a:ea typeface="方正启体简体" panose="03000509000000000000" charset="-122"/>
              <a:cs typeface="方正启体简体" panose="03000509000000000000" charset="-122"/>
            </a:endParaRPr>
          </a:p>
        </p:txBody>
      </p:sp>
      <p:sp>
        <p:nvSpPr>
          <p:cNvPr id="16" name="object 16"/>
          <p:cNvSpPr txBox="1"/>
          <p:nvPr/>
        </p:nvSpPr>
        <p:spPr>
          <a:xfrm>
            <a:off x="6625590" y="3411220"/>
            <a:ext cx="1569085" cy="932180"/>
          </a:xfrm>
          <a:prstGeom prst="rect">
            <a:avLst/>
          </a:prstGeom>
          <a:solidFill>
            <a:schemeClr val="accent5">
              <a:lumMod val="20000"/>
              <a:lumOff val="80000"/>
            </a:schemeClr>
          </a:solidFill>
          <a:ln>
            <a:solidFill>
              <a:srgbClr val="FF0000"/>
            </a:solidFill>
          </a:ln>
        </p:spPr>
        <p:txBody>
          <a:bodyPr vert="horz" wrap="square" lIns="0" tIns="9048" rIns="0" bIns="0" rtlCol="0">
            <a:spAutoFit/>
          </a:bodyPr>
          <a:lstStyle/>
          <a:p>
            <a:pPr marL="12700">
              <a:spcBef>
                <a:spcPts val="95"/>
              </a:spcBef>
            </a:pPr>
            <a:r>
              <a:rPr sz="2000" b="1">
                <a:latin typeface="方正启体简体" panose="03000509000000000000" charset="-122"/>
                <a:ea typeface="方正启体简体" panose="03000509000000000000" charset="-122"/>
                <a:cs typeface="方正启体简体" panose="03000509000000000000" charset="-122"/>
                <a:sym typeface="+mn-ea"/>
              </a:rPr>
              <a:t>留</a:t>
            </a:r>
            <a:r>
              <a:rPr sz="2000" b="1" spc="-5">
                <a:latin typeface="方正启体简体" panose="03000509000000000000" charset="-122"/>
                <a:ea typeface="方正启体简体" panose="03000509000000000000" charset="-122"/>
                <a:cs typeface="方正启体简体" panose="03000509000000000000" charset="-122"/>
                <a:sym typeface="+mn-ea"/>
              </a:rPr>
              <a:t>法勤工</a:t>
            </a:r>
            <a:r>
              <a:rPr sz="2000" b="1">
                <a:latin typeface="方正启体简体" panose="03000509000000000000" charset="-122"/>
                <a:ea typeface="方正启体简体" panose="03000509000000000000" charset="-122"/>
                <a:cs typeface="方正启体简体" panose="03000509000000000000" charset="-122"/>
              </a:rPr>
              <a:t>俭</a:t>
            </a:r>
            <a:r>
              <a:rPr sz="2000" b="1" spc="-5">
                <a:latin typeface="方正启体简体" panose="03000509000000000000" charset="-122"/>
                <a:ea typeface="方正启体简体" panose="03000509000000000000" charset="-122"/>
                <a:cs typeface="方正启体简体" panose="03000509000000000000" charset="-122"/>
              </a:rPr>
              <a:t>学运动，</a:t>
            </a:r>
            <a:r>
              <a:rPr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如</a:t>
            </a:r>
            <a:r>
              <a:rPr sz="2000" b="1" spc="-5">
                <a:solidFill>
                  <a:srgbClr val="FF0000"/>
                </a:solidFill>
                <a:latin typeface="方正启体简体" panose="03000509000000000000" charset="-122"/>
                <a:ea typeface="方正启体简体" panose="03000509000000000000" charset="-122"/>
                <a:cs typeface="方正启体简体" panose="03000509000000000000" charset="-122"/>
                <a:sym typeface="+mn-ea"/>
              </a:rPr>
              <a:t>邓小平</a:t>
            </a:r>
            <a:endParaRPr sz="2000" b="1" spc="-5">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9" name="object 19"/>
          <p:cNvSpPr txBox="1"/>
          <p:nvPr/>
        </p:nvSpPr>
        <p:spPr>
          <a:xfrm>
            <a:off x="6545580" y="1594485"/>
            <a:ext cx="1482090" cy="747395"/>
          </a:xfrm>
          <a:prstGeom prst="rect">
            <a:avLst/>
          </a:prstGeom>
          <a:solidFill>
            <a:schemeClr val="accent3">
              <a:lumMod val="20000"/>
              <a:lumOff val="80000"/>
            </a:schemeClr>
          </a:solidFill>
          <a:ln>
            <a:solidFill>
              <a:srgbClr val="FF0000"/>
            </a:solidFill>
          </a:ln>
        </p:spPr>
        <p:txBody>
          <a:bodyPr vert="horz" wrap="square" lIns="0" tIns="9048" rIns="0" bIns="0" rtlCol="0">
            <a:spAutoFit/>
          </a:bodyPr>
          <a:lstStyle/>
          <a:p>
            <a:pPr marR="5080" algn="ctr">
              <a:spcBef>
                <a:spcPts val="0"/>
              </a:spcBef>
            </a:pPr>
            <a:r>
              <a:rPr sz="2400" b="1">
                <a:latin typeface="方正启体简体" panose="03000509000000000000" charset="-122"/>
                <a:ea typeface="方正启体简体" panose="03000509000000000000" charset="-122"/>
                <a:cs typeface="方正启体简体" panose="03000509000000000000" charset="-122"/>
              </a:rPr>
              <a:t>新文化运 动时期</a:t>
            </a:r>
            <a:endParaRPr sz="2400" b="1">
              <a:latin typeface="方正启体简体" panose="03000509000000000000" charset="-122"/>
              <a:ea typeface="方正启体简体" panose="03000509000000000000" charset="-122"/>
              <a:cs typeface="方正启体简体" panose="03000509000000000000" charset="-122"/>
            </a:endParaRPr>
          </a:p>
        </p:txBody>
      </p:sp>
      <p:sp>
        <p:nvSpPr>
          <p:cNvPr id="20" name="object 20"/>
          <p:cNvSpPr/>
          <p:nvPr/>
        </p:nvSpPr>
        <p:spPr>
          <a:xfrm>
            <a:off x="3001136" y="1750980"/>
            <a:ext cx="38100" cy="2445068"/>
          </a:xfrm>
          <a:custGeom>
            <a:avLst/>
            <a:gdLst/>
            <a:ahLst/>
            <a:cxnLst/>
            <a:rect l="l" t="t" r="r" b="b"/>
            <a:pathLst>
              <a:path w="50800" h="3260090">
                <a:moveTo>
                  <a:pt x="50292" y="0"/>
                </a:moveTo>
                <a:lnTo>
                  <a:pt x="0" y="0"/>
                </a:lnTo>
                <a:lnTo>
                  <a:pt x="0" y="3259836"/>
                </a:lnTo>
                <a:lnTo>
                  <a:pt x="50292" y="3259836"/>
                </a:lnTo>
                <a:lnTo>
                  <a:pt x="50292" y="0"/>
                </a:lnTo>
                <a:close/>
              </a:path>
            </a:pathLst>
          </a:custGeom>
          <a:solidFill>
            <a:srgbClr val="FF0000"/>
          </a:solidFill>
        </p:spPr>
        <p:txBody>
          <a:bodyPr wrap="square" lIns="0" tIns="0" rIns="0" bIns="0" rtlCol="0"/>
          <a:lstStyle/>
          <a:p>
            <a:endParaRPr sz="100">
              <a:latin typeface="方正启体简体" panose="03000509000000000000" charset="-122"/>
              <a:ea typeface="方正启体简体" panose="03000509000000000000" charset="-122"/>
            </a:endParaRPr>
          </a:p>
        </p:txBody>
      </p:sp>
      <p:sp>
        <p:nvSpPr>
          <p:cNvPr id="21" name="object 21"/>
          <p:cNvSpPr/>
          <p:nvPr/>
        </p:nvSpPr>
        <p:spPr>
          <a:xfrm>
            <a:off x="4778502" y="1747552"/>
            <a:ext cx="38100" cy="2445068"/>
          </a:xfrm>
          <a:custGeom>
            <a:avLst/>
            <a:gdLst/>
            <a:ahLst/>
            <a:cxnLst/>
            <a:rect l="l" t="t" r="r" b="b"/>
            <a:pathLst>
              <a:path w="50800" h="3260090">
                <a:moveTo>
                  <a:pt x="50291" y="0"/>
                </a:moveTo>
                <a:lnTo>
                  <a:pt x="0" y="0"/>
                </a:lnTo>
                <a:lnTo>
                  <a:pt x="0" y="3259836"/>
                </a:lnTo>
                <a:lnTo>
                  <a:pt x="50291" y="3259836"/>
                </a:lnTo>
                <a:lnTo>
                  <a:pt x="50291" y="0"/>
                </a:lnTo>
                <a:close/>
              </a:path>
            </a:pathLst>
          </a:custGeom>
          <a:solidFill>
            <a:srgbClr val="FF3300"/>
          </a:solidFill>
        </p:spPr>
        <p:txBody>
          <a:bodyPr wrap="square" lIns="0" tIns="0" rIns="0" bIns="0" rtlCol="0"/>
          <a:lstStyle/>
          <a:p>
            <a:endParaRPr sz="100">
              <a:latin typeface="方正启体简体" panose="03000509000000000000" charset="-122"/>
              <a:ea typeface="方正启体简体" panose="03000509000000000000" charset="-122"/>
            </a:endParaRPr>
          </a:p>
        </p:txBody>
      </p:sp>
      <p:sp>
        <p:nvSpPr>
          <p:cNvPr id="22" name="object 22"/>
          <p:cNvSpPr/>
          <p:nvPr/>
        </p:nvSpPr>
        <p:spPr>
          <a:xfrm>
            <a:off x="6506718" y="1747552"/>
            <a:ext cx="39052" cy="2445068"/>
          </a:xfrm>
          <a:custGeom>
            <a:avLst/>
            <a:gdLst/>
            <a:ahLst/>
            <a:cxnLst/>
            <a:rect l="l" t="t" r="r" b="b"/>
            <a:pathLst>
              <a:path w="52069" h="3260090">
                <a:moveTo>
                  <a:pt x="51816" y="0"/>
                </a:moveTo>
                <a:lnTo>
                  <a:pt x="0" y="0"/>
                </a:lnTo>
                <a:lnTo>
                  <a:pt x="0" y="3259836"/>
                </a:lnTo>
                <a:lnTo>
                  <a:pt x="51816" y="3259836"/>
                </a:lnTo>
                <a:lnTo>
                  <a:pt x="51816" y="0"/>
                </a:lnTo>
                <a:close/>
              </a:path>
            </a:pathLst>
          </a:custGeom>
          <a:solidFill>
            <a:srgbClr val="FF3300"/>
          </a:solidFill>
        </p:spPr>
        <p:txBody>
          <a:bodyPr wrap="square" lIns="0" tIns="0" rIns="0" bIns="0" rtlCol="0"/>
          <a:lstStyle/>
          <a:p>
            <a:endParaRPr sz="100">
              <a:latin typeface="方正启体简体" panose="03000509000000000000" charset="-122"/>
              <a:ea typeface="方正启体简体" panose="03000509000000000000" charset="-122"/>
            </a:endParaRPr>
          </a:p>
        </p:txBody>
      </p:sp>
      <p:sp>
        <p:nvSpPr>
          <p:cNvPr id="24" name="object 24"/>
          <p:cNvSpPr txBox="1"/>
          <p:nvPr/>
        </p:nvSpPr>
        <p:spPr>
          <a:xfrm>
            <a:off x="8376920" y="3461385"/>
            <a:ext cx="1604010" cy="932180"/>
          </a:xfrm>
          <a:prstGeom prst="rect">
            <a:avLst/>
          </a:prstGeom>
          <a:solidFill>
            <a:schemeClr val="accent5">
              <a:lumMod val="20000"/>
              <a:lumOff val="80000"/>
            </a:schemeClr>
          </a:solidFill>
          <a:ln>
            <a:solidFill>
              <a:srgbClr val="FF0000"/>
            </a:solidFill>
          </a:ln>
        </p:spPr>
        <p:txBody>
          <a:bodyPr vert="horz" wrap="square" lIns="0" tIns="9048" rIns="0" bIns="0" rtlCol="0">
            <a:spAutoFit/>
          </a:bodyPr>
          <a:lstStyle/>
          <a:p>
            <a:pPr marL="12700" marR="5080">
              <a:spcBef>
                <a:spcPts val="95"/>
              </a:spcBef>
            </a:pPr>
            <a:r>
              <a:rPr sz="2000" b="1">
                <a:latin typeface="方正启体简体" panose="03000509000000000000" charset="-122"/>
                <a:ea typeface="方正启体简体" panose="03000509000000000000" charset="-122"/>
                <a:cs typeface="方正启体简体" panose="03000509000000000000" charset="-122"/>
              </a:rPr>
              <a:t>“</a:t>
            </a:r>
            <a:r>
              <a:rPr sz="2000" b="1" spc="-5">
                <a:latin typeface="方正启体简体" panose="03000509000000000000" charset="-122"/>
                <a:ea typeface="方正启体简体" panose="03000509000000000000" charset="-122"/>
                <a:cs typeface="方正启体简体" panose="03000509000000000000" charset="-122"/>
              </a:rPr>
              <a:t>以俄为 </a:t>
            </a:r>
            <a:r>
              <a:rPr sz="2000" b="1">
                <a:latin typeface="方正启体简体" panose="03000509000000000000" charset="-122"/>
                <a:ea typeface="方正启体简体" panose="03000509000000000000" charset="-122"/>
                <a:cs typeface="方正启体简体" panose="03000509000000000000" charset="-122"/>
              </a:rPr>
              <a:t>师</a:t>
            </a:r>
            <a:r>
              <a:rPr sz="2000" b="1" spc="-5">
                <a:latin typeface="方正启体简体" panose="03000509000000000000" charset="-122"/>
                <a:ea typeface="方正启体简体" panose="03000509000000000000" charset="-122"/>
                <a:cs typeface="方正启体简体" panose="03000509000000000000" charset="-122"/>
              </a:rPr>
              <a:t>”，留苏 </a:t>
            </a:r>
            <a:r>
              <a:rPr sz="2000" b="1">
                <a:latin typeface="方正启体简体" panose="03000509000000000000" charset="-122"/>
                <a:ea typeface="方正启体简体" panose="03000509000000000000" charset="-122"/>
                <a:cs typeface="方正启体简体" panose="03000509000000000000" charset="-122"/>
              </a:rPr>
              <a:t>学</a:t>
            </a:r>
            <a:r>
              <a:rPr sz="2000" b="1" spc="-5">
                <a:latin typeface="方正启体简体" panose="03000509000000000000" charset="-122"/>
                <a:ea typeface="方正启体简体" panose="03000509000000000000" charset="-122"/>
                <a:cs typeface="方正启体简体" panose="03000509000000000000" charset="-122"/>
              </a:rPr>
              <a:t>习热潮</a:t>
            </a:r>
            <a:endParaRPr sz="2000" b="1" spc="-5">
              <a:latin typeface="方正启体简体" panose="03000509000000000000" charset="-122"/>
              <a:ea typeface="方正启体简体" panose="03000509000000000000" charset="-122"/>
              <a:cs typeface="方正启体简体" panose="03000509000000000000" charset="-122"/>
            </a:endParaRPr>
          </a:p>
        </p:txBody>
      </p:sp>
      <p:sp>
        <p:nvSpPr>
          <p:cNvPr id="26" name="object 26"/>
          <p:cNvSpPr txBox="1"/>
          <p:nvPr/>
        </p:nvSpPr>
        <p:spPr>
          <a:xfrm>
            <a:off x="8455025" y="1623060"/>
            <a:ext cx="1336040" cy="747395"/>
          </a:xfrm>
          <a:prstGeom prst="rect">
            <a:avLst/>
          </a:prstGeom>
          <a:solidFill>
            <a:schemeClr val="accent3">
              <a:lumMod val="20000"/>
              <a:lumOff val="80000"/>
            </a:schemeClr>
          </a:solidFill>
          <a:ln>
            <a:solidFill>
              <a:srgbClr val="FF0000"/>
            </a:solidFill>
          </a:ln>
        </p:spPr>
        <p:txBody>
          <a:bodyPr vert="horz" wrap="square" lIns="0" tIns="9048" rIns="0" bIns="0" rtlCol="0">
            <a:spAutoFit/>
          </a:bodyPr>
          <a:lstStyle/>
          <a:p>
            <a:pPr>
              <a:spcBef>
                <a:spcPts val="95"/>
              </a:spcBef>
            </a:pPr>
            <a:r>
              <a:rPr sz="2400" b="1">
                <a:latin typeface="方正启体简体" panose="03000509000000000000" charset="-122"/>
                <a:ea typeface="方正启体简体" panose="03000509000000000000" charset="-122"/>
                <a:cs typeface="方正启体简体" panose="03000509000000000000" charset="-122"/>
              </a:rPr>
              <a:t>20世纪20</a:t>
            </a:r>
            <a:endParaRPr sz="2400" b="1">
              <a:latin typeface="方正启体简体" panose="03000509000000000000" charset="-122"/>
              <a:ea typeface="方正启体简体" panose="03000509000000000000" charset="-122"/>
              <a:cs typeface="方正启体简体" panose="03000509000000000000" charset="-122"/>
            </a:endParaRPr>
          </a:p>
          <a:p>
            <a:r>
              <a:rPr sz="2400" b="1">
                <a:latin typeface="方正启体简体" panose="03000509000000000000" charset="-122"/>
                <a:ea typeface="方正启体简体" panose="03000509000000000000" charset="-122"/>
                <a:cs typeface="方正启体简体" panose="03000509000000000000" charset="-122"/>
              </a:rPr>
              <a:t>中期以后</a:t>
            </a:r>
            <a:endParaRPr sz="2400" b="1">
              <a:latin typeface="方正启体简体" panose="03000509000000000000" charset="-122"/>
              <a:ea typeface="方正启体简体" panose="03000509000000000000" charset="-122"/>
              <a:cs typeface="方正启体简体" panose="03000509000000000000" charset="-122"/>
            </a:endParaRPr>
          </a:p>
        </p:txBody>
      </p:sp>
      <p:sp>
        <p:nvSpPr>
          <p:cNvPr id="27" name="object 27"/>
          <p:cNvSpPr/>
          <p:nvPr/>
        </p:nvSpPr>
        <p:spPr>
          <a:xfrm>
            <a:off x="8178927" y="1747552"/>
            <a:ext cx="36671" cy="2445068"/>
          </a:xfrm>
          <a:custGeom>
            <a:avLst/>
            <a:gdLst/>
            <a:ahLst/>
            <a:cxnLst/>
            <a:rect l="l" t="t" r="r" b="b"/>
            <a:pathLst>
              <a:path w="48895" h="3260090">
                <a:moveTo>
                  <a:pt x="48768" y="0"/>
                </a:moveTo>
                <a:lnTo>
                  <a:pt x="0" y="0"/>
                </a:lnTo>
                <a:lnTo>
                  <a:pt x="0" y="3259836"/>
                </a:lnTo>
                <a:lnTo>
                  <a:pt x="48768" y="3259836"/>
                </a:lnTo>
                <a:lnTo>
                  <a:pt x="48768" y="0"/>
                </a:lnTo>
                <a:close/>
              </a:path>
            </a:pathLst>
          </a:custGeom>
          <a:solidFill>
            <a:srgbClr val="FF3300"/>
          </a:solidFill>
        </p:spPr>
        <p:txBody>
          <a:bodyPr wrap="square" lIns="0" tIns="0" rIns="0" bIns="0" rtlCol="0"/>
          <a:lstStyle/>
          <a:p>
            <a:endParaRPr sz="100">
              <a:latin typeface="方正启体简体" panose="03000509000000000000" charset="-122"/>
              <a:ea typeface="方正启体简体" panose="03000509000000000000" charset="-122"/>
            </a:endParaRPr>
          </a:p>
        </p:txBody>
      </p:sp>
      <p:sp>
        <p:nvSpPr>
          <p:cNvPr id="28" name="object 28"/>
          <p:cNvSpPr txBox="1"/>
          <p:nvPr/>
        </p:nvSpPr>
        <p:spPr>
          <a:xfrm>
            <a:off x="849630" y="980440"/>
            <a:ext cx="4278630" cy="408940"/>
          </a:xfrm>
          <a:prstGeom prst="rect">
            <a:avLst/>
          </a:prstGeom>
          <a:noFill/>
          <a:ln>
            <a:noFill/>
          </a:ln>
        </p:spPr>
        <p:txBody>
          <a:bodyPr vert="horz" wrap="square" lIns="0" tIns="9048" rIns="0" bIns="0" rtlCol="0">
            <a:spAutoFit/>
          </a:bodyPr>
          <a:lstStyle/>
          <a:p>
            <a:pPr marL="223520">
              <a:spcBef>
                <a:spcPts val="2330"/>
              </a:spcBef>
            </a:pPr>
            <a:r>
              <a:rPr lang="zh-CN" sz="2600" b="1">
                <a:latin typeface="方正启体简体" panose="03000509000000000000" charset="-122"/>
                <a:ea typeface="方正启体简体" panose="03000509000000000000" charset="-122"/>
                <a:cs typeface="方正启体简体" panose="03000509000000000000" charset="-122"/>
              </a:rPr>
              <a:t>（</a:t>
            </a:r>
            <a:r>
              <a:rPr lang="en-US" altLang="zh-CN" sz="2600" b="1">
                <a:latin typeface="方正启体简体" panose="03000509000000000000" charset="-122"/>
                <a:ea typeface="方正启体简体" panose="03000509000000000000" charset="-122"/>
                <a:cs typeface="方正启体简体" panose="03000509000000000000" charset="-122"/>
              </a:rPr>
              <a:t>1</a:t>
            </a:r>
            <a:r>
              <a:rPr lang="zh-CN" altLang="en-US" sz="2600" b="1">
                <a:latin typeface="方正启体简体" panose="03000509000000000000" charset="-122"/>
                <a:ea typeface="方正启体简体" panose="03000509000000000000" charset="-122"/>
                <a:cs typeface="方正启体简体" panose="03000509000000000000" charset="-122"/>
              </a:rPr>
              <a:t>）</a:t>
            </a:r>
            <a:r>
              <a:rPr sz="2600" b="1">
                <a:latin typeface="方正启体简体" panose="03000509000000000000" charset="-122"/>
                <a:ea typeface="方正启体简体" panose="03000509000000000000" charset="-122"/>
                <a:cs typeface="方正启体简体" panose="03000509000000000000" charset="-122"/>
              </a:rPr>
              <a:t>留学教育发展历程</a:t>
            </a:r>
            <a:endParaRPr sz="2600" b="1">
              <a:latin typeface="方正启体简体" panose="03000509000000000000" charset="-122"/>
              <a:ea typeface="方正启体简体" panose="03000509000000000000" charset="-122"/>
              <a:cs typeface="方正启体简体" panose="03000509000000000000" charset="-122"/>
            </a:endParaRPr>
          </a:p>
        </p:txBody>
      </p:sp>
      <p:sp>
        <p:nvSpPr>
          <p:cNvPr id="29" name="object 8"/>
          <p:cNvSpPr txBox="1"/>
          <p:nvPr/>
        </p:nvSpPr>
        <p:spPr>
          <a:xfrm>
            <a:off x="3361690" y="4579620"/>
            <a:ext cx="6697980" cy="1872615"/>
          </a:xfrm>
          <a:prstGeom prst="rect">
            <a:avLst/>
          </a:prstGeom>
          <a:ln w="19050">
            <a:solidFill>
              <a:srgbClr val="FF0000"/>
            </a:solidFill>
          </a:ln>
        </p:spPr>
        <p:txBody>
          <a:bodyPr vert="horz" wrap="square" lIns="0" tIns="100488" rIns="0" bIns="0" rtlCol="0">
            <a:spAutoFit/>
          </a:bodyPr>
          <a:lstStyle/>
          <a:p>
            <a:pPr marL="12700">
              <a:lnSpc>
                <a:spcPct val="120000"/>
              </a:lnSpc>
            </a:pPr>
            <a:r>
              <a:rPr lang="zh-CN" sz="2400" b="1">
                <a:latin typeface="方正启体简体" panose="03000509000000000000" charset="-122"/>
                <a:ea typeface="方正启体简体" panose="03000509000000000000" charset="-122"/>
                <a:sym typeface="+mn-ea"/>
              </a:rPr>
              <a:t>①有利于华夏文化的传播与中外文化交流；</a:t>
            </a:r>
            <a:endParaRPr lang="zh-CN" sz="2400" b="1">
              <a:latin typeface="方正启体简体" panose="03000509000000000000" charset="-122"/>
              <a:ea typeface="方正启体简体" panose="03000509000000000000" charset="-122"/>
              <a:sym typeface="+mn-ea"/>
            </a:endParaRPr>
          </a:p>
          <a:p>
            <a:pPr marL="12700">
              <a:lnSpc>
                <a:spcPct val="120000"/>
              </a:lnSpc>
            </a:pPr>
            <a:r>
              <a:rPr lang="zh-CN" sz="2400" b="1">
                <a:latin typeface="方正启体简体" panose="03000509000000000000" charset="-122"/>
                <a:ea typeface="方正启体简体" panose="03000509000000000000" charset="-122"/>
                <a:sym typeface="+mn-ea"/>
              </a:rPr>
              <a:t>②为近代化事业培养优秀人才与中坚力量；</a:t>
            </a:r>
            <a:endParaRPr lang="zh-CN" sz="2400" b="1">
              <a:latin typeface="方正启体简体" panose="03000509000000000000" charset="-122"/>
              <a:ea typeface="方正启体简体" panose="03000509000000000000" charset="-122"/>
              <a:sym typeface="+mn-ea"/>
            </a:endParaRPr>
          </a:p>
          <a:p>
            <a:pPr marL="12700">
              <a:lnSpc>
                <a:spcPct val="120000"/>
              </a:lnSpc>
            </a:pPr>
            <a:r>
              <a:rPr lang="zh-CN" sz="2400" b="1">
                <a:latin typeface="方正启体简体" panose="03000509000000000000" charset="-122"/>
                <a:ea typeface="方正启体简体" panose="03000509000000000000" charset="-122"/>
                <a:sym typeface="+mn-ea"/>
              </a:rPr>
              <a:t>③促进近代科技发展和思想解放；</a:t>
            </a:r>
            <a:endParaRPr lang="zh-CN" sz="2400" b="1">
              <a:latin typeface="方正启体简体" panose="03000509000000000000" charset="-122"/>
              <a:ea typeface="方正启体简体" panose="03000509000000000000" charset="-122"/>
              <a:sym typeface="+mn-ea"/>
            </a:endParaRPr>
          </a:p>
          <a:p>
            <a:pPr marL="12700">
              <a:lnSpc>
                <a:spcPct val="120000"/>
              </a:lnSpc>
            </a:pPr>
            <a:r>
              <a:rPr lang="zh-CN" sz="2400" b="1">
                <a:latin typeface="方正启体简体" panose="03000509000000000000" charset="-122"/>
                <a:ea typeface="方正启体简体" panose="03000509000000000000" charset="-122"/>
                <a:sym typeface="+mn-ea"/>
              </a:rPr>
              <a:t>④促进中国教育的现代化进程。</a:t>
            </a:r>
            <a:endParaRPr lang="zh-CN" sz="24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30" name="文本框 29"/>
          <p:cNvSpPr txBox="1"/>
          <p:nvPr/>
        </p:nvSpPr>
        <p:spPr>
          <a:xfrm>
            <a:off x="1206500" y="5008245"/>
            <a:ext cx="2033905" cy="460375"/>
          </a:xfrm>
          <a:prstGeom prst="rect">
            <a:avLst/>
          </a:prstGeom>
          <a:noFill/>
          <a:ln w="15875">
            <a:solidFill>
              <a:srgbClr val="FF0000"/>
            </a:solidFill>
          </a:ln>
        </p:spPr>
        <p:txBody>
          <a:bodyPr wrap="square" rtlCol="0" anchor="t">
            <a:spAutoFit/>
          </a:bodyPr>
          <a:lstStyle/>
          <a:p>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2</a:t>
            </a:r>
            <a:r>
              <a:rPr lang="zh-CN" altLang="en-US"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）作用</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endPar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1" name="文本框 30"/>
          <p:cNvSpPr txBox="1"/>
          <p:nvPr/>
        </p:nvSpPr>
        <p:spPr>
          <a:xfrm>
            <a:off x="839470" y="445135"/>
            <a:ext cx="2500630" cy="521970"/>
          </a:xfrm>
          <a:prstGeom prst="rect">
            <a:avLst/>
          </a:prstGeom>
          <a:noFill/>
          <a:ln>
            <a:noFill/>
          </a:ln>
        </p:spPr>
        <p:txBody>
          <a:bodyPr wrap="square" rtlCol="0">
            <a:spAutoFit/>
          </a:bodyPr>
          <a:lstStyle/>
          <a:p>
            <a:pPr marL="12700">
              <a:spcBef>
                <a:spcPts val="95"/>
              </a:spcBef>
            </a:pPr>
            <a:r>
              <a:rPr lang="en-US" sz="2800" b="1" spc="-5">
                <a:solidFill>
                  <a:srgbClr val="FF0000"/>
                </a:solidFill>
                <a:latin typeface="方正启体简体" panose="03000509000000000000" charset="-122"/>
                <a:ea typeface="方正启体简体" panose="03000509000000000000" charset="-122"/>
                <a:cs typeface="方正启体简体" panose="03000509000000000000" charset="-122"/>
                <a:sym typeface="+mn-ea"/>
              </a:rPr>
              <a:t>2</a:t>
            </a:r>
            <a:r>
              <a:rPr lang="zh-CN" altLang="en-US" sz="2800" b="1" spc="-5">
                <a:solidFill>
                  <a:srgbClr val="FF0000"/>
                </a:solidFill>
                <a:latin typeface="方正启体简体" panose="03000509000000000000" charset="-122"/>
                <a:ea typeface="方正启体简体" panose="03000509000000000000" charset="-122"/>
                <a:cs typeface="方正启体简体" panose="03000509000000000000" charset="-122"/>
                <a:sym typeface="+mn-ea"/>
              </a:rPr>
              <a:t>、</a:t>
            </a:r>
            <a:r>
              <a:rPr sz="2800" b="1" spc="-5">
                <a:solidFill>
                  <a:srgbClr val="FF0000"/>
                </a:solidFill>
                <a:latin typeface="方正启体简体" panose="03000509000000000000" charset="-122"/>
                <a:ea typeface="方正启体简体" panose="03000509000000000000" charset="-122"/>
                <a:cs typeface="方正启体简体" panose="03000509000000000000" charset="-122"/>
                <a:sym typeface="+mn-ea"/>
              </a:rPr>
              <a:t>留学教育</a:t>
            </a:r>
            <a:endParaRPr lang="zh-CN" altLang="en-US" sz="2800" b="1" spc="-5">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2" name="下箭头 31"/>
          <p:cNvSpPr/>
          <p:nvPr/>
        </p:nvSpPr>
        <p:spPr>
          <a:xfrm>
            <a:off x="1995805" y="2349500"/>
            <a:ext cx="144780" cy="100774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下箭头 32"/>
          <p:cNvSpPr/>
          <p:nvPr/>
        </p:nvSpPr>
        <p:spPr>
          <a:xfrm>
            <a:off x="3823335" y="2432050"/>
            <a:ext cx="144780" cy="100774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下箭头 33"/>
          <p:cNvSpPr/>
          <p:nvPr/>
        </p:nvSpPr>
        <p:spPr>
          <a:xfrm>
            <a:off x="5593080" y="2403475"/>
            <a:ext cx="144780" cy="100774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下箭头 34"/>
          <p:cNvSpPr/>
          <p:nvPr/>
        </p:nvSpPr>
        <p:spPr>
          <a:xfrm>
            <a:off x="7214235" y="2453640"/>
            <a:ext cx="179070" cy="83312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下箭头 35"/>
          <p:cNvSpPr/>
          <p:nvPr/>
        </p:nvSpPr>
        <p:spPr>
          <a:xfrm>
            <a:off x="9012555" y="2453005"/>
            <a:ext cx="179070" cy="95821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2000"/>
                                        <p:tgtEl>
                                          <p:spTgt spid="29"/>
                                        </p:tgtEl>
                                      </p:cBhvr>
                                    </p:animEffect>
                                    <p:anim calcmode="lin" valueType="num">
                                      <p:cBhvr>
                                        <p:cTn id="74" dur="2000" fill="hold"/>
                                        <p:tgtEl>
                                          <p:spTgt spid="29"/>
                                        </p:tgtEl>
                                        <p:attrNameLst>
                                          <p:attrName>ppt_w</p:attrName>
                                        </p:attrNameLst>
                                      </p:cBhvr>
                                      <p:tavLst>
                                        <p:tav tm="0" fmla="#ppt_w*sin(2.5*pi*$)">
                                          <p:val>
                                            <p:fltVal val="0"/>
                                          </p:val>
                                        </p:tav>
                                        <p:tav tm="100000">
                                          <p:val>
                                            <p:fltVal val="1"/>
                                          </p:val>
                                        </p:tav>
                                      </p:tavLst>
                                    </p:anim>
                                    <p:anim calcmode="lin" valueType="num">
                                      <p:cBhvr>
                                        <p:cTn id="75"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5" grpId="0" bldLvl="0" animBg="1"/>
      <p:bldP spid="33" grpId="0" bldLvl="0" animBg="1"/>
      <p:bldP spid="11" grpId="0" bldLvl="0" animBg="1"/>
      <p:bldP spid="34" grpId="0" bldLvl="0" animBg="1"/>
      <p:bldP spid="7" grpId="0" bldLvl="0" animBg="1"/>
      <p:bldP spid="35" grpId="0" bldLvl="0" animBg="1"/>
      <p:bldP spid="16" grpId="0" bldLvl="0" animBg="1"/>
      <p:bldP spid="36" grpId="0" bldLvl="0" animBg="1"/>
      <p:bldP spid="36" grpId="1" bldLvl="0" animBg="1"/>
      <p:bldP spid="24" grpId="0" bldLvl="0" animBg="1"/>
      <p:bldP spid="2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4294967295"/>
          </p:nvPr>
        </p:nvSpPr>
        <p:spPr>
          <a:xfrm>
            <a:off x="479425" y="476250"/>
            <a:ext cx="11228070" cy="6113780"/>
          </a:xfrm>
        </p:spPr>
        <p:txBody>
          <a:bodyPr/>
          <a:p>
            <a:pPr marL="0" indent="0">
              <a:buNone/>
            </a:pPr>
            <a:r>
              <a:rPr lang="zh-CN" sz="2400" b="1">
                <a:latin typeface="方正启体简体" panose="03000509000000000000" charset="-122"/>
                <a:ea typeface="方正启体简体" panose="03000509000000000000" charset="-122"/>
                <a:cs typeface="方正启体简体" panose="03000509000000000000" charset="-122"/>
                <a:sym typeface="+mn-ea"/>
              </a:rPr>
              <a:t>（</a:t>
            </a:r>
            <a:r>
              <a:rPr lang="en-US" altLang="zh-CN" sz="2400" b="1">
                <a:latin typeface="方正启体简体" panose="03000509000000000000" charset="-122"/>
                <a:ea typeface="方正启体简体" panose="03000509000000000000" charset="-122"/>
                <a:cs typeface="方正启体简体" panose="03000509000000000000" charset="-122"/>
                <a:sym typeface="+mn-ea"/>
              </a:rPr>
              <a:t>3</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a:t>
            </a:r>
            <a:r>
              <a:rPr lang="zh-CN" sz="2400" b="1">
                <a:latin typeface="方正启体简体" panose="03000509000000000000" charset="-122"/>
                <a:ea typeface="方正启体简体" panose="03000509000000000000" charset="-122"/>
                <a:cs typeface="方正启体简体" panose="03000509000000000000" charset="-122"/>
                <a:sym typeface="+mn-ea"/>
              </a:rPr>
              <a:t>特点：</a:t>
            </a:r>
            <a:endParaRPr lang="en-US" sz="2400" b="1">
              <a:latin typeface="方正启体简体" panose="03000509000000000000" charset="-122"/>
              <a:ea typeface="方正启体简体" panose="03000509000000000000" charset="-122"/>
              <a:cs typeface="方正启体简体" panose="03000509000000000000" charset="-122"/>
              <a:sym typeface="+mn-ea"/>
            </a:endParaRPr>
          </a:p>
          <a:p>
            <a:pPr marL="0" indent="0">
              <a:buNone/>
            </a:pPr>
            <a:r>
              <a:rPr 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1)</a:t>
            </a:r>
            <a:r>
              <a:rPr lang="zh-CN" sz="2400" b="1">
                <a:latin typeface="方正启体简体" panose="03000509000000000000" charset="-122"/>
                <a:ea typeface="方正启体简体" panose="03000509000000000000" charset="-122"/>
                <a:cs typeface="方正启体简体" panose="03000509000000000000" charset="-122"/>
                <a:sym typeface="+mn-ea"/>
              </a:rPr>
              <a:t>起初留学风气未开、招生规模不大</a:t>
            </a:r>
            <a:r>
              <a:rPr lang="en-US" sz="2400" b="1">
                <a:latin typeface="方正启体简体" panose="03000509000000000000" charset="-122"/>
                <a:ea typeface="方正启体简体" panose="03000509000000000000" charset="-122"/>
                <a:cs typeface="方正启体简体" panose="03000509000000000000" charset="-122"/>
                <a:sym typeface="+mn-ea"/>
              </a:rPr>
              <a:t>,</a:t>
            </a:r>
            <a:r>
              <a:rPr lang="zh-CN" sz="2400" b="1">
                <a:latin typeface="方正启体简体" panose="03000509000000000000" charset="-122"/>
                <a:ea typeface="方正启体简体" panose="03000509000000000000" charset="-122"/>
                <a:cs typeface="方正启体简体" panose="03000509000000000000" charset="-122"/>
                <a:sym typeface="+mn-ea"/>
              </a:rPr>
              <a:t>每年赴外留学人数较少</a:t>
            </a:r>
            <a:r>
              <a:rPr lang="en-US" sz="2400" b="1">
                <a:latin typeface="方正启体简体" panose="03000509000000000000" charset="-122"/>
                <a:ea typeface="方正启体简体" panose="03000509000000000000" charset="-122"/>
                <a:cs typeface="方正启体简体" panose="03000509000000000000" charset="-122"/>
                <a:sym typeface="+mn-ea"/>
              </a:rPr>
              <a:t>;</a:t>
            </a:r>
            <a:r>
              <a:rPr lang="zh-CN" sz="2400" b="1">
                <a:latin typeface="方正启体简体" panose="03000509000000000000" charset="-122"/>
                <a:ea typeface="方正启体简体" panose="03000509000000000000" charset="-122"/>
                <a:cs typeface="方正启体简体" panose="03000509000000000000" charset="-122"/>
                <a:sym typeface="+mn-ea"/>
              </a:rPr>
              <a:t>后因清政府政策支持</a:t>
            </a:r>
            <a:r>
              <a:rPr lang="en-US" sz="2400" b="1">
                <a:latin typeface="方正启体简体" panose="03000509000000000000" charset="-122"/>
                <a:ea typeface="方正启体简体" panose="03000509000000000000" charset="-122"/>
                <a:cs typeface="方正启体简体" panose="03000509000000000000" charset="-122"/>
                <a:sym typeface="+mn-ea"/>
              </a:rPr>
              <a:t>,</a:t>
            </a:r>
            <a:r>
              <a:rPr lang="zh-CN" sz="2400" b="1">
                <a:latin typeface="方正启体简体" panose="03000509000000000000" charset="-122"/>
                <a:ea typeface="方正启体简体" panose="03000509000000000000" charset="-122"/>
                <a:cs typeface="方正启体简体" panose="03000509000000000000" charset="-122"/>
                <a:sym typeface="+mn-ea"/>
              </a:rPr>
              <a:t>留学风气渐盛</a:t>
            </a:r>
            <a:r>
              <a:rPr lang="en-US" sz="2400" b="1">
                <a:latin typeface="方正启体简体" panose="03000509000000000000" charset="-122"/>
                <a:ea typeface="方正启体简体" panose="03000509000000000000" charset="-122"/>
                <a:cs typeface="方正启体简体" panose="03000509000000000000" charset="-122"/>
                <a:sym typeface="+mn-ea"/>
              </a:rPr>
              <a:t>,</a:t>
            </a:r>
            <a:r>
              <a:rPr lang="zh-CN" sz="2400" b="1">
                <a:latin typeface="方正启体简体" panose="03000509000000000000" charset="-122"/>
                <a:ea typeface="方正启体简体" panose="03000509000000000000" charset="-122"/>
                <a:cs typeface="方正启体简体" panose="03000509000000000000" charset="-122"/>
                <a:sym typeface="+mn-ea"/>
              </a:rPr>
              <a:t>赴外留学人数逐渐增多。   </a:t>
            </a:r>
            <a:endParaRPr lang="zh-CN" sz="2400" b="1">
              <a:latin typeface="方正启体简体" panose="03000509000000000000" charset="-122"/>
              <a:ea typeface="方正启体简体" panose="03000509000000000000" charset="-122"/>
              <a:cs typeface="方正启体简体" panose="03000509000000000000" charset="-122"/>
            </a:endParaRPr>
          </a:p>
          <a:p>
            <a:endParaRPr 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a:p>
            <a:pPr marL="0" indent="0">
              <a:buNone/>
            </a:pPr>
            <a:r>
              <a:rPr 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2)</a:t>
            </a:r>
            <a:r>
              <a:rPr lang="zh-CN" sz="2400" b="1">
                <a:latin typeface="方正启体简体" panose="03000509000000000000" charset="-122"/>
                <a:ea typeface="方正启体简体" panose="03000509000000000000" charset="-122"/>
                <a:cs typeface="方正启体简体" panose="03000509000000000000" charset="-122"/>
                <a:sym typeface="+mn-ea"/>
              </a:rPr>
              <a:t>起初留学的国家仅有美国</a:t>
            </a:r>
            <a:r>
              <a:rPr lang="en-US" sz="2400" b="1">
                <a:latin typeface="方正启体简体" panose="03000509000000000000" charset="-122"/>
                <a:ea typeface="方正启体简体" panose="03000509000000000000" charset="-122"/>
                <a:cs typeface="方正启体简体" panose="03000509000000000000" charset="-122"/>
                <a:sym typeface="+mn-ea"/>
              </a:rPr>
              <a:t>,</a:t>
            </a:r>
            <a:r>
              <a:rPr lang="zh-CN" sz="2400" b="1">
                <a:latin typeface="方正启体简体" panose="03000509000000000000" charset="-122"/>
                <a:ea typeface="方正启体简体" panose="03000509000000000000" charset="-122"/>
                <a:cs typeface="方正启体简体" panose="03000509000000000000" charset="-122"/>
                <a:sym typeface="+mn-ea"/>
              </a:rPr>
              <a:t>后续增加了日本、英国、法国、俄国等国家。 </a:t>
            </a:r>
            <a:endParaRPr lang="zh-CN" sz="2400" b="1">
              <a:latin typeface="方正启体简体" panose="03000509000000000000" charset="-122"/>
              <a:ea typeface="方正启体简体" panose="03000509000000000000" charset="-122"/>
              <a:cs typeface="方正启体简体" panose="03000509000000000000" charset="-122"/>
            </a:endParaRPr>
          </a:p>
          <a:p>
            <a:pPr marL="0" indent="0">
              <a:buNone/>
            </a:pP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 </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a:p>
            <a:pPr marL="0" indent="0">
              <a:buNone/>
            </a:pP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3)</a:t>
            </a:r>
            <a:r>
              <a:rPr lang="zh-CN" altLang="en-US" sz="2400" b="1">
                <a:latin typeface="方正启体简体" panose="03000509000000000000" charset="-122"/>
                <a:ea typeface="方正启体简体" panose="03000509000000000000" charset="-122"/>
                <a:cs typeface="方正启体简体" panose="03000509000000000000" charset="-122"/>
              </a:rPr>
              <a:t>初期的留学生所学科目限于船政、军事,后期所学内容涉及文学、哲学等</a:t>
            </a:r>
            <a:endParaRPr lang="zh-CN" altLang="en-US" sz="2400" b="1">
              <a:latin typeface="方正启体简体" panose="03000509000000000000" charset="-122"/>
              <a:ea typeface="方正启体简体" panose="03000509000000000000" charset="-122"/>
              <a:cs typeface="方正启体简体" panose="03000509000000000000" charset="-122"/>
            </a:endParaRPr>
          </a:p>
          <a:p>
            <a:endParaRPr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a:p>
            <a:pPr marL="0" indent="0">
              <a:buNone/>
            </a:pPr>
            <a:r>
              <a:rPr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4)</a:t>
            </a:r>
            <a:r>
              <a:rPr lang="zh-CN" altLang="en-US" sz="2400" b="1">
                <a:latin typeface="方正启体简体" panose="03000509000000000000" charset="-122"/>
                <a:ea typeface="方正启体简体" panose="03000509000000000000" charset="-122"/>
                <a:cs typeface="方正启体简体" panose="03000509000000000000" charset="-122"/>
              </a:rPr>
              <a:t>洋务运动时期的留学生主要学习西方先进的军事和科学技术,主张“师夷之长技以制夷”,通过学生赴外留学的途径主动引进西学。随后,在戊戌维新运动到辛亥革命这一时期,留学生学习了西方近代民主制度。在民国初期至五四运动时期,留学生学习了西方的启蒙思想与文化精神。1915年爆发的新文化运动,将“民主”与“科学”两面旗帜插在了人们的心中。随着法国与苏联留学生的学习与回国传播,先进的马克思主义也在这一时期传入中国。</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8" name="object 8"/>
          <p:cNvSpPr txBox="1"/>
          <p:nvPr/>
        </p:nvSpPr>
        <p:spPr>
          <a:xfrm>
            <a:off x="5087620" y="5805170"/>
            <a:ext cx="6586220" cy="469265"/>
          </a:xfrm>
          <a:prstGeom prst="rect">
            <a:avLst/>
          </a:prstGeom>
          <a:solidFill>
            <a:srgbClr val="FFFF00"/>
          </a:solidFill>
          <a:ln>
            <a:solidFill>
              <a:srgbClr val="FF0000"/>
            </a:solidFill>
          </a:ln>
        </p:spPr>
        <p:txBody>
          <a:bodyPr vert="horz" wrap="square" lIns="0" tIns="100488" rIns="0" bIns="0" rtlCol="0">
            <a:spAutoFit/>
          </a:bodyPr>
          <a:p>
            <a:pPr marL="12700">
              <a:lnSpc>
                <a:spcPct val="100000"/>
              </a:lnSpc>
              <a:spcBef>
                <a:spcPts val="1275"/>
              </a:spcBef>
            </a:pPr>
            <a:r>
              <a:rPr sz="2400" b="1">
                <a:solidFill>
                  <a:srgbClr val="0824F4"/>
                </a:solidFill>
                <a:latin typeface="方正启体简体" panose="03000509000000000000" charset="-122"/>
                <a:ea typeface="方正启体简体" panose="03000509000000000000" charset="-122"/>
                <a:cs typeface="方正启体简体" panose="03000509000000000000" charset="-122"/>
              </a:rPr>
              <a:t>④从</a:t>
            </a:r>
            <a:r>
              <a:rPr lang="zh-CN" sz="2400" b="1">
                <a:solidFill>
                  <a:srgbClr val="0824F4"/>
                </a:solidFill>
                <a:latin typeface="方正启体简体" panose="03000509000000000000" charset="-122"/>
                <a:ea typeface="方正启体简体" panose="03000509000000000000" charset="-122"/>
                <a:cs typeface="方正启体简体" panose="03000509000000000000" charset="-122"/>
              </a:rPr>
              <a:t>学习</a:t>
            </a:r>
            <a:r>
              <a:rPr sz="2400" b="1">
                <a:solidFill>
                  <a:srgbClr val="0824F4"/>
                </a:solidFill>
                <a:latin typeface="方正启体简体" panose="03000509000000000000" charset="-122"/>
                <a:ea typeface="方正启体简体" panose="03000509000000000000" charset="-122"/>
                <a:cs typeface="方正启体简体" panose="03000509000000000000" charset="-122"/>
              </a:rPr>
              <a:t>“器物”到“制度”,再到“思想”。</a:t>
            </a:r>
            <a:endParaRPr sz="2400" b="1">
              <a:solidFill>
                <a:srgbClr val="0824F4"/>
              </a:solidFill>
              <a:latin typeface="方正启体简体" panose="03000509000000000000" charset="-122"/>
              <a:ea typeface="方正启体简体" panose="03000509000000000000" charset="-122"/>
              <a:cs typeface="方正启体简体" panose="03000509000000000000" charset="-122"/>
            </a:endParaRPr>
          </a:p>
        </p:txBody>
      </p:sp>
      <p:sp>
        <p:nvSpPr>
          <p:cNvPr id="11" name="文本框 10"/>
          <p:cNvSpPr txBox="1"/>
          <p:nvPr/>
        </p:nvSpPr>
        <p:spPr>
          <a:xfrm>
            <a:off x="5880100" y="1484630"/>
            <a:ext cx="3243580" cy="460375"/>
          </a:xfrm>
          <a:prstGeom prst="rect">
            <a:avLst/>
          </a:prstGeom>
          <a:noFill/>
        </p:spPr>
        <p:txBody>
          <a:bodyPr wrap="none" rtlCol="0" anchor="t">
            <a:spAutoFit/>
          </a:bodyPr>
          <a:p>
            <a:r>
              <a:rPr lang="zh-CN" sz="2400" b="1">
                <a:solidFill>
                  <a:srgbClr val="0824F4"/>
                </a:solidFill>
                <a:latin typeface="方正启体简体" panose="03000509000000000000" charset="-122"/>
                <a:ea typeface="方正启体简体" panose="03000509000000000000" charset="-122"/>
                <a:cs typeface="方正启体简体" panose="03000509000000000000" charset="-122"/>
                <a:sym typeface="+mn-ea"/>
              </a:rPr>
              <a:t>①留学人数由少变多。</a:t>
            </a:r>
            <a:endParaRPr lang="zh-CN" altLang="en-US" sz="2400" b="1">
              <a:solidFill>
                <a:srgbClr val="0824F4"/>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2" name="文本框 11"/>
          <p:cNvSpPr txBox="1"/>
          <p:nvPr/>
        </p:nvSpPr>
        <p:spPr>
          <a:xfrm>
            <a:off x="2495550" y="2493010"/>
            <a:ext cx="5669280" cy="460375"/>
          </a:xfrm>
          <a:prstGeom prst="rect">
            <a:avLst/>
          </a:prstGeom>
          <a:noFill/>
        </p:spPr>
        <p:txBody>
          <a:bodyPr wrap="none" rtlCol="0" anchor="t">
            <a:spAutoFit/>
          </a:bodyPr>
          <a:p>
            <a:r>
              <a:rPr lang="zh-CN" sz="2400" b="1">
                <a:solidFill>
                  <a:srgbClr val="0824F4"/>
                </a:solidFill>
                <a:latin typeface="方正启体简体" panose="03000509000000000000" charset="-122"/>
                <a:ea typeface="方正启体简体" panose="03000509000000000000" charset="-122"/>
                <a:cs typeface="方正启体简体" panose="03000509000000000000" charset="-122"/>
                <a:sym typeface="+mn-ea"/>
              </a:rPr>
              <a:t>②留学生所前往的留学目的国由少变多。</a:t>
            </a:r>
            <a:endParaRPr lang="zh-CN" altLang="en-US" sz="2400">
              <a:latin typeface="方正启体简体" panose="03000509000000000000" charset="-122"/>
              <a:ea typeface="方正启体简体" panose="03000509000000000000" charset="-122"/>
            </a:endParaRPr>
          </a:p>
        </p:txBody>
      </p:sp>
      <p:sp>
        <p:nvSpPr>
          <p:cNvPr id="13" name="文本框 12"/>
          <p:cNvSpPr txBox="1"/>
          <p:nvPr/>
        </p:nvSpPr>
        <p:spPr>
          <a:xfrm>
            <a:off x="3359785" y="3429000"/>
            <a:ext cx="4450080" cy="460375"/>
          </a:xfrm>
          <a:prstGeom prst="rect">
            <a:avLst/>
          </a:prstGeom>
          <a:noFill/>
        </p:spPr>
        <p:txBody>
          <a:bodyPr wrap="none" rtlCol="0" anchor="t">
            <a:spAutoFit/>
          </a:bodyPr>
          <a:p>
            <a:r>
              <a:rPr lang="zh-CN" altLang="en-US" sz="2400" b="1">
                <a:solidFill>
                  <a:srgbClr val="0824F4"/>
                </a:solidFill>
                <a:latin typeface="方正启体简体" panose="03000509000000000000" charset="-122"/>
                <a:ea typeface="方正启体简体" panose="03000509000000000000" charset="-122"/>
                <a:cs typeface="方正启体简体" panose="03000509000000000000" charset="-122"/>
                <a:sym typeface="+mn-ea"/>
              </a:rPr>
              <a:t>③留学生所学习科目由少变多。</a:t>
            </a:r>
            <a:endParaRPr lang="zh-CN" altLang="en-US" sz="2400">
              <a:latin typeface="方正启体简体" panose="03000509000000000000" charset="-122"/>
              <a:ea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8" grpId="0" bldLvl="0"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AS_UNIQUEID" val="549"/>
</p:tagLst>
</file>

<file path=ppt/tags/tag11.xml><?xml version="1.0" encoding="utf-8"?>
<p:tagLst xmlns:p="http://schemas.openxmlformats.org/presentationml/2006/main">
  <p:tag name="AS_UNIQUEID" val="994"/>
</p:tagLst>
</file>

<file path=ppt/tags/tag12.xml><?xml version="1.0" encoding="utf-8"?>
<p:tagLst xmlns:p="http://schemas.openxmlformats.org/presentationml/2006/main">
  <p:tag name="AS_UNIQUEID" val="995"/>
</p:tagLst>
</file>

<file path=ppt/tags/tag13.xml><?xml version="1.0" encoding="utf-8"?>
<p:tagLst xmlns:p="http://schemas.openxmlformats.org/presentationml/2006/main">
  <p:tag name="AS_UNIQUEID" val="996"/>
</p:tagLst>
</file>

<file path=ppt/tags/tag14.xml><?xml version="1.0" encoding="utf-8"?>
<p:tagLst xmlns:p="http://schemas.openxmlformats.org/presentationml/2006/main">
  <p:tag name="KSO_WM_BEAUTIFY_FLAG" val="#wm#"/>
  <p:tag name="KSO_WM_TEMPLATE_CATEGORY" val="custom"/>
  <p:tag name="KSO_WM_TEMPLATE_INDEX" val="20205176"/>
</p:tagLst>
</file>

<file path=ppt/tags/tag1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xml><?xml version="1.0" encoding="utf-8"?>
<p:tagLst xmlns:p="http://schemas.openxmlformats.org/presentationml/2006/main">
  <p:tag name="KSO_WM_BEAUTIFY_FLAG" val="#wm#"/>
  <p:tag name="KSO_WM_TEMPLATE_CATEGORY" val="custom"/>
  <p:tag name="KSO_WM_TEMPLATE_INDEX" val="20205176"/>
</p:tagLst>
</file>

<file path=ppt/tags/tag17.xml><?xml version="1.0" encoding="utf-8"?>
<p:tagLst xmlns:p="http://schemas.openxmlformats.org/presentationml/2006/main">
  <p:tag name="KSO_WM_BEAUTIFY_FLAG" val="#wm#"/>
  <p:tag name="KSO_WM_TEMPLATE_CATEGORY" val="custom"/>
  <p:tag name="KSO_WM_TEMPLATE_INDEX" val="20205176"/>
</p:tagLst>
</file>

<file path=ppt/tags/tag18.xml><?xml version="1.0" encoding="utf-8"?>
<p:tagLst xmlns:p="http://schemas.openxmlformats.org/presentationml/2006/main">
  <p:tag name="KSO_WM_UNIT_TABLE_BEAUTIFY" val="smartTable{86166b0e-e30f-435b-a7b5-5ca8f3c2b2fc}"/>
  <p:tag name="TABLE_ENDDRAG_ORIGIN_RECT" val="524*299"/>
  <p:tag name="TABLE_ENDDRAG_RECT" val="8*124*524*299"/>
</p:tagLst>
</file>

<file path=ppt/tags/tag19.xml><?xml version="1.0" encoding="utf-8"?>
<p:tagLst xmlns:p="http://schemas.openxmlformats.org/presentationml/2006/main">
  <p:tag name="AS_UNIQUEID" val="10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UNIT_TABLE_BEAUTIFY" val="smartTable{ce931d12-3cbe-46a3-82bd-342755b24177}"/>
  <p:tag name="TABLE_ENDDRAG_ORIGIN_RECT" val="839*401"/>
  <p:tag name="TABLE_ENDDRAG_RECT" val="37*97*839*401"/>
</p:tagLst>
</file>

<file path=ppt/tags/tag2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p="http://schemas.openxmlformats.org/presentationml/2006/main">
  <p:tag name="KSO_WM_UNIT_TABLE_BEAUTIFY" val="smartTable{66dddd46-6927-4f88-8407-d9789fea3c7b}"/>
  <p:tag name="TABLE_ENDDRAG_ORIGIN_RECT" val="880*418"/>
  <p:tag name="TABLE_ENDDRAG_RECT" val="79*61*880*418"/>
</p:tagLst>
</file>

<file path=ppt/tags/tag23.xml><?xml version="1.0" encoding="utf-8"?>
<p:tagLst xmlns:p="http://schemas.openxmlformats.org/presentationml/2006/main">
  <p:tag name="AS_UNIQUEID" val="1004"/>
</p:tagLst>
</file>

<file path=ppt/tags/tag24.xml><?xml version="1.0" encoding="utf-8"?>
<p:tagLst xmlns:p="http://schemas.openxmlformats.org/presentationml/2006/main">
  <p:tag name="AS_UNIQUEID" val="1005"/>
</p:tagLst>
</file>

<file path=ppt/tags/tag25.xml><?xml version="1.0" encoding="utf-8"?>
<p:tagLst xmlns:p="http://schemas.openxmlformats.org/presentationml/2006/main">
  <p:tag name="KSO_WM_BEAUTIFY_FLAG" val="#wm#"/>
  <p:tag name="KSO_WM_TEMPLATE_CATEGORY" val="custom"/>
  <p:tag name="KSO_WM_TEMPLATE_INDEX" val="20205176"/>
</p:tagLst>
</file>

<file path=ppt/tags/tag26.xml><?xml version="1.0" encoding="utf-8"?>
<p:tagLst xmlns:p="http://schemas.openxmlformats.org/presentationml/2006/main">
  <p:tag name="KSO_WM_DIAGRAM_GROUP_CODE" val="q1_1"/>
  <p:tag name="KSO_WM_TAG_VERSION" val="1.0"/>
  <p:tag name="KSO_WM_TEMPLATE_CATEGORY" val="custom"/>
  <p:tag name="KSO_WM_TEMPLATE_INDEX" val="20177147"/>
  <p:tag name="KSO_WM_UNIT_CLEAR" val="0"/>
  <p:tag name="KSO_WM_UNIT_COMPATIBLE" val="0"/>
  <p:tag name="KSO_WM_UNIT_HIGHLIGHT" val="0"/>
  <p:tag name="KSO_WM_UNIT_ID" val="custom20177147_26*a*1"/>
  <p:tag name="KSO_WM_UNIT_ISCONTENTSTITLE" val="0"/>
  <p:tag name="KSO_WM_UNIT_LAYERLEVEL" val="1"/>
  <p:tag name="KSO_WM_UNIT_PRESET_TEXT_INDEX" val="3"/>
  <p:tag name="KSO_WM_UNIT_PRESET_TEXT_LEN" val="17"/>
  <p:tag name="KSO_WM_UNIT_TEXT_FILL_FORE_SCHEMECOLOR_INDEX" val="6"/>
  <p:tag name="KSO_WM_UNIT_TEXT_FILL_TYPE" val="1"/>
  <p:tag name="KSO_WM_UNIT_USESOURCEFORMAT_APPLY" val="1"/>
  <p:tag name="KSO_WM_UNIT_VALUE" val="42"/>
</p:tagLst>
</file>

<file path=ppt/tags/tag27.xml><?xml version="1.0" encoding="utf-8"?>
<p:tagLst xmlns:p="http://schemas.openxmlformats.org/presentationml/2006/main">
  <p:tag name="KSO_WM_DIAGRAM_GROUP_CODE" val="q1-1"/>
  <p:tag name="KSO_WM_TAG_VERSION" val="1.0"/>
  <p:tag name="KSO_WM_TEMPLATE_CATEGORY" val="custom"/>
  <p:tag name="KSO_WM_TEMPLATE_INDEX" val="20177147"/>
  <p:tag name="KSO_WM_UNIT_CLEAR" val="0"/>
  <p:tag name="KSO_WM_UNIT_COMPATIBLE" val="0"/>
  <p:tag name="KSO_WM_UNIT_HIGHLIGHT" val="0"/>
  <p:tag name="KSO_WM_UNIT_ID" val="custom20177147_26*q_h_a*1_4_1"/>
  <p:tag name="KSO_WM_UNIT_LAYERLEVEL" val="1_1_1"/>
  <p:tag name="KSO_WM_UNIT_PRESET_TEXT_INDEX" val="3"/>
  <p:tag name="KSO_WM_UNIT_PRESET_TEXT_LEN" val="12"/>
  <p:tag name="KSO_WM_UNIT_TEXT_FILL_FORE_SCHEMECOLOR_INDEX" val="14"/>
  <p:tag name="KSO_WM_UNIT_TEXT_FILL_TYPE" val="1"/>
  <p:tag name="KSO_WM_UNIT_USESOURCEFORMAT_APPLY" val="1"/>
  <p:tag name="KSO_WM_UNIT_VALUE" val="12"/>
</p:tagLst>
</file>

<file path=ppt/tags/tag28.xml><?xml version="1.0" encoding="utf-8"?>
<p:tagLst xmlns:p="http://schemas.openxmlformats.org/presentationml/2006/main">
  <p:tag name="KSO_WM_DIAGRAM_GROUP_CODE" val="q1-1"/>
  <p:tag name="KSO_WM_TAG_VERSION" val="1.0"/>
  <p:tag name="KSO_WM_TEMPLATE_CATEGORY" val="custom"/>
  <p:tag name="KSO_WM_TEMPLATE_INDEX" val="20177147"/>
  <p:tag name="KSO_WM_UNIT_CLEAR" val="0"/>
  <p:tag name="KSO_WM_UNIT_COMPATIBLE" val="0"/>
  <p:tag name="KSO_WM_UNIT_HIGHLIGHT" val="0"/>
  <p:tag name="KSO_WM_UNIT_ID" val="custom20177147_26*q_h_a*1_3_1"/>
  <p:tag name="KSO_WM_UNIT_LAYERLEVEL" val="1_1_1"/>
  <p:tag name="KSO_WM_UNIT_PRESET_TEXT_INDEX" val="3"/>
  <p:tag name="KSO_WM_UNIT_PRESET_TEXT_LEN" val="12"/>
  <p:tag name="KSO_WM_UNIT_TEXT_FILL_FORE_SCHEMECOLOR_INDEX" val="14"/>
  <p:tag name="KSO_WM_UNIT_TEXT_FILL_TYPE" val="1"/>
  <p:tag name="KSO_WM_UNIT_USESOURCEFORMAT_APPLY" val="1"/>
  <p:tag name="KSO_WM_UNIT_VALUE" val="12"/>
</p:tagLst>
</file>

<file path=ppt/tags/tag29.xml><?xml version="1.0" encoding="utf-8"?>
<p:tagLst xmlns:p="http://schemas.openxmlformats.org/presentationml/2006/main">
  <p:tag name="KSO_WM_DIAGRAM_GROUP_CODE" val="q1-1"/>
  <p:tag name="KSO_WM_TAG_VERSION" val="1.0"/>
  <p:tag name="KSO_WM_TEMPLATE_CATEGORY" val="custom"/>
  <p:tag name="KSO_WM_TEMPLATE_INDEX" val="20177147"/>
  <p:tag name="KSO_WM_UNIT_CLEAR" val="0"/>
  <p:tag name="KSO_WM_UNIT_COMPATIBLE" val="0"/>
  <p:tag name="KSO_WM_UNIT_HIGHLIGHT" val="0"/>
  <p:tag name="KSO_WM_UNIT_ID" val="custom20177147_26*q_h_a*1_1_1"/>
  <p:tag name="KSO_WM_UNIT_LAYERLEVEL" val="1_1_1"/>
  <p:tag name="KSO_WM_UNIT_PRESET_TEXT_INDEX" val="3"/>
  <p:tag name="KSO_WM_UNIT_PRESET_TEXT_LEN" val="12"/>
  <p:tag name="KSO_WM_UNIT_TEXT_FILL_FORE_SCHEMECOLOR_INDEX" val="14"/>
  <p:tag name="KSO_WM_UNIT_TEXT_FILL_TYPE" val="1"/>
  <p:tag name="KSO_WM_UNIT_USESOURCEFORMAT_APPLY" val="1"/>
  <p:tag name="KSO_WM_UNIT_VALUE" val="12"/>
</p:tagLst>
</file>

<file path=ppt/tags/tag3.xml><?xml version="1.0" encoding="utf-8"?>
<p:tagLst xmlns:p="http://schemas.openxmlformats.org/presentationml/2006/main">
  <p:tag name="KSO_WM_BEAUTIFY_FLAG" val="#wm#"/>
  <p:tag name="KSO_WM_TEMPLATE_CATEGORY" val="custom"/>
  <p:tag name="KSO_WM_TEMPLATE_INDEX" val="20205176"/>
</p:tagLst>
</file>

<file path=ppt/tags/tag30.xml><?xml version="1.0" encoding="utf-8"?>
<p:tagLst xmlns:p="http://schemas.openxmlformats.org/presentationml/2006/main">
  <p:tag name="KSO_WM_DIAGRAM_GROUP_CODE" val="q1-1"/>
  <p:tag name="KSO_WM_TAG_VERSION" val="1.0"/>
  <p:tag name="KSO_WM_TEMPLATE_CATEGORY" val="custom"/>
  <p:tag name="KSO_WM_TEMPLATE_INDEX" val="20177147"/>
  <p:tag name="KSO_WM_UNIT_CLEAR" val="0"/>
  <p:tag name="KSO_WM_UNIT_COMPATIBLE" val="0"/>
  <p:tag name="KSO_WM_UNIT_HIGHLIGHT" val="0"/>
  <p:tag name="KSO_WM_UNIT_ID" val="custom20177147_26*q_h_a*1_2_1"/>
  <p:tag name="KSO_WM_UNIT_LAYERLEVEL" val="1_1_1"/>
  <p:tag name="KSO_WM_UNIT_PRESET_TEXT_INDEX" val="3"/>
  <p:tag name="KSO_WM_UNIT_PRESET_TEXT_LEN" val="12"/>
  <p:tag name="KSO_WM_UNIT_TEXT_FILL_FORE_SCHEMECOLOR_INDEX" val="14"/>
  <p:tag name="KSO_WM_UNIT_TEXT_FILL_TYPE" val="1"/>
  <p:tag name="KSO_WM_UNIT_USESOURCEFORMAT_APPLY" val="1"/>
  <p:tag name="KSO_WM_UNIT_VALUE" val="12"/>
</p:tagLst>
</file>

<file path=ppt/tags/tag31.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20177147"/>
  <p:tag name="KSO_WM_UNIT_FILL_FORE_SCHEMECOLOR_INDEX" val="8"/>
  <p:tag name="KSO_WM_UNIT_FILL_TYPE" val="1"/>
  <p:tag name="KSO_WM_UNIT_ID" val="custom20177147_26*q_h_i*1_4_1"/>
  <p:tag name="KSO_WM_UNIT_INDEX" val="1_4_1"/>
  <p:tag name="KSO_WM_UNIT_LAYERLEVEL" val="1_1_1"/>
  <p:tag name="KSO_WM_UNIT_TEXT_FILL_FORE_SCHEMECOLOR_INDEX" val="13"/>
  <p:tag name="KSO_WM_UNIT_TEXT_FILL_TYPE" val="1"/>
  <p:tag name="KSO_WM_UNIT_TYPE" val="q_h_i"/>
  <p:tag name="KSO_WM_UNIT_USESOURCEFORMAT_APPLY" val="1"/>
</p:tagLst>
</file>

<file path=ppt/tags/tag32.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20177147"/>
  <p:tag name="KSO_WM_UNIT_FILL_FORE_SCHEMECOLOR_INDEX" val="6"/>
  <p:tag name="KSO_WM_UNIT_FILL_TYPE" val="1"/>
  <p:tag name="KSO_WM_UNIT_ID" val="custom20177147_26*q_h_i*1_2_1"/>
  <p:tag name="KSO_WM_UNIT_INDEX" val="1_2_1"/>
  <p:tag name="KSO_WM_UNIT_LAYERLEVEL" val="1_1_1"/>
  <p:tag name="KSO_WM_UNIT_TEXT_FILL_FORE_SCHEMECOLOR_INDEX" val="13"/>
  <p:tag name="KSO_WM_UNIT_TEXT_FILL_TYPE" val="1"/>
  <p:tag name="KSO_WM_UNIT_TYPE" val="q_h_i"/>
  <p:tag name="KSO_WM_UNIT_USESOURCEFORMAT_APPLY" val="1"/>
</p:tagLst>
</file>

<file path=ppt/tags/tag33.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20177147"/>
  <p:tag name="KSO_WM_UNIT_FILL_FORE_SCHEMECOLOR_INDEX" val="7"/>
  <p:tag name="KSO_WM_UNIT_FILL_TYPE" val="1"/>
  <p:tag name="KSO_WM_UNIT_ID" val="custom20177147_26*q_h_i*1_3_1"/>
  <p:tag name="KSO_WM_UNIT_INDEX" val="1_3_1"/>
  <p:tag name="KSO_WM_UNIT_LAYERLEVEL" val="1_1_1"/>
  <p:tag name="KSO_WM_UNIT_TEXT_FILL_FORE_SCHEMECOLOR_INDEX" val="13"/>
  <p:tag name="KSO_WM_UNIT_TEXT_FILL_TYPE" val="1"/>
  <p:tag name="KSO_WM_UNIT_TYPE" val="q_h_i"/>
  <p:tag name="KSO_WM_UNIT_USESOURCEFORMAT_APPLY" val="1"/>
</p:tagLst>
</file>

<file path=ppt/tags/tag34.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20177147"/>
  <p:tag name="KSO_WM_UNIT_FILL_FORE_SCHEMECOLOR_INDEX" val="5"/>
  <p:tag name="KSO_WM_UNIT_FILL_TYPE" val="1"/>
  <p:tag name="KSO_WM_UNIT_ID" val="custom20177147_26*q_h_i*1_1_1"/>
  <p:tag name="KSO_WM_UNIT_INDEX" val="1_1_1"/>
  <p:tag name="KSO_WM_UNIT_LAYERLEVEL" val="1_1_1"/>
  <p:tag name="KSO_WM_UNIT_TEXT_FILL_FORE_SCHEMECOLOR_INDEX" val="13"/>
  <p:tag name="KSO_WM_UNIT_TEXT_FILL_TYPE" val="1"/>
  <p:tag name="KSO_WM_UNIT_TYPE" val="q_h_i"/>
  <p:tag name="KSO_WM_UNIT_USESOURCEFORMAT_APPLY" val="1"/>
</p:tagLst>
</file>

<file path=ppt/tags/tag35.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20177147"/>
  <p:tag name="KSO_WM_UNIT_ID" val="custom20177147_26*q_h_i*1_4_2"/>
  <p:tag name="KSO_WM_UNIT_INDEX" val="1_4_2"/>
  <p:tag name="KSO_WM_UNIT_LAYERLEVEL" val="1_1_1"/>
  <p:tag name="KSO_WM_UNIT_LINE_FILL_TYPE" val="2"/>
  <p:tag name="KSO_WM_UNIT_LINE_FORE_SCHEMECOLOR_INDEX" val="8"/>
  <p:tag name="KSO_WM_UNIT_TYPE" val="q_h_i"/>
  <p:tag name="KSO_WM_UNIT_USESOURCEFORMAT_APPLY" val="1"/>
</p:tagLst>
</file>

<file path=ppt/tags/tag36.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20177147"/>
  <p:tag name="KSO_WM_UNIT_ID" val="custom20177147_26*q_h_i*1_2_2"/>
  <p:tag name="KSO_WM_UNIT_INDEX" val="1_2_2"/>
  <p:tag name="KSO_WM_UNIT_LAYERLEVEL" val="1_1_1"/>
  <p:tag name="KSO_WM_UNIT_LINE_FILL_TYPE" val="2"/>
  <p:tag name="KSO_WM_UNIT_LINE_FORE_SCHEMECOLOR_INDEX" val="6"/>
  <p:tag name="KSO_WM_UNIT_TYPE" val="q_h_i"/>
  <p:tag name="KSO_WM_UNIT_USESOURCEFORMAT_APPLY" val="1"/>
</p:tagLst>
</file>

<file path=ppt/tags/tag37.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20177147"/>
  <p:tag name="KSO_WM_UNIT_ID" val="custom20177147_26*q_h_i*1_1_2"/>
  <p:tag name="KSO_WM_UNIT_INDEX" val="1_1_2"/>
  <p:tag name="KSO_WM_UNIT_LAYERLEVEL" val="1_1_1"/>
  <p:tag name="KSO_WM_UNIT_LINE_FILL_TYPE" val="2"/>
  <p:tag name="KSO_WM_UNIT_LINE_FORE_SCHEMECOLOR_INDEX" val="5"/>
  <p:tag name="KSO_WM_UNIT_TYPE" val="q_h_i"/>
  <p:tag name="KSO_WM_UNIT_USESOURCEFORMAT_APPLY" val="1"/>
</p:tagLst>
</file>

<file path=ppt/tags/tag38.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20177147"/>
  <p:tag name="KSO_WM_UNIT_ID" val="custom20177147_26*q_h_i*1_3_2"/>
  <p:tag name="KSO_WM_UNIT_INDEX" val="1_3_2"/>
  <p:tag name="KSO_WM_UNIT_LAYERLEVEL" val="1_1_1"/>
  <p:tag name="KSO_WM_UNIT_LINE_FILL_TYPE" val="2"/>
  <p:tag name="KSO_WM_UNIT_LINE_FORE_SCHEMECOLOR_INDEX" val="16"/>
  <p:tag name="KSO_WM_UNIT_TYPE" val="q_h_i"/>
  <p:tag name="KSO_WM_UNIT_USESOURCEFORMAT_APPLY" val="1"/>
</p:tagLst>
</file>

<file path=ppt/tags/tag39.xml><?xml version="1.0" encoding="utf-8"?>
<p:tagLst xmlns:p="http://schemas.openxmlformats.org/presentationml/2006/main">
  <p:tag name="KSO_WM_DIAGRAM_GROUP_CODE" val="q1-1"/>
  <p:tag name="KSO_WM_TAG_VERSION" val="1.0"/>
  <p:tag name="KSO_WM_TEMPLATE_CATEGORY" val="custom"/>
  <p:tag name="KSO_WM_TEMPLATE_INDEX" val="20177147"/>
  <p:tag name="KSO_WM_UNIT_CLEAR" val="0"/>
  <p:tag name="KSO_WM_UNIT_COMPATIBLE" val="1"/>
  <p:tag name="KSO_WM_UNIT_HIGHLIGHT" val="0"/>
  <p:tag name="KSO_WM_UNIT_ID" val="custom20177147_26*q_h_g*1_1_1"/>
  <p:tag name="KSO_WM_UNIT_LAYERLEVEL" val="1_1_1"/>
  <p:tag name="KSO_WM_UNIT_PRESET_TEXT_INDEX" val="4"/>
  <p:tag name="KSO_WM_UNIT_PRESET_TEXT_LEN" val="5"/>
  <p:tag name="KSO_WM_UNIT_RELATE_UNITID" val="custom20177147_26*q_h_f*1_1_1"/>
  <p:tag name="KSO_WM_UNIT_TEXT_FILL_FORE_SCHEMECOLOR_INDEX" val="14"/>
  <p:tag name="KSO_WM_UNIT_TEXT_FILL_TYPE" val="1"/>
  <p:tag name="KSO_WM_UNIT_USESOURCEFORMAT_APPLY" val="1"/>
  <p:tag name="KSO_WM_UNIT_VALUE" val="8"/>
</p:tagLst>
</file>

<file path=ppt/tags/tag4.xml><?xml version="1.0" encoding="utf-8"?>
<p:tagLst xmlns:p="http://schemas.openxmlformats.org/presentationml/2006/main">
  <p:tag name="AS_UNIQUEID" val="552"/>
</p:tagLst>
</file>

<file path=ppt/tags/tag40.xml><?xml version="1.0" encoding="utf-8"?>
<p:tagLst xmlns:p="http://schemas.openxmlformats.org/presentationml/2006/main">
  <p:tag name="KSO_WM_DIAGRAM_GROUP_CODE" val="q1-1"/>
  <p:tag name="KSO_WM_TAG_VERSION" val="1.0"/>
  <p:tag name="KSO_WM_TEMPLATE_CATEGORY" val="custom"/>
  <p:tag name="KSO_WM_TEMPLATE_INDEX" val="20177147"/>
  <p:tag name="KSO_WM_UNIT_CLEAR" val="0"/>
  <p:tag name="KSO_WM_UNIT_COMPATIBLE" val="1"/>
  <p:tag name="KSO_WM_UNIT_HIGHLIGHT" val="0"/>
  <p:tag name="KSO_WM_UNIT_ID" val="custom20177147_26*q_h_g*1_2_1"/>
  <p:tag name="KSO_WM_UNIT_LAYERLEVEL" val="1_1_1"/>
  <p:tag name="KSO_WM_UNIT_PRESET_TEXT_INDEX" val="4"/>
  <p:tag name="KSO_WM_UNIT_PRESET_TEXT_LEN" val="5"/>
  <p:tag name="KSO_WM_UNIT_RELATE_UNITID" val="custom20177147_26*q_h_f*1_2_1"/>
  <p:tag name="KSO_WM_UNIT_TEXT_FILL_FORE_SCHEMECOLOR_INDEX" val="14"/>
  <p:tag name="KSO_WM_UNIT_TEXT_FILL_TYPE" val="1"/>
  <p:tag name="KSO_WM_UNIT_USESOURCEFORMAT_APPLY" val="1"/>
  <p:tag name="KSO_WM_UNIT_VALUE" val="8"/>
</p:tagLst>
</file>

<file path=ppt/tags/tag41.xml><?xml version="1.0" encoding="utf-8"?>
<p:tagLst xmlns:p="http://schemas.openxmlformats.org/presentationml/2006/main">
  <p:tag name="KSO_WM_DIAGRAM_GROUP_CODE" val="q1-1"/>
  <p:tag name="KSO_WM_TAG_VERSION" val="1.0"/>
  <p:tag name="KSO_WM_TEMPLATE_CATEGORY" val="custom"/>
  <p:tag name="KSO_WM_TEMPLATE_INDEX" val="20177147"/>
  <p:tag name="KSO_WM_UNIT_CLEAR" val="0"/>
  <p:tag name="KSO_WM_UNIT_COMPATIBLE" val="1"/>
  <p:tag name="KSO_WM_UNIT_HIGHLIGHT" val="0"/>
  <p:tag name="KSO_WM_UNIT_ID" val="custom20177147_26*q_h_g*1_3_1"/>
  <p:tag name="KSO_WM_UNIT_LAYERLEVEL" val="1_1_1"/>
  <p:tag name="KSO_WM_UNIT_PRESET_TEXT_INDEX" val="4"/>
  <p:tag name="KSO_WM_UNIT_PRESET_TEXT_LEN" val="5"/>
  <p:tag name="KSO_WM_UNIT_RELATE_UNITID" val="custom20177147_26*q_h_f*1_3_1"/>
  <p:tag name="KSO_WM_UNIT_TEXT_FILL_FORE_SCHEMECOLOR_INDEX" val="14"/>
  <p:tag name="KSO_WM_UNIT_TEXT_FILL_TYPE" val="1"/>
  <p:tag name="KSO_WM_UNIT_USESOURCEFORMAT_APPLY" val="1"/>
  <p:tag name="KSO_WM_UNIT_VALUE" val="8"/>
</p:tagLst>
</file>

<file path=ppt/tags/tag42.xml><?xml version="1.0" encoding="utf-8"?>
<p:tagLst xmlns:p="http://schemas.openxmlformats.org/presentationml/2006/main">
  <p:tag name="KSO_WM_DIAGRAM_GROUP_CODE" val="q1-1"/>
  <p:tag name="KSO_WM_TAG_VERSION" val="1.0"/>
  <p:tag name="KSO_WM_TEMPLATE_CATEGORY" val="custom"/>
  <p:tag name="KSO_WM_TEMPLATE_INDEX" val="20177147"/>
  <p:tag name="KSO_WM_UNIT_CLEAR" val="0"/>
  <p:tag name="KSO_WM_UNIT_COMPATIBLE" val="1"/>
  <p:tag name="KSO_WM_UNIT_HIGHLIGHT" val="0"/>
  <p:tag name="KSO_WM_UNIT_ID" val="custom20177147_26*q_h_g*1_4_1"/>
  <p:tag name="KSO_WM_UNIT_LAYERLEVEL" val="1_1_1"/>
  <p:tag name="KSO_WM_UNIT_PRESET_TEXT_INDEX" val="4"/>
  <p:tag name="KSO_WM_UNIT_PRESET_TEXT_LEN" val="5"/>
  <p:tag name="KSO_WM_UNIT_RELATE_UNITID" val="custom20177147_26*q_h_f*1_4_1"/>
  <p:tag name="KSO_WM_UNIT_TEXT_FILL_FORE_SCHEMECOLOR_INDEX" val="14"/>
  <p:tag name="KSO_WM_UNIT_TEXT_FILL_TYPE" val="1"/>
  <p:tag name="KSO_WM_UNIT_USESOURCEFORMAT_APPLY" val="1"/>
  <p:tag name="KSO_WM_UNIT_VALUE" val="6"/>
</p:tagLst>
</file>

<file path=ppt/tags/tag43.xml><?xml version="1.0" encoding="utf-8"?>
<p:tagLst xmlns:p="http://schemas.openxmlformats.org/presentationml/2006/main">
  <p:tag name="AS_UNIQUEID" val="1506"/>
  <p:tag name="KSO_WM_TAG_VERSION" val="1.0"/>
  <p:tag name="KSO_WM_TEMPLATE_CATEGORY" val="custom"/>
  <p:tag name="KSO_WM_TEMPLATE_INDEX" val="20177147"/>
  <p:tag name="KSO_WM_UNIT_CLEAR" val="0"/>
  <p:tag name="KSO_WM_UNIT_COMPATIBLE" val="0"/>
  <p:tag name="KSO_WM_UNIT_HIGHLIGHT" val="0"/>
  <p:tag name="KSO_WM_UNIT_ID" val="custom20177147_32*a*1"/>
  <p:tag name="KSO_WM_UNIT_ISCONTENTSTITLE" val="0"/>
  <p:tag name="KSO_WM_UNIT_LAYERLEVEL" val="1"/>
  <p:tag name="KSO_WM_UNIT_PRESET_TEXT" val="感谢各位专家批评指正"/>
  <p:tag name="KSO_WM_UNIT_VALUE" val="34"/>
</p:tagLst>
</file>

<file path=ppt/tags/tag44.xml><?xml version="1.0" encoding="utf-8"?>
<p:tagLst xmlns:p="http://schemas.openxmlformats.org/presentationml/2006/main">
  <p:tag name="AS_UNIQUEID" val="1490"/>
  <p:tag name="KSO_WM_BEAUTIFY_FLAG" val="#wm#"/>
  <p:tag name="KSO_WM_DIAGRAM_GROUP_CODE" val="q1-1"/>
  <p:tag name="KSO_WM_TAG_VERSION" val="1.0"/>
  <p:tag name="KSO_WM_TEMPLATE_CATEGORY" val="diagram"/>
  <p:tag name="KSO_WM_TEMPLATE_INDEX" val="20185780"/>
  <p:tag name="KSO_WM_UNIT_CLEAR" val="0"/>
  <p:tag name="KSO_WM_UNIT_COMPATIBLE" val="1"/>
  <p:tag name="KSO_WM_UNIT_FILL_FORE_SCHEMECOLOR_INDEX" val="5"/>
  <p:tag name="KSO_WM_UNIT_FILL_TYPE" val="1"/>
  <p:tag name="KSO_WM_UNIT_HIGHLIGHT" val="0"/>
  <p:tag name="KSO_WM_UNIT_ID" val="diagram20185780_3*q_h_g*1_1_1"/>
  <p:tag name="KSO_WM_UNIT_INDEX" val="1_1_1"/>
  <p:tag name="KSO_WM_UNIT_LAYERLEVEL" val="1_1_1"/>
  <p:tag name="KSO_WM_UNIT_LINE_FILL_TYPE" val="2"/>
  <p:tag name="KSO_WM_UNIT_LINE_FORE_SCHEMECOLOR_INDEX" val="2"/>
  <p:tag name="KSO_WM_UNIT_PRESET_TEXT_INDEX" val="3"/>
  <p:tag name="KSO_WM_UNIT_PRESET_TEXT_LEN" val="5"/>
  <p:tag name="KSO_WM_UNIT_RELATE_UNITID" val="diagram20185780_3*q_h_f*1_1_1"/>
  <p:tag name="KSO_WM_UNIT_TEXT_FILL_FORE_SCHEMECOLOR_INDEX" val="14"/>
  <p:tag name="KSO_WM_UNIT_TEXT_FILL_TYPE" val="1"/>
  <p:tag name="KSO_WM_UNIT_TYPE" val="q_h_g"/>
  <p:tag name="KSO_WM_UNIT_USESOURCEFORMAT_APPLY" val="1"/>
  <p:tag name="KSO_WM_UNIT_VALUE" val="9"/>
</p:tagLst>
</file>

<file path=ppt/tags/tag45.xml><?xml version="1.0" encoding="utf-8"?>
<p:tagLst xmlns:p="http://schemas.openxmlformats.org/presentationml/2006/main">
  <p:tag name="AS_UNIQUEID" val="1491"/>
  <p:tag name="KSO_WM_BEAUTIFY_FLAG" val="#wm#"/>
  <p:tag name="KSO_WM_DIAGRAM_GROUP_CODE" val="q1-1"/>
  <p:tag name="KSO_WM_TAG_VERSION" val="1.0"/>
  <p:tag name="KSO_WM_TEMPLATE_CATEGORY" val="diagram"/>
  <p:tag name="KSO_WM_TEMPLATE_INDEX" val="20185780"/>
  <p:tag name="KSO_WM_UNIT_FILL_FORE_SCHEMECOLOR_INDEX" val="6"/>
  <p:tag name="KSO_WM_UNIT_FILL_TYPE" val="1"/>
  <p:tag name="KSO_WM_UNIT_ID" val="diagram20185780_3*q_i*1_1"/>
  <p:tag name="KSO_WM_UNIT_INDEX" val="1_1"/>
  <p:tag name="KSO_WM_UNIT_LAYERLEVEL" val="1_1"/>
  <p:tag name="KSO_WM_UNIT_TEXT_FILL_FORE_SCHEMECOLOR_INDEX" val="14"/>
  <p:tag name="KSO_WM_UNIT_TEXT_FILL_TYPE" val="1"/>
  <p:tag name="KSO_WM_UNIT_TYPE" val="q_i"/>
  <p:tag name="KSO_WM_UNIT_USESOURCEFORMAT_APPLY" val="1"/>
</p:tagLst>
</file>

<file path=ppt/tags/tag46.xml><?xml version="1.0" encoding="utf-8"?>
<p:tagLst xmlns:p="http://schemas.openxmlformats.org/presentationml/2006/main">
  <p:tag name="AS_UNIQUEID" val="1492"/>
  <p:tag name="KSO_WM_BEAUTIFY_FLAG" val="#wm#"/>
  <p:tag name="KSO_WM_DIAGRAM_GROUP_CODE" val="q1-1"/>
  <p:tag name="KSO_WM_TAG_VERSION" val="1.0"/>
  <p:tag name="KSO_WM_TEMPLATE_CATEGORY" val="diagram"/>
  <p:tag name="KSO_WM_TEMPLATE_INDEX" val="20185780"/>
  <p:tag name="KSO_WM_UNIT_CLEAR" val="0"/>
  <p:tag name="KSO_WM_UNIT_COMPATIBLE" val="1"/>
  <p:tag name="KSO_WM_UNIT_FILL_FORE_SCHEMECOLOR_INDEX" val="7"/>
  <p:tag name="KSO_WM_UNIT_FILL_TYPE" val="1"/>
  <p:tag name="KSO_WM_UNIT_HIGHLIGHT" val="0"/>
  <p:tag name="KSO_WM_UNIT_ID" val="diagram20185780_3*q_h_g*1_2_1"/>
  <p:tag name="KSO_WM_UNIT_INDEX" val="1_2_1"/>
  <p:tag name="KSO_WM_UNIT_LAYERLEVEL" val="1_1_1"/>
  <p:tag name="KSO_WM_UNIT_LINE_FILL_TYPE" val="2"/>
  <p:tag name="KSO_WM_UNIT_LINE_FORE_SCHEMECOLOR_INDEX" val="2"/>
  <p:tag name="KSO_WM_UNIT_PRESET_TEXT_INDEX" val="3"/>
  <p:tag name="KSO_WM_UNIT_PRESET_TEXT_LEN" val="5"/>
  <p:tag name="KSO_WM_UNIT_RELATE_UNITID" val="diagram20185780_3*q_h_f*1_2_1"/>
  <p:tag name="KSO_WM_UNIT_TEXT_FILL_FORE_SCHEMECOLOR_INDEX" val="14"/>
  <p:tag name="KSO_WM_UNIT_TEXT_FILL_TYPE" val="1"/>
  <p:tag name="KSO_WM_UNIT_TYPE" val="q_h_g"/>
  <p:tag name="KSO_WM_UNIT_USESOURCEFORMAT_APPLY" val="1"/>
  <p:tag name="KSO_WM_UNIT_VALUE" val="9"/>
</p:tagLst>
</file>

<file path=ppt/tags/tag47.xml><?xml version="1.0" encoding="utf-8"?>
<p:tagLst xmlns:p="http://schemas.openxmlformats.org/presentationml/2006/main">
  <p:tag name="AS_UNIQUEID" val="1493"/>
  <p:tag name="KSO_WM_BEAUTIFY_FLAG" val="#wm#"/>
  <p:tag name="KSO_WM_DIAGRAM_GROUP_CODE" val="q1-1"/>
  <p:tag name="KSO_WM_TAG_VERSION" val="1.0"/>
  <p:tag name="KSO_WM_TEMPLATE_CATEGORY" val="diagram"/>
  <p:tag name="KSO_WM_TEMPLATE_INDEX" val="20185780"/>
  <p:tag name="KSO_WM_UNIT_FILL_FORE_SCHEMECOLOR_INDEX" val="7"/>
  <p:tag name="KSO_WM_UNIT_FILL_TYPE" val="1"/>
  <p:tag name="KSO_WM_UNIT_ID" val="diagram20185780_3*q_i*1_2"/>
  <p:tag name="KSO_WM_UNIT_INDEX" val="1_2"/>
  <p:tag name="KSO_WM_UNIT_LAYERLEVEL" val="1_1"/>
  <p:tag name="KSO_WM_UNIT_TEXT_FILL_FORE_SCHEMECOLOR_INDEX" val="14"/>
  <p:tag name="KSO_WM_UNIT_TEXT_FILL_TYPE" val="1"/>
  <p:tag name="KSO_WM_UNIT_TYPE" val="q_i"/>
  <p:tag name="KSO_WM_UNIT_USESOURCEFORMAT_APPLY" val="1"/>
</p:tagLst>
</file>

<file path=ppt/tags/tag48.xml><?xml version="1.0" encoding="utf-8"?>
<p:tagLst xmlns:p="http://schemas.openxmlformats.org/presentationml/2006/main">
  <p:tag name="AS_UNIQUEID" val="1494"/>
  <p:tag name="KSO_WM_BEAUTIFY_FLAG" val="#wm#"/>
  <p:tag name="KSO_WM_DIAGRAM_GROUP_CODE" val="q1-1"/>
  <p:tag name="KSO_WM_TAG_VERSION" val="1.0"/>
  <p:tag name="KSO_WM_TEMPLATE_CATEGORY" val="diagram"/>
  <p:tag name="KSO_WM_TEMPLATE_INDEX" val="20185780"/>
  <p:tag name="KSO_WM_UNIT_CLEAR" val="0"/>
  <p:tag name="KSO_WM_UNIT_COMPATIBLE" val="1"/>
  <p:tag name="KSO_WM_UNIT_FILL_FORE_SCHEMECOLOR_INDEX" val="8"/>
  <p:tag name="KSO_WM_UNIT_FILL_TYPE" val="1"/>
  <p:tag name="KSO_WM_UNIT_HIGHLIGHT" val="0"/>
  <p:tag name="KSO_WM_UNIT_ID" val="diagram20185780_3*q_h_g*1_3_1"/>
  <p:tag name="KSO_WM_UNIT_INDEX" val="1_3_1"/>
  <p:tag name="KSO_WM_UNIT_LAYERLEVEL" val="1_1_1"/>
  <p:tag name="KSO_WM_UNIT_LINE_FILL_TYPE" val="2"/>
  <p:tag name="KSO_WM_UNIT_LINE_FORE_SCHEMECOLOR_INDEX" val="2"/>
  <p:tag name="KSO_WM_UNIT_PRESET_TEXT_INDEX" val="3"/>
  <p:tag name="KSO_WM_UNIT_PRESET_TEXT_LEN" val="5"/>
  <p:tag name="KSO_WM_UNIT_RELATE_UNITID" val="diagram20185780_3*q_h_f*1_3_1"/>
  <p:tag name="KSO_WM_UNIT_TEXT_FILL_FORE_SCHEMECOLOR_INDEX" val="14"/>
  <p:tag name="KSO_WM_UNIT_TEXT_FILL_TYPE" val="1"/>
  <p:tag name="KSO_WM_UNIT_TYPE" val="q_h_g"/>
  <p:tag name="KSO_WM_UNIT_USESOURCEFORMAT_APPLY" val="1"/>
  <p:tag name="KSO_WM_UNIT_VALUE" val="9"/>
</p:tagLst>
</file>

<file path=ppt/tags/tag49.xml><?xml version="1.0" encoding="utf-8"?>
<p:tagLst xmlns:p="http://schemas.openxmlformats.org/presentationml/2006/main">
  <p:tag name="AS_UNIQUEID" val="1495"/>
  <p:tag name="KSO_WM_BEAUTIFY_FLAG" val="#wm#"/>
  <p:tag name="KSO_WM_DIAGRAM_GROUP_CODE" val="q1-1"/>
  <p:tag name="KSO_WM_TAG_VERSION" val="1.0"/>
  <p:tag name="KSO_WM_TEMPLATE_CATEGORY" val="diagram"/>
  <p:tag name="KSO_WM_TEMPLATE_INDEX" val="20185780"/>
  <p:tag name="KSO_WM_UNIT_FILL_FORE_SCHEMECOLOR_INDEX" val="8"/>
  <p:tag name="KSO_WM_UNIT_FILL_TYPE" val="1"/>
  <p:tag name="KSO_WM_UNIT_ID" val="diagram20185780_3*q_i*1_3"/>
  <p:tag name="KSO_WM_UNIT_INDEX" val="1_3"/>
  <p:tag name="KSO_WM_UNIT_LAYERLEVEL" val="1_1"/>
  <p:tag name="KSO_WM_UNIT_TEXT_FILL_FORE_SCHEMECOLOR_INDEX" val="14"/>
  <p:tag name="KSO_WM_UNIT_TEXT_FILL_TYPE" val="1"/>
  <p:tag name="KSO_WM_UNIT_TYPE" val="q_i"/>
  <p:tag name="KSO_WM_UNIT_USESOURCEFORMAT_APPLY" val="1"/>
</p:tagLst>
</file>

<file path=ppt/tags/tag5.xml><?xml version="1.0" encoding="utf-8"?>
<p:tagLst xmlns:p="http://schemas.openxmlformats.org/presentationml/2006/main">
  <p:tag name="AS_UNIQUEID" val="553"/>
</p:tagLst>
</file>

<file path=ppt/tags/tag50.xml><?xml version="1.0" encoding="utf-8"?>
<p:tagLst xmlns:p="http://schemas.openxmlformats.org/presentationml/2006/main">
  <p:tag name="AS_UNIQUEID" val="1496"/>
  <p:tag name="KSO_WM_BEAUTIFY_FLAG" val="#wm#"/>
  <p:tag name="KSO_WM_DIAGRAM_GROUP_CODE" val="q1-1"/>
  <p:tag name="KSO_WM_TAG_VERSION" val="1.0"/>
  <p:tag name="KSO_WM_TEMPLATE_CATEGORY" val="diagram"/>
  <p:tag name="KSO_WM_TEMPLATE_INDEX" val="20185780"/>
  <p:tag name="KSO_WM_UNIT_CLEAR" val="0"/>
  <p:tag name="KSO_WM_UNIT_COMPATIBLE" val="1"/>
  <p:tag name="KSO_WM_UNIT_FILL_FORE_SCHEMECOLOR_INDEX" val="6"/>
  <p:tag name="KSO_WM_UNIT_FILL_TYPE" val="1"/>
  <p:tag name="KSO_WM_UNIT_HIGHLIGHT" val="0"/>
  <p:tag name="KSO_WM_UNIT_ID" val="diagram20185780_3*q_h_g*1_4_1"/>
  <p:tag name="KSO_WM_UNIT_INDEX" val="1_4_1"/>
  <p:tag name="KSO_WM_UNIT_LAYERLEVEL" val="1_1_1"/>
  <p:tag name="KSO_WM_UNIT_LINE_FILL_TYPE" val="2"/>
  <p:tag name="KSO_WM_UNIT_LINE_FORE_SCHEMECOLOR_INDEX" val="2"/>
  <p:tag name="KSO_WM_UNIT_PRESET_TEXT_INDEX" val="3"/>
  <p:tag name="KSO_WM_UNIT_PRESET_TEXT_LEN" val="5"/>
  <p:tag name="KSO_WM_UNIT_RELATE_UNITID" val="diagram20185780_3*q_h_f*1_4_1"/>
  <p:tag name="KSO_WM_UNIT_TEXT_FILL_FORE_SCHEMECOLOR_INDEX" val="14"/>
  <p:tag name="KSO_WM_UNIT_TEXT_FILL_TYPE" val="1"/>
  <p:tag name="KSO_WM_UNIT_TYPE" val="q_h_g"/>
  <p:tag name="KSO_WM_UNIT_USESOURCEFORMAT_APPLY" val="1"/>
  <p:tag name="KSO_WM_UNIT_VALUE" val="9"/>
</p:tagLst>
</file>

<file path=ppt/tags/tag51.xml><?xml version="1.0" encoding="utf-8"?>
<p:tagLst xmlns:p="http://schemas.openxmlformats.org/presentationml/2006/main">
  <p:tag name="AS_UNIQUEID" val="1497"/>
  <p:tag name="KSO_WM_BEAUTIFY_FLAG" val="#wm#"/>
  <p:tag name="KSO_WM_DIAGRAM_GROUP_CODE" val="q1-1"/>
  <p:tag name="KSO_WM_TAG_VERSION" val="1.0"/>
  <p:tag name="KSO_WM_TEMPLATE_CATEGORY" val="diagram"/>
  <p:tag name="KSO_WM_TEMPLATE_INDEX" val="20185780"/>
  <p:tag name="KSO_WM_UNIT_FILL_FORE_SCHEMECOLOR_INDEX" val="5"/>
  <p:tag name="KSO_WM_UNIT_FILL_TYPE" val="1"/>
  <p:tag name="KSO_WM_UNIT_ID" val="diagram20185780_3*q_i*1_4"/>
  <p:tag name="KSO_WM_UNIT_INDEX" val="1_4"/>
  <p:tag name="KSO_WM_UNIT_LAYERLEVEL" val="1_1"/>
  <p:tag name="KSO_WM_UNIT_TEXT_FILL_FORE_SCHEMECOLOR_INDEX" val="14"/>
  <p:tag name="KSO_WM_UNIT_TEXT_FILL_TYPE" val="1"/>
  <p:tag name="KSO_WM_UNIT_TYPE" val="q_i"/>
  <p:tag name="KSO_WM_UNIT_USESOURCEFORMAT_APPLY" val="1"/>
</p:tagLst>
</file>

<file path=ppt/tags/tag52.xml><?xml version="1.0" encoding="utf-8"?>
<p:tagLst xmlns:p="http://schemas.openxmlformats.org/presentationml/2006/main">
  <p:tag name="AS_UNIQUEID" val="1498"/>
  <p:tag name="KSO_WM_BEAUTIFY_FLAG" val="#wm#"/>
  <p:tag name="KSO_WM_DIAGRAM_GROUP_CODE" val="q1-1"/>
  <p:tag name="KSO_WM_TAG_VERSION" val="1.0"/>
  <p:tag name="KSO_WM_TEMPLATE_CATEGORY" val="diagram"/>
  <p:tag name="KSO_WM_TEMPLATE_INDEX" val="20185780"/>
  <p:tag name="KSO_WM_UNIT_CLEAR" val="0"/>
  <p:tag name="KSO_WM_UNIT_COMPATIBLE" val="0"/>
  <p:tag name="KSO_WM_UNIT_HIGHLIGHT" val="0"/>
  <p:tag name="KSO_WM_UNIT_ID" val="diagram20185780_3*q_h_a*1_3_1"/>
  <p:tag name="KSO_WM_UNIT_INDEX" val="1_3_1"/>
  <p:tag name="KSO_WM_UNIT_LAYERLEVEL" val="1_1_1"/>
  <p:tag name="KSO_WM_UNIT_PRESET_TEXT_INDEX" val="3"/>
  <p:tag name="KSO_WM_UNIT_PRESET_TEXT_LEN" val="17"/>
  <p:tag name="KSO_WM_UNIT_TEXT_FILL_FORE_SCHEMECOLOR_INDEX" val="8"/>
  <p:tag name="KSO_WM_UNIT_TEXT_FILL_TYPE" val="1"/>
  <p:tag name="KSO_WM_UNIT_TYPE" val="q_h_a"/>
  <p:tag name="KSO_WM_UNIT_USESOURCEFORMAT_APPLY" val="1"/>
  <p:tag name="KSO_WM_UNIT_VALUE" val="14"/>
</p:tagLst>
</file>

<file path=ppt/tags/tag53.xml><?xml version="1.0" encoding="utf-8"?>
<p:tagLst xmlns:p="http://schemas.openxmlformats.org/presentationml/2006/main">
  <p:tag name="AS_UNIQUEID" val="1500"/>
  <p:tag name="KSO_WM_BEAUTIFY_FLAG" val="#wm#"/>
  <p:tag name="KSO_WM_DIAGRAM_GROUP_CODE" val="q1-1"/>
  <p:tag name="KSO_WM_TAG_VERSION" val="1.0"/>
  <p:tag name="KSO_WM_TEMPLATE_CATEGORY" val="diagram"/>
  <p:tag name="KSO_WM_TEMPLATE_INDEX" val="20185780"/>
  <p:tag name="KSO_WM_UNIT_CLEAR" val="0"/>
  <p:tag name="KSO_WM_UNIT_COMPATIBLE" val="0"/>
  <p:tag name="KSO_WM_UNIT_HIGHLIGHT" val="0"/>
  <p:tag name="KSO_WM_UNIT_ID" val="diagram20185780_3*q_h_a*1_2_1"/>
  <p:tag name="KSO_WM_UNIT_INDEX" val="1_2_1"/>
  <p:tag name="KSO_WM_UNIT_LAYERLEVEL" val="1_1_1"/>
  <p:tag name="KSO_WM_UNIT_PRESET_TEXT_INDEX" val="3"/>
  <p:tag name="KSO_WM_UNIT_PRESET_TEXT_LEN" val="17"/>
  <p:tag name="KSO_WM_UNIT_TEXT_FILL_FORE_SCHEMECOLOR_INDEX" val="7"/>
  <p:tag name="KSO_WM_UNIT_TEXT_FILL_TYPE" val="1"/>
  <p:tag name="KSO_WM_UNIT_TYPE" val="q_h_a"/>
  <p:tag name="KSO_WM_UNIT_USESOURCEFORMAT_APPLY" val="1"/>
  <p:tag name="KSO_WM_UNIT_VALUE" val="14"/>
</p:tagLst>
</file>

<file path=ppt/tags/tag54.xml><?xml version="1.0" encoding="utf-8"?>
<p:tagLst xmlns:p="http://schemas.openxmlformats.org/presentationml/2006/main">
  <p:tag name="AS_UNIQUEID" val="1502"/>
  <p:tag name="KSO_WM_BEAUTIFY_FLAG" val="#wm#"/>
  <p:tag name="KSO_WM_DIAGRAM_GROUP_CODE" val="q1-1"/>
  <p:tag name="KSO_WM_TAG_VERSION" val="1.0"/>
  <p:tag name="KSO_WM_TEMPLATE_CATEGORY" val="diagram"/>
  <p:tag name="KSO_WM_TEMPLATE_INDEX" val="20185780"/>
  <p:tag name="KSO_WM_UNIT_CLEAR" val="0"/>
  <p:tag name="KSO_WM_UNIT_COMPATIBLE" val="0"/>
  <p:tag name="KSO_WM_UNIT_HIGHLIGHT" val="0"/>
  <p:tag name="KSO_WM_UNIT_ID" val="diagram20185780_3*q_h_a*1_1_1"/>
  <p:tag name="KSO_WM_UNIT_INDEX" val="1_1_1"/>
  <p:tag name="KSO_WM_UNIT_LAYERLEVEL" val="1_1_1"/>
  <p:tag name="KSO_WM_UNIT_PRESET_TEXT_INDEX" val="3"/>
  <p:tag name="KSO_WM_UNIT_PRESET_TEXT_LEN" val="17"/>
  <p:tag name="KSO_WM_UNIT_TEXT_FILL_FORE_SCHEMECOLOR_INDEX" val="5"/>
  <p:tag name="KSO_WM_UNIT_TEXT_FILL_TYPE" val="1"/>
  <p:tag name="KSO_WM_UNIT_TYPE" val="q_h_a"/>
  <p:tag name="KSO_WM_UNIT_USESOURCEFORMAT_APPLY" val="1"/>
  <p:tag name="KSO_WM_UNIT_VALUE" val="14"/>
</p:tagLst>
</file>

<file path=ppt/tags/tag55.xml><?xml version="1.0" encoding="utf-8"?>
<p:tagLst xmlns:p="http://schemas.openxmlformats.org/presentationml/2006/main">
  <p:tag name="AS_UNIQUEID" val="1504"/>
  <p:tag name="KSO_WM_BEAUTIFY_FLAG" val="#wm#"/>
  <p:tag name="KSO_WM_DIAGRAM_GROUP_CODE" val="q1-1"/>
  <p:tag name="KSO_WM_TAG_VERSION" val="1.0"/>
  <p:tag name="KSO_WM_TEMPLATE_CATEGORY" val="diagram"/>
  <p:tag name="KSO_WM_TEMPLATE_INDEX" val="20185780"/>
  <p:tag name="KSO_WM_UNIT_CLEAR" val="0"/>
  <p:tag name="KSO_WM_UNIT_COMPATIBLE" val="0"/>
  <p:tag name="KSO_WM_UNIT_HIGHLIGHT" val="0"/>
  <p:tag name="KSO_WM_UNIT_ID" val="diagram20185780_3*q_h_a*1_4_1"/>
  <p:tag name="KSO_WM_UNIT_INDEX" val="1_4_1"/>
  <p:tag name="KSO_WM_UNIT_LAYERLEVEL" val="1_1_1"/>
  <p:tag name="KSO_WM_UNIT_PRESET_TEXT_INDEX" val="3"/>
  <p:tag name="KSO_WM_UNIT_PRESET_TEXT_LEN" val="17"/>
  <p:tag name="KSO_WM_UNIT_TEXT_FILL_FORE_SCHEMECOLOR_INDEX" val="6"/>
  <p:tag name="KSO_WM_UNIT_TEXT_FILL_TYPE" val="1"/>
  <p:tag name="KSO_WM_UNIT_TYPE" val="q_h_a"/>
  <p:tag name="KSO_WM_UNIT_USESOURCEFORMAT_APPLY" val="1"/>
  <p:tag name="KSO_WM_UNIT_VALUE" val="14"/>
</p:tagLst>
</file>

<file path=ppt/tags/tag56.xml><?xml version="1.0" encoding="utf-8"?>
<p:tagLst xmlns:p="http://schemas.openxmlformats.org/presentationml/2006/main">
  <p:tag name="KSO_WM_BEAUTIFY_FLAG" val="#wm#"/>
  <p:tag name="KSO_WM_COMBINE_RELATE_SLIDE_ID" val="diagram20171097_2"/>
  <p:tag name="KSO_WM_DIAGRAM_GROUP_CODE" val="q1-1"/>
  <p:tag name="KSO_WM_SLIDE_ID" val="custom20177147_26"/>
  <p:tag name="KSO_WM_SLIDE_INDEX" val="26"/>
  <p:tag name="KSO_WM_SLIDE_ITEM_CNT" val="4"/>
  <p:tag name="KSO_WM_SLIDE_LAYOUT" val="a_q"/>
  <p:tag name="KSO_WM_SLIDE_LAYOUT_CNT" val="1_1"/>
  <p:tag name="KSO_WM_SLIDE_POSITION" val="98*173"/>
  <p:tag name="KSO_WM_SLIDE_SIZE" val="763*309"/>
  <p:tag name="KSO_WM_SLIDE_TYPE" val="text"/>
  <p:tag name="KSO_WM_TAG_VERSION" val="1.0"/>
  <p:tag name="KSO_WM_TEMPLATE_CATEGORY" val="custom"/>
  <p:tag name="KSO_WM_TEMPLATE_INDEX" val="20177147"/>
  <p:tag name="KSO_WM_TEMPLATE_SUBCATEGORY" val="combine"/>
</p:tagLst>
</file>

<file path=ppt/tags/tag57.xml><?xml version="1.0" encoding="utf-8"?>
<p:tagLst xmlns:p="http://schemas.openxmlformats.org/presentationml/2006/main">
  <p:tag name="KSO_WM_UNIT_TABLE_BEAUTIFY" val="smartTable{5313ea24-3d02-4768-b302-f14ef2b17444}"/>
  <p:tag name="TABLE_ENDDRAG_ORIGIN_RECT" val="810*302"/>
  <p:tag name="TABLE_ENDDRAG_RECT" val="57*86*810*302"/>
</p:tagLst>
</file>

<file path=ppt/tags/tag58.xml><?xml version="1.0" encoding="utf-8"?>
<p:tagLst xmlns:p="http://schemas.openxmlformats.org/presentationml/2006/main">
  <p:tag name="AS_OS" val="Unix 3.10 unknown"/>
  <p:tag name="AS_RELEASE_DATE" val="2020.11.30"/>
  <p:tag name="AS_TITLE" val="Aspose.Slides for Java"/>
  <p:tag name="AS_VERSION" val="20.11"/>
</p:tagLst>
</file>

<file path=ppt/tags/tag6.xml><?xml version="1.0" encoding="utf-8"?>
<p:tagLst xmlns:p="http://schemas.openxmlformats.org/presentationml/2006/main">
  <p:tag name="AS_UNIQUEID" val="555"/>
</p:tagLst>
</file>

<file path=ppt/tags/tag7.xml><?xml version="1.0" encoding="utf-8"?>
<p:tagLst xmlns:p="http://schemas.openxmlformats.org/presentationml/2006/main">
  <p:tag name="AS_UNIQUEID" val="556"/>
</p:tagLst>
</file>

<file path=ppt/tags/tag8.xml><?xml version="1.0" encoding="utf-8"?>
<p:tagLst xmlns:p="http://schemas.openxmlformats.org/presentationml/2006/main">
  <p:tag name="KSO_WM_FULL_TEXT_BEAUTIFY_COPY_ID" val="150996804"/>
</p:tagLst>
</file>

<file path=ppt/tags/tag9.xml><?xml version="1.0" encoding="utf-8"?>
<p:tagLst xmlns:p="http://schemas.openxmlformats.org/presentationml/2006/main">
  <p:tag name="AS_UNIQUEID" val="5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方正启体简体"/>
        <a:ea typeface="方正启体简体"/>
        <a:cs typeface="方正启体简体"/>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方正启体简体"/>
        <a:cs typeface="方正启体简体"/>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方正启体简体"/>
        <a:cs typeface="方正启体简体"/>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方正启体简体"/>
        <a:cs typeface="方正启体简体"/>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7078</Words>
  <PresentationFormat>On-screen Show (4:3)</PresentationFormat>
  <Paragraphs>534</Paragraphs>
  <Slides>24</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Arial</vt:lpstr>
      <vt:lpstr>宋体</vt:lpstr>
      <vt:lpstr>Wingdings</vt:lpstr>
      <vt:lpstr>Calibri</vt:lpstr>
      <vt:lpstr>方正启体简体</vt:lpstr>
      <vt:lpstr>微软雅黑</vt:lpstr>
      <vt:lpstr>Arial Unicode MS</vt:lpstr>
      <vt:lpstr>Noto Sans CJK SC Regular</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图书馆的作用</vt:lpstr>
      <vt:lpstr>PowerPoint 演示文稿</vt:lpstr>
      <vt:lpstr>PowerPoint 演示文稿</vt:lpstr>
      <vt:lpstr>博物馆的作用</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2021-03-24T15:31:00Z</cp:lastPrinted>
  <dcterms:created xsi:type="dcterms:W3CDTF">2021-03-24T15:31:00Z</dcterms:created>
  <dcterms:modified xsi:type="dcterms:W3CDTF">2022-02-22T04:24:38Z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74128A2818E744EFB53EADD7A5E8F2D3</vt:lpwstr>
  </property>
  <property fmtid="{D5CDD505-2E9C-101B-9397-08002B2CF9AE}" pid="7" name="KSOProductBuildVer">
    <vt:lpwstr>2052-11.1.0.11365</vt:lpwstr>
  </property>
</Properties>
</file>