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handoutMasterIdLst>
    <p:handoutMasterId r:id="rId29"/>
  </p:handoutMasterIdLst>
  <p:sldIdLst>
    <p:sldId id="421" r:id="rId3"/>
    <p:sldId id="1750" r:id="rId5"/>
    <p:sldId id="2164" r:id="rId6"/>
    <p:sldId id="2166" r:id="rId7"/>
    <p:sldId id="2134" r:id="rId8"/>
    <p:sldId id="2169" r:id="rId9"/>
    <p:sldId id="2170" r:id="rId10"/>
    <p:sldId id="2131" r:id="rId11"/>
    <p:sldId id="2132" r:id="rId12"/>
    <p:sldId id="2127" r:id="rId13"/>
    <p:sldId id="2171" r:id="rId14"/>
    <p:sldId id="2033" r:id="rId15"/>
    <p:sldId id="2034" r:id="rId16"/>
    <p:sldId id="2138" r:id="rId17"/>
    <p:sldId id="2173" r:id="rId18"/>
    <p:sldId id="2172" r:id="rId19"/>
    <p:sldId id="2140" r:id="rId20"/>
    <p:sldId id="2129" r:id="rId21"/>
    <p:sldId id="2030" r:id="rId22"/>
    <p:sldId id="2037" r:id="rId23"/>
    <p:sldId id="1955" r:id="rId24"/>
    <p:sldId id="2175" r:id="rId25"/>
    <p:sldId id="2176" r:id="rId26"/>
    <p:sldId id="2177" r:id="rId27"/>
    <p:sldId id="2035"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wenping" initials="" lastIdx="0" clrIdx="0"/>
  <p:cmAuthor id="7" name="1206988966@qq.com" initials="1" lastIdx="0" clrIdx="2"/>
  <p:cmAuthor id="1" name="lenovo" initials="l" lastIdx="0" clrIdx="0"/>
  <p:cmAuthor id="8" name="姜伟光" initials="姜" lastIdx="0" clrIdx="0"/>
  <p:cmAuthor id="2" name="dell" initials="d" lastIdx="0" clrIdx="0"/>
  <p:cmAuthor id="3" name="JS" initials="J" lastIdx="0" clrIdx="0"/>
  <p:cmAuthor id="4" name="微软中国" initials="微" lastIdx="0" clrIdx="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4" autoAdjust="0"/>
    <p:restoredTop sz="87410" autoAdjust="0"/>
  </p:normalViewPr>
  <p:slideViewPr>
    <p:cSldViewPr snapToGrid="0">
      <p:cViewPr varScale="1">
        <p:scale>
          <a:sx n="50" d="100"/>
          <a:sy n="50" d="100"/>
        </p:scale>
        <p:origin x="36" y="396"/>
      </p:cViewPr>
      <p:guideLst>
        <p:guide orient="horz" pos="2221"/>
        <p:guide pos="3910"/>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22.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方正启体简体" panose="03000509000000000000" charset="-122"/>
                <a:ea typeface="方正启体简体" panose="03000509000000000000" charset="-122"/>
              </a:rPr>
            </a:fld>
            <a:endParaRPr lang="zh-CN" altLang="en-US" smtClean="0">
              <a:latin typeface="方正启体简体" panose="03000509000000000000" charset="-122"/>
              <a:ea typeface="方正启体简体" panose="03000509000000000000" charset="-122"/>
            </a:endParaRPr>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方正启体简体" panose="03000509000000000000" charset="-122"/>
                <a:ea typeface="方正启体简体" panose="03000509000000000000" charset="-122"/>
              </a:rPr>
            </a:fld>
            <a:endParaRPr lang="zh-CN" altLang="en-US" smtClean="0">
              <a:latin typeface="方正启体简体" panose="03000509000000000000" charset="-122"/>
              <a:ea typeface="方正启体简体" panose="03000509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atin typeface="方正启体简体" panose="03000509000000000000" charset="-122"/>
                <a:ea typeface="方正启体简体" panose="03000509000000000000" charset="-122"/>
                <a:cs typeface="方正启体简体" panose="03000509000000000000"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atin typeface="方正启体简体" panose="03000509000000000000" charset="-122"/>
                <a:ea typeface="方正启体简体" panose="03000509000000000000" charset="-122"/>
                <a:cs typeface="方正启体简体" panose="03000509000000000000"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方正启体简体" panose="03000509000000000000" charset="-122"/>
        <a:ea typeface="方正启体简体" panose="03000509000000000000" charset="-122"/>
        <a:cs typeface="方正启体简体" panose="03000509000000000000" charset="-122"/>
      </a:defRPr>
    </a:lvl1pPr>
    <a:lvl2pPr marL="4572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2pPr>
    <a:lvl3pPr marL="9144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3pPr>
    <a:lvl4pPr marL="13716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4pPr>
    <a:lvl5pPr marL="18288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image" Target="../media/image2.jpe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image" Target="../media/image3.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image" Target="../media/image4.png"/><Relationship Id="rId2" Type="http://schemas.openxmlformats.org/officeDocument/2006/relationships/tags" Target="../tags/tag52.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image" Target="../media/image5.png"/><Relationship Id="rId10" Type="http://schemas.openxmlformats.org/officeDocument/2006/relationships/tags" Target="../tags/tag5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PA_淘宝店chenying0907出品 23"/>
          <p:cNvSpPr/>
          <p:nvPr userDrawn="1">
            <p:custDataLst>
              <p:tags r:id="rId2"/>
            </p:custDataLst>
          </p:nvPr>
        </p:nvSpPr>
        <p:spPr>
          <a:xfrm>
            <a:off x="0" y="247650"/>
            <a:ext cx="12192635" cy="22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5" name="图片 4" descr="微信图片_20211120224208"/>
          <p:cNvPicPr>
            <a:picLocks noChangeAspect="1"/>
          </p:cNvPicPr>
          <p:nvPr userDrawn="1"/>
        </p:nvPicPr>
        <p:blipFill>
          <a:blip r:embed="rId3"/>
          <a:stretch>
            <a:fillRect/>
          </a:stretch>
        </p:blipFill>
        <p:spPr>
          <a:xfrm>
            <a:off x="292735" y="48260"/>
            <a:ext cx="586740" cy="586740"/>
          </a:xfrm>
          <a:prstGeom prst="ellipse">
            <a:avLst/>
          </a:prstGeom>
        </p:spPr>
      </p:pic>
      <p:sp>
        <p:nvSpPr>
          <p:cNvPr id="24" name="PA_淘宝店chenying0907出品 23"/>
          <p:cNvSpPr/>
          <p:nvPr userDrawn="1">
            <p:custDataLst>
              <p:tags r:id="rId4"/>
            </p:custDataLst>
          </p:nvPr>
        </p:nvSpPr>
        <p:spPr>
          <a:xfrm>
            <a:off x="0" y="2060575"/>
            <a:ext cx="12212320" cy="28124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pic>
        <p:nvPicPr>
          <p:cNvPr id="7" name="图片 6" descr="微信图片_20211120224208"/>
          <p:cNvPicPr>
            <a:picLocks noChangeAspect="1"/>
          </p:cNvPicPr>
          <p:nvPr userDrawn="1"/>
        </p:nvPicPr>
        <p:blipFill>
          <a:blip r:embed="rId3"/>
          <a:stretch>
            <a:fillRect/>
          </a:stretch>
        </p:blipFill>
        <p:spPr>
          <a:xfrm>
            <a:off x="0" y="2145665"/>
            <a:ext cx="2643505" cy="2643505"/>
          </a:xfrm>
          <a:prstGeom prst="ellipse">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18" name="灯片编号占位符 17"/>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pic>
        <p:nvPicPr>
          <p:cNvPr id="4" name="图片 3"/>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203200" y="0"/>
            <a:ext cx="12293600" cy="6858000"/>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2" name="Shape 4"/>
          <p:cNvSpPr>
            <a:spLocks noGrp="1" noChangeArrowheads="1"/>
          </p:cNvSpPr>
          <p:nvPr>
            <p:ph type="sldNum" sz="quarter" idx="10"/>
            <p:custDataLst>
              <p:tags r:id="rId2"/>
            </p:custDataLst>
          </p:nvPr>
        </p:nvSpPr>
        <p:spPr bwMode="auto">
          <a:xfrm>
            <a:off x="8737135" y="6401616"/>
            <a:ext cx="2848439" cy="274594"/>
          </a:xfrm>
          <a:prstGeom prst="rect">
            <a:avLst/>
          </a:prstGeom>
          <a:noFill/>
          <a:ln>
            <a:noFill/>
          </a:ln>
        </p:spPr>
        <p:txBody>
          <a:bodyPr tIns="91439" bIns="91439" numCol="1" anchor="ctr" anchorCtr="0" compatLnSpc="1">
            <a:spAutoFit/>
          </a:bodyPr>
          <a:lstStyle>
            <a:lvl1pPr marL="0" indent="0" algn="r" defTabSz="914400" rtl="0" eaLnBrk="0" fontAlgn="base" hangingPunct="0">
              <a:lnSpc>
                <a:spcPct val="100000"/>
              </a:lnSpc>
              <a:spcBef>
                <a:spcPct val="0"/>
              </a:spcBef>
              <a:spcAft>
                <a:spcPct val="0"/>
              </a:spcAft>
              <a:buClrTx/>
              <a:buSzTx/>
              <a:buFontTx/>
              <a:buNone/>
              <a:defRPr kumimoji="0" lang="zh-CN" altLang="en-US" sz="1200" b="0" i="0" u="none" baseline="0">
                <a:solidFill>
                  <a:schemeClr val="tx1"/>
                </a:solidFill>
                <a:latin typeface="+mn-lt"/>
                <a:ea typeface="+mn-ea"/>
                <a:cs typeface="+mn-cs"/>
                <a:sym typeface="Calibri" panose="020F0502020204030204"/>
              </a:defRPr>
            </a:lvl1pPr>
            <a:lvl2pPr marL="371475" indent="-142875" algn="r" rtl="0" eaLnBrk="0" fontAlgn="base" hangingPunct="0">
              <a:lnSpc>
                <a:spcPct val="100000"/>
              </a:lnSpc>
              <a:spcBef>
                <a:spcPct val="0"/>
              </a:spcBef>
              <a:spcAft>
                <a:spcPct val="0"/>
              </a:spcAft>
              <a:buClrTx/>
              <a:buSzTx/>
              <a:buFontTx/>
              <a:buNone/>
              <a:defRPr kumimoji="0" lang="zh-CN" altLang="en-US" sz="1200" b="0" i="0" u="none" baseline="0">
                <a:solidFill>
                  <a:schemeClr val="tx1"/>
                </a:solidFill>
                <a:latin typeface="+mn-lt"/>
                <a:ea typeface="+mn-ea"/>
                <a:cs typeface="+mn-cs"/>
                <a:sym typeface="Calibri" panose="020F0502020204030204"/>
              </a:defRPr>
            </a:lvl2pPr>
            <a:lvl3pPr marL="571500" indent="-114300" algn="r" rtl="0" eaLnBrk="0" fontAlgn="base" hangingPunct="0">
              <a:lnSpc>
                <a:spcPct val="100000"/>
              </a:lnSpc>
              <a:spcBef>
                <a:spcPct val="0"/>
              </a:spcBef>
              <a:spcAft>
                <a:spcPct val="0"/>
              </a:spcAft>
              <a:buClrTx/>
              <a:buSzTx/>
              <a:buFontTx/>
              <a:buNone/>
              <a:defRPr kumimoji="0" lang="zh-CN" altLang="en-US" sz="1200" b="0" i="0" u="none" baseline="0">
                <a:solidFill>
                  <a:schemeClr val="tx1"/>
                </a:solidFill>
                <a:latin typeface="+mn-lt"/>
                <a:ea typeface="+mn-ea"/>
                <a:cs typeface="+mn-cs"/>
                <a:sym typeface="Calibri" panose="020F0502020204030204"/>
              </a:defRPr>
            </a:lvl3pPr>
            <a:lvl4pPr marL="800100" indent="-114300" algn="r" rtl="0" eaLnBrk="0" fontAlgn="base" hangingPunct="0">
              <a:lnSpc>
                <a:spcPct val="100000"/>
              </a:lnSpc>
              <a:spcBef>
                <a:spcPct val="0"/>
              </a:spcBef>
              <a:spcAft>
                <a:spcPct val="0"/>
              </a:spcAft>
              <a:buClrTx/>
              <a:buSzTx/>
              <a:buFontTx/>
              <a:buNone/>
              <a:defRPr kumimoji="0" lang="zh-CN" altLang="en-US" sz="1200" b="0" i="0" u="none" baseline="0">
                <a:solidFill>
                  <a:schemeClr val="tx1"/>
                </a:solidFill>
                <a:latin typeface="+mn-lt"/>
                <a:ea typeface="+mn-ea"/>
                <a:cs typeface="+mn-cs"/>
                <a:sym typeface="Calibri" panose="020F0502020204030204"/>
              </a:defRPr>
            </a:lvl4pPr>
            <a:lvl5pPr marL="1028700" indent="-114300" algn="r" rtl="0" eaLnBrk="0" fontAlgn="base" hangingPunct="0">
              <a:lnSpc>
                <a:spcPct val="100000"/>
              </a:lnSpc>
              <a:spcBef>
                <a:spcPct val="0"/>
              </a:spcBef>
              <a:spcAft>
                <a:spcPct val="0"/>
              </a:spcAft>
              <a:buClrTx/>
              <a:buSzTx/>
              <a:buFontTx/>
              <a:buNone/>
              <a:defRPr kumimoji="0" lang="zh-CN" altLang="en-US" sz="1200" b="0" i="0" u="none" baseline="0">
                <a:solidFill>
                  <a:schemeClr val="tx1"/>
                </a:solidFill>
                <a:latin typeface="+mn-lt"/>
                <a:ea typeface="+mn-ea"/>
                <a:cs typeface="+mn-cs"/>
                <a:sym typeface="Calibri" panose="020F0502020204030204"/>
              </a:defRPr>
            </a:lvl5pPr>
            <a:lvl6pPr indent="1143000" algn="r">
              <a:defRPr lang="zh-CN" altLang="en-US" sz="1200">
                <a:solidFill>
                  <a:schemeClr val="tx1"/>
                </a:solidFill>
                <a:latin typeface="+mn-lt"/>
                <a:ea typeface="+mn-ea"/>
                <a:cs typeface="+mn-cs"/>
                <a:sym typeface="Calibri" panose="020F0502020204030204"/>
              </a:defRPr>
            </a:lvl6pPr>
            <a:lvl7pPr indent="1371600" algn="r">
              <a:defRPr lang="zh-CN" altLang="en-US" sz="1200">
                <a:solidFill>
                  <a:schemeClr val="tx1"/>
                </a:solidFill>
                <a:latin typeface="+mn-lt"/>
                <a:ea typeface="+mn-ea"/>
                <a:cs typeface="+mn-cs"/>
                <a:sym typeface="Calibri" panose="020F0502020204030204"/>
              </a:defRPr>
            </a:lvl7pPr>
            <a:lvl8pPr indent="1600200" algn="r">
              <a:defRPr lang="zh-CN" altLang="en-US" sz="1200">
                <a:solidFill>
                  <a:schemeClr val="tx1"/>
                </a:solidFill>
                <a:latin typeface="+mn-lt"/>
                <a:ea typeface="+mn-ea"/>
                <a:cs typeface="+mn-cs"/>
                <a:sym typeface="Calibri" panose="020F0502020204030204"/>
              </a:defRPr>
            </a:lvl8pPr>
            <a:lvl9pPr indent="1828800" algn="r">
              <a:defRPr lang="zh-CN" altLang="en-US" sz="1200">
                <a:solidFill>
                  <a:schemeClr val="tx1"/>
                </a:solidFill>
                <a:latin typeface="+mn-lt"/>
                <a:ea typeface="+mn-ea"/>
                <a:cs typeface="+mn-cs"/>
                <a:sym typeface="Calibri" panose="020F0502020204030204"/>
              </a:defRPr>
            </a:lvl9pPr>
          </a:lstStyle>
          <a:p>
            <a:pPr marL="0" lvl="0" indent="0" algn="r" eaLnBrk="1" hangingPunct="1"/>
            <a:fld id="{0F4A470F-4E93-4191-ADC9-14B889F056E9}" type="slidenum">
              <a:rPr lang="zh-CN" altLang="zh-CN" sz="2400">
                <a:solidFill>
                  <a:srgbClr val="888888"/>
                </a:solidFill>
                <a:ea typeface="方正启体简体" panose="03000509000000000000" charset="-122"/>
              </a:rPr>
            </a:fld>
            <a:endParaRPr lang="zh-CN" altLang="zh-CN" sz="2400">
              <a:solidFill>
                <a:srgbClr val="888888"/>
              </a:solidFill>
              <a:ea typeface="方正启体简体" panose="03000509000000000000" charset="-122"/>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栏目三">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9826869" y="-27384"/>
            <a:ext cx="2151536" cy="880109"/>
            <a:chOff x="11613" y="2237065"/>
            <a:chExt cx="1443037" cy="733424"/>
          </a:xfrm>
        </p:grpSpPr>
        <p:pic>
          <p:nvPicPr>
            <p:cNvPr id="8" name="图片 7"/>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1613" y="2237065"/>
              <a:ext cx="1443037" cy="733424"/>
            </a:xfrm>
            <a:prstGeom prst="rect">
              <a:avLst/>
            </a:prstGeom>
          </p:spPr>
        </p:pic>
        <p:sp>
          <p:nvSpPr>
            <p:cNvPr id="10" name="TextBox 9">
              <a:hlinkClick r:id="" action="ppaction://noaction"/>
            </p:cNvPr>
            <p:cNvSpPr txBox="1"/>
            <p:nvPr userDrawn="1">
              <p:custDataLst>
                <p:tags r:id="rId5"/>
              </p:custDataLst>
            </p:nvPr>
          </p:nvSpPr>
          <p:spPr>
            <a:xfrm>
              <a:off x="60351" y="2460637"/>
              <a:ext cx="957412" cy="255587"/>
            </a:xfrm>
            <a:prstGeom prst="rect">
              <a:avLst/>
            </a:prstGeom>
            <a:noFill/>
          </p:spPr>
          <p:txBody>
            <a:bodyPr wrap="none" rtlCol="0">
              <a:spAutoFit/>
            </a:bodyPr>
            <a:lstStyle/>
            <a:p>
              <a:r>
                <a:rPr lang="zh-CN" altLang="en-US" sz="1400" smtClean="0">
                  <a:solidFill>
                    <a:schemeClr val="bg1"/>
                  </a:solidFill>
                  <a:latin typeface="方正启体简体" panose="03000509000000000000" charset="-122"/>
                  <a:ea typeface="方正启体简体" panose="03000509000000000000" charset="-122"/>
                </a:rPr>
                <a:t>课堂篇探究学习</a:t>
              </a:r>
              <a:endParaRPr lang="zh-CN" altLang="en-US" sz="1400">
                <a:solidFill>
                  <a:schemeClr val="bg1"/>
                </a:solidFill>
                <a:latin typeface="方正启体简体" panose="03000509000000000000" charset="-122"/>
                <a:ea typeface="方正启体简体" panose="03000509000000000000" charset="-122"/>
              </a:endParaRPr>
            </a:p>
          </p:txBody>
        </p:sp>
      </p:gr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pic>
        <p:nvPicPr>
          <p:cNvPr id="9218" name="图形 6"/>
          <p:cNvPicPr>
            <a:picLocks noChangeAspect="1"/>
          </p:cNvPicPr>
          <p:nvPr>
            <p:custDataLst>
              <p:tags r:id="rId2"/>
            </p:custDataLst>
          </p:nvPr>
        </p:nvPicPr>
        <p:blipFill>
          <a:blip r:embed="rId3"/>
          <a:stretch>
            <a:fillRect/>
          </a:stretch>
        </p:blipFill>
        <p:spPr>
          <a:xfrm>
            <a:off x="10396538" y="5062538"/>
            <a:ext cx="1795462" cy="1795462"/>
          </a:xfrm>
          <a:prstGeom prst="rect">
            <a:avLst/>
          </a:prstGeom>
          <a:noFill/>
          <a:ln w="9525">
            <a:noFill/>
          </a:ln>
        </p:spPr>
      </p:pic>
      <p:grpSp>
        <p:nvGrpSpPr>
          <p:cNvPr id="9219" name="组合 7"/>
          <p:cNvGrpSpPr/>
          <p:nvPr>
            <p:custDataLst>
              <p:tags r:id="rId4"/>
            </p:custDataLst>
          </p:nvPr>
        </p:nvGrpSpPr>
        <p:grpSpPr>
          <a:xfrm flipV="1">
            <a:off x="0" y="0"/>
            <a:ext cx="1066800" cy="1296988"/>
            <a:chOff x="-2595563" y="3187"/>
            <a:chExt cx="2584265" cy="3140063"/>
          </a:xfrm>
        </p:grpSpPr>
        <p:sp>
          <p:nvSpPr>
            <p:cNvPr id="9220" name="Freeform 130"/>
            <p:cNvSpPr>
              <a:spLocks noEditPoints="1"/>
            </p:cNvSpPr>
            <p:nvPr>
              <p:custDataLst>
                <p:tags r:id="rId5"/>
              </p:custDataLst>
            </p:nvPr>
          </p:nvSpPr>
          <p:spPr>
            <a:xfrm>
              <a:off x="-2595563" y="1571296"/>
              <a:ext cx="699905" cy="737934"/>
            </a:xfrm>
            <a:solidFill>
              <a:srgbClr val="E22A30"/>
            </a:solidFill>
            <a:ln w="9525">
              <a:noFill/>
            </a:ln>
          </p:spPr>
          <p:txBody>
            <a:bodyPr/>
            <a:lstStyle/>
            <a:p>
              <a:endParaRPr lang="zh-CN" altLang="en-US"/>
            </a:p>
          </p:txBody>
        </p:sp>
        <p:sp>
          <p:nvSpPr>
            <p:cNvPr id="9221" name="任意多边形 30"/>
            <p:cNvSpPr/>
            <p:nvPr>
              <p:custDataLst>
                <p:tags r:id="rId6"/>
              </p:custDataLst>
            </p:nvPr>
          </p:nvSpPr>
          <p:spPr>
            <a:xfrm>
              <a:off x="-2595563" y="3187"/>
              <a:ext cx="2584265" cy="3140063"/>
            </a:xfrm>
            <a:solidFill>
              <a:srgbClr val="E22A30"/>
            </a:solidFill>
            <a:ln w="9525">
              <a:noFill/>
            </a:ln>
          </p:spPr>
          <p:txBody>
            <a:bodyPr/>
            <a:lstStyle/>
            <a:p>
              <a:endParaRPr lang="zh-CN" altLang="en-US"/>
            </a:p>
          </p:txBody>
        </p:sp>
      </p:grpSp>
      <p:grpSp>
        <p:nvGrpSpPr>
          <p:cNvPr id="9222" name="组合 10"/>
          <p:cNvGrpSpPr/>
          <p:nvPr>
            <p:custDataLst>
              <p:tags r:id="rId7"/>
            </p:custDataLst>
          </p:nvPr>
        </p:nvGrpSpPr>
        <p:grpSpPr>
          <a:xfrm flipH="1">
            <a:off x="11122025" y="0"/>
            <a:ext cx="1069975" cy="1285875"/>
            <a:chOff x="10666013" y="3143251"/>
            <a:chExt cx="2592159" cy="3116265"/>
          </a:xfrm>
        </p:grpSpPr>
        <p:sp>
          <p:nvSpPr>
            <p:cNvPr id="9223" name="Freeform 134"/>
            <p:cNvSpPr>
              <a:spLocks noEditPoints="1"/>
            </p:cNvSpPr>
            <p:nvPr>
              <p:custDataLst>
                <p:tags r:id="rId8"/>
              </p:custDataLst>
            </p:nvPr>
          </p:nvSpPr>
          <p:spPr>
            <a:xfrm>
              <a:off x="10666013" y="3258668"/>
              <a:ext cx="396130" cy="280850"/>
            </a:xfrm>
            <a:solidFill>
              <a:srgbClr val="E22A30"/>
            </a:solidFill>
            <a:ln w="9525">
              <a:noFill/>
            </a:ln>
          </p:spPr>
          <p:txBody>
            <a:bodyPr/>
            <a:lstStyle/>
            <a:p>
              <a:endParaRPr lang="zh-CN" altLang="en-US"/>
            </a:p>
          </p:txBody>
        </p:sp>
        <p:sp>
          <p:nvSpPr>
            <p:cNvPr id="9224" name="任意多边形 33"/>
            <p:cNvSpPr/>
            <p:nvPr>
              <p:custDataLst>
                <p:tags r:id="rId9"/>
              </p:custDataLst>
            </p:nvPr>
          </p:nvSpPr>
          <p:spPr>
            <a:xfrm>
              <a:off x="10666013" y="3143251"/>
              <a:ext cx="2592159" cy="3116265"/>
            </a:xfrm>
            <a:solidFill>
              <a:srgbClr val="E22A30"/>
            </a:solidFill>
            <a:ln w="9525">
              <a:noFill/>
            </a:ln>
          </p:spPr>
          <p:txBody>
            <a:bodyPr/>
            <a:lstStyle/>
            <a:p>
              <a:endParaRPr lang="zh-CN" altLang="en-US"/>
            </a:p>
          </p:txBody>
        </p:sp>
      </p:grpSp>
      <p:pic>
        <p:nvPicPr>
          <p:cNvPr id="9225" name="图形 13"/>
          <p:cNvPicPr>
            <a:picLocks noChangeAspect="1"/>
          </p:cNvPicPr>
          <p:nvPr>
            <p:custDataLst>
              <p:tags r:id="rId10"/>
            </p:custDataLst>
          </p:nvPr>
        </p:nvPicPr>
        <p:blipFill>
          <a:blip r:embed="rId11"/>
          <a:stretch>
            <a:fillRect/>
          </a:stretch>
        </p:blipFill>
        <p:spPr>
          <a:xfrm>
            <a:off x="0" y="5062538"/>
            <a:ext cx="1795463" cy="1795462"/>
          </a:xfrm>
          <a:prstGeom prst="rect">
            <a:avLst/>
          </a:prstGeom>
          <a:noFill/>
          <a:ln w="9525">
            <a:noFill/>
          </a:ln>
        </p:spPr>
      </p:pic>
      <p:grpSp>
        <p:nvGrpSpPr>
          <p:cNvPr id="9226" name="组合 14"/>
          <p:cNvGrpSpPr/>
          <p:nvPr>
            <p:custDataLst>
              <p:tags r:id="rId12"/>
            </p:custDataLst>
          </p:nvPr>
        </p:nvGrpSpPr>
        <p:grpSpPr>
          <a:xfrm>
            <a:off x="4171950" y="204788"/>
            <a:ext cx="3848100" cy="584200"/>
            <a:chOff x="4192129" y="276614"/>
            <a:chExt cx="3848041" cy="584775"/>
          </a:xfrm>
        </p:grpSpPr>
        <p:sp>
          <p:nvSpPr>
            <p:cNvPr id="9227" name="文本框 15"/>
            <p:cNvSpPr/>
            <p:nvPr>
              <p:custDataLst>
                <p:tags r:id="rId13"/>
              </p:custDataLst>
            </p:nvPr>
          </p:nvSpPr>
          <p:spPr>
            <a:xfrm>
              <a:off x="4566773" y="276614"/>
              <a:ext cx="3057478" cy="584775"/>
            </a:xfrm>
            <a:prstGeom prst="rect">
              <a:avLst/>
            </a:prstGeom>
            <a:noFill/>
            <a:ln w="9525">
              <a:noFill/>
            </a:ln>
          </p:spPr>
          <p:txBody>
            <a:bodyPr wrap="none">
              <a:spAutoFit/>
            </a:bodyPr>
            <a:lstStyle/>
            <a:p>
              <a:pPr marL="0" lvl="0" indent="0" eaLnBrk="1" hangingPunct="1"/>
              <a:r>
                <a:rPr lang="zh-CN" altLang="en-US" sz="3200">
                  <a:latin typeface="方正启体简体" panose="03000509000000000000" charset="-122"/>
                  <a:ea typeface="方正启体简体" panose="03000509000000000000" charset="-122"/>
                </a:rPr>
                <a:t>请插入您的标题</a:t>
              </a:r>
              <a:endParaRPr lang="zh-CN" altLang="en-US" sz="3200">
                <a:latin typeface="方正启体简体" panose="03000509000000000000" charset="-122"/>
                <a:ea typeface="方正启体简体" panose="03000509000000000000" charset="-122"/>
              </a:endParaRPr>
            </a:p>
          </p:txBody>
        </p:sp>
        <p:sp>
          <p:nvSpPr>
            <p:cNvPr id="9228" name="Freeform 682"/>
            <p:cNvSpPr>
              <a:spLocks noEditPoints="1"/>
            </p:cNvSpPr>
            <p:nvPr>
              <p:custDataLst>
                <p:tags r:id="rId14"/>
              </p:custDataLst>
            </p:nvPr>
          </p:nvSpPr>
          <p:spPr>
            <a:xfrm rot="780000">
              <a:off x="7529003" y="553111"/>
              <a:ext cx="511167" cy="238359"/>
            </a:xfrm>
            <a:solidFill>
              <a:srgbClr val="E22A30"/>
            </a:solidFill>
            <a:ln w="9525">
              <a:noFill/>
            </a:ln>
          </p:spPr>
          <p:txBody>
            <a:bodyPr/>
            <a:lstStyle/>
            <a:p>
              <a:endParaRPr lang="zh-CN" altLang="en-US"/>
            </a:p>
          </p:txBody>
        </p:sp>
        <p:sp>
          <p:nvSpPr>
            <p:cNvPr id="9229" name="Freeform 682"/>
            <p:cNvSpPr>
              <a:spLocks noEditPoints="1"/>
            </p:cNvSpPr>
            <p:nvPr>
              <p:custDataLst>
                <p:tags r:id="rId15"/>
              </p:custDataLst>
            </p:nvPr>
          </p:nvSpPr>
          <p:spPr>
            <a:xfrm rot="-780000" flipH="1">
              <a:off x="4192129" y="553111"/>
              <a:ext cx="511167" cy="238359"/>
            </a:xfrm>
            <a:solidFill>
              <a:srgbClr val="E22A30"/>
            </a:solidFill>
            <a:ln w="9525">
              <a:noFill/>
            </a:ln>
          </p:spPr>
          <p:txBody>
            <a:bodyPr/>
            <a:lstStyle/>
            <a:p>
              <a:endParaRPr lang="zh-CN" altLang="en-US"/>
            </a:p>
          </p:txBody>
        </p:sp>
      </p:grpSp>
      <p:sp>
        <p:nvSpPr>
          <p:cNvPr id="9230" name="灯片编号占位符 5"/>
          <p:cNvSpPr>
            <a:spLocks noGrp="1"/>
          </p:cNvSpPr>
          <p:nvPr>
            <p:ph type="sldNum" sz="quarter" idx="4"/>
            <p:custDataLst>
              <p:tags r:id="rId16"/>
            </p:custDataLst>
          </p:nvPr>
        </p:nvSpPr>
        <p:spPr>
          <a:xfrm>
            <a:off x="8610600" y="6356350"/>
            <a:ext cx="2743200" cy="365125"/>
          </a:xfrm>
          <a:prstGeom prst="rect">
            <a:avLst/>
          </a:prstGeom>
          <a:noFill/>
          <a:ln w="9525">
            <a:noFill/>
          </a:ln>
        </p:spPr>
        <p:txBody>
          <a:bodyPr anchor="ctr"/>
          <a:lstStyle/>
          <a:p>
            <a:pPr algn="r"/>
            <a:fld id="{9A0DB2DC-4C9A-4742-B13C-FB6460FD3503}" type="slidenum">
              <a:rPr lang="zh-CN" altLang="en-US"/>
            </a:fld>
            <a:endParaRPr lang="zh-CN" altLang="en-US"/>
          </a:p>
        </p:txBody>
      </p:sp>
      <p:sp>
        <p:nvSpPr>
          <p:cNvPr id="9233" name="日期占位符 3"/>
          <p:cNvSpPr>
            <a:spLocks noGrp="1"/>
          </p:cNvSpPr>
          <p:nvPr>
            <p:ph type="dt" sz="half" idx="2"/>
            <p:custDataLst>
              <p:tags r:id="rId17"/>
            </p:custDataLst>
          </p:nvPr>
        </p:nvSpPr>
        <p:spPr>
          <a:xfrm>
            <a:off x="838200" y="6356350"/>
            <a:ext cx="2743200" cy="365125"/>
          </a:xfrm>
          <a:prstGeom prst="rect">
            <a:avLst/>
          </a:prstGeom>
          <a:noFill/>
          <a:ln w="9525">
            <a:noFill/>
          </a:ln>
        </p:spPr>
        <p:txBody>
          <a:bodyPr anchor="ctr"/>
          <a:lstStyle/>
          <a:p>
            <a:fld id="{BB962C8B-B14F-4D97-AF65-F5344CB8AC3E}" type="datetime1">
              <a:rPr lang="zh-CN" altLang="en-US"/>
            </a:fld>
            <a:endParaRPr lang="zh-CN" altLang="en-US"/>
          </a:p>
        </p:txBody>
      </p:sp>
      <p:sp>
        <p:nvSpPr>
          <p:cNvPr id="9234" name="页脚占位符 4"/>
          <p:cNvSpPr>
            <a:spLocks noGrp="1"/>
          </p:cNvSpPr>
          <p:nvPr>
            <p:ph type="ftr" sz="quarter" idx="3"/>
            <p:custDataLst>
              <p:tags r:id="rId18"/>
            </p:custDataLst>
          </p:nvPr>
        </p:nvSpPr>
        <p:spPr>
          <a:xfrm>
            <a:off x="4038600" y="6356350"/>
            <a:ext cx="4114800" cy="365125"/>
          </a:xfrm>
          <a:prstGeom prst="rect">
            <a:avLst/>
          </a:prstGeom>
          <a:noFill/>
          <a:ln w="9525">
            <a:noFill/>
          </a:ln>
        </p:spPr>
        <p:txBody>
          <a:bodyPr anchor="ctr"/>
          <a:lstStyle>
            <a:lvl1pPr>
              <a:defRPr>
                <a:latin typeface="方正启体简体" panose="03000509000000000000" charset="-122"/>
                <a:ea typeface="方正启体简体" panose="03000509000000000000" charset="-122"/>
                <a:sym typeface="方正启体简体" panose="03000509000000000000" charset="-122"/>
              </a:defRPr>
            </a:lvl1pPr>
          </a:lstStyle>
          <a:p>
            <a:pPr algn="ct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标题和内容">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pPr lvl="0" eaLnBrk="1" hangingPunct="1"/>
            <a:fld id="{BB962C8B-B14F-4D97-AF65-F5344CB8AC3E}" type="datetime1">
              <a:rPr lang="zh-CN" altLang="en-US"/>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pPr lvl="0" eaLnBrk="1" hangingPunct="1"/>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pPr lvl="0" eaLnBrk="1" hangingPunct="1"/>
            <a:fld id="{9A0DB2DC-4C9A-4742-B13C-FB6460FD350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PA_淘宝店chenying0907出品 23"/>
          <p:cNvSpPr/>
          <p:nvPr userDrawn="1">
            <p:custDataLst>
              <p:tags r:id="rId2"/>
            </p:custDataLst>
          </p:nvPr>
        </p:nvSpPr>
        <p:spPr>
          <a:xfrm>
            <a:off x="0" y="247650"/>
            <a:ext cx="12192635" cy="22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9" name="图片 8" descr="微信图片_20211120224208"/>
          <p:cNvPicPr>
            <a:picLocks noChangeAspect="1"/>
          </p:cNvPicPr>
          <p:nvPr userDrawn="1"/>
        </p:nvPicPr>
        <p:blipFill>
          <a:blip r:embed="rId3"/>
          <a:stretch>
            <a:fillRect/>
          </a:stretch>
        </p:blipFill>
        <p:spPr>
          <a:xfrm>
            <a:off x="292735" y="48260"/>
            <a:ext cx="586740" cy="586740"/>
          </a:xfrm>
          <a:prstGeom prst="ellipse">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9_空白">
    <p:spTree>
      <p:nvGrpSpPr>
        <p:cNvPr id="1" name=""/>
        <p:cNvGrpSpPr/>
        <p:nvPr/>
      </p:nvGrpSpPr>
      <p:grpSpPr>
        <a:xfrm>
          <a:off x="0" y="0"/>
          <a:ext cx="0" cy="0"/>
          <a:chOff x="0" y="0"/>
          <a:chExt cx="0" cy="0"/>
        </a:xfrm>
      </p:grpSpPr>
      <p:sp>
        <p:nvSpPr>
          <p:cNvPr id="128" name="Shape 128"/>
          <p:cNvSpPr>
            <a:spLocks noGrp="1"/>
          </p:cNvSpPr>
          <p:nvPr>
            <p:ph type="sldNum" sz="quarter" idx="2"/>
            <p:custDataLst>
              <p:tags r:id="rId2"/>
            </p:custDataLst>
          </p:nvPr>
        </p:nvSpPr>
        <p:spPr>
          <a:xfrm>
            <a:off x="8610600" y="6349833"/>
            <a:ext cx="2700000" cy="316800"/>
          </a:xfrm>
          <a:prstGeom prst="rect">
            <a:avLst/>
          </a:prstGeom>
        </p:spPr>
        <p:txBody>
          <a:bodyPr/>
          <a:lstStyle/>
          <a:p>
            <a:fld id="{86CB4B4D-7CA3-9044-876B-883B54F8677D}" type="slidenum">
              <a:rPr/>
            </a:fld>
            <a:endParaRPr/>
          </a:p>
        </p:txBody>
      </p:sp>
      <p:sp>
        <p:nvSpPr>
          <p:cNvPr id="10" name="文本框 9"/>
          <p:cNvSpPr txBox="1"/>
          <p:nvPr userDrawn="1">
            <p:custDataLst>
              <p:tags r:id="rId3"/>
            </p:custDataLst>
          </p:nvPr>
        </p:nvSpPr>
        <p:spPr>
          <a:xfrm>
            <a:off x="10204816" y="284166"/>
            <a:ext cx="1727200" cy="727710"/>
          </a:xfrm>
          <a:prstGeom prst="rect">
            <a:avLst/>
          </a:prstGeom>
          <a:solidFill>
            <a:schemeClr val="accent2"/>
          </a:solidFill>
          <a:ln w="127000" cap="flat">
            <a:solidFill>
              <a:schemeClr val="accent3"/>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kumimoji="0" lang="zh-CN" altLang="en-US" sz="4400" i="0" u="none" strike="noStrike" normalizeH="0" baseline="0">
                <a:solidFill>
                  <a:schemeClr val="bg1"/>
                </a:solidFill>
                <a:uFillTx/>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正直塾</a:t>
            </a:r>
            <a:endParaRPr kumimoji="0" lang="zh-CN" altLang="en-US" sz="4400" i="0" u="none" strike="noStrike" normalizeH="0" baseline="0">
              <a:solidFill>
                <a:schemeClr val="bg1"/>
              </a:solidFill>
              <a:uFillTx/>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cxnSp>
        <p:nvCxnSpPr>
          <p:cNvPr id="3" name="直接连接符 2"/>
          <p:cNvCxnSpPr/>
          <p:nvPr userDrawn="1">
            <p:custDataLst>
              <p:tags r:id="rId4"/>
            </p:custDataLst>
          </p:nvPr>
        </p:nvCxnSpPr>
        <p:spPr>
          <a:xfrm>
            <a:off x="338328" y="768096"/>
            <a:ext cx="7562088" cy="0"/>
          </a:xfrm>
          <a:prstGeom prst="line">
            <a:avLst/>
          </a:prstGeom>
          <a:ln w="76200"/>
        </p:spPr>
        <p:style>
          <a:lnRef idx="1">
            <a:schemeClr val="accent2"/>
          </a:lnRef>
          <a:fillRef idx="0">
            <a:schemeClr val="accent2"/>
          </a:fillRef>
          <a:effectRef idx="0">
            <a:schemeClr val="accent2"/>
          </a:effectRef>
          <a:fontRef idx="minor">
            <a:schemeClr val="tx1"/>
          </a:fontRef>
        </p:style>
      </p:cxn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49833"/>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a:xfrm>
            <a:off x="879742" y="6349833"/>
            <a:ext cx="2700000" cy="316800"/>
          </a:xfrm>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49833"/>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69882" y="432000"/>
            <a:ext cx="10852237" cy="648000"/>
          </a:xfrm>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jpeg"/><Relationship Id="rId22" Type="http://schemas.openxmlformats.org/officeDocument/2006/relationships/tags" Target="../tags/tag86.xml"/><Relationship Id="rId21" Type="http://schemas.openxmlformats.org/officeDocument/2006/relationships/tags" Target="../tags/tag85.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KSO_TEMPLATE" hidden="1"/>
          <p:cNvSpPr/>
          <p:nvPr userDrawn="1">
            <p:custDataLst>
              <p:tags r:id="rId21"/>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8" name="PA_淘宝店chenying0907出品 23"/>
          <p:cNvSpPr/>
          <p:nvPr userDrawn="1">
            <p:custDataLst>
              <p:tags r:id="rId22"/>
            </p:custDataLst>
          </p:nvPr>
        </p:nvSpPr>
        <p:spPr>
          <a:xfrm>
            <a:off x="0" y="247650"/>
            <a:ext cx="12192635" cy="22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9" name="图片 8" descr="微信图片_20211120224208"/>
          <p:cNvPicPr>
            <a:picLocks noChangeAspect="1"/>
          </p:cNvPicPr>
          <p:nvPr userDrawn="1"/>
        </p:nvPicPr>
        <p:blipFill>
          <a:blip r:embed="rId23"/>
          <a:stretch>
            <a:fillRect/>
          </a:stretch>
        </p:blipFill>
        <p:spPr>
          <a:xfrm>
            <a:off x="292735" y="48260"/>
            <a:ext cx="586740" cy="58674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方正启体简体" panose="03000509000000000000" charset="-122"/>
          <a:ea typeface="方正启体简体" panose="03000509000000000000" charset="-122"/>
          <a:cs typeface="方正启体简体" panose="03000509000000000000" charset="-122"/>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方正启体简体" panose="03000509000000000000" charset="-122"/>
          <a:ea typeface="方正启体简体" panose="03000509000000000000" charset="-122"/>
          <a:cs typeface="方正启体简体" panose="03000509000000000000" charset="-122"/>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方正启体简体" panose="03000509000000000000" charset="-122"/>
          <a:ea typeface="方正启体简体" panose="03000509000000000000" charset="-122"/>
          <a:cs typeface="方正启体简体" panose="03000509000000000000" charset="-122"/>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方正启体简体" panose="03000509000000000000" charset="-122"/>
          <a:ea typeface="方正启体简体" panose="03000509000000000000" charset="-122"/>
          <a:cs typeface="方正启体简体" panose="03000509000000000000" charset="-122"/>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方正启体简体" panose="03000509000000000000" charset="-122"/>
          <a:ea typeface="方正启体简体" panose="03000509000000000000" charset="-122"/>
          <a:cs typeface="方正启体简体" panose="03000509000000000000" charset="-122"/>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方正启体简体" panose="03000509000000000000" charset="-122"/>
          <a:ea typeface="方正启体简体" panose="03000509000000000000" charset="-122"/>
          <a:cs typeface="方正启体简体" panose="03000509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39.xml"/><Relationship Id="rId7" Type="http://schemas.openxmlformats.org/officeDocument/2006/relationships/image" Target="../media/image11.png"/><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media/image10.jpeg"/><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image" Target="../media/image12.png"/><Relationship Id="rId1" Type="http://schemas.openxmlformats.org/officeDocument/2006/relationships/tags" Target="../tags/tag140.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image" Target="../media/image10.jpeg"/><Relationship Id="rId1" Type="http://schemas.openxmlformats.org/officeDocument/2006/relationships/tags" Target="../tags/tag1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image" Target="../media/image14.png"/><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image" Target="../media/image13.jpeg"/><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tags" Target="../tags/tag153.xml"/><Relationship Id="rId1" Type="http://schemas.openxmlformats.org/officeDocument/2006/relationships/tags" Target="../tags/tag146.xml"/></Relationships>
</file>

<file path=ppt/slides/_rels/slide18.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3" Type="http://schemas.openxmlformats.org/officeDocument/2006/relationships/notesSlide" Target="../notesSlides/notesSlide5.xml"/><Relationship Id="rId12" Type="http://schemas.openxmlformats.org/officeDocument/2006/relationships/slideLayout" Target="../slideLayouts/slideLayout2.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image" Target="../media/image15.png"/><Relationship Id="rId3" Type="http://schemas.openxmlformats.org/officeDocument/2006/relationships/tags" Target="../tags/tag178.xml"/><Relationship Id="rId2" Type="http://schemas.openxmlformats.org/officeDocument/2006/relationships/tags" Target="../tags/tag177.xml"/><Relationship Id="rId10" Type="http://schemas.openxmlformats.org/officeDocument/2006/relationships/notesSlide" Target="../notesSlides/notesSlide6.xml"/><Relationship Id="rId1" Type="http://schemas.openxmlformats.org/officeDocument/2006/relationships/tags" Target="../tags/tag176.xml"/></Relationships>
</file>

<file path=ppt/slides/_rels/slide21.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image" Target="../media/image16.jpeg"/><Relationship Id="rId4" Type="http://schemas.openxmlformats.org/officeDocument/2006/relationships/tags" Target="../tags/tag188.xml"/><Relationship Id="rId3" Type="http://schemas.openxmlformats.org/officeDocument/2006/relationships/tags" Target="../tags/tag187.xml"/><Relationship Id="rId21" Type="http://schemas.openxmlformats.org/officeDocument/2006/relationships/notesSlide" Target="../notesSlides/notesSlide7.xml"/><Relationship Id="rId20" Type="http://schemas.openxmlformats.org/officeDocument/2006/relationships/slideLayout" Target="../slideLayouts/slideLayout2.xml"/><Relationship Id="rId2" Type="http://schemas.openxmlformats.org/officeDocument/2006/relationships/tags" Target="../tags/tag186.xml"/><Relationship Id="rId19" Type="http://schemas.openxmlformats.org/officeDocument/2006/relationships/tags" Target="../tags/tag199.xml"/><Relationship Id="rId18" Type="http://schemas.openxmlformats.org/officeDocument/2006/relationships/tags" Target="../tags/tag198.xml"/><Relationship Id="rId17" Type="http://schemas.openxmlformats.org/officeDocument/2006/relationships/image" Target="../media/image19.jpeg"/><Relationship Id="rId16" Type="http://schemas.openxmlformats.org/officeDocument/2006/relationships/tags" Target="../tags/tag197.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image" Target="../media/image18.jpeg"/><Relationship Id="rId12" Type="http://schemas.openxmlformats.org/officeDocument/2006/relationships/tags" Target="../tags/tag194.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tags" Target="../tags/tag18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11.xml"/><Relationship Id="rId5" Type="http://schemas.openxmlformats.org/officeDocument/2006/relationships/image" Target="../media/image20.png"/><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slide" Target="slide1.xml"/><Relationship Id="rId2" Type="http://schemas.openxmlformats.org/officeDocument/2006/relationships/image" Target="../media/image7.png"/><Relationship Id="rId18" Type="http://schemas.openxmlformats.org/officeDocument/2006/relationships/slideLayout" Target="../slideLayouts/slideLayout2.xml"/><Relationship Id="rId17" Type="http://schemas.openxmlformats.org/officeDocument/2006/relationships/tags" Target="../tags/tag112.xml"/><Relationship Id="rId16" Type="http://schemas.openxmlformats.org/officeDocument/2006/relationships/image" Target="../media/image9.jpeg"/><Relationship Id="rId15" Type="http://schemas.openxmlformats.org/officeDocument/2006/relationships/tags" Target="../tags/tag111.xml"/><Relationship Id="rId14" Type="http://schemas.openxmlformats.org/officeDocument/2006/relationships/image" Target="../media/image8.png"/><Relationship Id="rId13" Type="http://schemas.openxmlformats.org/officeDocument/2006/relationships/tags" Target="../tags/tag110.xml"/><Relationship Id="rId12" Type="http://schemas.openxmlformats.org/officeDocument/2006/relationships/tags" Target="../tags/tag10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2"/>
          <p:cNvSpPr txBox="1"/>
          <p:nvPr>
            <p:custDataLst>
              <p:tags r:id="rId1"/>
            </p:custDataLst>
          </p:nvPr>
        </p:nvSpPr>
        <p:spPr>
          <a:xfrm>
            <a:off x="2685415" y="3200400"/>
            <a:ext cx="9506585" cy="706755"/>
          </a:xfrm>
          <a:prstGeom prst="rect">
            <a:avLst/>
          </a:prstGeom>
          <a:noFill/>
        </p:spPr>
        <p:txBody>
          <a:bodyPr wrap="square" lIns="91452" tIns="45725" rIns="91452" bIns="45725" rtlCol="0">
            <a:spAutoFit/>
          </a:bodyPr>
          <a:p>
            <a:r>
              <a:rPr sz="4000" b="1" dirty="0" smtClean="0">
                <a:solidFill>
                  <a:schemeClr val="bg1"/>
                </a:solidFill>
                <a:latin typeface="方正启体简体" panose="03000509000000000000" charset="-122"/>
                <a:ea typeface="方正启体简体" panose="03000509000000000000" charset="-122"/>
              </a:rPr>
              <a:t>第13课</a:t>
            </a:r>
            <a:r>
              <a:rPr lang="en-US" sz="4000" b="1" dirty="0" smtClean="0">
                <a:solidFill>
                  <a:schemeClr val="bg1"/>
                </a:solidFill>
                <a:latin typeface="方正启体简体" panose="03000509000000000000" charset="-122"/>
                <a:ea typeface="方正启体简体" panose="03000509000000000000" charset="-122"/>
              </a:rPr>
              <a:t> </a:t>
            </a:r>
            <a:r>
              <a:rPr sz="4000" b="1" dirty="0" err="1" smtClean="0">
                <a:solidFill>
                  <a:schemeClr val="bg1"/>
                </a:solidFill>
                <a:latin typeface="方正启体简体" panose="03000509000000000000" charset="-122"/>
                <a:ea typeface="方正启体简体" panose="03000509000000000000" charset="-122"/>
              </a:rPr>
              <a:t>现代战争与不同文化的碰撞和交流</a:t>
            </a:r>
            <a:endParaRPr sz="4000" b="1" dirty="0" err="1" smtClean="0">
              <a:solidFill>
                <a:schemeClr val="bg1"/>
              </a:solidFill>
              <a:latin typeface="方正启体简体" panose="03000509000000000000" charset="-122"/>
              <a:ea typeface="方正启体简体" panose="03000509000000000000" charset="-122"/>
            </a:endParaRPr>
          </a:p>
        </p:txBody>
      </p:sp>
      <p:sp>
        <p:nvSpPr>
          <p:cNvPr id="18" name="TextBox 17"/>
          <p:cNvSpPr txBox="1"/>
          <p:nvPr>
            <p:custDataLst>
              <p:tags r:id="rId2"/>
            </p:custDataLst>
          </p:nvPr>
        </p:nvSpPr>
        <p:spPr>
          <a:xfrm>
            <a:off x="542925" y="4950460"/>
            <a:ext cx="11165840" cy="1420495"/>
          </a:xfrm>
          <a:prstGeom prst="rect">
            <a:avLst/>
          </a:prstGeom>
          <a:noFill/>
        </p:spPr>
        <p:txBody>
          <a:bodyPr wrap="square" lIns="91452" tIns="45725" rIns="91452" bIns="45725">
            <a:spAutoFit/>
          </a:bodyPr>
          <a:p>
            <a:pPr algn="just">
              <a:lnSpc>
                <a:spcPct val="120000"/>
              </a:lnSpc>
              <a:defRPr/>
            </a:pPr>
            <a:r>
              <a:rPr lang="zh-CN" sz="2400" dirty="0">
                <a:latin typeface="方正启体简体" panose="03000509000000000000" charset="-122"/>
                <a:ea typeface="方正启体简体" panose="03000509000000000000" charset="-122"/>
              </a:rPr>
              <a:t>课程标准：通过了解第一次世界大战和第二次世界大战，理解战争对人类文化的破坏，以及战争带来的不同文化的交锋；认识战争在客观上又为不同文化的碰撞、交流与重构提供了契机。</a:t>
            </a:r>
            <a:endParaRPr lang="zh-CN" sz="2400" dirty="0">
              <a:latin typeface="方正启体简体" panose="03000509000000000000" charset="-122"/>
              <a:ea typeface="方正启体简体" panose="03000509000000000000" charset="-122"/>
            </a:endParaRPr>
          </a:p>
        </p:txBody>
      </p:sp>
    </p:spTree>
    <p:custDataLst>
      <p:tags r:id="rId3"/>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04240" y="539750"/>
            <a:ext cx="6975475" cy="521970"/>
          </a:xfrm>
          <a:prstGeom prst="rect">
            <a:avLst/>
          </a:prstGeom>
          <a:noFill/>
        </p:spPr>
        <p:txBody>
          <a:bodyPr wrap="none" rtlCol="0" anchor="t">
            <a:spAutoFit/>
          </a:bodyPr>
          <a:lstStyle/>
          <a:p>
            <a:r>
              <a:rPr lang="zh-CN" sz="2800" b="1">
                <a:solidFill>
                  <a:srgbClr val="FF0000"/>
                </a:solidFill>
                <a:latin typeface="方正启体简体" panose="03000509000000000000" charset="-122"/>
                <a:ea typeface="方正启体简体" panose="03000509000000000000" charset="-122"/>
                <a:sym typeface="+mn-ea"/>
              </a:rPr>
              <a:t>二、第二次世界大战与世界殖民体系的瓦解</a:t>
            </a:r>
            <a:endParaRPr lang="zh-CN" altLang="en-US" sz="2800" b="1">
              <a:solidFill>
                <a:srgbClr val="FF0000"/>
              </a:solidFill>
              <a:latin typeface="方正启体简体" panose="03000509000000000000" charset="-122"/>
              <a:ea typeface="方正启体简体" panose="03000509000000000000" charset="-122"/>
              <a:sym typeface="+mn-ea"/>
            </a:endParaRPr>
          </a:p>
        </p:txBody>
      </p:sp>
      <p:sp>
        <p:nvSpPr>
          <p:cNvPr id="6" name="矩形 5"/>
          <p:cNvSpPr/>
          <p:nvPr/>
        </p:nvSpPr>
        <p:spPr>
          <a:xfrm>
            <a:off x="904240" y="1061720"/>
            <a:ext cx="2644775" cy="5473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ctr">
              <a:lnSpc>
                <a:spcPct val="90000"/>
              </a:lnSpc>
              <a:buClrTx/>
              <a:buSzTx/>
              <a:buFontTx/>
            </a:pPr>
            <a:r>
              <a:rPr lang="zh-CN" altLang="en-US" sz="2700" b="1">
                <a:solidFill>
                  <a:schemeClr val="bg1"/>
                </a:solidFill>
                <a:latin typeface="方正启体简体" panose="03000509000000000000" charset="-122"/>
                <a:ea typeface="方正启体简体" panose="03000509000000000000" charset="-122"/>
                <a:cs typeface="方正启体简体" panose="03000509000000000000" charset="-122"/>
                <a:sym typeface="+mn-ea"/>
              </a:rPr>
              <a:t>回顾二战</a:t>
            </a:r>
            <a:endParaRPr lang="zh-CN" altLang="en-US" sz="2700" b="1">
              <a:solidFill>
                <a:schemeClr val="bg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768350" y="1743710"/>
            <a:ext cx="10778490" cy="3709670"/>
          </a:xfrm>
          <a:prstGeom prst="rect">
            <a:avLst/>
          </a:prstGeom>
          <a:noFill/>
        </p:spPr>
        <p:txBody>
          <a:bodyPr wrap="square" rtlCol="0" anchor="t">
            <a:spAutoFit/>
          </a:bodyPr>
          <a:p>
            <a:pPr lvl="0" algn="l" fontAlgn="auto">
              <a:lnSpc>
                <a:spcPct val="109000"/>
              </a:lnSpc>
              <a:buClrTx/>
              <a:buSzTx/>
              <a:buFontTx/>
            </a:pPr>
            <a:r>
              <a:rPr lang="zh-CN" altLang="en-US" sz="2400" b="1">
                <a:solidFill>
                  <a:srgbClr val="7030A0"/>
                </a:solidFill>
                <a:latin typeface="方正启体简体" panose="03000509000000000000" charset="-122"/>
                <a:ea typeface="方正启体简体" panose="03000509000000000000" charset="-122"/>
                <a:cs typeface="方正启体简体" panose="03000509000000000000" charset="-122"/>
                <a:sym typeface="+mn-ea"/>
              </a:rPr>
              <a:t>背景：</a:t>
            </a:r>
            <a:endParaRPr lang="zh-CN" altLang="en-US" sz="2400" b="1">
              <a:solidFill>
                <a:srgbClr val="7030A0"/>
              </a:solidFill>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rPr>
              <a:t>①根本原因：资本主义经济政治发展的不平衡。</a:t>
            </a:r>
            <a:endPar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rPr>
              <a:t>②经济危机的影响：</a:t>
            </a:r>
            <a:r>
              <a:rPr lang="zh-CN" altLang="en-US" sz="2400">
                <a:latin typeface="方正启体简体" panose="03000509000000000000" charset="-122"/>
                <a:ea typeface="方正启体简体" panose="03000509000000000000" charset="-122"/>
                <a:cs typeface="方正启体简体" panose="03000509000000000000" charset="-122"/>
                <a:sym typeface="+mn-ea"/>
              </a:rPr>
              <a:t>30年代经济危机下，德日建立了法西斯专政，形成了欧、亚两个战争策源地。</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rPr>
              <a:t>③局部反法西斯战争的失利：</a:t>
            </a:r>
            <a:r>
              <a:rPr lang="zh-CN" altLang="en-US" sz="2400">
                <a:latin typeface="方正启体简体" panose="03000509000000000000" charset="-122"/>
                <a:ea typeface="方正启体简体" panose="03000509000000000000" charset="-122"/>
                <a:cs typeface="方正启体简体" panose="03000509000000000000" charset="-122"/>
                <a:sym typeface="+mn-ea"/>
              </a:rPr>
              <a:t>面对法西斯的侵略扩张，中国、埃塞俄比亚、西班牙等国的人民开展了反法西斯的局部战争，但由于没有建立国际反法西斯统一战线，这些斗争没能阻止世界由局部战争走向全面战争</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400">
                <a:latin typeface="方正启体简体" panose="03000509000000000000" charset="-122"/>
                <a:ea typeface="方正启体简体" panose="03000509000000000000" charset="-122"/>
                <a:cs typeface="方正启体简体" panose="03000509000000000000" charset="-122"/>
                <a:sym typeface="+mn-ea"/>
              </a:rPr>
              <a:t>④面对法西斯的扩张，英、法、美等大国推行</a:t>
            </a:r>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rPr>
              <a:t>绥靖政策</a:t>
            </a:r>
            <a:r>
              <a:rPr lang="zh-CN" altLang="en-US" sz="2400">
                <a:latin typeface="方正启体简体" panose="03000509000000000000" charset="-122"/>
                <a:ea typeface="方正启体简体" panose="03000509000000000000" charset="-122"/>
                <a:cs typeface="方正启体简体" panose="03000509000000000000" charset="-122"/>
                <a:sym typeface="+mn-ea"/>
              </a:rPr>
              <a:t>，企图避免战争，并把法西斯祸水引向苏联。</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2"/>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2105" y="678815"/>
            <a:ext cx="11346815" cy="5792470"/>
          </a:xfrm>
          <a:prstGeom prst="rect">
            <a:avLst/>
          </a:prstGeom>
          <a:solidFill>
            <a:schemeClr val="tx1">
              <a:lumMod val="50000"/>
              <a:lumOff val="50000"/>
              <a:alpha val="26000"/>
            </a:schemeClr>
          </a:solidFill>
        </p:spPr>
        <p:txBody>
          <a:bodyPr wrap="square" rtlCol="0" anchor="t">
            <a:spAutoFit/>
          </a:bodyPr>
          <a:lstStyle/>
          <a:p>
            <a:pPr lvl="0" algn="l" fontAlgn="auto">
              <a:lnSpc>
                <a:spcPct val="109000"/>
              </a:lnSpc>
              <a:buClrTx/>
              <a:buSzTx/>
              <a:buFontTx/>
            </a:pPr>
            <a:r>
              <a:rPr lang="zh-CN" altLang="en-US" sz="2000" b="1">
                <a:solidFill>
                  <a:srgbClr val="7030A0"/>
                </a:solidFill>
                <a:latin typeface="方正启体简体" panose="03000509000000000000" charset="-122"/>
                <a:ea typeface="方正启体简体" panose="03000509000000000000" charset="-122"/>
                <a:cs typeface="方正启体简体" panose="03000509000000000000" charset="-122"/>
                <a:sym typeface="+mn-ea"/>
              </a:rPr>
              <a:t>经过：</a:t>
            </a:r>
            <a:endParaRPr lang="zh-CN" altLang="en-US" sz="2000" b="1">
              <a:solidFill>
                <a:srgbClr val="7030A0"/>
              </a:solidFill>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000">
                <a:solidFill>
                  <a:srgbClr val="C00000"/>
                </a:solidFill>
                <a:latin typeface="方正启体简体" panose="03000509000000000000" charset="-122"/>
                <a:ea typeface="方正启体简体" panose="03000509000000000000" charset="-122"/>
                <a:cs typeface="方正启体简体" panose="03000509000000000000" charset="-122"/>
                <a:sym typeface="+mn-ea"/>
              </a:rPr>
              <a:t>①爆发：</a:t>
            </a:r>
            <a:r>
              <a:rPr lang="zh-CN" altLang="en-US" sz="2000">
                <a:latin typeface="方正启体简体" panose="03000509000000000000" charset="-122"/>
                <a:ea typeface="方正启体简体" panose="03000509000000000000" charset="-122"/>
                <a:cs typeface="方正启体简体" panose="03000509000000000000" charset="-122"/>
                <a:sym typeface="+mn-ea"/>
              </a:rPr>
              <a:t>1939年，</a:t>
            </a: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德军突袭波兰，</a:t>
            </a:r>
            <a:r>
              <a:rPr lang="zh-CN" altLang="en-US" sz="2000">
                <a:latin typeface="方正启体简体" panose="03000509000000000000" charset="-122"/>
                <a:ea typeface="方正启体简体" panose="03000509000000000000" charset="-122"/>
                <a:cs typeface="方正启体简体" panose="03000509000000000000" charset="-122"/>
                <a:sym typeface="+mn-ea"/>
              </a:rPr>
              <a:t>第二次世界大战全面爆发；接着，德军向西线全面进攻，法国亡国，英国也沉重打击。</a:t>
            </a:r>
            <a:endParaRPr lang="en-US" altLang="zh-CN" sz="20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000">
                <a:solidFill>
                  <a:srgbClr val="C00000"/>
                </a:solidFill>
                <a:latin typeface="方正启体简体" panose="03000509000000000000" charset="-122"/>
                <a:ea typeface="方正启体简体" panose="03000509000000000000" charset="-122"/>
                <a:cs typeface="方正启体简体" panose="03000509000000000000" charset="-122"/>
                <a:sym typeface="+mn-ea"/>
              </a:rPr>
              <a:t>②扩大：</a:t>
            </a:r>
            <a:r>
              <a:rPr lang="zh-CN" altLang="en-US" sz="2000">
                <a:latin typeface="方正启体简体" panose="03000509000000000000" charset="-122"/>
                <a:ea typeface="方正启体简体" panose="03000509000000000000" charset="-122"/>
                <a:cs typeface="方正启体简体" panose="03000509000000000000" charset="-122"/>
                <a:sym typeface="+mn-ea"/>
              </a:rPr>
              <a:t>1941年</a:t>
            </a: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苏德战争和太平洋战争</a:t>
            </a:r>
            <a:r>
              <a:rPr lang="zh-CN" altLang="en-US" sz="2000">
                <a:latin typeface="方正启体简体" panose="03000509000000000000" charset="-122"/>
                <a:ea typeface="方正启体简体" panose="03000509000000000000" charset="-122"/>
                <a:cs typeface="方正启体简体" panose="03000509000000000000" charset="-122"/>
                <a:sym typeface="+mn-ea"/>
              </a:rPr>
              <a:t>的爆发，使第二次世界大战的规模进一步扩大。</a:t>
            </a:r>
            <a:r>
              <a:rPr lang="en-US" altLang="zh-CN" sz="2000">
                <a:latin typeface="方正启体简体" panose="03000509000000000000" charset="-122"/>
                <a:ea typeface="方正启体简体" panose="03000509000000000000" charset="-122"/>
                <a:cs typeface="方正启体简体" panose="03000509000000000000" charset="-122"/>
                <a:sym typeface="+mn-ea"/>
              </a:rPr>
              <a:t>1942</a:t>
            </a:r>
            <a:r>
              <a:rPr lang="zh-CN" altLang="en-US" sz="2000">
                <a:latin typeface="方正启体简体" panose="03000509000000000000" charset="-122"/>
                <a:ea typeface="方正启体简体" panose="03000509000000000000" charset="-122"/>
                <a:cs typeface="方正启体简体" panose="03000509000000000000" charset="-122"/>
                <a:sym typeface="+mn-ea"/>
              </a:rPr>
              <a:t>年</a:t>
            </a:r>
            <a:r>
              <a:rPr lang="en-US" altLang="zh-CN" sz="2000">
                <a:latin typeface="方正启体简体" panose="03000509000000000000" charset="-122"/>
                <a:ea typeface="方正启体简体" panose="03000509000000000000" charset="-122"/>
                <a:cs typeface="方正启体简体" panose="03000509000000000000" charset="-122"/>
                <a:sym typeface="+mn-ea"/>
              </a:rPr>
              <a:t>1</a:t>
            </a:r>
            <a:r>
              <a:rPr lang="zh-CN" altLang="en-US" sz="2000">
                <a:latin typeface="方正启体简体" panose="03000509000000000000" charset="-122"/>
                <a:ea typeface="方正启体简体" panose="03000509000000000000" charset="-122"/>
                <a:cs typeface="方正启体简体" panose="03000509000000000000" charset="-122"/>
                <a:sym typeface="+mn-ea"/>
              </a:rPr>
              <a:t>月，《联合国家宣言》签署，建立世界反法西斯同盟。</a:t>
            </a:r>
            <a:endParaRPr lang="zh-CN" altLang="en-US" sz="20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000">
                <a:solidFill>
                  <a:srgbClr val="C00000"/>
                </a:solidFill>
                <a:latin typeface="方正启体简体" panose="03000509000000000000" charset="-122"/>
                <a:ea typeface="方正启体简体" panose="03000509000000000000" charset="-122"/>
                <a:cs typeface="方正启体简体" panose="03000509000000000000" charset="-122"/>
                <a:sym typeface="+mn-ea"/>
              </a:rPr>
              <a:t>③转折：</a:t>
            </a:r>
            <a:r>
              <a:rPr lang="zh-CN" altLang="en-US" sz="2000">
                <a:latin typeface="方正启体简体" panose="03000509000000000000" charset="-122"/>
                <a:ea typeface="方正启体简体" panose="03000509000000000000" charset="-122"/>
                <a:cs typeface="方正启体简体" panose="03000509000000000000" charset="-122"/>
                <a:sym typeface="+mn-ea"/>
              </a:rPr>
              <a:t>1942年到1943年发生的</a:t>
            </a: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斯大林格勒战役、阿拉曼战役和中途岛海战的胜利</a:t>
            </a:r>
            <a:r>
              <a:rPr lang="zh-CN" altLang="en-US" sz="2000">
                <a:latin typeface="方正启体简体" panose="03000509000000000000" charset="-122"/>
                <a:ea typeface="方正启体简体" panose="03000509000000000000" charset="-122"/>
                <a:cs typeface="方正启体简体" panose="03000509000000000000" charset="-122"/>
                <a:sym typeface="+mn-ea"/>
              </a:rPr>
              <a:t>，使各主要战场都发生了根本性转折。</a:t>
            </a:r>
            <a:endParaRPr lang="zh-CN" altLang="en-US" sz="20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000">
                <a:solidFill>
                  <a:srgbClr val="C00000"/>
                </a:solidFill>
                <a:latin typeface="方正启体简体" panose="03000509000000000000" charset="-122"/>
                <a:ea typeface="方正启体简体" panose="03000509000000000000" charset="-122"/>
                <a:cs typeface="方正启体简体" panose="03000509000000000000" charset="-122"/>
                <a:sym typeface="+mn-ea"/>
              </a:rPr>
              <a:t>④结束：</a:t>
            </a:r>
            <a:r>
              <a:rPr lang="zh-CN" altLang="en-US" sz="2000">
                <a:latin typeface="方正启体简体" panose="03000509000000000000" charset="-122"/>
                <a:ea typeface="方正启体简体" panose="03000509000000000000" charset="-122"/>
                <a:cs typeface="方正启体简体" panose="03000509000000000000" charset="-122"/>
                <a:sym typeface="+mn-ea"/>
              </a:rPr>
              <a:t>1943年，北非战事首先结束：1943年7月，意大利投降，法西斯轴心国集团开始瓦解；1944年，欧洲第二战场的开辟加速了战争的胜利进程；1945年5月，德国签署无条件投降书，欧洲战争结束：1945年9月，日本正式签署投降书，第二次世界大战最终结束。</a:t>
            </a:r>
            <a:endParaRPr lang="zh-CN" altLang="en-US" sz="20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000" b="1">
                <a:solidFill>
                  <a:srgbClr val="7030A0"/>
                </a:solidFill>
                <a:latin typeface="方正启体简体" panose="03000509000000000000" charset="-122"/>
                <a:ea typeface="方正启体简体" panose="03000509000000000000" charset="-122"/>
                <a:cs typeface="方正启体简体" panose="03000509000000000000" charset="-122"/>
                <a:sym typeface="+mn-ea"/>
              </a:rPr>
              <a:t>意义</a:t>
            </a:r>
            <a:endParaRPr lang="zh-CN" altLang="en-US" sz="2000" b="1">
              <a:solidFill>
                <a:srgbClr val="7030A0"/>
              </a:solidFill>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①使国际政治格局发生了根本变化：</a:t>
            </a:r>
            <a:r>
              <a:rPr lang="zh-CN" altLang="en-US" sz="2000">
                <a:latin typeface="方正启体简体" panose="03000509000000000000" charset="-122"/>
                <a:ea typeface="方正启体简体" panose="03000509000000000000" charset="-122"/>
                <a:cs typeface="方正启体简体" panose="03000509000000000000" charset="-122"/>
                <a:sym typeface="+mn-ea"/>
              </a:rPr>
              <a:t>西欧主宰世界的时代结束；美国成为资本主义世界的霸主；苏联的军事力量和国际地位空前提高；建立新的国际秩序</a:t>
            </a:r>
            <a:r>
              <a:rPr lang="en-US" altLang="zh-CN" sz="2000">
                <a:latin typeface="方正启体简体" panose="03000509000000000000" charset="-122"/>
                <a:ea typeface="方正启体简体" panose="03000509000000000000" charset="-122"/>
                <a:cs typeface="方正启体简体" panose="03000509000000000000" charset="-122"/>
                <a:sym typeface="+mn-ea"/>
              </a:rPr>
              <a:t>—</a:t>
            </a:r>
            <a:r>
              <a:rPr lang="zh-CN" altLang="en-US" sz="2000">
                <a:latin typeface="方正启体简体" panose="03000509000000000000" charset="-122"/>
                <a:ea typeface="方正启体简体" panose="03000509000000000000" charset="-122"/>
                <a:cs typeface="方正启体简体" panose="03000509000000000000" charset="-122"/>
                <a:sym typeface="+mn-ea"/>
              </a:rPr>
              <a:t>雅尔塔体系；建立以美国为首的资本主义经济体系。</a:t>
            </a:r>
            <a:endParaRPr lang="zh-CN" altLang="en-US" sz="20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000">
                <a:latin typeface="方正启体简体" panose="03000509000000000000" charset="-122"/>
                <a:ea typeface="方正启体简体" panose="03000509000000000000" charset="-122"/>
                <a:cs typeface="方正启体简体" panose="03000509000000000000" charset="-122"/>
                <a:sym typeface="+mn-ea"/>
              </a:rPr>
              <a:t>②</a:t>
            </a: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促进了社会主义运动和民族解放运动的发展。</a:t>
            </a:r>
            <a:r>
              <a:rPr lang="zh-CN" altLang="en-US" sz="2000">
                <a:latin typeface="方正启体简体" panose="03000509000000000000" charset="-122"/>
                <a:ea typeface="方正启体简体" panose="03000509000000000000" charset="-122"/>
                <a:cs typeface="方正启体简体" panose="03000509000000000000" charset="-122"/>
                <a:sym typeface="+mn-ea"/>
              </a:rPr>
              <a:t>社会主义制度越出一国范围，</a:t>
            </a: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战后亚非拉民族解放运动空前高涨，世界殖民体系迅速瓦解，一系列新生的民族国家出现在世界政治舞台上</a:t>
            </a:r>
            <a:endPar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9000"/>
              </a:lnSpc>
              <a:buClrTx/>
              <a:buSzTx/>
              <a:buFontTx/>
            </a:pPr>
            <a:r>
              <a:rPr lang="zh-CN" altLang="en-US" sz="2000">
                <a:latin typeface="方正启体简体" panose="03000509000000000000" charset="-122"/>
                <a:ea typeface="方正启体简体" panose="03000509000000000000" charset="-122"/>
                <a:cs typeface="方正启体简体" panose="03000509000000000000" charset="-122"/>
                <a:sym typeface="+mn-ea"/>
              </a:rPr>
              <a:t>③第二次世界大战期间科学技术的发展为战后的科学技术革命奠定了基础。</a:t>
            </a:r>
            <a:endParaRPr lang="zh-CN" altLang="en-US" sz="2000">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文本框 1"/>
          <p:cNvSpPr txBox="1"/>
          <p:nvPr>
            <p:custDataLst>
              <p:tags r:id="rId1"/>
            </p:custDataLst>
          </p:nvPr>
        </p:nvSpPr>
        <p:spPr>
          <a:xfrm>
            <a:off x="586105" y="1111250"/>
            <a:ext cx="11019790" cy="3721100"/>
          </a:xfrm>
          <a:prstGeom prst="rect">
            <a:avLst/>
          </a:prstGeom>
          <a:noFill/>
          <a:ln w="28575" cap="flat">
            <a:solidFill>
              <a:schemeClr val="accent3">
                <a:lumMod val="50000"/>
              </a:schemeClr>
            </a:solidFill>
            <a:prstDash val="dash"/>
            <a:miter lim="400000"/>
          </a:ln>
        </p:spPr>
        <p:style>
          <a:lnRef idx="0">
            <a:srgbClr val="FFFFFF"/>
          </a:lnRef>
          <a:fillRef idx="0">
            <a:srgbClr val="FFFFFF"/>
          </a:fillRef>
          <a:effectRef idx="0">
            <a:srgbClr val="FFFFFF"/>
          </a:effectRef>
          <a:fontRef idx="none"/>
        </p:style>
        <p:txBody>
          <a:bodyPr spcFirstLastPara="1" wrap="square" lIns="91439" tIns="91439" rIns="91439" bIns="91439">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marR="0" lvl="0" indent="0" algn="just">
              <a:lnSpc>
                <a:spcPct val="115000"/>
              </a:lnSpc>
            </a:pP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        </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尊重各民族自由选择其所赖以生存的政府形式的权利。各民族中的主权和自治权有横遭剥夺者，两国俱欲设法予以恢复。</a:t>
            </a:r>
            <a:endPar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endParaRPr>
          </a:p>
          <a:p>
            <a:pPr marL="0" marR="0" lvl="0" indent="0" algn="r">
              <a:lnSpc>
                <a:spcPct val="115000"/>
              </a:lnSpc>
            </a:pP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 ——1941</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年</a:t>
            </a: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8</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月《大西洋宪章》</a:t>
            </a:r>
            <a:endPar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endParaRPr>
          </a:p>
          <a:p>
            <a:pPr marL="0" marR="0" lvl="0" indent="0" algn="just">
              <a:lnSpc>
                <a:spcPct val="115000"/>
              </a:lnSpc>
            </a:pPr>
            <a:r>
              <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rPr>
              <a:t>      要和其他爱好自由的各国合作以建立一种在法治下的世界秩序，致力于全人类的和平、安全、自由与普遍的福利。</a:t>
            </a:r>
            <a:endPar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endParaRPr>
          </a:p>
          <a:p>
            <a:pPr marL="0" marR="0" lvl="0" indent="0" algn="r">
              <a:lnSpc>
                <a:spcPct val="115000"/>
              </a:lnSpc>
            </a:pP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  ——1945</a:t>
            </a:r>
            <a:r>
              <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rPr>
              <a:t>年</a:t>
            </a: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2</a:t>
            </a:r>
            <a:r>
              <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rPr>
              <a:t>月美、英、苏三国首脑在雅尔塔会议上通过的</a:t>
            </a: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rPr>
              <a:t>关于被解放的欧洲的宣言</a:t>
            </a: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a:t>
            </a:r>
            <a:endPar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endParaRPr>
          </a:p>
          <a:p>
            <a:pPr marL="0" marR="0" lvl="0" indent="0" algn="just">
              <a:lnSpc>
                <a:spcPct val="115000"/>
              </a:lnSpc>
            </a:pP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        </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发展国际间以尊重人民平等权利及自决原则为根据之友好关系，并采取其他适当办法，以增强普遍和平。促成国际合作，以解决国际间属于经济、社会、文化及人类福利性质之国际问题，且不分种族、性别、语言</a:t>
            </a:r>
            <a:r>
              <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rPr>
              <a:t>或</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宗教，增进并</a:t>
            </a:r>
            <a:r>
              <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rPr>
              <a:t>激励</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对于全休人类之人权及基本自由之尊重。</a:t>
            </a:r>
            <a:endPar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endParaRPr>
          </a:p>
          <a:p>
            <a:pPr marL="0" marR="0" lvl="0" indent="0" algn="r">
              <a:lnSpc>
                <a:spcPct val="115000"/>
              </a:lnSpc>
            </a:pP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  </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a:t>
            </a: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1945</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年</a:t>
            </a:r>
            <a:r>
              <a:rPr lang="en-US"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6</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月通过的</a:t>
            </a:r>
            <a:r>
              <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rPr>
              <a:t>（</a:t>
            </a:r>
            <a:r>
              <a:rPr lang="zh-CN" altLang="zh-CN" sz="2000" b="1">
                <a:solidFill>
                  <a:schemeClr val="tx1"/>
                </a:solidFill>
                <a:latin typeface="方正启体简体" panose="03000509000000000000" charset="-122"/>
                <a:ea typeface="方正启体简体" panose="03000509000000000000" charset="-122"/>
                <a:sym typeface="方正启体简体" panose="03000509000000000000" charset="-122"/>
              </a:rPr>
              <a:t>联合国宪章</a:t>
            </a:r>
            <a:r>
              <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rPr>
              <a:t>）</a:t>
            </a:r>
            <a:endParaRPr lang="zh-CN" altLang="en-US" sz="2000" b="1">
              <a:solidFill>
                <a:schemeClr val="tx1"/>
              </a:solidFill>
              <a:latin typeface="方正启体简体" panose="03000509000000000000" charset="-122"/>
              <a:ea typeface="方正启体简体" panose="03000509000000000000" charset="-122"/>
              <a:sym typeface="方正启体简体" panose="03000509000000000000" charset="-122"/>
            </a:endParaRPr>
          </a:p>
        </p:txBody>
      </p:sp>
      <p:sp>
        <p:nvSpPr>
          <p:cNvPr id="2" name="文本框 1"/>
          <p:cNvSpPr txBox="1"/>
          <p:nvPr>
            <p:custDataLst>
              <p:tags r:id="rId2"/>
            </p:custDataLst>
          </p:nvPr>
        </p:nvSpPr>
        <p:spPr>
          <a:xfrm>
            <a:off x="309245" y="629920"/>
            <a:ext cx="1109980" cy="521970"/>
          </a:xfrm>
          <a:prstGeom prst="rect">
            <a:avLst/>
          </a:prstGeom>
          <a:noFill/>
        </p:spPr>
        <p:txBody>
          <a:bodyPr wrap="none" rtlCol="0" anchor="t">
            <a:spAutoFit/>
          </a:bodyPr>
          <a:lstStyle/>
          <a:p>
            <a:r>
              <a:rPr lang="en-US" sz="28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1.</a:t>
            </a:r>
            <a:r>
              <a:rPr lang="zh-CN" sz="28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背景</a:t>
            </a:r>
            <a:endParaRPr lang="zh-CN" altLang="en-US" sz="28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custDataLst>
              <p:tags r:id="rId3"/>
            </p:custDataLst>
          </p:nvPr>
        </p:nvSpPr>
        <p:spPr>
          <a:xfrm>
            <a:off x="1419225" y="691515"/>
            <a:ext cx="9080500" cy="460375"/>
          </a:xfrm>
          <a:prstGeom prst="rect">
            <a:avLst/>
          </a:prstGeom>
          <a:noFill/>
        </p:spPr>
        <p:txBody>
          <a:bodyPr wrap="none" rtlCol="0" anchor="t">
            <a:spAutoFit/>
          </a:bodyPr>
          <a:lstStyle/>
          <a:p>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(1)</a:t>
            </a:r>
            <a:r>
              <a:rPr 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二战期间，反法西斯联盟支持殖民地半殖民地国家的独立要求。</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custDataLst>
              <p:tags r:id="rId4"/>
            </p:custDataLst>
          </p:nvPr>
        </p:nvSpPr>
        <p:spPr>
          <a:xfrm>
            <a:off x="586105" y="4832350"/>
            <a:ext cx="8162290" cy="460375"/>
          </a:xfrm>
          <a:prstGeom prst="rect">
            <a:avLst/>
          </a:prstGeom>
          <a:noFill/>
        </p:spPr>
        <p:txBody>
          <a:bodyPr wrap="none" rtlCol="0" anchor="t">
            <a:spAutoFit/>
          </a:bodyPr>
          <a:p>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(2)</a:t>
            </a:r>
            <a:r>
              <a:rPr 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二战后，亚非拉地区经济发展，民族民主意识广泛传播。</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57" name="矩形 56"/>
          <p:cNvSpPr/>
          <p:nvPr>
            <p:custDataLst>
              <p:tags r:id="rId5"/>
            </p:custDataLst>
          </p:nvPr>
        </p:nvSpPr>
        <p:spPr>
          <a:xfrm>
            <a:off x="586105" y="5292725"/>
            <a:ext cx="11019155" cy="1322070"/>
          </a:xfrm>
          <a:prstGeom prst="rect">
            <a:avLst/>
          </a:prstGeom>
          <a:ln>
            <a:noFill/>
          </a:ln>
        </p:spPr>
        <p:txBody>
          <a:bodyPr spcFirstLastPara="0" vert="horz" wrap="square" lIns="91440" tIns="45720" rIns="91440" bIns="45720" rtlCol="0" anchor="t">
            <a:spAutoFit/>
          </a:bodyPr>
          <a:p>
            <a:pPr lvl="0" algn="l">
              <a:buClrTx/>
              <a:buSzTx/>
              <a:buFontTx/>
            </a:pPr>
            <a:r>
              <a:rPr lang="en-US" sz="2000" b="1">
                <a:latin typeface="方正启体简体" panose="03000509000000000000" charset="-122"/>
                <a:ea typeface="方正启体简体" panose="03000509000000000000" charset="-122"/>
                <a:sym typeface="+mn-ea"/>
              </a:rPr>
              <a:t>    从主观因素上看，二次大战作为一场席卷全球的世界性反法西斯战争，最广泛地动员了…各殖民地的人民，在反法西斯侵略的斗争中，</a:t>
            </a:r>
            <a:r>
              <a:rPr lang="en-US" sz="2000" b="1">
                <a:solidFill>
                  <a:srgbClr val="FF0000"/>
                </a:solidFill>
                <a:latin typeface="方正启体简体" panose="03000509000000000000" charset="-122"/>
                <a:ea typeface="方正启体简体" panose="03000509000000000000" charset="-122"/>
                <a:sym typeface="+mn-ea"/>
              </a:rPr>
              <a:t>极大地增强了殖民地人民的民族主义意识</a:t>
            </a:r>
            <a:r>
              <a:rPr lang="en-US" sz="2000" b="1">
                <a:latin typeface="方正启体简体" panose="03000509000000000000" charset="-122"/>
                <a:ea typeface="方正启体简体" panose="03000509000000000000" charset="-122"/>
                <a:sym typeface="+mn-ea"/>
              </a:rPr>
              <a:t>，这种觉醒了的民族主义在打败法西斯后自然地转化为争取民族独立的思想武器。                </a:t>
            </a:r>
            <a:endParaRPr lang="en-US" sz="2000" b="1">
              <a:latin typeface="方正启体简体" panose="03000509000000000000" charset="-122"/>
              <a:ea typeface="方正启体简体" panose="03000509000000000000" charset="-122"/>
              <a:sym typeface="+mn-ea"/>
            </a:endParaRPr>
          </a:p>
          <a:p>
            <a:pPr lvl="0" algn="r">
              <a:buClrTx/>
              <a:buSzTx/>
              <a:buFontTx/>
            </a:pPr>
            <a:r>
              <a:rPr lang="en-US" sz="2000" b="1">
                <a:latin typeface="方正启体简体" panose="03000509000000000000" charset="-122"/>
                <a:ea typeface="方正启体简体" panose="03000509000000000000" charset="-122"/>
                <a:sym typeface="+mn-ea"/>
              </a:rPr>
              <a:t>——王斯德主编《世界通史》</a:t>
            </a:r>
            <a:endParaRPr lang="en-US" sz="2000" b="1">
              <a:latin typeface="方正启体简体" panose="03000509000000000000" charset="-122"/>
              <a:ea typeface="方正启体简体" panose="03000509000000000000" charset="-122"/>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p:nvPr>
            <p:custDataLst>
              <p:tags r:id="rId1"/>
            </p:custDataLst>
          </p:nvPr>
        </p:nvSpPr>
        <p:spPr>
          <a:xfrm>
            <a:off x="621665" y="973455"/>
            <a:ext cx="11090275" cy="1445260"/>
          </a:xfrm>
          <a:prstGeom prst="rect">
            <a:avLst/>
          </a:prstGeom>
          <a:noFill/>
          <a:ln>
            <a:noFill/>
            <a:miter lim="800000"/>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101600" lvl="0" indent="0" algn="just">
              <a:lnSpc>
                <a:spcPct val="110000"/>
              </a:lnSpc>
            </a:pPr>
            <a:r>
              <a:rPr lang="en-US" altLang="zh-CN" sz="2000" b="1">
                <a:latin typeface="方正启体简体" panose="03000509000000000000" charset="-122"/>
                <a:ea typeface="方正启体简体" panose="03000509000000000000" charset="-122"/>
                <a:sym typeface="方正启体简体" panose="03000509000000000000" charset="-122"/>
              </a:rPr>
              <a:t>    </a:t>
            </a:r>
            <a:r>
              <a:rPr lang="en-US" altLang="zh-CN" sz="2000" b="1">
                <a:solidFill>
                  <a:srgbClr val="0033CC"/>
                </a:solidFill>
                <a:latin typeface="方正启体简体" panose="03000509000000000000" charset="-122"/>
                <a:ea typeface="方正启体简体" panose="03000509000000000000" charset="-122"/>
                <a:sym typeface="方正启体简体" panose="03000509000000000000" charset="-122"/>
              </a:rPr>
              <a:t>    </a:t>
            </a:r>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雅尔塔体系重新绘制了战后欧亚的政治地图，特别是重新划定德、日、意法西斯国家的疆界及其被占领地区的归属和边界。</a:t>
            </a:r>
            <a:r>
              <a:rPr lang="zh-CN" altLang="zh-CN" sz="2000" b="1">
                <a:solidFill>
                  <a:srgbClr val="0033CC"/>
                </a:solidFill>
                <a:latin typeface="方正启体简体" panose="03000509000000000000" charset="-122"/>
                <a:ea typeface="方正启体简体" panose="03000509000000000000" charset="-122"/>
                <a:sym typeface="方正启体简体" panose="03000509000000000000" charset="-122"/>
              </a:rPr>
              <a:t>包括将</a:t>
            </a:r>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“日本所窃取于中国之领土，例如满洲、台湾、澎湖群岛等归还中国”</a:t>
            </a:r>
            <a:r>
              <a:rPr lang="zh-CN" altLang="zh-CN" sz="2000" b="1">
                <a:solidFill>
                  <a:srgbClr val="0033CC"/>
                </a:solidFill>
                <a:latin typeface="方正启体简体" panose="03000509000000000000" charset="-122"/>
                <a:ea typeface="方正启体简体" panose="03000509000000000000" charset="-122"/>
                <a:sym typeface="方正启体简体" panose="03000509000000000000" charset="-122"/>
              </a:rPr>
              <a:t>。</a:t>
            </a:r>
            <a:endParaRPr lang="en-US" altLang="zh-CN" sz="2000" b="1">
              <a:latin typeface="方正启体简体" panose="03000509000000000000" charset="-122"/>
              <a:ea typeface="方正启体简体" panose="03000509000000000000" charset="-122"/>
              <a:sym typeface="方正启体简体" panose="03000509000000000000" charset="-122"/>
            </a:endParaRPr>
          </a:p>
          <a:p>
            <a:pPr marL="101600" lvl="0" indent="0" algn="r">
              <a:lnSpc>
                <a:spcPct val="110000"/>
              </a:lnSpc>
            </a:pPr>
            <a:r>
              <a:rPr lang="en-US" altLang="zh-CN" sz="2000" b="1">
                <a:latin typeface="方正启体简体" panose="03000509000000000000" charset="-122"/>
                <a:ea typeface="方正启体简体" panose="03000509000000000000" charset="-122"/>
                <a:sym typeface="方正启体简体" panose="03000509000000000000" charset="-122"/>
              </a:rPr>
              <a:t>  </a:t>
            </a:r>
            <a:r>
              <a:rPr lang="zh-CN" altLang="zh-CN" sz="2000" b="1">
                <a:latin typeface="方正启体简体" panose="03000509000000000000" charset="-122"/>
                <a:ea typeface="方正启体简体" panose="03000509000000000000" charset="-122"/>
                <a:sym typeface="方正启体简体" panose="03000509000000000000" charset="-122"/>
              </a:rPr>
              <a:t>——</a:t>
            </a:r>
            <a:r>
              <a:rPr lang="zh-CN" altLang="en-US" sz="2000" b="1">
                <a:latin typeface="方正启体简体" panose="03000509000000000000" charset="-122"/>
                <a:ea typeface="方正启体简体" panose="03000509000000000000" charset="-122"/>
                <a:sym typeface="方正启体简体" panose="03000509000000000000" charset="-122"/>
              </a:rPr>
              <a:t>摘自徐蓝</a:t>
            </a:r>
            <a:r>
              <a:rPr lang="zh-CN" altLang="zh-CN" sz="2000" b="1">
                <a:latin typeface="方正启体简体" panose="03000509000000000000" charset="-122"/>
                <a:ea typeface="方正启体简体" panose="03000509000000000000" charset="-122"/>
                <a:sym typeface="方正启体简体" panose="03000509000000000000" charset="-122"/>
              </a:rPr>
              <a:t>《</a:t>
            </a:r>
            <a:r>
              <a:rPr lang="zh-CN" altLang="en-US" sz="2000" b="1">
                <a:latin typeface="方正启体简体" panose="03000509000000000000" charset="-122"/>
                <a:ea typeface="方正启体简体" panose="03000509000000000000" charset="-122"/>
                <a:sym typeface="方正启体简体" panose="03000509000000000000" charset="-122"/>
              </a:rPr>
              <a:t>第二次世界大战研究的新进展</a:t>
            </a:r>
            <a:r>
              <a:rPr lang="zh-CN" altLang="zh-CN" sz="2000" b="1">
                <a:latin typeface="方正启体简体" panose="03000509000000000000" charset="-122"/>
                <a:ea typeface="方正启体简体" panose="03000509000000000000" charset="-122"/>
                <a:sym typeface="方正启体简体" panose="03000509000000000000" charset="-122"/>
              </a:rPr>
              <a:t>》</a:t>
            </a:r>
            <a:endParaRPr lang="zh-CN" altLang="zh-CN" sz="2000" b="1">
              <a:latin typeface="方正启体简体" panose="03000509000000000000" charset="-122"/>
              <a:ea typeface="方正启体简体" panose="03000509000000000000" charset="-122"/>
              <a:sym typeface="方正启体简体" panose="03000509000000000000" charset="-122"/>
            </a:endParaRPr>
          </a:p>
        </p:txBody>
      </p:sp>
      <p:sp>
        <p:nvSpPr>
          <p:cNvPr id="6" name="文本框 5"/>
          <p:cNvSpPr txBox="1"/>
          <p:nvPr>
            <p:custDataLst>
              <p:tags r:id="rId2"/>
            </p:custDataLst>
          </p:nvPr>
        </p:nvSpPr>
        <p:spPr>
          <a:xfrm>
            <a:off x="863600" y="513080"/>
            <a:ext cx="6938010" cy="460375"/>
          </a:xfrm>
          <a:prstGeom prst="rect">
            <a:avLst/>
          </a:prstGeom>
          <a:noFill/>
        </p:spPr>
        <p:txBody>
          <a:bodyPr wrap="none" rtlCol="0" anchor="t">
            <a:spAutoFit/>
          </a:bodyPr>
          <a:lstStyle/>
          <a:p>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(3)</a:t>
            </a:r>
            <a:r>
              <a:rPr 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二战再次改变了世界格局，形成了雅尔塔体系。</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pic>
        <p:nvPicPr>
          <p:cNvPr id="2" name="图片 1" descr="非洲独立图"/>
          <p:cNvPicPr>
            <a:picLocks noChangeAspect="1"/>
          </p:cNvPicPr>
          <p:nvPr>
            <p:custDataLst>
              <p:tags r:id="rId3"/>
            </p:custDataLst>
          </p:nvPr>
        </p:nvPicPr>
        <p:blipFill>
          <a:blip r:embed="rId4"/>
          <a:stretch>
            <a:fillRect/>
          </a:stretch>
        </p:blipFill>
        <p:spPr>
          <a:xfrm>
            <a:off x="621665" y="3082925"/>
            <a:ext cx="4939665" cy="3599815"/>
          </a:xfrm>
          <a:prstGeom prst="rect">
            <a:avLst/>
          </a:prstGeom>
          <a:noFill/>
          <a:ln w="9525">
            <a:noFill/>
          </a:ln>
        </p:spPr>
      </p:pic>
      <p:sp>
        <p:nvSpPr>
          <p:cNvPr id="3" name="文本框 2"/>
          <p:cNvSpPr txBox="1"/>
          <p:nvPr>
            <p:custDataLst>
              <p:tags r:id="rId5"/>
            </p:custDataLst>
          </p:nvPr>
        </p:nvSpPr>
        <p:spPr>
          <a:xfrm>
            <a:off x="621665" y="2458720"/>
            <a:ext cx="975995" cy="460375"/>
          </a:xfrm>
          <a:prstGeom prst="rect">
            <a:avLst/>
          </a:prstGeom>
          <a:noFill/>
        </p:spPr>
        <p:txBody>
          <a:bodyPr wrap="none" rtlCol="0" anchor="t">
            <a:spAutoFit/>
          </a:bodyPr>
          <a:p>
            <a:r>
              <a:rPr 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2.</a:t>
            </a:r>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表现</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custDataLst>
              <p:tags r:id="rId6"/>
            </p:custDataLst>
          </p:nvPr>
        </p:nvSpPr>
        <p:spPr>
          <a:xfrm>
            <a:off x="1597660" y="2455545"/>
            <a:ext cx="3549650" cy="460375"/>
          </a:xfrm>
          <a:prstGeom prst="rect">
            <a:avLst/>
          </a:prstGeom>
          <a:noFill/>
        </p:spPr>
        <p:txBody>
          <a:bodyPr wrap="none" rtlCol="0" anchor="t">
            <a:spAutoFit/>
          </a:bodyPr>
          <a:p>
            <a:r>
              <a:rPr 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第二次民族民主革命高涨</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pic>
        <p:nvPicPr>
          <p:cNvPr id="8" name="图片 7"/>
          <p:cNvPicPr>
            <a:picLocks noChangeAspect="1"/>
          </p:cNvPicPr>
          <p:nvPr/>
        </p:nvPicPr>
        <p:blipFill>
          <a:blip r:embed="rId7"/>
          <a:stretch>
            <a:fillRect/>
          </a:stretch>
        </p:blipFill>
        <p:spPr>
          <a:xfrm>
            <a:off x="6518910" y="2934970"/>
            <a:ext cx="4845685" cy="3747770"/>
          </a:xfrm>
          <a:prstGeom prst="rect">
            <a:avLst/>
          </a:prstGeom>
        </p:spPr>
      </p:pic>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9625" y="511175"/>
            <a:ext cx="3900805" cy="2983865"/>
          </a:xfrm>
          <a:prstGeom prst="rect">
            <a:avLst/>
          </a:prstGeom>
        </p:spPr>
      </p:pic>
      <p:sp>
        <p:nvSpPr>
          <p:cNvPr id="3" name="文本框 2"/>
          <p:cNvSpPr txBox="1"/>
          <p:nvPr>
            <p:custDataLst>
              <p:tags r:id="rId3"/>
            </p:custDataLst>
          </p:nvPr>
        </p:nvSpPr>
        <p:spPr>
          <a:xfrm>
            <a:off x="4811395" y="511175"/>
            <a:ext cx="7009765" cy="2968625"/>
          </a:xfrm>
          <a:prstGeom prst="rect">
            <a:avLst/>
          </a:prstGeom>
          <a:noFill/>
        </p:spPr>
        <p:txBody>
          <a:bodyPr wrap="square" rtlCol="0" anchor="t">
            <a:spAutoFit/>
          </a:bodyPr>
          <a:lstStyle/>
          <a:p>
            <a:pPr lvl="0" algn="l">
              <a:lnSpc>
                <a:spcPct val="130000"/>
              </a:lnSpc>
              <a:buClrTx/>
              <a:buSzTx/>
              <a:buFontTx/>
            </a:pPr>
            <a:r>
              <a:rPr lang="zh-CN" sz="2400" b="1">
                <a:latin typeface="方正启体简体" panose="03000509000000000000" charset="-122"/>
                <a:ea typeface="方正启体简体" panose="03000509000000000000" charset="-122"/>
                <a:sym typeface="+mn-ea"/>
              </a:rPr>
              <a:t>(1)概况：1959年，以卡斯特罗为首的古巴革命力量推翻美国扶植的傀儡政权，1961年成立社会主义国家；1999年，巴拿马人民从美手中收回巴拿马运河区的全部主权。</a:t>
            </a:r>
            <a:endParaRPr lang="zh-CN" sz="2400" b="1">
              <a:latin typeface="方正启体简体" panose="03000509000000000000" charset="-122"/>
              <a:ea typeface="方正启体简体" panose="03000509000000000000" charset="-122"/>
              <a:sym typeface="+mn-ea"/>
            </a:endParaRPr>
          </a:p>
          <a:p>
            <a:pPr lvl="0" algn="l">
              <a:lnSpc>
                <a:spcPct val="130000"/>
              </a:lnSpc>
              <a:buClrTx/>
              <a:buSzTx/>
              <a:buFontTx/>
            </a:pPr>
            <a:r>
              <a:rPr lang="zh-CN" sz="2400" b="1">
                <a:latin typeface="方正启体简体" panose="03000509000000000000" charset="-122"/>
                <a:ea typeface="方正启体简体" panose="03000509000000000000" charset="-122"/>
                <a:sym typeface="+mn-ea"/>
              </a:rPr>
              <a:t>(2)影响：1945-1991年，全世界有90多个国家获得独立，摧毁了世界殖民体系。</a:t>
            </a:r>
            <a:endParaRPr lang="zh-CN" sz="2400" b="1">
              <a:latin typeface="方正启体简体" panose="03000509000000000000" charset="-122"/>
              <a:ea typeface="方正启体简体" panose="03000509000000000000" charset="-122"/>
              <a:sym typeface="+mn-ea"/>
            </a:endParaRPr>
          </a:p>
        </p:txBody>
      </p:sp>
      <p:sp>
        <p:nvSpPr>
          <p:cNvPr id="4" name="文本框 3"/>
          <p:cNvSpPr txBox="1"/>
          <p:nvPr>
            <p:custDataLst>
              <p:tags r:id="rId4"/>
            </p:custDataLst>
          </p:nvPr>
        </p:nvSpPr>
        <p:spPr>
          <a:xfrm>
            <a:off x="809625" y="3495040"/>
            <a:ext cx="3106420" cy="550545"/>
          </a:xfrm>
          <a:prstGeom prst="rect">
            <a:avLst/>
          </a:prstGeom>
          <a:noFill/>
          <a:ln w="25400" cap="flat">
            <a:noFill/>
            <a:miter lim="400000"/>
          </a:ln>
        </p:spPr>
        <p:style>
          <a:lnRef idx="0">
            <a:srgbClr val="FFFFFF"/>
          </a:lnRef>
          <a:fillRef idx="0">
            <a:srgbClr val="FFFFFF"/>
          </a:fillRef>
          <a:effectRef idx="0">
            <a:srgbClr val="FFFFFF"/>
          </a:effectRef>
          <a:fontRef idx="none"/>
        </p:style>
        <p:txBody>
          <a:bodyPr spcFirstLastPara="1" wrap="square" lIns="91439" tIns="91439" rIns="91439" bIns="91439">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marR="0" lvl="0" indent="0" algn="l" eaLnBrk="1"/>
            <a:r>
              <a:rPr lang="zh-CN" altLang="en-US" sz="2400" b="1">
                <a:solidFill>
                  <a:srgbClr val="FF0000"/>
                </a:solidFill>
                <a:latin typeface="方正启体简体" panose="03000509000000000000" charset="-122"/>
                <a:ea typeface="方正启体简体" panose="03000509000000000000" charset="-122"/>
                <a:sym typeface="方正启体简体" panose="03000509000000000000" charset="-122"/>
              </a:rPr>
              <a:t>世界殖民体系的崩溃</a:t>
            </a:r>
            <a:endParaRPr lang="zh-CN" altLang="en-US" sz="2400" b="1">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graphicFrame>
        <p:nvGraphicFramePr>
          <p:cNvPr id="23555" name="表格 2"/>
          <p:cNvGraphicFramePr>
            <a:graphicFrameLocks noGrp="1"/>
          </p:cNvGraphicFramePr>
          <p:nvPr>
            <p:custDataLst>
              <p:tags r:id="rId5"/>
            </p:custDataLst>
          </p:nvPr>
        </p:nvGraphicFramePr>
        <p:xfrm>
          <a:off x="809625" y="3908425"/>
          <a:ext cx="11010900" cy="2705100"/>
        </p:xfrm>
        <a:graphic>
          <a:graphicData uri="http://schemas.openxmlformats.org/drawingml/2006/table">
            <a:tbl>
              <a:tblPr/>
              <a:tblGrid>
                <a:gridCol w="2272030"/>
                <a:gridCol w="1571625"/>
                <a:gridCol w="7167245"/>
              </a:tblGrid>
              <a:tr h="518160">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FFFFFF"/>
                          </a:solidFill>
                          <a:latin typeface="方正启体简体" panose="03000509000000000000" charset="-122"/>
                          <a:ea typeface="方正启体简体" panose="03000509000000000000" charset="-122"/>
                          <a:sym typeface="方正启体简体" panose="03000509000000000000" charset="-122"/>
                        </a:rPr>
                        <a:t>时间</a:t>
                      </a:r>
                      <a:endParaRPr lang="zh-CN" altLang="en-US" sz="2000" b="1">
                        <a:solidFill>
                          <a:srgbClr val="FFFFFF"/>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FFFFFF"/>
                          </a:solidFill>
                          <a:latin typeface="方正启体简体" panose="03000509000000000000" charset="-122"/>
                          <a:ea typeface="方正启体简体" panose="03000509000000000000" charset="-122"/>
                          <a:sym typeface="方正启体简体" panose="03000509000000000000" charset="-122"/>
                        </a:rPr>
                        <a:t>地区</a:t>
                      </a:r>
                      <a:endParaRPr lang="zh-CN" altLang="en-US" sz="2000" b="1">
                        <a:solidFill>
                          <a:srgbClr val="FFFFFF"/>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FFFFFF"/>
                          </a:solidFill>
                          <a:latin typeface="方正启体简体" panose="03000509000000000000" charset="-122"/>
                          <a:ea typeface="方正启体简体" panose="03000509000000000000" charset="-122"/>
                          <a:sym typeface="方正启体简体" panose="03000509000000000000" charset="-122"/>
                        </a:rPr>
                        <a:t>对世界殖民体系的冲击</a:t>
                      </a:r>
                      <a:endParaRPr lang="zh-CN" altLang="en-US" sz="2000" b="1">
                        <a:solidFill>
                          <a:srgbClr val="FFFFFF"/>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tr>
              <a:tr h="419100">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en-US" altLang="zh-CN" sz="2000" b="1">
                          <a:solidFill>
                            <a:srgbClr val="000000"/>
                          </a:solidFill>
                          <a:latin typeface="方正启体简体" panose="03000509000000000000" charset="-122"/>
                          <a:ea typeface="方正启体简体" panose="03000509000000000000" charset="-122"/>
                          <a:sym typeface="方正启体简体" panose="03000509000000000000" charset="-122"/>
                        </a:rPr>
                        <a:t>40</a:t>
                      </a:r>
                      <a:r>
                        <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rPr>
                        <a:t>年代末至</a:t>
                      </a:r>
                      <a:r>
                        <a:rPr lang="en-US" altLang="zh-CN" sz="2000" b="1">
                          <a:solidFill>
                            <a:srgbClr val="000000"/>
                          </a:solidFill>
                          <a:latin typeface="方正启体简体" panose="03000509000000000000" charset="-122"/>
                          <a:ea typeface="方正启体简体" panose="03000509000000000000" charset="-122"/>
                          <a:sym typeface="方正启体简体" panose="03000509000000000000" charset="-122"/>
                        </a:rPr>
                        <a:t>50</a:t>
                      </a:r>
                      <a:r>
                        <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rPr>
                        <a:t>年代</a:t>
                      </a:r>
                      <a:endPar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0D8E8"/>
                    </a:solidFill>
                  </a:tcPr>
                </a:tc>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rPr>
                        <a:t>亚洲</a:t>
                      </a:r>
                      <a:endPar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0D8E8"/>
                    </a:solidFill>
                  </a:tcPr>
                </a:tc>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印度、巴基斯坦和众多东南亚国家获得独立</a:t>
                      </a:r>
                      <a:endPar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rgbClr val="D0D8E8"/>
                    </a:solidFill>
                  </a:tcPr>
                </a:tc>
              </a:tr>
              <a:tr h="764540">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en-US" altLang="zh-CN" sz="2000" b="1">
                          <a:solidFill>
                            <a:srgbClr val="000000"/>
                          </a:solidFill>
                          <a:latin typeface="方正启体简体" panose="03000509000000000000" charset="-122"/>
                          <a:ea typeface="方正启体简体" panose="03000509000000000000" charset="-122"/>
                          <a:sym typeface="方正启体简体" panose="03000509000000000000" charset="-122"/>
                        </a:rPr>
                        <a:t>50-60</a:t>
                      </a:r>
                      <a:r>
                        <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rPr>
                        <a:t>年代末</a:t>
                      </a:r>
                      <a:endPar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rPr>
                        <a:t>非洲</a:t>
                      </a:r>
                      <a:endPar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埃及成立共和国，收回苏伊士运河主权</a:t>
                      </a:r>
                      <a:endParaRPr lang="en-US" altLang="zh-CN" sz="2000" b="1">
                        <a:solidFill>
                          <a:srgbClr val="0033CC"/>
                        </a:solidFill>
                        <a:latin typeface="方正启体简体" panose="03000509000000000000" charset="-122"/>
                        <a:ea typeface="方正启体简体" panose="03000509000000000000" charset="-122"/>
                        <a:sym typeface="方正启体简体" panose="03000509000000000000" charset="-122"/>
                      </a:endParaRPr>
                    </a:p>
                    <a:p>
                      <a:pPr marL="0" lvl="0" indent="0" eaLnBrk="1" hangingPunct="1"/>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阿尔及利亚独立，</a:t>
                      </a:r>
                      <a:r>
                        <a:rPr lang="en-US" altLang="zh-CN" sz="2000" b="1">
                          <a:solidFill>
                            <a:srgbClr val="0033CC"/>
                          </a:solidFill>
                          <a:latin typeface="方正启体简体" panose="03000509000000000000" charset="-122"/>
                          <a:ea typeface="方正启体简体" panose="03000509000000000000" charset="-122"/>
                          <a:sym typeface="方正启体简体" panose="03000509000000000000" charset="-122"/>
                        </a:rPr>
                        <a:t>1960</a:t>
                      </a:r>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年</a:t>
                      </a:r>
                      <a:r>
                        <a:rPr lang="en-US" altLang="zh-CN" sz="2000" b="1">
                          <a:solidFill>
                            <a:srgbClr val="0033CC"/>
                          </a:solidFill>
                          <a:latin typeface="方正启体简体" panose="03000509000000000000" charset="-122"/>
                          <a:ea typeface="方正启体简体" panose="03000509000000000000" charset="-122"/>
                          <a:sym typeface="方正启体简体" panose="03000509000000000000" charset="-122"/>
                        </a:rPr>
                        <a:t>17</a:t>
                      </a:r>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个非洲国家独立</a:t>
                      </a:r>
                      <a:endPar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endParaRPr>
                    </a:p>
                    <a:p>
                      <a:pPr marL="0" lvl="0" indent="0" eaLnBrk="1" hangingPunct="1"/>
                      <a:r>
                        <a:rPr sz="2400" b="1">
                          <a:solidFill>
                            <a:srgbClr val="FF0000"/>
                          </a:solidFill>
                          <a:latin typeface="方正启体简体" panose="03000509000000000000" charset="-122"/>
                          <a:ea typeface="方正启体简体" panose="03000509000000000000" charset="-122"/>
                          <a:sym typeface="+mn-ea"/>
                        </a:rPr>
                        <a:t>1990年，纳米比亚获得独立</a:t>
                      </a:r>
                      <a:endParaRPr lang="zh-CN" altLang="en-US" sz="2400" b="1">
                        <a:solidFill>
                          <a:srgbClr val="FF0000"/>
                        </a:solidFill>
                        <a:latin typeface="方正启体简体" panose="03000509000000000000" charset="-122"/>
                        <a:ea typeface="方正启体简体" panose="03000509000000000000" charset="-122"/>
                        <a:sym typeface="+mn-ea"/>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r>
              <a:tr h="548005">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en-US" altLang="zh-CN" sz="2000" b="1">
                          <a:solidFill>
                            <a:srgbClr val="000000"/>
                          </a:solidFill>
                          <a:latin typeface="方正启体简体" panose="03000509000000000000" charset="-122"/>
                          <a:ea typeface="方正启体简体" panose="03000509000000000000" charset="-122"/>
                          <a:sym typeface="方正启体简体" panose="03000509000000000000" charset="-122"/>
                        </a:rPr>
                        <a:t>60-90</a:t>
                      </a:r>
                      <a:r>
                        <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rPr>
                        <a:t>年代</a:t>
                      </a:r>
                      <a:endPar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0D8E8"/>
                    </a:solidFill>
                  </a:tcPr>
                </a:tc>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rPr>
                        <a:t>拉丁美洲</a:t>
                      </a:r>
                      <a:endParaRPr lang="zh-CN" altLang="en-US" sz="2000" b="1">
                        <a:solidFill>
                          <a:srgbClr val="000000"/>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0D8E8"/>
                    </a:solidFill>
                  </a:tcPr>
                </a:tc>
                <a:tc>
                  <a:txBody>
                    <a:bodyPr wrap="square"/>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lvl="0" indent="0" eaLnBrk="1" hangingPunct="1"/>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古巴革命，推翻亲美政权</a:t>
                      </a:r>
                      <a:endParaRPr lang="en-US" altLang="zh-CN" sz="2000" b="1">
                        <a:solidFill>
                          <a:srgbClr val="0033CC"/>
                        </a:solidFill>
                        <a:latin typeface="方正启体简体" panose="03000509000000000000" charset="-122"/>
                        <a:ea typeface="方正启体简体" panose="03000509000000000000" charset="-122"/>
                        <a:sym typeface="方正启体简体" panose="03000509000000000000" charset="-122"/>
                      </a:endParaRPr>
                    </a:p>
                    <a:p>
                      <a:pPr marL="0" lvl="0" indent="0" eaLnBrk="1" hangingPunct="1"/>
                      <a:r>
                        <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rPr>
                        <a:t>巴拿马收回巴拿马运河主权</a:t>
                      </a:r>
                      <a:endParaRPr lang="zh-CN" altLang="en-US" sz="2000" b="1">
                        <a:solidFill>
                          <a:srgbClr val="0033CC"/>
                        </a:solidFill>
                        <a:latin typeface="方正启体简体" panose="03000509000000000000" charset="-122"/>
                        <a:ea typeface="方正启体简体" panose="03000509000000000000" charset="-122"/>
                        <a:sym typeface="方正启体简体" panose="03000509000000000000" charset="-122"/>
                      </a:endParaRPr>
                    </a:p>
                  </a:txBody>
                  <a:tcPr marL="91454" marR="91454" marT="45722" marB="45722"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0D8E8"/>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图片 23555" descr="非洲独立图"/>
          <p:cNvPicPr>
            <a:picLocks noChangeAspect="1"/>
          </p:cNvPicPr>
          <p:nvPr>
            <p:custDataLst>
              <p:tags r:id="rId1"/>
            </p:custDataLst>
          </p:nvPr>
        </p:nvPicPr>
        <p:blipFill>
          <a:blip r:embed="rId2"/>
          <a:stretch>
            <a:fillRect/>
          </a:stretch>
        </p:blipFill>
        <p:spPr>
          <a:xfrm>
            <a:off x="857885" y="523240"/>
            <a:ext cx="4035425" cy="3646170"/>
          </a:xfrm>
          <a:prstGeom prst="rect">
            <a:avLst/>
          </a:prstGeom>
          <a:noFill/>
          <a:ln w="9525">
            <a:noFill/>
          </a:ln>
        </p:spPr>
      </p:pic>
      <p:sp>
        <p:nvSpPr>
          <p:cNvPr id="5" name="文本框 4"/>
          <p:cNvSpPr txBox="1"/>
          <p:nvPr>
            <p:custDataLst>
              <p:tags r:id="rId3"/>
            </p:custDataLst>
          </p:nvPr>
        </p:nvSpPr>
        <p:spPr>
          <a:xfrm>
            <a:off x="5504180" y="523240"/>
            <a:ext cx="5995670" cy="3636010"/>
          </a:xfrm>
          <a:prstGeom prst="rect">
            <a:avLst/>
          </a:prstGeom>
          <a:noFill/>
        </p:spPr>
        <p:txBody>
          <a:bodyPr wrap="square">
            <a:spAutoFit/>
          </a:bodyPr>
          <a:lstStyle/>
          <a:p>
            <a:pPr>
              <a:lnSpc>
                <a:spcPct val="120000"/>
              </a:lnSpc>
            </a:pPr>
            <a:r>
              <a:rPr lang="zh-CN" altLang="en-US" sz="2400" b="1">
                <a:solidFill>
                  <a:srgbClr val="FF0000"/>
                </a:solidFill>
              </a:rPr>
              <a:t>【问题探究】</a:t>
            </a:r>
            <a:endParaRPr lang="zh-CN" altLang="en-US" sz="2400" b="1">
              <a:solidFill>
                <a:srgbClr val="FF0000"/>
              </a:solidFill>
            </a:endParaRPr>
          </a:p>
          <a:p>
            <a:pPr>
              <a:lnSpc>
                <a:spcPct val="120000"/>
              </a:lnSpc>
            </a:pPr>
            <a:r>
              <a:rPr lang="en-US" altLang="zh-CN" sz="2400" b="1">
                <a:solidFill>
                  <a:srgbClr val="FF0000"/>
                </a:solidFill>
              </a:rPr>
              <a:t>1960</a:t>
            </a:r>
            <a:r>
              <a:rPr lang="zh-CN" altLang="en-US" sz="2400" b="1">
                <a:solidFill>
                  <a:srgbClr val="FF0000"/>
                </a:solidFill>
              </a:rPr>
              <a:t>年，英国首相麦克米伦访问非洲，他不无感慨地说</a:t>
            </a:r>
            <a:r>
              <a:rPr lang="en-US" altLang="zh-CN" sz="2400" b="1">
                <a:solidFill>
                  <a:srgbClr val="FF0000"/>
                </a:solidFill>
              </a:rPr>
              <a:t>:“</a:t>
            </a:r>
            <a:r>
              <a:rPr lang="zh-CN" altLang="en-US" sz="2400" b="1">
                <a:solidFill>
                  <a:srgbClr val="FF0000"/>
                </a:solidFill>
              </a:rPr>
              <a:t>变革之风已经吹遍这个大陆，不管我们喜不喜欢，民族意识的这种增长是个政治事实。我们大家都必须承认这个事实，并且在制定国家政策时把它考虑进去。”</a:t>
            </a:r>
            <a:br>
              <a:rPr lang="zh-CN" altLang="en-US" sz="2400" b="1"/>
            </a:br>
            <a:r>
              <a:rPr lang="zh-CN" altLang="en-US" sz="2400" b="1">
                <a:solidFill>
                  <a:srgbClr val="0070C0"/>
                </a:solidFill>
              </a:rPr>
              <a:t>这段话反映了怎样的政治文化现象</a:t>
            </a:r>
            <a:r>
              <a:rPr lang="en-US" altLang="zh-CN" sz="2400" b="1">
                <a:solidFill>
                  <a:srgbClr val="0070C0"/>
                </a:solidFill>
              </a:rPr>
              <a:t>?</a:t>
            </a:r>
            <a:endParaRPr lang="en-US" altLang="zh-CN" sz="2400" b="1">
              <a:solidFill>
                <a:srgbClr val="0070C0"/>
              </a:solidFill>
            </a:endParaRPr>
          </a:p>
        </p:txBody>
      </p:sp>
      <p:sp>
        <p:nvSpPr>
          <p:cNvPr id="2" name="文本框 1"/>
          <p:cNvSpPr txBox="1"/>
          <p:nvPr/>
        </p:nvSpPr>
        <p:spPr>
          <a:xfrm>
            <a:off x="857885" y="4393565"/>
            <a:ext cx="10641965" cy="977265"/>
          </a:xfrm>
          <a:prstGeom prst="rect">
            <a:avLst/>
          </a:prstGeom>
          <a:noFill/>
        </p:spPr>
        <p:txBody>
          <a:bodyPr wrap="square" rtlCol="0" anchor="t">
            <a:spAutoFit/>
          </a:bodyPr>
          <a:p>
            <a:pPr>
              <a:lnSpc>
                <a:spcPct val="120000"/>
              </a:lnSpc>
            </a:pPr>
            <a:r>
              <a:rPr lang="zh-CN" altLang="en-US" sz="2400" b="1">
                <a:solidFill>
                  <a:schemeClr val="tx1"/>
                </a:solidFill>
                <a:latin typeface="方正启体简体" panose="03000509000000000000" charset="-122"/>
                <a:ea typeface="方正启体简体" panose="03000509000000000000" charset="-122"/>
                <a:sym typeface="+mn-ea"/>
              </a:rPr>
              <a:t>第二次世界大战结束后，英属非洲殖民地迅速掀起民族独立运动的高潮。随着非洲地区民族民主意识的增强，帝国主义殖民体系进一步瓦解</a:t>
            </a:r>
            <a:endParaRPr lang="zh-CN" altLang="en-US" sz="2400" b="1">
              <a:solidFill>
                <a:schemeClr val="tx1"/>
              </a:solidFill>
              <a:latin typeface="方正启体简体" panose="03000509000000000000" charset="-122"/>
              <a:ea typeface="方正启体简体" panose="03000509000000000000" charset="-122"/>
              <a:sym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 name="矩形 54"/>
          <p:cNvSpPr/>
          <p:nvPr/>
        </p:nvSpPr>
        <p:spPr>
          <a:xfrm>
            <a:off x="481965" y="1111250"/>
            <a:ext cx="11137265" cy="1568450"/>
          </a:xfrm>
          <a:prstGeom prst="rect">
            <a:avLst/>
          </a:prstGeom>
          <a:ln>
            <a:noFill/>
          </a:ln>
        </p:spPr>
        <p:txBody>
          <a:bodyPr spcFirstLastPara="0" vert="horz" wrap="square" lIns="91440" tIns="45720" rIns="91440" bIns="45720" rtlCol="0" anchor="t">
            <a:spAutoFit/>
          </a:bodyPr>
          <a:lstStyle/>
          <a:p>
            <a:pPr lvl="0" algn="l">
              <a:buClrTx/>
              <a:buSzTx/>
              <a:buFontTx/>
            </a:pPr>
            <a:r>
              <a:rPr lang="en-US" sz="2400" b="1" dirty="0">
                <a:latin typeface="方正启体简体" panose="03000509000000000000" charset="-122"/>
                <a:ea typeface="方正启体简体" panose="03000509000000000000" charset="-122"/>
                <a:sym typeface="+mn-ea"/>
              </a:rPr>
              <a:t>    经过 20 世纪上半叶的严重危机和两次世界大战的消耗，原来作为资本主义中心区域的西欧创伤累累</a:t>
            </a:r>
            <a:r>
              <a:rPr lang="zh-CN" altLang="en-US" sz="2400" b="1" dirty="0">
                <a:latin typeface="方正启体简体" panose="03000509000000000000" charset="-122"/>
                <a:ea typeface="方正启体简体" panose="03000509000000000000" charset="-122"/>
                <a:sym typeface="+mn-ea"/>
              </a:rPr>
              <a:t>，</a:t>
            </a:r>
            <a:r>
              <a:rPr lang="en-US" sz="2400" b="1" dirty="0">
                <a:solidFill>
                  <a:srgbClr val="FF0000"/>
                </a:solidFill>
                <a:latin typeface="方正启体简体" panose="03000509000000000000" charset="-122"/>
                <a:ea typeface="方正启体简体" panose="03000509000000000000" charset="-122"/>
                <a:sym typeface="+mn-ea"/>
              </a:rPr>
              <a:t>实力大为削弱</a:t>
            </a:r>
            <a:r>
              <a:rPr lang="en-US" sz="2400" b="1" dirty="0">
                <a:latin typeface="方正启体简体" panose="03000509000000000000" charset="-122"/>
                <a:ea typeface="方正启体简体" panose="03000509000000000000" charset="-122"/>
                <a:sym typeface="+mn-ea"/>
              </a:rPr>
              <a:t>，在原有基础上已不可能继续主导世界体系，也无力继续维持庞大的海外殖民帝国。</a:t>
            </a:r>
            <a:endParaRPr lang="en-US" sz="2400" b="1" dirty="0">
              <a:latin typeface="方正启体简体" panose="03000509000000000000" charset="-122"/>
              <a:ea typeface="方正启体简体" panose="03000509000000000000" charset="-122"/>
              <a:sym typeface="+mn-ea"/>
            </a:endParaRPr>
          </a:p>
          <a:p>
            <a:pPr lvl="0" algn="r">
              <a:buClrTx/>
              <a:buSzTx/>
              <a:buFontTx/>
            </a:pPr>
            <a:r>
              <a:rPr lang="en-US" sz="2400" b="1" dirty="0">
                <a:latin typeface="方正启体简体" panose="03000509000000000000" charset="-122"/>
                <a:ea typeface="方正启体简体" panose="03000509000000000000" charset="-122"/>
                <a:sym typeface="+mn-ea"/>
              </a:rPr>
              <a:t> ——王斯德主编《世界通史》</a:t>
            </a:r>
            <a:endParaRPr lang="en-US" sz="2400" b="1" dirty="0">
              <a:latin typeface="方正启体简体" panose="03000509000000000000" charset="-122"/>
              <a:ea typeface="方正启体简体" panose="03000509000000000000" charset="-122"/>
              <a:sym typeface="+mn-ea"/>
            </a:endParaRPr>
          </a:p>
        </p:txBody>
      </p:sp>
      <p:sp>
        <p:nvSpPr>
          <p:cNvPr id="6" name="矩形 5"/>
          <p:cNvSpPr/>
          <p:nvPr/>
        </p:nvSpPr>
        <p:spPr>
          <a:xfrm>
            <a:off x="814070" y="563880"/>
            <a:ext cx="4201160" cy="547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ctr">
              <a:lnSpc>
                <a:spcPct val="90000"/>
              </a:lnSpc>
              <a:buClrTx/>
              <a:buSzTx/>
              <a:buFontTx/>
            </a:pPr>
            <a:r>
              <a:rPr lang="zh-CN" altLang="en-US" sz="28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世界殖民体系瓦解的原因</a:t>
            </a:r>
            <a:endParaRPr lang="zh-CN" altLang="en-US" sz="28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57" name="矩形 56"/>
          <p:cNvSpPr/>
          <p:nvPr/>
        </p:nvSpPr>
        <p:spPr>
          <a:xfrm>
            <a:off x="481965" y="3985260"/>
            <a:ext cx="11090910" cy="1938020"/>
          </a:xfrm>
          <a:prstGeom prst="rect">
            <a:avLst/>
          </a:prstGeom>
          <a:ln>
            <a:noFill/>
          </a:ln>
        </p:spPr>
        <p:txBody>
          <a:bodyPr spcFirstLastPara="0" vert="horz" wrap="square" lIns="91440" tIns="45720" rIns="91440" bIns="45720" rtlCol="0" anchor="t">
            <a:spAutoFit/>
          </a:bodyPr>
          <a:lstStyle/>
          <a:p>
            <a:pPr lvl="0" algn="l">
              <a:buClrTx/>
              <a:buSzTx/>
              <a:buFontTx/>
            </a:pPr>
            <a:r>
              <a:rPr lang="en-US" sz="2400" b="1" dirty="0">
                <a:latin typeface="方正启体简体" panose="03000509000000000000" charset="-122"/>
                <a:ea typeface="方正启体简体" panose="03000509000000000000" charset="-122"/>
                <a:sym typeface="+mn-ea"/>
              </a:rPr>
              <a:t>    从主观因素上看，二次大战作为一场席卷全球的世界性反法西斯战争，最广泛地动员了…各殖民地的人民，在反法西斯侵略的斗争中，</a:t>
            </a:r>
            <a:r>
              <a:rPr lang="en-US" sz="2400" b="1" dirty="0">
                <a:solidFill>
                  <a:srgbClr val="FF0000"/>
                </a:solidFill>
                <a:latin typeface="方正启体简体" panose="03000509000000000000" charset="-122"/>
                <a:ea typeface="方正启体简体" panose="03000509000000000000" charset="-122"/>
                <a:sym typeface="+mn-ea"/>
              </a:rPr>
              <a:t>极大地增强了殖民地人民的民族主义意识</a:t>
            </a:r>
            <a:r>
              <a:rPr lang="en-US" sz="2400" b="1" dirty="0">
                <a:latin typeface="方正启体简体" panose="03000509000000000000" charset="-122"/>
                <a:ea typeface="方正启体简体" panose="03000509000000000000" charset="-122"/>
                <a:sym typeface="+mn-ea"/>
              </a:rPr>
              <a:t>，这种觉醒了的民族主义在打败法西斯后自然地转化为争取民族独立的思想武器。                </a:t>
            </a:r>
            <a:endParaRPr lang="en-US" sz="2400" b="1" dirty="0">
              <a:latin typeface="方正启体简体" panose="03000509000000000000" charset="-122"/>
              <a:ea typeface="方正启体简体" panose="03000509000000000000" charset="-122"/>
              <a:sym typeface="+mn-ea"/>
            </a:endParaRPr>
          </a:p>
          <a:p>
            <a:pPr lvl="0" algn="r">
              <a:buClrTx/>
              <a:buSzTx/>
              <a:buFontTx/>
            </a:pPr>
            <a:r>
              <a:rPr lang="en-US" sz="2400" b="1" dirty="0">
                <a:latin typeface="方正启体简体" panose="03000509000000000000" charset="-122"/>
                <a:ea typeface="方正启体简体" panose="03000509000000000000" charset="-122"/>
                <a:sym typeface="+mn-ea"/>
              </a:rPr>
              <a:t>——王斯德主编《世界通史》</a:t>
            </a:r>
            <a:endParaRPr lang="en-US" sz="2400" b="1" dirty="0">
              <a:latin typeface="方正启体简体" panose="03000509000000000000" charset="-122"/>
              <a:ea typeface="方正启体简体" panose="03000509000000000000" charset="-122"/>
              <a:sym typeface="+mn-ea"/>
            </a:endParaRPr>
          </a:p>
        </p:txBody>
      </p:sp>
      <p:sp>
        <p:nvSpPr>
          <p:cNvPr id="2" name="矩形 1"/>
          <p:cNvSpPr/>
          <p:nvPr/>
        </p:nvSpPr>
        <p:spPr>
          <a:xfrm>
            <a:off x="574040" y="2679700"/>
            <a:ext cx="11045190" cy="1198880"/>
          </a:xfrm>
          <a:prstGeom prst="rect">
            <a:avLst/>
          </a:prstGeom>
          <a:ln>
            <a:noFill/>
          </a:ln>
        </p:spPr>
        <p:txBody>
          <a:bodyPr spcFirstLastPara="0" vert="horz" wrap="square" lIns="91440" tIns="45720" rIns="91440" bIns="45720" rtlCol="0" anchor="t">
            <a:spAutoFit/>
          </a:bodyPr>
          <a:lstStyle/>
          <a:p>
            <a:pPr lvl="0" algn="l">
              <a:buClrTx/>
              <a:buSzTx/>
              <a:buFontTx/>
            </a:pPr>
            <a:r>
              <a:rPr lang="en-US" sz="2400" b="1" dirty="0">
                <a:latin typeface="方正启体简体" panose="03000509000000000000" charset="-122"/>
                <a:ea typeface="方正启体简体" panose="03000509000000000000" charset="-122"/>
                <a:sym typeface="+mn-ea"/>
              </a:rPr>
              <a:t>    </a:t>
            </a:r>
            <a:r>
              <a:rPr lang="en-US" sz="2400" b="1" dirty="0">
                <a:solidFill>
                  <a:srgbClr val="FF0000"/>
                </a:solidFill>
                <a:latin typeface="方正启体简体" panose="03000509000000000000" charset="-122"/>
                <a:ea typeface="方正启体简体" panose="03000509000000000000" charset="-122"/>
                <a:sym typeface="+mn-ea"/>
              </a:rPr>
              <a:t>尊重各民族自由选择其所赖以生存的政府形式</a:t>
            </a:r>
            <a:r>
              <a:rPr lang="zh-CN" altLang="en-US" sz="2400" b="1" dirty="0">
                <a:solidFill>
                  <a:srgbClr val="FF0000"/>
                </a:solidFill>
                <a:latin typeface="方正启体简体" panose="03000509000000000000" charset="-122"/>
                <a:ea typeface="方正启体简体" panose="03000509000000000000" charset="-122"/>
                <a:sym typeface="+mn-ea"/>
              </a:rPr>
              <a:t>的</a:t>
            </a:r>
            <a:r>
              <a:rPr lang="en-US" sz="2400" b="1" dirty="0">
                <a:solidFill>
                  <a:srgbClr val="FF0000"/>
                </a:solidFill>
                <a:latin typeface="方正启体简体" panose="03000509000000000000" charset="-122"/>
                <a:ea typeface="方正启体简体" panose="03000509000000000000" charset="-122"/>
                <a:sym typeface="+mn-ea"/>
              </a:rPr>
              <a:t>权利</a:t>
            </a:r>
            <a:r>
              <a:rPr lang="en-US" sz="2400" b="1" dirty="0">
                <a:latin typeface="方正启体简体" panose="03000509000000000000" charset="-122"/>
                <a:ea typeface="方正启体简体" panose="03000509000000000000" charset="-122"/>
                <a:sym typeface="+mn-ea"/>
              </a:rPr>
              <a:t>。各民族中的主权和自治权有横遭剥夺者，两国俱欲设法予以恢复。</a:t>
            </a:r>
            <a:endParaRPr lang="en-US" sz="2400" b="1" dirty="0">
              <a:latin typeface="方正启体简体" panose="03000509000000000000" charset="-122"/>
              <a:ea typeface="方正启体简体" panose="03000509000000000000" charset="-122"/>
              <a:sym typeface="+mn-ea"/>
            </a:endParaRPr>
          </a:p>
          <a:p>
            <a:pPr lvl="0" algn="r">
              <a:buClrTx/>
              <a:buSzTx/>
              <a:buFontTx/>
            </a:pPr>
            <a:r>
              <a:rPr lang="en-US" sz="2400" b="1" dirty="0">
                <a:latin typeface="方正启体简体" panose="03000509000000000000" charset="-122"/>
                <a:ea typeface="方正启体简体" panose="03000509000000000000" charset="-122"/>
                <a:sym typeface="+mn-ea"/>
              </a:rPr>
              <a:t> ——《大西洋宪章》</a:t>
            </a:r>
            <a:endParaRPr lang="en-US" sz="2400" b="1" dirty="0">
              <a:latin typeface="方正启体简体" panose="03000509000000000000" charset="-122"/>
              <a:ea typeface="方正启体简体" panose="03000509000000000000" charset="-122"/>
              <a:sym typeface="+mn-ea"/>
            </a:endParaRPr>
          </a:p>
        </p:txBody>
      </p:sp>
      <p:sp>
        <p:nvSpPr>
          <p:cNvPr id="3" name="文本框 2"/>
          <p:cNvSpPr txBox="1"/>
          <p:nvPr/>
        </p:nvSpPr>
        <p:spPr>
          <a:xfrm>
            <a:off x="573405" y="3086100"/>
            <a:ext cx="10999470" cy="3415030"/>
          </a:xfrm>
          <a:prstGeom prst="rect">
            <a:avLst/>
          </a:prstGeom>
          <a:solidFill>
            <a:schemeClr val="accent5">
              <a:lumMod val="20000"/>
              <a:lumOff val="80000"/>
            </a:schemeClr>
          </a:solidFill>
          <a:ln>
            <a:solidFill>
              <a:schemeClr val="accent1"/>
            </a:solidFill>
          </a:ln>
        </p:spPr>
        <p:txBody>
          <a:bodyPr wrap="square" rtlCol="0" anchor="t">
            <a:spAutoFit/>
          </a:bodyPr>
          <a:p>
            <a:pPr lvl="0" algn="l">
              <a:lnSpc>
                <a:spcPct val="150000"/>
              </a:lnSpc>
              <a:buClrTx/>
              <a:buSzTx/>
              <a:buFontTx/>
            </a:pPr>
            <a:r>
              <a:rPr lang="zh-CN" sz="2400">
                <a:latin typeface="方正启体简体" panose="03000509000000000000" charset="-122"/>
                <a:ea typeface="方正启体简体" panose="03000509000000000000" charset="-122"/>
                <a:sym typeface="+mn-ea"/>
              </a:rPr>
              <a:t>①20世纪的两次世界大战</a:t>
            </a:r>
            <a:r>
              <a:rPr lang="zh-CN" sz="2400">
                <a:solidFill>
                  <a:srgbClr val="FF0000"/>
                </a:solidFill>
                <a:latin typeface="方正启体简体" panose="03000509000000000000" charset="-122"/>
                <a:ea typeface="方正启体简体" panose="03000509000000000000" charset="-122"/>
                <a:sym typeface="+mn-ea"/>
              </a:rPr>
              <a:t>削弱了帝国主义的势力。</a:t>
            </a:r>
            <a:endParaRPr lang="zh-CN" sz="2400">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latin typeface="方正启体简体" panose="03000509000000000000" charset="-122"/>
                <a:ea typeface="方正启体简体" panose="03000509000000000000" charset="-122"/>
                <a:sym typeface="+mn-ea"/>
              </a:rPr>
              <a:t>②在反法西斯斗争中殖民地、半殖民地人民的觉悟提高，</a:t>
            </a:r>
            <a:r>
              <a:rPr lang="zh-CN" sz="2400">
                <a:solidFill>
                  <a:srgbClr val="FF0000"/>
                </a:solidFill>
                <a:latin typeface="方正启体简体" panose="03000509000000000000" charset="-122"/>
                <a:ea typeface="方正启体简体" panose="03000509000000000000" charset="-122"/>
                <a:sym typeface="+mn-ea"/>
              </a:rPr>
              <a:t>民族民主意识增强。</a:t>
            </a:r>
            <a:endParaRPr lang="zh-CN" sz="2400">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latin typeface="方正启体简体" panose="03000509000000000000" charset="-122"/>
                <a:ea typeface="方正启体简体" panose="03000509000000000000" charset="-122"/>
                <a:sym typeface="+mn-ea"/>
              </a:rPr>
              <a:t>③大战促进了殖民地</a:t>
            </a:r>
            <a:r>
              <a:rPr lang="zh-CN" sz="2400">
                <a:solidFill>
                  <a:srgbClr val="FF0000"/>
                </a:solidFill>
                <a:latin typeface="方正启体简体" panose="03000509000000000000" charset="-122"/>
                <a:ea typeface="方正启体简体" panose="03000509000000000000" charset="-122"/>
                <a:sym typeface="+mn-ea"/>
              </a:rPr>
              <a:t>民族经济的发展和民族主义政党</a:t>
            </a:r>
            <a:r>
              <a:rPr lang="zh-CN" sz="2400">
                <a:latin typeface="方正启体简体" panose="03000509000000000000" charset="-122"/>
                <a:ea typeface="方正启体简体" panose="03000509000000000000" charset="-122"/>
                <a:sym typeface="+mn-ea"/>
              </a:rPr>
              <a:t>的出现。</a:t>
            </a:r>
            <a:endParaRPr lang="zh-CN" sz="2400">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latin typeface="方正启体简体" panose="03000509000000000000" charset="-122"/>
                <a:ea typeface="方正启体简体" panose="03000509000000000000" charset="-122"/>
                <a:sym typeface="+mn-ea"/>
              </a:rPr>
              <a:t>④以</a:t>
            </a:r>
            <a:r>
              <a:rPr lang="zh-CN" sz="2400">
                <a:solidFill>
                  <a:srgbClr val="FF0000"/>
                </a:solidFill>
                <a:latin typeface="方正启体简体" panose="03000509000000000000" charset="-122"/>
                <a:ea typeface="方正启体简体" panose="03000509000000000000" charset="-122"/>
                <a:sym typeface="+mn-ea"/>
              </a:rPr>
              <a:t>苏联</a:t>
            </a:r>
            <a:r>
              <a:rPr lang="zh-CN" sz="2400">
                <a:latin typeface="方正启体简体" panose="03000509000000000000" charset="-122"/>
                <a:ea typeface="方正启体简体" panose="03000509000000000000" charset="-122"/>
                <a:sym typeface="+mn-ea"/>
              </a:rPr>
              <a:t>为首的社会主义力量的壮大，鼓舞并有力地支持了殖民地人民的民族解放斗争。</a:t>
            </a:r>
            <a:endParaRPr lang="zh-CN" sz="2400">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latin typeface="方正启体简体" panose="03000509000000000000" charset="-122"/>
                <a:ea typeface="方正启体简体" panose="03000509000000000000" charset="-122"/>
                <a:sym typeface="+mn-ea"/>
              </a:rPr>
              <a:t>⑤</a:t>
            </a:r>
            <a:r>
              <a:rPr lang="zh-CN" sz="2400">
                <a:solidFill>
                  <a:srgbClr val="FF0000"/>
                </a:solidFill>
                <a:latin typeface="方正启体简体" panose="03000509000000000000" charset="-122"/>
                <a:ea typeface="方正启体简体" panose="03000509000000000000" charset="-122"/>
                <a:sym typeface="+mn-ea"/>
              </a:rPr>
              <a:t>国际社会</a:t>
            </a:r>
            <a:r>
              <a:rPr lang="zh-CN" sz="2400">
                <a:latin typeface="方正启体简体" panose="03000509000000000000" charset="-122"/>
                <a:ea typeface="方正启体简体" panose="03000509000000000000" charset="-122"/>
                <a:sym typeface="+mn-ea"/>
              </a:rPr>
              <a:t>将尊重各国主权和民族自决权作为国际政治基本原则。</a:t>
            </a:r>
            <a:endParaRPr lang="zh-CN" sz="2400">
              <a:latin typeface="方正启体简体" panose="03000509000000000000" charset="-122"/>
              <a:ea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9217" descr="Mountbatten"/>
          <p:cNvPicPr>
            <a:picLocks noChangeAspect="1"/>
          </p:cNvPicPr>
          <p:nvPr>
            <p:custDataLst>
              <p:tags r:id="rId1"/>
            </p:custDataLst>
          </p:nvPr>
        </p:nvPicPr>
        <p:blipFill>
          <a:blip r:embed="rId2"/>
          <a:stretch>
            <a:fillRect/>
          </a:stretch>
        </p:blipFill>
        <p:spPr>
          <a:xfrm>
            <a:off x="790575" y="975360"/>
            <a:ext cx="3498850" cy="4730750"/>
          </a:xfrm>
          <a:prstGeom prst="rect">
            <a:avLst/>
          </a:prstGeom>
          <a:noFill/>
          <a:ln w="9525">
            <a:noFill/>
          </a:ln>
        </p:spPr>
      </p:pic>
      <p:sp>
        <p:nvSpPr>
          <p:cNvPr id="9220" name="矩形 9219"/>
          <p:cNvSpPr/>
          <p:nvPr>
            <p:custDataLst>
              <p:tags r:id="rId3"/>
            </p:custDataLst>
          </p:nvPr>
        </p:nvSpPr>
        <p:spPr>
          <a:xfrm>
            <a:off x="1165067" y="5711825"/>
            <a:ext cx="2602865" cy="984885"/>
          </a:xfrm>
          <a:prstGeom prst="rect">
            <a:avLst/>
          </a:prstGeom>
          <a:noFill/>
          <a:ln w="9525">
            <a:noFill/>
          </a:ln>
        </p:spPr>
        <p:txBody>
          <a:bodyPr wrap="none" lIns="0" tIns="0" rIns="0" bIns="0" anchor="t">
            <a:spAutoFit/>
          </a:bodyPr>
          <a:lstStyle/>
          <a:p>
            <a:pPr algn="ctr"/>
            <a:r>
              <a:rPr lang="zh-CN" altLang="en-US" sz="2800">
                <a:solidFill>
                  <a:srgbClr val="663300"/>
                </a:solidFill>
                <a:latin typeface="方正启体简体" panose="03000509000000000000" charset="-122"/>
                <a:ea typeface="方正启体简体" panose="03000509000000000000" charset="-122"/>
              </a:rPr>
              <a:t>蒙巴顿</a:t>
            </a:r>
            <a:endParaRPr lang="zh-CN" altLang="en-US" sz="2800">
              <a:solidFill>
                <a:srgbClr val="663300"/>
              </a:solidFill>
              <a:latin typeface="方正启体简体" panose="03000509000000000000" charset="-122"/>
              <a:ea typeface="方正启体简体" panose="03000509000000000000" charset="-122"/>
            </a:endParaRPr>
          </a:p>
          <a:p>
            <a:pPr algn="ctr">
              <a:lnSpc>
                <a:spcPct val="90000"/>
              </a:lnSpc>
            </a:pPr>
            <a:r>
              <a:rPr lang="zh-CN" altLang="en-US" sz="2000" b="1">
                <a:latin typeface="方正启体简体" panose="03000509000000000000" charset="-122"/>
                <a:ea typeface="方正启体简体" panose="03000509000000000000" charset="-122"/>
              </a:rPr>
              <a:t>英国东南亚盟军总司令 </a:t>
            </a:r>
            <a:endParaRPr lang="zh-CN" altLang="en-US" sz="2000" b="1">
              <a:latin typeface="方正启体简体" panose="03000509000000000000" charset="-122"/>
              <a:ea typeface="方正启体简体" panose="03000509000000000000" charset="-122"/>
            </a:endParaRPr>
          </a:p>
          <a:p>
            <a:pPr algn="ctr">
              <a:lnSpc>
                <a:spcPct val="90000"/>
              </a:lnSpc>
            </a:pPr>
            <a:r>
              <a:rPr lang="zh-CN" altLang="en-US" sz="2000" b="1">
                <a:latin typeface="方正启体简体" panose="03000509000000000000" charset="-122"/>
                <a:ea typeface="方正启体简体" panose="03000509000000000000" charset="-122"/>
              </a:rPr>
              <a:t>曾任印度总督</a:t>
            </a:r>
            <a:endParaRPr lang="zh-CN" altLang="en-US" sz="2000" b="1">
              <a:latin typeface="方正启体简体" panose="03000509000000000000" charset="-122"/>
              <a:ea typeface="方正启体简体" panose="03000509000000000000" charset="-122"/>
            </a:endParaRPr>
          </a:p>
        </p:txBody>
      </p:sp>
      <p:pic>
        <p:nvPicPr>
          <p:cNvPr id="9221" name="图片 9220" descr="m"/>
          <p:cNvPicPr>
            <a:picLocks noChangeAspect="1"/>
          </p:cNvPicPr>
          <p:nvPr>
            <p:custDataLst>
              <p:tags r:id="rId4"/>
            </p:custDataLst>
          </p:nvPr>
        </p:nvPicPr>
        <p:blipFill>
          <a:blip r:embed="rId5"/>
          <a:stretch>
            <a:fillRect/>
          </a:stretch>
        </p:blipFill>
        <p:spPr>
          <a:xfrm>
            <a:off x="4559935" y="975360"/>
            <a:ext cx="6981190" cy="4730750"/>
          </a:xfrm>
          <a:prstGeom prst="rect">
            <a:avLst/>
          </a:prstGeom>
          <a:noFill/>
          <a:ln w="9525">
            <a:noFill/>
          </a:ln>
        </p:spPr>
      </p:pic>
      <p:sp>
        <p:nvSpPr>
          <p:cNvPr id="9222" name="矩形 9221"/>
          <p:cNvSpPr/>
          <p:nvPr>
            <p:custDataLst>
              <p:tags r:id="rId6"/>
            </p:custDataLst>
          </p:nvPr>
        </p:nvSpPr>
        <p:spPr>
          <a:xfrm>
            <a:off x="4760278" y="5858828"/>
            <a:ext cx="2448560" cy="738505"/>
          </a:xfrm>
          <a:prstGeom prst="rect">
            <a:avLst/>
          </a:prstGeom>
          <a:noFill/>
          <a:ln w="9525">
            <a:noFill/>
          </a:ln>
        </p:spPr>
        <p:txBody>
          <a:bodyPr wrap="none" lIns="0" tIns="0" rIns="0" bIns="0" anchor="t" anchorCtr="1">
            <a:spAutoFit/>
          </a:bodyPr>
          <a:lstStyle/>
          <a:p>
            <a:pPr algn="ctr"/>
            <a:r>
              <a:rPr lang="zh-CN" altLang="en-US" sz="2400" b="1">
                <a:solidFill>
                  <a:srgbClr val="FF0000"/>
                </a:solidFill>
                <a:latin typeface="方正启体简体" panose="03000509000000000000" charset="-122"/>
                <a:ea typeface="方正启体简体" panose="03000509000000000000" charset="-122"/>
              </a:rPr>
              <a:t>“印度独立法案”</a:t>
            </a:r>
            <a:endParaRPr lang="zh-CN" altLang="en-US" sz="2400" b="1">
              <a:solidFill>
                <a:srgbClr val="FF0000"/>
              </a:solidFill>
              <a:latin typeface="方正启体简体" panose="03000509000000000000" charset="-122"/>
              <a:ea typeface="方正启体简体" panose="03000509000000000000" charset="-122"/>
            </a:endParaRPr>
          </a:p>
          <a:p>
            <a:pPr algn="ctr"/>
            <a:r>
              <a:rPr lang="zh-CN" altLang="en-US" sz="2400" b="1">
                <a:solidFill>
                  <a:srgbClr val="FF0000"/>
                </a:solidFill>
                <a:latin typeface="方正启体简体" panose="03000509000000000000" charset="-122"/>
                <a:ea typeface="方正启体简体" panose="03000509000000000000" charset="-122"/>
              </a:rPr>
              <a:t>（蒙巴顿方案）</a:t>
            </a:r>
            <a:endParaRPr lang="zh-CN" altLang="en-US" sz="2400" b="1">
              <a:solidFill>
                <a:srgbClr val="FF0000"/>
              </a:solidFill>
              <a:latin typeface="方正启体简体" panose="03000509000000000000" charset="-122"/>
              <a:ea typeface="方正启体简体" panose="03000509000000000000" charset="-122"/>
            </a:endParaRPr>
          </a:p>
        </p:txBody>
      </p:sp>
      <p:sp>
        <p:nvSpPr>
          <p:cNvPr id="8" name="Text Box 2"/>
          <p:cNvSpPr txBox="1">
            <a:spLocks noChangeArrowheads="1"/>
          </p:cNvSpPr>
          <p:nvPr>
            <p:custDataLst>
              <p:tags r:id="rId7"/>
            </p:custDataLst>
          </p:nvPr>
        </p:nvSpPr>
        <p:spPr bwMode="auto">
          <a:xfrm>
            <a:off x="7117715" y="5706110"/>
            <a:ext cx="4424045"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a:effectLst>
                  <a:outerShdw blurRad="38100" dist="38100" dir="2700000" algn="tl">
                    <a:srgbClr val="C0C0C0"/>
                  </a:outerShdw>
                </a:effectLst>
                <a:latin typeface="方正启体简体" panose="03000509000000000000" charset="-122"/>
                <a:ea typeface="方正启体简体" panose="03000509000000000000" charset="-122"/>
              </a:rPr>
              <a:t> 根据蒙巴顿方案，印度被分割成印度和巴基斯坦两个国家。1947年8月15日印度赢得独立。</a:t>
            </a:r>
            <a:endParaRPr lang="zh-CN" altLang="en-US" sz="2000" b="1">
              <a:effectLst>
                <a:outerShdw blurRad="38100" dist="38100" dir="2700000" algn="tl">
                  <a:srgbClr val="C0C0C0"/>
                </a:outerShdw>
              </a:effectLst>
              <a:latin typeface="方正启体简体" panose="03000509000000000000" charset="-122"/>
              <a:ea typeface="方正启体简体" panose="03000509000000000000" charset="-122"/>
            </a:endParaRPr>
          </a:p>
        </p:txBody>
      </p:sp>
      <p:sp>
        <p:nvSpPr>
          <p:cNvPr id="72708" name="Text Box 6"/>
          <p:cNvSpPr/>
          <p:nvPr>
            <p:custDataLst>
              <p:tags r:id="rId8"/>
            </p:custDataLst>
          </p:nvPr>
        </p:nvSpPr>
        <p:spPr>
          <a:xfrm>
            <a:off x="795020" y="3029585"/>
            <a:ext cx="10746105" cy="2676525"/>
          </a:xfrm>
          <a:prstGeom prst="rect">
            <a:avLst/>
          </a:prstGeom>
          <a:solidFill>
            <a:srgbClr val="FFFF00"/>
          </a:solidFill>
          <a:ln w="9525">
            <a:solidFill>
              <a:srgbClr val="0033CC"/>
            </a:solidFill>
          </a:ln>
        </p:spPr>
        <p:txBody>
          <a:bodyPr wrap="square" anchor="t">
            <a:spAutoFit/>
          </a:bodyPr>
          <a:lstStyle/>
          <a:p>
            <a:pPr fontAlgn="auto">
              <a:lnSpc>
                <a:spcPct val="100000"/>
              </a:lnSpc>
            </a:pPr>
            <a:r>
              <a:rPr lang="en-US" altLang="zh-CN" sz="2400">
                <a:latin typeface="方正启体简体" panose="03000509000000000000" charset="-122"/>
                <a:ea typeface="方正启体简体" panose="03000509000000000000" charset="-122"/>
                <a:cs typeface="方正启体简体" panose="03000509000000000000" charset="-122"/>
              </a:rPr>
              <a:t>        </a:t>
            </a:r>
            <a:r>
              <a:rPr lang="zh-CN" altLang="en-US" sz="2400">
                <a:latin typeface="方正启体简体" panose="03000509000000000000" charset="-122"/>
                <a:ea typeface="方正启体简体" panose="03000509000000000000" charset="-122"/>
                <a:cs typeface="方正启体简体" panose="03000509000000000000" charset="-122"/>
              </a:rPr>
              <a:t>大英帝国（</a:t>
            </a:r>
            <a:r>
              <a:rPr lang="en-US" altLang="zh-CN" sz="2400">
                <a:latin typeface="方正启体简体" panose="03000509000000000000" charset="-122"/>
                <a:ea typeface="方正启体简体" panose="03000509000000000000" charset="-122"/>
                <a:cs typeface="方正启体简体" panose="03000509000000000000" charset="-122"/>
              </a:rPr>
              <a:t>British Empire</a:t>
            </a:r>
            <a:r>
              <a:rPr lang="zh-CN" altLang="en-US" sz="2400">
                <a:latin typeface="方正启体简体" panose="03000509000000000000" charset="-122"/>
                <a:ea typeface="方正启体简体" panose="03000509000000000000" charset="-122"/>
                <a:cs typeface="方正启体简体" panose="03000509000000000000" charset="-122"/>
              </a:rPr>
              <a:t>）</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是指一个以英国为中心的大大帝国，在</a:t>
            </a:r>
            <a:r>
              <a:rPr lang="en-US" altLang="zh-CN" sz="2400">
                <a:solidFill>
                  <a:srgbClr val="0033CC"/>
                </a:solidFill>
                <a:latin typeface="方正启体简体" panose="03000509000000000000" charset="-122"/>
                <a:ea typeface="方正启体简体" panose="03000509000000000000" charset="-122"/>
                <a:cs typeface="方正启体简体" panose="03000509000000000000" charset="-122"/>
              </a:rPr>
              <a:t>20</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世纪初达到鼎盛，大约有</a:t>
            </a:r>
            <a:r>
              <a:rPr lang="en-US" altLang="zh-CN" sz="2400">
                <a:solidFill>
                  <a:srgbClr val="0033CC"/>
                </a:solidFill>
                <a:latin typeface="方正启体简体" panose="03000509000000000000" charset="-122"/>
                <a:ea typeface="方正启体简体" panose="03000509000000000000" charset="-122"/>
                <a:cs typeface="方正启体简体" panose="03000509000000000000" charset="-122"/>
              </a:rPr>
              <a:t>4</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到</a:t>
            </a:r>
            <a:r>
              <a:rPr lang="en-US" altLang="zh-CN" sz="2400">
                <a:solidFill>
                  <a:srgbClr val="0033CC"/>
                </a:solidFill>
                <a:latin typeface="方正启体简体" panose="03000509000000000000" charset="-122"/>
                <a:ea typeface="方正启体简体" panose="03000509000000000000" charset="-122"/>
                <a:cs typeface="方正启体简体" panose="03000509000000000000" charset="-122"/>
              </a:rPr>
              <a:t>5</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亿人口，占当时世界人口的四分之一，领土约</a:t>
            </a:r>
            <a:r>
              <a:rPr lang="en-US" altLang="zh-CN" sz="2400">
                <a:solidFill>
                  <a:srgbClr val="0033CC"/>
                </a:solidFill>
                <a:latin typeface="方正启体简体" panose="03000509000000000000" charset="-122"/>
                <a:ea typeface="方正启体简体" panose="03000509000000000000" charset="-122"/>
                <a:cs typeface="方正启体简体" panose="03000509000000000000" charset="-122"/>
              </a:rPr>
              <a:t>3300</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万平方千米。到</a:t>
            </a:r>
            <a:r>
              <a:rPr lang="en-US" altLang="zh-CN" sz="2400">
                <a:solidFill>
                  <a:srgbClr val="0033CC"/>
                </a:solidFill>
                <a:latin typeface="方正启体简体" panose="03000509000000000000" charset="-122"/>
                <a:ea typeface="方正启体简体" panose="03000509000000000000" charset="-122"/>
                <a:cs typeface="方正启体简体" panose="03000509000000000000" charset="-122"/>
              </a:rPr>
              <a:t>20</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世纪中期，尤其是第二次世界大战结束之后，随着全球民族主义运动的兴起，英国殖民统治发生严重危机，在这种情况下，英国被迫允许广大的殖民地独立或半独立，为了继续在前广大殖民地地区发挥重要影响力，英国政府倡议督导建立了一个和平组织</a:t>
            </a:r>
            <a:r>
              <a:rPr lang="en-US" altLang="zh-CN" sz="2400">
                <a:solidFill>
                  <a:srgbClr val="0033CC"/>
                </a:solidFill>
                <a:latin typeface="方正启体简体" panose="03000509000000000000" charset="-122"/>
                <a:ea typeface="方正启体简体" panose="03000509000000000000" charset="-122"/>
                <a:cs typeface="方正启体简体" panose="03000509000000000000" charset="-122"/>
              </a:rPr>
              <a:t>——“</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英联邦”，前英国大部分殖民地独立而成的国家加入了该组织，但也有少数没有加入。 </a:t>
            </a:r>
            <a:endPar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endParaRPr>
          </a:p>
        </p:txBody>
      </p:sp>
      <p:sp>
        <p:nvSpPr>
          <p:cNvPr id="2" name="文本框 3"/>
          <p:cNvSpPr txBox="1"/>
          <p:nvPr>
            <p:custDataLst>
              <p:tags r:id="rId9"/>
            </p:custDataLst>
          </p:nvPr>
        </p:nvSpPr>
        <p:spPr>
          <a:xfrm>
            <a:off x="789940" y="467360"/>
            <a:ext cx="5497830" cy="612140"/>
          </a:xfrm>
          <a:prstGeom prst="rect">
            <a:avLst/>
          </a:prstGeom>
          <a:noFill/>
          <a:ln w="25400" cap="flat">
            <a:noFill/>
            <a:miter lim="400000"/>
          </a:ln>
        </p:spPr>
        <p:style>
          <a:lnRef idx="0">
            <a:srgbClr val="FFFFFF"/>
          </a:lnRef>
          <a:fillRef idx="0">
            <a:srgbClr val="FFFFFF"/>
          </a:fillRef>
          <a:effectRef idx="0">
            <a:srgbClr val="FFFFFF"/>
          </a:effectRef>
          <a:fontRef idx="none"/>
        </p:style>
        <p:txBody>
          <a:bodyPr spcFirstLastPara="1" wrap="square" lIns="91439" tIns="91439" rIns="91439" bIns="91439">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marR="0" lvl="0" indent="0" algn="l" eaLnBrk="1"/>
            <a:r>
              <a:rPr lang="zh-CN" altLang="en-US" sz="2800" b="1">
                <a:solidFill>
                  <a:srgbClr val="FF0000"/>
                </a:solidFill>
                <a:latin typeface="方正启体简体" panose="03000509000000000000" charset="-122"/>
                <a:ea typeface="方正启体简体" panose="03000509000000000000" charset="-122"/>
                <a:sym typeface="方正启体简体" panose="03000509000000000000" charset="-122"/>
              </a:rPr>
              <a:t>认识：民族民主运动任重而道远</a:t>
            </a:r>
            <a:endParaRPr lang="zh-CN" altLang="en-US" sz="2800" b="1">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2708" grpId="0" bldLvl="0" animBg="1"/>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15035" y="560070"/>
            <a:ext cx="6610350" cy="460375"/>
          </a:xfrm>
          <a:prstGeom prst="rect">
            <a:avLst/>
          </a:prstGeom>
          <a:noFill/>
        </p:spPr>
        <p:txBody>
          <a:bodyPr wrap="none" rtlCol="0" anchor="t">
            <a:spAutoFit/>
          </a:bodyPr>
          <a:lstStyle/>
          <a:p>
            <a:pPr algn="l"/>
            <a:r>
              <a:rPr lang="zh-CN" sz="2400" b="1">
                <a:solidFill>
                  <a:srgbClr val="FF0000"/>
                </a:solidFill>
                <a:latin typeface="方正启体简体" panose="03000509000000000000" charset="-122"/>
                <a:ea typeface="方正启体简体" panose="03000509000000000000" charset="-122"/>
                <a:sym typeface="+mn-ea"/>
              </a:rPr>
              <a:t>三、第二次世界大战后新兴民族国家的文化发展</a:t>
            </a:r>
            <a:endParaRPr lang="zh-CN" sz="2400" b="1">
              <a:solidFill>
                <a:srgbClr val="FF0000"/>
              </a:solidFill>
              <a:latin typeface="方正启体简体" panose="03000509000000000000" charset="-122"/>
              <a:ea typeface="方正启体简体" panose="03000509000000000000" charset="-122"/>
              <a:sym typeface="+mn-ea"/>
            </a:endParaRPr>
          </a:p>
        </p:txBody>
      </p:sp>
      <p:sp>
        <p:nvSpPr>
          <p:cNvPr id="53250" name="Text Box 2"/>
          <p:cNvSpPr/>
          <p:nvPr>
            <p:custDataLst>
              <p:tags r:id="rId2"/>
            </p:custDataLst>
          </p:nvPr>
        </p:nvSpPr>
        <p:spPr>
          <a:xfrm>
            <a:off x="559435" y="1020445"/>
            <a:ext cx="11238230" cy="1198880"/>
          </a:xfrm>
          <a:prstGeom prst="rect">
            <a:avLst/>
          </a:prstGeom>
          <a:noFill/>
          <a:ln w="25400" cap="rnd" cmpd="sng">
            <a:solidFill>
              <a:schemeClr val="bg1"/>
            </a:solidFill>
            <a:prstDash val="sysDot"/>
            <a:miter/>
            <a:headEnd type="none" w="med" len="med"/>
            <a:tailEnd type="none" w="med" len="med"/>
          </a:ln>
        </p:spPr>
        <p:txBody>
          <a:bodyPr wrap="square" anchor="t">
            <a:spAutoFit/>
          </a:bodyPr>
          <a:lstStyle/>
          <a:p>
            <a:r>
              <a:rPr lang="zh-CN" altLang="en-US" sz="2400" b="1">
                <a:latin typeface="方正启体简体" panose="03000509000000000000" charset="-122"/>
                <a:ea typeface="方正启体简体" panose="03000509000000000000" charset="-122"/>
                <a:cs typeface="方正启体简体" panose="03000509000000000000" charset="-122"/>
              </a:rPr>
              <a:t>    </a:t>
            </a:r>
            <a:r>
              <a:rPr lang="zh-CN" altLang="en-US" sz="2400" b="1">
                <a:solidFill>
                  <a:srgbClr val="063CFB"/>
                </a:solidFill>
                <a:latin typeface="方正启体简体" panose="03000509000000000000" charset="-122"/>
                <a:ea typeface="方正启体简体" panose="03000509000000000000" charset="-122"/>
                <a:cs typeface="方正启体简体" panose="03000509000000000000" charset="-122"/>
              </a:rPr>
              <a:t>“在可预见的未来不会有普遍文明的一统天下，而是一个不同文明集团共存的世界。因此，每一种文明都要学会与其它文明共存。”</a:t>
            </a:r>
            <a:r>
              <a:rPr lang="zh-CN" altLang="en-US" sz="2400" b="1">
                <a:latin typeface="方正启体简体" panose="03000509000000000000" charset="-122"/>
                <a:ea typeface="方正启体简体" panose="03000509000000000000" charset="-122"/>
                <a:cs typeface="方正启体简体" panose="03000509000000000000" charset="-122"/>
              </a:rPr>
              <a:t>  </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gn="r"/>
            <a:r>
              <a:rPr lang="en-US" altLang="zh-CN" sz="2400" b="1">
                <a:latin typeface="方正启体简体" panose="03000509000000000000" charset="-122"/>
                <a:ea typeface="方正启体简体" panose="03000509000000000000" charset="-122"/>
                <a:cs typeface="方正启体简体" panose="03000509000000000000" charset="-122"/>
              </a:rPr>
              <a:t>        ——[</a:t>
            </a:r>
            <a:r>
              <a:rPr lang="zh-CN" altLang="en-US" sz="2400" b="1">
                <a:latin typeface="方正启体简体" panose="03000509000000000000" charset="-122"/>
                <a:ea typeface="方正启体简体" panose="03000509000000000000" charset="-122"/>
                <a:cs typeface="方正启体简体" panose="03000509000000000000" charset="-122"/>
              </a:rPr>
              <a:t>美</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塞缪尔</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亨廷顿</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文明的冲突与世界秩序的重建</a:t>
            </a:r>
            <a:r>
              <a:rPr lang="en-US" altLang="zh-CN" sz="2400" b="1">
                <a:latin typeface="方正启体简体" panose="03000509000000000000" charset="-122"/>
                <a:ea typeface="方正启体简体" panose="03000509000000000000" charset="-122"/>
                <a:cs typeface="方正启体简体" panose="03000509000000000000" charset="-122"/>
              </a:rPr>
              <a:t>》</a:t>
            </a:r>
            <a:endParaRPr lang="en-US" altLang="zh-CN" sz="24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custDataLst>
              <p:tags r:id="rId3"/>
            </p:custDataLst>
          </p:nvPr>
        </p:nvSpPr>
        <p:spPr>
          <a:xfrm>
            <a:off x="559435" y="2219325"/>
            <a:ext cx="11238230" cy="460375"/>
          </a:xfrm>
          <a:prstGeom prst="rect">
            <a:avLst/>
          </a:prstGeom>
          <a:noFill/>
          <a:ln w="9525">
            <a:noFill/>
          </a:ln>
        </p:spPr>
        <p:txBody>
          <a:bodyPr wrap="square">
            <a:spAutoFit/>
          </a:bodyPr>
          <a:lstStyle/>
          <a:p>
            <a:pPr indent="335280"/>
            <a:r>
              <a:rPr lang="zh-CN" sz="2400" b="1">
                <a:solidFill>
                  <a:srgbClr val="FF0000"/>
                </a:solidFill>
                <a:ea typeface="方正启体简体" panose="03000509000000000000" charset="-122"/>
              </a:rPr>
              <a:t>二战后，一系列新兴民族国家形成了当地民族文化与西方文化相结合的新文化</a:t>
            </a:r>
            <a:endParaRPr lang="zh-CN" altLang="en-US" sz="2400" b="1">
              <a:solidFill>
                <a:srgbClr val="FF0000"/>
              </a:solidFill>
              <a:ea typeface="方正启体简体" panose="03000509000000000000" charset="-122"/>
            </a:endParaRPr>
          </a:p>
        </p:txBody>
      </p:sp>
      <p:sp>
        <p:nvSpPr>
          <p:cNvPr id="5" name="文本框 4"/>
          <p:cNvSpPr txBox="1"/>
          <p:nvPr>
            <p:custDataLst>
              <p:tags r:id="rId4"/>
            </p:custDataLst>
          </p:nvPr>
        </p:nvSpPr>
        <p:spPr>
          <a:xfrm>
            <a:off x="559435" y="2679700"/>
            <a:ext cx="795020" cy="460375"/>
          </a:xfrm>
          <a:prstGeom prst="rect">
            <a:avLst/>
          </a:prstGeom>
          <a:noFill/>
        </p:spPr>
        <p:txBody>
          <a:bodyPr wrap="none" rtlCol="0" anchor="t">
            <a:spAutoFit/>
          </a:bodyPr>
          <a:p>
            <a:r>
              <a:rPr lang="zh-CN"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印度</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custDataLst>
              <p:tags r:id="rId5"/>
            </p:custDataLst>
          </p:nvPr>
        </p:nvSpPr>
        <p:spPr>
          <a:xfrm>
            <a:off x="559435" y="3140075"/>
            <a:ext cx="1530985" cy="460375"/>
          </a:xfrm>
          <a:prstGeom prst="rect">
            <a:avLst/>
          </a:prstGeom>
          <a:noFill/>
        </p:spPr>
        <p:txBody>
          <a:bodyPr wrap="none" rtlCol="0" anchor="t">
            <a:spAutoFit/>
          </a:bodyPr>
          <a:p>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1</a:t>
            </a:r>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）概况</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6" name="文本框 5"/>
          <p:cNvSpPr txBox="1"/>
          <p:nvPr>
            <p:custDataLst>
              <p:tags r:id="rId6"/>
            </p:custDataLst>
          </p:nvPr>
        </p:nvSpPr>
        <p:spPr>
          <a:xfrm>
            <a:off x="2083435" y="3140075"/>
            <a:ext cx="9714230" cy="1938020"/>
          </a:xfrm>
          <a:prstGeom prst="rect">
            <a:avLst/>
          </a:prstGeom>
          <a:noFill/>
          <a:ln w="9525">
            <a:noFill/>
          </a:ln>
        </p:spPr>
        <p:txBody>
          <a:bodyPr wrap="square">
            <a:spAutoFit/>
          </a:bodyPr>
          <a:p>
            <a:pPr indent="0" fontAlgn="auto">
              <a:buClrTx/>
              <a:buSzTx/>
              <a:buFontTx/>
            </a:pPr>
            <a:r>
              <a:rPr lang="zh-CN" sz="2400" b="1">
                <a:latin typeface="方正启体简体" panose="03000509000000000000" charset="-122"/>
                <a:ea typeface="方正启体简体" panose="03000509000000000000" charset="-122"/>
                <a:sym typeface="+mn-ea"/>
              </a:rPr>
              <a:t>①</a:t>
            </a:r>
            <a:r>
              <a:rPr lang="zh-CN" sz="2400" b="1">
                <a:ea typeface="方正启体简体" panose="03000509000000000000" charset="-122"/>
                <a:sym typeface="+mn-ea"/>
              </a:rPr>
              <a:t>接受了西方的自由主义、民族主义和社会主义思想中的基本价值取向。</a:t>
            </a:r>
            <a:endParaRPr lang="zh-CN" sz="2400" b="1">
              <a:ea typeface="方正启体简体" panose="03000509000000000000" charset="-122"/>
              <a:sym typeface="+mn-ea"/>
            </a:endParaRPr>
          </a:p>
          <a:p>
            <a:pPr indent="0" fontAlgn="auto">
              <a:buClrTx/>
              <a:buSzTx/>
              <a:buFontTx/>
            </a:pPr>
            <a:r>
              <a:rPr lang="zh-CN" sz="2400" b="1">
                <a:latin typeface="方正启体简体" panose="03000509000000000000" charset="-122"/>
                <a:ea typeface="方正启体简体" panose="03000509000000000000" charset="-122"/>
                <a:sym typeface="+mn-ea"/>
              </a:rPr>
              <a:t>②</a:t>
            </a:r>
            <a:r>
              <a:rPr lang="zh-CN" sz="2400" b="1">
                <a:ea typeface="方正启体简体" panose="03000509000000000000" charset="-122"/>
                <a:sym typeface="+mn-ea"/>
              </a:rPr>
              <a:t>政治体制学习英国，中央与地方分享权力，宗教与政治分离，主要官方语言为印地语和英语。</a:t>
            </a:r>
            <a:endParaRPr lang="zh-CN" sz="2400" b="1">
              <a:ea typeface="方正启体简体" panose="03000509000000000000" charset="-122"/>
              <a:sym typeface="+mn-ea"/>
            </a:endParaRPr>
          </a:p>
          <a:p>
            <a:pPr indent="0" fontAlgn="auto">
              <a:buClrTx/>
              <a:buSzTx/>
              <a:buFontTx/>
            </a:pPr>
            <a:r>
              <a:rPr lang="zh-CN" sz="2400" b="1">
                <a:latin typeface="方正启体简体" panose="03000509000000000000" charset="-122"/>
                <a:ea typeface="方正启体简体" panose="03000509000000000000" charset="-122"/>
                <a:sym typeface="+mn-ea"/>
              </a:rPr>
              <a:t>③</a:t>
            </a:r>
            <a:r>
              <a:rPr lang="zh-CN" sz="2400" b="1">
                <a:ea typeface="方正启体简体" panose="03000509000000000000" charset="-122"/>
                <a:sym typeface="+mn-ea"/>
              </a:rPr>
              <a:t>同时注重发扬传统文化，崇尚甘地思想，尊重宗教信仰的多样性。种姓因素仍然影响着政治与社会生活。</a:t>
            </a:r>
            <a:endParaRPr lang="zh-CN" sz="2400" b="1">
              <a:ea typeface="方正启体简体" panose="03000509000000000000" charset="-122"/>
              <a:sym typeface="+mn-ea"/>
            </a:endParaRPr>
          </a:p>
        </p:txBody>
      </p:sp>
      <p:sp>
        <p:nvSpPr>
          <p:cNvPr id="10" name="文本框 9"/>
          <p:cNvSpPr txBox="1"/>
          <p:nvPr>
            <p:custDataLst>
              <p:tags r:id="rId7"/>
            </p:custDataLst>
          </p:nvPr>
        </p:nvSpPr>
        <p:spPr>
          <a:xfrm>
            <a:off x="488315" y="4973320"/>
            <a:ext cx="1530985" cy="460375"/>
          </a:xfrm>
          <a:prstGeom prst="rect">
            <a:avLst/>
          </a:prstGeom>
          <a:noFill/>
        </p:spPr>
        <p:txBody>
          <a:bodyPr wrap="none" rtlCol="0" anchor="t">
            <a:spAutoFit/>
          </a:bodyPr>
          <a:p>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2</a:t>
            </a:r>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）局限</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custDataLst>
              <p:tags r:id="rId8"/>
            </p:custDataLst>
          </p:nvPr>
        </p:nvSpPr>
        <p:spPr>
          <a:xfrm>
            <a:off x="2019300" y="4973320"/>
            <a:ext cx="9777730" cy="1198880"/>
          </a:xfrm>
          <a:prstGeom prst="rect">
            <a:avLst/>
          </a:prstGeom>
          <a:noFill/>
          <a:ln w="9525">
            <a:noFill/>
          </a:ln>
        </p:spPr>
        <p:txBody>
          <a:bodyPr wrap="square">
            <a:spAutoFit/>
          </a:bodyPr>
          <a:p>
            <a:pPr indent="0" fontAlgn="auto">
              <a:buClrTx/>
              <a:buSzTx/>
              <a:buFontTx/>
            </a:pPr>
            <a:r>
              <a:rPr lang="zh-CN" sz="2400" b="1">
                <a:solidFill>
                  <a:srgbClr val="FF0000"/>
                </a:solidFill>
                <a:latin typeface="方正启体简体" panose="03000509000000000000" charset="-122"/>
                <a:ea typeface="方正启体简体" panose="03000509000000000000" charset="-122"/>
                <a:sym typeface="+mn-ea"/>
              </a:rPr>
              <a:t>①</a:t>
            </a:r>
            <a:r>
              <a:rPr lang="zh-CN" sz="2400" b="1">
                <a:solidFill>
                  <a:srgbClr val="FF0000"/>
                </a:solidFill>
                <a:ea typeface="方正启体简体" panose="03000509000000000000" charset="-122"/>
                <a:sym typeface="+mn-ea"/>
              </a:rPr>
              <a:t>民众生活水平有待提高</a:t>
            </a:r>
            <a:endParaRPr lang="zh-CN" sz="2400" b="1">
              <a:solidFill>
                <a:srgbClr val="FF0000"/>
              </a:solidFill>
              <a:ea typeface="方正启体简体" panose="03000509000000000000" charset="-122"/>
              <a:sym typeface="+mn-ea"/>
            </a:endParaRPr>
          </a:p>
          <a:p>
            <a:pPr indent="0" fontAlgn="auto">
              <a:buClrTx/>
              <a:buSzTx/>
              <a:buFontTx/>
            </a:pPr>
            <a:r>
              <a:rPr lang="zh-CN" sz="2400" b="1">
                <a:solidFill>
                  <a:srgbClr val="FF0000"/>
                </a:solidFill>
                <a:latin typeface="方正启体简体" panose="03000509000000000000" charset="-122"/>
                <a:ea typeface="方正启体简体" panose="03000509000000000000" charset="-122"/>
                <a:sym typeface="+mn-ea"/>
              </a:rPr>
              <a:t>②</a:t>
            </a:r>
            <a:r>
              <a:rPr lang="zh-CN" sz="2400" b="1">
                <a:solidFill>
                  <a:srgbClr val="FF0000"/>
                </a:solidFill>
                <a:ea typeface="方正启体简体" panose="03000509000000000000" charset="-122"/>
                <a:sym typeface="+mn-ea"/>
              </a:rPr>
              <a:t>受西方大国影响依然明显</a:t>
            </a:r>
            <a:endParaRPr lang="zh-CN" sz="2400" b="1">
              <a:solidFill>
                <a:srgbClr val="FF0000"/>
              </a:solidFill>
              <a:ea typeface="方正启体简体" panose="03000509000000000000" charset="-122"/>
              <a:sym typeface="+mn-ea"/>
            </a:endParaRPr>
          </a:p>
          <a:p>
            <a:pPr indent="0" fontAlgn="auto">
              <a:buClrTx/>
              <a:buSzTx/>
              <a:buFontTx/>
            </a:pPr>
            <a:r>
              <a:rPr lang="zh-CN" sz="2400" b="1">
                <a:solidFill>
                  <a:srgbClr val="FF0000"/>
                </a:solidFill>
                <a:latin typeface="方正启体简体" panose="03000509000000000000" charset="-122"/>
                <a:ea typeface="方正启体简体" panose="03000509000000000000" charset="-122"/>
                <a:sym typeface="+mn-ea"/>
              </a:rPr>
              <a:t>③</a:t>
            </a:r>
            <a:r>
              <a:rPr lang="zh-CN" sz="2400" b="1">
                <a:solidFill>
                  <a:srgbClr val="FF0000"/>
                </a:solidFill>
                <a:ea typeface="方正启体简体" panose="03000509000000000000" charset="-122"/>
                <a:sym typeface="+mn-ea"/>
              </a:rPr>
              <a:t>乡村的文明程度仍待提高</a:t>
            </a:r>
            <a:endParaRPr lang="zh-CN" sz="2400" b="1">
              <a:solidFill>
                <a:srgbClr val="FF0000"/>
              </a:solidFill>
              <a:ea typeface="方正启体简体" panose="03000509000000000000" charset="-122"/>
              <a:sym typeface="+mn-ea"/>
            </a:endParaRPr>
          </a:p>
        </p:txBody>
      </p:sp>
      <p:sp>
        <p:nvSpPr>
          <p:cNvPr id="8" name="文本框 7"/>
          <p:cNvSpPr txBox="1"/>
          <p:nvPr>
            <p:custDataLst>
              <p:tags r:id="rId9"/>
            </p:custDataLst>
          </p:nvPr>
        </p:nvSpPr>
        <p:spPr>
          <a:xfrm>
            <a:off x="2090420" y="6172200"/>
            <a:ext cx="2325370" cy="460375"/>
          </a:xfrm>
          <a:prstGeom prst="rect">
            <a:avLst/>
          </a:prstGeom>
          <a:noFill/>
        </p:spPr>
        <p:txBody>
          <a:bodyPr wrap="none" rtlCol="0" anchor="t">
            <a:spAutoFit/>
          </a:bodyPr>
          <a:p>
            <a:pPr indent="0"/>
            <a:r>
              <a:rPr lang="zh-CN" altLang="en-US" sz="2400" b="1">
                <a:solidFill>
                  <a:srgbClr val="0033CC"/>
                </a:solidFill>
                <a:latin typeface="方正启体简体" panose="03000509000000000000" charset="-122"/>
                <a:sym typeface="+mn-ea"/>
              </a:rPr>
              <a:t>文化呈现多样性</a:t>
            </a:r>
            <a:endParaRPr lang="zh-CN" altLang="en-US" sz="2400" b="1">
              <a:solidFill>
                <a:srgbClr val="0033CC"/>
              </a:solidFill>
              <a:latin typeface="方正启体简体" panose="03000509000000000000" charset="-122"/>
              <a:sym typeface="+mn-ea"/>
            </a:endParaRPr>
          </a:p>
        </p:txBody>
      </p:sp>
      <p:sp>
        <p:nvSpPr>
          <p:cNvPr id="11" name="文本框 10"/>
          <p:cNvSpPr txBox="1"/>
          <p:nvPr>
            <p:custDataLst>
              <p:tags r:id="rId10"/>
            </p:custDataLst>
          </p:nvPr>
        </p:nvSpPr>
        <p:spPr>
          <a:xfrm>
            <a:off x="440055" y="6146800"/>
            <a:ext cx="1530985" cy="460375"/>
          </a:xfrm>
          <a:prstGeom prst="rect">
            <a:avLst/>
          </a:prstGeom>
          <a:noFill/>
        </p:spPr>
        <p:txBody>
          <a:bodyPr wrap="none" rtlCol="0" anchor="t">
            <a:spAutoFit/>
          </a:bodyPr>
          <a:p>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a:t>
            </a:r>
            <a:r>
              <a:rPr lang="en-US" altLang="zh-CN"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3</a:t>
            </a:r>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）特点</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ldLvl="0" animBg="1"/>
      <p:bldP spid="3" grpId="0"/>
      <p:bldP spid="6" grpId="0"/>
      <p:bldP spid="10" grpId="0"/>
      <p:bldP spid="4" grpId="0"/>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928870" y="0"/>
            <a:ext cx="5720080" cy="553085"/>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r>
              <a:rPr smtClean="0">
                <a:latin typeface="方正启体简体" panose="03000509000000000000" charset="-122"/>
                <a:ea typeface="方正启体简体" panose="03000509000000000000" charset="-122"/>
                <a:sym typeface="+mn-ea"/>
              </a:rPr>
              <a:t> 第13课  现代战争与不同文化的碰撞和交流</a:t>
            </a:r>
            <a:endParaRPr smtClean="0">
              <a:latin typeface="方正启体简体" panose="03000509000000000000" charset="-122"/>
              <a:ea typeface="方正启体简体" panose="03000509000000000000" charset="-122"/>
              <a:sym typeface="+mn-ea"/>
            </a:endParaRPr>
          </a:p>
        </p:txBody>
      </p:sp>
      <p:sp>
        <p:nvSpPr>
          <p:cNvPr id="6" name="文本框 5"/>
          <p:cNvSpPr txBox="1"/>
          <p:nvPr>
            <p:custDataLst>
              <p:tags r:id="rId2"/>
            </p:custDataLst>
          </p:nvPr>
        </p:nvSpPr>
        <p:spPr>
          <a:xfrm>
            <a:off x="312420" y="372745"/>
            <a:ext cx="11149965" cy="829945"/>
          </a:xfrm>
          <a:prstGeom prst="rect">
            <a:avLst/>
          </a:prstGeom>
          <a:noFill/>
          <a:ln w="9525">
            <a:noFill/>
          </a:ln>
        </p:spPr>
        <p:txBody>
          <a:bodyPr wrap="square">
            <a:spAutoFit/>
          </a:bodyPr>
          <a:lstStyle/>
          <a:p>
            <a:pPr indent="0" fontAlgn="auto">
              <a:lnSpc>
                <a:spcPct val="150000"/>
              </a:lnSpc>
            </a:pPr>
            <a:r>
              <a:rPr lang="zh-CN" sz="3200" b="1">
                <a:solidFill>
                  <a:srgbClr val="000000"/>
                </a:solidFill>
                <a:ea typeface="方正启体简体" panose="03000509000000000000" charset="-122"/>
              </a:rPr>
              <a:t>三、第二次世界大战后新兴民族国家的文化发展：</a:t>
            </a:r>
            <a:endParaRPr lang="zh-CN" altLang="en-US" sz="3200" b="1">
              <a:solidFill>
                <a:srgbClr val="000000"/>
              </a:solidFill>
              <a:ea typeface="方正启体简体" panose="03000509000000000000" charset="-122"/>
            </a:endParaRPr>
          </a:p>
        </p:txBody>
      </p:sp>
      <p:sp>
        <p:nvSpPr>
          <p:cNvPr id="100" name="文本框 99"/>
          <p:cNvSpPr txBox="1"/>
          <p:nvPr>
            <p:custDataLst>
              <p:tags r:id="rId3"/>
            </p:custDataLst>
          </p:nvPr>
        </p:nvSpPr>
        <p:spPr>
          <a:xfrm>
            <a:off x="312420" y="1202690"/>
            <a:ext cx="2554605" cy="3815080"/>
          </a:xfrm>
          <a:prstGeom prst="rect">
            <a:avLst/>
          </a:prstGeom>
          <a:noFill/>
          <a:ln w="9525">
            <a:noFill/>
          </a:ln>
        </p:spPr>
        <p:txBody>
          <a:bodyPr wrap="square">
            <a:spAutoFit/>
          </a:bodyPr>
          <a:lstStyle/>
          <a:p>
            <a:pPr indent="0"/>
            <a:r>
              <a:rPr lang="en-US" sz="2800" b="1">
                <a:solidFill>
                  <a:srgbClr val="0033CC"/>
                </a:solidFill>
                <a:latin typeface="方正启体简体" panose="03000509000000000000" charset="-122"/>
              </a:rPr>
              <a:t>1.</a:t>
            </a:r>
            <a:r>
              <a:rPr lang="zh-CN" sz="2800" b="1">
                <a:solidFill>
                  <a:srgbClr val="0033CC"/>
                </a:solidFill>
                <a:ea typeface="方正启体简体" panose="03000509000000000000" charset="-122"/>
              </a:rPr>
              <a:t>概述：</a:t>
            </a:r>
            <a:endParaRPr lang="zh-CN" sz="2800" b="1">
              <a:solidFill>
                <a:srgbClr val="0033CC"/>
              </a:solidFill>
              <a:ea typeface="方正启体简体" panose="03000509000000000000" charset="-122"/>
            </a:endParaRPr>
          </a:p>
          <a:p>
            <a:pPr indent="0"/>
            <a:r>
              <a:rPr lang="zh-CN" sz="2800" b="1">
                <a:solidFill>
                  <a:srgbClr val="0033CC"/>
                </a:solidFill>
                <a:ea typeface="方正启体简体" panose="03000509000000000000" charset="-122"/>
              </a:rPr>
              <a:t>：
</a:t>
            </a:r>
            <a:endParaRPr lang="zh-CN" sz="2800" b="1">
              <a:solidFill>
                <a:srgbClr val="0033CC"/>
              </a:solidFill>
              <a:ea typeface="方正启体简体" panose="03000509000000000000" charset="-122"/>
            </a:endParaRPr>
          </a:p>
          <a:p>
            <a:pPr indent="0"/>
            <a:r>
              <a:rPr lang="zh-CN" altLang="en-US" b="1">
                <a:solidFill>
                  <a:srgbClr val="0033CC"/>
                </a:solidFill>
                <a:latin typeface="方正启体简体" panose="03000509000000000000" charset="-122"/>
              </a:rPr>
              <a:t> </a:t>
            </a:r>
            <a:endParaRPr lang="en-US" sz="2800" b="1">
              <a:solidFill>
                <a:srgbClr val="0033CC"/>
              </a:solidFill>
              <a:latin typeface="方正启体简体" panose="03000509000000000000" charset="-122"/>
            </a:endParaRPr>
          </a:p>
          <a:p>
            <a:pPr indent="0"/>
            <a:r>
              <a:rPr lang="en-US" sz="2800" b="1">
                <a:solidFill>
                  <a:srgbClr val="0033CC"/>
                </a:solidFill>
                <a:latin typeface="方正启体简体" panose="03000509000000000000" charset="-122"/>
              </a:rPr>
              <a:t>3.</a:t>
            </a:r>
            <a:r>
              <a:rPr lang="zh-CN" sz="2400" b="1">
                <a:solidFill>
                  <a:srgbClr val="0033CC"/>
                </a:solidFill>
                <a:ea typeface="方正启体简体" panose="03000509000000000000" charset="-122"/>
              </a:rPr>
              <a:t>新加坡、</a:t>
            </a:r>
            <a:r>
              <a:rPr lang="zh-CN" sz="2400" b="1">
                <a:solidFill>
                  <a:srgbClr val="0033CC"/>
                </a:solidFill>
                <a:ea typeface="方正启体简体" panose="03000509000000000000" charset="-122"/>
                <a:sym typeface="+mn-ea"/>
              </a:rPr>
              <a:t>韩国：
</a:t>
            </a:r>
            <a:r>
              <a:rPr lang="zh-CN" sz="2800" b="1">
                <a:solidFill>
                  <a:srgbClr val="0033CC"/>
                </a:solidFill>
                <a:ea typeface="方正启体简体" panose="03000509000000000000" charset="-122"/>
              </a:rPr>
              <a:t>   </a:t>
            </a:r>
            <a:endParaRPr lang="zh-CN" sz="2800" b="1">
              <a:solidFill>
                <a:srgbClr val="0033CC"/>
              </a:solidFill>
              <a:ea typeface="方正启体简体" panose="03000509000000000000" charset="-122"/>
            </a:endParaRPr>
          </a:p>
          <a:p>
            <a:pPr indent="0"/>
            <a:endParaRPr lang="en-US" sz="2800" b="1">
              <a:solidFill>
                <a:srgbClr val="0033CC"/>
              </a:solidFill>
              <a:latin typeface="方正启体简体" panose="03000509000000000000" charset="-122"/>
            </a:endParaRPr>
          </a:p>
          <a:p>
            <a:pPr indent="0"/>
            <a:r>
              <a:rPr lang="en-US" sz="2800" b="1">
                <a:solidFill>
                  <a:srgbClr val="0033CC"/>
                </a:solidFill>
                <a:latin typeface="方正启体简体" panose="03000509000000000000" charset="-122"/>
              </a:rPr>
              <a:t>4.</a:t>
            </a:r>
            <a:r>
              <a:rPr lang="zh-CN" sz="2800" b="1">
                <a:solidFill>
                  <a:srgbClr val="0033CC"/>
                </a:solidFill>
                <a:ea typeface="方正启体简体" panose="03000509000000000000" charset="-122"/>
              </a:rPr>
              <a:t>埃及：
</a:t>
            </a:r>
            <a:endParaRPr lang="zh-CN" altLang="en-US" sz="2800" b="1">
              <a:solidFill>
                <a:srgbClr val="0033CC"/>
              </a:solidFill>
              <a:ea typeface="方正启体简体" panose="03000509000000000000" charset="-122"/>
            </a:endParaRPr>
          </a:p>
        </p:txBody>
      </p:sp>
      <p:sp>
        <p:nvSpPr>
          <p:cNvPr id="3" name="文本框 2"/>
          <p:cNvSpPr txBox="1"/>
          <p:nvPr>
            <p:custDataLst>
              <p:tags r:id="rId4"/>
            </p:custDataLst>
          </p:nvPr>
        </p:nvSpPr>
        <p:spPr>
          <a:xfrm>
            <a:off x="1320165" y="1266825"/>
            <a:ext cx="11116310" cy="460375"/>
          </a:xfrm>
          <a:prstGeom prst="rect">
            <a:avLst/>
          </a:prstGeom>
          <a:noFill/>
          <a:ln w="9525">
            <a:noFill/>
          </a:ln>
        </p:spPr>
        <p:txBody>
          <a:bodyPr wrap="square">
            <a:spAutoFit/>
          </a:bodyPr>
          <a:lstStyle/>
          <a:p>
            <a:pPr indent="335280"/>
            <a:r>
              <a:rPr lang="zh-CN" sz="2400" b="1">
                <a:solidFill>
                  <a:srgbClr val="FF0000"/>
                </a:solidFill>
                <a:ea typeface="方正启体简体" panose="03000509000000000000" charset="-122"/>
              </a:rPr>
              <a:t>二战后，一系列新兴民族国家形成了当地民族文化与西方文化相结合的新文化</a:t>
            </a:r>
            <a:endParaRPr lang="zh-CN" altLang="en-US" sz="2400" b="1">
              <a:solidFill>
                <a:srgbClr val="FF0000"/>
              </a:solidFill>
              <a:ea typeface="方正启体简体" panose="03000509000000000000" charset="-122"/>
            </a:endParaRPr>
          </a:p>
        </p:txBody>
      </p:sp>
      <p:sp>
        <p:nvSpPr>
          <p:cNvPr id="7" name="文本框 6"/>
          <p:cNvSpPr txBox="1"/>
          <p:nvPr>
            <p:custDataLst>
              <p:tags r:id="rId5"/>
            </p:custDataLst>
          </p:nvPr>
        </p:nvSpPr>
        <p:spPr>
          <a:xfrm>
            <a:off x="1320800" y="4756785"/>
            <a:ext cx="10939780" cy="1938020"/>
          </a:xfrm>
          <a:prstGeom prst="rect">
            <a:avLst/>
          </a:prstGeom>
          <a:noFill/>
          <a:ln w="9525">
            <a:noFill/>
          </a:ln>
        </p:spPr>
        <p:txBody>
          <a:bodyPr wrap="square">
            <a:spAutoFit/>
          </a:bodyPr>
          <a:lstStyle/>
          <a:p>
            <a:pPr lvl="0" indent="335280" algn="l">
              <a:buClrTx/>
              <a:buSzTx/>
              <a:buFontTx/>
            </a:pPr>
            <a:r>
              <a:rPr lang="zh-CN" sz="2400" b="1">
                <a:solidFill>
                  <a:srgbClr val="C00000"/>
                </a:solidFill>
                <a:latin typeface="方正启体简体" panose="03000509000000000000" charset="-122"/>
                <a:ea typeface="方正启体简体" panose="03000509000000000000" charset="-122"/>
                <a:sym typeface="+mn-ea"/>
              </a:rPr>
              <a:t>①</a:t>
            </a:r>
            <a:r>
              <a:rPr lang="zh-CN" sz="2400" b="1">
                <a:solidFill>
                  <a:srgbClr val="C00000"/>
                </a:solidFill>
                <a:ea typeface="方正启体简体" panose="03000509000000000000" charset="-122"/>
                <a:sym typeface="+mn-ea"/>
              </a:rPr>
              <a:t>现代埃及文化，是具有非洲特点的阿拉伯文化，并带有欧洲和</a:t>
            </a:r>
            <a:endParaRPr lang="zh-CN" sz="2400" b="1">
              <a:solidFill>
                <a:srgbClr val="C00000"/>
              </a:solidFill>
              <a:ea typeface="方正启体简体" panose="03000509000000000000" charset="-122"/>
              <a:sym typeface="+mn-ea"/>
            </a:endParaRPr>
          </a:p>
          <a:p>
            <a:pPr lvl="0" indent="335280" algn="l">
              <a:buClrTx/>
              <a:buSzTx/>
              <a:buFontTx/>
            </a:pPr>
            <a:r>
              <a:rPr lang="zh-CN" sz="2400" b="1">
                <a:solidFill>
                  <a:srgbClr val="C00000"/>
                </a:solidFill>
                <a:ea typeface="方正启体简体" panose="03000509000000000000" charset="-122"/>
                <a:sym typeface="+mn-ea"/>
              </a:rPr>
              <a:t>   西亚等地的文化元素。</a:t>
            </a:r>
            <a:endParaRPr lang="zh-CN" sz="2400" b="1">
              <a:solidFill>
                <a:srgbClr val="C00000"/>
              </a:solidFill>
              <a:ea typeface="方正启体简体" panose="03000509000000000000" charset="-122"/>
              <a:sym typeface="+mn-ea"/>
            </a:endParaRPr>
          </a:p>
          <a:p>
            <a:pPr lvl="0" indent="335280" algn="l">
              <a:buClrTx/>
              <a:buSzTx/>
              <a:buFontTx/>
            </a:pPr>
            <a:r>
              <a:rPr lang="zh-CN" sz="2400" b="1">
                <a:solidFill>
                  <a:srgbClr val="C00000"/>
                </a:solidFill>
                <a:latin typeface="方正启体简体" panose="03000509000000000000" charset="-122"/>
                <a:ea typeface="方正启体简体" panose="03000509000000000000" charset="-122"/>
                <a:sym typeface="+mn-ea"/>
              </a:rPr>
              <a:t>②</a:t>
            </a:r>
            <a:r>
              <a:rPr lang="zh-CN" sz="2400" b="1">
                <a:solidFill>
                  <a:srgbClr val="C00000"/>
                </a:solidFill>
                <a:ea typeface="方正启体简体" panose="03000509000000000000" charset="-122"/>
                <a:sym typeface="+mn-ea"/>
              </a:rPr>
              <a:t>伊斯兰教为官方宗教，有少数人信仰基督教等其他宗教。</a:t>
            </a:r>
            <a:endParaRPr lang="zh-CN" sz="2400" b="1">
              <a:solidFill>
                <a:srgbClr val="C00000"/>
              </a:solidFill>
              <a:ea typeface="方正启体简体" panose="03000509000000000000" charset="-122"/>
              <a:sym typeface="+mn-ea"/>
            </a:endParaRPr>
          </a:p>
          <a:p>
            <a:pPr lvl="0" indent="335280" algn="l">
              <a:buClrTx/>
              <a:buSzTx/>
              <a:buFontTx/>
            </a:pPr>
            <a:r>
              <a:rPr lang="zh-CN" sz="2400" b="1">
                <a:solidFill>
                  <a:srgbClr val="C00000"/>
                </a:solidFill>
                <a:latin typeface="方正启体简体" panose="03000509000000000000" charset="-122"/>
                <a:ea typeface="方正启体简体" panose="03000509000000000000" charset="-122"/>
                <a:sym typeface="+mn-ea"/>
              </a:rPr>
              <a:t>③</a:t>
            </a:r>
            <a:r>
              <a:rPr lang="zh-CN" sz="2400" b="1">
                <a:solidFill>
                  <a:srgbClr val="C00000"/>
                </a:solidFill>
                <a:ea typeface="方正启体简体" panose="03000509000000000000" charset="-122"/>
                <a:sym typeface="+mn-ea"/>
              </a:rPr>
              <a:t>阿拉伯语为官方语言，英语和法语也被广泛使用。</a:t>
            </a:r>
            <a:endParaRPr lang="zh-CN" sz="2400" b="1">
              <a:solidFill>
                <a:srgbClr val="C00000"/>
              </a:solidFill>
              <a:ea typeface="方正启体简体" panose="03000509000000000000" charset="-122"/>
              <a:sym typeface="+mn-ea"/>
            </a:endParaRPr>
          </a:p>
          <a:p>
            <a:pPr lvl="0" indent="335280" algn="l">
              <a:buClrTx/>
              <a:buSzTx/>
              <a:buFontTx/>
            </a:pPr>
            <a:r>
              <a:rPr lang="zh-CN" sz="2400" b="1">
                <a:solidFill>
                  <a:srgbClr val="C00000"/>
                </a:solidFill>
                <a:latin typeface="方正启体简体" panose="03000509000000000000" charset="-122"/>
                <a:ea typeface="方正启体简体" panose="03000509000000000000" charset="-122"/>
                <a:sym typeface="+mn-ea"/>
              </a:rPr>
              <a:t>④</a:t>
            </a:r>
            <a:r>
              <a:rPr lang="zh-CN" sz="2400" b="1">
                <a:solidFill>
                  <a:srgbClr val="C00000"/>
                </a:solidFill>
                <a:ea typeface="方正启体简体" panose="03000509000000000000" charset="-122"/>
                <a:sym typeface="+mn-ea"/>
              </a:rPr>
              <a:t>古埃及留下的名胜古迹，对现代埃及的建筑和艺术等有很大影响。</a:t>
            </a:r>
            <a:endParaRPr lang="zh-CN" sz="2400" b="1">
              <a:solidFill>
                <a:srgbClr val="C00000"/>
              </a:solidFill>
              <a:ea typeface="方正启体简体" panose="03000509000000000000" charset="-122"/>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812165" y="519430"/>
            <a:ext cx="7423150" cy="737235"/>
          </a:xfrm>
          <a:prstGeom prst="rect">
            <a:avLst/>
          </a:prstGeom>
          <a:noFill/>
          <a:ln w="9525">
            <a:noFill/>
          </a:ln>
        </p:spPr>
        <p:txBody>
          <a:bodyPr wrap="square">
            <a:spAutoFit/>
          </a:bodyPr>
          <a:lstStyle/>
          <a:p>
            <a:pPr indent="0" fontAlgn="auto">
              <a:lnSpc>
                <a:spcPct val="150000"/>
              </a:lnSpc>
            </a:pPr>
            <a:r>
              <a:rPr lang="zh-CN" sz="2800" b="1">
                <a:solidFill>
                  <a:srgbClr val="FF0000"/>
                </a:solidFill>
                <a:latin typeface="方正启体简体" panose="03000509000000000000" charset="-122"/>
                <a:ea typeface="方正启体简体" panose="03000509000000000000" charset="-122"/>
              </a:rPr>
              <a:t>一、第一次世界大战与民族民主意识的觉醒</a:t>
            </a:r>
            <a:endParaRPr lang="zh-CN" altLang="en-US" sz="2800" b="1">
              <a:solidFill>
                <a:srgbClr val="FF0000"/>
              </a:solidFill>
              <a:latin typeface="方正启体简体" panose="03000509000000000000" charset="-122"/>
              <a:ea typeface="方正启体简体" panose="03000509000000000000" charset="-122"/>
            </a:endParaRPr>
          </a:p>
        </p:txBody>
      </p:sp>
      <p:sp>
        <p:nvSpPr>
          <p:cNvPr id="28674" name="文本框 4"/>
          <p:cNvSpPr/>
          <p:nvPr>
            <p:custDataLst>
              <p:tags r:id="rId2"/>
            </p:custDataLst>
          </p:nvPr>
        </p:nvSpPr>
        <p:spPr>
          <a:xfrm>
            <a:off x="571500" y="1183640"/>
            <a:ext cx="10765155" cy="2306320"/>
          </a:xfrm>
          <a:prstGeom prst="rect">
            <a:avLst/>
          </a:prstGeom>
          <a:noFill/>
          <a:ln w="25400" cap="rnd" cmpd="sng">
            <a:solidFill>
              <a:srgbClr val="FFFF00"/>
            </a:solidFill>
            <a:prstDash val="sysDot"/>
            <a:round/>
            <a:headEnd type="none" w="med" len="med"/>
            <a:tailEnd type="none" w="med" len="med"/>
          </a:ln>
        </p:spPr>
        <p:txBody>
          <a:bodyPr wrap="square" anchor="t">
            <a:spAutoFit/>
          </a:bodyPr>
          <a:lstStyle/>
          <a:p>
            <a:pPr marL="241300" indent="-241300" defTabSz="643255">
              <a:lnSpc>
                <a:spcPct val="120000"/>
              </a:lnSpc>
            </a:pPr>
            <a:r>
              <a:rPr lang="zh-CN" altLang="en-US" sz="2400" b="1">
                <a:latin typeface="方正启体简体" panose="03000509000000000000" charset="-122"/>
              </a:rPr>
              <a:t>   </a:t>
            </a:r>
            <a:r>
              <a:rPr lang="zh-CN" altLang="en-US" sz="2400" b="1">
                <a:solidFill>
                  <a:srgbClr val="0033CC"/>
                </a:solidFill>
                <a:latin typeface="方正启体简体" panose="03000509000000000000" charset="-122"/>
              </a:rPr>
              <a:t> </a:t>
            </a:r>
            <a:r>
              <a:rPr lang="zh-CN" altLang="en-US" sz="2400" b="1">
                <a:solidFill>
                  <a:srgbClr val="063CFB"/>
                </a:solidFill>
                <a:latin typeface="方正启体简体" panose="03000509000000000000" charset="-122"/>
                <a:ea typeface="方正启体简体" panose="03000509000000000000" charset="-122"/>
                <a:cs typeface="方正启体简体" panose="03000509000000000000" charset="-122"/>
              </a:rPr>
              <a:t>这场战争既是一个结局，也是一个开端。世界上较蒙昧的人们决不再仅仅占据他们以前所占据的地方。在他们所占据的地方，迟早将出现独立的中国、自治的印度、代议制的埃及、非洲人的、而不仅仅是供他人进行商业剥削的非洲。 </a:t>
            </a:r>
            <a:r>
              <a:rPr lang="zh-CN" altLang="en-US" sz="2400" b="1">
                <a:latin typeface="方正启体简体" panose="03000509000000000000" charset="-122"/>
                <a:ea typeface="方正启体简体" panose="03000509000000000000" charset="-122"/>
                <a:cs typeface="方正启体简体" panose="03000509000000000000" charset="-122"/>
              </a:rPr>
              <a:t> </a:t>
            </a:r>
            <a:r>
              <a:rPr lang="zh-CN" altLang="en-US" sz="2400" b="1">
                <a:latin typeface="方正启体简体" panose="03000509000000000000" charset="-122"/>
              </a:rPr>
              <a:t>     </a:t>
            </a:r>
            <a:endParaRPr lang="zh-CN" altLang="en-US" sz="2400" b="1">
              <a:latin typeface="方正启体简体" panose="03000509000000000000" charset="-122"/>
            </a:endParaRPr>
          </a:p>
          <a:p>
            <a:pPr marL="241300" indent="-241300" algn="r" defTabSz="643255">
              <a:lnSpc>
                <a:spcPct val="120000"/>
              </a:lnSpc>
            </a:pPr>
            <a:r>
              <a:rPr lang="en-US" altLang="zh-CN" sz="2400" b="1">
                <a:latin typeface="方正启体简体" panose="03000509000000000000" charset="-122"/>
              </a:rPr>
              <a:t>         ——</a:t>
            </a:r>
            <a:r>
              <a:rPr lang="zh-CN" altLang="en-US" sz="2400" b="1">
                <a:latin typeface="方正启体简体" panose="03000509000000000000" charset="-122"/>
              </a:rPr>
              <a:t>美国黑人领袖杜波伊斯（</a:t>
            </a:r>
            <a:r>
              <a:rPr lang="en-US" altLang="zh-CN" sz="2400" b="1">
                <a:latin typeface="方正启体简体" panose="03000509000000000000" charset="-122"/>
              </a:rPr>
              <a:t>1918</a:t>
            </a:r>
            <a:r>
              <a:rPr lang="zh-CN" altLang="en-US" sz="2400" b="1">
                <a:latin typeface="方正启体简体" panose="03000509000000000000" charset="-122"/>
              </a:rPr>
              <a:t>年）</a:t>
            </a:r>
            <a:endParaRPr lang="zh-CN" altLang="en-US" sz="2400" b="1">
              <a:latin typeface="方正启体简体" panose="03000509000000000000" charset="-122"/>
              <a:ea typeface="方正启体简体" panose="03000509000000000000" charset="-122"/>
            </a:endParaRPr>
          </a:p>
        </p:txBody>
      </p:sp>
      <p:sp>
        <p:nvSpPr>
          <p:cNvPr id="2" name="矩形 1"/>
          <p:cNvSpPr/>
          <p:nvPr/>
        </p:nvSpPr>
        <p:spPr>
          <a:xfrm>
            <a:off x="571500" y="3489960"/>
            <a:ext cx="2644775" cy="5473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ctr">
              <a:lnSpc>
                <a:spcPct val="90000"/>
              </a:lnSpc>
              <a:buClrTx/>
              <a:buSzTx/>
              <a:buFontTx/>
            </a:pPr>
            <a:r>
              <a:rPr lang="zh-CN" altLang="en-US" sz="2700" b="1">
                <a:solidFill>
                  <a:schemeClr val="bg1"/>
                </a:solidFill>
                <a:latin typeface="方正启体简体" panose="03000509000000000000" charset="-122"/>
                <a:ea typeface="方正启体简体" panose="03000509000000000000" charset="-122"/>
                <a:cs typeface="方正启体简体" panose="03000509000000000000" charset="-122"/>
                <a:sym typeface="+mn-ea"/>
              </a:rPr>
              <a:t>回顾一战</a:t>
            </a:r>
            <a:endParaRPr lang="zh-CN" altLang="en-US" sz="2700" b="1">
              <a:solidFill>
                <a:schemeClr val="bg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571500" y="4037330"/>
            <a:ext cx="10765155" cy="2676525"/>
          </a:xfrm>
          <a:prstGeom prst="rect">
            <a:avLst/>
          </a:prstGeom>
          <a:solidFill>
            <a:schemeClr val="tx1">
              <a:lumMod val="50000"/>
              <a:lumOff val="50000"/>
              <a:alpha val="26000"/>
            </a:schemeClr>
          </a:solidFill>
        </p:spPr>
        <p:txBody>
          <a:bodyPr wrap="square" rtlCol="0" anchor="t">
            <a:spAutoFit/>
          </a:bodyPr>
          <a:p>
            <a:pPr lvl="0" algn="l" fontAlgn="auto">
              <a:lnSpc>
                <a:spcPct val="100000"/>
              </a:lnSpc>
              <a:buClrTx/>
              <a:buSzTx/>
              <a:buFontTx/>
            </a:pPr>
            <a:r>
              <a:rPr lang="zh-CN" altLang="en-US" sz="2400" b="1">
                <a:solidFill>
                  <a:srgbClr val="7030A0"/>
                </a:solidFill>
                <a:latin typeface="方正启体简体" panose="03000509000000000000" charset="-122"/>
                <a:ea typeface="方正启体简体" panose="03000509000000000000" charset="-122"/>
                <a:cs typeface="方正启体简体" panose="03000509000000000000" charset="-122"/>
                <a:sym typeface="+mn-ea"/>
              </a:rPr>
              <a:t>背景：</a:t>
            </a:r>
            <a:r>
              <a:rPr lang="zh-CN" altLang="en-US" sz="2400">
                <a:latin typeface="方正启体简体" panose="03000509000000000000" charset="-122"/>
                <a:ea typeface="方正启体简体" panose="03000509000000000000" charset="-122"/>
                <a:cs typeface="方正启体简体" panose="03000509000000000000" charset="-122"/>
                <a:sym typeface="+mn-ea"/>
              </a:rPr>
              <a:t>①20世纪初的世界已基本上形成一个整体，各地区之间的联系日益加强。</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0000"/>
              </a:lnSpc>
              <a:buClrTx/>
              <a:buSzTx/>
              <a:buFontTx/>
            </a:pPr>
            <a:r>
              <a:rPr lang="en-US" altLang="zh-CN" sz="2400">
                <a:latin typeface="方正启体简体" panose="03000509000000000000" charset="-122"/>
                <a:ea typeface="方正启体简体" panose="03000509000000000000" charset="-122"/>
                <a:cs typeface="方正启体简体" panose="03000509000000000000" charset="-122"/>
                <a:sym typeface="+mn-ea"/>
              </a:rPr>
              <a:t>      </a:t>
            </a:r>
            <a:r>
              <a:rPr lang="zh-CN" altLang="en-US" sz="2400">
                <a:latin typeface="方正启体简体" panose="03000509000000000000" charset="-122"/>
                <a:ea typeface="方正启体简体" panose="03000509000000000000" charset="-122"/>
                <a:cs typeface="方正启体简体" panose="03000509000000000000" charset="-122"/>
                <a:sym typeface="+mn-ea"/>
              </a:rPr>
              <a:t>②帝国主义国家争夺殖民地和势力范围的斗争空前激烈，形成了两大军事集团。</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0000"/>
              </a:lnSpc>
              <a:buClrTx/>
              <a:buSzTx/>
              <a:buFontTx/>
            </a:pPr>
            <a:r>
              <a:rPr lang="en-US" altLang="zh-CN" sz="2400">
                <a:latin typeface="方正启体简体" panose="03000509000000000000" charset="-122"/>
                <a:ea typeface="方正启体简体" panose="03000509000000000000" charset="-122"/>
                <a:cs typeface="方正启体简体" panose="03000509000000000000" charset="-122"/>
                <a:sym typeface="+mn-ea"/>
              </a:rPr>
              <a:t>      </a:t>
            </a:r>
            <a:r>
              <a:rPr lang="zh-CN" altLang="en-US" sz="2400">
                <a:latin typeface="方正启体简体" panose="03000509000000000000" charset="-122"/>
                <a:ea typeface="方正启体简体" panose="03000509000000000000" charset="-122"/>
                <a:cs typeface="方正启体简体" panose="03000509000000000000" charset="-122"/>
                <a:sym typeface="+mn-ea"/>
              </a:rPr>
              <a:t>③20世纪初生产力的迅速发展和科技的飞速进步。</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0000"/>
              </a:lnSpc>
              <a:buClrTx/>
              <a:buSzTx/>
              <a:buFontTx/>
            </a:pPr>
            <a:r>
              <a:rPr lang="en-US" altLang="zh-CN" sz="2400">
                <a:latin typeface="方正启体简体" panose="03000509000000000000" charset="-122"/>
                <a:ea typeface="方正启体简体" panose="03000509000000000000" charset="-122"/>
                <a:cs typeface="方正启体简体" panose="03000509000000000000" charset="-122"/>
                <a:sym typeface="+mn-ea"/>
              </a:rPr>
              <a:t>      </a:t>
            </a:r>
            <a:r>
              <a:rPr lang="zh-CN" altLang="en-US" sz="2400">
                <a:latin typeface="方正启体简体" panose="03000509000000000000" charset="-122"/>
                <a:ea typeface="方正启体简体" panose="03000509000000000000" charset="-122"/>
                <a:cs typeface="方正启体简体" panose="03000509000000000000" charset="-122"/>
                <a:sym typeface="+mn-ea"/>
              </a:rPr>
              <a:t>④欧洲军国主义和极端民族主义盛行，两大军事集团之间的斗争愈发激烈。</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a:p>
            <a:pPr lvl="0" algn="l" fontAlgn="auto">
              <a:lnSpc>
                <a:spcPct val="100000"/>
              </a:lnSpc>
              <a:buClrTx/>
              <a:buSzTx/>
              <a:buFontTx/>
            </a:pPr>
            <a:r>
              <a:rPr lang="en-US" altLang="zh-CN" sz="2400">
                <a:latin typeface="方正启体简体" panose="03000509000000000000" charset="-122"/>
                <a:ea typeface="方正启体简体" panose="03000509000000000000" charset="-122"/>
                <a:cs typeface="方正启体简体" panose="03000509000000000000" charset="-122"/>
                <a:sym typeface="+mn-ea"/>
              </a:rPr>
              <a:t>      </a:t>
            </a:r>
            <a:r>
              <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rPr>
              <a:t>⑤根本原因是帝国主义之间经济政治发展的不平衡，实成是争夺殖民地和世界霸权。</a:t>
            </a:r>
            <a:endParaRPr lang="zh-CN" altLang="en-US" sz="240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文本框 66563"/>
          <p:cNvSpPr/>
          <p:nvPr>
            <p:custDataLst>
              <p:tags r:id="rId1"/>
            </p:custDataLst>
          </p:nvPr>
        </p:nvSpPr>
        <p:spPr>
          <a:xfrm>
            <a:off x="407988" y="1035685"/>
            <a:ext cx="7416800" cy="3969385"/>
          </a:xfrm>
          <a:prstGeom prst="rect">
            <a:avLst/>
          </a:prstGeom>
          <a:noFill/>
          <a:ln w="25400" cap="rnd" cmpd="sng">
            <a:solidFill>
              <a:schemeClr val="tx1"/>
            </a:solidFill>
            <a:prstDash val="sysDot"/>
            <a:miter/>
            <a:headEnd type="none" w="med" len="med"/>
            <a:tailEnd type="none" w="med" len="med"/>
          </a:ln>
        </p:spPr>
        <p:txBody>
          <a:bodyPr anchor="t">
            <a:spAutoFit/>
          </a:bodyPr>
          <a:lstStyle/>
          <a:p>
            <a:pPr>
              <a:spcBef>
                <a:spcPct val="50000"/>
              </a:spcBef>
            </a:pPr>
            <a:r>
              <a:rPr lang="zh-CN" altLang="en-US" sz="2400"/>
              <a:t> </a:t>
            </a:r>
            <a:r>
              <a:rPr lang="zh-CN" altLang="en-US" sz="2400" b="1">
                <a:solidFill>
                  <a:schemeClr val="tx1"/>
                </a:solidFill>
                <a:latin typeface="方正启体简体" panose="03000509000000000000" charset="-122"/>
                <a:ea typeface="方正启体简体" panose="03000509000000000000" charset="-122"/>
              </a:rPr>
              <a:t>李光耀谈新加坡的经济增长与儒家文化的关系</a:t>
            </a:r>
            <a:endParaRPr lang="zh-CN" altLang="en-US" sz="2400" b="1">
              <a:solidFill>
                <a:srgbClr val="0000CC"/>
              </a:solidFill>
              <a:latin typeface="方正启体简体" panose="03000509000000000000" charset="-122"/>
              <a:ea typeface="方正启体简体" panose="03000509000000000000" charset="-122"/>
            </a:endParaRPr>
          </a:p>
          <a:p>
            <a:pPr>
              <a:spcBef>
                <a:spcPct val="50000"/>
              </a:spcBef>
            </a:pPr>
            <a:r>
              <a:rPr lang="zh-CN" altLang="en-US" sz="2400" b="1">
                <a:latin typeface="方正启体简体" panose="03000509000000000000" charset="-122"/>
                <a:ea typeface="方正启体简体" panose="03000509000000000000" charset="-122"/>
              </a:rPr>
              <a:t>    </a:t>
            </a:r>
            <a:r>
              <a:rPr lang="zh-CN" altLang="en-US" sz="2400" b="1">
                <a:solidFill>
                  <a:srgbClr val="0033CC"/>
                </a:solidFill>
                <a:latin typeface="方正启体简体" panose="03000509000000000000" charset="-122"/>
                <a:ea typeface="方正启体简体" panose="03000509000000000000" charset="-122"/>
              </a:rPr>
              <a:t>没有所谓的亚洲模式，但是东亚儒家社会同西方自由放任的社会，有着根本的差异。儒家社会相信个人脱高不了家庭</a:t>
            </a:r>
            <a:r>
              <a:rPr lang="en-US" altLang="zh-CN" sz="2400" b="1">
                <a:solidFill>
                  <a:srgbClr val="0033CC"/>
                </a:solidFill>
                <a:latin typeface="方正启体简体" panose="03000509000000000000" charset="-122"/>
                <a:ea typeface="方正启体简体" panose="03000509000000000000" charset="-122"/>
              </a:rPr>
              <a:t>……</a:t>
            </a:r>
            <a:r>
              <a:rPr lang="zh-CN" altLang="en-US" sz="2400" b="1">
                <a:solidFill>
                  <a:srgbClr val="0033CC"/>
                </a:solidFill>
                <a:latin typeface="方正启体简体" panose="03000509000000000000" charset="-122"/>
                <a:ea typeface="方正启体简体" panose="03000509000000000000" charset="-122"/>
              </a:rPr>
              <a:t>新加坡依赖家庭的凝聚力、影响力来维持社会秩序，传承节俭、刻苦、孝顺、敬老、尊贤、求知等美德。这些因素造就了有生产力的人民，推动了经济增长。</a:t>
            </a:r>
            <a:endParaRPr lang="zh-CN" altLang="en-US" sz="2400" b="1">
              <a:solidFill>
                <a:srgbClr val="0033CC"/>
              </a:solidFill>
              <a:latin typeface="方正启体简体" panose="03000509000000000000" charset="-122"/>
              <a:ea typeface="方正启体简体" panose="03000509000000000000" charset="-122"/>
            </a:endParaRPr>
          </a:p>
          <a:p>
            <a:pPr>
              <a:spcBef>
                <a:spcPct val="50000"/>
              </a:spcBef>
            </a:pPr>
            <a:r>
              <a:rPr lang="en-US" altLang="zh-CN" sz="2400" b="1">
                <a:latin typeface="方正启体简体" panose="03000509000000000000" charset="-122"/>
                <a:ea typeface="方正启体简体" panose="03000509000000000000" charset="-122"/>
              </a:rPr>
              <a:t>      ——</a:t>
            </a:r>
            <a:r>
              <a:rPr lang="zh-CN" altLang="en-US" sz="2400" b="1">
                <a:latin typeface="方正启体简体" panose="03000509000000000000" charset="-122"/>
                <a:ea typeface="方正启体简体" panose="03000509000000000000" charset="-122"/>
              </a:rPr>
              <a:t>李光耀</a:t>
            </a:r>
            <a:r>
              <a:rPr lang="en-US" altLang="zh-CN" sz="2400" b="1">
                <a:latin typeface="方正启体简体" panose="03000509000000000000" charset="-122"/>
                <a:ea typeface="方正启体简体" panose="03000509000000000000" charset="-122"/>
              </a:rPr>
              <a:t>《</a:t>
            </a:r>
            <a:r>
              <a:rPr lang="zh-CN" altLang="en-US" sz="2400" b="1">
                <a:latin typeface="方正启体简体" panose="03000509000000000000" charset="-122"/>
                <a:ea typeface="方正启体简体" panose="03000509000000000000" charset="-122"/>
              </a:rPr>
              <a:t>经济腾飞路</a:t>
            </a:r>
            <a:endParaRPr lang="zh-CN" altLang="en-US" sz="2400" b="1">
              <a:latin typeface="方正启体简体" panose="03000509000000000000" charset="-122"/>
              <a:ea typeface="方正启体简体" panose="03000509000000000000" charset="-122"/>
            </a:endParaRPr>
          </a:p>
          <a:p>
            <a:pPr>
              <a:spcBef>
                <a:spcPct val="50000"/>
              </a:spcBef>
            </a:pPr>
            <a:r>
              <a:rPr lang="zh-CN" altLang="en-US" sz="2400" b="1">
                <a:latin typeface="方正启体简体" panose="03000509000000000000" charset="-122"/>
                <a:ea typeface="方正启体简体" panose="03000509000000000000" charset="-122"/>
              </a:rPr>
              <a:t>            </a:t>
            </a:r>
            <a:r>
              <a:rPr lang="en-US" altLang="zh-CN" sz="2400" b="1">
                <a:latin typeface="方正启体简体" panose="03000509000000000000" charset="-122"/>
                <a:ea typeface="方正启体简体" panose="03000509000000000000" charset="-122"/>
              </a:rPr>
              <a:t>——</a:t>
            </a:r>
            <a:r>
              <a:rPr lang="zh-CN" altLang="en-US" sz="2400" b="1">
                <a:latin typeface="方正启体简体" panose="03000509000000000000" charset="-122"/>
                <a:ea typeface="方正启体简体" panose="03000509000000000000" charset="-122"/>
              </a:rPr>
              <a:t>李光耀回忆录</a:t>
            </a:r>
            <a:r>
              <a:rPr lang="en-US" altLang="zh-CN" sz="2400" b="1">
                <a:latin typeface="方正启体简体" panose="03000509000000000000" charset="-122"/>
                <a:ea typeface="方正启体简体" panose="03000509000000000000" charset="-122"/>
              </a:rPr>
              <a:t>(1965-2000)》</a:t>
            </a:r>
            <a:endParaRPr lang="en-US" altLang="zh-CN" sz="2400" b="1">
              <a:latin typeface="方正启体简体" panose="03000509000000000000" charset="-122"/>
              <a:ea typeface="方正启体简体" panose="03000509000000000000" charset="-122"/>
            </a:endParaRPr>
          </a:p>
        </p:txBody>
      </p:sp>
      <p:sp>
        <p:nvSpPr>
          <p:cNvPr id="48132" name="文本框 19544"/>
          <p:cNvSpPr/>
          <p:nvPr>
            <p:custDataLst>
              <p:tags r:id="rId2"/>
            </p:custDataLst>
          </p:nvPr>
        </p:nvSpPr>
        <p:spPr>
          <a:xfrm>
            <a:off x="1868170" y="491490"/>
            <a:ext cx="4548505" cy="460375"/>
          </a:xfrm>
          <a:prstGeom prst="rect">
            <a:avLst/>
          </a:prstGeom>
          <a:noFill/>
          <a:ln w="9525">
            <a:noFill/>
          </a:ln>
        </p:spPr>
        <p:txBody>
          <a:bodyPr wrap="square" anchor="t">
            <a:spAutoFit/>
          </a:bodyPr>
          <a:lstStyle/>
          <a:p>
            <a:pPr algn="ctr">
              <a:spcBef>
                <a:spcPct val="50000"/>
              </a:spcBef>
            </a:pPr>
            <a:r>
              <a:rPr lang="zh-CN" altLang="en-US" sz="2400" b="1">
                <a:solidFill>
                  <a:srgbClr val="FF0000"/>
                </a:solidFill>
              </a:rPr>
              <a:t>新加坡努力创造现代的东方文化</a:t>
            </a:r>
            <a:endParaRPr lang="zh-CN" altLang="en-US" sz="2400" b="1">
              <a:solidFill>
                <a:srgbClr val="FF0000"/>
              </a:solidFill>
            </a:endParaRPr>
          </a:p>
        </p:txBody>
      </p:sp>
      <p:pic>
        <p:nvPicPr>
          <p:cNvPr id="48133" name="图片 29704"/>
          <p:cNvPicPr>
            <a:picLocks noChangeAspect="1"/>
          </p:cNvPicPr>
          <p:nvPr>
            <p:custDataLst>
              <p:tags r:id="rId3"/>
            </p:custDataLst>
          </p:nvPr>
        </p:nvPicPr>
        <p:blipFill>
          <a:blip r:embed="rId4"/>
          <a:stretch>
            <a:fillRect/>
          </a:stretch>
        </p:blipFill>
        <p:spPr>
          <a:xfrm>
            <a:off x="8256905" y="930910"/>
            <a:ext cx="3415030" cy="3823335"/>
          </a:xfrm>
          <a:prstGeom prst="rect">
            <a:avLst/>
          </a:prstGeom>
          <a:noFill/>
          <a:ln w="9525">
            <a:noFill/>
          </a:ln>
        </p:spPr>
      </p:pic>
      <p:sp>
        <p:nvSpPr>
          <p:cNvPr id="48134" name="文本框 29705"/>
          <p:cNvSpPr/>
          <p:nvPr>
            <p:custDataLst>
              <p:tags r:id="rId5"/>
            </p:custDataLst>
          </p:nvPr>
        </p:nvSpPr>
        <p:spPr>
          <a:xfrm>
            <a:off x="8256905" y="4822190"/>
            <a:ext cx="3574415" cy="460375"/>
          </a:xfrm>
          <a:prstGeom prst="rect">
            <a:avLst/>
          </a:prstGeom>
          <a:noFill/>
          <a:ln w="9525">
            <a:noFill/>
          </a:ln>
        </p:spPr>
        <p:txBody>
          <a:bodyPr wrap="square" anchor="t">
            <a:spAutoFit/>
          </a:bodyPr>
          <a:lstStyle/>
          <a:p>
            <a:pPr>
              <a:spcBef>
                <a:spcPct val="50000"/>
              </a:spcBef>
            </a:pPr>
            <a:r>
              <a:rPr lang="zh-CN" altLang="en-US" sz="2400" b="1">
                <a:latin typeface="方正启体简体" panose="03000509000000000000" charset="-122"/>
                <a:ea typeface="方正启体简体" panose="03000509000000000000" charset="-122"/>
              </a:rPr>
              <a:t>中国改革友谊奖章获得者</a:t>
            </a:r>
            <a:endParaRPr lang="zh-CN" altLang="en-US" sz="2400" b="1">
              <a:latin typeface="方正启体简体" panose="03000509000000000000" charset="-122"/>
              <a:ea typeface="方正启体简体" panose="03000509000000000000" charset="-122"/>
            </a:endParaRPr>
          </a:p>
        </p:txBody>
      </p:sp>
      <p:sp>
        <p:nvSpPr>
          <p:cNvPr id="5" name="文本框 4"/>
          <p:cNvSpPr txBox="1"/>
          <p:nvPr>
            <p:custDataLst>
              <p:tags r:id="rId6"/>
            </p:custDataLst>
          </p:nvPr>
        </p:nvSpPr>
        <p:spPr>
          <a:xfrm>
            <a:off x="660400" y="491490"/>
            <a:ext cx="1282065" cy="460375"/>
          </a:xfrm>
          <a:prstGeom prst="rect">
            <a:avLst/>
          </a:prstGeom>
          <a:noFill/>
        </p:spPr>
        <p:txBody>
          <a:bodyPr wrap="none" rtlCol="0" anchor="t">
            <a:spAutoFit/>
          </a:bodyPr>
          <a:lstStyle/>
          <a:p>
            <a:r>
              <a:rPr 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2.</a:t>
            </a:r>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新加坡</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2" name="文本框 1"/>
          <p:cNvSpPr txBox="1"/>
          <p:nvPr>
            <p:custDataLst>
              <p:tags r:id="rId7"/>
            </p:custDataLst>
          </p:nvPr>
        </p:nvSpPr>
        <p:spPr>
          <a:xfrm>
            <a:off x="354965" y="5234940"/>
            <a:ext cx="11316970" cy="460375"/>
          </a:xfrm>
          <a:prstGeom prst="rect">
            <a:avLst/>
          </a:prstGeom>
          <a:noFill/>
          <a:ln w="9525">
            <a:noFill/>
          </a:ln>
        </p:spPr>
        <p:txBody>
          <a:bodyPr wrap="square">
            <a:spAutoFit/>
          </a:bodyPr>
          <a:p>
            <a:pPr indent="335280">
              <a:buClrTx/>
              <a:buSzTx/>
              <a:buFontTx/>
            </a:pPr>
            <a:r>
              <a:rPr lang="zh-CN" sz="2400" b="1">
                <a:solidFill>
                  <a:srgbClr val="FF0000"/>
                </a:solidFill>
                <a:ea typeface="方正启体简体" panose="03000509000000000000" charset="-122"/>
                <a:sym typeface="+mn-ea"/>
              </a:rPr>
              <a:t>既发扬儒家文化的精粹，又吸收西方文化的精华，努力创造一种现代的东方文化。</a:t>
            </a:r>
            <a:endParaRPr lang="zh-CN" sz="2400" b="1">
              <a:solidFill>
                <a:srgbClr val="FF0000"/>
              </a:solidFill>
              <a:ea typeface="方正启体简体" panose="03000509000000000000" charset="-122"/>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noChangeAspect="1"/>
          </p:cNvGraphicFramePr>
          <p:nvPr>
            <p:custDataLst>
              <p:tags r:id="rId1"/>
            </p:custDataLst>
          </p:nvPr>
        </p:nvGraphicFramePr>
        <p:xfrm>
          <a:off x="742950" y="997585"/>
          <a:ext cx="10772140" cy="2926080"/>
        </p:xfrm>
        <a:graphic>
          <a:graphicData uri="http://schemas.openxmlformats.org/drawingml/2006/table">
            <a:tbl>
              <a:tblPr firstRow="1" firstCol="1" bandRow="1"/>
              <a:tblGrid>
                <a:gridCol w="675005"/>
                <a:gridCol w="1222375"/>
                <a:gridCol w="797560"/>
                <a:gridCol w="625475"/>
                <a:gridCol w="7451725"/>
              </a:tblGrid>
              <a:tr h="343535">
                <a:tc>
                  <a:txBody>
                    <a:bodyPr wrap="square"/>
                    <a:lstStyle/>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国别</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特点</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wrap="square"/>
                    <a:lstStyle/>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具体表现</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520065">
                <a:tc rowSpan="4">
                  <a:txBody>
                    <a:bodyPr wrap="square"/>
                    <a:lstStyle/>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现代</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埃及</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文化</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4">
                  <a:txBody>
                    <a:bodyPr wrap="square"/>
                    <a:lstStyle/>
                    <a:p>
                      <a:pPr algn="ctr">
                        <a:lnSpc>
                          <a:spcPct val="120000"/>
                        </a:lnSpc>
                        <a:spcAft>
                          <a:spcPct val="0"/>
                        </a:spcAft>
                        <a:tabLst>
                          <a:tab pos="1029335" algn="l"/>
                          <a:tab pos="1850390" algn="l"/>
                          <a:tab pos="2538095" algn="l"/>
                          <a:tab pos="3221990" algn="l"/>
                        </a:tabLst>
                      </a:pPr>
                      <a:r>
                        <a:rPr lang="zh-CN" sz="2000" b="1">
                          <a:solidFill>
                            <a:srgbClr val="0033CC"/>
                          </a:solidFill>
                          <a:effectLst/>
                          <a:latin typeface="方正启体简体" panose="03000509000000000000" charset="-122"/>
                          <a:ea typeface="方正启体简体" panose="03000509000000000000" charset="-122"/>
                          <a:cs typeface="方正启体简体" panose="03000509000000000000" charset="-122"/>
                        </a:rPr>
                        <a:t>具有非洲特点的阿拉伯文化</a:t>
                      </a:r>
                      <a:r>
                        <a:rPr lang="en-US" sz="2000" b="1">
                          <a:solidFill>
                            <a:srgbClr val="0033CC"/>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0033CC"/>
                          </a:solidFill>
                          <a:effectLst/>
                          <a:latin typeface="方正启体简体" panose="03000509000000000000" charset="-122"/>
                          <a:ea typeface="方正启体简体" panose="03000509000000000000" charset="-122"/>
                          <a:cs typeface="方正启体简体" panose="03000509000000000000" charset="-122"/>
                        </a:rPr>
                        <a:t>并带有欧洲和西亚等地的文化元素</a:t>
                      </a:r>
                      <a:endParaRPr lang="zh-CN" sz="2000" b="1">
                        <a:solidFill>
                          <a:srgbClr val="0033CC"/>
                        </a:solidFill>
                        <a:effectLst/>
                        <a:latin typeface="方正启体简体" panose="03000509000000000000" charset="-122"/>
                        <a:ea typeface="方正启体简体" panose="03000509000000000000" charset="-122"/>
                        <a:cs typeface="方正启体简体" panose="03000509000000000000" charset="-122"/>
                      </a:endParaRPr>
                    </a:p>
                  </a:txBody>
                  <a:tcPr marL="17926" marR="17926"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1029335" algn="l"/>
                          <a:tab pos="1850390" algn="l"/>
                          <a:tab pos="2538095" algn="l"/>
                          <a:tab pos="3221990" algn="l"/>
                        </a:tabLst>
                      </a:pPr>
                      <a:r>
                        <a:rPr lang="zh-CN" sz="2000" b="1" smtClean="0">
                          <a:solidFill>
                            <a:srgbClr val="000000"/>
                          </a:solidFill>
                          <a:effectLst/>
                          <a:latin typeface="方正启体简体" panose="03000509000000000000" charset="-122"/>
                          <a:ea typeface="方正启体简体" panose="03000509000000000000" charset="-122"/>
                          <a:cs typeface="方正启体简体" panose="03000509000000000000" charset="-122"/>
                        </a:rPr>
                        <a:t>背景</a:t>
                      </a:r>
                      <a:endParaRPr lang="zh-CN" sz="2000" b="1" smtClean="0">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wrap="square"/>
                    <a:lstStyle/>
                    <a:p>
                      <a:pPr algn="l">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第二次世界大战后</a:t>
                      </a:r>
                      <a:r>
                        <a:rPr lang="en-US"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埃及成立了共和国</a:t>
                      </a:r>
                      <a:r>
                        <a:rPr lang="en-US"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进一步消除殖民主义影响</a:t>
                      </a:r>
                      <a:r>
                        <a:rPr lang="en-US"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复兴民族文化</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17926" marR="17926"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290195">
                <a:tc vMerge="1">
                  <a:tcPr/>
                </a:tc>
                <a:tc vMerge="1">
                  <a:tcPr/>
                </a:tc>
                <a:tc rowSpan="3">
                  <a:txBody>
                    <a:bodyPr wrap="square"/>
                    <a:lstStyle/>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表</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现</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wrap="square"/>
                    <a:lstStyle/>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宗教</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20000"/>
                        </a:lnSpc>
                        <a:spcAft>
                          <a:spcPct val="0"/>
                        </a:spcAft>
                        <a:tabLst>
                          <a:tab pos="1029335" algn="l"/>
                          <a:tab pos="1850390" algn="l"/>
                          <a:tab pos="2538095" algn="l"/>
                          <a:tab pos="3221990" algn="l"/>
                        </a:tabLst>
                      </a:pP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伊斯兰教为官方</a:t>
                      </a:r>
                      <a:r>
                        <a:rPr lang="zh-CN" sz="2000" b="1">
                          <a:solidFill>
                            <a:schemeClr val="tx1"/>
                          </a:solidFill>
                          <a:effectLst/>
                          <a:latin typeface="方正启体简体" panose="03000509000000000000" charset="-122"/>
                          <a:ea typeface="方正启体简体" panose="03000509000000000000" charset="-122"/>
                          <a:cs typeface="方正启体简体" panose="03000509000000000000" charset="-122"/>
                        </a:rPr>
                        <a:t>宗教</a:t>
                      </a:r>
                      <a:r>
                        <a:rPr lang="en-US"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也有少数人信仰基督教等其他宗教</a:t>
                      </a:r>
                      <a:endPar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endParaRPr>
                    </a:p>
                  </a:txBody>
                  <a:tcPr marL="17926" marR="17926"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110">
                <a:tc vMerge="1">
                  <a:tcPr/>
                </a:tc>
                <a:tc vMerge="1">
                  <a:tcPr/>
                </a:tc>
                <a:tc vMerge="1">
                  <a:tcPr/>
                </a:tc>
                <a:tc>
                  <a:txBody>
                    <a:bodyPr wrap="square"/>
                    <a:lstStyle/>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语言</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l">
                        <a:lnSpc>
                          <a:spcPct val="120000"/>
                        </a:lnSpc>
                        <a:spcAft>
                          <a:spcPct val="0"/>
                        </a:spcAft>
                        <a:tabLst>
                          <a:tab pos="1029335" algn="l"/>
                          <a:tab pos="1850390" algn="l"/>
                          <a:tab pos="2538095" algn="l"/>
                          <a:tab pos="3221990" algn="l"/>
                        </a:tabLst>
                      </a:pPr>
                      <a:r>
                        <a:rPr lang="zh-CN" sz="2000" b="1" u="sng">
                          <a:solidFill>
                            <a:srgbClr val="FF0000"/>
                          </a:solidFill>
                          <a:effectLst/>
                          <a:uFill>
                            <a:solidFill>
                              <a:srgbClr val="000000"/>
                            </a:solidFill>
                          </a:uFill>
                          <a:latin typeface="方正启体简体" panose="03000509000000000000" charset="-122"/>
                          <a:ea typeface="方正启体简体" panose="03000509000000000000" charset="-122"/>
                          <a:cs typeface="方正启体简体" panose="03000509000000000000" charset="-122"/>
                        </a:rPr>
                        <a:t>阿拉伯语</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为官方</a:t>
                      </a:r>
                      <a:r>
                        <a:rPr lang="zh-CN" sz="2000" b="1">
                          <a:solidFill>
                            <a:schemeClr val="tx1"/>
                          </a:solidFill>
                          <a:effectLst/>
                          <a:latin typeface="方正启体简体" panose="03000509000000000000" charset="-122"/>
                          <a:ea typeface="方正启体简体" panose="03000509000000000000" charset="-122"/>
                          <a:cs typeface="方正启体简体" panose="03000509000000000000" charset="-122"/>
                        </a:rPr>
                        <a:t>语言</a:t>
                      </a:r>
                      <a:r>
                        <a:rPr lang="en-US"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但英语和法语也被广泛使用</a:t>
                      </a:r>
                      <a:r>
                        <a:rPr lang="en-US"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英语中的</a:t>
                      </a:r>
                      <a:r>
                        <a:rPr lang="en-US"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埃及</a:t>
                      </a:r>
                      <a:r>
                        <a:rPr lang="en-US"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一词</a:t>
                      </a:r>
                      <a:r>
                        <a:rPr lang="en-US"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是从古希腊语演变而来的</a:t>
                      </a:r>
                      <a:endPar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endParaRPr>
                    </a:p>
                  </a:txBody>
                  <a:tcPr marL="17926" marR="17926"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295">
                <a:tc vMerge="1">
                  <a:tcPr/>
                </a:tc>
                <a:tc vMerge="1">
                  <a:tcPr/>
                </a:tc>
                <a:tc vMerge="1">
                  <a:tcPr/>
                </a:tc>
                <a:tc>
                  <a:txBody>
                    <a:bodyPr wrap="square"/>
                    <a:lstStyle/>
                    <a:p>
                      <a:pPr algn="ctr">
                        <a:lnSpc>
                          <a:spcPct val="120000"/>
                        </a:lnSpc>
                        <a:spcAft>
                          <a:spcPct val="0"/>
                        </a:spcAft>
                        <a:tabLst>
                          <a:tab pos="1029335" algn="l"/>
                          <a:tab pos="1850390" algn="l"/>
                          <a:tab pos="2538095" algn="l"/>
                          <a:tab pos="3221990" algn="l"/>
                        </a:tabLst>
                      </a:pPr>
                      <a:r>
                        <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rPr>
                        <a:t>遗产</a:t>
                      </a:r>
                      <a:endParaRPr lang="zh-CN" sz="2000" b="1">
                        <a:solidFill>
                          <a:srgbClr val="000000"/>
                        </a:solidFill>
                        <a:effectLst/>
                        <a:latin typeface="方正启体简体" panose="03000509000000000000" charset="-122"/>
                        <a:ea typeface="方正启体简体" panose="03000509000000000000" charset="-122"/>
                        <a:cs typeface="方正启体简体" panose="03000509000000000000" charset="-122"/>
                      </a:endParaRPr>
                    </a:p>
                  </a:txBody>
                  <a:tcPr marL="0" marR="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wrap="square"/>
                    <a:lstStyle/>
                    <a:p>
                      <a:pPr algn="l">
                        <a:lnSpc>
                          <a:spcPct val="120000"/>
                        </a:lnSpc>
                        <a:spcAft>
                          <a:spcPct val="0"/>
                        </a:spcAft>
                        <a:tabLst>
                          <a:tab pos="1029335" algn="l"/>
                          <a:tab pos="1850390" algn="l"/>
                          <a:tab pos="2538095" algn="l"/>
                          <a:tab pos="3221990" algn="l"/>
                        </a:tabLst>
                      </a:pP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古埃及留下的诸多</a:t>
                      </a:r>
                      <a:r>
                        <a:rPr lang="zh-CN" sz="2000" b="1">
                          <a:solidFill>
                            <a:schemeClr val="tx1"/>
                          </a:solidFill>
                          <a:effectLst/>
                          <a:latin typeface="方正启体简体" panose="03000509000000000000" charset="-122"/>
                          <a:ea typeface="方正启体简体" panose="03000509000000000000" charset="-122"/>
                          <a:cs typeface="方正启体简体" panose="03000509000000000000" charset="-122"/>
                        </a:rPr>
                        <a:t>名胜古迹</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成为埃及乃至世界的文化遗产</a:t>
                      </a:r>
                      <a:r>
                        <a:rPr lang="en-US"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rPr>
                        <a:t>对现代埃及的建筑和艺术等也有很大影响</a:t>
                      </a:r>
                      <a:endParaRPr lang="zh-CN" sz="2000" b="1">
                        <a:solidFill>
                          <a:srgbClr val="FF0000"/>
                        </a:solidFill>
                        <a:effectLst/>
                        <a:latin typeface="方正启体简体" panose="03000509000000000000" charset="-122"/>
                        <a:ea typeface="方正启体简体" panose="03000509000000000000" charset="-122"/>
                        <a:cs typeface="方正启体简体" panose="03000509000000000000" charset="-122"/>
                      </a:endParaRPr>
                    </a:p>
                  </a:txBody>
                  <a:tcPr marL="17926" marR="17926" marT="0" marB="0" vert="horz"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文本框 4"/>
          <p:cNvSpPr txBox="1"/>
          <p:nvPr>
            <p:custDataLst>
              <p:tags r:id="rId2"/>
            </p:custDataLst>
          </p:nvPr>
        </p:nvSpPr>
        <p:spPr>
          <a:xfrm>
            <a:off x="947420" y="537210"/>
            <a:ext cx="975995" cy="460375"/>
          </a:xfrm>
          <a:prstGeom prst="rect">
            <a:avLst/>
          </a:prstGeom>
          <a:noFill/>
        </p:spPr>
        <p:txBody>
          <a:bodyPr wrap="none" rtlCol="0" anchor="t">
            <a:spAutoFit/>
          </a:bodyPr>
          <a:lstStyle/>
          <a:p>
            <a:r>
              <a:rPr 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3.</a:t>
            </a:r>
            <a:r>
              <a:rPr lang="zh-CN"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埃及</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grpSp>
        <p:nvGrpSpPr>
          <p:cNvPr id="6" name="组合 5"/>
          <p:cNvGrpSpPr/>
          <p:nvPr>
            <p:custDataLst>
              <p:tags r:id="rId3"/>
            </p:custDataLst>
          </p:nvPr>
        </p:nvGrpSpPr>
        <p:grpSpPr>
          <a:xfrm>
            <a:off x="7044690" y="4298315"/>
            <a:ext cx="2209165" cy="2103755"/>
            <a:chOff x="0" y="178"/>
            <a:chExt cx="4817" cy="5033"/>
          </a:xfrm>
        </p:grpSpPr>
        <p:pic>
          <p:nvPicPr>
            <p:cNvPr id="7" name="Picture 21" descr="20090413113544547"/>
            <p:cNvPicPr>
              <a:picLocks noChangeAspect="1"/>
            </p:cNvPicPr>
            <p:nvPr>
              <p:custDataLst>
                <p:tags r:id="rId4"/>
              </p:custDataLst>
            </p:nvPr>
          </p:nvPicPr>
          <p:blipFill>
            <a:blip r:embed="rId5"/>
            <a:srcRect l="4770" t="14639" r="5858" b="4099"/>
            <a:stretch>
              <a:fillRect/>
            </a:stretch>
          </p:blipFill>
          <p:spPr>
            <a:xfrm>
              <a:off x="0" y="178"/>
              <a:ext cx="4817" cy="5033"/>
            </a:xfrm>
            <a:prstGeom prst="rect">
              <a:avLst/>
            </a:prstGeom>
            <a:noFill/>
            <a:ln w="9525">
              <a:noFill/>
            </a:ln>
          </p:spPr>
        </p:pic>
        <p:sp>
          <p:nvSpPr>
            <p:cNvPr id="10262" name="Text Box 22"/>
            <p:cNvSpPr txBox="1">
              <a:spLocks noChangeArrowheads="1"/>
            </p:cNvSpPr>
            <p:nvPr>
              <p:custDataLst>
                <p:tags r:id="rId6"/>
              </p:custDataLst>
            </p:nvPr>
          </p:nvSpPr>
          <p:spPr bwMode="auto">
            <a:xfrm>
              <a:off x="3614" y="178"/>
              <a:ext cx="1203" cy="4763"/>
            </a:xfrm>
            <a:prstGeom prst="rect">
              <a:avLst/>
            </a:prstGeom>
            <a:noFill/>
            <a:ln w="9525" algn="ctr">
              <a:noFill/>
              <a:miter lim="800000"/>
            </a:ln>
            <a:effectLst/>
          </p:spPr>
          <p:txBody>
            <a:bodyPr vert="eaVert">
              <a:spAutoFit/>
            </a:bodyPr>
            <a:lstStyle/>
            <a:p>
              <a:pPr marR="0" defTabSz="914400">
                <a:buClrTx/>
                <a:buSzTx/>
                <a:buFontTx/>
                <a:buNone/>
                <a:defRPr/>
              </a:pPr>
              <a:r>
                <a:rPr kumimoji="0" lang="zh-CN" altLang="en-US" sz="2400" b="1" kern="1200" cap="none" spc="0" normalizeH="0" baseline="0" noProof="0" smtClean="0">
                  <a:solidFill>
                    <a:srgbClr val="FF0000"/>
                  </a:solidFill>
                  <a:effectLst/>
                  <a:latin typeface="方正启体简体" panose="03000509000000000000" charset="-122"/>
                  <a:ea typeface="方正启体简体" panose="03000509000000000000" charset="-122"/>
                  <a:cs typeface="+mn-cs"/>
                </a:rPr>
                <a:t>卢克索神庙</a:t>
              </a:r>
              <a:endParaRPr kumimoji="0" lang="zh-CN" altLang="en-US" sz="2400" b="1" kern="1200" cap="none" spc="0" normalizeH="0" baseline="0" noProof="0" smtClean="0">
                <a:solidFill>
                  <a:srgbClr val="FF0000"/>
                </a:solidFill>
                <a:effectLst/>
                <a:latin typeface="方正启体简体" panose="03000509000000000000" charset="-122"/>
                <a:ea typeface="方正启体简体" panose="03000509000000000000" charset="-122"/>
                <a:cs typeface="+mn-cs"/>
              </a:endParaRPr>
            </a:p>
          </p:txBody>
        </p:sp>
      </p:grpSp>
      <p:grpSp>
        <p:nvGrpSpPr>
          <p:cNvPr id="8" name="组合 7"/>
          <p:cNvGrpSpPr/>
          <p:nvPr>
            <p:custDataLst>
              <p:tags r:id="rId7"/>
            </p:custDataLst>
          </p:nvPr>
        </p:nvGrpSpPr>
        <p:grpSpPr>
          <a:xfrm>
            <a:off x="9371965" y="4321175"/>
            <a:ext cx="2625090" cy="2058035"/>
            <a:chOff x="5053" y="178"/>
            <a:chExt cx="6107" cy="4974"/>
          </a:xfrm>
        </p:grpSpPr>
        <p:pic>
          <p:nvPicPr>
            <p:cNvPr id="9" name="Picture 5" descr="1624673565575155778"/>
            <p:cNvPicPr>
              <a:picLocks noChangeAspect="1"/>
            </p:cNvPicPr>
            <p:nvPr>
              <p:custDataLst>
                <p:tags r:id="rId8"/>
              </p:custDataLst>
            </p:nvPr>
          </p:nvPicPr>
          <p:blipFill>
            <a:blip r:embed="rId9"/>
            <a:stretch>
              <a:fillRect/>
            </a:stretch>
          </p:blipFill>
          <p:spPr>
            <a:xfrm>
              <a:off x="5053" y="178"/>
              <a:ext cx="6107" cy="4974"/>
            </a:xfrm>
            <a:prstGeom prst="rect">
              <a:avLst/>
            </a:prstGeom>
            <a:noFill/>
            <a:ln w="9525">
              <a:noFill/>
            </a:ln>
          </p:spPr>
        </p:pic>
        <p:sp>
          <p:nvSpPr>
            <p:cNvPr id="11" name="Text Box 22"/>
            <p:cNvSpPr txBox="1">
              <a:spLocks noChangeArrowheads="1"/>
            </p:cNvSpPr>
            <p:nvPr>
              <p:custDataLst>
                <p:tags r:id="rId10"/>
              </p:custDataLst>
            </p:nvPr>
          </p:nvSpPr>
          <p:spPr bwMode="auto">
            <a:xfrm>
              <a:off x="9876" y="284"/>
              <a:ext cx="1284" cy="4763"/>
            </a:xfrm>
            <a:prstGeom prst="rect">
              <a:avLst/>
            </a:prstGeom>
            <a:noFill/>
            <a:ln w="9525" algn="ctr">
              <a:noFill/>
              <a:miter lim="800000"/>
            </a:ln>
            <a:effectLst/>
          </p:spPr>
          <p:txBody>
            <a:bodyPr vert="eaVert">
              <a:spAutoFit/>
            </a:bodyPr>
            <a:lstStyle/>
            <a:p>
              <a:pPr marR="0" defTabSz="914400">
                <a:buClrTx/>
                <a:buSzTx/>
                <a:buFontTx/>
                <a:buNone/>
                <a:defRPr/>
              </a:pPr>
              <a:r>
                <a:rPr kumimoji="0" lang="zh-CN" altLang="en-US" sz="2400" b="1" kern="1200" cap="none" spc="0" normalizeH="0" baseline="0" noProof="0" smtClean="0">
                  <a:solidFill>
                    <a:srgbClr val="FF0000"/>
                  </a:solidFill>
                  <a:effectLst/>
                  <a:latin typeface="方正启体简体" panose="03000509000000000000" charset="-122"/>
                  <a:ea typeface="方正启体简体" panose="03000509000000000000" charset="-122"/>
                  <a:cs typeface="+mn-cs"/>
                </a:rPr>
                <a:t>清真寺</a:t>
              </a:r>
              <a:endParaRPr kumimoji="0" lang="zh-CN" altLang="en-US" sz="2400" b="1" kern="1200" cap="none" spc="0" normalizeH="0" baseline="0" noProof="0" smtClean="0">
                <a:solidFill>
                  <a:srgbClr val="FF0000"/>
                </a:solidFill>
                <a:effectLst/>
                <a:latin typeface="方正启体简体" panose="03000509000000000000" charset="-122"/>
                <a:ea typeface="方正启体简体" panose="03000509000000000000" charset="-122"/>
                <a:cs typeface="+mn-cs"/>
              </a:endParaRPr>
            </a:p>
          </p:txBody>
        </p:sp>
      </p:grpSp>
      <p:grpSp>
        <p:nvGrpSpPr>
          <p:cNvPr id="12" name="组合 11"/>
          <p:cNvGrpSpPr/>
          <p:nvPr>
            <p:custDataLst>
              <p:tags r:id="rId11"/>
            </p:custDataLst>
          </p:nvPr>
        </p:nvGrpSpPr>
        <p:grpSpPr>
          <a:xfrm>
            <a:off x="4683024" y="4283075"/>
            <a:ext cx="2243125" cy="2119153"/>
            <a:chOff x="13727" y="143"/>
            <a:chExt cx="5203" cy="5347"/>
          </a:xfrm>
        </p:grpSpPr>
        <p:pic>
          <p:nvPicPr>
            <p:cNvPr id="13" name="图片 12" descr="图片11.jpg"/>
            <p:cNvPicPr>
              <a:picLocks noChangeAspect="1"/>
            </p:cNvPicPr>
            <p:nvPr>
              <p:custDataLst>
                <p:tags r:id="rId12"/>
              </p:custDataLst>
            </p:nvPr>
          </p:nvPicPr>
          <p:blipFill>
            <a:blip r:embed="rId13"/>
            <a:stretch>
              <a:fillRect/>
            </a:stretch>
          </p:blipFill>
          <p:spPr>
            <a:xfrm>
              <a:off x="13787" y="143"/>
              <a:ext cx="5143" cy="5347"/>
            </a:xfrm>
            <a:prstGeom prst="rect">
              <a:avLst/>
            </a:prstGeom>
          </p:spPr>
        </p:pic>
        <p:sp>
          <p:nvSpPr>
            <p:cNvPr id="14" name="Text Box 22"/>
            <p:cNvSpPr txBox="1">
              <a:spLocks noChangeArrowheads="1"/>
            </p:cNvSpPr>
            <p:nvPr>
              <p:custDataLst>
                <p:tags r:id="rId14"/>
              </p:custDataLst>
            </p:nvPr>
          </p:nvSpPr>
          <p:spPr bwMode="auto">
            <a:xfrm>
              <a:off x="13727" y="725"/>
              <a:ext cx="1280" cy="4763"/>
            </a:xfrm>
            <a:prstGeom prst="rect">
              <a:avLst/>
            </a:prstGeom>
            <a:noFill/>
            <a:ln w="9525" algn="ctr">
              <a:noFill/>
              <a:miter lim="800000"/>
            </a:ln>
            <a:effectLst/>
          </p:spPr>
          <p:txBody>
            <a:bodyPr vert="eaVert">
              <a:spAutoFit/>
            </a:bodyPr>
            <a:lstStyle/>
            <a:p>
              <a:pPr marR="0" defTabSz="914400">
                <a:buClrTx/>
                <a:buSzTx/>
                <a:buFontTx/>
                <a:buNone/>
                <a:defRPr/>
              </a:pPr>
              <a:r>
                <a:rPr kumimoji="0" lang="zh-CN" altLang="en-US" sz="2400" b="1" kern="1200" cap="none" spc="0" normalizeH="0" baseline="0" noProof="0" smtClean="0">
                  <a:solidFill>
                    <a:srgbClr val="FF0000"/>
                  </a:solidFill>
                  <a:effectLst>
                    <a:outerShdw blurRad="38100" dist="38100" dir="2700000" algn="tl">
                      <a:srgbClr val="000000"/>
                    </a:outerShdw>
                  </a:effectLst>
                  <a:latin typeface="方正启体简体" panose="03000509000000000000" charset="-122"/>
                  <a:ea typeface="方正启体简体" panose="03000509000000000000" charset="-122"/>
                  <a:cs typeface="+mn-cs"/>
                </a:rPr>
                <a:t>现代城市</a:t>
              </a:r>
              <a:endParaRPr kumimoji="0" lang="zh-CN" altLang="en-US" sz="2400" b="1" kern="1200" cap="none" spc="0" normalizeH="0" baseline="0" noProof="0" smtClean="0">
                <a:solidFill>
                  <a:srgbClr val="FF0000"/>
                </a:solidFill>
                <a:effectLst>
                  <a:outerShdw blurRad="38100" dist="38100" dir="2700000" algn="tl">
                    <a:srgbClr val="000000"/>
                  </a:outerShdw>
                </a:effectLst>
                <a:latin typeface="方正启体简体" panose="03000509000000000000" charset="-122"/>
                <a:ea typeface="方正启体简体" panose="03000509000000000000" charset="-122"/>
                <a:cs typeface="+mn-cs"/>
              </a:endParaRPr>
            </a:p>
          </p:txBody>
        </p:sp>
      </p:grpSp>
      <p:grpSp>
        <p:nvGrpSpPr>
          <p:cNvPr id="15" name="组合 14"/>
          <p:cNvGrpSpPr/>
          <p:nvPr>
            <p:custDataLst>
              <p:tags r:id="rId15"/>
            </p:custDataLst>
          </p:nvPr>
        </p:nvGrpSpPr>
        <p:grpSpPr>
          <a:xfrm>
            <a:off x="333375" y="4283075"/>
            <a:ext cx="4257675" cy="2317750"/>
            <a:chOff x="-1060" y="5290"/>
            <a:chExt cx="8909" cy="5355"/>
          </a:xfrm>
        </p:grpSpPr>
        <p:pic>
          <p:nvPicPr>
            <p:cNvPr id="16" name="Picture 2" descr="022711731"/>
            <p:cNvPicPr>
              <a:picLocks noChangeAspect="1" noChangeArrowheads="1"/>
            </p:cNvPicPr>
            <p:nvPr>
              <p:custDataLst>
                <p:tags r:id="rId16"/>
              </p:custDataLst>
            </p:nvPr>
          </p:nvPicPr>
          <p:blipFill>
            <a:blip r:embed="rId17">
              <a:extLst>
                <a:ext uri="{28A0092B-C50C-407E-A947-70E740481C1C}">
                  <a14:useLocalDpi xmlns:a14="http://schemas.microsoft.com/office/drawing/2010/main" val="0"/>
                </a:ext>
              </a:extLst>
            </a:blip>
            <a:srcRect l="3764" t="2016" r="3598" b="8102"/>
            <a:stretch>
              <a:fillRect/>
            </a:stretch>
          </p:blipFill>
          <p:spPr>
            <a:xfrm>
              <a:off x="-1060" y="5290"/>
              <a:ext cx="8909" cy="4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Text Box 22"/>
            <p:cNvSpPr txBox="1">
              <a:spLocks noChangeArrowheads="1"/>
            </p:cNvSpPr>
            <p:nvPr>
              <p:custDataLst>
                <p:tags r:id="rId18"/>
              </p:custDataLst>
            </p:nvPr>
          </p:nvSpPr>
          <p:spPr bwMode="auto">
            <a:xfrm>
              <a:off x="6232" y="5590"/>
              <a:ext cx="1155" cy="5055"/>
            </a:xfrm>
            <a:prstGeom prst="rect">
              <a:avLst/>
            </a:prstGeom>
            <a:noFill/>
            <a:ln w="9525" algn="ctr">
              <a:noFill/>
              <a:miter lim="800000"/>
            </a:ln>
            <a:effectLst/>
          </p:spPr>
          <p:txBody>
            <a:bodyPr vert="eaVert" wrap="square">
              <a:spAutoFit/>
            </a:bodyPr>
            <a:lstStyle/>
            <a:p>
              <a:pPr marR="0" defTabSz="914400">
                <a:buClrTx/>
                <a:buSzTx/>
                <a:buFontTx/>
                <a:buNone/>
                <a:defRPr/>
              </a:pPr>
              <a:r>
                <a:rPr kumimoji="0" lang="zh-CN" altLang="en-US" sz="2400" b="1" kern="1200" cap="none" spc="0" normalizeH="0" baseline="0" noProof="0" smtClean="0">
                  <a:solidFill>
                    <a:srgbClr val="FF0000"/>
                  </a:solidFill>
                  <a:effectLst/>
                  <a:latin typeface="方正启体简体" panose="03000509000000000000" charset="-122"/>
                  <a:ea typeface="方正启体简体" panose="03000509000000000000" charset="-122"/>
                  <a:cs typeface="+mn-cs"/>
                </a:rPr>
                <a:t>苏伊士运河</a:t>
              </a:r>
              <a:endParaRPr kumimoji="0" lang="zh-CN" altLang="en-US" sz="2400" b="1" kern="1200" cap="none" spc="0" normalizeH="0" baseline="0" noProof="0" smtClean="0">
                <a:solidFill>
                  <a:srgbClr val="FF0000"/>
                </a:solidFill>
                <a:effectLst/>
                <a:latin typeface="方正启体简体" panose="03000509000000000000" charset="-122"/>
                <a:ea typeface="方正启体简体" panose="03000509000000000000" charset="-122"/>
                <a:cs typeface="+mn-cs"/>
              </a:endParaRPr>
            </a:p>
          </p:txBody>
        </p:sp>
      </p:grpSp>
    </p:spTree>
    <p:custDataLst>
      <p:tags r:id="rId1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oup 32"/>
          <p:cNvGraphicFramePr>
            <a:graphicFrameLocks noGrp="1"/>
          </p:cNvGraphicFramePr>
          <p:nvPr>
            <p:custDataLst>
              <p:tags r:id="rId1"/>
            </p:custDataLst>
          </p:nvPr>
        </p:nvGraphicFramePr>
        <p:xfrm>
          <a:off x="389282" y="661834"/>
          <a:ext cx="11346815" cy="5915660"/>
        </p:xfrm>
        <a:graphic>
          <a:graphicData uri="http://schemas.openxmlformats.org/drawingml/2006/table">
            <a:tbl>
              <a:tblPr/>
              <a:tblGrid>
                <a:gridCol w="1282065"/>
                <a:gridCol w="2168525"/>
                <a:gridCol w="7896005"/>
              </a:tblGrid>
              <a:tr h="536212">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algn="ctr" eaLnBrk="1" hangingPunct="1">
                        <a:lnSpc>
                          <a:spcPct val="110000"/>
                        </a:lnSpc>
                      </a:pPr>
                      <a:r>
                        <a:rPr lang="zh-CN" altLang="en-US" sz="2500" dirty="0">
                          <a:solidFill>
                            <a:srgbClr val="000000"/>
                          </a:solidFill>
                          <a:latin typeface="方正启体简体" panose="03000509000000000000" charset="-122"/>
                          <a:ea typeface="方正启体简体" panose="03000509000000000000" charset="-122"/>
                        </a:rPr>
                        <a:t>国家</a:t>
                      </a:r>
                      <a:endParaRPr lang="zh-CN" altLang="en-US" sz="2500" dirty="0">
                        <a:latin typeface="方正启体简体" panose="03000509000000000000" charset="-122"/>
                        <a:ea typeface="方正启体简体" panose="03000509000000000000" charset="-122"/>
                      </a:endParaRPr>
                    </a:p>
                  </a:txBody>
                  <a:tcPr marL="117250" marR="117250" marT="58604" marB="58604" anchor="ctr">
                    <a:lnL w="28575">
                      <a:solidFill>
                        <a:schemeClr val="tx1"/>
                      </a:solidFill>
                      <a:miter lim="800000"/>
                    </a:lnL>
                    <a:lnR w="0">
                      <a:solidFill>
                        <a:prstClr val="black"/>
                      </a:solidFill>
                      <a:miter lim="800000"/>
                    </a:lnR>
                    <a:lnT w="28575">
                      <a:solidFill>
                        <a:schemeClr val="tx1"/>
                      </a:solidFill>
                      <a:miter lim="800000"/>
                    </a:lnT>
                    <a:lnB w="0">
                      <a:solidFill>
                        <a:prstClr val="black"/>
                      </a:solidFill>
                      <a:miter lim="800000"/>
                    </a:lnB>
                    <a:noFill/>
                  </a:tcPr>
                </a:tc>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algn="ctr"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文化特征</a:t>
                      </a:r>
                      <a:endParaRPr lang="zh-CN" altLang="en-US" sz="2500">
                        <a:latin typeface="方正启体简体" panose="03000509000000000000" charset="-122"/>
                        <a:ea typeface="方正启体简体" panose="03000509000000000000" charset="-122"/>
                      </a:endParaRPr>
                    </a:p>
                  </a:txBody>
                  <a:tcPr marL="117250" marR="117250" marT="58604" marB="58604" anchor="ctr">
                    <a:lnL w="0">
                      <a:solidFill>
                        <a:prstClr val="black"/>
                      </a:solidFill>
                      <a:miter lim="800000"/>
                    </a:lnL>
                    <a:lnR w="0">
                      <a:solidFill>
                        <a:prstClr val="black"/>
                      </a:solidFill>
                      <a:miter lim="800000"/>
                    </a:lnR>
                    <a:lnT w="28575">
                      <a:solidFill>
                        <a:schemeClr val="tx1"/>
                      </a:solidFill>
                      <a:miter lim="800000"/>
                    </a:lnT>
                    <a:lnB w="0">
                      <a:solidFill>
                        <a:prstClr val="black"/>
                      </a:solidFill>
                      <a:miter lim="800000"/>
                    </a:lnB>
                    <a:noFill/>
                  </a:tcPr>
                </a:tc>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algn="ctr" eaLnBrk="1" hangingPunct="1">
                        <a:lnSpc>
                          <a:spcPct val="110000"/>
                        </a:lnSpc>
                      </a:pPr>
                      <a:r>
                        <a:rPr lang="en-US" altLang="zh-CN" sz="2500">
                          <a:solidFill>
                            <a:srgbClr val="000000"/>
                          </a:solidFill>
                          <a:latin typeface="方正启体简体" panose="03000509000000000000" charset="-122"/>
                          <a:ea typeface="方正启体简体" panose="03000509000000000000" charset="-122"/>
                        </a:rPr>
                        <a:t> </a:t>
                      </a:r>
                      <a:r>
                        <a:rPr lang="zh-CN" altLang="en-US" sz="2500">
                          <a:solidFill>
                            <a:srgbClr val="000000"/>
                          </a:solidFill>
                          <a:latin typeface="方正启体简体" panose="03000509000000000000" charset="-122"/>
                          <a:ea typeface="方正启体简体" panose="03000509000000000000" charset="-122"/>
                        </a:rPr>
                        <a:t>表现</a:t>
                      </a:r>
                      <a:endParaRPr lang="zh-CN" altLang="en-US" sz="2500">
                        <a:latin typeface="方正启体简体" panose="03000509000000000000" charset="-122"/>
                        <a:ea typeface="方正启体简体" panose="03000509000000000000" charset="-122"/>
                      </a:endParaRPr>
                    </a:p>
                  </a:txBody>
                  <a:tcPr marL="117250" marR="117250" marT="58604" marB="58604" anchor="ctr">
                    <a:lnL w="0">
                      <a:solidFill>
                        <a:prstClr val="black"/>
                      </a:solidFill>
                      <a:miter lim="800000"/>
                    </a:lnL>
                    <a:lnR w="28575">
                      <a:solidFill>
                        <a:schemeClr val="tx1"/>
                      </a:solidFill>
                      <a:miter lim="800000"/>
                    </a:lnR>
                    <a:lnT w="28575">
                      <a:solidFill>
                        <a:schemeClr val="tx1"/>
                      </a:solidFill>
                      <a:miter lim="800000"/>
                    </a:lnT>
                    <a:lnB w="0">
                      <a:solidFill>
                        <a:prstClr val="black"/>
                      </a:solidFill>
                      <a:miter lim="800000"/>
                    </a:lnB>
                    <a:noFill/>
                  </a:tcPr>
                </a:tc>
              </a:tr>
              <a:tr h="1978025">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algn="ctr"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印度</a:t>
                      </a:r>
                      <a:endParaRPr lang="zh-CN" altLang="en-US" sz="2500">
                        <a:latin typeface="方正启体简体" panose="03000509000000000000" charset="-122"/>
                        <a:ea typeface="方正启体简体" panose="03000509000000000000" charset="-122"/>
                      </a:endParaRPr>
                    </a:p>
                  </a:txBody>
                  <a:tcPr marL="117250" marR="117250" marT="58604" marB="58604" anchor="ctr">
                    <a:lnL w="28575">
                      <a:solidFill>
                        <a:schemeClr val="tx1"/>
                      </a:solidFill>
                      <a:miter lim="800000"/>
                    </a:lnL>
                    <a:lnR w="0">
                      <a:solidFill>
                        <a:prstClr val="black"/>
                      </a:solidFill>
                      <a:miter lim="800000"/>
                    </a:lnR>
                    <a:lnT w="0">
                      <a:solidFill>
                        <a:prstClr val="black"/>
                      </a:solidFill>
                      <a:miter lim="800000"/>
                    </a:lnT>
                    <a:lnB w="0">
                      <a:solidFill>
                        <a:prstClr val="black"/>
                      </a:solidFill>
                      <a:miter lim="800000"/>
                    </a:lnB>
                    <a:noFill/>
                  </a:tcPr>
                </a:tc>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eaLnBrk="1" hangingPunct="1">
                        <a:lnSpc>
                          <a:spcPct val="110000"/>
                        </a:lnSpc>
                      </a:pPr>
                      <a:r>
                        <a:rPr lang="zh-CN" altLang="en-US" sz="2500" dirty="0">
                          <a:solidFill>
                            <a:srgbClr val="000000"/>
                          </a:solidFill>
                          <a:latin typeface="方正启体简体" panose="03000509000000000000" charset="-122"/>
                          <a:ea typeface="方正启体简体" panose="03000509000000000000" charset="-122"/>
                        </a:rPr>
                        <a:t>现代文化呈现多样化</a:t>
                      </a:r>
                      <a:endParaRPr lang="zh-CN" altLang="en-US" sz="2500" dirty="0">
                        <a:latin typeface="方正启体简体" panose="03000509000000000000" charset="-122"/>
                        <a:ea typeface="方正启体简体" panose="03000509000000000000" charset="-122"/>
                      </a:endParaRPr>
                    </a:p>
                  </a:txBody>
                  <a:tcPr marL="117250" marR="117250" marT="58604" marB="58604" anchor="ctr">
                    <a:lnL w="0">
                      <a:solidFill>
                        <a:prstClr val="black"/>
                      </a:solidFill>
                      <a:miter lim="800000"/>
                    </a:lnL>
                    <a:lnR w="0">
                      <a:solidFill>
                        <a:prstClr val="black"/>
                      </a:solidFill>
                      <a:miter lim="800000"/>
                    </a:lnR>
                    <a:lnT w="0">
                      <a:solidFill>
                        <a:prstClr val="black"/>
                      </a:solidFill>
                      <a:miter lim="800000"/>
                    </a:lnT>
                    <a:lnB w="0">
                      <a:solidFill>
                        <a:prstClr val="black"/>
                      </a:solidFill>
                      <a:miter lim="800000"/>
                    </a:lnB>
                    <a:noFill/>
                  </a:tcPr>
                </a:tc>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eaLnBrk="1" hangingPunct="1">
                        <a:lnSpc>
                          <a:spcPct val="110000"/>
                        </a:lnSpc>
                      </a:pPr>
                      <a:r>
                        <a:rPr lang="en-US" altLang="zh-CN" sz="2500">
                          <a:solidFill>
                            <a:srgbClr val="000000"/>
                          </a:solidFill>
                          <a:latin typeface="方正启体简体" panose="03000509000000000000" charset="-122"/>
                          <a:ea typeface="方正启体简体" panose="03000509000000000000" charset="-122"/>
                        </a:rPr>
                        <a:t>①</a:t>
                      </a:r>
                      <a:r>
                        <a:rPr lang="zh-CN" altLang="en-US" sz="2500">
                          <a:solidFill>
                            <a:srgbClr val="000000"/>
                          </a:solidFill>
                          <a:latin typeface="方正启体简体" panose="03000509000000000000" charset="-122"/>
                          <a:ea typeface="方正启体简体" panose="03000509000000000000" charset="-122"/>
                        </a:rPr>
                        <a:t>印度统治精英接受来自西方的一些基本价值取向</a:t>
                      </a:r>
                      <a:r>
                        <a:rPr lang="en-US" altLang="zh-CN" sz="2500">
                          <a:solidFill>
                            <a:srgbClr val="000000"/>
                          </a:solidFill>
                          <a:latin typeface="方正启体简体" panose="03000509000000000000" charset="-122"/>
                          <a:ea typeface="方正启体简体" panose="03000509000000000000" charset="-122"/>
                        </a:rPr>
                        <a:t>;</a:t>
                      </a:r>
                      <a:endParaRPr lang="en-US" altLang="zh-CN" sz="2500">
                        <a:solidFill>
                          <a:srgbClr val="000000"/>
                        </a:solidFill>
                        <a:latin typeface="方正启体简体" panose="03000509000000000000" charset="-122"/>
                        <a:ea typeface="方正启体简体" panose="03000509000000000000" charset="-122"/>
                      </a:endParaRPr>
                    </a:p>
                    <a:p>
                      <a:pPr marL="0" lvl="0" indent="0" eaLnBrk="1" hangingPunct="1">
                        <a:lnSpc>
                          <a:spcPct val="110000"/>
                        </a:lnSpc>
                      </a:pPr>
                      <a:r>
                        <a:rPr lang="en-US" altLang="zh-CN" sz="2500">
                          <a:solidFill>
                            <a:srgbClr val="000000"/>
                          </a:solidFill>
                          <a:latin typeface="方正启体简体" panose="03000509000000000000" charset="-122"/>
                          <a:ea typeface="方正启体简体" panose="03000509000000000000" charset="-122"/>
                        </a:rPr>
                        <a:t>②</a:t>
                      </a:r>
                      <a:r>
                        <a:rPr lang="zh-CN" altLang="en-US" sz="2500">
                          <a:solidFill>
                            <a:srgbClr val="000000"/>
                          </a:solidFill>
                          <a:latin typeface="方正启体简体" panose="03000509000000000000" charset="-122"/>
                          <a:ea typeface="方正启体简体" panose="03000509000000000000" charset="-122"/>
                        </a:rPr>
                        <a:t>印度政治体制学习英国</a:t>
                      </a:r>
                      <a:r>
                        <a:rPr lang="en-US" altLang="zh-CN" sz="2500">
                          <a:solidFill>
                            <a:srgbClr val="000000"/>
                          </a:solidFill>
                          <a:latin typeface="方正启体简体" panose="03000509000000000000" charset="-122"/>
                          <a:ea typeface="方正启体简体" panose="03000509000000000000" charset="-122"/>
                        </a:rPr>
                        <a:t>,</a:t>
                      </a:r>
                      <a:r>
                        <a:rPr lang="zh-CN" altLang="en-US" sz="2500">
                          <a:solidFill>
                            <a:srgbClr val="000000"/>
                          </a:solidFill>
                          <a:latin typeface="方正启体简体" panose="03000509000000000000" charset="-122"/>
                          <a:ea typeface="方正启体简体" panose="03000509000000000000" charset="-122"/>
                        </a:rPr>
                        <a:t>中央与地方分享权力</a:t>
                      </a:r>
                      <a:r>
                        <a:rPr lang="en-US" altLang="zh-CN" sz="2500">
                          <a:solidFill>
                            <a:srgbClr val="000000"/>
                          </a:solidFill>
                          <a:latin typeface="方正启体简体" panose="03000509000000000000" charset="-122"/>
                          <a:ea typeface="方正启体简体" panose="03000509000000000000" charset="-122"/>
                        </a:rPr>
                        <a:t>,</a:t>
                      </a:r>
                      <a:r>
                        <a:rPr lang="zh-CN" altLang="en-US" sz="2500">
                          <a:solidFill>
                            <a:srgbClr val="000000"/>
                          </a:solidFill>
                          <a:latin typeface="方正启体简体" panose="03000509000000000000" charset="-122"/>
                          <a:ea typeface="方正启体简体" panose="03000509000000000000" charset="-122"/>
                        </a:rPr>
                        <a:t>采</a:t>
                      </a:r>
                      <a:endParaRPr lang="zh-CN" altLang="en-US" sz="2500">
                        <a:solidFill>
                          <a:srgbClr val="000000"/>
                        </a:solidFill>
                        <a:latin typeface="方正启体简体" panose="03000509000000000000" charset="-122"/>
                        <a:ea typeface="方正启体简体" panose="03000509000000000000" charset="-122"/>
                      </a:endParaRPr>
                    </a:p>
                    <a:p>
                      <a:pPr marL="0" lvl="0" indent="0"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取宗教与政治分离政策</a:t>
                      </a:r>
                      <a:r>
                        <a:rPr lang="en-US" altLang="zh-CN" sz="2500">
                          <a:solidFill>
                            <a:srgbClr val="000000"/>
                          </a:solidFill>
                          <a:latin typeface="方正启体简体" panose="03000509000000000000" charset="-122"/>
                          <a:ea typeface="方正启体简体" panose="03000509000000000000" charset="-122"/>
                        </a:rPr>
                        <a:t>;③</a:t>
                      </a:r>
                      <a:r>
                        <a:rPr lang="zh-CN" altLang="en-US" sz="2500">
                          <a:solidFill>
                            <a:srgbClr val="000000"/>
                          </a:solidFill>
                          <a:latin typeface="方正启体简体" panose="03000509000000000000" charset="-122"/>
                          <a:ea typeface="方正启体简体" panose="03000509000000000000" charset="-122"/>
                        </a:rPr>
                        <a:t>主要官方语言为印地语和</a:t>
                      </a:r>
                      <a:endParaRPr lang="zh-CN" altLang="en-US" sz="2500">
                        <a:solidFill>
                          <a:srgbClr val="000000"/>
                        </a:solidFill>
                        <a:latin typeface="方正启体简体" panose="03000509000000000000" charset="-122"/>
                        <a:ea typeface="方正启体简体" panose="03000509000000000000" charset="-122"/>
                      </a:endParaRPr>
                    </a:p>
                    <a:p>
                      <a:pPr marL="0" lvl="0" indent="0"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英语</a:t>
                      </a:r>
                      <a:r>
                        <a:rPr lang="en-US" altLang="zh-CN" sz="2500">
                          <a:solidFill>
                            <a:srgbClr val="000000"/>
                          </a:solidFill>
                          <a:latin typeface="方正启体简体" panose="03000509000000000000" charset="-122"/>
                          <a:ea typeface="方正启体简体" panose="03000509000000000000" charset="-122"/>
                        </a:rPr>
                        <a:t>;④</a:t>
                      </a:r>
                      <a:r>
                        <a:rPr lang="zh-CN" altLang="en-US" sz="2500">
                          <a:solidFill>
                            <a:srgbClr val="000000"/>
                          </a:solidFill>
                          <a:latin typeface="方正启体简体" panose="03000509000000000000" charset="-122"/>
                          <a:ea typeface="方正启体简体" panose="03000509000000000000" charset="-122"/>
                        </a:rPr>
                        <a:t>注重发展传统文化</a:t>
                      </a:r>
                      <a:r>
                        <a:rPr lang="en-US" altLang="zh-CN" sz="2500">
                          <a:solidFill>
                            <a:srgbClr val="000000"/>
                          </a:solidFill>
                          <a:latin typeface="方正启体简体" panose="03000509000000000000" charset="-122"/>
                          <a:ea typeface="方正启体简体" panose="03000509000000000000" charset="-122"/>
                        </a:rPr>
                        <a:t>,</a:t>
                      </a:r>
                      <a:r>
                        <a:rPr lang="zh-CN" altLang="en-US" sz="2500">
                          <a:solidFill>
                            <a:srgbClr val="000000"/>
                          </a:solidFill>
                          <a:latin typeface="方正启体简体" panose="03000509000000000000" charset="-122"/>
                          <a:ea typeface="方正启体简体" panose="03000509000000000000" charset="-122"/>
                        </a:rPr>
                        <a:t>崇尚甘地思想</a:t>
                      </a:r>
                      <a:r>
                        <a:rPr lang="en-US" altLang="zh-CN" sz="2500">
                          <a:solidFill>
                            <a:srgbClr val="000000"/>
                          </a:solidFill>
                          <a:latin typeface="方正启体简体" panose="03000509000000000000" charset="-122"/>
                          <a:ea typeface="方正启体简体" panose="03000509000000000000" charset="-122"/>
                        </a:rPr>
                        <a:t>,</a:t>
                      </a:r>
                      <a:r>
                        <a:rPr lang="zh-CN" altLang="en-US" sz="2500">
                          <a:solidFill>
                            <a:srgbClr val="000000"/>
                          </a:solidFill>
                          <a:latin typeface="方正启体简体" panose="03000509000000000000" charset="-122"/>
                          <a:ea typeface="方正启体简体" panose="03000509000000000000" charset="-122"/>
                        </a:rPr>
                        <a:t>尊重宗教</a:t>
                      </a:r>
                      <a:endParaRPr lang="zh-CN" altLang="en-US" sz="2500">
                        <a:solidFill>
                          <a:srgbClr val="000000"/>
                        </a:solidFill>
                        <a:latin typeface="方正启体简体" panose="03000509000000000000" charset="-122"/>
                        <a:ea typeface="方正启体简体" panose="03000509000000000000" charset="-122"/>
                      </a:endParaRPr>
                    </a:p>
                    <a:p>
                      <a:pPr marL="0" lvl="0" indent="0"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信仰的多样性</a:t>
                      </a:r>
                      <a:r>
                        <a:rPr lang="en-US" altLang="zh-CN" sz="2500">
                          <a:solidFill>
                            <a:srgbClr val="000000"/>
                          </a:solidFill>
                          <a:latin typeface="方正启体简体" panose="03000509000000000000" charset="-122"/>
                          <a:ea typeface="方正启体简体" panose="03000509000000000000" charset="-122"/>
                        </a:rPr>
                        <a:t>;⑤</a:t>
                      </a:r>
                      <a:r>
                        <a:rPr lang="zh-CN" altLang="en-US" sz="2500">
                          <a:solidFill>
                            <a:srgbClr val="000000"/>
                          </a:solidFill>
                          <a:latin typeface="方正启体简体" panose="03000509000000000000" charset="-122"/>
                          <a:ea typeface="方正启体简体" panose="03000509000000000000" charset="-122"/>
                        </a:rPr>
                        <a:t>种姓因素影响着政治与社会生活</a:t>
                      </a:r>
                      <a:endParaRPr lang="zh-CN" altLang="en-US" sz="2500">
                        <a:latin typeface="方正启体简体" panose="03000509000000000000" charset="-122"/>
                        <a:ea typeface="方正启体简体" panose="03000509000000000000" charset="-122"/>
                      </a:endParaRPr>
                    </a:p>
                  </a:txBody>
                  <a:tcPr marL="117250" marR="117250" marT="58604" marB="58604" anchor="ctr">
                    <a:lnL w="0">
                      <a:solidFill>
                        <a:prstClr val="black"/>
                      </a:solidFill>
                      <a:miter lim="800000"/>
                    </a:lnL>
                    <a:lnR w="28575">
                      <a:solidFill>
                        <a:schemeClr val="tx1"/>
                      </a:solidFill>
                      <a:miter lim="800000"/>
                    </a:lnR>
                    <a:lnT w="0">
                      <a:solidFill>
                        <a:prstClr val="black"/>
                      </a:solidFill>
                      <a:miter lim="800000"/>
                    </a:lnT>
                    <a:lnB w="0">
                      <a:solidFill>
                        <a:prstClr val="black"/>
                      </a:solidFill>
                      <a:miter lim="800000"/>
                    </a:lnB>
                    <a:noFill/>
                  </a:tcPr>
                </a:tc>
              </a:tr>
              <a:tr h="798830">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algn="ctr"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新加坡、</a:t>
                      </a:r>
                      <a:endParaRPr lang="zh-CN" altLang="en-US" sz="2500">
                        <a:latin typeface="方正启体简体" panose="03000509000000000000" charset="-122"/>
                        <a:ea typeface="方正启体简体" panose="03000509000000000000" charset="-122"/>
                      </a:endParaRPr>
                    </a:p>
                    <a:p>
                      <a:pPr marL="0" lvl="0" indent="0" algn="ctr">
                        <a:lnSpc>
                          <a:spcPct val="110000"/>
                        </a:lnSpc>
                      </a:pPr>
                      <a:r>
                        <a:rPr lang="zh-CN" altLang="en-US" sz="2500">
                          <a:solidFill>
                            <a:srgbClr val="000000"/>
                          </a:solidFill>
                          <a:latin typeface="方正启体简体" panose="03000509000000000000" charset="-122"/>
                          <a:ea typeface="方正启体简体" panose="03000509000000000000" charset="-122"/>
                        </a:rPr>
                        <a:t>韩国</a:t>
                      </a:r>
                      <a:endParaRPr lang="zh-CN" altLang="en-US" sz="2500">
                        <a:latin typeface="方正启体简体" panose="03000509000000000000" charset="-122"/>
                        <a:ea typeface="方正启体简体" panose="03000509000000000000" charset="-122"/>
                      </a:endParaRPr>
                    </a:p>
                  </a:txBody>
                  <a:tcPr marL="117250" marR="117250" marT="58604" marB="58604" anchor="ctr">
                    <a:lnL w="28575">
                      <a:solidFill>
                        <a:schemeClr val="tx1"/>
                      </a:solidFill>
                      <a:miter lim="800000"/>
                    </a:lnL>
                    <a:lnR w="0">
                      <a:solidFill>
                        <a:prstClr val="black"/>
                      </a:solidFill>
                      <a:miter lim="800000"/>
                    </a:lnR>
                    <a:lnT w="0">
                      <a:solidFill>
                        <a:prstClr val="black"/>
                      </a:solidFill>
                      <a:miter lim="800000"/>
                    </a:lnT>
                    <a:lnB w="0">
                      <a:solidFill>
                        <a:prstClr val="black"/>
                      </a:solidFill>
                      <a:miter lim="800000"/>
                    </a:lnB>
                    <a:noFill/>
                  </a:tcPr>
                </a:tc>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儒家文化与西方文化结合</a:t>
                      </a:r>
                      <a:endParaRPr lang="zh-CN" altLang="en-US" sz="2500">
                        <a:latin typeface="方正启体简体" panose="03000509000000000000" charset="-122"/>
                        <a:ea typeface="方正启体简体" panose="03000509000000000000" charset="-122"/>
                      </a:endParaRPr>
                    </a:p>
                  </a:txBody>
                  <a:tcPr marL="117250" marR="117250" marT="58604" marB="58604" anchor="ctr">
                    <a:lnL w="0">
                      <a:solidFill>
                        <a:prstClr val="black"/>
                      </a:solidFill>
                      <a:miter lim="800000"/>
                    </a:lnL>
                    <a:lnR w="0">
                      <a:solidFill>
                        <a:prstClr val="black"/>
                      </a:solidFill>
                      <a:miter lim="800000"/>
                    </a:lnR>
                    <a:lnT w="0">
                      <a:solidFill>
                        <a:prstClr val="black"/>
                      </a:solidFill>
                      <a:miter lim="800000"/>
                    </a:lnT>
                    <a:lnB w="0">
                      <a:solidFill>
                        <a:prstClr val="black"/>
                      </a:solidFill>
                      <a:miter lim="800000"/>
                    </a:lnB>
                    <a:noFill/>
                  </a:tcPr>
                </a:tc>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eaLnBrk="1" hangingPunct="1">
                        <a:lnSpc>
                          <a:spcPct val="110000"/>
                        </a:lnSpc>
                      </a:pPr>
                      <a:r>
                        <a:rPr lang="en-US" altLang="zh-CN" sz="2500">
                          <a:solidFill>
                            <a:srgbClr val="000000"/>
                          </a:solidFill>
                          <a:latin typeface="方正启体简体" panose="03000509000000000000" charset="-122"/>
                          <a:ea typeface="方正启体简体" panose="03000509000000000000" charset="-122"/>
                        </a:rPr>
                        <a:t>①</a:t>
                      </a:r>
                      <a:r>
                        <a:rPr lang="zh-CN" altLang="en-US" sz="2500">
                          <a:solidFill>
                            <a:srgbClr val="000000"/>
                          </a:solidFill>
                          <a:latin typeface="方正启体简体" panose="03000509000000000000" charset="-122"/>
                          <a:ea typeface="方正启体简体" panose="03000509000000000000" charset="-122"/>
                        </a:rPr>
                        <a:t>注意发扬儒家文化的精华</a:t>
                      </a:r>
                      <a:r>
                        <a:rPr lang="en-US" altLang="zh-CN" sz="2500">
                          <a:solidFill>
                            <a:srgbClr val="000000"/>
                          </a:solidFill>
                          <a:latin typeface="方正启体简体" panose="03000509000000000000" charset="-122"/>
                          <a:ea typeface="方正启体简体" panose="03000509000000000000" charset="-122"/>
                        </a:rPr>
                        <a:t>,</a:t>
                      </a:r>
                      <a:r>
                        <a:rPr lang="zh-CN" altLang="en-US" sz="2500">
                          <a:solidFill>
                            <a:srgbClr val="000000"/>
                          </a:solidFill>
                          <a:latin typeface="方正启体简体" panose="03000509000000000000" charset="-122"/>
                          <a:ea typeface="方正启体简体" panose="03000509000000000000" charset="-122"/>
                        </a:rPr>
                        <a:t>如宽容和谐、勤俭节约等</a:t>
                      </a:r>
                      <a:r>
                        <a:rPr lang="en-US" altLang="zh-CN" sz="2500">
                          <a:solidFill>
                            <a:srgbClr val="000000"/>
                          </a:solidFill>
                          <a:latin typeface="方正启体简体" panose="03000509000000000000" charset="-122"/>
                          <a:ea typeface="方正启体简体" panose="03000509000000000000" charset="-122"/>
                        </a:rPr>
                        <a:t>;</a:t>
                      </a:r>
                      <a:endParaRPr lang="en-US" altLang="zh-CN" sz="2500">
                        <a:solidFill>
                          <a:srgbClr val="000000"/>
                        </a:solidFill>
                        <a:latin typeface="方正启体简体" panose="03000509000000000000" charset="-122"/>
                        <a:ea typeface="方正启体简体" panose="03000509000000000000" charset="-122"/>
                      </a:endParaRPr>
                    </a:p>
                    <a:p>
                      <a:pPr marL="0" lvl="0" indent="0" eaLnBrk="1" hangingPunct="1">
                        <a:lnSpc>
                          <a:spcPct val="110000"/>
                        </a:lnSpc>
                      </a:pPr>
                      <a:r>
                        <a:rPr lang="en-US" altLang="zh-CN" sz="2500">
                          <a:solidFill>
                            <a:srgbClr val="000000"/>
                          </a:solidFill>
                          <a:latin typeface="方正启体简体" panose="03000509000000000000" charset="-122"/>
                          <a:ea typeface="方正启体简体" panose="03000509000000000000" charset="-122"/>
                        </a:rPr>
                        <a:t>②</a:t>
                      </a:r>
                      <a:r>
                        <a:rPr lang="zh-CN" altLang="en-US" sz="2500">
                          <a:solidFill>
                            <a:srgbClr val="000000"/>
                          </a:solidFill>
                          <a:latin typeface="方正启体简体" panose="03000509000000000000" charset="-122"/>
                          <a:ea typeface="方正启体简体" panose="03000509000000000000" charset="-122"/>
                        </a:rPr>
                        <a:t>注意吸收西方文化的精华</a:t>
                      </a:r>
                      <a:r>
                        <a:rPr lang="en-US" altLang="zh-CN" sz="2500">
                          <a:solidFill>
                            <a:srgbClr val="000000"/>
                          </a:solidFill>
                          <a:latin typeface="方正启体简体" panose="03000509000000000000" charset="-122"/>
                          <a:ea typeface="方正启体简体" panose="03000509000000000000" charset="-122"/>
                        </a:rPr>
                        <a:t>,</a:t>
                      </a:r>
                      <a:r>
                        <a:rPr lang="zh-CN" altLang="en-US" sz="2500">
                          <a:solidFill>
                            <a:srgbClr val="000000"/>
                          </a:solidFill>
                          <a:latin typeface="方正启体简体" panose="03000509000000000000" charset="-122"/>
                          <a:ea typeface="方正启体简体" panose="03000509000000000000" charset="-122"/>
                        </a:rPr>
                        <a:t>如科学技术、竞争意识等</a:t>
                      </a:r>
                      <a:endParaRPr lang="zh-CN" altLang="en-US" sz="2500">
                        <a:latin typeface="方正启体简体" panose="03000509000000000000" charset="-122"/>
                        <a:ea typeface="方正启体简体" panose="03000509000000000000" charset="-122"/>
                      </a:endParaRPr>
                    </a:p>
                  </a:txBody>
                  <a:tcPr marL="117250" marR="117250" marT="58604" marB="58604" anchor="ctr">
                    <a:lnL w="0">
                      <a:solidFill>
                        <a:prstClr val="black"/>
                      </a:solidFill>
                      <a:miter lim="800000"/>
                    </a:lnL>
                    <a:lnR w="28575">
                      <a:solidFill>
                        <a:schemeClr val="tx1"/>
                      </a:solidFill>
                      <a:miter lim="800000"/>
                    </a:lnR>
                    <a:lnT w="0">
                      <a:solidFill>
                        <a:prstClr val="black"/>
                      </a:solidFill>
                      <a:miter lim="800000"/>
                    </a:lnT>
                    <a:lnB w="0">
                      <a:solidFill>
                        <a:prstClr val="black"/>
                      </a:solidFill>
                      <a:miter lim="800000"/>
                    </a:lnB>
                    <a:noFill/>
                  </a:tcPr>
                </a:tc>
              </a:tr>
              <a:tr h="2212224">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algn="ctr"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埃及</a:t>
                      </a:r>
                      <a:endParaRPr lang="zh-CN" altLang="en-US" sz="2500">
                        <a:latin typeface="方正启体简体" panose="03000509000000000000" charset="-122"/>
                        <a:ea typeface="方正启体简体" panose="03000509000000000000" charset="-122"/>
                      </a:endParaRPr>
                    </a:p>
                  </a:txBody>
                  <a:tcPr marL="117250" marR="117250" marT="58604" marB="58604" anchor="ctr">
                    <a:lnL w="28575">
                      <a:solidFill>
                        <a:schemeClr val="tx1"/>
                      </a:solidFill>
                      <a:miter lim="800000"/>
                    </a:lnL>
                    <a:lnR w="0">
                      <a:solidFill>
                        <a:prstClr val="black"/>
                      </a:solidFill>
                      <a:miter lim="800000"/>
                    </a:lnR>
                    <a:lnT w="0">
                      <a:solidFill>
                        <a:prstClr val="black"/>
                      </a:solidFill>
                      <a:miter lim="800000"/>
                    </a:lnT>
                    <a:lnB w="28575">
                      <a:solidFill>
                        <a:schemeClr val="tx1"/>
                      </a:solidFill>
                      <a:miter lim="800000"/>
                    </a:lnB>
                    <a:noFill/>
                  </a:tcPr>
                </a:tc>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eaLnBrk="1" hangingPunct="1">
                        <a:lnSpc>
                          <a:spcPct val="110000"/>
                        </a:lnSpc>
                      </a:pPr>
                      <a:r>
                        <a:rPr lang="zh-CN" altLang="en-US" sz="2500" dirty="0">
                          <a:solidFill>
                            <a:srgbClr val="000000"/>
                          </a:solidFill>
                          <a:latin typeface="方正启体简体" panose="03000509000000000000" charset="-122"/>
                          <a:ea typeface="方正启体简体" panose="03000509000000000000" charset="-122"/>
                        </a:rPr>
                        <a:t>具有非洲特点的阿拉伯文化和带有欧洲和西亚等地的文化元素</a:t>
                      </a:r>
                      <a:endParaRPr lang="zh-CN" altLang="en-US" sz="2500" dirty="0">
                        <a:latin typeface="方正启体简体" panose="03000509000000000000" charset="-122"/>
                        <a:ea typeface="方正启体简体" panose="03000509000000000000" charset="-122"/>
                      </a:endParaRPr>
                    </a:p>
                  </a:txBody>
                  <a:tcPr marL="117250" marR="117250" marT="58604" marB="58604" anchor="ctr">
                    <a:lnL w="0">
                      <a:solidFill>
                        <a:prstClr val="black"/>
                      </a:solidFill>
                      <a:miter lim="800000"/>
                    </a:lnL>
                    <a:lnR w="0">
                      <a:solidFill>
                        <a:prstClr val="black"/>
                      </a:solidFill>
                      <a:miter lim="800000"/>
                    </a:lnR>
                    <a:lnT w="0">
                      <a:solidFill>
                        <a:prstClr val="black"/>
                      </a:solidFill>
                      <a:miter lim="800000"/>
                    </a:lnT>
                    <a:lnB w="28575">
                      <a:solidFill>
                        <a:schemeClr val="tx1"/>
                      </a:solidFill>
                      <a:miter lim="800000"/>
                    </a:lnB>
                    <a:noFill/>
                  </a:tcPr>
                </a:tc>
                <a:tc>
                  <a:txBody>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eaLnBrk="1" hangingPunct="1">
                        <a:lnSpc>
                          <a:spcPct val="110000"/>
                        </a:lnSpc>
                      </a:pPr>
                      <a:r>
                        <a:rPr lang="en-US" altLang="zh-CN" sz="2500">
                          <a:solidFill>
                            <a:srgbClr val="000000"/>
                          </a:solidFill>
                          <a:latin typeface="方正启体简体" panose="03000509000000000000" charset="-122"/>
                          <a:ea typeface="方正启体简体" panose="03000509000000000000" charset="-122"/>
                        </a:rPr>
                        <a:t>①</a:t>
                      </a:r>
                      <a:r>
                        <a:rPr lang="zh-CN" altLang="en-US" sz="2500">
                          <a:solidFill>
                            <a:srgbClr val="000000"/>
                          </a:solidFill>
                          <a:latin typeface="方正启体简体" panose="03000509000000000000" charset="-122"/>
                          <a:ea typeface="方正启体简体" panose="03000509000000000000" charset="-122"/>
                        </a:rPr>
                        <a:t>伊斯兰教为官方宗教</a:t>
                      </a:r>
                      <a:r>
                        <a:rPr lang="en-US" altLang="zh-CN" sz="2500">
                          <a:solidFill>
                            <a:srgbClr val="000000"/>
                          </a:solidFill>
                          <a:latin typeface="方正启体简体" panose="03000509000000000000" charset="-122"/>
                          <a:ea typeface="方正启体简体" panose="03000509000000000000" charset="-122"/>
                        </a:rPr>
                        <a:t>,</a:t>
                      </a:r>
                      <a:r>
                        <a:rPr lang="zh-CN" altLang="en-US" sz="2500">
                          <a:solidFill>
                            <a:srgbClr val="000000"/>
                          </a:solidFill>
                          <a:latin typeface="方正启体简体" panose="03000509000000000000" charset="-122"/>
                          <a:ea typeface="方正启体简体" panose="03000509000000000000" charset="-122"/>
                        </a:rPr>
                        <a:t>少数人信仰基督教等其他宗教</a:t>
                      </a:r>
                      <a:r>
                        <a:rPr lang="en-US" altLang="zh-CN" sz="2500">
                          <a:solidFill>
                            <a:srgbClr val="000000"/>
                          </a:solidFill>
                          <a:latin typeface="方正启体简体" panose="03000509000000000000" charset="-122"/>
                          <a:ea typeface="方正启体简体" panose="03000509000000000000" charset="-122"/>
                        </a:rPr>
                        <a:t>;</a:t>
                      </a:r>
                      <a:endParaRPr lang="en-US" altLang="zh-CN" sz="2500">
                        <a:solidFill>
                          <a:srgbClr val="000000"/>
                        </a:solidFill>
                        <a:latin typeface="方正启体简体" panose="03000509000000000000" charset="-122"/>
                        <a:ea typeface="方正启体简体" panose="03000509000000000000" charset="-122"/>
                      </a:endParaRPr>
                    </a:p>
                    <a:p>
                      <a:pPr marL="0" lvl="0" indent="0" eaLnBrk="1" hangingPunct="1">
                        <a:lnSpc>
                          <a:spcPct val="110000"/>
                        </a:lnSpc>
                      </a:pPr>
                      <a:r>
                        <a:rPr lang="en-US" altLang="zh-CN" sz="2500">
                          <a:solidFill>
                            <a:srgbClr val="000000"/>
                          </a:solidFill>
                          <a:latin typeface="方正启体简体" panose="03000509000000000000" charset="-122"/>
                          <a:ea typeface="方正启体简体" panose="03000509000000000000" charset="-122"/>
                        </a:rPr>
                        <a:t>②_________</a:t>
                      </a:r>
                      <a:r>
                        <a:rPr lang="zh-CN" altLang="en-US" sz="2500">
                          <a:solidFill>
                            <a:srgbClr val="000000"/>
                          </a:solidFill>
                          <a:latin typeface="方正启体简体" panose="03000509000000000000" charset="-122"/>
                          <a:ea typeface="方正启体简体" panose="03000509000000000000" charset="-122"/>
                        </a:rPr>
                        <a:t>为官方语言</a:t>
                      </a:r>
                      <a:r>
                        <a:rPr lang="en-US" altLang="zh-CN" sz="2500">
                          <a:solidFill>
                            <a:srgbClr val="000000"/>
                          </a:solidFill>
                          <a:latin typeface="方正启体简体" panose="03000509000000000000" charset="-122"/>
                          <a:ea typeface="方正启体简体" panose="03000509000000000000" charset="-122"/>
                        </a:rPr>
                        <a:t>,</a:t>
                      </a:r>
                      <a:r>
                        <a:rPr lang="zh-CN" altLang="en-US" sz="2500">
                          <a:solidFill>
                            <a:srgbClr val="000000"/>
                          </a:solidFill>
                          <a:latin typeface="方正启体简体" panose="03000509000000000000" charset="-122"/>
                          <a:ea typeface="方正启体简体" panose="03000509000000000000" charset="-122"/>
                        </a:rPr>
                        <a:t>英语和法语也被广泛使用</a:t>
                      </a:r>
                      <a:r>
                        <a:rPr lang="en-US" altLang="zh-CN" sz="2500">
                          <a:solidFill>
                            <a:srgbClr val="000000"/>
                          </a:solidFill>
                          <a:latin typeface="方正启体简体" panose="03000509000000000000" charset="-122"/>
                          <a:ea typeface="方正启体简体" panose="03000509000000000000" charset="-122"/>
                        </a:rPr>
                        <a:t>;</a:t>
                      </a:r>
                      <a:endParaRPr lang="en-US" altLang="zh-CN" sz="2500">
                        <a:solidFill>
                          <a:srgbClr val="000000"/>
                        </a:solidFill>
                        <a:latin typeface="方正启体简体" panose="03000509000000000000" charset="-122"/>
                        <a:ea typeface="方正启体简体" panose="03000509000000000000" charset="-122"/>
                      </a:endParaRPr>
                    </a:p>
                    <a:p>
                      <a:pPr marL="0" lvl="0" indent="0" eaLnBrk="1" hangingPunct="1">
                        <a:lnSpc>
                          <a:spcPct val="110000"/>
                        </a:lnSpc>
                      </a:pPr>
                      <a:r>
                        <a:rPr lang="en-US" altLang="zh-CN" sz="2500">
                          <a:solidFill>
                            <a:srgbClr val="000000"/>
                          </a:solidFill>
                          <a:latin typeface="方正启体简体" panose="03000509000000000000" charset="-122"/>
                          <a:ea typeface="方正启体简体" panose="03000509000000000000" charset="-122"/>
                        </a:rPr>
                        <a:t>③</a:t>
                      </a:r>
                      <a:r>
                        <a:rPr lang="zh-CN" altLang="en-US" sz="2500">
                          <a:solidFill>
                            <a:srgbClr val="000000"/>
                          </a:solidFill>
                          <a:latin typeface="方正启体简体" panose="03000509000000000000" charset="-122"/>
                          <a:ea typeface="方正启体简体" panose="03000509000000000000" charset="-122"/>
                        </a:rPr>
                        <a:t>古埃及留下的诸多名胜古迹对现代埃及的建筑和艺</a:t>
                      </a:r>
                      <a:endParaRPr lang="zh-CN" altLang="en-US" sz="2500">
                        <a:solidFill>
                          <a:srgbClr val="000000"/>
                        </a:solidFill>
                        <a:latin typeface="方正启体简体" panose="03000509000000000000" charset="-122"/>
                        <a:ea typeface="方正启体简体" panose="03000509000000000000" charset="-122"/>
                      </a:endParaRPr>
                    </a:p>
                    <a:p>
                      <a:pPr marL="0" lvl="0" indent="0" eaLnBrk="1" hangingPunct="1">
                        <a:lnSpc>
                          <a:spcPct val="110000"/>
                        </a:lnSpc>
                      </a:pPr>
                      <a:r>
                        <a:rPr lang="zh-CN" altLang="en-US" sz="2500">
                          <a:solidFill>
                            <a:srgbClr val="000000"/>
                          </a:solidFill>
                          <a:latin typeface="方正启体简体" panose="03000509000000000000" charset="-122"/>
                          <a:ea typeface="方正启体简体" panose="03000509000000000000" charset="-122"/>
                        </a:rPr>
                        <a:t>术等产生很大影响</a:t>
                      </a:r>
                      <a:endParaRPr lang="zh-CN" altLang="en-US" sz="2500">
                        <a:latin typeface="方正启体简体" panose="03000509000000000000" charset="-122"/>
                        <a:ea typeface="方正启体简体" panose="03000509000000000000" charset="-122"/>
                      </a:endParaRPr>
                    </a:p>
                  </a:txBody>
                  <a:tcPr marL="117250" marR="117250" marT="58604" marB="58604" anchor="ctr">
                    <a:lnL w="0">
                      <a:solidFill>
                        <a:prstClr val="black"/>
                      </a:solidFill>
                      <a:miter lim="800000"/>
                    </a:lnL>
                    <a:lnR w="28575">
                      <a:solidFill>
                        <a:schemeClr val="tx1"/>
                      </a:solidFill>
                      <a:miter lim="800000"/>
                    </a:lnR>
                    <a:lnT w="0">
                      <a:solidFill>
                        <a:prstClr val="black"/>
                      </a:solidFill>
                      <a:miter lim="800000"/>
                    </a:lnT>
                    <a:lnB w="28575">
                      <a:solidFill>
                        <a:schemeClr val="tx1"/>
                      </a:solidFill>
                      <a:miter lim="800000"/>
                    </a:lnB>
                    <a:noFill/>
                  </a:tcPr>
                </a:tc>
              </a:tr>
            </a:tbl>
          </a:graphicData>
        </a:graphic>
      </p:graphicFrame>
      <p:sp>
        <p:nvSpPr>
          <p:cNvPr id="12312" name="Text Box 28"/>
          <p:cNvSpPr/>
          <p:nvPr/>
        </p:nvSpPr>
        <p:spPr>
          <a:xfrm>
            <a:off x="3695509" y="4818318"/>
            <a:ext cx="2527629" cy="670560"/>
          </a:xfrm>
          <a:prstGeom prst="rect">
            <a:avLst/>
          </a:prstGeom>
          <a:noFill/>
          <a:ln>
            <a:noFill/>
            <a:miter lim="800000"/>
          </a:ln>
          <a:effectLst/>
        </p:spPr>
        <p:txBody>
          <a:bodyPr lIns="117235" tIns="58618" rIns="117235" bIns="58618" anchor="b" anchorCtr="1">
            <a:spAutoFit/>
          </a:bodyPr>
          <a:lstStyle>
            <a:defPPr>
              <a:defRPr lang="zh-CN"/>
            </a:defPPr>
            <a:lvl1pPr marL="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1pPr>
            <a:lvl2pPr marL="4572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2pPr>
            <a:lvl3pPr marL="9144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3pPr>
            <a:lvl4pPr marL="13716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4pPr>
            <a:lvl5pPr marL="1828800" indent="0" algn="l" defTabSz="914400" rtl="0" eaLnBrk="0" fontAlgn="base" hangingPunct="0">
              <a:lnSpc>
                <a:spcPct val="150000"/>
              </a:lnSpc>
              <a:spcBef>
                <a:spcPct val="0"/>
              </a:spcBef>
              <a:spcAft>
                <a:spcPct val="0"/>
              </a:spcAft>
              <a:buClrTx/>
              <a:buSzTx/>
              <a:buFontTx/>
              <a:buNone/>
              <a:defRPr kumimoji="0" lang="zh-CN" altLang="en-US" sz="2600" b="1" i="0" u="none" baseline="0">
                <a:solidFill>
                  <a:schemeClr val="tx1"/>
                </a:solidFill>
                <a:effectLst/>
                <a:latin typeface="宋体" panose="02010600030101010101" pitchFamily="2" charset="-122"/>
                <a:ea typeface="宋体" panose="02010600030101010101" pitchFamily="2" charset="-122"/>
              </a:defRPr>
            </a:lvl5pPr>
          </a:lstStyle>
          <a:p>
            <a:pPr marL="0" lvl="0" indent="0" defTabSz="1171575" eaLnBrk="1" hangingPunct="1"/>
            <a:r>
              <a:rPr lang="zh-CN" altLang="en-US" sz="2400">
                <a:solidFill>
                  <a:srgbClr val="FF0000"/>
                </a:solidFill>
                <a:latin typeface="方正启体简体" panose="03000509000000000000" charset="-122"/>
                <a:ea typeface="方正启体简体" panose="03000509000000000000" charset="-122"/>
              </a:rPr>
              <a:t>阿拉伯语</a:t>
            </a:r>
            <a:endParaRPr lang="zh-CN" altLang="en-US" sz="2400">
              <a:solidFill>
                <a:srgbClr val="FF0000"/>
              </a:solidFill>
              <a:latin typeface="方正启体简体" panose="03000509000000000000" charset="-122"/>
              <a:ea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12"/>
                                        </p:tgtEl>
                                        <p:attrNameLst>
                                          <p:attrName>style.visibility</p:attrName>
                                        </p:attrNameLst>
                                      </p:cBhvr>
                                      <p:to>
                                        <p:strVal val="visible"/>
                                      </p:to>
                                    </p:set>
                                    <p:animEffect transition="in" filter="blinds(horizontal)">
                                      <p:cBhvr>
                                        <p:cTn id="7" dur="5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496570"/>
            <a:ext cx="12191365" cy="829945"/>
          </a:xfrm>
          <a:prstGeom prst="rect">
            <a:avLst/>
          </a:prstGeom>
          <a:noFill/>
        </p:spPr>
        <p:txBody>
          <a:bodyPr wrap="square" rtlCol="0">
            <a:spAutoFit/>
          </a:bodyPr>
          <a:p>
            <a:pPr lvl="0" algn="ctr">
              <a:buClrTx/>
              <a:buSzTx/>
              <a:buFontTx/>
            </a:pPr>
            <a:r>
              <a:rPr sz="2400" b="1">
                <a:latin typeface="方正启体简体" panose="03000509000000000000" charset="-122"/>
                <a:ea typeface="方正启体简体" panose="03000509000000000000" charset="-122"/>
                <a:sym typeface="+mn-ea"/>
              </a:rPr>
              <a:t> 【</a:t>
            </a:r>
            <a:r>
              <a:rPr lang="zh-CN" sz="2400" b="1">
                <a:latin typeface="方正启体简体" panose="03000509000000000000" charset="-122"/>
                <a:ea typeface="方正启体简体" panose="03000509000000000000" charset="-122"/>
                <a:sym typeface="+mn-ea"/>
              </a:rPr>
              <a:t>思考</a:t>
            </a:r>
            <a:r>
              <a:rPr sz="2400" b="1">
                <a:latin typeface="方正启体简体" panose="03000509000000000000" charset="-122"/>
                <a:ea typeface="方正启体简体" panose="03000509000000000000" charset="-122"/>
                <a:sym typeface="+mn-ea"/>
              </a:rPr>
              <a:t>】</a:t>
            </a:r>
            <a:r>
              <a:rPr lang="zh-CN" sz="2400" b="1">
                <a:latin typeface="方正启体简体" panose="03000509000000000000" charset="-122"/>
                <a:ea typeface="方正启体简体" panose="03000509000000000000" charset="-122"/>
                <a:sym typeface="+mn-ea"/>
              </a:rPr>
              <a:t>怎样理解新兴民族国家的文化复兴</a:t>
            </a:r>
            <a:r>
              <a:rPr lang="zh-CN" sz="2400">
                <a:latin typeface="方正启体简体" panose="03000509000000000000" charset="-122"/>
                <a:ea typeface="方正启体简体" panose="03000509000000000000" charset="-122"/>
                <a:sym typeface="+mn-ea"/>
              </a:rPr>
              <a:t>？</a:t>
            </a:r>
            <a:endParaRPr lang="zh-CN" sz="2400">
              <a:latin typeface="方正启体简体" panose="03000509000000000000" charset="-122"/>
              <a:ea typeface="方正启体简体" panose="03000509000000000000" charset="-122"/>
              <a:sym typeface="+mn-ea"/>
            </a:endParaRPr>
          </a:p>
          <a:p>
            <a:pPr lvl="0" algn="ctr">
              <a:buClrTx/>
              <a:buSzTx/>
              <a:buFontTx/>
            </a:pPr>
            <a:r>
              <a:rPr lang="zh-CN" sz="2400">
                <a:latin typeface="方正启体简体" panose="03000509000000000000" charset="-122"/>
                <a:ea typeface="方正启体简体" panose="03000509000000000000" charset="-122"/>
                <a:sym typeface="+mn-ea"/>
              </a:rPr>
              <a:t>（角度：国家独立与文化发展的关系；本土文化和西方文化的关系。）</a:t>
            </a:r>
            <a:endParaRPr lang="zh-CN" sz="2400" b="1">
              <a:latin typeface="方正启体简体" panose="03000509000000000000" charset="-122"/>
              <a:ea typeface="方正启体简体" panose="03000509000000000000" charset="-122"/>
              <a:sym typeface="+mn-ea"/>
            </a:endParaRPr>
          </a:p>
        </p:txBody>
      </p:sp>
      <p:sp>
        <p:nvSpPr>
          <p:cNvPr id="3" name="文本框 2"/>
          <p:cNvSpPr txBox="1"/>
          <p:nvPr/>
        </p:nvSpPr>
        <p:spPr>
          <a:xfrm>
            <a:off x="342900" y="1388745"/>
            <a:ext cx="11442065" cy="1476375"/>
          </a:xfrm>
          <a:prstGeom prst="rect">
            <a:avLst/>
          </a:prstGeom>
          <a:solidFill>
            <a:schemeClr val="tx1">
              <a:lumMod val="50000"/>
              <a:lumOff val="50000"/>
              <a:alpha val="26000"/>
            </a:schemeClr>
          </a:solidFill>
        </p:spPr>
        <p:txBody>
          <a:bodyPr wrap="square" rtlCol="0" anchor="t">
            <a:spAutoFit/>
          </a:bodyPr>
          <a:p>
            <a:pPr lvl="0" algn="l">
              <a:lnSpc>
                <a:spcPct val="150000"/>
              </a:lnSpc>
              <a:buClrTx/>
              <a:buSzTx/>
              <a:buFontTx/>
            </a:pPr>
            <a:r>
              <a:rPr lang="zh-CN" sz="2000">
                <a:latin typeface="方正启体简体" panose="03000509000000000000" charset="-122"/>
                <a:ea typeface="方正启体简体" panose="03000509000000000000" charset="-122"/>
                <a:sym typeface="+mn-ea"/>
              </a:rPr>
              <a:t>①</a:t>
            </a: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文化复兴一定是在国家独立之后</a:t>
            </a:r>
            <a:r>
              <a:rPr lang="zh-CN" altLang="en-US" sz="2000">
                <a:latin typeface="方正启体简体" panose="03000509000000000000" charset="-122"/>
                <a:ea typeface="方正启体简体" panose="03000509000000000000" charset="-122"/>
                <a:cs typeface="方正启体简体" panose="03000509000000000000" charset="-122"/>
                <a:sym typeface="+mn-ea"/>
              </a:rPr>
              <a:t>，处于殖民地、半殖民地状态的国家无法实现真正的文化复兴；</a:t>
            </a:r>
            <a:endParaRPr lang="zh-CN" altLang="en-US" sz="2000">
              <a:latin typeface="方正启体简体" panose="03000509000000000000" charset="-122"/>
              <a:ea typeface="方正启体简体" panose="03000509000000000000" charset="-122"/>
              <a:cs typeface="方正启体简体" panose="03000509000000000000" charset="-122"/>
              <a:sym typeface="+mn-ea"/>
            </a:endParaRPr>
          </a:p>
          <a:p>
            <a:pPr lvl="0" algn="l">
              <a:lnSpc>
                <a:spcPct val="150000"/>
              </a:lnSpc>
              <a:buClrTx/>
              <a:buSzTx/>
              <a:buFontTx/>
            </a:pPr>
            <a:r>
              <a:rPr lang="zh-CN" altLang="en-US" sz="2000">
                <a:latin typeface="方正启体简体" panose="03000509000000000000" charset="-122"/>
                <a:ea typeface="方正启体简体" panose="03000509000000000000" charset="-122"/>
                <a:cs typeface="方正启体简体" panose="03000509000000000000" charset="-122"/>
                <a:sym typeface="+mn-ea"/>
              </a:rPr>
              <a:t>②受到历史因素的影响，新兴民族国家的文化复兴往往呈现出</a:t>
            </a: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本土文化与西方文化相结合</a:t>
            </a:r>
            <a:r>
              <a:rPr lang="zh-CN" altLang="en-US" sz="2000">
                <a:latin typeface="方正启体简体" panose="03000509000000000000" charset="-122"/>
                <a:ea typeface="方正启体简体" panose="03000509000000000000" charset="-122"/>
                <a:cs typeface="方正启体简体" panose="03000509000000000000" charset="-122"/>
                <a:sym typeface="+mn-ea"/>
              </a:rPr>
              <a:t>的特征；</a:t>
            </a:r>
            <a:endParaRPr lang="zh-CN" altLang="en-US" sz="2000">
              <a:latin typeface="方正启体简体" panose="03000509000000000000" charset="-122"/>
              <a:ea typeface="方正启体简体" panose="03000509000000000000" charset="-122"/>
              <a:cs typeface="方正启体简体" panose="03000509000000000000" charset="-122"/>
              <a:sym typeface="+mn-ea"/>
            </a:endParaRPr>
          </a:p>
          <a:p>
            <a:pPr lvl="0" algn="l">
              <a:lnSpc>
                <a:spcPct val="150000"/>
              </a:lnSpc>
              <a:buClrTx/>
              <a:buSzTx/>
              <a:buFontTx/>
            </a:pPr>
            <a:r>
              <a:rPr lang="zh-CN" altLang="en-US" sz="2000">
                <a:latin typeface="方正启体简体" panose="03000509000000000000" charset="-122"/>
                <a:ea typeface="方正启体简体" panose="03000509000000000000" charset="-122"/>
                <a:cs typeface="方正启体简体" panose="03000509000000000000" charset="-122"/>
                <a:sym typeface="+mn-ea"/>
              </a:rPr>
              <a:t>③新兴民族国家主动发展自己的文化，使之复兴，这</a:t>
            </a:r>
            <a:r>
              <a:rPr lang="zh-CN" altLang="en-US" sz="2000">
                <a:solidFill>
                  <a:srgbClr val="FF0000"/>
                </a:solidFill>
                <a:latin typeface="方正启体简体" panose="03000509000000000000" charset="-122"/>
                <a:ea typeface="方正启体简体" panose="03000509000000000000" charset="-122"/>
                <a:cs typeface="方正启体简体" panose="03000509000000000000" charset="-122"/>
                <a:sym typeface="+mn-ea"/>
              </a:rPr>
              <a:t>是国家主权的表现</a:t>
            </a:r>
            <a:r>
              <a:rPr lang="zh-CN" altLang="en-US" sz="2000">
                <a:latin typeface="方正启体简体" panose="03000509000000000000" charset="-122"/>
                <a:ea typeface="方正启体简体" panose="03000509000000000000" charset="-122"/>
                <a:cs typeface="方正启体简体" panose="03000509000000000000" charset="-122"/>
                <a:sym typeface="+mn-ea"/>
              </a:rPr>
              <a:t>。</a:t>
            </a:r>
            <a:endParaRPr lang="zh-CN" altLang="en-US" sz="2000">
              <a:latin typeface="方正启体简体" panose="03000509000000000000" charset="-122"/>
              <a:ea typeface="方正启体简体" panose="03000509000000000000" charset="-122"/>
              <a:cs typeface="方正启体简体" panose="03000509000000000000" charset="-122"/>
              <a:sym typeface="+mn-ea"/>
            </a:endParaRPr>
          </a:p>
        </p:txBody>
      </p:sp>
      <p:sp>
        <p:nvSpPr>
          <p:cNvPr id="5" name="文本框 4"/>
          <p:cNvSpPr txBox="1"/>
          <p:nvPr/>
        </p:nvSpPr>
        <p:spPr>
          <a:xfrm>
            <a:off x="342265" y="2927350"/>
            <a:ext cx="11442700" cy="460375"/>
          </a:xfrm>
          <a:prstGeom prst="rect">
            <a:avLst/>
          </a:prstGeom>
          <a:noFill/>
        </p:spPr>
        <p:txBody>
          <a:bodyPr wrap="square" rtlCol="0">
            <a:spAutoFit/>
          </a:bodyPr>
          <a:p>
            <a:pPr lvl="0" algn="ctr">
              <a:buClrTx/>
              <a:buSzTx/>
              <a:buFontTx/>
            </a:pPr>
            <a:r>
              <a:rPr sz="2400" b="1">
                <a:latin typeface="方正启体简体" panose="03000509000000000000" charset="-122"/>
                <a:ea typeface="方正启体简体" panose="03000509000000000000" charset="-122"/>
                <a:sym typeface="+mn-ea"/>
              </a:rPr>
              <a:t> 【</a:t>
            </a:r>
            <a:r>
              <a:rPr lang="zh-CN" sz="2400" b="1">
                <a:latin typeface="方正启体简体" panose="03000509000000000000" charset="-122"/>
                <a:ea typeface="方正启体简体" panose="03000509000000000000" charset="-122"/>
                <a:sym typeface="+mn-ea"/>
              </a:rPr>
              <a:t>思考</a:t>
            </a:r>
            <a:r>
              <a:rPr sz="2400" b="1">
                <a:latin typeface="方正启体简体" panose="03000509000000000000" charset="-122"/>
                <a:ea typeface="方正启体简体" panose="03000509000000000000" charset="-122"/>
                <a:sym typeface="+mn-ea"/>
              </a:rPr>
              <a:t>】</a:t>
            </a:r>
            <a:r>
              <a:rPr lang="zh-CN" sz="2400" b="1">
                <a:latin typeface="方正启体简体" panose="03000509000000000000" charset="-122"/>
                <a:ea typeface="方正启体简体" panose="03000509000000000000" charset="-122"/>
                <a:sym typeface="+mn-ea"/>
              </a:rPr>
              <a:t>战后新兴民族国家文化发展的特点？</a:t>
            </a:r>
            <a:endParaRPr lang="zh-CN" sz="2400" b="1">
              <a:latin typeface="方正启体简体" panose="03000509000000000000" charset="-122"/>
              <a:ea typeface="方正启体简体" panose="03000509000000000000" charset="-122"/>
              <a:sym typeface="+mn-ea"/>
            </a:endParaRPr>
          </a:p>
        </p:txBody>
      </p:sp>
      <p:sp>
        <p:nvSpPr>
          <p:cNvPr id="6" name="文本框 5"/>
          <p:cNvSpPr txBox="1"/>
          <p:nvPr/>
        </p:nvSpPr>
        <p:spPr>
          <a:xfrm>
            <a:off x="341630" y="3373755"/>
            <a:ext cx="11442700" cy="3322955"/>
          </a:xfrm>
          <a:prstGeom prst="rect">
            <a:avLst/>
          </a:prstGeom>
          <a:solidFill>
            <a:schemeClr val="tx1">
              <a:lumMod val="50000"/>
              <a:lumOff val="50000"/>
              <a:alpha val="26000"/>
            </a:schemeClr>
          </a:solidFill>
        </p:spPr>
        <p:txBody>
          <a:bodyPr wrap="square" rtlCol="0" anchor="t">
            <a:spAutoFit/>
          </a:bodyPr>
          <a:p>
            <a:pPr lvl="0" algn="l">
              <a:lnSpc>
                <a:spcPct val="150000"/>
              </a:lnSpc>
              <a:buClrTx/>
              <a:buSzTx/>
              <a:buFontTx/>
            </a:pPr>
            <a:r>
              <a:rPr lang="zh-CN" sz="2000">
                <a:solidFill>
                  <a:srgbClr val="FF0000"/>
                </a:solidFill>
                <a:latin typeface="方正启体简体" panose="03000509000000000000" charset="-122"/>
                <a:ea typeface="方正启体简体" panose="03000509000000000000" charset="-122"/>
                <a:sym typeface="+mn-ea"/>
              </a:rPr>
              <a:t>①吸收借鉴外来文化。</a:t>
            </a:r>
            <a:r>
              <a:rPr lang="zh-CN" sz="2000">
                <a:latin typeface="方正启体简体" panose="03000509000000000000" charset="-122"/>
                <a:ea typeface="方正启体简体" panose="03000509000000000000" charset="-122"/>
                <a:sym typeface="+mn-ea"/>
              </a:rPr>
              <a:t>印度接受来自西方的自由主义、民族主义和社会主义思想中的一些基本价值取向；新加坡、韩国都注意发扬儒家文化的精华、吸收西方文化的精华；埃及带有欧洲和西亚等地的文化元素。</a:t>
            </a:r>
            <a:endParaRPr lang="zh-CN" sz="2000">
              <a:latin typeface="方正启体简体" panose="03000509000000000000" charset="-122"/>
              <a:ea typeface="方正启体简体" panose="03000509000000000000" charset="-122"/>
              <a:sym typeface="+mn-ea"/>
            </a:endParaRPr>
          </a:p>
          <a:p>
            <a:pPr lvl="0" algn="l">
              <a:lnSpc>
                <a:spcPct val="150000"/>
              </a:lnSpc>
              <a:buClrTx/>
              <a:buSzTx/>
              <a:buFontTx/>
            </a:pPr>
            <a:r>
              <a:rPr lang="zh-CN" sz="2000">
                <a:solidFill>
                  <a:srgbClr val="FF0000"/>
                </a:solidFill>
                <a:latin typeface="方正启体简体" panose="03000509000000000000" charset="-122"/>
                <a:ea typeface="方正启体简体" panose="03000509000000000000" charset="-122"/>
                <a:sym typeface="+mn-ea"/>
              </a:rPr>
              <a:t>②重视民族文化复兴。</a:t>
            </a:r>
            <a:r>
              <a:rPr lang="zh-CN" sz="2000">
                <a:latin typeface="方正启体简体" panose="03000509000000000000" charset="-122"/>
                <a:ea typeface="方正启体简体" panose="03000509000000000000" charset="-122"/>
                <a:sym typeface="+mn-ea"/>
              </a:rPr>
              <a:t>印度注重发扬传统文化，崇尚甘地思想，尊重宗教信仰的多样性；埃及汲取古埃及优秀文化遗产，复兴民族文化。</a:t>
            </a:r>
            <a:endParaRPr lang="zh-CN" sz="2000">
              <a:latin typeface="方正启体简体" panose="03000509000000000000" charset="-122"/>
              <a:ea typeface="方正启体简体" panose="03000509000000000000" charset="-122"/>
              <a:sym typeface="+mn-ea"/>
            </a:endParaRPr>
          </a:p>
          <a:p>
            <a:pPr lvl="0" algn="l">
              <a:lnSpc>
                <a:spcPct val="150000"/>
              </a:lnSpc>
              <a:buClrTx/>
              <a:buSzTx/>
              <a:buFontTx/>
            </a:pPr>
            <a:r>
              <a:rPr lang="zh-CN" sz="2000">
                <a:solidFill>
                  <a:srgbClr val="FF0000"/>
                </a:solidFill>
                <a:latin typeface="方正启体简体" panose="03000509000000000000" charset="-122"/>
                <a:ea typeface="方正启体简体" panose="03000509000000000000" charset="-122"/>
                <a:sym typeface="+mn-ea"/>
              </a:rPr>
              <a:t>③在传统与现代碰撞中创新发展。</a:t>
            </a:r>
            <a:r>
              <a:rPr lang="zh-CN" sz="2000">
                <a:latin typeface="方正启体简体" panose="03000509000000000000" charset="-122"/>
                <a:ea typeface="方正启体简体" panose="03000509000000000000" charset="-122"/>
                <a:sym typeface="+mn-ea"/>
              </a:rPr>
              <a:t>印度在吸收借鉴基础上走上独特的发展道路；新加坡、韩国努力创造一种现代的东方文化；埃及发展具有非洲特点的阿拉伯文化。</a:t>
            </a:r>
            <a:endParaRPr lang="zh-CN" sz="2000">
              <a:latin typeface="方正启体简体" panose="03000509000000000000" charset="-122"/>
              <a:ea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a:spLocks noGrp="1"/>
          </p:cNvSpPr>
          <p:nvPr>
            <p:custDataLst>
              <p:tags r:id="rId1"/>
            </p:custDataLst>
          </p:nvPr>
        </p:nvSpPr>
        <p:spPr>
          <a:xfrm>
            <a:off x="346075" y="799465"/>
            <a:ext cx="11500485" cy="4526280"/>
          </a:xfrm>
          <a:prstGeom prst="rect">
            <a:avLst/>
          </a:prstGeom>
          <a:noFill/>
          <a:ln w="9525">
            <a:noFill/>
            <a:miter/>
          </a:ln>
        </p:spPr>
        <p:txBody>
          <a:bodyPr anchor="t"/>
          <a:lstStyle>
            <a:lvl1pPr marL="342900" lvl="0" indent="-342900" algn="l" defTabSz="914400" eaLnBrk="0" fontAlgn="base" latinLnBrk="0" hangingPunct="0">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a:lstStyle>
          <a:p>
            <a:pPr marL="0" indent="0">
              <a:lnSpc>
                <a:spcPts val="3540"/>
              </a:lnSpc>
              <a:spcBef>
                <a:spcPct val="0"/>
              </a:spcBef>
              <a:buNone/>
            </a:pPr>
            <a:r>
              <a:rPr lang="en-US" altLang="zh-CN" sz="2400" b="1"/>
              <a:t>       </a:t>
            </a:r>
            <a:r>
              <a:rPr lang="zh-CN" altLang="zh-CN" sz="2400" b="1"/>
              <a:t>材料：</a:t>
            </a:r>
            <a:r>
              <a:rPr lang="en-US" altLang="zh-CN" sz="2400" b="1">
                <a:solidFill>
                  <a:srgbClr val="0033CC"/>
                </a:solidFill>
                <a:latin typeface="方正启体简体" panose="03000509000000000000" charset="-122"/>
                <a:ea typeface="方正启体简体" panose="03000509000000000000" charset="-122"/>
                <a:cs typeface="方正启体简体" panose="03000509000000000000" charset="-122"/>
              </a:rPr>
              <a:t>50</a:t>
            </a:r>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rPr>
              <a:t>年过后，亚洲这些新独立的国家并不是完全走西方走过的路，他们在现代化进程中走的是一条属于自己的路。这些成就感增强了他们的信心，物质的成功带来了对文化的伸张。一些比较成功的国家领导人，如新加坡、马来西亚，宣称自己的发展得益于一种精神上的力量，即</a:t>
            </a:r>
            <a:r>
              <a:rPr lang="en-US" altLang="zh-CN" sz="2400" b="1">
                <a:solidFill>
                  <a:srgbClr val="0033CC"/>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rPr>
              <a:t>亚洲价值观</a:t>
            </a:r>
            <a:r>
              <a:rPr lang="en-US" altLang="zh-CN" sz="2400" b="1">
                <a:solidFill>
                  <a:srgbClr val="0033CC"/>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rPr>
              <a:t>。 </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endParaRPr>
          </a:p>
          <a:p>
            <a:pPr marL="0" indent="0" algn="r">
              <a:lnSpc>
                <a:spcPts val="3540"/>
              </a:lnSpc>
              <a:spcBef>
                <a:spcPct val="0"/>
              </a:spcBef>
              <a:buNone/>
            </a:pPr>
            <a:r>
              <a:rPr lang="zh-CN" altLang="en-US" sz="2400" b="1"/>
              <a:t>——马克垚《世界文明史》</a:t>
            </a:r>
            <a:endParaRPr lang="zh-CN" altLang="en-US" sz="2400" b="1"/>
          </a:p>
          <a:p>
            <a:pPr marL="0" indent="0">
              <a:buNone/>
            </a:pPr>
            <a:endParaRPr lang="zh-CN" altLang="en-US" sz="2400" b="1">
              <a:solidFill>
                <a:srgbClr val="FF0000"/>
              </a:solidFill>
            </a:endParaRPr>
          </a:p>
        </p:txBody>
      </p:sp>
      <p:sp>
        <p:nvSpPr>
          <p:cNvPr id="20" name="文本框 19"/>
          <p:cNvSpPr txBox="1"/>
          <p:nvPr>
            <p:custDataLst>
              <p:tags r:id="rId2"/>
            </p:custDataLst>
          </p:nvPr>
        </p:nvSpPr>
        <p:spPr>
          <a:xfrm>
            <a:off x="395605" y="5687695"/>
            <a:ext cx="11400790" cy="798195"/>
          </a:xfrm>
          <a:prstGeom prst="rect">
            <a:avLst/>
          </a:prstGeom>
          <a:ln>
            <a:noFill/>
          </a:ln>
        </p:spPr>
        <p:style>
          <a:lnRef idx="2">
            <a:schemeClr val="dk1"/>
          </a:lnRef>
          <a:fillRef idx="1">
            <a:schemeClr val="lt1"/>
          </a:fillRef>
          <a:effectRef idx="0">
            <a:schemeClr val="dk1"/>
          </a:effectRef>
          <a:fontRef idx="minor">
            <a:schemeClr val="dk1"/>
          </a:fontRef>
        </p:style>
        <p:txBody>
          <a:bodyPr wrap="square" lIns="59748" tIns="29873" rIns="59748" bIns="29873">
            <a:spAutoFit/>
            <a:scene3d>
              <a:camera prst="orthographicFront"/>
              <a:lightRig rig="threePt" dir="t"/>
            </a:scene3d>
          </a:bodyPr>
          <a:lstStyle/>
          <a:p>
            <a:pPr defTabSz="596900">
              <a:spcBef>
                <a:spcPct val="50000"/>
              </a:spcBef>
            </a:pPr>
            <a:r>
              <a:rPr lang="en-US" altLang="zh-CN" sz="2400" b="1">
                <a:ln/>
                <a:solidFill>
                  <a:srgbClr val="FF0000"/>
                </a:solidFill>
                <a:effectLst/>
                <a:latin typeface="方正启体简体" panose="03000509000000000000" charset="-122"/>
                <a:ea typeface="方正启体简体" panose="03000509000000000000" charset="-122"/>
              </a:rPr>
              <a:t>      </a:t>
            </a:r>
            <a:r>
              <a:rPr lang="zh-CN" altLang="en-US" sz="2400" b="1">
                <a:ln/>
                <a:solidFill>
                  <a:srgbClr val="FF0000"/>
                </a:solidFill>
                <a:effectLst/>
                <a:latin typeface="方正启体简体" panose="03000509000000000000" charset="-122"/>
                <a:ea typeface="方正启体简体" panose="03000509000000000000" charset="-122"/>
              </a:rPr>
              <a:t>二战后，新兴民族国家在建设现代化的过程中，形成了本土文化与西方文化相结合的新文化，民族文化得以复兴。</a:t>
            </a:r>
            <a:endParaRPr lang="zh-CN" altLang="en-US" sz="2400" b="1">
              <a:ln/>
              <a:solidFill>
                <a:srgbClr val="FF0000"/>
              </a:solidFill>
              <a:effectLst/>
              <a:latin typeface="方正启体简体" panose="03000509000000000000" charset="-122"/>
              <a:ea typeface="方正启体简体" panose="03000509000000000000" charset="-122"/>
            </a:endParaRPr>
          </a:p>
        </p:txBody>
      </p:sp>
      <p:sp>
        <p:nvSpPr>
          <p:cNvPr id="5" name="文本框 4"/>
          <p:cNvSpPr txBox="1"/>
          <p:nvPr>
            <p:custDataLst>
              <p:tags r:id="rId3"/>
            </p:custDataLst>
          </p:nvPr>
        </p:nvSpPr>
        <p:spPr>
          <a:xfrm>
            <a:off x="508000" y="3075305"/>
            <a:ext cx="11400155" cy="829945"/>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scene3d>
              <a:camera prst="orthographicFront"/>
              <a:lightRig rig="threePt" dir="t"/>
            </a:scene3d>
          </a:bodyPr>
          <a:lstStyle/>
          <a:p>
            <a:pPr lvl="0" algn="l" defTabSz="596900">
              <a:spcBef>
                <a:spcPct val="50000"/>
              </a:spcBef>
            </a:pPr>
            <a:r>
              <a:rPr lang="en-US" altLang="zh-CN" sz="2400" dirty="0">
                <a:ln/>
                <a:solidFill>
                  <a:schemeClr val="tx1"/>
                </a:solidFill>
                <a:effectLst/>
                <a:latin typeface="方正启体简体" panose="03000509000000000000" charset="-122"/>
                <a:ea typeface="方正启体简体" panose="03000509000000000000" charset="-122"/>
                <a:sym typeface="+mn-ea"/>
              </a:rPr>
              <a:t>        </a:t>
            </a:r>
            <a:r>
              <a:rPr lang="zh-CN" altLang="en-US" sz="2400" dirty="0">
                <a:ln/>
                <a:solidFill>
                  <a:schemeClr val="tx1"/>
                </a:solidFill>
                <a:effectLst/>
                <a:latin typeface="方正启体简体" panose="03000509000000000000" charset="-122"/>
                <a:ea typeface="方正启体简体" panose="03000509000000000000" charset="-122"/>
                <a:sym typeface="+mn-ea"/>
              </a:rPr>
              <a:t>结合材料和所学总结二战后亚非拉独立国家走上了怎样的文化复兴道路</a:t>
            </a:r>
            <a:r>
              <a:rPr lang="zh-CN" altLang="en-US" sz="2400" dirty="0" smtClean="0">
                <a:ln/>
                <a:solidFill>
                  <a:schemeClr val="tx1"/>
                </a:solidFill>
                <a:effectLst/>
                <a:latin typeface="方正启体简体" panose="03000509000000000000" charset="-122"/>
                <a:ea typeface="方正启体简体" panose="03000509000000000000" charset="-122"/>
                <a:sym typeface="+mn-ea"/>
              </a:rPr>
              <a:t>？（请以印度、新加坡、韩国、埃及为例说明）</a:t>
            </a:r>
            <a:endParaRPr lang="zh-CN" altLang="en-US" sz="2400" dirty="0" smtClean="0">
              <a:ln/>
              <a:solidFill>
                <a:schemeClr val="tx1"/>
              </a:solidFill>
              <a:effectLst/>
              <a:latin typeface="方正启体简体" panose="03000509000000000000" charset="-122"/>
              <a:ea typeface="方正启体简体" panose="03000509000000000000" charset="-122"/>
              <a:sym typeface="+mn-ea"/>
            </a:endParaRPr>
          </a:p>
        </p:txBody>
      </p:sp>
      <p:sp>
        <p:nvSpPr>
          <p:cNvPr id="100" name="文本框 99"/>
          <p:cNvSpPr txBox="1"/>
          <p:nvPr/>
        </p:nvSpPr>
        <p:spPr>
          <a:xfrm>
            <a:off x="507365" y="3859530"/>
            <a:ext cx="11400790" cy="1938020"/>
          </a:xfrm>
          <a:prstGeom prst="rect">
            <a:avLst/>
          </a:prstGeom>
          <a:noFill/>
          <a:ln w="9525">
            <a:noFill/>
          </a:ln>
        </p:spPr>
        <p:txBody>
          <a:bodyPr wrap="square">
            <a:spAutoFit/>
          </a:bodyPr>
          <a:p>
            <a:pPr indent="0"/>
            <a:r>
              <a:rPr lang="en-US" sz="2400" b="1">
                <a:latin typeface="Times New Roman" panose="02020603050405020304" pitchFamily="18" charset="0"/>
                <a:cs typeface="楷体_GB2312" charset="0"/>
              </a:rPr>
              <a:t>(1)</a:t>
            </a:r>
            <a:r>
              <a:rPr lang="zh-CN" sz="2400" b="1">
                <a:cs typeface="楷体_GB2312" charset="0"/>
              </a:rPr>
              <a:t>这种文化复兴是以第二次世界大战以后民族国家的独立为前提的。</a:t>
            </a:r>
            <a:r>
              <a:rPr lang="en-US" sz="2400" b="1">
                <a:latin typeface="Times New Roman" panose="02020603050405020304" pitchFamily="18" charset="0"/>
                <a:cs typeface="楷体_GB2312" charset="0"/>
              </a:rPr>
              <a:t>(2)</a:t>
            </a:r>
            <a:r>
              <a:rPr lang="zh-CN" sz="2400" b="1">
                <a:cs typeface="楷体_GB2312" charset="0"/>
              </a:rPr>
              <a:t>明显具有多样性的特征。例如</a:t>
            </a:r>
            <a:r>
              <a:rPr lang="zh-CN" sz="2400" b="1">
                <a:ea typeface="宋体" panose="02010600030101010101" pitchFamily="2" charset="-122"/>
              </a:rPr>
              <a:t>，</a:t>
            </a:r>
            <a:r>
              <a:rPr lang="zh-CN" sz="2400" b="1">
                <a:cs typeface="楷体_GB2312" charset="0"/>
              </a:rPr>
              <a:t>印度文化接受了西方的自由主义、民族主义和社会主义思想中的一些基本价值取向。</a:t>
            </a:r>
            <a:r>
              <a:rPr lang="en-US" sz="2400" b="1">
                <a:latin typeface="Times New Roman" panose="02020603050405020304" pitchFamily="18" charset="0"/>
                <a:cs typeface="楷体_GB2312" charset="0"/>
              </a:rPr>
              <a:t>(3)</a:t>
            </a:r>
            <a:r>
              <a:rPr lang="zh-CN" sz="2400" b="1">
                <a:cs typeface="楷体_GB2312" charset="0"/>
              </a:rPr>
              <a:t>都非常注重保留本民族文化的特色。如独立后的印度注重发扬传统文化</a:t>
            </a:r>
            <a:r>
              <a:rPr lang="zh-CN" sz="2400" b="1">
                <a:ea typeface="宋体" panose="02010600030101010101" pitchFamily="2" charset="-122"/>
              </a:rPr>
              <a:t>，</a:t>
            </a:r>
            <a:r>
              <a:rPr lang="zh-CN" sz="2400" b="1">
                <a:cs typeface="楷体_GB2312" charset="0"/>
              </a:rPr>
              <a:t>崇尚甘地精神</a:t>
            </a:r>
            <a:r>
              <a:rPr lang="zh-CN" sz="2400" b="1">
                <a:ea typeface="宋体" panose="02010600030101010101" pitchFamily="2" charset="-122"/>
              </a:rPr>
              <a:t>，</a:t>
            </a:r>
            <a:r>
              <a:rPr lang="zh-CN" sz="2400" b="1">
                <a:cs typeface="楷体_GB2312" charset="0"/>
              </a:rPr>
              <a:t>尊重宗教信仰的多样性。</a:t>
            </a:r>
            <a:endParaRPr lang="zh-CN" altLang="en-US" sz="2400" b="1">
              <a:cs typeface="楷体_GB2312"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p:nvPr>
            <p:custDataLst>
              <p:tags r:id="rId1"/>
            </p:custDataLst>
          </p:nvPr>
        </p:nvSpPr>
        <p:spPr>
          <a:xfrm>
            <a:off x="626745" y="2628265"/>
            <a:ext cx="10984230" cy="3192145"/>
          </a:xfrm>
          <a:prstGeom prst="rect">
            <a:avLst/>
          </a:prstGeom>
          <a:noFill/>
          <a:ln w="28575" cap="rnd" cmpd="sng">
            <a:solidFill>
              <a:schemeClr val="accent1">
                <a:shade val="50000"/>
              </a:schemeClr>
            </a:solidFill>
            <a:prstDash val="solid"/>
            <a:miter/>
            <a:headEnd type="none" w="med" len="med"/>
            <a:tailEnd type="none" w="med" len="med"/>
          </a:ln>
        </p:spPr>
        <p:txBody>
          <a:bodyPr wrap="square" anchor="t">
            <a:spAutoFit/>
          </a:bodyPr>
          <a:lstStyle/>
          <a:p>
            <a:pPr fontAlgn="auto">
              <a:lnSpc>
                <a:spcPct val="120000"/>
              </a:lnSpc>
            </a:pPr>
            <a:r>
              <a:rPr lang="en-US" altLang="zh-CN" sz="2800"/>
              <a:t>    </a:t>
            </a:r>
            <a:r>
              <a:rPr lang="en-US" altLang="zh-CN" sz="2800" b="1">
                <a:latin typeface="方正启体简体" panose="03000509000000000000" charset="-122"/>
              </a:rPr>
              <a:t>人类有史以来，战争频繁、烽火不断。每个时代的战争起因并不相同。……在这些战争过程中，被征服、被压迫者争取解放的斗争艰苦卓绝。</a:t>
            </a:r>
            <a:r>
              <a:rPr lang="en-US" altLang="zh-CN" sz="2800" b="1">
                <a:solidFill>
                  <a:srgbClr val="FF0000"/>
                </a:solidFill>
                <a:latin typeface="方正启体简体" panose="03000509000000000000" charset="-122"/>
              </a:rPr>
              <a:t>战争不仅带给人类深重的灾难，也在客观上为不同文化的碰撞提供了契机</a:t>
            </a:r>
            <a:r>
              <a:rPr lang="en-US" altLang="zh-CN" sz="2800" b="1">
                <a:latin typeface="方正启体简体" panose="03000509000000000000" charset="-122"/>
              </a:rPr>
              <a:t>。不同文化在相互碰撞中交流、交汇、传播，</a:t>
            </a:r>
            <a:r>
              <a:rPr lang="en-US" altLang="zh-CN" sz="2800" b="1">
                <a:solidFill>
                  <a:srgbClr val="FF0000"/>
                </a:solidFill>
                <a:latin typeface="方正启体简体" panose="03000509000000000000" charset="-122"/>
              </a:rPr>
              <a:t>人们在认知外来文化和反思本土文化的精神阵痛中，或被动或主动地对文化进行选择与重构，促进了人类文化的交融与完善</a:t>
            </a:r>
            <a:r>
              <a:rPr lang="en-US" altLang="zh-CN" sz="2800" b="1">
                <a:latin typeface="方正启体简体" panose="03000509000000000000" charset="-122"/>
              </a:rPr>
              <a:t>。</a:t>
            </a:r>
            <a:endParaRPr lang="en-US" altLang="zh-CN" sz="2800" b="1">
              <a:latin typeface="方正启体简体" panose="03000509000000000000" charset="-122"/>
            </a:endParaRPr>
          </a:p>
        </p:txBody>
      </p:sp>
      <p:sp>
        <p:nvSpPr>
          <p:cNvPr id="54275" name="矩形 65539"/>
          <p:cNvSpPr>
            <a:spLocks noTextEdit="1"/>
          </p:cNvSpPr>
          <p:nvPr>
            <p:custDataLst>
              <p:tags r:id="rId2"/>
            </p:custDataLst>
          </p:nvPr>
        </p:nvSpPr>
        <p:spPr>
          <a:xfrm>
            <a:off x="767080" y="487045"/>
            <a:ext cx="2454275" cy="482600"/>
          </a:xfrm>
          <a:prstGeom prst="rect">
            <a:avLst/>
          </a:prstGeom>
        </p:spPr>
        <p:txBody>
          <a:bodyPr wrap="none" fromWordArt="1">
            <a:prstTxWarp prst="textPlain">
              <a:avLst/>
            </a:prstTxWarp>
            <a:normAutofit fontScale="40000"/>
          </a:bodyPr>
          <a:lstStyle/>
          <a:p>
            <a:pPr algn="ctr"/>
            <a:r>
              <a:rPr lang="zh-CN" altLang="en-US" sz="5300" b="1">
                <a:ln w="9525" cap="flat" cmpd="sng">
                  <a:solidFill>
                    <a:srgbClr val="000000"/>
                  </a:solidFill>
                  <a:prstDash val="solid"/>
                  <a:round/>
                  <a:headEnd type="none" w="med" len="med"/>
                  <a:tailEnd type="none" w="med" len="med"/>
                </a:ln>
                <a:solidFill>
                  <a:srgbClr val="FF3300"/>
                </a:solidFill>
                <a:latin typeface="方正启体简体" panose="03000509000000000000" charset="-122"/>
                <a:ea typeface="方正启体简体" panose="03000509000000000000" charset="-122"/>
              </a:rPr>
              <a:t>课堂小结</a:t>
            </a:r>
            <a:endParaRPr lang="zh-CN" altLang="en-US" sz="5300" b="1">
              <a:ln w="9525" cap="flat" cmpd="sng">
                <a:solidFill>
                  <a:srgbClr val="000000"/>
                </a:solidFill>
                <a:prstDash val="solid"/>
                <a:round/>
                <a:headEnd type="none" w="med" len="med"/>
                <a:tailEnd type="none" w="med" len="med"/>
              </a:ln>
              <a:solidFill>
                <a:srgbClr val="FF3300"/>
              </a:solidFill>
              <a:latin typeface="方正启体简体" panose="03000509000000000000" charset="-122"/>
              <a:ea typeface="方正启体简体" panose="03000509000000000000" charset="-122"/>
            </a:endParaRPr>
          </a:p>
        </p:txBody>
      </p:sp>
      <p:sp>
        <p:nvSpPr>
          <p:cNvPr id="53250" name="Text Box 2"/>
          <p:cNvSpPr/>
          <p:nvPr>
            <p:custDataLst>
              <p:tags r:id="rId3"/>
            </p:custDataLst>
          </p:nvPr>
        </p:nvSpPr>
        <p:spPr>
          <a:xfrm>
            <a:off x="626745" y="1137920"/>
            <a:ext cx="10984865" cy="1322070"/>
          </a:xfrm>
          <a:prstGeom prst="rect">
            <a:avLst/>
          </a:prstGeom>
          <a:solidFill>
            <a:srgbClr val="FFFF00"/>
          </a:solidFill>
          <a:ln w="25400" cap="rnd" cmpd="sng">
            <a:solidFill>
              <a:schemeClr val="bg1"/>
            </a:solidFill>
            <a:prstDash val="sysDot"/>
            <a:miter/>
            <a:headEnd type="none" w="med" len="med"/>
            <a:tailEnd type="none" w="med" len="med"/>
          </a:ln>
        </p:spPr>
        <p:txBody>
          <a:bodyPr wrap="square" anchor="t">
            <a:spAutoFit/>
          </a:bodyPr>
          <a:lstStyle/>
          <a:p>
            <a:r>
              <a:rPr lang="zh-CN" altLang="en-US" sz="2400" b="1">
                <a:latin typeface="方正启体简体" panose="03000509000000000000" charset="-122"/>
              </a:rPr>
              <a:t>    “在可预见的未来不会有普遍文明的一统天下，而是一个不同文明集团共存的世界。因此，</a:t>
            </a:r>
            <a:r>
              <a:rPr lang="zh-CN" altLang="en-US" sz="2800" b="1">
                <a:solidFill>
                  <a:srgbClr val="E40000"/>
                </a:solidFill>
                <a:latin typeface="方正启体简体" panose="03000509000000000000" charset="-122"/>
              </a:rPr>
              <a:t>每一种文明都要学会与其它文明共存</a:t>
            </a:r>
            <a:r>
              <a:rPr lang="zh-CN" altLang="en-US" sz="2800" b="1">
                <a:latin typeface="方正启体简体" panose="03000509000000000000" charset="-122"/>
              </a:rPr>
              <a:t>。”  </a:t>
            </a:r>
            <a:endParaRPr lang="zh-CN" altLang="en-US" sz="2800" b="1">
              <a:latin typeface="方正启体简体" panose="03000509000000000000" charset="-122"/>
            </a:endParaRPr>
          </a:p>
          <a:p>
            <a:pPr algn="r"/>
            <a:r>
              <a:rPr lang="en-US" altLang="zh-CN" sz="2800" b="1">
                <a:latin typeface="方正启体简体" panose="03000509000000000000" charset="-122"/>
              </a:rPr>
              <a:t>        ——[</a:t>
            </a:r>
            <a:r>
              <a:rPr lang="zh-CN" altLang="en-US" sz="2800" b="1">
                <a:latin typeface="方正启体简体" panose="03000509000000000000" charset="-122"/>
              </a:rPr>
              <a:t>美</a:t>
            </a:r>
            <a:r>
              <a:rPr lang="en-US" altLang="zh-CN" sz="2800" b="1">
                <a:latin typeface="方正启体简体" panose="03000509000000000000" charset="-122"/>
              </a:rPr>
              <a:t>]</a:t>
            </a:r>
            <a:r>
              <a:rPr lang="zh-CN" altLang="en-US" sz="2800" b="1">
                <a:latin typeface="方正启体简体" panose="03000509000000000000" charset="-122"/>
              </a:rPr>
              <a:t>塞缪尔</a:t>
            </a:r>
            <a:r>
              <a:rPr lang="en-US" altLang="zh-CN" sz="2800" b="1">
                <a:latin typeface="方正启体简体" panose="03000509000000000000" charset="-122"/>
              </a:rPr>
              <a:t>·</a:t>
            </a:r>
            <a:r>
              <a:rPr lang="zh-CN" altLang="en-US" sz="2800" b="1">
                <a:latin typeface="方正启体简体" panose="03000509000000000000" charset="-122"/>
              </a:rPr>
              <a:t>亨廷顿</a:t>
            </a:r>
            <a:r>
              <a:rPr lang="en-US" altLang="zh-CN" sz="2800" b="1">
                <a:latin typeface="方正启体简体" panose="03000509000000000000" charset="-122"/>
              </a:rPr>
              <a:t>《</a:t>
            </a:r>
            <a:r>
              <a:rPr lang="zh-CN" altLang="en-US" sz="2800" b="1">
                <a:latin typeface="方正启体简体" panose="03000509000000000000" charset="-122"/>
              </a:rPr>
              <a:t>文明的冲突与世界秩序的重建</a:t>
            </a:r>
            <a:r>
              <a:rPr lang="en-US" altLang="zh-CN" sz="2800" b="1">
                <a:latin typeface="方正启体简体" panose="03000509000000000000" charset="-122"/>
              </a:rPr>
              <a:t>》</a:t>
            </a:r>
            <a:endParaRPr lang="en-US" altLang="zh-CN" sz="2800" b="1">
              <a:latin typeface="方正启体简体" panose="03000509000000000000" charset="-122"/>
            </a:endParaRPr>
          </a:p>
        </p:txBody>
      </p:sp>
      <p:pic>
        <p:nvPicPr>
          <p:cNvPr id="54276" name="New picture"/>
          <p:cNvPicPr/>
          <p:nvPr>
            <p:custDataLst>
              <p:tags r:id="rId4"/>
            </p:custDataLst>
          </p:nvPr>
        </p:nvPicPr>
        <p:blipFill>
          <a:blip r:embed="rId5"/>
          <a:stretch>
            <a:fillRect/>
          </a:stretch>
        </p:blipFill>
        <p:spPr>
          <a:xfrm>
            <a:off x="11811000" y="12395200"/>
            <a:ext cx="317500" cy="241300"/>
          </a:xfrm>
          <a:prstGeom prst="cube">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4274"/>
                                        </p:tgtEl>
                                        <p:attrNameLst>
                                          <p:attrName>style.visibility</p:attrName>
                                        </p:attrNameLst>
                                      </p:cBhvr>
                                      <p:to>
                                        <p:strVal val="visible"/>
                                      </p:to>
                                    </p:set>
                                    <p:animEffect transition="in" filter="wipe(down)">
                                      <p:cBhvr>
                                        <p:cTn id="11"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nimBg="1"/>
      <p:bldP spid="5325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1950" y="3556000"/>
            <a:ext cx="11212830" cy="3138170"/>
          </a:xfrm>
          <a:prstGeom prst="rect">
            <a:avLst/>
          </a:prstGeom>
          <a:solidFill>
            <a:schemeClr val="tx1">
              <a:lumMod val="50000"/>
              <a:lumOff val="50000"/>
              <a:alpha val="26000"/>
            </a:schemeClr>
          </a:solidFill>
        </p:spPr>
        <p:txBody>
          <a:bodyPr wrap="square" rtlCol="0" anchor="t">
            <a:spAutoFit/>
          </a:bodyPr>
          <a:lstStyle/>
          <a:p>
            <a:pPr lvl="0" algn="l">
              <a:buClrTx/>
              <a:buSzTx/>
              <a:buFontTx/>
            </a:pPr>
            <a:r>
              <a:rPr lang="zh-CN" altLang="en-US" sz="2200" b="1">
                <a:solidFill>
                  <a:srgbClr val="7030A0"/>
                </a:solidFill>
                <a:latin typeface="方正启体简体" panose="03000509000000000000" charset="-122"/>
                <a:ea typeface="方正启体简体" panose="03000509000000000000" charset="-122"/>
                <a:cs typeface="方正启体简体" panose="03000509000000000000" charset="-122"/>
                <a:sym typeface="+mn-ea"/>
              </a:rPr>
              <a:t>性质：</a:t>
            </a:r>
            <a:r>
              <a:rPr lang="zh-CN" altLang="en-US" sz="2200">
                <a:latin typeface="方正启体简体" panose="03000509000000000000" charset="-122"/>
                <a:ea typeface="方正启体简体" panose="03000509000000000000" charset="-122"/>
                <a:cs typeface="方正启体简体" panose="03000509000000000000" charset="-122"/>
                <a:sym typeface="+mn-ea"/>
              </a:rPr>
              <a:t>①是帝国主义性质的战争，两大集团都是为了夺取霸权和奴役其他国家参战的。</a:t>
            </a:r>
            <a:endParaRPr lang="zh-CN" altLang="en-US" sz="2200">
              <a:latin typeface="方正启体简体" panose="03000509000000000000" charset="-122"/>
              <a:ea typeface="方正启体简体" panose="03000509000000000000" charset="-122"/>
              <a:cs typeface="方正启体简体" panose="03000509000000000000" charset="-122"/>
              <a:sym typeface="+mn-ea"/>
            </a:endParaRPr>
          </a:p>
          <a:p>
            <a:pPr lvl="0" algn="l">
              <a:buClrTx/>
              <a:buSzTx/>
              <a:buFontTx/>
            </a:pPr>
            <a:r>
              <a:rPr lang="en-US" altLang="zh-CN" sz="2200">
                <a:latin typeface="方正启体简体" panose="03000509000000000000" charset="-122"/>
                <a:ea typeface="方正启体简体" panose="03000509000000000000" charset="-122"/>
                <a:cs typeface="方正启体简体" panose="03000509000000000000" charset="-122"/>
                <a:sym typeface="+mn-ea"/>
              </a:rPr>
              <a:t>      </a:t>
            </a:r>
            <a:r>
              <a:rPr lang="zh-CN" altLang="en-US" sz="2200">
                <a:latin typeface="方正启体简体" panose="03000509000000000000" charset="-122"/>
                <a:ea typeface="方正启体简体" panose="03000509000000000000" charset="-122"/>
                <a:cs typeface="方正启体简体" panose="03000509000000000000" charset="-122"/>
                <a:sym typeface="+mn-ea"/>
              </a:rPr>
              <a:t>②塞尔维亚、比利时抗击德奥侵略，具有民族解放斗争的性质，但并不能改变整个战争的非正义性。</a:t>
            </a:r>
            <a:endParaRPr lang="zh-CN" altLang="en-US" sz="2200">
              <a:latin typeface="方正启体简体" panose="03000509000000000000" charset="-122"/>
              <a:ea typeface="方正启体简体" panose="03000509000000000000" charset="-122"/>
              <a:cs typeface="方正启体简体" panose="03000509000000000000" charset="-122"/>
              <a:sym typeface="+mn-ea"/>
            </a:endParaRPr>
          </a:p>
          <a:p>
            <a:pPr lvl="0" algn="l">
              <a:buClrTx/>
              <a:buSzTx/>
              <a:buFontTx/>
            </a:pPr>
            <a:r>
              <a:rPr lang="zh-CN" altLang="en-US" sz="2200" b="1">
                <a:solidFill>
                  <a:srgbClr val="7030A0"/>
                </a:solidFill>
                <a:latin typeface="方正启体简体" panose="03000509000000000000" charset="-122"/>
                <a:ea typeface="方正启体简体" panose="03000509000000000000" charset="-122"/>
                <a:cs typeface="方正启体简体" panose="03000509000000000000" charset="-122"/>
                <a:sym typeface="+mn-ea"/>
              </a:rPr>
              <a:t>影响：</a:t>
            </a:r>
            <a:r>
              <a:rPr lang="zh-CN" altLang="en-US" sz="2200">
                <a:latin typeface="方正启体简体" panose="03000509000000000000" charset="-122"/>
                <a:ea typeface="方正启体简体" panose="03000509000000000000" charset="-122"/>
                <a:cs typeface="方正启体简体" panose="03000509000000000000" charset="-122"/>
                <a:sym typeface="+mn-ea"/>
              </a:rPr>
              <a:t>①给世界造成巨大损失，给世界人民带来深重灾难。</a:t>
            </a:r>
            <a:endParaRPr lang="zh-CN" altLang="en-US" sz="2200">
              <a:latin typeface="方正启体简体" panose="03000509000000000000" charset="-122"/>
              <a:ea typeface="方正启体简体" panose="03000509000000000000" charset="-122"/>
              <a:cs typeface="方正启体简体" panose="03000509000000000000" charset="-122"/>
              <a:sym typeface="+mn-ea"/>
            </a:endParaRPr>
          </a:p>
          <a:p>
            <a:pPr lvl="0" algn="l">
              <a:buClrTx/>
              <a:buSzTx/>
              <a:buFontTx/>
            </a:pPr>
            <a:r>
              <a:rPr lang="en-US" altLang="zh-CN" sz="2200">
                <a:latin typeface="方正启体简体" panose="03000509000000000000" charset="-122"/>
                <a:ea typeface="方正启体简体" panose="03000509000000000000" charset="-122"/>
                <a:cs typeface="方正启体简体" panose="03000509000000000000" charset="-122"/>
                <a:sym typeface="+mn-ea"/>
              </a:rPr>
              <a:t>      </a:t>
            </a:r>
            <a:r>
              <a:rPr lang="zh-CN" altLang="en-US" sz="2200">
                <a:latin typeface="方正启体简体" panose="03000509000000000000" charset="-122"/>
                <a:ea typeface="方正启体简体" panose="03000509000000000000" charset="-122"/>
                <a:cs typeface="方正启体简体" panose="03000509000000000000" charset="-122"/>
                <a:sym typeface="+mn-ea"/>
              </a:rPr>
              <a:t>②世界格局发生变化：</a:t>
            </a:r>
            <a:r>
              <a:rPr lang="zh-CN" altLang="en-US" sz="2200">
                <a:solidFill>
                  <a:srgbClr val="FF0000"/>
                </a:solidFill>
                <a:latin typeface="方正启体简体" panose="03000509000000000000" charset="-122"/>
                <a:ea typeface="方正启体简体" panose="03000509000000000000" charset="-122"/>
                <a:cs typeface="方正启体简体" panose="03000509000000000000" charset="-122"/>
                <a:sym typeface="+mn-ea"/>
              </a:rPr>
              <a:t>西欧相对衰落；瓦解四大帝国；</a:t>
            </a:r>
            <a:r>
              <a:rPr lang="zh-CN" altLang="en-US" sz="2200">
                <a:latin typeface="方正启体简体" panose="03000509000000000000" charset="-122"/>
                <a:ea typeface="方正启体简体" panose="03000509000000000000" charset="-122"/>
                <a:cs typeface="方正启体简体" panose="03000509000000000000" charset="-122"/>
                <a:sym typeface="+mn-ea"/>
              </a:rPr>
              <a:t>美国和日本崛起；建立帝国主义的国际新秩序</a:t>
            </a:r>
            <a:r>
              <a:rPr lang="en-US" altLang="zh-CN" sz="2200">
                <a:latin typeface="方正启体简体" panose="03000509000000000000" charset="-122"/>
                <a:ea typeface="方正启体简体" panose="03000509000000000000" charset="-122"/>
                <a:cs typeface="方正启体简体" panose="03000509000000000000" charset="-122"/>
                <a:sym typeface="+mn-ea"/>
              </a:rPr>
              <a:t>—</a:t>
            </a:r>
            <a:r>
              <a:rPr lang="zh-CN" altLang="en-US" sz="2200">
                <a:latin typeface="方正启体简体" panose="03000509000000000000" charset="-122"/>
                <a:ea typeface="方正启体简体" panose="03000509000000000000" charset="-122"/>
                <a:cs typeface="方正启体简体" panose="03000509000000000000" charset="-122"/>
                <a:sym typeface="+mn-ea"/>
              </a:rPr>
              <a:t>凡尔赛</a:t>
            </a:r>
            <a:r>
              <a:rPr lang="en-US" altLang="zh-CN" sz="2200">
                <a:latin typeface="方正启体简体" panose="03000509000000000000" charset="-122"/>
                <a:ea typeface="方正启体简体" panose="03000509000000000000" charset="-122"/>
                <a:cs typeface="方正启体简体" panose="03000509000000000000" charset="-122"/>
                <a:sym typeface="+mn-ea"/>
              </a:rPr>
              <a:t>-</a:t>
            </a:r>
            <a:r>
              <a:rPr lang="zh-CN" altLang="en-US" sz="2200">
                <a:latin typeface="方正启体简体" panose="03000509000000000000" charset="-122"/>
                <a:ea typeface="方正启体简体" panose="03000509000000000000" charset="-122"/>
                <a:cs typeface="方正启体简体" panose="03000509000000000000" charset="-122"/>
                <a:sym typeface="+mn-ea"/>
              </a:rPr>
              <a:t>华盛顿体系；建立国际联盟；诞生了人类历史上</a:t>
            </a:r>
            <a:r>
              <a:rPr lang="zh-CN" altLang="en-US" sz="2200">
                <a:solidFill>
                  <a:srgbClr val="FF0000"/>
                </a:solidFill>
                <a:latin typeface="方正启体简体" panose="03000509000000000000" charset="-122"/>
                <a:ea typeface="方正启体简体" panose="03000509000000000000" charset="-122"/>
                <a:cs typeface="方正启体简体" panose="03000509000000000000" charset="-122"/>
                <a:sym typeface="+mn-ea"/>
              </a:rPr>
              <a:t>第一个社会主义国家——苏俄；亚、非、拉美的民族解放运动出现高潮。</a:t>
            </a:r>
            <a:endParaRPr lang="zh-CN" altLang="en-US" sz="2200">
              <a:latin typeface="方正启体简体" panose="03000509000000000000" charset="-122"/>
              <a:ea typeface="方正启体简体" panose="03000509000000000000" charset="-122"/>
              <a:cs typeface="方正启体简体" panose="03000509000000000000" charset="-122"/>
              <a:sym typeface="+mn-ea"/>
            </a:endParaRPr>
          </a:p>
          <a:p>
            <a:pPr lvl="0" algn="l">
              <a:buClrTx/>
              <a:buSzTx/>
              <a:buFontTx/>
            </a:pPr>
            <a:r>
              <a:rPr lang="en-US" altLang="zh-CN" sz="2200">
                <a:latin typeface="方正启体简体" panose="03000509000000000000" charset="-122"/>
                <a:ea typeface="方正启体简体" panose="03000509000000000000" charset="-122"/>
                <a:cs typeface="方正启体简体" panose="03000509000000000000" charset="-122"/>
                <a:sym typeface="+mn-ea"/>
              </a:rPr>
              <a:t>      </a:t>
            </a:r>
            <a:r>
              <a:rPr lang="zh-CN" altLang="en-US" sz="2200">
                <a:latin typeface="方正启体简体" panose="03000509000000000000" charset="-122"/>
                <a:ea typeface="方正启体简体" panose="03000509000000000000" charset="-122"/>
                <a:cs typeface="方正启体简体" panose="03000509000000000000" charset="-122"/>
                <a:sym typeface="+mn-ea"/>
              </a:rPr>
              <a:t>③对人类社会的影响：成为新技术的催化剂；促使政府机构改变了职能；改变了人们的思想观念。</a:t>
            </a:r>
            <a:endParaRPr lang="zh-CN" altLang="en-US" sz="2200">
              <a:latin typeface="方正启体简体" panose="03000509000000000000" charset="-122"/>
              <a:ea typeface="方正启体简体" panose="03000509000000000000" charset="-122"/>
              <a:cs typeface="方正启体简体" panose="03000509000000000000" charset="-122"/>
              <a:sym typeface="+mn-ea"/>
            </a:endParaRPr>
          </a:p>
        </p:txBody>
      </p:sp>
      <p:pic>
        <p:nvPicPr>
          <p:cNvPr id="5" name="图片 4" descr="C:/Users/ADMINI~1/AppData/Local/Temp/kaimatting/20200313104851/output_aiMatting_20200313104855.pngoutput_aiMatting_20200313104855"/>
          <p:cNvPicPr>
            <a:picLocks noChangeAspect="1"/>
          </p:cNvPicPr>
          <p:nvPr/>
        </p:nvPicPr>
        <p:blipFill>
          <a:blip r:embed="rId1"/>
          <a:srcRect r="12628"/>
          <a:stretch>
            <a:fillRect/>
          </a:stretch>
        </p:blipFill>
        <p:spPr>
          <a:xfrm>
            <a:off x="7588885" y="565150"/>
            <a:ext cx="3967480" cy="2893060"/>
          </a:xfrm>
          <a:prstGeom prst="rect">
            <a:avLst/>
          </a:prstGeom>
        </p:spPr>
      </p:pic>
      <p:graphicFrame>
        <p:nvGraphicFramePr>
          <p:cNvPr id="7" name="表格 6"/>
          <p:cNvGraphicFramePr/>
          <p:nvPr>
            <p:custDataLst>
              <p:tags r:id="rId2"/>
            </p:custDataLst>
          </p:nvPr>
        </p:nvGraphicFramePr>
        <p:xfrm>
          <a:off x="362585" y="565150"/>
          <a:ext cx="6797040" cy="2926080"/>
        </p:xfrm>
        <a:graphic>
          <a:graphicData uri="http://schemas.openxmlformats.org/drawingml/2006/table">
            <a:tbl>
              <a:tblPr firstRow="1" bandRow="1">
                <a:tableStyleId>{5C22544A-7EE6-4342-B048-85BDC9FD1C3A}</a:tableStyleId>
              </a:tblPr>
              <a:tblGrid>
                <a:gridCol w="864870"/>
                <a:gridCol w="1045210"/>
                <a:gridCol w="3096895"/>
                <a:gridCol w="1790065"/>
              </a:tblGrid>
              <a:tr h="403860">
                <a:tc>
                  <a:txBody>
                    <a:bodyPr/>
                    <a:p>
                      <a:pPr algn="ctr">
                        <a:buNone/>
                      </a:pPr>
                      <a:r>
                        <a:rPr lang="zh-CN" altLang="en-US" sz="2000" b="1">
                          <a:solidFill>
                            <a:schemeClr val="bg1"/>
                          </a:solidFill>
                          <a:latin typeface="方正启体简体" panose="03000509000000000000" charset="-122"/>
                          <a:ea typeface="方正启体简体" panose="03000509000000000000" charset="-122"/>
                        </a:rPr>
                        <a:t>阶段</a:t>
                      </a:r>
                      <a:endParaRPr lang="zh-CN" altLang="en-US" sz="2000" b="1">
                        <a:solidFill>
                          <a:schemeClr val="bg1"/>
                        </a:solidFill>
                        <a:latin typeface="方正启体简体" panose="03000509000000000000" charset="-122"/>
                        <a:ea typeface="方正启体简体" panose="03000509000000000000" charset="-122"/>
                      </a:endParaRPr>
                    </a:p>
                  </a:txBody>
                  <a:tcPr/>
                </a:tc>
                <a:tc>
                  <a:txBody>
                    <a:bodyPr/>
                    <a:p>
                      <a:pPr algn="ctr">
                        <a:buNone/>
                      </a:pPr>
                      <a:r>
                        <a:rPr lang="zh-CN" altLang="en-US" sz="2000" b="1">
                          <a:solidFill>
                            <a:schemeClr val="bg1"/>
                          </a:solidFill>
                          <a:latin typeface="方正启体简体" panose="03000509000000000000" charset="-122"/>
                          <a:ea typeface="方正启体简体" panose="03000509000000000000" charset="-122"/>
                        </a:rPr>
                        <a:t>时间</a:t>
                      </a:r>
                      <a:endParaRPr lang="zh-CN" altLang="en-US" sz="2000" b="1">
                        <a:solidFill>
                          <a:schemeClr val="bg1"/>
                        </a:solidFill>
                        <a:latin typeface="方正启体简体" panose="03000509000000000000" charset="-122"/>
                        <a:ea typeface="方正启体简体" panose="03000509000000000000" charset="-122"/>
                      </a:endParaRPr>
                    </a:p>
                  </a:txBody>
                  <a:tcPr/>
                </a:tc>
                <a:tc>
                  <a:txBody>
                    <a:bodyPr/>
                    <a:p>
                      <a:pPr algn="ctr">
                        <a:buNone/>
                      </a:pPr>
                      <a:r>
                        <a:rPr lang="zh-CN" altLang="en-US" sz="2000" b="1">
                          <a:solidFill>
                            <a:schemeClr val="bg1"/>
                          </a:solidFill>
                          <a:latin typeface="方正启体简体" panose="03000509000000000000" charset="-122"/>
                          <a:ea typeface="方正启体简体" panose="03000509000000000000" charset="-122"/>
                        </a:rPr>
                        <a:t>主要战役</a:t>
                      </a:r>
                      <a:endParaRPr lang="zh-CN" altLang="en-US" sz="2000" b="1">
                        <a:solidFill>
                          <a:schemeClr val="bg1"/>
                        </a:solidFill>
                        <a:latin typeface="方正启体简体" panose="03000509000000000000" charset="-122"/>
                        <a:ea typeface="方正启体简体" panose="03000509000000000000" charset="-122"/>
                      </a:endParaRPr>
                    </a:p>
                  </a:txBody>
                  <a:tcPr/>
                </a:tc>
                <a:tc>
                  <a:txBody>
                    <a:bodyPr/>
                    <a:p>
                      <a:pPr algn="ctr">
                        <a:buNone/>
                      </a:pPr>
                      <a:r>
                        <a:rPr lang="zh-CN" altLang="en-US" sz="2000" b="1">
                          <a:solidFill>
                            <a:schemeClr val="bg1"/>
                          </a:solidFill>
                          <a:latin typeface="方正启体简体" panose="03000509000000000000" charset="-122"/>
                          <a:ea typeface="方正启体简体" panose="03000509000000000000" charset="-122"/>
                        </a:rPr>
                        <a:t>影响</a:t>
                      </a:r>
                      <a:endParaRPr lang="zh-CN" altLang="en-US" sz="2000" b="1">
                        <a:solidFill>
                          <a:schemeClr val="bg1"/>
                        </a:solidFill>
                        <a:latin typeface="方正启体简体" panose="03000509000000000000" charset="-122"/>
                        <a:ea typeface="方正启体简体" panose="03000509000000000000" charset="-122"/>
                      </a:endParaRPr>
                    </a:p>
                  </a:txBody>
                  <a:tcPr/>
                </a:tc>
              </a:tr>
              <a:tr h="403225">
                <a:tc>
                  <a:txBody>
                    <a:bodyPr/>
                    <a:p>
                      <a:pPr>
                        <a:buNone/>
                      </a:pPr>
                      <a:r>
                        <a:rPr lang="zh-CN" altLang="en-US" sz="2000" b="1">
                          <a:solidFill>
                            <a:schemeClr val="tx1"/>
                          </a:solidFill>
                          <a:latin typeface="方正启体简体" panose="03000509000000000000" charset="-122"/>
                          <a:ea typeface="方正启体简体" panose="03000509000000000000" charset="-122"/>
                        </a:rPr>
                        <a:t>爆发</a:t>
                      </a:r>
                      <a:endParaRPr lang="zh-CN" altLang="en-US" sz="2000" b="1">
                        <a:solidFill>
                          <a:schemeClr val="tx1"/>
                        </a:solidFill>
                        <a:latin typeface="方正启体简体" panose="03000509000000000000" charset="-122"/>
                        <a:ea typeface="方正启体简体" panose="03000509000000000000" charset="-122"/>
                      </a:endParaRPr>
                    </a:p>
                  </a:txBody>
                  <a:tcPr/>
                </a:tc>
                <a:tc>
                  <a:txBody>
                    <a:bodyPr/>
                    <a:p>
                      <a:pPr>
                        <a:buNone/>
                      </a:pPr>
                      <a:r>
                        <a:rPr lang="en-US" altLang="zh-CN" sz="1800" b="1">
                          <a:solidFill>
                            <a:schemeClr val="tx1"/>
                          </a:solidFill>
                          <a:latin typeface="方正启体简体" panose="03000509000000000000" charset="-122"/>
                          <a:ea typeface="方正启体简体" panose="03000509000000000000" charset="-122"/>
                        </a:rPr>
                        <a:t>1914.6—7</a:t>
                      </a:r>
                      <a:endParaRPr lang="en-US" altLang="zh-CN" sz="1800" b="1">
                        <a:solidFill>
                          <a:schemeClr val="tx1"/>
                        </a:solidFill>
                        <a:latin typeface="方正启体简体" panose="03000509000000000000" charset="-122"/>
                        <a:ea typeface="方正启体简体" panose="03000509000000000000" charset="-122"/>
                      </a:endParaRPr>
                    </a:p>
                  </a:txBody>
                  <a:tcPr/>
                </a:tc>
                <a:tc>
                  <a:txBody>
                    <a:bodyPr/>
                    <a:p>
                      <a:pPr algn="ctr">
                        <a:lnSpc>
                          <a:spcPct val="100000"/>
                        </a:lnSpc>
                        <a:buNone/>
                      </a:pPr>
                      <a:r>
                        <a:rPr lang="zh-CN" altLang="en-US" sz="2000" b="1">
                          <a:latin typeface="方正启体简体" panose="03000509000000000000" charset="-122"/>
                          <a:ea typeface="方正启体简体" panose="03000509000000000000" charset="-122"/>
                          <a:sym typeface="+mn-ea"/>
                        </a:rPr>
                        <a:t>萨拉热窝事件</a:t>
                      </a:r>
                      <a:endParaRPr lang="zh-CN" altLang="en-US" sz="2000" b="1">
                        <a:solidFill>
                          <a:schemeClr val="tx1"/>
                        </a:solidFill>
                        <a:latin typeface="方正启体简体" panose="03000509000000000000" charset="-122"/>
                        <a:ea typeface="方正启体简体" panose="03000509000000000000" charset="-122"/>
                        <a:sym typeface="+mn-ea"/>
                      </a:endParaRPr>
                    </a:p>
                  </a:txBody>
                  <a:tcPr/>
                </a:tc>
                <a:tc>
                  <a:txBody>
                    <a:bodyPr/>
                    <a:p>
                      <a:pPr>
                        <a:buNone/>
                      </a:pPr>
                      <a:r>
                        <a:rPr lang="zh-CN" altLang="en-US" sz="2000" b="1">
                          <a:solidFill>
                            <a:schemeClr val="tx1"/>
                          </a:solidFill>
                          <a:latin typeface="方正启体简体" panose="03000509000000000000" charset="-122"/>
                          <a:ea typeface="方正启体简体" panose="03000509000000000000" charset="-122"/>
                        </a:rPr>
                        <a:t>一战的导火线</a:t>
                      </a:r>
                      <a:endParaRPr lang="zh-CN" altLang="en-US" sz="2000" b="1">
                        <a:solidFill>
                          <a:schemeClr val="tx1"/>
                        </a:solidFill>
                        <a:latin typeface="方正启体简体" panose="03000509000000000000" charset="-122"/>
                        <a:ea typeface="方正启体简体" panose="03000509000000000000" charset="-122"/>
                      </a:endParaRPr>
                    </a:p>
                  </a:txBody>
                  <a:tcPr/>
                </a:tc>
              </a:tr>
              <a:tr h="706120">
                <a:tc>
                  <a:txBody>
                    <a:bodyPr/>
                    <a:p>
                      <a:pPr>
                        <a:buNone/>
                      </a:pPr>
                      <a:r>
                        <a:rPr lang="zh-CN" altLang="en-US" sz="2000" b="1">
                          <a:solidFill>
                            <a:schemeClr val="tx1"/>
                          </a:solidFill>
                          <a:latin typeface="方正启体简体" panose="03000509000000000000" charset="-122"/>
                          <a:ea typeface="方正启体简体" panose="03000509000000000000" charset="-122"/>
                        </a:rPr>
                        <a:t>第一阶段</a:t>
                      </a:r>
                      <a:endParaRPr lang="zh-CN" altLang="en-US" sz="2000" b="1">
                        <a:solidFill>
                          <a:schemeClr val="tx1"/>
                        </a:solidFill>
                        <a:latin typeface="方正启体简体" panose="03000509000000000000" charset="-122"/>
                        <a:ea typeface="方正启体简体" panose="03000509000000000000" charset="-122"/>
                      </a:endParaRPr>
                    </a:p>
                  </a:txBody>
                  <a:tcPr/>
                </a:tc>
                <a:tc>
                  <a:txBody>
                    <a:bodyPr/>
                    <a:p>
                      <a:pPr algn="ctr">
                        <a:lnSpc>
                          <a:spcPct val="180000"/>
                        </a:lnSpc>
                        <a:buNone/>
                      </a:pPr>
                      <a:r>
                        <a:rPr lang="en-US" altLang="zh-CN" sz="1800" b="1">
                          <a:solidFill>
                            <a:schemeClr val="tx1"/>
                          </a:solidFill>
                          <a:latin typeface="方正启体简体" panose="03000509000000000000" charset="-122"/>
                          <a:ea typeface="方正启体简体" panose="03000509000000000000" charset="-122"/>
                        </a:rPr>
                        <a:t>1914.9</a:t>
                      </a:r>
                      <a:endParaRPr lang="en-US" altLang="zh-CN" sz="1800" b="1">
                        <a:solidFill>
                          <a:schemeClr val="tx1"/>
                        </a:solidFill>
                        <a:latin typeface="方正启体简体" panose="03000509000000000000" charset="-122"/>
                        <a:ea typeface="方正启体简体" panose="03000509000000000000" charset="-122"/>
                      </a:endParaRPr>
                    </a:p>
                  </a:txBody>
                  <a:tcPr/>
                </a:tc>
                <a:tc>
                  <a:txBody>
                    <a:bodyPr/>
                    <a:p>
                      <a:pPr algn="ctr">
                        <a:lnSpc>
                          <a:spcPct val="170000"/>
                        </a:lnSpc>
                        <a:buNone/>
                      </a:pPr>
                      <a:r>
                        <a:rPr lang="zh-CN" altLang="en-US" sz="2000" b="1">
                          <a:latin typeface="方正启体简体" panose="03000509000000000000" charset="-122"/>
                          <a:ea typeface="方正启体简体" panose="03000509000000000000" charset="-122"/>
                          <a:sym typeface="+mn-ea"/>
                        </a:rPr>
                        <a:t>马恩河战役</a:t>
                      </a:r>
                      <a:endParaRPr lang="zh-CN" altLang="en-US" sz="2000" b="1">
                        <a:solidFill>
                          <a:schemeClr val="tx1"/>
                        </a:solidFill>
                        <a:latin typeface="方正启体简体" panose="03000509000000000000" charset="-122"/>
                        <a:ea typeface="方正启体简体" panose="03000509000000000000" charset="-122"/>
                        <a:sym typeface="+mn-ea"/>
                      </a:endParaRPr>
                    </a:p>
                  </a:txBody>
                  <a:tcPr/>
                </a:tc>
                <a:tc>
                  <a:txBody>
                    <a:bodyPr/>
                    <a:p>
                      <a:pPr>
                        <a:buNone/>
                      </a:pP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施里芬计划</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破产</a:t>
                      </a:r>
                      <a:endPar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endParaRPr>
                    </a:p>
                  </a:txBody>
                  <a:tcPr/>
                </a:tc>
              </a:tr>
              <a:tr h="706755">
                <a:tc>
                  <a:txBody>
                    <a:bodyPr/>
                    <a:p>
                      <a:pPr>
                        <a:buNone/>
                      </a:pPr>
                      <a:r>
                        <a:rPr lang="zh-CN" altLang="en-US" sz="2000" b="1">
                          <a:solidFill>
                            <a:schemeClr val="tx1"/>
                          </a:solidFill>
                          <a:latin typeface="方正启体简体" panose="03000509000000000000" charset="-122"/>
                          <a:ea typeface="方正启体简体" panose="03000509000000000000" charset="-122"/>
                        </a:rPr>
                        <a:t>第二阶段</a:t>
                      </a:r>
                      <a:endParaRPr lang="zh-CN" altLang="en-US" sz="2000" b="1">
                        <a:solidFill>
                          <a:schemeClr val="tx1"/>
                        </a:solidFill>
                        <a:latin typeface="方正启体简体" panose="03000509000000000000" charset="-122"/>
                        <a:ea typeface="方正启体简体" panose="03000509000000000000" charset="-122"/>
                      </a:endParaRPr>
                    </a:p>
                  </a:txBody>
                  <a:tcPr/>
                </a:tc>
                <a:tc>
                  <a:txBody>
                    <a:bodyPr/>
                    <a:p>
                      <a:pPr>
                        <a:buNone/>
                      </a:pPr>
                      <a:r>
                        <a:rPr lang="en-US" altLang="zh-CN" sz="1800" b="1">
                          <a:solidFill>
                            <a:schemeClr val="tx1"/>
                          </a:solidFill>
                          <a:latin typeface="方正启体简体" panose="03000509000000000000" charset="-122"/>
                          <a:ea typeface="方正启体简体" panose="03000509000000000000" charset="-122"/>
                        </a:rPr>
                        <a:t>1915-1916</a:t>
                      </a:r>
                      <a:endParaRPr lang="en-US" altLang="zh-CN" sz="1800" b="1">
                        <a:solidFill>
                          <a:schemeClr val="tx1"/>
                        </a:solidFill>
                        <a:latin typeface="方正启体简体" panose="03000509000000000000" charset="-122"/>
                        <a:ea typeface="方正启体简体" panose="03000509000000000000" charset="-122"/>
                      </a:endParaRPr>
                    </a:p>
                  </a:txBody>
                  <a:tcPr/>
                </a:tc>
                <a:tc>
                  <a:txBody>
                    <a:bodyPr/>
                    <a:p>
                      <a:pPr>
                        <a:buNone/>
                      </a:pPr>
                      <a:r>
                        <a:rPr lang="zh-CN" altLang="en-US" sz="2000" b="1">
                          <a:latin typeface="方正启体简体" panose="03000509000000000000" charset="-122"/>
                          <a:ea typeface="方正启体简体" panose="03000509000000000000" charset="-122"/>
                          <a:sym typeface="+mn-ea"/>
                        </a:rPr>
                        <a:t>凡尔登战役、索姆河战役、日德兰海战</a:t>
                      </a:r>
                      <a:endParaRPr lang="zh-CN" altLang="en-US" sz="2000" b="1">
                        <a:solidFill>
                          <a:schemeClr val="tx1"/>
                        </a:solidFill>
                        <a:latin typeface="方正启体简体" panose="03000509000000000000" charset="-122"/>
                        <a:ea typeface="方正启体简体" panose="03000509000000000000" charset="-122"/>
                        <a:sym typeface="+mn-ea"/>
                      </a:endParaRPr>
                    </a:p>
                  </a:txBody>
                  <a:tcPr/>
                </a:tc>
                <a:tc>
                  <a:txBody>
                    <a:bodyPr/>
                    <a:p>
                      <a:pPr>
                        <a:buNone/>
                      </a:pPr>
                      <a:r>
                        <a:rPr lang="zh-CN" altLang="en-US" sz="2000" b="1">
                          <a:solidFill>
                            <a:schemeClr val="tx1"/>
                          </a:solidFill>
                          <a:latin typeface="方正启体简体" panose="03000509000000000000" charset="-122"/>
                          <a:ea typeface="方正启体简体" panose="03000509000000000000" charset="-122"/>
                        </a:rPr>
                        <a:t>战争主动权转移到协约国</a:t>
                      </a:r>
                      <a:endParaRPr lang="zh-CN" altLang="en-US" sz="2000" b="1">
                        <a:solidFill>
                          <a:schemeClr val="tx1"/>
                        </a:solidFill>
                        <a:latin typeface="方正启体简体" panose="03000509000000000000" charset="-122"/>
                        <a:ea typeface="方正启体简体" panose="03000509000000000000" charset="-122"/>
                      </a:endParaRPr>
                    </a:p>
                  </a:txBody>
                  <a:tcPr/>
                </a:tc>
              </a:tr>
              <a:tr h="706120">
                <a:tc>
                  <a:txBody>
                    <a:bodyPr/>
                    <a:p>
                      <a:pPr>
                        <a:buNone/>
                      </a:pPr>
                      <a:r>
                        <a:rPr lang="zh-CN" altLang="en-US" sz="2000" b="1">
                          <a:solidFill>
                            <a:schemeClr val="tx1"/>
                          </a:solidFill>
                          <a:latin typeface="方正启体简体" panose="03000509000000000000" charset="-122"/>
                          <a:ea typeface="方正启体简体" panose="03000509000000000000" charset="-122"/>
                        </a:rPr>
                        <a:t>第三阶段</a:t>
                      </a:r>
                      <a:endParaRPr lang="zh-CN" altLang="en-US" sz="2000" b="1">
                        <a:solidFill>
                          <a:schemeClr val="tx1"/>
                        </a:solidFill>
                        <a:latin typeface="方正启体简体" panose="03000509000000000000" charset="-122"/>
                        <a:ea typeface="方正启体简体" panose="03000509000000000000" charset="-122"/>
                      </a:endParaRPr>
                    </a:p>
                  </a:txBody>
                  <a:tcPr/>
                </a:tc>
                <a:tc>
                  <a:txBody>
                    <a:bodyPr/>
                    <a:p>
                      <a:pPr>
                        <a:buNone/>
                      </a:pPr>
                      <a:r>
                        <a:rPr lang="en-US" altLang="zh-CN" sz="1800" b="1">
                          <a:solidFill>
                            <a:schemeClr val="tx1"/>
                          </a:solidFill>
                          <a:latin typeface="方正启体简体" panose="03000509000000000000" charset="-122"/>
                          <a:ea typeface="方正启体简体" panose="03000509000000000000" charset="-122"/>
                        </a:rPr>
                        <a:t>1917-1918</a:t>
                      </a:r>
                      <a:endParaRPr lang="en-US" altLang="zh-CN" sz="1800" b="1">
                        <a:solidFill>
                          <a:schemeClr val="tx1"/>
                        </a:solidFill>
                        <a:latin typeface="方正启体简体" panose="03000509000000000000" charset="-122"/>
                        <a:ea typeface="方正启体简体" panose="03000509000000000000" charset="-122"/>
                      </a:endParaRPr>
                    </a:p>
                  </a:txBody>
                  <a:tcPr/>
                </a:tc>
                <a:tc>
                  <a:txBody>
                    <a:bodyPr/>
                    <a:p>
                      <a:pPr>
                        <a:buNone/>
                      </a:pPr>
                      <a:r>
                        <a:rPr lang="zh-CN" altLang="en-US" sz="2000" b="1">
                          <a:latin typeface="方正启体简体" panose="03000509000000000000" charset="-122"/>
                          <a:ea typeface="方正启体简体" panose="03000509000000000000" charset="-122"/>
                          <a:sym typeface="+mn-ea"/>
                        </a:rPr>
                        <a:t>美对德宣战，俄国退出大战，中国对同盟国宣战</a:t>
                      </a:r>
                      <a:endParaRPr lang="zh-CN" altLang="en-US" sz="2000" b="1">
                        <a:solidFill>
                          <a:schemeClr val="tx1"/>
                        </a:solidFill>
                        <a:latin typeface="方正启体简体" panose="03000509000000000000" charset="-122"/>
                        <a:ea typeface="方正启体简体" panose="03000509000000000000" charset="-122"/>
                        <a:sym typeface="+mn-ea"/>
                      </a:endParaRPr>
                    </a:p>
                  </a:txBody>
                  <a:tcPr/>
                </a:tc>
                <a:tc>
                  <a:txBody>
                    <a:bodyPr/>
                    <a:p>
                      <a:pPr>
                        <a:buNone/>
                      </a:pPr>
                      <a:r>
                        <a:rPr lang="zh-CN" altLang="en-US" sz="2000" b="1">
                          <a:solidFill>
                            <a:schemeClr val="tx1"/>
                          </a:solidFill>
                          <a:latin typeface="方正启体简体" panose="03000509000000000000" charset="-122"/>
                          <a:ea typeface="方正启体简体" panose="03000509000000000000" charset="-122"/>
                        </a:rPr>
                        <a:t>同盟国相继投降，一战结束</a:t>
                      </a:r>
                      <a:endParaRPr lang="zh-CN" altLang="en-US" sz="2000" b="1">
                        <a:solidFill>
                          <a:schemeClr val="tx1"/>
                        </a:solidFill>
                        <a:latin typeface="方正启体简体" panose="03000509000000000000" charset="-122"/>
                        <a:ea typeface="方正启体简体" panose="03000509000000000000" charset="-122"/>
                      </a:endParaRPr>
                    </a:p>
                  </a:txBody>
                  <a:tcPr/>
                </a:tc>
              </a:tr>
            </a:tbl>
          </a:graphicData>
        </a:graphic>
      </p:graphicFrame>
      <p:sp>
        <p:nvSpPr>
          <p:cNvPr id="8" name="文本框 7"/>
          <p:cNvSpPr txBox="1"/>
          <p:nvPr/>
        </p:nvSpPr>
        <p:spPr>
          <a:xfrm>
            <a:off x="7660640" y="2536190"/>
            <a:ext cx="3823970" cy="922020"/>
          </a:xfrm>
          <a:prstGeom prst="rect">
            <a:avLst/>
          </a:prstGeom>
          <a:solidFill>
            <a:schemeClr val="tx1">
              <a:lumMod val="50000"/>
              <a:lumOff val="50000"/>
              <a:alpha val="26000"/>
            </a:schemeClr>
          </a:solidFill>
        </p:spPr>
        <p:txBody>
          <a:bodyPr wrap="square" rtlCol="0" anchor="t">
            <a:spAutoFit/>
          </a:bodyPr>
          <a:lstStyle/>
          <a:p>
            <a:pPr lvl="0" algn="l">
              <a:buClrTx/>
              <a:buSzTx/>
              <a:buFontTx/>
            </a:pPr>
            <a:r>
              <a:rPr lang="zh-CN" altLang="en-US">
                <a:solidFill>
                  <a:srgbClr val="C00000"/>
                </a:solidFill>
                <a:latin typeface="方正启体简体" panose="03000509000000000000" charset="-122"/>
                <a:ea typeface="方正启体简体" panose="03000509000000000000" charset="-122"/>
                <a:cs typeface="方正启体简体" panose="03000509000000000000" charset="-122"/>
                <a:sym typeface="+mn-ea"/>
              </a:rPr>
              <a:t>西线：英法军队↔德军</a:t>
            </a:r>
            <a:endParaRPr lang="zh-CN" altLang="en-US">
              <a:solidFill>
                <a:srgbClr val="C00000"/>
              </a:solidFill>
              <a:latin typeface="方正启体简体" panose="03000509000000000000" charset="-122"/>
              <a:ea typeface="方正启体简体" panose="03000509000000000000" charset="-122"/>
              <a:cs typeface="方正启体简体" panose="03000509000000000000" charset="-122"/>
              <a:sym typeface="+mn-ea"/>
            </a:endParaRPr>
          </a:p>
          <a:p>
            <a:pPr lvl="0" algn="l">
              <a:buClrTx/>
              <a:buSzTx/>
              <a:buFontTx/>
            </a:pPr>
            <a:r>
              <a:rPr lang="zh-CN" altLang="en-US">
                <a:solidFill>
                  <a:srgbClr val="C00000"/>
                </a:solidFill>
                <a:latin typeface="方正启体简体" panose="03000509000000000000" charset="-122"/>
                <a:ea typeface="方正启体简体" panose="03000509000000000000" charset="-122"/>
                <a:cs typeface="方正启体简体" panose="03000509000000000000" charset="-122"/>
                <a:sym typeface="+mn-ea"/>
              </a:rPr>
              <a:t>东线：德奥联军↔俄军</a:t>
            </a:r>
            <a:endParaRPr lang="zh-CN" altLang="en-US">
              <a:solidFill>
                <a:srgbClr val="C00000"/>
              </a:solidFill>
              <a:latin typeface="方正启体简体" panose="03000509000000000000" charset="-122"/>
              <a:ea typeface="方正启体简体" panose="03000509000000000000" charset="-122"/>
              <a:cs typeface="方正启体简体" panose="03000509000000000000" charset="-122"/>
              <a:sym typeface="+mn-ea"/>
            </a:endParaRPr>
          </a:p>
          <a:p>
            <a:pPr lvl="0" algn="l">
              <a:buClrTx/>
              <a:buSzTx/>
              <a:buFontTx/>
            </a:pPr>
            <a:r>
              <a:rPr lang="zh-CN" altLang="en-US">
                <a:solidFill>
                  <a:srgbClr val="C00000"/>
                </a:solidFill>
                <a:latin typeface="方正启体简体" panose="03000509000000000000" charset="-122"/>
                <a:ea typeface="方正启体简体" panose="03000509000000000000" charset="-122"/>
                <a:cs typeface="方正启体简体" panose="03000509000000000000" charset="-122"/>
                <a:sym typeface="+mn-ea"/>
              </a:rPr>
              <a:t>南线：奥军↔俄军、塞尔维亚军队</a:t>
            </a:r>
            <a:endParaRPr lang="zh-CN" altLang="en-US">
              <a:solidFill>
                <a:srgbClr val="C0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98830" y="1312545"/>
            <a:ext cx="5041900" cy="2347595"/>
            <a:chOff x="0" y="1117"/>
            <a:chExt cx="10410" cy="5668"/>
          </a:xfrm>
        </p:grpSpPr>
        <p:grpSp>
          <p:nvGrpSpPr>
            <p:cNvPr id="2" name="组合 1"/>
            <p:cNvGrpSpPr/>
            <p:nvPr/>
          </p:nvGrpSpPr>
          <p:grpSpPr>
            <a:xfrm>
              <a:off x="0" y="1117"/>
              <a:ext cx="10410" cy="5668"/>
              <a:chOff x="0" y="0"/>
              <a:chExt cx="19201" cy="10800"/>
            </a:xfrm>
          </p:grpSpPr>
          <p:pic>
            <p:nvPicPr>
              <p:cNvPr id="147459" name="图片 147458" descr="第一次世界大战时的欧洲战场图"/>
              <p:cNvPicPr>
                <a:picLocks noChangeAspect="1"/>
              </p:cNvPicPr>
              <p:nvPr>
                <p:custDataLst>
                  <p:tags r:id="rId1"/>
                </p:custDataLst>
              </p:nvPr>
            </p:nvPicPr>
            <p:blipFill>
              <a:blip r:embed="rId2"/>
              <a:srcRect l="1509" t="2017" r="1495" b="2017"/>
              <a:stretch>
                <a:fillRect/>
              </a:stretch>
            </p:blipFill>
            <p:spPr>
              <a:xfrm>
                <a:off x="0" y="0"/>
                <a:ext cx="19201" cy="10800"/>
              </a:xfrm>
              <a:prstGeom prst="rect">
                <a:avLst/>
              </a:prstGeom>
              <a:noFill/>
              <a:ln w="9525">
                <a:noFill/>
              </a:ln>
            </p:spPr>
          </p:pic>
          <p:sp>
            <p:nvSpPr>
              <p:cNvPr id="147460" name="文本框 147459">
                <a:hlinkClick r:id="rId3" action="ppaction://hlinksldjump"/>
              </p:cNvPr>
              <p:cNvSpPr txBox="1"/>
              <p:nvPr>
                <p:custDataLst>
                  <p:tags r:id="rId4"/>
                </p:custDataLst>
              </p:nvPr>
            </p:nvSpPr>
            <p:spPr>
              <a:xfrm>
                <a:off x="0" y="0"/>
                <a:ext cx="7531" cy="2968"/>
              </a:xfrm>
              <a:prstGeom prst="rect">
                <a:avLst/>
              </a:prstGeom>
              <a:solidFill>
                <a:schemeClr val="bg1"/>
              </a:solidFill>
              <a:ln w="9525" cap="flat" cmpd="sng">
                <a:solidFill>
                  <a:schemeClr val="tx1"/>
                </a:solidFill>
                <a:prstDash val="solid"/>
                <a:miter/>
                <a:headEnd type="none" w="med" len="med"/>
                <a:tailEnd type="none" w="med" len="med"/>
              </a:ln>
            </p:spPr>
            <p:txBody>
              <a:bodyPr wrap="square">
                <a:spAutoFit/>
              </a:bodyPr>
              <a:lstStyle/>
              <a:p>
                <a:pPr algn="ctr"/>
                <a:r>
                  <a:rPr lang="zh-CN" altLang="en-US" b="1">
                    <a:latin typeface="方正启体简体" panose="03000509000000000000" charset="-122"/>
                    <a:ea typeface="方正启体简体" panose="03000509000000000000" charset="-122"/>
                  </a:rPr>
                  <a:t>一战后摧毁的四大帝国</a:t>
                </a:r>
                <a:endParaRPr lang="zh-CN" altLang="en-US" b="1">
                  <a:latin typeface="方正启体简体" panose="03000509000000000000" charset="-122"/>
                  <a:ea typeface="方正启体简体" panose="03000509000000000000" charset="-122"/>
                </a:endParaRPr>
              </a:p>
            </p:txBody>
          </p:sp>
        </p:grpSp>
        <p:sp>
          <p:nvSpPr>
            <p:cNvPr id="147461" name="文本框 147460"/>
            <p:cNvSpPr txBox="1"/>
            <p:nvPr>
              <p:custDataLst>
                <p:tags r:id="rId5"/>
              </p:custDataLst>
            </p:nvPr>
          </p:nvSpPr>
          <p:spPr>
            <a:xfrm>
              <a:off x="6478" y="5101"/>
              <a:ext cx="3504" cy="741"/>
            </a:xfrm>
            <a:prstGeom prst="rect">
              <a:avLst/>
            </a:prstGeom>
            <a:solidFill>
              <a:srgbClr val="FFFF00"/>
            </a:solidFill>
            <a:ln w="25400" cap="flat" cmpd="sng">
              <a:solidFill>
                <a:srgbClr val="00FF00"/>
              </a:solidFill>
              <a:prstDash val="solid"/>
              <a:miter/>
              <a:headEnd type="none" w="med" len="med"/>
              <a:tailEnd type="none" w="med" len="med"/>
            </a:ln>
          </p:spPr>
          <p:txBody>
            <a:bodyPr wrap="square" anchor="t">
              <a:spAutoFit/>
            </a:bodyPr>
            <a:lstStyle/>
            <a:p>
              <a:pPr algn="ctr"/>
              <a:r>
                <a:rPr lang="zh-CN" altLang="en-US" sz="1400" b="1">
                  <a:solidFill>
                    <a:srgbClr val="FF0000"/>
                  </a:solidFill>
                  <a:latin typeface="方正启体简体" panose="03000509000000000000" charset="-122"/>
                  <a:ea typeface="方正启体简体" panose="03000509000000000000" charset="-122"/>
                </a:rPr>
                <a:t>奥斯曼土耳其帝国</a:t>
              </a:r>
              <a:endParaRPr lang="zh-CN" altLang="en-US" sz="1400" b="1">
                <a:solidFill>
                  <a:srgbClr val="FF0000"/>
                </a:solidFill>
                <a:latin typeface="方正启体简体" panose="03000509000000000000" charset="-122"/>
                <a:ea typeface="方正启体简体" panose="03000509000000000000" charset="-122"/>
              </a:endParaRPr>
            </a:p>
          </p:txBody>
        </p:sp>
        <p:sp>
          <p:nvSpPr>
            <p:cNvPr id="147462" name="文本框 147461"/>
            <p:cNvSpPr txBox="1"/>
            <p:nvPr>
              <p:custDataLst>
                <p:tags r:id="rId6"/>
              </p:custDataLst>
            </p:nvPr>
          </p:nvSpPr>
          <p:spPr>
            <a:xfrm>
              <a:off x="3643" y="3757"/>
              <a:ext cx="2835" cy="889"/>
            </a:xfrm>
            <a:prstGeom prst="rect">
              <a:avLst/>
            </a:prstGeom>
            <a:solidFill>
              <a:srgbClr val="FFFF00"/>
            </a:solidFill>
            <a:ln w="25400" cap="flat" cmpd="sng">
              <a:solidFill>
                <a:srgbClr val="00FF00"/>
              </a:solidFill>
              <a:prstDash val="solid"/>
              <a:miter/>
              <a:headEnd type="none" w="med" len="med"/>
              <a:tailEnd type="none" w="med" len="med"/>
            </a:ln>
          </p:spPr>
          <p:txBody>
            <a:bodyPr>
              <a:spAutoFit/>
            </a:bodyPr>
            <a:lstStyle/>
            <a:p>
              <a:pPr algn="ctr"/>
              <a:r>
                <a:rPr lang="zh-CN" altLang="en-US" b="1">
                  <a:solidFill>
                    <a:srgbClr val="FF0000"/>
                  </a:solidFill>
                  <a:latin typeface="方正启体简体" panose="03000509000000000000" charset="-122"/>
                  <a:ea typeface="方正启体简体" panose="03000509000000000000" charset="-122"/>
                </a:rPr>
                <a:t>奥匈帝国</a:t>
              </a:r>
              <a:endParaRPr lang="zh-CN" altLang="en-US" b="1">
                <a:solidFill>
                  <a:srgbClr val="FF0000"/>
                </a:solidFill>
                <a:latin typeface="方正启体简体" panose="03000509000000000000" charset="-122"/>
                <a:ea typeface="方正启体简体" panose="03000509000000000000" charset="-122"/>
              </a:endParaRPr>
            </a:p>
          </p:txBody>
        </p:sp>
        <p:sp>
          <p:nvSpPr>
            <p:cNvPr id="147463" name="文本框 147462"/>
            <p:cNvSpPr txBox="1"/>
            <p:nvPr>
              <p:custDataLst>
                <p:tags r:id="rId7"/>
              </p:custDataLst>
            </p:nvPr>
          </p:nvSpPr>
          <p:spPr>
            <a:xfrm>
              <a:off x="6478" y="2413"/>
              <a:ext cx="3120" cy="889"/>
            </a:xfrm>
            <a:prstGeom prst="rect">
              <a:avLst/>
            </a:prstGeom>
            <a:solidFill>
              <a:srgbClr val="FFFF00"/>
            </a:solidFill>
            <a:ln w="25400" cap="flat" cmpd="sng">
              <a:solidFill>
                <a:srgbClr val="00FF00"/>
              </a:solidFill>
              <a:prstDash val="solid"/>
              <a:miter/>
              <a:headEnd type="none" w="med" len="med"/>
              <a:tailEnd type="none" w="med" len="med"/>
            </a:ln>
          </p:spPr>
          <p:txBody>
            <a:bodyPr>
              <a:spAutoFit/>
            </a:bodyPr>
            <a:lstStyle/>
            <a:p>
              <a:pPr algn="ctr"/>
              <a:r>
                <a:rPr lang="zh-CN" altLang="en-US" b="1">
                  <a:solidFill>
                    <a:srgbClr val="FF0000"/>
                  </a:solidFill>
                  <a:latin typeface="方正启体简体" panose="03000509000000000000" charset="-122"/>
                  <a:ea typeface="方正启体简体" panose="03000509000000000000" charset="-122"/>
                </a:rPr>
                <a:t>俄罗斯帝国</a:t>
              </a:r>
              <a:endParaRPr lang="zh-CN" altLang="en-US" b="1">
                <a:solidFill>
                  <a:srgbClr val="FF0000"/>
                </a:solidFill>
                <a:latin typeface="方正启体简体" panose="03000509000000000000" charset="-122"/>
                <a:ea typeface="方正启体简体" panose="03000509000000000000" charset="-122"/>
              </a:endParaRPr>
            </a:p>
          </p:txBody>
        </p:sp>
        <p:sp>
          <p:nvSpPr>
            <p:cNvPr id="147464" name="文本框 147463"/>
            <p:cNvSpPr txBox="1"/>
            <p:nvPr>
              <p:custDataLst>
                <p:tags r:id="rId8"/>
              </p:custDataLst>
            </p:nvPr>
          </p:nvSpPr>
          <p:spPr>
            <a:xfrm>
              <a:off x="2616" y="2413"/>
              <a:ext cx="2835" cy="889"/>
            </a:xfrm>
            <a:prstGeom prst="rect">
              <a:avLst/>
            </a:prstGeom>
            <a:solidFill>
              <a:srgbClr val="FFFF00"/>
            </a:solidFill>
            <a:ln w="25400" cap="flat" cmpd="sng">
              <a:solidFill>
                <a:srgbClr val="00FF00"/>
              </a:solidFill>
              <a:prstDash val="solid"/>
              <a:miter/>
              <a:headEnd type="none" w="med" len="med"/>
              <a:tailEnd type="none" w="med" len="med"/>
            </a:ln>
          </p:spPr>
          <p:txBody>
            <a:bodyPr>
              <a:spAutoFit/>
            </a:bodyPr>
            <a:lstStyle/>
            <a:p>
              <a:pPr algn="ctr"/>
              <a:r>
                <a:rPr lang="zh-CN" altLang="en-US" b="1">
                  <a:solidFill>
                    <a:srgbClr val="FF0000"/>
                  </a:solidFill>
                  <a:latin typeface="方正启体简体" panose="03000509000000000000" charset="-122"/>
                  <a:ea typeface="方正启体简体" panose="03000509000000000000" charset="-122"/>
                </a:rPr>
                <a:t>德意志帝国</a:t>
              </a:r>
              <a:endParaRPr lang="zh-CN" altLang="en-US" b="1">
                <a:solidFill>
                  <a:srgbClr val="FF0000"/>
                </a:solidFill>
                <a:latin typeface="方正启体简体" panose="03000509000000000000" charset="-122"/>
                <a:ea typeface="方正启体简体" panose="03000509000000000000" charset="-122"/>
              </a:endParaRPr>
            </a:p>
          </p:txBody>
        </p:sp>
      </p:grpSp>
      <p:sp>
        <p:nvSpPr>
          <p:cNvPr id="147465" name="标题 147464"/>
          <p:cNvSpPr>
            <a:spLocks noGrp="1"/>
          </p:cNvSpPr>
          <p:nvPr>
            <p:ph type="title" idx="4294967295"/>
            <p:custDataLst>
              <p:tags r:id="rId9"/>
            </p:custDataLst>
          </p:nvPr>
        </p:nvSpPr>
        <p:spPr>
          <a:xfrm flipH="1">
            <a:off x="12122150" y="274955"/>
            <a:ext cx="69850" cy="1143000"/>
          </a:xfrm>
        </p:spPr>
        <p:txBody>
          <a:bodyPr anchor="ctr"/>
          <a:lstStyle/>
          <a:p>
            <a:r>
              <a:rPr lang="zh-CN" altLang="en-US" sz="800">
                <a:solidFill>
                  <a:schemeClr val="bg1"/>
                </a:solidFill>
              </a:rPr>
              <a:t>四大帝国的被摧毁</a:t>
            </a:r>
            <a:endParaRPr lang="zh-CN" altLang="en-US" sz="800">
              <a:solidFill>
                <a:schemeClr val="bg1"/>
              </a:solidFill>
            </a:endParaRPr>
          </a:p>
        </p:txBody>
      </p:sp>
      <p:sp>
        <p:nvSpPr>
          <p:cNvPr id="4" name="文本框 3"/>
          <p:cNvSpPr txBox="1"/>
          <p:nvPr>
            <p:custDataLst>
              <p:tags r:id="rId10"/>
            </p:custDataLst>
          </p:nvPr>
        </p:nvSpPr>
        <p:spPr>
          <a:xfrm>
            <a:off x="974090" y="616585"/>
            <a:ext cx="1282065" cy="460375"/>
          </a:xfrm>
          <a:prstGeom prst="rect">
            <a:avLst/>
          </a:prstGeom>
          <a:noFill/>
        </p:spPr>
        <p:txBody>
          <a:bodyPr wrap="none" rtlCol="0" anchor="t">
            <a:spAutoFit/>
          </a:bodyPr>
          <a:p>
            <a:r>
              <a:rPr 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1.</a:t>
            </a:r>
            <a:r>
              <a:rPr lang="zh-CN"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背景：</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0" name="文本框 9"/>
          <p:cNvSpPr txBox="1"/>
          <p:nvPr>
            <p:custDataLst>
              <p:tags r:id="rId11"/>
            </p:custDataLst>
          </p:nvPr>
        </p:nvSpPr>
        <p:spPr>
          <a:xfrm>
            <a:off x="2252980" y="521335"/>
            <a:ext cx="9749155" cy="829945"/>
          </a:xfrm>
          <a:prstGeom prst="rect">
            <a:avLst/>
          </a:prstGeom>
          <a:noFill/>
        </p:spPr>
        <p:txBody>
          <a:bodyPr wrap="square" rtlCol="0">
            <a:spAutoFit/>
          </a:bodyPr>
          <a:p>
            <a:pPr algn="l"/>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1</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）一战改变了欧洲格局</a:t>
            </a:r>
            <a:r>
              <a:rPr lang="zh-CN" sz="2400" b="1">
                <a:solidFill>
                  <a:srgbClr val="FF0000"/>
                </a:solidFill>
                <a:latin typeface="方正启体简体" panose="03000509000000000000" charset="-122"/>
                <a:ea typeface="方正启体简体" panose="03000509000000000000" charset="-122"/>
                <a:sym typeface="+mn-ea"/>
              </a:rPr>
              <a:t>战争后期，</a:t>
            </a:r>
            <a:r>
              <a:rPr lang="zh-CN" sz="2400" b="1">
                <a:solidFill>
                  <a:srgbClr val="0033CC"/>
                </a:solidFill>
                <a:latin typeface="方正启体简体" panose="03000509000000000000" charset="-122"/>
                <a:ea typeface="方正启体简体" panose="03000509000000000000" charset="-122"/>
                <a:sym typeface="+mn-ea"/>
              </a:rPr>
              <a:t>四大帝国</a:t>
            </a:r>
            <a:r>
              <a:rPr lang="zh-CN" sz="2400" b="1">
                <a:solidFill>
                  <a:srgbClr val="FF0000"/>
                </a:solidFill>
                <a:latin typeface="方正启体简体" panose="03000509000000000000" charset="-122"/>
                <a:ea typeface="方正启体简体" panose="03000509000000000000" charset="-122"/>
                <a:sym typeface="+mn-ea"/>
              </a:rPr>
              <a:t>解体，诞生一系列民族独立国家。建立了人类历史上第一个社会主义国家。</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1749" name="Text Box 2"/>
          <p:cNvSpPr/>
          <p:nvPr>
            <p:custDataLst>
              <p:tags r:id="rId12"/>
            </p:custDataLst>
          </p:nvPr>
        </p:nvSpPr>
        <p:spPr>
          <a:xfrm>
            <a:off x="780415" y="3660140"/>
            <a:ext cx="7915275" cy="460375"/>
          </a:xfrm>
          <a:prstGeom prst="rect">
            <a:avLst/>
          </a:prstGeom>
          <a:noFill/>
          <a:ln w="38100" cap="flat" cmpd="sng">
            <a:noFill/>
            <a:prstDash val="solid"/>
            <a:miter/>
            <a:headEnd type="none" w="med" len="med"/>
            <a:tailEnd type="none" w="med" len="med"/>
          </a:ln>
        </p:spPr>
        <p:txBody>
          <a:bodyPr wrap="square" anchor="t">
            <a:spAutoFit/>
          </a:bodyPr>
          <a:p>
            <a:pPr>
              <a:spcBef>
                <a:spcPct val="50000"/>
              </a:spcBef>
            </a:pPr>
            <a:r>
              <a:rPr lang="zh-CN" altLang="en-US" sz="2400" b="1">
                <a:solidFill>
                  <a:srgbClr val="FF0000"/>
                </a:solidFill>
              </a:rPr>
              <a:t>据图说史：</a:t>
            </a:r>
            <a:r>
              <a:rPr lang="zh-CN" altLang="en-US" sz="2400" b="1">
                <a:solidFill>
                  <a:srgbClr val="0033CC"/>
                </a:solidFill>
              </a:rPr>
              <a:t>一战后欧洲版图出现了哪些新变化？</a:t>
            </a:r>
            <a:endParaRPr lang="zh-CN" altLang="en-US" sz="2400" b="1">
              <a:solidFill>
                <a:srgbClr val="0033CC"/>
              </a:solidFill>
            </a:endParaRPr>
          </a:p>
        </p:txBody>
      </p:sp>
      <p:pic>
        <p:nvPicPr>
          <p:cNvPr id="31746" name="图片 46083"/>
          <p:cNvPicPr>
            <a:picLocks noChangeAspect="1"/>
          </p:cNvPicPr>
          <p:nvPr>
            <p:custDataLst>
              <p:tags r:id="rId13"/>
            </p:custDataLst>
          </p:nvPr>
        </p:nvPicPr>
        <p:blipFill>
          <a:blip r:embed="rId14"/>
          <a:stretch>
            <a:fillRect/>
          </a:stretch>
        </p:blipFill>
        <p:spPr>
          <a:xfrm>
            <a:off x="5871210" y="1312545"/>
            <a:ext cx="3137535" cy="2348230"/>
          </a:xfrm>
          <a:prstGeom prst="rect">
            <a:avLst/>
          </a:prstGeom>
          <a:noFill/>
          <a:ln w="9525">
            <a:noFill/>
          </a:ln>
        </p:spPr>
      </p:pic>
      <p:pic>
        <p:nvPicPr>
          <p:cNvPr id="12293" name="图片 2"/>
          <p:cNvPicPr/>
          <p:nvPr>
            <p:custDataLst>
              <p:tags r:id="rId15"/>
            </p:custDataLst>
          </p:nvPr>
        </p:nvPicPr>
        <p:blipFill>
          <a:blip r:embed="rId16"/>
          <a:srcRect l="1952" t="1837" r="2546" b="4384"/>
          <a:stretch>
            <a:fillRect/>
          </a:stretch>
        </p:blipFill>
        <p:spPr>
          <a:xfrm>
            <a:off x="9059545" y="1312545"/>
            <a:ext cx="2861310" cy="2346960"/>
          </a:xfrm>
          <a:prstGeom prst="rect">
            <a:avLst/>
          </a:prstGeom>
          <a:noFill/>
          <a:ln>
            <a:noFill/>
            <a:miter lim="800000"/>
            <a:headEnd/>
            <a:tailEnd/>
          </a:ln>
          <a:effectLst>
            <a:outerShdw blurRad="292100" dist="139700" dir="2700000" algn="tl">
              <a:srgbClr val="333333">
                <a:alpha val="64999"/>
              </a:srgbClr>
            </a:outerShdw>
          </a:effectLst>
        </p:spPr>
      </p:pic>
      <p:sp>
        <p:nvSpPr>
          <p:cNvPr id="5" name="文本框 4"/>
          <p:cNvSpPr txBox="1"/>
          <p:nvPr>
            <p:custDataLst>
              <p:tags r:id="rId17"/>
            </p:custDataLst>
          </p:nvPr>
        </p:nvSpPr>
        <p:spPr>
          <a:xfrm>
            <a:off x="779780" y="4120515"/>
            <a:ext cx="11141075" cy="1568450"/>
          </a:xfrm>
          <a:prstGeom prst="rect">
            <a:avLst/>
          </a:prstGeom>
          <a:solidFill>
            <a:schemeClr val="bg1"/>
          </a:solidFill>
          <a:ln w="9525" cap="flat" cmpd="sng">
            <a:solidFill>
              <a:schemeClr val="bg1"/>
            </a:solidFill>
            <a:prstDash val="solid"/>
            <a:miter/>
            <a:headEnd type="none" w="med" len="med"/>
            <a:tailEnd type="none" w="med" len="med"/>
          </a:ln>
        </p:spPr>
        <p:txBody>
          <a:bodyPr wrap="square" anchor="t">
            <a:spAutoFit/>
          </a:bodyPr>
          <a:p>
            <a:pPr>
              <a:spcBef>
                <a:spcPct val="50000"/>
              </a:spcBef>
            </a:pPr>
            <a:r>
              <a:rPr lang="zh-CN" altLang="en-US" sz="2400" b="1">
                <a:solidFill>
                  <a:srgbClr val="FF0000"/>
                </a:solidFill>
                <a:latin typeface="方正启体简体" panose="03000509000000000000" charset="-122"/>
                <a:ea typeface="方正启体简体" panose="03000509000000000000" charset="-122"/>
              </a:rPr>
              <a:t>       </a:t>
            </a:r>
            <a:r>
              <a:rPr lang="zh-CN" altLang="en-US" sz="2400" b="1">
                <a:solidFill>
                  <a:schemeClr val="tx1"/>
                </a:solidFill>
                <a:effectLst>
                  <a:outerShdw blurRad="38100" dist="19050" dir="2700000" algn="tl" rotWithShape="0">
                    <a:schemeClr val="dk1">
                      <a:alpha val="40000"/>
                    </a:schemeClr>
                  </a:outerShdw>
                </a:effectLst>
                <a:latin typeface="方正启体简体" panose="03000509000000000000" charset="-122"/>
                <a:ea typeface="方正启体简体" panose="03000509000000000000" charset="-122"/>
              </a:rPr>
              <a:t>明显的变化有：</a:t>
            </a:r>
            <a:r>
              <a:rPr lang="zh-CN" altLang="en-US" sz="2400" b="1">
                <a:solidFill>
                  <a:srgbClr val="0033CC"/>
                </a:solidFill>
                <a:effectLst>
                  <a:outerShdw blurRad="38100" dist="19050" dir="2700000" algn="tl" rotWithShape="0">
                    <a:schemeClr val="dk1">
                      <a:alpha val="40000"/>
                    </a:schemeClr>
                  </a:outerShdw>
                </a:effectLst>
                <a:latin typeface="方正启体简体" panose="03000509000000000000" charset="-122"/>
                <a:ea typeface="方正启体简体" panose="03000509000000000000" charset="-122"/>
              </a:rPr>
              <a:t>一是在原来奥匈帝国领土上，出现了许多新的国家，如奥地利、匈牙利、捷克斯洛伐克等。二是巴尔干地区新出现了南斯拉夫王国。三是波兰重新建国。四是奥斯曼土耳其帝国在欧洲的领土大部分丧失。五是出现了社会主义国家苏联。</a:t>
            </a:r>
            <a:r>
              <a:rPr lang="zh-CN" altLang="en-US" sz="2400" b="1">
                <a:solidFill>
                  <a:srgbClr val="0033CC"/>
                </a:solidFill>
                <a:effectLst>
                  <a:outerShdw blurRad="38100" dist="19050" dir="2700000" algn="tl" rotWithShape="0">
                    <a:schemeClr val="dk1">
                      <a:alpha val="40000"/>
                    </a:schemeClr>
                  </a:outerShdw>
                </a:effectLst>
                <a:latin typeface="方正启体简体" panose="03000509000000000000" charset="-122"/>
                <a:ea typeface="方正启体简体" panose="03000509000000000000" charset="-122"/>
              </a:rPr>
              <a:t> </a:t>
            </a:r>
            <a:endParaRPr lang="zh-CN" altLang="en-US" sz="2400" b="1">
              <a:solidFill>
                <a:srgbClr val="0033CC"/>
              </a:solidFill>
              <a:effectLst>
                <a:outerShdw blurRad="38100" dist="19050" dir="2700000" algn="tl" rotWithShape="0">
                  <a:schemeClr val="dk1">
                    <a:alpha val="40000"/>
                  </a:schemeClr>
                </a:outerShdw>
              </a:effectLst>
              <a:latin typeface="方正启体简体" panose="03000509000000000000" charset="-122"/>
              <a:ea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矩形 90116"/>
          <p:cNvSpPr/>
          <p:nvPr>
            <p:custDataLst>
              <p:tags r:id="rId1"/>
            </p:custDataLst>
          </p:nvPr>
        </p:nvSpPr>
        <p:spPr>
          <a:xfrm>
            <a:off x="781050" y="5636260"/>
            <a:ext cx="10892155" cy="829945"/>
          </a:xfrm>
          <a:prstGeom prst="rect">
            <a:avLst/>
          </a:prstGeom>
          <a:solidFill>
            <a:schemeClr val="bg1"/>
          </a:solidFill>
          <a:ln w="9525">
            <a:solidFill>
              <a:schemeClr val="tx1"/>
            </a:solidFill>
          </a:ln>
        </p:spPr>
        <p:txBody>
          <a:bodyPr wrap="square" anchor="ctr">
            <a:spAutoFit/>
          </a:bodyPr>
          <a:lstStyle/>
          <a:p>
            <a:r>
              <a:rPr lang="zh-CN" altLang="en-US" sz="2400" b="1">
                <a:solidFill>
                  <a:srgbClr val="FF0000"/>
                </a:solidFill>
                <a:latin typeface="方正启体简体" panose="03000509000000000000" charset="-122"/>
                <a:ea typeface="方正启体简体" panose="03000509000000000000" charset="-122"/>
              </a:rPr>
              <a:t>民族自决</a:t>
            </a:r>
            <a:r>
              <a:rPr lang="zh-CN" altLang="en-US" sz="2400" b="1">
                <a:latin typeface="方正启体简体" panose="03000509000000000000" charset="-122"/>
                <a:ea typeface="方正启体简体" panose="03000509000000000000" charset="-122"/>
              </a:rPr>
              <a:t>：</a:t>
            </a:r>
            <a:r>
              <a:rPr lang="zh-CN" altLang="en-US" sz="2400" b="1">
                <a:solidFill>
                  <a:srgbClr val="0033CC"/>
                </a:solidFill>
                <a:latin typeface="方正启体简体" panose="03000509000000000000" charset="-122"/>
                <a:ea typeface="方正启体简体" panose="03000509000000000000" charset="-122"/>
              </a:rPr>
              <a:t>指外国奴役和统治下的民族和人民可以决定或经过民族独立战争取得本地区的独立，组成新的国家，并对其领土拥有主权 。</a:t>
            </a:r>
            <a:endParaRPr lang="zh-CN" altLang="en-US" sz="2400" b="1">
              <a:solidFill>
                <a:srgbClr val="0033CC"/>
              </a:solidFill>
              <a:latin typeface="方正启体简体" panose="03000509000000000000" charset="-122"/>
              <a:ea typeface="方正启体简体" panose="03000509000000000000" charset="-122"/>
            </a:endParaRPr>
          </a:p>
        </p:txBody>
      </p:sp>
      <p:sp>
        <p:nvSpPr>
          <p:cNvPr id="10" name="文本框 1"/>
          <p:cNvSpPr txBox="1"/>
          <p:nvPr>
            <p:custDataLst>
              <p:tags r:id="rId2"/>
            </p:custDataLst>
          </p:nvPr>
        </p:nvSpPr>
        <p:spPr>
          <a:xfrm>
            <a:off x="781685" y="1438275"/>
            <a:ext cx="10890885" cy="2887980"/>
          </a:xfrm>
          <a:prstGeom prst="rect">
            <a:avLst/>
          </a:prstGeom>
          <a:noFill/>
          <a:ln w="38100" cap="flat">
            <a:noFill/>
            <a:miter lim="400000"/>
          </a:ln>
        </p:spPr>
        <p:style>
          <a:lnRef idx="0">
            <a:srgbClr val="FFFFFF"/>
          </a:lnRef>
          <a:fillRef idx="0">
            <a:srgbClr val="FFFFFF"/>
          </a:fillRef>
          <a:effectRef idx="0">
            <a:srgbClr val="FFFFFF"/>
          </a:effectRef>
          <a:fontRef idx="none"/>
        </p:style>
        <p:txBody>
          <a:bodyPr spcFirstLastPara="1" wrap="square" lIns="91439" tIns="91439" rIns="91439" bIns="91439">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marR="0" lvl="0" indent="0" algn="just">
              <a:lnSpc>
                <a:spcPct val="110000"/>
              </a:lnSpc>
            </a:pPr>
            <a:r>
              <a:rPr lang="en-US" altLang="zh-CN" sz="2000" b="1">
                <a:latin typeface="方正启体简体" panose="03000509000000000000" charset="-122"/>
                <a:ea typeface="方正启体简体" panose="03000509000000000000" charset="-122"/>
                <a:sym typeface="方正启体简体" panose="03000509000000000000" charset="-122"/>
              </a:rPr>
              <a:t> </a:t>
            </a:r>
            <a:r>
              <a:rPr lang="en-US" altLang="zh-CN" sz="2000" b="1">
                <a:solidFill>
                  <a:srgbClr val="0033CC"/>
                </a:solidFill>
                <a:latin typeface="方正启体简体" panose="03000509000000000000" charset="-122"/>
                <a:ea typeface="方正启体简体" panose="03000509000000000000" charset="-122"/>
                <a:sym typeface="方正启体简体" panose="03000509000000000000" charset="-122"/>
              </a:rPr>
              <a:t>         </a:t>
            </a:r>
            <a:r>
              <a:rPr lang="zh-CN" altLang="zh-CN" sz="2400" b="1">
                <a:solidFill>
                  <a:srgbClr val="0033CC"/>
                </a:solidFill>
                <a:latin typeface="方正启体简体" panose="03000509000000000000" charset="-122"/>
                <a:ea typeface="方正启体简体" panose="03000509000000000000" charset="-122"/>
                <a:sym typeface="方正启体简体" panose="03000509000000000000" charset="-122"/>
              </a:rPr>
              <a:t>一位法国官员评论道</a:t>
            </a:r>
            <a:r>
              <a:rPr lang="zh-CN" altLang="en-US" sz="2400" b="1">
                <a:solidFill>
                  <a:srgbClr val="0033CC"/>
                </a:solidFill>
                <a:latin typeface="方正启体简体" panose="03000509000000000000" charset="-122"/>
                <a:ea typeface="方正启体简体" panose="03000509000000000000" charset="-122"/>
                <a:sym typeface="方正启体简体" panose="03000509000000000000" charset="-122"/>
              </a:rPr>
              <a:t>：“</a:t>
            </a:r>
            <a:r>
              <a:rPr lang="zh-CN" altLang="zh-CN" sz="2400" b="1">
                <a:solidFill>
                  <a:srgbClr val="0033CC"/>
                </a:solidFill>
                <a:latin typeface="方正启体简体" panose="03000509000000000000" charset="-122"/>
                <a:ea typeface="方正启体简体" panose="03000509000000000000" charset="-122"/>
                <a:sym typeface="方正启体简体" panose="03000509000000000000" charset="-122"/>
              </a:rPr>
              <a:t>参与到第一次世界大战中的这</a:t>
            </a:r>
            <a:r>
              <a:rPr lang="en-US" altLang="zh-CN" sz="2400" b="1">
                <a:solidFill>
                  <a:srgbClr val="0033CC"/>
                </a:solidFill>
                <a:latin typeface="方正启体简体" panose="03000509000000000000" charset="-122"/>
                <a:ea typeface="方正启体简体" panose="03000509000000000000" charset="-122"/>
                <a:sym typeface="方正启体简体" panose="03000509000000000000" charset="-122"/>
              </a:rPr>
              <a:t>17.5</a:t>
            </a:r>
            <a:r>
              <a:rPr lang="zh-CN" altLang="zh-CN" sz="2400" b="1">
                <a:solidFill>
                  <a:srgbClr val="0033CC"/>
                </a:solidFill>
                <a:latin typeface="方正启体简体" panose="03000509000000000000" charset="-122"/>
                <a:ea typeface="方正启体简体" panose="03000509000000000000" charset="-122"/>
                <a:sym typeface="方正启体简体" panose="03000509000000000000" charset="-122"/>
              </a:rPr>
              <a:t>万非洲士兵，在法兰西和佛兰德的壕沟里掘好了旧非洲的坟墓。”</a:t>
            </a:r>
            <a:endParaRPr lang="en-US" altLang="zh-CN" sz="2400" b="1">
              <a:solidFill>
                <a:srgbClr val="0033CC"/>
              </a:solidFill>
              <a:latin typeface="方正启体简体" panose="03000509000000000000" charset="-122"/>
              <a:ea typeface="方正启体简体" panose="03000509000000000000" charset="-122"/>
              <a:sym typeface="方正启体简体" panose="03000509000000000000" charset="-122"/>
            </a:endParaRPr>
          </a:p>
          <a:p>
            <a:pPr marL="0" marR="0" lvl="0" indent="0" algn="just">
              <a:lnSpc>
                <a:spcPct val="110000"/>
              </a:lnSpc>
            </a:pPr>
            <a:r>
              <a:rPr lang="zh-CN" altLang="en-US" sz="2400" b="1">
                <a:solidFill>
                  <a:srgbClr val="0033CC"/>
                </a:solidFill>
                <a:latin typeface="方正启体简体" panose="03000509000000000000" charset="-122"/>
                <a:ea typeface="方正启体简体" panose="03000509000000000000" charset="-122"/>
                <a:sym typeface="方正启体简体" panose="03000509000000000000" charset="-122"/>
              </a:rPr>
              <a:t>        法国印度支那总督于</a:t>
            </a:r>
            <a:r>
              <a:rPr lang="en-US" altLang="zh-CN" sz="2400" b="1">
                <a:solidFill>
                  <a:srgbClr val="0033CC"/>
                </a:solidFill>
                <a:latin typeface="方正启体简体" panose="03000509000000000000" charset="-122"/>
                <a:ea typeface="方正启体简体" panose="03000509000000000000" charset="-122"/>
                <a:sym typeface="方正启体简体" panose="03000509000000000000" charset="-122"/>
              </a:rPr>
              <a:t>1926</a:t>
            </a:r>
            <a:r>
              <a:rPr lang="zh-CN" altLang="en-US" sz="2400" b="1">
                <a:solidFill>
                  <a:srgbClr val="0033CC"/>
                </a:solidFill>
                <a:latin typeface="方正启体简体" panose="03000509000000000000" charset="-122"/>
                <a:ea typeface="方正启体简体" panose="03000509000000000000" charset="-122"/>
                <a:sym typeface="方正启体简体" panose="03000509000000000000" charset="-122"/>
              </a:rPr>
              <a:t>年写道：“这场把欧洲浸润在血泊中的战争</a:t>
            </a:r>
            <a:r>
              <a:rPr lang="en-US" altLang="zh-CN" sz="2400" b="1">
                <a:solidFill>
                  <a:srgbClr val="0033CC"/>
                </a:solidFill>
                <a:latin typeface="方正启体简体" panose="03000509000000000000" charset="-122"/>
                <a:ea typeface="方正启体简体" panose="03000509000000000000" charset="-122"/>
                <a:sym typeface="方正启体简体" panose="03000509000000000000" charset="-122"/>
              </a:rPr>
              <a:t>······</a:t>
            </a:r>
            <a:r>
              <a:rPr lang="zh-CN" altLang="en-US" sz="2400" b="1">
                <a:solidFill>
                  <a:srgbClr val="0033CC"/>
                </a:solidFill>
                <a:latin typeface="方正启体简体" panose="03000509000000000000" charset="-122"/>
                <a:ea typeface="方正启体简体" panose="03000509000000000000" charset="-122"/>
                <a:sym typeface="方正启体简体" panose="03000509000000000000" charset="-122"/>
              </a:rPr>
              <a:t>唤醒了远离我们的土地上人民的独立意</a:t>
            </a:r>
            <a:r>
              <a:rPr lang="en-US" altLang="zh-CN" sz="2400" b="1">
                <a:solidFill>
                  <a:srgbClr val="0033CC"/>
                </a:solidFill>
                <a:latin typeface="方正启体简体" panose="03000509000000000000" charset="-122"/>
                <a:ea typeface="方正启体简体" panose="03000509000000000000" charset="-122"/>
                <a:sym typeface="方正启体简体" panose="03000509000000000000" charset="-122"/>
              </a:rPr>
              <a:t>······</a:t>
            </a:r>
            <a:r>
              <a:rPr lang="zh-CN" altLang="en-US" sz="2400" b="1">
                <a:solidFill>
                  <a:srgbClr val="0033CC"/>
                </a:solidFill>
                <a:latin typeface="方正启体简体" panose="03000509000000000000" charset="-122"/>
                <a:ea typeface="方正启体简体" panose="03000509000000000000" charset="-122"/>
                <a:sym typeface="方正启体简体" panose="03000509000000000000" charset="-122"/>
              </a:rPr>
              <a:t>过去几年里，一切都变了。不论是人还是思想，就连亚洲本身都变了。”</a:t>
            </a:r>
            <a:endParaRPr lang="en-US" altLang="zh-CN" sz="2400" b="1">
              <a:solidFill>
                <a:srgbClr val="0033CC"/>
              </a:solidFill>
              <a:latin typeface="方正启体简体" panose="03000509000000000000" charset="-122"/>
              <a:ea typeface="方正启体简体" panose="03000509000000000000" charset="-122"/>
              <a:sym typeface="方正启体简体" panose="03000509000000000000" charset="-122"/>
            </a:endParaRPr>
          </a:p>
          <a:p>
            <a:pPr marL="0" marR="0" lvl="0" indent="0" algn="r">
              <a:lnSpc>
                <a:spcPct val="110000"/>
              </a:lnSpc>
            </a:pPr>
            <a:r>
              <a:rPr lang="en-US" altLang="zh-CN" sz="2000" b="1">
                <a:latin typeface="方正启体简体" panose="03000509000000000000" charset="-122"/>
                <a:ea typeface="方正启体简体" panose="03000509000000000000" charset="-122"/>
                <a:sym typeface="方正启体简体" panose="03000509000000000000" charset="-122"/>
              </a:rPr>
              <a:t>                                    —— </a:t>
            </a:r>
            <a:r>
              <a:rPr lang="zh-CN" altLang="en-US" sz="2000" b="1">
                <a:latin typeface="方正启体简体" panose="03000509000000000000" charset="-122"/>
                <a:ea typeface="方正启体简体" panose="03000509000000000000" charset="-122"/>
                <a:sym typeface="方正启体简体" panose="03000509000000000000" charset="-122"/>
              </a:rPr>
              <a:t>转引自</a:t>
            </a:r>
            <a:r>
              <a:rPr lang="en-US" altLang="zh-CN" sz="2000" b="1">
                <a:latin typeface="方正启体简体" panose="03000509000000000000" charset="-122"/>
                <a:ea typeface="方正启体简体" panose="03000509000000000000" charset="-122"/>
                <a:sym typeface="方正启体简体" panose="03000509000000000000" charset="-122"/>
              </a:rPr>
              <a:t>[</a:t>
            </a:r>
            <a:r>
              <a:rPr lang="zh-CN" altLang="en-US" sz="2000" b="1">
                <a:latin typeface="方正启体简体" panose="03000509000000000000" charset="-122"/>
                <a:ea typeface="方正启体简体" panose="03000509000000000000" charset="-122"/>
                <a:sym typeface="方正启体简体" panose="03000509000000000000" charset="-122"/>
              </a:rPr>
              <a:t>美</a:t>
            </a:r>
            <a:r>
              <a:rPr lang="en-US" altLang="zh-CN" sz="2000" b="1">
                <a:latin typeface="方正启体简体" panose="03000509000000000000" charset="-122"/>
                <a:ea typeface="方正启体简体" panose="03000509000000000000" charset="-122"/>
                <a:sym typeface="方正启体简体" panose="03000509000000000000" charset="-122"/>
              </a:rPr>
              <a:t>]</a:t>
            </a:r>
            <a:r>
              <a:rPr lang="zh-CN" altLang="en-US" sz="2000" b="1">
                <a:latin typeface="方正启体简体" panose="03000509000000000000" charset="-122"/>
                <a:ea typeface="方正启体简体" panose="03000509000000000000" charset="-122"/>
                <a:sym typeface="方正启体简体" panose="03000509000000000000" charset="-122"/>
              </a:rPr>
              <a:t>斯塔夫里阿诺斯著，王红生等译</a:t>
            </a:r>
            <a:endParaRPr lang="zh-CN" altLang="en-US" sz="2000" b="1">
              <a:latin typeface="方正启体简体" panose="03000509000000000000" charset="-122"/>
              <a:ea typeface="方正启体简体" panose="03000509000000000000" charset="-122"/>
              <a:sym typeface="方正启体简体" panose="03000509000000000000" charset="-122"/>
            </a:endParaRPr>
          </a:p>
          <a:p>
            <a:pPr marL="0" marR="0" lvl="0" indent="0" algn="r">
              <a:lnSpc>
                <a:spcPct val="110000"/>
              </a:lnSpc>
            </a:pPr>
            <a:r>
              <a:rPr lang="zh-CN" altLang="en-US" sz="2000" b="1">
                <a:latin typeface="方正启体简体" panose="03000509000000000000" charset="-122"/>
                <a:ea typeface="方正启体简体" panose="03000509000000000000" charset="-122"/>
                <a:sym typeface="方正启体简体" panose="03000509000000000000" charset="-122"/>
              </a:rPr>
              <a:t>                                               </a:t>
            </a:r>
            <a:r>
              <a:rPr lang="en-US" altLang="zh-CN" sz="2000" b="1">
                <a:latin typeface="方正启体简体" panose="03000509000000000000" charset="-122"/>
                <a:ea typeface="方正启体简体" panose="03000509000000000000" charset="-122"/>
                <a:sym typeface="方正启体简体" panose="03000509000000000000" charset="-122"/>
              </a:rPr>
              <a:t>《</a:t>
            </a:r>
            <a:r>
              <a:rPr lang="zh-CN" altLang="en-US" sz="2000" b="1">
                <a:latin typeface="方正启体简体" panose="03000509000000000000" charset="-122"/>
                <a:ea typeface="方正启体简体" panose="03000509000000000000" charset="-122"/>
                <a:sym typeface="方正启体简体" panose="03000509000000000000" charset="-122"/>
              </a:rPr>
              <a:t>全球分裂：第三世界的历史进程</a:t>
            </a:r>
            <a:r>
              <a:rPr lang="en-US" altLang="zh-CN" sz="2000" b="1">
                <a:latin typeface="方正启体简体" panose="03000509000000000000" charset="-122"/>
                <a:ea typeface="方正启体简体" panose="03000509000000000000" charset="-122"/>
                <a:sym typeface="方正启体简体" panose="03000509000000000000" charset="-122"/>
              </a:rPr>
              <a:t>》</a:t>
            </a:r>
            <a:endParaRPr lang="en-US" altLang="zh-CN" sz="2000" b="1">
              <a:latin typeface="方正启体简体" panose="03000509000000000000" charset="-122"/>
              <a:ea typeface="方正启体简体" panose="03000509000000000000" charset="-122"/>
              <a:sym typeface="方正启体简体" panose="03000509000000000000" charset="-122"/>
            </a:endParaRPr>
          </a:p>
        </p:txBody>
      </p:sp>
      <p:sp>
        <p:nvSpPr>
          <p:cNvPr id="2" name="文本框 1"/>
          <p:cNvSpPr txBox="1"/>
          <p:nvPr>
            <p:custDataLst>
              <p:tags r:id="rId3"/>
            </p:custDataLst>
          </p:nvPr>
        </p:nvSpPr>
        <p:spPr>
          <a:xfrm>
            <a:off x="781050" y="4700905"/>
            <a:ext cx="10891520" cy="829945"/>
          </a:xfrm>
          <a:prstGeom prst="rect">
            <a:avLst/>
          </a:prstGeom>
          <a:noFill/>
        </p:spPr>
        <p:txBody>
          <a:bodyPr wrap="square" rtlCol="0" anchor="t">
            <a:spAutoFit/>
          </a:bodyPr>
          <a:lstStyle/>
          <a:p>
            <a:pPr algn="l"/>
            <a:r>
              <a:rPr lang="zh-CN" sz="2400" b="1">
                <a:solidFill>
                  <a:srgbClr val="FF0000"/>
                </a:solidFill>
                <a:latin typeface="方正启体简体" panose="03000509000000000000" charset="-122"/>
                <a:ea typeface="方正启体简体" panose="03000509000000000000" charset="-122"/>
                <a:sym typeface="+mn-ea"/>
              </a:rPr>
              <a:t>（</a:t>
            </a:r>
            <a:r>
              <a:rPr lang="en-US" altLang="zh-CN" sz="2400" b="1">
                <a:solidFill>
                  <a:srgbClr val="FF0000"/>
                </a:solidFill>
                <a:latin typeface="方正启体简体" panose="03000509000000000000" charset="-122"/>
                <a:ea typeface="方正启体简体" panose="03000509000000000000" charset="-122"/>
                <a:sym typeface="+mn-ea"/>
              </a:rPr>
              <a:t>3</a:t>
            </a:r>
            <a:r>
              <a:rPr lang="zh-CN" altLang="en-US" sz="2400" b="1">
                <a:solidFill>
                  <a:srgbClr val="FF0000"/>
                </a:solidFill>
                <a:latin typeface="方正启体简体" panose="03000509000000000000" charset="-122"/>
                <a:ea typeface="方正启体简体" panose="03000509000000000000" charset="-122"/>
                <a:sym typeface="+mn-ea"/>
              </a:rPr>
              <a:t>）</a:t>
            </a:r>
            <a:r>
              <a:rPr lang="zh-CN" sz="2400" b="1">
                <a:solidFill>
                  <a:srgbClr val="FF0000"/>
                </a:solidFill>
                <a:latin typeface="方正启体简体" panose="03000509000000000000" charset="-122"/>
                <a:ea typeface="方正启体简体" panose="03000509000000000000" charset="-122"/>
                <a:sym typeface="+mn-ea"/>
              </a:rPr>
              <a:t>在帮助宗主国作战并取得胜利的过程中，</a:t>
            </a:r>
            <a:r>
              <a:rPr lang="zh-CN" sz="2400" b="1">
                <a:solidFill>
                  <a:srgbClr val="0033CC"/>
                </a:solidFill>
                <a:latin typeface="方正启体简体" panose="03000509000000000000" charset="-122"/>
                <a:ea typeface="方正启体简体" panose="03000509000000000000" charset="-122"/>
                <a:sym typeface="+mn-ea"/>
              </a:rPr>
              <a:t>民族自决的原则</a:t>
            </a:r>
            <a:r>
              <a:rPr lang="zh-CN" sz="2400" b="1">
                <a:solidFill>
                  <a:srgbClr val="FF0000"/>
                </a:solidFill>
                <a:latin typeface="方正启体简体" panose="03000509000000000000" charset="-122"/>
                <a:ea typeface="方正启体简体" panose="03000509000000000000" charset="-122"/>
                <a:sym typeface="+mn-ea"/>
              </a:rPr>
              <a:t>在殖民地传播开来， 成为指导民族独立斗争的武器。</a:t>
            </a:r>
            <a:endParaRPr lang="zh-CN" altLang="en-US" sz="2400" b="1">
              <a:solidFill>
                <a:srgbClr val="FF0000"/>
              </a:solidFill>
              <a:latin typeface="方正启体简体" panose="03000509000000000000" charset="-122"/>
              <a:ea typeface="方正启体简体" panose="03000509000000000000" charset="-122"/>
              <a:sym typeface="+mn-ea"/>
            </a:endParaRPr>
          </a:p>
        </p:txBody>
      </p:sp>
      <p:sp>
        <p:nvSpPr>
          <p:cNvPr id="4" name="文本框 3"/>
          <p:cNvSpPr txBox="1"/>
          <p:nvPr>
            <p:custDataLst>
              <p:tags r:id="rId4"/>
            </p:custDataLst>
          </p:nvPr>
        </p:nvSpPr>
        <p:spPr>
          <a:xfrm>
            <a:off x="781050" y="608330"/>
            <a:ext cx="10892790" cy="829945"/>
          </a:xfrm>
          <a:prstGeom prst="rect">
            <a:avLst/>
          </a:prstGeom>
          <a:noFill/>
        </p:spPr>
        <p:txBody>
          <a:bodyPr wrap="square" rtlCol="0" anchor="t">
            <a:spAutoFit/>
          </a:bodyPr>
          <a:lstStyle/>
          <a:p>
            <a:pPr algn="l"/>
            <a:r>
              <a:rPr lang="zh-CN" sz="2400" b="1">
                <a:solidFill>
                  <a:srgbClr val="FF0000"/>
                </a:solidFill>
                <a:latin typeface="方正启体简体" panose="03000509000000000000" charset="-122"/>
                <a:ea typeface="方正启体简体" panose="03000509000000000000" charset="-122"/>
                <a:sym typeface="+mn-ea"/>
              </a:rPr>
              <a:t>（</a:t>
            </a:r>
            <a:r>
              <a:rPr lang="en-US" altLang="zh-CN" sz="2400" b="1">
                <a:solidFill>
                  <a:srgbClr val="FF0000"/>
                </a:solidFill>
                <a:latin typeface="方正启体简体" panose="03000509000000000000" charset="-122"/>
                <a:ea typeface="方正启体简体" panose="03000509000000000000" charset="-122"/>
                <a:sym typeface="+mn-ea"/>
              </a:rPr>
              <a:t>2</a:t>
            </a:r>
            <a:r>
              <a:rPr lang="zh-CN" altLang="en-US" sz="2400" b="1">
                <a:solidFill>
                  <a:srgbClr val="FF0000"/>
                </a:solidFill>
                <a:latin typeface="方正启体简体" panose="03000509000000000000" charset="-122"/>
                <a:ea typeface="方正启体简体" panose="03000509000000000000" charset="-122"/>
                <a:sym typeface="+mn-ea"/>
              </a:rPr>
              <a:t>）</a:t>
            </a:r>
            <a:r>
              <a:rPr lang="zh-CN" sz="2400" b="1">
                <a:solidFill>
                  <a:srgbClr val="FF0000"/>
                </a:solidFill>
                <a:latin typeface="方正启体简体" panose="03000509000000000000" charset="-122"/>
                <a:ea typeface="方正启体简体" panose="03000509000000000000" charset="-122"/>
                <a:sym typeface="+mn-ea"/>
              </a:rPr>
              <a:t>一战，客观上将自由、民主与民族独立的思想进一步传播到欧洲和西亚北非各地。</a:t>
            </a:r>
            <a:endParaRPr lang="zh-CN" altLang="en-US" sz="2400" b="1">
              <a:solidFill>
                <a:srgbClr val="FF0000"/>
              </a:solidFill>
              <a:latin typeface="方正启体简体" panose="03000509000000000000" charset="-122"/>
              <a:ea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0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bldLvl="0" animBg="1"/>
      <p:bldP spid="10" grpId="0" bldLvl="0" animBg="1"/>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表格 2"/>
          <p:cNvGraphicFramePr>
            <a:graphicFrameLocks noGrp="1"/>
          </p:cNvGraphicFramePr>
          <p:nvPr>
            <p:custDataLst>
              <p:tags r:id="rId1"/>
            </p:custDataLst>
          </p:nvPr>
        </p:nvGraphicFramePr>
        <p:xfrm>
          <a:off x="967105" y="1176020"/>
          <a:ext cx="10389235" cy="5489575"/>
        </p:xfrm>
        <a:graphic>
          <a:graphicData uri="http://schemas.openxmlformats.org/drawingml/2006/table">
            <a:tbl>
              <a:tblPr/>
              <a:tblGrid>
                <a:gridCol w="981075"/>
                <a:gridCol w="2293620"/>
                <a:gridCol w="4360545"/>
                <a:gridCol w="2753995"/>
              </a:tblGrid>
              <a:tr h="551180">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1">
                          <a:solidFill>
                            <a:srgbClr val="FFFFFF"/>
                          </a:solidFill>
                          <a:latin typeface="方正启体简体" panose="03000509000000000000" charset="-122"/>
                          <a:ea typeface="方正启体简体" panose="03000509000000000000" charset="-122"/>
                          <a:sym typeface="方正启体简体" panose="03000509000000000000" charset="-122"/>
                        </a:rPr>
                        <a:t>地区</a:t>
                      </a:r>
                      <a:endParaRPr lang="zh-CN" altLang="en-US" sz="2100" b="1">
                        <a:solidFill>
                          <a:srgbClr val="FFFFFF"/>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tc>
                  <a:txBody>
                    <a:bodyPr wrap="square"/>
                    <a:lstStyle/>
                    <a:p>
                      <a:pPr marL="0" lvl="0" indent="0" algn="ctr" eaLnBrk="1" hangingPunct="1">
                        <a:buNone/>
                      </a:pPr>
                      <a:r>
                        <a:rPr lang="zh-CN" altLang="en-US" sz="2100" b="1">
                          <a:solidFill>
                            <a:srgbClr val="FFFFFF"/>
                          </a:solidFill>
                          <a:latin typeface="方正启体简体" panose="03000509000000000000" charset="-122"/>
                          <a:ea typeface="方正启体简体" panose="03000509000000000000" charset="-122"/>
                          <a:sym typeface="+mn-ea"/>
                        </a:rPr>
                        <a:t>国家</a:t>
                      </a:r>
                      <a:endParaRPr lang="zh-CN" altLang="en-US" sz="2100" b="1">
                        <a:solidFill>
                          <a:srgbClr val="FFFFFF"/>
                        </a:solidFill>
                        <a:latin typeface="方正启体简体" panose="03000509000000000000" charset="-122"/>
                        <a:ea typeface="方正启体简体" panose="03000509000000000000" charset="-122"/>
                        <a:sym typeface="+mn-ea"/>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1">
                          <a:solidFill>
                            <a:srgbClr val="FFFFFF"/>
                          </a:solidFill>
                          <a:latin typeface="方正启体简体" panose="03000509000000000000" charset="-122"/>
                          <a:ea typeface="方正启体简体" panose="03000509000000000000" charset="-122"/>
                          <a:sym typeface="方正启体简体" panose="03000509000000000000" charset="-122"/>
                        </a:rPr>
                        <a:t>民族民主运动</a:t>
                      </a:r>
                      <a:endParaRPr lang="zh-CN" altLang="en-US" sz="2100" b="1">
                        <a:solidFill>
                          <a:srgbClr val="FFFFFF"/>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1">
                          <a:solidFill>
                            <a:srgbClr val="FFFFFF"/>
                          </a:solidFill>
                          <a:latin typeface="方正启体简体" panose="03000509000000000000" charset="-122"/>
                          <a:ea typeface="方正启体简体" panose="03000509000000000000" charset="-122"/>
                          <a:sym typeface="方正启体简体" panose="03000509000000000000" charset="-122"/>
                        </a:rPr>
                        <a:t>领导力量</a:t>
                      </a:r>
                      <a:endParaRPr lang="zh-CN" altLang="en-US" sz="2100" b="1">
                        <a:solidFill>
                          <a:srgbClr val="FFFFFF"/>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38100">
                      <a:solidFill>
                        <a:schemeClr val="bg1"/>
                      </a:solidFill>
                      <a:miter lim="800000"/>
                    </a:lnB>
                    <a:solidFill>
                      <a:schemeClr val="accent1"/>
                    </a:solidFill>
                  </a:tcPr>
                </a:tc>
              </a:tr>
              <a:tr h="752475">
                <a:tc rowSpan="4">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sym typeface="方正启体简体" panose="03000509000000000000" charset="-122"/>
                        </a:rPr>
                        <a:t>亚洲</a:t>
                      </a:r>
                      <a:endParaRPr lang="zh-CN" altLang="en-US" sz="2100" b="1">
                        <a:solidFill>
                          <a:schemeClr val="tx1"/>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中国</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chemeClr val="tx2">
                        <a:lumMod val="20000"/>
                        <a:lumOff val="80000"/>
                      </a:schemeClr>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rPr>
                        <a:t>五四运动、国民大革命</a:t>
                      </a:r>
                      <a:endPar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endParaRPr>
                    </a:p>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rPr>
                        <a:t>（新民主主义革命）</a:t>
                      </a:r>
                      <a:endPar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chemeClr val="tx2">
                        <a:lumMod val="20000"/>
                        <a:lumOff val="80000"/>
                      </a:schemeClr>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rPr>
                        <a:t>共产党</a:t>
                      </a:r>
                      <a:endPar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38100">
                      <a:solidFill>
                        <a:schemeClr val="bg1"/>
                      </a:solidFill>
                      <a:miter lim="800000"/>
                    </a:lnT>
                    <a:lnB w="12700">
                      <a:solidFill>
                        <a:schemeClr val="bg1"/>
                      </a:solidFill>
                      <a:miter lim="800000"/>
                    </a:lnB>
                    <a:solidFill>
                      <a:schemeClr val="tx2">
                        <a:lumMod val="20000"/>
                        <a:lumOff val="80000"/>
                      </a:schemeClr>
                    </a:solidFill>
                  </a:tcPr>
                </a:tc>
              </a:tr>
              <a:tr h="375920">
                <a:tc vMerge="1">
                  <a:tcPr marL="91444" marR="91444" marT="45718" marB="45718"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c>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印度支那（越南）</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rPr>
                        <a:t>民族解放斗争</a:t>
                      </a:r>
                      <a:endPar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1">
                          <a:solidFill>
                            <a:srgbClr val="FF0000"/>
                          </a:solidFill>
                          <a:latin typeface="方正启体简体" panose="03000509000000000000" charset="-122"/>
                          <a:ea typeface="方正启体简体" panose="03000509000000000000" charset="-122"/>
                          <a:sym typeface="方正启体简体" panose="03000509000000000000" charset="-122"/>
                        </a:rPr>
                        <a:t>胡志明</a:t>
                      </a:r>
                      <a:endParaRPr lang="zh-CN" altLang="en-US" sz="2100" b="1">
                        <a:solidFill>
                          <a:srgbClr val="FF0000"/>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r>
              <a:tr h="481330">
                <a:tc vMerge="1">
                  <a:tcPr marL="91444" marR="91444" marT="45718" marB="45718"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D0D8E8"/>
                    </a:solidFill>
                  </a:tcPr>
                </a:tc>
                <a:tc>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印度</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rPr>
                        <a:t>非暴力不合作运动</a:t>
                      </a:r>
                      <a:endPar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rPr>
                        <a:t>甘地、尼赫鲁</a:t>
                      </a:r>
                      <a:endPar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r>
              <a:tr h="423545">
                <a:tc vMerge="1">
                  <a:tcPr marL="91444" marR="91444" marT="45718" marB="45718"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c>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土耳其</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rPr>
                        <a:t>领导土耳其独立战争</a:t>
                      </a:r>
                      <a:endPar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a:ea typeface="Helvetica" pitchFamily="34" charset="0"/>
                          <a:sym typeface="Calibri" panose="020F0502020204030204"/>
                        </a:defRPr>
                      </a:lvl5pPr>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rPr>
                        <a:t>凯末尔</a:t>
                      </a:r>
                      <a:endParaRPr lang="zh-CN" altLang="en-US" sz="2100" b="0">
                        <a:solidFill>
                          <a:srgbClr val="FF0000"/>
                        </a:solidFill>
                        <a:latin typeface="方正启体简体" panose="03000509000000000000" charset="-122"/>
                        <a:ea typeface="方正启体简体" panose="03000509000000000000" charset="-122"/>
                        <a:sym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r>
              <a:tr h="423545">
                <a:tc rowSpan="2">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非洲</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bg2">
                        <a:lumMod val="90000"/>
                      </a:schemeClr>
                    </a:solidFill>
                  </a:tcPr>
                </a:tc>
                <a:tc>
                  <a:txBody>
                    <a:bodyPr wrap="square"/>
                    <a:lstStyle/>
                    <a:p>
                      <a:pPr marL="0" lvl="0" algn="ctr" eaLnBrk="1" fontAlgn="base" hangingPunct="1">
                        <a:buClrTx/>
                        <a:buSzTx/>
                        <a:buFontTx/>
                      </a:pPr>
                      <a:r>
                        <a:rPr lang="zh-CN" altLang="en-US" sz="2100" b="1">
                          <a:solidFill>
                            <a:schemeClr val="tx1"/>
                          </a:solidFill>
                          <a:latin typeface="方正启体简体" panose="03000509000000000000" charset="-122"/>
                          <a:ea typeface="方正启体简体" panose="03000509000000000000" charset="-122"/>
                        </a:rPr>
                        <a:t>埃及</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bg2">
                        <a:lumMod val="90000"/>
                      </a:schemeClr>
                    </a:solidFill>
                  </a:tcPr>
                </a:tc>
                <a:tc>
                  <a:txBody>
                    <a:bodyPr wrap="square"/>
                    <a:lstStyle/>
                    <a:p>
                      <a:pPr marL="0" lvl="0" algn="ctr" eaLnBrk="1" fontAlgn="base" hangingPunct="1">
                        <a:buClrTx/>
                        <a:buSzTx/>
                        <a:buFontTx/>
                        <a:buNone/>
                      </a:pPr>
                      <a:r>
                        <a:rPr lang="zh-CN" altLang="en-US" sz="2100" b="0">
                          <a:solidFill>
                            <a:srgbClr val="0070C0"/>
                          </a:solidFill>
                          <a:latin typeface="方正启体简体" panose="03000509000000000000" charset="-122"/>
                          <a:ea typeface="方正启体简体" panose="03000509000000000000" charset="-122"/>
                        </a:rPr>
                        <a:t>华夫脱运动</a:t>
                      </a:r>
                      <a:endParaRPr lang="zh-CN" altLang="en-US" sz="2100" b="0">
                        <a:solidFill>
                          <a:srgbClr val="0070C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bg2">
                        <a:lumMod val="90000"/>
                      </a:schemeClr>
                    </a:solidFill>
                  </a:tcPr>
                </a:tc>
                <a:tc>
                  <a:txBody>
                    <a:bodyPr wrap="square"/>
                    <a:lstStyle/>
                    <a:p>
                      <a:pPr marL="0" lvl="0" algn="ctr" eaLnBrk="1" fontAlgn="base" hangingPunct="1">
                        <a:buClrTx/>
                        <a:buSzTx/>
                        <a:buFontTx/>
                        <a:buNone/>
                      </a:pPr>
                      <a:r>
                        <a:rPr lang="zh-CN" altLang="en-US" sz="2100" b="1">
                          <a:solidFill>
                            <a:srgbClr val="0070C0"/>
                          </a:solidFill>
                          <a:latin typeface="方正启体简体" panose="03000509000000000000" charset="-122"/>
                          <a:ea typeface="方正启体简体" panose="03000509000000000000" charset="-122"/>
                        </a:rPr>
                        <a:t>扎格鲁尔</a:t>
                      </a:r>
                      <a:endParaRPr lang="zh-CN" altLang="en-US" sz="2100" b="1">
                        <a:solidFill>
                          <a:srgbClr val="0070C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bg2">
                        <a:lumMod val="90000"/>
                      </a:schemeClr>
                    </a:solidFill>
                  </a:tcPr>
                </a:tc>
              </a:tr>
              <a:tr h="752475">
                <a:tc vMerge="1">
                  <a:tcPr marL="91444" marR="91444" marT="45718" marB="45718"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c>
                  <a:txBody>
                    <a:bodyPr wrap="square"/>
                    <a:lstStyle/>
                    <a:p>
                      <a:pPr marL="0" lvl="0" indent="0" algn="ctr" eaLnBrk="1" hangingPunct="1">
                        <a:buNone/>
                      </a:pPr>
                      <a:r>
                        <a:rPr lang="zh-CN" altLang="en-US" sz="2100" b="1">
                          <a:solidFill>
                            <a:schemeClr val="tx1"/>
                          </a:solidFill>
                          <a:latin typeface="方正启体简体" panose="03000509000000000000" charset="-122"/>
                          <a:ea typeface="方正启体简体" panose="03000509000000000000" charset="-122"/>
                        </a:rPr>
                        <a:t>摩洛哥</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bg2">
                        <a:lumMod val="90000"/>
                      </a:schemeClr>
                    </a:solidFill>
                  </a:tcPr>
                </a:tc>
                <a:tc>
                  <a:txBody>
                    <a:bodyPr wrap="square"/>
                    <a:lstStyle/>
                    <a:p>
                      <a:pPr marL="0" lvl="0" indent="0" algn="ctr" eaLnBrk="1" hangingPunct="1">
                        <a:buNone/>
                      </a:pPr>
                      <a:r>
                        <a:rPr lang="zh-CN" altLang="en-US" sz="2100" b="0">
                          <a:solidFill>
                            <a:srgbClr val="0070C0"/>
                          </a:solidFill>
                          <a:latin typeface="方正启体简体" panose="03000509000000000000" charset="-122"/>
                          <a:ea typeface="方正启体简体" panose="03000509000000000000" charset="-122"/>
                        </a:rPr>
                        <a:t>多次打败西、法侵略，</a:t>
                      </a:r>
                      <a:endParaRPr lang="zh-CN" altLang="en-US" sz="2100" b="0">
                        <a:solidFill>
                          <a:srgbClr val="0070C0"/>
                        </a:solidFill>
                        <a:latin typeface="方正启体简体" panose="03000509000000000000" charset="-122"/>
                        <a:ea typeface="方正启体简体" panose="03000509000000000000" charset="-122"/>
                      </a:endParaRPr>
                    </a:p>
                    <a:p>
                      <a:pPr marL="0" lvl="0" indent="0" algn="ctr" eaLnBrk="1" hangingPunct="1">
                        <a:buNone/>
                      </a:pPr>
                      <a:r>
                        <a:rPr lang="zh-CN" altLang="en-US" sz="2100" b="0">
                          <a:solidFill>
                            <a:srgbClr val="0070C0"/>
                          </a:solidFill>
                          <a:latin typeface="方正启体简体" panose="03000509000000000000" charset="-122"/>
                          <a:ea typeface="方正启体简体" panose="03000509000000000000" charset="-122"/>
                        </a:rPr>
                        <a:t>成立里夫共和国</a:t>
                      </a:r>
                      <a:endParaRPr lang="zh-CN" altLang="en-US" sz="2100" b="0">
                        <a:solidFill>
                          <a:srgbClr val="0070C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bg2">
                        <a:lumMod val="90000"/>
                      </a:schemeClr>
                    </a:solidFill>
                  </a:tcPr>
                </a:tc>
                <a:tc>
                  <a:txBody>
                    <a:bodyPr wrap="square"/>
                    <a:lstStyle/>
                    <a:p>
                      <a:pPr marL="0" lvl="0" indent="0" algn="ctr" eaLnBrk="1" hangingPunct="1">
                        <a:buNone/>
                      </a:pPr>
                      <a:r>
                        <a:rPr lang="zh-CN" altLang="en-US" sz="2100" b="0">
                          <a:solidFill>
                            <a:srgbClr val="0070C0"/>
                          </a:solidFill>
                          <a:latin typeface="方正启体简体" panose="03000509000000000000" charset="-122"/>
                          <a:ea typeface="方正启体简体" panose="03000509000000000000" charset="-122"/>
                        </a:rPr>
                        <a:t>克里姆</a:t>
                      </a:r>
                      <a:endParaRPr lang="zh-CN" altLang="en-US" sz="2100" b="0">
                        <a:solidFill>
                          <a:srgbClr val="0070C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bg2">
                        <a:lumMod val="90000"/>
                      </a:schemeClr>
                    </a:solidFill>
                  </a:tcPr>
                </a:tc>
              </a:tr>
              <a:tr h="422910">
                <a:tc rowSpan="4">
                  <a:txBody>
                    <a:bodyPr wrap="square"/>
                    <a:lstStyle/>
                    <a:p>
                      <a:pPr marL="0" lvl="0" indent="0" algn="ctr" eaLnBrk="1" hangingPunct="1">
                        <a:buNone/>
                      </a:pPr>
                      <a:r>
                        <a:rPr lang="zh-CN" altLang="en-US" sz="2100" b="1">
                          <a:solidFill>
                            <a:schemeClr val="tx1"/>
                          </a:solidFill>
                          <a:latin typeface="方正启体简体" panose="03000509000000000000" charset="-122"/>
                          <a:ea typeface="方正启体简体" panose="03000509000000000000" charset="-122"/>
                        </a:rPr>
                        <a:t>拉美</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阿根廷</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rPr>
                        <a:t>罢工、暴力抗争</a:t>
                      </a:r>
                      <a:endParaRPr lang="zh-CN" altLang="en-US" sz="2100" b="0">
                        <a:solidFill>
                          <a:srgbClr val="FF000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rPr>
                        <a:t>共产党</a:t>
                      </a:r>
                      <a:endParaRPr lang="zh-CN" altLang="en-US" sz="2100" b="0">
                        <a:solidFill>
                          <a:srgbClr val="FF000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r>
              <a:tr h="424180">
                <a:tc vMerge="1">
                  <a:tcPr marL="91444" marR="91444" marT="45718" marB="45718"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c>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智利</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rPr>
                        <a:t>成立民族阵线联合政府</a:t>
                      </a:r>
                      <a:endParaRPr lang="zh-CN" altLang="en-US" sz="2100" b="0">
                        <a:solidFill>
                          <a:srgbClr val="FF000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rPr>
                        <a:t>智利左派</a:t>
                      </a:r>
                      <a:endParaRPr lang="zh-CN" altLang="en-US" sz="2100" b="0">
                        <a:solidFill>
                          <a:srgbClr val="FF000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r>
              <a:tr h="422910">
                <a:tc vMerge="1">
                  <a:tcPr marL="91444" marR="91444" marT="45718" marB="45718"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c>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尼加拉瓜</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rPr>
                        <a:t>抗美斗争</a:t>
                      </a:r>
                      <a:endParaRPr lang="zh-CN" altLang="en-US" sz="2100" b="0">
                        <a:solidFill>
                          <a:srgbClr val="FF000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rPr>
                        <a:t>桑地诺</a:t>
                      </a:r>
                      <a:endParaRPr lang="zh-CN" altLang="en-US" sz="2100" b="0">
                        <a:solidFill>
                          <a:srgbClr val="FF000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r>
              <a:tr h="423545">
                <a:tc vMerge="1">
                  <a:tcPr marL="91444" marR="91444" marT="45718" marB="45718"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rgbClr val="E9EDF4"/>
                    </a:solidFill>
                  </a:tcPr>
                </a:tc>
                <a:tc>
                  <a:txBody>
                    <a:bodyPr wrap="square"/>
                    <a:lstStyle/>
                    <a:p>
                      <a:pPr marL="0" lvl="0" indent="0" algn="ctr" eaLnBrk="1" hangingPunct="1"/>
                      <a:r>
                        <a:rPr lang="zh-CN" altLang="en-US" sz="2100" b="1">
                          <a:solidFill>
                            <a:schemeClr val="tx1"/>
                          </a:solidFill>
                          <a:latin typeface="方正启体简体" panose="03000509000000000000" charset="-122"/>
                          <a:ea typeface="方正启体简体" panose="03000509000000000000" charset="-122"/>
                        </a:rPr>
                        <a:t>墨西哥</a:t>
                      </a:r>
                      <a:endParaRPr lang="zh-CN" altLang="en-US" sz="2100" b="1">
                        <a:solidFill>
                          <a:schemeClr val="tx1"/>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rPr>
                        <a:t>民主改革</a:t>
                      </a:r>
                      <a:endParaRPr lang="zh-CN" altLang="en-US" sz="2100" b="0">
                        <a:solidFill>
                          <a:srgbClr val="FF000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c>
                  <a:txBody>
                    <a:bodyPr wrap="square"/>
                    <a:lstStyle/>
                    <a:p>
                      <a:pPr marL="0" lvl="0" indent="0" algn="ctr" eaLnBrk="1" hangingPunct="1"/>
                      <a:r>
                        <a:rPr lang="zh-CN" altLang="en-US" sz="2100" b="0">
                          <a:solidFill>
                            <a:srgbClr val="FF0000"/>
                          </a:solidFill>
                          <a:latin typeface="方正启体简体" panose="03000509000000000000" charset="-122"/>
                          <a:ea typeface="方正启体简体" panose="03000509000000000000" charset="-122"/>
                        </a:rPr>
                        <a:t>卡德纳斯</a:t>
                      </a:r>
                      <a:endParaRPr lang="zh-CN" altLang="en-US" sz="2100" b="0">
                        <a:solidFill>
                          <a:srgbClr val="FF0000"/>
                        </a:solidFill>
                        <a:latin typeface="方正启体简体" panose="03000509000000000000" charset="-122"/>
                        <a:ea typeface="方正启体简体" panose="03000509000000000000" charset="-122"/>
                      </a:endParaRPr>
                    </a:p>
                  </a:txBody>
                  <a:tcPr marL="91444" marR="91444" marT="45718" marB="45718" vert="horz" anchor="ctr">
                    <a:lnL w="12700">
                      <a:solidFill>
                        <a:schemeClr val="bg1"/>
                      </a:solidFill>
                      <a:miter lim="800000"/>
                    </a:lnL>
                    <a:lnR w="12700">
                      <a:solidFill>
                        <a:schemeClr val="bg1"/>
                      </a:solidFill>
                      <a:miter lim="800000"/>
                    </a:lnR>
                    <a:lnT w="12700">
                      <a:solidFill>
                        <a:schemeClr val="bg1"/>
                      </a:solidFill>
                      <a:miter lim="800000"/>
                    </a:lnT>
                    <a:lnB w="12700">
                      <a:solidFill>
                        <a:schemeClr val="bg1"/>
                      </a:solidFill>
                      <a:miter lim="800000"/>
                    </a:lnB>
                    <a:solidFill>
                      <a:schemeClr val="tx2">
                        <a:lumMod val="20000"/>
                        <a:lumOff val="80000"/>
                      </a:schemeClr>
                    </a:solidFill>
                  </a:tcPr>
                </a:tc>
              </a:tr>
            </a:tbl>
          </a:graphicData>
        </a:graphic>
      </p:graphicFrame>
      <p:sp>
        <p:nvSpPr>
          <p:cNvPr id="6" name="矩形 5"/>
          <p:cNvSpPr/>
          <p:nvPr/>
        </p:nvSpPr>
        <p:spPr>
          <a:xfrm>
            <a:off x="3277235" y="628650"/>
            <a:ext cx="6372860" cy="547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ctr">
              <a:lnSpc>
                <a:spcPct val="90000"/>
              </a:lnSpc>
              <a:buClrTx/>
              <a:buSzTx/>
              <a:buFontTx/>
            </a:pPr>
            <a:r>
              <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民族民主意识觉醒的表现</a:t>
            </a:r>
            <a:endPar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5905" y="775970"/>
            <a:ext cx="11574145" cy="460375"/>
          </a:xfrm>
          <a:prstGeom prst="rect">
            <a:avLst/>
          </a:prstGeom>
          <a:noFill/>
        </p:spPr>
        <p:txBody>
          <a:bodyPr wrap="square" rtlCol="0">
            <a:spAutoFit/>
          </a:bodyPr>
          <a:p>
            <a:pPr lvl="0" algn="l">
              <a:buClrTx/>
              <a:buSzTx/>
              <a:buFontTx/>
            </a:pPr>
            <a:r>
              <a:rPr sz="2400" b="1">
                <a:latin typeface="方正启体简体" panose="03000509000000000000" charset="-122"/>
                <a:ea typeface="方正启体简体" panose="03000509000000000000" charset="-122"/>
                <a:sym typeface="+mn-ea"/>
              </a:rPr>
              <a:t> </a:t>
            </a:r>
            <a:r>
              <a:rPr lang="zh-CN" sz="2400">
                <a:latin typeface="方正启体简体" panose="03000509000000000000" charset="-122"/>
                <a:ea typeface="方正启体简体" panose="03000509000000000000" charset="-122"/>
                <a:sym typeface="+mn-ea"/>
              </a:rPr>
              <a:t>“一战”后</a:t>
            </a:r>
            <a:r>
              <a:rPr lang="zh-CN" sz="2400">
                <a:solidFill>
                  <a:srgbClr val="FF0000"/>
                </a:solidFill>
                <a:latin typeface="方正启体简体" panose="03000509000000000000" charset="-122"/>
                <a:ea typeface="方正启体简体" panose="03000509000000000000" charset="-122"/>
                <a:sym typeface="+mn-ea"/>
              </a:rPr>
              <a:t>亚非拉地区</a:t>
            </a:r>
            <a:r>
              <a:rPr lang="zh-CN" sz="2400">
                <a:latin typeface="方正启体简体" panose="03000509000000000000" charset="-122"/>
                <a:ea typeface="方正启体简体" panose="03000509000000000000" charset="-122"/>
                <a:sym typeface="+mn-ea"/>
              </a:rPr>
              <a:t>民族独立运动高涨的主要原因有哪些？有何重大意义及作用？</a:t>
            </a:r>
            <a:endParaRPr lang="zh-CN" sz="2400" b="1">
              <a:latin typeface="方正启体简体" panose="03000509000000000000" charset="-122"/>
              <a:ea typeface="方正启体简体" panose="03000509000000000000" charset="-122"/>
              <a:sym typeface="+mn-ea"/>
            </a:endParaRPr>
          </a:p>
        </p:txBody>
      </p:sp>
      <p:sp>
        <p:nvSpPr>
          <p:cNvPr id="3" name="文本框 2"/>
          <p:cNvSpPr txBox="1"/>
          <p:nvPr/>
        </p:nvSpPr>
        <p:spPr>
          <a:xfrm>
            <a:off x="648970" y="1422400"/>
            <a:ext cx="11089640" cy="5077460"/>
          </a:xfrm>
          <a:prstGeom prst="rect">
            <a:avLst/>
          </a:prstGeom>
          <a:solidFill>
            <a:schemeClr val="tx1">
              <a:lumMod val="50000"/>
              <a:lumOff val="50000"/>
              <a:alpha val="26000"/>
            </a:schemeClr>
          </a:solidFill>
        </p:spPr>
        <p:txBody>
          <a:bodyPr wrap="square" rtlCol="0" anchor="t">
            <a:spAutoFit/>
          </a:bodyPr>
          <a:p>
            <a:pPr lvl="0" algn="l">
              <a:lnSpc>
                <a:spcPct val="150000"/>
              </a:lnSpc>
              <a:buClrTx/>
              <a:buSzTx/>
              <a:buFontTx/>
            </a:pPr>
            <a:r>
              <a:rPr lang="zh-CN" sz="2400" b="1">
                <a:latin typeface="方正启体简体" panose="03000509000000000000" charset="-122"/>
                <a:ea typeface="方正启体简体" panose="03000509000000000000" charset="-122"/>
                <a:sym typeface="+mn-ea"/>
              </a:rPr>
              <a:t>原因：</a:t>
            </a:r>
            <a:endParaRPr lang="zh-CN" sz="2400" b="1">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latin typeface="方正启体简体" panose="03000509000000000000" charset="-122"/>
                <a:ea typeface="方正启体简体" panose="03000509000000000000" charset="-122"/>
                <a:sym typeface="+mn-ea"/>
              </a:rPr>
              <a:t>①一战期间，</a:t>
            </a:r>
            <a:r>
              <a:rPr lang="zh-CN" altLang="en-US" sz="2400">
                <a:latin typeface="方正启体简体" panose="03000509000000000000" charset="-122"/>
                <a:ea typeface="方正启体简体" panose="03000509000000000000" charset="-122"/>
                <a:cs typeface="方正启体简体" panose="03000509000000000000" charset="-122"/>
                <a:sym typeface="+mn-ea"/>
              </a:rPr>
              <a:t>客观上将自由、民主与民族独立的思想进一步传播到欧洲、西亚和北非各地；</a:t>
            </a:r>
            <a:r>
              <a:rPr lang="zh-CN" altLang="en-US" sz="2400">
                <a:solidFill>
                  <a:srgbClr val="7030A0"/>
                </a:solidFill>
                <a:latin typeface="方正启体简体" panose="03000509000000000000" charset="-122"/>
                <a:ea typeface="方正启体简体" panose="03000509000000000000" charset="-122"/>
                <a:cs typeface="方正启体简体" panose="03000509000000000000" charset="-122"/>
                <a:sym typeface="+mn-ea"/>
              </a:rPr>
              <a:t>民族自决原则成为指导殖民地人民为独立、民主而斗争的武器。</a:t>
            </a:r>
            <a:endParaRPr lang="zh-CN" altLang="en-US" sz="2400">
              <a:solidFill>
                <a:srgbClr val="7030A0"/>
              </a:solidFill>
              <a:latin typeface="方正启体简体" panose="03000509000000000000" charset="-122"/>
              <a:ea typeface="方正启体简体" panose="03000509000000000000" charset="-122"/>
              <a:cs typeface="方正启体简体" panose="03000509000000000000" charset="-122"/>
              <a:sym typeface="+mn-ea"/>
            </a:endParaRPr>
          </a:p>
          <a:p>
            <a:pPr lvl="0" algn="l">
              <a:lnSpc>
                <a:spcPct val="150000"/>
              </a:lnSpc>
              <a:buClrTx/>
              <a:buSzTx/>
              <a:buFontTx/>
            </a:pPr>
            <a:r>
              <a:rPr lang="zh-CN" sz="2400">
                <a:solidFill>
                  <a:srgbClr val="7030A0"/>
                </a:solidFill>
                <a:latin typeface="方正启体简体" panose="03000509000000000000" charset="-122"/>
                <a:ea typeface="方正启体简体" panose="03000509000000000000" charset="-122"/>
                <a:sym typeface="+mn-ea"/>
              </a:rPr>
              <a:t>②一战期间，列强驱使亚非拉人民从事劳役，掠夺财富，激化了与亚非拉人民间的民族矛盾；</a:t>
            </a:r>
            <a:endParaRPr lang="zh-CN" sz="2400">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solidFill>
                  <a:srgbClr val="7030A0"/>
                </a:solidFill>
                <a:latin typeface="方正启体简体" panose="03000509000000000000" charset="-122"/>
                <a:ea typeface="方正启体简体" panose="03000509000000000000" charset="-122"/>
                <a:sym typeface="+mn-ea"/>
              </a:rPr>
              <a:t>③宗主国忙于战争，一定程度上放松了控制，殖民地半殖民地的民族工业得到发展，民族资产阶级和无产阶级队伍壮大；</a:t>
            </a:r>
            <a:endParaRPr lang="zh-CN" sz="2400">
              <a:solidFill>
                <a:srgbClr val="7030A0"/>
              </a:solidFill>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latin typeface="方正启体简体" panose="03000509000000000000" charset="-122"/>
                <a:ea typeface="方正启体简体" panose="03000509000000000000" charset="-122"/>
                <a:sym typeface="+mn-ea"/>
              </a:rPr>
              <a:t>④俄国十月革命的鼓舞。</a:t>
            </a:r>
            <a:endParaRPr lang="zh-CN" sz="2400">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solidFill>
                  <a:srgbClr val="7030A0"/>
                </a:solidFill>
                <a:latin typeface="方正启体简体" panose="03000509000000000000" charset="-122"/>
                <a:ea typeface="方正启体简体" panose="03000509000000000000" charset="-122"/>
                <a:sym typeface="+mn-ea"/>
              </a:rPr>
              <a:t>⑤一战重创了英、法等老牌殖民国家，削弱其对殖民地、半殖民地的控制。</a:t>
            </a:r>
            <a:endParaRPr lang="zh-CN" sz="2400">
              <a:solidFill>
                <a:srgbClr val="7030A0"/>
              </a:solidFill>
              <a:latin typeface="方正启体简体" panose="03000509000000000000" charset="-122"/>
              <a:ea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452755" y="2548255"/>
            <a:ext cx="11287760" cy="1212215"/>
          </a:xfrm>
          <a:prstGeom prst="rect">
            <a:avLst/>
          </a:prstGeom>
          <a:noFill/>
          <a:ln w="9525">
            <a:noFill/>
          </a:ln>
        </p:spPr>
        <p:txBody>
          <a:bodyPr wrap="square">
            <a:spAutoFit/>
          </a:bodyPr>
          <a:lstStyle/>
          <a:p>
            <a:pPr lvl="0" algn="l">
              <a:lnSpc>
                <a:spcPct val="100000"/>
              </a:lnSpc>
              <a:spcBef>
                <a:spcPts val="100"/>
              </a:spcBef>
              <a:spcAft>
                <a:spcPct val="0"/>
              </a:spcAft>
              <a:buClrTx/>
              <a:buSzTx/>
              <a:buFontTx/>
            </a:pPr>
            <a:r>
              <a:rPr lang="zh-CN" sz="2400" b="1">
                <a:solidFill>
                  <a:srgbClr val="FF0000"/>
                </a:solidFill>
                <a:latin typeface="方正启体简体" panose="03000509000000000000" charset="-122"/>
                <a:ea typeface="方正启体简体" panose="03000509000000000000" charset="-122"/>
                <a:sym typeface="+mn-ea"/>
              </a:rPr>
              <a:t>①</a:t>
            </a:r>
            <a:r>
              <a:rPr lang="zh-CN" sz="2400" b="1">
                <a:solidFill>
                  <a:srgbClr val="FF0000"/>
                </a:solidFill>
                <a:ea typeface="方正启体简体" panose="03000509000000000000" charset="-122"/>
                <a:sym typeface="+mn-ea"/>
              </a:rPr>
              <a:t>形成</a:t>
            </a:r>
            <a:r>
              <a:rPr lang="en-US" altLang="zh-CN" sz="2400" b="1">
                <a:solidFill>
                  <a:srgbClr val="FF0000"/>
                </a:solidFill>
                <a:ea typeface="方正启体简体" panose="03000509000000000000" charset="-122"/>
                <a:sym typeface="+mn-ea"/>
              </a:rPr>
              <a:t>20</a:t>
            </a:r>
            <a:r>
              <a:rPr lang="zh-CN" altLang="en-US" sz="2400" b="1">
                <a:solidFill>
                  <a:srgbClr val="FF0000"/>
                </a:solidFill>
                <a:ea typeface="方正启体简体" panose="03000509000000000000" charset="-122"/>
                <a:sym typeface="+mn-ea"/>
              </a:rPr>
              <a:t>世纪第一次民族民主运动的高潮；      </a:t>
            </a:r>
            <a:endParaRPr lang="zh-CN" altLang="en-US" sz="2400" b="1">
              <a:solidFill>
                <a:srgbClr val="FF0000"/>
              </a:solidFill>
              <a:ea typeface="方正启体简体" panose="03000509000000000000" charset="-122"/>
              <a:sym typeface="+mn-ea"/>
            </a:endParaRPr>
          </a:p>
          <a:p>
            <a:pPr lvl="0" algn="l">
              <a:lnSpc>
                <a:spcPct val="100000"/>
              </a:lnSpc>
              <a:spcBef>
                <a:spcPts val="100"/>
              </a:spcBef>
              <a:buClrTx/>
              <a:buSzTx/>
              <a:buFontTx/>
            </a:pPr>
            <a:r>
              <a:rPr lang="zh-CN" altLang="en-US" sz="2400" b="1">
                <a:solidFill>
                  <a:srgbClr val="FF0000"/>
                </a:solidFill>
                <a:latin typeface="方正启体简体" panose="03000509000000000000" charset="-122"/>
                <a:ea typeface="方正启体简体" panose="03000509000000000000" charset="-122"/>
                <a:sym typeface="+mn-ea"/>
              </a:rPr>
              <a:t>②</a:t>
            </a:r>
            <a:r>
              <a:rPr lang="zh-CN" altLang="en-US" sz="2400" b="1">
                <a:solidFill>
                  <a:srgbClr val="FF0000"/>
                </a:solidFill>
                <a:ea typeface="方正启体简体" panose="03000509000000000000" charset="-122"/>
                <a:sym typeface="+mn-ea"/>
              </a:rPr>
              <a:t>经过第一次世界大战，欧洲所代表的殖民主义势力不断遭到冲击，世界殖民体系开始解</a:t>
            </a:r>
            <a:r>
              <a:rPr lang="zh-CN" sz="2400" b="1">
                <a:solidFill>
                  <a:srgbClr val="FF0000"/>
                </a:solidFill>
                <a:ea typeface="方正启体简体" panose="03000509000000000000" charset="-122"/>
                <a:sym typeface="+mn-ea"/>
              </a:rPr>
              <a:t>体。</a:t>
            </a:r>
            <a:endParaRPr lang="zh-CN" sz="2400" b="1">
              <a:solidFill>
                <a:srgbClr val="FF0000"/>
              </a:solidFill>
              <a:ea typeface="方正启体简体" panose="03000509000000000000" charset="-122"/>
              <a:sym typeface="+mn-ea"/>
            </a:endParaRPr>
          </a:p>
        </p:txBody>
      </p:sp>
      <p:sp>
        <p:nvSpPr>
          <p:cNvPr id="6" name="文本框 5"/>
          <p:cNvSpPr txBox="1"/>
          <p:nvPr>
            <p:custDataLst>
              <p:tags r:id="rId2"/>
            </p:custDataLst>
          </p:nvPr>
        </p:nvSpPr>
        <p:spPr>
          <a:xfrm>
            <a:off x="452755" y="2080895"/>
            <a:ext cx="1101090" cy="460375"/>
          </a:xfrm>
          <a:prstGeom prst="rect">
            <a:avLst/>
          </a:prstGeom>
          <a:noFill/>
        </p:spPr>
        <p:txBody>
          <a:bodyPr wrap="none" rtlCol="0" anchor="t">
            <a:spAutoFit/>
          </a:bodyPr>
          <a:lstStyle/>
          <a:p>
            <a:r>
              <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作用</a:t>
            </a:r>
            <a:r>
              <a:rPr lang="zh-CN"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rPr>
              <a:t>：</a:t>
            </a:r>
            <a:endParaRPr lang="zh-CN" altLang="en-US" sz="2400" b="1">
              <a:solidFill>
                <a:srgbClr val="0033CC"/>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nvSpPr>
        <p:spPr>
          <a:xfrm>
            <a:off x="452755" y="833120"/>
            <a:ext cx="11287125" cy="1198880"/>
          </a:xfrm>
          <a:prstGeom prst="rect">
            <a:avLst/>
          </a:prstGeom>
          <a:solidFill>
            <a:schemeClr val="tx1">
              <a:lumMod val="50000"/>
              <a:lumOff val="50000"/>
              <a:alpha val="26000"/>
            </a:schemeClr>
          </a:solidFill>
        </p:spPr>
        <p:txBody>
          <a:bodyPr wrap="square" rtlCol="0" anchor="t">
            <a:spAutoFit/>
          </a:bodyPr>
          <a:p>
            <a:pPr lvl="0" algn="l">
              <a:lnSpc>
                <a:spcPct val="150000"/>
              </a:lnSpc>
              <a:buClrTx/>
              <a:buSzTx/>
              <a:buFontTx/>
            </a:pPr>
            <a:r>
              <a:rPr lang="zh-CN" sz="2400" b="1">
                <a:latin typeface="方正启体简体" panose="03000509000000000000" charset="-122"/>
                <a:ea typeface="方正启体简体" panose="03000509000000000000" charset="-122"/>
                <a:sym typeface="+mn-ea"/>
              </a:rPr>
              <a:t>意义：</a:t>
            </a:r>
            <a:r>
              <a:rPr lang="zh-CN" sz="2400">
                <a:latin typeface="方正启体简体" panose="03000509000000000000" charset="-122"/>
                <a:ea typeface="方正启体简体" panose="03000509000000000000" charset="-122"/>
                <a:sym typeface="+mn-ea"/>
              </a:rPr>
              <a:t>①形成20世纪</a:t>
            </a:r>
            <a:r>
              <a:rPr lang="zh-CN" sz="2400">
                <a:solidFill>
                  <a:srgbClr val="FF0000"/>
                </a:solidFill>
                <a:latin typeface="方正启体简体" panose="03000509000000000000" charset="-122"/>
                <a:ea typeface="方正启体简体" panose="03000509000000000000" charset="-122"/>
                <a:sym typeface="+mn-ea"/>
              </a:rPr>
              <a:t>第一次民族民主运动的高潮；</a:t>
            </a:r>
            <a:endParaRPr lang="zh-CN" sz="2400">
              <a:solidFill>
                <a:srgbClr val="FF0000"/>
              </a:solidFill>
              <a:latin typeface="方正启体简体" panose="03000509000000000000" charset="-122"/>
              <a:ea typeface="方正启体简体" panose="03000509000000000000" charset="-122"/>
              <a:sym typeface="+mn-ea"/>
            </a:endParaRPr>
          </a:p>
          <a:p>
            <a:pPr lvl="0" algn="l">
              <a:lnSpc>
                <a:spcPct val="150000"/>
              </a:lnSpc>
              <a:buClrTx/>
              <a:buSzTx/>
              <a:buFontTx/>
            </a:pPr>
            <a:r>
              <a:rPr lang="zh-CN" sz="2400">
                <a:latin typeface="方正启体简体" panose="03000509000000000000" charset="-122"/>
                <a:ea typeface="方正启体简体" panose="03000509000000000000" charset="-122"/>
                <a:sym typeface="+mn-ea"/>
              </a:rPr>
              <a:t>      ②沉重打击了西方列强的殖民统治，</a:t>
            </a:r>
            <a:r>
              <a:rPr lang="zh-CN" sz="2400">
                <a:solidFill>
                  <a:srgbClr val="FF0000"/>
                </a:solidFill>
                <a:latin typeface="方正启体简体" panose="03000509000000000000" charset="-122"/>
                <a:ea typeface="方正启体简体" panose="03000509000000000000" charset="-122"/>
                <a:sym typeface="+mn-ea"/>
              </a:rPr>
              <a:t>世界殖民体系开始解体。</a:t>
            </a:r>
            <a:endParaRPr lang="zh-CN" sz="2400">
              <a:solidFill>
                <a:srgbClr val="FF0000"/>
              </a:solidFill>
              <a:latin typeface="方正启体简体" panose="03000509000000000000" charset="-122"/>
              <a:ea typeface="方正启体简体" panose="03000509000000000000" charset="-122"/>
              <a:sym typeface="+mn-ea"/>
            </a:endParaRPr>
          </a:p>
        </p:txBody>
      </p:sp>
      <p:sp>
        <p:nvSpPr>
          <p:cNvPr id="4" name="文本框 3"/>
          <p:cNvSpPr txBox="1"/>
          <p:nvPr>
            <p:custDataLst>
              <p:tags r:id="rId3"/>
            </p:custDataLst>
          </p:nvPr>
        </p:nvSpPr>
        <p:spPr>
          <a:xfrm>
            <a:off x="452755" y="3664585"/>
            <a:ext cx="11287125" cy="1050290"/>
          </a:xfrm>
          <a:prstGeom prst="rect">
            <a:avLst/>
          </a:prstGeom>
          <a:noFill/>
          <a:ln>
            <a:noFill/>
          </a:ln>
        </p:spPr>
        <p:txBody>
          <a:bodyPr wrap="square" rtlCol="0">
            <a:spAutoFit/>
            <a:scene3d>
              <a:camera prst="orthographicFront"/>
              <a:lightRig rig="threePt" dir="t"/>
            </a:scene3d>
          </a:bodyPr>
          <a:lstStyle>
            <a:defPPr>
              <a:defRPr lang="zh-CN"/>
            </a:defPPr>
            <a:lvl1pPr algn="ctr">
              <a:lnSpc>
                <a:spcPct val="150000"/>
              </a:lnSpc>
              <a:defRPr sz="200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defRPr>
            </a:lvl1pPr>
          </a:lstStyle>
          <a:p>
            <a:pPr algn="l">
              <a:lnSpc>
                <a:spcPct val="130000"/>
              </a:lnSpc>
            </a:pPr>
            <a:r>
              <a:rPr lang="zh-CN" altLang="zh-CN" sz="2400" b="1">
                <a:solidFill>
                  <a:srgbClr val="000000"/>
                </a:solidFill>
                <a:effectLst/>
                <a:latin typeface="方正启体简体" panose="03000509000000000000" charset="-122"/>
                <a:ea typeface="方正启体简体" panose="03000509000000000000" charset="-122"/>
                <a:cs typeface="方正启体简体" panose="03000509000000000000" charset="-122"/>
                <a:sym typeface="+mn-ea"/>
              </a:rPr>
              <a:t>与19世纪中后期的民族民主运动相比较20世纪初20世纪第一次民族民主运动的高潮的特点？</a:t>
            </a:r>
            <a:endParaRPr lang="zh-CN" altLang="zh-CN" sz="2400" b="1" smtClean="0">
              <a:solidFill>
                <a:srgbClr val="000000"/>
              </a:solidFill>
              <a:effectLst/>
              <a:latin typeface="方正启体简体" panose="03000509000000000000" charset="-122"/>
              <a:ea typeface="方正启体简体" panose="03000509000000000000" charset="-122"/>
              <a:cs typeface="方正启体简体" panose="03000509000000000000" charset="-122"/>
              <a:sym typeface="+mn-ea"/>
            </a:endParaRPr>
          </a:p>
        </p:txBody>
      </p:sp>
      <p:sp>
        <p:nvSpPr>
          <p:cNvPr id="5" name="内容占位符 2"/>
          <p:cNvSpPr>
            <a:spLocks noGrp="1"/>
          </p:cNvSpPr>
          <p:nvPr>
            <p:custDataLst>
              <p:tags r:id="rId4"/>
            </p:custDataLst>
          </p:nvPr>
        </p:nvSpPr>
        <p:spPr>
          <a:xfrm>
            <a:off x="452755" y="4536440"/>
            <a:ext cx="11286490" cy="2320925"/>
          </a:xfrm>
          <a:prstGeom prst="rect">
            <a:avLst/>
          </a:prstGeom>
          <a:noFill/>
          <a:ln w="9525">
            <a:noFill/>
            <a:miter/>
          </a:ln>
        </p:spPr>
        <p:txBody>
          <a:bodyPr anchor="t"/>
          <a:lstStyle>
            <a:lvl1pPr marL="342900" lvl="0" indent="-342900" algn="l" defTabSz="914400" eaLnBrk="0" fontAlgn="base" latinLnBrk="0" hangingPunct="0">
              <a:spcBef>
                <a:spcPct val="20000"/>
              </a:spcBef>
              <a:spcAft>
                <a:spcPct val="0"/>
              </a:spcAft>
              <a:buFont typeface="Arial" panose="020B0604020202020204" pitchFamily="34" charset="0"/>
              <a:buChar char="•"/>
              <a:defRPr sz="3200" b="0" i="0" u="none" kern="1200" baseline="0">
                <a:solidFill>
                  <a:schemeClr val="tx1"/>
                </a:solidFill>
                <a:latin typeface="+mn-lt"/>
                <a:ea typeface="+mn-ea"/>
                <a:cs typeface="+mn-cs"/>
              </a:defRPr>
            </a:lvl1pPr>
            <a:lvl2pPr marL="742950" lvl="1" indent="-285750" algn="l" defTabSz="914400" eaLnBrk="0" fontAlgn="base" latinLnBrk="0" hangingPunct="0">
              <a:spcBef>
                <a:spcPct val="20000"/>
              </a:spcBef>
              <a:spcAft>
                <a:spcPct val="0"/>
              </a:spcAft>
              <a:buFont typeface="Arial" panose="020B0604020202020204" pitchFamily="34" charset="0"/>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spcBef>
                <a:spcPct val="20000"/>
              </a:spcBef>
              <a:spcAft>
                <a:spcPct val="0"/>
              </a:spcAft>
              <a:buFont typeface="Arial" panose="020B0604020202020204" pitchFamily="34" charset="0"/>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a:lstStyle>
          <a:p>
            <a:pPr marL="0" indent="0">
              <a:lnSpc>
                <a:spcPct val="107000"/>
              </a:lnSpc>
              <a:spcBef>
                <a:spcPct val="0"/>
              </a:spcBef>
              <a:buNone/>
            </a:pPr>
            <a:r>
              <a:rPr lang="en-US" altLang="zh-CN" sz="2200" b="1">
                <a:solidFill>
                  <a:srgbClr val="0033CC"/>
                </a:solidFill>
              </a:rPr>
              <a:t>          </a:t>
            </a:r>
            <a:r>
              <a:rPr lang="zh-CN" altLang="en-US" sz="2200" b="1">
                <a:solidFill>
                  <a:srgbClr val="0033CC"/>
                </a:solidFill>
                <a:latin typeface="方正启体简体" panose="03000509000000000000" charset="-122"/>
                <a:ea typeface="方正启体简体" panose="03000509000000000000" charset="-122"/>
                <a:cs typeface="方正启体简体" panose="03000509000000000000" charset="-122"/>
              </a:rPr>
              <a:t>（一战后）乐观主义在（欧洲）其他地区却保留下来，尤其是在怨恨欧洲帝国强权的地区。几乎在硝烟刚刚散去之时，在印度、印度尼西亚、埃及、中南半岛和非洲撒哈拉以南部分地区，就出现了反对欧洲帝国主义的民族主义运动。</a:t>
            </a:r>
            <a:endParaRPr lang="zh-CN" altLang="en-US" sz="2200" b="1">
              <a:solidFill>
                <a:srgbClr val="0033CC"/>
              </a:solidFill>
              <a:latin typeface="方正启体简体" panose="03000509000000000000" charset="-122"/>
              <a:ea typeface="方正启体简体" panose="03000509000000000000" charset="-122"/>
              <a:cs typeface="方正启体简体" panose="03000509000000000000" charset="-122"/>
            </a:endParaRPr>
          </a:p>
          <a:p>
            <a:pPr marL="0" indent="0">
              <a:lnSpc>
                <a:spcPct val="107000"/>
              </a:lnSpc>
              <a:spcBef>
                <a:spcPct val="0"/>
              </a:spcBef>
              <a:buNone/>
            </a:pPr>
            <a:r>
              <a:rPr lang="zh-CN" altLang="en-US" sz="2200" b="1">
                <a:solidFill>
                  <a:srgbClr val="0033CC"/>
                </a:solidFill>
                <a:latin typeface="方正启体简体" panose="03000509000000000000" charset="-122"/>
                <a:ea typeface="方正启体简体" panose="03000509000000000000" charset="-122"/>
                <a:cs typeface="方正启体简体" panose="03000509000000000000" charset="-122"/>
              </a:rPr>
              <a:t>    在20世纪的20年代和30年代，欧洲和美国遭受的经济灾难似乎表明西方已经是千疮百孔。那是一个寻找西方文明缺陷的时代。</a:t>
            </a:r>
            <a:r>
              <a:rPr lang="zh-CN" altLang="en-US" sz="2200" b="1">
                <a:latin typeface="方正启体简体" panose="03000509000000000000" charset="-122"/>
                <a:ea typeface="方正启体简体" panose="03000509000000000000" charset="-122"/>
                <a:cs typeface="方正启体简体" panose="03000509000000000000" charset="-122"/>
              </a:rPr>
              <a:t> </a:t>
            </a:r>
            <a:endParaRPr lang="zh-CN" altLang="en-US" sz="2200" b="1">
              <a:latin typeface="方正启体简体" panose="03000509000000000000" charset="-122"/>
              <a:ea typeface="方正启体简体" panose="03000509000000000000" charset="-122"/>
              <a:cs typeface="方正启体简体" panose="03000509000000000000" charset="-122"/>
            </a:endParaRPr>
          </a:p>
          <a:p>
            <a:pPr marL="0" indent="0" algn="r">
              <a:lnSpc>
                <a:spcPct val="107000"/>
              </a:lnSpc>
              <a:spcBef>
                <a:spcPct val="0"/>
              </a:spcBef>
              <a:buNone/>
            </a:pPr>
            <a:r>
              <a:rPr lang="zh-CN" altLang="en-US" sz="2200" b="1">
                <a:latin typeface="方正启体简体" panose="03000509000000000000" charset="-122"/>
                <a:ea typeface="方正启体简体" panose="03000509000000000000" charset="-122"/>
                <a:cs typeface="方正启体简体" panose="03000509000000000000" charset="-122"/>
              </a:rPr>
              <a:t>         </a:t>
            </a:r>
            <a:r>
              <a:rPr lang="en-US" altLang="zh-CN" sz="2200" b="1">
                <a:latin typeface="方正启体简体" panose="03000509000000000000" charset="-122"/>
                <a:ea typeface="方正启体简体" panose="03000509000000000000" charset="-122"/>
                <a:cs typeface="方正启体简体" panose="03000509000000000000" charset="-122"/>
              </a:rPr>
              <a:t>——</a:t>
            </a:r>
            <a:r>
              <a:rPr lang="zh-CN" altLang="en-US" sz="2200" b="1"/>
              <a:t> 菲利普·费尔南德兹</a:t>
            </a:r>
            <a:r>
              <a:rPr lang="zh-CN" altLang="en-US" sz="2200" b="1">
                <a:sym typeface="+mn-ea"/>
              </a:rPr>
              <a:t>《世界：一部历史 》</a:t>
            </a:r>
            <a:endParaRPr lang="zh-CN" altLang="en-US" sz="2200" b="1">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spect="1"/>
          </p:cNvSpPr>
          <p:nvPr>
            <p:custDataLst>
              <p:tags r:id="rId1"/>
            </p:custDataLst>
          </p:nvPr>
        </p:nvSpPr>
        <p:spPr>
          <a:xfrm>
            <a:off x="297815" y="645160"/>
            <a:ext cx="11597005" cy="5939155"/>
          </a:xfrm>
          <a:prstGeom prst="rect">
            <a:avLst/>
          </a:prstGeom>
          <a:noFill/>
        </p:spPr>
        <p:txBody>
          <a:bodyPr wrap="square">
            <a:spAutoFit/>
          </a:bodyPr>
          <a:lstStyle/>
          <a:p>
            <a:pPr defTabSz="914400" fontAlgn="auto">
              <a:lnSpc>
                <a:spcPts val="2400"/>
              </a:lnSpc>
              <a:spcAft>
                <a:spcPct val="0"/>
              </a:spcAft>
              <a:tabLst>
                <a:tab pos="1028700" algn="l"/>
                <a:tab pos="1849755" algn="l"/>
                <a:tab pos="2537460" algn="l"/>
                <a:tab pos="3221355" algn="l"/>
              </a:tabLst>
            </a:pPr>
            <a:r>
              <a:rPr lang="en-US" altLang="zh-CN" sz="2400" b="1">
                <a:solidFill>
                  <a:srgbClr val="000000"/>
                </a:solidFill>
                <a:latin typeface="方正启体简体" panose="03000509000000000000" charset="-122"/>
                <a:cs typeface="方正启体简体" panose="03000509000000000000" charset="-122"/>
              </a:rPr>
              <a:t>(1)</a:t>
            </a:r>
            <a:r>
              <a:rPr lang="zh-CN" altLang="zh-CN" sz="2400" b="1">
                <a:solidFill>
                  <a:srgbClr val="000000"/>
                </a:solidFill>
                <a:latin typeface="方正启体简体" panose="03000509000000000000" charset="-122"/>
                <a:cs typeface="方正启体简体" panose="03000509000000000000" charset="-122"/>
              </a:rPr>
              <a:t>在地区上具有普遍性</a:t>
            </a:r>
            <a:r>
              <a:rPr lang="en-US" altLang="zh-CN" sz="2400" b="1">
                <a:solidFill>
                  <a:srgbClr val="000000"/>
                </a:solidFill>
                <a:latin typeface="方正启体简体" panose="03000509000000000000" charset="-122"/>
                <a:cs typeface="方正启体简体" panose="03000509000000000000" charset="-122"/>
              </a:rPr>
              <a:t>:</a:t>
            </a:r>
            <a:r>
              <a:rPr lang="zh-CN" altLang="zh-CN" sz="2400" b="1">
                <a:solidFill>
                  <a:srgbClr val="0033CC"/>
                </a:solidFill>
                <a:latin typeface="方正启体简体" panose="03000509000000000000" charset="-122"/>
                <a:cs typeface="方正启体简体" panose="03000509000000000000" charset="-122"/>
              </a:rPr>
              <a:t>第一次世界大战后亚非拉殖民地半殖民地兴起各具特色的民族民主运动</a:t>
            </a:r>
            <a:r>
              <a:rPr lang="en-US" altLang="zh-CN" sz="2400" b="1">
                <a:solidFill>
                  <a:srgbClr val="0033CC"/>
                </a:solidFill>
                <a:latin typeface="方正启体简体" panose="03000509000000000000" charset="-122"/>
                <a:cs typeface="方正启体简体" panose="03000509000000000000" charset="-122"/>
              </a:rPr>
              <a:t>,</a:t>
            </a:r>
            <a:r>
              <a:rPr lang="zh-CN" altLang="zh-CN" sz="2400" b="1">
                <a:solidFill>
                  <a:srgbClr val="0033CC"/>
                </a:solidFill>
                <a:latin typeface="方正启体简体" panose="03000509000000000000" charset="-122"/>
                <a:cs typeface="方正启体简体" panose="03000509000000000000" charset="-122"/>
              </a:rPr>
              <a:t>特别是亚洲各国兴起了争取民族独立和解放斗争的新高潮。</a:t>
            </a:r>
            <a:endParaRPr lang="zh-CN" altLang="zh-CN" sz="2400" b="1">
              <a:solidFill>
                <a:srgbClr val="0033CC"/>
              </a:solidFill>
              <a:latin typeface="方正启体简体" panose="03000509000000000000" charset="-122"/>
              <a:ea typeface="方正启体简体" panose="03000509000000000000" charset="-122"/>
              <a:cs typeface="方正启体简体" panose="03000509000000000000" charset="-122"/>
            </a:endParaRPr>
          </a:p>
          <a:p>
            <a:pPr defTabSz="914400" fontAlgn="auto">
              <a:lnSpc>
                <a:spcPts val="2400"/>
              </a:lnSpc>
              <a:spcAft>
                <a:spcPct val="0"/>
              </a:spcAft>
              <a:tabLst>
                <a:tab pos="1028700" algn="l"/>
                <a:tab pos="1849755" algn="l"/>
                <a:tab pos="2537460" algn="l"/>
                <a:tab pos="3221355" algn="l"/>
              </a:tabLst>
            </a:pPr>
            <a:r>
              <a:rPr lang="en-US" altLang="zh-CN" sz="2400" b="1">
                <a:solidFill>
                  <a:srgbClr val="000000"/>
                </a:solidFill>
                <a:latin typeface="方正启体简体" panose="03000509000000000000" charset="-122"/>
                <a:cs typeface="方正启体简体" panose="03000509000000000000" charset="-122"/>
              </a:rPr>
              <a:t>(2)</a:t>
            </a:r>
            <a:r>
              <a:rPr lang="zh-CN" altLang="zh-CN" sz="2400" b="1">
                <a:solidFill>
                  <a:srgbClr val="000000"/>
                </a:solidFill>
                <a:latin typeface="方正启体简体" panose="03000509000000000000" charset="-122"/>
                <a:cs typeface="方正启体简体" panose="03000509000000000000" charset="-122"/>
              </a:rPr>
              <a:t>运动领导具有更高的层次性</a:t>
            </a:r>
            <a:r>
              <a:rPr lang="en-US" altLang="zh-CN" sz="2400" b="1">
                <a:solidFill>
                  <a:srgbClr val="000000"/>
                </a:solidFill>
                <a:latin typeface="方正启体简体" panose="03000509000000000000" charset="-122"/>
                <a:cs typeface="方正启体简体" panose="03000509000000000000" charset="-122"/>
              </a:rPr>
              <a:t>:</a:t>
            </a:r>
            <a:r>
              <a:rPr lang="zh-CN" altLang="zh-CN" sz="2400" b="1">
                <a:solidFill>
                  <a:srgbClr val="000000"/>
                </a:solidFill>
                <a:latin typeface="方正启体简体" panose="03000509000000000000" charset="-122"/>
                <a:cs typeface="方正启体简体" panose="03000509000000000000" charset="-122"/>
              </a:rPr>
              <a:t>①由共产党领导的民族民主运动。</a:t>
            </a:r>
            <a:r>
              <a:rPr lang="zh-CN" altLang="zh-CN" sz="2400" b="1">
                <a:solidFill>
                  <a:srgbClr val="0033CC"/>
                </a:solidFill>
                <a:latin typeface="方正启体简体" panose="03000509000000000000" charset="-122"/>
                <a:cs typeface="方正启体简体" panose="03000509000000000000" charset="-122"/>
              </a:rPr>
              <a:t>如印度尼西亚共产党领导了第一次反对荷兰殖民统治的武装起义等 </a:t>
            </a:r>
            <a:r>
              <a:rPr lang="zh-CN" altLang="zh-CN" sz="2400" b="1">
                <a:solidFill>
                  <a:srgbClr val="FF0000"/>
                </a:solidFill>
                <a:latin typeface="方正启体简体" panose="03000509000000000000" charset="-122"/>
                <a:cs typeface="方正启体简体" panose="03000509000000000000" charset="-122"/>
              </a:rPr>
              <a:t>②由民族主义政党领导的民族民主运动。</a:t>
            </a:r>
            <a:r>
              <a:rPr lang="zh-CN" altLang="zh-CN" sz="2400" b="1">
                <a:solidFill>
                  <a:srgbClr val="0033CC"/>
                </a:solidFill>
                <a:latin typeface="方正启体简体" panose="03000509000000000000" charset="-122"/>
                <a:cs typeface="方正启体简体" panose="03000509000000000000" charset="-122"/>
              </a:rPr>
              <a:t>如印度国大党领导的非暴力不合作运动</a:t>
            </a:r>
            <a:r>
              <a:rPr lang="en-US" altLang="zh-CN" sz="2400" b="1">
                <a:solidFill>
                  <a:srgbClr val="0033CC"/>
                </a:solidFill>
                <a:latin typeface="方正启体简体" panose="03000509000000000000" charset="-122"/>
                <a:cs typeface="方正启体简体" panose="03000509000000000000" charset="-122"/>
              </a:rPr>
              <a:t>,</a:t>
            </a:r>
            <a:r>
              <a:rPr lang="zh-CN" altLang="zh-CN" sz="2400" b="1">
                <a:solidFill>
                  <a:srgbClr val="0033CC"/>
                </a:solidFill>
                <a:latin typeface="方正启体简体" panose="03000509000000000000" charset="-122"/>
                <a:cs typeface="方正启体简体" panose="03000509000000000000" charset="-122"/>
              </a:rPr>
              <a:t>埃及的华夫脱党领导的民族民主运动。</a:t>
            </a:r>
            <a:endParaRPr lang="zh-CN" altLang="zh-CN" sz="2400" b="1">
              <a:solidFill>
                <a:srgbClr val="0033CC"/>
              </a:solidFill>
              <a:latin typeface="方正启体简体" panose="03000509000000000000" charset="-122"/>
              <a:cs typeface="方正启体简体" panose="03000509000000000000" charset="-122"/>
            </a:endParaRPr>
          </a:p>
          <a:p>
            <a:pPr defTabSz="914400" fontAlgn="auto">
              <a:lnSpc>
                <a:spcPts val="2400"/>
              </a:lnSpc>
              <a:spcAft>
                <a:spcPct val="0"/>
              </a:spcAft>
              <a:tabLst>
                <a:tab pos="1028700" algn="l"/>
                <a:tab pos="1849755" algn="l"/>
                <a:tab pos="2537460" algn="l"/>
                <a:tab pos="3221355" algn="l"/>
              </a:tabLst>
            </a:pPr>
            <a:r>
              <a:rPr lang="en-US" altLang="zh-CN" sz="2400" b="1">
                <a:solidFill>
                  <a:srgbClr val="000000"/>
                </a:solidFill>
                <a:latin typeface="方正启体简体" panose="03000509000000000000" charset="-122"/>
                <a:cs typeface="方正启体简体" panose="03000509000000000000" charset="-122"/>
                <a:sym typeface="+mn-ea"/>
              </a:rPr>
              <a:t>(3)</a:t>
            </a:r>
            <a:r>
              <a:rPr lang="zh-CN" altLang="zh-CN" sz="2400" b="1">
                <a:solidFill>
                  <a:srgbClr val="000000"/>
                </a:solidFill>
                <a:latin typeface="方正启体简体" panose="03000509000000000000" charset="-122"/>
                <a:cs typeface="方正启体简体" panose="03000509000000000000" charset="-122"/>
                <a:sym typeface="+mn-ea"/>
              </a:rPr>
              <a:t>参加者具有广泛性</a:t>
            </a:r>
            <a:r>
              <a:rPr lang="en-US" altLang="zh-CN" sz="2400" b="1">
                <a:solidFill>
                  <a:srgbClr val="000000"/>
                </a:solidFill>
                <a:latin typeface="方正启体简体" panose="03000509000000000000" charset="-122"/>
                <a:cs typeface="方正启体简体" panose="03000509000000000000" charset="-122"/>
                <a:sym typeface="+mn-ea"/>
              </a:rPr>
              <a:t>:</a:t>
            </a:r>
            <a:r>
              <a:rPr lang="zh-CN" altLang="zh-CN" sz="2400" b="1">
                <a:solidFill>
                  <a:srgbClr val="0033CC"/>
                </a:solidFill>
                <a:latin typeface="方正启体简体" panose="03000509000000000000" charset="-122"/>
                <a:cs typeface="方正启体简体" panose="03000509000000000000" charset="-122"/>
                <a:sym typeface="+mn-ea"/>
              </a:rPr>
              <a:t>民族资产阶级、小资产阶级、工人、农民等都参加进来</a:t>
            </a:r>
            <a:r>
              <a:rPr lang="en-US" altLang="zh-CN" sz="2400" b="1">
                <a:solidFill>
                  <a:srgbClr val="0033CC"/>
                </a:solidFill>
                <a:latin typeface="方正启体简体" panose="03000509000000000000" charset="-122"/>
                <a:cs typeface="方正启体简体" panose="03000509000000000000" charset="-122"/>
                <a:sym typeface="+mn-ea"/>
              </a:rPr>
              <a:t>,</a:t>
            </a:r>
            <a:r>
              <a:rPr lang="zh-CN" altLang="zh-CN" sz="2400" b="1">
                <a:solidFill>
                  <a:srgbClr val="0033CC"/>
                </a:solidFill>
                <a:latin typeface="方正启体简体" panose="03000509000000000000" charset="-122"/>
                <a:cs typeface="方正启体简体" panose="03000509000000000000" charset="-122"/>
                <a:sym typeface="+mn-ea"/>
              </a:rPr>
              <a:t>逐渐具有了全民族运动的规模</a:t>
            </a:r>
            <a:r>
              <a:rPr lang="en-US" altLang="zh-CN" sz="2400" b="1">
                <a:solidFill>
                  <a:srgbClr val="0033CC"/>
                </a:solidFill>
                <a:latin typeface="方正启体简体" panose="03000509000000000000" charset="-122"/>
                <a:cs typeface="方正启体简体" panose="03000509000000000000" charset="-122"/>
                <a:sym typeface="+mn-ea"/>
              </a:rPr>
              <a:t>,</a:t>
            </a:r>
            <a:r>
              <a:rPr lang="zh-CN" altLang="zh-CN" sz="2400" b="1">
                <a:solidFill>
                  <a:srgbClr val="0033CC"/>
                </a:solidFill>
                <a:latin typeface="方正启体简体" panose="03000509000000000000" charset="-122"/>
                <a:cs typeface="方正启体简体" panose="03000509000000000000" charset="-122"/>
                <a:sym typeface="+mn-ea"/>
              </a:rPr>
              <a:t>改变了以往主要停留在下层人民的自发起义或民族资产阶级改良运动的局面。</a:t>
            </a:r>
            <a:endParaRPr lang="zh-CN" altLang="zh-CN" sz="2400" b="1">
              <a:solidFill>
                <a:srgbClr val="0033CC"/>
              </a:solidFill>
              <a:latin typeface="方正启体简体" panose="03000509000000000000" charset="-122"/>
              <a:ea typeface="方正启体简体" panose="03000509000000000000" charset="-122"/>
              <a:cs typeface="方正启体简体" panose="03000509000000000000" charset="-122"/>
            </a:endParaRPr>
          </a:p>
          <a:p>
            <a:pPr defTabSz="914400" fontAlgn="auto">
              <a:lnSpc>
                <a:spcPts val="2400"/>
              </a:lnSpc>
              <a:spcAft>
                <a:spcPct val="0"/>
              </a:spcAft>
              <a:tabLst>
                <a:tab pos="1028700" algn="l"/>
                <a:tab pos="1849755" algn="l"/>
                <a:tab pos="2537460" algn="l"/>
                <a:tab pos="3221355" algn="l"/>
              </a:tabLst>
            </a:pPr>
            <a:r>
              <a:rPr lang="en-US" altLang="zh-CN" sz="2400" b="1">
                <a:solidFill>
                  <a:srgbClr val="000000"/>
                </a:solidFill>
                <a:latin typeface="方正启体简体" panose="03000509000000000000" charset="-122"/>
                <a:cs typeface="方正启体简体" panose="03000509000000000000" charset="-122"/>
                <a:sym typeface="+mn-ea"/>
              </a:rPr>
              <a:t>(4)</a:t>
            </a:r>
            <a:r>
              <a:rPr lang="zh-CN" altLang="zh-CN" sz="2400" b="1">
                <a:solidFill>
                  <a:srgbClr val="000000"/>
                </a:solidFill>
                <a:latin typeface="方正启体简体" panose="03000509000000000000" charset="-122"/>
                <a:cs typeface="方正启体简体" panose="03000509000000000000" charset="-122"/>
                <a:sym typeface="+mn-ea"/>
              </a:rPr>
              <a:t>民族自决原则成为各国斗争的普遍所求</a:t>
            </a:r>
            <a:r>
              <a:rPr lang="en-US" altLang="zh-CN" sz="2400" b="1">
                <a:solidFill>
                  <a:srgbClr val="000000"/>
                </a:solidFill>
                <a:latin typeface="方正启体简体" panose="03000509000000000000" charset="-122"/>
                <a:cs typeface="方正启体简体" panose="03000509000000000000" charset="-122"/>
                <a:sym typeface="+mn-ea"/>
              </a:rPr>
              <a:t>:</a:t>
            </a:r>
            <a:r>
              <a:rPr lang="zh-CN" altLang="zh-CN" sz="2400" b="1">
                <a:solidFill>
                  <a:srgbClr val="0033CC"/>
                </a:solidFill>
                <a:latin typeface="方正启体简体" panose="03000509000000000000" charset="-122"/>
                <a:cs typeface="方正启体简体" panose="03000509000000000000" charset="-122"/>
                <a:sym typeface="+mn-ea"/>
              </a:rPr>
              <a:t>第一次世界大战时期</a:t>
            </a:r>
            <a:r>
              <a:rPr lang="en-US" altLang="zh-CN" sz="2400" b="1">
                <a:solidFill>
                  <a:srgbClr val="0033CC"/>
                </a:solidFill>
                <a:latin typeface="方正启体简体" panose="03000509000000000000" charset="-122"/>
                <a:cs typeface="方正启体简体" panose="03000509000000000000" charset="-122"/>
                <a:sym typeface="+mn-ea"/>
              </a:rPr>
              <a:t>,</a:t>
            </a:r>
            <a:r>
              <a:rPr lang="zh-CN" altLang="zh-CN" sz="2400" b="1">
                <a:solidFill>
                  <a:srgbClr val="0033CC"/>
                </a:solidFill>
                <a:latin typeface="方正启体简体" panose="03000509000000000000" charset="-122"/>
                <a:cs typeface="方正启体简体" panose="03000509000000000000" charset="-122"/>
                <a:sym typeface="+mn-ea"/>
              </a:rPr>
              <a:t>英、法将殖民地的士兵大量投入战场。但是</a:t>
            </a:r>
            <a:r>
              <a:rPr lang="en-US" altLang="zh-CN" sz="2400" b="1">
                <a:solidFill>
                  <a:srgbClr val="0033CC"/>
                </a:solidFill>
                <a:latin typeface="方正启体简体" panose="03000509000000000000" charset="-122"/>
                <a:cs typeface="方正启体简体" panose="03000509000000000000" charset="-122"/>
                <a:sym typeface="+mn-ea"/>
              </a:rPr>
              <a:t>,</a:t>
            </a:r>
            <a:r>
              <a:rPr lang="zh-CN" altLang="zh-CN" sz="2400" b="1">
                <a:solidFill>
                  <a:srgbClr val="0033CC"/>
                </a:solidFill>
                <a:latin typeface="方正启体简体" panose="03000509000000000000" charset="-122"/>
                <a:cs typeface="方正启体简体" panose="03000509000000000000" charset="-122"/>
                <a:sym typeface="+mn-ea"/>
              </a:rPr>
              <a:t>正是在帮助宗主国作战并取得胜利的过程中</a:t>
            </a:r>
            <a:r>
              <a:rPr lang="zh-CN" sz="2400" b="1">
                <a:solidFill>
                  <a:srgbClr val="0033CC"/>
                </a:solidFill>
                <a:latin typeface="方正启体简体" panose="03000509000000000000" charset="-122"/>
                <a:cs typeface="方正启体简体" panose="03000509000000000000" charset="-122"/>
                <a:sym typeface="+mn-ea"/>
              </a:rPr>
              <a:t>，</a:t>
            </a:r>
            <a:r>
              <a:rPr lang="zh-CN" altLang="zh-CN" sz="2400" b="1">
                <a:solidFill>
                  <a:srgbClr val="0033CC"/>
                </a:solidFill>
                <a:latin typeface="方正启体简体" panose="03000509000000000000" charset="-122"/>
                <a:cs typeface="方正启体简体" panose="03000509000000000000" charset="-122"/>
                <a:sym typeface="+mn-ea"/>
              </a:rPr>
              <a:t>民族自决原则在殖民地传播开来</a:t>
            </a:r>
            <a:r>
              <a:rPr lang="en-US" altLang="zh-CN" sz="2400" b="1">
                <a:solidFill>
                  <a:srgbClr val="0033CC"/>
                </a:solidFill>
                <a:latin typeface="方正启体简体" panose="03000509000000000000" charset="-122"/>
                <a:cs typeface="方正启体简体" panose="03000509000000000000" charset="-122"/>
                <a:sym typeface="+mn-ea"/>
              </a:rPr>
              <a:t>,</a:t>
            </a:r>
            <a:r>
              <a:rPr lang="zh-CN" altLang="zh-CN" sz="2400" b="1">
                <a:solidFill>
                  <a:srgbClr val="0033CC"/>
                </a:solidFill>
                <a:latin typeface="方正启体简体" panose="03000509000000000000" charset="-122"/>
                <a:cs typeface="方正启体简体" panose="03000509000000000000" charset="-122"/>
                <a:sym typeface="+mn-ea"/>
              </a:rPr>
              <a:t>成为指导当地人民为独立、民主而斗争的武器。</a:t>
            </a:r>
            <a:endParaRPr lang="zh-CN" altLang="zh-CN" sz="2400" b="1">
              <a:solidFill>
                <a:srgbClr val="0033CC"/>
              </a:solidFill>
              <a:latin typeface="方正启体简体" panose="03000509000000000000" charset="-122"/>
              <a:cs typeface="方正启体简体" panose="03000509000000000000" charset="-122"/>
              <a:sym typeface="+mn-ea"/>
            </a:endParaRPr>
          </a:p>
          <a:p>
            <a:pPr defTabSz="914400" fontAlgn="auto">
              <a:lnSpc>
                <a:spcPts val="2400"/>
              </a:lnSpc>
              <a:spcAft>
                <a:spcPct val="0"/>
              </a:spcAft>
              <a:tabLst>
                <a:tab pos="1028700" algn="l"/>
                <a:tab pos="1849755" algn="l"/>
                <a:tab pos="2537460" algn="l"/>
                <a:tab pos="3221355" algn="l"/>
              </a:tabLst>
            </a:pPr>
            <a:r>
              <a:rPr lang="zh-CN" altLang="zh-CN" sz="2400" b="1">
                <a:solidFill>
                  <a:srgbClr val="000000"/>
                </a:solidFill>
                <a:latin typeface="方正启体简体" panose="03000509000000000000" charset="-122"/>
                <a:cs typeface="方正启体简体" panose="03000509000000000000" charset="-122"/>
                <a:sym typeface="+mn-ea"/>
              </a:rPr>
              <a:t>(5)运动具有持续性:</a:t>
            </a:r>
            <a:r>
              <a:rPr lang="zh-CN" altLang="zh-CN" sz="2400" b="1">
                <a:solidFill>
                  <a:srgbClr val="0033CC"/>
                </a:solidFill>
                <a:latin typeface="方正启体简体" panose="03000509000000000000" charset="-122"/>
                <a:cs typeface="方正启体简体" panose="03000509000000000000" charset="-122"/>
                <a:sym typeface="+mn-ea"/>
              </a:rPr>
              <a:t>如中国,先进的知识分子接受马克思列宁主义,成立中国共产党,领导中国新民主主义革命胜利;印度的非暴力不合作运动持续展开;墨西哥的卡德纳斯改革。</a:t>
            </a:r>
            <a:endParaRPr lang="zh-CN" altLang="zh-CN" sz="2400" b="1">
              <a:solidFill>
                <a:srgbClr val="0033CC"/>
              </a:solidFill>
              <a:latin typeface="方正启体简体" panose="03000509000000000000" charset="-122"/>
              <a:cs typeface="方正启体简体" panose="03000509000000000000" charset="-122"/>
            </a:endParaRPr>
          </a:p>
          <a:p>
            <a:pPr defTabSz="914400" fontAlgn="auto">
              <a:lnSpc>
                <a:spcPts val="2400"/>
              </a:lnSpc>
              <a:spcAft>
                <a:spcPct val="0"/>
              </a:spcAft>
              <a:tabLst>
                <a:tab pos="1028700" algn="l"/>
                <a:tab pos="1849755" algn="l"/>
                <a:tab pos="2537460" algn="l"/>
                <a:tab pos="3221355" algn="l"/>
              </a:tabLst>
            </a:pPr>
            <a:r>
              <a:rPr lang="zh-CN" altLang="zh-CN" sz="2400" b="1">
                <a:solidFill>
                  <a:srgbClr val="000000"/>
                </a:solidFill>
                <a:latin typeface="方正启体简体" panose="03000509000000000000" charset="-122"/>
                <a:cs typeface="方正启体简体" panose="03000509000000000000" charset="-122"/>
                <a:sym typeface="+mn-ea"/>
              </a:rPr>
              <a:t>(6)呈现不平衡性:</a:t>
            </a:r>
            <a:r>
              <a:rPr lang="zh-CN" altLang="zh-CN" sz="2400" b="1">
                <a:solidFill>
                  <a:srgbClr val="FF0000"/>
                </a:solidFill>
                <a:latin typeface="方正启体简体" panose="03000509000000000000" charset="-122"/>
                <a:cs typeface="方正启体简体" panose="03000509000000000000" charset="-122"/>
                <a:sym typeface="+mn-ea"/>
              </a:rPr>
              <a:t>①斗争诉求不同。</a:t>
            </a:r>
            <a:r>
              <a:rPr lang="zh-CN" altLang="zh-CN" sz="2400" b="1">
                <a:solidFill>
                  <a:srgbClr val="0033CC"/>
                </a:solidFill>
                <a:latin typeface="方正启体简体" panose="03000509000000000000" charset="-122"/>
                <a:cs typeface="方正启体简体" panose="03000509000000000000" charset="-122"/>
                <a:sym typeface="+mn-ea"/>
              </a:rPr>
              <a:t>亚洲在争取民族独立的同时,提出争取民主的要求;非洲主要是民族独立意识的觉醒;拉丁美洲以争取民主革命和改革为主要任务。</a:t>
            </a:r>
            <a:r>
              <a:rPr lang="zh-CN" altLang="zh-CN" sz="2400" b="1">
                <a:solidFill>
                  <a:srgbClr val="FF0000"/>
                </a:solidFill>
                <a:latin typeface="方正启体简体" panose="03000509000000000000" charset="-122"/>
                <a:cs typeface="方正启体简体" panose="03000509000000000000" charset="-122"/>
                <a:sym typeface="+mn-ea"/>
              </a:rPr>
              <a:t>②领导阶级不同。</a:t>
            </a:r>
            <a:endParaRPr lang="zh-CN" altLang="zh-CN" sz="2400" b="1">
              <a:solidFill>
                <a:srgbClr val="FF0000"/>
              </a:solidFill>
              <a:latin typeface="方正启体简体" panose="03000509000000000000" charset="-122"/>
              <a:cs typeface="方正启体简体" panose="03000509000000000000" charset="-122"/>
            </a:endParaRPr>
          </a:p>
          <a:p>
            <a:pPr defTabSz="914400" fontAlgn="auto">
              <a:lnSpc>
                <a:spcPts val="2400"/>
              </a:lnSpc>
              <a:spcAft>
                <a:spcPct val="0"/>
              </a:spcAft>
              <a:tabLst>
                <a:tab pos="1028700" algn="l"/>
                <a:tab pos="1849755" algn="l"/>
                <a:tab pos="2537460" algn="l"/>
                <a:tab pos="3221355" algn="l"/>
              </a:tabLst>
            </a:pPr>
            <a:r>
              <a:rPr lang="zh-CN" altLang="zh-CN" sz="2400" b="1">
                <a:solidFill>
                  <a:srgbClr val="000000"/>
                </a:solidFill>
                <a:latin typeface="方正启体简体" panose="03000509000000000000" charset="-122"/>
                <a:cs typeface="方正启体简体" panose="03000509000000000000" charset="-122"/>
                <a:sym typeface="+mn-ea"/>
              </a:rPr>
              <a:t>(7)影响更加深远:</a:t>
            </a:r>
            <a:r>
              <a:rPr lang="zh-CN" altLang="zh-CN" sz="2400" b="1">
                <a:solidFill>
                  <a:srgbClr val="0033CC"/>
                </a:solidFill>
                <a:latin typeface="方正启体简体" panose="03000509000000000000" charset="-122"/>
                <a:cs typeface="方正启体简体" panose="03000509000000000000" charset="-122"/>
                <a:sym typeface="+mn-ea"/>
              </a:rPr>
              <a:t>运动沉重打击了帝国主义和殖民主义,对第二次世界大战后的国际秩序产生了重要影响。民族自决原则成为公认的国际法原则,加速了资本主义世界殖民体系的崩溃。</a:t>
            </a:r>
            <a:endParaRPr lang="zh-CN" altLang="zh-CN" sz="2400" b="1">
              <a:solidFill>
                <a:srgbClr val="0033CC"/>
              </a:solidFill>
              <a:effectLst/>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AS_UNIQUEID" val="537"/>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00.xml><?xml version="1.0" encoding="utf-8"?>
<p:tagLst xmlns:p="http://schemas.openxmlformats.org/presentationml/2006/main">
  <p:tag name="AS_UNIQUEID" val="991"/>
</p:tagLst>
</file>

<file path=ppt/tags/tag101.xml><?xml version="1.0" encoding="utf-8"?>
<p:tagLst xmlns:p="http://schemas.openxmlformats.org/presentationml/2006/main">
  <p:tag name="AS_UNIQUEID" val="992"/>
</p:tagLst>
</file>

<file path=ppt/tags/tag102.xml><?xml version="1.0" encoding="utf-8"?>
<p:tagLst xmlns:p="http://schemas.openxmlformats.org/presentationml/2006/main">
  <p:tag name="AS_UNIQUEID" val="993"/>
</p:tagLst>
</file>

<file path=ppt/tags/tag103.xml><?xml version="1.0" encoding="utf-8"?>
<p:tagLst xmlns:p="http://schemas.openxmlformats.org/presentationml/2006/main">
  <p:tag name="AS_UNIQUEID" val="994"/>
</p:tagLst>
</file>

<file path=ppt/tags/tag104.xml><?xml version="1.0" encoding="utf-8"?>
<p:tagLst xmlns:p="http://schemas.openxmlformats.org/presentationml/2006/main">
  <p:tag name="AS_UNIQUEID" val="995"/>
</p:tagLst>
</file>

<file path=ppt/tags/tag105.xml><?xml version="1.0" encoding="utf-8"?>
<p:tagLst xmlns:p="http://schemas.openxmlformats.org/presentationml/2006/main">
  <p:tag name="AS_UNIQUEID" val="996"/>
</p:tagLst>
</file>

<file path=ppt/tags/tag106.xml><?xml version="1.0" encoding="utf-8"?>
<p:tagLst xmlns:p="http://schemas.openxmlformats.org/presentationml/2006/main">
  <p:tag name="AS_UNIQUEID" val="997"/>
</p:tagLst>
</file>

<file path=ppt/tags/tag107.xml><?xml version="1.0" encoding="utf-8"?>
<p:tagLst xmlns:p="http://schemas.openxmlformats.org/presentationml/2006/main">
  <p:tag name="AS_UNIQUEID" val="1679"/>
</p:tagLst>
</file>

<file path=ppt/tags/tag108.xml><?xml version="1.0" encoding="utf-8"?>
<p:tagLst xmlns:p="http://schemas.openxmlformats.org/presentationml/2006/main">
  <p:tag name="AS_UNIQUEID" val="1680"/>
</p:tagLst>
</file>

<file path=ppt/tags/tag109.xml><?xml version="1.0" encoding="utf-8"?>
<p:tagLst xmlns:p="http://schemas.openxmlformats.org/presentationml/2006/main">
  <p:tag name="AS_UNIQUEID" val="417"/>
</p:tagLst>
</file>

<file path=ppt/tags/tag11.xml><?xml version="1.0" encoding="utf-8"?>
<p:tagLst xmlns:p="http://schemas.openxmlformats.org/presentationml/2006/main">
  <p:tag name="AS_UNIQUEID" val="53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10.xml><?xml version="1.0" encoding="utf-8"?>
<p:tagLst xmlns:p="http://schemas.openxmlformats.org/presentationml/2006/main">
  <p:tag name="AS_UNIQUEID" val="414"/>
</p:tagLst>
</file>

<file path=ppt/tags/tag111.xml><?xml version="1.0" encoding="utf-8"?>
<p:tagLst xmlns:p="http://schemas.openxmlformats.org/presentationml/2006/main">
  <p:tag name="AS_UNIQUEID" val="1590"/>
</p:tagLst>
</file>

<file path=ppt/tags/tag112.xml><?xml version="1.0" encoding="utf-8"?>
<p:tagLst xmlns:p="http://schemas.openxmlformats.org/presentationml/2006/main">
  <p:tag name="AS_UNIQUEID" val="1000"/>
</p:tagLst>
</file>

<file path=ppt/tags/tag113.xml><?xml version="1.0" encoding="utf-8"?>
<p:tagLst xmlns:p="http://schemas.openxmlformats.org/presentationml/2006/main">
  <p:tag name="AS_UNIQUEID" val="988"/>
</p:tagLst>
</file>

<file path=ppt/tags/tag114.xml><?xml version="1.0" encoding="utf-8"?>
<p:tagLst xmlns:p="http://schemas.openxmlformats.org/presentationml/2006/main">
  <p:tag name="AS_UNIQUEID" val="987"/>
</p:tagLst>
</file>

<file path=ppt/tags/tag115.xml><?xml version="1.0" encoding="utf-8"?>
<p:tagLst xmlns:p="http://schemas.openxmlformats.org/presentationml/2006/main">
  <p:tag name="AS_UNIQUEID" val="1683"/>
</p:tagLst>
</file>

<file path=ppt/tags/tag116.xml><?xml version="1.0" encoding="utf-8"?>
<p:tagLst xmlns:p="http://schemas.openxmlformats.org/presentationml/2006/main">
  <p:tag name="AS_UNIQUEID" val="1684"/>
</p:tagLst>
</file>

<file path=ppt/tags/tag117.xml><?xml version="1.0" encoding="utf-8"?>
<p:tagLst xmlns:p="http://schemas.openxmlformats.org/presentationml/2006/main">
  <p:tag name="AS_UNIQUEID" val="1051"/>
  <p:tag name="KSO_WM_UNIT_TABLE_BEAUTIFY" val="smartTable{3a0ad014-0608-4c6f-97d1-6e58005eae75}"/>
  <p:tag name="TABLE_ENDDRAG_ORIGIN_RECT" val="818*480"/>
  <p:tag name="TABLE_ENDDRAG_RECT" val="2*46*818*480"/>
</p:tagLst>
</file>

<file path=ppt/tags/tag118.xml><?xml version="1.0" encoding="utf-8"?>
<p:tagLst xmlns:p="http://schemas.openxmlformats.org/presentationml/2006/main">
  <p:tag name="AS_UNIQUEID" val="1010"/>
</p:tagLst>
</file>

<file path=ppt/tags/tag119.xml><?xml version="1.0" encoding="utf-8"?>
<p:tagLst xmlns:p="http://schemas.openxmlformats.org/presentationml/2006/main">
  <p:tag name="AS_UNIQUEID" val="1712"/>
</p:tagLst>
</file>

<file path=ppt/tags/tag12.xml><?xml version="1.0" encoding="utf-8"?>
<p:tagLst xmlns:p="http://schemas.openxmlformats.org/presentationml/2006/main">
  <p:tag name="AS_UNIQUEID" val="53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20.xml><?xml version="1.0" encoding="utf-8"?>
<p:tagLst xmlns:p="http://schemas.openxmlformats.org/presentationml/2006/main">
  <p:tag name="AS_UNIQUEID" val="1062"/>
  <p:tag name="KSO_WM_FULL_TEXT_BEAUTIFY_COPY_ID" val="2"/>
</p:tagLst>
</file>

<file path=ppt/tags/tag121.xml><?xml version="1.0" encoding="utf-8"?>
<p:tagLst xmlns:p="http://schemas.openxmlformats.org/presentationml/2006/main">
  <p:tag name="AS_UNIQUEID" val="970"/>
</p:tagLst>
</file>

<file path=ppt/tags/tag122.xml><?xml version="1.0" encoding="utf-8"?>
<p:tagLst xmlns:p="http://schemas.openxmlformats.org/presentationml/2006/main">
  <p:tag name="AS_UNIQUEID" val="1065"/>
</p:tagLst>
</file>

<file path=ppt/tags/tag123.xml><?xml version="1.0" encoding="utf-8"?>
<p:tagLst xmlns:p="http://schemas.openxmlformats.org/presentationml/2006/main">
  <p:tag name="AS_UNIQUEID" val="1719"/>
</p:tagLst>
</file>

<file path=ppt/tags/tag124.xml><?xml version="1.0" encoding="utf-8"?>
<p:tagLst xmlns:p="http://schemas.openxmlformats.org/presentationml/2006/main">
  <p:tag name="KSO_WM_BEAUTIFY_FLAG" val="#wm#"/>
  <p:tag name="KSO_WM_FULL_TEXT_BEAUTIFY_COPY_ID" val="150996694"/>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125.xml><?xml version="1.0" encoding="utf-8"?>
<p:tagLst xmlns:p="http://schemas.openxmlformats.org/presentationml/2006/main">
  <p:tag name="AS_UNIQUEID" val="956"/>
</p:tagLst>
</file>

<file path=ppt/tags/tag126.xml><?xml version="1.0" encoding="utf-8"?>
<p:tagLst xmlns:p="http://schemas.openxmlformats.org/presentationml/2006/main">
  <p:tag name="AS_UNIQUEID" val="957"/>
</p:tagLst>
</file>

<file path=ppt/tags/tag127.xml><?xml version="1.0" encoding="utf-8"?>
<p:tagLst xmlns:p="http://schemas.openxmlformats.org/presentationml/2006/main">
  <p:tag name="AS_UNIQUEID" val="958"/>
</p:tagLst>
</file>

<file path=ppt/tags/tag128.xml><?xml version="1.0" encoding="utf-8"?>
<p:tagLst xmlns:p="http://schemas.openxmlformats.org/presentationml/2006/main">
  <p:tag name="AS_UNIQUEID" val="1076"/>
</p:tagLst>
</file>

<file path=ppt/tags/tag129.xml><?xml version="1.0" encoding="utf-8"?>
<p:tagLst xmlns:p="http://schemas.openxmlformats.org/presentationml/2006/main">
  <p:tag name="AS_UNIQUEID" val="1721"/>
</p:tagLst>
</file>

<file path=ppt/tags/tag13.xml><?xml version="1.0" encoding="utf-8"?>
<p:tagLst xmlns:p="http://schemas.openxmlformats.org/presentationml/2006/main">
  <p:tag name="AS_UNIQUEID" val="54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30.xml><?xml version="1.0" encoding="utf-8"?>
<p:tagLst xmlns:p="http://schemas.openxmlformats.org/presentationml/2006/main">
  <p:tag name="AS_UNIQUEID" val="1722"/>
</p:tagLst>
</file>

<file path=ppt/tags/tag131.xml><?xml version="1.0" encoding="utf-8"?>
<p:tagLst xmlns:p="http://schemas.openxmlformats.org/presentationml/2006/main">
  <p:tag name="AS_UNIQUEID" val="1724"/>
</p:tagLst>
</file>

<file path=ppt/tags/tag132.xml><?xml version="1.0" encoding="utf-8"?>
<p:tagLst xmlns:p="http://schemas.openxmlformats.org/presentationml/2006/main">
  <p:tag name="AS_UNIQUEID" val="1726"/>
</p:tagLst>
</file>

<file path=ppt/tags/tag133.xml><?xml version="1.0" encoding="utf-8"?>
<p:tagLst xmlns:p="http://schemas.openxmlformats.org/presentationml/2006/main">
  <p:tag name="KSO_WM_FULL_TEXT_BEAUTIFY_COPY_ID" val="150996899"/>
</p:tagLst>
</file>

<file path=ppt/tags/tag134.xml><?xml version="1.0" encoding="utf-8"?>
<p:tagLst xmlns:p="http://schemas.openxmlformats.org/presentationml/2006/main">
  <p:tag name="AS_UNIQUEID" val="1079"/>
</p:tagLst>
</file>

<file path=ppt/tags/tag135.xml><?xml version="1.0" encoding="utf-8"?>
<p:tagLst xmlns:p="http://schemas.openxmlformats.org/presentationml/2006/main">
  <p:tag name="AS_UNIQUEID" val="1727"/>
</p:tagLst>
</file>

<file path=ppt/tags/tag136.xml><?xml version="1.0" encoding="utf-8"?>
<p:tagLst xmlns:p="http://schemas.openxmlformats.org/presentationml/2006/main">
  <p:tag name="AS_UNIQUEID" val="1109"/>
</p:tagLst>
</file>

<file path=ppt/tags/tag137.xml><?xml version="1.0" encoding="utf-8"?>
<p:tagLst xmlns:p="http://schemas.openxmlformats.org/presentationml/2006/main">
  <p:tag name="AS_UNIQUEID" val="1730"/>
</p:tagLst>
</file>

<file path=ppt/tags/tag138.xml><?xml version="1.0" encoding="utf-8"?>
<p:tagLst xmlns:p="http://schemas.openxmlformats.org/presentationml/2006/main">
  <p:tag name="AS_UNIQUEID" val="1731"/>
</p:tagLst>
</file>

<file path=ppt/tags/tag139.xml><?xml version="1.0" encoding="utf-8"?>
<p:tagLst xmlns:p="http://schemas.openxmlformats.org/presentationml/2006/main">
  <p:tag name="KSO_WM_FULL_TEXT_BEAUTIFY_COPY_ID" val="150996899"/>
</p:tagLst>
</file>

<file path=ppt/tags/tag14.xml><?xml version="1.0" encoding="utf-8"?>
<p:tagLst xmlns:p="http://schemas.openxmlformats.org/presentationml/2006/main">
  <p:tag name="AS_UNIQUEID" val="54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40.xml><?xml version="1.0" encoding="utf-8"?>
<p:tagLst xmlns:p="http://schemas.openxmlformats.org/presentationml/2006/main">
  <p:tag name="AS_UNIQUEID" val="1733"/>
</p:tagLst>
</file>

<file path=ppt/tags/tag141.xml><?xml version="1.0" encoding="utf-8"?>
<p:tagLst xmlns:p="http://schemas.openxmlformats.org/presentationml/2006/main">
  <p:tag name="AS_UNIQUEID" val="1734"/>
</p:tagLst>
</file>

<file path=ppt/tags/tag142.xml><?xml version="1.0" encoding="utf-8"?>
<p:tagLst xmlns:p="http://schemas.openxmlformats.org/presentationml/2006/main">
  <p:tag name="AS_UNIQUEID" val="1114"/>
</p:tagLst>
</file>

<file path=ppt/tags/tag143.xml><?xml version="1.0" encoding="utf-8"?>
<p:tagLst xmlns:p="http://schemas.openxmlformats.org/presentationml/2006/main">
  <p:tag name="AS_UNIQUEID" val="1113"/>
  <p:tag name="KSO_WM_UNIT_TABLE_BEAUTIFY" val="smartTable{3e496fab-e98d-451b-8946-bdcd37725112}"/>
  <p:tag name="TABLE_ENDDRAG_ORIGIN_RECT" val="867*213"/>
  <p:tag name="TABLE_ENDDRAG_RECT" val="63*307*867*213"/>
</p:tagLst>
</file>

<file path=ppt/tags/tag144.xml><?xml version="1.0" encoding="utf-8"?>
<p:tagLst xmlns:p="http://schemas.openxmlformats.org/presentationml/2006/main">
  <p:tag name="AS_UNIQUEID" val="1604"/>
</p:tagLst>
</file>

<file path=ppt/tags/tag145.xml><?xml version="1.0" encoding="utf-8"?>
<p:tagLst xmlns:p="http://schemas.openxmlformats.org/presentationml/2006/main">
  <p:tag name="AS_UNIQUEID" val="1313"/>
</p:tagLst>
</file>

<file path=ppt/tags/tag146.xml><?xml version="1.0" encoding="utf-8"?>
<p:tagLst xmlns:p="http://schemas.openxmlformats.org/presentationml/2006/main">
  <p:tag name="AS_UNIQUEID" val="1086"/>
</p:tagLst>
</file>

<file path=ppt/tags/tag147.xml><?xml version="1.0" encoding="utf-8"?>
<p:tagLst xmlns:p="http://schemas.openxmlformats.org/presentationml/2006/main">
  <p:tag name="AS_UNIQUEID" val="1087"/>
</p:tagLst>
</file>

<file path=ppt/tags/tag148.xml><?xml version="1.0" encoding="utf-8"?>
<p:tagLst xmlns:p="http://schemas.openxmlformats.org/presentationml/2006/main">
  <p:tag name="AS_UNIQUEID" val="1088"/>
</p:tagLst>
</file>

<file path=ppt/tags/tag149.xml><?xml version="1.0" encoding="utf-8"?>
<p:tagLst xmlns:p="http://schemas.openxmlformats.org/presentationml/2006/main">
  <p:tag name="AS_UNIQUEID" val="1089"/>
</p:tagLst>
</file>

<file path=ppt/tags/tag15.xml><?xml version="1.0" encoding="utf-8"?>
<p:tagLst xmlns:p="http://schemas.openxmlformats.org/presentationml/2006/main">
  <p:tag name="AS_UNIQUEID" val="54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50.xml><?xml version="1.0" encoding="utf-8"?>
<p:tagLst xmlns:p="http://schemas.openxmlformats.org/presentationml/2006/main">
  <p:tag name="AS_UNIQUEID" val="1091"/>
</p:tagLst>
</file>

<file path=ppt/tags/tag151.xml><?xml version="1.0" encoding="utf-8"?>
<p:tagLst xmlns:p="http://schemas.openxmlformats.org/presentationml/2006/main">
  <p:tag name="AS_UNIQUEID" val="489"/>
</p:tagLst>
</file>

<file path=ppt/tags/tag152.xml><?xml version="1.0" encoding="utf-8"?>
<p:tagLst xmlns:p="http://schemas.openxmlformats.org/presentationml/2006/main">
  <p:tag name="AS_UNIQUEID" val="1114"/>
</p:tagLst>
</file>

<file path=ppt/tags/tag153.xml><?xml version="1.0" encoding="utf-8"?>
<p:tagLst xmlns:p="http://schemas.openxmlformats.org/presentationml/2006/main">
  <p:tag name="KSO_WM_FULL_TEXT_BEAUTIFY_COPY_ID" val="150996899"/>
</p:tagLst>
</file>

<file path=ppt/tags/tag154.xml><?xml version="1.0" encoding="utf-8"?>
<p:tagLst xmlns:p="http://schemas.openxmlformats.org/presentationml/2006/main">
  <p:tag name="AS_UNIQUEID" val="1082"/>
</p:tagLst>
</file>

<file path=ppt/tags/tag155.xml><?xml version="1.0" encoding="utf-8"?>
<p:tagLst xmlns:p="http://schemas.openxmlformats.org/presentationml/2006/main">
  <p:tag name="AS_UNIQUEID" val="1083"/>
</p:tagLst>
</file>

<file path=ppt/tags/tag156.xml><?xml version="1.0" encoding="utf-8"?>
<p:tagLst xmlns:p="http://schemas.openxmlformats.org/presentationml/2006/main">
  <p:tag name="AS_UNIQUEID" val="1741"/>
</p:tagLst>
</file>

<file path=ppt/tags/tag157.xml><?xml version="1.0" encoding="utf-8"?>
<p:tagLst xmlns:p="http://schemas.openxmlformats.org/presentationml/2006/main">
  <p:tag name="AS_UNIQUEID" val="505"/>
</p:tagLst>
</file>

<file path=ppt/tags/tag158.xml><?xml version="1.0" encoding="utf-8"?>
<p:tagLst xmlns:p="http://schemas.openxmlformats.org/presentationml/2006/main">
  <p:tag name="AS_UNIQUEID" val="1119"/>
</p:tagLst>
</file>

<file path=ppt/tags/tag159.xml><?xml version="1.0" encoding="utf-8"?>
<p:tagLst xmlns:p="http://schemas.openxmlformats.org/presentationml/2006/main">
  <p:tag name="AS_UNIQUEID" val="1744"/>
</p:tagLst>
</file>

<file path=ppt/tags/tag16.xml><?xml version="1.0" encoding="utf-8"?>
<p:tagLst xmlns:p="http://schemas.openxmlformats.org/presentationml/2006/main">
  <p:tag name="AS_UNIQUEID" val="54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0.xml><?xml version="1.0" encoding="utf-8"?>
<p:tagLst xmlns:p="http://schemas.openxmlformats.org/presentationml/2006/main">
  <p:tag name="AS_UNIQUEID" val="1745"/>
</p:tagLst>
</file>

<file path=ppt/tags/tag161.xml><?xml version="1.0" encoding="utf-8"?>
<p:tagLst xmlns:p="http://schemas.openxmlformats.org/presentationml/2006/main">
  <p:tag name="AS_UNIQUEID" val="1120"/>
</p:tagLst>
</file>

<file path=ppt/tags/tag162.xml><?xml version="1.0" encoding="utf-8"?>
<p:tagLst xmlns:p="http://schemas.openxmlformats.org/presentationml/2006/main">
  <p:tag name="AS_UNIQUEID" val="1746"/>
</p:tagLst>
</file>

<file path=ppt/tags/tag163.xml><?xml version="1.0" encoding="utf-8"?>
<p:tagLst xmlns:p="http://schemas.openxmlformats.org/presentationml/2006/main">
  <p:tag name="AS_UNIQUEID" val="1120"/>
</p:tagLst>
</file>

<file path=ppt/tags/tag164.xml><?xml version="1.0" encoding="utf-8"?>
<p:tagLst xmlns:p="http://schemas.openxmlformats.org/presentationml/2006/main">
  <p:tag name="AS_UNIQUEID" val="1751"/>
</p:tagLst>
</file>

<file path=ppt/tags/tag165.xml><?xml version="1.0" encoding="utf-8"?>
<p:tagLst xmlns:p="http://schemas.openxmlformats.org/presentationml/2006/main">
  <p:tag name="AS_UNIQUEID" val="1752"/>
</p:tagLst>
</file>

<file path=ppt/tags/tag166.xml><?xml version="1.0" encoding="utf-8"?>
<p:tagLst xmlns:p="http://schemas.openxmlformats.org/presentationml/2006/main">
  <p:tag name="KSO_WM_BEAUTIFY_FLAG" val="#wm#"/>
  <p:tag name="KSO_WM_FULL_TEXT_BEAUTIFY_COPY_ID" val="150996694"/>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167.xml><?xml version="1.0" encoding="utf-8"?>
<p:tagLst xmlns:p="http://schemas.openxmlformats.org/presentationml/2006/main">
  <p:tag name="AS_UNIQUEID" val="956"/>
</p:tagLst>
</file>

<file path=ppt/tags/tag168.xml><?xml version="1.0" encoding="utf-8"?>
<p:tagLst xmlns:p="http://schemas.openxmlformats.org/presentationml/2006/main">
  <p:tag name="AS_UNIQUEID" val="957"/>
</p:tagLst>
</file>

<file path=ppt/tags/tag169.xml><?xml version="1.0" encoding="utf-8"?>
<p:tagLst xmlns:p="http://schemas.openxmlformats.org/presentationml/2006/main">
  <p:tag name="AS_UNIQUEID" val="958"/>
</p:tagLst>
</file>

<file path=ppt/tags/tag17.xml><?xml version="1.0" encoding="utf-8"?>
<p:tagLst xmlns:p="http://schemas.openxmlformats.org/presentationml/2006/main">
  <p:tag name="AS_UNIQUEID" val="54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0.xml><?xml version="1.0" encoding="utf-8"?>
<p:tagLst xmlns:p="http://schemas.openxmlformats.org/presentationml/2006/main">
  <p:tag name="AS_UNIQUEID" val="1116"/>
  <p:tag name="KSO_WM_FULL_TEXT_BEAUTIFY_COPY_ID" val="2"/>
</p:tagLst>
</file>

<file path=ppt/tags/tag171.xml><?xml version="1.0" encoding="utf-8"?>
<p:tagLst xmlns:p="http://schemas.openxmlformats.org/presentationml/2006/main">
  <p:tag name="AS_UNIQUEID" val="1117"/>
  <p:tag name="KSO_WM_FULL_TEXT_BEAUTIFY_COPY_ID" val="6"/>
</p:tagLst>
</file>

<file path=ppt/tags/tag172.xml><?xml version="1.0" encoding="utf-8"?>
<p:tagLst xmlns:p="http://schemas.openxmlformats.org/presentationml/2006/main">
  <p:tag name="AS_UNIQUEID" val="1118"/>
</p:tagLst>
</file>

<file path=ppt/tags/tag173.xml><?xml version="1.0" encoding="utf-8"?>
<p:tagLst xmlns:p="http://schemas.openxmlformats.org/presentationml/2006/main">
  <p:tag name="AS_UNIQUEID" val="1119"/>
</p:tagLst>
</file>

<file path=ppt/tags/tag174.xml><?xml version="1.0" encoding="utf-8"?>
<p:tagLst xmlns:p="http://schemas.openxmlformats.org/presentationml/2006/main">
  <p:tag name="AS_UNIQUEID" val="1122"/>
</p:tagLst>
</file>

<file path=ppt/tags/tag175.xml><?xml version="1.0" encoding="utf-8"?>
<p:tagLst xmlns:p="http://schemas.openxmlformats.org/presentationml/2006/main">
  <p:tag name="KSO_WM_FULL_TEXT_BEAUTIFY_COPY_ID" val="150995953"/>
</p:tagLst>
</file>

<file path=ppt/tags/tag176.xml><?xml version="1.0" encoding="utf-8"?>
<p:tagLst xmlns:p="http://schemas.openxmlformats.org/presentationml/2006/main">
  <p:tag name="AS_UNIQUEID" val="488"/>
</p:tagLst>
</file>

<file path=ppt/tags/tag177.xml><?xml version="1.0" encoding="utf-8"?>
<p:tagLst xmlns:p="http://schemas.openxmlformats.org/presentationml/2006/main">
  <p:tag name="AS_UNIQUEID" val="490"/>
</p:tagLst>
</file>

<file path=ppt/tags/tag178.xml><?xml version="1.0" encoding="utf-8"?>
<p:tagLst xmlns:p="http://schemas.openxmlformats.org/presentationml/2006/main">
  <p:tag name="AS_UNIQUEID" val="491"/>
</p:tagLst>
</file>

<file path=ppt/tags/tag179.xml><?xml version="1.0" encoding="utf-8"?>
<p:tagLst xmlns:p="http://schemas.openxmlformats.org/presentationml/2006/main">
  <p:tag name="AS_UNIQUEID" val="492"/>
</p:tagLst>
</file>

<file path=ppt/tags/tag18.xml><?xml version="1.0" encoding="utf-8"?>
<p:tagLst xmlns:p="http://schemas.openxmlformats.org/presentationml/2006/main">
  <p:tag name="AS_UNIQUEID" val="546"/>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80.xml><?xml version="1.0" encoding="utf-8"?>
<p:tagLst xmlns:p="http://schemas.openxmlformats.org/presentationml/2006/main">
  <p:tag name="AS_UNIQUEID" val="1756"/>
</p:tagLst>
</file>

<file path=ppt/tags/tag181.xml><?xml version="1.0" encoding="utf-8"?>
<p:tagLst xmlns:p="http://schemas.openxmlformats.org/presentationml/2006/main">
  <p:tag name="AS_UNIQUEID" val="1121"/>
</p:tagLst>
</file>

<file path=ppt/tags/tag182.xml><?xml version="1.0" encoding="utf-8"?>
<p:tagLst xmlns:p="http://schemas.openxmlformats.org/presentationml/2006/main">
  <p:tag name="KSO_WM_FULL_TEXT_BEAUTIFY_COPY_ID" val="150996899"/>
</p:tagLst>
</file>

<file path=ppt/tags/tag183.xml><?xml version="1.0" encoding="utf-8"?>
<p:tagLst xmlns:p="http://schemas.openxmlformats.org/presentationml/2006/main">
  <p:tag name="AS_UNIQUEID" val="1135"/>
</p:tagLst>
</file>

<file path=ppt/tags/tag184.xml><?xml version="1.0" encoding="utf-8"?>
<p:tagLst xmlns:p="http://schemas.openxmlformats.org/presentationml/2006/main">
  <p:tag name="AS_UNIQUEID" val="1136"/>
</p:tagLst>
</file>

<file path=ppt/tags/tag185.xml><?xml version="1.0" encoding="utf-8"?>
<p:tagLst xmlns:p="http://schemas.openxmlformats.org/presentationml/2006/main">
  <p:tag name="AS_UNIQUEID" val="1144"/>
  <p:tag name="KSO_WM_UNIT_TABLE_BEAUTIFY" val="smartTable{acf5a1dd-64a6-4204-8389-63f30716b28f}"/>
  <p:tag name="TABLE_ENDDRAG_ORIGIN_RECT" val="631*421"/>
  <p:tag name="TABLE_ENDDRAG_RECT" val="114*78*632*421"/>
</p:tagLst>
</file>

<file path=ppt/tags/tag186.xml><?xml version="1.0" encoding="utf-8"?>
<p:tagLst xmlns:p="http://schemas.openxmlformats.org/presentationml/2006/main">
  <p:tag name="AS_UNIQUEID" val="1759"/>
</p:tagLst>
</file>

<file path=ppt/tags/tag187.xml><?xml version="1.0" encoding="utf-8"?>
<p:tagLst xmlns:p="http://schemas.openxmlformats.org/presentationml/2006/main">
  <p:tag name="AS_UNIQUEID" val="1760"/>
</p:tagLst>
</file>

<file path=ppt/tags/tag188.xml><?xml version="1.0" encoding="utf-8"?>
<p:tagLst xmlns:p="http://schemas.openxmlformats.org/presentationml/2006/main">
  <p:tag name="AS_UNIQUEID" val="1147"/>
</p:tagLst>
</file>

<file path=ppt/tags/tag189.xml><?xml version="1.0" encoding="utf-8"?>
<p:tagLst xmlns:p="http://schemas.openxmlformats.org/presentationml/2006/main">
  <p:tag name="AS_UNIQUEID" val="1148"/>
</p:tagLst>
</file>

<file path=ppt/tags/tag19.xml><?xml version="1.0" encoding="utf-8"?>
<p:tagLst xmlns:p="http://schemas.openxmlformats.org/presentationml/2006/main">
  <p:tag name="AS_UNIQUEID" val="54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90.xml><?xml version="1.0" encoding="utf-8"?>
<p:tagLst xmlns:p="http://schemas.openxmlformats.org/presentationml/2006/main">
  <p:tag name="AS_UNIQUEID" val="1761"/>
</p:tagLst>
</file>

<file path=ppt/tags/tag191.xml><?xml version="1.0" encoding="utf-8"?>
<p:tagLst xmlns:p="http://schemas.openxmlformats.org/presentationml/2006/main">
  <p:tag name="AS_UNIQUEID" val="1150"/>
</p:tagLst>
</file>

<file path=ppt/tags/tag192.xml><?xml version="1.0" encoding="utf-8"?>
<p:tagLst xmlns:p="http://schemas.openxmlformats.org/presentationml/2006/main">
  <p:tag name="AS_UNIQUEID" val="1151"/>
</p:tagLst>
</file>

<file path=ppt/tags/tag193.xml><?xml version="1.0" encoding="utf-8"?>
<p:tagLst xmlns:p="http://schemas.openxmlformats.org/presentationml/2006/main">
  <p:tag name="AS_UNIQUEID" val="1762"/>
</p:tagLst>
</file>

<file path=ppt/tags/tag194.xml><?xml version="1.0" encoding="utf-8"?>
<p:tagLst xmlns:p="http://schemas.openxmlformats.org/presentationml/2006/main">
  <p:tag name="AS_UNIQUEID" val="1153"/>
</p:tagLst>
</file>

<file path=ppt/tags/tag195.xml><?xml version="1.0" encoding="utf-8"?>
<p:tagLst xmlns:p="http://schemas.openxmlformats.org/presentationml/2006/main">
  <p:tag name="AS_UNIQUEID" val="1156"/>
</p:tagLst>
</file>

<file path=ppt/tags/tag196.xml><?xml version="1.0" encoding="utf-8"?>
<p:tagLst xmlns:p="http://schemas.openxmlformats.org/presentationml/2006/main">
  <p:tag name="AS_UNIQUEID" val="1763"/>
</p:tagLst>
</file>

<file path=ppt/tags/tag197.xml><?xml version="1.0" encoding="utf-8"?>
<p:tagLst xmlns:p="http://schemas.openxmlformats.org/presentationml/2006/main">
  <p:tag name="AS_UNIQUEID" val="1154"/>
</p:tagLst>
</file>

<file path=ppt/tags/tag198.xml><?xml version="1.0" encoding="utf-8"?>
<p:tagLst xmlns:p="http://schemas.openxmlformats.org/presentationml/2006/main">
  <p:tag name="AS_UNIQUEID" val="1155"/>
</p:tagLst>
</file>

<file path=ppt/tags/tag199.xml><?xml version="1.0" encoding="utf-8"?>
<p:tagLst xmlns:p="http://schemas.openxmlformats.org/presentationml/2006/main">
  <p:tag name="KSO_WM_FULL_TEXT_BEAUTIFY_COPY_ID" val="150996899"/>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AS_UNIQUEID" val="54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00.xml><?xml version="1.0" encoding="utf-8"?>
<p:tagLst xmlns:p="http://schemas.openxmlformats.org/presentationml/2006/main">
  <p:tag name="AS_UNIQUEID" val="1140"/>
</p:tagLst>
</file>

<file path=ppt/tags/tag201.xml><?xml version="1.0" encoding="utf-8"?>
<p:tagLst xmlns:p="http://schemas.openxmlformats.org/presentationml/2006/main">
  <p:tag name="AS_UNIQUEID" val="1141"/>
</p:tagLst>
</file>

<file path=ppt/tags/tag202.xml><?xml version="1.0" encoding="utf-8"?>
<p:tagLst xmlns:p="http://schemas.openxmlformats.org/presentationml/2006/main">
  <p:tag name="KSO_WM_UNIT_TABLE_BEAUTIFY" val="smartTable{2eb14240-65ae-478c-9d76-2b7af444d642}"/>
</p:tagLst>
</file>

<file path=ppt/tags/tag203.xml><?xml version="1.0" encoding="utf-8"?>
<p:tagLst xmlns:p="http://schemas.openxmlformats.org/presentationml/2006/main">
  <p:tag name="AS_UNIQUEID" val="1159"/>
</p:tagLst>
</file>

<file path=ppt/tags/tag204.xml><?xml version="1.0" encoding="utf-8"?>
<p:tagLst xmlns:p="http://schemas.openxmlformats.org/presentationml/2006/main">
  <p:tag name="AS_UNIQUEID" val="1160"/>
</p:tagLst>
</file>

<file path=ppt/tags/tag205.xml><?xml version="1.0" encoding="utf-8"?>
<p:tagLst xmlns:p="http://schemas.openxmlformats.org/presentationml/2006/main">
  <p:tag name="AS_UNIQUEID" val="1161"/>
</p:tagLst>
</file>

<file path=ppt/tags/tag206.xml><?xml version="1.0" encoding="utf-8"?>
<p:tagLst xmlns:p="http://schemas.openxmlformats.org/presentationml/2006/main">
  <p:tag name="KSO_WM_FULL_TEXT_BEAUTIFY_COPY_ID" val="150996899"/>
</p:tagLst>
</file>

<file path=ppt/tags/tag207.xml><?xml version="1.0" encoding="utf-8"?>
<p:tagLst xmlns:p="http://schemas.openxmlformats.org/presentationml/2006/main">
  <p:tag name="AS_UNIQUEID" val="508"/>
</p:tagLst>
</file>

<file path=ppt/tags/tag208.xml><?xml version="1.0" encoding="utf-8"?>
<p:tagLst xmlns:p="http://schemas.openxmlformats.org/presentationml/2006/main">
  <p:tag name="AS_UNIQUEID" val="509"/>
</p:tagLst>
</file>

<file path=ppt/tags/tag209.xml><?xml version="1.0" encoding="utf-8"?>
<p:tagLst xmlns:p="http://schemas.openxmlformats.org/presentationml/2006/main">
  <p:tag name="AS_UNIQUEID" val="505"/>
</p:tagLst>
</file>

<file path=ppt/tags/tag21.xml><?xml version="1.0" encoding="utf-8"?>
<p:tagLst xmlns:p="http://schemas.openxmlformats.org/presentationml/2006/main">
  <p:tag name="AS_UNIQUEID" val="54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210.xml><?xml version="1.0" encoding="utf-8"?>
<p:tagLst xmlns:p="http://schemas.openxmlformats.org/presentationml/2006/main">
  <p:tag name="AS_UNIQUEID" val="1766"/>
</p:tagLst>
</file>

<file path=ppt/tags/tag211.xml><?xml version="1.0" encoding="utf-8"?>
<p:tagLst xmlns:p="http://schemas.openxmlformats.org/presentationml/2006/main">
  <p:tag name="KSO_WM_FULL_TEXT_BEAUTIFY_COPY_ID" val="150996899"/>
</p:tagLst>
</file>

<file path=ppt/tags/tag212.xml><?xml version="1.0" encoding="utf-8"?>
<p:tagLst xmlns:p="http://schemas.openxmlformats.org/presentationml/2006/main">
  <p:tag name="AS_UNIQUEID" val="935"/>
</p:tagLst>
</file>

<file path=ppt/tags/tag213.xml><?xml version="1.0" encoding="utf-8"?>
<p:tagLst xmlns:p="http://schemas.openxmlformats.org/presentationml/2006/main">
  <p:tag name="AS_UNIQUEID" val="936"/>
</p:tagLst>
</file>

<file path=ppt/tags/tag214.xml><?xml version="1.0" encoding="utf-8"?>
<p:tagLst xmlns:p="http://schemas.openxmlformats.org/presentationml/2006/main">
  <p:tag name="AS_UNIQUEID" val="937"/>
</p:tagLst>
</file>

<file path=ppt/tags/tag215.xml><?xml version="1.0" encoding="utf-8"?>
<p:tagLst xmlns:p="http://schemas.openxmlformats.org/presentationml/2006/main">
  <p:tag name="AS_UNIQUEID" val="938"/>
</p:tagLst>
</file>

<file path=ppt/tags/tag216.xml><?xml version="1.0" encoding="utf-8"?>
<p:tagLst xmlns:p="http://schemas.openxmlformats.org/presentationml/2006/main">
  <p:tag name="AS_UNIQUEID" val="939"/>
</p:tagLst>
</file>

<file path=ppt/tags/tag217.xml><?xml version="1.0" encoding="utf-8"?>
<p:tagLst xmlns:p="http://schemas.openxmlformats.org/presentationml/2006/main">
  <p:tag name="AS_UNIQUEID" val="940"/>
</p:tagLst>
</file>

<file path=ppt/tags/tag218.xml><?xml version="1.0" encoding="utf-8"?>
<p:tagLst xmlns:p="http://schemas.openxmlformats.org/presentationml/2006/main">
  <p:tag name="AS_UNIQUEID" val="942"/>
</p:tagLst>
</file>

<file path=ppt/tags/tag219.xml><?xml version="1.0" encoding="utf-8"?>
<p:tagLst xmlns:p="http://schemas.openxmlformats.org/presentationml/2006/main">
  <p:tag name="AS_UNIQUEID" val="943"/>
</p:tagLst>
</file>

<file path=ppt/tags/tag22.xml><?xml version="1.0" encoding="utf-8"?>
<p:tagLst xmlns:p="http://schemas.openxmlformats.org/presentationml/2006/main">
  <p:tag name="AS_UNIQUEID" val="551"/>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20.xml><?xml version="1.0" encoding="utf-8"?>
<p:tagLst xmlns:p="http://schemas.openxmlformats.org/presentationml/2006/main">
  <p:tag name="AS_UNIQUEID" val="944"/>
</p:tagLst>
</file>

<file path=ppt/tags/tag221.xml><?xml version="1.0" encoding="utf-8"?>
<p:tagLst xmlns:p="http://schemas.openxmlformats.org/presentationml/2006/main">
  <p:tag name="AS_UNIQUEID" val="945"/>
</p:tagLst>
</file>

<file path=ppt/tags/tag222.xml><?xml version="1.0" encoding="utf-8"?>
<p:tagLst xmlns:p="http://schemas.openxmlformats.org/presentationml/2006/main">
  <p:tag name="AS_OS" val="Unix 3.10 unknown"/>
  <p:tag name="AS_RELEASE_DATE" val="2020.11.30"/>
  <p:tag name="AS_TITLE" val="Aspose.Slides for Java"/>
  <p:tag name="AS_VERSION" val="20.11"/>
</p:tagLst>
</file>

<file path=ppt/tags/tag23.xml><?xml version="1.0" encoding="utf-8"?>
<p:tagLst xmlns:p="http://schemas.openxmlformats.org/presentationml/2006/main">
  <p:tag name="AS_UNIQUEID" val="55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4.xml><?xml version="1.0" encoding="utf-8"?>
<p:tagLst xmlns:p="http://schemas.openxmlformats.org/presentationml/2006/main">
  <p:tag name="AS_UNIQUEID" val="55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5.xml><?xml version="1.0" encoding="utf-8"?>
<p:tagLst xmlns:p="http://schemas.openxmlformats.org/presentationml/2006/main">
  <p:tag name="AS_UNIQUEID" val="555"/>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6.xml><?xml version="1.0" encoding="utf-8"?>
<p:tagLst xmlns:p="http://schemas.openxmlformats.org/presentationml/2006/main">
  <p:tag name="AS_UNIQUEID" val="55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7.xml><?xml version="1.0" encoding="utf-8"?>
<p:tagLst xmlns:p="http://schemas.openxmlformats.org/presentationml/2006/main">
  <p:tag name="AS_UNIQUEID" val="55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8.xml><?xml version="1.0" encoding="utf-8"?>
<p:tagLst xmlns:p="http://schemas.openxmlformats.org/presentationml/2006/main">
  <p:tag name="AS_UNIQUEID" val="55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29.xml><?xml version="1.0" encoding="utf-8"?>
<p:tagLst xmlns:p="http://schemas.openxmlformats.org/presentationml/2006/main">
  <p:tag name="AS_UNIQUEID" val="55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AS_UNIQUEID" val="56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1.xml><?xml version="1.0" encoding="utf-8"?>
<p:tagLst xmlns:p="http://schemas.openxmlformats.org/presentationml/2006/main">
  <p:tag name="AS_UNIQUEID" val="562"/>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2.xml><?xml version="1.0" encoding="utf-8"?>
<p:tagLst xmlns:p="http://schemas.openxmlformats.org/presentationml/2006/main">
  <p:tag name="AS_UNIQUEID" val="56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3.xml><?xml version="1.0" encoding="utf-8"?>
<p:tagLst xmlns:p="http://schemas.openxmlformats.org/presentationml/2006/main">
  <p:tag name="AS_UNIQUEID" val="56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4.xml><?xml version="1.0" encoding="utf-8"?>
<p:tagLst xmlns:p="http://schemas.openxmlformats.org/presentationml/2006/main">
  <p:tag name="AS_UNIQUEID" val="56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5.xml><?xml version="1.0" encoding="utf-8"?>
<p:tagLst xmlns:p="http://schemas.openxmlformats.org/presentationml/2006/main">
  <p:tag name="AS_UNIQUEID" val="56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36.xml><?xml version="1.0" encoding="utf-8"?>
<p:tagLst xmlns:p="http://schemas.openxmlformats.org/presentationml/2006/main">
  <p:tag name="AS_UNIQUEID" val="568"/>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7.xml><?xml version="1.0" encoding="utf-8"?>
<p:tagLst xmlns:p="http://schemas.openxmlformats.org/presentationml/2006/main">
  <p:tag name="AS_UNIQUEID" val="56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8.xml><?xml version="1.0" encoding="utf-8"?>
<p:tagLst xmlns:p="http://schemas.openxmlformats.org/presentationml/2006/main">
  <p:tag name="AS_UNIQUEID" val="57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39.xml><?xml version="1.0" encoding="utf-8"?>
<p:tagLst xmlns:p="http://schemas.openxmlformats.org/presentationml/2006/main">
  <p:tag name="AS_UNIQUEID" val="57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xml><?xml version="1.0" encoding="utf-8"?>
<p:tagLst xmlns:p="http://schemas.openxmlformats.org/presentationml/2006/main">
  <p:tag name="AS_UNIQUEID" val="530"/>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40.xml><?xml version="1.0" encoding="utf-8"?>
<p:tagLst xmlns:p="http://schemas.openxmlformats.org/presentationml/2006/main">
  <p:tag name="AS_UNIQUEID" val="573"/>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1.xml><?xml version="1.0" encoding="utf-8"?>
<p:tagLst xmlns:p="http://schemas.openxmlformats.org/presentationml/2006/main">
  <p:tag name="AS_UNIQUEID" val="57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2.xml><?xml version="1.0" encoding="utf-8"?>
<p:tagLst xmlns:p="http://schemas.openxmlformats.org/presentationml/2006/main">
  <p:tag name="AS_UNIQUEID" val="57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3.xml><?xml version="1.0" encoding="utf-8"?>
<p:tagLst xmlns:p="http://schemas.openxmlformats.org/presentationml/2006/main">
  <p:tag name="AS_UNIQUEID" val="57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44.xml><?xml version="1.0" encoding="utf-8"?>
<p:tagLst xmlns:p="http://schemas.openxmlformats.org/presentationml/2006/main">
  <p:tag name="AS_UNIQUEID" val="57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5.xml><?xml version="1.0" encoding="utf-8"?>
<p:tagLst xmlns:p="http://schemas.openxmlformats.org/presentationml/2006/main">
  <p:tag name="AS_UNIQUEID" val="579"/>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6.xml><?xml version="1.0" encoding="utf-8"?>
<p:tagLst xmlns:p="http://schemas.openxmlformats.org/presentationml/2006/main">
  <p:tag name="AS_UNIQUEID" val="580"/>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7.xml><?xml version="1.0" encoding="utf-8"?>
<p:tagLst xmlns:p="http://schemas.openxmlformats.org/presentationml/2006/main">
  <p:tag name="AS_UNIQUEID" val="581"/>
</p:tagLst>
</file>

<file path=ppt/tags/tag48.xml><?xml version="1.0" encoding="utf-8"?>
<p:tagLst xmlns:p="http://schemas.openxmlformats.org/presentationml/2006/main">
  <p:tag name="AS_UNIQUEID" val="583"/>
</p:tagLst>
</file>

<file path=ppt/tags/tag49.xml><?xml version="1.0" encoding="utf-8"?>
<p:tagLst xmlns:p="http://schemas.openxmlformats.org/presentationml/2006/main">
  <p:tag name="AS_UNIQUEID" val="585"/>
</p:tagLst>
</file>

<file path=ppt/tags/tag5.xml><?xml version="1.0" encoding="utf-8"?>
<p:tagLst xmlns:p="http://schemas.openxmlformats.org/presentationml/2006/main">
  <p:tag name="AS_UNIQUEID" val="53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50.xml><?xml version="1.0" encoding="utf-8"?>
<p:tagLst xmlns:p="http://schemas.openxmlformats.org/presentationml/2006/main">
  <p:tag name="AS_UNIQUEID" val="586"/>
</p:tagLst>
</file>

<file path=ppt/tags/tag51.xml><?xml version="1.0" encoding="utf-8"?>
<p:tagLst xmlns:p="http://schemas.openxmlformats.org/presentationml/2006/main">
  <p:tag name="AS_UNIQUEID" val="587"/>
</p:tagLst>
</file>

<file path=ppt/tags/tag52.xml><?xml version="1.0" encoding="utf-8"?>
<p:tagLst xmlns:p="http://schemas.openxmlformats.org/presentationml/2006/main">
  <p:tag name="AS_UNIQUEID" val="37"/>
</p:tagLst>
</file>

<file path=ppt/tags/tag53.xml><?xml version="1.0" encoding="utf-8"?>
<p:tagLst xmlns:p="http://schemas.openxmlformats.org/presentationml/2006/main">
  <p:tag name="AS_UNIQUEID" val="589"/>
</p:tagLst>
</file>

<file path=ppt/tags/tag54.xml><?xml version="1.0" encoding="utf-8"?>
<p:tagLst xmlns:p="http://schemas.openxmlformats.org/presentationml/2006/main">
  <p:tag name="AS_UNIQUEID" val="38"/>
</p:tagLst>
</file>

<file path=ppt/tags/tag55.xml><?xml version="1.0" encoding="utf-8"?>
<p:tagLst xmlns:p="http://schemas.openxmlformats.org/presentationml/2006/main">
  <p:tag name="AS_UNIQUEID" val="39"/>
</p:tagLst>
</file>

<file path=ppt/tags/tag56.xml><?xml version="1.0" encoding="utf-8"?>
<p:tagLst xmlns:p="http://schemas.openxmlformats.org/presentationml/2006/main">
  <p:tag name="AS_UNIQUEID" val="590"/>
</p:tagLst>
</file>

<file path=ppt/tags/tag57.xml><?xml version="1.0" encoding="utf-8"?>
<p:tagLst xmlns:p="http://schemas.openxmlformats.org/presentationml/2006/main">
  <p:tag name="AS_UNIQUEID" val="40"/>
</p:tagLst>
</file>

<file path=ppt/tags/tag58.xml><?xml version="1.0" encoding="utf-8"?>
<p:tagLst xmlns:p="http://schemas.openxmlformats.org/presentationml/2006/main">
  <p:tag name="AS_UNIQUEID" val="41"/>
</p:tagLst>
</file>

<file path=ppt/tags/tag59.xml><?xml version="1.0" encoding="utf-8"?>
<p:tagLst xmlns:p="http://schemas.openxmlformats.org/presentationml/2006/main">
  <p:tag name="AS_UNIQUEID" val="42"/>
</p:tagLst>
</file>

<file path=ppt/tags/tag6.xml><?xml version="1.0" encoding="utf-8"?>
<p:tagLst xmlns:p="http://schemas.openxmlformats.org/presentationml/2006/main">
  <p:tag name="AS_UNIQUEID" val="53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60.xml><?xml version="1.0" encoding="utf-8"?>
<p:tagLst xmlns:p="http://schemas.openxmlformats.org/presentationml/2006/main">
  <p:tag name="AS_UNIQUEID" val="591"/>
</p:tagLst>
</file>

<file path=ppt/tags/tag61.xml><?xml version="1.0" encoding="utf-8"?>
<p:tagLst xmlns:p="http://schemas.openxmlformats.org/presentationml/2006/main">
  <p:tag name="AS_UNIQUEID" val="43"/>
</p:tagLst>
</file>

<file path=ppt/tags/tag62.xml><?xml version="1.0" encoding="utf-8"?>
<p:tagLst xmlns:p="http://schemas.openxmlformats.org/presentationml/2006/main">
  <p:tag name="AS_UNIQUEID" val="44"/>
</p:tagLst>
</file>

<file path=ppt/tags/tag63.xml><?xml version="1.0" encoding="utf-8"?>
<p:tagLst xmlns:p="http://schemas.openxmlformats.org/presentationml/2006/main">
  <p:tag name="AS_UNIQUEID" val="45"/>
</p:tagLst>
</file>

<file path=ppt/tags/tag64.xml><?xml version="1.0" encoding="utf-8"?>
<p:tagLst xmlns:p="http://schemas.openxmlformats.org/presentationml/2006/main">
  <p:tag name="AS_UNIQUEID" val="46"/>
</p:tagLst>
</file>

<file path=ppt/tags/tag65.xml><?xml version="1.0" encoding="utf-8"?>
<p:tagLst xmlns:p="http://schemas.openxmlformats.org/presentationml/2006/main">
  <p:tag name="AS_UNIQUEID" val="47"/>
</p:tagLst>
</file>

<file path=ppt/tags/tag66.xml><?xml version="1.0" encoding="utf-8"?>
<p:tagLst xmlns:p="http://schemas.openxmlformats.org/presentationml/2006/main">
  <p:tag name="AS_UNIQUEID" val="48"/>
</p:tagLst>
</file>

<file path=ppt/tags/tag67.xml><?xml version="1.0" encoding="utf-8"?>
<p:tagLst xmlns:p="http://schemas.openxmlformats.org/presentationml/2006/main">
  <p:tag name="AS_UNIQUEID" val="593"/>
</p:tagLst>
</file>

<file path=ppt/tags/tag68.xml><?xml version="1.0" encoding="utf-8"?>
<p:tagLst xmlns:p="http://schemas.openxmlformats.org/presentationml/2006/main">
  <p:tag name="AS_UNIQUEID" val="594"/>
</p:tagLst>
</file>

<file path=ppt/tags/tag69.xml><?xml version="1.0" encoding="utf-8"?>
<p:tagLst xmlns:p="http://schemas.openxmlformats.org/presentationml/2006/main">
  <p:tag name="AS_UNIQUEID" val="595"/>
</p:tagLst>
</file>

<file path=ppt/tags/tag7.xml><?xml version="1.0" encoding="utf-8"?>
<p:tagLst xmlns:p="http://schemas.openxmlformats.org/presentationml/2006/main">
  <p:tag name="AS_UNIQUEID" val="53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70.xml><?xml version="1.0" encoding="utf-8"?>
<p:tagLst xmlns:p="http://schemas.openxmlformats.org/presentationml/2006/main">
  <p:tag name="AS_UNIQUEID" val="597"/>
</p:tagLst>
</file>

<file path=ppt/tags/tag71.xml><?xml version="1.0" encoding="utf-8"?>
<p:tagLst xmlns:p="http://schemas.openxmlformats.org/presentationml/2006/main">
  <p:tag name="AS_UNIQUEID" val="598"/>
</p:tagLst>
</file>

<file path=ppt/tags/tag72.xml><?xml version="1.0" encoding="utf-8"?>
<p:tagLst xmlns:p="http://schemas.openxmlformats.org/presentationml/2006/main">
  <p:tag name="AS_UNIQUEID" val="599"/>
</p:tagLst>
</file>

<file path=ppt/tags/tag73.xml><?xml version="1.0" encoding="utf-8"?>
<p:tagLst xmlns:p="http://schemas.openxmlformats.org/presentationml/2006/main">
  <p:tag name="AS_UNIQUEID" val="600"/>
</p:tagLst>
</file>

<file path=ppt/tags/tag74.xml><?xml version="1.0" encoding="utf-8"?>
<p:tagLst xmlns:p="http://schemas.openxmlformats.org/presentationml/2006/main">
  <p:tag name="AS_UNIQUEID" val="602"/>
</p:tagLst>
</file>

<file path=ppt/tags/tag75.xml><?xml version="1.0" encoding="utf-8"?>
<p:tagLst xmlns:p="http://schemas.openxmlformats.org/presentationml/2006/main">
  <p:tag name="AS_UNIQUEID" val="603"/>
</p:tagLst>
</file>

<file path=ppt/tags/tag76.xml><?xml version="1.0" encoding="utf-8"?>
<p:tagLst xmlns:p="http://schemas.openxmlformats.org/presentationml/2006/main">
  <p:tag name="AS_UNIQUEID" val="604"/>
</p:tagLst>
</file>

<file path=ppt/tags/tag77.xml><?xml version="1.0" encoding="utf-8"?>
<p:tagLst xmlns:p="http://schemas.openxmlformats.org/presentationml/2006/main">
  <p:tag name="AS_UNIQUEID" val="605"/>
</p:tagLst>
</file>

<file path=ppt/tags/tag78.xml><?xml version="1.0" encoding="utf-8"?>
<p:tagLst xmlns:p="http://schemas.openxmlformats.org/presentationml/2006/main">
  <p:tag name="AS_UNIQUEID" val="607"/>
</p:tagLst>
</file>

<file path=ppt/tags/tag79.xml><?xml version="1.0" encoding="utf-8"?>
<p:tagLst xmlns:p="http://schemas.openxmlformats.org/presentationml/2006/main">
  <p:tag name="AS_UNIQUEID" val="608"/>
</p:tagLst>
</file>

<file path=ppt/tags/tag8.xml><?xml version="1.0" encoding="utf-8"?>
<p:tagLst xmlns:p="http://schemas.openxmlformats.org/presentationml/2006/main">
  <p:tag name="AS_UNIQUEID" val="53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0.xml><?xml version="1.0" encoding="utf-8"?>
<p:tagLst xmlns:p="http://schemas.openxmlformats.org/presentationml/2006/main">
  <p:tag name="AS_UNIQUEID" val="609"/>
</p:tagLst>
</file>

<file path=ppt/tags/tag81.xml><?xml version="1.0" encoding="utf-8"?>
<p:tagLst xmlns:p="http://schemas.openxmlformats.org/presentationml/2006/main">
  <p:tag name="AS_UNIQUEID" val="610"/>
</p:tagLst>
</file>

<file path=ppt/tags/tag82.xml><?xml version="1.0" encoding="utf-8"?>
<p:tagLst xmlns:p="http://schemas.openxmlformats.org/presentationml/2006/main">
  <p:tag name="AS_UNIQUEID" val="612"/>
</p:tagLst>
</file>

<file path=ppt/tags/tag83.xml><?xml version="1.0" encoding="utf-8"?>
<p:tagLst xmlns:p="http://schemas.openxmlformats.org/presentationml/2006/main">
  <p:tag name="AS_UNIQUEID" val="613"/>
</p:tagLst>
</file>

<file path=ppt/tags/tag84.xml><?xml version="1.0" encoding="utf-8"?>
<p:tagLst xmlns:p="http://schemas.openxmlformats.org/presentationml/2006/main">
  <p:tag name="AS_UNIQUEID" val="614"/>
</p:tagLst>
</file>

<file path=ppt/tags/tag85.xml><?xml version="1.0" encoding="utf-8"?>
<p:tagLst xmlns:p="http://schemas.openxmlformats.org/presentationml/2006/main">
  <p:tag name="AS_UNIQUEID" val="621"/>
  <p:tag name="KSO_WM_BEAUTIFY_FLAG" val="#wm#"/>
  <p:tag name="KSO_WM_TAG_VERSION" val="1.0"/>
  <p:tag name="KSO_WM_TEMPLATE_CATEGORY" val="custom"/>
  <p:tag name="KSO_WM_TEMPLATE_INDEX" val="20187308"/>
  <p:tag name="KSO_WM_TEMPLATE_SUBCATEGORY" val="0"/>
  <p:tag name="KSO_WM_TEMPLATE_THUMBS_INDEX" val="1"/>
</p:tagLst>
</file>

<file path=ppt/tags/tag86.xml><?xml version="1.0" encoding="utf-8"?>
<p:tagLst xmlns:p="http://schemas.openxmlformats.org/presentationml/2006/main">
  <p:tag name="PA" val="v3.0.1"/>
</p:tagLst>
</file>

<file path=ppt/tags/tag87.xml><?xml version="1.0" encoding="utf-8"?>
<p:tagLst xmlns:p="http://schemas.openxmlformats.org/presentationml/2006/main">
  <p:tag name="AS_UNIQUEID" val="1489"/>
</p:tagLst>
</file>

<file path=ppt/tags/tag88.xml><?xml version="1.0" encoding="utf-8"?>
<p:tagLst xmlns:p="http://schemas.openxmlformats.org/presentationml/2006/main">
  <p:tag name="AS_UNIQUEID" val="1496"/>
</p:tagLst>
</file>

<file path=ppt/tags/tag89.xml><?xml version="1.0" encoding="utf-8"?>
<p:tagLst xmlns:p="http://schemas.openxmlformats.org/presentationml/2006/main">
  <p:tag name="KSO_WM_BEAUTIFY_FLAG" val="#wm#"/>
  <p:tag name="KSO_WM_FULL_TEXT_BEAUTIFY_COPY_ID" val="150995365"/>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xml><?xml version="1.0" encoding="utf-8"?>
<p:tagLst xmlns:p="http://schemas.openxmlformats.org/presentationml/2006/main">
  <p:tag name="AS_UNIQUEID" val="53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90.xml><?xml version="1.0" encoding="utf-8"?>
<p:tagLst xmlns:p="http://schemas.openxmlformats.org/presentationml/2006/main">
  <p:tag name="AS_UNIQUEID" val="947"/>
</p:tagLst>
</file>

<file path=ppt/tags/tag91.xml><?xml version="1.0" encoding="utf-8"?>
<p:tagLst xmlns:p="http://schemas.openxmlformats.org/presentationml/2006/main">
  <p:tag name="AS_UNIQUEID" val="948"/>
</p:tagLst>
</file>

<file path=ppt/tags/tag92.xml><?xml version="1.0" encoding="utf-8"?>
<p:tagLst xmlns:p="http://schemas.openxmlformats.org/presentationml/2006/main">
  <p:tag name="AS_UNIQUEID" val="949"/>
</p:tagLst>
</file>

<file path=ppt/tags/tag93.xml><?xml version="1.0" encoding="utf-8"?>
<p:tagLst xmlns:p="http://schemas.openxmlformats.org/presentationml/2006/main">
  <p:tag name="AS_UNIQUEID" val="975"/>
  <p:tag name="KSO_WM_FULL_TEXT_BEAUTIFY_COPY_ID" val="6"/>
</p:tagLst>
</file>

<file path=ppt/tags/tag94.xml><?xml version="1.0" encoding="utf-8"?>
<p:tagLst xmlns:p="http://schemas.openxmlformats.org/presentationml/2006/main">
  <p:tag name="AS_UNIQUEID" val="398"/>
</p:tagLst>
</file>

<file path=ppt/tags/tag95.xml><?xml version="1.0" encoding="utf-8"?>
<p:tagLst xmlns:p="http://schemas.openxmlformats.org/presentationml/2006/main">
  <p:tag name="KSO_WM_BEAUTIFY_FLAG" val="#wm#"/>
  <p:tag name="KSO_WM_FULL_TEXT_BEAUTIFY_COPY_ID" val="150996694"/>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6.xml><?xml version="1.0" encoding="utf-8"?>
<p:tagLst xmlns:p="http://schemas.openxmlformats.org/presentationml/2006/main">
  <p:tag name="AS_UNIQUEID" val="956"/>
</p:tagLst>
</file>

<file path=ppt/tags/tag97.xml><?xml version="1.0" encoding="utf-8"?>
<p:tagLst xmlns:p="http://schemas.openxmlformats.org/presentationml/2006/main">
  <p:tag name="AS_UNIQUEID" val="957"/>
</p:tagLst>
</file>

<file path=ppt/tags/tag98.xml><?xml version="1.0" encoding="utf-8"?>
<p:tagLst xmlns:p="http://schemas.openxmlformats.org/presentationml/2006/main">
  <p:tag name="AS_UNIQUEID" val="958"/>
</p:tagLst>
</file>

<file path=ppt/tags/tag99.xml><?xml version="1.0" encoding="utf-8"?>
<p:tagLst xmlns:p="http://schemas.openxmlformats.org/presentationml/2006/main">
  <p:tag name="KSO_WM_UNIT_TABLE_BEAUTIFY" val="smartTable{25c865c8-eb66-405d-9630-c040df01a21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方正启体简体"/>
        <a:ea typeface="方正启体简体"/>
        <a:cs typeface="方正启体简体"/>
      </a:majorFont>
      <a:minorFont>
        <a:latin typeface="方正启体简体"/>
        <a:ea typeface="方正启体简体"/>
        <a:cs typeface="方正启体简体"/>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方正启体简体"/>
        <a:cs typeface="方正启体简体"/>
        <a:font script="Jpan" typeface="游ゴシック Light"/>
        <a:font script="Hang" typeface="맑은 고딕"/>
        <a:font script="Hans" typeface="等线 Light"/>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方正启体简体"/>
        <a:cs typeface="方正启体简体"/>
        <a:font script="Jpan" typeface="游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方正启体简体"/>
        <a:cs typeface="方正启体简体"/>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方正启体简体"/>
        <a:cs typeface="方正启体简体"/>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8364</Words>
  <PresentationFormat/>
  <Paragraphs>528</Paragraphs>
  <Slides>25</Slides>
  <Notes>9</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25</vt:i4>
      </vt:variant>
    </vt:vector>
  </HeadingPairs>
  <TitlesOfParts>
    <vt:vector size="59" baseType="lpstr">
      <vt:lpstr>Arial</vt:lpstr>
      <vt:lpstr>宋体</vt:lpstr>
      <vt:lpstr>Wingdings</vt:lpstr>
      <vt:lpstr>Calibri</vt:lpstr>
      <vt:lpstr>黑体</vt:lpstr>
      <vt:lpstr>楷体</vt:lpstr>
      <vt:lpstr>微软雅黑</vt:lpstr>
      <vt:lpstr>RiWenMaoBi</vt:lpstr>
      <vt:lpstr>Palatino</vt:lpstr>
      <vt:lpstr>FZQingKeBenYueSongS-R-GB</vt:lpstr>
      <vt:lpstr>Times New Roman</vt:lpstr>
      <vt:lpstr>华文彩云</vt:lpstr>
      <vt:lpstr>Calibri</vt:lpstr>
      <vt:lpstr>Helvetica</vt:lpstr>
      <vt:lpstr>华文新魏</vt:lpstr>
      <vt:lpstr>Arial Unicode MS</vt:lpstr>
      <vt:lpstr>华文楷体</vt:lpstr>
      <vt:lpstr>NEU-BZ-S92</vt:lpstr>
      <vt:lpstr>HakusyuTenkoin_kk</vt:lpstr>
      <vt:lpstr>方正书宋_GBK</vt:lpstr>
      <vt:lpstr>楷体_GB2312</vt:lpstr>
      <vt:lpstr>新宋体</vt:lpstr>
      <vt:lpstr>华文隶书</vt:lpstr>
      <vt:lpstr>仿宋_GB2312</vt:lpstr>
      <vt:lpstr>Tahoma</vt:lpstr>
      <vt:lpstr>等线</vt:lpstr>
      <vt:lpstr>Verdana</vt:lpstr>
      <vt:lpstr>Wingdings 2</vt:lpstr>
      <vt:lpstr>Wingdings</vt:lpstr>
      <vt:lpstr>仿宋</vt:lpstr>
      <vt:lpstr>Palatino Linotype</vt:lpstr>
      <vt:lpstr>方正启体简体</vt:lpstr>
      <vt:lpstr>楷体_GB2312</vt:lpstr>
      <vt:lpstr>Office 主题​​</vt:lpstr>
      <vt:lpstr>PowerPoint 演示文稿</vt:lpstr>
      <vt:lpstr>PowerPoint 演示文稿</vt:lpstr>
      <vt:lpstr>PowerPoint 演示文稿</vt:lpstr>
      <vt:lpstr>四大帝国的被摧毁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2021-05-24T11:23:00Z</cp:lastPrinted>
  <dcterms:created xsi:type="dcterms:W3CDTF">2022-02-22T01:24:48Z</dcterms:created>
  <dcterms:modified xsi:type="dcterms:W3CDTF">2022-02-22T02:55:48Z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E818130F4E754AD6A366C643028EBE89</vt:lpwstr>
  </property>
  <property fmtid="{D5CDD505-2E9C-101B-9397-08002B2CF9AE}" pid="3" name="KSOProductBuildVer">
    <vt:lpwstr>2052-11.1.0.11365</vt:lpwstr>
  </property>
</Properties>
</file>