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0"/>
  </p:handoutMasterIdLst>
  <p:sldIdLst>
    <p:sldId id="728" r:id="rId3"/>
    <p:sldId id="1329" r:id="rId4"/>
    <p:sldId id="1313" r:id="rId5"/>
    <p:sldId id="1331" r:id="rId7"/>
    <p:sldId id="1333" r:id="rId8"/>
    <p:sldId id="1315" r:id="rId9"/>
    <p:sldId id="1130" r:id="rId10"/>
    <p:sldId id="988" r:id="rId11"/>
    <p:sldId id="1263" r:id="rId12"/>
    <p:sldId id="1338" r:id="rId13"/>
    <p:sldId id="1336" r:id="rId14"/>
    <p:sldId id="1209" r:id="rId15"/>
    <p:sldId id="1323" r:id="rId16"/>
    <p:sldId id="1321" r:id="rId17"/>
    <p:sldId id="1264" r:id="rId18"/>
    <p:sldId id="1277" r:id="rId19"/>
    <p:sldId id="1278" r:id="rId20"/>
    <p:sldId id="1279" r:id="rId21"/>
    <p:sldId id="1214" r:id="rId22"/>
    <p:sldId id="1325" r:id="rId23"/>
    <p:sldId id="1340" r:id="rId24"/>
    <p:sldId id="1342" r:id="rId25"/>
    <p:sldId id="1327" r:id="rId26"/>
    <p:sldId id="1283" r:id="rId27"/>
    <p:sldId id="1339" r:id="rId28"/>
    <p:sldId id="1285" r:id="rId29"/>
  </p:sldIdLst>
  <p:sldSz cx="12192000" cy="6858000"/>
  <p:notesSz cx="6858000" cy="9144000"/>
  <p:custDataLst>
    <p:tags r:id="rId35"/>
  </p:custDataLst>
  <p:defaultTextStyle>
    <a:defPPr>
      <a:defRPr lang="zh-CN"/>
    </a:defPPr>
    <a:lvl1pPr marL="0" lvl="0" indent="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1pPr>
    <a:lvl2pPr marL="342900" lvl="1" indent="1143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2pPr>
    <a:lvl3pPr marL="685800" lvl="2" indent="2286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3pPr>
    <a:lvl4pPr marL="1028700" lvl="3" indent="3429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4pPr>
    <a:lvl5pPr marL="1371600" lvl="4"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457200" algn="l" defTabSz="685800" rtl="0" eaLnBrk="0" fontAlgn="base" latinLnBrk="0" hangingPunct="0">
      <a:lnSpc>
        <a:spcPct val="100000"/>
      </a:lnSpc>
      <a:spcBef>
        <a:spcPct val="0"/>
      </a:spcBef>
      <a:spcAft>
        <a:spcPct val="0"/>
      </a:spcAft>
      <a:buNone/>
      <a:defRPr sz="1300"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cmAuthor id="2" name="作者" initials="A" lastIdx="0" clrIdx="1"/>
  <p:cmAuthor id="0" name="PPTer_Tang" initials="" lastIdx="1" clrIdx="0"/>
  <p:cmAuthor id="7" name="1206988966@qq.com" initials="1" lastIdx="1" clrIdx="2"/>
  <p:cmAuthor id="8" name="姜伟光" initials="姜" lastIdx="1" clrIdx="0"/>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p:restoredTop sz="97055"/>
  </p:normalViewPr>
  <p:slideViewPr>
    <p:cSldViewPr snapToGrid="0" showGuides="1">
      <p:cViewPr varScale="1">
        <p:scale>
          <a:sx n="97" d="100"/>
          <a:sy n="97" d="100"/>
        </p:scale>
        <p:origin x="786" y="84"/>
      </p:cViewPr>
      <p:guideLst>
        <p:guide orient="horz" pos="2126"/>
        <p:guide pos="3600"/>
      </p:guideLst>
    </p:cSldViewPr>
  </p:slideViewPr>
  <p:outlineViewPr>
    <p:cViewPr>
      <p:scale>
        <a:sx n="33" d="100"/>
        <a:sy n="33" d="100"/>
      </p:scale>
      <p:origin x="0" y="330"/>
    </p:cViewPr>
  </p:outlineViewPr>
  <p:notesTextViewPr>
    <p:cViewPr>
      <p:scale>
        <a:sx n="1" d="1"/>
        <a:sy n="1" d="1"/>
      </p:scale>
      <p:origin x="0" y="0"/>
    </p:cViewPr>
  </p:notesTextViewPr>
  <p:sorterViewPr showFormatting="0">
    <p:cViewPr>
      <p:scale>
        <a:sx n="116" d="100"/>
        <a:sy n="116"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361.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方正启体简体" panose="03000509000000000000" charset="-122"/>
                <a:cs typeface="方正启体简体" panose="03000509000000000000" charset="-122"/>
              </a:rPr>
            </a:fld>
            <a:endParaRPr lang="zh-CN" altLang="en-US">
              <a:latin typeface="方正启体简体" panose="03000509000000000000" charset="-122"/>
              <a:cs typeface="方正启体简体"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方正启体简体" panose="03000509000000000000" charset="-122"/>
                <a:cs typeface="方正启体简体" panose="03000509000000000000" charset="-122"/>
              </a:rPr>
            </a:fld>
            <a:endParaRPr lang="zh-CN" altLang="en-US">
              <a:latin typeface="方正启体简体" panose="03000509000000000000" charset="-122"/>
              <a:cs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endParaRPr>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r"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endParaRPr>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marL="0" marR="0" lvl="0" indent="0" algn="l" defTabSz="6858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342900" marR="0" lvl="1" indent="0" algn="l" defTabSz="6858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685800" marR="0" lvl="2" indent="0" algn="l" defTabSz="6858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1028700" marR="0" lvl="3" indent="0" algn="l" defTabSz="6858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a:p>
            <a:pPr marL="1371600" marR="0" lvl="4" indent="0" algn="l" defTabSz="6858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custDataLst>
              <p:tags r:id="rId5"/>
            </p:custDataLst>
          </p:nvPr>
        </p:nvSpPr>
        <p:spPr>
          <a:xfrm>
            <a:off x="0" y="8685213"/>
            <a:ext cx="2971800" cy="458788"/>
          </a:xfrm>
          <a:prstGeom prst="rect">
            <a:avLst/>
          </a:prstGeom>
        </p:spPr>
        <p:txBody>
          <a:bodyPr vert="horz" lIns="91440" tIns="45720" rIns="91440" bIns="45720" rtlCol="0" anchor="b"/>
          <a:lstStyle>
            <a:lvl1pPr algn="l" eaLnBrk="1" fontAlgn="auto" hangingPunct="1">
              <a:spcBef>
                <a:spcPct val="0"/>
              </a:spcBef>
              <a:spcAft>
                <a:spcPct val="0"/>
              </a:spcAft>
              <a:defRPr sz="120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endParaRPr>
          </a:p>
        </p:txBody>
      </p:sp>
      <p:sp>
        <p:nvSpPr>
          <p:cNvPr id="7" name="灯片编号占位符 6"/>
          <p:cNvSpPr>
            <a:spLocks noGrp="1"/>
          </p:cNvSpPr>
          <p:nvPr>
            <p:ph type="sldNum" sz="quarter" idx="5"/>
            <p:custDataLst>
              <p:tags r:id="rId6"/>
            </p:custDataLst>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a:latin typeface="方正启体简体" panose="03000509000000000000" charset="-122"/>
                <a:ea typeface="方正启体简体" panose="03000509000000000000" charset="-122"/>
              </a:rPr>
            </a:fld>
            <a:endParaRPr lang="zh-CN" altLang="en-US" sz="1200">
              <a:latin typeface="方正启体简体" panose="03000509000000000000" charset="-122"/>
              <a:ea typeface="方正启体简体" panose="03000509000000000000" charset="-122"/>
            </a:endParaRPr>
          </a:p>
        </p:txBody>
      </p:sp>
    </p:spTree>
  </p:cSld>
  <p:clrMap bg1="lt1" tx1="dk1" bg2="lt2" tx2="dk2" accent1="accent1" accent2="accent2" accent3="accent3" accent4="accent4" accent5="accent5" accent6="accent6" hlink="hlink" folHlink="folHlink"/>
  <p:hf sldNum="0" hdr="0" ftr="0" dt="0"/>
  <p:notesStyle>
    <a:lvl1pPr algn="l" defTabSz="685800" rtl="0" eaLnBrk="0" fontAlgn="base" hangingPunct="0">
      <a:spcBef>
        <a:spcPct val="30000"/>
      </a:spcBef>
      <a:spcAft>
        <a:spcPct val="0"/>
      </a:spcAft>
      <a:defRPr sz="9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1pPr>
    <a:lvl2pPr marL="342900" algn="l" defTabSz="685800" rtl="0" eaLnBrk="0" fontAlgn="base" hangingPunct="0">
      <a:spcBef>
        <a:spcPct val="30000"/>
      </a:spcBef>
      <a:spcAft>
        <a:spcPct val="0"/>
      </a:spcAft>
      <a:defRPr sz="9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2pPr>
    <a:lvl3pPr marL="685800" algn="l" defTabSz="685800" rtl="0" eaLnBrk="0" fontAlgn="base" hangingPunct="0">
      <a:spcBef>
        <a:spcPct val="30000"/>
      </a:spcBef>
      <a:spcAft>
        <a:spcPct val="0"/>
      </a:spcAft>
      <a:defRPr sz="9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3pPr>
    <a:lvl4pPr marL="1028700" algn="l" defTabSz="685800" rtl="0" eaLnBrk="0" fontAlgn="base" hangingPunct="0">
      <a:spcBef>
        <a:spcPct val="30000"/>
      </a:spcBef>
      <a:spcAft>
        <a:spcPct val="0"/>
      </a:spcAft>
      <a:defRPr sz="9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4pPr>
    <a:lvl5pPr marL="1371600" algn="l" defTabSz="685800" rtl="0" eaLnBrk="0" fontAlgn="base" hangingPunct="0">
      <a:spcBef>
        <a:spcPct val="30000"/>
      </a:spcBef>
      <a:spcAft>
        <a:spcPct val="0"/>
      </a:spcAft>
      <a:defRPr sz="900" kern="1200">
        <a:solidFill>
          <a:schemeClr val="tx1"/>
        </a:solidFill>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r>
              <a:rPr lang="zh-CN" altLang="en-US"/>
              <a:t>美国人崇尚个人至上，自我奋斗，深信个人尊严，为自己而生活，讲究个人特色，追求自我表现；重视合作精神，遵从少数人服从多数人原则</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custDataLst>
              <p:tags r:id="rId3"/>
            </p:custDataLst>
          </p:nvPr>
        </p:nvSpPr>
        <p:spPr/>
      </p:sp>
      <p:sp>
        <p:nvSpPr>
          <p:cNvPr id="3" name="文本占位符 2"/>
          <p:cNvSpPr>
            <a:spLocks noGrp="1"/>
          </p:cNvSpPr>
          <p:nvPr>
            <p:ph type="body" idx="3"/>
            <p:custDataLst>
              <p:tags r:id="rId4"/>
            </p:custDataLst>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slide" Target="../slides/slide1.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0" Type="http://schemas.openxmlformats.org/officeDocument/2006/relationships/tags" Target="../tags/tag74.xml"/><Relationship Id="rId2" Type="http://schemas.openxmlformats.org/officeDocument/2006/relationships/tags" Target="../tags/tag58.xml"/><Relationship Id="rId19" Type="http://schemas.openxmlformats.org/officeDocument/2006/relationships/tags" Target="../tags/tag73.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image" Target="../media/image3.png"/><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slide" Target="../slides/slide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0" Type="http://schemas.openxmlformats.org/officeDocument/2006/relationships/tags" Target="../tags/tag91.xml"/><Relationship Id="rId2" Type="http://schemas.openxmlformats.org/officeDocument/2006/relationships/tags" Target="../tags/tag75.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image" Target="../media/image3.png"/><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slide" Target="../slides/slide1.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0" Type="http://schemas.openxmlformats.org/officeDocument/2006/relationships/tags" Target="../tags/tag108.xml"/><Relationship Id="rId2" Type="http://schemas.openxmlformats.org/officeDocument/2006/relationships/tags" Target="../tags/tag92.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image" Target="../media/image3.png"/><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slide" Target="../slides/slide1.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9.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image" Target="../media/image3.png"/><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1.jpeg"/><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image" Target="../media/image2.png"/><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0" Type="http://schemas.openxmlformats.org/officeDocument/2006/relationships/tags" Target="../tags/tag4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slide" Target="../slides/slide1.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0" Type="http://schemas.openxmlformats.org/officeDocument/2006/relationships/tags" Target="../tags/tag57.xml"/><Relationship Id="rId2" Type="http://schemas.openxmlformats.org/officeDocument/2006/relationships/tags" Target="../tags/tag41.xml"/><Relationship Id="rId19" Type="http://schemas.openxmlformats.org/officeDocument/2006/relationships/tags" Target="../tags/tag56.xml"/><Relationship Id="rId18" Type="http://schemas.openxmlformats.org/officeDocument/2006/relationships/tags" Target="../tags/tag55.xml"/><Relationship Id="rId17" Type="http://schemas.openxmlformats.org/officeDocument/2006/relationships/image" Target="../media/image3.png"/><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4" name="PA_淘宝店chenying0907出品 23"/>
          <p:cNvSpPr/>
          <p:nvPr userDrawn="1">
            <p:custDataLst>
              <p:tags r:id="rId2"/>
            </p:custDataLst>
          </p:nvPr>
        </p:nvSpPr>
        <p:spPr>
          <a:xfrm>
            <a:off x="0" y="2060575"/>
            <a:ext cx="12212320" cy="28124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7" name="图片 6" descr="微信图片_20211120224208"/>
          <p:cNvPicPr>
            <a:picLocks noChangeAspect="1"/>
          </p:cNvPicPr>
          <p:nvPr userDrawn="1"/>
        </p:nvPicPr>
        <p:blipFill>
          <a:blip r:embed="rId3"/>
          <a:stretch>
            <a:fillRect/>
          </a:stretch>
        </p:blipFill>
        <p:spPr>
          <a:xfrm>
            <a:off x="0" y="2145665"/>
            <a:ext cx="2643505" cy="2643505"/>
          </a:xfrm>
          <a:prstGeom prst="ellipse">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921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custDataLst>
              <p:tags r:id="rId3"/>
            </p:custDataLst>
          </p:nvPr>
        </p:nvSpPr>
        <p:spPr>
          <a:xfrm>
            <a:off x="4445000" y="-2116"/>
            <a:ext cx="1684867" cy="6942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9220" name="组合 8"/>
          <p:cNvGrpSpPr/>
          <p:nvPr userDrawn="1">
            <p:custDataLst>
              <p:tags r:id="rId4"/>
            </p:custDataLst>
          </p:nvPr>
        </p:nvGrpSpPr>
        <p:grpSpPr>
          <a:xfrm>
            <a:off x="1826684" y="141817"/>
            <a:ext cx="1773767" cy="519218"/>
            <a:chOff x="1399441" y="1145221"/>
            <a:chExt cx="1329556" cy="389288"/>
          </a:xfrm>
        </p:grpSpPr>
        <p:sp>
          <p:nvSpPr>
            <p:cNvPr id="10" name="圆角矩形 9"/>
            <p:cNvSpPr/>
            <p:nvPr>
              <p:custDataLst>
                <p:tags r:id="rId5"/>
              </p:custDataLst>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custDataLst>
                <p:tags r:id="rId6"/>
              </p:custDataLst>
            </p:nvPr>
          </p:nvSpPr>
          <p:spPr bwMode="auto">
            <a:xfrm>
              <a:off x="1691372" y="1281702"/>
              <a:ext cx="232276" cy="25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方正启体简体" panose="03000509000000000000" charset="-122"/>
                <a:ea typeface="方正启体简体" panose="03000509000000000000" charset="-122"/>
                <a:cs typeface="+mn-cs"/>
              </a:endParaRPr>
            </a:p>
          </p:txBody>
        </p:sp>
      </p:grpSp>
      <p:sp>
        <p:nvSpPr>
          <p:cNvPr id="12" name="TextBox 16">
            <a:hlinkClick r:id="" action="ppaction://noaction" highlightClick="1"/>
            <a:hlinkHover r:id="" action="ppaction://noaction" highlightClick="1"/>
          </p:cNvPr>
          <p:cNvSpPr txBox="1"/>
          <p:nvPr>
            <p:custDataLst>
              <p:tags r:id="rId7"/>
            </p:custDataLst>
          </p:nvPr>
        </p:nvSpPr>
        <p:spPr>
          <a:xfrm>
            <a:off x="2639484" y="188384"/>
            <a:ext cx="16700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8" action="ppaction://hlinksldjump" highlightClick="1"/>
          </p:cNvPr>
          <p:cNvSpPr txBox="1"/>
          <p:nvPr>
            <p:custDataLst>
              <p:tags r:id="rId9"/>
            </p:custDataLst>
          </p:nvPr>
        </p:nvSpPr>
        <p:spPr>
          <a:xfrm>
            <a:off x="4445000" y="188384"/>
            <a:ext cx="1706033"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mn-ea"/>
                <a:ea typeface="+mn-ea"/>
                <a:cs typeface="+mn-cs"/>
              </a:rPr>
              <a:t>论文综述</a:t>
            </a:r>
            <a:endParaRPr kumimoji="0" lang="zh-CN" altLang="en-US" sz="1200" b="0" i="0" u="none" strike="noStrike" kern="1200" cap="none" spc="0" normalizeH="0" baseline="0" noProof="0">
              <a:ln>
                <a:noFill/>
              </a:ln>
              <a:solidFill>
                <a:schemeClr val="bg1"/>
              </a:solidFill>
              <a:effectLst/>
              <a:uLnTx/>
              <a:uFillTx/>
              <a:latin typeface="+mn-ea"/>
              <a:ea typeface="+mn-ea"/>
              <a:cs typeface="+mn-cs"/>
            </a:endParaRPr>
          </a:p>
        </p:txBody>
      </p:sp>
      <p:sp>
        <p:nvSpPr>
          <p:cNvPr id="14" name="TextBox 18">
            <a:hlinkClick r:id="" action="ppaction://noaction" highlightClick="1"/>
            <a:hlinkHover r:id="" action="ppaction://noaction" highlightClick="1"/>
          </p:cNvPr>
          <p:cNvSpPr txBox="1"/>
          <p:nvPr>
            <p:custDataLst>
              <p:tags r:id="rId10"/>
            </p:custDataLst>
          </p:nvPr>
        </p:nvSpPr>
        <p:spPr>
          <a:xfrm>
            <a:off x="6151033" y="188384"/>
            <a:ext cx="2108200"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5" name="TextBox 19">
            <a:hlinkClick r:id="" action="ppaction://noaction" highlightClick="1"/>
            <a:hlinkHover r:id="" action="ppaction://noaction" highlightClick="1"/>
          </p:cNvPr>
          <p:cNvSpPr txBox="1"/>
          <p:nvPr>
            <p:custDataLst>
              <p:tags r:id="rId11"/>
            </p:custDataLst>
          </p:nvPr>
        </p:nvSpPr>
        <p:spPr>
          <a:xfrm>
            <a:off x="8284633" y="188384"/>
            <a:ext cx="20383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6" name="TextBox 20">
            <a:hlinkClick r:id="" action="ppaction://noaction" highlightClick="1"/>
            <a:hlinkHover r:id="" action="ppaction://noaction" highlightClick="1"/>
          </p:cNvPr>
          <p:cNvSpPr txBox="1"/>
          <p:nvPr>
            <p:custDataLst>
              <p:tags r:id="rId12"/>
            </p:custDataLst>
          </p:nvPr>
        </p:nvSpPr>
        <p:spPr>
          <a:xfrm>
            <a:off x="10322984" y="198967"/>
            <a:ext cx="1869017"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cxnSp>
        <p:nvCxnSpPr>
          <p:cNvPr id="17" name="直接连接符 16"/>
          <p:cNvCxnSpPr/>
          <p:nvPr>
            <p:custDataLst>
              <p:tags r:id="rId13"/>
            </p:custDataLst>
          </p:nvPr>
        </p:nvCxnSpPr>
        <p:spPr>
          <a:xfrm flipH="1">
            <a:off x="8259233"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flipH="1">
            <a:off x="10299700"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228" name="图片 18"/>
          <p:cNvPicPr>
            <a:picLocks noChangeAspect="1"/>
          </p:cNvPicPr>
          <p:nvPr userDrawn="1">
            <p:custDataLst>
              <p:tags r:id="rId15"/>
            </p:custDataLst>
          </p:nvPr>
        </p:nvPicPr>
        <p:blipFill>
          <a:blip r:embed="rId16"/>
          <a:stretch>
            <a:fillRect/>
          </a:stretch>
        </p:blipFill>
        <p:spPr>
          <a:xfrm>
            <a:off x="364067" y="76200"/>
            <a:ext cx="1657351" cy="560917"/>
          </a:xfrm>
          <a:prstGeom prst="rect">
            <a:avLst/>
          </a:prstGeom>
          <a:noFill/>
          <a:ln w="9525">
            <a:noFill/>
          </a:ln>
        </p:spPr>
      </p:pic>
      <p:cxnSp>
        <p:nvCxnSpPr>
          <p:cNvPr id="20" name="直接连接符 19"/>
          <p:cNvCxnSpPr/>
          <p:nvPr>
            <p:custDataLst>
              <p:tags r:id="rId17"/>
            </p:custDataLst>
          </p:nvPr>
        </p:nvCxnSpPr>
        <p:spPr>
          <a:xfrm flipH="1">
            <a:off x="2465917" y="-2116"/>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custDataLst>
              <p:tags r:id="rId18"/>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19"/>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20"/>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921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custDataLst>
              <p:tags r:id="rId3"/>
            </p:custDataLst>
          </p:nvPr>
        </p:nvSpPr>
        <p:spPr>
          <a:xfrm>
            <a:off x="6172200" y="8467"/>
            <a:ext cx="2097617" cy="6942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0244" name="组合 8"/>
          <p:cNvGrpSpPr/>
          <p:nvPr userDrawn="1">
            <p:custDataLst>
              <p:tags r:id="rId4"/>
            </p:custDataLst>
          </p:nvPr>
        </p:nvGrpSpPr>
        <p:grpSpPr>
          <a:xfrm>
            <a:off x="1826684" y="141817"/>
            <a:ext cx="1773767" cy="519218"/>
            <a:chOff x="1399441" y="1145221"/>
            <a:chExt cx="1329556" cy="389288"/>
          </a:xfrm>
        </p:grpSpPr>
        <p:sp>
          <p:nvSpPr>
            <p:cNvPr id="10" name="圆角矩形 9"/>
            <p:cNvSpPr/>
            <p:nvPr>
              <p:custDataLst>
                <p:tags r:id="rId5"/>
              </p:custDataLst>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custDataLst>
                <p:tags r:id="rId6"/>
              </p:custDataLst>
            </p:nvPr>
          </p:nvSpPr>
          <p:spPr bwMode="auto">
            <a:xfrm>
              <a:off x="1691372" y="1281702"/>
              <a:ext cx="232276" cy="25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方正启体简体" panose="03000509000000000000" charset="-122"/>
                <a:ea typeface="方正启体简体" panose="03000509000000000000" charset="-122"/>
                <a:cs typeface="+mn-cs"/>
              </a:endParaRPr>
            </a:p>
          </p:txBody>
        </p:sp>
      </p:grpSp>
      <p:sp>
        <p:nvSpPr>
          <p:cNvPr id="12" name="TextBox 16">
            <a:hlinkClick r:id="" action="ppaction://noaction" highlightClick="1"/>
            <a:hlinkHover r:id="" action="ppaction://noaction" highlightClick="1"/>
          </p:cNvPr>
          <p:cNvSpPr txBox="1"/>
          <p:nvPr>
            <p:custDataLst>
              <p:tags r:id="rId7"/>
            </p:custDataLst>
          </p:nvPr>
        </p:nvSpPr>
        <p:spPr>
          <a:xfrm>
            <a:off x="2639484" y="188384"/>
            <a:ext cx="16700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8" action="ppaction://hlinksldjump" highlightClick="1"/>
          </p:cNvPr>
          <p:cNvSpPr txBox="1"/>
          <p:nvPr>
            <p:custDataLst>
              <p:tags r:id="rId9"/>
            </p:custDataLst>
          </p:nvPr>
        </p:nvSpPr>
        <p:spPr>
          <a:xfrm>
            <a:off x="4445000" y="188384"/>
            <a:ext cx="1706033"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4" name="TextBox 18">
            <a:hlinkClick r:id="" action="ppaction://noaction" highlightClick="1"/>
            <a:hlinkHover r:id="" action="ppaction://noaction" highlightClick="1"/>
          </p:cNvPr>
          <p:cNvSpPr txBox="1"/>
          <p:nvPr>
            <p:custDataLst>
              <p:tags r:id="rId10"/>
            </p:custDataLst>
          </p:nvPr>
        </p:nvSpPr>
        <p:spPr>
          <a:xfrm>
            <a:off x="6151033" y="188384"/>
            <a:ext cx="2108200"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mn-ea"/>
                <a:ea typeface="+mn-ea"/>
                <a:cs typeface="+mn-cs"/>
              </a:rPr>
              <a:t>关键技术与难点</a:t>
            </a:r>
            <a:endParaRPr kumimoji="0" lang="zh-CN" altLang="en-US" sz="1200" b="0" i="0" u="none" strike="noStrike" kern="1200" cap="none" spc="0" normalizeH="0" baseline="0" noProof="0">
              <a:ln>
                <a:noFill/>
              </a:ln>
              <a:solidFill>
                <a:schemeClr val="bg1"/>
              </a:solidFill>
              <a:effectLst/>
              <a:uLnTx/>
              <a:uFillTx/>
              <a:latin typeface="+mn-ea"/>
              <a:ea typeface="+mn-ea"/>
              <a:cs typeface="+mn-cs"/>
            </a:endParaRPr>
          </a:p>
        </p:txBody>
      </p:sp>
      <p:sp>
        <p:nvSpPr>
          <p:cNvPr id="15" name="TextBox 19">
            <a:hlinkClick r:id="" action="ppaction://noaction" highlightClick="1"/>
            <a:hlinkHover r:id="" action="ppaction://noaction" highlightClick="1"/>
          </p:cNvPr>
          <p:cNvSpPr txBox="1"/>
          <p:nvPr>
            <p:custDataLst>
              <p:tags r:id="rId11"/>
            </p:custDataLst>
          </p:nvPr>
        </p:nvSpPr>
        <p:spPr>
          <a:xfrm>
            <a:off x="8284633" y="188384"/>
            <a:ext cx="20383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6" name="TextBox 20">
            <a:hlinkClick r:id="" action="ppaction://noaction" highlightClick="1"/>
            <a:hlinkHover r:id="" action="ppaction://noaction" highlightClick="1"/>
          </p:cNvPr>
          <p:cNvSpPr txBox="1"/>
          <p:nvPr>
            <p:custDataLst>
              <p:tags r:id="rId12"/>
            </p:custDataLst>
          </p:nvPr>
        </p:nvSpPr>
        <p:spPr>
          <a:xfrm>
            <a:off x="10322984" y="198967"/>
            <a:ext cx="1869017"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cxnSp>
        <p:nvCxnSpPr>
          <p:cNvPr id="17" name="直接连接符 16"/>
          <p:cNvCxnSpPr/>
          <p:nvPr>
            <p:custDataLst>
              <p:tags r:id="rId13"/>
            </p:custDataLst>
          </p:nvPr>
        </p:nvCxnSpPr>
        <p:spPr>
          <a:xfrm flipH="1">
            <a:off x="4453467"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flipH="1">
            <a:off x="10299700"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52" name="图片 18"/>
          <p:cNvPicPr>
            <a:picLocks noChangeAspect="1"/>
          </p:cNvPicPr>
          <p:nvPr userDrawn="1">
            <p:custDataLst>
              <p:tags r:id="rId15"/>
            </p:custDataLst>
          </p:nvPr>
        </p:nvPicPr>
        <p:blipFill>
          <a:blip r:embed="rId16"/>
          <a:stretch>
            <a:fillRect/>
          </a:stretch>
        </p:blipFill>
        <p:spPr>
          <a:xfrm>
            <a:off x="364067" y="76200"/>
            <a:ext cx="1657351" cy="560917"/>
          </a:xfrm>
          <a:prstGeom prst="rect">
            <a:avLst/>
          </a:prstGeom>
          <a:noFill/>
          <a:ln w="9525">
            <a:noFill/>
          </a:ln>
        </p:spPr>
      </p:pic>
      <p:cxnSp>
        <p:nvCxnSpPr>
          <p:cNvPr id="20" name="直接连接符 19"/>
          <p:cNvCxnSpPr/>
          <p:nvPr>
            <p:custDataLst>
              <p:tags r:id="rId17"/>
            </p:custDataLst>
          </p:nvPr>
        </p:nvCxnSpPr>
        <p:spPr>
          <a:xfrm flipH="1">
            <a:off x="2465917" y="-2116"/>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custDataLst>
              <p:tags r:id="rId18"/>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19"/>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20"/>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921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custDataLst>
              <p:tags r:id="rId3"/>
            </p:custDataLst>
          </p:nvPr>
        </p:nvSpPr>
        <p:spPr>
          <a:xfrm>
            <a:off x="8259233" y="10584"/>
            <a:ext cx="2063751" cy="69215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1268" name="组合 8"/>
          <p:cNvGrpSpPr/>
          <p:nvPr userDrawn="1">
            <p:custDataLst>
              <p:tags r:id="rId4"/>
            </p:custDataLst>
          </p:nvPr>
        </p:nvGrpSpPr>
        <p:grpSpPr>
          <a:xfrm>
            <a:off x="1826684" y="141817"/>
            <a:ext cx="1773767" cy="519218"/>
            <a:chOff x="1399441" y="1145221"/>
            <a:chExt cx="1329556" cy="389288"/>
          </a:xfrm>
        </p:grpSpPr>
        <p:sp>
          <p:nvSpPr>
            <p:cNvPr id="10" name="圆角矩形 9"/>
            <p:cNvSpPr/>
            <p:nvPr>
              <p:custDataLst>
                <p:tags r:id="rId5"/>
              </p:custDataLst>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custDataLst>
                <p:tags r:id="rId6"/>
              </p:custDataLst>
            </p:nvPr>
          </p:nvSpPr>
          <p:spPr bwMode="auto">
            <a:xfrm>
              <a:off x="1691372" y="1281702"/>
              <a:ext cx="232276" cy="25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方正启体简体" panose="03000509000000000000" charset="-122"/>
                <a:ea typeface="方正启体简体" panose="03000509000000000000" charset="-122"/>
                <a:cs typeface="+mn-cs"/>
              </a:endParaRPr>
            </a:p>
          </p:txBody>
        </p:sp>
      </p:grpSp>
      <p:sp>
        <p:nvSpPr>
          <p:cNvPr id="12" name="TextBox 16">
            <a:hlinkClick r:id="" action="ppaction://noaction" highlightClick="1"/>
            <a:hlinkHover r:id="" action="ppaction://noaction" highlightClick="1"/>
          </p:cNvPr>
          <p:cNvSpPr txBox="1"/>
          <p:nvPr>
            <p:custDataLst>
              <p:tags r:id="rId7"/>
            </p:custDataLst>
          </p:nvPr>
        </p:nvSpPr>
        <p:spPr>
          <a:xfrm>
            <a:off x="2639484" y="188384"/>
            <a:ext cx="16700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8" action="ppaction://hlinksldjump" highlightClick="1"/>
          </p:cNvPr>
          <p:cNvSpPr txBox="1"/>
          <p:nvPr>
            <p:custDataLst>
              <p:tags r:id="rId9"/>
            </p:custDataLst>
          </p:nvPr>
        </p:nvSpPr>
        <p:spPr>
          <a:xfrm>
            <a:off x="4445000" y="188384"/>
            <a:ext cx="1706033"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4" name="TextBox 18">
            <a:hlinkClick r:id="" action="ppaction://noaction" highlightClick="1"/>
            <a:hlinkHover r:id="" action="ppaction://noaction" highlightClick="1"/>
          </p:cNvPr>
          <p:cNvSpPr txBox="1"/>
          <p:nvPr>
            <p:custDataLst>
              <p:tags r:id="rId10"/>
            </p:custDataLst>
          </p:nvPr>
        </p:nvSpPr>
        <p:spPr>
          <a:xfrm>
            <a:off x="6151033" y="188384"/>
            <a:ext cx="2108200"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5" name="TextBox 19">
            <a:hlinkClick r:id="" action="ppaction://noaction" highlightClick="1"/>
            <a:hlinkHover r:id="" action="ppaction://noaction" highlightClick="1"/>
          </p:cNvPr>
          <p:cNvSpPr txBox="1"/>
          <p:nvPr>
            <p:custDataLst>
              <p:tags r:id="rId11"/>
            </p:custDataLst>
          </p:nvPr>
        </p:nvSpPr>
        <p:spPr>
          <a:xfrm>
            <a:off x="8284633" y="188384"/>
            <a:ext cx="20383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mn-ea"/>
                <a:ea typeface="+mn-ea"/>
                <a:cs typeface="+mn-cs"/>
              </a:rPr>
              <a:t>研究成果与应用</a:t>
            </a:r>
            <a:endParaRPr kumimoji="0" lang="zh-CN" altLang="en-US" sz="1200" b="0" i="0" u="none" strike="noStrike" kern="1200" cap="none" spc="0" normalizeH="0" baseline="0" noProof="0">
              <a:ln>
                <a:noFill/>
              </a:ln>
              <a:solidFill>
                <a:schemeClr val="bg1"/>
              </a:solidFill>
              <a:effectLst/>
              <a:uLnTx/>
              <a:uFillTx/>
              <a:latin typeface="+mn-ea"/>
              <a:ea typeface="+mn-ea"/>
              <a:cs typeface="+mn-cs"/>
            </a:endParaRPr>
          </a:p>
        </p:txBody>
      </p:sp>
      <p:sp>
        <p:nvSpPr>
          <p:cNvPr id="16" name="TextBox 20">
            <a:hlinkClick r:id="" action="ppaction://noaction" highlightClick="1"/>
            <a:hlinkHover r:id="" action="ppaction://noaction" highlightClick="1"/>
          </p:cNvPr>
          <p:cNvSpPr txBox="1"/>
          <p:nvPr>
            <p:custDataLst>
              <p:tags r:id="rId12"/>
            </p:custDataLst>
          </p:nvPr>
        </p:nvSpPr>
        <p:spPr>
          <a:xfrm>
            <a:off x="10322984" y="198967"/>
            <a:ext cx="1869017"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cxnSp>
        <p:nvCxnSpPr>
          <p:cNvPr id="17" name="直接连接符 16"/>
          <p:cNvCxnSpPr/>
          <p:nvPr>
            <p:custDataLst>
              <p:tags r:id="rId13"/>
            </p:custDataLst>
          </p:nvPr>
        </p:nvCxnSpPr>
        <p:spPr>
          <a:xfrm flipH="1">
            <a:off x="4453467"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1275" name="图片 17"/>
          <p:cNvPicPr>
            <a:picLocks noChangeAspect="1"/>
          </p:cNvPicPr>
          <p:nvPr userDrawn="1">
            <p:custDataLst>
              <p:tags r:id="rId14"/>
            </p:custDataLst>
          </p:nvPr>
        </p:nvPicPr>
        <p:blipFill>
          <a:blip r:embed="rId15"/>
          <a:stretch>
            <a:fillRect/>
          </a:stretch>
        </p:blipFill>
        <p:spPr>
          <a:xfrm>
            <a:off x="364067" y="76200"/>
            <a:ext cx="1657351" cy="560917"/>
          </a:xfrm>
          <a:prstGeom prst="rect">
            <a:avLst/>
          </a:prstGeom>
          <a:noFill/>
          <a:ln w="9525">
            <a:noFill/>
          </a:ln>
        </p:spPr>
      </p:pic>
      <p:cxnSp>
        <p:nvCxnSpPr>
          <p:cNvPr id="19" name="直接连接符 18"/>
          <p:cNvCxnSpPr/>
          <p:nvPr>
            <p:custDataLst>
              <p:tags r:id="rId16"/>
            </p:custDataLst>
          </p:nvPr>
        </p:nvCxnSpPr>
        <p:spPr>
          <a:xfrm flipH="1">
            <a:off x="2465917" y="-2116"/>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flipH="1">
            <a:off x="6136217"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custDataLst>
              <p:tags r:id="rId18"/>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19"/>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20"/>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921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custDataLst>
              <p:tags r:id="rId3"/>
            </p:custDataLst>
          </p:nvPr>
        </p:nvSpPr>
        <p:spPr>
          <a:xfrm>
            <a:off x="10358967" y="-6349"/>
            <a:ext cx="1833033" cy="6942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12292" name="组合 8"/>
          <p:cNvGrpSpPr/>
          <p:nvPr userDrawn="1">
            <p:custDataLst>
              <p:tags r:id="rId4"/>
            </p:custDataLst>
          </p:nvPr>
        </p:nvGrpSpPr>
        <p:grpSpPr>
          <a:xfrm>
            <a:off x="1826684" y="141817"/>
            <a:ext cx="1773767" cy="519218"/>
            <a:chOff x="1399441" y="1145221"/>
            <a:chExt cx="1329556" cy="389288"/>
          </a:xfrm>
        </p:grpSpPr>
        <p:sp>
          <p:nvSpPr>
            <p:cNvPr id="10" name="圆角矩形 9"/>
            <p:cNvSpPr/>
            <p:nvPr>
              <p:custDataLst>
                <p:tags r:id="rId5"/>
              </p:custDataLst>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custDataLst>
                <p:tags r:id="rId6"/>
              </p:custDataLst>
            </p:nvPr>
          </p:nvSpPr>
          <p:spPr bwMode="auto">
            <a:xfrm>
              <a:off x="1691372" y="1281702"/>
              <a:ext cx="232276" cy="25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方正启体简体" panose="03000509000000000000" charset="-122"/>
                <a:ea typeface="方正启体简体" panose="03000509000000000000" charset="-122"/>
                <a:cs typeface="+mn-cs"/>
              </a:endParaRPr>
            </a:p>
          </p:txBody>
        </p:sp>
      </p:grpSp>
      <p:sp>
        <p:nvSpPr>
          <p:cNvPr id="12" name="TextBox 16">
            <a:hlinkClick r:id="" action="ppaction://noaction" highlightClick="1"/>
            <a:hlinkHover r:id="" action="ppaction://noaction" highlightClick="1"/>
          </p:cNvPr>
          <p:cNvSpPr txBox="1"/>
          <p:nvPr>
            <p:custDataLst>
              <p:tags r:id="rId7"/>
            </p:custDataLst>
          </p:nvPr>
        </p:nvSpPr>
        <p:spPr>
          <a:xfrm>
            <a:off x="2639484" y="188384"/>
            <a:ext cx="16700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选题背景及意义</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3" name="TextBox 17">
            <a:hlinkClick r:id="" action="ppaction://hlinkshowjump?jump=nextslide" highlightClick="1"/>
            <a:hlinkHover r:id="rId8" action="ppaction://hlinksldjump" highlightClick="1"/>
          </p:cNvPr>
          <p:cNvSpPr txBox="1"/>
          <p:nvPr>
            <p:custDataLst>
              <p:tags r:id="rId9"/>
            </p:custDataLst>
          </p:nvPr>
        </p:nvSpPr>
        <p:spPr>
          <a:xfrm>
            <a:off x="4445000" y="188384"/>
            <a:ext cx="1706033"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4" name="TextBox 18">
            <a:hlinkClick r:id="" action="ppaction://noaction" highlightClick="1"/>
            <a:hlinkHover r:id="" action="ppaction://noaction" highlightClick="1"/>
          </p:cNvPr>
          <p:cNvSpPr txBox="1"/>
          <p:nvPr>
            <p:custDataLst>
              <p:tags r:id="rId10"/>
            </p:custDataLst>
          </p:nvPr>
        </p:nvSpPr>
        <p:spPr>
          <a:xfrm>
            <a:off x="6151033" y="188384"/>
            <a:ext cx="2108200"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5" name="TextBox 19">
            <a:hlinkClick r:id="" action="ppaction://noaction" highlightClick="1"/>
            <a:hlinkHover r:id="" action="ppaction://noaction" highlightClick="1"/>
          </p:cNvPr>
          <p:cNvSpPr txBox="1"/>
          <p:nvPr>
            <p:custDataLst>
              <p:tags r:id="rId11"/>
            </p:custDataLst>
          </p:nvPr>
        </p:nvSpPr>
        <p:spPr>
          <a:xfrm>
            <a:off x="8274051" y="188384"/>
            <a:ext cx="2072217"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6" name="TextBox 20">
            <a:hlinkClick r:id="" action="ppaction://noaction" highlightClick="1"/>
            <a:hlinkHover r:id="" action="ppaction://noaction" highlightClick="1"/>
          </p:cNvPr>
          <p:cNvSpPr txBox="1"/>
          <p:nvPr>
            <p:custDataLst>
              <p:tags r:id="rId12"/>
            </p:custDataLst>
          </p:nvPr>
        </p:nvSpPr>
        <p:spPr>
          <a:xfrm>
            <a:off x="10386484" y="198967"/>
            <a:ext cx="1871133"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mn-ea"/>
                <a:ea typeface="+mn-ea"/>
                <a:cs typeface="+mn-cs"/>
              </a:rPr>
              <a:t>论文总结</a:t>
            </a:r>
            <a:endParaRPr kumimoji="0" lang="zh-CN" altLang="en-US" sz="1200" b="0" i="0" u="none" strike="noStrike" kern="1200" cap="none" spc="0" normalizeH="0" baseline="0" noProof="0">
              <a:ln>
                <a:noFill/>
              </a:ln>
              <a:solidFill>
                <a:schemeClr val="bg1"/>
              </a:solidFill>
              <a:effectLst/>
              <a:uLnTx/>
              <a:uFillTx/>
              <a:latin typeface="+mn-ea"/>
              <a:ea typeface="+mn-ea"/>
              <a:cs typeface="+mn-cs"/>
            </a:endParaRPr>
          </a:p>
        </p:txBody>
      </p:sp>
      <p:cxnSp>
        <p:nvCxnSpPr>
          <p:cNvPr id="17" name="直接连接符 16"/>
          <p:cNvCxnSpPr/>
          <p:nvPr>
            <p:custDataLst>
              <p:tags r:id="rId13"/>
            </p:custDataLst>
          </p:nvPr>
        </p:nvCxnSpPr>
        <p:spPr>
          <a:xfrm flipH="1">
            <a:off x="4453467"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2299" name="图片 17"/>
          <p:cNvPicPr>
            <a:picLocks noChangeAspect="1"/>
          </p:cNvPicPr>
          <p:nvPr userDrawn="1">
            <p:custDataLst>
              <p:tags r:id="rId14"/>
            </p:custDataLst>
          </p:nvPr>
        </p:nvPicPr>
        <p:blipFill>
          <a:blip r:embed="rId15"/>
          <a:stretch>
            <a:fillRect/>
          </a:stretch>
        </p:blipFill>
        <p:spPr>
          <a:xfrm>
            <a:off x="364067" y="76200"/>
            <a:ext cx="1657351" cy="560917"/>
          </a:xfrm>
          <a:prstGeom prst="rect">
            <a:avLst/>
          </a:prstGeom>
          <a:noFill/>
          <a:ln w="9525">
            <a:noFill/>
          </a:ln>
        </p:spPr>
      </p:pic>
      <p:cxnSp>
        <p:nvCxnSpPr>
          <p:cNvPr id="19" name="直接连接符 18"/>
          <p:cNvCxnSpPr/>
          <p:nvPr>
            <p:custDataLst>
              <p:tags r:id="rId16"/>
            </p:custDataLst>
          </p:nvPr>
        </p:nvCxnSpPr>
        <p:spPr>
          <a:xfrm flipH="1">
            <a:off x="2465917" y="-2116"/>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flipH="1">
            <a:off x="6136217"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8"/>
            </p:custDataLst>
          </p:nvPr>
        </p:nvCxnSpPr>
        <p:spPr>
          <a:xfrm flipH="1">
            <a:off x="8235951"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custDataLst>
              <p:tags r:id="rId19"/>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20"/>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21"/>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66184"/>
            <a:ext cx="10515600" cy="1325033"/>
          </a:xfrm>
        </p:spPr>
        <p:txBody>
          <a:bodyPr/>
          <a:lstStyle/>
          <a:p>
            <a:r>
              <a:rPr lang="zh-CN" altLang="en-US"/>
              <a:t>单击此处编辑母版标题样式</a:t>
            </a:r>
            <a:endParaRPr lang="en-US"/>
          </a:p>
        </p:txBody>
      </p:sp>
      <p:sp>
        <p:nvSpPr>
          <p:cNvPr id="3" name="Vertical Text Placeholder 2"/>
          <p:cNvSpPr>
            <a:spLocks noGrp="1"/>
          </p:cNvSpPr>
          <p:nvPr>
            <p:ph type="body" orient="vert" idx="1"/>
            <p:custDataLst>
              <p:tags r:id="rId3"/>
            </p:custDataLst>
          </p:nvPr>
        </p:nvSpPr>
        <p:spPr>
          <a:xfrm>
            <a:off x="838200" y="1826684"/>
            <a:ext cx="10515600" cy="43497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custDataLst>
              <p:tags r:id="rId4"/>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5"/>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6"/>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2"/>
            </p:custDataLst>
          </p:nvPr>
        </p:nvSpPr>
        <p:spPr>
          <a:xfrm>
            <a:off x="8724900" y="365125"/>
            <a:ext cx="2628900" cy="581183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custDataLst>
              <p:tags r:id="rId3"/>
            </p:custDataLst>
          </p:nvPr>
        </p:nvSpPr>
        <p:spPr>
          <a:xfrm>
            <a:off x="838200" y="365125"/>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custDataLst>
              <p:tags r:id="rId4"/>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5"/>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6"/>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3"/>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4"/>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custDataLst>
              <p:tags r:id="rId2"/>
            </p:custDataLst>
          </p:nvPr>
        </p:nvSpPr>
        <p:spPr>
          <a:xfrm>
            <a:off x="402167" y="685800"/>
            <a:ext cx="11391900" cy="51816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custDataLst>
              <p:tags r:id="rId3"/>
            </p:custDataLst>
          </p:nvPr>
        </p:nvSpPr>
        <p:spPr>
          <a:xfrm>
            <a:off x="838200" y="6356351"/>
            <a:ext cx="2743200" cy="366184"/>
          </a:xfrm>
        </p:spPr>
        <p:txBody>
          <a:bodyPr/>
          <a:lstStyle>
            <a:lvl1pPr>
              <a:defRPr>
                <a:ea typeface="方正启体简体" panose="03000509000000000000"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cs typeface="+mn-cs"/>
            </a:endParaRPr>
          </a:p>
        </p:txBody>
      </p:sp>
      <p:sp>
        <p:nvSpPr>
          <p:cNvPr id="4" name="页脚占位符 3"/>
          <p:cNvSpPr>
            <a:spLocks noGrp="1"/>
          </p:cNvSpPr>
          <p:nvPr>
            <p:ph type="ftr" sz="quarter" idx="11"/>
            <p:custDataLst>
              <p:tags r:id="rId4"/>
            </p:custDataLst>
          </p:nvPr>
        </p:nvSpPr>
        <p:spPr>
          <a:xfrm>
            <a:off x="4038600" y="6356351"/>
            <a:ext cx="4114800" cy="366184"/>
          </a:xfrm>
        </p:spPr>
        <p:txBody>
          <a:bodyPr/>
          <a:lstStyle>
            <a:lvl1pPr>
              <a:defRPr>
                <a:ea typeface="方正启体简体" panose="03000509000000000000"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cs typeface="+mn-cs"/>
            </a:endParaRPr>
          </a:p>
        </p:txBody>
      </p:sp>
      <p:sp>
        <p:nvSpPr>
          <p:cNvPr id="5" name="灯片编号占位符 4"/>
          <p:cNvSpPr>
            <a:spLocks noGrp="1"/>
          </p:cNvSpPr>
          <p:nvPr>
            <p:ph type="sldNum" sz="quarter" idx="12"/>
            <p:custDataLst>
              <p:tags r:id="rId5"/>
            </p:custDataLst>
          </p:nvPr>
        </p:nvSpPr>
        <p:spPr>
          <a:xfrm>
            <a:off x="8610600" y="6356351"/>
            <a:ext cx="2743200" cy="366184"/>
          </a:xfrm>
        </p:spPr>
        <p:txBody>
          <a:bodyPr/>
          <a:lstStyle>
            <a:lvl1pPr>
              <a:defRPr>
                <a:latin typeface="方正启体简体" panose="03000509000000000000" charset="-122"/>
                <a:ea typeface="方正启体简体" panose="03000509000000000000" charset="-122"/>
              </a:defRPr>
            </a:lvl1pPr>
          </a:lstStyle>
          <a:p>
            <a:pPr lvl="0" eaLnBrk="1" hangingPunct="1"/>
            <a:fld id="{9A0DB2DC-4C9A-4742-B13C-FB6460FD3503}" type="slidenum">
              <a:rPr lang="en-US" altLang="zh-CN"/>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66184"/>
            <a:ext cx="10515600" cy="1325033"/>
          </a:xfrm>
        </p:spPr>
        <p:txBody>
          <a:bodyPr/>
          <a:lstStyle/>
          <a:p>
            <a:r>
              <a:rPr lang="zh-CN" altLang="en-US"/>
              <a:t>单击此处编辑母版标题样式</a:t>
            </a:r>
            <a:endParaRPr lang="en-US"/>
          </a:p>
        </p:txBody>
      </p:sp>
      <p:sp>
        <p:nvSpPr>
          <p:cNvPr id="3" name="Content Placeholder 2"/>
          <p:cNvSpPr>
            <a:spLocks noGrp="1"/>
          </p:cNvSpPr>
          <p:nvPr>
            <p:ph idx="1"/>
            <p:custDataLst>
              <p:tags r:id="rId3"/>
            </p:custDataLst>
          </p:nvPr>
        </p:nvSpPr>
        <p:spPr>
          <a:xfrm>
            <a:off x="838200" y="1826684"/>
            <a:ext cx="10515600" cy="434974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日期占位符 3"/>
          <p:cNvSpPr>
            <a:spLocks noGrp="1"/>
          </p:cNvSpPr>
          <p:nvPr>
            <p:ph type="dt" sz="half" idx="10"/>
            <p:custDataLst>
              <p:tags r:id="rId4"/>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custDataLst>
              <p:tags r:id="rId5"/>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custDataLst>
              <p:tags r:id="rId6"/>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3"/>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4"/>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
        <p:nvSpPr>
          <p:cNvPr id="24" name="PA_淘宝店chenying0907出品 23"/>
          <p:cNvSpPr/>
          <p:nvPr userDrawn="1">
            <p:custDataLst>
              <p:tags r:id="rId5"/>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8" name="图片 7" descr="微信图片_20211120224208"/>
          <p:cNvPicPr>
            <a:picLocks noChangeAspect="1"/>
          </p:cNvPicPr>
          <p:nvPr userDrawn="1"/>
        </p:nvPicPr>
        <p:blipFill>
          <a:blip r:embed="rId6"/>
          <a:stretch>
            <a:fillRect/>
          </a:stretch>
        </p:blipFill>
        <p:spPr>
          <a:xfrm>
            <a:off x="292735" y="48260"/>
            <a:ext cx="586740" cy="586740"/>
          </a:xfrm>
          <a:prstGeom prst="ellipse">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3"/>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4"/>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285751"/>
            <a:ext cx="57151" cy="529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8" name="矩形 7"/>
          <p:cNvSpPr/>
          <p:nvPr>
            <p:custDataLst>
              <p:tags r:id="rId3"/>
            </p:custDataLst>
          </p:nvPr>
        </p:nvSpPr>
        <p:spPr>
          <a:xfrm>
            <a:off x="84667" y="285751"/>
            <a:ext cx="57151" cy="529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9" name="矩形 8"/>
          <p:cNvSpPr/>
          <p:nvPr>
            <p:custDataLst>
              <p:tags r:id="rId4"/>
            </p:custDataLst>
          </p:nvPr>
        </p:nvSpPr>
        <p:spPr>
          <a:xfrm>
            <a:off x="251884" y="285751"/>
            <a:ext cx="57151" cy="529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10" name="矩形 9"/>
          <p:cNvSpPr/>
          <p:nvPr>
            <p:custDataLst>
              <p:tags r:id="rId5"/>
            </p:custDataLst>
          </p:nvPr>
        </p:nvSpPr>
        <p:spPr>
          <a:xfrm>
            <a:off x="167217" y="285751"/>
            <a:ext cx="57151" cy="5291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11" name="圆角矩形 10"/>
          <p:cNvSpPr/>
          <p:nvPr>
            <p:custDataLst>
              <p:tags r:id="rId6"/>
            </p:custDataLst>
          </p:nvPr>
        </p:nvSpPr>
        <p:spPr>
          <a:xfrm>
            <a:off x="251884" y="254000"/>
            <a:ext cx="3608917" cy="609600"/>
          </a:xfrm>
          <a:prstGeom prst="roundRect">
            <a:avLst>
              <a:gd name="adj" fmla="val 5000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chemeClr val="tx1"/>
                </a:solidFill>
                <a:effectLst/>
                <a:uLnTx/>
                <a:uFillTx/>
                <a:latin typeface="方正启体简体" panose="03000509000000000000" charset="-122"/>
                <a:ea typeface="+mn-ea"/>
                <a:cs typeface="+mn-cs"/>
              </a:rPr>
              <a:t>目录</a:t>
            </a:r>
            <a:endParaRPr kumimoji="0" lang="zh-CN" altLang="en-US" sz="3200" b="1"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2" name="日期占位符 1"/>
          <p:cNvSpPr>
            <a:spLocks noGrp="1"/>
          </p:cNvSpPr>
          <p:nvPr>
            <p:ph type="dt" sz="half" idx="10"/>
            <p:custDataLst>
              <p:tags r:id="rId7"/>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8"/>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9"/>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285751"/>
            <a:ext cx="57151" cy="5291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8" name="矩形 7"/>
          <p:cNvSpPr/>
          <p:nvPr>
            <p:custDataLst>
              <p:tags r:id="rId3"/>
            </p:custDataLst>
          </p:nvPr>
        </p:nvSpPr>
        <p:spPr>
          <a:xfrm>
            <a:off x="84667" y="285751"/>
            <a:ext cx="57151" cy="5291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9" name="矩形 8"/>
          <p:cNvSpPr/>
          <p:nvPr>
            <p:custDataLst>
              <p:tags r:id="rId4"/>
            </p:custDataLst>
          </p:nvPr>
        </p:nvSpPr>
        <p:spPr>
          <a:xfrm>
            <a:off x="251884" y="285751"/>
            <a:ext cx="57151" cy="5291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10" name="矩形 9"/>
          <p:cNvSpPr/>
          <p:nvPr>
            <p:custDataLst>
              <p:tags r:id="rId5"/>
            </p:custDataLst>
          </p:nvPr>
        </p:nvSpPr>
        <p:spPr>
          <a:xfrm>
            <a:off x="167217" y="285751"/>
            <a:ext cx="57151" cy="5291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11" name="圆角矩形 10"/>
          <p:cNvSpPr/>
          <p:nvPr>
            <p:custDataLst>
              <p:tags r:id="rId6"/>
            </p:custDataLst>
          </p:nvPr>
        </p:nvSpPr>
        <p:spPr>
          <a:xfrm>
            <a:off x="251884" y="254000"/>
            <a:ext cx="4097867" cy="609600"/>
          </a:xfrm>
          <a:prstGeom prst="roundRect">
            <a:avLst>
              <a:gd name="adj" fmla="val 5000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marL="0" marR="0" lvl="0" indent="0" algn="l" defTabSz="6858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tx1"/>
                </a:solidFill>
                <a:effectLst/>
                <a:uLnTx/>
                <a:uFillTx/>
                <a:latin typeface="方正启体简体" panose="03000509000000000000" charset="-122"/>
                <a:ea typeface="+mn-ea"/>
                <a:cs typeface="+mn-cs"/>
              </a:rPr>
              <a:t>点击此处添加标题</a:t>
            </a:r>
            <a:endParaRPr kumimoji="0" lang="zh-CN" altLang="en-US" sz="2400" b="1" i="0" u="none" strike="noStrike" kern="1200" cap="none" spc="0" normalizeH="0" baseline="0" noProof="0">
              <a:ln>
                <a:noFill/>
              </a:ln>
              <a:solidFill>
                <a:schemeClr val="tx1"/>
              </a:solidFill>
              <a:effectLst/>
              <a:uLnTx/>
              <a:uFillTx/>
              <a:latin typeface="方正启体简体" panose="03000509000000000000" charset="-122"/>
              <a:ea typeface="+mn-ea"/>
              <a:cs typeface="+mn-cs"/>
            </a:endParaRPr>
          </a:p>
        </p:txBody>
      </p:sp>
      <p:sp>
        <p:nvSpPr>
          <p:cNvPr id="2" name="日期占位符 1"/>
          <p:cNvSpPr>
            <a:spLocks noGrp="1"/>
          </p:cNvSpPr>
          <p:nvPr>
            <p:ph type="dt" sz="half" idx="10"/>
            <p:custDataLst>
              <p:tags r:id="rId7"/>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8"/>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9"/>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3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8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3"/>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4"/>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rgbClr val="F2F2F2"/>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8001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7171" name="组合 7"/>
          <p:cNvGrpSpPr/>
          <p:nvPr userDrawn="1">
            <p:custDataLst>
              <p:tags r:id="rId3"/>
            </p:custDataLst>
          </p:nvPr>
        </p:nvGrpSpPr>
        <p:grpSpPr>
          <a:xfrm>
            <a:off x="1826684" y="141817"/>
            <a:ext cx="1773767" cy="519218"/>
            <a:chOff x="1399441" y="1145221"/>
            <a:chExt cx="1329556" cy="389288"/>
          </a:xfrm>
        </p:grpSpPr>
        <p:sp>
          <p:nvSpPr>
            <p:cNvPr id="9" name="圆角矩形 8"/>
            <p:cNvSpPr/>
            <p:nvPr>
              <p:custDataLst>
                <p:tags r:id="rId4"/>
              </p:custDataLst>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0" name="TextBox 15"/>
            <p:cNvSpPr txBox="1">
              <a:spLocks noChangeArrowheads="1"/>
            </p:cNvSpPr>
            <p:nvPr>
              <p:custDataLst>
                <p:tags r:id="rId5"/>
              </p:custDataLst>
            </p:nvPr>
          </p:nvSpPr>
          <p:spPr bwMode="auto">
            <a:xfrm>
              <a:off x="1691372" y="1281702"/>
              <a:ext cx="232276" cy="25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方正启体简体" panose="03000509000000000000" charset="-122"/>
                <a:ea typeface="方正启体简体" panose="03000509000000000000" charset="-122"/>
                <a:cs typeface="+mn-cs"/>
              </a:endParaRPr>
            </a:p>
          </p:txBody>
        </p:sp>
      </p:grpSp>
      <p:pic>
        <p:nvPicPr>
          <p:cNvPr id="7172" name="图片 10"/>
          <p:cNvPicPr>
            <a:picLocks noChangeAspect="1"/>
          </p:cNvPicPr>
          <p:nvPr userDrawn="1">
            <p:custDataLst>
              <p:tags r:id="rId6"/>
            </p:custDataLst>
          </p:nvPr>
        </p:nvPicPr>
        <p:blipFill>
          <a:blip r:embed="rId7">
            <a:biLevel thresh="50000"/>
            <a:grayscl/>
          </a:blip>
          <a:stretch>
            <a:fillRect/>
          </a:stretch>
        </p:blipFill>
        <p:spPr>
          <a:xfrm>
            <a:off x="201084" y="4233"/>
            <a:ext cx="1930400" cy="817033"/>
          </a:xfrm>
          <a:prstGeom prst="rect">
            <a:avLst/>
          </a:prstGeom>
          <a:noFill/>
          <a:ln w="9525">
            <a:noFill/>
          </a:ln>
        </p:spPr>
      </p:pic>
      <p:sp>
        <p:nvSpPr>
          <p:cNvPr id="2" name="日期占位符 1"/>
          <p:cNvSpPr>
            <a:spLocks noGrp="1"/>
          </p:cNvSpPr>
          <p:nvPr>
            <p:ph type="dt" sz="half" idx="10"/>
            <p:custDataLst>
              <p:tags r:id="rId8"/>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9"/>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10"/>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9215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custDataLst>
              <p:tags r:id="rId3"/>
            </p:custDataLst>
          </p:nvPr>
        </p:nvSpPr>
        <p:spPr>
          <a:xfrm>
            <a:off x="2561167" y="-2116"/>
            <a:ext cx="1883833" cy="69426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grpSp>
        <p:nvGrpSpPr>
          <p:cNvPr id="8196" name="组合 8"/>
          <p:cNvGrpSpPr/>
          <p:nvPr userDrawn="1">
            <p:custDataLst>
              <p:tags r:id="rId4"/>
            </p:custDataLst>
          </p:nvPr>
        </p:nvGrpSpPr>
        <p:grpSpPr>
          <a:xfrm>
            <a:off x="1826684" y="141817"/>
            <a:ext cx="1773767" cy="519218"/>
            <a:chOff x="1399441" y="1145221"/>
            <a:chExt cx="1329556" cy="389288"/>
          </a:xfrm>
        </p:grpSpPr>
        <p:sp>
          <p:nvSpPr>
            <p:cNvPr id="10" name="圆角矩形 9"/>
            <p:cNvSpPr/>
            <p:nvPr>
              <p:custDataLst>
                <p:tags r:id="rId5"/>
              </p:custDataLst>
            </p:nvPr>
          </p:nvSpPr>
          <p:spPr>
            <a:xfrm>
              <a:off x="1399441" y="1145221"/>
              <a:ext cx="1329556" cy="3840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1" name="TextBox 15"/>
            <p:cNvSpPr txBox="1">
              <a:spLocks noChangeArrowheads="1"/>
            </p:cNvSpPr>
            <p:nvPr>
              <p:custDataLst>
                <p:tags r:id="rId6"/>
              </p:custDataLst>
            </p:nvPr>
          </p:nvSpPr>
          <p:spPr bwMode="auto">
            <a:xfrm>
              <a:off x="1691372" y="1281702"/>
              <a:ext cx="232276" cy="25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bg1"/>
                </a:solidFill>
                <a:effectLst/>
                <a:uLnTx/>
                <a:uFillTx/>
                <a:latin typeface="方正启体简体" panose="03000509000000000000" charset="-122"/>
                <a:ea typeface="方正启体简体" panose="03000509000000000000" charset="-122"/>
                <a:cs typeface="+mn-cs"/>
              </a:endParaRPr>
            </a:p>
          </p:txBody>
        </p:sp>
      </p:grpSp>
      <p:sp>
        <p:nvSpPr>
          <p:cNvPr id="12" name="TextBox 16">
            <a:hlinkClick r:id="" action="ppaction://noaction" highlightClick="1"/>
            <a:hlinkHover r:id="" action="ppaction://noaction" highlightClick="1"/>
          </p:cNvPr>
          <p:cNvSpPr txBox="1"/>
          <p:nvPr>
            <p:custDataLst>
              <p:tags r:id="rId7"/>
            </p:custDataLst>
          </p:nvPr>
        </p:nvSpPr>
        <p:spPr>
          <a:xfrm>
            <a:off x="2639484" y="188384"/>
            <a:ext cx="16700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bg1"/>
                </a:solidFill>
                <a:effectLst/>
                <a:uLnTx/>
                <a:uFillTx/>
                <a:latin typeface="+mn-ea"/>
                <a:ea typeface="+mn-ea"/>
                <a:cs typeface="+mn-cs"/>
              </a:rPr>
              <a:t>选题背景及意义</a:t>
            </a:r>
            <a:endParaRPr kumimoji="0" lang="zh-CN" altLang="en-US" sz="1200" b="0" i="0" u="none" strike="noStrike" kern="1200" cap="none" spc="0" normalizeH="0" baseline="0" noProof="0">
              <a:ln>
                <a:noFill/>
              </a:ln>
              <a:solidFill>
                <a:schemeClr val="bg1"/>
              </a:solidFill>
              <a:effectLst/>
              <a:uLnTx/>
              <a:uFillTx/>
              <a:latin typeface="+mn-ea"/>
              <a:ea typeface="+mn-ea"/>
              <a:cs typeface="+mn-cs"/>
            </a:endParaRPr>
          </a:p>
        </p:txBody>
      </p:sp>
      <p:sp>
        <p:nvSpPr>
          <p:cNvPr id="13" name="TextBox 17">
            <a:hlinkClick r:id="" action="ppaction://hlinkshowjump?jump=nextslide" highlightClick="1"/>
            <a:hlinkHover r:id="rId8" action="ppaction://hlinksldjump" highlightClick="1"/>
          </p:cNvPr>
          <p:cNvSpPr txBox="1"/>
          <p:nvPr>
            <p:custDataLst>
              <p:tags r:id="rId9"/>
            </p:custDataLst>
          </p:nvPr>
        </p:nvSpPr>
        <p:spPr>
          <a:xfrm>
            <a:off x="4445000" y="188384"/>
            <a:ext cx="1706033"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论文综述</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4" name="TextBox 18">
            <a:hlinkClick r:id="" action="ppaction://noaction" highlightClick="1"/>
            <a:hlinkHover r:id="" action="ppaction://noaction" highlightClick="1"/>
          </p:cNvPr>
          <p:cNvSpPr txBox="1"/>
          <p:nvPr>
            <p:custDataLst>
              <p:tags r:id="rId10"/>
            </p:custDataLst>
          </p:nvPr>
        </p:nvSpPr>
        <p:spPr>
          <a:xfrm>
            <a:off x="6151033" y="188384"/>
            <a:ext cx="2108200"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关键技术与难点</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5" name="TextBox 19">
            <a:hlinkClick r:id="" action="ppaction://noaction" highlightClick="1"/>
            <a:hlinkHover r:id="" action="ppaction://noaction" highlightClick="1"/>
          </p:cNvPr>
          <p:cNvSpPr txBox="1"/>
          <p:nvPr>
            <p:custDataLst>
              <p:tags r:id="rId11"/>
            </p:custDataLst>
          </p:nvPr>
        </p:nvSpPr>
        <p:spPr>
          <a:xfrm>
            <a:off x="8284633" y="188384"/>
            <a:ext cx="2038351"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研究成果与应用</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sp>
        <p:nvSpPr>
          <p:cNvPr id="16" name="TextBox 20">
            <a:hlinkClick r:id="" action="ppaction://noaction" highlightClick="1"/>
            <a:hlinkHover r:id="" action="ppaction://noaction" highlightClick="1"/>
          </p:cNvPr>
          <p:cNvSpPr txBox="1"/>
          <p:nvPr>
            <p:custDataLst>
              <p:tags r:id="rId12"/>
            </p:custDataLst>
          </p:nvPr>
        </p:nvSpPr>
        <p:spPr>
          <a:xfrm>
            <a:off x="10322984" y="198967"/>
            <a:ext cx="1869017" cy="2755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spAutoFit/>
          </a:bodyPr>
          <a:lstStyle>
            <a:defPPr>
              <a:defRPr lang="zh-CN"/>
            </a:defPPr>
            <a:lvl1pPr algn="ctr" fontAlgn="auto">
              <a:spcBef>
                <a:spcPct val="0"/>
              </a:spcBef>
              <a:spcAft>
                <a:spcPct val="0"/>
              </a:spcAft>
              <a:defRPr>
                <a:solidFill>
                  <a:schemeClr val="bg1"/>
                </a:solidFill>
                <a:latin typeface="华文中宋" panose="02010600040101010101" pitchFamily="2" charset="-122"/>
                <a:ea typeface="华文中宋" panose="02010600040101010101" pitchFamily="2" charset="-122"/>
              </a:defRPr>
            </a:lvl1pPr>
          </a:lstStyle>
          <a:p>
            <a:pPr marL="0" marR="0" lvl="0" indent="0" algn="ctr" defTabSz="685800" rtl="0" eaLnBrk="1" fontAlgn="auto"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ea"/>
                <a:ea typeface="+mn-ea"/>
                <a:cs typeface="+mn-cs"/>
              </a:rPr>
              <a:t>论文总结</a:t>
            </a:r>
            <a:endParaRPr kumimoji="0" lang="zh-CN" altLang="en-US" sz="1200" b="0" i="0" u="none" strike="noStrike" kern="1200" cap="none" spc="0" normalizeH="0" baseline="0" noProof="0">
              <a:ln>
                <a:noFill/>
              </a:ln>
              <a:solidFill>
                <a:schemeClr val="tx1"/>
              </a:solidFill>
              <a:effectLst/>
              <a:uLnTx/>
              <a:uFillTx/>
              <a:latin typeface="+mn-ea"/>
              <a:ea typeface="+mn-ea"/>
              <a:cs typeface="+mn-cs"/>
            </a:endParaRPr>
          </a:p>
        </p:txBody>
      </p:sp>
      <p:cxnSp>
        <p:nvCxnSpPr>
          <p:cNvPr id="17" name="直接连接符 16"/>
          <p:cNvCxnSpPr/>
          <p:nvPr>
            <p:custDataLst>
              <p:tags r:id="rId13"/>
            </p:custDataLst>
          </p:nvPr>
        </p:nvCxnSpPr>
        <p:spPr>
          <a:xfrm flipH="1">
            <a:off x="6129867"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4"/>
            </p:custDataLst>
          </p:nvPr>
        </p:nvCxnSpPr>
        <p:spPr>
          <a:xfrm flipH="1">
            <a:off x="8259233"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5"/>
            </p:custDataLst>
          </p:nvPr>
        </p:nvCxnSpPr>
        <p:spPr>
          <a:xfrm flipH="1">
            <a:off x="10299700" y="0"/>
            <a:ext cx="0" cy="69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205" name="图片 19"/>
          <p:cNvPicPr>
            <a:picLocks noChangeAspect="1"/>
          </p:cNvPicPr>
          <p:nvPr userDrawn="1">
            <p:custDataLst>
              <p:tags r:id="rId16"/>
            </p:custDataLst>
          </p:nvPr>
        </p:nvPicPr>
        <p:blipFill>
          <a:blip r:embed="rId17"/>
          <a:stretch>
            <a:fillRect/>
          </a:stretch>
        </p:blipFill>
        <p:spPr>
          <a:xfrm>
            <a:off x="364067" y="76200"/>
            <a:ext cx="1657351" cy="560917"/>
          </a:xfrm>
          <a:prstGeom prst="rect">
            <a:avLst/>
          </a:prstGeom>
          <a:noFill/>
          <a:ln w="9525">
            <a:noFill/>
          </a:ln>
        </p:spPr>
      </p:pic>
      <p:sp>
        <p:nvSpPr>
          <p:cNvPr id="2" name="日期占位符 1"/>
          <p:cNvSpPr>
            <a:spLocks noGrp="1"/>
          </p:cNvSpPr>
          <p:nvPr>
            <p:ph type="dt" sz="half" idx="10"/>
            <p:custDataLst>
              <p:tags r:id="rId18"/>
            </p:custDataLst>
          </p:nvPr>
        </p:nvSpPr>
        <p:spPr>
          <a:xfrm>
            <a:off x="838200" y="6356351"/>
            <a:ext cx="2743200" cy="366184"/>
          </a:xfrm>
        </p:spPr>
        <p:txBody>
          <a:body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custDataLst>
              <p:tags r:id="rId19"/>
            </p:custDataLst>
          </p:nvPr>
        </p:nvSpPr>
        <p:spPr>
          <a:xfrm>
            <a:off x="4038600" y="6356351"/>
            <a:ext cx="4114800" cy="366184"/>
          </a:xfrm>
        </p:spPr>
        <p:txBody>
          <a:body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custDataLst>
              <p:tags r:id="rId20"/>
            </p:custDataLst>
          </p:nvPr>
        </p:nvSpPr>
        <p:spPr>
          <a:xfrm>
            <a:off x="8610600" y="6356351"/>
            <a:ext cx="2743200" cy="366184"/>
          </a:xfrm>
        </p:spPr>
        <p:txBody>
          <a:bodyPr/>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tags" Target="../tags/tag14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A_淘宝店chenying0907出品 23"/>
          <p:cNvSpPr/>
          <p:nvPr userDrawn="1">
            <p:custDataLst>
              <p:tags r:id="rId18"/>
            </p:custDataLst>
          </p:nvPr>
        </p:nvSpPr>
        <p:spPr>
          <a:xfrm>
            <a:off x="0" y="247650"/>
            <a:ext cx="12192635" cy="2203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3" name="图片 2" descr="微信图片_20211120224208"/>
          <p:cNvPicPr>
            <a:picLocks noChangeAspect="1"/>
          </p:cNvPicPr>
          <p:nvPr userDrawn="1"/>
        </p:nvPicPr>
        <p:blipFill>
          <a:blip r:embed="rId19"/>
          <a:stretch>
            <a:fillRect/>
          </a:stretch>
        </p:blipFill>
        <p:spPr>
          <a:xfrm>
            <a:off x="292735" y="48260"/>
            <a:ext cx="586740" cy="58674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txStyles>
    <p:titleStyle>
      <a:lvl1pPr algn="l" defTabSz="914400" rtl="0" eaLnBrk="0" fontAlgn="base" hangingPunct="0">
        <a:lnSpc>
          <a:spcPct val="90000"/>
        </a:lnSpc>
        <a:spcBef>
          <a:spcPct val="0"/>
        </a:spcBef>
        <a:spcAft>
          <a:spcPct val="0"/>
        </a:spcAft>
        <a:defRPr sz="4400" kern="1200">
          <a:solidFill>
            <a:schemeClr val="tx1"/>
          </a:solidFill>
          <a:latin typeface="方正启体简体" panose="03000509000000000000" charset="-122"/>
          <a:ea typeface="方正启体简体" panose="03000509000000000000" charset="-122"/>
          <a:cs typeface="方正启体简体" panose="03000509000000000000" charset="-122"/>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方正启体简体" panose="03000509000000000000" charset="-122"/>
          <a:ea typeface="方正启体简体" panose="03000509000000000000" charset="-122"/>
          <a:cs typeface="方正启体简体" panose="03000509000000000000" charset="-122"/>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方正启体简体" panose="03000509000000000000" charset="-122"/>
          <a:ea typeface="方正启体简体" panose="03000509000000000000" charset="-122"/>
          <a:cs typeface="方正启体简体" panose="03000509000000000000" charset="-122"/>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方正启体简体" panose="03000509000000000000" charset="-122"/>
          <a:ea typeface="方正启体简体" panose="03000509000000000000" charset="-122"/>
          <a:cs typeface="方正启体简体" panose="03000509000000000000" charset="-122"/>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方正启体简体" panose="03000509000000000000" charset="-122"/>
          <a:ea typeface="方正启体简体" panose="03000509000000000000" charset="-122"/>
          <a:cs typeface="方正启体简体" panose="03000509000000000000" charset="-122"/>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kern="1200">
          <a:solidFill>
            <a:schemeClr val="tx1"/>
          </a:solidFill>
          <a:latin typeface="方正启体简体" panose="03000509000000000000" charset="-122"/>
          <a:ea typeface="方正启体简体" panose="03000509000000000000" charset="-122"/>
          <a:cs typeface="方正启体简体" panose="03000509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slide" Target="slide1.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4.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hyperlink" Target="https://haokan.baidu.com/v?vid=11266694262705004353" TargetMode="External"/><Relationship Id="rId3" Type="http://schemas.openxmlformats.org/officeDocument/2006/relationships/tags" Target="../tags/tag211.xml"/><Relationship Id="rId2" Type="http://schemas.openxmlformats.org/officeDocument/2006/relationships/image" Target="../media/image8.jpeg"/><Relationship Id="rId1" Type="http://schemas.openxmlformats.org/officeDocument/2006/relationships/tags" Target="../tags/tag210.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4.xml"/><Relationship Id="rId1" Type="http://schemas.openxmlformats.org/officeDocument/2006/relationships/tags" Target="../tags/tag223.xml"/></Relationships>
</file>

<file path=ppt/slides/_rels/slide15.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image" Target="../media/image10.jpeg"/><Relationship Id="rId7" Type="http://schemas.openxmlformats.org/officeDocument/2006/relationships/tags" Target="../tags/tag228.xml"/><Relationship Id="rId6" Type="http://schemas.openxmlformats.org/officeDocument/2006/relationships/image" Target="../media/image9.jpeg"/><Relationship Id="rId5" Type="http://schemas.openxmlformats.org/officeDocument/2006/relationships/tags" Target="../tags/tag227.xml"/><Relationship Id="rId4" Type="http://schemas.openxmlformats.org/officeDocument/2006/relationships/hyperlink" Target="&#25343;&#30772;&#20177;&#25112;&#20105;&#25112;&#32447;&#21464;&#21270;%20-%201.1(Av1767202,P1).mp4" TargetMode="External"/><Relationship Id="rId3" Type="http://schemas.openxmlformats.org/officeDocument/2006/relationships/hyperlink" Target="https://xueshu.baidu.com/usercenter/paper/show?paperid=a86f56700704d133f6c85aeee4dd68b1&amp;tn=SE_baiduxueshu_c1gjeupa&amp;ie=utf-8&amp;site=baike" TargetMode="External"/><Relationship Id="rId2" Type="http://schemas.openxmlformats.org/officeDocument/2006/relationships/tags" Target="../tags/tag226.xml"/><Relationship Id="rId13" Type="http://schemas.openxmlformats.org/officeDocument/2006/relationships/slideLayout" Target="../slideLayouts/slideLayout4.xml"/><Relationship Id="rId12" Type="http://schemas.openxmlformats.org/officeDocument/2006/relationships/hyperlink" Target="https://haokan.baidu.com/v?vid=16041229415767798396" TargetMode="External"/><Relationship Id="rId11" Type="http://schemas.openxmlformats.org/officeDocument/2006/relationships/tags" Target="../tags/tag230.xml"/><Relationship Id="rId10" Type="http://schemas.openxmlformats.org/officeDocument/2006/relationships/image" Target="../media/image11.jpeg"/><Relationship Id="rId1" Type="http://schemas.openxmlformats.org/officeDocument/2006/relationships/tags" Target="../tags/tag22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hyperlink" Target="https://haokan.baidu.com/v?vid=120573190091238158" TargetMode="External"/><Relationship Id="rId5" Type="http://schemas.openxmlformats.org/officeDocument/2006/relationships/tags" Target="../tags/tag237.xml"/><Relationship Id="rId4" Type="http://schemas.openxmlformats.org/officeDocument/2006/relationships/slide" Target="slide1.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0" Type="http://schemas.openxmlformats.org/officeDocument/2006/relationships/slideLayout" Target="../slideLayouts/slideLayout4.xml"/><Relationship Id="rId1" Type="http://schemas.openxmlformats.org/officeDocument/2006/relationships/tags" Target="../tags/tag240.xml"/></Relationships>
</file>

<file path=ppt/slides/_rels/slide19.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image" Target="../media/image12.jpeg"/><Relationship Id="rId3" Type="http://schemas.openxmlformats.org/officeDocument/2006/relationships/tags" Target="../tags/tag250.xml"/><Relationship Id="rId2" Type="http://schemas.openxmlformats.org/officeDocument/2006/relationships/slide" Target="slide1.xml"/><Relationship Id="rId10" Type="http://schemas.openxmlformats.org/officeDocument/2006/relationships/slideLayout" Target="../slideLayouts/slideLayout4.xml"/><Relationship Id="rId1" Type="http://schemas.openxmlformats.org/officeDocument/2006/relationships/tags" Target="../tags/tag24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49.xml"/><Relationship Id="rId3" Type="http://schemas.openxmlformats.org/officeDocument/2006/relationships/image" Target="../media/image4.jpeg"/><Relationship Id="rId2" Type="http://schemas.openxmlformats.org/officeDocument/2006/relationships/tags" Target="../tags/tag148.xml"/><Relationship Id="rId1" Type="http://schemas.openxmlformats.org/officeDocument/2006/relationships/tags" Target="../tags/tag147.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s>
</file>

<file path=ppt/slides/_rels/slide21.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6" Type="http://schemas.openxmlformats.org/officeDocument/2006/relationships/slideLayout" Target="../slideLayouts/slideLayout4.xml"/><Relationship Id="rId35" Type="http://schemas.openxmlformats.org/officeDocument/2006/relationships/tags" Target="../tags/tag297.xml"/><Relationship Id="rId34" Type="http://schemas.openxmlformats.org/officeDocument/2006/relationships/tags" Target="../tags/tag296.xml"/><Relationship Id="rId33" Type="http://schemas.openxmlformats.org/officeDocument/2006/relationships/tags" Target="../tags/tag295.xml"/><Relationship Id="rId32" Type="http://schemas.openxmlformats.org/officeDocument/2006/relationships/tags" Target="../tags/tag294.xml"/><Relationship Id="rId31" Type="http://schemas.openxmlformats.org/officeDocument/2006/relationships/tags" Target="../tags/tag293.xml"/><Relationship Id="rId30" Type="http://schemas.openxmlformats.org/officeDocument/2006/relationships/tags" Target="../tags/tag292.xml"/><Relationship Id="rId3" Type="http://schemas.openxmlformats.org/officeDocument/2006/relationships/tags" Target="../tags/tag265.xml"/><Relationship Id="rId29" Type="http://schemas.openxmlformats.org/officeDocument/2006/relationships/tags" Target="../tags/tag291.xml"/><Relationship Id="rId28" Type="http://schemas.openxmlformats.org/officeDocument/2006/relationships/tags" Target="../tags/tag290.xml"/><Relationship Id="rId27" Type="http://schemas.openxmlformats.org/officeDocument/2006/relationships/tags" Target="../tags/tag289.xml"/><Relationship Id="rId26" Type="http://schemas.openxmlformats.org/officeDocument/2006/relationships/tags" Target="../tags/tag288.xml"/><Relationship Id="rId25" Type="http://schemas.openxmlformats.org/officeDocument/2006/relationships/tags" Target="../tags/tag287.xml"/><Relationship Id="rId24" Type="http://schemas.openxmlformats.org/officeDocument/2006/relationships/tags" Target="../tags/tag286.xml"/><Relationship Id="rId23" Type="http://schemas.openxmlformats.org/officeDocument/2006/relationships/tags" Target="../tags/tag285.xml"/><Relationship Id="rId22" Type="http://schemas.openxmlformats.org/officeDocument/2006/relationships/tags" Target="../tags/tag284.xml"/><Relationship Id="rId21" Type="http://schemas.openxmlformats.org/officeDocument/2006/relationships/tags" Target="../tags/tag283.xml"/><Relationship Id="rId20" Type="http://schemas.openxmlformats.org/officeDocument/2006/relationships/tags" Target="../tags/tag282.xml"/><Relationship Id="rId2" Type="http://schemas.openxmlformats.org/officeDocument/2006/relationships/tags" Target="../tags/tag264.xml"/><Relationship Id="rId19" Type="http://schemas.openxmlformats.org/officeDocument/2006/relationships/tags" Target="../tags/tag281.xml"/><Relationship Id="rId18" Type="http://schemas.openxmlformats.org/officeDocument/2006/relationships/tags" Target="../tags/tag280.xml"/><Relationship Id="rId17" Type="http://schemas.openxmlformats.org/officeDocument/2006/relationships/tags" Target="../tags/tag279.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3.xml"/></Relationships>
</file>

<file path=ppt/slides/_rels/slide22.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slide" Target="slide1.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0" Type="http://schemas.openxmlformats.org/officeDocument/2006/relationships/slideLayout" Target="../slideLayouts/slideLayout4.xml"/><Relationship Id="rId1" Type="http://schemas.openxmlformats.org/officeDocument/2006/relationships/tags" Target="../tags/tag298.xml"/></Relationships>
</file>

<file path=ppt/slides/_rels/slide23.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image" Target="../media/image13.jpeg"/><Relationship Id="rId3" Type="http://schemas.openxmlformats.org/officeDocument/2006/relationships/tags" Target="../tags/tag308.xml"/><Relationship Id="rId2" Type="http://schemas.openxmlformats.org/officeDocument/2006/relationships/tags" Target="../tags/tag307.xml"/><Relationship Id="rId10" Type="http://schemas.openxmlformats.org/officeDocument/2006/relationships/slideLayout" Target="../slideLayouts/slideLayout4.xml"/><Relationship Id="rId1" Type="http://schemas.openxmlformats.org/officeDocument/2006/relationships/tags" Target="../tags/tag306.xml"/></Relationships>
</file>

<file path=ppt/slides/_rels/slide24.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tags" Target="../tags/tag315.xml"/><Relationship Id="rId11" Type="http://schemas.openxmlformats.org/officeDocument/2006/relationships/slideLayout" Target="../slideLayouts/slideLayout4.xml"/><Relationship Id="rId10" Type="http://schemas.openxmlformats.org/officeDocument/2006/relationships/tags" Target="../tags/tag323.xml"/><Relationship Id="rId1" Type="http://schemas.openxmlformats.org/officeDocument/2006/relationships/tags" Target="../tags/tag314.xml"/></Relationships>
</file>

<file path=ppt/slides/_rels/slide25.xml.rels><?xml version="1.0" encoding="UTF-8" standalone="yes"?>
<Relationships xmlns="http://schemas.openxmlformats.org/package/2006/relationships"><Relationship Id="rId9" Type="http://schemas.openxmlformats.org/officeDocument/2006/relationships/tags" Target="../tags/tag332.xml"/><Relationship Id="rId8" Type="http://schemas.openxmlformats.org/officeDocument/2006/relationships/tags" Target="../tags/tag331.xml"/><Relationship Id="rId7" Type="http://schemas.openxmlformats.org/officeDocument/2006/relationships/tags" Target="../tags/tag330.xml"/><Relationship Id="rId6" Type="http://schemas.openxmlformats.org/officeDocument/2006/relationships/tags" Target="../tags/tag329.xml"/><Relationship Id="rId5" Type="http://schemas.openxmlformats.org/officeDocument/2006/relationships/tags" Target="../tags/tag328.xml"/><Relationship Id="rId4" Type="http://schemas.openxmlformats.org/officeDocument/2006/relationships/tags" Target="../tags/tag327.xml"/><Relationship Id="rId3" Type="http://schemas.openxmlformats.org/officeDocument/2006/relationships/tags" Target="../tags/tag326.xml"/><Relationship Id="rId2" Type="http://schemas.openxmlformats.org/officeDocument/2006/relationships/tags" Target="../tags/tag325.xml"/><Relationship Id="rId18" Type="http://schemas.openxmlformats.org/officeDocument/2006/relationships/notesSlide" Target="../notesSlides/notesSlide5.xml"/><Relationship Id="rId17" Type="http://schemas.openxmlformats.org/officeDocument/2006/relationships/slideLayout" Target="../slideLayouts/slideLayout4.xml"/><Relationship Id="rId16" Type="http://schemas.openxmlformats.org/officeDocument/2006/relationships/tags" Target="../tags/tag336.xml"/><Relationship Id="rId15" Type="http://schemas.openxmlformats.org/officeDocument/2006/relationships/tags" Target="../tags/tag335.xml"/><Relationship Id="rId14" Type="http://schemas.openxmlformats.org/officeDocument/2006/relationships/image" Target="../media/image16.jpeg"/><Relationship Id="rId13" Type="http://schemas.openxmlformats.org/officeDocument/2006/relationships/tags" Target="../tags/tag334.xml"/><Relationship Id="rId12" Type="http://schemas.openxmlformats.org/officeDocument/2006/relationships/image" Target="../media/image15.jpeg"/><Relationship Id="rId11" Type="http://schemas.openxmlformats.org/officeDocument/2006/relationships/tags" Target="../tags/tag333.xml"/><Relationship Id="rId10" Type="http://schemas.openxmlformats.org/officeDocument/2006/relationships/image" Target="../media/image14.jpeg"/><Relationship Id="rId1" Type="http://schemas.openxmlformats.org/officeDocument/2006/relationships/tags" Target="../tags/tag324.xml"/></Relationships>
</file>

<file path=ppt/slides/_rels/slide26.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 Type="http://schemas.openxmlformats.org/officeDocument/2006/relationships/tags" Target="../tags/tag34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7" Type="http://schemas.openxmlformats.org/officeDocument/2006/relationships/slideLayout" Target="../slideLayouts/slideLayout4.xml"/><Relationship Id="rId16" Type="http://schemas.openxmlformats.org/officeDocument/2006/relationships/tags" Target="../tags/tag354.xml"/><Relationship Id="rId15" Type="http://schemas.openxmlformats.org/officeDocument/2006/relationships/tags" Target="../tags/tag353.xml"/><Relationship Id="rId14" Type="http://schemas.openxmlformats.org/officeDocument/2006/relationships/tags" Target="../tags/tag352.xml"/><Relationship Id="rId13" Type="http://schemas.openxmlformats.org/officeDocument/2006/relationships/tags" Target="../tags/tag351.xml"/><Relationship Id="rId12" Type="http://schemas.openxmlformats.org/officeDocument/2006/relationships/tags" Target="../tags/tag350.xml"/><Relationship Id="rId11" Type="http://schemas.openxmlformats.org/officeDocument/2006/relationships/tags" Target="../tags/tag349.xml"/><Relationship Id="rId10" Type="http://schemas.openxmlformats.org/officeDocument/2006/relationships/tags" Target="../tags/tag348.xml"/><Relationship Id="rId1" Type="http://schemas.openxmlformats.org/officeDocument/2006/relationships/tags" Target="../tags/tag339.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4.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slide" Target="slide9.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slideLayout" Target="../slideLayouts/slideLayout4.xml"/><Relationship Id="rId10" Type="http://schemas.openxmlformats.org/officeDocument/2006/relationships/tags" Target="../tags/tag173.xml"/><Relationship Id="rId1" Type="http://schemas.openxmlformats.org/officeDocument/2006/relationships/tags" Target="../tags/tag165.xml"/></Relationships>
</file>

<file path=ppt/slides/_rels/slide6.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3" Type="http://schemas.openxmlformats.org/officeDocument/2006/relationships/notesSlide" Target="../notesSlides/notesSlide2.xml"/><Relationship Id="rId12" Type="http://schemas.openxmlformats.org/officeDocument/2006/relationships/slideLayout" Target="../slideLayouts/slideLayout4.xml"/><Relationship Id="rId11" Type="http://schemas.openxmlformats.org/officeDocument/2006/relationships/tags" Target="../tags/tag183.xml"/><Relationship Id="rId10" Type="http://schemas.openxmlformats.org/officeDocument/2006/relationships/image" Target="../media/image5.jpeg"/><Relationship Id="rId1" Type="http://schemas.openxmlformats.org/officeDocument/2006/relationships/tags" Target="../tags/tag17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openxmlformats.org/officeDocument/2006/relationships/tags" Target="../tags/tag189.xml"/><Relationship Id="rId5" Type="http://schemas.openxmlformats.org/officeDocument/2006/relationships/image" Target="../media/image6.jpeg"/><Relationship Id="rId4" Type="http://schemas.openxmlformats.org/officeDocument/2006/relationships/tags" Target="../tags/tag188.xml"/><Relationship Id="rId3" Type="http://schemas.openxmlformats.org/officeDocument/2006/relationships/slide" Target="slide1.xml"/><Relationship Id="rId2" Type="http://schemas.openxmlformats.org/officeDocument/2006/relationships/tags" Target="../tags/tag187.xml"/><Relationship Id="rId1" Type="http://schemas.openxmlformats.org/officeDocument/2006/relationships/tags" Target="../tags/tag186.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slide" Target="slide9.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image" Target="../media/image7.jpeg"/><Relationship Id="rId2" Type="http://schemas.openxmlformats.org/officeDocument/2006/relationships/tags" Target="../tags/tag199.xml"/><Relationship Id="rId1" Type="http://schemas.openxmlformats.org/officeDocument/2006/relationships/tags" Target="../tags/tag1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2743200" y="3044825"/>
            <a:ext cx="9448800" cy="768350"/>
          </a:xfrm>
          <a:prstGeom prst="rect">
            <a:avLst/>
          </a:prstGeom>
          <a:noFill/>
        </p:spPr>
        <p:txBody>
          <a:bodyPr wrap="square" rtlCol="0">
            <a:spAutoFit/>
          </a:bodyPr>
          <a:lstStyle/>
          <a:p>
            <a:pPr algn="ctr"/>
            <a:r>
              <a:rPr lang="zh-CN" altLang="en-US" sz="4400" b="1">
                <a:solidFill>
                  <a:schemeClr val="bg1"/>
                </a:solidFill>
                <a:latin typeface="方正启体简体" panose="03000509000000000000" charset="-122"/>
                <a:ea typeface="方正启体简体" panose="03000509000000000000" charset="-122"/>
              </a:rPr>
              <a:t>第</a:t>
            </a:r>
            <a:r>
              <a:rPr lang="en-US" altLang="zh-CN" sz="4400" b="1">
                <a:solidFill>
                  <a:schemeClr val="bg1"/>
                </a:solidFill>
                <a:latin typeface="方正启体简体" panose="03000509000000000000" charset="-122"/>
                <a:ea typeface="方正启体简体" panose="03000509000000000000" charset="-122"/>
              </a:rPr>
              <a:t>12</a:t>
            </a:r>
            <a:r>
              <a:rPr lang="zh-CN" altLang="en-US" sz="4400" b="1">
                <a:solidFill>
                  <a:schemeClr val="bg1"/>
                </a:solidFill>
                <a:latin typeface="方正启体简体" panose="03000509000000000000" charset="-122"/>
                <a:ea typeface="方正启体简体" panose="03000509000000000000" charset="-122"/>
              </a:rPr>
              <a:t>课</a:t>
            </a:r>
            <a:r>
              <a:rPr lang="en-US" altLang="zh-CN" sz="4400" b="1">
                <a:solidFill>
                  <a:schemeClr val="bg1"/>
                </a:solidFill>
                <a:latin typeface="方正启体简体" panose="03000509000000000000" charset="-122"/>
                <a:ea typeface="方正启体简体" panose="03000509000000000000" charset="-122"/>
              </a:rPr>
              <a:t> </a:t>
            </a:r>
            <a:r>
              <a:rPr lang="zh-CN" altLang="en-US" sz="4400" b="1">
                <a:solidFill>
                  <a:schemeClr val="bg1"/>
                </a:solidFill>
                <a:latin typeface="方正启体简体" panose="03000509000000000000" charset="-122"/>
                <a:ea typeface="方正启体简体" panose="03000509000000000000" charset="-122"/>
              </a:rPr>
              <a:t>近代战争与西方文化的扩张</a:t>
            </a:r>
            <a:endParaRPr lang="zh-CN" altLang="en-US" sz="4400" b="1">
              <a:solidFill>
                <a:schemeClr val="bg1"/>
              </a:solidFill>
              <a:latin typeface="方正启体简体" panose="03000509000000000000" charset="-122"/>
              <a:ea typeface="方正启体简体" panose="03000509000000000000" charset="-122"/>
            </a:endParaRPr>
          </a:p>
        </p:txBody>
      </p:sp>
      <p:sp>
        <p:nvSpPr>
          <p:cNvPr id="4" name="文本框 1"/>
          <p:cNvSpPr txBox="1"/>
          <p:nvPr>
            <p:custDataLst>
              <p:tags r:id="rId2"/>
            </p:custDataLst>
          </p:nvPr>
        </p:nvSpPr>
        <p:spPr>
          <a:xfrm>
            <a:off x="1074420" y="4963160"/>
            <a:ext cx="10326370" cy="829945"/>
          </a:xfrm>
          <a:prstGeom prst="rect">
            <a:avLst/>
          </a:prstGeom>
          <a:noFill/>
        </p:spPr>
        <p:txBody>
          <a:bodyPr wrap="square" rtlCol="0">
            <a:spAutoFit/>
          </a:bodyPr>
          <a:lstStyle/>
          <a:p>
            <a:r>
              <a:rPr lang="zh-CN" altLang="en-US" sz="2400" b="1">
                <a:solidFill>
                  <a:schemeClr val="tx1"/>
                </a:solidFill>
                <a:latin typeface="方正启体简体" panose="03000509000000000000" charset="-122"/>
                <a:ea typeface="方正启体简体" panose="03000509000000000000" charset="-122"/>
              </a:rPr>
              <a:t>课程标准：</a:t>
            </a:r>
            <a:r>
              <a:rPr lang="en-US" altLang="zh-CN" sz="2400" b="1" smtClean="0">
                <a:solidFill>
                  <a:schemeClr val="tx1"/>
                </a:solidFill>
                <a:latin typeface="方正启体简体" panose="03000509000000000000" charset="-122"/>
                <a:ea typeface="方正启体简体" panose="03000509000000000000" charset="-122"/>
              </a:rPr>
              <a:t>1</a:t>
            </a:r>
            <a:r>
              <a:rPr lang="zh-CN" altLang="en-US" sz="2400" b="1" smtClean="0">
                <a:solidFill>
                  <a:schemeClr val="tx1"/>
                </a:solidFill>
                <a:latin typeface="方正启体简体" panose="03000509000000000000" charset="-122"/>
                <a:ea typeface="方正启体简体" panose="03000509000000000000" charset="-122"/>
              </a:rPr>
              <a:t>、通过</a:t>
            </a:r>
            <a:r>
              <a:rPr lang="zh-CN" altLang="en-US" sz="2400" b="1">
                <a:solidFill>
                  <a:schemeClr val="tx1"/>
                </a:solidFill>
                <a:latin typeface="方正启体简体" panose="03000509000000000000" charset="-122"/>
                <a:ea typeface="方正启体简体" panose="03000509000000000000" charset="-122"/>
              </a:rPr>
              <a:t>了解历史上的著名战争，理解战争对人类文化的破坏，以造成的文化断裂</a:t>
            </a:r>
            <a:r>
              <a:rPr lang="zh-CN" altLang="en-US" sz="2400" b="1" smtClean="0">
                <a:solidFill>
                  <a:schemeClr val="tx1"/>
                </a:solidFill>
                <a:latin typeface="方正启体简体" panose="03000509000000000000" charset="-122"/>
                <a:ea typeface="方正启体简体" panose="03000509000000000000" charset="-122"/>
              </a:rPr>
              <a:t>；</a:t>
            </a:r>
            <a:r>
              <a:rPr lang="en-US" altLang="zh-CN" sz="2400" b="1" smtClean="0">
                <a:solidFill>
                  <a:schemeClr val="tx1"/>
                </a:solidFill>
                <a:latin typeface="方正启体简体" panose="03000509000000000000" charset="-122"/>
                <a:ea typeface="方正启体简体" panose="03000509000000000000" charset="-122"/>
              </a:rPr>
              <a:t>2</a:t>
            </a:r>
            <a:r>
              <a:rPr lang="zh-CN" altLang="en-US" sz="2400" b="1" smtClean="0">
                <a:solidFill>
                  <a:schemeClr val="tx1"/>
                </a:solidFill>
                <a:latin typeface="方正启体简体" panose="03000509000000000000" charset="-122"/>
                <a:ea typeface="方正启体简体" panose="03000509000000000000" charset="-122"/>
              </a:rPr>
              <a:t>、认识</a:t>
            </a:r>
            <a:r>
              <a:rPr lang="zh-CN" altLang="en-US" sz="2400" b="1">
                <a:solidFill>
                  <a:schemeClr val="tx1"/>
                </a:solidFill>
                <a:latin typeface="方正启体简体" panose="03000509000000000000" charset="-122"/>
                <a:ea typeface="方正启体简体" panose="03000509000000000000" charset="-122"/>
              </a:rPr>
              <a:t>战争在客观上又为不同文化的碰撞提供了契机</a:t>
            </a:r>
            <a:endParaRPr lang="zh-CN" altLang="en-US" sz="2400" b="1">
              <a:solidFill>
                <a:schemeClr val="tx1"/>
              </a:solidFill>
              <a:latin typeface="方正启体简体" panose="03000509000000000000" charset="-122"/>
              <a:ea typeface="方正启体简体" panose="03000509000000000000"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52805" y="537210"/>
            <a:ext cx="11001375" cy="2306955"/>
          </a:xfrm>
          <a:prstGeom prst="rect">
            <a:avLst/>
          </a:prstGeom>
          <a:solidFill>
            <a:schemeClr val="bg1"/>
          </a:solidFill>
          <a:ln w="12700">
            <a:solidFill>
              <a:srgbClr val="FF0000"/>
            </a:solidFill>
          </a:ln>
        </p:spPr>
        <p:txBody>
          <a:bodyPr wrap="square" rtlCol="0">
            <a:spAutoFit/>
          </a:bodyPr>
          <a:lstStyle/>
          <a:p>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在欧洲人征服美洲以前，那里居住着人数众多的印第安人。……从总体上说，在殖民地时期的三个世纪里，西属美洲和巴西都经历了两个阶段的人口变化过程</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第一阶段是在冲突和征服过程中</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美洲土著人口显著下降</a:t>
            </a:r>
            <a:r>
              <a:rPr lang="zh-CN" altLang="en-US" sz="2400" b="1">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欧洲、非洲移民迁入</a:t>
            </a:r>
            <a:r>
              <a:rPr lang="zh-CN" altLang="en-US" sz="2400" b="1">
                <a:latin typeface="方正启体简体" panose="03000509000000000000" charset="-122"/>
                <a:ea typeface="方正启体简体" panose="03000509000000000000" charset="-122"/>
                <a:cs typeface="方正启体简体" panose="03000509000000000000" charset="-122"/>
              </a:rPr>
              <a:t>；第二阶段是从殖民中后期起，印第安人口有所恢复，</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白人和梅斯蒂索人（印欧混血种人）迅速增加</a:t>
            </a:r>
            <a:r>
              <a:rPr lang="zh-CN" altLang="en-US" sz="2400" b="1">
                <a:latin typeface="方正启体简体" panose="03000509000000000000" charset="-122"/>
                <a:ea typeface="方正启体简体" panose="03000509000000000000" charset="-122"/>
                <a:cs typeface="方正启体简体" panose="03000509000000000000" charset="-122"/>
              </a:rPr>
              <a:t>。</a:t>
            </a:r>
            <a:endParaRPr lang="zh-CN" altLang="en-US" sz="2400" b="1">
              <a:latin typeface="方正启体简体" panose="03000509000000000000" charset="-122"/>
              <a:ea typeface="方正启体简体" panose="03000509000000000000" charset="-122"/>
              <a:cs typeface="方正启体简体" panose="03000509000000000000" charset="-122"/>
            </a:endParaRPr>
          </a:p>
          <a:p>
            <a:pPr algn="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《世界文明史》</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custDataLst>
              <p:tags r:id="rId2"/>
            </p:custDataLst>
          </p:nvPr>
        </p:nvSpPr>
        <p:spPr>
          <a:xfrm>
            <a:off x="852805" y="2844165"/>
            <a:ext cx="8557895" cy="460375"/>
          </a:xfrm>
          <a:prstGeom prst="rect">
            <a:avLst/>
          </a:prstGeom>
          <a:solidFill>
            <a:srgbClr val="FFC000"/>
          </a:solidFill>
        </p:spPr>
        <p:txBody>
          <a:bodyPr wrap="square" rtlCol="0">
            <a:spAutoFit/>
          </a:bodyPr>
          <a:lstStyle/>
          <a:p>
            <a:r>
              <a:rPr lang="zh-CN" altLang="en-US" sz="2400" b="1">
                <a:latin typeface="方正启体简体" panose="03000509000000000000" charset="-122"/>
                <a:ea typeface="方正启体简体" panose="03000509000000000000" charset="-122"/>
              </a:rPr>
              <a:t>依据材料并结合所学说明殖民扩张后拉美社会居民的构成。</a:t>
            </a:r>
            <a:endParaRPr lang="zh-CN" altLang="en-US" sz="2400" b="1">
              <a:latin typeface="方正启体简体" panose="03000509000000000000" charset="-122"/>
              <a:ea typeface="方正启体简体" panose="03000509000000000000" charset="-122"/>
            </a:endParaRPr>
          </a:p>
        </p:txBody>
      </p:sp>
      <p:sp>
        <p:nvSpPr>
          <p:cNvPr id="4" name="文本框 3"/>
          <p:cNvSpPr txBox="1"/>
          <p:nvPr>
            <p:custDataLst>
              <p:tags r:id="rId3"/>
            </p:custDataLst>
          </p:nvPr>
        </p:nvSpPr>
        <p:spPr>
          <a:xfrm>
            <a:off x="852805" y="3315970"/>
            <a:ext cx="11000740" cy="460375"/>
          </a:xfrm>
          <a:prstGeom prst="rect">
            <a:avLst/>
          </a:prstGeom>
          <a:solidFill>
            <a:schemeClr val="bg1"/>
          </a:solidFill>
        </p:spPr>
        <p:txBody>
          <a:bodyPr wrap="square" rtlCol="0">
            <a:spAutoFit/>
          </a:bodyPr>
          <a:lstStyle/>
          <a:p>
            <a:r>
              <a:rPr lang="zh-CN" altLang="en-US" sz="2400" b="1">
                <a:latin typeface="方正启体简体" panose="03000509000000000000" charset="-122"/>
                <a:ea typeface="方正启体简体" panose="03000509000000000000" charset="-122"/>
              </a:rPr>
              <a:t>以西班牙、葡萄牙为主的欧洲殖民者；非洲黑人奴隶；印第安人；混血人</a:t>
            </a:r>
            <a:endParaRPr lang="zh-CN" altLang="en-US" sz="2400" b="1">
              <a:latin typeface="方正启体简体" panose="03000509000000000000" charset="-122"/>
              <a:ea typeface="方正启体简体" panose="03000509000000000000" charset="-122"/>
            </a:endParaRPr>
          </a:p>
        </p:txBody>
      </p:sp>
      <p:sp>
        <p:nvSpPr>
          <p:cNvPr id="5" name="矩形 4"/>
          <p:cNvSpPr/>
          <p:nvPr>
            <p:custDataLst>
              <p:tags r:id="rId4"/>
            </p:custDataLst>
          </p:nvPr>
        </p:nvSpPr>
        <p:spPr>
          <a:xfrm>
            <a:off x="10340666" y="5692973"/>
            <a:ext cx="360680" cy="306705"/>
          </a:xfrm>
          <a:prstGeom prst="rect">
            <a:avLst/>
          </a:prstGeom>
        </p:spPr>
        <p:txBody>
          <a:bodyPr wrap="none">
            <a:spAutoFit/>
          </a:bodyPr>
          <a:lstStyle/>
          <a:p>
            <a:r>
              <a:rPr lang="zh-CN" altLang="en-US" sz="1400" smtClean="0">
                <a:solidFill>
                  <a:srgbClr val="00B050"/>
                </a:solidFill>
                <a:latin typeface="方正启体简体" panose="03000509000000000000" charset="-122"/>
                <a:ea typeface="方正启体简体" panose="03000509000000000000" charset="-122"/>
                <a:sym typeface="方正启体简体" panose="03000509000000000000" charset="-122"/>
                <a:hlinkClick r:id="rId5" action="ppaction://hlinksldjump"/>
              </a:rPr>
              <a:t></a:t>
            </a:r>
            <a:endParaRPr lang="zh-CN" altLang="en-US" sz="140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21837" y="510224"/>
            <a:ext cx="6975475" cy="737235"/>
          </a:xfrm>
          <a:prstGeom prst="rect">
            <a:avLst/>
          </a:prstGeom>
        </p:spPr>
        <p:txBody>
          <a:bodyPr wrap="none">
            <a:spAutoFit/>
          </a:bodyPr>
          <a:lstStyle/>
          <a:p>
            <a:pPr lvl="0">
              <a:lnSpc>
                <a:spcPct val="150000"/>
              </a:lnSpc>
            </a:pPr>
            <a:r>
              <a:rPr lang="zh-CN" altLang="en-US" sz="2800" b="1" smtClean="0">
                <a:solidFill>
                  <a:srgbClr val="FF0000"/>
                </a:solidFill>
                <a:latin typeface="方正启体简体" panose="03000509000000000000" charset="-122"/>
                <a:ea typeface="方正启体简体" panose="03000509000000000000" charset="-122"/>
              </a:rPr>
              <a:t>独立战争后拉丁美洲文化形成的背景及表现</a:t>
            </a:r>
            <a:endParaRPr lang="en-US" altLang="zh-CN" sz="2800" b="1" smtClean="0">
              <a:solidFill>
                <a:srgbClr val="FF0000"/>
              </a:solidFill>
              <a:latin typeface="方正启体简体" panose="03000509000000000000" charset="-122"/>
              <a:ea typeface="方正启体简体" panose="03000509000000000000" charset="-122"/>
            </a:endParaRPr>
          </a:p>
        </p:txBody>
      </p:sp>
      <p:sp>
        <p:nvSpPr>
          <p:cNvPr id="3" name="TextBox 2"/>
          <p:cNvSpPr txBox="1"/>
          <p:nvPr>
            <p:custDataLst>
              <p:tags r:id="rId2"/>
            </p:custDataLst>
          </p:nvPr>
        </p:nvSpPr>
        <p:spPr>
          <a:xfrm>
            <a:off x="821690" y="1154218"/>
            <a:ext cx="8678338" cy="1568450"/>
          </a:xfrm>
          <a:prstGeom prst="rect">
            <a:avLst/>
          </a:prstGeom>
          <a:noFill/>
        </p:spPr>
        <p:txBody>
          <a:bodyPr wrap="square" rtlCol="0">
            <a:spAutoFit/>
          </a:bodyPr>
          <a:lstStyle/>
          <a:p>
            <a:pPr>
              <a:lnSpc>
                <a:spcPct val="10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）背景：</a:t>
            </a:r>
            <a:endParaRPr lang="en-US" altLang="zh-CN" sz="2400" b="1" smtClean="0">
              <a:latin typeface="方正启体简体" panose="03000509000000000000" charset="-122"/>
              <a:ea typeface="方正启体简体" panose="03000509000000000000" charset="-122"/>
            </a:endParaRPr>
          </a:p>
          <a:p>
            <a:pPr>
              <a:lnSpc>
                <a:spcPct val="100000"/>
              </a:lnSpc>
            </a:pPr>
            <a:r>
              <a:rPr lang="zh-CN" altLang="en-US" sz="2400" b="1" smtClean="0">
                <a:latin typeface="方正启体简体" panose="03000509000000000000" charset="-122"/>
                <a:ea typeface="方正启体简体" panose="03000509000000000000" charset="-122"/>
              </a:rPr>
              <a:t>　①</a:t>
            </a:r>
            <a:r>
              <a:rPr lang="en-US" altLang="zh-CN" sz="2400" b="1" smtClean="0">
                <a:latin typeface="方正启体简体" panose="03000509000000000000" charset="-122"/>
                <a:ea typeface="方正启体简体" panose="03000509000000000000" charset="-122"/>
              </a:rPr>
              <a:t>19</a:t>
            </a:r>
            <a:r>
              <a:rPr lang="zh-CN" altLang="en-US" sz="2400" b="1" smtClean="0">
                <a:latin typeface="方正启体简体" panose="03000509000000000000" charset="-122"/>
                <a:ea typeface="方正启体简体" panose="03000509000000000000" charset="-122"/>
              </a:rPr>
              <a:t>世纪上半叶，拉丁美洲独立运动兴起</a:t>
            </a:r>
            <a:endParaRPr lang="en-US" altLang="zh-CN" sz="2400" b="1" smtClean="0">
              <a:latin typeface="方正启体简体" panose="03000509000000000000" charset="-122"/>
              <a:ea typeface="方正启体简体" panose="03000509000000000000" charset="-122"/>
            </a:endParaRPr>
          </a:p>
          <a:p>
            <a:pPr>
              <a:lnSpc>
                <a:spcPct val="100000"/>
              </a:lnSpc>
            </a:pPr>
            <a:r>
              <a:rPr lang="zh-CN" altLang="en-US" sz="2400" b="1" smtClean="0">
                <a:latin typeface="方正启体简体" panose="03000509000000000000" charset="-122"/>
                <a:ea typeface="方正启体简体" panose="03000509000000000000" charset="-122"/>
              </a:rPr>
              <a:t>　②法属殖民地海地的是由黑人领导</a:t>
            </a:r>
            <a:endParaRPr lang="en-US" altLang="zh-CN" sz="2400" b="1" smtClean="0">
              <a:latin typeface="方正启体简体" panose="03000509000000000000" charset="-122"/>
              <a:ea typeface="方正启体简体" panose="03000509000000000000" charset="-122"/>
            </a:endParaRPr>
          </a:p>
          <a:p>
            <a:pPr>
              <a:lnSpc>
                <a:spcPct val="100000"/>
              </a:lnSpc>
            </a:pPr>
            <a:r>
              <a:rPr lang="zh-CN" altLang="en-US" sz="2400" b="1" smtClean="0">
                <a:latin typeface="方正启体简体" panose="03000509000000000000" charset="-122"/>
                <a:ea typeface="方正启体简体" panose="03000509000000000000" charset="-122"/>
              </a:rPr>
              <a:t>　③西属殖民地的土生白人成为革命的主要领导者</a:t>
            </a:r>
            <a:endParaRPr lang="zh-CN" altLang="en-US" sz="2400" b="1" smtClean="0">
              <a:latin typeface="方正启体简体" panose="03000509000000000000" charset="-122"/>
              <a:ea typeface="方正启体简体" panose="03000509000000000000" charset="-122"/>
            </a:endParaRPr>
          </a:p>
        </p:txBody>
      </p:sp>
      <p:sp>
        <p:nvSpPr>
          <p:cNvPr id="4" name="TextBox 1"/>
          <p:cNvSpPr txBox="1"/>
          <p:nvPr>
            <p:custDataLst>
              <p:tags r:id="rId3"/>
            </p:custDataLst>
          </p:nvPr>
        </p:nvSpPr>
        <p:spPr>
          <a:xfrm>
            <a:off x="957580" y="2547620"/>
            <a:ext cx="10233660" cy="2009775"/>
          </a:xfrm>
          <a:prstGeom prst="rect">
            <a:avLst/>
          </a:prstGeom>
          <a:noFill/>
        </p:spPr>
        <p:txBody>
          <a:bodyPr wrap="square" rtlCol="0">
            <a:spAutoFit/>
          </a:bodyPr>
          <a:p>
            <a:pPr>
              <a:lnSpc>
                <a:spcPct val="13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）表现</a:t>
            </a:r>
            <a:endParaRPr lang="en-US" altLang="zh-CN" sz="2400" b="1" smtClean="0">
              <a:latin typeface="方正启体简体" panose="03000509000000000000" charset="-122"/>
              <a:ea typeface="方正启体简体" panose="03000509000000000000" charset="-122"/>
            </a:endParaRPr>
          </a:p>
          <a:p>
            <a:pPr>
              <a:lnSpc>
                <a:spcPct val="130000"/>
              </a:lnSpc>
            </a:pPr>
            <a:r>
              <a:rPr lang="zh-CN" altLang="en-US" sz="2400" b="1" smtClean="0">
                <a:latin typeface="方正启体简体" panose="03000509000000000000" charset="-122"/>
                <a:ea typeface="方正启体简体" panose="03000509000000000000" charset="-122"/>
              </a:rPr>
              <a:t>①颁布宪法，取消奴隶贸易、奴隶制以及印第安人的人头税和强制劳役</a:t>
            </a:r>
            <a:endParaRPr lang="en-US" altLang="zh-CN" sz="2400" b="1" smtClean="0">
              <a:latin typeface="方正启体简体" panose="03000509000000000000" charset="-122"/>
              <a:ea typeface="方正启体简体" panose="03000509000000000000" charset="-122"/>
            </a:endParaRPr>
          </a:p>
          <a:p>
            <a:pPr>
              <a:lnSpc>
                <a:spcPct val="130000"/>
              </a:lnSpc>
            </a:pPr>
            <a:r>
              <a:rPr lang="zh-CN" altLang="en-US" sz="2400" b="1" smtClean="0">
                <a:latin typeface="方正启体简体" panose="03000509000000000000" charset="-122"/>
                <a:ea typeface="方正启体简体" panose="03000509000000000000" charset="-122"/>
              </a:rPr>
              <a:t>②存在对黑人印第安人的种族歧视</a:t>
            </a:r>
            <a:endParaRPr lang="en-US" altLang="zh-CN" sz="2400" b="1" smtClean="0">
              <a:latin typeface="方正启体简体" panose="03000509000000000000" charset="-122"/>
              <a:ea typeface="方正启体简体" panose="03000509000000000000" charset="-122"/>
            </a:endParaRPr>
          </a:p>
          <a:p>
            <a:pPr>
              <a:lnSpc>
                <a:spcPct val="130000"/>
              </a:lnSpc>
            </a:pPr>
            <a:r>
              <a:rPr lang="zh-CN" altLang="en-US" sz="2400" b="1" smtClean="0">
                <a:latin typeface="方正启体简体" panose="03000509000000000000" charset="-122"/>
                <a:ea typeface="方正启体简体" panose="03000509000000000000" charset="-122"/>
              </a:rPr>
              <a:t>③战争促成战后考迪罗独裁权力的形成</a:t>
            </a:r>
            <a:endParaRPr lang="zh-CN" altLang="en-US" sz="2400" b="1" smtClean="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sp>
        <p:nvSpPr>
          <p:cNvPr id="5" name="文本框 4"/>
          <p:cNvSpPr txBox="1"/>
          <p:nvPr>
            <p:custDataLst>
              <p:tags r:id="rId4"/>
            </p:custDataLst>
          </p:nvPr>
        </p:nvSpPr>
        <p:spPr>
          <a:xfrm>
            <a:off x="975995" y="4458970"/>
            <a:ext cx="10790555" cy="2245360"/>
          </a:xfrm>
          <a:prstGeom prst="rect">
            <a:avLst/>
          </a:prstGeom>
          <a:solidFill>
            <a:schemeClr val="bg1"/>
          </a:solidFill>
          <a:ln w="12700">
            <a:solidFill>
              <a:srgbClr val="FF0000"/>
            </a:solidFill>
          </a:ln>
        </p:spPr>
        <p:txBody>
          <a:bodyPr wrap="square" rtlCol="0">
            <a:spAutoFit/>
          </a:bodyPr>
          <a:p>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在社会等级制度中，欧洲人、美洲印第安人、非洲人分别占据不同的位置，按等级依次排列为：</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从伊比利亚半岛来的欧洲白人为第一等级，占据政治、经济、教会的要职；克里奥尔人，即殖民地土生白人为第二等级，占据那些名望和利益仅次于半岛人的职位，第三等级是混血种人，他们是异族通婚后出现的</a:t>
            </a:r>
            <a:r>
              <a:rPr lang="zh-CN" altLang="en-US" sz="2000" b="1">
                <a:latin typeface="方正启体简体" panose="03000509000000000000" charset="-122"/>
                <a:ea typeface="方正启体简体" panose="03000509000000000000" charset="-122"/>
                <a:cs typeface="方正启体简体" panose="03000509000000000000" charset="-122"/>
              </a:rPr>
              <a:t>。印第安人名义上是</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自由人</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是</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受保护的</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，但实际上没有一点公民权利，而黑人则大多在热带种植园中从事奴隶劳动，没有丝毫的人身自由和权利，完全听从奴隶主的摆布。</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gn="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《世界文明史》</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6ca7bcb0a46f21f29a2cb79fb246b600c33ae02[1]"/>
          <p:cNvPicPr>
            <a:picLocks noChangeAspect="1"/>
          </p:cNvPicPr>
          <p:nvPr>
            <p:custDataLst>
              <p:tags r:id="rId1"/>
            </p:custDataLst>
          </p:nvPr>
        </p:nvPicPr>
        <p:blipFill>
          <a:blip r:embed="rId2"/>
          <a:srcRect l="25136"/>
          <a:stretch>
            <a:fillRect/>
          </a:stretch>
        </p:blipFill>
        <p:spPr>
          <a:xfrm>
            <a:off x="849630" y="473075"/>
            <a:ext cx="2308860" cy="2720340"/>
          </a:xfrm>
          <a:prstGeom prst="rect">
            <a:avLst/>
          </a:prstGeom>
        </p:spPr>
      </p:pic>
      <p:sp>
        <p:nvSpPr>
          <p:cNvPr id="3" name="文本框 2"/>
          <p:cNvSpPr txBox="1"/>
          <p:nvPr>
            <p:custDataLst>
              <p:tags r:id="rId3"/>
            </p:custDataLst>
          </p:nvPr>
        </p:nvSpPr>
        <p:spPr>
          <a:xfrm>
            <a:off x="3187700" y="516890"/>
            <a:ext cx="8495030" cy="2676525"/>
          </a:xfrm>
          <a:prstGeom prst="rect">
            <a:avLst/>
          </a:prstGeom>
          <a:solidFill>
            <a:schemeClr val="bg1"/>
          </a:solidFill>
          <a:ln w="12700">
            <a:solidFill>
              <a:srgbClr val="FF0000"/>
            </a:solidFill>
          </a:ln>
        </p:spPr>
        <p:txBody>
          <a:bodyPr wrap="square" rtlCol="0" anchor="t">
            <a:spAutoFit/>
          </a:bodyPr>
          <a:lstStyle/>
          <a:p>
            <a:pPr>
              <a:lnSpc>
                <a:spcPct val="120000"/>
              </a:lnSpc>
            </a:pPr>
            <a:r>
              <a:rPr lang="zh-CN" altLang="en-US" sz="2000" b="1">
                <a:latin typeface="方正启体简体" panose="03000509000000000000" charset="-122"/>
                <a:ea typeface="方正启体简体" panose="03000509000000000000" charset="-122"/>
                <a:cs typeface="方正启体简体" panose="03000509000000000000" charset="-122"/>
              </a:rPr>
              <a:t>在跳</a:t>
            </a:r>
            <a:r>
              <a:rPr lang="zh-CN" altLang="en-US" sz="2000" b="1">
                <a:solidFill>
                  <a:srgbClr val="CC00FF"/>
                </a:solidFill>
                <a:latin typeface="方正启体简体" panose="03000509000000000000" charset="-122"/>
                <a:ea typeface="方正启体简体" panose="03000509000000000000" charset="-122"/>
                <a:cs typeface="方正启体简体" panose="03000509000000000000" charset="-122"/>
                <a:hlinkClick r:id="rId4"/>
              </a:rPr>
              <a:t>拉丁舞</a:t>
            </a:r>
            <a:r>
              <a:rPr lang="zh-CN" altLang="en-US" sz="2000" b="1">
                <a:latin typeface="方正启体简体" panose="03000509000000000000" charset="-122"/>
                <a:ea typeface="方正启体简体" panose="03000509000000000000" charset="-122"/>
                <a:cs typeface="方正启体简体" panose="03000509000000000000" charset="-122"/>
              </a:rPr>
              <a:t>时，人体的状态应分成3部分。</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en-US" sz="2000" b="1">
                <a:latin typeface="方正启体简体" panose="03000509000000000000" charset="-122"/>
                <a:ea typeface="方正启体简体" panose="03000509000000000000" charset="-122"/>
                <a:cs typeface="方正启体简体" panose="03000509000000000000" charset="-122"/>
              </a:rPr>
              <a:t>1.上半身，尤其是肩部应巍然不动，体现了西班牙人的高贵，是拉丁舞中白人文化的精髓体现。</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en-US" sz="2000" b="1">
                <a:latin typeface="方正启体简体" panose="03000509000000000000" charset="-122"/>
                <a:ea typeface="方正启体简体" panose="03000509000000000000" charset="-122"/>
                <a:cs typeface="方正启体简体" panose="03000509000000000000" charset="-122"/>
              </a:rPr>
              <a:t>2.身体中部，包括腰部和胯部应收紧且尽情地扭动，彰显了非洲文化活泼、外向的特点。</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zh-CN" altLang="en-US" sz="2000" b="1">
                <a:latin typeface="方正启体简体" panose="03000509000000000000" charset="-122"/>
                <a:ea typeface="方正启体简体" panose="03000509000000000000" charset="-122"/>
                <a:cs typeface="方正启体简体" panose="03000509000000000000" charset="-122"/>
              </a:rPr>
              <a:t>3.下半身，腿和脚的动作起源于印第安人的文化，拉丁舞中的舞步有一些是起源于此。</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custDataLst>
              <p:tags r:id="rId5"/>
            </p:custDataLst>
          </p:nvPr>
        </p:nvSpPr>
        <p:spPr>
          <a:xfrm>
            <a:off x="849630" y="3193415"/>
            <a:ext cx="10833735" cy="2245360"/>
          </a:xfrm>
          <a:prstGeom prst="rect">
            <a:avLst/>
          </a:prstGeom>
          <a:solidFill>
            <a:schemeClr val="bg1"/>
          </a:solidFill>
          <a:ln w="12700">
            <a:solidFill>
              <a:srgbClr val="FF0000"/>
            </a:solidFill>
          </a:ln>
        </p:spPr>
        <p:txBody>
          <a:bodyPr wrap="square" rtlCol="0">
            <a:spAutoFit/>
          </a:bodyPr>
          <a:p>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smtClean="0">
                <a:latin typeface="方正启体简体" panose="03000509000000000000" charset="-122"/>
                <a:ea typeface="方正启体简体" panose="03000509000000000000" charset="-122"/>
                <a:cs typeface="方正启体简体" panose="03000509000000000000" charset="-122"/>
              </a:rPr>
              <a:t>独立</a:t>
            </a:r>
            <a:r>
              <a:rPr lang="zh-CN" altLang="en-US" sz="2000" b="1">
                <a:latin typeface="方正启体简体" panose="03000509000000000000" charset="-122"/>
                <a:ea typeface="方正启体简体" panose="03000509000000000000" charset="-122"/>
                <a:cs typeface="方正启体简体" panose="03000509000000000000" charset="-122"/>
              </a:rPr>
              <a:t>后，拉美社会中广泛存在的种族隔阂、阶级差别、地理差异及运输通信闭塞，最终导致了拉美政治上的分裂。最突出的一个特点是出现了地方庇护主或军阀</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在西属美洲有</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考迪罗</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，在巴西有</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陆军上校</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。他们</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是一些军事独裁者，把持着地方政权</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  </a:t>
            </a:r>
            <a:r>
              <a:rPr lang="en-US" altLang="zh-CN" sz="2000" b="1" smtClean="0">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考迪罗</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一词在西班牙语里是</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首领</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的意思，最早产生于</a:t>
            </a:r>
            <a:r>
              <a:rPr lang="en-US" altLang="zh-CN" sz="2000" b="1">
                <a:latin typeface="方正启体简体" panose="03000509000000000000" charset="-122"/>
                <a:ea typeface="方正启体简体" panose="03000509000000000000" charset="-122"/>
                <a:cs typeface="方正启体简体" panose="03000509000000000000" charset="-122"/>
                <a:sym typeface="+mn-ea"/>
              </a:rPr>
              <a:t>19</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世纪初拉丁美洲人民为争取独立而进行斗争的时期，那时涌现出一批军事领袖，他们为拉美各国的独立做出了贡献。</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独立后，他们大权在握，实行专制统治，成为第一代</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考迪罗</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000" b="1">
                <a:latin typeface="方正启体简体" panose="03000509000000000000" charset="-122"/>
                <a:ea typeface="方正启体简体" panose="03000509000000000000" charset="-122"/>
                <a:cs typeface="方正启体简体" panose="03000509000000000000" charset="-122"/>
                <a:sym typeface="+mn-ea"/>
              </a:rPr>
              <a:t>。此后，一些高级军官和地方首领通过政变或战争以暴力手段夺取政权的现象在拉美政治生活中普遍出现</a:t>
            </a:r>
            <a:r>
              <a:rPr lang="zh-CN" altLang="en-US" sz="2000" b="1" smtClean="0">
                <a:latin typeface="方正启体简体" panose="03000509000000000000" charset="-122"/>
                <a:ea typeface="方正启体简体" panose="03000509000000000000" charset="-122"/>
                <a:cs typeface="方正启体简体" panose="03000509000000000000" charset="-122"/>
                <a:sym typeface="+mn-ea"/>
              </a:rPr>
              <a:t>。</a:t>
            </a:r>
            <a:endParaRPr lang="zh-CN" altLang="en-US" sz="2000" b="1" smtClean="0">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文本框 5"/>
          <p:cNvSpPr txBox="1"/>
          <p:nvPr>
            <p:custDataLst>
              <p:tags r:id="rId6"/>
            </p:custDataLst>
          </p:nvPr>
        </p:nvSpPr>
        <p:spPr>
          <a:xfrm>
            <a:off x="788670" y="5495925"/>
            <a:ext cx="8557895" cy="460375"/>
          </a:xfrm>
          <a:prstGeom prst="rect">
            <a:avLst/>
          </a:prstGeom>
          <a:noFill/>
        </p:spPr>
        <p:txBody>
          <a:bodyPr wrap="square" rtlCol="0">
            <a:spAutoFit/>
          </a:bodyPr>
          <a:p>
            <a:r>
              <a:rPr lang="zh-CN" altLang="en-US" sz="2400" b="1">
                <a:latin typeface="方正启体简体" panose="03000509000000000000" charset="-122"/>
                <a:ea typeface="方正启体简体" panose="03000509000000000000" charset="-122"/>
              </a:rPr>
              <a:t>依据材料说明独立战争后拉美政治文化特征。</a:t>
            </a:r>
            <a:endParaRPr lang="zh-CN" altLang="en-US" sz="2400" b="1">
              <a:latin typeface="方正启体简体" panose="03000509000000000000" charset="-122"/>
              <a:ea typeface="方正启体简体" panose="03000509000000000000" charset="-122"/>
            </a:endParaRPr>
          </a:p>
        </p:txBody>
      </p:sp>
      <p:sp>
        <p:nvSpPr>
          <p:cNvPr id="7" name="文本框 6"/>
          <p:cNvSpPr txBox="1"/>
          <p:nvPr>
            <p:custDataLst>
              <p:tags r:id="rId7"/>
            </p:custDataLst>
          </p:nvPr>
        </p:nvSpPr>
        <p:spPr>
          <a:xfrm>
            <a:off x="6885940" y="5495925"/>
            <a:ext cx="2426970" cy="460375"/>
          </a:xfrm>
          <a:prstGeom prst="rect">
            <a:avLst/>
          </a:prstGeom>
          <a:solidFill>
            <a:schemeClr val="bg1"/>
          </a:solidFill>
        </p:spPr>
        <p:txBody>
          <a:bodyPr wrap="square" rtlCol="0">
            <a:spAutoFit/>
          </a:bodyPr>
          <a:p>
            <a:r>
              <a:rPr lang="zh-CN" altLang="en-US" sz="2400" b="1">
                <a:solidFill>
                  <a:srgbClr val="FF0000"/>
                </a:solidFill>
                <a:latin typeface="方正启体简体" panose="03000509000000000000" charset="-122"/>
                <a:ea typeface="方正启体简体" panose="03000509000000000000" charset="-122"/>
              </a:rPr>
              <a:t>考迪罗独裁文化</a:t>
            </a:r>
            <a:endParaRPr lang="zh-CN" altLang="en-US" sz="2400" b="1">
              <a:solidFill>
                <a:srgbClr val="FF0000"/>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56615" y="3093085"/>
            <a:ext cx="10695305" cy="2306320"/>
          </a:xfrm>
          <a:prstGeom prst="rect">
            <a:avLst/>
          </a:prstGeom>
        </p:spPr>
        <p:txBody>
          <a:bodyPr wrap="square">
            <a:spAutoFit/>
          </a:bodyPr>
          <a:lstStyle/>
          <a:p>
            <a:pPr algn="l">
              <a:lnSpc>
                <a:spcPct val="120000"/>
              </a:lnSpc>
            </a:pPr>
            <a:r>
              <a:rPr lang="en-US" altLang="zh-CN" sz="2400">
                <a:solidFill>
                  <a:schemeClr val="accent1"/>
                </a:solidFill>
                <a:latin typeface="+mn-ea"/>
                <a:ea typeface="+mn-ea"/>
              </a:rPr>
              <a:t>  </a:t>
            </a:r>
            <a:r>
              <a:rPr lang="en-US" altLang="zh-CN" sz="2400">
                <a:solidFill>
                  <a:schemeClr val="tx1"/>
                </a:solidFill>
                <a:latin typeface="+mn-ea"/>
                <a:ea typeface="+mn-ea"/>
              </a:rPr>
              <a:t>   </a:t>
            </a:r>
            <a:r>
              <a:rPr lang="zh-CN" altLang="en-US" sz="2400">
                <a:solidFill>
                  <a:schemeClr val="tx1"/>
                </a:solidFill>
                <a:latin typeface="+mn-ea"/>
                <a:ea typeface="+mn-ea"/>
              </a:rPr>
              <a:t>材料：</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由于</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19</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世纪初，拉丁美洲仍是一个封建主义的殖民地社会。</a:t>
            </a:r>
            <a:r>
              <a:rPr lang="en-US" altLang="zh-CN" sz="2400">
                <a:solidFill>
                  <a:srgbClr val="0033CC"/>
                </a:solidFill>
                <a:latin typeface="方正启体简体" panose="03000509000000000000" charset="-122"/>
                <a:ea typeface="方正启体简体" panose="03000509000000000000" charset="-122"/>
                <a:cs typeface="方正启体简体" panose="03000509000000000000" charset="-122"/>
              </a:rPr>
              <a:t>1810—1826</a:t>
            </a:r>
            <a:r>
              <a:rPr lang="zh-CN" altLang="en-US" sz="2400">
                <a:solidFill>
                  <a:srgbClr val="0033CC"/>
                </a:solidFill>
                <a:latin typeface="方正启体简体" panose="03000509000000000000" charset="-122"/>
                <a:ea typeface="方正启体简体" panose="03000509000000000000" charset="-122"/>
                <a:cs typeface="方正启体简体" panose="03000509000000000000" charset="-122"/>
              </a:rPr>
              <a:t>年独立战争的领导人们，向往社会进步和自由，放弃了已有的家产和奴隶，提出了解放奴隶，取消对印第安人的人头税和劳役制，废除教会特权，鼓励自由贸易等进步主张。</a:t>
            </a:r>
            <a:endParaRPr lang="en-US" altLang="zh-CN" sz="2400">
              <a:solidFill>
                <a:schemeClr val="accent1"/>
              </a:solidFill>
              <a:latin typeface="方正启体简体" panose="03000509000000000000" charset="-122"/>
              <a:ea typeface="方正启体简体" panose="03000509000000000000" charset="-122"/>
              <a:cs typeface="方正启体简体" panose="03000509000000000000" charset="-122"/>
            </a:endParaRPr>
          </a:p>
          <a:p>
            <a:pPr algn="r">
              <a:lnSpc>
                <a:spcPct val="120000"/>
              </a:lnSpc>
            </a:pPr>
            <a:r>
              <a:rPr lang="en-US" altLang="zh-CN" sz="2400">
                <a:solidFill>
                  <a:schemeClr val="tx1"/>
                </a:solidFill>
                <a:latin typeface="+mn-ea"/>
                <a:ea typeface="+mn-ea"/>
              </a:rPr>
              <a:t>——《</a:t>
            </a:r>
            <a:r>
              <a:rPr lang="zh-CN" altLang="en-US" sz="2400">
                <a:solidFill>
                  <a:schemeClr val="tx1"/>
                </a:solidFill>
                <a:latin typeface="+mn-ea"/>
                <a:ea typeface="+mn-ea"/>
              </a:rPr>
              <a:t>论</a:t>
            </a:r>
            <a:r>
              <a:rPr lang="en-US" altLang="zh-CN" sz="2400">
                <a:solidFill>
                  <a:schemeClr val="tx1"/>
                </a:solidFill>
                <a:latin typeface="+mn-ea"/>
                <a:ea typeface="+mn-ea"/>
              </a:rPr>
              <a:t>1810-1826</a:t>
            </a:r>
            <a:r>
              <a:rPr lang="zh-CN" altLang="en-US" sz="2400">
                <a:solidFill>
                  <a:schemeClr val="tx1"/>
                </a:solidFill>
                <a:latin typeface="+mn-ea"/>
                <a:ea typeface="+mn-ea"/>
              </a:rPr>
              <a:t>年拉丁美洲独立战争的性质</a:t>
            </a:r>
            <a:r>
              <a:rPr lang="en-US" altLang="zh-CN" sz="2400">
                <a:solidFill>
                  <a:schemeClr val="tx1"/>
                </a:solidFill>
                <a:latin typeface="+mn-ea"/>
                <a:ea typeface="+mn-ea"/>
              </a:rPr>
              <a:t>》</a:t>
            </a:r>
            <a:endParaRPr lang="en-US" altLang="zh-CN" sz="2400">
              <a:solidFill>
                <a:schemeClr val="tx1"/>
              </a:solidFill>
              <a:latin typeface="+mn-ea"/>
              <a:ea typeface="+mn-ea"/>
            </a:endParaRPr>
          </a:p>
        </p:txBody>
      </p:sp>
      <p:sp>
        <p:nvSpPr>
          <p:cNvPr id="4" name="矩形 3"/>
          <p:cNvSpPr/>
          <p:nvPr>
            <p:custDataLst>
              <p:tags r:id="rId2"/>
            </p:custDataLst>
          </p:nvPr>
        </p:nvSpPr>
        <p:spPr>
          <a:xfrm>
            <a:off x="978218" y="5246846"/>
            <a:ext cx="8490585" cy="460375"/>
          </a:xfrm>
          <a:prstGeom prst="rect">
            <a:avLst/>
          </a:prstGeom>
        </p:spPr>
        <p:txBody>
          <a:bodyPr wrap="square">
            <a:spAutoFit/>
          </a:bodyPr>
          <a:lstStyle/>
          <a:p>
            <a:pPr algn="l"/>
            <a:r>
              <a:rPr lang="zh-CN" altLang="en-US" sz="2400" b="1">
                <a:solidFill>
                  <a:schemeClr val="tx1"/>
                </a:solidFill>
                <a:latin typeface="方正启体简体" panose="03000509000000000000" charset="-122"/>
                <a:ea typeface="方正启体简体" panose="03000509000000000000" charset="-122"/>
              </a:rPr>
              <a:t>思考拉丁美洲的独立运动所起到的积极作用及局限性。</a:t>
            </a:r>
            <a:endParaRPr lang="zh-CN" altLang="en-US" sz="2400" b="1">
              <a:solidFill>
                <a:schemeClr val="tx1"/>
              </a:solidFill>
              <a:latin typeface="方正启体简体" panose="03000509000000000000" charset="-122"/>
              <a:ea typeface="方正启体简体" panose="03000509000000000000" charset="-122"/>
            </a:endParaRPr>
          </a:p>
        </p:txBody>
      </p:sp>
      <p:sp>
        <p:nvSpPr>
          <p:cNvPr id="6" name="矩形 5"/>
          <p:cNvSpPr/>
          <p:nvPr>
            <p:custDataLst>
              <p:tags r:id="rId3"/>
            </p:custDataLst>
          </p:nvPr>
        </p:nvSpPr>
        <p:spPr>
          <a:xfrm>
            <a:off x="856615" y="5707380"/>
            <a:ext cx="10948670" cy="1198880"/>
          </a:xfrm>
          <a:prstGeom prst="rect">
            <a:avLst/>
          </a:prstGeom>
          <a:solidFill>
            <a:schemeClr val="bg1"/>
          </a:solidFill>
        </p:spPr>
        <p:txBody>
          <a:bodyPr wrap="square">
            <a:spAutoFit/>
          </a:bodyPr>
          <a:lstStyle/>
          <a:p>
            <a:pPr algn="l"/>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积极：</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颁布了宪法，取消了奴隶贸易和奴隶制以及印第安人的人头税和强制劳役，废除教会特权，鼓励自由贸易；</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rPr>
              <a:t>局限：</a:t>
            </a:r>
            <a:r>
              <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rPr>
              <a:t>但对黑人与印第安人的种族压迫与歧视仍然存在，也促成了战后独裁权力（考迪罗）的形成。</a:t>
            </a:r>
            <a:endParaRPr lang="zh-CN" altLang="en-US" sz="2400" b="1">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7" name="文本框 6"/>
          <p:cNvSpPr txBox="1"/>
          <p:nvPr>
            <p:custDataLst>
              <p:tags r:id="rId4"/>
            </p:custDataLst>
          </p:nvPr>
        </p:nvSpPr>
        <p:spPr>
          <a:xfrm>
            <a:off x="856298" y="511969"/>
            <a:ext cx="2631440" cy="460375"/>
          </a:xfrm>
          <a:prstGeom prst="rect">
            <a:avLst/>
          </a:prstGeom>
          <a:noFill/>
        </p:spPr>
        <p:txBody>
          <a:bodyPr wrap="none" rtlCol="0" anchor="t">
            <a:spAutoFit/>
          </a:bodyPr>
          <a:lstStyle/>
          <a:p>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拉丁美洲独立战争</a:t>
            </a:r>
            <a:endParaRPr lang="zh-CN" alt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8" name="文本框 7"/>
          <p:cNvSpPr txBox="1"/>
          <p:nvPr>
            <p:custDataLst>
              <p:tags r:id="rId5"/>
            </p:custDataLst>
          </p:nvPr>
        </p:nvSpPr>
        <p:spPr>
          <a:xfrm>
            <a:off x="856615" y="972185"/>
            <a:ext cx="10695305" cy="2120900"/>
          </a:xfrm>
          <a:prstGeom prst="rect">
            <a:avLst/>
          </a:prstGeom>
          <a:noFill/>
        </p:spPr>
        <p:txBody>
          <a:bodyPr wrap="square" rtlCol="0" anchor="t">
            <a:spAutoFit/>
          </a:bodyPr>
          <a:lstStyle/>
          <a:p>
            <a:pPr>
              <a:lnSpc>
                <a:spcPct val="110000"/>
              </a:lnSpc>
            </a:pPr>
            <a:r>
              <a:rPr lang="en-US" altLang="zh-CN" sz="2400">
                <a:latin typeface="方正启体简体" panose="03000509000000000000" charset="-122"/>
                <a:ea typeface="方正启体简体" panose="03000509000000000000" charset="-122"/>
              </a:rPr>
              <a:t>          </a:t>
            </a:r>
            <a:r>
              <a:rPr lang="zh-CN" altLang="en-US" sz="2400">
                <a:latin typeface="方正启体简体" panose="03000509000000000000" charset="-122"/>
                <a:ea typeface="方正启体简体" panose="03000509000000000000" charset="-122"/>
              </a:rPr>
              <a:t>1810年～1826年间，西属美洲殖民地人民掀起了反对殖民统治、争取民族解放的资产阶级革命战争。历时16年，战火席卷整个西班牙美洲地区，波及人口总达2000万，是世界历史上一次影响深远的殖民地解放战争。这场战争摧毁了西班牙在拉丁美州的殖民统治，西属美洲除古巴外均获得独立，开始确立共和制和代议制，沉重打击了奴隶制和封建制，为资本主义发展创造了条件。</a:t>
            </a:r>
            <a:endParaRPr lang="zh-CN" altLang="en-US" sz="2400">
              <a:latin typeface="方正启体简体" panose="03000509000000000000" charset="-122"/>
              <a:ea typeface="方正启体简体" panose="03000509000000000000" charset="-122"/>
            </a:endParaRPr>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2645" y="540385"/>
            <a:ext cx="10161270" cy="414020"/>
          </a:xfrm>
          <a:prstGeom prst="rect">
            <a:avLst/>
          </a:prstGeom>
          <a:solidFill>
            <a:srgbClr val="CCFFFF"/>
          </a:solidFill>
          <a:ln>
            <a:solidFill>
              <a:srgbClr val="FF0000"/>
            </a:solidFill>
          </a:ln>
        </p:spPr>
        <p:txBody>
          <a:bodyPr wrap="square" rtlCol="0">
            <a:spAutoFit/>
          </a:bodyPr>
          <a:lstStyle/>
          <a:p>
            <a:r>
              <a:rPr lang="zh-CN" altLang="en-US" sz="2100" b="1">
                <a:latin typeface="方正启体简体" panose="03000509000000000000" charset="-122"/>
                <a:ea typeface="方正启体简体" panose="03000509000000000000" charset="-122"/>
              </a:rPr>
              <a:t>思考：你认为美国文化的多样性与拉丁美洲文化的多样性有哪些异同？</a:t>
            </a:r>
            <a:endParaRPr lang="zh-CN" altLang="en-US" sz="2100" b="1">
              <a:latin typeface="方正启体简体" panose="03000509000000000000" charset="-122"/>
              <a:ea typeface="方正启体简体" panose="03000509000000000000" charset="-122"/>
            </a:endParaRPr>
          </a:p>
        </p:txBody>
      </p:sp>
      <p:graphicFrame>
        <p:nvGraphicFramePr>
          <p:cNvPr id="5" name="表格 4"/>
          <p:cNvGraphicFramePr>
            <a:graphicFrameLocks noGrp="1"/>
          </p:cNvGraphicFramePr>
          <p:nvPr>
            <p:custDataLst>
              <p:tags r:id="rId1"/>
            </p:custDataLst>
          </p:nvPr>
        </p:nvGraphicFramePr>
        <p:xfrm>
          <a:off x="842645" y="949801"/>
          <a:ext cx="10161270" cy="3223260"/>
        </p:xfrm>
        <a:graphic>
          <a:graphicData uri="http://schemas.openxmlformats.org/drawingml/2006/table">
            <a:tbl>
              <a:tblPr firstRow="1" bandRow="1">
                <a:tableStyleId>{5C22544A-7EE6-4342-B048-85BDC9FD1C3A}</a:tableStyleId>
              </a:tblPr>
              <a:tblGrid>
                <a:gridCol w="1049655"/>
                <a:gridCol w="4170680"/>
                <a:gridCol w="4940935"/>
              </a:tblGrid>
              <a:tr h="215265">
                <a:tc>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a:txBody>
                    <a:bodyPr wrap="square"/>
                    <a:lstStyle/>
                    <a:p>
                      <a:pPr algn="ctr">
                        <a:buNone/>
                      </a:pPr>
                      <a:r>
                        <a:rPr lang="zh-CN" altLang="en-US" sz="1950" b="1">
                          <a:solidFill>
                            <a:schemeClr val="tx1"/>
                          </a:solidFill>
                          <a:uFillTx/>
                          <a:ea typeface="方正启体简体" panose="03000509000000000000" charset="-122"/>
                        </a:rPr>
                        <a:t>美国文化</a:t>
                      </a: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a:txBody>
                    <a:bodyPr wrap="square"/>
                    <a:lstStyle/>
                    <a:p>
                      <a:pPr algn="ctr">
                        <a:buNone/>
                      </a:pPr>
                      <a:r>
                        <a:rPr lang="zh-CN" altLang="en-US" sz="1950" b="1">
                          <a:solidFill>
                            <a:schemeClr val="tx1"/>
                          </a:solidFill>
                          <a:uFillTx/>
                          <a:ea typeface="方正启体简体" panose="03000509000000000000" charset="-122"/>
                        </a:rPr>
                        <a:t>拉丁美洲文化</a:t>
                      </a: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r>
              <a:tr h="328930">
                <a:tc rowSpan="5">
                  <a:txBody>
                    <a:bodyPr wrap="square"/>
                    <a:lstStyle/>
                    <a:p>
                      <a:pPr algn="ctr">
                        <a:buNone/>
                      </a:pPr>
                      <a:r>
                        <a:rPr lang="zh-CN" altLang="en-US" sz="1950" b="1">
                          <a:solidFill>
                            <a:schemeClr val="tx1"/>
                          </a:solidFill>
                          <a:uFillTx/>
                          <a:ea typeface="方正启体简体" panose="03000509000000000000" charset="-122"/>
                        </a:rPr>
                        <a:t>相同点</a:t>
                      </a:r>
                      <a:endParaRPr lang="zh-CN" altLang="en-US" sz="1950" b="1">
                        <a:solidFill>
                          <a:schemeClr val="tx1"/>
                        </a:solidFill>
                        <a:uFillTx/>
                        <a:ea typeface="方正启体简体" panose="03000509000000000000" charset="-122"/>
                      </a:endParaRPr>
                    </a:p>
                  </a:txBody>
                  <a:tcPr marL="68580" marR="68580" marT="34290" marB="34290" vert="horz"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gridSpan="2">
                  <a:txBody>
                    <a:bodyPr wrap="square"/>
                    <a:lstStyle/>
                    <a:p>
                      <a:pPr algn="ct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231140">
                <a:tc vMerge="1">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gridSpan="2">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228600">
                <a:tc vMerge="1">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gridSpan="2">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249555">
                <a:tc vMerge="1">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gridSpan="2">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259715">
                <a:tc vMerge="1">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gridSpan="2">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237490">
                <a:tc rowSpan="2">
                  <a:txBody>
                    <a:bodyPr wrap="square"/>
                    <a:lstStyle/>
                    <a:p>
                      <a:pPr>
                        <a:buNone/>
                      </a:pPr>
                      <a:r>
                        <a:rPr lang="zh-CN" altLang="en-US" sz="1950" b="1">
                          <a:solidFill>
                            <a:schemeClr val="tx1"/>
                          </a:solidFill>
                          <a:uFillTx/>
                          <a:ea typeface="方正启体简体" panose="03000509000000000000" charset="-122"/>
                        </a:rPr>
                        <a:t>不同点</a:t>
                      </a:r>
                      <a:endParaRPr lang="zh-CN" altLang="en-US" sz="1950" b="1">
                        <a:solidFill>
                          <a:schemeClr val="tx1"/>
                        </a:solidFill>
                        <a:uFillTx/>
                        <a:ea typeface="方正启体简体" panose="03000509000000000000" charset="-122"/>
                      </a:endParaRPr>
                    </a:p>
                  </a:txBody>
                  <a:tcPr marL="68580" marR="68580" marT="34290" marB="34290" vert="horz"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r>
              <a:tr h="391160">
                <a:tc vMerge="1">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a:txBody>
                    <a:bodyPr wrap="square"/>
                    <a:lstStyle/>
                    <a:p>
                      <a:pPr>
                        <a:buNone/>
                      </a:pPr>
                      <a:endParaRPr lang="zh-CN" altLang="en-US" sz="1950" b="1">
                        <a:solidFill>
                          <a:schemeClr val="tx1"/>
                        </a:solidFill>
                        <a:uFillTx/>
                        <a:ea typeface="方正启体简体" panose="03000509000000000000" charset="-122"/>
                      </a:endParaRPr>
                    </a:p>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c>
                  <a:txBody>
                    <a:bodyPr wrap="square"/>
                    <a:lstStyle/>
                    <a:p>
                      <a:pPr>
                        <a:buNone/>
                      </a:pPr>
                      <a:endParaRPr lang="zh-CN" altLang="en-US" sz="1950" b="1">
                        <a:solidFill>
                          <a:schemeClr val="tx1"/>
                        </a:solidFill>
                        <a:uFillTx/>
                        <a:ea typeface="方正启体简体" panose="03000509000000000000" charset="-122"/>
                      </a:endParaRPr>
                    </a:p>
                  </a:txBody>
                  <a:tcPr marL="68580" marR="68580" marT="34290" marB="34290"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alpha val="49000"/>
                      </a:schemeClr>
                    </a:solidFill>
                  </a:tcPr>
                </a:tc>
              </a:tr>
            </a:tbl>
          </a:graphicData>
        </a:graphic>
      </p:graphicFrame>
      <p:sp>
        <p:nvSpPr>
          <p:cNvPr id="6" name="文本框 5"/>
          <p:cNvSpPr txBox="1"/>
          <p:nvPr/>
        </p:nvSpPr>
        <p:spPr>
          <a:xfrm>
            <a:off x="5135245" y="1323816"/>
            <a:ext cx="2058670" cy="414020"/>
          </a:xfrm>
          <a:prstGeom prst="rect">
            <a:avLst/>
          </a:prstGeom>
          <a:noFill/>
        </p:spPr>
        <p:txBody>
          <a:bodyPr wrap="none" rtlCol="0" anchor="t">
            <a:spAutoFit/>
          </a:bodyPr>
          <a:lstStyle/>
          <a:p>
            <a:r>
              <a:rPr lang="zh-CN" altLang="en-US" sz="2100" b="1">
                <a:latin typeface="+mn-ea"/>
                <a:ea typeface="+mn-ea"/>
                <a:sym typeface="+mn-ea"/>
              </a:rPr>
              <a:t>以欧洲文化为主</a:t>
            </a:r>
            <a:endParaRPr lang="zh-CN" altLang="en-US" sz="2100" b="1">
              <a:latin typeface="+mn-ea"/>
              <a:ea typeface="+mn-ea"/>
              <a:sym typeface="+mn-ea"/>
            </a:endParaRPr>
          </a:p>
        </p:txBody>
      </p:sp>
      <p:sp>
        <p:nvSpPr>
          <p:cNvPr id="7" name="文本框 6"/>
          <p:cNvSpPr txBox="1"/>
          <p:nvPr/>
        </p:nvSpPr>
        <p:spPr>
          <a:xfrm>
            <a:off x="5135245" y="1737678"/>
            <a:ext cx="2058670" cy="414020"/>
          </a:xfrm>
          <a:prstGeom prst="rect">
            <a:avLst/>
          </a:prstGeom>
          <a:noFill/>
        </p:spPr>
        <p:txBody>
          <a:bodyPr wrap="none" rtlCol="0" anchor="t">
            <a:spAutoFit/>
          </a:bodyPr>
          <a:lstStyle/>
          <a:p>
            <a:r>
              <a:rPr lang="zh-CN" altLang="en-US" sz="2100" b="1">
                <a:latin typeface="+mn-ea"/>
                <a:ea typeface="+mn-ea"/>
                <a:sym typeface="+mn-ea"/>
              </a:rPr>
              <a:t>受黑奴贸易影响</a:t>
            </a:r>
            <a:endParaRPr lang="zh-CN" altLang="en-US" sz="2100" b="1">
              <a:latin typeface="+mn-ea"/>
              <a:ea typeface="+mn-ea"/>
              <a:sym typeface="+mn-ea"/>
            </a:endParaRPr>
          </a:p>
        </p:txBody>
      </p:sp>
      <p:sp>
        <p:nvSpPr>
          <p:cNvPr id="8" name="文本框 7"/>
          <p:cNvSpPr txBox="1"/>
          <p:nvPr/>
        </p:nvSpPr>
        <p:spPr>
          <a:xfrm>
            <a:off x="5134928" y="2033429"/>
            <a:ext cx="2058670" cy="414020"/>
          </a:xfrm>
          <a:prstGeom prst="rect">
            <a:avLst/>
          </a:prstGeom>
          <a:noFill/>
        </p:spPr>
        <p:txBody>
          <a:bodyPr wrap="none" rtlCol="0" anchor="t">
            <a:spAutoFit/>
          </a:bodyPr>
          <a:lstStyle/>
          <a:p>
            <a:r>
              <a:rPr lang="zh-CN" altLang="en-US" sz="2100" b="1">
                <a:solidFill>
                  <a:schemeClr val="tx1"/>
                </a:solidFill>
                <a:uFillTx/>
                <a:latin typeface="方正启体简体" panose="03000509000000000000" charset="-122"/>
                <a:ea typeface="+mn-ea"/>
                <a:sym typeface="+mn-ea"/>
              </a:rPr>
              <a:t>美洲文化的破坏</a:t>
            </a:r>
            <a:endParaRPr lang="zh-CN" altLang="en-US" sz="2100" b="1">
              <a:solidFill>
                <a:schemeClr val="tx1"/>
              </a:solidFill>
              <a:uFillTx/>
              <a:latin typeface="方正启体简体" panose="03000509000000000000" charset="-122"/>
              <a:ea typeface="+mn-ea"/>
              <a:sym typeface="+mn-ea"/>
            </a:endParaRPr>
          </a:p>
        </p:txBody>
      </p:sp>
      <p:sp>
        <p:nvSpPr>
          <p:cNvPr id="9" name="文本框 8"/>
          <p:cNvSpPr txBox="1"/>
          <p:nvPr/>
        </p:nvSpPr>
        <p:spPr>
          <a:xfrm>
            <a:off x="4642961" y="2424271"/>
            <a:ext cx="3398520" cy="414020"/>
          </a:xfrm>
          <a:prstGeom prst="rect">
            <a:avLst/>
          </a:prstGeom>
          <a:noFill/>
        </p:spPr>
        <p:txBody>
          <a:bodyPr wrap="none" rtlCol="0" anchor="t">
            <a:spAutoFit/>
          </a:bodyPr>
          <a:lstStyle/>
          <a:p>
            <a:r>
              <a:rPr lang="zh-CN" altLang="en-US" sz="2100" b="1">
                <a:latin typeface="+mn-ea"/>
                <a:ea typeface="+mn-ea"/>
                <a:sym typeface="+mn-ea"/>
              </a:rPr>
              <a:t>文化融合，具有多元性特点</a:t>
            </a:r>
            <a:endParaRPr lang="zh-CN" altLang="en-US" sz="2100" b="1">
              <a:latin typeface="+mn-ea"/>
              <a:ea typeface="+mn-ea"/>
              <a:sym typeface="+mn-ea"/>
            </a:endParaRPr>
          </a:p>
        </p:txBody>
      </p:sp>
      <p:sp>
        <p:nvSpPr>
          <p:cNvPr id="10" name="文本框 9"/>
          <p:cNvSpPr txBox="1"/>
          <p:nvPr/>
        </p:nvSpPr>
        <p:spPr>
          <a:xfrm>
            <a:off x="5537359" y="2779554"/>
            <a:ext cx="1254760" cy="414020"/>
          </a:xfrm>
          <a:prstGeom prst="rect">
            <a:avLst/>
          </a:prstGeom>
          <a:noFill/>
        </p:spPr>
        <p:txBody>
          <a:bodyPr wrap="none" rtlCol="0" anchor="t">
            <a:spAutoFit/>
          </a:bodyPr>
          <a:lstStyle/>
          <a:p>
            <a:r>
              <a:rPr lang="zh-CN" altLang="en-US" sz="2100" b="1">
                <a:latin typeface="+mn-ea"/>
                <a:ea typeface="+mn-ea"/>
                <a:sym typeface="+mn-ea"/>
              </a:rPr>
              <a:t>种族歧视</a:t>
            </a:r>
            <a:endParaRPr lang="zh-CN" altLang="en-US" sz="2100" b="1">
              <a:latin typeface="+mn-ea"/>
              <a:ea typeface="+mn-ea"/>
              <a:sym typeface="+mn-ea"/>
            </a:endParaRPr>
          </a:p>
        </p:txBody>
      </p:sp>
      <p:sp>
        <p:nvSpPr>
          <p:cNvPr id="11" name="文本框 10"/>
          <p:cNvSpPr txBox="1"/>
          <p:nvPr/>
        </p:nvSpPr>
        <p:spPr>
          <a:xfrm>
            <a:off x="2852103" y="3193256"/>
            <a:ext cx="1790700" cy="414020"/>
          </a:xfrm>
          <a:prstGeom prst="rect">
            <a:avLst/>
          </a:prstGeom>
          <a:noFill/>
        </p:spPr>
        <p:txBody>
          <a:bodyPr wrap="none" rtlCol="0" anchor="t">
            <a:spAutoFit/>
          </a:bodyPr>
          <a:lstStyle/>
          <a:p>
            <a:r>
              <a:rPr lang="zh-CN" altLang="en-US" sz="2100" b="1">
                <a:latin typeface="+mn-ea"/>
                <a:ea typeface="+mn-ea"/>
                <a:sym typeface="+mn-ea"/>
              </a:rPr>
              <a:t>英国文化为主</a:t>
            </a:r>
            <a:endParaRPr lang="zh-CN" altLang="en-US" sz="2100" b="1">
              <a:latin typeface="+mn-ea"/>
              <a:ea typeface="+mn-ea"/>
              <a:sym typeface="+mn-ea"/>
            </a:endParaRPr>
          </a:p>
        </p:txBody>
      </p:sp>
      <p:sp>
        <p:nvSpPr>
          <p:cNvPr id="12" name="文本框 11"/>
          <p:cNvSpPr txBox="1"/>
          <p:nvPr/>
        </p:nvSpPr>
        <p:spPr>
          <a:xfrm>
            <a:off x="6791960" y="3164046"/>
            <a:ext cx="2058670" cy="414020"/>
          </a:xfrm>
          <a:prstGeom prst="rect">
            <a:avLst/>
          </a:prstGeom>
          <a:noFill/>
        </p:spPr>
        <p:txBody>
          <a:bodyPr wrap="none" rtlCol="0" anchor="t">
            <a:spAutoFit/>
          </a:bodyPr>
          <a:lstStyle/>
          <a:p>
            <a:r>
              <a:rPr lang="zh-CN" altLang="en-US" sz="2100" b="1">
                <a:latin typeface="+mn-ea"/>
                <a:ea typeface="+mn-ea"/>
                <a:sym typeface="+mn-ea"/>
              </a:rPr>
              <a:t>西、葡文化为主</a:t>
            </a:r>
            <a:endParaRPr lang="zh-CN" altLang="en-US" sz="2100" b="1">
              <a:latin typeface="+mn-ea"/>
              <a:ea typeface="+mn-ea"/>
              <a:sym typeface="+mn-ea"/>
            </a:endParaRPr>
          </a:p>
        </p:txBody>
      </p:sp>
      <p:sp>
        <p:nvSpPr>
          <p:cNvPr id="13" name="文本框 12"/>
          <p:cNvSpPr txBox="1"/>
          <p:nvPr/>
        </p:nvSpPr>
        <p:spPr>
          <a:xfrm>
            <a:off x="2012950" y="3642995"/>
            <a:ext cx="4092575" cy="414020"/>
          </a:xfrm>
          <a:prstGeom prst="rect">
            <a:avLst/>
          </a:prstGeom>
          <a:noFill/>
        </p:spPr>
        <p:txBody>
          <a:bodyPr wrap="square" rtlCol="0" anchor="t">
            <a:spAutoFit/>
          </a:bodyPr>
          <a:lstStyle/>
          <a:p>
            <a:r>
              <a:rPr lang="zh-CN" altLang="en-US" sz="2100" b="1">
                <a:latin typeface="+mn-ea"/>
                <a:ea typeface="+mn-ea"/>
                <a:sym typeface="+mn-ea"/>
              </a:rPr>
              <a:t>政治文化呈现出民主、法治特点</a:t>
            </a:r>
            <a:endParaRPr lang="zh-CN" altLang="en-US" sz="2100" b="1">
              <a:latin typeface="+mn-ea"/>
              <a:ea typeface="+mn-ea"/>
              <a:sym typeface="+mn-ea"/>
            </a:endParaRPr>
          </a:p>
        </p:txBody>
      </p:sp>
      <p:sp>
        <p:nvSpPr>
          <p:cNvPr id="14" name="文本框 13"/>
          <p:cNvSpPr txBox="1"/>
          <p:nvPr/>
        </p:nvSpPr>
        <p:spPr>
          <a:xfrm>
            <a:off x="6322060" y="3573780"/>
            <a:ext cx="3902710" cy="414020"/>
          </a:xfrm>
          <a:prstGeom prst="rect">
            <a:avLst/>
          </a:prstGeom>
          <a:noFill/>
        </p:spPr>
        <p:txBody>
          <a:bodyPr wrap="square" rtlCol="0" anchor="t">
            <a:spAutoFit/>
          </a:bodyPr>
          <a:lstStyle/>
          <a:p>
            <a:r>
              <a:rPr lang="en-US" altLang="zh-CN" sz="2100" b="1">
                <a:latin typeface="+mn-ea"/>
                <a:ea typeface="+mn-ea"/>
                <a:cs typeface="+mn-ea"/>
                <a:sym typeface="+mn-ea"/>
              </a:rPr>
              <a:t>“</a:t>
            </a:r>
            <a:r>
              <a:rPr lang="zh-CN" altLang="en-US" sz="2100" b="1">
                <a:latin typeface="+mn-ea"/>
                <a:ea typeface="+mn-ea"/>
                <a:cs typeface="+mn-ea"/>
                <a:sym typeface="+mn-ea"/>
              </a:rPr>
              <a:t>考迪罗</a:t>
            </a:r>
            <a:r>
              <a:rPr lang="en-US" altLang="zh-CN" sz="2100" b="1">
                <a:latin typeface="+mn-ea"/>
                <a:ea typeface="+mn-ea"/>
                <a:cs typeface="+mn-ea"/>
                <a:sym typeface="+mn-ea"/>
              </a:rPr>
              <a:t>”</a:t>
            </a:r>
            <a:r>
              <a:rPr lang="zh-CN" altLang="en-US" sz="2100" b="1">
                <a:latin typeface="+mn-ea"/>
                <a:ea typeface="+mn-ea"/>
                <a:cs typeface="+mn-ea"/>
                <a:sym typeface="+mn-ea"/>
              </a:rPr>
              <a:t>独裁政治特点</a:t>
            </a:r>
            <a:endParaRPr lang="zh-CN" altLang="en-US" sz="2100" b="1">
              <a:latin typeface="+mn-ea"/>
              <a:ea typeface="+mn-ea"/>
              <a:cs typeface="+mn-ea"/>
              <a:sym typeface="+mn-ea"/>
            </a:endParaRPr>
          </a:p>
        </p:txBody>
      </p:sp>
      <p:graphicFrame>
        <p:nvGraphicFramePr>
          <p:cNvPr id="3" name="表格 2"/>
          <p:cNvGraphicFramePr/>
          <p:nvPr>
            <p:custDataLst>
              <p:tags r:id="rId2"/>
            </p:custDataLst>
          </p:nvPr>
        </p:nvGraphicFramePr>
        <p:xfrm>
          <a:off x="842486" y="4180364"/>
          <a:ext cx="10137775" cy="2536825"/>
        </p:xfrm>
        <a:graphic>
          <a:graphicData uri="http://schemas.openxmlformats.org/drawingml/2006/table">
            <a:tbl>
              <a:tblPr firstRow="1" bandRow="1">
                <a:tableStyleId>{5C22544A-7EE6-4342-B048-85BDC9FD1C3A}</a:tableStyleId>
              </a:tblPr>
              <a:tblGrid>
                <a:gridCol w="1048385"/>
                <a:gridCol w="4183380"/>
                <a:gridCol w="4906010"/>
              </a:tblGrid>
              <a:tr h="347980">
                <a:tc>
                  <a:txBody>
                    <a:bodyPr/>
                    <a:p>
                      <a:pPr indent="0" algn="ctr">
                        <a:buNone/>
                      </a:pPr>
                      <a:r>
                        <a:rPr lang="zh-CN" sz="1800" b="1">
                          <a:solidFill>
                            <a:srgbClr val="000000"/>
                          </a:solidFill>
                          <a:latin typeface="方正启体简体" panose="03000509000000000000" charset="-122"/>
                          <a:ea typeface="方正启体简体" panose="03000509000000000000" charset="-122"/>
                        </a:rPr>
                        <a:t>种族</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altLang="zh-CN" sz="1800" b="1">
                          <a:solidFill>
                            <a:srgbClr val="000000"/>
                          </a:solidFill>
                          <a:latin typeface="方正启体简体" panose="03000509000000000000" charset="-122"/>
                          <a:ea typeface="方正启体简体" panose="03000509000000000000" charset="-122"/>
                        </a:rPr>
                        <a:t> </a:t>
                      </a:r>
                      <a:r>
                        <a:rPr lang="zh-CN" sz="1800" b="1">
                          <a:solidFill>
                            <a:srgbClr val="000000"/>
                          </a:solidFill>
                          <a:latin typeface="方正启体简体" panose="03000509000000000000" charset="-122"/>
                          <a:ea typeface="方正启体简体" panose="03000509000000000000" charset="-122"/>
                        </a:rPr>
                        <a:t>多元；白人、黑人、印第安人</a:t>
                      </a:r>
                      <a:r>
                        <a:rPr lang="en-US" sz="1800" b="1">
                          <a:solidFill>
                            <a:srgbClr val="000000"/>
                          </a:solidFill>
                          <a:latin typeface="方正启体简体" panose="03000509000000000000" charset="-122"/>
                        </a:rPr>
                        <a:t>  </a:t>
                      </a:r>
                      <a:r>
                        <a:rPr lang="zh-CN" sz="1800" b="1">
                          <a:solidFill>
                            <a:srgbClr val="000000"/>
                          </a:solidFill>
                          <a:latin typeface="方正启体简体" panose="03000509000000000000" charset="-122"/>
                          <a:ea typeface="方正启体简体" panose="03000509000000000000" charset="-122"/>
                        </a:rPr>
                        <a:t>融合</a:t>
                      </a:r>
                      <a:r>
                        <a:rPr lang="zh-CN" sz="1800" b="1">
                          <a:solidFill>
                            <a:srgbClr val="0945A5"/>
                          </a:solidFill>
                          <a:latin typeface="方正启体简体" panose="03000509000000000000" charset="-122"/>
                          <a:ea typeface="方正启体简体" panose="03000509000000000000" charset="-122"/>
                        </a:rPr>
                        <a:t>较少</a:t>
                      </a:r>
                      <a:endParaRPr lang="zh-CN" altLang="en-US" sz="1800" b="1">
                        <a:solidFill>
                          <a:srgbClr val="0945A5"/>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zh-CN" sz="1800" b="1">
                          <a:solidFill>
                            <a:srgbClr val="000000"/>
                          </a:solidFill>
                          <a:latin typeface="方正启体简体" panose="03000509000000000000" charset="-122"/>
                          <a:ea typeface="方正启体简体" panose="03000509000000000000" charset="-122"/>
                        </a:rPr>
                        <a:t>多元；白人、黑人、印第安人</a:t>
                      </a:r>
                      <a:r>
                        <a:rPr lang="en-US" sz="1800" b="1">
                          <a:solidFill>
                            <a:srgbClr val="000000"/>
                          </a:solidFill>
                          <a:latin typeface="方正启体简体" panose="03000509000000000000" charset="-122"/>
                        </a:rPr>
                        <a:t>  </a:t>
                      </a:r>
                      <a:r>
                        <a:rPr lang="zh-CN" sz="1800" b="1">
                          <a:solidFill>
                            <a:srgbClr val="000000"/>
                          </a:solidFill>
                          <a:latin typeface="方正启体简体" panose="03000509000000000000" charset="-122"/>
                          <a:ea typeface="方正启体简体" panose="03000509000000000000" charset="-122"/>
                        </a:rPr>
                        <a:t>融合</a:t>
                      </a:r>
                      <a:r>
                        <a:rPr lang="zh-CN" sz="1800" b="1">
                          <a:solidFill>
                            <a:srgbClr val="0945A5"/>
                          </a:solidFill>
                          <a:latin typeface="方正启体简体" panose="03000509000000000000" charset="-122"/>
                          <a:ea typeface="方正启体简体" panose="03000509000000000000" charset="-122"/>
                        </a:rPr>
                        <a:t>较多</a:t>
                      </a:r>
                      <a:endParaRPr lang="zh-CN" altLang="en-US" sz="1800" b="1">
                        <a:solidFill>
                          <a:srgbClr val="0945A5"/>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27330">
                <a:tc>
                  <a:txBody>
                    <a:bodyPr/>
                    <a:p>
                      <a:pPr indent="0" algn="ctr">
                        <a:buNone/>
                      </a:pPr>
                      <a:r>
                        <a:rPr lang="zh-CN" sz="1800" b="1">
                          <a:solidFill>
                            <a:srgbClr val="000000"/>
                          </a:solidFill>
                          <a:latin typeface="方正启体简体" panose="03000509000000000000" charset="-122"/>
                          <a:ea typeface="方正启体简体" panose="03000509000000000000" charset="-122"/>
                        </a:rPr>
                        <a:t>血统</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方正启体简体" panose="03000509000000000000" charset="-122"/>
                          <a:ea typeface="方正启体简体" panose="03000509000000000000" charset="-122"/>
                        </a:rPr>
                        <a:t>多源，但并不是混血社会</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方正启体简体" panose="03000509000000000000" charset="-122"/>
                          <a:ea typeface="方正启体简体" panose="03000509000000000000" charset="-122"/>
                        </a:rPr>
                        <a:t>多源，混血社会</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1480">
                <a:tc>
                  <a:txBody>
                    <a:bodyPr/>
                    <a:p>
                      <a:pPr indent="0" algn="ctr">
                        <a:buNone/>
                      </a:pPr>
                      <a:r>
                        <a:rPr lang="zh-CN" sz="1800" b="1">
                          <a:solidFill>
                            <a:srgbClr val="000000"/>
                          </a:solidFill>
                          <a:latin typeface="方正启体简体" panose="03000509000000000000" charset="-122"/>
                          <a:ea typeface="方正启体简体" panose="03000509000000000000" charset="-122"/>
                        </a:rPr>
                        <a:t>宗教</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方正启体简体" panose="03000509000000000000" charset="-122"/>
                          <a:ea typeface="方正启体简体" panose="03000509000000000000" charset="-122"/>
                        </a:rPr>
                        <a:t>多种宗教</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altLang="zh-CN" sz="1800" b="1">
                          <a:solidFill>
                            <a:srgbClr val="000000"/>
                          </a:solidFill>
                          <a:latin typeface="方正启体简体" panose="03000509000000000000" charset="-122"/>
                          <a:ea typeface="方正启体简体" panose="03000509000000000000" charset="-122"/>
                        </a:rPr>
                        <a:t>   </a:t>
                      </a:r>
                      <a:r>
                        <a:rPr lang="zh-CN" sz="1800" b="1">
                          <a:solidFill>
                            <a:srgbClr val="000000"/>
                          </a:solidFill>
                          <a:latin typeface="方正启体简体" panose="03000509000000000000" charset="-122"/>
                          <a:ea typeface="方正启体简体" panose="03000509000000000000" charset="-122"/>
                        </a:rPr>
                        <a:t>多种宗教；</a:t>
                      </a:r>
                      <a:endParaRPr lang="zh-CN" sz="1800" b="1">
                        <a:solidFill>
                          <a:srgbClr val="000000"/>
                        </a:solidFill>
                        <a:latin typeface="方正启体简体" panose="03000509000000000000" charset="-122"/>
                        <a:ea typeface="方正启体简体" panose="03000509000000000000" charset="-122"/>
                      </a:endParaRPr>
                    </a:p>
                    <a:p>
                      <a:pPr indent="0" algn="ctr">
                        <a:buNone/>
                      </a:pPr>
                      <a:r>
                        <a:rPr lang="zh-CN" sz="1800" b="1">
                          <a:solidFill>
                            <a:srgbClr val="000000"/>
                          </a:solidFill>
                          <a:latin typeface="方正启体简体" panose="03000509000000000000" charset="-122"/>
                          <a:ea typeface="方正启体简体" panose="03000509000000000000" charset="-122"/>
                        </a:rPr>
                        <a:t>天主教是主要宗教，印第安人的多神崇拜仍存在</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11480">
                <a:tc>
                  <a:txBody>
                    <a:bodyPr/>
                    <a:p>
                      <a:pPr indent="0" algn="ctr">
                        <a:buNone/>
                      </a:pPr>
                      <a:r>
                        <a:rPr lang="zh-CN" sz="1800" b="1">
                          <a:solidFill>
                            <a:srgbClr val="000000"/>
                          </a:solidFill>
                          <a:latin typeface="方正启体简体" panose="03000509000000000000" charset="-122"/>
                          <a:ea typeface="方正启体简体" panose="03000509000000000000" charset="-122"/>
                        </a:rPr>
                        <a:t>语言</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方正启体简体" panose="03000509000000000000" charset="-122"/>
                          <a:ea typeface="方正启体简体" panose="03000509000000000000" charset="-122"/>
                        </a:rPr>
                        <a:t>美式英语为主</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latin typeface="方正启体简体" panose="03000509000000000000" charset="-122"/>
                          <a:ea typeface="方正启体简体" panose="03000509000000000000" charset="-122"/>
                        </a:rPr>
                        <a:t>拉丁语，印第安语</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746125">
                <a:tc>
                  <a:txBody>
                    <a:bodyPr/>
                    <a:p>
                      <a:pPr indent="0" algn="ctr">
                        <a:buNone/>
                      </a:pPr>
                      <a:r>
                        <a:rPr lang="zh-CN" sz="1800" b="1">
                          <a:solidFill>
                            <a:srgbClr val="000000"/>
                          </a:solidFill>
                          <a:latin typeface="方正启体简体" panose="03000509000000000000" charset="-122"/>
                          <a:ea typeface="方正启体简体" panose="03000509000000000000" charset="-122"/>
                        </a:rPr>
                        <a:t>政治文化</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1">
                          <a:solidFill>
                            <a:srgbClr val="000000"/>
                          </a:solidFill>
                          <a:latin typeface="方正启体简体" panose="03000509000000000000" charset="-122"/>
                          <a:ea typeface="方正启体简体" panose="03000509000000000000" charset="-122"/>
                        </a:rPr>
                        <a:t>受欧洲意识形态影响，建立联邦制、共和国；实行权力制衡。自由女神是重要文化符号</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1">
                          <a:solidFill>
                            <a:srgbClr val="000000"/>
                          </a:solidFill>
                          <a:latin typeface="方正启体简体" panose="03000509000000000000" charset="-122"/>
                          <a:ea typeface="方正启体简体" panose="03000509000000000000" charset="-122"/>
                        </a:rPr>
                        <a:t>受欧洲意识形态影响，建立联邦制、共和国；考迪罗主义盛行。拉丁舞是重要文化符号</a:t>
                      </a:r>
                      <a:endParaRPr lang="zh-CN" altLang="en-US" sz="1800" b="1">
                        <a:solidFill>
                          <a:srgbClr val="000000"/>
                        </a:solidFill>
                        <a:latin typeface="方正启体简体" panose="03000509000000000000" charset="-122"/>
                        <a:ea typeface="方正启体简体" panose="03000509000000000000" charset="-122"/>
                      </a:endParaRPr>
                    </a:p>
                  </a:txBody>
                  <a:tcPr marL="9525" marR="9525" marT="9525" marB="3429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p:nvPr>
            <p:custDataLst>
              <p:tags r:id="rId1"/>
            </p:custDataLst>
          </p:nvPr>
        </p:nvSpPr>
        <p:spPr>
          <a:xfrm>
            <a:off x="855980" y="490220"/>
            <a:ext cx="6064885"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stStyle>
          <a:p>
            <a:pPr marL="0" lvl="0" indent="0" eaLnBrk="1" hangingPunct="1">
              <a:spcBef>
                <a:spcPct val="50000"/>
              </a:spcBef>
              <a:buClrTx/>
              <a:buSzTx/>
              <a:buNone/>
            </a:pPr>
            <a:r>
              <a:rPr lang="zh-CN" altLang="en-US" sz="2800" b="1">
                <a:latin typeface="方正启体简体" panose="03000509000000000000" charset="-122"/>
                <a:ea typeface="方正启体简体" panose="03000509000000000000" charset="-122"/>
              </a:rPr>
              <a:t>二</a:t>
            </a:r>
            <a:r>
              <a:rPr lang="zh-CN" altLang="en-US" sz="2800" b="1" smtClean="0">
                <a:latin typeface="方正启体简体" panose="03000509000000000000" charset="-122"/>
                <a:ea typeface="方正启体简体" panose="03000509000000000000" charset="-122"/>
              </a:rPr>
              <a:t>、</a:t>
            </a:r>
            <a:r>
              <a:rPr lang="zh-CN" altLang="en-US" sz="2800" b="1">
                <a:latin typeface="方正启体简体" panose="03000509000000000000" charset="-122"/>
                <a:ea typeface="方正启体简体" panose="03000509000000000000" charset="-122"/>
              </a:rPr>
              <a:t>拿破仑战争后欧洲文化的重构</a:t>
            </a:r>
            <a:endParaRPr lang="zh-CN" altLang="en-US" sz="2800" b="1">
              <a:latin typeface="方正启体简体" panose="03000509000000000000" charset="-122"/>
              <a:ea typeface="方正启体简体" panose="03000509000000000000" charset="-122"/>
            </a:endParaRPr>
          </a:p>
        </p:txBody>
      </p:sp>
      <p:sp>
        <p:nvSpPr>
          <p:cNvPr id="58369" name="Rectangle 1"/>
          <p:cNvSpPr>
            <a:spLocks noChangeArrowheads="1"/>
          </p:cNvSpPr>
          <p:nvPr>
            <p:custDataLst>
              <p:tags r:id="rId2"/>
            </p:custDataLst>
          </p:nvPr>
        </p:nvSpPr>
        <p:spPr bwMode="auto">
          <a:xfrm>
            <a:off x="4817110" y="1447483"/>
            <a:ext cx="6917055" cy="4154170"/>
          </a:xfrm>
          <a:prstGeom prst="rect">
            <a:avLst/>
          </a:prstGeom>
          <a:solidFill>
            <a:srgbClr val="FFFFFF"/>
          </a:solidFill>
          <a:ln w="38100">
            <a:solidFill>
              <a:srgbClr val="FF0000"/>
            </a:solidFill>
            <a:miter lim="800000"/>
          </a:ln>
          <a:effectLst/>
        </p:spPr>
        <p:txBody>
          <a:bodyPr vert="horz" wrap="square" lIns="91440" tIns="45720" rIns="91440" bIns="45720" numCol="1" anchor="ctr" anchorCtr="0" compatLnSpc="1">
            <a:spAutoFit/>
          </a:bodyPr>
          <a:p>
            <a:pPr marL="0" marR="0" lvl="0" indent="1905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rgbClr val="333333"/>
                </a:solidFill>
                <a:effectLst/>
                <a:latin typeface="方正启体简体" panose="03000509000000000000" charset="-122"/>
                <a:ea typeface="方正启体简体" panose="03000509000000000000" charset="-122"/>
                <a:cs typeface="Arial" panose="020B0604020202020204" pitchFamily="34" charset="0"/>
              </a:rPr>
              <a:t>    </a:t>
            </a:r>
            <a:r>
              <a:rPr kumimoji="0" 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拿破仑战争是指</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1803</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年</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—1815</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年爆发的各场战争，这些战事可说是自</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1789</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年法国大革命所引发的战争的延续。它促使了欧洲的军队和火炮发生重大变革，特别是军事制度，因为实施全民征兵制，使得战争规模庞大、史无前例。拿破仑战胜第五次反法联盟后，法国直接或间接统治了欧洲大陆的大部地区。欧洲大陆主要国家奥地利、普鲁士臣服于法国，俄罗斯也委屈奉迎以求自保。但在</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1812</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年侵俄惨败后，国势一落千丈，拿破仑建立的帝国最终战败</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a:t>
            </a:r>
            <a:endParaRPr lang="en-US" altLang="zh-CN" sz="2400" smtClean="0">
              <a:latin typeface="方正启体简体" panose="03000509000000000000" charset="-122"/>
              <a:ea typeface="方正启体简体" panose="03000509000000000000" charset="-122"/>
              <a:cs typeface="方正启体简体" panose="03000509000000000000" charset="-122"/>
            </a:endParaRPr>
          </a:p>
          <a:p>
            <a:pPr marL="0" marR="0" lvl="0" indent="1905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smtClean="0">
                <a:ln>
                  <a:noFill/>
                </a:ln>
                <a:effectLst/>
                <a:latin typeface="方正启体简体" panose="03000509000000000000" charset="-122"/>
                <a:ea typeface="方正启体简体" panose="03000509000000000000" charset="-122"/>
                <a:cs typeface="方正启体简体" panose="03000509000000000000" charset="-122"/>
              </a:rPr>
              <a:t> </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谢国良</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hlinkClick r:id="rId3"/>
              </a:rPr>
              <a:t> </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 </a:t>
            </a:r>
            <a:r>
              <a:rPr kumimoji="0" lang="zh-CN" altLang="en-US"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拿破仑战争 </a:t>
            </a:r>
            <a:r>
              <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Arial" panose="020B0604020202020204" pitchFamily="34" charset="0"/>
              </a:rPr>
              <a:t>》  </a:t>
            </a:r>
            <a:endParaRPr kumimoji="0" lang="en-US" altLang="zh-CN" sz="2400" b="0" i="0"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476250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smtClean="0">
              <a:ln>
                <a:noFill/>
              </a:ln>
              <a:solidFill>
                <a:schemeClr val="tx1"/>
              </a:solidFill>
              <a:effectLst/>
              <a:latin typeface="方正启体简体" panose="03000509000000000000" charset="-122"/>
              <a:ea typeface="方正启体简体" panose="03000509000000000000" charset="-122"/>
              <a:cs typeface="方正启体简体" panose="03000509000000000000" charset="-122"/>
            </a:endParaRPr>
          </a:p>
        </p:txBody>
      </p:sp>
      <p:pic>
        <p:nvPicPr>
          <p:cNvPr id="3" name="Picture 2" descr="http://photocdn.sohu.com/20150712/mp22376156_1436685789798_4.jpeg">
            <a:hlinkClick r:id="rId4" action="ppaction://hlinkfile"/>
          </p:cNvPr>
          <p:cNvPicPr>
            <a:picLocks noChangeAspect="1" noChangeArrowheads="1"/>
          </p:cNvPicPr>
          <p:nvPr>
            <p:custDataLst>
              <p:tags r:id="rId5"/>
            </p:custDataLst>
          </p:nvPr>
        </p:nvPicPr>
        <p:blipFill>
          <a:blip r:embed="rId6"/>
          <a:stretch>
            <a:fillRect/>
          </a:stretch>
        </p:blipFill>
        <p:spPr bwMode="auto">
          <a:xfrm>
            <a:off x="492314" y="3108707"/>
            <a:ext cx="4104456" cy="2517744"/>
          </a:xfrm>
          <a:prstGeom prst="rect">
            <a:avLst/>
          </a:prstGeom>
          <a:noFill/>
        </p:spPr>
      </p:pic>
      <p:pic>
        <p:nvPicPr>
          <p:cNvPr id="58371" name="Picture 3" descr="https://gss3.bdstatic.com/7Po3dSag_xI4khGkpoWK1HF6hhy/baike/s%3D220/sign=a48414302edda3cc0fe4bf2231e83905/9358d109b3de9c823eea74206c81800a18d84396.jpg"/>
          <p:cNvPicPr>
            <a:picLocks noChangeAspect="1" noChangeArrowheads="1"/>
          </p:cNvPicPr>
          <p:nvPr>
            <p:custDataLst>
              <p:tags r:id="rId7"/>
            </p:custDataLst>
          </p:nvPr>
        </p:nvPicPr>
        <p:blipFill>
          <a:blip r:embed="rId8"/>
          <a:stretch>
            <a:fillRect/>
          </a:stretch>
        </p:blipFill>
        <p:spPr bwMode="auto">
          <a:xfrm>
            <a:off x="492125" y="1452245"/>
            <a:ext cx="1944370" cy="1619885"/>
          </a:xfrm>
          <a:prstGeom prst="rect">
            <a:avLst/>
          </a:prstGeom>
          <a:noFill/>
        </p:spPr>
      </p:pic>
      <p:pic>
        <p:nvPicPr>
          <p:cNvPr id="58373" name="Picture 5" descr="https://imgsrc.baidu.com/baike/pic/item/c2cec3fdfc039245c1f17d628a94a4c27d1e2512.jpg"/>
          <p:cNvPicPr>
            <a:picLocks noChangeAspect="1" noChangeArrowheads="1"/>
          </p:cNvPicPr>
          <p:nvPr>
            <p:custDataLst>
              <p:tags r:id="rId9"/>
            </p:custDataLst>
          </p:nvPr>
        </p:nvPicPr>
        <p:blipFill>
          <a:blip r:embed="rId10"/>
          <a:stretch>
            <a:fillRect/>
          </a:stretch>
        </p:blipFill>
        <p:spPr bwMode="auto">
          <a:xfrm>
            <a:off x="2529840" y="1469390"/>
            <a:ext cx="2066925" cy="1584325"/>
          </a:xfrm>
          <a:prstGeom prst="rect">
            <a:avLst/>
          </a:prstGeom>
          <a:noFill/>
        </p:spPr>
      </p:pic>
      <p:sp>
        <p:nvSpPr>
          <p:cNvPr id="7" name="矩形 6"/>
          <p:cNvSpPr/>
          <p:nvPr>
            <p:custDataLst>
              <p:tags r:id="rId11"/>
            </p:custDataLst>
          </p:nvPr>
        </p:nvSpPr>
        <p:spPr>
          <a:xfrm>
            <a:off x="667346" y="857250"/>
            <a:ext cx="3061335" cy="645160"/>
          </a:xfrm>
          <a:prstGeom prst="rect">
            <a:avLst/>
          </a:prstGeom>
        </p:spPr>
        <p:txBody>
          <a:bodyPr wrap="none">
            <a:spAutoFit/>
          </a:bodyPr>
          <a:p>
            <a:pPr>
              <a:lnSpc>
                <a:spcPct val="150000"/>
              </a:lnSpc>
            </a:pP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a:t>
            </a:r>
            <a:r>
              <a:rPr lang="zh-CN" altLang="en-US" sz="2400" b="1" smtClean="0">
                <a:latin typeface="方正启体简体" panose="03000509000000000000" charset="-122"/>
                <a:ea typeface="方正启体简体" panose="03000509000000000000" charset="-122"/>
                <a:hlinkClick r:id="rId12"/>
              </a:rPr>
              <a:t>拿破仑战争</a:t>
            </a:r>
            <a:r>
              <a:rPr lang="zh-CN" altLang="en-US" sz="2400" b="1" smtClean="0">
                <a:latin typeface="方正启体简体" panose="03000509000000000000" charset="-122"/>
                <a:ea typeface="方正启体简体" panose="03000509000000000000" charset="-122"/>
              </a:rPr>
              <a:t>的影响</a:t>
            </a:r>
            <a:endParaRPr lang="zh-CN" altLang="en-US" sz="2400" b="1" smtClean="0">
              <a:latin typeface="方正启体简体" panose="03000509000000000000" charset="-122"/>
              <a:ea typeface="方正启体简体" panose="03000509000000000000"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876300" y="507365"/>
            <a:ext cx="10864215" cy="1445260"/>
          </a:xfrm>
          <a:prstGeom prst="rect">
            <a:avLst/>
          </a:prstGeom>
          <a:ln w="28575">
            <a:solidFill>
              <a:srgbClr val="FF0000"/>
            </a:solidFill>
          </a:ln>
        </p:spPr>
        <p:txBody>
          <a:bodyPr wrap="square">
            <a:spAutoFit/>
          </a:bodyPr>
          <a:lstStyle/>
          <a:p>
            <a:pPr fontAlgn="base">
              <a:spcBef>
                <a:spcPct val="0"/>
              </a:spcBef>
              <a:spcAft>
                <a:spcPct val="0"/>
              </a:spcAft>
            </a:pPr>
            <a:r>
              <a:rPr lang="zh-CN" altLang="zh-CN" sz="2200" smtClean="0">
                <a:latin typeface="方正启体简体" panose="03000509000000000000" charset="-122"/>
                <a:ea typeface="方正启体简体" panose="03000509000000000000" charset="-122"/>
                <a:cs typeface="方正启体简体" panose="03000509000000000000" charset="-122"/>
              </a:rPr>
              <a:t>材料一</a:t>
            </a:r>
            <a:r>
              <a:rPr lang="en-US" altLang="zh-CN" sz="2200" smtClean="0">
                <a:latin typeface="方正启体简体" panose="03000509000000000000" charset="-122"/>
                <a:ea typeface="方正启体简体" panose="03000509000000000000" charset="-122"/>
                <a:cs typeface="方正启体简体" panose="03000509000000000000" charset="-122"/>
              </a:rPr>
              <a:t>  </a:t>
            </a:r>
            <a:r>
              <a:rPr lang="zh-CN" altLang="zh-CN" sz="2200" smtClean="0">
                <a:latin typeface="方正启体简体" panose="03000509000000000000" charset="-122"/>
                <a:ea typeface="方正启体简体" panose="03000509000000000000" charset="-122"/>
                <a:cs typeface="方正启体简体" panose="03000509000000000000" charset="-122"/>
              </a:rPr>
              <a:t>在</a:t>
            </a:r>
            <a:r>
              <a:rPr lang="en-US" altLang="zh-CN" sz="2200" smtClean="0">
                <a:latin typeface="方正启体简体" panose="03000509000000000000" charset="-122"/>
                <a:ea typeface="方正启体简体" panose="03000509000000000000" charset="-122"/>
                <a:cs typeface="方正启体简体" panose="03000509000000000000" charset="-122"/>
              </a:rPr>
              <a:t>18</a:t>
            </a:r>
            <a:r>
              <a:rPr lang="zh-CN" altLang="en-US" sz="2200" smtClean="0">
                <a:latin typeface="方正启体简体" panose="03000509000000000000" charset="-122"/>
                <a:ea typeface="方正启体简体" panose="03000509000000000000" charset="-122"/>
                <a:cs typeface="方正启体简体" panose="03000509000000000000" charset="-122"/>
              </a:rPr>
              <a:t>世纪末</a:t>
            </a:r>
            <a:r>
              <a:rPr lang="en-US" altLang="zh-CN" sz="2200" smtClean="0">
                <a:latin typeface="方正启体简体" panose="03000509000000000000" charset="-122"/>
                <a:ea typeface="方正启体简体" panose="03000509000000000000" charset="-122"/>
                <a:cs typeface="方正启体简体" panose="03000509000000000000" charset="-122"/>
              </a:rPr>
              <a:t>19</a:t>
            </a:r>
            <a:r>
              <a:rPr lang="zh-CN" altLang="en-US" sz="2200" smtClean="0">
                <a:latin typeface="方正启体简体" panose="03000509000000000000" charset="-122"/>
                <a:ea typeface="方正启体简体" panose="03000509000000000000" charset="-122"/>
                <a:cs typeface="方正启体简体" panose="03000509000000000000" charset="-122"/>
              </a:rPr>
              <a:t>世纪初，欧洲大陆各国的封建主义正逐步走向瓦解溃，新兴的资本主义法国同封建欧洲国家之间的战争不可避免。拿破仑掌握法国执政权后，“用不断的战争来代替不断的革命”。战争沉重打击了欧洲封建各国的军事力量，破坏了欧洲的封建传统文化，加速了欧洲封建力量的衰落。战争传遍了自由、平等、法制、等启蒙思想</a:t>
            </a:r>
            <a:endParaRPr lang="zh-CN" altLang="en-US" sz="2200" smtClean="0">
              <a:latin typeface="方正启体简体" panose="03000509000000000000" charset="-122"/>
              <a:ea typeface="方正启体简体" panose="03000509000000000000" charset="-122"/>
              <a:cs typeface="方正启体简体" panose="03000509000000000000" charset="-122"/>
            </a:endParaRPr>
          </a:p>
        </p:txBody>
      </p:sp>
      <p:sp>
        <p:nvSpPr>
          <p:cNvPr id="6" name="TextBox 5"/>
          <p:cNvSpPr txBox="1"/>
          <p:nvPr>
            <p:custDataLst>
              <p:tags r:id="rId2"/>
            </p:custDataLst>
          </p:nvPr>
        </p:nvSpPr>
        <p:spPr>
          <a:xfrm>
            <a:off x="892810" y="2291080"/>
            <a:ext cx="10847705" cy="1783715"/>
          </a:xfrm>
          <a:prstGeom prst="rect">
            <a:avLst/>
          </a:prstGeom>
          <a:noFill/>
          <a:ln w="28575">
            <a:solidFill>
              <a:srgbClr val="FF0000"/>
            </a:solidFill>
          </a:ln>
        </p:spPr>
        <p:txBody>
          <a:bodyPr wrap="square" rtlCol="0">
            <a:spAutoFit/>
          </a:bodyPr>
          <a:lstStyle/>
          <a:p>
            <a:r>
              <a:rPr lang="zh-CN" altLang="en-US" sz="2200" smtClean="0">
                <a:latin typeface="方正启体简体" panose="03000509000000000000" charset="-122"/>
                <a:ea typeface="方正启体简体" panose="03000509000000000000" charset="-122"/>
                <a:cs typeface="方正启体简体" panose="03000509000000000000" charset="-122"/>
              </a:rPr>
              <a:t>材料二  拿破仑战争的侵略性亦带来一个相对地新鲜及持续增强的运动，民族主义。民族主义将会塑造未来欧洲历史的轨道，它的成长注定了一些国家的开始及另一些国家的结束。欧洲的版图亦在拿破仑时代后一个世纪发生了剧烈地转变。这种转变并非基于封地及贵族，而是基于人文、民族起源和民族思想。拿破仑在欧洲的统治时，将城邦和王公领土合并，播下了日后德意志及意大利建立民族一统国家的种子。</a:t>
            </a:r>
            <a:r>
              <a:rPr lang="en-US" altLang="zh-CN" sz="2200" smtClean="0">
                <a:latin typeface="方正启体简体" panose="03000509000000000000" charset="-122"/>
                <a:ea typeface="方正启体简体" panose="03000509000000000000" charset="-122"/>
                <a:cs typeface="Arial" panose="020B0604020202020204" pitchFamily="34" charset="0"/>
              </a:rPr>
              <a:t>                             </a:t>
            </a:r>
            <a:endParaRPr lang="zh-CN" altLang="en-US" sz="2200">
              <a:latin typeface="方正启体简体" panose="03000509000000000000" charset="-122"/>
              <a:ea typeface="方正启体简体" panose="03000509000000000000" charset="-122"/>
            </a:endParaRPr>
          </a:p>
        </p:txBody>
      </p:sp>
      <p:sp>
        <p:nvSpPr>
          <p:cNvPr id="5" name="TextBox 4"/>
          <p:cNvSpPr txBox="1"/>
          <p:nvPr>
            <p:custDataLst>
              <p:tags r:id="rId3"/>
            </p:custDataLst>
          </p:nvPr>
        </p:nvSpPr>
        <p:spPr>
          <a:xfrm>
            <a:off x="876300" y="4165600"/>
            <a:ext cx="10864215" cy="2461260"/>
          </a:xfrm>
          <a:prstGeom prst="rect">
            <a:avLst/>
          </a:prstGeom>
          <a:noFill/>
        </p:spPr>
        <p:txBody>
          <a:bodyPr wrap="square" rtlCol="0">
            <a:spAutoFit/>
          </a:bodyPr>
          <a:p>
            <a:r>
              <a:rPr lang="zh-CN" altLang="en-US" sz="2200" b="1" smtClean="0">
                <a:solidFill>
                  <a:srgbClr val="FF0000"/>
                </a:solidFill>
                <a:latin typeface="方正启体简体" panose="03000509000000000000" charset="-122"/>
                <a:ea typeface="方正启体简体" panose="03000509000000000000" charset="-122"/>
              </a:rPr>
              <a:t>积极：</a:t>
            </a:r>
            <a:endParaRPr lang="en-US" altLang="zh-CN" sz="2200" b="1" smtClean="0">
              <a:solidFill>
                <a:srgbClr val="FF0000"/>
              </a:solidFill>
              <a:latin typeface="方正启体简体" panose="03000509000000000000" charset="-122"/>
              <a:ea typeface="方正启体简体" panose="03000509000000000000" charset="-122"/>
            </a:endParaRPr>
          </a:p>
          <a:p>
            <a:r>
              <a:rPr lang="zh-CN" altLang="en-US" sz="2200" b="1" smtClean="0">
                <a:solidFill>
                  <a:srgbClr val="FF0000"/>
                </a:solidFill>
                <a:latin typeface="方正启体简体" panose="03000509000000000000" charset="-122"/>
                <a:ea typeface="方正启体简体" panose="03000509000000000000" charset="-122"/>
              </a:rPr>
              <a:t>（</a:t>
            </a:r>
            <a:r>
              <a:rPr lang="en-US" altLang="zh-CN" sz="2200" b="1" smtClean="0">
                <a:solidFill>
                  <a:srgbClr val="FF0000"/>
                </a:solidFill>
                <a:latin typeface="方正启体简体" panose="03000509000000000000" charset="-122"/>
                <a:ea typeface="方正启体简体" panose="03000509000000000000" charset="-122"/>
              </a:rPr>
              <a:t>1</a:t>
            </a:r>
            <a:r>
              <a:rPr lang="zh-CN" altLang="en-US" sz="2200" b="1" smtClean="0">
                <a:solidFill>
                  <a:srgbClr val="FF0000"/>
                </a:solidFill>
                <a:latin typeface="方正启体简体" panose="03000509000000000000" charset="-122"/>
                <a:ea typeface="方正启体简体" panose="03000509000000000000" charset="-122"/>
              </a:rPr>
              <a:t>）在欧洲建立一个庞大帝国，传播法国资产阶级革命成果</a:t>
            </a:r>
            <a:endParaRPr lang="en-US" altLang="zh-CN" sz="2200" b="1" smtClean="0">
              <a:solidFill>
                <a:srgbClr val="FF0000"/>
              </a:solidFill>
              <a:latin typeface="方正启体简体" panose="03000509000000000000" charset="-122"/>
              <a:ea typeface="方正启体简体" panose="03000509000000000000" charset="-122"/>
            </a:endParaRPr>
          </a:p>
          <a:p>
            <a:r>
              <a:rPr lang="zh-CN" altLang="en-US" sz="2200" b="1" smtClean="0">
                <a:solidFill>
                  <a:srgbClr val="FF0000"/>
                </a:solidFill>
                <a:latin typeface="方正启体简体" panose="03000509000000000000" charset="-122"/>
                <a:ea typeface="方正启体简体" panose="03000509000000000000" charset="-122"/>
              </a:rPr>
              <a:t>（</a:t>
            </a:r>
            <a:r>
              <a:rPr lang="en-US" altLang="zh-CN" sz="2200" b="1" smtClean="0">
                <a:solidFill>
                  <a:srgbClr val="FF0000"/>
                </a:solidFill>
                <a:latin typeface="方正启体简体" panose="03000509000000000000" charset="-122"/>
                <a:ea typeface="方正启体简体" panose="03000509000000000000" charset="-122"/>
              </a:rPr>
              <a:t>2</a:t>
            </a:r>
            <a:r>
              <a:rPr lang="zh-CN" altLang="en-US" sz="2200" b="1" smtClean="0">
                <a:solidFill>
                  <a:srgbClr val="FF0000"/>
                </a:solidFill>
                <a:latin typeface="方正启体简体" panose="03000509000000000000" charset="-122"/>
                <a:ea typeface="方正启体简体" panose="03000509000000000000" charset="-122"/>
              </a:rPr>
              <a:t>）废除封建贵族特权，</a:t>
            </a:r>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推行《拿破仑法典》，传播启蒙思想</a:t>
            </a:r>
            <a:endPar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3</a:t>
            </a:r>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）欧洲各地出现不断高涨的民主意识和民族独立要求</a:t>
            </a:r>
            <a:endPar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4</a:t>
            </a:r>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）拿破仑战争后，欧洲政治文化得以重构，</a:t>
            </a:r>
            <a:r>
              <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A</a:t>
            </a:r>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、封建专制成为众矢之的</a:t>
            </a:r>
            <a:r>
              <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B</a:t>
            </a:r>
            <a:r>
              <a:rPr lang="zh-CN" altLang="en-US"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、民主、独立、自由、法治等成为欧洲普遍诉求</a:t>
            </a:r>
            <a:endParaRPr lang="en-US" altLang="zh-CN" sz="22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sz="2200" b="1" smtClean="0">
                <a:solidFill>
                  <a:schemeClr val="tx1"/>
                </a:solidFill>
                <a:latin typeface="方正启体简体" panose="03000509000000000000" charset="-122"/>
                <a:ea typeface="方正启体简体" panose="03000509000000000000" charset="-122"/>
                <a:sym typeface="+mn-ea"/>
              </a:rPr>
              <a:t>消极：压迫被征服地区、掠夺财富、摊派兵役，引起当地人不满</a:t>
            </a:r>
            <a:endParaRPr lang="zh-CN" altLang="en-US" sz="2200" b="1" smtClean="0">
              <a:solidFill>
                <a:schemeClr val="tx1"/>
              </a:solidFill>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63550" y="1101725"/>
            <a:ext cx="7132320" cy="4500245"/>
          </a:xfrm>
          <a:prstGeom prst="rect">
            <a:avLst/>
          </a:prstGeom>
          <a:solidFill>
            <a:schemeClr val="bg1"/>
          </a:solidFill>
          <a:ln w="12700">
            <a:solidFill>
              <a:srgbClr val="FF0000"/>
            </a:solidFill>
          </a:ln>
        </p:spPr>
        <p:txBody>
          <a:bodyPr wrap="square" lIns="68580" tIns="34290" rIns="68580" bIns="34290" rtlCol="0">
            <a:spAutoFit/>
          </a:bodyPr>
          <a:lstStyle/>
          <a:p>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材料：</a:t>
            </a:r>
            <a:r>
              <a:rPr lang="en-US" sz="2400" b="1">
                <a:latin typeface="方正启体简体" panose="03000509000000000000" charset="-122"/>
                <a:ea typeface="方正启体简体" panose="03000509000000000000" charset="-122"/>
                <a:cs typeface="方正启体简体" panose="03000509000000000000" charset="-122"/>
              </a:rPr>
              <a:t>1815-1818</a:t>
            </a:r>
            <a:r>
              <a:rPr lang="zh-CN" altLang="en-US" sz="2400" b="1">
                <a:latin typeface="方正启体简体" panose="03000509000000000000" charset="-122"/>
                <a:ea typeface="方正启体简体" panose="03000509000000000000" charset="-122"/>
                <a:cs typeface="方正启体简体" panose="03000509000000000000" charset="-122"/>
              </a:rPr>
              <a:t>年间，一支俄罗斯占领军驻扎在法国。</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许多军官</a:t>
            </a:r>
            <a:r>
              <a:rPr lang="zh-CN" altLang="en-US" sz="2400" b="1">
                <a:latin typeface="方正启体简体" panose="03000509000000000000" charset="-122"/>
                <a:ea typeface="方正启体简体" panose="03000509000000000000" charset="-122"/>
                <a:cs typeface="方正启体简体" panose="03000509000000000000" charset="-122"/>
              </a:rPr>
              <a:t>对他们在其中已生活了</a:t>
            </a:r>
            <a:r>
              <a:rPr lang="en-US" altLang="zh-CN" sz="2400" b="1">
                <a:latin typeface="方正启体简体" panose="03000509000000000000" charset="-122"/>
                <a:ea typeface="方正启体简体" panose="03000509000000000000" charset="-122"/>
                <a:cs typeface="方正启体简体" panose="03000509000000000000" charset="-122"/>
              </a:rPr>
              <a:t>4</a:t>
            </a:r>
            <a:r>
              <a:rPr lang="zh-CN" altLang="en-US" sz="2400" b="1">
                <a:latin typeface="方正启体简体" panose="03000509000000000000" charset="-122"/>
                <a:ea typeface="方正启体简体" panose="03000509000000000000" charset="-122"/>
                <a:cs typeface="方正启体简体" panose="03000509000000000000" charset="-122"/>
              </a:rPr>
              <a:t>年比较自由的西方社会有着极深的印象。在那里他们</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吸收了当时法国的自由主义思想和激进思想</a:t>
            </a:r>
            <a:r>
              <a:rPr lang="zh-CN" altLang="en-US" sz="2400" b="1">
                <a:latin typeface="方正启体简体" panose="03000509000000000000" charset="-122"/>
                <a:ea typeface="方正启体简体" panose="03000509000000000000" charset="-122"/>
                <a:cs typeface="方正启体简体" panose="03000509000000000000" charset="-122"/>
              </a:rPr>
              <a:t>，深受这些思想的影响。当他们于</a:t>
            </a:r>
            <a:r>
              <a:rPr lang="en-US" altLang="zh-CN" sz="2400" b="1">
                <a:latin typeface="方正启体简体" panose="03000509000000000000" charset="-122"/>
                <a:ea typeface="方正启体简体" panose="03000509000000000000" charset="-122"/>
                <a:cs typeface="方正启体简体" panose="03000509000000000000" charset="-122"/>
              </a:rPr>
              <a:t>1918</a:t>
            </a:r>
            <a:r>
              <a:rPr lang="zh-CN" altLang="en-US" sz="2400" b="1">
                <a:latin typeface="方正启体简体" panose="03000509000000000000" charset="-122"/>
                <a:ea typeface="方正启体简体" panose="03000509000000000000" charset="-122"/>
                <a:cs typeface="方正启体简体" panose="03000509000000000000" charset="-122"/>
              </a:rPr>
              <a:t>年回到俄国时，他们发现</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沙皇的独裁是无法容忍的</a:t>
            </a:r>
            <a:r>
              <a:rPr lang="zh-CN" altLang="en-US" sz="2400" b="1">
                <a:latin typeface="方正启体简体" panose="03000509000000000000" charset="-122"/>
                <a:ea typeface="方正启体简体" panose="03000509000000000000" charset="-122"/>
                <a:cs typeface="方正启体简体" panose="03000509000000000000" charset="-122"/>
              </a:rPr>
              <a:t>。</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    这种情感说明了所谓的十二月党人起义的原因。这次起义爆发于</a:t>
            </a:r>
            <a:r>
              <a:rPr lang="en-US" altLang="zh-CN" sz="2400" b="1">
                <a:latin typeface="方正启体简体" panose="03000509000000000000" charset="-122"/>
                <a:ea typeface="方正启体简体" panose="03000509000000000000" charset="-122"/>
                <a:cs typeface="方正启体简体" panose="03000509000000000000" charset="-122"/>
              </a:rPr>
              <a:t>1825</a:t>
            </a:r>
            <a:r>
              <a:rPr lang="zh-CN" altLang="en-US" sz="2400" b="1">
                <a:latin typeface="方正启体简体" panose="03000509000000000000" charset="-122"/>
                <a:ea typeface="方正启体简体" panose="03000509000000000000" charset="-122"/>
                <a:cs typeface="方正启体简体" panose="03000509000000000000" charset="-122"/>
              </a:rPr>
              <a:t>年</a:t>
            </a:r>
            <a:r>
              <a:rPr lang="en-US" altLang="zh-CN" sz="2400" b="1">
                <a:latin typeface="方正启体简体" panose="03000509000000000000" charset="-122"/>
                <a:ea typeface="方正启体简体" panose="03000509000000000000" charset="-122"/>
                <a:cs typeface="方正启体简体" panose="03000509000000000000" charset="-122"/>
              </a:rPr>
              <a:t>12</a:t>
            </a:r>
            <a:r>
              <a:rPr lang="zh-CN" altLang="en-US" sz="2400" b="1">
                <a:latin typeface="方正启体简体" panose="03000509000000000000" charset="-122"/>
                <a:ea typeface="方正启体简体" panose="03000509000000000000" charset="-122"/>
                <a:cs typeface="方正启体简体" panose="03000509000000000000" charset="-122"/>
              </a:rPr>
              <a:t>月，即亚历山大一世死后。其首领多半</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是希望废除农奴制和专制制度</a:t>
            </a:r>
            <a:r>
              <a:rPr lang="zh-CN" altLang="en-US" sz="2400" b="1">
                <a:latin typeface="方正启体简体" panose="03000509000000000000" charset="-122"/>
                <a:ea typeface="方正启体简体" panose="03000509000000000000" charset="-122"/>
                <a:cs typeface="方正启体简体" panose="03000509000000000000" charset="-122"/>
              </a:rPr>
              <a:t>，使俄国西方化的军官。由于得不到支持，起义不幸的失败了</a:t>
            </a:r>
            <a:r>
              <a:rPr lang="zh-CN" altLang="en-US" sz="2400" b="1" smtClean="0">
                <a:latin typeface="方正启体简体" panose="03000509000000000000" charset="-122"/>
                <a:ea typeface="方正启体简体" panose="03000509000000000000" charset="-122"/>
                <a:cs typeface="方正启体简体" panose="03000509000000000000" charset="-122"/>
              </a:rPr>
              <a:t>。</a:t>
            </a:r>
            <a:endParaRPr lang="en-US" altLang="zh-CN" sz="2400" b="1" smtClean="0">
              <a:latin typeface="方正启体简体" panose="03000509000000000000" charset="-122"/>
              <a:ea typeface="方正启体简体" panose="03000509000000000000" charset="-122"/>
              <a:cs typeface="方正启体简体" panose="03000509000000000000" charset="-122"/>
            </a:endParaRPr>
          </a:p>
          <a:p>
            <a:r>
              <a:rPr lang="zh-CN" altLang="en-US" sz="2400" b="1" smtClean="0">
                <a:latin typeface="方正启体简体" panose="03000509000000000000" charset="-122"/>
                <a:ea typeface="方正启体简体" panose="03000509000000000000" charset="-122"/>
                <a:cs typeface="方正启体简体" panose="03000509000000000000" charset="-122"/>
              </a:rPr>
              <a:t>　　　　　　　 </a:t>
            </a: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斯塔夫里阿诺斯《全球通史》</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custDataLst>
              <p:tags r:id="rId2"/>
            </p:custDataLst>
          </p:nvPr>
        </p:nvSpPr>
        <p:spPr>
          <a:xfrm>
            <a:off x="310674" y="5744051"/>
            <a:ext cx="8509635" cy="437515"/>
          </a:xfrm>
          <a:prstGeom prst="rect">
            <a:avLst/>
          </a:prstGeom>
          <a:noFill/>
        </p:spPr>
        <p:txBody>
          <a:bodyPr wrap="square" lIns="68580" tIns="34290" rIns="68580" bIns="34290" rtlCol="0">
            <a:spAutoFit/>
          </a:bodyPr>
          <a:lstStyle/>
          <a:p>
            <a:r>
              <a:rPr lang="zh-CN" altLang="en-US" sz="2400" b="1">
                <a:latin typeface="方正启体简体" panose="03000509000000000000" charset="-122"/>
                <a:ea typeface="方正启体简体" panose="03000509000000000000" charset="-122"/>
              </a:rPr>
              <a:t>依据材料概括俄国十二月革命爆发</a:t>
            </a:r>
            <a:r>
              <a:rPr lang="zh-CN" altLang="en-US" sz="2400" b="1" smtClean="0">
                <a:latin typeface="方正启体简体" panose="03000509000000000000" charset="-122"/>
                <a:ea typeface="方正启体简体" panose="03000509000000000000" charset="-122"/>
              </a:rPr>
              <a:t>原因、主张及结果。</a:t>
            </a:r>
            <a:endParaRPr lang="zh-CN" altLang="en-US" sz="2400" b="1">
              <a:latin typeface="方正启体简体" panose="03000509000000000000" charset="-122"/>
              <a:ea typeface="方正启体简体" panose="03000509000000000000" charset="-122"/>
            </a:endParaRPr>
          </a:p>
        </p:txBody>
      </p:sp>
      <p:sp>
        <p:nvSpPr>
          <p:cNvPr id="7" name="文本框 4"/>
          <p:cNvSpPr txBox="1"/>
          <p:nvPr>
            <p:custDataLst>
              <p:tags r:id="rId3"/>
            </p:custDataLst>
          </p:nvPr>
        </p:nvSpPr>
        <p:spPr>
          <a:xfrm>
            <a:off x="10306685" y="5614670"/>
            <a:ext cx="340360" cy="314325"/>
          </a:xfrm>
          <a:prstGeom prst="rect">
            <a:avLst/>
          </a:prstGeom>
          <a:noFill/>
          <a:ln w="9525">
            <a:noFill/>
          </a:ln>
        </p:spPr>
        <p:txBody>
          <a:bodyPr wrap="none" lIns="68580" tIns="34290" rIns="68580" bIns="34290" anchor="t">
            <a:spAutoFit/>
          </a:bodyPr>
          <a:lstStyle/>
          <a:p>
            <a:r>
              <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hlinkClick r:id="rId4" action="ppaction://hlinksldjump"/>
              </a:rPr>
              <a:t></a:t>
            </a:r>
            <a:endPar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sp>
        <p:nvSpPr>
          <p:cNvPr id="2" name="矩形 1"/>
          <p:cNvSpPr/>
          <p:nvPr>
            <p:custDataLst>
              <p:tags r:id="rId5"/>
            </p:custDataLst>
          </p:nvPr>
        </p:nvSpPr>
        <p:spPr>
          <a:xfrm>
            <a:off x="860762" y="456672"/>
            <a:ext cx="6734175" cy="645160"/>
          </a:xfrm>
          <a:prstGeom prst="rect">
            <a:avLst/>
          </a:prstGeom>
        </p:spPr>
        <p:txBody>
          <a:bodyPr wrap="none">
            <a:spAutoFit/>
          </a:bodyPr>
          <a:p>
            <a:pPr>
              <a:lnSpc>
                <a:spcPct val="150000"/>
              </a:lnSpc>
            </a:pP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、俄国“</a:t>
            </a:r>
            <a:r>
              <a:rPr lang="zh-CN" altLang="en-US" sz="2400" b="1" smtClean="0">
                <a:latin typeface="方正启体简体" panose="03000509000000000000" charset="-122"/>
                <a:ea typeface="方正启体简体" panose="03000509000000000000" charset="-122"/>
                <a:hlinkClick r:id="rId6"/>
              </a:rPr>
              <a:t>十二月党人</a:t>
            </a:r>
            <a:r>
              <a:rPr lang="zh-CN" altLang="en-US" sz="2400" b="1" smtClean="0">
                <a:latin typeface="方正启体简体" panose="03000509000000000000" charset="-122"/>
                <a:ea typeface="方正启体简体" panose="03000509000000000000" charset="-122"/>
              </a:rPr>
              <a:t>”起义的原因、主张及结果</a:t>
            </a:r>
            <a:endParaRPr lang="zh-CN" altLang="en-US" sz="2400" b="1" smtClean="0">
              <a:latin typeface="方正启体简体" panose="03000509000000000000" charset="-122"/>
              <a:ea typeface="方正启体简体" panose="03000509000000000000" charset="-122"/>
            </a:endParaRPr>
          </a:p>
        </p:txBody>
      </p:sp>
      <p:sp>
        <p:nvSpPr>
          <p:cNvPr id="8" name="TextBox 7"/>
          <p:cNvSpPr txBox="1"/>
          <p:nvPr>
            <p:custDataLst>
              <p:tags r:id="rId7"/>
            </p:custDataLst>
          </p:nvPr>
        </p:nvSpPr>
        <p:spPr>
          <a:xfrm>
            <a:off x="7695565" y="1101725"/>
            <a:ext cx="4232275" cy="3415030"/>
          </a:xfrm>
          <a:prstGeom prst="rect">
            <a:avLst/>
          </a:prstGeom>
          <a:noFill/>
        </p:spPr>
        <p:txBody>
          <a:bodyPr wrap="square" rtlCol="0">
            <a:spAutoFit/>
          </a:bodyPr>
          <a:p>
            <a:pPr>
              <a:lnSpc>
                <a:spcPct val="15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）背景：一些贵族青年军官受</a:t>
            </a:r>
            <a:r>
              <a:rPr lang="zh-CN" altLang="en-US" sz="2400" b="1" smtClean="0">
                <a:solidFill>
                  <a:srgbClr val="CC00FF"/>
                </a:solidFill>
                <a:latin typeface="方正启体简体" panose="03000509000000000000" charset="-122"/>
                <a:ea typeface="方正启体简体" panose="03000509000000000000" charset="-122"/>
              </a:rPr>
              <a:t>启蒙思想</a:t>
            </a:r>
            <a:r>
              <a:rPr lang="zh-CN" altLang="en-US" sz="2400" b="1" smtClean="0">
                <a:latin typeface="方正启体简体" panose="03000509000000000000" charset="-122"/>
                <a:ea typeface="方正启体简体" panose="03000509000000000000" charset="-122"/>
              </a:rPr>
              <a:t>影响</a:t>
            </a:r>
            <a:endParaRPr lang="en-US" altLang="zh-CN" sz="2400" b="1" smtClean="0">
              <a:latin typeface="方正启体简体" panose="03000509000000000000" charset="-122"/>
              <a:ea typeface="方正启体简体" panose="03000509000000000000" charset="-122"/>
            </a:endParaRPr>
          </a:p>
          <a:p>
            <a:pPr>
              <a:lnSpc>
                <a:spcPct val="15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）主张：推翻</a:t>
            </a:r>
            <a:r>
              <a:rPr lang="zh-CN" altLang="en-US" sz="2400" b="1" smtClean="0">
                <a:solidFill>
                  <a:srgbClr val="CC00FF"/>
                </a:solidFill>
                <a:latin typeface="方正启体简体" panose="03000509000000000000" charset="-122"/>
                <a:ea typeface="方正启体简体" panose="03000509000000000000" charset="-122"/>
              </a:rPr>
              <a:t>沙皇专制制度和农奴制</a:t>
            </a:r>
            <a:r>
              <a:rPr lang="zh-CN" altLang="en-US" sz="2400" b="1" smtClean="0">
                <a:latin typeface="方正启体简体" panose="03000509000000000000" charset="-122"/>
                <a:ea typeface="方正启体简体" panose="03000509000000000000" charset="-122"/>
              </a:rPr>
              <a:t>　</a:t>
            </a:r>
            <a:endParaRPr lang="en-US" altLang="zh-CN" sz="2400" b="1" smtClean="0">
              <a:latin typeface="方正启体简体" panose="03000509000000000000" charset="-122"/>
              <a:ea typeface="方正启体简体" panose="03000509000000000000" charset="-122"/>
            </a:endParaRPr>
          </a:p>
          <a:p>
            <a:pPr>
              <a:lnSpc>
                <a:spcPct val="15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3</a:t>
            </a:r>
            <a:r>
              <a:rPr lang="zh-CN" altLang="en-US" sz="2400" b="1" smtClean="0">
                <a:latin typeface="方正启体简体" panose="03000509000000000000" charset="-122"/>
                <a:ea typeface="方正启体简体" panose="03000509000000000000" charset="-122"/>
              </a:rPr>
              <a:t>）结果：起义失败，但</a:t>
            </a:r>
            <a:r>
              <a:rPr lang="zh-CN" altLang="en-US" sz="2400" b="1" smtClean="0">
                <a:solidFill>
                  <a:srgbClr val="CC00FF"/>
                </a:solidFill>
                <a:latin typeface="方正启体简体" panose="03000509000000000000" charset="-122"/>
                <a:ea typeface="方正启体简体" panose="03000509000000000000" charset="-122"/>
              </a:rPr>
              <a:t>在俄国传播了革命的主张　</a:t>
            </a:r>
            <a:endParaRPr lang="zh-CN" altLang="en-US" sz="2400" b="1" smtClean="0">
              <a:solidFill>
                <a:srgbClr val="CC00FF"/>
              </a:solidFill>
              <a:latin typeface="方正启体简体" panose="03000509000000000000" charset="-122"/>
              <a:ea typeface="方正启体简体" panose="03000509000000000000" charset="-122"/>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943610" y="1130935"/>
            <a:ext cx="5368290" cy="4500245"/>
          </a:xfrm>
          <a:prstGeom prst="rect">
            <a:avLst/>
          </a:prstGeom>
          <a:solidFill>
            <a:schemeClr val="bg1"/>
          </a:solidFill>
          <a:ln w="12700">
            <a:solidFill>
              <a:srgbClr val="FF0000"/>
            </a:solidFill>
          </a:ln>
        </p:spPr>
        <p:txBody>
          <a:bodyPr wrap="square" lIns="68580" tIns="34290" rIns="68580" bIns="34290" rtlCol="0">
            <a:spAutoFit/>
          </a:bodyPr>
          <a:lstStyle/>
          <a:p>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smtClean="0">
                <a:latin typeface="方正启体简体" panose="03000509000000000000" charset="-122"/>
                <a:ea typeface="方正启体简体" panose="03000509000000000000" charset="-122"/>
                <a:cs typeface="方正启体简体" panose="03000509000000000000" charset="-122"/>
              </a:rPr>
              <a:t>维也纳</a:t>
            </a:r>
            <a:r>
              <a:rPr lang="zh-CN" altLang="en-US" sz="2400" b="1">
                <a:latin typeface="方正启体简体" panose="03000509000000000000" charset="-122"/>
                <a:ea typeface="方正启体简体" panose="03000509000000000000" charset="-122"/>
                <a:cs typeface="方正启体简体" panose="03000509000000000000" charset="-122"/>
              </a:rPr>
              <a:t>会议</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在俄罗斯境内、原属被瓜分前的波兰的</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20%</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的领土上，建立了拥有自己军队的</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波兰会议王国</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俄国沙皇即波兰国王。沙皇亚历山大一世为波兰人颁布《</a:t>
            </a:r>
            <a:r>
              <a:rPr lang="en-US" altLang="zh-CN" sz="2400" b="1">
                <a:latin typeface="方正启体简体" panose="03000509000000000000" charset="-122"/>
                <a:ea typeface="方正启体简体" panose="03000509000000000000" charset="-122"/>
                <a:cs typeface="方正启体简体" panose="03000509000000000000" charset="-122"/>
              </a:rPr>
              <a:t>1815</a:t>
            </a:r>
            <a:r>
              <a:rPr lang="zh-CN" altLang="en-US" sz="2400" b="1">
                <a:latin typeface="方正启体简体" panose="03000509000000000000" charset="-122"/>
                <a:ea typeface="方正启体简体" panose="03000509000000000000" charset="-122"/>
                <a:cs typeface="方正启体简体" panose="03000509000000000000" charset="-122"/>
              </a:rPr>
              <a:t>年宪法》，规定由两院构成的议会……。这两个议院都无实权。</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1820</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年，为了惩罚议会对俄国政策的反对，沙皇亚历山大禁止众议院开会长达</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5</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年之久。</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    ……但是</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在</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1830</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年</a:t>
            </a:r>
            <a:r>
              <a:rPr lang="en-US" altLang="zh-CN" sz="2400" b="1">
                <a:solidFill>
                  <a:srgbClr val="FF0000"/>
                </a:solidFill>
                <a:latin typeface="方正启体简体" panose="03000509000000000000" charset="-122"/>
                <a:ea typeface="方正启体简体" panose="03000509000000000000" charset="-122"/>
                <a:cs typeface="方正启体简体" panose="03000509000000000000" charset="-122"/>
              </a:rPr>
              <a:t>11</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月，华沙的波兰军事学院发动了起义，反抗俄国。           </a:t>
            </a:r>
            <a:r>
              <a:rPr lang="zh-CN" altLang="en-US" sz="2400" b="1" smtClean="0">
                <a:solidFill>
                  <a:srgbClr val="FF0000"/>
                </a:solidFill>
                <a:latin typeface="方正启体简体" panose="03000509000000000000" charset="-122"/>
                <a:ea typeface="方正启体简体" panose="03000509000000000000" charset="-122"/>
                <a:cs typeface="方正启体简体" panose="03000509000000000000" charset="-122"/>
              </a:rPr>
              <a:t>　　　</a:t>
            </a:r>
            <a:endParaRPr lang="en-US" altLang="zh-CN" sz="2400" b="1" smtClean="0">
              <a:solidFill>
                <a:srgbClr val="FF0000"/>
              </a:solidFill>
              <a:latin typeface="方正启体简体" panose="03000509000000000000" charset="-122"/>
              <a:ea typeface="方正启体简体" panose="03000509000000000000" charset="-122"/>
              <a:cs typeface="方正启体简体" panose="03000509000000000000" charset="-122"/>
            </a:endParaRPr>
          </a:p>
          <a:p>
            <a:r>
              <a:rPr lang="en-US" altLang="zh-CN" sz="2400" b="1" smtClean="0">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约翰·梅丽曼</a:t>
            </a:r>
            <a:r>
              <a:rPr lang="zh-CN" altLang="en-US" sz="2400" b="1">
                <a:latin typeface="方正启体简体" panose="03000509000000000000" charset="-122"/>
                <a:ea typeface="方正启体简体" panose="03000509000000000000" charset="-122"/>
                <a:cs typeface="方正启体简体" panose="03000509000000000000" charset="-122"/>
              </a:rPr>
              <a:t>《欧洲现代史》</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custDataLst>
              <p:tags r:id="rId2"/>
            </p:custDataLst>
          </p:nvPr>
        </p:nvSpPr>
        <p:spPr>
          <a:xfrm>
            <a:off x="943610" y="5631180"/>
            <a:ext cx="5367655" cy="437515"/>
          </a:xfrm>
          <a:prstGeom prst="rect">
            <a:avLst/>
          </a:prstGeom>
          <a:noFill/>
        </p:spPr>
        <p:txBody>
          <a:bodyPr wrap="square" lIns="68580" tIns="34290" rIns="68580" bIns="34290" rtlCol="0">
            <a:spAutoFit/>
          </a:bodyPr>
          <a:lstStyle/>
          <a:p>
            <a:r>
              <a:rPr lang="zh-CN" altLang="en-US" sz="2400" b="1">
                <a:latin typeface="方正启体简体" panose="03000509000000000000" charset="-122"/>
                <a:ea typeface="方正启体简体" panose="03000509000000000000" charset="-122"/>
              </a:rPr>
              <a:t>依据材料概括波兰起义的原因和目的。</a:t>
            </a:r>
            <a:endParaRPr lang="zh-CN" altLang="en-US" sz="2400" b="1">
              <a:latin typeface="方正启体简体" panose="03000509000000000000" charset="-122"/>
              <a:ea typeface="方正启体简体" panose="03000509000000000000" charset="-122"/>
            </a:endParaRPr>
          </a:p>
        </p:txBody>
      </p:sp>
      <p:sp>
        <p:nvSpPr>
          <p:cNvPr id="8" name="矩形 7"/>
          <p:cNvSpPr/>
          <p:nvPr>
            <p:custDataLst>
              <p:tags r:id="rId3"/>
            </p:custDataLst>
          </p:nvPr>
        </p:nvSpPr>
        <p:spPr>
          <a:xfrm>
            <a:off x="943335" y="485559"/>
            <a:ext cx="3367405" cy="645160"/>
          </a:xfrm>
          <a:prstGeom prst="rect">
            <a:avLst/>
          </a:prstGeom>
        </p:spPr>
        <p:txBody>
          <a:bodyPr wrap="none">
            <a:spAutoFit/>
          </a:bodyPr>
          <a:lstStyle/>
          <a:p>
            <a:pPr>
              <a:lnSpc>
                <a:spcPct val="150000"/>
              </a:lnSpc>
            </a:pPr>
            <a:r>
              <a:rPr lang="en-US" altLang="zh-CN" sz="2400" b="1" smtClean="0">
                <a:latin typeface="方正启体简体" panose="03000509000000000000" charset="-122"/>
                <a:ea typeface="方正启体简体" panose="03000509000000000000" charset="-122"/>
              </a:rPr>
              <a:t>3</a:t>
            </a:r>
            <a:r>
              <a:rPr lang="zh-CN" altLang="en-US" sz="2400" b="1" smtClean="0">
                <a:latin typeface="方正启体简体" panose="03000509000000000000" charset="-122"/>
                <a:ea typeface="方正启体简体" panose="03000509000000000000" charset="-122"/>
              </a:rPr>
              <a:t>、波兰民族起义的概况</a:t>
            </a:r>
            <a:endParaRPr lang="zh-CN" altLang="en-US" sz="2400" b="1" smtClean="0">
              <a:latin typeface="方正启体简体" panose="03000509000000000000" charset="-122"/>
              <a:ea typeface="方正启体简体" panose="03000509000000000000" charset="-122"/>
            </a:endParaRPr>
          </a:p>
        </p:txBody>
      </p:sp>
      <p:sp>
        <p:nvSpPr>
          <p:cNvPr id="11" name="TextBox 10"/>
          <p:cNvSpPr txBox="1"/>
          <p:nvPr>
            <p:custDataLst>
              <p:tags r:id="rId4"/>
            </p:custDataLst>
          </p:nvPr>
        </p:nvSpPr>
        <p:spPr>
          <a:xfrm>
            <a:off x="6412865" y="1221524"/>
            <a:ext cx="2599268" cy="3091815"/>
          </a:xfrm>
          <a:prstGeom prst="rect">
            <a:avLst/>
          </a:prstGeom>
          <a:noFill/>
        </p:spPr>
        <p:txBody>
          <a:bodyPr wrap="square" rtlCol="0">
            <a:spAutoFit/>
          </a:bodyPr>
          <a:p>
            <a:pPr>
              <a:lnSpc>
                <a:spcPct val="150000"/>
              </a:lnSpc>
            </a:pPr>
            <a:r>
              <a:rPr lang="zh-CN" altLang="en-US" sz="2600" b="1" smtClean="0">
                <a:latin typeface="方正启体简体" panose="03000509000000000000" charset="-122"/>
                <a:ea typeface="方正启体简体" panose="03000509000000000000" charset="-122"/>
              </a:rPr>
              <a:t>（</a:t>
            </a:r>
            <a:r>
              <a:rPr lang="en-US" altLang="zh-CN" sz="2600" b="1" smtClean="0">
                <a:latin typeface="方正启体简体" panose="03000509000000000000" charset="-122"/>
                <a:ea typeface="方正启体简体" panose="03000509000000000000" charset="-122"/>
              </a:rPr>
              <a:t>1</a:t>
            </a:r>
            <a:r>
              <a:rPr lang="zh-CN" altLang="en-US" sz="2600" b="1" smtClean="0">
                <a:latin typeface="方正启体简体" panose="03000509000000000000" charset="-122"/>
                <a:ea typeface="方正启体简体" panose="03000509000000000000" charset="-122"/>
              </a:rPr>
              <a:t>）原因：</a:t>
            </a:r>
            <a:endParaRPr lang="en-US" altLang="zh-CN" sz="2600" b="1" smtClean="0">
              <a:latin typeface="方正启体简体" panose="03000509000000000000" charset="-122"/>
              <a:ea typeface="方正启体简体" panose="03000509000000000000" charset="-122"/>
            </a:endParaRPr>
          </a:p>
          <a:p>
            <a:pPr>
              <a:lnSpc>
                <a:spcPct val="150000"/>
              </a:lnSpc>
            </a:pPr>
            <a:r>
              <a:rPr lang="zh-CN" altLang="en-US" sz="2600" b="1" smtClean="0">
                <a:latin typeface="方正启体简体" panose="03000509000000000000" charset="-122"/>
                <a:ea typeface="方正启体简体" panose="03000509000000000000" charset="-122"/>
              </a:rPr>
              <a:t>（</a:t>
            </a:r>
            <a:r>
              <a:rPr lang="en-US" altLang="zh-CN" sz="2600" b="1" smtClean="0">
                <a:latin typeface="方正启体简体" panose="03000509000000000000" charset="-122"/>
                <a:ea typeface="方正启体简体" panose="03000509000000000000" charset="-122"/>
              </a:rPr>
              <a:t>2</a:t>
            </a:r>
            <a:r>
              <a:rPr lang="zh-CN" altLang="en-US" sz="2600" b="1" smtClean="0">
                <a:latin typeface="方正启体简体" panose="03000509000000000000" charset="-122"/>
                <a:ea typeface="方正启体简体" panose="03000509000000000000" charset="-122"/>
              </a:rPr>
              <a:t>）目的：</a:t>
            </a:r>
            <a:endParaRPr lang="en-US" altLang="zh-CN" sz="2600" b="1" smtClean="0">
              <a:latin typeface="方正启体简体" panose="03000509000000000000" charset="-122"/>
              <a:ea typeface="方正启体简体" panose="03000509000000000000" charset="-122"/>
            </a:endParaRPr>
          </a:p>
          <a:p>
            <a:pPr>
              <a:lnSpc>
                <a:spcPct val="150000"/>
              </a:lnSpc>
            </a:pPr>
            <a:r>
              <a:rPr lang="zh-CN" altLang="en-US" sz="2600" b="1" smtClean="0">
                <a:latin typeface="方正启体简体" panose="03000509000000000000" charset="-122"/>
                <a:ea typeface="方正启体简体" panose="03000509000000000000" charset="-122"/>
              </a:rPr>
              <a:t>（</a:t>
            </a:r>
            <a:r>
              <a:rPr lang="en-US" altLang="zh-CN" sz="2600" b="1" smtClean="0">
                <a:latin typeface="方正启体简体" panose="03000509000000000000" charset="-122"/>
                <a:ea typeface="方正启体简体" panose="03000509000000000000" charset="-122"/>
              </a:rPr>
              <a:t>3</a:t>
            </a:r>
            <a:r>
              <a:rPr lang="zh-CN" altLang="en-US" sz="2600" b="1" smtClean="0">
                <a:latin typeface="方正启体简体" panose="03000509000000000000" charset="-122"/>
                <a:ea typeface="方正启体简体" panose="03000509000000000000" charset="-122"/>
              </a:rPr>
              <a:t>）概况：</a:t>
            </a:r>
            <a:endParaRPr lang="zh-CN" altLang="en-US" sz="2600" b="1" smtClean="0">
              <a:latin typeface="方正启体简体" panose="03000509000000000000" charset="-122"/>
              <a:ea typeface="方正启体简体" panose="03000509000000000000" charset="-122"/>
            </a:endParaRPr>
          </a:p>
          <a:p>
            <a:pPr>
              <a:lnSpc>
                <a:spcPct val="150000"/>
              </a:lnSpc>
            </a:pPr>
            <a:endParaRPr lang="en-US" altLang="zh-CN" sz="2600" b="1" smtClean="0">
              <a:latin typeface="方正启体简体" panose="03000509000000000000" charset="-122"/>
              <a:ea typeface="方正启体简体" panose="03000509000000000000" charset="-122"/>
            </a:endParaRPr>
          </a:p>
          <a:p>
            <a:pPr>
              <a:lnSpc>
                <a:spcPct val="150000"/>
              </a:lnSpc>
            </a:pPr>
            <a:r>
              <a:rPr lang="zh-CN" altLang="en-US" sz="2600" b="1" smtClean="0">
                <a:latin typeface="方正启体简体" panose="03000509000000000000" charset="-122"/>
                <a:ea typeface="方正启体简体" panose="03000509000000000000" charset="-122"/>
              </a:rPr>
              <a:t>（</a:t>
            </a:r>
            <a:r>
              <a:rPr lang="en-US" altLang="zh-CN" sz="2600" b="1" smtClean="0">
                <a:latin typeface="方正启体简体" panose="03000509000000000000" charset="-122"/>
                <a:ea typeface="方正启体简体" panose="03000509000000000000" charset="-122"/>
              </a:rPr>
              <a:t>4</a:t>
            </a:r>
            <a:r>
              <a:rPr lang="zh-CN" altLang="en-US" sz="2600" b="1" smtClean="0">
                <a:latin typeface="方正启体简体" panose="03000509000000000000" charset="-122"/>
                <a:ea typeface="方正启体简体" panose="03000509000000000000" charset="-122"/>
              </a:rPr>
              <a:t>）影响：</a:t>
            </a:r>
            <a:endParaRPr lang="zh-CN" altLang="en-US" sz="2600" b="1">
              <a:latin typeface="方正启体简体" panose="03000509000000000000" charset="-122"/>
              <a:ea typeface="方正启体简体" panose="03000509000000000000" charset="-122"/>
            </a:endParaRPr>
          </a:p>
        </p:txBody>
      </p:sp>
      <p:sp>
        <p:nvSpPr>
          <p:cNvPr id="13" name="文本框 4"/>
          <p:cNvSpPr txBox="1"/>
          <p:nvPr>
            <p:custDataLst>
              <p:tags r:id="rId5"/>
            </p:custDataLst>
          </p:nvPr>
        </p:nvSpPr>
        <p:spPr>
          <a:xfrm>
            <a:off x="8210765" y="1370225"/>
            <a:ext cx="5017768" cy="437515"/>
          </a:xfrm>
          <a:prstGeom prst="rect">
            <a:avLst/>
          </a:prstGeom>
          <a:noFill/>
        </p:spPr>
        <p:txBody>
          <a:bodyPr wrap="square" lIns="68580" tIns="34290" rIns="68580" bIns="34290" rtlCol="0">
            <a:spAutoFit/>
          </a:bodyPr>
          <a:p>
            <a:r>
              <a:rPr lang="zh-CN" altLang="en-US" sz="2400" b="1">
                <a:solidFill>
                  <a:srgbClr val="FF0000"/>
                </a:solidFill>
                <a:latin typeface="方正启体简体" panose="03000509000000000000" charset="-122"/>
                <a:ea typeface="方正启体简体" panose="03000509000000000000" charset="-122"/>
              </a:rPr>
              <a:t>受沙皇俄国的专制</a:t>
            </a:r>
            <a:r>
              <a:rPr lang="zh-CN" altLang="en-US" sz="2400" b="1" smtClean="0">
                <a:solidFill>
                  <a:srgbClr val="FF0000"/>
                </a:solidFill>
                <a:latin typeface="方正启体简体" panose="03000509000000000000" charset="-122"/>
                <a:ea typeface="方正启体简体" panose="03000509000000000000" charset="-122"/>
              </a:rPr>
              <a:t>统治</a:t>
            </a:r>
            <a:endParaRPr lang="zh-CN" altLang="en-US" sz="2400" b="1">
              <a:solidFill>
                <a:srgbClr val="FF0000"/>
              </a:solidFill>
              <a:latin typeface="方正启体简体" panose="03000509000000000000" charset="-122"/>
              <a:ea typeface="方正启体简体" panose="03000509000000000000" charset="-122"/>
            </a:endParaRPr>
          </a:p>
        </p:txBody>
      </p:sp>
      <p:sp>
        <p:nvSpPr>
          <p:cNvPr id="14" name="文本框 4"/>
          <p:cNvSpPr txBox="1"/>
          <p:nvPr>
            <p:custDataLst>
              <p:tags r:id="rId6"/>
            </p:custDataLst>
          </p:nvPr>
        </p:nvSpPr>
        <p:spPr>
          <a:xfrm>
            <a:off x="8227698" y="1971356"/>
            <a:ext cx="3654634" cy="437515"/>
          </a:xfrm>
          <a:prstGeom prst="rect">
            <a:avLst/>
          </a:prstGeom>
          <a:noFill/>
        </p:spPr>
        <p:txBody>
          <a:bodyPr wrap="square" lIns="68580" tIns="34290" rIns="68580" bIns="34290" rtlCol="0">
            <a:spAutoFit/>
          </a:bodyPr>
          <a:p>
            <a:r>
              <a:rPr lang="zh-CN" altLang="en-US" sz="2400" b="1" smtClean="0">
                <a:solidFill>
                  <a:srgbClr val="FF0000"/>
                </a:solidFill>
                <a:latin typeface="方正启体简体" panose="03000509000000000000" charset="-122"/>
                <a:ea typeface="方正启体简体" panose="03000509000000000000" charset="-122"/>
              </a:rPr>
              <a:t>争取</a:t>
            </a:r>
            <a:r>
              <a:rPr lang="zh-CN" altLang="en-US" sz="2400" b="1">
                <a:solidFill>
                  <a:srgbClr val="FF0000"/>
                </a:solidFill>
                <a:latin typeface="方正启体简体" panose="03000509000000000000" charset="-122"/>
                <a:ea typeface="方正启体简体" panose="03000509000000000000" charset="-122"/>
              </a:rPr>
              <a:t>民族独立</a:t>
            </a:r>
            <a:endParaRPr lang="zh-CN" altLang="en-US" sz="2400" b="1">
              <a:solidFill>
                <a:srgbClr val="FF0000"/>
              </a:solidFill>
              <a:latin typeface="方正启体简体" panose="03000509000000000000" charset="-122"/>
              <a:ea typeface="方正启体简体" panose="03000509000000000000" charset="-122"/>
            </a:endParaRPr>
          </a:p>
        </p:txBody>
      </p:sp>
      <p:sp>
        <p:nvSpPr>
          <p:cNvPr id="15" name="文本框 4"/>
          <p:cNvSpPr txBox="1"/>
          <p:nvPr>
            <p:custDataLst>
              <p:tags r:id="rId7"/>
            </p:custDataLst>
          </p:nvPr>
        </p:nvSpPr>
        <p:spPr>
          <a:xfrm>
            <a:off x="8270240" y="2571750"/>
            <a:ext cx="3612515" cy="807085"/>
          </a:xfrm>
          <a:prstGeom prst="rect">
            <a:avLst/>
          </a:prstGeom>
          <a:noFill/>
        </p:spPr>
        <p:txBody>
          <a:bodyPr wrap="square" lIns="68580" tIns="34290" rIns="68580" bIns="34290" rtlCol="0">
            <a:spAutoFit/>
          </a:bodyPr>
          <a:p>
            <a:r>
              <a:rPr lang="en-US" altLang="zh-CN" sz="2400" b="1" smtClean="0">
                <a:solidFill>
                  <a:srgbClr val="FF0000"/>
                </a:solidFill>
                <a:latin typeface="方正启体简体" panose="03000509000000000000" charset="-122"/>
                <a:ea typeface="方正启体简体" panose="03000509000000000000" charset="-122"/>
              </a:rPr>
              <a:t>1830</a:t>
            </a:r>
            <a:r>
              <a:rPr lang="zh-CN" altLang="en-US" sz="2400" b="1" smtClean="0">
                <a:solidFill>
                  <a:srgbClr val="FF0000"/>
                </a:solidFill>
                <a:latin typeface="方正启体简体" panose="03000509000000000000" charset="-122"/>
                <a:ea typeface="方正启体简体" panose="03000509000000000000" charset="-122"/>
              </a:rPr>
              <a:t>年</a:t>
            </a:r>
            <a:r>
              <a:rPr lang="en-US" altLang="zh-CN" sz="2400" b="1" smtClean="0">
                <a:solidFill>
                  <a:srgbClr val="FF0000"/>
                </a:solidFill>
                <a:latin typeface="方正启体简体" panose="03000509000000000000" charset="-122"/>
                <a:ea typeface="方正启体简体" panose="03000509000000000000" charset="-122"/>
              </a:rPr>
              <a:t>11</a:t>
            </a:r>
            <a:r>
              <a:rPr lang="zh-CN" altLang="en-US" sz="2400" b="1" smtClean="0">
                <a:solidFill>
                  <a:srgbClr val="FF0000"/>
                </a:solidFill>
                <a:latin typeface="方正启体简体" panose="03000509000000000000" charset="-122"/>
                <a:ea typeface="方正启体简体" panose="03000509000000000000" charset="-122"/>
              </a:rPr>
              <a:t>月，一批贵族青年军官和学生在华沙发动</a:t>
            </a:r>
            <a:endParaRPr lang="zh-CN" altLang="en-US" sz="2400" b="1">
              <a:solidFill>
                <a:srgbClr val="FF0000"/>
              </a:solidFill>
              <a:latin typeface="方正启体简体" panose="03000509000000000000" charset="-122"/>
              <a:ea typeface="方正启体简体" panose="03000509000000000000" charset="-122"/>
            </a:endParaRPr>
          </a:p>
        </p:txBody>
      </p:sp>
      <p:sp>
        <p:nvSpPr>
          <p:cNvPr id="16" name="文本框 4"/>
          <p:cNvSpPr txBox="1"/>
          <p:nvPr>
            <p:custDataLst>
              <p:tags r:id="rId8"/>
            </p:custDataLst>
          </p:nvPr>
        </p:nvSpPr>
        <p:spPr>
          <a:xfrm>
            <a:off x="8227695" y="3782695"/>
            <a:ext cx="3654425" cy="807085"/>
          </a:xfrm>
          <a:prstGeom prst="rect">
            <a:avLst/>
          </a:prstGeom>
          <a:noFill/>
        </p:spPr>
        <p:txBody>
          <a:bodyPr wrap="square" lIns="68580" tIns="34290" rIns="68580" bIns="34290" rtlCol="0">
            <a:spAutoFit/>
          </a:bodyPr>
          <a:p>
            <a:r>
              <a:rPr lang="zh-CN" altLang="en-US" sz="2400" b="1" smtClean="0">
                <a:solidFill>
                  <a:srgbClr val="FF0000"/>
                </a:solidFill>
                <a:latin typeface="方正启体简体" panose="03000509000000000000" charset="-122"/>
                <a:ea typeface="方正启体简体" panose="03000509000000000000" charset="-122"/>
              </a:rPr>
              <a:t>进一步推动了波兰的民族解放斗争</a:t>
            </a:r>
            <a:endParaRPr lang="zh-CN" altLang="en-US" sz="2400" b="1">
              <a:solidFill>
                <a:srgbClr val="FF0000"/>
              </a:solidFill>
              <a:latin typeface="方正启体简体" panose="03000509000000000000" charset="-122"/>
              <a:ea typeface="方正启体简体" panose="03000509000000000000"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本框 4"/>
          <p:cNvSpPr txBox="1"/>
          <p:nvPr>
            <p:custDataLst>
              <p:tags r:id="rId1"/>
            </p:custDataLst>
          </p:nvPr>
        </p:nvSpPr>
        <p:spPr>
          <a:xfrm>
            <a:off x="10306685" y="5614670"/>
            <a:ext cx="386080" cy="337185"/>
          </a:xfrm>
          <a:prstGeom prst="rect">
            <a:avLst/>
          </a:prstGeom>
          <a:noFill/>
          <a:ln w="9525">
            <a:noFill/>
          </a:ln>
        </p:spPr>
        <p:txBody>
          <a:bodyPr wrap="none" anchor="t">
            <a:spAutoFit/>
          </a:bodyPr>
          <a:lstStyle/>
          <a:p>
            <a:r>
              <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hlinkClick r:id="rId2" action="ppaction://hlinksldjump"/>
              </a:rPr>
              <a:t></a:t>
            </a:r>
            <a:endPar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pic>
        <p:nvPicPr>
          <p:cNvPr id="34818" name="Picture 3"/>
          <p:cNvPicPr>
            <a:picLocks noChangeAspect="1"/>
          </p:cNvPicPr>
          <p:nvPr>
            <p:custDataLst>
              <p:tags r:id="rId3"/>
            </p:custDataLst>
          </p:nvPr>
        </p:nvPicPr>
        <p:blipFill>
          <a:blip r:embed="rId4"/>
          <a:stretch>
            <a:fillRect/>
          </a:stretch>
        </p:blipFill>
        <p:spPr>
          <a:xfrm>
            <a:off x="850900" y="1094740"/>
            <a:ext cx="4981575" cy="2948305"/>
          </a:xfrm>
          <a:prstGeom prst="rect">
            <a:avLst/>
          </a:prstGeom>
          <a:noFill/>
          <a:ln w="9525">
            <a:solidFill>
              <a:srgbClr val="CC00FF"/>
            </a:solidFill>
          </a:ln>
        </p:spPr>
      </p:pic>
      <p:sp>
        <p:nvSpPr>
          <p:cNvPr id="34819" name="Text Box 4"/>
          <p:cNvSpPr txBox="1"/>
          <p:nvPr>
            <p:custDataLst>
              <p:tags r:id="rId5"/>
            </p:custDataLst>
          </p:nvPr>
        </p:nvSpPr>
        <p:spPr>
          <a:xfrm>
            <a:off x="1011555" y="4043042"/>
            <a:ext cx="4307205" cy="491490"/>
          </a:xfrm>
          <a:prstGeom prst="rect">
            <a:avLst/>
          </a:prstGeom>
          <a:noFill/>
          <a:ln w="9525">
            <a:noFill/>
          </a:ln>
        </p:spPr>
        <p:txBody>
          <a:bodyPr wrap="square" anchor="t">
            <a:spAutoFit/>
          </a:bodyPr>
          <a:lstStyle/>
          <a:p>
            <a:pPr algn="ctr">
              <a:lnSpc>
                <a:spcPct val="130000"/>
              </a:lnSpc>
              <a:spcBef>
                <a:spcPct val="50000"/>
              </a:spcBef>
            </a:pPr>
            <a:r>
              <a:rPr lang="en-US" altLang="zh-CN" sz="2000" b="1">
                <a:latin typeface="方正启体简体" panose="03000509000000000000" charset="-122"/>
                <a:ea typeface="方正启体简体" panose="03000509000000000000" charset="-122"/>
                <a:cs typeface="方正启体简体" panose="03000509000000000000" charset="-122"/>
              </a:rPr>
              <a:t>19</a:t>
            </a:r>
            <a:r>
              <a:rPr lang="zh-CN" altLang="en-US" sz="2000" b="1">
                <a:latin typeface="方正启体简体" panose="03000509000000000000" charset="-122"/>
                <a:ea typeface="方正启体简体" panose="03000509000000000000" charset="-122"/>
                <a:cs typeface="方正启体简体" panose="03000509000000000000" charset="-122"/>
              </a:rPr>
              <a:t>世纪上半期    德意志的分裂状况</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9" name="矩形 8"/>
          <p:cNvSpPr/>
          <p:nvPr>
            <p:custDataLst>
              <p:tags r:id="rId6"/>
            </p:custDataLst>
          </p:nvPr>
        </p:nvSpPr>
        <p:spPr>
          <a:xfrm>
            <a:off x="851064" y="471272"/>
            <a:ext cx="6005195" cy="645160"/>
          </a:xfrm>
          <a:prstGeom prst="rect">
            <a:avLst/>
          </a:prstGeom>
        </p:spPr>
        <p:txBody>
          <a:bodyPr wrap="none">
            <a:spAutoFit/>
          </a:bodyPr>
          <a:p>
            <a:pPr>
              <a:lnSpc>
                <a:spcPct val="150000"/>
              </a:lnSpc>
            </a:pPr>
            <a:r>
              <a:rPr lang="en-US" altLang="zh-CN" sz="2400" b="1" smtClean="0">
                <a:latin typeface="方正启体简体" panose="03000509000000000000" charset="-122"/>
                <a:ea typeface="方正启体简体" panose="03000509000000000000" charset="-122"/>
              </a:rPr>
              <a:t>4</a:t>
            </a:r>
            <a:r>
              <a:rPr lang="zh-CN" altLang="en-US" sz="2400" b="1" smtClean="0">
                <a:latin typeface="方正启体简体" panose="03000509000000000000" charset="-122"/>
                <a:ea typeface="方正启体简体" panose="03000509000000000000" charset="-122"/>
              </a:rPr>
              <a:t>、德意志</a:t>
            </a:r>
            <a:r>
              <a:rPr lang="en-US" altLang="zh-CN" sz="2400" b="1" smtClean="0">
                <a:latin typeface="方正启体简体" panose="03000509000000000000" charset="-122"/>
                <a:ea typeface="方正启体简体" panose="03000509000000000000" charset="-122"/>
              </a:rPr>
              <a:t>1848</a:t>
            </a:r>
            <a:r>
              <a:rPr lang="zh-CN" altLang="en-US" sz="2400" b="1" smtClean="0">
                <a:latin typeface="方正启体简体" panose="03000509000000000000" charset="-122"/>
                <a:ea typeface="方正启体简体" panose="03000509000000000000" charset="-122"/>
              </a:rPr>
              <a:t>年革命的背景、概况及结果　</a:t>
            </a:r>
            <a:endParaRPr lang="zh-CN" altLang="en-US" sz="2400" b="1" smtClean="0">
              <a:latin typeface="方正启体简体" panose="03000509000000000000" charset="-122"/>
              <a:ea typeface="方正启体简体" panose="03000509000000000000" charset="-122"/>
            </a:endParaRPr>
          </a:p>
        </p:txBody>
      </p:sp>
      <p:sp>
        <p:nvSpPr>
          <p:cNvPr id="2" name="文本框 1"/>
          <p:cNvSpPr txBox="1"/>
          <p:nvPr/>
        </p:nvSpPr>
        <p:spPr>
          <a:xfrm>
            <a:off x="850900" y="4461510"/>
            <a:ext cx="1837055" cy="460375"/>
          </a:xfrm>
          <a:prstGeom prst="rect">
            <a:avLst/>
          </a:prstGeom>
          <a:noFill/>
        </p:spPr>
        <p:txBody>
          <a:bodyPr wrap="none" rtlCol="0" anchor="t">
            <a:spAutoFit/>
          </a:bodyPr>
          <a:p>
            <a:r>
              <a:rPr lang="zh-CN" altLang="en-US" sz="2400" b="1" smtClean="0">
                <a:latin typeface="方正启体简体" panose="03000509000000000000" charset="-122"/>
                <a:ea typeface="方正启体简体" panose="03000509000000000000" charset="-122"/>
                <a:sym typeface="+mn-ea"/>
              </a:rPr>
              <a:t>（</a:t>
            </a:r>
            <a:r>
              <a:rPr lang="en-US" altLang="zh-CN" sz="2400" b="1" smtClean="0">
                <a:latin typeface="方正启体简体" panose="03000509000000000000" charset="-122"/>
                <a:ea typeface="方正启体简体" panose="03000509000000000000" charset="-122"/>
                <a:sym typeface="+mn-ea"/>
              </a:rPr>
              <a:t>1</a:t>
            </a:r>
            <a:r>
              <a:rPr lang="zh-CN" altLang="en-US" sz="2400" b="1" smtClean="0">
                <a:latin typeface="方正启体简体" panose="03000509000000000000" charset="-122"/>
                <a:ea typeface="方正启体简体" panose="03000509000000000000" charset="-122"/>
                <a:sym typeface="+mn-ea"/>
              </a:rPr>
              <a:t>）背景：</a:t>
            </a:r>
            <a:endParaRPr lang="zh-CN" altLang="en-US" sz="2400" b="1" smtClean="0">
              <a:latin typeface="方正启体简体" panose="03000509000000000000" charset="-122"/>
              <a:ea typeface="方正启体简体" panose="03000509000000000000" charset="-122"/>
              <a:sym typeface="+mn-ea"/>
            </a:endParaRPr>
          </a:p>
        </p:txBody>
      </p:sp>
      <p:sp>
        <p:nvSpPr>
          <p:cNvPr id="15" name="TextBox 14"/>
          <p:cNvSpPr txBox="1"/>
          <p:nvPr>
            <p:custDataLst>
              <p:tags r:id="rId7"/>
            </p:custDataLst>
          </p:nvPr>
        </p:nvSpPr>
        <p:spPr>
          <a:xfrm>
            <a:off x="850900" y="4863465"/>
            <a:ext cx="4981575" cy="1938020"/>
          </a:xfrm>
          <a:prstGeom prst="rect">
            <a:avLst/>
          </a:prstGeom>
          <a:noFill/>
        </p:spPr>
        <p:txBody>
          <a:bodyPr wrap="square" rtlCol="0">
            <a:spAutoFit/>
          </a:bodyPr>
          <a:p>
            <a:r>
              <a:rPr lang="zh-CN" altLang="en-US" sz="2400" b="1" smtClean="0">
                <a:solidFill>
                  <a:srgbClr val="FF0000"/>
                </a:solidFill>
                <a:latin typeface="方正启体简体" panose="03000509000000000000" charset="-122"/>
                <a:ea typeface="方正启体简体" panose="03000509000000000000" charset="-122"/>
              </a:rPr>
              <a:t>①德意志处于分裂状态，</a:t>
            </a:r>
            <a:endParaRPr lang="en-US" altLang="zh-CN" sz="2400" b="1" smtClean="0">
              <a:solidFill>
                <a:srgbClr val="FF0000"/>
              </a:solidFill>
              <a:latin typeface="方正启体简体" panose="03000509000000000000" charset="-122"/>
              <a:ea typeface="方正启体简体" panose="03000509000000000000" charset="-122"/>
            </a:endParaRPr>
          </a:p>
          <a:p>
            <a:r>
              <a:rPr lang="zh-CN" altLang="en-US" sz="2400" b="1" smtClean="0">
                <a:solidFill>
                  <a:srgbClr val="FF0000"/>
                </a:solidFill>
                <a:latin typeface="方正启体简体" panose="03000509000000000000" charset="-122"/>
                <a:ea typeface="方正启体简体" panose="03000509000000000000" charset="-122"/>
              </a:rPr>
              <a:t>②普鲁士进行了并不彻底的废除农奴制改革</a:t>
            </a:r>
            <a:endParaRPr lang="en-US" altLang="zh-CN" sz="2400" b="1" smtClean="0">
              <a:solidFill>
                <a:srgbClr val="FF0000"/>
              </a:solidFill>
              <a:latin typeface="方正启体简体" panose="03000509000000000000" charset="-122"/>
              <a:ea typeface="方正启体简体" panose="03000509000000000000" charset="-122"/>
            </a:endParaRPr>
          </a:p>
          <a:p>
            <a:r>
              <a:rPr lang="zh-CN" altLang="en-US" sz="2400" b="1" smtClean="0">
                <a:solidFill>
                  <a:srgbClr val="FF0000"/>
                </a:solidFill>
                <a:latin typeface="方正启体简体" panose="03000509000000000000" charset="-122"/>
                <a:ea typeface="方正启体简体" panose="03000509000000000000" charset="-122"/>
              </a:rPr>
              <a:t>③随着经济的发展，德意志要求改革与统一的呼声高涨</a:t>
            </a:r>
            <a:endParaRPr lang="zh-CN" altLang="en-US" sz="2400" b="1" smtClean="0">
              <a:solidFill>
                <a:srgbClr val="FF0000"/>
              </a:solidFill>
              <a:latin typeface="方正启体简体" panose="03000509000000000000" charset="-122"/>
              <a:ea typeface="方正启体简体" panose="03000509000000000000" charset="-122"/>
            </a:endParaRPr>
          </a:p>
        </p:txBody>
      </p:sp>
      <p:sp>
        <p:nvSpPr>
          <p:cNvPr id="3" name="文本框 2"/>
          <p:cNvSpPr txBox="1"/>
          <p:nvPr/>
        </p:nvSpPr>
        <p:spPr>
          <a:xfrm>
            <a:off x="6187440" y="1116330"/>
            <a:ext cx="1837055" cy="460375"/>
          </a:xfrm>
          <a:prstGeom prst="rect">
            <a:avLst/>
          </a:prstGeom>
          <a:noFill/>
        </p:spPr>
        <p:txBody>
          <a:bodyPr wrap="none" rtlCol="0" anchor="t">
            <a:spAutoFit/>
          </a:bodyPr>
          <a:p>
            <a:r>
              <a:rPr lang="zh-CN" altLang="en-US" sz="2400" b="1" smtClean="0">
                <a:latin typeface="方正启体简体" panose="03000509000000000000" charset="-122"/>
                <a:ea typeface="方正启体简体" panose="03000509000000000000" charset="-122"/>
                <a:sym typeface="+mn-ea"/>
              </a:rPr>
              <a:t>（</a:t>
            </a:r>
            <a:r>
              <a:rPr lang="en-US" altLang="zh-CN" sz="2400" b="1" smtClean="0">
                <a:latin typeface="方正启体简体" panose="03000509000000000000" charset="-122"/>
                <a:ea typeface="方正启体简体" panose="03000509000000000000" charset="-122"/>
                <a:sym typeface="+mn-ea"/>
              </a:rPr>
              <a:t>2</a:t>
            </a:r>
            <a:r>
              <a:rPr lang="zh-CN" altLang="en-US" sz="2400" b="1" smtClean="0">
                <a:latin typeface="方正启体简体" panose="03000509000000000000" charset="-122"/>
                <a:ea typeface="方正启体简体" panose="03000509000000000000" charset="-122"/>
                <a:sym typeface="+mn-ea"/>
              </a:rPr>
              <a:t>）概况：</a:t>
            </a:r>
            <a:endParaRPr lang="zh-CN" altLang="en-US" sz="2400" b="1" smtClean="0">
              <a:latin typeface="方正启体简体" panose="03000509000000000000" charset="-122"/>
              <a:ea typeface="方正启体简体" panose="03000509000000000000" charset="-122"/>
              <a:sym typeface="+mn-ea"/>
            </a:endParaRPr>
          </a:p>
        </p:txBody>
      </p:sp>
      <p:sp>
        <p:nvSpPr>
          <p:cNvPr id="16" name="TextBox 15"/>
          <p:cNvSpPr txBox="1"/>
          <p:nvPr>
            <p:custDataLst>
              <p:tags r:id="rId8"/>
            </p:custDataLst>
          </p:nvPr>
        </p:nvSpPr>
        <p:spPr>
          <a:xfrm>
            <a:off x="6187440" y="1677035"/>
            <a:ext cx="5144135" cy="1568450"/>
          </a:xfrm>
          <a:prstGeom prst="rect">
            <a:avLst/>
          </a:prstGeom>
          <a:noFill/>
        </p:spPr>
        <p:txBody>
          <a:bodyPr wrap="square" rtlCol="0">
            <a:spAutoFit/>
          </a:bodyPr>
          <a:p>
            <a:r>
              <a:rPr lang="zh-CN" altLang="en-US" sz="2400" b="1" smtClean="0">
                <a:solidFill>
                  <a:srgbClr val="FF0000"/>
                </a:solidFill>
                <a:latin typeface="方正启体简体" panose="03000509000000000000" charset="-122"/>
                <a:ea typeface="方正启体简体" panose="03000509000000000000" charset="-122"/>
              </a:rPr>
              <a:t>①时间：</a:t>
            </a:r>
            <a:r>
              <a:rPr lang="en-US" altLang="zh-CN" sz="2400" b="1" smtClean="0">
                <a:solidFill>
                  <a:srgbClr val="FF0000"/>
                </a:solidFill>
                <a:latin typeface="方正启体简体" panose="03000509000000000000" charset="-122"/>
                <a:ea typeface="方正启体简体" panose="03000509000000000000" charset="-122"/>
              </a:rPr>
              <a:t>1848</a:t>
            </a:r>
            <a:r>
              <a:rPr lang="zh-CN" altLang="en-US" sz="2400" b="1" smtClean="0">
                <a:solidFill>
                  <a:srgbClr val="FF0000"/>
                </a:solidFill>
                <a:latin typeface="方正启体简体" panose="03000509000000000000" charset="-122"/>
                <a:ea typeface="方正启体简体" panose="03000509000000000000" charset="-122"/>
              </a:rPr>
              <a:t>年</a:t>
            </a:r>
            <a:r>
              <a:rPr lang="en-US" altLang="zh-CN" sz="2400" b="1" smtClean="0">
                <a:solidFill>
                  <a:srgbClr val="FF0000"/>
                </a:solidFill>
                <a:latin typeface="方正启体简体" panose="03000509000000000000" charset="-122"/>
                <a:ea typeface="方正启体简体" panose="03000509000000000000" charset="-122"/>
              </a:rPr>
              <a:t>2</a:t>
            </a:r>
            <a:r>
              <a:rPr lang="zh-CN" altLang="en-US" sz="2400" b="1" smtClean="0">
                <a:solidFill>
                  <a:srgbClr val="FF0000"/>
                </a:solidFill>
                <a:latin typeface="方正启体简体" panose="03000509000000000000" charset="-122"/>
                <a:ea typeface="方正启体简体" panose="03000509000000000000" charset="-122"/>
              </a:rPr>
              <a:t>月和</a:t>
            </a:r>
            <a:r>
              <a:rPr lang="en-US" altLang="zh-CN" sz="2400" b="1" smtClean="0">
                <a:solidFill>
                  <a:srgbClr val="FF0000"/>
                </a:solidFill>
                <a:latin typeface="方正启体简体" panose="03000509000000000000" charset="-122"/>
                <a:ea typeface="方正启体简体" panose="03000509000000000000" charset="-122"/>
              </a:rPr>
              <a:t>3</a:t>
            </a:r>
            <a:r>
              <a:rPr lang="zh-CN" altLang="en-US" sz="2400" b="1" smtClean="0">
                <a:solidFill>
                  <a:srgbClr val="FF0000"/>
                </a:solidFill>
                <a:latin typeface="方正启体简体" panose="03000509000000000000" charset="-122"/>
                <a:ea typeface="方正启体简体" panose="03000509000000000000" charset="-122"/>
              </a:rPr>
              <a:t>月</a:t>
            </a:r>
            <a:endParaRPr lang="en-US" altLang="zh-CN" sz="2400" b="1" smtClean="0">
              <a:solidFill>
                <a:srgbClr val="FF0000"/>
              </a:solidFill>
              <a:latin typeface="方正启体简体" panose="03000509000000000000" charset="-122"/>
              <a:ea typeface="方正启体简体" panose="03000509000000000000" charset="-122"/>
            </a:endParaRPr>
          </a:p>
          <a:p>
            <a:r>
              <a:rPr lang="zh-CN" altLang="en-US" sz="2400" b="1" smtClean="0">
                <a:solidFill>
                  <a:srgbClr val="FF0000"/>
                </a:solidFill>
                <a:latin typeface="方正启体简体" panose="03000509000000000000" charset="-122"/>
                <a:ea typeface="方正启体简体" panose="03000509000000000000" charset="-122"/>
              </a:rPr>
              <a:t>②地点：奥地利和普鲁士等地</a:t>
            </a:r>
            <a:endParaRPr lang="en-US" altLang="zh-CN" sz="2400" b="1" smtClean="0">
              <a:solidFill>
                <a:srgbClr val="FF0000"/>
              </a:solidFill>
              <a:latin typeface="方正启体简体" panose="03000509000000000000" charset="-122"/>
              <a:ea typeface="方正启体简体" panose="03000509000000000000" charset="-122"/>
            </a:endParaRPr>
          </a:p>
          <a:p>
            <a:r>
              <a:rPr lang="zh-CN" altLang="en-US" sz="2400" b="1" smtClean="0">
                <a:solidFill>
                  <a:srgbClr val="FF0000"/>
                </a:solidFill>
                <a:latin typeface="方正启体简体" panose="03000509000000000000" charset="-122"/>
                <a:ea typeface="方正启体简体" panose="03000509000000000000" charset="-122"/>
              </a:rPr>
              <a:t>③目的：要求建立统一的独立国家、制定宪法</a:t>
            </a:r>
            <a:endParaRPr lang="zh-CN" altLang="en-US" sz="2400" b="1" smtClean="0">
              <a:solidFill>
                <a:srgbClr val="FF0000"/>
              </a:solidFill>
              <a:latin typeface="方正启体简体" panose="03000509000000000000" charset="-122"/>
              <a:ea typeface="方正启体简体" panose="03000509000000000000" charset="-122"/>
            </a:endParaRPr>
          </a:p>
        </p:txBody>
      </p:sp>
      <p:sp>
        <p:nvSpPr>
          <p:cNvPr id="4" name="文本框 3"/>
          <p:cNvSpPr txBox="1"/>
          <p:nvPr/>
        </p:nvSpPr>
        <p:spPr>
          <a:xfrm>
            <a:off x="6187440" y="3345815"/>
            <a:ext cx="1837055" cy="460375"/>
          </a:xfrm>
          <a:prstGeom prst="rect">
            <a:avLst/>
          </a:prstGeom>
          <a:noFill/>
        </p:spPr>
        <p:txBody>
          <a:bodyPr wrap="none" rtlCol="0" anchor="t">
            <a:spAutoFit/>
          </a:bodyPr>
          <a:p>
            <a:r>
              <a:rPr lang="zh-CN" altLang="en-US" sz="2400" b="1" smtClean="0">
                <a:latin typeface="方正启体简体" panose="03000509000000000000" charset="-122"/>
                <a:ea typeface="方正启体简体" panose="03000509000000000000" charset="-122"/>
                <a:sym typeface="+mn-ea"/>
              </a:rPr>
              <a:t>（</a:t>
            </a:r>
            <a:r>
              <a:rPr lang="en-US" altLang="zh-CN" sz="2400" b="1" smtClean="0">
                <a:latin typeface="方正启体简体" panose="03000509000000000000" charset="-122"/>
                <a:ea typeface="方正启体简体" panose="03000509000000000000" charset="-122"/>
                <a:sym typeface="+mn-ea"/>
              </a:rPr>
              <a:t>3</a:t>
            </a:r>
            <a:r>
              <a:rPr lang="zh-CN" altLang="en-US" sz="2400" b="1" smtClean="0">
                <a:latin typeface="方正启体简体" panose="03000509000000000000" charset="-122"/>
                <a:ea typeface="方正启体简体" panose="03000509000000000000" charset="-122"/>
                <a:sym typeface="+mn-ea"/>
              </a:rPr>
              <a:t>）影响：</a:t>
            </a:r>
            <a:endParaRPr lang="zh-CN" altLang="en-US" sz="2400" b="1" smtClean="0">
              <a:latin typeface="方正启体简体" panose="03000509000000000000" charset="-122"/>
              <a:ea typeface="方正启体简体" panose="03000509000000000000" charset="-122"/>
              <a:sym typeface="+mn-ea"/>
            </a:endParaRPr>
          </a:p>
        </p:txBody>
      </p:sp>
      <p:sp>
        <p:nvSpPr>
          <p:cNvPr id="17" name="文本框 4"/>
          <p:cNvSpPr txBox="1"/>
          <p:nvPr>
            <p:custDataLst>
              <p:tags r:id="rId9"/>
            </p:custDataLst>
          </p:nvPr>
        </p:nvSpPr>
        <p:spPr>
          <a:xfrm>
            <a:off x="6187440" y="3906520"/>
            <a:ext cx="5143500" cy="807085"/>
          </a:xfrm>
          <a:prstGeom prst="rect">
            <a:avLst/>
          </a:prstGeom>
          <a:noFill/>
        </p:spPr>
        <p:txBody>
          <a:bodyPr wrap="square" lIns="68580" tIns="34290" rIns="68580" bIns="34290" rtlCol="0">
            <a:spAutoFit/>
          </a:bodyPr>
          <a:p>
            <a:r>
              <a:rPr lang="zh-CN" altLang="en-US" sz="2400" b="1" smtClean="0">
                <a:solidFill>
                  <a:srgbClr val="FF0000"/>
                </a:solidFill>
                <a:latin typeface="方正启体简体" panose="03000509000000000000" charset="-122"/>
                <a:ea typeface="方正启体简体" panose="03000509000000000000" charset="-122"/>
              </a:rPr>
              <a:t>革命失败，但德意志的统一之势已不可阻挡</a:t>
            </a:r>
            <a:endParaRPr lang="zh-CN" altLang="en-US" sz="2400" b="1" smtClean="0">
              <a:solidFill>
                <a:srgbClr val="FF0000"/>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889000" y="546735"/>
            <a:ext cx="9378315" cy="737235"/>
          </a:xfrm>
          <a:prstGeom prst="rect">
            <a:avLst/>
          </a:prstGeom>
        </p:spPr>
        <p:txBody>
          <a:bodyPr wrap="square">
            <a:spAutoFit/>
          </a:bodyPr>
          <a:lstStyle/>
          <a:p>
            <a:pPr lvl="0">
              <a:lnSpc>
                <a:spcPct val="150000"/>
              </a:lnSpc>
            </a:pPr>
            <a:r>
              <a:rPr lang="en-US" altLang="zh-CN" sz="2800" b="1" smtClean="0">
                <a:solidFill>
                  <a:srgbClr val="FF0000"/>
                </a:solidFill>
                <a:latin typeface="方正启体简体" panose="03000509000000000000" charset="-122"/>
                <a:ea typeface="方正启体简体" panose="03000509000000000000" charset="-122"/>
              </a:rPr>
              <a:t>1</a:t>
            </a:r>
            <a:r>
              <a:rPr lang="zh-CN" altLang="en-US" sz="2800" b="1" smtClean="0">
                <a:solidFill>
                  <a:srgbClr val="FF0000"/>
                </a:solidFill>
                <a:latin typeface="方正启体简体" panose="03000509000000000000" charset="-122"/>
                <a:ea typeface="方正启体简体" panose="03000509000000000000" charset="-122"/>
              </a:rPr>
              <a:t>、独立战争前美国文化形成的背景、特征、表现及局限</a:t>
            </a:r>
            <a:endParaRPr lang="en-US" altLang="zh-CN" sz="2800" b="1" smtClean="0">
              <a:solidFill>
                <a:srgbClr val="FF0000"/>
              </a:solidFill>
              <a:latin typeface="方正启体简体" panose="03000509000000000000" charset="-122"/>
              <a:ea typeface="方正启体简体" panose="03000509000000000000" charset="-122"/>
            </a:endParaRPr>
          </a:p>
        </p:txBody>
      </p:sp>
      <p:pic>
        <p:nvPicPr>
          <p:cNvPr id="5" name="图片 4" descr="北美独立战争"/>
          <p:cNvPicPr>
            <a:picLocks noChangeAspect="1"/>
          </p:cNvPicPr>
          <p:nvPr>
            <p:custDataLst>
              <p:tags r:id="rId2"/>
            </p:custDataLst>
          </p:nvPr>
        </p:nvPicPr>
        <p:blipFill>
          <a:blip r:embed="rId3">
            <a:lum bright="-17999" contrast="24000"/>
          </a:blip>
          <a:srcRect l="1216" t="1111"/>
          <a:stretch>
            <a:fillRect/>
          </a:stretch>
        </p:blipFill>
        <p:spPr>
          <a:xfrm>
            <a:off x="478155" y="1430655"/>
            <a:ext cx="5257165" cy="3275965"/>
          </a:xfrm>
          <a:prstGeom prst="rect">
            <a:avLst/>
          </a:prstGeom>
          <a:noFill/>
          <a:ln w="76200" cap="flat" cmpd="sng">
            <a:solidFill>
              <a:srgbClr val="000000"/>
            </a:solidFill>
            <a:prstDash val="solid"/>
            <a:miter/>
            <a:headEnd type="none" w="med" len="med"/>
            <a:tailEnd type="none" w="med" len="med"/>
          </a:ln>
        </p:spPr>
      </p:pic>
      <p:graphicFrame>
        <p:nvGraphicFramePr>
          <p:cNvPr id="2324561" name="表格 2324560"/>
          <p:cNvGraphicFramePr/>
          <p:nvPr>
            <p:custDataLst>
              <p:tags r:id="rId4"/>
            </p:custDataLst>
          </p:nvPr>
        </p:nvGraphicFramePr>
        <p:xfrm>
          <a:off x="5864860" y="1311910"/>
          <a:ext cx="5990590" cy="5007610"/>
        </p:xfrm>
        <a:graphic>
          <a:graphicData uri="http://schemas.openxmlformats.org/drawingml/2006/table">
            <a:tbl>
              <a:tblPr/>
              <a:tblGrid>
                <a:gridCol w="528320"/>
                <a:gridCol w="5462270"/>
              </a:tblGrid>
              <a:tr h="1597025">
                <a:tc>
                  <a:txBody>
                    <a:bodyPr/>
                    <a:p>
                      <a:pPr marL="0" lvl="0" indent="0" algn="ctr">
                        <a:lnSpc>
                          <a:spcPct val="100000"/>
                        </a:lnSpc>
                        <a:spcBef>
                          <a:spcPct val="0"/>
                        </a:spcBef>
                        <a:buFontTx/>
                        <a:buNone/>
                      </a:pPr>
                      <a:r>
                        <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rPr>
                        <a:t>背景</a:t>
                      </a:r>
                      <a:endPar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69" marB="32969" anchor="ctr">
                    <a:lnL w="28575" cap="flat" cmpd="sng">
                      <a:solidFill>
                        <a:schemeClr val="tx1"/>
                      </a:solidFill>
                      <a:prstDash val="solid"/>
                      <a:headEnd type="none" w="med" len="med"/>
                      <a:tailEnd type="none" w="med" len="med"/>
                    </a:lnL>
                    <a:lnR w="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endPar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69" marB="32969" anchor="ctr">
                    <a:lnL w="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845185">
                <a:tc>
                  <a:txBody>
                    <a:bodyPr/>
                    <a:p>
                      <a:pPr marL="0" lvl="0" indent="0" algn="ctr">
                        <a:lnSpc>
                          <a:spcPct val="100000"/>
                        </a:lnSpc>
                        <a:spcBef>
                          <a:spcPct val="0"/>
                        </a:spcBef>
                        <a:buFontTx/>
                        <a:buNone/>
                      </a:pPr>
                      <a:r>
                        <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rPr>
                        <a:t>特征</a:t>
                      </a:r>
                      <a:endPar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69" marB="32969" anchor="ctr">
                    <a:lnL w="28575" cap="flat" cmpd="sng">
                      <a:solidFill>
                        <a:schemeClr val="tx1"/>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endPar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69" marB="32969" anchor="ctr">
                    <a:lnL w="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2565400">
                <a:tc>
                  <a:txBody>
                    <a:bodyPr/>
                    <a:p>
                      <a:pPr marL="0" lvl="0" indent="0" algn="ctr">
                        <a:lnSpc>
                          <a:spcPct val="100000"/>
                        </a:lnSpc>
                        <a:spcBef>
                          <a:spcPct val="0"/>
                        </a:spcBef>
                        <a:buFontTx/>
                        <a:buNone/>
                      </a:pPr>
                      <a:r>
                        <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rPr>
                        <a:t>表现</a:t>
                      </a:r>
                      <a:endPar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69" marB="32969" anchor="ctr">
                    <a:lnL w="28575" cap="flat" cmpd="sng">
                      <a:solidFill>
                        <a:schemeClr val="tx1"/>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00000"/>
                        </a:lnSpc>
                        <a:spcBef>
                          <a:spcPct val="0"/>
                        </a:spcBef>
                        <a:buFontTx/>
                        <a:buNone/>
                      </a:pPr>
                      <a:endParaRPr lang="zh-CN" altLang="en-US" sz="1725"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69" marB="32969" anchor="ctr">
                    <a:lnL w="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6550660" y="1430655"/>
            <a:ext cx="5088255" cy="1291590"/>
          </a:xfrm>
          <a:prstGeom prst="rect">
            <a:avLst/>
          </a:prstGeom>
          <a:noFill/>
          <a:ln w="15875">
            <a:noFill/>
          </a:ln>
        </p:spPr>
        <p:txBody>
          <a:bodyPr wrap="square" rtlCol="0">
            <a:spAutoFit/>
          </a:bodyPr>
          <a:p>
            <a:pPr marL="0" lvl="0" indent="0">
              <a:lnSpc>
                <a:spcPct val="100000"/>
              </a:lnSpc>
              <a:spcBef>
                <a:spcPct val="0"/>
              </a:spcBef>
              <a:buFontTx/>
              <a:buNone/>
            </a:pP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①</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独立战争前</a:t>
            </a: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在北美洲共同生活着来自英国及其他欧洲国家的移民、非洲黑人和当地的印第安人</a:t>
            </a: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;②</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欧洲人排斥和压迫有色人种</a:t>
            </a: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;③</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殖民地不断开拓</a:t>
            </a:r>
            <a:endPar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文本框 5"/>
          <p:cNvSpPr txBox="1"/>
          <p:nvPr/>
        </p:nvSpPr>
        <p:spPr>
          <a:xfrm>
            <a:off x="6550660" y="2959100"/>
            <a:ext cx="5087620" cy="691515"/>
          </a:xfrm>
          <a:prstGeom prst="rect">
            <a:avLst/>
          </a:prstGeom>
          <a:noFill/>
          <a:ln w="15875">
            <a:noFill/>
          </a:ln>
        </p:spPr>
        <p:txBody>
          <a:bodyPr wrap="square" rtlCol="0">
            <a:spAutoFit/>
          </a:bodyPr>
          <a:p>
            <a:pPr marL="0" lvl="0" indent="0">
              <a:lnSpc>
                <a:spcPct val="100000"/>
              </a:lnSpc>
              <a:spcBef>
                <a:spcPct val="0"/>
              </a:spcBef>
              <a:buFontTx/>
              <a:buNone/>
            </a:pP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各种文化相互融合与混合</a:t>
            </a: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形成了美国文化的多元特征</a:t>
            </a:r>
            <a:endPar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6550660" y="3928745"/>
            <a:ext cx="5297805" cy="2030095"/>
          </a:xfrm>
          <a:prstGeom prst="rect">
            <a:avLst/>
          </a:prstGeom>
          <a:noFill/>
          <a:ln w="15875">
            <a:noFill/>
          </a:ln>
        </p:spPr>
        <p:txBody>
          <a:bodyPr wrap="square" rtlCol="0">
            <a:spAutoFit/>
          </a:bodyPr>
          <a:p>
            <a:pPr marL="0" lvl="0" indent="0">
              <a:lnSpc>
                <a:spcPct val="100000"/>
              </a:lnSpc>
              <a:spcBef>
                <a:spcPct val="0"/>
              </a:spcBef>
              <a:buFontTx/>
              <a:buNone/>
            </a:pPr>
            <a:r>
              <a:rPr lang="en-US" altLang="zh-CN"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①</a:t>
            </a: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北美居民在种族、血统和宗教上具有多源性和多样性</a:t>
            </a:r>
            <a:r>
              <a:rPr lang="en-US" altLang="zh-CN"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;②</a:t>
            </a: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英语发展为美式英语</a:t>
            </a:r>
            <a:r>
              <a:rPr lang="en-US" altLang="zh-CN"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;③</a:t>
            </a: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饮食文化、艺术生活融入了印第安人和黑人的因素</a:t>
            </a:r>
            <a:r>
              <a:rPr lang="en-US" altLang="zh-CN"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;④</a:t>
            </a: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地方自治、勤俭务实、重视教育和创造精神等成为北美殖民地文化的一部分</a:t>
            </a:r>
            <a:r>
              <a:rPr lang="en-US" altLang="zh-CN"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;⑤“</a:t>
            </a: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美利坚人”成为北美殖民地居民的共同名称</a:t>
            </a:r>
            <a:r>
              <a:rPr lang="en-US" altLang="zh-CN"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;⑥</a:t>
            </a: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白人对黑人和印第安人的种族歧视和文化优越感根深蒂固</a:t>
            </a: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11860" y="511175"/>
            <a:ext cx="4707255" cy="521970"/>
          </a:xfrm>
          <a:prstGeom prst="rect">
            <a:avLst/>
          </a:prstGeom>
          <a:noFill/>
        </p:spPr>
        <p:txBody>
          <a:bodyPr wrap="square" rtlCol="0" anchor="t">
            <a:spAutoFit/>
          </a:bodyPr>
          <a:p>
            <a:r>
              <a:rPr lang="zh-CN" altLang="en-US" sz="2800" b="1">
                <a:solidFill>
                  <a:schemeClr val="tx1"/>
                </a:solidFill>
                <a:latin typeface="方正启体简体" panose="03000509000000000000" charset="-122"/>
                <a:ea typeface="方正启体简体" panose="03000509000000000000" charset="-122"/>
                <a:sym typeface="+mn-ea"/>
              </a:rPr>
              <a:t>三、欧洲殖民者的文化侵略</a:t>
            </a:r>
            <a:endParaRPr lang="zh-CN" altLang="en-US" sz="2800" b="1">
              <a:solidFill>
                <a:schemeClr val="tx1"/>
              </a:solidFill>
              <a:latin typeface="方正启体简体" panose="03000509000000000000" charset="-122"/>
              <a:ea typeface="方正启体简体" panose="03000509000000000000" charset="-122"/>
              <a:sym typeface="+mn-ea"/>
            </a:endParaRPr>
          </a:p>
        </p:txBody>
      </p:sp>
      <p:sp>
        <p:nvSpPr>
          <p:cNvPr id="7" name="文本框 6"/>
          <p:cNvSpPr txBox="1"/>
          <p:nvPr>
            <p:custDataLst>
              <p:tags r:id="rId1"/>
            </p:custDataLst>
          </p:nvPr>
        </p:nvSpPr>
        <p:spPr>
          <a:xfrm>
            <a:off x="1391126" y="1033304"/>
            <a:ext cx="1158716" cy="607695"/>
          </a:xfrm>
          <a:prstGeom prst="rect">
            <a:avLst/>
          </a:prstGeom>
          <a:noFill/>
        </p:spPr>
        <p:txBody>
          <a:bodyPr wrap="square" rtlCol="0" anchor="t">
            <a:spAutoFit/>
          </a:bodyPr>
          <a:p>
            <a:pPr>
              <a:lnSpc>
                <a:spcPct val="120000"/>
              </a:lnSpc>
              <a:spcAft>
                <a:spcPct val="0"/>
              </a:spcAft>
              <a:tabLst>
                <a:tab pos="1029335" algn="l"/>
                <a:tab pos="1850390" algn="l"/>
                <a:tab pos="2538095" algn="l"/>
                <a:tab pos="3221990" algn="l"/>
              </a:tabLst>
            </a:pPr>
            <a:r>
              <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1.内容</a:t>
            </a:r>
            <a:endPar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8" name="文本框 7"/>
          <p:cNvSpPr txBox="1"/>
          <p:nvPr>
            <p:custDataLst>
              <p:tags r:id="rId2"/>
            </p:custDataLst>
          </p:nvPr>
        </p:nvSpPr>
        <p:spPr>
          <a:xfrm>
            <a:off x="1391285" y="1558290"/>
            <a:ext cx="9566910" cy="977265"/>
          </a:xfrm>
          <a:prstGeom prst="rect">
            <a:avLst/>
          </a:prstGeom>
          <a:noFill/>
        </p:spPr>
        <p:txBody>
          <a:bodyPr wrap="square" rtlCol="0" anchor="t">
            <a:spAutoFit/>
          </a:bodyPr>
          <a:p>
            <a:pPr>
              <a:lnSpc>
                <a:spcPct val="120000"/>
              </a:lnSpc>
              <a:spcBef>
                <a:spcPts val="0"/>
              </a:spcBef>
              <a:spcAft>
                <a:spcPts val="0"/>
              </a:spcAft>
            </a:pPr>
            <a:r>
              <a:rPr lang="zh-CN" sz="2400" b="1">
                <a:latin typeface="方正启体简体" panose="03000509000000000000" charset="-122"/>
                <a:ea typeface="方正启体简体" panose="03000509000000000000" charset="-122"/>
                <a:sym typeface="+mn-ea"/>
              </a:rPr>
              <a:t>文化侵略是欧洲殖民侵略的重要组成部分，殖民国家向被殖民地区输出</a:t>
            </a:r>
            <a:r>
              <a:rPr lang="zh-CN" sz="2400" b="1">
                <a:solidFill>
                  <a:srgbClr val="0945A5"/>
                </a:solidFill>
                <a:latin typeface="方正启体简体" panose="03000509000000000000" charset="-122"/>
                <a:ea typeface="方正启体简体" panose="03000509000000000000" charset="-122"/>
                <a:sym typeface="+mn-ea"/>
              </a:rPr>
              <a:t>民主、自由、人权等价值观及基督教</a:t>
            </a:r>
            <a:endParaRPr lang="zh-CN" sz="2400" b="1">
              <a:solidFill>
                <a:srgbClr val="0945A5"/>
              </a:solidFill>
              <a:latin typeface="方正启体简体" panose="03000509000000000000" charset="-122"/>
              <a:ea typeface="方正启体简体" panose="03000509000000000000" charset="-122"/>
              <a:sym typeface="+mn-ea"/>
            </a:endParaRPr>
          </a:p>
        </p:txBody>
      </p:sp>
      <p:sp>
        <p:nvSpPr>
          <p:cNvPr id="9" name="文本框 8"/>
          <p:cNvSpPr txBox="1"/>
          <p:nvPr>
            <p:custDataLst>
              <p:tags r:id="rId3"/>
            </p:custDataLst>
          </p:nvPr>
        </p:nvSpPr>
        <p:spPr>
          <a:xfrm>
            <a:off x="1391444" y="2353310"/>
            <a:ext cx="1158716" cy="607695"/>
          </a:xfrm>
          <a:prstGeom prst="rect">
            <a:avLst/>
          </a:prstGeom>
          <a:noFill/>
        </p:spPr>
        <p:txBody>
          <a:bodyPr wrap="square" rtlCol="0" anchor="t">
            <a:spAutoFit/>
          </a:bodyPr>
          <a:p>
            <a:pPr>
              <a:lnSpc>
                <a:spcPct val="120000"/>
              </a:lnSpc>
              <a:spcAft>
                <a:spcPct val="0"/>
              </a:spcAft>
              <a:tabLst>
                <a:tab pos="1029335" algn="l"/>
                <a:tab pos="1850390" algn="l"/>
                <a:tab pos="2538095" algn="l"/>
                <a:tab pos="3221990" algn="l"/>
              </a:tabLst>
            </a:pPr>
            <a:r>
              <a:rPr lang="en-US"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2</a:t>
            </a:r>
            <a:r>
              <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.目的</a:t>
            </a:r>
            <a:endPar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0" name="文本框 9"/>
          <p:cNvSpPr txBox="1"/>
          <p:nvPr>
            <p:custDataLst>
              <p:tags r:id="rId4"/>
            </p:custDataLst>
          </p:nvPr>
        </p:nvSpPr>
        <p:spPr>
          <a:xfrm>
            <a:off x="1337945" y="2813050"/>
            <a:ext cx="9221470" cy="460375"/>
          </a:xfrm>
          <a:prstGeom prst="rect">
            <a:avLst/>
          </a:prstGeom>
          <a:noFill/>
        </p:spPr>
        <p:txBody>
          <a:bodyPr wrap="square" rtlCol="0" anchor="t">
            <a:spAutoFit/>
          </a:bodyPr>
          <a:p>
            <a:r>
              <a:rPr lang="zh-CN" sz="2400" b="1">
                <a:latin typeface="方正启体简体" panose="03000509000000000000" charset="-122"/>
                <a:ea typeface="方正启体简体" panose="03000509000000000000" charset="-122"/>
                <a:sym typeface="+mn-ea"/>
              </a:rPr>
              <a:t>改造甚至消灭后者的文化，淡化后者的民族意识,达到</a:t>
            </a:r>
            <a:r>
              <a:rPr lang="zh-CN" sz="2400" b="1">
                <a:solidFill>
                  <a:srgbClr val="0945A5"/>
                </a:solidFill>
                <a:latin typeface="方正启体简体" panose="03000509000000000000" charset="-122"/>
                <a:ea typeface="方正启体简体" panose="03000509000000000000" charset="-122"/>
                <a:sym typeface="+mn-ea"/>
              </a:rPr>
              <a:t>殖民</a:t>
            </a:r>
            <a:r>
              <a:rPr lang="zh-CN" sz="2400" b="1">
                <a:latin typeface="方正启体简体" panose="03000509000000000000" charset="-122"/>
                <a:ea typeface="方正启体简体" panose="03000509000000000000" charset="-122"/>
                <a:sym typeface="+mn-ea"/>
              </a:rPr>
              <a:t>目的</a:t>
            </a:r>
            <a:endParaRPr lang="zh-CN" sz="2400" b="1">
              <a:latin typeface="方正启体简体" panose="03000509000000000000" charset="-122"/>
              <a:ea typeface="方正启体简体" panose="03000509000000000000" charset="-122"/>
              <a:sym typeface="+mn-ea"/>
            </a:endParaRPr>
          </a:p>
        </p:txBody>
      </p:sp>
      <p:sp>
        <p:nvSpPr>
          <p:cNvPr id="5" name="文本框 4"/>
          <p:cNvSpPr txBox="1"/>
          <p:nvPr>
            <p:custDataLst>
              <p:tags r:id="rId5"/>
            </p:custDataLst>
          </p:nvPr>
        </p:nvSpPr>
        <p:spPr>
          <a:xfrm>
            <a:off x="1391280" y="3750613"/>
            <a:ext cx="8534400" cy="468630"/>
          </a:xfrm>
          <a:prstGeom prst="rect">
            <a:avLst/>
          </a:prstGeom>
          <a:noFill/>
        </p:spPr>
        <p:txBody>
          <a:bodyPr wrap="square" lIns="68580" tIns="34290" rIns="68580" bIns="34290" rtlCol="0">
            <a:spAutoFit/>
          </a:bodyPr>
          <a:p>
            <a:r>
              <a:rPr lang="zh-CN" altLang="en-US" sz="2600" b="1" smtClean="0">
                <a:solidFill>
                  <a:srgbClr val="FF0000"/>
                </a:solidFill>
                <a:latin typeface="方正启体简体" panose="03000509000000000000" charset="-122"/>
                <a:ea typeface="方正启体简体" panose="03000509000000000000" charset="-122"/>
              </a:rPr>
              <a:t>向被殖民地区输出民主、自由、人权等价值观及基督教</a:t>
            </a:r>
            <a:endParaRPr lang="zh-CN" altLang="en-US" sz="2600" b="1">
              <a:solidFill>
                <a:srgbClr val="FF0000"/>
              </a:solidFill>
              <a:latin typeface="方正启体简体" panose="03000509000000000000" charset="-122"/>
              <a:ea typeface="方正启体简体" panose="03000509000000000000" charset="-122"/>
            </a:endParaRPr>
          </a:p>
        </p:txBody>
      </p:sp>
      <p:sp>
        <p:nvSpPr>
          <p:cNvPr id="2" name="文本框 1"/>
          <p:cNvSpPr txBox="1"/>
          <p:nvPr/>
        </p:nvSpPr>
        <p:spPr>
          <a:xfrm>
            <a:off x="1391285" y="3258185"/>
            <a:ext cx="975995" cy="460375"/>
          </a:xfrm>
          <a:prstGeom prst="rect">
            <a:avLst/>
          </a:prstGeom>
          <a:noFill/>
        </p:spPr>
        <p:txBody>
          <a:bodyPr wrap="none" rtlCol="0" anchor="t">
            <a:spAutoFit/>
          </a:bodyPr>
          <a:p>
            <a:r>
              <a:rPr lang="en-US" altLang="zh-CN" sz="2400" b="1" smtClean="0">
                <a:latin typeface="方正启体简体" panose="03000509000000000000" charset="-122"/>
                <a:ea typeface="方正启体简体" panose="03000509000000000000" charset="-122"/>
                <a:sym typeface="+mn-ea"/>
              </a:rPr>
              <a:t>3.</a:t>
            </a:r>
            <a:r>
              <a:rPr lang="zh-CN" altLang="en-US" sz="2400" b="1" smtClean="0">
                <a:latin typeface="方正启体简体" panose="03000509000000000000" charset="-122"/>
                <a:ea typeface="方正启体简体" panose="03000509000000000000" charset="-122"/>
                <a:sym typeface="+mn-ea"/>
              </a:rPr>
              <a:t>方式</a:t>
            </a:r>
            <a:endParaRPr lang="zh-CN" altLang="en-US" sz="2400" b="1" smtClean="0">
              <a:latin typeface="方正启体简体" panose="03000509000000000000" charset="-122"/>
              <a:ea typeface="方正启体简体" panose="03000509000000000000" charset="-122"/>
              <a:sym typeface="+mn-ea"/>
            </a:endParaRPr>
          </a:p>
        </p:txBody>
      </p:sp>
      <p:sp>
        <p:nvSpPr>
          <p:cNvPr id="3" name="文本框 2"/>
          <p:cNvSpPr txBox="1"/>
          <p:nvPr>
            <p:custDataLst>
              <p:tags r:id="rId6"/>
            </p:custDataLst>
          </p:nvPr>
        </p:nvSpPr>
        <p:spPr>
          <a:xfrm>
            <a:off x="1391444" y="4266565"/>
            <a:ext cx="1158716" cy="607695"/>
          </a:xfrm>
          <a:prstGeom prst="rect">
            <a:avLst/>
          </a:prstGeom>
          <a:noFill/>
        </p:spPr>
        <p:txBody>
          <a:bodyPr wrap="square" rtlCol="0" anchor="t">
            <a:spAutoFit/>
          </a:bodyPr>
          <a:p>
            <a:pPr>
              <a:lnSpc>
                <a:spcPct val="120000"/>
              </a:lnSpc>
              <a:spcAft>
                <a:spcPct val="0"/>
              </a:spcAft>
              <a:tabLst>
                <a:tab pos="1029335" algn="l"/>
                <a:tab pos="1850390" algn="l"/>
                <a:tab pos="2538095" algn="l"/>
                <a:tab pos="3221990" algn="l"/>
              </a:tabLst>
            </a:pPr>
            <a:r>
              <a:rPr lang="en-US"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4</a:t>
            </a:r>
            <a:r>
              <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rPr>
              <a:t>.结果</a:t>
            </a:r>
            <a:endParaRPr lang="zh-CN" altLang="zh-CN" sz="2800" b="1">
              <a:solidFill>
                <a:srgbClr val="0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custDataLst>
              <p:tags r:id="rId7"/>
            </p:custDataLst>
          </p:nvPr>
        </p:nvSpPr>
        <p:spPr>
          <a:xfrm>
            <a:off x="1391285" y="4745990"/>
            <a:ext cx="9566910" cy="1050925"/>
          </a:xfrm>
          <a:prstGeom prst="rect">
            <a:avLst/>
          </a:prstGeom>
          <a:noFill/>
        </p:spPr>
        <p:txBody>
          <a:bodyPr wrap="square" rtlCol="0" anchor="t">
            <a:spAutoFit/>
          </a:bodyPr>
          <a:p>
            <a:pPr>
              <a:lnSpc>
                <a:spcPct val="120000"/>
              </a:lnSpc>
              <a:spcBef>
                <a:spcPts val="0"/>
              </a:spcBef>
              <a:spcAft>
                <a:spcPts val="0"/>
              </a:spcAft>
              <a:tabLst>
                <a:tab pos="1029335" algn="l"/>
                <a:tab pos="1850390" algn="l"/>
                <a:tab pos="2538095" algn="l"/>
                <a:tab pos="3221990" algn="l"/>
              </a:tabLst>
            </a:pPr>
            <a:r>
              <a:rPr lang="zh-CN" sz="2800" b="1">
                <a:solidFill>
                  <a:srgbClr val="0033CC"/>
                </a:solidFill>
                <a:latin typeface="方正启体简体" panose="03000509000000000000" charset="-122"/>
                <a:ea typeface="方正启体简体" panose="03000509000000000000" charset="-122"/>
                <a:sym typeface="+mn-ea"/>
              </a:rPr>
              <a:t>被侵略的民族</a:t>
            </a:r>
            <a:r>
              <a:rPr lang="zh-CN" sz="2400" b="1">
                <a:latin typeface="方正启体简体" panose="03000509000000000000" charset="-122"/>
                <a:ea typeface="方正启体简体" panose="03000509000000000000" charset="-122"/>
                <a:sym typeface="+mn-ea"/>
              </a:rPr>
              <a:t>不仅不同程度地</a:t>
            </a:r>
            <a:r>
              <a:rPr lang="zh-CN" sz="2400" b="1">
                <a:solidFill>
                  <a:srgbClr val="0945A5"/>
                </a:solidFill>
                <a:latin typeface="方正启体简体" panose="03000509000000000000" charset="-122"/>
                <a:ea typeface="方正启体简体" panose="03000509000000000000" charset="-122"/>
                <a:sym typeface="+mn-ea"/>
              </a:rPr>
              <a:t>接受</a:t>
            </a:r>
            <a:r>
              <a:rPr lang="zh-CN" sz="2400" b="1">
                <a:latin typeface="方正启体简体" panose="03000509000000000000" charset="-122"/>
                <a:ea typeface="方正启体简体" panose="03000509000000000000" charset="-122"/>
                <a:sym typeface="+mn-ea"/>
              </a:rPr>
              <a:t>外来文化，而且努力</a:t>
            </a:r>
            <a:r>
              <a:rPr lang="zh-CN" sz="2400" b="1">
                <a:solidFill>
                  <a:srgbClr val="0945A5"/>
                </a:solidFill>
                <a:latin typeface="方正启体简体" panose="03000509000000000000" charset="-122"/>
                <a:ea typeface="方正启体简体" panose="03000509000000000000" charset="-122"/>
                <a:sym typeface="+mn-ea"/>
              </a:rPr>
              <a:t>保护</a:t>
            </a:r>
            <a:r>
              <a:rPr lang="zh-CN" sz="2400" b="1">
                <a:latin typeface="方正启体简体" panose="03000509000000000000" charset="-122"/>
                <a:ea typeface="方正启体简体" panose="03000509000000000000" charset="-122"/>
                <a:sym typeface="+mn-ea"/>
              </a:rPr>
              <a:t>自己的传统文化，自身文化呈现出新的</a:t>
            </a:r>
            <a:r>
              <a:rPr lang="zh-CN" sz="2400" b="1">
                <a:solidFill>
                  <a:srgbClr val="0945A5"/>
                </a:solidFill>
                <a:latin typeface="方正启体简体" panose="03000509000000000000" charset="-122"/>
                <a:ea typeface="方正启体简体" panose="03000509000000000000" charset="-122"/>
                <a:sym typeface="+mn-ea"/>
              </a:rPr>
              <a:t>多样性</a:t>
            </a:r>
            <a:r>
              <a:rPr lang="zh-CN" sz="2400" b="1">
                <a:latin typeface="方正启体简体" panose="03000509000000000000" charset="-122"/>
                <a:ea typeface="方正启体简体" panose="03000509000000000000" charset="-122"/>
                <a:sym typeface="+mn-ea"/>
              </a:rPr>
              <a:t>。</a:t>
            </a:r>
            <a:endParaRPr lang="zh-CN" sz="2400" b="1">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94569" y="513928"/>
            <a:ext cx="4591685" cy="645160"/>
          </a:xfrm>
          <a:prstGeom prst="rect">
            <a:avLst/>
          </a:prstGeom>
        </p:spPr>
        <p:txBody>
          <a:bodyPr wrap="none">
            <a:spAutoFit/>
          </a:bodyPr>
          <a:lstStyle/>
          <a:p>
            <a:pPr>
              <a:lnSpc>
                <a:spcPct val="150000"/>
              </a:lnSpc>
            </a:pP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、中国面对文化侵略所做的回应</a:t>
            </a:r>
            <a:endParaRPr lang="zh-CN" altLang="en-US" sz="2400" b="1" smtClean="0">
              <a:latin typeface="方正启体简体" panose="03000509000000000000" charset="-122"/>
              <a:ea typeface="方正启体简体" panose="03000509000000000000" charset="-122"/>
            </a:endParaRPr>
          </a:p>
        </p:txBody>
      </p:sp>
      <p:sp>
        <p:nvSpPr>
          <p:cNvPr id="3" name="TextBox 2"/>
          <p:cNvSpPr txBox="1"/>
          <p:nvPr>
            <p:custDataLst>
              <p:tags r:id="rId2"/>
            </p:custDataLst>
          </p:nvPr>
        </p:nvSpPr>
        <p:spPr>
          <a:xfrm>
            <a:off x="894715" y="1158875"/>
            <a:ext cx="10824845" cy="1198880"/>
          </a:xfrm>
          <a:prstGeom prst="rect">
            <a:avLst/>
          </a:prstGeom>
          <a:noFill/>
        </p:spPr>
        <p:txBody>
          <a:bodyPr wrap="square" rtlCol="0">
            <a:spAutoFit/>
          </a:bodyPr>
          <a:lstStyle/>
          <a:p>
            <a:pPr>
              <a:lnSpc>
                <a:spcPct val="150000"/>
              </a:lnSpc>
            </a:pPr>
            <a:r>
              <a:rPr lang="zh-CN" altLang="en-US" sz="2400" b="1" smtClean="0">
                <a:solidFill>
                  <a:srgbClr val="FF0000"/>
                </a:solidFill>
                <a:latin typeface="方正启体简体" panose="03000509000000000000" charset="-122"/>
                <a:ea typeface="方正启体简体" panose="03000509000000000000" charset="-122"/>
              </a:rPr>
              <a:t>（</a:t>
            </a:r>
            <a:r>
              <a:rPr lang="en-US" altLang="zh-CN" sz="2400" b="1" smtClean="0">
                <a:solidFill>
                  <a:srgbClr val="FF0000"/>
                </a:solidFill>
                <a:latin typeface="方正启体简体" panose="03000509000000000000" charset="-122"/>
                <a:ea typeface="方正启体简体" panose="03000509000000000000" charset="-122"/>
              </a:rPr>
              <a:t>1</a:t>
            </a:r>
            <a:r>
              <a:rPr lang="zh-CN" altLang="en-US" sz="2400" b="1" smtClean="0">
                <a:solidFill>
                  <a:srgbClr val="FF0000"/>
                </a:solidFill>
                <a:latin typeface="方正启体简体" panose="03000509000000000000" charset="-122"/>
                <a:ea typeface="方正启体简体" panose="03000509000000000000" charset="-122"/>
              </a:rPr>
              <a:t>）以林则徐、魏源、郑观应等为代表的志士仁人，主张向西方学习以求自强</a:t>
            </a:r>
            <a:endParaRPr lang="en-US" altLang="zh-CN" sz="2400" b="1" smtClean="0">
              <a:solidFill>
                <a:srgbClr val="FF0000"/>
              </a:solidFill>
              <a:latin typeface="方正启体简体" panose="03000509000000000000" charset="-122"/>
              <a:ea typeface="方正启体简体" panose="03000509000000000000" charset="-122"/>
            </a:endParaRPr>
          </a:p>
          <a:p>
            <a:pPr>
              <a:lnSpc>
                <a:spcPct val="150000"/>
              </a:lnSpc>
            </a:pPr>
            <a:r>
              <a:rPr lang="zh-CN" altLang="en-US" sz="2400" b="1" smtClean="0">
                <a:solidFill>
                  <a:srgbClr val="FF0000"/>
                </a:solidFill>
                <a:latin typeface="方正启体简体" panose="03000509000000000000" charset="-122"/>
                <a:ea typeface="方正启体简体" panose="03000509000000000000" charset="-122"/>
              </a:rPr>
              <a:t>（</a:t>
            </a:r>
            <a:r>
              <a:rPr lang="en-US" altLang="zh-CN" sz="2400" b="1" smtClean="0">
                <a:solidFill>
                  <a:srgbClr val="FF0000"/>
                </a:solidFill>
                <a:latin typeface="方正启体简体" panose="03000509000000000000" charset="-122"/>
                <a:ea typeface="方正启体简体" panose="03000509000000000000" charset="-122"/>
              </a:rPr>
              <a:t>2</a:t>
            </a:r>
            <a:r>
              <a:rPr lang="zh-CN" altLang="en-US" sz="2400" b="1" smtClean="0">
                <a:solidFill>
                  <a:srgbClr val="FF0000"/>
                </a:solidFill>
                <a:latin typeface="方正启体简体" panose="03000509000000000000" charset="-122"/>
                <a:ea typeface="方正启体简体" panose="03000509000000000000" charset="-122"/>
              </a:rPr>
              <a:t>）清政府的洋务运动和戊戌变法，使一些新技术、新思想传入中国</a:t>
            </a:r>
            <a:endParaRPr lang="zh-CN" altLang="en-US" sz="2400" b="1" smtClean="0">
              <a:solidFill>
                <a:srgbClr val="FF0000"/>
              </a:solidFill>
              <a:latin typeface="方正启体简体" panose="03000509000000000000" charset="-122"/>
              <a:ea typeface="方正启体简体" panose="03000509000000000000" charset="-122"/>
            </a:endParaRPr>
          </a:p>
        </p:txBody>
      </p:sp>
      <p:sp>
        <p:nvSpPr>
          <p:cNvPr id="47106" name="Line 24"/>
          <p:cNvSpPr>
            <a:spLocks noChangeShapeType="1"/>
          </p:cNvSpPr>
          <p:nvPr>
            <p:custDataLst>
              <p:tags r:id="rId3"/>
            </p:custDataLst>
          </p:nvPr>
        </p:nvSpPr>
        <p:spPr bwMode="auto">
          <a:xfrm flipV="1">
            <a:off x="4800600" y="3249699"/>
            <a:ext cx="863204" cy="232172"/>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07" name="Line 15"/>
          <p:cNvSpPr>
            <a:spLocks noChangeShapeType="1"/>
          </p:cNvSpPr>
          <p:nvPr>
            <p:custDataLst>
              <p:tags r:id="rId4"/>
            </p:custDataLst>
          </p:nvPr>
        </p:nvSpPr>
        <p:spPr bwMode="auto">
          <a:xfrm flipH="1">
            <a:off x="5663486" y="4167506"/>
            <a:ext cx="0" cy="1064419"/>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08" name="Line 15"/>
          <p:cNvSpPr>
            <a:spLocks noChangeShapeType="1"/>
          </p:cNvSpPr>
          <p:nvPr>
            <p:custDataLst>
              <p:tags r:id="rId5"/>
            </p:custDataLst>
          </p:nvPr>
        </p:nvSpPr>
        <p:spPr bwMode="auto">
          <a:xfrm flipH="1">
            <a:off x="3665935" y="4235372"/>
            <a:ext cx="0" cy="1006078"/>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09" name="Line 16"/>
          <p:cNvSpPr>
            <a:spLocks noChangeShapeType="1"/>
          </p:cNvSpPr>
          <p:nvPr>
            <p:custDataLst>
              <p:tags r:id="rId6"/>
            </p:custDataLst>
          </p:nvPr>
        </p:nvSpPr>
        <p:spPr bwMode="auto">
          <a:xfrm flipH="1">
            <a:off x="6797279" y="4167506"/>
            <a:ext cx="0" cy="1073944"/>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10" name="Line 17"/>
          <p:cNvSpPr>
            <a:spLocks noChangeShapeType="1"/>
          </p:cNvSpPr>
          <p:nvPr>
            <p:custDataLst>
              <p:tags r:id="rId7"/>
            </p:custDataLst>
          </p:nvPr>
        </p:nvSpPr>
        <p:spPr bwMode="auto">
          <a:xfrm flipH="1">
            <a:off x="8654827" y="4060349"/>
            <a:ext cx="0" cy="1181100"/>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12293" name="Text Box 18"/>
          <p:cNvSpPr txBox="1">
            <a:spLocks noChangeArrowheads="1"/>
          </p:cNvSpPr>
          <p:nvPr>
            <p:custDataLst>
              <p:tags r:id="rId8"/>
            </p:custDataLst>
          </p:nvPr>
        </p:nvSpPr>
        <p:spPr bwMode="auto">
          <a:xfrm>
            <a:off x="3287395" y="5290185"/>
            <a:ext cx="1080770" cy="30670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1400" b="1">
                <a:solidFill>
                  <a:srgbClr val="000000"/>
                </a:solidFill>
                <a:latin typeface="方正启体简体" panose="03000509000000000000" charset="-122"/>
                <a:ea typeface="方正启体简体" panose="03000509000000000000" charset="-122"/>
              </a:rPr>
              <a:t>19C40y</a:t>
            </a:r>
            <a:endParaRPr lang="en-US" altLang="zh-CN" sz="1400" b="1">
              <a:solidFill>
                <a:srgbClr val="000000"/>
              </a:solidFill>
              <a:latin typeface="方正启体简体" panose="03000509000000000000" charset="-122"/>
              <a:ea typeface="方正启体简体" panose="03000509000000000000" charset="-122"/>
            </a:endParaRPr>
          </a:p>
        </p:txBody>
      </p:sp>
      <p:sp>
        <p:nvSpPr>
          <p:cNvPr id="12294" name="Text Box 19"/>
          <p:cNvSpPr txBox="1">
            <a:spLocks noChangeArrowheads="1"/>
          </p:cNvSpPr>
          <p:nvPr>
            <p:custDataLst>
              <p:tags r:id="rId9"/>
            </p:custDataLst>
          </p:nvPr>
        </p:nvSpPr>
        <p:spPr bwMode="auto">
          <a:xfrm>
            <a:off x="5339715" y="5290185"/>
            <a:ext cx="810260" cy="30670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1400" b="1">
                <a:solidFill>
                  <a:srgbClr val="000000"/>
                </a:solidFill>
                <a:latin typeface="方正启体简体" panose="03000509000000000000" charset="-122"/>
                <a:ea typeface="方正启体简体" panose="03000509000000000000" charset="-122"/>
              </a:rPr>
              <a:t>19C70y</a:t>
            </a:r>
            <a:endParaRPr lang="en-US" altLang="zh-CN" sz="1400" b="1">
              <a:solidFill>
                <a:srgbClr val="000000"/>
              </a:solidFill>
              <a:latin typeface="方正启体简体" panose="03000509000000000000" charset="-122"/>
              <a:ea typeface="方正启体简体" panose="03000509000000000000" charset="-122"/>
            </a:endParaRPr>
          </a:p>
        </p:txBody>
      </p:sp>
      <p:sp>
        <p:nvSpPr>
          <p:cNvPr id="12295" name="Text Box 20"/>
          <p:cNvSpPr txBox="1">
            <a:spLocks noChangeArrowheads="1"/>
          </p:cNvSpPr>
          <p:nvPr>
            <p:custDataLst>
              <p:tags r:id="rId10"/>
            </p:custDataLst>
          </p:nvPr>
        </p:nvSpPr>
        <p:spPr bwMode="auto">
          <a:xfrm>
            <a:off x="8281035" y="5290185"/>
            <a:ext cx="789305" cy="30670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1400" b="1">
                <a:solidFill>
                  <a:srgbClr val="000000"/>
                </a:solidFill>
                <a:latin typeface="方正启体简体" panose="03000509000000000000" charset="-122"/>
                <a:ea typeface="方正启体简体" panose="03000509000000000000" charset="-122"/>
              </a:rPr>
              <a:t>20C</a:t>
            </a:r>
            <a:r>
              <a:rPr lang="zh-CN" altLang="en-US" sz="1400" b="1">
                <a:solidFill>
                  <a:srgbClr val="000000"/>
                </a:solidFill>
                <a:latin typeface="方正启体简体" panose="03000509000000000000" charset="-122"/>
                <a:ea typeface="方正启体简体" panose="03000509000000000000" charset="-122"/>
              </a:rPr>
              <a:t>初</a:t>
            </a:r>
            <a:endParaRPr lang="zh-CN" altLang="en-US" sz="1400" b="1">
              <a:solidFill>
                <a:srgbClr val="000000"/>
              </a:solidFill>
              <a:latin typeface="方正启体简体" panose="03000509000000000000" charset="-122"/>
              <a:ea typeface="方正启体简体" panose="03000509000000000000" charset="-122"/>
            </a:endParaRPr>
          </a:p>
        </p:txBody>
      </p:sp>
      <p:sp>
        <p:nvSpPr>
          <p:cNvPr id="47114" name="Text Box 32"/>
          <p:cNvSpPr txBox="1">
            <a:spLocks noChangeArrowheads="1"/>
          </p:cNvSpPr>
          <p:nvPr>
            <p:custDataLst>
              <p:tags r:id="rId11"/>
            </p:custDataLst>
          </p:nvPr>
        </p:nvSpPr>
        <p:spPr bwMode="auto">
          <a:xfrm>
            <a:off x="3234055" y="4484370"/>
            <a:ext cx="980440" cy="5067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350" b="1">
                <a:solidFill>
                  <a:srgbClr val="000000"/>
                </a:solidFill>
                <a:latin typeface="方正启体简体" panose="03000509000000000000" charset="-122"/>
                <a:ea typeface="方正启体简体" panose="03000509000000000000" charset="-122"/>
              </a:rPr>
              <a:t>师夷长技以制夷</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15" name="Text Box 35"/>
          <p:cNvSpPr txBox="1">
            <a:spLocks noChangeArrowheads="1"/>
          </p:cNvSpPr>
          <p:nvPr>
            <p:custDataLst>
              <p:tags r:id="rId12"/>
            </p:custDataLst>
          </p:nvPr>
        </p:nvSpPr>
        <p:spPr bwMode="auto">
          <a:xfrm>
            <a:off x="8248650" y="4538980"/>
            <a:ext cx="812800" cy="5067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ts val="1800"/>
              </a:spcBef>
              <a:spcAft>
                <a:spcPct val="0"/>
              </a:spcAft>
              <a:buNone/>
            </a:pPr>
            <a:r>
              <a:rPr lang="zh-CN" altLang="en-US" sz="1350" b="1">
                <a:solidFill>
                  <a:srgbClr val="000000"/>
                </a:solidFill>
                <a:latin typeface="方正启体简体" panose="03000509000000000000" charset="-122"/>
                <a:ea typeface="方正启体简体" panose="03000509000000000000" charset="-122"/>
              </a:rPr>
              <a:t>新文化运动</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16" name="Text Box 70"/>
          <p:cNvSpPr txBox="1">
            <a:spLocks noChangeArrowheads="1"/>
          </p:cNvSpPr>
          <p:nvPr>
            <p:custDataLst>
              <p:tags r:id="rId13"/>
            </p:custDataLst>
          </p:nvPr>
        </p:nvSpPr>
        <p:spPr bwMode="auto">
          <a:xfrm>
            <a:off x="6447790" y="4554220"/>
            <a:ext cx="590550" cy="5067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350" b="1">
                <a:solidFill>
                  <a:srgbClr val="000000"/>
                </a:solidFill>
                <a:latin typeface="方正启体简体" panose="03000509000000000000" charset="-122"/>
                <a:ea typeface="方正启体简体" panose="03000509000000000000" charset="-122"/>
              </a:rPr>
              <a:t>维新思想</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17" name="Line 89"/>
          <p:cNvSpPr>
            <a:spLocks noChangeShapeType="1"/>
          </p:cNvSpPr>
          <p:nvPr>
            <p:custDataLst>
              <p:tags r:id="rId14"/>
            </p:custDataLst>
          </p:nvPr>
        </p:nvSpPr>
        <p:spPr bwMode="auto">
          <a:xfrm>
            <a:off x="3125391" y="5240260"/>
            <a:ext cx="5994797" cy="0"/>
          </a:xfrm>
          <a:prstGeom prst="line">
            <a:avLst/>
          </a:prstGeom>
          <a:noFill/>
          <a:ln w="57150">
            <a:solidFill>
              <a:srgbClr val="000000"/>
            </a:solidFill>
            <a:rou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18" name="Text Box 14"/>
          <p:cNvSpPr txBox="1">
            <a:spLocks noChangeArrowheads="1"/>
          </p:cNvSpPr>
          <p:nvPr>
            <p:custDataLst>
              <p:tags r:id="rId15"/>
            </p:custDataLst>
          </p:nvPr>
        </p:nvSpPr>
        <p:spPr bwMode="auto">
          <a:xfrm>
            <a:off x="9150296" y="5151813"/>
            <a:ext cx="594122"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500">
                <a:solidFill>
                  <a:srgbClr val="000000"/>
                </a:solidFill>
                <a:latin typeface="方正启体简体" panose="03000509000000000000" charset="-122"/>
                <a:ea typeface="方正启体简体" panose="03000509000000000000" charset="-122"/>
              </a:rPr>
              <a:t>时 期</a:t>
            </a:r>
            <a:endParaRPr lang="zh-CN" altLang="en-US" sz="1500">
              <a:solidFill>
                <a:srgbClr val="000000"/>
              </a:solidFill>
              <a:latin typeface="方正启体简体" panose="03000509000000000000" charset="-122"/>
              <a:ea typeface="方正启体简体" panose="03000509000000000000" charset="-122"/>
            </a:endParaRPr>
          </a:p>
        </p:txBody>
      </p:sp>
      <p:sp>
        <p:nvSpPr>
          <p:cNvPr id="47119" name="Line 122"/>
          <p:cNvSpPr>
            <a:spLocks noChangeShapeType="1"/>
          </p:cNvSpPr>
          <p:nvPr>
            <p:custDataLst>
              <p:tags r:id="rId16"/>
            </p:custDataLst>
          </p:nvPr>
        </p:nvSpPr>
        <p:spPr bwMode="auto">
          <a:xfrm flipH="1" flipV="1">
            <a:off x="3125391" y="2756616"/>
            <a:ext cx="0" cy="2483644"/>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20" name="Text Box 13"/>
          <p:cNvSpPr txBox="1">
            <a:spLocks noChangeArrowheads="1"/>
          </p:cNvSpPr>
          <p:nvPr>
            <p:custDataLst>
              <p:tags r:id="rId17"/>
            </p:custDataLst>
          </p:nvPr>
        </p:nvSpPr>
        <p:spPr bwMode="auto">
          <a:xfrm>
            <a:off x="2712008" y="3553143"/>
            <a:ext cx="413385"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500">
                <a:solidFill>
                  <a:srgbClr val="000000"/>
                </a:solidFill>
                <a:latin typeface="方正启体简体" panose="03000509000000000000" charset="-122"/>
                <a:ea typeface="方正启体简体" panose="03000509000000000000" charset="-122"/>
              </a:rPr>
              <a:t>高  度</a:t>
            </a:r>
            <a:endParaRPr lang="zh-CN" altLang="en-US" sz="1500">
              <a:solidFill>
                <a:srgbClr val="FF0000"/>
              </a:solidFill>
              <a:latin typeface="方正启体简体" panose="03000509000000000000" charset="-122"/>
              <a:ea typeface="方正启体简体" panose="03000509000000000000" charset="-122"/>
            </a:endParaRPr>
          </a:p>
        </p:txBody>
      </p:sp>
      <p:sp>
        <p:nvSpPr>
          <p:cNvPr id="22" name="Text Box 18"/>
          <p:cNvSpPr txBox="1">
            <a:spLocks noChangeArrowheads="1"/>
          </p:cNvSpPr>
          <p:nvPr>
            <p:custDataLst>
              <p:tags r:id="rId18"/>
            </p:custDataLst>
          </p:nvPr>
        </p:nvSpPr>
        <p:spPr bwMode="auto">
          <a:xfrm>
            <a:off x="4213860" y="5290185"/>
            <a:ext cx="1125855" cy="30670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400" b="1">
                <a:solidFill>
                  <a:srgbClr val="000000"/>
                </a:solidFill>
                <a:latin typeface="方正启体简体" panose="03000509000000000000" charset="-122"/>
                <a:ea typeface="方正启体简体" panose="03000509000000000000" charset="-122"/>
              </a:rPr>
              <a:t>19C60—90y</a:t>
            </a:r>
            <a:endParaRPr lang="en-US" altLang="zh-CN" sz="1400" b="1">
              <a:solidFill>
                <a:srgbClr val="000000"/>
              </a:solidFill>
              <a:latin typeface="方正启体简体" panose="03000509000000000000" charset="-122"/>
              <a:ea typeface="方正启体简体" panose="03000509000000000000" charset="-122"/>
            </a:endParaRPr>
          </a:p>
        </p:txBody>
      </p:sp>
      <p:sp>
        <p:nvSpPr>
          <p:cNvPr id="47122" name="Line 15"/>
          <p:cNvSpPr>
            <a:spLocks noChangeShapeType="1"/>
          </p:cNvSpPr>
          <p:nvPr>
            <p:custDataLst>
              <p:tags r:id="rId19"/>
            </p:custDataLst>
          </p:nvPr>
        </p:nvSpPr>
        <p:spPr bwMode="auto">
          <a:xfrm>
            <a:off x="4786313" y="4249659"/>
            <a:ext cx="13097" cy="991790"/>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23" name="Text Box 32"/>
          <p:cNvSpPr txBox="1">
            <a:spLocks noChangeArrowheads="1"/>
          </p:cNvSpPr>
          <p:nvPr>
            <p:custDataLst>
              <p:tags r:id="rId20"/>
            </p:custDataLst>
          </p:nvPr>
        </p:nvSpPr>
        <p:spPr bwMode="auto">
          <a:xfrm>
            <a:off x="4467225" y="4538980"/>
            <a:ext cx="618490" cy="5067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350" b="1">
                <a:solidFill>
                  <a:srgbClr val="000000"/>
                </a:solidFill>
                <a:latin typeface="方正启体简体" panose="03000509000000000000" charset="-122"/>
                <a:ea typeface="方正启体简体" panose="03000509000000000000" charset="-122"/>
              </a:rPr>
              <a:t>中体西用</a:t>
            </a:r>
            <a:endParaRPr lang="zh-CN" altLang="en-US" sz="1350" b="1">
              <a:solidFill>
                <a:srgbClr val="000000"/>
              </a:solidFill>
              <a:latin typeface="方正启体简体" panose="03000509000000000000" charset="-122"/>
              <a:ea typeface="方正启体简体" panose="03000509000000000000" charset="-122"/>
            </a:endParaRPr>
          </a:p>
        </p:txBody>
      </p:sp>
      <p:sp>
        <p:nvSpPr>
          <p:cNvPr id="25" name="Text Box 19"/>
          <p:cNvSpPr txBox="1">
            <a:spLocks noChangeArrowheads="1"/>
          </p:cNvSpPr>
          <p:nvPr>
            <p:custDataLst>
              <p:tags r:id="rId21"/>
            </p:custDataLst>
          </p:nvPr>
        </p:nvSpPr>
        <p:spPr bwMode="auto">
          <a:xfrm>
            <a:off x="6310630" y="5288915"/>
            <a:ext cx="864870" cy="30670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1400" b="1">
                <a:solidFill>
                  <a:srgbClr val="000000"/>
                </a:solidFill>
                <a:latin typeface="方正启体简体" panose="03000509000000000000" charset="-122"/>
                <a:ea typeface="方正启体简体" panose="03000509000000000000" charset="-122"/>
              </a:rPr>
              <a:t>19C90y</a:t>
            </a:r>
            <a:endParaRPr lang="en-US" altLang="zh-CN" sz="1400" b="1">
              <a:solidFill>
                <a:srgbClr val="000000"/>
              </a:solidFill>
              <a:latin typeface="方正启体简体" panose="03000509000000000000" charset="-122"/>
              <a:ea typeface="方正启体简体" panose="03000509000000000000" charset="-122"/>
            </a:endParaRPr>
          </a:p>
        </p:txBody>
      </p:sp>
      <p:sp>
        <p:nvSpPr>
          <p:cNvPr id="47125" name="Text Box 32"/>
          <p:cNvSpPr txBox="1">
            <a:spLocks noChangeArrowheads="1"/>
          </p:cNvSpPr>
          <p:nvPr>
            <p:custDataLst>
              <p:tags r:id="rId22"/>
            </p:custDataLst>
          </p:nvPr>
        </p:nvSpPr>
        <p:spPr bwMode="auto">
          <a:xfrm>
            <a:off x="5339715" y="4554220"/>
            <a:ext cx="642620" cy="5067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350" b="1">
                <a:solidFill>
                  <a:srgbClr val="000000"/>
                </a:solidFill>
                <a:latin typeface="方正启体简体" panose="03000509000000000000" charset="-122"/>
                <a:ea typeface="方正启体简体" panose="03000509000000000000" charset="-122"/>
              </a:rPr>
              <a:t>早期维新</a:t>
            </a:r>
            <a:endParaRPr lang="zh-CN" altLang="en-US" sz="1350" b="1">
              <a:solidFill>
                <a:srgbClr val="000000"/>
              </a:solidFill>
              <a:latin typeface="方正启体简体" panose="03000509000000000000" charset="-122"/>
              <a:ea typeface="方正启体简体" panose="03000509000000000000" charset="-122"/>
            </a:endParaRPr>
          </a:p>
        </p:txBody>
      </p:sp>
      <p:sp>
        <p:nvSpPr>
          <p:cNvPr id="28" name="Text Box 20"/>
          <p:cNvSpPr txBox="1">
            <a:spLocks noChangeArrowheads="1"/>
          </p:cNvSpPr>
          <p:nvPr>
            <p:custDataLst>
              <p:tags r:id="rId23"/>
            </p:custDataLst>
          </p:nvPr>
        </p:nvSpPr>
        <p:spPr bwMode="auto">
          <a:xfrm>
            <a:off x="7231380" y="5288915"/>
            <a:ext cx="755650" cy="306705"/>
          </a:xfrm>
          <a:prstGeom prst="rect">
            <a:avLst/>
          </a:prstGeom>
          <a:solidFill>
            <a:schemeClr val="accent2">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defRPr/>
            </a:pPr>
            <a:r>
              <a:rPr lang="en-US" altLang="zh-CN" sz="1400" b="1">
                <a:solidFill>
                  <a:srgbClr val="000000"/>
                </a:solidFill>
                <a:latin typeface="方正启体简体" panose="03000509000000000000" charset="-122"/>
                <a:ea typeface="方正启体简体" panose="03000509000000000000" charset="-122"/>
              </a:rPr>
              <a:t>20C</a:t>
            </a:r>
            <a:r>
              <a:rPr lang="zh-CN" altLang="en-US" sz="1400" b="1">
                <a:solidFill>
                  <a:srgbClr val="000000"/>
                </a:solidFill>
                <a:latin typeface="方正启体简体" panose="03000509000000000000" charset="-122"/>
                <a:ea typeface="方正启体简体" panose="03000509000000000000" charset="-122"/>
              </a:rPr>
              <a:t>初</a:t>
            </a:r>
            <a:endParaRPr lang="zh-CN" altLang="en-US" sz="1400" b="1">
              <a:solidFill>
                <a:srgbClr val="000000"/>
              </a:solidFill>
              <a:latin typeface="方正启体简体" panose="03000509000000000000" charset="-122"/>
              <a:ea typeface="方正启体简体" panose="03000509000000000000" charset="-122"/>
            </a:endParaRPr>
          </a:p>
        </p:txBody>
      </p:sp>
      <p:sp>
        <p:nvSpPr>
          <p:cNvPr id="47127" name="Line 16"/>
          <p:cNvSpPr>
            <a:spLocks noChangeShapeType="1"/>
          </p:cNvSpPr>
          <p:nvPr>
            <p:custDataLst>
              <p:tags r:id="rId24"/>
            </p:custDataLst>
          </p:nvPr>
        </p:nvSpPr>
        <p:spPr bwMode="auto">
          <a:xfrm flipH="1">
            <a:off x="7662863" y="4066302"/>
            <a:ext cx="0" cy="1165622"/>
          </a:xfrm>
          <a:prstGeom prst="line">
            <a:avLst/>
          </a:prstGeom>
          <a:noFill/>
          <a:ln w="5715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7128" name="Text Box 32"/>
          <p:cNvSpPr txBox="1">
            <a:spLocks noChangeArrowheads="1"/>
          </p:cNvSpPr>
          <p:nvPr>
            <p:custDataLst>
              <p:tags r:id="rId25"/>
            </p:custDataLst>
          </p:nvPr>
        </p:nvSpPr>
        <p:spPr bwMode="auto">
          <a:xfrm>
            <a:off x="3165475" y="3803015"/>
            <a:ext cx="1202690" cy="506730"/>
          </a:xfrm>
          <a:prstGeom prst="rect">
            <a:avLst/>
          </a:prstGeom>
          <a:solidFill>
            <a:srgbClr val="FFA3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buFontTx/>
              <a:buNone/>
            </a:pPr>
            <a:r>
              <a:rPr lang="zh-CN" altLang="en-US" sz="1350" b="1" smtClean="0">
                <a:solidFill>
                  <a:srgbClr val="000000"/>
                </a:solidFill>
                <a:latin typeface="方正启体简体" panose="03000509000000000000" charset="-122"/>
                <a:ea typeface="方正启体简体" panose="03000509000000000000" charset="-122"/>
              </a:rPr>
              <a:t>开</a:t>
            </a:r>
            <a:r>
              <a:rPr lang="zh-CN" altLang="en-US" sz="1350" b="1">
                <a:solidFill>
                  <a:srgbClr val="000000"/>
                </a:solidFill>
                <a:latin typeface="方正启体简体" panose="03000509000000000000" charset="-122"/>
                <a:ea typeface="方正启体简体" panose="03000509000000000000" charset="-122"/>
              </a:rPr>
              <a:t>眼看世界</a:t>
            </a:r>
            <a:r>
              <a:rPr lang="zh-CN" altLang="en-US" sz="1350" b="1" smtClean="0">
                <a:solidFill>
                  <a:srgbClr val="000000"/>
                </a:solidFill>
                <a:latin typeface="方正启体简体" panose="03000509000000000000" charset="-122"/>
                <a:ea typeface="方正启体简体" panose="03000509000000000000" charset="-122"/>
              </a:rPr>
              <a:t>军</a:t>
            </a:r>
            <a:r>
              <a:rPr lang="zh-CN" altLang="en-US" sz="1350" b="1">
                <a:solidFill>
                  <a:srgbClr val="000000"/>
                </a:solidFill>
                <a:latin typeface="方正启体简体" panose="03000509000000000000" charset="-122"/>
                <a:ea typeface="方正启体简体" panose="03000509000000000000" charset="-122"/>
              </a:rPr>
              <a:t>事技术</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29" name="Text Box 69"/>
          <p:cNvSpPr txBox="1">
            <a:spLocks noChangeArrowheads="1"/>
          </p:cNvSpPr>
          <p:nvPr>
            <p:custDataLst>
              <p:tags r:id="rId26"/>
            </p:custDataLst>
          </p:nvPr>
        </p:nvSpPr>
        <p:spPr bwMode="auto">
          <a:xfrm>
            <a:off x="7357745" y="4538980"/>
            <a:ext cx="629285" cy="5067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buFontTx/>
              <a:buNone/>
            </a:pPr>
            <a:r>
              <a:rPr lang="zh-CN" altLang="en-US" sz="1350" b="1" smtClean="0">
                <a:solidFill>
                  <a:srgbClr val="000000"/>
                </a:solidFill>
                <a:latin typeface="方正启体简体" panose="03000509000000000000" charset="-122"/>
                <a:ea typeface="方正启体简体" panose="03000509000000000000" charset="-122"/>
              </a:rPr>
              <a:t>三民主义</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30" name="Text Box 32"/>
          <p:cNvSpPr txBox="1">
            <a:spLocks noChangeArrowheads="1"/>
          </p:cNvSpPr>
          <p:nvPr>
            <p:custDataLst>
              <p:tags r:id="rId27"/>
            </p:custDataLst>
          </p:nvPr>
        </p:nvSpPr>
        <p:spPr bwMode="auto">
          <a:xfrm>
            <a:off x="4467225" y="3803015"/>
            <a:ext cx="965200" cy="506730"/>
          </a:xfrm>
          <a:prstGeom prst="rect">
            <a:avLst/>
          </a:prstGeom>
          <a:solidFill>
            <a:srgbClr val="FFA3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buFontTx/>
              <a:buNone/>
            </a:pPr>
            <a:r>
              <a:rPr lang="zh-CN" altLang="en-US" sz="1350" b="1" smtClean="0">
                <a:solidFill>
                  <a:srgbClr val="000000"/>
                </a:solidFill>
                <a:latin typeface="方正启体简体" panose="03000509000000000000" charset="-122"/>
                <a:ea typeface="方正启体简体" panose="03000509000000000000" charset="-122"/>
              </a:rPr>
              <a:t>洋务运动科</a:t>
            </a:r>
            <a:r>
              <a:rPr lang="zh-CN" altLang="en-US" sz="1350" b="1">
                <a:solidFill>
                  <a:srgbClr val="000000"/>
                </a:solidFill>
                <a:latin typeface="方正启体简体" panose="03000509000000000000" charset="-122"/>
                <a:ea typeface="方正启体简体" panose="03000509000000000000" charset="-122"/>
              </a:rPr>
              <a:t>学技术</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31" name="Text Box 32"/>
          <p:cNvSpPr txBox="1">
            <a:spLocks noChangeArrowheads="1"/>
          </p:cNvSpPr>
          <p:nvPr>
            <p:custDataLst>
              <p:tags r:id="rId28"/>
            </p:custDataLst>
          </p:nvPr>
        </p:nvSpPr>
        <p:spPr bwMode="auto">
          <a:xfrm>
            <a:off x="5537682" y="3718839"/>
            <a:ext cx="1544837" cy="506730"/>
          </a:xfrm>
          <a:prstGeom prst="rect">
            <a:avLst/>
          </a:prstGeom>
          <a:solidFill>
            <a:srgbClr val="FFA3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lang="zh-CN" altLang="en-US" sz="1350" b="1" smtClean="0">
                <a:solidFill>
                  <a:srgbClr val="000000"/>
                </a:solidFill>
                <a:latin typeface="方正启体简体" panose="03000509000000000000" charset="-122"/>
                <a:ea typeface="方正启体简体" panose="03000509000000000000" charset="-122"/>
              </a:rPr>
              <a:t> 戊戌变法</a:t>
            </a:r>
            <a:endParaRPr lang="en-US" altLang="zh-CN" sz="1350" b="1" smtClean="0">
              <a:solidFill>
                <a:srgbClr val="000000"/>
              </a:solidFill>
              <a:latin typeface="方正启体简体" panose="03000509000000000000" charset="-122"/>
              <a:ea typeface="方正启体简体" panose="03000509000000000000" charset="-122"/>
            </a:endParaRPr>
          </a:p>
          <a:p>
            <a:pPr algn="ctr" eaLnBrk="0" fontAlgn="base" hangingPunct="0">
              <a:spcBef>
                <a:spcPct val="0"/>
              </a:spcBef>
              <a:spcAft>
                <a:spcPct val="0"/>
              </a:spcAft>
              <a:buFontTx/>
              <a:buNone/>
            </a:pPr>
            <a:r>
              <a:rPr lang="zh-CN" altLang="en-US" sz="1350" b="1" smtClean="0">
                <a:solidFill>
                  <a:srgbClr val="000000"/>
                </a:solidFill>
                <a:latin typeface="方正启体简体" panose="03000509000000000000" charset="-122"/>
                <a:ea typeface="方正启体简体" panose="03000509000000000000" charset="-122"/>
              </a:rPr>
              <a:t>君   </a:t>
            </a:r>
            <a:r>
              <a:rPr lang="zh-CN" altLang="en-US" sz="1350" b="1">
                <a:solidFill>
                  <a:srgbClr val="000000"/>
                </a:solidFill>
                <a:latin typeface="方正启体简体" panose="03000509000000000000" charset="-122"/>
                <a:ea typeface="方正启体简体" panose="03000509000000000000" charset="-122"/>
              </a:rPr>
              <a:t>主  立   宪</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32" name="Text Box 32"/>
          <p:cNvSpPr txBox="1">
            <a:spLocks noChangeArrowheads="1"/>
          </p:cNvSpPr>
          <p:nvPr>
            <p:custDataLst>
              <p:tags r:id="rId29"/>
            </p:custDataLst>
          </p:nvPr>
        </p:nvSpPr>
        <p:spPr bwMode="auto">
          <a:xfrm>
            <a:off x="7176135" y="3636010"/>
            <a:ext cx="903605" cy="506730"/>
          </a:xfrm>
          <a:prstGeom prst="rect">
            <a:avLst/>
          </a:prstGeom>
          <a:solidFill>
            <a:srgbClr val="FFA3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buFontTx/>
              <a:buNone/>
            </a:pPr>
            <a:r>
              <a:rPr lang="zh-CN" altLang="en-US" sz="1350" b="1" smtClean="0">
                <a:solidFill>
                  <a:srgbClr val="000000"/>
                </a:solidFill>
                <a:latin typeface="方正启体简体" panose="03000509000000000000" charset="-122"/>
                <a:ea typeface="方正启体简体" panose="03000509000000000000" charset="-122"/>
              </a:rPr>
              <a:t>辛亥革命民</a:t>
            </a:r>
            <a:r>
              <a:rPr lang="zh-CN" altLang="en-US" sz="1350" b="1">
                <a:solidFill>
                  <a:srgbClr val="000000"/>
                </a:solidFill>
                <a:latin typeface="方正启体简体" panose="03000509000000000000" charset="-122"/>
                <a:ea typeface="方正启体简体" panose="03000509000000000000" charset="-122"/>
              </a:rPr>
              <a:t>主共和</a:t>
            </a:r>
            <a:endParaRPr lang="zh-CN" altLang="en-US" sz="1350" b="1">
              <a:solidFill>
                <a:srgbClr val="000000"/>
              </a:solidFill>
              <a:latin typeface="方正启体简体" panose="03000509000000000000" charset="-122"/>
              <a:ea typeface="方正启体简体" panose="03000509000000000000" charset="-122"/>
            </a:endParaRPr>
          </a:p>
        </p:txBody>
      </p:sp>
      <p:sp>
        <p:nvSpPr>
          <p:cNvPr id="47133" name="矩形 6"/>
          <p:cNvSpPr>
            <a:spLocks noChangeArrowheads="1"/>
          </p:cNvSpPr>
          <p:nvPr>
            <p:custDataLst>
              <p:tags r:id="rId30"/>
            </p:custDataLst>
          </p:nvPr>
        </p:nvSpPr>
        <p:spPr bwMode="auto">
          <a:xfrm>
            <a:off x="8173472" y="3504498"/>
            <a:ext cx="1120379" cy="610235"/>
          </a:xfrm>
          <a:prstGeom prst="rect">
            <a:avLst/>
          </a:prstGeom>
          <a:solidFill>
            <a:srgbClr val="FFA3A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buFontTx/>
              <a:buNone/>
            </a:pPr>
            <a:r>
              <a:rPr lang="zh-CN" altLang="en-US" sz="1350" b="1">
                <a:solidFill>
                  <a:srgbClr val="000000"/>
                </a:solidFill>
                <a:latin typeface="方正启体简体" panose="03000509000000000000" charset="-122"/>
                <a:ea typeface="方正启体简体" panose="03000509000000000000" charset="-122"/>
              </a:rPr>
              <a:t>马克思主义</a:t>
            </a:r>
            <a:endParaRPr lang="en-US" altLang="zh-CN" sz="1350" b="1">
              <a:solidFill>
                <a:srgbClr val="000000"/>
              </a:solidFill>
              <a:latin typeface="方正启体简体" panose="03000509000000000000" charset="-122"/>
              <a:ea typeface="方正启体简体" panose="03000509000000000000" charset="-122"/>
            </a:endParaRPr>
          </a:p>
          <a:p>
            <a:pPr algn="ctr" eaLnBrk="0" fontAlgn="base" hangingPunct="0">
              <a:spcBef>
                <a:spcPct val="50000"/>
              </a:spcBef>
              <a:spcAft>
                <a:spcPct val="0"/>
              </a:spcAft>
              <a:buFontTx/>
              <a:buNone/>
            </a:pPr>
            <a:r>
              <a:rPr lang="zh-CN" altLang="en-US" sz="1350" b="1">
                <a:solidFill>
                  <a:srgbClr val="000000"/>
                </a:solidFill>
                <a:latin typeface="方正启体简体" panose="03000509000000000000" charset="-122"/>
                <a:ea typeface="方正启体简体" panose="03000509000000000000" charset="-122"/>
              </a:rPr>
              <a:t>民主科学</a:t>
            </a:r>
            <a:endParaRPr lang="en-US" altLang="zh-CN" sz="1350" b="1">
              <a:solidFill>
                <a:srgbClr val="000000"/>
              </a:solidFill>
              <a:latin typeface="方正启体简体" panose="03000509000000000000" charset="-122"/>
              <a:ea typeface="方正启体简体" panose="03000509000000000000" charset="-122"/>
            </a:endParaRPr>
          </a:p>
        </p:txBody>
      </p:sp>
      <p:sp>
        <p:nvSpPr>
          <p:cNvPr id="47134" name="Rectangle 21"/>
          <p:cNvSpPr>
            <a:spLocks noChangeArrowheads="1"/>
          </p:cNvSpPr>
          <p:nvPr>
            <p:custDataLst>
              <p:tags r:id="rId31"/>
            </p:custDataLst>
          </p:nvPr>
        </p:nvSpPr>
        <p:spPr bwMode="auto">
          <a:xfrm>
            <a:off x="3504010" y="3333043"/>
            <a:ext cx="1296590" cy="368300"/>
          </a:xfrm>
          <a:prstGeom prst="rect">
            <a:avLst/>
          </a:prstGeom>
          <a:noFill/>
          <a:ln w="2857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kumimoji="1" lang="zh-CN" altLang="en-US" sz="1800">
                <a:solidFill>
                  <a:srgbClr val="000000"/>
                </a:solidFill>
                <a:latin typeface="方正启体简体" panose="03000509000000000000" charset="-122"/>
                <a:ea typeface="方正启体简体" panose="03000509000000000000" charset="-122"/>
              </a:rPr>
              <a:t>器物技术</a:t>
            </a:r>
            <a:endParaRPr kumimoji="1" lang="zh-CN" altLang="en-US" sz="1800">
              <a:solidFill>
                <a:srgbClr val="000000"/>
              </a:solidFill>
              <a:latin typeface="方正启体简体" panose="03000509000000000000" charset="-122"/>
              <a:ea typeface="方正启体简体" panose="03000509000000000000" charset="-122"/>
            </a:endParaRPr>
          </a:p>
        </p:txBody>
      </p:sp>
      <p:sp>
        <p:nvSpPr>
          <p:cNvPr id="47135" name="Rectangle 22"/>
          <p:cNvSpPr>
            <a:spLocks noChangeArrowheads="1"/>
          </p:cNvSpPr>
          <p:nvPr>
            <p:custDataLst>
              <p:tags r:id="rId32"/>
            </p:custDataLst>
          </p:nvPr>
        </p:nvSpPr>
        <p:spPr bwMode="auto">
          <a:xfrm>
            <a:off x="5663804" y="3077058"/>
            <a:ext cx="1782365" cy="368300"/>
          </a:xfrm>
          <a:prstGeom prst="rect">
            <a:avLst/>
          </a:prstGeom>
          <a:noFill/>
          <a:ln w="28575">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buFontTx/>
              <a:buNone/>
            </a:pPr>
            <a:r>
              <a:rPr kumimoji="1" lang="zh-CN" altLang="en-US" sz="1800">
                <a:solidFill>
                  <a:srgbClr val="000000"/>
                </a:solidFill>
                <a:latin typeface="方正启体简体" panose="03000509000000000000" charset="-122"/>
                <a:ea typeface="方正启体简体" panose="03000509000000000000" charset="-122"/>
              </a:rPr>
              <a:t>政  治  制  度</a:t>
            </a:r>
            <a:endParaRPr kumimoji="1" lang="zh-CN" altLang="en-US" sz="1800">
              <a:solidFill>
                <a:srgbClr val="000000"/>
              </a:solidFill>
              <a:latin typeface="方正启体简体" panose="03000509000000000000" charset="-122"/>
              <a:ea typeface="方正启体简体" panose="03000509000000000000" charset="-122"/>
            </a:endParaRPr>
          </a:p>
        </p:txBody>
      </p:sp>
      <p:sp>
        <p:nvSpPr>
          <p:cNvPr id="47136" name="Rectangle 23"/>
          <p:cNvSpPr>
            <a:spLocks noChangeArrowheads="1"/>
          </p:cNvSpPr>
          <p:nvPr>
            <p:custDataLst>
              <p:tags r:id="rId33"/>
            </p:custDataLst>
          </p:nvPr>
        </p:nvSpPr>
        <p:spPr bwMode="auto">
          <a:xfrm>
            <a:off x="8202216" y="2806787"/>
            <a:ext cx="815340" cy="368300"/>
          </a:xfrm>
          <a:prstGeom prst="rect">
            <a:avLst/>
          </a:prstGeom>
          <a:noFill/>
          <a:ln w="28575">
            <a:solidFill>
              <a:srgbClr val="000000"/>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sz="1800" smtClean="0">
                <a:solidFill>
                  <a:srgbClr val="000000"/>
                </a:solidFill>
                <a:latin typeface="方正启体简体" panose="03000509000000000000" charset="-122"/>
                <a:ea typeface="方正启体简体" panose="03000509000000000000" charset="-122"/>
              </a:rPr>
              <a:t>思    想</a:t>
            </a:r>
            <a:endParaRPr kumimoji="1" lang="zh-CN" altLang="en-US" sz="1800">
              <a:solidFill>
                <a:srgbClr val="000000"/>
              </a:solidFill>
              <a:latin typeface="方正启体简体" panose="03000509000000000000" charset="-122"/>
              <a:ea typeface="方正启体简体" panose="03000509000000000000" charset="-122"/>
            </a:endParaRPr>
          </a:p>
        </p:txBody>
      </p:sp>
      <p:sp>
        <p:nvSpPr>
          <p:cNvPr id="47137" name="Line 25"/>
          <p:cNvSpPr>
            <a:spLocks noChangeShapeType="1"/>
          </p:cNvSpPr>
          <p:nvPr>
            <p:custDataLst>
              <p:tags r:id="rId34"/>
            </p:custDataLst>
          </p:nvPr>
        </p:nvSpPr>
        <p:spPr bwMode="auto">
          <a:xfrm flipV="1">
            <a:off x="7446170" y="2946090"/>
            <a:ext cx="756047" cy="269081"/>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zh-CN" altLang="en-US" sz="975">
              <a:solidFill>
                <a:prstClr val="black"/>
              </a:solidFill>
              <a:latin typeface="方正启体简体" panose="03000509000000000000" charset="-122"/>
              <a:ea typeface="方正启体简体" panose="03000509000000000000" charset="-122"/>
            </a:endParaRPr>
          </a:p>
        </p:txBody>
      </p:sp>
      <p:sp>
        <p:nvSpPr>
          <p:cNvPr id="44" name="矩形 43"/>
          <p:cNvSpPr/>
          <p:nvPr>
            <p:custDataLst>
              <p:tags r:id="rId35"/>
            </p:custDataLst>
          </p:nvPr>
        </p:nvSpPr>
        <p:spPr>
          <a:xfrm>
            <a:off x="2115298" y="2628375"/>
            <a:ext cx="464438" cy="3415030"/>
          </a:xfrm>
          <a:prstGeom prst="rect">
            <a:avLst/>
          </a:prstGeom>
          <a:solidFill>
            <a:srgbClr val="EA6312">
              <a:lumMod val="75000"/>
            </a:srgbClr>
          </a:solidFill>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smtClean="0">
                <a:ln>
                  <a:noFill/>
                </a:ln>
                <a:solidFill>
                  <a:prstClr val="white"/>
                </a:solidFill>
                <a:effectLst/>
                <a:uLnTx/>
                <a:uFillTx/>
                <a:latin typeface="方正启体简体" panose="03000509000000000000" charset="-122"/>
                <a:ea typeface="方正启体简体" panose="03000509000000000000" charset="-122"/>
              </a:rPr>
              <a:t>近代思想解放的历程</a:t>
            </a:r>
            <a:endParaRPr kumimoji="0" lang="zh-CN" altLang="en-US" sz="2400" b="1" i="0" u="none" strike="noStrike" kern="0" cap="none" spc="0" normalizeH="0" baseline="0" noProof="0" smtClean="0">
              <a:ln>
                <a:noFill/>
              </a:ln>
              <a:solidFill>
                <a:prstClr val="white"/>
              </a:solidFill>
              <a:effectLst/>
              <a:uLnTx/>
              <a:uFillTx/>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34"/>
                                        </p:tgtEl>
                                        <p:attrNameLst>
                                          <p:attrName>style.visibility</p:attrName>
                                        </p:attrNameLst>
                                      </p:cBhvr>
                                      <p:to>
                                        <p:strVal val="visible"/>
                                      </p:to>
                                    </p:set>
                                    <p:animEffect transition="in" filter="blinds(horizontal)">
                                      <p:cBhvr>
                                        <p:cTn id="12" dur="500"/>
                                        <p:tgtEl>
                                          <p:spTgt spid="4713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35"/>
                                        </p:tgtEl>
                                        <p:attrNameLst>
                                          <p:attrName>style.visibility</p:attrName>
                                        </p:attrNameLst>
                                      </p:cBhvr>
                                      <p:to>
                                        <p:strVal val="visible"/>
                                      </p:to>
                                    </p:set>
                                    <p:animEffect transition="in" filter="blinds(horizontal)">
                                      <p:cBhvr>
                                        <p:cTn id="22" dur="500"/>
                                        <p:tgtEl>
                                          <p:spTgt spid="471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37"/>
                                        </p:tgtEl>
                                        <p:attrNameLst>
                                          <p:attrName>style.visibility</p:attrName>
                                        </p:attrNameLst>
                                      </p:cBhvr>
                                      <p:to>
                                        <p:strVal val="visible"/>
                                      </p:to>
                                    </p:set>
                                    <p:animEffect transition="in" filter="blinds(horizontal)">
                                      <p:cBhvr>
                                        <p:cTn id="27" dur="500"/>
                                        <p:tgtEl>
                                          <p:spTgt spid="471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136"/>
                                        </p:tgtEl>
                                        <p:attrNameLst>
                                          <p:attrName>style.visibility</p:attrName>
                                        </p:attrNameLst>
                                      </p:cBhvr>
                                      <p:to>
                                        <p:strVal val="visible"/>
                                      </p:to>
                                    </p:set>
                                    <p:animEffect transition="in" filter="blinds(horizontal)">
                                      <p:cBhvr>
                                        <p:cTn id="32" dur="500"/>
                                        <p:tgtEl>
                                          <p:spTgt spid="47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34" grpId="0" bldLvl="0" animBg="1"/>
      <p:bldP spid="47135" grpId="0" bldLvl="0" animBg="1"/>
      <p:bldP spid="4713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79320" y="510003"/>
            <a:ext cx="4591685" cy="645160"/>
          </a:xfrm>
          <a:prstGeom prst="rect">
            <a:avLst/>
          </a:prstGeom>
        </p:spPr>
        <p:txBody>
          <a:bodyPr wrap="none">
            <a:spAutoFit/>
          </a:bodyPr>
          <a:lstStyle/>
          <a:p>
            <a:pPr>
              <a:lnSpc>
                <a:spcPct val="150000"/>
              </a:lnSpc>
            </a:pPr>
            <a:r>
              <a:rPr lang="en-US" altLang="zh-CN" sz="2400" b="1" smtClean="0">
                <a:latin typeface="方正启体简体" panose="03000509000000000000" charset="-122"/>
                <a:ea typeface="方正启体简体" panose="03000509000000000000" charset="-122"/>
              </a:rPr>
              <a:t>3</a:t>
            </a:r>
            <a:r>
              <a:rPr lang="zh-CN" altLang="en-US" sz="2400" b="1" smtClean="0">
                <a:latin typeface="方正启体简体" panose="03000509000000000000" charset="-122"/>
                <a:ea typeface="方正启体简体" panose="03000509000000000000" charset="-122"/>
              </a:rPr>
              <a:t>、印度面对文化侵略所做的回应</a:t>
            </a:r>
            <a:endParaRPr lang="zh-CN" altLang="en-US" sz="2400" b="1" smtClean="0">
              <a:latin typeface="方正启体简体" panose="03000509000000000000" charset="-122"/>
              <a:ea typeface="方正启体简体" panose="03000509000000000000" charset="-122"/>
            </a:endParaRPr>
          </a:p>
        </p:txBody>
      </p:sp>
      <p:sp>
        <p:nvSpPr>
          <p:cNvPr id="3" name="TextBox 2"/>
          <p:cNvSpPr txBox="1"/>
          <p:nvPr>
            <p:custDataLst>
              <p:tags r:id="rId2"/>
            </p:custDataLst>
          </p:nvPr>
        </p:nvSpPr>
        <p:spPr>
          <a:xfrm>
            <a:off x="879475" y="1154854"/>
            <a:ext cx="2523067" cy="1863725"/>
          </a:xfrm>
          <a:prstGeom prst="rect">
            <a:avLst/>
          </a:prstGeom>
          <a:noFill/>
        </p:spPr>
        <p:txBody>
          <a:bodyPr wrap="square" rtlCol="0">
            <a:spAutoFit/>
          </a:bodyPr>
          <a:lstStyle/>
          <a:p>
            <a:pPr>
              <a:lnSpc>
                <a:spcPct val="12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）背景</a:t>
            </a:r>
            <a:endParaRPr lang="en-US" altLang="zh-CN" sz="2400" b="1" smtClean="0">
              <a:latin typeface="方正启体简体" panose="03000509000000000000" charset="-122"/>
              <a:ea typeface="方正启体简体" panose="03000509000000000000" charset="-122"/>
            </a:endParaRPr>
          </a:p>
          <a:p>
            <a:pPr>
              <a:lnSpc>
                <a:spcPct val="120000"/>
              </a:lnSpc>
            </a:pPr>
            <a:endParaRPr lang="en-US" altLang="zh-CN" sz="2400" b="1" smtClean="0">
              <a:latin typeface="方正启体简体" panose="03000509000000000000" charset="-122"/>
              <a:ea typeface="方正启体简体" panose="03000509000000000000" charset="-122"/>
            </a:endParaRPr>
          </a:p>
          <a:p>
            <a:pPr>
              <a:lnSpc>
                <a:spcPct val="120000"/>
              </a:lnSpc>
            </a:pPr>
            <a:endParaRPr lang="en-US" altLang="zh-CN" sz="2400" b="1" smtClean="0">
              <a:latin typeface="方正启体简体" panose="03000509000000000000" charset="-122"/>
              <a:ea typeface="方正启体简体" panose="03000509000000000000" charset="-122"/>
            </a:endParaRPr>
          </a:p>
          <a:p>
            <a:pPr>
              <a:lnSpc>
                <a:spcPct val="12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）应对</a:t>
            </a:r>
            <a:endParaRPr lang="zh-CN" altLang="en-US" sz="2400" b="1" smtClean="0">
              <a:latin typeface="方正启体简体" panose="03000509000000000000" charset="-122"/>
              <a:ea typeface="方正启体简体" panose="03000509000000000000" charset="-122"/>
            </a:endParaRPr>
          </a:p>
        </p:txBody>
      </p:sp>
      <p:sp>
        <p:nvSpPr>
          <p:cNvPr id="4" name="TextBox 3"/>
          <p:cNvSpPr txBox="1"/>
          <p:nvPr>
            <p:custDataLst>
              <p:tags r:id="rId3"/>
            </p:custDataLst>
          </p:nvPr>
        </p:nvSpPr>
        <p:spPr>
          <a:xfrm>
            <a:off x="2377227" y="1154851"/>
            <a:ext cx="8890001" cy="706755"/>
          </a:xfrm>
          <a:prstGeom prst="rect">
            <a:avLst/>
          </a:prstGeom>
          <a:noFill/>
          <a:ln>
            <a:solidFill>
              <a:srgbClr val="FFFF00"/>
            </a:solidFill>
          </a:ln>
        </p:spPr>
        <p:txBody>
          <a:bodyPr wrap="square" rtlCol="0">
            <a:spAutoFit/>
          </a:bodyPr>
          <a:lstStyle/>
          <a:p>
            <a:r>
              <a:rPr lang="zh-CN" altLang="en-US" sz="2000" b="1" smtClean="0">
                <a:solidFill>
                  <a:srgbClr val="FF0000"/>
                </a:solidFill>
                <a:latin typeface="方正启体简体" panose="03000509000000000000" charset="-122"/>
                <a:ea typeface="方正启体简体" panose="03000509000000000000" charset="-122"/>
              </a:rPr>
              <a:t>英国在殖民过程中，把英语和英国的法律体系、政府体制、文官制度等移植到印度</a:t>
            </a:r>
            <a:endParaRPr lang="zh-CN" altLang="en-US" sz="2000" b="1" smtClean="0">
              <a:solidFill>
                <a:srgbClr val="FF0000"/>
              </a:solidFill>
              <a:latin typeface="方正启体简体" panose="03000509000000000000" charset="-122"/>
              <a:ea typeface="方正启体简体" panose="03000509000000000000" charset="-122"/>
              <a:sym typeface="方正启体简体" panose="03000509000000000000" charset="-122"/>
            </a:endParaRPr>
          </a:p>
        </p:txBody>
      </p:sp>
      <p:sp>
        <p:nvSpPr>
          <p:cNvPr id="5" name="TextBox 4"/>
          <p:cNvSpPr txBox="1"/>
          <p:nvPr>
            <p:custDataLst>
              <p:tags r:id="rId4"/>
            </p:custDataLst>
          </p:nvPr>
        </p:nvSpPr>
        <p:spPr>
          <a:xfrm>
            <a:off x="2377440" y="1882775"/>
            <a:ext cx="8890000" cy="1630045"/>
          </a:xfrm>
          <a:prstGeom prst="rect">
            <a:avLst/>
          </a:prstGeom>
          <a:noFill/>
          <a:ln>
            <a:solidFill>
              <a:srgbClr val="FFC000"/>
            </a:solidFill>
          </a:ln>
        </p:spPr>
        <p:txBody>
          <a:bodyPr wrap="square" rtlCol="0">
            <a:spAutoFit/>
          </a:bodyPr>
          <a:lstStyle/>
          <a:p>
            <a:r>
              <a:rPr lang="zh-CN" altLang="en-US" sz="2000" b="1" smtClean="0">
                <a:solidFill>
                  <a:srgbClr val="FF0000"/>
                </a:solidFill>
                <a:latin typeface="方正启体简体" panose="03000509000000000000" charset="-122"/>
                <a:ea typeface="方正启体简体" panose="03000509000000000000" charset="-122"/>
              </a:rPr>
              <a:t>①上层精英运用欧洲的意识形态反抗英国的殖民统治，并提出“印度人的印度”口号</a:t>
            </a:r>
            <a:endParaRPr lang="en-US" altLang="zh-CN" sz="2000" b="1" smtClean="0">
              <a:solidFill>
                <a:srgbClr val="FF0000"/>
              </a:solidFill>
              <a:latin typeface="方正启体简体" panose="03000509000000000000" charset="-122"/>
              <a:ea typeface="方正启体简体" panose="03000509000000000000" charset="-122"/>
            </a:endParaRPr>
          </a:p>
          <a:p>
            <a:r>
              <a:rPr lang="zh-CN" altLang="en-US" sz="2000" b="1" smtClean="0">
                <a:solidFill>
                  <a:srgbClr val="FF0000"/>
                </a:solidFill>
                <a:latin typeface="方正启体简体" panose="03000509000000000000" charset="-122"/>
                <a:ea typeface="方正启体简体" panose="03000509000000000000" charset="-122"/>
              </a:rPr>
              <a:t>②印度的传统文化顽强的保留下来</a:t>
            </a:r>
            <a:endParaRPr lang="en-US" altLang="zh-CN" sz="2000" b="1" smtClean="0">
              <a:solidFill>
                <a:srgbClr val="FF0000"/>
              </a:solidFill>
              <a:latin typeface="方正启体简体" panose="03000509000000000000" charset="-122"/>
              <a:ea typeface="方正启体简体" panose="03000509000000000000" charset="-122"/>
            </a:endParaRPr>
          </a:p>
          <a:p>
            <a:r>
              <a:rPr lang="en-US" altLang="zh-CN" sz="2000" b="1" smtClean="0">
                <a:solidFill>
                  <a:srgbClr val="CC00FF"/>
                </a:solidFill>
                <a:latin typeface="方正启体简体" panose="03000509000000000000" charset="-122"/>
                <a:ea typeface="方正启体简体" panose="03000509000000000000" charset="-122"/>
              </a:rPr>
              <a:t>A</a:t>
            </a:r>
            <a:r>
              <a:rPr lang="zh-CN" altLang="en-US" sz="2000" b="1" smtClean="0">
                <a:solidFill>
                  <a:srgbClr val="CC00FF"/>
                </a:solidFill>
                <a:latin typeface="方正启体简体" panose="03000509000000000000" charset="-122"/>
                <a:ea typeface="方正启体简体" panose="03000509000000000000" charset="-122"/>
              </a:rPr>
              <a:t>、印度教和伊斯兰教还是印度的主要宗教</a:t>
            </a:r>
            <a:endParaRPr lang="en-US" altLang="zh-CN" sz="2000" b="1" smtClean="0">
              <a:solidFill>
                <a:srgbClr val="CC00FF"/>
              </a:solidFill>
              <a:latin typeface="方正启体简体" panose="03000509000000000000" charset="-122"/>
              <a:ea typeface="方正启体简体" panose="03000509000000000000" charset="-122"/>
            </a:endParaRPr>
          </a:p>
          <a:p>
            <a:r>
              <a:rPr lang="en-US" altLang="zh-CN" sz="2000" b="1" smtClean="0">
                <a:solidFill>
                  <a:srgbClr val="CC00FF"/>
                </a:solidFill>
                <a:latin typeface="方正启体简体" panose="03000509000000000000" charset="-122"/>
                <a:ea typeface="方正启体简体" panose="03000509000000000000" charset="-122"/>
              </a:rPr>
              <a:t>B</a:t>
            </a:r>
            <a:r>
              <a:rPr lang="zh-CN" altLang="en-US" sz="2000" b="1" smtClean="0">
                <a:solidFill>
                  <a:srgbClr val="CC00FF"/>
                </a:solidFill>
                <a:latin typeface="方正启体简体" panose="03000509000000000000" charset="-122"/>
                <a:ea typeface="方正启体简体" panose="03000509000000000000" charset="-122"/>
              </a:rPr>
              <a:t>、种姓制度仍然在社会生活中扮演着重要角色</a:t>
            </a:r>
            <a:r>
              <a:rPr lang="zh-CN" altLang="en-US" sz="2000" b="1" smtClean="0">
                <a:latin typeface="方正启体简体" panose="03000509000000000000" charset="-122"/>
                <a:ea typeface="方正启体简体" panose="03000509000000000000" charset="-122"/>
              </a:rPr>
              <a:t>　</a:t>
            </a:r>
            <a:endParaRPr lang="zh-CN" altLang="en-US" sz="2000" b="1" smtClean="0">
              <a:latin typeface="方正启体简体" panose="03000509000000000000" charset="-122"/>
              <a:ea typeface="方正启体简体" panose="03000509000000000000" charset="-122"/>
            </a:endParaRPr>
          </a:p>
        </p:txBody>
      </p:sp>
      <p:sp>
        <p:nvSpPr>
          <p:cNvPr id="6" name="文本框 4"/>
          <p:cNvSpPr txBox="1"/>
          <p:nvPr>
            <p:custDataLst>
              <p:tags r:id="rId5"/>
            </p:custDataLst>
          </p:nvPr>
        </p:nvSpPr>
        <p:spPr>
          <a:xfrm>
            <a:off x="10010352" y="5369136"/>
            <a:ext cx="386080" cy="337185"/>
          </a:xfrm>
          <a:prstGeom prst="rect">
            <a:avLst/>
          </a:prstGeom>
          <a:noFill/>
          <a:ln w="9525">
            <a:noFill/>
          </a:ln>
        </p:spPr>
        <p:txBody>
          <a:bodyPr wrap="none" anchor="t">
            <a:spAutoFit/>
          </a:bodyPr>
          <a:lstStyle/>
          <a:p>
            <a:r>
              <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hlinkClick r:id="rId6" action="ppaction://hlinksldjump"/>
              </a:rPr>
              <a:t></a:t>
            </a:r>
            <a:endPar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sp>
        <p:nvSpPr>
          <p:cNvPr id="7" name="文本框 6"/>
          <p:cNvSpPr txBox="1"/>
          <p:nvPr>
            <p:custDataLst>
              <p:tags r:id="rId7"/>
            </p:custDataLst>
          </p:nvPr>
        </p:nvSpPr>
        <p:spPr>
          <a:xfrm>
            <a:off x="572770" y="3572510"/>
            <a:ext cx="11047095" cy="2861310"/>
          </a:xfrm>
          <a:prstGeom prst="rect">
            <a:avLst/>
          </a:prstGeom>
          <a:solidFill>
            <a:schemeClr val="bg1"/>
          </a:solidFill>
          <a:ln w="12700">
            <a:solidFill>
              <a:srgbClr val="FF0000"/>
            </a:solidFill>
          </a:ln>
        </p:spPr>
        <p:txBody>
          <a:bodyPr wrap="square" rtlCol="0">
            <a:spAutoFit/>
          </a:bodyPr>
          <a:p>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为了在</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精神上征服印度</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英国人力图把英国文明强加给印度</a:t>
            </a:r>
            <a:r>
              <a:rPr lang="zh-CN" altLang="en-US" sz="2000" b="1">
                <a:latin typeface="方正启体简体" panose="03000509000000000000" charset="-122"/>
                <a:ea typeface="方正启体简体" panose="03000509000000000000" charset="-122"/>
                <a:cs typeface="方正启体简体" panose="03000509000000000000" charset="-122"/>
              </a:rPr>
              <a:t>，然而英国文明对印度社会发展产生的实际影响也很复杂，其表现主要有以下几个方面：</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（一）英国企图使印度基督教化。</a:t>
            </a:r>
            <a:r>
              <a:rPr lang="en-US" altLang="zh-CN" sz="2000" b="1">
                <a:latin typeface="方正启体简体" panose="03000509000000000000" charset="-122"/>
                <a:ea typeface="方正启体简体" panose="03000509000000000000" charset="-122"/>
                <a:cs typeface="方正启体简体" panose="03000509000000000000" charset="-122"/>
              </a:rPr>
              <a:t>19</a:t>
            </a:r>
            <a:r>
              <a:rPr lang="zh-CN" altLang="en-US" sz="2000" b="1">
                <a:latin typeface="方正启体简体" panose="03000509000000000000" charset="-122"/>
                <a:ea typeface="方正启体简体" panose="03000509000000000000" charset="-122"/>
                <a:cs typeface="方正启体简体" panose="03000509000000000000" charset="-122"/>
              </a:rPr>
              <a:t>世纪上半叶由官方自上而下直接</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鼓励英国传教士大批进入印度传教</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（二）推行</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英语教育</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（三）</a:t>
            </a:r>
            <a:r>
              <a:rPr lang="en-US" altLang="zh-CN" sz="2000" b="1">
                <a:latin typeface="方正启体简体" panose="03000509000000000000" charset="-122"/>
                <a:ea typeface="方正启体简体" panose="03000509000000000000" charset="-122"/>
                <a:cs typeface="方正启体简体" panose="03000509000000000000" charset="-122"/>
              </a:rPr>
              <a:t>19</a:t>
            </a:r>
            <a:r>
              <a:rPr lang="zh-CN" altLang="en-US" sz="2000" b="1">
                <a:latin typeface="方正启体简体" panose="03000509000000000000" charset="-122"/>
                <a:ea typeface="方正启体简体" panose="03000509000000000000" charset="-122"/>
                <a:cs typeface="方正启体简体" panose="03000509000000000000" charset="-122"/>
              </a:rPr>
              <a:t>世纪二三十年代英国对印度实行的文化、思想、教育领域政策。新方案创立了</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分级的教育制度</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（四）</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禁止社会恶俗</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gn="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《世界文明史》</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8" name="文本框 7"/>
          <p:cNvSpPr txBox="1"/>
          <p:nvPr>
            <p:custDataLst>
              <p:tags r:id="rId8"/>
            </p:custDataLst>
          </p:nvPr>
        </p:nvSpPr>
        <p:spPr>
          <a:xfrm>
            <a:off x="572771" y="5973651"/>
            <a:ext cx="7805208" cy="460375"/>
          </a:xfrm>
          <a:prstGeom prst="rect">
            <a:avLst/>
          </a:prstGeom>
          <a:solidFill>
            <a:schemeClr val="bg1"/>
          </a:solidFill>
        </p:spPr>
        <p:txBody>
          <a:bodyPr wrap="square" rtlCol="0">
            <a:spAutoFit/>
          </a:bodyPr>
          <a:p>
            <a:r>
              <a:rPr lang="zh-CN" altLang="en-US" sz="2400" b="1">
                <a:latin typeface="方正启体简体" panose="03000509000000000000" charset="-122"/>
                <a:ea typeface="方正启体简体" panose="03000509000000000000" charset="-122"/>
              </a:rPr>
              <a:t>依据材料概括英国征服印度的措施。</a:t>
            </a:r>
            <a:endParaRPr lang="zh-CN" altLang="en-US" sz="2400" b="1">
              <a:latin typeface="方正启体简体" panose="03000509000000000000" charset="-122"/>
              <a:ea typeface="方正启体简体" panose="03000509000000000000" charset="-122"/>
            </a:endParaRPr>
          </a:p>
        </p:txBody>
      </p:sp>
      <p:sp>
        <p:nvSpPr>
          <p:cNvPr id="9" name="文本框 8"/>
          <p:cNvSpPr txBox="1"/>
          <p:nvPr>
            <p:custDataLst>
              <p:tags r:id="rId9"/>
            </p:custDataLst>
          </p:nvPr>
        </p:nvSpPr>
        <p:spPr>
          <a:xfrm>
            <a:off x="3402542" y="5427559"/>
            <a:ext cx="7839075" cy="460375"/>
          </a:xfrm>
          <a:prstGeom prst="rect">
            <a:avLst/>
          </a:prstGeom>
          <a:solidFill>
            <a:schemeClr val="bg1"/>
          </a:solidFill>
        </p:spPr>
        <p:txBody>
          <a:bodyPr wrap="square" rtlCol="0">
            <a:spAutoFit/>
          </a:bodyPr>
          <a:p>
            <a:r>
              <a:rPr lang="zh-CN" altLang="en-US" sz="2400" b="1">
                <a:solidFill>
                  <a:srgbClr val="CC00FF"/>
                </a:solidFill>
                <a:latin typeface="方正启体简体" panose="03000509000000000000" charset="-122"/>
                <a:ea typeface="方正启体简体" panose="03000509000000000000" charset="-122"/>
              </a:rPr>
              <a:t>传播基督教；英语教育；分级教育制度；禁止社会恶俗</a:t>
            </a:r>
            <a:endParaRPr lang="zh-CN" altLang="en-US" sz="2400" b="1">
              <a:solidFill>
                <a:srgbClr val="CC00FF"/>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left)">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linds(horizontal)">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bldLvl="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p:cNvSpPr>
            <a:spLocks noChangeArrowheads="1"/>
          </p:cNvSpPr>
          <p:nvPr>
            <p:custDataLst>
              <p:tags r:id="rId1"/>
            </p:custDataLst>
          </p:nvPr>
        </p:nvSpPr>
        <p:spPr bwMode="auto">
          <a:xfrm>
            <a:off x="921385" y="516255"/>
            <a:ext cx="10690860" cy="429895"/>
          </a:xfrm>
          <a:prstGeom prst="rect">
            <a:avLst/>
          </a:prstGeom>
          <a:solidFill>
            <a:schemeClr val="accent3">
              <a:lumMod val="50000"/>
            </a:schemeClr>
          </a:solidFill>
          <a:ln>
            <a:noFill/>
          </a:ln>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vl6pPr marL="25146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6pPr>
            <a:lvl7pPr marL="29718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7pPr>
            <a:lvl8pPr marL="34290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8pPr>
            <a:lvl9pPr marL="38862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9pPr>
          </a:lstStyle>
          <a:p>
            <a:pPr marL="0" marR="0" lvl="0" indent="0" algn="l" defTabSz="914400" rtl="0" eaLnBrk="1" fontAlgn="base" latinLnBrk="0" hangingPunct="1">
              <a:lnSpc>
                <a:spcPct val="110000"/>
              </a:lnSpc>
              <a:spcBef>
                <a:spcPct val="0"/>
              </a:spcBef>
              <a:spcAft>
                <a:spcPct val="0"/>
              </a:spcAft>
              <a:buClrTx/>
              <a:buSzTx/>
              <a:buFontTx/>
              <a:buNone/>
            </a:pPr>
            <a:r>
              <a:rPr kumimoji="0" lang="zh-CN" altLang="en-US" sz="200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“非暴力不合作”运动：运用和平与合法手段（非暴力），在各方面抵制英国（不合作）</a:t>
            </a:r>
            <a:endParaRPr kumimoji="0" lang="zh-CN" altLang="en-US" sz="200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p:txBody>
      </p:sp>
      <p:sp>
        <p:nvSpPr>
          <p:cNvPr id="28675" name="矩形 5"/>
          <p:cNvSpPr/>
          <p:nvPr>
            <p:custDataLst>
              <p:tags r:id="rId2"/>
            </p:custDataLst>
          </p:nvPr>
        </p:nvSpPr>
        <p:spPr>
          <a:xfrm>
            <a:off x="3183890" y="946150"/>
            <a:ext cx="8428990" cy="2399665"/>
          </a:xfrm>
          <a:prstGeom prst="rect">
            <a:avLst/>
          </a:prstGeom>
        </p:spPr>
        <p:txBody>
          <a:bodyPr wrap="square">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292100" marR="0" lvl="0" indent="0" algn="just" defTabSz="914400" rtl="0" eaLnBrk="1" fontAlgn="base" latinLnBrk="0" hangingPunct="1">
              <a:lnSpc>
                <a:spcPct val="125000"/>
              </a:lnSpc>
              <a:spcBef>
                <a:spcPct val="0"/>
              </a:spcBef>
              <a:spcAft>
                <a:spcPct val="0"/>
              </a:spcAft>
              <a:buClrTx/>
              <a:buSzTx/>
              <a:buFontTx/>
              <a:buNone/>
            </a:pPr>
            <a:r>
              <a:rPr kumimoji="0" lang="en-US" altLang="zh-TW"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rPr>
              <a:t>        </a:t>
            </a:r>
            <a:r>
              <a:rPr kumimoji="0" lang="zh-TW" altLang="zh-CN" sz="2400" b="1" i="0" u="none" strike="noStrike" kern="0" cap="none" spc="0" normalizeH="0" baseline="0" noProof="1">
                <a:solidFill>
                  <a:srgbClr val="0E2FBE"/>
                </a:solidFill>
                <a:latin typeface="方正启体简体" panose="03000509000000000000" charset="-122"/>
                <a:ea typeface="方正启体简体" panose="03000509000000000000" charset="-122"/>
                <a:cs typeface="+mn-ea"/>
                <a:sym typeface="方正启体简体" panose="03000509000000000000" charset="-122"/>
              </a:rPr>
              <a:t>我尽力向我的同胞表明：暴力不合作只能增加邪恶，既然邪恶只能靠暴力来雄持，那么对邪恶不予支持，就需要完全戒除</a:t>
            </a:r>
            <a:r>
              <a:rPr kumimoji="0" lang="zh-CN" altLang="en-US" sz="2400" b="1" i="0" u="none" strike="noStrike" kern="0" cap="none" spc="0" normalizeH="0" baseline="0" noProof="1">
                <a:solidFill>
                  <a:srgbClr val="0E2FBE"/>
                </a:solidFill>
                <a:latin typeface="方正启体简体" panose="03000509000000000000" charset="-122"/>
                <a:ea typeface="方正启体简体" panose="03000509000000000000" charset="-122"/>
                <a:cs typeface="+mn-ea"/>
                <a:sym typeface="方正启体简体" panose="03000509000000000000" charset="-122"/>
              </a:rPr>
              <a:t>暴力。</a:t>
            </a:r>
            <a:r>
              <a:rPr kumimoji="0" lang="zh-TW" altLang="zh-CN" sz="2400" b="1" i="0" u="none" strike="noStrike" kern="0" cap="none" spc="0" normalizeH="0" baseline="0" noProof="1">
                <a:solidFill>
                  <a:srgbClr val="0E2FBE"/>
                </a:solidFill>
                <a:latin typeface="方正启体简体" panose="03000509000000000000" charset="-122"/>
                <a:ea typeface="方正启体简体" panose="03000509000000000000" charset="-122"/>
                <a:cs typeface="+mn-ea"/>
                <a:sym typeface="方正启体简体" panose="03000509000000000000" charset="-122"/>
              </a:rPr>
              <a:t>非暴力的含义，就是指为了不与邪恶合作而自愿服刑</a:t>
            </a:r>
            <a:r>
              <a:rPr kumimoji="0" lang="zh-CN" altLang="zh-CN" sz="2400" b="1" i="0" u="none" strike="noStrike" kern="0" cap="none" spc="0" normalizeH="0" baseline="0" noProof="1">
                <a:solidFill>
                  <a:srgbClr val="0E2FBE"/>
                </a:solidFill>
                <a:latin typeface="方正启体简体" panose="03000509000000000000" charset="-122"/>
                <a:ea typeface="方正启体简体" panose="03000509000000000000" charset="-122"/>
                <a:cs typeface="+mn-ea"/>
                <a:sym typeface="方正启体简体" panose="03000509000000000000" charset="-122"/>
              </a:rPr>
              <a:t>受罚”</a:t>
            </a:r>
            <a:endParaRPr kumimoji="0" lang="zh-CN" altLang="zh-CN" sz="2400" b="1" i="0" u="none" strike="noStrike" kern="0" cap="none" spc="0" normalizeH="0" baseline="0" noProof="1">
              <a:solidFill>
                <a:srgbClr val="0E2FBE"/>
              </a:solidFill>
              <a:latin typeface="方正启体简体" panose="03000509000000000000" charset="-122"/>
              <a:ea typeface="方正启体简体" panose="03000509000000000000" charset="-122"/>
              <a:cs typeface="+mn-ea"/>
              <a:sym typeface="方正启体简体" panose="03000509000000000000" charset="-122"/>
            </a:endParaRPr>
          </a:p>
          <a:p>
            <a:pPr marL="0" marR="0" lvl="0" indent="0" algn="r" defTabSz="914400" rtl="0" eaLnBrk="1" fontAlgn="base" latinLnBrk="0" hangingPunct="1">
              <a:lnSpc>
                <a:spcPct val="125000"/>
              </a:lnSpc>
              <a:spcBef>
                <a:spcPct val="0"/>
              </a:spcBef>
              <a:spcAft>
                <a:spcPct val="0"/>
              </a:spcAft>
              <a:buClrTx/>
              <a:buSzTx/>
              <a:buFontTx/>
              <a:buNone/>
            </a:pPr>
            <a:r>
              <a:rPr kumimoji="0" lang="en-US" altLang="zh-CN"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rPr>
              <a:t>——《甘地在法庭上的书面声明》</a:t>
            </a:r>
            <a:r>
              <a:rPr kumimoji="0" lang="zh-CN" altLang="en-US"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rPr>
              <a:t>（</a:t>
            </a:r>
            <a:r>
              <a:rPr kumimoji="0" lang="en-US" altLang="zh-CN"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rPr>
              <a:t>1922年</a:t>
            </a:r>
            <a:r>
              <a:rPr kumimoji="0" lang="zh-CN" altLang="en-US"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rPr>
              <a:t>）</a:t>
            </a:r>
            <a:endParaRPr kumimoji="0" lang="zh-CN" altLang="en-US"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endParaRPr>
          </a:p>
        </p:txBody>
      </p:sp>
      <p:pic>
        <p:nvPicPr>
          <p:cNvPr id="28676" name="图片 3"/>
          <p:cNvPicPr/>
          <p:nvPr>
            <p:custDataLst>
              <p:tags r:id="rId3"/>
            </p:custDataLst>
          </p:nvPr>
        </p:nvPicPr>
        <p:blipFill>
          <a:blip r:embed="rId4"/>
          <a:stretch>
            <a:fillRect/>
          </a:stretch>
        </p:blipFill>
        <p:spPr>
          <a:xfrm>
            <a:off x="921385" y="946150"/>
            <a:ext cx="2262505" cy="2860675"/>
          </a:xfrm>
          <a:prstGeom prst="rect">
            <a:avLst/>
          </a:prstGeom>
          <a:noFill/>
          <a:ln>
            <a:noFill/>
            <a:miter lim="800000"/>
            <a:headEnd/>
            <a:tailEnd/>
          </a:ln>
          <a:effectLst>
            <a:outerShdw blurRad="292100" dist="139700" dir="2700000" algn="tl">
              <a:srgbClr val="333333">
                <a:alpha val="64999"/>
              </a:srgbClr>
            </a:outerShdw>
          </a:effectLst>
        </p:spPr>
      </p:pic>
      <p:sp>
        <p:nvSpPr>
          <p:cNvPr id="28677" name="文本框 2"/>
          <p:cNvSpPr txBox="1"/>
          <p:nvPr>
            <p:custDataLst>
              <p:tags r:id="rId5"/>
            </p:custDataLst>
          </p:nvPr>
        </p:nvSpPr>
        <p:spPr>
          <a:xfrm>
            <a:off x="921147" y="3323352"/>
            <a:ext cx="810816" cy="504825"/>
          </a:xfrm>
          <a:prstGeom prst="rect">
            <a:avLst/>
          </a:prstGeom>
          <a:noFill/>
          <a:ln w="25400" cap="flat">
            <a:noFill/>
            <a:miter lim="400000"/>
          </a:ln>
        </p:spPr>
        <p:style>
          <a:lnRef idx="0">
            <a:srgbClr val="FFFFFF"/>
          </a:lnRef>
          <a:fillRef idx="0">
            <a:srgbClr val="FFFFFF"/>
          </a:fillRef>
          <a:effectRef idx="0">
            <a:srgbClr val="FFFFFF"/>
          </a:effectRef>
          <a:fontRef idx="none"/>
        </p:style>
        <p:txBody>
          <a:bodyPr spcFirstLastPara="1" lIns="68579" tIns="68579" rIns="68579" bIns="68579">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marR="0" lvl="0" indent="0" algn="l" defTabSz="914400" rtl="0" eaLnBrk="1" fontAlgn="base" latinLnBrk="0" hangingPunct="0">
              <a:lnSpc>
                <a:spcPct val="100000"/>
              </a:lnSpc>
              <a:spcBef>
                <a:spcPct val="0"/>
              </a:spcBef>
              <a:spcAft>
                <a:spcPct val="0"/>
              </a:spcAft>
              <a:buClrTx/>
              <a:buSzTx/>
              <a:buFontTx/>
              <a:buNone/>
            </a:pPr>
            <a:r>
              <a:rPr kumimoji="0" lang="zh-CN" altLang="en-US"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rPr>
              <a:t>甘地</a:t>
            </a:r>
            <a:endParaRPr kumimoji="0" lang="zh-CN" altLang="en-US" sz="2400" b="1" i="0" u="none" strike="noStrike" kern="0" cap="none" spc="0" normalizeH="0" baseline="0" noProof="1">
              <a:solidFill>
                <a:srgbClr val="000000"/>
              </a:solidFill>
              <a:latin typeface="方正启体简体" panose="03000509000000000000" charset="-122"/>
              <a:ea typeface="方正启体简体" panose="03000509000000000000" charset="-122"/>
              <a:cs typeface="+mn-ea"/>
              <a:sym typeface="方正启体简体" panose="03000509000000000000" charset="-122"/>
            </a:endParaRPr>
          </a:p>
        </p:txBody>
      </p:sp>
      <p:sp>
        <p:nvSpPr>
          <p:cNvPr id="100" name="文本框 99"/>
          <p:cNvSpPr txBox="1"/>
          <p:nvPr>
            <p:custDataLst>
              <p:tags r:id="rId6"/>
            </p:custDataLst>
          </p:nvPr>
        </p:nvSpPr>
        <p:spPr>
          <a:xfrm>
            <a:off x="4796155" y="3752215"/>
            <a:ext cx="6729730" cy="2245360"/>
          </a:xfrm>
          <a:prstGeom prst="rect">
            <a:avLst/>
          </a:prstGeom>
          <a:noFill/>
          <a:ln w="9525">
            <a:noFill/>
          </a:ln>
        </p:spPr>
        <p:txBody>
          <a:bodyPr wrap="square">
            <a:spAutoFit/>
          </a:bodyPr>
          <a:lstStyle/>
          <a:p>
            <a:pPr indent="0"/>
            <a:r>
              <a:rPr lang="zh-CN" sz="2000" b="1">
                <a:solidFill>
                  <a:schemeClr val="tx1"/>
                </a:solidFill>
                <a:latin typeface="方正启体简体" panose="03000509000000000000" charset="-122"/>
                <a:ea typeface="方正启体简体" panose="03000509000000000000" charset="-122"/>
              </a:rPr>
              <a:t>积极：</a:t>
            </a:r>
            <a:r>
              <a:rPr lang="zh-CN" sz="2000" b="1">
                <a:solidFill>
                  <a:srgbClr val="FF0000"/>
                </a:solidFill>
                <a:latin typeface="方正启体简体" panose="03000509000000000000" charset="-122"/>
                <a:ea typeface="方正启体简体" panose="03000509000000000000" charset="-122"/>
              </a:rPr>
              <a:t>发动了印度人民大众，增强了印度人民的自尊心和自信心；         </a:t>
            </a:r>
            <a:r>
              <a:rPr lang="en-US" altLang="zh-CN" sz="2000" b="1">
                <a:solidFill>
                  <a:srgbClr val="FF0000"/>
                </a:solidFill>
                <a:latin typeface="方正启体简体" panose="03000509000000000000" charset="-122"/>
                <a:ea typeface="方正启体简体" panose="03000509000000000000" charset="-122"/>
              </a:rPr>
              <a:t>  </a:t>
            </a:r>
            <a:endParaRPr lang="zh-CN" sz="2000" b="1">
              <a:solidFill>
                <a:srgbClr val="FF0000"/>
              </a:solidFill>
              <a:latin typeface="方正启体简体" panose="03000509000000000000" charset="-122"/>
              <a:ea typeface="方正启体简体" panose="03000509000000000000" charset="-122"/>
            </a:endParaRPr>
          </a:p>
          <a:p>
            <a:pPr indent="0"/>
            <a:r>
              <a:rPr lang="en-US" altLang="zh-CN" sz="2000" b="1">
                <a:solidFill>
                  <a:srgbClr val="FF0000"/>
                </a:solidFill>
                <a:latin typeface="方正启体简体" panose="03000509000000000000" charset="-122"/>
                <a:ea typeface="方正启体简体" panose="03000509000000000000" charset="-122"/>
              </a:rPr>
              <a:t>         </a:t>
            </a:r>
            <a:r>
              <a:rPr lang="zh-CN" sz="2000" b="1">
                <a:solidFill>
                  <a:srgbClr val="FF0000"/>
                </a:solidFill>
                <a:latin typeface="方正启体简体" panose="03000509000000000000" charset="-122"/>
                <a:ea typeface="方正启体简体" panose="03000509000000000000" charset="-122"/>
              </a:rPr>
              <a:t>沉重打击了英国的殖民统治；  </a:t>
            </a:r>
            <a:endParaRPr lang="zh-CN" sz="2000" b="1">
              <a:solidFill>
                <a:srgbClr val="FF0000"/>
              </a:solidFill>
              <a:latin typeface="方正启体简体" panose="03000509000000000000" charset="-122"/>
              <a:ea typeface="方正启体简体" panose="03000509000000000000" charset="-122"/>
            </a:endParaRPr>
          </a:p>
          <a:p>
            <a:pPr indent="0"/>
            <a:r>
              <a:rPr lang="zh-CN" sz="2000" b="1">
                <a:solidFill>
                  <a:srgbClr val="FF0000"/>
                </a:solidFill>
                <a:latin typeface="方正启体简体" panose="03000509000000000000" charset="-122"/>
                <a:ea typeface="方正启体简体" panose="03000509000000000000" charset="-122"/>
              </a:rPr>
              <a:t>         创造了一条独特的民族解放的道路。        </a:t>
            </a:r>
            <a:endParaRPr lang="zh-CN" sz="2000" b="1">
              <a:solidFill>
                <a:srgbClr val="FF0000"/>
              </a:solidFill>
              <a:latin typeface="方正启体简体" panose="03000509000000000000" charset="-122"/>
              <a:ea typeface="方正启体简体" panose="03000509000000000000" charset="-122"/>
            </a:endParaRPr>
          </a:p>
          <a:p>
            <a:pPr indent="0"/>
            <a:r>
              <a:rPr lang="zh-CN" sz="2000" b="1">
                <a:solidFill>
                  <a:schemeClr val="tx1"/>
                </a:solidFill>
                <a:latin typeface="方正启体简体" panose="03000509000000000000" charset="-122"/>
                <a:ea typeface="方正启体简体" panose="03000509000000000000" charset="-122"/>
              </a:rPr>
              <a:t>消极：</a:t>
            </a:r>
            <a:r>
              <a:rPr lang="zh-CN" sz="2000" b="1">
                <a:solidFill>
                  <a:srgbClr val="FF0000"/>
                </a:solidFill>
                <a:latin typeface="方正启体简体" panose="03000509000000000000" charset="-122"/>
                <a:ea typeface="方正启体简体" panose="03000509000000000000" charset="-122"/>
              </a:rPr>
              <a:t>限制了人民的革命运动，反映了印度民族资产阶级反帝斗争中的妥协性和动摇性；  </a:t>
            </a:r>
            <a:endParaRPr lang="zh-CN" sz="2000" b="1">
              <a:solidFill>
                <a:srgbClr val="FF0000"/>
              </a:solidFill>
              <a:latin typeface="方正启体简体" panose="03000509000000000000" charset="-122"/>
              <a:ea typeface="方正启体简体" panose="03000509000000000000" charset="-122"/>
            </a:endParaRPr>
          </a:p>
          <a:p>
            <a:pPr indent="0"/>
            <a:r>
              <a:rPr lang="zh-CN" sz="2000" b="1">
                <a:solidFill>
                  <a:srgbClr val="FF0000"/>
                </a:solidFill>
                <a:latin typeface="方正启体简体" panose="03000509000000000000" charset="-122"/>
                <a:ea typeface="方正启体简体" panose="03000509000000000000" charset="-122"/>
              </a:rPr>
              <a:t>          对英国政府抱有幻想；抵制西方物质文明。</a:t>
            </a:r>
            <a:endParaRPr lang="zh-CN" altLang="en-US" sz="2000" b="1">
              <a:solidFill>
                <a:srgbClr val="FF0000"/>
              </a:solidFill>
              <a:latin typeface="方正启体简体" panose="03000509000000000000" charset="-122"/>
              <a:ea typeface="方正启体简体" panose="03000509000000000000" charset="-122"/>
            </a:endParaRPr>
          </a:p>
        </p:txBody>
      </p:sp>
      <p:sp>
        <p:nvSpPr>
          <p:cNvPr id="3" name="文本框 2"/>
          <p:cNvSpPr txBox="1"/>
          <p:nvPr>
            <p:custDataLst>
              <p:tags r:id="rId7"/>
            </p:custDataLst>
          </p:nvPr>
        </p:nvSpPr>
        <p:spPr>
          <a:xfrm>
            <a:off x="4796155" y="3345974"/>
            <a:ext cx="5669280" cy="460375"/>
          </a:xfrm>
          <a:prstGeom prst="rect">
            <a:avLst/>
          </a:prstGeom>
          <a:noFill/>
        </p:spPr>
        <p:txBody>
          <a:bodyPr wrap="none" rtlCol="0" anchor="t">
            <a:spAutoFit/>
          </a:bodyPr>
          <a:lstStyle/>
          <a:p>
            <a:r>
              <a:rPr lang="zh-CN" altLang="en-US" sz="2400">
                <a:solidFill>
                  <a:schemeClr val="tx1"/>
                </a:solidFill>
                <a:latin typeface="方正启体简体" panose="03000509000000000000" charset="-122"/>
                <a:ea typeface="方正启体简体" panose="03000509000000000000" charset="-122"/>
                <a:sym typeface="+mn-ea"/>
              </a:rPr>
              <a:t>评价印度甘地的</a:t>
            </a:r>
            <a:r>
              <a:rPr lang="en-US" altLang="zh-CN" sz="2400">
                <a:solidFill>
                  <a:schemeClr val="tx1"/>
                </a:solidFill>
                <a:latin typeface="方正启体简体" panose="03000509000000000000" charset="-122"/>
                <a:ea typeface="方正启体简体" panose="03000509000000000000" charset="-122"/>
                <a:sym typeface="+mn-ea"/>
              </a:rPr>
              <a:t>“</a:t>
            </a:r>
            <a:r>
              <a:rPr lang="zh-CN" altLang="en-US" sz="2400">
                <a:solidFill>
                  <a:schemeClr val="tx1"/>
                </a:solidFill>
                <a:latin typeface="方正启体简体" panose="03000509000000000000" charset="-122"/>
                <a:ea typeface="方正启体简体" panose="03000509000000000000" charset="-122"/>
                <a:sym typeface="+mn-ea"/>
              </a:rPr>
              <a:t>非暴力不合作</a:t>
            </a:r>
            <a:r>
              <a:rPr lang="en-US" altLang="zh-CN" sz="2400">
                <a:solidFill>
                  <a:schemeClr val="tx1"/>
                </a:solidFill>
                <a:latin typeface="方正启体简体" panose="03000509000000000000" charset="-122"/>
                <a:ea typeface="方正启体简体" panose="03000509000000000000" charset="-122"/>
                <a:sym typeface="+mn-ea"/>
              </a:rPr>
              <a:t>”</a:t>
            </a:r>
            <a:r>
              <a:rPr lang="zh-CN" altLang="en-US" sz="2400">
                <a:solidFill>
                  <a:schemeClr val="tx1"/>
                </a:solidFill>
                <a:latin typeface="方正启体简体" panose="03000509000000000000" charset="-122"/>
                <a:ea typeface="方正启体简体" panose="03000509000000000000" charset="-122"/>
                <a:sym typeface="+mn-ea"/>
              </a:rPr>
              <a:t>思想？</a:t>
            </a:r>
            <a:endParaRPr lang="zh-CN" altLang="en-US" sz="2400">
              <a:solidFill>
                <a:schemeClr val="tx1"/>
              </a:solidFill>
              <a:latin typeface="方正启体简体" panose="03000509000000000000" charset="-122"/>
              <a:ea typeface="方正启体简体" panose="03000509000000000000" charset="-122"/>
              <a:sym typeface="+mn-ea"/>
            </a:endParaRPr>
          </a:p>
        </p:txBody>
      </p:sp>
      <p:sp>
        <p:nvSpPr>
          <p:cNvPr id="4" name="文本框 3"/>
          <p:cNvSpPr txBox="1"/>
          <p:nvPr>
            <p:custDataLst>
              <p:tags r:id="rId8"/>
            </p:custDataLst>
          </p:nvPr>
        </p:nvSpPr>
        <p:spPr>
          <a:xfrm>
            <a:off x="188595" y="4042410"/>
            <a:ext cx="4607560" cy="2553335"/>
          </a:xfrm>
          <a:prstGeom prst="rect">
            <a:avLst/>
          </a:prstGeom>
          <a:solidFill>
            <a:schemeClr val="bg1"/>
          </a:solidFill>
          <a:ln w="12700">
            <a:solidFill>
              <a:srgbClr val="FF0000"/>
            </a:solidFill>
          </a:ln>
        </p:spPr>
        <p:txBody>
          <a:bodyPr wrap="square" rtlCol="0">
            <a:spAutoFit/>
          </a:bodyPr>
          <a:p>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英国人到印度的时候，马克思说，英国在印度应该完成双重任务。</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第一个是摧毁性的，是把原来的鬼佬的陈旧的过时的制度给予破坏</a:t>
            </a:r>
            <a:r>
              <a:rPr lang="zh-CN" altLang="en-US" sz="2000" b="1">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第二个任务是建设性的</a:t>
            </a:r>
            <a:r>
              <a:rPr lang="zh-CN" altLang="en-US" sz="2000" b="1">
                <a:latin typeface="方正启体简体" panose="03000509000000000000" charset="-122"/>
                <a:ea typeface="方正启体简体" panose="03000509000000000000" charset="-122"/>
                <a:cs typeface="方正启体简体" panose="03000509000000000000" charset="-122"/>
              </a:rPr>
              <a:t>，是在摧毁印度旧制度的基础上</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建立起以西方的物质文明为基础的新印度</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en-US" altLang="zh-CN" sz="2000" b="1">
              <a:latin typeface="方正启体简体" panose="03000509000000000000" charset="-122"/>
              <a:ea typeface="方正启体简体" panose="03000509000000000000" charset="-122"/>
              <a:cs typeface="方正启体简体" panose="03000509000000000000" charset="-122"/>
            </a:endParaRPr>
          </a:p>
          <a:p>
            <a:pPr algn="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《欧洲文明十五讲》</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872131" y="491599"/>
            <a:ext cx="4591685" cy="645160"/>
          </a:xfrm>
          <a:prstGeom prst="rect">
            <a:avLst/>
          </a:prstGeom>
        </p:spPr>
        <p:txBody>
          <a:bodyPr wrap="none">
            <a:spAutoFit/>
          </a:bodyPr>
          <a:lstStyle/>
          <a:p>
            <a:pPr>
              <a:lnSpc>
                <a:spcPct val="150000"/>
              </a:lnSpc>
            </a:pPr>
            <a:r>
              <a:rPr lang="en-US" altLang="zh-CN" sz="2400" b="1" smtClean="0">
                <a:latin typeface="方正启体简体" panose="03000509000000000000" charset="-122"/>
                <a:ea typeface="方正启体简体" panose="03000509000000000000" charset="-122"/>
              </a:rPr>
              <a:t>4</a:t>
            </a:r>
            <a:r>
              <a:rPr lang="zh-CN" altLang="en-US" sz="2400" b="1" smtClean="0">
                <a:latin typeface="方正启体简体" panose="03000509000000000000" charset="-122"/>
                <a:ea typeface="方正启体简体" panose="03000509000000000000" charset="-122"/>
              </a:rPr>
              <a:t>、埃及面对文化侵略所做的回应</a:t>
            </a:r>
            <a:endParaRPr lang="zh-CN" altLang="en-US" sz="2400" b="1" smtClean="0">
              <a:latin typeface="方正启体简体" panose="03000509000000000000" charset="-122"/>
              <a:ea typeface="方正启体简体" panose="03000509000000000000" charset="-122"/>
            </a:endParaRPr>
          </a:p>
        </p:txBody>
      </p:sp>
      <p:sp>
        <p:nvSpPr>
          <p:cNvPr id="3" name="TextBox 2"/>
          <p:cNvSpPr txBox="1"/>
          <p:nvPr>
            <p:custDataLst>
              <p:tags r:id="rId2"/>
            </p:custDataLst>
          </p:nvPr>
        </p:nvSpPr>
        <p:spPr>
          <a:xfrm>
            <a:off x="871855" y="1136650"/>
            <a:ext cx="11055350" cy="1751965"/>
          </a:xfrm>
          <a:prstGeom prst="rect">
            <a:avLst/>
          </a:prstGeom>
          <a:noFill/>
        </p:spPr>
        <p:txBody>
          <a:bodyPr wrap="square" rtlCol="0">
            <a:spAutoFit/>
          </a:bodyPr>
          <a:lstStyle/>
          <a:p>
            <a:pPr>
              <a:lnSpc>
                <a:spcPct val="9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）背景</a:t>
            </a:r>
            <a:endParaRPr lang="en-US" altLang="zh-CN" sz="2400" b="1" smtClean="0">
              <a:latin typeface="方正启体简体" panose="03000509000000000000" charset="-122"/>
              <a:ea typeface="方正启体简体" panose="03000509000000000000" charset="-122"/>
            </a:endParaRPr>
          </a:p>
          <a:p>
            <a:pPr>
              <a:lnSpc>
                <a:spcPct val="90000"/>
              </a:lnSpc>
            </a:pPr>
            <a:r>
              <a:rPr lang="zh-CN" altLang="en-US" sz="2400" b="1" smtClean="0">
                <a:latin typeface="方正启体简体" panose="03000509000000000000" charset="-122"/>
                <a:ea typeface="方正启体简体" panose="03000509000000000000" charset="-122"/>
              </a:rPr>
              <a:t>　</a:t>
            </a:r>
            <a:r>
              <a:rPr lang="zh-CN" altLang="en-US" sz="2400" b="1" smtClean="0">
                <a:solidFill>
                  <a:srgbClr val="FF0000"/>
                </a:solidFill>
                <a:latin typeface="方正启体简体" panose="03000509000000000000" charset="-122"/>
                <a:ea typeface="方正启体简体" panose="03000509000000000000" charset="-122"/>
              </a:rPr>
              <a:t>埃及长期受到法国与英国的殖民统治</a:t>
            </a:r>
            <a:endParaRPr lang="en-US" altLang="zh-CN" sz="2400" b="1" smtClean="0">
              <a:solidFill>
                <a:srgbClr val="FF0000"/>
              </a:solidFill>
              <a:latin typeface="方正启体简体" panose="03000509000000000000" charset="-122"/>
              <a:ea typeface="方正启体简体" panose="03000509000000000000" charset="-122"/>
            </a:endParaRPr>
          </a:p>
          <a:p>
            <a:pPr>
              <a:lnSpc>
                <a:spcPct val="9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）回应</a:t>
            </a:r>
            <a:endParaRPr lang="en-US" altLang="zh-CN" sz="2400" b="1" smtClean="0">
              <a:latin typeface="方正启体简体" panose="03000509000000000000" charset="-122"/>
              <a:ea typeface="方正启体简体" panose="03000509000000000000" charset="-122"/>
            </a:endParaRPr>
          </a:p>
          <a:p>
            <a:pPr>
              <a:lnSpc>
                <a:spcPct val="90000"/>
              </a:lnSpc>
            </a:pPr>
            <a:r>
              <a:rPr lang="zh-CN" altLang="en-US" sz="2400" b="1" smtClean="0">
                <a:latin typeface="方正启体简体" panose="03000509000000000000" charset="-122"/>
                <a:ea typeface="方正启体简体" panose="03000509000000000000" charset="-122"/>
              </a:rPr>
              <a:t>　</a:t>
            </a:r>
            <a:r>
              <a:rPr lang="zh-CN" altLang="en-US" sz="2400" b="1" smtClean="0">
                <a:solidFill>
                  <a:srgbClr val="FF0000"/>
                </a:solidFill>
                <a:latin typeface="方正启体简体" panose="03000509000000000000" charset="-122"/>
                <a:ea typeface="方正启体简体" panose="03000509000000000000" charset="-122"/>
              </a:rPr>
              <a:t>①独立后实行君主立宪制②伊斯兰教是其主要宗教③阿拉伯民族的传统生活方式得以保留</a:t>
            </a:r>
            <a:endParaRPr lang="zh-CN" altLang="en-US" sz="2400" b="1" smtClean="0">
              <a:solidFill>
                <a:srgbClr val="FF0000"/>
              </a:solidFill>
              <a:latin typeface="方正启体简体" panose="03000509000000000000" charset="-122"/>
              <a:ea typeface="方正启体简体" panose="03000509000000000000" charset="-122"/>
            </a:endParaRPr>
          </a:p>
        </p:txBody>
      </p:sp>
      <p:graphicFrame>
        <p:nvGraphicFramePr>
          <p:cNvPr id="4" name="表格 3"/>
          <p:cNvGraphicFramePr>
            <a:graphicFrameLocks noGrp="1"/>
          </p:cNvGraphicFramePr>
          <p:nvPr>
            <p:custDataLst>
              <p:tags r:id="rId3"/>
            </p:custDataLst>
          </p:nvPr>
        </p:nvGraphicFramePr>
        <p:xfrm>
          <a:off x="820801" y="3491690"/>
          <a:ext cx="10775950" cy="2735580"/>
        </p:xfrm>
        <a:graphic>
          <a:graphicData uri="http://schemas.openxmlformats.org/drawingml/2006/table">
            <a:tbl>
              <a:tblPr firstRow="1" bandRow="1">
                <a:effectLst/>
                <a:tableStyleId>{5940675A-B579-460E-94D1-54222C63F5DA}</a:tableStyleId>
              </a:tblPr>
              <a:tblGrid>
                <a:gridCol w="953770"/>
                <a:gridCol w="4775200"/>
                <a:gridCol w="5046980"/>
              </a:tblGrid>
              <a:tr h="580390">
                <a:tc>
                  <a:txBody>
                    <a:bodyPr wrap="square"/>
                    <a:p>
                      <a:endParaRPr lang="zh-CN" altLang="en-US" sz="2025" b="1">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solidFill>
                      <a:srgbClr val="FEFFFF"/>
                    </a:solidFill>
                  </a:tcPr>
                </a:tc>
                <a:tc>
                  <a:txBody>
                    <a:bodyPr wrap="square"/>
                    <a:p>
                      <a:pPr algn="ctr"/>
                      <a:r>
                        <a:rPr lang="zh-CN" altLang="en-US" sz="2475" b="1">
                          <a:solidFill>
                            <a:srgbClr val="212121"/>
                          </a:solidFill>
                          <a:latin typeface="方正启体简体" panose="03000509000000000000" charset="-122"/>
                          <a:ea typeface="方正启体简体" panose="03000509000000000000" charset="-122"/>
                        </a:rPr>
                        <a:t>传统文化的保留</a:t>
                      </a:r>
                      <a:endParaRPr lang="zh-CN" altLang="en-US" sz="2475" b="1">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solidFill>
                      <a:srgbClr val="F3BB07"/>
                    </a:solidFill>
                  </a:tcPr>
                </a:tc>
                <a:tc>
                  <a:txBody>
                    <a:bodyPr wrap="square"/>
                    <a:p>
                      <a:pPr algn="ctr"/>
                      <a:r>
                        <a:rPr lang="zh-CN" altLang="en-US" sz="2475" b="1">
                          <a:solidFill>
                            <a:srgbClr val="212121"/>
                          </a:solidFill>
                          <a:latin typeface="方正启体简体" panose="03000509000000000000" charset="-122"/>
                          <a:ea typeface="方正启体简体" panose="03000509000000000000" charset="-122"/>
                        </a:rPr>
                        <a:t>外来文化的接受</a:t>
                      </a:r>
                      <a:endParaRPr lang="zh-CN" altLang="en-US" sz="2475" b="1">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solidFill>
                      <a:srgbClr val="F3BB07"/>
                    </a:solidFill>
                  </a:tcPr>
                </a:tc>
              </a:tr>
              <a:tr h="694055">
                <a:tc>
                  <a:txBody>
                    <a:bodyPr wrap="square"/>
                    <a:p>
                      <a:pPr algn="ctr"/>
                      <a:r>
                        <a:rPr lang="zh-CN" altLang="en-US" sz="2475" b="1">
                          <a:solidFill>
                            <a:srgbClr val="FEFFFF"/>
                          </a:solidFill>
                          <a:latin typeface="方正启体简体" panose="03000509000000000000" charset="-122"/>
                          <a:ea typeface="方正启体简体" panose="03000509000000000000" charset="-122"/>
                        </a:rPr>
                        <a:t>中国</a:t>
                      </a:r>
                      <a:endParaRPr lang="zh-CN" altLang="en-US" sz="2475" b="1">
                        <a:solidFill>
                          <a:srgbClr val="FEFFFF"/>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solidFill>
                      <a:srgbClr val="C3211D"/>
                    </a:solidFill>
                  </a:tcPr>
                </a:tc>
                <a:tc>
                  <a:txBody>
                    <a:bodyPr wrap="square"/>
                    <a:p>
                      <a:pPr algn="l"/>
                      <a:endParaRPr lang="zh-CN" altLang="en-US" sz="2025">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noFill/>
                  </a:tcPr>
                </a:tc>
                <a:tc>
                  <a:txBody>
                    <a:bodyPr wrap="square"/>
                    <a:p>
                      <a:pPr algn="l"/>
                      <a:endParaRPr lang="zh-CN" altLang="en-US" sz="2025">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noFill/>
                  </a:tcPr>
                </a:tc>
              </a:tr>
              <a:tr h="767080">
                <a:tc>
                  <a:txBody>
                    <a:bodyPr wrap="square"/>
                    <a:p>
                      <a:pPr algn="ctr"/>
                      <a:r>
                        <a:rPr lang="zh-CN" altLang="en-US" sz="2475" b="1">
                          <a:solidFill>
                            <a:srgbClr val="FEFFFF"/>
                          </a:solidFill>
                          <a:latin typeface="方正启体简体" panose="03000509000000000000" charset="-122"/>
                          <a:ea typeface="方正启体简体" panose="03000509000000000000" charset="-122"/>
                        </a:rPr>
                        <a:t>印度</a:t>
                      </a:r>
                      <a:endParaRPr lang="zh-CN" altLang="en-US" sz="2475" b="1">
                        <a:solidFill>
                          <a:srgbClr val="FEFFFF"/>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solidFill>
                      <a:srgbClr val="C3211D"/>
                    </a:solidFill>
                  </a:tcPr>
                </a:tc>
                <a:tc>
                  <a:txBody>
                    <a:bodyPr wrap="square"/>
                    <a:p>
                      <a:pPr algn="l"/>
                      <a:endParaRPr lang="en-US" altLang="zh-CN" sz="2025">
                        <a:solidFill>
                          <a:srgbClr val="212121"/>
                        </a:solidFill>
                        <a:latin typeface="方正启体简体" panose="03000509000000000000" charset="-122"/>
                        <a:ea typeface="方正启体简体" panose="03000509000000000000" charset="-122"/>
                      </a:endParaRPr>
                    </a:p>
                    <a:p>
                      <a:pPr algn="l"/>
                      <a:endParaRPr lang="zh-CN" altLang="en-US" sz="2025">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noFill/>
                  </a:tcPr>
                </a:tc>
                <a:tc>
                  <a:txBody>
                    <a:bodyPr wrap="square"/>
                    <a:p>
                      <a:pPr algn="l"/>
                      <a:endParaRPr lang="zh-CN" altLang="en-US" sz="2025">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noFill/>
                  </a:tcPr>
                </a:tc>
              </a:tr>
              <a:tr h="694055">
                <a:tc>
                  <a:txBody>
                    <a:bodyPr wrap="square"/>
                    <a:p>
                      <a:pPr algn="ctr"/>
                      <a:r>
                        <a:rPr lang="zh-CN" altLang="en-US" sz="2475" b="1">
                          <a:solidFill>
                            <a:srgbClr val="FEFFFF"/>
                          </a:solidFill>
                          <a:latin typeface="方正启体简体" panose="03000509000000000000" charset="-122"/>
                          <a:ea typeface="方正启体简体" panose="03000509000000000000" charset="-122"/>
                        </a:rPr>
                        <a:t>埃及</a:t>
                      </a:r>
                      <a:endParaRPr lang="zh-CN" altLang="en-US" sz="2475" b="1">
                        <a:solidFill>
                          <a:srgbClr val="FEFFFF"/>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solidFill>
                      <a:srgbClr val="C3211D"/>
                    </a:solidFill>
                  </a:tcPr>
                </a:tc>
                <a:tc>
                  <a:txBody>
                    <a:bodyPr wrap="square"/>
                    <a:p>
                      <a:pPr algn="l"/>
                      <a:endPar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noFill/>
                  </a:tcPr>
                </a:tc>
                <a:tc>
                  <a:txBody>
                    <a:bodyPr wrap="square"/>
                    <a:p>
                      <a:pPr algn="l"/>
                      <a:endParaRPr lang="zh-CN" altLang="en-US" sz="2025">
                        <a:solidFill>
                          <a:srgbClr val="212121"/>
                        </a:solidFill>
                        <a:latin typeface="方正启体简体" panose="03000509000000000000" charset="-122"/>
                        <a:ea typeface="方正启体简体" panose="03000509000000000000" charset="-122"/>
                      </a:endParaRPr>
                    </a:p>
                  </a:txBody>
                  <a:tcPr marL="34290" marR="34290" marT="17145" marB="17145" vert="horz" anchor="ctr">
                    <a:lnL w="57150" cap="flat" cmpd="sng" algn="ctr">
                      <a:solidFill>
                        <a:srgbClr val="414141"/>
                      </a:solidFill>
                      <a:prstDash val="solid"/>
                      <a:round/>
                      <a:headEnd type="none" w="med" len="med"/>
                      <a:tailEnd type="none" w="med" len="med"/>
                    </a:lnL>
                    <a:lnR w="57150" cap="flat" cmpd="sng" algn="ctr">
                      <a:solidFill>
                        <a:srgbClr val="414141"/>
                      </a:solidFill>
                      <a:prstDash val="solid"/>
                      <a:round/>
                      <a:headEnd type="none" w="med" len="med"/>
                      <a:tailEnd type="none" w="med" len="med"/>
                    </a:lnR>
                    <a:lnT w="57150" cap="flat" cmpd="sng" algn="ctr">
                      <a:solidFill>
                        <a:srgbClr val="414141"/>
                      </a:solidFill>
                      <a:prstDash val="solid"/>
                      <a:round/>
                      <a:headEnd type="none" w="med" len="med"/>
                      <a:tailEnd type="none" w="med" len="med"/>
                    </a:lnT>
                    <a:lnB w="57150" cap="flat" cmpd="sng" algn="ctr">
                      <a:solidFill>
                        <a:srgbClr val="414141"/>
                      </a:solidFill>
                      <a:prstDash val="solid"/>
                      <a:round/>
                      <a:headEnd type="none" w="med" len="med"/>
                      <a:tailEnd type="none" w="med" len="med"/>
                    </a:lnB>
                    <a:noFill/>
                  </a:tcPr>
                </a:tc>
              </a:tr>
            </a:tbl>
          </a:graphicData>
        </a:graphic>
      </p:graphicFrame>
      <p:sp>
        <p:nvSpPr>
          <p:cNvPr id="5" name="文本框 4"/>
          <p:cNvSpPr txBox="1"/>
          <p:nvPr>
            <p:custDataLst>
              <p:tags r:id="rId4"/>
            </p:custDataLst>
          </p:nvPr>
        </p:nvSpPr>
        <p:spPr>
          <a:xfrm>
            <a:off x="821055" y="3072130"/>
            <a:ext cx="10761980" cy="407035"/>
          </a:xfrm>
          <a:prstGeom prst="rect">
            <a:avLst/>
          </a:prstGeom>
          <a:solidFill>
            <a:schemeClr val="accent2">
              <a:lumMod val="20000"/>
              <a:lumOff val="8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p>
            <a:pPr marL="0" marR="0" indent="0" algn="ctr" defTabSz="825500" rtl="0" fontAlgn="auto" latinLnBrk="0" hangingPunct="0">
              <a:lnSpc>
                <a:spcPct val="100000"/>
              </a:lnSpc>
              <a:spcBef>
                <a:spcPct val="0"/>
              </a:spcBef>
              <a:spcAft>
                <a:spcPct val="0"/>
              </a:spcAft>
              <a:buClrTx/>
              <a:buSzTx/>
              <a:buFontTx/>
              <a:buNone/>
            </a:pPr>
            <a:r>
              <a:rPr kumimoji="0" lang="zh-CN" altLang="en-US" sz="2400" b="1" i="0" u="none" strike="noStrike" cap="none" spc="0" normalizeH="0" baseline="0">
                <a:ln>
                  <a:noFill/>
                </a:ln>
                <a:solidFill>
                  <a:srgbClr val="212121"/>
                </a:solidFill>
                <a:effectLst/>
                <a:uFillTx/>
                <a:latin typeface="方正启体简体" panose="03000509000000000000" charset="-122"/>
                <a:ea typeface="方正启体简体" panose="03000509000000000000" charset="-122"/>
                <a:sym typeface="方正启体简体" panose="03000509000000000000" charset="-122"/>
              </a:rPr>
              <a:t>阅读教材第</a:t>
            </a:r>
            <a:r>
              <a:rPr lang="en-US" altLang="zh-CN" sz="2400" b="1">
                <a:solidFill>
                  <a:srgbClr val="212121"/>
                </a:solidFill>
                <a:latin typeface="方正启体简体" panose="03000509000000000000" charset="-122"/>
                <a:ea typeface="方正启体简体" panose="03000509000000000000" charset="-122"/>
              </a:rPr>
              <a:t>70-71</a:t>
            </a:r>
            <a:r>
              <a:rPr kumimoji="0" lang="zh-CN" altLang="en-US" sz="2400" b="1" i="0" u="none" strike="noStrike" cap="none" spc="0" normalizeH="0" baseline="0">
                <a:ln>
                  <a:noFill/>
                </a:ln>
                <a:solidFill>
                  <a:srgbClr val="212121"/>
                </a:solidFill>
                <a:effectLst/>
                <a:uFillTx/>
                <a:latin typeface="方正启体简体" panose="03000509000000000000" charset="-122"/>
                <a:ea typeface="方正启体简体" panose="03000509000000000000" charset="-122"/>
                <a:sym typeface="方正启体简体" panose="03000509000000000000" charset="-122"/>
              </a:rPr>
              <a:t>页，近代殖民地半殖民地地区，面临文化侵略时的应对。</a:t>
            </a:r>
            <a:endParaRPr kumimoji="0" lang="zh-CN" altLang="en-US" sz="2400" b="1" i="0" u="none" strike="noStrike" cap="none" spc="0" normalizeH="0" baseline="0">
              <a:ln>
                <a:noFill/>
              </a:ln>
              <a:solidFill>
                <a:srgbClr val="212121"/>
              </a:solidFill>
              <a:effectLst/>
              <a:uFillTx/>
              <a:latin typeface="方正启体简体" panose="03000509000000000000" charset="-122"/>
              <a:ea typeface="方正启体简体" panose="03000509000000000000" charset="-122"/>
              <a:sym typeface="方正启体简体" panose="03000509000000000000" charset="-122"/>
            </a:endParaRPr>
          </a:p>
        </p:txBody>
      </p:sp>
      <p:sp>
        <p:nvSpPr>
          <p:cNvPr id="6" name="矩形 5"/>
          <p:cNvSpPr/>
          <p:nvPr>
            <p:custDataLst>
              <p:tags r:id="rId5"/>
            </p:custDataLst>
          </p:nvPr>
        </p:nvSpPr>
        <p:spPr>
          <a:xfrm>
            <a:off x="2037715" y="4215765"/>
            <a:ext cx="4192270" cy="403225"/>
          </a:xfrm>
          <a:prstGeom prst="rect">
            <a:avLst/>
          </a:prstGeom>
        </p:spPr>
        <p:txBody>
          <a:bodyPr wrap="square">
            <a:spAutoFit/>
          </a:bodyPr>
          <a:p>
            <a:pPr lvl="0" algn="l" hangingPunct="1"/>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挽救</a:t>
            </a:r>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国家独立</a:t>
            </a:r>
            <a:r>
              <a:rPr lang="en-US" altLang="zh-CN" sz="2025" b="1">
                <a:solidFill>
                  <a:srgbClr val="C3211D"/>
                </a:solidFill>
                <a:latin typeface="方正启体简体" panose="03000509000000000000" charset="-122"/>
                <a:ea typeface="方正启体简体" panose="03000509000000000000" charset="-122"/>
                <a:cs typeface="Arial" panose="020B0604020202020204" pitchFamily="34" charset="0"/>
              </a:rPr>
              <a:t>,</a:t>
            </a:r>
            <a:r>
              <a:rPr lang="zh-CN" altLang="zh-CN" sz="2025" b="1">
                <a:solidFill>
                  <a:srgbClr val="C3211D"/>
                </a:solidFill>
                <a:latin typeface="方正启体简体" panose="03000509000000000000" charset="-122"/>
                <a:ea typeface="方正启体简体" panose="03000509000000000000" charset="-122"/>
                <a:cs typeface="Arial" panose="020B0604020202020204" pitchFamily="34" charset="0"/>
              </a:rPr>
              <a:t>保留传统文化精髓</a:t>
            </a:r>
            <a:endParaRPr lang="zh-CN" altLang="zh-CN" sz="2025" b="1">
              <a:solidFill>
                <a:srgbClr val="C3211D"/>
              </a:solidFill>
              <a:latin typeface="方正启体简体" panose="03000509000000000000" charset="-122"/>
              <a:ea typeface="方正启体简体" panose="03000509000000000000" charset="-122"/>
              <a:cs typeface="Arial" panose="020B0604020202020204" pitchFamily="34" charset="0"/>
            </a:endParaRPr>
          </a:p>
        </p:txBody>
      </p:sp>
      <p:sp>
        <p:nvSpPr>
          <p:cNvPr id="8" name="矩形 7"/>
          <p:cNvSpPr/>
          <p:nvPr>
            <p:custDataLst>
              <p:tags r:id="rId6"/>
            </p:custDataLst>
          </p:nvPr>
        </p:nvSpPr>
        <p:spPr>
          <a:xfrm>
            <a:off x="1906270" y="4805571"/>
            <a:ext cx="3518154" cy="715645"/>
          </a:xfrm>
          <a:prstGeom prst="rect">
            <a:avLst/>
          </a:prstGeom>
        </p:spPr>
        <p:txBody>
          <a:bodyPr wrap="square">
            <a:spAutoFit/>
          </a:bodyPr>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印度教</a:t>
            </a:r>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a:t>
            </a:r>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伊斯兰教</a:t>
            </a:r>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a:t>
            </a:r>
            <a:endPar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endParaRPr>
          </a:p>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种姓制度</a:t>
            </a:r>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扮演重要角色</a:t>
            </a:r>
            <a:endPar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endParaRPr>
          </a:p>
        </p:txBody>
      </p:sp>
      <p:sp>
        <p:nvSpPr>
          <p:cNvPr id="10" name="矩形 9"/>
          <p:cNvSpPr/>
          <p:nvPr>
            <p:custDataLst>
              <p:tags r:id="rId7"/>
            </p:custDataLst>
          </p:nvPr>
        </p:nvSpPr>
        <p:spPr>
          <a:xfrm>
            <a:off x="7470140" y="5708650"/>
            <a:ext cx="2130425" cy="403225"/>
          </a:xfrm>
          <a:prstGeom prst="rect">
            <a:avLst/>
          </a:prstGeom>
        </p:spPr>
        <p:txBody>
          <a:bodyPr wrap="square">
            <a:spAutoFit/>
          </a:bodyPr>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君主立宪制</a:t>
            </a:r>
            <a:endPar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endParaRPr>
          </a:p>
        </p:txBody>
      </p:sp>
      <p:sp>
        <p:nvSpPr>
          <p:cNvPr id="16" name="矩形 15"/>
          <p:cNvSpPr/>
          <p:nvPr>
            <p:custDataLst>
              <p:tags r:id="rId8"/>
            </p:custDataLst>
          </p:nvPr>
        </p:nvSpPr>
        <p:spPr>
          <a:xfrm>
            <a:off x="7742873" y="4092605"/>
            <a:ext cx="2742812" cy="715645"/>
          </a:xfrm>
          <a:prstGeom prst="rect">
            <a:avLst/>
          </a:prstGeom>
        </p:spPr>
        <p:txBody>
          <a:bodyPr wrap="square">
            <a:spAutoFit/>
          </a:bodyPr>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洋务运动</a:t>
            </a:r>
            <a:r>
              <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rPr>
              <a:t>-</a:t>
            </a:r>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器物</a:t>
            </a:r>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a:t>
            </a:r>
            <a:endPar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endParaRPr>
          </a:p>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戊戌变法</a:t>
            </a:r>
            <a:r>
              <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rPr>
              <a:t>-</a:t>
            </a:r>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制度</a:t>
            </a:r>
            <a:endPar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endParaRPr>
          </a:p>
        </p:txBody>
      </p:sp>
      <p:sp>
        <p:nvSpPr>
          <p:cNvPr id="17" name="矩形 16"/>
          <p:cNvSpPr/>
          <p:nvPr>
            <p:custDataLst>
              <p:tags r:id="rId9"/>
            </p:custDataLst>
          </p:nvPr>
        </p:nvSpPr>
        <p:spPr>
          <a:xfrm>
            <a:off x="6991033" y="4836531"/>
            <a:ext cx="3089206" cy="715645"/>
          </a:xfrm>
          <a:prstGeom prst="rect">
            <a:avLst/>
          </a:prstGeom>
        </p:spPr>
        <p:txBody>
          <a:bodyPr wrap="square">
            <a:spAutoFit/>
          </a:bodyPr>
          <a:p>
            <a:pPr lvl="0" algn="l" hangingPunct="1"/>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英语、法律、政府体制、</a:t>
            </a:r>
            <a:endPar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endParaRPr>
          </a:p>
          <a:p>
            <a:pPr lvl="0" algn="l" hangingPunct="1"/>
            <a:r>
              <a:rPr lang="zh-CN" altLang="en-US" sz="2025" b="1">
                <a:solidFill>
                  <a:srgbClr val="212121"/>
                </a:solidFill>
                <a:latin typeface="方正启体简体" panose="03000509000000000000" charset="-122"/>
                <a:ea typeface="方正启体简体" panose="03000509000000000000" charset="-122"/>
                <a:cs typeface="Arial" panose="020B0604020202020204" pitchFamily="34" charset="0"/>
              </a:rPr>
              <a:t>文官制度</a:t>
            </a:r>
            <a:endParaRPr lang="en-US" altLang="zh-CN" sz="2025" b="1">
              <a:solidFill>
                <a:srgbClr val="212121"/>
              </a:solidFill>
              <a:latin typeface="方正启体简体" panose="03000509000000000000" charset="-122"/>
              <a:ea typeface="方正启体简体" panose="03000509000000000000" charset="-122"/>
              <a:cs typeface="Arial" panose="020B0604020202020204" pitchFamily="34" charset="0"/>
            </a:endParaRPr>
          </a:p>
        </p:txBody>
      </p:sp>
      <p:sp>
        <p:nvSpPr>
          <p:cNvPr id="18" name="矩形 17"/>
          <p:cNvSpPr/>
          <p:nvPr>
            <p:custDataLst>
              <p:tags r:id="rId10"/>
            </p:custDataLst>
          </p:nvPr>
        </p:nvSpPr>
        <p:spPr>
          <a:xfrm>
            <a:off x="1799589" y="5552151"/>
            <a:ext cx="3518154" cy="715645"/>
          </a:xfrm>
          <a:prstGeom prst="rect">
            <a:avLst/>
          </a:prstGeom>
        </p:spPr>
        <p:txBody>
          <a:bodyPr wrap="square">
            <a:spAutoFit/>
          </a:bodyPr>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伊斯兰教</a:t>
            </a:r>
            <a:r>
              <a:rPr lang="zh-CN" altLang="en-US" sz="2025" b="1">
                <a:solidFill>
                  <a:schemeClr val="accent1"/>
                </a:solidFill>
                <a:latin typeface="方正启体简体" panose="03000509000000000000" charset="-122"/>
                <a:ea typeface="方正启体简体" panose="03000509000000000000" charset="-122"/>
                <a:cs typeface="+mn-cs"/>
              </a:rPr>
              <a:t>；</a:t>
            </a:r>
            <a:endParaRPr lang="en-US" altLang="zh-CN" sz="2025" b="1">
              <a:solidFill>
                <a:schemeClr val="accent1"/>
              </a:solidFill>
              <a:latin typeface="方正启体简体" panose="03000509000000000000" charset="-122"/>
              <a:ea typeface="方正启体简体" panose="03000509000000000000" charset="-122"/>
              <a:cs typeface="+mn-cs"/>
            </a:endParaRPr>
          </a:p>
          <a:p>
            <a:pPr lvl="0" algn="l" hangingPunct="1"/>
            <a:r>
              <a:rPr lang="zh-CN" altLang="en-US" sz="2025" b="1">
                <a:solidFill>
                  <a:srgbClr val="C3211D"/>
                </a:solidFill>
                <a:latin typeface="方正启体简体" panose="03000509000000000000" charset="-122"/>
                <a:ea typeface="方正启体简体" panose="03000509000000000000" charset="-122"/>
                <a:cs typeface="Arial" panose="020B0604020202020204" pitchFamily="34" charset="0"/>
              </a:rPr>
              <a:t>阿拉伯民族</a:t>
            </a:r>
            <a:r>
              <a:rPr lang="zh-CN" altLang="en-US" sz="2025" b="1">
                <a:solidFill>
                  <a:schemeClr val="tx1"/>
                </a:solidFill>
                <a:latin typeface="方正启体简体" panose="03000509000000000000" charset="-122"/>
                <a:ea typeface="方正启体简体" panose="03000509000000000000" charset="-122"/>
                <a:cs typeface="+mn-cs"/>
              </a:rPr>
              <a:t>的传统方式</a:t>
            </a:r>
            <a:endParaRPr lang="zh-CN" altLang="en-US" sz="2025" b="1">
              <a:solidFill>
                <a:schemeClr val="tx1"/>
              </a:solidFill>
              <a:latin typeface="方正启体简体" panose="03000509000000000000" charset="-122"/>
              <a:ea typeface="方正启体简体" panose="03000509000000000000"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fade">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fade">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fade">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fade">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xEl>
                                              <p:pRg st="1" end="1"/>
                                            </p:txEl>
                                          </p:spTgt>
                                        </p:tgtEl>
                                        <p:attrNameLst>
                                          <p:attrName>style.visibility</p:attrName>
                                        </p:attrNameLst>
                                      </p:cBhvr>
                                      <p:to>
                                        <p:strVal val="visible"/>
                                      </p:to>
                                    </p:set>
                                    <p:animEffect transition="in" filter="fade">
                                      <p:cBhvr>
                                        <p:cTn id="6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uiExpand="1" build="p"/>
      <p:bldP spid="10" grpId="0" build="p"/>
      <p:bldP spid="16" grpId="0" uiExpand="1" build="p"/>
      <p:bldP spid="17" grpId="0" uiExpand="1" build="p"/>
      <p:bldP spid="1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841058" y="573723"/>
            <a:ext cx="3517106" cy="460375"/>
          </a:xfrm>
          <a:prstGeom prst="rect">
            <a:avLst/>
          </a:prstGeom>
          <a:noFill/>
          <a:ln w="9525">
            <a:solidFill>
              <a:srgbClr val="FFFFFF"/>
            </a:solidFill>
          </a:ln>
        </p:spPr>
        <p:txBody>
          <a:bodyPr wrap="square">
            <a:spAutoFit/>
          </a:bodyPr>
          <a:lstStyle/>
          <a:p>
            <a:pPr indent="0"/>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rPr>
              <a:t>文化侵略的影响</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custDataLst>
              <p:tags r:id="rId2"/>
            </p:custDataLst>
          </p:nvPr>
        </p:nvSpPr>
        <p:spPr>
          <a:xfrm>
            <a:off x="3140075" y="1034415"/>
            <a:ext cx="8560435" cy="737235"/>
          </a:xfrm>
          <a:prstGeom prst="rect">
            <a:avLst/>
          </a:prstGeom>
          <a:noFill/>
        </p:spPr>
        <p:txBody>
          <a:bodyPr wrap="square" rtlCol="0" anchor="t">
            <a:spAutoFit/>
          </a:bodyPr>
          <a:lstStyle/>
          <a:p>
            <a:pPr algn="l"/>
            <a:r>
              <a:rPr lang="zh-CN" altLang="en-US" sz="21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向被殖民地区输出民主、自由、人权等价值观及基督教，改造甚至消灭后者的文化，淡化后者的民族意识，打到殖民目的。</a:t>
            </a:r>
            <a:endParaRPr lang="zh-CN" altLang="en-US" sz="21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3" name="文本框 2"/>
          <p:cNvSpPr txBox="1"/>
          <p:nvPr>
            <p:custDataLst>
              <p:tags r:id="rId3"/>
            </p:custDataLst>
          </p:nvPr>
        </p:nvSpPr>
        <p:spPr>
          <a:xfrm>
            <a:off x="3140075" y="1771650"/>
            <a:ext cx="8560435" cy="737235"/>
          </a:xfrm>
          <a:prstGeom prst="rect">
            <a:avLst/>
          </a:prstGeom>
          <a:noFill/>
        </p:spPr>
        <p:txBody>
          <a:bodyPr wrap="square" rtlCol="0" anchor="t">
            <a:spAutoFit/>
          </a:bodyPr>
          <a:lstStyle/>
          <a:p>
            <a:pPr algn="l"/>
            <a:r>
              <a:rPr lang="zh-CN" altLang="en-US" sz="21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不同程度的接受外来文化，但也努力保护自己的传统文化，使自身文化呈现出新的多样性。</a:t>
            </a:r>
            <a:endParaRPr lang="zh-CN" altLang="en-US" sz="21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文本框 5"/>
          <p:cNvSpPr txBox="1"/>
          <p:nvPr>
            <p:custDataLst>
              <p:tags r:id="rId4"/>
            </p:custDataLst>
          </p:nvPr>
        </p:nvSpPr>
        <p:spPr>
          <a:xfrm>
            <a:off x="1832610" y="2529681"/>
            <a:ext cx="5939790" cy="460375"/>
          </a:xfrm>
          <a:prstGeom prst="rect">
            <a:avLst/>
          </a:prstGeom>
          <a:noFill/>
        </p:spPr>
        <p:txBody>
          <a:bodyPr wrap="square" rtlCol="0" anchor="t">
            <a:spAutoFit/>
          </a:bodyPr>
          <a:lstStyle/>
          <a:p>
            <a:r>
              <a:rPr lang="zh-CN" altLang="en-US" sz="2400" b="1">
                <a:solidFill>
                  <a:srgbClr val="FF0000"/>
                </a:solidFill>
                <a:latin typeface="方正启体简体" panose="03000509000000000000" charset="-122"/>
                <a:ea typeface="方正启体简体" panose="03000509000000000000" charset="-122"/>
                <a:sym typeface="+mn-ea"/>
              </a:rPr>
              <a:t>殖民主义的具有双重作用</a:t>
            </a:r>
            <a:endParaRPr lang="zh-CN" altLang="en-US" sz="2400" b="1">
              <a:solidFill>
                <a:srgbClr val="FF0000"/>
              </a:solidFill>
              <a:latin typeface="方正启体简体" panose="03000509000000000000" charset="-122"/>
              <a:ea typeface="方正启体简体" panose="03000509000000000000" charset="-122"/>
              <a:sym typeface="+mn-ea"/>
            </a:endParaRPr>
          </a:p>
        </p:txBody>
      </p:sp>
      <p:sp>
        <p:nvSpPr>
          <p:cNvPr id="7" name="文本框 6"/>
          <p:cNvSpPr txBox="1"/>
          <p:nvPr>
            <p:custDataLst>
              <p:tags r:id="rId5"/>
            </p:custDataLst>
          </p:nvPr>
        </p:nvSpPr>
        <p:spPr>
          <a:xfrm>
            <a:off x="841058" y="1034256"/>
            <a:ext cx="2624138" cy="414020"/>
          </a:xfrm>
          <a:prstGeom prst="rect">
            <a:avLst/>
          </a:prstGeom>
          <a:noFill/>
        </p:spPr>
        <p:txBody>
          <a:bodyPr wrap="square" rtlCol="0" anchor="t">
            <a:spAutoFit/>
          </a:bodyPr>
          <a:lstStyle/>
          <a:p>
            <a:pPr indent="0"/>
            <a:r>
              <a:rPr lang="zh-CN" sz="2100" b="1">
                <a:solidFill>
                  <a:srgbClr val="0033CC"/>
                </a:solidFill>
                <a:latin typeface="方正启体简体" panose="03000509000000000000" charset="-122"/>
                <a:ea typeface="方正启体简体" panose="03000509000000000000" charset="-122"/>
                <a:sym typeface="+mn-ea"/>
              </a:rPr>
              <a:t>（1）殖民者角度：</a:t>
            </a:r>
            <a:endParaRPr lang="en-US" altLang="en-US" sz="2100" b="1">
              <a:solidFill>
                <a:srgbClr val="0033CC"/>
              </a:solidFill>
              <a:latin typeface="方正启体简体" panose="03000509000000000000" charset="-122"/>
              <a:ea typeface="方正启体简体" panose="03000509000000000000" charset="-122"/>
              <a:sym typeface="+mn-ea"/>
            </a:endParaRPr>
          </a:p>
        </p:txBody>
      </p:sp>
      <p:sp>
        <p:nvSpPr>
          <p:cNvPr id="8" name="文本框 7"/>
          <p:cNvSpPr txBox="1"/>
          <p:nvPr>
            <p:custDataLst>
              <p:tags r:id="rId6"/>
            </p:custDataLst>
          </p:nvPr>
        </p:nvSpPr>
        <p:spPr>
          <a:xfrm>
            <a:off x="841375" y="1771809"/>
            <a:ext cx="2435225" cy="414020"/>
          </a:xfrm>
          <a:prstGeom prst="rect">
            <a:avLst/>
          </a:prstGeom>
          <a:noFill/>
        </p:spPr>
        <p:txBody>
          <a:bodyPr wrap="none" rtlCol="0" anchor="t">
            <a:spAutoFit/>
          </a:bodyPr>
          <a:lstStyle/>
          <a:p>
            <a:r>
              <a:rPr lang="zh-CN" sz="2100" b="1">
                <a:solidFill>
                  <a:srgbClr val="0033CC"/>
                </a:solidFill>
                <a:latin typeface="方正启体简体" panose="03000509000000000000" charset="-122"/>
                <a:ea typeface="方正启体简体" panose="03000509000000000000" charset="-122"/>
                <a:sym typeface="+mn-ea"/>
              </a:rPr>
              <a:t>（2）被侵略民族：</a:t>
            </a:r>
            <a:endParaRPr lang="zh-CN" altLang="en-US" sz="2100" b="1">
              <a:solidFill>
                <a:srgbClr val="0033CC"/>
              </a:solidFill>
              <a:latin typeface="方正启体简体" panose="03000509000000000000" charset="-122"/>
              <a:ea typeface="方正启体简体" panose="03000509000000000000" charset="-122"/>
              <a:sym typeface="+mn-ea"/>
            </a:endParaRPr>
          </a:p>
        </p:txBody>
      </p:sp>
      <p:sp>
        <p:nvSpPr>
          <p:cNvPr id="9" name="文本框 8"/>
          <p:cNvSpPr txBox="1"/>
          <p:nvPr>
            <p:custDataLst>
              <p:tags r:id="rId7"/>
            </p:custDataLst>
          </p:nvPr>
        </p:nvSpPr>
        <p:spPr>
          <a:xfrm>
            <a:off x="841375" y="2508885"/>
            <a:ext cx="1101725" cy="460375"/>
          </a:xfrm>
          <a:prstGeom prst="rect">
            <a:avLst/>
          </a:prstGeom>
          <a:noFill/>
          <a:ln w="9525">
            <a:solidFill>
              <a:srgbClr val="FFFFFF"/>
            </a:solidFill>
          </a:ln>
        </p:spPr>
        <p:txBody>
          <a:bodyPr wrap="square">
            <a:spAutoFit/>
          </a:bodyPr>
          <a:lstStyle/>
          <a:p>
            <a:pPr indent="0"/>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rPr>
              <a:t>认识：</a:t>
            </a:r>
            <a:endParaRPr lang="zh-CN" sz="24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5" name="TextBox 4"/>
          <p:cNvSpPr txBox="1"/>
          <p:nvPr>
            <p:custDataLst>
              <p:tags r:id="rId8"/>
            </p:custDataLst>
          </p:nvPr>
        </p:nvSpPr>
        <p:spPr>
          <a:xfrm>
            <a:off x="769620" y="5107940"/>
            <a:ext cx="11142345" cy="1630045"/>
          </a:xfrm>
          <a:prstGeom prst="rect">
            <a:avLst/>
          </a:prstGeom>
          <a:noFill/>
          <a:ln w="57150">
            <a:noFill/>
          </a:ln>
        </p:spPr>
        <p:txBody>
          <a:bodyPr wrap="square" lIns="68580" tIns="34290" rIns="68580" bIns="34290" rtlCol="0">
            <a:spAutoFit/>
          </a:bodyPr>
          <a:p>
            <a:pPr fontAlgn="auto">
              <a:lnSpc>
                <a:spcPts val="3045"/>
              </a:lnSpc>
            </a:pPr>
            <a:r>
              <a:rPr sz="2200" b="1" smtClean="0">
                <a:solidFill>
                  <a:srgbClr val="002060"/>
                </a:solidFill>
                <a:latin typeface="方正启体简体" panose="03000509000000000000" charset="-122"/>
                <a:ea typeface="方正启体简体" panose="03000509000000000000" charset="-122"/>
              </a:rPr>
              <a:t>①西方文化扩张往往伴随着侵略战争</a:t>
            </a:r>
            <a:r>
              <a:rPr lang="zh-CN" altLang="en-US" sz="2200" b="1" smtClean="0">
                <a:solidFill>
                  <a:srgbClr val="002060"/>
                </a:solidFill>
                <a:latin typeface="方正启体简体" panose="03000509000000000000" charset="-122"/>
                <a:ea typeface="方正启体简体" panose="03000509000000000000" charset="-122"/>
              </a:rPr>
              <a:t>，</a:t>
            </a:r>
            <a:r>
              <a:rPr sz="2200" b="1" smtClean="0">
                <a:solidFill>
                  <a:srgbClr val="002060"/>
                </a:solidFill>
                <a:latin typeface="方正启体简体" panose="03000509000000000000" charset="-122"/>
                <a:ea typeface="方正启体简体" panose="03000509000000000000" charset="-122"/>
              </a:rPr>
              <a:t>要坚决反对侵略战争，努力维护和平！</a:t>
            </a:r>
            <a:endParaRPr sz="2200" b="1" smtClean="0">
              <a:solidFill>
                <a:srgbClr val="002060"/>
              </a:solidFill>
              <a:latin typeface="方正启体简体" panose="03000509000000000000" charset="-122"/>
              <a:ea typeface="方正启体简体" panose="03000509000000000000" charset="-122"/>
            </a:endParaRPr>
          </a:p>
          <a:p>
            <a:pPr fontAlgn="auto">
              <a:lnSpc>
                <a:spcPts val="3045"/>
              </a:lnSpc>
            </a:pPr>
            <a:r>
              <a:rPr sz="2200" b="1" smtClean="0">
                <a:solidFill>
                  <a:srgbClr val="002060"/>
                </a:solidFill>
                <a:latin typeface="方正启体简体" panose="03000509000000000000" charset="-122"/>
                <a:ea typeface="方正启体简体" panose="03000509000000000000" charset="-122"/>
              </a:rPr>
              <a:t>②文化扩张具有双重性，是一把双刃剑！      </a:t>
            </a:r>
            <a:endParaRPr sz="2200" b="1" smtClean="0">
              <a:solidFill>
                <a:srgbClr val="002060"/>
              </a:solidFill>
              <a:latin typeface="方正启体简体" panose="03000509000000000000" charset="-122"/>
              <a:ea typeface="方正启体简体" panose="03000509000000000000" charset="-122"/>
            </a:endParaRPr>
          </a:p>
          <a:p>
            <a:pPr fontAlgn="auto">
              <a:lnSpc>
                <a:spcPts val="3045"/>
              </a:lnSpc>
            </a:pPr>
            <a:r>
              <a:rPr sz="2200" b="1" smtClean="0">
                <a:solidFill>
                  <a:srgbClr val="002060"/>
                </a:solidFill>
                <a:latin typeface="方正启体简体" panose="03000509000000000000" charset="-122"/>
                <a:ea typeface="方正启体简体" panose="03000509000000000000" charset="-122"/>
              </a:rPr>
              <a:t>③要树立开放包容的意识，加强文化交流，吸收外来先进文化，不断发展完善自身文化！</a:t>
            </a:r>
            <a:endParaRPr sz="2200" b="1" smtClean="0">
              <a:solidFill>
                <a:srgbClr val="002060"/>
              </a:solidFill>
              <a:latin typeface="方正启体简体" panose="03000509000000000000" charset="-122"/>
              <a:ea typeface="方正启体简体" panose="03000509000000000000" charset="-122"/>
            </a:endParaRPr>
          </a:p>
          <a:p>
            <a:pPr fontAlgn="auto">
              <a:lnSpc>
                <a:spcPts val="3045"/>
              </a:lnSpc>
            </a:pPr>
            <a:r>
              <a:rPr sz="2200" b="1" smtClean="0">
                <a:solidFill>
                  <a:srgbClr val="002060"/>
                </a:solidFill>
                <a:latin typeface="方正启体简体" panose="03000509000000000000" charset="-122"/>
                <a:ea typeface="方正启体简体" panose="03000509000000000000" charset="-122"/>
              </a:rPr>
              <a:t>④坚持文化自信、防止并反对一切形式的文化侵略！</a:t>
            </a:r>
            <a:endParaRPr sz="2200" b="1" smtClean="0">
              <a:solidFill>
                <a:srgbClr val="002060"/>
              </a:solidFill>
              <a:latin typeface="方正启体简体" panose="03000509000000000000" charset="-122"/>
              <a:ea typeface="方正启体简体" panose="03000509000000000000" charset="-122"/>
            </a:endParaRPr>
          </a:p>
        </p:txBody>
      </p:sp>
      <p:pic>
        <p:nvPicPr>
          <p:cNvPr id="1030" name="Picture 6" descr="http://p5.so.qhimgs1.com/bdr/_240_/t0156e0f901d6559d6b.jpg"/>
          <p:cNvPicPr>
            <a:picLocks noChangeAspect="1" noChangeArrowheads="1"/>
          </p:cNvPicPr>
          <p:nvPr>
            <p:custDataLst>
              <p:tags r:id="rId9"/>
            </p:custDataLst>
          </p:nvPr>
        </p:nvPicPr>
        <p:blipFill>
          <a:blip r:embed="rId10"/>
          <a:stretch>
            <a:fillRect/>
          </a:stretch>
        </p:blipFill>
        <p:spPr bwMode="auto">
          <a:xfrm>
            <a:off x="769410" y="3425713"/>
            <a:ext cx="2726266" cy="1404513"/>
          </a:xfrm>
          <a:prstGeom prst="rect">
            <a:avLst/>
          </a:prstGeom>
          <a:noFill/>
        </p:spPr>
      </p:pic>
      <p:pic>
        <p:nvPicPr>
          <p:cNvPr id="1032" name="Picture 8" descr="http://p2.so.qhimgs1.com/bdr/_240_/t01bba193acf68b5a42.jpg"/>
          <p:cNvPicPr>
            <a:picLocks noChangeAspect="1" noChangeArrowheads="1"/>
          </p:cNvPicPr>
          <p:nvPr>
            <p:custDataLst>
              <p:tags r:id="rId11"/>
            </p:custDataLst>
          </p:nvPr>
        </p:nvPicPr>
        <p:blipFill>
          <a:blip r:embed="rId12"/>
          <a:stretch>
            <a:fillRect/>
          </a:stretch>
        </p:blipFill>
        <p:spPr bwMode="auto">
          <a:xfrm>
            <a:off x="5135454" y="3506358"/>
            <a:ext cx="2345267" cy="1462564"/>
          </a:xfrm>
          <a:prstGeom prst="rect">
            <a:avLst/>
          </a:prstGeom>
          <a:noFill/>
        </p:spPr>
      </p:pic>
      <p:pic>
        <p:nvPicPr>
          <p:cNvPr id="1034" name="Picture 10" descr="http://p0.so.qhmsg.com/bdr/_240_/t0174283e2b4aa480d5.jpg"/>
          <p:cNvPicPr>
            <a:picLocks noChangeAspect="1" noChangeArrowheads="1"/>
          </p:cNvPicPr>
          <p:nvPr>
            <p:custDataLst>
              <p:tags r:id="rId13"/>
            </p:custDataLst>
          </p:nvPr>
        </p:nvPicPr>
        <p:blipFill>
          <a:blip r:embed="rId14"/>
          <a:stretch>
            <a:fillRect/>
          </a:stretch>
        </p:blipFill>
        <p:spPr bwMode="auto">
          <a:xfrm>
            <a:off x="9120241" y="3506727"/>
            <a:ext cx="2376488" cy="1463040"/>
          </a:xfrm>
          <a:prstGeom prst="rect">
            <a:avLst/>
          </a:prstGeom>
          <a:noFill/>
        </p:spPr>
      </p:pic>
      <p:sp>
        <p:nvSpPr>
          <p:cNvPr id="10" name="矩形 9"/>
          <p:cNvSpPr/>
          <p:nvPr>
            <p:custDataLst>
              <p:tags r:id="rId15"/>
            </p:custDataLst>
          </p:nvPr>
        </p:nvSpPr>
        <p:spPr>
          <a:xfrm>
            <a:off x="817398" y="2745046"/>
            <a:ext cx="8303419" cy="622300"/>
          </a:xfrm>
          <a:prstGeom prst="rect">
            <a:avLst/>
          </a:prstGeom>
        </p:spPr>
        <p:txBody>
          <a:bodyPr wrap="square" lIns="68580" tIns="34290" rIns="68580" bIns="34290">
            <a:spAutoFit/>
          </a:bodyPr>
          <a:p>
            <a:pPr algn="just">
              <a:lnSpc>
                <a:spcPct val="150000"/>
              </a:lnSpc>
            </a:pPr>
            <a:r>
              <a:rPr lang="zh-CN" altLang="en-US" sz="2400" b="1">
                <a:latin typeface="方正启体简体" panose="03000509000000000000" charset="-122"/>
                <a:ea typeface="方正启体简体" panose="03000509000000000000" charset="-122"/>
              </a:rPr>
              <a:t>思考</a:t>
            </a:r>
            <a:r>
              <a:rPr lang="zh-CN" altLang="en-US" sz="2400" b="1" smtClean="0">
                <a:latin typeface="方正启体简体" panose="03000509000000000000" charset="-122"/>
                <a:ea typeface="方正启体简体" panose="03000509000000000000" charset="-122"/>
              </a:rPr>
              <a:t>：战争</a:t>
            </a:r>
            <a:r>
              <a:rPr lang="zh-CN" altLang="en-US" sz="2400" b="1">
                <a:latin typeface="方正启体简体" panose="03000509000000000000" charset="-122"/>
                <a:ea typeface="方正启体简体" panose="03000509000000000000" charset="-122"/>
              </a:rPr>
              <a:t>与文化的</a:t>
            </a:r>
            <a:r>
              <a:rPr lang="zh-CN" altLang="en-US" sz="2400" b="1" smtClean="0">
                <a:latin typeface="方正启体简体" panose="03000509000000000000" charset="-122"/>
                <a:ea typeface="方正启体简体" panose="03000509000000000000" charset="-122"/>
              </a:rPr>
              <a:t>关系</a:t>
            </a:r>
            <a:endParaRPr lang="zh-CN" altLang="en-US" sz="2400" b="1">
              <a:latin typeface="方正启体简体" panose="03000509000000000000" charset="-122"/>
              <a:ea typeface="方正启体简体" panose="03000509000000000000" charset="-122"/>
            </a:endParaRPr>
          </a:p>
        </p:txBody>
      </p: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5"/>
          <p:cNvSpPr txBox="1">
            <a:spLocks noChangeArrowheads="1"/>
          </p:cNvSpPr>
          <p:nvPr>
            <p:custDataLst>
              <p:tags r:id="rId1"/>
            </p:custDataLst>
          </p:nvPr>
        </p:nvSpPr>
        <p:spPr bwMode="auto">
          <a:xfrm>
            <a:off x="2142066" y="1946507"/>
            <a:ext cx="3412068" cy="68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0033CC"/>
                </a:solidFill>
                <a:latin typeface="方正启体简体" panose="03000509000000000000" charset="-122"/>
                <a:ea typeface="方正启体简体" panose="03000509000000000000" charset="-122"/>
              </a:rPr>
              <a:t>独立</a:t>
            </a:r>
            <a:r>
              <a:rPr lang="zh-CN" altLang="en-US" sz="2000" b="1" smtClean="0">
                <a:solidFill>
                  <a:srgbClr val="0033CC"/>
                </a:solidFill>
                <a:latin typeface="方正启体简体" panose="03000509000000000000" charset="-122"/>
                <a:ea typeface="方正启体简体" panose="03000509000000000000" charset="-122"/>
              </a:rPr>
              <a:t>战争后的美国文化</a:t>
            </a:r>
            <a:endParaRPr lang="en-US" altLang="zh-CN" sz="2000" b="1" smtClean="0">
              <a:solidFill>
                <a:srgbClr val="0033CC"/>
              </a:solidFill>
              <a:latin typeface="方正启体简体" panose="03000509000000000000" charset="-122"/>
              <a:ea typeface="方正启体简体" panose="03000509000000000000" charset="-122"/>
            </a:endParaRPr>
          </a:p>
          <a:p>
            <a:pPr eaLnBrk="1" hangingPunct="1"/>
            <a:r>
              <a:rPr lang="zh-CN" altLang="en-US" sz="2000" b="1" smtClean="0">
                <a:solidFill>
                  <a:srgbClr val="0033CC"/>
                </a:solidFill>
                <a:latin typeface="方正启体简体" panose="03000509000000000000" charset="-122"/>
                <a:ea typeface="方正启体简体" panose="03000509000000000000" charset="-122"/>
              </a:rPr>
              <a:t>独立战争后的拉丁美洲文化</a:t>
            </a:r>
            <a:endParaRPr lang="zh-CN" altLang="en-US" sz="2000" b="1" smtClean="0">
              <a:solidFill>
                <a:srgbClr val="0033CC"/>
              </a:solidFill>
              <a:latin typeface="方正启体简体" panose="03000509000000000000" charset="-122"/>
              <a:ea typeface="方正启体简体" panose="03000509000000000000" charset="-122"/>
            </a:endParaRPr>
          </a:p>
        </p:txBody>
      </p:sp>
      <p:sp>
        <p:nvSpPr>
          <p:cNvPr id="96" name="TextBox 9"/>
          <p:cNvSpPr txBox="1">
            <a:spLocks noChangeArrowheads="1"/>
          </p:cNvSpPr>
          <p:nvPr>
            <p:custDataLst>
              <p:tags r:id="rId2"/>
            </p:custDataLst>
          </p:nvPr>
        </p:nvSpPr>
        <p:spPr bwMode="auto">
          <a:xfrm>
            <a:off x="2063556" y="2734682"/>
            <a:ext cx="3528389" cy="4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ts val="3000"/>
              </a:lnSpc>
            </a:pPr>
            <a:r>
              <a:rPr lang="zh-CN" altLang="en-US" sz="2000" b="1" smtClean="0">
                <a:solidFill>
                  <a:srgbClr val="0033CC"/>
                </a:solidFill>
                <a:latin typeface="方正启体简体" panose="03000509000000000000" charset="-122"/>
                <a:ea typeface="方正启体简体" panose="03000509000000000000" charset="-122"/>
              </a:rPr>
              <a:t>拿破仑战争后欧洲文化的重构</a:t>
            </a:r>
            <a:endParaRPr lang="zh-CN" altLang="en-US" sz="2000" b="1" smtClean="0">
              <a:solidFill>
                <a:srgbClr val="0033CC"/>
              </a:solidFill>
              <a:latin typeface="方正启体简体" panose="03000509000000000000" charset="-122"/>
              <a:ea typeface="方正启体简体" panose="03000509000000000000" charset="-122"/>
            </a:endParaRPr>
          </a:p>
        </p:txBody>
      </p:sp>
      <p:sp>
        <p:nvSpPr>
          <p:cNvPr id="94" name="TextBox 12"/>
          <p:cNvSpPr txBox="1">
            <a:spLocks noChangeArrowheads="1"/>
          </p:cNvSpPr>
          <p:nvPr>
            <p:custDataLst>
              <p:tags r:id="rId3"/>
            </p:custDataLst>
          </p:nvPr>
        </p:nvSpPr>
        <p:spPr bwMode="auto">
          <a:xfrm>
            <a:off x="2063553" y="3244914"/>
            <a:ext cx="3312361" cy="3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smtClean="0">
                <a:solidFill>
                  <a:srgbClr val="0033CC"/>
                </a:solidFill>
                <a:latin typeface="方正启体简体" panose="03000509000000000000" charset="-122"/>
                <a:ea typeface="方正启体简体" panose="03000509000000000000" charset="-122"/>
              </a:rPr>
              <a:t>欧洲殖民者的文化侵略</a:t>
            </a:r>
            <a:endParaRPr lang="zh-CN" altLang="en-US" sz="2000" b="1" smtClean="0">
              <a:solidFill>
                <a:srgbClr val="0033CC"/>
              </a:solidFill>
              <a:latin typeface="方正启体简体" panose="03000509000000000000" charset="-122"/>
              <a:ea typeface="方正启体简体" panose="03000509000000000000" charset="-122"/>
            </a:endParaRPr>
          </a:p>
        </p:txBody>
      </p:sp>
      <p:sp>
        <p:nvSpPr>
          <p:cNvPr id="23" name="TextBox 22"/>
          <p:cNvSpPr txBox="1"/>
          <p:nvPr>
            <p:custDataLst>
              <p:tags r:id="rId4"/>
            </p:custDataLst>
          </p:nvPr>
        </p:nvSpPr>
        <p:spPr>
          <a:xfrm>
            <a:off x="5681197" y="2543697"/>
            <a:ext cx="1008112" cy="405130"/>
          </a:xfrm>
          <a:prstGeom prst="rect">
            <a:avLst/>
          </a:prstGeom>
          <a:noFill/>
        </p:spPr>
        <p:txBody>
          <a:bodyPr wrap="square" lIns="68580" tIns="34290" rIns="68580" bIns="34290" rtlCol="0">
            <a:spAutoFit/>
          </a:bodyPr>
          <a:lstStyle/>
          <a:p>
            <a:pPr>
              <a:lnSpc>
                <a:spcPts val="2625"/>
              </a:lnSpc>
            </a:pPr>
            <a:r>
              <a:rPr lang="zh-CN" altLang="en-US" sz="2400" b="1" smtClean="0">
                <a:solidFill>
                  <a:srgbClr val="0033CC"/>
                </a:solidFill>
                <a:latin typeface="方正启体简体" panose="03000509000000000000" charset="-122"/>
                <a:ea typeface="方正启体简体" panose="03000509000000000000" charset="-122"/>
              </a:rPr>
              <a:t>战争</a:t>
            </a:r>
            <a:endParaRPr lang="zh-CN" altLang="en-US" sz="2400" b="1" smtClean="0">
              <a:solidFill>
                <a:srgbClr val="0033CC"/>
              </a:solidFill>
              <a:latin typeface="方正启体简体" panose="03000509000000000000" charset="-122"/>
              <a:ea typeface="方正启体简体" panose="03000509000000000000" charset="-122"/>
            </a:endParaRPr>
          </a:p>
        </p:txBody>
      </p:sp>
      <p:sp>
        <p:nvSpPr>
          <p:cNvPr id="30" name="TextBox 29"/>
          <p:cNvSpPr txBox="1"/>
          <p:nvPr>
            <p:custDataLst>
              <p:tags r:id="rId5"/>
            </p:custDataLst>
          </p:nvPr>
        </p:nvSpPr>
        <p:spPr>
          <a:xfrm>
            <a:off x="1703512" y="4399994"/>
            <a:ext cx="2088232" cy="405130"/>
          </a:xfrm>
          <a:prstGeom prst="rect">
            <a:avLst/>
          </a:prstGeom>
          <a:noFill/>
        </p:spPr>
        <p:txBody>
          <a:bodyPr wrap="square" lIns="68580" tIns="34290" rIns="68580" bIns="34290" rtlCol="0">
            <a:spAutoFit/>
          </a:bodyPr>
          <a:lstStyle/>
          <a:p>
            <a:pPr>
              <a:lnSpc>
                <a:spcPts val="2625"/>
              </a:lnSpc>
            </a:pPr>
            <a:r>
              <a:rPr lang="zh-CN" altLang="en-US" sz="2400" b="1" smtClean="0">
                <a:solidFill>
                  <a:srgbClr val="0033CC"/>
                </a:solidFill>
                <a:latin typeface="方正启体简体" panose="03000509000000000000" charset="-122"/>
                <a:ea typeface="方正启体简体" panose="03000509000000000000" charset="-122"/>
              </a:rPr>
              <a:t>文化交融完善</a:t>
            </a:r>
            <a:endParaRPr lang="zh-CN" altLang="en-US" sz="2400" b="1" smtClean="0">
              <a:solidFill>
                <a:srgbClr val="0033CC"/>
              </a:solidFill>
              <a:latin typeface="方正启体简体" panose="03000509000000000000" charset="-122"/>
              <a:ea typeface="方正启体简体" panose="03000509000000000000" charset="-122"/>
            </a:endParaRPr>
          </a:p>
        </p:txBody>
      </p:sp>
      <p:cxnSp>
        <p:nvCxnSpPr>
          <p:cNvPr id="34" name="直接箭头连接符 33"/>
          <p:cNvCxnSpPr/>
          <p:nvPr>
            <p:custDataLst>
              <p:tags r:id="rId6"/>
            </p:custDataLst>
          </p:nvPr>
        </p:nvCxnSpPr>
        <p:spPr>
          <a:xfrm>
            <a:off x="6511592" y="2742787"/>
            <a:ext cx="720080"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custDataLst>
              <p:tags r:id="rId7"/>
            </p:custDataLst>
          </p:nvPr>
        </p:nvCxnSpPr>
        <p:spPr>
          <a:xfrm rot="10800000" flipV="1">
            <a:off x="7104112" y="4650316"/>
            <a:ext cx="515888" cy="2819"/>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8"/>
            </p:custDataLst>
          </p:nvPr>
        </p:nvSpPr>
        <p:spPr>
          <a:xfrm>
            <a:off x="1938867" y="1844824"/>
            <a:ext cx="3615266" cy="1944216"/>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b="1">
              <a:solidFill>
                <a:srgbClr val="0033CC"/>
              </a:solidFill>
            </a:endParaRPr>
          </a:p>
        </p:txBody>
      </p:sp>
      <p:sp>
        <p:nvSpPr>
          <p:cNvPr id="36" name="TextBox 5"/>
          <p:cNvSpPr txBox="1">
            <a:spLocks noChangeArrowheads="1"/>
          </p:cNvSpPr>
          <p:nvPr>
            <p:custDataLst>
              <p:tags r:id="rId9"/>
            </p:custDataLst>
          </p:nvPr>
        </p:nvSpPr>
        <p:spPr bwMode="auto">
          <a:xfrm>
            <a:off x="7291020" y="2509830"/>
            <a:ext cx="2160240"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smtClean="0">
                <a:solidFill>
                  <a:srgbClr val="0033CC"/>
                </a:solidFill>
                <a:latin typeface="方正启体简体" panose="03000509000000000000" charset="-122"/>
                <a:ea typeface="方正启体简体" panose="03000509000000000000" charset="-122"/>
              </a:rPr>
              <a:t>文化碰撞交流</a:t>
            </a:r>
            <a:endParaRPr lang="zh-CN" altLang="en-US" sz="2400" b="1" smtClean="0">
              <a:solidFill>
                <a:srgbClr val="0033CC"/>
              </a:solidFill>
              <a:latin typeface="方正启体简体" panose="03000509000000000000" charset="-122"/>
              <a:ea typeface="方正启体简体" panose="03000509000000000000" charset="-122"/>
            </a:endParaRPr>
          </a:p>
        </p:txBody>
      </p:sp>
      <p:sp>
        <p:nvSpPr>
          <p:cNvPr id="37" name="TextBox 9"/>
          <p:cNvSpPr txBox="1">
            <a:spLocks noChangeArrowheads="1"/>
          </p:cNvSpPr>
          <p:nvPr>
            <p:custDataLst>
              <p:tags r:id="rId10"/>
            </p:custDataLst>
          </p:nvPr>
        </p:nvSpPr>
        <p:spPr bwMode="auto">
          <a:xfrm>
            <a:off x="7748240" y="4214136"/>
            <a:ext cx="2376261" cy="45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ts val="3000"/>
              </a:lnSpc>
            </a:pPr>
            <a:r>
              <a:rPr lang="zh-CN" altLang="en-US" sz="2400" b="1" smtClean="0">
                <a:solidFill>
                  <a:srgbClr val="0033CC"/>
                </a:solidFill>
                <a:latin typeface="方正启体简体" panose="03000509000000000000" charset="-122"/>
                <a:ea typeface="方正启体简体" panose="03000509000000000000" charset="-122"/>
              </a:rPr>
              <a:t>认知外来文化</a:t>
            </a:r>
            <a:endParaRPr lang="zh-CN" altLang="en-US" sz="2400" b="1" smtClean="0">
              <a:solidFill>
                <a:srgbClr val="0033CC"/>
              </a:solidFill>
              <a:latin typeface="方正启体简体" panose="03000509000000000000" charset="-122"/>
              <a:ea typeface="方正启体简体" panose="03000509000000000000" charset="-122"/>
            </a:endParaRPr>
          </a:p>
        </p:txBody>
      </p:sp>
      <p:sp>
        <p:nvSpPr>
          <p:cNvPr id="38" name="TextBox 12"/>
          <p:cNvSpPr txBox="1">
            <a:spLocks noChangeArrowheads="1"/>
          </p:cNvSpPr>
          <p:nvPr>
            <p:custDataLst>
              <p:tags r:id="rId11"/>
            </p:custDataLst>
          </p:nvPr>
        </p:nvSpPr>
        <p:spPr bwMode="auto">
          <a:xfrm>
            <a:off x="7782107" y="4890343"/>
            <a:ext cx="2376264"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smtClean="0">
                <a:solidFill>
                  <a:srgbClr val="0033CC"/>
                </a:solidFill>
                <a:latin typeface="方正启体简体" panose="03000509000000000000" charset="-122"/>
                <a:ea typeface="方正启体简体" panose="03000509000000000000" charset="-122"/>
              </a:rPr>
              <a:t>反思本土文化</a:t>
            </a:r>
            <a:endParaRPr lang="zh-CN" altLang="en-US" sz="2400" b="1" smtClean="0">
              <a:solidFill>
                <a:srgbClr val="0033CC"/>
              </a:solidFill>
              <a:latin typeface="方正启体简体" panose="03000509000000000000" charset="-122"/>
              <a:ea typeface="方正启体简体" panose="03000509000000000000" charset="-122"/>
            </a:endParaRPr>
          </a:p>
        </p:txBody>
      </p:sp>
      <p:sp>
        <p:nvSpPr>
          <p:cNvPr id="40" name="TextBox 12"/>
          <p:cNvSpPr txBox="1">
            <a:spLocks noChangeArrowheads="1"/>
          </p:cNvSpPr>
          <p:nvPr>
            <p:custDataLst>
              <p:tags r:id="rId12"/>
            </p:custDataLst>
          </p:nvPr>
        </p:nvSpPr>
        <p:spPr bwMode="auto">
          <a:xfrm>
            <a:off x="4943872" y="4445636"/>
            <a:ext cx="2088232"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smtClean="0">
                <a:solidFill>
                  <a:srgbClr val="0033CC"/>
                </a:solidFill>
                <a:latin typeface="方正启体简体" panose="03000509000000000000" charset="-122"/>
                <a:ea typeface="方正启体简体" panose="03000509000000000000" charset="-122"/>
              </a:rPr>
              <a:t>文化选择重构</a:t>
            </a:r>
            <a:endParaRPr lang="zh-CN" altLang="en-US" sz="2400" b="1" smtClean="0">
              <a:solidFill>
                <a:srgbClr val="0033CC"/>
              </a:solidFill>
              <a:latin typeface="方正启体简体" panose="03000509000000000000" charset="-122"/>
              <a:ea typeface="方正启体简体" panose="03000509000000000000" charset="-122"/>
            </a:endParaRPr>
          </a:p>
        </p:txBody>
      </p:sp>
      <p:sp>
        <p:nvSpPr>
          <p:cNvPr id="41" name="矩形 40"/>
          <p:cNvSpPr/>
          <p:nvPr>
            <p:custDataLst>
              <p:tags r:id="rId13"/>
            </p:custDataLst>
          </p:nvPr>
        </p:nvSpPr>
        <p:spPr>
          <a:xfrm>
            <a:off x="7693153" y="4077072"/>
            <a:ext cx="2232248" cy="1368152"/>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b="1">
              <a:solidFill>
                <a:srgbClr val="0033CC"/>
              </a:solidFill>
            </a:endParaRPr>
          </a:p>
        </p:txBody>
      </p:sp>
      <p:cxnSp>
        <p:nvCxnSpPr>
          <p:cNvPr id="13" name="直接箭头连接符 12"/>
          <p:cNvCxnSpPr/>
          <p:nvPr>
            <p:custDataLst>
              <p:tags r:id="rId14"/>
            </p:custDataLst>
          </p:nvPr>
        </p:nvCxnSpPr>
        <p:spPr>
          <a:xfrm flipH="1">
            <a:off x="8366866" y="3102827"/>
            <a:ext cx="0" cy="648072"/>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custDataLst>
              <p:tags r:id="rId15"/>
            </p:custDataLst>
          </p:nvPr>
        </p:nvCxnSpPr>
        <p:spPr>
          <a:xfrm flipH="1">
            <a:off x="3935760" y="4653136"/>
            <a:ext cx="864096" cy="0"/>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right)">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right)">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right)">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6" grpId="0"/>
      <p:bldP spid="94" grpId="0"/>
      <p:bldP spid="23" grpId="0"/>
      <p:bldP spid="30" grpId="0"/>
      <p:bldP spid="5" grpId="0" bldLvl="0" animBg="1"/>
      <p:bldP spid="36" grpId="0"/>
      <p:bldP spid="37" grpId="0"/>
      <p:bldP spid="38" grpId="0"/>
      <p:bldP spid="40" grpId="0"/>
      <p:bldP spid="4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93445" y="511810"/>
            <a:ext cx="10819130" cy="2306955"/>
          </a:xfrm>
          <a:prstGeom prst="rect">
            <a:avLst/>
          </a:prstGeom>
          <a:ln>
            <a:solidFill>
              <a:srgbClr val="FF0000"/>
            </a:solidFill>
          </a:ln>
        </p:spPr>
        <p:txBody>
          <a:bodyPr wrap="square">
            <a:spAutoFit/>
          </a:bodyPr>
          <a:lstStyle/>
          <a:p>
            <a:pPr algn="l">
              <a:lnSpc>
                <a:spcPct val="120000"/>
              </a:lnSpc>
            </a:pPr>
            <a:r>
              <a:rPr lang="en-US" altLang="zh-CN" sz="2000" b="1">
                <a:solidFill>
                  <a:schemeClr val="accent1"/>
                </a:solidFill>
                <a:latin typeface="+mn-ea"/>
                <a:ea typeface="+mn-ea"/>
              </a:rPr>
              <a:t>    </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 </a:t>
            </a:r>
            <a:r>
              <a:rPr lang="zh-CN"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材料：</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1744</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年，亚历山大</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汉密尔顿医生骑马从马里兰出发，一路行至缅因再折返，行程</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1624</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英里，对中北部社会有比较系统的观察，他在旅行记的结尾处谈到了北美居民的共同特征：</a:t>
            </a:r>
            <a:endPar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endParaRPr>
          </a:p>
          <a:p>
            <a:pPr algn="l">
              <a:lnSpc>
                <a:spcPct val="120000"/>
              </a:lnSpc>
            </a:pP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      在我经过各个殖民地时，我发现不同地区的人们在习俗和性格方面很少差别，只在特许状、肤色、空气和政府方面，我看到了一些不同</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至于教养和人文方面，他们也十分相似，只是大城镇的居民更开放一些，波士顿尤其如此。</a:t>
            </a:r>
            <a:endPar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endParaRPr>
          </a:p>
          <a:p>
            <a:pPr algn="r">
              <a:lnSpc>
                <a:spcPct val="120000"/>
              </a:lnSpc>
            </a:pP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李剑鸣</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美国的奠基时代：</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1585—1775》</a:t>
            </a:r>
            <a:endPar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6" name="矩形 5"/>
          <p:cNvSpPr/>
          <p:nvPr>
            <p:custDataLst>
              <p:tags r:id="rId2"/>
            </p:custDataLst>
          </p:nvPr>
        </p:nvSpPr>
        <p:spPr>
          <a:xfrm>
            <a:off x="893445" y="2830195"/>
            <a:ext cx="10562590" cy="403225"/>
          </a:xfrm>
          <a:prstGeom prst="rect">
            <a:avLst/>
          </a:prstGeom>
        </p:spPr>
        <p:txBody>
          <a:bodyPr wrap="square">
            <a:spAutoFit/>
          </a:bodyPr>
          <a:lstStyle/>
          <a:p>
            <a:pPr algn="l"/>
            <a:r>
              <a:rPr lang="zh-CN" altLang="en-US" sz="2025" b="1">
                <a:latin typeface="方正启体简体" panose="03000509000000000000" charset="-122"/>
                <a:ea typeface="方正启体简体" panose="03000509000000000000" charset="-122"/>
              </a:rPr>
              <a:t>依据材料，思考问题：独立战争前，北美不同殖民地间的人们在文化上的异同。</a:t>
            </a:r>
            <a:endParaRPr lang="zh-CN" altLang="en-US" sz="2025" b="1">
              <a:latin typeface="方正启体简体" panose="03000509000000000000" charset="-122"/>
              <a:ea typeface="方正启体简体" panose="03000509000000000000" charset="-122"/>
            </a:endParaRPr>
          </a:p>
        </p:txBody>
      </p:sp>
      <p:sp>
        <p:nvSpPr>
          <p:cNvPr id="7" name="矩形 6"/>
          <p:cNvSpPr/>
          <p:nvPr>
            <p:custDataLst>
              <p:tags r:id="rId3"/>
            </p:custDataLst>
          </p:nvPr>
        </p:nvSpPr>
        <p:spPr>
          <a:xfrm>
            <a:off x="893445" y="3131185"/>
            <a:ext cx="10360660" cy="403225"/>
          </a:xfrm>
          <a:prstGeom prst="rect">
            <a:avLst/>
          </a:prstGeom>
        </p:spPr>
        <p:txBody>
          <a:bodyPr wrap="square">
            <a:spAutoFit/>
          </a:bodyPr>
          <a:lstStyle/>
          <a:p>
            <a:pPr algn="l"/>
            <a:r>
              <a:rPr lang="zh-CN" altLang="en-US" sz="2025" b="1">
                <a:solidFill>
                  <a:srgbClr val="0E2FBE"/>
                </a:solidFill>
                <a:latin typeface="方正启体简体" panose="03000509000000000000" charset="-122"/>
                <a:ea typeface="方正启体简体" panose="03000509000000000000" charset="-122"/>
              </a:rPr>
              <a:t>异：</a:t>
            </a:r>
            <a:r>
              <a:rPr lang="zh-CN" altLang="en-US" sz="2025" b="1">
                <a:solidFill>
                  <a:srgbClr val="FF0000"/>
                </a:solidFill>
                <a:latin typeface="方正启体简体" panose="03000509000000000000" charset="-122"/>
                <a:ea typeface="方正启体简体" panose="03000509000000000000" charset="-122"/>
              </a:rPr>
              <a:t>特许状、肤色、空气、政府；</a:t>
            </a:r>
            <a:r>
              <a:rPr lang="en-US" altLang="zh-CN" sz="2025" b="1">
                <a:solidFill>
                  <a:srgbClr val="FF0000"/>
                </a:solidFill>
                <a:latin typeface="方正启体简体" panose="03000509000000000000" charset="-122"/>
                <a:ea typeface="方正启体简体" panose="03000509000000000000" charset="-122"/>
              </a:rPr>
              <a:t>    </a:t>
            </a:r>
            <a:r>
              <a:rPr lang="zh-CN" altLang="en-US" sz="2025" b="1">
                <a:solidFill>
                  <a:srgbClr val="0E2FBE"/>
                </a:solidFill>
                <a:latin typeface="方正启体简体" panose="03000509000000000000" charset="-122"/>
                <a:ea typeface="方正启体简体" panose="03000509000000000000" charset="-122"/>
              </a:rPr>
              <a:t>同：</a:t>
            </a:r>
            <a:r>
              <a:rPr lang="zh-CN" altLang="en-US" sz="2025" b="1">
                <a:solidFill>
                  <a:srgbClr val="FF0000"/>
                </a:solidFill>
                <a:latin typeface="方正启体简体" panose="03000509000000000000" charset="-122"/>
                <a:ea typeface="方正启体简体" panose="03000509000000000000" charset="-122"/>
              </a:rPr>
              <a:t>习俗、性格、教养、人文。</a:t>
            </a:r>
            <a:endParaRPr lang="zh-CN" altLang="en-US" sz="2025" b="1">
              <a:solidFill>
                <a:srgbClr val="FF0000"/>
              </a:solidFill>
              <a:latin typeface="方正启体简体" panose="03000509000000000000" charset="-122"/>
              <a:ea typeface="方正启体简体" panose="03000509000000000000" charset="-122"/>
            </a:endParaRPr>
          </a:p>
        </p:txBody>
      </p:sp>
      <p:sp>
        <p:nvSpPr>
          <p:cNvPr id="2" name="矩形 1"/>
          <p:cNvSpPr/>
          <p:nvPr>
            <p:custDataLst>
              <p:tags r:id="rId4"/>
            </p:custDataLst>
          </p:nvPr>
        </p:nvSpPr>
        <p:spPr>
          <a:xfrm>
            <a:off x="749300" y="3533775"/>
            <a:ext cx="10956290" cy="1494155"/>
          </a:xfrm>
          <a:prstGeom prst="rect">
            <a:avLst/>
          </a:prstGeom>
          <a:ln>
            <a:solidFill>
              <a:srgbClr val="FF0000"/>
            </a:solidFill>
          </a:ln>
        </p:spPr>
        <p:txBody>
          <a:bodyPr wrap="square">
            <a:spAutoFit/>
          </a:bodyPr>
          <a:p>
            <a:pPr algn="l">
              <a:lnSpc>
                <a:spcPct val="114000"/>
              </a:lnSpc>
            </a:pP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   </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材料：美国是一个由移民组成 的国家</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美利坚民族是一个由许多民族</a:t>
            </a:r>
            <a:r>
              <a:rPr lang="en-US" altLang="zh-CN" sz="2000" b="1">
                <a:solidFill>
                  <a:srgbClr val="C00000"/>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或种族</a:t>
            </a:r>
            <a:r>
              <a:rPr lang="en-US" altLang="zh-CN" sz="2000" b="1">
                <a:solidFill>
                  <a:srgbClr val="C00000"/>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组合而成的民族。</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北美大陆地沃人稀、资源丰富。经过多年的艰苦努力，早期移民靠</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勤奋求实的开拓精神</a:t>
            </a:r>
            <a:r>
              <a:rPr lang="en-US" altLang="zh-CN" sz="2000" b="1">
                <a:solidFill>
                  <a:srgbClr val="C00000"/>
                </a:solidFill>
                <a:latin typeface="方正启体简体" panose="03000509000000000000" charset="-122"/>
                <a:ea typeface="方正启体简体" panose="03000509000000000000" charset="-122"/>
                <a:cs typeface="方正启体简体" panose="03000509000000000000" charset="-122"/>
              </a:rPr>
              <a:t>…</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他们重视</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个人价值</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，提倡</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信仰自由</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于是美国白人大肆宣扬</a:t>
            </a:r>
            <a:r>
              <a:rPr lang="zh-CN" altLang="en-US" sz="2000" b="1">
                <a:solidFill>
                  <a:srgbClr val="C00000"/>
                </a:solidFill>
                <a:latin typeface="方正启体简体" panose="03000509000000000000" charset="-122"/>
                <a:ea typeface="方正启体简体" panose="03000509000000000000" charset="-122"/>
                <a:cs typeface="方正启体简体" panose="03000509000000000000" charset="-122"/>
              </a:rPr>
              <a:t>“白人优越论</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”，对印第安人、黑人等有色人种推行种族歧视政策。</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r>
              <a:rPr lang="zh-CN" altLang="en-US" sz="2000" b="1">
                <a:solidFill>
                  <a:schemeClr val="tx1"/>
                </a:solidFill>
                <a:latin typeface="方正启体简体" panose="03000509000000000000" charset="-122"/>
                <a:ea typeface="方正启体简体" panose="03000509000000000000" charset="-122"/>
                <a:cs typeface="方正启体简体" panose="03000509000000000000" charset="-122"/>
              </a:rPr>
              <a:t>简论早期移民对美利坚民族性格的影响</a:t>
            </a:r>
            <a:r>
              <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rPr>
              <a:t>》</a:t>
            </a:r>
            <a:endParaRPr lang="en-US" altLang="zh-CN" sz="2000" b="1">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4" name="矩形 3"/>
          <p:cNvSpPr/>
          <p:nvPr>
            <p:custDataLst>
              <p:tags r:id="rId5"/>
            </p:custDataLst>
          </p:nvPr>
        </p:nvSpPr>
        <p:spPr>
          <a:xfrm>
            <a:off x="749078" y="5027787"/>
            <a:ext cx="7583642" cy="437515"/>
          </a:xfrm>
          <a:prstGeom prst="rect">
            <a:avLst/>
          </a:prstGeom>
        </p:spPr>
        <p:txBody>
          <a:bodyPr wrap="square">
            <a:spAutoFit/>
          </a:bodyPr>
          <a:p>
            <a:pPr algn="l"/>
            <a:r>
              <a:rPr lang="zh-CN" altLang="en-US" sz="2250" b="1">
                <a:solidFill>
                  <a:schemeClr val="tx1"/>
                </a:solidFill>
                <a:latin typeface="方正启体简体" panose="03000509000000000000" charset="-122"/>
                <a:ea typeface="方正启体简体" panose="03000509000000000000" charset="-122"/>
              </a:rPr>
              <a:t>依据上述材料，并结合教材，思考北美当地的文化特点？</a:t>
            </a:r>
            <a:endParaRPr lang="zh-CN" altLang="en-US" sz="2250" b="1">
              <a:solidFill>
                <a:schemeClr val="tx1"/>
              </a:solidFill>
              <a:latin typeface="方正启体简体" panose="03000509000000000000" charset="-122"/>
              <a:ea typeface="方正启体简体" panose="03000509000000000000" charset="-122"/>
            </a:endParaRPr>
          </a:p>
        </p:txBody>
      </p:sp>
      <p:sp>
        <p:nvSpPr>
          <p:cNvPr id="5" name="矩形 4"/>
          <p:cNvSpPr/>
          <p:nvPr>
            <p:custDataLst>
              <p:tags r:id="rId6"/>
            </p:custDataLst>
          </p:nvPr>
        </p:nvSpPr>
        <p:spPr>
          <a:xfrm>
            <a:off x="669925" y="5528945"/>
            <a:ext cx="11035665" cy="706755"/>
          </a:xfrm>
          <a:prstGeom prst="rect">
            <a:avLst/>
          </a:prstGeom>
        </p:spPr>
        <p:txBody>
          <a:bodyPr wrap="square">
            <a:spAutoFit/>
          </a:bodyPr>
          <a:p>
            <a:pPr algn="l"/>
            <a:r>
              <a:rPr lang="zh-CN" altLang="en-US" sz="2000" b="1">
                <a:solidFill>
                  <a:srgbClr val="FF0000"/>
                </a:solidFill>
                <a:latin typeface="方正启体简体" panose="03000509000000000000" charset="-122"/>
                <a:ea typeface="方正启体简体" panose="03000509000000000000" charset="-122"/>
              </a:rPr>
              <a:t>崇尚民主和自由、重视工商业、地方自治、勤俭务实、重视教育、注重个体和创造精神等；</a:t>
            </a:r>
            <a:endParaRPr lang="en-US" altLang="zh-CN" sz="2000" b="1">
              <a:solidFill>
                <a:srgbClr val="FF0000"/>
              </a:solidFill>
              <a:latin typeface="方正启体简体" panose="03000509000000000000" charset="-122"/>
              <a:ea typeface="方正启体简体" panose="03000509000000000000" charset="-122"/>
            </a:endParaRPr>
          </a:p>
          <a:p>
            <a:pPr algn="l"/>
            <a:r>
              <a:rPr lang="zh-CN" altLang="en-US" sz="2000" b="1">
                <a:solidFill>
                  <a:schemeClr val="accent2">
                    <a:lumMod val="50000"/>
                  </a:schemeClr>
                </a:solidFill>
                <a:latin typeface="方正启体简体" panose="03000509000000000000" charset="-122"/>
                <a:ea typeface="方正启体简体" panose="03000509000000000000" charset="-122"/>
              </a:rPr>
              <a:t>白人对黑人、印第安人的种族歧视和文化优越感根深蒂固。</a:t>
            </a:r>
            <a:endParaRPr lang="zh-CN" altLang="en-US" sz="2000" b="1">
              <a:solidFill>
                <a:schemeClr val="accent2">
                  <a:lumMod val="50000"/>
                </a:schemeClr>
              </a:solidFill>
              <a:latin typeface="方正启体简体" panose="03000509000000000000" charset="-122"/>
              <a:ea typeface="方正启体简体" panose="03000509000000000000" charset="-122"/>
            </a:endParaRPr>
          </a:p>
        </p:txBody>
      </p:sp>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2485" y="633730"/>
            <a:ext cx="10822940" cy="1630045"/>
          </a:xfrm>
          <a:prstGeom prst="rect">
            <a:avLst/>
          </a:prstGeom>
          <a:solidFill>
            <a:schemeClr val="bg1"/>
          </a:solidFill>
          <a:ln w="12700">
            <a:solidFill>
              <a:srgbClr val="FF0000"/>
            </a:solidFill>
          </a:ln>
        </p:spPr>
        <p:txBody>
          <a:bodyPr wrap="square" rtlCol="0">
            <a:spAutoFit/>
          </a:bodyPr>
          <a:lstStyle/>
          <a:p>
            <a:r>
              <a:rPr lang="zh-CN" altLang="en-US" sz="2000" b="1" smtClean="0">
                <a:latin typeface="方正启体简体" panose="03000509000000000000" charset="-122"/>
                <a:ea typeface="方正启体简体" panose="03000509000000000000" charset="-122"/>
                <a:cs typeface="方正启体简体" panose="03000509000000000000" charset="-122"/>
              </a:rPr>
              <a:t>材料　英国</a:t>
            </a:r>
            <a:r>
              <a:rPr lang="zh-CN" altLang="en-US" sz="2000" b="1">
                <a:latin typeface="方正启体简体" panose="03000509000000000000" charset="-122"/>
                <a:ea typeface="方正启体简体" panose="03000509000000000000" charset="-122"/>
                <a:cs typeface="方正启体简体" panose="03000509000000000000" charset="-122"/>
              </a:rPr>
              <a:t>和欧洲其他国家向北美的移民，在</a:t>
            </a:r>
            <a:r>
              <a:rPr lang="en-US" altLang="zh-CN" sz="2000" b="1">
                <a:latin typeface="方正启体简体" panose="03000509000000000000" charset="-122"/>
                <a:ea typeface="方正启体简体" panose="03000509000000000000" charset="-122"/>
                <a:cs typeface="方正启体简体" panose="03000509000000000000" charset="-122"/>
              </a:rPr>
              <a:t>1776</a:t>
            </a:r>
            <a:r>
              <a:rPr lang="zh-CN" altLang="en-US" sz="2000" b="1">
                <a:latin typeface="方正启体简体" panose="03000509000000000000" charset="-122"/>
                <a:ea typeface="方正启体简体" panose="03000509000000000000" charset="-122"/>
                <a:cs typeface="方正启体简体" panose="03000509000000000000" charset="-122"/>
              </a:rPr>
              <a:t>年以前出现过三次高潮：</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第一次</a:t>
            </a:r>
            <a:r>
              <a:rPr lang="zh-CN" altLang="en-US" sz="2000" b="1">
                <a:latin typeface="方正启体简体" panose="03000509000000000000" charset="-122"/>
                <a:ea typeface="方正启体简体" panose="03000509000000000000" charset="-122"/>
                <a:cs typeface="方正启体简体" panose="03000509000000000000" charset="-122"/>
              </a:rPr>
              <a:t>发生在</a:t>
            </a:r>
            <a:r>
              <a:rPr lang="en-US" altLang="zh-CN" sz="2000" b="1">
                <a:latin typeface="方正启体简体" panose="03000509000000000000" charset="-122"/>
                <a:ea typeface="方正启体简体" panose="03000509000000000000" charset="-122"/>
                <a:cs typeface="方正启体简体" panose="03000509000000000000" charset="-122"/>
              </a:rPr>
              <a:t>1607-1650</a:t>
            </a:r>
            <a:r>
              <a:rPr lang="zh-CN" altLang="en-US" sz="2000" b="1">
                <a:latin typeface="方正启体简体" panose="03000509000000000000" charset="-122"/>
                <a:ea typeface="方正启体简体" panose="03000509000000000000" charset="-122"/>
                <a:cs typeface="方正启体简体" panose="03000509000000000000" charset="-122"/>
              </a:rPr>
              <a:t>年间，以</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英国移民</a:t>
            </a:r>
            <a:r>
              <a:rPr lang="zh-CN" altLang="en-US" sz="2000" b="1">
                <a:latin typeface="方正启体简体" panose="03000509000000000000" charset="-122"/>
                <a:ea typeface="方正启体简体" panose="03000509000000000000" charset="-122"/>
                <a:cs typeface="方正启体简体" panose="03000509000000000000" charset="-122"/>
              </a:rPr>
              <a:t>为主；</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第二次</a:t>
            </a:r>
            <a:r>
              <a:rPr lang="zh-CN" altLang="en-US" sz="2000" b="1">
                <a:latin typeface="方正启体简体" panose="03000509000000000000" charset="-122"/>
                <a:ea typeface="方正启体简体" panose="03000509000000000000" charset="-122"/>
                <a:cs typeface="方正启体简体" panose="03000509000000000000" charset="-122"/>
              </a:rPr>
              <a:t>移民高潮出现在</a:t>
            </a:r>
            <a:r>
              <a:rPr lang="en-US" altLang="zh-CN" sz="2000" b="1">
                <a:latin typeface="方正启体简体" panose="03000509000000000000" charset="-122"/>
                <a:ea typeface="方正启体简体" panose="03000509000000000000" charset="-122"/>
                <a:cs typeface="方正启体简体" panose="03000509000000000000" charset="-122"/>
              </a:rPr>
              <a:t>17</a:t>
            </a:r>
            <a:r>
              <a:rPr lang="zh-CN" altLang="en-US" sz="2000" b="1">
                <a:latin typeface="方正启体简体" panose="03000509000000000000" charset="-122"/>
                <a:ea typeface="方正启体简体" panose="03000509000000000000" charset="-122"/>
                <a:cs typeface="方正启体简体" panose="03000509000000000000" charset="-122"/>
              </a:rPr>
              <a:t>世纪末</a:t>
            </a:r>
            <a:r>
              <a:rPr lang="en-US" altLang="zh-CN" sz="2000" b="1">
                <a:latin typeface="方正启体简体" panose="03000509000000000000" charset="-122"/>
                <a:ea typeface="方正启体简体" panose="03000509000000000000" charset="-122"/>
                <a:cs typeface="方正启体简体" panose="03000509000000000000" charset="-122"/>
              </a:rPr>
              <a:t>18</a:t>
            </a:r>
            <a:r>
              <a:rPr lang="zh-CN" altLang="en-US" sz="2000" b="1">
                <a:latin typeface="方正启体简体" panose="03000509000000000000" charset="-122"/>
                <a:ea typeface="方正启体简体" panose="03000509000000000000" charset="-122"/>
                <a:cs typeface="方正启体简体" panose="03000509000000000000" charset="-122"/>
              </a:rPr>
              <a:t>世纪初，多</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数移民仍来自英国，但德意志、爱尔兰和苏格兰的移民开始增多</a:t>
            </a:r>
            <a:r>
              <a:rPr lang="zh-CN" altLang="en-US" sz="2000" b="1">
                <a:latin typeface="方正启体简体" panose="03000509000000000000" charset="-122"/>
                <a:ea typeface="方正启体简体" panose="03000509000000000000" charset="-122"/>
                <a:cs typeface="方正启体简体" panose="03000509000000000000" charset="-122"/>
              </a:rPr>
              <a:t>；在</a:t>
            </a:r>
            <a:r>
              <a:rPr lang="en-US" altLang="zh-CN" sz="2000" b="1">
                <a:latin typeface="方正启体简体" panose="03000509000000000000" charset="-122"/>
                <a:ea typeface="方正启体简体" panose="03000509000000000000" charset="-122"/>
                <a:cs typeface="方正启体简体" panose="03000509000000000000" charset="-122"/>
              </a:rPr>
              <a:t>1760-1775</a:t>
            </a:r>
            <a:r>
              <a:rPr lang="zh-CN" altLang="en-US" sz="2000" b="1">
                <a:latin typeface="方正启体简体" panose="03000509000000000000" charset="-122"/>
                <a:ea typeface="方正启体简体" panose="03000509000000000000" charset="-122"/>
                <a:cs typeface="方正启体简体" panose="03000509000000000000" charset="-122"/>
              </a:rPr>
              <a:t>年间，兴起了第三次向北美移民的新浪潮</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其规模远在此前的历次移民运动之上。</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gn="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李剑鸣《美国的奠基时代：</a:t>
            </a:r>
            <a:r>
              <a:rPr lang="en-US" altLang="zh-CN" sz="2000" b="1">
                <a:latin typeface="方正启体简体" panose="03000509000000000000" charset="-122"/>
                <a:ea typeface="方正启体简体" panose="03000509000000000000" charset="-122"/>
                <a:cs typeface="方正启体简体" panose="03000509000000000000" charset="-122"/>
              </a:rPr>
              <a:t>1585-1775</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custDataLst>
              <p:tags r:id="rId2"/>
            </p:custDataLst>
          </p:nvPr>
        </p:nvSpPr>
        <p:spPr>
          <a:xfrm>
            <a:off x="832273" y="2263987"/>
            <a:ext cx="8817822" cy="398780"/>
          </a:xfrm>
          <a:prstGeom prst="rect">
            <a:avLst/>
          </a:prstGeom>
          <a:noFill/>
        </p:spPr>
        <p:txBody>
          <a:bodyPr wrap="square" rtlCol="0">
            <a:spAutoFit/>
          </a:bodyPr>
          <a:lstStyle/>
          <a:p>
            <a:r>
              <a:rPr lang="zh-CN" altLang="en-US" sz="2000" b="1">
                <a:latin typeface="方正启体简体" panose="03000509000000000000" charset="-122"/>
                <a:ea typeface="方正启体简体" panose="03000509000000000000" charset="-122"/>
              </a:rPr>
              <a:t>依据材料并结合所学说明独立战争前北美社会居民的构成。</a:t>
            </a:r>
            <a:endParaRPr lang="zh-CN" altLang="en-US" sz="2000" b="1">
              <a:latin typeface="方正启体简体" panose="03000509000000000000" charset="-122"/>
              <a:ea typeface="方正启体简体" panose="03000509000000000000" charset="-122"/>
            </a:endParaRPr>
          </a:p>
        </p:txBody>
      </p:sp>
      <p:sp>
        <p:nvSpPr>
          <p:cNvPr id="4" name="文本框 3"/>
          <p:cNvSpPr txBox="1"/>
          <p:nvPr>
            <p:custDataLst>
              <p:tags r:id="rId3"/>
            </p:custDataLst>
          </p:nvPr>
        </p:nvSpPr>
        <p:spPr>
          <a:xfrm>
            <a:off x="832697" y="2662343"/>
            <a:ext cx="8556625" cy="398780"/>
          </a:xfrm>
          <a:prstGeom prst="rect">
            <a:avLst/>
          </a:prstGeom>
          <a:solidFill>
            <a:schemeClr val="bg1"/>
          </a:solidFill>
        </p:spPr>
        <p:txBody>
          <a:bodyPr wrap="square" rtlCol="0">
            <a:spAutoFit/>
          </a:bodyPr>
          <a:lstStyle/>
          <a:p>
            <a:r>
              <a:rPr lang="zh-CN" altLang="en-US" sz="2000" b="1">
                <a:solidFill>
                  <a:srgbClr val="0070C0"/>
                </a:solidFill>
                <a:latin typeface="方正启体简体" panose="03000509000000000000" charset="-122"/>
                <a:ea typeface="方正启体简体" panose="03000509000000000000" charset="-122"/>
              </a:rPr>
              <a:t>以英国人为主的欧洲人；非洲黑人；土著居民印第安人</a:t>
            </a:r>
            <a:endParaRPr lang="zh-CN" altLang="en-US" sz="2000" b="1">
              <a:solidFill>
                <a:srgbClr val="0070C0"/>
              </a:solidFill>
              <a:latin typeface="方正启体简体" panose="03000509000000000000" charset="-122"/>
              <a:ea typeface="方正启体简体" panose="03000509000000000000" charset="-122"/>
            </a:endParaRPr>
          </a:p>
        </p:txBody>
      </p:sp>
      <p:sp>
        <p:nvSpPr>
          <p:cNvPr id="5" name="文本框 4"/>
          <p:cNvSpPr txBox="1"/>
          <p:nvPr>
            <p:custDataLst>
              <p:tags r:id="rId4"/>
            </p:custDataLst>
          </p:nvPr>
        </p:nvSpPr>
        <p:spPr>
          <a:xfrm>
            <a:off x="832485" y="3015615"/>
            <a:ext cx="10966450" cy="1938020"/>
          </a:xfrm>
          <a:prstGeom prst="rect">
            <a:avLst/>
          </a:prstGeom>
          <a:solidFill>
            <a:schemeClr val="bg1"/>
          </a:solidFill>
          <a:ln w="12700">
            <a:solidFill>
              <a:srgbClr val="FF0000"/>
            </a:solidFill>
          </a:ln>
        </p:spPr>
        <p:txBody>
          <a:bodyPr wrap="square" rtlCol="0">
            <a:spAutoFit/>
          </a:bodyPr>
          <a:p>
            <a:r>
              <a:rPr lang="zh-CN" altLang="en-US" sz="2000" b="1" smtClean="0">
                <a:latin typeface="方正启体简体" panose="03000509000000000000" charset="-122"/>
                <a:ea typeface="方正启体简体" panose="03000509000000000000" charset="-122"/>
                <a:cs typeface="方正启体简体" panose="03000509000000000000" charset="-122"/>
              </a:rPr>
              <a:t>材料　欧洲</a:t>
            </a:r>
            <a:r>
              <a:rPr lang="zh-CN" altLang="en-US" sz="2000" b="1">
                <a:latin typeface="方正启体简体" panose="03000509000000000000" charset="-122"/>
                <a:ea typeface="方正启体简体" panose="03000509000000000000" charset="-122"/>
                <a:cs typeface="方正启体简体" panose="03000509000000000000" charset="-122"/>
              </a:rPr>
              <a:t>裔居民逐渐以英语为通用语言。</a:t>
            </a:r>
            <a:r>
              <a:rPr lang="en-US" altLang="zh-CN" sz="2000" b="1">
                <a:latin typeface="方正启体简体" panose="03000509000000000000" charset="-122"/>
                <a:ea typeface="方正启体简体" panose="03000509000000000000" charset="-122"/>
                <a:cs typeface="方正启体简体" panose="03000509000000000000" charset="-122"/>
              </a:rPr>
              <a:t>17-18</a:t>
            </a:r>
            <a:r>
              <a:rPr lang="zh-CN" altLang="en-US" sz="2000" b="1">
                <a:latin typeface="方正启体简体" panose="03000509000000000000" charset="-122"/>
                <a:ea typeface="方正启体简体" panose="03000509000000000000" charset="-122"/>
                <a:cs typeface="方正启体简体" panose="03000509000000000000" charset="-122"/>
              </a:rPr>
              <a:t>世纪的英国人说话带有很重的地方口音，不同的方言之间甚至难以沟通。到北美的第一代移民自然也带有这样的特点，但他们的后代摆脱了方言的口音，所说的英语发音相当接近，这令到那里游历的英国人深感惊奇。而且由于居民来源众多，成分复杂，所以人民的语言中不知不觉掺杂进了各种成分，印第安人、德意志人、荷兰人和法国人的词汇都融于英语当中，使殖民地的语言和</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标准英语</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渐渐</a:t>
            </a:r>
            <a:r>
              <a:rPr lang="zh-CN" altLang="en-US" sz="2000" b="1" smtClean="0">
                <a:latin typeface="方正启体简体" panose="03000509000000000000" charset="-122"/>
                <a:ea typeface="方正启体简体" panose="03000509000000000000" charset="-122"/>
                <a:cs typeface="方正启体简体" panose="03000509000000000000" charset="-122"/>
              </a:rPr>
              <a:t>有所不同。　　</a:t>
            </a:r>
            <a:endParaRPr lang="en-US" altLang="zh-CN" sz="2000" b="1" smtClean="0">
              <a:latin typeface="方正启体简体" panose="03000509000000000000" charset="-122"/>
              <a:ea typeface="方正启体简体" panose="03000509000000000000" charset="-122"/>
              <a:cs typeface="方正启体简体" panose="03000509000000000000" charset="-122"/>
            </a:endParaRPr>
          </a:p>
          <a:p>
            <a:r>
              <a:rPr lang="zh-CN" altLang="en-US" sz="2000" b="1" smtClean="0">
                <a:latin typeface="方正启体简体" panose="03000509000000000000" charset="-122"/>
                <a:ea typeface="方正启体简体" panose="03000509000000000000" charset="-122"/>
                <a:cs typeface="方正启体简体" panose="03000509000000000000" charset="-122"/>
              </a:rPr>
              <a:t>　　　　　　</a:t>
            </a:r>
            <a:r>
              <a:rPr lang="en-US" altLang="zh-CN" sz="2000" b="1" smtClean="0">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李剑鸣《美国的奠基时代：</a:t>
            </a:r>
            <a:r>
              <a:rPr lang="en-US" altLang="zh-CN" sz="2000" b="1">
                <a:latin typeface="方正启体简体" panose="03000509000000000000" charset="-122"/>
                <a:ea typeface="方正启体简体" panose="03000509000000000000" charset="-122"/>
                <a:cs typeface="方正启体简体" panose="03000509000000000000" charset="-122"/>
              </a:rPr>
              <a:t>1585-1775</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6" name="文本框 5"/>
          <p:cNvSpPr txBox="1"/>
          <p:nvPr>
            <p:custDataLst>
              <p:tags r:id="rId5"/>
            </p:custDataLst>
          </p:nvPr>
        </p:nvSpPr>
        <p:spPr>
          <a:xfrm>
            <a:off x="832485" y="4953635"/>
            <a:ext cx="10588625" cy="398780"/>
          </a:xfrm>
          <a:prstGeom prst="rect">
            <a:avLst/>
          </a:prstGeom>
          <a:noFill/>
        </p:spPr>
        <p:txBody>
          <a:bodyPr wrap="square" rtlCol="0">
            <a:spAutoFit/>
          </a:bodyPr>
          <a:p>
            <a:r>
              <a:rPr lang="zh-CN" altLang="en-US" sz="2000" b="1">
                <a:latin typeface="方正启体简体" panose="03000509000000000000" charset="-122"/>
                <a:ea typeface="方正启体简体" panose="03000509000000000000" charset="-122"/>
              </a:rPr>
              <a:t>依据材料说明美式英语的特点。</a:t>
            </a:r>
            <a:endParaRPr lang="zh-CN" altLang="en-US" sz="2000" b="1">
              <a:latin typeface="方正启体简体" panose="03000509000000000000" charset="-122"/>
              <a:ea typeface="方正启体简体" panose="03000509000000000000" charset="-122"/>
            </a:endParaRPr>
          </a:p>
        </p:txBody>
      </p:sp>
      <p:sp>
        <p:nvSpPr>
          <p:cNvPr id="7" name="文本框 6"/>
          <p:cNvSpPr txBox="1"/>
          <p:nvPr>
            <p:custDataLst>
              <p:tags r:id="rId6"/>
            </p:custDataLst>
          </p:nvPr>
        </p:nvSpPr>
        <p:spPr>
          <a:xfrm>
            <a:off x="850900" y="5352415"/>
            <a:ext cx="10588625" cy="398780"/>
          </a:xfrm>
          <a:prstGeom prst="rect">
            <a:avLst/>
          </a:prstGeom>
          <a:solidFill>
            <a:schemeClr val="bg1"/>
          </a:solidFill>
        </p:spPr>
        <p:txBody>
          <a:bodyPr wrap="square" rtlCol="0">
            <a:spAutoFit/>
          </a:bodyPr>
          <a:p>
            <a:r>
              <a:rPr lang="zh-CN" altLang="en-US" sz="2000" b="1">
                <a:solidFill>
                  <a:srgbClr val="0070C0"/>
                </a:solidFill>
                <a:latin typeface="方正启体简体" panose="03000509000000000000" charset="-122"/>
                <a:ea typeface="方正启体简体" panose="03000509000000000000" charset="-122"/>
              </a:rPr>
              <a:t>以英语为通用语言，并融合其他种族、国家的语言成分</a:t>
            </a:r>
            <a:endParaRPr lang="zh-CN" altLang="en-US" sz="2000" b="1">
              <a:solidFill>
                <a:srgbClr val="0070C0"/>
              </a:solidFill>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94983" y="502808"/>
            <a:ext cx="6734175" cy="645160"/>
          </a:xfrm>
          <a:prstGeom prst="rect">
            <a:avLst/>
          </a:prstGeom>
        </p:spPr>
        <p:txBody>
          <a:bodyPr wrap="none">
            <a:spAutoFit/>
          </a:bodyPr>
          <a:lstStyle/>
          <a:p>
            <a:pPr lvl="0">
              <a:lnSpc>
                <a:spcPct val="150000"/>
              </a:lnSpc>
            </a:pPr>
            <a:r>
              <a:rPr lang="en-US" altLang="zh-CN" sz="2400" b="1" smtClean="0">
                <a:solidFill>
                  <a:srgbClr val="FF0000"/>
                </a:solidFill>
                <a:latin typeface="方正启体简体" panose="03000509000000000000" charset="-122"/>
                <a:ea typeface="方正启体简体" panose="03000509000000000000" charset="-122"/>
              </a:rPr>
              <a:t>2</a:t>
            </a:r>
            <a:r>
              <a:rPr lang="zh-CN" altLang="en-US" sz="2400" b="1" smtClean="0">
                <a:solidFill>
                  <a:srgbClr val="FF0000"/>
                </a:solidFill>
                <a:latin typeface="方正启体简体" panose="03000509000000000000" charset="-122"/>
                <a:ea typeface="方正启体简体" panose="03000509000000000000" charset="-122"/>
              </a:rPr>
              <a:t>、独立战争后美国文化形成的原因、表现及局限</a:t>
            </a:r>
            <a:endParaRPr lang="zh-CN" altLang="en-US" sz="2400" b="1" smtClean="0">
              <a:solidFill>
                <a:srgbClr val="FF0000"/>
              </a:solidFill>
              <a:latin typeface="方正启体简体" panose="03000509000000000000" charset="-122"/>
              <a:ea typeface="方正启体简体" panose="03000509000000000000" charset="-122"/>
            </a:endParaRPr>
          </a:p>
        </p:txBody>
      </p:sp>
      <p:sp>
        <p:nvSpPr>
          <p:cNvPr id="7" name="TextBox 6"/>
          <p:cNvSpPr txBox="1"/>
          <p:nvPr>
            <p:custDataLst>
              <p:tags r:id="rId2"/>
            </p:custDataLst>
          </p:nvPr>
        </p:nvSpPr>
        <p:spPr>
          <a:xfrm>
            <a:off x="894715" y="1144687"/>
            <a:ext cx="2540018" cy="2489200"/>
          </a:xfrm>
          <a:prstGeom prst="rect">
            <a:avLst/>
          </a:prstGeom>
          <a:noFill/>
        </p:spPr>
        <p:txBody>
          <a:bodyPr wrap="square" rtlCol="0">
            <a:spAutoFit/>
          </a:bodyPr>
          <a:lstStyle/>
          <a:p>
            <a:pPr>
              <a:lnSpc>
                <a:spcPct val="13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1</a:t>
            </a:r>
            <a:r>
              <a:rPr lang="zh-CN" altLang="en-US" sz="2400" b="1" smtClean="0">
                <a:latin typeface="方正启体简体" panose="03000509000000000000" charset="-122"/>
                <a:ea typeface="方正启体简体" panose="03000509000000000000" charset="-122"/>
              </a:rPr>
              <a:t>）原因：</a:t>
            </a:r>
            <a:endParaRPr lang="en-US" altLang="zh-CN" sz="2400" b="1" smtClean="0">
              <a:latin typeface="方正启体简体" panose="03000509000000000000" charset="-122"/>
              <a:ea typeface="方正启体简体" panose="03000509000000000000" charset="-122"/>
            </a:endParaRPr>
          </a:p>
          <a:p>
            <a:pPr>
              <a:lnSpc>
                <a:spcPct val="13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2</a:t>
            </a:r>
            <a:r>
              <a:rPr lang="zh-CN" altLang="en-US" sz="2400" b="1" smtClean="0">
                <a:latin typeface="方正启体简体" panose="03000509000000000000" charset="-122"/>
                <a:ea typeface="方正启体简体" panose="03000509000000000000" charset="-122"/>
              </a:rPr>
              <a:t>）表现：</a:t>
            </a:r>
            <a:endParaRPr lang="en-US" altLang="zh-CN" sz="2400" b="1" smtClean="0">
              <a:latin typeface="方正启体简体" panose="03000509000000000000" charset="-122"/>
              <a:ea typeface="方正启体简体" panose="03000509000000000000" charset="-122"/>
            </a:endParaRPr>
          </a:p>
          <a:p>
            <a:pPr>
              <a:lnSpc>
                <a:spcPct val="130000"/>
              </a:lnSpc>
            </a:pPr>
            <a:endParaRPr lang="en-US" altLang="zh-CN" sz="2400" b="1" smtClean="0">
              <a:latin typeface="方正启体简体" panose="03000509000000000000" charset="-122"/>
              <a:ea typeface="方正启体简体" panose="03000509000000000000" charset="-122"/>
            </a:endParaRPr>
          </a:p>
          <a:p>
            <a:pPr>
              <a:lnSpc>
                <a:spcPct val="130000"/>
              </a:lnSpc>
            </a:pPr>
            <a:endParaRPr lang="en-US" altLang="zh-CN" sz="2400" b="1" smtClean="0">
              <a:latin typeface="方正启体简体" panose="03000509000000000000" charset="-122"/>
              <a:ea typeface="方正启体简体" panose="03000509000000000000" charset="-122"/>
            </a:endParaRPr>
          </a:p>
          <a:p>
            <a:pPr>
              <a:lnSpc>
                <a:spcPct val="130000"/>
              </a:lnSpc>
            </a:pPr>
            <a:r>
              <a:rPr lang="zh-CN" altLang="en-US" sz="2400" b="1" smtClean="0">
                <a:latin typeface="方正启体简体" panose="03000509000000000000" charset="-122"/>
                <a:ea typeface="方正启体简体" panose="03000509000000000000" charset="-122"/>
              </a:rPr>
              <a:t>（</a:t>
            </a:r>
            <a:r>
              <a:rPr lang="en-US" altLang="zh-CN" sz="2400" b="1" smtClean="0">
                <a:latin typeface="方正启体简体" panose="03000509000000000000" charset="-122"/>
                <a:ea typeface="方正启体简体" panose="03000509000000000000" charset="-122"/>
              </a:rPr>
              <a:t>3</a:t>
            </a:r>
            <a:r>
              <a:rPr lang="zh-CN" altLang="en-US" sz="2400" b="1" smtClean="0">
                <a:latin typeface="方正启体简体" panose="03000509000000000000" charset="-122"/>
                <a:ea typeface="方正启体简体" panose="03000509000000000000" charset="-122"/>
              </a:rPr>
              <a:t>）局限：</a:t>
            </a:r>
            <a:endParaRPr lang="zh-CN" altLang="en-US" sz="2400" b="1" smtClean="0">
              <a:latin typeface="方正启体简体" panose="03000509000000000000" charset="-122"/>
              <a:ea typeface="方正启体简体" panose="03000509000000000000" charset="-122"/>
            </a:endParaRPr>
          </a:p>
        </p:txBody>
      </p:sp>
      <p:sp>
        <p:nvSpPr>
          <p:cNvPr id="8" name="文本框 5"/>
          <p:cNvSpPr txBox="1"/>
          <p:nvPr>
            <p:custDataLst>
              <p:tags r:id="rId3"/>
            </p:custDataLst>
          </p:nvPr>
        </p:nvSpPr>
        <p:spPr>
          <a:xfrm>
            <a:off x="2590800" y="1148080"/>
            <a:ext cx="7904009" cy="460375"/>
          </a:xfrm>
          <a:prstGeom prst="rect">
            <a:avLst/>
          </a:prstGeom>
          <a:noFill/>
        </p:spPr>
        <p:txBody>
          <a:bodyPr wrap="square" rtlCol="0" anchor="t">
            <a:spAutoFit/>
          </a:bodyPr>
          <a:lstStyle/>
          <a:p>
            <a:r>
              <a:rPr lang="zh-CN" altLang="en-US" sz="2400" b="1" smtClean="0">
                <a:solidFill>
                  <a:srgbClr val="0070C0"/>
                </a:solidFill>
                <a:latin typeface="方正启体简体" panose="03000509000000000000" charset="-122"/>
                <a:ea typeface="方正启体简体" panose="03000509000000000000" charset="-122"/>
                <a:sym typeface="+mn-ea"/>
              </a:rPr>
              <a:t>独立战争直接推动美利坚民族与美利坚文化的形成</a:t>
            </a:r>
            <a:endParaRPr lang="zh-CN" altLang="en-US" sz="2400" b="1" smtClean="0">
              <a:solidFill>
                <a:srgbClr val="0070C0"/>
              </a:solidFill>
              <a:latin typeface="方正启体简体" panose="03000509000000000000" charset="-122"/>
              <a:ea typeface="方正启体简体" panose="03000509000000000000" charset="-122"/>
              <a:sym typeface="+mn-ea"/>
            </a:endParaRPr>
          </a:p>
        </p:txBody>
      </p:sp>
      <p:sp>
        <p:nvSpPr>
          <p:cNvPr id="9" name="文本框 5"/>
          <p:cNvSpPr txBox="1"/>
          <p:nvPr>
            <p:custDataLst>
              <p:tags r:id="rId4"/>
            </p:custDataLst>
          </p:nvPr>
        </p:nvSpPr>
        <p:spPr>
          <a:xfrm>
            <a:off x="2590801" y="1608667"/>
            <a:ext cx="9169400" cy="1529715"/>
          </a:xfrm>
          <a:prstGeom prst="rect">
            <a:avLst/>
          </a:prstGeom>
          <a:noFill/>
        </p:spPr>
        <p:txBody>
          <a:bodyPr wrap="square" rtlCol="0" anchor="t">
            <a:spAutoFit/>
          </a:bodyPr>
          <a:lstStyle/>
          <a:p>
            <a:pPr>
              <a:lnSpc>
                <a:spcPct val="130000"/>
              </a:lnSpc>
            </a:pPr>
            <a:r>
              <a:rPr lang="zh-CN" altLang="en-US" sz="2400" b="1" smtClean="0">
                <a:solidFill>
                  <a:srgbClr val="0070C0"/>
                </a:solidFill>
                <a:latin typeface="方正启体简体" panose="03000509000000000000" charset="-122"/>
                <a:ea typeface="方正启体简体" panose="03000509000000000000" charset="-122"/>
                <a:sym typeface="+mn-ea"/>
              </a:rPr>
              <a:t>①</a:t>
            </a:r>
            <a:r>
              <a:rPr lang="en-US" altLang="zh-CN" sz="2400" b="1" smtClean="0">
                <a:solidFill>
                  <a:srgbClr val="0070C0"/>
                </a:solidFill>
                <a:latin typeface="方正启体简体" panose="03000509000000000000" charset="-122"/>
                <a:ea typeface="方正启体简体" panose="03000509000000000000" charset="-122"/>
                <a:sym typeface="+mn-ea"/>
              </a:rPr>
              <a:t>1787</a:t>
            </a:r>
            <a:r>
              <a:rPr lang="zh-CN" altLang="en-US" sz="2400" b="1" smtClean="0">
                <a:solidFill>
                  <a:srgbClr val="0070C0"/>
                </a:solidFill>
                <a:latin typeface="方正启体简体" panose="03000509000000000000" charset="-122"/>
                <a:ea typeface="方正启体简体" panose="03000509000000000000" charset="-122"/>
                <a:sym typeface="+mn-ea"/>
              </a:rPr>
              <a:t>年的联邦宪法，使北美建立联邦制共和国，权力制衡原则成为美国政治文化的组成部分。</a:t>
            </a:r>
            <a:endParaRPr lang="en-US" altLang="zh-CN" sz="2400" b="1" smtClean="0">
              <a:solidFill>
                <a:srgbClr val="0070C0"/>
              </a:solidFill>
              <a:latin typeface="方正启体简体" panose="03000509000000000000" charset="-122"/>
              <a:ea typeface="方正启体简体" panose="03000509000000000000" charset="-122"/>
              <a:sym typeface="+mn-ea"/>
            </a:endParaRPr>
          </a:p>
          <a:p>
            <a:pPr>
              <a:lnSpc>
                <a:spcPct val="130000"/>
              </a:lnSpc>
            </a:pPr>
            <a:r>
              <a:rPr lang="zh-CN" altLang="en-US" sz="2400" b="1" smtClean="0">
                <a:solidFill>
                  <a:srgbClr val="0070C0"/>
                </a:solidFill>
                <a:latin typeface="方正启体简体" panose="03000509000000000000" charset="-122"/>
                <a:ea typeface="方正启体简体" panose="03000509000000000000" charset="-122"/>
                <a:sym typeface="+mn-ea"/>
              </a:rPr>
              <a:t>②自由女神像成为美国文化的重要符号之一</a:t>
            </a:r>
            <a:endParaRPr lang="zh-CN" altLang="en-US" sz="2400" b="1" smtClean="0">
              <a:solidFill>
                <a:srgbClr val="0070C0"/>
              </a:solidFill>
              <a:latin typeface="方正启体简体" panose="03000509000000000000" charset="-122"/>
              <a:ea typeface="方正启体简体" panose="03000509000000000000" charset="-122"/>
              <a:sym typeface="+mn-ea"/>
            </a:endParaRPr>
          </a:p>
        </p:txBody>
      </p:sp>
      <p:sp>
        <p:nvSpPr>
          <p:cNvPr id="10" name="文本框 5"/>
          <p:cNvSpPr txBox="1"/>
          <p:nvPr>
            <p:custDataLst>
              <p:tags r:id="rId5"/>
            </p:custDataLst>
          </p:nvPr>
        </p:nvSpPr>
        <p:spPr>
          <a:xfrm>
            <a:off x="2591013" y="3138382"/>
            <a:ext cx="7904009" cy="460375"/>
          </a:xfrm>
          <a:prstGeom prst="rect">
            <a:avLst/>
          </a:prstGeom>
          <a:noFill/>
        </p:spPr>
        <p:txBody>
          <a:bodyPr wrap="square" rtlCol="0" anchor="t">
            <a:spAutoFit/>
          </a:bodyPr>
          <a:lstStyle/>
          <a:p>
            <a:r>
              <a:rPr lang="zh-CN" altLang="en-US" sz="2400" b="1" smtClean="0">
                <a:solidFill>
                  <a:srgbClr val="0070C0"/>
                </a:solidFill>
                <a:latin typeface="方正启体简体" panose="03000509000000000000" charset="-122"/>
                <a:ea typeface="方正启体简体" panose="03000509000000000000" charset="-122"/>
              </a:rPr>
              <a:t>发展种植园经济和继续实行奴隶制</a:t>
            </a:r>
            <a:endParaRPr lang="zh-CN" altLang="en-US" sz="2400" b="1" smtClean="0">
              <a:solidFill>
                <a:srgbClr val="0070C0"/>
              </a:solidFill>
              <a:latin typeface="方正启体简体" panose="03000509000000000000" charset="-122"/>
              <a:ea typeface="方正启体简体" panose="03000509000000000000" charset="-122"/>
            </a:endParaRPr>
          </a:p>
        </p:txBody>
      </p:sp>
      <p:sp>
        <p:nvSpPr>
          <p:cNvPr id="2" name="文本框 1"/>
          <p:cNvSpPr txBox="1"/>
          <p:nvPr>
            <p:custDataLst>
              <p:tags r:id="rId6"/>
            </p:custDataLst>
          </p:nvPr>
        </p:nvSpPr>
        <p:spPr>
          <a:xfrm>
            <a:off x="1040130" y="3519170"/>
            <a:ext cx="10745470" cy="1938020"/>
          </a:xfrm>
          <a:prstGeom prst="rect">
            <a:avLst/>
          </a:prstGeom>
          <a:solidFill>
            <a:schemeClr val="bg1"/>
          </a:solidFill>
          <a:ln w="12700">
            <a:solidFill>
              <a:srgbClr val="FF0000"/>
            </a:solidFill>
          </a:ln>
        </p:spPr>
        <p:txBody>
          <a:bodyPr wrap="square" rtlCol="0">
            <a:spAutoFit/>
          </a:bodyPr>
          <a:p>
            <a:pPr algn="ct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《独立宣言》</a:t>
            </a:r>
            <a:endParaRPr lang="zh-CN" altLang="en-US" sz="2000" b="1">
              <a:latin typeface="方正启体简体" panose="03000509000000000000" charset="-122"/>
              <a:ea typeface="方正启体简体" panose="03000509000000000000" charset="-122"/>
              <a:cs typeface="方正启体简体" panose="03000509000000000000" charset="-122"/>
            </a:endParaRPr>
          </a:p>
          <a:p>
            <a:r>
              <a:rPr lang="zh-CN" altLang="en-US" sz="2000" b="1">
                <a:latin typeface="方正启体简体" panose="03000509000000000000" charset="-122"/>
                <a:ea typeface="方正启体简体" panose="03000509000000000000" charset="-122"/>
                <a:cs typeface="方正启体简体" panose="03000509000000000000" charset="-122"/>
              </a:rPr>
              <a:t>    我们视下列各点为不言而喻的真理</a:t>
            </a: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人人生而平等；人人生而具有造物主赋予的某些不可转让的权利，其中包括生命权、自由权和追求幸福的权利</a:t>
            </a:r>
            <a:r>
              <a:rPr lang="zh-CN" altLang="en-US" sz="2000" b="1">
                <a:latin typeface="方正启体简体" panose="03000509000000000000" charset="-122"/>
                <a:ea typeface="方正启体简体" panose="03000509000000000000" charset="-122"/>
                <a:cs typeface="方正启体简体" panose="03000509000000000000" charset="-122"/>
              </a:rPr>
              <a:t>；为了保障这些权利，政府才在人们中间得以建立，而政府的正当权利则来自被其统治的人民的同意；但当任何一种形式的政府对政府原来的目的造成损害时，人民有权来改变或废除它，</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以建立新的政府</a:t>
            </a:r>
            <a:r>
              <a:rPr lang="zh-CN" altLang="en-US" sz="2000" b="1">
                <a:latin typeface="方正启体简体" panose="03000509000000000000" charset="-122"/>
                <a:ea typeface="方正启体简体" panose="03000509000000000000" charset="-122"/>
                <a:cs typeface="方正启体简体" panose="03000509000000000000" charset="-122"/>
              </a:rPr>
              <a:t>。……</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gn="r"/>
            <a:r>
              <a:rPr lang="en-US" altLang="zh-CN" sz="2000" b="1">
                <a:latin typeface="方正启体简体" panose="03000509000000000000" charset="-122"/>
                <a:ea typeface="方正启体简体" panose="03000509000000000000" charset="-122"/>
                <a:cs typeface="方正启体简体" panose="03000509000000000000" charset="-122"/>
              </a:rPr>
              <a:t>——</a:t>
            </a:r>
            <a:r>
              <a:rPr lang="zh-CN" altLang="en-US" sz="2000" b="1">
                <a:latin typeface="方正启体简体" panose="03000509000000000000" charset="-122"/>
                <a:ea typeface="方正启体简体" panose="03000509000000000000" charset="-122"/>
                <a:cs typeface="方正启体简体" panose="03000509000000000000" charset="-122"/>
              </a:rPr>
              <a:t>《原则与妥协》</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4"/>
          <p:cNvSpPr txBox="1"/>
          <p:nvPr>
            <p:custDataLst>
              <p:tags r:id="rId7"/>
            </p:custDataLst>
          </p:nvPr>
        </p:nvSpPr>
        <p:spPr>
          <a:xfrm>
            <a:off x="10268585" y="8141335"/>
            <a:ext cx="609600" cy="398780"/>
          </a:xfrm>
          <a:prstGeom prst="rect">
            <a:avLst/>
          </a:prstGeom>
          <a:noFill/>
          <a:ln w="9525">
            <a:noFill/>
          </a:ln>
        </p:spPr>
        <p:txBody>
          <a:bodyPr wrap="square" anchor="t">
            <a:spAutoFit/>
          </a:bodyPr>
          <a:p>
            <a:r>
              <a:rPr lang="zh-CN" altLang="en-US" sz="2000">
                <a:solidFill>
                  <a:srgbClr val="00B050"/>
                </a:solidFill>
                <a:latin typeface="方正启体简体" panose="03000509000000000000" charset="-122"/>
                <a:ea typeface="方正启体简体" panose="03000509000000000000" charset="-122"/>
                <a:sym typeface="方正启体简体" panose="03000509000000000000" charset="-122"/>
                <a:hlinkClick r:id="rId8" action="ppaction://hlinksldjump"/>
              </a:rPr>
              <a:t></a:t>
            </a:r>
            <a:endParaRPr lang="zh-CN" altLang="en-US" sz="2000">
              <a:solidFill>
                <a:srgbClr val="00B050"/>
              </a:solidFill>
              <a:latin typeface="方正启体简体" panose="03000509000000000000" charset="-122"/>
              <a:ea typeface="方正启体简体" panose="03000509000000000000" charset="-122"/>
              <a:sym typeface="方正启体简体" panose="03000509000000000000" charset="-122"/>
              <a:hlinkClick r:id="rId8" action="ppaction://hlinksldjump"/>
            </a:endParaRPr>
          </a:p>
        </p:txBody>
      </p:sp>
      <p:sp>
        <p:nvSpPr>
          <p:cNvPr id="4" name="文本框 3"/>
          <p:cNvSpPr txBox="1"/>
          <p:nvPr>
            <p:custDataLst>
              <p:tags r:id="rId9"/>
            </p:custDataLst>
          </p:nvPr>
        </p:nvSpPr>
        <p:spPr>
          <a:xfrm>
            <a:off x="1040130" y="5457190"/>
            <a:ext cx="10604500" cy="398780"/>
          </a:xfrm>
          <a:prstGeom prst="rect">
            <a:avLst/>
          </a:prstGeom>
          <a:noFill/>
        </p:spPr>
        <p:txBody>
          <a:bodyPr wrap="square" rtlCol="0">
            <a:spAutoFit/>
          </a:bodyPr>
          <a:p>
            <a:r>
              <a:rPr lang="zh-CN" altLang="en-US" sz="2000" b="1">
                <a:latin typeface="方正启体简体" panose="03000509000000000000" charset="-122"/>
                <a:ea typeface="方正启体简体" panose="03000509000000000000" charset="-122"/>
              </a:rPr>
              <a:t>依据材料说明《独立宣言》发表的意义。</a:t>
            </a:r>
            <a:endParaRPr lang="zh-CN" altLang="en-US" sz="2000" b="1">
              <a:latin typeface="方正启体简体" panose="03000509000000000000" charset="-122"/>
              <a:ea typeface="方正启体简体" panose="03000509000000000000" charset="-122"/>
            </a:endParaRPr>
          </a:p>
        </p:txBody>
      </p:sp>
      <p:sp>
        <p:nvSpPr>
          <p:cNvPr id="5" name="文本框 4"/>
          <p:cNvSpPr txBox="1"/>
          <p:nvPr>
            <p:custDataLst>
              <p:tags r:id="rId10"/>
            </p:custDataLst>
          </p:nvPr>
        </p:nvSpPr>
        <p:spPr>
          <a:xfrm>
            <a:off x="1040130" y="5855970"/>
            <a:ext cx="10579735" cy="398780"/>
          </a:xfrm>
          <a:prstGeom prst="rect">
            <a:avLst/>
          </a:prstGeom>
          <a:solidFill>
            <a:srgbClr val="FFC000"/>
          </a:solidFill>
          <a:ln>
            <a:solidFill>
              <a:srgbClr val="FFC000"/>
            </a:solidFill>
          </a:ln>
        </p:spPr>
        <p:txBody>
          <a:bodyPr wrap="square" rtlCol="0">
            <a:spAutoFit/>
          </a:bodyPr>
          <a:p>
            <a:r>
              <a:rPr lang="zh-CN" altLang="en-US" sz="2000" b="1">
                <a:latin typeface="方正启体简体" panose="03000509000000000000" charset="-122"/>
                <a:ea typeface="方正启体简体" panose="03000509000000000000" charset="-122"/>
              </a:rPr>
              <a:t>宣传了人人平等，天赋人权的思想，标志着建立美利坚合众国</a:t>
            </a:r>
            <a:endParaRPr lang="zh-CN" altLang="en-US" sz="2000" b="1">
              <a:latin typeface="方正启体简体" panose="03000509000000000000" charset="-122"/>
              <a:ea typeface="方正启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9"/>
          <p:cNvSpPr>
            <a:spLocks noChangeArrowheads="1"/>
          </p:cNvSpPr>
          <p:nvPr>
            <p:custDataLst>
              <p:tags r:id="rId1"/>
            </p:custDataLst>
          </p:nvPr>
        </p:nvSpPr>
        <p:spPr bwMode="auto">
          <a:xfrm>
            <a:off x="7621429" y="1155383"/>
            <a:ext cx="1711166" cy="502444"/>
          </a:xfrm>
          <a:prstGeom prst="rect">
            <a:avLst/>
          </a:prstGeom>
          <a:solidFill>
            <a:schemeClr val="accent3">
              <a:lumMod val="50000"/>
            </a:schemeClr>
          </a:solidFill>
          <a:ln w="28575">
            <a:noFill/>
            <a:miter lim="800000"/>
          </a:ln>
        </p:spPr>
        <p:txBody>
          <a:bodyPr wrap="none"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vl6pPr marL="25146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6pPr>
            <a:lvl7pPr marL="29718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7pPr>
            <a:lvl8pPr marL="34290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8pPr>
            <a:lvl9pPr marL="38862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纵向分权制衡：</a:t>
            </a:r>
            <a:endPar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联邦与地方分权</a:t>
            </a:r>
            <a:endPar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p:txBody>
      </p:sp>
      <p:sp>
        <p:nvSpPr>
          <p:cNvPr id="14339" name="Rectangle 74"/>
          <p:cNvSpPr>
            <a:spLocks noChangeArrowheads="1"/>
          </p:cNvSpPr>
          <p:nvPr>
            <p:custDataLst>
              <p:tags r:id="rId2"/>
            </p:custDataLst>
          </p:nvPr>
        </p:nvSpPr>
        <p:spPr bwMode="auto">
          <a:xfrm>
            <a:off x="6787991" y="3026569"/>
            <a:ext cx="1655921" cy="486251"/>
          </a:xfrm>
          <a:prstGeom prst="rect">
            <a:avLst/>
          </a:prstGeom>
          <a:solidFill>
            <a:schemeClr val="accent3">
              <a:lumMod val="50000"/>
            </a:schemeClr>
          </a:solidFill>
          <a:ln w="28575">
            <a:noFill/>
            <a:miter lim="800000"/>
          </a:ln>
        </p:spPr>
        <p:txBody>
          <a:bodyPr wrap="none"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vl6pPr marL="25146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6pPr>
            <a:lvl7pPr marL="29718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7pPr>
            <a:lvl8pPr marL="34290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8pPr>
            <a:lvl9pPr marL="38862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横向：三权分立、</a:t>
            </a:r>
            <a:endPar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相互制约</a:t>
            </a:r>
            <a:endPar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p:txBody>
      </p:sp>
      <p:sp>
        <p:nvSpPr>
          <p:cNvPr id="14340" name="Rectangle 75"/>
          <p:cNvSpPr>
            <a:spLocks noChangeArrowheads="1"/>
          </p:cNvSpPr>
          <p:nvPr>
            <p:custDataLst>
              <p:tags r:id="rId3"/>
            </p:custDataLst>
          </p:nvPr>
        </p:nvSpPr>
        <p:spPr bwMode="auto">
          <a:xfrm>
            <a:off x="9276398" y="3026569"/>
            <a:ext cx="1106805" cy="486251"/>
          </a:xfrm>
          <a:prstGeom prst="rect">
            <a:avLst/>
          </a:prstGeom>
          <a:solidFill>
            <a:schemeClr val="accent3">
              <a:lumMod val="50000"/>
            </a:schemeClr>
          </a:solidFill>
          <a:ln w="28575">
            <a:noFill/>
            <a:miter lim="800000"/>
          </a:ln>
        </p:spPr>
        <p:txBody>
          <a:bodyPr wrap="none"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vl6pPr marL="25146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6pPr>
            <a:lvl7pPr marL="29718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7pPr>
            <a:lvl8pPr marL="34290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8pPr>
            <a:lvl9pPr marL="38862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两党制与</a:t>
            </a:r>
            <a:endPar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rPr>
              <a:t>民主原则</a:t>
            </a:r>
            <a:endParaRPr kumimoji="0" lang="zh-CN" altLang="en-US" sz="1350" b="1" i="0" u="none" strike="noStrike" kern="0" cap="none" spc="0" normalizeH="0" baseline="0" noProof="1">
              <a:solidFill>
                <a:schemeClr val="bg1"/>
              </a:solidFill>
              <a:latin typeface="方正启体简体" panose="03000509000000000000" charset="-122"/>
              <a:ea typeface="方正启体简体" panose="03000509000000000000" charset="-122"/>
              <a:cs typeface="+mn-ea"/>
              <a:sym typeface="方正启体简体" panose="03000509000000000000" charset="-122"/>
            </a:endParaRPr>
          </a:p>
        </p:txBody>
      </p:sp>
      <p:sp>
        <p:nvSpPr>
          <p:cNvPr id="14341" name="Oval 76"/>
          <p:cNvSpPr>
            <a:spLocks noChangeArrowheads="1"/>
          </p:cNvSpPr>
          <p:nvPr>
            <p:custDataLst>
              <p:tags r:id="rId4"/>
            </p:custDataLst>
          </p:nvPr>
        </p:nvSpPr>
        <p:spPr bwMode="auto">
          <a:xfrm>
            <a:off x="7677626" y="2039779"/>
            <a:ext cx="1598771" cy="449580"/>
          </a:xfrm>
          <a:prstGeom prst="ellipse">
            <a:avLst/>
          </a:prstGeom>
          <a:solidFill>
            <a:schemeClr val="accent3">
              <a:lumMod val="50000"/>
            </a:schemeClr>
          </a:solidFill>
          <a:ln>
            <a:noFill/>
          </a:ln>
          <a:effectLst>
            <a:prstShdw prst="shdw17" dist="17961" dir="2700000">
              <a:srgbClr val="999900"/>
            </a:prstShdw>
          </a:effectLst>
        </p:spPr>
        <p:txBody>
          <a:bodyPr wrap="none" anchor="ctr" anchorCtr="0">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vl6pPr marL="25146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6pPr>
            <a:lvl7pPr marL="29718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7pPr>
            <a:lvl8pPr marL="34290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8pPr>
            <a:lvl9pPr marL="3886200" indent="-228600" eaLnBrk="0" fontAlgn="base" hangingPunct="0">
              <a:spcBef>
                <a:spcPct val="0"/>
              </a:spcBef>
              <a:spcAft>
                <a:spcPct val="0"/>
              </a:spcAft>
              <a:defRPr lang="zh-CN" altLang="en-US" sz="3600">
                <a:solidFill>
                  <a:schemeClr val="tx1"/>
                </a:solidFill>
                <a:latin typeface="Calibri" panose="020F0502020204030204" pitchFamily="34" charset="0"/>
                <a:cs typeface="Helvetica" pitchFamily="34" charset="0"/>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350" b="1" i="0" u="none" strike="noStrike" kern="0" cap="none" spc="0" normalizeH="0" baseline="0" noProof="1">
                <a:solidFill>
                  <a:srgbClr val="FFFF00"/>
                </a:solidFill>
                <a:latin typeface="方正启体简体" panose="03000509000000000000" charset="-122"/>
                <a:ea typeface="方正启体简体" panose="03000509000000000000" charset="-122"/>
                <a:cs typeface="+mn-ea"/>
                <a:sym typeface="方正启体简体" panose="03000509000000000000" charset="-122"/>
              </a:rPr>
              <a:t>分权制衡</a:t>
            </a:r>
            <a:endParaRPr kumimoji="0" lang="zh-CN" altLang="en-US" sz="1350" b="1" i="0" u="none" strike="noStrike" kern="0" cap="none" spc="0" normalizeH="0" baseline="0" noProof="1">
              <a:solidFill>
                <a:srgbClr val="FFFF00"/>
              </a:solidFill>
              <a:latin typeface="方正启体简体" panose="03000509000000000000" charset="-122"/>
              <a:ea typeface="方正启体简体" panose="03000509000000000000" charset="-122"/>
              <a:cs typeface="+mn-ea"/>
              <a:sym typeface="方正启体简体" panose="03000509000000000000" charset="-122"/>
            </a:endParaRPr>
          </a:p>
        </p:txBody>
      </p:sp>
      <p:sp>
        <p:nvSpPr>
          <p:cNvPr id="14342" name="Line 77"/>
          <p:cNvSpPr>
            <a:spLocks noChangeShapeType="1"/>
          </p:cNvSpPr>
          <p:nvPr>
            <p:custDataLst>
              <p:tags r:id="rId5"/>
            </p:custDataLst>
          </p:nvPr>
        </p:nvSpPr>
        <p:spPr bwMode="auto">
          <a:xfrm rot="11040000">
            <a:off x="8460581" y="1658302"/>
            <a:ext cx="32861" cy="482918"/>
          </a:xfrm>
          <a:prstGeom prst="line">
            <a:avLst/>
          </a:prstGeom>
          <a:noFill/>
          <a:ln w="76200">
            <a:solidFill>
              <a:schemeClr val="accent3">
                <a:lumMod val="50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tx1"/>
              </a:solidFill>
              <a:effectLst/>
              <a:uLnTx/>
              <a:uFillTx/>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14343" name="Line 78"/>
          <p:cNvSpPr>
            <a:spLocks noChangeShapeType="1"/>
          </p:cNvSpPr>
          <p:nvPr>
            <p:custDataLst>
              <p:tags r:id="rId6"/>
            </p:custDataLst>
          </p:nvPr>
        </p:nvSpPr>
        <p:spPr bwMode="auto">
          <a:xfrm>
            <a:off x="8738711" y="2489359"/>
            <a:ext cx="816293" cy="447199"/>
          </a:xfrm>
          <a:prstGeom prst="line">
            <a:avLst/>
          </a:prstGeom>
          <a:noFill/>
          <a:ln w="76200">
            <a:solidFill>
              <a:schemeClr val="accent3">
                <a:lumMod val="50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700" b="0" i="0" u="none" strike="noStrike" kern="1200" cap="none" spc="0" normalizeH="0" baseline="0" noProof="0">
              <a:ln>
                <a:noFill/>
              </a:ln>
              <a:solidFill>
                <a:schemeClr val="tx1"/>
              </a:solidFill>
              <a:effectLst/>
              <a:uLnTx/>
              <a:uFillTx/>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cxnSp>
        <p:nvCxnSpPr>
          <p:cNvPr id="26631" name="Line 79"/>
          <p:cNvCxnSpPr/>
          <p:nvPr>
            <p:custDataLst>
              <p:tags r:id="rId7"/>
            </p:custDataLst>
          </p:nvPr>
        </p:nvCxnSpPr>
        <p:spPr>
          <a:xfrm flipV="1">
            <a:off x="7692390" y="2489359"/>
            <a:ext cx="619601" cy="447675"/>
          </a:xfrm>
          <a:prstGeom prst="line">
            <a:avLst/>
          </a:prstGeom>
          <a:ln w="76200" cap="flat" cmpd="sng">
            <a:solidFill>
              <a:srgbClr val="4F6228"/>
            </a:solidFill>
            <a:prstDash val="solid"/>
            <a:miter/>
            <a:headEnd type="none" w="med" len="med"/>
            <a:tailEnd type="none" w="med" len="med"/>
          </a:ln>
        </p:spPr>
      </p:cxnSp>
      <p:sp>
        <p:nvSpPr>
          <p:cNvPr id="14347" name="文本框 1"/>
          <p:cNvSpPr txBox="1"/>
          <p:nvPr>
            <p:custDataLst>
              <p:tags r:id="rId8"/>
            </p:custDataLst>
          </p:nvPr>
        </p:nvSpPr>
        <p:spPr>
          <a:xfrm>
            <a:off x="711200" y="4006215"/>
            <a:ext cx="11237595" cy="1094740"/>
          </a:xfrm>
          <a:prstGeom prst="rect">
            <a:avLst/>
          </a:prstGeom>
          <a:noFill/>
          <a:ln w="25400" cap="flat">
            <a:noFill/>
            <a:miter lim="400000"/>
          </a:ln>
        </p:spPr>
        <p:style>
          <a:lnRef idx="0">
            <a:srgbClr val="FFFFFF"/>
          </a:lnRef>
          <a:fillRef idx="0">
            <a:srgbClr val="FFFFFF"/>
          </a:fillRef>
          <a:effectRef idx="0">
            <a:srgbClr val="FFFFFF"/>
          </a:effectRef>
          <a:fontRef idx="none"/>
        </p:style>
        <p:txBody>
          <a:bodyPr spcFirstLastPara="1" wrap="square" lIns="68579" tIns="68579" rIns="68579" bIns="68579">
            <a:sp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marL="0" marR="0" lvl="0" indent="0" algn="just" defTabSz="914400" rtl="0" eaLnBrk="0" fontAlgn="base" latinLnBrk="0" hangingPunct="0">
              <a:lnSpc>
                <a:spcPct val="130000"/>
              </a:lnSpc>
              <a:spcBef>
                <a:spcPct val="0"/>
              </a:spcBef>
              <a:spcAft>
                <a:spcPct val="0"/>
              </a:spcAft>
              <a:buClrTx/>
              <a:buSzTx/>
              <a:buFontTx/>
              <a:buNone/>
            </a:pPr>
            <a:r>
              <a:rPr kumimoji="0" lang="zh-CN" altLang="en-US" sz="2400" b="1" i="0" u="none" strike="noStrike" kern="0" cap="none" spc="0" normalizeH="0" baseline="0" noProof="1">
                <a:solidFill>
                  <a:srgbClr val="0E2FBE"/>
                </a:solidFill>
                <a:latin typeface="方正启体简体" panose="03000509000000000000" charset="-122"/>
                <a:ea typeface="方正启体简体" panose="03000509000000000000" charset="-122"/>
                <a:cs typeface="+mn-ea"/>
                <a:sym typeface="方正启体简体" panose="03000509000000000000" charset="-122"/>
              </a:rPr>
              <a:t>    当一个美国人在思考政府建设的问题时，他的思路不是如何去创造权威和集中权力，而是如何去限制权威和分散权力。    </a:t>
            </a:r>
            <a:r>
              <a:rPr kumimoji="0" lang="zh-CN" altLang="en-US" sz="2400" b="1" i="0" u="none" strike="noStrike" kern="0" cap="none" spc="0" normalizeH="0" baseline="0" noProof="1">
                <a:solidFill>
                  <a:schemeClr val="tx1"/>
                </a:solidFill>
                <a:latin typeface="方正启体简体" panose="03000509000000000000" charset="-122"/>
                <a:ea typeface="方正启体简体" panose="03000509000000000000" charset="-122"/>
                <a:cs typeface="+mn-ea"/>
                <a:sym typeface="方正启体简体" panose="03000509000000000000" charset="-122"/>
              </a:rPr>
              <a:t>  </a:t>
            </a:r>
            <a:r>
              <a:rPr kumimoji="0" lang="en-US" altLang="zh-CN" sz="2400" b="1" i="0" u="none" strike="noStrike" kern="0" cap="none" spc="0" normalizeH="0" baseline="0" noProof="1">
                <a:solidFill>
                  <a:schemeClr val="tx1"/>
                </a:solidFill>
                <a:latin typeface="方正启体简体" panose="03000509000000000000" charset="-122"/>
                <a:ea typeface="方正启体简体" panose="03000509000000000000" charset="-122"/>
                <a:cs typeface="+mn-ea"/>
                <a:sym typeface="方正启体简体" panose="03000509000000000000" charset="-122"/>
              </a:rPr>
              <a:t>——</a:t>
            </a:r>
            <a:r>
              <a:rPr kumimoji="0" lang="zh-CN" altLang="en-US" sz="2400" b="1" i="0" u="none" strike="noStrike" kern="0" cap="none" spc="0" normalizeH="0" baseline="0" noProof="1">
                <a:solidFill>
                  <a:schemeClr val="tx1"/>
                </a:solidFill>
                <a:latin typeface="方正启体简体" panose="03000509000000000000" charset="-122"/>
                <a:ea typeface="方正启体简体" panose="03000509000000000000" charset="-122"/>
                <a:cs typeface="+mn-ea"/>
                <a:sym typeface="方正启体简体" panose="03000509000000000000" charset="-122"/>
              </a:rPr>
              <a:t>美国政治学家亨廷顿</a:t>
            </a:r>
            <a:endParaRPr kumimoji="0" lang="zh-CN" altLang="en-US" sz="2400" b="1" i="0" u="none" strike="noStrike" kern="0" cap="none" spc="0" normalizeH="0" baseline="0" noProof="1">
              <a:solidFill>
                <a:schemeClr val="tx1"/>
              </a:solidFill>
              <a:latin typeface="方正启体简体" panose="03000509000000000000" charset="-122"/>
              <a:ea typeface="方正启体简体" panose="03000509000000000000" charset="-122"/>
              <a:cs typeface="+mn-ea"/>
              <a:sym typeface="方正启体简体" panose="03000509000000000000" charset="-122"/>
            </a:endParaRPr>
          </a:p>
        </p:txBody>
      </p:sp>
      <p:pic>
        <p:nvPicPr>
          <p:cNvPr id="164866" name="图片 2"/>
          <p:cNvPicPr>
            <a:picLocks noChangeAspect="1"/>
          </p:cNvPicPr>
          <p:nvPr>
            <p:custDataLst>
              <p:tags r:id="rId9"/>
            </p:custDataLst>
          </p:nvPr>
        </p:nvPicPr>
        <p:blipFill>
          <a:blip r:embed="rId10"/>
          <a:srcRect t="8283" r="531" b="8335"/>
          <a:stretch>
            <a:fillRect/>
          </a:stretch>
        </p:blipFill>
        <p:spPr>
          <a:xfrm>
            <a:off x="1995170" y="878205"/>
            <a:ext cx="4523105" cy="3093720"/>
          </a:xfrm>
          <a:prstGeom prst="rect">
            <a:avLst/>
          </a:prstGeom>
          <a:noFill/>
          <a:ln w="9525">
            <a:noFill/>
          </a:ln>
        </p:spPr>
      </p:pic>
      <p:sp>
        <p:nvSpPr>
          <p:cNvPr id="100" name="文本框 99"/>
          <p:cNvSpPr txBox="1"/>
          <p:nvPr/>
        </p:nvSpPr>
        <p:spPr>
          <a:xfrm>
            <a:off x="930910" y="5100955"/>
            <a:ext cx="10798175" cy="398780"/>
          </a:xfrm>
          <a:prstGeom prst="rect">
            <a:avLst/>
          </a:prstGeom>
          <a:noFill/>
          <a:ln w="9525">
            <a:noFill/>
          </a:ln>
        </p:spPr>
        <p:txBody>
          <a:bodyPr wrap="square">
            <a:spAutoFit/>
          </a:bodyPr>
          <a:p>
            <a:pPr indent="713740"/>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阅读教材</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P66“</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历史纵横</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，思考：美国文化中的清教因素对美国产生了怎样的影响？</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930910" y="5594350"/>
            <a:ext cx="10798810" cy="1014730"/>
          </a:xfrm>
          <a:prstGeom prst="rect">
            <a:avLst/>
          </a:prstGeom>
          <a:noFill/>
          <a:ln w="9525">
            <a:noFill/>
          </a:ln>
        </p:spPr>
        <p:txBody>
          <a:bodyPr wrap="square">
            <a:spAutoFit/>
          </a:bodyPr>
          <a:p>
            <a:pPr algn="l"/>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提示：</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(1)</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清教因素，例如</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契约思想</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上帝选民</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民主政治</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注重个性</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追求个人的权利、尊严和自由</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等思想丰富了美国政治文化的内容。</a:t>
            </a:r>
            <a:r>
              <a:rPr lang="en-US" sz="2000" b="1">
                <a:solidFill>
                  <a:srgbClr val="FF0000"/>
                </a:solidFill>
                <a:latin typeface="方正启体简体" panose="03000509000000000000" charset="-122"/>
                <a:ea typeface="方正启体简体" panose="03000509000000000000" charset="-122"/>
                <a:cs typeface="方正启体简体" panose="03000509000000000000" charset="-122"/>
              </a:rPr>
              <a:t>(2)</a:t>
            </a:r>
            <a:r>
              <a:rPr lang="zh-CN" sz="2000" b="1">
                <a:solidFill>
                  <a:srgbClr val="FF0000"/>
                </a:solidFill>
                <a:latin typeface="方正启体简体" panose="03000509000000000000" charset="-122"/>
                <a:ea typeface="方正启体简体" panose="03000509000000000000" charset="-122"/>
                <a:cs typeface="方正启体简体" panose="03000509000000000000" charset="-122"/>
              </a:rPr>
              <a:t>清教因素体现了强烈的使命感，对美国以后的侵略扩张提供了重要动力。</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Tree>
    <p:custDataLst>
      <p:tags r:id="rId1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347"/>
                                        </p:tgtEl>
                                        <p:attrNameLst>
                                          <p:attrName>style.visibility</p:attrName>
                                        </p:attrNameLst>
                                      </p:cBhvr>
                                      <p:to>
                                        <p:strVal val="visible"/>
                                      </p:to>
                                    </p:set>
                                    <p:animEffect transition="in" filter="wipe(down)">
                                      <p:cBhvr>
                                        <p:cTn id="27" dur="500"/>
                                        <p:tgtEl>
                                          <p:spTgt spid="1434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heel(1)">
                                      <p:cBhvr>
                                        <p:cTn id="32" dur="20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39" grpId="0" bldLvl="0" animBg="1"/>
      <p:bldP spid="14340" grpId="0" bldLvl="0" animBg="1"/>
      <p:bldP spid="14341" grpId="0" bldLvl="0" animBg="1"/>
      <p:bldP spid="14347" grpId="0" animBg="1"/>
      <p:bldP spid="10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13435" y="502920"/>
            <a:ext cx="11027410" cy="2368550"/>
          </a:xfrm>
          <a:prstGeom prst="rect">
            <a:avLst/>
          </a:prstGeom>
          <a:solidFill>
            <a:schemeClr val="bg1"/>
          </a:solidFill>
          <a:ln w="12700">
            <a:solidFill>
              <a:srgbClr val="FF0000"/>
            </a:solidFill>
          </a:ln>
        </p:spPr>
        <p:txBody>
          <a:bodyPr wrap="square" rtlCol="0">
            <a:spAutoFit/>
          </a:bodyPr>
          <a:lstStyle/>
          <a:p>
            <a:pPr algn="ctr"/>
            <a:r>
              <a:rPr lang="zh-CN" altLang="en-US" sz="2400" b="1">
                <a:latin typeface="方正启体简体" panose="03000509000000000000" charset="-122"/>
                <a:ea typeface="方正启体简体" panose="03000509000000000000" charset="-122"/>
                <a:cs typeface="方正启体简体" panose="03000509000000000000" charset="-122"/>
              </a:rPr>
              <a:t>美国文化中的清教因素</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    清教是基督教新教的派别之一，产生于</a:t>
            </a:r>
            <a:r>
              <a:rPr lang="en-US" altLang="zh-CN" sz="2000" b="1">
                <a:latin typeface="方正启体简体" panose="03000509000000000000" charset="-122"/>
                <a:ea typeface="方正启体简体" panose="03000509000000000000" charset="-122"/>
                <a:cs typeface="方正启体简体" panose="03000509000000000000" charset="-122"/>
              </a:rPr>
              <a:t>16</a:t>
            </a:r>
            <a:r>
              <a:rPr lang="zh-CN" altLang="en-US" sz="2000" b="1">
                <a:latin typeface="方正启体简体" panose="03000509000000000000" charset="-122"/>
                <a:ea typeface="方正启体简体" panose="03000509000000000000" charset="-122"/>
                <a:cs typeface="方正启体简体" panose="03000509000000000000" charset="-122"/>
              </a:rPr>
              <a:t>世纪的英国，是英国宗教改革的产物，反映了上升时期资产阶级的意识形态。许多清教徒为避免政治和宗教迫害，来到北美大陆。所以当人们说起清教徒时，一般是指美国的清教徒。</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清教主张民主政治，注重个性，追求个人的权利、尊严和自由，提倡勤俭致富的价值观，对美国文化的形成具有重要影响，成为美国文化的组成部分。</a:t>
            </a:r>
            <a:r>
              <a:rPr lang="zh-CN" altLang="en-US" sz="2000" b="1">
                <a:latin typeface="方正启体简体" panose="03000509000000000000" charset="-122"/>
                <a:ea typeface="方正启体简体" panose="03000509000000000000" charset="-122"/>
                <a:cs typeface="方正启体简体" panose="03000509000000000000" charset="-122"/>
              </a:rPr>
              <a:t>但清教所具有的强烈使命感，也影响了美国对外部的世界的看法，成为以后美国对外扩张的内在动力之一</a:t>
            </a:r>
            <a:r>
              <a:rPr lang="zh-CN" altLang="en-US" sz="2000" b="1" smtClean="0">
                <a:latin typeface="方正启体简体" panose="03000509000000000000" charset="-122"/>
                <a:ea typeface="方正启体简体" panose="03000509000000000000" charset="-122"/>
                <a:cs typeface="方正启体简体" panose="03000509000000000000" charset="-122"/>
              </a:rPr>
              <a:t>。</a:t>
            </a:r>
            <a:endParaRPr lang="zh-CN" altLang="en-US" sz="2000" b="1" smtClean="0">
              <a:latin typeface="方正启体简体" panose="03000509000000000000" charset="-122"/>
              <a:ea typeface="方正启体简体" panose="03000509000000000000" charset="-122"/>
              <a:cs typeface="方正启体简体" panose="03000509000000000000" charset="-122"/>
            </a:endParaRPr>
          </a:p>
        </p:txBody>
      </p:sp>
      <p:sp>
        <p:nvSpPr>
          <p:cNvPr id="3" name="文本框 4"/>
          <p:cNvSpPr txBox="1"/>
          <p:nvPr>
            <p:custDataLst>
              <p:tags r:id="rId2"/>
            </p:custDataLst>
          </p:nvPr>
        </p:nvSpPr>
        <p:spPr>
          <a:xfrm>
            <a:off x="10306685" y="5614670"/>
            <a:ext cx="386080" cy="337185"/>
          </a:xfrm>
          <a:prstGeom prst="rect">
            <a:avLst/>
          </a:prstGeom>
          <a:noFill/>
          <a:ln w="9525">
            <a:noFill/>
          </a:ln>
        </p:spPr>
        <p:txBody>
          <a:bodyPr wrap="none" anchor="t">
            <a:spAutoFit/>
          </a:bodyPr>
          <a:lstStyle/>
          <a:p>
            <a:r>
              <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hlinkClick r:id="rId3" action="ppaction://hlinksldjump"/>
              </a:rPr>
              <a:t></a:t>
            </a:r>
            <a:endPar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pic>
        <p:nvPicPr>
          <p:cNvPr id="7" name="图片 6" descr="e824b899a9014c08616712460a7b02087af4f4f0[1]"/>
          <p:cNvPicPr>
            <a:picLocks noChangeAspect="1"/>
          </p:cNvPicPr>
          <p:nvPr>
            <p:custDataLst>
              <p:tags r:id="rId4"/>
            </p:custDataLst>
          </p:nvPr>
        </p:nvPicPr>
        <p:blipFill>
          <a:blip r:embed="rId5"/>
          <a:srcRect l="23825" t="1067" r="15803" b="132"/>
          <a:stretch>
            <a:fillRect/>
          </a:stretch>
        </p:blipFill>
        <p:spPr>
          <a:xfrm>
            <a:off x="813435" y="2871470"/>
            <a:ext cx="3069590" cy="3784600"/>
          </a:xfrm>
          <a:prstGeom prst="rect">
            <a:avLst/>
          </a:prstGeom>
        </p:spPr>
      </p:pic>
      <p:sp>
        <p:nvSpPr>
          <p:cNvPr id="8" name="文本框 7"/>
          <p:cNvSpPr txBox="1"/>
          <p:nvPr>
            <p:custDataLst>
              <p:tags r:id="rId6"/>
            </p:custDataLst>
          </p:nvPr>
        </p:nvSpPr>
        <p:spPr>
          <a:xfrm>
            <a:off x="3883025" y="2871470"/>
            <a:ext cx="7957820" cy="3784600"/>
          </a:xfrm>
          <a:prstGeom prst="rect">
            <a:avLst/>
          </a:prstGeom>
          <a:solidFill>
            <a:schemeClr val="bg1"/>
          </a:solidFill>
          <a:ln w="12700">
            <a:solidFill>
              <a:srgbClr val="FF0000"/>
            </a:solidFill>
          </a:ln>
        </p:spPr>
        <p:txBody>
          <a:bodyPr wrap="square" rtlCol="0" anchor="t">
            <a:spAutoFit/>
          </a:bodyPr>
          <a:p>
            <a:pPr>
              <a:lnSpc>
                <a:spcPct val="150000"/>
              </a:lnSpc>
            </a:pPr>
            <a:r>
              <a:rPr lang="en-US" altLang="zh-CN" sz="2000" b="1">
                <a:latin typeface="方正启体简体" panose="03000509000000000000" charset="-122"/>
                <a:ea typeface="方正启体简体" panose="03000509000000000000" charset="-122"/>
                <a:cs typeface="方正启体简体" panose="03000509000000000000" charset="-122"/>
              </a:rPr>
              <a:t>    </a:t>
            </a:r>
            <a:r>
              <a:rPr lang="zh-CN" altLang="en-US" sz="2000" b="1">
                <a:latin typeface="方正启体简体" panose="03000509000000000000" charset="-122"/>
                <a:ea typeface="方正启体简体" panose="03000509000000000000" charset="-122"/>
                <a:cs typeface="方正启体简体" panose="03000509000000000000" charset="-122"/>
              </a:rPr>
              <a:t>自由女神像正式名称是“自由照耀世界”，位于美国纽约海港内自由岛的哈德逊河口附近。</a:t>
            </a:r>
            <a:endParaRPr lang="zh-CN" altLang="en-US" sz="2000" b="1">
              <a:latin typeface="方正启体简体" panose="03000509000000000000" charset="-122"/>
              <a:ea typeface="方正启体简体" panose="03000509000000000000" charset="-122"/>
              <a:cs typeface="方正启体简体" panose="03000509000000000000" charset="-122"/>
            </a:endParaRPr>
          </a:p>
          <a:p>
            <a:pPr>
              <a:lnSpc>
                <a:spcPct val="150000"/>
              </a:lnSpc>
            </a:pPr>
            <a:r>
              <a:rPr lang="zh-CN" altLang="en-US" sz="2000" b="1">
                <a:latin typeface="方正启体简体" panose="03000509000000000000" charset="-122"/>
                <a:ea typeface="方正启体简体" panose="03000509000000000000" charset="-122"/>
                <a:cs typeface="方正启体简体" panose="03000509000000000000" charset="-122"/>
              </a:rPr>
              <a:t>    自由女神穿着古希腊风格服装，头戴光芒四射冠冕，七道尖芒象征七大洲。右手高举象征自由的火炬，左手捧着一块铭牌，</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上面刻着1776年7月4日，《独立宣言》颁发的日期；脚下是打碎的手铐、脚镣和锁链，象征着挣脱暴政的约束和自由。 </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endParaRPr>
          </a:p>
          <a:p>
            <a:pPr>
              <a:lnSpc>
                <a:spcPct val="150000"/>
              </a:lnSpc>
            </a:pPr>
            <a:r>
              <a:rPr lang="zh-CN" altLang="en-US" sz="2000" b="1">
                <a:latin typeface="方正启体简体" panose="03000509000000000000" charset="-122"/>
                <a:ea typeface="方正启体简体" panose="03000509000000000000" charset="-122"/>
                <a:cs typeface="方正启体简体" panose="03000509000000000000" charset="-122"/>
              </a:rPr>
              <a:t>    自由女神像是</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美国的象征，美利坚民族和美法人民友谊象征</a:t>
            </a:r>
            <a:r>
              <a:rPr lang="zh-CN" altLang="en-US" sz="2000" b="1">
                <a:latin typeface="方正启体简体" panose="03000509000000000000" charset="-122"/>
                <a:ea typeface="方正启体简体" panose="03000509000000000000" charset="-122"/>
                <a:cs typeface="方正启体简体" panose="03000509000000000000" charset="-122"/>
              </a:rPr>
              <a:t>，表达美国人民争取</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民主、自由</a:t>
            </a:r>
            <a:r>
              <a:rPr lang="zh-CN" altLang="en-US" sz="2000" b="1">
                <a:latin typeface="方正启体简体" panose="03000509000000000000" charset="-122"/>
                <a:ea typeface="方正启体简体" panose="03000509000000000000" charset="-122"/>
                <a:cs typeface="方正启体简体" panose="03000509000000000000" charset="-122"/>
              </a:rPr>
              <a:t>的崇高理想。</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自由</a:t>
            </a:r>
            <a:r>
              <a:rPr lang="zh-CN" altLang="en-US" sz="2000" b="1">
                <a:latin typeface="方正启体简体" panose="03000509000000000000" charset="-122"/>
                <a:ea typeface="方正启体简体" panose="03000509000000000000" charset="-122"/>
                <a:cs typeface="方正启体简体" panose="03000509000000000000" charset="-122"/>
              </a:rPr>
              <a:t>是美国的象征。</a:t>
            </a:r>
            <a:endParaRPr lang="zh-CN" altLang="en-US" sz="2000" b="1">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96620" y="497205"/>
            <a:ext cx="10368280" cy="1568450"/>
          </a:xfrm>
          <a:prstGeom prst="rect">
            <a:avLst/>
          </a:prstGeom>
          <a:solidFill>
            <a:schemeClr val="bg1"/>
          </a:solidFill>
          <a:ln w="12700">
            <a:solidFill>
              <a:srgbClr val="FF0000"/>
            </a:solidFill>
          </a:ln>
        </p:spPr>
        <p:txBody>
          <a:bodyPr wrap="square" rtlCol="0">
            <a:spAutoFit/>
          </a:bodyPr>
          <a:lstStyle/>
          <a:p>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并且新英格兰人只因他们自己耕作自己的土地，所以非难奴隶制度，</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而弗吉尼亚与南部的英国人在经营种植园</a:t>
            </a:r>
            <a:r>
              <a:rPr lang="zh-CN" altLang="en-US" sz="2400" b="1">
                <a:latin typeface="方正启体简体" panose="03000509000000000000" charset="-122"/>
                <a:ea typeface="方正启体简体" panose="03000509000000000000" charset="-122"/>
                <a:cs typeface="方正启体简体" panose="03000509000000000000" charset="-122"/>
              </a:rPr>
              <a:t>，并且</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役使</a:t>
            </a:r>
            <a:r>
              <a:rPr lang="zh-CN" altLang="en-US" sz="2400" b="1">
                <a:latin typeface="方正启体简体" panose="03000509000000000000" charset="-122"/>
                <a:ea typeface="方正启体简体" panose="03000509000000000000" charset="-122"/>
                <a:cs typeface="方正启体简体" panose="03000509000000000000" charset="-122"/>
              </a:rPr>
              <a:t>越来越多的从</a:t>
            </a:r>
            <a:r>
              <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rPr>
              <a:t>非洲来的黑人奴隶。</a:t>
            </a:r>
            <a:endParaRPr lang="zh-CN" altLang="en-US" sz="2400" b="1">
              <a:solidFill>
                <a:srgbClr val="FF0000"/>
              </a:solidFill>
              <a:latin typeface="方正启体简体" panose="03000509000000000000" charset="-122"/>
              <a:ea typeface="方正启体简体" panose="03000509000000000000" charset="-122"/>
              <a:cs typeface="方正启体简体" panose="03000509000000000000" charset="-122"/>
            </a:endParaRPr>
          </a:p>
          <a:p>
            <a:pPr algn="r"/>
            <a:r>
              <a:rPr lang="en-US" altLang="zh-CN" sz="2400" b="1">
                <a:latin typeface="方正启体简体" panose="03000509000000000000" charset="-122"/>
                <a:ea typeface="方正启体简体" panose="03000509000000000000" charset="-122"/>
                <a:cs typeface="方正启体简体" panose="03000509000000000000" charset="-122"/>
              </a:rPr>
              <a:t>——</a:t>
            </a:r>
            <a:r>
              <a:rPr lang="zh-CN" altLang="en-US" sz="2400" b="1">
                <a:latin typeface="方正启体简体" panose="03000509000000000000" charset="-122"/>
                <a:ea typeface="方正启体简体" panose="03000509000000000000" charset="-122"/>
                <a:cs typeface="方正启体简体" panose="03000509000000000000" charset="-122"/>
              </a:rPr>
              <a:t>《人类文明简史》</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custDataLst>
              <p:tags r:id="rId2"/>
            </p:custDataLst>
          </p:nvPr>
        </p:nvSpPr>
        <p:spPr>
          <a:xfrm>
            <a:off x="896620" y="2065655"/>
            <a:ext cx="8241030" cy="460375"/>
          </a:xfrm>
          <a:prstGeom prst="rect">
            <a:avLst/>
          </a:prstGeom>
          <a:noFill/>
        </p:spPr>
        <p:txBody>
          <a:bodyPr wrap="square" rtlCol="0">
            <a:spAutoFit/>
          </a:bodyPr>
          <a:lstStyle/>
          <a:p>
            <a:r>
              <a:rPr lang="zh-CN" altLang="en-US" sz="2400" b="1">
                <a:latin typeface="方正启体简体" panose="03000509000000000000" charset="-122"/>
                <a:ea typeface="方正启体简体" panose="03000509000000000000" charset="-122"/>
              </a:rPr>
              <a:t>依据材料说明独立战争后美国文化存在的问题。</a:t>
            </a:r>
            <a:endParaRPr lang="zh-CN" altLang="en-US" sz="2400" b="1">
              <a:latin typeface="方正启体简体" panose="03000509000000000000" charset="-122"/>
              <a:ea typeface="方正启体简体" panose="03000509000000000000" charset="-122"/>
            </a:endParaRPr>
          </a:p>
        </p:txBody>
      </p:sp>
      <p:sp>
        <p:nvSpPr>
          <p:cNvPr id="4" name="文本框 3"/>
          <p:cNvSpPr txBox="1"/>
          <p:nvPr>
            <p:custDataLst>
              <p:tags r:id="rId3"/>
            </p:custDataLst>
          </p:nvPr>
        </p:nvSpPr>
        <p:spPr>
          <a:xfrm>
            <a:off x="7238365" y="2065655"/>
            <a:ext cx="4026535" cy="491490"/>
          </a:xfrm>
          <a:prstGeom prst="rect">
            <a:avLst/>
          </a:prstGeom>
          <a:noFill/>
        </p:spPr>
        <p:txBody>
          <a:bodyPr wrap="square" rtlCol="0">
            <a:spAutoFit/>
          </a:bodyPr>
          <a:lstStyle/>
          <a:p>
            <a:r>
              <a:rPr lang="zh-CN" altLang="en-US" sz="2600" b="1">
                <a:solidFill>
                  <a:srgbClr val="FF0000"/>
                </a:solidFill>
                <a:latin typeface="方正启体简体" panose="03000509000000000000" charset="-122"/>
                <a:ea typeface="方正启体简体" panose="03000509000000000000" charset="-122"/>
              </a:rPr>
              <a:t>未废除奴隶制；种族歧视</a:t>
            </a:r>
            <a:endParaRPr lang="zh-CN" altLang="en-US" sz="2600" b="1">
              <a:solidFill>
                <a:srgbClr val="FF0000"/>
              </a:solidFill>
              <a:latin typeface="方正启体简体" panose="03000509000000000000" charset="-122"/>
              <a:ea typeface="方正启体简体" panose="03000509000000000000" charset="-122"/>
            </a:endParaRPr>
          </a:p>
        </p:txBody>
      </p:sp>
      <p:sp>
        <p:nvSpPr>
          <p:cNvPr id="5" name="文本框 4"/>
          <p:cNvSpPr txBox="1"/>
          <p:nvPr>
            <p:custDataLst>
              <p:tags r:id="rId4"/>
            </p:custDataLst>
          </p:nvPr>
        </p:nvSpPr>
        <p:spPr>
          <a:xfrm>
            <a:off x="10306685" y="5614670"/>
            <a:ext cx="386080" cy="337185"/>
          </a:xfrm>
          <a:prstGeom prst="rect">
            <a:avLst/>
          </a:prstGeom>
          <a:noFill/>
          <a:ln w="9525">
            <a:noFill/>
          </a:ln>
        </p:spPr>
        <p:txBody>
          <a:bodyPr wrap="none" anchor="t">
            <a:spAutoFit/>
          </a:bodyPr>
          <a:lstStyle/>
          <a:p>
            <a:r>
              <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hlinkClick r:id="rId5" action="ppaction://hlinksldjump"/>
              </a:rPr>
              <a:t></a:t>
            </a:r>
            <a:endParaRPr lang="zh-CN" altLang="en-US" sz="1600">
              <a:solidFill>
                <a:srgbClr val="00B050"/>
              </a:solidFill>
              <a:latin typeface="方正启体简体" panose="03000509000000000000" charset="-122"/>
              <a:ea typeface="方正启体简体" panose="03000509000000000000" charset="-122"/>
              <a:sym typeface="方正启体简体" panose="03000509000000000000" charset="-122"/>
            </a:endParaRPr>
          </a:p>
        </p:txBody>
      </p:sp>
      <p:sp>
        <p:nvSpPr>
          <p:cNvPr id="100" name="文本框 99"/>
          <p:cNvSpPr txBox="1"/>
          <p:nvPr>
            <p:custDataLst>
              <p:tags r:id="rId6"/>
            </p:custDataLst>
          </p:nvPr>
        </p:nvSpPr>
        <p:spPr>
          <a:xfrm>
            <a:off x="911225" y="3034665"/>
            <a:ext cx="10369550" cy="2749550"/>
          </a:xfrm>
          <a:prstGeom prst="rect">
            <a:avLst/>
          </a:prstGeom>
          <a:noFill/>
          <a:ln w="9525">
            <a:noFill/>
          </a:ln>
        </p:spPr>
        <p:txBody>
          <a:bodyPr wrap="square">
            <a:spAutoFit/>
          </a:bodyPr>
          <a:p>
            <a:pPr indent="0" algn="l" fontAlgn="auto">
              <a:lnSpc>
                <a:spcPct val="120000"/>
              </a:lnSpc>
            </a:pPr>
            <a:r>
              <a:rPr lang="en-US" sz="2400" b="1">
                <a:latin typeface="方正启体简体" panose="03000509000000000000" charset="-122"/>
                <a:ea typeface="方正启体简体" panose="03000509000000000000" charset="-122"/>
                <a:cs typeface="方正启体简体" panose="03000509000000000000" charset="-122"/>
              </a:rPr>
              <a:t>①</a:t>
            </a:r>
            <a:r>
              <a:rPr lang="zh-CN" sz="2400" b="1">
                <a:latin typeface="方正启体简体" panose="03000509000000000000" charset="-122"/>
                <a:ea typeface="方正启体简体" panose="03000509000000000000" charset="-122"/>
              </a:rPr>
              <a:t>共和主义的思想压制了专制主义，加快了早期的美国社会民主的发展，使一切朝着更为平等的方向前进。</a:t>
            </a:r>
            <a:endParaRPr lang="zh-CN" sz="2400" b="1">
              <a:latin typeface="方正启体简体" panose="03000509000000000000" charset="-122"/>
              <a:ea typeface="方正启体简体" panose="03000509000000000000" charset="-122"/>
            </a:endParaRPr>
          </a:p>
          <a:p>
            <a:pPr indent="0" algn="l" fontAlgn="auto">
              <a:lnSpc>
                <a:spcPct val="120000"/>
              </a:lnSpc>
            </a:pPr>
            <a:r>
              <a:rPr lang="en-US" sz="2400" b="1">
                <a:latin typeface="方正启体简体" panose="03000509000000000000" charset="-122"/>
                <a:ea typeface="方正启体简体" panose="03000509000000000000" charset="-122"/>
                <a:cs typeface="方正启体简体" panose="03000509000000000000" charset="-122"/>
              </a:rPr>
              <a:t>②</a:t>
            </a:r>
            <a:r>
              <a:rPr lang="zh-CN" sz="2400" b="1">
                <a:latin typeface="方正启体简体" panose="03000509000000000000" charset="-122"/>
                <a:ea typeface="方正启体简体" panose="03000509000000000000" charset="-122"/>
              </a:rPr>
              <a:t>对广大人民来说，自由、平等和民主不再是陌生的字眼。</a:t>
            </a:r>
            <a:endParaRPr lang="zh-CN" sz="2400" b="1">
              <a:latin typeface="方正启体简体" panose="03000509000000000000" charset="-122"/>
              <a:ea typeface="方正启体简体" panose="03000509000000000000" charset="-122"/>
            </a:endParaRPr>
          </a:p>
          <a:p>
            <a:pPr indent="0" algn="l" fontAlgn="auto">
              <a:lnSpc>
                <a:spcPct val="120000"/>
              </a:lnSpc>
            </a:pPr>
            <a:r>
              <a:rPr lang="en-US" sz="2400" b="1">
                <a:latin typeface="方正启体简体" panose="03000509000000000000" charset="-122"/>
                <a:ea typeface="方正启体简体" panose="03000509000000000000" charset="-122"/>
                <a:cs typeface="方正启体简体" panose="03000509000000000000" charset="-122"/>
              </a:rPr>
              <a:t>③</a:t>
            </a:r>
            <a:r>
              <a:rPr lang="zh-CN" sz="2400" b="1">
                <a:latin typeface="方正启体简体" panose="03000509000000000000" charset="-122"/>
                <a:ea typeface="方正启体简体" panose="03000509000000000000" charset="-122"/>
              </a:rPr>
              <a:t>自由与平等是美国的立国之本，独立战争胜利后，自由与平等更加深入人民内心，影响着美国一代又一代。</a:t>
            </a:r>
            <a:endParaRPr lang="zh-CN" sz="2400" b="1">
              <a:latin typeface="方正启体简体" panose="03000509000000000000" charset="-122"/>
              <a:ea typeface="方正启体简体" panose="03000509000000000000" charset="-122"/>
            </a:endParaRPr>
          </a:p>
          <a:p>
            <a:pPr indent="0" algn="l" fontAlgn="auto">
              <a:lnSpc>
                <a:spcPct val="120000"/>
              </a:lnSpc>
            </a:pPr>
            <a:r>
              <a:rPr lang="en-US" sz="2400" b="1">
                <a:latin typeface="方正启体简体" panose="03000509000000000000" charset="-122"/>
                <a:ea typeface="方正启体简体" panose="03000509000000000000" charset="-122"/>
                <a:cs typeface="方正启体简体" panose="03000509000000000000" charset="-122"/>
              </a:rPr>
              <a:t>④</a:t>
            </a:r>
            <a:r>
              <a:rPr lang="zh-CN" sz="2400" b="1">
                <a:latin typeface="方正启体简体" panose="03000509000000000000" charset="-122"/>
                <a:ea typeface="方正启体简体" panose="03000509000000000000" charset="-122"/>
              </a:rPr>
              <a:t>留下种族歧视的烙印。</a:t>
            </a:r>
            <a:endParaRPr lang="zh-CN" altLang="en-US" sz="2400" b="1">
              <a:latin typeface="方正启体简体" panose="03000509000000000000" charset="-122"/>
              <a:ea typeface="方正启体简体" panose="03000509000000000000" charset="-122"/>
            </a:endParaRPr>
          </a:p>
        </p:txBody>
      </p:sp>
      <p:sp>
        <p:nvSpPr>
          <p:cNvPr id="6" name="文本框 5"/>
          <p:cNvSpPr txBox="1"/>
          <p:nvPr>
            <p:custDataLst>
              <p:tags r:id="rId7"/>
            </p:custDataLst>
          </p:nvPr>
        </p:nvSpPr>
        <p:spPr>
          <a:xfrm>
            <a:off x="896620" y="2574131"/>
            <a:ext cx="6116479" cy="460375"/>
          </a:xfrm>
          <a:prstGeom prst="rect">
            <a:avLst/>
          </a:prstGeom>
          <a:noFill/>
        </p:spPr>
        <p:txBody>
          <a:bodyPr wrap="square" rtlCol="0" anchor="t">
            <a:spAutoFit/>
          </a:bodyPr>
          <a:p>
            <a:pPr algn="l"/>
            <a:r>
              <a:rPr lang="zh-CN" sz="2400" b="1">
                <a:latin typeface="方正启体简体" panose="03000509000000000000" charset="-122"/>
                <a:ea typeface="方正启体简体" panose="03000509000000000000" charset="-122"/>
                <a:sym typeface="+mn-ea"/>
              </a:rPr>
              <a:t>美国独立战争文化的影响</a:t>
            </a:r>
            <a:endParaRPr lang="zh-CN" altLang="en-US" sz="2400" b="1">
              <a:latin typeface="方正启体简体" panose="03000509000000000000" charset="-122"/>
              <a:ea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859515" y="490639"/>
            <a:ext cx="6975475" cy="737235"/>
          </a:xfrm>
          <a:prstGeom prst="rect">
            <a:avLst/>
          </a:prstGeom>
        </p:spPr>
        <p:txBody>
          <a:bodyPr wrap="none">
            <a:spAutoFit/>
          </a:bodyPr>
          <a:lstStyle/>
          <a:p>
            <a:pPr lvl="0">
              <a:lnSpc>
                <a:spcPct val="150000"/>
              </a:lnSpc>
            </a:pPr>
            <a:r>
              <a:rPr lang="zh-CN" altLang="en-US" sz="2800" b="1" smtClean="0">
                <a:solidFill>
                  <a:srgbClr val="FF0000"/>
                </a:solidFill>
                <a:latin typeface="方正启体简体" panose="03000509000000000000" charset="-122"/>
                <a:ea typeface="方正启体简体" panose="03000509000000000000" charset="-122"/>
              </a:rPr>
              <a:t>独立战争前拉丁美洲文化形成的背景及表现</a:t>
            </a:r>
            <a:endParaRPr lang="en-US" altLang="zh-CN" sz="2800" b="1" smtClean="0">
              <a:solidFill>
                <a:srgbClr val="FF0000"/>
              </a:solidFill>
              <a:latin typeface="方正启体简体" panose="03000509000000000000" charset="-122"/>
              <a:ea typeface="方正启体简体" panose="03000509000000000000" charset="-122"/>
            </a:endParaRPr>
          </a:p>
        </p:txBody>
      </p:sp>
      <p:pic>
        <p:nvPicPr>
          <p:cNvPr id="2" name="图片 1" descr="8694a4c27d1ed21b224e85a5a46eddc450da3fee[1]"/>
          <p:cNvPicPr>
            <a:picLocks noChangeAspect="1"/>
          </p:cNvPicPr>
          <p:nvPr>
            <p:custDataLst>
              <p:tags r:id="rId2"/>
            </p:custDataLst>
          </p:nvPr>
        </p:nvPicPr>
        <p:blipFill>
          <a:blip r:embed="rId3"/>
          <a:srcRect l="16602" r="18252"/>
          <a:stretch>
            <a:fillRect/>
          </a:stretch>
        </p:blipFill>
        <p:spPr>
          <a:xfrm>
            <a:off x="859790" y="1119505"/>
            <a:ext cx="3157855" cy="3580765"/>
          </a:xfrm>
          <a:prstGeom prst="rect">
            <a:avLst/>
          </a:prstGeom>
        </p:spPr>
      </p:pic>
      <p:sp>
        <p:nvSpPr>
          <p:cNvPr id="3" name="文本框 2"/>
          <p:cNvSpPr txBox="1"/>
          <p:nvPr>
            <p:custDataLst>
              <p:tags r:id="rId4"/>
            </p:custDataLst>
          </p:nvPr>
        </p:nvSpPr>
        <p:spPr>
          <a:xfrm>
            <a:off x="4017645" y="1111250"/>
            <a:ext cx="7929880" cy="1938020"/>
          </a:xfrm>
          <a:prstGeom prst="rect">
            <a:avLst/>
          </a:prstGeom>
          <a:solidFill>
            <a:schemeClr val="bg1"/>
          </a:solidFill>
          <a:ln w="12700">
            <a:solidFill>
              <a:srgbClr val="FF0000"/>
            </a:solidFill>
          </a:ln>
        </p:spPr>
        <p:txBody>
          <a:bodyPr wrap="square" rtlCol="0" anchor="t">
            <a:spAutoFit/>
          </a:bodyPr>
          <a:p>
            <a:r>
              <a:rPr lang="en-US" altLang="zh-CN" sz="2400" b="1">
                <a:latin typeface="方正启体简体" panose="03000509000000000000" charset="-122"/>
                <a:ea typeface="方正启体简体" panose="03000509000000000000" charset="-122"/>
                <a:cs typeface="方正启体简体" panose="03000509000000000000" charset="-122"/>
              </a:rPr>
              <a:t>    </a:t>
            </a:r>
            <a:r>
              <a:rPr lang="zh-CN" altLang="en-US" sz="2400" b="1">
                <a:latin typeface="方正启体简体" panose="03000509000000000000" charset="-122"/>
                <a:ea typeface="方正启体简体" panose="03000509000000000000" charset="-122"/>
                <a:cs typeface="方正启体简体" panose="03000509000000000000" charset="-122"/>
              </a:rPr>
              <a:t>拉丁美洲，是指美国以南的美洲地区，包括墨西哥、中美洲、西印度群岛和南美洲。</a:t>
            </a:r>
            <a:endParaRPr lang="zh-CN" altLang="en-US" sz="2400" b="1">
              <a:latin typeface="方正启体简体" panose="03000509000000000000" charset="-122"/>
              <a:ea typeface="方正启体简体" panose="03000509000000000000" charset="-122"/>
              <a:cs typeface="方正启体简体" panose="03000509000000000000" charset="-122"/>
            </a:endParaRPr>
          </a:p>
          <a:p>
            <a:r>
              <a:rPr lang="zh-CN" altLang="en-US" sz="2400" b="1">
                <a:latin typeface="方正启体简体" panose="03000509000000000000" charset="-122"/>
                <a:ea typeface="方正启体简体" panose="03000509000000000000" charset="-122"/>
                <a:cs typeface="方正启体简体" panose="03000509000000000000" charset="-122"/>
              </a:rPr>
              <a:t>    就居民的语言而论，拉丁语语族的西班牙语和葡萄牙语是这一地区的主要语言，因此美国以南的众多国家被称为拉丁美洲国家，这个地区被称为拉丁美洲。</a:t>
            </a:r>
            <a:endParaRPr lang="zh-CN" altLang="en-US" sz="2400" b="1">
              <a:latin typeface="方正启体简体" panose="03000509000000000000" charset="-122"/>
              <a:ea typeface="方正启体简体" panose="03000509000000000000" charset="-122"/>
              <a:cs typeface="方正启体简体" panose="03000509000000000000" charset="-122"/>
            </a:endParaRPr>
          </a:p>
        </p:txBody>
      </p:sp>
      <p:graphicFrame>
        <p:nvGraphicFramePr>
          <p:cNvPr id="2650167" name="表格 2650166"/>
          <p:cNvGraphicFramePr/>
          <p:nvPr>
            <p:custDataLst>
              <p:tags r:id="rId5"/>
            </p:custDataLst>
          </p:nvPr>
        </p:nvGraphicFramePr>
        <p:xfrm>
          <a:off x="4067810" y="3110865"/>
          <a:ext cx="7877175" cy="3469005"/>
        </p:xfrm>
        <a:graphic>
          <a:graphicData uri="http://schemas.openxmlformats.org/drawingml/2006/table">
            <a:tbl>
              <a:tblPr/>
              <a:tblGrid>
                <a:gridCol w="642620"/>
                <a:gridCol w="7234555"/>
              </a:tblGrid>
              <a:tr h="995680">
                <a:tc>
                  <a:txBody>
                    <a:bodyPr/>
                    <a:p>
                      <a:pPr marL="0" lvl="0" indent="0" algn="ctr">
                        <a:lnSpc>
                          <a:spcPct val="120000"/>
                        </a:lnSpc>
                        <a:spcBef>
                          <a:spcPct val="0"/>
                        </a:spcBef>
                        <a:buFontTx/>
                        <a:buNone/>
                      </a:pP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rPr>
                        <a:t>背景</a:t>
                      </a: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76" marB="32976" anchor="ctr">
                    <a:lnL w="28575" cap="flat" cmpd="sng">
                      <a:solidFill>
                        <a:schemeClr val="tx1"/>
                      </a:solidFill>
                      <a:prstDash val="solid"/>
                      <a:headEnd type="none" w="med" len="med"/>
                      <a:tailEnd type="none" w="med" len="med"/>
                    </a:lnL>
                    <a:lnR w="0" cap="flat" cmpd="sng">
                      <a:solidFill>
                        <a:srgbClr val="000000"/>
                      </a:solidFill>
                      <a:prstDash val="solid"/>
                      <a:headEnd type="none" w="med" len="med"/>
                      <a:tailEnd type="none" w="med" len="med"/>
                    </a:lnR>
                    <a:lnT w="28575" cap="flat" cmpd="sng">
                      <a:solidFill>
                        <a:schemeClr val="tx1"/>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76" marB="32976" anchor="ctr">
                    <a:lnL w="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879475">
                <a:tc>
                  <a:txBody>
                    <a:bodyPr/>
                    <a:p>
                      <a:pPr marL="0" lvl="0" indent="0" algn="ctr">
                        <a:lnSpc>
                          <a:spcPct val="120000"/>
                        </a:lnSpc>
                        <a:spcBef>
                          <a:spcPct val="0"/>
                        </a:spcBef>
                        <a:buFontTx/>
                        <a:buNone/>
                      </a:pP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rPr>
                        <a:t>特征</a:t>
                      </a: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76" marB="32976" anchor="ctr">
                    <a:lnL w="28575" cap="flat" cmpd="sng">
                      <a:solidFill>
                        <a:schemeClr val="tx1"/>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76" marB="32976" anchor="ctr">
                    <a:lnL w="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0" cap="flat" cmpd="sng">
                      <a:solidFill>
                        <a:srgbClr val="000000"/>
                      </a:solidFill>
                      <a:prstDash val="solid"/>
                      <a:headEnd type="none" w="med" len="med"/>
                      <a:tailEnd type="none" w="med" len="med"/>
                    </a:lnT>
                    <a:lnB w="0" cap="flat" cmpd="sng">
                      <a:solidFill>
                        <a:srgbClr val="000000"/>
                      </a:solidFill>
                      <a:prstDash val="solid"/>
                      <a:headEnd type="none" w="med" len="med"/>
                      <a:tailEnd type="none" w="med" len="med"/>
                    </a:lnB>
                    <a:lnTlToBr>
                      <a:noFill/>
                    </a:lnTlToBr>
                    <a:lnBlToTr>
                      <a:noFill/>
                    </a:lnBlToTr>
                    <a:noFill/>
                  </a:tcPr>
                </a:tc>
              </a:tr>
              <a:tr h="1593850">
                <a:tc>
                  <a:txBody>
                    <a:bodyPr/>
                    <a:p>
                      <a:pPr marL="0" lvl="0" indent="0" algn="ctr">
                        <a:lnSpc>
                          <a:spcPct val="120000"/>
                        </a:lnSpc>
                        <a:spcBef>
                          <a:spcPct val="0"/>
                        </a:spcBef>
                        <a:buFontTx/>
                        <a:buNone/>
                      </a:pPr>
                      <a:r>
                        <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rPr>
                        <a:t>表现</a:t>
                      </a: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76" marB="32976" anchor="ctr">
                    <a:lnL w="28575" cap="flat" cmpd="sng">
                      <a:solidFill>
                        <a:schemeClr val="tx1"/>
                      </a:solidFill>
                      <a:prstDash val="solid"/>
                      <a:headEnd type="none" w="med" len="med"/>
                      <a:tailEnd type="none" w="med" len="med"/>
                    </a:lnL>
                    <a:lnR w="0" cap="flat" cmpd="sng">
                      <a:solidFill>
                        <a:srgbClr val="000000"/>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p>
                      <a:pPr marL="0" lvl="0" indent="0">
                        <a:lnSpc>
                          <a:spcPct val="120000"/>
                        </a:lnSpc>
                        <a:spcBef>
                          <a:spcPct val="0"/>
                        </a:spcBef>
                        <a:buFontTx/>
                        <a:buNone/>
                      </a:pPr>
                      <a:endParaRPr lang="zh-CN" altLang="en-US" sz="1800" b="1" dirty="0">
                        <a:solidFill>
                          <a:srgbClr val="000000"/>
                        </a:solidFill>
                        <a:uFillTx/>
                        <a:latin typeface="方正启体简体" panose="03000509000000000000" charset="-122"/>
                        <a:ea typeface="方正启体简体" panose="03000509000000000000" charset="-122"/>
                        <a:cs typeface="方正启体简体" panose="03000509000000000000" charset="-122"/>
                      </a:endParaRPr>
                    </a:p>
                  </a:txBody>
                  <a:tcPr marL="65951" marR="65951" marT="32976" marB="32976" anchor="ctr">
                    <a:lnL w="0"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0"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650158" name="文本框 2650157"/>
          <p:cNvSpPr txBox="1"/>
          <p:nvPr/>
        </p:nvSpPr>
        <p:spPr>
          <a:xfrm>
            <a:off x="3920351" y="5446935"/>
            <a:ext cx="3041768" cy="87630"/>
          </a:xfrm>
          <a:prstGeom prst="rect">
            <a:avLst/>
          </a:prstGeom>
          <a:noFill/>
          <a:ln w="9525">
            <a:noFill/>
          </a:ln>
        </p:spPr>
        <p:txBody>
          <a:bodyPr lIns="65951" tIns="32976" rIns="65951" bIns="32976" anchor="b" anchorCtr="1">
            <a:spAutoFit/>
          </a:bodyPr>
          <a:p>
            <a:pPr defTabSz="1171575">
              <a:lnSpc>
                <a:spcPct val="150000"/>
              </a:lnSpc>
            </a:pPr>
            <a:r>
              <a:rPr lang="zh-CN" altLang="en-US" sz="100" dirty="0">
                <a:solidFill>
                  <a:srgbClr val="FF0000"/>
                </a:solidFill>
                <a:latin typeface="方正启体简体" panose="03000509000000000000" charset="-122"/>
                <a:ea typeface="方正启体简体" panose="03000509000000000000" charset="-122"/>
              </a:rPr>
              <a:t>西班牙、葡萄牙文化</a:t>
            </a:r>
            <a:endParaRPr lang="zh-CN" altLang="en-US" sz="100" dirty="0">
              <a:solidFill>
                <a:srgbClr val="FF0000"/>
              </a:solidFill>
              <a:latin typeface="方正启体简体" panose="03000509000000000000" charset="-122"/>
              <a:ea typeface="方正启体简体" panose="03000509000000000000" charset="-122"/>
            </a:endParaRPr>
          </a:p>
        </p:txBody>
      </p:sp>
      <p:sp>
        <p:nvSpPr>
          <p:cNvPr id="7" name="文本框 6"/>
          <p:cNvSpPr txBox="1"/>
          <p:nvPr/>
        </p:nvSpPr>
        <p:spPr>
          <a:xfrm>
            <a:off x="4772025" y="3188970"/>
            <a:ext cx="7172960" cy="991235"/>
          </a:xfrm>
          <a:prstGeom prst="rect">
            <a:avLst/>
          </a:prstGeom>
          <a:noFill/>
          <a:ln w="15875">
            <a:noFill/>
          </a:ln>
        </p:spPr>
        <p:txBody>
          <a:bodyPr wrap="square" rtlCol="0">
            <a:spAutoFit/>
          </a:bodyPr>
          <a:p>
            <a:pPr marL="0" lvl="0" indent="0">
              <a:lnSpc>
                <a:spcPct val="100000"/>
              </a:lnSpc>
              <a:spcBef>
                <a:spcPct val="0"/>
              </a:spcBef>
              <a:buFontTx/>
              <a:buNone/>
            </a:pP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①西班牙和葡萄牙在美洲建立殖民统治；②拉丁语族的西班牙语和葡萄牙语是拉丁美洲的主要语言</a:t>
            </a: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;③</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种族融合现象普遍</a:t>
            </a:r>
            <a:r>
              <a:rPr lang="en-US" altLang="zh-CN"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形成等级分明的“混血社会”</a:t>
            </a:r>
            <a:endPar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文本框 8"/>
          <p:cNvSpPr txBox="1"/>
          <p:nvPr/>
        </p:nvSpPr>
        <p:spPr>
          <a:xfrm>
            <a:off x="4772184" y="4320064"/>
            <a:ext cx="4454843" cy="391160"/>
          </a:xfrm>
          <a:prstGeom prst="rect">
            <a:avLst/>
          </a:prstGeom>
          <a:noFill/>
          <a:ln w="15875">
            <a:noFill/>
          </a:ln>
        </p:spPr>
        <p:txBody>
          <a:bodyPr wrap="square" rtlCol="0">
            <a:spAutoFit/>
          </a:bodyPr>
          <a:p>
            <a:pPr marL="0" lvl="0" indent="0">
              <a:lnSpc>
                <a:spcPct val="100000"/>
              </a:lnSpc>
              <a:spcBef>
                <a:spcPct val="0"/>
              </a:spcBef>
              <a:buFontTx/>
              <a:buNone/>
            </a:pPr>
            <a:r>
              <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拉丁美洲的文化具有多元性</a:t>
            </a:r>
            <a:endParaRPr lang="zh-CN" altLang="en-US" sz="195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
        <p:nvSpPr>
          <p:cNvPr id="10" name="文本框 9"/>
          <p:cNvSpPr txBox="1"/>
          <p:nvPr/>
        </p:nvSpPr>
        <p:spPr>
          <a:xfrm>
            <a:off x="4692015" y="4998085"/>
            <a:ext cx="7127240" cy="1445260"/>
          </a:xfrm>
          <a:prstGeom prst="rect">
            <a:avLst/>
          </a:prstGeom>
          <a:noFill/>
          <a:ln w="15875">
            <a:noFill/>
          </a:ln>
        </p:spPr>
        <p:txBody>
          <a:bodyPr wrap="square" rtlCol="0">
            <a:spAutoFit/>
          </a:bodyPr>
          <a:p>
            <a:pPr marL="0" lvl="0" indent="0">
              <a:lnSpc>
                <a:spcPct val="100000"/>
              </a:lnSpc>
              <a:spcBef>
                <a:spcPct val="0"/>
              </a:spcBef>
              <a:buFontTx/>
              <a:buNone/>
            </a:pPr>
            <a:r>
              <a:rPr lang="zh-CN" altLang="en-US"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传统的印第安文化逐渐消失，西班牙、葡萄牙文化成为主体，成为主体</a:t>
            </a:r>
            <a:r>
              <a:rPr lang="en-US" altLang="zh-CN"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天主教成为拉丁美洲的主要宗教</a:t>
            </a:r>
            <a:r>
              <a:rPr lang="en-US" altLang="zh-CN" sz="2200" b="1">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拉丁舞成为拉丁美洲的重要文化符号之一</a:t>
            </a:r>
            <a:r>
              <a:rPr lang="en-US" altLang="zh-CN"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偏远的内陆地区</a:t>
            </a:r>
            <a:r>
              <a:rPr lang="en-US" altLang="zh-CN"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a:t>
            </a:r>
            <a:r>
              <a:rPr lang="zh-CN" altLang="en-US"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rPr>
              <a:t>印第安人保留了他们的生活方式和文化传统。</a:t>
            </a:r>
            <a:endParaRPr lang="zh-CN" altLang="en-US" sz="2200" b="1" dirty="0">
              <a:solidFill>
                <a:srgbClr val="000000"/>
              </a:solidFill>
              <a:uFillTx/>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50158"/>
                                        </p:tgtEl>
                                        <p:attrNameLst>
                                          <p:attrName>style.visibility</p:attrName>
                                        </p:attrNameLst>
                                      </p:cBhvr>
                                      <p:to>
                                        <p:strVal val="visible"/>
                                      </p:to>
                                    </p:set>
                                    <p:animEffect transition="in" filter="blinds(horizontal)">
                                      <p:cBhvr>
                                        <p:cTn id="7" dur="500"/>
                                        <p:tgtEl>
                                          <p:spTgt spid="26501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0158" grpId="0"/>
      <p:bldP spid="7" grpId="0" bldLvl="0" animBg="1"/>
      <p:bldP spid="9" grpId="0" bldLvl="0" animBg="1"/>
      <p:bldP spid="10" grpId="0" bldLvl="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00.xml><?xml version="1.0" encoding="utf-8"?>
<p:tagLst xmlns:p="http://schemas.openxmlformats.org/presentationml/2006/main">
  <p:tag name="AS_UNIQUEID" val="1089"/>
</p:tagLst>
</file>

<file path=ppt/tags/tag101.xml><?xml version="1.0" encoding="utf-8"?>
<p:tagLst xmlns:p="http://schemas.openxmlformats.org/presentationml/2006/main">
  <p:tag name="AS_UNIQUEID" val="1090"/>
</p:tagLst>
</file>

<file path=ppt/tags/tag102.xml><?xml version="1.0" encoding="utf-8"?>
<p:tagLst xmlns:p="http://schemas.openxmlformats.org/presentationml/2006/main">
  <p:tag name="AS_UNIQUEID" val="1091"/>
</p:tagLst>
</file>

<file path=ppt/tags/tag103.xml><?xml version="1.0" encoding="utf-8"?>
<p:tagLst xmlns:p="http://schemas.openxmlformats.org/presentationml/2006/main">
  <p:tag name="AS_UNIQUEID" val="1092"/>
</p:tagLst>
</file>

<file path=ppt/tags/tag104.xml><?xml version="1.0" encoding="utf-8"?>
<p:tagLst xmlns:p="http://schemas.openxmlformats.org/presentationml/2006/main">
  <p:tag name="AS_UNIQUEID" val="1093"/>
</p:tagLst>
</file>

<file path=ppt/tags/tag105.xml><?xml version="1.0" encoding="utf-8"?>
<p:tagLst xmlns:p="http://schemas.openxmlformats.org/presentationml/2006/main">
  <p:tag name="AS_UNIQUEID" val="1094"/>
</p:tagLst>
</file>

<file path=ppt/tags/tag106.xml><?xml version="1.0" encoding="utf-8"?>
<p:tagLst xmlns:p="http://schemas.openxmlformats.org/presentationml/2006/main">
  <p:tag name="AS_UNIQUEID" val="1095"/>
</p:tagLst>
</file>

<file path=ppt/tags/tag107.xml><?xml version="1.0" encoding="utf-8"?>
<p:tagLst xmlns:p="http://schemas.openxmlformats.org/presentationml/2006/main">
  <p:tag name="AS_UNIQUEID" val="1096"/>
</p:tagLst>
</file>

<file path=ppt/tags/tag108.xml><?xml version="1.0" encoding="utf-8"?>
<p:tagLst xmlns:p="http://schemas.openxmlformats.org/presentationml/2006/main">
  <p:tag name="AS_UNIQUEID" val="1097"/>
</p:tagLst>
</file>

<file path=ppt/tags/tag109.xml><?xml version="1.0" encoding="utf-8"?>
<p:tagLst xmlns:p="http://schemas.openxmlformats.org/presentationml/2006/main">
  <p:tag name="AS_UNIQUEID" val="1099"/>
</p:tagLst>
</file>

<file path=ppt/tags/tag11.xml><?xml version="1.0" encoding="utf-8"?>
<p:tagLst xmlns:p="http://schemas.openxmlformats.org/presentationml/2006/main">
  <p:tag name="AS_UNIQUEID" val="992"/>
</p:tagLst>
</file>

<file path=ppt/tags/tag110.xml><?xml version="1.0" encoding="utf-8"?>
<p:tagLst xmlns:p="http://schemas.openxmlformats.org/presentationml/2006/main">
  <p:tag name="AS_UNIQUEID" val="1100"/>
</p:tagLst>
</file>

<file path=ppt/tags/tag111.xml><?xml version="1.0" encoding="utf-8"?>
<p:tagLst xmlns:p="http://schemas.openxmlformats.org/presentationml/2006/main">
  <p:tag name="AS_UNIQUEID" val="1101"/>
</p:tagLst>
</file>

<file path=ppt/tags/tag112.xml><?xml version="1.0" encoding="utf-8"?>
<p:tagLst xmlns:p="http://schemas.openxmlformats.org/presentationml/2006/main">
  <p:tag name="AS_UNIQUEID" val="1102"/>
</p:tagLst>
</file>

<file path=ppt/tags/tag113.xml><?xml version="1.0" encoding="utf-8"?>
<p:tagLst xmlns:p="http://schemas.openxmlformats.org/presentationml/2006/main">
  <p:tag name="AS_UNIQUEID" val="1103"/>
</p:tagLst>
</file>

<file path=ppt/tags/tag114.xml><?xml version="1.0" encoding="utf-8"?>
<p:tagLst xmlns:p="http://schemas.openxmlformats.org/presentationml/2006/main">
  <p:tag name="AS_UNIQUEID" val="1104"/>
</p:tagLst>
</file>

<file path=ppt/tags/tag115.xml><?xml version="1.0" encoding="utf-8"?>
<p:tagLst xmlns:p="http://schemas.openxmlformats.org/presentationml/2006/main">
  <p:tag name="AS_UNIQUEID" val="1105"/>
</p:tagLst>
</file>

<file path=ppt/tags/tag116.xml><?xml version="1.0" encoding="utf-8"?>
<p:tagLst xmlns:p="http://schemas.openxmlformats.org/presentationml/2006/main">
  <p:tag name="AS_UNIQUEID" val="1106"/>
</p:tagLst>
</file>

<file path=ppt/tags/tag117.xml><?xml version="1.0" encoding="utf-8"?>
<p:tagLst xmlns:p="http://schemas.openxmlformats.org/presentationml/2006/main">
  <p:tag name="AS_UNIQUEID" val="1107"/>
</p:tagLst>
</file>

<file path=ppt/tags/tag118.xml><?xml version="1.0" encoding="utf-8"?>
<p:tagLst xmlns:p="http://schemas.openxmlformats.org/presentationml/2006/main">
  <p:tag name="AS_UNIQUEID" val="1108"/>
</p:tagLst>
</file>

<file path=ppt/tags/tag119.xml><?xml version="1.0" encoding="utf-8"?>
<p:tagLst xmlns:p="http://schemas.openxmlformats.org/presentationml/2006/main">
  <p:tag name="AS_UNIQUEID" val="1109"/>
</p:tagLst>
</file>

<file path=ppt/tags/tag12.xml><?xml version="1.0" encoding="utf-8"?>
<p:tagLst xmlns:p="http://schemas.openxmlformats.org/presentationml/2006/main">
  <p:tag name="AS_UNIQUEID" val="993"/>
</p:tagLst>
</file>

<file path=ppt/tags/tag120.xml><?xml version="1.0" encoding="utf-8"?>
<p:tagLst xmlns:p="http://schemas.openxmlformats.org/presentationml/2006/main">
  <p:tag name="AS_UNIQUEID" val="1110"/>
</p:tagLst>
</file>

<file path=ppt/tags/tag121.xml><?xml version="1.0" encoding="utf-8"?>
<p:tagLst xmlns:p="http://schemas.openxmlformats.org/presentationml/2006/main">
  <p:tag name="AS_UNIQUEID" val="1111"/>
</p:tagLst>
</file>

<file path=ppt/tags/tag122.xml><?xml version="1.0" encoding="utf-8"?>
<p:tagLst xmlns:p="http://schemas.openxmlformats.org/presentationml/2006/main">
  <p:tag name="AS_UNIQUEID" val="1112"/>
</p:tagLst>
</file>

<file path=ppt/tags/tag123.xml><?xml version="1.0" encoding="utf-8"?>
<p:tagLst xmlns:p="http://schemas.openxmlformats.org/presentationml/2006/main">
  <p:tag name="AS_UNIQUEID" val="1113"/>
</p:tagLst>
</file>

<file path=ppt/tags/tag124.xml><?xml version="1.0" encoding="utf-8"?>
<p:tagLst xmlns:p="http://schemas.openxmlformats.org/presentationml/2006/main">
  <p:tag name="AS_UNIQUEID" val="1114"/>
</p:tagLst>
</file>

<file path=ppt/tags/tag125.xml><?xml version="1.0" encoding="utf-8"?>
<p:tagLst xmlns:p="http://schemas.openxmlformats.org/presentationml/2006/main">
  <p:tag name="AS_UNIQUEID" val="1115"/>
</p:tagLst>
</file>

<file path=ppt/tags/tag126.xml><?xml version="1.0" encoding="utf-8"?>
<p:tagLst xmlns:p="http://schemas.openxmlformats.org/presentationml/2006/main">
  <p:tag name="AS_UNIQUEID" val="1116"/>
</p:tagLst>
</file>

<file path=ppt/tags/tag127.xml><?xml version="1.0" encoding="utf-8"?>
<p:tagLst xmlns:p="http://schemas.openxmlformats.org/presentationml/2006/main">
  <p:tag name="AS_UNIQUEID" val="1118"/>
</p:tagLst>
</file>

<file path=ppt/tags/tag128.xml><?xml version="1.0" encoding="utf-8"?>
<p:tagLst xmlns:p="http://schemas.openxmlformats.org/presentationml/2006/main">
  <p:tag name="AS_UNIQUEID" val="1119"/>
</p:tagLst>
</file>

<file path=ppt/tags/tag129.xml><?xml version="1.0" encoding="utf-8"?>
<p:tagLst xmlns:p="http://schemas.openxmlformats.org/presentationml/2006/main">
  <p:tag name="AS_UNIQUEID" val="1120"/>
</p:tagLst>
</file>

<file path=ppt/tags/tag13.xml><?xml version="1.0" encoding="utf-8"?>
<p:tagLst xmlns:p="http://schemas.openxmlformats.org/presentationml/2006/main">
  <p:tag name="AS_UNIQUEID" val="994"/>
</p:tagLst>
</file>

<file path=ppt/tags/tag130.xml><?xml version="1.0" encoding="utf-8"?>
<p:tagLst xmlns:p="http://schemas.openxmlformats.org/presentationml/2006/main">
  <p:tag name="AS_UNIQUEID" val="1121"/>
</p:tagLst>
</file>

<file path=ppt/tags/tag131.xml><?xml version="1.0" encoding="utf-8"?>
<p:tagLst xmlns:p="http://schemas.openxmlformats.org/presentationml/2006/main">
  <p:tag name="AS_UNIQUEID" val="1122"/>
</p:tagLst>
</file>

<file path=ppt/tags/tag132.xml><?xml version="1.0" encoding="utf-8"?>
<p:tagLst xmlns:p="http://schemas.openxmlformats.org/presentationml/2006/main">
  <p:tag name="AS_UNIQUEID" val="1124"/>
</p:tagLst>
</file>

<file path=ppt/tags/tag133.xml><?xml version="1.0" encoding="utf-8"?>
<p:tagLst xmlns:p="http://schemas.openxmlformats.org/presentationml/2006/main">
  <p:tag name="AS_UNIQUEID" val="1125"/>
</p:tagLst>
</file>

<file path=ppt/tags/tag134.xml><?xml version="1.0" encoding="utf-8"?>
<p:tagLst xmlns:p="http://schemas.openxmlformats.org/presentationml/2006/main">
  <p:tag name="AS_UNIQUEID" val="1126"/>
</p:tagLst>
</file>

<file path=ppt/tags/tag135.xml><?xml version="1.0" encoding="utf-8"?>
<p:tagLst xmlns:p="http://schemas.openxmlformats.org/presentationml/2006/main">
  <p:tag name="AS_UNIQUEID" val="1127"/>
</p:tagLst>
</file>

<file path=ppt/tags/tag136.xml><?xml version="1.0" encoding="utf-8"?>
<p:tagLst xmlns:p="http://schemas.openxmlformats.org/presentationml/2006/main">
  <p:tag name="AS_UNIQUEID" val="1128"/>
</p:tagLst>
</file>

<file path=ppt/tags/tag137.xml><?xml version="1.0" encoding="utf-8"?>
<p:tagLst xmlns:p="http://schemas.openxmlformats.org/presentationml/2006/main">
  <p:tag name="AS_UNIQUEID" val="1130"/>
</p:tagLst>
</file>

<file path=ppt/tags/tag138.xml><?xml version="1.0" encoding="utf-8"?>
<p:tagLst xmlns:p="http://schemas.openxmlformats.org/presentationml/2006/main">
  <p:tag name="AS_UNIQUEID" val="1131"/>
</p:tagLst>
</file>

<file path=ppt/tags/tag139.xml><?xml version="1.0" encoding="utf-8"?>
<p:tagLst xmlns:p="http://schemas.openxmlformats.org/presentationml/2006/main">
  <p:tag name="AS_UNIQUEID" val="1132"/>
</p:tagLst>
</file>

<file path=ppt/tags/tag14.xml><?xml version="1.0" encoding="utf-8"?>
<p:tagLst xmlns:p="http://schemas.openxmlformats.org/presentationml/2006/main">
  <p:tag name="AS_UNIQUEID" val="996"/>
</p:tagLst>
</file>

<file path=ppt/tags/tag140.xml><?xml version="1.0" encoding="utf-8"?>
<p:tagLst xmlns:p="http://schemas.openxmlformats.org/presentationml/2006/main">
  <p:tag name="AS_UNIQUEID" val="1134"/>
</p:tagLst>
</file>

<file path=ppt/tags/tag141.xml><?xml version="1.0" encoding="utf-8"?>
<p:tagLst xmlns:p="http://schemas.openxmlformats.org/presentationml/2006/main">
  <p:tag name="AS_UNIQUEID" val="1135"/>
</p:tagLst>
</file>

<file path=ppt/tags/tag142.xml><?xml version="1.0" encoding="utf-8"?>
<p:tagLst xmlns:p="http://schemas.openxmlformats.org/presentationml/2006/main">
  <p:tag name="AS_UNIQUEID" val="1136"/>
</p:tagLst>
</file>

<file path=ppt/tags/tag143.xml><?xml version="1.0" encoding="utf-8"?>
<p:tagLst xmlns:p="http://schemas.openxmlformats.org/presentationml/2006/main">
  <p:tag name="AS_UNIQUEID" val="1137"/>
</p:tagLst>
</file>

<file path=ppt/tags/tag144.xml><?xml version="1.0" encoding="utf-8"?>
<p:tagLst xmlns:p="http://schemas.openxmlformats.org/presentationml/2006/main">
  <p:tag name="PA" val="v3.0.1"/>
</p:tagLst>
</file>

<file path=ppt/tags/tag145.xml><?xml version="1.0" encoding="utf-8"?>
<p:tagLst xmlns:p="http://schemas.openxmlformats.org/presentationml/2006/main">
  <p:tag name="AS_UNIQUEID" val="1152"/>
</p:tagLst>
</file>

<file path=ppt/tags/tag146.xml><?xml version="1.0" encoding="utf-8"?>
<p:tagLst xmlns:p="http://schemas.openxmlformats.org/presentationml/2006/main">
  <p:tag name="AS_UNIQUEID" val="1153"/>
</p:tagLst>
</file>

<file path=ppt/tags/tag147.xml><?xml version="1.0" encoding="utf-8"?>
<p:tagLst xmlns:p="http://schemas.openxmlformats.org/presentationml/2006/main">
  <p:tag name="AS_UNIQUEID" val="1158"/>
</p:tagLst>
</file>

<file path=ppt/tags/tag148.xml><?xml version="1.0" encoding="utf-8"?>
<p:tagLst xmlns:p="http://schemas.openxmlformats.org/presentationml/2006/main">
  <p:tag name="AS_UNIQUEID" val="1159"/>
</p:tagLst>
</file>

<file path=ppt/tags/tag149.xml><?xml version="1.0" encoding="utf-8"?>
<p:tagLst xmlns:p="http://schemas.openxmlformats.org/presentationml/2006/main">
  <p:tag name="KSO_WM_UNIT_TABLE_BEAUTIFY" val="smartTable{a332422b-d06f-4897-950f-bc1140f216ee}"/>
  <p:tag name="TABLE_ENDDRAG_ORIGIN_RECT" val="700*353"/>
  <p:tag name="TABLE_ENDDRAG_RECT" val="17*165*700*353"/>
</p:tagLst>
</file>

<file path=ppt/tags/tag15.xml><?xml version="1.0" encoding="utf-8"?>
<p:tagLst xmlns:p="http://schemas.openxmlformats.org/presentationml/2006/main">
  <p:tag name="AS_UNIQUEID" val="997"/>
</p:tagLst>
</file>

<file path=ppt/tags/tag150.xml><?xml version="1.0" encoding="utf-8"?>
<p:tagLst xmlns:p="http://schemas.openxmlformats.org/presentationml/2006/main">
  <p:tag name="AS_UNIQUEID" val="640"/>
  <p:tag name="KSO_WM_FULL_TEXT_BEAUTIFY_COPY_ID" val="3"/>
</p:tagLst>
</file>

<file path=ppt/tags/tag151.xml><?xml version="1.0" encoding="utf-8"?>
<p:tagLst xmlns:p="http://schemas.openxmlformats.org/presentationml/2006/main">
  <p:tag name="AS_UNIQUEID" val="641"/>
  <p:tag name="KSO_WM_FULL_TEXT_BEAUTIFY_COPY_ID" val="6"/>
</p:tagLst>
</file>

<file path=ppt/tags/tag152.xml><?xml version="1.0" encoding="utf-8"?>
<p:tagLst xmlns:p="http://schemas.openxmlformats.org/presentationml/2006/main">
  <p:tag name="AS_UNIQUEID" val="642"/>
  <p:tag name="KSO_WM_FULL_TEXT_BEAUTIFY_COPY_ID" val="7"/>
</p:tagLst>
</file>

<file path=ppt/tags/tag153.xml><?xml version="1.0" encoding="utf-8"?>
<p:tagLst xmlns:p="http://schemas.openxmlformats.org/presentationml/2006/main">
  <p:tag name="AS_UNIQUEID" val="657"/>
  <p:tag name="KSO_WM_FULL_TEXT_BEAUTIFY_COPY_ID" val="2"/>
</p:tagLst>
</file>

<file path=ppt/tags/tag154.xml><?xml version="1.0" encoding="utf-8"?>
<p:tagLst xmlns:p="http://schemas.openxmlformats.org/presentationml/2006/main">
  <p:tag name="AS_UNIQUEID" val="658"/>
  <p:tag name="KSO_WM_FULL_TEXT_BEAUTIFY_COPY_ID" val="4"/>
</p:tagLst>
</file>

<file path=ppt/tags/tag155.xml><?xml version="1.0" encoding="utf-8"?>
<p:tagLst xmlns:p="http://schemas.openxmlformats.org/presentationml/2006/main">
  <p:tag name="AS_UNIQUEID" val="659"/>
  <p:tag name="KSO_WM_FULL_TEXT_BEAUTIFY_COPY_ID" val="6"/>
</p:tagLst>
</file>

<file path=ppt/tags/tag156.xml><?xml version="1.0" encoding="utf-8"?>
<p:tagLst xmlns:p="http://schemas.openxmlformats.org/presentationml/2006/main">
  <p:tag name="KSO_WM_FULL_TEXT_BEAUTIFY_COPY_ID" val="150996896"/>
</p:tagLst>
</file>

<file path=ppt/tags/tag157.xml><?xml version="1.0" encoding="utf-8"?>
<p:tagLst xmlns:p="http://schemas.openxmlformats.org/presentationml/2006/main">
  <p:tag name="AS_UNIQUEID" val="636"/>
</p:tagLst>
</file>

<file path=ppt/tags/tag158.xml><?xml version="1.0" encoding="utf-8"?>
<p:tagLst xmlns:p="http://schemas.openxmlformats.org/presentationml/2006/main">
  <p:tag name="AS_UNIQUEID" val="637"/>
</p:tagLst>
</file>

<file path=ppt/tags/tag159.xml><?xml version="1.0" encoding="utf-8"?>
<p:tagLst xmlns:p="http://schemas.openxmlformats.org/presentationml/2006/main">
  <p:tag name="AS_UNIQUEID" val="1173"/>
</p:tagLst>
</file>

<file path=ppt/tags/tag16.xml><?xml version="1.0" encoding="utf-8"?>
<p:tagLst xmlns:p="http://schemas.openxmlformats.org/presentationml/2006/main">
  <p:tag name="AS_UNIQUEID" val="998"/>
</p:tagLst>
</file>

<file path=ppt/tags/tag160.xml><?xml version="1.0" encoding="utf-8"?>
<p:tagLst xmlns:p="http://schemas.openxmlformats.org/presentationml/2006/main">
  <p:tag name="AS_UNIQUEID" val="1174"/>
</p:tagLst>
</file>

<file path=ppt/tags/tag161.xml><?xml version="1.0" encoding="utf-8"?>
<p:tagLst xmlns:p="http://schemas.openxmlformats.org/presentationml/2006/main">
  <p:tag name="AS_UNIQUEID" val="1175"/>
</p:tagLst>
</file>

<file path=ppt/tags/tag162.xml><?xml version="1.0" encoding="utf-8"?>
<p:tagLst xmlns:p="http://schemas.openxmlformats.org/presentationml/2006/main">
  <p:tag name="AS_UNIQUEID" val="1178"/>
</p:tagLst>
</file>

<file path=ppt/tags/tag163.xml><?xml version="1.0" encoding="utf-8"?>
<p:tagLst xmlns:p="http://schemas.openxmlformats.org/presentationml/2006/main">
  <p:tag name="AS_UNIQUEID" val="1179"/>
</p:tagLst>
</file>

<file path=ppt/tags/tag164.xml><?xml version="1.0" encoding="utf-8"?>
<p:tagLst xmlns:p="http://schemas.openxmlformats.org/presentationml/2006/main">
  <p:tag name="AS_UNIQUEID" val="1180"/>
</p:tagLst>
</file>

<file path=ppt/tags/tag165.xml><?xml version="1.0" encoding="utf-8"?>
<p:tagLst xmlns:p="http://schemas.openxmlformats.org/presentationml/2006/main">
  <p:tag name="AS_UNIQUEID" val="1192"/>
</p:tagLst>
</file>

<file path=ppt/tags/tag166.xml><?xml version="1.0" encoding="utf-8"?>
<p:tagLst xmlns:p="http://schemas.openxmlformats.org/presentationml/2006/main">
  <p:tag name="AS_UNIQUEID" val="1193"/>
</p:tagLst>
</file>

<file path=ppt/tags/tag167.xml><?xml version="1.0" encoding="utf-8"?>
<p:tagLst xmlns:p="http://schemas.openxmlformats.org/presentationml/2006/main">
  <p:tag name="AS_UNIQUEID" val="1194"/>
</p:tagLst>
</file>

<file path=ppt/tags/tag168.xml><?xml version="1.0" encoding="utf-8"?>
<p:tagLst xmlns:p="http://schemas.openxmlformats.org/presentationml/2006/main">
  <p:tag name="AS_UNIQUEID" val="1195"/>
</p:tagLst>
</file>

<file path=ppt/tags/tag169.xml><?xml version="1.0" encoding="utf-8"?>
<p:tagLst xmlns:p="http://schemas.openxmlformats.org/presentationml/2006/main">
  <p:tag name="AS_UNIQUEID" val="1196"/>
</p:tagLst>
</file>

<file path=ppt/tags/tag17.xml><?xml version="1.0" encoding="utf-8"?>
<p:tagLst xmlns:p="http://schemas.openxmlformats.org/presentationml/2006/main">
  <p:tag name="AS_UNIQUEID" val="999"/>
</p:tagLst>
</file>

<file path=ppt/tags/tag170.xml><?xml version="1.0" encoding="utf-8"?>
<p:tagLst xmlns:p="http://schemas.openxmlformats.org/presentationml/2006/main">
  <p:tag name="AS_UNIQUEID" val="1198"/>
</p:tagLst>
</file>

<file path=ppt/tags/tag171.xml><?xml version="1.0" encoding="utf-8"?>
<p:tagLst xmlns:p="http://schemas.openxmlformats.org/presentationml/2006/main">
  <p:tag name="AS_UNIQUEID" val="1199"/>
</p:tagLst>
</file>

<file path=ppt/tags/tag172.xml><?xml version="1.0" encoding="utf-8"?>
<p:tagLst xmlns:p="http://schemas.openxmlformats.org/presentationml/2006/main">
  <p:tag name="AS_UNIQUEID" val="1200"/>
</p:tagLst>
</file>

<file path=ppt/tags/tag173.xml><?xml version="1.0" encoding="utf-8"?>
<p:tagLst xmlns:p="http://schemas.openxmlformats.org/presentationml/2006/main">
  <p:tag name="AS_UNIQUEID" val="1201"/>
</p:tagLst>
</file>

<file path=ppt/tags/tag174.xml><?xml version="1.0" encoding="utf-8"?>
<p:tagLst xmlns:p="http://schemas.openxmlformats.org/presentationml/2006/main">
  <p:tag name="AS_UNIQUEID" val="688"/>
  <p:tag name="KSO_WM_FULL_TEXT_BEAUTIFY_COPY_ID" val="14338"/>
</p:tagLst>
</file>

<file path=ppt/tags/tag175.xml><?xml version="1.0" encoding="utf-8"?>
<p:tagLst xmlns:p="http://schemas.openxmlformats.org/presentationml/2006/main">
  <p:tag name="AS_UNIQUEID" val="689"/>
  <p:tag name="KSO_WM_FULL_TEXT_BEAUTIFY_COPY_ID" val="14339"/>
</p:tagLst>
</file>

<file path=ppt/tags/tag176.xml><?xml version="1.0" encoding="utf-8"?>
<p:tagLst xmlns:p="http://schemas.openxmlformats.org/presentationml/2006/main">
  <p:tag name="AS_UNIQUEID" val="690"/>
  <p:tag name="KSO_WM_FULL_TEXT_BEAUTIFY_COPY_ID" val="14340"/>
</p:tagLst>
</file>

<file path=ppt/tags/tag177.xml><?xml version="1.0" encoding="utf-8"?>
<p:tagLst xmlns:p="http://schemas.openxmlformats.org/presentationml/2006/main">
  <p:tag name="AS_UNIQUEID" val="691"/>
  <p:tag name="KSO_WM_FULL_TEXT_BEAUTIFY_COPY_ID" val="14341"/>
</p:tagLst>
</file>

<file path=ppt/tags/tag178.xml><?xml version="1.0" encoding="utf-8"?>
<p:tagLst xmlns:p="http://schemas.openxmlformats.org/presentationml/2006/main">
  <p:tag name="AS_UNIQUEID" val="692"/>
  <p:tag name="KSO_WM_FULL_TEXT_BEAUTIFY_COPY_ID" val="14342"/>
</p:tagLst>
</file>

<file path=ppt/tags/tag179.xml><?xml version="1.0" encoding="utf-8"?>
<p:tagLst xmlns:p="http://schemas.openxmlformats.org/presentationml/2006/main">
  <p:tag name="AS_UNIQUEID" val="693"/>
  <p:tag name="KSO_WM_FULL_TEXT_BEAUTIFY_COPY_ID" val="14343"/>
</p:tagLst>
</file>

<file path=ppt/tags/tag18.xml><?xml version="1.0" encoding="utf-8"?>
<p:tagLst xmlns:p="http://schemas.openxmlformats.org/presentationml/2006/main">
  <p:tag name="AS_UNIQUEID" val="1000"/>
</p:tagLst>
</file>

<file path=ppt/tags/tag180.xml><?xml version="1.0" encoding="utf-8"?>
<p:tagLst xmlns:p="http://schemas.openxmlformats.org/presentationml/2006/main">
  <p:tag name="AS_UNIQUEID" val="694"/>
  <p:tag name="KSO_WM_FULL_TEXT_BEAUTIFY_COPY_ID" val="26631"/>
</p:tagLst>
</file>

<file path=ppt/tags/tag181.xml><?xml version="1.0" encoding="utf-8"?>
<p:tagLst xmlns:p="http://schemas.openxmlformats.org/presentationml/2006/main">
  <p:tag name="AS_UNIQUEID" val="695"/>
  <p:tag name="KSO_WM_FULL_TEXT_BEAUTIFY_COPY_ID" val="14347"/>
</p:tagLst>
</file>

<file path=ppt/tags/tag182.xml><?xml version="1.0" encoding="utf-8"?>
<p:tagLst xmlns:p="http://schemas.openxmlformats.org/presentationml/2006/main">
  <p:tag name="AS_UNIQUEID" val="696"/>
</p:tagLst>
</file>

<file path=ppt/tags/tag183.xml><?xml version="1.0" encoding="utf-8"?>
<p:tagLst xmlns:p="http://schemas.openxmlformats.org/presentationml/2006/main">
  <p:tag name="KSO_WM_FULL_TEXT_BEAUTIFY_COPY_ID" val="150996892"/>
</p:tagLst>
</file>

<file path=ppt/tags/tag184.xml><?xml version="1.0" encoding="utf-8"?>
<p:tagLst xmlns:p="http://schemas.openxmlformats.org/presentationml/2006/main">
  <p:tag name="AS_UNIQUEID" val="684"/>
</p:tagLst>
</file>

<file path=ppt/tags/tag185.xml><?xml version="1.0" encoding="utf-8"?>
<p:tagLst xmlns:p="http://schemas.openxmlformats.org/presentationml/2006/main">
  <p:tag name="AS_UNIQUEID" val="685"/>
</p:tagLst>
</file>

<file path=ppt/tags/tag186.xml><?xml version="1.0" encoding="utf-8"?>
<p:tagLst xmlns:p="http://schemas.openxmlformats.org/presentationml/2006/main">
  <p:tag name="AS_UNIQUEID" val="1188"/>
</p:tagLst>
</file>

<file path=ppt/tags/tag187.xml><?xml version="1.0" encoding="utf-8"?>
<p:tagLst xmlns:p="http://schemas.openxmlformats.org/presentationml/2006/main">
  <p:tag name="AS_UNIQUEID" val="1189"/>
</p:tagLst>
</file>

<file path=ppt/tags/tag188.xml><?xml version="1.0" encoding="utf-8"?>
<p:tagLst xmlns:p="http://schemas.openxmlformats.org/presentationml/2006/main">
  <p:tag name="AS_UNIQUEID" val="1203"/>
  <p:tag name="KSO_WM_UNIT_PLACING_PICTURE_USER_VIEWPORT" val="{&quot;height&quot;:7503,&quot;width&quot;:5998}"/>
</p:tagLst>
</file>

<file path=ppt/tags/tag189.xml><?xml version="1.0" encoding="utf-8"?>
<p:tagLst xmlns:p="http://schemas.openxmlformats.org/presentationml/2006/main">
  <p:tag name="AS_UNIQUEID" val="1204"/>
</p:tagLst>
</file>

<file path=ppt/tags/tag19.xml><?xml version="1.0" encoding="utf-8"?>
<p:tagLst xmlns:p="http://schemas.openxmlformats.org/presentationml/2006/main">
  <p:tag name="AS_UNIQUEID" val="1001"/>
</p:tagLst>
</file>

<file path=ppt/tags/tag190.xml><?xml version="1.0" encoding="utf-8"?>
<p:tagLst xmlns:p="http://schemas.openxmlformats.org/presentationml/2006/main">
  <p:tag name="AS_UNIQUEID" val="1185"/>
</p:tagLst>
</file>

<file path=ppt/tags/tag191.xml><?xml version="1.0" encoding="utf-8"?>
<p:tagLst xmlns:p="http://schemas.openxmlformats.org/presentationml/2006/main">
  <p:tag name="AS_UNIQUEID" val="1186"/>
</p:tagLst>
</file>

<file path=ppt/tags/tag192.xml><?xml version="1.0" encoding="utf-8"?>
<p:tagLst xmlns:p="http://schemas.openxmlformats.org/presentationml/2006/main">
  <p:tag name="AS_UNIQUEID" val="1207"/>
</p:tagLst>
</file>

<file path=ppt/tags/tag193.xml><?xml version="1.0" encoding="utf-8"?>
<p:tagLst xmlns:p="http://schemas.openxmlformats.org/presentationml/2006/main">
  <p:tag name="AS_UNIQUEID" val="1208"/>
</p:tagLst>
</file>

<file path=ppt/tags/tag194.xml><?xml version="1.0" encoding="utf-8"?>
<p:tagLst xmlns:p="http://schemas.openxmlformats.org/presentationml/2006/main">
  <p:tag name="AS_UNIQUEID" val="1209"/>
</p:tagLst>
</file>

<file path=ppt/tags/tag195.xml><?xml version="1.0" encoding="utf-8"?>
<p:tagLst xmlns:p="http://schemas.openxmlformats.org/presentationml/2006/main">
  <p:tag name="AS_UNIQUEID" val="1210"/>
</p:tagLst>
</file>

<file path=ppt/tags/tag196.xml><?xml version="1.0" encoding="utf-8"?>
<p:tagLst xmlns:p="http://schemas.openxmlformats.org/presentationml/2006/main">
  <p:tag name="AS_UNIQUEID" val="1083"/>
</p:tagLst>
</file>

<file path=ppt/tags/tag197.xml><?xml version="1.0" encoding="utf-8"?>
<p:tagLst xmlns:p="http://schemas.openxmlformats.org/presentationml/2006/main">
  <p:tag name="AS_UNIQUEID" val="1084"/>
</p:tagLst>
</file>

<file path=ppt/tags/tag198.xml><?xml version="1.0" encoding="utf-8"?>
<p:tagLst xmlns:p="http://schemas.openxmlformats.org/presentationml/2006/main">
  <p:tag name="AS_UNIQUEID" val="1212"/>
</p:tagLst>
</file>

<file path=ppt/tags/tag199.xml><?xml version="1.0" encoding="utf-8"?>
<p:tagLst xmlns:p="http://schemas.openxmlformats.org/presentationml/2006/main">
  <p:tag name="AS_UNIQUEID" val="1217"/>
</p:tagLst>
</file>

<file path=ppt/tags/tag2.xml><?xml version="1.0" encoding="utf-8"?>
<p:tagLst xmlns:p="http://schemas.openxmlformats.org/presentationml/2006/main">
  <p:tag name="AS_UNIQUEID" val="980"/>
</p:tagLst>
</file>

<file path=ppt/tags/tag20.xml><?xml version="1.0" encoding="utf-8"?>
<p:tagLst xmlns:p="http://schemas.openxmlformats.org/presentationml/2006/main">
  <p:tag name="AS_UNIQUEID" val="1002"/>
</p:tagLst>
</file>

<file path=ppt/tags/tag200.xml><?xml version="1.0" encoding="utf-8"?>
<p:tagLst xmlns:p="http://schemas.openxmlformats.org/presentationml/2006/main">
  <p:tag name="AS_UNIQUEID" val="1218"/>
</p:tagLst>
</file>

<file path=ppt/tags/tag201.xml><?xml version="1.0" encoding="utf-8"?>
<p:tagLst xmlns:p="http://schemas.openxmlformats.org/presentationml/2006/main">
  <p:tag name="KSO_WM_UNIT_TABLE_BEAUTIFY" val="smartTable{84ff973a-22ba-4727-9053-d9ae29151f65}"/>
  <p:tag name="TABLE_ENDDRAG_ORIGIN_RECT" val="620*262"/>
  <p:tag name="TABLE_ENDDRAG_RECT" val="320*244*620*262"/>
</p:tagLst>
</file>

<file path=ppt/tags/tag202.xml><?xml version="1.0" encoding="utf-8"?>
<p:tagLst xmlns:p="http://schemas.openxmlformats.org/presentationml/2006/main">
  <p:tag name="AS_UNIQUEID" val="1226"/>
</p:tagLst>
</file>

<file path=ppt/tags/tag203.xml><?xml version="1.0" encoding="utf-8"?>
<p:tagLst xmlns:p="http://schemas.openxmlformats.org/presentationml/2006/main">
  <p:tag name="AS_UNIQUEID" val="1227"/>
</p:tagLst>
</file>

<file path=ppt/tags/tag204.xml><?xml version="1.0" encoding="utf-8"?>
<p:tagLst xmlns:p="http://schemas.openxmlformats.org/presentationml/2006/main">
  <p:tag name="AS_UNIQUEID" val="1228"/>
</p:tagLst>
</file>

<file path=ppt/tags/tag205.xml><?xml version="1.0" encoding="utf-8"?>
<p:tagLst xmlns:p="http://schemas.openxmlformats.org/presentationml/2006/main">
  <p:tag name="AS_UNIQUEID" val="1229"/>
</p:tagLst>
</file>

<file path=ppt/tags/tag206.xml><?xml version="1.0" encoding="utf-8"?>
<p:tagLst xmlns:p="http://schemas.openxmlformats.org/presentationml/2006/main">
  <p:tag name="AS_UNIQUEID" val="1238"/>
</p:tagLst>
</file>

<file path=ppt/tags/tag207.xml><?xml version="1.0" encoding="utf-8"?>
<p:tagLst xmlns:p="http://schemas.openxmlformats.org/presentationml/2006/main">
  <p:tag name="AS_UNIQUEID" val="1239"/>
</p:tagLst>
</file>

<file path=ppt/tags/tag208.xml><?xml version="1.0" encoding="utf-8"?>
<p:tagLst xmlns:p="http://schemas.openxmlformats.org/presentationml/2006/main">
  <p:tag name="AS_UNIQUEID" val="1241"/>
</p:tagLst>
</file>

<file path=ppt/tags/tag209.xml><?xml version="1.0" encoding="utf-8"?>
<p:tagLst xmlns:p="http://schemas.openxmlformats.org/presentationml/2006/main">
  <p:tag name="AS_UNIQUEID" val="1243"/>
</p:tagLst>
</file>

<file path=ppt/tags/tag21.xml><?xml version="1.0" encoding="utf-8"?>
<p:tagLst xmlns:p="http://schemas.openxmlformats.org/presentationml/2006/main">
  <p:tag name="AS_UNIQUEID" val="1003"/>
</p:tagLst>
</file>

<file path=ppt/tags/tag210.xml><?xml version="1.0" encoding="utf-8"?>
<p:tagLst xmlns:p="http://schemas.openxmlformats.org/presentationml/2006/main">
  <p:tag name="AS_UNIQUEID" val="1234"/>
</p:tagLst>
</file>

<file path=ppt/tags/tag211.xml><?xml version="1.0" encoding="utf-8"?>
<p:tagLst xmlns:p="http://schemas.openxmlformats.org/presentationml/2006/main">
  <p:tag name="AS_UNIQUEID" val="1235"/>
</p:tagLst>
</file>

<file path=ppt/tags/tag212.xml><?xml version="1.0" encoding="utf-8"?>
<p:tagLst xmlns:p="http://schemas.openxmlformats.org/presentationml/2006/main">
  <p:tag name="AS_UNIQUEID" val="1249"/>
</p:tagLst>
</file>

<file path=ppt/tags/tag213.xml><?xml version="1.0" encoding="utf-8"?>
<p:tagLst xmlns:p="http://schemas.openxmlformats.org/presentationml/2006/main">
  <p:tag name="AS_UNIQUEID" val="1251"/>
</p:tagLst>
</file>

<file path=ppt/tags/tag214.xml><?xml version="1.0" encoding="utf-8"?>
<p:tagLst xmlns:p="http://schemas.openxmlformats.org/presentationml/2006/main">
  <p:tag name="AS_UNIQUEID" val="1252"/>
</p:tagLst>
</file>

<file path=ppt/tags/tag215.xml><?xml version="1.0" encoding="utf-8"?>
<p:tagLst xmlns:p="http://schemas.openxmlformats.org/presentationml/2006/main">
  <p:tag name="AS_UNIQUEID" val="1231"/>
</p:tagLst>
</file>

<file path=ppt/tags/tag216.xml><?xml version="1.0" encoding="utf-8"?>
<p:tagLst xmlns:p="http://schemas.openxmlformats.org/presentationml/2006/main">
  <p:tag name="AS_UNIQUEID" val="1232"/>
</p:tagLst>
</file>

<file path=ppt/tags/tag217.xml><?xml version="1.0" encoding="utf-8"?>
<p:tagLst xmlns:p="http://schemas.openxmlformats.org/presentationml/2006/main">
  <p:tag name="AS_UNIQUEID" val="744"/>
  <p:tag name="KSO_WM_FULL_TEXT_BEAUTIFY_COPY_ID" val="3"/>
</p:tagLst>
</file>

<file path=ppt/tags/tag218.xml><?xml version="1.0" encoding="utf-8"?>
<p:tagLst xmlns:p="http://schemas.openxmlformats.org/presentationml/2006/main">
  <p:tag name="AS_UNIQUEID" val="745"/>
  <p:tag name="KSO_WM_FULL_TEXT_BEAUTIFY_COPY_ID" val="4"/>
</p:tagLst>
</file>

<file path=ppt/tags/tag219.xml><?xml version="1.0" encoding="utf-8"?>
<p:tagLst xmlns:p="http://schemas.openxmlformats.org/presentationml/2006/main">
  <p:tag name="AS_UNIQUEID" val="746"/>
  <p:tag name="KSO_WM_FULL_TEXT_BEAUTIFY_COPY_ID" val="6"/>
</p:tagLst>
</file>

<file path=ppt/tags/tag22.xml><?xml version="1.0" encoding="utf-8"?>
<p:tagLst xmlns:p="http://schemas.openxmlformats.org/presentationml/2006/main">
  <p:tag name="AS_UNIQUEID" val="1005"/>
</p:tagLst>
</file>

<file path=ppt/tags/tag220.xml><?xml version="1.0" encoding="utf-8"?>
<p:tagLst xmlns:p="http://schemas.openxmlformats.org/presentationml/2006/main">
  <p:tag name="AS_UNIQUEID" val="1903"/>
</p:tagLst>
</file>

<file path=ppt/tags/tag221.xml><?xml version="1.0" encoding="utf-8"?>
<p:tagLst xmlns:p="http://schemas.openxmlformats.org/presentationml/2006/main">
  <p:tag name="AS_UNIQUEID" val="1904"/>
</p:tagLst>
</file>

<file path=ppt/tags/tag222.xml><?xml version="1.0" encoding="utf-8"?>
<p:tagLst xmlns:p="http://schemas.openxmlformats.org/presentationml/2006/main">
  <p:tag name="KSO_WM_FULL_TEXT_BEAUTIFY_COPY_ID" val="150996928"/>
</p:tagLst>
</file>

<file path=ppt/tags/tag223.xml><?xml version="1.0" encoding="utf-8"?>
<p:tagLst xmlns:p="http://schemas.openxmlformats.org/presentationml/2006/main">
  <p:tag name="KSO_WM_UNIT_TABLE_BEAUTIFY" val="smartTable{b97dcde8-e5ff-4c80-ba78-e2af9bd8e522}"/>
  <p:tag name="TABLE_ENDDRAG_ORIGIN_RECT" val="686*443"/>
  <p:tag name="TABLE_ENDDRAG_RECT" val="10*94*686*443"/>
</p:tagLst>
</file>

<file path=ppt/tags/tag224.xml><?xml version="1.0" encoding="utf-8"?>
<p:tagLst xmlns:p="http://schemas.openxmlformats.org/presentationml/2006/main">
  <p:tag name="KSO_WM_UNIT_TABLE_BEAUTIFY" val="smartTable{5025c1dd-5368-4139-b1e8-4ae2105f8999}"/>
</p:tagLst>
</file>

<file path=ppt/tags/tag225.xml><?xml version="1.0" encoding="utf-8"?>
<p:tagLst xmlns:p="http://schemas.openxmlformats.org/presentationml/2006/main">
  <p:tag name="AS_UNIQUEID" val="1266"/>
</p:tagLst>
</file>

<file path=ppt/tags/tag226.xml><?xml version="1.0" encoding="utf-8"?>
<p:tagLst xmlns:p="http://schemas.openxmlformats.org/presentationml/2006/main">
  <p:tag name="AS_UNIQUEID" val="1269"/>
</p:tagLst>
</file>

<file path=ppt/tags/tag227.xml><?xml version="1.0" encoding="utf-8"?>
<p:tagLst xmlns:p="http://schemas.openxmlformats.org/presentationml/2006/main">
  <p:tag name="AS_UNIQUEID" val="1270"/>
</p:tagLst>
</file>

<file path=ppt/tags/tag228.xml><?xml version="1.0" encoding="utf-8"?>
<p:tagLst xmlns:p="http://schemas.openxmlformats.org/presentationml/2006/main">
  <p:tag name="AS_UNIQUEID" val="1271"/>
</p:tagLst>
</file>

<file path=ppt/tags/tag229.xml><?xml version="1.0" encoding="utf-8"?>
<p:tagLst xmlns:p="http://schemas.openxmlformats.org/presentationml/2006/main">
  <p:tag name="AS_UNIQUEID" val="1272"/>
</p:tagLst>
</file>

<file path=ppt/tags/tag23.xml><?xml version="1.0" encoding="utf-8"?>
<p:tagLst xmlns:p="http://schemas.openxmlformats.org/presentationml/2006/main">
  <p:tag name="AS_UNIQUEID" val="1006"/>
</p:tagLst>
</file>

<file path=ppt/tags/tag230.xml><?xml version="1.0" encoding="utf-8"?>
<p:tagLst xmlns:p="http://schemas.openxmlformats.org/presentationml/2006/main">
  <p:tag name="AS_UNIQUEID" val="1273"/>
</p:tagLst>
</file>

<file path=ppt/tags/tag231.xml><?xml version="1.0" encoding="utf-8"?>
<p:tagLst xmlns:p="http://schemas.openxmlformats.org/presentationml/2006/main">
  <p:tag name="AS_UNIQUEID" val="1275"/>
</p:tagLst>
</file>

<file path=ppt/tags/tag232.xml><?xml version="1.0" encoding="utf-8"?>
<p:tagLst xmlns:p="http://schemas.openxmlformats.org/presentationml/2006/main">
  <p:tag name="AS_UNIQUEID" val="1276"/>
</p:tagLst>
</file>

<file path=ppt/tags/tag233.xml><?xml version="1.0" encoding="utf-8"?>
<p:tagLst xmlns:p="http://schemas.openxmlformats.org/presentationml/2006/main">
  <p:tag name="AS_UNIQUEID" val="1278"/>
</p:tagLst>
</file>

<file path=ppt/tags/tag234.xml><?xml version="1.0" encoding="utf-8"?>
<p:tagLst xmlns:p="http://schemas.openxmlformats.org/presentationml/2006/main">
  <p:tag name="AS_UNIQUEID" val="795"/>
</p:tagLst>
</file>

<file path=ppt/tags/tag235.xml><?xml version="1.0" encoding="utf-8"?>
<p:tagLst xmlns:p="http://schemas.openxmlformats.org/presentationml/2006/main">
  <p:tag name="AS_UNIQUEID" val="796"/>
</p:tagLst>
</file>

<file path=ppt/tags/tag236.xml><?xml version="1.0" encoding="utf-8"?>
<p:tagLst xmlns:p="http://schemas.openxmlformats.org/presentationml/2006/main">
  <p:tag name="AS_UNIQUEID" val="798"/>
</p:tagLst>
</file>

<file path=ppt/tags/tag237.xml><?xml version="1.0" encoding="utf-8"?>
<p:tagLst xmlns:p="http://schemas.openxmlformats.org/presentationml/2006/main">
  <p:tag name="AS_UNIQUEID" val="1282"/>
</p:tagLst>
</file>

<file path=ppt/tags/tag238.xml><?xml version="1.0" encoding="utf-8"?>
<p:tagLst xmlns:p="http://schemas.openxmlformats.org/presentationml/2006/main">
  <p:tag name="AS_UNIQUEID" val="1283"/>
</p:tagLst>
</file>

<file path=ppt/tags/tag239.xml><?xml version="1.0" encoding="utf-8"?>
<p:tagLst xmlns:p="http://schemas.openxmlformats.org/presentationml/2006/main">
  <p:tag name="KSO_WM_FULL_TEXT_BEAUTIFY_COPY_ID" val="150996898"/>
</p:tagLst>
</file>

<file path=ppt/tags/tag24.xml><?xml version="1.0" encoding="utf-8"?>
<p:tagLst xmlns:p="http://schemas.openxmlformats.org/presentationml/2006/main">
  <p:tag name="AS_UNIQUEID" val="1007"/>
</p:tagLst>
</file>

<file path=ppt/tags/tag240.xml><?xml version="1.0" encoding="utf-8"?>
<p:tagLst xmlns:p="http://schemas.openxmlformats.org/presentationml/2006/main">
  <p:tag name="AS_UNIQUEID" val="801"/>
</p:tagLst>
</file>

<file path=ppt/tags/tag241.xml><?xml version="1.0" encoding="utf-8"?>
<p:tagLst xmlns:p="http://schemas.openxmlformats.org/presentationml/2006/main">
  <p:tag name="AS_UNIQUEID" val="802"/>
</p:tagLst>
</file>

<file path=ppt/tags/tag242.xml><?xml version="1.0" encoding="utf-8"?>
<p:tagLst xmlns:p="http://schemas.openxmlformats.org/presentationml/2006/main">
  <p:tag name="AS_UNIQUEID" val="1285"/>
</p:tagLst>
</file>

<file path=ppt/tags/tag243.xml><?xml version="1.0" encoding="utf-8"?>
<p:tagLst xmlns:p="http://schemas.openxmlformats.org/presentationml/2006/main">
  <p:tag name="AS_UNIQUEID" val="1291"/>
</p:tagLst>
</file>

<file path=ppt/tags/tag244.xml><?xml version="1.0" encoding="utf-8"?>
<p:tagLst xmlns:p="http://schemas.openxmlformats.org/presentationml/2006/main">
  <p:tag name="AS_UNIQUEID" val="803"/>
</p:tagLst>
</file>

<file path=ppt/tags/tag245.xml><?xml version="1.0" encoding="utf-8"?>
<p:tagLst xmlns:p="http://schemas.openxmlformats.org/presentationml/2006/main">
  <p:tag name="AS_UNIQUEID" val="803"/>
</p:tagLst>
</file>

<file path=ppt/tags/tag246.xml><?xml version="1.0" encoding="utf-8"?>
<p:tagLst xmlns:p="http://schemas.openxmlformats.org/presentationml/2006/main">
  <p:tag name="AS_UNIQUEID" val="803"/>
</p:tagLst>
</file>

<file path=ppt/tags/tag247.xml><?xml version="1.0" encoding="utf-8"?>
<p:tagLst xmlns:p="http://schemas.openxmlformats.org/presentationml/2006/main">
  <p:tag name="AS_UNIQUEID" val="803"/>
</p:tagLst>
</file>

<file path=ppt/tags/tag248.xml><?xml version="1.0" encoding="utf-8"?>
<p:tagLst xmlns:p="http://schemas.openxmlformats.org/presentationml/2006/main">
  <p:tag name="KSO_WM_FULL_TEXT_BEAUTIFY_COPY_ID" val="150996888"/>
</p:tagLst>
</file>

<file path=ppt/tags/tag249.xml><?xml version="1.0" encoding="utf-8"?>
<p:tagLst xmlns:p="http://schemas.openxmlformats.org/presentationml/2006/main">
  <p:tag name="AS_UNIQUEID" val="1293"/>
</p:tagLst>
</file>

<file path=ppt/tags/tag25.xml><?xml version="1.0" encoding="utf-8"?>
<p:tagLst xmlns:p="http://schemas.openxmlformats.org/presentationml/2006/main">
  <p:tag name="AS_UNIQUEID" val="1008"/>
</p:tagLst>
</file>

<file path=ppt/tags/tag250.xml><?xml version="1.0" encoding="utf-8"?>
<p:tagLst xmlns:p="http://schemas.openxmlformats.org/presentationml/2006/main">
  <p:tag name="AS_UNIQUEID" val="1294"/>
</p:tagLst>
</file>

<file path=ppt/tags/tag251.xml><?xml version="1.0" encoding="utf-8"?>
<p:tagLst xmlns:p="http://schemas.openxmlformats.org/presentationml/2006/main">
  <p:tag name="AS_UNIQUEID" val="1295"/>
</p:tagLst>
</file>

<file path=ppt/tags/tag252.xml><?xml version="1.0" encoding="utf-8"?>
<p:tagLst xmlns:p="http://schemas.openxmlformats.org/presentationml/2006/main">
  <p:tag name="AS_UNIQUEID" val="1297"/>
</p:tagLst>
</file>

<file path=ppt/tags/tag253.xml><?xml version="1.0" encoding="utf-8"?>
<p:tagLst xmlns:p="http://schemas.openxmlformats.org/presentationml/2006/main">
  <p:tag name="AS_UNIQUEID" val="1299"/>
</p:tagLst>
</file>

<file path=ppt/tags/tag254.xml><?xml version="1.0" encoding="utf-8"?>
<p:tagLst xmlns:p="http://schemas.openxmlformats.org/presentationml/2006/main">
  <p:tag name="AS_UNIQUEID" val="1300"/>
</p:tagLst>
</file>

<file path=ppt/tags/tag255.xml><?xml version="1.0" encoding="utf-8"?>
<p:tagLst xmlns:p="http://schemas.openxmlformats.org/presentationml/2006/main">
  <p:tag name="AS_UNIQUEID" val="803"/>
</p:tagLst>
</file>

<file path=ppt/tags/tag256.xml><?xml version="1.0" encoding="utf-8"?>
<p:tagLst xmlns:p="http://schemas.openxmlformats.org/presentationml/2006/main">
  <p:tag name="AS_UNIQUEID" val="1118"/>
</p:tagLst>
</file>

<file path=ppt/tags/tag257.xml><?xml version="1.0" encoding="utf-8"?>
<p:tagLst xmlns:p="http://schemas.openxmlformats.org/presentationml/2006/main">
  <p:tag name="AS_UNIQUEID" val="1119"/>
</p:tagLst>
</file>

<file path=ppt/tags/tag258.xml><?xml version="1.0" encoding="utf-8"?>
<p:tagLst xmlns:p="http://schemas.openxmlformats.org/presentationml/2006/main">
  <p:tag name="AS_UNIQUEID" val="1120"/>
</p:tagLst>
</file>

<file path=ppt/tags/tag259.xml><?xml version="1.0" encoding="utf-8"?>
<p:tagLst xmlns:p="http://schemas.openxmlformats.org/presentationml/2006/main">
  <p:tag name="AS_UNIQUEID" val="1121"/>
</p:tagLst>
</file>

<file path=ppt/tags/tag26.xml><?xml version="1.0" encoding="utf-8"?>
<p:tagLst xmlns:p="http://schemas.openxmlformats.org/presentationml/2006/main">
  <p:tag name="AS_UNIQUEID" val="1009"/>
</p:tagLst>
</file>

<file path=ppt/tags/tag260.xml><?xml version="1.0" encoding="utf-8"?>
<p:tagLst xmlns:p="http://schemas.openxmlformats.org/presentationml/2006/main">
  <p:tag name="AS_UNIQUEID" val="803"/>
</p:tagLst>
</file>

<file path=ppt/tags/tag261.xml><?xml version="1.0" encoding="utf-8"?>
<p:tagLst xmlns:p="http://schemas.openxmlformats.org/presentationml/2006/main">
  <p:tag name="AS_UNIQUEID" val="1122"/>
</p:tagLst>
</file>

<file path=ppt/tags/tag262.xml><?xml version="1.0" encoding="utf-8"?>
<p:tagLst xmlns:p="http://schemas.openxmlformats.org/presentationml/2006/main">
  <p:tag name="AS_UNIQUEID" val="1123"/>
</p:tagLst>
</file>

<file path=ppt/tags/tag263.xml><?xml version="1.0" encoding="utf-8"?>
<p:tagLst xmlns:p="http://schemas.openxmlformats.org/presentationml/2006/main">
  <p:tag name="AS_UNIQUEID" val="1308"/>
</p:tagLst>
</file>

<file path=ppt/tags/tag264.xml><?xml version="1.0" encoding="utf-8"?>
<p:tagLst xmlns:p="http://schemas.openxmlformats.org/presentationml/2006/main">
  <p:tag name="AS_UNIQUEID" val="1309"/>
</p:tagLst>
</file>

<file path=ppt/tags/tag265.xml><?xml version="1.0" encoding="utf-8"?>
<p:tagLst xmlns:p="http://schemas.openxmlformats.org/presentationml/2006/main">
  <p:tag name="AS_UNIQUEID" val="1311"/>
</p:tagLst>
</file>

<file path=ppt/tags/tag266.xml><?xml version="1.0" encoding="utf-8"?>
<p:tagLst xmlns:p="http://schemas.openxmlformats.org/presentationml/2006/main">
  <p:tag name="AS_UNIQUEID" val="1312"/>
</p:tagLst>
</file>

<file path=ppt/tags/tag267.xml><?xml version="1.0" encoding="utf-8"?>
<p:tagLst xmlns:p="http://schemas.openxmlformats.org/presentationml/2006/main">
  <p:tag name="AS_UNIQUEID" val="1313"/>
</p:tagLst>
</file>

<file path=ppt/tags/tag268.xml><?xml version="1.0" encoding="utf-8"?>
<p:tagLst xmlns:p="http://schemas.openxmlformats.org/presentationml/2006/main">
  <p:tag name="AS_UNIQUEID" val="1314"/>
</p:tagLst>
</file>

<file path=ppt/tags/tag269.xml><?xml version="1.0" encoding="utf-8"?>
<p:tagLst xmlns:p="http://schemas.openxmlformats.org/presentationml/2006/main">
  <p:tag name="AS_UNIQUEID" val="1315"/>
</p:tagLst>
</file>

<file path=ppt/tags/tag27.xml><?xml version="1.0" encoding="utf-8"?>
<p:tagLst xmlns:p="http://schemas.openxmlformats.org/presentationml/2006/main">
  <p:tag name="AS_UNIQUEID" val="1010"/>
</p:tagLst>
</file>

<file path=ppt/tags/tag270.xml><?xml version="1.0" encoding="utf-8"?>
<p:tagLst xmlns:p="http://schemas.openxmlformats.org/presentationml/2006/main">
  <p:tag name="AS_UNIQUEID" val="1316"/>
</p:tagLst>
</file>

<file path=ppt/tags/tag271.xml><?xml version="1.0" encoding="utf-8"?>
<p:tagLst xmlns:p="http://schemas.openxmlformats.org/presentationml/2006/main">
  <p:tag name="AS_UNIQUEID" val="1317"/>
</p:tagLst>
</file>

<file path=ppt/tags/tag272.xml><?xml version="1.0" encoding="utf-8"?>
<p:tagLst xmlns:p="http://schemas.openxmlformats.org/presentationml/2006/main">
  <p:tag name="AS_UNIQUEID" val="1318"/>
</p:tagLst>
</file>

<file path=ppt/tags/tag273.xml><?xml version="1.0" encoding="utf-8"?>
<p:tagLst xmlns:p="http://schemas.openxmlformats.org/presentationml/2006/main">
  <p:tag name="AS_UNIQUEID" val="1319"/>
</p:tagLst>
</file>

<file path=ppt/tags/tag274.xml><?xml version="1.0" encoding="utf-8"?>
<p:tagLst xmlns:p="http://schemas.openxmlformats.org/presentationml/2006/main">
  <p:tag name="AS_UNIQUEID" val="1320"/>
</p:tagLst>
</file>

<file path=ppt/tags/tag275.xml><?xml version="1.0" encoding="utf-8"?>
<p:tagLst xmlns:p="http://schemas.openxmlformats.org/presentationml/2006/main">
  <p:tag name="AS_UNIQUEID" val="1321"/>
</p:tagLst>
</file>

<file path=ppt/tags/tag276.xml><?xml version="1.0" encoding="utf-8"?>
<p:tagLst xmlns:p="http://schemas.openxmlformats.org/presentationml/2006/main">
  <p:tag name="AS_UNIQUEID" val="1322"/>
</p:tagLst>
</file>

<file path=ppt/tags/tag277.xml><?xml version="1.0" encoding="utf-8"?>
<p:tagLst xmlns:p="http://schemas.openxmlformats.org/presentationml/2006/main">
  <p:tag name="AS_UNIQUEID" val="1323"/>
</p:tagLst>
</file>

<file path=ppt/tags/tag278.xml><?xml version="1.0" encoding="utf-8"?>
<p:tagLst xmlns:p="http://schemas.openxmlformats.org/presentationml/2006/main">
  <p:tag name="AS_UNIQUEID" val="1324"/>
</p:tagLst>
</file>

<file path=ppt/tags/tag279.xml><?xml version="1.0" encoding="utf-8"?>
<p:tagLst xmlns:p="http://schemas.openxmlformats.org/presentationml/2006/main">
  <p:tag name="AS_UNIQUEID" val="1325"/>
</p:tagLst>
</file>

<file path=ppt/tags/tag28.xml><?xml version="1.0" encoding="utf-8"?>
<p:tagLst xmlns:p="http://schemas.openxmlformats.org/presentationml/2006/main">
  <p:tag name="AS_UNIQUEID" val="1011"/>
</p:tagLst>
</file>

<file path=ppt/tags/tag280.xml><?xml version="1.0" encoding="utf-8"?>
<p:tagLst xmlns:p="http://schemas.openxmlformats.org/presentationml/2006/main">
  <p:tag name="AS_UNIQUEID" val="1326"/>
</p:tagLst>
</file>

<file path=ppt/tags/tag281.xml><?xml version="1.0" encoding="utf-8"?>
<p:tagLst xmlns:p="http://schemas.openxmlformats.org/presentationml/2006/main">
  <p:tag name="AS_UNIQUEID" val="1327"/>
</p:tagLst>
</file>

<file path=ppt/tags/tag282.xml><?xml version="1.0" encoding="utf-8"?>
<p:tagLst xmlns:p="http://schemas.openxmlformats.org/presentationml/2006/main">
  <p:tag name="AS_UNIQUEID" val="1328"/>
</p:tagLst>
</file>

<file path=ppt/tags/tag283.xml><?xml version="1.0" encoding="utf-8"?>
<p:tagLst xmlns:p="http://schemas.openxmlformats.org/presentationml/2006/main">
  <p:tag name="AS_UNIQUEID" val="1329"/>
</p:tagLst>
</file>

<file path=ppt/tags/tag284.xml><?xml version="1.0" encoding="utf-8"?>
<p:tagLst xmlns:p="http://schemas.openxmlformats.org/presentationml/2006/main">
  <p:tag name="AS_UNIQUEID" val="1330"/>
</p:tagLst>
</file>

<file path=ppt/tags/tag285.xml><?xml version="1.0" encoding="utf-8"?>
<p:tagLst xmlns:p="http://schemas.openxmlformats.org/presentationml/2006/main">
  <p:tag name="AS_UNIQUEID" val="1331"/>
</p:tagLst>
</file>

<file path=ppt/tags/tag286.xml><?xml version="1.0" encoding="utf-8"?>
<p:tagLst xmlns:p="http://schemas.openxmlformats.org/presentationml/2006/main">
  <p:tag name="AS_UNIQUEID" val="1332"/>
</p:tagLst>
</file>

<file path=ppt/tags/tag287.xml><?xml version="1.0" encoding="utf-8"?>
<p:tagLst xmlns:p="http://schemas.openxmlformats.org/presentationml/2006/main">
  <p:tag name="AS_UNIQUEID" val="1333"/>
</p:tagLst>
</file>

<file path=ppt/tags/tag288.xml><?xml version="1.0" encoding="utf-8"?>
<p:tagLst xmlns:p="http://schemas.openxmlformats.org/presentationml/2006/main">
  <p:tag name="AS_UNIQUEID" val="1334"/>
</p:tagLst>
</file>

<file path=ppt/tags/tag289.xml><?xml version="1.0" encoding="utf-8"?>
<p:tagLst xmlns:p="http://schemas.openxmlformats.org/presentationml/2006/main">
  <p:tag name="AS_UNIQUEID" val="1335"/>
</p:tagLst>
</file>

<file path=ppt/tags/tag29.xml><?xml version="1.0" encoding="utf-8"?>
<p:tagLst xmlns:p="http://schemas.openxmlformats.org/presentationml/2006/main">
  <p:tag name="AS_UNIQUEID" val="1012"/>
</p:tagLst>
</file>

<file path=ppt/tags/tag290.xml><?xml version="1.0" encoding="utf-8"?>
<p:tagLst xmlns:p="http://schemas.openxmlformats.org/presentationml/2006/main">
  <p:tag name="AS_UNIQUEID" val="1336"/>
</p:tagLst>
</file>

<file path=ppt/tags/tag291.xml><?xml version="1.0" encoding="utf-8"?>
<p:tagLst xmlns:p="http://schemas.openxmlformats.org/presentationml/2006/main">
  <p:tag name="AS_UNIQUEID" val="1337"/>
</p:tagLst>
</file>

<file path=ppt/tags/tag292.xml><?xml version="1.0" encoding="utf-8"?>
<p:tagLst xmlns:p="http://schemas.openxmlformats.org/presentationml/2006/main">
  <p:tag name="AS_UNIQUEID" val="1338"/>
</p:tagLst>
</file>

<file path=ppt/tags/tag293.xml><?xml version="1.0" encoding="utf-8"?>
<p:tagLst xmlns:p="http://schemas.openxmlformats.org/presentationml/2006/main">
  <p:tag name="AS_UNIQUEID" val="1339"/>
</p:tagLst>
</file>

<file path=ppt/tags/tag294.xml><?xml version="1.0" encoding="utf-8"?>
<p:tagLst xmlns:p="http://schemas.openxmlformats.org/presentationml/2006/main">
  <p:tag name="AS_UNIQUEID" val="1340"/>
</p:tagLst>
</file>

<file path=ppt/tags/tag295.xml><?xml version="1.0" encoding="utf-8"?>
<p:tagLst xmlns:p="http://schemas.openxmlformats.org/presentationml/2006/main">
  <p:tag name="AS_UNIQUEID" val="1341"/>
</p:tagLst>
</file>

<file path=ppt/tags/tag296.xml><?xml version="1.0" encoding="utf-8"?>
<p:tagLst xmlns:p="http://schemas.openxmlformats.org/presentationml/2006/main">
  <p:tag name="AS_UNIQUEID" val="1342"/>
</p:tagLst>
</file>

<file path=ppt/tags/tag297.xml><?xml version="1.0" encoding="utf-8"?>
<p:tagLst xmlns:p="http://schemas.openxmlformats.org/presentationml/2006/main">
  <p:tag name="AS_UNIQUEID" val="1343"/>
</p:tagLst>
</file>

<file path=ppt/tags/tag298.xml><?xml version="1.0" encoding="utf-8"?>
<p:tagLst xmlns:p="http://schemas.openxmlformats.org/presentationml/2006/main">
  <p:tag name="AS_UNIQUEID" val="1347"/>
</p:tagLst>
</file>

<file path=ppt/tags/tag299.xml><?xml version="1.0" encoding="utf-8"?>
<p:tagLst xmlns:p="http://schemas.openxmlformats.org/presentationml/2006/main">
  <p:tag name="AS_UNIQUEID" val="1348"/>
</p:tagLst>
</file>

<file path=ppt/tags/tag3.xml><?xml version="1.0" encoding="utf-8"?>
<p:tagLst xmlns:p="http://schemas.openxmlformats.org/presentationml/2006/main">
  <p:tag name="AS_UNIQUEID" val="981"/>
</p:tagLst>
</file>

<file path=ppt/tags/tag30.xml><?xml version="1.0" encoding="utf-8"?>
<p:tagLst xmlns:p="http://schemas.openxmlformats.org/presentationml/2006/main">
  <p:tag name="AS_UNIQUEID" val="1014"/>
</p:tagLst>
</file>

<file path=ppt/tags/tag300.xml><?xml version="1.0" encoding="utf-8"?>
<p:tagLst xmlns:p="http://schemas.openxmlformats.org/presentationml/2006/main">
  <p:tag name="AS_UNIQUEID" val="1349"/>
</p:tagLst>
</file>

<file path=ppt/tags/tag301.xml><?xml version="1.0" encoding="utf-8"?>
<p:tagLst xmlns:p="http://schemas.openxmlformats.org/presentationml/2006/main">
  <p:tag name="AS_UNIQUEID" val="1350"/>
</p:tagLst>
</file>

<file path=ppt/tags/tag302.xml><?xml version="1.0" encoding="utf-8"?>
<p:tagLst xmlns:p="http://schemas.openxmlformats.org/presentationml/2006/main">
  <p:tag name="AS_UNIQUEID" val="1351"/>
</p:tagLst>
</file>

<file path=ppt/tags/tag303.xml><?xml version="1.0" encoding="utf-8"?>
<p:tagLst xmlns:p="http://schemas.openxmlformats.org/presentationml/2006/main">
  <p:tag name="AS_UNIQUEID" val="1353"/>
</p:tagLst>
</file>

<file path=ppt/tags/tag304.xml><?xml version="1.0" encoding="utf-8"?>
<p:tagLst xmlns:p="http://schemas.openxmlformats.org/presentationml/2006/main">
  <p:tag name="AS_UNIQUEID" val="1354"/>
</p:tagLst>
</file>

<file path=ppt/tags/tag305.xml><?xml version="1.0" encoding="utf-8"?>
<p:tagLst xmlns:p="http://schemas.openxmlformats.org/presentationml/2006/main">
  <p:tag name="AS_UNIQUEID" val="1355"/>
</p:tagLst>
</file>

<file path=ppt/tags/tag306.xml><?xml version="1.0" encoding="utf-8"?>
<p:tagLst xmlns:p="http://schemas.openxmlformats.org/presentationml/2006/main">
  <p:tag name="AS_UNIQUEID" val="924"/>
  <p:tag name="KSO_WM_FULL_TEXT_BEAUTIFY_COPY_ID" val="28674"/>
</p:tagLst>
</file>

<file path=ppt/tags/tag307.xml><?xml version="1.0" encoding="utf-8"?>
<p:tagLst xmlns:p="http://schemas.openxmlformats.org/presentationml/2006/main">
  <p:tag name="AS_UNIQUEID" val="925"/>
  <p:tag name="KSO_WM_FULL_TEXT_BEAUTIFY_COPY_ID" val="28675"/>
</p:tagLst>
</file>

<file path=ppt/tags/tag308.xml><?xml version="1.0" encoding="utf-8"?>
<p:tagLst xmlns:p="http://schemas.openxmlformats.org/presentationml/2006/main">
  <p:tag name="AS_UNIQUEID" val="926"/>
  <p:tag name="KSO_WM_FULL_TEXT_BEAUTIFY_COPY_ID" val="28676"/>
</p:tagLst>
</file>

<file path=ppt/tags/tag309.xml><?xml version="1.0" encoding="utf-8"?>
<p:tagLst xmlns:p="http://schemas.openxmlformats.org/presentationml/2006/main">
  <p:tag name="AS_UNIQUEID" val="927"/>
  <p:tag name="KSO_WM_FULL_TEXT_BEAUTIFY_COPY_ID" val="28677"/>
</p:tagLst>
</file>

<file path=ppt/tags/tag31.xml><?xml version="1.0" encoding="utf-8"?>
<p:tagLst xmlns:p="http://schemas.openxmlformats.org/presentationml/2006/main">
  <p:tag name="AS_UNIQUEID" val="1015"/>
</p:tagLst>
</file>

<file path=ppt/tags/tag310.xml><?xml version="1.0" encoding="utf-8"?>
<p:tagLst xmlns:p="http://schemas.openxmlformats.org/presentationml/2006/main">
  <p:tag name="AS_UNIQUEID" val="928"/>
  <p:tag name="KSO_WM_FULL_TEXT_BEAUTIFY_COPY_ID" val="100"/>
</p:tagLst>
</file>

<file path=ppt/tags/tag311.xml><?xml version="1.0" encoding="utf-8"?>
<p:tagLst xmlns:p="http://schemas.openxmlformats.org/presentationml/2006/main">
  <p:tag name="AS_UNIQUEID" val="929"/>
  <p:tag name="KSO_WM_FULL_TEXT_BEAUTIFY_COPY_ID" val="3"/>
</p:tagLst>
</file>

<file path=ppt/tags/tag312.xml><?xml version="1.0" encoding="utf-8"?>
<p:tagLst xmlns:p="http://schemas.openxmlformats.org/presentationml/2006/main">
  <p:tag name="AS_UNIQUEID" val="1358"/>
</p:tagLst>
</file>

<file path=ppt/tags/tag313.xml><?xml version="1.0" encoding="utf-8"?>
<p:tagLst xmlns:p="http://schemas.openxmlformats.org/presentationml/2006/main">
  <p:tag name="KSO_WM_FULL_TEXT_BEAUTIFY_COPY_ID" val="150996890"/>
</p:tagLst>
</file>

<file path=ppt/tags/tag314.xml><?xml version="1.0" encoding="utf-8"?>
<p:tagLst xmlns:p="http://schemas.openxmlformats.org/presentationml/2006/main">
  <p:tag name="AS_UNIQUEID" val="1362"/>
</p:tagLst>
</file>

<file path=ppt/tags/tag315.xml><?xml version="1.0" encoding="utf-8"?>
<p:tagLst xmlns:p="http://schemas.openxmlformats.org/presentationml/2006/main">
  <p:tag name="AS_UNIQUEID" val="1363"/>
</p:tagLst>
</file>

<file path=ppt/tags/tag316.xml><?xml version="1.0" encoding="utf-8"?>
<p:tagLst xmlns:p="http://schemas.openxmlformats.org/presentationml/2006/main">
  <p:tag name="AS_UNIQUEID" val="19"/>
  <p:tag name="KSO_WM_UNIT_TABLE_BEAUTIFY" val="smartTable{8ca55322-22d2-4396-98b4-ccf2df9cf759}"/>
</p:tagLst>
</file>

<file path=ppt/tags/tag317.xml><?xml version="1.0" encoding="utf-8"?>
<p:tagLst xmlns:p="http://schemas.openxmlformats.org/presentationml/2006/main">
  <p:tag name="AS_UNIQUEID" val="20"/>
</p:tagLst>
</file>

<file path=ppt/tags/tag318.xml><?xml version="1.0" encoding="utf-8"?>
<p:tagLst xmlns:p="http://schemas.openxmlformats.org/presentationml/2006/main">
  <p:tag name="AS_UNIQUEID" val="21"/>
</p:tagLst>
</file>

<file path=ppt/tags/tag319.xml><?xml version="1.0" encoding="utf-8"?>
<p:tagLst xmlns:p="http://schemas.openxmlformats.org/presentationml/2006/main">
  <p:tag name="AS_UNIQUEID" val="22"/>
</p:tagLst>
</file>

<file path=ppt/tags/tag32.xml><?xml version="1.0" encoding="utf-8"?>
<p:tagLst xmlns:p="http://schemas.openxmlformats.org/presentationml/2006/main">
  <p:tag name="AS_UNIQUEID" val="1016"/>
</p:tagLst>
</file>

<file path=ppt/tags/tag320.xml><?xml version="1.0" encoding="utf-8"?>
<p:tagLst xmlns:p="http://schemas.openxmlformats.org/presentationml/2006/main">
  <p:tag name="AS_UNIQUEID" val="24"/>
</p:tagLst>
</file>

<file path=ppt/tags/tag321.xml><?xml version="1.0" encoding="utf-8"?>
<p:tagLst xmlns:p="http://schemas.openxmlformats.org/presentationml/2006/main">
  <p:tag name="AS_UNIQUEID" val="26"/>
</p:tagLst>
</file>

<file path=ppt/tags/tag322.xml><?xml version="1.0" encoding="utf-8"?>
<p:tagLst xmlns:p="http://schemas.openxmlformats.org/presentationml/2006/main">
  <p:tag name="AS_UNIQUEID" val="27"/>
</p:tagLst>
</file>

<file path=ppt/tags/tag323.xml><?xml version="1.0" encoding="utf-8"?>
<p:tagLst xmlns:p="http://schemas.openxmlformats.org/presentationml/2006/main">
  <p:tag name="AS_UNIQUEID" val="23"/>
</p:tagLst>
</file>

<file path=ppt/tags/tag324.xml><?xml version="1.0" encoding="utf-8"?>
<p:tagLst xmlns:p="http://schemas.openxmlformats.org/presentationml/2006/main">
  <p:tag name="AS_UNIQUEID" val="873"/>
  <p:tag name="KSO_WM_FULL_TEXT_BEAUTIFY_COPY_ID" val="4"/>
</p:tagLst>
</file>

<file path=ppt/tags/tag325.xml><?xml version="1.0" encoding="utf-8"?>
<p:tagLst xmlns:p="http://schemas.openxmlformats.org/presentationml/2006/main">
  <p:tag name="AS_UNIQUEID" val="874"/>
  <p:tag name="KSO_WM_FULL_TEXT_BEAUTIFY_COPY_ID" val="2"/>
</p:tagLst>
</file>

<file path=ppt/tags/tag326.xml><?xml version="1.0" encoding="utf-8"?>
<p:tagLst xmlns:p="http://schemas.openxmlformats.org/presentationml/2006/main">
  <p:tag name="AS_UNIQUEID" val="875"/>
  <p:tag name="KSO_WM_FULL_TEXT_BEAUTIFY_COPY_ID" val="3"/>
</p:tagLst>
</file>

<file path=ppt/tags/tag327.xml><?xml version="1.0" encoding="utf-8"?>
<p:tagLst xmlns:p="http://schemas.openxmlformats.org/presentationml/2006/main">
  <p:tag name="AS_UNIQUEID" val="1957"/>
</p:tagLst>
</file>

<file path=ppt/tags/tag328.xml><?xml version="1.0" encoding="utf-8"?>
<p:tagLst xmlns:p="http://schemas.openxmlformats.org/presentationml/2006/main">
  <p:tag name="AS_UNIQUEID" val="1958"/>
</p:tagLst>
</file>

<file path=ppt/tags/tag329.xml><?xml version="1.0" encoding="utf-8"?>
<p:tagLst xmlns:p="http://schemas.openxmlformats.org/presentationml/2006/main">
  <p:tag name="AS_UNIQUEID" val="1959"/>
</p:tagLst>
</file>

<file path=ppt/tags/tag33.xml><?xml version="1.0" encoding="utf-8"?>
<p:tagLst xmlns:p="http://schemas.openxmlformats.org/presentationml/2006/main">
  <p:tag name="AS_UNIQUEID" val="1018"/>
</p:tagLst>
</file>

<file path=ppt/tags/tag330.xml><?xml version="1.0" encoding="utf-8"?>
<p:tagLst xmlns:p="http://schemas.openxmlformats.org/presentationml/2006/main">
  <p:tag name="AS_UNIQUEID" val="873"/>
  <p:tag name="KSO_WM_FULL_TEXT_BEAUTIFY_COPY_ID" val="4"/>
</p:tagLst>
</file>

<file path=ppt/tags/tag331.xml><?xml version="1.0" encoding="utf-8"?>
<p:tagLst xmlns:p="http://schemas.openxmlformats.org/presentationml/2006/main">
  <p:tag name="AS_UNIQUEID" val="951"/>
</p:tagLst>
</file>

<file path=ppt/tags/tag332.xml><?xml version="1.0" encoding="utf-8"?>
<p:tagLst xmlns:p="http://schemas.openxmlformats.org/presentationml/2006/main">
  <p:tag name="AS_UNIQUEID" val="953"/>
</p:tagLst>
</file>

<file path=ppt/tags/tag333.xml><?xml version="1.0" encoding="utf-8"?>
<p:tagLst xmlns:p="http://schemas.openxmlformats.org/presentationml/2006/main">
  <p:tag name="AS_UNIQUEID" val="954"/>
</p:tagLst>
</file>

<file path=ppt/tags/tag334.xml><?xml version="1.0" encoding="utf-8"?>
<p:tagLst xmlns:p="http://schemas.openxmlformats.org/presentationml/2006/main">
  <p:tag name="AS_UNIQUEID" val="955"/>
</p:tagLst>
</file>

<file path=ppt/tags/tag335.xml><?xml version="1.0" encoding="utf-8"?>
<p:tagLst xmlns:p="http://schemas.openxmlformats.org/presentationml/2006/main">
  <p:tag name="AS_UNIQUEID" val="30"/>
</p:tagLst>
</file>

<file path=ppt/tags/tag336.xml><?xml version="1.0" encoding="utf-8"?>
<p:tagLst xmlns:p="http://schemas.openxmlformats.org/presentationml/2006/main">
  <p:tag name="KSO_WM_FULL_TEXT_BEAUTIFY_COPY_ID" val="150996932"/>
</p:tagLst>
</file>

<file path=ppt/tags/tag337.xml><?xml version="1.0" encoding="utf-8"?>
<p:tagLst xmlns:p="http://schemas.openxmlformats.org/presentationml/2006/main">
  <p:tag name="AS_UNIQUEID" val="869"/>
</p:tagLst>
</file>

<file path=ppt/tags/tag338.xml><?xml version="1.0" encoding="utf-8"?>
<p:tagLst xmlns:p="http://schemas.openxmlformats.org/presentationml/2006/main">
  <p:tag name="AS_UNIQUEID" val="870"/>
</p:tagLst>
</file>

<file path=ppt/tags/tag339.xml><?xml version="1.0" encoding="utf-8"?>
<p:tagLst xmlns:p="http://schemas.openxmlformats.org/presentationml/2006/main">
  <p:tag name="AS_UNIQUEID" val="958"/>
</p:tagLst>
</file>

<file path=ppt/tags/tag34.xml><?xml version="1.0" encoding="utf-8"?>
<p:tagLst xmlns:p="http://schemas.openxmlformats.org/presentationml/2006/main">
  <p:tag name="AS_UNIQUEID" val="1019"/>
</p:tagLst>
</file>

<file path=ppt/tags/tag340.xml><?xml version="1.0" encoding="utf-8"?>
<p:tagLst xmlns:p="http://schemas.openxmlformats.org/presentationml/2006/main">
  <p:tag name="AS_UNIQUEID" val="959"/>
</p:tagLst>
</file>

<file path=ppt/tags/tag341.xml><?xml version="1.0" encoding="utf-8"?>
<p:tagLst xmlns:p="http://schemas.openxmlformats.org/presentationml/2006/main">
  <p:tag name="AS_UNIQUEID" val="960"/>
</p:tagLst>
</file>

<file path=ppt/tags/tag342.xml><?xml version="1.0" encoding="utf-8"?>
<p:tagLst xmlns:p="http://schemas.openxmlformats.org/presentationml/2006/main">
  <p:tag name="AS_UNIQUEID" val="961"/>
</p:tagLst>
</file>

<file path=ppt/tags/tag343.xml><?xml version="1.0" encoding="utf-8"?>
<p:tagLst xmlns:p="http://schemas.openxmlformats.org/presentationml/2006/main">
  <p:tag name="AS_UNIQUEID" val="962"/>
</p:tagLst>
</file>

<file path=ppt/tags/tag344.xml><?xml version="1.0" encoding="utf-8"?>
<p:tagLst xmlns:p="http://schemas.openxmlformats.org/presentationml/2006/main">
  <p:tag name="AS_UNIQUEID" val="963"/>
</p:tagLst>
</file>

<file path=ppt/tags/tag345.xml><?xml version="1.0" encoding="utf-8"?>
<p:tagLst xmlns:p="http://schemas.openxmlformats.org/presentationml/2006/main">
  <p:tag name="AS_UNIQUEID" val="964"/>
</p:tagLst>
</file>

<file path=ppt/tags/tag346.xml><?xml version="1.0" encoding="utf-8"?>
<p:tagLst xmlns:p="http://schemas.openxmlformats.org/presentationml/2006/main">
  <p:tag name="AS_UNIQUEID" val="965"/>
</p:tagLst>
</file>

<file path=ppt/tags/tag347.xml><?xml version="1.0" encoding="utf-8"?>
<p:tagLst xmlns:p="http://schemas.openxmlformats.org/presentationml/2006/main">
  <p:tag name="AS_UNIQUEID" val="966"/>
</p:tagLst>
</file>

<file path=ppt/tags/tag348.xml><?xml version="1.0" encoding="utf-8"?>
<p:tagLst xmlns:p="http://schemas.openxmlformats.org/presentationml/2006/main">
  <p:tag name="AS_UNIQUEID" val="967"/>
</p:tagLst>
</file>

<file path=ppt/tags/tag349.xml><?xml version="1.0" encoding="utf-8"?>
<p:tagLst xmlns:p="http://schemas.openxmlformats.org/presentationml/2006/main">
  <p:tag name="AS_UNIQUEID" val="968"/>
</p:tagLst>
</file>

<file path=ppt/tags/tag35.xml><?xml version="1.0" encoding="utf-8"?>
<p:tagLst xmlns:p="http://schemas.openxmlformats.org/presentationml/2006/main">
  <p:tag name="AS_UNIQUEID" val="1020"/>
</p:tagLst>
</file>

<file path=ppt/tags/tag350.xml><?xml version="1.0" encoding="utf-8"?>
<p:tagLst xmlns:p="http://schemas.openxmlformats.org/presentationml/2006/main">
  <p:tag name="AS_UNIQUEID" val="969"/>
</p:tagLst>
</file>

<file path=ppt/tags/tag351.xml><?xml version="1.0" encoding="utf-8"?>
<p:tagLst xmlns:p="http://schemas.openxmlformats.org/presentationml/2006/main">
  <p:tag name="AS_UNIQUEID" val="970"/>
</p:tagLst>
</file>

<file path=ppt/tags/tag352.xml><?xml version="1.0" encoding="utf-8"?>
<p:tagLst xmlns:p="http://schemas.openxmlformats.org/presentationml/2006/main">
  <p:tag name="AS_UNIQUEID" val="971"/>
</p:tagLst>
</file>

<file path=ppt/tags/tag353.xml><?xml version="1.0" encoding="utf-8"?>
<p:tagLst xmlns:p="http://schemas.openxmlformats.org/presentationml/2006/main">
  <p:tag name="AS_UNIQUEID" val="972"/>
</p:tagLst>
</file>

<file path=ppt/tags/tag354.xml><?xml version="1.0" encoding="utf-8"?>
<p:tagLst xmlns:p="http://schemas.openxmlformats.org/presentationml/2006/main">
  <p:tag name="KSO_WM_FULL_TEXT_BEAUTIFY_COPY_ID" val="150996891"/>
</p:tagLst>
</file>

<file path=ppt/tags/tag355.xml><?xml version="1.0" encoding="utf-8"?>
<p:tagLst xmlns:p="http://schemas.openxmlformats.org/presentationml/2006/main">
  <p:tag name="AS_UNIQUEID" val="1145"/>
</p:tagLst>
</file>

<file path=ppt/tags/tag356.xml><?xml version="1.0" encoding="utf-8"?>
<p:tagLst xmlns:p="http://schemas.openxmlformats.org/presentationml/2006/main">
  <p:tag name="AS_UNIQUEID" val="1146"/>
</p:tagLst>
</file>

<file path=ppt/tags/tag357.xml><?xml version="1.0" encoding="utf-8"?>
<p:tagLst xmlns:p="http://schemas.openxmlformats.org/presentationml/2006/main">
  <p:tag name="AS_UNIQUEID" val="1147"/>
</p:tagLst>
</file>

<file path=ppt/tags/tag358.xml><?xml version="1.0" encoding="utf-8"?>
<p:tagLst xmlns:p="http://schemas.openxmlformats.org/presentationml/2006/main">
  <p:tag name="AS_UNIQUEID" val="1148"/>
</p:tagLst>
</file>

<file path=ppt/tags/tag359.xml><?xml version="1.0" encoding="utf-8"?>
<p:tagLst xmlns:p="http://schemas.openxmlformats.org/presentationml/2006/main">
  <p:tag name="AS_UNIQUEID" val="1149"/>
</p:tagLst>
</file>

<file path=ppt/tags/tag36.xml><?xml version="1.0" encoding="utf-8"?>
<p:tagLst xmlns:p="http://schemas.openxmlformats.org/presentationml/2006/main">
  <p:tag name="AS_UNIQUEID" val="1021"/>
</p:tagLst>
</file>

<file path=ppt/tags/tag360.xml><?xml version="1.0" encoding="utf-8"?>
<p:tagLst xmlns:p="http://schemas.openxmlformats.org/presentationml/2006/main">
  <p:tag name="AS_UNIQUEID" val="1150"/>
</p:tagLst>
</file>

<file path=ppt/tags/tag361.xml><?xml version="1.0" encoding="utf-8"?>
<p:tagLst xmlns:p="http://schemas.openxmlformats.org/presentationml/2006/main">
  <p:tag name="AS_OS" val="Unix 3.10 unknown"/>
  <p:tag name="AS_RELEASE_DATE" val="2020.11.30"/>
  <p:tag name="AS_TITLE" val="Aspose.Slides for Java"/>
  <p:tag name="AS_VERSION" val="20.11"/>
</p:tagLst>
</file>

<file path=ppt/tags/tag37.xml><?xml version="1.0" encoding="utf-8"?>
<p:tagLst xmlns:p="http://schemas.openxmlformats.org/presentationml/2006/main">
  <p:tag name="AS_UNIQUEID" val="1022"/>
</p:tagLst>
</file>

<file path=ppt/tags/tag38.xml><?xml version="1.0" encoding="utf-8"?>
<p:tagLst xmlns:p="http://schemas.openxmlformats.org/presentationml/2006/main">
  <p:tag name="AS_UNIQUEID" val="1023"/>
</p:tagLst>
</file>

<file path=ppt/tags/tag39.xml><?xml version="1.0" encoding="utf-8"?>
<p:tagLst xmlns:p="http://schemas.openxmlformats.org/presentationml/2006/main">
  <p:tag name="AS_UNIQUEID" val="1024"/>
</p:tagLst>
</file>

<file path=ppt/tags/tag4.xml><?xml version="1.0" encoding="utf-8"?>
<p:tagLst xmlns:p="http://schemas.openxmlformats.org/presentationml/2006/main">
  <p:tag name="AS_UNIQUEID" val="982"/>
</p:tagLst>
</file>

<file path=ppt/tags/tag40.xml><?xml version="1.0" encoding="utf-8"?>
<p:tagLst xmlns:p="http://schemas.openxmlformats.org/presentationml/2006/main">
  <p:tag name="AS_UNIQUEID" val="1025"/>
</p:tagLst>
</file>

<file path=ppt/tags/tag41.xml><?xml version="1.0" encoding="utf-8"?>
<p:tagLst xmlns:p="http://schemas.openxmlformats.org/presentationml/2006/main">
  <p:tag name="AS_UNIQUEID" val="1027"/>
</p:tagLst>
</file>

<file path=ppt/tags/tag42.xml><?xml version="1.0" encoding="utf-8"?>
<p:tagLst xmlns:p="http://schemas.openxmlformats.org/presentationml/2006/main">
  <p:tag name="AS_UNIQUEID" val="1028"/>
</p:tagLst>
</file>

<file path=ppt/tags/tag43.xml><?xml version="1.0" encoding="utf-8"?>
<p:tagLst xmlns:p="http://schemas.openxmlformats.org/presentationml/2006/main">
  <p:tag name="AS_UNIQUEID" val="1029"/>
</p:tagLst>
</file>

<file path=ppt/tags/tag44.xml><?xml version="1.0" encoding="utf-8"?>
<p:tagLst xmlns:p="http://schemas.openxmlformats.org/presentationml/2006/main">
  <p:tag name="AS_UNIQUEID" val="1030"/>
</p:tagLst>
</file>

<file path=ppt/tags/tag45.xml><?xml version="1.0" encoding="utf-8"?>
<p:tagLst xmlns:p="http://schemas.openxmlformats.org/presentationml/2006/main">
  <p:tag name="AS_UNIQUEID" val="1031"/>
</p:tagLst>
</file>

<file path=ppt/tags/tag46.xml><?xml version="1.0" encoding="utf-8"?>
<p:tagLst xmlns:p="http://schemas.openxmlformats.org/presentationml/2006/main">
  <p:tag name="AS_UNIQUEID" val="1032"/>
</p:tagLst>
</file>

<file path=ppt/tags/tag47.xml><?xml version="1.0" encoding="utf-8"?>
<p:tagLst xmlns:p="http://schemas.openxmlformats.org/presentationml/2006/main">
  <p:tag name="AS_UNIQUEID" val="1033"/>
</p:tagLst>
</file>

<file path=ppt/tags/tag48.xml><?xml version="1.0" encoding="utf-8"?>
<p:tagLst xmlns:p="http://schemas.openxmlformats.org/presentationml/2006/main">
  <p:tag name="AS_UNIQUEID" val="1034"/>
</p:tagLst>
</file>

<file path=ppt/tags/tag49.xml><?xml version="1.0" encoding="utf-8"?>
<p:tagLst xmlns:p="http://schemas.openxmlformats.org/presentationml/2006/main">
  <p:tag name="AS_UNIQUEID" val="1035"/>
</p:tagLst>
</file>

<file path=ppt/tags/tag5.xml><?xml version="1.0" encoding="utf-8"?>
<p:tagLst xmlns:p="http://schemas.openxmlformats.org/presentationml/2006/main">
  <p:tag name="AS_UNIQUEID" val="983"/>
</p:tagLst>
</file>

<file path=ppt/tags/tag50.xml><?xml version="1.0" encoding="utf-8"?>
<p:tagLst xmlns:p="http://schemas.openxmlformats.org/presentationml/2006/main">
  <p:tag name="AS_UNIQUEID" val="1036"/>
</p:tagLst>
</file>

<file path=ppt/tags/tag51.xml><?xml version="1.0" encoding="utf-8"?>
<p:tagLst xmlns:p="http://schemas.openxmlformats.org/presentationml/2006/main">
  <p:tag name="AS_UNIQUEID" val="1037"/>
</p:tagLst>
</file>

<file path=ppt/tags/tag52.xml><?xml version="1.0" encoding="utf-8"?>
<p:tagLst xmlns:p="http://schemas.openxmlformats.org/presentationml/2006/main">
  <p:tag name="AS_UNIQUEID" val="1038"/>
</p:tagLst>
</file>

<file path=ppt/tags/tag53.xml><?xml version="1.0" encoding="utf-8"?>
<p:tagLst xmlns:p="http://schemas.openxmlformats.org/presentationml/2006/main">
  <p:tag name="AS_UNIQUEID" val="1039"/>
</p:tagLst>
</file>

<file path=ppt/tags/tag54.xml><?xml version="1.0" encoding="utf-8"?>
<p:tagLst xmlns:p="http://schemas.openxmlformats.org/presentationml/2006/main">
  <p:tag name="AS_UNIQUEID" val="1040"/>
</p:tagLst>
</file>

<file path=ppt/tags/tag55.xml><?xml version="1.0" encoding="utf-8"?>
<p:tagLst xmlns:p="http://schemas.openxmlformats.org/presentationml/2006/main">
  <p:tag name="AS_UNIQUEID" val="1041"/>
</p:tagLst>
</file>

<file path=ppt/tags/tag56.xml><?xml version="1.0" encoding="utf-8"?>
<p:tagLst xmlns:p="http://schemas.openxmlformats.org/presentationml/2006/main">
  <p:tag name="AS_UNIQUEID" val="1042"/>
</p:tagLst>
</file>

<file path=ppt/tags/tag57.xml><?xml version="1.0" encoding="utf-8"?>
<p:tagLst xmlns:p="http://schemas.openxmlformats.org/presentationml/2006/main">
  <p:tag name="AS_UNIQUEID" val="1043"/>
</p:tagLst>
</file>

<file path=ppt/tags/tag58.xml><?xml version="1.0" encoding="utf-8"?>
<p:tagLst xmlns:p="http://schemas.openxmlformats.org/presentationml/2006/main">
  <p:tag name="AS_UNIQUEID" val="1045"/>
</p:tagLst>
</file>

<file path=ppt/tags/tag59.xml><?xml version="1.0" encoding="utf-8"?>
<p:tagLst xmlns:p="http://schemas.openxmlformats.org/presentationml/2006/main">
  <p:tag name="AS_UNIQUEID" val="1046"/>
</p:tagLst>
</file>

<file path=ppt/tags/tag6.xml><?xml version="1.0" encoding="utf-8"?>
<p:tagLst xmlns:p="http://schemas.openxmlformats.org/presentationml/2006/main">
  <p:tag name="AS_UNIQUEID" val="984"/>
</p:tagLst>
</file>

<file path=ppt/tags/tag60.xml><?xml version="1.0" encoding="utf-8"?>
<p:tagLst xmlns:p="http://schemas.openxmlformats.org/presentationml/2006/main">
  <p:tag name="AS_UNIQUEID" val="1047"/>
</p:tagLst>
</file>

<file path=ppt/tags/tag61.xml><?xml version="1.0" encoding="utf-8"?>
<p:tagLst xmlns:p="http://schemas.openxmlformats.org/presentationml/2006/main">
  <p:tag name="AS_UNIQUEID" val="1048"/>
</p:tagLst>
</file>

<file path=ppt/tags/tag62.xml><?xml version="1.0" encoding="utf-8"?>
<p:tagLst xmlns:p="http://schemas.openxmlformats.org/presentationml/2006/main">
  <p:tag name="AS_UNIQUEID" val="1049"/>
</p:tagLst>
</file>

<file path=ppt/tags/tag63.xml><?xml version="1.0" encoding="utf-8"?>
<p:tagLst xmlns:p="http://schemas.openxmlformats.org/presentationml/2006/main">
  <p:tag name="AS_UNIQUEID" val="1050"/>
</p:tagLst>
</file>

<file path=ppt/tags/tag64.xml><?xml version="1.0" encoding="utf-8"?>
<p:tagLst xmlns:p="http://schemas.openxmlformats.org/presentationml/2006/main">
  <p:tag name="AS_UNIQUEID" val="1051"/>
</p:tagLst>
</file>

<file path=ppt/tags/tag65.xml><?xml version="1.0" encoding="utf-8"?>
<p:tagLst xmlns:p="http://schemas.openxmlformats.org/presentationml/2006/main">
  <p:tag name="AS_UNIQUEID" val="1052"/>
</p:tagLst>
</file>

<file path=ppt/tags/tag66.xml><?xml version="1.0" encoding="utf-8"?>
<p:tagLst xmlns:p="http://schemas.openxmlformats.org/presentationml/2006/main">
  <p:tag name="AS_UNIQUEID" val="1053"/>
</p:tagLst>
</file>

<file path=ppt/tags/tag67.xml><?xml version="1.0" encoding="utf-8"?>
<p:tagLst xmlns:p="http://schemas.openxmlformats.org/presentationml/2006/main">
  <p:tag name="AS_UNIQUEID" val="1054"/>
</p:tagLst>
</file>

<file path=ppt/tags/tag68.xml><?xml version="1.0" encoding="utf-8"?>
<p:tagLst xmlns:p="http://schemas.openxmlformats.org/presentationml/2006/main">
  <p:tag name="AS_UNIQUEID" val="1055"/>
</p:tagLst>
</file>

<file path=ppt/tags/tag69.xml><?xml version="1.0" encoding="utf-8"?>
<p:tagLst xmlns:p="http://schemas.openxmlformats.org/presentationml/2006/main">
  <p:tag name="AS_UNIQUEID" val="1056"/>
</p:tagLst>
</file>

<file path=ppt/tags/tag7.xml><?xml version="1.0" encoding="utf-8"?>
<p:tagLst xmlns:p="http://schemas.openxmlformats.org/presentationml/2006/main">
  <p:tag name="AS_UNIQUEID" val="987"/>
</p:tagLst>
</file>

<file path=ppt/tags/tag70.xml><?xml version="1.0" encoding="utf-8"?>
<p:tagLst xmlns:p="http://schemas.openxmlformats.org/presentationml/2006/main">
  <p:tag name="AS_UNIQUEID" val="1057"/>
</p:tagLst>
</file>

<file path=ppt/tags/tag71.xml><?xml version="1.0" encoding="utf-8"?>
<p:tagLst xmlns:p="http://schemas.openxmlformats.org/presentationml/2006/main">
  <p:tag name="AS_UNIQUEID" val="1058"/>
</p:tagLst>
</file>

<file path=ppt/tags/tag72.xml><?xml version="1.0" encoding="utf-8"?>
<p:tagLst xmlns:p="http://schemas.openxmlformats.org/presentationml/2006/main">
  <p:tag name="AS_UNIQUEID" val="1059"/>
</p:tagLst>
</file>

<file path=ppt/tags/tag73.xml><?xml version="1.0" encoding="utf-8"?>
<p:tagLst xmlns:p="http://schemas.openxmlformats.org/presentationml/2006/main">
  <p:tag name="AS_UNIQUEID" val="1060"/>
</p:tagLst>
</file>

<file path=ppt/tags/tag74.xml><?xml version="1.0" encoding="utf-8"?>
<p:tagLst xmlns:p="http://schemas.openxmlformats.org/presentationml/2006/main">
  <p:tag name="AS_UNIQUEID" val="1061"/>
</p:tagLst>
</file>

<file path=ppt/tags/tag75.xml><?xml version="1.0" encoding="utf-8"?>
<p:tagLst xmlns:p="http://schemas.openxmlformats.org/presentationml/2006/main">
  <p:tag name="AS_UNIQUEID" val="1063"/>
</p:tagLst>
</file>

<file path=ppt/tags/tag76.xml><?xml version="1.0" encoding="utf-8"?>
<p:tagLst xmlns:p="http://schemas.openxmlformats.org/presentationml/2006/main">
  <p:tag name="AS_UNIQUEID" val="1064"/>
</p:tagLst>
</file>

<file path=ppt/tags/tag77.xml><?xml version="1.0" encoding="utf-8"?>
<p:tagLst xmlns:p="http://schemas.openxmlformats.org/presentationml/2006/main">
  <p:tag name="AS_UNIQUEID" val="1065"/>
</p:tagLst>
</file>

<file path=ppt/tags/tag78.xml><?xml version="1.0" encoding="utf-8"?>
<p:tagLst xmlns:p="http://schemas.openxmlformats.org/presentationml/2006/main">
  <p:tag name="AS_UNIQUEID" val="1066"/>
</p:tagLst>
</file>

<file path=ppt/tags/tag79.xml><?xml version="1.0" encoding="utf-8"?>
<p:tagLst xmlns:p="http://schemas.openxmlformats.org/presentationml/2006/main">
  <p:tag name="AS_UNIQUEID" val="1067"/>
</p:tagLst>
</file>

<file path=ppt/tags/tag8.xml><?xml version="1.0" encoding="utf-8"?>
<p:tagLst xmlns:p="http://schemas.openxmlformats.org/presentationml/2006/main">
  <p:tag name="AS_UNIQUEID" val="988"/>
</p:tagLst>
</file>

<file path=ppt/tags/tag80.xml><?xml version="1.0" encoding="utf-8"?>
<p:tagLst xmlns:p="http://schemas.openxmlformats.org/presentationml/2006/main">
  <p:tag name="AS_UNIQUEID" val="1068"/>
</p:tagLst>
</file>

<file path=ppt/tags/tag81.xml><?xml version="1.0" encoding="utf-8"?>
<p:tagLst xmlns:p="http://schemas.openxmlformats.org/presentationml/2006/main">
  <p:tag name="AS_UNIQUEID" val="1069"/>
</p:tagLst>
</file>

<file path=ppt/tags/tag82.xml><?xml version="1.0" encoding="utf-8"?>
<p:tagLst xmlns:p="http://schemas.openxmlformats.org/presentationml/2006/main">
  <p:tag name="AS_UNIQUEID" val="1070"/>
</p:tagLst>
</file>

<file path=ppt/tags/tag83.xml><?xml version="1.0" encoding="utf-8"?>
<p:tagLst xmlns:p="http://schemas.openxmlformats.org/presentationml/2006/main">
  <p:tag name="AS_UNIQUEID" val="1071"/>
</p:tagLst>
</file>

<file path=ppt/tags/tag84.xml><?xml version="1.0" encoding="utf-8"?>
<p:tagLst xmlns:p="http://schemas.openxmlformats.org/presentationml/2006/main">
  <p:tag name="AS_UNIQUEID" val="1072"/>
</p:tagLst>
</file>

<file path=ppt/tags/tag85.xml><?xml version="1.0" encoding="utf-8"?>
<p:tagLst xmlns:p="http://schemas.openxmlformats.org/presentationml/2006/main">
  <p:tag name="AS_UNIQUEID" val="1073"/>
</p:tagLst>
</file>

<file path=ppt/tags/tag86.xml><?xml version="1.0" encoding="utf-8"?>
<p:tagLst xmlns:p="http://schemas.openxmlformats.org/presentationml/2006/main">
  <p:tag name="AS_UNIQUEID" val="1074"/>
</p:tagLst>
</file>

<file path=ppt/tags/tag87.xml><?xml version="1.0" encoding="utf-8"?>
<p:tagLst xmlns:p="http://schemas.openxmlformats.org/presentationml/2006/main">
  <p:tag name="AS_UNIQUEID" val="1075"/>
</p:tagLst>
</file>

<file path=ppt/tags/tag88.xml><?xml version="1.0" encoding="utf-8"?>
<p:tagLst xmlns:p="http://schemas.openxmlformats.org/presentationml/2006/main">
  <p:tag name="AS_UNIQUEID" val="1076"/>
</p:tagLst>
</file>

<file path=ppt/tags/tag89.xml><?xml version="1.0" encoding="utf-8"?>
<p:tagLst xmlns:p="http://schemas.openxmlformats.org/presentationml/2006/main">
  <p:tag name="AS_UNIQUEID" val="1077"/>
</p:tagLst>
</file>

<file path=ppt/tags/tag9.xml><?xml version="1.0" encoding="utf-8"?>
<p:tagLst xmlns:p="http://schemas.openxmlformats.org/presentationml/2006/main">
  <p:tag name="AS_UNIQUEID" val="989"/>
</p:tagLst>
</file>

<file path=ppt/tags/tag90.xml><?xml version="1.0" encoding="utf-8"?>
<p:tagLst xmlns:p="http://schemas.openxmlformats.org/presentationml/2006/main">
  <p:tag name="AS_UNIQUEID" val="1078"/>
</p:tagLst>
</file>

<file path=ppt/tags/tag91.xml><?xml version="1.0" encoding="utf-8"?>
<p:tagLst xmlns:p="http://schemas.openxmlformats.org/presentationml/2006/main">
  <p:tag name="AS_UNIQUEID" val="1079"/>
</p:tagLst>
</file>

<file path=ppt/tags/tag92.xml><?xml version="1.0" encoding="utf-8"?>
<p:tagLst xmlns:p="http://schemas.openxmlformats.org/presentationml/2006/main">
  <p:tag name="AS_UNIQUEID" val="1081"/>
</p:tagLst>
</file>

<file path=ppt/tags/tag93.xml><?xml version="1.0" encoding="utf-8"?>
<p:tagLst xmlns:p="http://schemas.openxmlformats.org/presentationml/2006/main">
  <p:tag name="AS_UNIQUEID" val="1082"/>
</p:tagLst>
</file>

<file path=ppt/tags/tag94.xml><?xml version="1.0" encoding="utf-8"?>
<p:tagLst xmlns:p="http://schemas.openxmlformats.org/presentationml/2006/main">
  <p:tag name="AS_UNIQUEID" val="1083"/>
</p:tagLst>
</file>

<file path=ppt/tags/tag95.xml><?xml version="1.0" encoding="utf-8"?>
<p:tagLst xmlns:p="http://schemas.openxmlformats.org/presentationml/2006/main">
  <p:tag name="AS_UNIQUEID" val="1084"/>
</p:tagLst>
</file>

<file path=ppt/tags/tag96.xml><?xml version="1.0" encoding="utf-8"?>
<p:tagLst xmlns:p="http://schemas.openxmlformats.org/presentationml/2006/main">
  <p:tag name="AS_UNIQUEID" val="1085"/>
</p:tagLst>
</file>

<file path=ppt/tags/tag97.xml><?xml version="1.0" encoding="utf-8"?>
<p:tagLst xmlns:p="http://schemas.openxmlformats.org/presentationml/2006/main">
  <p:tag name="AS_UNIQUEID" val="1086"/>
</p:tagLst>
</file>

<file path=ppt/tags/tag98.xml><?xml version="1.0" encoding="utf-8"?>
<p:tagLst xmlns:p="http://schemas.openxmlformats.org/presentationml/2006/main">
  <p:tag name="AS_UNIQUEID" val="1087"/>
</p:tagLst>
</file>

<file path=ppt/tags/tag99.xml><?xml version="1.0" encoding="utf-8"?>
<p:tagLst xmlns:p="http://schemas.openxmlformats.org/presentationml/2006/main">
  <p:tag name="AS_UNIQUEID" val="1088"/>
</p:tagLst>
</file>

<file path=ppt/theme/theme1.xml><?xml version="1.0" encoding="utf-8"?>
<a:theme xmlns:a="http://schemas.openxmlformats.org/drawingml/2006/main" name="Office 主题">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定义 1">
      <a:majorFont>
        <a:latin typeface="方正启体简体"/>
        <a:ea typeface="方正启体简体"/>
        <a:cs typeface="方正启体简体"/>
      </a:majorFont>
      <a:minorFont>
        <a:latin typeface="方正启体简体"/>
        <a:ea typeface="方正启体简体"/>
        <a:cs typeface="方正启体简体"/>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方正启体简体"/>
        <a:cs typeface="方正启体简体"/>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8328</Words>
  <PresentationFormat>On-screen Show (16:9)</PresentationFormat>
  <Paragraphs>522</Paragraphs>
  <Slides>26</Slides>
  <Notes>5</Notes>
  <HiddenSlides>17</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26</vt:i4>
      </vt:variant>
    </vt:vector>
  </HeadingPairs>
  <TitlesOfParts>
    <vt:vector size="51" baseType="lpstr">
      <vt:lpstr>Arial</vt:lpstr>
      <vt:lpstr>宋体</vt:lpstr>
      <vt:lpstr>Wingdings</vt:lpstr>
      <vt:lpstr>微软雅黑</vt:lpstr>
      <vt:lpstr>Nexa Light</vt:lpstr>
      <vt:lpstr>Vrinda</vt:lpstr>
      <vt:lpstr>Calibri</vt:lpstr>
      <vt:lpstr>华文中宋</vt:lpstr>
      <vt:lpstr>楷体</vt:lpstr>
      <vt:lpstr>Arial Unicode MS</vt:lpstr>
      <vt:lpstr>Times New Roman</vt:lpstr>
      <vt:lpstr>黑体</vt:lpstr>
      <vt:lpstr>Century Gothic</vt:lpstr>
      <vt:lpstr>方正正中黑简体</vt:lpstr>
      <vt:lpstr>等线</vt:lpstr>
      <vt:lpstr>Helvetica</vt:lpstr>
      <vt:lpstr>Wingdings</vt:lpstr>
      <vt:lpstr>+中文正文</vt:lpstr>
      <vt:lpstr>HakusyuTenkoin_kk</vt:lpstr>
      <vt:lpstr>Palatino</vt:lpstr>
      <vt:lpstr>Palatino Linotype</vt:lpstr>
      <vt:lpstr>方正启体简体</vt:lpstr>
      <vt:lpstr>楷体_GB2312</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2021-05-06T22:29:00Z</cp:lastPrinted>
  <dcterms:created xsi:type="dcterms:W3CDTF">2022-02-21T07:54:00Z</dcterms:created>
  <dcterms:modified xsi:type="dcterms:W3CDTF">2022-02-21T12:25:17Z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A8BE8980982542F0B3DDA86D624CFA4E</vt:lpwstr>
  </property>
  <property fmtid="{D5CDD505-2E9C-101B-9397-08002B2CF9AE}" pid="3" name="KSOProductBuildVer">
    <vt:lpwstr>2052-11.1.0.11294</vt:lpwstr>
  </property>
</Properties>
</file>