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2" r:id="rId3"/>
    <p:sldId id="293" r:id="rId5"/>
    <p:sldId id="294" r:id="rId6"/>
    <p:sldId id="318" r:id="rId7"/>
    <p:sldId id="319" r:id="rId8"/>
    <p:sldId id="295" r:id="rId9"/>
    <p:sldId id="320" r:id="rId10"/>
    <p:sldId id="321" r:id="rId11"/>
    <p:sldId id="296" r:id="rId12"/>
    <p:sldId id="322" r:id="rId13"/>
    <p:sldId id="297" r:id="rId14"/>
    <p:sldId id="324" r:id="rId15"/>
    <p:sldId id="298" r:id="rId16"/>
    <p:sldId id="325" r:id="rId17"/>
    <p:sldId id="299" r:id="rId18"/>
    <p:sldId id="327" r:id="rId19"/>
    <p:sldId id="300" r:id="rId20"/>
    <p:sldId id="301" r:id="rId21"/>
    <p:sldId id="302" r:id="rId22"/>
    <p:sldId id="330" r:id="rId23"/>
    <p:sldId id="303" r:id="rId24"/>
    <p:sldId id="331" r:id="rId25"/>
    <p:sldId id="304" r:id="rId26"/>
    <p:sldId id="332" r:id="rId27"/>
    <p:sldId id="305" r:id="rId28"/>
    <p:sldId id="306" r:id="rId29"/>
    <p:sldId id="334" r:id="rId30"/>
    <p:sldId id="307" r:id="rId31"/>
    <p:sldId id="308" r:id="rId32"/>
    <p:sldId id="309" r:id="rId33"/>
    <p:sldId id="310" r:id="rId34"/>
    <p:sldId id="311" r:id="rId35"/>
    <p:sldId id="312" r:id="rId36"/>
    <p:sldId id="313" r:id="rId37"/>
    <p:sldId id="314" r:id="rId38"/>
    <p:sldId id="336" r:id="rId39"/>
    <p:sldId id="316" r:id="rId40"/>
  </p:sldIdLst>
  <p:sldSz cx="12192000" cy="6858000"/>
  <p:notesSz cx="6858000" cy="9144000"/>
  <p:custDataLst>
    <p:tags r:id="rId4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5" Type="http://schemas.openxmlformats.org/officeDocument/2006/relationships/tags" Target="tags/tag247.xml"/><Relationship Id="rId44" Type="http://schemas.openxmlformats.org/officeDocument/2006/relationships/commentAuthors" Target="commentAuthors.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tags" Target="../tags/tag2.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65.xml"/><Relationship Id="rId8" Type="http://schemas.openxmlformats.org/officeDocument/2006/relationships/tags" Target="../tags/tag64.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63.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62.xml"/><Relationship Id="rId11" Type="http://schemas.openxmlformats.org/officeDocument/2006/relationships/tags" Target="../tags/tag67.xml"/><Relationship Id="rId10" Type="http://schemas.openxmlformats.org/officeDocument/2006/relationships/tags" Target="../tags/tag66.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3.xml"/><Relationship Id="rId8" Type="http://schemas.openxmlformats.org/officeDocument/2006/relationships/tags" Target="../tags/tag72.xml"/><Relationship Id="rId7" Type="http://schemas.openxmlformats.org/officeDocument/2006/relationships/tags" Target="../tags/tag71.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68.xml"/><Relationship Id="rId12" Type="http://schemas.openxmlformats.org/officeDocument/2006/relationships/tags" Target="../tags/tag76.xml"/><Relationship Id="rId11" Type="http://schemas.openxmlformats.org/officeDocument/2006/relationships/tags" Target="../tags/tag75.xml"/><Relationship Id="rId10" Type="http://schemas.openxmlformats.org/officeDocument/2006/relationships/tags" Target="../tags/tag74.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0.xml"/><Relationship Id="rId8" Type="http://schemas.openxmlformats.org/officeDocument/2006/relationships/tags" Target="../tags/tag79.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78.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77.xml"/><Relationship Id="rId11" Type="http://schemas.openxmlformats.org/officeDocument/2006/relationships/tags" Target="../tags/tag82.xml"/><Relationship Id="rId10" Type="http://schemas.openxmlformats.org/officeDocument/2006/relationships/tags" Target="../tags/tag8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85.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84.xml"/><Relationship Id="rId2" Type="http://schemas.openxmlformats.org/officeDocument/2006/relationships/tags" Target="../tags/tag83.xml"/><Relationship Id="rId13" Type="http://schemas.openxmlformats.org/officeDocument/2006/relationships/tags" Target="../tags/tag90.xml"/><Relationship Id="rId12" Type="http://schemas.openxmlformats.org/officeDocument/2006/relationships/tags" Target="../tags/tag8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92.xml"/><Relationship Id="rId2" Type="http://schemas.openxmlformats.org/officeDocument/2006/relationships/tags" Target="../tags/tag91.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01.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00.xml"/><Relationship Id="rId2" Type="http://schemas.openxmlformats.org/officeDocument/2006/relationships/tags" Target="../tags/tag99.xml"/><Relationship Id="rId14" Type="http://schemas.openxmlformats.org/officeDocument/2006/relationships/tags" Target="../tags/tag107.xml"/><Relationship Id="rId13" Type="http://schemas.openxmlformats.org/officeDocument/2006/relationships/tags" Target="../tags/tag106.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10.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09.xml"/><Relationship Id="rId2" Type="http://schemas.openxmlformats.org/officeDocument/2006/relationships/tags" Target="../tags/tag108.xml"/><Relationship Id="rId14" Type="http://schemas.openxmlformats.org/officeDocument/2006/relationships/tags" Target="../tags/tag116.xml"/><Relationship Id="rId13" Type="http://schemas.openxmlformats.org/officeDocument/2006/relationships/tags" Target="../tags/tag115.xml"/><Relationship Id="rId12" Type="http://schemas.openxmlformats.org/officeDocument/2006/relationships/tags" Target="../tags/tag11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20.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19.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18.xml"/><Relationship Id="rId2" Type="http://schemas.openxmlformats.org/officeDocument/2006/relationships/tags" Target="../tags/tag117.xml"/><Relationship Id="rId16" Type="http://schemas.openxmlformats.org/officeDocument/2006/relationships/tags" Target="../tags/tag127.xml"/><Relationship Id="rId15" Type="http://schemas.openxmlformats.org/officeDocument/2006/relationships/tags" Target="../tags/tag126.xml"/><Relationship Id="rId14" Type="http://schemas.openxmlformats.org/officeDocument/2006/relationships/tags" Target="../tags/tag125.xml"/><Relationship Id="rId13" Type="http://schemas.openxmlformats.org/officeDocument/2006/relationships/tags" Target="../tags/tag124.xml"/><Relationship Id="rId12" Type="http://schemas.openxmlformats.org/officeDocument/2006/relationships/tags" Target="../tags/tag123.xml"/><Relationship Id="rId11" Type="http://schemas.openxmlformats.org/officeDocument/2006/relationships/tags" Target="../tags/tag122.xml"/><Relationship Id="rId10" Type="http://schemas.openxmlformats.org/officeDocument/2006/relationships/tags" Target="../tags/tag121.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31.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30.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29.xml"/><Relationship Id="rId2" Type="http://schemas.openxmlformats.org/officeDocument/2006/relationships/tags" Target="../tags/tag128.xml"/><Relationship Id="rId13" Type="http://schemas.openxmlformats.org/officeDocument/2006/relationships/tags" Target="../tags/tag135.xml"/><Relationship Id="rId12" Type="http://schemas.openxmlformats.org/officeDocument/2006/relationships/tags" Target="../tags/tag134.xml"/><Relationship Id="rId11" Type="http://schemas.openxmlformats.org/officeDocument/2006/relationships/tags" Target="../tags/tag133.xml"/><Relationship Id="rId10" Type="http://schemas.openxmlformats.org/officeDocument/2006/relationships/tags" Target="../tags/tag13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8.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7.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image" Target="file:///C:\Users\1V994W2\PycharmProjects\PPT_Background_Generation/pic_temp/pic_half_right.png" TargetMode="External"/><Relationship Id="rId3" Type="http://schemas.openxmlformats.org/officeDocument/2006/relationships/image" Target="../media/image4.png"/><Relationship Id="rId2" Type="http://schemas.openxmlformats.org/officeDocument/2006/relationships/tags" Target="../tags/tag14.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3.xml"/><Relationship Id="rId8" Type="http://schemas.openxmlformats.org/officeDocument/2006/relationships/tags" Target="../tags/tag22.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21.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20.xml"/><Relationship Id="rId13" Type="http://schemas.openxmlformats.org/officeDocument/2006/relationships/tags" Target="../tags/tag27.xml"/><Relationship Id="rId12" Type="http://schemas.openxmlformats.org/officeDocument/2006/relationships/tags" Target="../tags/tag26.xml"/><Relationship Id="rId11" Type="http://schemas.openxmlformats.org/officeDocument/2006/relationships/tags" Target="../tags/tag25.xml"/><Relationship Id="rId10" Type="http://schemas.openxmlformats.org/officeDocument/2006/relationships/tags" Target="../tags/tag24.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1.xml"/><Relationship Id="rId8" Type="http://schemas.openxmlformats.org/officeDocument/2006/relationships/tags" Target="../tags/tag30.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29.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28.xml"/><Relationship Id="rId15" Type="http://schemas.openxmlformats.org/officeDocument/2006/relationships/tags" Target="../tags/tag37.xml"/><Relationship Id="rId14" Type="http://schemas.openxmlformats.org/officeDocument/2006/relationships/tags" Target="../tags/tag36.xml"/><Relationship Id="rId13" Type="http://schemas.openxmlformats.org/officeDocument/2006/relationships/tags" Target="../tags/tag35.xml"/><Relationship Id="rId12" Type="http://schemas.openxmlformats.org/officeDocument/2006/relationships/tags" Target="../tags/tag34.xml"/><Relationship Id="rId11" Type="http://schemas.openxmlformats.org/officeDocument/2006/relationships/tags" Target="../tags/tag33.xml"/><Relationship Id="rId10" Type="http://schemas.openxmlformats.org/officeDocument/2006/relationships/tags" Target="../tags/tag3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43.xml"/><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image" Target="file:///C:\Users\1V994W2\Documents\Tencent%20Files\574576071\FileRecv\&#25340;&#35013;&#32032;&#26448;\formiddle2\\23\subject_holdleft_64,104,153_0_staid_full_0.png" TargetMode="External"/><Relationship Id="rId3" Type="http://schemas.openxmlformats.org/officeDocument/2006/relationships/image" Target="../media/image5.png"/><Relationship Id="rId2" Type="http://schemas.openxmlformats.org/officeDocument/2006/relationships/tags" Target="../tags/tag38.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50.xml"/><Relationship Id="rId8" Type="http://schemas.openxmlformats.org/officeDocument/2006/relationships/tags" Target="../tags/tag49.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48.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47.xml"/><Relationship Id="rId13" Type="http://schemas.openxmlformats.org/officeDocument/2006/relationships/tags" Target="../tags/tag54.xml"/><Relationship Id="rId12" Type="http://schemas.openxmlformats.org/officeDocument/2006/relationships/tags" Target="../tags/tag53.xml"/><Relationship Id="rId11" Type="http://schemas.openxmlformats.org/officeDocument/2006/relationships/tags" Target="../tags/tag52.xml"/><Relationship Id="rId10" Type="http://schemas.openxmlformats.org/officeDocument/2006/relationships/tags" Target="../tags/tag51.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58.xml"/><Relationship Id="rId8" Type="http://schemas.openxmlformats.org/officeDocument/2006/relationships/tags" Target="../tags/tag57.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56.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55.xml"/><Relationship Id="rId12" Type="http://schemas.openxmlformats.org/officeDocument/2006/relationships/tags" Target="../tags/tag61.xml"/><Relationship Id="rId11" Type="http://schemas.openxmlformats.org/officeDocument/2006/relationships/tags" Target="../tags/tag60.xml"/><Relationship Id="rId10" Type="http://schemas.openxmlformats.org/officeDocument/2006/relationships/tags" Target="../tags/tag59.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日期占位符 15"/>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3" name="副标题 2"/>
          <p:cNvSpPr>
            <a:spLocks noGrp="1"/>
          </p:cNvSpPr>
          <p:nvPr>
            <p:ph type="subTitle" idx="14" hasCustomPrompt="1"/>
            <p:custDataLst>
              <p:tags r:id="rId8"/>
            </p:custDataLst>
          </p:nvPr>
        </p:nvSpPr>
        <p:spPr>
          <a:xfrm>
            <a:off x="2921000" y="4758691"/>
            <a:ext cx="6350000" cy="361315"/>
          </a:xfrm>
        </p:spPr>
        <p:txBody>
          <a:bodyPr vert="horz" wrap="square" lIns="0" tIns="0" rIns="0" bIns="0" anchor="t" anchorCtr="0">
            <a:normAutofit/>
          </a:bodyPr>
          <a:lstStyle>
            <a:lvl1pPr marL="0" marR="0" indent="0" algn="ctr" defTabSz="914400" rtl="0" eaLnBrk="1" fontAlgn="auto" latinLnBrk="0" hangingPunct="1">
              <a:lnSpc>
                <a:spcPct val="100000"/>
              </a:lnSpc>
              <a:spcBef>
                <a:spcPts val="0"/>
              </a:spcBef>
              <a:spcAft>
                <a:spcPts val="0"/>
              </a:spcAft>
              <a:buClrTx/>
              <a:buSzPts val="2000"/>
              <a:buFont typeface="Arial" panose="020B0604020202020204" pitchFamily="34" charset="0"/>
              <a:buNone/>
              <a:defRPr sz="2000" b="0" spc="200">
                <a:solidFill>
                  <a:schemeClr val="tx1">
                    <a:lumMod val="85000"/>
                    <a:lumOff val="15000"/>
                  </a:schemeClr>
                </a:solidFill>
                <a:latin typeface="Arial" panose="020B0604020202020204" pitchFamily="34" charset="0"/>
                <a:ea typeface="微软雅黑" panose="020B0503020204020204" charset="-122"/>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单击此处编辑副标题</a:t>
            </a:r>
            <a:endParaRPr lang="zh-CN" altLang="en-US"/>
          </a:p>
        </p:txBody>
      </p:sp>
      <p:sp>
        <p:nvSpPr>
          <p:cNvPr id="2" name="标题 1"/>
          <p:cNvSpPr>
            <a:spLocks noGrp="1"/>
          </p:cNvSpPr>
          <p:nvPr>
            <p:ph type="ctrTitle" idx="13" hasCustomPrompt="1"/>
            <p:custDataLst>
              <p:tags r:id="rId9"/>
            </p:custDataLst>
          </p:nvPr>
        </p:nvSpPr>
        <p:spPr>
          <a:xfrm>
            <a:off x="2921000" y="3156586"/>
            <a:ext cx="6350000" cy="1398905"/>
          </a:xfrm>
        </p:spPr>
        <p:txBody>
          <a:bodyPr vert="horz" wrap="square" lIns="0" tIns="0" rIns="0" bIns="0" anchor="ctr" anchorCtr="0">
            <a:normAutofit/>
          </a:bodyPr>
          <a:lstStyle>
            <a:lvl1pPr marL="0" marR="0" indent="0" algn="ctr" defTabSz="914400" rtl="0" eaLnBrk="1" fontAlgn="auto" latinLnBrk="0" hangingPunct="1">
              <a:lnSpc>
                <a:spcPct val="100000"/>
              </a:lnSpc>
              <a:spcBef>
                <a:spcPct val="0"/>
              </a:spcBef>
              <a:spcAft>
                <a:spcPts val="0"/>
              </a:spcAft>
              <a:buClrTx/>
              <a:buSzPts val="7200"/>
              <a:buNone/>
              <a:defRPr sz="7200" b="0" spc="7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3" name="日期占位符 2"/>
          <p:cNvSpPr>
            <a:spLocks noGrp="1"/>
          </p:cNvSpPr>
          <p:nvPr>
            <p:ph type="dt" sz="half" idx="10"/>
            <p:custDataLst>
              <p:tags r:id="rId8"/>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p:cNvPicPr/>
          <p:nvPr userDrawn="1">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日期占位符 2"/>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grpSp>
        <p:nvGrpSpPr>
          <p:cNvPr id="8" name="组合 7"/>
          <p:cNvGrpSpPr/>
          <p:nvPr userDrawn="1">
            <p:custDataLst>
              <p:tags r:id="rId8"/>
            </p:custDataLst>
          </p:nvPr>
        </p:nvGrpSpPr>
        <p:grpSpPr>
          <a:xfrm>
            <a:off x="4316730" y="2264728"/>
            <a:ext cx="3558540" cy="3080385"/>
            <a:chOff x="6798" y="2568"/>
            <a:chExt cx="5604" cy="4851"/>
          </a:xfrm>
        </p:grpSpPr>
        <p:sp>
          <p:nvSpPr>
            <p:cNvPr id="9" name="任意多边形 6"/>
            <p:cNvSpPr/>
            <p:nvPr>
              <p:custDataLst>
                <p:tags r:id="rId9"/>
              </p:custDataLst>
            </p:nvPr>
          </p:nvSpPr>
          <p:spPr>
            <a:xfrm rot="10800000">
              <a:off x="6798" y="6625"/>
              <a:ext cx="5605" cy="795"/>
            </a:xfrm>
            <a:custGeom>
              <a:avLst/>
              <a:gdLst>
                <a:gd name="connsiteX0" fmla="*/ 0 w 6430"/>
                <a:gd name="connsiteY0" fmla="*/ 1187 h 1232"/>
                <a:gd name="connsiteX1" fmla="*/ 0 w 6430"/>
                <a:gd name="connsiteY1" fmla="*/ 0 h 1232"/>
                <a:gd name="connsiteX2" fmla="*/ 6430 w 6430"/>
                <a:gd name="connsiteY2" fmla="*/ 0 h 1232"/>
                <a:gd name="connsiteX3" fmla="*/ 6430 w 6430"/>
                <a:gd name="connsiteY3" fmla="*/ 1232 h 1232"/>
              </a:gdLst>
              <a:ahLst/>
              <a:cxnLst>
                <a:cxn ang="0">
                  <a:pos x="connsiteX0" y="connsiteY0"/>
                </a:cxn>
                <a:cxn ang="0">
                  <a:pos x="connsiteX1" y="connsiteY1"/>
                </a:cxn>
                <a:cxn ang="0">
                  <a:pos x="connsiteX2" y="connsiteY2"/>
                </a:cxn>
                <a:cxn ang="0">
                  <a:pos x="connsiteX3" y="connsiteY3"/>
                </a:cxn>
              </a:cxnLst>
              <a:rect l="l" t="t" r="r" b="b"/>
              <a:pathLst>
                <a:path w="6430" h="1232">
                  <a:moveTo>
                    <a:pt x="0" y="1187"/>
                  </a:moveTo>
                  <a:lnTo>
                    <a:pt x="0" y="0"/>
                  </a:lnTo>
                  <a:lnTo>
                    <a:pt x="6430" y="0"/>
                  </a:lnTo>
                  <a:lnTo>
                    <a:pt x="6430" y="1232"/>
                  </a:lnTo>
                </a:path>
              </a:pathLst>
            </a:cu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5"/>
            <p:cNvSpPr/>
            <p:nvPr>
              <p:custDataLst>
                <p:tags r:id="rId10"/>
              </p:custDataLst>
            </p:nvPr>
          </p:nvSpPr>
          <p:spPr>
            <a:xfrm>
              <a:off x="6798" y="2568"/>
              <a:ext cx="5605" cy="795"/>
            </a:xfrm>
            <a:custGeom>
              <a:avLst/>
              <a:gdLst>
                <a:gd name="connsiteX0" fmla="*/ 0 w 6430"/>
                <a:gd name="connsiteY0" fmla="*/ 1187 h 1232"/>
                <a:gd name="connsiteX1" fmla="*/ 0 w 6430"/>
                <a:gd name="connsiteY1" fmla="*/ 0 h 1232"/>
                <a:gd name="connsiteX2" fmla="*/ 6430 w 6430"/>
                <a:gd name="connsiteY2" fmla="*/ 0 h 1232"/>
                <a:gd name="connsiteX3" fmla="*/ 6430 w 6430"/>
                <a:gd name="connsiteY3" fmla="*/ 1232 h 1232"/>
              </a:gdLst>
              <a:ahLst/>
              <a:cxnLst>
                <a:cxn ang="0">
                  <a:pos x="connsiteX0" y="connsiteY0"/>
                </a:cxn>
                <a:cxn ang="0">
                  <a:pos x="connsiteX1" y="connsiteY1"/>
                </a:cxn>
                <a:cxn ang="0">
                  <a:pos x="connsiteX2" y="connsiteY2"/>
                </a:cxn>
                <a:cxn ang="0">
                  <a:pos x="connsiteX3" y="connsiteY3"/>
                </a:cxn>
              </a:cxnLst>
              <a:rect l="l" t="t" r="r" b="b"/>
              <a:pathLst>
                <a:path w="6430" h="1232">
                  <a:moveTo>
                    <a:pt x="0" y="1187"/>
                  </a:moveTo>
                  <a:lnTo>
                    <a:pt x="0" y="0"/>
                  </a:lnTo>
                  <a:lnTo>
                    <a:pt x="6430" y="0"/>
                  </a:lnTo>
                  <a:lnTo>
                    <a:pt x="6430" y="1232"/>
                  </a:lnTo>
                </a:path>
              </a:pathLst>
            </a:cu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idx="14" hasCustomPrompt="1"/>
            <p:custDataLst>
              <p:tags r:id="rId11"/>
            </p:custDataLst>
          </p:nvPr>
        </p:nvSpPr>
        <p:spPr>
          <a:xfrm>
            <a:off x="2921000" y="4371023"/>
            <a:ext cx="6350000" cy="361315"/>
          </a:xfrm>
        </p:spPr>
        <p:txBody>
          <a:bodyPr vert="horz" wrap="square" lIns="0" tIns="0" rIns="0" bIns="0" anchor="t" anchorCtr="0">
            <a:normAutofit/>
          </a:bodyPr>
          <a:lstStyle>
            <a:lvl1pPr marL="0" marR="0" indent="0" algn="ctr" rtl="0" eaLnBrk="1" fontAlgn="auto">
              <a:lnSpc>
                <a:spcPct val="100000"/>
              </a:lnSpc>
              <a:spcBef>
                <a:spcPts val="0"/>
              </a:spcBef>
              <a:spcAft>
                <a:spcPts val="0"/>
              </a:spcAft>
              <a:buClrTx/>
              <a:buSzPts val="2000"/>
              <a:buFont typeface="Arial" panose="020B0604020202020204" pitchFamily="34" charset="0"/>
              <a:buNone/>
              <a:defRPr sz="2000" b="0" spc="200">
                <a:solidFill>
                  <a:schemeClr val="tx1">
                    <a:lumMod val="85000"/>
                    <a:lumOff val="15000"/>
                  </a:schemeClr>
                </a:solidFill>
                <a:latin typeface="Arial" panose="020B0604020202020204" pitchFamily="34" charset="0"/>
                <a:ea typeface="微软雅黑" panose="020B0503020204020204" charset="-122"/>
              </a:defRPr>
            </a:lvl1pPr>
          </a:lstStyle>
          <a:p>
            <a:pPr marL="228600" lvl="0" indent="-228600" algn="l" defTabSz="914400" rtl="0" eaLnBrk="1" fontAlgn="auto" latinLnBrk="0" hangingPunct="1">
              <a:lnSpc>
                <a:spcPct val="130000"/>
              </a:lnSpc>
              <a:spcBef>
                <a:spcPts val="0"/>
              </a:spcBef>
              <a:spcAft>
                <a:spcPts val="1000"/>
              </a:spcAft>
              <a:buClr>
                <a:schemeClr val="tx1">
                  <a:lumMod val="65000"/>
                  <a:lumOff val="35000"/>
                </a:schemeClr>
              </a:buClr>
              <a:buSzPts val="2000"/>
              <a:buFont typeface="Arial" panose="020B0604020202020204" pitchFamily="34" charset="0"/>
              <a:buNone/>
            </a:pPr>
            <a:r>
              <a:rPr lang="zh-CN" altLang="en-US"/>
              <a:t>单击此处编辑副标题</a:t>
            </a:r>
            <a:endParaRPr lang="zh-CN" altLang="en-US"/>
          </a:p>
        </p:txBody>
      </p:sp>
      <p:sp>
        <p:nvSpPr>
          <p:cNvPr id="2" name="标题 1"/>
          <p:cNvSpPr>
            <a:spLocks noGrp="1"/>
          </p:cNvSpPr>
          <p:nvPr>
            <p:ph type="title" idx="13" hasCustomPrompt="1"/>
            <p:custDataLst>
              <p:tags r:id="rId12"/>
            </p:custDataLst>
          </p:nvPr>
        </p:nvSpPr>
        <p:spPr>
          <a:xfrm>
            <a:off x="3413760" y="2911793"/>
            <a:ext cx="5365750" cy="1398905"/>
          </a:xfrm>
        </p:spPr>
        <p:txBody>
          <a:bodyPr vert="horz" wrap="square" lIns="0" tIns="0" rIns="0" bIns="0" anchor="ctr" anchorCtr="0">
            <a:normAutofit/>
          </a:bodyPr>
          <a:lstStyle>
            <a:lvl1pPr marL="0" marR="0" indent="0" algn="ctr" defTabSz="914400" rtl="0" eaLnBrk="1" fontAlgn="auto" latinLnBrk="0" hangingPunct="1">
              <a:lnSpc>
                <a:spcPct val="100000"/>
              </a:lnSpc>
              <a:spcBef>
                <a:spcPct val="0"/>
              </a:spcBef>
              <a:spcAft>
                <a:spcPts val="0"/>
              </a:spcAft>
              <a:buClrTx/>
              <a:buSzPts val="8000"/>
              <a:buNone/>
              <a:defRPr sz="8000" b="0" spc="10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a:t>编辑标题</a:t>
            </a: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8"/>
            </p:custDataLst>
          </p:nvPr>
        </p:nvSpPr>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9" name="图片 8"/>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8" name="图片 7"/>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8" name="图片 7"/>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11471910" y="0"/>
            <a:ext cx="720090" cy="682332"/>
          </a:xfrm>
          <a:prstGeom prst="rect">
            <a:avLst/>
          </a:prstGeom>
        </p:spPr>
      </p:pic>
      <p:sp>
        <p:nvSpPr>
          <p:cNvPr id="2" name="标题 1"/>
          <p:cNvSpPr>
            <a:spLocks noGrp="1"/>
          </p:cNvSpPr>
          <p:nvPr>
            <p:ph type="title" hasCustomPrompt="1"/>
            <p:custDataLst>
              <p:tags r:id="rId6"/>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0" name="图片 9"/>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8" name="图片 7"/>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0" name="图片 9"/>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8" name="图片 7"/>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2" name="图片 11"/>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11471910" y="6175668"/>
            <a:ext cx="720090" cy="682332"/>
          </a:xfrm>
          <a:prstGeom prst="rect">
            <a:avLst/>
          </a:prstGeom>
        </p:spPr>
      </p:pic>
      <p:pic>
        <p:nvPicPr>
          <p:cNvPr id="10" name="图片 9"/>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0" y="6246700"/>
            <a:ext cx="720090" cy="611299"/>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9" name="图片 8"/>
          <p:cNvPicPr/>
          <p:nvPr userDrawn="1">
            <p:custDataLst>
              <p:tags r:id="rId3"/>
            </p:custDataLst>
          </p:nvPr>
        </p:nvPicPr>
        <p:blipFill>
          <a:blip r:embed="rId4" r:link="rId5">
            <a:extLst>
              <a:ext uri="{28A0092B-C50C-407E-A947-70E740481C1C}">
                <a14:useLocalDpi xmlns:a14="http://schemas.microsoft.com/office/drawing/2010/main" val="0"/>
              </a:ext>
            </a:extLst>
          </a:blip>
          <a:stretch>
            <a:fillRect/>
          </a:stretch>
        </p:blipFill>
        <p:spPr>
          <a:xfrm>
            <a:off x="10571797" y="5322752"/>
            <a:ext cx="1620202" cy="1535248"/>
          </a:xfrm>
          <a:prstGeom prst="rect">
            <a:avLst/>
          </a:prstGeom>
        </p:spPr>
      </p:pic>
      <p:pic>
        <p:nvPicPr>
          <p:cNvPr id="8" name="图片 7"/>
          <p:cNvPicPr/>
          <p:nvPr userDrawn="1">
            <p:custDataLst>
              <p:tags r:id="rId6"/>
            </p:custDataLst>
          </p:nvPr>
        </p:nvPicPr>
        <p:blipFill>
          <a:blip r:embed="rId7" r:link="rId8">
            <a:extLst>
              <a:ext uri="{28A0092B-C50C-407E-A947-70E740481C1C}">
                <a14:useLocalDpi xmlns:a14="http://schemas.microsoft.com/office/drawing/2010/main" val="0"/>
              </a:ext>
            </a:extLst>
          </a:blip>
          <a:stretch>
            <a:fillRect/>
          </a:stretch>
        </p:blipFill>
        <p:spPr>
          <a:xfrm>
            <a:off x="0" y="5482576"/>
            <a:ext cx="1620202" cy="1375424"/>
          </a:xfrm>
          <a:prstGeom prst="rect">
            <a:avLst/>
          </a:prstGeom>
        </p:spPr>
      </p:pic>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7" name="图片 6"/>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tx2"/>
        </a:solidFill>
        <a:effectLst/>
      </p:bgPr>
    </p:bg>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8579555" y="1397000"/>
            <a:ext cx="3612445" cy="4064000"/>
          </a:xfrm>
          <a:prstGeom prst="rect">
            <a:avLst/>
          </a:prstGeom>
        </p:spPr>
      </p:pic>
      <p:sp>
        <p:nvSpPr>
          <p:cNvPr id="4" name="日期占位符 3"/>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3" name="副标题 2"/>
          <p:cNvSpPr>
            <a:spLocks noGrp="1"/>
          </p:cNvSpPr>
          <p:nvPr>
            <p:ph type="subTitle" idx="14" hasCustomPrompt="1"/>
            <p:custDataLst>
              <p:tags r:id="rId8"/>
            </p:custDataLst>
          </p:nvPr>
        </p:nvSpPr>
        <p:spPr>
          <a:xfrm>
            <a:off x="1757045" y="3912235"/>
            <a:ext cx="5598160" cy="555625"/>
          </a:xfrm>
        </p:spPr>
        <p:txBody>
          <a:bodyPr vert="horz" wrap="square" lIns="0" tIns="0" rIns="0" bIns="0" anchor="ctr" anchorCtr="0">
            <a:normAutofit/>
          </a:bodyPr>
          <a:lstStyle>
            <a:lvl1pPr marL="0" marR="0" indent="0" algn="l" defTabSz="914400" rtl="0" eaLnBrk="1" fontAlgn="auto" latinLnBrk="0" hangingPunct="1">
              <a:lnSpc>
                <a:spcPct val="100000"/>
              </a:lnSpc>
              <a:spcBef>
                <a:spcPts val="0"/>
              </a:spcBef>
              <a:spcAft>
                <a:spcPts val="0"/>
              </a:spcAft>
              <a:buClrTx/>
              <a:buSzPts val="1600"/>
              <a:buFont typeface="Arial" panose="020B0604020202020204" pitchFamily="34" charset="0"/>
              <a:buNone/>
              <a:defRPr sz="2000" b="0" spc="200">
                <a:solidFill>
                  <a:schemeClr val="tx1">
                    <a:lumMod val="65000"/>
                    <a:lumOff val="35000"/>
                  </a:schemeClr>
                </a:solidFill>
                <a:latin typeface="Arial" panose="020B0604020202020204" pitchFamily="34" charset="0"/>
                <a:ea typeface="微软雅黑" panose="020B0503020204020204" charset="-122"/>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单击此处编辑副标题</a:t>
            </a:r>
            <a:endParaRPr lang="zh-CN" altLang="en-US"/>
          </a:p>
        </p:txBody>
      </p:sp>
      <p:sp>
        <p:nvSpPr>
          <p:cNvPr id="2" name="标题 1"/>
          <p:cNvSpPr>
            <a:spLocks noGrp="1"/>
          </p:cNvSpPr>
          <p:nvPr>
            <p:ph type="ctrTitle" idx="13" hasCustomPrompt="1"/>
            <p:custDataLst>
              <p:tags r:id="rId9"/>
            </p:custDataLst>
          </p:nvPr>
        </p:nvSpPr>
        <p:spPr>
          <a:xfrm>
            <a:off x="1756728" y="2941321"/>
            <a:ext cx="5598795" cy="970915"/>
          </a:xfrm>
        </p:spPr>
        <p:txBody>
          <a:bodyPr vert="horz" wrap="square" lIns="0" tIns="0" rIns="0" bIns="0" anchor="ctr" anchorCtr="0">
            <a:normAutofit/>
          </a:bodyPr>
          <a:lstStyle>
            <a:lvl1pPr marL="0" marR="0" indent="0" algn="l" defTabSz="914400" rtl="0" eaLnBrk="1" fontAlgn="auto" latinLnBrk="0" hangingPunct="1">
              <a:lnSpc>
                <a:spcPct val="100000"/>
              </a:lnSpc>
              <a:spcBef>
                <a:spcPct val="0"/>
              </a:spcBef>
              <a:spcAft>
                <a:spcPts val="0"/>
              </a:spcAft>
              <a:buClrTx/>
              <a:buSzPts val="5400"/>
              <a:buFont typeface="Arial" panose="020B0604020202020204" pitchFamily="34" charset="0"/>
              <a:buNone/>
              <a:defRPr sz="54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a:t>编辑标题</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8" name="图片 7"/>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pic>
        <p:nvPicPr>
          <p:cNvPr id="11" name="图片 10"/>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10" name="图片 9"/>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304800" y="2194560"/>
            <a:ext cx="4389120" cy="2468880"/>
          </a:xfrm>
          <a:prstGeom prst="rect">
            <a:avLst/>
          </a:prstGeom>
        </p:spPr>
      </p:pic>
      <p:sp>
        <p:nvSpPr>
          <p:cNvPr id="6" name="任意多边形 6"/>
          <p:cNvSpPr/>
          <p:nvPr userDrawn="1">
            <p:custDataLst>
              <p:tags r:id="rId5"/>
            </p:custDataLst>
          </p:nvPr>
        </p:nvSpPr>
        <p:spPr>
          <a:xfrm>
            <a:off x="4878000" y="0"/>
            <a:ext cx="7314000" cy="6858000"/>
          </a:xfrm>
          <a:custGeom>
            <a:avLst/>
            <a:gdLst>
              <a:gd name="connsiteX0" fmla="*/ 1714500 w 7314000"/>
              <a:gd name="connsiteY0" fmla="*/ 0 h 6858000"/>
              <a:gd name="connsiteX1" fmla="*/ 7314000 w 7314000"/>
              <a:gd name="connsiteY1" fmla="*/ 0 h 6858000"/>
              <a:gd name="connsiteX2" fmla="*/ 7314000 w 7314000"/>
              <a:gd name="connsiteY2" fmla="*/ 6858000 h 6858000"/>
              <a:gd name="connsiteX3" fmla="*/ 0 w 7314000"/>
              <a:gd name="connsiteY3" fmla="*/ 6858000 h 6858000"/>
              <a:gd name="connsiteX4" fmla="*/ 1714500 w 7314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4000" h="6858000">
                <a:moveTo>
                  <a:pt x="1714500" y="0"/>
                </a:moveTo>
                <a:lnTo>
                  <a:pt x="7314000" y="0"/>
                </a:lnTo>
                <a:lnTo>
                  <a:pt x="7314000" y="6858000"/>
                </a:lnTo>
                <a:lnTo>
                  <a:pt x="0" y="6858000"/>
                </a:lnTo>
                <a:lnTo>
                  <a:pt x="1714500" y="0"/>
                </a:lnTo>
                <a:close/>
              </a:path>
            </a:pathLst>
          </a:custGeom>
          <a:solidFill>
            <a:schemeClr val="tx2"/>
          </a:solidFill>
          <a:ln w="12700" cap="flat" cmpd="sng" algn="ctr">
            <a:noFill/>
            <a:prstDash val="solid"/>
            <a:miter lim="800000"/>
            <a:headEnd type="none" w="med" len="med"/>
            <a:tailEnd type="none" w="med" len="med"/>
          </a:ln>
          <a:effectLst/>
          <a:extLst>
            <a:ext uri="{91240B29-F687-4F45-9708-019B960494DF}">
              <a14:hiddenLine xmlns:a14="http://schemas.microsoft.com/office/drawing/2010/main" w="12700">
                <a:solidFill>
                  <a:schemeClr val="accent1">
                    <a:shade val="50000"/>
                    <a:alpha val="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2" name="标题 1"/>
          <p:cNvSpPr>
            <a:spLocks noGrp="1"/>
          </p:cNvSpPr>
          <p:nvPr>
            <p:ph type="title"/>
            <p:custDataLst>
              <p:tags r:id="rId6"/>
            </p:custDataLst>
          </p:nvPr>
        </p:nvSpPr>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9"/>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8" name="图片 7"/>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7" name="图片 6"/>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41.xml"/><Relationship Id="rId23" Type="http://schemas.openxmlformats.org/officeDocument/2006/relationships/tags" Target="../tags/tag140.xml"/><Relationship Id="rId22" Type="http://schemas.openxmlformats.org/officeDocument/2006/relationships/tags" Target="../tags/tag139.xml"/><Relationship Id="rId21" Type="http://schemas.openxmlformats.org/officeDocument/2006/relationships/tags" Target="../tags/tag138.xml"/><Relationship Id="rId20" Type="http://schemas.openxmlformats.org/officeDocument/2006/relationships/tags" Target="../tags/tag137.xml"/><Relationship Id="rId2" Type="http://schemas.openxmlformats.org/officeDocument/2006/relationships/slideLayout" Target="../slideLayouts/slideLayout2.xml"/><Relationship Id="rId19" Type="http://schemas.openxmlformats.org/officeDocument/2006/relationships/tags" Target="../tags/tag136.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5.xml"/></Relationships>
</file>

<file path=ppt/slides/_rels/slide1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69.xml"/><Relationship Id="rId7" Type="http://schemas.openxmlformats.org/officeDocument/2006/relationships/tags" Target="../tags/tag168.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67.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6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0.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74.xml"/><Relationship Id="rId7" Type="http://schemas.openxmlformats.org/officeDocument/2006/relationships/tags" Target="../tags/tag173.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72.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7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5.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79.xml"/><Relationship Id="rId7" Type="http://schemas.openxmlformats.org/officeDocument/2006/relationships/tags" Target="../tags/tag178.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77.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7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0.xml"/></Relationships>
</file>

<file path=ppt/slides/_rels/slide17.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84.xml"/><Relationship Id="rId7" Type="http://schemas.openxmlformats.org/officeDocument/2006/relationships/tags" Target="../tags/tag183.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82.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81.xml"/></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88.xml"/><Relationship Id="rId7" Type="http://schemas.openxmlformats.org/officeDocument/2006/relationships/tags" Target="../tags/tag187.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86.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85.xml"/></Relationships>
</file>

<file path=ppt/slides/_rels/slide19.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92.xml"/><Relationship Id="rId7" Type="http://schemas.openxmlformats.org/officeDocument/2006/relationships/tags" Target="../tags/tag191.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90.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89.xml"/></Relationships>
</file>

<file path=ppt/slides/_rels/slide2.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48.xml"/><Relationship Id="rId7" Type="http://schemas.openxmlformats.org/officeDocument/2006/relationships/image" Target="../media/image6.png"/><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47.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4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3.xml"/></Relationships>
</file>

<file path=ppt/slides/_rels/slide2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97.xml"/><Relationship Id="rId7" Type="http://schemas.openxmlformats.org/officeDocument/2006/relationships/tags" Target="../tags/tag196.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95.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9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8.xml"/></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02.xml"/><Relationship Id="rId7" Type="http://schemas.openxmlformats.org/officeDocument/2006/relationships/tags" Target="../tags/tag201.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00.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9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03.xml"/></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05.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04.xml"/></Relationships>
</file>

<file path=ppt/slides/_rels/slide26.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11.xml"/><Relationship Id="rId7" Type="http://schemas.openxmlformats.org/officeDocument/2006/relationships/tags" Target="../tags/tag210.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09.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0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12.xml"/></Relationships>
</file>

<file path=ppt/slides/_rels/slide2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16.xml"/><Relationship Id="rId7" Type="http://schemas.openxmlformats.org/officeDocument/2006/relationships/tags" Target="../tags/tag215.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14.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13.xml"/></Relationships>
</file>

<file path=ppt/slides/_rels/slide29.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20.xml"/><Relationship Id="rId7" Type="http://schemas.openxmlformats.org/officeDocument/2006/relationships/tags" Target="../tags/tag219.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18.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17.xml"/></Relationships>
</file>

<file path=ppt/slides/_rels/slide3.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52.xml"/><Relationship Id="rId7" Type="http://schemas.openxmlformats.org/officeDocument/2006/relationships/tags" Target="../tags/tag151.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50.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49.xml"/></Relationships>
</file>

<file path=ppt/slides/_rels/slide30.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24.xml"/><Relationship Id="rId7" Type="http://schemas.openxmlformats.org/officeDocument/2006/relationships/tags" Target="../tags/tag223.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22.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21.xml"/></Relationships>
</file>

<file path=ppt/slides/_rels/slide3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26.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25.xml"/></Relationships>
</file>

<file path=ppt/slides/_rels/slide32.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32.xml"/><Relationship Id="rId7" Type="http://schemas.openxmlformats.org/officeDocument/2006/relationships/tags" Target="../tags/tag231.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30.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29.xml"/></Relationships>
</file>

<file path=ppt/slides/_rels/slide33.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36.xml"/><Relationship Id="rId7" Type="http://schemas.openxmlformats.org/officeDocument/2006/relationships/tags" Target="../tags/tag235.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34.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33.xml"/></Relationships>
</file>

<file path=ppt/slides/_rels/slide34.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40.xml"/><Relationship Id="rId7" Type="http://schemas.openxmlformats.org/officeDocument/2006/relationships/tags" Target="../tags/tag239.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38.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37.xml"/></Relationships>
</file>

<file path=ppt/slides/_rels/slide35.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244.xml"/><Relationship Id="rId7" Type="http://schemas.openxmlformats.org/officeDocument/2006/relationships/tags" Target="../tags/tag243.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242.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24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4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4.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58.xml"/><Relationship Id="rId7" Type="http://schemas.openxmlformats.org/officeDocument/2006/relationships/tags" Target="../tags/tag157.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56.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5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0.xml"/></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64.xml"/><Relationship Id="rId7" Type="http://schemas.openxmlformats.org/officeDocument/2006/relationships/tags" Target="../tags/tag163.xml"/><Relationship Id="rId6" Type="http://schemas.openxmlformats.org/officeDocument/2006/relationships/image" Target="file:///C:\Users\1V994W2\PycharmProjects\PPT_Background_Generation/pic_temp/1_pic_quater_right_up.png" TargetMode="External"/><Relationship Id="rId5" Type="http://schemas.openxmlformats.org/officeDocument/2006/relationships/image" Target="../media/image3.png"/><Relationship Id="rId4" Type="http://schemas.openxmlformats.org/officeDocument/2006/relationships/tags" Target="../tags/tag162.xml"/><Relationship Id="rId3" Type="http://schemas.openxmlformats.org/officeDocument/2006/relationships/image" Target="file:///C:\Users\1V994W2\PycharmProjects\PPT_Background_Generation/pic_temp/0_pic_quater_left_up.png" TargetMode="External"/><Relationship Id="rId2" Type="http://schemas.openxmlformats.org/officeDocument/2006/relationships/image" Target="../media/image2.png"/><Relationship Id="rId1" Type="http://schemas.openxmlformats.org/officeDocument/2006/relationships/tags" Target="../tags/tag1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5143500" y="2489835"/>
            <a:ext cx="1905000" cy="635000"/>
          </a:xfrm>
          <a:prstGeom prst="rect">
            <a:avLst/>
          </a:prstGeom>
          <a:solidFill>
            <a:schemeClr val="accent1"/>
          </a:solidFill>
        </p:spPr>
        <p:txBody>
          <a:bodyPr wrap="square" lIns="0" tIns="0" rIns="0" bIns="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dist"/>
            <a:endParaRPr lang="en-US" altLang="zh-CN" sz="3200" b="1" dirty="0">
              <a:solidFill>
                <a:schemeClr val="lt1"/>
              </a:solidFill>
              <a:latin typeface="Arial" panose="020B0604020202020204" pitchFamily="34" charset="0"/>
              <a:ea typeface="微软雅黑" panose="020B0503020204020204" charset="-122"/>
              <a:cs typeface="+mn-ea"/>
              <a:sym typeface="+mn-lt"/>
            </a:endParaRPr>
          </a:p>
        </p:txBody>
      </p:sp>
      <p:sp>
        <p:nvSpPr>
          <p:cNvPr id="6" name="文本框 5"/>
          <p:cNvSpPr txBox="1"/>
          <p:nvPr>
            <p:custDataLst>
              <p:tags r:id="rId2"/>
            </p:custDataLst>
          </p:nvPr>
        </p:nvSpPr>
        <p:spPr>
          <a:xfrm>
            <a:off x="5295900" y="2489835"/>
            <a:ext cx="1599565" cy="634365"/>
          </a:xfrm>
          <a:prstGeom prst="rect">
            <a:avLst/>
          </a:prstGeom>
          <a:noFill/>
        </p:spPr>
        <p:txBody>
          <a:bodyPr wrap="squar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dist">
              <a:lnSpc>
                <a:spcPct val="100000"/>
              </a:lnSpc>
            </a:pPr>
            <a:r>
              <a:rPr lang="en-US" altLang="zh-CN" sz="3600" b="1" spc="200" dirty="0">
                <a:solidFill>
                  <a:schemeClr val="lt1"/>
                </a:solidFill>
                <a:uFillTx/>
                <a:latin typeface="Arial" panose="020B0604020202020204" pitchFamily="34" charset="0"/>
                <a:ea typeface="微软雅黑" panose="020B0503020204020204" charset="-122"/>
                <a:cs typeface="Arial" panose="020B0604020202020204" pitchFamily="34" charset="0"/>
              </a:rPr>
              <a:t>2023</a:t>
            </a:r>
            <a:endParaRPr lang="en-US" altLang="zh-CN" sz="3600" b="1" spc="200" dirty="0">
              <a:solidFill>
                <a:schemeClr val="lt1"/>
              </a:solidFill>
              <a:uFillTx/>
              <a:latin typeface="Arial" panose="020B0604020202020204" pitchFamily="34" charset="0"/>
              <a:ea typeface="微软雅黑" panose="020B0503020204020204" charset="-122"/>
              <a:cs typeface="Arial" panose="020B0604020202020204" pitchFamily="34" charset="0"/>
            </a:endParaRPr>
          </a:p>
        </p:txBody>
      </p:sp>
      <p:sp>
        <p:nvSpPr>
          <p:cNvPr id="7" name="标题 6"/>
          <p:cNvSpPr>
            <a:spLocks noGrp="1"/>
          </p:cNvSpPr>
          <p:nvPr>
            <p:ph type="ctrTitle" idx="13"/>
            <p:custDataLst>
              <p:tags r:id="rId3"/>
            </p:custDataLst>
          </p:nvPr>
        </p:nvSpPr>
        <p:spPr>
          <a:xfrm>
            <a:off x="2842260" y="3749041"/>
            <a:ext cx="6350000" cy="1398905"/>
          </a:xfrm>
        </p:spPr>
        <p:txBody>
          <a:bodyPr wrap="square">
            <a:normAutofit fontScale="90000"/>
          </a:bodyPr>
          <a:p>
            <a:pPr marL="0" indent="0" algn="ctr">
              <a:lnSpc>
                <a:spcPct val="100000"/>
              </a:lnSpc>
              <a:spcBef>
                <a:spcPts val="0"/>
              </a:spcBef>
              <a:spcAft>
                <a:spcPts val="0"/>
              </a:spcAft>
              <a:buSzPct val="100000"/>
              <a:buNone/>
            </a:pPr>
            <a:r>
              <a:rPr lang="zh-CN" altLang="en-US" sz="7200" dirty="0">
                <a:solidFill>
                  <a:schemeClr val="accent1"/>
                </a:solidFill>
              </a:rPr>
              <a:t>合格考复习</a:t>
            </a:r>
            <a:endParaRPr lang="zh-CN" altLang="en-US" sz="7200" dirty="0">
              <a:solidFill>
                <a:schemeClr val="accent1"/>
              </a:solidFill>
            </a:endParaRPr>
          </a:p>
          <a:p>
            <a:pPr marL="0" indent="0" algn="ctr">
              <a:lnSpc>
                <a:spcPct val="100000"/>
              </a:lnSpc>
              <a:spcBef>
                <a:spcPts val="0"/>
              </a:spcBef>
              <a:spcAft>
                <a:spcPts val="0"/>
              </a:spcAft>
              <a:buSzPct val="100000"/>
              <a:buNone/>
            </a:pPr>
            <a:r>
              <a:rPr lang="zh-CN" altLang="en-US" sz="7200" dirty="0">
                <a:solidFill>
                  <a:schemeClr val="accent1"/>
                </a:solidFill>
              </a:rPr>
              <a:t>历史纲要</a:t>
            </a:r>
            <a:r>
              <a:rPr lang="zh-CN" altLang="en-US" sz="7200" dirty="0">
                <a:solidFill>
                  <a:schemeClr val="accent1"/>
                </a:solidFill>
              </a:rPr>
              <a:t>上</a:t>
            </a:r>
            <a:endParaRPr lang="zh-CN" altLang="en-US" sz="7200" dirty="0">
              <a:solidFill>
                <a:schemeClr val="accent1"/>
              </a:solidFill>
            </a:endParaRPr>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endParaRPr lang="zh-CN" altLang="en-US"/>
          </a:p>
        </p:txBody>
      </p:sp>
      <p:sp>
        <p:nvSpPr>
          <p:cNvPr id="3" name="文本框 2"/>
          <p:cNvSpPr txBox="1"/>
          <p:nvPr/>
        </p:nvSpPr>
        <p:spPr>
          <a:xfrm>
            <a:off x="3048000" y="1046480"/>
            <a:ext cx="9144000" cy="4707890"/>
          </a:xfrm>
          <a:prstGeom prst="rect">
            <a:avLst/>
          </a:prstGeom>
          <a:noFill/>
        </p:spPr>
        <p:txBody>
          <a:bodyPr wrap="square" rtlCol="0" anchor="t">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5.隋唐盛世：开皇之治、贞观之治、贞观遗风、开元盛世5.选官制度：①先秦：“世卿世禄制”（世袭制）②秦国（含秦朝）：军功授爵③汉朝：察举制④曹魏时期：九品中正制（继承了两汉乡里评议人物的传统，又将评议权收归中央，在一定时期内加强了中央集权；后逐渐成为维护士族特权的工具。）⑤隋唐时期至清：科举制（积极：①使出身社会中下层的读书人通过相对公平的考试参与政权，扩大了统治的基础，提高了官员的文化素质和行政效率，加强了中央集权。② 科举制使官员选拔变得更加公开和公平，中国古代选官制度逐渐走向成熟与完善。③促进了古代教育的发展，有益于社会形成重学的风尚。④促进文学的繁荣。⑤被西方国家借鉴，对西方文官制度形成产生积极影响。消极：①严重禁锢了人们的思想。②忽视实用性学问，不利于科技的创新发展。③阻碍了近代知识分子开眼看世界，是造成中国落后于西方的文化因素。）</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6.三省六部制：中书省一起草政令;门下省-封驳审议;尚书省-执行 影响：①三省的职权分工明确，又彼此制约，提高了办事效率。②完整的相权被分割，避免权臣独揽大权，有利于加强皇权③三省六部制的确立和完备，是中国政治制度的重大变革，标志着封建官僚政治渐趋成熟，对此后历朝产生了深远影响。</a:t>
            </a:r>
            <a:endPar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0" y="234950"/>
            <a:ext cx="12192000" cy="5262245"/>
          </a:xfrm>
          <a:prstGeom prst="rect">
            <a:avLst/>
          </a:prstGeom>
          <a:noFill/>
        </p:spPr>
        <p:txBody>
          <a:bodyPr wrap="square" rtlCol="0">
            <a:spAutoFit/>
          </a:bodyPr>
          <a:p>
            <a:r>
              <a:rPr lang="zh-CN" altLang="en-US" sz="2800">
                <a:solidFill>
                  <a:schemeClr val="dk1"/>
                </a:solidFill>
                <a:latin typeface="微软雅黑" panose="020B0503020204020204" charset="-122"/>
                <a:ea typeface="微软雅黑" panose="020B0503020204020204" charset="-122"/>
                <a:cs typeface="微软雅黑" panose="020B0503020204020204" charset="-122"/>
              </a:rPr>
              <a:t>7.赋税制度；（1）魏晋时期：租调制，按户征收粮和绢帛。（2）北魏孝文帝改革：推行均田制、受田农民承担定额租调。（3）唐初：租庸调制（特点：建立在均田制基础之上；以庸(纳绢或布)代役。作用：①以庸代役保证农民有较充分的生产时间，政府的赋税收人也有了保障。②农民负担相对减轻，有利于社会经济稳定发展。）：（4）唐中后期：两税法①:背景：唐朝后期，由于土地兼并严重，政府手里无地可分，均田制遭到破坏，租庸调制也无法维持，国家财政收入减少。②目的：政府为解决财政困难增加税收③内容：规定每户按人丁和资产缴纳户税，按田亩缴纳地税，取消租庸调和切茶税、杂役;一年分夏季和秋季两次纳税。④影响：简化税收名目，扩大收税对象，保证国家财政收入；改变了自战国以来以人丁为主的赋税制度；减轻了政府对农民的人身控制；一定程度上有利于商品经济的发展。</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3048000" y="197485"/>
            <a:ext cx="8953500" cy="5323205"/>
          </a:xfrm>
          <a:prstGeom prst="rect">
            <a:avLst/>
          </a:prstGeom>
          <a:noFill/>
        </p:spPr>
        <p:txBody>
          <a:bodyPr wrap="square" rtlCol="0" anchor="t">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8、思想多元：儒学、道教与佛教的发展</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(1)三教并立局面的出现：汉武帝时期，儒学正统地位确立后，呈现繁盛之势；魏晋南北朝时，中国本土宗教道教在民间广为传播；外来宗教佛教在中国盛行。</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(3)“三教合归儒”：隋朝时期， </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(4)三教并行政策：唐朝</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(5)复兴儒学：佛教和道教的发展使儒学的正统地位受到挑战。唐中期韩愈率先提出复兴儒学。从维护封建统治出发，巩固儒学主流思想的统治地位。</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rPr>
              <a:t>9、文学艺术：①唐诗：李白（诗仙）、杜甫（诗圣）②书法：东晋王羲之“书圣”，隋唐：颜真卿、柳公权（“颜筋柳骨”）③绘画：东晋顾恺之“以形写神”，《女史箴图》和《洛神赋图》；隋唐：吴道子“画圣”《送子天王图》④雕塑：山西大同云冈石窟、河南洛阳龙门石窟、甘肃敦煌莫高窟⑤科技：南朝祖冲之圆周率；北朝贾思勰著述的《齐民要术》，是中国现存最早的一部完整的农书；西晋裴秀绘制出《禹贡地域图》；隋朝李春设计建造的赵州桥，是世界上现存最古老的石拱桥；唐朝雕版印刷；唐末火药开始用于战争，火箭是最早的火药武器；唐代天文学家僧一行测出地球子午线长度；唐代孙思邈完成《千金方》；唐高宗时编修《唐本草》，是世界上最早由国家颁行的药典。⑥中外文化交流：东晋法显、唐朝玄奘；日本—鉴真</a:t>
            </a:r>
            <a:endParaRPr lang="zh-CN" altLang="en-US" sz="20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635" y="121920"/>
            <a:ext cx="12192635" cy="6739255"/>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第三单元</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1.北宋加强中央集权措施：</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地方—加强对地方的控制：①军事：将地方精锐部队编入禁军，拱卫京师，镇守地方，定期更换驻地。（强干弱枝，禁军只有统兵权）②行政权：所有州直属中央；中央派文官担任地方长官知州，节度使逐渐变为虚衔；增设通判，与知州彼此制约。③财政：设诸路转运司统管地方财政，保证各州赋税绝大部分上缴朝廷。④监察：设“四监司”，从不同方面对各州进行监控。</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中央—分散机构权利，削弱相权：①中书门下掌行政权，并增设参知政事为副相，分割宰相的行政权；②枢密院掌军政，枢密院与禁军管理机构“三衙”分权，前者有调兵权但不统兵，后者统兵但无权调兵。③三司掌财政。</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（3）抑制武将实力膨胀：①实行崇文抑武的方针，罢免宿将兵权，用文官担任枢密院长官；②大力提倡文治，扩大科举规模，抬高文官和士人地位。</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2.北宋加强中央集权特点：①强干弱枝，守内虚外②分化事权，内外相制③重文轻武</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北宋加强中央集权影响：积极：①有效地预防了内部动乱，巩固了国家的统一和安定②强化了中央集权。消极：①制度过于僵化，权力分割过细，影响了行政效率，助长了因循守旧的政治风气。②导致官僚机构膨胀和军队不断扩充，形成了冗官、冗兵和冗费的局面，为北宋埋下了积贫积弱的祸根。</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443230"/>
            <a:ext cx="10852150" cy="4859020"/>
          </a:xfrm>
        </p:spPr>
        <p:txBody>
          <a:bodyPr>
            <a:normAutofit fontScale="90000"/>
          </a:bodyPr>
          <a:p>
            <a:r>
              <a:rPr>
                <a:solidFill>
                  <a:schemeClr val="dk1"/>
                </a:solidFill>
                <a:latin typeface="微软雅黑" panose="020B0503020204020204" charset="-122"/>
                <a:cs typeface="微软雅黑" panose="020B0503020204020204" charset="-122"/>
                <a:sym typeface="+mn-ea"/>
              </a:rPr>
              <a:t>4、王安石变法：（1）背景：①北宋财政危机和边疆危机严重②庆历新政失败③1069年，宋神宗任用王安石主持变法。（2）目的：加强国家的管理和控制，达到富国强兵的目的。（3）措施：官府向农民提供农业贷款、拨巨资从事商业经营等手段，力图在调控经济的同时开辟财源；对农民进行编制管理和军事训练，借此逐渐恢复“兵农合一”的征兵制，取代募兵制。（4）影响：王安石变法达到了富国目的，增加了大笔收入，但强兵的效果并不明显，北宋与西夏开战，又以失败告终；一些措施在执行过程中加重了人民的负担，也引起激烈争议。统治集团内部的分裂日益严重，北宋逐渐走向衰亡。</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5、辽朝（916-1125）南、北面官（汉蕃分治，因俗而治），宋辽“澶渊之盟”，“岁币”；西夏（1038-1227）北宋与西夏“庆历和议”“岁赐”金朝（1115-1234）“猛安谋克”（兵农合一）制度；1125年金灭辽；1127年金灭北宋。</a:t>
            </a:r>
            <a:br>
              <a:rPr lang="zh-CN" altLang="en-US">
                <a:solidFill>
                  <a:schemeClr val="dk1"/>
                </a:solidFill>
                <a:latin typeface="微软雅黑" panose="020B0503020204020204" charset="-122"/>
                <a:ea typeface="微软雅黑" panose="020B0503020204020204" charset="-122"/>
                <a:cs typeface="微软雅黑" panose="020B0503020204020204" charset="-122"/>
              </a:rPr>
            </a:br>
            <a:endParaRPr lang="zh-CN" altLang="en-US"/>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26035" y="69215"/>
            <a:ext cx="12165965" cy="6862445"/>
          </a:xfrm>
          <a:prstGeom prst="rect">
            <a:avLst/>
          </a:prstGeom>
          <a:noFill/>
        </p:spPr>
        <p:txBody>
          <a:bodyPr wrap="square" rtlCol="0">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rPr>
              <a:t>6.元朝（1271-1368）1271年，忽必烈定国号为大元，定都大都；1279年完成统一。</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巩固统一的措施：</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（1）交通：修筑驿道，设立驿站，分设急递铺。（目的：巩固统一；为公差人员提供交通和生活服务；用来运输官府物资；负责传递公文）</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2）地方管理：实行行省制度（中央的派出机构）：①特点：行政区划的划分打破自然的山川疆界,造成犬牙交错的局面。②影响：行省辖区广阔，军政权力集中，行政效率较高；有利于消除地方割据,加强了中央集权；巩固了统一的多民族国家。它的创立是中国古代地方行政制度的重大变革，对后世政治制度产生重要影响。</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3）边疆治理：①吐蕃地区：由中央政府的宣政院进行管理。②西域：设北庭都元帅府、宣慰司等管理军政事务。③台湾：设澎湖巡检司，履行行政管理职能。(4)民族政策——四等人制（①目的：保障自己的统治利益，推行民族歧视和压迫政策。②措施：“四等人制”。依次为蒙古人、色目人、汉人、南人。）</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（4）商业：①基层市场、官方榷场贸易和民间贸易②北宋开始出现纸币，元朝将纸币作为主币发行③外贸税收成为宋元的重要财源；主要港口广州、泉州、明州。</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（5）城市：北宋东京、南宋临安、元代杭州、元大都——特点：①突破坊市空间；②突破时间（出现了早市和夜市）限制③城市的经济功能增强。</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6）经济重心南移①原因：北方人口南迁既带来了先进的技术和生产经验，也增加了南方的劳动力；北方战乱频繁，南方相对安定；南方自然环境优越；南北方劳动人民的辛勤努力。②影响：文化重心的南移（南北分卷制度，江浙人才集中）</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【补充】经济重心南移的过程：西晋末年为经济重心南移奠定基础；唐中后期重心开始南移；南宋时期经济重心南移完成。</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25425" y="443230"/>
            <a:ext cx="11296650" cy="6415405"/>
          </a:xfrm>
        </p:spPr>
        <p:txBody>
          <a:bodyPr>
            <a:normAutofit fontScale="90000"/>
          </a:bodyPr>
          <a:p>
            <a:r>
              <a:rPr>
                <a:solidFill>
                  <a:schemeClr val="dk1"/>
                </a:solidFill>
                <a:latin typeface="微软雅黑" panose="020B0503020204020204" charset="-122"/>
                <a:cs typeface="微软雅黑" panose="020B0503020204020204" charset="-122"/>
                <a:sym typeface="+mn-ea"/>
              </a:rPr>
              <a:t>8.儒学的复兴：（2）目的：①挖掘儒家经书的思想内涵，强调学术为现实服务②发挥儒学在强化社会伦理道德秩序、树立基本价值观方面作用（3）代表人物：北宋的程颢、程颐兄弟，南宋的朱熹。（4）主张：①认为“理”是自然界和社会的根本原则，也称“天理”。③人生的目标是“存天理，灭人欲”。④提出“格物致知”的认识论。（5）影响：①从南宋后期起，程朱理学受到官方尊崇，在历史上产生了深远影响（普及化、通俗化）。②注重人的气节、品德和社会责任感，对塑造中华民族性格起了积极作用。</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9.宋元文学艺术：宋词、元曲、话本（早期白话小说）、书法（追求个性）、绘画（山水画）</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10.宋元科技：(1)宋朝①北宋工匠毕昇发明了活字印刷术。②火药大量制造并用于军事，出现爆炸型火器、管形射击火器。③造出了指南针，广泛应用于航海。④沈括所著《梦溪笔谈》总结和记载了当时的许多科技成果。(2)元朝①郭守敬：制作天文观测仪器，主持天文测量，编定新的历法《授时历》。②王祯：编撰的《农书》汇集北方和南方农业技术，关于农业工具的记载尤为丰富。</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12.我国古代的四大发明对世界的影响：①造纸术、印刷术，促进欧洲文化的发展，推动了文艺复兴和宗教改革；②火药在欧洲的应用与发展，推动世界从冷兵器时代进入热兵器时代，推动资产阶级革命的进行；③指南针的使用，为西欧人新航路的开辟和海外殖民征服创造了条件，推动世界市场的形成和资本主义经济的发展；④四大发明对欧洲经济、政治和文化乃至世界文明的进步作出了重大的贡献，促进了欧洲从封建社会向资本主义社会的变革。</a:t>
            </a:r>
            <a:br>
              <a:rPr lang="zh-CN" altLang="en-US">
                <a:solidFill>
                  <a:schemeClr val="dk1"/>
                </a:solidFill>
                <a:latin typeface="微软雅黑" panose="020B0503020204020204" charset="-122"/>
                <a:ea typeface="微软雅黑" panose="020B0503020204020204" charset="-122"/>
                <a:cs typeface="微软雅黑" panose="020B0503020204020204" charset="-122"/>
              </a:rPr>
            </a:br>
            <a:endParaRPr lang="zh-CN" altLang="en-US"/>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635" y="86995"/>
            <a:ext cx="12192635" cy="5908040"/>
          </a:xfrm>
          <a:prstGeom prst="rect">
            <a:avLst/>
          </a:prstGeom>
          <a:noFill/>
        </p:spPr>
        <p:txBody>
          <a:bodyPr wrap="square" rtlCol="0">
            <a:spAutoFit/>
          </a:bodyPr>
          <a:p>
            <a:r>
              <a:rPr lang="zh-CN" altLang="en-US">
                <a:solidFill>
                  <a:schemeClr val="dk1"/>
                </a:solidFill>
                <a:latin typeface="微软雅黑" panose="020B0503020204020204" charset="-122"/>
                <a:ea typeface="微软雅黑" panose="020B0503020204020204" charset="-122"/>
                <a:cs typeface="微软雅黑" panose="020B0503020204020204" charset="-122"/>
              </a:rPr>
              <a:t>第四单元</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1.明朝政治体制的变化：（1）表现：①废除宰相制度②裁撤中书省，六部直接对皇帝负责③设立内阁（不是法定的中央行政机构，是皇帝的内侍机构）④设立厂、卫等特务机构，凌驾于司法部门之上，受皇帝直接领导（2）影响：强化了君主专制，解决了皇权和相权的矛盾。</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但容易形成宦官专权，加剧明朝政治黑暗。</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3.戚继光是我国历史上一位伟大的民族英雄；1553年，葡萄牙入侵濠镜澳</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4.明朝经略边疆的措施：①蒙古（鞑靼、瓦剌）：修筑长城，鞑靼首领俺答汗接受明朝册封。②藏族（乌思藏）：明廷封授给当地的僧俗首领法王、王等称号，并设立了宣慰司、元帅府等机构，委用藏族上层人士任职。③东北：设奴儿干都司，对女真部落首领封授官号。</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5.清朝君主专制强化：（1）奏折制度：①特点：迅速、机密。②作用：使皇帝能够更直接、广泛地获取信息，提高了决策效率，强化了对官僚机构的控制。（2）设立军机处：①设立原因：雍正时，为处理西北军务②特点：简（机构简单）、速（办事效率高）、密（保密性强）③职责：在皇帝直接监督下工作，轮流值班，商议军情，起草或处理机要文书。跪受笔录，上传下达</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④评价：提高了政府的行政效率；标志着君主专制制度达到了顶峰。（3）文字狱与文化专制</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7.清朝经略边疆的措施：①东南-台湾：1662年，郑成功驱逐荷兰殖民者，收复台湾。1684年，清朝在台湾设府，隶属福建省。②东北-沙俄：1689年，中俄签订了《尼布楚条约》从法律上肯定了黑龙江和乌苏里江流域包括库页岛在内的广大地区，都是中国的领土。③西北-蒙古和新疆：蒙古—1757年平定准噶尔部，设立盟、旗；新疆—平定大、小和卓兄弟叛乱，1762年委派伊犁将军总领军政事务。④西南西藏：顺治帝册封五世达赖达赖喇嘛，康熙帝册封五世班禅班禅额尔德尼；1727年派遣驻藏大臣代表朝廷和达赖班禅处理西藏政务；1793年颁布《钦定藏内善后章程二十九条》以法律形式明确和落实了中央政府对西藏的管辖权；中央设立理藩院，掌管蒙古族、藏族等民族事务。⑤对西南民族聚居区：改土归流，逐步取消土司世袭制度。</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86995" y="156210"/>
            <a:ext cx="12104370" cy="5323205"/>
          </a:xfrm>
          <a:prstGeom prst="rect">
            <a:avLst/>
          </a:prstGeom>
          <a:noFill/>
        </p:spPr>
        <p:txBody>
          <a:bodyPr wrap="square" rtlCol="0">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rPr>
              <a:t>8.闭关锁国：①背景：以英国为首的西方列强在中国东南沿海频繁活动，要求扩大对外贸易，开拓中国市场。②含义：严格限制对外贸易③原因：小农经济占主导；天朝上国思想。④内容：只保留广州一处对外通商，“十三行”代为管理对外贸易事务；严格约束外商活动；禁止民间出海贸易。⑤影响：对西方殖民者的侵略活动起到过一定的自卫作用；无法适应新的外部环境，中国逐渐落够于世界潮流。</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9.明清经济：①农业：高产农作物推广，农产品商品化程度的提升②手工业：资本主义萌芽③商业：白银大量流入中国，促进了长途和大额贸易发展，也有利于商业资本的集聚；形成实力雄厚的商人群体；工商业市镇兴起，逐渐成为地区贸易网络的核心。</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10.陆王心学（南宋陆九渊、明王守仁）：①提出以“致良知”为核心的理论。②主张“心外无物，心外无理”，强调“知行合一”。</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11.李贽：提倡个性自由，蔑视权威和教条，否定传统伦理道德标准。</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12.明末清初三大思想家（黄宗羲、顾炎武和王夫之）：①政治上：反对君主专制②经济上：工商皆本③学术思想上：“经世致用”</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13.明清小说戏曲：（1）出现原因：城市商品经济繁荣，社会娱乐活动丰富，文化知识进一步普及。（2）代表：小说—施耐庵《水浒传》、罗贯中《三国志通俗演义》、吴承恩《西游记》、吴敬梓《儒林外史》、曹雪芹《红楼梦》（我国古典现实主义文学的高峰）、戏曲—汤显祖《牡丹亭》、孔尚任《桃花扇》、昆曲“百戏之祖”、京剧“国粹”</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14.科技：李时珍《本草纲目》徐光启《农政全书》宋应星《天工开物》徐弘祖《徐霞客游记》</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0" y="104775"/>
            <a:ext cx="12192000" cy="5631180"/>
          </a:xfrm>
          <a:prstGeom prst="rect">
            <a:avLst/>
          </a:prstGeom>
          <a:noFill/>
        </p:spPr>
        <p:txBody>
          <a:bodyPr wrap="square" rtlCol="0">
            <a:spAutoFit/>
          </a:bodyPr>
          <a:p>
            <a:r>
              <a:rPr lang="zh-CN" altLang="en-US">
                <a:solidFill>
                  <a:schemeClr val="dk1"/>
                </a:solidFill>
                <a:latin typeface="微软雅黑" panose="020B0503020204020204" charset="-122"/>
                <a:ea typeface="微软雅黑" panose="020B0503020204020204" charset="-122"/>
                <a:cs typeface="微软雅黑" panose="020B0503020204020204" charset="-122"/>
              </a:rPr>
              <a:t>第五、六单元</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1.列强的侵华史</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（1）鸦片战争（1840-1842）</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①爆发的必然性）：政治：中国：封建君主专制；英国：资产阶级民主政体（君主立宪制）；经济：中国：小农经济占主导；英国：率先完成工业革命，资本主义发展迅速；军事：中国：装备陈旧，军纪败坏；英国：船坚炮利，战斗力强；外交：中国：闭关锁国；英国：为争夺世界市场疯狂扩张。</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②根本原因：完成工业革命的英国要打开中国大门，倾销商品、掠夺原料。</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③直接原因（借口）：中国的禁烟运动---虎门销烟</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④《南京条约》及其附件的内容、危害：开放广州、厦门、福州、宁波、上海为通商口岸——破坏了贸易主权；割香港岛给英国——破坏了领土主权；赔款2100万银元——增加人民负担，激化社会矛盾；关税要与英国商定——破坏了关税主权；《五口通商章程》领事裁判权——破坏司法主权；《虎门条约》片面最惠国待遇，租地永居；中美《望厦条约》建教堂传教；中法《黄埔条约》自由传教。</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⑤鸦片战争的影响：社会性质：中国开始沦为半殖民地半封建社会，鸦片战争是中国近代史的开端；政治：中国的主权和领土完整遭到破坏，独立发展的道路被迫中断；经济：被迫卷入资本主义世界市场，中国自然经济开始解体；思想：中国人开始睁眼看世界（林则徐《四洲志》，魏源《海国图志》“师夷长技以制夷”；徐继畬《瀛寰志略》）；社会主要矛盾：中国社会主要矛盾发生变化中国人民肩负着反侵略、反封建的双重革命任务，中国进入旧民主主义革命时期。</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100" name="文本框 99"/>
          <p:cNvSpPr txBox="1"/>
          <p:nvPr/>
        </p:nvSpPr>
        <p:spPr>
          <a:xfrm>
            <a:off x="6126480" y="2408555"/>
            <a:ext cx="5080000" cy="829945"/>
          </a:xfrm>
          <a:prstGeom prst="rect">
            <a:avLst/>
          </a:prstGeom>
          <a:noFill/>
          <a:ln w="9525">
            <a:noFill/>
          </a:ln>
        </p:spPr>
        <p:txBody>
          <a:bodyPr>
            <a:spAutoFit/>
          </a:bodyPr>
          <a:p>
            <a:pPr indent="0" algn="ctr"/>
            <a:r>
              <a:rPr lang="zh-CN" sz="4800" b="1">
                <a:solidFill>
                  <a:schemeClr val="accent1"/>
                </a:solidFill>
                <a:latin typeface="微软雅黑" panose="020B0503020204020204" charset="-122"/>
                <a:ea typeface="微软雅黑" panose="020B0503020204020204" charset="-122"/>
              </a:rPr>
              <a:t>《中外历史纲要上》</a:t>
            </a:r>
            <a:endParaRPr lang="zh-CN" altLang="en-US" sz="4800" b="1">
              <a:solidFill>
                <a:schemeClr val="accent1"/>
              </a:solidFill>
              <a:latin typeface="微软雅黑" panose="020B0503020204020204" charset="-122"/>
              <a:ea typeface="微软雅黑" panose="020B0503020204020204" charset="-122"/>
            </a:endParaRPr>
          </a:p>
        </p:txBody>
      </p:sp>
      <p:pic>
        <p:nvPicPr>
          <p:cNvPr id="2" name="图片 1" descr="图怪兽抠图-1598573522014"/>
          <p:cNvPicPr>
            <a:picLocks noChangeAspect="1"/>
          </p:cNvPicPr>
          <p:nvPr/>
        </p:nvPicPr>
        <p:blipFill>
          <a:blip r:embed="rId7">
            <a:clrChange>
              <a:clrFrom>
                <a:srgbClr val="FEFFFF"/>
              </a:clrFrom>
              <a:clrTo>
                <a:srgbClr val="FEFFFF">
                  <a:alpha val="0"/>
                </a:srgbClr>
              </a:clrTo>
            </a:clrChange>
          </a:blip>
          <a:srcRect l="52528"/>
          <a:stretch>
            <a:fillRect/>
          </a:stretch>
        </p:blipFill>
        <p:spPr>
          <a:xfrm>
            <a:off x="0" y="-65405"/>
            <a:ext cx="5334635" cy="7046595"/>
          </a:xfrm>
          <a:prstGeom prst="rect">
            <a:avLst/>
          </a:prstGeom>
        </p:spPr>
      </p:pic>
    </p:spTree>
    <p:custDataLst>
      <p:tags r:id="rId8"/>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443230"/>
            <a:ext cx="10852150" cy="5032375"/>
          </a:xfrm>
        </p:spPr>
        <p:txBody>
          <a:bodyPr>
            <a:normAutofit/>
          </a:bodyPr>
          <a:p>
            <a:r>
              <a:rPr>
                <a:solidFill>
                  <a:schemeClr val="dk1"/>
                </a:solidFill>
                <a:latin typeface="微软雅黑" panose="020B0503020204020204" charset="-122"/>
                <a:cs typeface="微软雅黑" panose="020B0503020204020204" charset="-122"/>
                <a:sym typeface="+mn-ea"/>
              </a:rPr>
              <a:t>（2）第二次鸦片战争(1856－1860年）</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①根本原因：进一步打开中国市场；直接原因：修约要求遭到拒绝。</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②1858年《天津条约》：外国公使进驻北京； </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③1860年《北京条约》：承认《天津条约》有效；增开天津为商埠；割九龙司地方一区给英国；对英法两国赔款各增至800万两白银；俄国割占乌苏里江以东40万平方公里。</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⑤影响：中国半殖民地半封建化程度加深；清政府权力机构的变化；洋务运动兴起，中国近代化开始起步</a:t>
            </a:r>
            <a:endParaRPr lang="zh-CN" altLang="en-US"/>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260985" y="226060"/>
            <a:ext cx="11871325" cy="5262245"/>
          </a:xfrm>
          <a:prstGeom prst="rect">
            <a:avLst/>
          </a:prstGeom>
          <a:noFill/>
        </p:spPr>
        <p:txBody>
          <a:bodyPr wrap="square" rtlCol="0">
            <a:spAutoFit/>
          </a:bodyPr>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（3）甲午中日战争</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①原因：日本：出台“大陆政策”，侵华野心蓄谋已久；直接原因：东学党起义</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②《马关条约》的内容：割辽东半岛、台湾及附属岛屿、澎湖列岛给日本；赔款二亿两白银；开放沙市、重庆、苏州、杭州为商埠；允许日本在中国的通商口岸开设工厂（商品输出到资本输出）。</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③甲午战争的影响：民族危机——中国半殖民地化的程度大大加深；洋务运动破产；刺激了西方列强，掀起了瓜分中国的狂潮（三国干涉还辽；抢占租借地，划分势力范围；掠夺铁路和工矿利权）。民族觉醒——清政府被迫进行军事改革；中国的知识界和各阶层民众以不同形式展开了救亡图存的斗争。</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8"/>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443230"/>
            <a:ext cx="10852150" cy="4777105"/>
          </a:xfrm>
        </p:spPr>
        <p:txBody>
          <a:bodyPr>
            <a:normAutofit/>
          </a:bodyPr>
          <a:p>
            <a:r>
              <a:rPr>
                <a:solidFill>
                  <a:schemeClr val="dk1"/>
                </a:solidFill>
                <a:latin typeface="微软雅黑" panose="020B0503020204020204" charset="-122"/>
                <a:cs typeface="微软雅黑" panose="020B0503020204020204" charset="-122"/>
                <a:sym typeface="+mn-ea"/>
              </a:rPr>
              <a:t>（4）八国联军侵华战争</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①根本原因：为进一步侵略瓜分中国，维护在华利益；直接原因：镇压义和团运动。</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②《辛丑条约》内容：惩办“首祸诸臣”；向各国赔款白银4.5亿两，分39年还清，本息共计约9.82亿两（加剧了中国的贫困和经济的衰败）；将北京东交民巷划定为使馆区，中国人不得居住，各国可派兵驻守（使馆区“国中之国”）；拆除大沽及有碍北京至海通道的所有炮台，各国可在自北京至山海关沿铁路12个重要地区驻扎军队（严重破坏了中国的主权完整）；禁止华北科举考试5年，禁止中国人成立或加入任何反帝组织。</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③影响：它是中国近代史上主权丧失最严重、赔款数目最庞大的不平等条约；标志着中国完全陷入半殖民地半封建社会的深渊。</a:t>
            </a:r>
            <a:br>
              <a:rPr lang="zh-CN" altLang="en-US">
                <a:solidFill>
                  <a:schemeClr val="dk1"/>
                </a:solidFill>
                <a:latin typeface="微软雅黑" panose="020B0503020204020204" charset="-122"/>
                <a:ea typeface="微软雅黑" panose="020B0503020204020204" charset="-122"/>
                <a:cs typeface="微软雅黑" panose="020B0503020204020204" charset="-122"/>
                <a:sym typeface="+mn-ea"/>
              </a:rPr>
            </a:br>
            <a:endParaRPr lang="zh-CN" altLang="en-US"/>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34290" y="-6350"/>
            <a:ext cx="12158345" cy="5262245"/>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2．中国人民的抗争史</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（1）农民阶级——太平天国运动</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①过程：1851年金田起义；1853年定都天京（与清对峙）；1856年军事全盛（东征西征，北伐—孤军深入失败），天京事变（由盛转衰）；1864年，天京沦陷。</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②《天朝田亩制度》：主张：“有田同耕，有饭同食，有衣同穿，有钱同使”评价：否定了封建地主土地所有制（革命性），反映了农民追求社会财富平均的理想（绝对平均主义带有空想性）。</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③《资政新篇》：地位：提出了新的社会经济政策，是先进的中国人最早提出的在中国发展资本主义的方案；局限：未反映农民最迫切的愿望和要求；缺乏实现的必要条件。</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④失败的原因：农民阶级的历史局限性；缺乏科学思想理论的指导；没有先进阶级的领导；未能冲破封建社会的制度和思想。</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⑤历史意义：沉重打击了清王朝的统治，引起政治和权力结构的变化；湘淮系官僚集团的崛起，中央权力下移，对此后历史的发展产生了重大影响。</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443230"/>
            <a:ext cx="10852150" cy="4686935"/>
          </a:xfrm>
        </p:spPr>
        <p:txBody>
          <a:bodyPr>
            <a:normAutofit/>
          </a:bodyPr>
          <a:p>
            <a:r>
              <a:rPr>
                <a:solidFill>
                  <a:schemeClr val="dk1"/>
                </a:solidFill>
                <a:latin typeface="微软雅黑" panose="020B0503020204020204" charset="-122"/>
                <a:cs typeface="微软雅黑" panose="020B0503020204020204" charset="-122"/>
                <a:sym typeface="+mn-ea"/>
              </a:rPr>
              <a:t>（2）地主阶级—洋务运动（19世纪60年代—90年代）</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①背景：内忧外患；目的：对内：镇压人民的反抗；对外：抵抗外国的侵略；根本目的：维护清王朝的统治。口号：自强、求富</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②军用工业：江南机器制造总局、福州船政局、天津机器局；民用工业：上海轮船招商局、上海机器织布局、开平煤矿；新式学校：各种翻译和军事人才学校；新式军队：南洋北洋福建</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③评价：积极——引进资本主义国家的机器生产技术，是中国早期现代化的尝试；局限——单纯学习西方科技，未触动中国落后的封建制度，不可能使中国走上富强的道路。</a:t>
            </a:r>
            <a:br>
              <a:rPr lang="zh-CN" altLang="en-US">
                <a:solidFill>
                  <a:schemeClr val="dk1"/>
                </a:solidFill>
                <a:latin typeface="微软雅黑" panose="020B0503020204020204" charset="-122"/>
                <a:ea typeface="微软雅黑" panose="020B0503020204020204" charset="-122"/>
                <a:cs typeface="微软雅黑" panose="020B0503020204020204" charset="-122"/>
              </a:rPr>
            </a:br>
            <a:br>
              <a:rPr lang="zh-CN" altLang="en-US">
                <a:solidFill>
                  <a:schemeClr val="dk1"/>
                </a:solidFill>
                <a:latin typeface="微软雅黑" panose="020B0503020204020204" charset="-122"/>
                <a:ea typeface="微软雅黑" panose="020B0503020204020204" charset="-122"/>
                <a:cs typeface="微软雅黑" panose="020B0503020204020204" charset="-122"/>
              </a:rPr>
            </a:br>
            <a:endParaRPr lang="zh-CN" altLang="en-US"/>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04140" y="139065"/>
            <a:ext cx="12150090" cy="6000750"/>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（3）戊戌维新运动（1898）</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①背景：政治——甲午中日战争战败，民族危机加深；经济——19C末民族资本主义经济初步发展，民族资产阶级力量壮大；思想——维新思想兴起，起到了解放思想的作用（康有为《新学伪经考》和《孔子改制考》梁启超发表《变法通议》）</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②序幕：公车上书；高潮：百日维新；标志：光绪帝颁布“明定国是”诏书；结果：失败</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③失败的原因：根本原因——中国民族资本主义发展不充分，资产阶级力量弱小；客观原因——守旧势力很强大；维新派缺乏可靠的社会基础，没有严密的组织；把希望寄托于没有掌握实权的皇帝身上。</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④历史意义：对于推动中国民族资本主义的发展和新思想的传播，起了积极的作用，一定程度上冲击了旧式官僚体制。</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（4）义和团运动（1898）</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①口号：“扶清灭洋”“扶清”具有爱国性质，但容易对清政府认识不清，放松警惕；“灭洋”表现出盲目的排外倾向，阻碍向西方学习。</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②评价：积极性：具有强烈的反帝爱国倾向，它所展现的中国人民不畏强暴的牺牲精神，粉碎了帝国主义瓜分中国的企图；局限性：存在明显的盲目排外行为；无法阻止中国滑向半殖民地的深渊。</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39065" y="113030"/>
            <a:ext cx="12052935" cy="6369685"/>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（5）资产阶级革命派——辛亥革命（1911-1912）</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①三民主义：驱除鞑虏，恢复中华—民族主义（推翻清王朝的封建统治；没有明确提出反帝）创立民国—民权主义（翻封建帝制，建立资产阶级共和国；没有规定民众的基本权利）平均地权—民生主义（实行“耕者有其田”，解决社会贫富不均问题；不是彻底的反封建的土地革命纲领）</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②《中华民国临时约法》（1912年3月11日）：目的—防止袁世凯专权；内容—主权在民；自由平等；三权分立；责任内阁制；性质—资产阶级共和国宪法性质</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③辛亥革命的历史意义：开始了比较完全意义上的反帝反封建的民族民主革命；政治：推翻了清王朝统治，结束了中国两千多年的君主专制制度，建立起共和政体；经济：打击了帝国主义在华势力，为民族资本主义的发展创造了条件；思想：传播了民主共和理念，推动了中华民族思想解放；风俗文化：促使社会经济、思想文化和社会风俗等方面发生新的变化，冲破了封建主义的藩篱。</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④辛亥革命的局限：没有解决近代中国社会的根本矛盾，没有完成民族独立、人民解放的历史任务；缺乏科学的革命纲领；不敢放手发动广大民众；缺乏组织严密的革命政党的领导。</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3.北洋军阀统治时期的特点：军阀混战和割据，政治上分崩离析。</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35" y="443230"/>
            <a:ext cx="11522710" cy="6320790"/>
          </a:xfrm>
        </p:spPr>
        <p:txBody>
          <a:bodyPr>
            <a:normAutofit fontScale="90000"/>
          </a:bodyPr>
          <a:p>
            <a:r>
              <a:rPr>
                <a:solidFill>
                  <a:schemeClr val="dk1"/>
                </a:solidFill>
                <a:latin typeface="微软雅黑" panose="020B0503020204020204" charset="-122"/>
                <a:cs typeface="微软雅黑" panose="020B0503020204020204" charset="-122"/>
                <a:sym typeface="+mn-ea"/>
              </a:rPr>
              <a:t>4.民族资本主义的发展：</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（1）产生（19C70S）原因：外资企业的刺激，洋务企业的诱导，小农经济逐渐解体。</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2）初步发展（19C末，甲午战争后）：①原因：清政府放宽了对民间设厂的限制，设立商部，奖励工商；社会上兴起一股实业救国的热潮；掀起收回利权运动，引发振兴实业的又一个高潮。②影响：民族资产阶级作为独立的政治力量登上历史舞台。</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3）迅速发展（短暂春天1912-1919）原因：中华民国建立，扫除了政治上的一些束缚和障碍，为中国资本主义经济的发展提供了一定条件；政府鼓励民间兴办实业；群众性反帝爱国斗争的推动，特别是1915年掀起的抵制日货、提倡国货运动。第一次世界大战期间，西方列强忙于欧战，中国民族工业得到迅速发展。</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（4）显著发展（1927-1936）原因：民族资产阶级兴办实业的热情有所提高；中国人民的反帝爱国运动蓬勃开展，抵制洋货、提倡国货；国民政府开展“国民经济建设运动 ”（1935年）。</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5.新文化运动（1915年）：①主要阵地：北京大学和《新青年》杂志。②代表人物：陈独秀、李大钊、胡适、鲁迅、钱玄同等。③内容：拥护“德先生”（民主），反对孔教、礼法、贞节、旧伦理、旧政治；拥护“赛先生”（科学），反对旧艺术、旧宗教；反对国粹和旧文学，主张以白话文作为新文学的语言。④影响：是辛亥革命在思想文化领域的延续，推动了思想文化革新，有解放思想的重大意义。</a:t>
            </a:r>
            <a:br>
              <a:rPr lang="zh-CN" altLang="en-US">
                <a:solidFill>
                  <a:schemeClr val="dk1"/>
                </a:solidFill>
                <a:latin typeface="微软雅黑" panose="020B0503020204020204" charset="-122"/>
                <a:ea typeface="微软雅黑" panose="020B0503020204020204" charset="-122"/>
                <a:cs typeface="微软雅黑" panose="020B0503020204020204" charset="-122"/>
              </a:rPr>
            </a:br>
            <a:endParaRPr lang="zh-CN" altLang="en-US"/>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13030" y="95250"/>
            <a:ext cx="12079605" cy="5939155"/>
          </a:xfrm>
          <a:prstGeom prst="rect">
            <a:avLst/>
          </a:prstGeom>
          <a:noFill/>
        </p:spPr>
        <p:txBody>
          <a:bodyPr wrap="square" rtlCol="0">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rPr>
              <a:t>第七单元</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五四运动（1919年）（1）导火线：巴黎和会上中国外交的失败（2）意义：①是一场以先进青年知识分子为先锋、广大人民群众参加的彻底反帝反封建的伟大爱国革命运动，是一场中国人民为拯救民族危亡、捍卫民族尊严、凝聚民族力量而掀起的伟大社会革命运动，是一场传播新思想新文化新知识的伟大思想启蒙运动。②推动了中国社会进步，促进了马克思主义在中国的传播，促进了马克思主义同中国工人运动的结合，为中国共产党成立做了思想上干部上的准备，为新的革命力量、革命文化、革命斗争登上历史舞台创造了条件，是中国旧民主主义革命走向新民主主义革命的转折点，在近代以来中华民族追求民族独立和发展进步的历史进程中具有里程碑意义。③五四运动，孕育了以爱国、进步、民主、科学为主要内容的伟大的五四精神，其核心是爱国主义精神。</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2.中国共产党的诞生（1）诞生条件：①思想基础：马克思主义的广泛传播。②政治基础：中国工人运动的持续发展。③外部因素：共产国际的帮助。④组织基础：共产党早期组织的建立。</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（2）标志：中共一大的召开（1921年7月23日）内容：①确定了党的名称：“中国共产党”。</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②明确了党的奋斗目标：推翻资产阶级，建立无产阶级专政，实现社会主义和共产主义。③选举产生党的领导机构，陈独秀任书记。</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3）诞生意义：①是一个开天辟地的大事变，给灾难深重的中国人民带来了光明和希望。②使中国革命有了坚强的领导力量和正确的前进方向，中国人民有了强大的凝聚力量，中国命运有了光明的发展前景，中国革命面貌焕然一新。</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3.中共二大（1922年）：内容①党的最低纲领反对帝国主义，反对封建主义，反对军阀，建立民主共和国。②最高纲领是：建立共产主义社会。</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21285" y="156210"/>
            <a:ext cx="12070715" cy="4892675"/>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4.国民大革命：（1）国共合作：标志1924年1月，国民党一大在广州召开；提出了新三民主义（国共合作的政治基础）的主张；通过了联俄、联共、扶助农工三大政策（2）国民革命①目标：“打倒列强，除军阀”②高潮：1926年，国共合作开始北伐③北伐影响：基本推翻北洋军阀的反动统治，动摇了帝国主义统治中国的根基，推动了工人运动的蓬勃发展。</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5.井冈山革命根据地的创立：点燃了“工农武装割据”的星星之火。中国革命走上了建立农村革命根据地，以农村包围城市，武装夺取政权的道路。</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6.红军长征（1934.10-1936.10）（1）原因：直接原因：中共第五次反“围剿”失败；根本原因：左倾错误；（2）遵义会议（1935年1月）：①内容：改组中央领导机构，增选毛泽东为政治局常委。②意义：开始确立以毛泽东为代表的马克思主义的正确路线在党中央的领导地位，挽救了党和红军，挽救了中国革命。（3）意义：①实现了红军的战略大转移；②宣传了中国共产党的政治主张，在沿途播下了革命的种子；③鼓舞广大人民群众，铸就了长征精神，打开了中国革命的新局面。</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0" y="661670"/>
            <a:ext cx="12192000" cy="6196330"/>
          </a:xfrm>
          <a:prstGeom prst="rect">
            <a:avLst/>
          </a:prstGeom>
          <a:noFill/>
        </p:spPr>
        <p:txBody>
          <a:bodyPr wrap="square" rtlCol="0">
            <a:noAutofit/>
          </a:bodyPr>
          <a:p>
            <a:r>
              <a:rPr lang="zh-CN" altLang="en-US" sz="4400">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第一单元</a:t>
            </a:r>
            <a:endParaRPr lang="zh-CN" altLang="en-US" sz="4400">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a:p>
            <a:r>
              <a:rPr lang="zh-CN" altLang="en-US" sz="3200">
                <a:solidFill>
                  <a:schemeClr val="dk1"/>
                </a:solidFill>
                <a:latin typeface="微软雅黑" panose="020B0503020204020204" charset="-122"/>
                <a:ea typeface="微软雅黑" panose="020B0503020204020204" charset="-122"/>
                <a:cs typeface="微软雅黑" panose="020B0503020204020204" charset="-122"/>
              </a:rPr>
              <a:t>1.我国早期人类分布的基本特点：星罗棋布、多姿多彩，集中在黄河和长江流域</a:t>
            </a:r>
            <a:endParaRPr lang="zh-CN" altLang="en-US" sz="32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3200">
                <a:solidFill>
                  <a:schemeClr val="dk1"/>
                </a:solidFill>
                <a:latin typeface="微软雅黑" panose="020B0503020204020204" charset="-122"/>
                <a:ea typeface="微软雅黑" panose="020B0503020204020204" charset="-122"/>
                <a:cs typeface="微软雅黑" panose="020B0503020204020204" charset="-122"/>
              </a:rPr>
              <a:t>4.新石器时代代表：①黄河流域早期：仰韶文化、大汶口文化；晚期：龙山文化（彩绘陶器，粟）②长江流域早期：河姆渡文化；晚期：良渚文化（水稻、养蚕缫丝、精美玉器）③辽河流域：红山文化（精美玉器）</a:t>
            </a:r>
            <a:endParaRPr lang="zh-CN" altLang="en-US" sz="32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3200">
                <a:solidFill>
                  <a:schemeClr val="dk1"/>
                </a:solidFill>
                <a:latin typeface="微软雅黑" panose="020B0503020204020204" charset="-122"/>
                <a:ea typeface="微软雅黑" panose="020B0503020204020204" charset="-122"/>
                <a:cs typeface="微软雅黑" panose="020B0503020204020204" charset="-122"/>
              </a:rPr>
              <a:t>5.夏朝：约公元前2070年，我国最早的奴隶制国家。世袭制代替了禅让制，“公天下”变成了“家天下”，夏王是最高统治者。</a:t>
            </a:r>
            <a:endParaRPr lang="zh-CN" altLang="en-US" sz="32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3200">
                <a:solidFill>
                  <a:schemeClr val="dk1"/>
                </a:solidFill>
                <a:latin typeface="微软雅黑" panose="020B0503020204020204" charset="-122"/>
                <a:ea typeface="微软雅黑" panose="020B0503020204020204" charset="-122"/>
                <a:cs typeface="微软雅黑" panose="020B0503020204020204" charset="-122"/>
              </a:rPr>
              <a:t>6.商朝：公元前1600年，商王是最高统治者，商王之下设有尹及各类事务官。商朝的国家管理结构是内外服制。</a:t>
            </a:r>
            <a:endParaRPr lang="zh-CN" altLang="en-US" sz="32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32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3" name="文本框 2"/>
          <p:cNvSpPr txBox="1"/>
          <p:nvPr>
            <p:custDataLst>
              <p:tags r:id="rId7"/>
            </p:custDataLst>
          </p:nvPr>
        </p:nvSpPr>
        <p:spPr>
          <a:xfrm>
            <a:off x="347980" y="0"/>
            <a:ext cx="11644630" cy="6000750"/>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第八单元</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1.抗日战争</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局部抗战：①日本：1931年九一八事变，占领东北三省，中国局部抗战的开始；1932年一•二八事变：上海的十九路军奋起抵抗；1932年3月扶植清废帝溥仪建立伪满；1933年日军进犯长城沿线；1935年华北事变，策动“华北五省自治运动”。②国民政府：“攘外必先安内”方针，以主要力量“围剿”红军和革命根据地，对日本侵略实行不抵抗政策③民众：东北人民革命军和东北抗日联军④爱国学生：1935年“一二·九”运动⑤中共：1935年，中共在长征途中发表《八一宣言》，主张“停止内战，一致抗日”；1935年12月，在瓦窑堡会议上，中共中央做出建立抗日民族统一战线的决定。⑥西安事变（1936 年12月）：西安事变的和平解决，成为扭转时局的枢纽；促进了中共中央联蒋抗日方针的实现；十年内战的局面基本结束，全国团结抗战的局面初步形成。标志着抗日民族统一战线初步形成。</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（2）日军的侵华暴行：①南京大屠杀：1937年12月，日军攻陷南京，制造了惨绝人寰的南京大屠杀②对占领区的政策：政治上“以华制华 ”方针；经济上实行“以战养战”③对敌后抗日根据地的政策：烧光、杀光、抢光“三光”政策④重庆大轰炸⑤细菌战与“慰安妇”制度</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13030" y="139065"/>
            <a:ext cx="12079605" cy="4799965"/>
          </a:xfrm>
          <a:prstGeom prst="rect">
            <a:avLst/>
          </a:prstGeom>
          <a:noFill/>
        </p:spPr>
        <p:txBody>
          <a:bodyPr wrap="square" rtlCol="0">
            <a:spAutoFit/>
          </a:bodyPr>
          <a:p>
            <a:r>
              <a:rPr lang="zh-CN" altLang="en-US">
                <a:solidFill>
                  <a:schemeClr val="dk1"/>
                </a:solidFill>
                <a:latin typeface="微软雅黑" panose="020B0503020204020204" charset="-122"/>
                <a:ea typeface="微软雅黑" panose="020B0503020204020204" charset="-122"/>
                <a:cs typeface="微软雅黑" panose="020B0503020204020204" charset="-122"/>
              </a:rPr>
              <a:t>（3）全面抗战：①1937年7月7日卢沟桥事变（七七事变）全面抗战开始。②第二次国共合作：1937年9月22日国民党发表了《中国共产党为公布国共合作宣言》，第二天，蒋介石发表谈话，承认中国共产党的合法地位。标志着第二次国共合作的实现和抗日民族统一战线的建立。③战略防御阶段（1937-1938.10）：正面战场（主战场）四次会战——淞沪会战（粉碎了日军“三个月亡华”的狂妄企图，为迁移大后方和全国持久抗战做了准备。）；太原会战（平型关大捷是八路军抗战以来主动歼敌取得的第一次胜利，是国共合作的典范，打破了日军不可战胜的神话。）徐州会战（台儿庄大捷是抗战以来中国军队正面战场取得的最大胜利）；武汉会战（抗战以来规模最大的一次战役，大大消耗了日军，抗战进入战略相持阶段）。④战略相持阶段（1938.10-1944）：日本对华政策——对国民党政治诱降为主，军事打击为辅；对共产党“囚笼政策”；国民党——太平洋战争后，开始保存实力，消极抗战积极反共（皖南事变）共产党（敌后战场成主战场）——对日本：发动百团大战（1940年，破袭日军华北交通线为主要目标）打破“囚笼政策”；对国民党：采取既联合又斗争的策略，争取其继续抗战，努力维护统一战线。国外战场——远征军入缅作战⑤战略反攻阶段（1944-1945）： 8月15日，日本天皇发布无条件投降诏书。9月2日，签订投降书。中国抗日战争和世界反法西斯战争胜利结束。10月25日，台湾光复。</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（4）抗日战争胜利的原因：①抗日民族统一战线的建立；全民族的抗战。（根本原因）②中国共产党发挥了中流砥柱的作用。③反法西斯联盟的有力配合和世界各国人民的支持。④正义的反侵略战争</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a:solidFill>
                  <a:schemeClr val="dk1"/>
                </a:solidFill>
                <a:latin typeface="微软雅黑" panose="020B0503020204020204" charset="-122"/>
                <a:ea typeface="微软雅黑" panose="020B0503020204020204" charset="-122"/>
                <a:cs typeface="微软雅黑" panose="020B0503020204020204" charset="-122"/>
              </a:rPr>
              <a:t>（5）抗日战争胜利的意义：①是近代以来中国抗击外敌入侵所取得的第一次完全胜利，对维护世界和平的伟大事业产生了重要影响；②重新确立了中国在世界上的大国地位，使中国人民赢得了世界爱好和平人民的尊敬。③开辟了中华民族伟大复兴的光明前景，开启了古老中国凤凰涅槃、浴火重生的新征程。</a:t>
            </a:r>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200025" y="200025"/>
            <a:ext cx="9658985" cy="6554470"/>
          </a:xfrm>
          <a:prstGeom prst="rect">
            <a:avLst/>
          </a:prstGeom>
          <a:noFill/>
        </p:spPr>
        <p:txBody>
          <a:bodyPr wrap="square" rtlCol="0">
            <a:spAutoFit/>
          </a:bodyPr>
          <a:p>
            <a:r>
              <a:rPr lang="zh-CN" altLang="en-US" sz="2800">
                <a:solidFill>
                  <a:schemeClr val="dk1"/>
                </a:solidFill>
                <a:latin typeface="微软雅黑" panose="020B0503020204020204" charset="-122"/>
                <a:ea typeface="微软雅黑" panose="020B0503020204020204" charset="-122"/>
                <a:cs typeface="微软雅黑" panose="020B0503020204020204" charset="-122"/>
              </a:rPr>
              <a:t>2.解放战争（1946-1949）</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①1945年8月—10月重庆谈判，签订双十协定，确立了和平民主建国的方针。</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③战略反攻阶段（1947年6月—1948年秋）1947年夏刘邓大军跃进大别山拉开了反攻的序幕。④战略决战阶段（1948.9——1949.1）辽沈、淮海、平津三大战役，基本摧毁了国民党的主要军事力量，为中国革命在全国的胜利奠定了基础。</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⑤1949年4月21日，渡江战役，4月23日，南京解放，标志着国民党政权被推翻</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⑥新民主主义革命胜利的意义：中国人民革命的胜利，是马克思主义普遍原理与中国革命具体实践相结合的胜利，是毛泽东思想的胜利；从根本上改变了中国社会的发展方向；20世纪人类历史上最具影响的伟大事件之一（壮大了和平民主力量）。</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356870" y="252095"/>
            <a:ext cx="11487785" cy="5939155"/>
          </a:xfrm>
          <a:prstGeom prst="rect">
            <a:avLst/>
          </a:prstGeom>
          <a:noFill/>
        </p:spPr>
        <p:txBody>
          <a:bodyPr wrap="square" rtlCol="0">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rPr>
              <a:t>第九单元</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新政协的召开（1949年9月）：①内容：采用“中华人民共和国”的国名；通过《中国人民政治协商会议共同纲领》；规定首都、国旗、国徽、国歌；选举了中央人民政府委员会②性质：中国共产党领导的以工农联盟为基础的人民民主统一战线的组织形式。</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2.新中国成立的历史意义：①中华人民共和国的成立，结束了帝国主义、封建主义和官僚资本主义长期压迫和剥削中国各族人民的历史，人民真正成为国家的主人。②从根本上改变了中国社会的发展方向，为实现由新民主主义向社会主义过渡创造了前提条件。③中华民族开始以崭新的姿态自立于世界民族之林，中国历史进入新纪元。</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3.人民政权的巩固的措施：土地改革、稳定物价、剿匪镇反、抗美援朝。</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4.50年代外交：（1）方针：独立自主的和平外交方针（2）三大政策：①一边倒  ②另起炉灶 ③打扫干净屋子再请客（3）成就：①日内瓦会议（1954）：首次以五大国之一的地位和身份参加讨论国际问题的重要会议，显示了新中国通过谈判解决国际争端、维护世界和平方面所起的积极作用。②和平共处五项原则（1953）互相尊重主权和领土完整，互不侵犯，互不干涉内政，平等互利，和平共处；标志新中国外交的成熟，成为解决国与国之间问题的基本准则。③万隆会议（1955年）“求同存异”的方针。</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5.社会主义经济制度的基本建立：1953年过渡时期总路线的提出——实施第一个五年计划，逐步实现社会主义工业化，并逐步实现国家对农业、手工业和资本主义工商业的社会主义改造。到1956年年底，我国基本上完成了对农业、手工业和资本主义工商业的社会主义改造，标志着生产资料公有制占绝对优势的社会主义经济制度在我国初步建立起来。</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194310" y="133350"/>
            <a:ext cx="11147425" cy="5323205"/>
          </a:xfrm>
          <a:prstGeom prst="rect">
            <a:avLst/>
          </a:prstGeom>
          <a:noFill/>
        </p:spPr>
        <p:txBody>
          <a:bodyPr wrap="square" rtlCol="0">
            <a:spAutoFit/>
          </a:bodyPr>
          <a:p>
            <a:r>
              <a:rPr lang="zh-CN" altLang="en-US" sz="2000">
                <a:solidFill>
                  <a:schemeClr val="dk1"/>
                </a:solidFill>
                <a:latin typeface="微软雅黑" panose="020B0503020204020204" charset="-122"/>
                <a:ea typeface="微软雅黑" panose="020B0503020204020204" charset="-122"/>
                <a:cs typeface="微软雅黑" panose="020B0503020204020204" charset="-122"/>
              </a:rPr>
              <a:t>6.社会主义政治制度体系：（1）人民代表大会制度：1954年《中华人民共和国宪法》是一部社会主义类型的宪法，体现了人民民主原则和社会主义原则。（2）中国共产党领导的多党合作和政治协商制度（3）民族区域自治制度</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7.成功探索：（1）中共八大（1956年）主要矛盾：人民对于经济文化迅速发展的需要同当前经济文化不能满足人民需要的状况之间的矛盾；主要任务：把我国尽快从落后的农业国变成先进的工业国。（2）八字方针（1960年）“调整、巩固、充实、提高”（3）1962年七千人大会（4）1964年提出建设“四个现代化”</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8.探索失误：（1）表现：1958年，提出“鼓足干劲，力争上游，多快好省地建设社会主义”的总路线，掀起“大跃进”和人民公社化运动。（2）评价：反映了广大人民迫切要求改变我国经济文化落后状况的普遍愿望，但由于片面追求经济建设高速度，忽视客观经济规律，导致出现1959至1961年的严重经济困难。</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9.50-70年代建设成就（1）工业：①逐步建成了一批门类比较齐全的基础工业项目，为国民经济的进一步发展打下了坚实的基础，建立起独立的、比较完整的工业体系和国民经济体系。②大规模的三线建设不仅增强了国防力量，而且改善了工业布局。（2）科技和国防：成功地爆炸了原子弹（1964）、氢弹（1967），试制并成功发射了中远程导弹（1966）和人造卫星（1970）。</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000">
                <a:solidFill>
                  <a:schemeClr val="dk1"/>
                </a:solidFill>
                <a:latin typeface="微软雅黑" panose="020B0503020204020204" charset="-122"/>
                <a:ea typeface="微软雅黑" panose="020B0503020204020204" charset="-122"/>
                <a:cs typeface="微软雅黑" panose="020B0503020204020204" charset="-122"/>
              </a:rPr>
              <a:t>10.70年代外交：1971年，恢复在联合国的一切合法权利；1972年，中美两国结束了长期敌对状态，开始走向正常化，中日正式建交。1979年中美建交。</a:t>
            </a:r>
            <a:endParaRPr lang="zh-CN" altLang="en-US" sz="20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635" y="217170"/>
            <a:ext cx="12192000" cy="5262245"/>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第十单元</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1.十一届三中全会（1978年12月）</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内容：①以邓小平的《解放思想，实事求是，团结一致向前看》为指导，停止使用“以阶级斗争为纲”的错误口号，作出把党和国家工作中心转移到经济建设上来，实行改革开放的战略决策。②重新确立了党的思想路线、政治路线和组织路线，恢复了党的民主集中制的优良传统。③审查解决了历史上遗留的一批重大问题和一些重要领导人的功过是非问题。</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（2）意义：实现了新中国成立以来党和国家历史上具有深远意义的伟大转折，开启了改革开放和社会主义现代化建设新时期。</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2.社会主义民主法制建设： 1982年《中华人民共和国宪法》增加了适应改革开放和社会主义现代化建设的新规定，标志着我国社会主义民主政治建设进入新的阶段。</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改革开放：（1）对内改革：①农村突破：1978年家庭联产承包责任制在全国逐渐推广，促进了农业发展和农民收入增加。②城市推进：1984年按照逐步扩大国有企业经营自主权、实行政企分开原则，进行城市经济体制改革综合试点。</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443230"/>
            <a:ext cx="10852150" cy="5082540"/>
          </a:xfrm>
        </p:spPr>
        <p:txBody>
          <a:bodyPr>
            <a:normAutofit fontScale="90000"/>
          </a:bodyPr>
          <a:p>
            <a:r>
              <a:rPr>
                <a:solidFill>
                  <a:schemeClr val="dk1"/>
                </a:solidFill>
                <a:latin typeface="微软雅黑" panose="020B0503020204020204" charset="-122"/>
                <a:cs typeface="微软雅黑" panose="020B0503020204020204" charset="-122"/>
                <a:sym typeface="+mn-ea"/>
              </a:rPr>
              <a:t>（2）对外开放：①1980年5月，中央决定在深圳、珠海、汕头、厦门设立经济特区。1988年海南②1984年，中央进一步决定开放14个沿海港口城市。（3）改革开放的深化：1982年十二大，邓小平提出建设有中国特色的社会主义；1987年十三大，提出了社会主义初级阶段的理论，确立了“一个中心，两个基本点”；1992年十四大，明确提出我国经济体制改革的目标是建立社会主义市场经济体制；2001年加入世贸。</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4.“一国两制”构想：20世纪80年代初，邓小平提出。（1）内涵：在一个中国前提下，国家主体坚持社会主义制度，香港、澳门、台湾保持原有的资本主义制度长期不变。（2）实践：港澳回归。①1997年7月1日，中国对香港恢复行使主权。②1999年12月20日，中国对澳门恢复行使主权。③台湾问题：1979年《告台湾同胞书》；1992年“九二共识”；1993年汪辜会谈；2005年《反分裂国家法》；2015年习马会。对待台湾问题的基本立场：坚持一个中国的原则和平统一台湾，但不承诺放弃使用武力（“台独”势力和外国干涉势力）。</a:t>
            </a:r>
            <a:br>
              <a:rPr lang="zh-CN" altLang="en-US">
                <a:solidFill>
                  <a:schemeClr val="dk1"/>
                </a:solidFill>
                <a:latin typeface="微软雅黑" panose="020B0503020204020204" charset="-122"/>
                <a:ea typeface="微软雅黑" panose="020B0503020204020204" charset="-122"/>
                <a:cs typeface="微软雅黑" panose="020B0503020204020204" charset="-122"/>
              </a:rPr>
            </a:br>
            <a:r>
              <a:rPr>
                <a:solidFill>
                  <a:schemeClr val="dk1"/>
                </a:solidFill>
                <a:latin typeface="微软雅黑" panose="020B0503020204020204" charset="-122"/>
                <a:cs typeface="微软雅黑" panose="020B0503020204020204" charset="-122"/>
                <a:sym typeface="+mn-ea"/>
              </a:rPr>
              <a:t>香港、澳门问题属于历史遗留问题，台湾问题属于国共内战的遗留问题，是内政问题。</a:t>
            </a:r>
            <a:br>
              <a:rPr lang="zh-CN" altLang="en-US">
                <a:solidFill>
                  <a:schemeClr val="dk1"/>
                </a:solidFill>
                <a:latin typeface="微软雅黑" panose="020B0503020204020204" charset="-122"/>
                <a:ea typeface="微软雅黑" panose="020B0503020204020204" charset="-122"/>
                <a:cs typeface="微软雅黑" panose="020B0503020204020204" charset="-122"/>
              </a:rPr>
            </a:br>
            <a:endParaRPr lang="zh-CN" altLang="en-US"/>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副标题 1"/>
          <p:cNvSpPr>
            <a:spLocks noGrp="1"/>
          </p:cNvSpPr>
          <p:nvPr>
            <p:ph type="subTitle" idx="14"/>
          </p:nvPr>
        </p:nvSpPr>
        <p:spPr/>
        <p:txBody>
          <a:bodyPr/>
          <a:p>
            <a:r>
              <a:rPr lang="zh-CN" altLang="en-US"/>
              <a:t>逢考必过</a:t>
            </a:r>
            <a:endParaRPr lang="zh-CN" altLang="en-US"/>
          </a:p>
        </p:txBody>
      </p:sp>
      <p:sp>
        <p:nvSpPr>
          <p:cNvPr id="3" name="标题 2"/>
          <p:cNvSpPr>
            <a:spLocks noGrp="1"/>
          </p:cNvSpPr>
          <p:nvPr>
            <p:ph type="ctrTitle" idx="13"/>
          </p:nvPr>
        </p:nvSpPr>
        <p:spPr/>
        <p:txBody>
          <a:bodyPr/>
          <a:p>
            <a:r>
              <a:rPr lang="zh-CN" altLang="en-US"/>
              <a:t>合格考</a:t>
            </a:r>
            <a:r>
              <a:rPr lang="zh-CN" altLang="en-US"/>
              <a:t>加油</a:t>
            </a:r>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endParaRPr lang="zh-CN" altLang="en-US"/>
          </a:p>
        </p:txBody>
      </p:sp>
      <p:sp>
        <p:nvSpPr>
          <p:cNvPr id="3" name="文本框 2"/>
          <p:cNvSpPr txBox="1"/>
          <p:nvPr/>
        </p:nvSpPr>
        <p:spPr>
          <a:xfrm>
            <a:off x="4779645" y="1098550"/>
            <a:ext cx="7492365" cy="5543550"/>
          </a:xfrm>
          <a:prstGeom prst="rect">
            <a:avLst/>
          </a:prstGeom>
          <a:noFill/>
        </p:spPr>
        <p:txBody>
          <a:bodyPr wrap="square" rtlCol="0">
            <a:no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7.西周：公元前1046年（1）分封制：①目的：“封建亲戚，以藩屏周”②对象：同姓亲族是主体，异姓诸侯②作用：周人的势力范围不断扩大；周王确立了天下共主的地位，形成了“天子—诸侯—卿大夫—士”金字塔型的等级结构，加强了周天子对地方的政治统治。</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（2）宗法制：是以血缘亲疏与嫡庶来确定继承关系和名分的制度，核心是实行嫡长子继承制。作用：解决了统治阶级内部在权力和财产分配方面的冲突与矛盾，维护政治联系，稳定统治秩序。</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（3）土地制度：奴隶主土地国有制，土地不能随意买卖，井田制是土地的经营方式。</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8.中国古代早期政治制度的特点：①神权与王权相结合②以血缘关系为纽带，宗法血缘与政治制度结合（家国一体）③最高行政集团尚未实现权力高度集中。</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endParaRPr lang="zh-CN" altLang="en-US"/>
          </a:p>
        </p:txBody>
      </p:sp>
      <p:sp>
        <p:nvSpPr>
          <p:cNvPr id="3" name="文本框 2"/>
          <p:cNvSpPr txBox="1"/>
          <p:nvPr/>
        </p:nvSpPr>
        <p:spPr>
          <a:xfrm>
            <a:off x="3580765" y="947420"/>
            <a:ext cx="8666480" cy="5909945"/>
          </a:xfrm>
          <a:prstGeom prst="rect">
            <a:avLst/>
          </a:prstGeom>
          <a:noFill/>
        </p:spPr>
        <p:txBody>
          <a:bodyPr wrap="square" rtlCol="0">
            <a:no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9.春秋战国时期时代特征（大变革、大动荡、大发展）：</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①政治：王室衰微、宗法分封制遭到严重破坏（礼崩乐坏）</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②经济：铁犁牛耕，生产力发展。</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③思想：百家争鸣④国家：由分裂走向统一。</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10.商鞅变法：</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（1）内容：政治①普遍推行县制，县的主要官员由君主任免②在民间实行什伍连坐，互相纠察告发③强制大家庭拆散为个体小家庭</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（2）经济①“废井田，开阡陌”，承认土地私有②重农抑商，奖励耕织③统一度量衡</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（3）军事：奖励军功，剥夺和限制贵族特权</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（4）思想：燔诗书而明法令</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rPr>
              <a:t>（2）评价：①顺应历史潮流，集列国变法之长②是战国时期持续时间最长、涉及面最广、改革最为彻底的一次变法③使秦国国富兵强，为秦统一中国奠定了基础。</a:t>
            </a:r>
            <a:endParaRPr lang="zh-CN" altLang="en-US" sz="24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0" y="857250"/>
            <a:ext cx="12200255" cy="6000750"/>
          </a:xfrm>
          <a:prstGeom prst="rect">
            <a:avLst/>
          </a:prstGeom>
          <a:noFill/>
        </p:spPr>
        <p:txBody>
          <a:bodyPr wrap="square" rtlCol="0">
            <a:spAutoFit/>
          </a:bodyPr>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11.孔子：春秋后期儒家学派的创始人。思想：仁，礼，为政以德；有教无类，推动了私学的发展；孔子晚年对《诗》《书》《礼》《易》《春秋》等文献进行整理</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12.老子：春秋后期楚国人道家学派的创始人。思想：①将天地万物本原归结为抽象的“道”②唯物史观：追求天人合一③辩证法：揭示出事物存在着互相依存、相互转化、对立统一的矛盾;认为物极必反，柔能克刚④政治；对现实不满，反对制度束缚，主张顺其自然，无为而治甚至退回到小国寡民的时代。</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13.百家争鸣：（1）背景：①封建经济的发展。②阶级：新兴的士阶层崛起和受重用。③王室衰微，奴隶制瓦解，封建制度逐渐形成④从“学在官府”到“学在民间”，私学兴起。</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2）代表：①儒家：孟子人性善，提倡“仁政”。荀子人性恶，主张隆礼重法。②道家：庄子崇尚逍遥自由。③阴阳家：邹衍五行间相互促进又相互制约，提出了“相生相胜理论。④墨家：墨子提倡节俭，主张“兼爱”“非攻”，还提出了“尚贤”  的政治主张。⑤法家：韩非以法为工具管理国家，控制臣民，体现了中央集权的政治思想。</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400">
                <a:solidFill>
                  <a:schemeClr val="dk1"/>
                </a:solidFill>
                <a:latin typeface="微软雅黑" panose="020B0503020204020204" charset="-122"/>
                <a:ea typeface="微软雅黑" panose="020B0503020204020204" charset="-122"/>
                <a:cs typeface="微软雅黑" panose="020B0503020204020204" charset="-122"/>
              </a:rPr>
              <a:t>（3）影响：①百家争鸣是春秋战国时期社会经济发展、阶级关系变化在思想领域内的反映，是中国历史上第一次波澜壮阔的思想解放运动。②为新兴的地主阶级登上历史舞台奠定了思想理论基础③成为后世中华思想文化的源头活水，影响十分深远。</a:t>
            </a:r>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4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endParaRPr lang="zh-CN" altLang="en-US"/>
          </a:p>
        </p:txBody>
      </p:sp>
      <p:sp>
        <p:nvSpPr>
          <p:cNvPr id="3" name="文本框 2"/>
          <p:cNvSpPr txBox="1"/>
          <p:nvPr/>
        </p:nvSpPr>
        <p:spPr>
          <a:xfrm>
            <a:off x="3702685" y="947420"/>
            <a:ext cx="7819390" cy="6323330"/>
          </a:xfrm>
          <a:prstGeom prst="rect">
            <a:avLst/>
          </a:prstGeom>
          <a:noFill/>
        </p:spPr>
        <p:txBody>
          <a:bodyPr wrap="square" rtlCol="0" anchor="t">
            <a:noAutofit/>
          </a:bodyPr>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14.秦朝</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（2）秦巩固中央集权的措施：</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①皇帝制度</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②三公九卿制</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③郡县制：</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（特点：①郡县长官由皇帝直接任免；</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②中央对地方垂直管理；</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作用：</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①加强了中央集权，有助于巩固国家统一；</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②是官僚政治取代贵族政治的重要标志。）</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rPr>
              <a:t>④统一车轨、文字、货币和度量衡，修驰道、直道，颁行法律，编制户籍，迁徙六国贵族豪强，整顿社会风俗等。</a:t>
            </a:r>
            <a:endParaRPr lang="zh-CN" altLang="en-US" sz="28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endParaRPr lang="zh-CN" altLang="en-US"/>
          </a:p>
        </p:txBody>
      </p:sp>
      <p:sp>
        <p:nvSpPr>
          <p:cNvPr id="3" name="文本框 2"/>
          <p:cNvSpPr txBox="1"/>
          <p:nvPr/>
        </p:nvSpPr>
        <p:spPr>
          <a:xfrm>
            <a:off x="3048000" y="797560"/>
            <a:ext cx="9144635" cy="5970905"/>
          </a:xfrm>
          <a:prstGeom prst="rect">
            <a:avLst/>
          </a:prstGeom>
          <a:noFill/>
        </p:spPr>
        <p:txBody>
          <a:bodyPr wrap="square" rtlCol="0" anchor="t">
            <a:noAutofit/>
          </a:bodyPr>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15.西汉：</a:t>
            </a:r>
            <a:endParaRPr lang="zh-CN" altLang="en-US" sz="16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（1）汉初：</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①政治：“汉承秦制”（皇帝制度、郡县制、三公九卿制），“有所损益”（地方：郡国并行制）</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②经济：休养生息的政策</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③思想：尊奉黄老无为思想</a:t>
            </a:r>
            <a:endParaRPr lang="zh-CN" altLang="en-US" sz="16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（2）汉武帝时期：</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① 政治：颁布“推恩令”：削弱了诸侯王势力，基本消除王国问题；设立中朝：加强皇权，削弱丞相权力；选官制度：建立以察举制为代表的新的官吏选拔制度；分州设刺史：负责对辖区内郡级官员及子弟和豪强势力进行巡视监察，完善地方监察体系；任用酷吏治理地方，严厉镇压不法行为。</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②经济：改革币制：将铸币权收归中央；盐铁官营：政府垄断盐、铁的生产和销售；均输平准：国家插手并经营商业贸易，增加收入，平抑物价；抑制工商业者，向他们征收财产税。</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③思想：尊崇儒术，确立儒学独尊地位。</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④拓疆：任用卫青、霍去病为将，夺取了阴山以南和河西走廊的大片区域；在河西走廊设立酒泉、武威、张掖、敦煌4郡；募遣张骞两次出使西域，开辟了中西交通道路，在乌垒城设置西域都护府，作为管理西域的军政机构。</a:t>
            </a:r>
            <a:endParaRPr lang="zh-CN" altLang="en-US" sz="16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16.两汉的文化：</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①史学：《史记》《汉书》</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②文学：汉赋、乐府诗（具有现实主义特点）</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③医学：《黄帝内经》奠定了中医理论的基础；《神农本草经》是古代第一部药物学专著</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④数学：西汉《周髀算经》“勾股定理”东汉《九章算术》</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a:p>
            <a:r>
              <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rPr>
              <a:t>⑤东汉蔡伦改进造纸术，为中国和世界文化的传播发展作出了重大贡献。</a:t>
            </a:r>
            <a:endParaRPr lang="zh-CN" altLang="en-US" sz="160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pic>
        <p:nvPicPr>
          <p:cNvPr id="7" name="图片 6"/>
          <p:cNvPicPr/>
          <p:nvPr userDrawn="1">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0" y="0"/>
            <a:ext cx="720090" cy="682332"/>
          </a:xfrm>
          <a:prstGeom prst="rect">
            <a:avLst/>
          </a:prstGeom>
        </p:spPr>
      </p:pic>
      <p:pic>
        <p:nvPicPr>
          <p:cNvPr id="6" name="图片 5"/>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0"/>
            <a:ext cx="720090" cy="611299"/>
          </a:xfrm>
          <a:prstGeom prst="rect">
            <a:avLst/>
          </a:prstGeom>
        </p:spPr>
      </p:pic>
      <p:sp>
        <p:nvSpPr>
          <p:cNvPr id="2" name="文本框 1"/>
          <p:cNvSpPr txBox="1"/>
          <p:nvPr>
            <p:custDataLst>
              <p:tags r:id="rId7"/>
            </p:custDataLst>
          </p:nvPr>
        </p:nvSpPr>
        <p:spPr>
          <a:xfrm>
            <a:off x="0" y="191135"/>
            <a:ext cx="12191365" cy="6985635"/>
          </a:xfrm>
          <a:prstGeom prst="rect">
            <a:avLst/>
          </a:prstGeom>
          <a:noFill/>
        </p:spPr>
        <p:txBody>
          <a:bodyPr wrap="square" rtlCol="0">
            <a:spAutoFit/>
          </a:bodyPr>
          <a:p>
            <a:r>
              <a:rPr lang="zh-CN" altLang="en-US" sz="2800">
                <a:solidFill>
                  <a:schemeClr val="dk1"/>
                </a:solidFill>
                <a:latin typeface="微软雅黑" panose="020B0503020204020204" charset="-122"/>
                <a:ea typeface="微软雅黑" panose="020B0503020204020204" charset="-122"/>
                <a:cs typeface="微软雅黑" panose="020B0503020204020204" charset="-122"/>
              </a:rPr>
              <a:t>第二单元</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1.魏晋南北朝时期的政权变迁（220—589）——时代特征：政权分立、更迭；民族交融</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2.江南地区经济的开发：(1)原因①北方人的南迁，增加了南方的劳动力，带去了先进的生产工具和技术。②江南地区的战争相对较少，社会秩序比较安定。③江南自然条件优越。④南北方劳动人民的辛勤努力。(2)影响①江南地区的开发对我国经济产生了深远的影响，为经济重心的逐渐南移奠定了基础。②江南的开发促进了山区的少数民族与汉族的逐步交融。</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3.北魏孝文帝改革：</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（1）内容:将都城从平城迁到洛阳；以汉族服饰取代鲜卑服饰，朝中禁鲜卑语，改说汉语；改鲜卑姓为汉姓；鼓励与汉族高门士族通婚。</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r>
              <a:rPr lang="zh-CN" altLang="en-US" sz="2800">
                <a:solidFill>
                  <a:schemeClr val="dk1"/>
                </a:solidFill>
                <a:latin typeface="微软雅黑" panose="020B0503020204020204" charset="-122"/>
                <a:ea typeface="微软雅黑" panose="020B0503020204020204" charset="-122"/>
                <a:cs typeface="微软雅黑" panose="020B0503020204020204" charset="-122"/>
              </a:rPr>
              <a:t>（2）影响:积极：促进了北魏的经济发展和社会繁荣，加速了北魏政权的封建化进程，促进了民族大交融，为以后北方统一南方以及隋唐盛世的出现打下了基础。消极：全面汉化改革，使鲜卑族丧失了自己的独立性、主体性，失去尚武进取的民族精神，削弱了军事力量。</a:t>
            </a:r>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a:p>
            <a:endParaRPr lang="zh-CN" altLang="en-US" sz="280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0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6*i*0"/>
  <p:tag name="KSO_WM_UNIT_BK_DARK_LIGHT" val="2"/>
  <p:tag name="KSO_WM_UNIT_LAYERLEVEL" val="1"/>
  <p:tag name="KSO_WM_TAG_VERSION" val="1.0"/>
  <p:tag name="KSO_WM_BEAUTIFY_FLAG" val="#wm#"/>
</p:tagLst>
</file>

<file path=ppt/tags/tag10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1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7*i*0"/>
  <p:tag name="KSO_WM_UNIT_BK_DARK_LIGHT" val="2"/>
  <p:tag name="KSO_WM_UNIT_LAYERLEVEL" val="1"/>
  <p:tag name="KSO_WM_TAG_VERSION" val="1.0"/>
  <p:tag name="KSO_WM_BEAUTIFY_FLAG" val="#wm#"/>
</p:tagLst>
</file>

<file path=ppt/tags/tag11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1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8*i*0"/>
  <p:tag name="KSO_WM_UNIT_BK_DARK_LIGHT" val="2"/>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605"/>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605"/>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41.xml><?xml version="1.0" encoding="utf-8"?>
<p:tagLst xmlns:p="http://schemas.openxmlformats.org/presentationml/2006/main">
  <p:tag name="KSO_WM_TEMPLATE_THUMBS_INDEX" val="1、4、7、9、11、12、13、14、15、16、19、22、26、30、31"/>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204605"/>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605_1*i*1"/>
  <p:tag name="KSO_WM_TEMPLATE_CATEGORY" val="custom"/>
  <p:tag name="KSO_WM_TEMPLATE_INDEX" val="202046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605_1*i*2"/>
  <p:tag name="KSO_WM_TEMPLATE_CATEGORY" val="custom"/>
  <p:tag name="KSO_WM_TEMPLATE_INDEX" val="20204605"/>
  <p:tag name="KSO_WM_UNIT_LAYERLEVEL" val="1"/>
  <p:tag name="KSO_WM_TAG_VERSION" val="1.0"/>
  <p:tag name="KSO_WM_BEAUTIFY_FLAG" val="#wm#"/>
  <p:tag name="KSO_WM_UNIT_TEXT_FILL_FORE_SCHEMECOLOR_INDEX_BRIGHTNESS" val="0"/>
  <p:tag name="KSO_WM_UNIT_TEXT_FILL_FORE_SCHEMECOLOR_INDEX" val="14"/>
  <p:tag name="KSO_WM_UNIT_TEXT_FILL_TYPE" val="1"/>
</p:tagLst>
</file>

<file path=ppt/tags/tag144.xml><?xml version="1.0" encoding="utf-8"?>
<p:tagLst xmlns:p="http://schemas.openxmlformats.org/presentationml/2006/main">
  <p:tag name="KSO_WM_UNIT_ISCONTENTSTITLE" val="0"/>
  <p:tag name="KSO_WM_UNIT_NOCLEAR" val="0"/>
  <p:tag name="KSO_WM_UNIT_VALUE" val="7"/>
  <p:tag name="KSO_WM_UNIT_HIGHLIGHT" val="0"/>
  <p:tag name="KSO_WM_UNIT_COMPATIBLE" val="0"/>
  <p:tag name="KSO_WM_UNIT_DIAGRAM_ISNUMVISUAL" val="0"/>
  <p:tag name="KSO_WM_UNIT_DIAGRAM_ISREFERUNIT" val="0"/>
  <p:tag name="KSO_WM_UNIT_TYPE" val="a"/>
  <p:tag name="KSO_WM_UNIT_INDEX" val="1"/>
  <p:tag name="KSO_WM_UNIT_ID" val="custom20204605_1*a*1"/>
  <p:tag name="KSO_WM_TEMPLATE_CATEGORY" val="custom"/>
  <p:tag name="KSO_WM_TEMPLATE_INDEX" val="20204605"/>
  <p:tag name="KSO_WM_UNIT_LAYERLEVEL" val="1"/>
  <p:tag name="KSO_WM_TAG_VERSION" val="1.0"/>
  <p:tag name="KSO_WM_BEAUTIFY_FLAG" val="#wm#"/>
  <p:tag name="KSO_WM_UNIT_PRESET_TEXT" val="团队业绩报告"/>
  <p:tag name="KSO_WM_UNIT_ISNUMDGMTITLE" val="0"/>
</p:tagLst>
</file>

<file path=ppt/tags/tag145.xml><?xml version="1.0" encoding="utf-8"?>
<p:tagLst xmlns:p="http://schemas.openxmlformats.org/presentationml/2006/main">
  <p:tag name="KSO_WM_TEMPLATE_THUMBS_INDEX" val="1、4、7、9、11、12、13、14、15、16、19、22、26、30、31"/>
  <p:tag name="KSO_WM_SLIDE_ID" val="custom2020460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605"/>
  <p:tag name="KSO_WM_SLIDE_LAYOUT" val="a_b"/>
  <p:tag name="KSO_WM_SLIDE_LAYOUT_CNT" val="1_1"/>
</p:tagLst>
</file>

<file path=ppt/tags/tag14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4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48.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4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5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2.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53.xml><?xml version="1.0" encoding="utf-8"?>
<p:tagLst xmlns:p="http://schemas.openxmlformats.org/presentationml/2006/main">
  <p:tag name="KSO_WM_BEAUTIFY_FLAG" val="#wm#"/>
  <p:tag name="KSO_WM_TEMPLATE_CATEGORY" val="custom"/>
  <p:tag name="KSO_WM_TEMPLATE_INDEX" val="20204605"/>
</p:tagLst>
</file>

<file path=ppt/tags/tag154.xml><?xml version="1.0" encoding="utf-8"?>
<p:tagLst xmlns:p="http://schemas.openxmlformats.org/presentationml/2006/main">
  <p:tag name="KSO_WM_BEAUTIFY_FLAG" val="#wm#"/>
  <p:tag name="KSO_WM_TEMPLATE_CATEGORY" val="custom"/>
  <p:tag name="KSO_WM_TEMPLATE_INDEX" val="20204605"/>
</p:tagLst>
</file>

<file path=ppt/tags/tag1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5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8.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59.xml><?xml version="1.0" encoding="utf-8"?>
<p:tagLst xmlns:p="http://schemas.openxmlformats.org/presentationml/2006/main">
  <p:tag name="KSO_WM_BEAUTIFY_FLAG" val="#wm#"/>
  <p:tag name="KSO_WM_TEMPLATE_CATEGORY" val="custom"/>
  <p:tag name="KSO_WM_TEMPLATE_INDEX" val="20204605"/>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BEAUTIFY_FLAG" val="#wm#"/>
  <p:tag name="KSO_WM_TEMPLATE_CATEGORY" val="custom"/>
  <p:tag name="KSO_WM_TEMPLATE_INDEX" val="20204605"/>
</p:tagLst>
</file>

<file path=ppt/tags/tag16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6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6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4.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65.xml><?xml version="1.0" encoding="utf-8"?>
<p:tagLst xmlns:p="http://schemas.openxmlformats.org/presentationml/2006/main">
  <p:tag name="KSO_WM_BEAUTIFY_FLAG" val="#wm#"/>
  <p:tag name="KSO_WM_TEMPLATE_CATEGORY" val="custom"/>
  <p:tag name="KSO_WM_TEMPLATE_INDEX" val="20204605"/>
</p:tagLst>
</file>

<file path=ppt/tags/tag16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6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6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9.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BEAUTIFY_FLAG" val="#wm#"/>
  <p:tag name="KSO_WM_TEMPLATE_CATEGORY" val="custom"/>
  <p:tag name="KSO_WM_TEMPLATE_INDEX" val="20204605"/>
</p:tagLst>
</file>

<file path=ppt/tags/tag17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7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7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4.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75.xml><?xml version="1.0" encoding="utf-8"?>
<p:tagLst xmlns:p="http://schemas.openxmlformats.org/presentationml/2006/main">
  <p:tag name="KSO_WM_BEAUTIFY_FLAG" val="#wm#"/>
  <p:tag name="KSO_WM_TEMPLATE_CATEGORY" val="custom"/>
  <p:tag name="KSO_WM_TEMPLATE_INDEX" val="20204605"/>
</p:tagLst>
</file>

<file path=ppt/tags/tag17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7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9.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BEAUTIFY_FLAG" val="#wm#"/>
  <p:tag name="KSO_WM_TEMPLATE_CATEGORY" val="custom"/>
  <p:tag name="KSO_WM_TEMPLATE_INDEX" val="20204605"/>
</p:tagLst>
</file>

<file path=ppt/tags/tag18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8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4.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8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8.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9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2.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93.xml><?xml version="1.0" encoding="utf-8"?>
<p:tagLst xmlns:p="http://schemas.openxmlformats.org/presentationml/2006/main">
  <p:tag name="KSO_WM_BEAUTIFY_FLAG" val="#wm#"/>
  <p:tag name="KSO_WM_TEMPLATE_CATEGORY" val="custom"/>
  <p:tag name="KSO_WM_TEMPLATE_INDEX" val="20204605"/>
</p:tagLst>
</file>

<file path=ppt/tags/tag19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19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19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7.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198.xml><?xml version="1.0" encoding="utf-8"?>
<p:tagLst xmlns:p="http://schemas.openxmlformats.org/presentationml/2006/main">
  <p:tag name="KSO_WM_BEAUTIFY_FLAG" val="#wm#"/>
  <p:tag name="KSO_WM_TEMPLATE_CATEGORY" val="custom"/>
  <p:tag name="KSO_WM_TEMPLATE_INDEX" val="20204605"/>
</p:tagLst>
</file>

<file path=ppt/tags/tag19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0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02.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03.xml><?xml version="1.0" encoding="utf-8"?>
<p:tagLst xmlns:p="http://schemas.openxmlformats.org/presentationml/2006/main">
  <p:tag name="KSO_WM_BEAUTIFY_FLAG" val="#wm#"/>
  <p:tag name="KSO_WM_TEMPLATE_CATEGORY" val="custom"/>
  <p:tag name="KSO_WM_TEMPLATE_INDEX" val="20204605"/>
</p:tagLst>
</file>

<file path=ppt/tags/tag20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0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0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07.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0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1.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12.xml><?xml version="1.0" encoding="utf-8"?>
<p:tagLst xmlns:p="http://schemas.openxmlformats.org/presentationml/2006/main">
  <p:tag name="KSO_WM_BEAUTIFY_FLAG" val="#wm#"/>
  <p:tag name="KSO_WM_TEMPLATE_CATEGORY" val="custom"/>
  <p:tag name="KSO_WM_TEMPLATE_INDEX" val="20204605"/>
</p:tagLst>
</file>

<file path=ppt/tags/tag21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1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6.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1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4.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2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8.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2.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3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3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6.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3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3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4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 name="KSO_WM_UNIT_TYPE" val="i"/>
</p:tagLst>
</file>

<file path=ppt/tags/tag24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 name="KSO_WM_UNIT_TYPE" val="i"/>
</p:tagLst>
</file>

<file path=ppt/tags/tag2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4.xml><?xml version="1.0" encoding="utf-8"?>
<p:tagLst xmlns:p="http://schemas.openxmlformats.org/presentationml/2006/main">
  <p:tag name="KSO_WM_BEAUTIFY_FLAG" val="#wm#"/>
  <p:tag name="KSO_WM_TEMPLATE_CATEGORY" val="custom"/>
  <p:tag name="KSO_WM_TEMPLATE_INDEX" val="20204605"/>
  <p:tag name="KSO_WM_SLIDE_BK_DARK_LIGHT" val="2"/>
  <p:tag name="KSO_WM_SLIDE_BACKGROUND_TYPE" val="general"/>
</p:tagLst>
</file>

<file path=ppt/tags/tag245.xml><?xml version="1.0" encoding="utf-8"?>
<p:tagLst xmlns:p="http://schemas.openxmlformats.org/presentationml/2006/main">
  <p:tag name="KSO_WM_BEAUTIFY_FLAG" val="#wm#"/>
  <p:tag name="KSO_WM_TEMPLATE_CATEGORY" val="custom"/>
  <p:tag name="KSO_WM_TEMPLATE_INDEX" val="20204605"/>
</p:tagLst>
</file>

<file path=ppt/tags/tag246.xml><?xml version="1.0" encoding="utf-8"?>
<p:tagLst xmlns:p="http://schemas.openxmlformats.org/presentationml/2006/main">
  <p:tag name="KSO_WM_BEAUTIFY_FLAG" val="#wm#"/>
  <p:tag name="KSO_WM_TEMPLATE_CATEGORY" val="custom"/>
  <p:tag name="KSO_WM_TEMPLATE_INDEX" val="20204605"/>
</p:tagLst>
</file>

<file path=ppt/tags/tag247.xml><?xml version="1.0" encoding="utf-8"?>
<p:tagLst xmlns:p="http://schemas.openxmlformats.org/presentationml/2006/main">
  <p:tag name="COMMONDATA" val="eyJoZGlkIjoiZjlhODYyNjk5NTdjZjcwYTcwMzMzODEwOTFkN2QwMjQifQ=="/>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96cdc44c-8548-45d7-8521-1480b6118f6f}"/>
</p:tagLst>
</file>

<file path=ppt/tags/tag7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4419e928-5085-443f-a234-3795f1442cf7}"/>
</p:tagLst>
</file>

<file path=ppt/tags/tag7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3*i*0"/>
  <p:tag name="KSO_WM_UNIT_BK_DARK_LIGHT" val="2"/>
  <p:tag name="KSO_WM_UNIT_LAYERLEVEL" val="1"/>
  <p:tag name="KSO_WM_TAG_VERSION" val="1.0"/>
  <p:tag name="KSO_WM_BEAUTIFY_FLAG" val="#wm#"/>
</p:tagLst>
</file>

<file path=ppt/tags/tag8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8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4*i*0"/>
  <p:tag name="KSO_WM_UNIT_BK_DARK_LIGHT" val="2"/>
  <p:tag name="KSO_WM_UNIT_LAYERLEVEL" val="1"/>
  <p:tag name="KSO_WM_TAG_VERSION" val="1.0"/>
  <p:tag name="KSO_WM_BEAUTIFY_FLAG" val="#wm#"/>
</p:tagLst>
</file>

<file path=ppt/tags/tag9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9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5*i*0"/>
  <p:tag name="KSO_WM_UNIT_BK_DARK_LIGHT" val="2"/>
  <p:tag name="KSO_WM_UNIT_LAYERLEVEL" val="1"/>
  <p:tag name="KSO_WM_TAG_VERSION" val="1.0"/>
  <p:tag name="KSO_WM_BEAUTIFY_FLAG" val="#wm#"/>
</p:tagLst>
</file>

<file path=ppt/theme/theme1.xml><?xml version="1.0" encoding="utf-8"?>
<a:theme xmlns:a="http://schemas.openxmlformats.org/drawingml/2006/main" name="2_Office 主题​​">
  <a:themeElements>
    <a:clrScheme name="1414">
      <a:dk1>
        <a:sysClr val="windowText" lastClr="000000"/>
      </a:dk1>
      <a:lt1>
        <a:sysClr val="window" lastClr="FFFFFF"/>
      </a:lt1>
      <a:dk2>
        <a:srgbClr val="E3E5E8"/>
      </a:dk2>
      <a:lt2>
        <a:srgbClr val="FFFFFF"/>
      </a:lt2>
      <a:accent1>
        <a:srgbClr val="406898"/>
      </a:accent1>
      <a:accent2>
        <a:srgbClr val="4A89B6"/>
      </a:accent2>
      <a:accent3>
        <a:srgbClr val="53AAD5"/>
      </a:accent3>
      <a:accent4>
        <a:srgbClr val="4DAFBE"/>
      </a:accent4>
      <a:accent5>
        <a:srgbClr val="389873"/>
      </a:accent5>
      <a:accent6>
        <a:srgbClr val="228227"/>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16361</Words>
  <PresentationFormat>宽屏</PresentationFormat>
  <Paragraphs>235</Paragraphs>
  <Slides>37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37</vt:i4>
      </vt:variant>
    </vt:vector>
  </HeadingPairs>
  <TitlesOfParts>
    <vt:vector size="46" baseType="lpstr">
      <vt:lpstr>Arial</vt:lpstr>
      <vt:lpstr>宋体</vt:lpstr>
      <vt:lpstr>Wingdings</vt:lpstr>
      <vt:lpstr>Arial Unicode MS</vt:lpstr>
      <vt:lpstr>Calibri</vt:lpstr>
      <vt:lpstr>微软雅黑</vt:lpstr>
      <vt:lpstr>黑体</vt:lpstr>
      <vt:lpstr>汉仪旗黑-85S</vt:lpstr>
      <vt:lpstr>2_Office 主题​​</vt:lpstr>
      <vt:lpstr>历史</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2022-12-30T09:02:00Z</dcterms:created>
  <dcterms:modified xsi:type="dcterms:W3CDTF">2022-12-30T09:26:47Z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161B53B5A45F4C498DE79A62A3E47828</vt:lpwstr>
  </property>
  <property fmtid="{D5CDD505-2E9C-101B-9397-08002B2CF9AE}" pid="3" name="KSOProductBuildVer">
    <vt:lpwstr>2052-11.1.0.13607</vt:lpwstr>
  </property>
</Properties>
</file>