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2" r:id="rId3"/>
  </p:sldMasterIdLst>
  <p:notesMasterIdLst>
    <p:notesMasterId r:id="rId5"/>
  </p:notesMasterIdLst>
  <p:sldIdLst>
    <p:sldId id="2626" r:id="rId4"/>
    <p:sldId id="2627" r:id="rId6"/>
    <p:sldId id="2666" r:id="rId7"/>
    <p:sldId id="2667" r:id="rId8"/>
    <p:sldId id="2629" r:id="rId9"/>
    <p:sldId id="2630" r:id="rId10"/>
    <p:sldId id="2631" r:id="rId11"/>
    <p:sldId id="2632" r:id="rId12"/>
    <p:sldId id="2633" r:id="rId13"/>
    <p:sldId id="2634" r:id="rId14"/>
    <p:sldId id="2635" r:id="rId15"/>
    <p:sldId id="2636" r:id="rId16"/>
    <p:sldId id="2637" r:id="rId17"/>
    <p:sldId id="2638" r:id="rId18"/>
    <p:sldId id="2639" r:id="rId19"/>
    <p:sldId id="2640" r:id="rId20"/>
    <p:sldId id="2641" r:id="rId21"/>
    <p:sldId id="2642" r:id="rId22"/>
    <p:sldId id="2643" r:id="rId23"/>
    <p:sldId id="2644" r:id="rId24"/>
    <p:sldId id="2645" r:id="rId25"/>
    <p:sldId id="2646" r:id="rId26"/>
    <p:sldId id="2647" r:id="rId27"/>
    <p:sldId id="2648" r:id="rId28"/>
    <p:sldId id="2649" r:id="rId29"/>
    <p:sldId id="2650" r:id="rId30"/>
    <p:sldId id="2651" r:id="rId31"/>
    <p:sldId id="2652" r:id="rId32"/>
    <p:sldId id="2653" r:id="rId33"/>
    <p:sldId id="2654" r:id="rId34"/>
    <p:sldId id="2655" r:id="rId35"/>
    <p:sldId id="2656" r:id="rId36"/>
    <p:sldId id="2657" r:id="rId37"/>
    <p:sldId id="2658" r:id="rId38"/>
    <p:sldId id="2659" r:id="rId39"/>
    <p:sldId id="2660" r:id="rId40"/>
    <p:sldId id="2661" r:id="rId41"/>
    <p:sldId id="2662" r:id="rId42"/>
    <p:sldId id="2663" r:id="rId43"/>
    <p:sldId id="2664" r:id="rId44"/>
    <p:sldId id="2665" r:id="rId45"/>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2D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849" autoAdjust="0"/>
  </p:normalViewPr>
  <p:slideViewPr>
    <p:cSldViewPr snapToGrid="0">
      <p:cViewPr>
        <p:scale>
          <a:sx n="66" d="100"/>
          <a:sy n="66" d="100"/>
        </p:scale>
        <p:origin x="-654" y="-798"/>
      </p:cViewPr>
      <p:guideLst>
        <p:guide orient="horz" pos="2193"/>
        <p:guide pos="3859"/>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0" Type="http://schemas.openxmlformats.org/officeDocument/2006/relationships/tags" Target="tags/tag327.xml"/><Relationship Id="rId5" Type="http://schemas.openxmlformats.org/officeDocument/2006/relationships/notesMaster" Target="notesMasters/notesMaster1.xml"/><Relationship Id="rId49" Type="http://schemas.openxmlformats.org/officeDocument/2006/relationships/commentAuthors" Target="commentAuthors.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B46CDA-9961-4B62-8364-C815A63D6A3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D65BCF-036B-4021-8F83-8402EE66839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80D65BCF-036B-4021-8F83-8402EE66839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幻灯片图像占位符 1"/>
          <p:cNvSpPr>
            <a:spLocks noGrp="1" noRot="1" noChangeAspect="1" noTextEdit="1"/>
          </p:cNvSpPr>
          <p:nvPr>
            <p:ph type="sldImg" idx="4294967295"/>
          </p:nvPr>
        </p:nvSpPr>
        <p:spPr>
          <a:xfrm>
            <a:off x="685800" y="1143000"/>
            <a:ext cx="5486400" cy="3086100"/>
          </a:xfrm>
          <a:prstGeom prst="rect">
            <a:avLst/>
          </a:prstGeom>
          <a:noFill/>
          <a:ln w="12700">
            <a:solidFill>
              <a:prstClr val="black"/>
            </a:solidFill>
            <a:miter lim="800000"/>
          </a:ln>
        </p:spPr>
      </p:sp>
      <p:sp>
        <p:nvSpPr>
          <p:cNvPr id="9218" name="备注占位符 2"/>
          <p:cNvSpPr>
            <a:spLocks noGrp="1"/>
          </p:cNvSpPr>
          <p:nvPr>
            <p:ph type="body" idx="4294967295"/>
          </p:nvPr>
        </p:nvSpPr>
        <p:spPr>
          <a:xfrm>
            <a:off x="685800" y="4400550"/>
            <a:ext cx="5486400" cy="3600450"/>
          </a:xfrm>
          <a:prstGeom prst="rect">
            <a:avLst/>
          </a:prstGeom>
        </p:spPr>
        <p:txBody>
          <a:bodyPr vert="horz" lIns="91440" tIns="45720" rIns="91440" bIns="45720" rtlCol="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5pPr>
          </a:lstStyle>
          <a:p>
            <a:pPr marL="0" lvl="0" indent="0" fontAlgn="base">
              <a:lnSpc>
                <a:spcPct val="100000"/>
              </a:lnSpc>
              <a:spcBef>
                <a:spcPct val="0"/>
              </a:spcBef>
              <a:spcAft>
                <a:spcPct val="0"/>
              </a:spcAft>
              <a:buClrTx/>
              <a:buNone/>
            </a:pPr>
            <a:endParaRPr lang="zh-CN" altLang="en-US" u="none" baseline="0"/>
          </a:p>
        </p:txBody>
      </p:sp>
      <p:sp>
        <p:nvSpPr>
          <p:cNvPr id="9219" name="灯片编号占位符 3"/>
          <p:cNvSpPr>
            <a:spLocks noGrp="1"/>
          </p:cNvSpPr>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5pPr>
          </a:lstStyle>
          <a:p>
            <a:pPr lvl="0" algn="r"/>
            <a:fld id="{AC4D32CE-E853-4469-8AB9-1FF1FF598CF5}" type="slidenum">
              <a:rPr lang="zh-CN" altLang="en-US" sz="1200" b="0"/>
            </a:fld>
            <a:endParaRPr lang="zh-CN" altLang="en-US" sz="1200" b="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幻灯片图像占位符 1"/>
          <p:cNvSpPr>
            <a:spLocks noGrp="1" noRot="1" noChangeAspect="1" noTextEdit="1"/>
          </p:cNvSpPr>
          <p:nvPr>
            <p:ph type="sldImg" idx="4294967295"/>
          </p:nvPr>
        </p:nvSpPr>
        <p:spPr>
          <a:xfrm>
            <a:off x="685800" y="1143000"/>
            <a:ext cx="5486400" cy="3086100"/>
          </a:xfrm>
          <a:prstGeom prst="rect">
            <a:avLst/>
          </a:prstGeom>
          <a:noFill/>
          <a:ln w="12700">
            <a:solidFill>
              <a:prstClr val="black"/>
            </a:solidFill>
            <a:miter lim="800000"/>
          </a:ln>
        </p:spPr>
      </p:sp>
      <p:sp>
        <p:nvSpPr>
          <p:cNvPr id="11266" name="备注占位符 2"/>
          <p:cNvSpPr>
            <a:spLocks noGrp="1"/>
          </p:cNvSpPr>
          <p:nvPr>
            <p:ph type="body" idx="4294967295"/>
          </p:nvPr>
        </p:nvSpPr>
        <p:spPr>
          <a:xfrm>
            <a:off x="685800" y="4400550"/>
            <a:ext cx="5486400" cy="3600450"/>
          </a:xfrm>
          <a:prstGeom prst="rect">
            <a:avLst/>
          </a:prstGeom>
        </p:spPr>
        <p:txBody>
          <a:bodyPr vert="horz" lIns="91440" tIns="45720" rIns="91440" bIns="45720" rtlCol="0" anchor="t" anchorCtr="0"/>
          <a:lstStyle>
            <a:lvl1pPr marL="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1pPr>
            <a:lvl2pPr marL="4572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2pPr>
            <a:lvl3pPr marL="9144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3pPr>
            <a:lvl4pPr marL="13716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4pPr>
            <a:lvl5pPr marL="1828800" indent="0" algn="l" defTabSz="914400" rtl="0" eaLnBrk="1" fontAlgn="base" hangingPunct="1">
              <a:lnSpc>
                <a:spcPct val="100000"/>
              </a:lnSpc>
              <a:spcBef>
                <a:spcPct val="0"/>
              </a:spcBef>
              <a:spcAft>
                <a:spcPct val="0"/>
              </a:spcAft>
              <a:buClrTx/>
              <a:buSzTx/>
              <a:buFontTx/>
              <a:buNone/>
              <a:defRPr lang="zh-CN" altLang="en-US" sz="1200">
                <a:solidFill>
                  <a:schemeClr val="tx1"/>
                </a:solidFill>
                <a:latin typeface="Calibri" panose="020F0502020204030204" charset="0"/>
                <a:ea typeface="宋体" panose="02010600030101010101" pitchFamily="2" charset="-122"/>
              </a:defRPr>
            </a:lvl5pPr>
          </a:lstStyle>
          <a:p>
            <a:pPr marL="0" lvl="0" indent="0" fontAlgn="base">
              <a:lnSpc>
                <a:spcPct val="100000"/>
              </a:lnSpc>
              <a:spcBef>
                <a:spcPct val="0"/>
              </a:spcBef>
              <a:spcAft>
                <a:spcPct val="0"/>
              </a:spcAft>
              <a:buClrTx/>
              <a:buNone/>
            </a:pPr>
            <a:endParaRPr lang="zh-CN" altLang="en-US" u="none" baseline="0"/>
          </a:p>
        </p:txBody>
      </p:sp>
      <p:sp>
        <p:nvSpPr>
          <p:cNvPr id="11267" name="灯片编号占位符 3"/>
          <p:cNvSpPr>
            <a:spLocks noGrp="1"/>
          </p:cNvSpPr>
          <p:nvPr/>
        </p:nvSpPr>
        <p:spPr>
          <a:xfrm>
            <a:off x="3884613" y="8685213"/>
            <a:ext cx="2971800" cy="458787"/>
          </a:xfrm>
          <a:prstGeom prst="rect">
            <a:avLst/>
          </a:prstGeom>
          <a:noFill/>
          <a:ln>
            <a:noFill/>
            <a:miter lim="800000"/>
          </a:ln>
        </p:spPr>
        <p:txBody>
          <a:bodyPr anchor="b" anchorCtr="0"/>
          <a:lstStyle>
            <a:defPPr>
              <a:defRPr lang="zh-CN"/>
            </a:defPPr>
            <a:lvl1pPr marL="0" indent="0"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1pPr>
            <a:lvl2pPr marL="4552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2pPr>
            <a:lvl3pPr marL="9124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3pPr>
            <a:lvl4pPr marL="13696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4pPr>
            <a:lvl5pPr marL="1826895" indent="1905" algn="l" defTabSz="912495" rtl="0" eaLnBrk="1" fontAlgn="base" hangingPunct="1">
              <a:lnSpc>
                <a:spcPct val="100000"/>
              </a:lnSpc>
              <a:spcBef>
                <a:spcPct val="0"/>
              </a:spcBef>
              <a:spcAft>
                <a:spcPct val="0"/>
              </a:spcAft>
              <a:buClrTx/>
              <a:buSzTx/>
              <a:buFontTx/>
              <a:buNone/>
              <a:defRPr lang="zh-CN" altLang="en-US" sz="2800" b="1" i="0" u="none" baseline="0">
                <a:solidFill>
                  <a:srgbClr val="FF0000"/>
                </a:solidFill>
                <a:latin typeface="Arial" panose="020B0604020202020204" pitchFamily="34" charset="0"/>
                <a:ea typeface="宋体" panose="02010600030101010101" pitchFamily="2" charset="-122"/>
              </a:defRPr>
            </a:lvl5pPr>
          </a:lstStyle>
          <a:p>
            <a:pPr lvl="0" algn="r"/>
            <a:fld id="{8B274745-4DDC-4B98-94FE-96CA14E3F94E}" type="slidenum">
              <a:rPr lang="zh-CN" altLang="en-US" sz="1200" b="0"/>
            </a:fld>
            <a:endParaRPr lang="zh-CN" altLang="en-US" sz="1200" b="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image" Target="../media/image11.png"/><Relationship Id="rId2" Type="http://schemas.openxmlformats.org/officeDocument/2006/relationships/tags" Target="../tags/tag64.xml"/><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image" Target="../media/image2.png"/><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image" Target="../media/image2.png"/><Relationship Id="rId4" Type="http://schemas.openxmlformats.org/officeDocument/2006/relationships/tags" Target="../tags/tag77.xml"/><Relationship Id="rId3" Type="http://schemas.openxmlformats.org/officeDocument/2006/relationships/image" Target="../media/image12.png"/><Relationship Id="rId2" Type="http://schemas.openxmlformats.org/officeDocument/2006/relationships/tags" Target="../tags/tag76.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image" Target="../media/image3.png"/><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image" Target="../media/image13.png"/><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 Type="http://schemas.openxmlformats.org/officeDocument/2006/relationships/tags" Target="../tags/tag97.xml"/><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0"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tags" Target="../tags/tag118.xml"/><Relationship Id="rId7" Type="http://schemas.openxmlformats.org/officeDocument/2006/relationships/tags" Target="../tags/tag117.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image" Target="../media/image15.png"/><Relationship Id="rId2" Type="http://schemas.openxmlformats.org/officeDocument/2006/relationships/tags" Target="../tags/tag113.xml"/><Relationship Id="rId10" Type="http://schemas.openxmlformats.org/officeDocument/2006/relationships/tags" Target="../tags/tag120.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27.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3" Type="http://schemas.openxmlformats.org/officeDocument/2006/relationships/image" Target="../media/image16.png"/><Relationship Id="rId2" Type="http://schemas.openxmlformats.org/officeDocument/2006/relationships/tags" Target="../tags/tag121.xml"/><Relationship Id="rId12" Type="http://schemas.openxmlformats.org/officeDocument/2006/relationships/tags" Target="../tags/tag130.xml"/><Relationship Id="rId11" Type="http://schemas.openxmlformats.org/officeDocument/2006/relationships/tags" Target="../tags/tag129.xml"/><Relationship Id="rId10" Type="http://schemas.openxmlformats.org/officeDocument/2006/relationships/tags" Target="../tags/tag12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tags" Target="../tags/tag136.xml"/><Relationship Id="rId7" Type="http://schemas.openxmlformats.org/officeDocument/2006/relationships/image" Target="../media/image17.png"/><Relationship Id="rId6" Type="http://schemas.openxmlformats.org/officeDocument/2006/relationships/tags" Target="../tags/tag135.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tags" Target="../tags/tag132.xml"/><Relationship Id="rId2" Type="http://schemas.openxmlformats.org/officeDocument/2006/relationships/tags" Target="../tags/tag131.xml"/><Relationship Id="rId11" Type="http://schemas.openxmlformats.org/officeDocument/2006/relationships/tags" Target="../tags/tag138.xml"/><Relationship Id="rId10" Type="http://schemas.openxmlformats.org/officeDocument/2006/relationships/tags" Target="../tags/tag137.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tags" Target="../tags/tag5.xml"/><Relationship Id="rId7" Type="http://schemas.openxmlformats.org/officeDocument/2006/relationships/image" Target="../media/image3.png"/><Relationship Id="rId6" Type="http://schemas.openxmlformats.org/officeDocument/2006/relationships/tags" Target="../tags/tag4.xml"/><Relationship Id="rId5" Type="http://schemas.openxmlformats.org/officeDocument/2006/relationships/image" Target="../media/image2.png"/><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6" Type="http://schemas.openxmlformats.org/officeDocument/2006/relationships/tags" Target="../tags/tag12.xml"/><Relationship Id="rId15" Type="http://schemas.openxmlformats.org/officeDocument/2006/relationships/tags" Target="../tags/tag11.xml"/><Relationship Id="rId14" Type="http://schemas.openxmlformats.org/officeDocument/2006/relationships/tags" Target="../tags/tag10.xml"/><Relationship Id="rId13" Type="http://schemas.openxmlformats.org/officeDocument/2006/relationships/tags" Target="../tags/tag9.xml"/><Relationship Id="rId12" Type="http://schemas.openxmlformats.org/officeDocument/2006/relationships/tags" Target="../tags/tag8.xml"/><Relationship Id="rId11" Type="http://schemas.openxmlformats.org/officeDocument/2006/relationships/tags" Target="../tags/tag7.xml"/><Relationship Id="rId10" Type="http://schemas.openxmlformats.org/officeDocument/2006/relationships/tags" Target="../tags/tag6.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2.png"/><Relationship Id="rId2" Type="http://schemas.openxmlformats.org/officeDocument/2006/relationships/tags" Target="../tags/tag19.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31.xml"/><Relationship Id="rId7" Type="http://schemas.openxmlformats.org/officeDocument/2006/relationships/tags" Target="../tags/tag30.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3" Type="http://schemas.openxmlformats.org/officeDocument/2006/relationships/tags" Target="../tags/tag26.xml"/><Relationship Id="rId2" Type="http://schemas.openxmlformats.org/officeDocument/2006/relationships/tags" Target="../tags/tag25.xml"/><Relationship Id="rId11" Type="http://schemas.openxmlformats.org/officeDocument/2006/relationships/image" Target="../media/image7.png"/><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0.xml"/><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tags" Target="../tags/tag33.xml"/><Relationship Id="rId13" Type="http://schemas.openxmlformats.org/officeDocument/2006/relationships/image" Target="../media/image6.png"/><Relationship Id="rId12" Type="http://schemas.openxmlformats.org/officeDocument/2006/relationships/tags" Target="../tags/tag42.xml"/><Relationship Id="rId11" Type="http://schemas.openxmlformats.org/officeDocument/2006/relationships/image" Target="../media/image7.png"/><Relationship Id="rId10" Type="http://schemas.openxmlformats.org/officeDocument/2006/relationships/tags" Target="../tags/tag41.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image" Target="../media/image9.png"/><Relationship Id="rId5" Type="http://schemas.openxmlformats.org/officeDocument/2006/relationships/tags" Target="../tags/tag45.xml"/><Relationship Id="rId4" Type="http://schemas.openxmlformats.org/officeDocument/2006/relationships/image" Target="../media/image8.png"/><Relationship Id="rId3" Type="http://schemas.openxmlformats.org/officeDocument/2006/relationships/tags" Target="../tags/tag44.xml"/><Relationship Id="rId2" Type="http://schemas.openxmlformats.org/officeDocument/2006/relationships/tags" Target="../tags/tag43.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8231997" y="5327780"/>
            <a:ext cx="3960001" cy="1530220"/>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rot="5400000">
            <a:off x="-3378783" y="2809615"/>
            <a:ext cx="6858002" cy="1238771"/>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pic>
        <p:nvPicPr>
          <p:cNvPr id="9" name="图片 8"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0" y="-15240"/>
            <a:ext cx="12192000" cy="2046605"/>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0" y="6177281"/>
            <a:ext cx="12192000" cy="1165911"/>
          </a:xfrm>
          <a:prstGeom prst="rect">
            <a:avLst/>
          </a:prstGeom>
        </p:spPr>
      </p:pic>
      <p:pic>
        <p:nvPicPr>
          <p:cNvPr id="6" name="图片 5"/>
          <p:cNvPicPr>
            <a:picLocks noChangeAspect="1"/>
          </p:cNvPicPr>
          <p:nvPr userDrawn="1">
            <p:custDataLst>
              <p:tags r:id="rId4"/>
            </p:custDataLst>
          </p:nvPr>
        </p:nvPicPr>
        <p:blipFill>
          <a:blip r:embed="rId5"/>
          <a:stretch>
            <a:fillRect/>
          </a:stretch>
        </p:blipFill>
        <p:spPr>
          <a:xfrm>
            <a:off x="0" y="35560"/>
            <a:ext cx="12192000" cy="2046605"/>
          </a:xfrm>
          <a:prstGeom prst="rect">
            <a:avLst/>
          </a:prstGeom>
        </p:spPr>
      </p:pic>
      <p:sp>
        <p:nvSpPr>
          <p:cNvPr id="2" name="标题 1"/>
          <p:cNvSpPr>
            <a:spLocks noGrp="1"/>
          </p:cNvSpPr>
          <p:nvPr>
            <p:ph type="title" hasCustomPrompt="1"/>
            <p:custDataLst>
              <p:tags r:id="rId6"/>
            </p:custDataLst>
          </p:nvPr>
        </p:nvSpPr>
        <p:spPr>
          <a:xfrm>
            <a:off x="3125639" y="2421777"/>
            <a:ext cx="5940722" cy="1336635"/>
          </a:xfrm>
        </p:spPr>
        <p:txBody>
          <a:bodyPr vert="horz" lIns="90000" tIns="46800" rIns="90000" bIns="4680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9" name="图片 8"/>
          <p:cNvPicPr>
            <a:picLocks noChangeAspect="1"/>
          </p:cNvPicPr>
          <p:nvPr userDrawn="1">
            <p:custDataLst>
              <p:tags r:id="rId10"/>
            </p:custDataLst>
          </p:nvPr>
        </p:nvPicPr>
        <p:blipFill rotWithShape="1">
          <a:blip r:embed="rId11"/>
          <a:srcRect/>
          <a:stretch>
            <a:fillRect/>
          </a:stretch>
        </p:blipFill>
        <p:spPr>
          <a:xfrm>
            <a:off x="0" y="-3"/>
            <a:ext cx="12192000" cy="1704978"/>
          </a:xfrm>
          <a:prstGeom prst="rect">
            <a:avLst/>
          </a:prstGeom>
        </p:spPr>
      </p:pic>
      <p:sp>
        <p:nvSpPr>
          <p:cNvPr id="13" name="文本占位符 12"/>
          <p:cNvSpPr>
            <a:spLocks noGrp="1"/>
          </p:cNvSpPr>
          <p:nvPr>
            <p:ph type="body" sz="quarter" idx="13" hasCustomPrompt="1"/>
            <p:custDataLst>
              <p:tags r:id="rId12"/>
            </p:custDataLst>
          </p:nvPr>
        </p:nvSpPr>
        <p:spPr>
          <a:xfrm>
            <a:off x="4632702" y="4417887"/>
            <a:ext cx="1302101" cy="485285"/>
          </a:xfrm>
          <a:solidFill>
            <a:schemeClr val="accent1"/>
          </a:solidFill>
        </p:spPr>
        <p:txBody>
          <a:bodyPr/>
          <a:lstStyle>
            <a:lvl1pPr marL="0" indent="0" algn="r">
              <a:buNone/>
              <a:defRPr>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5" name="文本占位符 14"/>
          <p:cNvSpPr>
            <a:spLocks noGrp="1"/>
          </p:cNvSpPr>
          <p:nvPr>
            <p:ph type="body" sz="quarter" idx="14" hasCustomPrompt="1"/>
            <p:custDataLst>
              <p:tags r:id="rId13"/>
            </p:custDataLst>
          </p:nvPr>
        </p:nvSpPr>
        <p:spPr>
          <a:xfrm>
            <a:off x="6257198" y="4417887"/>
            <a:ext cx="1302102" cy="485285"/>
          </a:xfrm>
          <a:ln>
            <a:solidFill>
              <a:schemeClr val="accent1"/>
            </a:solidFill>
          </a:ln>
        </p:spPr>
        <p:txBody>
          <a:bodyPr/>
          <a:lstStyle>
            <a:lvl1pPr marL="0" indent="0">
              <a:buNone/>
              <a:defRPr>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no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a:lstStyle>
            <a:lvl1pPr>
              <a:defRPr baseline="0">
                <a:latin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baseline="0">
                <a:latin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baseline="0">
                <a:latin typeface="微软雅黑" panose="020B0503020204020204" charset="-122"/>
              </a:defRPr>
            </a:lvl1pPr>
          </a:lstStyle>
          <a:p>
            <a:fld id="{49AE70B2-8BF9-45C0-BB95-33D1B9D3A854}" type="slidenum">
              <a:rPr lang="zh-CN" altLang="en-US" smtClean="0"/>
            </a:fld>
            <a:endParaRPr lang="zh-CN" altLang="en-US" dirty="0"/>
          </a:p>
        </p:txBody>
      </p:sp>
      <p:pic>
        <p:nvPicPr>
          <p:cNvPr id="18" name="图片 17"/>
          <p:cNvPicPr>
            <a:picLocks noChangeAspect="1"/>
          </p:cNvPicPr>
          <p:nvPr userDrawn="1">
            <p:custDataLst>
              <p:tags r:id="rId6"/>
            </p:custDataLst>
          </p:nvPr>
        </p:nvPicPr>
        <p:blipFill>
          <a:blip r:embed="rId7"/>
          <a:stretch>
            <a:fillRect/>
          </a:stretch>
        </p:blipFill>
        <p:spPr>
          <a:xfrm>
            <a:off x="0" y="6177281"/>
            <a:ext cx="12192000" cy="1315202"/>
          </a:xfrm>
          <a:prstGeom prst="rect">
            <a:avLst/>
          </a:prstGeom>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286385" y="273050"/>
            <a:ext cx="11616055" cy="6311900"/>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latin typeface="Arial" panose="020B0604020202020204" pitchFamily="34" charset="0"/>
              <a:ea typeface="微软雅黑" panose="020B0503020204020204" charset="-122"/>
              <a:sym typeface="+mn-ea"/>
            </a:endParaRPr>
          </a:p>
        </p:txBody>
      </p:sp>
      <p:sp>
        <p:nvSpPr>
          <p:cNvPr id="3" name="日期占位符 2"/>
          <p:cNvSpPr>
            <a:spLocks noGrp="1"/>
          </p:cNvSpPr>
          <p:nvPr>
            <p:ph type="dt" sz="half" idx="10"/>
            <p:custDataLst>
              <p:tags r:id="rId3"/>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flipH="1">
            <a:off x="7072603" y="4933186"/>
            <a:ext cx="4829835" cy="1651763"/>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4823460" cy="685863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dirty="0">
              <a:solidFill>
                <a:schemeClr val="accent1"/>
              </a:solidFill>
              <a:sym typeface="+mn-ea"/>
            </a:endParaRPr>
          </a:p>
        </p:txBody>
      </p:sp>
      <p:sp>
        <p:nvSpPr>
          <p:cNvPr id="2" name="标题 1"/>
          <p:cNvSpPr>
            <a:spLocks noGrp="1"/>
          </p:cNvSpPr>
          <p:nvPr>
            <p:ph type="title" hasCustomPrompt="1"/>
            <p:custDataLst>
              <p:tags r:id="rId3"/>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586800" y="1764000"/>
            <a:ext cx="3956400" cy="4093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内容占位符 8"/>
          <p:cNvSpPr>
            <a:spLocks noGrp="1"/>
          </p:cNvSpPr>
          <p:nvPr>
            <p:ph sz="quarter" idx="14"/>
            <p:custDataLst>
              <p:tags r:id="rId8"/>
            </p:custDataLst>
          </p:nvPr>
        </p:nvSpPr>
        <p:spPr>
          <a:xfrm>
            <a:off x="5101200" y="769938"/>
            <a:ext cx="6480000" cy="5087937"/>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0" name="图片 9"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3" name="矩形 12"/>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3"/>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8"/>
            </p:custDataLst>
          </p:nvPr>
        </p:nvSpPr>
        <p:spPr>
          <a:xfrm>
            <a:off x="612775" y="2808000"/>
            <a:ext cx="10965600" cy="34308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pic>
        <p:nvPicPr>
          <p:cNvPr id="16" name="图片 15" descr="C:\Users\kingsoft\Desktop\图片7副本.png图片7副本"/>
          <p:cNvPicPr>
            <a:picLocks noChangeAspect="1"/>
          </p:cNvPicPr>
          <p:nvPr userDrawn="1">
            <p:custDataLst>
              <p:tags r:id="rId9"/>
            </p:custDataLst>
          </p:nvPr>
        </p:nvPicPr>
        <p:blipFill rotWithShape="1">
          <a:blip r:embed="rId10"/>
          <a:srcRect/>
          <a:stretch>
            <a:fillRect/>
          </a:stretch>
        </p:blipFill>
        <p:spPr>
          <a:xfrm flipH="1">
            <a:off x="8231997" y="5327780"/>
            <a:ext cx="3960001" cy="1530220"/>
          </a:xfrm>
          <a:prstGeom prst="rect">
            <a:avLst/>
          </a:prstGeom>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3810" y="0"/>
            <a:ext cx="12192000" cy="1975485"/>
          </a:xfrm>
          <a:prstGeom prst="rect">
            <a:avLst/>
          </a:prstGeom>
        </p:spPr>
      </p:pic>
      <p:sp>
        <p:nvSpPr>
          <p:cNvPr id="13" name="矩形 12"/>
          <p:cNvSpPr/>
          <p:nvPr userDrawn="1">
            <p:custDataLst>
              <p:tags r:id="rId4"/>
            </p:custDataLst>
          </p:nvPr>
        </p:nvSpPr>
        <p:spPr>
          <a:xfrm>
            <a:off x="0" y="50419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sym typeface="+mn-ea"/>
              </a:rPr>
              <a:t>第</a:t>
            </a:r>
            <a:r>
              <a:rPr lang="zh-CN" altLang="en-US" dirty="0"/>
              <a:t>二级</a:t>
            </a:r>
            <a:endParaRPr lang="zh-CN" altLang="en-US" dirty="0"/>
          </a:p>
          <a:p>
            <a:pPr lvl="2"/>
            <a:r>
              <a:rPr lang="zh-CN" altLang="en-US" dirty="0">
                <a:sym typeface="+mn-ea"/>
              </a:rPr>
              <a:t>第</a:t>
            </a:r>
            <a:r>
              <a:rPr lang="zh-CN" altLang="en-US" dirty="0"/>
              <a:t>三级</a:t>
            </a:r>
            <a:endParaRPr lang="zh-CN" altLang="en-US" dirty="0"/>
          </a:p>
          <a:p>
            <a:pPr lvl="3"/>
            <a:r>
              <a:rPr lang="zh-CN" altLang="en-US" dirty="0">
                <a:sym typeface="+mn-ea"/>
              </a:rPr>
              <a:t>第</a:t>
            </a:r>
            <a:r>
              <a:rPr lang="zh-CN" altLang="en-US" dirty="0"/>
              <a:t>四级</a:t>
            </a:r>
            <a:endParaRPr lang="zh-CN" altLang="en-US" dirty="0"/>
          </a:p>
          <a:p>
            <a:pPr lvl="4"/>
            <a:r>
              <a:rPr lang="zh-CN" altLang="en-US" dirty="0">
                <a:sym typeface="+mn-ea"/>
              </a:rPr>
              <a:t>第</a:t>
            </a:r>
            <a:r>
              <a:rPr lang="zh-CN" altLang="en-US" dirty="0"/>
              <a:t>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marL="0" indent="0">
              <a:buNone/>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fld>
            <a:endParaRPr lang="zh-CN" altLang="en-US">
              <a:solidFill>
                <a:prstClr val="black"/>
              </a:solidFill>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2"/>
            </p:custDataLst>
          </p:nvPr>
        </p:nvPicPr>
        <p:blipFill>
          <a:blip r:embed="rId3"/>
          <a:stretch>
            <a:fillRect/>
          </a:stretch>
        </p:blipFill>
        <p:spPr>
          <a:xfrm>
            <a:off x="0" y="6242387"/>
            <a:ext cx="12192000" cy="1231226"/>
          </a:xfrm>
          <a:prstGeom prst="rect">
            <a:avLst/>
          </a:prstGeom>
        </p:spPr>
      </p:pic>
      <p:sp>
        <p:nvSpPr>
          <p:cNvPr id="15" name="矩形 14"/>
          <p:cNvSpPr/>
          <p:nvPr userDrawn="1">
            <p:custDataLst>
              <p:tags r:id="rId4"/>
            </p:custDataLst>
          </p:nvPr>
        </p:nvSpPr>
        <p:spPr>
          <a:xfrm>
            <a:off x="0" y="0"/>
            <a:ext cx="12192000" cy="91440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en-US" altLang="zh-CN">
              <a:latin typeface="Viner Hand ITC" panose="03070502030502020203" charset="0"/>
              <a:cs typeface="Viner Hand ITC" panose="03070502030502020203" charset="0"/>
              <a:sym typeface="+mn-ea"/>
            </a:endParaRPr>
          </a:p>
        </p:txBody>
      </p:sp>
      <p:sp>
        <p:nvSpPr>
          <p:cNvPr id="2" name="标题 1"/>
          <p:cNvSpPr>
            <a:spLocks noGrp="1"/>
          </p:cNvSpPr>
          <p:nvPr>
            <p:ph type="title"/>
            <p:custDataLst>
              <p:tags r:id="rId5"/>
            </p:custDataLst>
          </p:nvPr>
        </p:nvSpPr>
        <p:spPr>
          <a:xfrm>
            <a:off x="579600" y="237600"/>
            <a:ext cx="11037600" cy="441964"/>
          </a:xfrm>
        </p:spPr>
        <p:txBody>
          <a:bodyPr>
            <a:normAutofit/>
          </a:bodyPr>
          <a:lstStyle>
            <a:lvl1pPr>
              <a:defRPr sz="28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单击此处编辑母版标题样式</a:t>
            </a:r>
            <a:endParaRPr lang="zh-CN" altLang="en-US" dirty="0"/>
          </a:p>
        </p:txBody>
      </p:sp>
      <p:sp>
        <p:nvSpPr>
          <p:cNvPr id="7" name="内容占位符 6"/>
          <p:cNvSpPr>
            <a:spLocks noGrp="1"/>
          </p:cNvSpPr>
          <p:nvPr>
            <p:ph sz="quarter" idx="13"/>
            <p:custDataLst>
              <p:tags r:id="rId6"/>
            </p:custDataLst>
          </p:nvPr>
        </p:nvSpPr>
        <p:spPr>
          <a:xfrm>
            <a:off x="579600" y="1663200"/>
            <a:ext cx="53424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dirty="0"/>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vl2pPr>
              <a:defRPr sz="1400" baseline="0">
                <a:solidFill>
                  <a:schemeClr val="tx1">
                    <a:lumMod val="85000"/>
                    <a:lumOff val="15000"/>
                  </a:schemeClr>
                </a:solidFill>
                <a:latin typeface="Arial" panose="020B0604020202020204" pitchFamily="34" charset="0"/>
                <a:ea typeface="微软雅黑" panose="020B0503020204020204" charset="-122"/>
              </a:defRPr>
            </a:lvl2pPr>
            <a:lvl3pPr>
              <a:defRPr sz="1400" baseline="0">
                <a:solidFill>
                  <a:schemeClr val="tx1">
                    <a:lumMod val="85000"/>
                    <a:lumOff val="15000"/>
                  </a:schemeClr>
                </a:solidFill>
                <a:latin typeface="Arial" panose="020B0604020202020204" pitchFamily="34" charset="0"/>
                <a:ea typeface="微软雅黑" panose="020B0503020204020204" charset="-122"/>
              </a:defRPr>
            </a:lvl3pPr>
            <a:lvl4pPr>
              <a:defRPr sz="1400" baseline="0">
                <a:solidFill>
                  <a:schemeClr val="tx1">
                    <a:lumMod val="85000"/>
                    <a:lumOff val="15000"/>
                  </a:schemeClr>
                </a:solidFill>
                <a:latin typeface="Arial" panose="020B0604020202020204" pitchFamily="34" charset="0"/>
                <a:ea typeface="微软雅黑" panose="020B0503020204020204" charset="-122"/>
              </a:defRPr>
            </a:lvl4pPr>
            <a:lvl5pPr>
              <a:defRPr sz="14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a:t>单击此处编辑母版文本样式</a:t>
            </a:r>
            <a:endParaRPr lang="zh-CN" altLang="en-US"/>
          </a:p>
          <a:p>
            <a:pPr lvl="1"/>
            <a:r>
              <a:rPr lang="zh-CN" altLang="en-US" dirty="0">
                <a:sym typeface="+mn-ea"/>
              </a:rPr>
              <a:t>第</a:t>
            </a:r>
            <a:r>
              <a:rPr lang="zh-CN" altLang="en-US"/>
              <a:t>二级</a:t>
            </a:r>
            <a:endParaRPr lang="zh-CN" altLang="en-US"/>
          </a:p>
          <a:p>
            <a:pPr lvl="2"/>
            <a:r>
              <a:rPr lang="zh-CN" altLang="en-US" dirty="0">
                <a:sym typeface="+mn-ea"/>
              </a:rPr>
              <a:t>第</a:t>
            </a:r>
            <a:r>
              <a:rPr lang="zh-CN" altLang="en-US"/>
              <a:t>三级</a:t>
            </a:r>
            <a:endParaRPr lang="zh-CN" altLang="en-US"/>
          </a:p>
          <a:p>
            <a:pPr lvl="3"/>
            <a:r>
              <a:rPr lang="zh-CN" altLang="en-US" dirty="0">
                <a:sym typeface="+mn-ea"/>
              </a:rPr>
              <a:t>第</a:t>
            </a:r>
            <a:r>
              <a:rPr lang="zh-CN" altLang="en-US"/>
              <a:t>四级</a:t>
            </a:r>
            <a:endParaRPr lang="zh-CN" altLang="en-US"/>
          </a:p>
          <a:p>
            <a:pPr lvl="4"/>
            <a:r>
              <a:rPr lang="zh-CN" altLang="en-US" dirty="0">
                <a:sym typeface="+mn-ea"/>
              </a:rPr>
              <a:t>第</a:t>
            </a:r>
            <a:r>
              <a:rPr lang="zh-CN" altLang="en-US"/>
              <a:t>五级</a:t>
            </a:r>
            <a:endParaRPr lang="zh-CN" altLang="en-US"/>
          </a:p>
        </p:txBody>
      </p:sp>
      <p:sp>
        <p:nvSpPr>
          <p:cNvPr id="11" name="文本占位符 10"/>
          <p:cNvSpPr>
            <a:spLocks noGrp="1"/>
          </p:cNvSpPr>
          <p:nvPr>
            <p:ph type="body" sz="quarter" idx="15"/>
            <p:custDataLst>
              <p:tags r:id="rId11"/>
            </p:custDataLst>
          </p:nvPr>
        </p:nvSpPr>
        <p:spPr>
          <a:xfrm>
            <a:off x="572400" y="4816800"/>
            <a:ext cx="53424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normAutofit/>
          </a:bodyPr>
          <a:lstStyle>
            <a:lvl1pPr>
              <a:defRPr sz="1400"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腰带">
    <p:bg>
      <p:bgPr>
        <a:solidFill>
          <a:srgbClr val="EBF5FC"/>
        </a:solidFill>
        <a:effectLst/>
      </p:bgPr>
    </p:bg>
    <p:spTree>
      <p:nvGrpSpPr>
        <p:cNvPr id="1" name=""/>
        <p:cNvGrpSpPr/>
        <p:nvPr/>
      </p:nvGrpSpPr>
      <p:grpSpPr>
        <a:xfrm>
          <a:off x="0" y="0"/>
          <a:ext cx="0" cy="0"/>
          <a:chOff x="0" y="0"/>
          <a:chExt cx="0" cy="0"/>
        </a:xfrm>
      </p:grpSpPr>
      <p:sp>
        <p:nvSpPr>
          <p:cNvPr id="12" name="矩形 11"/>
          <p:cNvSpPr/>
          <p:nvPr userDrawn="1">
            <p:custDataLst>
              <p:tags r:id="rId2"/>
            </p:custDataLst>
          </p:nvPr>
        </p:nvSpPr>
        <p:spPr>
          <a:xfrm>
            <a:off x="0" y="959224"/>
            <a:ext cx="12192000" cy="4939553"/>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dirty="0"/>
          </a:p>
        </p:txBody>
      </p:sp>
      <p:pic>
        <p:nvPicPr>
          <p:cNvPr id="9" name="图片 8" descr="C:\Users\kingsoft\Desktop\图片7副本.png图片7副本"/>
          <p:cNvPicPr>
            <a:picLocks noChangeAspect="1"/>
          </p:cNvPicPr>
          <p:nvPr userDrawn="1">
            <p:custDataLst>
              <p:tags r:id="rId6"/>
            </p:custDataLst>
          </p:nvPr>
        </p:nvPicPr>
        <p:blipFill rotWithShape="1">
          <a:blip r:embed="rId7"/>
          <a:srcRect/>
          <a:stretch>
            <a:fillRect/>
          </a:stretch>
        </p:blipFill>
        <p:spPr>
          <a:xfrm flipH="1">
            <a:off x="8429082" y="4917233"/>
            <a:ext cx="3762917" cy="981917"/>
          </a:xfrm>
          <a:prstGeom prst="rect">
            <a:avLst/>
          </a:prstGeom>
        </p:spPr>
      </p:pic>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rot="10800000" flipH="1">
            <a:off x="0" y="398"/>
            <a:ext cx="4713605" cy="1229995"/>
          </a:xfrm>
          <a:prstGeom prst="rect">
            <a:avLst/>
          </a:prstGeom>
        </p:spPr>
      </p:pic>
      <p:sp>
        <p:nvSpPr>
          <p:cNvPr id="2" name="标题 1"/>
          <p:cNvSpPr>
            <a:spLocks noGrp="1"/>
          </p:cNvSpPr>
          <p:nvPr>
            <p:ph type="title" hasCustomPrompt="1"/>
            <p:custDataLst>
              <p:tags r:id="rId10"/>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微软雅黑" panose="020B0503020204020204" charset="-122"/>
              </a:defRPr>
            </a:lvl1pPr>
          </a:lstStyle>
          <a:p>
            <a:r>
              <a:rPr lang="zh-CN" altLang="en-US" dirty="0"/>
              <a:t>单击此处编辑标题</a:t>
            </a:r>
            <a:endParaRPr lang="zh-CN" altLang="en-US" dirty="0"/>
          </a:p>
        </p:txBody>
      </p:sp>
      <p:sp>
        <p:nvSpPr>
          <p:cNvPr id="7" name="文本占位符 6"/>
          <p:cNvSpPr>
            <a:spLocks noGrp="1"/>
          </p:cNvSpPr>
          <p:nvPr>
            <p:ph type="body" sz="quarter" idx="13"/>
            <p:custDataLst>
              <p:tags r:id="rId11"/>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grpSp>
        <p:nvGrpSpPr>
          <p:cNvPr id="4" name="组合 3"/>
          <p:cNvGrpSpPr/>
          <p:nvPr userDrawn="1">
            <p:custDataLst>
              <p:tags r:id="rId2"/>
            </p:custDataLst>
          </p:nvPr>
        </p:nvGrpSpPr>
        <p:grpSpPr>
          <a:xfrm>
            <a:off x="0" y="0"/>
            <a:ext cx="12192000" cy="7454900"/>
            <a:chOff x="0" y="0"/>
            <a:chExt cx="19200" cy="11740"/>
          </a:xfrm>
        </p:grpSpPr>
        <p:grpSp>
          <p:nvGrpSpPr>
            <p:cNvPr id="6" name="组合 5"/>
            <p:cNvGrpSpPr/>
            <p:nvPr userDrawn="1">
              <p:custDataLst>
                <p:tags r:id="rId3"/>
              </p:custDataLst>
            </p:nvPr>
          </p:nvGrpSpPr>
          <p:grpSpPr>
            <a:xfrm>
              <a:off x="0" y="0"/>
              <a:ext cx="19200" cy="3223"/>
              <a:chOff x="0" y="0"/>
              <a:chExt cx="12192000" cy="2046605"/>
            </a:xfrm>
          </p:grpSpPr>
          <p:pic>
            <p:nvPicPr>
              <p:cNvPr id="7" name="图片 6"/>
              <p:cNvPicPr>
                <a:picLocks noChangeAspect="1"/>
              </p:cNvPicPr>
              <p:nvPr userDrawn="1">
                <p:custDataLst>
                  <p:tags r:id="rId4"/>
                </p:custDataLst>
              </p:nvPr>
            </p:nvPicPr>
            <p:blipFill>
              <a:blip r:embed="rId5"/>
              <a:stretch>
                <a:fillRect/>
              </a:stretch>
            </p:blipFill>
            <p:spPr>
              <a:xfrm>
                <a:off x="0" y="0"/>
                <a:ext cx="12192000" cy="2046605"/>
              </a:xfrm>
              <a:prstGeom prst="rect">
                <a:avLst/>
              </a:prstGeom>
            </p:spPr>
          </p:pic>
          <p:pic>
            <p:nvPicPr>
              <p:cNvPr id="9" name="图片 8"/>
              <p:cNvPicPr>
                <a:picLocks noChangeAspect="1"/>
              </p:cNvPicPr>
              <p:nvPr userDrawn="1">
                <p:custDataLst>
                  <p:tags r:id="rId6"/>
                </p:custDataLst>
              </p:nvPr>
            </p:nvPicPr>
            <p:blipFill rotWithShape="1">
              <a:blip r:embed="rId7"/>
              <a:srcRect/>
              <a:stretch>
                <a:fillRect/>
              </a:stretch>
            </p:blipFill>
            <p:spPr>
              <a:xfrm>
                <a:off x="0" y="10686"/>
                <a:ext cx="12192000" cy="1704978"/>
              </a:xfrm>
              <a:prstGeom prst="rect">
                <a:avLst/>
              </a:prstGeom>
            </p:spPr>
          </p:pic>
        </p:grpSp>
        <p:pic>
          <p:nvPicPr>
            <p:cNvPr id="8" name="图片 7"/>
            <p:cNvPicPr>
              <a:picLocks noChangeAspect="1"/>
            </p:cNvPicPr>
            <p:nvPr userDrawn="1">
              <p:custDataLst>
                <p:tags r:id="rId8"/>
              </p:custDataLst>
            </p:nvPr>
          </p:nvPicPr>
          <p:blipFill>
            <a:blip r:embed="rId9"/>
            <a:stretch>
              <a:fillRect/>
            </a:stretch>
          </p:blipFill>
          <p:spPr>
            <a:xfrm>
              <a:off x="0" y="9728"/>
              <a:ext cx="19200" cy="2012"/>
            </a:xfrm>
            <a:prstGeom prst="rect">
              <a:avLst/>
            </a:prstGeom>
          </p:spPr>
        </p:pic>
      </p:grpSp>
      <p:sp>
        <p:nvSpPr>
          <p:cNvPr id="16" name="日期占位符 15"/>
          <p:cNvSpPr>
            <a:spLocks noGrp="1"/>
          </p:cNvSpPr>
          <p:nvPr userDrawn="1">
            <p:ph type="dt" sz="half" idx="10"/>
            <p:custDataLst>
              <p:tags r:id="rId10"/>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17" name="页脚占位符 16"/>
          <p:cNvSpPr>
            <a:spLocks noGrp="1"/>
          </p:cNvSpPr>
          <p:nvPr userDrawn="1">
            <p:ph type="ftr" sz="quarter" idx="11"/>
            <p:custDataLst>
              <p:tags r:id="rId11"/>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userDrawn="1">
            <p:ph type="sldNum" sz="quarter" idx="12"/>
            <p:custDataLst>
              <p:tags r:id="rId12"/>
            </p:custDataLst>
          </p:nvPr>
        </p:nvSpPr>
        <p:spPr/>
        <p:txBody>
          <a:bodyPr/>
          <a:lstStyle>
            <a:lvl1pPr>
              <a:defRPr u="none" strike="noStrike" kern="1200" cap="none" spc="0" normalizeH="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3" name="副标题 2"/>
          <p:cNvSpPr>
            <a:spLocks noGrp="1"/>
          </p:cNvSpPr>
          <p:nvPr userDrawn="1">
            <p:ph type="subTitle" idx="1" hasCustomPrompt="1"/>
            <p:custDataLst>
              <p:tags r:id="rId13"/>
            </p:custDataLst>
          </p:nvPr>
        </p:nvSpPr>
        <p:spPr>
          <a:xfrm>
            <a:off x="2216785" y="3503930"/>
            <a:ext cx="7759065" cy="491490"/>
          </a:xfrm>
        </p:spPr>
        <p:txBody>
          <a:bodyPr lIns="90000" tIns="46800" rIns="90000" bIns="46800">
            <a:normAutofit/>
          </a:bodyPr>
          <a:lstStyle>
            <a:lvl1pPr marL="0" indent="0" algn="ctr" eaLnBrk="1" fontAlgn="auto" latinLnBrk="0" hangingPunct="1">
              <a:lnSpc>
                <a:spcPct val="100000"/>
              </a:lnSpc>
              <a:buNone/>
              <a:defRPr sz="2000" u="none" strike="noStrike" kern="1200" cap="none" spc="0" normalizeH="0" baseline="0">
                <a:solidFill>
                  <a:schemeClr val="accent1"/>
                </a:solidFill>
                <a:uFillTx/>
                <a:latin typeface="Arial" panose="020B0604020202020204" pitchFamily="34" charset="0"/>
                <a:ea typeface="微软雅黑" panose="020B0503020204020204"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2" name="标题 1"/>
          <p:cNvSpPr>
            <a:spLocks noGrp="1"/>
          </p:cNvSpPr>
          <p:nvPr userDrawn="1">
            <p:ph type="ctrTitle" hasCustomPrompt="1"/>
            <p:custDataLst>
              <p:tags r:id="rId14"/>
            </p:custDataLst>
          </p:nvPr>
        </p:nvSpPr>
        <p:spPr>
          <a:xfrm>
            <a:off x="2216468" y="2292046"/>
            <a:ext cx="7759065" cy="1150960"/>
          </a:xfrm>
        </p:spPr>
        <p:txBody>
          <a:bodyPr lIns="90000" tIns="46800" rIns="90000" bIns="46800" anchor="b" anchorCtr="0">
            <a:noAutofit/>
          </a:bodyPr>
          <a:lstStyle>
            <a:lvl1pPr algn="ctr">
              <a:defRPr sz="6000" spc="600" baseline="0">
                <a:solidFill>
                  <a:schemeClr val="accent1"/>
                </a:solidFill>
                <a:ea typeface="汉仪旗黑-85S" panose="00020600040101010101" pitchFamily="18" charset="-122"/>
              </a:defRPr>
            </a:lvl1pPr>
          </a:lstStyle>
          <a:p>
            <a:r>
              <a:rPr lang="zh-CN" altLang="en-US" dirty="0"/>
              <a:t>单击此处编辑标题</a:t>
            </a:r>
            <a:endParaRPr lang="zh-CN" altLang="en-US" dirty="0"/>
          </a:p>
        </p:txBody>
      </p:sp>
      <p:sp>
        <p:nvSpPr>
          <p:cNvPr id="5" name="文本占位符 4"/>
          <p:cNvSpPr>
            <a:spLocks noGrp="1"/>
          </p:cNvSpPr>
          <p:nvPr userDrawn="1">
            <p:ph type="body" sz="quarter" idx="13" hasCustomPrompt="1"/>
            <p:custDataLst>
              <p:tags r:id="rId15"/>
            </p:custDataLst>
          </p:nvPr>
        </p:nvSpPr>
        <p:spPr>
          <a:xfrm>
            <a:off x="4511039" y="4490846"/>
            <a:ext cx="1383093" cy="474726"/>
          </a:xfrm>
          <a:solidFill>
            <a:schemeClr val="accent1"/>
          </a:solidFill>
        </p:spPr>
        <p:txBody>
          <a:bodyPr lIns="90000" tIns="46800" rIns="90000" bIns="46800" anchor="ctr">
            <a:normAutofit/>
          </a:bodyPr>
          <a:lstStyle>
            <a:lvl1pPr marL="0" indent="0" algn="ctr">
              <a:buNone/>
              <a:defRPr u="none" strike="noStrike" kern="1200" cap="none" spc="0" normalizeH="0">
                <a:solidFill>
                  <a:schemeClr val="bg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
        <p:nvSpPr>
          <p:cNvPr id="14" name="文本占位符 13"/>
          <p:cNvSpPr>
            <a:spLocks noGrp="1"/>
          </p:cNvSpPr>
          <p:nvPr userDrawn="1">
            <p:ph type="body" sz="quarter" idx="14" hasCustomPrompt="1"/>
            <p:custDataLst>
              <p:tags r:id="rId16"/>
            </p:custDataLst>
          </p:nvPr>
        </p:nvSpPr>
        <p:spPr>
          <a:xfrm>
            <a:off x="6096000" y="4490846"/>
            <a:ext cx="1383092" cy="474726"/>
          </a:xfrm>
          <a:ln>
            <a:solidFill>
              <a:schemeClr val="accent1"/>
            </a:solidFill>
          </a:ln>
        </p:spPr>
        <p:txBody>
          <a:bodyPr lIns="90000" tIns="46800" rIns="90000" bIns="46800" anchor="ctr">
            <a:normAutofit/>
          </a:bodyPr>
          <a:lstStyle>
            <a:lvl1pPr marL="0" indent="0" algn="ctr">
              <a:buNone/>
              <a:defRPr u="none" strike="noStrike" kern="1200" cap="none" spc="0" normalizeH="0">
                <a:ln>
                  <a:noFill/>
                </a:ln>
                <a:solidFill>
                  <a:schemeClr val="accent1"/>
                </a:solidFill>
                <a:latin typeface="Arial" panose="020B0604020202020204" pitchFamily="34" charset="0"/>
                <a:ea typeface="微软雅黑" panose="020B0503020204020204" charset="-122"/>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dirty="0"/>
              <a:t>编辑文本</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pic>
        <p:nvPicPr>
          <p:cNvPr id="7" name="图片 6"/>
          <p:cNvPicPr>
            <a:picLocks noChangeAspect="1"/>
          </p:cNvPicPr>
          <p:nvPr userDrawn="1">
            <p:custDataLst>
              <p:tags r:id="rId7"/>
            </p:custDataLst>
          </p:nvPr>
        </p:nvPicPr>
        <p:blipFill>
          <a:blip r:embed="rId8"/>
          <a:stretch>
            <a:fillRect/>
          </a:stretch>
        </p:blipFill>
        <p:spPr>
          <a:xfrm>
            <a:off x="0" y="6177281"/>
            <a:ext cx="12192000" cy="132453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0" y="35560"/>
            <a:ext cx="12192000" cy="2046605"/>
          </a:xfrm>
          <a:prstGeom prst="rect">
            <a:avLst/>
          </a:prstGeom>
        </p:spPr>
      </p:pic>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7"/>
            </p:custDataLst>
          </p:nvPr>
        </p:nvSpPr>
        <p:spPr>
          <a:xfrm>
            <a:off x="5251487" y="2681555"/>
            <a:ext cx="3577049" cy="716508"/>
          </a:xfrm>
        </p:spPr>
        <p:txBody>
          <a:bodyPr lIns="90000" tIns="46800" rIns="90000" bIns="0" anchor="ctr" anchorCtr="0">
            <a:normAutofit/>
          </a:bodyPr>
          <a:lstStyle>
            <a:lvl1pPr algn="dist">
              <a:defRPr sz="4400" u="none" strike="noStrike" kern="1200" cap="none" spc="300" normalizeH="0" baseline="0">
                <a:solidFill>
                  <a:schemeClr val="accent1"/>
                </a:solidFill>
                <a:uFillTx/>
                <a:latin typeface="Arial" panose="020B0604020202020204" pitchFamily="34" charset="0"/>
                <a:ea typeface="汉仪旗黑-85S" panose="00020600040101010101" pitchFamily="18" charset="-122"/>
              </a:defRPr>
            </a:lvl1pPr>
          </a:lstStyle>
          <a:p>
            <a:r>
              <a:rPr lang="zh-CN" altLang="en-US" dirty="0"/>
              <a:t>编辑标题</a:t>
            </a:r>
            <a:endParaRPr lang="zh-CN" altLang="en-US" dirty="0"/>
          </a:p>
        </p:txBody>
      </p:sp>
      <p:sp>
        <p:nvSpPr>
          <p:cNvPr id="3" name="文本占位符 2"/>
          <p:cNvSpPr>
            <a:spLocks noGrp="1"/>
          </p:cNvSpPr>
          <p:nvPr>
            <p:ph type="body" idx="1" hasCustomPrompt="1"/>
            <p:custDataLst>
              <p:tags r:id="rId8"/>
            </p:custDataLst>
          </p:nvPr>
        </p:nvSpPr>
        <p:spPr>
          <a:xfrm>
            <a:off x="5251487" y="3459937"/>
            <a:ext cx="3577050" cy="544296"/>
          </a:xfrm>
        </p:spPr>
        <p:txBody>
          <a:bodyPr lIns="90000" tIns="0" rIns="90000" bIns="46800">
            <a:normAutofit/>
          </a:bodyPr>
          <a:lstStyle>
            <a:lvl1pPr marL="0" indent="0" eaLnBrk="1" fontAlgn="auto" latinLnBrk="0" hangingPunct="1">
              <a:buNone/>
              <a:defRPr kumimoji="0" lang="zh-CN" altLang="en-US" sz="24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lIns="90000" tIns="46800" rIns="90000" bIns="46800">
            <a:normAutofit/>
          </a:bodyPr>
          <a:lstStyle>
            <a:lvl1pPr>
              <a:defRPr sz="1600" baseline="0">
                <a:solidFill>
                  <a:schemeClr val="tx1">
                    <a:lumMod val="85000"/>
                    <a:lumOff val="15000"/>
                  </a:schemeClr>
                </a:solidFill>
                <a:latin typeface="Arial" panose="020B0604020202020204" pitchFamily="34" charset="0"/>
                <a:ea typeface="微软雅黑" panose="020B0503020204020204" charset="-122"/>
              </a:defRPr>
            </a:lvl1pPr>
            <a:lvl2pPr>
              <a:defRPr sz="1600" baseline="0">
                <a:solidFill>
                  <a:schemeClr val="tx1">
                    <a:lumMod val="85000"/>
                    <a:lumOff val="15000"/>
                  </a:schemeClr>
                </a:solidFill>
                <a:latin typeface="Arial" panose="020B0604020202020204" pitchFamily="34" charset="0"/>
                <a:ea typeface="微软雅黑" panose="020B0503020204020204" charset="-122"/>
              </a:defRPr>
            </a:lvl2pPr>
            <a:lvl3pPr>
              <a:defRPr sz="1600" baseline="0">
                <a:solidFill>
                  <a:schemeClr val="tx1">
                    <a:lumMod val="85000"/>
                    <a:lumOff val="15000"/>
                  </a:schemeClr>
                </a:solidFill>
                <a:latin typeface="Arial" panose="020B0604020202020204" pitchFamily="34" charset="0"/>
                <a:ea typeface="微软雅黑" panose="020B0503020204020204" charset="-122"/>
              </a:defRPr>
            </a:lvl3pPr>
            <a:lvl4pPr>
              <a:defRPr sz="1600" baseline="0">
                <a:solidFill>
                  <a:schemeClr val="tx1">
                    <a:lumMod val="85000"/>
                    <a:lumOff val="15000"/>
                  </a:schemeClr>
                </a:solidFill>
                <a:latin typeface="Arial" panose="020B0604020202020204" pitchFamily="34" charset="0"/>
                <a:ea typeface="微软雅黑" panose="020B0503020204020204" charset="-122"/>
              </a:defRPr>
            </a:lvl4pPr>
            <a:lvl5pPr>
              <a:defRPr sz="1600" baseline="0">
                <a:solidFill>
                  <a:schemeClr val="tx1">
                    <a:lumMod val="85000"/>
                    <a:lumOff val="15000"/>
                  </a:schemeClr>
                </a:solidFill>
                <a:latin typeface="Arial" panose="020B060402020202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latin typeface="Arial" panose="020B060402020202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latin typeface="Arial" panose="020B0604020202020204" pitchFamily="34" charset="0"/>
                <a:ea typeface="微软雅黑" panose="020B0503020204020204" charset="-122"/>
              </a:defRPr>
            </a:lvl1p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8"/>
            </p:custDataLst>
          </p:nvPr>
        </p:nvPicPr>
        <p:blipFill rotWithShape="1">
          <a:blip r:embed="rId9"/>
          <a:srcRect/>
          <a:stretch>
            <a:fillRect/>
          </a:stretch>
        </p:blipFill>
        <p:spPr>
          <a:xfrm>
            <a:off x="-16510" y="5971592"/>
            <a:ext cx="3478627" cy="907998"/>
          </a:xfrm>
          <a:prstGeom prst="rect">
            <a:avLst/>
          </a:prstGeom>
        </p:spPr>
      </p:pic>
      <p:pic>
        <p:nvPicPr>
          <p:cNvPr id="11" name="图片 10"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90000" tIns="46800" rIns="90000" bIns="4680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90000" tIns="46800" rIns="90000" bIns="46800" anchor="t" anchorCtr="0">
            <a:norm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90000" tIns="46800" rIns="90000" bIns="468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pic>
        <p:nvPicPr>
          <p:cNvPr id="10" name="图片 9" descr="C:\Users\kingsoft\Desktop\图片7副本.png图片7副本"/>
          <p:cNvPicPr>
            <a:picLocks noChangeAspect="1"/>
          </p:cNvPicPr>
          <p:nvPr userDrawn="1">
            <p:custDataLst>
              <p:tags r:id="rId10"/>
            </p:custDataLst>
          </p:nvPr>
        </p:nvPicPr>
        <p:blipFill rotWithShape="1">
          <a:blip r:embed="rId11"/>
          <a:srcRect/>
          <a:stretch>
            <a:fillRect/>
          </a:stretch>
        </p:blipFill>
        <p:spPr>
          <a:xfrm flipH="1">
            <a:off x="8716609" y="5905492"/>
            <a:ext cx="3481106" cy="974098"/>
          </a:xfrm>
          <a:prstGeom prst="rect">
            <a:avLst/>
          </a:prstGeom>
        </p:spPr>
      </p:pic>
      <p:pic>
        <p:nvPicPr>
          <p:cNvPr id="11" name="图片 10" descr="C:\Users\kingsoft\Desktop\图片7副本.png图片7副本"/>
          <p:cNvPicPr>
            <a:picLocks noChangeAspect="1"/>
          </p:cNvPicPr>
          <p:nvPr userDrawn="1">
            <p:custDataLst>
              <p:tags r:id="rId12"/>
            </p:custDataLst>
          </p:nvPr>
        </p:nvPicPr>
        <p:blipFill rotWithShape="1">
          <a:blip r:embed="rId13"/>
          <a:srcRect/>
          <a:stretch>
            <a:fillRect/>
          </a:stretch>
        </p:blipFill>
        <p:spPr>
          <a:xfrm>
            <a:off x="-16510" y="5971592"/>
            <a:ext cx="3478627" cy="907998"/>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 name="组合 7"/>
          <p:cNvGrpSpPr/>
          <p:nvPr userDrawn="1">
            <p:custDataLst>
              <p:tags r:id="rId2"/>
            </p:custDataLst>
          </p:nvPr>
        </p:nvGrpSpPr>
        <p:grpSpPr>
          <a:xfrm>
            <a:off x="0" y="-15482"/>
            <a:ext cx="3649343" cy="6857999"/>
            <a:chOff x="0" y="-15482"/>
            <a:chExt cx="3649343" cy="6857999"/>
          </a:xfrm>
        </p:grpSpPr>
        <p:pic>
          <p:nvPicPr>
            <p:cNvPr id="9" name="图片 8"/>
            <p:cNvPicPr>
              <a:picLocks noChangeAspect="1"/>
            </p:cNvPicPr>
            <p:nvPr userDrawn="1">
              <p:custDataLst>
                <p:tags r:id="rId3"/>
              </p:custDataLst>
            </p:nvPr>
          </p:nvPicPr>
          <p:blipFill>
            <a:blip r:embed="rId4"/>
            <a:stretch>
              <a:fillRect/>
            </a:stretch>
          </p:blipFill>
          <p:spPr>
            <a:xfrm rot="16200000">
              <a:off x="-1596587" y="1596587"/>
              <a:ext cx="6842517" cy="3649343"/>
            </a:xfrm>
            <a:prstGeom prst="rect">
              <a:avLst/>
            </a:prstGeom>
          </p:spPr>
        </p:pic>
        <p:pic>
          <p:nvPicPr>
            <p:cNvPr id="10" name="图片 9"/>
            <p:cNvPicPr>
              <a:picLocks noChangeAspect="1"/>
            </p:cNvPicPr>
            <p:nvPr userDrawn="1">
              <p:custDataLst>
                <p:tags r:id="rId5"/>
              </p:custDataLst>
            </p:nvPr>
          </p:nvPicPr>
          <p:blipFill rotWithShape="1">
            <a:blip r:embed="rId6"/>
            <a:srcRect/>
            <a:stretch>
              <a:fillRect/>
            </a:stretch>
          </p:blipFill>
          <p:spPr>
            <a:xfrm rot="5400000">
              <a:off x="-2338959" y="2323477"/>
              <a:ext cx="6857999" cy="2180082"/>
            </a:xfrm>
            <a:prstGeom prst="rect">
              <a:avLst/>
            </a:prstGeom>
          </p:spPr>
        </p:pic>
      </p:grpSp>
      <p:grpSp>
        <p:nvGrpSpPr>
          <p:cNvPr id="11" name="组合 10"/>
          <p:cNvGrpSpPr/>
          <p:nvPr userDrawn="1">
            <p:custDataLst>
              <p:tags r:id="rId7"/>
            </p:custDataLst>
          </p:nvPr>
        </p:nvGrpSpPr>
        <p:grpSpPr>
          <a:xfrm rot="10800000">
            <a:off x="8542657" y="15483"/>
            <a:ext cx="3649343" cy="6857999"/>
            <a:chOff x="0" y="-15482"/>
            <a:chExt cx="3649343" cy="6857999"/>
          </a:xfrm>
        </p:grpSpPr>
        <p:pic>
          <p:nvPicPr>
            <p:cNvPr id="12" name="图片 11"/>
            <p:cNvPicPr>
              <a:picLocks noChangeAspect="1"/>
            </p:cNvPicPr>
            <p:nvPr userDrawn="1">
              <p:custDataLst>
                <p:tags r:id="rId8"/>
              </p:custDataLst>
            </p:nvPr>
          </p:nvPicPr>
          <p:blipFill>
            <a:blip r:embed="rId4"/>
            <a:stretch>
              <a:fillRect/>
            </a:stretch>
          </p:blipFill>
          <p:spPr>
            <a:xfrm rot="16200000">
              <a:off x="-1596587" y="1596587"/>
              <a:ext cx="6842517" cy="3649343"/>
            </a:xfrm>
            <a:prstGeom prst="rect">
              <a:avLst/>
            </a:prstGeom>
          </p:spPr>
        </p:pic>
        <p:pic>
          <p:nvPicPr>
            <p:cNvPr id="13" name="图片 12"/>
            <p:cNvPicPr>
              <a:picLocks noChangeAspect="1"/>
            </p:cNvPicPr>
            <p:nvPr userDrawn="1">
              <p:custDataLst>
                <p:tags r:id="rId9"/>
              </p:custDataLst>
            </p:nvPr>
          </p:nvPicPr>
          <p:blipFill rotWithShape="1">
            <a:blip r:embed="rId6"/>
            <a:srcRect/>
            <a:stretch>
              <a:fillRect/>
            </a:stretch>
          </p:blipFill>
          <p:spPr>
            <a:xfrm rot="5400000">
              <a:off x="-2338959" y="2323477"/>
              <a:ext cx="6857999" cy="2180082"/>
            </a:xfrm>
            <a:prstGeom prst="rect">
              <a:avLst/>
            </a:prstGeom>
          </p:spPr>
        </p:pic>
      </p:grpSp>
      <p:sp>
        <p:nvSpPr>
          <p:cNvPr id="2" name="标题 1"/>
          <p:cNvSpPr>
            <a:spLocks noGrp="1"/>
          </p:cNvSpPr>
          <p:nvPr>
            <p:ph type="title"/>
            <p:custDataLst>
              <p:tags r:id="rId10"/>
            </p:custDataLst>
          </p:nvPr>
        </p:nvSpPr>
        <p:spPr/>
        <p:txBody>
          <a:bodyPr vert="horz" lIns="90000" tIns="46800" rIns="90000" bIns="46800" rtlCol="0" anchor="t" anchorCtr="0">
            <a:normAutofit/>
          </a:bodyPr>
          <a:lstStyle>
            <a:lvl1pPr marL="0" marR="0" lvl="0" algn="ctr"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日期占位符 2"/>
          <p:cNvSpPr>
            <a:spLocks noGrp="1"/>
          </p:cNvSpPr>
          <p:nvPr>
            <p:ph type="dt" sz="half" idx="10"/>
            <p:custDataLst>
              <p:tags r:id="rId11"/>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p:txBody>
          <a:bodyPr/>
          <a:lstStyle/>
          <a:p>
            <a:endParaRPr lang="zh-CN" altLang="en-US"/>
          </a:p>
        </p:txBody>
      </p:sp>
      <p:sp>
        <p:nvSpPr>
          <p:cNvPr id="5" name="灯片编号占位符 4"/>
          <p:cNvSpPr>
            <a:spLocks noGrp="1"/>
          </p:cNvSpPr>
          <p:nvPr>
            <p:ph type="sldNum" sz="quarter" idx="12"/>
            <p:custDataLst>
              <p:tags r:id="rId13"/>
            </p:custDataLst>
          </p:nvPr>
        </p:nvSpPr>
        <p:spPr/>
        <p:txBody>
          <a:bodyPr/>
          <a:lstStyle/>
          <a:p>
            <a:fld id="{49AE70B2-8BF9-45C0-BB95-33D1B9D3A854}" type="slidenum">
              <a:rPr lang="zh-CN" altLang="en-US" smtClean="0"/>
            </a:fld>
            <a:endParaRPr lang="zh-CN" altLang="en-US"/>
          </a:p>
        </p:txBody>
      </p:sp>
      <p:sp>
        <p:nvSpPr>
          <p:cNvPr id="14" name="矩形: 圆角 13"/>
          <p:cNvSpPr/>
          <p:nvPr userDrawn="1">
            <p:custDataLst>
              <p:tags r:id="rId14"/>
            </p:custDataLst>
          </p:nvPr>
        </p:nvSpPr>
        <p:spPr>
          <a:xfrm>
            <a:off x="5638165" y="1484173"/>
            <a:ext cx="914400" cy="47625"/>
          </a:xfrm>
          <a:prstGeom prst="roundRect">
            <a:avLst>
              <a:gd name="adj" fmla="val 50000"/>
            </a:avLst>
          </a:prstGeom>
          <a:solidFill>
            <a:schemeClr val="accent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file:///D:\qq&#25991;&#20214;\712321467\Image\C2C\Image2\%7b75232B38-A165-1FB7-499C-2E1C792CACB5%7d.png" TargetMode="Externa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5.xml"/><Relationship Id="rId19" Type="http://schemas.openxmlformats.org/officeDocument/2006/relationships/tags" Target="../tags/tag139.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图片 1073743875" descr="学科网 zxxk.com"/>
          <p:cNvPicPr>
            <a:picLocks noChangeAspect="1"/>
          </p:cNvPicPr>
          <p:nvPr/>
        </p:nvPicPr>
        <p:blipFill>
          <a:blip r:embed="rId4" r:link="rId5"/>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90000" tIns="46800" rIns="90000" bIns="46800" rtlCol="0" anchor="t"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86.xml"/><Relationship Id="rId3" Type="http://schemas.openxmlformats.org/officeDocument/2006/relationships/tags" Target="../tags/tag185.xml"/><Relationship Id="rId2" Type="http://schemas.openxmlformats.org/officeDocument/2006/relationships/image" Target="../media/image20.png"/><Relationship Id="rId1" Type="http://schemas.openxmlformats.org/officeDocument/2006/relationships/tags" Target="../tags/tag184.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89.xml"/><Relationship Id="rId3" Type="http://schemas.openxmlformats.org/officeDocument/2006/relationships/tags" Target="../tags/tag188.xml"/><Relationship Id="rId2" Type="http://schemas.openxmlformats.org/officeDocument/2006/relationships/image" Target="../media/image13.png"/><Relationship Id="rId1" Type="http://schemas.openxmlformats.org/officeDocument/2006/relationships/tags" Target="../tags/tag187.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92.xml"/><Relationship Id="rId4" Type="http://schemas.openxmlformats.org/officeDocument/2006/relationships/image" Target="../media/image21.png"/><Relationship Id="rId3" Type="http://schemas.openxmlformats.org/officeDocument/2006/relationships/tags" Target="../tags/tag191.xml"/><Relationship Id="rId2" Type="http://schemas.openxmlformats.org/officeDocument/2006/relationships/image" Target="../media/image13.png"/><Relationship Id="rId1" Type="http://schemas.openxmlformats.org/officeDocument/2006/relationships/tags" Target="../tags/tag190.xml"/></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image" Target="../media/image13.png"/><Relationship Id="rId1" Type="http://schemas.openxmlformats.org/officeDocument/2006/relationships/tags" Target="../tags/tag193.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99.xml"/><Relationship Id="rId4" Type="http://schemas.openxmlformats.org/officeDocument/2006/relationships/tags" Target="../tags/tag198.xml"/><Relationship Id="rId3" Type="http://schemas.openxmlformats.org/officeDocument/2006/relationships/tags" Target="../tags/tag197.xml"/><Relationship Id="rId2" Type="http://schemas.openxmlformats.org/officeDocument/2006/relationships/image" Target="../media/image13.png"/><Relationship Id="rId1" Type="http://schemas.openxmlformats.org/officeDocument/2006/relationships/tags" Target="../tags/tag196.xml"/></Relationships>
</file>

<file path=ppt/slides/_rels/slide15.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image" Target="../media/image22.jpeg"/><Relationship Id="rId3" Type="http://schemas.openxmlformats.org/officeDocument/2006/relationships/tags" Target="../tags/tag201.xml"/><Relationship Id="rId2" Type="http://schemas.openxmlformats.org/officeDocument/2006/relationships/image" Target="../media/image13.png"/><Relationship Id="rId12" Type="http://schemas.openxmlformats.org/officeDocument/2006/relationships/slideLayout" Target="../slideLayouts/slideLayout10.xml"/><Relationship Id="rId11" Type="http://schemas.openxmlformats.org/officeDocument/2006/relationships/tags" Target="../tags/tag208.xml"/><Relationship Id="rId10" Type="http://schemas.openxmlformats.org/officeDocument/2006/relationships/tags" Target="../tags/tag207.xml"/><Relationship Id="rId1" Type="http://schemas.openxmlformats.org/officeDocument/2006/relationships/tags" Target="../tags/tag200.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0.xml"/><Relationship Id="rId5" Type="http://schemas.openxmlformats.org/officeDocument/2006/relationships/tags" Target="../tags/tag212.xml"/><Relationship Id="rId4" Type="http://schemas.openxmlformats.org/officeDocument/2006/relationships/tags" Target="../tags/tag211.xml"/><Relationship Id="rId3" Type="http://schemas.openxmlformats.org/officeDocument/2006/relationships/tags" Target="../tags/tag210.xml"/><Relationship Id="rId2" Type="http://schemas.openxmlformats.org/officeDocument/2006/relationships/image" Target="../media/image13.png"/><Relationship Id="rId1" Type="http://schemas.openxmlformats.org/officeDocument/2006/relationships/tags" Target="../tags/tag209.xml"/></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0.xml"/><Relationship Id="rId5" Type="http://schemas.openxmlformats.org/officeDocument/2006/relationships/tags" Target="../tags/tag216.xml"/><Relationship Id="rId4" Type="http://schemas.openxmlformats.org/officeDocument/2006/relationships/tags" Target="../tags/tag215.xml"/><Relationship Id="rId3" Type="http://schemas.openxmlformats.org/officeDocument/2006/relationships/tags" Target="../tags/tag214.xml"/><Relationship Id="rId2" Type="http://schemas.openxmlformats.org/officeDocument/2006/relationships/image" Target="../media/image13.png"/><Relationship Id="rId1" Type="http://schemas.openxmlformats.org/officeDocument/2006/relationships/tags" Target="../tags/tag213.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20.xml"/><Relationship Id="rId4" Type="http://schemas.openxmlformats.org/officeDocument/2006/relationships/tags" Target="../tags/tag219.xml"/><Relationship Id="rId3" Type="http://schemas.openxmlformats.org/officeDocument/2006/relationships/tags" Target="../tags/tag218.xml"/><Relationship Id="rId2" Type="http://schemas.openxmlformats.org/officeDocument/2006/relationships/image" Target="../media/image13.png"/><Relationship Id="rId1" Type="http://schemas.openxmlformats.org/officeDocument/2006/relationships/tags" Target="../tags/tag217.xml"/></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image" Target="../media/image20.png"/><Relationship Id="rId1" Type="http://schemas.openxmlformats.org/officeDocument/2006/relationships/tags" Target="../tags/tag221.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54.xml"/><Relationship Id="rId7" Type="http://schemas.openxmlformats.org/officeDocument/2006/relationships/tags" Target="../tags/tag153.xml"/><Relationship Id="rId6" Type="http://schemas.openxmlformats.org/officeDocument/2006/relationships/tags" Target="../tags/tag152.xml"/><Relationship Id="rId5" Type="http://schemas.openxmlformats.org/officeDocument/2006/relationships/tags" Target="../tags/tag151.xml"/><Relationship Id="rId4" Type="http://schemas.openxmlformats.org/officeDocument/2006/relationships/tags" Target="../tags/tag150.xml"/><Relationship Id="rId3" Type="http://schemas.openxmlformats.org/officeDocument/2006/relationships/tags" Target="../tags/tag149.xml"/><Relationship Id="rId2" Type="http://schemas.openxmlformats.org/officeDocument/2006/relationships/image" Target="../media/image13.png"/><Relationship Id="rId1" Type="http://schemas.openxmlformats.org/officeDocument/2006/relationships/tags" Target="../tags/tag14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image" Target="../media/image23.jpeg"/><Relationship Id="rId3" Type="http://schemas.openxmlformats.org/officeDocument/2006/relationships/tags" Target="../tags/tag225.xml"/><Relationship Id="rId2" Type="http://schemas.openxmlformats.org/officeDocument/2006/relationships/image" Target="../media/image13.png"/><Relationship Id="rId1" Type="http://schemas.openxmlformats.org/officeDocument/2006/relationships/tags" Target="../tags/tag224.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image" Target="../media/image13.png"/><Relationship Id="rId1" Type="http://schemas.openxmlformats.org/officeDocument/2006/relationships/tags" Target="../tags/tag229.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34.xml"/><Relationship Id="rId3" Type="http://schemas.openxmlformats.org/officeDocument/2006/relationships/tags" Target="../tags/tag233.xml"/><Relationship Id="rId2" Type="http://schemas.openxmlformats.org/officeDocument/2006/relationships/image" Target="../media/image13.png"/><Relationship Id="rId1" Type="http://schemas.openxmlformats.org/officeDocument/2006/relationships/tags" Target="../tags/tag232.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image" Target="../media/image13.png"/><Relationship Id="rId1" Type="http://schemas.openxmlformats.org/officeDocument/2006/relationships/tags" Target="../tags/tag235.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42.xml"/><Relationship Id="rId4" Type="http://schemas.openxmlformats.org/officeDocument/2006/relationships/tags" Target="../tags/tag241.xml"/><Relationship Id="rId3" Type="http://schemas.openxmlformats.org/officeDocument/2006/relationships/tags" Target="../tags/tag240.xml"/><Relationship Id="rId2" Type="http://schemas.openxmlformats.org/officeDocument/2006/relationships/image" Target="../media/image13.png"/><Relationship Id="rId1" Type="http://schemas.openxmlformats.org/officeDocument/2006/relationships/tags" Target="../tags/tag239.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image" Target="../media/image13.png"/><Relationship Id="rId1" Type="http://schemas.openxmlformats.org/officeDocument/2006/relationships/tags" Target="../tags/tag243.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50.xml"/><Relationship Id="rId4" Type="http://schemas.openxmlformats.org/officeDocument/2006/relationships/tags" Target="../tags/tag249.xml"/><Relationship Id="rId3" Type="http://schemas.openxmlformats.org/officeDocument/2006/relationships/tags" Target="../tags/tag248.xml"/><Relationship Id="rId2" Type="http://schemas.openxmlformats.org/officeDocument/2006/relationships/image" Target="../media/image13.png"/><Relationship Id="rId1" Type="http://schemas.openxmlformats.org/officeDocument/2006/relationships/tags" Target="../tags/tag247.xml"/></Relationships>
</file>

<file path=ppt/slides/_rels/slide2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53.xml"/><Relationship Id="rId3" Type="http://schemas.openxmlformats.org/officeDocument/2006/relationships/tags" Target="../tags/tag252.xml"/><Relationship Id="rId2" Type="http://schemas.openxmlformats.org/officeDocument/2006/relationships/image" Target="../media/image20.png"/><Relationship Id="rId1" Type="http://schemas.openxmlformats.org/officeDocument/2006/relationships/tags" Target="../tags/tag251.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56.xml"/><Relationship Id="rId3" Type="http://schemas.openxmlformats.org/officeDocument/2006/relationships/tags" Target="../tags/tag255.xml"/><Relationship Id="rId2" Type="http://schemas.openxmlformats.org/officeDocument/2006/relationships/image" Target="../media/image13.png"/><Relationship Id="rId1" Type="http://schemas.openxmlformats.org/officeDocument/2006/relationships/tags" Target="../tags/tag254.xml"/></Relationships>
</file>

<file path=ppt/slides/_rels/slide29.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259.xml"/><Relationship Id="rId4" Type="http://schemas.openxmlformats.org/officeDocument/2006/relationships/image" Target="../media/image24.jpeg"/><Relationship Id="rId3" Type="http://schemas.openxmlformats.org/officeDocument/2006/relationships/tags" Target="../tags/tag258.xml"/><Relationship Id="rId2" Type="http://schemas.openxmlformats.org/officeDocument/2006/relationships/image" Target="../media/image13.png"/><Relationship Id="rId1" Type="http://schemas.openxmlformats.org/officeDocument/2006/relationships/tags" Target="../tags/tag257.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5.xml"/><Relationship Id="rId6" Type="http://schemas.openxmlformats.org/officeDocument/2006/relationships/tags" Target="../tags/tag158.xml"/><Relationship Id="rId5" Type="http://schemas.openxmlformats.org/officeDocument/2006/relationships/tags" Target="../tags/tag157.xml"/><Relationship Id="rId4" Type="http://schemas.openxmlformats.org/officeDocument/2006/relationships/tags" Target="../tags/tag156.xml"/><Relationship Id="rId3" Type="http://schemas.openxmlformats.org/officeDocument/2006/relationships/image" Target="NULL" TargetMode="External"/><Relationship Id="rId2" Type="http://schemas.openxmlformats.org/officeDocument/2006/relationships/image" Target="../media/image19.png"/><Relationship Id="rId1" Type="http://schemas.openxmlformats.org/officeDocument/2006/relationships/tags" Target="../tags/tag155.xml"/></Relationships>
</file>

<file path=ppt/slides/_rels/slide30.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tags" Target="../tags/tag262.xml"/><Relationship Id="rId3" Type="http://schemas.openxmlformats.org/officeDocument/2006/relationships/tags" Target="../tags/tag261.xml"/><Relationship Id="rId2" Type="http://schemas.openxmlformats.org/officeDocument/2006/relationships/image" Target="../media/image13.png"/><Relationship Id="rId1" Type="http://schemas.openxmlformats.org/officeDocument/2006/relationships/tags" Target="../tags/tag260.xml"/></Relationships>
</file>

<file path=ppt/slides/_rels/slide31.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image" Target="../media/image20.png"/><Relationship Id="rId1" Type="http://schemas.openxmlformats.org/officeDocument/2006/relationships/tags" Target="../tags/tag263.xml"/></Relationships>
</file>

<file path=ppt/slides/_rels/slide32.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271.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3" Type="http://schemas.openxmlformats.org/officeDocument/2006/relationships/tags" Target="../tags/tag267.xml"/><Relationship Id="rId2" Type="http://schemas.openxmlformats.org/officeDocument/2006/relationships/image" Target="../media/image13.png"/><Relationship Id="rId1" Type="http://schemas.openxmlformats.org/officeDocument/2006/relationships/tags" Target="../tags/tag266.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278.xml"/><Relationship Id="rId7" Type="http://schemas.openxmlformats.org/officeDocument/2006/relationships/tags" Target="../tags/tag277.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image" Target="../media/image13.png"/><Relationship Id="rId1" Type="http://schemas.openxmlformats.org/officeDocument/2006/relationships/tags" Target="../tags/tag272.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image" Target="../media/image13.png"/><Relationship Id="rId1" Type="http://schemas.openxmlformats.org/officeDocument/2006/relationships/tags" Target="../tags/tag279.xml"/></Relationships>
</file>

<file path=ppt/slides/_rels/slide35.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290.xml"/><Relationship Id="rId6" Type="http://schemas.openxmlformats.org/officeDocument/2006/relationships/tags" Target="../tags/tag289.xml"/><Relationship Id="rId5" Type="http://schemas.openxmlformats.org/officeDocument/2006/relationships/tags" Target="../tags/tag288.xml"/><Relationship Id="rId4" Type="http://schemas.openxmlformats.org/officeDocument/2006/relationships/tags" Target="../tags/tag287.xml"/><Relationship Id="rId3" Type="http://schemas.openxmlformats.org/officeDocument/2006/relationships/tags" Target="../tags/tag286.xml"/><Relationship Id="rId2" Type="http://schemas.openxmlformats.org/officeDocument/2006/relationships/image" Target="../media/image13.png"/><Relationship Id="rId1" Type="http://schemas.openxmlformats.org/officeDocument/2006/relationships/tags" Target="../tags/tag285.xml"/></Relationships>
</file>

<file path=ppt/slides/_rels/slide36.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296.xml"/><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image" Target="../media/image13.png"/><Relationship Id="rId1" Type="http://schemas.openxmlformats.org/officeDocument/2006/relationships/tags" Target="../tags/tag291.xml"/></Relationships>
</file>

<file path=ppt/slides/_rels/slide37.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image" Target="../media/image13.png"/><Relationship Id="rId1" Type="http://schemas.openxmlformats.org/officeDocument/2006/relationships/tags" Target="../tags/tag297.xml"/></Relationships>
</file>

<file path=ppt/slides/_rels/slide38.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308.xml"/><Relationship Id="rId6" Type="http://schemas.openxmlformats.org/officeDocument/2006/relationships/tags" Target="../tags/tag307.xml"/><Relationship Id="rId5" Type="http://schemas.openxmlformats.org/officeDocument/2006/relationships/tags" Target="../tags/tag306.xml"/><Relationship Id="rId4" Type="http://schemas.openxmlformats.org/officeDocument/2006/relationships/tags" Target="../tags/tag305.xml"/><Relationship Id="rId3" Type="http://schemas.openxmlformats.org/officeDocument/2006/relationships/tags" Target="../tags/tag304.xml"/><Relationship Id="rId2" Type="http://schemas.openxmlformats.org/officeDocument/2006/relationships/image" Target="../media/image13.png"/><Relationship Id="rId1" Type="http://schemas.openxmlformats.org/officeDocument/2006/relationships/tags" Target="../tags/tag303.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314.xml"/><Relationship Id="rId6" Type="http://schemas.openxmlformats.org/officeDocument/2006/relationships/tags" Target="../tags/tag313.xml"/><Relationship Id="rId5" Type="http://schemas.openxmlformats.org/officeDocument/2006/relationships/tags" Target="../tags/tag312.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image" Target="../media/image13.png"/><Relationship Id="rId1" Type="http://schemas.openxmlformats.org/officeDocument/2006/relationships/tags" Target="../tags/tag309.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tags" Target="../tags/tag159.xml"/><Relationship Id="rId2" Type="http://schemas.openxmlformats.org/officeDocument/2006/relationships/image" Target="NULL" TargetMode="External"/><Relationship Id="rId1" Type="http://schemas.openxmlformats.org/officeDocument/2006/relationships/image" Target="../media/image19.pn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320.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3" Type="http://schemas.openxmlformats.org/officeDocument/2006/relationships/tags" Target="../tags/tag316.xml"/><Relationship Id="rId2" Type="http://schemas.openxmlformats.org/officeDocument/2006/relationships/image" Target="../media/image13.png"/><Relationship Id="rId1" Type="http://schemas.openxmlformats.org/officeDocument/2006/relationships/tags" Target="../tags/tag315.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326.xml"/><Relationship Id="rId6" Type="http://schemas.openxmlformats.org/officeDocument/2006/relationships/tags" Target="../tags/tag325.xml"/><Relationship Id="rId5" Type="http://schemas.openxmlformats.org/officeDocument/2006/relationships/tags" Target="../tags/tag324.xml"/><Relationship Id="rId4" Type="http://schemas.openxmlformats.org/officeDocument/2006/relationships/tags" Target="../tags/tag323.xml"/><Relationship Id="rId3" Type="http://schemas.openxmlformats.org/officeDocument/2006/relationships/tags" Target="../tags/tag322.xml"/><Relationship Id="rId2" Type="http://schemas.openxmlformats.org/officeDocument/2006/relationships/image" Target="../media/image13.png"/><Relationship Id="rId1" Type="http://schemas.openxmlformats.org/officeDocument/2006/relationships/tags" Target="../tags/tag321.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65.xml"/><Relationship Id="rId6" Type="http://schemas.openxmlformats.org/officeDocument/2006/relationships/tags" Target="../tags/tag164.xml"/><Relationship Id="rId5" Type="http://schemas.openxmlformats.org/officeDocument/2006/relationships/tags" Target="../tags/tag163.xml"/><Relationship Id="rId4" Type="http://schemas.openxmlformats.org/officeDocument/2006/relationships/tags" Target="../tags/tag162.xml"/><Relationship Id="rId3" Type="http://schemas.openxmlformats.org/officeDocument/2006/relationships/tags" Target="../tags/tag161.xml"/><Relationship Id="rId2" Type="http://schemas.openxmlformats.org/officeDocument/2006/relationships/image" Target="../media/image13.png"/><Relationship Id="rId1" Type="http://schemas.openxmlformats.org/officeDocument/2006/relationships/tags" Target="../tags/tag160.xml"/></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69.xml"/><Relationship Id="rId4" Type="http://schemas.openxmlformats.org/officeDocument/2006/relationships/tags" Target="../tags/tag168.xml"/><Relationship Id="rId3" Type="http://schemas.openxmlformats.org/officeDocument/2006/relationships/tags" Target="../tags/tag167.xml"/><Relationship Id="rId2" Type="http://schemas.openxmlformats.org/officeDocument/2006/relationships/image" Target="../media/image13.png"/><Relationship Id="rId1" Type="http://schemas.openxmlformats.org/officeDocument/2006/relationships/tags" Target="../tags/tag166.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73.xml"/><Relationship Id="rId4" Type="http://schemas.openxmlformats.org/officeDocument/2006/relationships/tags" Target="../tags/tag172.xml"/><Relationship Id="rId3" Type="http://schemas.openxmlformats.org/officeDocument/2006/relationships/tags" Target="../tags/tag171.xml"/><Relationship Id="rId2" Type="http://schemas.openxmlformats.org/officeDocument/2006/relationships/image" Target="../media/image13.png"/><Relationship Id="rId1" Type="http://schemas.openxmlformats.org/officeDocument/2006/relationships/tags" Target="../tags/tag170.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0.xml"/><Relationship Id="rId5" Type="http://schemas.openxmlformats.org/officeDocument/2006/relationships/tags" Target="../tags/tag177.xml"/><Relationship Id="rId4" Type="http://schemas.openxmlformats.org/officeDocument/2006/relationships/tags" Target="../tags/tag176.xml"/><Relationship Id="rId3" Type="http://schemas.openxmlformats.org/officeDocument/2006/relationships/tags" Target="../tags/tag175.xml"/><Relationship Id="rId2" Type="http://schemas.openxmlformats.org/officeDocument/2006/relationships/image" Target="../media/image13.png"/><Relationship Id="rId1" Type="http://schemas.openxmlformats.org/officeDocument/2006/relationships/tags" Target="../tags/tag174.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10.xml"/><Relationship Id="rId7" Type="http://schemas.openxmlformats.org/officeDocument/2006/relationships/tags" Target="../tags/tag183.xml"/><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image" Target="../media/image13.png"/><Relationship Id="rId1" Type="http://schemas.openxmlformats.org/officeDocument/2006/relationships/tags" Target="../tags/tag1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10400" y="-176"/>
            <a:ext cx="5181600" cy="491581"/>
          </a:xfrm>
        </p:spPr>
        <p:txBody>
          <a:bodyPr>
            <a:normAutofit fontScale="90000"/>
          </a:bodyPr>
          <a:p>
            <a:pPr marL="0" indent="0" algn="ctr">
              <a:lnSpc>
                <a:spcPct val="100000"/>
              </a:lnSpc>
              <a:spcBef>
                <a:spcPts val="0"/>
              </a:spcBef>
              <a:spcAft>
                <a:spcPts val="1000"/>
              </a:spcAft>
              <a:buSzPct val="100000"/>
              <a:buNone/>
            </a:pPr>
            <a:r>
              <a:rPr lang="zh-CN" altLang="en-US" sz="2000">
                <a:solidFill>
                  <a:schemeClr val="accent1"/>
                </a:solidFill>
                <a:sym typeface="+mn-lt"/>
              </a:rPr>
              <a:t>统编版高中历史选择性必修二经济与社会生活</a:t>
            </a:r>
            <a:endParaRPr lang="zh-CN" altLang="en-US" sz="2000">
              <a:solidFill>
                <a:schemeClr val="accent1"/>
              </a:solidFill>
              <a:sym typeface="+mn-lt"/>
            </a:endParaRPr>
          </a:p>
        </p:txBody>
      </p:sp>
      <p:sp>
        <p:nvSpPr>
          <p:cNvPr id="4" name="标题 3"/>
          <p:cNvSpPr>
            <a:spLocks noGrp="1"/>
          </p:cNvSpPr>
          <p:nvPr>
            <p:ph type="ctrTitle"/>
            <p:custDataLst>
              <p:tags r:id="rId2"/>
            </p:custDataLst>
          </p:nvPr>
        </p:nvSpPr>
        <p:spPr>
          <a:xfrm>
            <a:off x="804545" y="2961640"/>
            <a:ext cx="10874375" cy="1151255"/>
          </a:xfrm>
        </p:spPr>
        <p:txBody>
          <a:bodyPr>
            <a:normAutofit fontScale="90000"/>
          </a:bodyPr>
          <a:p>
            <a:pPr marL="0" indent="0" algn="ctr">
              <a:lnSpc>
                <a:spcPct val="100000"/>
              </a:lnSpc>
              <a:spcBef>
                <a:spcPts val="0"/>
              </a:spcBef>
              <a:spcAft>
                <a:spcPts val="0"/>
              </a:spcAft>
              <a:buSzPct val="100000"/>
              <a:buNone/>
            </a:pPr>
            <a:r>
              <a:rPr lang="zh-CN" altLang="en-US">
                <a:solidFill>
                  <a:schemeClr val="accent1"/>
                </a:solidFill>
                <a:sym typeface="+mn-lt"/>
              </a:rPr>
              <a:t>第二单元</a:t>
            </a:r>
            <a:r>
              <a:rPr lang="en-US" altLang="zh-CN">
                <a:solidFill>
                  <a:schemeClr val="accent1"/>
                </a:solidFill>
                <a:sym typeface="+mn-lt"/>
              </a:rPr>
              <a:t>  </a:t>
            </a:r>
            <a:r>
              <a:rPr lang="zh-CN" altLang="en-US">
                <a:solidFill>
                  <a:schemeClr val="accent1"/>
                </a:solidFill>
                <a:sym typeface="+mn-lt"/>
              </a:rPr>
              <a:t>生产工具与劳作方式</a:t>
            </a:r>
            <a:endParaRPr lang="zh-CN" altLang="en-US">
              <a:solidFill>
                <a:schemeClr val="accent1"/>
              </a:solidFill>
              <a:sym typeface="+mn-lt"/>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750" advClick="0"/>
    </mc:Choice>
    <mc:Fallback>
      <p:transition advClick="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custDataLst>
              <p:tags r:id="rId1"/>
            </p:custDataLst>
          </p:nvPr>
        </p:nvSpPr>
        <p:spPr>
          <a:xfrm>
            <a:off x="1625600" y="885190"/>
            <a:ext cx="10566400" cy="1974215"/>
          </a:xfrm>
          <a:custGeom>
            <a:avLst/>
            <a:gdLst>
              <a:gd name="connsiteX0" fmla="*/ 0 w 10566400"/>
              <a:gd name="connsiteY0" fmla="*/ 0 h 1973943"/>
              <a:gd name="connsiteX1" fmla="*/ 10566400 w 10566400"/>
              <a:gd name="connsiteY1" fmla="*/ 0 h 1973943"/>
              <a:gd name="connsiteX2" fmla="*/ 10566400 w 10566400"/>
              <a:gd name="connsiteY2" fmla="*/ 1973943 h 1973943"/>
              <a:gd name="connsiteX3" fmla="*/ 1785257 w 10566400"/>
              <a:gd name="connsiteY3" fmla="*/ 1973943 h 1973943"/>
              <a:gd name="connsiteX4" fmla="*/ 0 w 10566400"/>
              <a:gd name="connsiteY4" fmla="*/ 0 h 19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0" h="1973943">
                <a:moveTo>
                  <a:pt x="0" y="0"/>
                </a:moveTo>
                <a:lnTo>
                  <a:pt x="10566400" y="0"/>
                </a:lnTo>
                <a:lnTo>
                  <a:pt x="10566400" y="1973943"/>
                </a:lnTo>
                <a:lnTo>
                  <a:pt x="1785257" y="1973943"/>
                </a:lnTo>
                <a:lnTo>
                  <a:pt x="0" y="0"/>
                </a:lnTo>
                <a:close/>
              </a:path>
            </a:pathLst>
          </a:custGeom>
          <a:blipFill dpi="0" rotWithShape="1">
            <a:blip r:embed="rId2"/>
            <a:stretch>
              <a:fillRect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cs typeface="+mn-ea"/>
              <a:sym typeface="+mn-lt"/>
            </a:endParaRPr>
          </a:p>
        </p:txBody>
      </p:sp>
      <p:sp>
        <p:nvSpPr>
          <p:cNvPr id="12" name="标题 11"/>
          <p:cNvSpPr>
            <a:spLocks noGrp="1"/>
          </p:cNvSpPr>
          <p:nvPr>
            <p:ph type="title"/>
            <p:custDataLst>
              <p:tags r:id="rId3"/>
            </p:custDataLst>
          </p:nvPr>
        </p:nvSpPr>
        <p:spPr>
          <a:xfrm>
            <a:off x="3342640" y="3447415"/>
            <a:ext cx="5506720" cy="716280"/>
          </a:xfrm>
        </p:spPr>
        <p:txBody>
          <a:bodyPr wrap="square">
            <a:normAutofit/>
          </a:bodyPr>
          <a:p>
            <a:pPr marL="0" indent="0" algn="dist">
              <a:lnSpc>
                <a:spcPct val="100000"/>
              </a:lnSpc>
              <a:spcBef>
                <a:spcPts val="0"/>
              </a:spcBef>
              <a:spcAft>
                <a:spcPts val="0"/>
              </a:spcAft>
              <a:buSzPct val="100000"/>
              <a:buNone/>
            </a:pPr>
            <a:r>
              <a:rPr lang="zh-CN" altLang="en-US" sz="4000" u="none" strike="noStrike" spc="-200" baseline="0">
                <a:solidFill>
                  <a:schemeClr val="accent1"/>
                </a:solidFill>
                <a:uLnTx/>
                <a:uFillTx/>
                <a:sym typeface="+mn-lt"/>
              </a:rPr>
              <a:t>第4课 错题讲评</a:t>
            </a:r>
            <a:endParaRPr lang="zh-CN" altLang="en-US" sz="4000" u="none" strike="noStrike" spc="-200" baseline="0">
              <a:solidFill>
                <a:schemeClr val="accent1"/>
              </a:solidFill>
              <a:uLnTx/>
              <a:uFillTx/>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186055" y="520700"/>
            <a:ext cx="11734165" cy="577405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2．春秋时期，“耕”“牛”二字经常同时出现在人名中，如“冉耕，字伯牛”“司马耕，字子牛”。这种现象可以用来佐证(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A．春秋时期出现铁犁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B．春秋时期出现牛耕</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C．春秋时期出现铁犁牛耕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D．春秋时期开始饲养牛</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9483725" y="1216660"/>
            <a:ext cx="857885" cy="922020"/>
          </a:xfrm>
          <a:prstGeom prst="rect">
            <a:avLst/>
          </a:prstGeom>
          <a:noFill/>
        </p:spPr>
        <p:txBody>
          <a:bodyPr wrap="square" rtlCol="0" anchor="t">
            <a:spAutoFit/>
            <a:scene3d>
              <a:camera prst="orthographicFront"/>
              <a:lightRig rig="threePt" dir="t"/>
            </a:scene3d>
          </a:bodyPr>
          <a:p>
            <a:r>
              <a:rPr lang="zh-CN" sz="540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B</a:t>
            </a:r>
            <a:endParaRPr lang="zh-CN" altLang="en-US" sz="540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277495" y="446405"/>
            <a:ext cx="11915140" cy="435165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4．考古资料对于先秦历史的研究特别重要。如图为河北省南杨庄遗址出土的距今5500多年的陶蚕蛹，同时还出土了当时纺丝用的纺轮。这一考古发掘可以证明(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A．该地是我国蚕丝业的发源地</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B．蚕丝业可以上溯到夏朝之前</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C．丝、棉纺织品成为主要衣料</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D．古代官营的丝织业发展起来</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6" name="图片 1" descr="www.zqy.com"/>
          <p:cNvPicPr>
            <a:picLocks noChangeAspect="1"/>
          </p:cNvPicPr>
          <p:nvPr/>
        </p:nvPicPr>
        <p:blipFill>
          <a:blip r:embed="rId4"/>
          <a:stretch>
            <a:fillRect/>
          </a:stretch>
        </p:blipFill>
        <p:spPr>
          <a:xfrm>
            <a:off x="7659370" y="2077720"/>
            <a:ext cx="4050030" cy="2702560"/>
          </a:xfrm>
          <a:prstGeom prst="rect">
            <a:avLst/>
          </a:prstGeom>
          <a:noFill/>
          <a:ln>
            <a:noFill/>
          </a:ln>
        </p:spPr>
      </p:pic>
      <p:sp>
        <p:nvSpPr>
          <p:cNvPr id="5" name="文本框 4"/>
          <p:cNvSpPr txBox="1"/>
          <p:nvPr/>
        </p:nvSpPr>
        <p:spPr>
          <a:xfrm>
            <a:off x="3844925" y="1701800"/>
            <a:ext cx="857885" cy="922020"/>
          </a:xfrm>
          <a:prstGeom prst="rect">
            <a:avLst/>
          </a:prstGeom>
          <a:noFill/>
        </p:spPr>
        <p:txBody>
          <a:bodyPr wrap="square" rtlCol="0" anchor="t">
            <a:spAutoFit/>
            <a:scene3d>
              <a:camera prst="orthographicFront"/>
              <a:lightRig rig="threePt" dir="t"/>
            </a:scene3d>
          </a:bodyPr>
          <a:p>
            <a:r>
              <a:rPr lang="zh-CN" sz="540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B</a:t>
            </a:r>
            <a:endParaRPr lang="zh-CN" altLang="en-US" sz="540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245745" y="335915"/>
            <a:ext cx="11701145" cy="435165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6．2013年，四川成都天回镇老官山汉墓出土了四件蜀锦提花机模型。这是随葬用的冥器，其形制前所未见，堪称迄今为止世界最早的提花机模型。它们的出现(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①印证了汉代手工业的繁荣昌盛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②成为汉代成都纺织业的重要见证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③填补了世界纺织史和科技史的空白　④为研究中国古代纺织业提供实证</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A．①②③④             B．①②④      C．①③④            D．②③④</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文本框 4"/>
          <p:cNvSpPr txBox="1"/>
          <p:nvPr/>
        </p:nvSpPr>
        <p:spPr>
          <a:xfrm>
            <a:off x="3920490" y="1658620"/>
            <a:ext cx="857885" cy="922020"/>
          </a:xfrm>
          <a:prstGeom prst="rect">
            <a:avLst/>
          </a:prstGeom>
          <a:noFill/>
        </p:spPr>
        <p:txBody>
          <a:bodyPr wrap="square" rtlCol="0" anchor="t">
            <a:spAutoFit/>
            <a:scene3d>
              <a:camera prst="orthographicFront"/>
              <a:lightRig rig="threePt" dir="t"/>
            </a:scene3d>
          </a:bodyPr>
          <a:p>
            <a:r>
              <a:rPr lang="en-US" altLang="zh-CN" sz="540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D</a:t>
            </a:r>
            <a:endParaRPr lang="en-US" altLang="zh-CN" sz="540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4" name="文本框 3"/>
          <p:cNvSpPr txBox="1"/>
          <p:nvPr/>
        </p:nvSpPr>
        <p:spPr>
          <a:xfrm>
            <a:off x="97790" y="68580"/>
            <a:ext cx="11948160" cy="6409055"/>
          </a:xfrm>
          <a:prstGeom prst="rect">
            <a:avLst/>
          </a:prstGeom>
          <a:noFill/>
        </p:spPr>
        <p:txBody>
          <a:bodyPr wrap="square" rtlCol="0" anchor="t">
            <a:noAutofit/>
          </a:bodyPr>
          <a:p>
            <a:r>
              <a:rPr lang="en-US" sz="2400" b="1">
                <a:solidFill>
                  <a:schemeClr val="tx1"/>
                </a:solidFill>
                <a:latin typeface="华文楷体" panose="02010600040101010101" charset="-122"/>
                <a:ea typeface="华文楷体" panose="02010600040101010101" charset="-122"/>
                <a:cs typeface="华文楷体" panose="02010600040101010101" charset="-122"/>
                <a:sym typeface="+mn-ea"/>
              </a:rPr>
              <a:t>11.</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阅读材料，完成下列要求。</a:t>
            </a:r>
            <a:endParaRPr lang="zh-CN" sz="2400" b="1">
              <a:solidFill>
                <a:schemeClr val="tx1"/>
              </a:solidFill>
              <a:latin typeface="华文楷体" panose="02010600040101010101" charset="-122"/>
              <a:ea typeface="华文楷体" panose="02010600040101010101" charset="-122"/>
              <a:cs typeface="华文楷体" panose="02010600040101010101" charset="-122"/>
              <a:sym typeface="+mn-ea"/>
            </a:endParaRPr>
          </a:p>
          <a:p>
            <a:r>
              <a:rPr lang="en-US" alt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材料一　我国古代是一个以农立国的社会，历代都把发展农业当作头等大事，尤其是重视兴建水利工程。公元前246年，为耗竭秦国实力，韩国派水工郑国入秦游说，在泾水和洛水间穿凿一条大型灌溉渠道。本为“疲秦”之策的郑国渠却在完工后发挥了“强秦”的作用，使干旱的关中平原旱涝保收，为战国时期秦国的强盛和统一六国奠定了经济基础。</a:t>
            </a:r>
            <a:endParaRPr lang="zh-CN" sz="2400" b="1">
              <a:solidFill>
                <a:schemeClr val="tx1"/>
              </a:solidFill>
              <a:latin typeface="华文楷体" panose="02010600040101010101" charset="-122"/>
              <a:ea typeface="华文楷体" panose="02010600040101010101" charset="-122"/>
              <a:cs typeface="华文楷体" panose="02010600040101010101" charset="-122"/>
              <a:sym typeface="+mn-ea"/>
            </a:endParaRPr>
          </a:p>
          <a:p>
            <a:r>
              <a:rPr lang="en-US" alt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——摘编自陈晨《中国古代水利工程何以千年不衰》</a:t>
            </a:r>
            <a:endParaRPr lang="zh-CN" sz="2400" b="1">
              <a:solidFill>
                <a:schemeClr val="tx1"/>
              </a:solidFill>
              <a:latin typeface="华文楷体" panose="02010600040101010101" charset="-122"/>
              <a:ea typeface="华文楷体" panose="02010600040101010101" charset="-122"/>
              <a:cs typeface="华文楷体" panose="02010600040101010101" charset="-122"/>
              <a:sym typeface="+mn-ea"/>
            </a:endParaRPr>
          </a:p>
          <a:p>
            <a:r>
              <a:rPr lang="en-US" alt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en-US" altLang="zh-CN" sz="2400" b="1">
              <a:solidFill>
                <a:schemeClr val="tx1"/>
              </a:solidFill>
              <a:latin typeface="华文楷体" panose="02010600040101010101" charset="-122"/>
              <a:ea typeface="华文楷体" panose="02010600040101010101" charset="-122"/>
              <a:cs typeface="华文楷体" panose="02010600040101010101" charset="-122"/>
              <a:sym typeface="+mn-ea"/>
            </a:endParaRPr>
          </a:p>
          <a:p>
            <a:r>
              <a:rPr lang="en-US" alt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材料二　在中国，小农经济一锄一镰，一个主要劳动力加上一些辅助劳力，一旦和土地结合，就可以到处组织起简单再生产，虽然脆弱，但破坏后极易复活和再生，又非常顽强。小农经济这种顽强的再生机制所造成的结果便是中国传统农业经济的水平位移——横向发展。</a:t>
            </a:r>
            <a:endParaRPr lang="zh-CN" sz="2400" b="1">
              <a:solidFill>
                <a:schemeClr val="tx1"/>
              </a:solidFill>
              <a:latin typeface="华文楷体" panose="02010600040101010101" charset="-122"/>
              <a:ea typeface="华文楷体" panose="02010600040101010101" charset="-122"/>
              <a:cs typeface="华文楷体" panose="02010600040101010101" charset="-122"/>
              <a:sym typeface="+mn-ea"/>
            </a:endParaRPr>
          </a:p>
          <a:p>
            <a:r>
              <a:rPr lang="en-US" alt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——编自王家范《中国历史通论》(1)根据材料一并结合所学知识，指出中国古代重视兴建水利工程的原因。(2)根据材料二和所学知识，分析我国小农经济既脆弱又顽强的原因。举例说明“中国传统农业经济的水平位移”的具体表现。</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r>
              <a:rPr lang="zh-CN" sz="2400" b="1">
                <a:solidFill>
                  <a:schemeClr val="tx1"/>
                </a:solidFill>
                <a:latin typeface="华文楷体" panose="02010600040101010101" charset="-122"/>
                <a:ea typeface="华文楷体" panose="02010600040101010101" charset="-122"/>
                <a:cs typeface="华文楷体" panose="02010600040101010101" charset="-122"/>
                <a:sym typeface="+mn-ea"/>
              </a:rPr>
              <a:t></a:t>
            </a:r>
            <a:endParaRPr lang="zh-CN" altLang="en-US" sz="2400" b="1">
              <a:solidFill>
                <a:schemeClr val="tx1"/>
              </a:solidFill>
              <a:latin typeface="华文楷体" panose="02010600040101010101" charset="-122"/>
              <a:ea typeface="华文楷体" panose="02010600040101010101" charset="-122"/>
              <a:cs typeface="华文楷体" panose="02010600040101010101" charset="-122"/>
              <a:sym typeface="+mn-ea"/>
            </a:endParaRPr>
          </a:p>
        </p:txBody>
      </p:sp>
      <p:sp>
        <p:nvSpPr>
          <p:cNvPr id="101" name="文本框 100"/>
          <p:cNvSpPr txBox="1"/>
          <p:nvPr>
            <p:custDataLst>
              <p:tags r:id="rId3"/>
            </p:custDataLst>
          </p:nvPr>
        </p:nvSpPr>
        <p:spPr>
          <a:xfrm>
            <a:off x="1894840" y="1541780"/>
            <a:ext cx="10297160" cy="1568450"/>
          </a:xfrm>
          <a:prstGeom prst="rect">
            <a:avLst/>
          </a:prstGeom>
          <a:solidFill>
            <a:schemeClr val="accent2">
              <a:lumMod val="75000"/>
            </a:schemeClr>
          </a:solidFill>
          <a:ln w="9525">
            <a:noFill/>
          </a:ln>
        </p:spPr>
        <p:txBody>
          <a:bodyPr wrap="square">
            <a:spAutoFit/>
          </a:bodyPr>
          <a:p>
            <a:pPr indent="0"/>
            <a:r>
              <a:rPr lang="zh-CN" sz="2400" b="1">
                <a:solidFill>
                  <a:schemeClr val="bg1"/>
                </a:solidFill>
                <a:latin typeface="微软雅黑" panose="020B0503020204020204" charset="-122"/>
                <a:ea typeface="微软雅黑" panose="020B0503020204020204" charset="-122"/>
                <a:cs typeface="微软雅黑" panose="020B0503020204020204" charset="-122"/>
              </a:rPr>
              <a:t>(1)原因：农业在国民经济中占主导地位，农业税是国家财政收入的重要来源；中国水旱灾害频发，严重影响农业生产，水利灌溉是保证农业生产和提高农业产量的重要因素。</a:t>
            </a:r>
            <a:endParaRPr lang="zh-CN" sz="2400" b="1">
              <a:solidFill>
                <a:schemeClr val="bg1"/>
              </a:solidFill>
              <a:latin typeface="微软雅黑" panose="020B0503020204020204" charset="-122"/>
              <a:ea typeface="微软雅黑" panose="020B0503020204020204" charset="-122"/>
              <a:cs typeface="微软雅黑" panose="020B0503020204020204" charset="-122"/>
            </a:endParaRPr>
          </a:p>
          <a:p>
            <a:endParaRPr lang="zh-CN" altLang="en-US" sz="2400" b="1">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custDataLst>
              <p:tags r:id="rId4"/>
            </p:custDataLst>
          </p:nvPr>
        </p:nvSpPr>
        <p:spPr>
          <a:xfrm>
            <a:off x="1895475" y="3983355"/>
            <a:ext cx="10296525" cy="1568450"/>
          </a:xfrm>
          <a:prstGeom prst="rect">
            <a:avLst/>
          </a:prstGeom>
          <a:solidFill>
            <a:schemeClr val="accent2">
              <a:lumMod val="75000"/>
            </a:schemeClr>
          </a:solidFill>
        </p:spPr>
        <p:txBody>
          <a:bodyPr wrap="square" rtlCol="0" anchor="t">
            <a:spAutoFit/>
          </a:bodyPr>
          <a:p>
            <a:pPr indent="0"/>
            <a:r>
              <a:rPr lang="zh-CN" sz="2400" b="1">
                <a:solidFill>
                  <a:srgbClr val="FFFFFF"/>
                </a:solidFill>
                <a:latin typeface="微软雅黑" panose="020B0503020204020204" charset="-122"/>
                <a:ea typeface="微软雅黑" panose="020B0503020204020204" charset="-122"/>
                <a:cs typeface="微软雅黑" panose="020B0503020204020204" charset="-122"/>
                <a:sym typeface="+mn-ea"/>
              </a:rPr>
              <a:t>(2)原因：生产规模小，封建剥削沉重，自然灾害等，都使小农经济易于破产；而小农经济下的农民具有生产积极性，当简单生产工具、个体劳动力和土地结合，就能使其再生。表现：宋朝以后，经济重心逐渐南移到长江中下游地区。</a:t>
            </a:r>
            <a:endParaRPr lang="zh-CN" altLang="en-US" sz="2400" b="1">
              <a:solidFill>
                <a:srgbClr val="FFFFFF"/>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100" name="文本框 99"/>
          <p:cNvSpPr txBox="1"/>
          <p:nvPr>
            <p:custDataLst>
              <p:tags r:id="rId3"/>
            </p:custDataLst>
          </p:nvPr>
        </p:nvSpPr>
        <p:spPr>
          <a:xfrm>
            <a:off x="3556000" y="-1490980"/>
            <a:ext cx="5080000" cy="645160"/>
          </a:xfrm>
          <a:prstGeom prst="rect">
            <a:avLst/>
          </a:prstGeom>
          <a:noFill/>
          <a:ln w="9525">
            <a:noFill/>
          </a:ln>
        </p:spPr>
        <p:txBody>
          <a:bodyPr>
            <a:spAutoFit/>
          </a:bodyPr>
          <a:p>
            <a:pPr indent="0"/>
            <a:r>
              <a:rPr lang="en-US" b="0">
                <a:solidFill>
                  <a:schemeClr val="dk1"/>
                </a:solidFill>
                <a:latin typeface="微软雅黑" panose="020B0503020204020204" charset="-122"/>
                <a:ea typeface="微软雅黑" panose="020B0503020204020204" charset="-122"/>
                <a:cs typeface="微软雅黑" panose="020B0503020204020204" charset="-122"/>
              </a:rPr>
              <a:t>12</a:t>
            </a:r>
            <a:r>
              <a:rPr lang="zh-CN" b="0">
                <a:solidFill>
                  <a:schemeClr val="dk1"/>
                </a:solidFill>
                <a:latin typeface="微软雅黑" panose="020B0503020204020204" charset="-122"/>
                <a:ea typeface="微软雅黑" panose="020B0503020204020204" charset="-122"/>
                <a:cs typeface="微软雅黑" panose="020B0503020204020204" charset="-122"/>
              </a:rPr>
              <a:t>．材料</a:t>
            </a:r>
            <a:endParaRPr lang="zh-CN" altLang="en-US" b="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4"/>
          <a:stretch>
            <a:fillRect/>
          </a:stretch>
        </p:blipFill>
        <p:spPr>
          <a:xfrm>
            <a:off x="236220" y="368300"/>
            <a:ext cx="5468620" cy="2900045"/>
          </a:xfrm>
          <a:prstGeom prst="rect">
            <a:avLst/>
          </a:prstGeom>
          <a:noFill/>
          <a:ln w="9525">
            <a:noFill/>
          </a:ln>
        </p:spPr>
      </p:pic>
      <p:sp>
        <p:nvSpPr>
          <p:cNvPr id="101" name="文本框 100"/>
          <p:cNvSpPr txBox="1"/>
          <p:nvPr/>
        </p:nvSpPr>
        <p:spPr>
          <a:xfrm>
            <a:off x="5817870" y="288925"/>
            <a:ext cx="5673090" cy="767080"/>
          </a:xfrm>
          <a:prstGeom prst="rect">
            <a:avLst/>
          </a:prstGeom>
          <a:noFill/>
          <a:ln w="9525">
            <a:noFill/>
          </a:ln>
        </p:spPr>
        <p:txBody>
          <a:bodyPr wrap="square">
            <a:noAutofit/>
          </a:bodyPr>
          <a:p>
            <a:pPr indent="0"/>
            <a:r>
              <a:rPr lang="en-US" sz="2000" b="1">
                <a:solidFill>
                  <a:schemeClr val="tx1"/>
                </a:solidFill>
                <a:latin typeface="微软雅黑" panose="020B0503020204020204" charset="-122"/>
                <a:ea typeface="微软雅黑" panose="020B0503020204020204" charset="-122"/>
                <a:cs typeface="微软雅黑" panose="020B0503020204020204" charset="-122"/>
              </a:rPr>
              <a:t>(2)</a:t>
            </a:r>
            <a:r>
              <a:rPr lang="zh-CN" sz="2000" b="1">
                <a:solidFill>
                  <a:schemeClr val="tx1"/>
                </a:solidFill>
                <a:latin typeface="微软雅黑" panose="020B0503020204020204" charset="-122"/>
                <a:ea typeface="微软雅黑" panose="020B0503020204020204" charset="-122"/>
                <a:cs typeface="微软雅黑" panose="020B0503020204020204" charset="-122"/>
              </a:rPr>
              <a:t>若全面研究中国古代的粮食安全问题，应关注哪些基本因素</a:t>
            </a:r>
            <a:r>
              <a:rPr lang="en-US" sz="2000" b="1">
                <a:solidFill>
                  <a:schemeClr val="tx1"/>
                </a:solidFill>
                <a:latin typeface="微软雅黑" panose="020B0503020204020204" charset="-122"/>
                <a:ea typeface="微软雅黑" panose="020B0503020204020204" charset="-122"/>
                <a:cs typeface="微软雅黑" panose="020B0503020204020204" charset="-122"/>
              </a:rPr>
              <a:t>?</a:t>
            </a:r>
            <a:endParaRPr lang="en-US" sz="2000" b="1">
              <a:solidFill>
                <a:schemeClr val="tx1"/>
              </a:solidFill>
              <a:latin typeface="微软雅黑" panose="020B0503020204020204" charset="-122"/>
              <a:ea typeface="微软雅黑" panose="020B0503020204020204" charset="-122"/>
              <a:cs typeface="微软雅黑" panose="020B0503020204020204" charset="-122"/>
            </a:endParaRPr>
          </a:p>
          <a:p>
            <a:endParaRPr lang="en-US" altLang="en-US" sz="20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custDataLst>
              <p:tags r:id="rId5"/>
            </p:custDataLst>
          </p:nvPr>
        </p:nvSpPr>
        <p:spPr>
          <a:xfrm>
            <a:off x="5708650" y="2940050"/>
            <a:ext cx="6372860" cy="977265"/>
          </a:xfrm>
          <a:prstGeom prst="rect">
            <a:avLst/>
          </a:prstGeom>
          <a:solidFill>
            <a:schemeClr val="accent2"/>
          </a:solidFill>
          <a:ln w="9525">
            <a:noFill/>
          </a:ln>
        </p:spPr>
        <p:txBody>
          <a:bodyPr wrap="square">
            <a:noAutofit/>
          </a:bodyPr>
          <a:p>
            <a:pPr indent="0"/>
            <a:r>
              <a:rPr lang="en-US" sz="2000" b="1">
                <a:solidFill>
                  <a:schemeClr val="bg1"/>
                </a:solidFill>
                <a:latin typeface="华文楷体" panose="02010600040101010101" charset="-122"/>
                <a:ea typeface="华文楷体" panose="02010600040101010101" charset="-122"/>
                <a:cs typeface="华文楷体" panose="02010600040101010101" charset="-122"/>
              </a:rPr>
              <a:t>(3)</a:t>
            </a:r>
            <a:r>
              <a:rPr lang="zh-CN" sz="2000" b="1">
                <a:solidFill>
                  <a:schemeClr val="bg1"/>
                </a:solidFill>
                <a:latin typeface="华文楷体" panose="02010600040101010101" charset="-122"/>
                <a:ea typeface="华文楷体" panose="02010600040101010101" charset="-122"/>
                <a:cs typeface="华文楷体" panose="02010600040101010101" charset="-122"/>
              </a:rPr>
              <a:t>问题：注意史料来源的真实性；选取客观正确的史料；注意选取史料的多样性，并对史料进行甄选、辨别；审视史料背后的历史语境；合理利用史料，史论结合。</a:t>
            </a:r>
            <a:endParaRPr lang="zh-CN" sz="2000" b="1">
              <a:solidFill>
                <a:schemeClr val="bg1"/>
              </a:solidFill>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custDataLst>
              <p:tags r:id="rId6"/>
            </p:custDataLst>
          </p:nvPr>
        </p:nvSpPr>
        <p:spPr>
          <a:xfrm>
            <a:off x="236220" y="0"/>
            <a:ext cx="934720" cy="368300"/>
          </a:xfrm>
          <a:prstGeom prst="rect">
            <a:avLst/>
          </a:prstGeom>
          <a:noFill/>
        </p:spPr>
        <p:txBody>
          <a:bodyPr wrap="square" rtlCol="0" anchor="t">
            <a:spAutoFit/>
          </a:bodyPr>
          <a:p>
            <a:r>
              <a:rPr lang="en-US">
                <a:solidFill>
                  <a:schemeClr val="dk1"/>
                </a:solidFill>
                <a:latin typeface="微软雅黑" panose="020B0503020204020204" charset="-122"/>
                <a:ea typeface="微软雅黑" panose="020B0503020204020204" charset="-122"/>
                <a:cs typeface="微软雅黑" panose="020B0503020204020204" charset="-122"/>
                <a:sym typeface="+mn-ea"/>
              </a:rPr>
              <a:t>12</a:t>
            </a:r>
            <a:r>
              <a:rPr lang="zh-CN">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3" name="文本框 2"/>
          <p:cNvSpPr txBox="1"/>
          <p:nvPr>
            <p:custDataLst>
              <p:tags r:id="rId7"/>
            </p:custDataLst>
          </p:nvPr>
        </p:nvSpPr>
        <p:spPr>
          <a:xfrm>
            <a:off x="64135" y="3488055"/>
            <a:ext cx="5434965" cy="896620"/>
          </a:xfrm>
          <a:prstGeom prst="rect">
            <a:avLst/>
          </a:prstGeom>
          <a:noFill/>
        </p:spPr>
        <p:txBody>
          <a:bodyPr wrap="square" rtlCol="0" anchor="t">
            <a:noAutofit/>
          </a:bodyPr>
          <a:p>
            <a:r>
              <a:rPr lang="en-US" sz="2000" b="1">
                <a:solidFill>
                  <a:schemeClr val="dk1"/>
                </a:solidFill>
                <a:latin typeface="微软雅黑" panose="020B0503020204020204" charset="-122"/>
                <a:ea typeface="微软雅黑" panose="020B0503020204020204" charset="-122"/>
                <a:cs typeface="微软雅黑" panose="020B0503020204020204" charset="-122"/>
                <a:sym typeface="+mn-ea"/>
              </a:rPr>
              <a:t>(1)</a:t>
            </a:r>
            <a:r>
              <a:rPr lang="zh-CN" sz="2000" b="1">
                <a:solidFill>
                  <a:schemeClr val="dk1"/>
                </a:solidFill>
                <a:latin typeface="微软雅黑" panose="020B0503020204020204" charset="-122"/>
                <a:ea typeface="微软雅黑" panose="020B0503020204020204" charset="-122"/>
                <a:cs typeface="微软雅黑" panose="020B0503020204020204" charset="-122"/>
                <a:sym typeface="+mn-ea"/>
              </a:rPr>
              <a:t>为研究中国古代粮食安全问题，某学习小组搜集到以上三则史料，请分别说明其史料价值。</a:t>
            </a:r>
            <a:endPar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6" name="文本框 5"/>
          <p:cNvSpPr txBox="1"/>
          <p:nvPr>
            <p:custDataLst>
              <p:tags r:id="rId8"/>
            </p:custDataLst>
          </p:nvPr>
        </p:nvSpPr>
        <p:spPr>
          <a:xfrm>
            <a:off x="64135" y="4479290"/>
            <a:ext cx="12017375" cy="2245360"/>
          </a:xfrm>
          <a:prstGeom prst="rect">
            <a:avLst/>
          </a:prstGeom>
          <a:solidFill>
            <a:schemeClr val="accent2"/>
          </a:solidFill>
        </p:spPr>
        <p:txBody>
          <a:bodyPr wrap="square" rtlCol="0" anchor="t">
            <a:spAutoFit/>
          </a:bodyPr>
          <a:p>
            <a:r>
              <a:rPr lang="en-US" sz="2000" b="1">
                <a:solidFill>
                  <a:schemeClr val="bg1"/>
                </a:solidFill>
                <a:latin typeface="华文楷体" panose="02010600040101010101" charset="-122"/>
                <a:ea typeface="华文楷体" panose="02010600040101010101" charset="-122"/>
                <a:cs typeface="华文楷体" panose="02010600040101010101" charset="-122"/>
                <a:sym typeface="+mn-ea"/>
              </a:rPr>
              <a:t>(1)</a:t>
            </a:r>
            <a:r>
              <a:rPr lang="zh-CN" sz="2000" b="1">
                <a:solidFill>
                  <a:schemeClr val="bg1"/>
                </a:solidFill>
                <a:latin typeface="华文楷体" panose="02010600040101010101" charset="-122"/>
                <a:ea typeface="华文楷体" panose="02010600040101010101" charset="-122"/>
                <a:cs typeface="华文楷体" panose="02010600040101010101" charset="-122"/>
                <a:sym typeface="+mn-ea"/>
              </a:rPr>
              <a:t>说明：东汉牛耕画像石属于实物（图像）史料，描绘了二牛一人犁耕法，反映了当时铁犁牛耕的使用情况，该耕作方式的推广，提高了生产效率，提高了粮食产量；</a:t>
            </a:r>
            <a:endParaRPr lang="zh-CN" sz="2000" b="1">
              <a:solidFill>
                <a:schemeClr val="bg1"/>
              </a:solidFill>
              <a:latin typeface="华文楷体" panose="02010600040101010101" charset="-122"/>
              <a:ea typeface="华文楷体" panose="02010600040101010101" charset="-122"/>
              <a:cs typeface="华文楷体" panose="02010600040101010101" charset="-122"/>
              <a:sym typeface="+mn-ea"/>
            </a:endParaRPr>
          </a:p>
          <a:p>
            <a:r>
              <a:rPr lang="zh-CN" sz="2000" b="1">
                <a:solidFill>
                  <a:schemeClr val="bg1"/>
                </a:solidFill>
                <a:latin typeface="华文楷体" panose="02010600040101010101" charset="-122"/>
                <a:ea typeface="华文楷体" panose="02010600040101010101" charset="-122"/>
                <a:cs typeface="华文楷体" panose="02010600040101010101" charset="-122"/>
                <a:sym typeface="+mn-ea"/>
              </a:rPr>
              <a:t>《齐民要术》属于文献史料，该书系统总结了六世纪以前黄河中下游地区劳动人民的生产经验，详细介绍了季节、气候和不同土壤与农作物的关系，被誉为</a:t>
            </a:r>
            <a:r>
              <a:rPr lang="en-US" sz="2000" b="1">
                <a:solidFill>
                  <a:schemeClr val="bg1"/>
                </a:solidFill>
                <a:latin typeface="华文楷体" panose="02010600040101010101" charset="-122"/>
                <a:ea typeface="华文楷体" panose="02010600040101010101" charset="-122"/>
                <a:cs typeface="华文楷体" panose="02010600040101010101" charset="-122"/>
                <a:sym typeface="+mn-ea"/>
              </a:rPr>
              <a:t>“</a:t>
            </a:r>
            <a:r>
              <a:rPr lang="zh-CN" sz="2000" b="1">
                <a:solidFill>
                  <a:schemeClr val="bg1"/>
                </a:solidFill>
                <a:latin typeface="华文楷体" panose="02010600040101010101" charset="-122"/>
                <a:ea typeface="华文楷体" panose="02010600040101010101" charset="-122"/>
                <a:cs typeface="华文楷体" panose="02010600040101010101" charset="-122"/>
                <a:sym typeface="+mn-ea"/>
              </a:rPr>
              <a:t>中国古代农业百科全书</a:t>
            </a:r>
            <a:r>
              <a:rPr lang="en-US" sz="2000" b="1">
                <a:solidFill>
                  <a:schemeClr val="bg1"/>
                </a:solidFill>
                <a:latin typeface="华文楷体" panose="02010600040101010101" charset="-122"/>
                <a:ea typeface="华文楷体" panose="02010600040101010101" charset="-122"/>
                <a:cs typeface="华文楷体" panose="02010600040101010101" charset="-122"/>
                <a:sym typeface="+mn-ea"/>
              </a:rPr>
              <a:t>”</a:t>
            </a:r>
            <a:r>
              <a:rPr lang="zh-CN" sz="2000" b="1">
                <a:solidFill>
                  <a:schemeClr val="bg1"/>
                </a:solidFill>
                <a:latin typeface="华文楷体" panose="02010600040101010101" charset="-122"/>
                <a:ea typeface="华文楷体" panose="02010600040101010101" charset="-122"/>
                <a:cs typeface="华文楷体" panose="02010600040101010101" charset="-122"/>
                <a:sym typeface="+mn-ea"/>
              </a:rPr>
              <a:t>，对研究中国古代粮食生产有重要价值；</a:t>
            </a:r>
            <a:endParaRPr lang="zh-CN" sz="2000" b="1">
              <a:solidFill>
                <a:schemeClr val="bg1"/>
              </a:solidFill>
              <a:latin typeface="华文楷体" panose="02010600040101010101" charset="-122"/>
              <a:ea typeface="华文楷体" panose="02010600040101010101" charset="-122"/>
              <a:cs typeface="华文楷体" panose="02010600040101010101" charset="-122"/>
              <a:sym typeface="+mn-ea"/>
            </a:endParaRPr>
          </a:p>
          <a:p>
            <a:r>
              <a:rPr lang="zh-CN" sz="2000" b="1">
                <a:solidFill>
                  <a:schemeClr val="bg1"/>
                </a:solidFill>
                <a:latin typeface="华文楷体" panose="02010600040101010101" charset="-122"/>
                <a:ea typeface="华文楷体" panose="02010600040101010101" charset="-122"/>
                <a:cs typeface="华文楷体" panose="02010600040101010101" charset="-122"/>
                <a:sym typeface="+mn-ea"/>
              </a:rPr>
              <a:t>隋唐含嘉仓遗址属于实物史料，作为隋唐时期的重要国家粮仓遗址，对研究这一时期的粮食储存技术和粮食产量有重要价值。</a:t>
            </a:r>
            <a:endParaRPr lang="zh-CN" altLang="en-US" sz="2000" b="1">
              <a:solidFill>
                <a:schemeClr val="bg1"/>
              </a:solidFill>
              <a:latin typeface="华文楷体" panose="02010600040101010101" charset="-122"/>
              <a:ea typeface="华文楷体" panose="02010600040101010101" charset="-122"/>
              <a:cs typeface="华文楷体" panose="02010600040101010101" charset="-122"/>
              <a:sym typeface="+mn-ea"/>
            </a:endParaRPr>
          </a:p>
        </p:txBody>
      </p:sp>
      <p:sp>
        <p:nvSpPr>
          <p:cNvPr id="7" name="文本框 6"/>
          <p:cNvSpPr txBox="1"/>
          <p:nvPr>
            <p:custDataLst>
              <p:tags r:id="rId9"/>
            </p:custDataLst>
          </p:nvPr>
        </p:nvSpPr>
        <p:spPr>
          <a:xfrm>
            <a:off x="5818505" y="2496185"/>
            <a:ext cx="5125085" cy="398780"/>
          </a:xfrm>
          <a:prstGeom prst="rect">
            <a:avLst/>
          </a:prstGeom>
          <a:noFill/>
        </p:spPr>
        <p:txBody>
          <a:bodyPr wrap="square" rtlCol="0" anchor="t">
            <a:spAutoFit/>
          </a:bodyPr>
          <a:p>
            <a:pPr indent="0"/>
            <a:r>
              <a:rPr lang="en-US" sz="2000">
                <a:solidFill>
                  <a:schemeClr val="dk1"/>
                </a:solidFill>
                <a:latin typeface="微软雅黑" panose="020B0503020204020204" charset="-122"/>
                <a:ea typeface="微软雅黑" panose="020B0503020204020204" charset="-122"/>
                <a:cs typeface="微软雅黑" panose="020B0503020204020204" charset="-122"/>
                <a:sym typeface="+mn-ea"/>
              </a:rPr>
              <a:t>(3)</a:t>
            </a:r>
            <a:r>
              <a:rPr lang="zh-CN" sz="2000">
                <a:solidFill>
                  <a:schemeClr val="dk1"/>
                </a:solidFill>
                <a:latin typeface="微软雅黑" panose="020B0503020204020204" charset="-122"/>
                <a:ea typeface="微软雅黑" panose="020B0503020204020204" charset="-122"/>
                <a:cs typeface="微软雅黑" panose="020B0503020204020204" charset="-122"/>
                <a:sym typeface="+mn-ea"/>
              </a:rPr>
              <a:t>运用史料进行历史研究，应注意哪些问题</a:t>
            </a:r>
            <a:r>
              <a:rPr lang="en-US" sz="2000">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en-US" altLang="en-US" sz="20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8" name="文本框 7"/>
          <p:cNvSpPr txBox="1"/>
          <p:nvPr>
            <p:custDataLst>
              <p:tags r:id="rId10"/>
            </p:custDataLst>
          </p:nvPr>
        </p:nvSpPr>
        <p:spPr>
          <a:xfrm>
            <a:off x="5708650" y="1056005"/>
            <a:ext cx="6263005" cy="1322070"/>
          </a:xfrm>
          <a:prstGeom prst="rect">
            <a:avLst/>
          </a:prstGeom>
          <a:solidFill>
            <a:schemeClr val="accent2"/>
          </a:solidFill>
        </p:spPr>
        <p:txBody>
          <a:bodyPr wrap="square" rtlCol="0" anchor="t">
            <a:spAutoFit/>
          </a:bodyPr>
          <a:p>
            <a:r>
              <a:rPr lang="en-US" sz="2000" b="1">
                <a:solidFill>
                  <a:schemeClr val="bg1"/>
                </a:solidFill>
                <a:latin typeface="华文楷体" panose="02010600040101010101" charset="-122"/>
                <a:ea typeface="华文楷体" panose="02010600040101010101" charset="-122"/>
                <a:cs typeface="华文楷体" panose="02010600040101010101" charset="-122"/>
                <a:sym typeface="+mn-ea"/>
              </a:rPr>
              <a:t>(2)</a:t>
            </a:r>
            <a:r>
              <a:rPr lang="zh-CN" sz="2000" b="1">
                <a:solidFill>
                  <a:schemeClr val="bg1"/>
                </a:solidFill>
                <a:latin typeface="华文楷体" panose="02010600040101010101" charset="-122"/>
                <a:ea typeface="华文楷体" panose="02010600040101010101" charset="-122"/>
                <a:cs typeface="华文楷体" panose="02010600040101010101" charset="-122"/>
                <a:sym typeface="+mn-ea"/>
              </a:rPr>
              <a:t>基本因素：耕作工具、耕作方式、耕作技术、耕作制度、农作物品种、耕作动力、水利工程、灌溉工具、耕作者素质、土地制度、气候、历法、赋税制度、政治局势、人口数量、粮食储备等。</a:t>
            </a:r>
            <a:endParaRPr lang="zh-CN" altLang="en-US" sz="2000" b="1">
              <a:solidFill>
                <a:schemeClr val="bg1"/>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11"/>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文本框 2"/>
          <p:cNvSpPr txBox="1"/>
          <p:nvPr/>
        </p:nvSpPr>
        <p:spPr>
          <a:xfrm>
            <a:off x="-113665" y="488295"/>
            <a:ext cx="12241530" cy="6000750"/>
          </a:xfrm>
          <a:prstGeom prst="rect">
            <a:avLst/>
          </a:prstGeom>
          <a:noFill/>
        </p:spPr>
        <p:txBody>
          <a:bodyPr wrap="square" rtlCol="0">
            <a:spAutoFit/>
          </a:bodyPr>
          <a:lstStyle/>
          <a:p>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一、机器大生产与工厂制度</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微软雅黑" panose="020B0503020204020204" charset="-122"/>
                <a:ea typeface="微软雅黑" panose="020B0503020204020204" charset="-122"/>
                <a:cs typeface="华文楷体" panose="02010600040101010101" charset="-122"/>
              </a:rPr>
              <a:t>（一）工厂</a:t>
            </a:r>
            <a:endParaRPr lang="zh-CN" altLang="en-US" sz="2400" b="1">
              <a:solidFill>
                <a:srgbClr val="000000"/>
              </a:solidFill>
              <a:latin typeface="微软雅黑" panose="020B0503020204020204" charset="-122"/>
              <a:ea typeface="微软雅黑" panose="020B0503020204020204"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1、产生的条件：</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（1）工业革命前，英国的手工工场由分散向集中发展，逐步实现了生产过程专业化。</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（2）18世纪60年代，英国工业革命引发了从手工劳动到机器大生产的变革；引发了劳作方式和生产关系的变革。</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（3）工业革命期间，出现新的</a:t>
            </a:r>
            <a:r>
              <a:rPr lang="zh-CN" altLang="en-US" sz="2400" b="1" u="sng">
                <a:solidFill>
                  <a:srgbClr val="000000"/>
                </a:solidFill>
                <a:latin typeface="华文楷体" panose="02010600040101010101" charset="-122"/>
                <a:ea typeface="华文楷体" panose="02010600040101010101" charset="-122"/>
                <a:cs typeface="华文楷体" panose="02010600040101010101" charset="-122"/>
              </a:rPr>
              <a:t>生产组织形式——工厂</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，工厂制度随即形成。</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2、作用：工业革命实现了机器大生产，以工厂代替工场，大大提高了劳动生产率。</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（二）工厂制度</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1、内容及特点：</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（1）倒班制：为保证机器昼夜运行。</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（2）管理：工厂主制定了严格的规章制度，以罚款、体罚和解雇等方式强化纪律意识。</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（3）生产流水线：被广泛应用到生产过程中，各生产环节协同劳作。</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（4）原料供应：原料由工厂统一供应、合理调配。</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2、影响：工厂制度带来生产组织和管理形式的巨变，有利于科学管理、提高生产效率、挖掘工人的劳动潜质，从而产生更大的经济效益。</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grpSp>
        <p:nvGrpSpPr>
          <p:cNvPr id="2" name="组合 1"/>
          <p:cNvGrpSpPr/>
          <p:nvPr/>
        </p:nvGrpSpPr>
        <p:grpSpPr>
          <a:xfrm>
            <a:off x="302895" y="0"/>
            <a:ext cx="11889105" cy="583565"/>
            <a:chOff x="477" y="0"/>
            <a:chExt cx="18723" cy="919"/>
          </a:xfrm>
        </p:grpSpPr>
        <p:sp>
          <p:nvSpPr>
            <p:cNvPr id="8" name="矩形 7"/>
            <p:cNvSpPr/>
            <p:nvPr>
              <p:custDataLst>
                <p:tags r:id="rId3"/>
              </p:custDataLst>
            </p:nvPr>
          </p:nvSpPr>
          <p:spPr>
            <a:xfrm>
              <a:off x="1140" y="79"/>
              <a:ext cx="18060" cy="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729" y="0"/>
              <a:ext cx="6499" cy="919"/>
            </a:xfrm>
            <a:prstGeom prst="rect">
              <a:avLst/>
            </a:prstGeom>
            <a:noFill/>
          </p:spPr>
          <p:txBody>
            <a:bodyPr wrap="square" rtlCol="0">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477" y="25"/>
              <a:ext cx="1012" cy="744"/>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91250"/>
            <a:ext cx="12062460" cy="1301115"/>
          </a:xfrm>
          <a:prstGeom prst="rect">
            <a:avLst/>
          </a:prstGeom>
        </p:spPr>
      </p:pic>
      <p:sp>
        <p:nvSpPr>
          <p:cNvPr id="2" name="文本框 1"/>
          <p:cNvSpPr txBox="1"/>
          <p:nvPr/>
        </p:nvSpPr>
        <p:spPr>
          <a:xfrm>
            <a:off x="-24765" y="488533"/>
            <a:ext cx="12241530" cy="2676525"/>
          </a:xfrm>
          <a:prstGeom prst="rect">
            <a:avLst/>
          </a:prstGeom>
          <a:noFill/>
        </p:spPr>
        <p:txBody>
          <a:bodyPr wrap="square" rtlCol="0">
            <a:spAutoFit/>
          </a:bodyPr>
          <a:lstStyle/>
          <a:p>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（三）工厂制度引进中国</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1、洋务派：19 世纪中后期，创办了江南制造总局、福州船政局（近代军事工业）；上海轮船招商局、上海机器织布局、开平煤矿、汉阳铁厂（近代民用工业）等一系列近代企业，引进了西方的工厂制度，进行机器大生产。</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民族资本家：张謇、范旭东等一批民族资本家主张实业救国，开办工厂并借鉴西方工厂的管理经验，中国民族工业初步发展起来。（初步发展的原因：甲午战后，1清政府放宽对民间设厂的限制，新政设立商部，奖励实业；实业救国思潮）</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grpSp>
        <p:nvGrpSpPr>
          <p:cNvPr id="3" name="组合 2"/>
          <p:cNvGrpSpPr/>
          <p:nvPr/>
        </p:nvGrpSpPr>
        <p:grpSpPr>
          <a:xfrm>
            <a:off x="108585" y="0"/>
            <a:ext cx="11889105" cy="583565"/>
            <a:chOff x="477" y="0"/>
            <a:chExt cx="18723" cy="919"/>
          </a:xfrm>
        </p:grpSpPr>
        <p:sp>
          <p:nvSpPr>
            <p:cNvPr id="8" name="矩形 7"/>
            <p:cNvSpPr/>
            <p:nvPr>
              <p:custDataLst>
                <p:tags r:id="rId3"/>
              </p:custDataLst>
            </p:nvPr>
          </p:nvSpPr>
          <p:spPr>
            <a:xfrm>
              <a:off x="1140" y="79"/>
              <a:ext cx="18060" cy="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729" y="0"/>
              <a:ext cx="6499" cy="919"/>
            </a:xfrm>
            <a:prstGeom prst="rect">
              <a:avLst/>
            </a:prstGeom>
            <a:noFill/>
          </p:spPr>
          <p:txBody>
            <a:bodyPr wrap="square" rtlCol="0">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477" y="25"/>
              <a:ext cx="1012" cy="744"/>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grpSp>
      <p:sp>
        <p:nvSpPr>
          <p:cNvPr id="4" name="文本框 3"/>
          <p:cNvSpPr txBox="1"/>
          <p:nvPr/>
        </p:nvSpPr>
        <p:spPr>
          <a:xfrm>
            <a:off x="53975" y="3073400"/>
            <a:ext cx="11954510" cy="460375"/>
          </a:xfrm>
          <a:prstGeom prst="rect">
            <a:avLst/>
          </a:prstGeom>
          <a:noFill/>
        </p:spPr>
        <p:txBody>
          <a:bodyPr wrap="square" rtlCol="0" anchor="t">
            <a:spAutoFit/>
          </a:bodyPr>
          <a:p>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二、工业革命后生活方式的变化</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endParaRPr>
          </a:p>
        </p:txBody>
      </p:sp>
      <p:sp>
        <p:nvSpPr>
          <p:cNvPr id="5" name="文本框 4"/>
          <p:cNvSpPr txBox="1"/>
          <p:nvPr/>
        </p:nvSpPr>
        <p:spPr>
          <a:xfrm>
            <a:off x="53975" y="3442970"/>
            <a:ext cx="11943080" cy="3415030"/>
          </a:xfrm>
          <a:prstGeom prst="rect">
            <a:avLst/>
          </a:prstGeom>
          <a:noFill/>
        </p:spPr>
        <p:txBody>
          <a:bodyPr wrap="square" rtlCol="0" anchor="t">
            <a:spAutoFit/>
          </a:bodyPr>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1、工业革命促进了城市化的发展，也改变了人们的生活空间。</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城市人口猛增，不少小城镇发展为工业城市。曼彻斯特成为英国城市化的典型。</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2．交通运输业进步，便利了人们的出行，增加了社会的流动性。</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(1)工业革命中英国的人工运河、铁路运输发展迅速。</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(2)欧美国家形成了水陆运输网，促进了城际间、国际间的人口交流与贸易往来，大大增加了社会的流动性。</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3．工业革命促进了乡村的改变</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(1)以英国为代表的西方国家农业机械日益普及，普遍建立了大农场，农业现代化水平大大提高。(2)大量人口从闭塞、宁静的乡村田园生活中走出，人们的眼界开阔了。</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grpSp>
        <p:nvGrpSpPr>
          <p:cNvPr id="2" name="组合 1"/>
          <p:cNvGrpSpPr/>
          <p:nvPr/>
        </p:nvGrpSpPr>
        <p:grpSpPr>
          <a:xfrm>
            <a:off x="302895" y="0"/>
            <a:ext cx="11889105" cy="701675"/>
            <a:chOff x="477" y="0"/>
            <a:chExt cx="18723" cy="1105"/>
          </a:xfrm>
        </p:grpSpPr>
        <p:sp>
          <p:nvSpPr>
            <p:cNvPr id="8" name="矩形 7"/>
            <p:cNvSpPr/>
            <p:nvPr>
              <p:custDataLst>
                <p:tags r:id="rId3"/>
              </p:custDataLst>
            </p:nvPr>
          </p:nvSpPr>
          <p:spPr>
            <a:xfrm>
              <a:off x="1140" y="79"/>
              <a:ext cx="18060" cy="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729" y="0"/>
              <a:ext cx="6499" cy="919"/>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477" y="25"/>
              <a:ext cx="1080" cy="108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grpSp>
      <p:sp>
        <p:nvSpPr>
          <p:cNvPr id="3" name="文本框 2"/>
          <p:cNvSpPr txBox="1"/>
          <p:nvPr/>
        </p:nvSpPr>
        <p:spPr>
          <a:xfrm>
            <a:off x="0" y="487025"/>
            <a:ext cx="12312015" cy="6369685"/>
          </a:xfrm>
          <a:prstGeom prst="rect">
            <a:avLst/>
          </a:prstGeom>
          <a:noFill/>
        </p:spPr>
        <p:txBody>
          <a:bodyPr wrap="square" rtlCol="0">
            <a:spAutoFit/>
          </a:bodyPr>
          <a:lstStyle/>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4．随着生活节奏加快，人们的时间观念增强</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(1)原因：工厂制度及蒸汽机车等交通工具的出现，使人们必须守时，准时准点 成为现代生活的准则。</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(2)表现：城市中社会上层人士出行戴表，大城市的车站、码头、银行、机关及市区街道多设有标准钟。</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5．初等教育不断推广，人们文化素质逐渐提升</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(1)原因：机器生产代替手工劳动、城市化迅猛发展等现实因素，对广大民众的文化素质提出了更高的要求。</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(2)表现</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①英国等西方国家：通过立法推行初等教育，加大政府对教育的经费支持。</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②中国：20世纪初清政府推行“ 癸卯学制”，对普及初等教育起到重要作用。</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6．消极影响</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(1)表现：工人劳动时间过长，工作与生活环境恶劣，传染病与职业病严重危害产业工人的健康。</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(2)结果：19世纪，欧洲社会主义运动风起云涌，欧洲三大工人运动标志着工人阶级登上历史舞台，促进了马克思主义的诞生；产业工人的待遇有所改善，最长工时收到限制，最低工资得到一定保障。</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custDataLst>
              <p:tags r:id="rId1"/>
            </p:custDataLst>
          </p:nvPr>
        </p:nvSpPr>
        <p:spPr>
          <a:xfrm>
            <a:off x="1625600" y="885190"/>
            <a:ext cx="10566400" cy="1974215"/>
          </a:xfrm>
          <a:custGeom>
            <a:avLst/>
            <a:gdLst>
              <a:gd name="connsiteX0" fmla="*/ 0 w 10566400"/>
              <a:gd name="connsiteY0" fmla="*/ 0 h 1973943"/>
              <a:gd name="connsiteX1" fmla="*/ 10566400 w 10566400"/>
              <a:gd name="connsiteY1" fmla="*/ 0 h 1973943"/>
              <a:gd name="connsiteX2" fmla="*/ 10566400 w 10566400"/>
              <a:gd name="connsiteY2" fmla="*/ 1973943 h 1973943"/>
              <a:gd name="connsiteX3" fmla="*/ 1785257 w 10566400"/>
              <a:gd name="connsiteY3" fmla="*/ 1973943 h 1973943"/>
              <a:gd name="connsiteX4" fmla="*/ 0 w 10566400"/>
              <a:gd name="connsiteY4" fmla="*/ 0 h 19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0" h="1973943">
                <a:moveTo>
                  <a:pt x="0" y="0"/>
                </a:moveTo>
                <a:lnTo>
                  <a:pt x="10566400" y="0"/>
                </a:lnTo>
                <a:lnTo>
                  <a:pt x="10566400" y="1973943"/>
                </a:lnTo>
                <a:lnTo>
                  <a:pt x="1785257" y="1973943"/>
                </a:lnTo>
                <a:lnTo>
                  <a:pt x="0" y="0"/>
                </a:lnTo>
                <a:close/>
              </a:path>
            </a:pathLst>
          </a:custGeom>
          <a:blipFill dpi="0" rotWithShape="1">
            <a:blip r:embed="rId2"/>
            <a:stretch>
              <a:fillRect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cs typeface="+mn-ea"/>
              <a:sym typeface="+mn-lt"/>
            </a:endParaRPr>
          </a:p>
        </p:txBody>
      </p:sp>
      <p:sp>
        <p:nvSpPr>
          <p:cNvPr id="12" name="标题 11"/>
          <p:cNvSpPr>
            <a:spLocks noGrp="1"/>
          </p:cNvSpPr>
          <p:nvPr>
            <p:ph type="title"/>
            <p:custDataLst>
              <p:tags r:id="rId3"/>
            </p:custDataLst>
          </p:nvPr>
        </p:nvSpPr>
        <p:spPr>
          <a:xfrm>
            <a:off x="2966085" y="3705860"/>
            <a:ext cx="6348730" cy="716280"/>
          </a:xfrm>
        </p:spPr>
        <p:txBody>
          <a:bodyPr wrap="square">
            <a:noAutofit/>
          </a:bodyPr>
          <a:p>
            <a:pPr marL="0" indent="0" algn="dist">
              <a:lnSpc>
                <a:spcPct val="100000"/>
              </a:lnSpc>
              <a:spcBef>
                <a:spcPts val="0"/>
              </a:spcBef>
              <a:spcAft>
                <a:spcPts val="0"/>
              </a:spcAft>
              <a:buSzPct val="100000"/>
              <a:buNone/>
            </a:pPr>
            <a:r>
              <a:rPr lang="zh-CN" altLang="en-US" u="none" strike="noStrike" spc="-200" baseline="0">
                <a:solidFill>
                  <a:schemeClr val="accent1"/>
                </a:solidFill>
                <a:uLnTx/>
                <a:uFillTx/>
                <a:sym typeface="+mn-lt"/>
              </a:rPr>
              <a:t>第5课 错题讲评</a:t>
            </a:r>
            <a:endParaRPr lang="zh-CN" altLang="en-US" u="none" strike="noStrike" spc="-200" baseline="0">
              <a:solidFill>
                <a:schemeClr val="accent1"/>
              </a:solidFill>
              <a:uLnTx/>
              <a:uFillTx/>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lvl="0">
              <a:defRPr/>
            </a:pPr>
            <a:r>
              <a:rPr lang="zh-CN" altLang="en-US" sz="3200" b="1" spc="500">
                <a:solidFill>
                  <a:schemeClr val="lt1"/>
                </a:solidFill>
                <a:latin typeface="微软雅黑" panose="020B0503020204020204" charset="-122"/>
                <a:ea typeface="微软雅黑" panose="020B0503020204020204" charset="-122"/>
                <a:cs typeface="+mn-ea"/>
                <a:sym typeface="+mn-lt"/>
              </a:rPr>
              <a:t>课程标准</a:t>
            </a:r>
            <a:endParaRPr lang="zh-CN" altLang="en-US" sz="3200" b="1" spc="500">
              <a:solidFill>
                <a:schemeClr val="lt1"/>
              </a:solidFill>
              <a:latin typeface="微软雅黑" panose="020B0503020204020204" charset="-122"/>
              <a:ea typeface="微软雅黑" panose="020B0503020204020204" charset="-122"/>
              <a:cs typeface="+mn-ea"/>
              <a:sym typeface="+mn-lt"/>
            </a:endParaRPr>
          </a:p>
        </p:txBody>
      </p:sp>
      <p:sp>
        <p:nvSpPr>
          <p:cNvPr id="3" name="文本框 2"/>
          <p:cNvSpPr txBox="1"/>
          <p:nvPr>
            <p:custDataLst>
              <p:tags r:id="rId4"/>
            </p:custDataLst>
          </p:nvPr>
        </p:nvSpPr>
        <p:spPr>
          <a:xfrm>
            <a:off x="317500" y="1261745"/>
            <a:ext cx="11889740" cy="3969385"/>
          </a:xfrm>
          <a:prstGeom prst="rect">
            <a:avLst/>
          </a:prstGeom>
          <a:noFill/>
        </p:spPr>
        <p:txBody>
          <a:bodyPr wrap="square" rtlCol="0">
            <a:spAutoFit/>
          </a:bodyPr>
          <a:lstStyle/>
          <a:p>
            <a:pPr fontAlgn="auto">
              <a:lnSpc>
                <a:spcPct val="150000"/>
              </a:lnSpc>
            </a:pPr>
            <a:r>
              <a:rPr lang="en-US" altLang="zh-CN" sz="2800" b="1">
                <a:solidFill>
                  <a:schemeClr val="dk1"/>
                </a:solidFill>
                <a:latin typeface="微软雅黑" panose="020B0503020204020204" charset="-122"/>
                <a:ea typeface="微软雅黑" panose="020B0503020204020204" charset="-122"/>
                <a:cs typeface="微软雅黑" panose="020B0503020204020204" charset="-122"/>
              </a:rPr>
              <a:t>1.</a:t>
            </a:r>
            <a:r>
              <a:rPr lang="zh-CN" altLang="en-US" sz="2800" b="1">
                <a:solidFill>
                  <a:schemeClr val="dk1"/>
                </a:solidFill>
                <a:latin typeface="微软雅黑" panose="020B0503020204020204" charset="-122"/>
                <a:ea typeface="微软雅黑" panose="020B0503020204020204" charset="-122"/>
                <a:cs typeface="微软雅黑" panose="020B0503020204020204" charset="-122"/>
              </a:rPr>
              <a:t>了解劳动在社会生产中的作用，以及历史上劳动工具和主要劳作方式的变化；</a:t>
            </a:r>
            <a:endParaRPr lang="zh-CN" altLang="en-US" sz="2800" b="1">
              <a:solidFill>
                <a:schemeClr val="dk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b="1">
                <a:solidFill>
                  <a:schemeClr val="dk1"/>
                </a:solidFill>
                <a:latin typeface="微软雅黑" panose="020B0503020204020204" charset="-122"/>
                <a:ea typeface="微软雅黑" panose="020B0503020204020204" charset="-122"/>
                <a:cs typeface="微软雅黑" panose="020B0503020204020204" charset="-122"/>
              </a:rPr>
              <a:t>2.</a:t>
            </a:r>
            <a:r>
              <a:rPr lang="zh-CN" altLang="en-US" sz="2800" b="1">
                <a:solidFill>
                  <a:schemeClr val="dk1"/>
                </a:solidFill>
                <a:latin typeface="微软雅黑" panose="020B0503020204020204" charset="-122"/>
                <a:ea typeface="微软雅黑" panose="020B0503020204020204" charset="-122"/>
                <a:cs typeface="微软雅黑" panose="020B0503020204020204" charset="-122"/>
              </a:rPr>
              <a:t>认识大机器生产、工厂制度、人工智能技术等对人类劳作方式及生活方式的影响；</a:t>
            </a:r>
            <a:endParaRPr lang="zh-CN" altLang="en-US" sz="2800" b="1">
              <a:solidFill>
                <a:schemeClr val="dk1"/>
              </a:solidFill>
              <a:latin typeface="微软雅黑" panose="020B0503020204020204" charset="-122"/>
              <a:ea typeface="微软雅黑" panose="020B0503020204020204" charset="-122"/>
              <a:cs typeface="微软雅黑" panose="020B0503020204020204" charset="-122"/>
            </a:endParaRPr>
          </a:p>
          <a:p>
            <a:pPr fontAlgn="auto">
              <a:lnSpc>
                <a:spcPct val="150000"/>
              </a:lnSpc>
            </a:pPr>
            <a:r>
              <a:rPr lang="en-US" altLang="zh-CN" sz="2800" b="1">
                <a:solidFill>
                  <a:schemeClr val="dk1"/>
                </a:solidFill>
                <a:latin typeface="微软雅黑" panose="020B0503020204020204" charset="-122"/>
                <a:ea typeface="微软雅黑" panose="020B0503020204020204" charset="-122"/>
                <a:cs typeface="微软雅黑" panose="020B0503020204020204" charset="-122"/>
              </a:rPr>
              <a:t>3.</a:t>
            </a:r>
            <a:r>
              <a:rPr lang="zh-CN" altLang="en-US" sz="2800" b="1">
                <a:solidFill>
                  <a:schemeClr val="dk1"/>
                </a:solidFill>
                <a:latin typeface="微软雅黑" panose="020B0503020204020204" charset="-122"/>
                <a:ea typeface="微软雅黑" panose="020B0503020204020204" charset="-122"/>
                <a:cs typeface="微软雅黑" panose="020B0503020204020204" charset="-122"/>
              </a:rPr>
              <a:t>理解劳动人民对历史的推动作用，以及生产方式的变革对人类社会发展所具有的革命性意义。</a:t>
            </a:r>
            <a:endParaRPr lang="zh-CN" altLang="en-US" sz="2800" b="1">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13" name="矩形 12"/>
          <p:cNvSpPr/>
          <p:nvPr>
            <p:custDataLst>
              <p:tags r:id="rId5"/>
            </p:custDataLst>
          </p:nvPr>
        </p:nvSpPr>
        <p:spPr>
          <a:xfrm>
            <a:off x="514350" y="592836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6" name="同心圆 98"/>
          <p:cNvSpPr/>
          <p:nvPr>
            <p:custDataLst>
              <p:tags r:id="rId6"/>
            </p:custDataLst>
          </p:nvPr>
        </p:nvSpPr>
        <p:spPr>
          <a:xfrm>
            <a:off x="92075" y="5831205"/>
            <a:ext cx="716915" cy="716915"/>
          </a:xfrm>
          <a:prstGeom prst="donut">
            <a:avLst>
              <a:gd name="adj" fmla="val 4879"/>
            </a:avLst>
          </a:prstGeom>
          <a:gradFill>
            <a:gsLst>
              <a:gs pos="0">
                <a:srgbClr val="FFFFFF"/>
              </a:gs>
              <a:gs pos="55000">
                <a:srgbClr val="F2F2F2">
                  <a:lumMod val="95000"/>
                </a:srgbClr>
              </a:gs>
              <a:gs pos="100000">
                <a:srgbClr val="A6A6A6">
                  <a:lumMod val="65000"/>
                </a:srgb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17" name="椭圆 16"/>
          <p:cNvSpPr/>
          <p:nvPr>
            <p:custDataLst>
              <p:tags r:id="rId7"/>
            </p:custDataLst>
          </p:nvPr>
        </p:nvSpPr>
        <p:spPr>
          <a:xfrm>
            <a:off x="123190" y="303530"/>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rPr>
              <a:t>一</a:t>
            </a:r>
            <a:endPar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Tree>
    <p:custDataLst>
      <p:tags r:id="rId8"/>
    </p:custDataLst>
  </p:cSld>
  <p:clrMapOvr>
    <a:masterClrMapping/>
  </p:clrMapOvr>
  <mc:AlternateContent xmlns:mc="http://schemas.openxmlformats.org/markup-compatibility/2006">
    <mc:Choice xmlns:p14="http://schemas.microsoft.com/office/powerpoint/2010/main" Requires="p14">
      <p:transition spd="slow" p14:dur="1750" advClick="0">
        <p14:prism isContent="1"/>
      </p:transition>
    </mc:Choice>
    <mc:Fallback>
      <p:transition spd="slow" advClick="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101" name="文本框 100"/>
          <p:cNvSpPr txBox="1"/>
          <p:nvPr>
            <p:custDataLst>
              <p:tags r:id="rId3"/>
            </p:custDataLst>
          </p:nvPr>
        </p:nvSpPr>
        <p:spPr>
          <a:xfrm>
            <a:off x="342265" y="421005"/>
            <a:ext cx="11217275" cy="1383665"/>
          </a:xfrm>
          <a:prstGeom prst="rect">
            <a:avLst/>
          </a:prstGeom>
          <a:noFill/>
          <a:ln w="9525">
            <a:noFill/>
          </a:ln>
        </p:spPr>
        <p:txBody>
          <a:bodyPr wrap="square">
            <a:spAutoFit/>
          </a:bodyPr>
          <a:p>
            <a:pPr indent="0"/>
            <a:r>
              <a:rPr lang="en-US" sz="2800">
                <a:solidFill>
                  <a:schemeClr val="dk1"/>
                </a:solidFill>
                <a:latin typeface="微软雅黑" panose="020B0503020204020204" charset="-122"/>
                <a:ea typeface="微软雅黑" panose="020B0503020204020204" charset="-122"/>
                <a:cs typeface="微软雅黑" panose="020B0503020204020204" charset="-122"/>
              </a:rPr>
              <a:t>7</a:t>
            </a:r>
            <a:r>
              <a:rPr lang="zh-CN" sz="2800">
                <a:solidFill>
                  <a:schemeClr val="dk1"/>
                </a:solidFill>
                <a:latin typeface="微软雅黑" panose="020B0503020204020204" charset="-122"/>
                <a:ea typeface="微软雅黑" panose="020B0503020204020204" charset="-122"/>
                <a:cs typeface="微软雅黑" panose="020B0503020204020204" charset="-122"/>
              </a:rPr>
              <a:t>．</a:t>
            </a:r>
            <a:r>
              <a:rPr lang="en-US" sz="2800">
                <a:solidFill>
                  <a:schemeClr val="dk1"/>
                </a:solidFill>
                <a:latin typeface="微软雅黑" panose="020B0503020204020204" charset="-122"/>
                <a:ea typeface="微软雅黑" panose="020B0503020204020204" charset="-122"/>
                <a:cs typeface="微软雅黑" panose="020B0503020204020204" charset="-122"/>
              </a:rPr>
              <a:t>19</a:t>
            </a:r>
            <a:r>
              <a:rPr lang="zh-CN" sz="2800">
                <a:solidFill>
                  <a:schemeClr val="dk1"/>
                </a:solidFill>
                <a:latin typeface="微软雅黑" panose="020B0503020204020204" charset="-122"/>
                <a:ea typeface="微软雅黑" panose="020B0503020204020204" charset="-122"/>
                <a:cs typeface="微软雅黑" panose="020B0503020204020204" charset="-122"/>
              </a:rPr>
              <a:t>世纪英国曾存在一种职业</a:t>
            </a:r>
            <a:r>
              <a:rPr lang="en-US" sz="2800">
                <a:solidFill>
                  <a:schemeClr val="dk1"/>
                </a:solidFill>
                <a:latin typeface="微软雅黑" panose="020B0503020204020204" charset="-122"/>
                <a:ea typeface="微软雅黑" panose="020B0503020204020204" charset="-122"/>
                <a:cs typeface="微软雅黑" panose="020B0503020204020204" charset="-122"/>
              </a:rPr>
              <a:t>——“</a:t>
            </a:r>
            <a:r>
              <a:rPr lang="zh-CN" sz="2800">
                <a:solidFill>
                  <a:schemeClr val="dk1"/>
                </a:solidFill>
                <a:latin typeface="微软雅黑" panose="020B0503020204020204" charset="-122"/>
                <a:ea typeface="微软雅黑" panose="020B0503020204020204" charset="-122"/>
                <a:cs typeface="微软雅黑" panose="020B0503020204020204" charset="-122"/>
              </a:rPr>
              <a:t>叫醒工</a:t>
            </a:r>
            <a:r>
              <a:rPr lang="en-US" sz="2800">
                <a:solidFill>
                  <a:schemeClr val="dk1"/>
                </a:solidFill>
                <a:latin typeface="微软雅黑" panose="020B0503020204020204" charset="-122"/>
                <a:ea typeface="微软雅黑" panose="020B0503020204020204" charset="-122"/>
                <a:cs typeface="微软雅黑" panose="020B0503020204020204" charset="-122"/>
              </a:rPr>
              <a:t>”</a:t>
            </a:r>
            <a:r>
              <a:rPr lang="zh-CN" sz="2800">
                <a:solidFill>
                  <a:schemeClr val="dk1"/>
                </a:solidFill>
                <a:latin typeface="微软雅黑" panose="020B0503020204020204" charset="-122"/>
                <a:ea typeface="微软雅黑" panose="020B0503020204020204" charset="-122"/>
                <a:cs typeface="微软雅黑" panose="020B0503020204020204" charset="-122"/>
              </a:rPr>
              <a:t>。他们专职叫人起床上班：早晨挨家挨户拜访顾客，用短棍敲门或长杆敲窗，或者射豆子的方法，直到把客户叫醒为止。这项职业反映了英国（</a:t>
            </a:r>
            <a:r>
              <a:rPr lang="en-US" sz="2800">
                <a:solidFill>
                  <a:schemeClr val="dk1"/>
                </a:solidFill>
                <a:latin typeface="微软雅黑" panose="020B0503020204020204" charset="-122"/>
                <a:ea typeface="微软雅黑" panose="020B0503020204020204" charset="-122"/>
                <a:cs typeface="微软雅黑" panose="020B0503020204020204" charset="-122"/>
              </a:rPr>
              <a:t>   </a:t>
            </a:r>
            <a:r>
              <a:rPr lang="zh-CN" sz="2800">
                <a:solidFill>
                  <a:schemeClr val="dk1"/>
                </a:solidFill>
                <a:latin typeface="微软雅黑" panose="020B0503020204020204" charset="-122"/>
                <a:ea typeface="微软雅黑" panose="020B0503020204020204" charset="-122"/>
                <a:cs typeface="微软雅黑" panose="020B0503020204020204" charset="-122"/>
              </a:rPr>
              <a:t>）</a:t>
            </a:r>
            <a:endParaRPr lang="zh-CN" altLang="en-US" sz="2800">
              <a:solidFill>
                <a:schemeClr val="dk1"/>
              </a:solidFill>
              <a:latin typeface="微软雅黑" panose="020B0503020204020204" charset="-122"/>
              <a:ea typeface="微软雅黑" panose="020B0503020204020204" charset="-122"/>
              <a:cs typeface="微软雅黑" panose="020B0503020204020204" charset="-122"/>
            </a:endParaRPr>
          </a:p>
        </p:txBody>
      </p:sp>
      <p:pic>
        <p:nvPicPr>
          <p:cNvPr id="4" name="图片 3"/>
          <p:cNvPicPr/>
          <p:nvPr/>
        </p:nvPicPr>
        <p:blipFill>
          <a:blip r:embed="rId4"/>
          <a:stretch>
            <a:fillRect/>
          </a:stretch>
        </p:blipFill>
        <p:spPr>
          <a:xfrm>
            <a:off x="513715" y="1976755"/>
            <a:ext cx="5773420" cy="2300605"/>
          </a:xfrm>
          <a:prstGeom prst="rect">
            <a:avLst/>
          </a:prstGeom>
          <a:noFill/>
          <a:ln w="9525">
            <a:noFill/>
          </a:ln>
        </p:spPr>
      </p:pic>
      <p:sp>
        <p:nvSpPr>
          <p:cNvPr id="102" name="文本框 101"/>
          <p:cNvSpPr txBox="1"/>
          <p:nvPr>
            <p:custDataLst>
              <p:tags r:id="rId5"/>
            </p:custDataLst>
          </p:nvPr>
        </p:nvSpPr>
        <p:spPr>
          <a:xfrm>
            <a:off x="708025" y="5052695"/>
            <a:ext cx="9797415" cy="953135"/>
          </a:xfrm>
          <a:prstGeom prst="rect">
            <a:avLst/>
          </a:prstGeom>
          <a:noFill/>
          <a:ln w="9525">
            <a:noFill/>
          </a:ln>
        </p:spPr>
        <p:txBody>
          <a:bodyPr wrap="square">
            <a:spAutoFit/>
          </a:bodyPr>
          <a:p>
            <a:pPr indent="0"/>
            <a:r>
              <a:rPr lang="en-US" sz="2800">
                <a:solidFill>
                  <a:schemeClr val="dk1"/>
                </a:solidFill>
                <a:latin typeface="微软雅黑" panose="020B0503020204020204" charset="-122"/>
                <a:ea typeface="微软雅黑" panose="020B0503020204020204" charset="-122"/>
                <a:cs typeface="微软雅黑" panose="020B0503020204020204" charset="-122"/>
              </a:rPr>
              <a:t>A</a:t>
            </a:r>
            <a:r>
              <a:rPr lang="zh-CN" sz="2800">
                <a:solidFill>
                  <a:schemeClr val="dk1"/>
                </a:solidFill>
                <a:latin typeface="微软雅黑" panose="020B0503020204020204" charset="-122"/>
                <a:ea typeface="微软雅黑" panose="020B0503020204020204" charset="-122"/>
                <a:cs typeface="微软雅黑" panose="020B0503020204020204" charset="-122"/>
              </a:rPr>
              <a:t>．工厂制度兴起发展</a:t>
            </a:r>
            <a:r>
              <a:rPr lang="en-US" sz="2800">
                <a:solidFill>
                  <a:schemeClr val="dk1"/>
                </a:solidFill>
                <a:latin typeface="微软雅黑" panose="020B0503020204020204" charset="-122"/>
                <a:ea typeface="微软雅黑" panose="020B0503020204020204" charset="-122"/>
                <a:cs typeface="微软雅黑" panose="020B0503020204020204" charset="-122"/>
              </a:rPr>
              <a:t>	                    B</a:t>
            </a:r>
            <a:r>
              <a:rPr lang="zh-CN" sz="2800">
                <a:solidFill>
                  <a:schemeClr val="dk1"/>
                </a:solidFill>
                <a:latin typeface="微软雅黑" panose="020B0503020204020204" charset="-122"/>
                <a:ea typeface="微软雅黑" panose="020B0503020204020204" charset="-122"/>
                <a:cs typeface="微软雅黑" panose="020B0503020204020204" charset="-122"/>
              </a:rPr>
              <a:t>．市民缺乏时间观念</a:t>
            </a:r>
            <a:r>
              <a:rPr lang="en-US" sz="2800">
                <a:solidFill>
                  <a:schemeClr val="dk1"/>
                </a:solidFill>
                <a:latin typeface="微软雅黑" panose="020B0503020204020204" charset="-122"/>
                <a:ea typeface="微软雅黑" panose="020B0503020204020204" charset="-122"/>
                <a:cs typeface="微软雅黑" panose="020B0503020204020204" charset="-122"/>
              </a:rPr>
              <a:t>C</a:t>
            </a:r>
            <a:r>
              <a:rPr lang="zh-CN" sz="2800">
                <a:solidFill>
                  <a:schemeClr val="dk1"/>
                </a:solidFill>
                <a:latin typeface="微软雅黑" panose="020B0503020204020204" charset="-122"/>
                <a:ea typeface="微软雅黑" panose="020B0503020204020204" charset="-122"/>
                <a:cs typeface="微软雅黑" panose="020B0503020204020204" charset="-122"/>
              </a:rPr>
              <a:t>．社会分工日益细化</a:t>
            </a:r>
            <a:r>
              <a:rPr lang="en-US" sz="2800">
                <a:solidFill>
                  <a:schemeClr val="dk1"/>
                </a:solidFill>
                <a:latin typeface="微软雅黑" panose="020B0503020204020204" charset="-122"/>
                <a:ea typeface="微软雅黑" panose="020B0503020204020204" charset="-122"/>
                <a:cs typeface="微软雅黑" panose="020B0503020204020204" charset="-122"/>
              </a:rPr>
              <a:t>	                    D</a:t>
            </a:r>
            <a:r>
              <a:rPr lang="zh-CN" sz="2800">
                <a:solidFill>
                  <a:schemeClr val="dk1"/>
                </a:solidFill>
                <a:latin typeface="微软雅黑" panose="020B0503020204020204" charset="-122"/>
                <a:ea typeface="微软雅黑" panose="020B0503020204020204" charset="-122"/>
                <a:cs typeface="微软雅黑" panose="020B0503020204020204" charset="-122"/>
              </a:rPr>
              <a:t>．城市生活丰富多彩</a:t>
            </a:r>
            <a:endParaRPr lang="zh-CN" altLang="en-US" sz="28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8148320" y="1208405"/>
            <a:ext cx="739775" cy="768350"/>
          </a:xfrm>
          <a:prstGeom prst="rect">
            <a:avLst/>
          </a:prstGeom>
          <a:noFill/>
          <a:ln w="9525">
            <a:noFill/>
          </a:ln>
        </p:spPr>
        <p:txBody>
          <a:bodyPr wrap="square">
            <a:spAutoFit/>
            <a:scene3d>
              <a:camera prst="orthographicFront"/>
              <a:lightRig rig="threePt" dir="t"/>
            </a:scene3d>
          </a:bodyPr>
          <a:p>
            <a:pPr marL="533400" indent="-533400"/>
            <a:r>
              <a:rPr lang="en-US" sz="4400" b="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C</a:t>
            </a:r>
            <a:r>
              <a:rPr lang="en-US" sz="4400" b="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charset="0"/>
              </a:rPr>
              <a:t>  </a:t>
            </a:r>
            <a:endParaRPr lang="en-US" altLang="en-US" sz="4400" b="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charset="0"/>
            </a:endParaRPr>
          </a:p>
        </p:txBody>
      </p:sp>
      <p:sp>
        <p:nvSpPr>
          <p:cNvPr id="2" name="文本框 1"/>
          <p:cNvSpPr txBox="1"/>
          <p:nvPr>
            <p:custDataLst>
              <p:tags r:id="rId6"/>
            </p:custDataLst>
          </p:nvPr>
        </p:nvSpPr>
        <p:spPr>
          <a:xfrm>
            <a:off x="6400165" y="2865755"/>
            <a:ext cx="5544185" cy="521970"/>
          </a:xfrm>
          <a:prstGeom prst="rect">
            <a:avLst/>
          </a:prstGeom>
          <a:noFill/>
        </p:spPr>
        <p:txBody>
          <a:bodyPr wrap="square" rtlCol="0" anchor="t">
            <a:spAutoFit/>
          </a:bodyPr>
          <a:p>
            <a:r>
              <a:rPr lang="zh-CN" altLang="en-US" sz="2800" b="1">
                <a:solidFill>
                  <a:schemeClr val="accent1">
                    <a:lumMod val="50000"/>
                  </a:schemeClr>
                </a:solidFill>
                <a:latin typeface="微软雅黑" panose="020B0503020204020204" charset="-122"/>
                <a:ea typeface="微软雅黑" panose="020B0503020204020204" charset="-122"/>
              </a:rPr>
              <a:t>上述现象的存在主要是因为（　　）</a:t>
            </a:r>
            <a:endParaRPr lang="zh-CN" altLang="en-US" sz="2800" b="1">
              <a:solidFill>
                <a:schemeClr val="accent1">
                  <a:lumMod val="50000"/>
                </a:schemeClr>
              </a:solidFill>
              <a:latin typeface="微软雅黑" panose="020B0503020204020204" charset="-122"/>
              <a:ea typeface="微软雅黑" panose="020B0503020204020204" charset="-122"/>
            </a:endParaRPr>
          </a:p>
        </p:txBody>
      </p:sp>
      <p:sp>
        <p:nvSpPr>
          <p:cNvPr id="3" name="文本框 2"/>
          <p:cNvSpPr txBox="1"/>
          <p:nvPr/>
        </p:nvSpPr>
        <p:spPr>
          <a:xfrm>
            <a:off x="11122025" y="2743200"/>
            <a:ext cx="739775" cy="768350"/>
          </a:xfrm>
          <a:prstGeom prst="rect">
            <a:avLst/>
          </a:prstGeom>
          <a:noFill/>
          <a:ln w="9525">
            <a:noFill/>
          </a:ln>
        </p:spPr>
        <p:txBody>
          <a:bodyPr wrap="square">
            <a:spAutoFit/>
            <a:scene3d>
              <a:camera prst="orthographicFront"/>
              <a:lightRig rig="threePt" dir="t"/>
            </a:scene3d>
          </a:bodyPr>
          <a:p>
            <a:pPr marL="533400" indent="-533400"/>
            <a:r>
              <a:rPr lang="en-US" sz="4400" b="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rPr>
              <a:t>A</a:t>
            </a:r>
            <a:r>
              <a:rPr lang="en-US" sz="4400" b="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charset="0"/>
              </a:rPr>
              <a:t>  </a:t>
            </a:r>
            <a:endParaRPr lang="en-US" altLang="en-US" sz="4400" b="0">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cs typeface="Times New Roman" panose="02020603050405020304" charset="0"/>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194310" y="227965"/>
            <a:ext cx="11639550" cy="624903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10．在近代，“英国资产阶级衣着简朴，颜色平淡，大家都差不多，这样他们就鼓励了纺织工业成批生产：在法国，人们对于一般的大众消费品不屑一顾，衣着追求稀奇古怪、色泽鲜艳，尽可能是一人一样。”法国人的这种消费观念（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A．提升了法国工业产品国际竞争力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B．强化了法国的民族主义意识</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C．使中小企业发展的空间更加狭窄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D．不利于法国工业革命的推进</a:t>
            </a: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5" name="标题 1"/>
          <p:cNvSpPr>
            <a:spLocks noGrp="1"/>
          </p:cNvSpPr>
          <p:nvPr/>
        </p:nvSpPr>
        <p:spPr>
          <a:xfrm>
            <a:off x="5383530" y="2326005"/>
            <a:ext cx="752475" cy="796925"/>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rPr>
              <a:t>D</a:t>
            </a:r>
            <a:endParaRPr lang="en-US" altLang="en-US">
              <a:solidFill>
                <a:srgbClr val="FF0000"/>
              </a:solidFill>
              <a:effectLst>
                <a:outerShdw blurRad="38100" dist="25400" dir="5400000" algn="ctr" rotWithShape="0">
                  <a:srgbClr val="6E747A">
                    <a:alpha val="43000"/>
                  </a:srgbClr>
                </a:outerShdw>
              </a:effectLst>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309880" y="461645"/>
            <a:ext cx="11330305" cy="5979160"/>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12．1850年，伊朗出口的棉织品是其原棉的23倍：到1910年，却出口了20倍于棉织品的原棉。当时伊朗街上的孩童们这样唱道：丝累线积难成匹，织布谋生不如死。这一变化产生的主要原因是（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A．伊朗棉纺织业的衰败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B．自由贸易规则的推动</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C．英国殖民体系的建立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D．全球生产格局的变动</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4" name="标题 1"/>
          <p:cNvSpPr>
            <a:spLocks noGrp="1"/>
          </p:cNvSpPr>
          <p:nvPr/>
        </p:nvSpPr>
        <p:spPr>
          <a:xfrm>
            <a:off x="10768965" y="1670685"/>
            <a:ext cx="871220" cy="1034415"/>
          </a:xfrm>
          <a:prstGeom prst="rect">
            <a:avLst/>
          </a:prstGeom>
        </p:spPr>
        <p:txBody>
          <a:bodyPr vert="horz" lIns="91440" tIns="45720" rIns="91440" bIns="45720" rtlCol="0" anchor="ctr"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l">
              <a:buClrTx/>
              <a:buSzTx/>
              <a:buFontTx/>
            </a:pPr>
            <a:r>
              <a:rPr lang="en-US" b="1">
                <a:solidFill>
                  <a:srgbClr val="FF0000"/>
                </a:solidFill>
                <a:latin typeface="汉仪旗黑-85S" charset="0"/>
                <a:ea typeface="宋体" panose="02010600030101010101" pitchFamily="2" charset="-122"/>
                <a:cs typeface="汉仪旗黑-85S" charset="0"/>
                <a:sym typeface="+mn-ea"/>
              </a:rPr>
              <a:t>D</a:t>
            </a:r>
            <a:endParaRPr lang="en-US" b="1">
              <a:solidFill>
                <a:srgbClr val="FF0000"/>
              </a:solidFill>
              <a:latin typeface="汉仪旗黑-85S" charset="0"/>
              <a:ea typeface="宋体" panose="02010600030101010101" pitchFamily="2" charset="-122"/>
              <a:cs typeface="汉仪旗黑-85S" charset="0"/>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文本框 2"/>
          <p:cNvSpPr txBox="1"/>
          <p:nvPr/>
        </p:nvSpPr>
        <p:spPr>
          <a:xfrm>
            <a:off x="0" y="487025"/>
            <a:ext cx="12007850" cy="6369685"/>
          </a:xfrm>
          <a:prstGeom prst="rect">
            <a:avLst/>
          </a:prstGeom>
          <a:noFill/>
        </p:spPr>
        <p:txBody>
          <a:bodyPr wrap="square" rtlCol="0">
            <a:spAutoFit/>
          </a:bodyPr>
          <a:lstStyle/>
          <a:p>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一、现代科学技术的发展</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时间：二战以后；</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科技进步的基础：计算机与人工智能；</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领域：航天、海洋、原子能、生物、新材料;</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地位：尖端科技的发展成为衡量国家综合实力的重要标志。</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（一）计算机技术的发展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1、产生：1946年研制第一台电子计算机，为满足弹道计算的需要。（服务于军事）</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2、发展：计算机演化为互联网，并于20世纪90年代实现商业化。</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3、影响：计算机网络技术从科学计算、事务管理等方面逐步扩展，进入生产生活的各个领域，并走入家庭。</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（二）人工智能技术的发展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1、含义：人工智能技术作为计算机技术的一个分支，是通过计算机模拟人的思维解决实际问题的技术。</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自从20世纪50年代机器模拟智能被美国科学家提上日程，人工智能已涵盖机器人制造、语音及图像识别、自然语言处理等领域。作为人工智能技术的代表，计算机控制的机械手、机器人等自动化装置，在生产中得到大量应用。</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3、出现领域：“无人仓库”“无人码头”“无人车间”乃至“无人工厂”也纷纷出现。</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grpSp>
        <p:nvGrpSpPr>
          <p:cNvPr id="2" name="组合 1"/>
          <p:cNvGrpSpPr/>
          <p:nvPr/>
        </p:nvGrpSpPr>
        <p:grpSpPr>
          <a:xfrm>
            <a:off x="108585" y="0"/>
            <a:ext cx="11889105" cy="583565"/>
            <a:chOff x="477" y="0"/>
            <a:chExt cx="18723" cy="919"/>
          </a:xfrm>
        </p:grpSpPr>
        <p:sp>
          <p:nvSpPr>
            <p:cNvPr id="8" name="矩形 7"/>
            <p:cNvSpPr/>
            <p:nvPr>
              <p:custDataLst>
                <p:tags r:id="rId3"/>
              </p:custDataLst>
            </p:nvPr>
          </p:nvSpPr>
          <p:spPr>
            <a:xfrm>
              <a:off x="1140" y="79"/>
              <a:ext cx="18060" cy="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729" y="0"/>
              <a:ext cx="6499" cy="919"/>
            </a:xfrm>
            <a:prstGeom prst="rect">
              <a:avLst/>
            </a:prstGeom>
            <a:noFill/>
          </p:spPr>
          <p:txBody>
            <a:bodyPr wrap="square" rtlCol="0">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477" y="25"/>
              <a:ext cx="1012" cy="744"/>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gr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3" name="文本框 2"/>
          <p:cNvSpPr txBox="1"/>
          <p:nvPr/>
        </p:nvSpPr>
        <p:spPr>
          <a:xfrm>
            <a:off x="92075" y="974090"/>
            <a:ext cx="12007850" cy="5631180"/>
          </a:xfrm>
          <a:prstGeom prst="rect">
            <a:avLst/>
          </a:prstGeom>
          <a:noFill/>
        </p:spPr>
        <p:txBody>
          <a:bodyPr wrap="square" rtlCol="0">
            <a:spAutoFit/>
          </a:bodyPr>
          <a:lstStyle/>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4、影响：人工智能技术广泛地应用到各个领域，极大地改变了人们的生产生活。</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①人工智能日益成为新一轮产业革命的引擎。</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②人工智能将会颠覆人们以往的生活方式，把人类的文明进程向前大步推进。</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（三）航天技术的发展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1、产生：自从1957年苏联发射世界上第一颗人造地球卫星</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2、发展：许多国家利用航天技术服务于军事部门与国民经济，俄罗斯、美国、法国、中国等国家已研发出多种类型的运载火箭，成功发射大量航天器，在太空中建立了严密的地球测控网。</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3、影响：作为新兴的尖端科技，航天技术对现代国防与经济发展产生了巨大影响。</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（四）海洋技术的发展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1、地位：海洋技术在现代科技进步中处于重要位置。</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2、美国海洋技术的发展：美国是世界上最先进行深海研究的国家。</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20 世纪60年代，美国深潜器曾在水下数千米处发现了海洋生物群落，并且首次潜入世界大洋中最深的马里亚纳海沟。</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3" name="文本框 2"/>
          <p:cNvSpPr txBox="1"/>
          <p:nvPr/>
        </p:nvSpPr>
        <p:spPr>
          <a:xfrm>
            <a:off x="243205" y="958215"/>
            <a:ext cx="11705590" cy="5262245"/>
          </a:xfrm>
          <a:prstGeom prst="rect">
            <a:avLst/>
          </a:prstGeom>
          <a:noFill/>
        </p:spPr>
        <p:txBody>
          <a:bodyPr wrap="square" rtlCol="0">
            <a:spAutoFit/>
          </a:bodyPr>
          <a:lstStyle/>
          <a:p>
            <a:r>
              <a:rPr lang="zh-CN" altLang="en-US" sz="2800" b="1">
                <a:solidFill>
                  <a:srgbClr val="000000"/>
                </a:solidFill>
                <a:latin typeface="华文楷体" panose="02010600040101010101" charset="-122"/>
                <a:ea typeface="华文楷体" panose="02010600040101010101" charset="-122"/>
                <a:cs typeface="华文楷体" panose="02010600040101010101" charset="-122"/>
                <a:sym typeface="+mn-ea"/>
              </a:rPr>
              <a:t>3、中国海洋技术的发展：</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800" b="1">
                <a:solidFill>
                  <a:srgbClr val="000000"/>
                </a:solidFill>
                <a:latin typeface="华文楷体" panose="02010600040101010101" charset="-122"/>
                <a:ea typeface="华文楷体" panose="02010600040101010101" charset="-122"/>
                <a:cs typeface="华文楷体" panose="02010600040101010101" charset="-122"/>
                <a:sym typeface="+mn-ea"/>
              </a:rPr>
              <a:t>（1）1997年，中国自主研发的无缆水下深潜机器人成功潜入水下6000米处进行科学试验，这标志着中国海洋技术已跻身世界先进行列。</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800" b="1">
                <a:solidFill>
                  <a:srgbClr val="000000"/>
                </a:solidFill>
                <a:latin typeface="华文楷体" panose="02010600040101010101" charset="-122"/>
                <a:ea typeface="华文楷体" panose="02010600040101010101" charset="-122"/>
                <a:cs typeface="华文楷体" panose="02010600040101010101" charset="-122"/>
                <a:sym typeface="+mn-ea"/>
              </a:rPr>
              <a:t>（2）2012年，中国的“蛟龙号”载人潜水器在马里亚纳海域进行试潜，成功突破7000米深度，这是世界同类型载人潜水器的最大下潜深度。（2020年“奋斗号”深潜10909；110千帕压力）</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800" b="1">
                <a:solidFill>
                  <a:srgbClr val="000000"/>
                </a:solidFill>
                <a:latin typeface="华文楷体" panose="02010600040101010101" charset="-122"/>
                <a:ea typeface="华文楷体" panose="02010600040101010101" charset="-122"/>
                <a:cs typeface="华文楷体" panose="02010600040101010101" charset="-122"/>
              </a:rPr>
              <a:t>（五）生物医用材料等新材料被广泛应用到生产生活中。</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800" b="1">
                <a:solidFill>
                  <a:srgbClr val="000000"/>
                </a:solidFill>
                <a:latin typeface="华文楷体" panose="02010600040101010101" charset="-122"/>
                <a:ea typeface="华文楷体" panose="02010600040101010101" charset="-122"/>
                <a:cs typeface="华文楷体" panose="02010600040101010101" charset="-122"/>
              </a:rPr>
              <a:t>拓展：二战以来现代科技进步的原因：</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en-US" altLang="zh-CN" sz="2800" b="1">
                <a:solidFill>
                  <a:srgbClr val="000000"/>
                </a:solidFill>
                <a:latin typeface="华文楷体" panose="02010600040101010101" charset="-122"/>
                <a:ea typeface="华文楷体" panose="02010600040101010101" charset="-122"/>
                <a:cs typeface="华文楷体" panose="02010600040101010101" charset="-122"/>
              </a:rPr>
              <a:t>1.</a:t>
            </a:r>
            <a:r>
              <a:rPr lang="zh-CN" altLang="en-US" sz="2800" b="1">
                <a:solidFill>
                  <a:srgbClr val="000000"/>
                </a:solidFill>
                <a:latin typeface="华文楷体" panose="02010600040101010101" charset="-122"/>
                <a:ea typeface="华文楷体" panose="02010600040101010101" charset="-122"/>
                <a:cs typeface="华文楷体" panose="02010600040101010101" charset="-122"/>
              </a:rPr>
              <a:t>理论基础：相对论、量子理论的提出</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en-US" altLang="zh-CN" sz="2800" b="1">
                <a:solidFill>
                  <a:srgbClr val="000000"/>
                </a:solidFill>
                <a:latin typeface="华文楷体" panose="02010600040101010101" charset="-122"/>
                <a:ea typeface="华文楷体" panose="02010600040101010101" charset="-122"/>
                <a:cs typeface="华文楷体" panose="02010600040101010101" charset="-122"/>
              </a:rPr>
              <a:t>2.</a:t>
            </a:r>
            <a:r>
              <a:rPr lang="zh-CN" altLang="en-US" sz="2800" b="1">
                <a:solidFill>
                  <a:srgbClr val="000000"/>
                </a:solidFill>
                <a:latin typeface="华文楷体" panose="02010600040101010101" charset="-122"/>
                <a:ea typeface="华文楷体" panose="02010600040101010101" charset="-122"/>
                <a:cs typeface="华文楷体" panose="02010600040101010101" charset="-122"/>
              </a:rPr>
              <a:t>社会需要：二战中的军事需求、战后军备竞赛和发展经济的要求</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r>
              <a:rPr lang="en-US" altLang="zh-CN" sz="2800" b="1">
                <a:solidFill>
                  <a:srgbClr val="000000"/>
                </a:solidFill>
                <a:latin typeface="华文楷体" panose="02010600040101010101" charset="-122"/>
                <a:ea typeface="华文楷体" panose="02010600040101010101" charset="-122"/>
                <a:cs typeface="华文楷体" panose="02010600040101010101" charset="-122"/>
              </a:rPr>
              <a:t>3.</a:t>
            </a:r>
            <a:r>
              <a:rPr lang="zh-CN" altLang="en-US" sz="2800" b="1">
                <a:solidFill>
                  <a:srgbClr val="000000"/>
                </a:solidFill>
                <a:latin typeface="华文楷体" panose="02010600040101010101" charset="-122"/>
                <a:ea typeface="华文楷体" panose="02010600040101010101" charset="-122"/>
                <a:cs typeface="华文楷体" panose="02010600040101010101" charset="-122"/>
              </a:rPr>
              <a:t>制度保障：各国政府的大力支持（增强综合国力、参与国际竞争的要求）</a:t>
            </a:r>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a:p>
            <a:endParaRPr lang="zh-CN" altLang="en-US" sz="2800" b="1">
              <a:solidFill>
                <a:srgbClr val="000000"/>
              </a:solidFill>
              <a:latin typeface="华文楷体" panose="02010600040101010101" charset="-122"/>
              <a:ea typeface="华文楷体" panose="02010600040101010101" charset="-122"/>
              <a:cs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02</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3" name="文本框 2"/>
          <p:cNvSpPr txBox="1"/>
          <p:nvPr/>
        </p:nvSpPr>
        <p:spPr>
          <a:xfrm>
            <a:off x="-28575" y="3442970"/>
            <a:ext cx="12115800" cy="3415030"/>
          </a:xfrm>
          <a:prstGeom prst="rect">
            <a:avLst/>
          </a:prstGeom>
          <a:noFill/>
        </p:spPr>
        <p:txBody>
          <a:bodyPr wrap="square" rtlCol="0">
            <a:spAutoFit/>
          </a:bodyPr>
          <a:lstStyle/>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2、人类文化生活出现了新的模式。</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 ①社会阶层结构：中产阶级形成并壮大，劳动者地位受到挑战</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 ②人类文化生活：出现新的模式，信息检索；通信交流；文化传播；认知视野等产生新的变化；推动了电子商务的发展。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 ③人类物质生活：衣、食、住、行、用等取得长足进步，生活质量水平提升</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en-US" altLang="zh-CN" sz="2400" b="1">
                <a:solidFill>
                  <a:srgbClr val="000000"/>
                </a:solidFill>
                <a:latin typeface="华文楷体" panose="02010600040101010101" charset="-122"/>
                <a:ea typeface="华文楷体" panose="02010600040101010101" charset="-122"/>
                <a:cs typeface="华文楷体" panose="02010600040101010101" charset="-122"/>
              </a:rPr>
              <a:t>3</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、国际关系：①推动世界经济格局的多极化；②加剧了世界各国发展的不平衡，国际政治经济秩序发生新变化；③扩大世界贫富差距，促进世界范围内生产关系（国际分工）的变化</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en-US" altLang="zh-CN" sz="2400" b="1">
                <a:solidFill>
                  <a:srgbClr val="000000"/>
                </a:solidFill>
                <a:latin typeface="华文楷体" panose="02010600040101010101" charset="-122"/>
                <a:ea typeface="华文楷体" panose="02010600040101010101" charset="-122"/>
                <a:cs typeface="华文楷体" panose="02010600040101010101" charset="-122"/>
              </a:rPr>
              <a:t>4</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、生态环境：深刻改变人与自然的关系，继续改造地球生态圈的面貌</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sp>
        <p:nvSpPr>
          <p:cNvPr id="2" name="文本框 1"/>
          <p:cNvSpPr txBox="1"/>
          <p:nvPr/>
        </p:nvSpPr>
        <p:spPr>
          <a:xfrm>
            <a:off x="38100" y="797560"/>
            <a:ext cx="12153265" cy="2676525"/>
          </a:xfrm>
          <a:prstGeom prst="rect">
            <a:avLst/>
          </a:prstGeom>
          <a:noFill/>
        </p:spPr>
        <p:txBody>
          <a:bodyPr wrap="square" rtlCol="0" anchor="t">
            <a:spAutoFit/>
          </a:bodyPr>
          <a:p>
            <a:r>
              <a:rPr lang="zh-CN" altLang="en-US" sz="2400" b="1">
                <a:solidFill>
                  <a:srgbClr val="000000"/>
                </a:solidFill>
                <a:latin typeface="微软雅黑" panose="020B0503020204020204" charset="-122"/>
                <a:ea typeface="微软雅黑" panose="020B0503020204020204" charset="-122"/>
                <a:cs typeface="微软雅黑" panose="020B0503020204020204" charset="-122"/>
                <a:sym typeface="+mn-ea"/>
              </a:rPr>
              <a:t>二、现代科技进步的革命性意义</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1.经济方面：①生产力：巨大跃进，开拓新生产领域，提升经济效益，影响社会经济发展方向。②经济增长模式：使劳作方式由粗放型转化为集约型，社会生产从劳动力密集型向技术密集型转变，利润增长依赖技术革新。③企业管理方式：以市场为导向、重视创新意识和发挥技术优势、有效调动员工积极性的现代企业管理制度逐步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rPr>
              <a:t>④产业结构：“新经济”以高技术产业为支柱，以智力资源为依托。促进服务业发展，使第三产业在经济的比重提升并逐渐占据主导，物流运输、互联网等迅速发展。</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custDataLst>
              <p:tags r:id="rId1"/>
            </p:custDataLst>
          </p:nvPr>
        </p:nvSpPr>
        <p:spPr>
          <a:xfrm>
            <a:off x="1625600" y="885190"/>
            <a:ext cx="10566400" cy="1974215"/>
          </a:xfrm>
          <a:custGeom>
            <a:avLst/>
            <a:gdLst>
              <a:gd name="connsiteX0" fmla="*/ 0 w 10566400"/>
              <a:gd name="connsiteY0" fmla="*/ 0 h 1973943"/>
              <a:gd name="connsiteX1" fmla="*/ 10566400 w 10566400"/>
              <a:gd name="connsiteY1" fmla="*/ 0 h 1973943"/>
              <a:gd name="connsiteX2" fmla="*/ 10566400 w 10566400"/>
              <a:gd name="connsiteY2" fmla="*/ 1973943 h 1973943"/>
              <a:gd name="connsiteX3" fmla="*/ 1785257 w 10566400"/>
              <a:gd name="connsiteY3" fmla="*/ 1973943 h 1973943"/>
              <a:gd name="connsiteX4" fmla="*/ 0 w 10566400"/>
              <a:gd name="connsiteY4" fmla="*/ 0 h 19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0" h="1973943">
                <a:moveTo>
                  <a:pt x="0" y="0"/>
                </a:moveTo>
                <a:lnTo>
                  <a:pt x="10566400" y="0"/>
                </a:lnTo>
                <a:lnTo>
                  <a:pt x="10566400" y="1973943"/>
                </a:lnTo>
                <a:lnTo>
                  <a:pt x="1785257" y="1973943"/>
                </a:lnTo>
                <a:lnTo>
                  <a:pt x="0" y="0"/>
                </a:lnTo>
                <a:close/>
              </a:path>
            </a:pathLst>
          </a:custGeom>
          <a:blipFill dpi="0" rotWithShape="1">
            <a:blip r:embed="rId2"/>
            <a:stretch>
              <a:fillRect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cs typeface="+mn-ea"/>
              <a:sym typeface="+mn-lt"/>
            </a:endParaRPr>
          </a:p>
        </p:txBody>
      </p:sp>
      <p:sp>
        <p:nvSpPr>
          <p:cNvPr id="12" name="标题 11"/>
          <p:cNvSpPr>
            <a:spLocks noGrp="1"/>
          </p:cNvSpPr>
          <p:nvPr>
            <p:ph type="title"/>
            <p:custDataLst>
              <p:tags r:id="rId3"/>
            </p:custDataLst>
          </p:nvPr>
        </p:nvSpPr>
        <p:spPr>
          <a:xfrm>
            <a:off x="3936365" y="3619500"/>
            <a:ext cx="5365750" cy="716280"/>
          </a:xfrm>
        </p:spPr>
        <p:txBody>
          <a:bodyPr wrap="square">
            <a:noAutofit/>
          </a:bodyPr>
          <a:p>
            <a:pPr marL="0" indent="0" algn="dist">
              <a:lnSpc>
                <a:spcPct val="100000"/>
              </a:lnSpc>
              <a:spcBef>
                <a:spcPts val="0"/>
              </a:spcBef>
              <a:spcAft>
                <a:spcPts val="0"/>
              </a:spcAft>
              <a:buSzPct val="100000"/>
              <a:buNone/>
            </a:pPr>
            <a:r>
              <a:rPr lang="zh-CN" altLang="en-US" sz="4800" u="none" strike="noStrike" spc="-200" baseline="0">
                <a:solidFill>
                  <a:schemeClr val="accent1"/>
                </a:solidFill>
                <a:uLnTx/>
                <a:uFillTx/>
                <a:sym typeface="+mn-lt"/>
              </a:rPr>
              <a:t>第6课 错题讲评</a:t>
            </a:r>
            <a:endParaRPr lang="zh-CN" altLang="en-US" sz="4800" u="none" strike="noStrike" spc="-200" baseline="0">
              <a:solidFill>
                <a:schemeClr val="accent1"/>
              </a:solidFill>
              <a:uLnTx/>
              <a:uFillTx/>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251460" y="203835"/>
            <a:ext cx="11680190" cy="608139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8．1957年苏联人造地球卫星上天，被美国人看成是“技术上的珍珠港事件”。美国以此为契机，调整科研发展战略，研究重点由原子能转向空间技术，1969年实现阿波罗登月。这反映了(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A．苏联对美国构成严重威胁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B．美国科技全面落后于苏联</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C．国家间科技竞争被政治化               </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5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D．美苏争霸集中在科技领域</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
        <p:nvSpPr>
          <p:cNvPr id="2" name="文本框 1"/>
          <p:cNvSpPr txBox="1"/>
          <p:nvPr/>
        </p:nvSpPr>
        <p:spPr>
          <a:xfrm>
            <a:off x="8905240" y="1566545"/>
            <a:ext cx="808355" cy="848360"/>
          </a:xfrm>
          <a:prstGeom prst="rect">
            <a:avLst/>
          </a:prstGeom>
          <a:noFill/>
        </p:spPr>
        <p:txBody>
          <a:bodyPr wrap="square" rtlCol="0" anchor="t">
            <a:noAutofit/>
          </a:bodyPr>
          <a:p>
            <a:r>
              <a:rPr lang="en-US" sz="4800" b="1">
                <a:solidFill>
                  <a:srgbClr val="FF0000"/>
                </a:solidFill>
                <a:latin typeface="微软雅黑" panose="020B0503020204020204" charset="-122"/>
                <a:ea typeface="微软雅黑" panose="020B0503020204020204" charset="-122"/>
                <a:sym typeface="+mn-ea"/>
              </a:rPr>
              <a:t>C</a:t>
            </a:r>
            <a:endParaRPr lang="zh-CN" sz="4800" b="1">
              <a:solidFill>
                <a:srgbClr val="FF0000"/>
              </a:solidFill>
              <a:latin typeface="微软雅黑" panose="020B0503020204020204" charset="-122"/>
              <a:ea typeface="微软雅黑" panose="020B0503020204020204" charset="-122"/>
              <a:sym typeface="+mn-ea"/>
            </a:endParaRPr>
          </a:p>
          <a:p>
            <a:endParaRPr lang="zh-CN" altLang="en-US" sz="4800" b="1">
              <a:solidFill>
                <a:srgbClr val="FF0000"/>
              </a:solidFill>
              <a:latin typeface="微软雅黑" panose="020B0503020204020204" charset="-122"/>
              <a:ea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172720" y="149225"/>
            <a:ext cx="11650980" cy="639127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buClrTx/>
              <a:buSzTx/>
              <a:buNone/>
            </a:pPr>
            <a:r>
              <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rPr>
              <a:t>11.阅读材料,回答问题。</a:t>
            </a: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a:p>
            <a:pPr marL="0" lvl="0" algn="l">
              <a:buClrTx/>
              <a:buSzTx/>
              <a:buNone/>
            </a:pPr>
            <a:r>
              <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rPr>
              <a:t>材料　科学技术在不断地发展,随着信息时代的到来,网络已深入人们生活的方方面面,改变着人们的社会生活环境、交往方式以及社会互动关系。</a:t>
            </a: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a:p>
            <a:pPr marL="0" lvl="0" algn="l">
              <a:buClrTx/>
              <a:buSzTx/>
              <a:buNone/>
            </a:pP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a:p>
            <a:pPr marL="0" lvl="0" algn="l">
              <a:buClrTx/>
              <a:buSzTx/>
              <a:buNone/>
            </a:pP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a:p>
            <a:pPr marL="0" lvl="0" algn="l">
              <a:buClrTx/>
              <a:buSzTx/>
              <a:buNone/>
            </a:pP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a:p>
            <a:pPr marL="0" lvl="0" algn="l">
              <a:buClrTx/>
              <a:buSzTx/>
              <a:buNone/>
            </a:pP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a:p>
            <a:pPr marL="0" lvl="0" algn="l">
              <a:buClrTx/>
              <a:buSzTx/>
              <a:buNone/>
            </a:pPr>
            <a:r>
              <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rPr>
              <a:t>结合材料与所学知识,围绕“网络技术与人际关系”自行拟定一个具体的论题,并就所拟论题进行简要阐述。(要求:明确写出所拟论题,阐述须有史实依据)</a:t>
            </a:r>
            <a:endParaRPr lang="zh-CN" altLang="en-US" b="1">
              <a:solidFill>
                <a:schemeClr val="dk1"/>
              </a:solidFill>
              <a:latin typeface="华文楷体" panose="02010600040101010101" charset="-122"/>
              <a:ea typeface="华文楷体" panose="02010600040101010101" charset="-122"/>
              <a:cs typeface="华文楷体" panose="02010600040101010101" charset="-122"/>
              <a:sym typeface="+mn-ea"/>
            </a:endParaRPr>
          </a:p>
        </p:txBody>
      </p:sp>
      <p:pic>
        <p:nvPicPr>
          <p:cNvPr id="4" name="图片 2" descr="www.zqy.com"/>
          <p:cNvPicPr>
            <a:picLocks noChangeAspect="1"/>
          </p:cNvPicPr>
          <p:nvPr/>
        </p:nvPicPr>
        <p:blipFill>
          <a:blip r:embed="rId4"/>
          <a:stretch>
            <a:fillRect/>
          </a:stretch>
        </p:blipFill>
        <p:spPr>
          <a:xfrm>
            <a:off x="1045210" y="1724660"/>
            <a:ext cx="5466715" cy="2913380"/>
          </a:xfrm>
          <a:prstGeom prst="rect">
            <a:avLst/>
          </a:prstGeom>
          <a:noFill/>
          <a:ln>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193" name="图片 1520643" descr="D:/课件/新坐标2/20-21同步新教材人教历史选择性必修2/PPT课件/KTB202-59.TIF"/>
          <p:cNvPicPr>
            <a:picLocks noChangeAspect="1"/>
          </p:cNvPicPr>
          <p:nvPr>
            <p:custDataLst>
              <p:tags r:id="rId1"/>
            </p:custDataLst>
          </p:nvPr>
        </p:nvPicPr>
        <p:blipFill>
          <a:blip r:embed="rId2" r:link="rId3">
            <a:clrChange>
              <a:clrFrom>
                <a:srgbClr val="FFFFFF"/>
              </a:clrFrom>
              <a:clrTo>
                <a:srgbClr val="FFFFFF">
                  <a:alpha val="0"/>
                </a:srgbClr>
              </a:clrTo>
            </a:clrChange>
          </a:blip>
          <a:srcRect b="65689"/>
          <a:stretch>
            <a:fillRect/>
          </a:stretch>
        </p:blipFill>
        <p:spPr>
          <a:xfrm>
            <a:off x="347980" y="1214120"/>
            <a:ext cx="11480165" cy="5238115"/>
          </a:xfrm>
          <a:prstGeom prst="rect">
            <a:avLst/>
          </a:prstGeom>
          <a:noFill/>
          <a:ln>
            <a:noFill/>
            <a:miter lim="800000"/>
            <a:headEnd/>
            <a:tailEnd/>
          </a:ln>
        </p:spPr>
      </p:pic>
      <p:grpSp>
        <p:nvGrpSpPr>
          <p:cNvPr id="6" name="组合 5"/>
          <p:cNvGrpSpPr/>
          <p:nvPr/>
        </p:nvGrpSpPr>
        <p:grpSpPr>
          <a:xfrm>
            <a:off x="347980" y="262890"/>
            <a:ext cx="11874500" cy="685800"/>
            <a:chOff x="548" y="414"/>
            <a:chExt cx="18700" cy="1080"/>
          </a:xfrm>
        </p:grpSpPr>
        <p:sp>
          <p:nvSpPr>
            <p:cNvPr id="8" name="矩形 7"/>
            <p:cNvSpPr/>
            <p:nvPr>
              <p:custDataLst>
                <p:tags r:id="rId4"/>
              </p:custDataLst>
            </p:nvPr>
          </p:nvSpPr>
          <p:spPr>
            <a:xfrm>
              <a:off x="1188" y="541"/>
              <a:ext cx="18060" cy="8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777" y="462"/>
              <a:ext cx="6499" cy="919"/>
            </a:xfrm>
            <a:prstGeom prst="rect">
              <a:avLst/>
            </a:prstGeom>
            <a:noFill/>
          </p:spPr>
          <p:txBody>
            <a:bodyPr wrap="square" rtlCol="0">
              <a:spAutoFit/>
            </a:bodyPr>
            <a:p>
              <a:pPr marL="0" marR="0" lvl="0" indent="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单元知识结构</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5"/>
              </p:custDataLst>
            </p:nvPr>
          </p:nvSpPr>
          <p:spPr>
            <a:xfrm>
              <a:off x="548" y="414"/>
              <a:ext cx="1080" cy="108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rPr>
                <a:t>二</a:t>
              </a:r>
              <a:endPar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grpSp>
    </p:spTree>
    <p:custDataLst>
      <p:tags r:id="rId6"/>
    </p:custDataLst>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3" name="内容占位符 2"/>
          <p:cNvSpPr>
            <a:spLocks noGrp="1"/>
          </p:cNvSpPr>
          <p:nvPr>
            <p:ph idx="4294967295"/>
            <p:custDataLst>
              <p:tags r:id="rId3"/>
            </p:custDataLst>
          </p:nvPr>
        </p:nvSpPr>
        <p:spPr>
          <a:xfrm>
            <a:off x="291465" y="174625"/>
            <a:ext cx="11652885" cy="6395720"/>
          </a:xfrm>
        </p:spPr>
        <p:txBody>
          <a:bodyPr vert="horz" lIns="91440" tIns="45720" rIns="91440" bIns="45720" rtlCol="0">
            <a:normAutofit fontScale="9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algn="l">
              <a:lnSpc>
                <a:spcPct val="10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11.示例一</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0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论题:互联网打破常规的空间与时间的界限,</a:t>
            </a:r>
            <a:r>
              <a:rPr lang="zh-CN" altLang="en-US">
                <a:solidFill>
                  <a:srgbClr val="FF0000"/>
                </a:solidFill>
                <a:latin typeface="微软雅黑" panose="020B0503020204020204" charset="-122"/>
                <a:ea typeface="微软雅黑" panose="020B0503020204020204" charset="-122"/>
                <a:cs typeface="微软雅黑" panose="020B0503020204020204" charset="-122"/>
                <a:sym typeface="+mn-ea"/>
              </a:rPr>
              <a:t>有利于人与人之间更好地交流。</a:t>
            </a:r>
            <a:endParaRPr lang="zh-CN" altLang="en-US">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0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阐述:互联网作为崭新的信息技术,信息量庞大,信息传播与交流的速度快捷,将世界联系在一起,具有开放性,人人都可以自由参与,资源共享。在网络世界里,可以方便地找到在局部的现实世界中不易觅得的同好,可以与众多千万里之遥的知音天天聚会畅谈,增加了更多人之间从陌生到朋友的可能性。即使亲人、友人之间相隔遥远,也能通过网络进行“面对面”的交流,便于感情的交流与升华。</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0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示例二</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0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论题:互联网的发展</a:t>
            </a:r>
            <a:r>
              <a:rPr lang="zh-CN" altLang="en-US">
                <a:solidFill>
                  <a:srgbClr val="FF0000"/>
                </a:solidFill>
                <a:latin typeface="微软雅黑" panose="020B0503020204020204" charset="-122"/>
                <a:ea typeface="微软雅黑" panose="020B0503020204020204" charset="-122"/>
                <a:cs typeface="微软雅黑" panose="020B0503020204020204" charset="-122"/>
                <a:sym typeface="+mn-ea"/>
              </a:rPr>
              <a:t>拉开了人与人之间的距离。</a:t>
            </a:r>
            <a:endParaRPr lang="zh-CN" altLang="en-US">
              <a:solidFill>
                <a:srgbClr val="FF0000"/>
              </a:solidFill>
              <a:latin typeface="微软雅黑" panose="020B0503020204020204" charset="-122"/>
              <a:ea typeface="微软雅黑" panose="020B0503020204020204" charset="-122"/>
              <a:cs typeface="微软雅黑" panose="020B0503020204020204" charset="-122"/>
              <a:sym typeface="+mn-ea"/>
            </a:endParaRPr>
          </a:p>
          <a:p>
            <a:pPr marL="0" lvl="0" algn="l">
              <a:lnSpc>
                <a:spcPct val="100000"/>
              </a:lnSpc>
              <a:buClrTx/>
              <a:buSzTx/>
              <a:buNone/>
            </a:pPr>
            <a:r>
              <a:rPr lang="zh-CN" altLang="en-US">
                <a:solidFill>
                  <a:schemeClr val="dk1"/>
                </a:solidFill>
                <a:latin typeface="微软雅黑" panose="020B0503020204020204" charset="-122"/>
                <a:ea typeface="微软雅黑" panose="020B0503020204020204" charset="-122"/>
                <a:cs typeface="微软雅黑" panose="020B0503020204020204" charset="-122"/>
                <a:sym typeface="+mn-ea"/>
              </a:rPr>
              <a:t>阐述:随着网络技术的发展,电脑、手机逐渐成为人们生活和工作必不可少的工具。很多人沉浸于网络空间,减少了人与人之间的亲密交往。在家看手机、玩电脑、缺少与家人的沟通;在外与朋友聚会时各自拿着手机低头看,也缺少与朋友的交流,从而使亲情、友情变得淡化。另外,由于网络的虚拟性,往往会出现虚假购物、网络欺骗、不良信息泛滥等,造成人与人之间失去信任,增加了孤独、抑郁等负面因素,拉开了人与人之间的距离。</a:t>
            </a:r>
            <a:endParaRPr lang="zh-CN" altLang="en-US">
              <a:solidFill>
                <a:schemeClr val="dk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1500" advClick="0"/>
    </mc:Choice>
    <mc:Fallback>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custDataLst>
              <p:tags r:id="rId1"/>
            </p:custDataLst>
          </p:nvPr>
        </p:nvSpPr>
        <p:spPr>
          <a:xfrm>
            <a:off x="1616075" y="0"/>
            <a:ext cx="10566400" cy="1974215"/>
          </a:xfrm>
          <a:custGeom>
            <a:avLst/>
            <a:gdLst>
              <a:gd name="connsiteX0" fmla="*/ 0 w 10566400"/>
              <a:gd name="connsiteY0" fmla="*/ 0 h 1973943"/>
              <a:gd name="connsiteX1" fmla="*/ 10566400 w 10566400"/>
              <a:gd name="connsiteY1" fmla="*/ 0 h 1973943"/>
              <a:gd name="connsiteX2" fmla="*/ 10566400 w 10566400"/>
              <a:gd name="connsiteY2" fmla="*/ 1973943 h 1973943"/>
              <a:gd name="connsiteX3" fmla="*/ 1785257 w 10566400"/>
              <a:gd name="connsiteY3" fmla="*/ 1973943 h 1973943"/>
              <a:gd name="connsiteX4" fmla="*/ 0 w 10566400"/>
              <a:gd name="connsiteY4" fmla="*/ 0 h 1973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66400" h="1973943">
                <a:moveTo>
                  <a:pt x="0" y="0"/>
                </a:moveTo>
                <a:lnTo>
                  <a:pt x="10566400" y="0"/>
                </a:lnTo>
                <a:lnTo>
                  <a:pt x="10566400" y="1973943"/>
                </a:lnTo>
                <a:lnTo>
                  <a:pt x="1785257" y="1973943"/>
                </a:lnTo>
                <a:lnTo>
                  <a:pt x="0" y="0"/>
                </a:lnTo>
                <a:close/>
              </a:path>
            </a:pathLst>
          </a:custGeom>
          <a:blipFill dpi="0" rotWithShape="1">
            <a:blip r:embed="rId2"/>
            <a:stretch>
              <a:fillRect b="-1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cs typeface="+mn-ea"/>
              <a:sym typeface="+mn-lt"/>
            </a:endParaRPr>
          </a:p>
        </p:txBody>
      </p:sp>
      <p:sp>
        <p:nvSpPr>
          <p:cNvPr id="12" name="标题 11"/>
          <p:cNvSpPr>
            <a:spLocks noGrp="1"/>
          </p:cNvSpPr>
          <p:nvPr>
            <p:ph type="title"/>
            <p:custDataLst>
              <p:tags r:id="rId3"/>
            </p:custDataLst>
          </p:nvPr>
        </p:nvSpPr>
        <p:spPr>
          <a:xfrm>
            <a:off x="3914812" y="2919045"/>
            <a:ext cx="3577049" cy="716508"/>
          </a:xfrm>
        </p:spPr>
        <p:txBody>
          <a:bodyPr wrap="square">
            <a:noAutofit/>
          </a:bodyPr>
          <a:p>
            <a:pPr marL="0" indent="0" algn="dist">
              <a:lnSpc>
                <a:spcPct val="100000"/>
              </a:lnSpc>
              <a:spcBef>
                <a:spcPts val="0"/>
              </a:spcBef>
              <a:spcAft>
                <a:spcPts val="0"/>
              </a:spcAft>
              <a:buSzPct val="100000"/>
              <a:buNone/>
            </a:pPr>
            <a:r>
              <a:rPr lang="zh-CN" altLang="en-US" sz="7200" u="none" strike="noStrike" spc="-200" baseline="0">
                <a:solidFill>
                  <a:schemeClr val="accent1"/>
                </a:solidFill>
                <a:uLnTx/>
                <a:uFillTx/>
                <a:sym typeface="+mn-lt"/>
              </a:rPr>
              <a:t>结束</a:t>
            </a:r>
            <a:endParaRPr lang="zh-CN" altLang="en-US" sz="7200" u="none" strike="noStrike" spc="-200" baseline="0">
              <a:solidFill>
                <a:schemeClr val="accent1"/>
              </a:solidFill>
              <a:uLnTx/>
              <a:uFillTx/>
              <a:sym typeface="+mn-lt"/>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slow" p14:dur="1750" advClick="0">
        <p:comb/>
      </p:transition>
    </mc:Choice>
    <mc:Fallback>
      <p:transition spd="slow" advClick="0">
        <p:comb/>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274320" y="1282065"/>
            <a:ext cx="11696700" cy="4892675"/>
          </a:xfrm>
          <a:prstGeom prst="rect">
            <a:avLst/>
          </a:prstGeom>
          <a:noFill/>
        </p:spPr>
        <p:txBody>
          <a:bodyPr wrap="square" rtlCol="0">
            <a:spAutoFit/>
          </a:bodyPr>
          <a:lstStyle/>
          <a:p>
            <a:r>
              <a:rPr lang="en-US" altLang="zh-CN" sz="2400">
                <a:solidFill>
                  <a:schemeClr val="dk1"/>
                </a:solidFill>
                <a:latin typeface="微软雅黑" panose="020B0503020204020204" charset="-122"/>
                <a:ea typeface="微软雅黑" panose="020B0503020204020204" charset="-122"/>
                <a:cs typeface="微软雅黑" panose="020B0503020204020204" charset="-122"/>
              </a:rPr>
              <a:t>1.</a:t>
            </a:r>
            <a:r>
              <a:rPr lang="zh-CN" altLang="en-US" sz="2400">
                <a:solidFill>
                  <a:schemeClr val="dk1"/>
                </a:solidFill>
                <a:latin typeface="微软雅黑" panose="020B0503020204020204" charset="-122"/>
                <a:ea typeface="微软雅黑" panose="020B0503020204020204" charset="-122"/>
                <a:cs typeface="微软雅黑" panose="020B0503020204020204" charset="-122"/>
              </a:rPr>
              <a:t>（2021·北京顺义高二第一学期期末·21）“原始人类由于采猎和自卫的需要，学会了使用工具。当时的采猎工具，后来有的兼用于农耕，如石斧、木矛，有的发展为专门的农具，如木矛改进为耒耜”由此说明原始农耕出现的原因是（　　）</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A．人口增长      B．食物减少       C．经验增加      D．工具改进</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解析】据材料信息可知，生产工具的改进对原始农耕经济起到推动作用，故选D项；材料反映的是工具改进，与人口增长无关，排除A项；材料的重点是生产工具的改进，并未反映食物减少，排除B项；材料反映的是生产工具的改进推动原始农耕出现，与经验增加无关，排除C项。</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162858" y="2603500"/>
            <a:ext cx="106743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D</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274955" y="974090"/>
            <a:ext cx="11917045" cy="6000750"/>
          </a:xfrm>
          <a:prstGeom prst="rect">
            <a:avLst/>
          </a:prstGeom>
          <a:noFill/>
        </p:spPr>
        <p:txBody>
          <a:bodyPr wrap="square" rtlCol="0">
            <a:spAutoFit/>
          </a:bodyPr>
          <a:lstStyle/>
          <a:p>
            <a:r>
              <a:rPr lang="zh-CN" altLang="en-US" sz="2400">
                <a:solidFill>
                  <a:schemeClr val="dk1"/>
                </a:solidFill>
                <a:latin typeface="微软雅黑" panose="020B0503020204020204" charset="-122"/>
                <a:ea typeface="微软雅黑" panose="020B0503020204020204" charset="-122"/>
                <a:cs typeface="微软雅黑" panose="020B0503020204020204" charset="-122"/>
              </a:rPr>
              <a:t>2．（2021·山东青岛黄岛区高二第一学期期末·2）下表为1958—1996年京津冀地区汉墓中出土的铁制农具，据此可知汉代（　　）</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A．农业生产力水平提高               B．铁制农具成为随葬必需品</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C．金属冶炼技术趋于成熟             D．北方仍是经济发展中心</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解析】从上表可以看出铁制农具种类多样，表明农业生产力水平提高，故选A项；从上表的数据可以看出，铁制农具不是随葬必需品，排除B项；从上表可以看出铁制农具种类多样，但金属冶炼技术如何上表没有反映，排除C项；上表可以看出铁制农具种类多样，北方是否是经济发展中心没有体现，排除D项。</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976928" y="2476500"/>
            <a:ext cx="10229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graphicFrame>
        <p:nvGraphicFramePr>
          <p:cNvPr id="4" name="表格 3"/>
          <p:cNvGraphicFramePr>
            <a:graphicFrameLocks noGrp="1"/>
          </p:cNvGraphicFramePr>
          <p:nvPr>
            <p:custDataLst>
              <p:tags r:id="rId7"/>
            </p:custDataLst>
          </p:nvPr>
        </p:nvGraphicFramePr>
        <p:xfrm>
          <a:off x="723900" y="2234565"/>
          <a:ext cx="10112375" cy="2376170"/>
        </p:xfrm>
        <a:graphic>
          <a:graphicData uri="http://schemas.openxmlformats.org/drawingml/2006/table">
            <a:tbl>
              <a:tblPr firstRow="1" bandRow="1">
                <a:tableStyleId>{5940675A-B579-460E-94D1-54222C63F5DA}</a:tableStyleId>
              </a:tblPr>
              <a:tblGrid>
                <a:gridCol w="1685925"/>
                <a:gridCol w="8426450"/>
              </a:tblGrid>
              <a:tr h="692150">
                <a:tc>
                  <a:txBody>
                    <a:bodyPr wrap="square"/>
                    <a:lstStyle/>
                    <a:p>
                      <a:pPr indent="0">
                        <a:buNone/>
                      </a:pPr>
                      <a:r>
                        <a:rPr lang="en-US" sz="2000" b="0">
                          <a:latin typeface="微软雅黑" panose="020B0503020204020204" charset="-122"/>
                          <a:ea typeface="微软雅黑" panose="020B0503020204020204" charset="-122"/>
                          <a:cs typeface="楷体_GB2312" panose="02010609030101010101" charset="-122"/>
                        </a:rPr>
                        <a:t>时代</a:t>
                      </a:r>
                      <a:endParaRPr lang="en-US" altLang="en-US" sz="2000" b="0">
                        <a:latin typeface="微软雅黑" panose="020B0503020204020204" charset="-122"/>
                        <a:ea typeface="微软雅黑" panose="020B0503020204020204" charset="-122"/>
                        <a:cs typeface="楷体_GB2312" panose="0201060903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微软雅黑" panose="020B0503020204020204" charset="-122"/>
                          <a:ea typeface="微软雅黑" panose="020B0503020204020204" charset="-122"/>
                          <a:cs typeface="楷体_GB2312" panose="02010609030101010101" charset="-122"/>
                        </a:rPr>
                        <a:t>出土铁制农具种类（数字是出土该种类农具的墓葬数量）</a:t>
                      </a:r>
                      <a:endParaRPr lang="en-US" altLang="en-US" sz="2000" b="0">
                        <a:latin typeface="微软雅黑" panose="020B0503020204020204" charset="-122"/>
                        <a:ea typeface="微软雅黑" panose="020B0503020204020204" charset="-122"/>
                        <a:cs typeface="楷体_GB2312" panose="02010609030101010101"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91870">
                <a:tc>
                  <a:txBody>
                    <a:bodyPr wrap="square"/>
                    <a:lstStyle/>
                    <a:p>
                      <a:pPr indent="0">
                        <a:buNone/>
                      </a:pPr>
                      <a:r>
                        <a:rPr lang="en-US" sz="2000" b="0">
                          <a:latin typeface="微软雅黑" panose="020B0503020204020204" charset="-122"/>
                          <a:ea typeface="微软雅黑" panose="020B0503020204020204" charset="-122"/>
                          <a:cs typeface="微软雅黑" panose="020B0503020204020204" charset="-122"/>
                        </a:rPr>
                        <a:t>西汉（10）</a:t>
                      </a:r>
                      <a:endParaRPr lang="en-US" altLang="en-US" sz="2000" b="0">
                        <a:latin typeface="微软雅黑" panose="020B0503020204020204" charset="-122"/>
                        <a:ea typeface="微软雅黑" panose="020B0503020204020204" charset="-122"/>
                        <a:cs typeface="微软雅黑" panose="020B0503020204020204"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微软雅黑" panose="020B0503020204020204" charset="-122"/>
                          <a:ea typeface="微软雅黑" panose="020B0503020204020204" charset="-122"/>
                          <a:cs typeface="微软雅黑" panose="020B0503020204020204" charset="-122"/>
                        </a:rPr>
                        <a:t>锛（2）铧（1）锸（3）锄（2）犁铧（1）铲（2）镢（1）耙（1）镬（1）</a:t>
                      </a:r>
                      <a:endParaRPr lang="en-US" altLang="en-US" sz="2000" b="0">
                        <a:latin typeface="微软雅黑" panose="020B0503020204020204" charset="-122"/>
                        <a:ea typeface="微软雅黑" panose="020B0503020204020204" charset="-122"/>
                        <a:cs typeface="微软雅黑" panose="020B0503020204020204"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92150">
                <a:tc>
                  <a:txBody>
                    <a:bodyPr wrap="square"/>
                    <a:lstStyle/>
                    <a:p>
                      <a:pPr indent="0">
                        <a:buNone/>
                      </a:pPr>
                      <a:r>
                        <a:rPr lang="en-US" sz="2000" b="0">
                          <a:latin typeface="微软雅黑" panose="020B0503020204020204" charset="-122"/>
                          <a:ea typeface="微软雅黑" panose="020B0503020204020204" charset="-122"/>
                          <a:cs typeface="微软雅黑" panose="020B0503020204020204" charset="-122"/>
                        </a:rPr>
                        <a:t>东汉（5）</a:t>
                      </a:r>
                      <a:endParaRPr lang="en-US" altLang="en-US" sz="2000" b="0">
                        <a:latin typeface="微软雅黑" panose="020B0503020204020204" charset="-122"/>
                        <a:ea typeface="微软雅黑" panose="020B0503020204020204" charset="-122"/>
                        <a:cs typeface="微软雅黑" panose="020B0503020204020204"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000" b="0">
                          <a:latin typeface="微软雅黑" panose="020B0503020204020204" charset="-122"/>
                          <a:ea typeface="微软雅黑" panose="020B0503020204020204" charset="-122"/>
                          <a:cs typeface="微软雅黑" panose="020B0503020204020204" charset="-122"/>
                        </a:rPr>
                        <a:t>犁（2）镢（1）铲（3）</a:t>
                      </a:r>
                      <a:endParaRPr lang="en-US" altLang="en-US" sz="2000" b="0">
                        <a:latin typeface="微软雅黑" panose="020B0503020204020204" charset="-122"/>
                        <a:ea typeface="微软雅黑" panose="020B0503020204020204" charset="-122"/>
                        <a:cs typeface="微软雅黑" panose="020B0503020204020204" charset="-122"/>
                      </a:endParaRPr>
                    </a:p>
                  </a:txBody>
                  <a:tcPr marL="75564" marR="75564" marT="47625" marB="47625"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8"/>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274320" y="1282065"/>
            <a:ext cx="11696700" cy="4154170"/>
          </a:xfrm>
          <a:prstGeom prst="rect">
            <a:avLst/>
          </a:prstGeom>
          <a:noFill/>
        </p:spPr>
        <p:txBody>
          <a:bodyPr wrap="square" rtlCol="0">
            <a:spAutoFit/>
          </a:bodyPr>
          <a:lstStyle/>
          <a:p>
            <a:r>
              <a:rPr lang="en-US" altLang="zh-CN" sz="2400">
                <a:solidFill>
                  <a:schemeClr val="dk1"/>
                </a:solidFill>
                <a:latin typeface="微软雅黑" panose="020B0503020204020204" charset="-122"/>
                <a:ea typeface="微软雅黑" panose="020B0503020204020204" charset="-122"/>
                <a:cs typeface="微软雅黑" panose="020B0503020204020204" charset="-122"/>
              </a:rPr>
              <a:t>4.</a:t>
            </a:r>
            <a:r>
              <a:rPr lang="zh-CN" altLang="en-US" sz="2400">
                <a:solidFill>
                  <a:schemeClr val="dk1"/>
                </a:solidFill>
                <a:latin typeface="微软雅黑" panose="020B0503020204020204" charset="-122"/>
                <a:ea typeface="微软雅黑" panose="020B0503020204020204" charset="-122"/>
                <a:cs typeface="微软雅黑" panose="020B0503020204020204" charset="-122"/>
              </a:rPr>
              <a:t>（2021·山东滨州高二第二学期期末·9）从宋代起，棉花开始成为一种重要的纺织原料；到了元代，丝、麻、棉鼎足而立；明代以后，棉花的重要性超过了麻。这一变化的前提条件是（　　）</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解析】元代黄道婆推广先进的棉纺织技术，从宋代到明代，棉纺织技术不断进步，推动了我国棉纺织业的发展，棉布逐渐成为当时民众的主要衣料，故选A项；政府的大力推广是促进因素，不是这一变化的前提条件，排除B项；棉花的重要性与其实用性密切相关，商品经济的发展不是变化的前提条件，排除C项；雇佣关系是明朝中叶出现，排除D项。</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185083" y="2250440"/>
            <a:ext cx="10229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4" name="文本框 3"/>
          <p:cNvSpPr txBox="1"/>
          <p:nvPr>
            <p:custDataLst>
              <p:tags r:id="rId5"/>
            </p:custDataLst>
          </p:nvPr>
        </p:nvSpPr>
        <p:spPr>
          <a:xfrm>
            <a:off x="301625" y="1167765"/>
            <a:ext cx="11696700" cy="5262245"/>
          </a:xfrm>
          <a:prstGeom prst="rect">
            <a:avLst/>
          </a:prstGeom>
          <a:noFill/>
        </p:spPr>
        <p:txBody>
          <a:bodyPr wrap="square" rtlCol="0">
            <a:spAutoFit/>
          </a:bodyPr>
          <a:lstStyle/>
          <a:p>
            <a:r>
              <a:rPr lang="en-US" sz="2400">
                <a:solidFill>
                  <a:schemeClr val="dk1"/>
                </a:solidFill>
                <a:latin typeface="微软雅黑" panose="020B0503020204020204" charset="-122"/>
                <a:ea typeface="微软雅黑" panose="020B0503020204020204" charset="-122"/>
                <a:cs typeface="微软雅黑" panose="020B0503020204020204" charset="-122"/>
              </a:rPr>
              <a:t>5.</a:t>
            </a:r>
            <a:r>
              <a:rPr sz="2400">
                <a:solidFill>
                  <a:schemeClr val="dk1"/>
                </a:solidFill>
                <a:latin typeface="微软雅黑" panose="020B0503020204020204" charset="-122"/>
                <a:ea typeface="微软雅黑" panose="020B0503020204020204" charset="-122"/>
                <a:cs typeface="微软雅黑" panose="020B0503020204020204" charset="-122"/>
              </a:rPr>
              <a:t>（2021·辽宁葫芦岛高二第一学期期末·17）随着工厂的出现，工厂制度逐渐形成，工厂主制定了严格的规章制度，采用流水线进行生产。工厂管理制度的优势体现在（　　）</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①标准化生产                         ②提高生产销路</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③提高生产效率                       ④挖掘工人劳动潜质</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A．①②③        B．②③④         C．①③④        D．①②③④</a:t>
            </a:r>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解析】工厂制度采用流水生产模式，实行标准化生产，故①正确；工厂制度不具备销售优势，不能提高生产销路，故②错误；生产环节协同劳作，整个生产过程处于工厂主的监督管理之下，以保证生产效率与产品质量，故③正确；工厂主制定了严格的规章制度，以罚款、体罚和解雇等方式强化纪律意识，实行倒班制，以挖掘工人劳动潜质，故④正确；选择C项符合题意。</a:t>
            </a:r>
            <a:endParaRPr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228898" y="2603500"/>
            <a:ext cx="93535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C</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4" name="文本框 3"/>
          <p:cNvSpPr txBox="1"/>
          <p:nvPr>
            <p:custDataLst>
              <p:tags r:id="rId5"/>
            </p:custDataLst>
          </p:nvPr>
        </p:nvSpPr>
        <p:spPr>
          <a:xfrm>
            <a:off x="0" y="1034415"/>
            <a:ext cx="11978005" cy="5262245"/>
          </a:xfrm>
          <a:prstGeom prst="rect">
            <a:avLst/>
          </a:prstGeom>
          <a:noFill/>
        </p:spPr>
        <p:txBody>
          <a:bodyPr wrap="square" rtlCol="0">
            <a:spAutoFit/>
          </a:bodyPr>
          <a:lstStyle/>
          <a:p>
            <a:r>
              <a:rPr lang="en-US" sz="2400">
                <a:solidFill>
                  <a:schemeClr val="dk1"/>
                </a:solidFill>
                <a:latin typeface="微软雅黑" panose="020B0503020204020204" charset="-122"/>
                <a:ea typeface="微软雅黑" panose="020B0503020204020204" charset="-122"/>
                <a:cs typeface="微软雅黑" panose="020B0503020204020204" charset="-122"/>
              </a:rPr>
              <a:t>6.</a:t>
            </a:r>
            <a:r>
              <a:rPr sz="2400">
                <a:solidFill>
                  <a:schemeClr val="dk1"/>
                </a:solidFill>
                <a:latin typeface="微软雅黑" panose="020B0503020204020204" charset="-122"/>
                <a:ea typeface="微软雅黑" panose="020B0503020204020204" charset="-122"/>
                <a:cs typeface="微软雅黑" panose="020B0503020204020204" charset="-122"/>
              </a:rPr>
              <a:t>（2021·山东菏泽高二第一学期期末·13）发动机一开始，人们就必须工作——男人、女人和孩子们都一起被套在钢铁和蒸汽的轭具下。动物机器……被紧紧地拴在不知痛苦和不知疲劳的钢铁机器上。对材料解读准确的是（　　）</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A．机器生产异化了工人生活           B．工人劳动时间过长</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C．产业工人的健康受到危害           D．阶级矛盾异常尖锐</a:t>
            </a:r>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解析】据材料信息可知，机器的出现使整个社会都围绕着机器不停的进行工作，说明机器生产异化了工人生活，故选A项；材料强调的是机器生产对工人生活的影响，而非强调工人劳动时间长，排除B项；材料强调的是机器生产对工人生活的影响，而非强调工人的健康受到危害，排除C项；材料信息不涉及阶级矛盾的内容，排除D项。</a:t>
            </a:r>
            <a:endParaRPr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9" name="矩形 8"/>
          <p:cNvSpPr/>
          <p:nvPr>
            <p:custDataLst>
              <p:tags r:id="rId6"/>
            </p:custDataLst>
          </p:nvPr>
        </p:nvSpPr>
        <p:spPr>
          <a:xfrm>
            <a:off x="10185083" y="2603500"/>
            <a:ext cx="10229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9" name="文本框 8"/>
          <p:cNvSpPr txBox="1"/>
          <p:nvPr>
            <p:custDataLst>
              <p:tags r:id="rId5"/>
            </p:custDataLst>
          </p:nvPr>
        </p:nvSpPr>
        <p:spPr>
          <a:xfrm>
            <a:off x="317500" y="1330325"/>
            <a:ext cx="11978005" cy="5631180"/>
          </a:xfrm>
          <a:prstGeom prst="rect">
            <a:avLst/>
          </a:prstGeom>
          <a:noFill/>
        </p:spPr>
        <p:txBody>
          <a:bodyPr wrap="square" rtlCol="0">
            <a:spAutoFit/>
          </a:bodyPr>
          <a:lstStyle/>
          <a:p>
            <a:r>
              <a:rPr lang="en-US" sz="2400">
                <a:solidFill>
                  <a:schemeClr val="dk1"/>
                </a:solidFill>
                <a:latin typeface="微软雅黑" panose="020B0503020204020204" charset="-122"/>
                <a:ea typeface="微软雅黑" panose="020B0503020204020204" charset="-122"/>
                <a:cs typeface="微软雅黑" panose="020B0503020204020204" charset="-122"/>
              </a:rPr>
              <a:t>6.</a:t>
            </a:r>
            <a:r>
              <a:rPr sz="2400">
                <a:solidFill>
                  <a:schemeClr val="dk1"/>
                </a:solidFill>
                <a:latin typeface="微软雅黑" panose="020B0503020204020204" charset="-122"/>
                <a:ea typeface="微软雅黑" panose="020B0503020204020204" charset="-122"/>
                <a:cs typeface="微软雅黑" panose="020B0503020204020204" charset="-122"/>
              </a:rPr>
              <a:t>（2021·天津滨海新区高二第一学期期末·27）人们必须守时，准时准点成为现代生活的准则。大城市的车站、码头、银行、机关及市区街道多设有标准钟。这一现象最早出现的原因是（　　）</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A．工业革命的出现                   B．信息时代的到来</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C．世界市场的形成                   D．殖民体系的建立</a:t>
            </a:r>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解析】由材料“人们必须守时，准时准点成为现代生活的准则。大城市的车站、码头、银行、机关及市区街道多设有标准钟”可知第一次工业革命引发生产关系调整、交通运输的变化，推动人们时间观念不断增强，故选A项；信息时代是第三次科技革命的表现，材料强调的是第一次工业革命，排除B项；材料强调的是第一次工业革命后城市化发展过程中人们时间观念的强化，世界市场形成于19世纪末20世纪初，排除C项；材料不能体现出殖民体系，排除D项。</a:t>
            </a:r>
            <a:endParaRPr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185083" y="2603500"/>
            <a:ext cx="10229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189865" y="1608455"/>
            <a:ext cx="12002770" cy="4892675"/>
          </a:xfrm>
          <a:prstGeom prst="rect">
            <a:avLst/>
          </a:prstGeom>
          <a:noFill/>
        </p:spPr>
        <p:txBody>
          <a:bodyPr wrap="square" rtlCol="0">
            <a:spAutoFit/>
          </a:bodyPr>
          <a:lstStyle/>
          <a:p>
            <a:r>
              <a:rPr lang="en-US" altLang="zh-CN" sz="2400">
                <a:solidFill>
                  <a:schemeClr val="dk1"/>
                </a:solidFill>
                <a:latin typeface="微软雅黑" panose="020B0503020204020204" charset="-122"/>
                <a:ea typeface="微软雅黑" panose="020B0503020204020204" charset="-122"/>
                <a:cs typeface="微软雅黑" panose="020B0503020204020204" charset="-122"/>
              </a:rPr>
              <a:t>7.</a:t>
            </a:r>
            <a:r>
              <a:rPr lang="zh-CN" altLang="en-US" sz="2400">
                <a:solidFill>
                  <a:schemeClr val="dk1"/>
                </a:solidFill>
                <a:latin typeface="微软雅黑" panose="020B0503020204020204" charset="-122"/>
                <a:ea typeface="微软雅黑" panose="020B0503020204020204" charset="-122"/>
                <a:cs typeface="微软雅黑" panose="020B0503020204020204" charset="-122"/>
              </a:rPr>
              <a:t>（2021·山东青岛黄岛区高二第一学期期末·13）19世纪以来，欧洲许多城镇兴建大型图书馆，以营利为目的的流行书籍和报纸大量增加，在被调查的200个工人家庭中至少有60个妇女有固定阅读的习惯。对此理解正确的是（　　）</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A．经济繁荣促进了教育完善           B．工业革命消除了教育隔阂</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C．经济发展改变了生活方式           D．教育模式发生了根本改变</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解析】以营利为目的的流行书籍和报纸大量提高，说明拥有大量的书籍消费主体，在19世纪出现，应是工业革命的功劳，说明工业革命提高了消费能力，改变了人们的生活方式，故选C项；材料的内容是工人家庭成年人以及消费性书籍的增多，没有涉及教育完善问题，排除A项；工业革命减少教育隔阂，无法消除教育隔阂，排除B项；工业革命会导致教育模式发生一定的变化，但没有发生根本改变，排除D项。</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750869" y="2828925"/>
            <a:ext cx="93535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C</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189865" y="1608455"/>
            <a:ext cx="12002770" cy="4892675"/>
          </a:xfrm>
          <a:prstGeom prst="rect">
            <a:avLst/>
          </a:prstGeom>
          <a:noFill/>
        </p:spPr>
        <p:txBody>
          <a:bodyPr wrap="square" rtlCol="0">
            <a:spAutoFit/>
          </a:bodyPr>
          <a:lstStyle/>
          <a:p>
            <a:r>
              <a:rPr lang="en-US" sz="2400">
                <a:solidFill>
                  <a:schemeClr val="dk1"/>
                </a:solidFill>
                <a:latin typeface="微软雅黑" panose="020B0503020204020204" charset="-122"/>
                <a:ea typeface="微软雅黑" panose="020B0503020204020204" charset="-122"/>
                <a:cs typeface="微软雅黑" panose="020B0503020204020204" charset="-122"/>
              </a:rPr>
              <a:t>8.</a:t>
            </a:r>
            <a:r>
              <a:rPr sz="2400">
                <a:solidFill>
                  <a:schemeClr val="dk1"/>
                </a:solidFill>
                <a:latin typeface="微软雅黑" panose="020B0503020204020204" charset="-122"/>
                <a:ea typeface="微软雅黑" panose="020B0503020204020204" charset="-122"/>
                <a:cs typeface="微软雅黑" panose="020B0503020204020204" charset="-122"/>
              </a:rPr>
              <a:t>（2021·辽宁抚顺高二第一学期期中·10）在蔬菜专用的收获机器收获莴苣时，会先用射线照射莴苣头以确定其是否成熟。当机器横向通过作物时，作物发出的辐射能量下降到低于某预定数值时，仪器就会发出一个信号，用以说明射线所照射的莴苣是可以摘取的，机器上的切割机就会自动切下所选定的莴苣。这主要体现了现代农业生产工具的（　　）</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A．智能化        B．规模化         C．市场化        D．社会化</a:t>
            </a:r>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解析】据蔬菜收获机器利用射线确定莴苣是否成熟，并对成熟莴苣进行自动收割，这一新技术体现出现代农业生产工具智能化的特点，故选A项；规模化指事物的规模大小达到了一定的标准，排除B项；市场化强调以市场需求为导向，竞争的优胜劣汰为手段，实现资源充分合理配置，排除C项；社会化是个体在特定的社会文化环境中，学习和掌握知识、技能、语言、规范、价值观等社会行为方式和人格特征，适应社会并积极作用于社会、创造新文化的过程，排除D项。</a:t>
            </a:r>
            <a:endParaRPr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777539" y="3181350"/>
            <a:ext cx="10229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A</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1587201" descr="D:/课件/新坐标2/20-21同步新教材人教历史选择性必修2/PPT课件/KTB202-59.TIF"/>
          <p:cNvPicPr>
            <a:picLocks noChangeAspect="1"/>
          </p:cNvPicPr>
          <p:nvPr/>
        </p:nvPicPr>
        <p:blipFill>
          <a:blip r:embed="rId1" r:link="rId2">
            <a:clrChange>
              <a:clrFrom>
                <a:srgbClr val="FFFFFF"/>
              </a:clrFrom>
              <a:clrTo>
                <a:srgbClr val="FFFFFF">
                  <a:alpha val="0"/>
                </a:srgbClr>
              </a:clrTo>
            </a:clrChange>
          </a:blip>
          <a:srcRect t="35187"/>
          <a:stretch>
            <a:fillRect/>
          </a:stretch>
        </p:blipFill>
        <p:spPr>
          <a:xfrm>
            <a:off x="653415" y="259080"/>
            <a:ext cx="11155680" cy="6472555"/>
          </a:xfrm>
          <a:prstGeom prst="rect">
            <a:avLst/>
          </a:prstGeom>
          <a:noFill/>
          <a:ln>
            <a:noFill/>
            <a:miter lim="800000"/>
            <a:headEnd/>
            <a:tailEnd/>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slow" p14:dur="700">
        <p:fade/>
      </p:transition>
    </mc:Choice>
    <mc:Fallback>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189865" y="1608455"/>
            <a:ext cx="12002770" cy="5262245"/>
          </a:xfrm>
          <a:prstGeom prst="rect">
            <a:avLst/>
          </a:prstGeom>
          <a:noFill/>
        </p:spPr>
        <p:txBody>
          <a:bodyPr wrap="square" rtlCol="0">
            <a:spAutoFit/>
          </a:bodyPr>
          <a:lstStyle/>
          <a:p>
            <a:r>
              <a:rPr lang="en-US" altLang="zh-CN" sz="2400">
                <a:solidFill>
                  <a:schemeClr val="dk1"/>
                </a:solidFill>
                <a:latin typeface="微软雅黑" panose="020B0503020204020204" charset="-122"/>
                <a:ea typeface="微软雅黑" panose="020B0503020204020204" charset="-122"/>
                <a:cs typeface="微软雅黑" panose="020B0503020204020204" charset="-122"/>
              </a:rPr>
              <a:t>9.</a:t>
            </a:r>
            <a:r>
              <a:rPr lang="zh-CN" altLang="en-US" sz="2400">
                <a:solidFill>
                  <a:schemeClr val="dk1"/>
                </a:solidFill>
                <a:latin typeface="微软雅黑" panose="020B0503020204020204" charset="-122"/>
                <a:ea typeface="微软雅黑" panose="020B0503020204020204" charset="-122"/>
                <a:cs typeface="微软雅黑" panose="020B0503020204020204" charset="-122"/>
              </a:rPr>
              <a:t>（2021·山东青岛黄岛区高二第一学期期末·10）新冠肺炎疫情中，人工智能技术和产品虽然尚处于初期探索应用阶段，但它们在疫情分析、图像识别、体温监测、病毒检测、辅助诊疗等诸多方面都发挥了巨大作用。这说明（　　）</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A．信息技术改变了社会发展趋势       B．人工智能提高了公共服务水平</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C．科技水平决定了国家主权安全       D．科技推动医疗机构职能的转变</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400">
                <a:solidFill>
                  <a:schemeClr val="dk1"/>
                </a:solidFill>
                <a:latin typeface="微软雅黑" panose="020B0503020204020204" charset="-122"/>
                <a:ea typeface="微软雅黑" panose="020B0503020204020204" charset="-122"/>
                <a:cs typeface="微软雅黑" panose="020B0503020204020204" charset="-122"/>
              </a:rPr>
              <a:t>【解析】“人工智能技术……在疫情分析、图像识别、体温监测、病毒检测、辅助诊疗等诸多方面都发挥了巨大作用”，表明人工智能应对新冠疫情方面发挥巨大作用，说明人工智能提高了公共服务水平，故选B项；信息技术能够促进社会发展，但是无法改变社会发展趋势，排除A项；材料“在疫情分析、图像识别、体温监测、病毒检测、辅助诊疗等诸多方面都发挥了巨大作用”表明人工智能应对新冠疫情方面发挥巨大作用，材料没有涉及国家主权安全问题，排除C项；医疗机构的职能是预防、医疗和保健，材料表明人工智能应对新冠疫情方面发挥巨大作用，医疗机构的职能没有变，排除D项。</a:t>
            </a:r>
            <a:endParaRPr lang="zh-CN" altLang="en-US"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942639" y="2706370"/>
            <a:ext cx="9467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B</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ln>
                  <a:noFill/>
                </a:ln>
                <a:solidFill>
                  <a:schemeClr val="lt1"/>
                </a:solidFill>
                <a:effectLst/>
                <a:uLnTx/>
                <a:uFillTx/>
                <a:latin typeface="微软雅黑" panose="020B0503020204020204" charset="-122"/>
                <a:ea typeface="微软雅黑" panose="020B0503020204020204" charset="-122"/>
                <a:cs typeface="+mn-ea"/>
                <a:sym typeface="+mn-lt"/>
              </a:rPr>
              <a:t>习题演练</a:t>
            </a:r>
            <a:endParaRPr kumimoji="0" lang="zh-CN" altLang="en-US" sz="3200" b="1" i="0" u="none" strike="noStrike" kern="1200" cap="none" spc="500" normalizeH="0" baseline="0" noProof="0">
              <a:ln>
                <a:noFill/>
              </a:ln>
              <a:solidFill>
                <a:schemeClr val="lt1"/>
              </a:solidFill>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a:solidFill>
                  <a:schemeClr val="dk1">
                    <a:lumMod val="75000"/>
                    <a:lumOff val="25000"/>
                  </a:schemeClr>
                </a:solidFill>
                <a:latin typeface="微软雅黑" panose="020B0503020204020204" charset="-122"/>
                <a:ea typeface="微软雅黑" panose="020B0503020204020204" charset="-122"/>
                <a:cs typeface="+mn-ea"/>
                <a:sym typeface="+mn-lt"/>
              </a:rPr>
              <a:t>03</a:t>
            </a:r>
            <a:endParaRPr lang="en-US" altLang="zh-CN"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4" name="文本框 3"/>
          <p:cNvSpPr txBox="1"/>
          <p:nvPr>
            <p:custDataLst>
              <p:tags r:id="rId5"/>
            </p:custDataLst>
          </p:nvPr>
        </p:nvSpPr>
        <p:spPr>
          <a:xfrm>
            <a:off x="189230" y="1351915"/>
            <a:ext cx="12002770" cy="5262245"/>
          </a:xfrm>
          <a:prstGeom prst="rect">
            <a:avLst/>
          </a:prstGeom>
          <a:noFill/>
        </p:spPr>
        <p:txBody>
          <a:bodyPr wrap="square" rtlCol="0">
            <a:spAutoFit/>
          </a:bodyPr>
          <a:lstStyle/>
          <a:p>
            <a:r>
              <a:rPr lang="en-US" sz="2400">
                <a:solidFill>
                  <a:schemeClr val="dk1"/>
                </a:solidFill>
                <a:latin typeface="微软雅黑" panose="020B0503020204020204" charset="-122"/>
                <a:ea typeface="微软雅黑" panose="020B0503020204020204" charset="-122"/>
                <a:cs typeface="微软雅黑" panose="020B0503020204020204" charset="-122"/>
              </a:rPr>
              <a:t>10.</a:t>
            </a:r>
            <a:r>
              <a:rPr sz="2400">
                <a:solidFill>
                  <a:schemeClr val="dk1"/>
                </a:solidFill>
                <a:latin typeface="微软雅黑" panose="020B0503020204020204" charset="-122"/>
                <a:ea typeface="微软雅黑" panose="020B0503020204020204" charset="-122"/>
                <a:cs typeface="微软雅黑" panose="020B0503020204020204" charset="-122"/>
              </a:rPr>
              <a:t>（2021·辽宁丹东高二第一学期期末·22）1957年，苏联发射了人类历史上第一颗人造地球卫星，1961年，苏联宇航员加加林成为第一个遨游太空的人；美国随即提出了阿波罗登月计划，1962年，在西雅图举办了“太空时代的人类生活”主题博览会。上述信息表明（　　）</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A．人类开始了探索太空的梦想         B．美苏冷战推动空间技术发展</a:t>
            </a:r>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C．苏联在美苏争霸中占有优势         D．美国航天技术全面反超苏联</a:t>
            </a:r>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endParaRPr sz="2400">
              <a:solidFill>
                <a:schemeClr val="dk1"/>
              </a:solidFill>
              <a:latin typeface="微软雅黑" panose="020B0503020204020204" charset="-122"/>
              <a:ea typeface="微软雅黑" panose="020B0503020204020204" charset="-122"/>
              <a:cs typeface="微软雅黑" panose="020B0503020204020204" charset="-122"/>
            </a:endParaRPr>
          </a:p>
          <a:p>
            <a:r>
              <a:rPr sz="2400">
                <a:solidFill>
                  <a:schemeClr val="dk1"/>
                </a:solidFill>
                <a:latin typeface="微软雅黑" panose="020B0503020204020204" charset="-122"/>
                <a:ea typeface="微软雅黑" panose="020B0503020204020204" charset="-122"/>
                <a:cs typeface="微软雅黑" panose="020B0503020204020204" charset="-122"/>
              </a:rPr>
              <a:t>【解析】美苏两国先后针对太空进行了一系列探索，说明美苏冷战间接地推动了空间技术的发展，故选B项；“开始”一词说法错误，排除A项；美苏两国在空间探索方面各有千秋，无法看出苏联占有优势，排除C项；苏联在太空领域颇有建树，“全面反超”一词说法过于绝对，排除D项。</a:t>
            </a:r>
            <a:endParaRPr sz="24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3" name="矩形 2"/>
          <p:cNvSpPr/>
          <p:nvPr>
            <p:custDataLst>
              <p:tags r:id="rId6"/>
            </p:custDataLst>
          </p:nvPr>
        </p:nvSpPr>
        <p:spPr>
          <a:xfrm>
            <a:off x="10815639" y="3181350"/>
            <a:ext cx="946785" cy="1445260"/>
          </a:xfrm>
          <a:prstGeom prst="rect">
            <a:avLst/>
          </a:prstGeom>
          <a:noFill/>
          <a:ln>
            <a:noFill/>
          </a:ln>
        </p:spPr>
        <p:txBody>
          <a:bodyPr wrap="none" rtlCol="0" anchor="t">
            <a:spAutoFit/>
          </a:bodyPr>
          <a:lstStyle/>
          <a:p>
            <a:pPr algn="ctr"/>
            <a:r>
              <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rPr>
              <a:t>B</a:t>
            </a:r>
            <a:endParaRPr lang="en-US" altLang="zh-CN" sz="8800" b="1">
              <a:solidFill>
                <a:srgbClr val="000000"/>
              </a:solidFill>
              <a:effectLst>
                <a:outerShdw blurRad="38100" dist="19050" dir="2700000" algn="tl" rotWithShape="0">
                  <a:schemeClr val="dk1">
                    <a:alpha val="40000"/>
                  </a:schemeClr>
                </a:outerShdw>
              </a:effectLst>
              <a:latin typeface="微软雅黑" panose="020B0503020204020204" charset="-122"/>
              <a:ea typeface="微软雅黑" panose="020B0503020204020204" charset="-122"/>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isInverted="1"/>
      </p:transition>
    </mc:Choice>
    <mc:Fallback>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36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213723" y="925195"/>
            <a:ext cx="5305425" cy="953135"/>
          </a:xfrm>
          <a:prstGeom prst="rect">
            <a:avLst/>
          </a:prstGeom>
          <a:noFill/>
        </p:spPr>
        <p:txBody>
          <a:bodyPr wrap="square" rtlCol="0">
            <a:spAutoFit/>
          </a:bodyPr>
          <a:lstStyle/>
          <a:p>
            <a:r>
              <a:rPr lang="zh-CN" altLang="en-US" sz="2800">
                <a:solidFill>
                  <a:schemeClr val="dk1"/>
                </a:solidFill>
                <a:latin typeface="微软雅黑" panose="020B0503020204020204" charset="-122"/>
                <a:ea typeface="微软雅黑" panose="020B0503020204020204" charset="-122"/>
                <a:cs typeface="微软雅黑" panose="020B0503020204020204" charset="-122"/>
              </a:rPr>
              <a:t>一、农业工具的变化</a:t>
            </a:r>
            <a:endParaRPr lang="zh-CN" altLang="en-US" sz="28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800">
                <a:solidFill>
                  <a:schemeClr val="dk1"/>
                </a:solidFill>
                <a:latin typeface="微软雅黑" panose="020B0503020204020204" charset="-122"/>
                <a:ea typeface="微软雅黑" panose="020B0503020204020204" charset="-122"/>
                <a:cs typeface="微软雅黑" panose="020B0503020204020204" charset="-122"/>
              </a:rPr>
              <a:t>1.耕作工具</a:t>
            </a:r>
            <a:endParaRPr lang="zh-CN" altLang="en-US" sz="2800">
              <a:solidFill>
                <a:schemeClr val="dk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custDataLst>
              <p:tags r:id="rId6"/>
            </p:custDataLst>
          </p:nvPr>
        </p:nvSpPr>
        <p:spPr>
          <a:xfrm>
            <a:off x="309880" y="3077845"/>
            <a:ext cx="11572240" cy="1814830"/>
          </a:xfrm>
          <a:prstGeom prst="rect">
            <a:avLst/>
          </a:prstGeom>
          <a:noFill/>
        </p:spPr>
        <p:txBody>
          <a:bodyPr wrap="square" rtlCol="0">
            <a:spAutoFit/>
          </a:bodyPr>
          <a:lstStyle/>
          <a:p>
            <a:r>
              <a:rPr lang="zh-CN" altLang="en-US" sz="2800">
                <a:solidFill>
                  <a:schemeClr val="dk1"/>
                </a:solidFill>
                <a:latin typeface="微软雅黑" panose="020B0503020204020204" charset="-122"/>
                <a:ea typeface="微软雅黑" panose="020B0503020204020204" charset="-122"/>
                <a:cs typeface="微软雅黑" panose="020B0503020204020204" charset="-122"/>
              </a:rPr>
              <a:t>2.灌溉工具</a:t>
            </a:r>
            <a:endParaRPr lang="zh-CN" altLang="en-US" sz="2800">
              <a:solidFill>
                <a:schemeClr val="dk1"/>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dk1"/>
                </a:solidFill>
                <a:latin typeface="华文楷体" panose="02010600040101010101" charset="-122"/>
                <a:ea typeface="华文楷体" panose="02010600040101010101" charset="-122"/>
                <a:cs typeface="华文楷体" panose="02010600040101010101" charset="-122"/>
              </a:rPr>
              <a:t>（1）中国东汉末期出现，三国时期马钧革新</a:t>
            </a:r>
            <a:r>
              <a:rPr lang="zh-CN" altLang="en-US" sz="2800" b="1">
                <a:solidFill>
                  <a:schemeClr val="dk1"/>
                </a:solidFill>
                <a:latin typeface="华文楷体" panose="02010600040101010101" charset="-122"/>
                <a:ea typeface="华文楷体" panose="02010600040101010101" charset="-122"/>
                <a:cs typeface="华文楷体" panose="02010600040101010101" charset="-122"/>
                <a:sym typeface="+mn-ea"/>
              </a:rPr>
              <a:t>翻车</a:t>
            </a:r>
            <a:r>
              <a:rPr lang="zh-CN" altLang="en-US" sz="2800" b="1">
                <a:solidFill>
                  <a:schemeClr val="dk1"/>
                </a:solidFill>
                <a:latin typeface="华文楷体" panose="02010600040101010101" charset="-122"/>
                <a:ea typeface="华文楷体" panose="02010600040101010101" charset="-122"/>
                <a:cs typeface="华文楷体" panose="02010600040101010101" charset="-122"/>
              </a:rPr>
              <a:t>，其后翻车在民间广泛使用。（人力）</a:t>
            </a:r>
            <a:endParaRPr lang="zh-CN" altLang="en-US" sz="2800" b="1">
              <a:solidFill>
                <a:schemeClr val="dk1"/>
              </a:solidFill>
              <a:latin typeface="华文楷体" panose="02010600040101010101" charset="-122"/>
              <a:ea typeface="华文楷体" panose="02010600040101010101" charset="-122"/>
              <a:cs typeface="华文楷体" panose="02010600040101010101" charset="-122"/>
            </a:endParaRPr>
          </a:p>
          <a:p>
            <a:r>
              <a:rPr lang="zh-CN" altLang="en-US" sz="2800" b="1">
                <a:solidFill>
                  <a:schemeClr val="dk1"/>
                </a:solidFill>
                <a:latin typeface="华文楷体" panose="02010600040101010101" charset="-122"/>
                <a:ea typeface="华文楷体" panose="02010600040101010101" charset="-122"/>
                <a:cs typeface="华文楷体" panose="02010600040101010101" charset="-122"/>
              </a:rPr>
              <a:t>（2）唐代出现筒车，借助（水力)汲水入筒进行灌溉。</a:t>
            </a:r>
            <a:endParaRPr lang="zh-CN" altLang="en-US" sz="2800" b="1">
              <a:solidFill>
                <a:schemeClr val="dk1"/>
              </a:solidFill>
              <a:latin typeface="华文楷体" panose="02010600040101010101" charset="-122"/>
              <a:ea typeface="华文楷体" panose="02010600040101010101" charset="-122"/>
              <a:cs typeface="华文楷体" panose="02010600040101010101" charset="-122"/>
            </a:endParaRPr>
          </a:p>
        </p:txBody>
      </p:sp>
      <p:sp>
        <p:nvSpPr>
          <p:cNvPr id="9" name="文本框 8"/>
          <p:cNvSpPr txBox="1"/>
          <p:nvPr/>
        </p:nvSpPr>
        <p:spPr>
          <a:xfrm>
            <a:off x="317500" y="2001520"/>
            <a:ext cx="10363200" cy="953135"/>
          </a:xfrm>
          <a:prstGeom prst="rect">
            <a:avLst/>
          </a:prstGeom>
          <a:noFill/>
        </p:spPr>
        <p:txBody>
          <a:bodyPr wrap="square" rtlCol="0" anchor="t">
            <a:spAutoFit/>
          </a:bodyPr>
          <a:p>
            <a:r>
              <a:rPr lang="en-US" sz="2800" err="1">
                <a:solidFill>
                  <a:srgbClr val="000000"/>
                </a:solidFill>
                <a:latin typeface="华文楷体" panose="02010600040101010101" charset="-122"/>
                <a:ea typeface="华文楷体" panose="02010600040101010101" charset="-122"/>
                <a:cs typeface="楷体" panose="02010609060101010101" charset="-122"/>
                <a:sym typeface="+mn-ea"/>
              </a:rPr>
              <a:t>中国：①</a:t>
            </a:r>
            <a:r>
              <a:rPr lang="en-US" sz="2800" b="1" u="sng" err="1">
                <a:solidFill>
                  <a:srgbClr val="000000"/>
                </a:solidFill>
                <a:latin typeface="华文楷体" panose="02010600040101010101" charset="-122"/>
                <a:ea typeface="华文楷体" panose="02010600040101010101" charset="-122"/>
                <a:cs typeface="楷体" panose="02010609060101010101" charset="-122"/>
                <a:sym typeface="+mn-ea"/>
              </a:rPr>
              <a:t>战国时期</a:t>
            </a:r>
            <a:r>
              <a:rPr lang="en-US" sz="2800" err="1">
                <a:solidFill>
                  <a:srgbClr val="000000"/>
                </a:solidFill>
                <a:latin typeface="华文楷体" panose="02010600040101010101" charset="-122"/>
                <a:ea typeface="华文楷体" panose="02010600040101010101" charset="-122"/>
                <a:cs typeface="楷体" panose="02010609060101010101" charset="-122"/>
                <a:sym typeface="+mn-ea"/>
              </a:rPr>
              <a:t>铁制农具在农业生产中逐步推广。</a:t>
            </a:r>
            <a:endParaRPr lang="en-US" sz="2800" err="1">
              <a:solidFill>
                <a:srgbClr val="000000"/>
              </a:solidFill>
              <a:latin typeface="华文楷体" panose="02010600040101010101" charset="-122"/>
              <a:ea typeface="华文楷体" panose="02010600040101010101" charset="-122"/>
              <a:cs typeface="楷体" panose="02010609060101010101" charset="-122"/>
              <a:sym typeface="+mn-ea"/>
            </a:endParaRPr>
          </a:p>
          <a:p>
            <a:r>
              <a:rPr lang="en-US" sz="2800" err="1">
                <a:solidFill>
                  <a:srgbClr val="000000"/>
                </a:solidFill>
                <a:latin typeface="华文楷体" panose="02010600040101010101" charset="-122"/>
                <a:ea typeface="华文楷体" panose="02010600040101010101" charset="-122"/>
                <a:cs typeface="楷体" panose="02010609060101010101" charset="-122"/>
                <a:sym typeface="+mn-ea"/>
              </a:rPr>
              <a:t>②</a:t>
            </a:r>
            <a:r>
              <a:rPr lang="en-US" sz="2800" b="1" u="sng" err="1">
                <a:solidFill>
                  <a:srgbClr val="000000"/>
                </a:solidFill>
                <a:latin typeface="华文楷体" panose="02010600040101010101" charset="-122"/>
                <a:ea typeface="华文楷体" panose="02010600040101010101" charset="-122"/>
                <a:cs typeface="楷体" panose="02010609060101010101" charset="-122"/>
                <a:sym typeface="+mn-ea"/>
              </a:rPr>
              <a:t>南北朝</a:t>
            </a:r>
            <a:r>
              <a:rPr lang="en-US" sz="2800" err="1">
                <a:solidFill>
                  <a:srgbClr val="000000"/>
                </a:solidFill>
                <a:latin typeface="华文楷体" panose="02010600040101010101" charset="-122"/>
                <a:ea typeface="华文楷体" panose="02010600040101010101" charset="-122"/>
                <a:cs typeface="楷体" panose="02010609060101010101" charset="-122"/>
                <a:sym typeface="+mn-ea"/>
              </a:rPr>
              <a:t>时期出现了</a:t>
            </a:r>
            <a:r>
              <a:rPr lang="en-US" sz="2800" b="1" u="dbl" err="1">
                <a:solidFill>
                  <a:srgbClr val="000000"/>
                </a:solidFill>
                <a:latin typeface="华文楷体" panose="02010600040101010101" charset="-122"/>
                <a:ea typeface="华文楷体" panose="02010600040101010101" charset="-122"/>
                <a:cs typeface="楷体" panose="02010609060101010101" charset="-122"/>
                <a:sym typeface="+mn-ea"/>
              </a:rPr>
              <a:t>灌钢法</a:t>
            </a:r>
            <a:r>
              <a:rPr lang="en-US" sz="2800" err="1">
                <a:solidFill>
                  <a:srgbClr val="000000"/>
                </a:solidFill>
                <a:latin typeface="华文楷体" panose="02010600040101010101" charset="-122"/>
                <a:ea typeface="华文楷体" panose="02010600040101010101" charset="-122"/>
                <a:cs typeface="楷体" panose="02010609060101010101" charset="-122"/>
                <a:sym typeface="+mn-ea"/>
              </a:rPr>
              <a:t>制作的农具。</a:t>
            </a:r>
            <a:endParaRPr lang="en-US" altLang="en-US" sz="2800" err="1">
              <a:solidFill>
                <a:srgbClr val="000000"/>
              </a:solidFill>
              <a:latin typeface="华文楷体" panose="02010600040101010101" charset="-122"/>
              <a:ea typeface="华文楷体" panose="02010600040101010101" charset="-122"/>
              <a:cs typeface="楷体" panose="02010609060101010101" charset="-122"/>
              <a:sym typeface="+mn-ea"/>
            </a:endParaRPr>
          </a:p>
        </p:txBody>
      </p:sp>
      <p:sp>
        <p:nvSpPr>
          <p:cNvPr id="3" name="文本框 2"/>
          <p:cNvSpPr txBox="1"/>
          <p:nvPr/>
        </p:nvSpPr>
        <p:spPr>
          <a:xfrm>
            <a:off x="317500" y="4892675"/>
            <a:ext cx="11700510" cy="1814830"/>
          </a:xfrm>
          <a:prstGeom prst="rect">
            <a:avLst/>
          </a:prstGeom>
          <a:noFill/>
          <a:ln>
            <a:solidFill>
              <a:schemeClr val="accent1"/>
            </a:solidFill>
          </a:ln>
        </p:spPr>
        <p:txBody>
          <a:bodyPr wrap="square" rtlCol="0" anchor="t">
            <a:spAutoFit/>
          </a:bodyPr>
          <a:p>
            <a:r>
              <a:rPr lang="zh-CN" altLang="en-US" sz="2800">
                <a:solidFill>
                  <a:schemeClr val="accent2">
                    <a:lumMod val="50000"/>
                  </a:schemeClr>
                </a:solidFill>
                <a:latin typeface="微软雅黑" panose="020B0503020204020204" charset="-122"/>
                <a:ea typeface="微软雅黑" panose="020B0503020204020204" charset="-122"/>
                <a:cs typeface="微软雅黑" panose="020B0503020204020204" charset="-122"/>
                <a:sym typeface="+mn-ea"/>
              </a:rPr>
              <a:t>拓展：中国古代耕作方式的演变：</a:t>
            </a:r>
            <a:endParaRPr lang="zh-CN" altLang="en-US" sz="2800">
              <a:solidFill>
                <a:schemeClr val="accent2">
                  <a:lumMod val="50000"/>
                </a:schemeClr>
              </a:solidFill>
              <a:latin typeface="微软雅黑" panose="020B0503020204020204" charset="-122"/>
              <a:ea typeface="微软雅黑" panose="020B0503020204020204" charset="-122"/>
              <a:cs typeface="微软雅黑" panose="020B0503020204020204" charset="-122"/>
            </a:endParaRPr>
          </a:p>
          <a:p>
            <a:r>
              <a:rPr lang="zh-CN" altLang="en-US" sz="2800" b="1">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2800">
                <a:solidFill>
                  <a:schemeClr val="dk1"/>
                </a:solidFill>
                <a:latin typeface="华文楷体" panose="02010600040101010101" charset="-122"/>
                <a:ea typeface="华文楷体" panose="02010600040101010101" charset="-122"/>
                <a:cs typeface="华文楷体" panose="02010600040101010101" charset="-122"/>
                <a:sym typeface="+mn-ea"/>
              </a:rPr>
              <a:t>1）刀耕火种---原始社会</a:t>
            </a:r>
            <a:endParaRPr lang="zh-CN" altLang="en-US" sz="2800">
              <a:solidFill>
                <a:schemeClr val="dk1"/>
              </a:solidFill>
              <a:latin typeface="华文楷体" panose="02010600040101010101" charset="-122"/>
              <a:ea typeface="华文楷体" panose="02010600040101010101" charset="-122"/>
              <a:cs typeface="华文楷体" panose="02010600040101010101" charset="-122"/>
            </a:endParaRPr>
          </a:p>
          <a:p>
            <a:r>
              <a:rPr lang="zh-CN" altLang="en-US" sz="2800">
                <a:solidFill>
                  <a:schemeClr val="dk1"/>
                </a:solidFill>
                <a:latin typeface="华文楷体" panose="02010600040101010101" charset="-122"/>
                <a:ea typeface="华文楷体" panose="02010600040101010101" charset="-122"/>
                <a:cs typeface="华文楷体" panose="02010600040101010101" charset="-122"/>
                <a:sym typeface="+mn-ea"/>
              </a:rPr>
              <a:t>（2）石器锄耕--夏、商、西周时期（井田制）</a:t>
            </a:r>
            <a:endParaRPr lang="zh-CN" altLang="en-US" sz="2800">
              <a:solidFill>
                <a:schemeClr val="dk1"/>
              </a:solidFill>
              <a:latin typeface="华文楷体" panose="02010600040101010101" charset="-122"/>
              <a:ea typeface="华文楷体" panose="02010600040101010101" charset="-122"/>
              <a:cs typeface="华文楷体" panose="02010600040101010101" charset="-122"/>
            </a:endParaRPr>
          </a:p>
          <a:p>
            <a:r>
              <a:rPr lang="zh-CN" altLang="en-US" sz="2800">
                <a:solidFill>
                  <a:schemeClr val="dk1"/>
                </a:solidFill>
                <a:latin typeface="华文楷体" panose="02010600040101010101" charset="-122"/>
                <a:ea typeface="华文楷体" panose="02010600040101010101" charset="-122"/>
                <a:cs typeface="华文楷体" panose="02010600040101010101" charset="-122"/>
                <a:sym typeface="+mn-ea"/>
              </a:rPr>
              <a:t>（3）铁犁牛耕---从春秋战国时期开始（精耕细作）</a:t>
            </a:r>
            <a:endParaRPr lang="zh-CN" altLang="en-US" sz="2800">
              <a:solidFill>
                <a:schemeClr val="dk1"/>
              </a:solidFill>
              <a:latin typeface="华文楷体" panose="02010600040101010101" charset="-122"/>
              <a:ea typeface="华文楷体" panose="02010600040101010101" charset="-122"/>
              <a:cs typeface="华文楷体" panose="02010600040101010101" charset="-122"/>
              <a:sym typeface="+mn-ea"/>
            </a:endParaRPr>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9906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970915" y="9906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285115" y="48260"/>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4" name="文本框 3"/>
          <p:cNvSpPr txBox="1"/>
          <p:nvPr/>
        </p:nvSpPr>
        <p:spPr>
          <a:xfrm>
            <a:off x="148590" y="682625"/>
            <a:ext cx="11894820" cy="5262245"/>
          </a:xfrm>
          <a:prstGeom prst="rect">
            <a:avLst/>
          </a:prstGeom>
          <a:noFill/>
        </p:spPr>
        <p:txBody>
          <a:bodyPr wrap="square" rtlCol="0">
            <a:spAutoFit/>
          </a:bodyPr>
          <a:lstStyle/>
          <a:p>
            <a:r>
              <a:rPr lang="zh-CN" altLang="en-US" sz="2800">
                <a:solidFill>
                  <a:srgbClr val="000000"/>
                </a:solidFill>
                <a:latin typeface="微软雅黑" panose="020B0503020204020204" charset="-122"/>
                <a:ea typeface="微软雅黑" panose="020B0503020204020204" charset="-122"/>
                <a:cs typeface="微软雅黑" panose="020B0503020204020204" charset="-122"/>
              </a:rPr>
              <a:t>二、手工业工具的进步</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800">
                <a:solidFill>
                  <a:srgbClr val="000000"/>
                </a:solidFill>
                <a:latin typeface="微软雅黑" panose="020B0503020204020204" charset="-122"/>
                <a:ea typeface="微软雅黑" panose="020B0503020204020204" charset="-122"/>
                <a:cs typeface="微软雅黑" panose="020B0503020204020204" charset="-122"/>
              </a:rPr>
              <a:t>1.纺织工具</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800">
                <a:solidFill>
                  <a:srgbClr val="000000"/>
                </a:solidFill>
                <a:latin typeface="华文楷体" panose="02010600040101010101" charset="-122"/>
                <a:ea typeface="华文楷体" panose="02010600040101010101" charset="-122"/>
                <a:cs typeface="微软雅黑" panose="020B0503020204020204" charset="-122"/>
              </a:rPr>
              <a:t>①汉朝：</a:t>
            </a:r>
            <a:r>
              <a:rPr lang="zh-CN" altLang="en-US" sz="2800" u="sng">
                <a:solidFill>
                  <a:srgbClr val="000000"/>
                </a:solidFill>
                <a:latin typeface="华文楷体" panose="02010600040101010101" charset="-122"/>
                <a:ea typeface="华文楷体" panose="02010600040101010101" charset="-122"/>
                <a:cs typeface="微软雅黑" panose="020B0503020204020204" charset="-122"/>
              </a:rPr>
              <a:t>画像石</a:t>
            </a:r>
            <a:r>
              <a:rPr lang="zh-CN" altLang="en-US" sz="2800">
                <a:solidFill>
                  <a:srgbClr val="000000"/>
                </a:solidFill>
                <a:latin typeface="华文楷体" panose="02010600040101010101" charset="-122"/>
                <a:ea typeface="华文楷体" panose="02010600040101010101" charset="-122"/>
                <a:cs typeface="微软雅黑" panose="020B0503020204020204" charset="-122"/>
              </a:rPr>
              <a:t>中出现人们使用纺车纺纱的场景，</a:t>
            </a:r>
            <a:r>
              <a:rPr lang="zh-CN" altLang="en-US" sz="2800" u="sng">
                <a:solidFill>
                  <a:srgbClr val="000000"/>
                </a:solidFill>
                <a:latin typeface="华文楷体" panose="02010600040101010101" charset="-122"/>
                <a:ea typeface="华文楷体" panose="02010600040101010101" charset="-122"/>
                <a:cs typeface="微软雅黑" panose="020B0503020204020204" charset="-122"/>
              </a:rPr>
              <a:t>提花机</a:t>
            </a:r>
            <a:r>
              <a:rPr lang="zh-CN" altLang="en-US" sz="2800">
                <a:solidFill>
                  <a:srgbClr val="000000"/>
                </a:solidFill>
                <a:latin typeface="华文楷体" panose="02010600040101010101" charset="-122"/>
                <a:ea typeface="华文楷体" panose="02010600040101010101" charset="-122"/>
                <a:cs typeface="微软雅黑" panose="020B0503020204020204" charset="-122"/>
              </a:rPr>
              <a:t>可织出带有精美花纹的丝织品。</a:t>
            </a:r>
            <a:endParaRPr lang="zh-CN" altLang="en-US" sz="2800">
              <a:solidFill>
                <a:srgbClr val="000000"/>
              </a:solidFill>
              <a:latin typeface="华文楷体" panose="02010600040101010101" charset="-122"/>
              <a:ea typeface="华文楷体" panose="02010600040101010101" charset="-122"/>
              <a:cs typeface="微软雅黑" panose="020B0503020204020204" charset="-122"/>
            </a:endParaRPr>
          </a:p>
          <a:p>
            <a:r>
              <a:rPr lang="zh-CN" altLang="en-US" sz="2800">
                <a:solidFill>
                  <a:srgbClr val="000000"/>
                </a:solidFill>
                <a:latin typeface="华文楷体" panose="02010600040101010101" charset="-122"/>
                <a:ea typeface="华文楷体" panose="02010600040101010101" charset="-122"/>
                <a:cs typeface="微软雅黑" panose="020B0503020204020204" charset="-122"/>
              </a:rPr>
              <a:t>②元朝以后：（</a:t>
            </a:r>
            <a:r>
              <a:rPr lang="zh-CN" altLang="en-US" sz="2800" u="sng">
                <a:solidFill>
                  <a:srgbClr val="000000"/>
                </a:solidFill>
                <a:latin typeface="华文楷体" panose="02010600040101010101" charset="-122"/>
                <a:ea typeface="华文楷体" panose="02010600040101010101" charset="-122"/>
                <a:cs typeface="微软雅黑" panose="020B0503020204020204" charset="-122"/>
              </a:rPr>
              <a:t>黄道婆</a:t>
            </a:r>
            <a:r>
              <a:rPr lang="zh-CN" altLang="en-US" sz="2800">
                <a:solidFill>
                  <a:srgbClr val="000000"/>
                </a:solidFill>
                <a:latin typeface="华文楷体" panose="02010600040101010101" charset="-122"/>
                <a:ea typeface="华文楷体" panose="02010600040101010101" charset="-122"/>
                <a:cs typeface="微软雅黑" panose="020B0503020204020204" charset="-122"/>
              </a:rPr>
              <a:t>、棉纺织业）</a:t>
            </a:r>
            <a:endParaRPr lang="zh-CN" altLang="en-US" sz="2800">
              <a:solidFill>
                <a:srgbClr val="000000"/>
              </a:solidFill>
              <a:latin typeface="华文楷体" panose="02010600040101010101" charset="-122"/>
              <a:ea typeface="华文楷体" panose="02010600040101010101" charset="-122"/>
              <a:cs typeface="微软雅黑" panose="020B0503020204020204" charset="-122"/>
            </a:endParaRPr>
          </a:p>
          <a:p>
            <a:r>
              <a:rPr lang="zh-CN" altLang="en-US" sz="2800">
                <a:solidFill>
                  <a:srgbClr val="000000"/>
                </a:solidFill>
                <a:latin typeface="华文楷体" panose="02010600040101010101" charset="-122"/>
                <a:ea typeface="华文楷体" panose="02010600040101010101" charset="-122"/>
                <a:cs typeface="微软雅黑" panose="020B0503020204020204" charset="-122"/>
              </a:rPr>
              <a:t>棉纺织业：宋末元初植棉推广到内地；元代黄道婆改进了棉纺织技术；</a:t>
            </a:r>
            <a:r>
              <a:rPr lang="zh-CN" altLang="en-US" sz="2800" u="sng">
                <a:solidFill>
                  <a:srgbClr val="000000"/>
                </a:solidFill>
                <a:latin typeface="华文楷体" panose="02010600040101010101" charset="-122"/>
                <a:ea typeface="华文楷体" panose="02010600040101010101" charset="-122"/>
                <a:cs typeface="微软雅黑" panose="020B0503020204020204" charset="-122"/>
              </a:rPr>
              <a:t>明代后期，取代丝麻毛成为广大民众的主要衣料。</a:t>
            </a:r>
            <a:endParaRPr lang="zh-CN" altLang="en-US" sz="2800" u="sng">
              <a:solidFill>
                <a:srgbClr val="000000"/>
              </a:solidFill>
              <a:latin typeface="华文楷体" panose="02010600040101010101" charset="-122"/>
              <a:ea typeface="华文楷体" panose="02010600040101010101" charset="-122"/>
              <a:cs typeface="微软雅黑" panose="020B0503020204020204" charset="-122"/>
            </a:endParaRPr>
          </a:p>
          <a:p>
            <a:r>
              <a:rPr lang="zh-CN" altLang="en-US" sz="2800">
                <a:solidFill>
                  <a:srgbClr val="000000"/>
                </a:solidFill>
                <a:latin typeface="微软雅黑" panose="020B0503020204020204" charset="-122"/>
                <a:ea typeface="微软雅黑" panose="020B0503020204020204" charset="-122"/>
                <a:cs typeface="微软雅黑" panose="020B0503020204020204" charset="-122"/>
              </a:rPr>
              <a:t>2.制瓷工具</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800">
                <a:solidFill>
                  <a:srgbClr val="000000"/>
                </a:solidFill>
                <a:latin typeface="华文楷体" panose="02010600040101010101" charset="-122"/>
                <a:ea typeface="华文楷体" panose="02010600040101010101" charset="-122"/>
                <a:cs typeface="华文楷体" panose="02010600040101010101" charset="-122"/>
              </a:rPr>
              <a:t>青瓷--东汉晚期；白瓷--南北朝；彩瓷--元代；唐代--百姓生活用品；宋元后出口海外。</a:t>
            </a:r>
            <a:endParaRPr lang="zh-CN" altLang="en-US" sz="24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800">
                <a:solidFill>
                  <a:srgbClr val="000000"/>
                </a:solidFill>
                <a:latin typeface="微软雅黑" panose="020B0503020204020204" charset="-122"/>
                <a:ea typeface="微软雅黑" panose="020B0503020204020204" charset="-122"/>
                <a:cs typeface="微软雅黑" panose="020B0503020204020204" charset="-122"/>
              </a:rPr>
              <a:t>3.冶炼工具</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800">
                <a:solidFill>
                  <a:srgbClr val="000000"/>
                </a:solidFill>
                <a:latin typeface="华文楷体" panose="02010600040101010101" charset="-122"/>
                <a:ea typeface="华文楷体" panose="02010600040101010101" charset="-122"/>
                <a:cs typeface="微软雅黑" panose="020B0503020204020204" charset="-122"/>
              </a:rPr>
              <a:t>东汉：水力风箱</a:t>
            </a:r>
            <a:r>
              <a:rPr lang="en-US" altLang="zh-CN" sz="2800">
                <a:solidFill>
                  <a:srgbClr val="000000"/>
                </a:solidFill>
                <a:latin typeface="华文楷体" panose="02010600040101010101" charset="-122"/>
                <a:ea typeface="华文楷体" panose="02010600040101010101" charset="-122"/>
                <a:cs typeface="微软雅黑" panose="020B0503020204020204" charset="-122"/>
              </a:rPr>
              <a:t>——</a:t>
            </a:r>
            <a:r>
              <a:rPr lang="zh-CN" altLang="en-US" sz="2800" u="sng">
                <a:solidFill>
                  <a:srgbClr val="000000"/>
                </a:solidFill>
                <a:latin typeface="华文楷体" panose="02010600040101010101" charset="-122"/>
                <a:ea typeface="华文楷体" panose="02010600040101010101" charset="-122"/>
                <a:cs typeface="微软雅黑" panose="020B0503020204020204" charset="-122"/>
              </a:rPr>
              <a:t>水排</a:t>
            </a:r>
            <a:endParaRPr lang="zh-CN" altLang="en-US" sz="2800" u="sng">
              <a:solidFill>
                <a:srgbClr val="000000"/>
              </a:solidFill>
              <a:latin typeface="华文楷体" panose="02010600040101010101" charset="-122"/>
              <a:ea typeface="华文楷体" panose="02010600040101010101" charset="-122"/>
              <a:cs typeface="微软雅黑" panose="020B0503020204020204"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749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241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698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3" name="文本框 2"/>
          <p:cNvSpPr txBox="1"/>
          <p:nvPr/>
        </p:nvSpPr>
        <p:spPr>
          <a:xfrm>
            <a:off x="197485" y="694690"/>
            <a:ext cx="11466195" cy="6062345"/>
          </a:xfrm>
          <a:prstGeom prst="rect">
            <a:avLst/>
          </a:prstGeom>
          <a:noFill/>
        </p:spPr>
        <p:txBody>
          <a:bodyPr wrap="square" rtlCol="0">
            <a:spAutoFit/>
          </a:bodyPr>
          <a:lstStyle/>
          <a:p>
            <a:r>
              <a:rPr lang="zh-CN" altLang="en-US" sz="2800">
                <a:solidFill>
                  <a:srgbClr val="000000"/>
                </a:solidFill>
                <a:latin typeface="微软雅黑" panose="020B0503020204020204" charset="-122"/>
                <a:ea typeface="微软雅黑" panose="020B0503020204020204" charset="-122"/>
                <a:cs typeface="微软雅黑" panose="020B0503020204020204" charset="-122"/>
              </a:rPr>
              <a:t>三、劳作方式的发展</a:t>
            </a:r>
            <a:endParaRPr lang="zh-CN" altLang="en-US" sz="2800">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rPr>
              <a:t>1.农业家庭式劳作（小农经济）</a:t>
            </a:r>
            <a:endPar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（1）条件：</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①</a:t>
            </a:r>
            <a:r>
              <a:rPr lang="zh-CN" altLang="en-US" sz="2400" b="1" u="sng">
                <a:solidFill>
                  <a:srgbClr val="000000"/>
                </a:solidFill>
                <a:latin typeface="华文楷体" panose="02010600040101010101" charset="-122"/>
                <a:ea typeface="华文楷体" panose="02010600040101010101" charset="-122"/>
                <a:cs typeface="华文楷体" panose="02010600040101010101" charset="-122"/>
              </a:rPr>
              <a:t>铁犁牛耕的逐步推广</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。②集体劳作的形式逐渐瓦解。</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（2）表现：</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①中国战国时期：鼓励发展以家庭为单位的男耕女织生产模式。</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②古希腊罗马：氏族部落解体之后，一家一户的家庭劳作日渐普及。</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rPr>
              <a:t>2.农业庄园式劳作</a:t>
            </a:r>
            <a:endPar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（1）特征：众多奴隶或农奴在庄园的土地上进行集中劳作，劳动者被束铺在土地上，生产力低下。</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（2）表现</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①罗马共和国晚期：战争给罗马带来大量奴隶，出现了大型</a:t>
            </a:r>
            <a:r>
              <a:rPr lang="zh-CN" altLang="en-US" sz="2400" b="1" u="sng">
                <a:solidFill>
                  <a:srgbClr val="000000"/>
                </a:solidFill>
                <a:latin typeface="华文楷体" panose="02010600040101010101" charset="-122"/>
                <a:ea typeface="华文楷体" panose="02010600040101010101" charset="-122"/>
                <a:cs typeface="华文楷体" panose="02010600040101010101" charset="-122"/>
              </a:rPr>
              <a:t>奴隶制庄园</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②中古时期的西欧：大量</a:t>
            </a:r>
            <a:r>
              <a:rPr lang="zh-CN" altLang="en-US" sz="2400" b="1" u="sng">
                <a:solidFill>
                  <a:srgbClr val="000000"/>
                </a:solidFill>
                <a:latin typeface="华文楷体" panose="02010600040101010101" charset="-122"/>
                <a:ea typeface="华文楷体" panose="02010600040101010101" charset="-122"/>
                <a:cs typeface="华文楷体" panose="02010600040101010101" charset="-122"/>
              </a:rPr>
              <a:t>农奴</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或农民在领主的</a:t>
            </a:r>
            <a:r>
              <a:rPr lang="zh-CN" altLang="en-US" sz="2400" b="1" u="sng">
                <a:solidFill>
                  <a:srgbClr val="000000"/>
                </a:solidFill>
                <a:latin typeface="华文楷体" panose="02010600040101010101" charset="-122"/>
                <a:ea typeface="华文楷体" panose="02010600040101010101" charset="-122"/>
                <a:cs typeface="华文楷体" panose="02010600040101010101" charset="-122"/>
              </a:rPr>
              <a:t>庄园</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中服劳役。</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农奴和自由民区别（有无法律上的自由）</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③魏晋南北朝时期的</a:t>
            </a:r>
            <a:r>
              <a:rPr lang="zh-CN" altLang="en-US" sz="2400" b="1" u="sng">
                <a:solidFill>
                  <a:srgbClr val="000000"/>
                </a:solidFill>
                <a:latin typeface="华文楷体" panose="02010600040101010101" charset="-122"/>
                <a:ea typeface="华文楷体" panose="02010600040101010101" charset="-122"/>
                <a:cs typeface="华文楷体" panose="02010600040101010101" charset="-122"/>
              </a:rPr>
              <a:t>坞堡</a:t>
            </a:r>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除军事作用外，也带有庄园经济的色彩。</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（人身依附关系强；生产积极性低下；具有相对的独立性，易造成分裂割据）</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28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4" name="文本框 3"/>
          <p:cNvSpPr txBox="1"/>
          <p:nvPr/>
        </p:nvSpPr>
        <p:spPr>
          <a:xfrm>
            <a:off x="250190" y="1212850"/>
            <a:ext cx="11691620" cy="2306955"/>
          </a:xfrm>
          <a:prstGeom prst="rect">
            <a:avLst/>
          </a:prstGeom>
          <a:noFill/>
        </p:spPr>
        <p:txBody>
          <a:bodyPr wrap="square" rtlCol="0">
            <a:spAutoFit/>
          </a:bodyPr>
          <a:lstStyle/>
          <a:p>
            <a:r>
              <a:rPr lang="zh-CN" altLang="en-US" sz="2400" b="1">
                <a:solidFill>
                  <a:srgbClr val="000000"/>
                </a:solidFill>
                <a:latin typeface="微软雅黑" panose="020B0503020204020204" charset="-122"/>
                <a:ea typeface="微软雅黑" panose="020B0503020204020204" charset="-122"/>
                <a:cs typeface="微软雅黑" panose="020B0503020204020204" charset="-122"/>
              </a:rPr>
              <a:t>3.</a:t>
            </a:r>
            <a:r>
              <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rPr>
              <a:t>手工业家庭</a:t>
            </a:r>
            <a:r>
              <a:rPr lang="zh-CN" altLang="en-US" sz="2400" b="1">
                <a:solidFill>
                  <a:schemeClr val="tx1"/>
                </a:solidFill>
                <a:latin typeface="微软雅黑" panose="020B0503020204020204" charset="-122"/>
                <a:ea typeface="微软雅黑" panose="020B0503020204020204" charset="-122"/>
                <a:cs typeface="微软雅黑" panose="020B0503020204020204" charset="-122"/>
              </a:rPr>
              <a:t>与</a:t>
            </a:r>
            <a:r>
              <a:rPr lang="zh-CN" altLang="en-US" sz="2400" b="1">
                <a:solidFill>
                  <a:schemeClr val="accent6">
                    <a:lumMod val="50000"/>
                  </a:schemeClr>
                </a:solidFill>
                <a:latin typeface="微软雅黑" panose="020B0503020204020204" charset="-122"/>
                <a:ea typeface="微软雅黑" panose="020B0503020204020204" charset="-122"/>
                <a:cs typeface="微软雅黑" panose="020B0503020204020204" charset="-122"/>
              </a:rPr>
              <a:t>作坊式劳作</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（1）表现：古代还有以制作手工业产品为生的手工业家庭，以及拥有某种手工工艺的民营和官营作坊。</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（2）手工业家庭与作坊的特点</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①手工业者世代传承。</a:t>
            </a:r>
            <a:endParaRPr lang="zh-CN" altLang="en-US" sz="2400" b="1">
              <a:solidFill>
                <a:srgbClr val="000000"/>
              </a:solidFill>
              <a:latin typeface="华文楷体" panose="02010600040101010101" charset="-122"/>
              <a:ea typeface="华文楷体" panose="02010600040101010101" charset="-122"/>
              <a:cs typeface="华文楷体" panose="02010600040101010101" charset="-122"/>
            </a:endParaRPr>
          </a:p>
          <a:p>
            <a:r>
              <a:rPr lang="zh-CN" altLang="en-US" sz="2400" b="1">
                <a:solidFill>
                  <a:srgbClr val="000000"/>
                </a:solidFill>
                <a:latin typeface="华文楷体" panose="02010600040101010101" charset="-122"/>
                <a:ea typeface="华文楷体" panose="02010600040101010101" charset="-122"/>
                <a:cs typeface="华文楷体" panose="02010600040101010101" charset="-122"/>
              </a:rPr>
              <a:t>②由统治者登记造册进行管理。</a:t>
            </a:r>
            <a:endParaRPr lang="zh-CN" altLang="en-US" sz="2400" b="1">
              <a:solidFill>
                <a:srgbClr val="000000"/>
              </a:solidFill>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64465" y="3649345"/>
            <a:ext cx="11415395" cy="2738120"/>
          </a:xfrm>
          <a:prstGeom prst="rect">
            <a:avLst/>
          </a:prstGeom>
          <a:noFill/>
        </p:spPr>
        <p:txBody>
          <a:bodyPr wrap="square" rtlCol="0" anchor="t">
            <a:spAutoFit/>
          </a:bodyPr>
          <a:p>
            <a:r>
              <a:rPr lang="zh-CN" altLang="en-US" sz="2800">
                <a:solidFill>
                  <a:schemeClr val="accent1">
                    <a:lumMod val="50000"/>
                  </a:schemeClr>
                </a:solidFill>
                <a:latin typeface="微软雅黑" panose="020B0503020204020204" charset="-122"/>
                <a:ea typeface="微软雅黑" panose="020B0503020204020204" charset="-122"/>
                <a:cs typeface="微软雅黑" panose="020B0503020204020204" charset="-122"/>
                <a:sym typeface="+mn-ea"/>
              </a:rPr>
              <a:t>拓展：农业家庭式劳作对社会发展的作用：</a:t>
            </a:r>
            <a:endParaRPr lang="zh-CN" altLang="en-US" sz="2800">
              <a:solidFill>
                <a:schemeClr val="accent1">
                  <a:lumMod val="50000"/>
                </a:schemeClr>
              </a:solidFill>
              <a:latin typeface="微软雅黑" panose="020B0503020204020204" charset="-122"/>
              <a:ea typeface="微软雅黑" panose="020B0503020204020204"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微软雅黑" panose="020B0503020204020204" charset="-122"/>
                <a:sym typeface="+mn-ea"/>
              </a:rPr>
              <a:t>①农业家庭式的劳作是封建社会重要的劳作方式；</a:t>
            </a:r>
            <a:endParaRPr lang="zh-CN" altLang="en-US" sz="2400" b="1">
              <a:solidFill>
                <a:srgbClr val="000000"/>
              </a:solidFill>
              <a:latin typeface="华文楷体" panose="02010600040101010101" charset="-122"/>
              <a:ea typeface="华文楷体" panose="02010600040101010101"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微软雅黑" panose="020B0503020204020204" charset="-122"/>
                <a:sym typeface="+mn-ea"/>
              </a:rPr>
              <a:t>②它提供小农家庭需要的农产品和手工业产品，保证了小农家庭的自给自足，有利于提高农民的生产积极性，推动精耕细作农业的发展；</a:t>
            </a:r>
            <a:endParaRPr lang="zh-CN" altLang="en-US" sz="2400" b="1">
              <a:solidFill>
                <a:srgbClr val="000000"/>
              </a:solidFill>
              <a:latin typeface="华文楷体" panose="02010600040101010101" charset="-122"/>
              <a:ea typeface="华文楷体" panose="02010600040101010101"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微软雅黑" panose="020B0503020204020204" charset="-122"/>
                <a:sym typeface="+mn-ea"/>
              </a:rPr>
              <a:t>③有利于社会稳定，为国家提供了税源，维护了封建统治。</a:t>
            </a:r>
            <a:endParaRPr lang="zh-CN" altLang="en-US" sz="2400" b="1">
              <a:solidFill>
                <a:srgbClr val="000000"/>
              </a:solidFill>
              <a:latin typeface="华文楷体" panose="02010600040101010101" charset="-122"/>
              <a:ea typeface="华文楷体" panose="02010600040101010101" charset="-122"/>
              <a:cs typeface="微软雅黑" panose="020B0503020204020204" charset="-122"/>
            </a:endParaRPr>
          </a:p>
          <a:p>
            <a:r>
              <a:rPr lang="zh-CN" altLang="en-US" sz="2400" b="1">
                <a:solidFill>
                  <a:srgbClr val="000000"/>
                </a:solidFill>
                <a:latin typeface="华文楷体" panose="02010600040101010101" charset="-122"/>
                <a:ea typeface="华文楷体" panose="02010600040101010101" charset="-122"/>
                <a:cs typeface="微软雅黑" panose="020B0503020204020204" charset="-122"/>
                <a:sym typeface="+mn-ea"/>
              </a:rPr>
              <a:t>④阻碍了商品经济发展，难以产生技术突破，阻碍资本主义萌芽的发展，使中国落后于世界工业文明的潮流。</a:t>
            </a:r>
            <a:endParaRPr lang="zh-CN" altLang="en-US" sz="2400" b="1">
              <a:solidFill>
                <a:srgbClr val="000000"/>
              </a:solidFill>
              <a:latin typeface="华文楷体" panose="02010600040101010101" charset="-122"/>
              <a:ea typeface="华文楷体" panose="02010600040101010101" charset="-122"/>
              <a:cs typeface="微软雅黑" panose="020B0503020204020204" charset="-122"/>
              <a:sym typeface="+mn-ea"/>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slow" p14:dur="1750" advClick="0">
        <p14:prism/>
      </p:transition>
    </mc:Choice>
    <mc:Fallback>
      <p:transition spd="slow" advClick="0">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8" name="图片 17"/>
          <p:cNvPicPr>
            <a:picLocks noChangeAspect="1"/>
          </p:cNvPicPr>
          <p:nvPr userDrawn="1">
            <p:custDataLst>
              <p:tags r:id="rId1"/>
            </p:custDataLst>
          </p:nvPr>
        </p:nvPicPr>
        <p:blipFill>
          <a:blip r:embed="rId2"/>
          <a:stretch>
            <a:fillRect/>
          </a:stretch>
        </p:blipFill>
        <p:spPr>
          <a:xfrm>
            <a:off x="0" y="6177281"/>
            <a:ext cx="12192000" cy="1315202"/>
          </a:xfrm>
          <a:prstGeom prst="rect">
            <a:avLst/>
          </a:prstGeom>
        </p:spPr>
      </p:pic>
      <p:sp>
        <p:nvSpPr>
          <p:cNvPr id="8" name="矩形 7"/>
          <p:cNvSpPr/>
          <p:nvPr>
            <p:custDataLst>
              <p:tags r:id="rId3"/>
            </p:custDataLst>
          </p:nvPr>
        </p:nvSpPr>
        <p:spPr>
          <a:xfrm>
            <a:off x="723900" y="354330"/>
            <a:ext cx="11468100" cy="523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charset="-122"/>
              <a:ea typeface="微软雅黑" panose="020B0503020204020204" charset="-122"/>
              <a:cs typeface="+mn-ea"/>
              <a:sym typeface="+mn-lt"/>
            </a:endParaRPr>
          </a:p>
        </p:txBody>
      </p:sp>
      <p:sp>
        <p:nvSpPr>
          <p:cNvPr id="10" name="文本框 9"/>
          <p:cNvSpPr txBox="1"/>
          <p:nvPr/>
        </p:nvSpPr>
        <p:spPr>
          <a:xfrm>
            <a:off x="1097915" y="303530"/>
            <a:ext cx="4126865" cy="583565"/>
          </a:xfrm>
          <a:prstGeom prst="rect">
            <a:avLst/>
          </a:prstGeom>
          <a:noFill/>
        </p:spPr>
        <p:txBody>
          <a:bodyPr wrap="square" rtlCol="0">
            <a:spAutoFit/>
          </a:bodyPr>
          <a:lstStyle/>
          <a:p>
            <a:pPr marL="0" marR="0" lvl="0" algn="l" defTabSz="914400" rtl="0" eaLnBrk="1" fontAlgn="auto" latinLnBrk="0" hangingPunct="1">
              <a:lnSpc>
                <a:spcPct val="100000"/>
              </a:lnSpc>
              <a:spcBef>
                <a:spcPct val="0"/>
              </a:spcBef>
              <a:spcAft>
                <a:spcPct val="0"/>
              </a:spcAft>
              <a:buClrTx/>
              <a:buSzTx/>
              <a:buFontTx/>
              <a:buNone/>
              <a:defRPr/>
            </a:pPr>
            <a:r>
              <a:rPr lang="zh-CN" altLang="en-US" sz="3200" b="1" spc="500" noProof="0">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rPr>
              <a:t>基础知识梳理</a:t>
            </a:r>
            <a:endParaRPr kumimoji="0" lang="zh-CN" altLang="en-US" sz="3200" b="1" i="0" u="none" strike="noStrike" kern="1200" cap="none" spc="500" normalizeH="0" baseline="0" noProof="0">
              <a:ln>
                <a:noFill/>
              </a:ln>
              <a:solidFill>
                <a:schemeClr val="lt1"/>
              </a:solidFill>
              <a:effectLst>
                <a:outerShdw blurRad="38100" dist="19050" dir="2700000" algn="tl" rotWithShape="0">
                  <a:schemeClr val="dk1">
                    <a:alpha val="40000"/>
                  </a:schemeClr>
                </a:outerShdw>
              </a:effectLst>
              <a:uLnTx/>
              <a:uFillTx/>
              <a:latin typeface="微软雅黑" panose="020B0503020204020204" charset="-122"/>
              <a:ea typeface="微软雅黑" panose="020B0503020204020204" charset="-122"/>
              <a:cs typeface="+mn-ea"/>
              <a:sym typeface="+mn-lt"/>
            </a:endParaRPr>
          </a:p>
        </p:txBody>
      </p:sp>
      <p:sp>
        <p:nvSpPr>
          <p:cNvPr id="7" name="椭圆 6"/>
          <p:cNvSpPr/>
          <p:nvPr>
            <p:custDataLst>
              <p:tags r:id="rId4"/>
            </p:custDataLst>
          </p:nvPr>
        </p:nvSpPr>
        <p:spPr>
          <a:xfrm>
            <a:off x="317500" y="272415"/>
            <a:ext cx="685800" cy="685800"/>
          </a:xfrm>
          <a:prstGeom prst="ellipse">
            <a:avLst/>
          </a:prstGeom>
          <a:gradFill>
            <a:gsLst>
              <a:gs pos="0">
                <a:srgbClr val="FFFFFF"/>
              </a:gs>
              <a:gs pos="51000">
                <a:srgbClr val="F2F2F2">
                  <a:lumMod val="95000"/>
                </a:srgbClr>
              </a:gs>
              <a:gs pos="100000">
                <a:srgbClr val="BFBFBF">
                  <a:lumMod val="75000"/>
                </a:srgb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rPr>
              <a:t>三</a:t>
            </a:r>
            <a:endParaRPr lang="zh-CN" altLang="en-US" sz="3200" b="1">
              <a:solidFill>
                <a:schemeClr val="dk1">
                  <a:lumMod val="75000"/>
                  <a:lumOff val="25000"/>
                </a:schemeClr>
              </a:solidFill>
              <a:latin typeface="微软雅黑" panose="020B0503020204020204" charset="-122"/>
              <a:ea typeface="微软雅黑" panose="020B0503020204020204" charset="-122"/>
              <a:cs typeface="+mn-ea"/>
              <a:sym typeface="+mn-lt"/>
            </a:endParaRPr>
          </a:p>
        </p:txBody>
      </p:sp>
      <p:sp>
        <p:nvSpPr>
          <p:cNvPr id="2" name="文本框 1"/>
          <p:cNvSpPr txBox="1"/>
          <p:nvPr>
            <p:custDataLst>
              <p:tags r:id="rId5"/>
            </p:custDataLst>
          </p:nvPr>
        </p:nvSpPr>
        <p:spPr>
          <a:xfrm>
            <a:off x="415925" y="1128395"/>
            <a:ext cx="6461760" cy="460375"/>
          </a:xfrm>
          <a:prstGeom prst="rect">
            <a:avLst/>
          </a:prstGeom>
          <a:noFill/>
        </p:spPr>
        <p:txBody>
          <a:bodyPr wrap="square" rtlCol="0">
            <a:spAutoFit/>
          </a:bodyPr>
          <a:lstStyle/>
          <a:p>
            <a:r>
              <a:rPr lang="zh-CN" altLang="en-US" sz="2400" b="1">
                <a:solidFill>
                  <a:schemeClr val="dk1"/>
                </a:solidFill>
                <a:latin typeface="微软雅黑" panose="020B0503020204020204" charset="-122"/>
                <a:ea typeface="微软雅黑" panose="020B0503020204020204" charset="-122"/>
                <a:cs typeface="楷体" panose="02010609060101010101" charset="-122"/>
                <a:sym typeface="+mn-ea"/>
              </a:rPr>
              <a:t>拓展：古代手工业三种经营形态的特点：</a:t>
            </a:r>
            <a:endParaRPr lang="zh-CN" altLang="en-US" sz="2400" b="1">
              <a:solidFill>
                <a:schemeClr val="dk1"/>
              </a:solidFill>
              <a:latin typeface="微软雅黑" panose="020B0503020204020204" charset="-122"/>
              <a:ea typeface="微软雅黑" panose="020B0503020204020204" charset="-122"/>
              <a:cs typeface="楷体" panose="02010609060101010101" charset="-122"/>
              <a:sym typeface="+mn-ea"/>
            </a:endParaRPr>
          </a:p>
        </p:txBody>
      </p:sp>
      <p:graphicFrame>
        <p:nvGraphicFramePr>
          <p:cNvPr id="3" name="表格 2"/>
          <p:cNvGraphicFramePr>
            <a:graphicFrameLocks noGrp="1"/>
          </p:cNvGraphicFramePr>
          <p:nvPr>
            <p:custDataLst>
              <p:tags r:id="rId6"/>
            </p:custDataLst>
          </p:nvPr>
        </p:nvGraphicFramePr>
        <p:xfrm>
          <a:off x="103505" y="1830070"/>
          <a:ext cx="11817985" cy="4754880"/>
        </p:xfrm>
        <a:graphic>
          <a:graphicData uri="http://schemas.openxmlformats.org/drawingml/2006/table">
            <a:tbl>
              <a:tblPr firstRow="1" bandRow="1">
                <a:tableStyleId>{5940675A-B579-460E-94D1-54222C63F5DA}</a:tableStyleId>
              </a:tblPr>
              <a:tblGrid>
                <a:gridCol w="1650365"/>
                <a:gridCol w="2562860"/>
                <a:gridCol w="3175635"/>
                <a:gridCol w="1734820"/>
                <a:gridCol w="2694305"/>
              </a:tblGrid>
              <a:tr h="335280">
                <a:tc>
                  <a:txBody>
                    <a:bodyPr wrap="square"/>
                    <a:lstStyle/>
                    <a:p>
                      <a:pPr indent="0" algn="ctr">
                        <a:buNone/>
                      </a:pPr>
                      <a:r>
                        <a:rPr lang="en-US" sz="2400" b="1" err="1">
                          <a:latin typeface="华文楷体" panose="02010600040101010101" charset="-122"/>
                          <a:ea typeface="华文楷体" panose="02010600040101010101" charset="-122"/>
                          <a:cs typeface="宋体" panose="02010600030101010101" pitchFamily="2" charset="-122"/>
                        </a:rPr>
                        <a:t>经营形态</a:t>
                      </a:r>
                      <a:endParaRPr lang="en-US" altLang="en-US" sz="2400" b="1" err="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管理方式</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产品及流通方式</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劳动力</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地位</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76400">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官营手工业</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u="sng" err="1">
                          <a:latin typeface="华文楷体" panose="02010600040101010101" charset="-122"/>
                          <a:ea typeface="华文楷体" panose="02010600040101010101" charset="-122"/>
                          <a:cs typeface="宋体" panose="02010600030101010101" pitchFamily="2" charset="-122"/>
                        </a:rPr>
                        <a:t>政府</a:t>
                      </a:r>
                      <a:r>
                        <a:rPr lang="en-US" sz="2400" b="1" err="1">
                          <a:latin typeface="华文楷体" panose="02010600040101010101" charset="-122"/>
                          <a:ea typeface="华文楷体" panose="02010600040101010101" charset="-122"/>
                          <a:cs typeface="宋体" panose="02010600030101010101" pitchFamily="2" charset="-122"/>
                        </a:rPr>
                        <a:t>统一管理、资金雄厚、规模经营、</a:t>
                      </a:r>
                      <a:r>
                        <a:rPr lang="en-US" sz="2400" b="1" err="1" smtClean="0">
                          <a:latin typeface="华文楷体" panose="02010600040101010101" charset="-122"/>
                          <a:ea typeface="华文楷体" panose="02010600040101010101" charset="-122"/>
                          <a:cs typeface="宋体" panose="02010600030101010101" pitchFamily="2" charset="-122"/>
                        </a:rPr>
                        <a:t>管理严格</a:t>
                      </a:r>
                      <a:endParaRPr lang="en-US" altLang="en-US" sz="2400" b="1" u="sng">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华文楷体" panose="02010600040101010101" charset="-122"/>
                          <a:ea typeface="华文楷体" panose="02010600040101010101" charset="-122"/>
                          <a:cs typeface="宋体" panose="02010600030101010101" pitchFamily="2" charset="-122"/>
                        </a:rPr>
                        <a:t>官府专用和皇帝私用；</a:t>
                      </a:r>
                      <a:r>
                        <a:rPr lang="en-US" sz="2400" b="1" u="sng">
                          <a:latin typeface="华文楷体" panose="02010600040101010101" charset="-122"/>
                          <a:ea typeface="华文楷体" panose="02010600040101010101" charset="-122"/>
                          <a:cs typeface="宋体" panose="02010600030101010101" pitchFamily="2" charset="-122"/>
                        </a:rPr>
                        <a:t>不在</a:t>
                      </a:r>
                      <a:r>
                        <a:rPr lang="en-US" sz="2400" b="1">
                          <a:latin typeface="华文楷体" panose="02010600040101010101" charset="-122"/>
                          <a:ea typeface="华文楷体" panose="02010600040101010101" charset="-122"/>
                          <a:cs typeface="宋体" panose="02010600030101010101" pitchFamily="2" charset="-122"/>
                        </a:rPr>
                        <a:t>市场流通。</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职业世袭；</a:t>
                      </a:r>
                      <a:r>
                        <a:rPr lang="en-US" sz="2400" b="1" u="sng">
                          <a:latin typeface="华文楷体" panose="02010600040101010101" charset="-122"/>
                          <a:ea typeface="华文楷体" panose="02010600040101010101" charset="-122"/>
                          <a:cs typeface="宋体" panose="02010600030101010101" pitchFamily="2" charset="-122"/>
                        </a:rPr>
                        <a:t>无偿调用</a:t>
                      </a:r>
                      <a:r>
                        <a:rPr lang="en-US" sz="2400" b="1">
                          <a:latin typeface="华文楷体" panose="02010600040101010101" charset="-122"/>
                          <a:ea typeface="华文楷体" panose="02010600040101010101" charset="-122"/>
                          <a:cs typeface="宋体" panose="02010600030101010101" pitchFamily="2" charset="-122"/>
                        </a:rPr>
                        <a:t>各类匠户</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华文楷体" panose="02010600040101010101" charset="-122"/>
                          <a:ea typeface="华文楷体" panose="02010600040101010101" charset="-122"/>
                          <a:cs typeface="宋体" panose="02010600030101010101" pitchFamily="2" charset="-122"/>
                        </a:rPr>
                        <a:t>至</a:t>
                      </a:r>
                      <a:r>
                        <a:rPr lang="en-US" sz="2400" b="1" u="sng">
                          <a:latin typeface="华文楷体" panose="02010600040101010101" charset="-122"/>
                          <a:ea typeface="华文楷体" panose="02010600040101010101" charset="-122"/>
                          <a:cs typeface="宋体" panose="02010600030101010101" pitchFamily="2" charset="-122"/>
                        </a:rPr>
                        <a:t>明代前期</a:t>
                      </a:r>
                      <a:r>
                        <a:rPr lang="en-US" sz="2400" b="1">
                          <a:latin typeface="华文楷体" panose="02010600040101010101" charset="-122"/>
                          <a:ea typeface="华文楷体" panose="02010600040101010101" charset="-122"/>
                          <a:cs typeface="宋体" panose="02010600030101010101" pitchFamily="2" charset="-122"/>
                        </a:rPr>
                        <a:t>占据主导地位，代表我国古代手工业</a:t>
                      </a:r>
                      <a:r>
                        <a:rPr lang="en-US" sz="2400" b="1" u="sng">
                          <a:latin typeface="华文楷体" panose="02010600040101010101" charset="-122"/>
                          <a:ea typeface="华文楷体" panose="02010600040101010101" charset="-122"/>
                          <a:cs typeface="宋体" panose="02010600030101010101" pitchFamily="2" charset="-122"/>
                        </a:rPr>
                        <a:t>最高</a:t>
                      </a:r>
                      <a:r>
                        <a:rPr lang="en-US" sz="2400" b="1">
                          <a:latin typeface="华文楷体" panose="02010600040101010101" charset="-122"/>
                          <a:ea typeface="华文楷体" panose="02010600040101010101" charset="-122"/>
                          <a:cs typeface="宋体" panose="02010600030101010101" pitchFamily="2" charset="-122"/>
                        </a:rPr>
                        <a:t>水平；缺乏竞争力，缺乏积极性。</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05840">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私营手工业</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民间私人自主经营</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华文楷体" panose="02010600040101010101" charset="-122"/>
                          <a:ea typeface="华文楷体" panose="02010600040101010101" charset="-122"/>
                          <a:cs typeface="宋体" panose="02010600030101010101" pitchFamily="2" charset="-122"/>
                        </a:rPr>
                        <a:t>民间消费的产品；在</a:t>
                      </a:r>
                      <a:r>
                        <a:rPr lang="en-US" sz="2400" b="1" u="sng">
                          <a:latin typeface="华文楷体" panose="02010600040101010101" charset="-122"/>
                          <a:ea typeface="华文楷体" panose="02010600040101010101" charset="-122"/>
                          <a:cs typeface="宋体" panose="02010600030101010101" pitchFamily="2" charset="-122"/>
                        </a:rPr>
                        <a:t>市场</a:t>
                      </a:r>
                      <a:r>
                        <a:rPr lang="en-US" sz="2400" b="1">
                          <a:latin typeface="华文楷体" panose="02010600040101010101" charset="-122"/>
                          <a:ea typeface="华文楷体" panose="02010600040101010101" charset="-122"/>
                          <a:cs typeface="宋体" panose="02010600030101010101" pitchFamily="2" charset="-122"/>
                        </a:rPr>
                        <a:t>流通</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私营主雇工</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u="sng">
                          <a:latin typeface="华文楷体" panose="02010600040101010101" charset="-122"/>
                          <a:ea typeface="华文楷体" panose="02010600040101010101" charset="-122"/>
                          <a:cs typeface="宋体" panose="02010600030101010101" pitchFamily="2" charset="-122"/>
                        </a:rPr>
                        <a:t>明中叶以后</a:t>
                      </a:r>
                      <a:r>
                        <a:rPr lang="en-US" sz="2400" b="1">
                          <a:latin typeface="华文楷体" panose="02010600040101010101" charset="-122"/>
                          <a:ea typeface="华文楷体" panose="02010600040101010101" charset="-122"/>
                          <a:cs typeface="宋体" panose="02010600030101010101" pitchFamily="2" charset="-122"/>
                        </a:rPr>
                        <a:t>占据主导地位；孕育了</a:t>
                      </a:r>
                      <a:r>
                        <a:rPr lang="en-US" sz="2400" b="1" u="sng">
                          <a:latin typeface="华文楷体" panose="02010600040101010101" charset="-122"/>
                          <a:ea typeface="华文楷体" panose="02010600040101010101" charset="-122"/>
                          <a:cs typeface="宋体" panose="02010600030101010101" pitchFamily="2" charset="-122"/>
                        </a:rPr>
                        <a:t>资本主义萌芽。</a:t>
                      </a:r>
                      <a:endParaRPr lang="en-US" altLang="en-US" sz="2400" b="1" u="sng">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41120">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家庭手工业</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err="1">
                          <a:latin typeface="华文楷体" panose="02010600040101010101" charset="-122"/>
                          <a:ea typeface="华文楷体" panose="02010600040101010101" charset="-122"/>
                          <a:cs typeface="宋体" panose="02010600030101010101" pitchFamily="2" charset="-122"/>
                        </a:rPr>
                        <a:t>农户的副业</a:t>
                      </a:r>
                      <a:endParaRPr lang="en-US" altLang="en-US" sz="2400" b="1" err="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a:latin typeface="华文楷体" panose="02010600040101010101" charset="-122"/>
                          <a:ea typeface="华文楷体" panose="02010600040101010101" charset="-122"/>
                          <a:cs typeface="宋体" panose="02010600030101010101" pitchFamily="2" charset="-122"/>
                        </a:rPr>
                        <a:t>供</a:t>
                      </a:r>
                      <a:r>
                        <a:rPr lang="en-US" sz="2400" b="1" u="sng">
                          <a:latin typeface="华文楷体" panose="02010600040101010101" charset="-122"/>
                          <a:ea typeface="华文楷体" panose="02010600040101010101" charset="-122"/>
                          <a:cs typeface="宋体" panose="02010600030101010101" pitchFamily="2" charset="-122"/>
                        </a:rPr>
                        <a:t>自己消费和交纳赋税；剩余部分</a:t>
                      </a:r>
                      <a:r>
                        <a:rPr lang="en-US" sz="2400" b="1">
                          <a:latin typeface="华文楷体" panose="02010600040101010101" charset="-122"/>
                          <a:ea typeface="华文楷体" panose="02010600040101010101" charset="-122"/>
                          <a:cs typeface="宋体" panose="02010600030101010101" pitchFamily="2" charset="-122"/>
                        </a:rPr>
                        <a:t>出售</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lgn="ctr">
                        <a:buNone/>
                      </a:pPr>
                      <a:r>
                        <a:rPr lang="en-US" sz="2400" b="1">
                          <a:latin typeface="华文楷体" panose="02010600040101010101" charset="-122"/>
                          <a:ea typeface="华文楷体" panose="02010600040101010101" charset="-122"/>
                          <a:cs typeface="宋体" panose="02010600030101010101" pitchFamily="2" charset="-122"/>
                        </a:rPr>
                        <a:t>农民自身</a:t>
                      </a:r>
                      <a:endParaRPr lang="en-US" altLang="en-US" sz="2400" b="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wrap="square"/>
                    <a:lstStyle/>
                    <a:p>
                      <a:pPr indent="0">
                        <a:buNone/>
                      </a:pPr>
                      <a:r>
                        <a:rPr lang="en-US" sz="2400" b="1" err="1">
                          <a:latin typeface="华文楷体" panose="02010600040101010101" charset="-122"/>
                          <a:ea typeface="华文楷体" panose="02010600040101010101" charset="-122"/>
                          <a:cs typeface="宋体" panose="02010600030101010101" pitchFamily="2" charset="-122"/>
                        </a:rPr>
                        <a:t>一直存在于社会经济生活中，是中国古代社会稳定的重要因素。</a:t>
                      </a:r>
                      <a:endParaRPr lang="en-US" altLang="en-US" sz="2400" b="1" err="1">
                        <a:latin typeface="华文楷体" panose="02010600040101010101" charset="-122"/>
                        <a:ea typeface="华文楷体" panose="02010600040101010101"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7"/>
    </p:custDataLst>
  </p:cSld>
  <p:clrMapOvr>
    <a:masterClrMapping/>
  </p:clrMapOvr>
  <mc:AlternateContent xmlns:mc="http://schemas.openxmlformats.org/markup-compatibility/2006">
    <mc:Choice xmlns:p14="http://schemas.microsoft.com/office/powerpoint/2010/main" Requires="p14">
      <p:transition spd="slow" p14:dur="1750" advClick="0">
        <p14:doors dir="vert"/>
      </p:transition>
    </mc:Choice>
    <mc:Fallback>
      <p:transition spd="slow" advClick="0">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SLIDE_BACKGROUND_TYPE" val="leftRight"/>
  <p:tag name="KSO_WM_SLIDE_BK_DARK_LIGHT" val="2"/>
  <p:tag name="KSO_WM_UNIT_TYPE" val="i"/>
  <p:tag name="KSO_WM_UNIT_INDEX" val="1"/>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topBottom"/>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SLIDE_BACKGROUND_TYPE" val="topBottom"/>
  <p:tag name="KSO_WM_SLIDE_BK_DARK_LIGHT" val="2"/>
  <p:tag name="KSO_WM_UNIT_TYPE" val="i"/>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UNIT_BK_DARK_LIGHT" val="2"/>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SLIDE_BACKGROUND_TYPE" val="belt"/>
  <p:tag name="KSO_WM_SLIDE_BK_DARK_LIGHT" val="2"/>
  <p:tag name="KSO_WM_UNIT_TYPE" val="i"/>
  <p:tag name="KSO_WM_UNIT_INDEX" val="1"/>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2"/>
  <p:tag name="KSO_WM_UNIT_LAYERLEVEL" val="1"/>
  <p:tag name="KSO_WM_TAG_VERSION" val="1.0"/>
  <p:tag name="KSO_WM_BEAUTIFY_FLAG" val="#wm#"/>
  <p:tag name="KSO_WM_SLIDE_BACKGROUND_TYPE" val="belt"/>
  <p:tag name="KSO_WM_SLIDE_BK_DARK_LIGHT" val="2"/>
  <p:tag name="KSO_WM_UNIT_TYPE" val="i"/>
  <p:tag name="KSO_WM_UNIT_INDEX"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601"/>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MASTER_TYPE" val="1"/>
  <p:tag name="KSO_WM_TEMPLATE_COLOR_TYPE" val="1"/>
  <p:tag name="KSO_WM_TEMPLATE_MASTER_THUMB_INDEX" val="12"/>
  <p:tag name="KSO_WM_UNIT_SHOW_EDIT_AREA_INDICATION" val="0"/>
  <p:tag name="KSO_WM_TAG_VERSION" val="1.0"/>
  <p:tag name="KSO_WM_BEAUTIFY_FLAG" val="#wm#"/>
  <p:tag name="KSO_WM_TEMPLATE_CATEGORY" val="custom"/>
  <p:tag name="KSO_WM_TEMPLATE_INDEX" val="20202601"/>
  <p:tag name="KSO_WM_TEMPLATE_THUMBS_INDEX" val="1、4、7、8、9、10、11、13、14、15"/>
</p:tagLst>
</file>

<file path=ppt/tags/tag145.xml><?xml version="1.0" encoding="utf-8"?>
<p:tagLst xmlns:p="http://schemas.openxmlformats.org/presentationml/2006/main">
  <p:tag name="KSO_WM_UNIT_ISCONTENTSTITLE" val="0"/>
  <p:tag name="KSO_WM_UNIT_PRESET_TEXT" val="单击此处添加副标题"/>
  <p:tag name="KSO_WM_UNIT_NOCLEAR" val="0"/>
  <p:tag name="KSO_WM_UNIT_VALUE" val="19"/>
  <p:tag name="KSO_WM_UNIT_HIGHLIGHT" val="0"/>
  <p:tag name="KSO_WM_UNIT_COMPATIBLE" val="0"/>
  <p:tag name="KSO_WM_UNIT_DIAGRAM_ISNUMVISUAL" val="0"/>
  <p:tag name="KSO_WM_UNIT_DIAGRAM_ISREFERUNIT" val="0"/>
  <p:tag name="KSO_WM_UNIT_TYPE" val="b"/>
  <p:tag name="KSO_WM_UNIT_INDEX" val="1"/>
  <p:tag name="KSO_WM_UNIT_ID" val="custom20202601_1*b*1"/>
  <p:tag name="KSO_WM_TEMPLATE_CATEGORY" val="custom"/>
  <p:tag name="KSO_WM_TEMPLATE_INDEX" val="20202601"/>
  <p:tag name="KSO_WM_UNIT_LAYERLEVEL" val="1"/>
  <p:tag name="KSO_WM_TAG_VERSION" val="1.0"/>
  <p:tag name="KSO_WM_BEAUTIFY_FLAG" val="#wm#"/>
  <p:tag name="KSO_WM_UNIT_ISNUMDGMTITLE" val="0"/>
  <p:tag name="KSO_WM_UNIT_TEXT_FILL_FORE_SCHEMECOLOR_INDEX_BRIGHTNESS" val="0"/>
  <p:tag name="KSO_WM_UNIT_TEXT_FILL_FORE_SCHEMECOLOR_INDEX" val="5"/>
  <p:tag name="KSO_WM_UNIT_TEXT_FILL_TYPE" val="1"/>
</p:tagLst>
</file>

<file path=ppt/tags/tag146.xml><?xml version="1.0" encoding="utf-8"?>
<p:tagLst xmlns:p="http://schemas.openxmlformats.org/presentationml/2006/main">
  <p:tag name="KSO_WM_UNIT_ISCONTENTSTITLE" val="0"/>
  <p:tag name="KSO_WM_UNIT_PRESET_TEXT" val="简约工作汇报模板"/>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2601_1*a*1"/>
  <p:tag name="KSO_WM_TEMPLATE_CATEGORY" val="custom"/>
  <p:tag name="KSO_WM_TEMPLATE_INDEX" val="20202601"/>
  <p:tag name="KSO_WM_UNIT_LAYERLEVEL" val="1"/>
  <p:tag name="KSO_WM_TAG_VERSION" val="1.0"/>
  <p:tag name="KSO_WM_BEAUTIFY_FLAG" val="#wm#"/>
  <p:tag name="KSO_WM_UNIT_ISNUMDGMTITLE" val="0"/>
</p:tagLst>
</file>

<file path=ppt/tags/tag147.xml><?xml version="1.0" encoding="utf-8"?>
<p:tagLst xmlns:p="http://schemas.openxmlformats.org/presentationml/2006/main">
  <p:tag name="KSO_WM_SLIDE_ID" val="custom2020260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2601"/>
  <p:tag name="KSO_WM_SLIDE_LAYOUT" val="a_b_f"/>
  <p:tag name="KSO_WM_SLIDE_LAYOUT_CNT" val="1_1_2"/>
  <p:tag name="KSO_WM_TEMPLATE_THUMBS_INDEX" val="1、4、7、8、9、10、11、13、14、15"/>
  <p:tag name="KSO_WM_TEMPLATE_MASTER_THUMB_INDEX" val="12"/>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4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5"/>
  <p:tag name="KSO_WM_UNIT_FILL_FORE_SCHEMECOLOR_INDEX_2_TRANS" val="0"/>
  <p:tag name="KSO_WM_UNIT_FILL_FORE_SCHEMECOLOR_INDEX_3_BRIGHTNESS" val="-0.35"/>
  <p:tag name="KSO_WM_UNIT_FILL_FORE_SCHEMECOLOR_INDEX_3" val="14"/>
  <p:tag name="KSO_WM_UNIT_FILL_FORE_SCHEMECOLOR_INDEX_3_POS" val="1"/>
  <p:tag name="KSO_WM_UNIT_FILL_FORE_SCHEMECOLOR_INDEX_3_TRANS" val="0"/>
  <p:tag name="KSO_WM_UNIT_FILL_GRADIENT_TYPE" val="0"/>
  <p:tag name="KSO_WM_UNIT_FILL_GRADIENT_ANGLE" val="135"/>
  <p:tag name="KSO_WM_UNIT_FILL_GRADIENT_Direction" val="2"/>
  <p:tag name="KSO_WM_UNIT_FILL_TYPE" val="3"/>
  <p:tag name="KSO_WM_UNIT_TEXT_FILL_FORE_SCHEMECOLOR_INDEX_BRIGHTNESS" val="0.25"/>
  <p:tag name="KSO_WM_UNIT_TEXT_FILL_FORE_SCHEMECOLOR_INDEX" val="13"/>
  <p:tag name="KSO_WM_UNIT_TEXT_FILL_TYPE" val="1"/>
</p:tagLst>
</file>

<file path=ppt/tags/tag15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54.xml><?xml version="1.0" encoding="utf-8"?>
<p:tagLst xmlns:p="http://schemas.openxmlformats.org/presentationml/2006/main">
  <p:tag name="KSO_WM_SLIDE_BK_DARK_LIGHT" val="2"/>
  <p:tag name="KSO_WM_SLIDE_BACKGROUND_TYPE" val="general"/>
</p:tagLst>
</file>

<file path=ppt/tags/tag155.xml><?xml version="1.0" encoding="utf-8"?>
<p:tagLst xmlns:p="http://schemas.openxmlformats.org/presentationml/2006/main">
  <p:tag name="KSO_WM_UNIT_PLACING_PICTURE_USER_VIEWPORT" val="{&quot;height&quot;:6653.073304938564,&quot;width&quot;:15679.029202639282}"/>
</p:tagLst>
</file>

<file path=ppt/tags/tag15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5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58.xml><?xml version="1.0" encoding="utf-8"?>
<p:tagLst xmlns:p="http://schemas.openxmlformats.org/presentationml/2006/main">
  <p:tag name="KSO_WM_TEMPLATE_CATEGORY" val="custom"/>
  <p:tag name="KSO_WM_TEMPLATE_INDEX" val="20181754"/>
</p:tagLst>
</file>

<file path=ppt/tags/tag159.xml><?xml version="1.0" encoding="utf-8"?>
<p:tagLst xmlns:p="http://schemas.openxmlformats.org/presentationml/2006/main">
  <p:tag name="KSO_WM_TEMPLATE_CATEGORY" val="custom"/>
  <p:tag name="KSO_WM_TEMPLATE_INDEX" val="20181754"/>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6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6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65.xml><?xml version="1.0" encoding="utf-8"?>
<p:tagLst xmlns:p="http://schemas.openxmlformats.org/presentationml/2006/main">
  <p:tag name="KSO_WM_SLIDE_BK_DARK_LIGHT" val="2"/>
  <p:tag name="KSO_WM_SLIDE_BACKGROUND_TYPE" val="general"/>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6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69.xml><?xml version="1.0" encoding="utf-8"?>
<p:tagLst xmlns:p="http://schemas.openxmlformats.org/presentationml/2006/main">
  <p:tag name="KSO_WM_SLIDE_BK_DARK_LIGHT" val="2"/>
  <p:tag name="KSO_WM_SLIDE_BACKGROUND_TYPE" val="gener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71.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2.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73.xml><?xml version="1.0" encoding="utf-8"?>
<p:tagLst xmlns:p="http://schemas.openxmlformats.org/presentationml/2006/main">
  <p:tag name="KSO_WM_SLIDE_BK_DARK_LIGHT" val="2"/>
  <p:tag name="KSO_WM_SLIDE_BACKGROUND_TYPE" val="general"/>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75.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76.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77.xml><?xml version="1.0" encoding="utf-8"?>
<p:tagLst xmlns:p="http://schemas.openxmlformats.org/presentationml/2006/main">
  <p:tag name="KSO_WM_SLIDE_BK_DARK_LIGHT" val="2"/>
  <p:tag name="KSO_WM_SLIDE_BACKGROUND_TYPE" val="general"/>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79.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0.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18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2.xml><?xml version="1.0" encoding="utf-8"?>
<p:tagLst xmlns:p="http://schemas.openxmlformats.org/presentationml/2006/main">
  <p:tag name="KSO_WM_UNIT_TABLE_BEAUTIFY" val="smartTable{7ba1d8ac-0832-4926-a47e-dd6b61221526}"/>
  <p:tag name="TABLE_ENDDRAG_ORIGIN_RECT" val="930*343"/>
  <p:tag name="TABLE_ENDDRAG_RECT" val="8*144*930*343"/>
</p:tagLst>
</file>

<file path=ppt/tags/tag183.xml><?xml version="1.0" encoding="utf-8"?>
<p:tagLst xmlns:p="http://schemas.openxmlformats.org/presentationml/2006/main">
  <p:tag name="KSO_WM_SLIDE_BK_DARK_LIGHT" val="2"/>
  <p:tag name="KSO_WM_SLIDE_BACKGROUND_TYPE" val="general"/>
</p:tagLst>
</file>

<file path=ppt/tags/tag184.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7*a*1"/>
  <p:tag name="KSO_WM_TEMPLATE_CATEGORY" val="custom"/>
  <p:tag name="KSO_WM_TEMPLATE_INDEX" val="20202601"/>
  <p:tag name="KSO_WM_UNIT_LAYERLEVEL" val="1"/>
  <p:tag name="KSO_WM_TAG_VERSION" val="1.0"/>
  <p:tag name="KSO_WM_BEAUTIFY_FLAG" val="#wm#"/>
  <p:tag name="KSO_WM_UNIT_ISCONTENTSTITLE" val="0"/>
  <p:tag name="KSO_WM_UNIT_PRESET_TEXT" val="添加章节标题"/>
  <p:tag name="KSO_WM_UNIT_NOCLEAR" val="0"/>
  <p:tag name="KSO_WM_UNIT_VALUE" val="7"/>
  <p:tag name="KSO_WM_UNIT_TYPE" val="a"/>
  <p:tag name="KSO_WM_UNIT_INDEX" val="1"/>
  <p:tag name="KSO_WM_UNIT_ISNUMDGMTITLE" val="0"/>
</p:tagLst>
</file>

<file path=ppt/tags/tag186.xml><?xml version="1.0" encoding="utf-8"?>
<p:tagLst xmlns:p="http://schemas.openxmlformats.org/presentationml/2006/main">
  <p:tag name="KSO_WM_SLIDE_ID" val="custom2020260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01"/>
  <p:tag name="KSO_WM_SLIDE_TYPE" val="sectionTitle"/>
  <p:tag name="KSO_WM_SLIDE_SUBTYPE" val="pureTxt"/>
  <p:tag name="KSO_WM_SLIDE_LAYOUT" val="a_b_e"/>
  <p:tag name="KSO_WM_SLIDE_LAYOUT_CNT" val="1_1_1"/>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9.xml><?xml version="1.0" encoding="utf-8"?>
<p:tagLst xmlns:p="http://schemas.openxmlformats.org/presentationml/2006/main">
  <p:tag name="KSO_WM_SLIDE_BK_DARK_LIGHT" val="2"/>
  <p:tag name="KSO_WM_SLIDE_BACKGROUND_TYPE" val="gener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SLIDE_BK_DARK_LIGHT" val="2"/>
  <p:tag name="KSO_WM_SLIDE_BACKGROUND_TYPE" val="general"/>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5.xml><?xml version="1.0" encoding="utf-8"?>
<p:tagLst xmlns:p="http://schemas.openxmlformats.org/presentationml/2006/main">
  <p:tag name="KSO_WM_SLIDE_BK_DARK_LIGHT" val="2"/>
  <p:tag name="KSO_WM_SLIDE_BACKGROUND_TYPE" val="general"/>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197.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98.xml><?xml version="1.0" encoding="utf-8"?>
<p:tagLst xmlns:p="http://schemas.openxmlformats.org/presentationml/2006/main">
  <p:tag name="KSO_WM_UNIT_FILL_FORE_SCHEMECOLOR_INDEX_BRIGHTNESS" val="0"/>
  <p:tag name="KSO_WM_UNIT_FILL_FORE_SCHEMECOLOR_INDEX" val="7"/>
  <p:tag name="KSO_WM_UNIT_FILL_TYPE" val="1"/>
</p:tagLst>
</file>

<file path=ppt/tags/tag199.xml><?xml version="1.0" encoding="utf-8"?>
<p:tagLst xmlns:p="http://schemas.openxmlformats.org/presentationml/2006/main">
  <p:tag name="KSO_WM_SLIDE_BK_DARK_LIGHT" val="2"/>
  <p:tag name="KSO_WM_SLIDE_BACKGROUND_TYPE" val="general"/>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0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2.xml><?xml version="1.0" encoding="utf-8"?>
<p:tagLst xmlns:p="http://schemas.openxmlformats.org/presentationml/2006/main">
  <p:tag name="KSO_WM_UNIT_FILL_FORE_SCHEMECOLOR_INDEX_BRIGHTNESS" val="0.8"/>
  <p:tag name="KSO_WM_UNIT_FILL_FORE_SCHEMECOLOR_INDEX" val="8"/>
  <p:tag name="KSO_WM_UNIT_FILL_TYPE" val="1"/>
  <p:tag name="KSO_WM_UNIT_TEXT_FILL_FORE_SCHEMECOLOR_INDEX_BRIGHTNESS" val="0"/>
  <p:tag name="KSO_WM_UNIT_TEXT_FILL_FORE_SCHEMECOLOR_INDEX" val="13"/>
  <p:tag name="KSO_WM_UNIT_TEXT_FILL_TYPE" val="1"/>
</p:tagLst>
</file>

<file path=ppt/tags/tag20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5.xml><?xml version="1.0" encoding="utf-8"?>
<p:tagLst xmlns:p="http://schemas.openxmlformats.org/presentationml/2006/main">
  <p:tag name="KSO_WM_UNIT_FILL_FORE_SCHEMECOLOR_INDEX_BRIGHTNESS" val="0.8"/>
  <p:tag name="KSO_WM_UNIT_FILL_FORE_SCHEMECOLOR_INDEX" val="9"/>
  <p:tag name="KSO_WM_UNIT_FILL_TYPE" val="1"/>
  <p:tag name="KSO_WM_UNIT_TEXT_FILL_FORE_SCHEMECOLOR_INDEX_BRIGHTNESS" val="0"/>
  <p:tag name="KSO_WM_UNIT_TEXT_FILL_FORE_SCHEMECOLOR_INDEX" val="13"/>
  <p:tag name="KSO_WM_UNIT_TEXT_FILL_TYPE" val="1"/>
</p:tagLst>
</file>

<file path=ppt/tags/tag2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7.xml><?xml version="1.0" encoding="utf-8"?>
<p:tagLst xmlns:p="http://schemas.openxmlformats.org/presentationml/2006/main">
  <p:tag name="KSO_WM_UNIT_FILL_FORE_SCHEMECOLOR_INDEX_BRIGHTNESS" val="0.8"/>
  <p:tag name="KSO_WM_UNIT_FILL_FORE_SCHEMECOLOR_INDEX" val="10"/>
  <p:tag name="KSO_WM_UNIT_FILL_TYPE" val="1"/>
  <p:tag name="KSO_WM_UNIT_TEXT_FILL_FORE_SCHEMECOLOR_INDEX_BRIGHTNESS" val="0"/>
  <p:tag name="KSO_WM_UNIT_TEXT_FILL_FORE_SCHEMECOLOR_INDEX" val="13"/>
  <p:tag name="KSO_WM_UNIT_TEXT_FILL_TYPE" val="1"/>
</p:tagLst>
</file>

<file path=ppt/tags/tag208.xml><?xml version="1.0" encoding="utf-8"?>
<p:tagLst xmlns:p="http://schemas.openxmlformats.org/presentationml/2006/main">
  <p:tag name="KSO_WM_SLIDE_BK_DARK_LIGHT" val="2"/>
  <p:tag name="KSO_WM_SLIDE_BACKGROUND_TYPE" val="general"/>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12.xml><?xml version="1.0" encoding="utf-8"?>
<p:tagLst xmlns:p="http://schemas.openxmlformats.org/presentationml/2006/main">
  <p:tag name="KSO_WM_SLIDE_BK_DARK_LIGHT" val="2"/>
  <p:tag name="KSO_WM_SLIDE_BACKGROUND_TYPE" val="general"/>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1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16.xml><?xml version="1.0" encoding="utf-8"?>
<p:tagLst xmlns:p="http://schemas.openxmlformats.org/presentationml/2006/main">
  <p:tag name="KSO_WM_SLIDE_BK_DARK_LIGHT" val="2"/>
  <p:tag name="KSO_WM_SLIDE_BACKGROUND_TYPE" val="general"/>
</p:tagLst>
</file>

<file path=ppt/tags/tag2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1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SLIDE_BK_DARK_LIGHT" val="2"/>
  <p:tag name="KSO_WM_SLIDE_BACKGROUND_TYPE" val="general"/>
</p:tagLst>
</file>

<file path=ppt/tags/tag221.xml><?xml version="1.0" encoding="utf-8"?>
<p:tagLst xmlns:p="http://schemas.openxmlformats.org/presentationml/2006/main">
  <p:tag name="KSO_WM_UNIT_TEXT_FILL_FORE_SCHEMECOLOR_INDEX_BRIGHTNESS" val="0"/>
  <p:tag name="KSO_WM_UNIT_TEXT_FILL_FORE_SCHEMECOLOR_INDEX" val="2"/>
  <p:tag name="KSO_WM_UNIT_TEXT_FILL_TYPE" val="1"/>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7*a*1"/>
  <p:tag name="KSO_WM_TEMPLATE_CATEGORY" val="custom"/>
  <p:tag name="KSO_WM_TEMPLATE_INDEX" val="20202601"/>
  <p:tag name="KSO_WM_UNIT_LAYERLEVEL" val="1"/>
  <p:tag name="KSO_WM_TAG_VERSION" val="1.0"/>
  <p:tag name="KSO_WM_BEAUTIFY_FLAG" val="#wm#"/>
  <p:tag name="KSO_WM_UNIT_ISCONTENTSTITLE" val="0"/>
  <p:tag name="KSO_WM_UNIT_PRESET_TEXT" val="添加章节标题"/>
  <p:tag name="KSO_WM_UNIT_NOCLEAR" val="0"/>
  <p:tag name="KSO_WM_UNIT_VALUE" val="7"/>
  <p:tag name="KSO_WM_UNIT_TYPE" val="a"/>
  <p:tag name="KSO_WM_UNIT_INDEX" val="1"/>
  <p:tag name="KSO_WM_UNIT_ISNUMDGMTITLE" val="0"/>
</p:tagLst>
</file>

<file path=ppt/tags/tag223.xml><?xml version="1.0" encoding="utf-8"?>
<p:tagLst xmlns:p="http://schemas.openxmlformats.org/presentationml/2006/main">
  <p:tag name="KSO_WM_SLIDE_ID" val="custom2020260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01"/>
  <p:tag name="KSO_WM_SLIDE_TYPE" val="sectionTitle"/>
  <p:tag name="KSO_WM_SLIDE_SUBTYPE" val="pureTxt"/>
  <p:tag name="KSO_WM_SLIDE_LAYOUT" val="a_b_e"/>
  <p:tag name="KSO_WM_SLIDE_LAYOUT_CNT" val="1_1_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2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7.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28.xml><?xml version="1.0" encoding="utf-8"?>
<p:tagLst xmlns:p="http://schemas.openxmlformats.org/presentationml/2006/main">
  <p:tag name="KSO_WM_SLIDE_BK_DARK_LIGHT" val="2"/>
  <p:tag name="KSO_WM_SLIDE_BACKGROUND_TYPE" val="general"/>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1.xml><?xml version="1.0" encoding="utf-8"?>
<p:tagLst xmlns:p="http://schemas.openxmlformats.org/presentationml/2006/main">
  <p:tag name="KSO_WM_SLIDE_BK_DARK_LIGHT" val="2"/>
  <p:tag name="KSO_WM_SLIDE_BACKGROUND_TYPE" val="general"/>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33.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34.xml><?xml version="1.0" encoding="utf-8"?>
<p:tagLst xmlns:p="http://schemas.openxmlformats.org/presentationml/2006/main">
  <p:tag name="KSO_WM_SLIDE_BK_DARK_LIGHT" val="2"/>
  <p:tag name="KSO_WM_SLIDE_BACKGROUND_TYPE" val="general"/>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3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38.xml><?xml version="1.0" encoding="utf-8"?>
<p:tagLst xmlns:p="http://schemas.openxmlformats.org/presentationml/2006/main">
  <p:tag name="KSO_WM_SLIDE_BK_DARK_LIGHT" val="2"/>
  <p:tag name="KSO_WM_SLIDE_BACKGROUND_TYPE" val="general"/>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42.xml><?xml version="1.0" encoding="utf-8"?>
<p:tagLst xmlns:p="http://schemas.openxmlformats.org/presentationml/2006/main">
  <p:tag name="KSO_WM_SLIDE_BK_DARK_LIGHT" val="2"/>
  <p:tag name="KSO_WM_SLIDE_BACKGROUND_TYPE" val="general"/>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4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46.xml><?xml version="1.0" encoding="utf-8"?>
<p:tagLst xmlns:p="http://schemas.openxmlformats.org/presentationml/2006/main">
  <p:tag name="KSO_WM_SLIDE_BK_DARK_LIGHT" val="2"/>
  <p:tag name="KSO_WM_SLIDE_BACKGROUND_TYPE" val="general"/>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4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0.xml><?xml version="1.0" encoding="utf-8"?>
<p:tagLst xmlns:p="http://schemas.openxmlformats.org/presentationml/2006/main">
  <p:tag name="KSO_WM_SLIDE_BK_DARK_LIGHT" val="2"/>
  <p:tag name="KSO_WM_SLIDE_BACKGROUND_TYPE" val="general"/>
</p:tagLst>
</file>

<file path=ppt/tags/tag251.xml><?xml version="1.0" encoding="utf-8"?>
<p:tagLst xmlns:p="http://schemas.openxmlformats.org/presentationml/2006/main">
  <p:tag name="KSO_WM_UNIT_PLACING_PICTURE_USER_VIEWPORT" val="{&quot;height&quot;:3108.571653543307,&quot;width&quot;:16640}"/>
  <p:tag name="KSO_WM_UNIT_TEXT_FILL_FORE_SCHEMECOLOR_INDEX_BRIGHTNESS" val="0"/>
  <p:tag name="KSO_WM_UNIT_TEXT_FILL_FORE_SCHEMECOLOR_INDEX" val="2"/>
  <p:tag name="KSO_WM_UNIT_TEXT_FILL_TYPE" val="1"/>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7*a*1"/>
  <p:tag name="KSO_WM_TEMPLATE_CATEGORY" val="custom"/>
  <p:tag name="KSO_WM_TEMPLATE_INDEX" val="20202601"/>
  <p:tag name="KSO_WM_UNIT_LAYERLEVEL" val="1"/>
  <p:tag name="KSO_WM_TAG_VERSION" val="1.0"/>
  <p:tag name="KSO_WM_BEAUTIFY_FLAG" val="#wm#"/>
  <p:tag name="KSO_WM_UNIT_ISCONTENTSTITLE" val="0"/>
  <p:tag name="KSO_WM_UNIT_PRESET_TEXT" val="添加章节标题"/>
  <p:tag name="KSO_WM_UNIT_NOCLEAR" val="0"/>
  <p:tag name="KSO_WM_UNIT_VALUE" val="7"/>
  <p:tag name="KSO_WM_UNIT_TYPE" val="a"/>
  <p:tag name="KSO_WM_UNIT_INDEX" val="1"/>
  <p:tag name="KSO_WM_UNIT_ISNUMDGMTITLE" val="0"/>
</p:tagLst>
</file>

<file path=ppt/tags/tag253.xml><?xml version="1.0" encoding="utf-8"?>
<p:tagLst xmlns:p="http://schemas.openxmlformats.org/presentationml/2006/main">
  <p:tag name="KSO_WM_SLIDE_ID" val="custom2020260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01"/>
  <p:tag name="KSO_WM_SLIDE_TYPE" val="sectionTitle"/>
  <p:tag name="KSO_WM_SLIDE_SUBTYPE" val="pureTxt"/>
  <p:tag name="KSO_WM_SLIDE_LAYOUT" val="a_b_e"/>
  <p:tag name="KSO_WM_SLIDE_LAYOUT_CNT" val="1_1_1"/>
</p:tagLst>
</file>

<file path=ppt/tags/tag2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5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6.xml><?xml version="1.0" encoding="utf-8"?>
<p:tagLst xmlns:p="http://schemas.openxmlformats.org/presentationml/2006/main">
  <p:tag name="KSO_WM_SLIDE_BK_DARK_LIGHT" val="2"/>
  <p:tag name="KSO_WM_SLIDE_BACKGROUND_TYPE" val="general"/>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5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59.xml><?xml version="1.0" encoding="utf-8"?>
<p:tagLst xmlns:p="http://schemas.openxmlformats.org/presentationml/2006/main">
  <p:tag name="KSO_WM_SLIDE_BK_DARK_LIGHT" val="2"/>
  <p:tag name="KSO_WM_SLIDE_BACKGROUND_TYPE" val="general"/>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6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62.xml><?xml version="1.0" encoding="utf-8"?>
<p:tagLst xmlns:p="http://schemas.openxmlformats.org/presentationml/2006/main">
  <p:tag name="KSO_WM_SLIDE_BK_DARK_LIGHT" val="2"/>
  <p:tag name="KSO_WM_SLIDE_BACKGROUND_TYPE" val="general"/>
</p:tagLst>
</file>

<file path=ppt/tags/tag263.xml><?xml version="1.0" encoding="utf-8"?>
<p:tagLst xmlns:p="http://schemas.openxmlformats.org/presentationml/2006/main">
  <p:tag name="KSO_WM_UNIT_PLACING_PICTURE_USER_VIEWPORT" val="{&quot;height&quot;:3108.571653543307,&quot;width&quot;:16640}"/>
  <p:tag name="KSO_WM_UNIT_TEXT_FILL_FORE_SCHEMECOLOR_INDEX_BRIGHTNESS" val="0"/>
  <p:tag name="KSO_WM_UNIT_TEXT_FILL_FORE_SCHEMECOLOR_INDEX" val="2"/>
  <p:tag name="KSO_WM_UNIT_TEXT_FILL_TYPE" val="1"/>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601_7*a*1"/>
  <p:tag name="KSO_WM_TEMPLATE_CATEGORY" val="custom"/>
  <p:tag name="KSO_WM_TEMPLATE_INDEX" val="20202601"/>
  <p:tag name="KSO_WM_UNIT_LAYERLEVEL" val="1"/>
  <p:tag name="KSO_WM_TAG_VERSION" val="1.0"/>
  <p:tag name="KSO_WM_BEAUTIFY_FLAG" val="#wm#"/>
  <p:tag name="KSO_WM_UNIT_ISCONTENTSTITLE" val="0"/>
  <p:tag name="KSO_WM_UNIT_PRESET_TEXT" val="添加章节标题"/>
  <p:tag name="KSO_WM_UNIT_NOCLEAR" val="0"/>
  <p:tag name="KSO_WM_UNIT_VALUE" val="7"/>
  <p:tag name="KSO_WM_UNIT_TYPE" val="a"/>
  <p:tag name="KSO_WM_UNIT_INDEX" val="1"/>
  <p:tag name="KSO_WM_UNIT_ISNUMDGMTITLE" val="0"/>
</p:tagLst>
</file>

<file path=ppt/tags/tag265.xml><?xml version="1.0" encoding="utf-8"?>
<p:tagLst xmlns:p="http://schemas.openxmlformats.org/presentationml/2006/main">
  <p:tag name="KSO_WM_SLIDE_ID" val="custom20202601_7"/>
  <p:tag name="KSO_WM_TEMPLATE_SUBCATEGORY" val="0"/>
  <p:tag name="KSO_WM_TEMPLATE_MASTER_TYPE" val="1"/>
  <p:tag name="KSO_WM_TEMPLATE_COLOR_TYPE" val="1"/>
  <p:tag name="KSO_WM_SLIDE_ITEM_CNT" val="0"/>
  <p:tag name="KSO_WM_SLIDE_INDEX" val="7"/>
  <p:tag name="KSO_WM_TAG_VERSION" val="1.0"/>
  <p:tag name="KSO_WM_BEAUTIFY_FLAG" val="#wm#"/>
  <p:tag name="KSO_WM_TEMPLATE_CATEGORY" val="custom"/>
  <p:tag name="KSO_WM_TEMPLATE_INDEX" val="20202601"/>
  <p:tag name="KSO_WM_SLIDE_TYPE" val="sectionTitle"/>
  <p:tag name="KSO_WM_SLIDE_SUBTYPE" val="pureTxt"/>
  <p:tag name="KSO_WM_SLIDE_LAYOUT" val="a_b_e"/>
  <p:tag name="KSO_WM_SLIDE_LAYOUT_CNT" val="1_1_1"/>
</p:tagLst>
</file>

<file path=ppt/tags/tag2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67.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68.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69.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0.xml><?xml version="1.0" encoding="utf-8"?>
<p:tagLst xmlns:p="http://schemas.openxmlformats.org/presentationml/2006/main">
  <p:tag name="KSO_WM_UNIT_TEXT_SHADOW_SCHEMECOLOR_INDEX_BRIGHTNESS" val="0"/>
  <p:tag name="KSO_WM_UNIT_TEXT_SHADOW_SCHEMECOLOR_INDEX" val="1"/>
</p:tagLst>
</file>

<file path=ppt/tags/tag271.xml><?xml version="1.0" encoding="utf-8"?>
<p:tagLst xmlns:p="http://schemas.openxmlformats.org/presentationml/2006/main">
  <p:tag name="KSO_WM_SLIDE_BK_DARK_LIGHT" val="2"/>
  <p:tag name="KSO_WM_SLIDE_BACKGROUND_TYPE" val="general"/>
</p:tagLst>
</file>

<file path=ppt/tags/tag2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73.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74.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7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76.xml><?xml version="1.0" encoding="utf-8"?>
<p:tagLst xmlns:p="http://schemas.openxmlformats.org/presentationml/2006/main">
  <p:tag name="KSO_WM_UNIT_TEXT_SHADOW_SCHEMECOLOR_INDEX_BRIGHTNESS" val="0"/>
  <p:tag name="KSO_WM_UNIT_TEXT_SHADOW_SCHEMECOLOR_INDEX" val="1"/>
</p:tagLst>
</file>

<file path=ppt/tags/tag277.xml><?xml version="1.0" encoding="utf-8"?>
<p:tagLst xmlns:p="http://schemas.openxmlformats.org/presentationml/2006/main">
  <p:tag name="KSO_WM_UNIT_TABLE_BEAUTIFY" val="smartTable{0120cfa2-4721-40ce-a2b0-fcc9064270b3}"/>
  <p:tag name="TABLE_ENDDRAG_ORIGIN_RECT" val="774*187"/>
  <p:tag name="TABLE_ENDDRAG_RECT" val="57*175*774*187"/>
</p:tagLst>
</file>

<file path=ppt/tags/tag278.xml><?xml version="1.0" encoding="utf-8"?>
<p:tagLst xmlns:p="http://schemas.openxmlformats.org/presentationml/2006/main">
  <p:tag name="KSO_WM_SLIDE_BK_DARK_LIGHT" val="2"/>
  <p:tag name="KSO_WM_SLIDE_BACKGROUND_TYPE" val="general"/>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3.xml><?xml version="1.0" encoding="utf-8"?>
<p:tagLst xmlns:p="http://schemas.openxmlformats.org/presentationml/2006/main">
  <p:tag name="KSO_WM_UNIT_TEXT_SHADOW_SCHEMECOLOR_INDEX_BRIGHTNESS" val="0"/>
  <p:tag name="KSO_WM_UNIT_TEXT_SHADOW_SCHEMECOLOR_INDEX" val="1"/>
</p:tagLst>
</file>

<file path=ppt/tags/tag284.xml><?xml version="1.0" encoding="utf-8"?>
<p:tagLst xmlns:p="http://schemas.openxmlformats.org/presentationml/2006/main">
  <p:tag name="KSO_WM_SLIDE_BK_DARK_LIGHT" val="2"/>
  <p:tag name="KSO_WM_SLIDE_BACKGROUND_TYPE" val="general"/>
</p:tagLst>
</file>

<file path=ppt/tags/tag2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8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8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89.xml><?xml version="1.0" encoding="utf-8"?>
<p:tagLst xmlns:p="http://schemas.openxmlformats.org/presentationml/2006/main">
  <p:tag name="KSO_WM_UNIT_TEXT_SHADOW_SCHEMECOLOR_INDEX_BRIGHTNESS" val="0"/>
  <p:tag name="KSO_WM_UNIT_TEXT_SHADOW_SCHEMECOLOR_INDEX" val="1"/>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0.xml><?xml version="1.0" encoding="utf-8"?>
<p:tagLst xmlns:p="http://schemas.openxmlformats.org/presentationml/2006/main">
  <p:tag name="KSO_WM_SLIDE_BK_DARK_LIGHT" val="2"/>
  <p:tag name="KSO_WM_SLIDE_BACKGROUND_TYPE" val="general"/>
</p:tagLst>
</file>

<file path=ppt/tags/tag2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9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29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95.xml><?xml version="1.0" encoding="utf-8"?>
<p:tagLst xmlns:p="http://schemas.openxmlformats.org/presentationml/2006/main">
  <p:tag name="KSO_WM_UNIT_TEXT_SHADOW_SCHEMECOLOR_INDEX_BRIGHTNESS" val="0"/>
  <p:tag name="KSO_WM_UNIT_TEXT_SHADOW_SCHEMECOLOR_INDEX" val="1"/>
</p:tagLst>
</file>

<file path=ppt/tags/tag296.xml><?xml version="1.0" encoding="utf-8"?>
<p:tagLst xmlns:p="http://schemas.openxmlformats.org/presentationml/2006/main">
  <p:tag name="KSO_WM_SLIDE_BK_DARK_LIGHT" val="2"/>
  <p:tag name="KSO_WM_SLIDE_BACKGROUND_TYPE" val="general"/>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298.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99.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1.xml><?xml version="1.0" encoding="utf-8"?>
<p:tagLst xmlns:p="http://schemas.openxmlformats.org/presentationml/2006/main">
  <p:tag name="KSO_WM_UNIT_TEXT_SHADOW_SCHEMECOLOR_INDEX_BRIGHTNESS" val="0"/>
  <p:tag name="KSO_WM_UNIT_TEXT_SHADOW_SCHEMECOLOR_INDEX" val="1"/>
</p:tagLst>
</file>

<file path=ppt/tags/tag302.xml><?xml version="1.0" encoding="utf-8"?>
<p:tagLst xmlns:p="http://schemas.openxmlformats.org/presentationml/2006/main">
  <p:tag name="KSO_WM_SLIDE_BK_DARK_LIGHT" val="2"/>
  <p:tag name="KSO_WM_SLIDE_BACKGROUND_TYPE" val="general"/>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304.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05.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306.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07.xml><?xml version="1.0" encoding="utf-8"?>
<p:tagLst xmlns:p="http://schemas.openxmlformats.org/presentationml/2006/main">
  <p:tag name="KSO_WM_UNIT_TEXT_SHADOW_SCHEMECOLOR_INDEX_BRIGHTNESS" val="0"/>
  <p:tag name="KSO_WM_UNIT_TEXT_SHADOW_SCHEMECOLOR_INDEX" val="1"/>
</p:tagLst>
</file>

<file path=ppt/tags/tag308.xml><?xml version="1.0" encoding="utf-8"?>
<p:tagLst xmlns:p="http://schemas.openxmlformats.org/presentationml/2006/main">
  <p:tag name="KSO_WM_SLIDE_BK_DARK_LIGHT" val="2"/>
  <p:tag name="KSO_WM_SLIDE_BACKGROUND_TYPE" val="general"/>
</p:tagLst>
</file>

<file path=ppt/tags/tag3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0.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1.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3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3.xml><?xml version="1.0" encoding="utf-8"?>
<p:tagLst xmlns:p="http://schemas.openxmlformats.org/presentationml/2006/main">
  <p:tag name="KSO_WM_UNIT_TEXT_SHADOW_SCHEMECOLOR_INDEX_BRIGHTNESS" val="0"/>
  <p:tag name="KSO_WM_UNIT_TEXT_SHADOW_SCHEMECOLOR_INDEX" val="1"/>
</p:tagLst>
</file>

<file path=ppt/tags/tag314.xml><?xml version="1.0" encoding="utf-8"?>
<p:tagLst xmlns:p="http://schemas.openxmlformats.org/presentationml/2006/main">
  <p:tag name="KSO_WM_SLIDE_BK_DARK_LIGHT" val="2"/>
  <p:tag name="KSO_WM_SLIDE_BACKGROUND_TYPE" val="general"/>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316.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17.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318.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19.xml><?xml version="1.0" encoding="utf-8"?>
<p:tagLst xmlns:p="http://schemas.openxmlformats.org/presentationml/2006/main">
  <p:tag name="KSO_WM_UNIT_TEXT_SHADOW_SCHEMECOLOR_INDEX_BRIGHTNESS" val="0"/>
  <p:tag name="KSO_WM_UNIT_TEXT_SHADOW_SCHEMECOLOR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0.xml><?xml version="1.0" encoding="utf-8"?>
<p:tagLst xmlns:p="http://schemas.openxmlformats.org/presentationml/2006/main">
  <p:tag name="KSO_WM_SLIDE_BK_DARK_LIGHT" val="2"/>
  <p:tag name="KSO_WM_SLIDE_BACKGROUND_TYPE" val="general"/>
</p:tagLst>
</file>

<file path=ppt/tags/tag3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322.xml><?xml version="1.0" encoding="utf-8"?>
<p:tagLst xmlns:p="http://schemas.openxmlformats.org/presentationml/2006/main">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323.xml><?xml version="1.0" encoding="utf-8"?>
<p:tagLst xmlns:p="http://schemas.openxmlformats.org/presentationml/2006/main">
  <p:tag name="KSO_WM_UNIT_FILL_FORE_SCHEMECOLOR_INDEX_1_BRIGHTNESS" val="0"/>
  <p:tag name="KSO_WM_UNIT_FILL_FORE_SCHEMECOLOR_INDEX_1" val="14"/>
  <p:tag name="KSO_WM_UNIT_FILL_FORE_SCHEMECOLOR_INDEX_1_POS" val="0"/>
  <p:tag name="KSO_WM_UNIT_FILL_FORE_SCHEMECOLOR_INDEX_1_TRANS" val="0"/>
  <p:tag name="KSO_WM_UNIT_FILL_FORE_SCHEMECOLOR_INDEX_2_BRIGHTNESS" val="-0.05"/>
  <p:tag name="KSO_WM_UNIT_FILL_FORE_SCHEMECOLOR_INDEX_2" val="14"/>
  <p:tag name="KSO_WM_UNIT_FILL_FORE_SCHEMECOLOR_INDEX_2_POS" val="0.51"/>
  <p:tag name="KSO_WM_UNIT_FILL_FORE_SCHEMECOLOR_INDEX_2_TRANS" val="0"/>
  <p:tag name="KSO_WM_UNIT_FILL_FORE_SCHEMECOLOR_INDEX_3_BRIGHTNESS" val="-0.25"/>
  <p:tag name="KSO_WM_UNIT_FILL_FORE_SCHEMECOLOR_INDEX_3" val="14"/>
  <p:tag name="KSO_WM_UNIT_FILL_FORE_SCHEMECOLOR_INDEX_3_POS" val="1"/>
  <p:tag name="KSO_WM_UNIT_FILL_FORE_SCHEMECOLOR_INDEX_3_TRANS" val="0"/>
  <p:tag name="KSO_WM_UNIT_FILL_GRADIENT_TYPE" val="0"/>
  <p:tag name="KSO_WM_UNIT_FILL_GRADIENT_ANGLE" val="315"/>
  <p:tag name="KSO_WM_UNIT_FILL_GRADIENT_Direction" val="5"/>
  <p:tag name="KSO_WM_UNIT_FILL_TYPE" val="3"/>
  <p:tag name="KSO_WM_UNIT_TEXT_FILL_FORE_SCHEMECOLOR_INDEX_BRIGHTNESS" val="0.25"/>
  <p:tag name="KSO_WM_UNIT_TEXT_FILL_FORE_SCHEMECOLOR_INDEX" val="13"/>
  <p:tag name="KSO_WM_UNIT_TEXT_FILL_TYPE" val="1"/>
</p:tagLst>
</file>

<file path=ppt/tags/tag32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325.xml><?xml version="1.0" encoding="utf-8"?>
<p:tagLst xmlns:p="http://schemas.openxmlformats.org/presentationml/2006/main">
  <p:tag name="KSO_WM_UNIT_TEXT_SHADOW_SCHEMECOLOR_INDEX_BRIGHTNESS" val="0"/>
  <p:tag name="KSO_WM_UNIT_TEXT_SHADOW_SCHEMECOLOR_INDEX" val="1"/>
</p:tagLst>
</file>

<file path=ppt/tags/tag326.xml><?xml version="1.0" encoding="utf-8"?>
<p:tagLst xmlns:p="http://schemas.openxmlformats.org/presentationml/2006/main">
  <p:tag name="KSO_WM_SLIDE_BK_DARK_LIGHT" val="2"/>
  <p:tag name="KSO_WM_SLIDE_BACKGROUND_TYPE" val="general"/>
</p:tagLst>
</file>

<file path=ppt/tags/tag327.xml><?xml version="1.0" encoding="utf-8"?>
<p:tagLst xmlns:p="http://schemas.openxmlformats.org/presentationml/2006/main">
  <p:tag name="AS_OS" val="Unix 3.10 unknown"/>
  <p:tag name="AS_RELEASE_DATE" val="2020.11.30"/>
  <p:tag name="AS_TITLE" val="Aspose.Slides for Java"/>
  <p:tag name="AS_VERSION" val="20.11"/>
  <p:tag name="COMMONDATA" val="eyJoZGlkIjoiNTc4OTc1NmY5OTFmOTFlOGNlM2UyM2M0ZjUzNjA1NGYifQ=="/>
  <p:tag name="KSO_WPP_MARK_KEY" val="c6904b97-752d-428e-b444-160dca90a08e"/>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i*1"/>
  <p:tag name="KSO_WM_UNIT_LAYERLEVEL" val="1"/>
  <p:tag name="KSO_WM_TAG_VERSION" val="1.0"/>
  <p:tag name="KSO_WM_BEAUTIFY_FLAG" val="#wm#"/>
  <p:tag name="KSO_WM_UNIT_TYPE" val="i"/>
  <p:tag name="KSO_WM_UNIT_INDEX"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i*1"/>
  <p:tag name="KSO_WM_UNIT_LAYERLEVEL" val="1"/>
  <p:tag name="KSO_WM_TAG_VERSION" val="1.0"/>
  <p:tag name="KSO_WM_BEAUTIFY_FLAG" val="#wm#"/>
  <p:tag name="KSO_WM_UNIT_TYPE" val="i"/>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i*1"/>
  <p:tag name="KSO_WM_UNIT_LAYERLEVEL" val="1"/>
  <p:tag name="KSO_WM_TAG_VERSION" val="1.0"/>
  <p:tag name="KSO_WM_BEAUTIFY_FLAG" val="#wm#"/>
  <p:tag name="KSO_WM_SLIDE_BACKGROUND_TYPE" val="general"/>
  <p:tag name="KSO_WM_SLIDE_BK_DARK_LIGHT" val="2"/>
  <p:tag name="KSO_WM_UNIT_TYPE" val="i"/>
  <p:tag name="KSO_WM_UNIT_INDEX" val="1"/>
  <p:tag name="WM_BEAUTIFY_SHAPE_IDENTITY" val="{f6760c51-93f5-4945-a972-41eeae53bb7c}"/>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i*1"/>
  <p:tag name="KSO_WM_UNIT_LAYERLEVEL" val="1"/>
  <p:tag name="KSO_WM_TAG_VERSION" val="1.0"/>
  <p:tag name="KSO_WM_BEAUTIFY_FLAG" val="#wm#"/>
  <p:tag name="KSO_WM_SLIDE_BACKGROUND_TYPE" val="frame"/>
  <p:tag name="KSO_WM_SLIDE_BK_DARK_LIGHT" val="2"/>
  <p:tag name="KSO_WM_UNIT_TYPE" val="i"/>
  <p:tag name="KSO_WM_UNIT_INDEX"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UNIT_BK_DARK_LIGHT" val="1"/>
  <p:tag name="KSO_WM_SLIDE_BACKGROUND_TYPE" val="leftRight"/>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25">
      <a:dk1>
        <a:srgbClr val="000000"/>
      </a:dk1>
      <a:lt1>
        <a:srgbClr val="FFFFFF"/>
      </a:lt1>
      <a:dk2>
        <a:srgbClr val="E9F3FA"/>
      </a:dk2>
      <a:lt2>
        <a:srgbClr val="FFFFFF"/>
      </a:lt2>
      <a:accent1>
        <a:srgbClr val="4472C4"/>
      </a:accent1>
      <a:accent2>
        <a:srgbClr val="2A8DD4"/>
      </a:accent2>
      <a:accent3>
        <a:srgbClr val="2FA1CF"/>
      </a:accent3>
      <a:accent4>
        <a:srgbClr val="33B2B2"/>
      </a:accent4>
      <a:accent5>
        <a:srgbClr val="35BD81"/>
      </a:accent5>
      <a:accent6>
        <a:srgbClr val="59C54F"/>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10837</Words>
  <PresentationFormat/>
  <Paragraphs>524</Paragraphs>
  <Slides>41</Slides>
  <Notes>3</Notes>
  <HiddenSlides>0</HiddenSlides>
  <MMClips>0</MMClips>
  <ScaleCrop>false</ScaleCrop>
  <HeadingPairs>
    <vt:vector size="6" baseType="variant">
      <vt:variant>
        <vt:lpstr>已用的字体</vt:lpstr>
      </vt:variant>
      <vt:variant>
        <vt:i4>19</vt:i4>
      </vt:variant>
      <vt:variant>
        <vt:lpstr>主题</vt:lpstr>
      </vt:variant>
      <vt:variant>
        <vt:i4>2</vt:i4>
      </vt:variant>
      <vt:variant>
        <vt:lpstr>幻灯片标题</vt:lpstr>
      </vt:variant>
      <vt:variant>
        <vt:i4>41</vt:i4>
      </vt:variant>
    </vt:vector>
  </HeadingPairs>
  <TitlesOfParts>
    <vt:vector size="62" baseType="lpstr">
      <vt:lpstr>Arial</vt:lpstr>
      <vt:lpstr>宋体</vt:lpstr>
      <vt:lpstr>Wingdings</vt:lpstr>
      <vt:lpstr>方正胖娃简体</vt:lpstr>
      <vt:lpstr>方正大标宋简体</vt:lpstr>
      <vt:lpstr>方正北魏楷书简体</vt:lpstr>
      <vt:lpstr>微软雅黑</vt:lpstr>
      <vt:lpstr>楷体</vt:lpstr>
      <vt:lpstr>Arial Unicode MS</vt:lpstr>
      <vt:lpstr>等线</vt:lpstr>
      <vt:lpstr>华文楷体</vt:lpstr>
      <vt:lpstr>Calibri</vt:lpstr>
      <vt:lpstr>Times New Roman</vt:lpstr>
      <vt:lpstr>楷体_GB2312</vt:lpstr>
      <vt:lpstr>新宋体</vt:lpstr>
      <vt:lpstr>汉仪旗黑-85S</vt:lpstr>
      <vt:lpstr>黑体</vt:lpstr>
      <vt:lpstr>Viner Hand ITC</vt:lpstr>
      <vt:lpstr>汉仪旗黑-85S</vt:lpstr>
      <vt:lpstr>自定义设计方案</vt:lpstr>
      <vt:lpstr>2_Office 主题​​</vt:lpstr>
      <vt:lpstr>第二单元生产工具与劳作方式</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第4课 错题讲评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第5课 错题讲评</vt:lpstr>
      <vt:lpstr>PowerPoint 演示文稿</vt:lpstr>
      <vt:lpstr>PowerPoint 演示文稿</vt:lpstr>
      <vt:lpstr>D</vt:lpstr>
      <vt:lpstr>PowerPoint 演示文稿</vt:lpstr>
      <vt:lpstr>PowerPoint 演示文稿</vt:lpstr>
      <vt:lpstr>PowerPoint 演示文稿</vt:lpstr>
      <vt:lpstr>PowerPoint 演示文稿</vt:lpstr>
      <vt:lpstr>第6课 错题讲评</vt:lpstr>
      <vt:lpstr>PowerPoint 演示文稿</vt:lpstr>
      <vt:lpstr>PowerPoint 演示文稿</vt:lpstr>
      <vt:lpstr>PowerPoint 演示文稿</vt:lpstr>
      <vt:lpstr>结束</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2022-08-31T16:56:00Z</cp:lastPrinted>
  <dcterms:created xsi:type="dcterms:W3CDTF">2022-11-19T12:57:00Z</dcterms:created>
  <dcterms:modified xsi:type="dcterms:W3CDTF">2022-11-20T02:32:20Z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BBAC0B92A1304A7C912F9DEE20F42E60</vt:lpwstr>
  </property>
  <property fmtid="{D5CDD505-2E9C-101B-9397-08002B2CF9AE}" pid="3" name="KSOProductBuildVer">
    <vt:lpwstr>2052-11.1.0.12763</vt:lpwstr>
  </property>
</Properties>
</file>