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257" r:id="rId4"/>
    <p:sldId id="259" r:id="rId6"/>
    <p:sldId id="260" r:id="rId7"/>
    <p:sldId id="289" r:id="rId8"/>
    <p:sldId id="265" r:id="rId9"/>
    <p:sldId id="286" r:id="rId10"/>
    <p:sldId id="268" r:id="rId11"/>
    <p:sldId id="283" r:id="rId12"/>
    <p:sldId id="288" r:id="rId13"/>
    <p:sldId id="277" r:id="rId14"/>
    <p:sldId id="290" r:id="rId15"/>
    <p:sldId id="293" r:id="rId16"/>
    <p:sldId id="301" r:id="rId17"/>
    <p:sldId id="278" r:id="rId18"/>
    <p:sldId id="267" r:id="rId19"/>
    <p:sldId id="295" r:id="rId20"/>
    <p:sldId id="305" r:id="rId21"/>
    <p:sldId id="303" r:id="rId22"/>
    <p:sldId id="306" r:id="rId23"/>
    <p:sldId id="304" r:id="rId24"/>
    <p:sldId id="310" r:id="rId25"/>
    <p:sldId id="311" r:id="rId26"/>
    <p:sldId id="314" r:id="rId27"/>
    <p:sldId id="312" r:id="rId28"/>
    <p:sldId id="315" r:id="rId29"/>
    <p:sldId id="318" r:id="rId30"/>
    <p:sldId id="307" r:id="rId31"/>
    <p:sldId id="302" r:id="rId32"/>
    <p:sldId id="317" r:id="rId33"/>
    <p:sldId id="316" r:id="rId34"/>
    <p:sldId id="319" r:id="rId35"/>
    <p:sldId id="308" r:id="rId36"/>
    <p:sldId id="320" r:id="rId37"/>
    <p:sldId id="313" r:id="rId38"/>
    <p:sldId id="321" r:id="rId39"/>
    <p:sldId id="322" r:id="rId40"/>
    <p:sldId id="325" r:id="rId41"/>
    <p:sldId id="323" r:id="rId42"/>
    <p:sldId id="279" r:id="rId43"/>
    <p:sldId id="324" r:id="rId44"/>
  </p:sldIdLst>
  <p:sldSz cx="12192000" cy="6858000"/>
  <p:notesSz cx="6858000" cy="9144000"/>
  <p:embeddedFontLst>
    <p:embeddedFont>
      <p:font typeface="汉仪大宋简" panose="02010600000101010101" pitchFamily="2" charset="-122"/>
      <p:regular r:id="rId49"/>
    </p:embeddedFont>
    <p:embeddedFont>
      <p:font typeface="方正清刻本悦宋简体" panose="02000000000000000000" pitchFamily="2" charset="-122"/>
      <p:regular r:id="rId50"/>
    </p:embeddedFont>
    <p:embeddedFont>
      <p:font typeface="华文中宋" panose="02010600040101010101" pitchFamily="2" charset="-122"/>
      <p:regular r:id="rId51"/>
    </p:embeddedFont>
    <p:embeddedFont>
      <p:font typeface="等线" panose="02010600030101010101" pitchFamily="2" charset="-122"/>
      <p:regular r:id="rId52"/>
    </p:embeddedFont>
    <p:embeddedFont>
      <p:font typeface="方正宋刻本秀楷简体" panose="02000000000000000000" charset="-122"/>
      <p:regular r:id="rId53"/>
    </p:embeddedFont>
    <p:embeddedFont>
      <p:font typeface="微软雅黑" panose="020B0503020204020204" charset="-122"/>
      <p:regular r:id="rId54"/>
    </p:embeddedFont>
    <p:embeddedFont>
      <p:font typeface="等线 Light" panose="02010600030101010101" charset="-122"/>
      <p:regular r:id="rId55"/>
    </p:embeddedFont>
    <p:embeddedFont>
      <p:font typeface="Calibri" panose="020F0502020204030204" charset="0"/>
      <p:regular r:id="rId56"/>
      <p:bold r:id="rId57"/>
      <p:italic r:id="rId58"/>
      <p:boldItalic r:id="rId59"/>
    </p:embeddedFont>
    <p:embeddedFont>
      <p:font typeface="Aharoni" panose="02010803020104030203" pitchFamily="2" charset="-79"/>
      <p:bold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 梦鸽" initials="张"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A3B47"/>
    <a:srgbClr val="45546F"/>
    <a:srgbClr val="DEC29D"/>
    <a:srgbClr val="FCFBFB"/>
    <a:srgbClr val="F5F8FF"/>
    <a:srgbClr val="C39657"/>
    <a:srgbClr val="F8CBAD"/>
    <a:srgbClr val="E5D079"/>
    <a:srgbClr val="990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4660"/>
  </p:normalViewPr>
  <p:slideViewPr>
    <p:cSldViewPr snapToGrid="0">
      <p:cViewPr>
        <p:scale>
          <a:sx n="100" d="100"/>
          <a:sy n="100" d="100"/>
        </p:scale>
        <p:origin x="1620" y="1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1" Type="http://schemas.openxmlformats.org/officeDocument/2006/relationships/tags" Target="tags/tag17.xml"/><Relationship Id="rId60" Type="http://schemas.openxmlformats.org/officeDocument/2006/relationships/font" Target="fonts/font12.fntdata"/><Relationship Id="rId6" Type="http://schemas.openxmlformats.org/officeDocument/2006/relationships/slide" Target="slides/slide2.xml"/><Relationship Id="rId59" Type="http://schemas.openxmlformats.org/officeDocument/2006/relationships/font" Target="fonts/font11.fntdata"/><Relationship Id="rId58" Type="http://schemas.openxmlformats.org/officeDocument/2006/relationships/font" Target="fonts/font10.fntdata"/><Relationship Id="rId57" Type="http://schemas.openxmlformats.org/officeDocument/2006/relationships/font" Target="fonts/font9.fntdata"/><Relationship Id="rId56" Type="http://schemas.openxmlformats.org/officeDocument/2006/relationships/font" Target="fonts/font8.fntdata"/><Relationship Id="rId55" Type="http://schemas.openxmlformats.org/officeDocument/2006/relationships/font" Target="fonts/font7.fntdata"/><Relationship Id="rId54" Type="http://schemas.openxmlformats.org/officeDocument/2006/relationships/font" Target="fonts/font6.fntdata"/><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notesMaster" Target="notesMasters/notesMaster1.xml"/><Relationship Id="rId49" Type="http://schemas.openxmlformats.org/officeDocument/2006/relationships/font" Target="fonts/font1.fntdata"/><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示范，模仿，迁移不失为一种有效的学史方法，它</a:t>
            </a:r>
            <a:r>
              <a:rPr lang="en-US" altLang="zh-CN"/>
              <a:t>2</a:t>
            </a:r>
            <a:r>
              <a:rPr lang="zh-CN" altLang="en-US"/>
              <a:t>通过教师有目的的示范引领，激发学生模仿的相应行动，最终完成知识或技能学习的方法迁移，进而衍生出新的历史知识，拓展出新的学史方法。最重要的是，通过此类方法的学习与运用，学士对于社会转型，即社会结构是根本性和整体性变迁有了深刻的理解。</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从中国古代春秋战国时期的</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社会转型</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到</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西欧社会转型</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，在相似的学习情境中，</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徐蓝教授说过：</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历史课堂教学通过历史学习，学生要具备比了解一般的历史知识更上位的东西。例如能够像一个历史学家那样去理解历史、架构自己对历史的解释；当学生毕业后，特别是不再以历史的教学与研究为其生涯的时候，以往的历史学习留给他</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她什么样的思维品质、能力、情感、态度、价值观能够使他们终身受用，并能够带给他们成功的人生。</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a:latin typeface="华文中宋" panose="02010600040101010101" pitchFamily="2" charset="-122"/>
              <a:ea typeface="华文中宋" panose="02010600040101010101" pitchFamily="2" charset="-122"/>
              <a:cs typeface="华文中宋" panose="02010600040101010101" pitchFamily="2" charset="-122"/>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评价一节好课的多种角度与标准，但是以下的角度和标准是不可或缺的，念。说到底，这些都源自备课的质量和水平。教师的备课活动集中体现其教学态度，反映其教学能力。我们工作室通常进行的是课时教学，以一课时为单位进行备课，包括制作</a:t>
            </a:r>
            <a:r>
              <a:rPr lang="en-US" altLang="zh-CN"/>
              <a:t>PPT</a:t>
            </a:r>
            <a:r>
              <a:rPr lang="zh-CN" altLang="en-US"/>
              <a:t>和撰写教学设计。这在园地的其他教学资源中也是比较少见的。现在教师上课通常都是利用多媒体进行教学，那么</a:t>
            </a:r>
            <a:r>
              <a:rPr lang="en-US" altLang="zh-CN"/>
              <a:t>PPT</a:t>
            </a:r>
            <a:r>
              <a:rPr lang="zh-CN" altLang="en-US"/>
              <a:t>设计的质量高低就与教学效果息息相关，接下来我也将选取一些工作室优秀课例，通过以这些课例的打磨过程为例，与各位同行老师共同探讨制作一节好课的具体路径。如有不当之处，欢迎各位老师在互动环节共同研讨。</a:t>
            </a:r>
            <a:endParaRPr lang="zh-CN" altLang="en-US"/>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对于常规教学而言，只要老师认真研读课程标准和教科室就能够把握教学重点，这是因为教学重点是根据历史课程标准确定的。但是教学难点是教学内容和学生实际情况相联系的产物。有些教学重点同时也是教学难点，比如远离</a:t>
            </a:r>
            <a:r>
              <a:rPr lang="zh-CN" altLang="en-US"/>
              <a:t>学生经验的历史知识，以理解概念为特征的历史知识。每节课都有重点，是否有难点，何种角度或程度的难点，需要实事求是地认定，不能过于机械或随意。</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对于常规教学而言，只要老师认真研读课程标准和教科室就能够把握教学重点，这是因为教学重点是根据历史课程标准确定的。但是教学难点是教学内容和学生实际情况相联系的产物。有些教学重点同时也是教学难点，比如远离</a:t>
            </a:r>
            <a:r>
              <a:rPr lang="zh-CN" altLang="en-US"/>
              <a:t>学生经验的历史知识，以理解概念为特征的历史知识。每节课都有重点，是否有难点，何种角度或程度的难点，需要实事求是地认定，不能过于机械或随意。</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从教材的叙事逻辑看，似乎是依据后果去追溯前因，且囿于篇幅，许多历史细节被减去或者隐藏，致使学生很难观察到某一历史事件的全景。</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示范，模仿，迁移不失为一种有效的学史方法，它</a:t>
            </a:r>
            <a:r>
              <a:rPr lang="en-US" altLang="zh-CN"/>
              <a:t>2</a:t>
            </a:r>
            <a:r>
              <a:rPr lang="zh-CN" altLang="en-US"/>
              <a:t>通过教师有目的的示范引领，激发学生模仿的相应行动，最终完成知识或技能学习的方法迁移，进而衍生出新的历史知识，拓展出新的学史方法。最重要的是，通过此类方法的学习与运用，学士对于社会转型，即社会结构是根本性和整体性变迁有了深刻的理解。</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185D51-3D05-4571-A283-B4A35CD20CD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FB187E-2E7E-4C60-849C-ECEFA0A1AE2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5D51-3D05-4571-A283-B4A35CD20CD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B187E-2E7E-4C60-849C-ECEFA0A1AE2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5D51-3D05-4571-A283-B4A35CD20CD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B187E-2E7E-4C60-849C-ECEFA0A1AE2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39.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jpe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jpeg"/><Relationship Id="rId2" Type="http://schemas.openxmlformats.org/officeDocument/2006/relationships/tags" Target="../tags/tag2.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5" Type="http://schemas.openxmlformats.org/officeDocument/2006/relationships/slideLayout" Target="../slideLayouts/slideLayout1.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61.jpe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tags" Target="../tags/tag16.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67.jpe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2.jpe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8.jpeg"/><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89.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4.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3402011" y="-1963739"/>
            <a:ext cx="5387978" cy="10785478"/>
          </a:xfrm>
          <a:prstGeom prst="roundRect">
            <a:avLst>
              <a:gd name="adj" fmla="val 0"/>
            </a:avLst>
          </a:prstGeom>
          <a:solidFill>
            <a:schemeClr val="bg1">
              <a:alpha val="93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4915819" y="5357275"/>
            <a:ext cx="2360362" cy="412876"/>
            <a:chOff x="3743325" y="5102758"/>
            <a:chExt cx="2209800" cy="459842"/>
          </a:xfrm>
          <a:effectLst/>
        </p:grpSpPr>
        <p:sp>
          <p:nvSpPr>
            <p:cNvPr id="17" name="矩形: 圆角 16"/>
            <p:cNvSpPr/>
            <p:nvPr/>
          </p:nvSpPr>
          <p:spPr>
            <a:xfrm>
              <a:off x="3743325" y="5105400"/>
              <a:ext cx="2209800" cy="457200"/>
            </a:xfrm>
            <a:prstGeom prst="roundRect">
              <a:avLst>
                <a:gd name="adj" fmla="val 50000"/>
              </a:avLst>
            </a:prstGeom>
            <a:solidFill>
              <a:srgbClr val="2A3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8" name="文本框 17"/>
            <p:cNvSpPr txBox="1"/>
            <p:nvPr/>
          </p:nvSpPr>
          <p:spPr>
            <a:xfrm>
              <a:off x="3820506" y="5102758"/>
              <a:ext cx="2055437" cy="444143"/>
            </a:xfrm>
            <a:prstGeom prst="rect">
              <a:avLst/>
            </a:prstGeom>
            <a:noFill/>
          </p:spPr>
          <p:txBody>
            <a:bodyPr wrap="square" rtlCol="0">
              <a:spAutoFit/>
            </a:bodyPr>
            <a:lstStyle/>
            <a:p>
              <a:pPr algn="dist"/>
              <a:r>
                <a:rPr lang="zh-CN" altLang="en-US" sz="2000" dirty="0">
                  <a:solidFill>
                    <a:schemeClr val="bg1"/>
                  </a:solidFill>
                  <a:latin typeface="汉仪大宋简" panose="02010600000101010101" pitchFamily="2" charset="-122"/>
                  <a:ea typeface="汉仪大宋简" panose="02010600000101010101" pitchFamily="2" charset="-122"/>
                </a:rPr>
                <a:t>主讲人：张梦鸽</a:t>
              </a:r>
              <a:endParaRPr lang="zh-CN" altLang="en-US" sz="2000" dirty="0">
                <a:solidFill>
                  <a:schemeClr val="bg1"/>
                </a:solidFill>
                <a:latin typeface="汉仪大宋简" panose="02010600000101010101" pitchFamily="2" charset="-122"/>
                <a:ea typeface="汉仪大宋简" panose="02010600000101010101" pitchFamily="2" charset="-122"/>
              </a:endParaRPr>
            </a:p>
          </p:txBody>
        </p:sp>
      </p:grpSp>
      <p:sp>
        <p:nvSpPr>
          <p:cNvPr id="59" name="星形: 四角 58"/>
          <p:cNvSpPr/>
          <p:nvPr/>
        </p:nvSpPr>
        <p:spPr>
          <a:xfrm>
            <a:off x="5180248" y="4097476"/>
            <a:ext cx="2012961" cy="111796"/>
          </a:xfrm>
          <a:prstGeom prst="star4">
            <a:avLst/>
          </a:prstGeom>
          <a:solidFill>
            <a:srgbClr val="DEC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文本框 59"/>
          <p:cNvSpPr txBox="1"/>
          <p:nvPr/>
        </p:nvSpPr>
        <p:spPr>
          <a:xfrm>
            <a:off x="1909458" y="4456923"/>
            <a:ext cx="9076268" cy="521970"/>
          </a:xfrm>
          <a:prstGeom prst="rect">
            <a:avLst/>
          </a:prstGeom>
          <a:noFill/>
        </p:spPr>
        <p:txBody>
          <a:bodyPr wrap="square" rtlCol="0">
            <a:spAutoFit/>
          </a:bodyPr>
          <a:p>
            <a:r>
              <a:rPr lang="en-US" altLang="zh-CN" sz="2800" b="1" dirty="0">
                <a:solidFill>
                  <a:schemeClr val="tx1"/>
                </a:solidFill>
                <a:latin typeface="方正清刻本悦宋简体" panose="02000000000000000000" pitchFamily="2" charset="-122"/>
                <a:ea typeface="方正清刻本悦宋简体" panose="02000000000000000000" pitchFamily="2" charset="-122"/>
              </a:rPr>
              <a:t>	</a:t>
            </a:r>
            <a:r>
              <a:rPr lang="zh-CN" altLang="en-US" sz="2800" b="1" dirty="0">
                <a:solidFill>
                  <a:schemeClr val="tx1"/>
                </a:solidFill>
                <a:latin typeface="方正清刻本悦宋简体" panose="02000000000000000000" pitchFamily="2" charset="-122"/>
                <a:ea typeface="方正清刻本悦宋简体" panose="02000000000000000000" pitchFamily="2" charset="-122"/>
              </a:rPr>
              <a:t>学史小筑工作室（初中）出圈课件炼成记</a:t>
            </a:r>
            <a:endParaRPr lang="zh-CN" altLang="en-US" sz="2800" b="1"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3" name="文本框 2"/>
          <p:cNvSpPr txBox="1"/>
          <p:nvPr/>
        </p:nvSpPr>
        <p:spPr>
          <a:xfrm>
            <a:off x="3840480" y="3137535"/>
            <a:ext cx="5605145" cy="583565"/>
          </a:xfrm>
          <a:prstGeom prst="rect">
            <a:avLst/>
          </a:prstGeom>
          <a:noFill/>
        </p:spPr>
        <p:txBody>
          <a:bodyPr wrap="square" rtlCol="0">
            <a:spAutoFit/>
          </a:bodyPr>
          <a:p>
            <a:r>
              <a:rPr lang="zh-CN" altLang="en-US" sz="3200" b="1">
                <a:solidFill>
                  <a:schemeClr val="tx1"/>
                </a:solidFill>
                <a:latin typeface="方正清刻本悦宋简体" panose="02000000000000000000" pitchFamily="2" charset="-122"/>
                <a:ea typeface="方正清刻本悦宋简体" panose="02000000000000000000" pitchFamily="2" charset="-122"/>
              </a:rPr>
              <a:t>闲门向山路，深柳读书堂</a:t>
            </a:r>
            <a:endParaRPr lang="zh-CN" altLang="en-US" sz="3200" b="1">
              <a:solidFill>
                <a:schemeClr val="tx1"/>
              </a:solidFill>
              <a:latin typeface="方正清刻本悦宋简体" panose="02000000000000000000" pitchFamily="2" charset="-122"/>
              <a:ea typeface="方正清刻本悦宋简体" panose="02000000000000000000" pitchFamily="2" charset="-122"/>
            </a:endParaRPr>
          </a:p>
        </p:txBody>
      </p:sp>
      <p:grpSp>
        <p:nvGrpSpPr>
          <p:cNvPr id="8" name="组合 7"/>
          <p:cNvGrpSpPr/>
          <p:nvPr/>
        </p:nvGrpSpPr>
        <p:grpSpPr>
          <a:xfrm>
            <a:off x="2710180" y="963930"/>
            <a:ext cx="5676900" cy="2413000"/>
            <a:chOff x="4038" y="1711"/>
            <a:chExt cx="8940" cy="3800"/>
          </a:xfrm>
        </p:grpSpPr>
        <p:pic>
          <p:nvPicPr>
            <p:cNvPr id="4" name="图片 3" descr="稿定抠图"/>
            <p:cNvPicPr>
              <a:picLocks noChangeAspect="1"/>
            </p:cNvPicPr>
            <p:nvPr/>
          </p:nvPicPr>
          <p:blipFill>
            <a:blip r:embed="rId3"/>
            <a:stretch>
              <a:fillRect/>
            </a:stretch>
          </p:blipFill>
          <p:spPr>
            <a:xfrm>
              <a:off x="9178" y="1711"/>
              <a:ext cx="3800" cy="3800"/>
            </a:xfrm>
            <a:prstGeom prst="rect">
              <a:avLst/>
            </a:prstGeom>
          </p:spPr>
        </p:pic>
        <p:pic>
          <p:nvPicPr>
            <p:cNvPr id="7" name="图片 6" descr="logo"/>
            <p:cNvPicPr>
              <a:picLocks noChangeAspect="1"/>
            </p:cNvPicPr>
            <p:nvPr/>
          </p:nvPicPr>
          <p:blipFill>
            <a:blip r:embed="rId4"/>
            <a:stretch>
              <a:fillRect/>
            </a:stretch>
          </p:blipFill>
          <p:spPr>
            <a:xfrm>
              <a:off x="4038" y="2996"/>
              <a:ext cx="5355" cy="1003"/>
            </a:xfrm>
            <a:prstGeom prst="rect">
              <a:avLst/>
            </a:prstGeom>
          </p:spPr>
        </p:pic>
        <p:cxnSp>
          <p:nvCxnSpPr>
            <p:cNvPr id="9" name="直接连接符 8"/>
            <p:cNvCxnSpPr/>
            <p:nvPr/>
          </p:nvCxnSpPr>
          <p:spPr>
            <a:xfrm>
              <a:off x="9585" y="2724"/>
              <a:ext cx="18" cy="1275"/>
            </a:xfrm>
            <a:prstGeom prst="line">
              <a:avLst/>
            </a:prstGeom>
            <a:ln w="19050">
              <a:solidFill>
                <a:srgbClr val="C3965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3402011" y="-1963739"/>
            <a:ext cx="5387978" cy="10785478"/>
          </a:xfrm>
          <a:prstGeom prst="roundRect">
            <a:avLst>
              <a:gd name="adj" fmla="val 0"/>
            </a:avLst>
          </a:prstGeom>
          <a:solidFill>
            <a:schemeClr val="bg1">
              <a:alpha val="93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561818" y="3186054"/>
            <a:ext cx="7067327" cy="768350"/>
          </a:xfrm>
          <a:prstGeom prst="rect">
            <a:avLst/>
          </a:prstGeom>
          <a:noFill/>
          <a:effectLst/>
        </p:spPr>
        <p:txBody>
          <a:bodyPr wrap="square" rtlCol="0">
            <a:spAutoFit/>
          </a:bodyPr>
          <a:lstStyle/>
          <a:p>
            <a:pPr algn="just"/>
            <a:r>
              <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sym typeface="+mn-ea"/>
              </a:rPr>
              <a:t>二、备课流程及要求</a:t>
            </a:r>
            <a:endPar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sym typeface="+mn-ea"/>
            </a:endParaRPr>
          </a:p>
        </p:txBody>
      </p:sp>
      <p:grpSp>
        <p:nvGrpSpPr>
          <p:cNvPr id="8" name="组合 7"/>
          <p:cNvGrpSpPr/>
          <p:nvPr/>
        </p:nvGrpSpPr>
        <p:grpSpPr>
          <a:xfrm>
            <a:off x="2992120" y="1031875"/>
            <a:ext cx="5676900" cy="2413000"/>
            <a:chOff x="4038" y="1711"/>
            <a:chExt cx="8940" cy="3800"/>
          </a:xfrm>
        </p:grpSpPr>
        <p:pic>
          <p:nvPicPr>
            <p:cNvPr id="2" name="图片 1" descr="稿定抠图"/>
            <p:cNvPicPr>
              <a:picLocks noChangeAspect="1"/>
            </p:cNvPicPr>
            <p:nvPr/>
          </p:nvPicPr>
          <p:blipFill>
            <a:blip r:embed="rId2"/>
            <a:stretch>
              <a:fillRect/>
            </a:stretch>
          </p:blipFill>
          <p:spPr>
            <a:xfrm>
              <a:off x="9178" y="1711"/>
              <a:ext cx="3800" cy="3800"/>
            </a:xfrm>
            <a:prstGeom prst="rect">
              <a:avLst/>
            </a:prstGeom>
          </p:spPr>
        </p:pic>
        <p:pic>
          <p:nvPicPr>
            <p:cNvPr id="3" name="图片 2" descr="logo"/>
            <p:cNvPicPr>
              <a:picLocks noChangeAspect="1"/>
            </p:cNvPicPr>
            <p:nvPr/>
          </p:nvPicPr>
          <p:blipFill>
            <a:blip r:embed="rId3"/>
            <a:stretch>
              <a:fillRect/>
            </a:stretch>
          </p:blipFill>
          <p:spPr>
            <a:xfrm>
              <a:off x="4038" y="2996"/>
              <a:ext cx="5355" cy="1003"/>
            </a:xfrm>
            <a:prstGeom prst="rect">
              <a:avLst/>
            </a:prstGeom>
          </p:spPr>
        </p:pic>
        <p:cxnSp>
          <p:nvCxnSpPr>
            <p:cNvPr id="7" name="直接连接符 6"/>
            <p:cNvCxnSpPr/>
            <p:nvPr/>
          </p:nvCxnSpPr>
          <p:spPr>
            <a:xfrm>
              <a:off x="9585" y="2724"/>
              <a:ext cx="18" cy="1275"/>
            </a:xfrm>
            <a:prstGeom prst="line">
              <a:avLst/>
            </a:prstGeom>
            <a:ln w="19050">
              <a:solidFill>
                <a:srgbClr val="C3965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43890" y="302260"/>
            <a:ext cx="2634615"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1"/>
                </a:solidFill>
                <a:latin typeface="方正清刻本悦宋简体" panose="02000000000000000000" pitchFamily="2" charset="-122"/>
                <a:ea typeface="方正清刻本悦宋简体" panose="02000000000000000000" pitchFamily="2" charset="-122"/>
                <a:cs typeface="+mn-ea"/>
                <a:sym typeface="+mn-lt"/>
              </a:rPr>
              <a:t>磨课过程分享</a:t>
            </a:r>
            <a:endParaRPr lang="zh-CN" altLang="en-US" sz="2800" b="1" dirty="0">
              <a:solidFill>
                <a:schemeClr val="accent1"/>
              </a:solidFill>
              <a:latin typeface="方正清刻本悦宋简体" panose="02000000000000000000" pitchFamily="2" charset="-122"/>
              <a:ea typeface="方正清刻本悦宋简体" panose="02000000000000000000" pitchFamily="2" charset="-122"/>
              <a:cs typeface="+mn-ea"/>
              <a:sym typeface="+mn-lt"/>
            </a:endParaRPr>
          </a:p>
        </p:txBody>
      </p:sp>
      <p:sp>
        <p:nvSpPr>
          <p:cNvPr id="117" name="矩形 116"/>
          <p:cNvSpPr/>
          <p:nvPr/>
        </p:nvSpPr>
        <p:spPr>
          <a:xfrm>
            <a:off x="238760" y="302260"/>
            <a:ext cx="269875" cy="382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 name="燕尾形箭头 3"/>
          <p:cNvSpPr/>
          <p:nvPr/>
        </p:nvSpPr>
        <p:spPr>
          <a:xfrm rot="5400000">
            <a:off x="-1534795" y="3721100"/>
            <a:ext cx="5288280" cy="477520"/>
          </a:xfrm>
          <a:prstGeom prst="notchedRightArrow">
            <a:avLst/>
          </a:prstGeom>
          <a:solidFill>
            <a:srgbClr val="CCA67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8" name="图片 7" descr="32313534323033393b32313534323038313bd4b2c8a6"/>
          <p:cNvPicPr>
            <a:picLocks noChangeAspect="1"/>
          </p:cNvPicPr>
          <p:nvPr/>
        </p:nvPicPr>
        <p:blipFill>
          <a:blip r:embed="rId2"/>
          <a:stretch>
            <a:fillRect/>
          </a:stretch>
        </p:blipFill>
        <p:spPr>
          <a:xfrm>
            <a:off x="869950" y="1493520"/>
            <a:ext cx="478790" cy="478790"/>
          </a:xfrm>
          <a:prstGeom prst="rect">
            <a:avLst/>
          </a:prstGeom>
          <a:noFill/>
          <a:ln>
            <a:noFill/>
          </a:ln>
        </p:spPr>
      </p:pic>
      <p:sp>
        <p:nvSpPr>
          <p:cNvPr id="9" name="文本框 8"/>
          <p:cNvSpPr txBox="1"/>
          <p:nvPr/>
        </p:nvSpPr>
        <p:spPr>
          <a:xfrm>
            <a:off x="1642745" y="1574165"/>
            <a:ext cx="4746625"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rPr>
              <a:t>确立课题</a:t>
            </a:r>
            <a:endPar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endParaRPr>
          </a:p>
        </p:txBody>
      </p:sp>
      <p:pic>
        <p:nvPicPr>
          <p:cNvPr id="10" name="图片 9" descr="32313534323033393b32313534323038313bd4b2c8a6"/>
          <p:cNvPicPr>
            <a:picLocks noChangeAspect="1"/>
          </p:cNvPicPr>
          <p:nvPr/>
        </p:nvPicPr>
        <p:blipFill>
          <a:blip r:embed="rId2"/>
          <a:stretch>
            <a:fillRect/>
          </a:stretch>
        </p:blipFill>
        <p:spPr>
          <a:xfrm>
            <a:off x="869950" y="2306955"/>
            <a:ext cx="478790" cy="478790"/>
          </a:xfrm>
          <a:prstGeom prst="rect">
            <a:avLst/>
          </a:prstGeom>
          <a:noFill/>
          <a:ln>
            <a:noFill/>
          </a:ln>
        </p:spPr>
      </p:pic>
      <p:sp>
        <p:nvSpPr>
          <p:cNvPr id="11" name="文本框 10"/>
          <p:cNvSpPr txBox="1"/>
          <p:nvPr/>
        </p:nvSpPr>
        <p:spPr>
          <a:xfrm>
            <a:off x="1616075" y="2332355"/>
            <a:ext cx="6159500"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rPr>
              <a:t>课标、教科书、教师教学用书</a:t>
            </a:r>
            <a:endPar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endParaRPr>
          </a:p>
        </p:txBody>
      </p:sp>
      <p:pic>
        <p:nvPicPr>
          <p:cNvPr id="12" name="图片 11" descr="32313534323033393b32313534323038313bd4b2c8a6"/>
          <p:cNvPicPr>
            <a:picLocks noChangeAspect="1"/>
          </p:cNvPicPr>
          <p:nvPr/>
        </p:nvPicPr>
        <p:blipFill>
          <a:blip r:embed="rId2"/>
          <a:stretch>
            <a:fillRect/>
          </a:stretch>
        </p:blipFill>
        <p:spPr>
          <a:xfrm>
            <a:off x="869950" y="3189605"/>
            <a:ext cx="478790" cy="478790"/>
          </a:xfrm>
          <a:prstGeom prst="rect">
            <a:avLst/>
          </a:prstGeom>
          <a:noFill/>
          <a:ln>
            <a:noFill/>
          </a:ln>
        </p:spPr>
      </p:pic>
      <p:sp>
        <p:nvSpPr>
          <p:cNvPr id="17" name="文本框 16"/>
          <p:cNvSpPr txBox="1"/>
          <p:nvPr/>
        </p:nvSpPr>
        <p:spPr>
          <a:xfrm>
            <a:off x="1591310" y="3109595"/>
            <a:ext cx="6470650"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rPr>
              <a:t>主流著作、专家论文、教学论文</a:t>
            </a:r>
            <a:endPar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endParaRPr>
          </a:p>
        </p:txBody>
      </p:sp>
      <p:pic>
        <p:nvPicPr>
          <p:cNvPr id="18" name="图片 17" descr="32313534323033393b32313534323038313bd4b2c8a6"/>
          <p:cNvPicPr>
            <a:picLocks noChangeAspect="1"/>
          </p:cNvPicPr>
          <p:nvPr/>
        </p:nvPicPr>
        <p:blipFill>
          <a:blip r:embed="rId2"/>
          <a:stretch>
            <a:fillRect/>
          </a:stretch>
        </p:blipFill>
        <p:spPr>
          <a:xfrm>
            <a:off x="868680" y="4050030"/>
            <a:ext cx="478790" cy="478790"/>
          </a:xfrm>
          <a:prstGeom prst="rect">
            <a:avLst/>
          </a:prstGeom>
          <a:noFill/>
          <a:ln>
            <a:noFill/>
          </a:ln>
        </p:spPr>
      </p:pic>
      <p:sp>
        <p:nvSpPr>
          <p:cNvPr id="19" name="文本框 18"/>
          <p:cNvSpPr txBox="1"/>
          <p:nvPr/>
        </p:nvSpPr>
        <p:spPr>
          <a:xfrm>
            <a:off x="1616075" y="3938270"/>
            <a:ext cx="3437890"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rPr>
              <a:t>形成框架</a:t>
            </a:r>
            <a:endPar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endParaRPr>
          </a:p>
        </p:txBody>
      </p:sp>
      <p:pic>
        <p:nvPicPr>
          <p:cNvPr id="20" name="图片 19" descr="32313534323033393b32313534323038313bd4b2c8a6"/>
          <p:cNvPicPr>
            <a:picLocks noChangeAspect="1"/>
          </p:cNvPicPr>
          <p:nvPr/>
        </p:nvPicPr>
        <p:blipFill>
          <a:blip r:embed="rId2"/>
          <a:stretch>
            <a:fillRect/>
          </a:stretch>
        </p:blipFill>
        <p:spPr>
          <a:xfrm>
            <a:off x="868680" y="4798060"/>
            <a:ext cx="478790" cy="478790"/>
          </a:xfrm>
          <a:prstGeom prst="rect">
            <a:avLst/>
          </a:prstGeom>
          <a:noFill/>
          <a:ln>
            <a:noFill/>
          </a:ln>
        </p:spPr>
      </p:pic>
      <p:sp>
        <p:nvSpPr>
          <p:cNvPr id="21" name="文本框 20"/>
          <p:cNvSpPr txBox="1"/>
          <p:nvPr/>
        </p:nvSpPr>
        <p:spPr>
          <a:xfrm>
            <a:off x="1616075" y="4748530"/>
            <a:ext cx="3437890"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rPr>
              <a:t>制作课件初稿</a:t>
            </a:r>
            <a:endPar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endParaRPr>
          </a:p>
        </p:txBody>
      </p:sp>
      <p:pic>
        <p:nvPicPr>
          <p:cNvPr id="22" name="图片 21" descr="32313534323033393b32313534323038313bd4b2c8a6"/>
          <p:cNvPicPr>
            <a:picLocks noChangeAspect="1"/>
          </p:cNvPicPr>
          <p:nvPr/>
        </p:nvPicPr>
        <p:blipFill>
          <a:blip r:embed="rId2"/>
          <a:stretch>
            <a:fillRect/>
          </a:stretch>
        </p:blipFill>
        <p:spPr>
          <a:xfrm>
            <a:off x="879475" y="5617210"/>
            <a:ext cx="478790" cy="478790"/>
          </a:xfrm>
          <a:prstGeom prst="rect">
            <a:avLst/>
          </a:prstGeom>
          <a:noFill/>
          <a:ln>
            <a:noFill/>
          </a:ln>
        </p:spPr>
      </p:pic>
      <p:sp>
        <p:nvSpPr>
          <p:cNvPr id="23" name="文本框 22"/>
          <p:cNvSpPr txBox="1"/>
          <p:nvPr/>
        </p:nvSpPr>
        <p:spPr>
          <a:xfrm>
            <a:off x="1600200" y="5549900"/>
            <a:ext cx="3437890" cy="521970"/>
          </a:xfrm>
          <a:prstGeom prst="rect">
            <a:avLst/>
          </a:prstGeom>
          <a:noFill/>
        </p:spPr>
        <p:txBody>
          <a:bodyPr wrap="square" rtlCol="0">
            <a:spAutoFit/>
            <a:scene3d>
              <a:camera prst="orthographicFront"/>
              <a:lightRig rig="threePt" dir="t"/>
            </a:scene3d>
            <a:sp3d contourW="12700"/>
          </a:bodyPr>
          <a:p>
            <a:pPr lvl="0" defTabSz="914400">
              <a:defRPr/>
            </a:pPr>
            <a:r>
              <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rPr>
              <a:t>修改上传</a:t>
            </a:r>
            <a:endParaRPr lang="zh-CN" altLang="en-US" sz="2800" b="1" dirty="0">
              <a:solidFill>
                <a:schemeClr val="accent2">
                  <a:lumMod val="75000"/>
                </a:schemeClr>
              </a:solidFill>
              <a:latin typeface="方正清刻本悦宋简体" panose="02000000000000000000" pitchFamily="2" charset="-122"/>
              <a:ea typeface="方正清刻本悦宋简体" panose="02000000000000000000" pitchFamily="2" charset="-122"/>
              <a:cs typeface="+mn-ea"/>
              <a:sym typeface="+mn-lt"/>
            </a:endParaRPr>
          </a:p>
        </p:txBody>
      </p:sp>
      <p:pic>
        <p:nvPicPr>
          <p:cNvPr id="24" name="图片 23"/>
          <p:cNvPicPr>
            <a:picLocks noChangeAspect="1"/>
          </p:cNvPicPr>
          <p:nvPr/>
        </p:nvPicPr>
        <p:blipFill>
          <a:blip r:embed="rId3"/>
          <a:stretch>
            <a:fillRect/>
          </a:stretch>
        </p:blipFill>
        <p:spPr>
          <a:xfrm>
            <a:off x="7569200" y="1704975"/>
            <a:ext cx="4336415" cy="4181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22" presetClass="entr" presetSubtype="1" fill="hold" grpId="0" nodeType="withEffect">
                                  <p:stCondLst>
                                    <p:cond delay="0"/>
                                  </p:stCondLst>
                                  <p:childTnLst>
                                    <p:set>
                                      <p:cBhvr>
                                        <p:cTn id="9" dur="1000"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22" presetClass="entr" presetSubtype="1" fill="hold" grpId="0" nodeType="withEffect">
                                  <p:stCondLst>
                                    <p:cond delay="0"/>
                                  </p:stCondLst>
                                  <p:childTnLst>
                                    <p:set>
                                      <p:cBhvr>
                                        <p:cTn id="12" dur="1000" fill="hold">
                                          <p:stCondLst>
                                            <p:cond delay="0"/>
                                          </p:stCondLst>
                                        </p:cTn>
                                        <p:tgtEl>
                                          <p:spTgt spid="17"/>
                                        </p:tgtEl>
                                        <p:attrNameLst>
                                          <p:attrName>style.visibility</p:attrName>
                                        </p:attrNameLst>
                                      </p:cBhvr>
                                      <p:to>
                                        <p:strVal val="visible"/>
                                      </p:to>
                                    </p:set>
                                    <p:animEffect transition="in" filter="wipe(up)">
                                      <p:cBhvr>
                                        <p:cTn id="13" dur="1000"/>
                                        <p:tgtEl>
                                          <p:spTgt spid="17"/>
                                        </p:tgtEl>
                                      </p:cBhvr>
                                    </p:animEffect>
                                  </p:childTnLst>
                                </p:cTn>
                              </p:par>
                              <p:par>
                                <p:cTn id="14" presetID="22" presetClass="entr" presetSubtype="1" fill="hold" grpId="0" nodeType="withEffect">
                                  <p:stCondLst>
                                    <p:cond delay="0"/>
                                  </p:stCondLst>
                                  <p:childTnLst>
                                    <p:set>
                                      <p:cBhvr>
                                        <p:cTn id="15" dur="1000" fill="hold">
                                          <p:stCondLst>
                                            <p:cond delay="0"/>
                                          </p:stCondLst>
                                        </p:cTn>
                                        <p:tgtEl>
                                          <p:spTgt spid="19"/>
                                        </p:tgtEl>
                                        <p:attrNameLst>
                                          <p:attrName>style.visibility</p:attrName>
                                        </p:attrNameLst>
                                      </p:cBhvr>
                                      <p:to>
                                        <p:strVal val="visible"/>
                                      </p:to>
                                    </p:set>
                                    <p:animEffect transition="in" filter="wipe(up)">
                                      <p:cBhvr>
                                        <p:cTn id="16" dur="1000"/>
                                        <p:tgtEl>
                                          <p:spTgt spid="19"/>
                                        </p:tgtEl>
                                      </p:cBhvr>
                                    </p:animEffect>
                                  </p:childTnLst>
                                </p:cTn>
                              </p:par>
                              <p:par>
                                <p:cTn id="17" presetID="22" presetClass="entr" presetSubtype="1" fill="hold" grpId="0" nodeType="withEffect">
                                  <p:stCondLst>
                                    <p:cond delay="0"/>
                                  </p:stCondLst>
                                  <p:childTnLst>
                                    <p:set>
                                      <p:cBhvr>
                                        <p:cTn id="18" dur="1000" fill="hold">
                                          <p:stCondLst>
                                            <p:cond delay="0"/>
                                          </p:stCondLst>
                                        </p:cTn>
                                        <p:tgtEl>
                                          <p:spTgt spid="21"/>
                                        </p:tgtEl>
                                        <p:attrNameLst>
                                          <p:attrName>style.visibility</p:attrName>
                                        </p:attrNameLst>
                                      </p:cBhvr>
                                      <p:to>
                                        <p:strVal val="visible"/>
                                      </p:to>
                                    </p:set>
                                    <p:animEffect transition="in" filter="wipe(up)">
                                      <p:cBhvr>
                                        <p:cTn id="19" dur="1000"/>
                                        <p:tgtEl>
                                          <p:spTgt spid="21"/>
                                        </p:tgtEl>
                                      </p:cBhvr>
                                    </p:animEffect>
                                  </p:childTnLst>
                                </p:cTn>
                              </p:par>
                              <p:par>
                                <p:cTn id="20" presetID="22" presetClass="entr" presetSubtype="1" fill="hold" grpId="0" nodeType="withEffect">
                                  <p:stCondLst>
                                    <p:cond delay="0"/>
                                  </p:stCondLst>
                                  <p:childTnLst>
                                    <p:set>
                                      <p:cBhvr>
                                        <p:cTn id="21" dur="1000" fill="hold">
                                          <p:stCondLst>
                                            <p:cond delay="0"/>
                                          </p:stCondLst>
                                        </p:cTn>
                                        <p:tgtEl>
                                          <p:spTgt spid="23"/>
                                        </p:tgtEl>
                                        <p:attrNameLst>
                                          <p:attrName>style.visibility</p:attrName>
                                        </p:attrNameLst>
                                      </p:cBhvr>
                                      <p:to>
                                        <p:strVal val="visible"/>
                                      </p:to>
                                    </p:set>
                                    <p:animEffect transition="in" filter="wipe(up)">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P spid="19" grpId="0"/>
      <p:bldP spid="21" grpId="0"/>
      <p:bldP spid="23" grpId="0"/>
      <p:bldP spid="9" grpId="1"/>
      <p:bldP spid="11" grpId="1"/>
      <p:bldP spid="17" grpId="1"/>
      <p:bldP spid="19" grpId="1"/>
      <p:bldP spid="21" grpId="1"/>
      <p:bldP spid="2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545080" y="1154430"/>
            <a:ext cx="7366635" cy="737235"/>
          </a:xfrm>
          <a:prstGeom prst="rect">
            <a:avLst/>
          </a:prstGeom>
          <a:noFill/>
        </p:spPr>
        <p:txBody>
          <a:bodyPr wrap="square" rtlCol="0" anchor="t">
            <a:spAutoFit/>
          </a:bodyPr>
          <a:p>
            <a:pPr algn="ctr" fontAlgn="auto">
              <a:lnSpc>
                <a:spcPct val="150000"/>
              </a:lnSpc>
            </a:pPr>
            <a:r>
              <a:rPr lang="zh-CN" altLang="en-US" sz="2800" b="1" dirty="0">
                <a:solidFill>
                  <a:schemeClr val="tx1"/>
                </a:solidFill>
                <a:latin typeface="方正清刻本悦宋简体" panose="02000000000000000000" pitchFamily="2" charset="-122"/>
                <a:ea typeface="方正清刻本悦宋简体" panose="02000000000000000000" pitchFamily="2" charset="-122"/>
                <a:cs typeface="Aharoni" panose="02010803020104030203" pitchFamily="2" charset="-79"/>
                <a:sym typeface="+mn-ea"/>
              </a:rPr>
              <a:t>统一风格  实用性较强，附有配套教学设计</a:t>
            </a:r>
            <a:endParaRPr lang="zh-CN" altLang="en-US" sz="2800" b="1" dirty="0">
              <a:solidFill>
                <a:schemeClr val="tx1"/>
              </a:solidFill>
              <a:latin typeface="方正清刻本悦宋简体" panose="02000000000000000000" pitchFamily="2" charset="-122"/>
              <a:ea typeface="方正清刻本悦宋简体" panose="02000000000000000000" pitchFamily="2" charset="-122"/>
              <a:cs typeface="Aharoni" panose="02010803020104030203" pitchFamily="2" charset="-79"/>
              <a:sym typeface="+mn-ea"/>
            </a:endParaRPr>
          </a:p>
        </p:txBody>
      </p:sp>
      <p:pic>
        <p:nvPicPr>
          <p:cNvPr id="15" name="图片 14"/>
          <p:cNvPicPr>
            <a:picLocks noChangeAspect="1"/>
          </p:cNvPicPr>
          <p:nvPr/>
        </p:nvPicPr>
        <p:blipFill>
          <a:blip r:embed="rId2"/>
          <a:stretch>
            <a:fillRect/>
          </a:stretch>
        </p:blipFill>
        <p:spPr>
          <a:xfrm>
            <a:off x="459105" y="2570480"/>
            <a:ext cx="5471795" cy="3091815"/>
          </a:xfrm>
          <a:prstGeom prst="rect">
            <a:avLst/>
          </a:prstGeom>
        </p:spPr>
      </p:pic>
      <p:pic>
        <p:nvPicPr>
          <p:cNvPr id="16" name="图片 15"/>
          <p:cNvPicPr>
            <a:picLocks noChangeAspect="1"/>
          </p:cNvPicPr>
          <p:nvPr/>
        </p:nvPicPr>
        <p:blipFill>
          <a:blip r:embed="rId3"/>
          <a:stretch>
            <a:fillRect/>
          </a:stretch>
        </p:blipFill>
        <p:spPr>
          <a:xfrm>
            <a:off x="6269355" y="2570480"/>
            <a:ext cx="5513705" cy="3091815"/>
          </a:xfrm>
          <a:prstGeom prst="rect">
            <a:avLst/>
          </a:prstGeom>
        </p:spPr>
      </p:pic>
      <p:sp>
        <p:nvSpPr>
          <p:cNvPr id="2" name="文本框 1"/>
          <p:cNvSpPr txBox="1"/>
          <p:nvPr/>
        </p:nvSpPr>
        <p:spPr>
          <a:xfrm>
            <a:off x="3903980" y="281305"/>
            <a:ext cx="4096385" cy="953135"/>
          </a:xfrm>
          <a:prstGeom prst="rect">
            <a:avLst/>
          </a:prstGeom>
          <a:noFill/>
          <a:effectLst/>
        </p:spPr>
        <p:txBody>
          <a:bodyPr wrap="square" rtlCol="0">
            <a:spAutoFit/>
          </a:bodyPr>
          <a:p>
            <a:pPr algn="just"/>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二、备课流程及要求</a:t>
            </a:r>
            <a:endPar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endParaRPr>
          </a:p>
          <a:p>
            <a:pPr algn="dist"/>
            <a:endPar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451225" y="260350"/>
            <a:ext cx="5535295" cy="953135"/>
          </a:xfrm>
          <a:prstGeom prst="rect">
            <a:avLst/>
          </a:prstGeom>
          <a:noFill/>
          <a:effectLst/>
        </p:spPr>
        <p:txBody>
          <a:bodyPr wrap="square" rtlCol="0">
            <a:spAutoFit/>
          </a:bodyPr>
          <a:p>
            <a:pPr algn="dist"/>
            <a:r>
              <a:rPr lang="zh-CN" altLang="en-US" sz="2800" b="1">
                <a:latin typeface="方正清刻本悦宋简体" panose="02000000000000000000" pitchFamily="2" charset="-122"/>
                <a:ea typeface="方正清刻本悦宋简体" panose="02000000000000000000" pitchFamily="2" charset="-122"/>
              </a:rPr>
              <a:t>常见的一些教学困惑</a:t>
            </a:r>
            <a:endParaRPr lang="zh-CN" altLang="en-US" sz="2800" b="1">
              <a:latin typeface="方正清刻本悦宋简体" panose="02000000000000000000" pitchFamily="2" charset="-122"/>
              <a:ea typeface="方正清刻本悦宋简体" panose="02000000000000000000" pitchFamily="2" charset="-122"/>
            </a:endParaRPr>
          </a:p>
          <a:p>
            <a:pPr algn="dist"/>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8" name="文本框 27"/>
          <p:cNvSpPr txBox="1"/>
          <p:nvPr/>
        </p:nvSpPr>
        <p:spPr>
          <a:xfrm>
            <a:off x="640080" y="1202690"/>
            <a:ext cx="9531350" cy="1337945"/>
          </a:xfrm>
          <a:prstGeom prst="rect">
            <a:avLst/>
          </a:prstGeom>
          <a:noFill/>
        </p:spPr>
        <p:txBody>
          <a:bodyPr wrap="square" rtlCol="0">
            <a:spAutoFit/>
          </a:bodyPr>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A</a:t>
            </a:r>
            <a:r>
              <a:rPr lang="zh-CN" altLang="en-US" dirty="0">
                <a:solidFill>
                  <a:schemeClr val="tx1">
                    <a:lumMod val="85000"/>
                    <a:lumOff val="15000"/>
                  </a:schemeClr>
                </a:solidFill>
                <a:latin typeface="微软雅黑" panose="020B0503020204020204" charset="-122"/>
                <a:ea typeface="微软雅黑" panose="020B0503020204020204" charset="-122"/>
              </a:rPr>
              <a:t>教师：我们学校生源质量一般，学生上课自觉性差、基础弱，对历史学科不够</a:t>
            </a:r>
            <a:r>
              <a:rPr lang="zh-CN" altLang="en-US" dirty="0">
                <a:solidFill>
                  <a:schemeClr val="tx1">
                    <a:lumMod val="85000"/>
                    <a:lumOff val="15000"/>
                  </a:schemeClr>
                </a:solidFill>
                <a:latin typeface="微软雅黑" panose="020B0503020204020204" charset="-122"/>
                <a:ea typeface="微软雅黑" panose="020B0503020204020204" charset="-122"/>
              </a:rPr>
              <a:t>重视。</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B</a:t>
            </a:r>
            <a:r>
              <a:rPr lang="zh-CN" altLang="en-US" dirty="0">
                <a:solidFill>
                  <a:schemeClr val="tx1">
                    <a:lumMod val="85000"/>
                    <a:lumOff val="15000"/>
                  </a:schemeClr>
                </a:solidFill>
                <a:latin typeface="微软雅黑" panose="020B0503020204020204" charset="-122"/>
                <a:ea typeface="微软雅黑" panose="020B0503020204020204" charset="-122"/>
              </a:rPr>
              <a:t>教师：平时上课我讲的多，学生参与少，很少有学生</a:t>
            </a:r>
            <a:r>
              <a:rPr lang="zh-CN" altLang="en-US" dirty="0">
                <a:solidFill>
                  <a:schemeClr val="tx1">
                    <a:lumMod val="85000"/>
                    <a:lumOff val="15000"/>
                  </a:schemeClr>
                </a:solidFill>
                <a:latin typeface="微软雅黑" panose="020B0503020204020204" charset="-122"/>
                <a:ea typeface="微软雅黑" panose="020B0503020204020204" charset="-122"/>
              </a:rPr>
              <a:t>能提出实质性的问题。</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C</a:t>
            </a:r>
            <a:r>
              <a:rPr lang="zh-CN" altLang="en-US" dirty="0">
                <a:solidFill>
                  <a:schemeClr val="tx1">
                    <a:lumMod val="85000"/>
                    <a:lumOff val="15000"/>
                  </a:schemeClr>
                </a:solidFill>
                <a:latin typeface="微软雅黑" panose="020B0503020204020204" charset="-122"/>
                <a:ea typeface="微软雅黑" panose="020B0503020204020204" charset="-122"/>
              </a:rPr>
              <a:t>教师：日常</a:t>
            </a:r>
            <a:r>
              <a:rPr lang="zh-CN" altLang="en-US" dirty="0">
                <a:solidFill>
                  <a:schemeClr val="tx1">
                    <a:lumMod val="85000"/>
                    <a:lumOff val="15000"/>
                  </a:schemeClr>
                </a:solidFill>
                <a:latin typeface="微软雅黑" panose="020B0503020204020204" charset="-122"/>
                <a:ea typeface="微软雅黑" panose="020B0503020204020204" charset="-122"/>
              </a:rPr>
              <a:t>事务繁多，备课时间少，自己对教材和理论成果</a:t>
            </a:r>
            <a:r>
              <a:rPr lang="zh-CN" altLang="en-US" dirty="0">
                <a:solidFill>
                  <a:schemeClr val="tx1">
                    <a:lumMod val="85000"/>
                    <a:lumOff val="15000"/>
                  </a:schemeClr>
                </a:solidFill>
                <a:latin typeface="微软雅黑" panose="020B0503020204020204" charset="-122"/>
                <a:ea typeface="微软雅黑" panose="020B0503020204020204" charset="-122"/>
              </a:rPr>
              <a:t>研究不足。</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2" name="文本框 1"/>
          <p:cNvSpPr txBox="1"/>
          <p:nvPr/>
        </p:nvSpPr>
        <p:spPr>
          <a:xfrm>
            <a:off x="3451225" y="2952115"/>
            <a:ext cx="5535295" cy="953135"/>
          </a:xfrm>
          <a:prstGeom prst="rect">
            <a:avLst/>
          </a:prstGeom>
          <a:noFill/>
          <a:effectLst/>
        </p:spPr>
        <p:txBody>
          <a:bodyPr wrap="square" rtlCol="0">
            <a:spAutoFit/>
          </a:bodyPr>
          <a:p>
            <a:pPr algn="dist"/>
            <a:r>
              <a:rPr lang="zh-CN" altLang="en-US" sz="2800" b="1">
                <a:latin typeface="方正清刻本悦宋简体" panose="02000000000000000000" pitchFamily="2" charset="-122"/>
                <a:ea typeface="方正清刻本悦宋简体" panose="02000000000000000000" pitchFamily="2" charset="-122"/>
              </a:rPr>
              <a:t>一线教学中</a:t>
            </a:r>
            <a:r>
              <a:rPr lang="zh-CN" altLang="en-US" sz="2800" b="1">
                <a:latin typeface="方正清刻本悦宋简体" panose="02000000000000000000" pitchFamily="2" charset="-122"/>
                <a:ea typeface="方正清刻本悦宋简体" panose="02000000000000000000" pitchFamily="2" charset="-122"/>
              </a:rPr>
              <a:t>一些好的做法</a:t>
            </a:r>
            <a:endParaRPr lang="zh-CN" altLang="en-US" sz="2800" b="1">
              <a:latin typeface="方正清刻本悦宋简体" panose="02000000000000000000" pitchFamily="2" charset="-122"/>
              <a:ea typeface="方正清刻本悦宋简体" panose="02000000000000000000" pitchFamily="2" charset="-122"/>
            </a:endParaRPr>
          </a:p>
          <a:p>
            <a:pPr algn="dist"/>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3" name="文本框 2"/>
          <p:cNvSpPr txBox="1"/>
          <p:nvPr/>
        </p:nvSpPr>
        <p:spPr>
          <a:xfrm>
            <a:off x="640080" y="3611880"/>
            <a:ext cx="11060430" cy="2168525"/>
          </a:xfrm>
          <a:prstGeom prst="rect">
            <a:avLst/>
          </a:prstGeom>
          <a:noFill/>
        </p:spPr>
        <p:txBody>
          <a:bodyPr wrap="square" rtlCol="0">
            <a:spAutoFit/>
          </a:bodyPr>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A</a:t>
            </a:r>
            <a:r>
              <a:rPr lang="zh-CN" altLang="en-US" dirty="0">
                <a:solidFill>
                  <a:schemeClr val="tx1">
                    <a:lumMod val="85000"/>
                    <a:lumOff val="15000"/>
                  </a:schemeClr>
                </a:solidFill>
                <a:latin typeface="微软雅黑" panose="020B0503020204020204" charset="-122"/>
                <a:ea typeface="微软雅黑" panose="020B0503020204020204" charset="-122"/>
              </a:rPr>
              <a:t>教师：上课时指令清晰，至少带着学生将书本读透，讲到哪里画到哪里。</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B</a:t>
            </a:r>
            <a:r>
              <a:rPr lang="zh-CN" altLang="en-US" dirty="0">
                <a:solidFill>
                  <a:schemeClr val="tx1">
                    <a:lumMod val="85000"/>
                    <a:lumOff val="15000"/>
                  </a:schemeClr>
                </a:solidFill>
                <a:latin typeface="微软雅黑" panose="020B0503020204020204" charset="-122"/>
                <a:ea typeface="微软雅黑" panose="020B0503020204020204" charset="-122"/>
              </a:rPr>
              <a:t>教师：给自己制定小目标：每节课至少提问</a:t>
            </a:r>
            <a:r>
              <a:rPr lang="en-US" altLang="zh-CN" dirty="0">
                <a:solidFill>
                  <a:schemeClr val="tx1">
                    <a:lumMod val="85000"/>
                    <a:lumOff val="15000"/>
                  </a:schemeClr>
                </a:solidFill>
                <a:latin typeface="微软雅黑" panose="020B0503020204020204" charset="-122"/>
                <a:ea typeface="微软雅黑" panose="020B0503020204020204" charset="-122"/>
              </a:rPr>
              <a:t>5</a:t>
            </a:r>
            <a:r>
              <a:rPr lang="zh-CN" altLang="en-US" dirty="0">
                <a:solidFill>
                  <a:schemeClr val="tx1">
                    <a:lumMod val="85000"/>
                    <a:lumOff val="15000"/>
                  </a:schemeClr>
                </a:solidFill>
                <a:latin typeface="微软雅黑" panose="020B0503020204020204" charset="-122"/>
                <a:ea typeface="微软雅黑" panose="020B0503020204020204" charset="-122"/>
              </a:rPr>
              <a:t>名同学，每节课必写板书，必有当堂练习。</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C</a:t>
            </a:r>
            <a:r>
              <a:rPr lang="zh-CN" altLang="en-US" dirty="0">
                <a:solidFill>
                  <a:schemeClr val="tx1">
                    <a:lumMod val="85000"/>
                    <a:lumOff val="15000"/>
                  </a:schemeClr>
                </a:solidFill>
                <a:latin typeface="微软雅黑" panose="020B0503020204020204" charset="-122"/>
                <a:ea typeface="微软雅黑" panose="020B0503020204020204" charset="-122"/>
              </a:rPr>
              <a:t>教师：引导学生关注单元导言，感悟历史发展的时序性，聚焦</a:t>
            </a:r>
            <a:r>
              <a:rPr lang="zh-CN" altLang="en-US" dirty="0">
                <a:solidFill>
                  <a:schemeClr val="tx1">
                    <a:lumMod val="85000"/>
                    <a:lumOff val="15000"/>
                  </a:schemeClr>
                </a:solidFill>
                <a:latin typeface="微软雅黑" panose="020B0503020204020204" charset="-122"/>
                <a:ea typeface="微软雅黑" panose="020B0503020204020204" charset="-122"/>
              </a:rPr>
              <a:t>时代</a:t>
            </a:r>
            <a:r>
              <a:rPr lang="zh-CN" altLang="en-US" dirty="0">
                <a:solidFill>
                  <a:schemeClr val="tx1">
                    <a:lumMod val="85000"/>
                    <a:lumOff val="15000"/>
                  </a:schemeClr>
                </a:solidFill>
                <a:latin typeface="微软雅黑" panose="020B0503020204020204" charset="-122"/>
                <a:ea typeface="微软雅黑" panose="020B0503020204020204" charset="-122"/>
              </a:rPr>
              <a:t>主题。</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D</a:t>
            </a:r>
            <a:r>
              <a:rPr lang="zh-CN" altLang="en-US" dirty="0">
                <a:solidFill>
                  <a:schemeClr val="tx1">
                    <a:lumMod val="85000"/>
                    <a:lumOff val="15000"/>
                  </a:schemeClr>
                </a:solidFill>
                <a:latin typeface="微软雅黑" panose="020B0503020204020204" charset="-122"/>
                <a:ea typeface="微软雅黑" panose="020B0503020204020204" charset="-122"/>
              </a:rPr>
              <a:t>教师：注重挖掘教材的内在逻辑性，对子目与子目、子目与单课、单课与单元之间进行内在逻辑关系建构，使学生在已有经验的基础上，强化对课程的理解。</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3402011" y="-1963739"/>
            <a:ext cx="5387978" cy="10785478"/>
          </a:xfrm>
          <a:prstGeom prst="roundRect">
            <a:avLst>
              <a:gd name="adj" fmla="val 0"/>
            </a:avLst>
          </a:prstGeom>
          <a:solidFill>
            <a:schemeClr val="bg1">
              <a:alpha val="93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2986508" y="3180974"/>
            <a:ext cx="7067327" cy="2122805"/>
          </a:xfrm>
          <a:prstGeom prst="rect">
            <a:avLst/>
          </a:prstGeom>
          <a:noFill/>
          <a:effectLst/>
        </p:spPr>
        <p:txBody>
          <a:bodyPr wrap="square" rtlCol="0">
            <a:spAutoFit/>
          </a:bodyPr>
          <a:lstStyle/>
          <a:p>
            <a:pPr algn="just"/>
            <a:r>
              <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rPr>
              <a:t>三、</a:t>
            </a:r>
            <a:r>
              <a:rPr lang="en-US" altLang="zh-CN" sz="44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44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鸽主</a:t>
            </a:r>
            <a:r>
              <a:rPr lang="en-US" altLang="zh-CN" sz="44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44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的磨课日常</a:t>
            </a:r>
            <a:endParaRPr lang="zh-CN" altLang="en-US" sz="44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endParaRPr>
          </a:p>
          <a:p>
            <a:pPr algn="just"/>
            <a:endPar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endParaRPr>
          </a:p>
          <a:p>
            <a:pPr algn="just"/>
            <a:endPar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grpSp>
        <p:nvGrpSpPr>
          <p:cNvPr id="8" name="组合 7"/>
          <p:cNvGrpSpPr/>
          <p:nvPr/>
        </p:nvGrpSpPr>
        <p:grpSpPr>
          <a:xfrm>
            <a:off x="2992120" y="1031875"/>
            <a:ext cx="5676900" cy="2413000"/>
            <a:chOff x="4038" y="1711"/>
            <a:chExt cx="8940" cy="3800"/>
          </a:xfrm>
        </p:grpSpPr>
        <p:pic>
          <p:nvPicPr>
            <p:cNvPr id="2" name="图片 1" descr="稿定抠图"/>
            <p:cNvPicPr>
              <a:picLocks noChangeAspect="1"/>
            </p:cNvPicPr>
            <p:nvPr/>
          </p:nvPicPr>
          <p:blipFill>
            <a:blip r:embed="rId2"/>
            <a:stretch>
              <a:fillRect/>
            </a:stretch>
          </p:blipFill>
          <p:spPr>
            <a:xfrm>
              <a:off x="9178" y="1711"/>
              <a:ext cx="3800" cy="3800"/>
            </a:xfrm>
            <a:prstGeom prst="rect">
              <a:avLst/>
            </a:prstGeom>
          </p:spPr>
        </p:pic>
        <p:pic>
          <p:nvPicPr>
            <p:cNvPr id="3" name="图片 2" descr="logo"/>
            <p:cNvPicPr>
              <a:picLocks noChangeAspect="1"/>
            </p:cNvPicPr>
            <p:nvPr/>
          </p:nvPicPr>
          <p:blipFill>
            <a:blip r:embed="rId3"/>
            <a:stretch>
              <a:fillRect/>
            </a:stretch>
          </p:blipFill>
          <p:spPr>
            <a:xfrm>
              <a:off x="4038" y="2996"/>
              <a:ext cx="5355" cy="1003"/>
            </a:xfrm>
            <a:prstGeom prst="rect">
              <a:avLst/>
            </a:prstGeom>
          </p:spPr>
        </p:pic>
        <p:cxnSp>
          <p:nvCxnSpPr>
            <p:cNvPr id="7" name="直接连接符 6"/>
            <p:cNvCxnSpPr/>
            <p:nvPr/>
          </p:nvCxnSpPr>
          <p:spPr>
            <a:xfrm>
              <a:off x="9585" y="2724"/>
              <a:ext cx="18" cy="1275"/>
            </a:xfrm>
            <a:prstGeom prst="line">
              <a:avLst/>
            </a:prstGeom>
            <a:ln w="19050">
              <a:solidFill>
                <a:srgbClr val="C3965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2570" y="-2550320"/>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451225" y="260350"/>
            <a:ext cx="5535295" cy="953135"/>
          </a:xfrm>
          <a:prstGeom prst="rect">
            <a:avLst/>
          </a:prstGeom>
          <a:noFill/>
          <a:effectLst/>
        </p:spPr>
        <p:txBody>
          <a:bodyPr wrap="square" rtlCol="0">
            <a:spAutoFit/>
          </a:bodyPr>
          <a:lstStyle/>
          <a:p>
            <a:pPr algn="dist"/>
            <a:r>
              <a:rPr lang="zh-CN" altLang="en-US" sz="2800" b="1">
                <a:latin typeface="方正清刻本悦宋简体" panose="02000000000000000000" pitchFamily="2" charset="-122"/>
                <a:ea typeface="方正清刻本悦宋简体" panose="02000000000000000000" pitchFamily="2" charset="-122"/>
                <a:sym typeface="+mn-ea"/>
              </a:rPr>
              <a:t>评价一节好课</a:t>
            </a:r>
            <a:r>
              <a:rPr lang="zh-CN" altLang="en-US" sz="2800" b="1">
                <a:latin typeface="方正清刻本悦宋简体" panose="02000000000000000000" pitchFamily="2" charset="-122"/>
                <a:ea typeface="方正清刻本悦宋简体" panose="02000000000000000000" pitchFamily="2" charset="-122"/>
                <a:sym typeface="+mn-ea"/>
              </a:rPr>
              <a:t>的多种角度与标准</a:t>
            </a:r>
            <a:endParaRPr lang="zh-CN" altLang="en-US" sz="2800" b="1">
              <a:latin typeface="方正清刻本悦宋简体" panose="02000000000000000000" pitchFamily="2" charset="-122"/>
              <a:ea typeface="方正清刻本悦宋简体" panose="02000000000000000000" pitchFamily="2" charset="-122"/>
            </a:endParaRPr>
          </a:p>
          <a:p>
            <a:pPr algn="dist"/>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8" name="文本框 27"/>
          <p:cNvSpPr txBox="1"/>
          <p:nvPr/>
        </p:nvSpPr>
        <p:spPr>
          <a:xfrm>
            <a:off x="495300" y="1390650"/>
            <a:ext cx="5715635" cy="2584450"/>
          </a:xfrm>
          <a:prstGeom prst="rect">
            <a:avLst/>
          </a:prstGeom>
          <a:noFill/>
        </p:spPr>
        <p:txBody>
          <a:bodyPr wrap="square" rtlCol="0">
            <a:spAutoFit/>
          </a:bodyPr>
          <a:lstStyle/>
          <a:p>
            <a:pPr marL="285750" indent="-285750">
              <a:lnSpc>
                <a:spcPct val="150000"/>
              </a:lnSpc>
              <a:buFont typeface="Wingdings" panose="05000000000000000000" charset="0"/>
              <a:buChar char="ü"/>
            </a:pPr>
            <a:r>
              <a:rPr lang="zh-CN" altLang="en-US" dirty="0">
                <a:solidFill>
                  <a:schemeClr val="accent2">
                    <a:lumMod val="75000"/>
                  </a:schemeClr>
                </a:solidFill>
                <a:latin typeface="微软雅黑" panose="020B0503020204020204" charset="-122"/>
                <a:ea typeface="微软雅黑" panose="020B0503020204020204" charset="-122"/>
              </a:rPr>
              <a:t>教学目标</a:t>
            </a:r>
            <a:r>
              <a:rPr lang="zh-CN" altLang="en-US" dirty="0">
                <a:solidFill>
                  <a:schemeClr val="tx1">
                    <a:lumMod val="85000"/>
                    <a:lumOff val="15000"/>
                  </a:schemeClr>
                </a:solidFill>
                <a:latin typeface="微软雅黑" panose="020B0503020204020204" charset="-122"/>
                <a:ea typeface="微软雅黑" panose="020B0503020204020204" charset="-122"/>
              </a:rPr>
              <a:t>是否明确，是否适宜学生接受；</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accent2">
                    <a:lumMod val="75000"/>
                  </a:schemeClr>
                </a:solidFill>
                <a:latin typeface="微软雅黑" panose="020B0503020204020204" charset="-122"/>
                <a:ea typeface="微软雅黑" panose="020B0503020204020204" charset="-122"/>
              </a:rPr>
              <a:t>开发教材</a:t>
            </a:r>
            <a:r>
              <a:rPr lang="zh-CN" altLang="en-US" dirty="0">
                <a:solidFill>
                  <a:schemeClr val="tx1">
                    <a:lumMod val="85000"/>
                    <a:lumOff val="15000"/>
                  </a:schemeClr>
                </a:solidFill>
                <a:latin typeface="微软雅黑" panose="020B0503020204020204" charset="-122"/>
                <a:ea typeface="微软雅黑" panose="020B0503020204020204" charset="-122"/>
              </a:rPr>
              <a:t>的质量，是否易于学生掌握；</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手段或方法是否有利于</a:t>
            </a:r>
            <a:r>
              <a:rPr lang="zh-CN" altLang="en-US" dirty="0">
                <a:solidFill>
                  <a:schemeClr val="accent2">
                    <a:lumMod val="75000"/>
                  </a:schemeClr>
                </a:solidFill>
                <a:latin typeface="微软雅黑" panose="020B0503020204020204" charset="-122"/>
                <a:ea typeface="微软雅黑" panose="020B0503020204020204" charset="-122"/>
              </a:rPr>
              <a:t>激发</a:t>
            </a:r>
            <a:r>
              <a:rPr lang="zh-CN" altLang="en-US" dirty="0">
                <a:solidFill>
                  <a:schemeClr val="tx1">
                    <a:lumMod val="85000"/>
                    <a:lumOff val="15000"/>
                  </a:schemeClr>
                </a:solidFill>
                <a:latin typeface="微软雅黑" panose="020B0503020204020204" charset="-122"/>
                <a:ea typeface="微软雅黑" panose="020B0503020204020204" charset="-122"/>
              </a:rPr>
              <a:t>学生的</a:t>
            </a:r>
            <a:r>
              <a:rPr lang="zh-CN" altLang="en-US" dirty="0">
                <a:solidFill>
                  <a:schemeClr val="accent2">
                    <a:lumMod val="75000"/>
                  </a:schemeClr>
                </a:solidFill>
                <a:latin typeface="微软雅黑" panose="020B0503020204020204" charset="-122"/>
                <a:ea typeface="微软雅黑" panose="020B0503020204020204" charset="-122"/>
              </a:rPr>
              <a:t>学习动机</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accent2">
                    <a:lumMod val="75000"/>
                  </a:schemeClr>
                </a:solidFill>
                <a:latin typeface="微软雅黑" panose="020B0503020204020204" charset="-122"/>
                <a:ea typeface="微软雅黑" panose="020B0503020204020204" charset="-122"/>
              </a:rPr>
              <a:t>学习指导方法</a:t>
            </a:r>
            <a:r>
              <a:rPr lang="zh-CN" altLang="en-US" dirty="0">
                <a:solidFill>
                  <a:schemeClr val="tx1">
                    <a:lumMod val="85000"/>
                    <a:lumOff val="15000"/>
                  </a:schemeClr>
                </a:solidFill>
                <a:latin typeface="微软雅黑" panose="020B0503020204020204" charset="-122"/>
                <a:ea typeface="微软雅黑" panose="020B0503020204020204" charset="-122"/>
              </a:rPr>
              <a:t>是否符合历史学习的特点；</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整个教学活动是否让学生感到</a:t>
            </a:r>
            <a:r>
              <a:rPr lang="zh-CN" altLang="en-US" dirty="0">
                <a:solidFill>
                  <a:schemeClr val="accent2">
                    <a:lumMod val="75000"/>
                  </a:schemeClr>
                </a:solidFill>
                <a:latin typeface="微软雅黑" panose="020B0503020204020204" charset="-122"/>
                <a:ea typeface="微软雅黑" panose="020B0503020204020204" charset="-122"/>
              </a:rPr>
              <a:t>愉快</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accent2">
                    <a:lumMod val="75000"/>
                  </a:schemeClr>
                </a:solidFill>
                <a:latin typeface="微软雅黑" panose="020B0503020204020204" charset="-122"/>
                <a:ea typeface="微软雅黑" panose="020B0503020204020204" charset="-122"/>
              </a:rPr>
              <a:t>教学技术</a:t>
            </a:r>
            <a:r>
              <a:rPr lang="zh-CN" altLang="en-US" dirty="0">
                <a:solidFill>
                  <a:schemeClr val="tx1">
                    <a:lumMod val="85000"/>
                    <a:lumOff val="15000"/>
                  </a:schemeClr>
                </a:solidFill>
                <a:latin typeface="微软雅黑" panose="020B0503020204020204" charset="-122"/>
                <a:ea typeface="微软雅黑" panose="020B0503020204020204" charset="-122"/>
              </a:rPr>
              <a:t>的运用是否得当，是否有创新的东西；</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29" name="矩形 28"/>
          <p:cNvSpPr/>
          <p:nvPr/>
        </p:nvSpPr>
        <p:spPr>
          <a:xfrm>
            <a:off x="568960" y="956945"/>
            <a:ext cx="3822065" cy="460375"/>
          </a:xfrm>
          <a:prstGeom prst="rect">
            <a:avLst/>
          </a:prstGeom>
        </p:spPr>
        <p:txBody>
          <a:bodyPr wrap="square">
            <a:spAutoFit/>
          </a:bodyPr>
          <a:lstStyle/>
          <a:p>
            <a:pPr algn="just"/>
            <a:r>
              <a:rPr lang="zh-CN" altLang="en-US" sz="2400" b="1" spc="600" dirty="0">
                <a:solidFill>
                  <a:schemeClr val="accent2">
                    <a:lumMod val="75000"/>
                  </a:schemeClr>
                </a:solidFill>
                <a:latin typeface="汉仪大宋简" panose="02010600000101010101" pitchFamily="2" charset="-122"/>
                <a:ea typeface="汉仪大宋简" panose="02010600000101010101" pitchFamily="2" charset="-122"/>
              </a:rPr>
              <a:t>从教的方面看</a:t>
            </a:r>
            <a:endParaRPr lang="zh-CN" altLang="en-US" sz="2400" b="1" spc="600" dirty="0">
              <a:solidFill>
                <a:schemeClr val="accent2">
                  <a:lumMod val="75000"/>
                </a:schemeClr>
              </a:solidFill>
              <a:latin typeface="汉仪大宋简" panose="02010600000101010101" pitchFamily="2" charset="-122"/>
              <a:ea typeface="汉仪大宋简" panose="02010600000101010101" pitchFamily="2" charset="-122"/>
            </a:endParaRPr>
          </a:p>
        </p:txBody>
      </p:sp>
      <p:cxnSp>
        <p:nvCxnSpPr>
          <p:cNvPr id="30" name="直接连接符 29"/>
          <p:cNvCxnSpPr/>
          <p:nvPr/>
        </p:nvCxnSpPr>
        <p:spPr>
          <a:xfrm flipV="1">
            <a:off x="5935980" y="1993900"/>
            <a:ext cx="6985" cy="3258185"/>
          </a:xfrm>
          <a:prstGeom prst="line">
            <a:avLst/>
          </a:prstGeom>
          <a:ln w="19050">
            <a:solidFill>
              <a:srgbClr val="2A3B47"/>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95300" y="4772660"/>
            <a:ext cx="5715635" cy="1753235"/>
          </a:xfrm>
          <a:prstGeom prst="rect">
            <a:avLst/>
          </a:prstGeom>
          <a:noFill/>
        </p:spPr>
        <p:txBody>
          <a:bodyPr wrap="square" rtlCol="0">
            <a:spAutoFit/>
          </a:bodyPr>
          <a:lstStyle/>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学习问题是否有助于</a:t>
            </a:r>
            <a:r>
              <a:rPr lang="zh-CN" altLang="en-US" dirty="0">
                <a:solidFill>
                  <a:schemeClr val="accent2">
                    <a:lumMod val="75000"/>
                  </a:schemeClr>
                </a:solidFill>
                <a:latin typeface="微软雅黑" panose="020B0503020204020204" charset="-122"/>
                <a:ea typeface="微软雅黑" panose="020B0503020204020204" charset="-122"/>
              </a:rPr>
              <a:t>提高</a:t>
            </a:r>
            <a:r>
              <a:rPr lang="zh-CN" altLang="en-US" dirty="0">
                <a:solidFill>
                  <a:schemeClr val="tx1">
                    <a:lumMod val="85000"/>
                    <a:lumOff val="15000"/>
                  </a:schemeClr>
                </a:solidFill>
                <a:latin typeface="微软雅黑" panose="020B0503020204020204" charset="-122"/>
                <a:ea typeface="微软雅黑" panose="020B0503020204020204" charset="-122"/>
              </a:rPr>
              <a:t>学生的</a:t>
            </a:r>
            <a:r>
              <a:rPr lang="zh-CN" altLang="en-US" dirty="0">
                <a:solidFill>
                  <a:schemeClr val="accent2">
                    <a:lumMod val="75000"/>
                  </a:schemeClr>
                </a:solidFill>
                <a:latin typeface="微软雅黑" panose="020B0503020204020204" charset="-122"/>
                <a:ea typeface="微软雅黑" panose="020B0503020204020204" charset="-122"/>
              </a:rPr>
              <a:t>学习兴趣</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accent2">
                    <a:lumMod val="75000"/>
                  </a:schemeClr>
                </a:solidFill>
                <a:latin typeface="微软雅黑" panose="020B0503020204020204" charset="-122"/>
                <a:ea typeface="微软雅黑" panose="020B0503020204020204" charset="-122"/>
              </a:rPr>
              <a:t>内容</a:t>
            </a:r>
            <a:r>
              <a:rPr lang="zh-CN" altLang="en-US" dirty="0">
                <a:solidFill>
                  <a:schemeClr val="tx1">
                    <a:lumMod val="85000"/>
                    <a:lumOff val="15000"/>
                  </a:schemeClr>
                </a:solidFill>
                <a:latin typeface="微软雅黑" panose="020B0503020204020204" charset="-122"/>
                <a:ea typeface="微软雅黑" panose="020B0503020204020204" charset="-122"/>
              </a:rPr>
              <a:t>组织是否具有</a:t>
            </a:r>
            <a:r>
              <a:rPr lang="zh-CN" altLang="en-US" dirty="0">
                <a:solidFill>
                  <a:schemeClr val="accent2">
                    <a:lumMod val="75000"/>
                  </a:schemeClr>
                </a:solidFill>
                <a:latin typeface="微软雅黑" panose="020B0503020204020204" charset="-122"/>
                <a:ea typeface="微软雅黑" panose="020B0503020204020204" charset="-122"/>
              </a:rPr>
              <a:t>新鲜感</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是否促进学生</a:t>
            </a:r>
            <a:r>
              <a:rPr lang="zh-CN" altLang="en-US" dirty="0">
                <a:solidFill>
                  <a:schemeClr val="accent2">
                    <a:lumMod val="75000"/>
                  </a:schemeClr>
                </a:solidFill>
                <a:latin typeface="微软雅黑" panose="020B0503020204020204" charset="-122"/>
                <a:ea typeface="微软雅黑" panose="020B0503020204020204" charset="-122"/>
              </a:rPr>
              <a:t>积极思考</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是否促成优化的</a:t>
            </a:r>
            <a:r>
              <a:rPr lang="zh-CN" altLang="en-US" dirty="0">
                <a:solidFill>
                  <a:schemeClr val="accent2">
                    <a:lumMod val="75000"/>
                  </a:schemeClr>
                </a:solidFill>
                <a:latin typeface="微软雅黑" panose="020B0503020204020204" charset="-122"/>
                <a:ea typeface="微软雅黑" panose="020B0503020204020204" charset="-122"/>
              </a:rPr>
              <a:t>学习互动</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32" name="矩形 31"/>
          <p:cNvSpPr/>
          <p:nvPr/>
        </p:nvSpPr>
        <p:spPr>
          <a:xfrm>
            <a:off x="532765" y="4323715"/>
            <a:ext cx="4076700" cy="460375"/>
          </a:xfrm>
          <a:prstGeom prst="rect">
            <a:avLst/>
          </a:prstGeom>
        </p:spPr>
        <p:txBody>
          <a:bodyPr wrap="square">
            <a:spAutoFit/>
          </a:bodyPr>
          <a:lstStyle/>
          <a:p>
            <a:pPr algn="just"/>
            <a:r>
              <a:rPr lang="zh-CN" altLang="en-US" sz="2400" b="1" spc="600" dirty="0">
                <a:solidFill>
                  <a:schemeClr val="accent2">
                    <a:lumMod val="75000"/>
                  </a:schemeClr>
                </a:solidFill>
                <a:latin typeface="汉仪大宋简" panose="02010600000101010101" pitchFamily="2" charset="-122"/>
                <a:ea typeface="汉仪大宋简" panose="02010600000101010101" pitchFamily="2" charset="-122"/>
              </a:rPr>
              <a:t>从学的角度看</a:t>
            </a:r>
            <a:endParaRPr lang="zh-CN" altLang="en-US" sz="2400" b="1" spc="600" dirty="0">
              <a:solidFill>
                <a:schemeClr val="accent2">
                  <a:lumMod val="75000"/>
                </a:schemeClr>
              </a:solidFill>
              <a:latin typeface="汉仪大宋简" panose="02010600000101010101" pitchFamily="2" charset="-122"/>
              <a:ea typeface="汉仪大宋简" panose="02010600000101010101" pitchFamily="2" charset="-122"/>
            </a:endParaRPr>
          </a:p>
        </p:txBody>
      </p:sp>
      <p:grpSp>
        <p:nvGrpSpPr>
          <p:cNvPr id="10" name="组合 9"/>
          <p:cNvGrpSpPr/>
          <p:nvPr/>
        </p:nvGrpSpPr>
        <p:grpSpPr>
          <a:xfrm>
            <a:off x="6654800" y="2094230"/>
            <a:ext cx="4741545" cy="2650490"/>
            <a:chOff x="10480" y="3298"/>
            <a:chExt cx="7467" cy="4174"/>
          </a:xfrm>
        </p:grpSpPr>
        <p:sp>
          <p:nvSpPr>
            <p:cNvPr id="2" name="文本框 1"/>
            <p:cNvSpPr txBox="1"/>
            <p:nvPr/>
          </p:nvSpPr>
          <p:spPr>
            <a:xfrm>
              <a:off x="10480" y="4057"/>
              <a:ext cx="7467" cy="3415"/>
            </a:xfrm>
            <a:prstGeom prst="rect">
              <a:avLst/>
            </a:prstGeom>
            <a:noFill/>
          </p:spPr>
          <p:txBody>
            <a:bodyPr wrap="square" rtlCol="0">
              <a:spAutoFit/>
            </a:bodyPr>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学生是否</a:t>
              </a:r>
              <a:r>
                <a:rPr lang="zh-CN" altLang="en-US" dirty="0">
                  <a:solidFill>
                    <a:schemeClr val="accent2">
                      <a:lumMod val="75000"/>
                    </a:schemeClr>
                  </a:solidFill>
                  <a:latin typeface="微软雅黑" panose="020B0503020204020204" charset="-122"/>
                  <a:ea typeface="微软雅黑" panose="020B0503020204020204" charset="-122"/>
                </a:rPr>
                <a:t>获得</a:t>
              </a:r>
              <a:r>
                <a:rPr lang="zh-CN" altLang="en-US" dirty="0">
                  <a:solidFill>
                    <a:schemeClr val="tx1">
                      <a:lumMod val="85000"/>
                      <a:lumOff val="15000"/>
                    </a:schemeClr>
                  </a:solidFill>
                  <a:latin typeface="微软雅黑" panose="020B0503020204020204" charset="-122"/>
                  <a:ea typeface="微软雅黑" panose="020B0503020204020204" charset="-122"/>
                </a:rPr>
                <a:t>了所授的</a:t>
              </a:r>
              <a:r>
                <a:rPr lang="zh-CN" altLang="en-US" dirty="0">
                  <a:solidFill>
                    <a:schemeClr val="accent2">
                      <a:lumMod val="75000"/>
                    </a:schemeClr>
                  </a:solidFill>
                  <a:latin typeface="微软雅黑" panose="020B0503020204020204" charset="-122"/>
                  <a:ea typeface="微软雅黑" panose="020B0503020204020204" charset="-122"/>
                </a:rPr>
                <a:t>知识和技能</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对</a:t>
              </a:r>
              <a:r>
                <a:rPr lang="zh-CN" altLang="en-US" dirty="0">
                  <a:solidFill>
                    <a:schemeClr val="accent2">
                      <a:lumMod val="75000"/>
                    </a:schemeClr>
                  </a:solidFill>
                  <a:latin typeface="微软雅黑" panose="020B0503020204020204" charset="-122"/>
                  <a:ea typeface="微软雅黑" panose="020B0503020204020204" charset="-122"/>
                </a:rPr>
                <a:t>培养学科能力</a:t>
              </a:r>
              <a:r>
                <a:rPr lang="zh-CN" altLang="en-US" dirty="0">
                  <a:solidFill>
                    <a:schemeClr val="tx1">
                      <a:lumMod val="85000"/>
                      <a:lumOff val="15000"/>
                    </a:schemeClr>
                  </a:solidFill>
                  <a:latin typeface="微软雅黑" panose="020B0503020204020204" charset="-122"/>
                  <a:ea typeface="微软雅黑" panose="020B0503020204020204" charset="-122"/>
                </a:rPr>
                <a:t>是否有针对性、实效性；</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是否</a:t>
              </a:r>
              <a:r>
                <a:rPr lang="zh-CN" altLang="en-US" dirty="0">
                  <a:solidFill>
                    <a:schemeClr val="accent2">
                      <a:lumMod val="75000"/>
                    </a:schemeClr>
                  </a:solidFill>
                  <a:latin typeface="微软雅黑" panose="020B0503020204020204" charset="-122"/>
                  <a:ea typeface="微软雅黑" panose="020B0503020204020204" charset="-122"/>
                </a:rPr>
                <a:t>生成</a:t>
              </a:r>
              <a:r>
                <a:rPr lang="zh-CN" altLang="en-US" dirty="0">
                  <a:solidFill>
                    <a:schemeClr val="tx1">
                      <a:lumMod val="85000"/>
                      <a:lumOff val="15000"/>
                    </a:schemeClr>
                  </a:solidFill>
                  <a:latin typeface="微软雅黑" panose="020B0503020204020204" charset="-122"/>
                  <a:ea typeface="微软雅黑" panose="020B0503020204020204" charset="-122"/>
                </a:rPr>
                <a:t>了真实</a:t>
              </a:r>
              <a:r>
                <a:rPr lang="zh-CN" altLang="en-US" dirty="0">
                  <a:solidFill>
                    <a:schemeClr val="accent2">
                      <a:lumMod val="75000"/>
                    </a:schemeClr>
                  </a:solidFill>
                  <a:latin typeface="微软雅黑" panose="020B0503020204020204" charset="-122"/>
                  <a:ea typeface="微软雅黑" panose="020B0503020204020204" charset="-122"/>
                </a:rPr>
                <a:t>问题</a:t>
              </a:r>
              <a:r>
                <a:rPr lang="zh-CN" altLang="en-US" dirty="0">
                  <a:solidFill>
                    <a:schemeClr val="tx1">
                      <a:lumMod val="85000"/>
                      <a:lumOff val="15000"/>
                    </a:schemeClr>
                  </a:solidFill>
                  <a:latin typeface="微软雅黑" panose="020B0503020204020204" charset="-122"/>
                  <a:ea typeface="微软雅黑" panose="020B0503020204020204" charset="-122"/>
                </a:rPr>
                <a:t>；</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dirty="0">
                  <a:solidFill>
                    <a:schemeClr val="tx1">
                      <a:lumMod val="85000"/>
                      <a:lumOff val="15000"/>
                    </a:schemeClr>
                  </a:solidFill>
                  <a:latin typeface="微软雅黑" panose="020B0503020204020204" charset="-122"/>
                  <a:ea typeface="微软雅黑" panose="020B0503020204020204" charset="-122"/>
                </a:rPr>
                <a:t>学生的</a:t>
              </a:r>
              <a:r>
                <a:rPr lang="zh-CN" altLang="en-US" dirty="0">
                  <a:solidFill>
                    <a:schemeClr val="accent2">
                      <a:lumMod val="75000"/>
                    </a:schemeClr>
                  </a:solidFill>
                  <a:latin typeface="微软雅黑" panose="020B0503020204020204" charset="-122"/>
                  <a:ea typeface="微软雅黑" panose="020B0503020204020204" charset="-122"/>
                </a:rPr>
                <a:t>情感、态度</a:t>
              </a:r>
              <a:r>
                <a:rPr lang="zh-CN" altLang="en-US" dirty="0">
                  <a:solidFill>
                    <a:schemeClr val="tx1">
                      <a:lumMod val="85000"/>
                      <a:lumOff val="15000"/>
                    </a:schemeClr>
                  </a:solidFill>
                  <a:latin typeface="微软雅黑" panose="020B0503020204020204" charset="-122"/>
                  <a:ea typeface="微软雅黑" panose="020B0503020204020204" charset="-122"/>
                </a:rPr>
                <a:t>是否有所</a:t>
              </a:r>
              <a:r>
                <a:rPr lang="zh-CN" altLang="en-US" dirty="0">
                  <a:solidFill>
                    <a:schemeClr val="accent2">
                      <a:lumMod val="75000"/>
                    </a:schemeClr>
                  </a:solidFill>
                  <a:latin typeface="微软雅黑" panose="020B0503020204020204" charset="-122"/>
                  <a:ea typeface="微软雅黑" panose="020B0503020204020204" charset="-122"/>
                </a:rPr>
                <a:t>丰富</a:t>
              </a:r>
              <a:r>
                <a:rPr lang="zh-CN" altLang="en-US" dirty="0">
                  <a:solidFill>
                    <a:schemeClr val="tx1">
                      <a:lumMod val="85000"/>
                      <a:lumOff val="15000"/>
                    </a:schemeClr>
                  </a:solidFill>
                  <a:latin typeface="微软雅黑" panose="020B0503020204020204" charset="-122"/>
                  <a:ea typeface="微软雅黑" panose="020B0503020204020204" charset="-122"/>
                </a:rPr>
                <a:t>或提高；</a:t>
              </a:r>
              <a:endParaRPr lang="zh-CN" altLang="en-US" dirty="0">
                <a:solidFill>
                  <a:schemeClr val="tx1">
                    <a:lumMod val="85000"/>
                    <a:lumOff val="1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en-US" altLang="zh-CN" dirty="0">
                  <a:solidFill>
                    <a:schemeClr val="tx1">
                      <a:lumMod val="85000"/>
                      <a:lumOff val="15000"/>
                    </a:schemeClr>
                  </a:solidFill>
                  <a:latin typeface="微软雅黑" panose="020B0503020204020204" charset="-122"/>
                  <a:ea typeface="微软雅黑" panose="020B0503020204020204" charset="-122"/>
                </a:rPr>
                <a:t>……</a:t>
              </a:r>
              <a:endParaRPr lang="en-US" altLang="zh-CN" dirty="0">
                <a:solidFill>
                  <a:schemeClr val="tx1">
                    <a:lumMod val="85000"/>
                    <a:lumOff val="15000"/>
                  </a:schemeClr>
                </a:solidFill>
                <a:latin typeface="微软雅黑" panose="020B0503020204020204" charset="-122"/>
                <a:ea typeface="微软雅黑" panose="020B0503020204020204" charset="-122"/>
              </a:endParaRPr>
            </a:p>
          </p:txBody>
        </p:sp>
        <p:sp>
          <p:nvSpPr>
            <p:cNvPr id="3" name="矩形 2"/>
            <p:cNvSpPr/>
            <p:nvPr/>
          </p:nvSpPr>
          <p:spPr>
            <a:xfrm>
              <a:off x="10480" y="3298"/>
              <a:ext cx="6420" cy="725"/>
            </a:xfrm>
            <a:prstGeom prst="rect">
              <a:avLst/>
            </a:prstGeom>
          </p:spPr>
          <p:txBody>
            <a:bodyPr wrap="square">
              <a:spAutoFit/>
            </a:bodyPr>
            <a:p>
              <a:pPr algn="just"/>
              <a:r>
                <a:rPr lang="zh-CN" altLang="en-US" sz="2400" b="1" spc="600" dirty="0">
                  <a:solidFill>
                    <a:schemeClr val="accent2">
                      <a:lumMod val="75000"/>
                    </a:schemeClr>
                  </a:solidFill>
                  <a:latin typeface="汉仪大宋简" panose="02010600000101010101" pitchFamily="2" charset="-122"/>
                  <a:ea typeface="汉仪大宋简" panose="02010600000101010101" pitchFamily="2" charset="-122"/>
                </a:rPr>
                <a:t>从教学效果方面看</a:t>
              </a:r>
              <a:endParaRPr lang="zh-CN" altLang="en-US" sz="2400" b="1" spc="600" dirty="0">
                <a:solidFill>
                  <a:schemeClr val="accent2">
                    <a:lumMod val="75000"/>
                  </a:schemeClr>
                </a:solidFill>
                <a:latin typeface="汉仪大宋简" panose="02010600000101010101" pitchFamily="2" charset="-122"/>
                <a:ea typeface="汉仪大宋简" panose="02010600000101010101" pitchFamily="2" charset="-122"/>
              </a:endParaRPr>
            </a:p>
          </p:txBody>
        </p:sp>
      </p:grpSp>
      <p:sp>
        <p:nvSpPr>
          <p:cNvPr id="11" name="文本框 10"/>
          <p:cNvSpPr txBox="1"/>
          <p:nvPr/>
        </p:nvSpPr>
        <p:spPr>
          <a:xfrm>
            <a:off x="4847590" y="6188710"/>
            <a:ext cx="7691120" cy="583565"/>
          </a:xfrm>
          <a:prstGeom prst="rect">
            <a:avLst/>
          </a:prstGeom>
          <a:noFill/>
        </p:spPr>
        <p:txBody>
          <a:bodyPr wrap="square" rtlCol="0">
            <a:spAutoFit/>
          </a:bodyPr>
          <a:p>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于友西、赵亚夫</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中学历史教学法</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[M].</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北京：高等教育出版社</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,2017.85</a:t>
            </a:r>
            <a:endParaRPr lang="en-US" altLang="zh-CN" sz="1600">
              <a:latin typeface="华文中宋" panose="02010600040101010101" pitchFamily="2" charset="-122"/>
              <a:ea typeface="华文中宋" panose="02010600040101010101" pitchFamily="2" charset="-122"/>
              <a:cs typeface="华文中宋" panose="02010600040101010101" pitchFamily="2" charset="-122"/>
            </a:endParaRPr>
          </a:p>
          <a:p>
            <a:endParaRPr lang="en-US" altLang="zh-CN"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8" grpId="1"/>
      <p:bldP spid="29" grpId="1"/>
      <p:bldP spid="32" grpId="0"/>
      <p:bldP spid="31" grpId="0"/>
      <p:bldP spid="32" grpId="1"/>
      <p:bldP spid="31"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1.</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分析教材：</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居高临下</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融会贯通</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endPar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264160" y="998220"/>
            <a:ext cx="11664950" cy="2122805"/>
          </a:xfrm>
          <a:prstGeom prst="rect">
            <a:avLst/>
          </a:prstGeom>
          <a:noFill/>
          <a:ln>
            <a:solidFill>
              <a:schemeClr val="tx1"/>
            </a:solidFill>
            <a:prstDash val="sysDash"/>
          </a:ln>
        </p:spPr>
        <p:txBody>
          <a:bodyPr wrap="square" rtlCol="0">
            <a:spAutoFit/>
          </a:bodyPr>
          <a:p>
            <a:pPr fontAlgn="auto">
              <a:lnSpc>
                <a:spcPct val="150000"/>
              </a:lnSpc>
            </a:pPr>
            <a:r>
              <a:rPr lang="en-US" altLang="zh-CN"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居高</a:t>
            </a:r>
            <a:r>
              <a:rPr lang="en-US" altLang="zh-CN"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，是指教师要学习以历史唯物主义和辩证唯物主义为核心的史学理论，研读历史课程标准，了解历史专家在史学理论方面的研究成果，还要知道优秀教师在历史教学方面的新探索新进展，这样才能</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居一个又一个高度</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去分析教材。</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凤光宇</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技能有道 智慧无限</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谈中学历史教师必备的三项教学技能</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[C].//</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苏智良、於以传主编</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怎样上好历史课</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上海教育出版社</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,2019.30</a:t>
            </a:r>
            <a:endPar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endParaRPr>
          </a:p>
          <a:p>
            <a:pPr algn="r" fontAlgn="auto">
              <a:lnSpc>
                <a:spcPct val="150000"/>
              </a:lnSpc>
            </a:pPr>
            <a:endPar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12" name="内容占位符 4"/>
          <p:cNvPicPr>
            <a:picLocks noChangeAspect="1"/>
          </p:cNvPicPr>
          <p:nvPr/>
        </p:nvPicPr>
        <p:blipFill rotWithShape="1">
          <a:blip r:embed="rId2"/>
          <a:srcRect/>
          <a:stretch>
            <a:fillRect/>
          </a:stretch>
        </p:blipFill>
        <p:spPr>
          <a:xfrm>
            <a:off x="7173595" y="1405890"/>
            <a:ext cx="1445260" cy="336550"/>
          </a:xfrm>
          <a:prstGeom prst="rect">
            <a:avLst/>
          </a:prstGeom>
        </p:spPr>
      </p:pic>
      <p:pic>
        <p:nvPicPr>
          <p:cNvPr id="3" name="内容占位符 4"/>
          <p:cNvPicPr>
            <a:picLocks noChangeAspect="1"/>
          </p:cNvPicPr>
          <p:nvPr/>
        </p:nvPicPr>
        <p:blipFill rotWithShape="1">
          <a:blip r:embed="rId2"/>
          <a:srcRect/>
          <a:stretch>
            <a:fillRect/>
          </a:stretch>
        </p:blipFill>
        <p:spPr>
          <a:xfrm>
            <a:off x="9166860" y="1405890"/>
            <a:ext cx="1445260" cy="336550"/>
          </a:xfrm>
          <a:prstGeom prst="rect">
            <a:avLst/>
          </a:prstGeom>
        </p:spPr>
      </p:pic>
      <p:sp>
        <p:nvSpPr>
          <p:cNvPr id="11" name="文本框 10"/>
          <p:cNvSpPr txBox="1"/>
          <p:nvPr/>
        </p:nvSpPr>
        <p:spPr>
          <a:xfrm>
            <a:off x="264160" y="3678555"/>
            <a:ext cx="12293600" cy="156845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紧跟课程标准，把握教学方向。（教师可根据学情制定</a:t>
            </a:r>
            <a:r>
              <a:rPr lang="zh-CN" altLang="en-US" sz="2400" b="1">
                <a:solidFill>
                  <a:schemeClr val="accent2">
                    <a:lumMod val="75000"/>
                  </a:schemeClr>
                </a:solidFill>
                <a:latin typeface="华文中宋" panose="02010600040101010101" pitchFamily="2" charset="-122"/>
                <a:ea typeface="华文中宋" panose="02010600040101010101" pitchFamily="2" charset="-122"/>
              </a:rPr>
              <a:t>具体的教学目标）</a:t>
            </a:r>
            <a:endParaRPr lang="zh-CN" altLang="en-US" sz="2400" b="1">
              <a:solidFill>
                <a:schemeClr val="accent2">
                  <a:lumMod val="75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accent2">
                  <a:lumMod val="75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rPr>
              <a:t>   例：七上第</a:t>
            </a:r>
            <a:r>
              <a:rPr lang="en-US" altLang="zh-CN" sz="2400" b="1">
                <a:solidFill>
                  <a:schemeClr val="bg2">
                    <a:lumMod val="50000"/>
                  </a:schemeClr>
                </a:solidFill>
                <a:latin typeface="华文中宋" panose="02010600040101010101" pitchFamily="2" charset="-122"/>
                <a:ea typeface="华文中宋" panose="02010600040101010101" pitchFamily="2" charset="-122"/>
              </a:rPr>
              <a:t>5</a:t>
            </a:r>
            <a:r>
              <a:rPr lang="zh-CN" altLang="en-US" sz="2400" b="1">
                <a:solidFill>
                  <a:schemeClr val="bg2">
                    <a:lumMod val="50000"/>
                  </a:schemeClr>
                </a:solidFill>
                <a:latin typeface="华文中宋" panose="02010600040101010101" pitchFamily="2" charset="-122"/>
                <a:ea typeface="华文中宋" panose="02010600040101010101" pitchFamily="2" charset="-122"/>
              </a:rPr>
              <a:t>课《青铜器与甲骨文》与七下第</a:t>
            </a:r>
            <a:r>
              <a:rPr lang="en-US" altLang="zh-CN" sz="2400" b="1">
                <a:solidFill>
                  <a:schemeClr val="bg2">
                    <a:lumMod val="50000"/>
                  </a:schemeClr>
                </a:solidFill>
                <a:latin typeface="华文中宋" panose="02010600040101010101" pitchFamily="2" charset="-122"/>
                <a:ea typeface="华文中宋" panose="02010600040101010101" pitchFamily="2" charset="-122"/>
              </a:rPr>
              <a:t>5</a:t>
            </a:r>
            <a:r>
              <a:rPr lang="zh-CN" altLang="en-US" sz="2400" b="1">
                <a:solidFill>
                  <a:schemeClr val="bg2">
                    <a:lumMod val="50000"/>
                  </a:schemeClr>
                </a:solidFill>
                <a:latin typeface="华文中宋" panose="02010600040101010101" pitchFamily="2" charset="-122"/>
                <a:ea typeface="华文中宋" panose="02010600040101010101" pitchFamily="2" charset="-122"/>
              </a:rPr>
              <a:t>课《安史之乱与唐朝衰亡》二课封面</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rPr>
              <a:t>设计对比</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64770" y="125730"/>
            <a:ext cx="12076430" cy="67417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custDataLst>
              <p:tags r:id="rId2"/>
            </p:custDataLst>
          </p:nvPr>
        </p:nvPicPr>
        <p:blipFill>
          <a:blip r:embed="rId3"/>
          <a:stretch>
            <a:fillRect/>
          </a:stretch>
        </p:blipFill>
        <p:spPr>
          <a:xfrm>
            <a:off x="116840" y="125730"/>
            <a:ext cx="11958955" cy="6647180"/>
          </a:xfrm>
          <a:prstGeom prst="rect">
            <a:avLst/>
          </a:prstGeom>
        </p:spPr>
      </p:pic>
      <p:sp>
        <p:nvSpPr>
          <p:cNvPr id="2" name="文本框 1"/>
          <p:cNvSpPr txBox="1"/>
          <p:nvPr/>
        </p:nvSpPr>
        <p:spPr>
          <a:xfrm>
            <a:off x="9703435" y="6086475"/>
            <a:ext cx="2372360" cy="645160"/>
          </a:xfrm>
          <a:prstGeom prst="rect">
            <a:avLst/>
          </a:prstGeom>
          <a:solidFill>
            <a:schemeClr val="bg1"/>
          </a:solidFill>
        </p:spPr>
        <p:txBody>
          <a:bodyPr wrap="square" rtlCol="0">
            <a:spAutoFit/>
          </a:bodyPr>
          <a:p>
            <a:r>
              <a:rPr lang="zh-CN" altLang="en-US"/>
              <a:t>注：</a:t>
            </a:r>
            <a:r>
              <a:rPr lang="en-US" altLang="zh-CN"/>
              <a:t>2021</a:t>
            </a:r>
            <a:r>
              <a:rPr lang="zh-CN" altLang="en-US"/>
              <a:t>年所做</a:t>
            </a:r>
            <a:r>
              <a:rPr lang="zh-CN" altLang="en-US"/>
              <a:t>课件</a:t>
            </a:r>
            <a:endParaRPr lang="zh-CN" altLang="en-US"/>
          </a:p>
          <a:p>
            <a:r>
              <a:rPr lang="zh-CN" altLang="en-US"/>
              <a:t>     依据</a:t>
            </a:r>
            <a:r>
              <a:rPr lang="en-US" altLang="zh-CN"/>
              <a:t>2011</a:t>
            </a:r>
            <a:r>
              <a:rPr lang="zh-CN" altLang="en-US"/>
              <a:t>年版课标</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1.</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分析教材：</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居高临下</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融会贯通</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endPar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264160" y="998220"/>
            <a:ext cx="11664950" cy="2122805"/>
          </a:xfrm>
          <a:prstGeom prst="rect">
            <a:avLst/>
          </a:prstGeom>
          <a:noFill/>
          <a:ln>
            <a:solidFill>
              <a:schemeClr val="tx1"/>
            </a:solidFill>
            <a:prstDash val="sysDash"/>
          </a:ln>
        </p:spPr>
        <p:txBody>
          <a:bodyPr wrap="square" rtlCol="0">
            <a:spAutoFit/>
          </a:bodyPr>
          <a:p>
            <a:pPr fontAlgn="auto">
              <a:lnSpc>
                <a:spcPct val="150000"/>
              </a:lnSpc>
            </a:pPr>
            <a:r>
              <a:rPr lang="en-US" altLang="zh-CN"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居高</a:t>
            </a:r>
            <a:r>
              <a:rPr lang="en-US" altLang="zh-CN"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，是指教师要学习以历史唯物主义和辩证唯物主义为核心的史学理论，研读历史课程标准，了解历史专家在史学理论方面的研究成果，还要知道优秀教师在历史教学方面的新探索新进展，这样才能</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居一个又一个高度</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去分析教材。</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凤光宇</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技能有道 智慧无限</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谈中学历史教师必备的三项教学技能</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[C].//</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苏智良、於以传主编</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怎样上好历史课</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上海教育出版社</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,2019.30</a:t>
            </a:r>
            <a:endPar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endParaRPr>
          </a:p>
          <a:p>
            <a:pPr algn="r" fontAlgn="auto">
              <a:lnSpc>
                <a:spcPct val="150000"/>
              </a:lnSpc>
            </a:pPr>
            <a:endPar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12" name="内容占位符 4"/>
          <p:cNvPicPr>
            <a:picLocks noChangeAspect="1"/>
          </p:cNvPicPr>
          <p:nvPr/>
        </p:nvPicPr>
        <p:blipFill rotWithShape="1">
          <a:blip r:embed="rId2"/>
          <a:srcRect/>
          <a:stretch>
            <a:fillRect/>
          </a:stretch>
        </p:blipFill>
        <p:spPr>
          <a:xfrm>
            <a:off x="7173595" y="1405890"/>
            <a:ext cx="1445260" cy="336550"/>
          </a:xfrm>
          <a:prstGeom prst="rect">
            <a:avLst/>
          </a:prstGeom>
        </p:spPr>
      </p:pic>
      <p:pic>
        <p:nvPicPr>
          <p:cNvPr id="3" name="内容占位符 4"/>
          <p:cNvPicPr>
            <a:picLocks noChangeAspect="1"/>
          </p:cNvPicPr>
          <p:nvPr/>
        </p:nvPicPr>
        <p:blipFill rotWithShape="1">
          <a:blip r:embed="rId2"/>
          <a:srcRect/>
          <a:stretch>
            <a:fillRect/>
          </a:stretch>
        </p:blipFill>
        <p:spPr>
          <a:xfrm>
            <a:off x="9166860" y="1405890"/>
            <a:ext cx="1445260" cy="336550"/>
          </a:xfrm>
          <a:prstGeom prst="rect">
            <a:avLst/>
          </a:prstGeom>
        </p:spPr>
      </p:pic>
      <p:pic>
        <p:nvPicPr>
          <p:cNvPr id="4" name="内容占位符 4"/>
          <p:cNvPicPr>
            <a:picLocks noChangeAspect="1"/>
          </p:cNvPicPr>
          <p:nvPr/>
        </p:nvPicPr>
        <p:blipFill rotWithShape="1">
          <a:blip r:embed="rId2"/>
          <a:srcRect/>
          <a:stretch>
            <a:fillRect/>
          </a:stretch>
        </p:blipFill>
        <p:spPr>
          <a:xfrm>
            <a:off x="1058545" y="1847850"/>
            <a:ext cx="2562225" cy="336550"/>
          </a:xfrm>
          <a:prstGeom prst="rect">
            <a:avLst/>
          </a:prstGeom>
        </p:spPr>
      </p:pic>
      <p:pic>
        <p:nvPicPr>
          <p:cNvPr id="8" name="内容占位符 4"/>
          <p:cNvPicPr>
            <a:picLocks noChangeAspect="1"/>
          </p:cNvPicPr>
          <p:nvPr/>
        </p:nvPicPr>
        <p:blipFill rotWithShape="1">
          <a:blip r:embed="rId2"/>
          <a:srcRect/>
          <a:stretch>
            <a:fillRect/>
          </a:stretch>
        </p:blipFill>
        <p:spPr>
          <a:xfrm>
            <a:off x="7010400" y="1830070"/>
            <a:ext cx="1903095" cy="336550"/>
          </a:xfrm>
          <a:prstGeom prst="rect">
            <a:avLst/>
          </a:prstGeom>
        </p:spPr>
      </p:pic>
      <p:sp>
        <p:nvSpPr>
          <p:cNvPr id="10" name="文本框 9"/>
          <p:cNvSpPr txBox="1"/>
          <p:nvPr/>
        </p:nvSpPr>
        <p:spPr>
          <a:xfrm>
            <a:off x="327025" y="3164840"/>
            <a:ext cx="12293600" cy="193802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紧跟课程标准，把握教学方向。（教师可根据学情制定</a:t>
            </a:r>
            <a:r>
              <a:rPr lang="zh-CN" altLang="en-US" sz="2400" b="1">
                <a:solidFill>
                  <a:schemeClr val="accent2">
                    <a:lumMod val="75000"/>
                  </a:schemeClr>
                </a:solidFill>
                <a:latin typeface="华文中宋" panose="02010600040101010101" pitchFamily="2" charset="-122"/>
                <a:ea typeface="华文中宋" panose="02010600040101010101" pitchFamily="2" charset="-122"/>
              </a:rPr>
              <a:t>具体的教学目标）</a:t>
            </a:r>
            <a:endParaRPr lang="zh-CN" altLang="en-US" sz="2400" b="1">
              <a:solidFill>
                <a:schemeClr val="accent2">
                  <a:lumMod val="75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sym typeface="+mn-ea"/>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例：七上第</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5</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课《青铜器与甲骨文》与七下第</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5</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课《安史之乱与唐朝衰亡》二课封面</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设计对比</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sp>
        <p:nvSpPr>
          <p:cNvPr id="9" name="文本框 8"/>
          <p:cNvSpPr txBox="1"/>
          <p:nvPr/>
        </p:nvSpPr>
        <p:spPr>
          <a:xfrm>
            <a:off x="294640" y="4820285"/>
            <a:ext cx="12293600" cy="119888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教科书是最为重要的学习资源。</a:t>
            </a:r>
            <a:endParaRPr lang="zh-CN" altLang="en-US"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accent2">
                  <a:lumMod val="75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rPr>
              <a:t>例： 七下第</a:t>
            </a:r>
            <a:r>
              <a:rPr lang="en-US" altLang="zh-CN" sz="2400" b="1">
                <a:solidFill>
                  <a:schemeClr val="bg2">
                    <a:lumMod val="50000"/>
                  </a:schemeClr>
                </a:solidFill>
                <a:latin typeface="华文中宋" panose="02010600040101010101" pitchFamily="2" charset="-122"/>
                <a:ea typeface="华文中宋" panose="02010600040101010101" pitchFamily="2" charset="-122"/>
              </a:rPr>
              <a:t>9</a:t>
            </a:r>
            <a:r>
              <a:rPr lang="zh-CN" altLang="en-US" sz="2400" b="1">
                <a:solidFill>
                  <a:schemeClr val="bg2">
                    <a:lumMod val="50000"/>
                  </a:schemeClr>
                </a:solidFill>
                <a:latin typeface="华文中宋" panose="02010600040101010101" pitchFamily="2" charset="-122"/>
                <a:ea typeface="华文中宋" panose="02010600040101010101" pitchFamily="2" charset="-122"/>
              </a:rPr>
              <a:t>课《宋代经济的发展》一课中关于</a:t>
            </a:r>
            <a:r>
              <a:rPr lang="en-US" altLang="zh-CN" sz="2400" b="1">
                <a:solidFill>
                  <a:schemeClr val="bg2">
                    <a:lumMod val="50000"/>
                  </a:schemeClr>
                </a:solidFill>
                <a:latin typeface="华文中宋" panose="02010600040101010101" pitchFamily="2" charset="-122"/>
                <a:ea typeface="华文中宋" panose="02010600040101010101" pitchFamily="2" charset="-122"/>
              </a:rPr>
              <a:t>“</a:t>
            </a:r>
            <a:r>
              <a:rPr lang="zh-CN" altLang="en-US" sz="2400" b="1">
                <a:solidFill>
                  <a:schemeClr val="bg2">
                    <a:lumMod val="50000"/>
                  </a:schemeClr>
                </a:solidFill>
                <a:latin typeface="华文中宋" panose="02010600040101010101" pitchFamily="2" charset="-122"/>
                <a:ea typeface="华文中宋" panose="02010600040101010101" pitchFamily="2" charset="-122"/>
              </a:rPr>
              <a:t>北宋纸币铜版拓片</a:t>
            </a:r>
            <a:r>
              <a:rPr lang="en-US" altLang="zh-CN" sz="2400" b="1">
                <a:solidFill>
                  <a:schemeClr val="bg2">
                    <a:lumMod val="50000"/>
                  </a:schemeClr>
                </a:solidFill>
                <a:latin typeface="华文中宋" panose="02010600040101010101" pitchFamily="2" charset="-122"/>
                <a:ea typeface="华文中宋" panose="02010600040101010101" pitchFamily="2" charset="-122"/>
              </a:rPr>
              <a:t>”</a:t>
            </a:r>
            <a:r>
              <a:rPr lang="zh-CN" altLang="en-US" sz="2400" b="1">
                <a:solidFill>
                  <a:schemeClr val="bg2">
                    <a:lumMod val="50000"/>
                  </a:schemeClr>
                </a:solidFill>
                <a:latin typeface="华文中宋" panose="02010600040101010101" pitchFamily="2" charset="-122"/>
                <a:ea typeface="华文中宋" panose="02010600040101010101" pitchFamily="2" charset="-122"/>
              </a:rPr>
              <a:t>的探究活动</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sp>
        <p:nvSpPr>
          <p:cNvPr id="11" name="文本框 10"/>
          <p:cNvSpPr txBox="1"/>
          <p:nvPr/>
        </p:nvSpPr>
        <p:spPr>
          <a:xfrm>
            <a:off x="7887970" y="6270625"/>
            <a:ext cx="4589780" cy="368300"/>
          </a:xfrm>
          <a:prstGeom prst="rect">
            <a:avLst/>
          </a:prstGeom>
          <a:noFill/>
        </p:spPr>
        <p:txBody>
          <a:bodyPr wrap="square" rtlCol="0">
            <a:spAutoFit/>
          </a:bodyPr>
          <a:p>
            <a:r>
              <a:rPr lang="zh-CN" altLang="en-US">
                <a:latin typeface="华文中宋" panose="02010600040101010101" pitchFamily="2" charset="-122"/>
                <a:ea typeface="华文中宋" panose="02010600040101010101" pitchFamily="2" charset="-122"/>
              </a:rPr>
              <a:t>注：以上三课的制作人为唐孝赟老师</a:t>
            </a:r>
            <a:endParaRPr lang="zh-CN" altLang="en-US">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3402011" y="-1963739"/>
            <a:ext cx="5387978" cy="10785478"/>
          </a:xfrm>
          <a:prstGeom prst="roundRect">
            <a:avLst>
              <a:gd name="adj" fmla="val 0"/>
            </a:avLst>
          </a:prstGeom>
          <a:solidFill>
            <a:schemeClr val="bg1">
              <a:alpha val="93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456593" y="3139698"/>
            <a:ext cx="733425" cy="733425"/>
          </a:xfrm>
          <a:prstGeom prst="ellipse">
            <a:avLst/>
          </a:prstGeom>
          <a:solidFill>
            <a:srgbClr val="2A3B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汉仪大宋简" panose="02010600000101010101" pitchFamily="2" charset="-122"/>
              <a:ea typeface="汉仪大宋简" panose="02010600000101010101" pitchFamily="2" charset="-122"/>
            </a:endParaRPr>
          </a:p>
        </p:txBody>
      </p:sp>
      <p:sp>
        <p:nvSpPr>
          <p:cNvPr id="11" name="文本框 10"/>
          <p:cNvSpPr txBox="1"/>
          <p:nvPr/>
        </p:nvSpPr>
        <p:spPr>
          <a:xfrm>
            <a:off x="1508672" y="3194972"/>
            <a:ext cx="628650" cy="584775"/>
          </a:xfrm>
          <a:prstGeom prst="rect">
            <a:avLst/>
          </a:prstGeom>
          <a:noFill/>
        </p:spPr>
        <p:txBody>
          <a:bodyPr wrap="square" rtlCol="0">
            <a:spAutoFit/>
          </a:bodyPr>
          <a:lstStyle/>
          <a:p>
            <a:pPr algn="dist"/>
            <a:r>
              <a:rPr lang="en-US" altLang="zh-CN" sz="3200" dirty="0">
                <a:solidFill>
                  <a:schemeClr val="bg1"/>
                </a:solidFill>
                <a:latin typeface="汉仪大宋简" panose="02010600000101010101" pitchFamily="2" charset="-122"/>
                <a:ea typeface="汉仪大宋简" panose="02010600000101010101" pitchFamily="2" charset="-122"/>
              </a:rPr>
              <a:t>01</a:t>
            </a:r>
            <a:endParaRPr lang="zh-CN" altLang="en-US" sz="3200" dirty="0">
              <a:solidFill>
                <a:schemeClr val="bg1"/>
              </a:solidFill>
              <a:latin typeface="汉仪大宋简" panose="02010600000101010101" pitchFamily="2" charset="-122"/>
              <a:ea typeface="汉仪大宋简" panose="02010600000101010101" pitchFamily="2" charset="-122"/>
            </a:endParaRPr>
          </a:p>
        </p:txBody>
      </p:sp>
      <p:sp>
        <p:nvSpPr>
          <p:cNvPr id="12" name="矩形 11"/>
          <p:cNvSpPr/>
          <p:nvPr/>
        </p:nvSpPr>
        <p:spPr>
          <a:xfrm>
            <a:off x="2205355" y="3153410"/>
            <a:ext cx="4129405" cy="583565"/>
          </a:xfrm>
          <a:prstGeom prst="rect">
            <a:avLst/>
          </a:prstGeom>
        </p:spPr>
        <p:txBody>
          <a:bodyPr wrap="square">
            <a:spAutoFit/>
          </a:bodyPr>
          <a:lstStyle/>
          <a:p>
            <a:pPr algn="just"/>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野生</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工作室简介</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20" name="椭圆 19"/>
          <p:cNvSpPr/>
          <p:nvPr/>
        </p:nvSpPr>
        <p:spPr>
          <a:xfrm>
            <a:off x="6502662" y="3139698"/>
            <a:ext cx="733425" cy="733425"/>
          </a:xfrm>
          <a:prstGeom prst="ellipse">
            <a:avLst/>
          </a:prstGeom>
          <a:solidFill>
            <a:srgbClr val="2A3B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汉仪大宋简" panose="02010600000101010101" pitchFamily="2" charset="-122"/>
              <a:ea typeface="汉仪大宋简" panose="02010600000101010101" pitchFamily="2" charset="-122"/>
            </a:endParaRPr>
          </a:p>
        </p:txBody>
      </p:sp>
      <p:sp>
        <p:nvSpPr>
          <p:cNvPr id="21" name="文本框 20"/>
          <p:cNvSpPr txBox="1"/>
          <p:nvPr/>
        </p:nvSpPr>
        <p:spPr>
          <a:xfrm>
            <a:off x="6562996" y="3194972"/>
            <a:ext cx="628650" cy="584775"/>
          </a:xfrm>
          <a:prstGeom prst="rect">
            <a:avLst/>
          </a:prstGeom>
          <a:noFill/>
        </p:spPr>
        <p:txBody>
          <a:bodyPr wrap="square" rtlCol="0">
            <a:spAutoFit/>
          </a:bodyPr>
          <a:lstStyle/>
          <a:p>
            <a:pPr algn="dist"/>
            <a:r>
              <a:rPr lang="en-US" altLang="zh-CN" sz="3200" dirty="0">
                <a:solidFill>
                  <a:schemeClr val="bg1"/>
                </a:solidFill>
                <a:latin typeface="汉仪大宋简" panose="02010600000101010101" pitchFamily="2" charset="-122"/>
                <a:ea typeface="汉仪大宋简" panose="02010600000101010101" pitchFamily="2" charset="-122"/>
              </a:rPr>
              <a:t>02</a:t>
            </a:r>
            <a:endParaRPr lang="zh-CN" altLang="en-US" sz="3200" dirty="0">
              <a:solidFill>
                <a:schemeClr val="bg1"/>
              </a:solidFill>
              <a:latin typeface="汉仪大宋简" panose="02010600000101010101" pitchFamily="2" charset="-122"/>
              <a:ea typeface="汉仪大宋简" panose="02010600000101010101" pitchFamily="2" charset="-122"/>
            </a:endParaRPr>
          </a:p>
        </p:txBody>
      </p:sp>
      <p:sp>
        <p:nvSpPr>
          <p:cNvPr id="22" name="矩形 21"/>
          <p:cNvSpPr/>
          <p:nvPr/>
        </p:nvSpPr>
        <p:spPr>
          <a:xfrm>
            <a:off x="7436485" y="3162935"/>
            <a:ext cx="3990975" cy="583565"/>
          </a:xfrm>
          <a:prstGeom prst="rect">
            <a:avLst/>
          </a:prstGeom>
        </p:spPr>
        <p:txBody>
          <a:bodyPr wrap="square">
            <a:spAutoFit/>
          </a:bodyPr>
          <a:lstStyle/>
          <a:p>
            <a:pPr algn="just"/>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备课流程及要求</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28" name="椭圆 27"/>
          <p:cNvSpPr/>
          <p:nvPr/>
        </p:nvSpPr>
        <p:spPr>
          <a:xfrm>
            <a:off x="6502662" y="4610754"/>
            <a:ext cx="733425" cy="733425"/>
          </a:xfrm>
          <a:prstGeom prst="ellipse">
            <a:avLst/>
          </a:prstGeom>
          <a:solidFill>
            <a:srgbClr val="2A3B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汉仪大宋简" panose="02010600000101010101" pitchFamily="2" charset="-122"/>
              <a:ea typeface="汉仪大宋简" panose="02010600000101010101" pitchFamily="2" charset="-122"/>
            </a:endParaRPr>
          </a:p>
        </p:txBody>
      </p:sp>
      <p:sp>
        <p:nvSpPr>
          <p:cNvPr id="29" name="文本框 28"/>
          <p:cNvSpPr txBox="1"/>
          <p:nvPr/>
        </p:nvSpPr>
        <p:spPr>
          <a:xfrm>
            <a:off x="6562996" y="4666028"/>
            <a:ext cx="628650" cy="584775"/>
          </a:xfrm>
          <a:prstGeom prst="rect">
            <a:avLst/>
          </a:prstGeom>
          <a:noFill/>
        </p:spPr>
        <p:txBody>
          <a:bodyPr wrap="square" rtlCol="0">
            <a:spAutoFit/>
          </a:bodyPr>
          <a:lstStyle/>
          <a:p>
            <a:pPr algn="dist"/>
            <a:r>
              <a:rPr lang="en-US" altLang="zh-CN" sz="3200" dirty="0">
                <a:solidFill>
                  <a:schemeClr val="bg1"/>
                </a:solidFill>
                <a:latin typeface="汉仪大宋简" panose="02010600000101010101" pitchFamily="2" charset="-122"/>
                <a:ea typeface="汉仪大宋简" panose="02010600000101010101" pitchFamily="2" charset="-122"/>
              </a:rPr>
              <a:t>04</a:t>
            </a:r>
            <a:endParaRPr lang="zh-CN" altLang="en-US" sz="3200" dirty="0">
              <a:solidFill>
                <a:schemeClr val="bg1"/>
              </a:solidFill>
              <a:latin typeface="汉仪大宋简" panose="02010600000101010101" pitchFamily="2" charset="-122"/>
              <a:ea typeface="汉仪大宋简" panose="02010600000101010101" pitchFamily="2" charset="-122"/>
            </a:endParaRPr>
          </a:p>
        </p:txBody>
      </p:sp>
      <p:sp>
        <p:nvSpPr>
          <p:cNvPr id="30" name="矩形 29"/>
          <p:cNvSpPr/>
          <p:nvPr/>
        </p:nvSpPr>
        <p:spPr>
          <a:xfrm>
            <a:off x="7455535" y="4681220"/>
            <a:ext cx="4131945" cy="521970"/>
          </a:xfrm>
          <a:prstGeom prst="rect">
            <a:avLst/>
          </a:prstGeom>
        </p:spPr>
        <p:txBody>
          <a:bodyPr wrap="square">
            <a:spAutoFit/>
          </a:bodyPr>
          <a:lstStyle/>
          <a:p>
            <a:pPr algn="just"/>
            <a:r>
              <a:rPr lang="zh-CN" altLang="en-US" sz="2800" b="1" dirty="0">
                <a:solidFill>
                  <a:schemeClr val="tx1">
                    <a:lumMod val="85000"/>
                    <a:lumOff val="15000"/>
                  </a:schemeClr>
                </a:solidFill>
                <a:latin typeface="华文中宋" panose="02010600040101010101" pitchFamily="2" charset="-122"/>
                <a:ea typeface="华文中宋" panose="02010600040101010101" pitchFamily="2" charset="-122"/>
              </a:rPr>
              <a:t>写给未来的我们</a:t>
            </a:r>
            <a:endParaRPr lang="zh-CN" altLang="en-US" sz="28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32" name="文本框 31"/>
          <p:cNvSpPr txBox="1"/>
          <p:nvPr/>
        </p:nvSpPr>
        <p:spPr>
          <a:xfrm>
            <a:off x="5262918" y="1276545"/>
            <a:ext cx="1666164" cy="830997"/>
          </a:xfrm>
          <a:prstGeom prst="rect">
            <a:avLst/>
          </a:prstGeom>
          <a:noFill/>
        </p:spPr>
        <p:txBody>
          <a:bodyPr wrap="square" rtlCol="0">
            <a:spAutoFit/>
          </a:bodyPr>
          <a:lstStyle/>
          <a:p>
            <a:pPr algn="dist"/>
            <a:r>
              <a:rPr lang="zh-CN" altLang="en-US" sz="4800" dirty="0">
                <a:solidFill>
                  <a:srgbClr val="2A3B47"/>
                </a:solidFill>
                <a:latin typeface="汉仪大宋简" panose="02010600000101010101" pitchFamily="2" charset="-122"/>
                <a:ea typeface="汉仪大宋简" panose="02010600000101010101" pitchFamily="2" charset="-122"/>
              </a:rPr>
              <a:t>目录</a:t>
            </a:r>
            <a:endParaRPr lang="zh-CN" altLang="en-US" sz="4800" dirty="0">
              <a:solidFill>
                <a:srgbClr val="2A3B47"/>
              </a:solidFill>
              <a:latin typeface="汉仪大宋简" panose="02010600000101010101" pitchFamily="2" charset="-122"/>
              <a:ea typeface="汉仪大宋简" panose="02010600000101010101" pitchFamily="2" charset="-122"/>
            </a:endParaRPr>
          </a:p>
        </p:txBody>
      </p:sp>
      <p:sp>
        <p:nvSpPr>
          <p:cNvPr id="33" name="矩形 32"/>
          <p:cNvSpPr/>
          <p:nvPr/>
        </p:nvSpPr>
        <p:spPr>
          <a:xfrm>
            <a:off x="5341589" y="2097267"/>
            <a:ext cx="1514707" cy="307777"/>
          </a:xfrm>
          <a:prstGeom prst="rect">
            <a:avLst/>
          </a:prstGeom>
        </p:spPr>
        <p:txBody>
          <a:bodyPr wrap="square">
            <a:spAutoFit/>
          </a:bodyPr>
          <a:lstStyle/>
          <a:p>
            <a:pPr algn="dist"/>
            <a:r>
              <a:rPr lang="en-US" altLang="zh-CN" sz="1400" dirty="0">
                <a:solidFill>
                  <a:srgbClr val="2A3B47"/>
                </a:solidFill>
                <a:latin typeface="等线" panose="02010600030101010101" pitchFamily="2" charset="-122"/>
                <a:ea typeface="等线" panose="02010600030101010101" pitchFamily="2" charset="-122"/>
              </a:rPr>
              <a:t>CONTENTS</a:t>
            </a:r>
            <a:endParaRPr lang="zh-CN" altLang="en-US" sz="1400" dirty="0">
              <a:solidFill>
                <a:srgbClr val="2A3B47"/>
              </a:solidFill>
              <a:latin typeface="等线" panose="02010600030101010101" pitchFamily="2" charset="-122"/>
              <a:ea typeface="等线" panose="02010600030101010101" pitchFamily="2" charset="-122"/>
            </a:endParaRPr>
          </a:p>
        </p:txBody>
      </p:sp>
      <p:sp>
        <p:nvSpPr>
          <p:cNvPr id="8" name="椭圆 7"/>
          <p:cNvSpPr/>
          <p:nvPr/>
        </p:nvSpPr>
        <p:spPr>
          <a:xfrm>
            <a:off x="1376307" y="4567178"/>
            <a:ext cx="733425" cy="733425"/>
          </a:xfrm>
          <a:prstGeom prst="ellipse">
            <a:avLst/>
          </a:prstGeom>
          <a:solidFill>
            <a:srgbClr val="2A3B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solidFill>
                <a:schemeClr val="bg1"/>
              </a:solidFill>
              <a:latin typeface="汉仪大宋简" panose="02010600000101010101" pitchFamily="2" charset="-122"/>
              <a:ea typeface="汉仪大宋简" panose="02010600000101010101" pitchFamily="2" charset="-122"/>
            </a:endParaRPr>
          </a:p>
        </p:txBody>
      </p:sp>
      <p:sp>
        <p:nvSpPr>
          <p:cNvPr id="9" name="文本框 8"/>
          <p:cNvSpPr txBox="1"/>
          <p:nvPr/>
        </p:nvSpPr>
        <p:spPr>
          <a:xfrm>
            <a:off x="1436641" y="4622452"/>
            <a:ext cx="628650" cy="583565"/>
          </a:xfrm>
          <a:prstGeom prst="rect">
            <a:avLst/>
          </a:prstGeom>
          <a:noFill/>
        </p:spPr>
        <p:txBody>
          <a:bodyPr wrap="square" rtlCol="0">
            <a:spAutoFit/>
          </a:bodyPr>
          <a:p>
            <a:pPr algn="dist"/>
            <a:r>
              <a:rPr lang="en-US" altLang="zh-CN" sz="3200" dirty="0">
                <a:solidFill>
                  <a:schemeClr val="bg1"/>
                </a:solidFill>
                <a:latin typeface="汉仪大宋简" panose="02010600000101010101" pitchFamily="2" charset="-122"/>
                <a:ea typeface="汉仪大宋简" panose="02010600000101010101" pitchFamily="2" charset="-122"/>
              </a:rPr>
              <a:t>03</a:t>
            </a:r>
            <a:endParaRPr lang="zh-CN" altLang="en-US" sz="3200" dirty="0">
              <a:solidFill>
                <a:schemeClr val="bg1"/>
              </a:solidFill>
              <a:latin typeface="汉仪大宋简" panose="02010600000101010101" pitchFamily="2" charset="-122"/>
              <a:ea typeface="汉仪大宋简" panose="02010600000101010101" pitchFamily="2" charset="-122"/>
            </a:endParaRPr>
          </a:p>
        </p:txBody>
      </p:sp>
      <p:sp>
        <p:nvSpPr>
          <p:cNvPr id="14" name="矩形 13"/>
          <p:cNvSpPr/>
          <p:nvPr/>
        </p:nvSpPr>
        <p:spPr>
          <a:xfrm>
            <a:off x="2137410" y="4662805"/>
            <a:ext cx="3990975" cy="583565"/>
          </a:xfrm>
          <a:prstGeom prst="rect">
            <a:avLst/>
          </a:prstGeom>
        </p:spPr>
        <p:txBody>
          <a:bodyPr wrap="square">
            <a:spAutoFit/>
          </a:bodyPr>
          <a:p>
            <a:pPr algn="just"/>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rPr>
              <a:t>鸽主</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rPr>
              <a:t>的磨课日常</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2"/>
          <a:stretch>
            <a:fillRect/>
          </a:stretch>
        </p:blipFill>
        <p:spPr>
          <a:xfrm>
            <a:off x="6066790" y="161925"/>
            <a:ext cx="5949315" cy="3242310"/>
          </a:xfrm>
          <a:prstGeom prst="rect">
            <a:avLst/>
          </a:prstGeom>
        </p:spPr>
      </p:pic>
      <p:pic>
        <p:nvPicPr>
          <p:cNvPr id="4" name="图片 3"/>
          <p:cNvPicPr>
            <a:picLocks noChangeAspect="1"/>
          </p:cNvPicPr>
          <p:nvPr/>
        </p:nvPicPr>
        <p:blipFill>
          <a:blip r:embed="rId3"/>
          <a:stretch>
            <a:fillRect/>
          </a:stretch>
        </p:blipFill>
        <p:spPr>
          <a:xfrm>
            <a:off x="6110605" y="3462020"/>
            <a:ext cx="5783580" cy="3244215"/>
          </a:xfrm>
          <a:prstGeom prst="rect">
            <a:avLst/>
          </a:prstGeom>
        </p:spPr>
      </p:pic>
      <p:pic>
        <p:nvPicPr>
          <p:cNvPr id="9" name="图片 8"/>
          <p:cNvPicPr>
            <a:picLocks noChangeAspect="1"/>
          </p:cNvPicPr>
          <p:nvPr/>
        </p:nvPicPr>
        <p:blipFill>
          <a:blip r:embed="rId4"/>
          <a:stretch>
            <a:fillRect/>
          </a:stretch>
        </p:blipFill>
        <p:spPr>
          <a:xfrm>
            <a:off x="6164580" y="4745355"/>
            <a:ext cx="5753100" cy="1566545"/>
          </a:xfrm>
          <a:prstGeom prst="rect">
            <a:avLst/>
          </a:prstGeom>
        </p:spPr>
      </p:pic>
      <p:pic>
        <p:nvPicPr>
          <p:cNvPr id="8" name="图片 7"/>
          <p:cNvPicPr>
            <a:picLocks noChangeAspect="1"/>
          </p:cNvPicPr>
          <p:nvPr/>
        </p:nvPicPr>
        <p:blipFill>
          <a:blip r:embed="rId5"/>
          <a:stretch>
            <a:fillRect/>
          </a:stretch>
        </p:blipFill>
        <p:spPr>
          <a:xfrm>
            <a:off x="116840" y="161925"/>
            <a:ext cx="5950585" cy="3257550"/>
          </a:xfrm>
          <a:prstGeom prst="rect">
            <a:avLst/>
          </a:prstGeom>
        </p:spPr>
      </p:pic>
      <p:pic>
        <p:nvPicPr>
          <p:cNvPr id="10" name="图片 9"/>
          <p:cNvPicPr>
            <a:picLocks noChangeAspect="1"/>
          </p:cNvPicPr>
          <p:nvPr/>
        </p:nvPicPr>
        <p:blipFill>
          <a:blip r:embed="rId6"/>
          <a:stretch>
            <a:fillRect/>
          </a:stretch>
        </p:blipFill>
        <p:spPr>
          <a:xfrm>
            <a:off x="213360" y="3457575"/>
            <a:ext cx="5829300" cy="3204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2570"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1.</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分析教材：</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居高临下</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融会贯通</a:t>
            </a:r>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a:t>
            </a:r>
            <a:endPar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264160" y="998220"/>
            <a:ext cx="11664950" cy="2538095"/>
          </a:xfrm>
          <a:prstGeom prst="rect">
            <a:avLst/>
          </a:prstGeom>
          <a:noFill/>
          <a:ln>
            <a:solidFill>
              <a:schemeClr val="tx1"/>
            </a:solidFill>
            <a:prstDash val="sysDash"/>
          </a:ln>
        </p:spPr>
        <p:txBody>
          <a:bodyPr wrap="square" rtlCol="0">
            <a:spAutoFit/>
          </a:bodyPr>
          <a:p>
            <a:pPr fontAlgn="auto">
              <a:lnSpc>
                <a:spcPct val="150000"/>
              </a:lnSpc>
            </a:pPr>
            <a:r>
              <a:rPr lang="en-US" altLang="zh-CN"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居高临下</a:t>
            </a:r>
            <a:r>
              <a:rPr lang="en-US" altLang="zh-CN"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a:solidFill>
                  <a:schemeClr val="accent2">
                    <a:lumMod val="75000"/>
                  </a:schemeClr>
                </a:solidFill>
                <a:latin typeface="华文中宋" panose="02010600040101010101" pitchFamily="2" charset="-122"/>
                <a:ea typeface="华文中宋" panose="02010600040101010101" pitchFamily="2" charset="-122"/>
                <a:cs typeface="华文中宋" panose="02010600040101010101" pitchFamily="2" charset="-122"/>
              </a:rPr>
              <a:t>的目的是融会贯通。</a:t>
            </a:r>
            <a:r>
              <a:rPr lang="zh-CN" altLang="en-US">
                <a:latin typeface="华文中宋" panose="02010600040101010101" pitchFamily="2" charset="-122"/>
                <a:ea typeface="华文中宋" panose="02010600040101010101" pitchFamily="2" charset="-122"/>
                <a:cs typeface="华文中宋" panose="02010600040101010101" pitchFamily="2" charset="-122"/>
              </a:rPr>
              <a:t>历史是由一件件已经发生的事件组成，任何历史事件的发生与发展，又与一定的历史原因和环境相联系。这种联系有横向的，也有历史发展过程中性质相同或相近的事件之间纵向的因果联系。理解历史发展中的线索和内在联系，知道所教学的这课内容在教材中承上启下的作用，还要知道这课内容在历史发展中的地位，把每一课都溶于历史发展的长河中。</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endParaRPr lang="en-US" altLang="zh-CN" sz="1400">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sz="1400">
                <a:latin typeface="华文中宋" panose="02010600040101010101" pitchFamily="2" charset="-122"/>
                <a:ea typeface="华文中宋" panose="02010600040101010101" pitchFamily="2" charset="-122"/>
                <a:cs typeface="华文中宋" panose="02010600040101010101" pitchFamily="2" charset="-122"/>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rPr>
              <a:t>凤光宇</a:t>
            </a:r>
            <a:r>
              <a:rPr lang="en-US" altLang="zh-CN" sz="1400">
                <a:latin typeface="华文中宋" panose="02010600040101010101" pitchFamily="2" charset="-122"/>
                <a:ea typeface="华文中宋" panose="02010600040101010101" pitchFamily="2" charset="-122"/>
                <a:cs typeface="华文中宋" panose="02010600040101010101" pitchFamily="2" charset="-122"/>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rPr>
              <a:t>技能有道 智慧无限</a:t>
            </a:r>
            <a:r>
              <a:rPr lang="en-US" altLang="zh-CN" sz="1400">
                <a:latin typeface="华文中宋" panose="02010600040101010101" pitchFamily="2" charset="-122"/>
                <a:ea typeface="华文中宋" panose="02010600040101010101" pitchFamily="2" charset="-122"/>
                <a:cs typeface="华文中宋" panose="02010600040101010101" pitchFamily="2" charset="-122"/>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rPr>
              <a:t>谈中学历史教师必备的三项教学技能</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[C].//</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苏智良、於以传主编</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怎样上好历史课</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400">
                <a:latin typeface="华文中宋" panose="02010600040101010101" pitchFamily="2" charset="-122"/>
                <a:ea typeface="华文中宋" panose="02010600040101010101" pitchFamily="2" charset="-122"/>
                <a:cs typeface="华文中宋" panose="02010600040101010101" pitchFamily="2" charset="-122"/>
                <a:sym typeface="+mn-ea"/>
              </a:rPr>
              <a:t>上海教育出版社</a:t>
            </a:r>
            <a:r>
              <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rPr>
              <a:t>,2019.32</a:t>
            </a:r>
            <a:endParaRPr lang="en-US" altLang="zh-CN" sz="1400">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4" name="内容占位符 4"/>
          <p:cNvPicPr>
            <a:picLocks noChangeAspect="1"/>
          </p:cNvPicPr>
          <p:nvPr/>
        </p:nvPicPr>
        <p:blipFill rotWithShape="1">
          <a:blip r:embed="rId2"/>
          <a:srcRect/>
          <a:stretch>
            <a:fillRect/>
          </a:stretch>
        </p:blipFill>
        <p:spPr>
          <a:xfrm>
            <a:off x="3532505" y="1858010"/>
            <a:ext cx="2562225" cy="336550"/>
          </a:xfrm>
          <a:prstGeom prst="rect">
            <a:avLst/>
          </a:prstGeom>
        </p:spPr>
      </p:pic>
      <p:pic>
        <p:nvPicPr>
          <p:cNvPr id="3" name="内容占位符 4"/>
          <p:cNvPicPr>
            <a:picLocks noChangeAspect="1"/>
          </p:cNvPicPr>
          <p:nvPr/>
        </p:nvPicPr>
        <p:blipFill rotWithShape="1">
          <a:blip r:embed="rId2"/>
          <a:srcRect/>
          <a:stretch>
            <a:fillRect/>
          </a:stretch>
        </p:blipFill>
        <p:spPr>
          <a:xfrm>
            <a:off x="9366885" y="1868805"/>
            <a:ext cx="2562225" cy="336550"/>
          </a:xfrm>
          <a:prstGeom prst="rect">
            <a:avLst/>
          </a:prstGeom>
        </p:spPr>
      </p:pic>
      <p:pic>
        <p:nvPicPr>
          <p:cNvPr id="8" name="内容占位符 4"/>
          <p:cNvPicPr>
            <a:picLocks noChangeAspect="1"/>
          </p:cNvPicPr>
          <p:nvPr/>
        </p:nvPicPr>
        <p:blipFill rotWithShape="1">
          <a:blip r:embed="rId2"/>
          <a:srcRect/>
          <a:stretch>
            <a:fillRect/>
          </a:stretch>
        </p:blipFill>
        <p:spPr>
          <a:xfrm>
            <a:off x="7164070" y="2281555"/>
            <a:ext cx="2562225" cy="336550"/>
          </a:xfrm>
          <a:prstGeom prst="rect">
            <a:avLst/>
          </a:prstGeom>
        </p:spPr>
      </p:pic>
      <p:pic>
        <p:nvPicPr>
          <p:cNvPr id="9" name="内容占位符 4"/>
          <p:cNvPicPr>
            <a:picLocks noChangeAspect="1"/>
          </p:cNvPicPr>
          <p:nvPr/>
        </p:nvPicPr>
        <p:blipFill rotWithShape="1">
          <a:blip r:embed="rId2"/>
          <a:srcRect/>
          <a:stretch>
            <a:fillRect/>
          </a:stretch>
        </p:blipFill>
        <p:spPr>
          <a:xfrm>
            <a:off x="3786505" y="2705100"/>
            <a:ext cx="2053590" cy="336550"/>
          </a:xfrm>
          <a:prstGeom prst="rect">
            <a:avLst/>
          </a:prstGeom>
        </p:spPr>
      </p:pic>
      <p:sp>
        <p:nvSpPr>
          <p:cNvPr id="11" name="文本框 10"/>
          <p:cNvSpPr txBox="1"/>
          <p:nvPr/>
        </p:nvSpPr>
        <p:spPr>
          <a:xfrm>
            <a:off x="264160" y="4008120"/>
            <a:ext cx="12293600" cy="156845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打通单元与单元之间的知识脉络，</a:t>
            </a:r>
            <a:r>
              <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rPr>
              <a:t>依靠教科书的逻辑组织符合学生学习的教学逻辑。</a:t>
            </a:r>
            <a:endParaRPr lang="zh-CN" altLang="en-US" sz="2400" b="1">
              <a:solidFill>
                <a:schemeClr val="accent2">
                  <a:lumMod val="75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rPr>
              <a:t>  例：九上第13课 《西欧经济和社会的发展》的备课思考</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269875" y="873125"/>
            <a:ext cx="4937760" cy="2506980"/>
          </a:xfrm>
          <a:prstGeom prst="rect">
            <a:avLst/>
          </a:prstGeom>
        </p:spPr>
      </p:pic>
      <p:pic>
        <p:nvPicPr>
          <p:cNvPr id="3" name="图片 2"/>
          <p:cNvPicPr>
            <a:picLocks noChangeAspect="1"/>
          </p:cNvPicPr>
          <p:nvPr/>
        </p:nvPicPr>
        <p:blipFill>
          <a:blip r:embed="rId3"/>
          <a:stretch>
            <a:fillRect/>
          </a:stretch>
        </p:blipFill>
        <p:spPr>
          <a:xfrm>
            <a:off x="269875" y="3563620"/>
            <a:ext cx="5288280" cy="2072640"/>
          </a:xfrm>
          <a:prstGeom prst="rect">
            <a:avLst/>
          </a:prstGeom>
        </p:spPr>
      </p:pic>
      <p:pic>
        <p:nvPicPr>
          <p:cNvPr id="36" name="内容占位符 4"/>
          <p:cNvPicPr>
            <a:picLocks noChangeAspect="1"/>
          </p:cNvPicPr>
          <p:nvPr/>
        </p:nvPicPr>
        <p:blipFill rotWithShape="1">
          <a:blip r:embed="rId4"/>
          <a:srcRect/>
          <a:stretch>
            <a:fillRect/>
          </a:stretch>
        </p:blipFill>
        <p:spPr>
          <a:xfrm>
            <a:off x="116761" y="873429"/>
            <a:ext cx="1298097" cy="976083"/>
          </a:xfrm>
          <a:prstGeom prst="rect">
            <a:avLst/>
          </a:prstGeom>
        </p:spPr>
      </p:pic>
      <p:pic>
        <p:nvPicPr>
          <p:cNvPr id="4" name="内容占位符 4"/>
          <p:cNvPicPr>
            <a:picLocks noChangeAspect="1"/>
          </p:cNvPicPr>
          <p:nvPr/>
        </p:nvPicPr>
        <p:blipFill rotWithShape="1">
          <a:blip r:embed="rId4"/>
          <a:srcRect/>
          <a:stretch>
            <a:fillRect/>
          </a:stretch>
        </p:blipFill>
        <p:spPr>
          <a:xfrm>
            <a:off x="116761" y="3380409"/>
            <a:ext cx="1298097" cy="976083"/>
          </a:xfrm>
          <a:prstGeom prst="rect">
            <a:avLst/>
          </a:prstGeom>
        </p:spPr>
      </p:pic>
      <p:pic>
        <p:nvPicPr>
          <p:cNvPr id="7" name="图片 6"/>
          <p:cNvPicPr>
            <a:picLocks noChangeAspect="1"/>
          </p:cNvPicPr>
          <p:nvPr/>
        </p:nvPicPr>
        <p:blipFill>
          <a:blip r:embed="rId5"/>
          <a:stretch>
            <a:fillRect/>
          </a:stretch>
        </p:blipFill>
        <p:spPr>
          <a:xfrm>
            <a:off x="5207635" y="264795"/>
            <a:ext cx="4089400" cy="4702175"/>
          </a:xfrm>
          <a:prstGeom prst="rect">
            <a:avLst/>
          </a:prstGeom>
        </p:spPr>
      </p:pic>
      <p:pic>
        <p:nvPicPr>
          <p:cNvPr id="8" name="图片 7"/>
          <p:cNvPicPr>
            <a:picLocks noChangeAspect="1"/>
          </p:cNvPicPr>
          <p:nvPr/>
        </p:nvPicPr>
        <p:blipFill>
          <a:blip r:embed="rId6"/>
          <a:stretch>
            <a:fillRect/>
          </a:stretch>
        </p:blipFill>
        <p:spPr>
          <a:xfrm>
            <a:off x="7762875" y="2479040"/>
            <a:ext cx="4171950" cy="409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61750"/>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stretch>
            <a:fillRect/>
          </a:stretch>
        </p:blipFill>
        <p:spPr>
          <a:xfrm>
            <a:off x="116840" y="189865"/>
            <a:ext cx="7301865" cy="2799080"/>
          </a:xfrm>
          <a:prstGeom prst="rect">
            <a:avLst/>
          </a:prstGeom>
        </p:spPr>
      </p:pic>
      <p:sp>
        <p:nvSpPr>
          <p:cNvPr id="8" name="文本框 7"/>
          <p:cNvSpPr txBox="1"/>
          <p:nvPr/>
        </p:nvSpPr>
        <p:spPr>
          <a:xfrm>
            <a:off x="305435" y="3106420"/>
            <a:ext cx="6924675" cy="645160"/>
          </a:xfrm>
          <a:prstGeom prst="rect">
            <a:avLst/>
          </a:prstGeom>
          <a:noFill/>
        </p:spPr>
        <p:txBody>
          <a:bodyPr wrap="square" rtlCol="0">
            <a:spAutoFit/>
          </a:bodyPr>
          <a:p>
            <a:r>
              <a:rPr lang="zh-CN" altLang="en-US">
                <a:latin typeface="微软雅黑" panose="020B0503020204020204" charset="-122"/>
                <a:ea typeface="微软雅黑" panose="020B0503020204020204" charset="-122"/>
                <a:cs typeface="微软雅黑" panose="020B0503020204020204" charset="-122"/>
              </a:rPr>
              <a:t>学史小筑云教研第</a:t>
            </a:r>
            <a:r>
              <a:rPr lang="en-US" altLang="zh-CN">
                <a:latin typeface="微软雅黑" panose="020B0503020204020204" charset="-122"/>
                <a:ea typeface="微软雅黑" panose="020B0503020204020204" charset="-122"/>
                <a:cs typeface="微软雅黑" panose="020B0503020204020204" charset="-122"/>
              </a:rPr>
              <a:t>8</a:t>
            </a:r>
            <a:r>
              <a:rPr lang="zh-CN" altLang="en-US">
                <a:latin typeface="微软雅黑" panose="020B0503020204020204" charset="-122"/>
                <a:ea typeface="微软雅黑" panose="020B0503020204020204" charset="-122"/>
                <a:cs typeface="微软雅黑" panose="020B0503020204020204" charset="-122"/>
              </a:rPr>
              <a:t>期，郑老师以货币地租为切入点，提出</a:t>
            </a:r>
            <a:r>
              <a:rPr lang="zh-CN" altLang="en-US">
                <a:latin typeface="微软雅黑" panose="020B0503020204020204" charset="-122"/>
                <a:ea typeface="微软雅黑" panose="020B0503020204020204" charset="-122"/>
                <a:cs typeface="微软雅黑" panose="020B0503020204020204" charset="-122"/>
              </a:rPr>
              <a:t>第</a:t>
            </a:r>
            <a:r>
              <a:rPr lang="en-US" altLang="zh-CN">
                <a:latin typeface="微软雅黑" panose="020B0503020204020204" charset="-122"/>
                <a:ea typeface="微软雅黑" panose="020B0503020204020204" charset="-122"/>
                <a:cs typeface="微软雅黑" panose="020B0503020204020204" charset="-122"/>
              </a:rPr>
              <a:t>8</a:t>
            </a:r>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9</a:t>
            </a:r>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13</a:t>
            </a:r>
            <a:r>
              <a:rPr lang="zh-CN" altLang="en-US">
                <a:latin typeface="微软雅黑" panose="020B0503020204020204" charset="-122"/>
                <a:ea typeface="微软雅黑" panose="020B0503020204020204" charset="-122"/>
                <a:cs typeface="微软雅黑" panose="020B0503020204020204" charset="-122"/>
              </a:rPr>
              <a:t>课的联系程度非常高。</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3"/>
          <a:stretch>
            <a:fillRect/>
          </a:stretch>
        </p:blipFill>
        <p:spPr>
          <a:xfrm>
            <a:off x="3689350" y="148590"/>
            <a:ext cx="8386445" cy="6537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stretch>
            <a:fillRect/>
          </a:stretch>
        </p:blipFill>
        <p:spPr>
          <a:xfrm>
            <a:off x="-186690" y="0"/>
            <a:ext cx="12378690" cy="6665595"/>
          </a:xfrm>
          <a:prstGeom prst="rect">
            <a:avLst/>
          </a:prstGeom>
        </p:spPr>
      </p:pic>
      <p:pic>
        <p:nvPicPr>
          <p:cNvPr id="15" name="图片 14"/>
          <p:cNvPicPr>
            <a:picLocks noChangeAspect="1"/>
          </p:cNvPicPr>
          <p:nvPr/>
        </p:nvPicPr>
        <p:blipFill>
          <a:blip r:embed="rId3"/>
          <a:stretch>
            <a:fillRect/>
          </a:stretch>
        </p:blipFill>
        <p:spPr>
          <a:xfrm>
            <a:off x="0" y="64770"/>
            <a:ext cx="11899900" cy="6666865"/>
          </a:xfrm>
          <a:prstGeom prst="rect">
            <a:avLst/>
          </a:prstGeom>
        </p:spPr>
      </p:pic>
      <p:pic>
        <p:nvPicPr>
          <p:cNvPr id="16" name="图片 15"/>
          <p:cNvPicPr>
            <a:picLocks noChangeAspect="1"/>
          </p:cNvPicPr>
          <p:nvPr/>
        </p:nvPicPr>
        <p:blipFill>
          <a:blip r:embed="rId4"/>
          <a:srcRect/>
          <a:stretch>
            <a:fillRect/>
          </a:stretch>
        </p:blipFill>
        <p:spPr>
          <a:xfrm>
            <a:off x="-186690" y="516255"/>
            <a:ext cx="12421235" cy="4792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2570"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2.</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过程方法的迁移：抽丝剥茧，</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授人以渔</a:t>
            </a:r>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11" name="文本框 10"/>
          <p:cNvSpPr txBox="1"/>
          <p:nvPr/>
        </p:nvSpPr>
        <p:spPr>
          <a:xfrm>
            <a:off x="201930" y="3582670"/>
            <a:ext cx="12293600" cy="3046095"/>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示范性学习第一步：学会一种</a:t>
            </a:r>
            <a:r>
              <a:rPr lang="en-US" altLang="zh-CN" sz="2400" b="1">
                <a:solidFill>
                  <a:schemeClr val="accent2">
                    <a:lumMod val="75000"/>
                  </a:schemeClr>
                </a:solidFill>
                <a:latin typeface="华文中宋" panose="02010600040101010101" pitchFamily="2" charset="-122"/>
                <a:ea typeface="华文中宋" panose="02010600040101010101" pitchFamily="2" charset="-122"/>
              </a:rPr>
              <a:t>“</a:t>
            </a:r>
            <a:r>
              <a:rPr lang="zh-CN" altLang="en-US" sz="2400" b="1">
                <a:solidFill>
                  <a:schemeClr val="accent2">
                    <a:lumMod val="75000"/>
                  </a:schemeClr>
                </a:solidFill>
                <a:latin typeface="华文中宋" panose="02010600040101010101" pitchFamily="2" charset="-122"/>
                <a:ea typeface="华文中宋" panose="02010600040101010101" pitchFamily="2" charset="-122"/>
              </a:rPr>
              <a:t>建模方式</a:t>
            </a:r>
            <a:r>
              <a:rPr lang="en-US" altLang="zh-CN" sz="2400" b="1">
                <a:solidFill>
                  <a:schemeClr val="accent2">
                    <a:lumMod val="75000"/>
                  </a:schemeClr>
                </a:solidFill>
                <a:latin typeface="华文中宋" panose="02010600040101010101" pitchFamily="2" charset="-122"/>
                <a:ea typeface="华文中宋" panose="02010600040101010101" pitchFamily="2" charset="-122"/>
              </a:rPr>
              <a:t>”</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r>
              <a:rPr lang="zh-CN" altLang="en-US" sz="2400" b="1">
                <a:solidFill>
                  <a:schemeClr val="bg2">
                    <a:lumMod val="50000"/>
                  </a:schemeClr>
                </a:solidFill>
                <a:latin typeface="华文中宋" panose="02010600040101010101" pitchFamily="2" charset="-122"/>
                <a:ea typeface="华文中宋" panose="02010600040101010101" pitchFamily="2" charset="-122"/>
              </a:rPr>
              <a:t>例：</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七上第</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8</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课《百家争鸣》，思考问题：</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士阶层是如何崛起的</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a:t>
            </a:r>
            <a:endParaRPr lang="zh-CN" altLang="en-US" sz="2400" b="1">
              <a:solidFill>
                <a:schemeClr val="bg2">
                  <a:lumMod val="50000"/>
                </a:schemeClr>
              </a:solidFill>
              <a:latin typeface="华文中宋" panose="02010600040101010101" pitchFamily="2" charset="-122"/>
              <a:ea typeface="华文中宋" panose="02010600040101010101" pitchFamily="2" charset="-122"/>
              <a:sym typeface="+mn-ea"/>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sym typeface="+mn-ea"/>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endParaRPr>
          </a:p>
        </p:txBody>
      </p:sp>
      <p:sp>
        <p:nvSpPr>
          <p:cNvPr id="10" name="文本框 9"/>
          <p:cNvSpPr txBox="1"/>
          <p:nvPr/>
        </p:nvSpPr>
        <p:spPr>
          <a:xfrm>
            <a:off x="264160" y="998220"/>
            <a:ext cx="11664950" cy="2584450"/>
          </a:xfrm>
          <a:prstGeom prst="rect">
            <a:avLst/>
          </a:prstGeom>
          <a:noFill/>
          <a:ln>
            <a:solidFill>
              <a:schemeClr val="tx1"/>
            </a:solidFill>
            <a:prstDash val="sysDash"/>
          </a:ln>
        </p:spPr>
        <p:txBody>
          <a:bodyPr wrap="square" rtlCol="0">
            <a:spAutoFit/>
          </a:bodyPr>
          <a:p>
            <a:pPr fontAlgn="auto">
              <a:lnSpc>
                <a:spcPct val="150000"/>
              </a:lnSpc>
            </a:pPr>
            <a:r>
              <a:rPr lang="en-US" altLang="zh-CN"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所谓过程方法的迁移性，是指学生通过学习使已有的知识经验与认知结构得以不断延伸并拓展，经由示范、模仿、迁移等路径，最终完成知识或方法的迁移</a:t>
            </a:r>
            <a:r>
              <a:rPr lang="en-US" altLang="zh-CN"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衍生出新知识，拓展出新方法，即培植其终身的学习力。</a:t>
            </a:r>
            <a:r>
              <a:rPr lang="en-US" altLang="zh-CN"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周靖</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怎样上好一堂课？</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[C].//</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苏智良、於以传主编</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怎样上好历史课</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上海教育出版社</a:t>
            </a:r>
            <a:r>
              <a:rPr lang="en-US" altLang="zh-CN">
                <a:latin typeface="华文中宋" panose="02010600040101010101" pitchFamily="2" charset="-122"/>
                <a:ea typeface="华文中宋" panose="02010600040101010101" pitchFamily="2" charset="-122"/>
                <a:cs typeface="华文中宋" panose="02010600040101010101" pitchFamily="2" charset="-122"/>
                <a:sym typeface="+mn-ea"/>
              </a:rPr>
              <a:t>,2019.26</a:t>
            </a:r>
            <a:endParaRPr lang="en-US" altLang="zh-CN">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116840" y="125730"/>
            <a:ext cx="11958955" cy="6825615"/>
          </a:xfrm>
          <a:prstGeom prst="rect">
            <a:avLst/>
          </a:prstGeom>
        </p:spPr>
      </p:pic>
      <p:pic>
        <p:nvPicPr>
          <p:cNvPr id="3" name="图片 2"/>
          <p:cNvPicPr>
            <a:picLocks noChangeAspect="1"/>
          </p:cNvPicPr>
          <p:nvPr/>
        </p:nvPicPr>
        <p:blipFill>
          <a:blip r:embed="rId3"/>
          <a:stretch>
            <a:fillRect/>
          </a:stretch>
        </p:blipFill>
        <p:spPr>
          <a:xfrm>
            <a:off x="19685" y="39370"/>
            <a:ext cx="12075160" cy="6834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stretch>
            <a:fillRect/>
          </a:stretch>
        </p:blipFill>
        <p:spPr>
          <a:xfrm>
            <a:off x="209550" y="367665"/>
            <a:ext cx="9220200" cy="5632450"/>
          </a:xfrm>
          <a:prstGeom prst="rect">
            <a:avLst/>
          </a:prstGeom>
        </p:spPr>
      </p:pic>
      <p:pic>
        <p:nvPicPr>
          <p:cNvPr id="7" name="图片 6"/>
          <p:cNvPicPr>
            <a:picLocks noChangeAspect="1"/>
          </p:cNvPicPr>
          <p:nvPr/>
        </p:nvPicPr>
        <p:blipFill>
          <a:blip r:embed="rId3"/>
          <a:stretch>
            <a:fillRect/>
          </a:stretch>
        </p:blipFill>
        <p:spPr>
          <a:xfrm>
            <a:off x="1805305" y="1200150"/>
            <a:ext cx="10033635" cy="4185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custDataLst>
              <p:tags r:id="rId2"/>
            </p:custDataLst>
          </p:nvPr>
        </p:nvCxnSpPr>
        <p:spPr>
          <a:xfrm>
            <a:off x="270338" y="527082"/>
            <a:ext cx="0" cy="5581745"/>
          </a:xfrm>
          <a:prstGeom prst="line">
            <a:avLst/>
          </a:prstGeom>
        </p:spPr>
        <p:style>
          <a:lnRef idx="1">
            <a:srgbClr val="1F74AD"/>
          </a:lnRef>
          <a:fillRef idx="0">
            <a:srgbClr val="1F74AD"/>
          </a:fillRef>
          <a:effectRef idx="0">
            <a:srgbClr val="1F74AD"/>
          </a:effectRef>
          <a:fontRef idx="minor">
            <a:srgbClr val="000000"/>
          </a:fontRef>
        </p:style>
      </p:cxnSp>
      <p:sp>
        <p:nvSpPr>
          <p:cNvPr id="35" name="任意多边形 34"/>
          <p:cNvSpPr/>
          <p:nvPr>
            <p:custDataLst>
              <p:tags r:id="rId3"/>
            </p:custDataLst>
          </p:nvPr>
        </p:nvSpPr>
        <p:spPr>
          <a:xfrm>
            <a:off x="270339" y="2316752"/>
            <a:ext cx="679942" cy="83447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3498D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37" name="任意多边形 36"/>
          <p:cNvSpPr/>
          <p:nvPr>
            <p:custDataLst>
              <p:tags r:id="rId4"/>
            </p:custDataLst>
          </p:nvPr>
        </p:nvSpPr>
        <p:spPr>
          <a:xfrm>
            <a:off x="950283" y="2667026"/>
            <a:ext cx="462737" cy="484199"/>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5" name="文本框 74"/>
          <p:cNvSpPr txBox="1"/>
          <p:nvPr>
            <p:custDataLst>
              <p:tags r:id="rId5"/>
            </p:custDataLst>
          </p:nvPr>
        </p:nvSpPr>
        <p:spPr>
          <a:xfrm>
            <a:off x="1475105" y="2637790"/>
            <a:ext cx="9841230" cy="534670"/>
          </a:xfrm>
          <a:prstGeom prst="rect">
            <a:avLst/>
          </a:prstGeom>
          <a:noFill/>
        </p:spPr>
        <p:txBody>
          <a:bodyPr wrap="square" rtlCol="0" anchor="ctr">
            <a:noAutofit/>
          </a:bodyPr>
          <a:p>
            <a:pPr>
              <a:lnSpc>
                <a:spcPct val="120000"/>
              </a:lnSpc>
            </a:pPr>
            <a:r>
              <a:rPr lang="zh-CN" altLang="en-US" sz="2800" b="1" spc="150" dirty="0">
                <a:solidFill>
                  <a:srgbClr val="3498DB"/>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权力结构：世卿世禄              任命官员（权力集中）</a:t>
            </a:r>
            <a:endParaRPr lang="zh-CN" altLang="en-US" sz="2800" b="1" spc="150" dirty="0">
              <a:solidFill>
                <a:srgbClr val="3498DB"/>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63" name="任意多边形 62"/>
          <p:cNvSpPr/>
          <p:nvPr>
            <p:custDataLst>
              <p:tags r:id="rId6"/>
            </p:custDataLst>
          </p:nvPr>
        </p:nvSpPr>
        <p:spPr>
          <a:xfrm>
            <a:off x="270339" y="3782040"/>
            <a:ext cx="679942" cy="834473"/>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1AA3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64" name="任意多边形 63"/>
          <p:cNvSpPr/>
          <p:nvPr>
            <p:custDataLst>
              <p:tags r:id="rId7"/>
            </p:custDataLst>
          </p:nvPr>
        </p:nvSpPr>
        <p:spPr>
          <a:xfrm>
            <a:off x="950283" y="4132314"/>
            <a:ext cx="462737" cy="484200"/>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6" name="文本框 75"/>
          <p:cNvSpPr txBox="1"/>
          <p:nvPr>
            <p:custDataLst>
              <p:tags r:id="rId8"/>
            </p:custDataLst>
          </p:nvPr>
        </p:nvSpPr>
        <p:spPr>
          <a:xfrm>
            <a:off x="1475105" y="4107180"/>
            <a:ext cx="9841230" cy="534670"/>
          </a:xfrm>
          <a:prstGeom prst="rect">
            <a:avLst/>
          </a:prstGeom>
          <a:noFill/>
        </p:spPr>
        <p:txBody>
          <a:bodyPr wrap="square" rtlCol="0" anchor="ctr">
            <a:noAutofit/>
          </a:bodyPr>
          <a:p>
            <a:pPr>
              <a:lnSpc>
                <a:spcPct val="120000"/>
              </a:lnSpc>
            </a:pPr>
            <a:r>
              <a:rPr lang="zh-CN" altLang="en-US" sz="2800" b="1" spc="150">
                <a:solidFill>
                  <a:srgbClr val="1AA3AA"/>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文化教育：学在官府              学在民间（私学兴办）</a:t>
            </a:r>
            <a:endParaRPr lang="zh-CN" altLang="en-US" sz="2800" b="1" spc="150">
              <a:solidFill>
                <a:srgbClr val="1AA3AA"/>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69" name="任意多边形 68"/>
          <p:cNvSpPr/>
          <p:nvPr>
            <p:custDataLst>
              <p:tags r:id="rId9"/>
            </p:custDataLst>
          </p:nvPr>
        </p:nvSpPr>
        <p:spPr>
          <a:xfrm>
            <a:off x="270339" y="5251246"/>
            <a:ext cx="679942" cy="834473"/>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69A35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70" name="任意多边形 69"/>
          <p:cNvSpPr/>
          <p:nvPr>
            <p:custDataLst>
              <p:tags r:id="rId10"/>
            </p:custDataLst>
          </p:nvPr>
        </p:nvSpPr>
        <p:spPr>
          <a:xfrm>
            <a:off x="950283" y="5601520"/>
            <a:ext cx="462737" cy="484200"/>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7" name="文本框 76"/>
          <p:cNvSpPr txBox="1"/>
          <p:nvPr>
            <p:custDataLst>
              <p:tags r:id="rId11"/>
            </p:custDataLst>
          </p:nvPr>
        </p:nvSpPr>
        <p:spPr>
          <a:xfrm>
            <a:off x="1475105" y="5580380"/>
            <a:ext cx="9841230" cy="534670"/>
          </a:xfrm>
          <a:prstGeom prst="rect">
            <a:avLst/>
          </a:prstGeom>
          <a:noFill/>
        </p:spPr>
        <p:txBody>
          <a:bodyPr wrap="square" rtlCol="0" anchor="ctr">
            <a:noAutofit/>
          </a:bodyPr>
          <a:p>
            <a:pPr>
              <a:lnSpc>
                <a:spcPct val="120000"/>
              </a:lnSpc>
            </a:pPr>
            <a:r>
              <a:rPr lang="zh-CN" altLang="en-US" sz="2800" b="1" spc="150" dirty="0">
                <a:solidFill>
                  <a:srgbClr val="69A35B"/>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社会秩序：礼乐文明              礼崩乐坏（社会剧变）</a:t>
            </a:r>
            <a:endParaRPr lang="zh-CN" altLang="en-US" sz="2800" b="1" spc="150" dirty="0">
              <a:solidFill>
                <a:srgbClr val="69A35B"/>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22" name="任意多边形 21"/>
          <p:cNvSpPr/>
          <p:nvPr>
            <p:custDataLst>
              <p:tags r:id="rId12"/>
            </p:custDataLst>
          </p:nvPr>
        </p:nvSpPr>
        <p:spPr>
          <a:xfrm>
            <a:off x="270339" y="851464"/>
            <a:ext cx="679942" cy="83447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23" name="任意多边形 22"/>
          <p:cNvSpPr/>
          <p:nvPr>
            <p:custDataLst>
              <p:tags r:id="rId13"/>
            </p:custDataLst>
          </p:nvPr>
        </p:nvSpPr>
        <p:spPr>
          <a:xfrm>
            <a:off x="950283" y="1201738"/>
            <a:ext cx="462737" cy="484199"/>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en-US" altLang="zh-CN" sz="2000"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4" name="文本框 23"/>
          <p:cNvSpPr txBox="1"/>
          <p:nvPr>
            <p:custDataLst>
              <p:tags r:id="rId14"/>
            </p:custDataLst>
          </p:nvPr>
        </p:nvSpPr>
        <p:spPr>
          <a:xfrm>
            <a:off x="1475105" y="1172210"/>
            <a:ext cx="9841230" cy="534670"/>
          </a:xfrm>
          <a:prstGeom prst="rect">
            <a:avLst/>
          </a:prstGeom>
          <a:noFill/>
        </p:spPr>
        <p:txBody>
          <a:bodyPr wrap="square" rtlCol="0" anchor="ctr">
            <a:noAutofit/>
          </a:bodyPr>
          <a:p>
            <a:pPr>
              <a:lnSpc>
                <a:spcPct val="120000"/>
              </a:lnSpc>
            </a:pPr>
            <a:r>
              <a:rPr lang="zh-CN" altLang="en-US" sz="2800" b="1" spc="150" dirty="0">
                <a:solidFill>
                  <a:srgbClr val="1F74AD"/>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生产工具：石器、青铜器         铁器牛耕（私田开垦）</a:t>
            </a:r>
            <a:endParaRPr lang="zh-CN" altLang="en-US" sz="2800" b="1" spc="150" dirty="0">
              <a:solidFill>
                <a:srgbClr val="1F74AD"/>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17" name="右箭头 16"/>
          <p:cNvSpPr/>
          <p:nvPr/>
        </p:nvSpPr>
        <p:spPr>
          <a:xfrm>
            <a:off x="5266690" y="3458210"/>
            <a:ext cx="1219835" cy="3238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2570"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2.</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过程方法的迁移：抽丝剥茧，</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授人以渔</a:t>
            </a:r>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11" name="文本框 10"/>
          <p:cNvSpPr txBox="1"/>
          <p:nvPr/>
        </p:nvSpPr>
        <p:spPr>
          <a:xfrm>
            <a:off x="177800" y="3352800"/>
            <a:ext cx="12293600" cy="415417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示范性学习第一步：学会一种</a:t>
            </a:r>
            <a:r>
              <a:rPr lang="en-US" altLang="zh-CN" sz="2400" b="1">
                <a:solidFill>
                  <a:schemeClr val="accent2">
                    <a:lumMod val="75000"/>
                  </a:schemeClr>
                </a:solidFill>
                <a:latin typeface="华文中宋" panose="02010600040101010101" pitchFamily="2" charset="-122"/>
                <a:ea typeface="华文中宋" panose="02010600040101010101" pitchFamily="2" charset="-122"/>
              </a:rPr>
              <a:t>“</a:t>
            </a:r>
            <a:r>
              <a:rPr lang="zh-CN" altLang="en-US" sz="2400" b="1">
                <a:solidFill>
                  <a:schemeClr val="accent2">
                    <a:lumMod val="75000"/>
                  </a:schemeClr>
                </a:solidFill>
                <a:latin typeface="华文中宋" panose="02010600040101010101" pitchFamily="2" charset="-122"/>
                <a:ea typeface="华文中宋" panose="02010600040101010101" pitchFamily="2" charset="-122"/>
              </a:rPr>
              <a:t>建模方式</a:t>
            </a:r>
            <a:r>
              <a:rPr lang="en-US" altLang="zh-CN" sz="2400" b="1">
                <a:solidFill>
                  <a:schemeClr val="accent2">
                    <a:lumMod val="75000"/>
                  </a:schemeClr>
                </a:solidFill>
                <a:latin typeface="华文中宋" panose="02010600040101010101" pitchFamily="2" charset="-122"/>
                <a:ea typeface="华文中宋" panose="02010600040101010101" pitchFamily="2" charset="-122"/>
              </a:rPr>
              <a:t>”</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r>
              <a:rPr lang="zh-CN" altLang="en-US" sz="2400" b="1">
                <a:solidFill>
                  <a:schemeClr val="bg2">
                    <a:lumMod val="50000"/>
                  </a:schemeClr>
                </a:solidFill>
                <a:latin typeface="华文中宋" panose="02010600040101010101" pitchFamily="2" charset="-122"/>
                <a:ea typeface="华文中宋" panose="02010600040101010101" pitchFamily="2" charset="-122"/>
              </a:rPr>
              <a:t>例：</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七上第</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8</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课《百家争鸣》，</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思考问题：</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士阶层是如何崛起的？</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a:t>
            </a:r>
            <a:endParaRPr lang="zh-CN" altLang="en-US" sz="2400" b="1">
              <a:solidFill>
                <a:schemeClr val="bg2">
                  <a:lumMod val="50000"/>
                </a:schemeClr>
              </a:solidFill>
              <a:latin typeface="华文中宋" panose="02010600040101010101" pitchFamily="2" charset="-122"/>
              <a:ea typeface="华文中宋" panose="02010600040101010101" pitchFamily="2" charset="-122"/>
              <a:sym typeface="+mn-ea"/>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sym typeface="+mn-ea"/>
            </a:endParaRPr>
          </a:p>
          <a:p>
            <a:pPr marL="342900" indent="-34290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rPr>
              <a:t>示范性学习第二步：尝试以教师的示范路径进行模仿学习</a:t>
            </a:r>
            <a:endPar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endParaRPr>
          </a:p>
          <a:p>
            <a:pPr marL="342900" indent="-342900">
              <a:buFont typeface="Wingdings" panose="05000000000000000000" charset="0"/>
              <a:buChar char="Ø"/>
            </a:pPr>
            <a:endPar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endParaRPr>
          </a:p>
          <a:p>
            <a:pPr indent="0">
              <a:buFont typeface="Wingdings" panose="05000000000000000000" charset="0"/>
              <a:buNone/>
            </a:pP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例：九上第</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9</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课《 中世纪城市和大学的兴起》，思考问题</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中世纪城市和大学兴起的意义</a:t>
            </a:r>
            <a:r>
              <a:rPr lang="en-US" altLang="zh-CN" sz="2400" b="1">
                <a:solidFill>
                  <a:schemeClr val="bg2">
                    <a:lumMod val="50000"/>
                  </a:schemeClr>
                </a:solidFill>
                <a:latin typeface="华文中宋" panose="02010600040101010101" pitchFamily="2" charset="-122"/>
                <a:ea typeface="华文中宋" panose="02010600040101010101" pitchFamily="2" charset="-122"/>
                <a:sym typeface="+mn-ea"/>
              </a:rPr>
              <a:t>”</a:t>
            </a:r>
            <a:r>
              <a:rPr lang="zh-CN" altLang="en-US" sz="2400" b="1">
                <a:solidFill>
                  <a:schemeClr val="bg2">
                    <a:lumMod val="50000"/>
                  </a:schemeClr>
                </a:solidFill>
                <a:latin typeface="华文中宋" panose="02010600040101010101" pitchFamily="2" charset="-122"/>
                <a:ea typeface="华文中宋" panose="02010600040101010101" pitchFamily="2" charset="-122"/>
                <a:sym typeface="+mn-ea"/>
              </a:rPr>
              <a:t>。</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endParaRPr>
          </a:p>
        </p:txBody>
      </p:sp>
      <p:sp>
        <p:nvSpPr>
          <p:cNvPr id="10" name="文本框 9"/>
          <p:cNvSpPr txBox="1"/>
          <p:nvPr/>
        </p:nvSpPr>
        <p:spPr>
          <a:xfrm>
            <a:off x="264160" y="998220"/>
            <a:ext cx="11664950" cy="2122805"/>
          </a:xfrm>
          <a:prstGeom prst="rect">
            <a:avLst/>
          </a:prstGeom>
          <a:noFill/>
          <a:ln>
            <a:solidFill>
              <a:schemeClr val="tx1"/>
            </a:solidFill>
            <a:prstDash val="sysDash"/>
          </a:ln>
        </p:spPr>
        <p:txBody>
          <a:bodyPr wrap="square" rtlCol="0">
            <a:spAutoFit/>
          </a:bodyPr>
          <a:p>
            <a:pPr fontAlgn="auto">
              <a:lnSpc>
                <a:spcPct val="150000"/>
              </a:lnSpc>
            </a:pPr>
            <a:r>
              <a:rPr lang="en-US" altLang="zh-CN"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所谓过程方法的迁移性，是指学生通过学习使已有的知识经验与认知结构得以不断延伸并拓展，经由示范、模仿、迁移等路径，最终完成知识或方法的迁移</a:t>
            </a:r>
            <a:r>
              <a:rPr lang="en-US" altLang="zh-CN"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衍生出新知识，拓展出新方法，即培植其终身的学习力。</a:t>
            </a:r>
            <a:r>
              <a:rPr lang="en-US" altLang="zh-CN" sz="240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sz="1600">
                <a:latin typeface="华文中宋" panose="02010600040101010101" pitchFamily="2" charset="-122"/>
                <a:ea typeface="华文中宋" panose="02010600040101010101" pitchFamily="2" charset="-122"/>
                <a:cs typeface="华文中宋" panose="02010600040101010101" pitchFamily="2" charset="-122"/>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rPr>
              <a:t>周靖</a:t>
            </a:r>
            <a:r>
              <a:rPr lang="en-US" altLang="zh-CN" sz="1600">
                <a:latin typeface="华文中宋" panose="02010600040101010101" pitchFamily="2" charset="-122"/>
                <a:ea typeface="华文中宋" panose="02010600040101010101" pitchFamily="2" charset="-122"/>
                <a:cs typeface="华文中宋" panose="02010600040101010101" pitchFamily="2" charset="-122"/>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rPr>
              <a:t>怎样上好一堂课？</a:t>
            </a:r>
            <a:r>
              <a:rPr lang="en-US" altLang="zh-CN" sz="1600">
                <a:latin typeface="华文中宋" panose="02010600040101010101" pitchFamily="2" charset="-122"/>
                <a:ea typeface="华文中宋" panose="02010600040101010101" pitchFamily="2" charset="-122"/>
                <a:cs typeface="华文中宋" panose="02010600040101010101" pitchFamily="2" charset="-122"/>
              </a:rPr>
              <a:t>[C].//</a:t>
            </a:r>
            <a:r>
              <a:rPr lang="zh-CN" altLang="en-US" sz="1600">
                <a:latin typeface="华文中宋" panose="02010600040101010101" pitchFamily="2" charset="-122"/>
                <a:ea typeface="华文中宋" panose="02010600040101010101" pitchFamily="2" charset="-122"/>
                <a:cs typeface="华文中宋" panose="02010600040101010101" pitchFamily="2" charset="-122"/>
              </a:rPr>
              <a:t>苏智良、於以传主编</a:t>
            </a:r>
            <a:r>
              <a:rPr lang="en-US" altLang="zh-CN" sz="1600">
                <a:latin typeface="华文中宋" panose="02010600040101010101" pitchFamily="2" charset="-122"/>
                <a:ea typeface="华文中宋" panose="02010600040101010101" pitchFamily="2" charset="-122"/>
                <a:cs typeface="华文中宋" panose="02010600040101010101" pitchFamily="2" charset="-122"/>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rPr>
              <a:t>怎样上好历史课</a:t>
            </a:r>
            <a:r>
              <a:rPr lang="en-US" altLang="zh-CN" sz="1600">
                <a:latin typeface="华文中宋" panose="02010600040101010101" pitchFamily="2" charset="-122"/>
                <a:ea typeface="华文中宋" panose="02010600040101010101" pitchFamily="2" charset="-122"/>
                <a:cs typeface="华文中宋" panose="02010600040101010101" pitchFamily="2" charset="-122"/>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rPr>
              <a:t>上海教育出版社</a:t>
            </a:r>
            <a:r>
              <a:rPr lang="en-US" altLang="zh-CN" sz="1600">
                <a:latin typeface="华文中宋" panose="02010600040101010101" pitchFamily="2" charset="-122"/>
                <a:ea typeface="华文中宋" panose="02010600040101010101" pitchFamily="2" charset="-122"/>
                <a:cs typeface="华文中宋" panose="02010600040101010101" pitchFamily="2" charset="-122"/>
              </a:rPr>
              <a:t>,2019.26</a:t>
            </a:r>
            <a:endParaRPr lang="en-US" altLang="zh-CN" sz="1600">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3402011" y="-1963739"/>
            <a:ext cx="5387978" cy="10785478"/>
          </a:xfrm>
          <a:prstGeom prst="roundRect">
            <a:avLst>
              <a:gd name="adj" fmla="val 0"/>
            </a:avLst>
          </a:prstGeom>
          <a:solidFill>
            <a:schemeClr val="bg1">
              <a:alpha val="93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2835910" y="3444875"/>
            <a:ext cx="7842885" cy="829945"/>
          </a:xfrm>
          <a:prstGeom prst="rect">
            <a:avLst/>
          </a:prstGeom>
          <a:noFill/>
          <a:effectLst/>
        </p:spPr>
        <p:txBody>
          <a:bodyPr wrap="square" rtlCol="0">
            <a:spAutoFit/>
          </a:bodyPr>
          <a:lstStyle/>
          <a:p>
            <a:pPr algn="just"/>
            <a:r>
              <a:rPr lang="zh-CN" altLang="en-US" sz="4800" dirty="0">
                <a:solidFill>
                  <a:schemeClr val="tx1">
                    <a:lumMod val="85000"/>
                    <a:lumOff val="15000"/>
                  </a:schemeClr>
                </a:solidFill>
                <a:latin typeface="汉仪大宋简" panose="02010600000101010101" pitchFamily="2" charset="-122"/>
                <a:ea typeface="汉仪大宋简" panose="02010600000101010101" pitchFamily="2" charset="-122"/>
              </a:rPr>
              <a:t>一、</a:t>
            </a:r>
            <a:r>
              <a:rPr lang="en-US" altLang="zh-CN" sz="4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4800" dirty="0">
                <a:solidFill>
                  <a:schemeClr val="tx1">
                    <a:lumMod val="85000"/>
                    <a:lumOff val="15000"/>
                  </a:schemeClr>
                </a:solidFill>
                <a:latin typeface="汉仪大宋简" panose="02010600000101010101" pitchFamily="2" charset="-122"/>
                <a:ea typeface="汉仪大宋简" panose="02010600000101010101" pitchFamily="2" charset="-122"/>
              </a:rPr>
              <a:t>野生</a:t>
            </a:r>
            <a:r>
              <a:rPr lang="en-US" altLang="zh-CN" sz="4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4800" dirty="0">
                <a:solidFill>
                  <a:schemeClr val="tx1">
                    <a:lumMod val="85000"/>
                    <a:lumOff val="15000"/>
                  </a:schemeClr>
                </a:solidFill>
                <a:latin typeface="汉仪大宋简" panose="02010600000101010101" pitchFamily="2" charset="-122"/>
                <a:ea typeface="汉仪大宋简" panose="02010600000101010101" pitchFamily="2" charset="-122"/>
              </a:rPr>
              <a:t>工作室简介</a:t>
            </a:r>
            <a:endParaRPr lang="zh-CN" altLang="en-US" sz="4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grpSp>
        <p:nvGrpSpPr>
          <p:cNvPr id="8" name="组合 7"/>
          <p:cNvGrpSpPr/>
          <p:nvPr/>
        </p:nvGrpSpPr>
        <p:grpSpPr>
          <a:xfrm>
            <a:off x="2992120" y="1031875"/>
            <a:ext cx="5676900" cy="2413000"/>
            <a:chOff x="4038" y="1711"/>
            <a:chExt cx="8940" cy="3800"/>
          </a:xfrm>
        </p:grpSpPr>
        <p:pic>
          <p:nvPicPr>
            <p:cNvPr id="2" name="图片 1" descr="稿定抠图"/>
            <p:cNvPicPr>
              <a:picLocks noChangeAspect="1"/>
            </p:cNvPicPr>
            <p:nvPr/>
          </p:nvPicPr>
          <p:blipFill>
            <a:blip r:embed="rId2"/>
            <a:stretch>
              <a:fillRect/>
            </a:stretch>
          </p:blipFill>
          <p:spPr>
            <a:xfrm>
              <a:off x="9178" y="1711"/>
              <a:ext cx="3800" cy="3800"/>
            </a:xfrm>
            <a:prstGeom prst="rect">
              <a:avLst/>
            </a:prstGeom>
          </p:spPr>
        </p:pic>
        <p:pic>
          <p:nvPicPr>
            <p:cNvPr id="3" name="图片 2" descr="logo"/>
            <p:cNvPicPr>
              <a:picLocks noChangeAspect="1"/>
            </p:cNvPicPr>
            <p:nvPr/>
          </p:nvPicPr>
          <p:blipFill>
            <a:blip r:embed="rId3"/>
            <a:stretch>
              <a:fillRect/>
            </a:stretch>
          </p:blipFill>
          <p:spPr>
            <a:xfrm>
              <a:off x="4038" y="2996"/>
              <a:ext cx="5355" cy="1003"/>
            </a:xfrm>
            <a:prstGeom prst="rect">
              <a:avLst/>
            </a:prstGeom>
          </p:spPr>
        </p:pic>
        <p:cxnSp>
          <p:nvCxnSpPr>
            <p:cNvPr id="7" name="直接连接符 6"/>
            <p:cNvCxnSpPr/>
            <p:nvPr/>
          </p:nvCxnSpPr>
          <p:spPr>
            <a:xfrm>
              <a:off x="9585" y="2724"/>
              <a:ext cx="18" cy="1275"/>
            </a:xfrm>
            <a:prstGeom prst="line">
              <a:avLst/>
            </a:prstGeom>
            <a:ln w="19050">
              <a:solidFill>
                <a:srgbClr val="C3965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320"/>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2474595" y="267335"/>
            <a:ext cx="7244080" cy="4006215"/>
          </a:xfrm>
          <a:prstGeom prst="rect">
            <a:avLst/>
          </a:prstGeom>
        </p:spPr>
      </p:pic>
      <p:sp>
        <p:nvSpPr>
          <p:cNvPr id="3" name="文本框 2"/>
          <p:cNvSpPr txBox="1"/>
          <p:nvPr/>
        </p:nvSpPr>
        <p:spPr>
          <a:xfrm>
            <a:off x="270510" y="4452620"/>
            <a:ext cx="11652250" cy="2214880"/>
          </a:xfrm>
          <a:prstGeom prst="rect">
            <a:avLst/>
          </a:prstGeom>
          <a:noFill/>
          <a:ln>
            <a:solidFill>
              <a:schemeClr val="accent1"/>
            </a:solidFill>
          </a:ln>
        </p:spPr>
        <p:txBody>
          <a:bodyPr wrap="square" rtlCol="0">
            <a:spAutoFit/>
          </a:bodyPr>
          <a:p>
            <a:pPr fontAlgn="auto">
              <a:lnSpc>
                <a:spcPct val="150000"/>
              </a:lnSpc>
            </a:pPr>
            <a:r>
              <a:rPr lang="en-US" altLang="zh-CN" sz="2000">
                <a:latin typeface="华文中宋" panose="02010600040101010101" pitchFamily="2" charset="-122"/>
                <a:ea typeface="华文中宋" panose="02010600040101010101" pitchFamily="2" charset="-122"/>
                <a:cs typeface="华文中宋" panose="02010600040101010101" pitchFamily="2" charset="-122"/>
              </a:rPr>
              <a:t>    “</a:t>
            </a:r>
            <a:r>
              <a:rPr lang="zh-CN" altLang="en-US" sz="2000">
                <a:latin typeface="华文中宋" panose="02010600040101010101" pitchFamily="2" charset="-122"/>
                <a:ea typeface="华文中宋" panose="02010600040101010101" pitchFamily="2" charset="-122"/>
                <a:cs typeface="华文中宋" panose="02010600040101010101" pitchFamily="2" charset="-122"/>
              </a:rPr>
              <a:t>学生通过教师的示范引领，激发起学习的兴趣，并最终完成知识或技能的迁移，进而衍生出新的历史知识，拓展出新的学史方法。更重要的是，通过此类方法的学习与运用，学生对转型期社会的基本特征，即社会结构的整体性和根本性变迁有了一定的理解，其终身学习力得以发展。</a:t>
            </a:r>
            <a:r>
              <a:rPr lang="en-US" altLang="zh-CN" sz="2000">
                <a:latin typeface="华文中宋" panose="02010600040101010101" pitchFamily="2" charset="-122"/>
                <a:ea typeface="华文中宋" panose="02010600040101010101" pitchFamily="2" charset="-122"/>
                <a:cs typeface="华文中宋" panose="02010600040101010101" pitchFamily="2" charset="-122"/>
              </a:rPr>
              <a:t>”</a:t>
            </a:r>
            <a:endParaRPr lang="zh-CN" altLang="en-US" sz="2000">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sz="1600">
                <a:latin typeface="华文中宋" panose="02010600040101010101" pitchFamily="2" charset="-122"/>
                <a:ea typeface="华文中宋" panose="02010600040101010101" pitchFamily="2" charset="-122"/>
                <a:cs typeface="华文中宋" panose="02010600040101010101" pitchFamily="2" charset="-122"/>
              </a:rPr>
              <a:t>—</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周靖</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怎样上好一堂课？</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[C].//</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苏智良、於以传主编</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怎样上好历史课</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1600">
                <a:latin typeface="华文中宋" panose="02010600040101010101" pitchFamily="2" charset="-122"/>
                <a:ea typeface="华文中宋" panose="02010600040101010101" pitchFamily="2" charset="-122"/>
                <a:cs typeface="华文中宋" panose="02010600040101010101" pitchFamily="2" charset="-122"/>
                <a:sym typeface="+mn-ea"/>
              </a:rPr>
              <a:t>上海教育出版社</a:t>
            </a:r>
            <a:r>
              <a:rPr lang="en-US" altLang="zh-CN" sz="1600">
                <a:latin typeface="华文中宋" panose="02010600040101010101" pitchFamily="2" charset="-122"/>
                <a:ea typeface="华文中宋" panose="02010600040101010101" pitchFamily="2" charset="-122"/>
                <a:cs typeface="华文中宋" panose="02010600040101010101" pitchFamily="2" charset="-122"/>
                <a:sym typeface="+mn-ea"/>
              </a:rPr>
              <a:t>,2019.26</a:t>
            </a:r>
            <a:endParaRPr lang="en-US" altLang="zh-CN" sz="1600">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endParaRPr lang="en-US" altLang="zh-CN" sz="1600">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2570"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3.</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创意为王：创设情境，感悟历史</a:t>
            </a:r>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10" name="文本框 9"/>
          <p:cNvSpPr txBox="1"/>
          <p:nvPr/>
        </p:nvSpPr>
        <p:spPr>
          <a:xfrm>
            <a:off x="264160" y="946150"/>
            <a:ext cx="11664950" cy="1430020"/>
          </a:xfrm>
          <a:prstGeom prst="rect">
            <a:avLst/>
          </a:prstGeom>
          <a:noFill/>
          <a:ln>
            <a:solidFill>
              <a:schemeClr val="tx1"/>
            </a:solidFill>
            <a:prstDash val="sysDash"/>
          </a:ln>
        </p:spPr>
        <p:txBody>
          <a:bodyPr wrap="square" rtlCol="0">
            <a:spAutoFit/>
          </a:bodyPr>
          <a:p>
            <a:pPr fontAlgn="auto">
              <a:lnSpc>
                <a:spcPct val="150000"/>
              </a:lnSpc>
            </a:pPr>
            <a:r>
              <a:rPr lang="en-US" altLang="zh-CN" sz="2000">
                <a:latin typeface="华文中宋" panose="02010600040101010101" pitchFamily="2" charset="-122"/>
                <a:ea typeface="华文中宋" panose="02010600040101010101" pitchFamily="2" charset="-122"/>
                <a:cs typeface="华文中宋" panose="02010600040101010101" pitchFamily="2" charset="-122"/>
              </a:rPr>
              <a:t>  “</a:t>
            </a:r>
            <a:r>
              <a:rPr lang="zh-CN" altLang="en-US" sz="2000">
                <a:latin typeface="华文中宋" panose="02010600040101010101" pitchFamily="2" charset="-122"/>
                <a:ea typeface="华文中宋" panose="02010600040101010101" pitchFamily="2" charset="-122"/>
                <a:cs typeface="华文中宋" panose="02010600040101010101" pitchFamily="2" charset="-122"/>
              </a:rPr>
              <a:t>所谓教学情境，是指教师在教学过程中所创设的情感的、知识的氛围。良好的教学情境能充分调动学生学习的主动性和积极性</a:t>
            </a:r>
            <a:r>
              <a:rPr lang="zh-CN" altLang="en-US" sz="2000">
                <a:latin typeface="华文中宋" panose="02010600040101010101" pitchFamily="2" charset="-122"/>
                <a:ea typeface="华文中宋" panose="02010600040101010101" pitchFamily="2" charset="-122"/>
                <a:cs typeface="华文中宋" panose="02010600040101010101" pitchFamily="2" charset="-122"/>
              </a:rPr>
              <a:t>，启发学生思维，是提高教学有效性的重要途径。</a:t>
            </a:r>
            <a:r>
              <a:rPr lang="en-US" altLang="zh-CN" sz="2000">
                <a:latin typeface="华文中宋" panose="02010600040101010101" pitchFamily="2" charset="-122"/>
                <a:ea typeface="华文中宋" panose="02010600040101010101" pitchFamily="2" charset="-122"/>
                <a:cs typeface="华文中宋" panose="02010600040101010101" pitchFamily="2" charset="-122"/>
              </a:rPr>
              <a:t>”</a:t>
            </a:r>
            <a:endParaRPr lang="zh-CN" altLang="en-US" sz="2000">
              <a:latin typeface="华文中宋" panose="02010600040101010101" pitchFamily="2" charset="-122"/>
              <a:ea typeface="华文中宋" panose="02010600040101010101" pitchFamily="2" charset="-122"/>
              <a:cs typeface="华文中宋" panose="02010600040101010101" pitchFamily="2" charset="-122"/>
            </a:endParaRPr>
          </a:p>
          <a:p>
            <a:pPr algn="r" fontAlgn="auto">
              <a:lnSpc>
                <a:spcPct val="150000"/>
              </a:lnSpc>
            </a:pP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于友西、赵亚夫</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中学历史教学法</a:t>
            </a:r>
            <a:r>
              <a:rPr lang="en-US" altLang="zh-CN">
                <a:latin typeface="华文中宋" panose="02010600040101010101" pitchFamily="2" charset="-122"/>
                <a:ea typeface="华文中宋" panose="02010600040101010101" pitchFamily="2" charset="-122"/>
                <a:cs typeface="华文中宋" panose="02010600040101010101" pitchFamily="2" charset="-122"/>
              </a:rPr>
              <a:t>[M].</a:t>
            </a:r>
            <a:r>
              <a:rPr lang="zh-CN" altLang="en-US">
                <a:latin typeface="华文中宋" panose="02010600040101010101" pitchFamily="2" charset="-122"/>
                <a:ea typeface="华文中宋" panose="02010600040101010101" pitchFamily="2" charset="-122"/>
                <a:cs typeface="华文中宋" panose="02010600040101010101" pitchFamily="2" charset="-122"/>
              </a:rPr>
              <a:t>北京：高等教育出版社</a:t>
            </a:r>
            <a:r>
              <a:rPr lang="en-US" altLang="zh-CN">
                <a:latin typeface="华文中宋" panose="02010600040101010101" pitchFamily="2" charset="-122"/>
                <a:ea typeface="华文中宋" panose="02010600040101010101" pitchFamily="2" charset="-122"/>
                <a:cs typeface="华文中宋" panose="02010600040101010101" pitchFamily="2" charset="-122"/>
              </a:rPr>
              <a:t>,2017.129</a:t>
            </a:r>
            <a:endParaRPr lang="en-US" altLang="zh-CN">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2" name="图片 1"/>
          <p:cNvPicPr>
            <a:picLocks noChangeAspect="1"/>
          </p:cNvPicPr>
          <p:nvPr/>
        </p:nvPicPr>
        <p:blipFill>
          <a:blip r:embed="rId2"/>
          <a:stretch>
            <a:fillRect/>
          </a:stretch>
        </p:blipFill>
        <p:spPr>
          <a:xfrm>
            <a:off x="264160" y="2519680"/>
            <a:ext cx="6065520" cy="4112260"/>
          </a:xfrm>
          <a:prstGeom prst="rect">
            <a:avLst/>
          </a:prstGeom>
        </p:spPr>
      </p:pic>
      <p:pic>
        <p:nvPicPr>
          <p:cNvPr id="3" name="内容占位符 4"/>
          <p:cNvPicPr>
            <a:picLocks noChangeAspect="1"/>
          </p:cNvPicPr>
          <p:nvPr/>
        </p:nvPicPr>
        <p:blipFill rotWithShape="1">
          <a:blip r:embed="rId3"/>
          <a:srcRect/>
          <a:stretch>
            <a:fillRect/>
          </a:stretch>
        </p:blipFill>
        <p:spPr>
          <a:xfrm>
            <a:off x="138" y="5477594"/>
            <a:ext cx="1484458" cy="1021285"/>
          </a:xfrm>
          <a:prstGeom prst="rect">
            <a:avLst/>
          </a:prstGeom>
        </p:spPr>
      </p:pic>
      <p:sp>
        <p:nvSpPr>
          <p:cNvPr id="8" name="文本框 7"/>
          <p:cNvSpPr txBox="1"/>
          <p:nvPr/>
        </p:nvSpPr>
        <p:spPr>
          <a:xfrm>
            <a:off x="6433185" y="3302000"/>
            <a:ext cx="5495925" cy="1938020"/>
          </a:xfrm>
          <a:prstGeom prst="rect">
            <a:avLst/>
          </a:prstGeom>
          <a:noFill/>
        </p:spPr>
        <p:txBody>
          <a:bodyPr wrap="square" rtlCol="0">
            <a:spAutoFit/>
          </a:bodyPr>
          <a:p>
            <a:pPr fontAlgn="auto">
              <a:lnSpc>
                <a:spcPct val="150000"/>
              </a:lnSpc>
            </a:pPr>
            <a:r>
              <a:rPr lang="zh-CN" altLang="en-US" sz="2000" b="1">
                <a:solidFill>
                  <a:schemeClr val="accent2">
                    <a:lumMod val="75000"/>
                  </a:schemeClr>
                </a:solidFill>
                <a:latin typeface="华文中宋" panose="02010600040101010101" pitchFamily="2" charset="-122"/>
                <a:ea typeface="华文中宋" panose="02010600040101010101" pitchFamily="2" charset="-122"/>
              </a:rPr>
              <a:t>运用数字化教学手段</a:t>
            </a:r>
            <a:r>
              <a:rPr lang="zh-CN" altLang="en-US" sz="2000">
                <a:latin typeface="华文中宋" panose="02010600040101010101" pitchFamily="2" charset="-122"/>
                <a:ea typeface="华文中宋" panose="02010600040101010101" pitchFamily="2" charset="-122"/>
              </a:rPr>
              <a:t>，数字化教学视听并举，图文并茂，形象逼真，直接刺激学生的视听器官，而且能增强教学过程的娱乐色彩，使教学更加直观，更容易把学生带入历史情境之中。</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59080" y="5386705"/>
            <a:ext cx="12293600" cy="156845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虚拟情境的创设：</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r>
              <a:rPr lang="zh-CN" altLang="en-US" sz="2400" b="1">
                <a:solidFill>
                  <a:schemeClr val="bg2">
                    <a:lumMod val="50000"/>
                  </a:schemeClr>
                </a:solidFill>
                <a:latin typeface="华文中宋" panose="02010600040101010101" pitchFamily="2" charset="-122"/>
                <a:ea typeface="华文中宋" panose="02010600040101010101" pitchFamily="2" charset="-122"/>
              </a:rPr>
              <a:t>例：九上第</a:t>
            </a:r>
            <a:r>
              <a:rPr lang="en-US" altLang="zh-CN" sz="2400" b="1">
                <a:solidFill>
                  <a:schemeClr val="bg2">
                    <a:lumMod val="50000"/>
                  </a:schemeClr>
                </a:solidFill>
                <a:latin typeface="华文中宋" panose="02010600040101010101" pitchFamily="2" charset="-122"/>
                <a:ea typeface="华文中宋" panose="02010600040101010101" pitchFamily="2" charset="-122"/>
              </a:rPr>
              <a:t>2</a:t>
            </a:r>
            <a:r>
              <a:rPr lang="zh-CN" altLang="en-US" sz="2400" b="1">
                <a:solidFill>
                  <a:schemeClr val="bg2">
                    <a:lumMod val="50000"/>
                  </a:schemeClr>
                </a:solidFill>
                <a:latin typeface="华文中宋" panose="02010600040101010101" pitchFamily="2" charset="-122"/>
                <a:ea typeface="华文中宋" panose="02010600040101010101" pitchFamily="2" charset="-122"/>
              </a:rPr>
              <a:t>课《古代两河流域》探究《汉谟拉比法典》的内容及影响。</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endParaRPr>
          </a:p>
        </p:txBody>
      </p:sp>
      <p:pic>
        <p:nvPicPr>
          <p:cNvPr id="11" name="图片 10"/>
          <p:cNvPicPr>
            <a:picLocks noChangeAspect="1"/>
          </p:cNvPicPr>
          <p:nvPr/>
        </p:nvPicPr>
        <p:blipFill>
          <a:blip r:embed="rId2"/>
          <a:stretch>
            <a:fillRect/>
          </a:stretch>
        </p:blipFill>
        <p:spPr>
          <a:xfrm>
            <a:off x="116840" y="125730"/>
            <a:ext cx="9982200" cy="5303520"/>
          </a:xfrm>
          <a:prstGeom prst="rect">
            <a:avLst/>
          </a:prstGeom>
        </p:spPr>
      </p:pic>
      <p:pic>
        <p:nvPicPr>
          <p:cNvPr id="7" name="图片 6"/>
          <p:cNvPicPr>
            <a:picLocks noChangeAspect="1"/>
          </p:cNvPicPr>
          <p:nvPr/>
        </p:nvPicPr>
        <p:blipFill>
          <a:blip r:embed="rId3"/>
          <a:stretch>
            <a:fillRect/>
          </a:stretch>
        </p:blipFill>
        <p:spPr>
          <a:xfrm>
            <a:off x="507365" y="93980"/>
            <a:ext cx="9591675" cy="5335270"/>
          </a:xfrm>
          <a:prstGeom prst="rect">
            <a:avLst/>
          </a:prstGeom>
        </p:spPr>
      </p:pic>
      <p:pic>
        <p:nvPicPr>
          <p:cNvPr id="8" name="图片 7"/>
          <p:cNvPicPr>
            <a:picLocks noChangeAspect="1"/>
          </p:cNvPicPr>
          <p:nvPr/>
        </p:nvPicPr>
        <p:blipFill>
          <a:blip r:embed="rId4"/>
          <a:stretch>
            <a:fillRect/>
          </a:stretch>
        </p:blipFill>
        <p:spPr>
          <a:xfrm>
            <a:off x="2667000" y="158115"/>
            <a:ext cx="9408795" cy="5302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59080" y="5386705"/>
            <a:ext cx="12293600" cy="119888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sym typeface="+mn-ea"/>
              </a:rPr>
              <a:t>运用数字化教学手段</a:t>
            </a:r>
            <a:r>
              <a:rPr lang="zh-CN" altLang="en-US" sz="2400" b="1">
                <a:solidFill>
                  <a:schemeClr val="accent2">
                    <a:lumMod val="75000"/>
                  </a:schemeClr>
                </a:solidFill>
                <a:latin typeface="华文中宋" panose="02010600040101010101" pitchFamily="2" charset="-122"/>
                <a:ea typeface="华文中宋" panose="02010600040101010101" pitchFamily="2" charset="-122"/>
              </a:rPr>
              <a:t>：</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r>
              <a:rPr lang="zh-CN" altLang="en-US" sz="2400" b="1">
                <a:solidFill>
                  <a:schemeClr val="bg2">
                    <a:lumMod val="50000"/>
                  </a:schemeClr>
                </a:solidFill>
                <a:latin typeface="华文中宋" panose="02010600040101010101" pitchFamily="2" charset="-122"/>
                <a:ea typeface="华文中宋" panose="02010600040101010101" pitchFamily="2" charset="-122"/>
              </a:rPr>
              <a:t>例：八上第</a:t>
            </a:r>
            <a:r>
              <a:rPr lang="en-US" altLang="zh-CN" sz="2400" b="1">
                <a:solidFill>
                  <a:schemeClr val="bg2">
                    <a:lumMod val="50000"/>
                  </a:schemeClr>
                </a:solidFill>
                <a:latin typeface="华文中宋" panose="02010600040101010101" pitchFamily="2" charset="-122"/>
                <a:ea typeface="华文中宋" panose="02010600040101010101" pitchFamily="2" charset="-122"/>
              </a:rPr>
              <a:t>12</a:t>
            </a:r>
            <a:r>
              <a:rPr lang="zh-CN" altLang="en-US" sz="2400" b="1">
                <a:solidFill>
                  <a:schemeClr val="bg2">
                    <a:lumMod val="50000"/>
                  </a:schemeClr>
                </a:solidFill>
                <a:latin typeface="华文中宋" panose="02010600040101010101" pitchFamily="2" charset="-122"/>
                <a:ea typeface="华文中宋" panose="02010600040101010101" pitchFamily="2" charset="-122"/>
              </a:rPr>
              <a:t>课《新文化运动》，根据</a:t>
            </a:r>
            <a:r>
              <a:rPr lang="en-US" altLang="zh-CN" sz="2400" b="1">
                <a:solidFill>
                  <a:schemeClr val="bg2">
                    <a:lumMod val="50000"/>
                  </a:schemeClr>
                </a:solidFill>
                <a:latin typeface="华文中宋" panose="02010600040101010101" pitchFamily="2" charset="-122"/>
                <a:ea typeface="华文中宋" panose="02010600040101010101" pitchFamily="2" charset="-122"/>
              </a:rPr>
              <a:t>“</a:t>
            </a:r>
            <a:r>
              <a:rPr lang="zh-CN" altLang="en-US" sz="2400" b="1">
                <a:solidFill>
                  <a:schemeClr val="bg2">
                    <a:lumMod val="50000"/>
                  </a:schemeClr>
                </a:solidFill>
                <a:latin typeface="华文中宋" panose="02010600040101010101" pitchFamily="2" charset="-122"/>
                <a:ea typeface="华文中宋" panose="02010600040101010101" pitchFamily="2" charset="-122"/>
              </a:rPr>
              <a:t>数字故事</a:t>
            </a:r>
            <a:r>
              <a:rPr lang="en-US" altLang="zh-CN" sz="2400" b="1">
                <a:solidFill>
                  <a:schemeClr val="bg2">
                    <a:lumMod val="50000"/>
                  </a:schemeClr>
                </a:solidFill>
                <a:latin typeface="华文中宋" panose="02010600040101010101" pitchFamily="2" charset="-122"/>
                <a:ea typeface="华文中宋" panose="02010600040101010101" pitchFamily="2" charset="-122"/>
              </a:rPr>
              <a:t>”</a:t>
            </a:r>
            <a:r>
              <a:rPr lang="zh-CN" altLang="en-US" sz="2400" b="1">
                <a:solidFill>
                  <a:schemeClr val="bg2">
                    <a:lumMod val="50000"/>
                  </a:schemeClr>
                </a:solidFill>
                <a:latin typeface="华文中宋" panose="02010600040101010101" pitchFamily="2" charset="-122"/>
                <a:ea typeface="华文中宋" panose="02010600040101010101" pitchFamily="2" charset="-122"/>
              </a:rPr>
              <a:t>归纳新文化运动的影响。</a:t>
            </a: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2"/>
          <a:stretch>
            <a:fillRect/>
          </a:stretch>
        </p:blipFill>
        <p:spPr>
          <a:xfrm>
            <a:off x="421640" y="464820"/>
            <a:ext cx="8868410" cy="4678045"/>
          </a:xfrm>
          <a:prstGeom prst="rect">
            <a:avLst/>
          </a:prstGeom>
        </p:spPr>
      </p:pic>
      <p:pic>
        <p:nvPicPr>
          <p:cNvPr id="4" name="新文化运动数字故事">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8473440" y="2526665"/>
            <a:ext cx="3370580" cy="261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1">
                  <p:stCondLst>
                    <p:cond delay="indefinite"/>
                  </p:stCondLst>
                  <p:endCondLst>
                    <p:cond evt="onNext">
                      <p:tgtEl>
                        <p:sldTgt/>
                      </p:tgtEl>
                    </p:cond>
                    <p:cond evt="onPrev">
                      <p:tgtEl>
                        <p:sldTgt/>
                      </p:tgtEl>
                    </p:cond>
                  </p:end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所谓“蒙版”,通俗来讲,就是“蒙在上面的板子”。是突出强调这块板子上面文字的很好方式，具体操作步骤：我们可以找到菜单栏中的插入按钮，然后点击“形状”选择合适的形状，一般来说矩形是最常用的。2.在画布上绘制出矩形。3.调整具体参数。首先单击选中矩形，右击——设置形状格式，然后在工作区右侧找到填充，更改合适的颜色，这个颜色要根据情况而定，选择完颜色后一定要更改合适的透明度。4.调整蒙版的位置和大小+加字搞定。</a:t>
            </a: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4.</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课件美化：</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精雕细琢，一见倾心</a:t>
            </a:r>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10" name="文本框 9"/>
          <p:cNvSpPr txBox="1"/>
          <p:nvPr/>
        </p:nvSpPr>
        <p:spPr>
          <a:xfrm>
            <a:off x="116840" y="1046480"/>
            <a:ext cx="12293600" cy="119888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课件封面制作：</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2"/>
          <a:stretch>
            <a:fillRect/>
          </a:stretch>
        </p:blipFill>
        <p:spPr>
          <a:xfrm>
            <a:off x="1022985" y="3614420"/>
            <a:ext cx="4341495" cy="2519680"/>
          </a:xfrm>
          <a:prstGeom prst="rect">
            <a:avLst/>
          </a:prstGeom>
        </p:spPr>
      </p:pic>
      <p:pic>
        <p:nvPicPr>
          <p:cNvPr id="4" name="图片 3"/>
          <p:cNvPicPr>
            <a:picLocks noChangeAspect="1"/>
          </p:cNvPicPr>
          <p:nvPr/>
        </p:nvPicPr>
        <p:blipFill>
          <a:blip r:embed="rId3"/>
          <a:stretch>
            <a:fillRect/>
          </a:stretch>
        </p:blipFill>
        <p:spPr>
          <a:xfrm>
            <a:off x="6269355" y="1164590"/>
            <a:ext cx="4915535" cy="5428615"/>
          </a:xfrm>
          <a:prstGeom prst="rect">
            <a:avLst/>
          </a:prstGeom>
        </p:spPr>
      </p:pic>
      <p:pic>
        <p:nvPicPr>
          <p:cNvPr id="2" name="图片 1"/>
          <p:cNvPicPr>
            <a:picLocks noChangeAspect="1"/>
          </p:cNvPicPr>
          <p:nvPr/>
        </p:nvPicPr>
        <p:blipFill>
          <a:blip r:embed="rId4"/>
          <a:stretch>
            <a:fillRect/>
          </a:stretch>
        </p:blipFill>
        <p:spPr>
          <a:xfrm>
            <a:off x="1837055" y="1568450"/>
            <a:ext cx="2088515" cy="1828800"/>
          </a:xfrm>
          <a:prstGeom prst="rect">
            <a:avLst/>
          </a:prstGeom>
        </p:spPr>
      </p:pic>
      <p:pic>
        <p:nvPicPr>
          <p:cNvPr id="9" name="图片 8"/>
          <p:cNvPicPr>
            <a:picLocks noChangeAspect="1"/>
          </p:cNvPicPr>
          <p:nvPr/>
        </p:nvPicPr>
        <p:blipFill>
          <a:blip r:embed="rId5"/>
          <a:stretch>
            <a:fillRect/>
          </a:stretch>
        </p:blipFill>
        <p:spPr>
          <a:xfrm>
            <a:off x="6699885" y="1437640"/>
            <a:ext cx="4054475" cy="4758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tretch>
            <a:fillRect/>
          </a:stretch>
        </p:blipFill>
        <p:spPr>
          <a:xfrm>
            <a:off x="116840" y="125730"/>
            <a:ext cx="11958955" cy="6683375"/>
          </a:xfrm>
          <a:prstGeom prst="rect">
            <a:avLst/>
          </a:prstGeom>
        </p:spPr>
      </p:pic>
      <p:pic>
        <p:nvPicPr>
          <p:cNvPr id="3" name="图片 2"/>
          <p:cNvPicPr>
            <a:picLocks noChangeAspect="1"/>
          </p:cNvPicPr>
          <p:nvPr/>
        </p:nvPicPr>
        <p:blipFill>
          <a:blip r:embed="rId3"/>
          <a:stretch>
            <a:fillRect/>
          </a:stretch>
        </p:blipFill>
        <p:spPr>
          <a:xfrm>
            <a:off x="-247650" y="-9525"/>
            <a:ext cx="12439650" cy="6858000"/>
          </a:xfrm>
          <a:prstGeom prst="rect">
            <a:avLst/>
          </a:prstGeom>
        </p:spPr>
      </p:pic>
      <p:pic>
        <p:nvPicPr>
          <p:cNvPr id="8" name="图片 7"/>
          <p:cNvPicPr>
            <a:picLocks noChangeAspect="1"/>
          </p:cNvPicPr>
          <p:nvPr/>
        </p:nvPicPr>
        <p:blipFill>
          <a:blip r:embed="rId4"/>
          <a:stretch>
            <a:fillRect/>
          </a:stretch>
        </p:blipFill>
        <p:spPr>
          <a:xfrm>
            <a:off x="-458470" y="-15240"/>
            <a:ext cx="12730480" cy="6858000"/>
          </a:xfrm>
          <a:prstGeom prst="rect">
            <a:avLst/>
          </a:prstGeom>
        </p:spPr>
      </p:pic>
      <p:pic>
        <p:nvPicPr>
          <p:cNvPr id="9" name="图片 8"/>
          <p:cNvPicPr>
            <a:picLocks noChangeAspect="1"/>
          </p:cNvPicPr>
          <p:nvPr/>
        </p:nvPicPr>
        <p:blipFill>
          <a:blip r:embed="rId5"/>
          <a:stretch>
            <a:fillRect/>
          </a:stretch>
        </p:blipFill>
        <p:spPr>
          <a:xfrm>
            <a:off x="-458470" y="-106680"/>
            <a:ext cx="12831445" cy="7138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99695" y="-91440"/>
            <a:ext cx="12317095" cy="6949440"/>
          </a:xfrm>
          <a:prstGeom prst="rect">
            <a:avLst/>
          </a:prstGeom>
        </p:spPr>
      </p:pic>
      <p:pic>
        <p:nvPicPr>
          <p:cNvPr id="7" name="图片 6"/>
          <p:cNvPicPr>
            <a:picLocks noChangeAspect="1"/>
          </p:cNvPicPr>
          <p:nvPr/>
        </p:nvPicPr>
        <p:blipFill>
          <a:blip r:embed="rId3"/>
          <a:stretch>
            <a:fillRect/>
          </a:stretch>
        </p:blipFill>
        <p:spPr>
          <a:xfrm>
            <a:off x="-99060" y="-84455"/>
            <a:ext cx="12291060" cy="7015480"/>
          </a:xfrm>
          <a:prstGeom prst="rect">
            <a:avLst/>
          </a:prstGeom>
        </p:spPr>
      </p:pic>
      <p:pic>
        <p:nvPicPr>
          <p:cNvPr id="2" name="图片 1"/>
          <p:cNvPicPr>
            <a:picLocks noChangeAspect="1"/>
          </p:cNvPicPr>
          <p:nvPr/>
        </p:nvPicPr>
        <p:blipFill>
          <a:blip r:embed="rId4"/>
          <a:stretch>
            <a:fillRect/>
          </a:stretch>
        </p:blipFill>
        <p:spPr>
          <a:xfrm>
            <a:off x="-133985" y="-60325"/>
            <a:ext cx="12386310" cy="7025005"/>
          </a:xfrm>
          <a:prstGeom prst="rect">
            <a:avLst/>
          </a:prstGeom>
        </p:spPr>
      </p:pic>
      <p:pic>
        <p:nvPicPr>
          <p:cNvPr id="4" name="图片 3"/>
          <p:cNvPicPr>
            <a:picLocks noChangeAspect="1"/>
          </p:cNvPicPr>
          <p:nvPr/>
        </p:nvPicPr>
        <p:blipFill>
          <a:blip r:embed="rId5"/>
          <a:stretch>
            <a:fillRect/>
          </a:stretch>
        </p:blipFill>
        <p:spPr>
          <a:xfrm>
            <a:off x="-420370" y="-80010"/>
            <a:ext cx="12658090" cy="7070725"/>
          </a:xfrm>
          <a:prstGeom prst="rect">
            <a:avLst/>
          </a:prstGeom>
        </p:spPr>
      </p:pic>
      <p:pic>
        <p:nvPicPr>
          <p:cNvPr id="3" name="图片 2"/>
          <p:cNvPicPr>
            <a:picLocks noChangeAspect="1"/>
          </p:cNvPicPr>
          <p:nvPr/>
        </p:nvPicPr>
        <p:blipFill>
          <a:blip r:embed="rId6"/>
          <a:stretch>
            <a:fillRect/>
          </a:stretch>
        </p:blipFill>
        <p:spPr>
          <a:xfrm>
            <a:off x="-221615" y="-60325"/>
            <a:ext cx="12739370" cy="6984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000" fill="hold">
                                          <p:stCondLst>
                                            <p:cond delay="0"/>
                                          </p:stCondLst>
                                        </p:cTn>
                                        <p:tgtEl>
                                          <p:spTgt spid="2"/>
                                        </p:tgtEl>
                                        <p:attrNameLst>
                                          <p:attrName>style.visibility</p:attrName>
                                        </p:attrNameLst>
                                      </p:cBhvr>
                                      <p:to>
                                        <p:strVal val="visible"/>
                                      </p:to>
                                    </p:set>
                                    <p:animEffect transition="in" filter="blinds(horizont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4.</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课件美化：</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精雕细琢，一见倾心</a:t>
            </a:r>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201930" y="869950"/>
            <a:ext cx="12293600" cy="119888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贴近学生生活的创意导入</a:t>
            </a:r>
            <a:r>
              <a:rPr lang="zh-CN" altLang="en-US" sz="2400" b="1">
                <a:solidFill>
                  <a:schemeClr val="accent2">
                    <a:lumMod val="75000"/>
                  </a:schemeClr>
                </a:solidFill>
                <a:latin typeface="华文中宋" panose="02010600040101010101" pitchFamily="2" charset="-122"/>
                <a:ea typeface="华文中宋" panose="02010600040101010101" pitchFamily="2" charset="-122"/>
              </a:rPr>
              <a:t>：</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2"/>
          <a:stretch>
            <a:fillRect/>
          </a:stretch>
        </p:blipFill>
        <p:spPr>
          <a:xfrm>
            <a:off x="1687195" y="1348740"/>
            <a:ext cx="8514080" cy="4901565"/>
          </a:xfrm>
          <a:prstGeom prst="rect">
            <a:avLst/>
          </a:prstGeom>
        </p:spPr>
      </p:pic>
      <p:sp>
        <p:nvSpPr>
          <p:cNvPr id="4" name="文本框 3"/>
          <p:cNvSpPr txBox="1"/>
          <p:nvPr/>
        </p:nvSpPr>
        <p:spPr>
          <a:xfrm>
            <a:off x="3432810" y="6250305"/>
            <a:ext cx="5327650" cy="368300"/>
          </a:xfrm>
          <a:prstGeom prst="rect">
            <a:avLst/>
          </a:prstGeom>
          <a:noFill/>
        </p:spPr>
        <p:txBody>
          <a:bodyPr wrap="square" rtlCol="0">
            <a:spAutoFit/>
          </a:bodyPr>
          <a:p>
            <a:r>
              <a:rPr lang="zh-CN" altLang="en-US"/>
              <a:t>七上第</a:t>
            </a:r>
            <a:r>
              <a:rPr lang="en-US" altLang="zh-CN"/>
              <a:t>13</a:t>
            </a:r>
            <a:r>
              <a:rPr lang="zh-CN" altLang="en-US"/>
              <a:t>课《东汉的兴衰》制作人：宋叶</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 grpId="1"/>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1305" y="293370"/>
            <a:ext cx="7054215" cy="521970"/>
          </a:xfrm>
          <a:prstGeom prst="rect">
            <a:avLst/>
          </a:prstGeom>
          <a:noFill/>
          <a:effectLst/>
        </p:spPr>
        <p:txBody>
          <a:bodyPr wrap="square" rtlCol="0">
            <a:spAutoFit/>
          </a:bodyPr>
          <a:p>
            <a:pPr algn="dist"/>
            <a:r>
              <a:rPr lang="en-US" altLang="zh-CN"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4.</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课件美化：</a:t>
            </a:r>
            <a:r>
              <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rPr>
              <a:t>精雕细琢，一见倾心</a:t>
            </a:r>
            <a:endParaRPr lang="zh-CN" altLang="en-US" sz="2800" b="1" dirty="0">
              <a:solidFill>
                <a:schemeClr val="tx1">
                  <a:lumMod val="85000"/>
                  <a:lumOff val="15000"/>
                </a:schemeClr>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201930" y="934720"/>
            <a:ext cx="12293600" cy="1198880"/>
          </a:xfrm>
          <a:prstGeom prst="rect">
            <a:avLst/>
          </a:prstGeom>
          <a:noFill/>
        </p:spPr>
        <p:txBody>
          <a:bodyPr wrap="square" rtlCol="0">
            <a:spAutoFit/>
          </a:bodyPr>
          <a:p>
            <a:pPr marL="285750" indent="-285750">
              <a:buFont typeface="Wingdings" panose="05000000000000000000" charset="0"/>
              <a:buChar char="Ø"/>
            </a:pPr>
            <a:r>
              <a:rPr lang="zh-CN" altLang="en-US" sz="2400" b="1">
                <a:solidFill>
                  <a:schemeClr val="accent2">
                    <a:lumMod val="75000"/>
                  </a:schemeClr>
                </a:solidFill>
                <a:latin typeface="华文中宋" panose="02010600040101010101" pitchFamily="2" charset="-122"/>
                <a:ea typeface="华文中宋" panose="02010600040101010101" pitchFamily="2" charset="-122"/>
              </a:rPr>
              <a:t>贴近学生生活的创意导入</a:t>
            </a:r>
            <a:r>
              <a:rPr lang="zh-CN" altLang="en-US" sz="2400" b="1">
                <a:solidFill>
                  <a:schemeClr val="accent2">
                    <a:lumMod val="75000"/>
                  </a:schemeClr>
                </a:solidFill>
                <a:latin typeface="华文中宋" panose="02010600040101010101" pitchFamily="2" charset="-122"/>
                <a:ea typeface="华文中宋" panose="02010600040101010101" pitchFamily="2" charset="-122"/>
              </a:rPr>
              <a:t>：</a:t>
            </a:r>
            <a:endParaRPr lang="en-US" altLang="zh-CN" sz="2400" b="1">
              <a:solidFill>
                <a:schemeClr val="accent2">
                  <a:lumMod val="75000"/>
                </a:schemeClr>
              </a:solidFill>
              <a:latin typeface="华文中宋" panose="02010600040101010101" pitchFamily="2" charset="-122"/>
              <a:ea typeface="华文中宋" panose="02010600040101010101" pitchFamily="2" charset="-122"/>
            </a:endParaRPr>
          </a:p>
          <a:p>
            <a:pPr marL="285750" indent="-285750">
              <a:buFont typeface="Wingdings" panose="05000000000000000000" charset="0"/>
              <a:buChar char="Ø"/>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a:p>
            <a:pPr indent="0">
              <a:buFont typeface="Wingdings" panose="05000000000000000000" charset="0"/>
              <a:buNone/>
            </a:pPr>
            <a:endParaRPr lang="zh-CN" altLang="en-US" sz="2400" b="1">
              <a:solidFill>
                <a:schemeClr val="bg2">
                  <a:lumMod val="50000"/>
                </a:schemeClr>
              </a:solidFill>
              <a:latin typeface="华文中宋" panose="02010600040101010101" pitchFamily="2" charset="-122"/>
              <a:ea typeface="华文中宋" panose="02010600040101010101" pitchFamily="2" charset="-122"/>
            </a:endParaRPr>
          </a:p>
        </p:txBody>
      </p:sp>
      <p:pic>
        <p:nvPicPr>
          <p:cNvPr id="8" name="图片 7"/>
          <p:cNvPicPr>
            <a:picLocks noChangeAspect="1"/>
          </p:cNvPicPr>
          <p:nvPr/>
        </p:nvPicPr>
        <p:blipFill>
          <a:blip r:embed="rId2"/>
          <a:stretch>
            <a:fillRect/>
          </a:stretch>
        </p:blipFill>
        <p:spPr>
          <a:xfrm>
            <a:off x="2040255" y="1546860"/>
            <a:ext cx="8963660" cy="5052060"/>
          </a:xfrm>
          <a:prstGeom prst="rect">
            <a:avLst/>
          </a:prstGeom>
        </p:spPr>
      </p:pic>
      <p:pic>
        <p:nvPicPr>
          <p:cNvPr id="3" name="图片 2"/>
          <p:cNvPicPr>
            <a:picLocks noChangeAspect="1"/>
          </p:cNvPicPr>
          <p:nvPr/>
        </p:nvPicPr>
        <p:blipFill>
          <a:blip r:embed="rId3"/>
          <a:stretch>
            <a:fillRect/>
          </a:stretch>
        </p:blipFill>
        <p:spPr>
          <a:xfrm>
            <a:off x="377825" y="1546860"/>
            <a:ext cx="9293225" cy="5076825"/>
          </a:xfrm>
          <a:prstGeom prst="rect">
            <a:avLst/>
          </a:prstGeom>
        </p:spPr>
      </p:pic>
      <p:pic>
        <p:nvPicPr>
          <p:cNvPr id="4" name="图片 3"/>
          <p:cNvPicPr>
            <a:picLocks noChangeAspect="1"/>
          </p:cNvPicPr>
          <p:nvPr/>
        </p:nvPicPr>
        <p:blipFill>
          <a:blip r:embed="rId4"/>
          <a:stretch>
            <a:fillRect/>
          </a:stretch>
        </p:blipFill>
        <p:spPr>
          <a:xfrm>
            <a:off x="2939415" y="1493520"/>
            <a:ext cx="9136380" cy="5158740"/>
          </a:xfrm>
          <a:prstGeom prst="rect">
            <a:avLst/>
          </a:prstGeom>
        </p:spPr>
      </p:pic>
      <p:pic>
        <p:nvPicPr>
          <p:cNvPr id="9" name="图片 8"/>
          <p:cNvPicPr>
            <a:picLocks noChangeAspect="1"/>
          </p:cNvPicPr>
          <p:nvPr/>
        </p:nvPicPr>
        <p:blipFill>
          <a:blip r:embed="rId5"/>
          <a:stretch>
            <a:fillRect/>
          </a:stretch>
        </p:blipFill>
        <p:spPr>
          <a:xfrm>
            <a:off x="368935" y="1502410"/>
            <a:ext cx="9212580" cy="5166360"/>
          </a:xfrm>
          <a:prstGeom prst="rect">
            <a:avLst/>
          </a:prstGeom>
        </p:spPr>
      </p:pic>
      <p:pic>
        <p:nvPicPr>
          <p:cNvPr id="10" name="图片 9"/>
          <p:cNvPicPr>
            <a:picLocks noChangeAspect="1"/>
          </p:cNvPicPr>
          <p:nvPr/>
        </p:nvPicPr>
        <p:blipFill>
          <a:blip r:embed="rId6"/>
          <a:stretch>
            <a:fillRect/>
          </a:stretch>
        </p:blipFill>
        <p:spPr>
          <a:xfrm>
            <a:off x="377825" y="1471930"/>
            <a:ext cx="9379585" cy="5126990"/>
          </a:xfrm>
          <a:prstGeom prst="rect">
            <a:avLst/>
          </a:prstGeom>
        </p:spPr>
      </p:pic>
      <p:pic>
        <p:nvPicPr>
          <p:cNvPr id="12" name="图片 11"/>
          <p:cNvPicPr>
            <a:picLocks noChangeAspect="1"/>
          </p:cNvPicPr>
          <p:nvPr/>
        </p:nvPicPr>
        <p:blipFill>
          <a:blip r:embed="rId7"/>
          <a:stretch>
            <a:fillRect/>
          </a:stretch>
        </p:blipFill>
        <p:spPr>
          <a:xfrm>
            <a:off x="2939415" y="1360170"/>
            <a:ext cx="9062085" cy="5426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3402011" y="-1973899"/>
            <a:ext cx="5387978" cy="10785478"/>
          </a:xfrm>
          <a:prstGeom prst="roundRect">
            <a:avLst>
              <a:gd name="adj" fmla="val 0"/>
            </a:avLst>
          </a:prstGeom>
          <a:solidFill>
            <a:schemeClr val="bg1">
              <a:alpha val="93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638653" y="3111124"/>
            <a:ext cx="7067327" cy="1445260"/>
          </a:xfrm>
          <a:prstGeom prst="rect">
            <a:avLst/>
          </a:prstGeom>
          <a:noFill/>
          <a:effectLst/>
        </p:spPr>
        <p:txBody>
          <a:bodyPr wrap="square" rtlCol="0">
            <a:spAutoFit/>
          </a:bodyPr>
          <a:lstStyle/>
          <a:p>
            <a:pPr algn="just"/>
            <a:r>
              <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sym typeface="+mn-ea"/>
              </a:rPr>
              <a:t>四、写给未来的我们</a:t>
            </a:r>
            <a:endPar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endParaRPr>
          </a:p>
          <a:p>
            <a:pPr algn="just"/>
            <a:endParaRPr lang="zh-CN" altLang="en-US" sz="44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grpSp>
        <p:nvGrpSpPr>
          <p:cNvPr id="8" name="组合 7"/>
          <p:cNvGrpSpPr/>
          <p:nvPr/>
        </p:nvGrpSpPr>
        <p:grpSpPr>
          <a:xfrm>
            <a:off x="2992120" y="1031875"/>
            <a:ext cx="5676900" cy="2413000"/>
            <a:chOff x="4038" y="1711"/>
            <a:chExt cx="8940" cy="3800"/>
          </a:xfrm>
        </p:grpSpPr>
        <p:pic>
          <p:nvPicPr>
            <p:cNvPr id="2" name="图片 1" descr="稿定抠图"/>
            <p:cNvPicPr>
              <a:picLocks noChangeAspect="1"/>
            </p:cNvPicPr>
            <p:nvPr/>
          </p:nvPicPr>
          <p:blipFill>
            <a:blip r:embed="rId2"/>
            <a:stretch>
              <a:fillRect/>
            </a:stretch>
          </p:blipFill>
          <p:spPr>
            <a:xfrm>
              <a:off x="9178" y="1711"/>
              <a:ext cx="3800" cy="3800"/>
            </a:xfrm>
            <a:prstGeom prst="rect">
              <a:avLst/>
            </a:prstGeom>
          </p:spPr>
        </p:pic>
        <p:pic>
          <p:nvPicPr>
            <p:cNvPr id="3" name="图片 2" descr="logo"/>
            <p:cNvPicPr>
              <a:picLocks noChangeAspect="1"/>
            </p:cNvPicPr>
            <p:nvPr/>
          </p:nvPicPr>
          <p:blipFill>
            <a:blip r:embed="rId3"/>
            <a:stretch>
              <a:fillRect/>
            </a:stretch>
          </p:blipFill>
          <p:spPr>
            <a:xfrm>
              <a:off x="4038" y="2996"/>
              <a:ext cx="5355" cy="1003"/>
            </a:xfrm>
            <a:prstGeom prst="rect">
              <a:avLst/>
            </a:prstGeom>
          </p:spPr>
        </p:pic>
        <p:cxnSp>
          <p:nvCxnSpPr>
            <p:cNvPr id="7" name="直接连接符 6"/>
            <p:cNvCxnSpPr/>
            <p:nvPr/>
          </p:nvCxnSpPr>
          <p:spPr>
            <a:xfrm>
              <a:off x="9585" y="2724"/>
              <a:ext cx="18" cy="1275"/>
            </a:xfrm>
            <a:prstGeom prst="line">
              <a:avLst/>
            </a:prstGeom>
            <a:ln w="19050">
              <a:solidFill>
                <a:srgbClr val="C3965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000">
        <p:wedge/>
      </p:transition>
    </mc:Choice>
    <mc:Fallback>
      <p:transition spd="slow">
        <p:wedg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pic>
        <p:nvPicPr>
          <p:cNvPr id="7" name="图片 6"/>
          <p:cNvPicPr>
            <a:picLocks noChangeAspect="1"/>
          </p:cNvPicPr>
          <p:nvPr/>
        </p:nvPicPr>
        <p:blipFill>
          <a:blip r:embed="rId2"/>
          <a:stretch>
            <a:fillRect/>
          </a:stretch>
        </p:blipFill>
        <p:spPr>
          <a:xfrm>
            <a:off x="-798830" y="-346075"/>
            <a:ext cx="13790295" cy="8014970"/>
          </a:xfrm>
          <a:prstGeom prst="rect">
            <a:avLst/>
          </a:prstGeom>
        </p:spPr>
      </p:pic>
      <p:pic>
        <p:nvPicPr>
          <p:cNvPr id="12" name="图片 11"/>
          <p:cNvPicPr>
            <a:picLocks noChangeAspect="1"/>
          </p:cNvPicPr>
          <p:nvPr/>
        </p:nvPicPr>
        <p:blipFill>
          <a:blip r:embed="rId3"/>
          <a:stretch>
            <a:fillRect/>
          </a:stretch>
        </p:blipFill>
        <p:spPr>
          <a:xfrm rot="3780000" flipH="1">
            <a:off x="1504950" y="-3943350"/>
            <a:ext cx="15322550" cy="16854805"/>
          </a:xfrm>
          <a:prstGeom prst="rect">
            <a:avLst/>
          </a:prstGeom>
        </p:spPr>
      </p:pic>
      <p:sp>
        <p:nvSpPr>
          <p:cNvPr id="4" name="文本框 3"/>
          <p:cNvSpPr txBox="1"/>
          <p:nvPr/>
        </p:nvSpPr>
        <p:spPr>
          <a:xfrm>
            <a:off x="7345680" y="1485900"/>
            <a:ext cx="5551805" cy="3276600"/>
          </a:xfrm>
          <a:prstGeom prst="rect">
            <a:avLst/>
          </a:prstGeom>
          <a:noFill/>
        </p:spPr>
        <p:txBody>
          <a:bodyPr wrap="square" rtlCol="0">
            <a:spAutoFit/>
          </a:bodyPr>
          <a:p>
            <a:pPr algn="ctr" fontAlgn="auto">
              <a:lnSpc>
                <a:spcPct val="150000"/>
              </a:lnSpc>
            </a:pPr>
            <a:r>
              <a:rPr lang="zh-CN" altLang="en-US" sz="2400">
                <a:latin typeface="方正宋刻本秀楷简体" panose="02000000000000000000" charset="-122"/>
                <a:ea typeface="方正宋刻本秀楷简体" panose="02000000000000000000" charset="-122"/>
                <a:cs typeface="方正宋刻本秀楷简体" panose="02000000000000000000" charset="-122"/>
              </a:rPr>
              <a:t>《阙题》</a:t>
            </a:r>
            <a:endParaRPr lang="zh-CN" altLang="en-US" sz="2400">
              <a:latin typeface="方正宋刻本秀楷简体" panose="02000000000000000000" charset="-122"/>
              <a:ea typeface="方正宋刻本秀楷简体" panose="02000000000000000000" charset="-122"/>
              <a:cs typeface="方正宋刻本秀楷简体" panose="02000000000000000000" charset="-122"/>
            </a:endParaRPr>
          </a:p>
          <a:p>
            <a:pPr algn="ctr" fontAlgn="auto">
              <a:lnSpc>
                <a:spcPct val="150000"/>
              </a:lnSpc>
            </a:pPr>
            <a:r>
              <a:rPr lang="zh-CN" altLang="en-US">
                <a:latin typeface="方正宋刻本秀楷简体" panose="02000000000000000000" charset="-122"/>
                <a:ea typeface="方正宋刻本秀楷简体" panose="02000000000000000000" charset="-122"/>
                <a:cs typeface="方正宋刻本秀楷简体" panose="02000000000000000000" charset="-122"/>
              </a:rPr>
              <a:t>[唐].刘眘虚</a:t>
            </a:r>
            <a:endParaRPr lang="zh-CN" altLang="en-US" sz="2400">
              <a:latin typeface="方正宋刻本秀楷简体" panose="02000000000000000000" charset="-122"/>
              <a:ea typeface="方正宋刻本秀楷简体" panose="02000000000000000000" charset="-122"/>
              <a:cs typeface="方正宋刻本秀楷简体" panose="02000000000000000000" charset="-122"/>
            </a:endParaRPr>
          </a:p>
          <a:p>
            <a:pPr algn="ctr" fontAlgn="auto">
              <a:lnSpc>
                <a:spcPct val="150000"/>
              </a:lnSpc>
            </a:pPr>
            <a:r>
              <a:rPr lang="zh-CN" altLang="en-US" sz="2400">
                <a:latin typeface="方正宋刻本秀楷简体" panose="02000000000000000000" charset="-122"/>
                <a:ea typeface="方正宋刻本秀楷简体" panose="02000000000000000000" charset="-122"/>
                <a:cs typeface="方正宋刻本秀楷简体" panose="02000000000000000000" charset="-122"/>
              </a:rPr>
              <a:t>道由白云尽，春与青溪长。</a:t>
            </a:r>
            <a:endParaRPr lang="zh-CN" altLang="en-US" sz="2400">
              <a:latin typeface="方正宋刻本秀楷简体" panose="02000000000000000000" charset="-122"/>
              <a:ea typeface="方正宋刻本秀楷简体" panose="02000000000000000000" charset="-122"/>
              <a:cs typeface="方正宋刻本秀楷简体" panose="02000000000000000000" charset="-122"/>
            </a:endParaRPr>
          </a:p>
          <a:p>
            <a:pPr algn="ctr" fontAlgn="auto">
              <a:lnSpc>
                <a:spcPct val="150000"/>
              </a:lnSpc>
            </a:pPr>
            <a:r>
              <a:rPr lang="zh-CN" altLang="en-US" sz="2400">
                <a:latin typeface="方正宋刻本秀楷简体" panose="02000000000000000000" charset="-122"/>
                <a:ea typeface="方正宋刻本秀楷简体" panose="02000000000000000000" charset="-122"/>
                <a:cs typeface="方正宋刻本秀楷简体" panose="02000000000000000000" charset="-122"/>
              </a:rPr>
              <a:t>时有落花至，远闻流水香。</a:t>
            </a:r>
            <a:endParaRPr lang="zh-CN" altLang="en-US" sz="2400">
              <a:latin typeface="方正宋刻本秀楷简体" panose="02000000000000000000" charset="-122"/>
              <a:ea typeface="方正宋刻本秀楷简体" panose="02000000000000000000" charset="-122"/>
              <a:cs typeface="方正宋刻本秀楷简体" panose="02000000000000000000" charset="-122"/>
            </a:endParaRPr>
          </a:p>
          <a:p>
            <a:pPr algn="ctr" fontAlgn="auto">
              <a:lnSpc>
                <a:spcPct val="150000"/>
              </a:lnSpc>
            </a:pPr>
            <a:r>
              <a:rPr lang="zh-CN" altLang="en-US" sz="2400">
                <a:latin typeface="方正宋刻本秀楷简体" panose="02000000000000000000" charset="-122"/>
                <a:ea typeface="方正宋刻本秀楷简体" panose="02000000000000000000" charset="-122"/>
                <a:cs typeface="方正宋刻本秀楷简体" panose="02000000000000000000" charset="-122"/>
              </a:rPr>
              <a:t>闲门向山路，深柳读书堂。</a:t>
            </a:r>
            <a:endParaRPr lang="zh-CN" altLang="en-US" sz="2400">
              <a:latin typeface="方正宋刻本秀楷简体" panose="02000000000000000000" charset="-122"/>
              <a:ea typeface="方正宋刻本秀楷简体" panose="02000000000000000000" charset="-122"/>
              <a:cs typeface="方正宋刻本秀楷简体" panose="02000000000000000000" charset="-122"/>
            </a:endParaRPr>
          </a:p>
          <a:p>
            <a:pPr algn="ctr" fontAlgn="auto">
              <a:lnSpc>
                <a:spcPct val="150000"/>
              </a:lnSpc>
            </a:pPr>
            <a:r>
              <a:rPr lang="zh-CN" altLang="en-US" sz="2400">
                <a:latin typeface="方正宋刻本秀楷简体" panose="02000000000000000000" charset="-122"/>
                <a:ea typeface="方正宋刻本秀楷简体" panose="02000000000000000000" charset="-122"/>
                <a:cs typeface="方正宋刻本秀楷简体" panose="02000000000000000000" charset="-122"/>
              </a:rPr>
              <a:t>幽映每白日，清辉照衣裳。</a:t>
            </a:r>
            <a:endParaRPr lang="zh-CN" altLang="en-US" sz="2400">
              <a:latin typeface="方正宋刻本秀楷简体" panose="02000000000000000000" charset="-122"/>
              <a:ea typeface="方正宋刻本秀楷简体" panose="02000000000000000000" charset="-122"/>
              <a:cs typeface="方正宋刻本秀楷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2420" y="-102870"/>
            <a:ext cx="13940790" cy="7307580"/>
          </a:xfrm>
          <a:prstGeom prst="rect">
            <a:avLst/>
          </a:prstGeom>
        </p:spPr>
      </p:pic>
      <p:sp>
        <p:nvSpPr>
          <p:cNvPr id="3" name="文本框 2"/>
          <p:cNvSpPr txBox="1"/>
          <p:nvPr/>
        </p:nvSpPr>
        <p:spPr>
          <a:xfrm>
            <a:off x="2415540" y="2555240"/>
            <a:ext cx="5452745" cy="1753235"/>
          </a:xfrm>
          <a:prstGeom prst="rect">
            <a:avLst/>
          </a:prstGeom>
          <a:noFill/>
        </p:spPr>
        <p:txBody>
          <a:bodyPr vert="horz" wrap="square" rtlCol="0">
            <a:spAutoFit/>
          </a:bodyPr>
          <a:p>
            <a:pPr algn="ctr" fontAlgn="auto">
              <a:lnSpc>
                <a:spcPct val="150000"/>
              </a:lnSpc>
            </a:pPr>
            <a:r>
              <a:rPr lang="zh-CN" altLang="en-US"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rPr>
              <a:t>人生逆旅不忘来时之路，</a:t>
            </a:r>
            <a:endParaRPr lang="zh-CN" altLang="en-US"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endParaRPr>
          </a:p>
          <a:p>
            <a:pPr algn="ctr" fontAlgn="auto">
              <a:lnSpc>
                <a:spcPct val="150000"/>
              </a:lnSpc>
            </a:pPr>
            <a:r>
              <a:rPr lang="zh-CN" altLang="en-US"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rPr>
              <a:t>学海求索不负生平热爱。</a:t>
            </a:r>
            <a:endParaRPr lang="zh-CN" altLang="en-US"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endParaRPr>
          </a:p>
          <a:p>
            <a:pPr algn="r" fontAlgn="auto">
              <a:lnSpc>
                <a:spcPct val="150000"/>
              </a:lnSpc>
            </a:pPr>
            <a:r>
              <a:rPr lang="en-US" altLang="zh-CN"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rPr>
              <a:t>——</a:t>
            </a:r>
            <a:r>
              <a:rPr lang="zh-CN" altLang="en-US"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rPr>
              <a:t>鸽主</a:t>
            </a:r>
            <a:endParaRPr lang="zh-CN" altLang="en-US" sz="2400">
              <a:solidFill>
                <a:schemeClr val="bg1"/>
              </a:solidFill>
              <a:latin typeface="方正宋刻本秀楷简体" panose="02000000000000000000" charset="-122"/>
              <a:ea typeface="方正宋刻本秀楷简体" panose="02000000000000000000" charset="-122"/>
              <a:cs typeface="方正宋刻本秀楷简体" panose="02000000000000000000"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320"/>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26385" y="281305"/>
            <a:ext cx="6231255" cy="953135"/>
          </a:xfrm>
          <a:prstGeom prst="rect">
            <a:avLst/>
          </a:prstGeom>
          <a:noFill/>
          <a:effectLst/>
        </p:spPr>
        <p:txBody>
          <a:bodyPr wrap="square" rtlCol="0">
            <a:spAutoFit/>
          </a:bodyPr>
          <a:lstStyle/>
          <a:p>
            <a:pPr algn="dist"/>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一、</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野生</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工作室简介</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缘起</a:t>
            </a:r>
            <a:endPar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endParaRPr>
          </a:p>
          <a:p>
            <a:pPr algn="dist"/>
            <a:endPar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pic>
        <p:nvPicPr>
          <p:cNvPr id="2" name="图片 1"/>
          <p:cNvPicPr>
            <a:picLocks noChangeAspect="1"/>
          </p:cNvPicPr>
          <p:nvPr/>
        </p:nvPicPr>
        <p:blipFill>
          <a:blip r:embed="rId2"/>
          <a:srcRect/>
          <a:stretch>
            <a:fillRect/>
          </a:stretch>
        </p:blipFill>
        <p:spPr>
          <a:xfrm>
            <a:off x="296545" y="869315"/>
            <a:ext cx="3064510" cy="5436870"/>
          </a:xfrm>
          <a:prstGeom prst="rect">
            <a:avLst/>
          </a:prstGeom>
        </p:spPr>
      </p:pic>
      <p:pic>
        <p:nvPicPr>
          <p:cNvPr id="30" name="图片 29"/>
          <p:cNvPicPr>
            <a:picLocks noChangeAspect="1"/>
          </p:cNvPicPr>
          <p:nvPr/>
        </p:nvPicPr>
        <p:blipFill>
          <a:blip r:embed="rId3"/>
          <a:srcRect/>
          <a:stretch>
            <a:fillRect/>
          </a:stretch>
        </p:blipFill>
        <p:spPr>
          <a:xfrm>
            <a:off x="3728085" y="3111500"/>
            <a:ext cx="6783070" cy="1386840"/>
          </a:xfrm>
          <a:prstGeom prst="rect">
            <a:avLst/>
          </a:prstGeom>
        </p:spPr>
      </p:pic>
      <p:pic>
        <p:nvPicPr>
          <p:cNvPr id="32" name="图片 31"/>
          <p:cNvPicPr>
            <a:picLocks noChangeAspect="1"/>
          </p:cNvPicPr>
          <p:nvPr/>
        </p:nvPicPr>
        <p:blipFill>
          <a:blip r:embed="rId4"/>
          <a:srcRect/>
          <a:stretch>
            <a:fillRect/>
          </a:stretch>
        </p:blipFill>
        <p:spPr>
          <a:xfrm>
            <a:off x="3667125" y="1440180"/>
            <a:ext cx="6783070" cy="1424305"/>
          </a:xfrm>
          <a:prstGeom prst="rect">
            <a:avLst/>
          </a:prstGeom>
        </p:spPr>
      </p:pic>
      <p:grpSp>
        <p:nvGrpSpPr>
          <p:cNvPr id="33" name="组合 32"/>
          <p:cNvGrpSpPr/>
          <p:nvPr/>
        </p:nvGrpSpPr>
        <p:grpSpPr>
          <a:xfrm>
            <a:off x="3435985" y="921385"/>
            <a:ext cx="8084185" cy="1071897"/>
            <a:chOff x="5411" y="695"/>
            <a:chExt cx="12731" cy="1688"/>
          </a:xfrm>
        </p:grpSpPr>
        <p:pic>
          <p:nvPicPr>
            <p:cNvPr id="28" name="内容占位符 4"/>
            <p:cNvPicPr>
              <a:picLocks noChangeAspect="1"/>
            </p:cNvPicPr>
            <p:nvPr/>
          </p:nvPicPr>
          <p:blipFill rotWithShape="1">
            <a:blip r:embed="rId5"/>
            <a:srcRect/>
            <a:stretch>
              <a:fillRect/>
            </a:stretch>
          </p:blipFill>
          <p:spPr>
            <a:xfrm>
              <a:off x="5411" y="695"/>
              <a:ext cx="2604" cy="1688"/>
            </a:xfrm>
            <a:prstGeom prst="rect">
              <a:avLst/>
            </a:prstGeom>
          </p:spPr>
        </p:pic>
        <p:pic>
          <p:nvPicPr>
            <p:cNvPr id="35" name="内容占位符 4"/>
            <p:cNvPicPr>
              <a:picLocks noChangeAspect="1"/>
            </p:cNvPicPr>
            <p:nvPr/>
          </p:nvPicPr>
          <p:blipFill rotWithShape="1">
            <a:blip r:embed="rId6"/>
            <a:srcRect/>
            <a:stretch>
              <a:fillRect/>
            </a:stretch>
          </p:blipFill>
          <p:spPr>
            <a:xfrm rot="10800000">
              <a:off x="7858" y="1286"/>
              <a:ext cx="2132" cy="1097"/>
            </a:xfrm>
            <a:prstGeom prst="rect">
              <a:avLst/>
            </a:prstGeom>
          </p:spPr>
        </p:pic>
        <p:sp>
          <p:nvSpPr>
            <p:cNvPr id="24" name="文本框 23"/>
            <p:cNvSpPr txBox="1"/>
            <p:nvPr/>
          </p:nvSpPr>
          <p:spPr>
            <a:xfrm>
              <a:off x="10432" y="1286"/>
              <a:ext cx="7710" cy="1016"/>
            </a:xfrm>
            <a:prstGeom prst="rect">
              <a:avLst/>
            </a:prstGeom>
            <a:solidFill>
              <a:schemeClr val="accent2">
                <a:lumMod val="20000"/>
                <a:lumOff val="80000"/>
              </a:schemeClr>
            </a:solidFill>
          </p:spPr>
          <p:txBody>
            <a:bodyPr wrap="square" rtlCol="0">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先后认识曾柯雯老师、檀敏老师、王沐老师、郑桂珊老师、王伦立老师</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grpSp>
      <p:grpSp>
        <p:nvGrpSpPr>
          <p:cNvPr id="34" name="组合 33"/>
          <p:cNvGrpSpPr/>
          <p:nvPr/>
        </p:nvGrpSpPr>
        <p:grpSpPr>
          <a:xfrm>
            <a:off x="3518535" y="2642235"/>
            <a:ext cx="8137525" cy="1071880"/>
            <a:chOff x="5541" y="3405"/>
            <a:chExt cx="12815" cy="1688"/>
          </a:xfrm>
        </p:grpSpPr>
        <p:pic>
          <p:nvPicPr>
            <p:cNvPr id="22" name="内容占位符 4"/>
            <p:cNvPicPr>
              <a:picLocks noChangeAspect="1"/>
            </p:cNvPicPr>
            <p:nvPr/>
          </p:nvPicPr>
          <p:blipFill rotWithShape="1">
            <a:blip r:embed="rId5"/>
            <a:srcRect/>
            <a:stretch>
              <a:fillRect/>
            </a:stretch>
          </p:blipFill>
          <p:spPr>
            <a:xfrm>
              <a:off x="5541" y="3405"/>
              <a:ext cx="2604" cy="1688"/>
            </a:xfrm>
            <a:prstGeom prst="rect">
              <a:avLst/>
            </a:prstGeom>
          </p:spPr>
        </p:pic>
        <p:pic>
          <p:nvPicPr>
            <p:cNvPr id="25" name="内容占位符 4"/>
            <p:cNvPicPr>
              <a:picLocks noChangeAspect="1"/>
            </p:cNvPicPr>
            <p:nvPr/>
          </p:nvPicPr>
          <p:blipFill rotWithShape="1">
            <a:blip r:embed="rId6"/>
            <a:srcRect/>
            <a:stretch>
              <a:fillRect/>
            </a:stretch>
          </p:blipFill>
          <p:spPr>
            <a:xfrm rot="10800000">
              <a:off x="8145" y="3893"/>
              <a:ext cx="2132" cy="1097"/>
            </a:xfrm>
            <a:prstGeom prst="rect">
              <a:avLst/>
            </a:prstGeom>
          </p:spPr>
        </p:pic>
        <p:sp>
          <p:nvSpPr>
            <p:cNvPr id="26" name="文本框 25"/>
            <p:cNvSpPr txBox="1"/>
            <p:nvPr/>
          </p:nvSpPr>
          <p:spPr>
            <a:xfrm>
              <a:off x="10432" y="3934"/>
              <a:ext cx="7924" cy="1016"/>
            </a:xfrm>
            <a:prstGeom prst="rect">
              <a:avLst/>
            </a:prstGeom>
            <a:solidFill>
              <a:schemeClr val="accent2">
                <a:lumMod val="40000"/>
                <a:lumOff val="60000"/>
              </a:schemeClr>
            </a:solidFill>
          </p:spPr>
          <p:txBody>
            <a:bodyPr wrap="square" rtlCol="0">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组织</a:t>
              </a:r>
              <a:r>
                <a:rPr lang="en-US" altLang="zh-CN">
                  <a:latin typeface="华文中宋" panose="02010600040101010101" pitchFamily="2" charset="-122"/>
                  <a:ea typeface="华文中宋" panose="02010600040101010101" pitchFamily="2" charset="-122"/>
                  <a:cs typeface="华文中宋" panose="02010600040101010101" pitchFamily="2" charset="-122"/>
                </a:rPr>
                <a:t>9</a:t>
              </a:r>
              <a:r>
                <a:rPr lang="zh-CN" altLang="en-US">
                  <a:latin typeface="华文中宋" panose="02010600040101010101" pitchFamily="2" charset="-122"/>
                  <a:ea typeface="华文中宋" panose="02010600040101010101" pitchFamily="2" charset="-122"/>
                  <a:cs typeface="华文中宋" panose="02010600040101010101" pitchFamily="2" charset="-122"/>
                </a:rPr>
                <a:t>期云教研活动，现已升级换代为</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历史教师发展</a:t>
              </a:r>
              <a:r>
                <a:rPr lang="zh-CN" altLang="en-US">
                  <a:latin typeface="华文中宋" panose="02010600040101010101" pitchFamily="2" charset="-122"/>
                  <a:ea typeface="华文中宋" panose="02010600040101010101" pitchFamily="2" charset="-122"/>
                  <a:cs typeface="华文中宋" panose="02010600040101010101" pitchFamily="2" charset="-122"/>
                </a:rPr>
                <a:t>共同体</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320"/>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684780" y="281305"/>
            <a:ext cx="5315585" cy="953135"/>
          </a:xfrm>
          <a:prstGeom prst="rect">
            <a:avLst/>
          </a:prstGeom>
          <a:noFill/>
          <a:effectLst/>
        </p:spPr>
        <p:txBody>
          <a:bodyPr wrap="square" rtlCol="0">
            <a:spAutoFit/>
          </a:bodyPr>
          <a:lstStyle/>
          <a:p>
            <a:pPr algn="dist"/>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一、</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野生</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工作室简介</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缘起</a:t>
            </a:r>
            <a:endPar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endParaRPr>
          </a:p>
          <a:p>
            <a:pPr algn="dist"/>
            <a:endPar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pic>
        <p:nvPicPr>
          <p:cNvPr id="2" name="图片 1"/>
          <p:cNvPicPr>
            <a:picLocks noChangeAspect="1"/>
          </p:cNvPicPr>
          <p:nvPr/>
        </p:nvPicPr>
        <p:blipFill>
          <a:blip r:embed="rId2"/>
          <a:srcRect/>
          <a:stretch>
            <a:fillRect/>
          </a:stretch>
        </p:blipFill>
        <p:spPr>
          <a:xfrm>
            <a:off x="296545" y="869315"/>
            <a:ext cx="3064510" cy="5436870"/>
          </a:xfrm>
          <a:prstGeom prst="rect">
            <a:avLst/>
          </a:prstGeom>
        </p:spPr>
      </p:pic>
      <p:pic>
        <p:nvPicPr>
          <p:cNvPr id="30" name="图片 29"/>
          <p:cNvPicPr>
            <a:picLocks noChangeAspect="1"/>
          </p:cNvPicPr>
          <p:nvPr/>
        </p:nvPicPr>
        <p:blipFill>
          <a:blip r:embed="rId3"/>
          <a:srcRect/>
          <a:stretch>
            <a:fillRect/>
          </a:stretch>
        </p:blipFill>
        <p:spPr>
          <a:xfrm>
            <a:off x="3728085" y="3111500"/>
            <a:ext cx="6783070" cy="1386840"/>
          </a:xfrm>
          <a:prstGeom prst="rect">
            <a:avLst/>
          </a:prstGeom>
        </p:spPr>
      </p:pic>
      <p:pic>
        <p:nvPicPr>
          <p:cNvPr id="32" name="图片 31"/>
          <p:cNvPicPr>
            <a:picLocks noChangeAspect="1"/>
          </p:cNvPicPr>
          <p:nvPr/>
        </p:nvPicPr>
        <p:blipFill>
          <a:blip r:embed="rId4"/>
          <a:srcRect/>
          <a:stretch>
            <a:fillRect/>
          </a:stretch>
        </p:blipFill>
        <p:spPr>
          <a:xfrm>
            <a:off x="3667125" y="1440180"/>
            <a:ext cx="6783070" cy="1424305"/>
          </a:xfrm>
          <a:prstGeom prst="rect">
            <a:avLst/>
          </a:prstGeom>
        </p:spPr>
      </p:pic>
      <p:grpSp>
        <p:nvGrpSpPr>
          <p:cNvPr id="33" name="组合 32"/>
          <p:cNvGrpSpPr/>
          <p:nvPr/>
        </p:nvGrpSpPr>
        <p:grpSpPr>
          <a:xfrm>
            <a:off x="3435985" y="921385"/>
            <a:ext cx="8084185" cy="1071897"/>
            <a:chOff x="5411" y="695"/>
            <a:chExt cx="12731" cy="1688"/>
          </a:xfrm>
        </p:grpSpPr>
        <p:pic>
          <p:nvPicPr>
            <p:cNvPr id="28" name="内容占位符 4"/>
            <p:cNvPicPr>
              <a:picLocks noChangeAspect="1"/>
            </p:cNvPicPr>
            <p:nvPr/>
          </p:nvPicPr>
          <p:blipFill rotWithShape="1">
            <a:blip r:embed="rId5"/>
            <a:srcRect/>
            <a:stretch>
              <a:fillRect/>
            </a:stretch>
          </p:blipFill>
          <p:spPr>
            <a:xfrm>
              <a:off x="5411" y="695"/>
              <a:ext cx="2604" cy="1688"/>
            </a:xfrm>
            <a:prstGeom prst="rect">
              <a:avLst/>
            </a:prstGeom>
          </p:spPr>
        </p:pic>
        <p:pic>
          <p:nvPicPr>
            <p:cNvPr id="35" name="内容占位符 4"/>
            <p:cNvPicPr>
              <a:picLocks noChangeAspect="1"/>
            </p:cNvPicPr>
            <p:nvPr/>
          </p:nvPicPr>
          <p:blipFill rotWithShape="1">
            <a:blip r:embed="rId6"/>
            <a:srcRect/>
            <a:stretch>
              <a:fillRect/>
            </a:stretch>
          </p:blipFill>
          <p:spPr>
            <a:xfrm rot="10800000">
              <a:off x="7858" y="1286"/>
              <a:ext cx="2132" cy="1097"/>
            </a:xfrm>
            <a:prstGeom prst="rect">
              <a:avLst/>
            </a:prstGeom>
          </p:spPr>
        </p:pic>
        <p:sp>
          <p:nvSpPr>
            <p:cNvPr id="24" name="文本框 23"/>
            <p:cNvSpPr txBox="1"/>
            <p:nvPr/>
          </p:nvSpPr>
          <p:spPr>
            <a:xfrm>
              <a:off x="10432" y="1286"/>
              <a:ext cx="7710" cy="1016"/>
            </a:xfrm>
            <a:prstGeom prst="rect">
              <a:avLst/>
            </a:prstGeom>
            <a:solidFill>
              <a:schemeClr val="accent2">
                <a:lumMod val="20000"/>
                <a:lumOff val="80000"/>
              </a:schemeClr>
            </a:solidFill>
          </p:spPr>
          <p:txBody>
            <a:bodyPr wrap="square" rtlCol="0">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先后认识曾柯雯老师、檀敏老师、王沐老师、郑桂珊老师、王伦立老师</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grpSp>
      <p:grpSp>
        <p:nvGrpSpPr>
          <p:cNvPr id="34" name="组合 33"/>
          <p:cNvGrpSpPr/>
          <p:nvPr/>
        </p:nvGrpSpPr>
        <p:grpSpPr>
          <a:xfrm>
            <a:off x="3518535" y="2642235"/>
            <a:ext cx="8137525" cy="1071880"/>
            <a:chOff x="5541" y="3405"/>
            <a:chExt cx="12815" cy="1688"/>
          </a:xfrm>
        </p:grpSpPr>
        <p:pic>
          <p:nvPicPr>
            <p:cNvPr id="22" name="内容占位符 4"/>
            <p:cNvPicPr>
              <a:picLocks noChangeAspect="1"/>
            </p:cNvPicPr>
            <p:nvPr/>
          </p:nvPicPr>
          <p:blipFill rotWithShape="1">
            <a:blip r:embed="rId5"/>
            <a:srcRect/>
            <a:stretch>
              <a:fillRect/>
            </a:stretch>
          </p:blipFill>
          <p:spPr>
            <a:xfrm>
              <a:off x="5541" y="3405"/>
              <a:ext cx="2604" cy="1688"/>
            </a:xfrm>
            <a:prstGeom prst="rect">
              <a:avLst/>
            </a:prstGeom>
          </p:spPr>
        </p:pic>
        <p:pic>
          <p:nvPicPr>
            <p:cNvPr id="25" name="内容占位符 4"/>
            <p:cNvPicPr>
              <a:picLocks noChangeAspect="1"/>
            </p:cNvPicPr>
            <p:nvPr/>
          </p:nvPicPr>
          <p:blipFill rotWithShape="1">
            <a:blip r:embed="rId6"/>
            <a:srcRect/>
            <a:stretch>
              <a:fillRect/>
            </a:stretch>
          </p:blipFill>
          <p:spPr>
            <a:xfrm rot="10800000">
              <a:off x="8145" y="3893"/>
              <a:ext cx="2132" cy="1097"/>
            </a:xfrm>
            <a:prstGeom prst="rect">
              <a:avLst/>
            </a:prstGeom>
          </p:spPr>
        </p:pic>
        <p:sp>
          <p:nvSpPr>
            <p:cNvPr id="26" name="文本框 25"/>
            <p:cNvSpPr txBox="1"/>
            <p:nvPr/>
          </p:nvSpPr>
          <p:spPr>
            <a:xfrm>
              <a:off x="10432" y="3934"/>
              <a:ext cx="7924" cy="1016"/>
            </a:xfrm>
            <a:prstGeom prst="rect">
              <a:avLst/>
            </a:prstGeom>
            <a:solidFill>
              <a:schemeClr val="accent2">
                <a:lumMod val="40000"/>
                <a:lumOff val="60000"/>
              </a:schemeClr>
            </a:solidFill>
          </p:spPr>
          <p:txBody>
            <a:bodyPr wrap="square" rtlCol="0">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组织</a:t>
              </a:r>
              <a:r>
                <a:rPr lang="en-US" altLang="zh-CN">
                  <a:latin typeface="华文中宋" panose="02010600040101010101" pitchFamily="2" charset="-122"/>
                  <a:ea typeface="华文中宋" panose="02010600040101010101" pitchFamily="2" charset="-122"/>
                  <a:cs typeface="华文中宋" panose="02010600040101010101" pitchFamily="2" charset="-122"/>
                </a:rPr>
                <a:t>9</a:t>
              </a:r>
              <a:r>
                <a:rPr lang="zh-CN" altLang="en-US">
                  <a:latin typeface="华文中宋" panose="02010600040101010101" pitchFamily="2" charset="-122"/>
                  <a:ea typeface="华文中宋" panose="02010600040101010101" pitchFamily="2" charset="-122"/>
                  <a:cs typeface="华文中宋" panose="02010600040101010101" pitchFamily="2" charset="-122"/>
                </a:rPr>
                <a:t>期云教研活动，现已升级换代为</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历史教师发展</a:t>
              </a:r>
              <a:r>
                <a:rPr lang="zh-CN" altLang="en-US">
                  <a:latin typeface="华文中宋" panose="02010600040101010101" pitchFamily="2" charset="-122"/>
                  <a:ea typeface="华文中宋" panose="02010600040101010101" pitchFamily="2" charset="-122"/>
                  <a:cs typeface="华文中宋" panose="02010600040101010101" pitchFamily="2" charset="-122"/>
                </a:rPr>
                <a:t>共同体</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grpSp>
      <p:pic>
        <p:nvPicPr>
          <p:cNvPr id="38" name="图片 37"/>
          <p:cNvPicPr>
            <a:picLocks noChangeAspect="1"/>
          </p:cNvPicPr>
          <p:nvPr/>
        </p:nvPicPr>
        <p:blipFill>
          <a:blip r:embed="rId7"/>
          <a:srcRect/>
          <a:stretch>
            <a:fillRect/>
          </a:stretch>
        </p:blipFill>
        <p:spPr>
          <a:xfrm>
            <a:off x="3728085" y="4598670"/>
            <a:ext cx="6783070" cy="1405255"/>
          </a:xfrm>
          <a:prstGeom prst="rect">
            <a:avLst/>
          </a:prstGeom>
        </p:spPr>
      </p:pic>
      <p:grpSp>
        <p:nvGrpSpPr>
          <p:cNvPr id="37" name="组合 36"/>
          <p:cNvGrpSpPr/>
          <p:nvPr/>
        </p:nvGrpSpPr>
        <p:grpSpPr>
          <a:xfrm>
            <a:off x="3518535" y="4081145"/>
            <a:ext cx="8137525" cy="1071880"/>
            <a:chOff x="5541" y="5671"/>
            <a:chExt cx="12815" cy="1688"/>
          </a:xfrm>
        </p:grpSpPr>
        <p:pic>
          <p:nvPicPr>
            <p:cNvPr id="4" name="内容占位符 4"/>
            <p:cNvPicPr>
              <a:picLocks noChangeAspect="1"/>
            </p:cNvPicPr>
            <p:nvPr/>
          </p:nvPicPr>
          <p:blipFill rotWithShape="1">
            <a:blip r:embed="rId5"/>
            <a:srcRect/>
            <a:stretch>
              <a:fillRect/>
            </a:stretch>
          </p:blipFill>
          <p:spPr>
            <a:xfrm>
              <a:off x="5541" y="5671"/>
              <a:ext cx="2604" cy="1688"/>
            </a:xfrm>
            <a:prstGeom prst="rect">
              <a:avLst/>
            </a:prstGeom>
          </p:spPr>
        </p:pic>
        <p:pic>
          <p:nvPicPr>
            <p:cNvPr id="27" name="内容占位符 4"/>
            <p:cNvPicPr>
              <a:picLocks noChangeAspect="1"/>
            </p:cNvPicPr>
            <p:nvPr/>
          </p:nvPicPr>
          <p:blipFill rotWithShape="1">
            <a:blip r:embed="rId6"/>
            <a:srcRect/>
            <a:stretch>
              <a:fillRect/>
            </a:stretch>
          </p:blipFill>
          <p:spPr>
            <a:xfrm rot="10800000">
              <a:off x="8015" y="6262"/>
              <a:ext cx="2132" cy="1097"/>
            </a:xfrm>
            <a:prstGeom prst="rect">
              <a:avLst/>
            </a:prstGeom>
          </p:spPr>
        </p:pic>
        <p:sp>
          <p:nvSpPr>
            <p:cNvPr id="29" name="文本框 28"/>
            <p:cNvSpPr txBox="1"/>
            <p:nvPr/>
          </p:nvSpPr>
          <p:spPr>
            <a:xfrm>
              <a:off x="10432" y="6486"/>
              <a:ext cx="7924" cy="580"/>
            </a:xfrm>
            <a:prstGeom prst="rect">
              <a:avLst/>
            </a:prstGeom>
            <a:solidFill>
              <a:schemeClr val="accent2">
                <a:lumMod val="60000"/>
                <a:lumOff val="40000"/>
              </a:schemeClr>
            </a:solidFill>
          </p:spPr>
          <p:txBody>
            <a:bodyPr wrap="square" rtlCol="0">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成立网络</a:t>
              </a:r>
              <a:r>
                <a:rPr lang="zh-CN" altLang="en-US">
                  <a:latin typeface="华文中宋" panose="02010600040101010101" pitchFamily="2" charset="-122"/>
                  <a:ea typeface="华文中宋" panose="02010600040101010101" pitchFamily="2" charset="-122"/>
                  <a:cs typeface="华文中宋" panose="02010600040101010101" pitchFamily="2" charset="-122"/>
                </a:rPr>
                <a:t>工作室，开始出产初中同步教学课件。</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strips(downLeft)">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24485" y="225425"/>
            <a:ext cx="9629140" cy="521970"/>
          </a:xfrm>
          <a:prstGeom prst="rect">
            <a:avLst/>
          </a:prstGeom>
          <a:noFill/>
          <a:effectLst/>
        </p:spPr>
        <p:txBody>
          <a:bodyPr wrap="square" rtlCol="0">
            <a:spAutoFit/>
          </a:bodyPr>
          <a:lstStyle/>
          <a:p>
            <a:pPr algn="dist"/>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野生</a:t>
            </a:r>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教师养成记</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之</a:t>
            </a:r>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与你</a:t>
            </a:r>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心仪</a:t>
            </a:r>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的前辈</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共同研课</a:t>
            </a:r>
            <a:endPar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sp>
        <p:nvSpPr>
          <p:cNvPr id="10" name="iconfont-1014-790819"/>
          <p:cNvSpPr>
            <a:spLocks noChangeAspect="1"/>
          </p:cNvSpPr>
          <p:nvPr/>
        </p:nvSpPr>
        <p:spPr bwMode="auto">
          <a:xfrm>
            <a:off x="5534738" y="2428026"/>
            <a:ext cx="472755" cy="472658"/>
          </a:xfrm>
          <a:custGeom>
            <a:avLst/>
            <a:gdLst>
              <a:gd name="T0" fmla="*/ 640 w 10240"/>
              <a:gd name="T1" fmla="*/ 9600 h 10240"/>
              <a:gd name="T2" fmla="*/ 640 w 10240"/>
              <a:gd name="T3" fmla="*/ 0 h 10240"/>
              <a:gd name="T4" fmla="*/ 0 w 10240"/>
              <a:gd name="T5" fmla="*/ 0 h 10240"/>
              <a:gd name="T6" fmla="*/ 0 w 10240"/>
              <a:gd name="T7" fmla="*/ 10240 h 10240"/>
              <a:gd name="T8" fmla="*/ 10240 w 10240"/>
              <a:gd name="T9" fmla="*/ 10240 h 10240"/>
              <a:gd name="T10" fmla="*/ 10240 w 10240"/>
              <a:gd name="T11" fmla="*/ 9600 h 10240"/>
              <a:gd name="T12" fmla="*/ 640 w 10240"/>
              <a:gd name="T13" fmla="*/ 9600 h 10240"/>
              <a:gd name="T14" fmla="*/ 9573 w 10240"/>
              <a:gd name="T15" fmla="*/ 1570 h 10240"/>
              <a:gd name="T16" fmla="*/ 6359 w 10240"/>
              <a:gd name="T17" fmla="*/ 1570 h 10240"/>
              <a:gd name="T18" fmla="*/ 7562 w 10240"/>
              <a:gd name="T19" fmla="*/ 2773 h 10240"/>
              <a:gd name="T20" fmla="*/ 6175 w 10240"/>
              <a:gd name="T21" fmla="*/ 4159 h 10240"/>
              <a:gd name="T22" fmla="*/ 4214 w 10240"/>
              <a:gd name="T23" fmla="*/ 2198 h 10240"/>
              <a:gd name="T24" fmla="*/ 4214 w 10240"/>
              <a:gd name="T25" fmla="*/ 2198 h 10240"/>
              <a:gd name="T26" fmla="*/ 4203 w 10240"/>
              <a:gd name="T27" fmla="*/ 2191 h 10240"/>
              <a:gd name="T28" fmla="*/ 4063 w 10240"/>
              <a:gd name="T29" fmla="*/ 2136 h 10240"/>
              <a:gd name="T30" fmla="*/ 3912 w 10240"/>
              <a:gd name="T31" fmla="*/ 2198 h 10240"/>
              <a:gd name="T32" fmla="*/ 1197 w 10240"/>
              <a:gd name="T33" fmla="*/ 4913 h 10240"/>
              <a:gd name="T34" fmla="*/ 1197 w 10240"/>
              <a:gd name="T35" fmla="*/ 5215 h 10240"/>
              <a:gd name="T36" fmla="*/ 1801 w 10240"/>
              <a:gd name="T37" fmla="*/ 5819 h 10240"/>
              <a:gd name="T38" fmla="*/ 2102 w 10240"/>
              <a:gd name="T39" fmla="*/ 5819 h 10240"/>
              <a:gd name="T40" fmla="*/ 4063 w 10240"/>
              <a:gd name="T41" fmla="*/ 3857 h 10240"/>
              <a:gd name="T42" fmla="*/ 6024 w 10240"/>
              <a:gd name="T43" fmla="*/ 5819 h 10240"/>
              <a:gd name="T44" fmla="*/ 6095 w 10240"/>
              <a:gd name="T45" fmla="*/ 5865 h 10240"/>
              <a:gd name="T46" fmla="*/ 6326 w 10240"/>
              <a:gd name="T47" fmla="*/ 5819 h 10240"/>
              <a:gd name="T48" fmla="*/ 6929 w 10240"/>
              <a:gd name="T49" fmla="*/ 5215 h 10240"/>
              <a:gd name="T50" fmla="*/ 8467 w 10240"/>
              <a:gd name="T51" fmla="*/ 3678 h 10240"/>
              <a:gd name="T52" fmla="*/ 9573 w 10240"/>
              <a:gd name="T53" fmla="*/ 4784 h 10240"/>
              <a:gd name="T54" fmla="*/ 9573 w 10240"/>
              <a:gd name="T55" fmla="*/ 1570 h 10240"/>
              <a:gd name="T56" fmla="*/ 2515 w 10240"/>
              <a:gd name="T57" fmla="*/ 9204 h 10240"/>
              <a:gd name="T58" fmla="*/ 2515 w 10240"/>
              <a:gd name="T59" fmla="*/ 6045 h 10240"/>
              <a:gd name="T60" fmla="*/ 2102 w 10240"/>
              <a:gd name="T61" fmla="*/ 6459 h 10240"/>
              <a:gd name="T62" fmla="*/ 1801 w 10240"/>
              <a:gd name="T63" fmla="*/ 6459 h 10240"/>
              <a:gd name="T64" fmla="*/ 1449 w 10240"/>
              <a:gd name="T65" fmla="*/ 6107 h 10240"/>
              <a:gd name="T66" fmla="*/ 1449 w 10240"/>
              <a:gd name="T67" fmla="*/ 9204 h 10240"/>
              <a:gd name="T68" fmla="*/ 2515 w 10240"/>
              <a:gd name="T69" fmla="*/ 9204 h 10240"/>
              <a:gd name="T70" fmla="*/ 4280 w 10240"/>
              <a:gd name="T71" fmla="*/ 9204 h 10240"/>
              <a:gd name="T72" fmla="*/ 4280 w 10240"/>
              <a:gd name="T73" fmla="*/ 4714 h 10240"/>
              <a:gd name="T74" fmla="*/ 4064 w 10240"/>
              <a:gd name="T75" fmla="*/ 4497 h 10240"/>
              <a:gd name="T76" fmla="*/ 3213 w 10240"/>
              <a:gd name="T77" fmla="*/ 5348 h 10240"/>
              <a:gd name="T78" fmla="*/ 3213 w 10240"/>
              <a:gd name="T79" fmla="*/ 9204 h 10240"/>
              <a:gd name="T80" fmla="*/ 4280 w 10240"/>
              <a:gd name="T81" fmla="*/ 9204 h 10240"/>
              <a:gd name="T82" fmla="*/ 6044 w 10240"/>
              <a:gd name="T83" fmla="*/ 9204 h 10240"/>
              <a:gd name="T84" fmla="*/ 6044 w 10240"/>
              <a:gd name="T85" fmla="*/ 6472 h 10240"/>
              <a:gd name="T86" fmla="*/ 6025 w 10240"/>
              <a:gd name="T87" fmla="*/ 6459 h 10240"/>
              <a:gd name="T88" fmla="*/ 4978 w 10240"/>
              <a:gd name="T89" fmla="*/ 5412 h 10240"/>
              <a:gd name="T90" fmla="*/ 4978 w 10240"/>
              <a:gd name="T91" fmla="*/ 9204 h 10240"/>
              <a:gd name="T92" fmla="*/ 6044 w 10240"/>
              <a:gd name="T93" fmla="*/ 9204 h 10240"/>
              <a:gd name="T94" fmla="*/ 7809 w 10240"/>
              <a:gd name="T95" fmla="*/ 9204 h 10240"/>
              <a:gd name="T96" fmla="*/ 7809 w 10240"/>
              <a:gd name="T97" fmla="*/ 4976 h 10240"/>
              <a:gd name="T98" fmla="*/ 6929 w 10240"/>
              <a:gd name="T99" fmla="*/ 5855 h 10240"/>
              <a:gd name="T100" fmla="*/ 6742 w 10240"/>
              <a:gd name="T101" fmla="*/ 6043 h 10240"/>
              <a:gd name="T102" fmla="*/ 6742 w 10240"/>
              <a:gd name="T103" fmla="*/ 9204 h 10240"/>
              <a:gd name="T104" fmla="*/ 7809 w 10240"/>
              <a:gd name="T105" fmla="*/ 9204 h 10240"/>
              <a:gd name="T106" fmla="*/ 9573 w 10240"/>
              <a:gd name="T107" fmla="*/ 9204 h 10240"/>
              <a:gd name="T108" fmla="*/ 9573 w 10240"/>
              <a:gd name="T109" fmla="*/ 5424 h 10240"/>
              <a:gd name="T110" fmla="*/ 8506 w 10240"/>
              <a:gd name="T111" fmla="*/ 4357 h 10240"/>
              <a:gd name="T112" fmla="*/ 8506 w 10240"/>
              <a:gd name="T113" fmla="*/ 9204 h 10240"/>
              <a:gd name="T114" fmla="*/ 9573 w 10240"/>
              <a:gd name="T115" fmla="*/ 9204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40" h="10240">
                <a:moveTo>
                  <a:pt x="640" y="9600"/>
                </a:moveTo>
                <a:lnTo>
                  <a:pt x="640" y="0"/>
                </a:lnTo>
                <a:lnTo>
                  <a:pt x="0" y="0"/>
                </a:lnTo>
                <a:lnTo>
                  <a:pt x="0" y="10240"/>
                </a:lnTo>
                <a:lnTo>
                  <a:pt x="10240" y="10240"/>
                </a:lnTo>
                <a:lnTo>
                  <a:pt x="10240" y="9600"/>
                </a:lnTo>
                <a:lnTo>
                  <a:pt x="640" y="9600"/>
                </a:lnTo>
                <a:close/>
                <a:moveTo>
                  <a:pt x="9573" y="1570"/>
                </a:moveTo>
                <a:lnTo>
                  <a:pt x="6359" y="1570"/>
                </a:lnTo>
                <a:lnTo>
                  <a:pt x="7562" y="2773"/>
                </a:lnTo>
                <a:lnTo>
                  <a:pt x="6175" y="4159"/>
                </a:lnTo>
                <a:lnTo>
                  <a:pt x="4214" y="2198"/>
                </a:lnTo>
                <a:lnTo>
                  <a:pt x="4214" y="2198"/>
                </a:lnTo>
                <a:cubicBezTo>
                  <a:pt x="4211" y="2195"/>
                  <a:pt x="4206" y="2194"/>
                  <a:pt x="4203" y="2191"/>
                </a:cubicBezTo>
                <a:cubicBezTo>
                  <a:pt x="4163" y="2156"/>
                  <a:pt x="4113" y="2136"/>
                  <a:pt x="4063" y="2136"/>
                </a:cubicBezTo>
                <a:cubicBezTo>
                  <a:pt x="4009" y="2136"/>
                  <a:pt x="3954" y="2157"/>
                  <a:pt x="3912" y="2198"/>
                </a:cubicBezTo>
                <a:lnTo>
                  <a:pt x="1197" y="4913"/>
                </a:lnTo>
                <a:cubicBezTo>
                  <a:pt x="1114" y="4997"/>
                  <a:pt x="1114" y="5132"/>
                  <a:pt x="1197" y="5215"/>
                </a:cubicBezTo>
                <a:lnTo>
                  <a:pt x="1801" y="5819"/>
                </a:lnTo>
                <a:cubicBezTo>
                  <a:pt x="1884" y="5902"/>
                  <a:pt x="2019" y="5902"/>
                  <a:pt x="2102" y="5819"/>
                </a:cubicBezTo>
                <a:lnTo>
                  <a:pt x="4063" y="3857"/>
                </a:lnTo>
                <a:lnTo>
                  <a:pt x="6024" y="5819"/>
                </a:lnTo>
                <a:cubicBezTo>
                  <a:pt x="6045" y="5840"/>
                  <a:pt x="6069" y="5855"/>
                  <a:pt x="6095" y="5865"/>
                </a:cubicBezTo>
                <a:cubicBezTo>
                  <a:pt x="6172" y="5897"/>
                  <a:pt x="6264" y="5881"/>
                  <a:pt x="6326" y="5819"/>
                </a:cubicBezTo>
                <a:lnTo>
                  <a:pt x="6929" y="5215"/>
                </a:lnTo>
                <a:lnTo>
                  <a:pt x="8467" y="3678"/>
                </a:lnTo>
                <a:lnTo>
                  <a:pt x="9573" y="4784"/>
                </a:lnTo>
                <a:lnTo>
                  <a:pt x="9573" y="1570"/>
                </a:lnTo>
                <a:close/>
                <a:moveTo>
                  <a:pt x="2515" y="9204"/>
                </a:moveTo>
                <a:lnTo>
                  <a:pt x="2515" y="6045"/>
                </a:lnTo>
                <a:lnTo>
                  <a:pt x="2102" y="6459"/>
                </a:lnTo>
                <a:cubicBezTo>
                  <a:pt x="2019" y="6542"/>
                  <a:pt x="1884" y="6542"/>
                  <a:pt x="1801" y="6459"/>
                </a:cubicBezTo>
                <a:lnTo>
                  <a:pt x="1449" y="6107"/>
                </a:lnTo>
                <a:lnTo>
                  <a:pt x="1449" y="9204"/>
                </a:lnTo>
                <a:lnTo>
                  <a:pt x="2515" y="9204"/>
                </a:lnTo>
                <a:close/>
                <a:moveTo>
                  <a:pt x="4280" y="9204"/>
                </a:moveTo>
                <a:lnTo>
                  <a:pt x="4280" y="4714"/>
                </a:lnTo>
                <a:lnTo>
                  <a:pt x="4064" y="4497"/>
                </a:lnTo>
                <a:lnTo>
                  <a:pt x="3213" y="5348"/>
                </a:lnTo>
                <a:lnTo>
                  <a:pt x="3213" y="9204"/>
                </a:lnTo>
                <a:lnTo>
                  <a:pt x="4280" y="9204"/>
                </a:lnTo>
                <a:close/>
                <a:moveTo>
                  <a:pt x="6044" y="9204"/>
                </a:moveTo>
                <a:lnTo>
                  <a:pt x="6044" y="6472"/>
                </a:lnTo>
                <a:cubicBezTo>
                  <a:pt x="6038" y="6467"/>
                  <a:pt x="6030" y="6465"/>
                  <a:pt x="6025" y="6459"/>
                </a:cubicBezTo>
                <a:lnTo>
                  <a:pt x="4978" y="5412"/>
                </a:lnTo>
                <a:lnTo>
                  <a:pt x="4978" y="9204"/>
                </a:lnTo>
                <a:lnTo>
                  <a:pt x="6044" y="9204"/>
                </a:lnTo>
                <a:close/>
                <a:moveTo>
                  <a:pt x="7809" y="9204"/>
                </a:moveTo>
                <a:lnTo>
                  <a:pt x="7809" y="4976"/>
                </a:lnTo>
                <a:lnTo>
                  <a:pt x="6929" y="5855"/>
                </a:lnTo>
                <a:lnTo>
                  <a:pt x="6742" y="6043"/>
                </a:lnTo>
                <a:lnTo>
                  <a:pt x="6742" y="9204"/>
                </a:lnTo>
                <a:lnTo>
                  <a:pt x="7809" y="9204"/>
                </a:lnTo>
                <a:close/>
                <a:moveTo>
                  <a:pt x="9573" y="9204"/>
                </a:moveTo>
                <a:lnTo>
                  <a:pt x="9573" y="5424"/>
                </a:lnTo>
                <a:lnTo>
                  <a:pt x="8506" y="4357"/>
                </a:lnTo>
                <a:lnTo>
                  <a:pt x="8506" y="9204"/>
                </a:lnTo>
                <a:lnTo>
                  <a:pt x="9573" y="9204"/>
                </a:lnTo>
                <a:close/>
              </a:path>
            </a:pathLst>
          </a:custGeom>
          <a:solidFill>
            <a:schemeClr val="bg1"/>
          </a:solidFill>
          <a:ln>
            <a:noFill/>
          </a:ln>
        </p:spPr>
      </p:sp>
      <p:pic>
        <p:nvPicPr>
          <p:cNvPr id="3" name="图片 2"/>
          <p:cNvPicPr>
            <a:picLocks noChangeAspect="1"/>
          </p:cNvPicPr>
          <p:nvPr/>
        </p:nvPicPr>
        <p:blipFill>
          <a:blip r:embed="rId2"/>
          <a:stretch>
            <a:fillRect/>
          </a:stretch>
        </p:blipFill>
        <p:spPr>
          <a:xfrm>
            <a:off x="207645" y="846455"/>
            <a:ext cx="2632710" cy="5796280"/>
          </a:xfrm>
          <a:prstGeom prst="rect">
            <a:avLst/>
          </a:prstGeom>
        </p:spPr>
      </p:pic>
      <p:pic>
        <p:nvPicPr>
          <p:cNvPr id="4" name="图片 3"/>
          <p:cNvPicPr>
            <a:picLocks noChangeAspect="1"/>
          </p:cNvPicPr>
          <p:nvPr/>
        </p:nvPicPr>
        <p:blipFill>
          <a:blip r:embed="rId3"/>
          <a:stretch>
            <a:fillRect/>
          </a:stretch>
        </p:blipFill>
        <p:spPr>
          <a:xfrm>
            <a:off x="2985770" y="866140"/>
            <a:ext cx="2403475" cy="5738495"/>
          </a:xfrm>
          <a:prstGeom prst="rect">
            <a:avLst/>
          </a:prstGeom>
        </p:spPr>
      </p:pic>
      <p:pic>
        <p:nvPicPr>
          <p:cNvPr id="8" name="图片 7"/>
          <p:cNvPicPr>
            <a:picLocks noChangeAspect="1"/>
          </p:cNvPicPr>
          <p:nvPr/>
        </p:nvPicPr>
        <p:blipFill>
          <a:blip r:embed="rId4"/>
          <a:stretch>
            <a:fillRect/>
          </a:stretch>
        </p:blipFill>
        <p:spPr>
          <a:xfrm>
            <a:off x="5534660" y="866140"/>
            <a:ext cx="2809240" cy="4664710"/>
          </a:xfrm>
          <a:prstGeom prst="rect">
            <a:avLst/>
          </a:prstGeom>
        </p:spPr>
      </p:pic>
      <p:pic>
        <p:nvPicPr>
          <p:cNvPr id="11" name="图片 10"/>
          <p:cNvPicPr>
            <a:picLocks noChangeAspect="1"/>
          </p:cNvPicPr>
          <p:nvPr/>
        </p:nvPicPr>
        <p:blipFill>
          <a:blip r:embed="rId5"/>
          <a:stretch>
            <a:fillRect/>
          </a:stretch>
        </p:blipFill>
        <p:spPr>
          <a:xfrm>
            <a:off x="8687435" y="1216025"/>
            <a:ext cx="3035300" cy="5426710"/>
          </a:xfrm>
          <a:prstGeom prst="rect">
            <a:avLst/>
          </a:prstGeom>
        </p:spPr>
      </p:pic>
      <p:pic>
        <p:nvPicPr>
          <p:cNvPr id="2" name="图片 1"/>
          <p:cNvPicPr>
            <a:picLocks noChangeAspect="1"/>
          </p:cNvPicPr>
          <p:nvPr/>
        </p:nvPicPr>
        <p:blipFill>
          <a:blip r:embed="rId6"/>
          <a:stretch>
            <a:fillRect/>
          </a:stretch>
        </p:blipFill>
        <p:spPr>
          <a:xfrm>
            <a:off x="9953625" y="225425"/>
            <a:ext cx="2056130" cy="2015490"/>
          </a:xfrm>
          <a:prstGeom prst="rect">
            <a:avLst/>
          </a:prstGeom>
        </p:spPr>
      </p:pic>
      <p:pic>
        <p:nvPicPr>
          <p:cNvPr id="9" name="图片 8"/>
          <p:cNvPicPr>
            <a:picLocks noChangeAspect="1"/>
          </p:cNvPicPr>
          <p:nvPr/>
        </p:nvPicPr>
        <p:blipFill>
          <a:blip r:embed="rId7"/>
          <a:stretch>
            <a:fillRect/>
          </a:stretch>
        </p:blipFill>
        <p:spPr>
          <a:xfrm>
            <a:off x="5419090" y="2748280"/>
            <a:ext cx="4534535" cy="3704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3205" y="-2550955"/>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118995" y="189230"/>
            <a:ext cx="9446260" cy="521970"/>
          </a:xfrm>
          <a:prstGeom prst="rect">
            <a:avLst/>
          </a:prstGeom>
          <a:noFill/>
          <a:effectLst/>
        </p:spPr>
        <p:txBody>
          <a:bodyPr wrap="square" rtlCol="0">
            <a:spAutoFit/>
          </a:bodyPr>
          <a:lstStyle/>
          <a:p>
            <a:pPr algn="just"/>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野生</a:t>
            </a:r>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教师养成记</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之</a:t>
            </a:r>
            <a:r>
              <a:rPr lang="en-US" altLang="zh-CN" sz="2800" dirty="0">
                <a:solidFill>
                  <a:schemeClr val="tx1">
                    <a:lumMod val="85000"/>
                    <a:lumOff val="15000"/>
                  </a:schemeClr>
                </a:solidFill>
                <a:latin typeface="汉仪大宋简" panose="02010600000101010101" pitchFamily="2" charset="-122"/>
                <a:ea typeface="汉仪大宋简" panose="02010600000101010101" pitchFamily="2" charset="-122"/>
              </a:rPr>
              <a:t>——</a:t>
            </a:r>
            <a:r>
              <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rPr>
              <a:t>多想，多写，开卷有益</a:t>
            </a:r>
            <a:endPar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sp>
        <p:nvSpPr>
          <p:cNvPr id="10" name="iconfont-1014-790819"/>
          <p:cNvSpPr>
            <a:spLocks noChangeAspect="1"/>
          </p:cNvSpPr>
          <p:nvPr/>
        </p:nvSpPr>
        <p:spPr bwMode="auto">
          <a:xfrm>
            <a:off x="5534738" y="2428026"/>
            <a:ext cx="472755" cy="472658"/>
          </a:xfrm>
          <a:custGeom>
            <a:avLst/>
            <a:gdLst>
              <a:gd name="T0" fmla="*/ 640 w 10240"/>
              <a:gd name="T1" fmla="*/ 9600 h 10240"/>
              <a:gd name="T2" fmla="*/ 640 w 10240"/>
              <a:gd name="T3" fmla="*/ 0 h 10240"/>
              <a:gd name="T4" fmla="*/ 0 w 10240"/>
              <a:gd name="T5" fmla="*/ 0 h 10240"/>
              <a:gd name="T6" fmla="*/ 0 w 10240"/>
              <a:gd name="T7" fmla="*/ 10240 h 10240"/>
              <a:gd name="T8" fmla="*/ 10240 w 10240"/>
              <a:gd name="T9" fmla="*/ 10240 h 10240"/>
              <a:gd name="T10" fmla="*/ 10240 w 10240"/>
              <a:gd name="T11" fmla="*/ 9600 h 10240"/>
              <a:gd name="T12" fmla="*/ 640 w 10240"/>
              <a:gd name="T13" fmla="*/ 9600 h 10240"/>
              <a:gd name="T14" fmla="*/ 9573 w 10240"/>
              <a:gd name="T15" fmla="*/ 1570 h 10240"/>
              <a:gd name="T16" fmla="*/ 6359 w 10240"/>
              <a:gd name="T17" fmla="*/ 1570 h 10240"/>
              <a:gd name="T18" fmla="*/ 7562 w 10240"/>
              <a:gd name="T19" fmla="*/ 2773 h 10240"/>
              <a:gd name="T20" fmla="*/ 6175 w 10240"/>
              <a:gd name="T21" fmla="*/ 4159 h 10240"/>
              <a:gd name="T22" fmla="*/ 4214 w 10240"/>
              <a:gd name="T23" fmla="*/ 2198 h 10240"/>
              <a:gd name="T24" fmla="*/ 4214 w 10240"/>
              <a:gd name="T25" fmla="*/ 2198 h 10240"/>
              <a:gd name="T26" fmla="*/ 4203 w 10240"/>
              <a:gd name="T27" fmla="*/ 2191 h 10240"/>
              <a:gd name="T28" fmla="*/ 4063 w 10240"/>
              <a:gd name="T29" fmla="*/ 2136 h 10240"/>
              <a:gd name="T30" fmla="*/ 3912 w 10240"/>
              <a:gd name="T31" fmla="*/ 2198 h 10240"/>
              <a:gd name="T32" fmla="*/ 1197 w 10240"/>
              <a:gd name="T33" fmla="*/ 4913 h 10240"/>
              <a:gd name="T34" fmla="*/ 1197 w 10240"/>
              <a:gd name="T35" fmla="*/ 5215 h 10240"/>
              <a:gd name="T36" fmla="*/ 1801 w 10240"/>
              <a:gd name="T37" fmla="*/ 5819 h 10240"/>
              <a:gd name="T38" fmla="*/ 2102 w 10240"/>
              <a:gd name="T39" fmla="*/ 5819 h 10240"/>
              <a:gd name="T40" fmla="*/ 4063 w 10240"/>
              <a:gd name="T41" fmla="*/ 3857 h 10240"/>
              <a:gd name="T42" fmla="*/ 6024 w 10240"/>
              <a:gd name="T43" fmla="*/ 5819 h 10240"/>
              <a:gd name="T44" fmla="*/ 6095 w 10240"/>
              <a:gd name="T45" fmla="*/ 5865 h 10240"/>
              <a:gd name="T46" fmla="*/ 6326 w 10240"/>
              <a:gd name="T47" fmla="*/ 5819 h 10240"/>
              <a:gd name="T48" fmla="*/ 6929 w 10240"/>
              <a:gd name="T49" fmla="*/ 5215 h 10240"/>
              <a:gd name="T50" fmla="*/ 8467 w 10240"/>
              <a:gd name="T51" fmla="*/ 3678 h 10240"/>
              <a:gd name="T52" fmla="*/ 9573 w 10240"/>
              <a:gd name="T53" fmla="*/ 4784 h 10240"/>
              <a:gd name="T54" fmla="*/ 9573 w 10240"/>
              <a:gd name="T55" fmla="*/ 1570 h 10240"/>
              <a:gd name="T56" fmla="*/ 2515 w 10240"/>
              <a:gd name="T57" fmla="*/ 9204 h 10240"/>
              <a:gd name="T58" fmla="*/ 2515 w 10240"/>
              <a:gd name="T59" fmla="*/ 6045 h 10240"/>
              <a:gd name="T60" fmla="*/ 2102 w 10240"/>
              <a:gd name="T61" fmla="*/ 6459 h 10240"/>
              <a:gd name="T62" fmla="*/ 1801 w 10240"/>
              <a:gd name="T63" fmla="*/ 6459 h 10240"/>
              <a:gd name="T64" fmla="*/ 1449 w 10240"/>
              <a:gd name="T65" fmla="*/ 6107 h 10240"/>
              <a:gd name="T66" fmla="*/ 1449 w 10240"/>
              <a:gd name="T67" fmla="*/ 9204 h 10240"/>
              <a:gd name="T68" fmla="*/ 2515 w 10240"/>
              <a:gd name="T69" fmla="*/ 9204 h 10240"/>
              <a:gd name="T70" fmla="*/ 4280 w 10240"/>
              <a:gd name="T71" fmla="*/ 9204 h 10240"/>
              <a:gd name="T72" fmla="*/ 4280 w 10240"/>
              <a:gd name="T73" fmla="*/ 4714 h 10240"/>
              <a:gd name="T74" fmla="*/ 4064 w 10240"/>
              <a:gd name="T75" fmla="*/ 4497 h 10240"/>
              <a:gd name="T76" fmla="*/ 3213 w 10240"/>
              <a:gd name="T77" fmla="*/ 5348 h 10240"/>
              <a:gd name="T78" fmla="*/ 3213 w 10240"/>
              <a:gd name="T79" fmla="*/ 9204 h 10240"/>
              <a:gd name="T80" fmla="*/ 4280 w 10240"/>
              <a:gd name="T81" fmla="*/ 9204 h 10240"/>
              <a:gd name="T82" fmla="*/ 6044 w 10240"/>
              <a:gd name="T83" fmla="*/ 9204 h 10240"/>
              <a:gd name="T84" fmla="*/ 6044 w 10240"/>
              <a:gd name="T85" fmla="*/ 6472 h 10240"/>
              <a:gd name="T86" fmla="*/ 6025 w 10240"/>
              <a:gd name="T87" fmla="*/ 6459 h 10240"/>
              <a:gd name="T88" fmla="*/ 4978 w 10240"/>
              <a:gd name="T89" fmla="*/ 5412 h 10240"/>
              <a:gd name="T90" fmla="*/ 4978 w 10240"/>
              <a:gd name="T91" fmla="*/ 9204 h 10240"/>
              <a:gd name="T92" fmla="*/ 6044 w 10240"/>
              <a:gd name="T93" fmla="*/ 9204 h 10240"/>
              <a:gd name="T94" fmla="*/ 7809 w 10240"/>
              <a:gd name="T95" fmla="*/ 9204 h 10240"/>
              <a:gd name="T96" fmla="*/ 7809 w 10240"/>
              <a:gd name="T97" fmla="*/ 4976 h 10240"/>
              <a:gd name="T98" fmla="*/ 6929 w 10240"/>
              <a:gd name="T99" fmla="*/ 5855 h 10240"/>
              <a:gd name="T100" fmla="*/ 6742 w 10240"/>
              <a:gd name="T101" fmla="*/ 6043 h 10240"/>
              <a:gd name="T102" fmla="*/ 6742 w 10240"/>
              <a:gd name="T103" fmla="*/ 9204 h 10240"/>
              <a:gd name="T104" fmla="*/ 7809 w 10240"/>
              <a:gd name="T105" fmla="*/ 9204 h 10240"/>
              <a:gd name="T106" fmla="*/ 9573 w 10240"/>
              <a:gd name="T107" fmla="*/ 9204 h 10240"/>
              <a:gd name="T108" fmla="*/ 9573 w 10240"/>
              <a:gd name="T109" fmla="*/ 5424 h 10240"/>
              <a:gd name="T110" fmla="*/ 8506 w 10240"/>
              <a:gd name="T111" fmla="*/ 4357 h 10240"/>
              <a:gd name="T112" fmla="*/ 8506 w 10240"/>
              <a:gd name="T113" fmla="*/ 9204 h 10240"/>
              <a:gd name="T114" fmla="*/ 9573 w 10240"/>
              <a:gd name="T115" fmla="*/ 9204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40" h="10240">
                <a:moveTo>
                  <a:pt x="640" y="9600"/>
                </a:moveTo>
                <a:lnTo>
                  <a:pt x="640" y="0"/>
                </a:lnTo>
                <a:lnTo>
                  <a:pt x="0" y="0"/>
                </a:lnTo>
                <a:lnTo>
                  <a:pt x="0" y="10240"/>
                </a:lnTo>
                <a:lnTo>
                  <a:pt x="10240" y="10240"/>
                </a:lnTo>
                <a:lnTo>
                  <a:pt x="10240" y="9600"/>
                </a:lnTo>
                <a:lnTo>
                  <a:pt x="640" y="9600"/>
                </a:lnTo>
                <a:close/>
                <a:moveTo>
                  <a:pt x="9573" y="1570"/>
                </a:moveTo>
                <a:lnTo>
                  <a:pt x="6359" y="1570"/>
                </a:lnTo>
                <a:lnTo>
                  <a:pt x="7562" y="2773"/>
                </a:lnTo>
                <a:lnTo>
                  <a:pt x="6175" y="4159"/>
                </a:lnTo>
                <a:lnTo>
                  <a:pt x="4214" y="2198"/>
                </a:lnTo>
                <a:lnTo>
                  <a:pt x="4214" y="2198"/>
                </a:lnTo>
                <a:cubicBezTo>
                  <a:pt x="4211" y="2195"/>
                  <a:pt x="4206" y="2194"/>
                  <a:pt x="4203" y="2191"/>
                </a:cubicBezTo>
                <a:cubicBezTo>
                  <a:pt x="4163" y="2156"/>
                  <a:pt x="4113" y="2136"/>
                  <a:pt x="4063" y="2136"/>
                </a:cubicBezTo>
                <a:cubicBezTo>
                  <a:pt x="4009" y="2136"/>
                  <a:pt x="3954" y="2157"/>
                  <a:pt x="3912" y="2198"/>
                </a:cubicBezTo>
                <a:lnTo>
                  <a:pt x="1197" y="4913"/>
                </a:lnTo>
                <a:cubicBezTo>
                  <a:pt x="1114" y="4997"/>
                  <a:pt x="1114" y="5132"/>
                  <a:pt x="1197" y="5215"/>
                </a:cubicBezTo>
                <a:lnTo>
                  <a:pt x="1801" y="5819"/>
                </a:lnTo>
                <a:cubicBezTo>
                  <a:pt x="1884" y="5902"/>
                  <a:pt x="2019" y="5902"/>
                  <a:pt x="2102" y="5819"/>
                </a:cubicBezTo>
                <a:lnTo>
                  <a:pt x="4063" y="3857"/>
                </a:lnTo>
                <a:lnTo>
                  <a:pt x="6024" y="5819"/>
                </a:lnTo>
                <a:cubicBezTo>
                  <a:pt x="6045" y="5840"/>
                  <a:pt x="6069" y="5855"/>
                  <a:pt x="6095" y="5865"/>
                </a:cubicBezTo>
                <a:cubicBezTo>
                  <a:pt x="6172" y="5897"/>
                  <a:pt x="6264" y="5881"/>
                  <a:pt x="6326" y="5819"/>
                </a:cubicBezTo>
                <a:lnTo>
                  <a:pt x="6929" y="5215"/>
                </a:lnTo>
                <a:lnTo>
                  <a:pt x="8467" y="3678"/>
                </a:lnTo>
                <a:lnTo>
                  <a:pt x="9573" y="4784"/>
                </a:lnTo>
                <a:lnTo>
                  <a:pt x="9573" y="1570"/>
                </a:lnTo>
                <a:close/>
                <a:moveTo>
                  <a:pt x="2515" y="9204"/>
                </a:moveTo>
                <a:lnTo>
                  <a:pt x="2515" y="6045"/>
                </a:lnTo>
                <a:lnTo>
                  <a:pt x="2102" y="6459"/>
                </a:lnTo>
                <a:cubicBezTo>
                  <a:pt x="2019" y="6542"/>
                  <a:pt x="1884" y="6542"/>
                  <a:pt x="1801" y="6459"/>
                </a:cubicBezTo>
                <a:lnTo>
                  <a:pt x="1449" y="6107"/>
                </a:lnTo>
                <a:lnTo>
                  <a:pt x="1449" y="9204"/>
                </a:lnTo>
                <a:lnTo>
                  <a:pt x="2515" y="9204"/>
                </a:lnTo>
                <a:close/>
                <a:moveTo>
                  <a:pt x="4280" y="9204"/>
                </a:moveTo>
                <a:lnTo>
                  <a:pt x="4280" y="4714"/>
                </a:lnTo>
                <a:lnTo>
                  <a:pt x="4064" y="4497"/>
                </a:lnTo>
                <a:lnTo>
                  <a:pt x="3213" y="5348"/>
                </a:lnTo>
                <a:lnTo>
                  <a:pt x="3213" y="9204"/>
                </a:lnTo>
                <a:lnTo>
                  <a:pt x="4280" y="9204"/>
                </a:lnTo>
                <a:close/>
                <a:moveTo>
                  <a:pt x="6044" y="9204"/>
                </a:moveTo>
                <a:lnTo>
                  <a:pt x="6044" y="6472"/>
                </a:lnTo>
                <a:cubicBezTo>
                  <a:pt x="6038" y="6467"/>
                  <a:pt x="6030" y="6465"/>
                  <a:pt x="6025" y="6459"/>
                </a:cubicBezTo>
                <a:lnTo>
                  <a:pt x="4978" y="5412"/>
                </a:lnTo>
                <a:lnTo>
                  <a:pt x="4978" y="9204"/>
                </a:lnTo>
                <a:lnTo>
                  <a:pt x="6044" y="9204"/>
                </a:lnTo>
                <a:close/>
                <a:moveTo>
                  <a:pt x="7809" y="9204"/>
                </a:moveTo>
                <a:lnTo>
                  <a:pt x="7809" y="4976"/>
                </a:lnTo>
                <a:lnTo>
                  <a:pt x="6929" y="5855"/>
                </a:lnTo>
                <a:lnTo>
                  <a:pt x="6742" y="6043"/>
                </a:lnTo>
                <a:lnTo>
                  <a:pt x="6742" y="9204"/>
                </a:lnTo>
                <a:lnTo>
                  <a:pt x="7809" y="9204"/>
                </a:lnTo>
                <a:close/>
                <a:moveTo>
                  <a:pt x="9573" y="9204"/>
                </a:moveTo>
                <a:lnTo>
                  <a:pt x="9573" y="5424"/>
                </a:lnTo>
                <a:lnTo>
                  <a:pt x="8506" y="4357"/>
                </a:lnTo>
                <a:lnTo>
                  <a:pt x="8506" y="9204"/>
                </a:lnTo>
                <a:lnTo>
                  <a:pt x="9573" y="9204"/>
                </a:lnTo>
                <a:close/>
              </a:path>
            </a:pathLst>
          </a:custGeom>
          <a:solidFill>
            <a:schemeClr val="bg1"/>
          </a:solidFill>
          <a:ln>
            <a:noFill/>
          </a:ln>
        </p:spPr>
      </p:sp>
      <p:pic>
        <p:nvPicPr>
          <p:cNvPr id="9" name="图片 8"/>
          <p:cNvPicPr>
            <a:picLocks noChangeAspect="1"/>
          </p:cNvPicPr>
          <p:nvPr/>
        </p:nvPicPr>
        <p:blipFill>
          <a:blip r:embed="rId2"/>
          <a:srcRect/>
          <a:stretch>
            <a:fillRect/>
          </a:stretch>
        </p:blipFill>
        <p:spPr>
          <a:xfrm>
            <a:off x="659765" y="1017905"/>
            <a:ext cx="2589530" cy="5363210"/>
          </a:xfrm>
          <a:prstGeom prst="rect">
            <a:avLst/>
          </a:prstGeom>
        </p:spPr>
      </p:pic>
      <p:pic>
        <p:nvPicPr>
          <p:cNvPr id="12" name="图片 11"/>
          <p:cNvPicPr>
            <a:picLocks noChangeAspect="1"/>
          </p:cNvPicPr>
          <p:nvPr/>
        </p:nvPicPr>
        <p:blipFill>
          <a:blip r:embed="rId3"/>
          <a:stretch>
            <a:fillRect/>
          </a:stretch>
        </p:blipFill>
        <p:spPr>
          <a:xfrm>
            <a:off x="3846195" y="925830"/>
            <a:ext cx="2661920" cy="5217160"/>
          </a:xfrm>
          <a:prstGeom prst="rect">
            <a:avLst/>
          </a:prstGeom>
        </p:spPr>
      </p:pic>
      <p:pic>
        <p:nvPicPr>
          <p:cNvPr id="13" name="图片 12"/>
          <p:cNvPicPr>
            <a:picLocks noChangeAspect="1"/>
          </p:cNvPicPr>
          <p:nvPr/>
        </p:nvPicPr>
        <p:blipFill>
          <a:blip r:embed="rId4"/>
          <a:stretch>
            <a:fillRect/>
          </a:stretch>
        </p:blipFill>
        <p:spPr>
          <a:xfrm>
            <a:off x="7431405" y="2491105"/>
            <a:ext cx="1423670" cy="1322705"/>
          </a:xfrm>
          <a:prstGeom prst="rect">
            <a:avLst/>
          </a:prstGeom>
        </p:spPr>
      </p:pic>
      <p:pic>
        <p:nvPicPr>
          <p:cNvPr id="14" name="图片 13"/>
          <p:cNvPicPr>
            <a:picLocks noChangeAspect="1"/>
          </p:cNvPicPr>
          <p:nvPr/>
        </p:nvPicPr>
        <p:blipFill>
          <a:blip r:embed="rId5"/>
          <a:stretch>
            <a:fillRect/>
          </a:stretch>
        </p:blipFill>
        <p:spPr>
          <a:xfrm>
            <a:off x="9258300" y="2428240"/>
            <a:ext cx="1744980" cy="1814195"/>
          </a:xfrm>
          <a:prstGeom prst="rect">
            <a:avLst/>
          </a:prstGeom>
        </p:spPr>
      </p:pic>
      <p:pic>
        <p:nvPicPr>
          <p:cNvPr id="23" name="图片 22"/>
          <p:cNvPicPr>
            <a:picLocks noChangeAspect="1"/>
          </p:cNvPicPr>
          <p:nvPr/>
        </p:nvPicPr>
        <p:blipFill>
          <a:blip r:embed="rId6"/>
          <a:stretch>
            <a:fillRect/>
          </a:stretch>
        </p:blipFill>
        <p:spPr>
          <a:xfrm>
            <a:off x="6839585" y="4637405"/>
            <a:ext cx="4940935" cy="1906905"/>
          </a:xfrm>
          <a:prstGeom prst="rect">
            <a:avLst/>
          </a:prstGeom>
        </p:spPr>
      </p:pic>
      <p:pic>
        <p:nvPicPr>
          <p:cNvPr id="16" name="图片 15"/>
          <p:cNvPicPr>
            <a:picLocks noChangeAspect="1"/>
          </p:cNvPicPr>
          <p:nvPr/>
        </p:nvPicPr>
        <p:blipFill>
          <a:blip r:embed="rId7"/>
          <a:stretch>
            <a:fillRect/>
          </a:stretch>
        </p:blipFill>
        <p:spPr>
          <a:xfrm>
            <a:off x="7329805" y="925830"/>
            <a:ext cx="4235450" cy="5551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strips(down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a:stretch>
            <a:fillRect/>
          </a:stretch>
        </p:blipFill>
        <p:spPr>
          <a:xfrm rot="5400000">
            <a:off x="2666999" y="-2667000"/>
            <a:ext cx="6858000" cy="12192000"/>
          </a:xfrm>
          <a:custGeom>
            <a:avLst/>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6" name="矩形: 圆角 5"/>
          <p:cNvSpPr/>
          <p:nvPr/>
        </p:nvSpPr>
        <p:spPr>
          <a:xfrm rot="5400000">
            <a:off x="2792570" y="-2550320"/>
            <a:ext cx="6605589" cy="11958639"/>
          </a:xfrm>
          <a:prstGeom prst="roundRect">
            <a:avLst>
              <a:gd name="adj" fmla="val 0"/>
            </a:avLst>
          </a:prstGeom>
          <a:solidFill>
            <a:schemeClr val="bg1">
              <a:alpha val="96000"/>
            </a:schemeClr>
          </a:solidFill>
          <a:ln w="12700" cap="flat" cmpd="sng" algn="ctr">
            <a:solidFill>
              <a:srgbClr val="2A3B47"/>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481070" y="281305"/>
            <a:ext cx="5224145" cy="953135"/>
          </a:xfrm>
          <a:prstGeom prst="rect">
            <a:avLst/>
          </a:prstGeom>
          <a:noFill/>
          <a:effectLst/>
        </p:spPr>
        <p:txBody>
          <a:bodyPr wrap="square" rtlCol="0">
            <a:spAutoFit/>
          </a:bodyPr>
          <a:p>
            <a:pPr algn="dist"/>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一、</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野生</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工作室简介</a:t>
            </a:r>
            <a:r>
              <a:rPr lang="en-US" altLang="zh-CN"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a:t>
            </a:r>
            <a:r>
              <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rPr>
              <a:t>成员</a:t>
            </a:r>
            <a:endParaRPr lang="zh-CN" altLang="en-US" sz="2800" b="1" dirty="0">
              <a:solidFill>
                <a:schemeClr val="accent2">
                  <a:lumMod val="50000"/>
                </a:schemeClr>
              </a:solidFill>
              <a:latin typeface="方正字迹-吕建德字体" panose="02010600010101010101" pitchFamily="2" charset="-122"/>
              <a:ea typeface="方正字迹-吕建德字体" panose="02010600010101010101" pitchFamily="2" charset="-122"/>
              <a:sym typeface="+mn-ea"/>
            </a:endParaRPr>
          </a:p>
          <a:p>
            <a:pPr algn="dist"/>
            <a:endParaRPr lang="zh-CN" altLang="en-US" sz="2800" dirty="0">
              <a:solidFill>
                <a:schemeClr val="tx1">
                  <a:lumMod val="85000"/>
                  <a:lumOff val="15000"/>
                </a:schemeClr>
              </a:solidFill>
              <a:latin typeface="汉仪大宋简" panose="02010600000101010101" pitchFamily="2" charset="-122"/>
              <a:ea typeface="汉仪大宋简" panose="02010600000101010101" pitchFamily="2" charset="-122"/>
            </a:endParaRPr>
          </a:p>
        </p:txBody>
      </p:sp>
      <p:sp>
        <p:nvSpPr>
          <p:cNvPr id="3" name="文本框 2"/>
          <p:cNvSpPr txBox="1"/>
          <p:nvPr/>
        </p:nvSpPr>
        <p:spPr>
          <a:xfrm>
            <a:off x="586105" y="5741035"/>
            <a:ext cx="11014075" cy="645160"/>
          </a:xfrm>
          <a:prstGeom prst="rect">
            <a:avLst/>
          </a:prstGeom>
          <a:noFill/>
        </p:spPr>
        <p:txBody>
          <a:bodyPr wrap="square" rtlCol="0" anchor="t">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成员：唐孝赟、郑海琳、张婷婷、曾柯雯、檀敏、张媛媛、陈雪仪、蒋梅、卞润梓、窦至钢、宋叶、龚恩园、陈容慧、王沐 、谢康、张梦鸽、王伦立、江晓猴、董春宇、屈冰琪、明媛媛</a:t>
            </a:r>
            <a:r>
              <a:rPr lang="zh-CN" spc="-150" dirty="0">
                <a:solidFill>
                  <a:schemeClr val="tx1"/>
                </a:solidFill>
                <a:latin typeface="方正清刻本悦宋简体" panose="02000000000000000000" pitchFamily="2" charset="-122"/>
                <a:ea typeface="方正清刻本悦宋简体" panose="02000000000000000000" pitchFamily="2" charset="-122"/>
                <a:cs typeface="+mj-cs"/>
                <a:sym typeface="+mn-ea"/>
              </a:rPr>
              <a:t>、</a:t>
            </a:r>
            <a:r>
              <a:rPr spc="-150" dirty="0">
                <a:solidFill>
                  <a:schemeClr val="tx1"/>
                </a:solidFill>
                <a:latin typeface="方正清刻本悦宋简体" panose="02000000000000000000" pitchFamily="2" charset="-122"/>
                <a:ea typeface="方正清刻本悦宋简体" panose="02000000000000000000" pitchFamily="2" charset="-122"/>
                <a:cs typeface="+mj-cs"/>
                <a:sym typeface="+mn-ea"/>
              </a:rPr>
              <a:t>李德蓉</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endParaRPr lang="en-US" altLang="zh-CN">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4" name="图片 3"/>
          <p:cNvPicPr>
            <a:picLocks noChangeAspect="1"/>
          </p:cNvPicPr>
          <p:nvPr/>
        </p:nvPicPr>
        <p:blipFill>
          <a:blip r:embed="rId2"/>
          <a:stretch>
            <a:fillRect/>
          </a:stretch>
        </p:blipFill>
        <p:spPr>
          <a:xfrm>
            <a:off x="1312545" y="1158240"/>
            <a:ext cx="9566910" cy="4225290"/>
          </a:xfrm>
          <a:prstGeom prst="rect">
            <a:avLst/>
          </a:prstGeom>
        </p:spPr>
      </p:pic>
      <p:pic>
        <p:nvPicPr>
          <p:cNvPr id="15" name="内容占位符 4"/>
          <p:cNvPicPr>
            <a:picLocks noChangeAspect="1"/>
          </p:cNvPicPr>
          <p:nvPr/>
        </p:nvPicPr>
        <p:blipFill rotWithShape="1">
          <a:blip r:embed="rId3"/>
          <a:srcRect/>
          <a:stretch>
            <a:fillRect/>
          </a:stretch>
        </p:blipFill>
        <p:spPr>
          <a:xfrm>
            <a:off x="3618865" y="2256155"/>
            <a:ext cx="1409700" cy="1175385"/>
          </a:xfrm>
          <a:prstGeom prst="rect">
            <a:avLst/>
          </a:prstGeom>
        </p:spPr>
      </p:pic>
      <p:pic>
        <p:nvPicPr>
          <p:cNvPr id="48" name="内容占位符 4"/>
          <p:cNvPicPr>
            <a:picLocks noChangeAspect="1"/>
          </p:cNvPicPr>
          <p:nvPr/>
        </p:nvPicPr>
        <p:blipFill rotWithShape="1">
          <a:blip r:embed="rId4"/>
          <a:srcRect/>
          <a:stretch>
            <a:fillRect/>
          </a:stretch>
        </p:blipFill>
        <p:spPr>
          <a:xfrm>
            <a:off x="489631" y="2536136"/>
            <a:ext cx="1677168" cy="1092539"/>
          </a:xfrm>
          <a:prstGeom prst="rect">
            <a:avLst/>
          </a:prstGeom>
        </p:spPr>
      </p:pic>
      <p:pic>
        <p:nvPicPr>
          <p:cNvPr id="18" name="内容占位符 4"/>
          <p:cNvPicPr>
            <a:picLocks noChangeAspect="1"/>
          </p:cNvPicPr>
          <p:nvPr/>
        </p:nvPicPr>
        <p:blipFill rotWithShape="1">
          <a:blip r:embed="rId5"/>
          <a:srcRect/>
          <a:stretch>
            <a:fillRect/>
          </a:stretch>
        </p:blipFill>
        <p:spPr>
          <a:xfrm>
            <a:off x="2504012" y="3821719"/>
            <a:ext cx="996265" cy="582755"/>
          </a:xfrm>
          <a:prstGeom prst="rect">
            <a:avLst/>
          </a:prstGeom>
        </p:spPr>
      </p:pic>
      <p:grpSp>
        <p:nvGrpSpPr>
          <p:cNvPr id="7" name="组合 6"/>
          <p:cNvGrpSpPr/>
          <p:nvPr/>
        </p:nvGrpSpPr>
        <p:grpSpPr>
          <a:xfrm>
            <a:off x="2009775" y="257175"/>
            <a:ext cx="9860280" cy="6027420"/>
            <a:chOff x="766" y="395"/>
            <a:chExt cx="15528" cy="9492"/>
          </a:xfrm>
        </p:grpSpPr>
        <p:pic>
          <p:nvPicPr>
            <p:cNvPr id="8" name="图片 7"/>
            <p:cNvPicPr>
              <a:picLocks noChangeAspect="1"/>
            </p:cNvPicPr>
            <p:nvPr/>
          </p:nvPicPr>
          <p:blipFill>
            <a:blip r:embed="rId6"/>
            <a:stretch>
              <a:fillRect/>
            </a:stretch>
          </p:blipFill>
          <p:spPr>
            <a:xfrm>
              <a:off x="766" y="395"/>
              <a:ext cx="15288" cy="9492"/>
            </a:xfrm>
            <a:prstGeom prst="rect">
              <a:avLst/>
            </a:prstGeom>
          </p:spPr>
        </p:pic>
        <p:pic>
          <p:nvPicPr>
            <p:cNvPr id="28" name="内容占位符 4"/>
            <p:cNvPicPr>
              <a:picLocks noChangeAspect="1"/>
            </p:cNvPicPr>
            <p:nvPr/>
          </p:nvPicPr>
          <p:blipFill rotWithShape="1">
            <a:blip r:embed="rId7"/>
            <a:srcRect/>
            <a:stretch>
              <a:fillRect/>
            </a:stretch>
          </p:blipFill>
          <p:spPr>
            <a:xfrm>
              <a:off x="14843" y="7657"/>
              <a:ext cx="1451" cy="1531"/>
            </a:xfrm>
            <a:prstGeom prst="rect">
              <a:avLst/>
            </a:prstGeom>
          </p:spPr>
        </p:pic>
        <p:pic>
          <p:nvPicPr>
            <p:cNvPr id="9" name="内容占位符 4"/>
            <p:cNvPicPr>
              <a:picLocks noChangeAspect="1"/>
            </p:cNvPicPr>
            <p:nvPr/>
          </p:nvPicPr>
          <p:blipFill rotWithShape="1">
            <a:blip r:embed="rId8"/>
            <a:srcRect/>
            <a:stretch>
              <a:fillRect/>
            </a:stretch>
          </p:blipFill>
          <p:spPr>
            <a:xfrm>
              <a:off x="15187" y="5535"/>
              <a:ext cx="963" cy="1016"/>
            </a:xfrm>
            <a:prstGeom prst="rect">
              <a:avLst/>
            </a:prstGeom>
          </p:spPr>
        </p:pic>
      </p:grpSp>
      <p:pic>
        <p:nvPicPr>
          <p:cNvPr id="16" name="内容占位符 4"/>
          <p:cNvPicPr>
            <a:picLocks noChangeAspect="1"/>
          </p:cNvPicPr>
          <p:nvPr/>
        </p:nvPicPr>
        <p:blipFill rotWithShape="1">
          <a:blip r:embed="rId3"/>
          <a:srcRect/>
          <a:stretch>
            <a:fillRect/>
          </a:stretch>
        </p:blipFill>
        <p:spPr>
          <a:xfrm>
            <a:off x="2281555" y="1012825"/>
            <a:ext cx="1409700" cy="1175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linds(horizont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par>
                                <p:cTn id="26" presetID="17"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ags/tag1.xml><?xml version="1.0" encoding="utf-8"?>
<p:tagLst xmlns:p="http://schemas.openxmlformats.org/presentationml/2006/main">
  <p:tag name="KSO_WM_UNIT_PLACING_PICTURE_USER_VIEWPORT" val="{&quot;height&quot;:19200,&quot;width&quot;:10800}"/>
</p:tagLst>
</file>

<file path=ppt/tags/tag1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04_3*m_h_i*1_4_1"/>
  <p:tag name="KSO_WM_TEMPLATE_CATEGORY" val="diagram"/>
  <p:tag name="KSO_WM_TEMPLATE_INDEX" val="160404"/>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2"/>
  <p:tag name="KSO_WM_UNIT_ID" val="diagram160404_3*m_h_i*1_4_2"/>
  <p:tag name="KSO_WM_TEMPLATE_CATEGORY" val="diagram"/>
  <p:tag name="KSO_WM_TEMPLATE_INDEX" val="160404"/>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404_3*m_h_f*1_4_1"/>
  <p:tag name="KSO_WM_TEMPLATE_CATEGORY" val="diagram"/>
  <p:tag name="KSO_WM_TEMPLATE_INDEX" val="160404"/>
  <p:tag name="KSO_WM_UNIT_LAYERLEVEL" val="1_1_1"/>
  <p:tag name="KSO_WM_TAG_VERSION" val="1.0"/>
  <p:tag name="KSO_WM_BEAUTIFY_FLAG" val="#wm#"/>
  <p:tag name="KSO_WM_UNIT_TEXT_FILL_FORE_SCHEMECOLOR_INDEX" val="8"/>
  <p:tag name="KSO_WM_UNIT_TEXT_FILL_TYPE" val="1"/>
</p:tagLst>
</file>

<file path=ppt/tags/tag1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04_3*m_h_i*1_1_1"/>
  <p:tag name="KSO_WM_TEMPLATE_CATEGORY" val="diagram"/>
  <p:tag name="KSO_WM_TEMPLATE_INDEX" val="16040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160404_3*m_h_i*1_1_2"/>
  <p:tag name="KSO_WM_TEMPLATE_CATEGORY" val="diagram"/>
  <p:tag name="KSO_WM_TEMPLATE_INDEX" val="16040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5.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404_3*m_h_f*1_1_1"/>
  <p:tag name="KSO_WM_TEMPLATE_CATEGORY" val="diagram"/>
  <p:tag name="KSO_WM_TEMPLATE_INDEX" val="160404"/>
  <p:tag name="KSO_WM_UNIT_LAYERLEVEL" val="1_1_1"/>
  <p:tag name="KSO_WM_TAG_VERSION" val="1.0"/>
  <p:tag name="KSO_WM_BEAUTIFY_FLAG" val="#wm#"/>
  <p:tag name="KSO_WM_UNIT_TEXT_FILL_FORE_SCHEMECOLOR_INDEX" val="5"/>
  <p:tag name="KSO_WM_UNIT_TEXT_FILL_TYPE" val="1"/>
</p:tagLst>
</file>

<file path=ppt/tags/tag16.xml><?xml version="1.0" encoding="utf-8"?>
<p:tagLst xmlns:p="http://schemas.openxmlformats.org/presentationml/2006/main">
  <p:tag name="KSO_WM_MEDIACOVER_FLAG" val="1"/>
  <p:tag name="KSO_WM_UNIT_MEDIACOVER_ICONSTATE" val="1"/>
</p:tagLst>
</file>

<file path=ppt/tags/tag17.xml><?xml version="1.0" encoding="utf-8"?>
<p:tagLst xmlns:p="http://schemas.openxmlformats.org/presentationml/2006/main">
  <p:tag name="KSO_WPP_MARK_KEY" val="2c21df0b-5862-4d3e-b988-cddec3b89fea"/>
  <p:tag name="COMMONDATA" val="eyJjb3VudCI6MywiaGRpZCI6IjAxMDc0NWQ3YTZkODdkYzBjM2VjNmM2YzI0Y2U3NjdkIiwidXNlckNvdW50IjozfQ=="/>
</p:tagLst>
</file>

<file path=ppt/tags/tag2.xml><?xml version="1.0" encoding="utf-8"?>
<p:tagLst xmlns:p="http://schemas.openxmlformats.org/presentationml/2006/main">
  <p:tag name="KSO_WM_UNIT_PLACING_PICTURE_USER_VIEWPORT" val="{&quot;height&quot;:10468,&quot;width&quot;:18833}"/>
</p:tagLst>
</file>

<file path=ppt/tags/tag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04_3*m_i*1_1"/>
  <p:tag name="KSO_WM_TEMPLATE_CATEGORY" val="diagram"/>
  <p:tag name="KSO_WM_TEMPLATE_INDEX" val="160404"/>
  <p:tag name="KSO_WM_UNIT_LAYERLEVEL" val="1_1"/>
  <p:tag name="KSO_WM_TAG_VERSION" val="1.0"/>
  <p:tag name="KSO_WM_BEAUTIFY_FLAG" val="#wm#"/>
  <p:tag name="KSO_WM_UNIT_LINE_FORE_SCHEMECOLOR_INDEX" val="5"/>
  <p:tag name="KSO_WM_UNIT_LINE_FILL_TYPE" val="2"/>
</p:tagLst>
</file>

<file path=ppt/tags/tag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04_3*m_h_i*1_2_1"/>
  <p:tag name="KSO_WM_TEMPLATE_CATEGORY" val="diagram"/>
  <p:tag name="KSO_WM_TEMPLATE_INDEX" val="16040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160404_3*m_h_i*1_2_2"/>
  <p:tag name="KSO_WM_TEMPLATE_CATEGORY" val="diagram"/>
  <p:tag name="KSO_WM_TEMPLATE_INDEX" val="16040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404_3*m_h_f*1_2_1"/>
  <p:tag name="KSO_WM_TEMPLATE_CATEGORY" val="diagram"/>
  <p:tag name="KSO_WM_TEMPLATE_INDEX" val="160404"/>
  <p:tag name="KSO_WM_UNIT_LAYERLEVEL" val="1_1_1"/>
  <p:tag name="KSO_WM_TAG_VERSION" val="1.0"/>
  <p:tag name="KSO_WM_BEAUTIFY_FLAG" val="#wm#"/>
  <p:tag name="KSO_WM_UNIT_TEXT_FILL_FORE_SCHEMECOLOR_INDEX" val="6"/>
  <p:tag name="KSO_WM_UNIT_TEXT_FILL_TYPE" val="1"/>
</p:tagLst>
</file>

<file path=ppt/tags/tag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04_3*m_h_i*1_3_1"/>
  <p:tag name="KSO_WM_TEMPLATE_CATEGORY" val="diagram"/>
  <p:tag name="KSO_WM_TEMPLATE_INDEX" val="160404"/>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160404_3*m_h_i*1_3_2"/>
  <p:tag name="KSO_WM_TEMPLATE_CATEGORY" val="diagram"/>
  <p:tag name="KSO_WM_TEMPLATE_INDEX" val="16040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404_3*m_h_f*1_3_1"/>
  <p:tag name="KSO_WM_TEMPLATE_CATEGORY" val="diagram"/>
  <p:tag name="KSO_WM_TEMPLATE_INDEX" val="160404"/>
  <p:tag name="KSO_WM_UNIT_LAYERLEVEL" val="1_1_1"/>
  <p:tag name="KSO_WM_TAG_VERSION" val="1.0"/>
  <p:tag name="KSO_WM_BEAUTIFY_FLAG" val="#wm#"/>
  <p:tag name="KSO_WM_UNIT_TEXT_FILL_FORE_SCHEMECOLOR_INDEX" val="7"/>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3658</Words>
  <PresentationFormat>宽屏</PresentationFormat>
  <Paragraphs>271</Paragraphs>
  <Slides>40</Slides>
  <Notes>0</Notes>
  <HiddenSlides>1</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40</vt:i4>
      </vt:variant>
    </vt:vector>
  </HeadingPairs>
  <TitlesOfParts>
    <vt:vector size="57" baseType="lpstr">
      <vt:lpstr>Arial</vt:lpstr>
      <vt:lpstr>宋体</vt:lpstr>
      <vt:lpstr>Wingdings</vt:lpstr>
      <vt:lpstr>汉仪大宋简</vt:lpstr>
      <vt:lpstr>方正清刻本悦宋简体</vt:lpstr>
      <vt:lpstr>华文中宋</vt:lpstr>
      <vt:lpstr>等线</vt:lpstr>
      <vt:lpstr>方正宋刻本秀楷简体</vt:lpstr>
      <vt:lpstr>方正字迹-吕建德字体</vt:lpstr>
      <vt:lpstr>微软雅黑</vt:lpstr>
      <vt:lpstr>Arial Unicode MS</vt:lpstr>
      <vt:lpstr>等线 Light</vt:lpstr>
      <vt:lpstr>Calibri</vt:lpstr>
      <vt:lpstr>Aharoni</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2022-07-18T15:57:00Z</dcterms:created>
  <dcterms:modified xsi:type="dcterms:W3CDTF">2022-10-10T03:24:48Z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KSOTemplateUUID">
    <vt:lpwstr>v1.0_mb_0VdmGFmQrX4mh1nsIDIjKQ==</vt:lpwstr>
  </property>
  <property fmtid="{D5CDD505-2E9C-101B-9397-08002B2CF9AE}" pid="4" name="ICV">
    <vt:lpwstr>941E69CFC75A40668EF717980882DC8E</vt:lpwstr>
  </property>
</Properties>
</file>