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147" r:id="rId2"/>
    <p:sldId id="256" r:id="rId3"/>
    <p:sldId id="259" r:id="rId4"/>
    <p:sldId id="1137" r:id="rId5"/>
    <p:sldId id="1138" r:id="rId6"/>
    <p:sldId id="263" r:id="rId7"/>
    <p:sldId id="1139" r:id="rId8"/>
    <p:sldId id="1140" r:id="rId9"/>
    <p:sldId id="258" r:id="rId10"/>
    <p:sldId id="1141" r:id="rId11"/>
    <p:sldId id="265" r:id="rId12"/>
    <p:sldId id="266" r:id="rId13"/>
    <p:sldId id="276" r:id="rId14"/>
    <p:sldId id="277" r:id="rId15"/>
    <p:sldId id="280" r:id="rId16"/>
    <p:sldId id="1142" r:id="rId17"/>
    <p:sldId id="257" r:id="rId18"/>
    <p:sldId id="1143" r:id="rId19"/>
    <p:sldId id="1146" r:id="rId20"/>
    <p:sldId id="26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1C8D7-2188-4602-A4EC-1203AE2E57AF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2E753-3D01-4721-AA7D-A011F307D3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22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9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5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723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76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1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15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8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85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2E753-3D01-4721-AA7D-A011F307D3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2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7C38-E77A-4124-B34D-6BACC2EF7E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66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公民共享制度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7C38-E77A-4124-B34D-6BACC2EF7E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2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中世纪欧洲有很多国家，自然也有很多国王。青史留名的办法也有，要不就像腓力四世那样长得好看，要不就要有一技之长。比如打仗打不过别人，</a:t>
            </a:r>
            <a:r>
              <a:rPr lang="en-US" altLang="zh-CN"/>
              <a:t>“</a:t>
            </a:r>
            <a:r>
              <a:rPr lang="zh-CN" altLang="en-US"/>
              <a:t>失地王</a:t>
            </a:r>
            <a:r>
              <a:rPr lang="en-US" altLang="zh-CN"/>
              <a:t>”</a:t>
            </a:r>
            <a:r>
              <a:rPr lang="zh-CN" altLang="en-US"/>
              <a:t>约翰就是个中翘楚。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073F8-9F33-488D-84B8-BC9C06FE3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321F39-FFD1-46D3-89B3-610B78018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B31B2-7F0F-4F3E-8CF1-B287112D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870889-EF14-4C30-91B7-D1CDE64D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D2AF23-E6DB-4B22-8A68-E15654FB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4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FB901-5B92-48FB-8EF0-3019D3A5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2D07C1-3A1F-473F-97E4-125726235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30EEF9-668E-4562-8E4D-E1061642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9F9B95-3A17-4C2D-B453-DE55164F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BAF972-294D-4062-92BF-74818CAE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1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221816-0EB5-4ED3-A3DE-A90437F02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2C10BE-05B3-4234-9887-81029DEA0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231FF3-B28E-44C8-AC85-3D2EEC8D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F0A6FE-649E-4743-A0EB-044CF9D4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942FF4-2256-4162-8E01-CEF7FC9E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7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0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2B7E59-96BA-4F9B-949E-4D15E6E4A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7CEBD8-D6C8-4B8A-9D98-98CDD6063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89C9B-929E-490B-A37A-6F47A544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918ED1-A1C4-4374-950A-E04E5004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3363A3-207D-44C7-84D5-186892C5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4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6DC1D9-72DB-4404-8A7D-E4BAAD04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711701-7FC7-4169-AF08-A361FCF4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13680B-B730-495D-9A81-3B173551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1D29B-0A10-4C79-9B6B-C18BF1F1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1AC483-EA95-455B-8D6D-A5CB198CC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70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9BBB64-0338-4BA2-845E-4C2EF02A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CCC2B1-141A-4664-B60B-871350832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59162F-3C2D-4FC3-891E-F40A024BA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BB4EE5-223D-41A5-961C-FA5B0305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B6FF1-F392-43E0-AFAC-6E5CDAF4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8091C4-4BDA-4821-9642-3325A70B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6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8B408D-7586-4DC4-9B8C-9E0615DF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6BBD45-961C-4E5B-BCBE-E939476AC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75A9A6-6573-4738-9053-292761A5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9F2532-B363-46B1-8887-1AF56E103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264391-4B6A-4757-8A05-2CE266130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F97B4-0671-4CF6-9534-DA1181EC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12CAEE-7F8D-4FAA-A354-E0A26E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675336-F8FE-4E36-9A69-D661284C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89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A6D4F-3B84-412F-AB46-474DCE87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2C52B-C7F7-480A-B872-D2ADDC1C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5AFB8B-2198-41DA-8FE9-8A572EF9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442CE11-6A77-45BB-BB51-99EB1371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3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5AB843-7303-4B35-ABF1-96281FF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7936B4-7661-49D3-9F22-3C4BDB42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F1507-4ACE-436A-B9A8-792AC3C9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84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C332B-4276-4669-9276-2E5CA0F7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5C8C1F-086E-4611-B56C-7AE8CB02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AAE347-5F21-4B59-8286-A7833D3CA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DD9201-A28B-48C5-87C3-A85708AD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920DC7-6D52-4651-AD18-B0C5AB42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E94CBF-3EAF-43AB-9104-E8603229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71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679F89-C284-4EEC-8D3D-72066B7D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25804A-1E2B-458F-828E-99AE33096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E356C7-FD03-47DF-B507-1FD43B2A2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D96C50-2F98-454B-87B7-5CACF247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7806AF-3D0C-48AC-836A-5185BA1A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0A04B3-BA77-4C38-8DAC-77E95054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9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1F9EA32-6FFD-4626-8282-2BFF5308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480C76-E0F6-4A93-A130-592F96627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6A127C-1429-422A-9518-486D43EBF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B48C-4B77-4E93-98C5-65A29D16D1E0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085B7A-450D-43DB-BEDF-086E3AA53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A37671-DE3C-4FB3-9C09-D10F60B32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82D2-658F-4C41-8B13-51831E963A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03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9072FC-1956-439E-8A0E-6B57F5C3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91440"/>
            <a:ext cx="671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4854CC1-5B39-464E-8551-5B4F68BBF504}"/>
              </a:ext>
            </a:extLst>
          </p:cNvPr>
          <p:cNvGraphicFramePr>
            <a:graphicFrameLocks noGrp="1"/>
          </p:cNvGraphicFramePr>
          <p:nvPr/>
        </p:nvGraphicFramePr>
        <p:xfrm>
          <a:off x="296334" y="615231"/>
          <a:ext cx="11573933" cy="2652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3666">
                  <a:extLst>
                    <a:ext uri="{9D8B030D-6E8A-4147-A177-3AD203B41FA5}">
                      <a16:colId xmlns:a16="http://schemas.microsoft.com/office/drawing/2014/main" val="4170450345"/>
                    </a:ext>
                  </a:extLst>
                </a:gridCol>
                <a:gridCol w="3135767">
                  <a:extLst>
                    <a:ext uri="{9D8B030D-6E8A-4147-A177-3AD203B41FA5}">
                      <a16:colId xmlns:a16="http://schemas.microsoft.com/office/drawing/2014/main" val="3195405675"/>
                    </a:ext>
                  </a:extLst>
                </a:gridCol>
                <a:gridCol w="6194500">
                  <a:extLst>
                    <a:ext uri="{9D8B030D-6E8A-4147-A177-3AD203B41FA5}">
                      <a16:colId xmlns:a16="http://schemas.microsoft.com/office/drawing/2014/main" val="1021822672"/>
                    </a:ext>
                  </a:extLst>
                </a:gridCol>
              </a:tblGrid>
              <a:tr h="283873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2000" kern="100" dirty="0">
                          <a:solidFill>
                            <a:srgbClr val="3333FF"/>
                          </a:solidFill>
                          <a:effectLst/>
                        </a:rPr>
                        <a:t>权力机构</a:t>
                      </a:r>
                      <a:endParaRPr lang="zh-CN" sz="2000" kern="1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2000" kern="100" dirty="0">
                          <a:solidFill>
                            <a:srgbClr val="3333FF"/>
                          </a:solidFill>
                          <a:effectLst/>
                        </a:rPr>
                        <a:t>产生方式</a:t>
                      </a:r>
                      <a:endParaRPr lang="zh-CN" sz="2000" kern="1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2000" kern="100" dirty="0">
                          <a:solidFill>
                            <a:srgbClr val="3333FF"/>
                          </a:solidFill>
                          <a:effectLst/>
                        </a:rPr>
                        <a:t>主要职责或说明</a:t>
                      </a:r>
                      <a:endParaRPr lang="zh-CN" sz="2000" kern="10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921610"/>
                  </a:ext>
                </a:extLst>
              </a:tr>
              <a:tr h="737538">
                <a:tc>
                  <a:txBody>
                    <a:bodyPr/>
                    <a:lstStyle/>
                    <a:p>
                      <a:pPr algn="ctr" eaLnBrk="0" hangingPunct="0"/>
                      <a:endParaRPr lang="zh-CN" sz="20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7168473"/>
                  </a:ext>
                </a:extLst>
              </a:tr>
              <a:tr h="283873">
                <a:tc>
                  <a:txBody>
                    <a:bodyPr/>
                    <a:lstStyle/>
                    <a:p>
                      <a:pPr algn="ctr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r>
                        <a:rPr lang="zh-CN" sz="2000" kern="100" dirty="0">
                          <a:effectLst/>
                        </a:rPr>
                        <a:t>议员从</a:t>
                      </a:r>
                      <a:r>
                        <a:rPr lang="en-US" altLang="zh-CN" sz="2000" kern="100" dirty="0">
                          <a:effectLst/>
                        </a:rPr>
                        <a:t>                   </a:t>
                      </a:r>
                      <a:r>
                        <a:rPr lang="zh-CN" sz="2000" kern="100" dirty="0">
                          <a:effectLst/>
                        </a:rPr>
                        <a:t>产生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408548"/>
                  </a:ext>
                </a:extLst>
              </a:tr>
              <a:tr h="567747">
                <a:tc>
                  <a:txBody>
                    <a:bodyPr/>
                    <a:lstStyle/>
                    <a:p>
                      <a:pPr algn="ctr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r>
                        <a:rPr lang="zh-CN" sz="2000" kern="100" dirty="0">
                          <a:effectLst/>
                        </a:rPr>
                        <a:t>由</a:t>
                      </a:r>
                      <a:r>
                        <a:rPr lang="en-US" altLang="zh-CN" sz="2000" kern="100" dirty="0">
                          <a:effectLst/>
                        </a:rPr>
                        <a:t>         </a:t>
                      </a:r>
                      <a:r>
                        <a:rPr lang="zh-CN" sz="2000" kern="100" dirty="0">
                          <a:effectLst/>
                        </a:rPr>
                        <a:t>产生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573148"/>
                  </a:ext>
                </a:extLst>
              </a:tr>
              <a:tr h="737538">
                <a:tc>
                  <a:txBody>
                    <a:bodyPr/>
                    <a:lstStyle/>
                    <a:p>
                      <a:pPr algn="ctr" eaLnBrk="0" hangingPunct="0"/>
                      <a:endParaRPr lang="zh-CN" sz="20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r>
                        <a:rPr lang="zh-CN" sz="2000" kern="100" dirty="0">
                          <a:effectLst/>
                        </a:rPr>
                        <a:t>从</a:t>
                      </a:r>
                      <a:r>
                        <a:rPr lang="en-US" altLang="zh-CN" sz="2000" kern="100" dirty="0">
                          <a:effectLst/>
                        </a:rPr>
                        <a:t>                </a:t>
                      </a:r>
                      <a:r>
                        <a:rPr lang="zh-CN" sz="2000" kern="100" dirty="0">
                          <a:effectLst/>
                        </a:rPr>
                        <a:t>产生，陪审员全体达</a:t>
                      </a:r>
                      <a:r>
                        <a:rPr lang="en-US" sz="2000" kern="100" dirty="0">
                          <a:effectLst/>
                        </a:rPr>
                        <a:t>6000</a:t>
                      </a:r>
                      <a:r>
                        <a:rPr lang="zh-CN" sz="2000" kern="100" dirty="0">
                          <a:effectLst/>
                        </a:rPr>
                        <a:t>人之众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282983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CE12DBFC-46D7-448D-80BD-1208B2E8A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447" y="0"/>
            <a:ext cx="1326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雅典</a:t>
            </a:r>
            <a:endParaRPr kumimoji="0" lang="zh-CN" altLang="en-US" sz="5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4BA125C-8253-426A-8908-F8418C898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7" y="3463726"/>
            <a:ext cx="175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斯巴达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394390D-EA49-46C3-94B6-B280B1F59729}"/>
              </a:ext>
            </a:extLst>
          </p:cNvPr>
          <p:cNvGraphicFramePr>
            <a:graphicFrameLocks noGrp="1"/>
          </p:cNvGraphicFramePr>
          <p:nvPr/>
        </p:nvGraphicFramePr>
        <p:xfrm>
          <a:off x="325557" y="4172866"/>
          <a:ext cx="11510843" cy="2354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714">
                  <a:extLst>
                    <a:ext uri="{9D8B030D-6E8A-4147-A177-3AD203B41FA5}">
                      <a16:colId xmlns:a16="http://schemas.microsoft.com/office/drawing/2014/main" val="1469448282"/>
                    </a:ext>
                  </a:extLst>
                </a:gridCol>
                <a:gridCol w="6144844">
                  <a:extLst>
                    <a:ext uri="{9D8B030D-6E8A-4147-A177-3AD203B41FA5}">
                      <a16:colId xmlns:a16="http://schemas.microsoft.com/office/drawing/2014/main" val="2276388424"/>
                    </a:ext>
                  </a:extLst>
                </a:gridCol>
                <a:gridCol w="3982285">
                  <a:extLst>
                    <a:ext uri="{9D8B030D-6E8A-4147-A177-3AD203B41FA5}">
                      <a16:colId xmlns:a16="http://schemas.microsoft.com/office/drawing/2014/main" val="2957290397"/>
                    </a:ext>
                  </a:extLst>
                </a:gridCol>
              </a:tblGrid>
              <a:tr h="410626"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1800" kern="100" dirty="0">
                          <a:effectLst/>
                        </a:rPr>
                        <a:t>权力机构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1800" kern="100" dirty="0">
                          <a:effectLst/>
                        </a:rPr>
                        <a:t>产生方式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zh-CN" sz="1800" kern="100">
                          <a:effectLst/>
                        </a:rPr>
                        <a:t>主要职责或说明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6804041"/>
                  </a:ext>
                </a:extLst>
              </a:tr>
              <a:tr h="446614">
                <a:tc>
                  <a:txBody>
                    <a:bodyPr/>
                    <a:lstStyle/>
                    <a:p>
                      <a:pPr algn="ctr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5136021"/>
                  </a:ext>
                </a:extLst>
              </a:tr>
              <a:tr h="472885">
                <a:tc>
                  <a:txBody>
                    <a:bodyPr/>
                    <a:lstStyle/>
                    <a:p>
                      <a:pPr algn="ctr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038062"/>
                  </a:ext>
                </a:extLst>
              </a:tr>
              <a:tr h="472884">
                <a:tc>
                  <a:txBody>
                    <a:bodyPr/>
                    <a:lstStyle/>
                    <a:p>
                      <a:pPr algn="ctr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7657556"/>
                  </a:ext>
                </a:extLst>
              </a:tr>
              <a:tr h="551926">
                <a:tc>
                  <a:txBody>
                    <a:bodyPr/>
                    <a:lstStyle/>
                    <a:p>
                      <a:pPr algn="ctr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r>
                        <a:rPr lang="zh-CN" alt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                                               一年一任，一般不得连任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eaLnBrk="0" hangingPunct="0"/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6440399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2B02F1FA-308D-444C-BE6B-462C974D00B6}"/>
              </a:ext>
            </a:extLst>
          </p:cNvPr>
          <p:cNvSpPr txBox="1"/>
          <p:nvPr/>
        </p:nvSpPr>
        <p:spPr>
          <a:xfrm>
            <a:off x="601133" y="945633"/>
            <a:ext cx="1583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kern="100" dirty="0"/>
              <a:t>公</a:t>
            </a:r>
            <a:r>
              <a:rPr lang="zh-CN" altLang="zh-CN" sz="1800" kern="100" dirty="0">
                <a:effectLst/>
              </a:rPr>
              <a:t>民大会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47F826-90A0-4B25-82E1-A290F8695671}"/>
              </a:ext>
            </a:extLst>
          </p:cNvPr>
          <p:cNvSpPr txBox="1"/>
          <p:nvPr/>
        </p:nvSpPr>
        <p:spPr>
          <a:xfrm>
            <a:off x="440266" y="1606033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2000" kern="100" dirty="0">
                <a:effectLst/>
              </a:rPr>
              <a:t>议事会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894161-2476-4FF6-B715-BFDCB4077F98}"/>
              </a:ext>
            </a:extLst>
          </p:cNvPr>
          <p:cNvSpPr txBox="1"/>
          <p:nvPr/>
        </p:nvSpPr>
        <p:spPr>
          <a:xfrm>
            <a:off x="567267" y="2097100"/>
            <a:ext cx="1473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2000" kern="100" dirty="0">
                <a:effectLst/>
              </a:rPr>
              <a:t>官员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37201D-F0A8-4C76-8BAA-0162D2BC36F5}"/>
              </a:ext>
            </a:extLst>
          </p:cNvPr>
          <p:cNvSpPr txBox="1"/>
          <p:nvPr/>
        </p:nvSpPr>
        <p:spPr>
          <a:xfrm>
            <a:off x="499534" y="2613567"/>
            <a:ext cx="1761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effectLst/>
              </a:rPr>
              <a:t>陪审法庭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DED8EA-68F9-4A67-B56B-2948568F8331}"/>
              </a:ext>
            </a:extLst>
          </p:cNvPr>
          <p:cNvSpPr txBox="1"/>
          <p:nvPr/>
        </p:nvSpPr>
        <p:spPr>
          <a:xfrm>
            <a:off x="2734733" y="1123433"/>
            <a:ext cx="2336800" cy="383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全体成年男性公民</a:t>
            </a:r>
            <a:endParaRPr lang="zh-CN" altLang="zh-CN" sz="1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317BB4-E112-4C85-936D-80CD1F31666A}"/>
              </a:ext>
            </a:extLst>
          </p:cNvPr>
          <p:cNvSpPr txBox="1"/>
          <p:nvPr/>
        </p:nvSpPr>
        <p:spPr>
          <a:xfrm>
            <a:off x="3318934" y="1656833"/>
            <a:ext cx="1354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公民中抽签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234CA8-79F3-4F9C-A6D1-8708232C4998}"/>
              </a:ext>
            </a:extLst>
          </p:cNvPr>
          <p:cNvSpPr txBox="1"/>
          <p:nvPr/>
        </p:nvSpPr>
        <p:spPr>
          <a:xfrm>
            <a:off x="2802467" y="2003967"/>
            <a:ext cx="1109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kern="100" dirty="0">
                <a:solidFill>
                  <a:srgbClr val="FF0000"/>
                </a:solidFill>
                <a:effectLst/>
              </a:rPr>
              <a:t>选举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F627B56-3113-43C2-A428-CD105E1B0430}"/>
              </a:ext>
            </a:extLst>
          </p:cNvPr>
          <p:cNvSpPr txBox="1"/>
          <p:nvPr/>
        </p:nvSpPr>
        <p:spPr>
          <a:xfrm>
            <a:off x="2853267" y="2605100"/>
            <a:ext cx="143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公民中抽签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282DAAC-4BC3-426F-838E-26CE37C41815}"/>
              </a:ext>
            </a:extLst>
          </p:cNvPr>
          <p:cNvSpPr txBox="1"/>
          <p:nvPr/>
        </p:nvSpPr>
        <p:spPr>
          <a:xfrm>
            <a:off x="8652932" y="1114967"/>
            <a:ext cx="252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（最高权力机关）</a:t>
            </a:r>
            <a:endParaRPr lang="zh-CN" altLang="zh-CN" sz="1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FFE148-F08E-4F16-97A3-28C7433840AD}"/>
              </a:ext>
            </a:extLst>
          </p:cNvPr>
          <p:cNvSpPr txBox="1"/>
          <p:nvPr/>
        </p:nvSpPr>
        <p:spPr>
          <a:xfrm>
            <a:off x="9516534" y="2782900"/>
            <a:ext cx="2099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（主要司法机关）</a:t>
            </a:r>
            <a:endParaRPr lang="zh-CN" altLang="zh-CN" sz="1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670C461-501D-4E27-BC71-B8B75B051804}"/>
              </a:ext>
            </a:extLst>
          </p:cNvPr>
          <p:cNvSpPr txBox="1"/>
          <p:nvPr/>
        </p:nvSpPr>
        <p:spPr>
          <a:xfrm>
            <a:off x="6096000" y="1114967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决定国家法律和政策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111F88E-494C-4306-93F4-C84995C163F6}"/>
              </a:ext>
            </a:extLst>
          </p:cNvPr>
          <p:cNvSpPr txBox="1"/>
          <p:nvPr/>
        </p:nvSpPr>
        <p:spPr>
          <a:xfrm>
            <a:off x="5960533" y="16229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为国民大会准备决议草案，并参与国家日常管理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4C84D8B-5E07-4D95-8D34-A842CEBF2167}"/>
              </a:ext>
            </a:extLst>
          </p:cNvPr>
          <p:cNvSpPr txBox="1"/>
          <p:nvPr/>
        </p:nvSpPr>
        <p:spPr>
          <a:xfrm>
            <a:off x="6028266" y="1941667"/>
            <a:ext cx="4656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大多一年一任，在任时需接受监督，随时可以被罢免和审判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32D2B85-BC30-4E18-9EA2-323FE203DC2A}"/>
              </a:ext>
            </a:extLst>
          </p:cNvPr>
          <p:cNvSpPr txBox="1"/>
          <p:nvPr/>
        </p:nvSpPr>
        <p:spPr>
          <a:xfrm>
            <a:off x="6011334" y="28337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组成规模不等的法庭审理大小案件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BC779ED-C9FA-48B8-A646-7235C961E0D7}"/>
              </a:ext>
            </a:extLst>
          </p:cNvPr>
          <p:cNvSpPr txBox="1"/>
          <p:nvPr/>
        </p:nvSpPr>
        <p:spPr>
          <a:xfrm>
            <a:off x="338667" y="4628633"/>
            <a:ext cx="132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kern="100" dirty="0"/>
              <a:t>公</a:t>
            </a:r>
            <a:r>
              <a:rPr lang="zh-CN" altLang="zh-CN" sz="1800" kern="100" dirty="0">
                <a:effectLst/>
              </a:rPr>
              <a:t>民大会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E081A0E-BEC1-40E5-A006-74C4C7D22565}"/>
              </a:ext>
            </a:extLst>
          </p:cNvPr>
          <p:cNvSpPr txBox="1"/>
          <p:nvPr/>
        </p:nvSpPr>
        <p:spPr>
          <a:xfrm>
            <a:off x="474133" y="5043499"/>
            <a:ext cx="855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effectLst/>
              </a:rPr>
              <a:t>国王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AA8157A-B18A-46FC-BBE3-8952E225B295}"/>
              </a:ext>
            </a:extLst>
          </p:cNvPr>
          <p:cNvSpPr txBox="1"/>
          <p:nvPr/>
        </p:nvSpPr>
        <p:spPr>
          <a:xfrm>
            <a:off x="228600" y="5551500"/>
            <a:ext cx="147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effectLst/>
              </a:rPr>
              <a:t>长老会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3090EEE-E9A4-452B-B952-3DE218CEA4F7}"/>
              </a:ext>
            </a:extLst>
          </p:cNvPr>
          <p:cNvSpPr txBox="1"/>
          <p:nvPr/>
        </p:nvSpPr>
        <p:spPr>
          <a:xfrm>
            <a:off x="0" y="6076433"/>
            <a:ext cx="1684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zh-CN" sz="1800" kern="100" dirty="0">
                <a:effectLst/>
              </a:rPr>
              <a:t>监察官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3B14297-FC68-4A00-BAD9-3D2EA9A76291}"/>
              </a:ext>
            </a:extLst>
          </p:cNvPr>
          <p:cNvSpPr txBox="1"/>
          <p:nvPr/>
        </p:nvSpPr>
        <p:spPr>
          <a:xfrm>
            <a:off x="2997200" y="4654034"/>
            <a:ext cx="2531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全体成年男性公民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7ACE8F5-B781-42BE-B113-9248899D5C45}"/>
              </a:ext>
            </a:extLst>
          </p:cNvPr>
          <p:cNvSpPr txBox="1"/>
          <p:nvPr/>
        </p:nvSpPr>
        <p:spPr>
          <a:xfrm>
            <a:off x="3302000" y="5153567"/>
            <a:ext cx="1176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世袭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E9419DB-ED61-4373-84AF-766A45D430DF}"/>
              </a:ext>
            </a:extLst>
          </p:cNvPr>
          <p:cNvSpPr txBox="1"/>
          <p:nvPr/>
        </p:nvSpPr>
        <p:spPr>
          <a:xfrm>
            <a:off x="2768600" y="5585367"/>
            <a:ext cx="2988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议员仅</a:t>
            </a:r>
            <a:r>
              <a:rPr lang="en-US" altLang="zh-CN" sz="1800" kern="100" dirty="0">
                <a:effectLst/>
              </a:rPr>
              <a:t>30</a:t>
            </a:r>
            <a:r>
              <a:rPr lang="zh-CN" altLang="zh-CN" sz="1800" kern="100" dirty="0">
                <a:effectLst/>
              </a:rPr>
              <a:t>人，且终身任职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BE5C6C6-18B9-4C39-A84A-739773C670A3}"/>
              </a:ext>
            </a:extLst>
          </p:cNvPr>
          <p:cNvSpPr txBox="1"/>
          <p:nvPr/>
        </p:nvSpPr>
        <p:spPr>
          <a:xfrm>
            <a:off x="1913466" y="6093366"/>
            <a:ext cx="3090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从</a:t>
            </a:r>
            <a:r>
              <a:rPr lang="zh-CN" altLang="zh-CN" sz="1800" kern="100" dirty="0">
                <a:solidFill>
                  <a:srgbClr val="FF0000"/>
                </a:solidFill>
                <a:effectLst/>
              </a:rPr>
              <a:t>全体公民中选举</a:t>
            </a:r>
            <a:r>
              <a:rPr lang="zh-CN" altLang="zh-CN" sz="1800" kern="100" dirty="0">
                <a:effectLst/>
              </a:rPr>
              <a:t>产生。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93C17B0-4B71-4782-9C39-33E23D5BECC8}"/>
              </a:ext>
            </a:extLst>
          </p:cNvPr>
          <p:cNvSpPr txBox="1"/>
          <p:nvPr/>
        </p:nvSpPr>
        <p:spPr>
          <a:xfrm>
            <a:off x="8102600" y="4603233"/>
            <a:ext cx="3107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名义上的国家</a:t>
            </a:r>
            <a:r>
              <a:rPr lang="zh-CN" altLang="zh-CN" sz="1800" b="1" kern="100" dirty="0">
                <a:solidFill>
                  <a:srgbClr val="FF0000"/>
                </a:solidFill>
                <a:effectLst/>
              </a:rPr>
              <a:t>最高权力机关</a:t>
            </a:r>
            <a:endParaRPr lang="zh-CN" altLang="zh-CN" sz="1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416C86A-9242-4B4A-86DD-BAEC1E091BA1}"/>
              </a:ext>
            </a:extLst>
          </p:cNvPr>
          <p:cNvSpPr txBox="1"/>
          <p:nvPr/>
        </p:nvSpPr>
        <p:spPr>
          <a:xfrm>
            <a:off x="8424333" y="5128166"/>
            <a:ext cx="3217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垄断</a:t>
            </a:r>
            <a:r>
              <a:rPr lang="zh-CN" altLang="zh-CN" sz="1800" b="1" kern="100" dirty="0">
                <a:solidFill>
                  <a:srgbClr val="FF0000"/>
                </a:solidFill>
                <a:effectLst/>
              </a:rPr>
              <a:t>军事统帅权</a:t>
            </a:r>
            <a:endParaRPr lang="zh-CN" altLang="zh-CN" sz="1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F0D26A0-52C1-4F9F-AC80-D72F63286A3B}"/>
              </a:ext>
            </a:extLst>
          </p:cNvPr>
          <p:cNvSpPr txBox="1"/>
          <p:nvPr/>
        </p:nvSpPr>
        <p:spPr>
          <a:xfrm>
            <a:off x="8170333" y="5602300"/>
            <a:ext cx="3208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b="1" kern="100" dirty="0">
                <a:solidFill>
                  <a:srgbClr val="FF0000"/>
                </a:solidFill>
                <a:effectLst/>
              </a:rPr>
              <a:t>实际上的国家最高权力机关</a:t>
            </a:r>
            <a:endParaRPr lang="zh-CN" altLang="zh-CN" sz="1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A6F7653-53EF-4AAD-BC53-760E5B06D9B6}"/>
              </a:ext>
            </a:extLst>
          </p:cNvPr>
          <p:cNvSpPr txBox="1"/>
          <p:nvPr/>
        </p:nvSpPr>
        <p:spPr>
          <a:xfrm>
            <a:off x="8119533" y="6076434"/>
            <a:ext cx="307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1800" kern="100" dirty="0">
                <a:effectLst/>
              </a:rPr>
              <a:t>主持</a:t>
            </a:r>
            <a:r>
              <a:rPr lang="zh-CN" altLang="en-US" sz="1800" kern="100" dirty="0">
                <a:effectLst/>
              </a:rPr>
              <a:t>公</a:t>
            </a:r>
            <a:r>
              <a:rPr lang="zh-CN" altLang="zh-CN" sz="1800" kern="100" dirty="0">
                <a:effectLst/>
              </a:rPr>
              <a:t>民大会、审判国王等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865C278-8A57-44AE-A79D-D700B5F652E0}"/>
              </a:ext>
            </a:extLst>
          </p:cNvPr>
          <p:cNvSpPr txBox="1"/>
          <p:nvPr/>
        </p:nvSpPr>
        <p:spPr>
          <a:xfrm>
            <a:off x="5439832" y="73567"/>
            <a:ext cx="9028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  <a:cs typeface="宋体" panose="02010600030101010101" pitchFamily="2" charset="-122"/>
              </a:rPr>
              <a:t>古希腊民主政治的代表（人民集体享有主权）</a:t>
            </a:r>
            <a:endParaRPr lang="zh-CN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10A2414-8345-4D38-A8C2-139782682977}"/>
              </a:ext>
            </a:extLst>
          </p:cNvPr>
          <p:cNvSpPr txBox="1"/>
          <p:nvPr/>
        </p:nvSpPr>
        <p:spPr>
          <a:xfrm>
            <a:off x="1790698" y="3477167"/>
            <a:ext cx="8074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古希腊寡头政治的代表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（少数贵族掌握政权）</a:t>
            </a:r>
            <a:endParaRPr lang="zh-CN" altLang="en-US" sz="24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3036BA9-1455-41EF-95C5-9CC3D92C9E54}"/>
              </a:ext>
            </a:extLst>
          </p:cNvPr>
          <p:cNvSpPr txBox="1"/>
          <p:nvPr/>
        </p:nvSpPr>
        <p:spPr>
          <a:xfrm>
            <a:off x="91440" y="0"/>
            <a:ext cx="3749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、古希腊的政治制度</a:t>
            </a:r>
          </a:p>
        </p:txBody>
      </p:sp>
    </p:spTree>
    <p:extLst>
      <p:ext uri="{BB962C8B-B14F-4D97-AF65-F5344CB8AC3E}">
        <p14:creationId xmlns:p14="http://schemas.microsoft.com/office/powerpoint/2010/main" val="14152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51" grpId="0"/>
      <p:bldP spid="59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6860" y="152400"/>
            <a:ext cx="11305540" cy="1093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2.古罗马的政治制度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(1)罗马共和国</a:t>
            </a:r>
            <a:r>
              <a:rPr lang="en-US" altLang="zh-CN" sz="2800" b="1" dirty="0">
                <a:solidFill>
                  <a:srgbClr val="FF0000"/>
                </a:solidFill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</a:rPr>
              <a:t>（元首的产生方式是以民主选举方式选出）</a:t>
            </a:r>
          </a:p>
        </p:txBody>
      </p:sp>
      <p:pic>
        <p:nvPicPr>
          <p:cNvPr id="5" name="图片 4" descr="图片包含 文字, 地图&#10;&#10;已生成极高可信度的说明"/>
          <p:cNvPicPr>
            <a:picLocks noChangeAspect="1"/>
          </p:cNvPicPr>
          <p:nvPr/>
        </p:nvPicPr>
        <p:blipFill>
          <a:blip r:embed="rId4" cstate="print"/>
          <a:srcRect l="3617" t="24338" r="9261" b="12357"/>
          <a:stretch>
            <a:fillRect/>
          </a:stretch>
        </p:blipFill>
        <p:spPr>
          <a:xfrm>
            <a:off x="2215515" y="3021330"/>
            <a:ext cx="7129780" cy="3695065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6" name="矩形: 圆角 2"/>
          <p:cNvSpPr/>
          <p:nvPr/>
        </p:nvSpPr>
        <p:spPr>
          <a:xfrm>
            <a:off x="4791393" y="4285615"/>
            <a:ext cx="739775" cy="652463"/>
          </a:xfrm>
          <a:prstGeom prst="roundRect">
            <a:avLst/>
          </a:prstGeom>
          <a:noFill/>
          <a:ln w="57150">
            <a:solidFill>
              <a:srgbClr val="C46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6283960" y="4938395"/>
            <a:ext cx="1029970" cy="800100"/>
          </a:xfrm>
          <a:prstGeom prst="roundRect">
            <a:avLst/>
          </a:prstGeom>
          <a:noFill/>
          <a:ln w="57150">
            <a:solidFill>
              <a:srgbClr val="C46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020" y="1308100"/>
            <a:ext cx="9646920" cy="254444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4663349"/>
              </p:ext>
            </p:extLst>
          </p:nvPr>
        </p:nvGraphicFramePr>
        <p:xfrm>
          <a:off x="372744" y="1617345"/>
          <a:ext cx="10854055" cy="5217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5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3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5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827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权力分布</a:t>
                      </a:r>
                      <a:endParaRPr lang="en-US" altLang="en-US" sz="2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1D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产生方式</a:t>
                      </a:r>
                      <a:endParaRPr lang="en-US" altLang="en-US" sz="2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1D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主要职责或说明</a:t>
                      </a:r>
                      <a:endParaRPr lang="en-US" altLang="en-US" sz="24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4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50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执政官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60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元老院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226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公民大会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9354"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特点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：</a:t>
                      </a: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en-US" sz="24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910715" y="2352040"/>
            <a:ext cx="2931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有两人，一年一任，由</a:t>
            </a:r>
            <a:r>
              <a:rPr lang="en-US" sz="2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全体公民</a:t>
            </a:r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选举产生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584190" y="2470785"/>
            <a:ext cx="54419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担任军事统帅，主持公民大会和元老院，并执行相关决议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880236" y="3472180"/>
            <a:ext cx="2881418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由卸任高级官员组成，终身任职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536777" y="3578437"/>
            <a:ext cx="475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向官员提出建议，协调他们的行动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997710" y="4567555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全体成年男性</a:t>
            </a:r>
            <a:r>
              <a:rPr lang="en-US" sz="2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公民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414645" y="4394200"/>
            <a:ext cx="5372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有权立法、宣战、媾和与审判，是</a:t>
            </a:r>
            <a:r>
              <a:rPr lang="en-US" sz="2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最高权力机关</a:t>
            </a:r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，但其召开和表决都受到高级官员和元老院的限制，难以发挥作用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110615" y="5692140"/>
            <a:ext cx="1088199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所有官职均</a:t>
            </a:r>
            <a:r>
              <a:rPr lang="en-US" sz="24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无薪金</a:t>
            </a:r>
            <a:r>
              <a:rPr lang="en-US" sz="24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，穷人实际上无法出任。带有浓厚的</a:t>
            </a:r>
            <a:r>
              <a:rPr lang="en-US" sz="24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贵族寡头制特征</a:t>
            </a:r>
            <a:r>
              <a:rPr 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en-US" sz="2400" b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1D25F500-BB13-4662-8749-1346B202B839}"/>
              </a:ext>
            </a:extLst>
          </p:cNvPr>
          <p:cNvSpPr/>
          <p:nvPr/>
        </p:nvSpPr>
        <p:spPr>
          <a:xfrm>
            <a:off x="2436707" y="2462107"/>
            <a:ext cx="1127760" cy="71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  <p:bldP spid="12" grpId="0"/>
      <p:bldP spid="14" grpId="0"/>
      <p:bldP spid="15" grpId="0"/>
      <p:bldP spid="17" grpId="0"/>
      <p:bldP spid="18" grpId="0"/>
      <p:bldP spid="2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6860" y="152400"/>
            <a:ext cx="399542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2.古罗马的政治制度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/>
              <a:t>(2)罗马帝国——元首制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4781" y="1627505"/>
            <a:ext cx="4183380" cy="3861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/>
              <a:t>①形成：</a:t>
            </a:r>
            <a:r>
              <a:rPr lang="zh-CN" altLang="en-US" sz="2800" dirty="0">
                <a:solidFill>
                  <a:srgbClr val="FF0000"/>
                </a:solidFill>
              </a:rPr>
              <a:t>公元前1世纪末</a:t>
            </a:r>
          </a:p>
          <a:p>
            <a:pPr>
              <a:lnSpc>
                <a:spcPct val="110000"/>
              </a:lnSpc>
            </a:pPr>
            <a:r>
              <a:rPr lang="zh-CN" altLang="en-US" sz="2800" dirty="0"/>
              <a:t>②特征：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rgbClr val="FF0000"/>
                </a:solidFill>
              </a:rPr>
              <a:t>皇帝（元首）掌握国家大权</a:t>
            </a:r>
          </a:p>
          <a:p>
            <a:pPr>
              <a:lnSpc>
                <a:spcPct val="110000"/>
              </a:lnSpc>
            </a:pPr>
            <a:r>
              <a:rPr lang="zh-CN" altLang="en-US" sz="2800" dirty="0"/>
              <a:t>既是最高立法者，又是最高法官；</a:t>
            </a:r>
          </a:p>
          <a:p>
            <a:pPr>
              <a:lnSpc>
                <a:spcPct val="110000"/>
              </a:lnSpc>
            </a:pPr>
            <a:r>
              <a:rPr lang="zh-CN" altLang="en-US" sz="2800" dirty="0"/>
              <a:t>军队听命于皇帝，是皇帝实行独裁的重要工具。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64F23C-BF4F-4240-9F43-DA800C97521D}"/>
              </a:ext>
            </a:extLst>
          </p:cNvPr>
          <p:cNvSpPr txBox="1"/>
          <p:nvPr/>
        </p:nvSpPr>
        <p:spPr>
          <a:xfrm>
            <a:off x="5283200" y="1748135"/>
            <a:ext cx="6045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4000" b="1" kern="100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古希腊罗马政治制度的局限性：</a:t>
            </a:r>
            <a:r>
              <a:rPr lang="zh-CN" altLang="zh-CN" sz="36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无论是希腊城邦，还是罗马共和国，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公民都是少数</a:t>
            </a:r>
            <a:r>
              <a:rPr lang="zh-CN" altLang="zh-CN" sz="3600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妇女、外邦人和奴隶不仅没有资格参与政治，还受到剥削和多种压迫。</a:t>
            </a:r>
            <a:endParaRPr lang="zh-CN" altLang="zh-CN" sz="3600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020" y="251460"/>
            <a:ext cx="4818380" cy="444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二、中古西欧政治制度的代表</a:t>
            </a:r>
          </a:p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、法国：等级君主制</a:t>
            </a:r>
          </a:p>
          <a:p>
            <a:pPr>
              <a:lnSpc>
                <a:spcPct val="11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②组成：</a:t>
            </a: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法国国王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腓力四世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与教皇对抗，召开了由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教士、贵族和城市市民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代表组成的三级会议。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③结果：</a:t>
            </a:r>
          </a:p>
          <a:p>
            <a:pPr>
              <a:lnSpc>
                <a:spcPct val="11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三级会议支持国王，确立了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国王有权征税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的原则</a:t>
            </a:r>
          </a:p>
        </p:txBody>
      </p:sp>
      <p:pic>
        <p:nvPicPr>
          <p:cNvPr id="5" name="图片 4" descr="法国等级制度"/>
          <p:cNvPicPr>
            <a:picLocks noChangeAspect="1"/>
          </p:cNvPicPr>
          <p:nvPr/>
        </p:nvPicPr>
        <p:blipFill>
          <a:blip r:embed="rId2"/>
          <a:srcRect l="1189" r="2997"/>
          <a:stretch>
            <a:fillRect/>
          </a:stretch>
        </p:blipFill>
        <p:spPr>
          <a:xfrm>
            <a:off x="5872480" y="160020"/>
            <a:ext cx="5520055" cy="39090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392535" y="440055"/>
            <a:ext cx="53657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三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级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会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议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等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级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示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意</a:t>
            </a:r>
          </a:p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14020" y="5010785"/>
            <a:ext cx="1126363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④影响：</a:t>
            </a:r>
          </a:p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三级会议的召开，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标志着法国进入等级君主制阶段</a:t>
            </a:r>
          </a:p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国王与贵族、教会、市民通过三级会议相互合作，有利于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进一步强化王权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020" y="251460"/>
            <a:ext cx="7043420" cy="14381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二、中古西欧政治制度的代表</a:t>
            </a: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(2)英国：议会君主制</a:t>
            </a:r>
          </a:p>
          <a:p>
            <a:pPr>
              <a:lnSpc>
                <a:spcPct val="110000"/>
              </a:lnSpc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①《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大宪章》的签署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30" y="0"/>
            <a:ext cx="2007235" cy="20281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014335" y="262890"/>
            <a:ext cx="2151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失地王约翰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4020" y="1871345"/>
            <a:ext cx="11605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/>
              <a:t>A.背景：</a:t>
            </a:r>
            <a:r>
              <a:rPr lang="zh-CN" altLang="en-US" sz="2400" dirty="0">
                <a:solidFill>
                  <a:srgbClr val="FF0000"/>
                </a:solidFill>
              </a:rPr>
              <a:t>13世纪初，英王约翰奉行的内外政策失败，遭到贵族、骑士和市民反对。</a:t>
            </a:r>
          </a:p>
          <a:p>
            <a:r>
              <a:rPr lang="zh-CN" altLang="en-US" sz="2400" dirty="0"/>
              <a:t>B.内容：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95145" y="2437130"/>
            <a:ext cx="860171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P10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学思之窗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《大宪章》对王权的限制体现在哪些方面。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150" y="2913380"/>
            <a:ext cx="12134850" cy="1714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（39）任何自由人，如未经同级贵族之依法裁判，或经国法判决，皆不得被逮捕、监禁、没收财产、剥夺法律保护权、流放，或加以任何其他损害。</a:t>
            </a:r>
          </a:p>
          <a:p>
            <a:pPr>
              <a:lnSpc>
                <a:spcPct val="110000"/>
              </a:lnSpc>
            </a:pPr>
            <a:r>
              <a:rPr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（40）除战时与予敌对之国家之人民外，一切商人，倘能遵照旧时之公正习惯，皆可免除苛捐杂税，安全经由水路与陆路，出入英格兰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56210" y="3333750"/>
            <a:ext cx="7858125" cy="461010"/>
          </a:xfrm>
          <a:prstGeom prst="roundRect">
            <a:avLst/>
          </a:prstGeom>
          <a:noFill/>
          <a:ln w="57150">
            <a:solidFill>
              <a:srgbClr val="E41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7150" y="4166870"/>
            <a:ext cx="1455420" cy="461010"/>
          </a:xfrm>
          <a:prstGeom prst="roundRect">
            <a:avLst/>
          </a:prstGeom>
          <a:noFill/>
          <a:ln w="57150">
            <a:solidFill>
              <a:srgbClr val="E41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002270" y="3344545"/>
            <a:ext cx="418973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srgbClr val="FF0000"/>
                </a:solidFill>
              </a:rPr>
              <a:t>国王不得随意侵犯人身自由</a:t>
            </a:r>
            <a:r>
              <a:rPr lang="zh-CN" altLang="en-US" sz="2400" dirty="0"/>
              <a:t>；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039100" y="4148455"/>
            <a:ext cx="33381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srgbClr val="FF0000"/>
                </a:solidFill>
              </a:rPr>
              <a:t>国王不得随意征税。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53695" y="4728210"/>
            <a:ext cx="83369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a.《大宪章》肯定了国王的合法地位与人身的神圣不可侵犯，</a:t>
            </a:r>
          </a:p>
          <a:p>
            <a:r>
              <a:rPr lang="zh-CN" altLang="en-US" sz="2400" dirty="0">
                <a:solidFill>
                  <a:srgbClr val="FF0000"/>
                </a:solidFill>
              </a:rPr>
              <a:t>b.保障封建主的特权</a:t>
            </a:r>
          </a:p>
          <a:p>
            <a:r>
              <a:rPr lang="zh-CN" altLang="en-US" sz="2400" dirty="0">
                <a:solidFill>
                  <a:srgbClr val="FF0000"/>
                </a:solidFill>
              </a:rPr>
              <a:t>c.适当照顾骑士和市民的利益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4020" y="6093460"/>
            <a:ext cx="611886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zh-CN" altLang="en-US" sz="2400" b="1" dirty="0">
                <a:sym typeface="+mn-ea"/>
              </a:rPr>
              <a:t>C.影响：</a:t>
            </a:r>
            <a:r>
              <a:rPr lang="zh-CN" altLang="en-US" sz="2400" dirty="0">
                <a:solidFill>
                  <a:srgbClr val="FF0000"/>
                </a:solidFill>
                <a:sym typeface="+mn-ea"/>
              </a:rPr>
              <a:t>确立了“王在法下”的历史传统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 animBg="1"/>
      <p:bldP spid="10" grpId="0" animBg="1"/>
      <p:bldP spid="11" grpId="0" bldLvl="0" animBg="1"/>
      <p:bldP spid="12" grpId="0" bldLvl="0" animBg="1"/>
      <p:bldP spid="17" grpId="0" bldLvl="0" animBg="1"/>
      <p:bldP spid="18" grpId="0" bldLvl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020" y="251460"/>
            <a:ext cx="11508105" cy="3856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二、中古西欧政治制度的代表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(2)英国：议会君主制</a:t>
            </a:r>
          </a:p>
          <a:p>
            <a:pPr>
              <a:lnSpc>
                <a:spcPct val="120000"/>
              </a:lnSpc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议会的召开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</a:p>
          <a:p>
            <a:pPr>
              <a:lnSpc>
                <a:spcPct val="120000"/>
              </a:lnSpc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A.开始：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1265年，英国召开国会，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由大贵族、骑士、市民参加</a:t>
            </a:r>
          </a:p>
          <a:p>
            <a:pPr>
              <a:lnSpc>
                <a:spcPct val="120000"/>
              </a:lnSpc>
            </a:pP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B.权力加强：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13世纪中后期，英国多次召开会议，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议会权力逐渐加强。</a:t>
            </a:r>
          </a:p>
          <a:p>
            <a:pPr>
              <a:lnSpc>
                <a:spcPct val="120000"/>
              </a:lnSpc>
            </a:pPr>
            <a:r>
              <a:rPr sz="2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C.发展完善</a:t>
            </a: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</a:p>
          <a:p>
            <a:pPr>
              <a:lnSpc>
                <a:spcPct val="120000"/>
              </a:lnSpc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14世纪中期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英国进入议会君主制时期。</a:t>
            </a:r>
          </a:p>
          <a:p>
            <a:pPr>
              <a:lnSpc>
                <a:spcPct val="120000"/>
              </a:lnSpc>
            </a:pPr>
            <a:r>
              <a:rPr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en-US"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议会上院由贵族组成，下院由骑士和市民组成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4190" y="4149090"/>
            <a:ext cx="11183620" cy="2306955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28575" cap="rnd" cmpd="sng">
            <a:solidFill>
              <a:schemeClr val="tx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模范议会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”——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英国议会君主制的形成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1295年，英王爱德华一世为筹集战争经费又召集议会，出席议会的除大贵族、教士外，每郡有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名骑士代表，每个大城市有2名市民代表，约有400余名议员出席。此后议会仿此例经常召开，这次议会被称为模范议会。</a:t>
            </a:r>
          </a:p>
          <a:p>
            <a:pPr algn="just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由于贵族议员和市民、骑士议员在根本利益、要求上各不相同，每当这种议会召开时，各郡骑士代表和市民代表经常单独在一起。               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7DAE8B-EDF2-4E59-81CC-EC29F37BCC61}"/>
              </a:ext>
            </a:extLst>
          </p:cNvPr>
          <p:cNvSpPr txBox="1"/>
          <p:nvPr/>
        </p:nvSpPr>
        <p:spPr>
          <a:xfrm>
            <a:off x="233680" y="354043"/>
            <a:ext cx="1149096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三、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西方资本主义政治制度的产生与发展</a:t>
            </a:r>
            <a:endParaRPr lang="zh-CN" altLang="zh-CN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英国：君主立宪制</a:t>
            </a:r>
            <a:r>
              <a:rPr lang="en-US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建立：《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权利法案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》标志着君主立宪制在英国建立英国法律由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议会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制定，国王无权废止；议会定期召开；未经议会同意国王不得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征收新税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招募常备军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完善：内阁制度的逐渐形成（</a:t>
            </a:r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18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世纪），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内阁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实际掌握政府权力。国王的权力限于任命议会多数派领袖出任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首相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，并批准首相提名的各部大臣。</a:t>
            </a:r>
            <a:endParaRPr lang="zh-CN" alt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美国：总统制共和制——</a:t>
            </a:r>
            <a:r>
              <a:rPr lang="en-US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1787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年宪法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标志着美国共和制的确立①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联邦制原则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：联邦政府对外代表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国家主权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，拥有宪法明确规定的权利，各州拥有一定的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自治权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。②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三权分立原则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总统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是政府首脑，掌握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行政权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，兼任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陆海军总司令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。国会分为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众议院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参议院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，拥有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立法权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和批准税收的权力。司法权属于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最高法院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和国会规定设立的下级法院。</a:t>
            </a:r>
            <a:endParaRPr lang="zh-CN" alt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法国：议会制共和制——</a:t>
            </a:r>
            <a:r>
              <a:rPr lang="en-US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1875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年宪法标志着法国共和制的确立法国国会由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参议院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众议院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组成，立法权由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两院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行使。总统任期七年，经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参议院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同意有权解散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众议院</a:t>
            </a:r>
            <a:r>
              <a:rPr lang="zh-CN" altLang="zh-CN" sz="28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8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B4FC4AE-B606-4143-8726-15E3576C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180"/>
            <a:ext cx="12192000" cy="62618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D1C0D6-3425-4766-B8C1-D9CBB96E4D19}"/>
              </a:ext>
            </a:extLst>
          </p:cNvPr>
          <p:cNvSpPr txBox="1"/>
          <p:nvPr/>
        </p:nvSpPr>
        <p:spPr>
          <a:xfrm>
            <a:off x="2631440" y="0"/>
            <a:ext cx="8422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第</a:t>
            </a:r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r>
              <a:rPr lang="zh-CN" altLang="en-US" sz="3200" b="1" dirty="0">
                <a:solidFill>
                  <a:srgbClr val="FF0000"/>
                </a:solidFill>
              </a:rPr>
              <a:t>课  中国近代至当代政治制度的演变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7C1096-CB41-42B6-9EFC-6DC79EE776A4}"/>
              </a:ext>
            </a:extLst>
          </p:cNvPr>
          <p:cNvSpPr txBox="1"/>
          <p:nvPr/>
        </p:nvSpPr>
        <p:spPr>
          <a:xfrm>
            <a:off x="6624320" y="-111145"/>
            <a:ext cx="534416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时间：</a:t>
            </a:r>
            <a:r>
              <a:rPr lang="en-US" altLang="zh-CN" sz="2800" dirty="0"/>
              <a:t>1912</a:t>
            </a:r>
            <a:r>
              <a:rPr lang="zh-CN" altLang="en-US" sz="2800" dirty="0"/>
              <a:t>年</a:t>
            </a:r>
            <a:r>
              <a:rPr lang="en-US" altLang="zh-CN" sz="2800" dirty="0"/>
              <a:t>3</a:t>
            </a:r>
            <a:r>
              <a:rPr lang="zh-CN" altLang="en-US" sz="2800" dirty="0"/>
              <a:t>月</a:t>
            </a:r>
            <a:r>
              <a:rPr lang="en-US" altLang="zh-CN" sz="2800" dirty="0"/>
              <a:t>11</a:t>
            </a:r>
            <a:r>
              <a:rPr lang="zh-CN" altLang="en-US" sz="2800" dirty="0"/>
              <a:t>日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00FF"/>
                </a:solidFill>
              </a:rPr>
              <a:t>制定机构：</a:t>
            </a:r>
            <a:r>
              <a:rPr lang="zh-CN" altLang="en-US" sz="2800" dirty="0"/>
              <a:t>参议院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00FF"/>
                </a:solidFill>
              </a:rPr>
              <a:t>原因：</a:t>
            </a:r>
            <a:r>
              <a:rPr lang="zh-CN" altLang="en-US" sz="2800" dirty="0">
                <a:solidFill>
                  <a:srgbClr val="FF0000"/>
                </a:solidFill>
              </a:rPr>
              <a:t>防止袁世凯独裁（直接）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dirty="0">
                <a:solidFill>
                  <a:srgbClr val="FF0000"/>
                </a:solidFill>
              </a:rPr>
              <a:t>           </a:t>
            </a:r>
            <a:r>
              <a:rPr lang="zh-CN" altLang="en-US" sz="2800" dirty="0">
                <a:solidFill>
                  <a:srgbClr val="FF0000"/>
                </a:solidFill>
              </a:rPr>
              <a:t>维护资产阶级民主（根本）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0000FF"/>
                </a:solidFill>
              </a:rPr>
              <a:t>原则：</a:t>
            </a:r>
            <a:r>
              <a:rPr lang="zh-CN" altLang="en-US" sz="2800" dirty="0"/>
              <a:t>主权在民、平等自由、三权分立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00FF"/>
                </a:solidFill>
              </a:rPr>
              <a:t>政治制度：</a:t>
            </a:r>
            <a:r>
              <a:rPr lang="zh-CN" altLang="en-US" sz="2800" dirty="0"/>
              <a:t>三权分立、责任内阁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00FF"/>
                </a:solidFill>
              </a:rPr>
              <a:t>意义：</a:t>
            </a:r>
            <a:r>
              <a:rPr lang="zh-CN" altLang="en-US" sz="2800" dirty="0">
                <a:solidFill>
                  <a:srgbClr val="FF0000"/>
                </a:solidFill>
              </a:rPr>
              <a:t>中国历史上第一部具有资产阶级共和国宪法性质的重要文件，具有反对君主专制制度的进步意义。</a:t>
            </a:r>
          </a:p>
        </p:txBody>
      </p:sp>
    </p:spTree>
    <p:extLst>
      <p:ext uri="{BB962C8B-B14F-4D97-AF65-F5344CB8AC3E}">
        <p14:creationId xmlns:p14="http://schemas.microsoft.com/office/powerpoint/2010/main" val="10337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2D90AFE-1260-4FE9-B042-A4D9DAFA6BB7}"/>
              </a:ext>
            </a:extLst>
          </p:cNvPr>
          <p:cNvSpPr txBox="1"/>
          <p:nvPr/>
        </p:nvSpPr>
        <p:spPr>
          <a:xfrm>
            <a:off x="172720" y="174903"/>
            <a:ext cx="1161288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3200" b="1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中共在建国前制度上的探索</a:t>
            </a:r>
            <a:endParaRPr lang="zh-CN" altLang="zh-CN" sz="32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土地革命时期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革命根据地的建立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：到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1930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年夏，全国已经建立起大小十几块农村革命根据地，各级苏维埃政权也陆续建立起来。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中华苏维埃共和国临时中央政府的成立——创建人民革命政权的尝试</a:t>
            </a:r>
            <a:endParaRPr lang="zh-CN" altLang="zh-CN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抗日战争时期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抗日根据地的建立：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1937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年全面抗战爆发后，抗日民主根据地逐步扩大。</a:t>
            </a:r>
            <a:endParaRPr lang="zh-CN" altLang="zh-CN" sz="2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b="1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抗日根据地的政权建设：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①措施：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设立</a:t>
            </a:r>
            <a:r>
              <a:rPr lang="zh-CN" altLang="zh-CN" sz="28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边区政府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，作为民国地方政府，以适应抗日民族统一战线的需要。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设置各级参议会，推行</a:t>
            </a:r>
            <a:r>
              <a:rPr lang="zh-CN" altLang="zh-CN" sz="28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抗日民主制度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，边区政府委员由边区参议会选举产生。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根据“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三三制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”原则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与党外人士实行民主合作。 ②评价：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巩固了抗日根据地，进一步巩固和扩大了</a:t>
            </a:r>
            <a:r>
              <a:rPr lang="zh-CN" altLang="zh-CN" sz="28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抗日民主统一战线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，加强了抗日民主政权的建设。</a:t>
            </a:r>
            <a:endParaRPr lang="zh-CN" altLang="zh-CN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解放战争时期</a:t>
            </a:r>
            <a:endParaRPr lang="en-US" altLang="zh-CN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0" hangingPunct="0"/>
            <a:r>
              <a:rPr lang="en-US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行政区的建立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——为新中国的政权建设奠定了坚实基础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zh-CN" sz="2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论人民民主专政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》的发表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——为建立人民共和国奠定了理论基础</a:t>
            </a:r>
            <a:endParaRPr lang="zh-CN" altLang="zh-CN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57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66063D0-7C26-4053-9C76-00B66FC2D424}"/>
              </a:ext>
            </a:extLst>
          </p:cNvPr>
          <p:cNvSpPr txBox="1"/>
          <p:nvPr/>
        </p:nvSpPr>
        <p:spPr>
          <a:xfrm>
            <a:off x="436880" y="288836"/>
            <a:ext cx="10525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2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中华人民共和国的政治制度</a:t>
            </a:r>
            <a:endParaRPr lang="zh-CN" altLang="zh-CN" sz="2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zh-CN" altLang="zh-CN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概况：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(1)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根本政治制度：</a:t>
            </a:r>
            <a:r>
              <a:rPr lang="zh-CN" altLang="zh-CN" sz="2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人民代表大会制度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(2)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基本政治制度：</a:t>
            </a:r>
            <a:r>
              <a:rPr lang="zh-CN" altLang="zh-CN" sz="2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中国共产党领导的多党合作和政治协商制度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民族区域自治制度</a:t>
            </a:r>
            <a:r>
              <a:rPr lang="zh-CN" altLang="zh-CN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8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基层群众自治制度</a:t>
            </a:r>
            <a:endParaRPr lang="zh-CN" altLang="zh-CN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E90675-F941-4B09-8224-C9B5B3564F70}"/>
              </a:ext>
            </a:extLst>
          </p:cNvPr>
          <p:cNvSpPr txBox="1"/>
          <p:nvPr/>
        </p:nvSpPr>
        <p:spPr>
          <a:xfrm>
            <a:off x="477520" y="2201595"/>
            <a:ext cx="1005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人大制度与中共领导的多党合作和政治协商制度形成完善过程（详见学案）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9F3B39-C70F-4E37-A81A-8B4EFC5645AE}"/>
              </a:ext>
            </a:extLst>
          </p:cNvPr>
          <p:cNvSpPr txBox="1"/>
          <p:nvPr/>
        </p:nvSpPr>
        <p:spPr>
          <a:xfrm>
            <a:off x="457200" y="3366254"/>
            <a:ext cx="9641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zh-CN" altLang="zh-CN" sz="2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中国特色社会主义制度和国家治理体系</a:t>
            </a:r>
            <a:r>
              <a:rPr lang="zh-CN" altLang="en-US" sz="2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的特点和优势</a:t>
            </a:r>
            <a:endParaRPr lang="zh-CN" altLang="zh-CN" sz="2800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6324C1-13B4-41BB-A2B4-4B720C1D1184}"/>
              </a:ext>
            </a:extLst>
          </p:cNvPr>
          <p:cNvSpPr txBox="1"/>
          <p:nvPr/>
        </p:nvSpPr>
        <p:spPr>
          <a:xfrm>
            <a:off x="182880" y="4180344"/>
            <a:ext cx="11633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2400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400" b="1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中国共产党领导</a:t>
            </a:r>
            <a:r>
              <a:rPr lang="zh-CN" altLang="zh-CN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是中国特色社会主义最本质的特征，是中国特色社会主义制度的最大优势。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zh-CN" sz="2400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坚持三个有机结合：①坚持把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根本政治制度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基本政治制度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同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法律体系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基本经济制度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以及各方面体制机制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等具体制度有机结合起来；②坚持把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国家层面民主制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度同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基层民主制度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有机结合起来；③坚持把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党的领导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人民当家作主</a:t>
            </a:r>
            <a:r>
              <a:rPr lang="zh-CN" altLang="zh-CN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zh-CN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依法治国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有机结合起来。④评价：既坚持了社会主义的根本性质，又借鉴了古今中外制度建设的有益成果，符合我国国情，</a:t>
            </a:r>
            <a:r>
              <a:rPr lang="zh-CN" altLang="zh-CN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集中体现了中国特色社会主义的特点和优势。</a:t>
            </a:r>
            <a:endParaRPr lang="zh-CN" altLang="zh-CN" sz="2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4863C4C-A56F-42DB-9C8E-B51034A4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第一单元：政治制度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601D67D-DDCF-4B06-A025-16C2B3DC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38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3200" dirty="0">
                <a:solidFill>
                  <a:srgbClr val="0000FF"/>
                </a:solidFill>
              </a:rPr>
              <a:t>课标分析：</a:t>
            </a:r>
            <a:endParaRPr lang="en-US" altLang="zh-CN" sz="3200" dirty="0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200" dirty="0"/>
              <a:t>了解中国古代政治体制在秦朝建立前后的巨大变化；通过</a:t>
            </a:r>
            <a:r>
              <a:rPr lang="zh-CN" altLang="en-US" sz="3200" dirty="0">
                <a:solidFill>
                  <a:srgbClr val="FF0000"/>
                </a:solidFill>
              </a:rPr>
              <a:t>宰相制度和地方行政层级管理的变化</a:t>
            </a:r>
            <a:r>
              <a:rPr lang="zh-CN" altLang="en-US" sz="3200" dirty="0"/>
              <a:t>，认识自秦起君主专制中央集权政治体制的演变线索；了解</a:t>
            </a:r>
            <a:r>
              <a:rPr lang="zh-CN" altLang="en-US" sz="3200" dirty="0">
                <a:solidFill>
                  <a:srgbClr val="FF0000"/>
                </a:solidFill>
              </a:rPr>
              <a:t>古代至近代西方政治体制各主要类型的产生和演变过程</a:t>
            </a:r>
            <a:r>
              <a:rPr lang="zh-CN" altLang="en-US" sz="3200" dirty="0"/>
              <a:t>，以及</a:t>
            </a:r>
            <a:r>
              <a:rPr lang="zh-CN" altLang="en-US" sz="3200" dirty="0">
                <a:solidFill>
                  <a:srgbClr val="FF0000"/>
                </a:solidFill>
              </a:rPr>
              <a:t>共和制在中国建立的曲折过程，理解中国政治道路的特性。</a:t>
            </a:r>
          </a:p>
        </p:txBody>
      </p:sp>
    </p:spTree>
    <p:extLst>
      <p:ext uri="{BB962C8B-B14F-4D97-AF65-F5344CB8AC3E}">
        <p14:creationId xmlns:p14="http://schemas.microsoft.com/office/powerpoint/2010/main" val="67224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6FBA77-201A-4257-9F3E-18869AF0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9848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DFBB3EE-5EC8-4349-9CAA-A9C2D00C2B09}"/>
              </a:ext>
            </a:extLst>
          </p:cNvPr>
          <p:cNvSpPr txBox="1"/>
          <p:nvPr/>
        </p:nvSpPr>
        <p:spPr>
          <a:xfrm>
            <a:off x="10668000" y="2340094"/>
            <a:ext cx="13309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课 中国历代变法和改革</a:t>
            </a:r>
          </a:p>
        </p:txBody>
      </p:sp>
    </p:spTree>
    <p:extLst>
      <p:ext uri="{BB962C8B-B14F-4D97-AF65-F5344CB8AC3E}">
        <p14:creationId xmlns:p14="http://schemas.microsoft.com/office/powerpoint/2010/main" val="400862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C8B065-DA23-4FC8-815C-4182E7C7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40C4E7C-5112-4DAB-96F8-D2EED3B1D057}"/>
              </a:ext>
            </a:extLst>
          </p:cNvPr>
          <p:cNvSpPr txBox="1"/>
          <p:nvPr/>
        </p:nvSpPr>
        <p:spPr>
          <a:xfrm>
            <a:off x="1798320" y="135374"/>
            <a:ext cx="8503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中国古代政治制度的形成与发展</a:t>
            </a:r>
          </a:p>
        </p:txBody>
      </p:sp>
    </p:spTree>
    <p:extLst>
      <p:ext uri="{BB962C8B-B14F-4D97-AF65-F5344CB8AC3E}">
        <p14:creationId xmlns:p14="http://schemas.microsoft.com/office/powerpoint/2010/main" val="145142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233680" y="733002"/>
            <a:ext cx="8890000" cy="358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商朝：</a:t>
            </a:r>
            <a:r>
              <a:rPr lang="zh-CN" altLang="en-US" sz="2400" dirty="0">
                <a:solidFill>
                  <a:srgbClr val="FF0000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内外服制，商王直接控制内服王畿地区，王畿四周是外服。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269240" y="1397212"/>
            <a:ext cx="8534400" cy="35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西周：</a:t>
            </a:r>
            <a:r>
              <a:rPr lang="zh-CN" altLang="en-US" sz="2400" dirty="0">
                <a:solidFill>
                  <a:srgbClr val="FF0000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主要通过宗法制，将王畿外的广大地区分封给诸侯。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92828" y="0"/>
            <a:ext cx="1036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思考：商朝内外服制与西周分封制的相同和不同之处？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26906" y="1980990"/>
            <a:ext cx="1078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相同：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①都是为了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巩固奴隶主贵族的统治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；②都是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国家结构的体现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是中央与地方的关系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，是国家治理的一种形式。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4800" y="3075518"/>
            <a:ext cx="1102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不同：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①与王室关系：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内外服制之下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，王室与附属国是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同盟关系，未必有血缘关系；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分封制下诸侯国的主体与王室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有血缘或姻亲关系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对地方控制力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：内外服制下，商王对地方控制力相对较弱；分封制下诸侯国义务明确，周天子成为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天下共主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C372AB-9A5F-4C4B-95FB-4801C27B8513}"/>
              </a:ext>
            </a:extLst>
          </p:cNvPr>
          <p:cNvSpPr txBox="1"/>
          <p:nvPr/>
        </p:nvSpPr>
        <p:spPr>
          <a:xfrm>
            <a:off x="375920" y="5172055"/>
            <a:ext cx="1090168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早期政治制度的特点：</a:t>
            </a:r>
            <a:endParaRPr lang="en-US" altLang="zh-CN" sz="2800" dirty="0">
              <a:solidFill>
                <a:srgbClr val="0000FF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神权与王权相结合；分封制与宗法制相配合，政治权力分配与血缘关系相结合；等级制度鲜明；权力尚未高度集中；原始民主遗存。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30F082-567A-4619-A7D5-6E716FA6C1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1040" y="1724025"/>
            <a:ext cx="10515600" cy="36404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CN" altLang="en-US" sz="3200" dirty="0"/>
              <a:t>       </a:t>
            </a:r>
            <a:r>
              <a:rPr lang="zh-CN" altLang="en-US" sz="3900" dirty="0"/>
              <a:t>春秋时期，随着社会经济的发展和</a:t>
            </a:r>
            <a:r>
              <a:rPr lang="zh-CN" altLang="en-US" sz="3900" dirty="0">
                <a:solidFill>
                  <a:srgbClr val="FF0000"/>
                </a:solidFill>
              </a:rPr>
              <a:t>宗法血缘关系的瓦解，贵族等级分封制开始解体。</a:t>
            </a:r>
            <a:r>
              <a:rPr lang="zh-CN" altLang="en-US" sz="3900" dirty="0"/>
              <a:t>战国时期，为适应社会变化的需要，各国在政治上进行了重大改革，</a:t>
            </a:r>
            <a:r>
              <a:rPr lang="zh-CN" altLang="en-US" sz="3900" dirty="0">
                <a:solidFill>
                  <a:srgbClr val="FF0000"/>
                </a:solidFill>
              </a:rPr>
              <a:t>君主权力加强，郡县制、官僚制等封建制度开始产生</a:t>
            </a:r>
            <a:r>
              <a:rPr lang="zh-CN" altLang="en-US" sz="3900" dirty="0"/>
              <a:t>。</a:t>
            </a:r>
            <a:endParaRPr lang="en-US" altLang="zh-CN" sz="3900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500" dirty="0"/>
              <a:t>                                             ——</a:t>
            </a:r>
            <a:r>
              <a:rPr lang="zh-CN" altLang="en-US" sz="3500" dirty="0"/>
              <a:t>书本</a:t>
            </a:r>
            <a:r>
              <a:rPr lang="en-US" altLang="zh-CN" sz="3500" dirty="0"/>
              <a:t>P3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82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296035"/>
            <a:ext cx="6229350" cy="3645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425" y="171450"/>
            <a:ext cx="25400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1D41D5"/>
                </a:solidFill>
                <a:sym typeface="+mn-ea"/>
              </a:rPr>
              <a:t>1.</a:t>
            </a:r>
            <a:r>
              <a:rPr lang="zh-CN" altLang="en-US" sz="2800" b="1" dirty="0">
                <a:solidFill>
                  <a:srgbClr val="1D41D5"/>
                </a:solidFill>
                <a:sym typeface="+mn-ea"/>
              </a:rPr>
              <a:t>中央</a:t>
            </a:r>
            <a:endParaRPr lang="zh-CN" altLang="en-US" sz="2800" b="1" dirty="0">
              <a:solidFill>
                <a:srgbClr val="1D41D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dirty="0">
                <a:sym typeface="+mn-ea"/>
              </a:rPr>
              <a:t>(</a:t>
            </a:r>
            <a:r>
              <a:rPr lang="en-US" altLang="zh-CN" sz="2800" b="1" dirty="0">
                <a:sym typeface="+mn-ea"/>
              </a:rPr>
              <a:t>2</a:t>
            </a:r>
            <a:r>
              <a:rPr lang="zh-CN" altLang="en-US" sz="2800" b="1" dirty="0">
                <a:sym typeface="+mn-ea"/>
              </a:rPr>
              <a:t>)三公九卿制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974465" y="1024255"/>
            <a:ext cx="804545" cy="460375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廷议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3233420" y="1484630"/>
            <a:ext cx="1100455" cy="4184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995410" y="0"/>
            <a:ext cx="25400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1D41D5"/>
                </a:solidFill>
                <a:sym typeface="+mn-ea"/>
              </a:rPr>
              <a:t>2.</a:t>
            </a:r>
            <a:r>
              <a:rPr lang="zh-CN" altLang="en-US" sz="2800" b="1" dirty="0">
                <a:solidFill>
                  <a:srgbClr val="1D41D5"/>
                </a:solidFill>
                <a:sym typeface="+mn-ea"/>
              </a:rPr>
              <a:t>地方</a:t>
            </a:r>
            <a:endParaRPr lang="zh-CN" altLang="en-US" sz="2800" b="1" dirty="0">
              <a:solidFill>
                <a:srgbClr val="1D41D5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dirty="0">
                <a:sym typeface="+mn-ea"/>
              </a:rPr>
              <a:t>(</a:t>
            </a:r>
            <a:r>
              <a:rPr lang="en-US" altLang="zh-CN" sz="2800" b="1" dirty="0">
                <a:sym typeface="+mn-ea"/>
              </a:rPr>
              <a:t>1</a:t>
            </a:r>
            <a:r>
              <a:rPr lang="zh-CN" altLang="en-US" sz="2800" b="1" dirty="0">
                <a:sym typeface="+mn-ea"/>
              </a:rPr>
              <a:t>)推行郡县制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860" y="1163955"/>
            <a:ext cx="5021580" cy="42125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80910" y="5188585"/>
            <a:ext cx="484632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/>
              <a:t>（2）文书：</a:t>
            </a:r>
          </a:p>
          <a:p>
            <a:r>
              <a:rPr lang="zh-CN" altLang="en-US" sz="2000" b="1" dirty="0">
                <a:solidFill>
                  <a:srgbClr val="FF0000"/>
                </a:solidFill>
              </a:rPr>
              <a:t>①各级官僚机构以文书行政；</a:t>
            </a:r>
          </a:p>
          <a:p>
            <a:r>
              <a:rPr lang="zh-CN" altLang="en-US" sz="2000" b="1" dirty="0">
                <a:solidFill>
                  <a:srgbClr val="FF0000"/>
                </a:solidFill>
              </a:rPr>
              <a:t>②建立了以邮驿为中心的文书传递系统；</a:t>
            </a:r>
          </a:p>
          <a:p>
            <a:r>
              <a:rPr lang="zh-CN" altLang="en-US" sz="2000" b="1" dirty="0">
                <a:solidFill>
                  <a:srgbClr val="FF0000"/>
                </a:solidFill>
              </a:rPr>
              <a:t>③秦朝文书十分繁密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12115" y="5229860"/>
            <a:ext cx="6435725" cy="1353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328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行命书及书署急者，辄行之；不急者，日脣（毕），勿敢留。留者以律论之。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ts val="328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——《睡虎地秦墓竹简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行书律》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73C5D7-1D29-4118-8829-474E12ABABC5}"/>
              </a:ext>
            </a:extLst>
          </p:cNvPr>
          <p:cNvSpPr txBox="1"/>
          <p:nvPr/>
        </p:nvSpPr>
        <p:spPr>
          <a:xfrm>
            <a:off x="4582160" y="0"/>
            <a:ext cx="485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秦朝的中央集权制度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6687287-6669-4EF9-BD3E-CB62B2EBC958}"/>
              </a:ext>
            </a:extLst>
          </p:cNvPr>
          <p:cNvSpPr txBox="1"/>
          <p:nvPr/>
        </p:nvSpPr>
        <p:spPr>
          <a:xfrm>
            <a:off x="396240" y="196285"/>
            <a:ext cx="1106424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2800" b="1" kern="0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两汉至明清行政体制的演变：中央行政体制：</a:t>
            </a:r>
            <a:endParaRPr lang="zh-CN" altLang="zh-CN" sz="2800" kern="100" dirty="0">
              <a:solidFill>
                <a:srgbClr val="0000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汉：①汉承秦制，中央行政制度仍是三公九卿制。②汉武帝为了加强集权，设立</a:t>
            </a:r>
            <a:r>
              <a:rPr lang="zh-CN" altLang="zh-CN" sz="24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中朝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，从而使</a:t>
            </a:r>
            <a:r>
              <a:rPr lang="zh-CN" altLang="zh-CN" sz="24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外朝丞相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的权力大大削弱。③西汉晚期以后，中朝</a:t>
            </a:r>
            <a:r>
              <a:rPr lang="zh-CN" altLang="zh-CN" sz="24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尚书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的权力逐渐增大。④东汉时期，中朝尚书的权力逐渐增长。</a:t>
            </a:r>
            <a:endParaRPr lang="en-US" altLang="zh-CN" sz="24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、魏晋：三省体制逐渐形成。</a:t>
            </a:r>
            <a:endParaRPr lang="en-US" altLang="zh-CN" sz="24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、隋唐：三省六部制：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评价：三省职责明确，相互牵制，削弱相权，可以有效履行封建国家的不同职能并加强皇权。三省六部制的确立，标志着中央行政体制发展到一个新阶段。</a:t>
            </a:r>
            <a:endParaRPr lang="en-US" altLang="zh-CN" sz="2400" b="1" kern="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、宋朝：二府三司——中书门下，其长官“同中书门下平章事”履行宰相的职权。 三司分宰相的财权，枢密院分宰相的军权，中书门下和枢密院合称二府。</a:t>
            </a:r>
            <a:endParaRPr lang="en-US" altLang="zh-CN" sz="24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、元朝：实行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中书一省制，中书省总理全国政务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，相权加强。</a:t>
            </a:r>
            <a:endParaRPr lang="en-US" altLang="zh-CN" sz="24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f.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明朝：（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）明太祖废除中书省和丞相，丞相制度终结，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标志着封建君主专制发展到更高阶段。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）内阁制：内阁大学士协助皇帝处理大量政务，成为事实上中央行政的中枢首脑。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性质：内阁不是法定的中央行政机构，是内侍顾问机构，无决策权。</a:t>
            </a:r>
            <a:r>
              <a:rPr lang="en-US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作用：加强了君主专制。</a:t>
            </a:r>
            <a:endParaRPr lang="en-US" altLang="zh-CN" sz="2400" b="1" kern="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、清朝：军机处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特点：简、速、密。地位：军机大臣直接秉承皇帝，逐渐成为掌管处理全国军政事务的中枢。 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影响：标志着专制主义中央集权制度达到顶峰。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D7A2297-8795-4EDC-8DA2-DA4270855F16}"/>
              </a:ext>
            </a:extLst>
          </p:cNvPr>
          <p:cNvSpPr txBox="1"/>
          <p:nvPr/>
        </p:nvSpPr>
        <p:spPr>
          <a:xfrm>
            <a:off x="264160" y="0"/>
            <a:ext cx="1192784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zh-CN" sz="3200" b="1" kern="0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地方行政体制</a:t>
            </a:r>
            <a:r>
              <a:rPr lang="zh-CN" altLang="zh-CN" sz="3200" kern="0" dirty="0">
                <a:solidFill>
                  <a:srgbClr val="00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endParaRPr lang="en-US" altLang="zh-CN" sz="3200" kern="0" dirty="0">
              <a:solidFill>
                <a:srgbClr val="0000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、西汉：</a:t>
            </a:r>
            <a:r>
              <a:rPr lang="zh-CN" altLang="en-US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郡国并行</a:t>
            </a:r>
            <a:r>
              <a:rPr lang="zh-CN" altLang="en-US" sz="2400" b="1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东汉晚期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：原来的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监察区“州”变为一级行政机构。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、魏晋南北朝：实行州、郡、县三级制。州刺史不仅有行政权，还有领兵权，形成内轻外重、干弱枝强的局面。 </a:t>
            </a:r>
            <a:endParaRPr lang="zh-CN" altLang="zh-CN" sz="24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、隋朝：废郡，以州统县，实行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州、县二级制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24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、唐朝：继承隋制，实行州、县二级制。唐朝根据山川形势把全国划分为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后增至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15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)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作为中央派出的监察机构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安史之乱后，道变成州、县以上的一级行政实体。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唐中期后，设节度使（州以上的地方军政长官），逐渐兼并役使州县，拥兵自重，形成藩镇割据势力。</a:t>
            </a:r>
            <a:endParaRPr lang="zh-CN" altLang="zh-CN" sz="24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、宋朝：改道为路，又将隋唐时期作为军事管理机构的府变为一级行政区划，形成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路、府、县三级制。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、元朝：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形成省、路、 府、州、县的多级行政体制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；宣政院（西藏地区、宗教事务），中书省（腹里）。 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意义：是中国省制的开端，有利于统一多民族国家的形成与发展，加强了中央集权。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、明朝： 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废行省，设三司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，但省的格局并未改变。三司：布政使、按察使、都指挥使（原本行省权力由三司分割）。明朝后期，各省派出巡抚、巡按，逐渐总揽一省之权。 </a:t>
            </a:r>
            <a:endParaRPr lang="zh-CN" altLang="zh-CN" sz="24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、清朝： 清承明制，巡抚成了一省长官，又设总督掌管数省军政大权。明清时期，省之下设府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直隶州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，府下设县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州</a:t>
            </a:r>
            <a:r>
              <a:rPr lang="en-US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zh-CN" sz="2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，相对较为稳定，</a:t>
            </a:r>
            <a:r>
              <a:rPr lang="zh-CN" altLang="zh-CN" sz="2400" b="1" kern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形成省、府、县三级级行政体制。 </a:t>
            </a:r>
            <a:endParaRPr lang="zh-CN" altLang="zh-CN" sz="2400" b="1" kern="100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2D8016-3CEF-4AB8-AF1A-E087BD41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920"/>
            <a:ext cx="12192000" cy="52425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B77921-8314-4940-B6F0-B2969008F2D2}"/>
              </a:ext>
            </a:extLst>
          </p:cNvPr>
          <p:cNvSpPr txBox="1"/>
          <p:nvPr/>
        </p:nvSpPr>
        <p:spPr>
          <a:xfrm>
            <a:off x="1778000" y="308094"/>
            <a:ext cx="819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第</a:t>
            </a:r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</a:rPr>
              <a:t>课 西方国家古代和近代政治制度的演变</a:t>
            </a:r>
          </a:p>
        </p:txBody>
      </p:sp>
    </p:spTree>
    <p:extLst>
      <p:ext uri="{BB962C8B-B14F-4D97-AF65-F5344CB8AC3E}">
        <p14:creationId xmlns:p14="http://schemas.microsoft.com/office/powerpoint/2010/main" val="1093663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655470f-006f-4691-b918-beefbd2c0b15}"/>
  <p:tag name="TABLE_ENDDRAG_ORIGIN_RECT" val="901*362"/>
  <p:tag name="TABLE_ENDDRAG_RECT" val="29*259*901*36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2709</Words>
  <PresentationFormat>宽屏</PresentationFormat>
  <Paragraphs>192</Paragraphs>
  <Slides>20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Microsoft YaHei Light</vt:lpstr>
      <vt:lpstr>等线</vt:lpstr>
      <vt:lpstr>等线 Light</vt:lpstr>
      <vt:lpstr>方正宋刻本秀楷简体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第一单元：政治制度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2022-01-10T02:18:40Z</dcterms:created>
  <dcterms:modified xsi:type="dcterms:W3CDTF">2022-01-11T01:15:02Z</dcterms:modified>
</cp:coreProperties>
</file>