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8"/>
  </p:notesMasterIdLst>
  <p:sldIdLst>
    <p:sldId id="305" r:id="rId5"/>
    <p:sldId id="330" r:id="rId6"/>
    <p:sldId id="385" r:id="rId7"/>
    <p:sldId id="268" r:id="rId9"/>
    <p:sldId id="386" r:id="rId10"/>
    <p:sldId id="302" r:id="rId11"/>
    <p:sldId id="362" r:id="rId12"/>
    <p:sldId id="363" r:id="rId13"/>
    <p:sldId id="364" r:id="rId14"/>
    <p:sldId id="365" r:id="rId15"/>
    <p:sldId id="398" r:id="rId16"/>
    <p:sldId id="397" r:id="rId17"/>
    <p:sldId id="395" r:id="rId18"/>
    <p:sldId id="396" r:id="rId19"/>
    <p:sldId id="392" r:id="rId20"/>
    <p:sldId id="417" r:id="rId21"/>
    <p:sldId id="416" r:id="rId22"/>
    <p:sldId id="316" r:id="rId23"/>
    <p:sldId id="425" r:id="rId24"/>
    <p:sldId id="421" r:id="rId25"/>
    <p:sldId id="422" r:id="rId26"/>
    <p:sldId id="423" r:id="rId27"/>
    <p:sldId id="424" r:id="rId28"/>
    <p:sldId id="428" r:id="rId29"/>
    <p:sldId id="429" r:id="rId30"/>
    <p:sldId id="426" r:id="rId31"/>
    <p:sldId id="27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辛志贤" initials="辛志贤" lastIdx="0" clrIdx="0"/>
  <p:cmAuthor id="2" name="FtpDown" initials="F" lastIdx="0" clrIdx="0"/>
  <p:cmAuthor id="0" name="PPTer_Tang" initials="" lastIdx="0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08" y="196"/>
      </p:cViewPr>
      <p:guideLst>
        <p:guide orient="horz" pos="2386"/>
        <p:guide pos="3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AF511-B353-4C0F-A09B-5B4FC19CA2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611B-4848-4F68-B69C-5B55400712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zh-CN" sz="1600" b="1">
                <a:latin typeface="方正小标宋简体" charset="-122"/>
                <a:ea typeface="方正小标宋简体" charset="-122"/>
              </a:rPr>
              <a:t>在人类文明发展过程中，不同地区之间始终存在着一定程度的联系和影响。文明之间交往的总趋势是不断增多，相互影响也不断扩大。</a:t>
            </a:r>
            <a:endParaRPr lang="en-US" altLang="zh-CN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交流：文明之间交往的总趋势是不断增多，相互影响也不断扩大。西亚的农耕技术，向东传到伊朗高原；向西传入希腊，并进一步传到西欧和北欧；向南传入埃及和非洲。冶铁技术最初起源于西亚，从那里扩散到埃及和希腊等地，人类从此进入铁器时代。</a:t>
            </a:r>
            <a:endParaRPr lang="en-US" altLang="zh-CN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文学艺术交流：西亚的神话曾传入希腊，成为希腊神话的重要内容；希腊最初的雕刻艺术，特别是人像雕刻，在很多方面都模仿埃及。</a:t>
            </a:r>
            <a:endParaRPr lang="zh-CN" altLang="en-US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交流：字母文字最初起源于西亚地区的腓尼基。字母文字具有书写简捷、易于记忆、有固定顺序和每个字母都有固定读音等优点，逐渐流行开来。它在东方演化为阿拉马字母，由阿拉马字母发展出古代西亚、埃及以及印度等地的多种字母；它向西传入希腊，形成希腊字母，再演化出拉丁字母。希腊字母和拉丁字母成为今天欧洲几乎所有字母文字的祖先。</a:t>
            </a:r>
            <a:endParaRPr lang="zh-CN" altLang="en-US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汉与罗马的交流：</a:t>
            </a:r>
            <a:endParaRPr lang="zh-CN" altLang="en-US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时间：公元前后，秦汉王朝和罗马帝国分别兴起于亚欧大陆的东西两端。通过丝绸之路，双方有间接的经贸和文化交流。</a:t>
            </a:r>
            <a:endParaRPr lang="zh-CN" altLang="en-US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表现：东汉的班超为经营西域，曾派甘英出使大秦。罗马在征服地中海东部地区后，当地商人也有意向东，尝试与汉朝建立直接联系。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世纪中前期，先后有三批来自罗马的商人分别从海路和陆路到达洛阳。此后，罗马商人不断东来，与中国进行贸易。</a:t>
            </a:r>
            <a:endParaRPr lang="zh-CN" altLang="en-US" sz="1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0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B6687-B998-4AE7-9F51-8289985F18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9C4DF54-C0CD-4951-97D7-ABCD0F21C213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CB201C6-914F-4451-A145-3163ACB9BAD3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997B5FA-0921-464F-AAE1-844C04324D75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65CE74E-AB26-4998-AD42-012C4C1AD076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5F5B-3A80-4C18-957E-3285EE95E0D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B8F-777E-4F84-82CD-2A0D59D096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2DA7-36F8-4EDA-B720-51F97DC881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F16-64E6-44D7-98A8-95C3DDCB00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E21A-97BC-4058-8D3A-982237A509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B786-3C8F-4C25-9778-D4D852B98F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C4DF54-C0CD-4951-97D7-ABCD0F21C213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B201C6-914F-4451-A145-3163ACB9BAD3}" type="slidenum">
              <a:rPr lang="zh-CN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4" Type="http://schemas.openxmlformats.org/officeDocument/2006/relationships/slideLayout" Target="../slideLayouts/slideLayout25.xml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image" Target="../media/image18.png"/><Relationship Id="rId10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9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slide" Target="slide15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slide" Target="slide10.xml"/><Relationship Id="rId2" Type="http://schemas.openxmlformats.org/officeDocument/2006/relationships/tags" Target="../tags/tag95.xml"/><Relationship Id="rId18" Type="http://schemas.openxmlformats.org/officeDocument/2006/relationships/slideLayout" Target="../slideLayouts/slideLayout1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7473" y="404773"/>
            <a:ext cx="8229600" cy="724943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古代文明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的产生与发展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370" y="1988820"/>
            <a:ext cx="9965690" cy="43999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一、知道早期人类文明的产生：</a:t>
            </a:r>
            <a:endParaRPr lang="zh-CN" altLang="en-US" sz="28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农业和畜牧业是人类文明产生的前提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文明产生过程</a:t>
            </a:r>
            <a:endParaRPr lang="en-US" altLang="zh-CN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二、了解各文明古国发展的不同特点，并分析、认识这些特点形成的不同时空条件：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知道各文明古国的概况（地域、时间、文明表现、特点）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认识分析不同文明特点形成的不同时空条件。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三、认识各大帝国的区域性影响和不同文明之间的联系。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农耕文明和海洋文明的扩展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古代帝国的起源和统治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文明交流的表现（希腊化时代）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890" y="1343660"/>
            <a:ext cx="47739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latin typeface="隶书" panose="02010509060101010101" charset="-122"/>
                <a:ea typeface="隶书" panose="02010509060101010101" charset="-122"/>
                <a:sym typeface="+mn-ea"/>
              </a:rPr>
              <a:t>课程标准及要求解读：</a:t>
            </a:r>
            <a:endParaRPr lang="zh-CN" altLang="en-US" sz="3600" b="1" dirty="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22935" y="548640"/>
          <a:ext cx="10829290" cy="5699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80845"/>
                <a:gridCol w="1650365"/>
                <a:gridCol w="7498080"/>
              </a:tblGrid>
              <a:tr h="51816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古代希腊文明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地区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zh-CN" sz="24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巴尔干半岛南部和爱琴海中的部分岛屿</a:t>
                      </a:r>
                      <a:endParaRPr lang="zh-CN" altLang="zh-CN" sz="2400" kern="100" dirty="0"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时间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zh-CN" sz="24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公元前</a:t>
                      </a:r>
                      <a:r>
                        <a:rPr lang="en-US" altLang="zh-CN" sz="2400" kern="100" dirty="0"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8—</a:t>
                      </a:r>
                      <a:r>
                        <a:rPr lang="zh-CN" altLang="zh-CN" sz="24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前</a:t>
                      </a:r>
                      <a:r>
                        <a:rPr lang="en-US" altLang="zh-CN" sz="2400" kern="100" dirty="0"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6</a:t>
                      </a:r>
                      <a:r>
                        <a:rPr lang="zh-CN" altLang="zh-CN" sz="24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世纪</a:t>
                      </a:r>
                      <a:endParaRPr lang="zh-CN" altLang="zh-CN" sz="2400" kern="100" dirty="0"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地理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经济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政治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 rowSpan="5">
                  <a:txBody>
                    <a:bodyPr/>
                    <a:p>
                      <a:pPr algn="ctr" fontAlgn="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文化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哲学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三大哲人：苏格拉底、柏拉图、亚里士多德</a:t>
                      </a:r>
                      <a:endParaRPr lang="zh-CN" altLang="en-US" sz="2800"/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几何学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柏拉图发展了几何学，为欧几里德的《几何原本》奠定了基础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文学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雕塑建筑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米隆的《掷铁饼者》，帕特农神庙</a:t>
                      </a:r>
                      <a:endParaRPr lang="zh-CN" alt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史学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83660" y="4725035"/>
            <a:ext cx="75469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《荷马史诗》</a:t>
            </a:r>
            <a:r>
              <a:rPr lang="zh-CN" kern="100" dirty="0" smtClean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成为</a:t>
            </a:r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后世西方文学创作的源泉；</a:t>
            </a:r>
            <a:r>
              <a:rPr lang="zh-CN" altLang="en-US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戏剧</a:t>
            </a:r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是希腊文学的最高成就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07485" y="5876925"/>
            <a:ext cx="7269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kern="100" dirty="0">
                <a:solidFill>
                  <a:srgbClr val="FF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希罗多德的《历史》</a:t>
            </a:r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开创了叙事体的撰史体裁，被称为</a:t>
            </a:r>
            <a:r>
              <a:rPr lang="en-US" kern="100" dirty="0">
                <a:effectLst/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  <a:sym typeface="+mn-ea"/>
              </a:rPr>
              <a:t>“</a:t>
            </a:r>
            <a:r>
              <a:rPr lang="zh-CN" kern="100" dirty="0">
                <a:solidFill>
                  <a:srgbClr val="FF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历史之父</a:t>
            </a:r>
            <a:r>
              <a:rPr lang="en-US" kern="100" dirty="0">
                <a:effectLst/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  <a:sym typeface="+mn-ea"/>
              </a:rPr>
              <a:t>”</a:t>
            </a:r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；</a:t>
            </a:r>
            <a:endParaRPr lang="zh-CN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  <a:p>
            <a:r>
              <a:rPr lang="zh-CN" kern="100" dirty="0">
                <a:solidFill>
                  <a:srgbClr val="FF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修昔底德著有《伯罗奔尼撒战争史》</a:t>
            </a:r>
            <a:endParaRPr lang="zh-CN" altLang="en-US" kern="100" dirty="0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51405" y="3213100"/>
            <a:ext cx="44151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000" kern="100" dirty="0" smtClean="0">
                <a:solidFill>
                  <a:srgbClr val="FF0000"/>
                </a:solidFill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雅典民主政治和斯巴达寡头政治</a:t>
            </a:r>
            <a:endParaRPr lang="zh-CN" altLang="en-US" sz="2000" kern="100" dirty="0" smtClean="0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51405" y="2708910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工商业发达，对外贸易繁荣。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1405" y="2132965"/>
            <a:ext cx="3840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en-US" sz="2400">
                <a:sym typeface="+mn-ea"/>
              </a:rPr>
              <a:t>多山少平原，多天然海港。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8760" y="548640"/>
            <a:ext cx="11713845" cy="3192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2020·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全国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高考真题）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阅读材料，完成下列要求。</a:t>
            </a:r>
            <a:endParaRPr lang="zh-CN" sz="2400" b="1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ea typeface="宋体" panose="02010600030101010101" pitchFamily="2" charset="-122"/>
                <a:sym typeface="+mn-ea"/>
              </a:rPr>
              <a:t>        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公元前8世纪，希腊城邦兴起，为数众多的城邦一般都建在高地或山丘上，建有城墙等防御设施。城邦大多建立了大规模的神庙，是城邦的宗教中心，城市的中心广场即市政广场是城邦社会与政治活动中心。在许多城邦，人民凭着对土地的拥有权而获得公民权，可以参与城邦公共事务的讨论和执行。城邦一般以一个城市为中心，周围有大片的农村地区，这是城邦的主要经济基础。</a:t>
            </a:r>
            <a:endParaRPr lang="zh-CN" sz="2400" b="1">
              <a:ea typeface="宋体" panose="02010600030101010101" pitchFamily="2" charset="-122"/>
              <a:sym typeface="+mn-ea"/>
            </a:endParaRPr>
          </a:p>
          <a:p>
            <a:pPr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>
                <a:ea typeface="宋体" panose="02010600030101010101" pitchFamily="2" charset="-122"/>
                <a:sym typeface="+mn-ea"/>
              </a:rPr>
              <a:t>——摘编自黄洋等主编《世界古代中世纪史》等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50" y="3717290"/>
            <a:ext cx="102831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>
                <a:ea typeface="宋体" panose="02010600030101010101" pitchFamily="2" charset="-122"/>
                <a:sym typeface="+mn-ea"/>
              </a:rPr>
              <a:t>根据材料并结合所学知识，概括古希腊城邦的特点与城邦兴起的历史条件。</a:t>
            </a:r>
            <a:endParaRPr lang="zh-CN" altLang="en-US" sz="24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" y="4105910"/>
            <a:ext cx="11711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sz="240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特点：公民享有参政权；建有神庙、广场、城墙等设施；小国寡民，以城市为中心。</a:t>
            </a:r>
            <a:endParaRPr lang="zh-CN" altLang="en-US" sz="2400" b="1" dirty="0">
              <a:solidFill>
                <a:srgbClr val="C0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95250" y="4509770"/>
            <a:ext cx="119951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历史条件：</a:t>
            </a:r>
            <a:endParaRPr lang="zh-CN" altLang="en-US" sz="2400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(1)政治文明：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希腊被山峦和海岛分割，各地区彼此相对孤立，有助于形成小国寡民的城邦，有利于形成全体公民参与的</a:t>
            </a: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直接民主制度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(2)经济文明：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农业的不发达刺激了古希腊</a:t>
            </a: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工商业的发展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，尤其是海外贸易的发展。</a:t>
            </a:r>
            <a:endParaRPr lang="zh-CN" altLang="en-US" sz="24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(3)思想观念：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商品经济必须以平等作为交换原则，这有利于古希腊人</a:t>
            </a:r>
            <a:r>
              <a:rPr lang="zh-CN" altLang="en-US" sz="2400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平等、互利、诚信、民主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等观念的形成和民主政治的建立。</a:t>
            </a:r>
            <a:endParaRPr lang="zh-CN" altLang="en-US" sz="24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91135" y="45720"/>
            <a:ext cx="2236470" cy="4914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zh-CN" sz="2600" b="1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雅典民主政治</a:t>
            </a:r>
            <a:endParaRPr lang="zh-CN" altLang="zh-CN" sz="2600" b="1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4984" y="1268968"/>
          <a:ext cx="11436350" cy="5381625"/>
        </p:xfrm>
        <a:graphic>
          <a:graphicData uri="http://schemas.openxmlformats.org/drawingml/2006/table">
            <a:tbl>
              <a:tblPr/>
              <a:tblGrid>
                <a:gridCol w="835025"/>
                <a:gridCol w="1879713"/>
                <a:gridCol w="8721748"/>
              </a:tblGrid>
              <a:tr h="1188720">
                <a:tc rowSpan="4"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内容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公民大会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由全体成年男性公民组成，是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国家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______________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决定国家法律和政策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04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议事会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议员从公民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中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产生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，主要负责为公民大会准备决议草案，并参与国家日常管理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8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官员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由选举产生，大多一年一任，在任时需接受监督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04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陪审法庭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是主要司法机关，陪审员全体达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6 000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人之众，组成规模不等的法庭审理大小案件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实质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建立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</a:t>
                      </a:r>
                      <a:r>
                        <a:rPr kumimoji="0" lang="en-US" altLang="zh-CN" sz="26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之上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的民主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51" marR="32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170406" y="1291980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最高权力机关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75865" y="250256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抽签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01238" y="555625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奴隶制度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91135" y="44450"/>
            <a:ext cx="2236470" cy="4914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zh-CN" sz="2600" b="1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雅典民主政治</a:t>
            </a:r>
            <a:endParaRPr lang="zh-CN" altLang="zh-CN" sz="2600" b="1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3525" y="880110"/>
            <a:ext cx="10062845" cy="3169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09600" algn="just" fontAlgn="auto"/>
            <a:r>
              <a:rPr sz="2500" b="1" err="1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方正宋刻本秀楷简体" panose="02000000000000000000" charset="-122"/>
              </a:rPr>
              <a:t>在雅典，凡公民都享有充分的民主政治权利，其权利通过公民直接参与和管理城邦事物的方式来实现。公民参政的最高民主机构是公民大会......公民大会上公民对城邦大事的议案自由发言或展开激烈的辩论，最后采取投票或举手的方式，按“少数服从多数的原则”做出决议，决议一旦形成不能随意更改。这种简朴的参政方式鲜明的表现了雅典民主政治的直接性。雅典法律规定，公民没有抛弃公务照管私务的自由，相反他必须奋不顾身地为城邦的福祉而努力。</a:t>
            </a:r>
            <a:endParaRPr sz="2500" b="1" err="1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方正宋刻本秀楷简体" panose="02000000000000000000" charset="-122"/>
            </a:endParaRPr>
          </a:p>
          <a:p>
            <a:pPr indent="609600" algn="just" fontAlgn="auto"/>
            <a:r>
              <a:rPr sz="2500" b="1" smtClean="0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sz="2500" b="1" err="1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方正宋刻本秀楷简体" panose="02000000000000000000" charset="-122"/>
              </a:rPr>
              <a:t>蒋云芳、胡长林《雅典民主政治的特征及对西方民主的影响》</a:t>
            </a:r>
            <a:endParaRPr sz="2500" b="1" err="1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方正宋刻本秀楷简体" panose="020000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63525" y="188595"/>
            <a:ext cx="8492490" cy="49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根据材料，结合所学知识，归纳雅典民主政治的特点。</a:t>
            </a:r>
            <a:endParaRPr lang="zh-CN" altLang="en-US" sz="26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3336290" y="1263015"/>
            <a:ext cx="3623310" cy="571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4"/>
            </p:custDataLst>
          </p:nvPr>
        </p:nvCxnSpPr>
        <p:spPr>
          <a:xfrm flipV="1">
            <a:off x="384175" y="1628775"/>
            <a:ext cx="4896485" cy="203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5"/>
            </p:custDataLst>
          </p:nvPr>
        </p:nvCxnSpPr>
        <p:spPr>
          <a:xfrm>
            <a:off x="1968500" y="3213100"/>
            <a:ext cx="823214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>
            <p:custDataLst>
              <p:tags r:id="rId6"/>
            </p:custDataLst>
          </p:nvPr>
        </p:nvSpPr>
        <p:spPr>
          <a:xfrm>
            <a:off x="10476865" y="908685"/>
            <a:ext cx="1643380" cy="4527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6185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主权在民</a:t>
            </a:r>
            <a:endParaRPr lang="zh-CN" altLang="en-US" sz="2400" b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7"/>
            </p:custDataLst>
          </p:nvPr>
        </p:nvSpPr>
        <p:spPr>
          <a:xfrm>
            <a:off x="10476230" y="3500755"/>
            <a:ext cx="1643380" cy="48704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6185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轮番而治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8"/>
            </p:custDataLst>
          </p:nvPr>
        </p:nvSpPr>
        <p:spPr>
          <a:xfrm>
            <a:off x="10476865" y="1557020"/>
            <a:ext cx="1642745" cy="45275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6185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直接民主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圆角矩形 24"/>
          <p:cNvSpPr/>
          <p:nvPr>
            <p:custDataLst>
              <p:tags r:id="rId9"/>
            </p:custDataLst>
          </p:nvPr>
        </p:nvSpPr>
        <p:spPr>
          <a:xfrm>
            <a:off x="10476865" y="2863215"/>
            <a:ext cx="1637030" cy="47371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6185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公民意识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圆角矩形 25"/>
          <p:cNvSpPr/>
          <p:nvPr>
            <p:custDataLst>
              <p:tags r:id="rId10"/>
            </p:custDataLst>
          </p:nvPr>
        </p:nvSpPr>
        <p:spPr>
          <a:xfrm>
            <a:off x="10476865" y="2204720"/>
            <a:ext cx="1642745" cy="463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26185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法律至上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11"/>
            </p:custDataLst>
          </p:nvPr>
        </p:nvCxnSpPr>
        <p:spPr>
          <a:xfrm>
            <a:off x="384175" y="3573145"/>
            <a:ext cx="496887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03835" y="4190365"/>
            <a:ext cx="11784965" cy="248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2021·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全国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高考真题）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古希腊阿里斯托芬在一部作品中写道，雅典某陪审员对他儿子说：他一到那里，“就有人把盗窃过公款的温柔的手”递给他，并向他鞠躬：经过这么一恳求，他的火气也就消了，随即进入法庭。这可以用于说明，在古代雅典（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    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）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         A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．司法审判不能体现民意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	                   B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．民主政治制度已趋于完善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         C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．直接民主无法确保正义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	                   D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．公民法注重调解经济纠纷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38392" y="5414625"/>
            <a:ext cx="720725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lang="en-US" altLang="zh-CN" sz="8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altLang="zh-CN" sz="8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"/>
          <p:cNvSpPr txBox="1"/>
          <p:nvPr>
            <p:custDataLst>
              <p:tags r:id="rId1"/>
            </p:custDataLst>
          </p:nvPr>
        </p:nvSpPr>
        <p:spPr>
          <a:xfrm>
            <a:off x="191135" y="764540"/>
            <a:ext cx="11509375" cy="9544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直接民主有一定的缺陷，容易导致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国家权力的误用和滥用，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易形成多数人的暴政。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民主只属于成年男性公民，是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少数人的民主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1135" y="116840"/>
            <a:ext cx="3503930" cy="49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600" b="1" smtClean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雅典民主政治的局限性</a:t>
            </a:r>
            <a:endParaRPr lang="zh-CN" altLang="en-US" sz="2600" b="1" smtClean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1135" y="2924810"/>
          <a:ext cx="11642725" cy="3474720"/>
        </p:xfrm>
        <a:graphic>
          <a:graphicData uri="http://schemas.openxmlformats.org/drawingml/2006/table">
            <a:tbl>
              <a:tblPr/>
              <a:tblGrid>
                <a:gridCol w="1670050"/>
                <a:gridCol w="9972675"/>
              </a:tblGrid>
              <a:tr h="457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机构</a:t>
                      </a:r>
                      <a:endParaRPr lang="zh-CN" sz="2400" kern="10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职责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公民大会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名义上是国家最高权力机关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国王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王位</a:t>
                      </a: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垄断了军事统帅权</a:t>
                      </a:r>
                      <a:endParaRPr lang="zh-CN" sz="2400" kern="100" dirty="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长老会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实际上的最高权力机关和司法机关。议员终身任职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监察官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从全体公民中选举产生，拥有主持公民大会、审判国王等重要权力，但一年一任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，</a:t>
                      </a:r>
                      <a:r>
                        <a:rPr kumimoji="0" lang="en-US" altLang="zh-CN" sz="2400" i="0" u="none" kern="100" baseline="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______________</a:t>
                      </a:r>
                      <a:endParaRPr kumimoji="0" lang="en-US" altLang="zh-CN" sz="2400" i="0" u="none" kern="100" baseline="0" dirty="0" smtClean="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430780" algn="l"/>
                        </a:tabLst>
                      </a:pPr>
                      <a:r>
                        <a:rPr lang="zh-CN" alt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实质</a:t>
                      </a:r>
                      <a:endParaRPr lang="zh-CN" alt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2430780" algn="l"/>
                        </a:tabLst>
                      </a:pPr>
                      <a:r>
                        <a:rPr lang="zh-CN" altLang="en-US" sz="2400" b="1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是一种维护</a:t>
                      </a:r>
                      <a:r>
                        <a:rPr lang="zh-CN" altLang="zh-CN" sz="2600" kern="100">
                          <a:solidFill>
                            <a:srgbClr val="C00000"/>
                          </a:solidFill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少数奴隶主</a:t>
                      </a:r>
                      <a:r>
                        <a:rPr lang="zh-CN" altLang="en-US" sz="2400" b="1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利益的政治制度。</a:t>
                      </a:r>
                      <a:endParaRPr kumimoji="0" lang="zh-CN" altLang="en-US" sz="2400" b="1" i="0" u="none" kern="100" baseline="0" dirty="0" smtClean="0"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91423" marR="91423" marT="45711" marB="457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75740" y="378875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世袭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4050" y="5084951"/>
            <a:ext cx="216408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600" kern="1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一般不得连任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91135" y="2277110"/>
            <a:ext cx="3154680" cy="49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/>
            <a:r>
              <a:rPr lang="zh-CN" altLang="zh-CN" sz="26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斯巴达</a:t>
            </a:r>
            <a:r>
              <a:rPr lang="en-US" altLang="zh-CN" sz="2600" dirty="0">
                <a:latin typeface="Times New Roman" panose="02020603050405020304"/>
                <a:ea typeface="微软雅黑" panose="020B0503020204020204" charset="-122"/>
                <a:sym typeface="+mn-ea"/>
              </a:rPr>
              <a:t>——</a:t>
            </a:r>
            <a:r>
              <a:rPr lang="zh-CN" altLang="zh-CN" sz="26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寡头政治</a:t>
            </a:r>
            <a:endParaRPr lang="zh-CN" altLang="en-US" sz="2600" b="1" smtClean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4" grpId="0" autoUpdateAnimBg="0"/>
      <p:bldP spid="5" grpId="0" autoUpdateAnimBg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5673090" y="1419225"/>
            <a:ext cx="6412230" cy="220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由于有了农业，食物有了保障，人们定居下来，生活比较安定了，可以养活更多的孩子。为了养活这些人，人们就必须开垦更多的土地，于是在更多的地方出现农业。所以，</a:t>
            </a:r>
            <a:r>
              <a:rPr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农业是一种扩张的力量，它要求越来越多的土地</a:t>
            </a:r>
            <a:r>
              <a:rPr lang="zh-CN" altLang="en-US" sz="2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  ——钱乘旦</a:t>
            </a:r>
            <a:endParaRPr lang="zh-CN" altLang="en-US" sz="2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5095" y="1579880"/>
          <a:ext cx="5359400" cy="4987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0335"/>
                <a:gridCol w="2063750"/>
                <a:gridCol w="1885315"/>
              </a:tblGrid>
              <a:tr h="7112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古希腊</a:t>
                      </a: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古代亚非</a:t>
                      </a:r>
                      <a:endParaRPr lang="zh-CN" altLang="en-US" sz="2200"/>
                    </a:p>
                    <a:p>
                      <a:pPr algn="ctr">
                        <a:buNone/>
                      </a:pPr>
                      <a:r>
                        <a:rPr lang="zh-CN" altLang="en-US" sz="2200"/>
                        <a:t>文明古国</a:t>
                      </a:r>
                      <a:endParaRPr lang="zh-CN" altLang="en-US" sz="2200"/>
                    </a:p>
                  </a:txBody>
                  <a:tcPr vert="horz" anchor="ctr"/>
                </a:tc>
              </a:tr>
              <a:tr h="6604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地理环境</a:t>
                      </a: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</a:tr>
              <a:tr h="65913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文明类型</a:t>
                      </a: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</a:tr>
              <a:tr h="5715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经济形态</a:t>
                      </a: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</a:tr>
              <a:tr h="146113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政治特征</a:t>
                      </a: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</a:tr>
              <a:tr h="873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对外交往</a:t>
                      </a: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1547495" y="2418080"/>
            <a:ext cx="18186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沿海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98850" y="2418080"/>
            <a:ext cx="18186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沿河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98850" y="3075940"/>
            <a:ext cx="18186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农耕文明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47495" y="3068955"/>
            <a:ext cx="18186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海洋文明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59175" y="3738880"/>
            <a:ext cx="18186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以农业为主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78915" y="3738245"/>
            <a:ext cx="19431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以工商业为主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08150" y="5772150"/>
            <a:ext cx="1818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海外贸易和殖民扩张</a:t>
            </a:r>
            <a:endParaRPr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629660" y="5735320"/>
            <a:ext cx="1818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文明传播和军事扩张</a:t>
            </a:r>
            <a:endParaRPr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490345" y="4275455"/>
            <a:ext cx="2171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小国寡民的城邦政治，多种政治形态，民主政治是基本趋势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02355" y="4381500"/>
            <a:ext cx="19621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疆域辽阔，多实行君主专制中央集权制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14365" y="3767455"/>
            <a:ext cx="6291580" cy="305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到公元前8世纪初，这种经济上的自给自足因人口压力而遭到破坏。渴望土地的农民</a:t>
            </a:r>
            <a:r>
              <a:rPr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不得不到海上去当海盗、商人或殖民者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，或者如时常发生的那样，三者兼而事之。到公元前5世纪时，包括黑海在内的整个地中海地区环布繁盛的希腊殖民地，这些殖民地成为与母邦一模一样的海外城邦。    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——斯塔夫里阿诺斯 《全球通史》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714365" y="1250315"/>
            <a:ext cx="850900" cy="250190"/>
          </a:xfrm>
          <a:prstGeom prst="roundRect">
            <a:avLst/>
          </a:prstGeom>
          <a:solidFill>
            <a:srgbClr val="326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方正宋刻本秀楷简体" panose="02000000000000000000" charset="-122"/>
                <a:ea typeface="方正宋刻本秀楷简体" panose="02000000000000000000" charset="-122"/>
              </a:rPr>
              <a:t>材料一</a:t>
            </a:r>
            <a:endParaRPr lang="zh-CN" altLang="en-US" sz="16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714365" y="3592195"/>
            <a:ext cx="850900" cy="250190"/>
          </a:xfrm>
          <a:prstGeom prst="roundRect">
            <a:avLst/>
          </a:prstGeom>
          <a:solidFill>
            <a:srgbClr val="326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方正宋刻本秀楷简体" panose="02000000000000000000" charset="-122"/>
                <a:ea typeface="方正宋刻本秀楷简体" panose="02000000000000000000" charset="-122"/>
              </a:rPr>
              <a:t>材料二</a:t>
            </a:r>
            <a:endParaRPr lang="zh-CN" altLang="en-US" sz="16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470" y="93345"/>
            <a:ext cx="4126230" cy="583565"/>
          </a:xfrm>
          <a:prstGeom prst="rect">
            <a:avLst/>
          </a:prstGeom>
        </p:spPr>
        <p:txBody>
          <a:bodyPr wrap="square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三、古代文明的扩展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5585" y="636270"/>
            <a:ext cx="3228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扩展的原因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3835" y="332740"/>
            <a:ext cx="11784965" cy="1938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2020·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上海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高考真题）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古代埃及文明主要向叙利亚和巴勒斯坦扩展，西亚文明从两河流域南部向周边地区扩张，古代希腊人则以移民和殖民方式向地中海和黑海地区扩大影响。造成这种不同扩展方式的主要因素是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(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　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　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)</a:t>
            </a:r>
            <a:endParaRPr lang="zh-CN" altLang="zh-CN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、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社会分工与生产效率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	                    B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、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文明开化的程度</a:t>
            </a:r>
            <a:endParaRPr lang="zh-CN" altLang="zh-CN" sz="24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、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社会组织与管理系统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	                    D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、</a:t>
            </a:r>
            <a:r>
              <a:rPr lang="zh-CN" altLang="zh-CN" sz="24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经济形态的影响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368" y="1629079"/>
            <a:ext cx="8448939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农耕文明与海洋文明的扩张存在哪些不同？</a:t>
            </a:r>
            <a:endParaRPr lang="zh-CN" altLang="en-US" sz="32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32347" y="981055"/>
            <a:ext cx="823595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lang="en-US" altLang="zh-CN" sz="8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altLang="zh-CN" sz="8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6030" name="Group 19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3835" y="2492375"/>
          <a:ext cx="11741150" cy="4244340"/>
        </p:xfrm>
        <a:graphic>
          <a:graphicData uri="http://schemas.openxmlformats.org/drawingml/2006/table">
            <a:tbl>
              <a:tblPr/>
              <a:tblGrid>
                <a:gridCol w="770890"/>
                <a:gridCol w="384175"/>
                <a:gridCol w="969010"/>
                <a:gridCol w="2206625"/>
                <a:gridCol w="5281930"/>
                <a:gridCol w="742315"/>
                <a:gridCol w="1386205"/>
              </a:tblGrid>
              <a:tr h="31051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类型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代表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条    件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表     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方式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影响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10">
                <a:tc rowSpan="4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农耕文明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古埃及文明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rowSpan="4">
                  <a:txBody>
                    <a:bodyPr/>
                    <a:p>
                      <a:pPr algn="ctr"/>
                      <a:endParaRPr lang="zh-CN" altLang="en-US" sz="2000" b="1" dirty="0">
                        <a:solidFill>
                          <a:srgbClr val="FF0000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91B5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600" b="1" dirty="0">
                        <a:solidFill>
                          <a:srgbClr val="0000CC"/>
                        </a:solidFill>
                        <a:ea typeface="华文楷体" panose="02010600040101010101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0000CC"/>
                          </a:solidFill>
                          <a:ea typeface="华文楷体" panose="02010600040101010101" charset="-122"/>
                        </a:rPr>
                        <a:t>武力扩张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华文楷体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/>
                </a:tc>
                <a:tc rowSpan="3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古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西亚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两河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文明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古巴比伦文明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772795">
                <a:tc vMerge="1">
                  <a:tcPr/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/>
                      <a:endParaRPr lang="zh-CN" alt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11607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亚述帝国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/>
                      <a:endParaRPr lang="zh-CN" alt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155448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海洋文明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古希腊文明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solidFill>
                          <a:srgbClr val="FF0000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91B51"/>
                        </a:solidFill>
                        <a:effectLst/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华文楷体" panose="02010600040101010101" charset="-122"/>
                        </a:rPr>
                        <a:t>移民殖民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华文楷体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22568" name="Text Box 191"/>
          <p:cNvSpPr txBox="1">
            <a:spLocks noChangeArrowheads="1"/>
          </p:cNvSpPr>
          <p:nvPr/>
        </p:nvSpPr>
        <p:spPr bwMode="auto">
          <a:xfrm>
            <a:off x="7318693" y="7044690"/>
            <a:ext cx="18473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p>
            <a:endParaRPr lang="zh-CN" altLang="en-US" sz="200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572" name="矩形 1"/>
          <p:cNvSpPr>
            <a:spLocks noChangeArrowheads="1"/>
          </p:cNvSpPr>
          <p:nvPr/>
        </p:nvSpPr>
        <p:spPr bwMode="auto">
          <a:xfrm>
            <a:off x="4727762" y="2780660"/>
            <a:ext cx="47886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向叙利亚和巴勒斯坦扩展，达到两河流域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573" name="矩形 2"/>
          <p:cNvSpPr>
            <a:spLocks noChangeArrowheads="1"/>
          </p:cNvSpPr>
          <p:nvPr/>
        </p:nvSpPr>
        <p:spPr bwMode="auto">
          <a:xfrm>
            <a:off x="4632960" y="3169920"/>
            <a:ext cx="506984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向周边地区扩张，实现两河流域的统一，势力伸展到地中海东岸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574" name="矩形 3"/>
          <p:cNvSpPr>
            <a:spLocks noChangeArrowheads="1"/>
          </p:cNvSpPr>
          <p:nvPr/>
        </p:nvSpPr>
        <p:spPr bwMode="auto">
          <a:xfrm>
            <a:off x="4633147" y="4076411"/>
            <a:ext cx="469582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统一了整个两河流域和小亚细亚的一部分，一度征服埃及</a:t>
            </a:r>
            <a:endParaRPr lang="zh-CN" altLang="en-US" sz="24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575" name="矩形 16"/>
          <p:cNvSpPr>
            <a:spLocks noChangeArrowheads="1"/>
          </p:cNvSpPr>
          <p:nvPr/>
        </p:nvSpPr>
        <p:spPr bwMode="auto">
          <a:xfrm>
            <a:off x="4920934" y="5401629"/>
            <a:ext cx="38557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p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</a:rPr>
              <a:t>东起黑海东岸、西到西班牙</a:t>
            </a:r>
            <a:endParaRPr lang="zh-CN" altLang="en-US" sz="24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61980" y="2985135"/>
            <a:ext cx="13982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文明拓展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75950" y="5588635"/>
            <a:ext cx="13506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古代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帝国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10761980" y="4076700"/>
            <a:ext cx="1009650" cy="15843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023600" y="4005580"/>
            <a:ext cx="48641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ea typeface="华文楷体" panose="02010600040101010101" charset="-122"/>
                <a:sym typeface="+mn-ea"/>
              </a:rPr>
              <a:t>文明区连接</a:t>
            </a:r>
            <a:endParaRPr lang="zh-CN" altLang="en-US" sz="2000" b="1" dirty="0">
              <a:solidFill>
                <a:srgbClr val="FF0000"/>
              </a:solidFill>
              <a:ea typeface="华文楷体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51405" y="3169920"/>
            <a:ext cx="21570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农耕文明水平高；</a:t>
            </a:r>
            <a:endParaRPr lang="en-US" altLang="zh-CN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农业的发展需求；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扩张及争霸战争推动。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51405" y="5085080"/>
            <a:ext cx="215709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组织能力强；</a:t>
            </a:r>
            <a:endParaRPr lang="en-US" altLang="zh-CN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航海技术和武器先进； </a:t>
            </a:r>
            <a:endParaRPr lang="en-US" altLang="zh-CN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环海，山多地少，生存需求</a:t>
            </a:r>
            <a:endParaRPr lang="zh-CN" altLang="en-US" sz="2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6" grpId="0" animBg="1"/>
      <p:bldP spid="19" grpId="0"/>
      <p:bldP spid="18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328613" y="5253203"/>
            <a:ext cx="11534775" cy="0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911424" y="4866236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p\Desktop\t016cb33ac729fe5e65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079776" y="1605757"/>
            <a:ext cx="1152128" cy="1535211"/>
          </a:xfrm>
          <a:prstGeom prst="rect">
            <a:avLst/>
          </a:prstGeom>
          <a:noFill/>
        </p:spPr>
      </p:pic>
      <p:pic>
        <p:nvPicPr>
          <p:cNvPr id="1028" name="Picture 4" descr="C:\Users\hp\Desktop\古巴比伦_副本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791744" y="1893021"/>
            <a:ext cx="1440160" cy="1728000"/>
          </a:xfrm>
          <a:prstGeom prst="rect">
            <a:avLst/>
          </a:prstGeom>
          <a:noFill/>
        </p:spPr>
      </p:pic>
      <p:sp>
        <p:nvSpPr>
          <p:cNvPr id="10" name="文本框 11"/>
          <p:cNvSpPr txBox="1"/>
          <p:nvPr/>
        </p:nvSpPr>
        <p:spPr>
          <a:xfrm>
            <a:off x="1271270" y="4401185"/>
            <a:ext cx="2439035" cy="378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1553</a:t>
            </a:r>
            <a:r>
              <a:rPr lang="zh-CN" altLang="en-US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r>
              <a:rPr lang="en-US" altLang="zh-CN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</a:t>
            </a:r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1085</a:t>
            </a:r>
            <a:r>
              <a:rPr lang="zh-CN" altLang="en-US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endParaRPr lang="zh-CN" altLang="en-US" sz="1865" b="1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t="-4821" r="60463" b="12969"/>
          <a:stretch>
            <a:fillRect/>
          </a:stretch>
        </p:blipFill>
        <p:spPr>
          <a:xfrm flipH="1">
            <a:off x="1775520" y="5339429"/>
            <a:ext cx="1536171" cy="1524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1982831" y="5665119"/>
            <a:ext cx="1097280" cy="829945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埃及</a:t>
            </a:r>
            <a:endParaRPr lang="en-US" altLang="zh-CN" sz="2400" b="1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</a:t>
            </a:r>
            <a:r>
              <a:rPr lang="zh-CN" altLang="en-US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王国</a:t>
            </a:r>
            <a:endParaRPr lang="zh-CN" altLang="en-US" sz="2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2492091" y="4866236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hp\Desktop\古埃及 副本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1398380">
            <a:off x="3023659" y="1796819"/>
            <a:ext cx="1824203" cy="2304000"/>
          </a:xfrm>
          <a:prstGeom prst="rect">
            <a:avLst/>
          </a:prstGeom>
          <a:noFill/>
        </p:spPr>
      </p:pic>
      <p:sp>
        <p:nvSpPr>
          <p:cNvPr id="15" name="文本框 17"/>
          <p:cNvSpPr txBox="1"/>
          <p:nvPr/>
        </p:nvSpPr>
        <p:spPr>
          <a:xfrm>
            <a:off x="3626140" y="4505031"/>
            <a:ext cx="1315148" cy="378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8</a:t>
            </a:r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世纪</a:t>
            </a:r>
            <a:endParaRPr lang="zh-CN" altLang="en-US" sz="1865" b="1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80" y="5342639"/>
            <a:ext cx="1501245" cy="1542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3503712" y="5867568"/>
            <a:ext cx="1402080" cy="460375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亚</a:t>
            </a:r>
            <a:r>
              <a:rPr lang="zh-CN" altLang="en-US" sz="2400" b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述帝国</a:t>
            </a:r>
            <a:endParaRPr lang="zh-CN" altLang="en-US" sz="2400" b="1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190700" y="4857695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hp\Desktop\亚述副本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1" b="22394"/>
          <a:stretch>
            <a:fillRect/>
          </a:stretch>
        </p:blipFill>
        <p:spPr bwMode="auto">
          <a:xfrm>
            <a:off x="3311691" y="1431063"/>
            <a:ext cx="2208245" cy="1997937"/>
          </a:xfrm>
          <a:prstGeom prst="rect">
            <a:avLst/>
          </a:prstGeom>
          <a:noFill/>
        </p:spPr>
      </p:pic>
      <p:cxnSp>
        <p:nvCxnSpPr>
          <p:cNvPr id="24" name="直接连接符 23"/>
          <p:cNvCxnSpPr/>
          <p:nvPr/>
        </p:nvCxnSpPr>
        <p:spPr>
          <a:xfrm flipH="1">
            <a:off x="5936863" y="4863935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1282811" y="1091979"/>
            <a:ext cx="3233531" cy="1505448"/>
          </a:xfrm>
          <a:custGeom>
            <a:avLst/>
            <a:gdLst>
              <a:gd name="connsiteX0" fmla="*/ 2027582 w 2425148"/>
              <a:gd name="connsiteY0" fmla="*/ 111319 h 1129086"/>
              <a:gd name="connsiteX1" fmla="*/ 1924215 w 2425148"/>
              <a:gd name="connsiteY1" fmla="*/ 0 h 1129086"/>
              <a:gd name="connsiteX2" fmla="*/ 1828800 w 2425148"/>
              <a:gd name="connsiteY2" fmla="*/ 23854 h 1129086"/>
              <a:gd name="connsiteX3" fmla="*/ 1773141 w 2425148"/>
              <a:gd name="connsiteY3" fmla="*/ 63611 h 1129086"/>
              <a:gd name="connsiteX4" fmla="*/ 1622066 w 2425148"/>
              <a:gd name="connsiteY4" fmla="*/ 262393 h 1129086"/>
              <a:gd name="connsiteX5" fmla="*/ 1669774 w 2425148"/>
              <a:gd name="connsiteY5" fmla="*/ 349858 h 1129086"/>
              <a:gd name="connsiteX6" fmla="*/ 1447137 w 2425148"/>
              <a:gd name="connsiteY6" fmla="*/ 453225 h 1129086"/>
              <a:gd name="connsiteX7" fmla="*/ 1367624 w 2425148"/>
              <a:gd name="connsiteY7" fmla="*/ 445273 h 1129086"/>
              <a:gd name="connsiteX8" fmla="*/ 1383527 w 2425148"/>
              <a:gd name="connsiteY8" fmla="*/ 659959 h 1129086"/>
              <a:gd name="connsiteX9" fmla="*/ 1343770 w 2425148"/>
              <a:gd name="connsiteY9" fmla="*/ 739472 h 1129086"/>
              <a:gd name="connsiteX10" fmla="*/ 1399429 w 2425148"/>
              <a:gd name="connsiteY10" fmla="*/ 850790 h 1129086"/>
              <a:gd name="connsiteX11" fmla="*/ 1137036 w 2425148"/>
              <a:gd name="connsiteY11" fmla="*/ 588397 h 1129086"/>
              <a:gd name="connsiteX12" fmla="*/ 1097280 w 2425148"/>
              <a:gd name="connsiteY12" fmla="*/ 405517 h 1129086"/>
              <a:gd name="connsiteX13" fmla="*/ 811033 w 2425148"/>
              <a:gd name="connsiteY13" fmla="*/ 151075 h 1129086"/>
              <a:gd name="connsiteX14" fmla="*/ 874643 w 2425148"/>
              <a:gd name="connsiteY14" fmla="*/ 326004 h 1129086"/>
              <a:gd name="connsiteX15" fmla="*/ 1017767 w 2425148"/>
              <a:gd name="connsiteY15" fmla="*/ 500933 h 1129086"/>
              <a:gd name="connsiteX16" fmla="*/ 898497 w 2425148"/>
              <a:gd name="connsiteY16" fmla="*/ 644056 h 1129086"/>
              <a:gd name="connsiteX17" fmla="*/ 811033 w 2425148"/>
              <a:gd name="connsiteY17" fmla="*/ 763326 h 1129086"/>
              <a:gd name="connsiteX18" fmla="*/ 683812 w 2425148"/>
              <a:gd name="connsiteY18" fmla="*/ 636105 h 1129086"/>
              <a:gd name="connsiteX19" fmla="*/ 556591 w 2425148"/>
              <a:gd name="connsiteY19" fmla="*/ 485030 h 1129086"/>
              <a:gd name="connsiteX20" fmla="*/ 532737 w 2425148"/>
              <a:gd name="connsiteY20" fmla="*/ 294199 h 1129086"/>
              <a:gd name="connsiteX21" fmla="*/ 254442 w 2425148"/>
              <a:gd name="connsiteY21" fmla="*/ 278296 h 1129086"/>
              <a:gd name="connsiteX22" fmla="*/ 0 w 2425148"/>
              <a:gd name="connsiteY22" fmla="*/ 461176 h 1129086"/>
              <a:gd name="connsiteX23" fmla="*/ 413468 w 2425148"/>
              <a:gd name="connsiteY23" fmla="*/ 675861 h 1129086"/>
              <a:gd name="connsiteX24" fmla="*/ 524786 w 2425148"/>
              <a:gd name="connsiteY24" fmla="*/ 667910 h 1129086"/>
              <a:gd name="connsiteX25" fmla="*/ 612250 w 2425148"/>
              <a:gd name="connsiteY25" fmla="*/ 874644 h 1129086"/>
              <a:gd name="connsiteX26" fmla="*/ 588396 w 2425148"/>
              <a:gd name="connsiteY26" fmla="*/ 914400 h 1129086"/>
              <a:gd name="connsiteX27" fmla="*/ 755374 w 2425148"/>
              <a:gd name="connsiteY27" fmla="*/ 946206 h 1129086"/>
              <a:gd name="connsiteX28" fmla="*/ 1049572 w 2425148"/>
              <a:gd name="connsiteY28" fmla="*/ 1129086 h 1129086"/>
              <a:gd name="connsiteX29" fmla="*/ 1216549 w 2425148"/>
              <a:gd name="connsiteY29" fmla="*/ 1001865 h 1129086"/>
              <a:gd name="connsiteX30" fmla="*/ 1677725 w 2425148"/>
              <a:gd name="connsiteY30" fmla="*/ 1097280 h 1129086"/>
              <a:gd name="connsiteX31" fmla="*/ 2027582 w 2425148"/>
              <a:gd name="connsiteY31" fmla="*/ 1017767 h 1129086"/>
              <a:gd name="connsiteX32" fmla="*/ 2083242 w 2425148"/>
              <a:gd name="connsiteY32" fmla="*/ 890546 h 1129086"/>
              <a:gd name="connsiteX33" fmla="*/ 2067339 w 2425148"/>
              <a:gd name="connsiteY33" fmla="*/ 747423 h 1129086"/>
              <a:gd name="connsiteX34" fmla="*/ 1868556 w 2425148"/>
              <a:gd name="connsiteY34" fmla="*/ 826936 h 1129086"/>
              <a:gd name="connsiteX35" fmla="*/ 1598212 w 2425148"/>
              <a:gd name="connsiteY35" fmla="*/ 779228 h 1129086"/>
              <a:gd name="connsiteX36" fmla="*/ 1550504 w 2425148"/>
              <a:gd name="connsiteY36" fmla="*/ 540689 h 1129086"/>
              <a:gd name="connsiteX37" fmla="*/ 1550504 w 2425148"/>
              <a:gd name="connsiteY37" fmla="*/ 437322 h 1129086"/>
              <a:gd name="connsiteX38" fmla="*/ 1653871 w 2425148"/>
              <a:gd name="connsiteY38" fmla="*/ 405517 h 1129086"/>
              <a:gd name="connsiteX39" fmla="*/ 1749287 w 2425148"/>
              <a:gd name="connsiteY39" fmla="*/ 333955 h 1129086"/>
              <a:gd name="connsiteX40" fmla="*/ 2003729 w 2425148"/>
              <a:gd name="connsiteY40" fmla="*/ 286247 h 1129086"/>
              <a:gd name="connsiteX41" fmla="*/ 2202511 w 2425148"/>
              <a:gd name="connsiteY41" fmla="*/ 357809 h 1129086"/>
              <a:gd name="connsiteX42" fmla="*/ 2425148 w 2425148"/>
              <a:gd name="connsiteY42" fmla="*/ 341906 h 1129086"/>
              <a:gd name="connsiteX43" fmla="*/ 2274073 w 2425148"/>
              <a:gd name="connsiteY43" fmla="*/ 159026 h 1129086"/>
              <a:gd name="connsiteX44" fmla="*/ 2027582 w 2425148"/>
              <a:gd name="connsiteY44" fmla="*/ 111319 h 112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25148" h="1129086">
                <a:moveTo>
                  <a:pt x="2027582" y="111319"/>
                </a:moveTo>
                <a:lnTo>
                  <a:pt x="1924215" y="0"/>
                </a:lnTo>
                <a:lnTo>
                  <a:pt x="1828800" y="23854"/>
                </a:lnTo>
                <a:lnTo>
                  <a:pt x="1773141" y="63611"/>
                </a:lnTo>
                <a:lnTo>
                  <a:pt x="1622066" y="262393"/>
                </a:lnTo>
                <a:lnTo>
                  <a:pt x="1669774" y="349858"/>
                </a:lnTo>
                <a:lnTo>
                  <a:pt x="1447137" y="453225"/>
                </a:lnTo>
                <a:lnTo>
                  <a:pt x="1367624" y="445273"/>
                </a:lnTo>
                <a:lnTo>
                  <a:pt x="1383527" y="659959"/>
                </a:lnTo>
                <a:lnTo>
                  <a:pt x="1343770" y="739472"/>
                </a:lnTo>
                <a:lnTo>
                  <a:pt x="1399429" y="850790"/>
                </a:lnTo>
                <a:lnTo>
                  <a:pt x="1137036" y="588397"/>
                </a:lnTo>
                <a:lnTo>
                  <a:pt x="1097280" y="405517"/>
                </a:lnTo>
                <a:lnTo>
                  <a:pt x="811033" y="151075"/>
                </a:lnTo>
                <a:lnTo>
                  <a:pt x="874643" y="326004"/>
                </a:lnTo>
                <a:lnTo>
                  <a:pt x="1017767" y="500933"/>
                </a:lnTo>
                <a:lnTo>
                  <a:pt x="898497" y="644056"/>
                </a:lnTo>
                <a:lnTo>
                  <a:pt x="811033" y="763326"/>
                </a:lnTo>
                <a:lnTo>
                  <a:pt x="683812" y="636105"/>
                </a:lnTo>
                <a:lnTo>
                  <a:pt x="556591" y="485030"/>
                </a:lnTo>
                <a:lnTo>
                  <a:pt x="532737" y="294199"/>
                </a:lnTo>
                <a:lnTo>
                  <a:pt x="254442" y="278296"/>
                </a:lnTo>
                <a:lnTo>
                  <a:pt x="0" y="461176"/>
                </a:lnTo>
                <a:lnTo>
                  <a:pt x="413468" y="675861"/>
                </a:lnTo>
                <a:lnTo>
                  <a:pt x="524786" y="667910"/>
                </a:lnTo>
                <a:lnTo>
                  <a:pt x="612250" y="874644"/>
                </a:lnTo>
                <a:lnTo>
                  <a:pt x="588396" y="914400"/>
                </a:lnTo>
                <a:cubicBezTo>
                  <a:pt x="706442" y="953749"/>
                  <a:pt x="650286" y="946206"/>
                  <a:pt x="755374" y="946206"/>
                </a:cubicBezTo>
                <a:lnTo>
                  <a:pt x="1049572" y="1129086"/>
                </a:lnTo>
                <a:lnTo>
                  <a:pt x="1216549" y="1001865"/>
                </a:lnTo>
                <a:lnTo>
                  <a:pt x="1677725" y="1097280"/>
                </a:lnTo>
                <a:lnTo>
                  <a:pt x="2027582" y="1017767"/>
                </a:lnTo>
                <a:lnTo>
                  <a:pt x="2083242" y="890546"/>
                </a:lnTo>
                <a:lnTo>
                  <a:pt x="2067339" y="747423"/>
                </a:lnTo>
                <a:lnTo>
                  <a:pt x="1868556" y="826936"/>
                </a:lnTo>
                <a:lnTo>
                  <a:pt x="1598212" y="779228"/>
                </a:lnTo>
                <a:lnTo>
                  <a:pt x="1550504" y="540689"/>
                </a:lnTo>
                <a:lnTo>
                  <a:pt x="1550504" y="437322"/>
                </a:lnTo>
                <a:lnTo>
                  <a:pt x="1653871" y="405517"/>
                </a:lnTo>
                <a:lnTo>
                  <a:pt x="1749287" y="333955"/>
                </a:lnTo>
                <a:lnTo>
                  <a:pt x="2003729" y="286247"/>
                </a:lnTo>
                <a:lnTo>
                  <a:pt x="2202511" y="357809"/>
                </a:lnTo>
                <a:lnTo>
                  <a:pt x="2425148" y="341906"/>
                </a:lnTo>
                <a:lnTo>
                  <a:pt x="2274073" y="159026"/>
                </a:lnTo>
                <a:lnTo>
                  <a:pt x="2027582" y="111319"/>
                </a:ln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6886503" y="4318236"/>
            <a:ext cx="1513753" cy="665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6</a:t>
            </a:r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世纪</a:t>
            </a:r>
            <a:r>
              <a:rPr lang="en-US" altLang="zh-CN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</a:t>
            </a:r>
            <a:endParaRPr lang="en-US" altLang="zh-CN" sz="1865" b="1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</a:t>
            </a:r>
            <a:r>
              <a:rPr lang="zh-CN" altLang="en-US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世纪晚期</a:t>
            </a:r>
            <a:endParaRPr lang="zh-CN" altLang="en-US" sz="1865" b="1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60" y="5342641"/>
            <a:ext cx="1506935" cy="1542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矩形 28"/>
          <p:cNvSpPr/>
          <p:nvPr/>
        </p:nvSpPr>
        <p:spPr>
          <a:xfrm>
            <a:off x="6949563" y="5963580"/>
            <a:ext cx="1402080" cy="460375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波斯帝国</a:t>
            </a:r>
            <a:endParaRPr lang="zh-CN" altLang="en-US" sz="2400" b="1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7673927" y="4886151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hp\Desktop\波斯副本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3177" b="50000"/>
          <a:stretch>
            <a:fillRect/>
          </a:stretch>
        </p:blipFill>
        <p:spPr bwMode="auto">
          <a:xfrm>
            <a:off x="2831637" y="1124744"/>
            <a:ext cx="4608512" cy="2400267"/>
          </a:xfrm>
          <a:prstGeom prst="rect">
            <a:avLst/>
          </a:prstGeom>
          <a:noFill/>
        </p:spPr>
      </p:pic>
      <p:sp>
        <p:nvSpPr>
          <p:cNvPr id="32" name="文本框 27"/>
          <p:cNvSpPr txBox="1"/>
          <p:nvPr/>
        </p:nvSpPr>
        <p:spPr>
          <a:xfrm>
            <a:off x="8688288" y="4485117"/>
            <a:ext cx="1564875" cy="378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</a:t>
            </a:r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世纪</a:t>
            </a:r>
            <a:r>
              <a:rPr lang="zh-CN" altLang="en-US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晚期</a:t>
            </a:r>
            <a:endParaRPr lang="zh-CN" altLang="en-US" sz="1865" b="1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69" y="5318276"/>
            <a:ext cx="1535735" cy="151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矩形 33"/>
          <p:cNvSpPr/>
          <p:nvPr/>
        </p:nvSpPr>
        <p:spPr>
          <a:xfrm>
            <a:off x="8719522" y="5761903"/>
            <a:ext cx="1402080" cy="829945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亚历山大</a:t>
            </a:r>
            <a:endParaRPr lang="zh-CN" altLang="en-US" sz="24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帝国</a:t>
            </a:r>
            <a:endParaRPr lang="zh-CN" altLang="en-US" sz="24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357375" y="4861784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 t="15070"/>
          <a:stretch>
            <a:fillRect/>
          </a:stretch>
        </p:blipFill>
        <p:spPr bwMode="auto">
          <a:xfrm>
            <a:off x="2622781" y="1124744"/>
            <a:ext cx="5105400" cy="27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文本框 28"/>
          <p:cNvSpPr txBox="1"/>
          <p:nvPr/>
        </p:nvSpPr>
        <p:spPr>
          <a:xfrm>
            <a:off x="10511688" y="4389107"/>
            <a:ext cx="1248941" cy="665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</a:t>
            </a:r>
            <a:r>
              <a:rPr lang="en-US" altLang="zh-CN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27</a:t>
            </a:r>
            <a:r>
              <a:rPr lang="zh-CN" altLang="en-US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r>
              <a:rPr lang="en-US" altLang="zh-CN" sz="1865" b="1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—1453</a:t>
            </a:r>
            <a:r>
              <a:rPr lang="zh-CN" altLang="en-US" sz="1865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endParaRPr lang="zh-CN" altLang="en-US" sz="1865" b="1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92" y="5370419"/>
            <a:ext cx="1583115" cy="1585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矩形 42"/>
          <p:cNvSpPr/>
          <p:nvPr/>
        </p:nvSpPr>
        <p:spPr>
          <a:xfrm>
            <a:off x="10461384" y="6014319"/>
            <a:ext cx="1402080" cy="460375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罗马帝国</a:t>
            </a:r>
            <a:endParaRPr lang="zh-CN" altLang="en-US" sz="24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11117788" y="4938460"/>
            <a:ext cx="0" cy="3869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Users\hp\Desktop\微信图片_20210224163223_副本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76" b="37235"/>
          <a:stretch>
            <a:fillRect/>
          </a:stretch>
        </p:blipFill>
        <p:spPr bwMode="auto">
          <a:xfrm rot="21247144">
            <a:off x="97517" y="-78018"/>
            <a:ext cx="5040671" cy="3847169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77470" y="93345"/>
            <a:ext cx="412623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四、古代世界的帝国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 bldLvl="0" animBg="1"/>
      <p:bldP spid="17" grpId="0"/>
      <p:bldP spid="27" grpId="0" bldLvl="0" animBg="1"/>
      <p:bldP spid="29" grpId="0"/>
      <p:bldP spid="32" grpId="0" bldLvl="0" animBg="1"/>
      <p:bldP spid="34" grpId="0"/>
      <p:bldP spid="41" grpId="0" bldLvl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946245" y="827895"/>
          <a:ext cx="11245755" cy="5339003"/>
        </p:xfrm>
        <a:graphic>
          <a:graphicData uri="http://schemas.openxmlformats.org/drawingml/2006/table">
            <a:tbl>
              <a:tblPr/>
              <a:tblGrid>
                <a:gridCol w="1297588"/>
                <a:gridCol w="3439515"/>
                <a:gridCol w="2855741"/>
                <a:gridCol w="3652911"/>
              </a:tblGrid>
              <a:tr h="779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世界帝国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波斯帝国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马其顿亚历山大帝国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罗马帝国</a:t>
                      </a:r>
                      <a:endParaRPr lang="en-US" altLang="zh-CN" sz="2400" b="1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1—2</a:t>
                      </a:r>
                      <a:r>
                        <a:rPr lang="zh-CN" alt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世纪繁荣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崛起时间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前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世纪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--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前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世纪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前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336--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前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323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年</a:t>
                      </a:r>
                      <a:endParaRPr lang="en-US" altLang="zh-CN" sz="2400" b="1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（前</a:t>
                      </a:r>
                      <a:r>
                        <a:rPr lang="en-US" altLang="zh-CN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4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世纪）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前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年—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世纪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395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年）</a:t>
                      </a:r>
                      <a:endParaRPr lang="en-US" altLang="zh-CN" sz="2000" b="1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世纪</a:t>
                      </a:r>
                      <a:endParaRPr lang="en-US" altLang="zh-CN" sz="2000" b="1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1453</a:t>
                      </a:r>
                      <a:r>
                        <a:rPr lang="zh-CN" altLang="en-US" sz="2000" b="1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年</a:t>
                      </a:r>
                      <a:endParaRPr lang="zh-CN" sz="2000" b="1" kern="100" dirty="0">
                        <a:solidFill>
                          <a:srgbClr val="FF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征服与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扩　张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巩固统治的措施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 panose="02020603050405020304"/>
                          <a:ea typeface="宋体" panose="02010600030101010101" pitchFamily="2" charset="-122"/>
                        </a:rPr>
                        <a:t>灭亡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仿宋" panose="02010609060101010101" pitchFamily="49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5227" y="2491240"/>
            <a:ext cx="279779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伊朗高原、两河流域、埃及、小亚细亚、巴尔干半岛北部，地跨亚非欧三大洲。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7097" y="3993336"/>
            <a:ext cx="300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君主专制制度：国王。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地方行省制。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官僚体系、税收体系。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波斯人担任最重要职务。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893" y="5646394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世纪被亚历山大所灭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5435" y="2486201"/>
            <a:ext cx="242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马其顿、小亚细亚、埃及、两河流域、灭波斯，征服印度河流域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9280" y="3939582"/>
            <a:ext cx="3138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君主专制制度。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地方行省制。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马其顿人、希腊人担任要职。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推广希腊文化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3411" y="5658362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年，解体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7448" y="2682258"/>
            <a:ext cx="329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征服了从西班牙到两河流域的整个地中海周边地区，地中海变成罗马内海。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839447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君主专制制度、行省制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。交通。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罗马法。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年和平。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经济联系加强、贸易发展。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基督教。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1566" y="5655212"/>
            <a:ext cx="369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395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年，分裂为东、西罗马帝国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470" y="93345"/>
            <a:ext cx="412623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四、古代世界的帝国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205" y="1482090"/>
            <a:ext cx="11964670" cy="5064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9240" y="176339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性质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相似性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99" y="343090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相似性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2890" y="428180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命运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相似性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80360" y="1808480"/>
            <a:ext cx="8826500" cy="566420"/>
            <a:chOff x="4536" y="2848"/>
            <a:chExt cx="13900" cy="892"/>
          </a:xfrm>
        </p:grpSpPr>
        <p:sp>
          <p:nvSpPr>
            <p:cNvPr id="15" name="五边形 14"/>
            <p:cNvSpPr/>
            <p:nvPr/>
          </p:nvSpPr>
          <p:spPr>
            <a:xfrm>
              <a:off x="4536" y="2848"/>
              <a:ext cx="13900" cy="879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50" y="2918"/>
              <a:ext cx="13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均是奴隶制大帝国。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80360" y="2512060"/>
            <a:ext cx="8826500" cy="566420"/>
            <a:chOff x="4536" y="2848"/>
            <a:chExt cx="13900" cy="892"/>
          </a:xfrm>
        </p:grpSpPr>
        <p:sp>
          <p:nvSpPr>
            <p:cNvPr id="19" name="五边形 18"/>
            <p:cNvSpPr/>
            <p:nvPr/>
          </p:nvSpPr>
          <p:spPr>
            <a:xfrm>
              <a:off x="4536" y="2848"/>
              <a:ext cx="13900" cy="879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50" y="2918"/>
              <a:ext cx="13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均确立了专制集权体制，宣扬君权神授。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80360" y="3188970"/>
            <a:ext cx="8826500" cy="866775"/>
            <a:chOff x="4536" y="2848"/>
            <a:chExt cx="13900" cy="1365"/>
          </a:xfrm>
        </p:grpSpPr>
        <p:sp>
          <p:nvSpPr>
            <p:cNvPr id="22" name="五边形 21"/>
            <p:cNvSpPr/>
            <p:nvPr/>
          </p:nvSpPr>
          <p:spPr>
            <a:xfrm>
              <a:off x="4536" y="2848"/>
              <a:ext cx="13900" cy="1365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23" y="3171"/>
              <a:ext cx="13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均建立了完善的管理体制，地方大都实行行省制。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63215" y="4244340"/>
            <a:ext cx="8826500" cy="566420"/>
            <a:chOff x="4536" y="2848"/>
            <a:chExt cx="13900" cy="892"/>
          </a:xfrm>
        </p:grpSpPr>
        <p:sp>
          <p:nvSpPr>
            <p:cNvPr id="25" name="五边形 24"/>
            <p:cNvSpPr/>
            <p:nvPr/>
          </p:nvSpPr>
          <p:spPr>
            <a:xfrm>
              <a:off x="4536" y="2848"/>
              <a:ext cx="13900" cy="879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50" y="2918"/>
              <a:ext cx="13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均被内部或外部势力所摧毁，但都影响深远。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1135" y="405130"/>
            <a:ext cx="9723755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探究：古代世界的大帝国的共性？</a:t>
            </a: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63525" y="258381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体制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相似性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855595" y="5067935"/>
            <a:ext cx="8826500" cy="566420"/>
            <a:chOff x="4536" y="2848"/>
            <a:chExt cx="13900" cy="892"/>
          </a:xfrm>
        </p:grpSpPr>
        <p:sp>
          <p:nvSpPr>
            <p:cNvPr id="37" name="五边形 36"/>
            <p:cNvSpPr/>
            <p:nvPr/>
          </p:nvSpPr>
          <p:spPr>
            <a:xfrm>
              <a:off x="4536" y="2848"/>
              <a:ext cx="13900" cy="879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50" y="2918"/>
              <a:ext cx="1352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都采用武力扩张的方式，形成了地跨亚非欧的大帝国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80360" y="5877560"/>
            <a:ext cx="8826500" cy="566420"/>
            <a:chOff x="4536" y="2848"/>
            <a:chExt cx="13900" cy="892"/>
          </a:xfrm>
        </p:grpSpPr>
        <p:sp>
          <p:nvSpPr>
            <p:cNvPr id="40" name="五边形 39"/>
            <p:cNvSpPr/>
            <p:nvPr/>
          </p:nvSpPr>
          <p:spPr>
            <a:xfrm>
              <a:off x="4536" y="2848"/>
              <a:ext cx="13900" cy="879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750" y="2918"/>
              <a:ext cx="13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均推动了各地区间文明的交流不断发展。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62890" y="5062855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发展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相似性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69240" y="5805170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相似性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703070" y="188595"/>
          <a:ext cx="10332720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75"/>
                <a:gridCol w="1840865"/>
                <a:gridCol w="1864995"/>
                <a:gridCol w="1755140"/>
                <a:gridCol w="1754505"/>
                <a:gridCol w="1755140"/>
              </a:tblGrid>
              <a:tr h="1554480">
                <a:tc>
                  <a:txBody>
                    <a:bodyPr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人类文明的产生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古代文明的多元特点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+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丰富多样的世界文化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古代文明的扩展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古代世界的帝国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文明的交流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+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希腊化时代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山东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10.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古希腊智者的思想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2021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山东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zh-CN" altLang="en-US" sz="24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46" marR="91446" marT="48392" marB="48392" anchor="ctr"/>
                </a:tc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10.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雅典的民主政治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全国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I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zh-CN" altLang="en-US" sz="24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46" marR="91446" marT="48392" marB="48392" anchor="ctr"/>
                </a:tc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32.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雅典的民主政治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全国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I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I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zh-CN" altLang="en-US" sz="24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46" marR="91446" marT="48392" marB="48392" anchor="ctr"/>
                </a:tc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32.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雅典的民主政治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712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全国甲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zh-CN" altLang="en-US" sz="24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46" marR="91446" marT="48392" marB="48392" anchor="ctr"/>
                </a:tc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32.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雅典的民主政治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712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2021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全国乙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zh-CN" altLang="en-US" sz="2400" b="1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91446" marR="91446" marT="48392" marB="48392" anchor="ctr"/>
                </a:tc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11.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希罗多德和司马迁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07035" y="260350"/>
            <a:ext cx="736600" cy="1927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 anchor="t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重点透析</a:t>
            </a:r>
            <a:endParaRPr lang="zh-CN" altLang="en-US" sz="3600" b="1" dirty="0">
              <a:solidFill>
                <a:srgbClr val="C000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3071495" y="1772920"/>
            <a:ext cx="1727835" cy="496824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6816090" y="1772920"/>
            <a:ext cx="5184140" cy="4968240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432753" y="1780540"/>
            <a:ext cx="7897495" cy="5077460"/>
            <a:chOff x="-649643" y="2188868"/>
            <a:chExt cx="7897551" cy="5077678"/>
          </a:xfrm>
        </p:grpSpPr>
        <p:sp>
          <p:nvSpPr>
            <p:cNvPr id="18435" name="Text Box 5"/>
            <p:cNvSpPr txBox="1">
              <a:spLocks noChangeArrowheads="1"/>
            </p:cNvSpPr>
            <p:nvPr/>
          </p:nvSpPr>
          <p:spPr bwMode="auto">
            <a:xfrm>
              <a:off x="-649643" y="2188868"/>
              <a:ext cx="5279428" cy="50776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史料一：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为了报复地中海东岸中部城市提尔的坚决抵抗，马其顿人</a:t>
              </a:r>
              <a:r>
                <a:rPr lang="zh-CN" altLang="en-US" sz="3600" b="1" u="sng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屠杀八千提尔人</a:t>
              </a:r>
              <a:r>
                <a:rPr lang="zh-CN" altLang="en-US" sz="3600" b="1" u="sng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被俘当奴隶的共约三万人！公元前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336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年亚历山大</a:t>
              </a:r>
              <a:r>
                <a:rPr lang="zh-CN" altLang="en-US" sz="3600" b="1" u="sng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将底比斯夷为平地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，并将所有幸存的底比斯人沦为奴隶，底比斯从此灭亡。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36" name="AutoShape 7"/>
            <p:cNvSpPr>
              <a:spLocks noChangeArrowheads="1"/>
            </p:cNvSpPr>
            <p:nvPr/>
          </p:nvSpPr>
          <p:spPr bwMode="auto">
            <a:xfrm>
              <a:off x="5251454" y="3556082"/>
              <a:ext cx="1996454" cy="1513905"/>
            </a:xfrm>
            <a:prstGeom prst="rightArrow">
              <a:avLst>
                <a:gd name="adj1" fmla="val 50000"/>
                <a:gd name="adj2" fmla="val 6852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8688070" y="3068955"/>
            <a:ext cx="2686050" cy="175323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扩张给当地人民带来了深重的灾难。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433070" y="142875"/>
            <a:ext cx="9060815" cy="1198880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如何正确评价古代帝国的扩张？</a:t>
            </a:r>
            <a:endParaRPr lang="zh-CN" altLang="en-US" sz="3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以亚历山大东征为例，通过史料进行分析）</a:t>
            </a:r>
            <a:endParaRPr lang="zh-CN" altLang="en-US" sz="3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u=2129109176,3807750284&amp;fm=23&amp;gp=0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62890" y="3099435"/>
            <a:ext cx="5993130" cy="21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62890" y="332740"/>
            <a:ext cx="5993765" cy="255333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史料二：</a:t>
            </a:r>
            <a:r>
              <a:rPr lang="zh-CN" altLang="en-US" sz="32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东方的天文学和数学知识也传入西方，丰富了西方的知识宝库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如：今天人们都熟知的欧几里德的几何学，阿基米德的力学、数学和物理学。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6341745" y="981075"/>
            <a:ext cx="863600" cy="1394460"/>
          </a:xfrm>
          <a:prstGeom prst="rightArrow">
            <a:avLst>
              <a:gd name="adj1" fmla="val 50000"/>
              <a:gd name="adj2" fmla="val 9104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247890" y="1071245"/>
            <a:ext cx="2350770" cy="1076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东方文化影响西方文明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478790" y="5479415"/>
            <a:ext cx="5423535" cy="1076325"/>
          </a:xfrm>
          <a:prstGeom prst="rect">
            <a:avLst/>
          </a:prstGeom>
          <a:solidFill>
            <a:srgbClr val="8AEDFA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史料三：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叙利亚境内的帕尔米兰拉古城遗址（希腊风格）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7296785" y="3860800"/>
            <a:ext cx="2311400" cy="1076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西方文化影响东方文明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37"/>
          <p:cNvGrpSpPr/>
          <p:nvPr/>
        </p:nvGrpSpPr>
        <p:grpSpPr>
          <a:xfrm>
            <a:off x="9652635" y="187960"/>
            <a:ext cx="1722120" cy="6118225"/>
            <a:chOff x="5466" y="181"/>
            <a:chExt cx="817" cy="3357"/>
          </a:xfrm>
          <a:solidFill>
            <a:srgbClr val="FFFF00"/>
          </a:solidFill>
        </p:grpSpPr>
        <p:sp>
          <p:nvSpPr>
            <p:cNvPr id="19471" name="AutoShape 17"/>
            <p:cNvSpPr>
              <a:spLocks noChangeArrowheads="1"/>
            </p:cNvSpPr>
            <p:nvPr/>
          </p:nvSpPr>
          <p:spPr bwMode="auto">
            <a:xfrm>
              <a:off x="5466" y="181"/>
              <a:ext cx="817" cy="3357"/>
            </a:xfrm>
            <a:prstGeom prst="leftArrowCallout">
              <a:avLst>
                <a:gd name="adj1" fmla="val 102723"/>
                <a:gd name="adj2" fmla="val 102723"/>
                <a:gd name="adj3" fmla="val 16662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2" name="Text Box 18"/>
            <p:cNvSpPr txBox="1">
              <a:spLocks noChangeArrowheads="1"/>
            </p:cNvSpPr>
            <p:nvPr/>
          </p:nvSpPr>
          <p:spPr bwMode="auto">
            <a:xfrm>
              <a:off x="5828" y="213"/>
              <a:ext cx="385" cy="329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促进东西方经济文化的交流</a:t>
              </a:r>
              <a:endPara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383655" y="3686810"/>
            <a:ext cx="863600" cy="1394460"/>
          </a:xfrm>
          <a:prstGeom prst="rightArrow">
            <a:avLst>
              <a:gd name="adj1" fmla="val 50000"/>
              <a:gd name="adj2" fmla="val 9104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71145" y="492125"/>
            <a:ext cx="2417445" cy="645160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49" charset="-122"/>
              </a:rPr>
              <a:t>得出认识：</a:t>
            </a:r>
            <a:endParaRPr lang="zh-CN" altLang="en-US" sz="36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楷体_GB2312" pitchFamily="49" charset="-122"/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376045" y="1228090"/>
            <a:ext cx="8727440" cy="64516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楷体_GB2312" pitchFamily="49" charset="-122"/>
              </a:rPr>
              <a:t>我们应该如何正确评价古代帝国的扩张？</a:t>
            </a:r>
            <a:endParaRPr lang="zh-CN" altLang="en-US" sz="3600" b="1">
              <a:ea typeface="楷体_GB2312" pitchFamily="49" charset="-122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566988" y="2852738"/>
            <a:ext cx="68421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828675" y="2120900"/>
            <a:ext cx="9822180" cy="279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一是：扩张战争充满着暴力和灾难</a:t>
            </a:r>
            <a:r>
              <a:rPr lang="zh-CN" altLang="en-US" sz="3200" b="1" smtClean="0">
                <a:solidFill>
                  <a:srgbClr val="FF0000"/>
                </a:solidFill>
                <a:ea typeface="楷体_GB2312" pitchFamily="49" charset="-122"/>
              </a:rPr>
              <a:t>；</a:t>
            </a:r>
            <a:endParaRPr lang="en-US" altLang="zh-CN" sz="3200" b="1" smtClean="0">
              <a:solidFill>
                <a:srgbClr val="FF0000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spc="100" smtClean="0">
                <a:solidFill>
                  <a:srgbClr val="0070C0"/>
                </a:solidFill>
                <a:latin typeface="+mn-ea"/>
                <a:ea typeface="楷体_GB2312" pitchFamily="49" charset="-122"/>
              </a:rPr>
              <a:t>       </a:t>
            </a:r>
            <a:r>
              <a:rPr lang="zh-CN" altLang="en-US" sz="3200" b="1" spc="10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spc="10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给被征服地区带来了灾难）</a:t>
            </a:r>
            <a:endParaRPr lang="zh-CN" altLang="en-US" sz="3200" b="1">
              <a:solidFill>
                <a:srgbClr val="FF0000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二是：扩张战争在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客观上</a:t>
            </a:r>
            <a:r>
              <a:rPr lang="zh-CN" altLang="en-US" sz="3200" b="1" spc="1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促进了文明的交流和发展</a:t>
            </a:r>
            <a:r>
              <a:rPr lang="zh-CN" altLang="en-US" sz="3200" b="1" smtClean="0">
                <a:solidFill>
                  <a:srgbClr val="FF0000"/>
                </a:solidFill>
                <a:ea typeface="楷体_GB2312" pitchFamily="49" charset="-122"/>
              </a:rPr>
              <a:t>。</a:t>
            </a:r>
            <a:endParaRPr lang="en-US" altLang="zh-CN" sz="3200" b="1" smtClean="0">
              <a:solidFill>
                <a:srgbClr val="FF0000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smtClean="0">
                <a:solidFill>
                  <a:srgbClr val="FF0000"/>
                </a:solidFill>
                <a:ea typeface="楷体_GB2312" pitchFamily="49" charset="-122"/>
              </a:rPr>
              <a:t>   </a:t>
            </a:r>
            <a:endParaRPr lang="en-US" altLang="zh-CN" sz="3200" b="1" smtClean="0">
              <a:solidFill>
                <a:srgbClr val="FF0000"/>
              </a:solidFill>
              <a:latin typeface="黑体" panose="02010609060101010101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840740"/>
          <a:ext cx="12128500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130"/>
                <a:gridCol w="10707370"/>
              </a:tblGrid>
              <a:tr h="601345"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领 域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传 播 途 径</a:t>
                      </a:r>
                      <a:endParaRPr lang="zh-CN" altLang="en-US" sz="3200" b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1110"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农耕技术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fontAlgn="auto">
                        <a:lnSpc>
                          <a:spcPct val="80000"/>
                        </a:lnSpc>
                        <a:buNone/>
                      </a:pPr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920"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冶铁技术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fontAlgn="auto">
                        <a:lnSpc>
                          <a:spcPct val="80000"/>
                        </a:lnSpc>
                        <a:buNone/>
                      </a:pPr>
                      <a:endParaRPr lang="en-US" altLang="zh-CN" sz="3200" b="0" err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神话故事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fontAlgn="auto">
                        <a:lnSpc>
                          <a:spcPct val="80000"/>
                        </a:lnSpc>
                        <a:buNone/>
                      </a:pPr>
                      <a:endParaRPr lang="en-US" altLang="zh-CN" sz="3200" b="0" err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220"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雕刻艺术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fontAlgn="auto">
                        <a:lnSpc>
                          <a:spcPct val="80000"/>
                        </a:lnSpc>
                        <a:buNone/>
                      </a:pPr>
                      <a:endParaRPr lang="zh-CN" altLang="en-US" sz="32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9275">
                <a:tc>
                  <a:txBody>
                    <a:bodyPr wrap="square"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字母文字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endParaRPr lang="en-US" altLang="zh-CN" sz="24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endParaRPr lang="en-US" altLang="zh-CN" sz="24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endParaRPr lang="en-US" altLang="zh-CN" sz="24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fontAlgn="auto">
                        <a:lnSpc>
                          <a:spcPct val="100000"/>
                        </a:lnSpc>
                        <a:buNone/>
                      </a:pPr>
                      <a:endParaRPr lang="en-US" altLang="zh-CN" sz="24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0107930" y="5151120"/>
            <a:ext cx="2083435" cy="15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古代西亚字母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古代埃及字母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古代印度字母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右箭头 37"/>
          <p:cNvSpPr/>
          <p:nvPr/>
        </p:nvSpPr>
        <p:spPr>
          <a:xfrm>
            <a:off x="7803401" y="5801535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右箭头 38"/>
          <p:cNvSpPr/>
          <p:nvPr/>
        </p:nvSpPr>
        <p:spPr>
          <a:xfrm flipH="1">
            <a:off x="5676729" y="5545285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9893070" y="5245332"/>
            <a:ext cx="318770" cy="1283970"/>
          </a:xfrm>
          <a:prstGeom prst="leftBrace">
            <a:avLst>
              <a:gd name="adj1" fmla="val 34063"/>
              <a:gd name="adj2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26566" y="5384340"/>
            <a:ext cx="51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C00FF"/>
                </a:solidFill>
              </a:rPr>
              <a:t>东</a:t>
            </a:r>
            <a:endParaRPr lang="zh-CN" altLang="en-US" sz="2400" b="1">
              <a:solidFill>
                <a:srgbClr val="CC00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76613" y="5845814"/>
            <a:ext cx="74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西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30" y="5187315"/>
            <a:ext cx="1603375" cy="1670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99" y="5187546"/>
            <a:ext cx="1910893" cy="1568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227" y="5173944"/>
            <a:ext cx="1587596" cy="1407924"/>
          </a:xfrm>
          <a:prstGeom prst="rect">
            <a:avLst/>
          </a:prstGeom>
        </p:spPr>
      </p:pic>
      <p:sp>
        <p:nvSpPr>
          <p:cNvPr id="33" name="右箭头 38"/>
          <p:cNvSpPr/>
          <p:nvPr/>
        </p:nvSpPr>
        <p:spPr>
          <a:xfrm flipH="1">
            <a:off x="3286877" y="5761934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33" y="5224375"/>
            <a:ext cx="1667422" cy="15129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06620" y="92710"/>
            <a:ext cx="7151370" cy="5835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/>
              <a:t>总趋势：不断加强，相互影响不断扩大。</a:t>
            </a:r>
            <a:endParaRPr lang="zh-CN" altLang="en-US" sz="3200"/>
          </a:p>
        </p:txBody>
      </p:sp>
      <p:sp>
        <p:nvSpPr>
          <p:cNvPr id="2" name="右箭头 38"/>
          <p:cNvSpPr/>
          <p:nvPr/>
        </p:nvSpPr>
        <p:spPr>
          <a:xfrm flipH="1">
            <a:off x="5676729" y="5545285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30" y="5187315"/>
            <a:ext cx="1603375" cy="1670050"/>
          </a:xfrm>
          <a:prstGeom prst="rect">
            <a:avLst/>
          </a:prstGeom>
        </p:spPr>
      </p:pic>
      <p:sp>
        <p:nvSpPr>
          <p:cNvPr id="6" name="右箭头 37"/>
          <p:cNvSpPr/>
          <p:nvPr/>
        </p:nvSpPr>
        <p:spPr>
          <a:xfrm>
            <a:off x="7803401" y="5778675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26566" y="5361480"/>
            <a:ext cx="51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C00FF"/>
                </a:solidFill>
              </a:rPr>
              <a:t>东</a:t>
            </a:r>
            <a:endParaRPr lang="zh-CN" altLang="en-US" sz="2400" b="1">
              <a:solidFill>
                <a:srgbClr val="CC00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76613" y="5822954"/>
            <a:ext cx="74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西</a:t>
            </a:r>
            <a:endParaRPr lang="zh-CN" altLang="en-US" sz="2800" b="1">
              <a:solidFill>
                <a:srgbClr val="00B0F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99" y="5164686"/>
            <a:ext cx="1910893" cy="1568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227" y="5151084"/>
            <a:ext cx="1587596" cy="1407924"/>
          </a:xfrm>
          <a:prstGeom prst="rect">
            <a:avLst/>
          </a:prstGeom>
        </p:spPr>
      </p:pic>
      <p:sp>
        <p:nvSpPr>
          <p:cNvPr id="15" name="右箭头 38"/>
          <p:cNvSpPr/>
          <p:nvPr/>
        </p:nvSpPr>
        <p:spPr>
          <a:xfrm flipH="1">
            <a:off x="3286877" y="5739074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33" y="5201515"/>
            <a:ext cx="1667422" cy="1512916"/>
          </a:xfrm>
          <a:prstGeom prst="rect">
            <a:avLst/>
          </a:prstGeom>
        </p:spPr>
      </p:pic>
      <p:sp>
        <p:nvSpPr>
          <p:cNvPr id="18" name="右箭头 38"/>
          <p:cNvSpPr/>
          <p:nvPr/>
        </p:nvSpPr>
        <p:spPr>
          <a:xfrm flipH="1">
            <a:off x="5676729" y="5522425"/>
            <a:ext cx="400685" cy="300355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230" y="5164455"/>
            <a:ext cx="1603375" cy="16700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462405" y="1484630"/>
            <a:ext cx="1066609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80000"/>
              </a:lnSpc>
              <a:buNone/>
            </a:pPr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西亚的农耕技术，</a:t>
            </a:r>
            <a:r>
              <a:rPr lang="zh-CN" altLang="en-US" sz="32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向东</a:t>
            </a:r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传到中亚（伊朗高原）；</a:t>
            </a:r>
            <a:r>
              <a:rPr lang="zh-CN" altLang="en-US" sz="32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向西</a:t>
            </a:r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传入欧洲（希腊，并进一步传到西欧和北欧）；</a:t>
            </a:r>
            <a:r>
              <a:rPr lang="zh-CN" altLang="en-US" sz="32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向南</a:t>
            </a:r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传入北非（埃及、利比亚等）</a:t>
            </a:r>
            <a:endParaRPr lang="zh-CN" altLang="en-US" sz="32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62405" y="2717800"/>
            <a:ext cx="10666095" cy="87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80000"/>
              </a:lnSpc>
              <a:buNone/>
            </a:pPr>
            <a:r>
              <a:rPr lang="en-US" altLang="zh-CN" sz="3200" err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冶铁技术最初起源于西亚，从那里扩散到埃及和希腊等地，人类从此进入铁器时代</a:t>
            </a:r>
            <a:r>
              <a:rPr lang="zh-CN" altLang="en-US" sz="3200" err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altLang="en-US" sz="3200" err="1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62405" y="3717290"/>
            <a:ext cx="10666095" cy="485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80000"/>
              </a:lnSpc>
              <a:buNone/>
            </a:pPr>
            <a:r>
              <a:rPr lang="en-US" altLang="zh-CN" sz="3200" err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西亚的神话曾传入希腊，成为希腊神话的重要内容</a:t>
            </a:r>
            <a:r>
              <a:rPr lang="zh-CN" altLang="en-US" sz="3200" err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lang="zh-CN" altLang="en-US" sz="3200" err="1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7805" y="4342765"/>
            <a:ext cx="10666095" cy="878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80000"/>
              </a:lnSpc>
              <a:buNone/>
            </a:pPr>
            <a:r>
              <a:rPr lang="en-US" altLang="zh-CN" sz="3200" err="1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希腊最初的雕刻艺术，特别是人像雕刻，在很多方面都模仿</a:t>
            </a:r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埃及。</a:t>
            </a:r>
            <a:endParaRPr lang="zh-CN" altLang="en-US" sz="3200" err="1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470" y="93345"/>
            <a:ext cx="468058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五、文明的交流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希腊化时代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>
              <a:buClrTx/>
              <a:buSzTx/>
              <a:buFontTx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bldLvl="0" animBg="1"/>
      <p:bldP spid="21" grpId="0" bldLvl="0" animBg="1"/>
      <p:bldP spid="23" grpId="0" bldLvl="0" animBg="1"/>
      <p:bldP spid="26" grpId="0"/>
      <p:bldP spid="27" grpId="0"/>
      <p:bldP spid="33" grpId="0" bldLvl="0" animBg="1"/>
      <p:bldP spid="6" grpId="0" bldLvl="0" animBg="1"/>
      <p:bldP spid="7" grpId="0"/>
      <p:bldP spid="9" grpId="0"/>
      <p:bldP spid="15" grpId="0" bldLvl="0" animBg="1"/>
      <p:bldP spid="18" grpId="0" bldLvl="0" animBg="1"/>
      <p:bldP spid="22" grpId="0"/>
      <p:bldP spid="24" grpId="0"/>
      <p:bldP spid="25" grpId="0"/>
      <p:bldP spid="2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44805" y="509270"/>
            <a:ext cx="11549380" cy="2120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阅读材料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完成下列要求。</a:t>
            </a:r>
            <a:endParaRPr lang="zh-CN" altLang="zh-CN" sz="22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材料一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马其顿国王亚历山大继承王位之后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于公元前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334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年率领希腊联军东征。经过多场激烈的战斗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他于公元前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330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年灭亡了领土范围包括埃及和巴比伦在内的波斯帝国。此后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亚历山大的军队一直进军到了印度河流域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建立了一个以巴比伦城为中心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地跨欧、亚、非三大洲的亚历山大帝国。</a:t>
            </a:r>
            <a:r>
              <a:rPr lang="zh-CN" altLang="zh-CN" sz="2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摘编自杨宁一、朱汉国主编《世界历史》</a:t>
            </a:r>
            <a:endParaRPr lang="zh-CN" altLang="zh-CN" sz="2200" b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90525" y="2586355"/>
            <a:ext cx="11398885" cy="252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材料二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亚历山大在远征过程中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屠杀的平民多达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万人。波斯帝国战败投降后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亚历山大仍然纵兵烧杀掳掠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将富丽堂皇的波斯宫殿付之一炬。最后掳走的黄金数量惊人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5 000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头骆驼和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万头骡子驮运。亚历山大在进军途中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建立了许多以自己名字命名的新城</a:t>
            </a:r>
            <a:r>
              <a:rPr lang="en-US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E2FB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今天埃及的亚历山大港就是那时兴建的。这些城市在文化、教育、城市建筑等方面受到了希腊文化的影响。       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根据材料一和所学知识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指出亚历山大是以何种方式进行扩张的。</a:t>
            </a:r>
            <a:endParaRPr lang="zh-CN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(2)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根据材料二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概括亚历山大远征的性质和对东西方国家产生的影响。</a:t>
            </a:r>
            <a:endParaRPr lang="zh-CN" altLang="zh-CN" sz="2200" b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4845" y="5113020"/>
            <a:ext cx="10846435" cy="171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 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率领希腊联军远征</a:t>
            </a:r>
            <a:r>
              <a:rPr lang="en-US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以武力征服的方式建立了地跨欧、亚、非的亚历山大帝国。</a:t>
            </a:r>
            <a:endParaRPr lang="zh-CN" altLang="zh-CN" sz="22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性质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具有侵略性质。    </a:t>
            </a:r>
            <a:endParaRPr lang="en-US" altLang="zh-CN" sz="22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一方面给东方人民带来巨大灾难</a:t>
            </a:r>
            <a:r>
              <a:rPr lang="en-US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掠夺了东方世界的无数财富</a:t>
            </a:r>
            <a:r>
              <a:rPr lang="en-US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另一方面促进了东西方文化的大交汇</a:t>
            </a:r>
            <a:r>
              <a:rPr lang="en-US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2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加强了东西方之间的经济联系和贸易往来。</a:t>
            </a:r>
            <a:endParaRPr lang="zh-CN" altLang="zh-CN" sz="2200" b="1">
              <a:solidFill>
                <a:schemeClr val="accent2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470" y="93345"/>
            <a:ext cx="468058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五、文明的交流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希腊化时代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>
              <a:buClrTx/>
              <a:buSzTx/>
              <a:buFontTx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1947" y="792521"/>
          <a:ext cx="11827510" cy="59988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44600"/>
                <a:gridCol w="1545590"/>
                <a:gridCol w="9037320"/>
              </a:tblGrid>
              <a:tr h="884555">
                <a:tc rowSpan="8"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</a:rPr>
                        <a:t>希腊化时代”</a:t>
                      </a:r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/>
                </a:tc>
                <a:tc rowSpan="2">
                  <a:txBody>
                    <a:bodyPr wrap="square"/>
                    <a:lstStyle/>
                    <a:p>
                      <a:pPr algn="ctr"/>
                      <a:r>
                        <a:rPr lang="zh-CN" sz="3200" b="1" kern="100">
                          <a:solidFill>
                            <a:schemeClr val="tx1"/>
                          </a:solidFill>
                          <a:effectLst/>
                        </a:rPr>
                        <a:t>含义</a:t>
                      </a:r>
                      <a:endParaRPr lang="zh-CN" sz="32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希腊化世界</a:t>
                      </a:r>
                      <a:endParaRPr lang="zh-CN" sz="2500" b="1" kern="1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/>
                      <a:r>
                        <a:rPr lang="zh-CN" altLang="en-US" sz="2500" b="1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（空间）</a:t>
                      </a:r>
                      <a:r>
                        <a:rPr lang="zh-CN" sz="2500" b="1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：</a:t>
                      </a:r>
                      <a:endParaRPr lang="zh-CN" sz="25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235"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  <a:highlight>
                            <a:srgbClr val="FFFF00"/>
                          </a:highlight>
                        </a:rPr>
                        <a:t>希腊化时代</a:t>
                      </a:r>
                      <a:endParaRPr lang="zh-CN" sz="2500" b="1" kern="10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/>
                      <a:r>
                        <a:rPr lang="zh-CN" altLang="en-US" sz="2500" b="1" kern="100">
                          <a:effectLst/>
                          <a:highlight>
                            <a:srgbClr val="FFFF00"/>
                          </a:highlight>
                        </a:rPr>
                        <a:t>（时间）</a:t>
                      </a:r>
                      <a:r>
                        <a:rPr lang="zh-CN" sz="2500" b="1" kern="100">
                          <a:effectLst/>
                          <a:highlight>
                            <a:srgbClr val="FFFF00"/>
                          </a:highlight>
                        </a:rPr>
                        <a:t>：</a:t>
                      </a:r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4225">
                <a:tc vMerge="1">
                  <a:tcPr/>
                </a:tc>
                <a:tc rowSpan="4"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</a:rPr>
                        <a:t>民族融合（“希腊化”的表现）</a:t>
                      </a:r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/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solidFill>
                            <a:srgbClr val="C00000"/>
                          </a:solidFill>
                          <a:effectLst/>
                        </a:rPr>
                        <a:t>希腊人和马其顿人融合：</a:t>
                      </a:r>
                      <a:endParaRPr lang="zh-CN" sz="2500" b="1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/>
                </a:tc>
              </a:tr>
              <a:tr h="417830"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solidFill>
                            <a:srgbClr val="C00000"/>
                          </a:solidFill>
                          <a:effectLst/>
                        </a:rPr>
                        <a:t>被征服地区的上层人士：</a:t>
                      </a:r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/>
                </a:tc>
              </a:tr>
              <a:tr h="762000"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solidFill>
                            <a:srgbClr val="C00000"/>
                          </a:solidFill>
                          <a:effectLst/>
                        </a:rPr>
                        <a:t>希腊文化的中心东移：</a:t>
                      </a:r>
                      <a:endParaRPr lang="zh-CN" sz="2500" b="1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/>
                </a:tc>
              </a:tr>
              <a:tr h="762000"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</a:rPr>
                        <a:t>【</a:t>
                      </a:r>
                      <a:r>
                        <a:rPr lang="zh-CN" sz="2500" b="1" kern="100">
                          <a:effectLst/>
                          <a:highlight>
                            <a:srgbClr val="FFFF00"/>
                          </a:highlight>
                        </a:rPr>
                        <a:t>注：</a:t>
                      </a:r>
                      <a:r>
                        <a:rPr lang="zh-CN" sz="2500" b="1" kern="100">
                          <a:solidFill>
                            <a:srgbClr val="C00000"/>
                          </a:solidFill>
                          <a:effectLst/>
                        </a:rPr>
                        <a:t>西亚、北非的文化：</a:t>
                      </a:r>
                      <a:endParaRPr lang="zh-CN" sz="2500" b="1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/>
                </a:tc>
              </a:tr>
              <a:tr h="381000">
                <a:tc vMerge="1">
                  <a:tcPr/>
                </a:tc>
                <a:tc rowSpan="2"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</a:rPr>
                        <a:t>文化的发展</a:t>
                      </a:r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  <a:highlight>
                            <a:srgbClr val="FFFF00"/>
                          </a:highlight>
                        </a:rPr>
                        <a:t>原因：</a:t>
                      </a:r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3000"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just"/>
                      <a:r>
                        <a:rPr lang="zh-CN" sz="2500" b="1" kern="100">
                          <a:effectLst/>
                          <a:highlight>
                            <a:srgbClr val="FFFF00"/>
                          </a:highlight>
                        </a:rPr>
                        <a:t>成果：</a:t>
                      </a:r>
                      <a:endParaRPr lang="zh-CN" sz="2500" b="1" kern="10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/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zh-CN" sz="25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48" marR="62748" marT="0" marB="0" vert="horz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792345" y="882650"/>
            <a:ext cx="7272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kern="100">
                <a:effectLst/>
                <a:sym typeface="+mn-ea"/>
              </a:rPr>
              <a:t>亚历山大去世后，帝国逐渐分裂为托勒密埃及、塞琉古王国和马其顿王国，它们被统称为“</a:t>
            </a:r>
            <a:r>
              <a:rPr lang="zh-CN" sz="2400" b="1" kern="100">
                <a:effectLst/>
                <a:sym typeface="+mn-ea"/>
                <a:hlinkClick r:id="rId3" action="ppaction://hlinksldjump"/>
              </a:rPr>
              <a:t>希腊化世界</a:t>
            </a:r>
            <a:r>
              <a:rPr lang="zh-CN" sz="2400" b="1" kern="100">
                <a:effectLst/>
                <a:sym typeface="+mn-ea"/>
              </a:rPr>
              <a:t>”。</a:t>
            </a:r>
            <a:endParaRPr lang="zh-CN" altLang="en-US" sz="2400" b="1" kern="100">
              <a:effectLst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51705" y="1713865"/>
            <a:ext cx="730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kern="100">
                <a:effectLst/>
                <a:sym typeface="+mn-ea"/>
              </a:rPr>
              <a:t>从亚历山大远征到罗马最终征服托勒密埃及期间约</a:t>
            </a:r>
            <a:r>
              <a:rPr lang="en-US" sz="2400" b="1" kern="100">
                <a:effectLst/>
                <a:sym typeface="+mn-ea"/>
              </a:rPr>
              <a:t>300</a:t>
            </a:r>
            <a:r>
              <a:rPr lang="zh-CN" sz="2400" b="1" kern="100">
                <a:effectLst/>
                <a:sym typeface="+mn-ea"/>
              </a:rPr>
              <a:t>年被称为“希腊化时代”。</a:t>
            </a:r>
            <a:endParaRPr lang="zh-CN" altLang="en-US" sz="2400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530975" y="2543810"/>
            <a:ext cx="5524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kern="100">
                <a:effectLst/>
                <a:sym typeface="+mn-ea"/>
              </a:rPr>
              <a:t> </a:t>
            </a:r>
            <a:r>
              <a:rPr lang="zh-CN" sz="2400" b="1" kern="100">
                <a:effectLst/>
                <a:sym typeface="+mn-ea"/>
              </a:rPr>
              <a:t>成为希腊化各国的统治阶级，保持着希腊人的生活方式。</a:t>
            </a:r>
            <a:endParaRPr lang="zh-CN" altLang="en-US" sz="2400" b="1" kern="100">
              <a:effectLst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526530" y="3336925"/>
            <a:ext cx="5507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sz="2400" b="1" kern="100">
                <a:effectLst/>
                <a:sym typeface="+mn-ea"/>
              </a:rPr>
              <a:t>也不同程度地接受了希腊文化。</a:t>
            </a:r>
            <a:endParaRPr lang="zh-CN" altLang="en-US" sz="2400" b="1" kern="100">
              <a:effectLst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171565" y="3773170"/>
            <a:ext cx="5903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sz="2400" b="1" kern="100">
                <a:effectLst/>
                <a:sym typeface="+mn-ea"/>
                <a:hlinkClick r:id="rId8" action="ppaction://hlinksldjump"/>
              </a:rPr>
              <a:t>亚历山大城</a:t>
            </a:r>
            <a:r>
              <a:rPr lang="zh-CN" sz="2400" b="1" kern="100">
                <a:effectLst/>
                <a:sym typeface="+mn-ea"/>
              </a:rPr>
              <a:t>、安条克和帕加马等成为新的希腊文化中心。</a:t>
            </a:r>
            <a:endParaRPr lang="zh-CN" altLang="en-US" sz="2400" b="1" kern="100">
              <a:effectLst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790055" y="4533900"/>
            <a:ext cx="5304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sz="2400" b="1" kern="100">
                <a:effectLst/>
                <a:sym typeface="+mn-ea"/>
              </a:rPr>
              <a:t>仍在希腊化世界保持长期影响。广大</a:t>
            </a:r>
            <a:r>
              <a:rPr lang="zh-CN" sz="2400" b="1" kern="100">
                <a:solidFill>
                  <a:srgbClr val="C00000"/>
                </a:solidFill>
                <a:effectLst/>
                <a:sym typeface="+mn-ea"/>
              </a:rPr>
              <a:t>乡村</a:t>
            </a:r>
            <a:r>
              <a:rPr lang="zh-CN" sz="2400" b="1" kern="100">
                <a:effectLst/>
                <a:sym typeface="+mn-ea"/>
              </a:rPr>
              <a:t>仍保持原有语言、宗教、风俗。</a:t>
            </a:r>
            <a:endParaRPr lang="zh-CN" altLang="en-US" sz="2400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4122420" y="5243830"/>
            <a:ext cx="7922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kern="100">
                <a:effectLst/>
                <a:sym typeface="+mn-ea"/>
              </a:rPr>
              <a:t>被征服地区的文化与希腊文化的碰撞、交流的促进</a:t>
            </a:r>
            <a:endParaRPr lang="zh-CN" altLang="en-US" sz="2400" b="1" kern="100">
              <a:effectLst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7845" y="5659120"/>
            <a:ext cx="8997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>
                <a:effectLst/>
                <a:sym typeface="+mn-ea"/>
              </a:rPr>
              <a:t>            </a:t>
            </a:r>
            <a:r>
              <a:rPr lang="zh-CN" sz="2400" b="1" kern="100">
                <a:effectLst/>
                <a:sym typeface="+mn-ea"/>
              </a:rPr>
              <a:t>整理《荷马史诗》、古典希腊的悲剧、史学、地理学作品；欧几里得《几何原本》；阿基米德的物理学；埃拉托斯提尼对地球周长的计算；解剖尸体对人体神经、消化系统的基础研究。</a:t>
            </a:r>
            <a:endParaRPr lang="zh-CN" altLang="en-US" sz="2400" b="1" kern="100">
              <a:effectLst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3947091" y="6012289"/>
            <a:ext cx="7647711" cy="492443"/>
          </a:xfrm>
          <a:prstGeom prst="rect">
            <a:avLst/>
          </a:prstGeom>
          <a:solidFill>
            <a:srgbClr val="54220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希腊化时代”文化具有多元性和开放性的</a:t>
            </a:r>
            <a:r>
              <a:rPr lang="zh-CN" altLang="en-US" sz="2600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endParaRPr lang="zh-CN" altLang="en-US" sz="26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3"/>
            </p:custDataLst>
          </p:nvPr>
        </p:nvGrpSpPr>
        <p:grpSpPr>
          <a:xfrm>
            <a:off x="3561715" y="2907665"/>
            <a:ext cx="2059305" cy="408940"/>
            <a:chOff x="5609" y="4579"/>
            <a:chExt cx="3243" cy="644"/>
          </a:xfrm>
        </p:grpSpPr>
        <p:sp>
          <p:nvSpPr>
            <p:cNvPr id="16" name="直角上箭头 15"/>
            <p:cNvSpPr/>
            <p:nvPr>
              <p:custDataLst>
                <p:tags r:id="rId14"/>
              </p:custDataLst>
            </p:nvPr>
          </p:nvSpPr>
          <p:spPr>
            <a:xfrm>
              <a:off x="8246" y="4579"/>
              <a:ext cx="607" cy="352"/>
            </a:xfrm>
            <a:prstGeom prst="bent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>
              <p:custDataLst>
                <p:tags r:id="rId15"/>
              </p:custDataLst>
            </p:nvPr>
          </p:nvGrpSpPr>
          <p:grpSpPr>
            <a:xfrm>
              <a:off x="5609" y="4579"/>
              <a:ext cx="2637" cy="645"/>
              <a:chOff x="5609" y="4579"/>
              <a:chExt cx="2637" cy="645"/>
            </a:xfrm>
          </p:grpSpPr>
          <p:sp>
            <p:nvSpPr>
              <p:cNvPr id="13" name="文本框 1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216" y="4579"/>
                <a:ext cx="2030" cy="58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汉仪雅酷黑简" panose="00020600040101010101" charset="-122"/>
                    <a:ea typeface="汉仪雅酷黑简" panose="00020600040101010101" charset="-122"/>
                  </a:rPr>
                  <a:t>统治阶层</a:t>
                </a:r>
                <a:endParaRPr lang="zh-CN" altLang="en-US">
                  <a:solidFill>
                    <a:schemeClr val="bg1"/>
                  </a:solidFill>
                  <a:latin typeface="汉仪雅酷黑简" panose="00020600040101010101" charset="-122"/>
                  <a:ea typeface="汉仪雅酷黑简" panose="00020600040101010101" charset="-122"/>
                </a:endParaRPr>
              </a:p>
            </p:txBody>
          </p:sp>
          <p:sp>
            <p:nvSpPr>
              <p:cNvPr id="17" name="直角上箭头 16"/>
              <p:cNvSpPr/>
              <p:nvPr>
                <p:custDataLst>
                  <p:tags r:id="rId17"/>
                </p:custDataLst>
              </p:nvPr>
            </p:nvSpPr>
            <p:spPr>
              <a:xfrm rot="10800000">
                <a:off x="5609" y="4872"/>
                <a:ext cx="607" cy="352"/>
              </a:xfrm>
              <a:prstGeom prst="bent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77470" y="93345"/>
            <a:ext cx="468058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五、文明的交流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希腊化时代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algn="l">
              <a:buClrTx/>
              <a:buSzTx/>
              <a:buFontTx/>
            </a:pP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912" y="188883"/>
            <a:ext cx="11463453" cy="3940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135" b="1" dirty="0"/>
              <a:t>材料一：西域都护定远侯班超遣甘英使大秦、条支，穷西海（波斯湾）而还，皆前世所不至，莫不备其风土，传其珍怪焉。及安息西界，临大海，欲渡，船人谓英曰：“海水广大，往来者逢善风，三月乃得渡，若遇迟风，亦有二岁者；故入海，人皆赍三岁粮，海中善使人思土恋慕，数有死亡者。”英乃止。</a:t>
            </a:r>
            <a:r>
              <a:rPr lang="en-US" altLang="zh-CN" sz="2135" b="1" dirty="0"/>
              <a:t>                                                                  </a:t>
            </a:r>
            <a:r>
              <a:rPr lang="zh-CN" altLang="zh-CN" sz="2135" b="1" dirty="0"/>
              <a:t>——《资治通鉴》第</a:t>
            </a:r>
            <a:r>
              <a:rPr lang="en-US" altLang="zh-CN" sz="2135" b="1" dirty="0"/>
              <a:t>48</a:t>
            </a:r>
            <a:r>
              <a:rPr lang="zh-CN" altLang="zh-CN" sz="2135" b="1" dirty="0"/>
              <a:t>卷</a:t>
            </a:r>
            <a:endParaRPr lang="zh-CN" altLang="zh-CN" sz="2135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135" b="1" dirty="0"/>
              <a:t>材料二：（大秦）“</a:t>
            </a:r>
            <a:r>
              <a:rPr lang="zh-CN" altLang="zh-CN" sz="2135" b="1" u="sng" dirty="0"/>
              <a:t>以金银为钱</a:t>
            </a:r>
            <a:r>
              <a:rPr lang="zh-CN" altLang="zh-CN" sz="2135" b="1" dirty="0"/>
              <a:t>，银钱十当金钱一。</a:t>
            </a:r>
            <a:r>
              <a:rPr lang="zh-CN" altLang="zh-CN" sz="2135" b="1" u="sng" dirty="0"/>
              <a:t>与安息、天竺交市</a:t>
            </a:r>
            <a:r>
              <a:rPr lang="zh-CN" altLang="zh-CN" sz="2135" b="1" dirty="0"/>
              <a:t>于海中，利有十倍。其人质直，</a:t>
            </a:r>
            <a:r>
              <a:rPr lang="zh-CN" altLang="zh-CN" sz="2135" b="1" u="sng" dirty="0"/>
              <a:t>市无二价</a:t>
            </a:r>
            <a:r>
              <a:rPr lang="zh-CN" altLang="zh-CN" sz="2135" b="1" dirty="0"/>
              <a:t>。</a:t>
            </a:r>
            <a:r>
              <a:rPr lang="zh-CN" altLang="zh-CN" sz="2135" b="1" u="sng" dirty="0"/>
              <a:t>谷食常贱，国用富饶</a:t>
            </a:r>
            <a:r>
              <a:rPr lang="zh-CN" altLang="zh-CN" sz="2135" b="1" dirty="0"/>
              <a:t>。邻国使到其界首者，</a:t>
            </a:r>
            <a:r>
              <a:rPr lang="zh-CN" altLang="zh-CN" sz="2135" b="1" u="sng" dirty="0"/>
              <a:t>乘驿诣王都</a:t>
            </a:r>
            <a:r>
              <a:rPr lang="zh-CN" altLang="zh-CN" sz="2135" b="1" dirty="0"/>
              <a:t>，至则给以金钱。其王常欲通使于汉，而</a:t>
            </a:r>
            <a:r>
              <a:rPr lang="zh-CN" altLang="zh-CN" sz="2135" b="1" u="sng" dirty="0"/>
              <a:t>安息欲以缯彩（缯</a:t>
            </a:r>
            <a:r>
              <a:rPr lang="en-US" altLang="zh-CN" sz="2135" b="1" u="sng" dirty="0"/>
              <a:t>z</a:t>
            </a:r>
            <a:r>
              <a:rPr lang="zh-CN" altLang="zh-CN" sz="2135" b="1" u="sng" dirty="0"/>
              <a:t>ē</a:t>
            </a:r>
            <a:r>
              <a:rPr lang="en-US" altLang="zh-CN" sz="2135" b="1" u="sng" dirty="0"/>
              <a:t>ng</a:t>
            </a:r>
            <a:r>
              <a:rPr lang="zh-CN" altLang="zh-CN" sz="2135" b="1" u="sng" dirty="0"/>
              <a:t>，古代对丝织品的总称）与之交市，故遮阂</a:t>
            </a:r>
            <a:r>
              <a:rPr lang="zh-CN" altLang="zh-CN" sz="2135" b="1" dirty="0"/>
              <a:t>不得自达。至桓帝延熹九年（</a:t>
            </a:r>
            <a:r>
              <a:rPr lang="en-US" altLang="zh-CN" sz="2135" b="1" dirty="0"/>
              <a:t>166</a:t>
            </a:r>
            <a:r>
              <a:rPr lang="zh-CN" altLang="zh-CN" sz="2135" b="1" dirty="0"/>
              <a:t>年），大秦王安敦遣使自日南（汉朝郡名）徼外（塞外）献象牙、犀角、玳瑁，始乃一通焉。其所表贡，并无珍异，疑传者过焉。”</a:t>
            </a:r>
            <a:r>
              <a:rPr lang="en-US" altLang="zh-CN" sz="2135" b="1" dirty="0"/>
              <a:t>        </a:t>
            </a:r>
            <a:r>
              <a:rPr lang="zh-CN" altLang="zh-CN" sz="2135" b="1" dirty="0"/>
              <a:t>——《后汉书•西域传》</a:t>
            </a:r>
            <a:endParaRPr lang="zh-CN" altLang="zh-CN" sz="2135" dirty="0"/>
          </a:p>
        </p:txBody>
      </p:sp>
      <p:sp>
        <p:nvSpPr>
          <p:cNvPr id="3" name="TextBox 2"/>
          <p:cNvSpPr txBox="1"/>
          <p:nvPr/>
        </p:nvSpPr>
        <p:spPr>
          <a:xfrm>
            <a:off x="406912" y="4365062"/>
            <a:ext cx="816090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根据</a:t>
            </a:r>
            <a:r>
              <a:rPr lang="zh-CN" altLang="en-US" sz="2400" b="1" dirty="0"/>
              <a:t>材料</a:t>
            </a:r>
            <a:r>
              <a:rPr lang="zh-CN" altLang="zh-CN" sz="2400" b="1" dirty="0"/>
              <a:t>并结合所学，概括汉朝与罗马帝国交往的特点。</a:t>
            </a:r>
            <a:endParaRPr lang="zh-CN" altLang="zh-C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6725" y="5013017"/>
            <a:ext cx="10824117" cy="11988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①从间接经贸和文化交流到直接交往；</a:t>
            </a:r>
            <a:endParaRPr lang="zh-CN" altLang="zh-CN" sz="2400" b="1" dirty="0"/>
          </a:p>
          <a:p>
            <a:r>
              <a:rPr lang="zh-CN" altLang="zh-CN" sz="2400" b="1" dirty="0"/>
              <a:t>②通过丝绸之路；</a:t>
            </a:r>
            <a:endParaRPr lang="zh-CN" altLang="zh-CN" sz="2400" b="1" dirty="0"/>
          </a:p>
          <a:p>
            <a:r>
              <a:rPr lang="zh-CN" altLang="zh-CN" sz="2400" b="1" dirty="0"/>
              <a:t>③以经济联系为主，互相交换特产。</a:t>
            </a:r>
            <a:endParaRPr lang="zh-CN" altLang="zh-CN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135" y="44450"/>
            <a:ext cx="2950210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深化探究 </a:t>
            </a:r>
            <a:endParaRPr kumimoji="0" lang="zh-CN" altLang="en-US" sz="4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7790" y="1063625"/>
            <a:ext cx="12192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为何以中原文明为主体的中华文明能绵延至今？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28650" y="2053590"/>
          <a:ext cx="10826750" cy="4439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160"/>
                <a:gridCol w="3738880"/>
                <a:gridCol w="5045710"/>
              </a:tblGrid>
              <a:tr h="6159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古代中华文明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古代奴隶制帝国文明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政治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思想文化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zh-CN" altLang="en-US" sz="12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4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外交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70280" y="5916295"/>
            <a:ext cx="158115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......</a:t>
            </a:r>
            <a:endParaRPr lang="en-US" altLang="zh-CN" sz="66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9620" y="2733675"/>
            <a:ext cx="2621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/>
              <a:t>专制主义中央集权</a:t>
            </a:r>
            <a:endParaRPr lang="zh-CN" altLang="en-US" sz="2400"/>
          </a:p>
          <a:p>
            <a:pPr algn="l"/>
            <a:r>
              <a:rPr lang="zh-CN" altLang="en-US" sz="2400"/>
              <a:t> 成熟的官僚体制</a:t>
            </a:r>
            <a:endParaRPr lang="zh-CN" altLang="en-US" sz="2400"/>
          </a:p>
          <a:p>
            <a:pPr algn="l"/>
            <a:r>
              <a:rPr lang="zh-CN" altLang="en-US" sz="2400"/>
              <a:t>    </a:t>
            </a:r>
            <a:r>
              <a:rPr lang="zh-CN" altLang="en-US" sz="2400" b="1"/>
              <a:t>   </a:t>
            </a:r>
            <a:r>
              <a:rPr lang="zh-CN" altLang="en-US" sz="2400" b="1">
                <a:solidFill>
                  <a:srgbClr val="1F2DA8"/>
                </a:solidFill>
              </a:rPr>
              <a:t>统一国家</a:t>
            </a:r>
            <a:endParaRPr lang="zh-CN" altLang="en-US" sz="2400" b="1">
              <a:solidFill>
                <a:srgbClr val="1F2DA8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1950" y="4028440"/>
            <a:ext cx="3028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儒家思想</a:t>
            </a:r>
            <a:endParaRPr lang="zh-CN" altLang="en-US" sz="2400"/>
          </a:p>
          <a:p>
            <a:pPr algn="ctr"/>
            <a:r>
              <a:rPr lang="zh-CN" altLang="en-US" sz="2400"/>
              <a:t>华夏认同</a:t>
            </a:r>
            <a:endParaRPr lang="zh-CN" altLang="en-US" sz="2400"/>
          </a:p>
          <a:p>
            <a:pPr algn="ctr"/>
            <a:r>
              <a:rPr lang="zh-CN" altLang="en-US" sz="2400" b="1">
                <a:solidFill>
                  <a:srgbClr val="1F2DA8"/>
                </a:solidFill>
              </a:rPr>
              <a:t> 民族凝聚力、向心力</a:t>
            </a:r>
            <a:endParaRPr lang="zh-CN" altLang="en-US" sz="2400" b="1">
              <a:solidFill>
                <a:srgbClr val="1F2DA8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5785" y="5346065"/>
            <a:ext cx="3028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中庸之道</a:t>
            </a:r>
            <a:endParaRPr lang="zh-CN" altLang="en-US" sz="2400"/>
          </a:p>
          <a:p>
            <a:pPr algn="ctr"/>
            <a:r>
              <a:rPr lang="zh-CN" altLang="en-US" sz="2400"/>
              <a:t>和合文化</a:t>
            </a:r>
            <a:endParaRPr lang="zh-CN" altLang="en-US" sz="2400"/>
          </a:p>
          <a:p>
            <a:pPr algn="ctr"/>
            <a:r>
              <a:rPr lang="zh-CN" altLang="en-US" sz="2400"/>
              <a:t> </a:t>
            </a:r>
            <a:r>
              <a:rPr lang="zh-CN" altLang="en-US" sz="2400" b="1">
                <a:solidFill>
                  <a:srgbClr val="1F2DA8"/>
                </a:solidFill>
              </a:rPr>
              <a:t>不称霸，树敌少</a:t>
            </a:r>
            <a:endParaRPr lang="zh-CN" altLang="en-US" sz="2400" b="1">
              <a:solidFill>
                <a:srgbClr val="1F2DA8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6325" y="2733675"/>
            <a:ext cx="331533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/>
              <a:t>官僚体系不完善</a:t>
            </a:r>
            <a:endParaRPr lang="zh-CN" altLang="en-US" sz="2400"/>
          </a:p>
          <a:p>
            <a:pPr algn="ctr"/>
            <a:r>
              <a:rPr lang="zh-CN" altLang="en-US" sz="2400"/>
              <a:t>地方权力过大</a:t>
            </a:r>
            <a:endParaRPr lang="zh-CN" altLang="en-US" sz="2400"/>
          </a:p>
          <a:p>
            <a:pPr algn="ctr"/>
            <a:r>
              <a:rPr lang="zh-CN" altLang="en-US" sz="2400"/>
              <a:t> </a:t>
            </a:r>
            <a:r>
              <a:rPr lang="zh-CN" altLang="en-US" sz="2400" b="1">
                <a:solidFill>
                  <a:srgbClr val="1F2DA8"/>
                </a:solidFill>
              </a:rPr>
              <a:t>松散的军事行政联合体</a:t>
            </a:r>
            <a:endParaRPr lang="zh-CN" altLang="en-US" sz="2400" b="1">
              <a:solidFill>
                <a:srgbClr val="1F2DA8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16165" y="4028440"/>
            <a:ext cx="362013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/>
              <a:t>民族成分复杂</a:t>
            </a:r>
            <a:endParaRPr lang="zh-CN" altLang="en-US" sz="2400"/>
          </a:p>
          <a:p>
            <a:pPr algn="ctr"/>
            <a:r>
              <a:rPr lang="zh-CN" altLang="en-US" sz="2400"/>
              <a:t>各自风俗、宗教、文化等</a:t>
            </a:r>
            <a:endParaRPr lang="zh-CN" altLang="en-US" sz="2400"/>
          </a:p>
          <a:p>
            <a:pPr algn="ctr"/>
            <a:r>
              <a:rPr lang="zh-CN" altLang="en-US" sz="2400"/>
              <a:t> </a:t>
            </a:r>
            <a:r>
              <a:rPr lang="zh-CN" altLang="en-US" sz="2400" b="1">
                <a:solidFill>
                  <a:srgbClr val="1F2DA8"/>
                </a:solidFill>
              </a:rPr>
              <a:t>缺乏民族认同感、向心力</a:t>
            </a:r>
            <a:endParaRPr lang="zh-CN" altLang="en-US" sz="2400" b="1">
              <a:solidFill>
                <a:srgbClr val="1F2DA8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73365" y="5530215"/>
            <a:ext cx="27057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/>
              <a:t>崇尚武力 对外扩张</a:t>
            </a:r>
            <a:endParaRPr lang="zh-CN" altLang="en-US" sz="2400"/>
          </a:p>
          <a:p>
            <a:pPr algn="ctr"/>
            <a:r>
              <a:rPr lang="zh-CN" altLang="en-US" sz="2400" b="1">
                <a:solidFill>
                  <a:srgbClr val="1F2DA8"/>
                </a:solidFill>
              </a:rPr>
              <a:t>他国不满 树敌多</a:t>
            </a:r>
            <a:endParaRPr lang="zh-CN" altLang="en-US" sz="2400" b="1">
              <a:solidFill>
                <a:srgbClr val="1F2DA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/>
          <p:cNvGrpSpPr/>
          <p:nvPr/>
        </p:nvGrpSpPr>
        <p:grpSpPr>
          <a:xfrm>
            <a:off x="1241752" y="1181003"/>
            <a:ext cx="10488084" cy="4195233"/>
            <a:chOff x="460" y="1187"/>
            <a:chExt cx="4955" cy="1982"/>
          </a:xfrm>
        </p:grpSpPr>
        <p:sp>
          <p:nvSpPr>
            <p:cNvPr id="25" name="Freeform 4"/>
            <p:cNvSpPr/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1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6" name="Freeform 5"/>
            <p:cNvSpPr/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7" name="Freeform 6"/>
            <p:cNvSpPr/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29" name="Freeform 8"/>
            <p:cNvSpPr/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0" name="Freeform 9"/>
            <p:cNvSpPr/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1" name="Freeform 10"/>
            <p:cNvSpPr/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2" name="Freeform 11"/>
            <p:cNvSpPr/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3" name="Freeform 12"/>
            <p:cNvSpPr/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4" name="Freeform 13"/>
            <p:cNvSpPr/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6" name="Freeform 15"/>
            <p:cNvSpPr/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8" name="Freeform 17"/>
            <p:cNvSpPr/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39" name="Freeform 18"/>
            <p:cNvSpPr/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0" name="Freeform 19"/>
            <p:cNvSpPr/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1" name="Freeform 20"/>
            <p:cNvSpPr/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2" name="Freeform 21"/>
            <p:cNvSpPr/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3" name="Freeform 22"/>
            <p:cNvSpPr/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4" name="Freeform 23"/>
            <p:cNvSpPr/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5" name="Freeform 24"/>
            <p:cNvSpPr/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6" name="Freeform 25"/>
            <p:cNvSpPr/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8" name="Freeform 26"/>
            <p:cNvSpPr/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49" name="Freeform 27"/>
            <p:cNvSpPr/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0" name="Freeform 28"/>
            <p:cNvSpPr/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1" name="Freeform 29"/>
            <p:cNvSpPr/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2" name="Freeform 30"/>
            <p:cNvSpPr/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3" name="Freeform 31"/>
            <p:cNvSpPr/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4" name="Freeform 32"/>
            <p:cNvSpPr/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5" name="Freeform 33"/>
            <p:cNvSpPr/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6" name="Freeform 34"/>
            <p:cNvSpPr/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7" name="Freeform 35"/>
            <p:cNvSpPr/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8" name="Freeform 36"/>
            <p:cNvSpPr/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59" name="Freeform 37"/>
            <p:cNvSpPr/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0" name="Freeform 38"/>
            <p:cNvSpPr/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1" name="Freeform 39"/>
            <p:cNvSpPr/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2" name="Freeform 40"/>
            <p:cNvSpPr/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3" name="Freeform 41"/>
            <p:cNvSpPr/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4" name="Freeform 42"/>
            <p:cNvSpPr/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5" name="Freeform 43"/>
            <p:cNvSpPr/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6" name="Freeform 44"/>
            <p:cNvSpPr/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7" name="Freeform 45"/>
            <p:cNvSpPr/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8" name="Freeform 46"/>
            <p:cNvSpPr/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69" name="Freeform 47"/>
            <p:cNvSpPr/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0" name="Freeform 48"/>
            <p:cNvSpPr/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1" name="Freeform 49"/>
            <p:cNvSpPr/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2" name="Freeform 50"/>
            <p:cNvSpPr/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3" name="Freeform 51"/>
            <p:cNvSpPr/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4" name="Freeform 52"/>
            <p:cNvSpPr/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5" name="Freeform 53"/>
            <p:cNvSpPr/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6" name="Freeform 54"/>
            <p:cNvSpPr/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77" name="Freeform 55"/>
            <p:cNvSpPr/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2" name="Freeform 56"/>
            <p:cNvSpPr/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4" name="Freeform 57"/>
            <p:cNvSpPr/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5" name="Freeform 58"/>
            <p:cNvSpPr/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6" name="Freeform 59"/>
            <p:cNvSpPr/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7" name="Freeform 60"/>
            <p:cNvSpPr/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8" name="Freeform 61"/>
            <p:cNvSpPr/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89" name="Freeform 62"/>
            <p:cNvSpPr/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0" name="Freeform 63"/>
            <p:cNvSpPr/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1" name="Freeform 64"/>
            <p:cNvSpPr/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2" name="Freeform 65"/>
            <p:cNvSpPr/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3" name="Freeform 66"/>
            <p:cNvSpPr/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4" name="Freeform 67"/>
            <p:cNvSpPr/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5" name="Freeform 68"/>
            <p:cNvSpPr/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6" name="Freeform 69"/>
            <p:cNvSpPr/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7" name="Freeform 70"/>
            <p:cNvSpPr/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8" name="Freeform 71"/>
            <p:cNvSpPr/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99" name="Freeform 72"/>
            <p:cNvSpPr/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0" name="Freeform 73"/>
            <p:cNvSpPr/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1" name="Freeform 74"/>
            <p:cNvSpPr/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2" name="Freeform 75"/>
            <p:cNvSpPr/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3" name="Freeform 76"/>
            <p:cNvSpPr/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4" name="Freeform 77"/>
            <p:cNvSpPr/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5" name="Freeform 78"/>
            <p:cNvSpPr/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6" name="Freeform 79"/>
            <p:cNvSpPr/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7" name="Freeform 80"/>
            <p:cNvSpPr/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8" name="Freeform 81"/>
            <p:cNvSpPr/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09" name="Freeform 82"/>
            <p:cNvSpPr/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0" name="Freeform 83"/>
            <p:cNvSpPr/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1" name="Freeform 84"/>
            <p:cNvSpPr/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2" name="Freeform 85"/>
            <p:cNvSpPr/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3" name="Freeform 86"/>
            <p:cNvSpPr/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4" name="Freeform 87"/>
            <p:cNvSpPr/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5" name="Freeform 88"/>
            <p:cNvSpPr/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6" name="Freeform 89"/>
            <p:cNvSpPr/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7" name="Freeform 90"/>
            <p:cNvSpPr/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8" name="Freeform 91"/>
            <p:cNvSpPr/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19" name="Freeform 92"/>
            <p:cNvSpPr/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0" name="Freeform 93"/>
            <p:cNvSpPr/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1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1" name="Freeform 94"/>
            <p:cNvSpPr/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2" name="Freeform 95"/>
            <p:cNvSpPr/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3" name="Freeform 96"/>
            <p:cNvSpPr/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4" name="Freeform 97"/>
            <p:cNvSpPr/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5" name="Freeform 98"/>
            <p:cNvSpPr/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6" name="Freeform 99"/>
            <p:cNvSpPr/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7" name="Freeform 100"/>
            <p:cNvSpPr/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8" name="Freeform 101"/>
            <p:cNvSpPr/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29" name="Freeform 102"/>
            <p:cNvSpPr/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7" name="Freeform 110"/>
            <p:cNvSpPr/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0" name="Freeform 103"/>
            <p:cNvSpPr/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1" name="Freeform 104"/>
            <p:cNvSpPr/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2" name="Freeform 105"/>
            <p:cNvSpPr/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3" name="Freeform 106"/>
            <p:cNvSpPr/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4" name="Freeform 107"/>
            <p:cNvSpPr/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5" name="Freeform 108"/>
            <p:cNvSpPr/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  <p:sp>
          <p:nvSpPr>
            <p:cNvPr id="136" name="Freeform 109"/>
            <p:cNvSpPr/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BCB5AC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1185" y="1585595"/>
            <a:ext cx="363537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000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人类产生后的一百多万年里都处于野蛮的状态，历史上是如何衡量人类进入文明时期了呢？</a:t>
            </a:r>
            <a:endParaRPr lang="zh-CN" sz="4000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44415" y="356870"/>
            <a:ext cx="5314315" cy="6363335"/>
            <a:chOff x="-450565" y="1530623"/>
            <a:chExt cx="4988801" cy="636333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1261143" y="1756736"/>
              <a:ext cx="13961" cy="501385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410284" y="1851156"/>
              <a:ext cx="3127952" cy="1383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南方古猿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被认为是已知最早的人类，距今约200万年</a:t>
              </a:r>
              <a:endPara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450565" y="1530623"/>
              <a:ext cx="1642110" cy="24580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220" y="1684293"/>
              <a:ext cx="299085" cy="6209665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1130963" y="2163136"/>
              <a:ext cx="222930" cy="18574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1131177" y="5403090"/>
              <a:ext cx="222930" cy="18574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0339070" y="324485"/>
            <a:ext cx="1780540" cy="695079"/>
            <a:chOff x="15777" y="108"/>
            <a:chExt cx="3396" cy="1401"/>
          </a:xfrm>
        </p:grpSpPr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4" t="42693" r="58080" b="47610"/>
            <a:stretch>
              <a:fillRect/>
            </a:stretch>
          </p:blipFill>
          <p:spPr>
            <a:xfrm>
              <a:off x="15777" y="108"/>
              <a:ext cx="683" cy="849"/>
            </a:xfrm>
            <a:prstGeom prst="rect">
              <a:avLst/>
            </a:prstGeom>
          </p:spPr>
        </p:pic>
        <p:sp>
          <p:nvSpPr>
            <p:cNvPr id="142" name="文本框 141"/>
            <p:cNvSpPr txBox="1"/>
            <p:nvPr/>
          </p:nvSpPr>
          <p:spPr>
            <a:xfrm>
              <a:off x="16270" y="124"/>
              <a:ext cx="1519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时空</a:t>
              </a:r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3" name="直接连接符 142"/>
            <p:cNvCxnSpPr/>
            <p:nvPr/>
          </p:nvCxnSpPr>
          <p:spPr>
            <a:xfrm flipH="1">
              <a:off x="17475" y="414"/>
              <a:ext cx="542" cy="6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文本框 143"/>
            <p:cNvSpPr txBox="1"/>
            <p:nvPr/>
          </p:nvSpPr>
          <p:spPr>
            <a:xfrm>
              <a:off x="17654" y="581"/>
              <a:ext cx="1519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观念</a:t>
              </a:r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7670" y="908685"/>
            <a:ext cx="4094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蒙昧时期</a:t>
            </a:r>
            <a:r>
              <a:rPr lang="en-US" altLang="zh-CN" sz="3200">
                <a:solidFill>
                  <a:schemeClr val="accent5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→</a:t>
            </a:r>
            <a:r>
              <a:rPr lang="zh-CN" altLang="en-US" sz="3200">
                <a:solidFill>
                  <a:schemeClr val="accent5">
                    <a:lumMod val="50000"/>
                  </a:schemeClr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文明时期</a:t>
            </a:r>
            <a:endParaRPr lang="zh-CN" altLang="en-US" sz="3200">
              <a:solidFill>
                <a:schemeClr val="accent5">
                  <a:lumMod val="50000"/>
                </a:schemeClr>
              </a:solidFill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65600" y="474345"/>
            <a:ext cx="6171565" cy="6209665"/>
            <a:chOff x="-1129380" y="1684293"/>
            <a:chExt cx="5873115" cy="6209665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1261143" y="1756736"/>
              <a:ext cx="13961" cy="501385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-1129380" y="4424318"/>
              <a:ext cx="2390775" cy="3107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323850"/>
              <a:r>
                <a:rPr lang="zh-CN" altLang="en-US" sz="2800" b="1" u="none">
                  <a:solidFill>
                    <a:schemeClr val="tx1"/>
                  </a:solidFill>
                </a:rPr>
                <a:t>根据考古发掘，公认的最早的人类文明出现在</a:t>
              </a:r>
              <a:r>
                <a:rPr lang="zh-CN" altLang="en-US" sz="2800" b="1" u="none">
                  <a:solidFill>
                    <a:srgbClr val="C00000"/>
                  </a:solidFill>
                </a:rPr>
                <a:t>两河流域</a:t>
              </a:r>
              <a:r>
                <a:rPr lang="zh-CN" altLang="en-US" sz="2800" b="1" u="none">
                  <a:solidFill>
                    <a:schemeClr val="tx1"/>
                  </a:solidFill>
                </a:rPr>
                <a:t>，出现在公元前</a:t>
              </a:r>
              <a:r>
                <a:rPr lang="en-US" altLang="zh-CN" sz="2800" b="1" u="none">
                  <a:solidFill>
                    <a:schemeClr val="tx1"/>
                  </a:solidFill>
                </a:rPr>
                <a:t>3500</a:t>
              </a:r>
              <a:r>
                <a:rPr lang="zh-CN" altLang="en-US" sz="2800" b="1" u="none">
                  <a:solidFill>
                    <a:schemeClr val="tx1"/>
                  </a:solidFill>
                </a:rPr>
                <a:t>年左右</a:t>
              </a:r>
              <a:endParaRPr lang="zh-CN" altLang="en-US" sz="2800" b="1" u="none">
                <a:solidFill>
                  <a:schemeClr val="tx1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6975" y="3548653"/>
              <a:ext cx="3286760" cy="39617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1220" y="1684293"/>
              <a:ext cx="299085" cy="6209665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1130963" y="2163136"/>
              <a:ext cx="222930" cy="18574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31177" y="5403090"/>
              <a:ext cx="222930" cy="18574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6" name="TextBox 159"/>
          <p:cNvSpPr txBox="1">
            <a:spLocks noChangeArrowheads="1"/>
          </p:cNvSpPr>
          <p:nvPr/>
        </p:nvSpPr>
        <p:spPr bwMode="auto">
          <a:xfrm>
            <a:off x="119385" y="44453"/>
            <a:ext cx="3857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一、人类文明的产生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4" name="Group 3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31315" y="3789045"/>
          <a:ext cx="8724900" cy="2667001"/>
        </p:xfrm>
        <a:graphic>
          <a:graphicData uri="http://schemas.openxmlformats.org/drawingml/2006/table">
            <a:tbl>
              <a:tblPr/>
              <a:tblGrid>
                <a:gridCol w="2018665"/>
                <a:gridCol w="6706235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文明的标志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       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产生原因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77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8560" y="4930140"/>
            <a:ext cx="64979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0000FF"/>
                </a:solidFill>
              </a:rPr>
              <a:t>生产力发展，剩余产品出现，贫富差距； 战俘沦为奴隶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8566" y="5994722"/>
            <a:ext cx="37566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解决阶级矛盾和部落战争的需要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8246" y="4406904"/>
            <a:ext cx="50330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农业和手工业分离，部分手工业生产专业化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8560" y="5495290"/>
            <a:ext cx="66363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农耕文明要求定居 ； 政治宗教活动 ； 战争兼并人口增加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  <p:pic>
        <p:nvPicPr>
          <p:cNvPr id="6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17345" r="10526" b="32452"/>
          <a:stretch>
            <a:fillRect/>
          </a:stretch>
        </p:blipFill>
        <p:spPr bwMode="auto">
          <a:xfrm>
            <a:off x="2424113" y="620715"/>
            <a:ext cx="7416800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9380" y="45085"/>
            <a:ext cx="9561830" cy="521970"/>
          </a:xfrm>
          <a:prstGeom prst="rect">
            <a:avLst/>
          </a:prstGeom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p>
            <a:pPr defTabSz="611505"/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结合课本内容，</a:t>
            </a:r>
            <a:r>
              <a:rPr lang="zh-CN" altLang="en-US" sz="2800" b="1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请你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依据</a:t>
            </a:r>
            <a:r>
              <a:rPr lang="zh-CN" altLang="en-US" sz="2800" b="1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流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该程叙述文明产生的过程。</a:t>
            </a:r>
            <a:endParaRPr lang="zh-CN" altLang="en-US" sz="2800" b="1" u="sng" spc="-113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0865" y="4910455"/>
            <a:ext cx="180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阶级分化</a:t>
            </a:r>
            <a:endParaRPr lang="zh-CN" altLang="en-US" sz="2400" b="1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0865" y="5947410"/>
            <a:ext cx="180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国家形成</a:t>
            </a:r>
            <a:endParaRPr lang="zh-CN" altLang="en-US" sz="2400" b="1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5945" y="4371975"/>
            <a:ext cx="180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社会分工</a:t>
            </a:r>
            <a:endParaRPr lang="zh-CN" altLang="en-US" sz="2400" b="1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40865" y="5487035"/>
            <a:ext cx="180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早期城市</a:t>
            </a:r>
            <a:endParaRPr lang="zh-CN" altLang="en-US" sz="2400" b="1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323795" y="620962"/>
            <a:ext cx="11401039" cy="21209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p>
            <a:pPr marL="252095" indent="-457200"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	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史料</a:t>
            </a:r>
            <a:r>
              <a:rPr lang="en-US" altLang="zh-CN" sz="2600" b="1" kern="100" dirty="0" smtClean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     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人类对大自然的依附性在人类社会的各个方面都留下了印记。但是，当人类作出划时代的新发现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——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不仅靠采集食物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，而且通过栽培植物也可养活自己时，这一依附性大大减弱了。于是，</a:t>
            </a:r>
            <a:r>
              <a:rPr lang="zh-CN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一个崭新的世界展现在人类面前，使人类的眼界大为开阔；从此，人类告别了旧石器时代，跨入新石器时代。</a:t>
            </a:r>
            <a:r>
              <a:rPr lang="en-US" altLang="zh-CN" sz="26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                                                      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斯塔夫里阿诺斯《全球通史》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54" y="2709718"/>
            <a:ext cx="11340000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600" b="1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思考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史料中人类的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划时代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变化是指什么？结合所学分析其影响是什么？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67080" y="3789045"/>
            <a:ext cx="2657475" cy="594995"/>
          </a:xfrm>
          <a:prstGeom prst="wedgeRoundRectCallout">
            <a:avLst>
              <a:gd name="adj1" fmla="val 82497"/>
              <a:gd name="adj2" fmla="val -13228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27125" y="3838211"/>
            <a:ext cx="2204085" cy="497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农业的产生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415415" y="4685665"/>
            <a:ext cx="9696450" cy="1656715"/>
          </a:xfrm>
          <a:prstGeom prst="wedgeRoundRectCallout">
            <a:avLst>
              <a:gd name="adj1" fmla="val 36908"/>
              <a:gd name="adj2" fmla="val -13390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7495" y="4653280"/>
            <a:ext cx="94843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b="1" kern="100" dirty="0">
                <a:solidFill>
                  <a:schemeClr val="bg1"/>
                </a:solidFill>
                <a:latin typeface="Times New Roman" panose="02020603050405020304"/>
                <a:ea typeface="仿宋_GB2312"/>
                <a:cs typeface="Times New Roman" panose="02020603050405020304"/>
                <a:sym typeface="+mn-ea"/>
              </a:rPr>
              <a:t>人类从食物的采集者变成食物的生产者；促进了社会分工的发展和商业的出现；人类开始定居生活，较大的定居点发展为早期城市；农业的产生是人类迈向文明世界的前提。</a:t>
            </a:r>
            <a:endParaRPr lang="zh-CN" altLang="zh-CN" sz="2400" b="1" kern="100" dirty="0">
              <a:solidFill>
                <a:schemeClr val="bg1"/>
              </a:solidFill>
              <a:latin typeface="Times New Roman" panose="02020603050405020304"/>
              <a:ea typeface="仿宋_GB2312"/>
              <a:cs typeface="Times New Roman" panose="0202060305040502030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015" y="45085"/>
            <a:ext cx="2285365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深化探究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dministrator\AppData\Roaming\Tencent\Users\38376772\QQ\WinTemp\RichOle\K2Y(2XE3668}VX3L{5U)H0H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621030"/>
            <a:ext cx="11683365" cy="46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标题 1"/>
          <p:cNvSpPr txBox="1"/>
          <p:nvPr/>
        </p:nvSpPr>
        <p:spPr>
          <a:xfrm>
            <a:off x="191135" y="71755"/>
            <a:ext cx="10734675" cy="7073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二、古代文明的多元特点与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丰富多样的世界文化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内容占位符 2"/>
          <p:cNvSpPr txBox="1"/>
          <p:nvPr/>
        </p:nvSpPr>
        <p:spPr>
          <a:xfrm>
            <a:off x="229171" y="5341028"/>
            <a:ext cx="8662239" cy="5400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古代文明分布区域都有什么相同特征？</a:t>
            </a:r>
            <a:endParaRPr lang="en-US" altLang="zh-CN" b="1" dirty="0"/>
          </a:p>
        </p:txBody>
      </p:sp>
      <p:sp>
        <p:nvSpPr>
          <p:cNvPr id="2" name="矩形 1"/>
          <p:cNvSpPr/>
          <p:nvPr/>
        </p:nvSpPr>
        <p:spPr>
          <a:xfrm>
            <a:off x="48362" y="5949665"/>
            <a:ext cx="89427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沿河或沿海；分散、孤立；多元特征；多为农耕文明。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234950" y="5157470"/>
            <a:ext cx="11540490" cy="16560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生产力决定生产关系，受生产力发展水平和交通条件限制，古代文明独立发展；经济基础决定上层建筑，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农耕经济具有自给自足的特点；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" y="4603750"/>
            <a:ext cx="1025969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用唯物史观分析古代文明呈现多元特征互相独立的原因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10272395" y="78105"/>
            <a:ext cx="1780540" cy="695079"/>
            <a:chOff x="15777" y="108"/>
            <a:chExt cx="3396" cy="1401"/>
          </a:xfrm>
        </p:grpSpPr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4" t="42693" r="58080" b="47610"/>
            <a:stretch>
              <a:fillRect/>
            </a:stretch>
          </p:blipFill>
          <p:spPr>
            <a:xfrm>
              <a:off x="15777" y="108"/>
              <a:ext cx="683" cy="849"/>
            </a:xfrm>
            <a:prstGeom prst="rect">
              <a:avLst/>
            </a:prstGeom>
          </p:spPr>
        </p:pic>
        <p:sp>
          <p:nvSpPr>
            <p:cNvPr id="142" name="文本框 141"/>
            <p:cNvSpPr txBox="1"/>
            <p:nvPr/>
          </p:nvSpPr>
          <p:spPr>
            <a:xfrm>
              <a:off x="16270" y="124"/>
              <a:ext cx="1519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时空</a:t>
              </a:r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3" name="直接连接符 142"/>
            <p:cNvCxnSpPr/>
            <p:nvPr/>
          </p:nvCxnSpPr>
          <p:spPr>
            <a:xfrm flipH="1">
              <a:off x="17475" y="414"/>
              <a:ext cx="542" cy="6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文本框 143"/>
            <p:cNvSpPr txBox="1"/>
            <p:nvPr/>
          </p:nvSpPr>
          <p:spPr>
            <a:xfrm>
              <a:off x="17654" y="581"/>
              <a:ext cx="1519" cy="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观念</a:t>
              </a:r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2731761" y="1659042"/>
            <a:ext cx="1608799" cy="5520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古希腊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11818" y="2177406"/>
            <a:ext cx="2881067" cy="7242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古巴比伦王国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48980" y="2942670"/>
            <a:ext cx="1664881" cy="5342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古埃及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70927" y="2802259"/>
            <a:ext cx="1629008" cy="486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古印度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395807" y="2358917"/>
            <a:ext cx="1252338" cy="3609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中国</a:t>
            </a:r>
            <a:endParaRPr lang="zh-CN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2" grpId="0"/>
      <p:bldP spid="4" grpId="0" bldLvl="0" animBg="1"/>
      <p:bldP spid="6" grpId="0" bldLvl="0" animBg="1"/>
      <p:bldP spid="8" grpId="0" bldLvl="0" animBg="1"/>
      <p:bldP spid="15" grpId="0" bldLvl="0" animBg="1"/>
      <p:bldP spid="16" grpId="0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22935" y="835660"/>
          <a:ext cx="10672445" cy="5814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80845"/>
                <a:gridCol w="1120140"/>
                <a:gridCol w="7871460"/>
              </a:tblGrid>
              <a:tr h="51816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古代西亚文明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地区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时间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92519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地理环境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103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政治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 rowSpan="4">
                  <a:txBody>
                    <a:bodyPr/>
                    <a:p>
                      <a:pPr algn="ctr" fontAlgn="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文化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文字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文学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建筑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苏美尔人的泥偶雕像，亚述帝国的王宫，波斯王宫等。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</a:tr>
              <a:tr h="74358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法典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标题 1"/>
          <p:cNvSpPr txBox="1"/>
          <p:nvPr/>
        </p:nvSpPr>
        <p:spPr>
          <a:xfrm>
            <a:off x="154940" y="128905"/>
            <a:ext cx="4903470" cy="582295"/>
          </a:xfrm>
          <a:prstGeom prst="rect">
            <a:avLst/>
          </a:prstGeom>
          <a:solidFill>
            <a:schemeClr val="lt1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依据课本完善下列表格：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2345" y="4364990"/>
            <a:ext cx="531876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苏美尔人创造了世界上最早的文字</a:t>
            </a:r>
            <a:r>
              <a:rPr lang="en-US" kern="100" dirty="0" smtClean="0">
                <a:effectLst/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——</a:t>
            </a:r>
            <a:r>
              <a:rPr lang="zh-CN" sz="20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楔形文字</a:t>
            </a:r>
            <a:r>
              <a:rPr lang="zh-CN" altLang="en-US" kern="100" dirty="0" smtClean="0">
                <a:effectLst/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Times New Roman" panose="02020603050405020304"/>
              </a:rPr>
              <a:t>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03930" y="4941570"/>
            <a:ext cx="37452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世界上最早的史诗——</a:t>
            </a:r>
            <a:r>
              <a:rPr lang="zh-CN" sz="20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吉尔伽美什</a:t>
            </a:r>
            <a:endParaRPr lang="zh-CN" altLang="en-US" sz="2000" b="1" kern="100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2660" y="5949315"/>
            <a:ext cx="786447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汉谟拉比法典</a:t>
            </a:r>
            <a:r>
              <a:rPr lang="zh-CN" kern="100" dirty="0" smtClean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是</a:t>
            </a:r>
            <a:r>
              <a:rPr lang="zh-CN" kern="100" dirty="0">
                <a:effectLst/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世界上现存最早的较完整的成文法典，反映了古巴比伦王国的各种情况，是研究古代两河流域历史的重要资料。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03145" y="2421255"/>
            <a:ext cx="89204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两河流域大部分地区干旱少雨，但幼发拉底河和底格里斯河提供了充足的水源。</a:t>
            </a:r>
            <a:endParaRPr lang="zh-CN" altLang="zh-CN" sz="24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6650" y="141287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两河流域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03145" y="1837690"/>
            <a:ext cx="892048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17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公元前</a:t>
            </a:r>
            <a:r>
              <a:rPr lang="en-US" altLang="zh-CN" sz="17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3500</a:t>
            </a:r>
            <a:r>
              <a:rPr lang="zh-CN" altLang="zh-CN" sz="17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年左右，产生了最初的文明。约公元前</a:t>
            </a:r>
            <a:r>
              <a:rPr lang="en-US" altLang="zh-CN" sz="17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2900</a:t>
            </a:r>
            <a:r>
              <a:rPr lang="zh-CN" altLang="zh-CN" sz="17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年，两河下游的苏美尔地区出现一系列城市国家。</a:t>
            </a:r>
            <a:endParaRPr lang="zh-CN" altLang="en-US" sz="1700"/>
          </a:p>
        </p:txBody>
      </p:sp>
      <p:sp>
        <p:nvSpPr>
          <p:cNvPr id="10" name="文本框 9"/>
          <p:cNvSpPr txBox="1"/>
          <p:nvPr/>
        </p:nvSpPr>
        <p:spPr>
          <a:xfrm>
            <a:off x="2303145" y="3322955"/>
            <a:ext cx="8843645" cy="968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19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约公元前</a:t>
            </a:r>
            <a:r>
              <a:rPr lang="en-US" altLang="zh-CN" sz="19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18</a:t>
            </a:r>
            <a:r>
              <a:rPr lang="zh-CN" altLang="zh-CN" sz="19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世纪，古巴比伦王国</a:t>
            </a:r>
            <a:r>
              <a:rPr lang="zh-CN" altLang="zh-CN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国王</a:t>
            </a:r>
            <a:r>
              <a:rPr lang="zh-CN" altLang="en-US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汉谟拉比</a:t>
            </a:r>
            <a:r>
              <a:rPr lang="zh-CN" altLang="zh-CN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基本</a:t>
            </a:r>
            <a:r>
              <a:rPr lang="zh-CN" altLang="zh-CN" sz="19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统一了两河流域。</a:t>
            </a:r>
            <a:endParaRPr lang="zh-CN" altLang="zh-CN" sz="19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建立</a:t>
            </a:r>
            <a:r>
              <a:rPr lang="zh-CN" altLang="en-US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君主专制</a:t>
            </a:r>
            <a:r>
              <a:rPr lang="zh-CN" altLang="zh-CN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制度</a:t>
            </a:r>
            <a:r>
              <a:rPr lang="zh-CN" altLang="zh-CN" sz="19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。颁布《汉谟拉比法典》，宣扬君权神授，维护奴隶主的利益和权威，是世界上</a:t>
            </a:r>
            <a:r>
              <a:rPr lang="zh-CN" altLang="zh-CN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现存</a:t>
            </a:r>
            <a:r>
              <a:rPr lang="zh-CN" altLang="en-US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最早</a:t>
            </a:r>
            <a:r>
              <a:rPr lang="zh-CN" altLang="zh-CN" sz="19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的</a:t>
            </a:r>
            <a:r>
              <a:rPr lang="zh-CN" altLang="zh-CN" sz="19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较完整的成文法典。</a:t>
            </a:r>
            <a:endParaRPr lang="zh-CN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22935" y="405130"/>
          <a:ext cx="10672445" cy="61067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80845"/>
                <a:gridCol w="1120140"/>
                <a:gridCol w="7871460"/>
              </a:tblGrid>
              <a:tr h="51816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古代埃及文明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地区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时间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  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944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地理环境</a:t>
                      </a:r>
                      <a:endParaRPr lang="zh-CN" altLang="en-US" sz="2800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时间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1036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政治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18160">
                <a:tc rowSpan="5">
                  <a:txBody>
                    <a:bodyPr/>
                    <a:p>
                      <a:pPr algn="ctr" fontAlgn="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文化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文字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文学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有神话、诗歌、哲理故事和散文故事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建筑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金字塔、狮身人面像以及卡尔纳克神庙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历法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sz="2400" b="1" kern="100">
                        <a:solidFill>
                          <a:srgbClr val="C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医学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423795" y="836930"/>
            <a:ext cx="270319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71755" algn="l">
              <a:lnSpc>
                <a:spcPct val="150000"/>
              </a:lnSpc>
              <a:spcAft>
                <a:spcPct val="0"/>
              </a:spcAft>
            </a:pPr>
            <a:r>
              <a:rPr lang="zh-CN" sz="24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东北非尼罗河流域</a:t>
            </a:r>
            <a:endParaRPr lang="zh-CN" altLang="en-US" sz="2400" b="1" kern="100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95550" y="2061210"/>
            <a:ext cx="8047355" cy="7067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defTabSz="914400">
              <a:defRPr/>
            </a:pP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尼罗河的定期泛滥，有利于农业生产的发展。尼罗河还提供了连通上下埃及的交通条件。</a:t>
            </a:r>
            <a:endParaRPr lang="zh-CN" altLang="zh-CN" sz="2000" b="1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59785" y="5517515"/>
            <a:ext cx="7222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sz="2400" b="1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发明世界上最早的</a:t>
            </a:r>
            <a:r>
              <a:rPr lang="zh-CN" sz="24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太阳历</a:t>
            </a:r>
            <a:r>
              <a:rPr lang="zh-CN" sz="2400" b="1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，是目前通用公历的基础。</a:t>
            </a:r>
            <a:endParaRPr lang="zh-CN" sz="2400" b="1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60420" y="6093460"/>
            <a:ext cx="59982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sz="2400" b="1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医学发达，防腐技术高超，制作“</a:t>
            </a:r>
            <a:r>
              <a:rPr lang="zh-CN" sz="24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木乃伊</a:t>
            </a:r>
            <a:r>
              <a:rPr lang="zh-CN" sz="2400" b="1" kern="10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”</a:t>
            </a:r>
            <a:endParaRPr lang="zh-CN" sz="2400" b="1" kern="10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1540" y="4004945"/>
            <a:ext cx="6304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 b="1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使用</a:t>
            </a:r>
            <a:r>
              <a:rPr lang="zh-CN" sz="2400" b="1" kern="1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象形文字</a:t>
            </a:r>
            <a:r>
              <a:rPr lang="zh-CN" sz="2400" b="1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，为以后的字母文字奠定了基础</a:t>
            </a:r>
            <a:endParaRPr lang="zh-CN" sz="2400" b="1" kern="1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5550" y="1485265"/>
            <a:ext cx="406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公元前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3100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年左右，埃及初步实现统一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92655" y="2925445"/>
            <a:ext cx="850519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2095" indent="-457200"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    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埃及实现统一后，实行专制统治，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法老被视为神在人间的代表，掌握着政治、经济和军事等最重要的权力，法老之下，设有官员分别处理政务和地方事务。</a:t>
            </a:r>
            <a:r>
              <a:rPr lang="zh-CN" altLang="zh-CN" sz="20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建立起比较完善的官僚系统。</a:t>
            </a:r>
            <a:endParaRPr lang="zh-CN" altLang="zh-CN" sz="20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6" grpId="1"/>
      <p:bldP spid="8" grpId="0"/>
      <p:bldP spid="6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22935" y="548640"/>
          <a:ext cx="10672445" cy="5780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80845"/>
                <a:gridCol w="1025525"/>
                <a:gridCol w="7966075"/>
              </a:tblGrid>
              <a:tr h="551815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古代印度文明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55181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地区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印度河流域、恒河流域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5524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时间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3200"/>
                    </a:p>
                  </a:txBody>
                  <a:tcPr/>
                </a:tc>
                <a:tc hMerge="1">
                  <a:tcPr/>
                </a:tc>
              </a:tr>
              <a:tr h="85280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地理环境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诞生于印度河流域的大平原上。后来雨水丰沛、植被茂盛的</a:t>
                      </a:r>
                      <a:r>
                        <a:rPr lang="zh-CN" altLang="en-US" sz="24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恒河</a:t>
                      </a:r>
                      <a:r>
                        <a:rPr lang="zh-CN" altLang="en-US" sz="24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Times New Roman" panose="02020603050405020304"/>
                        </a:rPr>
                        <a:t>流域</a:t>
                      </a: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  <a:sym typeface="+mn-ea"/>
                        </a:rPr>
                        <a:t>逐步得到开发，成为印度历史的中心舞台。</a:t>
                      </a:r>
                      <a:endParaRPr lang="en-US" altLang="zh-CN" sz="24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1615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政治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 marL="252095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  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种姓等级制度：</a:t>
                      </a:r>
                      <a:endParaRPr lang="zh-CN" altLang="zh-CN" sz="2000" kern="100" dirty="0"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  <a:p>
                      <a:pPr marL="252095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    ________</a:t>
                      </a:r>
                      <a:r>
                        <a:rPr lang="zh-CN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主掌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宗教祭祀</a:t>
                      </a:r>
                      <a:r>
                        <a:rPr lang="zh-CN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；</a:t>
                      </a:r>
                      <a:r>
                        <a:rPr lang="en-US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r>
                        <a:rPr lang="zh-CN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主要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由以国王为首的武士集团构成，负责统治和保卫</a:t>
                      </a:r>
                      <a:r>
                        <a:rPr lang="zh-CN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国家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；</a:t>
                      </a:r>
                      <a:r>
                        <a:rPr lang="zh-CN" altLang="zh-CN" sz="2000" kern="10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吠舍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的大多数是普通劳动者，少部分是富有的商人</a:t>
                      </a:r>
                      <a:r>
                        <a:rPr lang="zh-CN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；</a:t>
                      </a:r>
                      <a:r>
                        <a:rPr lang="en-US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Times New Roman" panose="02020603050405020304"/>
                        </a:rPr>
                        <a:t>________</a:t>
                      </a:r>
                      <a:r>
                        <a:rPr lang="zh-CN" altLang="zh-CN" sz="2000" kern="100" dirty="0" smtClean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地位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最低，需要为前三个等级服务。后来，在四个种姓之外，还出现了处在社会最底层的</a:t>
                      </a:r>
                      <a:r>
                        <a:rPr lang="en-US" altLang="zh-CN" sz="2000" kern="100" dirty="0"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“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贱民</a:t>
                      </a:r>
                      <a:r>
                        <a:rPr lang="en-US" altLang="zh-CN" sz="2000" kern="100" dirty="0"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”</a:t>
                      </a:r>
                      <a:r>
                        <a:rPr lang="zh-CN" altLang="zh-CN" sz="2000" kern="100" dirty="0"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  <a:sym typeface="+mn-ea"/>
                        </a:rPr>
                        <a:t>。</a:t>
                      </a:r>
                      <a:endParaRPr lang="zh-CN" altLang="zh-CN" sz="2000" kern="100" dirty="0"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     </a:t>
                      </a:r>
                      <a:r>
                        <a:rPr lang="zh-CN" altLang="en-US" sz="2800">
                          <a:sym typeface="+mn-ea"/>
                        </a:rPr>
                        <a:t>宗教</a:t>
                      </a:r>
                      <a:endParaRPr lang="zh-CN" altLang="en-US" sz="2800"/>
                    </a:p>
                  </a:txBody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婆罗门教</a:t>
                      </a:r>
                      <a:r>
                        <a:rPr lang="zh-CN" altLang="zh-CN" sz="2400" b="0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  <a:sym typeface="+mn-ea"/>
                        </a:rPr>
                        <a:t>为种姓制度提供了理论和宗教基础；佛教倡导众生平等，一定程度冲击了种姓制度。</a:t>
                      </a:r>
                      <a:endParaRPr lang="zh-CN" altLang="zh-CN" sz="2400" b="0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51815">
                <a:tc rowSpan="2">
                  <a:txBody>
                    <a:bodyPr/>
                    <a:p>
                      <a:pPr algn="ctr" fontAlgn="t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/>
                        <a:t>文化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文学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5181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数学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351405" y="1701165"/>
            <a:ext cx="551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公元前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6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世纪，恒河流域形成一系列国家</a:t>
            </a:r>
            <a:endParaRPr lang="zh-CN" altLang="zh-CN" sz="24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10815" y="335724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婆罗门</a:t>
            </a:r>
            <a:endParaRPr lang="zh-CN" kern="100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450" y="400494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首陀罗</a:t>
            </a:r>
            <a:endParaRPr lang="zh-CN" kern="100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5135" y="335724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刹帝利</a:t>
            </a:r>
            <a:endParaRPr lang="zh-CN" kern="100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75660" y="5589270"/>
            <a:ext cx="5440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《摩诃</a:t>
            </a:r>
            <a:r>
              <a:rPr lang="zh-CN" altLang="en-US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婆罗多</a:t>
            </a:r>
            <a:r>
              <a:rPr lang="zh-CN" altLang="zh-CN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》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和《罗摩衍那》是世界上著名史诗。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75685" y="6165215"/>
            <a:ext cx="5986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创造了从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1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到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9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的数字，发明了</a:t>
            </a:r>
            <a:r>
              <a:rPr lang="en-US" altLang="zh-CN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“0”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，提出了按位计值的方法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476"/>
</p:tagLst>
</file>

<file path=ppt/tags/tag101.xml><?xml version="1.0" encoding="utf-8"?>
<p:tagLst xmlns:p="http://schemas.openxmlformats.org/presentationml/2006/main">
  <p:tag name="AS_UNIQUEID" val="1477"/>
</p:tagLst>
</file>

<file path=ppt/tags/tag102.xml><?xml version="1.0" encoding="utf-8"?>
<p:tagLst xmlns:p="http://schemas.openxmlformats.org/presentationml/2006/main">
  <p:tag name="AS_UNIQUEID" val="1478"/>
</p:tagLst>
</file>

<file path=ppt/tags/tag103.xml><?xml version="1.0" encoding="utf-8"?>
<p:tagLst xmlns:p="http://schemas.openxmlformats.org/presentationml/2006/main">
  <p:tag name="AS_UNIQUEID" val="1479"/>
</p:tagLst>
</file>

<file path=ppt/tags/tag104.xml><?xml version="1.0" encoding="utf-8"?>
<p:tagLst xmlns:p="http://schemas.openxmlformats.org/presentationml/2006/main">
  <p:tag name="AS_UNIQUEID" val="1480"/>
</p:tagLst>
</file>

<file path=ppt/tags/tag105.xml><?xml version="1.0" encoding="utf-8"?>
<p:tagLst xmlns:p="http://schemas.openxmlformats.org/presentationml/2006/main">
  <p:tag name="AS_UNIQUEID" val="1481"/>
</p:tagLst>
</file>

<file path=ppt/tags/tag106.xml><?xml version="1.0" encoding="utf-8"?>
<p:tagLst xmlns:p="http://schemas.openxmlformats.org/presentationml/2006/main">
  <p:tag name="AS_UNIQUEID" val="1482"/>
</p:tagLst>
</file>

<file path=ppt/tags/tag107.xml><?xml version="1.0" encoding="utf-8"?>
<p:tagLst xmlns:p="http://schemas.openxmlformats.org/presentationml/2006/main">
  <p:tag name="AS_UNIQUEID" val="1483"/>
</p:tagLst>
</file>

<file path=ppt/tags/tag108.xml><?xml version="1.0" encoding="utf-8"?>
<p:tagLst xmlns:p="http://schemas.openxmlformats.org/presentationml/2006/main">
  <p:tag name="AS_UNIQUEID" val="1484"/>
</p:tagLst>
</file>

<file path=ppt/tags/tag109.xml><?xml version="1.0" encoding="utf-8"?>
<p:tagLst xmlns:p="http://schemas.openxmlformats.org/presentationml/2006/main">
  <p:tag name="KSO_WM_UNIT_TABLE_BEAUTIFY" val="smartTable{25f90abe-b6af-4724-a18c-9396f1fdeb5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TABLE_BEAUTIFY" val="smartTable{f810a3e7-775e-46f3-acaa-eeff23271824}"/>
  <p:tag name="TABLE_ENDDRAG_ORIGIN_RECT" val="813*438"/>
  <p:tag name="TABLE_ENDDRAG_RECT" val="66*15*813*438"/>
</p:tagLst>
</file>

<file path=ppt/tags/tag63.xml><?xml version="1.0" encoding="utf-8"?>
<p:tagLst xmlns:p="http://schemas.openxmlformats.org/presentationml/2006/main">
  <p:tag name="KSO_WM_UNIT_TABLE_BEAUTIFY" val="smartTable{60d7fb5f-4b06-42a1-80f2-6e0eac2b13f2}"/>
  <p:tag name="TABLE_ENDDRAG_ORIGIN_RECT" val="686*210"/>
  <p:tag name="TABLE_ENDDRAG_RECT" val="156*292*687*210"/>
</p:tagLst>
</file>

<file path=ppt/tags/tag64.xml><?xml version="1.0" encoding="utf-8"?>
<p:tagLst xmlns:p="http://schemas.openxmlformats.org/presentationml/2006/main">
  <p:tag name="KSO_WM_UNIT_TABLE_BEAUTIFY" val="smartTable{92e7e399-783e-4f58-ad6a-c71df7628c4c}"/>
  <p:tag name="TABLE_ENDDRAG_ORIGIN_RECT" val="840*432"/>
  <p:tag name="TABLE_ENDDRAG_RECT" val="60*71*840*432"/>
</p:tagLst>
</file>

<file path=ppt/tags/tag65.xml><?xml version="1.0" encoding="utf-8"?>
<p:tagLst xmlns:p="http://schemas.openxmlformats.org/presentationml/2006/main">
  <p:tag name="KSO_WM_UNIT_TABLE_BEAUTIFY" val="smartTable{92e7e399-783e-4f58-ad6a-c71df7628c4c}"/>
  <p:tag name="TABLE_ENDDRAG_ORIGIN_RECT" val="840*432"/>
  <p:tag name="TABLE_ENDDRAG_RECT" val="60*71*840*432"/>
</p:tagLst>
</file>

<file path=ppt/tags/tag66.xml><?xml version="1.0" encoding="utf-8"?>
<p:tagLst xmlns:p="http://schemas.openxmlformats.org/presentationml/2006/main">
  <p:tag name="KSO_WM_UNIT_TABLE_BEAUTIFY" val="smartTable{92e7e399-783e-4f58-ad6a-c71df7628c4c}"/>
  <p:tag name="TABLE_ENDDRAG_ORIGIN_RECT" val="840*441"/>
  <p:tag name="TABLE_ENDDRAG_RECT" val="49*43*840*441"/>
</p:tagLst>
</file>

<file path=ppt/tags/tag67.xml><?xml version="1.0" encoding="utf-8"?>
<p:tagLst xmlns:p="http://schemas.openxmlformats.org/presentationml/2006/main">
  <p:tag name="KSO_WM_UNIT_TABLE_BEAUTIFY" val="smartTable{92e7e399-783e-4f58-ad6a-c71df7628c4c}"/>
  <p:tag name="TABLE_ENDDRAG_ORIGIN_RECT" val="840*432"/>
  <p:tag name="TABLE_ENDDRAG_RECT" val="60*71*840*432"/>
</p:tagLst>
</file>

<file path=ppt/tags/tag68.xml><?xml version="1.0" encoding="utf-8"?>
<p:tagLst xmlns:p="http://schemas.openxmlformats.org/presentationml/2006/main">
  <p:tag name="AS_UNIQUEID" val="3232"/>
</p:tagLst>
</file>

<file path=ppt/tags/tag69.xml><?xml version="1.0" encoding="utf-8"?>
<p:tagLst xmlns:p="http://schemas.openxmlformats.org/presentationml/2006/main">
  <p:tag name="KSO_WM_UNIT_TABLE_BEAUTIFY" val="smartTable{11455d2d-3316-48e9-ab67-3b8f62ce21d7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3232"/>
</p:tagLst>
</file>

<file path=ppt/tags/tag71.xml><?xml version="1.0" encoding="utf-8"?>
<p:tagLst xmlns:p="http://schemas.openxmlformats.org/presentationml/2006/main">
  <p:tag name="AS_UNIQUEID" val="410"/>
</p:tagLst>
</file>

<file path=ppt/tags/tag72.xml><?xml version="1.0" encoding="utf-8"?>
<p:tagLst xmlns:p="http://schemas.openxmlformats.org/presentationml/2006/main">
  <p:tag name="AS_UNIQUEID" val="412"/>
</p:tagLst>
</file>

<file path=ppt/tags/tag73.xml><?xml version="1.0" encoding="utf-8"?>
<p:tagLst xmlns:p="http://schemas.openxmlformats.org/presentationml/2006/main">
  <p:tag name="AS_UNIQUEID" val="413"/>
</p:tagLst>
</file>

<file path=ppt/tags/tag74.xml><?xml version="1.0" encoding="utf-8"?>
<p:tagLst xmlns:p="http://schemas.openxmlformats.org/presentationml/2006/main">
  <p:tag name="AS_UNIQUEID" val="414"/>
</p:tagLst>
</file>

<file path=ppt/tags/tag75.xml><?xml version="1.0" encoding="utf-8"?>
<p:tagLst xmlns:p="http://schemas.openxmlformats.org/presentationml/2006/main">
  <p:tag name="AS_UNIQUEID" val="415"/>
</p:tagLst>
</file>

<file path=ppt/tags/tag76.xml><?xml version="1.0" encoding="utf-8"?>
<p:tagLst xmlns:p="http://schemas.openxmlformats.org/presentationml/2006/main">
  <p:tag name="AS_UNIQUEID" val="416"/>
</p:tagLst>
</file>

<file path=ppt/tags/tag77.xml><?xml version="1.0" encoding="utf-8"?>
<p:tagLst xmlns:p="http://schemas.openxmlformats.org/presentationml/2006/main">
  <p:tag name="AS_UNIQUEID" val="417"/>
</p:tagLst>
</file>

<file path=ppt/tags/tag78.xml><?xml version="1.0" encoding="utf-8"?>
<p:tagLst xmlns:p="http://schemas.openxmlformats.org/presentationml/2006/main">
  <p:tag name="AS_UNIQUEID" val="418"/>
</p:tagLst>
</file>

<file path=ppt/tags/tag79.xml><?xml version="1.0" encoding="utf-8"?>
<p:tagLst xmlns:p="http://schemas.openxmlformats.org/presentationml/2006/main">
  <p:tag name="AS_UNIQUEID" val="41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420"/>
</p:tagLst>
</file>

<file path=ppt/tags/tag81.xml><?xml version="1.0" encoding="utf-8"?>
<p:tagLst xmlns:p="http://schemas.openxmlformats.org/presentationml/2006/main">
  <p:tag name="AS_UNIQUEID" val="421"/>
</p:tagLst>
</file>

<file path=ppt/tags/tag82.xml><?xml version="1.0" encoding="utf-8"?>
<p:tagLst xmlns:p="http://schemas.openxmlformats.org/presentationml/2006/main">
  <p:tag name="AS_UNIQUEID" val="3239"/>
</p:tagLst>
</file>

<file path=ppt/tags/tag83.xml><?xml version="1.0" encoding="utf-8"?>
<p:tagLst xmlns:p="http://schemas.openxmlformats.org/presentationml/2006/main">
  <p:tag name="AS_UNIQUEID" val="3241"/>
</p:tagLst>
</file>

<file path=ppt/tags/tag84.xml><?xml version="1.0" encoding="utf-8"?>
<p:tagLst xmlns:p="http://schemas.openxmlformats.org/presentationml/2006/main">
  <p:tag name="KSO_WM_UNIT_TABLE_BEAUTIFY" val="smartTable{3aec59c0-1537-4053-bc4d-c86c591aaf7b}"/>
  <p:tag name="TABLE_ENDDRAG_ORIGIN_RECT" val="916*200"/>
  <p:tag name="TABLE_ENDDRAG_RECT" val="20*84*916*200"/>
</p:tagLst>
</file>

<file path=ppt/tags/tag85.xml><?xml version="1.0" encoding="utf-8"?>
<p:tagLst xmlns:p="http://schemas.openxmlformats.org/presentationml/2006/main">
  <p:tag name="AS_UNIQUEID" val="3241"/>
</p:tagLst>
</file>

<file path=ppt/tags/tag86.xml><?xml version="1.0" encoding="utf-8"?>
<p:tagLst xmlns:p="http://schemas.openxmlformats.org/presentationml/2006/main">
  <p:tag name="KSO_WM_UNIT_TABLE_BEAUTIFY" val="smartTable{9b3edfcd-9b90-44b6-b058-f4136e12faeb}"/>
  <p:tag name="TABLE_ENDDRAG_ORIGIN_RECT" val="406*371"/>
  <p:tag name="TABLE_ENDDRAG_RECT" val="25*136*406*371"/>
</p:tagLst>
</file>

<file path=ppt/tags/tag87.xml><?xml version="1.0" encoding="utf-8"?>
<p:tagLst xmlns:p="http://schemas.openxmlformats.org/presentationml/2006/main">
  <p:tag name="KSO_WM_UNIT_TABLE_BEAUTIFY" val="smartTable{f8acb6f7-b38a-4e62-b4a6-018daca520e8}"/>
  <p:tag name="TABLE_ENDDRAG_ORIGIN_RECT" val="924*314"/>
  <p:tag name="TABLE_ENDDRAG_RECT" val="16*196*924*314"/>
</p:tagLst>
</file>

<file path=ppt/tags/tag88.xml><?xml version="1.0" encoding="utf-8"?>
<p:tagLst xmlns:p="http://schemas.openxmlformats.org/presentationml/2006/main">
  <p:tag name="KSO_WM_UNIT_TABLE_BEAUTIFY" val="smartTable{ed3b0c9d-c9ff-4b5e-8d9c-e76138478a1d}"/>
</p:tagLst>
</file>

<file path=ppt/tags/tag89.xml><?xml version="1.0" encoding="utf-8"?>
<p:tagLst xmlns:p="http://schemas.openxmlformats.org/presentationml/2006/main">
  <p:tag name="KSO_WM_UNIT_TABLE_BEAUTIFY" val="smartTable{5f08d3aa-b978-4572-bd59-76e409426e38}"/>
  <p:tag name="TABLE_ENDDRAG_ORIGIN_RECT" val="955*473"/>
  <p:tag name="TABLE_ENDDRAG_RECT" val="0*66*955*47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AS_UNIQUEID" val="786"/>
</p:tagLst>
</file>

<file path=ppt/tags/tag92.xml><?xml version="1.0" encoding="utf-8"?>
<p:tagLst xmlns:p="http://schemas.openxmlformats.org/presentationml/2006/main">
  <p:tag name="AS_UNIQUEID" val="788"/>
</p:tagLst>
</file>

<file path=ppt/tags/tag93.xml><?xml version="1.0" encoding="utf-8"?>
<p:tagLst xmlns:p="http://schemas.openxmlformats.org/presentationml/2006/main">
  <p:tag name="AS_UNIQUEID" val="789"/>
</p:tagLst>
</file>

<file path=ppt/tags/tag94.xml><?xml version="1.0" encoding="utf-8"?>
<p:tagLst xmlns:p="http://schemas.openxmlformats.org/presentationml/2006/main">
  <p:tag name="AS_UNIQUEID" val="956"/>
  <p:tag name="KSO_WM_UNIT_TABLE_BEAUTIFY" val="smartTable{2518274a-a26b-49fa-a8e4-4546ce549244}"/>
  <p:tag name="TABLE_ENDDRAG_ORIGIN_RECT" val="931*469"/>
  <p:tag name="TABLE_ENDDRAG_RECT" val="20*64*931*469"/>
</p:tagLst>
</file>

<file path=ppt/tags/tag95.xml><?xml version="1.0" encoding="utf-8"?>
<p:tagLst xmlns:p="http://schemas.openxmlformats.org/presentationml/2006/main">
  <p:tag name="AS_UNIQUEID" val="1471"/>
</p:tagLst>
</file>

<file path=ppt/tags/tag96.xml><?xml version="1.0" encoding="utf-8"?>
<p:tagLst xmlns:p="http://schemas.openxmlformats.org/presentationml/2006/main">
  <p:tag name="AS_UNIQUEID" val="1472"/>
</p:tagLst>
</file>

<file path=ppt/tags/tag97.xml><?xml version="1.0" encoding="utf-8"?>
<p:tagLst xmlns:p="http://schemas.openxmlformats.org/presentationml/2006/main">
  <p:tag name="AS_UNIQUEID" val="1473"/>
</p:tagLst>
</file>

<file path=ppt/tags/tag98.xml><?xml version="1.0" encoding="utf-8"?>
<p:tagLst xmlns:p="http://schemas.openxmlformats.org/presentationml/2006/main">
  <p:tag name="AS_UNIQUEID" val="1474"/>
</p:tagLst>
</file>

<file path=ppt/tags/tag99.xml><?xml version="1.0" encoding="utf-8"?>
<p:tagLst xmlns:p="http://schemas.openxmlformats.org/presentationml/2006/main">
  <p:tag name="AS_UNIQUEID" val="147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7922</Words>
  <PresentationFormat>宽屏</PresentationFormat>
  <Paragraphs>929</Paragraphs>
  <Slides>27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63" baseType="lpstr">
      <vt:lpstr>Arial</vt:lpstr>
      <vt:lpstr>宋体</vt:lpstr>
      <vt:lpstr>Wingdings</vt:lpstr>
      <vt:lpstr>黑体</vt:lpstr>
      <vt:lpstr>华文新魏</vt:lpstr>
      <vt:lpstr>楷体</vt:lpstr>
      <vt:lpstr>隶书</vt:lpstr>
      <vt:lpstr>Times New Roman</vt:lpstr>
      <vt:lpstr>方正粗黑宋简体</vt:lpstr>
      <vt:lpstr>华文琥珀</vt:lpstr>
      <vt:lpstr>Calibri</vt:lpstr>
      <vt:lpstr>微软雅黑</vt:lpstr>
      <vt:lpstr>Times New Roman</vt:lpstr>
      <vt:lpstr>楷体_GB2312</vt:lpstr>
      <vt:lpstr>新宋体</vt:lpstr>
      <vt:lpstr>Courier New</vt:lpstr>
      <vt:lpstr>仿宋_GB2312</vt:lpstr>
      <vt:lpstr>幼圆</vt:lpstr>
      <vt:lpstr>Arial Unicode MS</vt:lpstr>
      <vt:lpstr>方正宋刻本秀楷简体</vt:lpstr>
      <vt:lpstr>方正清刻本悦宋简体</vt:lpstr>
      <vt:lpstr>Arial</vt:lpstr>
      <vt:lpstr>仿宋</vt:lpstr>
      <vt:lpstr>华文中宋</vt:lpstr>
      <vt:lpstr>华文楷体</vt:lpstr>
      <vt:lpstr>Calibri</vt:lpstr>
      <vt:lpstr>楷体_GB2312</vt:lpstr>
      <vt:lpstr>方正小标宋简体</vt:lpstr>
      <vt:lpstr>NEU-BZ-S92</vt:lpstr>
      <vt:lpstr>Segoe Print</vt:lpstr>
      <vt:lpstr>方正书宋_GBK</vt:lpstr>
      <vt:lpstr>华光小标宋_CNKI</vt:lpstr>
      <vt:lpstr>汉仪雅酷黑简</vt:lpstr>
      <vt:lpstr>Office 主题​​</vt:lpstr>
      <vt:lpstr>1_Office 主题​​</vt:lpstr>
      <vt:lpstr>1_Office 主题</vt:lpstr>
      <vt:lpstr>第26讲 古代文明的产生与发展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古代世界的帝国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2020-01-30T01:00:00Z</dcterms:created>
  <dcterms:modified xsi:type="dcterms:W3CDTF">2022-01-12T12:49:14Z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9F592A3133B14A4CAC70FF5C71FA3862</vt:lpwstr>
  </property>
  <property fmtid="{D5CDD505-2E9C-101B-9397-08002B2CF9AE}" pid="3" name="KSOProductBuildVer">
    <vt:lpwstr>2052-11.1.0.11194</vt:lpwstr>
  </property>
  <property fmtid="{D5CDD505-2E9C-101B-9397-08002B2CF9AE}" pid="4" name="KSOSaveFontToCloudKey">
    <vt:lpwstr>545505347_cloud</vt:lpwstr>
  </property>
</Properties>
</file>