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</p:sldMasterIdLst>
  <p:notesMasterIdLst>
    <p:notesMasterId r:id="rId8"/>
  </p:notesMasterIdLst>
  <p:sldIdLst>
    <p:sldId id="256" r:id="rId7"/>
    <p:sldId id="281" r:id="rId9"/>
    <p:sldId id="257" r:id="rId10"/>
    <p:sldId id="283" r:id="rId11"/>
    <p:sldId id="284" r:id="rId12"/>
    <p:sldId id="285" r:id="rId13"/>
    <p:sldId id="286" r:id="rId14"/>
    <p:sldId id="290" r:id="rId15"/>
    <p:sldId id="279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3" r:id="rId28"/>
    <p:sldId id="304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0234"/>
    <a:srgbClr val="13742F"/>
    <a:srgbClr val="1609C7"/>
    <a:srgbClr val="1C98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53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3.png"/><Relationship Id="rId13" Type="http://schemas.openxmlformats.org/officeDocument/2006/relationships/image" Target="../media/image2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4" Type="http://schemas.openxmlformats.org/officeDocument/2006/relationships/image" Target="../media/image3.png"/><Relationship Id="rId13" Type="http://schemas.openxmlformats.org/officeDocument/2006/relationships/image" Target="../media/image2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5" Type="http://schemas.openxmlformats.org/officeDocument/2006/relationships/theme" Target="../theme/theme4.xml"/><Relationship Id="rId14" Type="http://schemas.openxmlformats.org/officeDocument/2006/relationships/image" Target="../media/image3.png"/><Relationship Id="rId13" Type="http://schemas.openxmlformats.org/officeDocument/2006/relationships/image" Target="../media/image2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12192000" cy="3810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03"/>
          <a:stretch>
            <a:fillRect/>
          </a:stretch>
        </p:blipFill>
        <p:spPr>
          <a:xfrm>
            <a:off x="0" y="0"/>
            <a:ext cx="12212408" cy="2521258"/>
          </a:xfrm>
          <a:custGeom>
            <a:avLst/>
            <a:gdLst>
              <a:gd name="connsiteX0" fmla="*/ 0 w 10019340"/>
              <a:gd name="connsiteY0" fmla="*/ 0 h 2068498"/>
              <a:gd name="connsiteX1" fmla="*/ 10019340 w 10019340"/>
              <a:gd name="connsiteY1" fmla="*/ 0 h 2068498"/>
              <a:gd name="connsiteX2" fmla="*/ 10019340 w 10019340"/>
              <a:gd name="connsiteY2" fmla="*/ 2068498 h 2068498"/>
              <a:gd name="connsiteX3" fmla="*/ 6942339 w 10019340"/>
              <a:gd name="connsiteY3" fmla="*/ 2068498 h 2068498"/>
              <a:gd name="connsiteX4" fmla="*/ 6942339 w 10019340"/>
              <a:gd name="connsiteY4" fmla="*/ 1251752 h 2068498"/>
              <a:gd name="connsiteX5" fmla="*/ 1606859 w 10019340"/>
              <a:gd name="connsiteY5" fmla="*/ 1251752 h 2068498"/>
              <a:gd name="connsiteX6" fmla="*/ 1606859 w 10019340"/>
              <a:gd name="connsiteY6" fmla="*/ 2068498 h 2068498"/>
              <a:gd name="connsiteX7" fmla="*/ 0 w 10019340"/>
              <a:gd name="connsiteY7" fmla="*/ 2068498 h 2068498"/>
              <a:gd name="connsiteX8" fmla="*/ 0 w 10019340"/>
              <a:gd name="connsiteY8" fmla="*/ 0 h 2068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19340" h="2068498">
                <a:moveTo>
                  <a:pt x="0" y="0"/>
                </a:moveTo>
                <a:lnTo>
                  <a:pt x="10019340" y="0"/>
                </a:lnTo>
                <a:lnTo>
                  <a:pt x="10019340" y="2068498"/>
                </a:lnTo>
                <a:lnTo>
                  <a:pt x="6942339" y="2068498"/>
                </a:lnTo>
                <a:lnTo>
                  <a:pt x="6942339" y="1251752"/>
                </a:lnTo>
                <a:lnTo>
                  <a:pt x="1606859" y="1251752"/>
                </a:lnTo>
                <a:lnTo>
                  <a:pt x="1606859" y="2068498"/>
                </a:lnTo>
                <a:lnTo>
                  <a:pt x="0" y="2068498"/>
                </a:lnTo>
                <a:lnTo>
                  <a:pt x="0" y="0"/>
                </a:lnTo>
                <a:close/>
              </a:path>
            </a:pathLst>
          </a:cu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17" b="6267"/>
          <a:stretch>
            <a:fillRect/>
          </a:stretch>
        </p:blipFill>
        <p:spPr>
          <a:xfrm>
            <a:off x="0" y="6072505"/>
            <a:ext cx="12192000" cy="7854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6" t="6976" r="73658" b="65571"/>
          <a:stretch>
            <a:fillRect/>
          </a:stretch>
        </p:blipFill>
        <p:spPr>
          <a:xfrm>
            <a:off x="0" y="0"/>
            <a:ext cx="1550035" cy="12217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49477-516F-4F58-B8F4-B75326884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F07EE-7841-4B0B-B128-14B7FA803860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0"/>
            <a:ext cx="12192000" cy="3810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1" b="70951"/>
          <a:stretch>
            <a:fillRect/>
          </a:stretch>
        </p:blipFill>
        <p:spPr>
          <a:xfrm>
            <a:off x="0" y="0"/>
            <a:ext cx="12212320" cy="1433195"/>
          </a:xfrm>
          <a:custGeom>
            <a:avLst/>
            <a:gdLst>
              <a:gd name="connsiteX0" fmla="*/ 0 w 10019340"/>
              <a:gd name="connsiteY0" fmla="*/ 0 h 2068498"/>
              <a:gd name="connsiteX1" fmla="*/ 10019340 w 10019340"/>
              <a:gd name="connsiteY1" fmla="*/ 0 h 2068498"/>
              <a:gd name="connsiteX2" fmla="*/ 10019340 w 10019340"/>
              <a:gd name="connsiteY2" fmla="*/ 2068498 h 2068498"/>
              <a:gd name="connsiteX3" fmla="*/ 6942339 w 10019340"/>
              <a:gd name="connsiteY3" fmla="*/ 2068498 h 2068498"/>
              <a:gd name="connsiteX4" fmla="*/ 6942339 w 10019340"/>
              <a:gd name="connsiteY4" fmla="*/ 1251752 h 2068498"/>
              <a:gd name="connsiteX5" fmla="*/ 1606859 w 10019340"/>
              <a:gd name="connsiteY5" fmla="*/ 1251752 h 2068498"/>
              <a:gd name="connsiteX6" fmla="*/ 1606859 w 10019340"/>
              <a:gd name="connsiteY6" fmla="*/ 2068498 h 2068498"/>
              <a:gd name="connsiteX7" fmla="*/ 0 w 10019340"/>
              <a:gd name="connsiteY7" fmla="*/ 2068498 h 2068498"/>
              <a:gd name="connsiteX8" fmla="*/ 0 w 10019340"/>
              <a:gd name="connsiteY8" fmla="*/ 0 h 2068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19340" h="2068498">
                <a:moveTo>
                  <a:pt x="0" y="0"/>
                </a:moveTo>
                <a:lnTo>
                  <a:pt x="10019340" y="0"/>
                </a:lnTo>
                <a:lnTo>
                  <a:pt x="10019340" y="2068498"/>
                </a:lnTo>
                <a:lnTo>
                  <a:pt x="6942339" y="2068498"/>
                </a:lnTo>
                <a:lnTo>
                  <a:pt x="6942339" y="1251752"/>
                </a:lnTo>
                <a:lnTo>
                  <a:pt x="1606859" y="1251752"/>
                </a:lnTo>
                <a:lnTo>
                  <a:pt x="1606859" y="2068498"/>
                </a:lnTo>
                <a:lnTo>
                  <a:pt x="0" y="2068498"/>
                </a:lnTo>
                <a:lnTo>
                  <a:pt x="0" y="0"/>
                </a:lnTo>
                <a:close/>
              </a:path>
            </a:pathLst>
          </a:cu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C1005-EFBF-4B25-BCEE-60E1112ECD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77930-D879-476A-9360-0824AAA3325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34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34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34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34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34.xml"/><Relationship Id="rId3" Type="http://schemas.openxmlformats.org/officeDocument/2006/relationships/tags" Target="../tags/tag7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34.xml"/><Relationship Id="rId3" Type="http://schemas.openxmlformats.org/officeDocument/2006/relationships/tags" Target="../tags/tag8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34.xml"/><Relationship Id="rId3" Type="http://schemas.openxmlformats.org/officeDocument/2006/relationships/tags" Target="../tags/tag9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34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0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51.xml"/><Relationship Id="rId4" Type="http://schemas.openxmlformats.org/officeDocument/2006/relationships/image" Target="../media/image7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.xml"/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.xml"/><Relationship Id="rId1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51.xml"/><Relationship Id="rId3" Type="http://schemas.openxmlformats.org/officeDocument/2006/relationships/tags" Target="../tags/tag2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1.xml"/><Relationship Id="rId3" Type="http://schemas.openxmlformats.org/officeDocument/2006/relationships/tags" Target="../tags/tag3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51.xml"/><Relationship Id="rId3" Type="http://schemas.openxmlformats.org/officeDocument/2006/relationships/tags" Target="../tags/tag4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51.xml"/><Relationship Id="rId3" Type="http://schemas.openxmlformats.org/officeDocument/2006/relationships/tags" Target="../tags/tag5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6.xml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51.xml"/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625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7300"/>
            <a:ext cx="12192000" cy="17907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161" y="1452208"/>
            <a:ext cx="2576948" cy="257694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5858"/>
            <a:ext cx="12192000" cy="236912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85925" y="2045970"/>
            <a:ext cx="790194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中外历史纲要（上）</a:t>
            </a:r>
            <a:endParaRPr lang="zh-CN" altLang="en-US" sz="5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r"/>
            <a:r>
              <a:rPr lang="en-US" altLang="zh-CN" sz="5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5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期末复习</a:t>
            </a:r>
            <a:endParaRPr lang="zh-CN" altLang="en-US" sz="5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132205" y="182880"/>
            <a:ext cx="90023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二、中国古代的经济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046480" y="704850"/>
            <a:ext cx="9088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（一）农业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6440" y="1226820"/>
            <a:ext cx="1073848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原始社会：刀耕火种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商周时期：石器锄耕；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井田制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；出现青铜农具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春秋战国：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铁农具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与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牛耕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的出现与推广；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土地私有制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确立（商鞅变法）；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水利工程的建设（都江堰、郑国渠）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421630" y="3202940"/>
            <a:ext cx="6042025" cy="1814830"/>
            <a:chOff x="8538" y="5044"/>
            <a:chExt cx="9515" cy="2858"/>
          </a:xfrm>
        </p:grpSpPr>
        <p:cxnSp>
          <p:nvCxnSpPr>
            <p:cNvPr id="6" name="直接箭头连接符 5"/>
            <p:cNvCxnSpPr/>
            <p:nvPr/>
          </p:nvCxnSpPr>
          <p:spPr>
            <a:xfrm>
              <a:off x="8538" y="5799"/>
              <a:ext cx="2622" cy="245"/>
            </a:xfrm>
            <a:prstGeom prst="straightConnector1">
              <a:avLst/>
            </a:prstGeom>
            <a:ln w="28575">
              <a:solidFill>
                <a:srgbClr val="1609C7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/>
            <p:nvPr/>
          </p:nvCxnSpPr>
          <p:spPr>
            <a:xfrm flipV="1">
              <a:off x="8916" y="6111"/>
              <a:ext cx="2289" cy="687"/>
            </a:xfrm>
            <a:prstGeom prst="straightConnector1">
              <a:avLst/>
            </a:prstGeom>
            <a:ln w="28575">
              <a:solidFill>
                <a:srgbClr val="1609C7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/>
          </p:nvSpPr>
          <p:spPr>
            <a:xfrm>
              <a:off x="11383" y="5044"/>
              <a:ext cx="6671" cy="2858"/>
            </a:xfrm>
            <a:prstGeom prst="rect">
              <a:avLst/>
            </a:prstGeom>
            <a:noFill/>
            <a:ln>
              <a:solidFill>
                <a:srgbClr val="1609C7"/>
              </a:solidFill>
            </a:ln>
          </p:spPr>
          <p:txBody>
            <a:bodyPr wrap="square" rtlCol="0">
              <a:spAutoFit/>
            </a:bodyPr>
            <a:p>
              <a:r>
                <a:rPr lang="zh-CN" altLang="en-US" sz="2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小农经济产生。</a:t>
              </a:r>
              <a:endPara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zh-CN" altLang="en-US" sz="28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特点：</a:t>
              </a:r>
              <a:r>
                <a:rPr lang="zh-CN" altLang="en-US" sz="2800" b="1">
                  <a:solidFill>
                    <a:srgbClr val="1609C7"/>
                  </a:solidFill>
                  <a:latin typeface="楷体" panose="02010609060101010101" charset="-122"/>
                  <a:ea typeface="楷体" panose="02010609060101010101" charset="-122"/>
                </a:rPr>
                <a:t>一家一户为单位；</a:t>
              </a:r>
              <a:endPara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en-US" altLang="zh-CN" sz="2800" b="1">
                  <a:solidFill>
                    <a:srgbClr val="1609C7"/>
                  </a:solidFill>
                  <a:latin typeface="楷体" panose="02010609060101010101" charset="-122"/>
                  <a:ea typeface="楷体" panose="02010609060101010101" charset="-122"/>
                </a:rPr>
                <a:t>      </a:t>
              </a:r>
              <a:r>
                <a:rPr lang="zh-CN" altLang="en-US" sz="2800" b="1">
                  <a:solidFill>
                    <a:srgbClr val="1609C7"/>
                  </a:solidFill>
                  <a:latin typeface="楷体" panose="02010609060101010101" charset="-122"/>
                  <a:ea typeface="楷体" panose="02010609060101010101" charset="-122"/>
                </a:rPr>
                <a:t>男耕女织；</a:t>
              </a:r>
              <a:endPara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en-US" altLang="zh-CN" sz="2800" b="1">
                  <a:solidFill>
                    <a:srgbClr val="1609C7"/>
                  </a:solidFill>
                  <a:latin typeface="楷体" panose="02010609060101010101" charset="-122"/>
                  <a:ea typeface="楷体" panose="02010609060101010101" charset="-122"/>
                </a:rPr>
                <a:t>      </a:t>
              </a:r>
              <a:r>
                <a:rPr lang="zh-CN" altLang="en-US" sz="2800" b="1">
                  <a:solidFill>
                    <a:srgbClr val="1609C7"/>
                  </a:solidFill>
                  <a:latin typeface="楷体" panose="02010609060101010101" charset="-122"/>
                  <a:ea typeface="楷体" panose="02010609060101010101" charset="-122"/>
                </a:rPr>
                <a:t>自给自足。</a:t>
              </a:r>
              <a:endPara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132205" y="182880"/>
            <a:ext cx="90023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二、中国古代的经济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046480" y="704850"/>
            <a:ext cx="9088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（一）农业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65810" y="1226820"/>
            <a:ext cx="10738485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汉代：经济得到持续恢复（</a:t>
            </a:r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休养生息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魏晋南北朝：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江南地区的开发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、均田制与租调制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6.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隋唐时期：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曲辕犁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租庸调制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、两税法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7.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宋元时期：复种制度普及、经济作物的种植出现、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引进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高产作物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土地租佃制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的发展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8.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明清时期：高产作物的引进（玉米、甘薯）、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农业商品化提高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经济作物繁多、多种经营模式出现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54600" y="385445"/>
            <a:ext cx="6209030" cy="953135"/>
          </a:xfrm>
          <a:prstGeom prst="rect">
            <a:avLst/>
          </a:prstGeom>
          <a:noFill/>
          <a:ln>
            <a:solidFill>
              <a:srgbClr val="1609C7"/>
            </a:solidFill>
          </a:ln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农业总体趋势：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自给自足的小农经济始终占主导；人身依附关系不断减弱；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075055" y="252095"/>
            <a:ext cx="9088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（二）商业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74725" y="774065"/>
            <a:ext cx="10738485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20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春秋战国：金属货币出现（刀币布币等）；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200000"/>
              </a:lnSpc>
            </a:pP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出现商贾云集的中心城市与大商人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20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秦代：统一货币（半两）、</a:t>
            </a:r>
            <a:r>
              <a:rPr 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统一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度量衡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20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汉代：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盐铁官营；</a:t>
            </a:r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货币官铸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；均输平准</a:t>
            </a:r>
            <a:r>
              <a:rPr 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</a:t>
            </a:r>
            <a:r>
              <a:rPr 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“算缗”与“告缗”</a:t>
            </a:r>
            <a:endParaRPr lang="zh-CN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20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隋唐时期：市坊分开；长安是国际化大都市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075055" y="252095"/>
            <a:ext cx="9088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（二）商业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74725" y="774065"/>
            <a:ext cx="1073848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6.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宋元时期：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纸币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出现（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交子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）；海外贸繁荣易；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</a:t>
            </a:r>
            <a:r>
              <a:rPr 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突破时空界限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；城市商业繁荣；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基层市场涌现（草市、榷场）；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城市功能兼顾商业（市民阶层扩大）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7.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明清时期：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白银货币化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；商业群体化（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商帮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）；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兴起经济功能商业市镇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99540" y="4743450"/>
            <a:ext cx="8763635" cy="953135"/>
          </a:xfrm>
          <a:prstGeom prst="rect">
            <a:avLst/>
          </a:prstGeom>
          <a:noFill/>
          <a:ln>
            <a:solidFill>
              <a:srgbClr val="1609C7"/>
            </a:solidFill>
          </a:ln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商业发展主要情况：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虽商业受制于政策（重农抑商），但商品经济不断发展。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075055" y="252095"/>
            <a:ext cx="9088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（三）手工业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7" name="表格 6"/>
          <p:cNvGraphicFramePr/>
          <p:nvPr>
            <p:custDataLst>
              <p:tags r:id="rId3"/>
            </p:custDataLst>
          </p:nvPr>
        </p:nvGraphicFramePr>
        <p:xfrm>
          <a:off x="974725" y="937260"/>
          <a:ext cx="9995535" cy="542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270"/>
                <a:gridCol w="706120"/>
                <a:gridCol w="2837815"/>
                <a:gridCol w="5815330"/>
              </a:tblGrid>
              <a:tr h="518160"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行业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时期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成就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48360">
                <a:tc rowSpan="6">
                  <a:txBody>
                    <a:bodyPr/>
                    <a:p>
                      <a:pPr algn="ctr">
                        <a:buNone/>
                      </a:pP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冶炼业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冶铜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原始社会晚期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已掌握冶铜技术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6741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商周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繁荣时期，代表作有司母戊鼎、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四羊方尊、三星堆青铜礼器等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4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冶铁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炼钢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西周晚期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已有铁器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西汉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高炉炼铁和炒钢技术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东汉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水力鼓风冶铁工具（水排）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南北朝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灌钢法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075055" y="252095"/>
            <a:ext cx="9088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（三）手工业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7" name="表格 6"/>
          <p:cNvGraphicFramePr/>
          <p:nvPr>
            <p:custDataLst>
              <p:tags r:id="rId3"/>
            </p:custDataLst>
          </p:nvPr>
        </p:nvGraphicFramePr>
        <p:xfrm>
          <a:off x="974725" y="937260"/>
          <a:ext cx="9995535" cy="511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390"/>
                <a:gridCol w="2470785"/>
                <a:gridCol w="6182360"/>
              </a:tblGrid>
              <a:tr h="5181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行业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时期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成就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38480">
                <a:tc rowSpan="8">
                  <a:txBody>
                    <a:bodyPr/>
                    <a:p>
                      <a:pPr algn="ctr">
                        <a:buNone/>
                      </a:pP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制瓷业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新石器时代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发明陶器(陶是源 ，瓷是流)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835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商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原始瓷器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东汉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青瓷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北朝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白瓷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唐朝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南青北白两大制瓷系统；秘色瓷有名；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唐三彩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宋朝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五大名窑（钧、官、定、汝、哥）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元朝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出现青花瓷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明清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青花瓷达到顶峰、彩瓷、珐琅彩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瓷都“景德镇”（明朝）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075055" y="252095"/>
            <a:ext cx="9088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（三）手工业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7" name="表格 6"/>
          <p:cNvGraphicFramePr/>
          <p:nvPr>
            <p:custDataLst>
              <p:tags r:id="rId3"/>
            </p:custDataLst>
          </p:nvPr>
        </p:nvGraphicFramePr>
        <p:xfrm>
          <a:off x="974725" y="871855"/>
          <a:ext cx="10701020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420"/>
                <a:gridCol w="2216785"/>
                <a:gridCol w="7536815"/>
              </a:tblGrid>
              <a:tr h="5181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行业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时期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成就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38480">
                <a:tc rowSpan="7">
                  <a:txBody>
                    <a:bodyPr/>
                    <a:p>
                      <a:pPr algn="ctr">
                        <a:buNone/>
                      </a:pP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丝织业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距今四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五千年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已养蚕并有了丝织品（世界最早养蚕缫丝）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835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商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出现织机，多种丝织品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西周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能生产斜纹提花织物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西汉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长安设东西织室(素纱禅衣) ； 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远销海外 (丝绸之路、“丝国”)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唐朝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技艺高，吸收波斯织法和图案风格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宋朝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品种繁多，吸收了花鸟画中的写实风格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明清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在苏杭设织造局，缎是清朝丝织品的代表；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使用花楼机；出现资本主义萌芽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075055" y="252095"/>
            <a:ext cx="9088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（四）经济重心南移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28115" y="1122680"/>
            <a:ext cx="923988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魏晋南北朝时期：为经济重心南移奠定基础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唐朝</a:t>
            </a:r>
            <a:r>
              <a:rPr lang="en-US" altLang="zh-CN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安史之乱</a:t>
            </a:r>
            <a:r>
              <a:rPr lang="en-US" altLang="zh-CN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后：经济重心开始南移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 fontAlgn="auto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南宋时期：经济重心南移完成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86" r="65207" b="15020"/>
          <a:stretch>
            <a:fillRect/>
          </a:stretch>
        </p:blipFill>
        <p:spPr>
          <a:xfrm>
            <a:off x="0" y="5799455"/>
            <a:ext cx="4269105" cy="10585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1384300" cy="10985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207" b="19553"/>
          <a:stretch>
            <a:fillRect/>
          </a:stretch>
        </p:blipFill>
        <p:spPr>
          <a:xfrm flipH="1">
            <a:off x="8001000" y="5347970"/>
            <a:ext cx="4269105" cy="1510030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989965" y="125730"/>
            <a:ext cx="10584180" cy="50463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三、古代的思想文化与科技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（一）中国传统主流思想的演变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auto">
              <a:lnSpc>
                <a:spcPts val="4560"/>
              </a:lnSpc>
            </a:pPr>
            <a:r>
              <a:rPr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先秦：百家争鸣</a:t>
            </a:r>
            <a:endParaRPr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fontAlgn="auto">
              <a:lnSpc>
                <a:spcPts val="4560"/>
              </a:lnSpc>
            </a:pPr>
            <a:r>
              <a:rPr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秦：法家思想</a:t>
            </a:r>
            <a:endParaRPr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fontAlgn="auto">
              <a:lnSpc>
                <a:spcPts val="4560"/>
              </a:lnSpc>
            </a:pPr>
            <a:r>
              <a:rPr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西汉：汉武帝独尊儒术</a:t>
            </a:r>
            <a:endParaRPr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fontAlgn="auto">
              <a:lnSpc>
                <a:spcPts val="4560"/>
              </a:lnSpc>
            </a:pPr>
            <a:r>
              <a:rPr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隋：三教合一</a:t>
            </a:r>
            <a:endParaRPr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fontAlgn="auto">
              <a:lnSpc>
                <a:spcPts val="4560"/>
              </a:lnSpc>
            </a:pPr>
            <a:r>
              <a:rPr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唐：三教并立</a:t>
            </a:r>
            <a:endParaRPr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fontAlgn="auto">
              <a:lnSpc>
                <a:spcPts val="4560"/>
              </a:lnSpc>
            </a:pPr>
            <a:r>
              <a:rPr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宋明：程朱理学、陆王心学</a:t>
            </a:r>
            <a:endParaRPr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fontAlgn="auto">
              <a:lnSpc>
                <a:spcPts val="4560"/>
              </a:lnSpc>
            </a:pPr>
            <a:r>
              <a:rPr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明清之际：李贽的异端思想；顾炎武、黄宗羲、王夫之的批判思想</a:t>
            </a:r>
            <a:endParaRPr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708025" cy="561975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473075" y="364490"/>
          <a:ext cx="11323955" cy="49930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26490"/>
                <a:gridCol w="1463675"/>
                <a:gridCol w="8733790"/>
              </a:tblGrid>
              <a:tr h="708025"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学派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代表人物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思想主张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38480">
                <a:tc rowSpan="3"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儒家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孔子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en-US" altLang="zh-CN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“</a:t>
                      </a: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仁</a:t>
                      </a:r>
                      <a:r>
                        <a:rPr lang="en-US" altLang="zh-CN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”</a:t>
                      </a: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；</a:t>
                      </a:r>
                      <a:r>
                        <a:rPr lang="en-US" altLang="zh-CN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“</a:t>
                      </a: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礼</a:t>
                      </a:r>
                      <a:r>
                        <a:rPr lang="en-US" altLang="zh-CN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”</a:t>
                      </a: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；“有教无类”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989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孟子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人性善，提倡</a:t>
                      </a:r>
                      <a:r>
                        <a:rPr lang="en-US" altLang="zh-CN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“</a:t>
                      </a: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仁政</a:t>
                      </a:r>
                      <a:r>
                        <a:rPr lang="en-US" altLang="zh-CN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”</a:t>
                      </a:r>
                      <a:endParaRPr lang="en-US" altLang="zh-CN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9530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荀子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人性恶，主张隆礼重法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31495">
                <a:tc rowSpan="2"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道家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老子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天地万物本原是“道”；朴素的辩证法；无为而治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9890"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庄子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崇尚逍遥自由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96570"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墨家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墨子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“兼爱”“非攻”“尚贤”</a:t>
                      </a:r>
                      <a:r>
                        <a:rPr lang="en-US" altLang="zh-CN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“</a:t>
                      </a: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节俭</a:t>
                      </a:r>
                      <a:r>
                        <a:rPr lang="en-US" altLang="zh-CN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”</a:t>
                      </a:r>
                      <a:endParaRPr lang="en-US" altLang="zh-CN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707390"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阴阳家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邹衍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“相生相胜”理论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708025"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法家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韩非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李斯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34290" marB="34290" vert="horz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以法治国，加强中央集权；主张改革变法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68580" marR="68580" marT="34290" marB="34290" vert="horz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625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7300"/>
            <a:ext cx="12192000" cy="17907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4" r="16432"/>
          <a:stretch>
            <a:fillRect/>
          </a:stretch>
        </p:blipFill>
        <p:spPr>
          <a:xfrm>
            <a:off x="0" y="4495800"/>
            <a:ext cx="12192000" cy="23691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43380" y="2903855"/>
            <a:ext cx="79019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5400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中国古代史</a:t>
            </a:r>
            <a:endParaRPr lang="zh-CN" altLang="en-US" sz="5400" b="1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86" r="65207" b="15020"/>
          <a:stretch>
            <a:fillRect/>
          </a:stretch>
        </p:blipFill>
        <p:spPr>
          <a:xfrm>
            <a:off x="0" y="5799455"/>
            <a:ext cx="4269105" cy="10585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1384300" cy="10985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207" b="19553"/>
          <a:stretch>
            <a:fillRect/>
          </a:stretch>
        </p:blipFill>
        <p:spPr>
          <a:xfrm flipH="1">
            <a:off x="8001000" y="5347970"/>
            <a:ext cx="4269105" cy="1510030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989965" y="125730"/>
            <a:ext cx="105841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（二）中国古代的文学艺术</a:t>
            </a:r>
            <a:endParaRPr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4"/>
            </p:custDataLst>
          </p:nvPr>
        </p:nvGraphicFramePr>
        <p:xfrm>
          <a:off x="867410" y="1098550"/>
          <a:ext cx="10535920" cy="5025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490"/>
                <a:gridCol w="4653915"/>
                <a:gridCol w="4374515"/>
              </a:tblGrid>
              <a:tr h="52260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时期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文学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艺术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2260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两汉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汉赋、乐府诗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——</a:t>
                      </a:r>
                      <a:endParaRPr lang="en-US" altLang="zh-CN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9448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魏晋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南北朝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建安文学、田园诗、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南朝骈文、南北朝民歌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书法：“书圣”王羲之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绘画：顾恺之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9448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唐朝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唐诗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书法：“颜筋柳骨”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绘画：“画圣”吴道子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2260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宋朝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宋词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书法：追求个性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绘画：山水画为主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2260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元朝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元曲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2260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明朝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小说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传奇、昆曲</a:t>
                      </a:r>
                      <a:endParaRPr lang="zh-CN" altLang="en-US" sz="28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2260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清朝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京剧</a:t>
                      </a:r>
                      <a:endParaRPr lang="zh-CN" altLang="en-US" sz="28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5984875" y="288290"/>
            <a:ext cx="5418455" cy="521970"/>
          </a:xfrm>
          <a:prstGeom prst="rect">
            <a:avLst/>
          </a:prstGeom>
          <a:noFill/>
          <a:ln w="12700">
            <a:solidFill>
              <a:srgbClr val="1609C7"/>
            </a:solidFill>
          </a:ln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发展趋势：世俗化、平民化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989965" y="125730"/>
            <a:ext cx="105841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（三）中国古代的科技</a:t>
            </a:r>
            <a:endParaRPr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graphicFrame>
        <p:nvGraphicFramePr>
          <p:cNvPr id="7" name="表格 8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70230" y="986155"/>
          <a:ext cx="11003915" cy="356616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304290"/>
                <a:gridCol w="1689735"/>
                <a:gridCol w="1833880"/>
                <a:gridCol w="2024380"/>
                <a:gridCol w="1905635"/>
                <a:gridCol w="1315085"/>
                <a:gridCol w="930910"/>
              </a:tblGrid>
              <a:tr h="822960"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朝代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四大发明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sym typeface="宋体" panose="02010600030101010101" pitchFamily="2" charset="-122"/>
                        </a:rPr>
                        <a:t>农学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sym typeface="宋体" panose="02010600030101010101" pitchFamily="2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医学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数学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天文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地理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其他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8750"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两汉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蔡伦改进造纸术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</a:t>
                      </a:r>
                      <a:r>
                        <a:rPr kumimoji="0" lang="zh-CN" altLang="en-US" sz="2400" b="1" kern="1200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Arial" panose="020B0604020202020204" pitchFamily="34" charset="0"/>
                        </a:rPr>
                        <a:t>氾</a:t>
                      </a: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胜之书》《四民月令》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《黄帝内经》</a:t>
                      </a:r>
                      <a:endParaRPr lang="en-US" altLang="zh-CN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《神农百草经》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/>
                      <a:r>
                        <a:rPr lang="en-US" altLang="zh-CN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</a:t>
                      </a: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伤寒杂病论</a:t>
                      </a:r>
                      <a:r>
                        <a:rPr lang="en-US" altLang="zh-CN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》</a:t>
                      </a:r>
                      <a:endParaRPr lang="en-US" altLang="zh-CN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/>
                      <a:endParaRPr lang="en-US" altLang="zh-CN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黑体" panose="02010609060101010101" pitchFamily="49" charset="-122"/>
                        </a:rPr>
                        <a:t>《九章算术》</a:t>
                      </a:r>
                      <a:endParaRPr lang="en-US" altLang="zh-CN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  <a:cs typeface="黑体" panose="02010609060101010101" pitchFamily="49" charset="-122"/>
                      </a:endParaRPr>
                    </a:p>
                    <a:p>
                      <a:pPr algn="ctr"/>
                      <a:r>
                        <a:rPr lang="en-US" altLang="zh-CN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</a:t>
                      </a: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周髀算经</a:t>
                      </a:r>
                      <a:r>
                        <a:rPr lang="en-US" altLang="zh-CN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》</a:t>
                      </a:r>
                      <a:endParaRPr lang="en-US" altLang="zh-CN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黑体" panose="02010609060101010101" pitchFamily="49" charset="-122"/>
                        </a:rPr>
                        <a:t>地动仪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  <a:cs typeface="黑体" panose="02010609060101010101" pitchFamily="49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720"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魏晋</a:t>
                      </a:r>
                      <a:endParaRPr lang="en-US" altLang="zh-CN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南北朝</a:t>
                      </a:r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贾思勰</a:t>
                      </a:r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《齐民要术》</a:t>
                      </a:r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祖冲之</a:t>
                      </a:r>
                      <a:endParaRPr lang="en-US" altLang="zh-CN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圆周率</a:t>
                      </a:r>
                      <a:endParaRPr lang="zh-CN" altLang="zh-CN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《禹贡地域图》</a:t>
                      </a:r>
                      <a:endParaRPr lang="zh-CN" altLang="zh-CN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989965" y="125730"/>
            <a:ext cx="105841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（三）中国古代的科技</a:t>
            </a:r>
            <a:endParaRPr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graphicFrame>
        <p:nvGraphicFramePr>
          <p:cNvPr id="7" name="表格 8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407670" y="647700"/>
          <a:ext cx="11328400" cy="565658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90320"/>
                <a:gridCol w="1816100"/>
                <a:gridCol w="1735455"/>
                <a:gridCol w="1812290"/>
                <a:gridCol w="875665"/>
                <a:gridCol w="2035175"/>
                <a:gridCol w="1763395"/>
              </a:tblGrid>
              <a:tr h="805180"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朝代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四大发明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sym typeface="宋体" panose="02010600030101010101" pitchFamily="2" charset="-122"/>
                        </a:rPr>
                        <a:t>农学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sym typeface="宋体" panose="02010600030101010101" pitchFamily="2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医学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数学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天文地理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其他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0825"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隋唐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雕版印刷术、唐末火药开始用于战争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en-US" altLang="zh-CN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</a:t>
                      </a: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千金方</a:t>
                      </a:r>
                      <a:r>
                        <a:rPr lang="en-US" altLang="zh-CN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》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/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《唐本草》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僧一行测</a:t>
                      </a: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算</a:t>
                      </a:r>
                      <a:endParaRPr lang="en-US" altLang="zh-CN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地球</a:t>
                      </a:r>
                      <a:r>
                        <a:rPr lang="zh-CN" altLang="zh-CN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子午线</a:t>
                      </a: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长度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1610"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宋元</a:t>
                      </a:r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活字印刷术、指南针</a:t>
                      </a:r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王祯</a:t>
                      </a:r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《农书》</a:t>
                      </a:r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郭守敬</a:t>
                      </a:r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/>
                      <a:r>
                        <a:rPr lang="en-US" altLang="zh-CN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</a:t>
                      </a:r>
                      <a:r>
                        <a:rPr lang="zh-CN" altLang="en-US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授时历</a:t>
                      </a:r>
                      <a:r>
                        <a:rPr lang="en-US" altLang="zh-CN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》</a:t>
                      </a:r>
                      <a:endParaRPr lang="en-US" altLang="zh-CN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zh-CN" altLang="en-US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沈括</a:t>
                      </a:r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/>
                      <a:r>
                        <a:rPr lang="zh-CN" altLang="en-US" sz="2400" b="1">
                          <a:solidFill>
                            <a:srgbClr val="A30234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《梦溪笔谈》</a:t>
                      </a:r>
                      <a:endParaRPr lang="zh-CN" altLang="en-US" sz="2400" b="1">
                        <a:solidFill>
                          <a:srgbClr val="A30234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8965">
                <a:tc>
                  <a:txBody>
                    <a:bodyPr wrap="square"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明朝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徐光启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/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《农政全书》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李时珍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/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《本草纲目》</a:t>
                      </a:r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algn="ctr"/>
                      <a:endParaRPr lang="zh-CN" altLang="en-US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《徐霞客游记》</a:t>
                      </a:r>
                      <a:endParaRPr lang="zh-CN" altLang="zh-CN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《</a:t>
                      </a:r>
                      <a:r>
                        <a:rPr lang="zh-CN" altLang="en-US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天工开物</a:t>
                      </a:r>
                      <a:r>
                        <a:rPr lang="en-US" altLang="zh-CN" sz="2400" b="1">
                          <a:solidFill>
                            <a:srgbClr val="13742F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》</a:t>
                      </a:r>
                      <a:endParaRPr lang="en-US" altLang="zh-CN" sz="2400" b="1">
                        <a:solidFill>
                          <a:srgbClr val="13742F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132205" y="182880"/>
            <a:ext cx="90023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一、中国古代的政治制度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046480" y="704850"/>
            <a:ext cx="9088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（一）先秦时期的政治制度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26" name="表格 25"/>
          <p:cNvGraphicFramePr/>
          <p:nvPr>
            <p:custDataLst>
              <p:tags r:id="rId3"/>
            </p:custDataLst>
          </p:nvPr>
        </p:nvGraphicFramePr>
        <p:xfrm>
          <a:off x="1476375" y="1424940"/>
          <a:ext cx="9958705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9990"/>
                <a:gridCol w="7498715"/>
              </a:tblGrid>
              <a:tr h="5181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朝代（时期）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 政治制度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夏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王位世袭制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商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内外服制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西周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分封制、宗法制、礼乐制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春秋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贵族等级分封制开始解体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9448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战国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君主权力加强；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郡县制、官僚制等封建政治制度开始产生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130935" y="125730"/>
            <a:ext cx="90881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（二）秦朝至清朝的政治制度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1.中央行政制度（君主专制）</a:t>
            </a:r>
            <a:endParaRPr lang="en-US" altLang="zh-CN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3"/>
            </p:custDataLst>
          </p:nvPr>
        </p:nvGraphicFramePr>
        <p:xfrm>
          <a:off x="1130935" y="1097280"/>
          <a:ext cx="755396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0785"/>
                <a:gridCol w="5083175"/>
              </a:tblGrid>
              <a:tr h="51244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朝代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制度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秦朝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皇帝制度、三公九卿制度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汉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内外朝制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181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魏晋南北朝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三省体制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唐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三省六部制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宋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二府三司制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00B05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元</a:t>
                      </a:r>
                      <a:endParaRPr lang="zh-CN" altLang="en-US" sz="2800" b="1">
                        <a:solidFill>
                          <a:srgbClr val="00B05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00B05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一省两院制</a:t>
                      </a:r>
                      <a:endParaRPr lang="zh-CN" altLang="en-US" sz="2800" b="1">
                        <a:solidFill>
                          <a:srgbClr val="00B05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明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废丞相设内阁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清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设军机处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9250680" y="1636395"/>
            <a:ext cx="2681605" cy="2676525"/>
          </a:xfrm>
          <a:prstGeom prst="rect">
            <a:avLst/>
          </a:prstGeom>
          <a:noFill/>
          <a:ln>
            <a:solidFill>
              <a:srgbClr val="1609C7"/>
            </a:solidFill>
          </a:ln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演进趋势：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皇权不断增强，相权逐渐减弱，</a:t>
            </a: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直至消失。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130935" y="125730"/>
            <a:ext cx="90881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（二）秦朝至清朝的政治制度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2.地方行政制度（中央集权）</a:t>
            </a:r>
            <a:endParaRPr lang="en-US" altLang="zh-CN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3"/>
            </p:custDataLst>
          </p:nvPr>
        </p:nvGraphicFramePr>
        <p:xfrm>
          <a:off x="974725" y="1198245"/>
          <a:ext cx="6650355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390"/>
                <a:gridCol w="4545965"/>
              </a:tblGrid>
              <a:tr h="441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朝代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制度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秦朝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郡县制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汉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汉初郡国并行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魏晋南北朝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——</a:t>
                      </a:r>
                      <a:endParaRPr lang="en-US" altLang="zh-CN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唐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节度使（藩镇割据）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宋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派文官任地方长官，设通判、诸路转运司“四监司”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00B05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元</a:t>
                      </a:r>
                      <a:endParaRPr lang="zh-CN" altLang="en-US" sz="2800" b="1">
                        <a:solidFill>
                          <a:srgbClr val="00B05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00B05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行省制</a:t>
                      </a:r>
                      <a:endParaRPr lang="zh-CN" altLang="en-US" sz="2800" b="1">
                        <a:solidFill>
                          <a:srgbClr val="00B05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明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废行省，设三司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清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内地分立18省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8074660" y="1443990"/>
            <a:ext cx="3033395" cy="3969385"/>
          </a:xfrm>
          <a:prstGeom prst="rect">
            <a:avLst/>
          </a:prstGeom>
          <a:noFill/>
          <a:ln>
            <a:solidFill>
              <a:srgbClr val="1609C7"/>
            </a:solidFill>
          </a:ln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演进趋势：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中央权力不断增强，地方权力逐渐减弱。</a:t>
            </a: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中央逐渐强化对地方的统治。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130935" y="125730"/>
            <a:ext cx="90881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（二）秦朝至清朝的政治制度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3.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选官用官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制度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3"/>
            </p:custDataLst>
          </p:nvPr>
        </p:nvGraphicFramePr>
        <p:xfrm>
          <a:off x="848995" y="1078865"/>
          <a:ext cx="8951595" cy="605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1875"/>
                <a:gridCol w="6649720"/>
              </a:tblGrid>
              <a:tr h="568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朝代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选官制度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秦朝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军功爵制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汉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察举制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魏晋南北朝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九品中正制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唐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5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科举制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隋文帝：分科考试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隋炀帝：设进士科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唐太宗：增加考试科目，以进士、明经两科为主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武则天：武举、殿试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唐玄宗：任用高官主持考试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宋代：扩大科举规模，南北卷制度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明清：八股取士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宋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00B05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元</a:t>
                      </a:r>
                      <a:endParaRPr lang="zh-CN" altLang="en-US" sz="2400" b="1">
                        <a:solidFill>
                          <a:srgbClr val="00B05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明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清</a:t>
                      </a:r>
                      <a:endParaRPr lang="zh-CN" altLang="en-US" sz="24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0219055" y="1079500"/>
            <a:ext cx="1044575" cy="5140325"/>
          </a:xfrm>
          <a:prstGeom prst="rect">
            <a:avLst/>
          </a:prstGeom>
          <a:noFill/>
          <a:ln>
            <a:solidFill>
              <a:srgbClr val="1609C7"/>
            </a:solidFill>
          </a:ln>
        </p:spPr>
        <p:txBody>
          <a:bodyPr vert="eaVert" wrap="square" rtlCol="0">
            <a:spAutoFit/>
          </a:bodyPr>
          <a:p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演进趋势：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逐渐走向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公平、公正、公开</a:t>
            </a: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化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130935" y="125730"/>
            <a:ext cx="90881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（二）秦朝至清朝的政治制度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4.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监察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制度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3"/>
            </p:custDataLst>
          </p:nvPr>
        </p:nvGraphicFramePr>
        <p:xfrm>
          <a:off x="974725" y="1078865"/>
          <a:ext cx="7455535" cy="431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420"/>
                <a:gridCol w="5492115"/>
              </a:tblGrid>
              <a:tr h="568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朝代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制度（官员）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秦朝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御史大夫（中央设立，监察百官）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汉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刺史（地方设立，监察地方官）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7244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宋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设通判（地方设立，监察知州）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00B05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元</a:t>
                      </a:r>
                      <a:endParaRPr lang="zh-CN" altLang="en-US" sz="2800" b="1">
                        <a:solidFill>
                          <a:srgbClr val="00B05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——</a:t>
                      </a:r>
                      <a:endParaRPr lang="en-US" altLang="zh-CN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明</a:t>
                      </a:r>
                      <a:endParaRPr lang="zh-CN" altLang="en-US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——</a:t>
                      </a:r>
                      <a:endParaRPr lang="en-US" altLang="zh-CN" sz="28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029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清</a:t>
                      </a:r>
                      <a:endParaRPr lang="zh-CN" altLang="en-US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——</a:t>
                      </a:r>
                      <a:endParaRPr lang="en-US" altLang="zh-CN" sz="28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849630" y="4902200"/>
            <a:ext cx="87769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历代常设监察机构：御史台、谏院、督察院等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582660" y="1438910"/>
            <a:ext cx="287845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积极评价：</a:t>
            </a: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有利于政府对官吏加强监督；成为强化皇权巩固政权的重要手段。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974725" cy="7740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130935" y="125730"/>
            <a:ext cx="90881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（二）秦朝至清朝的政治制度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5.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边疆治理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3"/>
            </p:custDataLst>
          </p:nvPr>
        </p:nvGraphicFramePr>
        <p:xfrm>
          <a:off x="974725" y="1078865"/>
          <a:ext cx="10630535" cy="581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1935"/>
                <a:gridCol w="9118600"/>
              </a:tblGrid>
              <a:tr h="568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朝代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措施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秦朝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修长城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汉</a:t>
                      </a:r>
                      <a:endParaRPr lang="zh-CN" altLang="en-US" sz="24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西域都护府（新疆）</a:t>
                      </a:r>
                      <a:endParaRPr lang="zh-CN" altLang="en-US" sz="24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8768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唐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安西都护府、北庭都护府（新疆）；文成公主入藏、</a:t>
                      </a:r>
                      <a:endParaRPr lang="en-US" altLang="zh-CN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唐蕃会盟（西藏）；封渤海国（东北）</a:t>
                      </a:r>
                      <a:endParaRPr lang="en-US" altLang="zh-CN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元</a:t>
                      </a:r>
                      <a:endParaRPr lang="zh-CN" altLang="en-US" sz="24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宣政院（西藏）；北庭都元帅府、宣慰司（新疆）；</a:t>
                      </a:r>
                      <a:endParaRPr lang="en-US" altLang="zh-CN" sz="24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澎湖巡检司（台湾）</a:t>
                      </a:r>
                      <a:endParaRPr lang="en-US" altLang="zh-CN" sz="24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明</a:t>
                      </a:r>
                      <a:endParaRPr lang="zh-CN" altLang="en-US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明朝：重修长城；设奴儿干都司（东北）；</a:t>
                      </a:r>
                      <a:endParaRPr lang="en-US" altLang="zh-CN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1609C7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设行都指挥使司（西藏）</a:t>
                      </a:r>
                      <a:endParaRPr lang="en-US" altLang="zh-CN" sz="2400" b="1">
                        <a:solidFill>
                          <a:srgbClr val="1609C7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029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清</a:t>
                      </a:r>
                      <a:endParaRPr lang="zh-CN" altLang="en-US" sz="24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伊犁将军（新疆）；设盟、旗（蒙古）</a:t>
                      </a:r>
                      <a:r>
                        <a:rPr lang="zh-CN" altLang="en-US" sz="24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；</a:t>
                      </a:r>
                      <a:endParaRPr lang="en-US" altLang="zh-CN" sz="24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册封“达赖”“班禅”、设驻藏大臣（西藏）；</a:t>
                      </a:r>
                      <a:endParaRPr lang="en-US" altLang="zh-CN" sz="24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1C981C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郑成功收复台湾、设台湾府。</a:t>
                      </a:r>
                      <a:endParaRPr lang="en-US" altLang="zh-CN" sz="2400" b="1">
                        <a:solidFill>
                          <a:srgbClr val="1C981C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381"/>
          <a:stretch>
            <a:fillRect/>
          </a:stretch>
        </p:blipFill>
        <p:spPr>
          <a:xfrm>
            <a:off x="0" y="0"/>
            <a:ext cx="12270105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86" r="65207" b="15020"/>
          <a:stretch>
            <a:fillRect/>
          </a:stretch>
        </p:blipFill>
        <p:spPr>
          <a:xfrm>
            <a:off x="0" y="5799455"/>
            <a:ext cx="4269105" cy="10585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14075" b="39106"/>
          <a:stretch>
            <a:fillRect/>
          </a:stretch>
        </p:blipFill>
        <p:spPr>
          <a:xfrm>
            <a:off x="0" y="0"/>
            <a:ext cx="1384300" cy="10985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207" b="19553"/>
          <a:stretch>
            <a:fillRect/>
          </a:stretch>
        </p:blipFill>
        <p:spPr>
          <a:xfrm flipH="1">
            <a:off x="8001000" y="5347970"/>
            <a:ext cx="4269105" cy="1510030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130935" y="125730"/>
            <a:ext cx="90881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（二）秦朝至清朝的政治制度</a:t>
            </a:r>
            <a:endParaRPr lang="zh-CN" altLang="en-US" sz="2800" b="1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6.</a:t>
            </a:r>
            <a:r>
              <a:rPr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对外关系</a:t>
            </a:r>
            <a:endParaRPr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30935" y="1078865"/>
            <a:ext cx="10766425" cy="30149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 fontAlgn="auto">
              <a:lnSpc>
                <a:spcPts val="3800"/>
              </a:lnSpc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西汉：张骞通使西域；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丝绸之路</a:t>
            </a: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的开辟；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佛教</a:t>
            </a: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传入中国（东汉）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457200" indent="-457200" fontAlgn="auto">
              <a:lnSpc>
                <a:spcPts val="3800"/>
              </a:lnSpc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东晋：法显天竺取经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457200" indent="-457200" fontAlgn="auto">
              <a:lnSpc>
                <a:spcPts val="3800"/>
              </a:lnSpc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唐朝：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遣唐使</a:t>
            </a: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；玄奘西行；鉴真东渡（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开放的对外政策</a:t>
            </a: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）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457200" indent="-457200" fontAlgn="auto">
              <a:lnSpc>
                <a:spcPts val="3800"/>
              </a:lnSpc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宋元：海上丝绸之路繁荣，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海外贸易税</a:t>
            </a: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成为国家税收重要来源</a:t>
            </a:r>
            <a:endParaRPr lang="zh-CN" altLang="en-US" sz="2800" b="1">
              <a:solidFill>
                <a:srgbClr val="1609C7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457200" indent="-457200" fontAlgn="auto">
              <a:lnSpc>
                <a:spcPts val="3800"/>
              </a:lnSpc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明朝：郑和下西洋；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海禁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457200" indent="-457200" fontAlgn="auto">
              <a:lnSpc>
                <a:spcPts val="3800"/>
              </a:lnSpc>
              <a:buFont typeface="Wingdings" panose="05000000000000000000" charset="0"/>
              <a:buChar char="Ø"/>
            </a:pPr>
            <a:r>
              <a:rPr lang="zh-CN" altLang="en-US" sz="2800" b="1">
                <a:solidFill>
                  <a:srgbClr val="1609C7"/>
                </a:solidFill>
                <a:latin typeface="楷体" panose="02010609060101010101" charset="-122"/>
                <a:ea typeface="楷体" panose="02010609060101010101" charset="-122"/>
              </a:rPr>
              <a:t>清朝：朝贡外交；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闭关自守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30935" y="4093845"/>
            <a:ext cx="9694545" cy="1383665"/>
          </a:xfrm>
          <a:prstGeom prst="rect">
            <a:avLst/>
          </a:prstGeom>
          <a:noFill/>
          <a:ln>
            <a:solidFill>
              <a:srgbClr val="1609C7"/>
            </a:solidFill>
          </a:ln>
        </p:spPr>
        <p:txBody>
          <a:bodyPr wrap="square" rtlCol="0">
            <a:spAutoFit/>
          </a:bodyPr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主要趋势：从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开放到逐渐封闭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主要外交形式：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朝贡贸易、宗藩体系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主要影响：加强了中国与外国之间的经济文化交流；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</p:bldLst>
  </p:timing>
</p:sld>
</file>

<file path=ppt/tags/tag1.xml><?xml version="1.0" encoding="utf-8"?>
<p:tagLst xmlns:p="http://schemas.openxmlformats.org/presentationml/2006/main">
  <p:tag name="KSO_WM_UNIT_TABLE_BEAUTIFY" val="smartTable{731d68aa-1c13-4865-a385-6ca772de21f1}"/>
</p:tagLst>
</file>

<file path=ppt/tags/tag10.xml><?xml version="1.0" encoding="utf-8"?>
<p:tagLst xmlns:p="http://schemas.openxmlformats.org/presentationml/2006/main">
  <p:tag name="KSO_WM_UNIT_TABLE_BEAUTIFY" val="smartTable{40bb0902-1085-4480-b8f7-50c1700bb2e1}"/>
  <p:tag name="TABLE_ENDDRAG_ORIGIN_RECT" val="891*451"/>
  <p:tag name="TABLE_ENDDRAG_RECT" val="25*93*891*451"/>
</p:tagLst>
</file>

<file path=ppt/tags/tag11.xml><?xml version="1.0" encoding="utf-8"?>
<p:tagLst xmlns:p="http://schemas.openxmlformats.org/presentationml/2006/main">
  <p:tag name="KSO_WM_UNIT_TABLE_BEAUTIFY" val="smartTable{097c26f7-4f85-4cfe-9aba-5059c29fd3e5}"/>
  <p:tag name="TABLE_ENDDRAG_ORIGIN_RECT" val="829*395"/>
  <p:tag name="TABLE_ENDDRAG_RECT" val="77*61*829*395"/>
</p:tagLst>
</file>

<file path=ppt/tags/tag12.xml><?xml version="1.0" encoding="utf-8"?>
<p:tagLst xmlns:p="http://schemas.openxmlformats.org/presentationml/2006/main">
  <p:tag name="KSO_WM_UNIT_TABLE_BEAUTIFY" val="smartTable{2387c812-92d7-4a12-89e4-9eef7221a973}"/>
  <p:tag name="TABLE_ENDDRAG_ORIGIN_RECT" val="866*859"/>
  <p:tag name="TABLE_ENDDRAG_RECT" val="61*97*866*859"/>
</p:tagLst>
</file>

<file path=ppt/tags/tag13.xml><?xml version="1.0" encoding="utf-8"?>
<p:tagLst xmlns:p="http://schemas.openxmlformats.org/presentationml/2006/main">
  <p:tag name="KSO_WM_UNIT_TABLE_BEAUTIFY" val="smartTable{2387c812-92d7-4a12-89e4-9eef7221a973}"/>
  <p:tag name="TABLE_ENDDRAG_ORIGIN_RECT" val="866*859"/>
  <p:tag name="TABLE_ENDDRAG_RECT" val="61*97*866*859"/>
</p:tagLst>
</file>

<file path=ppt/tags/tag2.xml><?xml version="1.0" encoding="utf-8"?>
<p:tagLst xmlns:p="http://schemas.openxmlformats.org/presentationml/2006/main">
  <p:tag name="KSO_WM_UNIT_TABLE_BEAUTIFY" val="smartTable{3144627f-8b9c-4ffd-a431-fea7a0b57c7b}"/>
</p:tagLst>
</file>

<file path=ppt/tags/tag3.xml><?xml version="1.0" encoding="utf-8"?>
<p:tagLst xmlns:p="http://schemas.openxmlformats.org/presentationml/2006/main">
  <p:tag name="KSO_WM_UNIT_TABLE_BEAUTIFY" val="smartTable{3144627f-8b9c-4ffd-a431-fea7a0b57c7b}"/>
</p:tagLst>
</file>

<file path=ppt/tags/tag4.xml><?xml version="1.0" encoding="utf-8"?>
<p:tagLst xmlns:p="http://schemas.openxmlformats.org/presentationml/2006/main">
  <p:tag name="KSO_WM_UNIT_TABLE_BEAUTIFY" val="smartTable{3144627f-8b9c-4ffd-a431-fea7a0b57c7b}"/>
</p:tagLst>
</file>

<file path=ppt/tags/tag5.xml><?xml version="1.0" encoding="utf-8"?>
<p:tagLst xmlns:p="http://schemas.openxmlformats.org/presentationml/2006/main">
  <p:tag name="KSO_WM_UNIT_TABLE_BEAUTIFY" val="smartTable{3144627f-8b9c-4ffd-a431-fea7a0b57c7b}"/>
</p:tagLst>
</file>

<file path=ppt/tags/tag6.xml><?xml version="1.0" encoding="utf-8"?>
<p:tagLst xmlns:p="http://schemas.openxmlformats.org/presentationml/2006/main">
  <p:tag name="KSO_WM_UNIT_TABLE_BEAUTIFY" val="smartTable{3144627f-8b9c-4ffd-a431-fea7a0b57c7b}"/>
</p:tagLst>
</file>

<file path=ppt/tags/tag7.xml><?xml version="1.0" encoding="utf-8"?>
<p:tagLst xmlns:p="http://schemas.openxmlformats.org/presentationml/2006/main">
  <p:tag name="KSO_WM_UNIT_TABLE_BEAUTIFY" val="smartTable{b9a05357-e04e-480d-8ef4-954ca5e97da1}"/>
  <p:tag name="TABLE_ENDDRAG_ORIGIN_RECT" val="787*364"/>
  <p:tag name="TABLE_ENDDRAG_RECT" val="120*103*787*364"/>
</p:tagLst>
</file>

<file path=ppt/tags/tag8.xml><?xml version="1.0" encoding="utf-8"?>
<p:tagLst xmlns:p="http://schemas.openxmlformats.org/presentationml/2006/main">
  <p:tag name="KSO_WM_UNIT_TABLE_BEAUTIFY" val="smartTable{b9a05357-e04e-480d-8ef4-954ca5e97da1}"/>
  <p:tag name="TABLE_ENDDRAG_ORIGIN_RECT" val="787*364"/>
  <p:tag name="TABLE_ENDDRAG_RECT" val="120*103*787*364"/>
</p:tagLst>
</file>

<file path=ppt/tags/tag9.xml><?xml version="1.0" encoding="utf-8"?>
<p:tagLst xmlns:p="http://schemas.openxmlformats.org/presentationml/2006/main">
  <p:tag name="KSO_WM_UNIT_TABLE_BEAUTIFY" val="smartTable{b9a05357-e04e-480d-8ef4-954ca5e97da1}"/>
  <p:tag name="TABLE_ENDDRAG_ORIGIN_RECT" val="787*364"/>
  <p:tag name="TABLE_ENDDRAG_RECT" val="120*103*787*36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3228</Words>
  <PresentationFormat>宽屏</PresentationFormat>
  <Paragraphs>748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22</vt:i4>
      </vt:variant>
    </vt:vector>
  </HeadingPairs>
  <TitlesOfParts>
    <vt:vector size="39" baseType="lpstr">
      <vt:lpstr>Arial</vt:lpstr>
      <vt:lpstr>宋体</vt:lpstr>
      <vt:lpstr>Wingdings</vt:lpstr>
      <vt:lpstr>楷体</vt:lpstr>
      <vt:lpstr>Wingdings</vt:lpstr>
      <vt:lpstr>微软雅黑</vt:lpstr>
      <vt:lpstr>Arial Unicode MS</vt:lpstr>
      <vt:lpstr>等线 Light</vt:lpstr>
      <vt:lpstr>等线</vt:lpstr>
      <vt:lpstr>Calibri</vt:lpstr>
      <vt:lpstr>黑体</vt:lpstr>
      <vt:lpstr>Constantia</vt:lpstr>
      <vt:lpstr>Office 主题​​</vt:lpstr>
      <vt:lpstr>自定义设计方案</vt:lpstr>
      <vt:lpstr>2_自定义设计方案</vt:lpstr>
      <vt:lpstr>1_自定义设计方案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2019-12-03T03:09:00Z</dcterms:created>
  <dcterms:modified xsi:type="dcterms:W3CDTF">2022-01-10T02:06:24Z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2052-11.1.0.11194</vt:lpwstr>
  </property>
  <property fmtid="{D5CDD505-2E9C-101B-9397-08002B2CF9AE}" pid="3" name="KSOTemplateUUID">
    <vt:lpwstr>v1.0_mb_P7pSkIVyRT53QPvotlEWMA==</vt:lpwstr>
  </property>
  <property fmtid="{D5CDD505-2E9C-101B-9397-08002B2CF9AE}" pid="4" name="ICV">
    <vt:lpwstr>AB5723D1CF3C43B2AFCCE37A5EDB3049</vt:lpwstr>
  </property>
</Properties>
</file>