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469" r:id="rId3"/>
    <p:sldId id="531" r:id="rId4"/>
    <p:sldId id="511" r:id="rId5"/>
    <p:sldId id="512" r:id="rId6"/>
    <p:sldId id="513" r:id="rId8"/>
    <p:sldId id="528" r:id="rId9"/>
    <p:sldId id="529" r:id="rId10"/>
    <p:sldId id="530" r:id="rId11"/>
    <p:sldId id="552" r:id="rId12"/>
    <p:sldId id="593" r:id="rId13"/>
    <p:sldId id="641" r:id="rId14"/>
    <p:sldId id="553" r:id="rId15"/>
    <p:sldId id="555" r:id="rId16"/>
    <p:sldId id="637" r:id="rId17"/>
    <p:sldId id="642" r:id="rId18"/>
    <p:sldId id="597" r:id="rId19"/>
    <p:sldId id="601" r:id="rId20"/>
    <p:sldId id="639" r:id="rId21"/>
    <p:sldId id="646" r:id="rId22"/>
    <p:sldId id="603" r:id="rId23"/>
    <p:sldId id="645" r:id="rId24"/>
    <p:sldId id="556" r:id="rId25"/>
    <p:sldId id="594" r:id="rId26"/>
    <p:sldId id="595" r:id="rId27"/>
    <p:sldId id="596" r:id="rId28"/>
    <p:sldId id="643" r:id="rId29"/>
    <p:sldId id="640" r:id="rId30"/>
    <p:sldId id="644" r:id="rId31"/>
    <p:sldId id="624" r:id="rId32"/>
    <p:sldId id="573" r:id="rId33"/>
    <p:sldId id="575" r:id="rId34"/>
    <p:sldId id="576" r:id="rId35"/>
    <p:sldId id="577" r:id="rId36"/>
    <p:sldId id="638" r:id="rId37"/>
    <p:sldId id="578" r:id="rId38"/>
    <p:sldId id="647" r:id="rId39"/>
    <p:sldId id="464" r:id="rId40"/>
  </p:sldIdLst>
  <p:sldSz cx="9144000" cy="6858000" type="screen4x3"/>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505F2C04-C923-438B-8C0F-E0CD2BADF298}">
      <wppc:fontMiss xmlns:wppc="http://www.wps.cn/officeDocument/PresentationCustomData" type="true"/>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微软用户" initials="微" lastIdx="0" clrIdx="0"/>
  <p:cmAuthor id="3" name="Author" initials="A" lastIdx="0" clrIdx="2"/>
  <p:cmAuthor id="4" name="evanyifenglee@outlook.com" initials="e" lastIdx="2" clrIdx="0"/>
  <p:cmAuthor id="5" name="cazx148" initials="c" lastIdx="4" clrIdx="3"/>
  <p:cmAuthor id="6" name="新课标第一网" initials="新"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87"/>
    <p:restoredTop sz="94660"/>
  </p:normalViewPr>
  <p:slideViewPr>
    <p:cSldViewPr showGuides="1">
      <p:cViewPr varScale="1">
        <p:scale>
          <a:sx n="75" d="100"/>
          <a:sy n="75" d="100"/>
        </p:scale>
        <p:origin x="-67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50C18B5-B837-4331-8AF0-C778505A2D17}" type="doc">
      <dgm:prSet loTypeId="urn:microsoft.com/office/officeart/2005/8/layout/process4" loCatId="list" qsTypeId="urn:microsoft.com/office/officeart/2005/8/quickstyle/3d3#1" qsCatId="3D" csTypeId="urn:microsoft.com/office/officeart/2005/8/colors/accent0_3#1" csCatId="mainScheme" phldr="1"/>
      <dgm:spPr/>
      <dgm:t>
        <a:bodyPr/>
        <a:lstStyle/>
        <a:p>
          <a:endParaRPr lang="zh-CN" altLang="en-US"/>
        </a:p>
      </dgm:t>
    </dgm:pt>
    <dgm:pt modelId="{6F75E59C-910C-481A-BB61-DB43E8FAC7E3}">
      <dgm:prSet phldrT="[文本]"/>
      <dgm:spPr/>
      <dgm:t>
        <a:bodyPr/>
        <a:lstStyle/>
        <a:p>
          <a:r>
            <a:rPr lang="en-US" altLang="zh-CN" b="1" dirty="0" smtClean="0">
              <a:latin typeface="黑体" panose="02010609060101010101" pitchFamily="2" charset="-122"/>
              <a:ea typeface="黑体" panose="02010609060101010101" pitchFamily="2" charset="-122"/>
            </a:rPr>
            <a:t>1946</a:t>
          </a:r>
          <a:r>
            <a:rPr lang="zh-CN" altLang="en-US" b="1" dirty="0" smtClean="0">
              <a:latin typeface="黑体" panose="02010609060101010101" pitchFamily="2" charset="-122"/>
              <a:ea typeface="黑体" panose="02010609060101010101" pitchFamily="2" charset="-122"/>
            </a:rPr>
            <a:t>年</a:t>
          </a:r>
          <a:r>
            <a:rPr lang="en-US" altLang="zh-CN" b="1" dirty="0" smtClean="0">
              <a:latin typeface="黑体" panose="02010609060101010101" pitchFamily="2" charset="-122"/>
              <a:ea typeface="黑体" panose="02010609060101010101" pitchFamily="2" charset="-122"/>
            </a:rPr>
            <a:t>6</a:t>
          </a:r>
          <a:r>
            <a:rPr lang="zh-CN" altLang="en-US" b="1" dirty="0" smtClean="0">
              <a:latin typeface="黑体" panose="02010609060101010101" pitchFamily="2" charset="-122"/>
              <a:ea typeface="黑体" panose="02010609060101010101" pitchFamily="2" charset="-122"/>
            </a:rPr>
            <a:t>月</a:t>
          </a:r>
          <a:r>
            <a:rPr lang="en-US" altLang="zh-CN" b="1" dirty="0" smtClean="0">
              <a:latin typeface="黑体" panose="02010609060101010101" pitchFamily="2" charset="-122"/>
              <a:ea typeface="黑体" panose="02010609060101010101" pitchFamily="2" charset="-122"/>
            </a:rPr>
            <a:t>—10</a:t>
          </a:r>
          <a:r>
            <a:rPr lang="zh-CN" altLang="en-US" b="1" dirty="0" smtClean="0">
              <a:latin typeface="黑体" panose="02010609060101010101" pitchFamily="2" charset="-122"/>
              <a:ea typeface="黑体" panose="02010609060101010101" pitchFamily="2" charset="-122"/>
            </a:rPr>
            <a:t>月</a:t>
          </a:r>
          <a:endParaRPr lang="zh-CN" altLang="en-US" b="1" dirty="0">
            <a:latin typeface="黑体" panose="02010609060101010101" pitchFamily="2" charset="-122"/>
            <a:ea typeface="黑体" panose="02010609060101010101" pitchFamily="2" charset="-122"/>
          </a:endParaRPr>
        </a:p>
      </dgm:t>
    </dgm:pt>
    <dgm:pt modelId="{C74DA0FD-441D-4187-A2F1-623F5284B6EA}" cxnId="{5D29A2FC-E37D-4BFA-BA58-B1C026F97FF3}" type="parTrans">
      <dgm:prSet/>
      <dgm:spPr/>
      <dgm:t>
        <a:bodyPr/>
        <a:lstStyle/>
        <a:p>
          <a:endParaRPr lang="zh-CN" altLang="en-US"/>
        </a:p>
      </dgm:t>
    </dgm:pt>
    <dgm:pt modelId="{2080EEF6-A633-4B45-9A18-2058A9E91ADA}" cxnId="{5D29A2FC-E37D-4BFA-BA58-B1C026F97FF3}" type="sibTrans">
      <dgm:prSet/>
      <dgm:spPr/>
      <dgm:t>
        <a:bodyPr/>
        <a:lstStyle/>
        <a:p>
          <a:endParaRPr lang="zh-CN" altLang="en-US"/>
        </a:p>
      </dgm:t>
    </dgm:pt>
    <dgm:pt modelId="{201B6D9E-326C-47C0-B4A0-B874E7498307}">
      <dgm:prSet phldrT="[文本]" custT="1"/>
      <dgm:spPr/>
      <dgm:t>
        <a:bodyPr/>
        <a:lstStyle/>
        <a:p>
          <a:r>
            <a:rPr lang="zh-CN" altLang="en-US" sz="1800" b="1" dirty="0" smtClean="0">
              <a:solidFill>
                <a:srgbClr val="FF0000"/>
              </a:solidFill>
              <a:latin typeface="楷体" panose="02010609060101010101" pitchFamily="49" charset="-122"/>
              <a:ea typeface="楷体" panose="02010609060101010101" pitchFamily="49" charset="-122"/>
            </a:rPr>
            <a:t>全面进攻</a:t>
          </a:r>
          <a:r>
            <a:rPr lang="zh-CN" altLang="en-US" sz="1800" b="1" dirty="0" smtClean="0">
              <a:latin typeface="楷体" panose="02010609060101010101" pitchFamily="49" charset="-122"/>
              <a:ea typeface="楷体" panose="02010609060101010101" pitchFamily="49" charset="-122"/>
            </a:rPr>
            <a:t>中原解放区</a:t>
          </a:r>
          <a:endParaRPr lang="zh-CN" altLang="en-US" sz="1800" b="1" dirty="0">
            <a:latin typeface="楷体" panose="02010609060101010101" pitchFamily="49" charset="-122"/>
            <a:ea typeface="楷体" panose="02010609060101010101" pitchFamily="49" charset="-122"/>
          </a:endParaRPr>
        </a:p>
      </dgm:t>
    </dgm:pt>
    <dgm:pt modelId="{C89DD8CD-ECCF-4CDF-9661-656983008252}" cxnId="{2C5EBE22-BE20-461C-B448-CDAEAA631660}" type="parTrans">
      <dgm:prSet/>
      <dgm:spPr/>
      <dgm:t>
        <a:bodyPr/>
        <a:lstStyle/>
        <a:p>
          <a:endParaRPr lang="zh-CN" altLang="en-US"/>
        </a:p>
      </dgm:t>
    </dgm:pt>
    <dgm:pt modelId="{59A78213-541C-49C4-AC9E-2ED541596909}" cxnId="{2C5EBE22-BE20-461C-B448-CDAEAA631660}" type="sibTrans">
      <dgm:prSet/>
      <dgm:spPr/>
      <dgm:t>
        <a:bodyPr/>
        <a:lstStyle/>
        <a:p>
          <a:endParaRPr lang="zh-CN" altLang="en-US"/>
        </a:p>
      </dgm:t>
    </dgm:pt>
    <dgm:pt modelId="{7BFBEC84-AC72-4DCE-8C3D-79DDA25B0C79}">
      <dgm:prSet phldrT="[文本]" custT="1"/>
      <dgm:spPr/>
      <dgm:t>
        <a:bodyPr/>
        <a:lstStyle/>
        <a:p>
          <a:r>
            <a:rPr lang="zh-CN" altLang="en-US" sz="1800" b="1" dirty="0" smtClean="0">
              <a:latin typeface="黑体" panose="02010609060101010101" pitchFamily="2" charset="-122"/>
              <a:ea typeface="黑体" panose="02010609060101010101" pitchFamily="2" charset="-122"/>
            </a:rPr>
            <a:t>自力更生、自卫反击</a:t>
          </a:r>
          <a:endParaRPr lang="zh-CN" altLang="en-US" sz="1800" b="1" dirty="0">
            <a:latin typeface="黑体" panose="02010609060101010101" pitchFamily="2" charset="-122"/>
            <a:ea typeface="黑体" panose="02010609060101010101" pitchFamily="2" charset="-122"/>
          </a:endParaRPr>
        </a:p>
      </dgm:t>
    </dgm:pt>
    <dgm:pt modelId="{348D2351-CE67-4B37-9F37-4282D96B6A28}" cxnId="{854E648C-6910-4B78-8872-03497E0A1A0E}" type="parTrans">
      <dgm:prSet/>
      <dgm:spPr/>
      <dgm:t>
        <a:bodyPr/>
        <a:lstStyle/>
        <a:p>
          <a:endParaRPr lang="zh-CN" altLang="en-US"/>
        </a:p>
      </dgm:t>
    </dgm:pt>
    <dgm:pt modelId="{1F1D42F0-3EBE-4EBA-B448-92B91FDB1A69}" cxnId="{854E648C-6910-4B78-8872-03497E0A1A0E}" type="sibTrans">
      <dgm:prSet/>
      <dgm:spPr/>
      <dgm:t>
        <a:bodyPr/>
        <a:lstStyle/>
        <a:p>
          <a:endParaRPr lang="zh-CN" altLang="en-US"/>
        </a:p>
      </dgm:t>
    </dgm:pt>
    <dgm:pt modelId="{5242A9BF-E0F7-4404-B42C-00F7C2F19808}">
      <dgm:prSet phldrT="[文本]"/>
      <dgm:spPr/>
      <dgm:t>
        <a:bodyPr/>
        <a:lstStyle/>
        <a:p>
          <a:r>
            <a:rPr lang="en-US" altLang="zh-CN" b="1" dirty="0" smtClean="0">
              <a:latin typeface="黑体" panose="02010609060101010101" pitchFamily="2" charset="-122"/>
              <a:ea typeface="黑体" panose="02010609060101010101" pitchFamily="2" charset="-122"/>
            </a:rPr>
            <a:t>1947</a:t>
          </a:r>
          <a:r>
            <a:rPr lang="zh-CN" altLang="en-US" b="1" dirty="0" smtClean="0">
              <a:latin typeface="黑体" panose="02010609060101010101" pitchFamily="2" charset="-122"/>
              <a:ea typeface="黑体" panose="02010609060101010101" pitchFamily="2" charset="-122"/>
            </a:rPr>
            <a:t>年</a:t>
          </a:r>
          <a:r>
            <a:rPr lang="en-US" altLang="zh-CN" b="1" dirty="0" smtClean="0">
              <a:latin typeface="黑体" panose="02010609060101010101" pitchFamily="2" charset="-122"/>
              <a:ea typeface="黑体" panose="02010609060101010101" pitchFamily="2" charset="-122"/>
            </a:rPr>
            <a:t>3</a:t>
          </a:r>
          <a:r>
            <a:rPr lang="zh-CN" altLang="en-US" b="1" dirty="0" smtClean="0">
              <a:latin typeface="黑体" panose="02010609060101010101" pitchFamily="2" charset="-122"/>
              <a:ea typeface="黑体" panose="02010609060101010101" pitchFamily="2" charset="-122"/>
            </a:rPr>
            <a:t>月</a:t>
          </a:r>
          <a:r>
            <a:rPr lang="en-US" altLang="zh-CN" b="1" dirty="0" smtClean="0">
              <a:latin typeface="黑体" panose="02010609060101010101" pitchFamily="2" charset="-122"/>
              <a:ea typeface="黑体" panose="02010609060101010101" pitchFamily="2" charset="-122"/>
            </a:rPr>
            <a:t>—6</a:t>
          </a:r>
          <a:r>
            <a:rPr lang="zh-CN" altLang="en-US" b="1" dirty="0" smtClean="0">
              <a:latin typeface="黑体" panose="02010609060101010101" pitchFamily="2" charset="-122"/>
              <a:ea typeface="黑体" panose="02010609060101010101" pitchFamily="2" charset="-122"/>
            </a:rPr>
            <a:t>月</a:t>
          </a:r>
          <a:endParaRPr lang="zh-CN" altLang="en-US" b="1" dirty="0">
            <a:latin typeface="黑体" panose="02010609060101010101" pitchFamily="2" charset="-122"/>
            <a:ea typeface="黑体" panose="02010609060101010101" pitchFamily="2" charset="-122"/>
          </a:endParaRPr>
        </a:p>
      </dgm:t>
    </dgm:pt>
    <dgm:pt modelId="{6CB57200-C4E9-4E79-9A2C-067E3D1FD47D}" cxnId="{43B2CED8-A6EC-4460-BE67-0A0B24B7E1A1}" type="parTrans">
      <dgm:prSet/>
      <dgm:spPr/>
      <dgm:t>
        <a:bodyPr/>
        <a:lstStyle/>
        <a:p>
          <a:endParaRPr lang="zh-CN" altLang="en-US"/>
        </a:p>
      </dgm:t>
    </dgm:pt>
    <dgm:pt modelId="{F8FF8F49-FD4B-4E70-8C18-A14A19AA4A4A}" cxnId="{43B2CED8-A6EC-4460-BE67-0A0B24B7E1A1}" type="sibTrans">
      <dgm:prSet/>
      <dgm:spPr/>
      <dgm:t>
        <a:bodyPr/>
        <a:lstStyle/>
        <a:p>
          <a:endParaRPr lang="zh-CN" altLang="en-US"/>
        </a:p>
      </dgm:t>
    </dgm:pt>
    <dgm:pt modelId="{C7146596-4626-4602-AC7F-4BE301028B5D}">
      <dgm:prSet phldrT="[文本]" custT="1"/>
      <dgm:spPr/>
      <dgm:t>
        <a:bodyPr/>
        <a:lstStyle/>
        <a:p>
          <a:r>
            <a:rPr lang="zh-CN" altLang="en-US" sz="1600" b="1" dirty="0" smtClean="0">
              <a:solidFill>
                <a:srgbClr val="FF0000"/>
              </a:solidFill>
              <a:latin typeface="楷体" panose="02010609060101010101" pitchFamily="49" charset="-122"/>
              <a:ea typeface="楷体" panose="02010609060101010101" pitchFamily="49" charset="-122"/>
            </a:rPr>
            <a:t>重点进攻</a:t>
          </a:r>
          <a:r>
            <a:rPr lang="zh-CN" altLang="en-US" sz="1600" b="1" dirty="0" smtClean="0">
              <a:latin typeface="楷体" panose="02010609060101010101" pitchFamily="49" charset="-122"/>
              <a:ea typeface="楷体" panose="02010609060101010101" pitchFamily="49" charset="-122"/>
            </a:rPr>
            <a:t>陕北、山东解放区</a:t>
          </a:r>
          <a:endParaRPr lang="zh-CN" altLang="en-US" sz="1600" b="1" dirty="0">
            <a:latin typeface="楷体" panose="02010609060101010101" pitchFamily="49" charset="-122"/>
            <a:ea typeface="楷体" panose="02010609060101010101" pitchFamily="49" charset="-122"/>
          </a:endParaRPr>
        </a:p>
      </dgm:t>
    </dgm:pt>
    <dgm:pt modelId="{0B3AC100-1352-4884-8DF1-7D99C4CD728A}" cxnId="{54EBD94D-B305-4E66-A886-6A2941635639}" type="parTrans">
      <dgm:prSet/>
      <dgm:spPr/>
      <dgm:t>
        <a:bodyPr/>
        <a:lstStyle/>
        <a:p>
          <a:endParaRPr lang="zh-CN" altLang="en-US"/>
        </a:p>
      </dgm:t>
    </dgm:pt>
    <dgm:pt modelId="{65E305F5-8BB3-4D93-8877-9C91960974EA}" cxnId="{54EBD94D-B305-4E66-A886-6A2941635639}" type="sibTrans">
      <dgm:prSet/>
      <dgm:spPr/>
      <dgm:t>
        <a:bodyPr/>
        <a:lstStyle/>
        <a:p>
          <a:endParaRPr lang="zh-CN" altLang="en-US"/>
        </a:p>
      </dgm:t>
    </dgm:pt>
    <dgm:pt modelId="{B9F8B624-BB4E-49C8-B522-BD75EF09E04D}">
      <dgm:prSet phldrT="[文本]" custT="1"/>
      <dgm:spPr/>
      <dgm:t>
        <a:bodyPr/>
        <a:lstStyle/>
        <a:p>
          <a:r>
            <a:rPr lang="zh-CN" altLang="en-US" sz="1800" b="1" dirty="0" smtClean="0">
              <a:latin typeface="楷体" panose="02010609060101010101" pitchFamily="49" charset="-122"/>
              <a:ea typeface="楷体" panose="02010609060101010101" pitchFamily="49" charset="-122"/>
            </a:rPr>
            <a:t>转战陕北、打退进攻</a:t>
          </a:r>
          <a:endParaRPr lang="zh-CN" altLang="en-US" sz="1800" b="1" dirty="0">
            <a:latin typeface="楷体" panose="02010609060101010101" pitchFamily="49" charset="-122"/>
            <a:ea typeface="楷体" panose="02010609060101010101" pitchFamily="49" charset="-122"/>
          </a:endParaRPr>
        </a:p>
      </dgm:t>
    </dgm:pt>
    <dgm:pt modelId="{CE7B79ED-66F6-430D-A9F7-118B7D7CDECA}" cxnId="{06CBCF35-1CDE-473B-AE29-D3BC083C1389}" type="parTrans">
      <dgm:prSet/>
      <dgm:spPr/>
      <dgm:t>
        <a:bodyPr/>
        <a:lstStyle/>
        <a:p>
          <a:endParaRPr lang="zh-CN" altLang="en-US"/>
        </a:p>
      </dgm:t>
    </dgm:pt>
    <dgm:pt modelId="{56617522-9798-4D7E-8B3E-250116133939}" cxnId="{06CBCF35-1CDE-473B-AE29-D3BC083C1389}" type="sibTrans">
      <dgm:prSet/>
      <dgm:spPr/>
      <dgm:t>
        <a:bodyPr/>
        <a:lstStyle/>
        <a:p>
          <a:endParaRPr lang="zh-CN" altLang="en-US"/>
        </a:p>
      </dgm:t>
    </dgm:pt>
    <dgm:pt modelId="{132B503D-3E31-4FE4-AAFC-451224EA7607}" type="pres">
      <dgm:prSet presAssocID="{F50C18B5-B837-4331-8AF0-C778505A2D17}" presName="Name0" presStyleCnt="0">
        <dgm:presLayoutVars>
          <dgm:dir/>
          <dgm:animLvl val="lvl"/>
          <dgm:resizeHandles val="exact"/>
        </dgm:presLayoutVars>
      </dgm:prSet>
      <dgm:spPr/>
      <dgm:t>
        <a:bodyPr/>
        <a:lstStyle/>
        <a:p>
          <a:endParaRPr lang="zh-CN" altLang="en-US"/>
        </a:p>
      </dgm:t>
    </dgm:pt>
    <dgm:pt modelId="{09409D94-AD3A-4D05-8B52-4ADCB97FC68C}" type="pres">
      <dgm:prSet presAssocID="{5242A9BF-E0F7-4404-B42C-00F7C2F19808}" presName="boxAndChildren" presStyleCnt="0"/>
      <dgm:spPr/>
    </dgm:pt>
    <dgm:pt modelId="{F4CB5E29-E6CD-4831-9A23-6FAD020AE866}" type="pres">
      <dgm:prSet presAssocID="{5242A9BF-E0F7-4404-B42C-00F7C2F19808}" presName="parentTextBox" presStyleLbl="node1" presStyleIdx="0" presStyleCnt="2"/>
      <dgm:spPr/>
      <dgm:t>
        <a:bodyPr/>
        <a:lstStyle/>
        <a:p>
          <a:endParaRPr lang="zh-CN" altLang="en-US"/>
        </a:p>
      </dgm:t>
    </dgm:pt>
    <dgm:pt modelId="{B3E846CF-8E2C-4429-B116-9F507E4D7D64}" type="pres">
      <dgm:prSet presAssocID="{5242A9BF-E0F7-4404-B42C-00F7C2F19808}" presName="entireBox" presStyleLbl="node1" presStyleIdx="0" presStyleCnt="2" custLinFactNeighborY="3739"/>
      <dgm:spPr/>
      <dgm:t>
        <a:bodyPr/>
        <a:lstStyle/>
        <a:p>
          <a:endParaRPr lang="zh-CN" altLang="en-US"/>
        </a:p>
      </dgm:t>
    </dgm:pt>
    <dgm:pt modelId="{C6B01FDE-6933-484F-8EB5-223CEC40D1FC}" type="pres">
      <dgm:prSet presAssocID="{5242A9BF-E0F7-4404-B42C-00F7C2F19808}" presName="descendantBox" presStyleCnt="0"/>
      <dgm:spPr/>
    </dgm:pt>
    <dgm:pt modelId="{F976DD4D-4EB5-4516-AB06-97A3F879B289}" type="pres">
      <dgm:prSet presAssocID="{C7146596-4626-4602-AC7F-4BE301028B5D}" presName="childTextBox" presStyleLbl="fgAccFollowNode1" presStyleIdx="0" presStyleCnt="4" custLinFactNeighborY="12477">
        <dgm:presLayoutVars>
          <dgm:bulletEnabled val="1"/>
        </dgm:presLayoutVars>
      </dgm:prSet>
      <dgm:spPr/>
      <dgm:t>
        <a:bodyPr/>
        <a:lstStyle/>
        <a:p>
          <a:endParaRPr lang="zh-CN" altLang="en-US"/>
        </a:p>
      </dgm:t>
    </dgm:pt>
    <dgm:pt modelId="{52945213-AC78-4F8A-A117-BB25D79D9DD7}" type="pres">
      <dgm:prSet presAssocID="{B9F8B624-BB4E-49C8-B522-BD75EF09E04D}" presName="childTextBox" presStyleLbl="fgAccFollowNode1" presStyleIdx="1" presStyleCnt="4" custLinFactNeighborX="1092" custLinFactNeighborY="12437">
        <dgm:presLayoutVars>
          <dgm:bulletEnabled val="1"/>
        </dgm:presLayoutVars>
      </dgm:prSet>
      <dgm:spPr/>
      <dgm:t>
        <a:bodyPr/>
        <a:lstStyle/>
        <a:p>
          <a:endParaRPr lang="zh-CN" altLang="en-US"/>
        </a:p>
      </dgm:t>
    </dgm:pt>
    <dgm:pt modelId="{A41F17DD-D38E-4EF3-B3C9-BFB1EC133186}" type="pres">
      <dgm:prSet presAssocID="{2080EEF6-A633-4B45-9A18-2058A9E91ADA}" presName="sp" presStyleCnt="0"/>
      <dgm:spPr/>
    </dgm:pt>
    <dgm:pt modelId="{E8B8AE2D-A336-4843-BE66-482133B752A6}" type="pres">
      <dgm:prSet presAssocID="{6F75E59C-910C-481A-BB61-DB43E8FAC7E3}" presName="arrowAndChildren" presStyleCnt="0"/>
      <dgm:spPr/>
    </dgm:pt>
    <dgm:pt modelId="{10F84A64-CDC2-4357-9EAE-59C179878601}" type="pres">
      <dgm:prSet presAssocID="{6F75E59C-910C-481A-BB61-DB43E8FAC7E3}" presName="parentTextArrow" presStyleLbl="node1" presStyleIdx="0" presStyleCnt="2"/>
      <dgm:spPr/>
      <dgm:t>
        <a:bodyPr/>
        <a:lstStyle/>
        <a:p>
          <a:endParaRPr lang="zh-CN" altLang="en-US"/>
        </a:p>
      </dgm:t>
    </dgm:pt>
    <dgm:pt modelId="{F1081DCA-193E-48F0-89D3-3698DBFBB5BE}" type="pres">
      <dgm:prSet presAssocID="{6F75E59C-910C-481A-BB61-DB43E8FAC7E3}" presName="arrow" presStyleLbl="node1" presStyleIdx="1" presStyleCnt="2" custLinFactNeighborX="-560" custLinFactNeighborY="-11921"/>
      <dgm:spPr/>
      <dgm:t>
        <a:bodyPr/>
        <a:lstStyle/>
        <a:p>
          <a:endParaRPr lang="zh-CN" altLang="en-US"/>
        </a:p>
      </dgm:t>
    </dgm:pt>
    <dgm:pt modelId="{D8B972E6-7933-4B13-BBB2-B10A6320A7A8}" type="pres">
      <dgm:prSet presAssocID="{6F75E59C-910C-481A-BB61-DB43E8FAC7E3}" presName="descendantArrow" presStyleCnt="0"/>
      <dgm:spPr/>
    </dgm:pt>
    <dgm:pt modelId="{1D4303A5-D302-4237-B382-E59AA0752C06}" type="pres">
      <dgm:prSet presAssocID="{201B6D9E-326C-47C0-B4A0-B874E7498307}" presName="childTextArrow" presStyleLbl="fgAccFollowNode1" presStyleIdx="2" presStyleCnt="4" custLinFactNeighborX="2660" custLinFactNeighborY="-2926">
        <dgm:presLayoutVars>
          <dgm:bulletEnabled val="1"/>
        </dgm:presLayoutVars>
      </dgm:prSet>
      <dgm:spPr/>
      <dgm:t>
        <a:bodyPr/>
        <a:lstStyle/>
        <a:p>
          <a:endParaRPr lang="zh-CN" altLang="en-US"/>
        </a:p>
      </dgm:t>
    </dgm:pt>
    <dgm:pt modelId="{582B3DE8-BC25-4B87-A12E-52250A2F5E70}" type="pres">
      <dgm:prSet presAssocID="{7BFBEC84-AC72-4DCE-8C3D-79DDA25B0C79}" presName="childTextArrow" presStyleLbl="fgAccFollowNode1" presStyleIdx="3" presStyleCnt="4" custLinFactNeighborX="1092" custLinFactNeighborY="-2926">
        <dgm:presLayoutVars>
          <dgm:bulletEnabled val="1"/>
        </dgm:presLayoutVars>
      </dgm:prSet>
      <dgm:spPr/>
      <dgm:t>
        <a:bodyPr/>
        <a:lstStyle/>
        <a:p>
          <a:endParaRPr lang="zh-CN" altLang="en-US"/>
        </a:p>
      </dgm:t>
    </dgm:pt>
  </dgm:ptLst>
  <dgm:cxnLst>
    <dgm:cxn modelId="{854E648C-6910-4B78-8872-03497E0A1A0E}" srcId="{6F75E59C-910C-481A-BB61-DB43E8FAC7E3}" destId="{7BFBEC84-AC72-4DCE-8C3D-79DDA25B0C79}" srcOrd="1" destOrd="0" parTransId="{348D2351-CE67-4B37-9F37-4282D96B6A28}" sibTransId="{1F1D42F0-3EBE-4EBA-B448-92B91FDB1A69}"/>
    <dgm:cxn modelId="{E589BF83-EF96-47C3-92F5-5CB2D2A7ECFA}" type="presOf" srcId="{5242A9BF-E0F7-4404-B42C-00F7C2F19808}" destId="{B3E846CF-8E2C-4429-B116-9F507E4D7D64}" srcOrd="1" destOrd="0" presId="urn:microsoft.com/office/officeart/2005/8/layout/process4"/>
    <dgm:cxn modelId="{97740ADB-1E0F-4A10-B7C6-4AE6076E2B4A}" type="presOf" srcId="{B9F8B624-BB4E-49C8-B522-BD75EF09E04D}" destId="{52945213-AC78-4F8A-A117-BB25D79D9DD7}" srcOrd="0" destOrd="0" presId="urn:microsoft.com/office/officeart/2005/8/layout/process4"/>
    <dgm:cxn modelId="{06CBCF35-1CDE-473B-AE29-D3BC083C1389}" srcId="{5242A9BF-E0F7-4404-B42C-00F7C2F19808}" destId="{B9F8B624-BB4E-49C8-B522-BD75EF09E04D}" srcOrd="1" destOrd="0" parTransId="{CE7B79ED-66F6-430D-A9F7-118B7D7CDECA}" sibTransId="{56617522-9798-4D7E-8B3E-250116133939}"/>
    <dgm:cxn modelId="{80E31A0F-2189-4EED-A015-A9416C899351}" type="presOf" srcId="{C7146596-4626-4602-AC7F-4BE301028B5D}" destId="{F976DD4D-4EB5-4516-AB06-97A3F879B289}" srcOrd="0" destOrd="0" presId="urn:microsoft.com/office/officeart/2005/8/layout/process4"/>
    <dgm:cxn modelId="{C921758B-E102-4E6B-8CE8-1BDB754F1CD8}" type="presOf" srcId="{5242A9BF-E0F7-4404-B42C-00F7C2F19808}" destId="{F4CB5E29-E6CD-4831-9A23-6FAD020AE866}" srcOrd="0" destOrd="0" presId="urn:microsoft.com/office/officeart/2005/8/layout/process4"/>
    <dgm:cxn modelId="{2C5EBE22-BE20-461C-B448-CDAEAA631660}" srcId="{6F75E59C-910C-481A-BB61-DB43E8FAC7E3}" destId="{201B6D9E-326C-47C0-B4A0-B874E7498307}" srcOrd="0" destOrd="0" parTransId="{C89DD8CD-ECCF-4CDF-9661-656983008252}" sibTransId="{59A78213-541C-49C4-AC9E-2ED541596909}"/>
    <dgm:cxn modelId="{43B2CED8-A6EC-4460-BE67-0A0B24B7E1A1}" srcId="{F50C18B5-B837-4331-8AF0-C778505A2D17}" destId="{5242A9BF-E0F7-4404-B42C-00F7C2F19808}" srcOrd="1" destOrd="0" parTransId="{6CB57200-C4E9-4E79-9A2C-067E3D1FD47D}" sibTransId="{F8FF8F49-FD4B-4E70-8C18-A14A19AA4A4A}"/>
    <dgm:cxn modelId="{697DAEC4-91CA-4040-B988-FBD5E8FF20AF}" type="presOf" srcId="{F50C18B5-B837-4331-8AF0-C778505A2D17}" destId="{132B503D-3E31-4FE4-AAFC-451224EA7607}" srcOrd="0" destOrd="0" presId="urn:microsoft.com/office/officeart/2005/8/layout/process4"/>
    <dgm:cxn modelId="{1EB011A0-4140-46A3-94C4-E36D6CCF570F}" type="presOf" srcId="{201B6D9E-326C-47C0-B4A0-B874E7498307}" destId="{1D4303A5-D302-4237-B382-E59AA0752C06}" srcOrd="0" destOrd="0" presId="urn:microsoft.com/office/officeart/2005/8/layout/process4"/>
    <dgm:cxn modelId="{5D29A2FC-E37D-4BFA-BA58-B1C026F97FF3}" srcId="{F50C18B5-B837-4331-8AF0-C778505A2D17}" destId="{6F75E59C-910C-481A-BB61-DB43E8FAC7E3}" srcOrd="0" destOrd="0" parTransId="{C74DA0FD-441D-4187-A2F1-623F5284B6EA}" sibTransId="{2080EEF6-A633-4B45-9A18-2058A9E91ADA}"/>
    <dgm:cxn modelId="{D2366921-8B9A-4A58-A757-E61F6A33E423}" type="presOf" srcId="{6F75E59C-910C-481A-BB61-DB43E8FAC7E3}" destId="{F1081DCA-193E-48F0-89D3-3698DBFBB5BE}" srcOrd="1" destOrd="0" presId="urn:microsoft.com/office/officeart/2005/8/layout/process4"/>
    <dgm:cxn modelId="{6CA3119D-4792-48BF-9665-245868B88CE4}" type="presOf" srcId="{6F75E59C-910C-481A-BB61-DB43E8FAC7E3}" destId="{10F84A64-CDC2-4357-9EAE-59C179878601}" srcOrd="0" destOrd="0" presId="urn:microsoft.com/office/officeart/2005/8/layout/process4"/>
    <dgm:cxn modelId="{54EBD94D-B305-4E66-A886-6A2941635639}" srcId="{5242A9BF-E0F7-4404-B42C-00F7C2F19808}" destId="{C7146596-4626-4602-AC7F-4BE301028B5D}" srcOrd="0" destOrd="0" parTransId="{0B3AC100-1352-4884-8DF1-7D99C4CD728A}" sibTransId="{65E305F5-8BB3-4D93-8877-9C91960974EA}"/>
    <dgm:cxn modelId="{D91B1F36-110E-4E5B-A481-5B035D778955}" type="presOf" srcId="{7BFBEC84-AC72-4DCE-8C3D-79DDA25B0C79}" destId="{582B3DE8-BC25-4B87-A12E-52250A2F5E70}" srcOrd="0" destOrd="0" presId="urn:microsoft.com/office/officeart/2005/8/layout/process4"/>
    <dgm:cxn modelId="{874D8BE8-0BAF-4A0C-9505-9B80E86BD3E3}" type="presParOf" srcId="{132B503D-3E31-4FE4-AAFC-451224EA7607}" destId="{09409D94-AD3A-4D05-8B52-4ADCB97FC68C}" srcOrd="0" destOrd="0" presId="urn:microsoft.com/office/officeart/2005/8/layout/process4"/>
    <dgm:cxn modelId="{C373E1C6-B036-46D0-A0FE-06F5F4EA9DCC}" type="presParOf" srcId="{09409D94-AD3A-4D05-8B52-4ADCB97FC68C}" destId="{F4CB5E29-E6CD-4831-9A23-6FAD020AE866}" srcOrd="0" destOrd="0" presId="urn:microsoft.com/office/officeart/2005/8/layout/process4"/>
    <dgm:cxn modelId="{138BB35D-CC40-4673-AF97-F3EA644FD688}" type="presParOf" srcId="{09409D94-AD3A-4D05-8B52-4ADCB97FC68C}" destId="{B3E846CF-8E2C-4429-B116-9F507E4D7D64}" srcOrd="1" destOrd="0" presId="urn:microsoft.com/office/officeart/2005/8/layout/process4"/>
    <dgm:cxn modelId="{128892CE-8BD2-4A08-80AB-3CAA61BC382F}" type="presParOf" srcId="{09409D94-AD3A-4D05-8B52-4ADCB97FC68C}" destId="{C6B01FDE-6933-484F-8EB5-223CEC40D1FC}" srcOrd="2" destOrd="0" presId="urn:microsoft.com/office/officeart/2005/8/layout/process4"/>
    <dgm:cxn modelId="{C930274C-BDC5-49D5-BFC9-21C92447369B}" type="presParOf" srcId="{C6B01FDE-6933-484F-8EB5-223CEC40D1FC}" destId="{F976DD4D-4EB5-4516-AB06-97A3F879B289}" srcOrd="0" destOrd="0" presId="urn:microsoft.com/office/officeart/2005/8/layout/process4"/>
    <dgm:cxn modelId="{08F804B5-3268-45C1-A79A-B33151F19493}" type="presParOf" srcId="{C6B01FDE-6933-484F-8EB5-223CEC40D1FC}" destId="{52945213-AC78-4F8A-A117-BB25D79D9DD7}" srcOrd="1" destOrd="0" presId="urn:microsoft.com/office/officeart/2005/8/layout/process4"/>
    <dgm:cxn modelId="{1DF5409D-BBFA-4103-9F8A-FC6EE71440B8}" type="presParOf" srcId="{132B503D-3E31-4FE4-AAFC-451224EA7607}" destId="{A41F17DD-D38E-4EF3-B3C9-BFB1EC133186}" srcOrd="1" destOrd="0" presId="urn:microsoft.com/office/officeart/2005/8/layout/process4"/>
    <dgm:cxn modelId="{E8E37FF5-9B56-4BCC-A987-5AE8301CC227}" type="presParOf" srcId="{132B503D-3E31-4FE4-AAFC-451224EA7607}" destId="{E8B8AE2D-A336-4843-BE66-482133B752A6}" srcOrd="2" destOrd="0" presId="urn:microsoft.com/office/officeart/2005/8/layout/process4"/>
    <dgm:cxn modelId="{AACC65E3-4A82-4C5C-A80F-78956CDEB076}" type="presParOf" srcId="{E8B8AE2D-A336-4843-BE66-482133B752A6}" destId="{10F84A64-CDC2-4357-9EAE-59C179878601}" srcOrd="0" destOrd="0" presId="urn:microsoft.com/office/officeart/2005/8/layout/process4"/>
    <dgm:cxn modelId="{656023EF-F7DC-4814-B81A-07EDC8288D8B}" type="presParOf" srcId="{E8B8AE2D-A336-4843-BE66-482133B752A6}" destId="{F1081DCA-193E-48F0-89D3-3698DBFBB5BE}" srcOrd="1" destOrd="0" presId="urn:microsoft.com/office/officeart/2005/8/layout/process4"/>
    <dgm:cxn modelId="{799A4654-DE2F-499B-98C8-204D0682234E}" type="presParOf" srcId="{E8B8AE2D-A336-4843-BE66-482133B752A6}" destId="{D8B972E6-7933-4B13-BBB2-B10A6320A7A8}" srcOrd="2" destOrd="0" presId="urn:microsoft.com/office/officeart/2005/8/layout/process4"/>
    <dgm:cxn modelId="{59E89E36-139E-4E6A-A302-39897D40BB8C}" type="presParOf" srcId="{D8B972E6-7933-4B13-BBB2-B10A6320A7A8}" destId="{1D4303A5-D302-4237-B382-E59AA0752C06}" srcOrd="0" destOrd="0" presId="urn:microsoft.com/office/officeart/2005/8/layout/process4"/>
    <dgm:cxn modelId="{0F920684-28FF-4214-BA88-3453053063A7}" type="presParOf" srcId="{D8B972E6-7933-4B13-BBB2-B10A6320A7A8}" destId="{582B3DE8-BC25-4B87-A12E-52250A2F5E70}" srcOrd="1" destOrd="0" presId="urn:microsoft.com/office/officeart/2005/8/layout/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846CF-8E2C-4429-B116-9F507E4D7D64}">
      <dsp:nvSpPr>
        <dsp:cNvPr id="0" name=""/>
        <dsp:cNvSpPr/>
      </dsp:nvSpPr>
      <dsp:spPr>
        <a:xfrm>
          <a:off x="0" y="2337691"/>
          <a:ext cx="5413248" cy="1532633"/>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CN" sz="2800" b="1" kern="1200" dirty="0" smtClean="0">
              <a:latin typeface="黑体" panose="02010609060101010101" charset="-122"/>
              <a:ea typeface="黑体" panose="02010609060101010101" charset="-122"/>
            </a:rPr>
            <a:t>1947</a:t>
          </a:r>
          <a:r>
            <a:rPr lang="zh-CN" altLang="en-US" sz="2800" b="1" kern="1200" dirty="0" smtClean="0">
              <a:latin typeface="黑体" panose="02010609060101010101" charset="-122"/>
              <a:ea typeface="黑体" panose="02010609060101010101" charset="-122"/>
            </a:rPr>
            <a:t>年</a:t>
          </a:r>
          <a:r>
            <a:rPr lang="en-US" altLang="zh-CN" sz="2800" b="1" kern="1200" dirty="0" smtClean="0">
              <a:latin typeface="黑体" panose="02010609060101010101" charset="-122"/>
              <a:ea typeface="黑体" panose="02010609060101010101" charset="-122"/>
            </a:rPr>
            <a:t>3</a:t>
          </a:r>
          <a:r>
            <a:rPr lang="zh-CN" altLang="en-US" sz="2800" b="1" kern="1200" dirty="0" smtClean="0">
              <a:latin typeface="黑体" panose="02010609060101010101" charset="-122"/>
              <a:ea typeface="黑体" panose="02010609060101010101" charset="-122"/>
            </a:rPr>
            <a:t>月</a:t>
          </a:r>
          <a:r>
            <a:rPr lang="en-US" altLang="zh-CN" sz="2800" b="1" kern="1200" dirty="0" smtClean="0">
              <a:latin typeface="黑体" panose="02010609060101010101" charset="-122"/>
              <a:ea typeface="黑体" panose="02010609060101010101" charset="-122"/>
            </a:rPr>
            <a:t>—6</a:t>
          </a:r>
          <a:r>
            <a:rPr lang="zh-CN" altLang="en-US" sz="2800" b="1" kern="1200" dirty="0" smtClean="0">
              <a:latin typeface="黑体" panose="02010609060101010101" charset="-122"/>
              <a:ea typeface="黑体" panose="02010609060101010101" charset="-122"/>
            </a:rPr>
            <a:t>月</a:t>
          </a:r>
          <a:endParaRPr lang="zh-CN" altLang="en-US" sz="2800" b="1" kern="1200" dirty="0">
            <a:latin typeface="黑体" panose="02010609060101010101" charset="-122"/>
            <a:ea typeface="黑体" panose="02010609060101010101" charset="-122"/>
          </a:endParaRPr>
        </a:p>
      </dsp:txBody>
      <dsp:txXfrm>
        <a:off x="0" y="2337691"/>
        <a:ext cx="5413248" cy="827622"/>
      </dsp:txXfrm>
    </dsp:sp>
    <dsp:sp modelId="{F976DD4D-4EB5-4516-AB06-97A3F879B289}">
      <dsp:nvSpPr>
        <dsp:cNvPr id="0" name=""/>
        <dsp:cNvSpPr/>
      </dsp:nvSpPr>
      <dsp:spPr>
        <a:xfrm>
          <a:off x="0" y="3165313"/>
          <a:ext cx="2706624" cy="705011"/>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rgbClr val="FF0000"/>
              </a:solidFill>
              <a:latin typeface="楷体" panose="02010609060101010101" charset="-122"/>
              <a:ea typeface="楷体" panose="02010609060101010101" charset="-122"/>
            </a:rPr>
            <a:t>重点进攻</a:t>
          </a:r>
          <a:r>
            <a:rPr lang="zh-CN" altLang="en-US" sz="1600" b="1" kern="1200" dirty="0" smtClean="0">
              <a:latin typeface="楷体" panose="02010609060101010101" charset="-122"/>
              <a:ea typeface="楷体" panose="02010609060101010101" charset="-122"/>
            </a:rPr>
            <a:t>陕北、山东解放区</a:t>
          </a:r>
          <a:endParaRPr lang="zh-CN" altLang="en-US" sz="1600" b="1" kern="1200" dirty="0">
            <a:latin typeface="楷体" panose="02010609060101010101" charset="-122"/>
            <a:ea typeface="楷体" panose="02010609060101010101" charset="-122"/>
          </a:endParaRPr>
        </a:p>
      </dsp:txBody>
      <dsp:txXfrm>
        <a:off x="0" y="3165313"/>
        <a:ext cx="2706624" cy="705011"/>
      </dsp:txXfrm>
    </dsp:sp>
    <dsp:sp modelId="{52945213-AC78-4F8A-A117-BB25D79D9DD7}">
      <dsp:nvSpPr>
        <dsp:cNvPr id="0" name=""/>
        <dsp:cNvSpPr/>
      </dsp:nvSpPr>
      <dsp:spPr>
        <a:xfrm>
          <a:off x="2706623" y="3165313"/>
          <a:ext cx="2706624" cy="705011"/>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楷体" panose="02010609060101010101" charset="-122"/>
              <a:ea typeface="楷体" panose="02010609060101010101" charset="-122"/>
            </a:rPr>
            <a:t>转战陕北、打退进攻</a:t>
          </a:r>
          <a:endParaRPr lang="zh-CN" altLang="en-US" sz="1800" b="1" kern="1200" dirty="0">
            <a:latin typeface="楷体" panose="02010609060101010101" charset="-122"/>
            <a:ea typeface="楷体" panose="02010609060101010101" charset="-122"/>
          </a:endParaRPr>
        </a:p>
      </dsp:txBody>
      <dsp:txXfrm>
        <a:off x="2706623" y="3165313"/>
        <a:ext cx="2706624" cy="705011"/>
      </dsp:txXfrm>
    </dsp:sp>
    <dsp:sp modelId="{F1081DCA-193E-48F0-89D3-3698DBFBB5BE}">
      <dsp:nvSpPr>
        <dsp:cNvPr id="0" name=""/>
        <dsp:cNvSpPr/>
      </dsp:nvSpPr>
      <dsp:spPr>
        <a:xfrm rot="10800000">
          <a:off x="0" y="0"/>
          <a:ext cx="5413248" cy="2357190"/>
        </a:xfrm>
        <a:prstGeom prst="upArrowCallou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CN" sz="2800" b="1" kern="1200" dirty="0" smtClean="0">
              <a:latin typeface="黑体" panose="02010609060101010101" charset="-122"/>
              <a:ea typeface="黑体" panose="02010609060101010101" charset="-122"/>
            </a:rPr>
            <a:t>1946</a:t>
          </a:r>
          <a:r>
            <a:rPr lang="zh-CN" altLang="en-US" sz="2800" b="1" kern="1200" dirty="0" smtClean="0">
              <a:latin typeface="黑体" panose="02010609060101010101" charset="-122"/>
              <a:ea typeface="黑体" panose="02010609060101010101" charset="-122"/>
            </a:rPr>
            <a:t>年</a:t>
          </a:r>
          <a:r>
            <a:rPr lang="en-US" altLang="zh-CN" sz="2800" b="1" kern="1200" dirty="0" smtClean="0">
              <a:latin typeface="黑体" panose="02010609060101010101" charset="-122"/>
              <a:ea typeface="黑体" panose="02010609060101010101" charset="-122"/>
            </a:rPr>
            <a:t>6</a:t>
          </a:r>
          <a:r>
            <a:rPr lang="zh-CN" altLang="en-US" sz="2800" b="1" kern="1200" dirty="0" smtClean="0">
              <a:latin typeface="黑体" panose="02010609060101010101" charset="-122"/>
              <a:ea typeface="黑体" panose="02010609060101010101" charset="-122"/>
            </a:rPr>
            <a:t>月</a:t>
          </a:r>
          <a:r>
            <a:rPr lang="en-US" altLang="zh-CN" sz="2800" b="1" kern="1200" dirty="0" smtClean="0">
              <a:latin typeface="黑体" panose="02010609060101010101" charset="-122"/>
              <a:ea typeface="黑体" panose="02010609060101010101" charset="-122"/>
            </a:rPr>
            <a:t>—10</a:t>
          </a:r>
          <a:r>
            <a:rPr lang="zh-CN" altLang="en-US" sz="2800" b="1" kern="1200" dirty="0" smtClean="0">
              <a:latin typeface="黑体" panose="02010609060101010101" charset="-122"/>
              <a:ea typeface="黑体" panose="02010609060101010101" charset="-122"/>
            </a:rPr>
            <a:t>月</a:t>
          </a:r>
          <a:endParaRPr lang="zh-CN" altLang="en-US" sz="2800" b="1" kern="1200" dirty="0">
            <a:latin typeface="黑体" panose="02010609060101010101" charset="-122"/>
            <a:ea typeface="黑体" panose="02010609060101010101" charset="-122"/>
          </a:endParaRPr>
        </a:p>
      </dsp:txBody>
      <dsp:txXfrm rot="-10800000">
        <a:off x="0" y="0"/>
        <a:ext cx="5413248" cy="827373"/>
      </dsp:txXfrm>
    </dsp:sp>
    <dsp:sp modelId="{1D4303A5-D302-4237-B382-E59AA0752C06}">
      <dsp:nvSpPr>
        <dsp:cNvPr id="0" name=""/>
        <dsp:cNvSpPr/>
      </dsp:nvSpPr>
      <dsp:spPr>
        <a:xfrm>
          <a:off x="71996" y="808496"/>
          <a:ext cx="2706624" cy="704799"/>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rgbClr val="FF0000"/>
              </a:solidFill>
              <a:latin typeface="楷体" panose="02010609060101010101" charset="-122"/>
              <a:ea typeface="楷体" panose="02010609060101010101" charset="-122"/>
            </a:rPr>
            <a:t>全面进攻</a:t>
          </a:r>
          <a:r>
            <a:rPr lang="zh-CN" altLang="en-US" sz="1800" b="1" kern="1200" dirty="0" smtClean="0">
              <a:latin typeface="楷体" panose="02010609060101010101" charset="-122"/>
              <a:ea typeface="楷体" panose="02010609060101010101" charset="-122"/>
            </a:rPr>
            <a:t>中原解放区</a:t>
          </a:r>
          <a:endParaRPr lang="zh-CN" altLang="en-US" sz="1800" b="1" kern="1200" dirty="0">
            <a:latin typeface="楷体" panose="02010609060101010101" charset="-122"/>
            <a:ea typeface="楷体" panose="02010609060101010101" charset="-122"/>
          </a:endParaRPr>
        </a:p>
      </dsp:txBody>
      <dsp:txXfrm>
        <a:off x="71996" y="808496"/>
        <a:ext cx="2706624" cy="704799"/>
      </dsp:txXfrm>
    </dsp:sp>
    <dsp:sp modelId="{582B3DE8-BC25-4B87-A12E-52250A2F5E70}">
      <dsp:nvSpPr>
        <dsp:cNvPr id="0" name=""/>
        <dsp:cNvSpPr/>
      </dsp:nvSpPr>
      <dsp:spPr>
        <a:xfrm>
          <a:off x="2706623" y="808496"/>
          <a:ext cx="2706624" cy="704799"/>
        </a:xfrm>
        <a:prstGeom prst="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charset="-122"/>
              <a:ea typeface="黑体" panose="02010609060101010101" charset="-122"/>
            </a:rPr>
            <a:t>自力更生、自卫反击</a:t>
          </a:r>
          <a:endParaRPr lang="zh-CN" altLang="en-US" sz="1800" b="1" kern="1200" dirty="0">
            <a:latin typeface="黑体" panose="02010609060101010101" charset="-122"/>
            <a:ea typeface="黑体" panose="02010609060101010101" charset="-122"/>
          </a:endParaRPr>
        </a:p>
      </dsp:txBody>
      <dsp:txXfrm>
        <a:off x="2706623" y="808496"/>
        <a:ext cx="2706624" cy="7047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type="upArrowCallout" r:blip="" rot="180">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type="upArrowCallout" r:blip="" rot="180">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a:fld id="{9A0DB2DC-4C9A-4742-B13C-FB6460FD3503}" type="slidenum">
              <a:rPr lang="en-US" altLang="zh-CN" sz="1200" dirty="0"/>
            </a:fld>
            <a:endParaRPr lang="en-US" altLang="zh-CN" sz="1200"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b="1" dirty="0"/>
              <a:t>抗战即将胜利时，摆在中国人民面前的命运、前途是什么？</a:t>
            </a:r>
            <a:endParaRPr lang="zh-CN" altLang="en-US" sz="1800" b="1" dirty="0"/>
          </a:p>
          <a:p>
            <a:r>
              <a:rPr lang="zh-CN" altLang="en-US" sz="1800" b="1" dirty="0"/>
              <a:t>毛泽东同志曾说过</a:t>
            </a:r>
            <a:r>
              <a:rPr lang="en-US" altLang="zh-CN" sz="1800" b="1" dirty="0"/>
              <a:t>……</a:t>
            </a:r>
            <a:endParaRPr lang="en-US" altLang="zh-CN" sz="1800" b="1" dirty="0"/>
          </a:p>
          <a:p>
            <a:r>
              <a:rPr lang="zh-CN" altLang="en-US" sz="1800" b="1" dirty="0"/>
              <a:t>在这紧要的历史关头，共产党是如何选择中国命运和前途的呢？又是如何实践的呢？</a:t>
            </a:r>
            <a:endParaRPr lang="zh-CN" altLang="en-US" sz="1800" b="1" dirty="0"/>
          </a:p>
          <a:p>
            <a:r>
              <a:rPr lang="zh-CN" altLang="en-US" sz="1800" b="1" dirty="0"/>
              <a:t>带着这个问题，让我们以“选择”为主题，一起来学习第</a:t>
            </a:r>
            <a:r>
              <a:rPr lang="en-US" altLang="zh-CN" sz="1800" b="1" dirty="0"/>
              <a:t>25</a:t>
            </a:r>
            <a:r>
              <a:rPr lang="zh-CN" altLang="en-US" sz="1800" b="1" dirty="0"/>
              <a:t>课</a:t>
            </a:r>
            <a:r>
              <a:rPr lang="en-US" altLang="zh-CN" sz="1800" b="1" dirty="0"/>
              <a:t>《</a:t>
            </a:r>
            <a:r>
              <a:rPr lang="zh-CN" altLang="en-US" sz="1800" b="1" dirty="0"/>
              <a:t>人民解放战争</a:t>
            </a:r>
            <a:r>
              <a:rPr lang="en-US" altLang="zh-CN" sz="1800" b="1" dirty="0"/>
              <a:t>》</a:t>
            </a:r>
            <a:endParaRPr lang="en-US" altLang="zh-CN" sz="1800" b="1" dirty="0"/>
          </a:p>
          <a:p>
            <a:r>
              <a:rPr lang="zh-CN" altLang="en-US" sz="1800" b="1" dirty="0"/>
              <a:t>共产党主张的联合政府在当时政局动荡的社会环境里，无疑是能够使中国快速稳定，走向发展的光明之路。但是国民党坚持独裁和内战。</a:t>
            </a:r>
            <a:endParaRPr lang="en-US" altLang="zh-CN" sz="1800" b="1" dirty="0"/>
          </a:p>
        </p:txBody>
      </p:sp>
      <p:sp>
        <p:nvSpPr>
          <p:cNvPr id="4" name="灯片编号占位符 3"/>
          <p:cNvSpPr>
            <a:spLocks noGrp="1"/>
          </p:cNvSpPr>
          <p:nvPr>
            <p:ph type="sldNum" sz="quarter" idx="5"/>
          </p:nvPr>
        </p:nvSpPr>
        <p:spPr/>
        <p:txBody>
          <a:bodyPr/>
          <a:lstStyle/>
          <a:p>
            <a:fld id="{87643DEB-CAD7-4473-8EAB-7571AD76FCD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b="1"/>
              <a:t>从东北开始的辽沈战役到在南京附近进行的淮海战役、最后是夹在二者之间的平津战役。</a:t>
            </a:r>
            <a:endParaRPr lang="en-US" altLang="zh-CN" sz="1800" b="1"/>
          </a:p>
          <a:p>
            <a:r>
              <a:rPr lang="zh-CN" altLang="en-US" sz="1800" b="1"/>
              <a:t>辽沈战役的“关门打狗”、淮海战役的“猛虎掏心”和平津战役的“瓮中捉鳖”</a:t>
            </a:r>
            <a:endParaRPr lang="zh-CN" altLang="en-US" sz="1800" b="1"/>
          </a:p>
        </p:txBody>
      </p:sp>
      <p:sp>
        <p:nvSpPr>
          <p:cNvPr id="4" name="灯片编号占位符 3"/>
          <p:cNvSpPr>
            <a:spLocks noGrp="1"/>
          </p:cNvSpPr>
          <p:nvPr>
            <p:ph type="sldNum" sz="quarter" idx="5"/>
          </p:nvPr>
        </p:nvSpPr>
        <p:spPr/>
        <p:txBody>
          <a:bodyPr/>
          <a:lstStyle/>
          <a:p>
            <a:fld id="{87643DEB-CAD7-4473-8EAB-7571AD76FCD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noChangeArrowheads="1"/>
          </p:cNvSpPr>
          <p:nvPr>
            <p:ph type="sldImg" idx="4294967295"/>
          </p:nvPr>
        </p:nvSpPr>
        <p:spPr>
          <a:ln>
            <a:miter lim="800000"/>
          </a:ln>
        </p:spPr>
      </p:sp>
      <p:sp>
        <p:nvSpPr>
          <p:cNvPr id="90114" name="备注占位符 2"/>
          <p:cNvSpPr>
            <a:spLocks noGrp="1" noChangeArrowheads="1"/>
          </p:cNvSpPr>
          <p:nvPr>
            <p:ph type="body" idx="4294967295"/>
          </p:nvPr>
        </p:nvSpPr>
        <p:spPr/>
        <p:txBody>
          <a:bodyPr/>
          <a:lstStyle/>
          <a:p>
            <a:endParaRPr lang="zh-CN" altLang="en-US"/>
          </a:p>
        </p:txBody>
      </p:sp>
      <p:sp>
        <p:nvSpPr>
          <p:cNvPr id="901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8A08D7F8-BE7B-4CF8-84E9-13B28CBA87A7}" type="slidenum">
              <a:rPr lang="zh-CN" altLang="en-US"/>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TextEdit="1"/>
          </p:cNvSpPr>
          <p:nvPr>
            <p:ph type="sldImg"/>
          </p:nvPr>
        </p:nvSpPr>
        <p:spPr/>
      </p:sp>
      <p:sp>
        <p:nvSpPr>
          <p:cNvPr id="44034" name="备注占位符 2"/>
          <p:cNvSpPr>
            <a:spLocks noGrp="1"/>
          </p:cNvSpPr>
          <p:nvPr>
            <p:ph type="body"/>
          </p:nvPr>
        </p:nvSpPr>
        <p:spPr/>
        <p:txBody>
          <a:bodyPr wrap="square" lIns="91440" tIns="45720" rIns="91440" bIns="45720" anchor="ctr"/>
          <a:lstStyle/>
          <a:p>
            <a:pPr lvl="0"/>
            <a:r>
              <a:rPr lang="zh-CN" altLang="en-US" sz="1800" b="1" dirty="0"/>
              <a:t>为什么在短短三年的时间里，原本信心满满，要消灭共产党，征服全中国的蒋介石集团就败走台湾，只能依靠美国人的舰队苟延残喘？而原本势单力薄，被认为不过风中残烛的中国共产党，却愈战愈强，最终建立了新中国？</a:t>
            </a:r>
            <a:endParaRPr lang="zh-CN" altLang="en-US" sz="1800" b="1" dirty="0"/>
          </a:p>
        </p:txBody>
      </p:sp>
      <p:sp>
        <p:nvSpPr>
          <p:cNvPr id="44035" name="灯片编号占位符 3"/>
          <p:cNvSpPr txBox="1">
            <a:spLocks noGrp="1"/>
          </p:cNvSpPr>
          <p:nvPr>
            <p:ph type="sldNum" sz="quarter"/>
          </p:nvPr>
        </p:nvSpPr>
        <p:spPr>
          <a:xfrm>
            <a:off x="3886200" y="8686800"/>
            <a:ext cx="2971800" cy="457200"/>
          </a:xfrm>
          <a:prstGeom prst="rect">
            <a:avLst/>
          </a:prstGeom>
          <a:noFill/>
          <a:ln w="9525">
            <a:noFill/>
          </a:ln>
        </p:spPr>
        <p:txBody>
          <a:bodyPr vert="horz" wrap="square" lIns="91440" tIns="45720" rIns="91440" bIns="45720" anchor="b"/>
          <a:lstStyle/>
          <a:p>
            <a:pPr lvl="0" algn="r" eaLnBrk="1" hangingPunct="1"/>
            <a:fld id="{9A0DB2DC-4C9A-4742-B13C-FB6460FD3503}" type="slidenum">
              <a:rPr lang="en-US" altLang="zh-CN" sz="1200" dirty="0">
                <a:latin typeface="Times New Roman" panose="02020603050405020304" pitchFamily="18" charset="0"/>
              </a:rPr>
            </a:fld>
            <a:endParaRPr lang="en-US" altLang="zh-CN" sz="1200" dirty="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noTextEdit="1"/>
          </p:cNvSpPr>
          <p:nvPr>
            <p:ph type="sldImg"/>
          </p:nvPr>
        </p:nvSpPr>
        <p:spPr/>
      </p:sp>
      <p:sp>
        <p:nvSpPr>
          <p:cNvPr id="62466" name="备注占位符 2"/>
          <p:cNvSpPr>
            <a:spLocks noGrp="1"/>
          </p:cNvSpPr>
          <p:nvPr>
            <p:ph type="body"/>
          </p:nvPr>
        </p:nvSpPr>
        <p:spPr/>
        <p:txBody>
          <a:bodyPr wrap="square" lIns="91440" tIns="45720" rIns="91440" bIns="45720" anchor="ctr"/>
          <a:lstStyle/>
          <a:p>
            <a:pPr lvl="0"/>
            <a:r>
              <a:rPr lang="zh-CN" altLang="en-US" dirty="0"/>
              <a:t>号称拥有万军队和万党员的国民党在短短三年时间内就土崩瓦解，引起当时整个世界的震惊。</a:t>
            </a:r>
            <a:endParaRPr lang="en-US" altLang="zh-CN" dirty="0"/>
          </a:p>
          <a:p>
            <a:pPr lvl="0"/>
            <a:r>
              <a:rPr lang="zh-CN" altLang="en-US" dirty="0"/>
              <a:t>一个人，一个党，只有对国家和人民爱得深沉，时时处处以民族大义、国家利益、人民幸福为己任，才能赢得民心，取得天下</a:t>
            </a:r>
            <a:endParaRPr lang="zh-CN" altLang="en-US" dirty="0"/>
          </a:p>
          <a:p>
            <a:pPr lvl="0"/>
            <a:endParaRPr lang="en-US" altLang="zh-CN" dirty="0"/>
          </a:p>
          <a:p>
            <a:pPr lvl="0"/>
            <a:endParaRPr lang="en-US" altLang="zh-CN" dirty="0"/>
          </a:p>
          <a:p>
            <a:pPr lvl="0"/>
            <a:r>
              <a:rPr lang="zh-CN" altLang="en-US" dirty="0"/>
              <a:t>最有意思的例子是辽沈战役。第一战打廖耀湘，在野地里俘虏了国民党士兵</a:t>
            </a:r>
            <a:r>
              <a:rPr lang="en-US" altLang="zh-CN" dirty="0"/>
              <a:t>17</a:t>
            </a:r>
            <a:r>
              <a:rPr lang="zh-CN" altLang="en-US" dirty="0"/>
              <a:t>万人，这是第一场大规模决战，第一次能抓那么多人，共产党的政工干部都不知道如何是好。</a:t>
            </a:r>
            <a:endParaRPr lang="zh-CN" altLang="en-US" dirty="0"/>
          </a:p>
          <a:p>
            <a:pPr lvl="0"/>
            <a:r>
              <a:rPr lang="zh-CN" altLang="en-US" dirty="0"/>
              <a:t>　　按照政工条例，抓了俘虏是要甄别的。但是</a:t>
            </a:r>
            <a:r>
              <a:rPr lang="en-US" altLang="zh-CN" dirty="0"/>
              <a:t>17</a:t>
            </a:r>
            <a:r>
              <a:rPr lang="zh-CN" altLang="en-US" dirty="0"/>
              <a:t>万人怎么甄别？最后没有办法，就在野地里拿松树条搭了一个门，上面贴了三个字“解放门”，愿意　跟着共产党部队参军的，从这个门走过来，不愿意的从门边上走，给两块大洋的路费，让他回家种地去，家里分地了。最后，有三分之二的国民党士兵从门里面走过来。我们的政工干部就在门边握手欢迎。</a:t>
            </a:r>
            <a:endParaRPr lang="zh-CN" altLang="en-US" dirty="0"/>
          </a:p>
        </p:txBody>
      </p:sp>
      <p:sp>
        <p:nvSpPr>
          <p:cNvPr id="62467" name="灯片编号占位符 3"/>
          <p:cNvSpPr txBox="1">
            <a:spLocks noGrp="1"/>
          </p:cNvSpPr>
          <p:nvPr>
            <p:ph type="sldNum" sz="quarter"/>
          </p:nvPr>
        </p:nvSpPr>
        <p:spPr>
          <a:xfrm>
            <a:off x="3886200" y="8686800"/>
            <a:ext cx="2971800" cy="457200"/>
          </a:xfrm>
          <a:prstGeom prst="rect">
            <a:avLst/>
          </a:prstGeom>
          <a:noFill/>
          <a:ln w="9525">
            <a:noFill/>
          </a:ln>
        </p:spPr>
        <p:txBody>
          <a:bodyPr vert="horz" wrap="square" lIns="91440" tIns="45720" rIns="91440" bIns="45720" anchor="b"/>
          <a:lstStyle/>
          <a:p>
            <a:pPr lvl="0" algn="r" eaLnBrk="1" hangingPunct="1"/>
            <a:fld id="{9A0DB2DC-4C9A-4742-B13C-FB6460FD3503}" type="slidenum">
              <a:rPr lang="en-US" altLang="zh-CN" sz="1200" dirty="0">
                <a:latin typeface="Times New Roman" panose="02020603050405020304" pitchFamily="18" charset="0"/>
              </a:rPr>
            </a:fld>
            <a:endParaRPr lang="en-US" altLang="zh-CN" sz="1200" dirty="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b="1" dirty="0"/>
              <a:t>在短短四年时间里，武器简陋，兵力不足的军队，战胜了拥有现代武器装备以及几百万兵力的庞大军队</a:t>
            </a:r>
            <a:r>
              <a:rPr lang="en-US" altLang="zh-CN" sz="1800" b="1" dirty="0"/>
              <a:t>;</a:t>
            </a:r>
            <a:r>
              <a:rPr lang="zh-CN" altLang="en-US" sz="1800" b="1" dirty="0"/>
              <a:t>面积有限的几个解放区，最终扩展为九百六十万平方公里的共和国。</a:t>
            </a:r>
            <a:endParaRPr lang="zh-CN" altLang="en-US" sz="1800" b="1" dirty="0"/>
          </a:p>
        </p:txBody>
      </p:sp>
      <p:sp>
        <p:nvSpPr>
          <p:cNvPr id="4" name="灯片编号占位符 3"/>
          <p:cNvSpPr>
            <a:spLocks noGrp="1"/>
          </p:cNvSpPr>
          <p:nvPr>
            <p:ph type="sldNum" sz="quarter" idx="10"/>
          </p:nvPr>
        </p:nvSpPr>
        <p:spPr/>
        <p:txBody>
          <a:bodyPr/>
          <a:lstStyle/>
          <a:p>
            <a:fld id="{87643DEB-CAD7-4473-8EAB-7571AD76FCD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r>
              <a:rPr lang="zh-CN" altLang="en-US" sz="1800" b="1" dirty="0"/>
              <a:t>蒋介石集团的人们，选择相信列强、依靠列强，只要列强的飞机大炮在手，蒋家王朝就能千秋万代，万世一系。</a:t>
            </a:r>
            <a:endParaRPr lang="zh-CN" altLang="en-US" sz="1800" b="1" dirty="0"/>
          </a:p>
          <a:p>
            <a:r>
              <a:rPr lang="zh-CN" altLang="en-US" sz="1800" b="1" dirty="0"/>
              <a:t>毛主席以及和他志同道合的中国共产党人们，始终坚持为了人民、发动人民、依靠人民、选择了人民，人民才心甘情愿、义无反顾地选择了中国共产党。他们相信：人民，只有人民，才是创造世界历史的动力。</a:t>
            </a:r>
            <a:endParaRPr lang="en-US" altLang="zh-CN" sz="1800" b="1" dirty="0"/>
          </a:p>
          <a:p>
            <a:r>
              <a:rPr lang="zh-CN" altLang="en-US" sz="1800" b="1" dirty="0"/>
              <a:t>习近平总书记说历史告诉我们：人民的利益高于一切！</a:t>
            </a:r>
            <a:endParaRPr lang="zh-CN" altLang="en-US" sz="1800" b="1"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643DEB-CAD7-4473-8EAB-7571AD76FCD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幻灯片图像占位符 1"/>
          <p:cNvSpPr>
            <a:spLocks noGrp="1" noRot="1" noChangeAspect="1"/>
          </p:cNvSpPr>
          <p:nvPr>
            <p:ph type="sldImg"/>
          </p:nvPr>
        </p:nvSpPr>
        <p:spPr/>
      </p:sp>
      <p:sp>
        <p:nvSpPr>
          <p:cNvPr id="67586" name="文本占位符 2"/>
          <p:cNvSpPr>
            <a:spLocks noGrp="1"/>
          </p:cNvSpPr>
          <p:nvPr>
            <p:ph type="body"/>
          </p:nvPr>
        </p:nvSpPr>
        <p:spPr/>
        <p:txBody>
          <a:bodyPr wrap="square" lIns="91440" tIns="45720" rIns="91440" bIns="45720" anchor="t"/>
          <a:p>
            <a:pPr lvl="0"/>
            <a:r>
              <a:rPr lang="zh-CN" altLang="en-US"/>
              <a:t>目前与奸党谈判，乃系窥测其要求与目的，以拖延时间……如彼不能屈服，即以土匪清剿之。            ——1945年9月20日，蒋介石给各战区司令长官密电</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幻灯片图像占位符 1"/>
          <p:cNvSpPr>
            <a:spLocks noGrp="1" noRot="1" noChangeAspect="1" noTextEdit="1"/>
          </p:cNvSpPr>
          <p:nvPr>
            <p:ph type="sldImg"/>
          </p:nvPr>
        </p:nvSpPr>
        <p:spPr>
          <a:ln>
            <a:miter/>
          </a:ln>
        </p:spPr>
      </p:sp>
      <p:sp>
        <p:nvSpPr>
          <p:cNvPr id="95234"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9523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algn="r"/>
            <a:fld id="{9A0DB2DC-4C9A-4742-B13C-FB6460FD3503}" type="slidenum">
              <a:rPr lang="en-US" altLang="en-US" sz="1200" dirty="0">
                <a:latin typeface="Arial" panose="020B0604020202020204" pitchFamily="34" charset="0"/>
              </a:rPr>
            </a:fld>
            <a:endParaRPr lang="en-US" altLang="en-US" sz="1200"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幻灯片图像占位符 1"/>
          <p:cNvSpPr>
            <a:spLocks noGrp="1" noRot="1" noChangeAspect="1" noTextEdit="1"/>
          </p:cNvSpPr>
          <p:nvPr>
            <p:ph type="sldImg"/>
          </p:nvPr>
        </p:nvSpPr>
        <p:spPr>
          <a:ln>
            <a:miter/>
          </a:ln>
        </p:spPr>
      </p:sp>
      <p:sp>
        <p:nvSpPr>
          <p:cNvPr id="97282"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9728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algn="r"/>
            <a:fld id="{9A0DB2DC-4C9A-4742-B13C-FB6460FD3503}" type="slidenum">
              <a:rPr lang="en-US" altLang="en-US" sz="1200" dirty="0">
                <a:latin typeface="Arial" panose="020B0604020202020204" pitchFamily="34" charset="0"/>
              </a:rPr>
            </a:fld>
            <a:endParaRPr lang="en-US" altLang="en-US" sz="1200"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幻灯片图像占位符 1"/>
          <p:cNvSpPr>
            <a:spLocks noGrp="1" noRot="1" noChangeAspect="1"/>
          </p:cNvSpPr>
          <p:nvPr>
            <p:ph type="sldImg"/>
          </p:nvPr>
        </p:nvSpPr>
        <p:spPr/>
      </p:sp>
      <p:sp>
        <p:nvSpPr>
          <p:cNvPr id="77826" name="文本占位符 2"/>
          <p:cNvSpPr>
            <a:spLocks noGrp="1"/>
          </p:cNvSpPr>
          <p:nvPr>
            <p:ph type="body"/>
          </p:nvPr>
        </p:nvSpPr>
        <p:spPr/>
        <p:txBody>
          <a:bodyPr wrap="square" lIns="91440" tIns="45720" rIns="91440" bIns="45720" anchor="t"/>
          <a:p>
            <a:pPr lvl="0"/>
            <a:r>
              <a:rPr lang="en-US" altLang="zh-CN" dirty="0"/>
              <a:t>1946</a:t>
            </a:r>
            <a:r>
              <a:rPr lang="zh-CN" altLang="en-US"/>
              <a:t>年</a:t>
            </a:r>
            <a:r>
              <a:rPr lang="en-US" altLang="zh-CN" dirty="0"/>
              <a:t>10</a:t>
            </a:r>
            <a:r>
              <a:rPr lang="zh-CN" altLang="en-US"/>
              <a:t>月</a:t>
            </a:r>
            <a:r>
              <a:rPr lang="en-US" altLang="zh-CN" dirty="0"/>
              <a:t>10</a:t>
            </a:r>
            <a:r>
              <a:rPr lang="zh-CN" altLang="en-US"/>
              <a:t>日</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幻灯片图像占位符 1"/>
          <p:cNvSpPr>
            <a:spLocks noGrp="1" noRot="1" noChangeAspect="1"/>
          </p:cNvSpPr>
          <p:nvPr>
            <p:ph type="sldImg"/>
          </p:nvPr>
        </p:nvSpPr>
        <p:spPr>
          <a:ln>
            <a:miter/>
          </a:ln>
        </p:spPr>
      </p:sp>
      <p:sp>
        <p:nvSpPr>
          <p:cNvPr id="80898" name="备注占位符 2"/>
          <p:cNvSpPr>
            <a:spLocks noGrp="1"/>
          </p:cNvSpPr>
          <p:nvPr>
            <p:ph type="body"/>
          </p:nvPr>
        </p:nvSpPr>
        <p:spPr/>
        <p:txBody>
          <a:bodyPr wrap="square" lIns="91440" tIns="45720" rIns="91440" bIns="45720" anchor="t"/>
          <a:p>
            <a:pPr lvl="0"/>
            <a:endParaRPr lang="zh-CN" altLang="en-US"/>
          </a:p>
        </p:txBody>
      </p:sp>
      <p:sp>
        <p:nvSpPr>
          <p:cNvPr id="8089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幻灯片图像占位符 1"/>
          <p:cNvSpPr>
            <a:spLocks noGrp="1" noRot="1" noChangeAspect="1"/>
          </p:cNvSpPr>
          <p:nvPr>
            <p:ph type="sldImg"/>
          </p:nvPr>
        </p:nvSpPr>
        <p:spPr/>
      </p:sp>
      <p:sp>
        <p:nvSpPr>
          <p:cNvPr id="89090" name="文本占位符 2"/>
          <p:cNvSpPr>
            <a:spLocks noGrp="1"/>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幻灯片图像占位符 1"/>
          <p:cNvSpPr>
            <a:spLocks noGrp="1" noRot="1" noChangeAspect="1"/>
          </p:cNvSpPr>
          <p:nvPr>
            <p:ph type="sldImg"/>
          </p:nvPr>
        </p:nvSpPr>
        <p:spPr>
          <a:ln>
            <a:miter/>
          </a:ln>
        </p:spPr>
      </p:sp>
      <p:sp>
        <p:nvSpPr>
          <p:cNvPr id="93186" name="备注占位符 2"/>
          <p:cNvSpPr>
            <a:spLocks noGrp="1"/>
          </p:cNvSpPr>
          <p:nvPr>
            <p:ph type="body"/>
          </p:nvPr>
        </p:nvSpPr>
        <p:spPr/>
        <p:txBody>
          <a:bodyPr wrap="square" lIns="91440" tIns="45720" rIns="91440" bIns="45720" anchor="t"/>
          <a:p>
            <a:pPr lvl="0"/>
            <a:endParaRPr lang="zh-CN" altLang="en-US"/>
          </a:p>
        </p:txBody>
      </p:sp>
      <p:sp>
        <p:nvSpPr>
          <p:cNvPr id="93187"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600" b="1" dirty="0"/>
              <a:t>蒋介石把主要兵力集中于陕北、山东，对两地进行‘重点进攻’后，毛泽东把国民党这一战略部署形象地比作一个人的两个拳头外张，胸膛就露出来了。这种兵力部署就像一个哑铃，中间细，两头粗，两头力量强大且有攻势，中间力量薄弱处于防御，对这种部署应攻其薄弱部分，从中间突破，像一把尖刀，直插敌人胸膛。” 为逼迫国民党军队调回进攻陕北和山东的部分兵力，减轻陕北和山东的军事压力，粉碎国民党军的重点进攻，中共中央决定让刘邓大军千里挺进大别山，进攻国民党统治的薄弱点大别山。人民解放军的这一战略行动，对湖北重镇和国民党统治中心南京起到了直接威慑的作用，并且紧扼长江天险、钳制中原地带，恰似一把尖刀插进国民党反动统治的心脏，使得国民党军不得不从陕北、山东调回部分进攻主力进行回师救援，从而彻底粉碎了国民党军对陕北、山东的重点进攻，使解放军由守转攻，开始了外线作战，战场直接就摆到了国民党统治中心的眼皮子底下。因此，刘邓大军挺进大别山揭开了人民解放军战略进攻的序幕。</a:t>
            </a:r>
            <a:endParaRPr lang="en-US" altLang="zh-CN" sz="1600" b="1" dirty="0"/>
          </a:p>
          <a:p>
            <a:endParaRPr lang="zh-CN" altLang="en-US" sz="1600" b="1" dirty="0"/>
          </a:p>
        </p:txBody>
      </p:sp>
      <p:sp>
        <p:nvSpPr>
          <p:cNvPr id="4" name="灯片编号占位符 3"/>
          <p:cNvSpPr>
            <a:spLocks noGrp="1"/>
          </p:cNvSpPr>
          <p:nvPr>
            <p:ph type="sldNum" sz="quarter" idx="5"/>
          </p:nvPr>
        </p:nvSpPr>
        <p:spPr/>
        <p:txBody>
          <a:bodyPr/>
          <a:lstStyle/>
          <a:p>
            <a:fld id="{87643DEB-CAD7-4473-8EAB-7571AD76FCD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1588" y="1930400"/>
            <a:ext cx="9144000" cy="248443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0" y="4524375"/>
            <a:ext cx="9144000" cy="539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0" y="1779588"/>
            <a:ext cx="9144000" cy="539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056" name="图片 7"/>
          <p:cNvPicPr>
            <a:picLocks noChangeAspect="1"/>
          </p:cNvPicPr>
          <p:nvPr/>
        </p:nvPicPr>
        <p:blipFill>
          <a:blip r:embed="rId2"/>
          <a:stretch>
            <a:fillRect/>
          </a:stretch>
        </p:blipFill>
        <p:spPr>
          <a:xfrm>
            <a:off x="250825" y="-26987"/>
            <a:ext cx="1584325" cy="1584325"/>
          </a:xfrm>
          <a:prstGeom prst="rect">
            <a:avLst/>
          </a:prstGeom>
          <a:noFill/>
          <a:ln w="9525">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628650" y="6356350"/>
            <a:ext cx="2057400" cy="365125"/>
          </a:xfrm>
        </p:spPr>
        <p:txBody>
          <a:bodyPr/>
          <a:lstStyle/>
          <a:p>
            <a:fld id="{AE268DAB-5505-4B6B-BC14-27892581C0BE}" type="datetimeFigureOut">
              <a:rPr lang="zh-CN" altLang="en-US" smtClean="0"/>
            </a:fld>
            <a:endParaRPr lang="zh-CN" altLang="en-US"/>
          </a:p>
        </p:txBody>
      </p:sp>
      <p:sp>
        <p:nvSpPr>
          <p:cNvPr id="8" name="页脚占位符 7"/>
          <p:cNvSpPr>
            <a:spLocks noGrp="1"/>
          </p:cNvSpPr>
          <p:nvPr>
            <p:ph type="ftr" sz="quarter" idx="11"/>
          </p:nvPr>
        </p:nvSpPr>
        <p:spPr>
          <a:xfrm>
            <a:off x="3028950" y="6356350"/>
            <a:ext cx="3086100" cy="365125"/>
          </a:xfrm>
        </p:spPr>
        <p:txBody>
          <a:bodyPr/>
          <a:lstStyle/>
          <a:p>
            <a:endParaRPr lang="zh-CN" altLang="en-US"/>
          </a:p>
        </p:txBody>
      </p:sp>
      <p:sp>
        <p:nvSpPr>
          <p:cNvPr id="9" name="灯片编号占位符 8"/>
          <p:cNvSpPr>
            <a:spLocks noGrp="1"/>
          </p:cNvSpPr>
          <p:nvPr>
            <p:ph type="sldNum" sz="quarter" idx="12"/>
          </p:nvPr>
        </p:nvSpPr>
        <p:spPr>
          <a:xfrm>
            <a:off x="6457950" y="6356350"/>
            <a:ext cx="2057400" cy="365125"/>
          </a:xfrm>
        </p:spPr>
        <p:txBody>
          <a:bodyPr/>
          <a:lstStyle/>
          <a:p>
            <a:fld id="{4C0666CF-2838-42BF-BD37-9317C6AB146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文本占位符 6"/>
          <p:cNvSpPr>
            <a:spLocks noGrp="1"/>
          </p:cNvSpPr>
          <p:nvPr>
            <p:ph type="body" idx="14" hasCustomPrompt="1"/>
          </p:nvPr>
        </p:nvSpPr>
        <p:spPr>
          <a:xfrm>
            <a:off x="3242310" y="3791419"/>
            <a:ext cx="2659380" cy="316839"/>
          </a:xfrm>
        </p:spPr>
        <p:txBody>
          <a:bodyPr vert="horz" wrap="square" lIns="0" tIns="0" rIns="0" bIns="0" rtlCol="0" anchor="ctr" anchorCtr="0">
            <a:normAutofit/>
          </a:bodyPr>
          <a:lstStyle>
            <a:lvl1pPr marL="0" indent="0" algn="ctr">
              <a:buFont typeface="Arial" panose="020B0604020202020204" pitchFamily="34" charset="0"/>
              <a:buNone/>
              <a:defRPr lang="zh-CN" altLang="en-US" sz="1500" spc="300">
                <a:ln>
                  <a:noFill/>
                </a:ln>
                <a:solidFill>
                  <a:schemeClr val="tx1">
                    <a:lumMod val="65000"/>
                    <a:lumOff val="35000"/>
                  </a:schemeClr>
                </a:solidFill>
                <a:effectLst/>
                <a:uLnTx/>
                <a:latin typeface="Arial" panose="020B0604020202020204" pitchFamily="34" charset="0"/>
                <a:ea typeface="微软雅黑" panose="020B0503020204020204" charset="-122"/>
                <a:cs typeface="微软雅黑" panose="020B0503020204020204" charset="-122"/>
              </a:defRPr>
            </a:lvl1pPr>
          </a:lstStyle>
          <a:p>
            <a:pPr marL="228600" lvl="0" indent="-228600" algn="ctr" fontAlgn="auto">
              <a:lnSpc>
                <a:spcPct val="100000"/>
              </a:lnSpc>
              <a:spcAft>
                <a:spcPts val="0"/>
              </a:spcAft>
              <a:buClrTx/>
              <a:buSzTx/>
            </a:pPr>
            <a:r>
              <a:rPr lang="zh-CN" altLang="en-US" strike="noStrike" noProof="1" dirty="0"/>
              <a:t>单击此处编辑副标题</a:t>
            </a:r>
            <a:endParaRPr lang="zh-CN" altLang="en-US" strike="noStrike" noProof="1" dirty="0"/>
          </a:p>
        </p:txBody>
      </p:sp>
      <p:sp>
        <p:nvSpPr>
          <p:cNvPr id="3" name="日期占位符 2"/>
          <p:cNvSpPr>
            <a:spLocks noGrp="1"/>
          </p:cNvSpPr>
          <p:nvPr>
            <p:ph type="dt" sz="half" idx="10"/>
            <p:custDataLst>
              <p:tags r:id="rId3"/>
            </p:custDataLst>
          </p:nvPr>
        </p:nvSpPr>
        <p:spPr>
          <a:xfrm>
            <a:off x="660400" y="6350000"/>
            <a:ext cx="2024063" cy="317500"/>
          </a:xfrm>
          <a:prstGeom prst="rect">
            <a:avLst/>
          </a:prstGeom>
        </p:spPr>
        <p:txBody>
          <a:bodyPr vert="horz" wrap="square" lIns="91440" tIns="45720" rIns="91440" bIns="45720" rtlCol="0" anchor="ctr">
            <a:normAutofit/>
          </a:bodyPr>
          <a:lstStyle>
            <a:lvl1pPr>
              <a:defRPr>
                <a:solidFill>
                  <a:schemeClr val="dk1">
                    <a:lumMod val="85000"/>
                    <a:lumOff val="15000"/>
                  </a:schemeClr>
                </a:solidFill>
                <a:latin typeface="Arial" panose="020B0604020202020204" pitchFamily="34" charset="0"/>
                <a:ea typeface="微软雅黑" panose="020B0503020204020204" charset="-122"/>
              </a:defRPr>
            </a:lvl1pPr>
          </a:lstStyle>
          <a:p>
            <a:pPr fontAlgn="auto"/>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50000"/>
            <a:ext cx="2968625" cy="317500"/>
          </a:xfrm>
          <a:prstGeom prst="rect">
            <a:avLst/>
          </a:prstGeom>
        </p:spPr>
        <p:txBody>
          <a:bodyPr vert="horz" wrap="square" lIns="91440" tIns="45720" rIns="91440" bIns="45720" rtlCol="0" anchor="ctr">
            <a:normAutofit/>
          </a:bodyPr>
          <a:lstStyle>
            <a:lvl1pPr>
              <a:defRPr>
                <a:solidFill>
                  <a:schemeClr val="bg1"/>
                </a:solidFill>
                <a:latin typeface="Arial" panose="020B0604020202020204" pitchFamily="34" charset="0"/>
                <a:ea typeface="微软雅黑" panose="020B0503020204020204" charset="-122"/>
              </a:defRPr>
            </a:lvl1pPr>
          </a:lstStyle>
          <a:p>
            <a:pPr fontAlgn="auto"/>
            <a:endParaRPr lang="zh-CN" altLang="en-US" strike="noStrike" noProof="1"/>
          </a:p>
        </p:txBody>
      </p:sp>
      <p:sp>
        <p:nvSpPr>
          <p:cNvPr id="5" name="灯片编号占位符 4"/>
          <p:cNvSpPr>
            <a:spLocks noGrp="1"/>
          </p:cNvSpPr>
          <p:nvPr>
            <p:ph type="sldNum" sz="quarter" idx="12"/>
            <p:custDataLst>
              <p:tags r:id="rId5"/>
            </p:custDataLst>
          </p:nvPr>
        </p:nvSpPr>
        <p:spPr>
          <a:xfrm>
            <a:off x="6457950" y="6350000"/>
            <a:ext cx="2025650" cy="317500"/>
          </a:xfrm>
          <a:prstGeom prst="rect">
            <a:avLst/>
          </a:prstGeom>
        </p:spPr>
        <p:txBody>
          <a:bodyPr vert="horz" wrap="square" lIns="91440" tIns="45720" rIns="91440" bIns="45720" rtlCol="0" anchor="ctr">
            <a:normAutofit/>
          </a:bodyPr>
          <a:lstStyle>
            <a:lvl1pPr>
              <a:defRPr>
                <a:solidFill>
                  <a:schemeClr val="dk1">
                    <a:lumMod val="85000"/>
                    <a:lumOff val="15000"/>
                  </a:schemeClr>
                </a:solidFill>
                <a:latin typeface="Arial" panose="020B0604020202020204" pitchFamily="34" charset="0"/>
                <a:ea typeface="微软雅黑" panose="020B0503020204020204" charset="-122"/>
              </a:defRPr>
            </a:lvl1pPr>
          </a:lstStyle>
          <a:p>
            <a:pPr fontAlgn="auto"/>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0" y="0"/>
            <a:ext cx="9144000" cy="6921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5" name="直接连接符 24"/>
          <p:cNvCxnSpPr/>
          <p:nvPr/>
        </p:nvCxnSpPr>
        <p:spPr>
          <a:xfrm>
            <a:off x="0" y="6272213"/>
            <a:ext cx="914400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623888" y="628015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smtClean="0">
                <a:ln>
                  <a:noFill/>
                </a:ln>
                <a:solidFill>
                  <a:schemeClr val="tx1"/>
                </a:solidFill>
                <a:effectLst/>
                <a:uLnTx/>
                <a:uFillTx/>
                <a:latin typeface="华文行楷" panose="02010800040101010101" pitchFamily="2" charset="-122"/>
                <a:ea typeface="华文行楷" panose="02010800040101010101" pitchFamily="2" charset="-122"/>
                <a:cs typeface="+mn-cs"/>
              </a:rPr>
              <a:t>山 东 省 宁 阳 第 四 中 学</a:t>
            </a:r>
            <a:endParaRPr kumimoji="0" lang="zh-CN" altLang="en-US" sz="1800" b="0" i="0" u="none" strike="noStrike" kern="1200" cap="none" spc="0" normalizeH="0" baseline="0" noProof="0" dirty="0" smtClean="0">
              <a:ln>
                <a:noFill/>
              </a:ln>
              <a:solidFill>
                <a:schemeClr val="tx1"/>
              </a:solidFill>
              <a:effectLst/>
              <a:uLnTx/>
              <a:uFillTx/>
              <a:latin typeface="华文行楷" panose="02010800040101010101" pitchFamily="2" charset="-122"/>
              <a:ea typeface="华文行楷" panose="02010800040101010101" pitchFamily="2" charset="-122"/>
              <a:cs typeface="+mn-cs"/>
            </a:endParaRPr>
          </a:p>
        </p:txBody>
      </p:sp>
      <p:sp>
        <p:nvSpPr>
          <p:cNvPr id="27" name="TextBox 26"/>
          <p:cNvSpPr txBox="1">
            <a:spLocks noChangeArrowheads="1"/>
          </p:cNvSpPr>
          <p:nvPr/>
        </p:nvSpPr>
        <p:spPr bwMode="auto">
          <a:xfrm>
            <a:off x="623888" y="6496050"/>
            <a:ext cx="408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ShanDongShengNingYangDiSiZhongXue</a:t>
            </a:r>
            <a:endParaRPr kumimoji="0" lang="zh-CN" altLang="en-US" sz="1800" b="0" i="0" u="none" strike="noStrike" kern="1200" cap="none" spc="0" normalizeH="0" baseline="0" noProof="0" dirty="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4105" name="图片 27"/>
          <p:cNvPicPr>
            <a:picLocks noChangeAspect="1"/>
          </p:cNvPicPr>
          <p:nvPr/>
        </p:nvPicPr>
        <p:blipFill>
          <a:blip r:embed="rId2"/>
          <a:stretch>
            <a:fillRect/>
          </a:stretch>
        </p:blipFill>
        <p:spPr>
          <a:xfrm>
            <a:off x="44450" y="6248400"/>
            <a:ext cx="603250" cy="603250"/>
          </a:xfrm>
          <a:prstGeom prst="rect">
            <a:avLst/>
          </a:prstGeom>
          <a:noFill/>
          <a:ln w="9525">
            <a:noFill/>
          </a:ln>
        </p:spPr>
      </p:pic>
      <p:sp>
        <p:nvSpPr>
          <p:cNvPr id="29" name="矩形 28"/>
          <p:cNvSpPr/>
          <p:nvPr/>
        </p:nvSpPr>
        <p:spPr>
          <a:xfrm>
            <a:off x="5868144" y="37120"/>
            <a:ext cx="3312368" cy="523220"/>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诱思导学</a:t>
            </a:r>
            <a:r>
              <a:rPr kumimoji="0" lang="en-US" altLang="zh-CN"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a:t>
            </a:r>
            <a:r>
              <a:rPr kumimoji="0" lang="zh-CN" altLang="en-US"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主体探究</a:t>
            </a:r>
            <a:endParaRPr kumimoji="0" lang="zh-CN" altLang="en-US"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1"/>
            <a:ext cx="2133600" cy="365125"/>
          </a:xfrm>
        </p:spPr>
        <p:txBody>
          <a:bodyPr/>
          <a:lstStyle/>
          <a:p>
            <a:fld id="{22F8FDBA-C489-4DFA-B667-3D8AF2C7CDA9}" type="datetimeFigureOut">
              <a:rPr lang="zh-CN" altLang="en-US" smtClean="0"/>
            </a:fld>
            <a:endParaRPr lang="zh-CN" altLang="en-US"/>
          </a:p>
        </p:txBody>
      </p:sp>
      <p:sp>
        <p:nvSpPr>
          <p:cNvPr id="3" name="页脚占位符 2"/>
          <p:cNvSpPr>
            <a:spLocks noGrp="1"/>
          </p:cNvSpPr>
          <p:nvPr>
            <p:ph type="ftr" sz="quarter" idx="11"/>
          </p:nvPr>
        </p:nvSpPr>
        <p:spPr>
          <a:xfrm>
            <a:off x="3124200" y="6356351"/>
            <a:ext cx="2895600" cy="365125"/>
          </a:xfrm>
        </p:spPr>
        <p:txBody>
          <a:bodyPr/>
          <a:lstStyle/>
          <a:p>
            <a:endParaRPr lang="zh-CN" altLang="en-US"/>
          </a:p>
        </p:txBody>
      </p:sp>
      <p:sp>
        <p:nvSpPr>
          <p:cNvPr id="4" name="灯片编号占位符 3"/>
          <p:cNvSpPr>
            <a:spLocks noGrp="1"/>
          </p:cNvSpPr>
          <p:nvPr>
            <p:ph type="sldNum" sz="quarter" idx="12"/>
          </p:nvPr>
        </p:nvSpPr>
        <p:spPr>
          <a:xfrm>
            <a:off x="6553200" y="6356351"/>
            <a:ext cx="2133600" cy="365125"/>
          </a:xfrm>
        </p:spPr>
        <p:txBody>
          <a:bodyPr/>
          <a:lstStyle/>
          <a:p>
            <a:fld id="{7F5C5E32-346E-4C03-B7EC-4A82EC8296F1}"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10" name="日期占位符 3"/>
          <p:cNvSpPr>
            <a:spLocks noGrp="1"/>
          </p:cNvSpPr>
          <p:nvPr>
            <p:ph type="dt" sz="half" idx="2"/>
          </p:nvPr>
        </p:nvSpPr>
        <p:spPr bwMode="auto">
          <a:xfrm>
            <a:off x="628650" y="6356350"/>
            <a:ext cx="2057400" cy="365125"/>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AE5966E-F584-4B98-8A7D-F949B3FB5DF4}"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 name="页脚占位符 4"/>
          <p:cNvSpPr>
            <a:spLocks noGrp="1"/>
          </p:cNvSpPr>
          <p:nvPr>
            <p:ph type="ftr" sz="quarter" idx="3"/>
          </p:nvPr>
        </p:nvSpPr>
        <p:spPr bwMode="auto">
          <a:xfrm>
            <a:off x="3028950" y="6356350"/>
            <a:ext cx="3086100" cy="365125"/>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2" name="灯片编号占位符 5"/>
          <p:cNvSpPr>
            <a:spLocks noGrp="1"/>
          </p:cNvSpPr>
          <p:nvPr>
            <p:ph type="sldNum" sz="quarter" idx="4"/>
          </p:nvPr>
        </p:nvSpPr>
        <p:spPr bwMode="auto">
          <a:xfrm>
            <a:off x="6457950" y="6356350"/>
            <a:ext cx="2057400" cy="365125"/>
          </a:xfrm>
          <a:prstGeom prst="rect">
            <a:avLst/>
          </a:prstGeom>
          <a:ln>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59606" y="6350000"/>
            <a:ext cx="2025254" cy="315913"/>
          </a:xfrm>
        </p:spPr>
        <p:txBody>
          <a:bodyPr/>
          <a:p>
            <a:pPr fontAlgn="base"/>
            <a:fld id="{760FBDFE-C587-4B4C-A407-44438C67B59E}" type="datetimeFigureOut">
              <a:rPr lang="zh-CN" altLang="en-US" strike="noStrike" noProof="1">
                <a:latin typeface="隶书" panose="02010509060101010101" pitchFamily="49" charset="-122"/>
                <a:ea typeface="隶书" panose="02010509060101010101" pitchFamily="49" charset="-122"/>
                <a:cs typeface="+mn-cs"/>
              </a:rPr>
            </a:fld>
            <a:endParaRPr lang="zh-CN" altLang="en-US" strike="noStrike" noProof="1"/>
          </a:p>
        </p:txBody>
      </p:sp>
      <p:sp>
        <p:nvSpPr>
          <p:cNvPr id="3" name="页脚占位符 2"/>
          <p:cNvSpPr>
            <a:spLocks noGrp="1"/>
          </p:cNvSpPr>
          <p:nvPr>
            <p:ph type="ftr" sz="quarter" idx="11"/>
          </p:nvPr>
        </p:nvSpPr>
        <p:spPr>
          <a:xfrm>
            <a:off x="3087291" y="6350000"/>
            <a:ext cx="2969419" cy="315913"/>
          </a:xfrm>
        </p:spPr>
        <p:txBody>
          <a:bodyPr/>
          <a:p>
            <a:pPr fontAlgn="base"/>
            <a:endParaRPr lang="zh-CN" altLang="en-US" strike="noStrike" noProof="1"/>
          </a:p>
        </p:txBody>
      </p:sp>
      <p:sp>
        <p:nvSpPr>
          <p:cNvPr id="4" name="灯片编号占位符 3"/>
          <p:cNvSpPr>
            <a:spLocks noGrp="1"/>
          </p:cNvSpPr>
          <p:nvPr>
            <p:ph type="sldNum" sz="quarter" idx="12"/>
          </p:nvPr>
        </p:nvSpPr>
        <p:spPr>
          <a:xfrm>
            <a:off x="6457950" y="6350000"/>
            <a:ext cx="2025254" cy="315913"/>
          </a:xfrm>
        </p:spPr>
        <p:txBody>
          <a:bodyPr/>
          <a:p>
            <a:pPr fontAlgn="base"/>
            <a:fld id="{0B655559-2CE3-47C3-A3BA-050642FFFD5D}" type="slidenum">
              <a:rPr lang="zh-CN" altLang="en-US" strike="noStrike" noProof="1">
                <a:latin typeface="隶书" panose="02010509060101010101" pitchFamily="49" charset="-122"/>
                <a:ea typeface="隶书" panose="02010509060101010101" pitchFamily="49" charset="-122"/>
                <a:cs typeface="+mn-cs"/>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6010" y="608013"/>
            <a:ext cx="8227219" cy="706437"/>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9581" y="6315075"/>
            <a:ext cx="2024063" cy="315913"/>
          </a:xfrm>
        </p:spPr>
        <p:txBody>
          <a:bodyPr/>
          <a:p>
            <a:pPr lvl="0" fontAlgn="base"/>
            <a:fld id="{289160CA-BB58-4D3A-A985-75914B589B43}" type="datetime1">
              <a:rPr lang="zh-CN" altLang="en-US" sz="1000" strike="noStrike" noProof="1">
                <a:solidFill>
                  <a:srgbClr val="898989"/>
                </a:solidFill>
                <a:latin typeface="Arial" panose="020B0604020202020204" pitchFamily="34" charset="0"/>
                <a:ea typeface="微软雅黑" panose="020B0503020204020204" charset="-122"/>
                <a:cs typeface="+mn-ea"/>
              </a:rPr>
            </a:fld>
            <a:endParaRPr lang="zh-CN" altLang="en-US" sz="1000" strike="noStrike" noProof="1">
              <a:solidFill>
                <a:srgbClr val="898989"/>
              </a:solidFill>
              <a:ea typeface="微软雅黑" panose="020B0503020204020204" charset="-122"/>
            </a:endParaRPr>
          </a:p>
        </p:txBody>
      </p:sp>
      <p:sp>
        <p:nvSpPr>
          <p:cNvPr id="5" name="页脚占位符 4"/>
          <p:cNvSpPr>
            <a:spLocks noGrp="1"/>
          </p:cNvSpPr>
          <p:nvPr>
            <p:ph type="ftr" sz="quarter" idx="11"/>
          </p:nvPr>
        </p:nvSpPr>
        <p:spPr>
          <a:xfrm>
            <a:off x="3087291" y="6315075"/>
            <a:ext cx="2969419" cy="315913"/>
          </a:xfrm>
        </p:spPr>
        <p:txBody>
          <a:bodyPr/>
          <a:p>
            <a:pPr lvl="0" algn="ctr" fontAlgn="base"/>
            <a:endParaRPr lang="zh-CN" altLang="en-US" sz="1000" strike="noStrike" noProof="1">
              <a:solidFill>
                <a:srgbClr val="898989"/>
              </a:solidFill>
              <a:ea typeface="微软雅黑" panose="020B0503020204020204" charset="-122"/>
            </a:endParaRPr>
          </a:p>
        </p:txBody>
      </p:sp>
      <p:sp>
        <p:nvSpPr>
          <p:cNvPr id="6" name="灯片编号占位符 5"/>
          <p:cNvSpPr>
            <a:spLocks noGrp="1"/>
          </p:cNvSpPr>
          <p:nvPr>
            <p:ph type="sldNum" sz="quarter" idx="12"/>
          </p:nvPr>
        </p:nvSpPr>
        <p:spPr>
          <a:xfrm>
            <a:off x="6657975" y="6315075"/>
            <a:ext cx="2025254" cy="315913"/>
          </a:xfrm>
        </p:spPr>
        <p:txBody>
          <a:bodyPr/>
          <a:p>
            <a:pPr lvl="0" algn="r" fontAlgn="base"/>
            <a:fld id="{E076A115-0162-4ADA-BAF7-7A752C0B6D8F}" type="slidenum">
              <a:rPr lang="zh-CN" altLang="en-US" sz="1000" strike="noStrike" noProof="1">
                <a:solidFill>
                  <a:srgbClr val="898989"/>
                </a:solidFill>
                <a:latin typeface="Arial" panose="020B0604020202020204" pitchFamily="34" charset="0"/>
                <a:ea typeface="微软雅黑" panose="020B0503020204020204" charset="-122"/>
                <a:cs typeface="+mn-ea"/>
              </a:rPr>
            </a:fld>
            <a:endParaRPr lang="zh-CN" altLang="en-US" sz="1000" strike="noStrike" noProof="1">
              <a:solidFill>
                <a:srgbClr val="898989"/>
              </a:solidFill>
              <a:ea typeface="微软雅黑" panose="020B0503020204020204" charset="-122"/>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434700" y="237600"/>
            <a:ext cx="8278200" cy="441964"/>
          </a:xfrm>
        </p:spPr>
        <p:txBody>
          <a:bodyPr/>
          <a:lstStyle>
            <a:lvl1pPr>
              <a:defRPr baseline="0">
                <a:solidFill>
                  <a:schemeClr val="bg1"/>
                </a:solidFill>
                <a:latin typeface="Arial" panose="020B0604020202020204" pitchFamily="34" charset="0"/>
                <a:ea typeface="隶书" panose="02010509060101010101" pitchFamily="49" charset="-122"/>
              </a:defRPr>
            </a:lvl1pPr>
          </a:lstStyle>
          <a:p>
            <a:pPr fontAlgn="base"/>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434700" y="1663200"/>
            <a:ext cx="40068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4681800" y="1663200"/>
            <a:ext cx="40257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文本占位符 10"/>
          <p:cNvSpPr>
            <a:spLocks noGrp="1"/>
          </p:cNvSpPr>
          <p:nvPr>
            <p:ph type="body" sz="quarter" idx="15"/>
          </p:nvPr>
        </p:nvSpPr>
        <p:spPr>
          <a:xfrm>
            <a:off x="429300" y="4816800"/>
            <a:ext cx="4006800" cy="781200"/>
          </a:xfrm>
        </p:spPr>
        <p:txBody>
          <a:bodyPr/>
          <a:lstStyle>
            <a:lvl1pPr>
              <a:defRPr baseline="0">
                <a:latin typeface="Arial" panose="020B0604020202020204" pitchFamily="34" charset="0"/>
                <a:ea typeface="隶书" panose="02010509060101010101" pitchFamily="49" charset="-122"/>
              </a:defRPr>
            </a:lvl1pPr>
          </a:lstStyle>
          <a:p>
            <a:pPr lvl="0" fontAlgn="base"/>
            <a:r>
              <a:rPr lang="zh-CN" altLang="en-US" strike="noStrike" noProof="1"/>
              <a:t>单击此处编辑母版文本样式</a:t>
            </a:r>
            <a:endParaRPr lang="zh-CN" altLang="en-US" strike="noStrike" noProof="1"/>
          </a:p>
        </p:txBody>
      </p:sp>
      <p:sp>
        <p:nvSpPr>
          <p:cNvPr id="13" name="文本占位符 12"/>
          <p:cNvSpPr>
            <a:spLocks noGrp="1"/>
          </p:cNvSpPr>
          <p:nvPr>
            <p:ph type="body" sz="quarter" idx="16"/>
          </p:nvPr>
        </p:nvSpPr>
        <p:spPr>
          <a:xfrm>
            <a:off x="4689900" y="4813200"/>
            <a:ext cx="4025700" cy="781200"/>
          </a:xfrm>
        </p:spPr>
        <p:txBody>
          <a:bodyPr/>
          <a:lstStyle>
            <a:lvl1pPr>
              <a:defRPr baseline="0">
                <a:latin typeface="Arial" panose="020B0604020202020204" pitchFamily="34" charset="0"/>
                <a:ea typeface="隶书" panose="02010509060101010101" pitchFamily="49" charset="-122"/>
              </a:defRPr>
            </a:lvl1pPr>
          </a:lstStyle>
          <a:p>
            <a:pPr lvl="0" fontAlgn="base"/>
            <a:r>
              <a:rPr lang="zh-CN" altLang="en-US" strike="noStrike" noProof="1"/>
              <a:t>单击此处编辑母版文本样式</a:t>
            </a:r>
            <a:endParaRPr lang="zh-CN" altLang="en-US" strike="noStrike" noProof="1"/>
          </a:p>
        </p:txBody>
      </p:sp>
      <p:sp>
        <p:nvSpPr>
          <p:cNvPr id="3" name="日期占位符 2"/>
          <p:cNvSpPr>
            <a:spLocks noGrp="1"/>
          </p:cNvSpPr>
          <p:nvPr>
            <p:ph type="dt" sz="half" idx="2"/>
            <p:custDataLst>
              <p:tags r:id="rId3"/>
            </p:custDataLst>
          </p:nvPr>
        </p:nvSpPr>
        <p:spPr>
          <a:xfrm>
            <a:off x="659606" y="6350000"/>
            <a:ext cx="2025254" cy="315913"/>
          </a:xfrm>
          <a:prstGeom prst="rect">
            <a:avLst/>
          </a:prstGeom>
        </p:spPr>
        <p:txBody>
          <a:bodyPr vert="horz" lIns="90000" tIns="46800" rIns="90000" bIns="46800" rtlCol="0" anchor="ctr">
            <a:normAutofit/>
          </a:bodyPr>
          <a:lstStyle>
            <a:lvl1pPr>
              <a:defRPr baseline="0">
                <a:latin typeface="隶书" panose="02010509060101010101" pitchFamily="49" charset="-122"/>
                <a:ea typeface="隶书" panose="02010509060101010101" pitchFamily="49" charset="-122"/>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隶书" panose="02010509060101010101" pitchFamily="49" charset="-122"/>
                <a:ea typeface="隶书" panose="02010509060101010101" pitchFamily="49"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隶书" panose="02010509060101010101" pitchFamily="49" charset="-122"/>
              <a:ea typeface="隶书" panose="02010509060101010101" pitchFamily="49" charset="-122"/>
              <a:cs typeface="+mn-cs"/>
            </a:endParaRPr>
          </a:p>
        </p:txBody>
      </p:sp>
      <p:sp>
        <p:nvSpPr>
          <p:cNvPr id="10" name="页脚占位符 3"/>
          <p:cNvSpPr>
            <a:spLocks noGrp="1"/>
          </p:cNvSpPr>
          <p:nvPr>
            <p:ph type="ftr" sz="quarter" idx="3"/>
            <p:custDataLst>
              <p:tags r:id="rId4"/>
            </p:custDataLst>
          </p:nvPr>
        </p:nvSpPr>
        <p:spPr>
          <a:xfrm>
            <a:off x="3087291" y="6350000"/>
            <a:ext cx="2969419" cy="315913"/>
          </a:xfrm>
          <a:prstGeom prst="rect">
            <a:avLst/>
          </a:prstGeom>
        </p:spPr>
        <p:txBody>
          <a:bodyPr vert="horz" lIns="90000" tIns="46800" rIns="90000" bIns="46800" rtlCol="0" anchor="ctr">
            <a:normAutofit/>
          </a:bodyPr>
          <a:lstStyle>
            <a:lvl1pPr>
              <a:defRPr baseline="0">
                <a:latin typeface="隶书" panose="02010509060101010101" pitchFamily="49" charset="-122"/>
                <a:ea typeface="隶书" panose="02010509060101010101" pitchFamily="49" charset="-122"/>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隶书" panose="02010509060101010101" pitchFamily="49" charset="-122"/>
              <a:ea typeface="隶书" panose="02010509060101010101" pitchFamily="49" charset="-122"/>
              <a:cs typeface="+mn-cs"/>
            </a:endParaRPr>
          </a:p>
        </p:txBody>
      </p:sp>
      <p:sp>
        <p:nvSpPr>
          <p:cNvPr id="4" name="灯片编号占位符 4"/>
          <p:cNvSpPr>
            <a:spLocks noGrp="1"/>
          </p:cNvSpPr>
          <p:nvPr>
            <p:ph type="sldNum" sz="quarter" idx="4"/>
            <p:custDataLst>
              <p:tags r:id="rId5"/>
            </p:custDataLst>
          </p:nvPr>
        </p:nvSpPr>
        <p:spPr>
          <a:xfrm>
            <a:off x="6457950" y="6350000"/>
            <a:ext cx="2025254" cy="315913"/>
          </a:xfrm>
          <a:prstGeom prst="rect">
            <a:avLst/>
          </a:prstGeom>
        </p:spPr>
        <p:txBody>
          <a:bodyPr vert="horz" lIns="90000" tIns="46800" rIns="90000" bIns="46800" rtlCol="0" anchor="ctr">
            <a:normAutofit/>
          </a:bodyPr>
          <a:lstStyle>
            <a:lvl1pPr>
              <a:defRPr baseline="0">
                <a:latin typeface="隶书" panose="02010509060101010101" pitchFamily="49" charset="-122"/>
                <a:ea typeface="隶书" panose="02010509060101010101" pitchFamily="49" charset="-122"/>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8E50D004-7B09-482B-ABF6-09EB6E0276BC}" type="slidenum">
              <a:rPr kumimoji="0" lang="zh-CN" altLang="en-US" sz="1200" b="0" i="0" u="none" strike="noStrike" kern="1200" cap="none" spc="0" normalizeH="0" baseline="0" noProof="1">
                <a:ln>
                  <a:noFill/>
                </a:ln>
                <a:solidFill>
                  <a:schemeClr val="tx1">
                    <a:tint val="75000"/>
                  </a:schemeClr>
                </a:solidFill>
                <a:effectLst/>
                <a:uLnTx/>
                <a:uFillTx/>
                <a:latin typeface="隶书" panose="02010509060101010101" pitchFamily="49" charset="-122"/>
                <a:ea typeface="隶书" panose="02010509060101010101" pitchFamily="49"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隶书" panose="02010509060101010101" pitchFamily="49" charset="-122"/>
              <a:ea typeface="隶书" panose="02010509060101010101" pitchFamily="49"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3" name="文本占位符 2"/>
          <p:cNvSpPr>
            <a:spLocks noGrp="1"/>
          </p:cNvSpPr>
          <p:nvPr>
            <p:ph type="body" sz="quarter" idx="10" hasCustomPrompt="1"/>
          </p:nvPr>
        </p:nvSpPr>
        <p:spPr>
          <a:xfrm>
            <a:off x="1115166" y="428998"/>
            <a:ext cx="4104990" cy="575734"/>
          </a:xfrm>
          <a:prstGeom prst="rect">
            <a:avLst/>
          </a:prstGeom>
        </p:spPr>
        <p:txBody>
          <a:bodyPr lIns="91426" tIns="45713" rIns="91426" bIns="45713">
            <a:normAutofit/>
          </a:bodyPr>
          <a:lstStyle>
            <a:lvl1pPr marL="0" indent="0">
              <a:buNone/>
              <a:defRPr sz="1800" b="1"/>
            </a:lvl1pPr>
          </a:lstStyle>
          <a:p>
            <a:pPr lvl="0"/>
            <a:r>
              <a:rPr lang="zh-CN" altLang="en-US" dirty="0"/>
              <a:t>点击添加标题</a:t>
            </a:r>
            <a:endParaRPr lang="zh-CN" altLang="en-US" dirty="0"/>
          </a:p>
        </p:txBody>
      </p:sp>
      <p:sp>
        <p:nvSpPr>
          <p:cNvPr id="33" name="文本框 32"/>
          <p:cNvSpPr txBox="1"/>
          <p:nvPr userDrawn="1"/>
        </p:nvSpPr>
        <p:spPr>
          <a:xfrm>
            <a:off x="26336" y="7203877"/>
            <a:ext cx="1026434" cy="828675"/>
          </a:xfrm>
          <a:prstGeom prst="rect">
            <a:avLst/>
          </a:prstGeom>
          <a:noFill/>
        </p:spPr>
        <p:txBody>
          <a:bodyPr wrap="square" lIns="91376" tIns="45687" rIns="91376" bIns="45687" rtlCol="0">
            <a:spAutoFit/>
          </a:bodyPr>
          <a:lstStyle/>
          <a:p>
            <a:r>
              <a:rPr lang="zh-CN" altLang="en-US" sz="2400" dirty="0"/>
              <a:t>延时符</a:t>
            </a:r>
            <a:endParaRPr lang="zh-CN" altLang="en-US" sz="2400" dirty="0"/>
          </a:p>
        </p:txBody>
      </p:sp>
      <p:cxnSp>
        <p:nvCxnSpPr>
          <p:cNvPr id="4" name="直接连接符 3"/>
          <p:cNvCxnSpPr/>
          <p:nvPr userDrawn="1"/>
        </p:nvCxnSpPr>
        <p:spPr>
          <a:xfrm flipH="1">
            <a:off x="412997" y="1408359"/>
            <a:ext cx="873100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5.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 name="图片 1"/>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584" y="0"/>
            <a:ext cx="7344816"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tags" Target="../tags/tag10.xml"/><Relationship Id="rId4" Type="http://schemas.openxmlformats.org/officeDocument/2006/relationships/image" Target="../media/image7.png"/><Relationship Id="rId3" Type="http://schemas.openxmlformats.org/officeDocument/2006/relationships/tags" Target="../tags/tag9.xml"/><Relationship Id="rId2" Type="http://schemas.openxmlformats.org/officeDocument/2006/relationships/image" Target="../media/image6.png"/><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image" Target="../media/image18.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0" Type="http://schemas.openxmlformats.org/officeDocument/2006/relationships/notesSlide" Target="../notesSlides/notesSlide5.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NULL" TargetMode="Externa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5.xml"/><Relationship Id="rId5" Type="http://schemas.openxmlformats.org/officeDocument/2006/relationships/tags" Target="../tags/tag25.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openxmlformats.org/officeDocument/2006/relationships/image" Target="../media/image34.png"/><Relationship Id="rId1"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xml"/><Relationship Id="rId5" Type="http://schemas.openxmlformats.org/officeDocument/2006/relationships/tags" Target="../tags/tag30.xml"/><Relationship Id="rId4" Type="http://schemas.openxmlformats.org/officeDocument/2006/relationships/image" Target="../media/image37.png"/><Relationship Id="rId3" Type="http://schemas.openxmlformats.org/officeDocument/2006/relationships/tags" Target="../tags/tag29.xml"/><Relationship Id="rId2" Type="http://schemas.openxmlformats.org/officeDocument/2006/relationships/image" Target="../media/image36.wdp"/><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34.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file:///E:\&#19979;&#36733;\2021.6.24\&#26032;&#24314;&#25991;&#20214;&#22841;\&#20020;&#27778;.tif" TargetMode="External"/><Relationship Id="rId1" Type="http://schemas.openxmlformats.org/officeDocument/2006/relationships/image" Target="../media/image44.png"/></Relationships>
</file>

<file path=ppt/slides/_rels/slide37.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1" Type="http://schemas.openxmlformats.org/officeDocument/2006/relationships/slideLayout" Target="../slideLayouts/slideLayout2.xml"/><Relationship Id="rId10" Type="http://schemas.openxmlformats.org/officeDocument/2006/relationships/image" Target="../media/image54.png"/><Relationship Id="rId1" Type="http://schemas.openxmlformats.org/officeDocument/2006/relationships/image" Target="../media/image4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tags" Target="../tags/tag11.xml"/><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tags" Target="../tags/tag12.xml"/><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3.xml"/><Relationship Id="rId2" Type="http://schemas.openxmlformats.org/officeDocument/2006/relationships/image" Target="../media/image17.jpe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文本框 99"/>
          <p:cNvSpPr txBox="1"/>
          <p:nvPr/>
        </p:nvSpPr>
        <p:spPr>
          <a:xfrm>
            <a:off x="0" y="887730"/>
            <a:ext cx="8981440" cy="521970"/>
          </a:xfrm>
          <a:prstGeom prst="rect">
            <a:avLst/>
          </a:prstGeom>
          <a:solidFill>
            <a:srgbClr val="FFFF00"/>
          </a:solidFill>
          <a:ln w="19050" cap="flat" cmpd="sng">
            <a:solidFill>
              <a:srgbClr val="FF0000">
                <a:alpha val="95998"/>
              </a:srgbClr>
            </a:solidFill>
            <a:prstDash val="solid"/>
            <a:round/>
            <a:headEnd type="none" w="med" len="med"/>
            <a:tailEnd type="none" w="med" len="med"/>
          </a:ln>
        </p:spPr>
        <p:txBody>
          <a:bodyPr wrap="square" anchor="t">
            <a:spAutoFit/>
          </a:bodyPr>
          <a:p>
            <a:pPr eaLnBrk="0" hangingPunct="0"/>
            <a:r>
              <a:rPr lang="en-US" altLang="zh-CN" sz="2800" b="1">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            </a:t>
            </a:r>
            <a:r>
              <a:rPr lang="zh-CN" altLang="en-US" sz="2800" b="1">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第</a:t>
            </a:r>
            <a:r>
              <a:rPr lang="en-US" altLang="zh-CN" sz="2800" b="1">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25</a:t>
            </a:r>
            <a:r>
              <a:rPr lang="zh-CN" altLang="en-US" sz="2800" b="1">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课  人民解放战争</a:t>
            </a:r>
            <a:endParaRPr lang="zh-CN" altLang="en-US" sz="2800" b="1" dirty="0" smtClean="0">
              <a:solidFill>
                <a:schemeClr val="tx1"/>
              </a:solidFill>
              <a:effectLst>
                <a:outerShdw blurRad="38100" dist="19050" dir="2700000" algn="tl" rotWithShape="0">
                  <a:schemeClr val="dk1">
                    <a:alpha val="40000"/>
                  </a:schemeClr>
                </a:outerShdw>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9" name="TextBox 4"/>
          <p:cNvSpPr txBox="1">
            <a:spLocks noChangeArrowheads="1"/>
          </p:cNvSpPr>
          <p:nvPr/>
        </p:nvSpPr>
        <p:spPr bwMode="auto">
          <a:xfrm>
            <a:off x="635" y="4860273"/>
            <a:ext cx="9144000" cy="1783715"/>
          </a:xfrm>
          <a:prstGeom prst="rect">
            <a:avLst/>
          </a:prstGeom>
          <a:solidFill>
            <a:schemeClr val="bg1"/>
          </a:solidFill>
          <a:ln w="9525">
            <a:noFill/>
            <a:miter lim="800000"/>
          </a:ln>
        </p:spPr>
        <p:txBody>
          <a:bodyPr wrap="square">
            <a:spAutoFit/>
          </a:bodyPr>
          <a:p>
            <a:pPr algn="l"/>
            <a:r>
              <a:rPr lang="zh-CN" altLang="en-US" sz="2300" b="1" dirty="0" smtClean="0">
                <a:solidFill>
                  <a:srgbClr val="FF0000"/>
                </a:solidFill>
                <a:uFillTx/>
                <a:latin typeface="黑体" panose="02010609060101010101" pitchFamily="2" charset="-122"/>
                <a:ea typeface="黑体" panose="02010609060101010101" pitchFamily="2" charset="-122"/>
                <a:cs typeface="黑体" panose="02010609060101010101" pitchFamily="2" charset="-122"/>
              </a:rPr>
              <a:t>新</a:t>
            </a:r>
            <a:r>
              <a:rPr lang="zh-CN" altLang="en-US" sz="2300" b="1" dirty="0">
                <a:solidFill>
                  <a:srgbClr val="FF0000"/>
                </a:solidFill>
                <a:uFillTx/>
                <a:latin typeface="黑体" panose="02010609060101010101" pitchFamily="2" charset="-122"/>
                <a:ea typeface="黑体" panose="02010609060101010101" pitchFamily="2" charset="-122"/>
                <a:cs typeface="黑体" panose="02010609060101010101" pitchFamily="2" charset="-122"/>
              </a:rPr>
              <a:t>课程标准：</a:t>
            </a:r>
            <a:endParaRPr lang="zh-CN" altLang="en-US" sz="2300" b="1" dirty="0">
              <a:solidFill>
                <a:srgbClr val="FF0000"/>
              </a:solidFill>
              <a:uFillTx/>
              <a:latin typeface="黑体" panose="02010609060101010101" pitchFamily="2" charset="-122"/>
              <a:ea typeface="黑体" panose="02010609060101010101" pitchFamily="2" charset="-122"/>
              <a:cs typeface="黑体" panose="02010609060101010101" pitchFamily="2" charset="-122"/>
            </a:endParaRPr>
          </a:p>
          <a:p>
            <a:pPr eaLnBrk="1" hangingPunct="1">
              <a:lnSpc>
                <a:spcPct val="90000"/>
              </a:lnSpc>
              <a:spcBef>
                <a:spcPts val="1000"/>
              </a:spcBef>
              <a:buFont typeface="Arial" panose="020B0604020202020204" pitchFamily="34" charset="0"/>
            </a:pPr>
            <a:r>
              <a:rPr lang="en-US" altLang="zh-CN" sz="2300" b="1">
                <a:latin typeface="黑体" panose="02010609060101010101" pitchFamily="2" charset="-122"/>
                <a:ea typeface="黑体" panose="02010609060101010101" pitchFamily="2" charset="-122"/>
                <a:cs typeface="黑体" panose="02010609060101010101" pitchFamily="2" charset="-122"/>
                <a:sym typeface="+mn-ea"/>
              </a:rPr>
              <a:t>1.</a:t>
            </a:r>
            <a:r>
              <a:rPr lang="en-US" altLang="en-US" sz="2300" b="1">
                <a:latin typeface="黑体" panose="02010609060101010101" pitchFamily="2" charset="-122"/>
                <a:ea typeface="黑体" panose="02010609060101010101" pitchFamily="2" charset="-122"/>
                <a:cs typeface="黑体" panose="02010609060101010101" pitchFamily="2" charset="-122"/>
                <a:sym typeface="+mn-ea"/>
              </a:rPr>
              <a:t>了解全面内战的爆发及人民解放战争的进程。</a:t>
            </a:r>
            <a:endParaRPr lang="en-US" altLang="zh-CN" sz="2300" b="1">
              <a:latin typeface="黑体" panose="02010609060101010101" pitchFamily="2" charset="-122"/>
              <a:ea typeface="黑体" panose="02010609060101010101" pitchFamily="2" charset="-122"/>
              <a:cs typeface="黑体" panose="02010609060101010101" pitchFamily="2" charset="-122"/>
            </a:endParaRPr>
          </a:p>
          <a:p>
            <a:pPr eaLnBrk="1" hangingPunct="1">
              <a:lnSpc>
                <a:spcPct val="90000"/>
              </a:lnSpc>
              <a:spcBef>
                <a:spcPts val="1000"/>
              </a:spcBef>
              <a:buFont typeface="Arial" panose="020B0604020202020204" pitchFamily="34" charset="0"/>
            </a:pPr>
            <a:r>
              <a:rPr lang="en-US" altLang="zh-CN" sz="2300" b="1">
                <a:latin typeface="黑体" panose="02010609060101010101" pitchFamily="2" charset="-122"/>
                <a:ea typeface="黑体" panose="02010609060101010101" pitchFamily="2" charset="-122"/>
                <a:cs typeface="黑体" panose="02010609060101010101" pitchFamily="2" charset="-122"/>
                <a:sym typeface="+mn-ea"/>
              </a:rPr>
              <a:t>2.</a:t>
            </a:r>
            <a:r>
              <a:rPr lang="en-US" altLang="en-US" sz="2300" b="1">
                <a:latin typeface="黑体" panose="02010609060101010101" pitchFamily="2" charset="-122"/>
                <a:ea typeface="黑体" panose="02010609060101010101" pitchFamily="2" charset="-122"/>
                <a:cs typeface="黑体" panose="02010609060101010101" pitchFamily="2" charset="-122"/>
                <a:sym typeface="+mn-ea"/>
              </a:rPr>
              <a:t>分析国民党政权在大陆统治灭亡的原因。</a:t>
            </a:r>
            <a:endParaRPr lang="en-US" altLang="zh-CN" sz="2300" b="1">
              <a:latin typeface="黑体" panose="02010609060101010101" pitchFamily="2" charset="-122"/>
              <a:ea typeface="黑体" panose="02010609060101010101" pitchFamily="2" charset="-122"/>
              <a:cs typeface="黑体" panose="02010609060101010101" pitchFamily="2" charset="-122"/>
            </a:endParaRPr>
          </a:p>
          <a:p>
            <a:pPr eaLnBrk="1" hangingPunct="1">
              <a:lnSpc>
                <a:spcPct val="90000"/>
              </a:lnSpc>
              <a:spcBef>
                <a:spcPts val="1000"/>
              </a:spcBef>
              <a:buFont typeface="Arial" panose="020B0604020202020204" pitchFamily="34" charset="0"/>
            </a:pPr>
            <a:r>
              <a:rPr lang="en-US" altLang="zh-CN" sz="2300" b="1">
                <a:latin typeface="黑体" panose="02010609060101010101" pitchFamily="2" charset="-122"/>
                <a:ea typeface="黑体" panose="02010609060101010101" pitchFamily="2" charset="-122"/>
                <a:cs typeface="黑体" panose="02010609060101010101" pitchFamily="2" charset="-122"/>
                <a:sym typeface="+mn-ea"/>
              </a:rPr>
              <a:t>3.</a:t>
            </a:r>
            <a:r>
              <a:rPr lang="en-US" altLang="en-US" sz="2300" b="1">
                <a:latin typeface="黑体" panose="02010609060101010101" pitchFamily="2" charset="-122"/>
                <a:ea typeface="黑体" panose="02010609060101010101" pitchFamily="2" charset="-122"/>
                <a:cs typeface="黑体" panose="02010609060101010101" pitchFamily="2" charset="-122"/>
                <a:sym typeface="+mn-ea"/>
              </a:rPr>
              <a:t>探讨中国共产党领导人民取得中国革命胜利的原因和意义。</a:t>
            </a:r>
            <a:endParaRPr lang="zh-CN" altLang="en-US" sz="2300" b="1" dirty="0">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7" name="矩形 6"/>
          <p:cNvSpPr/>
          <p:nvPr/>
        </p:nvSpPr>
        <p:spPr>
          <a:xfrm>
            <a:off x="0" y="272415"/>
            <a:ext cx="9144635" cy="460375"/>
          </a:xfrm>
          <a:prstGeom prst="rect">
            <a:avLst/>
          </a:prstGeom>
          <a:ln>
            <a:prstDash val="lgDash"/>
          </a:ln>
        </p:spPr>
        <p:style>
          <a:lnRef idx="2">
            <a:schemeClr val="dk1"/>
          </a:lnRef>
          <a:fillRef idx="1">
            <a:schemeClr val="lt1"/>
          </a:fillRef>
          <a:effectRef idx="0">
            <a:schemeClr val="dk1"/>
          </a:effectRef>
          <a:fontRef idx="minor">
            <a:schemeClr val="dk1"/>
          </a:fontRef>
        </p:style>
        <p:txBody>
          <a:bodyPr wrap="square">
            <a:spAutoFit/>
          </a:bodyPr>
          <a:p>
            <a:pPr marL="0" marR="0" lvl="0" indent="0" algn="ctr" defTabSz="914400" rtl="0" eaLnBrk="0" fontAlgn="base" latinLnBrk="0" hangingPunct="0">
              <a:lnSpc>
                <a:spcPct val="100000"/>
              </a:lnSpc>
              <a:spcBef>
                <a:spcPct val="0"/>
              </a:spcBef>
              <a:spcAft>
                <a:spcPct val="0"/>
              </a:spcAft>
              <a:buNone/>
            </a:pPr>
            <a:r>
              <a:rPr kumimoji="0" lang="en-US" altLang="zh-CN" sz="2400" b="1" i="0" baseline="0" noProof="1">
                <a:solidFill>
                  <a:prstClr val="black"/>
                </a:solidFill>
                <a:uFillTx/>
                <a:latin typeface="黑体" panose="02010609060101010101" pitchFamily="2" charset="-122"/>
                <a:ea typeface="黑体" panose="02010609060101010101" pitchFamily="2" charset="-122"/>
                <a:cs typeface="+mn-cs"/>
                <a:sym typeface="+mn-ea"/>
              </a:rPr>
              <a:t>2022</a:t>
            </a:r>
            <a:r>
              <a:rPr kumimoji="0" lang="zh-CN" altLang="en-US" sz="2400" b="1" i="0" baseline="0" noProof="1">
                <a:solidFill>
                  <a:prstClr val="black"/>
                </a:solidFill>
                <a:uFillTx/>
                <a:latin typeface="黑体" panose="02010609060101010101" pitchFamily="2" charset="-122"/>
                <a:ea typeface="黑体" panose="02010609060101010101" pitchFamily="2" charset="-122"/>
                <a:cs typeface="+mn-cs"/>
                <a:sym typeface="+mn-ea"/>
              </a:rPr>
              <a:t>届高三一轮复习统编历史新教材</a:t>
            </a:r>
            <a:r>
              <a:rPr kumimoji="0" lang="zh-CN" sz="2400" b="1" i="0" baseline="0" noProof="1">
                <a:solidFill>
                  <a:prstClr val="black"/>
                </a:solidFill>
                <a:uFillTx/>
                <a:latin typeface="黑体" panose="02010609060101010101" pitchFamily="2" charset="-122"/>
                <a:ea typeface="黑体" panose="02010609060101010101" pitchFamily="2" charset="-122"/>
                <a:cs typeface="+mn-cs"/>
                <a:sym typeface="+mn-ea"/>
              </a:rPr>
              <a:t>必修《中外历史纲要》（上）</a:t>
            </a:r>
            <a:endParaRPr kumimoji="0" lang="zh-CN" sz="2400" b="1" i="0" baseline="0" noProof="1">
              <a:solidFill>
                <a:prstClr val="black"/>
              </a:solidFill>
              <a:uFillTx/>
              <a:latin typeface="黑体" panose="02010609060101010101" pitchFamily="2" charset="-122"/>
              <a:ea typeface="黑体" panose="02010609060101010101" pitchFamily="2" charset="-122"/>
              <a:cs typeface="+mn-cs"/>
              <a:sym typeface="+mn-ea"/>
            </a:endParaRPr>
          </a:p>
        </p:txBody>
      </p:sp>
      <p:grpSp>
        <p:nvGrpSpPr>
          <p:cNvPr id="2" name="组合 1"/>
          <p:cNvGrpSpPr/>
          <p:nvPr/>
        </p:nvGrpSpPr>
        <p:grpSpPr>
          <a:xfrm>
            <a:off x="-23495" y="1504950"/>
            <a:ext cx="9119235" cy="3355340"/>
            <a:chOff x="66" y="230"/>
            <a:chExt cx="19031" cy="5293"/>
          </a:xfrm>
        </p:grpSpPr>
        <p:pic>
          <p:nvPicPr>
            <p:cNvPr id="157698" name="图片 2"/>
            <p:cNvPicPr/>
            <p:nvPr>
              <p:custDataLst>
                <p:tags r:id="rId1"/>
              </p:custDataLst>
            </p:nvPr>
          </p:nvPicPr>
          <p:blipFill>
            <a:blip r:embed="rId2"/>
            <a:stretch>
              <a:fillRect/>
            </a:stretch>
          </p:blipFill>
          <p:spPr>
            <a:xfrm>
              <a:off x="4682" y="270"/>
              <a:ext cx="4451" cy="5086"/>
            </a:xfrm>
            <a:prstGeom prst="rect">
              <a:avLst/>
            </a:prstGeom>
            <a:noFill/>
            <a:ln w="3175" cap="flat" cmpd="sng">
              <a:solidFill>
                <a:schemeClr val="tx1"/>
              </a:solidFill>
              <a:prstDash val="solid"/>
              <a:miter/>
              <a:headEnd type="none" w="med" len="med"/>
              <a:tailEnd type="none" w="med" len="med"/>
            </a:ln>
          </p:spPr>
        </p:pic>
        <p:pic>
          <p:nvPicPr>
            <p:cNvPr id="157699" name="图片 3"/>
            <p:cNvPicPr/>
            <p:nvPr>
              <p:custDataLst>
                <p:tags r:id="rId3"/>
              </p:custDataLst>
            </p:nvPr>
          </p:nvPicPr>
          <p:blipFill>
            <a:blip r:embed="rId4"/>
            <a:stretch>
              <a:fillRect/>
            </a:stretch>
          </p:blipFill>
          <p:spPr>
            <a:xfrm>
              <a:off x="13873" y="270"/>
              <a:ext cx="5224" cy="5088"/>
            </a:xfrm>
            <a:prstGeom prst="rect">
              <a:avLst/>
            </a:prstGeom>
            <a:noFill/>
            <a:ln w="9525">
              <a:noFill/>
            </a:ln>
          </p:spPr>
        </p:pic>
        <p:pic>
          <p:nvPicPr>
            <p:cNvPr id="157700" name="图片 4"/>
            <p:cNvPicPr/>
            <p:nvPr>
              <p:custDataLst>
                <p:tags r:id="rId5"/>
              </p:custDataLst>
            </p:nvPr>
          </p:nvPicPr>
          <p:blipFill>
            <a:blip r:embed="rId6"/>
            <a:stretch>
              <a:fillRect/>
            </a:stretch>
          </p:blipFill>
          <p:spPr>
            <a:xfrm>
              <a:off x="66" y="240"/>
              <a:ext cx="4764" cy="5283"/>
            </a:xfrm>
            <a:prstGeom prst="rect">
              <a:avLst/>
            </a:prstGeom>
            <a:noFill/>
            <a:ln w="9525">
              <a:noFill/>
            </a:ln>
          </p:spPr>
        </p:pic>
        <p:pic>
          <p:nvPicPr>
            <p:cNvPr id="157701" name="图片 5"/>
            <p:cNvPicPr/>
            <p:nvPr/>
          </p:nvPicPr>
          <p:blipFill>
            <a:blip r:embed="rId7"/>
            <a:stretch>
              <a:fillRect/>
            </a:stretch>
          </p:blipFill>
          <p:spPr>
            <a:xfrm>
              <a:off x="9133" y="230"/>
              <a:ext cx="5335" cy="5293"/>
            </a:xfrm>
            <a:prstGeom prst="rect">
              <a:avLst/>
            </a:prstGeom>
            <a:noFill/>
            <a:ln w="9525">
              <a:noFill/>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34315" y="662940"/>
            <a:ext cx="8674735" cy="3291840"/>
          </a:xfrm>
          <a:prstGeom prst="rect">
            <a:avLst/>
          </a:prstGeom>
          <a:noFill/>
        </p:spPr>
        <p:txBody>
          <a:bodyPr wrap="square" rtlCol="0">
            <a:spAutoFit/>
          </a:bodyPr>
          <a:p>
            <a:r>
              <a:rPr lang="zh-CN" altLang="en-US" sz="2600" b="1">
                <a:solidFill>
                  <a:schemeClr val="tx1"/>
                </a:solidFill>
                <a:uFillTx/>
              </a:rPr>
              <a:t>1.1945年重庆谈判期间,毛泽东在回答英国记者甘贝尔时说:它将实现孙中山先生的三民主义,林肯的民有、民治、民享的原则与罗斯福的四大自由。它将保证国家的独立、团结、统一及与各民主强国的合作。毛泽东此言论的主旨是(   )</a:t>
            </a:r>
            <a:endParaRPr lang="zh-CN" altLang="en-US" sz="2600" b="1">
              <a:solidFill>
                <a:schemeClr val="tx1"/>
              </a:solidFill>
              <a:uFillTx/>
            </a:endParaRPr>
          </a:p>
          <a:p>
            <a:r>
              <a:rPr lang="zh-CN" altLang="en-US" sz="2600" b="1">
                <a:solidFill>
                  <a:schemeClr val="tx1"/>
                </a:solidFill>
                <a:uFillTx/>
              </a:rPr>
              <a:t>A.着力揭露国民党独裁的本质	</a:t>
            </a:r>
            <a:endParaRPr lang="zh-CN" altLang="en-US" sz="2600" b="1">
              <a:solidFill>
                <a:schemeClr val="tx1"/>
              </a:solidFill>
              <a:uFillTx/>
            </a:endParaRPr>
          </a:p>
          <a:p>
            <a:r>
              <a:rPr lang="zh-CN" altLang="en-US" sz="2600" b="1">
                <a:solidFill>
                  <a:schemeClr val="tx1"/>
                </a:solidFill>
                <a:uFillTx/>
              </a:rPr>
              <a:t>B.改组国民党,实现国共合作</a:t>
            </a:r>
            <a:endParaRPr lang="zh-CN" altLang="en-US" sz="2600" b="1">
              <a:solidFill>
                <a:schemeClr val="tx1"/>
              </a:solidFill>
              <a:uFillTx/>
            </a:endParaRPr>
          </a:p>
          <a:p>
            <a:r>
              <a:rPr lang="zh-CN" altLang="en-US" sz="2600" b="1">
                <a:solidFill>
                  <a:schemeClr val="tx1"/>
                </a:solidFill>
                <a:uFillTx/>
              </a:rPr>
              <a:t>C.表达了中国共产党和平建国的诚意	</a:t>
            </a:r>
            <a:endParaRPr lang="zh-CN" altLang="en-US" sz="2600" b="1">
              <a:solidFill>
                <a:schemeClr val="tx1"/>
              </a:solidFill>
              <a:uFillTx/>
            </a:endParaRPr>
          </a:p>
          <a:p>
            <a:r>
              <a:rPr lang="zh-CN" altLang="en-US" sz="2600" b="1">
                <a:solidFill>
                  <a:schemeClr val="tx1"/>
                </a:solidFill>
                <a:uFillTx/>
              </a:rPr>
              <a:t>D.反对美国“扶蒋反共”政策</a:t>
            </a:r>
            <a:endParaRPr lang="zh-CN" altLang="en-US" sz="2600" b="1">
              <a:solidFill>
                <a:schemeClr val="tx1"/>
              </a:solidFill>
              <a:uFillTx/>
            </a:endParaRPr>
          </a:p>
        </p:txBody>
      </p:sp>
      <p:sp>
        <p:nvSpPr>
          <p:cNvPr id="5" name="文本框 4"/>
          <p:cNvSpPr txBox="1"/>
          <p:nvPr/>
        </p:nvSpPr>
        <p:spPr>
          <a:xfrm>
            <a:off x="259715" y="4142105"/>
            <a:ext cx="8623935" cy="2491740"/>
          </a:xfrm>
          <a:prstGeom prst="rect">
            <a:avLst/>
          </a:prstGeom>
          <a:noFill/>
          <a:ln>
            <a:solidFill>
              <a:srgbClr val="FF0000"/>
            </a:solidFill>
          </a:ln>
        </p:spPr>
        <p:txBody>
          <a:bodyPr wrap="square" rtlCol="0">
            <a:spAutoFit/>
          </a:bodyPr>
          <a:p>
            <a:r>
              <a:rPr lang="zh-CN" altLang="en-US" sz="2600" b="1">
                <a:solidFill>
                  <a:schemeClr val="tx1"/>
                </a:solidFill>
                <a:uFillTx/>
              </a:rPr>
              <a:t>【答案】C。【解析】题干材料“它(独立、自由和富强的新中国)将实现孙中山先生的三民主义,林肯的民有、民治、民享的原则与罗斯福的四大自由,它将保证国家的独立、团结、统一及与各民主强国的合作”反映了毛泽东向世界表达了和平建国的主动性和诚意,符合当时的历史潮流,故选C项。</a:t>
            </a:r>
            <a:endParaRPr lang="zh-CN" altLang="en-US" sz="2600" b="1">
              <a:solidFill>
                <a:schemeClr val="tx1"/>
              </a:solidFill>
              <a:uFillTx/>
            </a:endParaRPr>
          </a:p>
        </p:txBody>
      </p:sp>
      <p:sp>
        <p:nvSpPr>
          <p:cNvPr id="94210" name="文本框 6"/>
          <p:cNvSpPr txBox="1"/>
          <p:nvPr/>
        </p:nvSpPr>
        <p:spPr>
          <a:xfrm>
            <a:off x="259715" y="140970"/>
            <a:ext cx="2113915" cy="521970"/>
          </a:xfrm>
          <a:prstGeom prst="rect">
            <a:avLst/>
          </a:prstGeom>
          <a:solidFill>
            <a:schemeClr val="accent3">
              <a:lumMod val="20000"/>
              <a:lumOff val="80000"/>
            </a:schemeClr>
          </a:solidFill>
          <a:ln w="9525">
            <a:solidFill>
              <a:srgbClr val="FF0000"/>
            </a:solidFill>
          </a:ln>
        </p:spPr>
        <p:txBody>
          <a:bodyPr wrap="square" anchor="t">
            <a:spAutoFit/>
          </a:bodyPr>
          <a:p>
            <a:r>
              <a:rPr lang="zh-CN" sz="2800" b="1" dirty="0">
                <a:latin typeface="黑体" panose="02010609060101010101" pitchFamily="2" charset="-122"/>
                <a:ea typeface="黑体" panose="02010609060101010101" pitchFamily="2" charset="-122"/>
              </a:rPr>
              <a:t>典型例题</a:t>
            </a:r>
            <a:endParaRPr lang="zh-CN" sz="2800" b="1" dirty="0">
              <a:latin typeface="黑体" panose="02010609060101010101" pitchFamily="2" charset="-122"/>
              <a:ea typeface="黑体" panose="02010609060101010101" pitchFamily="2" charset="-122"/>
            </a:endParaRPr>
          </a:p>
        </p:txBody>
      </p:sp>
      <p:sp>
        <p:nvSpPr>
          <p:cNvPr id="6" name="矩形 5"/>
          <p:cNvSpPr/>
          <p:nvPr/>
        </p:nvSpPr>
        <p:spPr>
          <a:xfrm>
            <a:off x="6814820" y="2386330"/>
            <a:ext cx="828040"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C</a:t>
            </a:r>
            <a:endParaRPr lang="en-US" altLang="zh-CN" sz="9600" b="1">
              <a:ln w="22225">
                <a:solidFill>
                  <a:schemeClr val="accent2"/>
                </a:solidFill>
                <a:prstDash val="solid"/>
              </a:ln>
              <a:solidFill>
                <a:srgbClr val="FF0000"/>
              </a:solidFill>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矩形 1"/>
          <p:cNvSpPr>
            <a:spLocks noChangeAspect="1"/>
          </p:cNvSpPr>
          <p:nvPr/>
        </p:nvSpPr>
        <p:spPr>
          <a:xfrm>
            <a:off x="115570" y="490855"/>
            <a:ext cx="8912860" cy="3170555"/>
          </a:xfrm>
          <a:prstGeom prst="rect">
            <a:avLst/>
          </a:prstGeom>
          <a:noFill/>
          <a:ln w="9525">
            <a:noFill/>
          </a:ln>
        </p:spPr>
        <p:txBody>
          <a:bodyPr wrap="square" anchor="t">
            <a:spAutoFit/>
          </a:bodyPr>
          <a:p>
            <a:pPr defTabSz="914400">
              <a:lnSpc>
                <a:spcPct val="110000"/>
              </a:lnSpc>
              <a:tabLst>
                <a:tab pos="1187450" algn="l"/>
                <a:tab pos="2164080" algn="l"/>
                <a:tab pos="3143250" algn="l"/>
                <a:tab pos="4191000" algn="l"/>
              </a:tabLst>
            </a:pPr>
            <a:r>
              <a:rPr lang="en-US" altLang="zh-CN" sz="2600" b="1">
                <a:solidFill>
                  <a:srgbClr val="000000"/>
                </a:solidFill>
                <a:uFillTx/>
                <a:latin typeface="Times New Roman" panose="02020603050405020304" pitchFamily="18" charset="0"/>
                <a:ea typeface="宋体" panose="02010600030101010101" pitchFamily="2" charset="-122"/>
              </a:rPr>
              <a:t>2.</a:t>
            </a:r>
            <a:r>
              <a:rPr lang="zh-CN" altLang="zh-CN" sz="2600" b="1">
                <a:solidFill>
                  <a:srgbClr val="000000"/>
                </a:solidFill>
                <a:uFillTx/>
                <a:latin typeface="Times New Roman" panose="02020603050405020304" pitchFamily="18" charset="0"/>
                <a:ea typeface="宋体" panose="02010600030101010101" pitchFamily="2" charset="-122"/>
              </a:rPr>
              <a:t>美国记者雅各布在《风暴遍中国》一书中指出</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胜利降临了</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战争结束了。但是</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陈腐的政府、累积的苦难、由来已久的恐惧</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所有这些都依然如故。与以往相比</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中国不仅没有进行任何改革</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而且国内和平变得更加遥远了。</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雅各布认为</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和平变得更加遥远</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是基于</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　　</a:t>
            </a:r>
            <a:r>
              <a:rPr lang="en-US" altLang="zh-CN" sz="2600" b="1">
                <a:solidFill>
                  <a:srgbClr val="000000"/>
                </a:solidFill>
                <a:uFillTx/>
                <a:latin typeface="Times New Roman" panose="02020603050405020304" pitchFamily="18" charset="0"/>
                <a:ea typeface="宋体" panose="02010600030101010101" pitchFamily="2" charset="-122"/>
              </a:rPr>
              <a:t>)</a:t>
            </a:r>
            <a:endParaRPr lang="zh-CN" altLang="zh-CN" sz="2600" b="1">
              <a:solidFill>
                <a:srgbClr val="000000"/>
              </a:solidFill>
              <a:uFillTx/>
              <a:latin typeface="NEU-BZ-S92"/>
              <a:ea typeface="方正书宋_GBK" pitchFamily="65" charset="-122"/>
            </a:endParaRPr>
          </a:p>
          <a:p>
            <a:pPr defTabSz="914400">
              <a:lnSpc>
                <a:spcPct val="110000"/>
              </a:lnSpc>
              <a:tabLst>
                <a:tab pos="1187450" algn="l"/>
                <a:tab pos="2164080" algn="l"/>
                <a:tab pos="3143250" algn="l"/>
                <a:tab pos="4191000" algn="l"/>
              </a:tabLst>
            </a:pPr>
            <a:r>
              <a:rPr lang="en-US" altLang="zh-CN" sz="2600" b="1">
                <a:solidFill>
                  <a:srgbClr val="000000"/>
                </a:solidFill>
                <a:uFillTx/>
                <a:latin typeface="Times New Roman" panose="02020603050405020304" pitchFamily="18" charset="0"/>
                <a:ea typeface="宋体" panose="02010600030101010101" pitchFamily="2" charset="-122"/>
              </a:rPr>
              <a:t>A.</a:t>
            </a:r>
            <a:r>
              <a:rPr lang="zh-CN" altLang="zh-CN" sz="2600" b="1">
                <a:solidFill>
                  <a:srgbClr val="000000"/>
                </a:solidFill>
                <a:uFillTx/>
                <a:latin typeface="Times New Roman" panose="02020603050405020304" pitchFamily="18" charset="0"/>
                <a:ea typeface="宋体" panose="02010600030101010101" pitchFamily="2" charset="-122"/>
              </a:rPr>
              <a:t>美国</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扶蒋反共</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的对华政策 </a:t>
            </a:r>
            <a:r>
              <a:rPr lang="en-US" altLang="zh-CN" sz="2600" b="1">
                <a:solidFill>
                  <a:srgbClr val="000000"/>
                </a:solidFill>
                <a:uFillTx/>
                <a:latin typeface="Times New Roman" panose="02020603050405020304" pitchFamily="18" charset="0"/>
                <a:ea typeface="宋体" panose="02010600030101010101" pitchFamily="2" charset="-122"/>
              </a:rPr>
              <a:t>B.</a:t>
            </a:r>
            <a:r>
              <a:rPr lang="zh-CN" altLang="zh-CN" sz="2600" b="1">
                <a:solidFill>
                  <a:srgbClr val="000000"/>
                </a:solidFill>
                <a:uFillTx/>
                <a:latin typeface="Times New Roman" panose="02020603050405020304" pitchFamily="18" charset="0"/>
                <a:ea typeface="宋体" panose="02010600030101010101" pitchFamily="2" charset="-122"/>
              </a:rPr>
              <a:t>国民政府腐败反动的统治</a:t>
            </a:r>
            <a:endParaRPr lang="zh-CN" altLang="zh-CN" sz="2600" b="1">
              <a:solidFill>
                <a:srgbClr val="000000"/>
              </a:solidFill>
              <a:uFillTx/>
              <a:latin typeface="NEU-BZ-S92"/>
              <a:ea typeface="方正书宋_GBK" pitchFamily="65" charset="-122"/>
            </a:endParaRPr>
          </a:p>
          <a:p>
            <a:pPr defTabSz="914400">
              <a:lnSpc>
                <a:spcPct val="110000"/>
              </a:lnSpc>
              <a:tabLst>
                <a:tab pos="1187450" algn="l"/>
                <a:tab pos="2164080" algn="l"/>
                <a:tab pos="3143250" algn="l"/>
                <a:tab pos="4191000" algn="l"/>
              </a:tabLst>
            </a:pPr>
            <a:r>
              <a:rPr lang="en-US" altLang="zh-CN" sz="2600" b="1">
                <a:solidFill>
                  <a:srgbClr val="000000"/>
                </a:solidFill>
                <a:uFillTx/>
                <a:latin typeface="Times New Roman" panose="02020603050405020304" pitchFamily="18" charset="0"/>
                <a:ea typeface="宋体" panose="02010600030101010101" pitchFamily="2" charset="-122"/>
              </a:rPr>
              <a:t>C.</a:t>
            </a:r>
            <a:r>
              <a:rPr lang="zh-CN" altLang="zh-CN" sz="2600" b="1">
                <a:solidFill>
                  <a:srgbClr val="000000"/>
                </a:solidFill>
                <a:uFillTx/>
                <a:latin typeface="Times New Roman" panose="02020603050405020304" pitchFamily="18" charset="0"/>
                <a:ea typeface="宋体" panose="02010600030101010101" pitchFamily="2" charset="-122"/>
              </a:rPr>
              <a:t>国共两党所处的阶级立场   </a:t>
            </a:r>
            <a:r>
              <a:rPr lang="en-US" altLang="zh-CN" sz="2600" b="1">
                <a:solidFill>
                  <a:srgbClr val="000000"/>
                </a:solidFill>
                <a:uFillTx/>
                <a:latin typeface="Times New Roman" panose="02020603050405020304" pitchFamily="18" charset="0"/>
                <a:ea typeface="宋体" panose="02010600030101010101" pitchFamily="2" charset="-122"/>
              </a:rPr>
              <a:t>D.</a:t>
            </a:r>
            <a:r>
              <a:rPr lang="zh-CN" altLang="zh-CN" sz="2600" b="1">
                <a:solidFill>
                  <a:srgbClr val="000000"/>
                </a:solidFill>
                <a:uFillTx/>
                <a:latin typeface="Times New Roman" panose="02020603050405020304" pitchFamily="18" charset="0"/>
                <a:ea typeface="宋体" panose="02010600030101010101" pitchFamily="2" charset="-122"/>
              </a:rPr>
              <a:t>民族矛盾仍然是主要矛盾</a:t>
            </a:r>
            <a:endParaRPr lang="zh-CN" altLang="zh-CN" sz="2600" b="1">
              <a:solidFill>
                <a:srgbClr val="000000"/>
              </a:solidFill>
              <a:uFillTx/>
              <a:latin typeface="Times New Roman" panose="02020603050405020304" pitchFamily="18" charset="0"/>
              <a:ea typeface="宋体" panose="02010600030101010101" pitchFamily="2" charset="-122"/>
            </a:endParaRPr>
          </a:p>
        </p:txBody>
      </p:sp>
      <p:sp>
        <p:nvSpPr>
          <p:cNvPr id="4" name="矩形 3"/>
          <p:cNvSpPr>
            <a:spLocks noChangeAspect="1"/>
          </p:cNvSpPr>
          <p:nvPr/>
        </p:nvSpPr>
        <p:spPr>
          <a:xfrm>
            <a:off x="115570" y="3509010"/>
            <a:ext cx="8794115" cy="3338195"/>
          </a:xfrm>
          <a:prstGeom prst="rect">
            <a:avLst/>
          </a:prstGeom>
          <a:noFill/>
          <a:ln w="9525">
            <a:noFill/>
          </a:ln>
        </p:spPr>
        <p:txBody>
          <a:bodyPr wrap="square" anchor="t">
            <a:spAutoFit/>
          </a:bodyPr>
          <a:p>
            <a:pPr defTabSz="914400">
              <a:lnSpc>
                <a:spcPct val="110000"/>
              </a:lnSpc>
              <a:tabLst>
                <a:tab pos="1187450" algn="l"/>
                <a:tab pos="2164080" algn="l"/>
                <a:tab pos="3143250" algn="l"/>
                <a:tab pos="4191000" algn="l"/>
              </a:tabLst>
            </a:pPr>
            <a:r>
              <a:rPr lang="zh-CN" sz="2400" b="1">
                <a:solidFill>
                  <a:srgbClr val="4040C8"/>
                </a:solidFill>
                <a:latin typeface="Times New Roman" panose="02020603050405020304" pitchFamily="18" charset="0"/>
                <a:ea typeface="黑体" panose="02010609060101010101" pitchFamily="2" charset="-122"/>
              </a:rPr>
              <a:t>【答案】</a:t>
            </a:r>
            <a:r>
              <a:rPr lang="en-US" altLang="zh-CN" sz="2400" b="1">
                <a:solidFill>
                  <a:srgbClr val="4040C8"/>
                </a:solidFill>
                <a:latin typeface="Times New Roman" panose="02020603050405020304" pitchFamily="18" charset="0"/>
                <a:ea typeface="黑体" panose="02010609060101010101" pitchFamily="2" charset="-122"/>
              </a:rPr>
              <a:t>B</a:t>
            </a:r>
            <a:r>
              <a:rPr lang="zh-CN" altLang="en-US" sz="2400" b="1">
                <a:solidFill>
                  <a:srgbClr val="4040C8"/>
                </a:solidFill>
                <a:latin typeface="Times New Roman" panose="02020603050405020304" pitchFamily="18" charset="0"/>
                <a:ea typeface="黑体" panose="02010609060101010101" pitchFamily="2" charset="-122"/>
              </a:rPr>
              <a:t>。【解析】</a:t>
            </a:r>
            <a:r>
              <a:rPr lang="zh-CN" altLang="zh-CN" sz="2400" b="1">
                <a:solidFill>
                  <a:srgbClr val="000000"/>
                </a:solidFill>
                <a:latin typeface="Times New Roman" panose="02020603050405020304" pitchFamily="18" charset="0"/>
                <a:ea typeface="仿宋" panose="02010609060101010101" charset="-122"/>
              </a:rPr>
              <a:t>抗日战争结束之后</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国民党实行一党专制独裁</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坚持发动内战</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国内和平就</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变得更加遥远了</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故选</a:t>
            </a:r>
            <a:r>
              <a:rPr lang="en-US" altLang="zh-CN" sz="2400" b="1">
                <a:solidFill>
                  <a:srgbClr val="000000"/>
                </a:solidFill>
                <a:latin typeface="Times New Roman" panose="02020603050405020304" pitchFamily="18" charset="0"/>
                <a:ea typeface="宋体" panose="02010600030101010101" pitchFamily="2" charset="-122"/>
              </a:rPr>
              <a:t>B</a:t>
            </a:r>
            <a:r>
              <a:rPr lang="zh-CN" altLang="zh-CN" sz="2400" b="1">
                <a:solidFill>
                  <a:srgbClr val="000000"/>
                </a:solidFill>
                <a:latin typeface="Times New Roman" panose="02020603050405020304" pitchFamily="18" charset="0"/>
                <a:ea typeface="仿宋" panose="02010609060101010101" charset="-122"/>
              </a:rPr>
              <a:t>项</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抗日战争之后</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美国采取</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扶蒋反共</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政策</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但是在题干中没有述及这一因素</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排除</a:t>
            </a:r>
            <a:r>
              <a:rPr lang="en-US" altLang="zh-CN" sz="2400" b="1">
                <a:solidFill>
                  <a:srgbClr val="000000"/>
                </a:solidFill>
                <a:latin typeface="Times New Roman" panose="02020603050405020304" pitchFamily="18" charset="0"/>
                <a:ea typeface="宋体" panose="02010600030101010101" pitchFamily="2" charset="-122"/>
              </a:rPr>
              <a:t>A</a:t>
            </a:r>
            <a:r>
              <a:rPr lang="zh-CN" altLang="zh-CN" sz="2400" b="1">
                <a:solidFill>
                  <a:srgbClr val="000000"/>
                </a:solidFill>
                <a:latin typeface="Times New Roman" panose="02020603050405020304" pitchFamily="18" charset="0"/>
                <a:ea typeface="仿宋" panose="02010609060101010101" charset="-122"/>
              </a:rPr>
              <a:t>项</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题干所强调的是国民党的腐败</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即</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陈腐的政府、累积的苦难、由来已久的恐惧</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所有这些都依然如故</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而不是国共两党所处的阶级立场导致了国共内战</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排除</a:t>
            </a:r>
            <a:r>
              <a:rPr lang="en-US" altLang="zh-CN" sz="2400" b="1">
                <a:solidFill>
                  <a:srgbClr val="000000"/>
                </a:solidFill>
                <a:latin typeface="Times New Roman" panose="02020603050405020304" pitchFamily="18" charset="0"/>
                <a:ea typeface="宋体" panose="02010600030101010101" pitchFamily="2" charset="-122"/>
              </a:rPr>
              <a:t>C</a:t>
            </a:r>
            <a:r>
              <a:rPr lang="zh-CN" altLang="zh-CN" sz="2400" b="1">
                <a:solidFill>
                  <a:srgbClr val="000000"/>
                </a:solidFill>
                <a:latin typeface="Times New Roman" panose="02020603050405020304" pitchFamily="18" charset="0"/>
                <a:ea typeface="仿宋" panose="02010609060101010101" charset="-122"/>
              </a:rPr>
              <a:t>项</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根据所学知识可知</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抗日战争结束之后</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阶级矛盾成为了社会的主要矛盾</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而不是民族矛盾</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仿宋" panose="02010609060101010101" charset="-122"/>
              </a:rPr>
              <a:t>排除</a:t>
            </a:r>
            <a:r>
              <a:rPr lang="en-US" altLang="zh-CN" sz="2400" b="1">
                <a:solidFill>
                  <a:srgbClr val="000000"/>
                </a:solidFill>
                <a:latin typeface="Times New Roman" panose="02020603050405020304" pitchFamily="18" charset="0"/>
                <a:ea typeface="宋体" panose="02010600030101010101" pitchFamily="2" charset="-122"/>
              </a:rPr>
              <a:t>D</a:t>
            </a:r>
            <a:r>
              <a:rPr lang="zh-CN" altLang="zh-CN" sz="2400" b="1">
                <a:solidFill>
                  <a:srgbClr val="000000"/>
                </a:solidFill>
                <a:latin typeface="Times New Roman" panose="02020603050405020304" pitchFamily="18" charset="0"/>
                <a:ea typeface="仿宋" panose="02010609060101010101" charset="-122"/>
              </a:rPr>
              <a:t>项。</a:t>
            </a:r>
            <a:endParaRPr lang="zh-CN" altLang="zh-CN" sz="2400" b="1">
              <a:solidFill>
                <a:srgbClr val="000000"/>
              </a:solidFill>
              <a:latin typeface="NEU-BZ-S92"/>
              <a:ea typeface="方正书宋_GBK" pitchFamily="65" charset="-122"/>
            </a:endParaRPr>
          </a:p>
        </p:txBody>
      </p:sp>
      <p:sp>
        <p:nvSpPr>
          <p:cNvPr id="6" name="矩形 5"/>
          <p:cNvSpPr/>
          <p:nvPr/>
        </p:nvSpPr>
        <p:spPr>
          <a:xfrm>
            <a:off x="6795770" y="2386330"/>
            <a:ext cx="866140"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B</a:t>
            </a:r>
            <a:endParaRPr lang="en-US" altLang="zh-CN" sz="9600" b="1">
              <a:ln w="22225">
                <a:solidFill>
                  <a:schemeClr val="accent2"/>
                </a:solidFill>
                <a:prstDash val="solid"/>
              </a:ln>
              <a:solidFill>
                <a:srgbClr val="FF0000"/>
              </a:solidFill>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charRg st="5" end="217"/>
                                            </p:txEl>
                                          </p:spTgt>
                                        </p:tgtEl>
                                        <p:attrNameLst>
                                          <p:attrName>style.visibility</p:attrName>
                                        </p:attrNameLst>
                                      </p:cBhvr>
                                      <p:to>
                                        <p:strVal val="visible"/>
                                      </p:to>
                                    </p:set>
                                    <p:animEffect transition="in" filter="randombar(horizontal)">
                                      <p:cBhvr>
                                        <p:cTn id="13" dur="500"/>
                                        <p:tgtEl>
                                          <p:spTgt spid="4">
                                            <p:txEl>
                                              <p:charRg st="5" end="2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7" name="图示 16"/>
          <p:cNvGraphicFramePr/>
          <p:nvPr/>
        </p:nvGraphicFramePr>
        <p:xfrm>
          <a:off x="4705464" y="703722"/>
          <a:ext cx="4059936" cy="290274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6802" name="Picture 3"/>
          <p:cNvPicPr>
            <a:picLocks noChangeAspect="1"/>
          </p:cNvPicPr>
          <p:nvPr/>
        </p:nvPicPr>
        <p:blipFill>
          <a:blip r:embed="rId6"/>
          <a:stretch>
            <a:fillRect/>
          </a:stretch>
        </p:blipFill>
        <p:spPr>
          <a:xfrm>
            <a:off x="125095" y="1079500"/>
            <a:ext cx="4222115" cy="2526665"/>
          </a:xfrm>
          <a:prstGeom prst="rect">
            <a:avLst/>
          </a:prstGeom>
          <a:noFill/>
          <a:ln w="9525">
            <a:noFill/>
          </a:ln>
        </p:spPr>
      </p:pic>
      <p:sp>
        <p:nvSpPr>
          <p:cNvPr id="76803" name="标题 4"/>
          <p:cNvSpPr txBox="1"/>
          <p:nvPr>
            <p:custDataLst>
              <p:tags r:id="rId7"/>
            </p:custDataLst>
          </p:nvPr>
        </p:nvSpPr>
        <p:spPr>
          <a:xfrm>
            <a:off x="125095" y="147320"/>
            <a:ext cx="3580765" cy="471805"/>
          </a:xfrm>
          <a:prstGeom prst="rect">
            <a:avLst/>
          </a:prstGeom>
          <a:solidFill>
            <a:srgbClr val="FFFF00"/>
          </a:solidFill>
          <a:ln w="9525">
            <a:solidFill>
              <a:srgbClr val="FF0000"/>
            </a:solidFill>
          </a:ln>
        </p:spPr>
        <p:txBody>
          <a:bodyPr anchor="t"/>
          <a:p>
            <a:r>
              <a:rPr lang="zh-CN" altLang="en-US" sz="2500" b="1">
                <a:solidFill>
                  <a:srgbClr val="FF0000"/>
                </a:solidFill>
                <a:uFillTx/>
                <a:latin typeface="黑体" panose="02010609060101010101" pitchFamily="2" charset="-122"/>
                <a:ea typeface="黑体" panose="02010609060101010101" pitchFamily="2" charset="-122"/>
              </a:rPr>
              <a:t>二、全面内战的爆发</a:t>
            </a:r>
            <a:endParaRPr lang="zh-CN" altLang="en-US" sz="2500" b="1">
              <a:solidFill>
                <a:srgbClr val="FF0000"/>
              </a:solidFill>
              <a:uFillTx/>
              <a:latin typeface="黑体" panose="02010609060101010101" pitchFamily="2" charset="-122"/>
              <a:ea typeface="黑体" panose="02010609060101010101" pitchFamily="2" charset="-122"/>
            </a:endParaRPr>
          </a:p>
        </p:txBody>
      </p:sp>
      <p:graphicFrame>
        <p:nvGraphicFramePr>
          <p:cNvPr id="3" name="Group 4"/>
          <p:cNvGraphicFramePr>
            <a:graphicFrameLocks noGrp="1"/>
          </p:cNvGraphicFramePr>
          <p:nvPr>
            <p:custDataLst>
              <p:tags r:id="rId8"/>
            </p:custDataLst>
          </p:nvPr>
        </p:nvGraphicFramePr>
        <p:xfrm>
          <a:off x="302419" y="3536236"/>
          <a:ext cx="8540115" cy="3474720"/>
        </p:xfrm>
        <a:graphic>
          <a:graphicData uri="http://schemas.openxmlformats.org/drawingml/2006/table">
            <a:tbl>
              <a:tblPr>
                <a:effectLst/>
                <a:tableStyleId>{5940675A-B579-460E-94D1-54222C63F5DA}</a:tableStyleId>
              </a:tblPr>
              <a:tblGrid>
                <a:gridCol w="1616710"/>
                <a:gridCol w="1945640"/>
                <a:gridCol w="2744470"/>
                <a:gridCol w="2233295"/>
              </a:tblGrid>
              <a:tr h="662940">
                <a:tc gridSpan="4">
                  <a:txBody>
                    <a:bodyPr/>
                    <a:p>
                      <a:pPr marL="0" marR="0" lvl="0" indent="0" algn="ctr" defTabSz="914400" rtl="0" eaLnBrk="0" fontAlgn="base" latinLnBrk="0" hangingPunct="0">
                        <a:lnSpc>
                          <a:spcPct val="100000"/>
                        </a:lnSpc>
                        <a:spcBef>
                          <a:spcPct val="0"/>
                        </a:spcBef>
                        <a:spcAft>
                          <a:spcPct val="0"/>
                        </a:spcAft>
                        <a:buClrTx/>
                        <a:buSzTx/>
                        <a:buFontTx/>
                        <a:buNone/>
                      </a:pPr>
                      <a:r>
                        <a:rPr kumimoji="1" lang="en-US" altLang="zh-CN" sz="1600" b="1" i="0" baseline="0" dirty="0" smtClean="0">
                          <a:ln>
                            <a:noFill/>
                          </a:ln>
                          <a:solidFill>
                            <a:srgbClr val="FF0000"/>
                          </a:solidFill>
                          <a:effectLst/>
                          <a:latin typeface="黑体" panose="02010609060101010101" pitchFamily="2" charset="-122"/>
                          <a:ea typeface="黑体" panose="02010609060101010101" pitchFamily="2" charset="-122"/>
                          <a:cs typeface="微软雅黑" panose="020B0503020204020204" charset="-122"/>
                        </a:rPr>
                        <a:t>1946</a:t>
                      </a:r>
                      <a:r>
                        <a:rPr kumimoji="1" lang="zh-CN" altLang="en-US" sz="1600" b="1" i="0" baseline="0" dirty="0" smtClean="0">
                          <a:ln>
                            <a:noFill/>
                          </a:ln>
                          <a:solidFill>
                            <a:srgbClr val="FF0000"/>
                          </a:solidFill>
                          <a:effectLst/>
                          <a:latin typeface="黑体" panose="02010609060101010101" pitchFamily="2" charset="-122"/>
                          <a:ea typeface="黑体" panose="02010609060101010101" pitchFamily="2" charset="-122"/>
                          <a:cs typeface="微软雅黑" panose="020B0503020204020204" charset="-122"/>
                        </a:rPr>
                        <a:t>年</a:t>
                      </a:r>
                      <a:r>
                        <a:rPr kumimoji="1" lang="en-US" altLang="zh-CN" sz="1600" b="1" i="0" baseline="0" dirty="0" smtClean="0">
                          <a:ln>
                            <a:noFill/>
                          </a:ln>
                          <a:solidFill>
                            <a:srgbClr val="FF0000"/>
                          </a:solidFill>
                          <a:effectLst/>
                          <a:latin typeface="黑体" panose="02010609060101010101" pitchFamily="2" charset="-122"/>
                          <a:ea typeface="黑体" panose="02010609060101010101" pitchFamily="2" charset="-122"/>
                          <a:cs typeface="微软雅黑" panose="020B0503020204020204" charset="-122"/>
                        </a:rPr>
                        <a:t>7</a:t>
                      </a:r>
                      <a:r>
                        <a:rPr kumimoji="1" lang="zh-CN" altLang="en-US" sz="1600" b="1" i="0" baseline="0" dirty="0" smtClean="0">
                          <a:ln>
                            <a:noFill/>
                          </a:ln>
                          <a:solidFill>
                            <a:srgbClr val="FF0000"/>
                          </a:solidFill>
                          <a:effectLst/>
                          <a:latin typeface="黑体" panose="02010609060101010101" pitchFamily="2" charset="-122"/>
                          <a:ea typeface="黑体" panose="02010609060101010101" pitchFamily="2" charset="-122"/>
                          <a:cs typeface="微软雅黑" panose="020B0503020204020204" charset="-122"/>
                        </a:rPr>
                        <a:t>月全面内战爆发时国共双方力量对比</a:t>
                      </a:r>
                      <a:r>
                        <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cs typeface="微软雅黑" panose="020B0503020204020204" charset="-122"/>
                        </a:rPr>
                        <a:t>《中国现代史统计资料选编》</a:t>
                      </a:r>
                      <a:endPar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cs typeface="微软雅黑" panose="020B0503020204020204"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cPr>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tcPr>
                </a:tc>
                <a:tc hMerge="1">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12420">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cs typeface="微软雅黑" panose="020B0503020204020204" charset="-122"/>
                        </a:rPr>
                        <a:t>项  别</a:t>
                      </a:r>
                      <a:endPar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cs typeface="微软雅黑" panose="020B0503020204020204"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2">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ysClr val="windowText" lastClr="000000"/>
                          </a:solidFill>
                          <a:effectLst/>
                          <a:latin typeface="黑体" panose="02010609060101010101" pitchFamily="2" charset="-122"/>
                          <a:ea typeface="黑体" panose="02010609060101010101" pitchFamily="2" charset="-122"/>
                          <a:cs typeface="黑体" panose="02010609060101010101" pitchFamily="2" charset="-122"/>
                        </a:rPr>
                        <a:t>数    目</a:t>
                      </a:r>
                      <a:endParaRPr kumimoji="1" lang="zh-CN" altLang="en-US" sz="1600" b="1" i="0" baseline="0" dirty="0" smtClean="0">
                        <a:ln>
                          <a:noFill/>
                        </a:ln>
                        <a:solidFill>
                          <a:sysClr val="windowText" lastClr="000000"/>
                        </a:solidFill>
                        <a:effectLst/>
                        <a:latin typeface="黑体" panose="02010609060101010101" pitchFamily="2" charset="-122"/>
                        <a:ea typeface="黑体" panose="02010609060101010101" pitchFamily="2" charset="-122"/>
                        <a:cs typeface="黑体" panose="02010609060101010101" pitchFamily="2"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ysClr val="windowText" lastClr="000000"/>
                          </a:solidFill>
                          <a:effectLst/>
                          <a:latin typeface="黑体" panose="02010609060101010101" pitchFamily="2" charset="-122"/>
                          <a:ea typeface="黑体" panose="02010609060101010101" pitchFamily="2" charset="-122"/>
                        </a:rPr>
                        <a:t>百分比</a:t>
                      </a:r>
                      <a:endParaRPr kumimoji="1" lang="zh-CN" altLang="en-US" sz="1600" b="1" i="0" baseline="0" dirty="0" smtClean="0">
                        <a:ln>
                          <a:noFill/>
                        </a:ln>
                        <a:solidFill>
                          <a:sysClr val="windowText" lastClr="000000"/>
                        </a:solidFill>
                        <a:effectLst/>
                        <a:latin typeface="黑体" panose="02010609060101010101" pitchFamily="2" charset="-122"/>
                        <a:ea typeface="黑体" panose="02010609060101010101" pitchFamily="2"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12420">
                <a:tc rowSpan="2">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rPr>
                        <a:t>兵力</a:t>
                      </a:r>
                      <a:endPar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rPr>
                        <a:t>共产党方面</a:t>
                      </a:r>
                      <a:endPar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rPr>
                        <a:t>120</a:t>
                      </a:r>
                      <a:r>
                        <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rPr>
                        <a:t>万人</a:t>
                      </a:r>
                      <a:endPar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rPr>
                        <a:t>1</a:t>
                      </a:r>
                      <a:endPar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12420">
                <a:tc vMerge="1">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ysClr val="windowText" lastClr="000000"/>
                          </a:solidFill>
                          <a:effectLst/>
                          <a:latin typeface="楷体" panose="02010609060101010101" pitchFamily="49" charset="-122"/>
                          <a:ea typeface="楷体" panose="02010609060101010101" pitchFamily="49" charset="-122"/>
                        </a:rPr>
                        <a:t>国民党方面</a:t>
                      </a:r>
                      <a:endParaRPr kumimoji="1" lang="zh-CN" altLang="en-US" sz="1600" b="1" i="0" baseline="0" dirty="0" smtClean="0">
                        <a:ln>
                          <a:noFill/>
                        </a:ln>
                        <a:solidFill>
                          <a:sysClr val="windowText" lastClr="00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rPr>
                        <a:t>430</a:t>
                      </a:r>
                      <a:r>
                        <a:rPr kumimoji="1" lang="zh-CN" altLang="en-US" sz="1600" b="1" i="0" baseline="0" dirty="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rPr>
                        <a:t>万人</a:t>
                      </a:r>
                      <a:endParaRPr kumimoji="1" lang="zh-CN" altLang="en-US" sz="1600" b="1" i="0" baseline="0" dirty="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rPr>
                        <a:t>3.58</a:t>
                      </a:r>
                      <a:endPar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12420">
                <a:tc rowSpan="2">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rPr>
                        <a:t>地区面积</a:t>
                      </a:r>
                      <a:endPar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rPr>
                        <a:t>共产党方面</a:t>
                      </a:r>
                      <a:endPar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rPr>
                        <a:t>228.5800</a:t>
                      </a:r>
                      <a:r>
                        <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rPr>
                        <a:t>万平方公里</a:t>
                      </a:r>
                      <a:endPar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rPr>
                        <a:t>23.8%</a:t>
                      </a:r>
                      <a:endPar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12420">
                <a:tc vMerge="1">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smtClean="0">
                          <a:ln>
                            <a:noFill/>
                          </a:ln>
                          <a:solidFill>
                            <a:sysClr val="windowText" lastClr="000000"/>
                          </a:solidFill>
                          <a:effectLst/>
                          <a:latin typeface="楷体" panose="02010609060101010101" pitchFamily="49" charset="-122"/>
                          <a:ea typeface="楷体" panose="02010609060101010101" pitchFamily="49" charset="-122"/>
                        </a:rPr>
                        <a:t>国民党方面</a:t>
                      </a:r>
                      <a:endParaRPr kumimoji="1" lang="zh-CN" altLang="en-US" sz="1600" b="1" i="0" baseline="0" smtClean="0">
                        <a:ln>
                          <a:noFill/>
                        </a:ln>
                        <a:solidFill>
                          <a:sysClr val="windowText" lastClr="00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rPr>
                        <a:t>731.1720</a:t>
                      </a:r>
                      <a:r>
                        <a:rPr kumimoji="1" lang="zh-CN" altLang="en-US" sz="1600" b="1" i="0" baseline="0" dirty="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rPr>
                        <a:t>万平方公里</a:t>
                      </a:r>
                      <a:endParaRPr kumimoji="1" lang="zh-CN" altLang="en-US" sz="1600" b="1" i="0" baseline="0" dirty="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rPr>
                        <a:t>76.2%</a:t>
                      </a:r>
                      <a:endPar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12420">
                <a:tc rowSpan="2">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rPr>
                        <a:t>城市</a:t>
                      </a:r>
                      <a:endPar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rPr>
                        <a:t>共产党方面</a:t>
                      </a:r>
                      <a:endPar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rPr>
                        <a:t>464</a:t>
                      </a:r>
                      <a:r>
                        <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rPr>
                        <a:t>座（中小城市）</a:t>
                      </a:r>
                      <a:endPar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rPr>
                        <a:t>23%</a:t>
                      </a:r>
                      <a:endPar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12420">
                <a:tc vMerge="1">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smtClean="0">
                          <a:ln>
                            <a:noFill/>
                          </a:ln>
                          <a:solidFill>
                            <a:sysClr val="windowText" lastClr="000000"/>
                          </a:solidFill>
                          <a:effectLst/>
                          <a:latin typeface="楷体" panose="02010609060101010101" pitchFamily="49" charset="-122"/>
                          <a:ea typeface="楷体" panose="02010609060101010101" pitchFamily="49" charset="-122"/>
                        </a:rPr>
                        <a:t>国民党方面</a:t>
                      </a:r>
                      <a:endParaRPr kumimoji="1" lang="zh-CN" altLang="en-US" sz="1600" b="1" i="0" baseline="0" smtClean="0">
                        <a:ln>
                          <a:noFill/>
                        </a:ln>
                        <a:solidFill>
                          <a:sysClr val="windowText" lastClr="00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rPr>
                        <a:t>1545</a:t>
                      </a:r>
                      <a:r>
                        <a:rPr kumimoji="1" lang="zh-CN" altLang="en-US" sz="1600" b="1" i="0" baseline="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rPr>
                        <a:t>座（大中城市）</a:t>
                      </a:r>
                      <a:endParaRPr kumimoji="1" lang="zh-CN" altLang="en-US" sz="1600" b="1" i="0" baseline="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rPr>
                        <a:t>77%</a:t>
                      </a:r>
                      <a:endPar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12420">
                <a:tc rowSpan="2">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rPr>
                        <a:t>人口</a:t>
                      </a:r>
                      <a:endParaRPr kumimoji="1" lang="zh-CN" altLang="en-US" sz="1600" b="1" i="0" baseline="0" dirty="0" smtClean="0">
                        <a:ln>
                          <a:noFill/>
                        </a:ln>
                        <a:solidFill>
                          <a:schemeClr val="tx1"/>
                        </a:solidFill>
                        <a:effectLst/>
                        <a:latin typeface="黑体" panose="02010609060101010101" pitchFamily="2" charset="-122"/>
                        <a:ea typeface="黑体" panose="02010609060101010101" pitchFamily="2"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rPr>
                        <a:t>共产党方面</a:t>
                      </a:r>
                      <a:endPar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rPr>
                        <a:t>13606.7</a:t>
                      </a:r>
                      <a:r>
                        <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rPr>
                        <a:t>万人</a:t>
                      </a:r>
                      <a:endParaRPr kumimoji="1" lang="zh-CN" altLang="en-US" sz="1600" b="1" i="0" baseline="0" dirty="0" smtClean="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rPr>
                        <a:t>28.6%</a:t>
                      </a:r>
                      <a:endParaRPr kumimoji="1" lang="en-US" altLang="zh-CN" sz="1600" b="1" i="0" baseline="0" dirty="0" smtClean="0">
                        <a:ln>
                          <a:noFill/>
                        </a:ln>
                        <a:solidFill>
                          <a:srgbClr val="FF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12420">
                <a:tc vMerge="1">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600" b="1" i="0" baseline="0" dirty="0" smtClean="0">
                          <a:ln>
                            <a:noFill/>
                          </a:ln>
                          <a:solidFill>
                            <a:sysClr val="windowText" lastClr="000000"/>
                          </a:solidFill>
                          <a:effectLst/>
                          <a:latin typeface="楷体" panose="02010609060101010101" pitchFamily="49" charset="-122"/>
                          <a:ea typeface="楷体" panose="02010609060101010101" pitchFamily="49" charset="-122"/>
                        </a:rPr>
                        <a:t>国民党方面</a:t>
                      </a:r>
                      <a:endParaRPr kumimoji="1" lang="zh-CN" altLang="en-US" sz="1600" b="1" i="0" baseline="0" dirty="0" smtClean="0">
                        <a:ln>
                          <a:noFill/>
                        </a:ln>
                        <a:solidFill>
                          <a:sysClr val="windowText" lastClr="00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rPr>
                        <a:t>33893.3</a:t>
                      </a:r>
                      <a:r>
                        <a:rPr kumimoji="1" lang="zh-CN" altLang="en-US" sz="1600" b="1" i="0" baseline="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rPr>
                        <a:t>万人</a:t>
                      </a:r>
                      <a:endParaRPr kumimoji="1" lang="zh-CN" altLang="en-US" sz="1600" b="1" i="0" baseline="0" smtClean="0">
                        <a:ln>
                          <a:noFill/>
                        </a:ln>
                        <a:solidFill>
                          <a:sysClr val="windowText" lastClr="000000"/>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rPr>
                        <a:t>71.4%</a:t>
                      </a:r>
                      <a:endParaRPr kumimoji="1" lang="en-US" altLang="zh-CN" sz="1600" b="1" i="0" baseline="0" dirty="0" smtClean="0">
                        <a:ln>
                          <a:noFill/>
                        </a:ln>
                        <a:solidFill>
                          <a:sysClr val="windowText" lastClr="000000"/>
                        </a:solidFill>
                        <a:effectLst/>
                        <a:latin typeface="楷体" panose="02010609060101010101" pitchFamily="49" charset="-122"/>
                        <a:ea typeface="楷体" panose="02010609060101010101" pitchFamily="49" charset="-122"/>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sp>
        <p:nvSpPr>
          <p:cNvPr id="78899" name="文本框 99"/>
          <p:cNvSpPr txBox="1"/>
          <p:nvPr/>
        </p:nvSpPr>
        <p:spPr>
          <a:xfrm>
            <a:off x="466725" y="5101590"/>
            <a:ext cx="7995285" cy="891540"/>
          </a:xfrm>
          <a:prstGeom prst="rect">
            <a:avLst/>
          </a:prstGeom>
          <a:solidFill>
            <a:srgbClr val="FFFF00"/>
          </a:solidFill>
          <a:ln w="9525">
            <a:solidFill>
              <a:srgbClr val="FF0000"/>
            </a:solidFill>
          </a:ln>
        </p:spPr>
        <p:txBody>
          <a:bodyPr wrap="square" anchor="t">
            <a:spAutoFit/>
          </a:bodyPr>
          <a:p>
            <a:r>
              <a:rPr lang="zh-CN" altLang="zh-CN" sz="2600" b="1">
                <a:solidFill>
                  <a:schemeClr val="tx1"/>
                </a:solidFill>
                <a:uFillTx/>
                <a:latin typeface="黑体" panose="02010609060101010101" pitchFamily="2" charset="-122"/>
                <a:ea typeface="黑体" panose="02010609060101010101" pitchFamily="2" charset="-122"/>
              </a:rPr>
              <a:t>国民党在军队数量、军事装备、后备资源及外来援助等方面，都明显超过中国共产党。</a:t>
            </a:r>
            <a:endParaRPr lang="zh-CN" altLang="zh-CN" sz="2600" b="1">
              <a:solidFill>
                <a:schemeClr val="tx1"/>
              </a:solidFill>
              <a:uFillTx/>
              <a:latin typeface="黑体" panose="02010609060101010101" pitchFamily="2" charset="-122"/>
              <a:ea typeface="黑体" panose="02010609060101010101" pitchFamily="2" charset="-122"/>
            </a:endParaRPr>
          </a:p>
        </p:txBody>
      </p:sp>
      <p:sp>
        <p:nvSpPr>
          <p:cNvPr id="79874" name="文本框 6"/>
          <p:cNvSpPr txBox="1"/>
          <p:nvPr/>
        </p:nvSpPr>
        <p:spPr>
          <a:xfrm>
            <a:off x="125095" y="619125"/>
            <a:ext cx="3727450" cy="460375"/>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400" b="1">
                <a:solidFill>
                  <a:schemeClr val="tx1"/>
                </a:solidFill>
                <a:latin typeface="黑体" panose="02010609060101010101" pitchFamily="2" charset="-122"/>
                <a:ea typeface="黑体" panose="02010609060101010101" pitchFamily="2" charset="-122"/>
              </a:rPr>
              <a:t>1.</a:t>
            </a:r>
            <a:r>
              <a:rPr lang="zh-CN" altLang="en-US" sz="2400" b="1">
                <a:solidFill>
                  <a:schemeClr val="tx1"/>
                </a:solidFill>
                <a:latin typeface="黑体" panose="02010609060101010101" pitchFamily="2" charset="-122"/>
                <a:ea typeface="黑体" panose="02010609060101010101" pitchFamily="2" charset="-122"/>
              </a:rPr>
              <a:t>从全面进攻到重点进攻</a:t>
            </a:r>
            <a:endParaRPr lang="zh-CN" altLang="en-US" sz="2400" b="1">
              <a:solidFill>
                <a:schemeClr val="tx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8899"/>
                                        </p:tgtEl>
                                        <p:attrNameLst>
                                          <p:attrName>style.visibility</p:attrName>
                                        </p:attrNameLst>
                                      </p:cBhvr>
                                      <p:to>
                                        <p:strVal val="visible"/>
                                      </p:to>
                                    </p:set>
                                    <p:animEffect transition="in" filter="box(in)">
                                      <p:cBhvr>
                                        <p:cTn id="7" dur="2000"/>
                                        <p:tgtEl>
                                          <p:spTgt spid="7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9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90170" y="1125855"/>
          <a:ext cx="8883650" cy="2768600"/>
        </p:xfrm>
        <a:graphic>
          <a:graphicData uri="http://schemas.openxmlformats.org/drawingml/2006/table">
            <a:tbl>
              <a:tblPr firstRow="1" bandRow="1">
                <a:tableStyleId>{5C22544A-7EE6-4342-B048-85BDC9FD1C3A}</a:tableStyleId>
              </a:tblPr>
              <a:tblGrid>
                <a:gridCol w="746760"/>
                <a:gridCol w="4108450"/>
                <a:gridCol w="4028440"/>
              </a:tblGrid>
              <a:tr h="373380">
                <a:tc>
                  <a:txBody>
                    <a:bodyPr/>
                    <a:lstStyle/>
                    <a:p>
                      <a:pPr algn="ctr">
                        <a:buNone/>
                      </a:pPr>
                      <a:r>
                        <a:rPr lang="zh-CN" altLang="en-US" sz="2000" b="1">
                          <a:solidFill>
                            <a:schemeClr val="tx1"/>
                          </a:solidFill>
                          <a:latin typeface="黑体" panose="02010609060101010101" pitchFamily="2" charset="-122"/>
                          <a:ea typeface="黑体" panose="02010609060101010101" pitchFamily="2" charset="-122"/>
                        </a:rPr>
                        <a:t>阶段</a:t>
                      </a:r>
                      <a:endParaRPr lang="zh-CN" altLang="en-US" sz="2000" b="1">
                        <a:solidFill>
                          <a:schemeClr val="tx1"/>
                        </a:solidFill>
                        <a:latin typeface="黑体" panose="02010609060101010101" pitchFamily="2" charset="-122"/>
                        <a:ea typeface="黑体" panose="02010609060101010101" pitchFamily="2" charset="-122"/>
                      </a:endParaRPr>
                    </a:p>
                  </a:txBody>
                  <a:tcPr marL="68583" marR="68583" marT="34294" marB="34294" anchor="ctr">
                    <a:solidFill>
                      <a:schemeClr val="accent5">
                        <a:lumMod val="20000"/>
                        <a:lumOff val="80000"/>
                      </a:schemeClr>
                    </a:solidFill>
                  </a:tcPr>
                </a:tc>
                <a:tc>
                  <a:txBody>
                    <a:bodyPr/>
                    <a:lstStyle/>
                    <a:p>
                      <a:pPr algn="ctr">
                        <a:buNone/>
                      </a:pPr>
                      <a:r>
                        <a:rPr lang="zh-CN" sz="2000">
                          <a:solidFill>
                            <a:schemeClr val="tx1"/>
                          </a:solidFill>
                          <a:latin typeface="黑体" panose="02010609060101010101" pitchFamily="2" charset="-122"/>
                          <a:ea typeface="黑体" panose="02010609060101010101" pitchFamily="2" charset="-122"/>
                          <a:sym typeface="+mn-ea"/>
                        </a:rPr>
                        <a:t>全面进攻中原解放区</a:t>
                      </a:r>
                      <a:endParaRPr lang="zh-CN" altLang="en-US" sz="2000">
                        <a:solidFill>
                          <a:schemeClr val="tx1"/>
                        </a:solidFill>
                        <a:latin typeface="黑体" panose="02010609060101010101" pitchFamily="2" charset="-122"/>
                        <a:ea typeface="黑体" panose="02010609060101010101" pitchFamily="2" charset="-122"/>
                        <a:sym typeface="+mn-ea"/>
                      </a:endParaRPr>
                    </a:p>
                  </a:txBody>
                  <a:tcPr marL="68583" marR="68583" marT="34294" marB="34294" anchor="ctr">
                    <a:solidFill>
                      <a:schemeClr val="accent5">
                        <a:lumMod val="20000"/>
                        <a:lumOff val="80000"/>
                      </a:schemeClr>
                    </a:solidFill>
                  </a:tcPr>
                </a:tc>
                <a:tc>
                  <a:txBody>
                    <a:bodyPr/>
                    <a:lstStyle/>
                    <a:p>
                      <a:pPr algn="ctr">
                        <a:buNone/>
                      </a:pPr>
                      <a:r>
                        <a:rPr lang="zh-CN" sz="2000">
                          <a:solidFill>
                            <a:schemeClr val="tx1"/>
                          </a:solidFill>
                          <a:latin typeface="黑体" panose="02010609060101010101" pitchFamily="2" charset="-122"/>
                          <a:ea typeface="黑体" panose="02010609060101010101" pitchFamily="2" charset="-122"/>
                          <a:sym typeface="+mn-ea"/>
                        </a:rPr>
                        <a:t>重点进攻陕北、山东解放区</a:t>
                      </a:r>
                      <a:endParaRPr lang="zh-CN" altLang="en-US" sz="2000">
                        <a:solidFill>
                          <a:schemeClr val="tx1"/>
                        </a:solidFill>
                        <a:latin typeface="黑体" panose="02010609060101010101" pitchFamily="2" charset="-122"/>
                        <a:ea typeface="黑体" panose="02010609060101010101" pitchFamily="2" charset="-122"/>
                        <a:sym typeface="+mn-ea"/>
                      </a:endParaRPr>
                    </a:p>
                  </a:txBody>
                  <a:tcPr marL="68583" marR="68583" marT="34294" marB="34294" anchor="ctr">
                    <a:solidFill>
                      <a:schemeClr val="accent5">
                        <a:lumMod val="20000"/>
                        <a:lumOff val="80000"/>
                      </a:schemeClr>
                    </a:solidFill>
                  </a:tcPr>
                </a:tc>
              </a:tr>
              <a:tr h="342900">
                <a:tc>
                  <a:txBody>
                    <a:bodyPr/>
                    <a:lstStyle/>
                    <a:p>
                      <a:pPr algn="ctr">
                        <a:buNone/>
                      </a:pPr>
                      <a:r>
                        <a:rPr lang="zh-CN" altLang="en-US" sz="1800" b="1">
                          <a:latin typeface="黑体" panose="02010609060101010101" pitchFamily="2" charset="-122"/>
                          <a:ea typeface="黑体" panose="02010609060101010101" pitchFamily="2" charset="-122"/>
                        </a:rPr>
                        <a:t>时间</a:t>
                      </a:r>
                      <a:endParaRPr lang="zh-CN" altLang="en-US" sz="1800" b="1">
                        <a:latin typeface="黑体" panose="02010609060101010101" pitchFamily="2" charset="-122"/>
                        <a:ea typeface="黑体" panose="02010609060101010101" pitchFamily="2" charset="-122"/>
                      </a:endParaRPr>
                    </a:p>
                  </a:txBody>
                  <a:tcPr marL="68583" marR="68583" marT="34294" marB="34294" anchor="ctr"/>
                </a:tc>
                <a:tc>
                  <a:txBody>
                    <a:bodyPr/>
                    <a:lstStyle/>
                    <a:p>
                      <a:pPr algn="ctr">
                        <a:buNone/>
                      </a:pPr>
                      <a:endParaRPr lang="zh-CN" altLang="en-US" sz="1800">
                        <a:latin typeface="黑体" panose="02010609060101010101" pitchFamily="2" charset="-122"/>
                        <a:ea typeface="黑体" panose="02010609060101010101" pitchFamily="2" charset="-122"/>
                        <a:cs typeface="黑体" panose="02010609060101010101" pitchFamily="2" charset="-122"/>
                        <a:sym typeface="+mn-ea"/>
                      </a:endParaRPr>
                    </a:p>
                  </a:txBody>
                  <a:tcPr marL="68583" marR="68583" marT="34294" marB="34294" anchor="ctr"/>
                </a:tc>
                <a:tc>
                  <a:txBody>
                    <a:bodyPr/>
                    <a:lstStyle/>
                    <a:p>
                      <a:pPr algn="ctr">
                        <a:buNone/>
                      </a:pPr>
                      <a:endParaRPr lang="zh-CN" altLang="en-US" sz="1800">
                        <a:latin typeface="黑体" panose="02010609060101010101" pitchFamily="2" charset="-122"/>
                        <a:ea typeface="黑体" panose="02010609060101010101" pitchFamily="2" charset="-122"/>
                        <a:cs typeface="黑体" panose="02010609060101010101" pitchFamily="2" charset="-122"/>
                        <a:sym typeface="+mn-ea"/>
                      </a:endParaRPr>
                    </a:p>
                  </a:txBody>
                  <a:tcPr marL="68583" marR="68583" marT="34294" marB="34294" anchor="ctr"/>
                </a:tc>
              </a:tr>
              <a:tr h="668655">
                <a:tc>
                  <a:txBody>
                    <a:bodyPr/>
                    <a:lstStyle/>
                    <a:p>
                      <a:pPr algn="ctr">
                        <a:buNone/>
                      </a:pPr>
                      <a:r>
                        <a:rPr lang="zh-CN" altLang="en-US" sz="1800" b="1">
                          <a:latin typeface="黑体" panose="02010609060101010101" pitchFamily="2" charset="-122"/>
                          <a:ea typeface="黑体" panose="02010609060101010101" pitchFamily="2" charset="-122"/>
                        </a:rPr>
                        <a:t>方针</a:t>
                      </a:r>
                      <a:endParaRPr lang="zh-CN" altLang="en-US" sz="1800" b="1">
                        <a:latin typeface="黑体" panose="02010609060101010101" pitchFamily="2" charset="-122"/>
                        <a:ea typeface="黑体" panose="02010609060101010101" pitchFamily="2" charset="-122"/>
                      </a:endParaRPr>
                    </a:p>
                  </a:txBody>
                  <a:tcPr marL="68583" marR="68583" marT="34294" marB="34294" anchor="ctr"/>
                </a:tc>
                <a:tc>
                  <a:txBody>
                    <a:bodyPr/>
                    <a:lstStyle/>
                    <a:p>
                      <a:pPr algn="just">
                        <a:buNone/>
                      </a:pPr>
                      <a:endParaRPr lang="zh-CN" altLang="en-US" sz="1800">
                        <a:latin typeface="黑体" panose="02010609060101010101" pitchFamily="2" charset="-122"/>
                        <a:ea typeface="黑体" panose="02010609060101010101" pitchFamily="2" charset="-122"/>
                      </a:endParaRPr>
                    </a:p>
                  </a:txBody>
                  <a:tcPr marL="68583" marR="68583" marT="34294" marB="34294" anchor="ctr"/>
                </a:tc>
                <a:tc>
                  <a:txBody>
                    <a:bodyPr/>
                    <a:lstStyle/>
                    <a:p>
                      <a:pPr algn="just">
                        <a:buNone/>
                      </a:pPr>
                      <a:endParaRPr lang="zh-CN" altLang="en-US" sz="1800">
                        <a:latin typeface="黑体" panose="02010609060101010101" pitchFamily="2" charset="-122"/>
                        <a:ea typeface="黑体" panose="02010609060101010101" pitchFamily="2" charset="-122"/>
                      </a:endParaRPr>
                    </a:p>
                  </a:txBody>
                  <a:tcPr marL="68583" marR="68583" marT="34294" marB="34294" anchor="ctr"/>
                </a:tc>
              </a:tr>
              <a:tr h="1383665">
                <a:tc>
                  <a:txBody>
                    <a:bodyPr/>
                    <a:lstStyle/>
                    <a:p>
                      <a:pPr algn="ctr">
                        <a:buNone/>
                      </a:pPr>
                      <a:r>
                        <a:rPr lang="zh-CN" altLang="en-US" sz="1800" b="1">
                          <a:latin typeface="黑体" panose="02010609060101010101" pitchFamily="2" charset="-122"/>
                          <a:ea typeface="黑体" panose="02010609060101010101" pitchFamily="2" charset="-122"/>
                        </a:rPr>
                        <a:t>结果</a:t>
                      </a:r>
                      <a:endParaRPr lang="zh-CN" altLang="en-US" sz="1800" b="1">
                        <a:latin typeface="黑体" panose="02010609060101010101" pitchFamily="2" charset="-122"/>
                        <a:ea typeface="黑体" panose="02010609060101010101" pitchFamily="2" charset="-122"/>
                      </a:endParaRPr>
                    </a:p>
                  </a:txBody>
                  <a:tcPr marL="68583" marR="68583" marT="34294" marB="34294" anchor="ctr"/>
                </a:tc>
                <a:tc>
                  <a:txBody>
                    <a:bodyPr/>
                    <a:lstStyle/>
                    <a:p>
                      <a:pPr algn="just">
                        <a:buNone/>
                      </a:pPr>
                      <a:endParaRPr lang="zh-CN" altLang="en-US" sz="1800">
                        <a:latin typeface="黑体" panose="02010609060101010101" pitchFamily="2" charset="-122"/>
                        <a:ea typeface="黑体" panose="02010609060101010101" pitchFamily="2" charset="-122"/>
                        <a:cs typeface="黑体" panose="02010609060101010101" pitchFamily="2" charset="-122"/>
                      </a:endParaRPr>
                    </a:p>
                  </a:txBody>
                  <a:tcPr marL="68583" marR="68583" marT="34294" marB="34294" anchor="ctr"/>
                </a:tc>
                <a:tc>
                  <a:txBody>
                    <a:bodyPr/>
                    <a:lstStyle/>
                    <a:p>
                      <a:pPr algn="just">
                        <a:buNone/>
                      </a:pPr>
                      <a:endParaRPr lang="zh-CN" altLang="en-US" sz="1800">
                        <a:latin typeface="黑体" panose="02010609060101010101" pitchFamily="2" charset="-122"/>
                        <a:ea typeface="黑体" panose="02010609060101010101" pitchFamily="2" charset="-122"/>
                      </a:endParaRPr>
                    </a:p>
                  </a:txBody>
                  <a:tcPr marL="68583" marR="68583" marT="34294" marB="34294" anchor="ctr"/>
                </a:tc>
              </a:tr>
            </a:tbl>
          </a:graphicData>
        </a:graphic>
      </p:graphicFrame>
      <p:sp>
        <p:nvSpPr>
          <p:cNvPr id="76803" name="标题 4"/>
          <p:cNvSpPr txBox="1"/>
          <p:nvPr>
            <p:custDataLst>
              <p:tags r:id="rId2"/>
            </p:custDataLst>
          </p:nvPr>
        </p:nvSpPr>
        <p:spPr>
          <a:xfrm>
            <a:off x="90170" y="193675"/>
            <a:ext cx="3580765" cy="471805"/>
          </a:xfrm>
          <a:prstGeom prst="rect">
            <a:avLst/>
          </a:prstGeom>
          <a:solidFill>
            <a:srgbClr val="FFFF00"/>
          </a:solidFill>
          <a:ln w="9525">
            <a:solidFill>
              <a:srgbClr val="FF0000"/>
            </a:solidFill>
          </a:ln>
        </p:spPr>
        <p:txBody>
          <a:bodyPr anchor="t"/>
          <a:p>
            <a:r>
              <a:rPr lang="zh-CN" altLang="en-US" sz="2500" b="1">
                <a:solidFill>
                  <a:srgbClr val="FF0000"/>
                </a:solidFill>
                <a:latin typeface="黑体" panose="02010609060101010101" pitchFamily="2" charset="-122"/>
                <a:ea typeface="黑体" panose="02010609060101010101" pitchFamily="2" charset="-122"/>
              </a:rPr>
              <a:t>二、全面内战的爆发</a:t>
            </a:r>
            <a:endParaRPr lang="zh-CN" altLang="en-US" sz="2500" b="1">
              <a:solidFill>
                <a:srgbClr val="FF0000"/>
              </a:solidFill>
              <a:latin typeface="黑体" panose="02010609060101010101" pitchFamily="2" charset="-122"/>
              <a:ea typeface="黑体" panose="02010609060101010101" pitchFamily="2" charset="-122"/>
            </a:endParaRPr>
          </a:p>
        </p:txBody>
      </p:sp>
      <p:sp>
        <p:nvSpPr>
          <p:cNvPr id="3" name="文本框 2"/>
          <p:cNvSpPr txBox="1"/>
          <p:nvPr/>
        </p:nvSpPr>
        <p:spPr>
          <a:xfrm>
            <a:off x="1715770" y="1478280"/>
            <a:ext cx="2101850" cy="398780"/>
          </a:xfrm>
          <a:prstGeom prst="rect">
            <a:avLst/>
          </a:prstGeom>
          <a:noFill/>
          <a:ln>
            <a:solidFill>
              <a:srgbClr val="FF0000"/>
            </a:solidFill>
          </a:ln>
        </p:spPr>
        <p:txBody>
          <a:bodyPr wrap="none" rtlCol="0" anchor="t">
            <a:spAutoFit/>
          </a:bodyPr>
          <a:p>
            <a:pPr algn="ctr">
              <a:buNone/>
            </a:pPr>
            <a:r>
              <a:rPr lang="en-US" altLang="zh-CN" sz="2000" b="1">
                <a:latin typeface="黑体" panose="02010609060101010101" pitchFamily="2" charset="-122"/>
                <a:ea typeface="黑体" panose="02010609060101010101" pitchFamily="2" charset="-122"/>
                <a:cs typeface="黑体" panose="02010609060101010101" pitchFamily="2" charset="-122"/>
                <a:sym typeface="+mn-ea"/>
              </a:rPr>
              <a:t>1946</a:t>
            </a:r>
            <a:r>
              <a:rPr lang="zh-CN" altLang="en-US" sz="2000" b="1">
                <a:latin typeface="黑体" panose="02010609060101010101" pitchFamily="2" charset="-122"/>
                <a:ea typeface="黑体" panose="02010609060101010101" pitchFamily="2" charset="-122"/>
                <a:cs typeface="黑体" panose="02010609060101010101" pitchFamily="2" charset="-122"/>
                <a:sym typeface="+mn-ea"/>
              </a:rPr>
              <a:t>年</a:t>
            </a:r>
            <a:r>
              <a:rPr lang="en-US" altLang="zh-CN" sz="2000" b="1">
                <a:latin typeface="黑体" panose="02010609060101010101" pitchFamily="2" charset="-122"/>
                <a:ea typeface="黑体" panose="02010609060101010101" pitchFamily="2" charset="-122"/>
                <a:cs typeface="黑体" panose="02010609060101010101" pitchFamily="2" charset="-122"/>
                <a:sym typeface="+mn-ea"/>
              </a:rPr>
              <a:t>6</a:t>
            </a:r>
            <a:r>
              <a:rPr lang="zh-CN" altLang="en-US" sz="2000" b="1">
                <a:latin typeface="黑体" panose="02010609060101010101" pitchFamily="2" charset="-122"/>
                <a:ea typeface="黑体" panose="02010609060101010101" pitchFamily="2" charset="-122"/>
                <a:cs typeface="黑体" panose="02010609060101010101" pitchFamily="2" charset="-122"/>
                <a:sym typeface="+mn-ea"/>
              </a:rPr>
              <a:t>月</a:t>
            </a:r>
            <a:r>
              <a:rPr lang="en-US" altLang="zh-CN" sz="2000" b="1">
                <a:latin typeface="黑体" panose="02010609060101010101" pitchFamily="2" charset="-122"/>
                <a:ea typeface="黑体" panose="02010609060101010101" pitchFamily="2" charset="-122"/>
                <a:cs typeface="黑体" panose="02010609060101010101" pitchFamily="2" charset="-122"/>
                <a:sym typeface="+mn-ea"/>
              </a:rPr>
              <a:t>—10</a:t>
            </a:r>
            <a:r>
              <a:rPr lang="zh-CN" altLang="en-US" sz="2000" b="1">
                <a:latin typeface="黑体" panose="02010609060101010101" pitchFamily="2" charset="-122"/>
                <a:ea typeface="黑体" panose="02010609060101010101" pitchFamily="2" charset="-122"/>
                <a:cs typeface="黑体" panose="02010609060101010101" pitchFamily="2" charset="-122"/>
                <a:sym typeface="+mn-ea"/>
              </a:rPr>
              <a:t>月</a:t>
            </a:r>
            <a:endParaRPr lang="zh-CN" altLang="en-US" sz="2000" b="1"/>
          </a:p>
        </p:txBody>
      </p:sp>
      <p:sp>
        <p:nvSpPr>
          <p:cNvPr id="5" name="文本框 4"/>
          <p:cNvSpPr txBox="1"/>
          <p:nvPr/>
        </p:nvSpPr>
        <p:spPr>
          <a:xfrm>
            <a:off x="5010785" y="1478280"/>
            <a:ext cx="1973580" cy="398780"/>
          </a:xfrm>
          <a:prstGeom prst="rect">
            <a:avLst/>
          </a:prstGeom>
          <a:noFill/>
          <a:ln>
            <a:solidFill>
              <a:srgbClr val="FF0000"/>
            </a:solidFill>
          </a:ln>
        </p:spPr>
        <p:txBody>
          <a:bodyPr wrap="none" rtlCol="0" anchor="t">
            <a:spAutoFit/>
          </a:bodyPr>
          <a:p>
            <a:pPr algn="ctr">
              <a:buNone/>
            </a:pPr>
            <a:r>
              <a:rPr lang="en-US" altLang="zh-CN" sz="2000" b="1">
                <a:latin typeface="黑体" panose="02010609060101010101" pitchFamily="2" charset="-122"/>
                <a:ea typeface="黑体" panose="02010609060101010101" pitchFamily="2" charset="-122"/>
                <a:cs typeface="黑体" panose="02010609060101010101" pitchFamily="2" charset="-122"/>
                <a:sym typeface="+mn-ea"/>
              </a:rPr>
              <a:t>1947</a:t>
            </a:r>
            <a:r>
              <a:rPr lang="zh-CN" altLang="en-US" sz="2000" b="1">
                <a:latin typeface="黑体" panose="02010609060101010101" pitchFamily="2" charset="-122"/>
                <a:ea typeface="黑体" panose="02010609060101010101" pitchFamily="2" charset="-122"/>
                <a:cs typeface="黑体" panose="02010609060101010101" pitchFamily="2" charset="-122"/>
                <a:sym typeface="+mn-ea"/>
              </a:rPr>
              <a:t>年</a:t>
            </a:r>
            <a:r>
              <a:rPr lang="en-US" altLang="zh-CN" sz="2000" b="1">
                <a:latin typeface="黑体" panose="02010609060101010101" pitchFamily="2" charset="-122"/>
                <a:ea typeface="黑体" panose="02010609060101010101" pitchFamily="2" charset="-122"/>
                <a:cs typeface="黑体" panose="02010609060101010101" pitchFamily="2" charset="-122"/>
                <a:sym typeface="+mn-ea"/>
              </a:rPr>
              <a:t>3</a:t>
            </a:r>
            <a:r>
              <a:rPr lang="zh-CN" altLang="en-US" sz="2000" b="1">
                <a:latin typeface="黑体" panose="02010609060101010101" pitchFamily="2" charset="-122"/>
                <a:ea typeface="黑体" panose="02010609060101010101" pitchFamily="2" charset="-122"/>
                <a:cs typeface="黑体" panose="02010609060101010101" pitchFamily="2" charset="-122"/>
                <a:sym typeface="+mn-ea"/>
              </a:rPr>
              <a:t>月</a:t>
            </a:r>
            <a:r>
              <a:rPr lang="en-US" altLang="zh-CN" sz="2000" b="1">
                <a:latin typeface="黑体" panose="02010609060101010101" pitchFamily="2" charset="-122"/>
                <a:ea typeface="黑体" panose="02010609060101010101" pitchFamily="2" charset="-122"/>
                <a:cs typeface="黑体" panose="02010609060101010101" pitchFamily="2" charset="-122"/>
                <a:sym typeface="+mn-ea"/>
              </a:rPr>
              <a:t>—6</a:t>
            </a:r>
            <a:r>
              <a:rPr lang="zh-CN" altLang="en-US" sz="2000" b="1">
                <a:latin typeface="黑体" panose="02010609060101010101" pitchFamily="2" charset="-122"/>
                <a:ea typeface="黑体" panose="02010609060101010101" pitchFamily="2" charset="-122"/>
                <a:cs typeface="黑体" panose="02010609060101010101" pitchFamily="2" charset="-122"/>
                <a:sym typeface="+mn-ea"/>
              </a:rPr>
              <a:t>月</a:t>
            </a:r>
            <a:endParaRPr lang="zh-CN" altLang="en-US" sz="2000" b="1"/>
          </a:p>
        </p:txBody>
      </p:sp>
      <p:sp>
        <p:nvSpPr>
          <p:cNvPr id="6" name="文本框 5"/>
          <p:cNvSpPr txBox="1"/>
          <p:nvPr/>
        </p:nvSpPr>
        <p:spPr>
          <a:xfrm>
            <a:off x="919480" y="1877060"/>
            <a:ext cx="3718560" cy="706755"/>
          </a:xfrm>
          <a:prstGeom prst="rect">
            <a:avLst/>
          </a:prstGeom>
          <a:noFill/>
          <a:ln>
            <a:solidFill>
              <a:srgbClr val="FF0000"/>
            </a:solidFill>
          </a:ln>
        </p:spPr>
        <p:txBody>
          <a:bodyPr wrap="square" rtlCol="0" anchor="t">
            <a:spAutoFit/>
          </a:bodyPr>
          <a:p>
            <a:pPr algn="ctr">
              <a:buNone/>
            </a:pPr>
            <a:r>
              <a:rPr lang="zh-CN" altLang="en-US" sz="2000" b="1">
                <a:latin typeface="黑体" panose="02010609060101010101" pitchFamily="2" charset="-122"/>
                <a:ea typeface="黑体" panose="02010609060101010101" pitchFamily="2" charset="-122"/>
                <a:sym typeface="+mn-ea"/>
              </a:rPr>
              <a:t>自力更生、以自卫战争粉碎国民党军队的进攻</a:t>
            </a:r>
            <a:endParaRPr lang="zh-CN" altLang="en-US" sz="2000" b="1">
              <a:latin typeface="黑体" panose="02010609060101010101" pitchFamily="2" charset="-122"/>
              <a:ea typeface="黑体" panose="02010609060101010101" pitchFamily="2" charset="-122"/>
              <a:sym typeface="+mn-ea"/>
            </a:endParaRPr>
          </a:p>
        </p:txBody>
      </p:sp>
      <p:sp>
        <p:nvSpPr>
          <p:cNvPr id="7" name="文本框 6"/>
          <p:cNvSpPr txBox="1"/>
          <p:nvPr/>
        </p:nvSpPr>
        <p:spPr>
          <a:xfrm>
            <a:off x="5010785" y="1954530"/>
            <a:ext cx="3693160" cy="706755"/>
          </a:xfrm>
          <a:prstGeom prst="rect">
            <a:avLst/>
          </a:prstGeom>
          <a:noFill/>
          <a:ln>
            <a:solidFill>
              <a:srgbClr val="FF0000"/>
            </a:solidFill>
          </a:ln>
        </p:spPr>
        <p:txBody>
          <a:bodyPr wrap="square" rtlCol="0" anchor="t">
            <a:spAutoFit/>
          </a:bodyPr>
          <a:p>
            <a:pPr algn="ctr">
              <a:buNone/>
            </a:pPr>
            <a:r>
              <a:rPr lang="zh-CN" altLang="en-US" sz="2000" b="1">
                <a:latin typeface="黑体" panose="02010609060101010101" pitchFamily="2" charset="-122"/>
                <a:ea typeface="黑体" panose="02010609060101010101" pitchFamily="2" charset="-122"/>
                <a:sym typeface="+mn-ea"/>
              </a:rPr>
              <a:t>中共中央和解放军总部主动撤离延安，转战陕北</a:t>
            </a:r>
            <a:endParaRPr lang="zh-CN" altLang="en-US" sz="2000" b="1">
              <a:latin typeface="黑体" panose="02010609060101010101" pitchFamily="2" charset="-122"/>
              <a:ea typeface="黑体" panose="02010609060101010101" pitchFamily="2" charset="-122"/>
              <a:sym typeface="+mn-ea"/>
            </a:endParaRPr>
          </a:p>
        </p:txBody>
      </p:sp>
      <p:sp>
        <p:nvSpPr>
          <p:cNvPr id="8" name="文本框 7"/>
          <p:cNvSpPr txBox="1"/>
          <p:nvPr/>
        </p:nvSpPr>
        <p:spPr>
          <a:xfrm>
            <a:off x="836930" y="2661285"/>
            <a:ext cx="3976370" cy="1014730"/>
          </a:xfrm>
          <a:prstGeom prst="rect">
            <a:avLst/>
          </a:prstGeom>
          <a:noFill/>
          <a:ln>
            <a:solidFill>
              <a:srgbClr val="FF0000"/>
            </a:solidFill>
          </a:ln>
        </p:spPr>
        <p:txBody>
          <a:bodyPr wrap="square" rtlCol="0" anchor="t">
            <a:spAutoFit/>
          </a:bodyPr>
          <a:p>
            <a:pPr algn="ctr">
              <a:buNone/>
            </a:pPr>
            <a:r>
              <a:rPr lang="zh-CN" altLang="en-US" sz="2000" b="1">
                <a:latin typeface="黑体" panose="02010609060101010101" pitchFamily="2" charset="-122"/>
                <a:ea typeface="黑体" panose="02010609060101010101" pitchFamily="2" charset="-122"/>
                <a:cs typeface="黑体" panose="02010609060101010101" pitchFamily="2" charset="-122"/>
                <a:sym typeface="+mn-ea"/>
              </a:rPr>
              <a:t>人民解放军共歼灭国民党军队约30万人，粉碎了国民党的全面进攻</a:t>
            </a:r>
            <a:endParaRPr lang="zh-CN" altLang="en-US" sz="2000" b="1">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9" name="文本框 8"/>
          <p:cNvSpPr txBox="1"/>
          <p:nvPr/>
        </p:nvSpPr>
        <p:spPr>
          <a:xfrm>
            <a:off x="4813300" y="2583815"/>
            <a:ext cx="4257040" cy="1322070"/>
          </a:xfrm>
          <a:prstGeom prst="rect">
            <a:avLst/>
          </a:prstGeom>
          <a:noFill/>
          <a:ln>
            <a:solidFill>
              <a:srgbClr val="FF0000"/>
            </a:solidFill>
          </a:ln>
        </p:spPr>
        <p:txBody>
          <a:bodyPr wrap="square" rtlCol="0" anchor="t">
            <a:spAutoFit/>
          </a:bodyPr>
          <a:p>
            <a:pPr algn="ctr">
              <a:buNone/>
            </a:pPr>
            <a:r>
              <a:rPr lang="zh-CN" altLang="en-US" sz="2000" b="1">
                <a:latin typeface="黑体" panose="02010609060101010101" pitchFamily="2" charset="-122"/>
                <a:ea typeface="黑体" panose="02010609060101010101" pitchFamily="2" charset="-122"/>
                <a:sym typeface="+mn-ea"/>
              </a:rPr>
              <a:t>西北野战军先后取得青化砭、沙家店等战役的胜利；华东野战军在山东孟良崮消灭国民党王牌主力整编第七十四师</a:t>
            </a:r>
            <a:endParaRPr lang="zh-CN" altLang="en-US" sz="2000" b="1">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0" name="文本框 9"/>
          <p:cNvSpPr txBox="1"/>
          <p:nvPr/>
        </p:nvSpPr>
        <p:spPr>
          <a:xfrm>
            <a:off x="164465" y="4081145"/>
            <a:ext cx="5692140" cy="460375"/>
          </a:xfrm>
          <a:prstGeom prst="rect">
            <a:avLst/>
          </a:prstGeom>
          <a:solidFill>
            <a:schemeClr val="accent5">
              <a:lumMod val="20000"/>
              <a:lumOff val="80000"/>
            </a:schemeClr>
          </a:solidFill>
          <a:ln>
            <a:solidFill>
              <a:srgbClr val="FF0000"/>
            </a:solidFill>
          </a:ln>
        </p:spPr>
        <p:txBody>
          <a:bodyPr wrap="none" rtlCol="0" anchor="t">
            <a:spAutoFit/>
          </a:bodyPr>
          <a:p>
            <a:r>
              <a:rPr lang="zh-CN" sz="2400" b="1">
                <a:solidFill>
                  <a:srgbClr val="000000"/>
                </a:solidFill>
                <a:latin typeface="黑体" panose="02010609060101010101" pitchFamily="2" charset="-122"/>
                <a:ea typeface="黑体" panose="02010609060101010101" pitchFamily="2" charset="-122"/>
                <a:sym typeface="+mn-ea"/>
              </a:rPr>
              <a:t>国民党重点进攻陕北和山东解放区的原因</a:t>
            </a:r>
            <a:endParaRPr lang="zh-CN" altLang="en-US" sz="2400" b="1">
              <a:solidFill>
                <a:srgbClr val="000000"/>
              </a:solidFill>
              <a:latin typeface="黑体" panose="02010609060101010101" pitchFamily="2" charset="-122"/>
              <a:ea typeface="黑体" panose="02010609060101010101" pitchFamily="2" charset="-122"/>
              <a:sym typeface="+mn-ea"/>
            </a:endParaRPr>
          </a:p>
        </p:txBody>
      </p:sp>
      <p:sp>
        <p:nvSpPr>
          <p:cNvPr id="11" name="文本框 10"/>
          <p:cNvSpPr txBox="1"/>
          <p:nvPr/>
        </p:nvSpPr>
        <p:spPr>
          <a:xfrm>
            <a:off x="238760" y="4672965"/>
            <a:ext cx="8831580" cy="1383665"/>
          </a:xfrm>
          <a:prstGeom prst="rect">
            <a:avLst/>
          </a:prstGeom>
          <a:solidFill>
            <a:schemeClr val="accent3">
              <a:lumMod val="20000"/>
              <a:lumOff val="80000"/>
            </a:schemeClr>
          </a:solidFill>
          <a:ln w="9525">
            <a:solidFill>
              <a:srgbClr val="FF0000"/>
            </a:solidFill>
          </a:ln>
        </p:spPr>
        <p:txBody>
          <a:bodyPr wrap="square">
            <a:spAutoFit/>
          </a:bodyPr>
          <a:p>
            <a:pPr indent="266700"/>
            <a:r>
              <a:rPr lang="zh-CN" sz="2800" b="1">
                <a:solidFill>
                  <a:srgbClr val="000000"/>
                </a:solidFill>
                <a:ea typeface="宋体" panose="02010600030101010101" pitchFamily="2" charset="-122"/>
              </a:rPr>
              <a:t>陕北解放区是中共中央所在地；山东解放区联系着华北和华东地区，进攻山东解放区可切断华北与华东地区的联系，减轻南京、上海的压力。</a:t>
            </a:r>
            <a:endParaRPr lang="zh-CN" altLang="en-US" sz="2800" b="1"/>
          </a:p>
        </p:txBody>
      </p:sp>
      <p:sp>
        <p:nvSpPr>
          <p:cNvPr id="12" name="文本框 6"/>
          <p:cNvSpPr txBox="1"/>
          <p:nvPr/>
        </p:nvSpPr>
        <p:spPr>
          <a:xfrm>
            <a:off x="125095" y="619125"/>
            <a:ext cx="3727450" cy="460375"/>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400" b="1">
                <a:solidFill>
                  <a:schemeClr val="tx1"/>
                </a:solidFill>
                <a:latin typeface="黑体" panose="02010609060101010101" pitchFamily="2" charset="-122"/>
                <a:ea typeface="黑体" panose="02010609060101010101" pitchFamily="2" charset="-122"/>
              </a:rPr>
              <a:t>1.</a:t>
            </a:r>
            <a:r>
              <a:rPr lang="zh-CN" altLang="en-US" sz="2400" b="1">
                <a:solidFill>
                  <a:schemeClr val="tx1"/>
                </a:solidFill>
                <a:latin typeface="黑体" panose="02010609060101010101" pitchFamily="2" charset="-122"/>
                <a:ea typeface="黑体" panose="02010609060101010101" pitchFamily="2" charset="-122"/>
              </a:rPr>
              <a:t>从全面进攻到重点进攻</a:t>
            </a:r>
            <a:endParaRPr lang="zh-CN" altLang="en-US" sz="2400" b="1">
              <a:solidFill>
                <a:schemeClr val="tx1"/>
              </a:solidFill>
              <a:latin typeface="黑体" panose="02010609060101010101" pitchFamily="2" charset="-122"/>
              <a:ea typeface="黑体" panose="02010609060101010101" pitchFamily="2"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ox(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amond(in)">
                                      <p:cBhvr>
                                        <p:cTn id="4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8" grpId="0" bldLvl="0" animBg="1"/>
      <p:bldP spid="9" grpId="0" bldLvl="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70815" y="453390"/>
            <a:ext cx="8766175" cy="3969385"/>
          </a:xfrm>
          <a:prstGeom prst="rect">
            <a:avLst/>
          </a:prstGeom>
          <a:noFill/>
          <a:ln w="9525">
            <a:noFill/>
          </a:ln>
        </p:spPr>
        <p:txBody>
          <a:bodyPr wrap="square">
            <a:spAutoFit/>
          </a:bodyPr>
          <a:p>
            <a:r>
              <a:rPr lang="en-US" altLang="zh-CN" sz="2800" b="1">
                <a:solidFill>
                  <a:srgbClr val="000000"/>
                </a:solidFill>
                <a:ea typeface="宋体" panose="02010600030101010101" pitchFamily="2" charset="-122"/>
              </a:rPr>
              <a:t>3</a:t>
            </a:r>
            <a:r>
              <a:rPr lang="zh-CN" sz="2800" b="1">
                <a:solidFill>
                  <a:srgbClr val="000000"/>
                </a:solidFill>
                <a:ea typeface="宋体" panose="02010600030101010101" pitchFamily="2" charset="-122"/>
              </a:rPr>
              <a:t>.1947年某日,毛泽东曾致电刘伯承、邓小平及陈赓:“延安准备暂时让敌占去,但陈先瑞、韩东山所率五师部队三千余人有被敌歼灭之危险。故无论如何应派队救援”,“以一个旅渡(黄)河接护五师,主力四个旅即刻占领同浦线”。此时战争的主要态势是(   )A.国民党军队发动全面进攻</a:t>
            </a:r>
            <a:r>
              <a:rPr lang="en-US" sz="2800" b="1">
                <a:solidFill>
                  <a:srgbClr val="000000"/>
                </a:solidFill>
                <a:latin typeface="宋体" panose="02010600030101010101" pitchFamily="2" charset="-122"/>
              </a:rPr>
              <a:t>	</a:t>
            </a:r>
            <a:endParaRPr lang="en-US" sz="2800" b="1">
              <a:solidFill>
                <a:srgbClr val="000000"/>
              </a:solidFill>
              <a:latin typeface="宋体" panose="02010600030101010101" pitchFamily="2" charset="-122"/>
            </a:endParaRPr>
          </a:p>
          <a:p>
            <a:r>
              <a:rPr lang="zh-CN" sz="2800" b="1">
                <a:solidFill>
                  <a:srgbClr val="000000"/>
                </a:solidFill>
                <a:ea typeface="宋体" panose="02010600030101010101" pitchFamily="2" charset="-122"/>
              </a:rPr>
              <a:t>B.国民党军队展开重点进攻C.刘邓大军千里跃进大别山</a:t>
            </a:r>
            <a:r>
              <a:rPr lang="en-US" sz="2800" b="1">
                <a:solidFill>
                  <a:srgbClr val="000000"/>
                </a:solidFill>
                <a:latin typeface="宋体" panose="02010600030101010101" pitchFamily="2" charset="-122"/>
              </a:rPr>
              <a:t>	</a:t>
            </a:r>
            <a:endParaRPr lang="en-US" sz="2800" b="1">
              <a:solidFill>
                <a:srgbClr val="000000"/>
              </a:solidFill>
              <a:latin typeface="宋体" panose="02010600030101010101" pitchFamily="2" charset="-122"/>
            </a:endParaRPr>
          </a:p>
          <a:p>
            <a:r>
              <a:rPr lang="zh-CN" sz="2800" b="1">
                <a:solidFill>
                  <a:srgbClr val="000000"/>
                </a:solidFill>
                <a:ea typeface="宋体" panose="02010600030101010101" pitchFamily="2" charset="-122"/>
              </a:rPr>
              <a:t>D.渡江战役即将打响</a:t>
            </a:r>
            <a:endParaRPr lang="zh-CN" altLang="en-US" sz="2800" b="1"/>
          </a:p>
        </p:txBody>
      </p:sp>
      <p:sp>
        <p:nvSpPr>
          <p:cNvPr id="2" name="文本框 1"/>
          <p:cNvSpPr txBox="1"/>
          <p:nvPr/>
        </p:nvSpPr>
        <p:spPr>
          <a:xfrm>
            <a:off x="254635" y="4587240"/>
            <a:ext cx="8709660" cy="1383665"/>
          </a:xfrm>
          <a:prstGeom prst="rect">
            <a:avLst/>
          </a:prstGeom>
          <a:noFill/>
        </p:spPr>
        <p:txBody>
          <a:bodyPr wrap="square" rtlCol="0">
            <a:spAutoFit/>
          </a:bodyPr>
          <a:p>
            <a:r>
              <a:rPr lang="zh-CN" altLang="en-US" sz="2800" b="1"/>
              <a:t>【答案】B。【解析】根据材料“1947年”“延安准备暂时让敌占去”，可知此时正是国民党向解放区展开重点进攻，故B项正确。</a:t>
            </a:r>
            <a:endParaRPr lang="zh-CN" altLang="en-US" sz="2800" b="1"/>
          </a:p>
        </p:txBody>
      </p:sp>
      <p:sp>
        <p:nvSpPr>
          <p:cNvPr id="6" name="矩形 5"/>
          <p:cNvSpPr/>
          <p:nvPr/>
        </p:nvSpPr>
        <p:spPr>
          <a:xfrm>
            <a:off x="6795770" y="2386330"/>
            <a:ext cx="866140"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B</a:t>
            </a:r>
            <a:endParaRPr lang="en-US" altLang="zh-CN" sz="9600" b="1">
              <a:ln w="22225">
                <a:solidFill>
                  <a:schemeClr val="accent2"/>
                </a:solidFill>
                <a:prstDash val="solid"/>
              </a:ln>
              <a:solidFill>
                <a:srgbClr val="FF0000"/>
              </a:solidFill>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矩形 1"/>
          <p:cNvSpPr>
            <a:spLocks noChangeAspect="1"/>
          </p:cNvSpPr>
          <p:nvPr/>
        </p:nvSpPr>
        <p:spPr>
          <a:xfrm>
            <a:off x="271780" y="265430"/>
            <a:ext cx="8582025" cy="2489200"/>
          </a:xfrm>
          <a:prstGeom prst="rect">
            <a:avLst/>
          </a:prstGeom>
          <a:noFill/>
          <a:ln w="9525">
            <a:noFill/>
          </a:ln>
        </p:spPr>
        <p:txBody>
          <a:bodyPr wrap="square" anchor="t">
            <a:spAutoFit/>
          </a:bodyPr>
          <a:p>
            <a:pPr defTabSz="914400">
              <a:lnSpc>
                <a:spcPct val="120000"/>
              </a:lnSpc>
              <a:tabLst>
                <a:tab pos="1187450" algn="l"/>
                <a:tab pos="2164080" algn="l"/>
                <a:tab pos="3143250" algn="l"/>
                <a:tab pos="4191000" algn="l"/>
              </a:tabLst>
            </a:pPr>
            <a:r>
              <a:rPr lang="en-US" altLang="zh-CN" sz="2600" b="1">
                <a:solidFill>
                  <a:srgbClr val="000000"/>
                </a:solidFill>
                <a:uFillTx/>
                <a:latin typeface="Times New Roman" panose="02020603050405020304" pitchFamily="18" charset="0"/>
                <a:ea typeface="宋体" panose="02010600030101010101" pitchFamily="2" charset="-122"/>
              </a:rPr>
              <a:t>4.1948</a:t>
            </a:r>
            <a:r>
              <a:rPr lang="zh-CN" altLang="zh-CN" sz="2600" b="1">
                <a:solidFill>
                  <a:srgbClr val="000000"/>
                </a:solidFill>
                <a:uFillTx/>
                <a:latin typeface="Times New Roman" panose="02020603050405020304" pitchFamily="18" charset="0"/>
                <a:ea typeface="宋体" panose="02010600030101010101" pitchFamily="2" charset="-122"/>
              </a:rPr>
              <a:t>年</a:t>
            </a:r>
            <a:r>
              <a:rPr lang="en-US" altLang="zh-CN" sz="2600" b="1">
                <a:solidFill>
                  <a:srgbClr val="000000"/>
                </a:solidFill>
                <a:uFillTx/>
                <a:latin typeface="Times New Roman" panose="02020603050405020304" pitchFamily="18" charset="0"/>
                <a:ea typeface="宋体" panose="02010600030101010101" pitchFamily="2" charset="-122"/>
              </a:rPr>
              <a:t>8</a:t>
            </a:r>
            <a:r>
              <a:rPr lang="zh-CN" altLang="zh-CN" sz="2600" b="1">
                <a:solidFill>
                  <a:srgbClr val="000000"/>
                </a:solidFill>
                <a:uFillTx/>
                <a:latin typeface="Times New Roman" panose="02020603050405020304" pitchFamily="18" charset="0"/>
                <a:ea typeface="宋体" panose="02010600030101010101" pitchFamily="2" charset="-122"/>
              </a:rPr>
              <a:t>月</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毛泽东得知豫东之战胜利的消息后</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高兴地说</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解放战争好像爬山</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现在我们已经过了山的坳子</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最吃力的爬坡阶段已经过去了。</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据此可知</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当时</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　　</a:t>
            </a:r>
            <a:r>
              <a:rPr lang="en-US" altLang="zh-CN" sz="2600" b="1">
                <a:solidFill>
                  <a:srgbClr val="000000"/>
                </a:solidFill>
                <a:uFillTx/>
                <a:latin typeface="Times New Roman" panose="02020603050405020304" pitchFamily="18" charset="0"/>
                <a:ea typeface="宋体" panose="02010600030101010101" pitchFamily="2" charset="-122"/>
              </a:rPr>
              <a:t>)</a:t>
            </a:r>
            <a:endParaRPr lang="zh-CN" altLang="zh-CN" sz="2600" b="1">
              <a:solidFill>
                <a:srgbClr val="000000"/>
              </a:solidFill>
              <a:uFillTx/>
              <a:latin typeface="NEU-BZ-S92"/>
              <a:ea typeface="方正书宋_GBK" pitchFamily="65" charset="-122"/>
            </a:endParaRPr>
          </a:p>
          <a:p>
            <a:pPr defTabSz="914400">
              <a:lnSpc>
                <a:spcPct val="120000"/>
              </a:lnSpc>
              <a:tabLst>
                <a:tab pos="1187450" algn="l"/>
                <a:tab pos="2164080" algn="l"/>
                <a:tab pos="3143250" algn="l"/>
                <a:tab pos="4191000" algn="l"/>
              </a:tabLst>
            </a:pPr>
            <a:r>
              <a:rPr lang="en-US" altLang="zh-CN" sz="2600" b="1">
                <a:solidFill>
                  <a:srgbClr val="000000"/>
                </a:solidFill>
                <a:uFillTx/>
                <a:latin typeface="Times New Roman" panose="02020603050405020304" pitchFamily="18" charset="0"/>
                <a:ea typeface="宋体" panose="02010600030101010101" pitchFamily="2" charset="-122"/>
              </a:rPr>
              <a:t>A.</a:t>
            </a:r>
            <a:r>
              <a:rPr lang="zh-CN" altLang="zh-CN" sz="2600" b="1">
                <a:solidFill>
                  <a:srgbClr val="000000"/>
                </a:solidFill>
                <a:uFillTx/>
                <a:latin typeface="Times New Roman" panose="02020603050405020304" pitchFamily="18" charset="0"/>
                <a:ea typeface="宋体" panose="02010600030101010101" pitchFamily="2" charset="-122"/>
              </a:rPr>
              <a:t>北平和谈取得进展    </a:t>
            </a:r>
            <a:r>
              <a:rPr lang="en-US" altLang="zh-CN" sz="2600" b="1">
                <a:solidFill>
                  <a:srgbClr val="000000"/>
                </a:solidFill>
                <a:uFillTx/>
                <a:latin typeface="Times New Roman" panose="02020603050405020304" pitchFamily="18" charset="0"/>
                <a:ea typeface="宋体" panose="02010600030101010101" pitchFamily="2" charset="-122"/>
              </a:rPr>
              <a:t>B.</a:t>
            </a:r>
            <a:r>
              <a:rPr lang="zh-CN" altLang="zh-CN" sz="2600" b="1">
                <a:solidFill>
                  <a:srgbClr val="000000"/>
                </a:solidFill>
                <a:uFillTx/>
                <a:latin typeface="Times New Roman" panose="02020603050405020304" pitchFamily="18" charset="0"/>
                <a:ea typeface="宋体" panose="02010600030101010101" pitchFamily="2" charset="-122"/>
              </a:rPr>
              <a:t>农村包围城市阶段基本结束</a:t>
            </a:r>
            <a:endParaRPr lang="zh-CN" altLang="zh-CN" sz="2600" b="1">
              <a:solidFill>
                <a:srgbClr val="000000"/>
              </a:solidFill>
              <a:uFillTx/>
              <a:latin typeface="NEU-BZ-S92"/>
              <a:ea typeface="方正书宋_GBK" pitchFamily="65" charset="-122"/>
            </a:endParaRPr>
          </a:p>
          <a:p>
            <a:pPr defTabSz="914400">
              <a:lnSpc>
                <a:spcPct val="120000"/>
              </a:lnSpc>
              <a:tabLst>
                <a:tab pos="1187450" algn="l"/>
                <a:tab pos="2164080" algn="l"/>
                <a:tab pos="3143250" algn="l"/>
                <a:tab pos="4191000" algn="l"/>
              </a:tabLst>
            </a:pPr>
            <a:r>
              <a:rPr lang="en-US" altLang="zh-CN" sz="2600" b="1">
                <a:solidFill>
                  <a:srgbClr val="000000"/>
                </a:solidFill>
                <a:uFillTx/>
                <a:latin typeface="Times New Roman" panose="02020603050405020304" pitchFamily="18" charset="0"/>
                <a:ea typeface="宋体" panose="02010600030101010101" pitchFamily="2" charset="-122"/>
              </a:rPr>
              <a:t>C.</a:t>
            </a:r>
            <a:r>
              <a:rPr lang="zh-CN" altLang="zh-CN" sz="2600" b="1">
                <a:solidFill>
                  <a:srgbClr val="000000"/>
                </a:solidFill>
                <a:uFillTx/>
                <a:latin typeface="Times New Roman" panose="02020603050405020304" pitchFamily="18" charset="0"/>
                <a:ea typeface="宋体" panose="02010600030101010101" pitchFamily="2" charset="-122"/>
              </a:rPr>
              <a:t>战略决战时机成熟    </a:t>
            </a:r>
            <a:r>
              <a:rPr lang="en-US" altLang="zh-CN" sz="2600" b="1">
                <a:solidFill>
                  <a:srgbClr val="000000"/>
                </a:solidFill>
                <a:uFillTx/>
                <a:latin typeface="Times New Roman" panose="02020603050405020304" pitchFamily="18" charset="0"/>
                <a:ea typeface="宋体" panose="02010600030101010101" pitchFamily="2" charset="-122"/>
              </a:rPr>
              <a:t>D.</a:t>
            </a:r>
            <a:r>
              <a:rPr lang="zh-CN" altLang="zh-CN" sz="2600" b="1">
                <a:solidFill>
                  <a:srgbClr val="000000"/>
                </a:solidFill>
                <a:uFillTx/>
                <a:latin typeface="Times New Roman" panose="02020603050405020304" pitchFamily="18" charset="0"/>
                <a:ea typeface="宋体" panose="02010600030101010101" pitchFamily="2" charset="-122"/>
              </a:rPr>
              <a:t>国民党军队主力基本被消灭</a:t>
            </a:r>
            <a:endParaRPr lang="zh-CN" altLang="zh-CN" sz="2600" b="1">
              <a:solidFill>
                <a:srgbClr val="000000"/>
              </a:solidFill>
              <a:uFillTx/>
              <a:latin typeface="Times New Roman" panose="02020603050405020304" pitchFamily="18" charset="0"/>
              <a:ea typeface="宋体" panose="02010600030101010101" pitchFamily="2" charset="-122"/>
            </a:endParaRPr>
          </a:p>
        </p:txBody>
      </p:sp>
      <p:sp>
        <p:nvSpPr>
          <p:cNvPr id="2" name="矩形 1"/>
          <p:cNvSpPr>
            <a:spLocks noChangeAspect="1"/>
          </p:cNvSpPr>
          <p:nvPr/>
        </p:nvSpPr>
        <p:spPr>
          <a:xfrm>
            <a:off x="130175" y="3066415"/>
            <a:ext cx="8864600" cy="2861310"/>
          </a:xfrm>
          <a:prstGeom prst="rect">
            <a:avLst/>
          </a:prstGeom>
          <a:noFill/>
          <a:ln w="9525">
            <a:noFill/>
          </a:ln>
        </p:spPr>
        <p:txBody>
          <a:bodyPr wrap="square" anchor="t">
            <a:spAutoFit/>
          </a:bodyPr>
          <a:p>
            <a:pPr defTabSz="914400">
              <a:lnSpc>
                <a:spcPct val="120000"/>
              </a:lnSpc>
              <a:tabLst>
                <a:tab pos="1187450" algn="l"/>
                <a:tab pos="2164080" algn="l"/>
                <a:tab pos="3143250" algn="l"/>
                <a:tab pos="4191000" algn="l"/>
              </a:tabLst>
            </a:pPr>
            <a:r>
              <a:rPr lang="zh-CN" sz="2500" b="1">
                <a:solidFill>
                  <a:srgbClr val="4040C8"/>
                </a:solidFill>
                <a:latin typeface="Times New Roman" panose="02020603050405020304" pitchFamily="18" charset="0"/>
                <a:ea typeface="黑体" panose="02010609060101010101" pitchFamily="2" charset="-122"/>
              </a:rPr>
              <a:t>【答案】</a:t>
            </a:r>
            <a:r>
              <a:rPr lang="en-US" altLang="zh-CN" sz="2500" b="1">
                <a:solidFill>
                  <a:srgbClr val="4040C8"/>
                </a:solidFill>
                <a:latin typeface="Times New Roman" panose="02020603050405020304" pitchFamily="18" charset="0"/>
                <a:ea typeface="黑体" panose="02010609060101010101" pitchFamily="2" charset="-122"/>
              </a:rPr>
              <a:t>C</a:t>
            </a:r>
            <a:r>
              <a:rPr lang="zh-CN" altLang="en-US" sz="2500" b="1">
                <a:solidFill>
                  <a:srgbClr val="4040C8"/>
                </a:solidFill>
                <a:latin typeface="Times New Roman" panose="02020603050405020304" pitchFamily="18" charset="0"/>
                <a:ea typeface="黑体" panose="02010609060101010101" pitchFamily="2" charset="-122"/>
              </a:rPr>
              <a:t>。【解析】</a:t>
            </a:r>
            <a:r>
              <a:rPr lang="zh-CN" altLang="zh-CN" sz="2500" b="1">
                <a:solidFill>
                  <a:srgbClr val="4040C8"/>
                </a:solidFill>
                <a:latin typeface="NEU-BZ-S92"/>
                <a:ea typeface="宋体" panose="02010600030101010101" pitchFamily="2" charset="-122"/>
                <a:cs typeface="Times New Roman" panose="02020603050405020304" pitchFamily="18" charset="0"/>
              </a:rPr>
              <a:t> </a:t>
            </a:r>
            <a:r>
              <a:rPr lang="zh-CN" altLang="zh-CN" sz="2500" b="1">
                <a:solidFill>
                  <a:srgbClr val="000000"/>
                </a:solidFill>
                <a:latin typeface="Times New Roman" panose="02020603050405020304" pitchFamily="18" charset="0"/>
                <a:ea typeface="仿宋" panose="02010609060101010101" charset="-122"/>
              </a:rPr>
              <a:t>由材料</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豫东之战胜利</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现在我们已经过了山的坳子</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最吃力的爬坡阶段已经过去了</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可知战略反攻取得了成功</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战略决战时机已经成熟</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故选</a:t>
            </a:r>
            <a:r>
              <a:rPr lang="en-US" altLang="zh-CN" sz="2500" b="1">
                <a:solidFill>
                  <a:srgbClr val="000000"/>
                </a:solidFill>
                <a:latin typeface="Times New Roman" panose="02020603050405020304" pitchFamily="18" charset="0"/>
                <a:ea typeface="宋体" panose="02010600030101010101" pitchFamily="2" charset="-122"/>
              </a:rPr>
              <a:t>C</a:t>
            </a:r>
            <a:r>
              <a:rPr lang="zh-CN" altLang="zh-CN" sz="2500" b="1">
                <a:solidFill>
                  <a:srgbClr val="000000"/>
                </a:solidFill>
                <a:latin typeface="Times New Roman" panose="02020603050405020304" pitchFamily="18" charset="0"/>
                <a:ea typeface="仿宋" panose="02010609060101010101" charset="-122"/>
              </a:rPr>
              <a:t>项</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北平和谈发生在</a:t>
            </a:r>
            <a:r>
              <a:rPr lang="en-US" altLang="zh-CN" sz="2500" b="1">
                <a:solidFill>
                  <a:srgbClr val="000000"/>
                </a:solidFill>
                <a:latin typeface="Times New Roman" panose="02020603050405020304" pitchFamily="18" charset="0"/>
                <a:ea typeface="宋体" panose="02010600030101010101" pitchFamily="2" charset="-122"/>
              </a:rPr>
              <a:t>1949</a:t>
            </a:r>
            <a:r>
              <a:rPr lang="zh-CN" altLang="zh-CN" sz="2500" b="1">
                <a:solidFill>
                  <a:srgbClr val="000000"/>
                </a:solidFill>
                <a:latin typeface="Times New Roman" panose="02020603050405020304" pitchFamily="18" charset="0"/>
                <a:ea typeface="仿宋" panose="02010609060101010101" charset="-122"/>
              </a:rPr>
              <a:t>年</a:t>
            </a:r>
            <a:r>
              <a:rPr lang="en-US" altLang="zh-CN" sz="2500" b="1">
                <a:solidFill>
                  <a:srgbClr val="000000"/>
                </a:solidFill>
                <a:latin typeface="Times New Roman" panose="02020603050405020304" pitchFamily="18" charset="0"/>
                <a:ea typeface="宋体" panose="02010600030101010101" pitchFamily="2" charset="-122"/>
              </a:rPr>
              <a:t>4</a:t>
            </a:r>
            <a:r>
              <a:rPr lang="zh-CN" altLang="zh-CN" sz="2500" b="1">
                <a:solidFill>
                  <a:srgbClr val="000000"/>
                </a:solidFill>
                <a:latin typeface="Times New Roman" panose="02020603050405020304" pitchFamily="18" charset="0"/>
                <a:ea typeface="仿宋" panose="02010609060101010101" charset="-122"/>
              </a:rPr>
              <a:t>月</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排除</a:t>
            </a:r>
            <a:r>
              <a:rPr lang="en-US" altLang="zh-CN" sz="2500" b="1">
                <a:solidFill>
                  <a:srgbClr val="000000"/>
                </a:solidFill>
                <a:latin typeface="Times New Roman" panose="02020603050405020304" pitchFamily="18" charset="0"/>
                <a:ea typeface="宋体" panose="02010600030101010101" pitchFamily="2" charset="-122"/>
              </a:rPr>
              <a:t>A</a:t>
            </a:r>
            <a:r>
              <a:rPr lang="zh-CN" altLang="zh-CN" sz="2500" b="1">
                <a:solidFill>
                  <a:srgbClr val="000000"/>
                </a:solidFill>
                <a:latin typeface="Times New Roman" panose="02020603050405020304" pitchFamily="18" charset="0"/>
                <a:ea typeface="仿宋" panose="02010609060101010101" charset="-122"/>
              </a:rPr>
              <a:t>项</a:t>
            </a:r>
            <a:r>
              <a:rPr lang="en-US" altLang="zh-CN" sz="2500" b="1">
                <a:solidFill>
                  <a:srgbClr val="000000"/>
                </a:solidFill>
                <a:latin typeface="Times New Roman" panose="02020603050405020304" pitchFamily="18" charset="0"/>
                <a:ea typeface="宋体" panose="02010600030101010101" pitchFamily="2" charset="-122"/>
              </a:rPr>
              <a:t>;1949</a:t>
            </a:r>
            <a:r>
              <a:rPr lang="zh-CN" altLang="zh-CN" sz="2500" b="1">
                <a:solidFill>
                  <a:srgbClr val="000000"/>
                </a:solidFill>
                <a:latin typeface="Times New Roman" panose="02020603050405020304" pitchFamily="18" charset="0"/>
                <a:ea typeface="仿宋" panose="02010609060101010101" charset="-122"/>
              </a:rPr>
              <a:t>年</a:t>
            </a:r>
            <a:r>
              <a:rPr lang="en-US" altLang="zh-CN" sz="2500" b="1">
                <a:solidFill>
                  <a:srgbClr val="000000"/>
                </a:solidFill>
                <a:latin typeface="Times New Roman" panose="02020603050405020304" pitchFamily="18" charset="0"/>
                <a:ea typeface="宋体" panose="02010600030101010101" pitchFamily="2" charset="-122"/>
              </a:rPr>
              <a:t>3</a:t>
            </a:r>
            <a:r>
              <a:rPr lang="zh-CN" altLang="zh-CN" sz="2500" b="1">
                <a:solidFill>
                  <a:srgbClr val="000000"/>
                </a:solidFill>
                <a:latin typeface="Times New Roman" panose="02020603050405020304" pitchFamily="18" charset="0"/>
                <a:ea typeface="仿宋" panose="02010609060101010101" charset="-122"/>
              </a:rPr>
              <a:t>月</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七届二中全会作出把党的工作重心由农村转移到城市的决定</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排除</a:t>
            </a:r>
            <a:r>
              <a:rPr lang="en-US" altLang="zh-CN" sz="2500" b="1">
                <a:solidFill>
                  <a:srgbClr val="000000"/>
                </a:solidFill>
                <a:latin typeface="Times New Roman" panose="02020603050405020304" pitchFamily="18" charset="0"/>
                <a:ea typeface="宋体" panose="02010600030101010101" pitchFamily="2" charset="-122"/>
              </a:rPr>
              <a:t>B</a:t>
            </a:r>
            <a:r>
              <a:rPr lang="zh-CN" altLang="zh-CN" sz="2500" b="1">
                <a:solidFill>
                  <a:srgbClr val="000000"/>
                </a:solidFill>
                <a:latin typeface="Times New Roman" panose="02020603050405020304" pitchFamily="18" charset="0"/>
                <a:ea typeface="仿宋" panose="02010609060101010101" charset="-122"/>
              </a:rPr>
              <a:t>项</a:t>
            </a:r>
            <a:r>
              <a:rPr lang="en-US" altLang="zh-CN" sz="2500" b="1">
                <a:solidFill>
                  <a:srgbClr val="000000"/>
                </a:solidFill>
                <a:latin typeface="Times New Roman" panose="02020603050405020304" pitchFamily="18" charset="0"/>
                <a:ea typeface="宋体" panose="02010600030101010101" pitchFamily="2" charset="-122"/>
              </a:rPr>
              <a:t>;1949</a:t>
            </a:r>
            <a:r>
              <a:rPr lang="zh-CN" altLang="zh-CN" sz="2500" b="1">
                <a:solidFill>
                  <a:srgbClr val="000000"/>
                </a:solidFill>
                <a:latin typeface="Times New Roman" panose="02020603050405020304" pitchFamily="18" charset="0"/>
                <a:ea typeface="仿宋" panose="02010609060101010101" charset="-122"/>
              </a:rPr>
              <a:t>年</a:t>
            </a:r>
            <a:r>
              <a:rPr lang="en-US" altLang="zh-CN" sz="2500" b="1">
                <a:solidFill>
                  <a:srgbClr val="000000"/>
                </a:solidFill>
                <a:latin typeface="Times New Roman" panose="02020603050405020304" pitchFamily="18" charset="0"/>
                <a:ea typeface="宋体" panose="02010600030101010101" pitchFamily="2" charset="-122"/>
              </a:rPr>
              <a:t>1</a:t>
            </a:r>
            <a:r>
              <a:rPr lang="zh-CN" altLang="zh-CN" sz="2500" b="1">
                <a:solidFill>
                  <a:srgbClr val="000000"/>
                </a:solidFill>
                <a:latin typeface="Times New Roman" panose="02020603050405020304" pitchFamily="18" charset="0"/>
                <a:ea typeface="仿宋" panose="02010609060101010101" charset="-122"/>
              </a:rPr>
              <a:t>月</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随着三大战役的胜利</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国民党军队主要军事力量基本被消灭</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排除</a:t>
            </a:r>
            <a:r>
              <a:rPr lang="en-US" altLang="zh-CN" sz="2500" b="1">
                <a:solidFill>
                  <a:srgbClr val="000000"/>
                </a:solidFill>
                <a:latin typeface="Times New Roman" panose="02020603050405020304" pitchFamily="18" charset="0"/>
                <a:ea typeface="宋体" panose="02010600030101010101" pitchFamily="2" charset="-122"/>
              </a:rPr>
              <a:t>D</a:t>
            </a:r>
            <a:r>
              <a:rPr lang="zh-CN" altLang="zh-CN" sz="2500" b="1">
                <a:solidFill>
                  <a:srgbClr val="000000"/>
                </a:solidFill>
                <a:latin typeface="Times New Roman" panose="02020603050405020304" pitchFamily="18" charset="0"/>
                <a:ea typeface="仿宋" panose="02010609060101010101" charset="-122"/>
              </a:rPr>
              <a:t>项。</a:t>
            </a:r>
            <a:endParaRPr lang="zh-CN" altLang="zh-CN" sz="2500" b="1">
              <a:solidFill>
                <a:srgbClr val="000000"/>
              </a:solidFill>
              <a:latin typeface="NEU-BZ-S92"/>
              <a:ea typeface="方正书宋_GBK" pitchFamily="65" charset="-122"/>
            </a:endParaRPr>
          </a:p>
        </p:txBody>
      </p:sp>
      <p:sp>
        <p:nvSpPr>
          <p:cNvPr id="6" name="矩形 5"/>
          <p:cNvSpPr/>
          <p:nvPr/>
        </p:nvSpPr>
        <p:spPr>
          <a:xfrm>
            <a:off x="7938135" y="1403350"/>
            <a:ext cx="828040"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C</a:t>
            </a:r>
            <a:endParaRPr lang="en-US" altLang="zh-CN" sz="9600" b="1">
              <a:ln w="22225">
                <a:solidFill>
                  <a:schemeClr val="accent2"/>
                </a:solidFill>
                <a:prstDash val="solid"/>
              </a:ln>
              <a:solidFill>
                <a:srgbClr val="FF0000"/>
              </a:solidFill>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xEl>
                                              <p:charRg st="5" end="176"/>
                                            </p:txEl>
                                          </p:spTgt>
                                        </p:tgtEl>
                                        <p:attrNameLst>
                                          <p:attrName>style.visibility</p:attrName>
                                        </p:attrNameLst>
                                      </p:cBhvr>
                                      <p:to>
                                        <p:strVal val="visible"/>
                                      </p:to>
                                    </p:set>
                                    <p:animEffect transition="in" filter="randombar(horizontal)">
                                      <p:cBhvr>
                                        <p:cTn id="13" dur="500"/>
                                        <p:tgtEl>
                                          <p:spTgt spid="2">
                                            <p:txEl>
                                              <p:charRg st="5" end="17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161925" y="735965"/>
            <a:ext cx="8732533" cy="2482029"/>
            <a:chOff x="173865" y="1787177"/>
            <a:chExt cx="8894976" cy="3873410"/>
          </a:xfrm>
        </p:grpSpPr>
        <p:pic>
          <p:nvPicPr>
            <p:cNvPr id="67590" name="图片 6"/>
            <p:cNvPicPr>
              <a:picLocks noChangeAspect="1"/>
            </p:cNvPicPr>
            <p:nvPr/>
          </p:nvPicPr>
          <p:blipFill>
            <a:blip r:embed="rId1"/>
            <a:stretch>
              <a:fillRect/>
            </a:stretch>
          </p:blipFill>
          <p:spPr>
            <a:xfrm>
              <a:off x="173865" y="1787177"/>
              <a:ext cx="2965283" cy="3873401"/>
            </a:xfrm>
            <a:prstGeom prst="rect">
              <a:avLst/>
            </a:prstGeom>
            <a:solidFill>
              <a:srgbClr val="0000FF"/>
            </a:solidFill>
            <a:ln w="9525">
              <a:noFill/>
            </a:ln>
          </p:spPr>
        </p:pic>
        <p:pic>
          <p:nvPicPr>
            <p:cNvPr id="67592" name="图片 9"/>
            <p:cNvPicPr>
              <a:picLocks noChangeAspect="1"/>
            </p:cNvPicPr>
            <p:nvPr/>
          </p:nvPicPr>
          <p:blipFill>
            <a:blip r:embed="rId2"/>
            <a:stretch>
              <a:fillRect/>
            </a:stretch>
          </p:blipFill>
          <p:spPr>
            <a:xfrm>
              <a:off x="3139092" y="1787177"/>
              <a:ext cx="5929749" cy="3873410"/>
            </a:xfrm>
            <a:prstGeom prst="rect">
              <a:avLst/>
            </a:prstGeom>
            <a:solidFill>
              <a:srgbClr val="0000FF"/>
            </a:solidFill>
            <a:ln w="9525">
              <a:noFill/>
            </a:ln>
          </p:spPr>
        </p:pic>
      </p:grpSp>
      <p:sp>
        <p:nvSpPr>
          <p:cNvPr id="2" name="文本框 6"/>
          <p:cNvSpPr txBox="1"/>
          <p:nvPr/>
        </p:nvSpPr>
        <p:spPr>
          <a:xfrm>
            <a:off x="78740" y="244475"/>
            <a:ext cx="4242435" cy="491490"/>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2.</a:t>
            </a:r>
            <a:r>
              <a:rPr lang="zh-CN" altLang="en-US" sz="2600" b="1" dirty="0">
                <a:solidFill>
                  <a:schemeClr val="tx1"/>
                </a:solidFill>
                <a:effectLst>
                  <a:outerShdw blurRad="38100" dist="19050" dir="2700000" algn="tl" rotWithShape="0">
                    <a:schemeClr val="dk1">
                      <a:alpha val="40000"/>
                    </a:schemeClr>
                  </a:outerShdw>
                </a:effectLst>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国民党政权的统治危机</a:t>
            </a:r>
            <a:endParaRPr lang="zh-CN" altLang="en-US" sz="2600" b="1" dirty="0">
              <a:solidFill>
                <a:schemeClr val="tx1"/>
              </a:solidFill>
              <a:effectLst>
                <a:outerShdw blurRad="38100" dist="19050" dir="2700000" algn="tl" rotWithShape="0">
                  <a:schemeClr val="dk1">
                    <a:alpha val="40000"/>
                  </a:schemeClr>
                </a:outerShdw>
              </a:effectLst>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grpSp>
        <p:nvGrpSpPr>
          <p:cNvPr id="3" name="组合 2"/>
          <p:cNvGrpSpPr/>
          <p:nvPr/>
        </p:nvGrpSpPr>
        <p:grpSpPr>
          <a:xfrm>
            <a:off x="419735" y="3724910"/>
            <a:ext cx="7926070" cy="2454275"/>
            <a:chOff x="1016" y="3414"/>
            <a:chExt cx="12482" cy="3865"/>
          </a:xfrm>
        </p:grpSpPr>
        <p:pic>
          <p:nvPicPr>
            <p:cNvPr id="86017" name="Picture 2" descr="008432737538"/>
            <p:cNvPicPr>
              <a:picLocks noChangeAspect="1"/>
            </p:cNvPicPr>
            <p:nvPr/>
          </p:nvPicPr>
          <p:blipFill>
            <a:blip r:embed="rId3"/>
            <a:srcRect l="47137" t="523" r="1221" b="352"/>
            <a:stretch>
              <a:fillRect/>
            </a:stretch>
          </p:blipFill>
          <p:spPr>
            <a:xfrm>
              <a:off x="4186" y="3444"/>
              <a:ext cx="2974" cy="3758"/>
            </a:xfrm>
            <a:prstGeom prst="rect">
              <a:avLst/>
            </a:prstGeom>
            <a:noFill/>
            <a:ln w="3175">
              <a:noFill/>
            </a:ln>
          </p:spPr>
        </p:pic>
        <p:pic>
          <p:nvPicPr>
            <p:cNvPr id="86018" name="图片 4"/>
            <p:cNvPicPr>
              <a:picLocks noChangeAspect="1"/>
            </p:cNvPicPr>
            <p:nvPr/>
          </p:nvPicPr>
          <p:blipFill>
            <a:blip r:embed="rId4"/>
            <a:srcRect l="3198" t="2235" r="4419"/>
            <a:stretch>
              <a:fillRect/>
            </a:stretch>
          </p:blipFill>
          <p:spPr>
            <a:xfrm>
              <a:off x="7306" y="3521"/>
              <a:ext cx="2976" cy="3758"/>
            </a:xfrm>
            <a:prstGeom prst="rect">
              <a:avLst/>
            </a:prstGeom>
            <a:noFill/>
            <a:ln w="3175" cap="flat" cmpd="sng">
              <a:solidFill>
                <a:schemeClr val="tx1"/>
              </a:solidFill>
              <a:prstDash val="solid"/>
              <a:round/>
              <a:headEnd type="none" w="med" len="med"/>
              <a:tailEnd type="none" w="med" len="med"/>
            </a:ln>
          </p:spPr>
        </p:pic>
        <p:pic>
          <p:nvPicPr>
            <p:cNvPr id="86019" name="图片 6"/>
            <p:cNvPicPr>
              <a:picLocks noChangeAspect="1"/>
            </p:cNvPicPr>
            <p:nvPr/>
          </p:nvPicPr>
          <p:blipFill>
            <a:blip r:embed="rId5"/>
            <a:stretch>
              <a:fillRect/>
            </a:stretch>
          </p:blipFill>
          <p:spPr>
            <a:xfrm>
              <a:off x="1016" y="3414"/>
              <a:ext cx="2976" cy="3758"/>
            </a:xfrm>
            <a:prstGeom prst="rect">
              <a:avLst/>
            </a:prstGeom>
            <a:noFill/>
            <a:ln w="3175">
              <a:noFill/>
            </a:ln>
          </p:spPr>
        </p:pic>
        <p:pic>
          <p:nvPicPr>
            <p:cNvPr id="86020" name="图片 7"/>
            <p:cNvPicPr>
              <a:picLocks noChangeAspect="1"/>
            </p:cNvPicPr>
            <p:nvPr/>
          </p:nvPicPr>
          <p:blipFill>
            <a:blip r:embed="rId6"/>
            <a:srcRect l="925"/>
            <a:stretch>
              <a:fillRect/>
            </a:stretch>
          </p:blipFill>
          <p:spPr>
            <a:xfrm>
              <a:off x="10524" y="3520"/>
              <a:ext cx="2974" cy="3759"/>
            </a:xfrm>
            <a:prstGeom prst="rect">
              <a:avLst/>
            </a:prstGeom>
            <a:noFill/>
            <a:ln w="3175" cap="flat" cmpd="sng">
              <a:solidFill>
                <a:schemeClr val="tx1"/>
              </a:solidFill>
              <a:prstDash val="solid"/>
              <a:round/>
              <a:headEnd type="none" w="med" len="med"/>
              <a:tailEnd type="none" w="med" len="med"/>
            </a:ln>
          </p:spPr>
        </p:pic>
      </p:grpSp>
      <p:sp>
        <p:nvSpPr>
          <p:cNvPr id="10" name="文本框 9"/>
          <p:cNvSpPr txBox="1"/>
          <p:nvPr/>
        </p:nvSpPr>
        <p:spPr>
          <a:xfrm>
            <a:off x="419735" y="6179185"/>
            <a:ext cx="6786245" cy="460375"/>
          </a:xfrm>
          <a:prstGeom prst="rect">
            <a:avLst/>
          </a:prstGeom>
          <a:solidFill>
            <a:schemeClr val="accent3">
              <a:lumMod val="20000"/>
              <a:lumOff val="80000"/>
            </a:schemeClr>
          </a:solidFill>
          <a:ln>
            <a:solidFill>
              <a:srgbClr val="FF0000"/>
            </a:solidFill>
          </a:ln>
        </p:spPr>
        <p:txBody>
          <a:bodyPr wrap="square" rtlCol="0">
            <a:spAutoFit/>
          </a:bodyPr>
          <a:p>
            <a:r>
              <a:rPr lang="zh-CN" altLang="zh-CN" sz="2400" b="1" noProof="1">
                <a:solidFill>
                  <a:schemeClr val="tx1"/>
                </a:solidFill>
                <a:effectLst>
                  <a:outerShdw blurRad="38100" dist="38100" dir="2700000" algn="tl">
                    <a:srgbClr val="000000">
                      <a:alpha val="43137"/>
                    </a:srgbClr>
                  </a:outerShdw>
                </a:effectLst>
                <a:ea typeface="黑体" panose="02010609060101010101" pitchFamily="2" charset="-122"/>
                <a:cs typeface="+mn-cs"/>
              </a:rPr>
              <a:t>②</a:t>
            </a:r>
            <a:r>
              <a:rPr lang="zh-CN" altLang="zh-CN" sz="2400" b="1" noProof="1">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rPr>
              <a:t>社会危机：巧取豪夺，剥削压迫，民不聊生</a:t>
            </a:r>
            <a:r>
              <a:rPr lang="zh-CN" altLang="zh-CN" sz="2400" b="1" noProof="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rPr>
              <a:t>。</a:t>
            </a:r>
            <a:endParaRPr lang="zh-CN" altLang="zh-CN" sz="2400" b="1" noProof="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endParaRPr>
          </a:p>
        </p:txBody>
      </p:sp>
      <p:sp>
        <p:nvSpPr>
          <p:cNvPr id="7" name="文本框 6"/>
          <p:cNvSpPr txBox="1"/>
          <p:nvPr/>
        </p:nvSpPr>
        <p:spPr>
          <a:xfrm>
            <a:off x="78740" y="3331845"/>
            <a:ext cx="9058910" cy="460375"/>
          </a:xfrm>
          <a:prstGeom prst="rect">
            <a:avLst/>
          </a:prstGeom>
          <a:solidFill>
            <a:schemeClr val="accent5">
              <a:lumMod val="20000"/>
              <a:lumOff val="80000"/>
            </a:schemeClr>
          </a:solidFill>
          <a:ln>
            <a:solidFill>
              <a:srgbClr val="FF0000"/>
            </a:solidFill>
          </a:ln>
        </p:spPr>
        <p:txBody>
          <a:bodyPr wrap="none" rtlCol="0" anchor="t">
            <a:spAutoFit/>
          </a:bodyPr>
          <a:p>
            <a:pPr algn="l"/>
            <a:r>
              <a:rPr lang="zh-CN" altLang="en-US" sz="2400" b="1"/>
              <a:t>①</a:t>
            </a:r>
            <a:r>
              <a:rPr lang="zh-CN" altLang="en-US" sz="2400" b="1" dirty="0">
                <a:uFillTx/>
                <a:latin typeface="黑体" panose="02010609060101010101" pitchFamily="2" charset="-122"/>
                <a:ea typeface="黑体" panose="02010609060101010101" pitchFamily="2" charset="-122"/>
                <a:sym typeface="+mn-ea"/>
              </a:rPr>
              <a:t>经济崩溃，物价飞涨，人民生活水平下降，国民党信誉一落千丈</a:t>
            </a:r>
            <a:endParaRPr lang="zh-CN" altLang="en-US" sz="2400" b="1"/>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78740" y="880110"/>
            <a:ext cx="8721725" cy="2694305"/>
            <a:chOff x="124" y="1386"/>
            <a:chExt cx="13735" cy="4243"/>
          </a:xfrm>
        </p:grpSpPr>
        <p:pic>
          <p:nvPicPr>
            <p:cNvPr id="88065" name="图片 2"/>
            <p:cNvPicPr>
              <a:picLocks noChangeAspect="1"/>
            </p:cNvPicPr>
            <p:nvPr/>
          </p:nvPicPr>
          <p:blipFill>
            <a:blip r:embed="rId1"/>
            <a:stretch>
              <a:fillRect/>
            </a:stretch>
          </p:blipFill>
          <p:spPr>
            <a:xfrm>
              <a:off x="124" y="1386"/>
              <a:ext cx="5659" cy="4243"/>
            </a:xfrm>
            <a:prstGeom prst="rect">
              <a:avLst/>
            </a:prstGeom>
            <a:noFill/>
            <a:ln w="9525">
              <a:noFill/>
            </a:ln>
          </p:spPr>
        </p:pic>
        <p:sp>
          <p:nvSpPr>
            <p:cNvPr id="9" name="文本框 8"/>
            <p:cNvSpPr txBox="1"/>
            <p:nvPr/>
          </p:nvSpPr>
          <p:spPr>
            <a:xfrm>
              <a:off x="5783" y="1386"/>
              <a:ext cx="8076" cy="4243"/>
            </a:xfrm>
            <a:prstGeom prst="rect">
              <a:avLst/>
            </a:prstGeom>
            <a:noFill/>
            <a:ln w="3175">
              <a:solidFill>
                <a:schemeClr val="tx1"/>
              </a:solidFill>
            </a:ln>
          </p:spPr>
          <p:txBody>
            <a:bodyPr wrap="square" rtlCol="0">
              <a:spAutoFit/>
            </a:bodyPr>
            <a:lstStyle/>
            <a:p>
              <a:pPr algn="ctr" fontAlgn="auto">
                <a:lnSpc>
                  <a:spcPct val="110000"/>
                </a:lnSpc>
              </a:pPr>
              <a:r>
                <a:rPr lang="zh-CN" altLang="en-US" sz="2200" b="1" noProof="1">
                  <a:solidFill>
                    <a:srgbClr val="FF0000"/>
                  </a:solidFill>
                  <a:latin typeface="楷体" panose="02010609060101010101" pitchFamily="49" charset="-122"/>
                  <a:ea typeface="楷体" panose="02010609060101010101" pitchFamily="49" charset="-122"/>
                  <a:cs typeface="楷体" panose="02010609060101010101" pitchFamily="49" charset="-122"/>
                </a:rPr>
                <a:t>第二条战线</a:t>
              </a:r>
              <a:endParaRPr lang="zh-CN" altLang="en-US" sz="2200" b="1" noProof="1">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10000"/>
                </a:lnSpc>
              </a:pPr>
              <a:r>
                <a:rPr lang="zh-CN" altLang="en-US" sz="2200" b="1" noProof="1">
                  <a:latin typeface="楷体" panose="02010609060101010101" pitchFamily="49" charset="-122"/>
                  <a:ea typeface="楷体" panose="02010609060101010101" pitchFamily="49" charset="-122"/>
                  <a:cs typeface="楷体" panose="02010609060101010101" pitchFamily="49" charset="-122"/>
                </a:rPr>
                <a:t>以1946年冬爆发的“抗议美军暴行”运动为标志，一个以反对美蒋为中心的、声势浩大的爱国民主运动在国统区迅速兴起。这一运动以学生为先锋，核心是</a:t>
              </a:r>
              <a:r>
                <a:rPr lang="zh-CN" altLang="en-US" sz="2200" b="1" noProof="1">
                  <a:solidFill>
                    <a:srgbClr val="FF0000"/>
                  </a:solidFill>
                  <a:latin typeface="楷体" panose="02010609060101010101" pitchFamily="49" charset="-122"/>
                  <a:ea typeface="楷体" panose="02010609060101010101" pitchFamily="49" charset="-122"/>
                  <a:cs typeface="楷体" panose="02010609060101010101" pitchFamily="49" charset="-122"/>
                </a:rPr>
                <a:t>反饥饿、反内战、反迫害</a:t>
              </a:r>
              <a:r>
                <a:rPr lang="zh-CN" altLang="en-US" sz="2200" b="1" noProof="1">
                  <a:latin typeface="楷体" panose="02010609060101010101" pitchFamily="49" charset="-122"/>
                  <a:ea typeface="楷体" panose="02010609060101010101" pitchFamily="49" charset="-122"/>
                  <a:cs typeface="楷体" panose="02010609060101010101" pitchFamily="49" charset="-122"/>
                </a:rPr>
                <a:t>，逐步发展成为配合人民解放军作战的第二条战线。</a:t>
              </a:r>
              <a:endParaRPr lang="zh-CN" altLang="en-US" sz="2200" b="1" noProof="1">
                <a:latin typeface="楷体" panose="02010609060101010101" pitchFamily="49" charset="-122"/>
                <a:ea typeface="楷体" panose="02010609060101010101" pitchFamily="49" charset="-122"/>
                <a:cs typeface="楷体" panose="02010609060101010101" pitchFamily="49" charset="-122"/>
              </a:endParaRPr>
            </a:p>
          </p:txBody>
        </p:sp>
      </p:grpSp>
      <p:sp>
        <p:nvSpPr>
          <p:cNvPr id="2" name="文本框 6"/>
          <p:cNvSpPr txBox="1"/>
          <p:nvPr/>
        </p:nvSpPr>
        <p:spPr>
          <a:xfrm>
            <a:off x="78740" y="244475"/>
            <a:ext cx="4242435" cy="491490"/>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2.</a:t>
            </a:r>
            <a:r>
              <a:rPr lang="zh-CN" altLang="en-US" sz="2600" b="1" dirty="0">
                <a:solidFill>
                  <a:schemeClr val="tx1"/>
                </a:solidFill>
                <a:effectLst>
                  <a:outerShdw blurRad="38100" dist="19050" dir="2700000" algn="tl" rotWithShape="0">
                    <a:schemeClr val="dk1">
                      <a:alpha val="40000"/>
                    </a:schemeClr>
                  </a:outerShdw>
                </a:effectLst>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国民党政权的统治危机</a:t>
            </a:r>
            <a:endParaRPr lang="zh-CN" altLang="en-US" sz="2600" b="1" dirty="0">
              <a:solidFill>
                <a:schemeClr val="tx1"/>
              </a:solidFill>
              <a:effectLst>
                <a:outerShdw blurRad="38100" dist="19050" dir="2700000" algn="tl" rotWithShape="0">
                  <a:schemeClr val="dk1">
                    <a:alpha val="40000"/>
                  </a:schemeClr>
                </a:outerShdw>
              </a:effectLst>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grpSp>
        <p:nvGrpSpPr>
          <p:cNvPr id="3" name="组合 2"/>
          <p:cNvGrpSpPr/>
          <p:nvPr/>
        </p:nvGrpSpPr>
        <p:grpSpPr>
          <a:xfrm>
            <a:off x="43180" y="3763645"/>
            <a:ext cx="8801100" cy="2448560"/>
            <a:chOff x="1436" y="3329"/>
            <a:chExt cx="12424" cy="3856"/>
          </a:xfrm>
        </p:grpSpPr>
        <p:pic>
          <p:nvPicPr>
            <p:cNvPr id="90113" name="图片 2"/>
            <p:cNvPicPr>
              <a:picLocks noChangeAspect="1"/>
            </p:cNvPicPr>
            <p:nvPr/>
          </p:nvPicPr>
          <p:blipFill>
            <a:blip r:embed="rId2">
              <a:grayscl/>
            </a:blip>
            <a:srcRect l="11189" t="3458" r="12958" b="3458"/>
            <a:stretch>
              <a:fillRect/>
            </a:stretch>
          </p:blipFill>
          <p:spPr>
            <a:xfrm>
              <a:off x="9194" y="3329"/>
              <a:ext cx="4666" cy="3857"/>
            </a:xfrm>
            <a:prstGeom prst="rect">
              <a:avLst/>
            </a:prstGeom>
            <a:noFill/>
            <a:ln w="9525">
              <a:noFill/>
            </a:ln>
          </p:spPr>
        </p:pic>
        <p:pic>
          <p:nvPicPr>
            <p:cNvPr id="90114" name="图片 8"/>
            <p:cNvPicPr>
              <a:picLocks noChangeAspect="1"/>
            </p:cNvPicPr>
            <p:nvPr/>
          </p:nvPicPr>
          <p:blipFill>
            <a:blip r:embed="rId3">
              <a:grayscl/>
            </a:blip>
            <a:stretch>
              <a:fillRect/>
            </a:stretch>
          </p:blipFill>
          <p:spPr>
            <a:xfrm>
              <a:off x="5730" y="3329"/>
              <a:ext cx="3465" cy="3857"/>
            </a:xfrm>
            <a:prstGeom prst="rect">
              <a:avLst/>
            </a:prstGeom>
            <a:noFill/>
            <a:ln w="9525">
              <a:noFill/>
            </a:ln>
          </p:spPr>
        </p:pic>
        <p:pic>
          <p:nvPicPr>
            <p:cNvPr id="90115" name="图片 9"/>
            <p:cNvPicPr>
              <a:picLocks noChangeAspect="1"/>
            </p:cNvPicPr>
            <p:nvPr/>
          </p:nvPicPr>
          <p:blipFill>
            <a:blip r:embed="rId4">
              <a:grayscl/>
            </a:blip>
            <a:srcRect t="11998" r="25893"/>
            <a:stretch>
              <a:fillRect/>
            </a:stretch>
          </p:blipFill>
          <p:spPr>
            <a:xfrm>
              <a:off x="1436" y="3329"/>
              <a:ext cx="4294" cy="3857"/>
            </a:xfrm>
            <a:prstGeom prst="rect">
              <a:avLst/>
            </a:prstGeom>
            <a:noFill/>
            <a:ln w="9525">
              <a:noFill/>
            </a:ln>
          </p:spPr>
        </p:pic>
      </p:grpSp>
      <p:sp>
        <p:nvSpPr>
          <p:cNvPr id="5" name="文本框 4"/>
          <p:cNvSpPr txBox="1"/>
          <p:nvPr/>
        </p:nvSpPr>
        <p:spPr>
          <a:xfrm>
            <a:off x="279400" y="5752465"/>
            <a:ext cx="7718425" cy="460375"/>
          </a:xfrm>
          <a:prstGeom prst="rect">
            <a:avLst/>
          </a:prstGeom>
          <a:solidFill>
            <a:schemeClr val="accent3">
              <a:lumMod val="20000"/>
              <a:lumOff val="80000"/>
            </a:schemeClr>
          </a:solidFill>
          <a:ln>
            <a:solidFill>
              <a:srgbClr val="FF0000"/>
            </a:solidFill>
          </a:ln>
        </p:spPr>
        <p:txBody>
          <a:bodyPr wrap="square" rtlCol="0">
            <a:spAutoFit/>
          </a:bodyPr>
          <a:p>
            <a:r>
              <a:rPr lang="zh-CN" altLang="en-US" sz="2400" b="1" noProof="1">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政治危机：召开伪</a:t>
            </a:r>
            <a:r>
              <a:rPr lang="en-US" altLang="zh-CN" sz="2400" b="1" noProof="1">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a:t>
            </a:r>
            <a:r>
              <a:rPr lang="zh-CN" altLang="en-US" sz="2400" b="1" noProof="1">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国大</a:t>
            </a:r>
            <a:r>
              <a:rPr lang="en-US" altLang="zh-CN" sz="2400" b="1" noProof="1">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a:t>
            </a:r>
            <a:r>
              <a:rPr lang="zh-CN" altLang="en-US" sz="2400" b="1" noProof="1">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，暴露独裁内战的真面目</a:t>
            </a:r>
            <a:r>
              <a:rPr lang="zh-CN" altLang="en-US" sz="2400" b="1" noProof="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a:t>
            </a:r>
            <a:endParaRPr lang="zh-CN" altLang="en-US" sz="2400" b="1" noProof="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endParaRPr>
          </a:p>
        </p:txBody>
      </p:sp>
      <p:sp>
        <p:nvSpPr>
          <p:cNvPr id="6" name="文本框 5"/>
          <p:cNvSpPr txBox="1"/>
          <p:nvPr/>
        </p:nvSpPr>
        <p:spPr>
          <a:xfrm>
            <a:off x="885825" y="2907665"/>
            <a:ext cx="6506210" cy="460375"/>
          </a:xfrm>
          <a:prstGeom prst="rect">
            <a:avLst/>
          </a:prstGeom>
          <a:solidFill>
            <a:schemeClr val="accent3">
              <a:lumMod val="20000"/>
              <a:lumOff val="80000"/>
            </a:schemeClr>
          </a:solidFill>
          <a:ln w="15875">
            <a:solidFill>
              <a:srgbClr val="FF0000"/>
            </a:solidFill>
          </a:ln>
        </p:spPr>
        <p:txBody>
          <a:bodyPr wrap="square" rtlCol="0">
            <a:spAutoFit/>
          </a:bodyPr>
          <a:p>
            <a:r>
              <a:rPr lang="zh-CN" altLang="zh-CN" sz="2400" b="1" noProof="1">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rPr>
              <a:t>政治危机：两条战线相互配合、共同反蒋</a:t>
            </a:r>
            <a:r>
              <a:rPr lang="zh-CN" altLang="zh-CN" sz="2400" b="1" noProof="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rPr>
              <a:t>；</a:t>
            </a:r>
            <a:endParaRPr lang="zh-CN" altLang="zh-CN" sz="2400" b="1" noProof="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矩形 1"/>
          <p:cNvSpPr>
            <a:spLocks noChangeAspect="1"/>
          </p:cNvSpPr>
          <p:nvPr/>
        </p:nvSpPr>
        <p:spPr>
          <a:xfrm>
            <a:off x="92075" y="422910"/>
            <a:ext cx="8875395" cy="2489200"/>
          </a:xfrm>
          <a:prstGeom prst="rect">
            <a:avLst/>
          </a:prstGeom>
          <a:noFill/>
          <a:ln w="9525">
            <a:noFill/>
          </a:ln>
        </p:spPr>
        <p:txBody>
          <a:bodyPr wrap="square" anchor="t">
            <a:spAutoFit/>
          </a:bodyPr>
          <a:p>
            <a:pPr defTabSz="914400">
              <a:lnSpc>
                <a:spcPct val="130000"/>
              </a:lnSpc>
              <a:tabLst>
                <a:tab pos="1187450" algn="l"/>
                <a:tab pos="2164080" algn="l"/>
                <a:tab pos="3143250" algn="l"/>
                <a:tab pos="4191000" algn="l"/>
              </a:tabLst>
            </a:pPr>
            <a:r>
              <a:rPr lang="en-US" altLang="zh-CN" sz="2400" b="1">
                <a:solidFill>
                  <a:srgbClr val="000000"/>
                </a:solidFill>
                <a:uFillTx/>
                <a:latin typeface="Times New Roman" panose="02020603050405020304" pitchFamily="18" charset="0"/>
                <a:ea typeface="宋体" panose="02010600030101010101" pitchFamily="2" charset="-122"/>
              </a:rPr>
              <a:t>5.(2020</a:t>
            </a:r>
            <a:r>
              <a:rPr lang="zh-CN" altLang="zh-CN" sz="2400" b="1">
                <a:solidFill>
                  <a:srgbClr val="000000"/>
                </a:solidFill>
                <a:uFillTx/>
                <a:latin typeface="Times New Roman" panose="02020603050405020304" pitchFamily="18" charset="0"/>
                <a:ea typeface="楷体" panose="02010609060101010101" pitchFamily="49" charset="-122"/>
              </a:rPr>
              <a:t>全国</a:t>
            </a:r>
            <a:r>
              <a:rPr lang="zh-CN" altLang="zh-CN" sz="2400" b="1">
                <a:solidFill>
                  <a:srgbClr val="000000"/>
                </a:solidFill>
                <a:uFillTx/>
                <a:latin typeface="NEU-BZ-S92"/>
                <a:ea typeface="宋体" panose="02010600030101010101" pitchFamily="2" charset="-122"/>
              </a:rPr>
              <a:t>Ⅲ</a:t>
            </a:r>
            <a:r>
              <a:rPr lang="zh-CN" altLang="zh-CN" sz="2400" b="1">
                <a:solidFill>
                  <a:srgbClr val="000000"/>
                </a:solidFill>
                <a:uFillTx/>
                <a:latin typeface="Times New Roman" panose="02020603050405020304" pitchFamily="18" charset="0"/>
                <a:ea typeface="楷体" panose="02010609060101010101" pitchFamily="49" charset="-122"/>
              </a:rPr>
              <a:t>卷</a:t>
            </a:r>
            <a:r>
              <a:rPr lang="en-US" altLang="zh-CN" sz="2400" b="1">
                <a:solidFill>
                  <a:srgbClr val="000000"/>
                </a:solidFill>
                <a:uFillTx/>
                <a:latin typeface="Times New Roman" panose="02020603050405020304" pitchFamily="18" charset="0"/>
                <a:ea typeface="宋体" panose="02010600030101010101" pitchFamily="2" charset="-122"/>
              </a:rPr>
              <a:t>,30)1940 </a:t>
            </a:r>
            <a:r>
              <a:rPr lang="zh-CN" altLang="zh-CN" sz="2400" b="1">
                <a:solidFill>
                  <a:srgbClr val="000000"/>
                </a:solidFill>
                <a:uFillTx/>
                <a:latin typeface="Times New Roman" panose="02020603050405020304" pitchFamily="18" charset="0"/>
                <a:ea typeface="宋体" panose="02010600030101010101" pitchFamily="2" charset="-122"/>
              </a:rPr>
              <a:t>年代中后期</a:t>
            </a:r>
            <a:r>
              <a:rPr lang="en-US" altLang="zh-CN" sz="2400" b="1">
                <a:solidFill>
                  <a:srgbClr val="000000"/>
                </a:solidFill>
                <a:uFillTx/>
                <a:latin typeface="Times New Roman" panose="02020603050405020304" pitchFamily="18" charset="0"/>
                <a:ea typeface="宋体" panose="02010600030101010101" pitchFamily="2" charset="-122"/>
              </a:rPr>
              <a:t>,</a:t>
            </a:r>
            <a:r>
              <a:rPr lang="zh-CN" altLang="zh-CN" sz="2400" b="1">
                <a:solidFill>
                  <a:srgbClr val="000000"/>
                </a:solidFill>
                <a:uFillTx/>
                <a:latin typeface="Times New Roman" panose="02020603050405020304" pitchFamily="18" charset="0"/>
                <a:ea typeface="宋体" panose="02010600030101010101" pitchFamily="2" charset="-122"/>
              </a:rPr>
              <a:t>中国许多工矿企业尽管账面上获得利润</a:t>
            </a:r>
            <a:r>
              <a:rPr lang="en-US" altLang="zh-CN" sz="2400" b="1">
                <a:solidFill>
                  <a:srgbClr val="000000"/>
                </a:solidFill>
                <a:uFillTx/>
                <a:latin typeface="Times New Roman" panose="02020603050405020304" pitchFamily="18" charset="0"/>
                <a:ea typeface="宋体" panose="02010600030101010101" pitchFamily="2" charset="-122"/>
              </a:rPr>
              <a:t>,</a:t>
            </a:r>
            <a:r>
              <a:rPr lang="zh-CN" altLang="zh-CN" sz="2400" b="1">
                <a:solidFill>
                  <a:srgbClr val="000000"/>
                </a:solidFill>
                <a:uFillTx/>
                <a:latin typeface="Times New Roman" panose="02020603050405020304" pitchFamily="18" charset="0"/>
                <a:ea typeface="宋体" panose="02010600030101010101" pitchFamily="2" charset="-122"/>
              </a:rPr>
              <a:t>但难以维持再生产</a:t>
            </a:r>
            <a:r>
              <a:rPr lang="en-US" altLang="zh-CN" sz="2400" b="1">
                <a:solidFill>
                  <a:srgbClr val="000000"/>
                </a:solidFill>
                <a:uFillTx/>
                <a:latin typeface="Times New Roman" panose="02020603050405020304" pitchFamily="18" charset="0"/>
                <a:ea typeface="宋体" panose="02010600030101010101" pitchFamily="2" charset="-122"/>
              </a:rPr>
              <a:t>,</a:t>
            </a:r>
            <a:r>
              <a:rPr lang="zh-CN" altLang="zh-CN" sz="2400" b="1">
                <a:solidFill>
                  <a:srgbClr val="000000"/>
                </a:solidFill>
                <a:uFillTx/>
                <a:latin typeface="Times New Roman" panose="02020603050405020304" pitchFamily="18" charset="0"/>
                <a:ea typeface="宋体" panose="02010600030101010101" pitchFamily="2" charset="-122"/>
              </a:rPr>
              <a:t>故</a:t>
            </a:r>
            <a:r>
              <a:rPr lang="en-US" altLang="zh-CN" sz="2400" b="1">
                <a:solidFill>
                  <a:srgbClr val="000000"/>
                </a:solidFill>
                <a:uFillTx/>
                <a:latin typeface="Times New Roman" panose="02020603050405020304" pitchFamily="18" charset="0"/>
                <a:ea typeface="宋体" panose="02010600030101010101" pitchFamily="2" charset="-122"/>
              </a:rPr>
              <a:t>“</a:t>
            </a:r>
            <a:r>
              <a:rPr lang="zh-CN" altLang="zh-CN" sz="2400" b="1">
                <a:solidFill>
                  <a:srgbClr val="000000"/>
                </a:solidFill>
                <a:uFillTx/>
                <a:latin typeface="Times New Roman" panose="02020603050405020304" pitchFamily="18" charset="0"/>
                <a:ea typeface="宋体" panose="02010600030101010101" pitchFamily="2" charset="-122"/>
              </a:rPr>
              <a:t>很多工厂把囤积原料作为主业</a:t>
            </a:r>
            <a:r>
              <a:rPr lang="en-US" altLang="zh-CN" sz="2400" b="1">
                <a:solidFill>
                  <a:srgbClr val="000000"/>
                </a:solidFill>
                <a:uFillTx/>
                <a:latin typeface="Times New Roman" panose="02020603050405020304" pitchFamily="18" charset="0"/>
                <a:ea typeface="宋体" panose="02010600030101010101" pitchFamily="2" charset="-122"/>
              </a:rPr>
              <a:t>,</a:t>
            </a:r>
            <a:r>
              <a:rPr lang="zh-CN" altLang="zh-CN" sz="2400" b="1">
                <a:solidFill>
                  <a:srgbClr val="000000"/>
                </a:solidFill>
                <a:uFillTx/>
                <a:latin typeface="Times New Roman" panose="02020603050405020304" pitchFamily="18" charset="0"/>
                <a:ea typeface="宋体" panose="02010600030101010101" pitchFamily="2" charset="-122"/>
              </a:rPr>
              <a:t>反以生产作为副业</a:t>
            </a:r>
            <a:r>
              <a:rPr lang="en-US" altLang="zh-CN" sz="2400" b="1">
                <a:solidFill>
                  <a:srgbClr val="000000"/>
                </a:solidFill>
                <a:uFillTx/>
                <a:latin typeface="Times New Roman" panose="02020603050405020304" pitchFamily="18" charset="0"/>
                <a:ea typeface="宋体" panose="02010600030101010101" pitchFamily="2" charset="-122"/>
              </a:rPr>
              <a:t>”</a:t>
            </a:r>
            <a:r>
              <a:rPr lang="zh-CN" altLang="zh-CN" sz="2400" b="1">
                <a:solidFill>
                  <a:srgbClr val="000000"/>
                </a:solidFill>
                <a:uFillTx/>
                <a:latin typeface="Times New Roman" panose="02020603050405020304" pitchFamily="18" charset="0"/>
                <a:ea typeface="宋体" panose="02010600030101010101" pitchFamily="2" charset="-122"/>
              </a:rPr>
              <a:t>。这说明</a:t>
            </a:r>
            <a:r>
              <a:rPr lang="en-US" altLang="zh-CN" sz="2400" b="1">
                <a:solidFill>
                  <a:srgbClr val="000000"/>
                </a:solidFill>
                <a:uFillTx/>
                <a:latin typeface="Times New Roman" panose="02020603050405020304" pitchFamily="18" charset="0"/>
                <a:ea typeface="宋体" panose="02010600030101010101" pitchFamily="2" charset="-122"/>
              </a:rPr>
              <a:t>,</a:t>
            </a:r>
            <a:r>
              <a:rPr lang="zh-CN" altLang="zh-CN" sz="2400" b="1">
                <a:solidFill>
                  <a:srgbClr val="000000"/>
                </a:solidFill>
                <a:uFillTx/>
                <a:latin typeface="Times New Roman" panose="02020603050405020304" pitchFamily="18" charset="0"/>
                <a:ea typeface="宋体" panose="02010600030101010101" pitchFamily="2" charset="-122"/>
              </a:rPr>
              <a:t>当时</a:t>
            </a:r>
            <a:r>
              <a:rPr lang="en-US" altLang="zh-CN" sz="2400" b="1">
                <a:solidFill>
                  <a:srgbClr val="000000"/>
                </a:solidFill>
                <a:uFillTx/>
                <a:latin typeface="Times New Roman" panose="02020603050405020304" pitchFamily="18" charset="0"/>
                <a:ea typeface="宋体" panose="02010600030101010101" pitchFamily="2" charset="-122"/>
              </a:rPr>
              <a:t>(</a:t>
            </a:r>
            <a:r>
              <a:rPr lang="zh-CN" altLang="zh-CN" sz="2400" b="1">
                <a:solidFill>
                  <a:srgbClr val="000000"/>
                </a:solidFill>
                <a:uFillTx/>
                <a:latin typeface="Times New Roman" panose="02020603050405020304" pitchFamily="18" charset="0"/>
                <a:ea typeface="宋体" panose="02010600030101010101" pitchFamily="2" charset="-122"/>
              </a:rPr>
              <a:t>　　</a:t>
            </a:r>
            <a:r>
              <a:rPr lang="en-US" altLang="zh-CN" sz="2400" b="1">
                <a:solidFill>
                  <a:srgbClr val="000000"/>
                </a:solidFill>
                <a:uFillTx/>
                <a:latin typeface="Times New Roman" panose="02020603050405020304" pitchFamily="18" charset="0"/>
                <a:ea typeface="宋体" panose="02010600030101010101" pitchFamily="2" charset="-122"/>
              </a:rPr>
              <a:t>)</a:t>
            </a:r>
            <a:endParaRPr lang="zh-CN" altLang="zh-CN" sz="2400" b="1">
              <a:solidFill>
                <a:srgbClr val="000000"/>
              </a:solidFill>
              <a:uFillTx/>
              <a:latin typeface="NEU-BZ-S92"/>
              <a:ea typeface="方正书宋_GBK" pitchFamily="65" charset="-122"/>
            </a:endParaRPr>
          </a:p>
          <a:p>
            <a:pPr defTabSz="914400">
              <a:lnSpc>
                <a:spcPct val="130000"/>
              </a:lnSpc>
              <a:tabLst>
                <a:tab pos="1187450" algn="l"/>
                <a:tab pos="2164080" algn="l"/>
                <a:tab pos="3143250" algn="l"/>
                <a:tab pos="4191000" algn="l"/>
              </a:tabLst>
            </a:pPr>
            <a:r>
              <a:rPr lang="en-US" altLang="zh-CN" sz="2400" b="1">
                <a:solidFill>
                  <a:srgbClr val="000000"/>
                </a:solidFill>
                <a:uFillTx/>
                <a:latin typeface="Times New Roman" panose="02020603050405020304" pitchFamily="18" charset="0"/>
                <a:ea typeface="宋体" panose="02010600030101010101" pitchFamily="2" charset="-122"/>
              </a:rPr>
              <a:t>A.</a:t>
            </a:r>
            <a:r>
              <a:rPr lang="zh-CN" altLang="zh-CN" sz="2400" b="1">
                <a:solidFill>
                  <a:srgbClr val="000000"/>
                </a:solidFill>
                <a:uFillTx/>
                <a:latin typeface="Times New Roman" panose="02020603050405020304" pitchFamily="18" charset="0"/>
                <a:ea typeface="宋体" panose="02010600030101010101" pitchFamily="2" charset="-122"/>
              </a:rPr>
              <a:t>商业的繁荣带动了工业生产 </a:t>
            </a:r>
            <a:r>
              <a:rPr lang="en-US" altLang="zh-CN" sz="2400" b="1">
                <a:solidFill>
                  <a:srgbClr val="000000"/>
                </a:solidFill>
                <a:uFillTx/>
                <a:latin typeface="Times New Roman" panose="02020603050405020304" pitchFamily="18" charset="0"/>
                <a:ea typeface="宋体" panose="02010600030101010101" pitchFamily="2" charset="-122"/>
              </a:rPr>
              <a:t>B.</a:t>
            </a:r>
            <a:r>
              <a:rPr lang="zh-CN" altLang="zh-CN" sz="2400" b="1">
                <a:solidFill>
                  <a:srgbClr val="000000"/>
                </a:solidFill>
                <a:uFillTx/>
                <a:latin typeface="Times New Roman" panose="02020603050405020304" pitchFamily="18" charset="0"/>
                <a:ea typeface="宋体" panose="02010600030101010101" pitchFamily="2" charset="-122"/>
              </a:rPr>
              <a:t>抗日战争的胜利推动生产恢复</a:t>
            </a:r>
            <a:endParaRPr lang="zh-CN" altLang="zh-CN" sz="2400" b="1">
              <a:solidFill>
                <a:srgbClr val="000000"/>
              </a:solidFill>
              <a:uFillTx/>
              <a:latin typeface="NEU-BZ-S92"/>
              <a:ea typeface="方正书宋_GBK" pitchFamily="65" charset="-122"/>
            </a:endParaRPr>
          </a:p>
          <a:p>
            <a:pPr defTabSz="914400">
              <a:lnSpc>
                <a:spcPct val="130000"/>
              </a:lnSpc>
              <a:tabLst>
                <a:tab pos="1187450" algn="l"/>
                <a:tab pos="2164080" algn="l"/>
                <a:tab pos="3143250" algn="l"/>
                <a:tab pos="4191000" algn="l"/>
              </a:tabLst>
            </a:pPr>
            <a:r>
              <a:rPr lang="en-US" altLang="zh-CN" sz="2400" b="1">
                <a:solidFill>
                  <a:srgbClr val="000000"/>
                </a:solidFill>
                <a:uFillTx/>
                <a:latin typeface="Times New Roman" panose="02020603050405020304" pitchFamily="18" charset="0"/>
                <a:ea typeface="宋体" panose="02010600030101010101" pitchFamily="2" charset="-122"/>
              </a:rPr>
              <a:t>C.</a:t>
            </a:r>
            <a:r>
              <a:rPr lang="zh-CN" altLang="zh-CN" sz="2400" b="1">
                <a:solidFill>
                  <a:srgbClr val="000000"/>
                </a:solidFill>
                <a:uFillTx/>
                <a:latin typeface="Times New Roman" panose="02020603050405020304" pitchFamily="18" charset="0"/>
                <a:ea typeface="宋体" panose="02010600030101010101" pitchFamily="2" charset="-122"/>
              </a:rPr>
              <a:t>国统区的经济秩序遭到破坏 </a:t>
            </a:r>
            <a:r>
              <a:rPr lang="en-US" altLang="zh-CN" sz="2400" b="1">
                <a:solidFill>
                  <a:srgbClr val="000000"/>
                </a:solidFill>
                <a:uFillTx/>
                <a:latin typeface="Times New Roman" panose="02020603050405020304" pitchFamily="18" charset="0"/>
                <a:ea typeface="宋体" panose="02010600030101010101" pitchFamily="2" charset="-122"/>
              </a:rPr>
              <a:t>D.</a:t>
            </a:r>
            <a:r>
              <a:rPr lang="zh-CN" altLang="zh-CN" sz="2400" b="1">
                <a:solidFill>
                  <a:srgbClr val="000000"/>
                </a:solidFill>
                <a:uFillTx/>
                <a:latin typeface="Times New Roman" panose="02020603050405020304" pitchFamily="18" charset="0"/>
                <a:ea typeface="宋体" panose="02010600030101010101" pitchFamily="2" charset="-122"/>
              </a:rPr>
              <a:t>国民党军阀混战扰乱经济发展</a:t>
            </a:r>
            <a:endParaRPr lang="zh-CN" altLang="zh-CN" sz="2400" b="1">
              <a:solidFill>
                <a:srgbClr val="000000"/>
              </a:solidFill>
              <a:uFillTx/>
              <a:latin typeface="Times New Roman" panose="02020603050405020304" pitchFamily="18" charset="0"/>
              <a:ea typeface="宋体" panose="02010600030101010101" pitchFamily="2" charset="-122"/>
            </a:endParaRPr>
          </a:p>
        </p:txBody>
      </p:sp>
      <p:sp>
        <p:nvSpPr>
          <p:cNvPr id="2" name="矩形 1"/>
          <p:cNvSpPr>
            <a:spLocks noChangeAspect="1"/>
          </p:cNvSpPr>
          <p:nvPr/>
        </p:nvSpPr>
        <p:spPr>
          <a:xfrm>
            <a:off x="-20955" y="3056890"/>
            <a:ext cx="9185275" cy="3476625"/>
          </a:xfrm>
          <a:prstGeom prst="rect">
            <a:avLst/>
          </a:prstGeom>
          <a:noFill/>
          <a:ln w="9525">
            <a:noFill/>
          </a:ln>
        </p:spPr>
        <p:txBody>
          <a:bodyPr wrap="square" anchor="t">
            <a:spAutoFit/>
          </a:bodyPr>
          <a:p>
            <a:pPr defTabSz="914400">
              <a:lnSpc>
                <a:spcPct val="110000"/>
              </a:lnSpc>
              <a:tabLst>
                <a:tab pos="1187450" algn="l"/>
                <a:tab pos="2164080" algn="l"/>
                <a:tab pos="3143250" algn="l"/>
                <a:tab pos="4191000" algn="l"/>
              </a:tabLst>
            </a:pPr>
            <a:r>
              <a:rPr lang="zh-CN" altLang="zh-CN" sz="2500" b="1">
                <a:solidFill>
                  <a:srgbClr val="4040C8"/>
                </a:solidFill>
                <a:latin typeface="Times New Roman" panose="02020603050405020304" pitchFamily="18" charset="0"/>
                <a:ea typeface="黑体" panose="02010609060101010101" pitchFamily="2" charset="-122"/>
              </a:rPr>
              <a:t>【答案】</a:t>
            </a:r>
            <a:r>
              <a:rPr lang="zh-CN" altLang="zh-CN" sz="2500" b="1">
                <a:solidFill>
                  <a:srgbClr val="4040C8"/>
                </a:solidFill>
                <a:latin typeface="NEU-BZ-S92"/>
                <a:ea typeface="宋体" panose="02010600030101010101" pitchFamily="2" charset="-122"/>
                <a:cs typeface="Times New Roman" panose="02020603050405020304" pitchFamily="18" charset="0"/>
              </a:rPr>
              <a:t> </a:t>
            </a:r>
            <a:r>
              <a:rPr lang="en-US" altLang="zh-CN" sz="2500" b="1">
                <a:solidFill>
                  <a:srgbClr val="000000"/>
                </a:solidFill>
                <a:latin typeface="Times New Roman" panose="02020603050405020304" pitchFamily="18" charset="0"/>
                <a:ea typeface="宋体" panose="02010600030101010101" pitchFamily="2" charset="-122"/>
              </a:rPr>
              <a:t>C</a:t>
            </a:r>
            <a:r>
              <a:rPr lang="zh-CN" altLang="zh-CN" sz="2500" b="1">
                <a:solidFill>
                  <a:srgbClr val="000000"/>
                </a:solidFill>
                <a:latin typeface="NEU-BZ-S92"/>
                <a:ea typeface="方正书宋_GBK" pitchFamily="65" charset="-122"/>
              </a:rPr>
              <a:t>。【解析】</a:t>
            </a:r>
            <a:r>
              <a:rPr lang="zh-CN" altLang="zh-CN" sz="2500" b="1">
                <a:solidFill>
                  <a:srgbClr val="000000"/>
                </a:solidFill>
                <a:latin typeface="Times New Roman" panose="02020603050405020304" pitchFamily="18" charset="0"/>
                <a:ea typeface="仿宋" panose="02010609060101010101" charset="-122"/>
              </a:rPr>
              <a:t>本题考查民国时期民族工业的曲折发展。根据题干材料</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中国许多工矿企业</a:t>
            </a:r>
            <a:r>
              <a:rPr lang="en-US" altLang="zh-CN" sz="2500" b="1">
                <a:solidFill>
                  <a:srgbClr val="000000"/>
                </a:solidFill>
                <a:latin typeface="Times New Roman" panose="02020603050405020304" pitchFamily="18" charset="0"/>
                <a:ea typeface="仿宋" panose="02010609060101010101" charset="-122"/>
              </a:rPr>
              <a:t>……</a:t>
            </a:r>
            <a:r>
              <a:rPr lang="zh-CN" altLang="zh-CN" sz="2500" b="1">
                <a:solidFill>
                  <a:srgbClr val="000000"/>
                </a:solidFill>
                <a:latin typeface="Times New Roman" panose="02020603050405020304" pitchFamily="18" charset="0"/>
                <a:ea typeface="仿宋" panose="02010609060101010101" charset="-122"/>
              </a:rPr>
              <a:t>难以维持再生产</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把囤积原料作为主业</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反以生产作为副业</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可知这是抗日战争和解放战争时期国民政府统制经济及滥发纸币给民族工业带来悲惨遭遇的真实写照</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这说明国统区的经济秩序遭到严重破坏</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故</a:t>
            </a:r>
            <a:r>
              <a:rPr lang="en-US" altLang="zh-CN" sz="2500" b="1">
                <a:solidFill>
                  <a:srgbClr val="000000"/>
                </a:solidFill>
                <a:latin typeface="Times New Roman" panose="02020603050405020304" pitchFamily="18" charset="0"/>
                <a:ea typeface="宋体" panose="02010600030101010101" pitchFamily="2" charset="-122"/>
              </a:rPr>
              <a:t>C</a:t>
            </a:r>
            <a:r>
              <a:rPr lang="zh-CN" altLang="zh-CN" sz="2500" b="1">
                <a:solidFill>
                  <a:srgbClr val="000000"/>
                </a:solidFill>
                <a:latin typeface="Times New Roman" panose="02020603050405020304" pitchFamily="18" charset="0"/>
                <a:ea typeface="仿宋" panose="02010609060101010101" charset="-122"/>
              </a:rPr>
              <a:t>项正确</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题干材料强调的是中国民族工业发展的窘境</a:t>
            </a:r>
            <a:r>
              <a:rPr lang="en-US" altLang="zh-CN" sz="2500" b="1">
                <a:solidFill>
                  <a:srgbClr val="000000"/>
                </a:solidFill>
                <a:latin typeface="Times New Roman" panose="02020603050405020304" pitchFamily="18" charset="0"/>
                <a:ea typeface="宋体" panose="02010600030101010101" pitchFamily="2" charset="-122"/>
              </a:rPr>
              <a:t>,A</a:t>
            </a:r>
            <a:r>
              <a:rPr lang="zh-CN" altLang="zh-CN" sz="2500" b="1">
                <a:solidFill>
                  <a:srgbClr val="000000"/>
                </a:solidFill>
                <a:latin typeface="Times New Roman" panose="02020603050405020304" pitchFamily="18" charset="0"/>
                <a:ea typeface="仿宋" panose="02010609060101010101" charset="-122"/>
              </a:rPr>
              <a:t>、</a:t>
            </a:r>
            <a:r>
              <a:rPr lang="en-US" altLang="zh-CN" sz="2500" b="1">
                <a:solidFill>
                  <a:srgbClr val="000000"/>
                </a:solidFill>
                <a:latin typeface="Times New Roman" panose="02020603050405020304" pitchFamily="18" charset="0"/>
                <a:ea typeface="宋体" panose="02010600030101010101" pitchFamily="2" charset="-122"/>
              </a:rPr>
              <a:t>B</a:t>
            </a:r>
            <a:r>
              <a:rPr lang="zh-CN" altLang="zh-CN" sz="2500" b="1">
                <a:solidFill>
                  <a:srgbClr val="000000"/>
                </a:solidFill>
                <a:latin typeface="Times New Roman" panose="02020603050405020304" pitchFamily="18" charset="0"/>
                <a:ea typeface="仿宋" panose="02010609060101010101" charset="-122"/>
              </a:rPr>
              <a:t>两项与题意不符</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故排除</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国民党军阀混战主要发生于</a:t>
            </a:r>
            <a:r>
              <a:rPr lang="en-US" altLang="zh-CN" sz="2500" b="1">
                <a:solidFill>
                  <a:srgbClr val="000000"/>
                </a:solidFill>
                <a:latin typeface="Times New Roman" panose="02020603050405020304" pitchFamily="18" charset="0"/>
                <a:ea typeface="宋体" panose="02010600030101010101" pitchFamily="2" charset="-122"/>
              </a:rPr>
              <a:t>20</a:t>
            </a:r>
            <a:r>
              <a:rPr lang="zh-CN" altLang="zh-CN" sz="2500" b="1">
                <a:solidFill>
                  <a:srgbClr val="000000"/>
                </a:solidFill>
                <a:latin typeface="Times New Roman" panose="02020603050405020304" pitchFamily="18" charset="0"/>
                <a:ea typeface="仿宋" panose="02010609060101010101" charset="-122"/>
              </a:rPr>
              <a:t>世纪</a:t>
            </a:r>
            <a:r>
              <a:rPr lang="en-US" altLang="zh-CN" sz="2500" b="1">
                <a:solidFill>
                  <a:srgbClr val="000000"/>
                </a:solidFill>
                <a:latin typeface="Times New Roman" panose="02020603050405020304" pitchFamily="18" charset="0"/>
                <a:ea typeface="宋体" panose="02010600030101010101" pitchFamily="2" charset="-122"/>
              </a:rPr>
              <a:t>20</a:t>
            </a:r>
            <a:r>
              <a:rPr lang="zh-CN" altLang="zh-CN" sz="2500" b="1">
                <a:solidFill>
                  <a:srgbClr val="000000"/>
                </a:solidFill>
                <a:latin typeface="Times New Roman" panose="02020603050405020304" pitchFamily="18" charset="0"/>
                <a:ea typeface="仿宋" panose="02010609060101010101" charset="-122"/>
              </a:rPr>
              <a:t>年代末</a:t>
            </a:r>
            <a:r>
              <a:rPr lang="en-US" altLang="zh-CN" sz="2500" b="1">
                <a:solidFill>
                  <a:srgbClr val="000000"/>
                </a:solidFill>
                <a:latin typeface="Times New Roman" panose="02020603050405020304" pitchFamily="18" charset="0"/>
                <a:ea typeface="宋体" panose="02010600030101010101" pitchFamily="2" charset="-122"/>
              </a:rPr>
              <a:t>30</a:t>
            </a:r>
            <a:r>
              <a:rPr lang="zh-CN" altLang="zh-CN" sz="2500" b="1">
                <a:solidFill>
                  <a:srgbClr val="000000"/>
                </a:solidFill>
                <a:latin typeface="Times New Roman" panose="02020603050405020304" pitchFamily="18" charset="0"/>
                <a:ea typeface="仿宋" panose="02010609060101010101" charset="-122"/>
              </a:rPr>
              <a:t>年代初</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与题干时间不符</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故</a:t>
            </a:r>
            <a:r>
              <a:rPr lang="en-US" altLang="zh-CN" sz="2500" b="1">
                <a:solidFill>
                  <a:srgbClr val="000000"/>
                </a:solidFill>
                <a:latin typeface="Times New Roman" panose="02020603050405020304" pitchFamily="18" charset="0"/>
                <a:ea typeface="宋体" panose="02010600030101010101" pitchFamily="2" charset="-122"/>
              </a:rPr>
              <a:t>D</a:t>
            </a:r>
            <a:r>
              <a:rPr lang="zh-CN" altLang="zh-CN" sz="2500" b="1">
                <a:solidFill>
                  <a:srgbClr val="000000"/>
                </a:solidFill>
                <a:latin typeface="Times New Roman" panose="02020603050405020304" pitchFamily="18" charset="0"/>
                <a:ea typeface="仿宋" panose="02010609060101010101" charset="-122"/>
              </a:rPr>
              <a:t>项错误。</a:t>
            </a:r>
            <a:endParaRPr lang="zh-CN" altLang="zh-CN" sz="2500" b="1">
              <a:solidFill>
                <a:srgbClr val="000000"/>
              </a:solidFill>
              <a:latin typeface="NEU-BZ-S92"/>
              <a:ea typeface="方正书宋_GBK" pitchFamily="65" charset="-122"/>
            </a:endParaRPr>
          </a:p>
        </p:txBody>
      </p:sp>
      <p:sp>
        <p:nvSpPr>
          <p:cNvPr id="6" name="矩形 5"/>
          <p:cNvSpPr/>
          <p:nvPr/>
        </p:nvSpPr>
        <p:spPr>
          <a:xfrm>
            <a:off x="7626350" y="1786890"/>
            <a:ext cx="828040"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C</a:t>
            </a:r>
            <a:endParaRPr lang="en-US" altLang="zh-CN" sz="9600" b="1">
              <a:ln w="22225">
                <a:solidFill>
                  <a:schemeClr val="accent2"/>
                </a:solidFill>
                <a:prstDash val="solid"/>
              </a:ln>
              <a:solidFill>
                <a:srgbClr val="FF0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12395" y="353695"/>
            <a:ext cx="8743315" cy="3046095"/>
          </a:xfrm>
          <a:prstGeom prst="rect">
            <a:avLst/>
          </a:prstGeom>
          <a:noFill/>
          <a:ln w="9525">
            <a:noFill/>
          </a:ln>
        </p:spPr>
        <p:txBody>
          <a:bodyPr wrap="square">
            <a:spAutoFit/>
          </a:bodyPr>
          <a:p>
            <a:pPr indent="306070"/>
            <a:r>
              <a:rPr lang="en-US" sz="2400" b="1">
                <a:latin typeface="Times New Roman" panose="02020603050405020304" pitchFamily="18" charset="0"/>
              </a:rPr>
              <a:t>6.</a:t>
            </a:r>
            <a:r>
              <a:rPr lang="zh-CN" sz="2400" b="1">
                <a:ea typeface="宋体" panose="02010600030101010101" pitchFamily="2" charset="-122"/>
              </a:rPr>
              <a:t>下图为国民政府中央大学</a:t>
            </a:r>
            <a:r>
              <a:rPr lang="en-US" sz="2400" b="1">
                <a:latin typeface="Times New Roman" panose="02020603050405020304" pitchFamily="18" charset="0"/>
              </a:rPr>
              <a:t>(</a:t>
            </a:r>
            <a:r>
              <a:rPr lang="zh-CN" sz="2400" b="1">
                <a:ea typeface="宋体" panose="02010600030101010101" pitchFamily="2" charset="-122"/>
              </a:rPr>
              <a:t>现南京大学</a:t>
            </a:r>
            <a:r>
              <a:rPr lang="en-US" sz="2400" b="1">
                <a:latin typeface="Times New Roman" panose="02020603050405020304" pitchFamily="18" charset="0"/>
              </a:rPr>
              <a:t>)</a:t>
            </a:r>
            <a:r>
              <a:rPr lang="en-US" sz="2400" b="1">
                <a:latin typeface="宋体" panose="02010600030101010101" pitchFamily="2" charset="-122"/>
                <a:cs typeface="Times New Roman" panose="02020603050405020304" pitchFamily="18" charset="0"/>
              </a:rPr>
              <a:t>“</a:t>
            </a:r>
            <a:r>
              <a:rPr lang="zh-CN" sz="2400" b="1">
                <a:ea typeface="宋体" panose="02010600030101010101" pitchFamily="2" charset="-122"/>
              </a:rPr>
              <a:t>五二〇血案处理委员会</a:t>
            </a:r>
            <a:r>
              <a:rPr lang="en-US" sz="2400" b="1">
                <a:latin typeface="宋体" panose="02010600030101010101" pitchFamily="2" charset="-122"/>
                <a:cs typeface="Times New Roman" panose="02020603050405020304" pitchFamily="18" charset="0"/>
              </a:rPr>
              <a:t>”</a:t>
            </a:r>
            <a:r>
              <a:rPr lang="zh-CN" sz="2400" b="1">
                <a:ea typeface="宋体" panose="02010600030101010101" pitchFamily="2" charset="-122"/>
              </a:rPr>
              <a:t>编辑出版的一幅讽刺漫画</a:t>
            </a:r>
            <a:r>
              <a:rPr lang="en-US" sz="2400" b="1">
                <a:latin typeface="Times New Roman" panose="02020603050405020304" pitchFamily="18" charset="0"/>
              </a:rPr>
              <a:t>(</a:t>
            </a:r>
            <a:r>
              <a:rPr lang="zh-CN" sz="2400" b="1">
                <a:ea typeface="宋体" panose="02010600030101010101" pitchFamily="2" charset="-122"/>
              </a:rPr>
              <a:t>注：图片上方是一群衣衫褴褛的人</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对着一门冒着硝烟、碾压着一具尸体的大炮愤怒地呐喊</a:t>
            </a:r>
            <a:r>
              <a:rPr lang="en-US" sz="2400" b="1">
                <a:latin typeface="Times New Roman" panose="02020603050405020304" pitchFamily="18" charset="0"/>
              </a:rPr>
              <a:t>)</a:t>
            </a:r>
            <a:r>
              <a:rPr lang="zh-CN" sz="2400" b="1">
                <a:ea typeface="宋体" panose="02010600030101010101" pitchFamily="2" charset="-122"/>
              </a:rPr>
              <a:t>。它反映了当时</a:t>
            </a:r>
            <a:r>
              <a:rPr lang="en-US" sz="2400" b="1">
                <a:latin typeface="Times New Roman" panose="02020603050405020304" pitchFamily="18" charset="0"/>
              </a:rPr>
              <a:t>(</a:t>
            </a:r>
            <a:r>
              <a:rPr lang="zh-CN" sz="2400" b="1">
                <a:ea typeface="宋体" panose="02010600030101010101" pitchFamily="2" charset="-122"/>
              </a:rPr>
              <a:t>　　</a:t>
            </a:r>
            <a:r>
              <a:rPr lang="en-US" sz="2400" b="1">
                <a:latin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A</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国民党统治呈现全面危机</a:t>
            </a:r>
            <a:r>
              <a:rPr lang="en-US" sz="2400" b="1">
                <a:latin typeface="Times New Roman" panose="02020603050405020304" pitchFamily="18" charset="0"/>
                <a:cs typeface="Times New Roman" panose="02020603050405020304" pitchFamily="18" charset="0"/>
              </a:rPr>
              <a:t>B</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国民政府教育政策的失败</a:t>
            </a:r>
            <a:r>
              <a:rPr lang="en-US" sz="2400" b="1">
                <a:latin typeface="Times New Roman" panose="02020603050405020304" pitchFamily="18" charset="0"/>
                <a:cs typeface="Times New Roman" panose="02020603050405020304" pitchFamily="18" charset="0"/>
              </a:rPr>
              <a:t>C</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知识界暴力反抗政府的经济政策</a:t>
            </a:r>
            <a:r>
              <a:rPr lang="en-US" sz="2400" b="1">
                <a:latin typeface="Times New Roman" panose="02020603050405020304" pitchFamily="18" charset="0"/>
                <a:cs typeface="Times New Roman" panose="02020603050405020304" pitchFamily="18" charset="0"/>
              </a:rPr>
              <a:t>D</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官僚资本的经济掠</a:t>
            </a:r>
            <a:r>
              <a:rPr lang="zh-CN" sz="2400" b="1">
                <a:latin typeface="Times New Roman" panose="02020603050405020304" pitchFamily="18" charset="0"/>
                <a:ea typeface="宋体" panose="02010600030101010101" pitchFamily="2" charset="-122"/>
              </a:rPr>
              <a:t>夺侵入到高校</a:t>
            </a:r>
            <a:endParaRPr lang="zh-CN" altLang="en-US" sz="2400" b="1"/>
          </a:p>
        </p:txBody>
      </p:sp>
      <p:sp>
        <p:nvSpPr>
          <p:cNvPr id="2" name="文本框 1"/>
          <p:cNvSpPr txBox="1"/>
          <p:nvPr/>
        </p:nvSpPr>
        <p:spPr>
          <a:xfrm>
            <a:off x="143510" y="4060190"/>
            <a:ext cx="8856980" cy="2676525"/>
          </a:xfrm>
          <a:prstGeom prst="rect">
            <a:avLst/>
          </a:prstGeom>
          <a:noFill/>
        </p:spPr>
        <p:txBody>
          <a:bodyPr wrap="square" rtlCol="0">
            <a:spAutoFit/>
          </a:bodyPr>
          <a:p>
            <a:pPr indent="306070"/>
            <a:r>
              <a:rPr lang="zh-CN" altLang="en-US" sz="2400" b="1">
                <a:solidFill>
                  <a:srgbClr val="FF0000"/>
                </a:solidFill>
                <a:latin typeface="Times New Roman" panose="02020603050405020304" pitchFamily="18" charset="0"/>
                <a:sym typeface="+mn-ea"/>
              </a:rPr>
              <a:t>【答案】</a:t>
            </a:r>
            <a:r>
              <a:rPr lang="en-US" sz="2400" b="1">
                <a:solidFill>
                  <a:srgbClr val="FF0000"/>
                </a:solidFill>
                <a:latin typeface="Times New Roman" panose="02020603050405020304" pitchFamily="18" charset="0"/>
                <a:sym typeface="+mn-ea"/>
              </a:rPr>
              <a:t>A</a:t>
            </a:r>
            <a:r>
              <a:rPr lang="zh-CN" sz="2400" b="1">
                <a:solidFill>
                  <a:srgbClr val="0000FF"/>
                </a:solidFill>
                <a:sym typeface="+mn-ea"/>
              </a:rPr>
              <a:t>【解析】</a:t>
            </a:r>
            <a:r>
              <a:rPr lang="zh-CN" sz="2400" b="1">
                <a:cs typeface="楷体_GB2312" charset="0"/>
                <a:sym typeface="+mn-ea"/>
              </a:rPr>
              <a:t>由材料</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五二</a:t>
            </a:r>
            <a:r>
              <a:rPr lang="zh-CN" sz="2400" b="1">
                <a:sym typeface="+mn-ea"/>
              </a:rPr>
              <a:t>〇</a:t>
            </a:r>
            <a:r>
              <a:rPr lang="zh-CN" sz="2400" b="1">
                <a:cs typeface="楷体_GB2312" charset="0"/>
                <a:sym typeface="+mn-ea"/>
              </a:rPr>
              <a:t>血案处理委员会</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可知是</a:t>
            </a:r>
            <a:r>
              <a:rPr lang="en-US" sz="2400" b="1">
                <a:latin typeface="Times New Roman" panose="02020603050405020304" pitchFamily="18" charset="0"/>
                <a:cs typeface="楷体_GB2312" charset="0"/>
                <a:sym typeface="+mn-ea"/>
              </a:rPr>
              <a:t>1947</a:t>
            </a:r>
            <a:r>
              <a:rPr lang="zh-CN" sz="2400" b="1">
                <a:cs typeface="楷体_GB2312" charset="0"/>
                <a:sym typeface="+mn-ea"/>
              </a:rPr>
              <a:t>年</a:t>
            </a:r>
            <a:r>
              <a:rPr lang="en-US" sz="2400" b="1">
                <a:latin typeface="Times New Roman" panose="02020603050405020304" pitchFamily="18" charset="0"/>
                <a:cs typeface="楷体_GB2312" charset="0"/>
                <a:sym typeface="+mn-ea"/>
              </a:rPr>
              <a:t>5</a:t>
            </a:r>
            <a:r>
              <a:rPr lang="zh-CN" sz="2400" b="1">
                <a:cs typeface="楷体_GB2312" charset="0"/>
                <a:sym typeface="+mn-ea"/>
              </a:rPr>
              <a:t>月</a:t>
            </a:r>
            <a:r>
              <a:rPr lang="en-US" sz="2400" b="1">
                <a:latin typeface="Times New Roman" panose="02020603050405020304" pitchFamily="18" charset="0"/>
                <a:cs typeface="楷体_GB2312" charset="0"/>
                <a:sym typeface="+mn-ea"/>
              </a:rPr>
              <a:t>20</a:t>
            </a:r>
            <a:r>
              <a:rPr lang="zh-CN" sz="2400" b="1">
                <a:cs typeface="楷体_GB2312" charset="0"/>
                <a:sym typeface="+mn-ea"/>
              </a:rPr>
              <a:t>日发生在南京的把反内战和反饥饿结合起来的学生示威游行</a:t>
            </a:r>
            <a:r>
              <a:rPr lang="zh-CN" sz="2400" b="1">
                <a:latin typeface="MingLiU_HKSCS" charset="0"/>
                <a:sym typeface="+mn-ea"/>
              </a:rPr>
              <a:t>，</a:t>
            </a:r>
            <a:r>
              <a:rPr lang="zh-CN" sz="2400" b="1">
                <a:cs typeface="楷体_GB2312" charset="0"/>
                <a:sym typeface="+mn-ea"/>
              </a:rPr>
              <a:t>表现了民众对国民党政治经济政策的不满</a:t>
            </a:r>
            <a:r>
              <a:rPr lang="zh-CN" sz="2400" b="1">
                <a:latin typeface="MingLiU_HKSCS" charset="0"/>
                <a:sym typeface="+mn-ea"/>
              </a:rPr>
              <a:t>，</a:t>
            </a:r>
            <a:r>
              <a:rPr lang="zh-CN" sz="2400" b="1">
                <a:cs typeface="楷体_GB2312" charset="0"/>
                <a:sym typeface="+mn-ea"/>
              </a:rPr>
              <a:t>反映了国民党统治呈现全面危机</a:t>
            </a:r>
            <a:r>
              <a:rPr lang="zh-CN" sz="2400" b="1">
                <a:latin typeface="MingLiU_HKSCS" charset="0"/>
                <a:sym typeface="+mn-ea"/>
              </a:rPr>
              <a:t>，</a:t>
            </a:r>
            <a:r>
              <a:rPr lang="zh-CN" sz="2400" b="1">
                <a:cs typeface="楷体_GB2312" charset="0"/>
                <a:sym typeface="+mn-ea"/>
              </a:rPr>
              <a:t>故选</a:t>
            </a:r>
            <a:r>
              <a:rPr lang="en-US" sz="2400" b="1">
                <a:latin typeface="Times New Roman" panose="02020603050405020304" pitchFamily="18" charset="0"/>
                <a:cs typeface="楷体_GB2312" charset="0"/>
                <a:sym typeface="+mn-ea"/>
              </a:rPr>
              <a:t>A</a:t>
            </a:r>
            <a:r>
              <a:rPr lang="zh-CN" sz="2400" b="1">
                <a:cs typeface="楷体_GB2312" charset="0"/>
                <a:sym typeface="+mn-ea"/>
              </a:rPr>
              <a:t>项；材料中不能体现出国民政府的教育政策</a:t>
            </a:r>
            <a:r>
              <a:rPr lang="zh-CN" sz="2400" b="1">
                <a:latin typeface="MingLiU_HKSCS" charset="0"/>
                <a:sym typeface="+mn-ea"/>
              </a:rPr>
              <a:t>，</a:t>
            </a:r>
            <a:r>
              <a:rPr lang="zh-CN" sz="2400" b="1">
                <a:cs typeface="楷体_GB2312" charset="0"/>
                <a:sym typeface="+mn-ea"/>
              </a:rPr>
              <a:t>排除</a:t>
            </a:r>
            <a:r>
              <a:rPr lang="en-US" sz="2400" b="1">
                <a:latin typeface="Times New Roman" panose="02020603050405020304" pitchFamily="18" charset="0"/>
                <a:cs typeface="楷体_GB2312" charset="0"/>
                <a:sym typeface="+mn-ea"/>
              </a:rPr>
              <a:t>B</a:t>
            </a:r>
            <a:r>
              <a:rPr lang="zh-CN" sz="2400" b="1">
                <a:cs typeface="楷体_GB2312" charset="0"/>
                <a:sym typeface="+mn-ea"/>
              </a:rPr>
              <a:t>项；</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五二</a:t>
            </a:r>
            <a:r>
              <a:rPr lang="zh-CN" sz="2400" b="1">
                <a:sym typeface="+mn-ea"/>
              </a:rPr>
              <a:t>〇</a:t>
            </a:r>
            <a:r>
              <a:rPr lang="zh-CN" sz="2400" b="1">
                <a:cs typeface="楷体_GB2312" charset="0"/>
                <a:sym typeface="+mn-ea"/>
              </a:rPr>
              <a:t>游行</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不仅仅反抗政府的经济政策</a:t>
            </a:r>
            <a:r>
              <a:rPr lang="zh-CN" sz="2400" b="1">
                <a:latin typeface="MingLiU_HKSCS" charset="0"/>
                <a:sym typeface="+mn-ea"/>
              </a:rPr>
              <a:t>，</a:t>
            </a:r>
            <a:r>
              <a:rPr lang="zh-CN" sz="2400" b="1">
                <a:cs typeface="楷体_GB2312" charset="0"/>
                <a:sym typeface="+mn-ea"/>
              </a:rPr>
              <a:t>还有政治政策</a:t>
            </a:r>
            <a:r>
              <a:rPr lang="zh-CN" sz="2400" b="1">
                <a:latin typeface="MingLiU_HKSCS" charset="0"/>
                <a:sym typeface="+mn-ea"/>
              </a:rPr>
              <a:t>，</a:t>
            </a:r>
            <a:r>
              <a:rPr lang="zh-CN" sz="2400" b="1">
                <a:cs typeface="楷体_GB2312" charset="0"/>
                <a:sym typeface="+mn-ea"/>
              </a:rPr>
              <a:t>排除</a:t>
            </a:r>
            <a:r>
              <a:rPr lang="en-US" sz="2400" b="1">
                <a:latin typeface="Times New Roman" panose="02020603050405020304" pitchFamily="18" charset="0"/>
                <a:cs typeface="楷体_GB2312" charset="0"/>
                <a:sym typeface="+mn-ea"/>
              </a:rPr>
              <a:t>C</a:t>
            </a:r>
            <a:r>
              <a:rPr lang="zh-CN" sz="2400" b="1">
                <a:cs typeface="楷体_GB2312" charset="0"/>
                <a:sym typeface="+mn-ea"/>
              </a:rPr>
              <a:t>项；材料中并未提及官僚资本</a:t>
            </a:r>
            <a:r>
              <a:rPr lang="zh-CN" sz="2400" b="1">
                <a:latin typeface="MingLiU_HKSCS" charset="0"/>
                <a:sym typeface="+mn-ea"/>
              </a:rPr>
              <a:t>，</a:t>
            </a:r>
            <a:r>
              <a:rPr lang="zh-CN" sz="2400" b="1">
                <a:cs typeface="楷体_GB2312" charset="0"/>
                <a:sym typeface="+mn-ea"/>
              </a:rPr>
              <a:t>排除</a:t>
            </a:r>
            <a:r>
              <a:rPr lang="en-US" sz="2400" b="1">
                <a:latin typeface="Times New Roman" panose="02020603050405020304" pitchFamily="18" charset="0"/>
                <a:cs typeface="楷体_GB2312" charset="0"/>
                <a:sym typeface="+mn-ea"/>
              </a:rPr>
              <a:t>D</a:t>
            </a:r>
            <a:r>
              <a:rPr lang="zh-CN" sz="2400" b="1">
                <a:cs typeface="楷体_GB2312" charset="0"/>
                <a:sym typeface="+mn-ea"/>
              </a:rPr>
              <a:t>项。</a:t>
            </a:r>
            <a:endParaRPr lang="zh-CN" altLang="en-US" sz="2400"/>
          </a:p>
        </p:txBody>
      </p:sp>
      <p:pic>
        <p:nvPicPr>
          <p:cNvPr id="1073742850" name="图片 1073742849" descr="LSH17.TIF"/>
          <p:cNvPicPr>
            <a:picLocks noChangeAspect="1"/>
          </p:cNvPicPr>
          <p:nvPr/>
        </p:nvPicPr>
        <p:blipFill>
          <a:blip r:embed="rId1" r:link="rId2"/>
          <a:stretch>
            <a:fillRect/>
          </a:stretch>
        </p:blipFill>
        <p:spPr>
          <a:xfrm>
            <a:off x="6399530" y="1550670"/>
            <a:ext cx="2456180" cy="2592070"/>
          </a:xfrm>
          <a:prstGeom prst="rect">
            <a:avLst/>
          </a:prstGeom>
          <a:noFill/>
          <a:ln w="9525">
            <a:noFill/>
          </a:ln>
        </p:spPr>
      </p:pic>
      <p:sp>
        <p:nvSpPr>
          <p:cNvPr id="6" name="矩形 5"/>
          <p:cNvSpPr/>
          <p:nvPr/>
        </p:nvSpPr>
        <p:spPr>
          <a:xfrm>
            <a:off x="5051743" y="1831340"/>
            <a:ext cx="921385"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A</a:t>
            </a:r>
            <a:endParaRPr lang="en-US" altLang="zh-CN" sz="9600" b="1">
              <a:ln w="22225">
                <a:solidFill>
                  <a:schemeClr val="accent2"/>
                </a:solidFill>
                <a:prstDash val="solid"/>
              </a:ln>
              <a:solidFill>
                <a:srgbClr val="FF0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ox(in)">
                                      <p:cBhvr>
                                        <p:cTn id="13"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33351" y="552133"/>
            <a:ext cx="1611630" cy="520700"/>
          </a:xfrm>
          <a:prstGeom prst="rect">
            <a:avLst/>
          </a:prstGeom>
          <a:solidFill>
            <a:srgbClr val="FFFF00"/>
          </a:solidFill>
          <a:ln w="6350">
            <a:solidFill>
              <a:srgbClr val="FF0000"/>
            </a:solidFill>
          </a:ln>
        </p:spPr>
        <p:txBody>
          <a:bodyPr wrap="none" lIns="91379" tIns="45689" rIns="91379" bIns="45689">
            <a:spAutoFit/>
          </a:bodyPr>
          <a:lstStyle/>
          <a:p>
            <a:pPr defTabSz="913130" eaLnBrk="1" fontAlgn="auto" hangingPunct="1">
              <a:spcBef>
                <a:spcPct val="0"/>
              </a:spcBef>
              <a:spcAft>
                <a:spcPct val="0"/>
              </a:spcAft>
              <a:defRPr/>
            </a:pPr>
            <a:r>
              <a:rPr lang="zh-CN" altLang="en-US" sz="2800" b="1" kern="0">
                <a:solidFill>
                  <a:srgbClr val="C00000"/>
                </a:solidFill>
                <a:latin typeface="黑体" panose="02010609060101010101" pitchFamily="2" charset="-122"/>
                <a:ea typeface="黑体" panose="02010609060101010101" pitchFamily="2" charset="-122"/>
              </a:rPr>
              <a:t>时空概览</a:t>
            </a:r>
            <a:endParaRPr lang="zh-CN" altLang="en-US" sz="2800" kern="0">
              <a:solidFill>
                <a:srgbClr val="C00000"/>
              </a:solidFill>
              <a:latin typeface="黑体" panose="02010609060101010101" pitchFamily="2" charset="-122"/>
              <a:ea typeface="黑体" panose="02010609060101010101" pitchFamily="2" charset="-122"/>
            </a:endParaRPr>
          </a:p>
        </p:txBody>
      </p:sp>
      <p:cxnSp>
        <p:nvCxnSpPr>
          <p:cNvPr id="144391" name="直接箭头连接符 226"/>
          <p:cNvCxnSpPr/>
          <p:nvPr/>
        </p:nvCxnSpPr>
        <p:spPr>
          <a:xfrm flipH="1">
            <a:off x="2490871" y="3421858"/>
            <a:ext cx="0" cy="184151"/>
          </a:xfrm>
          <a:prstGeom prst="straightConnector1">
            <a:avLst/>
          </a:prstGeom>
          <a:ln w="57150" cap="flat" cmpd="sng">
            <a:solidFill>
              <a:srgbClr val="000000"/>
            </a:solidFill>
            <a:prstDash val="solid"/>
            <a:bevel/>
            <a:headEnd type="none" w="med" len="med"/>
            <a:tailEnd type="none" w="med" len="med"/>
          </a:ln>
        </p:spPr>
      </p:cxnSp>
      <p:sp>
        <p:nvSpPr>
          <p:cNvPr id="28" name="矩形 27"/>
          <p:cNvSpPr/>
          <p:nvPr/>
        </p:nvSpPr>
        <p:spPr>
          <a:xfrm>
            <a:off x="23277" y="3995645"/>
            <a:ext cx="703076" cy="705485"/>
          </a:xfrm>
          <a:prstGeom prst="rect">
            <a:avLst/>
          </a:prstGeom>
          <a:solidFill>
            <a:schemeClr val="accent5">
              <a:lumMod val="20000"/>
              <a:lumOff val="80000"/>
            </a:schemeClr>
          </a:solidFill>
          <a:ln>
            <a:solidFill>
              <a:srgbClr val="FF0000"/>
            </a:solidFill>
          </a:ln>
        </p:spPr>
        <p:txBody>
          <a:bodyPr wrap="square" lIns="91379" tIns="45689" rIns="91379" bIns="45689">
            <a:spAutoFit/>
          </a:bodyPr>
          <a:lstStyle/>
          <a:p>
            <a:pPr defTabSz="913130" eaLnBrk="1" fontAlgn="auto" hangingPunct="1">
              <a:spcBef>
                <a:spcPct val="0"/>
              </a:spcBef>
              <a:spcAft>
                <a:spcPct val="0"/>
              </a:spcAft>
              <a:defRPr/>
            </a:pPr>
            <a:r>
              <a:rPr lang="zh-CN" altLang="en-US" sz="2000" b="1" kern="0">
                <a:solidFill>
                  <a:srgbClr val="000000"/>
                </a:solidFill>
                <a:latin typeface="黑体" panose="02010609060101010101" pitchFamily="2" charset="-122"/>
                <a:ea typeface="黑体" panose="02010609060101010101" pitchFamily="2" charset="-122"/>
              </a:rPr>
              <a:t>历史史实</a:t>
            </a:r>
            <a:endParaRPr lang="zh-CN" altLang="en-US" sz="2000" b="1" kern="0">
              <a:solidFill>
                <a:srgbClr val="000000"/>
              </a:solidFill>
              <a:latin typeface="黑体" panose="02010609060101010101" pitchFamily="2" charset="-122"/>
              <a:ea typeface="黑体" panose="02010609060101010101" pitchFamily="2" charset="-122"/>
            </a:endParaRPr>
          </a:p>
        </p:txBody>
      </p:sp>
      <p:sp>
        <p:nvSpPr>
          <p:cNvPr id="44" name="圆角矩形 43"/>
          <p:cNvSpPr/>
          <p:nvPr/>
        </p:nvSpPr>
        <p:spPr>
          <a:xfrm>
            <a:off x="740649" y="4012409"/>
            <a:ext cx="930275" cy="682625"/>
          </a:xfrm>
          <a:prstGeom prst="roundRect">
            <a:avLst/>
          </a:prstGeom>
          <a:solidFill>
            <a:schemeClr val="accent3">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b="1">
                <a:solidFill>
                  <a:schemeClr val="tx1"/>
                </a:solidFill>
              </a:rPr>
              <a:t>重庆谈判</a:t>
            </a:r>
            <a:endParaRPr lang="zh-CN" altLang="en-US" b="1">
              <a:solidFill>
                <a:schemeClr val="tx1"/>
              </a:solidFill>
            </a:endParaRPr>
          </a:p>
        </p:txBody>
      </p:sp>
      <p:sp>
        <p:nvSpPr>
          <p:cNvPr id="45" name="圆角矩形 44"/>
          <p:cNvSpPr/>
          <p:nvPr/>
        </p:nvSpPr>
        <p:spPr>
          <a:xfrm>
            <a:off x="1744980" y="4034790"/>
            <a:ext cx="1341755" cy="788035"/>
          </a:xfrm>
          <a:prstGeom prst="roundRect">
            <a:avLst/>
          </a:prstGeom>
          <a:solidFill>
            <a:schemeClr val="accent3">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eaLnBrk="1" hangingPunct="1">
              <a:defRPr/>
            </a:pPr>
            <a:r>
              <a:rPr lang="zh-CN" altLang="en-US" sz="2000" b="1">
                <a:solidFill>
                  <a:schemeClr val="tx1"/>
                </a:solidFill>
                <a:latin typeface="微软雅黑" panose="020B0503020204020204" charset="-122"/>
              </a:rPr>
              <a:t>进攻中原解放区</a:t>
            </a:r>
            <a:endParaRPr lang="zh-CN" altLang="en-US" sz="2000" b="1">
              <a:solidFill>
                <a:schemeClr val="tx1"/>
              </a:solidFill>
              <a:latin typeface="微软雅黑" panose="020B0503020204020204" charset="-122"/>
            </a:endParaRPr>
          </a:p>
        </p:txBody>
      </p:sp>
      <p:sp>
        <p:nvSpPr>
          <p:cNvPr id="46" name="圆角矩形 45"/>
          <p:cNvSpPr/>
          <p:nvPr/>
        </p:nvSpPr>
        <p:spPr>
          <a:xfrm>
            <a:off x="3224630" y="4083306"/>
            <a:ext cx="930275" cy="682625"/>
          </a:xfrm>
          <a:prstGeom prst="roundRect">
            <a:avLst/>
          </a:prstGeom>
          <a:solidFill>
            <a:schemeClr val="accent3">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sz="2000" b="1">
                <a:solidFill>
                  <a:schemeClr val="tx1"/>
                </a:solidFill>
              </a:rPr>
              <a:t>转战陕北</a:t>
            </a:r>
            <a:endParaRPr lang="zh-CN" altLang="en-US" sz="2000" b="1">
              <a:solidFill>
                <a:schemeClr val="tx1"/>
              </a:solidFill>
            </a:endParaRPr>
          </a:p>
        </p:txBody>
      </p:sp>
      <p:sp>
        <p:nvSpPr>
          <p:cNvPr id="47" name="圆角矩形 46"/>
          <p:cNvSpPr/>
          <p:nvPr/>
        </p:nvSpPr>
        <p:spPr>
          <a:xfrm>
            <a:off x="4272582" y="4061755"/>
            <a:ext cx="1119482" cy="713705"/>
          </a:xfrm>
          <a:prstGeom prst="roundRect">
            <a:avLst/>
          </a:prstGeom>
          <a:solidFill>
            <a:schemeClr val="accent3">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sz="2000" b="1">
                <a:solidFill>
                  <a:schemeClr val="tx1"/>
                </a:solidFill>
              </a:rPr>
              <a:t>挺进</a:t>
            </a:r>
            <a:endParaRPr lang="en-US" altLang="zh-CN" sz="2000" b="1">
              <a:solidFill>
                <a:schemeClr val="tx1"/>
              </a:solidFill>
            </a:endParaRPr>
          </a:p>
          <a:p>
            <a:pPr algn="ctr">
              <a:defRPr/>
            </a:pPr>
            <a:r>
              <a:rPr lang="zh-CN" altLang="en-US" sz="2000" b="1">
                <a:solidFill>
                  <a:schemeClr val="tx1"/>
                </a:solidFill>
              </a:rPr>
              <a:t>大别山</a:t>
            </a:r>
            <a:endParaRPr lang="zh-CN" altLang="en-US" sz="2000" b="1">
              <a:solidFill>
                <a:schemeClr val="tx1"/>
              </a:solidFill>
            </a:endParaRPr>
          </a:p>
        </p:txBody>
      </p:sp>
      <p:sp>
        <p:nvSpPr>
          <p:cNvPr id="48" name="圆角矩形 47"/>
          <p:cNvSpPr/>
          <p:nvPr/>
        </p:nvSpPr>
        <p:spPr>
          <a:xfrm>
            <a:off x="5983481" y="4069899"/>
            <a:ext cx="930275" cy="752967"/>
          </a:xfrm>
          <a:prstGeom prst="roundRect">
            <a:avLst/>
          </a:prstGeom>
          <a:solidFill>
            <a:schemeClr val="accent3">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b="1">
                <a:solidFill>
                  <a:schemeClr val="tx1"/>
                </a:solidFill>
              </a:rPr>
              <a:t>三大战役</a:t>
            </a:r>
            <a:endParaRPr lang="zh-CN" altLang="en-US" b="1">
              <a:solidFill>
                <a:schemeClr val="tx1"/>
              </a:solidFill>
            </a:endParaRPr>
          </a:p>
        </p:txBody>
      </p:sp>
      <p:sp>
        <p:nvSpPr>
          <p:cNvPr id="51" name="圆角矩形 50"/>
          <p:cNvSpPr/>
          <p:nvPr/>
        </p:nvSpPr>
        <p:spPr>
          <a:xfrm>
            <a:off x="7399413" y="4141827"/>
            <a:ext cx="930275" cy="681039"/>
          </a:xfrm>
          <a:prstGeom prst="roundRect">
            <a:avLst/>
          </a:prstGeom>
          <a:solidFill>
            <a:schemeClr val="accent3">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b="1">
                <a:solidFill>
                  <a:schemeClr val="tx1"/>
                </a:solidFill>
              </a:rPr>
              <a:t>渡江战役</a:t>
            </a:r>
            <a:endParaRPr lang="zh-CN" altLang="en-US" b="1">
              <a:solidFill>
                <a:schemeClr val="tx1"/>
              </a:solidFill>
            </a:endParaRPr>
          </a:p>
        </p:txBody>
      </p:sp>
      <p:sp>
        <p:nvSpPr>
          <p:cNvPr id="144427" name="矩形 25"/>
          <p:cNvSpPr/>
          <p:nvPr/>
        </p:nvSpPr>
        <p:spPr>
          <a:xfrm>
            <a:off x="5900739" y="5478464"/>
            <a:ext cx="2832100" cy="397510"/>
          </a:xfrm>
          <a:prstGeom prst="rect">
            <a:avLst/>
          </a:prstGeom>
          <a:noFill/>
          <a:ln w="9525">
            <a:noFill/>
          </a:ln>
        </p:spPr>
        <p:txBody>
          <a:bodyPr lIns="91380" tIns="45691" rIns="91380" bIns="45691">
            <a:spAutoFit/>
          </a:bodyPr>
          <a:lstStyle/>
          <a:p>
            <a:pPr eaLnBrk="1" hangingPunct="1">
              <a:lnSpc>
                <a:spcPts val="2400"/>
              </a:lnSpc>
              <a:spcBef>
                <a:spcPct val="50000"/>
              </a:spcBef>
            </a:pPr>
            <a:endParaRPr lang="zh-CN" altLang="en-US" sz="2800" b="1">
              <a:solidFill>
                <a:srgbClr val="FF0000"/>
              </a:solidFill>
              <a:ea typeface="黑体" panose="02010609060101010101" pitchFamily="2" charset="-122"/>
            </a:endParaRPr>
          </a:p>
        </p:txBody>
      </p:sp>
      <p:cxnSp>
        <p:nvCxnSpPr>
          <p:cNvPr id="62" name="直接连接符 61"/>
          <p:cNvCxnSpPr/>
          <p:nvPr/>
        </p:nvCxnSpPr>
        <p:spPr bwMode="auto">
          <a:xfrm flipH="1">
            <a:off x="4533613" y="2844007"/>
            <a:ext cx="0" cy="61118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706504" y="3596477"/>
            <a:ext cx="7411404" cy="481330"/>
            <a:chOff x="977900" y="1893888"/>
            <a:chExt cx="7411403" cy="481331"/>
          </a:xfrm>
        </p:grpSpPr>
        <p:sp>
          <p:nvSpPr>
            <p:cNvPr id="144397" name="矩形 1"/>
            <p:cNvSpPr/>
            <p:nvPr/>
          </p:nvSpPr>
          <p:spPr>
            <a:xfrm>
              <a:off x="977900" y="1893888"/>
              <a:ext cx="1038225" cy="397511"/>
            </a:xfrm>
            <a:prstGeom prst="rect">
              <a:avLst/>
            </a:prstGeom>
            <a:noFill/>
            <a:ln w="9525">
              <a:noFill/>
            </a:ln>
          </p:spPr>
          <p:txBody>
            <a:bodyPr wrap="none" lIns="91380" tIns="45691" rIns="91380" bIns="45691">
              <a:spAutoFit/>
            </a:bodyPr>
            <a:lstStyle/>
            <a:p>
              <a:pPr eaLnBrk="1" hangingPunct="1"/>
              <a:r>
                <a:rPr lang="en-US" altLang="zh-CN" sz="2000" b="1">
                  <a:solidFill>
                    <a:srgbClr val="000000"/>
                  </a:solidFill>
                  <a:latin typeface="微软雅黑" panose="020B0503020204020204" charset="-122"/>
                  <a:ea typeface="微软雅黑" panose="020B0503020204020204" charset="-122"/>
                </a:rPr>
                <a:t>1945.8</a:t>
              </a:r>
              <a:endParaRPr lang="zh-CN" altLang="en-US" sz="2000" b="1">
                <a:solidFill>
                  <a:srgbClr val="000000"/>
                </a:solidFill>
                <a:latin typeface="微软雅黑" panose="020B0503020204020204" charset="-122"/>
                <a:ea typeface="微软雅黑" panose="020B0503020204020204" charset="-122"/>
              </a:endParaRPr>
            </a:p>
          </p:txBody>
        </p:sp>
        <p:sp>
          <p:nvSpPr>
            <p:cNvPr id="3" name="矩形 2"/>
            <p:cNvSpPr/>
            <p:nvPr/>
          </p:nvSpPr>
          <p:spPr>
            <a:xfrm>
              <a:off x="2374900" y="1936749"/>
              <a:ext cx="951865" cy="367031"/>
            </a:xfrm>
            <a:prstGeom prst="rect">
              <a:avLst/>
            </a:prstGeom>
          </p:spPr>
          <p:txBody>
            <a:bodyPr wrap="none" lIns="91380" tIns="45691" rIns="91380" bIns="45691">
              <a:spAutoFit/>
            </a:bodyPr>
            <a:lstStyle/>
            <a:p>
              <a:pPr defTabSz="913130" eaLnBrk="1" fontAlgn="auto" hangingPunct="1">
                <a:spcBef>
                  <a:spcPct val="0"/>
                </a:spcBef>
                <a:spcAft>
                  <a:spcPct val="0"/>
                </a:spcAft>
                <a:defRPr/>
              </a:pPr>
              <a:r>
                <a:rPr lang="en-US" altLang="zh-CN" sz="1800" b="1" kern="0">
                  <a:solidFill>
                    <a:srgbClr val="000000"/>
                  </a:solidFill>
                  <a:latin typeface="微软雅黑" panose="020B0503020204020204" charset="-122"/>
                  <a:ea typeface="微软雅黑" panose="020B0503020204020204" charset="-122"/>
                </a:rPr>
                <a:t>1946.6</a:t>
              </a:r>
              <a:endParaRPr lang="zh-CN" altLang="en-US" sz="1800" kern="0">
                <a:solidFill>
                  <a:sysClr val="windowText" lastClr="000000"/>
                </a:solidFill>
              </a:endParaRPr>
            </a:p>
          </p:txBody>
        </p:sp>
        <p:sp>
          <p:nvSpPr>
            <p:cNvPr id="4" name="矩形 3"/>
            <p:cNvSpPr/>
            <p:nvPr/>
          </p:nvSpPr>
          <p:spPr>
            <a:xfrm>
              <a:off x="4503738" y="1962150"/>
              <a:ext cx="974090" cy="367031"/>
            </a:xfrm>
            <a:prstGeom prst="rect">
              <a:avLst/>
            </a:prstGeom>
          </p:spPr>
          <p:txBody>
            <a:bodyPr wrap="none" lIns="91380" tIns="45691" rIns="91380" bIns="45691">
              <a:spAutoFit/>
            </a:bodyPr>
            <a:lstStyle/>
            <a:p>
              <a:pPr eaLnBrk="1" fontAlgn="auto" hangingPunct="1">
                <a:spcBef>
                  <a:spcPct val="0"/>
                </a:spcBef>
                <a:spcAft>
                  <a:spcPct val="0"/>
                </a:spcAft>
                <a:defRPr/>
              </a:pPr>
              <a:r>
                <a:rPr lang="en-US" altLang="zh-CN" sz="1800" b="1" kern="0">
                  <a:solidFill>
                    <a:srgbClr val="000000"/>
                  </a:solidFill>
                  <a:latin typeface="微软雅黑" panose="020B0503020204020204" charset="-122"/>
                  <a:ea typeface="微软雅黑" panose="020B0503020204020204" charset="-122"/>
                </a:rPr>
                <a:t>1947</a:t>
              </a:r>
              <a:r>
                <a:rPr lang="zh-CN" altLang="en-US" sz="1800" b="1" kern="0">
                  <a:solidFill>
                    <a:srgbClr val="000000"/>
                  </a:solidFill>
                  <a:latin typeface="微软雅黑" panose="020B0503020204020204" charset="-122"/>
                  <a:ea typeface="微软雅黑" panose="020B0503020204020204" charset="-122"/>
                </a:rPr>
                <a:t>夏</a:t>
              </a:r>
              <a:endParaRPr lang="zh-CN" altLang="en-US" sz="1800" kern="0">
                <a:solidFill>
                  <a:sysClr val="windowText" lastClr="000000"/>
                </a:solidFill>
              </a:endParaRPr>
            </a:p>
          </p:txBody>
        </p:sp>
        <p:sp>
          <p:nvSpPr>
            <p:cNvPr id="20" name="矩形 19"/>
            <p:cNvSpPr/>
            <p:nvPr/>
          </p:nvSpPr>
          <p:spPr>
            <a:xfrm>
              <a:off x="7437438" y="2008188"/>
              <a:ext cx="951865" cy="367031"/>
            </a:xfrm>
            <a:prstGeom prst="rect">
              <a:avLst/>
            </a:prstGeom>
          </p:spPr>
          <p:txBody>
            <a:bodyPr wrap="none" lIns="91380" tIns="45691" rIns="91380" bIns="45691">
              <a:spAutoFit/>
            </a:bodyPr>
            <a:lstStyle/>
            <a:p>
              <a:pPr eaLnBrk="1" fontAlgn="auto" hangingPunct="1">
                <a:spcBef>
                  <a:spcPct val="0"/>
                </a:spcBef>
                <a:spcAft>
                  <a:spcPct val="0"/>
                </a:spcAft>
                <a:defRPr/>
              </a:pPr>
              <a:r>
                <a:rPr lang="en-US" altLang="zh-CN" sz="1800" b="1" kern="0">
                  <a:solidFill>
                    <a:srgbClr val="000000"/>
                  </a:solidFill>
                  <a:latin typeface="微软雅黑" panose="020B0503020204020204" charset="-122"/>
                  <a:ea typeface="微软雅黑" panose="020B0503020204020204" charset="-122"/>
                </a:rPr>
                <a:t>1949.4</a:t>
              </a:r>
              <a:endParaRPr lang="zh-CN" altLang="en-US" sz="1800" kern="0">
                <a:solidFill>
                  <a:sysClr val="windowText" lastClr="000000"/>
                </a:solidFill>
              </a:endParaRPr>
            </a:p>
          </p:txBody>
        </p:sp>
        <p:sp>
          <p:nvSpPr>
            <p:cNvPr id="22" name="矩形 21"/>
            <p:cNvSpPr/>
            <p:nvPr/>
          </p:nvSpPr>
          <p:spPr>
            <a:xfrm>
              <a:off x="5691187" y="2001837"/>
              <a:ext cx="1333500" cy="367031"/>
            </a:xfrm>
            <a:prstGeom prst="rect">
              <a:avLst/>
            </a:prstGeom>
          </p:spPr>
          <p:txBody>
            <a:bodyPr wrap="none" lIns="91380" tIns="45691" rIns="91380" bIns="45691">
              <a:spAutoFit/>
            </a:bodyPr>
            <a:lstStyle/>
            <a:p>
              <a:pPr eaLnBrk="1" fontAlgn="auto" hangingPunct="1">
                <a:spcBef>
                  <a:spcPct val="0"/>
                </a:spcBef>
                <a:spcAft>
                  <a:spcPct val="0"/>
                </a:spcAft>
                <a:defRPr/>
              </a:pPr>
              <a:r>
                <a:rPr lang="en-US" altLang="zh-CN" sz="1800" b="1" kern="0">
                  <a:solidFill>
                    <a:srgbClr val="000000"/>
                  </a:solidFill>
                  <a:latin typeface="微软雅黑" panose="020B0503020204020204" charset="-122"/>
                  <a:ea typeface="微软雅黑" panose="020B0503020204020204" charset="-122"/>
                </a:rPr>
                <a:t>1948.9-11</a:t>
              </a:r>
              <a:endParaRPr lang="zh-CN" altLang="en-US" sz="1800" kern="0">
                <a:solidFill>
                  <a:sysClr val="windowText" lastClr="000000"/>
                </a:solidFill>
              </a:endParaRPr>
            </a:p>
          </p:txBody>
        </p:sp>
        <p:sp>
          <p:nvSpPr>
            <p:cNvPr id="17" name="矩形 16"/>
            <p:cNvSpPr/>
            <p:nvPr/>
          </p:nvSpPr>
          <p:spPr>
            <a:xfrm>
              <a:off x="6811965" y="1962149"/>
              <a:ext cx="653415" cy="259081"/>
            </a:xfrm>
            <a:prstGeom prst="rect">
              <a:avLst/>
            </a:prstGeom>
          </p:spPr>
          <p:txBody>
            <a:bodyPr wrap="none" lIns="91380" tIns="45691" rIns="91380" bIns="45691">
              <a:spAutoFit/>
            </a:bodyPr>
            <a:lstStyle/>
            <a:p>
              <a:pPr eaLnBrk="1" fontAlgn="auto" hangingPunct="1">
                <a:spcBef>
                  <a:spcPct val="0"/>
                </a:spcBef>
                <a:spcAft>
                  <a:spcPct val="0"/>
                </a:spcAft>
                <a:defRPr/>
              </a:pPr>
              <a:r>
                <a:rPr lang="en-US" altLang="zh-CN" sz="1100" b="1" kern="0">
                  <a:solidFill>
                    <a:srgbClr val="000000"/>
                  </a:solidFill>
                  <a:latin typeface="微软雅黑" panose="020B0503020204020204" charset="-122"/>
                  <a:ea typeface="微软雅黑" panose="020B0503020204020204" charset="-122"/>
                </a:rPr>
                <a:t>1949.1</a:t>
              </a:r>
              <a:endParaRPr lang="zh-CN" altLang="en-US" sz="1100" kern="0">
                <a:solidFill>
                  <a:sysClr val="windowText" lastClr="000000"/>
                </a:solidFill>
              </a:endParaRPr>
            </a:p>
          </p:txBody>
        </p:sp>
        <p:sp>
          <p:nvSpPr>
            <p:cNvPr id="42" name="矩形 41"/>
            <p:cNvSpPr/>
            <p:nvPr/>
          </p:nvSpPr>
          <p:spPr>
            <a:xfrm>
              <a:off x="3525838" y="1985963"/>
              <a:ext cx="951865" cy="367031"/>
            </a:xfrm>
            <a:prstGeom prst="rect">
              <a:avLst/>
            </a:prstGeom>
          </p:spPr>
          <p:txBody>
            <a:bodyPr wrap="none" lIns="91380" tIns="45691" rIns="91380" bIns="45691">
              <a:spAutoFit/>
            </a:bodyPr>
            <a:lstStyle/>
            <a:p>
              <a:pPr eaLnBrk="1" fontAlgn="auto" hangingPunct="1">
                <a:spcBef>
                  <a:spcPct val="0"/>
                </a:spcBef>
                <a:spcAft>
                  <a:spcPct val="0"/>
                </a:spcAft>
                <a:defRPr/>
              </a:pPr>
              <a:r>
                <a:rPr lang="en-US" altLang="zh-CN" sz="1800" b="1" kern="0">
                  <a:solidFill>
                    <a:srgbClr val="000000"/>
                  </a:solidFill>
                  <a:latin typeface="微软雅黑" panose="020B0503020204020204" charset="-122"/>
                  <a:ea typeface="微软雅黑" panose="020B0503020204020204" charset="-122"/>
                </a:rPr>
                <a:t>1947.3</a:t>
              </a:r>
              <a:endParaRPr lang="zh-CN" altLang="en-US" sz="1800" kern="0">
                <a:solidFill>
                  <a:sysClr val="windowText" lastClr="000000"/>
                </a:solidFill>
              </a:endParaRPr>
            </a:p>
          </p:txBody>
        </p:sp>
      </p:grpSp>
      <p:grpSp>
        <p:nvGrpSpPr>
          <p:cNvPr id="2" name="组合 1"/>
          <p:cNvGrpSpPr/>
          <p:nvPr/>
        </p:nvGrpSpPr>
        <p:grpSpPr>
          <a:xfrm>
            <a:off x="34072" y="1842032"/>
            <a:ext cx="9076690" cy="2916555"/>
            <a:chOff x="237397" y="120968"/>
            <a:chExt cx="9076689" cy="2916554"/>
          </a:xfrm>
        </p:grpSpPr>
        <p:cxnSp>
          <p:nvCxnSpPr>
            <p:cNvPr id="144388" name="直接箭头连接符 6"/>
            <p:cNvCxnSpPr/>
            <p:nvPr/>
          </p:nvCxnSpPr>
          <p:spPr>
            <a:xfrm>
              <a:off x="611188" y="1849438"/>
              <a:ext cx="8424862" cy="65087"/>
            </a:xfrm>
            <a:prstGeom prst="straightConnector1">
              <a:avLst/>
            </a:prstGeom>
            <a:ln w="76200" cap="flat" cmpd="sng">
              <a:solidFill>
                <a:srgbClr val="000099"/>
              </a:solidFill>
              <a:prstDash val="solid"/>
              <a:headEnd type="none" w="med" len="med"/>
              <a:tailEnd type="triangle" w="med" len="med"/>
            </a:ln>
          </p:spPr>
        </p:cxnSp>
        <p:cxnSp>
          <p:nvCxnSpPr>
            <p:cNvPr id="144392" name="直接箭头连接符 227"/>
            <p:cNvCxnSpPr/>
            <p:nvPr/>
          </p:nvCxnSpPr>
          <p:spPr>
            <a:xfrm flipH="1" flipV="1">
              <a:off x="3924300" y="1697038"/>
              <a:ext cx="0" cy="139700"/>
            </a:xfrm>
            <a:prstGeom prst="straightConnector1">
              <a:avLst/>
            </a:prstGeom>
            <a:ln w="57150" cap="flat" cmpd="sng">
              <a:solidFill>
                <a:srgbClr val="000000"/>
              </a:solidFill>
              <a:prstDash val="solid"/>
              <a:bevel/>
              <a:headEnd type="none" w="med" len="med"/>
              <a:tailEnd type="none" w="med" len="med"/>
            </a:ln>
          </p:spPr>
        </p:cxnSp>
        <p:cxnSp>
          <p:nvCxnSpPr>
            <p:cNvPr id="144393" name="直接箭头连接符 225"/>
            <p:cNvCxnSpPr/>
            <p:nvPr/>
          </p:nvCxnSpPr>
          <p:spPr>
            <a:xfrm flipH="1">
              <a:off x="8675688" y="1730375"/>
              <a:ext cx="0" cy="184150"/>
            </a:xfrm>
            <a:prstGeom prst="straightConnector1">
              <a:avLst/>
            </a:prstGeom>
            <a:ln w="57150" cap="flat" cmpd="sng">
              <a:solidFill>
                <a:srgbClr val="000000"/>
              </a:solidFill>
              <a:prstDash val="solid"/>
              <a:bevel/>
              <a:headEnd type="none" w="med" len="med"/>
              <a:tailEnd type="none" w="med" len="med"/>
            </a:ln>
          </p:spPr>
        </p:cxnSp>
        <p:cxnSp>
          <p:nvCxnSpPr>
            <p:cNvPr id="144394" name="直接箭头连接符 227"/>
            <p:cNvCxnSpPr/>
            <p:nvPr/>
          </p:nvCxnSpPr>
          <p:spPr>
            <a:xfrm flipH="1" flipV="1">
              <a:off x="1476375" y="1665288"/>
              <a:ext cx="0" cy="184150"/>
            </a:xfrm>
            <a:prstGeom prst="straightConnector1">
              <a:avLst/>
            </a:prstGeom>
            <a:ln w="57150" cap="flat" cmpd="sng">
              <a:solidFill>
                <a:srgbClr val="000000"/>
              </a:solidFill>
              <a:prstDash val="solid"/>
              <a:bevel/>
              <a:headEnd type="none" w="med" len="med"/>
              <a:tailEnd type="none" w="med" len="med"/>
            </a:ln>
          </p:spPr>
        </p:cxnSp>
        <p:cxnSp>
          <p:nvCxnSpPr>
            <p:cNvPr id="144395" name="直接箭头连接符 227"/>
            <p:cNvCxnSpPr/>
            <p:nvPr/>
          </p:nvCxnSpPr>
          <p:spPr>
            <a:xfrm flipH="1" flipV="1">
              <a:off x="7967663" y="1492250"/>
              <a:ext cx="0" cy="449263"/>
            </a:xfrm>
            <a:prstGeom prst="straightConnector1">
              <a:avLst/>
            </a:prstGeom>
            <a:ln w="57150" cap="flat" cmpd="sng">
              <a:solidFill>
                <a:srgbClr val="000000"/>
              </a:solidFill>
              <a:prstDash val="solid"/>
              <a:bevel/>
              <a:headEnd type="none" w="med" len="med"/>
              <a:tailEnd type="none" w="med" len="med"/>
            </a:ln>
          </p:spPr>
        </p:cxnSp>
        <p:cxnSp>
          <p:nvCxnSpPr>
            <p:cNvPr id="144396" name="直接箭头连接符 228"/>
            <p:cNvCxnSpPr/>
            <p:nvPr/>
          </p:nvCxnSpPr>
          <p:spPr>
            <a:xfrm flipH="1">
              <a:off x="4751388" y="1674813"/>
              <a:ext cx="0" cy="184150"/>
            </a:xfrm>
            <a:prstGeom prst="straightConnector1">
              <a:avLst/>
            </a:prstGeom>
            <a:ln w="57150" cap="flat" cmpd="sng">
              <a:solidFill>
                <a:srgbClr val="000000"/>
              </a:solidFill>
              <a:prstDash val="solid"/>
              <a:bevel/>
              <a:headEnd type="none" w="med" len="med"/>
              <a:tailEnd type="none" w="med" len="med"/>
            </a:ln>
          </p:spPr>
        </p:cxnSp>
        <p:cxnSp>
          <p:nvCxnSpPr>
            <p:cNvPr id="144401" name="直接箭头连接符 225"/>
            <p:cNvCxnSpPr/>
            <p:nvPr/>
          </p:nvCxnSpPr>
          <p:spPr>
            <a:xfrm flipH="1">
              <a:off x="6242050" y="1720850"/>
              <a:ext cx="0" cy="184150"/>
            </a:xfrm>
            <a:prstGeom prst="straightConnector1">
              <a:avLst/>
            </a:prstGeom>
            <a:ln w="57150" cap="flat" cmpd="sng">
              <a:solidFill>
                <a:srgbClr val="000000"/>
              </a:solidFill>
              <a:prstDash val="solid"/>
              <a:bevel/>
              <a:headEnd type="none" w="med" len="med"/>
              <a:tailEnd type="none" w="med" len="med"/>
            </a:ln>
          </p:spPr>
        </p:cxnSp>
        <p:cxnSp>
          <p:nvCxnSpPr>
            <p:cNvPr id="144403" name="直接箭头连接符 225"/>
            <p:cNvCxnSpPr/>
            <p:nvPr/>
          </p:nvCxnSpPr>
          <p:spPr>
            <a:xfrm flipH="1">
              <a:off x="7127875" y="1677988"/>
              <a:ext cx="0" cy="184150"/>
            </a:xfrm>
            <a:prstGeom prst="straightConnector1">
              <a:avLst/>
            </a:prstGeom>
            <a:ln w="57150" cap="flat" cmpd="sng">
              <a:solidFill>
                <a:srgbClr val="000000"/>
              </a:solidFill>
              <a:prstDash val="solid"/>
              <a:bevel/>
              <a:headEnd type="none" w="med" len="med"/>
              <a:tailEnd type="none" w="med" len="med"/>
            </a:ln>
          </p:spPr>
        </p:cxnSp>
        <p:cxnSp>
          <p:nvCxnSpPr>
            <p:cNvPr id="144404" name="直接箭头连接符 225"/>
            <p:cNvCxnSpPr/>
            <p:nvPr/>
          </p:nvCxnSpPr>
          <p:spPr>
            <a:xfrm flipH="1">
              <a:off x="6732588" y="1697038"/>
              <a:ext cx="0" cy="185737"/>
            </a:xfrm>
            <a:prstGeom prst="straightConnector1">
              <a:avLst/>
            </a:prstGeom>
            <a:ln w="57150" cap="flat" cmpd="sng">
              <a:solidFill>
                <a:srgbClr val="000000"/>
              </a:solidFill>
              <a:prstDash val="solid"/>
              <a:bevel/>
              <a:headEnd type="none" w="med" len="med"/>
              <a:tailEnd type="none" w="med" len="med"/>
            </a:ln>
          </p:spPr>
        </p:cxnSp>
        <p:sp>
          <p:nvSpPr>
            <p:cNvPr id="27" name="矩形 26"/>
            <p:cNvSpPr/>
            <p:nvPr/>
          </p:nvSpPr>
          <p:spPr>
            <a:xfrm>
              <a:off x="237397" y="858580"/>
              <a:ext cx="655639" cy="643890"/>
            </a:xfrm>
            <a:prstGeom prst="rect">
              <a:avLst/>
            </a:prstGeom>
            <a:solidFill>
              <a:schemeClr val="accent5">
                <a:lumMod val="20000"/>
                <a:lumOff val="80000"/>
              </a:schemeClr>
            </a:solidFill>
            <a:ln>
              <a:solidFill>
                <a:srgbClr val="FF0000"/>
              </a:solidFill>
            </a:ln>
          </p:spPr>
          <p:txBody>
            <a:bodyPr lIns="91379" tIns="45689" rIns="91379" bIns="45689">
              <a:spAutoFit/>
            </a:bodyPr>
            <a:lstStyle/>
            <a:p>
              <a:pPr defTabSz="913130" eaLnBrk="1" fontAlgn="auto" hangingPunct="1">
                <a:spcBef>
                  <a:spcPct val="0"/>
                </a:spcBef>
                <a:spcAft>
                  <a:spcPct val="0"/>
                </a:spcAft>
                <a:defRPr/>
              </a:pPr>
              <a:r>
                <a:rPr lang="zh-CN" altLang="en-US" sz="1800" b="1" kern="0">
                  <a:solidFill>
                    <a:srgbClr val="000000"/>
                  </a:solidFill>
                  <a:latin typeface="黑体" panose="02010609060101010101" pitchFamily="2" charset="-122"/>
                  <a:ea typeface="黑体" panose="02010609060101010101" pitchFamily="2" charset="-122"/>
                </a:rPr>
                <a:t>历史阶段</a:t>
              </a:r>
              <a:endParaRPr lang="zh-CN" altLang="en-US" sz="1800" kern="0">
                <a:solidFill>
                  <a:srgbClr val="000000"/>
                </a:solidFill>
                <a:latin typeface="黑体" panose="02010609060101010101" pitchFamily="2" charset="-122"/>
                <a:ea typeface="黑体" panose="02010609060101010101" pitchFamily="2" charset="-122"/>
              </a:endParaRPr>
            </a:p>
          </p:txBody>
        </p:sp>
        <p:sp>
          <p:nvSpPr>
            <p:cNvPr id="19" name="圆角矩形 18"/>
            <p:cNvSpPr/>
            <p:nvPr/>
          </p:nvSpPr>
          <p:spPr>
            <a:xfrm>
              <a:off x="943776" y="790574"/>
              <a:ext cx="1316098" cy="718235"/>
            </a:xfrm>
            <a:prstGeom prst="roundRect">
              <a:avLst/>
            </a:prstGeom>
            <a:solidFill>
              <a:srgbClr val="FFCC99"/>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sz="2000" b="1">
                  <a:solidFill>
                    <a:schemeClr val="tx1"/>
                  </a:solidFill>
                </a:rPr>
                <a:t>争取和平民主</a:t>
              </a:r>
              <a:endParaRPr lang="zh-CN" altLang="en-US" sz="2000" b="1">
                <a:solidFill>
                  <a:schemeClr val="tx1"/>
                </a:solidFill>
              </a:endParaRPr>
            </a:p>
          </p:txBody>
        </p:sp>
        <p:sp>
          <p:nvSpPr>
            <p:cNvPr id="31" name="圆角矩形 30"/>
            <p:cNvSpPr/>
            <p:nvPr/>
          </p:nvSpPr>
          <p:spPr>
            <a:xfrm>
              <a:off x="3238818" y="1168400"/>
              <a:ext cx="1247775" cy="323850"/>
            </a:xfrm>
            <a:prstGeom prst="roundRect">
              <a:avLst/>
            </a:prstGeom>
            <a:solidFill>
              <a:srgbClr val="FFCC99"/>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sz="2000" b="1">
                  <a:solidFill>
                    <a:srgbClr val="0000FF"/>
                  </a:solidFill>
                </a:rPr>
                <a:t>战略防御</a:t>
              </a:r>
              <a:endParaRPr lang="zh-CN" altLang="en-US" sz="2000" b="1">
                <a:solidFill>
                  <a:srgbClr val="0000FF"/>
                </a:solidFill>
              </a:endParaRPr>
            </a:p>
          </p:txBody>
        </p:sp>
        <p:sp>
          <p:nvSpPr>
            <p:cNvPr id="32" name="圆角矩形 31"/>
            <p:cNvSpPr/>
            <p:nvPr/>
          </p:nvSpPr>
          <p:spPr>
            <a:xfrm>
              <a:off x="4751388" y="1160463"/>
              <a:ext cx="1335088" cy="325438"/>
            </a:xfrm>
            <a:prstGeom prst="roundRect">
              <a:avLst/>
            </a:prstGeom>
            <a:solidFill>
              <a:srgbClr val="FFCC99"/>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sz="2000" b="1">
                  <a:solidFill>
                    <a:srgbClr val="0000FF"/>
                  </a:solidFill>
                </a:rPr>
                <a:t>战略进攻</a:t>
              </a:r>
              <a:endParaRPr lang="zh-CN" altLang="en-US" sz="2000" b="1">
                <a:solidFill>
                  <a:srgbClr val="0000FF"/>
                </a:solidFill>
              </a:endParaRPr>
            </a:p>
          </p:txBody>
        </p:sp>
        <p:sp>
          <p:nvSpPr>
            <p:cNvPr id="33" name="圆角矩形 32"/>
            <p:cNvSpPr/>
            <p:nvPr/>
          </p:nvSpPr>
          <p:spPr>
            <a:xfrm>
              <a:off x="6242368" y="1149033"/>
              <a:ext cx="1265238" cy="323850"/>
            </a:xfrm>
            <a:prstGeom prst="roundRect">
              <a:avLst/>
            </a:prstGeom>
            <a:solidFill>
              <a:srgbClr val="FFCC99"/>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sz="2000" b="1">
                  <a:solidFill>
                    <a:srgbClr val="0000FF"/>
                  </a:solidFill>
                </a:rPr>
                <a:t>战略决战</a:t>
              </a:r>
              <a:endParaRPr lang="zh-CN" altLang="en-US" sz="2000" b="1">
                <a:solidFill>
                  <a:srgbClr val="0000FF"/>
                </a:solidFill>
              </a:endParaRPr>
            </a:p>
          </p:txBody>
        </p:sp>
        <p:sp>
          <p:nvSpPr>
            <p:cNvPr id="34" name="圆角矩形 33"/>
            <p:cNvSpPr/>
            <p:nvPr/>
          </p:nvSpPr>
          <p:spPr>
            <a:xfrm>
              <a:off x="7507511" y="1123633"/>
              <a:ext cx="1123950" cy="323850"/>
            </a:xfrm>
            <a:prstGeom prst="roundRect">
              <a:avLst/>
            </a:prstGeom>
            <a:solidFill>
              <a:srgbClr val="FFCC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sz="1600" b="1">
                  <a:solidFill>
                    <a:srgbClr val="0000FF"/>
                  </a:solidFill>
                </a:rPr>
                <a:t>胜利进军</a:t>
              </a:r>
              <a:endParaRPr lang="zh-CN" altLang="en-US" sz="1600" b="1">
                <a:solidFill>
                  <a:srgbClr val="0000FF"/>
                </a:solidFill>
              </a:endParaRPr>
            </a:p>
          </p:txBody>
        </p:sp>
        <p:sp>
          <p:nvSpPr>
            <p:cNvPr id="37" name="圆角矩形 36"/>
            <p:cNvSpPr/>
            <p:nvPr/>
          </p:nvSpPr>
          <p:spPr>
            <a:xfrm>
              <a:off x="2771775" y="790575"/>
              <a:ext cx="423863" cy="1041400"/>
            </a:xfrm>
            <a:prstGeom prst="roundRect">
              <a:avLst/>
            </a:prstGeom>
            <a:solidFill>
              <a:srgbClr val="FFCC99"/>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sz="1800" b="1">
                  <a:solidFill>
                    <a:schemeClr val="tx1"/>
                  </a:solidFill>
                </a:rPr>
                <a:t>内战爆发</a:t>
              </a:r>
              <a:endParaRPr lang="zh-CN" altLang="en-US" sz="1800" b="1">
                <a:solidFill>
                  <a:schemeClr val="tx1"/>
                </a:solidFill>
              </a:endParaRPr>
            </a:p>
          </p:txBody>
        </p:sp>
        <p:cxnSp>
          <p:nvCxnSpPr>
            <p:cNvPr id="61" name="直接连接符 60"/>
            <p:cNvCxnSpPr/>
            <p:nvPr/>
          </p:nvCxnSpPr>
          <p:spPr bwMode="auto">
            <a:xfrm flipH="1">
              <a:off x="2708275" y="574675"/>
              <a:ext cx="0" cy="1274763"/>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bwMode="auto">
            <a:xfrm flipH="1">
              <a:off x="6242050" y="1108075"/>
              <a:ext cx="0" cy="61277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bwMode="auto">
            <a:xfrm flipH="1">
              <a:off x="8675688" y="1019175"/>
              <a:ext cx="0" cy="79057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455988" y="569913"/>
              <a:ext cx="4808538" cy="520700"/>
            </a:xfrm>
            <a:prstGeom prst="rect">
              <a:avLst/>
            </a:prstGeom>
            <a:solidFill>
              <a:schemeClr val="accent4">
                <a:lumMod val="20000"/>
                <a:lumOff val="80000"/>
              </a:schemeClr>
            </a:solidFill>
            <a:ln>
              <a:solidFill>
                <a:srgbClr val="FF0000"/>
              </a:solidFill>
            </a:ln>
          </p:spPr>
          <p:txBody>
            <a:bodyPr lIns="91392" tIns="45696" rIns="91392" bIns="45696">
              <a:spAutoFit/>
            </a:bodyPr>
            <a:lstStyle/>
            <a:p>
              <a:pPr eaLnBrk="1" hangingPunct="1">
                <a:defRPr/>
              </a:pPr>
              <a:r>
                <a:rPr lang="zh-CN" altLang="en-US" sz="2800" b="1">
                  <a:solidFill>
                    <a:srgbClr val="000000"/>
                  </a:solidFill>
                  <a:latin typeface="黑体" panose="02010609060101010101" pitchFamily="2" charset="-122"/>
                  <a:ea typeface="黑体" panose="02010609060101010101" pitchFamily="2" charset="-122"/>
                  <a:cs typeface="黑体" panose="02010609060101010101" pitchFamily="2" charset="-122"/>
                </a:rPr>
                <a:t>三年解放战争</a:t>
              </a:r>
              <a:r>
                <a:rPr lang="zh-CN" altLang="en-US" sz="2400" b="1">
                  <a:solidFill>
                    <a:srgbClr val="000000"/>
                  </a:solidFill>
                  <a:latin typeface="黑体" panose="02010609060101010101" pitchFamily="2" charset="-122"/>
                  <a:ea typeface="黑体" panose="02010609060101010101" pitchFamily="2" charset="-122"/>
                  <a:cs typeface="黑体" panose="02010609060101010101" pitchFamily="2" charset="-122"/>
                </a:rPr>
                <a:t>（</a:t>
              </a:r>
              <a:r>
                <a:rPr lang="en-US" altLang="zh-CN" sz="2400" b="1">
                  <a:solidFill>
                    <a:srgbClr val="000000"/>
                  </a:solidFill>
                  <a:latin typeface="黑体" panose="02010609060101010101" pitchFamily="2" charset="-122"/>
                  <a:ea typeface="黑体" panose="02010609060101010101" pitchFamily="2" charset="-122"/>
                  <a:cs typeface="黑体" panose="02010609060101010101" pitchFamily="2" charset="-122"/>
                </a:rPr>
                <a:t>1946.6-1949</a:t>
              </a:r>
              <a:r>
                <a:rPr lang="zh-CN" altLang="en-US" sz="2400" b="1">
                  <a:solidFill>
                    <a:srgbClr val="000000"/>
                  </a:solidFill>
                  <a:latin typeface="黑体" panose="02010609060101010101" pitchFamily="2" charset="-122"/>
                  <a:ea typeface="黑体" panose="02010609060101010101" pitchFamily="2" charset="-122"/>
                  <a:cs typeface="黑体" panose="02010609060101010101" pitchFamily="2" charset="-122"/>
                </a:rPr>
                <a:t>）</a:t>
              </a:r>
              <a:endParaRPr lang="zh-CN" altLang="en-US" sz="2400" b="1">
                <a:solidFill>
                  <a:srgbClr val="000000"/>
                </a:solidFill>
                <a:latin typeface="黑体" panose="02010609060101010101" pitchFamily="2" charset="-122"/>
                <a:ea typeface="黑体" panose="02010609060101010101" pitchFamily="2" charset="-122"/>
                <a:cs typeface="黑体" panose="02010609060101010101" pitchFamily="2" charset="-122"/>
              </a:endParaRPr>
            </a:p>
          </p:txBody>
        </p:sp>
        <p:sp>
          <p:nvSpPr>
            <p:cNvPr id="76" name="圆角矩形 75"/>
            <p:cNvSpPr/>
            <p:nvPr/>
          </p:nvSpPr>
          <p:spPr>
            <a:xfrm>
              <a:off x="8877206" y="120968"/>
              <a:ext cx="436880" cy="2916554"/>
            </a:xfrm>
            <a:prstGeom prst="roundRect">
              <a:avLst/>
            </a:prstGeom>
            <a:solidFill>
              <a:srgbClr val="FFCC99"/>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anchor="ctr"/>
            <a:lstStyle/>
            <a:p>
              <a:pPr algn="ctr">
                <a:defRPr/>
              </a:pPr>
              <a:r>
                <a:rPr lang="zh-CN" altLang="en-US" sz="2400" b="1">
                  <a:solidFill>
                    <a:schemeClr val="tx1"/>
                  </a:solidFill>
                </a:rPr>
                <a:t>人民解放战争胜利</a:t>
              </a:r>
              <a:endParaRPr lang="zh-CN" altLang="en-US" sz="2400" b="1">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5" grpId="0" bldLvl="0" animBg="1"/>
      <p:bldP spid="46" grpId="0" bldLvl="0" animBg="1"/>
      <p:bldP spid="47" grpId="0" bldLvl="0" animBg="1"/>
      <p:bldP spid="48" grpId="0" bldLvl="0" animBg="1"/>
      <p:bldP spid="5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标题 4"/>
          <p:cNvSpPr>
            <a:spLocks noGrp="1"/>
          </p:cNvSpPr>
          <p:nvPr>
            <p:ph type="title" idx="4294967295"/>
            <p:custDataLst>
              <p:tags r:id="rId1"/>
            </p:custDataLst>
          </p:nvPr>
        </p:nvSpPr>
        <p:spPr>
          <a:xfrm>
            <a:off x="0" y="1103630"/>
            <a:ext cx="3944620" cy="330835"/>
          </a:xfrm>
        </p:spPr>
        <p:txBody>
          <a:bodyPr wrap="square" lIns="67500" tIns="35100" rIns="67500" bIns="35100" anchor="t"/>
          <a:p>
            <a:pPr marL="0" marR="0" indent="0" algn="l" defTabSz="914400" rtl="0" eaLnBrk="1" fontAlgn="base" latinLnBrk="0" hangingPunct="1">
              <a:lnSpc>
                <a:spcPct val="100000"/>
              </a:lnSpc>
              <a:spcBef>
                <a:spcPct val="0"/>
              </a:spcBef>
              <a:spcAft>
                <a:spcPct val="0"/>
              </a:spcAft>
              <a:buClrTx/>
              <a:buSzTx/>
              <a:buFontTx/>
              <a:buNone/>
            </a:pPr>
            <a:r>
              <a:rPr kumimoji="0" lang="zh-CN" altLang="en-US" sz="2100" b="1" i="0" u="none" strike="noStrike" kern="1200" cap="none" spc="200" normalizeH="0" baseline="0" noProof="1">
                <a:solidFill>
                  <a:schemeClr val="bg1"/>
                </a:solidFill>
                <a:latin typeface="Arial" panose="020B0604020202020204" pitchFamily="34" charset="0"/>
                <a:ea typeface="隶书" panose="02010509060101010101" pitchFamily="49" charset="-122"/>
                <a:cs typeface="+mj-cs"/>
              </a:rPr>
              <a:t>四、新民主主义革命的胜利</a:t>
            </a:r>
            <a:endParaRPr kumimoji="0" lang="zh-CN" altLang="en-US" sz="2100" b="1" i="0" u="none" strike="noStrike" kern="1200" cap="none" spc="200" normalizeH="0" baseline="0" noProof="1">
              <a:solidFill>
                <a:schemeClr val="bg1"/>
              </a:solidFill>
              <a:latin typeface="Arial" panose="020B0604020202020204" pitchFamily="34" charset="0"/>
              <a:ea typeface="隶书" panose="02010509060101010101" pitchFamily="49" charset="-122"/>
              <a:cs typeface="+mj-cs"/>
            </a:endParaRPr>
          </a:p>
        </p:txBody>
      </p:sp>
      <p:sp>
        <p:nvSpPr>
          <p:cNvPr id="92162" name="文本框 6"/>
          <p:cNvSpPr txBox="1"/>
          <p:nvPr/>
        </p:nvSpPr>
        <p:spPr>
          <a:xfrm>
            <a:off x="245745" y="758825"/>
            <a:ext cx="2268855" cy="491490"/>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600" b="1">
                <a:solidFill>
                  <a:schemeClr val="tx1"/>
                </a:solidFill>
                <a:uFillTx/>
                <a:latin typeface="黑体" panose="02010609060101010101" pitchFamily="2" charset="-122"/>
                <a:ea typeface="黑体" panose="02010609060101010101" pitchFamily="2" charset="-122"/>
              </a:rPr>
              <a:t>1.</a:t>
            </a:r>
            <a:r>
              <a:rPr lang="zh-CN" altLang="en-US" sz="2600" b="1">
                <a:solidFill>
                  <a:schemeClr val="tx1"/>
                </a:solidFill>
                <a:uFillTx/>
                <a:latin typeface="黑体" panose="02010609060101010101" pitchFamily="2" charset="-122"/>
                <a:ea typeface="黑体" panose="02010609060101010101" pitchFamily="2" charset="-122"/>
              </a:rPr>
              <a:t>土地改革</a:t>
            </a:r>
            <a:endParaRPr lang="zh-CN" altLang="en-US" sz="2600" b="1">
              <a:solidFill>
                <a:schemeClr val="tx1"/>
              </a:solidFill>
              <a:uFillTx/>
              <a:latin typeface="黑体" panose="02010609060101010101" pitchFamily="2" charset="-122"/>
              <a:ea typeface="黑体" panose="02010609060101010101" pitchFamily="2" charset="-122"/>
            </a:endParaRPr>
          </a:p>
        </p:txBody>
      </p:sp>
      <p:sp>
        <p:nvSpPr>
          <p:cNvPr id="92163" name="文本框 9"/>
          <p:cNvSpPr txBox="1"/>
          <p:nvPr/>
        </p:nvSpPr>
        <p:spPr>
          <a:xfrm>
            <a:off x="1449070" y="2331720"/>
            <a:ext cx="7574280" cy="553085"/>
          </a:xfrm>
          <a:prstGeom prst="rect">
            <a:avLst/>
          </a:prstGeom>
          <a:noFill/>
          <a:ln w="9525">
            <a:solidFill>
              <a:srgbClr val="FF0000"/>
            </a:solidFill>
          </a:ln>
        </p:spPr>
        <p:txBody>
          <a:bodyPr wrap="square" anchor="t">
            <a:spAutoFit/>
          </a:bodyPr>
          <a:p>
            <a:pPr>
              <a:lnSpc>
                <a:spcPct val="125000"/>
              </a:lnSpc>
            </a:pPr>
            <a:r>
              <a:rPr lang="zh-CN" altLang="zh-CN" sz="2400" b="1">
                <a:latin typeface="黑体" panose="02010609060101010101" pitchFamily="2" charset="-122"/>
                <a:ea typeface="黑体" panose="02010609060101010101" pitchFamily="2" charset="-122"/>
              </a:rPr>
              <a:t>19</a:t>
            </a:r>
            <a:r>
              <a:rPr lang="zh-CN" altLang="zh-CN" sz="2400" b="1">
                <a:latin typeface="黑体" panose="02010609060101010101" pitchFamily="2" charset="-122"/>
                <a:ea typeface="黑体" panose="02010609060101010101" pitchFamily="2" charset="-122"/>
              </a:rPr>
              <a:t>47年夏，全国土地会议制定了《中国土地法大纲》。</a:t>
            </a:r>
            <a:endParaRPr lang="zh-CN" altLang="zh-CN" sz="2400" b="1">
              <a:latin typeface="黑体" panose="02010609060101010101" pitchFamily="2" charset="-122"/>
              <a:ea typeface="黑体" panose="02010609060101010101" pitchFamily="2" charset="-122"/>
            </a:endParaRPr>
          </a:p>
        </p:txBody>
      </p:sp>
      <p:grpSp>
        <p:nvGrpSpPr>
          <p:cNvPr id="9" name="组合 8"/>
          <p:cNvGrpSpPr/>
          <p:nvPr/>
        </p:nvGrpSpPr>
        <p:grpSpPr>
          <a:xfrm>
            <a:off x="320675" y="4729480"/>
            <a:ext cx="7927340" cy="2058035"/>
            <a:chOff x="505" y="7208"/>
            <a:chExt cx="12484" cy="3481"/>
          </a:xfrm>
        </p:grpSpPr>
        <p:pic>
          <p:nvPicPr>
            <p:cNvPr id="92164" name="图片 8"/>
            <p:cNvPicPr>
              <a:picLocks noChangeAspect="1"/>
            </p:cNvPicPr>
            <p:nvPr/>
          </p:nvPicPr>
          <p:blipFill>
            <a:blip r:embed="rId2">
              <a:lum bright="-6000" contrast="6000"/>
            </a:blip>
            <a:stretch>
              <a:fillRect/>
            </a:stretch>
          </p:blipFill>
          <p:spPr>
            <a:xfrm>
              <a:off x="505" y="7262"/>
              <a:ext cx="4209" cy="3427"/>
            </a:xfrm>
            <a:prstGeom prst="rect">
              <a:avLst/>
            </a:prstGeom>
            <a:noFill/>
            <a:ln w="9525">
              <a:noFill/>
            </a:ln>
          </p:spPr>
        </p:pic>
        <p:pic>
          <p:nvPicPr>
            <p:cNvPr id="92165" name="Picture 5" descr="1882_101032"/>
            <p:cNvPicPr>
              <a:picLocks noChangeAspect="1"/>
            </p:cNvPicPr>
            <p:nvPr/>
          </p:nvPicPr>
          <p:blipFill>
            <a:blip r:embed="rId3">
              <a:lum bright="-6000" contrast="6000"/>
            </a:blip>
            <a:srcRect t="1668"/>
            <a:stretch>
              <a:fillRect/>
            </a:stretch>
          </p:blipFill>
          <p:spPr>
            <a:xfrm>
              <a:off x="4714" y="7225"/>
              <a:ext cx="4209" cy="3464"/>
            </a:xfrm>
            <a:prstGeom prst="rect">
              <a:avLst/>
            </a:prstGeom>
            <a:noFill/>
            <a:ln w="19050">
              <a:noFill/>
            </a:ln>
          </p:spPr>
        </p:pic>
        <p:pic>
          <p:nvPicPr>
            <p:cNvPr id="92166" name="Picture 4" descr="3039"/>
            <p:cNvPicPr>
              <a:picLocks noChangeAspect="1"/>
            </p:cNvPicPr>
            <p:nvPr/>
          </p:nvPicPr>
          <p:blipFill>
            <a:blip r:embed="rId4"/>
            <a:srcRect l="10612" t="10548" r="11714" b="9608"/>
            <a:stretch>
              <a:fillRect/>
            </a:stretch>
          </p:blipFill>
          <p:spPr>
            <a:xfrm>
              <a:off x="8923" y="7208"/>
              <a:ext cx="4066" cy="3481"/>
            </a:xfrm>
            <a:prstGeom prst="rect">
              <a:avLst/>
            </a:prstGeom>
            <a:noFill/>
            <a:ln w="9525">
              <a:noFill/>
            </a:ln>
          </p:spPr>
        </p:pic>
      </p:grpSp>
      <p:sp>
        <p:nvSpPr>
          <p:cNvPr id="70659" name="矩形 2"/>
          <p:cNvSpPr/>
          <p:nvPr/>
        </p:nvSpPr>
        <p:spPr>
          <a:xfrm>
            <a:off x="171450" y="267018"/>
            <a:ext cx="4168140" cy="491490"/>
          </a:xfrm>
          <a:prstGeom prst="rect">
            <a:avLst/>
          </a:prstGeom>
          <a:solidFill>
            <a:srgbClr val="FFFF00"/>
          </a:solidFill>
          <a:ln w="9525">
            <a:solidFill>
              <a:srgbClr val="FF0000"/>
            </a:solidFill>
          </a:ln>
        </p:spPr>
        <p:txBody>
          <a:bodyPr wrap="none" anchor="t">
            <a:spAutoFit/>
          </a:bodyPr>
          <a:p>
            <a:pPr>
              <a:spcAft>
                <a:spcPts val="1200"/>
              </a:spcAft>
            </a:pPr>
            <a:r>
              <a:rPr lang="zh-CN" altLang="en-US" sz="2600" b="1" dirty="0">
                <a:solidFill>
                  <a:schemeClr val="tx1"/>
                </a:solidFill>
                <a:uFillTx/>
                <a:latin typeface="黑体" panose="02010609060101010101" pitchFamily="2" charset="-122"/>
                <a:ea typeface="黑体" panose="02010609060101010101" pitchFamily="2" charset="-122"/>
                <a:sym typeface="Wingdings" panose="05000000000000000000" pitchFamily="2" charset="2"/>
              </a:rPr>
              <a:t>三、新民主主义革命的胜利</a:t>
            </a:r>
            <a:endParaRPr lang="zh-CN" altLang="en-US" sz="2600" b="1" dirty="0">
              <a:solidFill>
                <a:schemeClr val="tx1"/>
              </a:solidFill>
              <a:uFillTx/>
              <a:latin typeface="黑体" panose="02010609060101010101" pitchFamily="2" charset="-122"/>
              <a:ea typeface="黑体" panose="02010609060101010101" pitchFamily="2" charset="-122"/>
              <a:sym typeface="Wingdings" panose="05000000000000000000" pitchFamily="2" charset="2"/>
            </a:endParaRPr>
          </a:p>
        </p:txBody>
      </p:sp>
      <p:sp>
        <p:nvSpPr>
          <p:cNvPr id="2" name="文本框 1"/>
          <p:cNvSpPr txBox="1"/>
          <p:nvPr/>
        </p:nvSpPr>
        <p:spPr>
          <a:xfrm>
            <a:off x="1969135" y="2884805"/>
            <a:ext cx="7054215" cy="1087755"/>
          </a:xfrm>
          <a:prstGeom prst="rect">
            <a:avLst/>
          </a:prstGeom>
          <a:noFill/>
        </p:spPr>
        <p:txBody>
          <a:bodyPr wrap="square" rtlCol="0">
            <a:spAutoFit/>
          </a:bodyPr>
          <a:p>
            <a:pPr>
              <a:lnSpc>
                <a:spcPct val="90000"/>
              </a:lnSpc>
            </a:pPr>
            <a:r>
              <a:rPr lang="zh-CN" altLang="en-US" sz="2400" b="1"/>
              <a:t>没收地主土地，废除封建性及半封建性剥削的土地制度，实行“耕者有其田”的土地制度，按农村人口平均分配土地。</a:t>
            </a:r>
            <a:endParaRPr lang="zh-CN" altLang="en-US" sz="2400" b="1"/>
          </a:p>
        </p:txBody>
      </p:sp>
      <p:sp>
        <p:nvSpPr>
          <p:cNvPr id="3" name="文本框 6"/>
          <p:cNvSpPr txBox="1"/>
          <p:nvPr/>
        </p:nvSpPr>
        <p:spPr>
          <a:xfrm>
            <a:off x="171450" y="1342390"/>
            <a:ext cx="1812925" cy="491490"/>
          </a:xfrm>
          <a:prstGeom prst="rect">
            <a:avLst/>
          </a:prstGeom>
          <a:solidFill>
            <a:schemeClr val="accent5">
              <a:lumMod val="20000"/>
              <a:lumOff val="80000"/>
            </a:schemeClr>
          </a:solidFill>
          <a:ln w="9525">
            <a:solidFill>
              <a:srgbClr val="FF0000"/>
            </a:solidFill>
          </a:ln>
        </p:spPr>
        <p:txBody>
          <a:bodyPr wrap="square" anchor="t">
            <a:spAutoFit/>
          </a:bodyPr>
          <a:p>
            <a:r>
              <a:rPr lang="zh-CN" altLang="en-US" sz="2600" b="1">
                <a:solidFill>
                  <a:schemeClr val="tx1"/>
                </a:solidFill>
                <a:uFillTx/>
                <a:latin typeface="黑体" panose="02010609060101010101" pitchFamily="2" charset="-122"/>
                <a:ea typeface="黑体" panose="02010609060101010101" pitchFamily="2" charset="-122"/>
              </a:rPr>
              <a:t>（</a:t>
            </a:r>
            <a:r>
              <a:rPr lang="en-US" altLang="zh-CN" sz="2600" b="1">
                <a:solidFill>
                  <a:schemeClr val="tx1"/>
                </a:solidFill>
                <a:uFillTx/>
                <a:latin typeface="黑体" panose="02010609060101010101" pitchFamily="2" charset="-122"/>
                <a:ea typeface="黑体" panose="02010609060101010101" pitchFamily="2" charset="-122"/>
              </a:rPr>
              <a:t>1</a:t>
            </a:r>
            <a:r>
              <a:rPr lang="zh-CN" altLang="en-US" sz="2600" b="1">
                <a:solidFill>
                  <a:schemeClr val="tx1"/>
                </a:solidFill>
                <a:uFillTx/>
                <a:latin typeface="黑体" panose="02010609060101010101" pitchFamily="2" charset="-122"/>
                <a:ea typeface="黑体" panose="02010609060101010101" pitchFamily="2" charset="-122"/>
              </a:rPr>
              <a:t>）目的</a:t>
            </a:r>
            <a:endParaRPr lang="zh-CN" altLang="en-US" sz="2600" b="1">
              <a:solidFill>
                <a:schemeClr val="tx1"/>
              </a:solidFill>
              <a:uFillTx/>
              <a:latin typeface="黑体" panose="02010609060101010101" pitchFamily="2" charset="-122"/>
              <a:ea typeface="黑体" panose="02010609060101010101" pitchFamily="2" charset="-122"/>
            </a:endParaRPr>
          </a:p>
        </p:txBody>
      </p:sp>
      <p:sp>
        <p:nvSpPr>
          <p:cNvPr id="4" name="文本框 3"/>
          <p:cNvSpPr txBox="1"/>
          <p:nvPr/>
        </p:nvSpPr>
        <p:spPr>
          <a:xfrm>
            <a:off x="2065020" y="1250315"/>
            <a:ext cx="6862445" cy="891540"/>
          </a:xfrm>
          <a:prstGeom prst="rect">
            <a:avLst/>
          </a:prstGeom>
          <a:noFill/>
          <a:ln>
            <a:solidFill>
              <a:srgbClr val="FF0000"/>
            </a:solidFill>
          </a:ln>
        </p:spPr>
        <p:txBody>
          <a:bodyPr wrap="square" rtlCol="0">
            <a:spAutoFit/>
          </a:bodyPr>
          <a:p>
            <a:r>
              <a:rPr lang="zh-CN" altLang="en-US" sz="2600" b="1">
                <a:solidFill>
                  <a:schemeClr val="tx1"/>
                </a:solidFill>
                <a:uFillTx/>
                <a:sym typeface="+mn-ea"/>
              </a:rPr>
              <a:t>满足农民获得土地的要求，调动农民参加革命的积极性。</a:t>
            </a:r>
            <a:endParaRPr lang="zh-CN" altLang="en-US" sz="2600" b="1">
              <a:solidFill>
                <a:schemeClr val="tx1"/>
              </a:solidFill>
              <a:uFillTx/>
              <a:sym typeface="+mn-ea"/>
            </a:endParaRPr>
          </a:p>
        </p:txBody>
      </p:sp>
      <p:sp>
        <p:nvSpPr>
          <p:cNvPr id="5" name="文本框 6"/>
          <p:cNvSpPr txBox="1"/>
          <p:nvPr/>
        </p:nvSpPr>
        <p:spPr>
          <a:xfrm>
            <a:off x="171450" y="1910080"/>
            <a:ext cx="1812925" cy="491490"/>
          </a:xfrm>
          <a:prstGeom prst="rect">
            <a:avLst/>
          </a:prstGeom>
          <a:solidFill>
            <a:schemeClr val="accent5">
              <a:lumMod val="20000"/>
              <a:lumOff val="80000"/>
            </a:schemeClr>
          </a:solidFill>
          <a:ln w="9525">
            <a:solidFill>
              <a:srgbClr val="FF0000"/>
            </a:solidFill>
          </a:ln>
        </p:spPr>
        <p:txBody>
          <a:bodyPr wrap="square" anchor="t">
            <a:spAutoFit/>
          </a:bodyPr>
          <a:p>
            <a:r>
              <a:rPr lang="zh-CN" altLang="en-US" sz="2600" b="1">
                <a:solidFill>
                  <a:schemeClr val="tx1"/>
                </a:solidFill>
                <a:uFillTx/>
                <a:latin typeface="黑体" panose="02010609060101010101" pitchFamily="2" charset="-122"/>
                <a:ea typeface="黑体" panose="02010609060101010101" pitchFamily="2" charset="-122"/>
              </a:rPr>
              <a:t>（</a:t>
            </a:r>
            <a:r>
              <a:rPr lang="en-US" altLang="zh-CN" sz="2600" b="1">
                <a:solidFill>
                  <a:schemeClr val="tx1"/>
                </a:solidFill>
                <a:uFillTx/>
                <a:latin typeface="黑体" panose="02010609060101010101" pitchFamily="2" charset="-122"/>
                <a:ea typeface="黑体" panose="02010609060101010101" pitchFamily="2" charset="-122"/>
              </a:rPr>
              <a:t>2</a:t>
            </a:r>
            <a:r>
              <a:rPr lang="zh-CN" altLang="en-US" sz="2600" b="1">
                <a:solidFill>
                  <a:schemeClr val="tx1"/>
                </a:solidFill>
                <a:uFillTx/>
                <a:latin typeface="黑体" panose="02010609060101010101" pitchFamily="2" charset="-122"/>
                <a:ea typeface="黑体" panose="02010609060101010101" pitchFamily="2" charset="-122"/>
              </a:rPr>
              <a:t>）依据</a:t>
            </a:r>
            <a:endParaRPr lang="zh-CN" altLang="en-US" sz="2600" b="1">
              <a:solidFill>
                <a:schemeClr val="tx1"/>
              </a:solidFill>
              <a:uFillTx/>
              <a:latin typeface="黑体" panose="02010609060101010101" pitchFamily="2" charset="-122"/>
              <a:ea typeface="黑体" panose="02010609060101010101" pitchFamily="2" charset="-122"/>
            </a:endParaRPr>
          </a:p>
        </p:txBody>
      </p:sp>
      <p:sp>
        <p:nvSpPr>
          <p:cNvPr id="6" name="文本框 6"/>
          <p:cNvSpPr txBox="1"/>
          <p:nvPr/>
        </p:nvSpPr>
        <p:spPr>
          <a:xfrm>
            <a:off x="71755" y="2884805"/>
            <a:ext cx="1812925" cy="491490"/>
          </a:xfrm>
          <a:prstGeom prst="rect">
            <a:avLst/>
          </a:prstGeom>
          <a:solidFill>
            <a:schemeClr val="accent5">
              <a:lumMod val="20000"/>
              <a:lumOff val="80000"/>
            </a:schemeClr>
          </a:solidFill>
          <a:ln w="9525">
            <a:solidFill>
              <a:srgbClr val="FF0000"/>
            </a:solidFill>
          </a:ln>
        </p:spPr>
        <p:txBody>
          <a:bodyPr wrap="square" anchor="t">
            <a:spAutoFit/>
          </a:bodyPr>
          <a:p>
            <a:r>
              <a:rPr lang="zh-CN" altLang="en-US" sz="2600" b="1">
                <a:solidFill>
                  <a:schemeClr val="tx1"/>
                </a:solidFill>
                <a:uFillTx/>
                <a:latin typeface="黑体" panose="02010609060101010101" pitchFamily="2" charset="-122"/>
                <a:ea typeface="黑体" panose="02010609060101010101" pitchFamily="2" charset="-122"/>
              </a:rPr>
              <a:t>（</a:t>
            </a:r>
            <a:r>
              <a:rPr lang="en-US" altLang="zh-CN" sz="2600" b="1">
                <a:solidFill>
                  <a:schemeClr val="tx1"/>
                </a:solidFill>
                <a:uFillTx/>
                <a:latin typeface="黑体" panose="02010609060101010101" pitchFamily="2" charset="-122"/>
                <a:ea typeface="黑体" panose="02010609060101010101" pitchFamily="2" charset="-122"/>
              </a:rPr>
              <a:t>3</a:t>
            </a:r>
            <a:r>
              <a:rPr lang="zh-CN" altLang="en-US" sz="2600" b="1">
                <a:solidFill>
                  <a:schemeClr val="tx1"/>
                </a:solidFill>
                <a:uFillTx/>
                <a:latin typeface="黑体" panose="02010609060101010101" pitchFamily="2" charset="-122"/>
                <a:ea typeface="黑体" panose="02010609060101010101" pitchFamily="2" charset="-122"/>
              </a:rPr>
              <a:t>）内容</a:t>
            </a:r>
            <a:endParaRPr lang="zh-CN" altLang="en-US" sz="2600" b="1">
              <a:solidFill>
                <a:schemeClr val="tx1"/>
              </a:solidFill>
              <a:uFillTx/>
              <a:latin typeface="黑体" panose="02010609060101010101" pitchFamily="2" charset="-122"/>
              <a:ea typeface="黑体" panose="02010609060101010101" pitchFamily="2" charset="-122"/>
            </a:endParaRPr>
          </a:p>
        </p:txBody>
      </p:sp>
      <p:sp>
        <p:nvSpPr>
          <p:cNvPr id="7" name="文本框 6"/>
          <p:cNvSpPr txBox="1"/>
          <p:nvPr/>
        </p:nvSpPr>
        <p:spPr>
          <a:xfrm>
            <a:off x="71755" y="4085590"/>
            <a:ext cx="1812925" cy="491490"/>
          </a:xfrm>
          <a:prstGeom prst="rect">
            <a:avLst/>
          </a:prstGeom>
          <a:solidFill>
            <a:schemeClr val="accent5">
              <a:lumMod val="20000"/>
              <a:lumOff val="80000"/>
            </a:schemeClr>
          </a:solidFill>
          <a:ln w="9525">
            <a:solidFill>
              <a:srgbClr val="FF0000"/>
            </a:solidFill>
          </a:ln>
        </p:spPr>
        <p:txBody>
          <a:bodyPr wrap="square" anchor="t">
            <a:spAutoFit/>
          </a:bodyPr>
          <a:p>
            <a:r>
              <a:rPr lang="zh-CN" altLang="en-US" sz="2600" b="1">
                <a:solidFill>
                  <a:schemeClr val="tx1"/>
                </a:solidFill>
                <a:uFillTx/>
                <a:latin typeface="黑体" panose="02010609060101010101" pitchFamily="2" charset="-122"/>
                <a:ea typeface="黑体" panose="02010609060101010101" pitchFamily="2" charset="-122"/>
              </a:rPr>
              <a:t>（</a:t>
            </a:r>
            <a:r>
              <a:rPr lang="en-US" altLang="zh-CN" sz="2600" b="1">
                <a:solidFill>
                  <a:schemeClr val="tx1"/>
                </a:solidFill>
                <a:uFillTx/>
                <a:latin typeface="黑体" panose="02010609060101010101" pitchFamily="2" charset="-122"/>
                <a:ea typeface="黑体" panose="02010609060101010101" pitchFamily="2" charset="-122"/>
              </a:rPr>
              <a:t>4</a:t>
            </a:r>
            <a:r>
              <a:rPr lang="zh-CN" altLang="en-US" sz="2600" b="1">
                <a:solidFill>
                  <a:schemeClr val="tx1"/>
                </a:solidFill>
                <a:uFillTx/>
                <a:latin typeface="黑体" panose="02010609060101010101" pitchFamily="2" charset="-122"/>
                <a:ea typeface="黑体" panose="02010609060101010101" pitchFamily="2" charset="-122"/>
              </a:rPr>
              <a:t>）意义</a:t>
            </a:r>
            <a:endParaRPr lang="zh-CN" altLang="en-US" sz="2600" b="1">
              <a:solidFill>
                <a:schemeClr val="tx1"/>
              </a:solidFill>
              <a:uFillTx/>
              <a:latin typeface="黑体" panose="02010609060101010101" pitchFamily="2" charset="-122"/>
              <a:ea typeface="黑体" panose="02010609060101010101" pitchFamily="2" charset="-122"/>
            </a:endParaRPr>
          </a:p>
        </p:txBody>
      </p:sp>
      <p:sp>
        <p:nvSpPr>
          <p:cNvPr id="8" name="文本框 7"/>
          <p:cNvSpPr txBox="1"/>
          <p:nvPr/>
        </p:nvSpPr>
        <p:spPr>
          <a:xfrm>
            <a:off x="1884680" y="3973830"/>
            <a:ext cx="7005955" cy="755650"/>
          </a:xfrm>
          <a:prstGeom prst="rect">
            <a:avLst/>
          </a:prstGeom>
          <a:noFill/>
          <a:ln>
            <a:solidFill>
              <a:srgbClr val="FF0000"/>
            </a:solidFill>
          </a:ln>
        </p:spPr>
        <p:txBody>
          <a:bodyPr wrap="square" rtlCol="0">
            <a:spAutoFit/>
          </a:bodyPr>
          <a:p>
            <a:pPr>
              <a:lnSpc>
                <a:spcPct val="90000"/>
              </a:lnSpc>
            </a:pPr>
            <a:r>
              <a:rPr lang="zh-CN" altLang="zh-CN" sz="2400" b="1">
                <a:latin typeface="黑体" panose="02010609060101010101" pitchFamily="2" charset="-122"/>
                <a:ea typeface="黑体" panose="02010609060101010101" pitchFamily="2" charset="-122"/>
                <a:sym typeface="+mn-ea"/>
              </a:rPr>
              <a:t>各解放区掀起土地改革群众运动，使亿万农民在政治上、经济上获得了解放。</a:t>
            </a:r>
            <a:endParaRPr lang="zh-CN" altLang="en-US" sz="2400"/>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163"/>
                                        </p:tgtEl>
                                        <p:attrNameLst>
                                          <p:attrName>style.visibility</p:attrName>
                                        </p:attrNameLst>
                                      </p:cBhvr>
                                      <p:to>
                                        <p:strVal val="visible"/>
                                      </p:to>
                                    </p:set>
                                    <p:animEffect transition="in" filter="box(in)">
                                      <p:cBhvr>
                                        <p:cTn id="12" dur="2000"/>
                                        <p:tgtEl>
                                          <p:spTgt spid="9216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2163" grpId="0" animBg="1"/>
      <p:bldP spid="2"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18440" y="518795"/>
            <a:ext cx="8930005" cy="2306955"/>
          </a:xfrm>
          <a:prstGeom prst="rect">
            <a:avLst/>
          </a:prstGeom>
          <a:noFill/>
          <a:ln w="9525">
            <a:noFill/>
          </a:ln>
        </p:spPr>
        <p:txBody>
          <a:bodyPr wrap="square">
            <a:spAutoFit/>
          </a:bodyPr>
          <a:p>
            <a:pPr indent="306070"/>
            <a:r>
              <a:rPr lang="en-US" altLang="zh-CN" sz="2400" b="1">
                <a:latin typeface="Times New Roman" panose="02020603050405020304" pitchFamily="18" charset="0"/>
                <a:ea typeface="宋体" panose="02010600030101010101" pitchFamily="2" charset="-122"/>
              </a:rPr>
              <a:t>7</a:t>
            </a:r>
            <a:r>
              <a:rPr lang="zh-CN" sz="2400" b="1">
                <a:latin typeface="Times New Roman" panose="02020603050405020304" pitchFamily="18" charset="0"/>
                <a:ea typeface="宋体" panose="02010600030101010101" pitchFamily="2" charset="-122"/>
              </a:rPr>
              <a:t>．</a:t>
            </a:r>
            <a:r>
              <a:rPr lang="en-US" sz="2400" b="1">
                <a:latin typeface="Times New Roman" panose="02020603050405020304" pitchFamily="18" charset="0"/>
              </a:rPr>
              <a:t>1946</a:t>
            </a:r>
            <a:r>
              <a:rPr lang="zh-CN" sz="2400" b="1">
                <a:ea typeface="宋体" panose="02010600030101010101" pitchFamily="2" charset="-122"/>
              </a:rPr>
              <a:t>年</a:t>
            </a:r>
            <a:r>
              <a:rPr lang="en-US" sz="2400" b="1">
                <a:latin typeface="Times New Roman" panose="02020603050405020304" pitchFamily="18" charset="0"/>
              </a:rPr>
              <a:t>5</a:t>
            </a:r>
            <a:r>
              <a:rPr lang="zh-CN" sz="2400" b="1">
                <a:ea typeface="宋体" panose="02010600030101010101" pitchFamily="2" charset="-122"/>
              </a:rPr>
              <a:t>月</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中共中央发出</a:t>
            </a:r>
            <a:r>
              <a:rPr lang="en-US" sz="2400" b="1">
                <a:latin typeface="宋体" panose="02010600030101010101" pitchFamily="2" charset="-122"/>
                <a:cs typeface="Times New Roman" panose="02020603050405020304" pitchFamily="18" charset="0"/>
              </a:rPr>
              <a:t>“</a:t>
            </a:r>
            <a:r>
              <a:rPr lang="zh-CN" sz="2400" b="1">
                <a:ea typeface="宋体" panose="02010600030101010101" pitchFamily="2" charset="-122"/>
              </a:rPr>
              <a:t>五四</a:t>
            </a:r>
            <a:r>
              <a:rPr lang="en-US" sz="2400" b="1">
                <a:latin typeface="宋体" panose="02010600030101010101" pitchFamily="2" charset="-122"/>
                <a:cs typeface="Times New Roman" panose="02020603050405020304" pitchFamily="18" charset="0"/>
              </a:rPr>
              <a:t>”</a:t>
            </a:r>
            <a:r>
              <a:rPr lang="zh-CN" sz="2400" b="1">
                <a:ea typeface="宋体" panose="02010600030101010101" pitchFamily="2" charset="-122"/>
              </a:rPr>
              <a:t>指示：解决土地问题</a:t>
            </a:r>
            <a:r>
              <a:rPr lang="en-US" sz="2400" b="1">
                <a:latin typeface="宋体" panose="02010600030101010101" pitchFamily="2" charset="-122"/>
                <a:cs typeface="Times New Roman" panose="02020603050405020304" pitchFamily="18" charset="0"/>
              </a:rPr>
              <a:t>“</a:t>
            </a:r>
            <a:r>
              <a:rPr lang="zh-CN" sz="2400" b="1">
                <a:ea typeface="宋体" panose="02010600030101010101" pitchFamily="2" charset="-122"/>
              </a:rPr>
              <a:t>是目前一切工作的最基本环节</a:t>
            </a:r>
            <a:r>
              <a:rPr lang="en-US" sz="2400" b="1">
                <a:latin typeface="宋体" panose="02010600030101010101" pitchFamily="2" charset="-122"/>
                <a:cs typeface="Times New Roman" panose="02020603050405020304" pitchFamily="18" charset="0"/>
              </a:rPr>
              <a:t>”</a:t>
            </a:r>
            <a:r>
              <a:rPr lang="zh-CN" sz="2400" b="1">
                <a:ea typeface="宋体" panose="02010600030101010101" pitchFamily="2" charset="-122"/>
              </a:rPr>
              <a:t>；</a:t>
            </a:r>
            <a:r>
              <a:rPr lang="en-US" sz="2400" b="1">
                <a:latin typeface="宋体" panose="02010600030101010101" pitchFamily="2" charset="-122"/>
                <a:cs typeface="Times New Roman" panose="02020603050405020304" pitchFamily="18" charset="0"/>
              </a:rPr>
              <a:t>“</a:t>
            </a:r>
            <a:r>
              <a:rPr lang="zh-CN" sz="2400" b="1">
                <a:ea typeface="宋体" panose="02010600030101010101" pitchFamily="2" charset="-122"/>
              </a:rPr>
              <a:t>坚决拥护群众从反奸、清算减租、减息、退租、退息等斗争中</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从地主手中获得土地</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实现耕者有其田</a:t>
            </a:r>
            <a:r>
              <a:rPr lang="en-US" sz="2400" b="1">
                <a:latin typeface="宋体" panose="02010600030101010101" pitchFamily="2" charset="-122"/>
                <a:cs typeface="Times New Roman" panose="02020603050405020304" pitchFamily="18" charset="0"/>
              </a:rPr>
              <a:t>”</a:t>
            </a:r>
            <a:r>
              <a:rPr lang="zh-CN" sz="2400" b="1">
                <a:ea typeface="宋体" panose="02010600030101010101" pitchFamily="2" charset="-122"/>
              </a:rPr>
              <a:t>。该指示</a:t>
            </a:r>
            <a:r>
              <a:rPr lang="en-US" sz="2400" b="1">
                <a:latin typeface="Times New Roman" panose="02020603050405020304" pitchFamily="18" charset="0"/>
              </a:rPr>
              <a:t>(</a:t>
            </a:r>
            <a:r>
              <a:rPr lang="zh-CN" sz="2400" b="1">
                <a:ea typeface="宋体" panose="02010600030101010101" pitchFamily="2" charset="-122"/>
              </a:rPr>
              <a:t>　　</a:t>
            </a:r>
            <a:r>
              <a:rPr lang="en-US" sz="2400" b="1">
                <a:latin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A</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延续了抗战时期的土地政策</a:t>
            </a:r>
            <a:r>
              <a:rPr lang="en-US" sz="2400" b="1">
                <a:latin typeface="Times New Roman" panose="02020603050405020304" pitchFamily="18" charset="0"/>
                <a:cs typeface="Times New Roman" panose="02020603050405020304" pitchFamily="18" charset="0"/>
              </a:rPr>
              <a:t>B</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表明党的工作重心发生了转移</a:t>
            </a:r>
            <a:r>
              <a:rPr lang="en-US" sz="2400" b="1">
                <a:latin typeface="Times New Roman" panose="02020603050405020304" pitchFamily="18" charset="0"/>
                <a:cs typeface="Times New Roman" panose="02020603050405020304" pitchFamily="18" charset="0"/>
              </a:rPr>
              <a:t>C</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适应了民主革命形势的变化</a:t>
            </a:r>
            <a:r>
              <a:rPr lang="en-US" sz="2400" b="1">
                <a:latin typeface="Times New Roman" panose="02020603050405020304" pitchFamily="18" charset="0"/>
                <a:cs typeface="Times New Roman" panose="02020603050405020304" pitchFamily="18" charset="0"/>
              </a:rPr>
              <a:t>D</a:t>
            </a:r>
            <a:r>
              <a:rPr lang="zh-CN" sz="2400" b="1">
                <a:latin typeface="Times New Roman" panose="02020603050405020304" pitchFamily="18" charset="0"/>
                <a:ea typeface="宋体" panose="02010600030101010101" pitchFamily="2" charset="-122"/>
              </a:rPr>
              <a:t>．</a:t>
            </a:r>
            <a:r>
              <a:rPr lang="zh-CN" sz="2400" b="1">
                <a:ea typeface="宋体" panose="02010600030101010101" pitchFamily="2" charset="-122"/>
              </a:rPr>
              <a:t>意图彻底消灭农村的封建势力</a:t>
            </a:r>
            <a:endParaRPr lang="zh-CN" altLang="en-US" sz="2400" b="1"/>
          </a:p>
        </p:txBody>
      </p:sp>
      <p:sp>
        <p:nvSpPr>
          <p:cNvPr id="2" name="文本框 1"/>
          <p:cNvSpPr txBox="1"/>
          <p:nvPr/>
        </p:nvSpPr>
        <p:spPr>
          <a:xfrm>
            <a:off x="92710" y="3171190"/>
            <a:ext cx="8958580" cy="3046095"/>
          </a:xfrm>
          <a:prstGeom prst="rect">
            <a:avLst/>
          </a:prstGeom>
          <a:noFill/>
        </p:spPr>
        <p:txBody>
          <a:bodyPr wrap="square" rtlCol="0">
            <a:spAutoFit/>
          </a:bodyPr>
          <a:p>
            <a:pPr indent="306070"/>
            <a:r>
              <a:rPr lang="zh-CN" altLang="en-US" sz="2400" b="1">
                <a:solidFill>
                  <a:srgbClr val="FF0000"/>
                </a:solidFill>
                <a:latin typeface="Times New Roman" panose="02020603050405020304" pitchFamily="18" charset="0"/>
                <a:cs typeface="Times New Roman" panose="02020603050405020304" pitchFamily="18" charset="0"/>
                <a:sym typeface="+mn-ea"/>
              </a:rPr>
              <a:t>【答案】</a:t>
            </a:r>
            <a:r>
              <a:rPr lang="en-US" sz="2400" b="1">
                <a:solidFill>
                  <a:srgbClr val="FF0000"/>
                </a:solidFill>
                <a:latin typeface="Times New Roman" panose="02020603050405020304" pitchFamily="18" charset="0"/>
                <a:cs typeface="Times New Roman" panose="02020603050405020304" pitchFamily="18" charset="0"/>
                <a:sym typeface="+mn-ea"/>
              </a:rPr>
              <a:t>C</a:t>
            </a:r>
            <a:r>
              <a:rPr lang="zh-CN" sz="2400" b="1">
                <a:solidFill>
                  <a:srgbClr val="0000FF"/>
                </a:solidFill>
                <a:sym typeface="+mn-ea"/>
              </a:rPr>
              <a:t>。【解析】</a:t>
            </a:r>
            <a:r>
              <a:rPr lang="zh-CN" sz="2400" b="1">
                <a:cs typeface="楷体_GB2312" charset="0"/>
                <a:sym typeface="+mn-ea"/>
              </a:rPr>
              <a:t>据</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从地主手中获得土地</a:t>
            </a:r>
            <a:r>
              <a:rPr lang="zh-CN" sz="2400" b="1">
                <a:latin typeface="MingLiU_HKSCS" charset="0"/>
                <a:sym typeface="+mn-ea"/>
              </a:rPr>
              <a:t>，</a:t>
            </a:r>
            <a:r>
              <a:rPr lang="zh-CN" sz="2400" b="1">
                <a:cs typeface="楷体_GB2312" charset="0"/>
                <a:sym typeface="+mn-ea"/>
              </a:rPr>
              <a:t>实现耕者有其田</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这一</a:t>
            </a:r>
            <a:r>
              <a:rPr lang="zh-CN" sz="2400" b="1">
                <a:latin typeface="Times New Roman" panose="02020603050405020304" pitchFamily="18" charset="0"/>
                <a:cs typeface="楷体_GB2312" charset="0"/>
                <a:sym typeface="+mn-ea"/>
              </a:rPr>
              <a:t>指示可知中国共产党改变了抗日战争时期的</a:t>
            </a:r>
            <a:r>
              <a:rPr lang="en-US" sz="2400" b="1">
                <a:latin typeface="宋体" panose="02010600030101010101" pitchFamily="2" charset="-122"/>
                <a:cs typeface="Times New Roman" panose="02020603050405020304" pitchFamily="18" charset="0"/>
                <a:sym typeface="+mn-ea"/>
              </a:rPr>
              <a:t>“</a:t>
            </a:r>
            <a:r>
              <a:rPr lang="zh-CN" sz="2400" b="1">
                <a:latin typeface="Times New Roman" panose="02020603050405020304" pitchFamily="18" charset="0"/>
                <a:cs typeface="楷体_GB2312" charset="0"/>
                <a:sym typeface="+mn-ea"/>
              </a:rPr>
              <a:t>减租减息</a:t>
            </a:r>
            <a:r>
              <a:rPr lang="en-US" sz="2400" b="1">
                <a:latin typeface="宋体" panose="02010600030101010101" pitchFamily="2" charset="-122"/>
                <a:cs typeface="Times New Roman" panose="02020603050405020304" pitchFamily="18" charset="0"/>
                <a:sym typeface="+mn-ea"/>
              </a:rPr>
              <a:t>”</a:t>
            </a:r>
            <a:r>
              <a:rPr lang="zh-CN" sz="2400" b="1">
                <a:latin typeface="Times New Roman" panose="02020603050405020304" pitchFamily="18" charset="0"/>
                <a:cs typeface="楷体_GB2312" charset="0"/>
                <a:sym typeface="+mn-ea"/>
              </a:rPr>
              <a:t>政策</a:t>
            </a:r>
            <a:r>
              <a:rPr lang="zh-CN" sz="2400" b="1">
                <a:latin typeface="MingLiU_HKSCS" charset="0"/>
                <a:sym typeface="+mn-ea"/>
              </a:rPr>
              <a:t>，</a:t>
            </a:r>
            <a:r>
              <a:rPr lang="zh-CN" sz="2400" b="1">
                <a:cs typeface="楷体_GB2312" charset="0"/>
                <a:sym typeface="+mn-ea"/>
              </a:rPr>
              <a:t>主要是为了适</a:t>
            </a:r>
            <a:r>
              <a:rPr lang="zh-CN" sz="2400" b="1">
                <a:latin typeface="Times New Roman" panose="02020603050405020304" pitchFamily="18" charset="0"/>
                <a:cs typeface="楷体_GB2312" charset="0"/>
                <a:sym typeface="+mn-ea"/>
              </a:rPr>
              <a:t>应抗日战争胜利后阶级矛盾成为中国社会主要矛盾的现状</a:t>
            </a:r>
            <a:r>
              <a:rPr lang="zh-CN" sz="2400" b="1">
                <a:latin typeface="MingLiU_HKSCS" charset="0"/>
                <a:sym typeface="+mn-ea"/>
              </a:rPr>
              <a:t>，</a:t>
            </a:r>
            <a:r>
              <a:rPr lang="zh-CN" sz="2400" b="1">
                <a:cs typeface="楷体_GB2312" charset="0"/>
                <a:sym typeface="+mn-ea"/>
              </a:rPr>
              <a:t>故选</a:t>
            </a:r>
            <a:r>
              <a:rPr lang="en-US" sz="2400" b="1">
                <a:latin typeface="Times New Roman" panose="02020603050405020304" pitchFamily="18" charset="0"/>
                <a:cs typeface="楷体_GB2312" charset="0"/>
                <a:sym typeface="+mn-ea"/>
              </a:rPr>
              <a:t>C</a:t>
            </a:r>
            <a:r>
              <a:rPr lang="zh-CN" sz="2400" b="1">
                <a:cs typeface="楷体_GB2312" charset="0"/>
                <a:sym typeface="+mn-ea"/>
              </a:rPr>
              <a:t>项；中国共产党在解放战争时期实行的是</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耕者有其田</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政策</a:t>
            </a:r>
            <a:r>
              <a:rPr lang="zh-CN" sz="2400" b="1">
                <a:latin typeface="MingLiU_HKSCS" charset="0"/>
                <a:sym typeface="+mn-ea"/>
              </a:rPr>
              <a:t>，</a:t>
            </a:r>
            <a:r>
              <a:rPr lang="zh-CN" sz="2400" b="1">
                <a:cs typeface="楷体_GB2312" charset="0"/>
                <a:sym typeface="+mn-ea"/>
              </a:rPr>
              <a:t>而抗日战争时期实行的是</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减租减息</a:t>
            </a:r>
            <a:r>
              <a:rPr lang="en-US" sz="2400" b="1">
                <a:latin typeface="宋体" panose="02010600030101010101" pitchFamily="2" charset="-122"/>
                <a:cs typeface="Times New Roman" panose="02020603050405020304" pitchFamily="18" charset="0"/>
                <a:sym typeface="+mn-ea"/>
              </a:rPr>
              <a:t>”</a:t>
            </a:r>
            <a:r>
              <a:rPr lang="zh-CN" sz="2400" b="1">
                <a:cs typeface="楷体_GB2312" charset="0"/>
                <a:sym typeface="+mn-ea"/>
              </a:rPr>
              <a:t>政策</a:t>
            </a:r>
            <a:r>
              <a:rPr lang="zh-CN" sz="2400" b="1">
                <a:latin typeface="MingLiU_HKSCS" charset="0"/>
                <a:sym typeface="+mn-ea"/>
              </a:rPr>
              <a:t>，</a:t>
            </a:r>
            <a:r>
              <a:rPr lang="zh-CN" sz="2400" b="1">
                <a:cs typeface="楷体_GB2312" charset="0"/>
                <a:sym typeface="+mn-ea"/>
              </a:rPr>
              <a:t>两者并不相同</a:t>
            </a:r>
            <a:r>
              <a:rPr lang="zh-CN" sz="2400" b="1">
                <a:latin typeface="MingLiU_HKSCS" charset="0"/>
                <a:sym typeface="+mn-ea"/>
              </a:rPr>
              <a:t>，</a:t>
            </a:r>
            <a:r>
              <a:rPr lang="zh-CN" sz="2400" b="1">
                <a:cs typeface="楷体_GB2312" charset="0"/>
                <a:sym typeface="+mn-ea"/>
              </a:rPr>
              <a:t>排除</a:t>
            </a:r>
            <a:r>
              <a:rPr lang="en-US" sz="2400" b="1">
                <a:latin typeface="Times New Roman" panose="02020603050405020304" pitchFamily="18" charset="0"/>
                <a:cs typeface="楷体_GB2312" charset="0"/>
                <a:sym typeface="+mn-ea"/>
              </a:rPr>
              <a:t>A</a:t>
            </a:r>
            <a:r>
              <a:rPr lang="zh-CN" sz="2400" b="1">
                <a:cs typeface="楷体_GB2312" charset="0"/>
                <a:sym typeface="+mn-ea"/>
              </a:rPr>
              <a:t>项；此时党的工作重心仍在农村</a:t>
            </a:r>
            <a:r>
              <a:rPr lang="zh-CN" sz="2400" b="1">
                <a:latin typeface="MingLiU_HKSCS" charset="0"/>
                <a:sym typeface="+mn-ea"/>
              </a:rPr>
              <a:t>，</a:t>
            </a:r>
            <a:r>
              <a:rPr lang="zh-CN" sz="2400" b="1">
                <a:cs typeface="楷体_GB2312" charset="0"/>
                <a:sym typeface="+mn-ea"/>
              </a:rPr>
              <a:t>排除</a:t>
            </a:r>
            <a:r>
              <a:rPr lang="en-US" sz="2400" b="1">
                <a:latin typeface="Times New Roman" panose="02020603050405020304" pitchFamily="18" charset="0"/>
                <a:cs typeface="楷体_GB2312" charset="0"/>
                <a:sym typeface="+mn-ea"/>
              </a:rPr>
              <a:t>B</a:t>
            </a:r>
            <a:r>
              <a:rPr lang="zh-CN" sz="2400" b="1">
                <a:cs typeface="楷体_GB2312" charset="0"/>
                <a:sym typeface="+mn-ea"/>
              </a:rPr>
              <a:t>项；土地政策的转变主要是为了完成民主革命的任务</a:t>
            </a:r>
            <a:r>
              <a:rPr lang="zh-CN" sz="2400" b="1">
                <a:latin typeface="MingLiU_HKSCS" charset="0"/>
                <a:sym typeface="+mn-ea"/>
              </a:rPr>
              <a:t>，</a:t>
            </a:r>
            <a:r>
              <a:rPr lang="en-US" sz="2400" b="1">
                <a:latin typeface="Times New Roman" panose="02020603050405020304" pitchFamily="18" charset="0"/>
                <a:cs typeface="Times New Roman" panose="02020603050405020304" pitchFamily="18" charset="0"/>
                <a:sym typeface="+mn-ea"/>
              </a:rPr>
              <a:t>D</a:t>
            </a:r>
            <a:r>
              <a:rPr lang="zh-CN" sz="2400" b="1">
                <a:cs typeface="楷体_GB2312" charset="0"/>
                <a:sym typeface="+mn-ea"/>
              </a:rPr>
              <a:t>项说法不符合史实</a:t>
            </a:r>
            <a:r>
              <a:rPr lang="zh-CN" sz="2400" b="1">
                <a:latin typeface="MingLiU_HKSCS" charset="0"/>
                <a:sym typeface="+mn-ea"/>
              </a:rPr>
              <a:t>，</a:t>
            </a:r>
            <a:r>
              <a:rPr lang="zh-CN" sz="2400" b="1">
                <a:cs typeface="楷体_GB2312" charset="0"/>
                <a:sym typeface="+mn-ea"/>
              </a:rPr>
              <a:t>排除。</a:t>
            </a:r>
            <a:endParaRPr lang="zh-CN" altLang="en-US" sz="2400"/>
          </a:p>
        </p:txBody>
      </p:sp>
      <p:sp>
        <p:nvSpPr>
          <p:cNvPr id="6" name="矩形 5"/>
          <p:cNvSpPr/>
          <p:nvPr/>
        </p:nvSpPr>
        <p:spPr>
          <a:xfrm>
            <a:off x="7938135" y="1403350"/>
            <a:ext cx="828040"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C</a:t>
            </a:r>
            <a:endParaRPr lang="en-US" altLang="zh-CN" sz="9600" b="1">
              <a:ln w="22225">
                <a:solidFill>
                  <a:schemeClr val="accent2"/>
                </a:solidFill>
                <a:prstDash val="solid"/>
              </a:ln>
              <a:solidFill>
                <a:srgbClr val="FF0000"/>
              </a:solidFill>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1028701" y="1418466"/>
            <a:ext cx="5605769" cy="4556092"/>
            <a:chOff x="0" y="0"/>
            <a:chExt cx="5035" cy="4315"/>
          </a:xfrm>
        </p:grpSpPr>
        <p:pic>
          <p:nvPicPr>
            <p:cNvPr id="3" name="Picture 3" descr="sldjtjzy"/>
            <p:cNvPicPr>
              <a:picLocks noChangeAspect="1" noChangeArrowheads="1"/>
            </p:cNvPicPr>
            <p:nvPr/>
          </p:nvPicPr>
          <p:blipFill>
            <a:blip r:embed="rId1">
              <a:extLst>
                <a:ext uri="{28A0092B-C50C-407E-A947-70E740481C1C}">
                  <a14:useLocalDpi xmlns:a14="http://schemas.microsoft.com/office/drawing/2010/main" val="0"/>
                </a:ext>
              </a:extLst>
            </a:blip>
            <a:srcRect l="9377"/>
            <a:stretch>
              <a:fillRect/>
            </a:stretch>
          </p:blipFill>
          <p:spPr bwMode="auto">
            <a:xfrm>
              <a:off x="0" y="0"/>
              <a:ext cx="5035" cy="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p:nvPr/>
          </p:nvGrpSpPr>
          <p:grpSpPr bwMode="auto">
            <a:xfrm>
              <a:off x="982" y="2268"/>
              <a:ext cx="3077" cy="1754"/>
              <a:chOff x="-24" y="0"/>
              <a:chExt cx="3077" cy="1754"/>
            </a:xfrm>
          </p:grpSpPr>
          <p:sp>
            <p:nvSpPr>
              <p:cNvPr id="5" name="Freeform 5"/>
              <p:cNvSpPr/>
              <p:nvPr/>
            </p:nvSpPr>
            <p:spPr bwMode="auto">
              <a:xfrm>
                <a:off x="-24" y="295"/>
                <a:ext cx="2755" cy="1459"/>
              </a:xfrm>
              <a:custGeom>
                <a:avLst/>
                <a:gdLst>
                  <a:gd name="T0" fmla="*/ 39 w 2755"/>
                  <a:gd name="T1" fmla="*/ 182 h 1459"/>
                  <a:gd name="T2" fmla="*/ 375 w 2755"/>
                  <a:gd name="T3" fmla="*/ 230 h 1459"/>
                  <a:gd name="T4" fmla="*/ 404 w 2755"/>
                  <a:gd name="T5" fmla="*/ 259 h 1459"/>
                  <a:gd name="T6" fmla="*/ 413 w 2755"/>
                  <a:gd name="T7" fmla="*/ 287 h 1459"/>
                  <a:gd name="T8" fmla="*/ 586 w 2755"/>
                  <a:gd name="T9" fmla="*/ 316 h 1459"/>
                  <a:gd name="T10" fmla="*/ 711 w 2755"/>
                  <a:gd name="T11" fmla="*/ 364 h 1459"/>
                  <a:gd name="T12" fmla="*/ 999 w 2755"/>
                  <a:gd name="T13" fmla="*/ 297 h 1459"/>
                  <a:gd name="T14" fmla="*/ 1306 w 2755"/>
                  <a:gd name="T15" fmla="*/ 287 h 1459"/>
                  <a:gd name="T16" fmla="*/ 1421 w 2755"/>
                  <a:gd name="T17" fmla="*/ 230 h 1459"/>
                  <a:gd name="T18" fmla="*/ 1882 w 2755"/>
                  <a:gd name="T19" fmla="*/ 220 h 1459"/>
                  <a:gd name="T20" fmla="*/ 1997 w 2755"/>
                  <a:gd name="T21" fmla="*/ 153 h 1459"/>
                  <a:gd name="T22" fmla="*/ 1978 w 2755"/>
                  <a:gd name="T23" fmla="*/ 124 h 1459"/>
                  <a:gd name="T24" fmla="*/ 2074 w 2755"/>
                  <a:gd name="T25" fmla="*/ 67 h 1459"/>
                  <a:gd name="T26" fmla="*/ 2151 w 2755"/>
                  <a:gd name="T27" fmla="*/ 9 h 1459"/>
                  <a:gd name="T28" fmla="*/ 2285 w 2755"/>
                  <a:gd name="T29" fmla="*/ 57 h 1459"/>
                  <a:gd name="T30" fmla="*/ 2295 w 2755"/>
                  <a:gd name="T31" fmla="*/ 105 h 1459"/>
                  <a:gd name="T32" fmla="*/ 2420 w 2755"/>
                  <a:gd name="T33" fmla="*/ 134 h 1459"/>
                  <a:gd name="T34" fmla="*/ 2496 w 2755"/>
                  <a:gd name="T35" fmla="*/ 201 h 1459"/>
                  <a:gd name="T36" fmla="*/ 2573 w 2755"/>
                  <a:gd name="T37" fmla="*/ 335 h 1459"/>
                  <a:gd name="T38" fmla="*/ 2688 w 2755"/>
                  <a:gd name="T39" fmla="*/ 403 h 1459"/>
                  <a:gd name="T40" fmla="*/ 2650 w 2755"/>
                  <a:gd name="T41" fmla="*/ 652 h 1459"/>
                  <a:gd name="T42" fmla="*/ 2631 w 2755"/>
                  <a:gd name="T43" fmla="*/ 681 h 1459"/>
                  <a:gd name="T44" fmla="*/ 2602 w 2755"/>
                  <a:gd name="T45" fmla="*/ 691 h 1459"/>
                  <a:gd name="T46" fmla="*/ 2583 w 2755"/>
                  <a:gd name="T47" fmla="*/ 767 h 1459"/>
                  <a:gd name="T48" fmla="*/ 2554 w 2755"/>
                  <a:gd name="T49" fmla="*/ 777 h 1459"/>
                  <a:gd name="T50" fmla="*/ 2468 w 2755"/>
                  <a:gd name="T51" fmla="*/ 825 h 1459"/>
                  <a:gd name="T52" fmla="*/ 2448 w 2755"/>
                  <a:gd name="T53" fmla="*/ 844 h 1459"/>
                  <a:gd name="T54" fmla="*/ 2410 w 2755"/>
                  <a:gd name="T55" fmla="*/ 854 h 1459"/>
                  <a:gd name="T56" fmla="*/ 2391 w 2755"/>
                  <a:gd name="T57" fmla="*/ 883 h 1459"/>
                  <a:gd name="T58" fmla="*/ 2362 w 2755"/>
                  <a:gd name="T59" fmla="*/ 902 h 1459"/>
                  <a:gd name="T60" fmla="*/ 2314 w 2755"/>
                  <a:gd name="T61" fmla="*/ 1017 h 1459"/>
                  <a:gd name="T62" fmla="*/ 2189 w 2755"/>
                  <a:gd name="T63" fmla="*/ 1036 h 1459"/>
                  <a:gd name="T64" fmla="*/ 2122 w 2755"/>
                  <a:gd name="T65" fmla="*/ 1103 h 1459"/>
                  <a:gd name="T66" fmla="*/ 2093 w 2755"/>
                  <a:gd name="T67" fmla="*/ 1161 h 1459"/>
                  <a:gd name="T68" fmla="*/ 1997 w 2755"/>
                  <a:gd name="T69" fmla="*/ 1267 h 1459"/>
                  <a:gd name="T70" fmla="*/ 1709 w 2755"/>
                  <a:gd name="T71" fmla="*/ 1430 h 1459"/>
                  <a:gd name="T72" fmla="*/ 1460 w 2755"/>
                  <a:gd name="T73" fmla="*/ 1439 h 1459"/>
                  <a:gd name="T74" fmla="*/ 1373 w 2755"/>
                  <a:gd name="T75" fmla="*/ 1305 h 1459"/>
                  <a:gd name="T76" fmla="*/ 1325 w 2755"/>
                  <a:gd name="T77" fmla="*/ 1219 h 1459"/>
                  <a:gd name="T78" fmla="*/ 1296 w 2755"/>
                  <a:gd name="T79" fmla="*/ 1171 h 1459"/>
                  <a:gd name="T80" fmla="*/ 1287 w 2755"/>
                  <a:gd name="T81" fmla="*/ 1142 h 1459"/>
                  <a:gd name="T82" fmla="*/ 1008 w 2755"/>
                  <a:gd name="T83" fmla="*/ 1084 h 1459"/>
                  <a:gd name="T84" fmla="*/ 442 w 2755"/>
                  <a:gd name="T85" fmla="*/ 1113 h 1459"/>
                  <a:gd name="T86" fmla="*/ 365 w 2755"/>
                  <a:gd name="T87" fmla="*/ 1036 h 1459"/>
                  <a:gd name="T88" fmla="*/ 269 w 2755"/>
                  <a:gd name="T89" fmla="*/ 556 h 1459"/>
                  <a:gd name="T90" fmla="*/ 221 w 2755"/>
                  <a:gd name="T91" fmla="*/ 479 h 1459"/>
                  <a:gd name="T92" fmla="*/ 144 w 2755"/>
                  <a:gd name="T93" fmla="*/ 383 h 1459"/>
                  <a:gd name="T94" fmla="*/ 68 w 2755"/>
                  <a:gd name="T95" fmla="*/ 335 h 1459"/>
                  <a:gd name="T96" fmla="*/ 48 w 2755"/>
                  <a:gd name="T97" fmla="*/ 307 h 1459"/>
                  <a:gd name="T98" fmla="*/ 20 w 2755"/>
                  <a:gd name="T99" fmla="*/ 297 h 1459"/>
                  <a:gd name="T100" fmla="*/ 0 w 2755"/>
                  <a:gd name="T101" fmla="*/ 239 h 1459"/>
                  <a:gd name="T102" fmla="*/ 48 w 2755"/>
                  <a:gd name="T103" fmla="*/ 191 h 1459"/>
                  <a:gd name="T104" fmla="*/ 77 w 2755"/>
                  <a:gd name="T105" fmla="*/ 211 h 1459"/>
                  <a:gd name="T106" fmla="*/ 183 w 2755"/>
                  <a:gd name="T107" fmla="*/ 211 h 145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55" h="1459">
                    <a:moveTo>
                      <a:pt x="39" y="182"/>
                    </a:moveTo>
                    <a:cubicBezTo>
                      <a:pt x="136" y="245"/>
                      <a:pt x="267" y="225"/>
                      <a:pt x="375" y="230"/>
                    </a:cubicBezTo>
                    <a:cubicBezTo>
                      <a:pt x="385" y="240"/>
                      <a:pt x="396" y="248"/>
                      <a:pt x="404" y="259"/>
                    </a:cubicBezTo>
                    <a:cubicBezTo>
                      <a:pt x="409" y="267"/>
                      <a:pt x="405" y="282"/>
                      <a:pt x="413" y="287"/>
                    </a:cubicBezTo>
                    <a:cubicBezTo>
                      <a:pt x="436" y="303"/>
                      <a:pt x="577" y="315"/>
                      <a:pt x="586" y="316"/>
                    </a:cubicBezTo>
                    <a:cubicBezTo>
                      <a:pt x="641" y="344"/>
                      <a:pt x="646" y="354"/>
                      <a:pt x="711" y="364"/>
                    </a:cubicBezTo>
                    <a:cubicBezTo>
                      <a:pt x="820" y="402"/>
                      <a:pt x="894" y="303"/>
                      <a:pt x="999" y="297"/>
                    </a:cubicBezTo>
                    <a:cubicBezTo>
                      <a:pt x="1101" y="291"/>
                      <a:pt x="1204" y="290"/>
                      <a:pt x="1306" y="287"/>
                    </a:cubicBezTo>
                    <a:cubicBezTo>
                      <a:pt x="1347" y="274"/>
                      <a:pt x="1377" y="232"/>
                      <a:pt x="1421" y="230"/>
                    </a:cubicBezTo>
                    <a:cubicBezTo>
                      <a:pt x="1575" y="224"/>
                      <a:pt x="1728" y="223"/>
                      <a:pt x="1882" y="220"/>
                    </a:cubicBezTo>
                    <a:cubicBezTo>
                      <a:pt x="1922" y="194"/>
                      <a:pt x="1953" y="168"/>
                      <a:pt x="1997" y="153"/>
                    </a:cubicBezTo>
                    <a:cubicBezTo>
                      <a:pt x="1991" y="143"/>
                      <a:pt x="1972" y="134"/>
                      <a:pt x="1978" y="124"/>
                    </a:cubicBezTo>
                    <a:cubicBezTo>
                      <a:pt x="1987" y="109"/>
                      <a:pt x="2053" y="78"/>
                      <a:pt x="2074" y="67"/>
                    </a:cubicBezTo>
                    <a:cubicBezTo>
                      <a:pt x="2129" y="12"/>
                      <a:pt x="2101" y="26"/>
                      <a:pt x="2151" y="9"/>
                    </a:cubicBezTo>
                    <a:cubicBezTo>
                      <a:pt x="2209" y="29"/>
                      <a:pt x="2248" y="0"/>
                      <a:pt x="2285" y="57"/>
                    </a:cubicBezTo>
                    <a:cubicBezTo>
                      <a:pt x="2288" y="73"/>
                      <a:pt x="2283" y="93"/>
                      <a:pt x="2295" y="105"/>
                    </a:cubicBezTo>
                    <a:cubicBezTo>
                      <a:pt x="2312" y="122"/>
                      <a:pt x="2403" y="131"/>
                      <a:pt x="2420" y="134"/>
                    </a:cubicBezTo>
                    <a:cubicBezTo>
                      <a:pt x="2442" y="167"/>
                      <a:pt x="2458" y="187"/>
                      <a:pt x="2496" y="201"/>
                    </a:cubicBezTo>
                    <a:cubicBezTo>
                      <a:pt x="2554" y="259"/>
                      <a:pt x="2547" y="255"/>
                      <a:pt x="2573" y="335"/>
                    </a:cubicBezTo>
                    <a:cubicBezTo>
                      <a:pt x="2585" y="372"/>
                      <a:pt x="2652" y="394"/>
                      <a:pt x="2688" y="403"/>
                    </a:cubicBezTo>
                    <a:cubicBezTo>
                      <a:pt x="2702" y="484"/>
                      <a:pt x="2755" y="619"/>
                      <a:pt x="2650" y="652"/>
                    </a:cubicBezTo>
                    <a:cubicBezTo>
                      <a:pt x="2644" y="662"/>
                      <a:pt x="2640" y="674"/>
                      <a:pt x="2631" y="681"/>
                    </a:cubicBezTo>
                    <a:cubicBezTo>
                      <a:pt x="2623" y="687"/>
                      <a:pt x="2609" y="684"/>
                      <a:pt x="2602" y="691"/>
                    </a:cubicBezTo>
                    <a:cubicBezTo>
                      <a:pt x="2592" y="701"/>
                      <a:pt x="2584" y="765"/>
                      <a:pt x="2583" y="767"/>
                    </a:cubicBezTo>
                    <a:cubicBezTo>
                      <a:pt x="2577" y="776"/>
                      <a:pt x="2563" y="773"/>
                      <a:pt x="2554" y="777"/>
                    </a:cubicBezTo>
                    <a:cubicBezTo>
                      <a:pt x="2520" y="792"/>
                      <a:pt x="2502" y="813"/>
                      <a:pt x="2468" y="825"/>
                    </a:cubicBezTo>
                    <a:cubicBezTo>
                      <a:pt x="2461" y="831"/>
                      <a:pt x="2456" y="840"/>
                      <a:pt x="2448" y="844"/>
                    </a:cubicBezTo>
                    <a:cubicBezTo>
                      <a:pt x="2436" y="850"/>
                      <a:pt x="2421" y="847"/>
                      <a:pt x="2410" y="854"/>
                    </a:cubicBezTo>
                    <a:cubicBezTo>
                      <a:pt x="2400" y="861"/>
                      <a:pt x="2399" y="875"/>
                      <a:pt x="2391" y="883"/>
                    </a:cubicBezTo>
                    <a:cubicBezTo>
                      <a:pt x="2383" y="891"/>
                      <a:pt x="2372" y="896"/>
                      <a:pt x="2362" y="902"/>
                    </a:cubicBezTo>
                    <a:cubicBezTo>
                      <a:pt x="2357" y="918"/>
                      <a:pt x="2328" y="1003"/>
                      <a:pt x="2314" y="1017"/>
                    </a:cubicBezTo>
                    <a:cubicBezTo>
                      <a:pt x="2284" y="1047"/>
                      <a:pt x="2231" y="1032"/>
                      <a:pt x="2189" y="1036"/>
                    </a:cubicBezTo>
                    <a:cubicBezTo>
                      <a:pt x="2161" y="1055"/>
                      <a:pt x="2138" y="1072"/>
                      <a:pt x="2122" y="1103"/>
                    </a:cubicBezTo>
                    <a:cubicBezTo>
                      <a:pt x="2103" y="1141"/>
                      <a:pt x="2124" y="1126"/>
                      <a:pt x="2093" y="1161"/>
                    </a:cubicBezTo>
                    <a:cubicBezTo>
                      <a:pt x="2058" y="1201"/>
                      <a:pt x="2025" y="1224"/>
                      <a:pt x="1997" y="1267"/>
                    </a:cubicBezTo>
                    <a:cubicBezTo>
                      <a:pt x="1959" y="1384"/>
                      <a:pt x="1814" y="1416"/>
                      <a:pt x="1709" y="1430"/>
                    </a:cubicBezTo>
                    <a:cubicBezTo>
                      <a:pt x="1617" y="1459"/>
                      <a:pt x="1574" y="1446"/>
                      <a:pt x="1460" y="1439"/>
                    </a:cubicBezTo>
                    <a:cubicBezTo>
                      <a:pt x="1421" y="1402"/>
                      <a:pt x="1415" y="1347"/>
                      <a:pt x="1373" y="1305"/>
                    </a:cubicBezTo>
                    <a:cubicBezTo>
                      <a:pt x="1350" y="1234"/>
                      <a:pt x="1369" y="1261"/>
                      <a:pt x="1325" y="1219"/>
                    </a:cubicBezTo>
                    <a:cubicBezTo>
                      <a:pt x="1300" y="1138"/>
                      <a:pt x="1336" y="1237"/>
                      <a:pt x="1296" y="1171"/>
                    </a:cubicBezTo>
                    <a:cubicBezTo>
                      <a:pt x="1291" y="1162"/>
                      <a:pt x="1293" y="1150"/>
                      <a:pt x="1287" y="1142"/>
                    </a:cubicBezTo>
                    <a:cubicBezTo>
                      <a:pt x="1228" y="1052"/>
                      <a:pt x="1090" y="1088"/>
                      <a:pt x="1008" y="1084"/>
                    </a:cubicBezTo>
                    <a:cubicBezTo>
                      <a:pt x="580" y="1104"/>
                      <a:pt x="1005" y="1130"/>
                      <a:pt x="442" y="1113"/>
                    </a:cubicBezTo>
                    <a:cubicBezTo>
                      <a:pt x="409" y="1091"/>
                      <a:pt x="393" y="1064"/>
                      <a:pt x="365" y="1036"/>
                    </a:cubicBezTo>
                    <a:cubicBezTo>
                      <a:pt x="315" y="874"/>
                      <a:pt x="428" y="660"/>
                      <a:pt x="269" y="556"/>
                    </a:cubicBezTo>
                    <a:cubicBezTo>
                      <a:pt x="259" y="523"/>
                      <a:pt x="240" y="508"/>
                      <a:pt x="221" y="479"/>
                    </a:cubicBezTo>
                    <a:cubicBezTo>
                      <a:pt x="200" y="414"/>
                      <a:pt x="194" y="409"/>
                      <a:pt x="144" y="383"/>
                    </a:cubicBezTo>
                    <a:cubicBezTo>
                      <a:pt x="114" y="368"/>
                      <a:pt x="101" y="347"/>
                      <a:pt x="68" y="335"/>
                    </a:cubicBezTo>
                    <a:cubicBezTo>
                      <a:pt x="61" y="326"/>
                      <a:pt x="57" y="314"/>
                      <a:pt x="48" y="307"/>
                    </a:cubicBezTo>
                    <a:cubicBezTo>
                      <a:pt x="40" y="301"/>
                      <a:pt x="26" y="305"/>
                      <a:pt x="20" y="297"/>
                    </a:cubicBezTo>
                    <a:cubicBezTo>
                      <a:pt x="8" y="280"/>
                      <a:pt x="0" y="239"/>
                      <a:pt x="0" y="239"/>
                    </a:cubicBezTo>
                    <a:cubicBezTo>
                      <a:pt x="8" y="208"/>
                      <a:pt x="3" y="184"/>
                      <a:pt x="48" y="191"/>
                    </a:cubicBezTo>
                    <a:cubicBezTo>
                      <a:pt x="60" y="193"/>
                      <a:pt x="65" y="209"/>
                      <a:pt x="77" y="211"/>
                    </a:cubicBezTo>
                    <a:cubicBezTo>
                      <a:pt x="112" y="216"/>
                      <a:pt x="148" y="211"/>
                      <a:pt x="183" y="211"/>
                    </a:cubicBezTo>
                  </a:path>
                </a:pathLst>
              </a:custGeom>
              <a:solidFill>
                <a:schemeClr val="hlink">
                  <a:alpha val="50195"/>
                </a:schemeClr>
              </a:solidFill>
              <a:ln w="9525"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sp>
            <p:nvSpPr>
              <p:cNvPr id="6" name="Freeform 6"/>
              <p:cNvSpPr/>
              <p:nvPr/>
            </p:nvSpPr>
            <p:spPr bwMode="auto">
              <a:xfrm>
                <a:off x="2208" y="0"/>
                <a:ext cx="845" cy="704"/>
              </a:xfrm>
              <a:custGeom>
                <a:avLst/>
                <a:gdLst>
                  <a:gd name="T0" fmla="*/ 0 w 845"/>
                  <a:gd name="T1" fmla="*/ 282 h 704"/>
                  <a:gd name="T2" fmla="*/ 87 w 845"/>
                  <a:gd name="T3" fmla="*/ 272 h 704"/>
                  <a:gd name="T4" fmla="*/ 144 w 845"/>
                  <a:gd name="T5" fmla="*/ 234 h 704"/>
                  <a:gd name="T6" fmla="*/ 173 w 845"/>
                  <a:gd name="T7" fmla="*/ 224 h 704"/>
                  <a:gd name="T8" fmla="*/ 336 w 845"/>
                  <a:gd name="T9" fmla="*/ 196 h 704"/>
                  <a:gd name="T10" fmla="*/ 452 w 845"/>
                  <a:gd name="T11" fmla="*/ 167 h 704"/>
                  <a:gd name="T12" fmla="*/ 500 w 845"/>
                  <a:gd name="T13" fmla="*/ 109 h 704"/>
                  <a:gd name="T14" fmla="*/ 509 w 845"/>
                  <a:gd name="T15" fmla="*/ 32 h 704"/>
                  <a:gd name="T16" fmla="*/ 567 w 845"/>
                  <a:gd name="T17" fmla="*/ 23 h 704"/>
                  <a:gd name="T18" fmla="*/ 682 w 845"/>
                  <a:gd name="T19" fmla="*/ 23 h 704"/>
                  <a:gd name="T20" fmla="*/ 711 w 845"/>
                  <a:gd name="T21" fmla="*/ 80 h 704"/>
                  <a:gd name="T22" fmla="*/ 730 w 845"/>
                  <a:gd name="T23" fmla="*/ 138 h 704"/>
                  <a:gd name="T24" fmla="*/ 807 w 845"/>
                  <a:gd name="T25" fmla="*/ 426 h 704"/>
                  <a:gd name="T26" fmla="*/ 845 w 845"/>
                  <a:gd name="T27" fmla="*/ 541 h 704"/>
                  <a:gd name="T28" fmla="*/ 605 w 845"/>
                  <a:gd name="T29" fmla="*/ 628 h 704"/>
                  <a:gd name="T30" fmla="*/ 461 w 845"/>
                  <a:gd name="T31" fmla="*/ 695 h 704"/>
                  <a:gd name="T32" fmla="*/ 423 w 845"/>
                  <a:gd name="T33" fmla="*/ 656 h 704"/>
                  <a:gd name="T34" fmla="*/ 365 w 845"/>
                  <a:gd name="T35" fmla="*/ 628 h 704"/>
                  <a:gd name="T36" fmla="*/ 317 w 845"/>
                  <a:gd name="T37" fmla="*/ 560 h 704"/>
                  <a:gd name="T38" fmla="*/ 288 w 845"/>
                  <a:gd name="T39" fmla="*/ 512 h 704"/>
                  <a:gd name="T40" fmla="*/ 240 w 845"/>
                  <a:gd name="T41" fmla="*/ 436 h 704"/>
                  <a:gd name="T42" fmla="*/ 125 w 845"/>
                  <a:gd name="T43" fmla="*/ 407 h 704"/>
                  <a:gd name="T44" fmla="*/ 0 w 845"/>
                  <a:gd name="T45" fmla="*/ 330 h 704"/>
                  <a:gd name="T46" fmla="*/ 10 w 845"/>
                  <a:gd name="T47" fmla="*/ 282 h 704"/>
                  <a:gd name="T48" fmla="*/ 39 w 845"/>
                  <a:gd name="T49" fmla="*/ 272 h 704"/>
                  <a:gd name="T50" fmla="*/ 0 w 845"/>
                  <a:gd name="T51" fmla="*/ 282 h 7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45" h="704">
                    <a:moveTo>
                      <a:pt x="0" y="282"/>
                    </a:moveTo>
                    <a:cubicBezTo>
                      <a:pt x="29" y="279"/>
                      <a:pt x="59" y="281"/>
                      <a:pt x="87" y="272"/>
                    </a:cubicBezTo>
                    <a:cubicBezTo>
                      <a:pt x="109" y="265"/>
                      <a:pt x="122" y="241"/>
                      <a:pt x="144" y="234"/>
                    </a:cubicBezTo>
                    <a:cubicBezTo>
                      <a:pt x="154" y="231"/>
                      <a:pt x="163" y="227"/>
                      <a:pt x="173" y="224"/>
                    </a:cubicBezTo>
                    <a:cubicBezTo>
                      <a:pt x="232" y="208"/>
                      <a:pt x="271" y="202"/>
                      <a:pt x="336" y="196"/>
                    </a:cubicBezTo>
                    <a:cubicBezTo>
                      <a:pt x="375" y="186"/>
                      <a:pt x="414" y="179"/>
                      <a:pt x="452" y="167"/>
                    </a:cubicBezTo>
                    <a:cubicBezTo>
                      <a:pt x="462" y="157"/>
                      <a:pt x="496" y="125"/>
                      <a:pt x="500" y="109"/>
                    </a:cubicBezTo>
                    <a:cubicBezTo>
                      <a:pt x="507" y="84"/>
                      <a:pt x="493" y="52"/>
                      <a:pt x="509" y="32"/>
                    </a:cubicBezTo>
                    <a:cubicBezTo>
                      <a:pt x="521" y="17"/>
                      <a:pt x="548" y="26"/>
                      <a:pt x="567" y="23"/>
                    </a:cubicBezTo>
                    <a:cubicBezTo>
                      <a:pt x="611" y="8"/>
                      <a:pt x="620" y="0"/>
                      <a:pt x="682" y="23"/>
                    </a:cubicBezTo>
                    <a:cubicBezTo>
                      <a:pt x="695" y="28"/>
                      <a:pt x="707" y="69"/>
                      <a:pt x="711" y="80"/>
                    </a:cubicBezTo>
                    <a:cubicBezTo>
                      <a:pt x="718" y="99"/>
                      <a:pt x="730" y="138"/>
                      <a:pt x="730" y="138"/>
                    </a:cubicBezTo>
                    <a:cubicBezTo>
                      <a:pt x="738" y="235"/>
                      <a:pt x="752" y="342"/>
                      <a:pt x="807" y="426"/>
                    </a:cubicBezTo>
                    <a:cubicBezTo>
                      <a:pt x="820" y="464"/>
                      <a:pt x="833" y="502"/>
                      <a:pt x="845" y="541"/>
                    </a:cubicBezTo>
                    <a:cubicBezTo>
                      <a:pt x="824" y="676"/>
                      <a:pt x="786" y="619"/>
                      <a:pt x="605" y="628"/>
                    </a:cubicBezTo>
                    <a:cubicBezTo>
                      <a:pt x="554" y="644"/>
                      <a:pt x="512" y="678"/>
                      <a:pt x="461" y="695"/>
                    </a:cubicBezTo>
                    <a:cubicBezTo>
                      <a:pt x="397" y="673"/>
                      <a:pt x="461" y="704"/>
                      <a:pt x="423" y="656"/>
                    </a:cubicBezTo>
                    <a:cubicBezTo>
                      <a:pt x="409" y="639"/>
                      <a:pt x="384" y="634"/>
                      <a:pt x="365" y="628"/>
                    </a:cubicBezTo>
                    <a:cubicBezTo>
                      <a:pt x="344" y="605"/>
                      <a:pt x="338" y="583"/>
                      <a:pt x="317" y="560"/>
                    </a:cubicBezTo>
                    <a:cubicBezTo>
                      <a:pt x="293" y="484"/>
                      <a:pt x="327" y="577"/>
                      <a:pt x="288" y="512"/>
                    </a:cubicBezTo>
                    <a:cubicBezTo>
                      <a:pt x="273" y="487"/>
                      <a:pt x="271" y="452"/>
                      <a:pt x="240" y="436"/>
                    </a:cubicBezTo>
                    <a:cubicBezTo>
                      <a:pt x="198" y="415"/>
                      <a:pt x="170" y="414"/>
                      <a:pt x="125" y="407"/>
                    </a:cubicBezTo>
                    <a:cubicBezTo>
                      <a:pt x="70" y="389"/>
                      <a:pt x="42" y="370"/>
                      <a:pt x="0" y="330"/>
                    </a:cubicBezTo>
                    <a:cubicBezTo>
                      <a:pt x="3" y="314"/>
                      <a:pt x="1" y="296"/>
                      <a:pt x="10" y="282"/>
                    </a:cubicBezTo>
                    <a:cubicBezTo>
                      <a:pt x="16" y="274"/>
                      <a:pt x="49" y="272"/>
                      <a:pt x="39" y="272"/>
                    </a:cubicBezTo>
                    <a:cubicBezTo>
                      <a:pt x="26" y="272"/>
                      <a:pt x="13" y="279"/>
                      <a:pt x="0" y="282"/>
                    </a:cubicBezTo>
                    <a:close/>
                  </a:path>
                </a:pathLst>
              </a:custGeom>
              <a:solidFill>
                <a:schemeClr val="hlink">
                  <a:alpha val="50195"/>
                </a:schemeClr>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grpSp>
      </p:grpSp>
      <p:grpSp>
        <p:nvGrpSpPr>
          <p:cNvPr id="7" name="Group 7"/>
          <p:cNvGrpSpPr/>
          <p:nvPr/>
        </p:nvGrpSpPr>
        <p:grpSpPr bwMode="auto">
          <a:xfrm>
            <a:off x="1590440" y="1915122"/>
            <a:ext cx="3958126" cy="1241822"/>
            <a:chOff x="0" y="0"/>
            <a:chExt cx="3493" cy="1043"/>
          </a:xfrm>
        </p:grpSpPr>
        <p:sp>
          <p:nvSpPr>
            <p:cNvPr id="8" name="Oval 8"/>
            <p:cNvSpPr>
              <a:spLocks noChangeArrowheads="1"/>
            </p:cNvSpPr>
            <p:nvPr/>
          </p:nvSpPr>
          <p:spPr bwMode="auto">
            <a:xfrm>
              <a:off x="0" y="0"/>
              <a:ext cx="862" cy="862"/>
            </a:xfrm>
            <a:prstGeom prst="ellipse">
              <a:avLst/>
            </a:prstGeom>
            <a:noFill/>
            <a:ln w="63500">
              <a:solidFill>
                <a:srgbClr val="0000FF"/>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540">
                <a:ea typeface="华文中宋" panose="02010600040101010101" pitchFamily="2" charset="-122"/>
              </a:endParaRPr>
            </a:p>
          </p:txBody>
        </p:sp>
        <p:sp>
          <p:nvSpPr>
            <p:cNvPr id="9" name="Oval 9"/>
            <p:cNvSpPr>
              <a:spLocks noChangeArrowheads="1"/>
            </p:cNvSpPr>
            <p:nvPr/>
          </p:nvSpPr>
          <p:spPr bwMode="auto">
            <a:xfrm>
              <a:off x="2631" y="181"/>
              <a:ext cx="862" cy="862"/>
            </a:xfrm>
            <a:prstGeom prst="ellipse">
              <a:avLst/>
            </a:prstGeom>
            <a:noFill/>
            <a:ln w="63500">
              <a:solidFill>
                <a:srgbClr val="0000FF"/>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540">
                <a:ea typeface="华文中宋" panose="02010600040101010101" pitchFamily="2" charset="-122"/>
              </a:endParaRPr>
            </a:p>
          </p:txBody>
        </p:sp>
        <p:cxnSp>
          <p:nvCxnSpPr>
            <p:cNvPr id="10" name="AutoShape 10"/>
            <p:cNvCxnSpPr>
              <a:cxnSpLocks noChangeShapeType="1"/>
              <a:stCxn id="8" idx="6"/>
              <a:endCxn id="9" idx="2"/>
            </p:cNvCxnSpPr>
            <p:nvPr/>
          </p:nvCxnSpPr>
          <p:spPr bwMode="auto">
            <a:xfrm>
              <a:off x="882" y="431"/>
              <a:ext cx="1729" cy="181"/>
            </a:xfrm>
            <a:prstGeom prst="straightConnector1">
              <a:avLst/>
            </a:prstGeom>
            <a:noFill/>
            <a:ln w="254000">
              <a:solidFill>
                <a:srgbClr val="0000FF"/>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Freeform 11"/>
          <p:cNvSpPr/>
          <p:nvPr/>
        </p:nvSpPr>
        <p:spPr bwMode="auto">
          <a:xfrm>
            <a:off x="4973486" y="2024660"/>
            <a:ext cx="1078175" cy="594122"/>
          </a:xfrm>
          <a:custGeom>
            <a:avLst/>
            <a:gdLst>
              <a:gd name="T0" fmla="*/ 0 w 952"/>
              <a:gd name="T1" fmla="*/ 2147483647 h 499"/>
              <a:gd name="T2" fmla="*/ 2147483647 w 952"/>
              <a:gd name="T3" fmla="*/ 2147483647 h 499"/>
              <a:gd name="T4" fmla="*/ 2147483647 w 952"/>
              <a:gd name="T5" fmla="*/ 0 h 499"/>
              <a:gd name="T6" fmla="*/ 0 60000 65536"/>
              <a:gd name="T7" fmla="*/ 0 60000 65536"/>
              <a:gd name="T8" fmla="*/ 0 60000 65536"/>
            </a:gdLst>
            <a:ahLst/>
            <a:cxnLst>
              <a:cxn ang="T6">
                <a:pos x="T0" y="T1"/>
              </a:cxn>
              <a:cxn ang="T7">
                <a:pos x="T2" y="T3"/>
              </a:cxn>
              <a:cxn ang="T8">
                <a:pos x="T4" y="T5"/>
              </a:cxn>
            </a:cxnLst>
            <a:rect l="0" t="0" r="r" b="b"/>
            <a:pathLst>
              <a:path w="952" h="499">
                <a:moveTo>
                  <a:pt x="0" y="499"/>
                </a:moveTo>
                <a:cubicBezTo>
                  <a:pt x="79" y="449"/>
                  <a:pt x="158" y="400"/>
                  <a:pt x="317" y="317"/>
                </a:cubicBezTo>
                <a:cubicBezTo>
                  <a:pt x="476" y="234"/>
                  <a:pt x="846" y="53"/>
                  <a:pt x="952" y="0"/>
                </a:cubicBezTo>
              </a:path>
            </a:pathLst>
          </a:custGeom>
          <a:noFill/>
          <a:ln w="127000" cmpd="sng">
            <a:solidFill>
              <a:srgbClr val="FF0000"/>
            </a:solidFill>
            <a:miter lim="800000"/>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sp>
        <p:nvSpPr>
          <p:cNvPr id="12" name="Oval 12"/>
          <p:cNvSpPr>
            <a:spLocks noChangeArrowheads="1"/>
          </p:cNvSpPr>
          <p:nvPr/>
        </p:nvSpPr>
        <p:spPr bwMode="auto">
          <a:xfrm>
            <a:off x="5394662" y="4238626"/>
            <a:ext cx="206622" cy="216694"/>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540">
              <a:ea typeface="华文中宋" panose="02010600040101010101" pitchFamily="2" charset="-122"/>
            </a:endParaRPr>
          </a:p>
        </p:txBody>
      </p:sp>
      <p:sp>
        <p:nvSpPr>
          <p:cNvPr id="13" name="Text Box 13"/>
          <p:cNvSpPr txBox="1">
            <a:spLocks noChangeArrowheads="1"/>
          </p:cNvSpPr>
          <p:nvPr/>
        </p:nvSpPr>
        <p:spPr bwMode="auto">
          <a:xfrm>
            <a:off x="5548565" y="4185047"/>
            <a:ext cx="669182" cy="32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540">
                <a:solidFill>
                  <a:srgbClr val="000000"/>
                </a:solidFill>
                <a:ea typeface="黑体" panose="02010609060101010101" pitchFamily="2" charset="-122"/>
              </a:rPr>
              <a:t>南京</a:t>
            </a:r>
            <a:endParaRPr lang="zh-CN" altLang="en-US" sz="1540">
              <a:solidFill>
                <a:srgbClr val="000000"/>
              </a:solidFill>
              <a:ea typeface="黑体" panose="02010609060101010101" pitchFamily="2" charset="-122"/>
            </a:endParaRPr>
          </a:p>
        </p:txBody>
      </p:sp>
      <p:grpSp>
        <p:nvGrpSpPr>
          <p:cNvPr id="14" name="Group 14"/>
          <p:cNvGrpSpPr/>
          <p:nvPr/>
        </p:nvGrpSpPr>
        <p:grpSpPr bwMode="auto">
          <a:xfrm>
            <a:off x="3775692" y="4832748"/>
            <a:ext cx="1650430" cy="917971"/>
            <a:chOff x="6" y="0"/>
            <a:chExt cx="1457" cy="771"/>
          </a:xfrm>
        </p:grpSpPr>
        <p:sp>
          <p:nvSpPr>
            <p:cNvPr id="15" name="Text Box 15"/>
            <p:cNvSpPr txBox="1">
              <a:spLocks noChangeArrowheads="1"/>
            </p:cNvSpPr>
            <p:nvPr/>
          </p:nvSpPr>
          <p:spPr bwMode="auto">
            <a:xfrm>
              <a:off x="6" y="499"/>
              <a:ext cx="34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a:solidFill>
                    <a:srgbClr val="660066"/>
                  </a:solidFill>
                  <a:ea typeface="黑体" panose="02010609060101010101" pitchFamily="2" charset="-122"/>
                </a:rPr>
                <a:t>长</a:t>
              </a:r>
              <a:endParaRPr lang="zh-CN" altLang="en-US" sz="1320">
                <a:solidFill>
                  <a:srgbClr val="660066"/>
                </a:solidFill>
                <a:ea typeface="黑体" panose="02010609060101010101" pitchFamily="2" charset="-122"/>
              </a:endParaRPr>
            </a:p>
          </p:txBody>
        </p:sp>
        <p:sp>
          <p:nvSpPr>
            <p:cNvPr id="16" name="Text Box 16"/>
            <p:cNvSpPr txBox="1">
              <a:spLocks noChangeArrowheads="1"/>
            </p:cNvSpPr>
            <p:nvPr/>
          </p:nvSpPr>
          <p:spPr bwMode="auto">
            <a:xfrm>
              <a:off x="1123" y="0"/>
              <a:ext cx="34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a:solidFill>
                    <a:srgbClr val="660066"/>
                  </a:solidFill>
                  <a:ea typeface="黑体" panose="02010609060101010101" pitchFamily="2" charset="-122"/>
                </a:rPr>
                <a:t>江</a:t>
              </a:r>
              <a:endParaRPr lang="zh-CN" altLang="en-US" sz="1320">
                <a:solidFill>
                  <a:srgbClr val="660066"/>
                </a:solidFill>
                <a:ea typeface="黑体" panose="02010609060101010101" pitchFamily="2" charset="-122"/>
              </a:endParaRPr>
            </a:p>
          </p:txBody>
        </p:sp>
      </p:grpSp>
      <p:sp>
        <p:nvSpPr>
          <p:cNvPr id="17" name="Text Box 17"/>
          <p:cNvSpPr txBox="1">
            <a:spLocks noChangeArrowheads="1"/>
          </p:cNvSpPr>
          <p:nvPr/>
        </p:nvSpPr>
        <p:spPr bwMode="auto">
          <a:xfrm>
            <a:off x="3183893" y="5103019"/>
            <a:ext cx="668333" cy="32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540">
                <a:solidFill>
                  <a:srgbClr val="000000"/>
                </a:solidFill>
                <a:ea typeface="黑体" panose="02010609060101010101" pitchFamily="2" charset="-122"/>
              </a:rPr>
              <a:t>武汉</a:t>
            </a:r>
            <a:endParaRPr lang="zh-CN" altLang="en-US" sz="1540">
              <a:solidFill>
                <a:srgbClr val="000000"/>
              </a:solidFill>
              <a:ea typeface="黑体" panose="02010609060101010101" pitchFamily="2" charset="-122"/>
            </a:endParaRPr>
          </a:p>
        </p:txBody>
      </p:sp>
      <p:sp>
        <p:nvSpPr>
          <p:cNvPr id="18" name="Oval 18"/>
          <p:cNvSpPr>
            <a:spLocks noChangeArrowheads="1"/>
          </p:cNvSpPr>
          <p:nvPr/>
        </p:nvSpPr>
        <p:spPr bwMode="auto">
          <a:xfrm>
            <a:off x="3389666" y="4994674"/>
            <a:ext cx="206622" cy="216694"/>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540">
              <a:ea typeface="华文中宋" panose="02010600040101010101" pitchFamily="2" charset="-122"/>
            </a:endParaRPr>
          </a:p>
        </p:txBody>
      </p:sp>
      <p:grpSp>
        <p:nvGrpSpPr>
          <p:cNvPr id="19" name="Group 19"/>
          <p:cNvGrpSpPr/>
          <p:nvPr/>
        </p:nvGrpSpPr>
        <p:grpSpPr bwMode="auto">
          <a:xfrm>
            <a:off x="2202846" y="4359637"/>
            <a:ext cx="662377" cy="1079897"/>
            <a:chOff x="6" y="0"/>
            <a:chExt cx="584" cy="907"/>
          </a:xfrm>
        </p:grpSpPr>
        <p:sp>
          <p:nvSpPr>
            <p:cNvPr id="20" name="Text Box 20"/>
            <p:cNvSpPr txBox="1">
              <a:spLocks noChangeArrowheads="1"/>
            </p:cNvSpPr>
            <p:nvPr/>
          </p:nvSpPr>
          <p:spPr bwMode="auto">
            <a:xfrm>
              <a:off x="6" y="0"/>
              <a:ext cx="34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dirty="0">
                  <a:solidFill>
                    <a:srgbClr val="660066"/>
                  </a:solidFill>
                  <a:ea typeface="黑体" panose="02010609060101010101" pitchFamily="2" charset="-122"/>
                </a:rPr>
                <a:t>汉</a:t>
              </a:r>
              <a:endParaRPr lang="zh-CN" altLang="en-US" sz="1320" dirty="0">
                <a:solidFill>
                  <a:srgbClr val="660066"/>
                </a:solidFill>
                <a:ea typeface="黑体" panose="02010609060101010101" pitchFamily="2" charset="-122"/>
              </a:endParaRPr>
            </a:p>
          </p:txBody>
        </p:sp>
        <p:sp>
          <p:nvSpPr>
            <p:cNvPr id="21" name="Text Box 21"/>
            <p:cNvSpPr txBox="1">
              <a:spLocks noChangeArrowheads="1"/>
            </p:cNvSpPr>
            <p:nvPr/>
          </p:nvSpPr>
          <p:spPr bwMode="auto">
            <a:xfrm>
              <a:off x="250" y="635"/>
              <a:ext cx="34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a:solidFill>
                    <a:srgbClr val="660066"/>
                  </a:solidFill>
                  <a:ea typeface="黑体" panose="02010609060101010101" pitchFamily="2" charset="-122"/>
                </a:rPr>
                <a:t>水</a:t>
              </a:r>
              <a:endParaRPr lang="zh-CN" altLang="en-US" sz="1320">
                <a:solidFill>
                  <a:srgbClr val="660066"/>
                </a:solidFill>
                <a:ea typeface="黑体" panose="02010609060101010101" pitchFamily="2" charset="-122"/>
              </a:endParaRPr>
            </a:p>
          </p:txBody>
        </p:sp>
      </p:grpSp>
      <p:sp>
        <p:nvSpPr>
          <p:cNvPr id="22" name="Freeform 22"/>
          <p:cNvSpPr/>
          <p:nvPr/>
        </p:nvSpPr>
        <p:spPr bwMode="auto">
          <a:xfrm>
            <a:off x="3665966" y="1626917"/>
            <a:ext cx="307808" cy="541735"/>
          </a:xfrm>
          <a:custGeom>
            <a:avLst/>
            <a:gdLst>
              <a:gd name="T0" fmla="*/ 0 w 454"/>
              <a:gd name="T1" fmla="*/ 2147483647 h 681"/>
              <a:gd name="T2" fmla="*/ 2147483647 w 454"/>
              <a:gd name="T3" fmla="*/ 2147483647 h 681"/>
              <a:gd name="T4" fmla="*/ 2147483647 w 454"/>
              <a:gd name="T5" fmla="*/ 0 h 681"/>
              <a:gd name="T6" fmla="*/ 0 60000 65536"/>
              <a:gd name="T7" fmla="*/ 0 60000 65536"/>
              <a:gd name="T8" fmla="*/ 0 60000 65536"/>
            </a:gdLst>
            <a:ahLst/>
            <a:cxnLst>
              <a:cxn ang="T6">
                <a:pos x="T0" y="T1"/>
              </a:cxn>
              <a:cxn ang="T7">
                <a:pos x="T2" y="T3"/>
              </a:cxn>
              <a:cxn ang="T8">
                <a:pos x="T4" y="T5"/>
              </a:cxn>
            </a:cxnLst>
            <a:rect l="0" t="0" r="r" b="b"/>
            <a:pathLst>
              <a:path w="454" h="681">
                <a:moveTo>
                  <a:pt x="0" y="681"/>
                </a:moveTo>
                <a:cubicBezTo>
                  <a:pt x="7" y="601"/>
                  <a:pt x="15" y="522"/>
                  <a:pt x="91" y="408"/>
                </a:cubicBezTo>
                <a:cubicBezTo>
                  <a:pt x="167" y="294"/>
                  <a:pt x="393" y="68"/>
                  <a:pt x="454" y="0"/>
                </a:cubicBezTo>
              </a:path>
            </a:pathLst>
          </a:custGeom>
          <a:noFill/>
          <a:ln w="127000" cmpd="sng">
            <a:solidFill>
              <a:srgbClr val="FF0000"/>
            </a:solidFill>
            <a:miter lim="800000"/>
            <a:head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grpSp>
        <p:nvGrpSpPr>
          <p:cNvPr id="23" name="Group 23"/>
          <p:cNvGrpSpPr/>
          <p:nvPr/>
        </p:nvGrpSpPr>
        <p:grpSpPr bwMode="auto">
          <a:xfrm>
            <a:off x="4181940" y="3285163"/>
            <a:ext cx="822236" cy="888206"/>
            <a:chOff x="0" y="0"/>
            <a:chExt cx="725" cy="746"/>
          </a:xfrm>
        </p:grpSpPr>
        <p:sp>
          <p:nvSpPr>
            <p:cNvPr id="24" name="Freeform 24"/>
            <p:cNvSpPr/>
            <p:nvPr/>
          </p:nvSpPr>
          <p:spPr bwMode="auto">
            <a:xfrm>
              <a:off x="318" y="0"/>
              <a:ext cx="144" cy="544"/>
            </a:xfrm>
            <a:custGeom>
              <a:avLst/>
              <a:gdLst>
                <a:gd name="T0" fmla="*/ 144 w 144"/>
                <a:gd name="T1" fmla="*/ 0 h 544"/>
                <a:gd name="T2" fmla="*/ 8 w 144"/>
                <a:gd name="T3" fmla="*/ 227 h 544"/>
                <a:gd name="T4" fmla="*/ 99 w 144"/>
                <a:gd name="T5" fmla="*/ 544 h 544"/>
                <a:gd name="T6" fmla="*/ 0 60000 65536"/>
                <a:gd name="T7" fmla="*/ 0 60000 65536"/>
                <a:gd name="T8" fmla="*/ 0 60000 65536"/>
              </a:gdLst>
              <a:ahLst/>
              <a:cxnLst>
                <a:cxn ang="T6">
                  <a:pos x="T0" y="T1"/>
                </a:cxn>
                <a:cxn ang="T7">
                  <a:pos x="T2" y="T3"/>
                </a:cxn>
                <a:cxn ang="T8">
                  <a:pos x="T4" y="T5"/>
                </a:cxn>
              </a:cxnLst>
              <a:rect l="0" t="0" r="r" b="b"/>
              <a:pathLst>
                <a:path w="144" h="544">
                  <a:moveTo>
                    <a:pt x="144" y="0"/>
                  </a:moveTo>
                  <a:cubicBezTo>
                    <a:pt x="80" y="68"/>
                    <a:pt x="16" y="136"/>
                    <a:pt x="8" y="227"/>
                  </a:cubicBezTo>
                  <a:cubicBezTo>
                    <a:pt x="0" y="318"/>
                    <a:pt x="84" y="491"/>
                    <a:pt x="99" y="544"/>
                  </a:cubicBezTo>
                </a:path>
              </a:pathLst>
            </a:custGeom>
            <a:noFill/>
            <a:ln w="127000" cmpd="sng">
              <a:solidFill>
                <a:srgbClr val="FF0000"/>
              </a:solidFill>
              <a:miter lim="800000"/>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sp>
          <p:nvSpPr>
            <p:cNvPr id="25" name="Text Box 25"/>
            <p:cNvSpPr txBox="1">
              <a:spLocks noChangeArrowheads="1"/>
            </p:cNvSpPr>
            <p:nvPr/>
          </p:nvSpPr>
          <p:spPr bwMode="auto">
            <a:xfrm>
              <a:off x="0" y="499"/>
              <a:ext cx="725"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a:solidFill>
                    <a:srgbClr val="FF0000"/>
                  </a:solidFill>
                  <a:ea typeface="黑体" panose="02010609060101010101" pitchFamily="2" charset="-122"/>
                </a:rPr>
                <a:t>豫皖苏</a:t>
              </a:r>
              <a:endParaRPr lang="zh-CN" altLang="en-US" sz="1320">
                <a:solidFill>
                  <a:srgbClr val="FF0000"/>
                </a:solidFill>
                <a:ea typeface="黑体" panose="02010609060101010101" pitchFamily="2" charset="-122"/>
              </a:endParaRPr>
            </a:p>
          </p:txBody>
        </p:sp>
      </p:grpSp>
      <p:grpSp>
        <p:nvGrpSpPr>
          <p:cNvPr id="26" name="Group 26"/>
          <p:cNvGrpSpPr/>
          <p:nvPr/>
        </p:nvGrpSpPr>
        <p:grpSpPr bwMode="auto">
          <a:xfrm>
            <a:off x="1087343" y="1512813"/>
            <a:ext cx="642824" cy="1358946"/>
            <a:chOff x="0" y="0"/>
            <a:chExt cx="567" cy="1332"/>
          </a:xfrm>
        </p:grpSpPr>
        <p:sp>
          <p:nvSpPr>
            <p:cNvPr id="27" name="Freeform 27"/>
            <p:cNvSpPr/>
            <p:nvPr/>
          </p:nvSpPr>
          <p:spPr bwMode="auto">
            <a:xfrm>
              <a:off x="158" y="0"/>
              <a:ext cx="197" cy="817"/>
            </a:xfrm>
            <a:custGeom>
              <a:avLst/>
              <a:gdLst>
                <a:gd name="T0" fmla="*/ 0 w 197"/>
                <a:gd name="T1" fmla="*/ 0 h 817"/>
                <a:gd name="T2" fmla="*/ 182 w 197"/>
                <a:gd name="T3" fmla="*/ 182 h 817"/>
                <a:gd name="T4" fmla="*/ 91 w 197"/>
                <a:gd name="T5" fmla="*/ 817 h 817"/>
                <a:gd name="T6" fmla="*/ 0 60000 65536"/>
                <a:gd name="T7" fmla="*/ 0 60000 65536"/>
                <a:gd name="T8" fmla="*/ 0 60000 65536"/>
              </a:gdLst>
              <a:ahLst/>
              <a:cxnLst>
                <a:cxn ang="T6">
                  <a:pos x="T0" y="T1"/>
                </a:cxn>
                <a:cxn ang="T7">
                  <a:pos x="T2" y="T3"/>
                </a:cxn>
                <a:cxn ang="T8">
                  <a:pos x="T4" y="T5"/>
                </a:cxn>
              </a:cxnLst>
              <a:rect l="0" t="0" r="r" b="b"/>
              <a:pathLst>
                <a:path w="197" h="817">
                  <a:moveTo>
                    <a:pt x="0" y="0"/>
                  </a:moveTo>
                  <a:cubicBezTo>
                    <a:pt x="83" y="23"/>
                    <a:pt x="167" y="46"/>
                    <a:pt x="182" y="182"/>
                  </a:cubicBezTo>
                  <a:cubicBezTo>
                    <a:pt x="197" y="318"/>
                    <a:pt x="106" y="711"/>
                    <a:pt x="91" y="817"/>
                  </a:cubicBezTo>
                </a:path>
              </a:pathLst>
            </a:custGeom>
            <a:noFill/>
            <a:ln w="127000" cmpd="sng">
              <a:solidFill>
                <a:srgbClr val="FF0000"/>
              </a:solidFill>
              <a:miter lim="800000"/>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grpSp>
          <p:nvGrpSpPr>
            <p:cNvPr id="28" name="Group 28"/>
            <p:cNvGrpSpPr/>
            <p:nvPr/>
          </p:nvGrpSpPr>
          <p:grpSpPr bwMode="auto">
            <a:xfrm>
              <a:off x="0" y="817"/>
              <a:ext cx="567" cy="515"/>
              <a:chOff x="0" y="0"/>
              <a:chExt cx="567" cy="515"/>
            </a:xfrm>
          </p:grpSpPr>
          <p:sp>
            <p:nvSpPr>
              <p:cNvPr id="29" name="Oval 29"/>
              <p:cNvSpPr>
                <a:spLocks noChangeArrowheads="1"/>
              </p:cNvSpPr>
              <p:nvPr/>
            </p:nvSpPr>
            <p:spPr bwMode="auto">
              <a:xfrm>
                <a:off x="159" y="0"/>
                <a:ext cx="181" cy="181"/>
              </a:xfrm>
              <a:prstGeom prst="ellipse">
                <a:avLst/>
              </a:prstGeom>
              <a:solidFill>
                <a:srgbClr val="FF0000"/>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540">
                  <a:ea typeface="华文中宋" panose="02010600040101010101" pitchFamily="2" charset="-122"/>
                </a:endParaRPr>
              </a:p>
            </p:txBody>
          </p:sp>
          <p:sp>
            <p:nvSpPr>
              <p:cNvPr id="30" name="Text Box 30"/>
              <p:cNvSpPr txBox="1">
                <a:spLocks noChangeArrowheads="1"/>
              </p:cNvSpPr>
              <p:nvPr/>
            </p:nvSpPr>
            <p:spPr bwMode="auto">
              <a:xfrm>
                <a:off x="0" y="227"/>
                <a:ext cx="5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a:solidFill>
                      <a:srgbClr val="FF0000"/>
                    </a:solidFill>
                    <a:ea typeface="黑体" panose="02010609060101010101" pitchFamily="2" charset="-122"/>
                  </a:rPr>
                  <a:t>延安</a:t>
                </a:r>
                <a:endParaRPr lang="zh-CN" altLang="en-US" sz="1320">
                  <a:solidFill>
                    <a:srgbClr val="FF0000"/>
                  </a:solidFill>
                  <a:ea typeface="黑体" panose="02010609060101010101" pitchFamily="2" charset="-122"/>
                </a:endParaRPr>
              </a:p>
            </p:txBody>
          </p:sp>
        </p:grpSp>
      </p:grpSp>
      <p:grpSp>
        <p:nvGrpSpPr>
          <p:cNvPr id="31" name="Group 31"/>
          <p:cNvGrpSpPr/>
          <p:nvPr/>
        </p:nvGrpSpPr>
        <p:grpSpPr bwMode="auto">
          <a:xfrm>
            <a:off x="2024166" y="3266856"/>
            <a:ext cx="822236" cy="1158479"/>
            <a:chOff x="0" y="0"/>
            <a:chExt cx="725" cy="973"/>
          </a:xfrm>
        </p:grpSpPr>
        <p:sp>
          <p:nvSpPr>
            <p:cNvPr id="32" name="Freeform 32"/>
            <p:cNvSpPr/>
            <p:nvPr/>
          </p:nvSpPr>
          <p:spPr bwMode="auto">
            <a:xfrm>
              <a:off x="317" y="0"/>
              <a:ext cx="317" cy="725"/>
            </a:xfrm>
            <a:custGeom>
              <a:avLst/>
              <a:gdLst>
                <a:gd name="T0" fmla="*/ 317 w 317"/>
                <a:gd name="T1" fmla="*/ 0 h 725"/>
                <a:gd name="T2" fmla="*/ 45 w 317"/>
                <a:gd name="T3" fmla="*/ 272 h 725"/>
                <a:gd name="T4" fmla="*/ 45 w 317"/>
                <a:gd name="T5" fmla="*/ 725 h 725"/>
                <a:gd name="T6" fmla="*/ 0 60000 65536"/>
                <a:gd name="T7" fmla="*/ 0 60000 65536"/>
                <a:gd name="T8" fmla="*/ 0 60000 65536"/>
              </a:gdLst>
              <a:ahLst/>
              <a:cxnLst>
                <a:cxn ang="T6">
                  <a:pos x="T0" y="T1"/>
                </a:cxn>
                <a:cxn ang="T7">
                  <a:pos x="T2" y="T3"/>
                </a:cxn>
                <a:cxn ang="T8">
                  <a:pos x="T4" y="T5"/>
                </a:cxn>
              </a:cxnLst>
              <a:rect l="0" t="0" r="r" b="b"/>
              <a:pathLst>
                <a:path w="317" h="725">
                  <a:moveTo>
                    <a:pt x="317" y="0"/>
                  </a:moveTo>
                  <a:cubicBezTo>
                    <a:pt x="203" y="75"/>
                    <a:pt x="90" y="151"/>
                    <a:pt x="45" y="272"/>
                  </a:cubicBezTo>
                  <a:cubicBezTo>
                    <a:pt x="0" y="393"/>
                    <a:pt x="45" y="650"/>
                    <a:pt x="45" y="725"/>
                  </a:cubicBezTo>
                </a:path>
              </a:pathLst>
            </a:custGeom>
            <a:noFill/>
            <a:ln w="127000" cmpd="sng">
              <a:solidFill>
                <a:srgbClr val="FF0000"/>
              </a:solidFill>
              <a:miter lim="800000"/>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sp>
          <p:nvSpPr>
            <p:cNvPr id="33" name="Text Box 33"/>
            <p:cNvSpPr txBox="1">
              <a:spLocks noChangeArrowheads="1"/>
            </p:cNvSpPr>
            <p:nvPr/>
          </p:nvSpPr>
          <p:spPr bwMode="auto">
            <a:xfrm>
              <a:off x="0" y="726"/>
              <a:ext cx="725"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dirty="0">
                  <a:solidFill>
                    <a:srgbClr val="FF0000"/>
                  </a:solidFill>
                  <a:ea typeface="黑体" panose="02010609060101010101" pitchFamily="2" charset="-122"/>
                </a:rPr>
                <a:t>豫陕鄂</a:t>
              </a:r>
              <a:endParaRPr lang="zh-CN" altLang="en-US" sz="1320" dirty="0">
                <a:solidFill>
                  <a:srgbClr val="FF0000"/>
                </a:solidFill>
                <a:ea typeface="黑体" panose="02010609060101010101" pitchFamily="2" charset="-122"/>
              </a:endParaRPr>
            </a:p>
          </p:txBody>
        </p:sp>
      </p:grpSp>
      <p:grpSp>
        <p:nvGrpSpPr>
          <p:cNvPr id="34" name="Group 34"/>
          <p:cNvGrpSpPr/>
          <p:nvPr/>
        </p:nvGrpSpPr>
        <p:grpSpPr bwMode="auto">
          <a:xfrm>
            <a:off x="5064368" y="3689822"/>
            <a:ext cx="623271" cy="701278"/>
            <a:chOff x="6" y="0"/>
            <a:chExt cx="550" cy="589"/>
          </a:xfrm>
        </p:grpSpPr>
        <p:sp>
          <p:nvSpPr>
            <p:cNvPr id="35" name="Text Box 35"/>
            <p:cNvSpPr txBox="1">
              <a:spLocks noChangeArrowheads="1"/>
            </p:cNvSpPr>
            <p:nvPr/>
          </p:nvSpPr>
          <p:spPr bwMode="auto">
            <a:xfrm>
              <a:off x="6" y="0"/>
              <a:ext cx="34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a:solidFill>
                    <a:srgbClr val="660066"/>
                  </a:solidFill>
                  <a:ea typeface="黑体" panose="02010609060101010101" pitchFamily="2" charset="-122"/>
                </a:rPr>
                <a:t>运</a:t>
              </a:r>
              <a:endParaRPr lang="zh-CN" altLang="en-US" sz="1320">
                <a:solidFill>
                  <a:srgbClr val="660066"/>
                </a:solidFill>
                <a:ea typeface="黑体" panose="02010609060101010101" pitchFamily="2" charset="-122"/>
              </a:endParaRPr>
            </a:p>
          </p:txBody>
        </p:sp>
        <p:sp>
          <p:nvSpPr>
            <p:cNvPr id="36" name="Text Box 36"/>
            <p:cNvSpPr txBox="1">
              <a:spLocks noChangeArrowheads="1"/>
            </p:cNvSpPr>
            <p:nvPr/>
          </p:nvSpPr>
          <p:spPr bwMode="auto">
            <a:xfrm>
              <a:off x="216" y="317"/>
              <a:ext cx="34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dirty="0">
                  <a:solidFill>
                    <a:srgbClr val="660066"/>
                  </a:solidFill>
                  <a:ea typeface="黑体" panose="02010609060101010101" pitchFamily="2" charset="-122"/>
                </a:rPr>
                <a:t>河</a:t>
              </a:r>
              <a:endParaRPr lang="zh-CN" altLang="en-US" sz="1320" dirty="0">
                <a:solidFill>
                  <a:srgbClr val="660066"/>
                </a:solidFill>
                <a:ea typeface="黑体" panose="02010609060101010101" pitchFamily="2" charset="-122"/>
              </a:endParaRPr>
            </a:p>
          </p:txBody>
        </p:sp>
      </p:grpSp>
      <p:grpSp>
        <p:nvGrpSpPr>
          <p:cNvPr id="37" name="Group 37"/>
          <p:cNvGrpSpPr/>
          <p:nvPr/>
        </p:nvGrpSpPr>
        <p:grpSpPr bwMode="auto">
          <a:xfrm>
            <a:off x="3447484" y="4023345"/>
            <a:ext cx="1465909" cy="485775"/>
            <a:chOff x="6" y="0"/>
            <a:chExt cx="1293" cy="408"/>
          </a:xfrm>
        </p:grpSpPr>
        <p:sp>
          <p:nvSpPr>
            <p:cNvPr id="38" name="Text Box 38"/>
            <p:cNvSpPr txBox="1">
              <a:spLocks noChangeArrowheads="1"/>
            </p:cNvSpPr>
            <p:nvPr/>
          </p:nvSpPr>
          <p:spPr bwMode="auto">
            <a:xfrm>
              <a:off x="6" y="136"/>
              <a:ext cx="34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a:solidFill>
                    <a:srgbClr val="660066"/>
                  </a:solidFill>
                  <a:ea typeface="黑体" panose="02010609060101010101" pitchFamily="2" charset="-122"/>
                </a:rPr>
                <a:t>淮</a:t>
              </a:r>
              <a:endParaRPr lang="zh-CN" altLang="en-US" sz="1320">
                <a:solidFill>
                  <a:srgbClr val="660066"/>
                </a:solidFill>
                <a:ea typeface="黑体" panose="02010609060101010101" pitchFamily="2" charset="-122"/>
              </a:endParaRPr>
            </a:p>
          </p:txBody>
        </p:sp>
        <p:sp>
          <p:nvSpPr>
            <p:cNvPr id="39" name="Text Box 39"/>
            <p:cNvSpPr txBox="1">
              <a:spLocks noChangeArrowheads="1"/>
            </p:cNvSpPr>
            <p:nvPr/>
          </p:nvSpPr>
          <p:spPr bwMode="auto">
            <a:xfrm>
              <a:off x="959" y="0"/>
              <a:ext cx="34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dirty="0">
                  <a:solidFill>
                    <a:srgbClr val="660066"/>
                  </a:solidFill>
                  <a:ea typeface="黑体" panose="02010609060101010101" pitchFamily="2" charset="-122"/>
                </a:rPr>
                <a:t>河</a:t>
              </a:r>
              <a:endParaRPr lang="zh-CN" altLang="en-US" sz="1320" dirty="0">
                <a:solidFill>
                  <a:srgbClr val="660066"/>
                </a:solidFill>
                <a:ea typeface="黑体" panose="02010609060101010101" pitchFamily="2" charset="-122"/>
              </a:endParaRPr>
            </a:p>
          </p:txBody>
        </p:sp>
      </p:grpSp>
      <p:grpSp>
        <p:nvGrpSpPr>
          <p:cNvPr id="40" name="Group 40"/>
          <p:cNvGrpSpPr/>
          <p:nvPr/>
        </p:nvGrpSpPr>
        <p:grpSpPr bwMode="auto">
          <a:xfrm>
            <a:off x="3849035" y="2162189"/>
            <a:ext cx="1052666" cy="2939653"/>
            <a:chOff x="0" y="0"/>
            <a:chExt cx="929" cy="2469"/>
          </a:xfrm>
        </p:grpSpPr>
        <p:sp>
          <p:nvSpPr>
            <p:cNvPr id="41" name="Freeform 41"/>
            <p:cNvSpPr/>
            <p:nvPr/>
          </p:nvSpPr>
          <p:spPr bwMode="auto">
            <a:xfrm>
              <a:off x="0" y="0"/>
              <a:ext cx="567" cy="2268"/>
            </a:xfrm>
            <a:custGeom>
              <a:avLst/>
              <a:gdLst>
                <a:gd name="T0" fmla="*/ 385 w 567"/>
                <a:gd name="T1" fmla="*/ 0 h 2268"/>
                <a:gd name="T2" fmla="*/ 158 w 567"/>
                <a:gd name="T3" fmla="*/ 771 h 2268"/>
                <a:gd name="T4" fmla="*/ 68 w 567"/>
                <a:gd name="T5" fmla="*/ 1542 h 2268"/>
                <a:gd name="T6" fmla="*/ 567 w 567"/>
                <a:gd name="T7" fmla="*/ 2268 h 22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7" h="2268">
                  <a:moveTo>
                    <a:pt x="385" y="0"/>
                  </a:moveTo>
                  <a:cubicBezTo>
                    <a:pt x="298" y="257"/>
                    <a:pt x="211" y="514"/>
                    <a:pt x="158" y="771"/>
                  </a:cubicBezTo>
                  <a:cubicBezTo>
                    <a:pt x="105" y="1028"/>
                    <a:pt x="0" y="1292"/>
                    <a:pt x="68" y="1542"/>
                  </a:cubicBezTo>
                  <a:cubicBezTo>
                    <a:pt x="136" y="1792"/>
                    <a:pt x="484" y="2147"/>
                    <a:pt x="567" y="2268"/>
                  </a:cubicBezTo>
                </a:path>
              </a:pathLst>
            </a:custGeom>
            <a:noFill/>
            <a:ln w="127000" cmpd="sng">
              <a:solidFill>
                <a:srgbClr val="FF0000"/>
              </a:solidFill>
              <a:miter lim="800000"/>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sp>
          <p:nvSpPr>
            <p:cNvPr id="42" name="Text Box 42"/>
            <p:cNvSpPr txBox="1">
              <a:spLocks noChangeArrowheads="1"/>
            </p:cNvSpPr>
            <p:nvPr/>
          </p:nvSpPr>
          <p:spPr bwMode="auto">
            <a:xfrm>
              <a:off x="204" y="2222"/>
              <a:ext cx="725"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ea typeface="微软雅黑" panose="020B0503020204020204" charset="-122"/>
                </a:defRPr>
              </a:lvl1pPr>
              <a:lvl2pPr marL="742950" indent="-285750" eaLnBrk="0" hangingPunct="0">
                <a:defRPr sz="3600" b="1">
                  <a:solidFill>
                    <a:schemeClr val="tx1"/>
                  </a:solidFill>
                  <a:latin typeface="Arial" panose="020B0604020202020204" pitchFamily="34" charset="0"/>
                  <a:ea typeface="微软雅黑" panose="020B0503020204020204" charset="-122"/>
                </a:defRPr>
              </a:lvl2pPr>
              <a:lvl3pPr marL="1143000" indent="-228600" eaLnBrk="0" hangingPunct="0">
                <a:defRPr sz="3600" b="1">
                  <a:solidFill>
                    <a:schemeClr val="tx1"/>
                  </a:solidFill>
                  <a:latin typeface="Arial" panose="020B0604020202020204" pitchFamily="34" charset="0"/>
                  <a:ea typeface="微软雅黑" panose="020B0503020204020204" charset="-122"/>
                </a:defRPr>
              </a:lvl3pPr>
              <a:lvl4pPr marL="1600200" indent="-228600" eaLnBrk="0" hangingPunct="0">
                <a:defRPr sz="3600" b="1">
                  <a:solidFill>
                    <a:schemeClr val="tx1"/>
                  </a:solidFill>
                  <a:latin typeface="Arial" panose="020B0604020202020204" pitchFamily="34" charset="0"/>
                  <a:ea typeface="微软雅黑" panose="020B0503020204020204" charset="-122"/>
                </a:defRPr>
              </a:lvl4pPr>
              <a:lvl5pPr marL="2057400" indent="-228600" eaLnBrk="0" hangingPunct="0">
                <a:defRPr sz="3600"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Arial" panose="020B0604020202020204" pitchFamily="34" charset="0"/>
                  <a:ea typeface="微软雅黑" panose="020B0503020204020204" charset="-122"/>
                </a:defRPr>
              </a:lvl9pPr>
            </a:lstStyle>
            <a:p>
              <a:pPr eaLnBrk="1" hangingPunct="1">
                <a:spcBef>
                  <a:spcPct val="50000"/>
                </a:spcBef>
              </a:pPr>
              <a:r>
                <a:rPr lang="zh-CN" altLang="en-US" sz="1320">
                  <a:solidFill>
                    <a:srgbClr val="FF0000"/>
                  </a:solidFill>
                  <a:ea typeface="黑体" panose="02010609060101010101" pitchFamily="2" charset="-122"/>
                </a:rPr>
                <a:t>鄂豫皖</a:t>
              </a:r>
              <a:endParaRPr lang="zh-CN" altLang="en-US" sz="1320">
                <a:solidFill>
                  <a:srgbClr val="FF0000"/>
                </a:solidFill>
                <a:ea typeface="黑体" panose="02010609060101010101" pitchFamily="2" charset="-122"/>
              </a:endParaRPr>
            </a:p>
          </p:txBody>
        </p:sp>
      </p:grpSp>
      <p:sp>
        <p:nvSpPr>
          <p:cNvPr id="44" name="Freeform 45"/>
          <p:cNvSpPr/>
          <p:nvPr/>
        </p:nvSpPr>
        <p:spPr bwMode="auto">
          <a:xfrm>
            <a:off x="4057148" y="4238625"/>
            <a:ext cx="1337515" cy="234554"/>
          </a:xfrm>
          <a:custGeom>
            <a:avLst/>
            <a:gdLst>
              <a:gd name="T0" fmla="*/ 0 w 1180"/>
              <a:gd name="T1" fmla="*/ 0 h 197"/>
              <a:gd name="T2" fmla="*/ 2147483647 w 1180"/>
              <a:gd name="T3" fmla="*/ 2147483647 h 197"/>
              <a:gd name="T4" fmla="*/ 2147483647 w 1180"/>
              <a:gd name="T5" fmla="*/ 2147483647 h 197"/>
              <a:gd name="T6" fmla="*/ 0 60000 65536"/>
              <a:gd name="T7" fmla="*/ 0 60000 65536"/>
              <a:gd name="T8" fmla="*/ 0 60000 65536"/>
            </a:gdLst>
            <a:ahLst/>
            <a:cxnLst>
              <a:cxn ang="T6">
                <a:pos x="T0" y="T1"/>
              </a:cxn>
              <a:cxn ang="T7">
                <a:pos x="T2" y="T3"/>
              </a:cxn>
              <a:cxn ang="T8">
                <a:pos x="T4" y="T5"/>
              </a:cxn>
            </a:cxnLst>
            <a:rect l="0" t="0" r="r" b="b"/>
            <a:pathLst>
              <a:path w="1180" h="197">
                <a:moveTo>
                  <a:pt x="0" y="0"/>
                </a:moveTo>
                <a:cubicBezTo>
                  <a:pt x="219" y="83"/>
                  <a:pt x="438" y="167"/>
                  <a:pt x="635" y="182"/>
                </a:cubicBezTo>
                <a:cubicBezTo>
                  <a:pt x="832" y="197"/>
                  <a:pt x="1089" y="106"/>
                  <a:pt x="1180" y="91"/>
                </a:cubicBezTo>
              </a:path>
            </a:pathLst>
          </a:custGeom>
          <a:noFill/>
          <a:ln w="63500" cap="rnd" cmpd="sng">
            <a:solidFill>
              <a:srgbClr val="006600"/>
            </a:solidFill>
            <a:prstDash val="sysDot"/>
            <a:miter lim="800000"/>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grpSp>
        <p:nvGrpSpPr>
          <p:cNvPr id="45" name="Group 46"/>
          <p:cNvGrpSpPr/>
          <p:nvPr/>
        </p:nvGrpSpPr>
        <p:grpSpPr bwMode="auto">
          <a:xfrm>
            <a:off x="2309789" y="2349104"/>
            <a:ext cx="2622311" cy="2106215"/>
            <a:chOff x="0" y="0"/>
            <a:chExt cx="2314" cy="1769"/>
          </a:xfrm>
        </p:grpSpPr>
        <p:sp>
          <p:nvSpPr>
            <p:cNvPr id="46" name="Freeform 47"/>
            <p:cNvSpPr/>
            <p:nvPr/>
          </p:nvSpPr>
          <p:spPr bwMode="auto">
            <a:xfrm>
              <a:off x="1852" y="181"/>
              <a:ext cx="462" cy="1542"/>
            </a:xfrm>
            <a:custGeom>
              <a:avLst/>
              <a:gdLst>
                <a:gd name="T0" fmla="*/ 462 w 462"/>
                <a:gd name="T1" fmla="*/ 0 h 1587"/>
                <a:gd name="T2" fmla="*/ 371 w 462"/>
                <a:gd name="T3" fmla="*/ 333 h 1587"/>
                <a:gd name="T4" fmla="*/ 53 w 462"/>
                <a:gd name="T5" fmla="*/ 1041 h 1587"/>
                <a:gd name="T6" fmla="*/ 53 w 462"/>
                <a:gd name="T7" fmla="*/ 1456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2" h="1587">
                  <a:moveTo>
                    <a:pt x="462" y="0"/>
                  </a:moveTo>
                  <a:cubicBezTo>
                    <a:pt x="450" y="87"/>
                    <a:pt x="439" y="174"/>
                    <a:pt x="371" y="363"/>
                  </a:cubicBezTo>
                  <a:cubicBezTo>
                    <a:pt x="303" y="552"/>
                    <a:pt x="106" y="930"/>
                    <a:pt x="53" y="1134"/>
                  </a:cubicBezTo>
                  <a:cubicBezTo>
                    <a:pt x="0" y="1338"/>
                    <a:pt x="53" y="1504"/>
                    <a:pt x="53" y="1587"/>
                  </a:cubicBezTo>
                </a:path>
              </a:pathLst>
            </a:custGeom>
            <a:noFill/>
            <a:ln w="127000" cap="flat" cmpd="sng">
              <a:solidFill>
                <a:srgbClr val="003300"/>
              </a:solidFill>
              <a:prstDash val="sysDot"/>
              <a:miter lim="800000"/>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sp>
          <p:nvSpPr>
            <p:cNvPr id="47" name="Freeform 48"/>
            <p:cNvSpPr/>
            <p:nvPr/>
          </p:nvSpPr>
          <p:spPr bwMode="auto">
            <a:xfrm>
              <a:off x="0" y="0"/>
              <a:ext cx="1180" cy="1769"/>
            </a:xfrm>
            <a:custGeom>
              <a:avLst/>
              <a:gdLst>
                <a:gd name="T0" fmla="*/ 0 w 1180"/>
                <a:gd name="T1" fmla="*/ 0 h 1905"/>
                <a:gd name="T2" fmla="*/ 227 w 1180"/>
                <a:gd name="T3" fmla="*/ 618 h 1905"/>
                <a:gd name="T4" fmla="*/ 726 w 1180"/>
                <a:gd name="T5" fmla="*/ 1162 h 1905"/>
                <a:gd name="T6" fmla="*/ 1180 w 1180"/>
                <a:gd name="T7" fmla="*/ 1526 h 19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0" h="1905">
                  <a:moveTo>
                    <a:pt x="0" y="0"/>
                  </a:moveTo>
                  <a:cubicBezTo>
                    <a:pt x="53" y="264"/>
                    <a:pt x="106" y="529"/>
                    <a:pt x="227" y="771"/>
                  </a:cubicBezTo>
                  <a:cubicBezTo>
                    <a:pt x="348" y="1013"/>
                    <a:pt x="567" y="1262"/>
                    <a:pt x="726" y="1451"/>
                  </a:cubicBezTo>
                  <a:cubicBezTo>
                    <a:pt x="885" y="1640"/>
                    <a:pt x="1104" y="1829"/>
                    <a:pt x="1180" y="1905"/>
                  </a:cubicBezTo>
                </a:path>
              </a:pathLst>
            </a:custGeom>
            <a:noFill/>
            <a:ln w="127000" cap="flat" cmpd="sng">
              <a:solidFill>
                <a:srgbClr val="003300"/>
              </a:solidFill>
              <a:prstDash val="sysDot"/>
              <a:miter lim="800000"/>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grpSp>
      <p:sp>
        <p:nvSpPr>
          <p:cNvPr id="48" name="Freeform 49"/>
          <p:cNvSpPr/>
          <p:nvPr/>
        </p:nvSpPr>
        <p:spPr bwMode="auto">
          <a:xfrm>
            <a:off x="3544419" y="4293394"/>
            <a:ext cx="461711" cy="701279"/>
          </a:xfrm>
          <a:custGeom>
            <a:avLst/>
            <a:gdLst>
              <a:gd name="T0" fmla="*/ 2147483647 w 408"/>
              <a:gd name="T1" fmla="*/ 0 h 589"/>
              <a:gd name="T2" fmla="*/ 2147483647 w 408"/>
              <a:gd name="T3" fmla="*/ 2147483647 h 589"/>
              <a:gd name="T4" fmla="*/ 2147483647 w 408"/>
              <a:gd name="T5" fmla="*/ 2147483647 h 589"/>
              <a:gd name="T6" fmla="*/ 0 w 408"/>
              <a:gd name="T7" fmla="*/ 2147483647 h 5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8" h="589">
                <a:moveTo>
                  <a:pt x="408" y="0"/>
                </a:moveTo>
                <a:cubicBezTo>
                  <a:pt x="389" y="26"/>
                  <a:pt x="370" y="53"/>
                  <a:pt x="317" y="136"/>
                </a:cubicBezTo>
                <a:cubicBezTo>
                  <a:pt x="264" y="219"/>
                  <a:pt x="144" y="424"/>
                  <a:pt x="91" y="499"/>
                </a:cubicBezTo>
                <a:cubicBezTo>
                  <a:pt x="38" y="574"/>
                  <a:pt x="15" y="574"/>
                  <a:pt x="0" y="589"/>
                </a:cubicBezTo>
              </a:path>
            </a:pathLst>
          </a:custGeom>
          <a:noFill/>
          <a:ln w="63500" cap="rnd" cmpd="sng">
            <a:solidFill>
              <a:srgbClr val="006600"/>
            </a:solidFill>
            <a:prstDash val="sysDot"/>
            <a:miter lim="800000"/>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990"/>
          </a:p>
        </p:txBody>
      </p:sp>
      <p:sp>
        <p:nvSpPr>
          <p:cNvPr id="49" name="Oval 3"/>
          <p:cNvSpPr/>
          <p:nvPr/>
        </p:nvSpPr>
        <p:spPr>
          <a:xfrm rot="10597762">
            <a:off x="1653974" y="2025134"/>
            <a:ext cx="843003" cy="834972"/>
          </a:xfrm>
          <a:prstGeom prst="ellipse">
            <a:avLst/>
          </a:prstGeom>
          <a:solidFill>
            <a:srgbClr val="FF9933"/>
          </a:solidFill>
          <a:ln w="9525" cap="flat" cmpd="sng">
            <a:solidFill>
              <a:schemeClr val="tx1"/>
            </a:solidFill>
            <a:prstDash val="solid"/>
            <a:headEnd type="none" w="med" len="med"/>
            <a:tailEnd type="none" w="med" len="med"/>
          </a:ln>
        </p:spPr>
        <p:txBody>
          <a:bodyPr rot="10800000" wrap="none" anchor="ctr"/>
          <a:lstStyle/>
          <a:p>
            <a:pPr algn="ctr"/>
            <a:r>
              <a:rPr lang="en-US" altLang="en-US" sz="2400" b="1" dirty="0">
                <a:effectLst>
                  <a:outerShdw blurRad="38100" dist="38100" dir="2700000">
                    <a:srgbClr val="000000"/>
                  </a:outerShdw>
                </a:effectLst>
                <a:latin typeface="Times New Roman" panose="02020603050405020304" pitchFamily="18" charset="0"/>
                <a:ea typeface="黑体" panose="02010609060101010101" pitchFamily="2" charset="-122"/>
              </a:rPr>
              <a:t>陕</a:t>
            </a:r>
            <a:endParaRPr lang="en-US" altLang="en-US" sz="2400" b="1" dirty="0">
              <a:effectLst>
                <a:outerShdw blurRad="38100" dist="38100" dir="2700000">
                  <a:srgbClr val="000000"/>
                </a:outerShdw>
              </a:effectLst>
              <a:latin typeface="Times New Roman" panose="02020603050405020304" pitchFamily="18" charset="0"/>
              <a:ea typeface="黑体" panose="02010609060101010101" pitchFamily="2" charset="-122"/>
            </a:endParaRPr>
          </a:p>
          <a:p>
            <a:pPr algn="ctr"/>
            <a:r>
              <a:rPr lang="en-US" altLang="en-US" sz="2400" b="1" dirty="0">
                <a:effectLst>
                  <a:outerShdw blurRad="38100" dist="38100" dir="2700000">
                    <a:srgbClr val="000000"/>
                  </a:outerShdw>
                </a:effectLst>
                <a:latin typeface="Times New Roman" panose="02020603050405020304" pitchFamily="18" charset="0"/>
                <a:ea typeface="黑体" panose="02010609060101010101" pitchFamily="2" charset="-122"/>
              </a:rPr>
              <a:t>北</a:t>
            </a:r>
            <a:endParaRPr lang="en-US" altLang="en-US" sz="3000" b="1" dirty="0">
              <a:effectLst>
                <a:outerShdw blurRad="38100" dist="38100" dir="2700000">
                  <a:srgbClr val="000000"/>
                </a:outerShdw>
              </a:effectLst>
              <a:latin typeface="Times New Roman" panose="02020603050405020304" pitchFamily="18" charset="0"/>
              <a:ea typeface="黑体" panose="02010609060101010101" pitchFamily="2" charset="-122"/>
            </a:endParaRPr>
          </a:p>
        </p:txBody>
      </p:sp>
      <p:sp>
        <p:nvSpPr>
          <p:cNvPr id="50" name="Oval 4"/>
          <p:cNvSpPr>
            <a:spLocks noChangeArrowheads="1"/>
          </p:cNvSpPr>
          <p:nvPr/>
        </p:nvSpPr>
        <p:spPr bwMode="auto">
          <a:xfrm>
            <a:off x="4679678" y="2183911"/>
            <a:ext cx="733346" cy="876299"/>
          </a:xfrm>
          <a:prstGeom prst="ellipse">
            <a:avLst/>
          </a:prstGeom>
          <a:solidFill>
            <a:srgbClr val="FF9933"/>
          </a:solidFill>
          <a:ln w="9525">
            <a:solidFill>
              <a:schemeClr val="tx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黑体" panose="02010609060101010101" pitchFamily="2" charset="-122"/>
                <a:cs typeface="+mn-cs"/>
              </a:rPr>
              <a:t>山</a:t>
            </a:r>
            <a:endParaRPr kumimoji="1" lang="zh-CN"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黑体" panose="0201060906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黑体" panose="02010609060101010101" pitchFamily="2" charset="-122"/>
                <a:cs typeface="+mn-cs"/>
              </a:rPr>
              <a:t>东</a:t>
            </a:r>
            <a:endParaRPr kumimoji="1" lang="zh-CN" altLang="en-US" sz="30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黑体" panose="02010609060101010101" pitchFamily="2" charset="-122"/>
              <a:cs typeface="+mn-cs"/>
            </a:endParaRPr>
          </a:p>
        </p:txBody>
      </p:sp>
      <p:sp>
        <p:nvSpPr>
          <p:cNvPr id="51" name="文本框 10"/>
          <p:cNvSpPr>
            <a:spLocks noChangeArrowheads="1"/>
          </p:cNvSpPr>
          <p:nvPr/>
        </p:nvSpPr>
        <p:spPr bwMode="auto">
          <a:xfrm>
            <a:off x="6800850" y="3796427"/>
            <a:ext cx="2139554" cy="2861309"/>
          </a:xfrm>
          <a:prstGeom prst="wedgeRectCallout">
            <a:avLst>
              <a:gd name="adj1" fmla="val 31620"/>
              <a:gd name="adj2" fmla="val -67232"/>
            </a:avLst>
          </a:prstGeom>
          <a:gradFill rotWithShape="1">
            <a:gsLst>
              <a:gs pos="0">
                <a:srgbClr val="FBFB11">
                  <a:alpha val="70000"/>
                </a:srgbClr>
              </a:gs>
              <a:gs pos="100000">
                <a:srgbClr val="838309"/>
              </a:gs>
            </a:gsLst>
            <a:lin ang="5400000"/>
          </a:gradFill>
          <a:ln w="9525">
            <a:solidFill>
              <a:srgbClr val="000000"/>
            </a:solidFill>
            <a:prstDash val="dash"/>
            <a:miter lim="800000"/>
          </a:ln>
        </p:spPr>
        <p:txBody>
          <a:bodyPr>
            <a:spAutoFit/>
          </a:bodyPr>
          <a:lstStyle>
            <a:lvl1pPr indent="539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539750" algn="just" defTabSz="914400" rtl="0" eaLnBrk="1" fontAlgn="auto" hangingPunct="1">
              <a:lnSpc>
                <a:spcPts val="2700"/>
              </a:lnSpc>
              <a:spcBef>
                <a:spcPts val="0"/>
              </a:spcBef>
              <a:spcAft>
                <a:spcPts val="0"/>
              </a:spcAft>
              <a:buClrTx/>
              <a:buSzTx/>
              <a:buFontTx/>
              <a:buNone/>
              <a:defRPr/>
            </a:pPr>
            <a:r>
              <a:rPr kumimoji="0" lang="zh-CN" altLang="en-US" sz="1800" b="1" i="0" kern="0" baseline="0" noProof="0" dirty="0">
                <a:ln>
                  <a:noFill/>
                </a:ln>
                <a:solidFill>
                  <a:srgbClr val="000000"/>
                </a:solidFill>
                <a:effectLst/>
                <a:uLnTx/>
                <a:uFillTx/>
                <a:latin typeface="宋体" panose="02010600030101010101" pitchFamily="2" charset="-122"/>
                <a:cs typeface="+mn-cs"/>
              </a:rPr>
              <a:t>蒋介石两个拳头（指陕北和山东）这么一伸，他的胸膛就露出来了。所以，我们的战略就是要把这两个拳头紧紧拖住，对准他的胸膛插上一刀。</a:t>
            </a:r>
            <a:endParaRPr kumimoji="0" lang="zh-CN" altLang="en-US" sz="1800" b="1" i="0" kern="0" baseline="0" noProof="0" dirty="0">
              <a:ln>
                <a:noFill/>
              </a:ln>
              <a:solidFill>
                <a:srgbClr val="000000"/>
              </a:solidFill>
              <a:effectLst/>
              <a:uLnTx/>
              <a:uFillTx/>
              <a:latin typeface="宋体" panose="02010600030101010101" pitchFamily="2" charset="-122"/>
              <a:cs typeface="+mn-cs"/>
            </a:endParaRPr>
          </a:p>
        </p:txBody>
      </p:sp>
      <p:pic>
        <p:nvPicPr>
          <p:cNvPr id="52" name="图片 51" descr="毛泽东"/>
          <p:cNvPicPr>
            <a:picLocks noChangeAspect="1"/>
          </p:cNvPicPr>
          <p:nvPr/>
        </p:nvPicPr>
        <p:blipFill>
          <a:blip r:embed="rId2"/>
          <a:stretch>
            <a:fillRect/>
          </a:stretch>
        </p:blipFill>
        <p:spPr>
          <a:xfrm>
            <a:off x="7356136" y="2076192"/>
            <a:ext cx="1244679" cy="1487780"/>
          </a:xfrm>
          <a:prstGeom prst="rect">
            <a:avLst/>
          </a:prstGeom>
          <a:noFill/>
          <a:ln w="9525">
            <a:noFill/>
          </a:ln>
        </p:spPr>
      </p:pic>
      <p:sp>
        <p:nvSpPr>
          <p:cNvPr id="62" name="Text Box 17"/>
          <p:cNvSpPr txBox="1">
            <a:spLocks noChangeArrowheads="1"/>
          </p:cNvSpPr>
          <p:nvPr/>
        </p:nvSpPr>
        <p:spPr bwMode="auto">
          <a:xfrm>
            <a:off x="974085" y="5178386"/>
            <a:ext cx="5715000" cy="506730"/>
          </a:xfrm>
          <a:prstGeom prst="rect">
            <a:avLst/>
          </a:prstGeom>
          <a:solidFill>
            <a:srgbClr val="0000FF"/>
          </a:solidFill>
          <a:ln w="28575">
            <a:noFill/>
            <a:miter lim="800000"/>
          </a:ln>
          <a:effectLst/>
        </p:spPr>
        <p:txBody>
          <a:bodyPr>
            <a:spAutoFit/>
          </a:bodyPr>
          <a:lstStyle/>
          <a:p>
            <a:pPr marR="0" algn="ctr" defTabSz="914400">
              <a:spcBef>
                <a:spcPct val="50000"/>
              </a:spcBef>
              <a:buClrTx/>
              <a:buSzTx/>
              <a:buFontTx/>
              <a:defRPr/>
            </a:pPr>
            <a:r>
              <a:rPr kumimoji="0" lang="zh-CN" altLang="en-US" sz="2700" b="1" kern="1200" cap="none" spc="0" normalizeH="0" baseline="0" noProof="0" dirty="0">
                <a:solidFill>
                  <a:srgbClr val="FFFF00"/>
                </a:solidFill>
                <a:effectLst>
                  <a:outerShdw blurRad="38100" dist="38100" dir="2700000" algn="tl">
                    <a:srgbClr val="000000"/>
                  </a:outerShdw>
                </a:effectLst>
                <a:latin typeface="Arial" panose="020B0604020202020204" pitchFamily="34" charset="0"/>
                <a:ea typeface="黑体" panose="02010609060101010101" pitchFamily="2" charset="-122"/>
                <a:cs typeface="+mn-cs"/>
              </a:rPr>
              <a:t>人民解放军全国性的反攻拉开了序幕</a:t>
            </a:r>
            <a:endParaRPr kumimoji="0" lang="zh-CN" altLang="en-US" sz="2700" b="1" kern="1200" cap="none" spc="0" normalizeH="0" baseline="0" noProof="0" dirty="0">
              <a:solidFill>
                <a:srgbClr val="FFFF00"/>
              </a:solidFill>
              <a:effectLst>
                <a:outerShdw blurRad="38100" dist="38100" dir="2700000" algn="tl">
                  <a:srgbClr val="000000"/>
                </a:outerShdw>
              </a:effectLst>
              <a:latin typeface="Arial" panose="020B0604020202020204" pitchFamily="34" charset="0"/>
              <a:ea typeface="黑体" panose="02010609060101010101" pitchFamily="2" charset="-122"/>
              <a:cs typeface="+mn-cs"/>
            </a:endParaRPr>
          </a:p>
        </p:txBody>
      </p:sp>
      <p:sp>
        <p:nvSpPr>
          <p:cNvPr id="63" name="Text Box 17"/>
          <p:cNvSpPr txBox="1">
            <a:spLocks noChangeArrowheads="1"/>
          </p:cNvSpPr>
          <p:nvPr/>
        </p:nvSpPr>
        <p:spPr bwMode="auto">
          <a:xfrm>
            <a:off x="974085" y="4650149"/>
            <a:ext cx="5715000" cy="506730"/>
          </a:xfrm>
          <a:prstGeom prst="rect">
            <a:avLst/>
          </a:prstGeom>
          <a:solidFill>
            <a:srgbClr val="0000FF"/>
          </a:solidFill>
          <a:ln w="28575">
            <a:noFill/>
            <a:miter lim="800000"/>
          </a:ln>
          <a:effectLst/>
        </p:spPr>
        <p:txBody>
          <a:bodyPr>
            <a:spAutoFit/>
          </a:bodyPr>
          <a:lstStyle/>
          <a:p>
            <a:pPr marR="0" algn="ctr" defTabSz="914400">
              <a:spcBef>
                <a:spcPct val="50000"/>
              </a:spcBef>
              <a:buClrTx/>
              <a:buSzTx/>
              <a:buFontTx/>
              <a:defRPr/>
            </a:pPr>
            <a:r>
              <a:rPr kumimoji="0" lang="zh-CN" altLang="en-US" sz="2700" b="1" kern="1200" cap="none" spc="0" normalizeH="0" baseline="0" noProof="0" dirty="0">
                <a:solidFill>
                  <a:srgbClr val="FFFF00"/>
                </a:solidFill>
                <a:effectLst>
                  <a:outerShdw blurRad="38100" dist="38100" dir="2700000" algn="tl">
                    <a:srgbClr val="000000"/>
                  </a:outerShdw>
                </a:effectLst>
                <a:latin typeface="Arial" panose="020B0604020202020204" pitchFamily="34" charset="0"/>
                <a:ea typeface="黑体" panose="02010609060101010101" pitchFamily="2" charset="-122"/>
                <a:cs typeface="+mn-cs"/>
              </a:rPr>
              <a:t>千里跃进大别山，尖刀插进敌心间</a:t>
            </a:r>
            <a:endParaRPr kumimoji="0" lang="zh-CN" altLang="en-US" sz="2700" b="1" kern="1200" cap="none" spc="0" normalizeH="0" baseline="0" noProof="0" dirty="0">
              <a:solidFill>
                <a:srgbClr val="FFFF00"/>
              </a:solidFill>
              <a:effectLst>
                <a:outerShdw blurRad="38100" dist="38100" dir="2700000" algn="tl">
                  <a:srgbClr val="000000"/>
                </a:outerShdw>
              </a:effectLst>
              <a:latin typeface="Arial" panose="020B0604020202020204" pitchFamily="34" charset="0"/>
              <a:ea typeface="黑体" panose="02010609060101010101" pitchFamily="2" charset="-122"/>
              <a:cs typeface="+mn-cs"/>
            </a:endParaRPr>
          </a:p>
        </p:txBody>
      </p:sp>
      <p:sp>
        <p:nvSpPr>
          <p:cNvPr id="55" name="矩形 54"/>
          <p:cNvSpPr/>
          <p:nvPr/>
        </p:nvSpPr>
        <p:spPr bwMode="auto">
          <a:xfrm>
            <a:off x="6634469" y="1166900"/>
            <a:ext cx="2528888" cy="1017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1950" b="1" dirty="0">
                <a:solidFill>
                  <a:schemeClr val="tx1"/>
                </a:solidFill>
                <a:latin typeface="方正清刻本悦宋简体" panose="02000000000000000000" pitchFamily="2" charset="-122"/>
                <a:ea typeface="方正清刻本悦宋简体" panose="02000000000000000000" pitchFamily="2" charset="-122"/>
              </a:rPr>
              <a:t>战略反攻：</a:t>
            </a:r>
            <a:endParaRPr lang="en-US" altLang="zh-CN" sz="1950" b="1" dirty="0">
              <a:solidFill>
                <a:schemeClr val="tx1"/>
              </a:solidFill>
              <a:latin typeface="方正清刻本悦宋简体" panose="02000000000000000000" pitchFamily="2" charset="-122"/>
              <a:ea typeface="方正清刻本悦宋简体" panose="02000000000000000000" pitchFamily="2" charset="-122"/>
            </a:endParaRPr>
          </a:p>
          <a:p>
            <a:pPr>
              <a:spcBef>
                <a:spcPct val="50000"/>
              </a:spcBef>
            </a:pPr>
            <a:r>
              <a:rPr lang="zh-CN" altLang="en-US" sz="1950" b="1" dirty="0">
                <a:solidFill>
                  <a:schemeClr val="tx1"/>
                </a:solidFill>
                <a:latin typeface="方正清刻本悦宋简体" panose="02000000000000000000" pitchFamily="2" charset="-122"/>
                <a:ea typeface="方正清刻本悦宋简体" panose="02000000000000000000" pitchFamily="2" charset="-122"/>
              </a:rPr>
              <a:t>刘邓大军挺进大别山</a:t>
            </a:r>
            <a:endParaRPr lang="zh-CN" altLang="en-US" sz="1950" b="1"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53" name="文本框 6"/>
          <p:cNvSpPr txBox="1"/>
          <p:nvPr/>
        </p:nvSpPr>
        <p:spPr>
          <a:xfrm>
            <a:off x="124460" y="814070"/>
            <a:ext cx="3727450" cy="460375"/>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400" b="1">
                <a:solidFill>
                  <a:schemeClr val="tx1"/>
                </a:solidFill>
                <a:latin typeface="黑体" panose="02010609060101010101" pitchFamily="2" charset="-122"/>
                <a:ea typeface="黑体" panose="02010609060101010101" pitchFamily="2" charset="-122"/>
              </a:rPr>
              <a:t>2.</a:t>
            </a:r>
            <a:r>
              <a:rPr lang="zh-CN" altLang="en-US" sz="2400" b="1">
                <a:solidFill>
                  <a:schemeClr val="tx1"/>
                </a:solidFill>
                <a:latin typeface="黑体" panose="02010609060101010101" pitchFamily="2" charset="-122"/>
                <a:ea typeface="黑体" panose="02010609060101010101" pitchFamily="2" charset="-122"/>
              </a:rPr>
              <a:t>人民解放军全面反攻</a:t>
            </a:r>
            <a:endParaRPr lang="zh-CN" altLang="en-US" sz="2400" b="1">
              <a:solidFill>
                <a:schemeClr val="tx1"/>
              </a:solidFill>
              <a:latin typeface="黑体" panose="02010609060101010101" pitchFamily="2" charset="-122"/>
              <a:ea typeface="黑体" panose="02010609060101010101" pitchFamily="2" charset="-122"/>
            </a:endParaRPr>
          </a:p>
        </p:txBody>
      </p:sp>
      <p:sp>
        <p:nvSpPr>
          <p:cNvPr id="70659" name="矩形 2"/>
          <p:cNvSpPr/>
          <p:nvPr/>
        </p:nvSpPr>
        <p:spPr>
          <a:xfrm>
            <a:off x="240665" y="170498"/>
            <a:ext cx="4168140" cy="491490"/>
          </a:xfrm>
          <a:prstGeom prst="rect">
            <a:avLst/>
          </a:prstGeom>
          <a:solidFill>
            <a:srgbClr val="FFFF00"/>
          </a:solidFill>
          <a:ln w="9525">
            <a:solidFill>
              <a:srgbClr val="FF0000"/>
            </a:solidFill>
          </a:ln>
        </p:spPr>
        <p:txBody>
          <a:bodyPr wrap="none" anchor="t">
            <a:spAutoFit/>
          </a:bodyPr>
          <a:p>
            <a:pPr>
              <a:spcAft>
                <a:spcPts val="1200"/>
              </a:spcAft>
            </a:pPr>
            <a:r>
              <a:rPr lang="zh-CN" altLang="en-US" sz="2600" b="1" dirty="0">
                <a:solidFill>
                  <a:schemeClr val="tx1"/>
                </a:solidFill>
                <a:uFillTx/>
                <a:latin typeface="黑体" panose="02010609060101010101" pitchFamily="2" charset="-122"/>
                <a:ea typeface="黑体" panose="02010609060101010101" pitchFamily="2" charset="-122"/>
                <a:sym typeface="Wingdings" panose="05000000000000000000" pitchFamily="2" charset="2"/>
              </a:rPr>
              <a:t>三、新民主主义革命的胜利</a:t>
            </a:r>
            <a:endParaRPr lang="zh-CN" altLang="en-US" sz="2600" b="1" dirty="0">
              <a:solidFill>
                <a:schemeClr val="tx1"/>
              </a:solidFill>
              <a:uFillTx/>
              <a:latin typeface="黑体" panose="02010609060101010101" pitchFamily="2" charset="-122"/>
              <a:ea typeface="黑体" panose="02010609060101010101" pitchFamily="2" charset="-122"/>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indefinite"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repeatCount="indefinite"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repeatCount="indefinite"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right)">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up)">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repeatCount="indefinite" fill="hold" nodeType="clickEffect">
                                  <p:stCondLst>
                                    <p:cond delay="0"/>
                                  </p:stCondLst>
                                  <p:endCondLst>
                                    <p:cond evt="onNext" delay="0">
                                      <p:tgtEl>
                                        <p:sldTgt/>
                                      </p:tgtEl>
                                    </p:cond>
                                  </p:endCondLst>
                                  <p:childTnLst>
                                    <p:set>
                                      <p:cBhvr>
                                        <p:cTn id="56" dur="1" fill="hold">
                                          <p:stCondLst>
                                            <p:cond delay="0"/>
                                          </p:stCondLst>
                                        </p:cTn>
                                        <p:tgtEl>
                                          <p:spTgt spid="45"/>
                                        </p:tgtEl>
                                        <p:attrNameLst>
                                          <p:attrName>style.visibility</p:attrName>
                                        </p:attrNameLst>
                                      </p:cBhvr>
                                      <p:to>
                                        <p:strVal val="visible"/>
                                      </p:to>
                                    </p:set>
                                    <p:animEffect transition="in" filter="wipe(up)">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9" presetClass="exit" presetSubtype="0" fill="hold" nodeType="withEffect">
                                  <p:stCondLst>
                                    <p:cond delay="0"/>
                                  </p:stCondLst>
                                  <p:childTnLst>
                                    <p:animEffect transition="out" filter="dissolve">
                                      <p:cBhvr>
                                        <p:cTn id="64" dur="500"/>
                                        <p:tgtEl>
                                          <p:spTgt spid="45"/>
                                        </p:tgtEl>
                                      </p:cBhvr>
                                    </p:animEffect>
                                    <p:set>
                                      <p:cBhvr>
                                        <p:cTn id="65" dur="1" fill="hold">
                                          <p:stCondLst>
                                            <p:cond delay="499"/>
                                          </p:stCondLst>
                                        </p:cTn>
                                        <p:tgtEl>
                                          <p:spTgt spid="4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up)">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up)">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fill="hold"/>
                                        <p:tgtEl>
                                          <p:spTgt spid="52"/>
                                        </p:tgtEl>
                                        <p:attrNameLst>
                                          <p:attrName>ppt_x</p:attrName>
                                        </p:attrNameLst>
                                      </p:cBhvr>
                                      <p:tavLst>
                                        <p:tav tm="0">
                                          <p:val>
                                            <p:strVal val="#ppt_x"/>
                                          </p:val>
                                        </p:tav>
                                        <p:tav tm="100000">
                                          <p:val>
                                            <p:strVal val="#ppt_x"/>
                                          </p:val>
                                        </p:tav>
                                      </p:tavLst>
                                    </p:anim>
                                    <p:anim calcmode="lin" valueType="num">
                                      <p:cBhvr additive="base">
                                        <p:cTn id="86" dur="500" fill="hold"/>
                                        <p:tgtEl>
                                          <p:spTgt spid="52"/>
                                        </p:tgtEl>
                                        <p:attrNameLst>
                                          <p:attrName>ppt_y</p:attrName>
                                        </p:attrNameLst>
                                      </p:cBhvr>
                                      <p:tavLst>
                                        <p:tav tm="0">
                                          <p:val>
                                            <p:strVal val="0-#ppt_h/2"/>
                                          </p:val>
                                        </p:tav>
                                        <p:tav tm="100000">
                                          <p:val>
                                            <p:strVal val="#ppt_y"/>
                                          </p:val>
                                        </p:tav>
                                      </p:tavLst>
                                    </p:anim>
                                  </p:childTnLst>
                                </p:cTn>
                              </p:par>
                            </p:childTnLst>
                          </p:cTn>
                        </p:par>
                        <p:par>
                          <p:cTn id="87" fill="hold">
                            <p:stCondLst>
                              <p:cond delay="500"/>
                            </p:stCondLst>
                            <p:childTnLst>
                              <p:par>
                                <p:cTn id="88" presetID="22" presetClass="entr" presetSubtype="4" fill="hold" grpId="0" nodeType="after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wipe(down)">
                                      <p:cBhvr>
                                        <p:cTn id="90" dur="500"/>
                                        <p:tgtEl>
                                          <p:spTgt spid="5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p:cTn id="95" dur="500" fill="hold"/>
                                        <p:tgtEl>
                                          <p:spTgt spid="63"/>
                                        </p:tgtEl>
                                        <p:attrNameLst>
                                          <p:attrName>ppt_x</p:attrName>
                                        </p:attrNameLst>
                                      </p:cBhvr>
                                      <p:tavLst>
                                        <p:tav tm="0">
                                          <p:val>
                                            <p:strVal val="1+#ppt_w/2"/>
                                          </p:val>
                                        </p:tav>
                                        <p:tav tm="100000">
                                          <p:val>
                                            <p:strVal val="#ppt_x"/>
                                          </p:val>
                                        </p:tav>
                                      </p:tavLst>
                                    </p:anim>
                                    <p:anim calcmode="lin" valueType="num">
                                      <p:cBhvr>
                                        <p:cTn id="96"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62"/>
                                        </p:tgtEl>
                                        <p:attrNameLst>
                                          <p:attrName>style.visibility</p:attrName>
                                        </p:attrNameLst>
                                      </p:cBhvr>
                                      <p:to>
                                        <p:strVal val="visible"/>
                                      </p:to>
                                    </p:set>
                                    <p:anim calcmode="lin" valueType="num">
                                      <p:cBhvr>
                                        <p:cTn id="101" dur="500" fill="hold"/>
                                        <p:tgtEl>
                                          <p:spTgt spid="62"/>
                                        </p:tgtEl>
                                        <p:attrNameLst>
                                          <p:attrName>ppt_x</p:attrName>
                                        </p:attrNameLst>
                                      </p:cBhvr>
                                      <p:tavLst>
                                        <p:tav tm="0">
                                          <p:val>
                                            <p:strVal val="1+#ppt_w/2"/>
                                          </p:val>
                                        </p:tav>
                                        <p:tav tm="100000">
                                          <p:val>
                                            <p:strVal val="#ppt_x"/>
                                          </p:val>
                                        </p:tav>
                                      </p:tavLst>
                                    </p:anim>
                                    <p:anim calcmode="lin" valueType="num">
                                      <p:cBhvr>
                                        <p:cTn id="102"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2" grpId="0" bldLvl="0" animBg="1"/>
      <p:bldP spid="44" grpId="0" bldLvl="0" animBg="1"/>
      <p:bldP spid="48" grpId="0" bldLvl="0" animBg="1"/>
      <p:bldP spid="51" grpId="0" bldLvl="0" animBg="1"/>
      <p:bldP spid="62" grpId="0" bldLvl="0" animBg="1"/>
      <p:bldP spid="6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13685" y="1102043"/>
            <a:ext cx="5526881" cy="4643914"/>
            <a:chOff x="1524000" y="69850"/>
            <a:chExt cx="4710113" cy="6681788"/>
          </a:xfrm>
        </p:grpSpPr>
        <p:pic>
          <p:nvPicPr>
            <p:cNvPr id="17410" name="Picture 7"/>
            <p:cNvPicPr>
              <a:picLocks noChangeAspect="1"/>
            </p:cNvPicPr>
            <p:nvPr/>
          </p:nvPicPr>
          <p:blipFill>
            <a:blip r:embed="rId1"/>
            <a:stretch>
              <a:fillRect/>
            </a:stretch>
          </p:blipFill>
          <p:spPr>
            <a:xfrm>
              <a:off x="1585913" y="69850"/>
              <a:ext cx="4648200" cy="6681788"/>
            </a:xfrm>
            <a:prstGeom prst="rect">
              <a:avLst/>
            </a:prstGeom>
            <a:noFill/>
            <a:ln w="9525" cap="flat" cmpd="sng">
              <a:solidFill>
                <a:srgbClr val="2D65B4"/>
              </a:solidFill>
              <a:prstDash val="solid"/>
              <a:miter/>
              <a:headEnd type="none" w="med" len="med"/>
              <a:tailEnd type="none" w="med" len="med"/>
            </a:ln>
          </p:spPr>
        </p:pic>
        <p:sp>
          <p:nvSpPr>
            <p:cNvPr id="3082" name="椭圆 19"/>
            <p:cNvSpPr/>
            <p:nvPr/>
          </p:nvSpPr>
          <p:spPr>
            <a:xfrm>
              <a:off x="3422650" y="69850"/>
              <a:ext cx="2409825" cy="1966913"/>
            </a:xfrm>
            <a:prstGeom prst="ellipse">
              <a:avLst/>
            </a:prstGeom>
            <a:noFill/>
            <a:ln w="25400"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defTabSz="457200">
                <a:spcBef>
                  <a:spcPct val="0"/>
                </a:spcBef>
                <a:buNone/>
              </a:pPr>
              <a:endParaRPr lang="zh-CN" altLang="en-US" sz="1350"/>
            </a:p>
          </p:txBody>
        </p:sp>
        <p:sp>
          <p:nvSpPr>
            <p:cNvPr id="3083" name="椭圆 20"/>
            <p:cNvSpPr/>
            <p:nvPr/>
          </p:nvSpPr>
          <p:spPr>
            <a:xfrm>
              <a:off x="1939925" y="3448050"/>
              <a:ext cx="2409825" cy="1109663"/>
            </a:xfrm>
            <a:prstGeom prst="ellipse">
              <a:avLst/>
            </a:prstGeom>
            <a:noFill/>
            <a:ln w="25400"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defTabSz="457200">
                <a:spcBef>
                  <a:spcPct val="0"/>
                </a:spcBef>
                <a:buNone/>
              </a:pPr>
              <a:endParaRPr lang="zh-CN" altLang="en-US" sz="1350"/>
            </a:p>
          </p:txBody>
        </p:sp>
        <p:sp>
          <p:nvSpPr>
            <p:cNvPr id="3084" name="椭圆 21"/>
            <p:cNvSpPr/>
            <p:nvPr/>
          </p:nvSpPr>
          <p:spPr>
            <a:xfrm>
              <a:off x="1524000" y="1481138"/>
              <a:ext cx="2411413" cy="1109662"/>
            </a:xfrm>
            <a:prstGeom prst="ellipse">
              <a:avLst/>
            </a:prstGeom>
            <a:noFill/>
            <a:ln w="25400"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defTabSz="457200">
                <a:spcBef>
                  <a:spcPct val="0"/>
                </a:spcBef>
                <a:buNone/>
              </a:pPr>
              <a:endParaRPr lang="zh-CN" altLang="en-US" sz="1350"/>
            </a:p>
          </p:txBody>
        </p:sp>
        <p:sp>
          <p:nvSpPr>
            <p:cNvPr id="17428" name="TextBox 23"/>
            <p:cNvSpPr txBox="1"/>
            <p:nvPr/>
          </p:nvSpPr>
          <p:spPr>
            <a:xfrm>
              <a:off x="3359150" y="962025"/>
              <a:ext cx="927100" cy="430332"/>
            </a:xfrm>
            <a:prstGeom prst="rect">
              <a:avLst/>
            </a:prstGeom>
            <a:solidFill>
              <a:schemeClr val="bg1"/>
            </a:solid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defTabSz="457200">
                <a:spcBef>
                  <a:spcPct val="0"/>
                </a:spcBef>
                <a:buNone/>
              </a:pPr>
              <a:r>
                <a:rPr lang="zh-CN" altLang="en-US" sz="1350"/>
                <a:t>     </a:t>
              </a:r>
              <a:r>
                <a:rPr lang="zh-CN" altLang="en-US" sz="1350" b="1"/>
                <a:t>①</a:t>
              </a:r>
              <a:endParaRPr lang="zh-CN" altLang="en-US" sz="1350" b="1"/>
            </a:p>
          </p:txBody>
        </p:sp>
        <p:sp>
          <p:nvSpPr>
            <p:cNvPr id="17429" name="TextBox 24"/>
            <p:cNvSpPr txBox="1"/>
            <p:nvPr/>
          </p:nvSpPr>
          <p:spPr>
            <a:xfrm>
              <a:off x="1617663" y="2005013"/>
              <a:ext cx="927100" cy="430332"/>
            </a:xfrm>
            <a:prstGeom prst="rect">
              <a:avLst/>
            </a:prstGeom>
            <a:solidFill>
              <a:schemeClr val="bg1"/>
            </a:solid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defTabSz="457200">
                <a:spcBef>
                  <a:spcPct val="0"/>
                </a:spcBef>
                <a:buNone/>
              </a:pPr>
              <a:r>
                <a:rPr lang="zh-CN" altLang="en-US" sz="1350" b="1"/>
                <a:t>③ </a:t>
              </a:r>
              <a:endParaRPr lang="zh-CN" altLang="en-US" sz="1350" b="1"/>
            </a:p>
          </p:txBody>
        </p:sp>
        <p:sp>
          <p:nvSpPr>
            <p:cNvPr id="17430" name="TextBox 25"/>
            <p:cNvSpPr txBox="1"/>
            <p:nvPr/>
          </p:nvSpPr>
          <p:spPr>
            <a:xfrm>
              <a:off x="2254250" y="4238625"/>
              <a:ext cx="927100" cy="430332"/>
            </a:xfrm>
            <a:prstGeom prst="rect">
              <a:avLst/>
            </a:prstGeom>
            <a:solidFill>
              <a:schemeClr val="bg1"/>
            </a:solid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defTabSz="457200">
                <a:spcBef>
                  <a:spcPct val="0"/>
                </a:spcBef>
                <a:buNone/>
              </a:pPr>
              <a:r>
                <a:rPr lang="zh-CN" altLang="en-US" sz="1350" b="1"/>
                <a:t>②</a:t>
              </a:r>
              <a:endParaRPr lang="zh-CN" altLang="en-US" sz="1350" b="1"/>
            </a:p>
          </p:txBody>
        </p:sp>
      </p:grpSp>
      <p:sp>
        <p:nvSpPr>
          <p:cNvPr id="4" name="文本框 3"/>
          <p:cNvSpPr txBox="1"/>
          <p:nvPr/>
        </p:nvSpPr>
        <p:spPr>
          <a:xfrm>
            <a:off x="6998494" y="2083118"/>
            <a:ext cx="1882140" cy="1198880"/>
          </a:xfrm>
          <a:prstGeom prst="rect">
            <a:avLst/>
          </a:prstGeom>
          <a:noFill/>
        </p:spPr>
        <p:txBody>
          <a:bodyPr wrap="square" rtlCol="0">
            <a:spAutoFit/>
          </a:bodyPr>
          <a:lstStyle/>
          <a:p>
            <a:pPr algn="ctr"/>
            <a:r>
              <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rPr>
              <a:t>攻克锦州</a:t>
            </a:r>
            <a:endPar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endParaRPr>
          </a:p>
          <a:p>
            <a:pPr algn="ctr"/>
            <a:r>
              <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rPr>
              <a:t>“关门打狗”</a:t>
            </a:r>
            <a:endPar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endParaRPr>
          </a:p>
        </p:txBody>
      </p:sp>
      <p:sp>
        <p:nvSpPr>
          <p:cNvPr id="5" name="文本框 4"/>
          <p:cNvSpPr txBox="1"/>
          <p:nvPr/>
        </p:nvSpPr>
        <p:spPr>
          <a:xfrm>
            <a:off x="4861084" y="2723198"/>
            <a:ext cx="1684496" cy="1198880"/>
          </a:xfrm>
          <a:prstGeom prst="rect">
            <a:avLst/>
          </a:prstGeom>
          <a:noFill/>
        </p:spPr>
        <p:txBody>
          <a:bodyPr wrap="square" rtlCol="0">
            <a:spAutoFit/>
          </a:bodyPr>
          <a:lstStyle/>
          <a:p>
            <a:pPr algn="ctr"/>
            <a:r>
              <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rPr>
              <a:t>分割包围</a:t>
            </a:r>
            <a:endPar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endParaRPr>
          </a:p>
          <a:p>
            <a:r>
              <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rPr>
              <a:t>“瓮中捉鳖”</a:t>
            </a:r>
            <a:endPar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endParaRPr>
          </a:p>
        </p:txBody>
      </p:sp>
      <p:sp>
        <p:nvSpPr>
          <p:cNvPr id="6" name="文本框 5"/>
          <p:cNvSpPr txBox="1"/>
          <p:nvPr/>
        </p:nvSpPr>
        <p:spPr>
          <a:xfrm>
            <a:off x="5925979" y="3749040"/>
            <a:ext cx="1838801" cy="1198880"/>
          </a:xfrm>
          <a:prstGeom prst="rect">
            <a:avLst/>
          </a:prstGeom>
          <a:noFill/>
        </p:spPr>
        <p:txBody>
          <a:bodyPr wrap="square" rtlCol="0">
            <a:spAutoFit/>
          </a:bodyPr>
          <a:lstStyle/>
          <a:p>
            <a:pPr algn="ctr"/>
            <a:r>
              <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rPr>
              <a:t>拿下徐州</a:t>
            </a:r>
            <a:endPar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endParaRPr>
          </a:p>
          <a:p>
            <a:pPr algn="ctr"/>
            <a:r>
              <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rPr>
              <a:t>“猛虎掏心”</a:t>
            </a:r>
            <a:endParaRPr lang="zh-CN" altLang="en-US" sz="2400" b="1">
              <a:solidFill>
                <a:srgbClr val="FF0000"/>
              </a:solidFill>
              <a:highlight>
                <a:srgbClr val="FFFF00"/>
              </a:highlight>
              <a:latin typeface="方正粗黑宋简体" panose="02000000000000000000" pitchFamily="2" charset="-122"/>
              <a:ea typeface="方正粗黑宋简体" panose="02000000000000000000" pitchFamily="2" charset="-122"/>
              <a:cs typeface="方正粗黑宋简体" panose="02000000000000000000" pitchFamily="2" charset="-122"/>
            </a:endParaRPr>
          </a:p>
        </p:txBody>
      </p:sp>
      <p:sp>
        <p:nvSpPr>
          <p:cNvPr id="7" name="五边形 6"/>
          <p:cNvSpPr/>
          <p:nvPr/>
        </p:nvSpPr>
        <p:spPr>
          <a:xfrm>
            <a:off x="528575" y="2198977"/>
            <a:ext cx="1956216" cy="764498"/>
          </a:xfrm>
          <a:prstGeom prst="homePlate">
            <a:avLst/>
          </a:prstGeom>
          <a:solidFill>
            <a:srgbClr val="492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方正粗黑宋简体" panose="02000000000000000000" pitchFamily="2" charset="-122"/>
                <a:ea typeface="方正粗黑宋简体" panose="02000000000000000000" pitchFamily="2" charset="-122"/>
              </a:rPr>
              <a:t>辽沈战役</a:t>
            </a:r>
            <a:endParaRPr lang="zh-CN" altLang="en-US" sz="2400">
              <a:latin typeface="方正粗黑宋简体" panose="02000000000000000000" pitchFamily="2" charset="-122"/>
              <a:ea typeface="方正粗黑宋简体" panose="02000000000000000000" pitchFamily="2" charset="-122"/>
            </a:endParaRPr>
          </a:p>
        </p:txBody>
      </p:sp>
      <p:sp>
        <p:nvSpPr>
          <p:cNvPr id="8" name="五边形 7"/>
          <p:cNvSpPr/>
          <p:nvPr/>
        </p:nvSpPr>
        <p:spPr>
          <a:xfrm>
            <a:off x="528666" y="3277683"/>
            <a:ext cx="1956216" cy="764498"/>
          </a:xfrm>
          <a:prstGeom prst="homePlate">
            <a:avLst/>
          </a:prstGeom>
          <a:solidFill>
            <a:srgbClr val="77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方正粗黑宋简体" panose="02000000000000000000" pitchFamily="2" charset="-122"/>
                <a:ea typeface="方正粗黑宋简体" panose="02000000000000000000" pitchFamily="2" charset="-122"/>
              </a:rPr>
              <a:t>淮海战役</a:t>
            </a:r>
            <a:endParaRPr lang="zh-CN" altLang="en-US" sz="2400">
              <a:latin typeface="方正粗黑宋简体" panose="02000000000000000000" pitchFamily="2" charset="-122"/>
              <a:ea typeface="方正粗黑宋简体" panose="02000000000000000000" pitchFamily="2" charset="-122"/>
            </a:endParaRPr>
          </a:p>
        </p:txBody>
      </p:sp>
      <p:sp>
        <p:nvSpPr>
          <p:cNvPr id="9" name="五边形 8"/>
          <p:cNvSpPr/>
          <p:nvPr/>
        </p:nvSpPr>
        <p:spPr>
          <a:xfrm>
            <a:off x="528779" y="4221134"/>
            <a:ext cx="1956216" cy="764498"/>
          </a:xfrm>
          <a:prstGeom prst="homePlate">
            <a:avLst/>
          </a:prstGeom>
          <a:solidFill>
            <a:srgbClr val="CB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方正粗黑宋简体" panose="02000000000000000000" pitchFamily="2" charset="-122"/>
                <a:ea typeface="方正粗黑宋简体" panose="02000000000000000000" pitchFamily="2" charset="-122"/>
              </a:rPr>
              <a:t>平津战役</a:t>
            </a:r>
            <a:endParaRPr lang="zh-CN" altLang="en-US" sz="2400">
              <a:latin typeface="方正粗黑宋简体" panose="02000000000000000000" pitchFamily="2" charset="-122"/>
              <a:ea typeface="方正粗黑宋简体" panose="02000000000000000000" pitchFamily="2" charset="-122"/>
            </a:endParaRPr>
          </a:p>
        </p:txBody>
      </p:sp>
      <p:sp>
        <p:nvSpPr>
          <p:cNvPr id="53" name="文本框 6"/>
          <p:cNvSpPr txBox="1"/>
          <p:nvPr/>
        </p:nvSpPr>
        <p:spPr>
          <a:xfrm>
            <a:off x="124460" y="814070"/>
            <a:ext cx="1949450" cy="460375"/>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400" b="1">
                <a:solidFill>
                  <a:schemeClr val="tx1"/>
                </a:solidFill>
                <a:latin typeface="黑体" panose="02010609060101010101" pitchFamily="2" charset="-122"/>
                <a:ea typeface="黑体" panose="02010609060101010101" pitchFamily="2" charset="-122"/>
              </a:rPr>
              <a:t>3.</a:t>
            </a:r>
            <a:r>
              <a:rPr lang="zh-CN" altLang="en-US" sz="2400" b="1">
                <a:solidFill>
                  <a:schemeClr val="tx1"/>
                </a:solidFill>
                <a:latin typeface="黑体" panose="02010609060101010101" pitchFamily="2" charset="-122"/>
                <a:ea typeface="黑体" panose="02010609060101010101" pitchFamily="2" charset="-122"/>
              </a:rPr>
              <a:t>战略决战</a:t>
            </a:r>
            <a:endParaRPr lang="zh-CN" altLang="en-US" sz="2400" b="1">
              <a:solidFill>
                <a:schemeClr val="tx1"/>
              </a:solidFill>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500"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500"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ldLvl="0" animBg="1"/>
      <p:bldP spid="8"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2018" name="Group 2"/>
          <p:cNvGraphicFramePr>
            <a:graphicFrameLocks noGrp="1"/>
          </p:cNvGraphicFramePr>
          <p:nvPr>
            <p:custDataLst>
              <p:tags r:id="rId1"/>
            </p:custDataLst>
          </p:nvPr>
        </p:nvGraphicFramePr>
        <p:xfrm>
          <a:off x="92076" y="980729"/>
          <a:ext cx="8940165" cy="4953000"/>
        </p:xfrm>
        <a:graphic>
          <a:graphicData uri="http://schemas.openxmlformats.org/drawingml/2006/table">
            <a:tbl>
              <a:tblPr>
                <a:tableStyleId>{8A107856-5554-42FB-B03E-39F5DBC370BA}</a:tableStyleId>
              </a:tblPr>
              <a:tblGrid>
                <a:gridCol w="1023620"/>
                <a:gridCol w="2016125"/>
                <a:gridCol w="3096260"/>
                <a:gridCol w="2804160"/>
              </a:tblGrid>
              <a:tr h="373380">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600" b="1" u="none" strike="noStrike" cap="none" normalizeH="0" baseline="0">
                          <a:ln>
                            <a:noFill/>
                          </a:ln>
                          <a:solidFill>
                            <a:srgbClr val="333300"/>
                          </a:solidFill>
                          <a:effectLst/>
                          <a:latin typeface="黑体" panose="02010609060101010101" pitchFamily="2" charset="-122"/>
                          <a:ea typeface="黑体" panose="02010609060101010101" pitchFamily="2" charset="-122"/>
                        </a:rPr>
                        <a:t>战役名称</a:t>
                      </a:r>
                      <a:endPar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endParaRPr>
                    </a:p>
                  </a:txBody>
                  <a:tcPr marL="91448" marR="91448" marT="34283" marB="34283" vert="horz" anchor="ctr"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600" b="1" i="0" u="none" strike="noStrike" cap="none" normalizeH="0" baseline="0">
                          <a:ln>
                            <a:noFill/>
                          </a:ln>
                          <a:solidFill>
                            <a:srgbClr val="333300"/>
                          </a:solidFill>
                          <a:effectLst/>
                          <a:latin typeface="微软雅黑" panose="020B0503020204020204" charset="-122"/>
                          <a:ea typeface="微软雅黑" panose="020B0503020204020204" charset="-122"/>
                        </a:rPr>
                        <a:t>辽沈战役</a:t>
                      </a:r>
                      <a:endParaRPr kumimoji="0" lang="zh-CN" altLang="en-US" sz="1600" b="1" i="0" u="none" strike="noStrike" cap="none" normalizeH="0" baseline="0">
                        <a:ln>
                          <a:noFill/>
                        </a:ln>
                        <a:solidFill>
                          <a:srgbClr val="333300"/>
                        </a:solidFill>
                        <a:effectLst/>
                        <a:latin typeface="微软雅黑" panose="020B0503020204020204" charset="-122"/>
                        <a:ea typeface="微软雅黑" panose="020B0503020204020204" charset="-122"/>
                      </a:endParaRPr>
                    </a:p>
                  </a:txBody>
                  <a:tcPr marL="91448" marR="91448" marT="34283" marB="34283" vert="horz" anchor="ctr"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600" b="1" i="0" u="none" strike="noStrike" cap="none" normalizeH="0" baseline="0">
                          <a:ln>
                            <a:noFill/>
                          </a:ln>
                          <a:solidFill>
                            <a:srgbClr val="333300"/>
                          </a:solidFill>
                          <a:effectLst/>
                          <a:latin typeface="微软雅黑" panose="020B0503020204020204" charset="-122"/>
                          <a:ea typeface="微软雅黑" panose="020B0503020204020204" charset="-122"/>
                        </a:rPr>
                        <a:t>淮海战役</a:t>
                      </a:r>
                      <a:endParaRPr kumimoji="0" lang="zh-CN" altLang="en-US" sz="1600" b="1" i="0" u="none" strike="noStrike" cap="none" normalizeH="0" baseline="0">
                        <a:ln>
                          <a:noFill/>
                        </a:ln>
                        <a:solidFill>
                          <a:srgbClr val="333300"/>
                        </a:solidFill>
                        <a:effectLst/>
                        <a:latin typeface="微软雅黑" panose="020B0503020204020204" charset="-122"/>
                        <a:ea typeface="微软雅黑" panose="020B0503020204020204" charset="-122"/>
                      </a:endParaRPr>
                    </a:p>
                  </a:txBody>
                  <a:tcPr marL="91448" marR="91448" marT="34283" marB="34283" vert="horz" anchor="ctr"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600" b="1" u="none" strike="noStrike" cap="none" normalizeH="0" baseline="0">
                          <a:ln>
                            <a:noFill/>
                          </a:ln>
                          <a:solidFill>
                            <a:srgbClr val="333300"/>
                          </a:solidFill>
                          <a:effectLst/>
                          <a:latin typeface="微软雅黑" panose="020B0503020204020204" charset="-122"/>
                          <a:ea typeface="微软雅黑" panose="020B0503020204020204" charset="-122"/>
                        </a:rPr>
                        <a:t>平津战役</a:t>
                      </a:r>
                      <a:endParaRPr kumimoji="0" lang="zh-CN" altLang="en-US" sz="1600" b="1" u="none" strike="noStrike" cap="none" normalizeH="0" baseline="0">
                        <a:ln>
                          <a:noFill/>
                        </a:ln>
                        <a:solidFill>
                          <a:srgbClr val="333300"/>
                        </a:solidFill>
                        <a:effectLst/>
                        <a:latin typeface="微软雅黑" panose="020B0503020204020204" charset="-122"/>
                        <a:ea typeface="微软雅黑" panose="020B0503020204020204" charset="-122"/>
                      </a:endParaRPr>
                    </a:p>
                  </a:txBody>
                  <a:tcPr marL="91448" marR="91448" marT="34283" marB="34283" vert="horz" anchor="ctr" horzOverflow="overflow"/>
                </a:tc>
              </a:tr>
              <a:tr h="562610">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rPr>
                        <a:t>时间</a:t>
                      </a:r>
                      <a:endPar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endParaRPr>
                    </a:p>
                  </a:txBody>
                  <a:tcPr marL="91448" marR="91448" marT="34283" marB="34283" vert="horz" anchor="ctr"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600" b="1" i="0" u="none" strike="noStrike" cap="none" normalizeH="0" baseline="0">
                        <a:ln>
                          <a:noFill/>
                        </a:ln>
                        <a:solidFill>
                          <a:srgbClr val="C00000"/>
                        </a:solidFill>
                        <a:effectLst/>
                        <a:latin typeface="微软雅黑" panose="020B0503020204020204" charset="-122"/>
                        <a:ea typeface="微软雅黑" panose="020B0503020204020204" charset="-122"/>
                      </a:endParaRPr>
                    </a:p>
                  </a:txBody>
                  <a:tcPr marL="91448" marR="91448" marT="34283" marB="34283" vert="horz" anchor="ctr"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algn="l" defTabSz="914400" rtl="0" eaLnBrk="1" fontAlgn="base" latinLnBrk="0" hangingPunct="1">
                        <a:lnSpc>
                          <a:spcPct val="100000"/>
                        </a:lnSpc>
                        <a:spcBef>
                          <a:spcPct val="20000"/>
                        </a:spcBef>
                        <a:buClr>
                          <a:schemeClr val="hlink"/>
                        </a:buClr>
                        <a:buSzPct val="75000"/>
                        <a:buFont typeface="Wingdings" panose="05000000000000000000" pitchFamily="2" charset="2"/>
                        <a:buNone/>
                      </a:pPr>
                      <a:r>
                        <a:rPr kumimoji="0" lang="en-US" altLang="zh-CN" sz="1600" b="1" i="0" strike="noStrike" cap="none" normalizeH="0" baseline="0">
                          <a:ln>
                            <a:noFill/>
                          </a:ln>
                          <a:solidFill>
                            <a:srgbClr val="000000"/>
                          </a:solidFill>
                          <a:effectLst/>
                          <a:latin typeface="黑体" panose="02010609060101010101" pitchFamily="2" charset="-122"/>
                          <a:ea typeface="黑体" panose="02010609060101010101" pitchFamily="2" charset="-122"/>
                          <a:cs typeface="黑体" panose="02010609060101010101" pitchFamily="2" charset="-122"/>
                        </a:rPr>
                        <a:t>1948年11月—1949年1月</a:t>
                      </a:r>
                      <a:endParaRPr kumimoji="0" lang="en-US" altLang="zh-CN" sz="1600" b="1" i="0" strike="noStrike" cap="none" normalizeH="0" baseline="0">
                        <a:ln>
                          <a:noFill/>
                        </a:ln>
                        <a:solidFill>
                          <a:srgbClr val="000000"/>
                        </a:solidFill>
                        <a:effectLst/>
                        <a:latin typeface="黑体" panose="02010609060101010101" pitchFamily="2" charset="-122"/>
                        <a:ea typeface="黑体" panose="02010609060101010101" pitchFamily="2" charset="-122"/>
                        <a:cs typeface="黑体" panose="02010609060101010101" pitchFamily="2" charset="-122"/>
                      </a:endParaRPr>
                    </a:p>
                  </a:txBody>
                  <a:tcPr marL="91448" marR="91448" marT="34283" marB="34283" vert="horz" anchor="ctr"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algn="ctr" defTabSz="914400" rtl="0" eaLnBrk="1" fontAlgn="base" latinLnBrk="0" hangingPunct="1">
                        <a:lnSpc>
                          <a:spcPct val="100000"/>
                        </a:lnSpc>
                        <a:spcBef>
                          <a:spcPct val="20000"/>
                        </a:spcBef>
                        <a:buClr>
                          <a:schemeClr val="hlink"/>
                        </a:buClr>
                        <a:buSzPct val="75000"/>
                        <a:buFont typeface="Wingdings" panose="05000000000000000000" pitchFamily="2" charset="2"/>
                        <a:buNone/>
                      </a:pPr>
                      <a:endParaRPr kumimoji="0" lang="en-US" altLang="zh-CN" sz="1600" b="1" i="0" strike="noStrike" cap="none" normalizeH="0" baseline="0">
                        <a:ln>
                          <a:noFill/>
                        </a:ln>
                        <a:solidFill>
                          <a:srgbClr val="C00000"/>
                        </a:solidFill>
                        <a:effectLst/>
                        <a:latin typeface="微软雅黑" panose="020B0503020204020204" charset="-122"/>
                        <a:ea typeface="微软雅黑" panose="020B0503020204020204" charset="-122"/>
                      </a:endParaRPr>
                    </a:p>
                  </a:txBody>
                  <a:tcPr marL="91448" marR="91448" marT="34283" marB="34283" vert="horz" anchor="ctr" horzOverflow="overflow"/>
                </a:tc>
              </a:tr>
              <a:tr h="625475">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algn="ctr" defTabSz="914400" rtl="0" eaLnBrk="1" fontAlgn="base" latinLnBrk="0" hangingPunct="1">
                        <a:lnSpc>
                          <a:spcPct val="100000"/>
                        </a:lnSpc>
                        <a:spcBef>
                          <a:spcPct val="20000"/>
                        </a:spcBef>
                        <a:buClr>
                          <a:schemeClr val="hlink"/>
                        </a:buClr>
                        <a:buSzPct val="75000"/>
                        <a:buFont typeface="Wingdings" panose="05000000000000000000" pitchFamily="2" charset="2"/>
                        <a:buNone/>
                      </a:pPr>
                      <a:r>
                        <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rPr>
                        <a:t>指挥</a:t>
                      </a:r>
                      <a:endPar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endParaRPr>
                    </a:p>
                  </a:txBody>
                  <a:tcPr marL="91448" marR="91448" marT="34283" marB="34283" vert="horz" anchor="ctr"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a:pPr>
                      <a:r>
                        <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rPr>
                        <a:t>林彪  罗荣桓</a:t>
                      </a:r>
                      <a:endPar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endParaRPr>
                    </a:p>
                  </a:txBody>
                  <a:tcPr marL="91448" marR="91448" marT="34283" marB="34283" vert="horz"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eaLnBrk="1" hangingPunct="1">
                        <a:lnSpc>
                          <a:spcPts val="1500"/>
                        </a:lnSpc>
                        <a:spcBef>
                          <a:spcPct val="20000"/>
                        </a:spcBef>
                        <a:buClr>
                          <a:srgbClr val="DC5900"/>
                        </a:buClr>
                        <a:buSzPct val="75000"/>
                      </a:pPr>
                      <a:r>
                        <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rPr>
                        <a:t>刘伯承   邓小平</a:t>
                      </a:r>
                      <a:endPar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endParaRPr>
                    </a:p>
                    <a:p>
                      <a:pPr eaLnBrk="1" hangingPunct="1">
                        <a:lnSpc>
                          <a:spcPts val="1500"/>
                        </a:lnSpc>
                        <a:spcBef>
                          <a:spcPct val="20000"/>
                        </a:spcBef>
                        <a:buClr>
                          <a:srgbClr val="DC5900"/>
                        </a:buClr>
                        <a:buSzPct val="75000"/>
                      </a:pPr>
                      <a:r>
                        <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rPr>
                        <a:t>陈毅   粟裕 </a:t>
                      </a:r>
                      <a:r>
                        <a:rPr lang="zh-CN" altLang="en-US" sz="1600" b="1">
                          <a:solidFill>
                            <a:srgbClr val="0000A0"/>
                          </a:solidFill>
                          <a:latin typeface="黑体" panose="02010609060101010101" pitchFamily="2" charset="-122"/>
                          <a:ea typeface="黑体" panose="02010609060101010101" pitchFamily="2" charset="-122"/>
                          <a:cs typeface="黑体" panose="02010609060101010101" pitchFamily="2" charset="-122"/>
                        </a:rPr>
                        <a:t>  </a:t>
                      </a:r>
                      <a:r>
                        <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rPr>
                        <a:t>谭震林</a:t>
                      </a:r>
                      <a:endPar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endParaRPr>
                    </a:p>
                  </a:txBody>
                  <a:tcPr marL="91448" marR="91448" marT="34283" marB="34283" vert="horz"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a:pPr>
                      <a:r>
                        <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rPr>
                        <a:t>林彪 罗荣桓 聂荣臻</a:t>
                      </a:r>
                      <a:endPar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endParaRPr>
                    </a:p>
                  </a:txBody>
                  <a:tcPr marL="91448" marR="91448" marT="34283" marB="34283" vert="horz" horzOverflow="overflow"/>
                </a:tc>
              </a:tr>
              <a:tr h="648335">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algn="ctr" defTabSz="914400" rtl="0" eaLnBrk="1" fontAlgn="base" latinLnBrk="0" hangingPunct="1">
                        <a:lnSpc>
                          <a:spcPct val="100000"/>
                        </a:lnSpc>
                        <a:spcBef>
                          <a:spcPct val="20000"/>
                        </a:spcBef>
                        <a:buClr>
                          <a:schemeClr val="hlink"/>
                        </a:buClr>
                        <a:buSzPct val="75000"/>
                        <a:buFont typeface="Wingdings" panose="05000000000000000000" pitchFamily="2" charset="2"/>
                        <a:buNone/>
                      </a:pPr>
                      <a:r>
                        <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rPr>
                        <a:t>作战</a:t>
                      </a:r>
                      <a:endParaRPr kumimoji="0" lang="en-US" altLang="zh-CN" sz="1600" b="1" i="0" u="none" strike="noStrike" cap="none" normalizeH="0" baseline="0">
                        <a:ln>
                          <a:noFill/>
                        </a:ln>
                        <a:solidFill>
                          <a:srgbClr val="333300"/>
                        </a:solidFill>
                        <a:effectLst/>
                        <a:latin typeface="黑体" panose="02010609060101010101" pitchFamily="2" charset="-122"/>
                        <a:ea typeface="黑体" panose="02010609060101010101" pitchFamily="2" charset="-122"/>
                      </a:endParaRPr>
                    </a:p>
                    <a:p>
                      <a:pPr marL="0" marR="0" lvl="0" algn="ctr" defTabSz="914400" rtl="0" eaLnBrk="1" fontAlgn="base" latinLnBrk="0" hangingPunct="1">
                        <a:lnSpc>
                          <a:spcPct val="100000"/>
                        </a:lnSpc>
                        <a:spcBef>
                          <a:spcPct val="20000"/>
                        </a:spcBef>
                        <a:buClr>
                          <a:schemeClr val="hlink"/>
                        </a:buClr>
                        <a:buSzPct val="75000"/>
                        <a:buFont typeface="Wingdings" panose="05000000000000000000" pitchFamily="2" charset="2"/>
                        <a:buNone/>
                      </a:pPr>
                      <a:r>
                        <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rPr>
                        <a:t>部队</a:t>
                      </a:r>
                      <a:endPar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endParaRPr>
                    </a:p>
                  </a:txBody>
                  <a:tcPr marL="91448" marR="91448" marT="34283" marB="34283" vert="horz" anchor="ctr"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600" b="1" i="0" u="none" strike="noStrike" kern="1200" cap="none" normalizeH="0" baseline="0">
                        <a:ln>
                          <a:noFill/>
                        </a:ln>
                        <a:solidFill>
                          <a:srgbClr val="C00000"/>
                        </a:solidFill>
                        <a:effectLst/>
                        <a:latin typeface="微软雅黑" panose="020B0503020204020204" charset="-122"/>
                        <a:ea typeface="微软雅黑" panose="020B0503020204020204" charset="-122"/>
                        <a:cs typeface="+mn-cs"/>
                      </a:endParaRPr>
                    </a:p>
                  </a:txBody>
                  <a:tcPr marL="91448" marR="91448" marT="34283" marB="34283" vert="horz"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a:pPr>
                      <a:r>
                        <a:rPr lang="zh-CN" altLang="en-US" sz="1600" b="1">
                          <a:solidFill>
                            <a:srgbClr val="000000"/>
                          </a:solidFill>
                          <a:latin typeface="黑体" panose="02010609060101010101" pitchFamily="2" charset="-122"/>
                          <a:ea typeface="黑体" panose="02010609060101010101" pitchFamily="2" charset="-122"/>
                        </a:rPr>
                        <a:t>中原、华东解放军</a:t>
                      </a:r>
                      <a:endParaRPr lang="zh-CN" altLang="en-US" sz="1600" b="1">
                        <a:solidFill>
                          <a:srgbClr val="000000"/>
                        </a:solidFill>
                        <a:latin typeface="黑体" panose="02010609060101010101" pitchFamily="2" charset="-122"/>
                        <a:ea typeface="黑体" panose="02010609060101010101" pitchFamily="2" charset="-122"/>
                      </a:endParaRPr>
                    </a:p>
                  </a:txBody>
                  <a:tcPr marL="91448" marR="91448" marT="34283" marB="34283" vert="horz" anchor="ctr" horzOverflow="overflow"/>
                </a:tc>
                <a:tc>
                  <a:txBody>
                    <a:bodyPr wrap="square"/>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600" b="1" i="0" u="none" strike="noStrike" cap="none" normalizeH="0" baseline="0">
                        <a:ln>
                          <a:noFill/>
                        </a:ln>
                        <a:solidFill>
                          <a:srgbClr val="333300"/>
                        </a:solidFill>
                        <a:effectLst/>
                        <a:latin typeface="微软雅黑" panose="020B0503020204020204" charset="-122"/>
                        <a:ea typeface="微软雅黑" panose="020B0503020204020204" charset="-122"/>
                      </a:endParaRPr>
                    </a:p>
                  </a:txBody>
                  <a:tcPr marL="91448" marR="91448" marT="34283" marB="34283" vert="horz" horzOverflow="overflow"/>
                </a:tc>
              </a:tr>
              <a:tr h="982345">
                <a:tc>
                  <a:txBody>
                    <a:bodyPr wrap="square"/>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rPr>
                        <a:t>战况</a:t>
                      </a:r>
                      <a:endPar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endParaRPr>
                    </a:p>
                  </a:txBody>
                  <a:tcPr marL="91448" marR="91448" marT="34283" marB="34283" vert="horz" anchor="ctr" horzOverflow="overflow"/>
                </a:tc>
                <a:tc>
                  <a:txBody>
                    <a:bodyPr wrap="square"/>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lang="zh-CN" altLang="en-US" sz="1600" b="1">
                          <a:solidFill>
                            <a:srgbClr val="333300"/>
                          </a:solidFill>
                          <a:latin typeface="微软雅黑" panose="020B0503020204020204" charset="-122"/>
                          <a:ea typeface="微软雅黑" panose="020B0503020204020204" charset="-122"/>
                          <a:sym typeface="+mn-ea"/>
                        </a:rPr>
                        <a:t>攻占锦州</a:t>
                      </a:r>
                      <a:r>
                        <a:rPr lang="zh-CN" altLang="en-US" sz="2000" b="1" i="0" u="sng" kern="1200" baseline="0">
                          <a:solidFill>
                            <a:schemeClr val="tx1"/>
                          </a:solidFill>
                          <a:latin typeface="微软雅黑" panose="020B0503020204020204" charset="-122"/>
                          <a:ea typeface="微软雅黑" panose="020B0503020204020204" charset="-122"/>
                          <a:cs typeface="+mn-cs"/>
                          <a:sym typeface="+mn-ea"/>
                        </a:rPr>
                        <a:t>　      </a:t>
                      </a:r>
                      <a:r>
                        <a:rPr lang="zh-CN" altLang="en-US" sz="1600" b="1">
                          <a:solidFill>
                            <a:srgbClr val="333300"/>
                          </a:solidFill>
                          <a:latin typeface="微软雅黑" panose="020B0503020204020204" charset="-122"/>
                          <a:ea typeface="微软雅黑" panose="020B0503020204020204" charset="-122"/>
                          <a:sym typeface="+mn-ea"/>
                        </a:rPr>
                        <a:t>，沈阳。</a:t>
                      </a:r>
                      <a:endParaRPr lang="en-US" altLang="zh-CN" sz="1600" b="1">
                        <a:solidFill>
                          <a:srgbClr val="333300"/>
                        </a:solidFill>
                        <a:latin typeface="微软雅黑" panose="020B0503020204020204" charset="-122"/>
                        <a:ea typeface="微软雅黑" panose="020B0503020204020204" charset="-122"/>
                      </a:endParaRPr>
                    </a:p>
                  </a:txBody>
                  <a:tcPr marL="91448" marR="91448" marT="34283" marB="34283" vert="horz" anchor="ctr" horzOverflow="overflow"/>
                </a:tc>
                <a:tc>
                  <a:txBody>
                    <a:bodyPr wrap="square"/>
                    <a:lstStyle/>
                    <a:p>
                      <a:pPr algn="ctr" eaLnBrk="1" hangingPunct="1">
                        <a:spcBef>
                          <a:spcPct val="20000"/>
                        </a:spcBef>
                        <a:buClr>
                          <a:srgbClr val="DC5900"/>
                        </a:buClr>
                        <a:buSzPct val="75000"/>
                      </a:pPr>
                      <a:r>
                        <a:rPr lang="zh-CN" altLang="en-US" sz="1600" b="1">
                          <a:solidFill>
                            <a:srgbClr val="333300"/>
                          </a:solidFill>
                          <a:latin typeface="微软雅黑" panose="020B0503020204020204" charset="-122"/>
                          <a:ea typeface="微软雅黑" panose="020B0503020204020204" charset="-122"/>
                          <a:sym typeface="+mn-ea"/>
                        </a:rPr>
                        <a:t>以 </a:t>
                      </a:r>
                      <a:r>
                        <a:rPr lang="zh-CN" altLang="en-US" sz="1600" b="1" u="sng">
                          <a:solidFill>
                            <a:srgbClr val="333300"/>
                          </a:solidFill>
                          <a:latin typeface="微软雅黑" panose="020B0503020204020204" charset="-122"/>
                          <a:ea typeface="微软雅黑" panose="020B0503020204020204" charset="-122"/>
                          <a:sym typeface="+mn-ea"/>
                        </a:rPr>
                        <a:t> </a:t>
                      </a:r>
                      <a:r>
                        <a:rPr lang="zh-CN" altLang="en-US" sz="1600" b="1" u="sng">
                          <a:solidFill>
                            <a:schemeClr val="tx1"/>
                          </a:solidFill>
                          <a:latin typeface="微软雅黑" panose="020B0503020204020204" charset="-122"/>
                          <a:ea typeface="微软雅黑" panose="020B0503020204020204" charset="-122"/>
                          <a:sym typeface="+mn-ea"/>
                        </a:rPr>
                        <a:t>      </a:t>
                      </a:r>
                      <a:r>
                        <a:rPr lang="zh-CN" altLang="en-US" sz="1600" b="1" u="sng">
                          <a:solidFill>
                            <a:srgbClr val="333300"/>
                          </a:solidFill>
                          <a:latin typeface="微软雅黑" panose="020B0503020204020204" charset="-122"/>
                          <a:ea typeface="微软雅黑" panose="020B0503020204020204" charset="-122"/>
                          <a:sym typeface="+mn-ea"/>
                        </a:rPr>
                        <a:t>　</a:t>
                      </a:r>
                      <a:r>
                        <a:rPr lang="zh-CN" altLang="en-US" sz="1600" b="1">
                          <a:solidFill>
                            <a:srgbClr val="333300"/>
                          </a:solidFill>
                          <a:latin typeface="微软雅黑" panose="020B0503020204020204" charset="-122"/>
                          <a:ea typeface="微软雅黑" panose="020B0503020204020204" charset="-122"/>
                          <a:sym typeface="+mn-ea"/>
                        </a:rPr>
                        <a:t>为中心，歼灭大量敌军。</a:t>
                      </a:r>
                      <a:endParaRPr kumimoji="0" lang="zh-CN" altLang="zh-CN" sz="1600" b="1" i="0" u="none" strike="noStrike" cap="none" normalizeH="0" baseline="0">
                        <a:ln>
                          <a:noFill/>
                        </a:ln>
                        <a:solidFill>
                          <a:srgbClr val="333300"/>
                        </a:solidFill>
                        <a:effectLst/>
                        <a:latin typeface="微软雅黑" panose="020B0503020204020204" charset="-122"/>
                        <a:ea typeface="微软雅黑" panose="020B0503020204020204" charset="-122"/>
                      </a:endParaRPr>
                    </a:p>
                  </a:txBody>
                  <a:tcPr marL="91448" marR="91448" marT="34283" marB="34283" vert="horz" anchor="ctr" horzOverflow="overflow"/>
                </a:tc>
                <a:tc>
                  <a:txBody>
                    <a:bodyPr wrap="square"/>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lang="zh-CN" altLang="en-US" sz="1600" b="1">
                          <a:ln>
                            <a:noFill/>
                          </a:ln>
                          <a:solidFill>
                            <a:srgbClr val="333300"/>
                          </a:solidFill>
                          <a:effectLst/>
                          <a:latin typeface="黑体" panose="02010609060101010101" pitchFamily="2" charset="-122"/>
                          <a:ea typeface="黑体" panose="02010609060101010101" pitchFamily="2" charset="-122"/>
                          <a:cs typeface="黑体" panose="02010609060101010101" pitchFamily="2" charset="-122"/>
                          <a:sym typeface="+mn-ea"/>
                        </a:rPr>
                        <a:t>分割包围北平、天津、张家口，武力</a:t>
                      </a:r>
                      <a:r>
                        <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sym typeface="+mn-ea"/>
                        </a:rPr>
                        <a:t>攻占张家口、天津，和平解放 </a:t>
                      </a:r>
                      <a:r>
                        <a:rPr lang="zh-CN" altLang="en-US" sz="1600" b="1" u="sng">
                          <a:solidFill>
                            <a:srgbClr val="333300"/>
                          </a:solidFill>
                          <a:latin typeface="黑体" panose="02010609060101010101" pitchFamily="2" charset="-122"/>
                          <a:ea typeface="黑体" panose="02010609060101010101" pitchFamily="2" charset="-122"/>
                          <a:cs typeface="黑体" panose="02010609060101010101" pitchFamily="2" charset="-122"/>
                          <a:sym typeface="+mn-ea"/>
                        </a:rPr>
                        <a:t>         </a:t>
                      </a:r>
                      <a:r>
                        <a:rPr lang="zh-CN" altLang="en-US" sz="1600" b="1">
                          <a:solidFill>
                            <a:srgbClr val="333300"/>
                          </a:solidFill>
                          <a:latin typeface="黑体" panose="02010609060101010101" pitchFamily="2" charset="-122"/>
                          <a:ea typeface="黑体" panose="02010609060101010101" pitchFamily="2" charset="-122"/>
                          <a:cs typeface="黑体" panose="02010609060101010101" pitchFamily="2" charset="-122"/>
                          <a:sym typeface="+mn-ea"/>
                        </a:rPr>
                        <a:t> 。</a:t>
                      </a:r>
                      <a:endPar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cs typeface="黑体" panose="02010609060101010101" pitchFamily="2" charset="-122"/>
                      </a:endParaRPr>
                    </a:p>
                  </a:txBody>
                  <a:tcPr marL="91448" marR="91448" marT="34283" marB="34283" vert="horz" horzOverflow="overflow"/>
                </a:tc>
              </a:tr>
              <a:tr h="920750">
                <a:tc>
                  <a:txBody>
                    <a:bodyPr wrap="square"/>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rPr>
                        <a:t>战略意义</a:t>
                      </a:r>
                      <a:endPar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endParaRPr>
                    </a:p>
                  </a:txBody>
                  <a:tcPr marL="91448" marR="91448" marT="34283" marB="34283" vert="horz" anchor="ctr" horzOverflow="overflow"/>
                </a:tc>
                <a:tc>
                  <a:txBody>
                    <a:bodyPr wrap="square"/>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600" b="1" i="0" u="none" strike="noStrike" kern="1200" cap="none" normalizeH="0" baseline="0">
                        <a:ln>
                          <a:noFill/>
                        </a:ln>
                        <a:solidFill>
                          <a:srgbClr val="C00000"/>
                        </a:solidFill>
                        <a:effectLst/>
                        <a:latin typeface="黑体" panose="02010609060101010101" pitchFamily="2" charset="-122"/>
                        <a:ea typeface="黑体" panose="02010609060101010101" pitchFamily="2" charset="-122"/>
                        <a:cs typeface="黑体" panose="02010609060101010101" pitchFamily="2" charset="-122"/>
                      </a:endParaRPr>
                    </a:p>
                  </a:txBody>
                  <a:tcPr marL="91448" marR="91448" marT="34283" marB="34283" vert="horz" anchor="ctr" horzOverflow="overflow"/>
                </a:tc>
                <a:tc>
                  <a:txBody>
                    <a:bodyPr wrap="square"/>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lang="en-US" altLang="zh-CN" sz="1600" b="1">
                        <a:solidFill>
                          <a:srgbClr val="333300"/>
                        </a:solidFill>
                        <a:latin typeface="微软雅黑" panose="020B0503020204020204" charset="-122"/>
                        <a:ea typeface="微软雅黑" panose="020B0503020204020204" charset="-122"/>
                        <a:sym typeface="+mn-ea"/>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lang="zh-CN" altLang="en-US" sz="1600" b="1">
                          <a:solidFill>
                            <a:srgbClr val="333300"/>
                          </a:solidFill>
                          <a:latin typeface="微软雅黑" panose="020B0503020204020204" charset="-122"/>
                          <a:ea typeface="微软雅黑" panose="020B0503020204020204" charset="-122"/>
                          <a:sym typeface="+mn-ea"/>
                        </a:rPr>
                        <a:t>  </a:t>
                      </a:r>
                      <a:r>
                        <a:rPr lang="en-US" altLang="zh-CN" sz="1600" b="1">
                          <a:solidFill>
                            <a:srgbClr val="333300"/>
                          </a:solidFill>
                          <a:latin typeface="微软雅黑" panose="020B0503020204020204" charset="-122"/>
                          <a:ea typeface="微软雅黑" panose="020B0503020204020204" charset="-122"/>
                          <a:sym typeface="+mn-ea"/>
                        </a:rPr>
                        <a:t>——————————</a:t>
                      </a:r>
                      <a:endParaRPr lang="en-US" altLang="zh-CN" sz="1600" b="1">
                        <a:solidFill>
                          <a:srgbClr val="333300"/>
                        </a:solidFill>
                        <a:latin typeface="微软雅黑" panose="020B0503020204020204" charset="-122"/>
                        <a:ea typeface="微软雅黑" panose="020B0503020204020204" charset="-122"/>
                        <a:sym typeface="+mn-ea"/>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lang="en-US" altLang="zh-CN" sz="1600" b="1">
                          <a:solidFill>
                            <a:srgbClr val="333300"/>
                          </a:solidFill>
                          <a:latin typeface="微软雅黑" panose="020B0503020204020204" charset="-122"/>
                          <a:ea typeface="微软雅黑" panose="020B0503020204020204" charset="-122"/>
                          <a:sym typeface="+mn-ea"/>
                        </a:rPr>
                        <a:t>          ——————————</a:t>
                      </a:r>
                      <a:r>
                        <a:rPr lang="zh-CN" altLang="en-US" sz="1600" b="1">
                          <a:solidFill>
                            <a:srgbClr val="333300"/>
                          </a:solidFill>
                          <a:latin typeface="微软雅黑" panose="020B0503020204020204" charset="-122"/>
                          <a:ea typeface="微软雅黑" panose="020B0503020204020204" charset="-122"/>
                          <a:sym typeface="+mn-ea"/>
                        </a:rPr>
                        <a:t>                                </a:t>
                      </a:r>
                      <a:r>
                        <a:rPr lang="en-US" altLang="zh-CN" sz="1600" b="1" u="sng">
                          <a:solidFill>
                            <a:srgbClr val="333300"/>
                          </a:solidFill>
                          <a:latin typeface="微软雅黑" panose="020B0503020204020204" charset="-122"/>
                          <a:ea typeface="微软雅黑" panose="020B0503020204020204" charset="-122"/>
                          <a:sym typeface="+mn-ea"/>
                        </a:rPr>
                        <a:t>                               </a:t>
                      </a:r>
                      <a:endParaRPr kumimoji="0" lang="zh-CN" altLang="zh-CN" sz="1600" b="1" i="0" u="none" strike="noStrike" cap="none" normalizeH="0" baseline="0">
                        <a:ln>
                          <a:noFill/>
                        </a:ln>
                        <a:solidFill>
                          <a:srgbClr val="333300"/>
                        </a:solidFill>
                        <a:effectLst/>
                        <a:latin typeface="微软雅黑" panose="020B0503020204020204" charset="-122"/>
                        <a:ea typeface="微软雅黑" panose="020B0503020204020204" charset="-122"/>
                      </a:endParaRPr>
                    </a:p>
                  </a:txBody>
                  <a:tcPr marL="91448" marR="91448" marT="34283" marB="34283" vert="horz" horzOverflow="overflow"/>
                </a:tc>
                <a:tc>
                  <a:txBody>
                    <a:bodyPr wrap="square"/>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lang="zh-CN" altLang="en-US" sz="1600" b="1">
                          <a:solidFill>
                            <a:srgbClr val="333300"/>
                          </a:solidFill>
                          <a:latin typeface="微软雅黑" panose="020B0503020204020204" charset="-122"/>
                          <a:ea typeface="微软雅黑" panose="020B0503020204020204" charset="-122"/>
                          <a:sym typeface="+mn-ea"/>
                        </a:rPr>
                        <a:t>   </a:t>
                      </a:r>
                      <a:r>
                        <a:rPr lang="zh-CN" altLang="en-US" sz="1600" b="1" u="sng">
                          <a:solidFill>
                            <a:srgbClr val="333300"/>
                          </a:solidFill>
                          <a:latin typeface="微软雅黑" panose="020B0503020204020204" charset="-122"/>
                          <a:ea typeface="微软雅黑" panose="020B0503020204020204" charset="-122"/>
                          <a:sym typeface="+mn-ea"/>
                        </a:rPr>
                        <a:t>           </a:t>
                      </a:r>
                      <a:r>
                        <a:rPr lang="zh-CN" altLang="en-US" sz="1600" b="1">
                          <a:solidFill>
                            <a:srgbClr val="333300"/>
                          </a:solidFill>
                          <a:latin typeface="黑体" panose="02010609060101010101" pitchFamily="2" charset="-122"/>
                          <a:ea typeface="黑体" panose="02010609060101010101" pitchFamily="2" charset="-122"/>
                          <a:sym typeface="+mn-ea"/>
                        </a:rPr>
                        <a:t>全境基本解放</a:t>
                      </a:r>
                      <a:endParaRPr kumimoji="0" lang="zh-CN" altLang="en-US" sz="1600" b="1" i="0" u="none" strike="noStrike" cap="none" normalizeH="0" baseline="0">
                        <a:solidFill>
                          <a:srgbClr val="333300"/>
                        </a:solidFill>
                        <a:latin typeface="黑体" panose="02010609060101010101" pitchFamily="2" charset="-122"/>
                        <a:ea typeface="黑体" panose="02010609060101010101" pitchFamily="2" charset="-122"/>
                        <a:sym typeface="+mn-ea"/>
                      </a:endParaRPr>
                    </a:p>
                  </a:txBody>
                  <a:tcPr marL="91448" marR="91448" marT="34283" marB="34283" vert="horz" anchor="ctr" horzOverflow="overflow"/>
                </a:tc>
              </a:tr>
              <a:tr h="840105">
                <a:tc>
                  <a:txBody>
                    <a:bodyPr wrap="square"/>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rPr>
                        <a:t>意义</a:t>
                      </a:r>
                      <a:endParaRPr kumimoji="0" lang="zh-CN" altLang="en-US" sz="1600" b="1" i="0" u="none" strike="noStrike" cap="none" normalizeH="0" baseline="0">
                        <a:ln>
                          <a:noFill/>
                        </a:ln>
                        <a:solidFill>
                          <a:srgbClr val="333300"/>
                        </a:solidFill>
                        <a:effectLst/>
                        <a:latin typeface="黑体" panose="02010609060101010101" pitchFamily="2" charset="-122"/>
                        <a:ea typeface="黑体" panose="02010609060101010101" pitchFamily="2" charset="-122"/>
                      </a:endParaRPr>
                    </a:p>
                  </a:txBody>
                  <a:tcPr marL="91448" marR="91448" marT="34283" marB="34283" vert="horz" anchor="ctr" horzOverflow="overflow"/>
                </a:tc>
                <a:tc gridSpan="3">
                  <a:txBody>
                    <a:bodyPr wrap="square"/>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2000" b="1" i="0" u="none" strike="noStrike" kern="1200" cap="none" normalizeH="0" baseline="0">
                          <a:ln>
                            <a:noFill/>
                          </a:ln>
                          <a:solidFill>
                            <a:srgbClr val="000000"/>
                          </a:solidFill>
                          <a:effectLst/>
                          <a:latin typeface="黑体" panose="02010609060101010101" pitchFamily="2" charset="-122"/>
                          <a:ea typeface="黑体" panose="02010609060101010101" pitchFamily="2" charset="-122"/>
                          <a:cs typeface="黑体" panose="02010609060101010101" pitchFamily="2" charset="-122"/>
                        </a:rPr>
                        <a:t>共歼灭和改编国民党军队 </a:t>
                      </a:r>
                      <a:r>
                        <a:rPr kumimoji="0" lang="en-US" altLang="zh-CN" sz="2000" b="1" i="0" u="none" strike="noStrike" kern="1200" cap="none" normalizeH="0" baseline="0">
                          <a:ln>
                            <a:noFill/>
                          </a:ln>
                          <a:solidFill>
                            <a:srgbClr val="FF0000"/>
                          </a:solidFill>
                          <a:effectLst/>
                          <a:latin typeface="黑体" panose="02010609060101010101" pitchFamily="2" charset="-122"/>
                          <a:ea typeface="黑体" panose="02010609060101010101" pitchFamily="2" charset="-122"/>
                          <a:cs typeface="黑体" panose="02010609060101010101" pitchFamily="2" charset="-122"/>
                        </a:rPr>
                        <a:t>150</a:t>
                      </a:r>
                      <a:r>
                        <a:rPr kumimoji="0" lang="zh-CN" altLang="en-US" sz="2000" b="1" i="0" u="none" strike="noStrike" kern="1200" cap="none" normalizeH="0" baseline="0">
                          <a:ln>
                            <a:noFill/>
                          </a:ln>
                          <a:solidFill>
                            <a:srgbClr val="FF0000"/>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000" b="1" i="0" u="none" strike="noStrike" kern="1200" cap="none" normalizeH="0" baseline="0">
                          <a:ln>
                            <a:noFill/>
                          </a:ln>
                          <a:solidFill>
                            <a:srgbClr val="000000"/>
                          </a:solidFill>
                          <a:effectLst/>
                          <a:latin typeface="黑体" panose="02010609060101010101" pitchFamily="2" charset="-122"/>
                          <a:ea typeface="黑体" panose="02010609060101010101" pitchFamily="2" charset="-122"/>
                          <a:cs typeface="黑体" panose="02010609060101010101" pitchFamily="2" charset="-122"/>
                        </a:rPr>
                        <a:t>多万人；国民党主力基本被消灭，大大加速了人民解放战争在全国的胜利</a:t>
                      </a:r>
                      <a:endParaRPr kumimoji="0" lang="zh-CN" altLang="en-US" sz="2000" b="1" i="0" u="none" strike="noStrike" kern="1200" cap="none" normalizeH="0" baseline="0">
                        <a:ln>
                          <a:noFill/>
                        </a:ln>
                        <a:solidFill>
                          <a:srgbClr val="000000"/>
                        </a:solidFill>
                        <a:effectLst/>
                        <a:latin typeface="黑体" panose="02010609060101010101" pitchFamily="2" charset="-122"/>
                        <a:ea typeface="黑体" panose="02010609060101010101" pitchFamily="2" charset="-122"/>
                        <a:cs typeface="黑体" panose="02010609060101010101" pitchFamily="2" charset="-122"/>
                      </a:endParaRPr>
                    </a:p>
                  </a:txBody>
                  <a:tcPr marL="91448" marR="91448" marT="34283" marB="34283" vert="horz" horzOverflow="overflow"/>
                </a:tc>
                <a:tc hMerge="1">
                  <a:tcPr marL="91448" marR="91448" marT="34282" marB="34282" horzOverflow="overflow"/>
                </a:tc>
                <a:tc hMerge="1">
                  <a:tcPr marL="91448" marR="91448" marT="34282" marB="34282" horzOverflow="overflow"/>
                </a:tc>
              </a:tr>
            </a:tbl>
          </a:graphicData>
        </a:graphic>
      </p:graphicFrame>
      <p:sp>
        <p:nvSpPr>
          <p:cNvPr id="156718" name="Rectangle 45"/>
          <p:cNvSpPr/>
          <p:nvPr/>
        </p:nvSpPr>
        <p:spPr>
          <a:xfrm>
            <a:off x="1" y="5265739"/>
            <a:ext cx="308610" cy="367030"/>
          </a:xfrm>
          <a:prstGeom prst="rect">
            <a:avLst/>
          </a:prstGeom>
          <a:noFill/>
          <a:ln w="9525">
            <a:noFill/>
          </a:ln>
        </p:spPr>
        <p:txBody>
          <a:bodyPr wrap="none" lIns="91379" tIns="45689" rIns="91379" bIns="45689">
            <a:spAutoFit/>
          </a:bodyPr>
          <a:lstStyle/>
          <a:p>
            <a:pPr eaLnBrk="1" hangingPunct="1">
              <a:buFont typeface="Arial" panose="020B0604020202020204" pitchFamily="34" charset="0"/>
              <a:buNone/>
            </a:pPr>
            <a:endParaRPr lang="zh-CN" altLang="zh-CN" sz="1800">
              <a:solidFill>
                <a:srgbClr val="007A77"/>
              </a:solidFill>
            </a:endParaRPr>
          </a:p>
        </p:txBody>
      </p:sp>
      <p:sp>
        <p:nvSpPr>
          <p:cNvPr id="182346" name="矩形 8"/>
          <p:cNvSpPr/>
          <p:nvPr/>
        </p:nvSpPr>
        <p:spPr>
          <a:xfrm>
            <a:off x="1295335" y="2590169"/>
            <a:ext cx="1741805" cy="397510"/>
          </a:xfrm>
          <a:prstGeom prst="rect">
            <a:avLst/>
          </a:prstGeom>
          <a:noFill/>
          <a:ln w="9525">
            <a:noFill/>
          </a:ln>
        </p:spPr>
        <p:txBody>
          <a:bodyPr wrap="square" lIns="91396" tIns="45699" rIns="91396" bIns="45699">
            <a:spAutoFit/>
          </a:bodyPr>
          <a:lstStyle/>
          <a:p>
            <a:pPr algn="ctr" eaLnBrk="1" hangingPunct="1">
              <a:spcBef>
                <a:spcPct val="20000"/>
              </a:spcBef>
              <a:buClr>
                <a:srgbClr val="DC5900"/>
              </a:buClr>
              <a:buSzPct val="75000"/>
            </a:pPr>
            <a:r>
              <a:rPr lang="zh-CN" altLang="en-US" sz="2000" b="1">
                <a:solidFill>
                  <a:srgbClr val="C00000"/>
                </a:solidFill>
                <a:latin typeface="黑体" panose="02010609060101010101" pitchFamily="2" charset="-122"/>
                <a:ea typeface="黑体" panose="02010609060101010101" pitchFamily="2" charset="-122"/>
              </a:rPr>
              <a:t>东北解放军</a:t>
            </a:r>
            <a:endParaRPr lang="zh-CN" altLang="en-US" sz="2000" b="1">
              <a:solidFill>
                <a:srgbClr val="C00000"/>
              </a:solidFill>
              <a:latin typeface="黑体" panose="02010609060101010101" pitchFamily="2" charset="-122"/>
              <a:ea typeface="黑体" panose="02010609060101010101" pitchFamily="2" charset="-122"/>
            </a:endParaRPr>
          </a:p>
        </p:txBody>
      </p:sp>
      <p:sp>
        <p:nvSpPr>
          <p:cNvPr id="182347" name="矩形 9"/>
          <p:cNvSpPr/>
          <p:nvPr/>
        </p:nvSpPr>
        <p:spPr>
          <a:xfrm>
            <a:off x="3347865" y="2681866"/>
            <a:ext cx="2641600" cy="367030"/>
          </a:xfrm>
          <a:prstGeom prst="rect">
            <a:avLst/>
          </a:prstGeom>
          <a:noFill/>
          <a:ln w="9525">
            <a:noFill/>
          </a:ln>
        </p:spPr>
        <p:txBody>
          <a:bodyPr wrap="square" lIns="91396" tIns="45699" rIns="91396" bIns="45699">
            <a:spAutoFit/>
          </a:bodyPr>
          <a:lstStyle/>
          <a:p>
            <a:pPr eaLnBrk="1" hangingPunct="1">
              <a:spcBef>
                <a:spcPct val="20000"/>
              </a:spcBef>
              <a:buClr>
                <a:srgbClr val="DC5900"/>
              </a:buClr>
              <a:buSzPct val="75000"/>
            </a:pPr>
            <a:endParaRPr lang="zh-CN" altLang="en-US" b="1">
              <a:solidFill>
                <a:srgbClr val="000000"/>
              </a:solidFill>
              <a:latin typeface="微软雅黑" panose="020B0503020204020204" charset="-122"/>
              <a:ea typeface="微软雅黑" panose="020B0503020204020204" charset="-122"/>
            </a:endParaRPr>
          </a:p>
        </p:txBody>
      </p:sp>
      <p:sp>
        <p:nvSpPr>
          <p:cNvPr id="182348" name="矩形 10"/>
          <p:cNvSpPr/>
          <p:nvPr/>
        </p:nvSpPr>
        <p:spPr>
          <a:xfrm>
            <a:off x="6198275" y="2609579"/>
            <a:ext cx="2705100" cy="397510"/>
          </a:xfrm>
          <a:prstGeom prst="rect">
            <a:avLst/>
          </a:prstGeom>
          <a:noFill/>
          <a:ln w="9525">
            <a:noFill/>
          </a:ln>
        </p:spPr>
        <p:txBody>
          <a:bodyPr wrap="square" lIns="91396" tIns="45699" rIns="91396" bIns="45699">
            <a:spAutoFit/>
          </a:bodyPr>
          <a:lstStyle/>
          <a:p>
            <a:pPr algn="ctr" eaLnBrk="1" hangingPunct="1">
              <a:spcBef>
                <a:spcPct val="20000"/>
              </a:spcBef>
              <a:buClr>
                <a:srgbClr val="DC5900"/>
              </a:buClr>
              <a:buSzPct val="75000"/>
            </a:pPr>
            <a:r>
              <a:rPr lang="zh-CN" altLang="en-US" sz="2000" b="1">
                <a:solidFill>
                  <a:srgbClr val="C00000"/>
                </a:solidFill>
                <a:latin typeface="黑体" panose="02010609060101010101" pitchFamily="2" charset="-122"/>
                <a:ea typeface="黑体" panose="02010609060101010101" pitchFamily="2" charset="-122"/>
              </a:rPr>
              <a:t>东北、华北解放军</a:t>
            </a:r>
            <a:endParaRPr lang="zh-CN" altLang="en-US" sz="2000" b="1">
              <a:solidFill>
                <a:srgbClr val="C00000"/>
              </a:solidFill>
              <a:latin typeface="黑体" panose="02010609060101010101" pitchFamily="2" charset="-122"/>
              <a:ea typeface="黑体" panose="02010609060101010101" pitchFamily="2" charset="-122"/>
            </a:endParaRPr>
          </a:p>
        </p:txBody>
      </p:sp>
      <p:sp>
        <p:nvSpPr>
          <p:cNvPr id="182349" name="矩形 11"/>
          <p:cNvSpPr/>
          <p:nvPr/>
        </p:nvSpPr>
        <p:spPr>
          <a:xfrm>
            <a:off x="-1116632" y="2026477"/>
            <a:ext cx="1659891" cy="397510"/>
          </a:xfrm>
          <a:prstGeom prst="rect">
            <a:avLst/>
          </a:prstGeom>
          <a:noFill/>
          <a:ln w="9525">
            <a:noFill/>
          </a:ln>
        </p:spPr>
        <p:txBody>
          <a:bodyPr wrap="square" lIns="91396" tIns="45699" rIns="91396" bIns="45699">
            <a:spAutoFit/>
          </a:bodyPr>
          <a:lstStyle/>
          <a:p>
            <a:pPr eaLnBrk="1" hangingPunct="1">
              <a:spcBef>
                <a:spcPct val="20000"/>
              </a:spcBef>
              <a:buClr>
                <a:srgbClr val="DC5900"/>
              </a:buClr>
              <a:buSzPct val="75000"/>
            </a:pPr>
            <a:endParaRPr lang="zh-CN" altLang="en-US" sz="2000" b="1">
              <a:solidFill>
                <a:srgbClr val="333300"/>
              </a:solidFill>
              <a:latin typeface="微软雅黑" panose="020B0503020204020204" charset="-122"/>
              <a:ea typeface="微软雅黑" panose="020B0503020204020204" charset="-122"/>
            </a:endParaRPr>
          </a:p>
        </p:txBody>
      </p:sp>
      <p:sp>
        <p:nvSpPr>
          <p:cNvPr id="182350" name="矩形 12"/>
          <p:cNvSpPr/>
          <p:nvPr/>
        </p:nvSpPr>
        <p:spPr>
          <a:xfrm>
            <a:off x="6300197" y="2890808"/>
            <a:ext cx="2501265" cy="281940"/>
          </a:xfrm>
          <a:prstGeom prst="rect">
            <a:avLst/>
          </a:prstGeom>
          <a:noFill/>
          <a:ln w="9525">
            <a:noFill/>
          </a:ln>
        </p:spPr>
        <p:txBody>
          <a:bodyPr wrap="square" lIns="91396" tIns="45699" rIns="91396" bIns="45699">
            <a:spAutoFit/>
          </a:bodyPr>
          <a:lstStyle/>
          <a:p>
            <a:pPr eaLnBrk="1" hangingPunct="1">
              <a:lnSpc>
                <a:spcPts val="1500"/>
              </a:lnSpc>
              <a:spcBef>
                <a:spcPct val="20000"/>
              </a:spcBef>
              <a:buClr>
                <a:srgbClr val="DC5900"/>
              </a:buClr>
              <a:buSzPct val="75000"/>
            </a:pPr>
            <a:endParaRPr lang="zh-CN" altLang="en-US" sz="2000" b="1">
              <a:solidFill>
                <a:srgbClr val="333300"/>
              </a:solidFill>
              <a:latin typeface="微软雅黑" panose="020B0503020204020204" charset="-122"/>
              <a:ea typeface="微软雅黑" panose="020B0503020204020204" charset="-122"/>
            </a:endParaRPr>
          </a:p>
        </p:txBody>
      </p:sp>
      <p:sp>
        <p:nvSpPr>
          <p:cNvPr id="182351" name="矩形 13"/>
          <p:cNvSpPr/>
          <p:nvPr/>
        </p:nvSpPr>
        <p:spPr>
          <a:xfrm>
            <a:off x="6521807" y="2026287"/>
            <a:ext cx="2442211" cy="397510"/>
          </a:xfrm>
          <a:prstGeom prst="rect">
            <a:avLst/>
          </a:prstGeom>
          <a:noFill/>
          <a:ln w="9525">
            <a:noFill/>
          </a:ln>
        </p:spPr>
        <p:txBody>
          <a:bodyPr wrap="square" lIns="91396" tIns="45699" rIns="91396" bIns="45699">
            <a:spAutoFit/>
          </a:bodyPr>
          <a:lstStyle/>
          <a:p>
            <a:pPr eaLnBrk="1" hangingPunct="1">
              <a:spcBef>
                <a:spcPct val="20000"/>
              </a:spcBef>
              <a:buClr>
                <a:srgbClr val="DC5900"/>
              </a:buClr>
              <a:buSzPct val="75000"/>
            </a:pPr>
            <a:endParaRPr lang="zh-CN" altLang="en-US" sz="2000" b="1">
              <a:solidFill>
                <a:srgbClr val="333300"/>
              </a:solidFill>
              <a:latin typeface="微软雅黑" panose="020B0503020204020204" charset="-122"/>
              <a:ea typeface="微软雅黑" panose="020B0503020204020204" charset="-122"/>
            </a:endParaRPr>
          </a:p>
        </p:txBody>
      </p:sp>
      <p:sp>
        <p:nvSpPr>
          <p:cNvPr id="182354" name="矩形 16"/>
          <p:cNvSpPr/>
          <p:nvPr/>
        </p:nvSpPr>
        <p:spPr>
          <a:xfrm>
            <a:off x="3564253" y="3285012"/>
            <a:ext cx="927735" cy="397510"/>
          </a:xfrm>
          <a:prstGeom prst="rect">
            <a:avLst/>
          </a:prstGeom>
          <a:noFill/>
          <a:ln w="9525">
            <a:noFill/>
          </a:ln>
        </p:spPr>
        <p:txBody>
          <a:bodyPr wrap="square" lIns="91396" tIns="45699" rIns="91396" bIns="45699">
            <a:spAutoFit/>
          </a:bodyPr>
          <a:lstStyle/>
          <a:p>
            <a:pPr eaLnBrk="1" hangingPunct="1">
              <a:spcBef>
                <a:spcPct val="20000"/>
              </a:spcBef>
              <a:buClr>
                <a:srgbClr val="DC5900"/>
              </a:buClr>
              <a:buSzPct val="75000"/>
            </a:pPr>
            <a:r>
              <a:rPr lang="zh-CN" altLang="en-US" sz="2000" b="1">
                <a:solidFill>
                  <a:srgbClr val="C00000"/>
                </a:solidFill>
                <a:latin typeface="微软雅黑" panose="020B0503020204020204" charset="-122"/>
                <a:ea typeface="微软雅黑" panose="020B0503020204020204" charset="-122"/>
              </a:rPr>
              <a:t>徐州</a:t>
            </a:r>
            <a:endParaRPr lang="zh-CN" altLang="en-US" sz="2000" b="1">
              <a:solidFill>
                <a:srgbClr val="333300"/>
              </a:solidFill>
              <a:latin typeface="微软雅黑" panose="020B0503020204020204" charset="-122"/>
              <a:ea typeface="微软雅黑" panose="020B0503020204020204" charset="-122"/>
            </a:endParaRPr>
          </a:p>
        </p:txBody>
      </p:sp>
      <p:sp>
        <p:nvSpPr>
          <p:cNvPr id="182356" name="矩形 18"/>
          <p:cNvSpPr/>
          <p:nvPr/>
        </p:nvSpPr>
        <p:spPr>
          <a:xfrm>
            <a:off x="1462681" y="4399312"/>
            <a:ext cx="1815465" cy="397510"/>
          </a:xfrm>
          <a:prstGeom prst="rect">
            <a:avLst/>
          </a:prstGeom>
          <a:noFill/>
          <a:ln w="9525">
            <a:noFill/>
          </a:ln>
        </p:spPr>
        <p:txBody>
          <a:bodyPr wrap="square" lIns="91396" tIns="45699" rIns="91396" bIns="45699">
            <a:spAutoFit/>
          </a:bodyPr>
          <a:lstStyle/>
          <a:p>
            <a:pPr algn="ctr" eaLnBrk="1" hangingPunct="1">
              <a:spcBef>
                <a:spcPct val="20000"/>
              </a:spcBef>
              <a:buClr>
                <a:srgbClr val="DC5900"/>
              </a:buClr>
              <a:buSzPct val="75000"/>
            </a:pPr>
            <a:r>
              <a:rPr lang="zh-CN" altLang="en-US" sz="2000" b="1">
                <a:solidFill>
                  <a:srgbClr val="C00000"/>
                </a:solidFill>
                <a:latin typeface="黑体" panose="02010609060101010101" pitchFamily="2" charset="-122"/>
                <a:ea typeface="黑体" panose="02010609060101010101" pitchFamily="2" charset="-122"/>
              </a:rPr>
              <a:t>东北全境解放</a:t>
            </a:r>
            <a:endParaRPr lang="zh-CN" altLang="en-US" sz="2000" b="1">
              <a:solidFill>
                <a:srgbClr val="C00000"/>
              </a:solidFill>
              <a:latin typeface="黑体" panose="02010609060101010101" pitchFamily="2" charset="-122"/>
              <a:ea typeface="黑体" panose="02010609060101010101" pitchFamily="2" charset="-122"/>
            </a:endParaRPr>
          </a:p>
        </p:txBody>
      </p:sp>
      <p:sp>
        <p:nvSpPr>
          <p:cNvPr id="182357" name="矩形 19"/>
          <p:cNvSpPr/>
          <p:nvPr/>
        </p:nvSpPr>
        <p:spPr>
          <a:xfrm>
            <a:off x="3347817" y="4214738"/>
            <a:ext cx="3243195" cy="767080"/>
          </a:xfrm>
          <a:prstGeom prst="rect">
            <a:avLst/>
          </a:prstGeom>
          <a:noFill/>
          <a:ln w="9525">
            <a:noFill/>
          </a:ln>
        </p:spPr>
        <p:txBody>
          <a:bodyPr wrap="square" lIns="91396" tIns="45699" rIns="91396" bIns="45699">
            <a:spAutoFit/>
          </a:bodyPr>
          <a:lstStyle/>
          <a:p>
            <a:pPr algn="l" eaLnBrk="1" hangingPunct="1">
              <a:spcBef>
                <a:spcPct val="20000"/>
              </a:spcBef>
              <a:buClr>
                <a:srgbClr val="DC5900"/>
              </a:buClr>
              <a:buSzPct val="75000"/>
              <a:buFontTx/>
            </a:pPr>
            <a:r>
              <a:rPr lang="zh-CN" altLang="en-US" sz="2000" b="1">
                <a:solidFill>
                  <a:srgbClr val="C00000"/>
                </a:solidFill>
                <a:latin typeface="黑体" panose="02010609060101010101" pitchFamily="2" charset="-122"/>
                <a:ea typeface="黑体" panose="02010609060101010101" pitchFamily="2" charset="-122"/>
              </a:rPr>
              <a:t>解放长江中下游以北的</a:t>
            </a:r>
            <a:endParaRPr lang="en-US" altLang="zh-CN" sz="2000" b="1">
              <a:solidFill>
                <a:srgbClr val="C00000"/>
              </a:solidFill>
              <a:latin typeface="黑体" panose="02010609060101010101" pitchFamily="2" charset="-122"/>
              <a:ea typeface="黑体" panose="02010609060101010101" pitchFamily="2" charset="-122"/>
            </a:endParaRPr>
          </a:p>
          <a:p>
            <a:pPr algn="l" eaLnBrk="1" hangingPunct="1">
              <a:spcBef>
                <a:spcPct val="20000"/>
              </a:spcBef>
              <a:buClr>
                <a:srgbClr val="DC5900"/>
              </a:buClr>
              <a:buSzPct val="75000"/>
              <a:buFontTx/>
            </a:pPr>
            <a:r>
              <a:rPr lang="zh-CN" altLang="en-US" sz="2000" b="1">
                <a:solidFill>
                  <a:srgbClr val="C00000"/>
                </a:solidFill>
                <a:latin typeface="黑体" panose="02010609060101010101" pitchFamily="2" charset="-122"/>
                <a:ea typeface="黑体" panose="02010609060101010101" pitchFamily="2" charset="-122"/>
              </a:rPr>
              <a:t>广大地区</a:t>
            </a:r>
            <a:endParaRPr lang="zh-CN" altLang="en-US" sz="2000" b="1">
              <a:solidFill>
                <a:srgbClr val="C00000"/>
              </a:solidFill>
              <a:latin typeface="黑体" panose="02010609060101010101" pitchFamily="2" charset="-122"/>
              <a:ea typeface="黑体" panose="02010609060101010101" pitchFamily="2" charset="-122"/>
            </a:endParaRPr>
          </a:p>
        </p:txBody>
      </p:sp>
      <p:sp>
        <p:nvSpPr>
          <p:cNvPr id="4" name="矩形 3"/>
          <p:cNvSpPr/>
          <p:nvPr/>
        </p:nvSpPr>
        <p:spPr>
          <a:xfrm>
            <a:off x="6315958" y="4362848"/>
            <a:ext cx="982980" cy="397510"/>
          </a:xfrm>
          <a:prstGeom prst="rect">
            <a:avLst/>
          </a:prstGeom>
          <a:noFill/>
          <a:ln w="9525">
            <a:noFill/>
          </a:ln>
        </p:spPr>
        <p:txBody>
          <a:bodyPr wrap="square" lIns="91400" tIns="45700" rIns="91400" bIns="45700">
            <a:spAutoFit/>
          </a:bodyPr>
          <a:lstStyle/>
          <a:p>
            <a:pPr algn="ctr" eaLnBrk="1" hangingPunct="1">
              <a:spcBef>
                <a:spcPct val="20000"/>
              </a:spcBef>
              <a:buClr>
                <a:srgbClr val="DC5900"/>
              </a:buClr>
              <a:buSzPct val="75000"/>
            </a:pPr>
            <a:r>
              <a:rPr lang="zh-CN" altLang="en-US" sz="2000" b="1">
                <a:solidFill>
                  <a:srgbClr val="C00000"/>
                </a:solidFill>
                <a:latin typeface="黑体" panose="02010609060101010101" pitchFamily="2" charset="-122"/>
                <a:ea typeface="黑体" panose="02010609060101010101" pitchFamily="2" charset="-122"/>
              </a:rPr>
              <a:t>华北</a:t>
            </a:r>
            <a:endParaRPr lang="zh-CN" altLang="en-US" sz="2000" b="1">
              <a:solidFill>
                <a:srgbClr val="C00000"/>
              </a:solidFill>
              <a:latin typeface="黑体" panose="02010609060101010101" pitchFamily="2" charset="-122"/>
              <a:ea typeface="黑体" panose="02010609060101010101" pitchFamily="2" charset="-122"/>
            </a:endParaRPr>
          </a:p>
        </p:txBody>
      </p:sp>
      <p:sp>
        <p:nvSpPr>
          <p:cNvPr id="11" name="文本框 10"/>
          <p:cNvSpPr txBox="1"/>
          <p:nvPr/>
        </p:nvSpPr>
        <p:spPr>
          <a:xfrm>
            <a:off x="7020272" y="3603825"/>
            <a:ext cx="890905" cy="398780"/>
          </a:xfrm>
          <a:prstGeom prst="rect">
            <a:avLst/>
          </a:prstGeom>
          <a:noFill/>
        </p:spPr>
        <p:txBody>
          <a:bodyPr wrap="square" rtlCol="0">
            <a:spAutoFit/>
          </a:bodyPr>
          <a:lstStyle/>
          <a:p>
            <a:pPr algn="ctr" eaLnBrk="1" hangingPunct="1">
              <a:spcBef>
                <a:spcPct val="20000"/>
              </a:spcBef>
              <a:buClr>
                <a:srgbClr val="DC5900"/>
              </a:buClr>
              <a:buSzPct val="75000"/>
            </a:pPr>
            <a:r>
              <a:rPr lang="zh-CN" altLang="en-US" sz="2000" b="1">
                <a:solidFill>
                  <a:srgbClr val="C00000"/>
                </a:solidFill>
                <a:latin typeface="黑体" panose="02010609060101010101" pitchFamily="2" charset="-122"/>
                <a:ea typeface="黑体" panose="02010609060101010101" pitchFamily="2" charset="-122"/>
              </a:rPr>
              <a:t>北平</a:t>
            </a:r>
            <a:endParaRPr lang="zh-CN" altLang="en-US" sz="2000" b="1">
              <a:solidFill>
                <a:srgbClr val="C00000"/>
              </a:solidFill>
              <a:latin typeface="黑体" panose="02010609060101010101" pitchFamily="2" charset="-122"/>
              <a:ea typeface="黑体" panose="02010609060101010101" pitchFamily="2" charset="-122"/>
            </a:endParaRPr>
          </a:p>
        </p:txBody>
      </p:sp>
      <p:sp>
        <p:nvSpPr>
          <p:cNvPr id="2" name="矩形 1"/>
          <p:cNvSpPr/>
          <p:nvPr/>
        </p:nvSpPr>
        <p:spPr>
          <a:xfrm>
            <a:off x="1178358" y="1457956"/>
            <a:ext cx="2099788" cy="398780"/>
          </a:xfrm>
          <a:prstGeom prst="rect">
            <a:avLst/>
          </a:prstGeom>
        </p:spPr>
        <p:txBody>
          <a:bodyPr wrap="square">
            <a:spAutoFit/>
          </a:bodyPr>
          <a:lstStyle/>
          <a:p>
            <a:pPr lvl="0" eaLnBrk="1" hangingPunct="1">
              <a:spcBef>
                <a:spcPct val="20000"/>
              </a:spcBef>
              <a:buClr>
                <a:schemeClr val="hlink"/>
              </a:buClr>
              <a:buSzPct val="75000"/>
            </a:pPr>
            <a:r>
              <a:rPr lang="en-US" altLang="zh-CN" sz="2000" b="1">
                <a:solidFill>
                  <a:srgbClr val="C00000"/>
                </a:solidFill>
                <a:latin typeface="黑体" panose="02010609060101010101" pitchFamily="2" charset="-122"/>
                <a:ea typeface="黑体" panose="02010609060101010101" pitchFamily="2" charset="-122"/>
                <a:cs typeface="黑体" panose="02010609060101010101" pitchFamily="2" charset="-122"/>
              </a:rPr>
              <a:t>1948</a:t>
            </a:r>
            <a:r>
              <a:rPr lang="zh-CN" altLang="en-US" sz="2000" b="1">
                <a:solidFill>
                  <a:srgbClr val="C00000"/>
                </a:solidFill>
                <a:latin typeface="黑体" panose="02010609060101010101" pitchFamily="2" charset="-122"/>
                <a:ea typeface="黑体" panose="02010609060101010101" pitchFamily="2" charset="-122"/>
                <a:cs typeface="黑体" panose="02010609060101010101" pitchFamily="2" charset="-122"/>
              </a:rPr>
              <a:t>年</a:t>
            </a:r>
            <a:r>
              <a:rPr lang="en-US" altLang="zh-CN" sz="2000" b="1">
                <a:solidFill>
                  <a:srgbClr val="C00000"/>
                </a:solidFill>
                <a:latin typeface="黑体" panose="02010609060101010101" pitchFamily="2" charset="-122"/>
                <a:ea typeface="黑体" panose="02010609060101010101" pitchFamily="2" charset="-122"/>
                <a:cs typeface="黑体" panose="02010609060101010101" pitchFamily="2" charset="-122"/>
              </a:rPr>
              <a:t>9—11</a:t>
            </a:r>
            <a:r>
              <a:rPr lang="zh-CN" altLang="en-US" sz="2000" b="1">
                <a:solidFill>
                  <a:srgbClr val="C00000"/>
                </a:solidFill>
                <a:latin typeface="黑体" panose="02010609060101010101" pitchFamily="2" charset="-122"/>
                <a:ea typeface="黑体" panose="02010609060101010101" pitchFamily="2" charset="-122"/>
                <a:cs typeface="黑体" panose="02010609060101010101" pitchFamily="2" charset="-122"/>
              </a:rPr>
              <a:t>月</a:t>
            </a:r>
            <a:endParaRPr lang="zh-CN" altLang="en-US" sz="2000" b="1">
              <a:solidFill>
                <a:srgbClr val="C00000"/>
              </a:solidFill>
              <a:latin typeface="黑体" panose="02010609060101010101" pitchFamily="2" charset="-122"/>
              <a:ea typeface="黑体" panose="02010609060101010101" pitchFamily="2" charset="-122"/>
              <a:cs typeface="黑体" panose="02010609060101010101" pitchFamily="2" charset="-122"/>
            </a:endParaRPr>
          </a:p>
        </p:txBody>
      </p:sp>
      <p:sp>
        <p:nvSpPr>
          <p:cNvPr id="5" name="矩形 4"/>
          <p:cNvSpPr/>
          <p:nvPr/>
        </p:nvSpPr>
        <p:spPr>
          <a:xfrm>
            <a:off x="2001236" y="3355751"/>
            <a:ext cx="738353" cy="398780"/>
          </a:xfrm>
          <a:prstGeom prst="rect">
            <a:avLst/>
          </a:prstGeom>
        </p:spPr>
        <p:txBody>
          <a:bodyPr wrap="square">
            <a:spAutoFit/>
          </a:bodyPr>
          <a:lstStyle/>
          <a:p>
            <a:pPr algn="ctr" eaLnBrk="1" hangingPunct="1">
              <a:spcBef>
                <a:spcPct val="20000"/>
              </a:spcBef>
              <a:buClr>
                <a:srgbClr val="DC5900"/>
              </a:buClr>
              <a:buSzPct val="75000"/>
            </a:pPr>
            <a:r>
              <a:rPr lang="zh-CN" altLang="en-US" sz="2000" b="1">
                <a:solidFill>
                  <a:srgbClr val="C00000"/>
                </a:solidFill>
                <a:latin typeface="黑体" panose="02010609060101010101" pitchFamily="2" charset="-122"/>
                <a:ea typeface="黑体" panose="02010609060101010101" pitchFamily="2" charset="-122"/>
                <a:sym typeface="+mn-ea"/>
              </a:rPr>
              <a:t>长春</a:t>
            </a:r>
            <a:endParaRPr lang="zh-CN" altLang="en-US" sz="2000" b="1">
              <a:solidFill>
                <a:srgbClr val="C00000"/>
              </a:solidFill>
              <a:latin typeface="黑体" panose="02010609060101010101" pitchFamily="2" charset="-122"/>
              <a:ea typeface="黑体" panose="02010609060101010101" pitchFamily="2" charset="-122"/>
              <a:sym typeface="+mn-ea"/>
            </a:endParaRPr>
          </a:p>
        </p:txBody>
      </p:sp>
      <p:sp>
        <p:nvSpPr>
          <p:cNvPr id="7" name="矩形 6"/>
          <p:cNvSpPr/>
          <p:nvPr/>
        </p:nvSpPr>
        <p:spPr>
          <a:xfrm>
            <a:off x="6349332" y="1446013"/>
            <a:ext cx="2603500" cy="368300"/>
          </a:xfrm>
          <a:prstGeom prst="rect">
            <a:avLst/>
          </a:prstGeom>
        </p:spPr>
        <p:txBody>
          <a:bodyPr wrap="none">
            <a:spAutoFit/>
          </a:bodyPr>
          <a:lstStyle/>
          <a:p>
            <a:pPr lvl="0" algn="ctr" eaLnBrk="1" hangingPunct="1">
              <a:spcBef>
                <a:spcPct val="20000"/>
              </a:spcBef>
              <a:buClr>
                <a:schemeClr val="hlink"/>
              </a:buClr>
              <a:buSzPct val="75000"/>
            </a:pPr>
            <a:r>
              <a:rPr lang="en-US" altLang="zh-CN" sz="1800" b="1">
                <a:solidFill>
                  <a:srgbClr val="C00000"/>
                </a:solidFill>
                <a:latin typeface="黑体" panose="02010609060101010101" pitchFamily="2" charset="-122"/>
                <a:ea typeface="黑体" panose="02010609060101010101" pitchFamily="2" charset="-122"/>
                <a:cs typeface="黑体" panose="02010609060101010101" pitchFamily="2" charset="-122"/>
              </a:rPr>
              <a:t>1948年11月—1949年1月</a:t>
            </a:r>
            <a:endParaRPr lang="en-US" altLang="zh-CN" sz="1800" b="1">
              <a:solidFill>
                <a:srgbClr val="C00000"/>
              </a:solidFill>
              <a:latin typeface="黑体" panose="02010609060101010101" pitchFamily="2" charset="-122"/>
              <a:ea typeface="黑体" panose="02010609060101010101" pitchFamily="2" charset="-122"/>
              <a:cs typeface="黑体" panose="02010609060101010101" pitchFamily="2" charset="-122"/>
            </a:endParaRPr>
          </a:p>
        </p:txBody>
      </p:sp>
      <p:sp>
        <p:nvSpPr>
          <p:cNvPr id="53" name="文本框 6"/>
          <p:cNvSpPr txBox="1"/>
          <p:nvPr/>
        </p:nvSpPr>
        <p:spPr>
          <a:xfrm>
            <a:off x="308610" y="376555"/>
            <a:ext cx="1949450" cy="460375"/>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400" b="1">
                <a:solidFill>
                  <a:schemeClr val="tx1"/>
                </a:solidFill>
                <a:latin typeface="黑体" panose="02010609060101010101" pitchFamily="2" charset="-122"/>
                <a:ea typeface="黑体" panose="02010609060101010101" pitchFamily="2" charset="-122"/>
              </a:rPr>
              <a:t>3.</a:t>
            </a:r>
            <a:r>
              <a:rPr lang="zh-CN" altLang="en-US" sz="2400" b="1">
                <a:solidFill>
                  <a:schemeClr val="tx1"/>
                </a:solidFill>
                <a:latin typeface="黑体" panose="02010609060101010101" pitchFamily="2" charset="-122"/>
                <a:ea typeface="黑体" panose="02010609060101010101" pitchFamily="2" charset="-122"/>
              </a:rPr>
              <a:t>战略决战</a:t>
            </a:r>
            <a:endParaRPr lang="zh-CN" altLang="en-US" sz="2400" b="1">
              <a:solidFill>
                <a:schemeClr val="tx1"/>
              </a:solidFill>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circle(in)">
                                      <p:cBhvr>
                                        <p:cTn id="7" dur="2000"/>
                                        <p:tgtEl>
                                          <p:spTgt spid="3420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2" nodeType="clickEffect">
                                  <p:stCondLst>
                                    <p:cond delay="0"/>
                                  </p:stCondLst>
                                  <p:childTnLst>
                                    <p:set>
                                      <p:cBhvr>
                                        <p:cTn id="16" dur="1" fill="hold">
                                          <p:stCondLst>
                                            <p:cond delay="0"/>
                                          </p:stCondLst>
                                        </p:cTn>
                                        <p:tgtEl>
                                          <p:spTgt spid="182346"/>
                                        </p:tgtEl>
                                        <p:attrNameLst>
                                          <p:attrName>style.visibility</p:attrName>
                                        </p:attrNameLst>
                                      </p:cBhvr>
                                      <p:to>
                                        <p:strVal val="visible"/>
                                      </p:to>
                                    </p:set>
                                    <p:animEffect transition="in" filter="wipe(left)">
                                      <p:cBhvr>
                                        <p:cTn id="17" dur="500"/>
                                        <p:tgtEl>
                                          <p:spTgt spid="1823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2356"/>
                                        </p:tgtEl>
                                        <p:attrNameLst>
                                          <p:attrName>style.visibility</p:attrName>
                                        </p:attrNameLst>
                                      </p:cBhvr>
                                      <p:to>
                                        <p:strVal val="visible"/>
                                      </p:to>
                                    </p:set>
                                    <p:animEffect transition="in" filter="wipe(left)">
                                      <p:cBhvr>
                                        <p:cTn id="27" dur="500"/>
                                        <p:tgtEl>
                                          <p:spTgt spid="18235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2" nodeType="clickEffect">
                                  <p:stCondLst>
                                    <p:cond delay="0"/>
                                  </p:stCondLst>
                                  <p:childTnLst>
                                    <p:set>
                                      <p:cBhvr>
                                        <p:cTn id="31" dur="1" fill="hold">
                                          <p:stCondLst>
                                            <p:cond delay="0"/>
                                          </p:stCondLst>
                                        </p:cTn>
                                        <p:tgtEl>
                                          <p:spTgt spid="182354"/>
                                        </p:tgtEl>
                                        <p:attrNameLst>
                                          <p:attrName>style.visibility</p:attrName>
                                        </p:attrNameLst>
                                      </p:cBhvr>
                                      <p:to>
                                        <p:strVal val="visible"/>
                                      </p:to>
                                    </p:set>
                                    <p:animEffect transition="in" filter="wipe(left)">
                                      <p:cBhvr>
                                        <p:cTn id="32" dur="500"/>
                                        <p:tgtEl>
                                          <p:spTgt spid="1823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2357"/>
                                        </p:tgtEl>
                                        <p:attrNameLst>
                                          <p:attrName>style.visibility</p:attrName>
                                        </p:attrNameLst>
                                      </p:cBhvr>
                                      <p:to>
                                        <p:strVal val="visible"/>
                                      </p:to>
                                    </p:set>
                                    <p:animEffect transition="in" filter="wipe(left)">
                                      <p:cBhvr>
                                        <p:cTn id="37" dur="500"/>
                                        <p:tgtEl>
                                          <p:spTgt spid="18235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2" nodeType="clickEffect">
                                  <p:stCondLst>
                                    <p:cond delay="0"/>
                                  </p:stCondLst>
                                  <p:childTnLst>
                                    <p:set>
                                      <p:cBhvr>
                                        <p:cTn id="46" dur="1" fill="hold">
                                          <p:stCondLst>
                                            <p:cond delay="0"/>
                                          </p:stCondLst>
                                        </p:cTn>
                                        <p:tgtEl>
                                          <p:spTgt spid="182348"/>
                                        </p:tgtEl>
                                        <p:attrNameLst>
                                          <p:attrName>style.visibility</p:attrName>
                                        </p:attrNameLst>
                                      </p:cBhvr>
                                      <p:to>
                                        <p:strVal val="visible"/>
                                      </p:to>
                                    </p:set>
                                    <p:animEffect transition="in" filter="wipe(left)">
                                      <p:cBhvr>
                                        <p:cTn id="47" dur="500"/>
                                        <p:tgtEl>
                                          <p:spTgt spid="1823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46" grpId="2"/>
      <p:bldP spid="182348" grpId="2"/>
      <p:bldP spid="182354" grpId="2"/>
      <p:bldP spid="182356" grpId="0"/>
      <p:bldP spid="182357" grpId="0"/>
      <p:bldP spid="4" grpId="0"/>
      <p:bldP spid="11" grpId="0"/>
      <p:bldP spid="2"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图片 1" descr="C:/Users/ADMINI~1/AppData/Local/Temp/kaimatting_20191018183007/output_20191018183019..pngoutput_20191018183019."/>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31779"/>
          <a:stretch>
            <a:fillRect/>
          </a:stretch>
        </p:blipFill>
        <p:spPr bwMode="auto">
          <a:xfrm>
            <a:off x="2617418" y="3205872"/>
            <a:ext cx="6282754" cy="251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文本框 9"/>
          <p:cNvSpPr txBox="1">
            <a:spLocks noChangeArrowheads="1"/>
          </p:cNvSpPr>
          <p:nvPr/>
        </p:nvSpPr>
        <p:spPr bwMode="auto">
          <a:xfrm>
            <a:off x="19685" y="724535"/>
            <a:ext cx="904811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5000"/>
              </a:lnSpc>
            </a:pPr>
            <a:r>
              <a:rPr lang="en-US" altLang="zh-CN" sz="2400" b="1">
                <a:latin typeface="黑体" panose="02010609060101010101" pitchFamily="2" charset="-122"/>
                <a:ea typeface="黑体" panose="02010609060101010101" pitchFamily="2" charset="-122"/>
              </a:rPr>
              <a:t>(1)</a:t>
            </a:r>
            <a:r>
              <a:rPr lang="zh-CN" altLang="en-US" sz="2400" b="1">
                <a:latin typeface="黑体" panose="02010609060101010101" pitchFamily="2" charset="-122"/>
                <a:ea typeface="黑体" panose="02010609060101010101" pitchFamily="2" charset="-122"/>
              </a:rPr>
              <a:t>召开：</a:t>
            </a:r>
            <a:r>
              <a:rPr lang="en-US" altLang="zh-CN" sz="2400" b="1">
                <a:latin typeface="黑体" panose="02010609060101010101" pitchFamily="2" charset="-122"/>
                <a:ea typeface="黑体" panose="02010609060101010101" pitchFamily="2" charset="-122"/>
              </a:rPr>
              <a:t>1949</a:t>
            </a:r>
            <a:r>
              <a:rPr lang="zh-CN" altLang="en-US" sz="2400" b="1">
                <a:latin typeface="黑体" panose="02010609060101010101" pitchFamily="2" charset="-122"/>
                <a:ea typeface="黑体" panose="02010609060101010101" pitchFamily="2" charset="-122"/>
              </a:rPr>
              <a:t>年春，</a:t>
            </a:r>
            <a:r>
              <a:rPr lang="zh-CN" altLang="zh-CN" sz="2400" b="1">
                <a:latin typeface="黑体" panose="02010609060101010101" pitchFamily="2" charset="-122"/>
                <a:ea typeface="黑体" panose="02010609060101010101" pitchFamily="2" charset="-122"/>
              </a:rPr>
              <a:t>中共在河北平山</a:t>
            </a:r>
            <a:r>
              <a:rPr lang="zh-CN" altLang="zh-CN" sz="2400" b="1">
                <a:solidFill>
                  <a:srgbClr val="FF0000"/>
                </a:solidFill>
                <a:latin typeface="黑体" panose="02010609060101010101" pitchFamily="2" charset="-122"/>
                <a:ea typeface="黑体" panose="02010609060101010101" pitchFamily="2" charset="-122"/>
              </a:rPr>
              <a:t>西柏坡</a:t>
            </a:r>
            <a:r>
              <a:rPr lang="zh-CN" altLang="zh-CN" sz="2400" b="1">
                <a:latin typeface="黑体" panose="02010609060101010101" pitchFamily="2" charset="-122"/>
                <a:ea typeface="黑体" panose="02010609060101010101" pitchFamily="2" charset="-122"/>
              </a:rPr>
              <a:t>召开七届二中全会。</a:t>
            </a:r>
            <a:endParaRPr lang="zh-CN" altLang="zh-CN" sz="2400" b="1">
              <a:latin typeface="黑体" panose="02010609060101010101" pitchFamily="2" charset="-122"/>
              <a:ea typeface="黑体" panose="02010609060101010101" pitchFamily="2" charset="-122"/>
            </a:endParaRPr>
          </a:p>
        </p:txBody>
      </p:sp>
      <p:sp>
        <p:nvSpPr>
          <p:cNvPr id="89093" name="文本框 18"/>
          <p:cNvSpPr txBox="1">
            <a:spLocks noChangeArrowheads="1"/>
          </p:cNvSpPr>
          <p:nvPr/>
        </p:nvSpPr>
        <p:spPr bwMode="auto">
          <a:xfrm>
            <a:off x="6300120" y="5319132"/>
            <a:ext cx="2302669" cy="23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90000"/>
              </a:lnSpc>
            </a:pPr>
            <a:r>
              <a:rPr lang="zh-CN" altLang="zh-CN" sz="1050" b="1">
                <a:solidFill>
                  <a:schemeClr val="bg1"/>
                </a:solidFill>
                <a:latin typeface="宋体" panose="02010600030101010101" pitchFamily="2" charset="-122"/>
              </a:rPr>
              <a:t>西柏坡纪念馆</a:t>
            </a:r>
            <a:endParaRPr lang="zh-CN" altLang="zh-CN" sz="1050" b="1">
              <a:solidFill>
                <a:schemeClr val="bg1"/>
              </a:solidFill>
              <a:latin typeface="宋体" panose="02010600030101010101" pitchFamily="2" charset="-122"/>
            </a:endParaRPr>
          </a:p>
        </p:txBody>
      </p:sp>
      <p:pic>
        <p:nvPicPr>
          <p:cNvPr id="106499" name="图片 1" descr="C:/Users/ADMINI~1/AppData/Local/Temp/kaimatting_20191018183007/output_20191018183019..pngoutput_20191018183019."/>
          <p:cNvPicPr/>
          <p:nvPr>
            <p:custDataLst>
              <p:tags r:id="rId3"/>
            </p:custDataLst>
          </p:nvPr>
        </p:nvPicPr>
        <p:blipFill>
          <a:blip r:embed="rId4"/>
          <a:srcRect b="31780"/>
          <a:stretch>
            <a:fillRect/>
          </a:stretch>
        </p:blipFill>
        <p:spPr>
          <a:xfrm>
            <a:off x="70485" y="4004945"/>
            <a:ext cx="4465320" cy="2670810"/>
          </a:xfrm>
          <a:prstGeom prst="rect">
            <a:avLst/>
          </a:prstGeom>
          <a:noFill/>
          <a:ln>
            <a:noFill/>
            <a:miter lim="800000"/>
            <a:headEnd/>
            <a:tailEnd/>
          </a:ln>
        </p:spPr>
      </p:pic>
      <p:sp>
        <p:nvSpPr>
          <p:cNvPr id="15" name="文本框 14"/>
          <p:cNvSpPr txBox="1"/>
          <p:nvPr/>
        </p:nvSpPr>
        <p:spPr>
          <a:xfrm>
            <a:off x="70485" y="1513205"/>
            <a:ext cx="9150985" cy="2491740"/>
          </a:xfrm>
          <a:prstGeom prst="rect">
            <a:avLst/>
          </a:prstGeom>
          <a:noFill/>
        </p:spPr>
        <p:txBody>
          <a:bodyPr wrap="square">
            <a:spAutoFit/>
          </a:bodyPr>
          <a:p>
            <a:r>
              <a:rPr lang="zh-CN" altLang="zh-CN" sz="2600" b="1">
                <a:latin typeface="黑体" panose="02010609060101010101" pitchFamily="2" charset="-122"/>
                <a:ea typeface="黑体" panose="02010609060101010101" pitchFamily="2" charset="-122"/>
                <a:sym typeface="+mn-ea"/>
              </a:rPr>
              <a:t>(2)内容：</a:t>
            </a:r>
            <a:endParaRPr lang="zh-CN" altLang="zh-CN" sz="2600" b="1">
              <a:latin typeface="黑体" panose="02010609060101010101" pitchFamily="2" charset="-122"/>
              <a:ea typeface="黑体" panose="02010609060101010101" pitchFamily="2" charset="-122"/>
              <a:sym typeface="+mn-ea"/>
            </a:endParaRPr>
          </a:p>
          <a:p>
            <a:r>
              <a:rPr lang="zh-CN" altLang="zh-CN" sz="2600" b="1">
                <a:latin typeface="Calibri" panose="020F0502020204030204" pitchFamily="34" charset="0"/>
                <a:ea typeface="黑体" panose="02010609060101010101" pitchFamily="2" charset="-122"/>
              </a:rPr>
              <a:t>①</a:t>
            </a:r>
            <a:r>
              <a:rPr lang="zh-CN" altLang="zh-CN" sz="2600" b="1">
                <a:latin typeface="黑体" panose="02010609060101010101" pitchFamily="2" charset="-122"/>
                <a:ea typeface="黑体" panose="02010609060101010101" pitchFamily="2" charset="-122"/>
              </a:rPr>
              <a:t>基本方针：促进革命取得全国胜利；</a:t>
            </a:r>
            <a:endParaRPr lang="zh-CN" altLang="zh-CN" sz="2600" b="1">
              <a:latin typeface="黑体" panose="02010609060101010101" pitchFamily="2" charset="-122"/>
              <a:ea typeface="黑体" panose="02010609060101010101" pitchFamily="2" charset="-122"/>
            </a:endParaRPr>
          </a:p>
          <a:p>
            <a:r>
              <a:rPr lang="zh-CN" altLang="zh-CN" sz="2600" b="1">
                <a:latin typeface="Calibri" panose="020F0502020204030204" pitchFamily="34" charset="0"/>
                <a:ea typeface="黑体" panose="02010609060101010101" pitchFamily="2" charset="-122"/>
                <a:sym typeface="+mn-ea"/>
              </a:rPr>
              <a:t>②基本政策：</a:t>
            </a:r>
            <a:r>
              <a:rPr lang="zh-CN" altLang="zh-CN" sz="2600" b="1">
                <a:latin typeface="黑体" panose="02010609060101010101" pitchFamily="2" charset="-122"/>
                <a:ea typeface="黑体" panose="02010609060101010101" pitchFamily="2" charset="-122"/>
                <a:sym typeface="+mn-ea"/>
              </a:rPr>
              <a:t>革命胜利后党的基本政策；</a:t>
            </a:r>
            <a:endParaRPr lang="zh-CN" altLang="zh-CN" sz="2600" b="1">
              <a:latin typeface="黑体" panose="02010609060101010101" pitchFamily="2" charset="-122"/>
              <a:ea typeface="黑体" panose="02010609060101010101" pitchFamily="2" charset="-122"/>
            </a:endParaRPr>
          </a:p>
          <a:p>
            <a:r>
              <a:rPr lang="zh-CN" altLang="zh-CN" sz="2600" b="1">
                <a:solidFill>
                  <a:srgbClr val="FF0000"/>
                </a:solidFill>
                <a:latin typeface="Calibri" panose="020F0502020204030204" pitchFamily="34" charset="0"/>
                <a:ea typeface="黑体" panose="02010609060101010101" pitchFamily="2" charset="-122"/>
                <a:sym typeface="+mn-ea"/>
              </a:rPr>
              <a:t>③</a:t>
            </a:r>
            <a:r>
              <a:rPr lang="zh-CN" altLang="zh-CN" sz="2600" b="1">
                <a:solidFill>
                  <a:srgbClr val="FF0000"/>
                </a:solidFill>
                <a:latin typeface="黑体" panose="02010609060101010101" pitchFamily="2" charset="-122"/>
                <a:ea typeface="黑体" panose="02010609060101010101" pitchFamily="2" charset="-122"/>
              </a:rPr>
              <a:t>工作重心：党的工作重心必须由乡村转移到城市；</a:t>
            </a:r>
            <a:endParaRPr lang="zh-CN" altLang="zh-CN" sz="2600" b="1">
              <a:latin typeface="黑体" panose="02010609060101010101" pitchFamily="2" charset="-122"/>
              <a:ea typeface="黑体" panose="02010609060101010101" pitchFamily="2" charset="-122"/>
            </a:endParaRPr>
          </a:p>
          <a:p>
            <a:r>
              <a:rPr lang="zh-CN" altLang="zh-CN" sz="2600" b="1">
                <a:solidFill>
                  <a:srgbClr val="FF0000"/>
                </a:solidFill>
                <a:latin typeface="黑体" panose="02010609060101010101" pitchFamily="2" charset="-122"/>
                <a:ea typeface="黑体" panose="02010609060101010101" pitchFamily="2" charset="-122"/>
              </a:rPr>
              <a:t>④两个务必：“务必使同志们继续地保持谦虚、谨慎、不骄、不躁的作风，务必使同志们继续地保持艰苦奋斗的作风。”</a:t>
            </a:r>
            <a:endParaRPr lang="zh-CN" altLang="zh-CN" sz="2600" b="1">
              <a:solidFill>
                <a:srgbClr val="FF0000"/>
              </a:solidFill>
              <a:latin typeface="黑体" panose="02010609060101010101" pitchFamily="2" charset="-122"/>
              <a:ea typeface="黑体" panose="02010609060101010101" pitchFamily="2" charset="-122"/>
            </a:endParaRPr>
          </a:p>
        </p:txBody>
      </p:sp>
      <p:sp>
        <p:nvSpPr>
          <p:cNvPr id="53" name="文本框 6"/>
          <p:cNvSpPr txBox="1"/>
          <p:nvPr/>
        </p:nvSpPr>
        <p:spPr>
          <a:xfrm>
            <a:off x="202565" y="233045"/>
            <a:ext cx="3460750" cy="491490"/>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600" b="1">
                <a:solidFill>
                  <a:schemeClr val="tx1"/>
                </a:solidFill>
                <a:uFillTx/>
                <a:latin typeface="黑体" panose="02010609060101010101" pitchFamily="2" charset="-122"/>
                <a:ea typeface="黑体" panose="02010609060101010101" pitchFamily="2" charset="-122"/>
              </a:rPr>
              <a:t>4.</a:t>
            </a:r>
            <a:r>
              <a:rPr lang="zh-CN" altLang="zh-CN" sz="2600" b="1" dirty="0">
                <a:solidFill>
                  <a:schemeClr val="tx1"/>
                </a:solidFill>
                <a:uFillTx/>
                <a:sym typeface="+mn-ea"/>
              </a:rPr>
              <a:t>中共七届二中全会</a:t>
            </a:r>
            <a:endParaRPr lang="zh-CN" altLang="zh-CN" sz="2600" b="1" dirty="0">
              <a:solidFill>
                <a:schemeClr val="tx1"/>
              </a:solidFill>
              <a:uFillTx/>
              <a:latin typeface="黑体" panose="02010609060101010101" pitchFamily="2" charset="-122"/>
              <a:ea typeface="黑体" panose="02010609060101010101" pitchFamily="2"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54305" y="533400"/>
            <a:ext cx="8835390" cy="3538220"/>
          </a:xfrm>
          <a:prstGeom prst="rect">
            <a:avLst/>
          </a:prstGeom>
          <a:noFill/>
          <a:ln w="9525">
            <a:noFill/>
          </a:ln>
        </p:spPr>
        <p:txBody>
          <a:bodyPr wrap="square">
            <a:spAutoFit/>
          </a:bodyPr>
          <a:p>
            <a:r>
              <a:rPr lang="en-US" altLang="zh-CN" sz="2800" b="1">
                <a:solidFill>
                  <a:srgbClr val="000000"/>
                </a:solidFill>
                <a:ea typeface="宋体" panose="02010600030101010101" pitchFamily="2" charset="-122"/>
              </a:rPr>
              <a:t>8</a:t>
            </a:r>
            <a:r>
              <a:rPr lang="zh-CN" sz="2800" b="1">
                <a:solidFill>
                  <a:srgbClr val="000000"/>
                </a:solidFill>
                <a:ea typeface="宋体" panose="02010600030101010101" pitchFamily="2" charset="-122"/>
              </a:rPr>
              <a:t>.下面是我军对某次战役的战略目标:“配合罗瑞卿、杨成武两兵团担负歼灭卫立煌、傅作义两军三十五个旅左右(七月杨成武已歼一个旅在内),并攻占北宁、平绥、平承、平保各线……的一切城市。”据此推断这次战役(   )A.进一步改变了国共两党力量对比</a:t>
            </a:r>
            <a:r>
              <a:rPr lang="en-US" sz="2800" b="1">
                <a:solidFill>
                  <a:srgbClr val="000000"/>
                </a:solidFill>
                <a:latin typeface="宋体" panose="02010600030101010101" pitchFamily="2" charset="-122"/>
              </a:rPr>
              <a:t>	</a:t>
            </a:r>
            <a:endParaRPr lang="en-US" sz="2800" b="1">
              <a:solidFill>
                <a:srgbClr val="000000"/>
              </a:solidFill>
              <a:latin typeface="宋体" panose="02010600030101010101" pitchFamily="2" charset="-122"/>
            </a:endParaRPr>
          </a:p>
          <a:p>
            <a:r>
              <a:rPr lang="zh-CN" sz="2800" b="1">
                <a:solidFill>
                  <a:srgbClr val="000000"/>
                </a:solidFill>
                <a:ea typeface="宋体" panose="02010600030101010101" pitchFamily="2" charset="-122"/>
              </a:rPr>
              <a:t>B.结束了国民党在大陆的统治C.推动解放战争进入战略反攻阶段</a:t>
            </a:r>
            <a:r>
              <a:rPr lang="en-US" sz="2800" b="1">
                <a:solidFill>
                  <a:srgbClr val="000000"/>
                </a:solidFill>
                <a:latin typeface="宋体" panose="02010600030101010101" pitchFamily="2" charset="-122"/>
              </a:rPr>
              <a:t>	</a:t>
            </a:r>
            <a:endParaRPr lang="en-US" sz="2800" b="1">
              <a:solidFill>
                <a:srgbClr val="000000"/>
              </a:solidFill>
              <a:latin typeface="宋体" panose="02010600030101010101" pitchFamily="2" charset="-122"/>
            </a:endParaRPr>
          </a:p>
          <a:p>
            <a:r>
              <a:rPr lang="zh-CN" sz="2800" b="1">
                <a:solidFill>
                  <a:srgbClr val="000000"/>
                </a:solidFill>
                <a:ea typeface="宋体" panose="02010600030101010101" pitchFamily="2" charset="-122"/>
              </a:rPr>
              <a:t>D.迫使国民党主动发起求和谈判</a:t>
            </a:r>
            <a:endParaRPr lang="zh-CN" altLang="en-US" sz="2800" b="1"/>
          </a:p>
        </p:txBody>
      </p:sp>
      <p:sp>
        <p:nvSpPr>
          <p:cNvPr id="2" name="文本框 1"/>
          <p:cNvSpPr txBox="1"/>
          <p:nvPr/>
        </p:nvSpPr>
        <p:spPr>
          <a:xfrm>
            <a:off x="140335" y="4282440"/>
            <a:ext cx="8968105" cy="1814830"/>
          </a:xfrm>
          <a:prstGeom prst="rect">
            <a:avLst/>
          </a:prstGeom>
          <a:noFill/>
        </p:spPr>
        <p:txBody>
          <a:bodyPr wrap="square" rtlCol="0">
            <a:spAutoFit/>
          </a:bodyPr>
          <a:p>
            <a:r>
              <a:rPr lang="zh-CN" altLang="en-US" sz="2800" b="1"/>
              <a:t>【答案】A。【解析】据材料“攻占北宁、平绥……城市”可知，这次战役是辽沈战役，它进一步改变了国共两党的力量对比,故选A项；B,C,D三项与材料内容不符,故排除。</a:t>
            </a:r>
            <a:endParaRPr lang="zh-CN" altLang="en-US" sz="2800" b="1"/>
          </a:p>
        </p:txBody>
      </p:sp>
      <p:sp>
        <p:nvSpPr>
          <p:cNvPr id="6" name="矩形 5"/>
          <p:cNvSpPr/>
          <p:nvPr/>
        </p:nvSpPr>
        <p:spPr>
          <a:xfrm>
            <a:off x="7891463" y="1403350"/>
            <a:ext cx="921385"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A</a:t>
            </a:r>
            <a:endParaRPr lang="en-US" altLang="zh-CN" sz="9600" b="1">
              <a:ln w="22225">
                <a:solidFill>
                  <a:schemeClr val="accent2"/>
                </a:solidFill>
                <a:prstDash val="solid"/>
              </a:ln>
              <a:solidFill>
                <a:srgbClr val="FF0000"/>
              </a:solidFill>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矩形 1"/>
          <p:cNvSpPr>
            <a:spLocks noChangeAspect="1"/>
          </p:cNvSpPr>
          <p:nvPr/>
        </p:nvSpPr>
        <p:spPr>
          <a:xfrm>
            <a:off x="48895" y="505460"/>
            <a:ext cx="8835390" cy="2968625"/>
          </a:xfrm>
          <a:prstGeom prst="rect">
            <a:avLst/>
          </a:prstGeom>
          <a:noFill/>
          <a:ln w="9525">
            <a:noFill/>
          </a:ln>
        </p:spPr>
        <p:txBody>
          <a:bodyPr wrap="square" anchor="t">
            <a:spAutoFit/>
          </a:bodyPr>
          <a:p>
            <a:pPr defTabSz="914400">
              <a:lnSpc>
                <a:spcPct val="120000"/>
              </a:lnSpc>
              <a:tabLst>
                <a:tab pos="1187450" algn="l"/>
                <a:tab pos="2164080" algn="l"/>
                <a:tab pos="3143250" algn="l"/>
                <a:tab pos="4191000" algn="l"/>
              </a:tabLst>
            </a:pPr>
            <a:r>
              <a:rPr lang="en-US" altLang="zh-CN" sz="2600" b="1">
                <a:solidFill>
                  <a:srgbClr val="000000"/>
                </a:solidFill>
                <a:uFillTx/>
                <a:latin typeface="Times New Roman" panose="02020603050405020304" pitchFamily="18" charset="0"/>
                <a:ea typeface="宋体" panose="02010600030101010101" pitchFamily="2" charset="-122"/>
              </a:rPr>
              <a:t>9.(2020</a:t>
            </a:r>
            <a:r>
              <a:rPr lang="zh-CN" altLang="zh-CN" sz="2600" b="1">
                <a:solidFill>
                  <a:srgbClr val="000000"/>
                </a:solidFill>
                <a:uFillTx/>
                <a:latin typeface="Times New Roman" panose="02020603050405020304" pitchFamily="18" charset="0"/>
                <a:ea typeface="楷体" panose="02010609060101010101" pitchFamily="49" charset="-122"/>
              </a:rPr>
              <a:t>全国</a:t>
            </a:r>
            <a:r>
              <a:rPr lang="zh-CN" altLang="zh-CN" sz="2600" b="1">
                <a:solidFill>
                  <a:srgbClr val="000000"/>
                </a:solidFill>
                <a:uFillTx/>
                <a:latin typeface="NEU-BZ-S92"/>
                <a:ea typeface="宋体" panose="02010600030101010101" pitchFamily="2" charset="-122"/>
              </a:rPr>
              <a:t>Ⅰ</a:t>
            </a:r>
            <a:r>
              <a:rPr lang="zh-CN" altLang="zh-CN" sz="2600" b="1">
                <a:solidFill>
                  <a:srgbClr val="000000"/>
                </a:solidFill>
                <a:uFillTx/>
                <a:latin typeface="Times New Roman" panose="02020603050405020304" pitchFamily="18" charset="0"/>
                <a:ea typeface="楷体" panose="02010609060101010101" pitchFamily="49" charset="-122"/>
              </a:rPr>
              <a:t>卷</a:t>
            </a:r>
            <a:r>
              <a:rPr lang="en-US" altLang="zh-CN" sz="2600" b="1">
                <a:solidFill>
                  <a:srgbClr val="000000"/>
                </a:solidFill>
                <a:uFillTx/>
                <a:latin typeface="Times New Roman" panose="02020603050405020304" pitchFamily="18" charset="0"/>
                <a:ea typeface="宋体" panose="02010600030101010101" pitchFamily="2" charset="-122"/>
              </a:rPr>
              <a:t>,30)1949</a:t>
            </a:r>
            <a:r>
              <a:rPr lang="zh-CN" altLang="zh-CN" sz="2600" b="1">
                <a:solidFill>
                  <a:srgbClr val="000000"/>
                </a:solidFill>
                <a:uFillTx/>
                <a:latin typeface="Times New Roman" panose="02020603050405020304" pitchFamily="18" charset="0"/>
                <a:ea typeface="宋体" panose="02010600030101010101" pitchFamily="2" charset="-122"/>
              </a:rPr>
              <a:t>年</a:t>
            </a:r>
            <a:r>
              <a:rPr lang="en-US" altLang="zh-CN" sz="2600" b="1">
                <a:solidFill>
                  <a:srgbClr val="000000"/>
                </a:solidFill>
                <a:uFillTx/>
                <a:latin typeface="Times New Roman" panose="02020603050405020304" pitchFamily="18" charset="0"/>
                <a:ea typeface="宋体" panose="02010600030101010101" pitchFamily="2" charset="-122"/>
              </a:rPr>
              <a:t>5</a:t>
            </a:r>
            <a:r>
              <a:rPr lang="zh-CN" altLang="zh-CN" sz="2600" b="1">
                <a:solidFill>
                  <a:srgbClr val="000000"/>
                </a:solidFill>
                <a:uFillTx/>
                <a:latin typeface="Times New Roman" panose="02020603050405020304" pitchFamily="18" charset="0"/>
                <a:ea typeface="宋体" panose="02010600030101010101" pitchFamily="2" charset="-122"/>
              </a:rPr>
              <a:t>月</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中共中央发出指示</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只强调和资本家斗争</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而不强调联合愿意和我们合作的资本家</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这是一种实际上立即消灭资产阶级的倾向</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和党的方针政策是在根本上相违反的</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。这一指示有利于当时</a:t>
            </a:r>
            <a:r>
              <a:rPr lang="en-US" altLang="zh-CN" sz="2600" b="1">
                <a:solidFill>
                  <a:srgbClr val="000000"/>
                </a:solidFill>
                <a:uFillTx/>
                <a:latin typeface="Times New Roman" panose="02020603050405020304" pitchFamily="18" charset="0"/>
                <a:ea typeface="宋体" panose="02010600030101010101" pitchFamily="2" charset="-122"/>
              </a:rPr>
              <a:t>(</a:t>
            </a:r>
            <a:r>
              <a:rPr lang="zh-CN" altLang="zh-CN" sz="2600" b="1">
                <a:solidFill>
                  <a:srgbClr val="000000"/>
                </a:solidFill>
                <a:uFillTx/>
                <a:latin typeface="Times New Roman" panose="02020603050405020304" pitchFamily="18" charset="0"/>
                <a:ea typeface="宋体" panose="02010600030101010101" pitchFamily="2" charset="-122"/>
              </a:rPr>
              <a:t>　　</a:t>
            </a:r>
            <a:r>
              <a:rPr lang="en-US" altLang="zh-CN" sz="2600" b="1">
                <a:solidFill>
                  <a:srgbClr val="000000"/>
                </a:solidFill>
                <a:uFillTx/>
                <a:latin typeface="Times New Roman" panose="02020603050405020304" pitchFamily="18" charset="0"/>
                <a:ea typeface="宋体" panose="02010600030101010101" pitchFamily="2" charset="-122"/>
              </a:rPr>
              <a:t>)</a:t>
            </a:r>
            <a:endParaRPr lang="zh-CN" altLang="zh-CN" sz="2600" b="1">
              <a:solidFill>
                <a:srgbClr val="000000"/>
              </a:solidFill>
              <a:uFillTx/>
              <a:latin typeface="NEU-BZ-S92"/>
              <a:ea typeface="方正书宋_GBK" pitchFamily="65" charset="-122"/>
            </a:endParaRPr>
          </a:p>
          <a:p>
            <a:pPr defTabSz="914400">
              <a:lnSpc>
                <a:spcPct val="120000"/>
              </a:lnSpc>
              <a:tabLst>
                <a:tab pos="1187450" algn="l"/>
                <a:tab pos="2164080" algn="l"/>
                <a:tab pos="3143250" algn="l"/>
                <a:tab pos="4191000" algn="l"/>
              </a:tabLst>
            </a:pPr>
            <a:r>
              <a:rPr lang="en-US" altLang="zh-CN" sz="2600" b="1">
                <a:solidFill>
                  <a:srgbClr val="000000"/>
                </a:solidFill>
                <a:uFillTx/>
                <a:latin typeface="Times New Roman" panose="02020603050405020304" pitchFamily="18" charset="0"/>
                <a:ea typeface="宋体" panose="02010600030101010101" pitchFamily="2" charset="-122"/>
              </a:rPr>
              <a:t>A.</a:t>
            </a:r>
            <a:r>
              <a:rPr lang="zh-CN" altLang="zh-CN" sz="2600" b="1">
                <a:solidFill>
                  <a:srgbClr val="000000"/>
                </a:solidFill>
                <a:uFillTx/>
                <a:latin typeface="Times New Roman" panose="02020603050405020304" pitchFamily="18" charset="0"/>
                <a:ea typeface="宋体" panose="02010600030101010101" pitchFamily="2" charset="-122"/>
              </a:rPr>
              <a:t>在经济领域实行公私合营  </a:t>
            </a:r>
            <a:r>
              <a:rPr lang="en-US" altLang="zh-CN" sz="2600" b="1">
                <a:solidFill>
                  <a:srgbClr val="000000"/>
                </a:solidFill>
                <a:uFillTx/>
                <a:latin typeface="Times New Roman" panose="02020603050405020304" pitchFamily="18" charset="0"/>
                <a:ea typeface="宋体" panose="02010600030101010101" pitchFamily="2" charset="-122"/>
              </a:rPr>
              <a:t>B.</a:t>
            </a:r>
            <a:r>
              <a:rPr lang="zh-CN" altLang="zh-CN" sz="2600" b="1">
                <a:solidFill>
                  <a:srgbClr val="000000"/>
                </a:solidFill>
                <a:uFillTx/>
                <a:latin typeface="Times New Roman" panose="02020603050405020304" pitchFamily="18" charset="0"/>
                <a:ea typeface="宋体" panose="02010600030101010101" pitchFamily="2" charset="-122"/>
              </a:rPr>
              <a:t>接管城市后生产的恢复发展</a:t>
            </a:r>
            <a:endParaRPr lang="zh-CN" altLang="zh-CN" sz="2600" b="1">
              <a:solidFill>
                <a:srgbClr val="000000"/>
              </a:solidFill>
              <a:uFillTx/>
              <a:latin typeface="NEU-BZ-S92"/>
              <a:ea typeface="方正书宋_GBK" pitchFamily="65" charset="-122"/>
            </a:endParaRPr>
          </a:p>
          <a:p>
            <a:pPr defTabSz="914400">
              <a:lnSpc>
                <a:spcPct val="120000"/>
              </a:lnSpc>
              <a:tabLst>
                <a:tab pos="1187450" algn="l"/>
                <a:tab pos="2164080" algn="l"/>
                <a:tab pos="3143250" algn="l"/>
                <a:tab pos="4191000" algn="l"/>
              </a:tabLst>
            </a:pPr>
            <a:r>
              <a:rPr lang="en-US" altLang="zh-CN" sz="2600" b="1">
                <a:solidFill>
                  <a:srgbClr val="000000"/>
                </a:solidFill>
                <a:uFillTx/>
                <a:latin typeface="Times New Roman" panose="02020603050405020304" pitchFamily="18" charset="0"/>
                <a:ea typeface="宋体" panose="02010600030101010101" pitchFamily="2" charset="-122"/>
              </a:rPr>
              <a:t>C.</a:t>
            </a:r>
            <a:r>
              <a:rPr lang="zh-CN" altLang="zh-CN" sz="2600" b="1">
                <a:solidFill>
                  <a:srgbClr val="000000"/>
                </a:solidFill>
                <a:uFillTx/>
                <a:latin typeface="Times New Roman" panose="02020603050405020304" pitchFamily="18" charset="0"/>
                <a:ea typeface="宋体" panose="02010600030101010101" pitchFamily="2" charset="-122"/>
              </a:rPr>
              <a:t>确立国营经济的主导地位  </a:t>
            </a:r>
            <a:r>
              <a:rPr lang="en-US" altLang="zh-CN" sz="2600" b="1">
                <a:solidFill>
                  <a:srgbClr val="000000"/>
                </a:solidFill>
                <a:uFillTx/>
                <a:latin typeface="Times New Roman" panose="02020603050405020304" pitchFamily="18" charset="0"/>
                <a:ea typeface="宋体" panose="02010600030101010101" pitchFamily="2" charset="-122"/>
              </a:rPr>
              <a:t>D.</a:t>
            </a:r>
            <a:r>
              <a:rPr lang="zh-CN" altLang="zh-CN" sz="2600" b="1">
                <a:solidFill>
                  <a:srgbClr val="000000"/>
                </a:solidFill>
                <a:uFillTx/>
                <a:latin typeface="Times New Roman" panose="02020603050405020304" pitchFamily="18" charset="0"/>
                <a:ea typeface="宋体" panose="02010600030101010101" pitchFamily="2" charset="-122"/>
              </a:rPr>
              <a:t>对新民主主义政策进行调整</a:t>
            </a:r>
            <a:endParaRPr lang="zh-CN" altLang="zh-CN" sz="2600" b="1">
              <a:solidFill>
                <a:srgbClr val="000000"/>
              </a:solidFill>
              <a:uFillTx/>
              <a:latin typeface="Times New Roman" panose="02020603050405020304" pitchFamily="18" charset="0"/>
              <a:ea typeface="宋体" panose="02010600030101010101" pitchFamily="2" charset="-122"/>
            </a:endParaRPr>
          </a:p>
        </p:txBody>
      </p:sp>
      <p:sp>
        <p:nvSpPr>
          <p:cNvPr id="2" name="矩形 1"/>
          <p:cNvSpPr>
            <a:spLocks noChangeAspect="1"/>
          </p:cNvSpPr>
          <p:nvPr/>
        </p:nvSpPr>
        <p:spPr>
          <a:xfrm>
            <a:off x="48895" y="3474085"/>
            <a:ext cx="8835390" cy="3053715"/>
          </a:xfrm>
          <a:prstGeom prst="rect">
            <a:avLst/>
          </a:prstGeom>
          <a:noFill/>
          <a:ln w="9525">
            <a:noFill/>
          </a:ln>
        </p:spPr>
        <p:txBody>
          <a:bodyPr wrap="square" anchor="t">
            <a:spAutoFit/>
          </a:bodyPr>
          <a:p>
            <a:pPr defTabSz="914400">
              <a:lnSpc>
                <a:spcPct val="110000"/>
              </a:lnSpc>
              <a:tabLst>
                <a:tab pos="1187450" algn="l"/>
                <a:tab pos="2164080" algn="l"/>
                <a:tab pos="3143250" algn="l"/>
                <a:tab pos="4191000" algn="l"/>
              </a:tabLst>
            </a:pPr>
            <a:r>
              <a:rPr lang="zh-CN" sz="2500" b="1">
                <a:solidFill>
                  <a:srgbClr val="4040C8"/>
                </a:solidFill>
                <a:latin typeface="Times New Roman" panose="02020603050405020304" pitchFamily="18" charset="0"/>
                <a:ea typeface="黑体" panose="02010609060101010101" pitchFamily="2" charset="-122"/>
              </a:rPr>
              <a:t>【答案】</a:t>
            </a:r>
            <a:r>
              <a:rPr lang="en-US" altLang="zh-CN" sz="2500" b="1">
                <a:solidFill>
                  <a:srgbClr val="4040C8"/>
                </a:solidFill>
                <a:latin typeface="Times New Roman" panose="02020603050405020304" pitchFamily="18" charset="0"/>
                <a:ea typeface="黑体" panose="02010609060101010101" pitchFamily="2" charset="-122"/>
              </a:rPr>
              <a:t>B</a:t>
            </a:r>
            <a:r>
              <a:rPr lang="zh-CN" altLang="en-US" sz="2500" b="1">
                <a:solidFill>
                  <a:srgbClr val="4040C8"/>
                </a:solidFill>
                <a:latin typeface="Times New Roman" panose="02020603050405020304" pitchFamily="18" charset="0"/>
                <a:ea typeface="黑体" panose="02010609060101010101" pitchFamily="2" charset="-122"/>
              </a:rPr>
              <a:t>。【解析】</a:t>
            </a:r>
            <a:r>
              <a:rPr lang="zh-CN" altLang="zh-CN" sz="2500" b="1">
                <a:solidFill>
                  <a:srgbClr val="4040C8"/>
                </a:solidFill>
                <a:latin typeface="NEU-BZ-S92"/>
                <a:ea typeface="宋体" panose="02010600030101010101" pitchFamily="2" charset="-122"/>
                <a:cs typeface="Times New Roman" panose="02020603050405020304" pitchFamily="18" charset="0"/>
              </a:rPr>
              <a:t> </a:t>
            </a:r>
            <a:r>
              <a:rPr lang="zh-CN" altLang="zh-CN" sz="2500" b="1">
                <a:solidFill>
                  <a:srgbClr val="000000"/>
                </a:solidFill>
                <a:latin typeface="Times New Roman" panose="02020603050405020304" pitchFamily="18" charset="0"/>
                <a:ea typeface="仿宋" panose="02010609060101010101" charset="-122"/>
              </a:rPr>
              <a:t>本题考查中华人民共和国成立前的经济政策。</a:t>
            </a:r>
            <a:r>
              <a:rPr lang="en-US" altLang="zh-CN" sz="2500" b="1">
                <a:solidFill>
                  <a:srgbClr val="000000"/>
                </a:solidFill>
                <a:latin typeface="Times New Roman" panose="02020603050405020304" pitchFamily="18" charset="0"/>
                <a:ea typeface="宋体" panose="02010600030101010101" pitchFamily="2" charset="-122"/>
              </a:rPr>
              <a:t>1949</a:t>
            </a:r>
            <a:r>
              <a:rPr lang="zh-CN" altLang="zh-CN" sz="2500" b="1">
                <a:solidFill>
                  <a:srgbClr val="000000"/>
                </a:solidFill>
                <a:latin typeface="Times New Roman" panose="02020603050405020304" pitchFamily="18" charset="0"/>
                <a:ea typeface="仿宋" panose="02010609060101010101" charset="-122"/>
              </a:rPr>
              <a:t>年</a:t>
            </a:r>
            <a:r>
              <a:rPr lang="en-US" altLang="zh-CN" sz="2500" b="1">
                <a:solidFill>
                  <a:srgbClr val="000000"/>
                </a:solidFill>
                <a:latin typeface="Times New Roman" panose="02020603050405020304" pitchFamily="18" charset="0"/>
                <a:ea typeface="宋体" panose="02010600030101010101" pitchFamily="2" charset="-122"/>
              </a:rPr>
              <a:t>5</a:t>
            </a:r>
            <a:r>
              <a:rPr lang="zh-CN" altLang="zh-CN" sz="2500" b="1">
                <a:solidFill>
                  <a:srgbClr val="000000"/>
                </a:solidFill>
                <a:latin typeface="Times New Roman" panose="02020603050405020304" pitchFamily="18" charset="0"/>
                <a:ea typeface="仿宋" panose="02010609060101010101" charset="-122"/>
              </a:rPr>
              <a:t>月</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中共中央指示不能只强调与资本家斗争</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应联合资本家</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这有利于资本主义工商业的恢复和发展</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促进城市生产的恢复和发展</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故</a:t>
            </a:r>
            <a:r>
              <a:rPr lang="en-US" altLang="zh-CN" sz="2500" b="1">
                <a:solidFill>
                  <a:srgbClr val="000000"/>
                </a:solidFill>
                <a:latin typeface="Times New Roman" panose="02020603050405020304" pitchFamily="18" charset="0"/>
                <a:ea typeface="宋体" panose="02010600030101010101" pitchFamily="2" charset="-122"/>
              </a:rPr>
              <a:t>B</a:t>
            </a:r>
            <a:r>
              <a:rPr lang="zh-CN" altLang="zh-CN" sz="2500" b="1">
                <a:solidFill>
                  <a:srgbClr val="000000"/>
                </a:solidFill>
                <a:latin typeface="Times New Roman" panose="02020603050405020304" pitchFamily="18" charset="0"/>
                <a:ea typeface="仿宋" panose="02010609060101010101" charset="-122"/>
              </a:rPr>
              <a:t>项正确。</a:t>
            </a:r>
            <a:r>
              <a:rPr lang="en-US" altLang="zh-CN" sz="2500" b="1">
                <a:solidFill>
                  <a:srgbClr val="000000"/>
                </a:solidFill>
                <a:latin typeface="Times New Roman" panose="02020603050405020304" pitchFamily="18" charset="0"/>
                <a:ea typeface="宋体" panose="02010600030101010101" pitchFamily="2" charset="-122"/>
              </a:rPr>
              <a:t>1953—1956</a:t>
            </a:r>
            <a:r>
              <a:rPr lang="zh-CN" altLang="zh-CN" sz="2500" b="1">
                <a:solidFill>
                  <a:srgbClr val="000000"/>
                </a:solidFill>
                <a:latin typeface="Times New Roman" panose="02020603050405020304" pitchFamily="18" charset="0"/>
                <a:ea typeface="仿宋" panose="02010609060101010101" charset="-122"/>
              </a:rPr>
              <a:t>年我国进行资本主义工商业的公私合营</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故</a:t>
            </a:r>
            <a:r>
              <a:rPr lang="en-US" altLang="zh-CN" sz="2500" b="1">
                <a:solidFill>
                  <a:srgbClr val="000000"/>
                </a:solidFill>
                <a:latin typeface="Times New Roman" panose="02020603050405020304" pitchFamily="18" charset="0"/>
                <a:ea typeface="宋体" panose="02010600030101010101" pitchFamily="2" charset="-122"/>
              </a:rPr>
              <a:t>A</a:t>
            </a:r>
            <a:r>
              <a:rPr lang="zh-CN" altLang="zh-CN" sz="2500" b="1">
                <a:solidFill>
                  <a:srgbClr val="000000"/>
                </a:solidFill>
                <a:latin typeface="Times New Roman" panose="02020603050405020304" pitchFamily="18" charset="0"/>
                <a:ea typeface="仿宋" panose="02010609060101010101" charset="-122"/>
              </a:rPr>
              <a:t>项错误。材料重申了保护资本主义工商业的政策</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这与确立国营经济的主导地位无关</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故</a:t>
            </a:r>
            <a:r>
              <a:rPr lang="en-US" altLang="zh-CN" sz="2500" b="1">
                <a:solidFill>
                  <a:srgbClr val="000000"/>
                </a:solidFill>
                <a:latin typeface="Times New Roman" panose="02020603050405020304" pitchFamily="18" charset="0"/>
                <a:ea typeface="宋体" panose="02010600030101010101" pitchFamily="2" charset="-122"/>
              </a:rPr>
              <a:t>C</a:t>
            </a:r>
            <a:r>
              <a:rPr lang="zh-CN" altLang="zh-CN" sz="2500" b="1">
                <a:solidFill>
                  <a:srgbClr val="000000"/>
                </a:solidFill>
                <a:latin typeface="Times New Roman" panose="02020603050405020304" pitchFamily="18" charset="0"/>
                <a:ea typeface="仿宋" panose="02010609060101010101" charset="-122"/>
              </a:rPr>
              <a:t>项错误</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材料重申了新民主主义政策</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而不是对其进行调整</a:t>
            </a:r>
            <a:r>
              <a:rPr lang="en-US" altLang="zh-CN" sz="2500" b="1">
                <a:solidFill>
                  <a:srgbClr val="000000"/>
                </a:solidFill>
                <a:latin typeface="Times New Roman" panose="02020603050405020304" pitchFamily="18" charset="0"/>
                <a:ea typeface="宋体" panose="02010600030101010101" pitchFamily="2" charset="-122"/>
              </a:rPr>
              <a:t>,</a:t>
            </a:r>
            <a:r>
              <a:rPr lang="zh-CN" altLang="zh-CN" sz="2500" b="1">
                <a:solidFill>
                  <a:srgbClr val="000000"/>
                </a:solidFill>
                <a:latin typeface="Times New Roman" panose="02020603050405020304" pitchFamily="18" charset="0"/>
                <a:ea typeface="仿宋" panose="02010609060101010101" charset="-122"/>
              </a:rPr>
              <a:t>故</a:t>
            </a:r>
            <a:r>
              <a:rPr lang="en-US" altLang="zh-CN" sz="2500" b="1">
                <a:solidFill>
                  <a:srgbClr val="000000"/>
                </a:solidFill>
                <a:latin typeface="Times New Roman" panose="02020603050405020304" pitchFamily="18" charset="0"/>
                <a:ea typeface="宋体" panose="02010600030101010101" pitchFamily="2" charset="-122"/>
              </a:rPr>
              <a:t>D</a:t>
            </a:r>
            <a:r>
              <a:rPr lang="zh-CN" altLang="zh-CN" sz="2500" b="1">
                <a:solidFill>
                  <a:srgbClr val="000000"/>
                </a:solidFill>
                <a:latin typeface="Times New Roman" panose="02020603050405020304" pitchFamily="18" charset="0"/>
                <a:ea typeface="仿宋" panose="02010609060101010101" charset="-122"/>
              </a:rPr>
              <a:t>项错误。</a:t>
            </a:r>
            <a:endParaRPr lang="zh-CN" altLang="zh-CN" sz="2500" b="1">
              <a:solidFill>
                <a:srgbClr val="000000"/>
              </a:solidFill>
              <a:latin typeface="NEU-BZ-S92"/>
              <a:ea typeface="方正书宋_GBK" pitchFamily="65" charset="-122"/>
            </a:endParaRPr>
          </a:p>
        </p:txBody>
      </p:sp>
      <p:sp>
        <p:nvSpPr>
          <p:cNvPr id="6" name="矩形 5"/>
          <p:cNvSpPr/>
          <p:nvPr/>
        </p:nvSpPr>
        <p:spPr>
          <a:xfrm>
            <a:off x="7607300" y="1786890"/>
            <a:ext cx="866140"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B</a:t>
            </a:r>
            <a:endParaRPr lang="en-US" altLang="zh-CN" sz="9600" b="1">
              <a:ln w="22225">
                <a:solidFill>
                  <a:schemeClr val="accent2"/>
                </a:solidFill>
                <a:prstDash val="solid"/>
              </a:ln>
              <a:solidFill>
                <a:srgbClr val="FF0000"/>
              </a:solidFill>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charRg st="5" end="201"/>
                                            </p:txEl>
                                          </p:spTgt>
                                        </p:tgtEl>
                                        <p:attrNameLst>
                                          <p:attrName>style.visibility</p:attrName>
                                        </p:attrNameLst>
                                      </p:cBhvr>
                                      <p:to>
                                        <p:strVal val="visible"/>
                                      </p:to>
                                    </p:set>
                                    <p:animEffect transition="in" filter="randombar(horizontal)">
                                      <p:cBhvr>
                                        <p:cTn id="7" dur="500"/>
                                        <p:tgtEl>
                                          <p:spTgt spid="2">
                                            <p:txEl>
                                              <p:charRg st="5" end="20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7955" y="546100"/>
            <a:ext cx="8543290" cy="3107690"/>
          </a:xfrm>
          <a:prstGeom prst="rect">
            <a:avLst/>
          </a:prstGeom>
          <a:noFill/>
          <a:ln w="9525">
            <a:noFill/>
          </a:ln>
        </p:spPr>
        <p:txBody>
          <a:bodyPr wrap="square">
            <a:spAutoFit/>
          </a:bodyPr>
          <a:p>
            <a:r>
              <a:rPr lang="en-US" altLang="zh-CN" sz="2800" b="1">
                <a:solidFill>
                  <a:srgbClr val="000000"/>
                </a:solidFill>
                <a:ea typeface="宋体" panose="02010600030101010101" pitchFamily="2" charset="-122"/>
              </a:rPr>
              <a:t>10</a:t>
            </a:r>
            <a:r>
              <a:rPr lang="zh-CN" sz="2800" b="1">
                <a:solidFill>
                  <a:srgbClr val="000000"/>
                </a:solidFill>
                <a:ea typeface="宋体" panose="02010600030101010101" pitchFamily="2" charset="-122"/>
              </a:rPr>
              <a:t>.有学者评价某战役:“武力解决的方式打得十分精彩，和平谈判的方式也处理得非常圆满，华北地区基本获得解放，意义重大。”这次战役(   )A.是八路军主动出击日军的一次战役</a:t>
            </a:r>
            <a:r>
              <a:rPr lang="en-US" sz="2800" b="1">
                <a:solidFill>
                  <a:srgbClr val="000000"/>
                </a:solidFill>
                <a:latin typeface="宋体" panose="02010600030101010101" pitchFamily="2" charset="-122"/>
              </a:rPr>
              <a:t>	</a:t>
            </a:r>
            <a:r>
              <a:rPr lang="zh-CN" sz="2800" b="1">
                <a:solidFill>
                  <a:srgbClr val="000000"/>
                </a:solidFill>
                <a:ea typeface="宋体" panose="02010600030101010101" pitchFamily="2" charset="-122"/>
              </a:rPr>
              <a:t>B.揭开了人民解放军战略反攻的序幕C.宣告了统治中国22年的南京国民政府覆灭</a:t>
            </a:r>
            <a:r>
              <a:rPr lang="en-US" sz="2800" b="1">
                <a:solidFill>
                  <a:srgbClr val="000000"/>
                </a:solidFill>
                <a:latin typeface="宋体" panose="02010600030101010101" pitchFamily="2" charset="-122"/>
              </a:rPr>
              <a:t>	</a:t>
            </a:r>
            <a:r>
              <a:rPr lang="zh-CN" sz="2800" b="1">
                <a:solidFill>
                  <a:srgbClr val="000000"/>
                </a:solidFill>
                <a:ea typeface="宋体" panose="02010600030101010101" pitchFamily="2" charset="-122"/>
              </a:rPr>
              <a:t>D.是解放战争中具有决定意义的三大战役之</a:t>
            </a:r>
            <a:endParaRPr lang="zh-CN" altLang="en-US" sz="2800" b="1"/>
          </a:p>
        </p:txBody>
      </p:sp>
      <p:sp>
        <p:nvSpPr>
          <p:cNvPr id="2" name="文本框 1"/>
          <p:cNvSpPr txBox="1"/>
          <p:nvPr/>
        </p:nvSpPr>
        <p:spPr>
          <a:xfrm>
            <a:off x="73025" y="3803015"/>
            <a:ext cx="8963660" cy="2676525"/>
          </a:xfrm>
          <a:prstGeom prst="rect">
            <a:avLst/>
          </a:prstGeom>
          <a:noFill/>
        </p:spPr>
        <p:txBody>
          <a:bodyPr wrap="square" rtlCol="0">
            <a:spAutoFit/>
          </a:bodyPr>
          <a:p>
            <a:r>
              <a:rPr lang="zh-CN" altLang="en-US" sz="2400" b="1"/>
              <a:t>【答案】D。【解析】八路军主动出击日军的一次战役是百团大战，没有采取和平判的方式，故A项错误；揭开人民解放军战略反攻序幕的是刘邓大军千里挺进大别山，没有涉及和平谈判，故B项错误；宣告统治中国22年的南京国民政府覆灭指的是渡江战役，北平和平谈判破裂后，解放军发起渡江战役，故C项错误；“武力解决的方式打得十分精彩，和平谈判的方式也处理得非常圆满，华北地区基本获得解放，意义重大”指的是平津战役，故D项正确。</a:t>
            </a:r>
            <a:endParaRPr lang="zh-CN" altLang="en-US" sz="2400" b="1"/>
          </a:p>
        </p:txBody>
      </p:sp>
      <p:sp>
        <p:nvSpPr>
          <p:cNvPr id="6" name="矩形 5"/>
          <p:cNvSpPr/>
          <p:nvPr/>
        </p:nvSpPr>
        <p:spPr>
          <a:xfrm>
            <a:off x="7564755" y="1786890"/>
            <a:ext cx="951230" cy="1568450"/>
          </a:xfrm>
          <a:prstGeom prst="rect">
            <a:avLst/>
          </a:prstGeom>
          <a:noFill/>
          <a:ln>
            <a:noFill/>
          </a:ln>
        </p:spPr>
        <p:txBody>
          <a:bodyPr wrap="none" rtlCol="0" anchor="t">
            <a:spAutoFit/>
          </a:bodyPr>
          <a:p>
            <a:pPr algn="ctr"/>
            <a:r>
              <a:rPr lang="en-US" altLang="zh-CN" sz="9600" b="1">
                <a:ln w="22225">
                  <a:solidFill>
                    <a:schemeClr val="accent2"/>
                  </a:solidFill>
                  <a:prstDash val="solid"/>
                </a:ln>
                <a:solidFill>
                  <a:srgbClr val="FF0000"/>
                </a:solidFill>
                <a:effectLst/>
              </a:rPr>
              <a:t>D</a:t>
            </a:r>
            <a:endParaRPr lang="en-US" altLang="zh-CN" sz="9600" b="1">
              <a:ln w="22225">
                <a:solidFill>
                  <a:schemeClr val="accent2"/>
                </a:solidFill>
                <a:prstDash val="solid"/>
              </a:ln>
              <a:solidFill>
                <a:srgbClr val="FF0000"/>
              </a:solidFill>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4" descr="图片1"/>
          <p:cNvPicPr>
            <a:picLocks noChangeAspect="1"/>
          </p:cNvPicPr>
          <p:nvPr/>
        </p:nvPicPr>
        <p:blipFill>
          <a:blip r:embed="rId1"/>
          <a:srcRect t="-102" r="1225" b="-2654"/>
          <a:stretch>
            <a:fillRect/>
          </a:stretch>
        </p:blipFill>
        <p:spPr>
          <a:xfrm rot="19694150">
            <a:off x="4838383" y="1253331"/>
            <a:ext cx="2897505" cy="3167063"/>
          </a:xfrm>
          <a:prstGeom prst="rect">
            <a:avLst/>
          </a:prstGeom>
          <a:noFill/>
          <a:ln w="9525">
            <a:noFill/>
          </a:ln>
        </p:spPr>
      </p:pic>
      <p:sp>
        <p:nvSpPr>
          <p:cNvPr id="48131" name="Text Box 5"/>
          <p:cNvSpPr txBox="1"/>
          <p:nvPr/>
        </p:nvSpPr>
        <p:spPr>
          <a:xfrm>
            <a:off x="287655" y="963295"/>
            <a:ext cx="6674485" cy="460375"/>
          </a:xfrm>
          <a:prstGeom prst="rect">
            <a:avLst/>
          </a:prstGeom>
          <a:solidFill>
            <a:schemeClr val="accent3">
              <a:lumMod val="20000"/>
              <a:lumOff val="80000"/>
            </a:schemeClr>
          </a:solidFill>
          <a:ln w="9525">
            <a:solidFill>
              <a:srgbClr val="FF0000"/>
            </a:solidFill>
          </a:ln>
        </p:spPr>
        <p:txBody>
          <a:bodyPr wrap="square" anchor="t">
            <a:spAutoFit/>
          </a:bodyPr>
          <a:lstStyle/>
          <a:p>
            <a:pPr>
              <a:spcBef>
                <a:spcPct val="50000"/>
              </a:spcBef>
            </a:pPr>
            <a:r>
              <a:rPr lang="en-US" altLang="zh-CN" sz="2400" b="1">
                <a:solidFill>
                  <a:schemeClr val="tx1"/>
                </a:solidFill>
                <a:latin typeface="黑体" panose="02010609060101010101" pitchFamily="2" charset="-122"/>
                <a:ea typeface="黑体" panose="02010609060101010101" pitchFamily="2" charset="-122"/>
                <a:cs typeface="黑体" panose="02010609060101010101" pitchFamily="2" charset="-122"/>
              </a:rPr>
              <a:t>4</a:t>
            </a:r>
            <a:r>
              <a:rPr lang="zh-CN" altLang="en-US" sz="2400" b="1">
                <a:solidFill>
                  <a:schemeClr val="tx1"/>
                </a:solidFill>
                <a:latin typeface="黑体" panose="02010609060101010101" pitchFamily="2" charset="-122"/>
                <a:ea typeface="黑体" panose="02010609060101010101" pitchFamily="2" charset="-122"/>
                <a:cs typeface="黑体" panose="02010609060101010101" pitchFamily="2" charset="-122"/>
              </a:rPr>
              <a:t>月</a:t>
            </a:r>
            <a:r>
              <a:rPr lang="en-US" altLang="zh-CN" sz="2400" b="1">
                <a:solidFill>
                  <a:schemeClr val="tx1"/>
                </a:solidFill>
                <a:latin typeface="黑体" panose="02010609060101010101" pitchFamily="2" charset="-122"/>
                <a:ea typeface="黑体" panose="02010609060101010101" pitchFamily="2" charset="-122"/>
                <a:cs typeface="黑体" panose="02010609060101010101" pitchFamily="2" charset="-122"/>
              </a:rPr>
              <a:t>21</a:t>
            </a:r>
            <a:r>
              <a:rPr lang="zh-CN" altLang="en-US" sz="2400" b="1">
                <a:solidFill>
                  <a:schemeClr val="tx1"/>
                </a:solidFill>
                <a:latin typeface="黑体" panose="02010609060101010101" pitchFamily="2" charset="-122"/>
                <a:ea typeface="黑体" panose="02010609060101010101" pitchFamily="2" charset="-122"/>
                <a:cs typeface="黑体" panose="02010609060101010101" pitchFamily="2" charset="-122"/>
              </a:rPr>
              <a:t>日，开始渡江战役， 百万雄师横渡长江；</a:t>
            </a:r>
            <a:endParaRPr lang="zh-CN" altLang="en-US" sz="2400" b="1">
              <a:solidFill>
                <a:schemeClr val="tx1"/>
              </a:solidFill>
              <a:latin typeface="黑体" panose="02010609060101010101" pitchFamily="2" charset="-122"/>
              <a:ea typeface="黑体" panose="02010609060101010101" pitchFamily="2" charset="-122"/>
              <a:cs typeface="黑体" panose="02010609060101010101" pitchFamily="2" charset="-122"/>
            </a:endParaRPr>
          </a:p>
        </p:txBody>
      </p:sp>
      <p:sp>
        <p:nvSpPr>
          <p:cNvPr id="48132" name="Text Box 9"/>
          <p:cNvSpPr txBox="1"/>
          <p:nvPr/>
        </p:nvSpPr>
        <p:spPr>
          <a:xfrm>
            <a:off x="-19685" y="4251325"/>
            <a:ext cx="9087485" cy="445135"/>
          </a:xfrm>
          <a:prstGeom prst="rect">
            <a:avLst/>
          </a:prstGeom>
          <a:solidFill>
            <a:schemeClr val="accent3">
              <a:lumMod val="20000"/>
              <a:lumOff val="80000"/>
            </a:schemeClr>
          </a:solidFill>
          <a:ln w="9525">
            <a:solidFill>
              <a:srgbClr val="FF0000"/>
            </a:solidFill>
          </a:ln>
        </p:spPr>
        <p:txBody>
          <a:bodyPr wrap="square" anchor="t">
            <a:spAutoFit/>
          </a:bodyPr>
          <a:lstStyle/>
          <a:p>
            <a:pPr>
              <a:spcBef>
                <a:spcPct val="50000"/>
              </a:spcBef>
            </a:pPr>
            <a:r>
              <a:rPr lang="en-US" altLang="zh-CN" sz="2300" b="1">
                <a:solidFill>
                  <a:schemeClr val="tx1"/>
                </a:solidFill>
                <a:uFillTx/>
                <a:latin typeface="黑体" panose="02010609060101010101" pitchFamily="2" charset="-122"/>
                <a:ea typeface="黑体" panose="02010609060101010101" pitchFamily="2" charset="-122"/>
                <a:cs typeface="黑体" panose="02010609060101010101" pitchFamily="2" charset="-122"/>
              </a:rPr>
              <a:t>1949</a:t>
            </a:r>
            <a:r>
              <a:rPr lang="zh-CN" altLang="en-US" sz="2300" b="1">
                <a:solidFill>
                  <a:schemeClr val="tx1"/>
                </a:solidFill>
                <a:uFillTx/>
                <a:latin typeface="黑体" panose="02010609060101010101" pitchFamily="2" charset="-122"/>
                <a:ea typeface="黑体" panose="02010609060101010101" pitchFamily="2" charset="-122"/>
                <a:cs typeface="黑体" panose="02010609060101010101" pitchFamily="2" charset="-122"/>
              </a:rPr>
              <a:t>年</a:t>
            </a:r>
            <a:r>
              <a:rPr lang="en-US" altLang="zh-CN" sz="2300" b="1">
                <a:solidFill>
                  <a:schemeClr val="tx1"/>
                </a:solidFill>
                <a:uFillTx/>
                <a:latin typeface="黑体" panose="02010609060101010101" pitchFamily="2" charset="-122"/>
                <a:ea typeface="黑体" panose="02010609060101010101" pitchFamily="2" charset="-122"/>
                <a:cs typeface="黑体" panose="02010609060101010101" pitchFamily="2" charset="-122"/>
              </a:rPr>
              <a:t>4</a:t>
            </a:r>
            <a:r>
              <a:rPr lang="zh-CN" altLang="en-US" sz="2300" b="1">
                <a:solidFill>
                  <a:schemeClr val="tx1"/>
                </a:solidFill>
                <a:uFillTx/>
                <a:latin typeface="黑体" panose="02010609060101010101" pitchFamily="2" charset="-122"/>
                <a:ea typeface="黑体" panose="02010609060101010101" pitchFamily="2" charset="-122"/>
                <a:cs typeface="黑体" panose="02010609060101010101" pitchFamily="2" charset="-122"/>
              </a:rPr>
              <a:t>月</a:t>
            </a:r>
            <a:r>
              <a:rPr lang="en-US" altLang="zh-CN" sz="2300" b="1">
                <a:solidFill>
                  <a:schemeClr val="tx1"/>
                </a:solidFill>
                <a:uFillTx/>
                <a:latin typeface="黑体" panose="02010609060101010101" pitchFamily="2" charset="-122"/>
                <a:ea typeface="黑体" panose="02010609060101010101" pitchFamily="2" charset="-122"/>
                <a:cs typeface="黑体" panose="02010609060101010101" pitchFamily="2" charset="-122"/>
              </a:rPr>
              <a:t>23</a:t>
            </a:r>
            <a:r>
              <a:rPr lang="zh-CN" altLang="en-US" sz="2300" b="1">
                <a:solidFill>
                  <a:schemeClr val="tx1"/>
                </a:solidFill>
                <a:uFillTx/>
                <a:latin typeface="黑体" panose="02010609060101010101" pitchFamily="2" charset="-122"/>
                <a:ea typeface="黑体" panose="02010609060101010101" pitchFamily="2" charset="-122"/>
                <a:cs typeface="黑体" panose="02010609060101010101" pitchFamily="2" charset="-122"/>
              </a:rPr>
              <a:t>日，解放军占领南京，统治中国</a:t>
            </a:r>
            <a:r>
              <a:rPr lang="en-US" altLang="zh-CN" sz="2300" b="1">
                <a:solidFill>
                  <a:schemeClr val="tx1"/>
                </a:solidFill>
                <a:uFillTx/>
                <a:latin typeface="黑体" panose="02010609060101010101" pitchFamily="2" charset="-122"/>
                <a:ea typeface="黑体" panose="02010609060101010101" pitchFamily="2" charset="-122"/>
                <a:cs typeface="黑体" panose="02010609060101010101" pitchFamily="2" charset="-122"/>
              </a:rPr>
              <a:t>22</a:t>
            </a:r>
            <a:r>
              <a:rPr lang="zh-CN" altLang="en-US" sz="2300" b="1">
                <a:solidFill>
                  <a:schemeClr val="tx1"/>
                </a:solidFill>
                <a:uFillTx/>
                <a:latin typeface="黑体" panose="02010609060101010101" pitchFamily="2" charset="-122"/>
                <a:ea typeface="黑体" panose="02010609060101010101" pitchFamily="2" charset="-122"/>
                <a:cs typeface="黑体" panose="02010609060101010101" pitchFamily="2" charset="-122"/>
              </a:rPr>
              <a:t>年的国民政府覆灭。</a:t>
            </a:r>
            <a:endParaRPr lang="zh-CN" altLang="en-US" sz="23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pic>
        <p:nvPicPr>
          <p:cNvPr id="3" name="图片 2" descr="37《中外历史纲要》上 P169"/>
          <p:cNvPicPr>
            <a:picLocks noChangeAspect="1"/>
          </p:cNvPicPr>
          <p:nvPr/>
        </p:nvPicPr>
        <p:blipFill>
          <a:blip r:embed="rId2"/>
          <a:stretch>
            <a:fillRect/>
          </a:stretch>
        </p:blipFill>
        <p:spPr>
          <a:xfrm>
            <a:off x="483394" y="1423035"/>
            <a:ext cx="3254216" cy="2827973"/>
          </a:xfrm>
          <a:prstGeom prst="rect">
            <a:avLst/>
          </a:prstGeom>
        </p:spPr>
      </p:pic>
      <p:sp>
        <p:nvSpPr>
          <p:cNvPr id="53" name="文本框 6"/>
          <p:cNvSpPr txBox="1"/>
          <p:nvPr/>
        </p:nvSpPr>
        <p:spPr>
          <a:xfrm>
            <a:off x="85725" y="382270"/>
            <a:ext cx="5566410" cy="491490"/>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600" b="1">
                <a:solidFill>
                  <a:schemeClr val="tx1"/>
                </a:solidFill>
                <a:uFillTx/>
                <a:latin typeface="黑体" panose="02010609060101010101" pitchFamily="2" charset="-122"/>
                <a:ea typeface="黑体" panose="02010609060101010101" pitchFamily="2" charset="-122"/>
              </a:rPr>
              <a:t>5.</a:t>
            </a:r>
            <a:r>
              <a:rPr lang="zh-CN" altLang="en-US" sz="2600" b="1" dirty="0">
                <a:latin typeface="方正清刻本悦宋简体" panose="02000000000000000000" pitchFamily="2" charset="-122"/>
                <a:ea typeface="方正清刻本悦宋简体" panose="02000000000000000000" pitchFamily="2" charset="-122"/>
                <a:sym typeface="+mn-ea"/>
              </a:rPr>
              <a:t>渡江战役与南京国民政府的覆灭</a:t>
            </a:r>
            <a:endParaRPr lang="zh-CN" altLang="zh-CN" sz="2600" b="1" dirty="0">
              <a:solidFill>
                <a:schemeClr val="tx1"/>
              </a:solidFill>
              <a:uFillTx/>
              <a:latin typeface="黑体" panose="02010609060101010101" pitchFamily="2" charset="-122"/>
              <a:ea typeface="黑体" panose="02010609060101010101" pitchFamily="2" charset="-122"/>
              <a:sym typeface="+mn-ea"/>
            </a:endParaRPr>
          </a:p>
        </p:txBody>
      </p:sp>
      <p:sp>
        <p:nvSpPr>
          <p:cNvPr id="4" name="文本框 3"/>
          <p:cNvSpPr txBox="1"/>
          <p:nvPr/>
        </p:nvSpPr>
        <p:spPr>
          <a:xfrm>
            <a:off x="386080" y="4839970"/>
            <a:ext cx="4523105" cy="1938020"/>
          </a:xfrm>
          <a:prstGeom prst="rect">
            <a:avLst/>
          </a:prstGeom>
          <a:solidFill>
            <a:srgbClr val="BFC9CD">
              <a:alpha val="50000"/>
            </a:srgbClr>
          </a:solidFill>
        </p:spPr>
        <p:txBody>
          <a:bodyPr wrap="square" rtlCol="0" anchor="t">
            <a:spAutoFit/>
          </a:bodyPr>
          <a:p>
            <a:pPr algn="ctr"/>
            <a:r>
              <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七律</a:t>
            </a:r>
            <a:r>
              <a:rPr lang="en-US" altLang="zh-CN"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人民解放军占领南京</a:t>
            </a:r>
            <a:endPar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ctr"/>
            <a:r>
              <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毛泽东 </a:t>
            </a:r>
            <a:endPar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ctr"/>
            <a:r>
              <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钟山风雨起苍黄，百万雄师过大江。</a:t>
            </a:r>
            <a:endPar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ctr"/>
            <a:r>
              <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虎踞龙盘今胜昔，天翻地覆慨而慷。</a:t>
            </a:r>
            <a:endPar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ctr"/>
            <a:r>
              <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宜将剩勇追穷寇，不可沽名学霸王。</a:t>
            </a:r>
            <a:endPar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ctr"/>
            <a:r>
              <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天若有情天亦老，人间正道是沧桑。</a:t>
            </a:r>
            <a:endParaRPr lang="zh-CN" altLang="en-US" sz="2000" b="1"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grpSp>
        <p:nvGrpSpPr>
          <p:cNvPr id="8" name="组合 7"/>
          <p:cNvGrpSpPr/>
          <p:nvPr/>
        </p:nvGrpSpPr>
        <p:grpSpPr>
          <a:xfrm>
            <a:off x="5260422" y="4839912"/>
            <a:ext cx="3423285" cy="1888490"/>
            <a:chOff x="7044376" y="4215476"/>
            <a:chExt cx="4564380" cy="2517986"/>
          </a:xfrm>
        </p:grpSpPr>
        <p:pic>
          <p:nvPicPr>
            <p:cNvPr id="559" name="image756.png"/>
            <p:cNvPicPr>
              <a:picLocks noChangeAspect="1"/>
            </p:cNvPicPr>
            <p:nvPr/>
          </p:nvPicPr>
          <p:blipFill>
            <a:blip r:embed="rId3" cstate="print">
              <a:lum contrast="12000"/>
            </a:blip>
            <a:stretch>
              <a:fillRect/>
            </a:stretch>
          </p:blipFill>
          <p:spPr>
            <a:xfrm>
              <a:off x="7044376" y="4215476"/>
              <a:ext cx="4564380" cy="2517986"/>
            </a:xfrm>
            <a:prstGeom prst="rect">
              <a:avLst/>
            </a:prstGeom>
          </p:spPr>
        </p:pic>
        <p:sp>
          <p:nvSpPr>
            <p:cNvPr id="20" name="文本框 19"/>
            <p:cNvSpPr txBox="1"/>
            <p:nvPr/>
          </p:nvSpPr>
          <p:spPr>
            <a:xfrm>
              <a:off x="7044376" y="6355062"/>
              <a:ext cx="421640" cy="142240"/>
            </a:xfrm>
            <a:prstGeom prst="rect">
              <a:avLst/>
            </a:prstGeom>
            <a:solidFill>
              <a:srgbClr val="FFFF00"/>
            </a:solidFill>
          </p:spPr>
          <p:txBody>
            <a:bodyPr wrap="none" rtlCol="0" anchor="t">
              <a:spAutoFit/>
            </a:bodyPr>
            <a:p>
              <a:r>
                <a:rPr lang="zh-CN" altLang="en-US" sz="100" b="1" dirty="0">
                  <a:latin typeface="方正清刻本悦宋简体" panose="02000000000000000000" pitchFamily="2" charset="-122"/>
                  <a:ea typeface="方正清刻本悦宋简体" panose="02000000000000000000" pitchFamily="2" charset="-122"/>
                  <a:sym typeface="+mn-ea"/>
                </a:rPr>
                <a:t>人民解放军开车进南京</a:t>
              </a:r>
              <a:endParaRPr lang="zh-CN" altLang="en-US" sz="100" dirty="0"/>
            </a:p>
          </p:txBody>
        </p:sp>
      </p:gr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8131"/>
                                        </p:tgtEl>
                                        <p:attrNameLst>
                                          <p:attrName>style.visibility</p:attrName>
                                        </p:attrNameLst>
                                      </p:cBhvr>
                                      <p:to>
                                        <p:strVal val="visible"/>
                                      </p:to>
                                    </p:set>
                                    <p:animEffect transition="in" filter="box(in)">
                                      <p:cBhvr>
                                        <p:cTn id="17" dur="2000"/>
                                        <p:tgtEl>
                                          <p:spTgt spid="481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8132"/>
                                        </p:tgtEl>
                                        <p:attrNameLst>
                                          <p:attrName>style.visibility</p:attrName>
                                        </p:attrNameLst>
                                      </p:cBhvr>
                                      <p:to>
                                        <p:strVal val="visible"/>
                                      </p:to>
                                    </p:set>
                                    <p:animEffect transition="in" filter="box(in)">
                                      <p:cBhvr>
                                        <p:cTn id="22" dur="2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8131" grpId="0" animBg="1"/>
      <p:bldP spid="481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文本框 2"/>
          <p:cNvSpPr/>
          <p:nvPr/>
        </p:nvSpPr>
        <p:spPr>
          <a:xfrm>
            <a:off x="19685" y="685800"/>
            <a:ext cx="4039870" cy="4132580"/>
          </a:xfrm>
          <a:prstGeom prst="rect">
            <a:avLst/>
          </a:prstGeom>
          <a:noFill/>
          <a:ln w="6350" cap="flat" cmpd="sng">
            <a:solidFill>
              <a:schemeClr val="tx1"/>
            </a:solidFill>
            <a:prstDash val="solid"/>
            <a:miter/>
            <a:headEnd type="none" w="med" len="med"/>
            <a:tailEnd type="none" w="med" len="med"/>
          </a:ln>
        </p:spPr>
        <p:txBody>
          <a:bodyPr wrap="square" anchor="t">
            <a:spAutoFit/>
          </a:bodyPr>
          <a:p>
            <a:pPr indent="457200" algn="just">
              <a:lnSpc>
                <a:spcPts val="2865"/>
              </a:lnSpc>
            </a:pPr>
            <a:r>
              <a:rPr lang="zh-CN" altLang="en-US" sz="2100" b="1" dirty="0">
                <a:solidFill>
                  <a:srgbClr val="000000"/>
                </a:solidFill>
                <a:latin typeface="黑体" panose="02010609060101010101" pitchFamily="2" charset="-122"/>
                <a:ea typeface="黑体" panose="02010609060101010101" pitchFamily="2" charset="-122"/>
                <a:cs typeface="宋体" panose="02010600030101010101" pitchFamily="2" charset="-122"/>
                <a:sym typeface="楷体" panose="02010609060101010101" pitchFamily="49" charset="-122"/>
              </a:rPr>
              <a:t>材料一</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  中国共产党认为在这个新的历史时期中，我全民族面前的重大任务是：巩固国内团结，保证国内和平，实现民主，改善民生，以便在</a:t>
            </a:r>
            <a:r>
              <a:rPr lang="zh-CN" altLang="en-US" sz="2100" b="1" dirty="0">
                <a:solidFill>
                  <a:srgbClr val="FF0000"/>
                </a:solidFill>
                <a:latin typeface="宋体" panose="02010600030101010101" pitchFamily="2" charset="-122"/>
                <a:cs typeface="宋体" panose="02010600030101010101" pitchFamily="2" charset="-122"/>
                <a:sym typeface="楷体" panose="02010609060101010101" pitchFamily="49" charset="-122"/>
              </a:rPr>
              <a:t>和平、民主、团结</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的基础上，实现全国的统一，建设</a:t>
            </a:r>
            <a:r>
              <a:rPr lang="zh-CN" altLang="en-US" sz="2100" b="1" dirty="0">
                <a:solidFill>
                  <a:srgbClr val="FF0000"/>
                </a:solidFill>
                <a:latin typeface="宋体" panose="02010600030101010101" pitchFamily="2" charset="-122"/>
                <a:cs typeface="宋体" panose="02010600030101010101" pitchFamily="2" charset="-122"/>
                <a:sym typeface="楷体" panose="02010609060101010101" pitchFamily="49" charset="-122"/>
              </a:rPr>
              <a:t>独立、自由与富强的新中国</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，并协同英、美、苏及一切盟邦巩固国际间的</a:t>
            </a:r>
            <a:r>
              <a:rPr lang="zh-CN" altLang="en-US" sz="2100" b="1" dirty="0">
                <a:solidFill>
                  <a:srgbClr val="FF0000"/>
                </a:solidFill>
                <a:latin typeface="宋体" panose="02010600030101010101" pitchFamily="2" charset="-122"/>
                <a:cs typeface="宋体" panose="02010600030101010101" pitchFamily="2" charset="-122"/>
                <a:sym typeface="楷体" panose="02010609060101010101" pitchFamily="49" charset="-122"/>
              </a:rPr>
              <a:t>持久和平</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a:t>
            </a:r>
            <a:endPar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endParaRPr>
          </a:p>
          <a:p>
            <a:pPr indent="457200" algn="just">
              <a:lnSpc>
                <a:spcPts val="2865"/>
              </a:lnSpc>
            </a:pPr>
            <a:r>
              <a:rPr lang="en-US" altLang="zh-CN"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——1945</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年</a:t>
            </a:r>
            <a:r>
              <a:rPr lang="en-US" altLang="zh-CN"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8</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月</a:t>
            </a:r>
            <a:r>
              <a:rPr lang="en-US" altLang="zh-CN"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25</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日，中共中央发表《对目前时局的宣言》</a:t>
            </a:r>
            <a:endParaRPr lang="zh-CN" altLang="en-US" sz="2100" b="1" dirty="0">
              <a:latin typeface="宋体" panose="02010600030101010101" pitchFamily="2" charset="-122"/>
              <a:cs typeface="宋体" panose="02010600030101010101" pitchFamily="2" charset="-122"/>
            </a:endParaRPr>
          </a:p>
        </p:txBody>
      </p:sp>
      <p:sp>
        <p:nvSpPr>
          <p:cNvPr id="6146" name="文本框 6"/>
          <p:cNvSpPr/>
          <p:nvPr/>
        </p:nvSpPr>
        <p:spPr>
          <a:xfrm>
            <a:off x="4059555" y="685800"/>
            <a:ext cx="4911090" cy="5106035"/>
          </a:xfrm>
          <a:prstGeom prst="rect">
            <a:avLst/>
          </a:prstGeom>
          <a:noFill/>
          <a:ln w="6350" cap="flat" cmpd="sng">
            <a:solidFill>
              <a:schemeClr val="tx1"/>
            </a:solidFill>
            <a:prstDash val="solid"/>
            <a:miter/>
            <a:headEnd type="none" w="med" len="med"/>
            <a:tailEnd type="none" w="med" len="med"/>
          </a:ln>
        </p:spPr>
        <p:txBody>
          <a:bodyPr wrap="square" anchor="t">
            <a:spAutoFit/>
          </a:bodyPr>
          <a:p>
            <a:pPr indent="457200" algn="just">
              <a:lnSpc>
                <a:spcPts val="2665"/>
              </a:lnSpc>
            </a:pPr>
            <a:r>
              <a:rPr lang="zh-CN" altLang="en-US" sz="2100" b="1" dirty="0">
                <a:solidFill>
                  <a:srgbClr val="000000"/>
                </a:solidFill>
                <a:latin typeface="黑体" panose="02010609060101010101" pitchFamily="2" charset="-122"/>
                <a:ea typeface="黑体" panose="02010609060101010101" pitchFamily="2" charset="-122"/>
                <a:sym typeface="楷体" panose="02010609060101010101" pitchFamily="49" charset="-122"/>
              </a:rPr>
              <a:t>材料二</a:t>
            </a:r>
            <a:r>
              <a:rPr lang="zh-CN" altLang="en-US" sz="2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抗战结束之后，</a:t>
            </a:r>
            <a:r>
              <a:rPr lang="zh-CN" altLang="en-US" sz="2100" b="1" dirty="0">
                <a:solidFill>
                  <a:srgbClr val="FF0000"/>
                </a:solidFill>
                <a:latin typeface="宋体" panose="02010600030101010101" pitchFamily="2" charset="-122"/>
                <a:cs typeface="宋体" panose="02010600030101010101" pitchFamily="2" charset="-122"/>
                <a:sym typeface="楷体" panose="02010609060101010101" pitchFamily="49" charset="-122"/>
              </a:rPr>
              <a:t>民主宪政</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不容再缓</a:t>
            </a:r>
            <a:r>
              <a:rPr lang="en-US" altLang="zh-CN"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……当此长期抗战胜利结束的时期，正是</a:t>
            </a:r>
            <a:r>
              <a:rPr lang="en-US" altLang="zh-CN" sz="2100" b="1" dirty="0">
                <a:solidFill>
                  <a:srgbClr val="FF0000"/>
                </a:solidFill>
                <a:latin typeface="宋体" panose="02010600030101010101" pitchFamily="2" charset="-122"/>
                <a:cs typeface="宋体" panose="02010600030101010101" pitchFamily="2" charset="-122"/>
                <a:sym typeface="楷体" panose="02010609060101010101" pitchFamily="49" charset="-122"/>
              </a:rPr>
              <a:t>建国大业</a:t>
            </a:r>
            <a:r>
              <a:rPr lang="en-US" altLang="zh-CN"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开始的机会……</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只要是在革命建国的</a:t>
            </a:r>
            <a:r>
              <a:rPr lang="zh-CN" altLang="en-US" sz="2100" b="1" dirty="0">
                <a:solidFill>
                  <a:srgbClr val="FF0000"/>
                </a:solidFill>
                <a:latin typeface="宋体" panose="02010600030101010101" pitchFamily="2" charset="-122"/>
                <a:cs typeface="宋体" panose="02010600030101010101" pitchFamily="2" charset="-122"/>
                <a:sym typeface="楷体" panose="02010609060101010101" pitchFamily="49" charset="-122"/>
              </a:rPr>
              <a:t>最高原则三民主义不至动摇</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，和</a:t>
            </a:r>
            <a:r>
              <a:rPr lang="zh-CN" altLang="en-US" sz="2100" b="1" dirty="0">
                <a:solidFill>
                  <a:srgbClr val="FF0000"/>
                </a:solidFill>
                <a:latin typeface="宋体" panose="02010600030101010101" pitchFamily="2" charset="-122"/>
                <a:cs typeface="宋体" panose="02010600030101010101" pitchFamily="2" charset="-122"/>
                <a:sym typeface="楷体" panose="02010609060101010101" pitchFamily="49" charset="-122"/>
              </a:rPr>
              <a:t>中华民国国民政府的法统不致紊乱</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的</a:t>
            </a:r>
            <a:r>
              <a:rPr lang="zh-CN" altLang="en-US" sz="2100" b="1" dirty="0">
                <a:solidFill>
                  <a:srgbClr val="FF0000"/>
                </a:solidFill>
                <a:latin typeface="宋体" panose="02010600030101010101" pitchFamily="2" charset="-122"/>
                <a:cs typeface="宋体" panose="02010600030101010101" pitchFamily="2" charset="-122"/>
                <a:sym typeface="楷体" panose="02010609060101010101" pitchFamily="49" charset="-122"/>
              </a:rPr>
              <a:t>前提之下</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，一切问题无不可以推诚相与，方能求得合理合法的解决。</a:t>
            </a:r>
            <a:endPar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endParaRPr>
          </a:p>
          <a:p>
            <a:pPr indent="457200" algn="just">
              <a:lnSpc>
                <a:spcPts val="2665"/>
              </a:lnSpc>
            </a:pPr>
            <a:r>
              <a:rPr lang="en-US" altLang="zh-CN"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——1945</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年</a:t>
            </a:r>
            <a:r>
              <a:rPr lang="en-US" altLang="zh-CN"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9</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月</a:t>
            </a:r>
            <a:r>
              <a:rPr lang="en-US" altLang="zh-CN"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4</a:t>
            </a:r>
            <a:r>
              <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rPr>
              <a:t>日，蒋介石发表《抗战胜利告全国同胞书》</a:t>
            </a:r>
            <a:endParaRPr lang="zh-CN" altLang="en-US" sz="2100" b="1" dirty="0">
              <a:solidFill>
                <a:srgbClr val="000000"/>
              </a:solidFill>
              <a:latin typeface="宋体" panose="02010600030101010101" pitchFamily="2" charset="-122"/>
              <a:cs typeface="宋体" panose="02010600030101010101" pitchFamily="2" charset="-122"/>
              <a:sym typeface="楷体" panose="02010609060101010101" pitchFamily="49" charset="-122"/>
            </a:endParaRPr>
          </a:p>
          <a:p>
            <a:pPr fontAlgn="auto"/>
            <a:r>
              <a:rPr lang="zh-CN" altLang="en-US" sz="210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100" b="1">
                <a:latin typeface="黑体" panose="02010609060101010101" pitchFamily="2" charset="-122"/>
                <a:ea typeface="黑体" panose="02010609060101010101" pitchFamily="2" charset="-122"/>
                <a:cs typeface="+mn-ea"/>
                <a:sym typeface="+mn-ea"/>
              </a:rPr>
              <a:t>材料三   </a:t>
            </a:r>
            <a:r>
              <a:rPr lang="zh-CN" altLang="en-US" sz="2100" b="1">
                <a:latin typeface="+mn-ea"/>
                <a:ea typeface="+mn-ea"/>
                <a:cs typeface="+mn-ea"/>
                <a:sym typeface="+mn-ea"/>
              </a:rPr>
              <a:t>今日的中心，在于消灭共产党！日本是我们国外的敌人，中共是我们国内的敌人！只有消灭中共，才能达成我们的任务。                                ——1945年国民党“六大”蒋介石的讲话</a:t>
            </a:r>
            <a:endParaRPr lang="zh-CN" altLang="en-US" sz="2100" b="1" dirty="0">
              <a:latin typeface="+mn-ea"/>
              <a:ea typeface="+mn-ea"/>
              <a:cs typeface="+mn-ea"/>
            </a:endParaRPr>
          </a:p>
        </p:txBody>
      </p:sp>
      <p:sp>
        <p:nvSpPr>
          <p:cNvPr id="6147" name="文本框 1"/>
          <p:cNvSpPr/>
          <p:nvPr/>
        </p:nvSpPr>
        <p:spPr>
          <a:xfrm>
            <a:off x="172561" y="5915264"/>
            <a:ext cx="8586788" cy="553085"/>
          </a:xfrm>
          <a:prstGeom prst="rect">
            <a:avLst/>
          </a:prstGeom>
          <a:solidFill>
            <a:schemeClr val="accent5">
              <a:lumMod val="20000"/>
              <a:lumOff val="80000"/>
            </a:schemeClr>
          </a:solidFill>
          <a:ln w="15875">
            <a:solidFill>
              <a:srgbClr val="FF0000"/>
            </a:solidFill>
          </a:ln>
        </p:spPr>
        <p:txBody>
          <a:bodyPr anchor="t">
            <a:spAutoFit/>
          </a:bodyPr>
          <a:p>
            <a:pPr algn="ctr"/>
            <a:r>
              <a:rPr lang="zh-CN" altLang="en-US" sz="3000" b="1" dirty="0">
                <a:solidFill>
                  <a:srgbClr val="000000"/>
                </a:solidFill>
                <a:latin typeface="+mn-ea"/>
                <a:ea typeface="+mn-ea"/>
                <a:sym typeface="Arial" panose="020B0604020202020204" pitchFamily="34" charset="0"/>
              </a:rPr>
              <a:t>思考：两党的诉求有何不同？说明了什么问题？</a:t>
            </a:r>
            <a:endParaRPr lang="zh-CN" altLang="en-US" sz="100" b="1" dirty="0">
              <a:latin typeface="+mn-ea"/>
              <a:ea typeface="+mn-ea"/>
            </a:endParaRPr>
          </a:p>
        </p:txBody>
      </p:sp>
      <p:sp>
        <p:nvSpPr>
          <p:cNvPr id="6150" name="Text Box 9"/>
          <p:cNvSpPr txBox="1"/>
          <p:nvPr/>
        </p:nvSpPr>
        <p:spPr>
          <a:xfrm>
            <a:off x="172879" y="225425"/>
            <a:ext cx="1769269" cy="460375"/>
          </a:xfrm>
          <a:prstGeom prst="rect">
            <a:avLst/>
          </a:prstGeom>
          <a:solidFill>
            <a:srgbClr val="FFFF00"/>
          </a:solidFill>
          <a:ln w="15875">
            <a:solidFill>
              <a:srgbClr val="FF0000"/>
            </a:solidFill>
          </a:ln>
        </p:spPr>
        <p:txBody>
          <a:bodyPr anchor="t">
            <a:spAutoFit/>
          </a:bodyPr>
          <a:p>
            <a:r>
              <a:rPr lang="zh-CN" altLang="en-US" sz="2400" b="1" dirty="0">
                <a:latin typeface="Arial" panose="020B0604020202020204" pitchFamily="34" charset="0"/>
                <a:ea typeface="黑体" panose="02010609060101010101" pitchFamily="2" charset="-122"/>
              </a:rPr>
              <a:t>导入新课</a:t>
            </a:r>
            <a:endParaRPr lang="zh-CN" altLang="en-US" sz="2400" b="1" dirty="0">
              <a:latin typeface="Arial" panose="020B0604020202020204" pitchFamily="34" charset="0"/>
              <a:ea typeface="黑体" panose="02010609060101010101" pitchFamily="2"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p:nvPr/>
        </p:nvSpPr>
        <p:spPr>
          <a:xfrm>
            <a:off x="518477" y="1061202"/>
            <a:ext cx="2016125" cy="607695"/>
          </a:xfrm>
          <a:prstGeom prst="rect">
            <a:avLst/>
          </a:prstGeom>
          <a:solidFill>
            <a:srgbClr val="0070C0"/>
          </a:solidFill>
          <a:ln w="9525">
            <a:noFill/>
          </a:ln>
        </p:spPr>
        <p:txBody>
          <a:bodyPr anchor="t">
            <a:spAutoFit/>
          </a:bodyPr>
          <a:lstStyle/>
          <a:p>
            <a:pPr algn="ctr">
              <a:lnSpc>
                <a:spcPct val="120000"/>
              </a:lnSpc>
              <a:buSzTx/>
            </a:pPr>
            <a:r>
              <a:rPr lang="zh-CN" altLang="en-US" sz="2800" b="1" dirty="0">
                <a:solidFill>
                  <a:schemeClr val="bg1"/>
                </a:solidFill>
                <a:latin typeface="黑体" panose="02010609060101010101" pitchFamily="2" charset="-122"/>
                <a:ea typeface="黑体" panose="02010609060101010101" pitchFamily="2" charset="-122"/>
              </a:rPr>
              <a:t>国民党</a:t>
            </a:r>
            <a:endParaRPr lang="en-US" altLang="zh-CN" sz="2800" b="1" dirty="0">
              <a:solidFill>
                <a:schemeClr val="bg1"/>
              </a:solidFill>
              <a:latin typeface="黑体" panose="02010609060101010101" pitchFamily="2" charset="-122"/>
              <a:ea typeface="黑体" panose="02010609060101010101" pitchFamily="2" charset="-122"/>
            </a:endParaRPr>
          </a:p>
        </p:txBody>
      </p:sp>
      <p:sp>
        <p:nvSpPr>
          <p:cNvPr id="43011" name="Text Box 4"/>
          <p:cNvSpPr txBox="1"/>
          <p:nvPr/>
        </p:nvSpPr>
        <p:spPr>
          <a:xfrm>
            <a:off x="5965508" y="979806"/>
            <a:ext cx="2016125" cy="607695"/>
          </a:xfrm>
          <a:prstGeom prst="rect">
            <a:avLst/>
          </a:prstGeom>
          <a:solidFill>
            <a:srgbClr val="FF0000"/>
          </a:solidFill>
          <a:ln w="9525">
            <a:noFill/>
          </a:ln>
        </p:spPr>
        <p:txBody>
          <a:bodyPr anchor="t">
            <a:spAutoFit/>
          </a:bodyPr>
          <a:lstStyle/>
          <a:p>
            <a:pPr algn="ctr">
              <a:lnSpc>
                <a:spcPct val="120000"/>
              </a:lnSpc>
              <a:buSzTx/>
            </a:pPr>
            <a:r>
              <a:rPr lang="zh-CN" altLang="en-US" sz="2800" b="1" dirty="0">
                <a:solidFill>
                  <a:srgbClr val="FFFF00"/>
                </a:solidFill>
                <a:latin typeface="黑体" panose="02010609060101010101" pitchFamily="2" charset="-122"/>
                <a:ea typeface="黑体" panose="02010609060101010101" pitchFamily="2" charset="-122"/>
              </a:rPr>
              <a:t>共产党</a:t>
            </a:r>
            <a:endParaRPr lang="en-US" altLang="zh-CN" sz="2800" b="1" dirty="0">
              <a:solidFill>
                <a:srgbClr val="FFFF00"/>
              </a:solidFill>
              <a:latin typeface="黑体" panose="02010609060101010101" pitchFamily="2" charset="-122"/>
              <a:ea typeface="黑体" panose="02010609060101010101" pitchFamily="2" charset="-122"/>
            </a:endParaRPr>
          </a:p>
        </p:txBody>
      </p:sp>
      <p:sp>
        <p:nvSpPr>
          <p:cNvPr id="16" name="文本框 3"/>
          <p:cNvSpPr txBox="1"/>
          <p:nvPr/>
        </p:nvSpPr>
        <p:spPr>
          <a:xfrm>
            <a:off x="2146300" y="1944688"/>
            <a:ext cx="6846888" cy="2968625"/>
          </a:xfrm>
          <a:prstGeom prst="rect">
            <a:avLst/>
          </a:prstGeom>
          <a:noFill/>
          <a:ln w="3175">
            <a:solidFill>
              <a:schemeClr val="tx1"/>
            </a:solidFill>
          </a:ln>
        </p:spPr>
        <p:txBody>
          <a:bodyPr>
            <a:spAutoFit/>
          </a:bodyPr>
          <a:lstStyle/>
          <a:p>
            <a:pPr indent="609600" defTabSz="1218565">
              <a:lnSpc>
                <a:spcPct val="120000"/>
              </a:lnSpc>
              <a:defRPr/>
            </a:pPr>
            <a:r>
              <a:rPr lang="zh-CN" altLang="en-US" sz="2400" b="1" dirty="0">
                <a:latin typeface="楷体" panose="02010609060101010101" pitchFamily="49" charset="-122"/>
                <a:ea typeface="楷体" panose="02010609060101010101" pitchFamily="49" charset="-122"/>
              </a:rPr>
              <a:t> </a:t>
            </a:r>
            <a:r>
              <a:rPr lang="zh-CN" altLang="en-US" sz="2600" b="1" dirty="0">
                <a:latin typeface="楷体" panose="02010609060101010101" pitchFamily="49" charset="-122"/>
                <a:ea typeface="楷体" panose="02010609060101010101" pitchFamily="49" charset="-122"/>
              </a:rPr>
              <a:t>胜利是</a:t>
            </a:r>
            <a:r>
              <a:rPr lang="zh-CN" altLang="en-US" sz="2600" b="1" dirty="0">
                <a:solidFill>
                  <a:srgbClr val="FF0000"/>
                </a:solidFill>
                <a:latin typeface="楷体" panose="02010609060101010101" pitchFamily="49" charset="-122"/>
                <a:ea typeface="楷体" panose="02010609060101010101" pitchFamily="49" charset="-122"/>
              </a:rPr>
              <a:t>累积而成</a:t>
            </a:r>
            <a:r>
              <a:rPr lang="zh-CN" altLang="en-US" sz="2600" b="1" dirty="0">
                <a:latin typeface="楷体" panose="02010609060101010101" pitchFamily="49" charset="-122"/>
                <a:ea typeface="楷体" panose="02010609060101010101" pitchFamily="49" charset="-122"/>
              </a:rPr>
              <a:t>的。在此，所有武器包括军事、经济以及心理皆有所贡献。胜利的获得，唯靠</a:t>
            </a:r>
            <a:r>
              <a:rPr lang="zh-CN" altLang="en-US" sz="2600" b="1" dirty="0">
                <a:solidFill>
                  <a:srgbClr val="FF0000"/>
                </a:solidFill>
                <a:latin typeface="楷体" panose="02010609060101010101" pitchFamily="49" charset="-122"/>
                <a:ea typeface="楷体" panose="02010609060101010101" pitchFamily="49" charset="-122"/>
              </a:rPr>
              <a:t>善用与整合现代国家中一切既存资源。</a:t>
            </a:r>
            <a:endParaRPr lang="zh-CN" altLang="en-US" sz="2600" b="1" dirty="0">
              <a:solidFill>
                <a:srgbClr val="FF0000"/>
              </a:solidFill>
              <a:latin typeface="楷体" panose="02010609060101010101" pitchFamily="49" charset="-122"/>
              <a:ea typeface="楷体" panose="02010609060101010101" pitchFamily="49" charset="-122"/>
            </a:endParaRPr>
          </a:p>
          <a:p>
            <a:pPr indent="609600" defTabSz="1218565">
              <a:lnSpc>
                <a:spcPct val="120000"/>
              </a:lnSpc>
              <a:defRPr/>
            </a:pPr>
            <a:r>
              <a:rPr lang="en-US" altLang="zh-CN" sz="2600" b="1" dirty="0">
                <a:latin typeface="楷体" panose="02010609060101010101" pitchFamily="49" charset="-122"/>
                <a:ea typeface="楷体" panose="02010609060101010101" pitchFamily="49" charset="-122"/>
              </a:rPr>
              <a:t>——</a:t>
            </a:r>
            <a:r>
              <a:rPr lang="zh-CN" altLang="en-US" sz="2600" b="1" dirty="0">
                <a:latin typeface="楷体" panose="02010609060101010101" pitchFamily="49" charset="-122"/>
                <a:ea typeface="楷体" panose="02010609060101010101" pitchFamily="49" charset="-122"/>
              </a:rPr>
              <a:t>【英】李德</a:t>
            </a:r>
            <a:r>
              <a:rPr lang="en-US" altLang="zh-CN" sz="2600" b="1" dirty="0">
                <a:latin typeface="楷体" panose="02010609060101010101" pitchFamily="49" charset="-122"/>
                <a:ea typeface="楷体" panose="02010609060101010101" pitchFamily="49" charset="-122"/>
              </a:rPr>
              <a:t>·</a:t>
            </a:r>
            <a:r>
              <a:rPr lang="zh-CN" altLang="en-US" sz="2600" b="1" dirty="0">
                <a:latin typeface="楷体" panose="02010609060101010101" pitchFamily="49" charset="-122"/>
                <a:ea typeface="楷体" panose="02010609060101010101" pitchFamily="49" charset="-122"/>
              </a:rPr>
              <a:t>哈特《第一次世界大战战史》</a:t>
            </a:r>
            <a:endParaRPr lang="zh-CN" altLang="en-US" sz="2600" b="1" dirty="0">
              <a:latin typeface="楷体" panose="02010609060101010101" pitchFamily="49" charset="-122"/>
              <a:ea typeface="楷体" panose="02010609060101010101" pitchFamily="49" charset="-122"/>
            </a:endParaRPr>
          </a:p>
        </p:txBody>
      </p:sp>
      <p:pic>
        <p:nvPicPr>
          <p:cNvPr id="17" name="图片 5" descr="2325aabfaa37610ab6164f80ab8eb16c-removebg-preview"/>
          <p:cNvPicPr>
            <a:picLocks noChangeAspect="1"/>
          </p:cNvPicPr>
          <p:nvPr/>
        </p:nvPicPr>
        <p:blipFill>
          <a:blip r:embed="rId1"/>
          <a:srcRect t="1183" b="39886"/>
          <a:stretch>
            <a:fillRect/>
          </a:stretch>
        </p:blipFill>
        <p:spPr>
          <a:xfrm>
            <a:off x="156846" y="1668781"/>
            <a:ext cx="1884363" cy="2105025"/>
          </a:xfrm>
          <a:prstGeom prst="rect">
            <a:avLst/>
          </a:prstGeom>
          <a:noFill/>
          <a:ln w="9525">
            <a:noFill/>
          </a:ln>
        </p:spPr>
      </p:pic>
      <p:sp>
        <p:nvSpPr>
          <p:cNvPr id="53" name="文本框 6"/>
          <p:cNvSpPr txBox="1"/>
          <p:nvPr/>
        </p:nvSpPr>
        <p:spPr>
          <a:xfrm>
            <a:off x="85725" y="382270"/>
            <a:ext cx="4736465" cy="491490"/>
          </a:xfrm>
          <a:prstGeom prst="rect">
            <a:avLst/>
          </a:prstGeom>
          <a:solidFill>
            <a:schemeClr val="accent3">
              <a:lumMod val="20000"/>
              <a:lumOff val="80000"/>
            </a:schemeClr>
          </a:solidFill>
          <a:ln w="9525">
            <a:solidFill>
              <a:srgbClr val="FF0000"/>
            </a:solidFill>
          </a:ln>
        </p:spPr>
        <p:txBody>
          <a:bodyPr wrap="square" anchor="t">
            <a:spAutoFit/>
          </a:bodyPr>
          <a:p>
            <a:pPr algn="ctr"/>
            <a:r>
              <a:rPr lang="en-US" alt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5.</a:t>
            </a:r>
            <a:r>
              <a:rPr lang="zh-CN" altLang="en-US" sz="2600" b="1" dirty="0">
                <a:latin typeface="黑体" panose="02010609060101010101" pitchFamily="2" charset="-122"/>
                <a:ea typeface="黑体" panose="02010609060101010101" pitchFamily="2" charset="-122"/>
                <a:cs typeface="黑体" panose="02010609060101010101" pitchFamily="2" charset="-122"/>
                <a:sym typeface="+mn-ea"/>
              </a:rPr>
              <a:t>人民解放战争胜利的原因</a:t>
            </a:r>
            <a:endParaRPr lang="zh-CN" altLang="zh-CN" sz="2600" b="1" dirty="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p:nvPr/>
        </p:nvSpPr>
        <p:spPr>
          <a:xfrm>
            <a:off x="971551" y="1622425"/>
            <a:ext cx="2016125" cy="607695"/>
          </a:xfrm>
          <a:prstGeom prst="rect">
            <a:avLst/>
          </a:prstGeom>
          <a:solidFill>
            <a:srgbClr val="0070C0"/>
          </a:solidFill>
          <a:ln w="9525">
            <a:noFill/>
          </a:ln>
        </p:spPr>
        <p:txBody>
          <a:bodyPr anchor="t">
            <a:spAutoFit/>
          </a:bodyPr>
          <a:lstStyle/>
          <a:p>
            <a:pPr algn="ctr">
              <a:lnSpc>
                <a:spcPct val="120000"/>
              </a:lnSpc>
              <a:buSzTx/>
            </a:pPr>
            <a:r>
              <a:rPr lang="zh-CN" altLang="en-US" sz="2800" b="1" dirty="0">
                <a:solidFill>
                  <a:schemeClr val="bg1"/>
                </a:solidFill>
                <a:latin typeface="黑体" panose="02010609060101010101" pitchFamily="2" charset="-122"/>
                <a:ea typeface="黑体" panose="02010609060101010101" pitchFamily="2" charset="-122"/>
              </a:rPr>
              <a:t>国民党</a:t>
            </a:r>
            <a:endParaRPr lang="en-US" altLang="zh-CN" sz="2800" b="1" dirty="0">
              <a:solidFill>
                <a:schemeClr val="bg1"/>
              </a:solidFill>
              <a:latin typeface="黑体" panose="02010609060101010101" pitchFamily="2" charset="-122"/>
              <a:ea typeface="黑体" panose="02010609060101010101" pitchFamily="2" charset="-122"/>
            </a:endParaRPr>
          </a:p>
        </p:txBody>
      </p:sp>
      <p:sp>
        <p:nvSpPr>
          <p:cNvPr id="61443" name="Text Box 4"/>
          <p:cNvSpPr txBox="1"/>
          <p:nvPr/>
        </p:nvSpPr>
        <p:spPr>
          <a:xfrm>
            <a:off x="5967413" y="1631950"/>
            <a:ext cx="2016125" cy="607695"/>
          </a:xfrm>
          <a:prstGeom prst="rect">
            <a:avLst/>
          </a:prstGeom>
          <a:solidFill>
            <a:srgbClr val="FF0000"/>
          </a:solidFill>
          <a:ln w="9525">
            <a:noFill/>
          </a:ln>
        </p:spPr>
        <p:txBody>
          <a:bodyPr anchor="t">
            <a:spAutoFit/>
          </a:bodyPr>
          <a:lstStyle/>
          <a:p>
            <a:pPr algn="ctr">
              <a:lnSpc>
                <a:spcPct val="120000"/>
              </a:lnSpc>
              <a:buSzTx/>
            </a:pPr>
            <a:r>
              <a:rPr lang="zh-CN" altLang="en-US" sz="2800" b="1" dirty="0">
                <a:solidFill>
                  <a:srgbClr val="FFFF00"/>
                </a:solidFill>
                <a:latin typeface="黑体" panose="02010609060101010101" pitchFamily="2" charset="-122"/>
                <a:ea typeface="黑体" panose="02010609060101010101" pitchFamily="2" charset="-122"/>
              </a:rPr>
              <a:t>共产党</a:t>
            </a:r>
            <a:endParaRPr lang="en-US" altLang="zh-CN" sz="2800" b="1" dirty="0">
              <a:solidFill>
                <a:srgbClr val="FFFF00"/>
              </a:solidFill>
              <a:latin typeface="黑体" panose="02010609060101010101" pitchFamily="2" charset="-122"/>
              <a:ea typeface="黑体" panose="02010609060101010101" pitchFamily="2" charset="-122"/>
            </a:endParaRPr>
          </a:p>
        </p:txBody>
      </p:sp>
      <p:sp>
        <p:nvSpPr>
          <p:cNvPr id="61444" name="Text Box 4"/>
          <p:cNvSpPr txBox="1"/>
          <p:nvPr/>
        </p:nvSpPr>
        <p:spPr>
          <a:xfrm>
            <a:off x="4187826" y="2492375"/>
            <a:ext cx="1336675" cy="607695"/>
          </a:xfrm>
          <a:prstGeom prst="rect">
            <a:avLst/>
          </a:prstGeom>
          <a:noFill/>
          <a:ln w="9525">
            <a:noFill/>
          </a:ln>
        </p:spPr>
        <p:txBody>
          <a:bodyPr anchor="t">
            <a:spAutoFit/>
          </a:bodyPr>
          <a:lstStyle/>
          <a:p>
            <a:pPr algn="ctr">
              <a:lnSpc>
                <a:spcPct val="120000"/>
              </a:lnSpc>
              <a:buSzTx/>
            </a:pPr>
            <a:r>
              <a:rPr lang="zh-CN" altLang="en-US" sz="2800" b="1" dirty="0">
                <a:solidFill>
                  <a:srgbClr val="FF0000"/>
                </a:solidFill>
                <a:latin typeface="黑体" panose="02010609060101010101" pitchFamily="2" charset="-122"/>
                <a:ea typeface="黑体" panose="02010609060101010101" pitchFamily="2" charset="-122"/>
              </a:rPr>
              <a:t>军事</a:t>
            </a:r>
            <a:endParaRPr lang="zh-CN" altLang="en-US" sz="2800" b="1" dirty="0">
              <a:solidFill>
                <a:srgbClr val="FF0000"/>
              </a:solidFill>
              <a:latin typeface="黑体" panose="02010609060101010101" pitchFamily="2" charset="-122"/>
              <a:ea typeface="黑体" panose="02010609060101010101" pitchFamily="2" charset="-122"/>
            </a:endParaRPr>
          </a:p>
        </p:txBody>
      </p:sp>
      <p:sp>
        <p:nvSpPr>
          <p:cNvPr id="61445" name="矩形 1"/>
          <p:cNvSpPr/>
          <p:nvPr/>
        </p:nvSpPr>
        <p:spPr>
          <a:xfrm>
            <a:off x="119380" y="2357755"/>
            <a:ext cx="4198620" cy="829945"/>
          </a:xfrm>
          <a:prstGeom prst="rect">
            <a:avLst/>
          </a:prstGeom>
          <a:noFill/>
          <a:ln w="9525" cap="flat" cmpd="sng">
            <a:solidFill>
              <a:srgbClr val="0070C0"/>
            </a:solidFill>
            <a:prstDash val="solid"/>
            <a:miter/>
            <a:headEnd type="none" w="med" len="med"/>
            <a:tailEnd type="none" w="med" len="med"/>
          </a:ln>
        </p:spPr>
        <p:txBody>
          <a:bodyPr wrap="square" anchor="t">
            <a:spAutoFit/>
          </a:bodyPr>
          <a:lstStyle/>
          <a:p>
            <a:pPr>
              <a:buSzTx/>
            </a:pPr>
            <a:r>
              <a:rPr lang="zh-CN" altLang="en-US" sz="2400" b="1" dirty="0">
                <a:latin typeface="黑体" panose="02010609060101010101" pitchFamily="2" charset="-122"/>
                <a:ea typeface="黑体" panose="02010609060101010101" pitchFamily="2" charset="-122"/>
              </a:rPr>
              <a:t>军心不齐，士气低落；</a:t>
            </a:r>
            <a:endParaRPr lang="en-US" altLang="zh-CN" sz="2400" b="1" dirty="0">
              <a:latin typeface="黑体" panose="02010609060101010101" pitchFamily="2" charset="-122"/>
              <a:ea typeface="黑体" panose="02010609060101010101" pitchFamily="2" charset="-122"/>
            </a:endParaRPr>
          </a:p>
          <a:p>
            <a:pPr>
              <a:buSzTx/>
            </a:pPr>
            <a:r>
              <a:rPr lang="zh-CN" altLang="en-US" sz="2400" b="1" dirty="0">
                <a:latin typeface="黑体" panose="02010609060101010101" pitchFamily="2" charset="-122"/>
                <a:ea typeface="黑体" panose="02010609060101010101" pitchFamily="2" charset="-122"/>
              </a:rPr>
              <a:t>军队凝聚力弱；军队补给不足</a:t>
            </a:r>
            <a:endParaRPr lang="zh-CN" altLang="en-US" sz="2400" b="1" dirty="0">
              <a:latin typeface="黑体" panose="02010609060101010101" pitchFamily="2" charset="-122"/>
              <a:ea typeface="黑体" panose="02010609060101010101" pitchFamily="2" charset="-122"/>
            </a:endParaRPr>
          </a:p>
        </p:txBody>
      </p:sp>
      <p:sp>
        <p:nvSpPr>
          <p:cNvPr id="61446" name="矩形 6"/>
          <p:cNvSpPr/>
          <p:nvPr/>
        </p:nvSpPr>
        <p:spPr>
          <a:xfrm>
            <a:off x="5551488" y="2357438"/>
            <a:ext cx="3473448" cy="1198880"/>
          </a:xfrm>
          <a:prstGeom prst="rect">
            <a:avLst/>
          </a:prstGeom>
          <a:noFill/>
          <a:ln w="9525" cap="flat" cmpd="sng">
            <a:solidFill>
              <a:srgbClr val="FF3300"/>
            </a:solidFill>
            <a:prstDash val="solid"/>
            <a:miter/>
            <a:headEnd type="none" w="med" len="med"/>
            <a:tailEnd type="none" w="med" len="med"/>
          </a:ln>
        </p:spPr>
        <p:txBody>
          <a:bodyPr wrap="square" anchor="t">
            <a:spAutoFit/>
          </a:bodyPr>
          <a:lstStyle/>
          <a:p>
            <a:pPr defTabSz="1218565" fontAlgn="base">
              <a:spcBef>
                <a:spcPct val="0"/>
              </a:spcBef>
              <a:spcAft>
                <a:spcPct val="0"/>
              </a:spcAft>
              <a:buSzTx/>
              <a:defRPr/>
            </a:pPr>
            <a:r>
              <a:rPr lang="zh-CN" altLang="en-US" sz="2400" b="1" dirty="0">
                <a:latin typeface="黑体" panose="02010609060101010101" pitchFamily="2" charset="-122"/>
                <a:ea typeface="黑体" panose="02010609060101010101" pitchFamily="2" charset="-122"/>
              </a:rPr>
              <a:t>军心稳定，士气高涨；</a:t>
            </a:r>
            <a:endParaRPr lang="en-US" altLang="zh-CN" sz="2400" b="1" dirty="0">
              <a:latin typeface="黑体" panose="02010609060101010101" pitchFamily="2" charset="-122"/>
              <a:ea typeface="黑体" panose="02010609060101010101" pitchFamily="2" charset="-122"/>
            </a:endParaRPr>
          </a:p>
          <a:p>
            <a:pPr defTabSz="1218565" fontAlgn="base">
              <a:spcBef>
                <a:spcPct val="0"/>
              </a:spcBef>
              <a:spcAft>
                <a:spcPct val="0"/>
              </a:spcAft>
              <a:buSzTx/>
              <a:defRPr/>
            </a:pPr>
            <a:r>
              <a:rPr lang="zh-CN" altLang="en-US" sz="2400" b="1" dirty="0">
                <a:latin typeface="黑体" panose="02010609060101010101" pitchFamily="2" charset="-122"/>
                <a:ea typeface="黑体" panose="02010609060101010101" pitchFamily="2" charset="-122"/>
              </a:rPr>
              <a:t>军队凝聚力强；军队来源广泛</a:t>
            </a:r>
            <a:endParaRPr lang="zh-CN" altLang="en-US" sz="2400" b="1" dirty="0">
              <a:latin typeface="黑体" panose="02010609060101010101" pitchFamily="2" charset="-122"/>
              <a:ea typeface="黑体" panose="02010609060101010101" pitchFamily="2" charset="-122"/>
            </a:endParaRPr>
          </a:p>
        </p:txBody>
      </p:sp>
      <p:sp>
        <p:nvSpPr>
          <p:cNvPr id="61447" name="Text Box 4"/>
          <p:cNvSpPr txBox="1"/>
          <p:nvPr/>
        </p:nvSpPr>
        <p:spPr>
          <a:xfrm>
            <a:off x="4184651" y="4487864"/>
            <a:ext cx="1335088" cy="607695"/>
          </a:xfrm>
          <a:prstGeom prst="rect">
            <a:avLst/>
          </a:prstGeom>
          <a:noFill/>
          <a:ln w="9525">
            <a:noFill/>
          </a:ln>
        </p:spPr>
        <p:txBody>
          <a:bodyPr anchor="t">
            <a:spAutoFit/>
          </a:bodyPr>
          <a:lstStyle/>
          <a:p>
            <a:pPr algn="ctr">
              <a:lnSpc>
                <a:spcPct val="120000"/>
              </a:lnSpc>
              <a:buSzTx/>
            </a:pPr>
            <a:r>
              <a:rPr lang="zh-CN" altLang="en-US" sz="2800" b="1" dirty="0">
                <a:solidFill>
                  <a:srgbClr val="FF0000"/>
                </a:solidFill>
                <a:latin typeface="黑体" panose="02010609060101010101" pitchFamily="2" charset="-122"/>
                <a:ea typeface="黑体" panose="02010609060101010101" pitchFamily="2" charset="-122"/>
              </a:rPr>
              <a:t>政治</a:t>
            </a:r>
            <a:endParaRPr lang="zh-CN" altLang="en-US" sz="2800" b="1" dirty="0">
              <a:solidFill>
                <a:srgbClr val="FF0000"/>
              </a:solidFill>
              <a:latin typeface="黑体" panose="02010609060101010101" pitchFamily="2" charset="-122"/>
              <a:ea typeface="黑体" panose="02010609060101010101" pitchFamily="2" charset="-122"/>
            </a:endParaRPr>
          </a:p>
        </p:txBody>
      </p:sp>
      <p:sp>
        <p:nvSpPr>
          <p:cNvPr id="61448" name="矩形 8"/>
          <p:cNvSpPr/>
          <p:nvPr/>
        </p:nvSpPr>
        <p:spPr>
          <a:xfrm>
            <a:off x="65405" y="4393565"/>
            <a:ext cx="4252595" cy="829945"/>
          </a:xfrm>
          <a:prstGeom prst="rect">
            <a:avLst/>
          </a:prstGeom>
          <a:noFill/>
          <a:ln w="9525" cap="flat" cmpd="sng">
            <a:solidFill>
              <a:srgbClr val="0070C0"/>
            </a:solidFill>
            <a:prstDash val="solid"/>
            <a:miter/>
            <a:headEnd type="none" w="med" len="med"/>
            <a:tailEnd type="none" w="med" len="med"/>
          </a:ln>
        </p:spPr>
        <p:txBody>
          <a:bodyPr wrap="square" anchor="t">
            <a:spAutoFit/>
          </a:bodyPr>
          <a:lstStyle/>
          <a:p>
            <a:pPr defTabSz="1218565" fontAlgn="base">
              <a:spcBef>
                <a:spcPct val="0"/>
              </a:spcBef>
              <a:spcAft>
                <a:spcPct val="0"/>
              </a:spcAft>
              <a:buSzTx/>
              <a:defRPr/>
            </a:pPr>
            <a:r>
              <a:rPr lang="zh-CN" altLang="en-US" sz="2400" b="1" dirty="0">
                <a:latin typeface="黑体" panose="02010609060101010101" pitchFamily="2" charset="-122"/>
                <a:ea typeface="黑体" panose="02010609060101010101" pitchFamily="2" charset="-122"/>
              </a:rPr>
              <a:t>专制独裁；政权贪污腐败；</a:t>
            </a:r>
            <a:endParaRPr lang="en-US" altLang="zh-CN" sz="2400" b="1" dirty="0">
              <a:latin typeface="黑体" panose="02010609060101010101" pitchFamily="2" charset="-122"/>
              <a:ea typeface="黑体" panose="02010609060101010101" pitchFamily="2" charset="-122"/>
            </a:endParaRPr>
          </a:p>
          <a:p>
            <a:pPr defTabSz="1218565" fontAlgn="base">
              <a:spcBef>
                <a:spcPct val="0"/>
              </a:spcBef>
              <a:spcAft>
                <a:spcPct val="0"/>
              </a:spcAft>
              <a:buSzTx/>
              <a:defRPr/>
            </a:pPr>
            <a:r>
              <a:rPr lang="zh-CN" altLang="en-US" sz="2400" b="1" dirty="0">
                <a:latin typeface="黑体" panose="02010609060101010101" pitchFamily="2" charset="-122"/>
                <a:ea typeface="黑体" panose="02010609060101010101" pitchFamily="2" charset="-122"/>
              </a:rPr>
              <a:t>行政效率低；政权根基不稳定</a:t>
            </a:r>
            <a:endParaRPr lang="zh-CN" altLang="en-US" sz="2400" b="1" dirty="0">
              <a:latin typeface="黑体" panose="02010609060101010101" pitchFamily="2" charset="-122"/>
              <a:ea typeface="黑体" panose="02010609060101010101" pitchFamily="2" charset="-122"/>
            </a:endParaRPr>
          </a:p>
        </p:txBody>
      </p:sp>
      <p:sp>
        <p:nvSpPr>
          <p:cNvPr id="61449" name="矩形 9"/>
          <p:cNvSpPr/>
          <p:nvPr/>
        </p:nvSpPr>
        <p:spPr>
          <a:xfrm>
            <a:off x="5492751" y="4405313"/>
            <a:ext cx="3532185" cy="977265"/>
          </a:xfrm>
          <a:prstGeom prst="rect">
            <a:avLst/>
          </a:prstGeom>
          <a:noFill/>
          <a:ln w="9525" cap="flat" cmpd="sng">
            <a:solidFill>
              <a:srgbClr val="FF3300"/>
            </a:solidFill>
            <a:prstDash val="solid"/>
            <a:miter/>
            <a:headEnd type="none" w="med" len="med"/>
            <a:tailEnd type="none" w="med" len="med"/>
          </a:ln>
        </p:spPr>
        <p:txBody>
          <a:bodyPr wrap="square" anchor="t">
            <a:spAutoFit/>
          </a:bodyPr>
          <a:lstStyle/>
          <a:p>
            <a:pPr defTabSz="1218565" fontAlgn="base">
              <a:lnSpc>
                <a:spcPct val="120000"/>
              </a:lnSpc>
              <a:spcBef>
                <a:spcPct val="0"/>
              </a:spcBef>
              <a:spcAft>
                <a:spcPct val="0"/>
              </a:spcAft>
              <a:buSzTx/>
              <a:defRPr/>
            </a:pPr>
            <a:r>
              <a:rPr lang="zh-CN" altLang="en-US" sz="2400" b="1" dirty="0">
                <a:latin typeface="黑体" panose="02010609060101010101" pitchFamily="2" charset="-122"/>
                <a:ea typeface="黑体" panose="02010609060101010101" pitchFamily="2" charset="-122"/>
              </a:rPr>
              <a:t>内部团结；艰苦奋斗；</a:t>
            </a:r>
            <a:endParaRPr lang="en-US" altLang="zh-CN" sz="2400" b="1" dirty="0">
              <a:latin typeface="黑体" panose="02010609060101010101" pitchFamily="2" charset="-122"/>
              <a:ea typeface="黑体" panose="02010609060101010101" pitchFamily="2" charset="-122"/>
            </a:endParaRPr>
          </a:p>
          <a:p>
            <a:pPr defTabSz="1218565" fontAlgn="base">
              <a:lnSpc>
                <a:spcPct val="120000"/>
              </a:lnSpc>
              <a:spcBef>
                <a:spcPct val="0"/>
              </a:spcBef>
              <a:spcAft>
                <a:spcPct val="0"/>
              </a:spcAft>
              <a:buSzTx/>
              <a:defRPr/>
            </a:pPr>
            <a:r>
              <a:rPr lang="zh-CN" altLang="en-US" sz="2400" b="1" dirty="0">
                <a:latin typeface="黑体" panose="02010609060101010101" pitchFamily="2" charset="-122"/>
                <a:ea typeface="黑体" panose="02010609060101010101" pitchFamily="2" charset="-122"/>
              </a:rPr>
              <a:t>政权根基稳定</a:t>
            </a:r>
            <a:endParaRPr lang="en-US" altLang="zh-CN" sz="2400" b="1" dirty="0">
              <a:latin typeface="黑体" panose="02010609060101010101" pitchFamily="2" charset="-122"/>
              <a:ea typeface="黑体" panose="02010609060101010101" pitchFamily="2" charset="-122"/>
            </a:endParaRPr>
          </a:p>
        </p:txBody>
      </p:sp>
      <p:sp>
        <p:nvSpPr>
          <p:cNvPr id="61450" name="Text Box 4"/>
          <p:cNvSpPr txBox="1"/>
          <p:nvPr/>
        </p:nvSpPr>
        <p:spPr>
          <a:xfrm>
            <a:off x="4194176" y="3522664"/>
            <a:ext cx="1335088" cy="607695"/>
          </a:xfrm>
          <a:prstGeom prst="rect">
            <a:avLst/>
          </a:prstGeom>
          <a:noFill/>
          <a:ln w="9525">
            <a:noFill/>
          </a:ln>
        </p:spPr>
        <p:txBody>
          <a:bodyPr anchor="t">
            <a:spAutoFit/>
          </a:bodyPr>
          <a:lstStyle/>
          <a:p>
            <a:pPr algn="ctr">
              <a:lnSpc>
                <a:spcPct val="120000"/>
              </a:lnSpc>
              <a:buSzTx/>
            </a:pPr>
            <a:r>
              <a:rPr lang="zh-CN" altLang="en-US" sz="2800" b="1" dirty="0">
                <a:solidFill>
                  <a:srgbClr val="FF0000"/>
                </a:solidFill>
                <a:latin typeface="黑体" panose="02010609060101010101" pitchFamily="2" charset="-122"/>
                <a:ea typeface="黑体" panose="02010609060101010101" pitchFamily="2" charset="-122"/>
              </a:rPr>
              <a:t>经济</a:t>
            </a:r>
            <a:endParaRPr lang="zh-CN" altLang="en-US" sz="2800" b="1" dirty="0">
              <a:solidFill>
                <a:srgbClr val="FF0000"/>
              </a:solidFill>
              <a:latin typeface="黑体" panose="02010609060101010101" pitchFamily="2" charset="-122"/>
              <a:ea typeface="黑体" panose="02010609060101010101" pitchFamily="2" charset="-122"/>
            </a:endParaRPr>
          </a:p>
        </p:txBody>
      </p:sp>
      <p:sp>
        <p:nvSpPr>
          <p:cNvPr id="12" name="矩形 11"/>
          <p:cNvSpPr/>
          <p:nvPr/>
        </p:nvSpPr>
        <p:spPr>
          <a:xfrm>
            <a:off x="87630" y="3440430"/>
            <a:ext cx="4230370" cy="829945"/>
          </a:xfrm>
          <a:prstGeom prst="rect">
            <a:avLst/>
          </a:prstGeom>
          <a:ln>
            <a:solidFill>
              <a:srgbClr val="0070C0"/>
            </a:solidFill>
          </a:ln>
        </p:spPr>
        <p:txBody>
          <a:bodyPr wrap="square">
            <a:spAutoFit/>
          </a:bodyPr>
          <a:lstStyle/>
          <a:p>
            <a:pPr defTabSz="1218565" fontAlgn="base">
              <a:spcBef>
                <a:spcPct val="0"/>
              </a:spcBef>
              <a:spcAft>
                <a:spcPct val="0"/>
              </a:spcAft>
              <a:defRPr/>
            </a:pPr>
            <a:r>
              <a:rPr lang="zh-CN" altLang="en-US" sz="2400" b="1" dirty="0">
                <a:latin typeface="黑体" panose="02010609060101010101" pitchFamily="2" charset="-122"/>
                <a:ea typeface="黑体" panose="02010609060101010101" pitchFamily="2" charset="-122"/>
              </a:rPr>
              <a:t>财政危机；官僚资本膨胀，民资萎缩；经济混乱，物价上涨</a:t>
            </a:r>
            <a:endParaRPr lang="zh-CN" altLang="en-US" sz="2400" b="1" dirty="0">
              <a:latin typeface="黑体" panose="02010609060101010101" pitchFamily="2" charset="-122"/>
              <a:ea typeface="黑体" panose="02010609060101010101" pitchFamily="2" charset="-122"/>
            </a:endParaRPr>
          </a:p>
        </p:txBody>
      </p:sp>
      <p:sp>
        <p:nvSpPr>
          <p:cNvPr id="61452" name="矩形 12"/>
          <p:cNvSpPr/>
          <p:nvPr/>
        </p:nvSpPr>
        <p:spPr>
          <a:xfrm>
            <a:off x="5294630" y="3451225"/>
            <a:ext cx="3729990" cy="829945"/>
          </a:xfrm>
          <a:prstGeom prst="rect">
            <a:avLst/>
          </a:prstGeom>
          <a:noFill/>
          <a:ln w="9525" cap="flat" cmpd="sng">
            <a:solidFill>
              <a:srgbClr val="FF3300"/>
            </a:solidFill>
            <a:prstDash val="solid"/>
            <a:miter/>
            <a:headEnd type="none" w="med" len="med"/>
            <a:tailEnd type="none" w="med" len="med"/>
          </a:ln>
        </p:spPr>
        <p:txBody>
          <a:bodyPr wrap="square" anchor="t">
            <a:spAutoFit/>
          </a:bodyPr>
          <a:lstStyle/>
          <a:p>
            <a:pPr defTabSz="1218565" fontAlgn="base">
              <a:spcBef>
                <a:spcPct val="0"/>
              </a:spcBef>
              <a:spcAft>
                <a:spcPct val="0"/>
              </a:spcAft>
              <a:defRPr/>
            </a:pPr>
            <a:r>
              <a:rPr lang="zh-CN" altLang="en-US" sz="2400" b="1" dirty="0">
                <a:latin typeface="黑体" panose="02010609060101010101" pitchFamily="2" charset="-122"/>
                <a:ea typeface="黑体" panose="02010609060101010101" pitchFamily="2" charset="-122"/>
              </a:rPr>
              <a:t>土地改革，颁布</a:t>
            </a:r>
            <a:r>
              <a:rPr lang="en-US" altLang="zh-CN" sz="2400" b="1" dirty="0">
                <a:latin typeface="黑体" panose="02010609060101010101" pitchFamily="2" charset="-122"/>
                <a:ea typeface="黑体" panose="02010609060101010101" pitchFamily="2" charset="-122"/>
              </a:rPr>
              <a:t>《</a:t>
            </a:r>
            <a:r>
              <a:rPr lang="zh-CN" altLang="en-US" sz="2400" b="1" dirty="0">
                <a:latin typeface="黑体" panose="02010609060101010101" pitchFamily="2" charset="-122"/>
                <a:ea typeface="黑体" panose="02010609060101010101" pitchFamily="2" charset="-122"/>
              </a:rPr>
              <a:t>土地法大纲</a:t>
            </a:r>
            <a:r>
              <a:rPr lang="en-US" altLang="zh-CN" sz="2400" b="1" dirty="0">
                <a:latin typeface="黑体" panose="02010609060101010101" pitchFamily="2" charset="-122"/>
                <a:ea typeface="黑体" panose="02010609060101010101" pitchFamily="2" charset="-122"/>
              </a:rPr>
              <a:t>》</a:t>
            </a:r>
            <a:r>
              <a:rPr lang="zh-CN" altLang="en-US" sz="2400" b="1" dirty="0">
                <a:latin typeface="黑体" panose="02010609060101010101" pitchFamily="2" charset="-122"/>
                <a:ea typeface="黑体" panose="02010609060101010101" pitchFamily="2" charset="-122"/>
              </a:rPr>
              <a:t>，政权根基稳定</a:t>
            </a:r>
            <a:endParaRPr lang="en-US" altLang="zh-CN" sz="2400" b="1" dirty="0">
              <a:latin typeface="黑体" panose="02010609060101010101" pitchFamily="2" charset="-122"/>
              <a:ea typeface="黑体" panose="02010609060101010101" pitchFamily="2" charset="-122"/>
            </a:endParaRPr>
          </a:p>
        </p:txBody>
      </p:sp>
      <p:sp>
        <p:nvSpPr>
          <p:cNvPr id="61453" name="Text Box 4"/>
          <p:cNvSpPr txBox="1"/>
          <p:nvPr/>
        </p:nvSpPr>
        <p:spPr>
          <a:xfrm>
            <a:off x="4225925" y="5276851"/>
            <a:ext cx="1335088" cy="607695"/>
          </a:xfrm>
          <a:prstGeom prst="rect">
            <a:avLst/>
          </a:prstGeom>
          <a:noFill/>
          <a:ln w="9525">
            <a:noFill/>
          </a:ln>
        </p:spPr>
        <p:txBody>
          <a:bodyPr anchor="t">
            <a:spAutoFit/>
          </a:bodyPr>
          <a:lstStyle/>
          <a:p>
            <a:pPr algn="ctr">
              <a:lnSpc>
                <a:spcPct val="120000"/>
              </a:lnSpc>
              <a:buSzTx/>
            </a:pPr>
            <a:r>
              <a:rPr lang="zh-CN" altLang="en-US" sz="2800" b="1" dirty="0">
                <a:solidFill>
                  <a:srgbClr val="FF0000"/>
                </a:solidFill>
                <a:latin typeface="黑体" panose="02010609060101010101" pitchFamily="2" charset="-122"/>
                <a:ea typeface="黑体" panose="02010609060101010101" pitchFamily="2" charset="-122"/>
              </a:rPr>
              <a:t>外交</a:t>
            </a:r>
            <a:endParaRPr lang="zh-CN" altLang="en-US" sz="2800" b="1" dirty="0">
              <a:solidFill>
                <a:srgbClr val="FF0000"/>
              </a:solidFill>
              <a:latin typeface="黑体" panose="02010609060101010101" pitchFamily="2" charset="-122"/>
              <a:ea typeface="黑体" panose="02010609060101010101" pitchFamily="2" charset="-122"/>
            </a:endParaRPr>
          </a:p>
        </p:txBody>
      </p:sp>
      <p:sp>
        <p:nvSpPr>
          <p:cNvPr id="15" name="矩形 14"/>
          <p:cNvSpPr/>
          <p:nvPr/>
        </p:nvSpPr>
        <p:spPr>
          <a:xfrm>
            <a:off x="119380" y="5346700"/>
            <a:ext cx="4199255" cy="460375"/>
          </a:xfrm>
          <a:prstGeom prst="rect">
            <a:avLst/>
          </a:prstGeom>
          <a:ln>
            <a:solidFill>
              <a:srgbClr val="0070C0"/>
            </a:solidFill>
          </a:ln>
        </p:spPr>
        <p:txBody>
          <a:bodyPr wrap="square">
            <a:spAutoFit/>
          </a:bodyPr>
          <a:lstStyle/>
          <a:p>
            <a:pPr defTabSz="1218565" fontAlgn="base">
              <a:spcBef>
                <a:spcPct val="0"/>
              </a:spcBef>
              <a:spcAft>
                <a:spcPct val="0"/>
              </a:spcAft>
              <a:defRPr/>
            </a:pPr>
            <a:r>
              <a:rPr lang="zh-CN" altLang="en-US" sz="2400" b="1" dirty="0">
                <a:latin typeface="黑体" panose="02010609060101010101" pitchFamily="2" charset="-122"/>
                <a:ea typeface="黑体" panose="02010609060101010101" pitchFamily="2" charset="-122"/>
              </a:rPr>
              <a:t>过度依赖美国，出卖国家主权</a:t>
            </a:r>
            <a:endParaRPr lang="zh-CN" altLang="en-US" sz="2400" b="1" dirty="0">
              <a:latin typeface="黑体" panose="02010609060101010101" pitchFamily="2" charset="-122"/>
              <a:ea typeface="黑体" panose="02010609060101010101" pitchFamily="2" charset="-122"/>
            </a:endParaRPr>
          </a:p>
        </p:txBody>
      </p:sp>
      <p:sp>
        <p:nvSpPr>
          <p:cNvPr id="16" name="矩形 15"/>
          <p:cNvSpPr/>
          <p:nvPr/>
        </p:nvSpPr>
        <p:spPr>
          <a:xfrm>
            <a:off x="5519738" y="5346700"/>
            <a:ext cx="3532185" cy="534035"/>
          </a:xfrm>
          <a:prstGeom prst="rect">
            <a:avLst/>
          </a:prstGeom>
          <a:ln>
            <a:solidFill>
              <a:srgbClr val="FF0000"/>
            </a:solidFill>
          </a:ln>
        </p:spPr>
        <p:txBody>
          <a:bodyPr wrap="square">
            <a:spAutoFit/>
          </a:bodyPr>
          <a:lstStyle/>
          <a:p>
            <a:pPr defTabSz="1218565" fontAlgn="base">
              <a:lnSpc>
                <a:spcPct val="120000"/>
              </a:lnSpc>
              <a:spcBef>
                <a:spcPct val="0"/>
              </a:spcBef>
              <a:spcAft>
                <a:spcPct val="0"/>
              </a:spcAft>
              <a:defRPr/>
            </a:pPr>
            <a:r>
              <a:rPr lang="zh-CN" altLang="en-US" sz="2400" b="1" dirty="0">
                <a:latin typeface="黑体" panose="02010609060101010101" pitchFamily="2" charset="-122"/>
                <a:ea typeface="黑体" panose="02010609060101010101" pitchFamily="2" charset="-122"/>
              </a:rPr>
              <a:t>维护主权</a:t>
            </a:r>
            <a:endParaRPr lang="zh-CN" altLang="en-US" sz="2400" b="1" dirty="0">
              <a:latin typeface="黑体" panose="02010609060101010101" pitchFamily="2" charset="-122"/>
              <a:ea typeface="黑体" panose="02010609060101010101" pitchFamily="2" charset="-122"/>
            </a:endParaRPr>
          </a:p>
        </p:txBody>
      </p:sp>
      <p:sp>
        <p:nvSpPr>
          <p:cNvPr id="53" name="文本框 6"/>
          <p:cNvSpPr txBox="1"/>
          <p:nvPr/>
        </p:nvSpPr>
        <p:spPr>
          <a:xfrm>
            <a:off x="85725" y="382270"/>
            <a:ext cx="4736465" cy="491490"/>
          </a:xfrm>
          <a:prstGeom prst="rect">
            <a:avLst/>
          </a:prstGeom>
          <a:solidFill>
            <a:schemeClr val="accent3">
              <a:lumMod val="20000"/>
              <a:lumOff val="80000"/>
            </a:schemeClr>
          </a:solidFill>
          <a:ln w="9525">
            <a:solidFill>
              <a:srgbClr val="FF0000"/>
            </a:solidFill>
          </a:ln>
        </p:spPr>
        <p:txBody>
          <a:bodyPr wrap="square" anchor="t">
            <a:spAutoFit/>
          </a:bodyPr>
          <a:p>
            <a:pPr algn="ctr"/>
            <a:r>
              <a:rPr lang="en-US" alt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5.</a:t>
            </a:r>
            <a:r>
              <a:rPr lang="zh-CN" altLang="en-US" sz="2600" b="1" dirty="0">
                <a:latin typeface="黑体" panose="02010609060101010101" pitchFamily="2" charset="-122"/>
                <a:ea typeface="黑体" panose="02010609060101010101" pitchFamily="2" charset="-122"/>
                <a:cs typeface="黑体" panose="02010609060101010101" pitchFamily="2" charset="-122"/>
                <a:sym typeface="+mn-ea"/>
              </a:rPr>
              <a:t>人民解放战争胜利的原因</a:t>
            </a:r>
            <a:endParaRPr lang="zh-CN" altLang="zh-CN" sz="2600" b="1" dirty="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bldLvl="0" animBg="1"/>
      <p:bldP spid="61446" grpId="0" bldLvl="0" animBg="1"/>
      <p:bldP spid="61448" grpId="0" bldLvl="0" animBg="1"/>
      <p:bldP spid="61449" grpId="0" bldLvl="0" animBg="1"/>
      <p:bldP spid="12" grpId="0" bldLvl="0" animBg="1"/>
      <p:bldP spid="61452" grpId="0" bldLvl="0" animBg="1"/>
      <p:bldP spid="15" grpId="0" bldLvl="0" animBg="1"/>
      <p:bldP spid="1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7"/>
          <p:cNvSpPr/>
          <p:nvPr/>
        </p:nvSpPr>
        <p:spPr>
          <a:xfrm flipV="1">
            <a:off x="521336" y="969356"/>
            <a:ext cx="1069634" cy="228588"/>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solidFill>
            <a:sysClr val="window" lastClr="FFFFFF"/>
          </a:solidFill>
          <a:ln w="12700" cap="flat" cmpd="sng" algn="ctr">
            <a:noFill/>
            <a:prstDash val="solid"/>
            <a:miter lim="800000"/>
          </a:ln>
          <a:effectLst/>
        </p:spPr>
        <p:txBody>
          <a:bodyPr rtlCol="0" anchor="ctr"/>
          <a:lstStyle/>
          <a:p>
            <a:pPr algn="ctr" defTabSz="809625">
              <a:defRPr/>
            </a:pPr>
            <a:endParaRPr lang="zh-CN" altLang="en-US" sz="1195" kern="0">
              <a:solidFill>
                <a:prstClr val="white"/>
              </a:solidFill>
              <a:latin typeface="Calibri" panose="020F0502020204030204"/>
              <a:ea typeface="宋体" panose="02010600030101010101" pitchFamily="2" charset="-122"/>
            </a:endParaRPr>
          </a:p>
        </p:txBody>
      </p:sp>
      <p:grpSp>
        <p:nvGrpSpPr>
          <p:cNvPr id="3" name="组合 2"/>
          <p:cNvGrpSpPr/>
          <p:nvPr/>
        </p:nvGrpSpPr>
        <p:grpSpPr>
          <a:xfrm>
            <a:off x="2111049" y="1205301"/>
            <a:ext cx="502796" cy="408614"/>
            <a:chOff x="2591395" y="1560012"/>
            <a:chExt cx="6273282" cy="4516858"/>
          </a:xfrm>
          <a:solidFill>
            <a:sysClr val="window" lastClr="FFFFFF"/>
          </a:solidFill>
        </p:grpSpPr>
        <p:sp>
          <p:nvSpPr>
            <p:cNvPr id="4" name="弦形 4"/>
            <p:cNvSpPr/>
            <p:nvPr/>
          </p:nvSpPr>
          <p:spPr>
            <a:xfrm rot="6965211">
              <a:off x="7310687" y="3643171"/>
              <a:ext cx="1387147" cy="1720833"/>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1" fmla="*/ 2917440 w 2917440"/>
                <a:gd name="connsiteY0-2" fmla="*/ 1681062 h 1909286"/>
                <a:gd name="connsiteX1-3" fmla="*/ 1546723 w 2917440"/>
                <a:gd name="connsiteY1-4" fmla="*/ 1902984 h 1909286"/>
                <a:gd name="connsiteX2-5" fmla="*/ 348665 w 2917440"/>
                <a:gd name="connsiteY2-6" fmla="*/ 402167 h 1909286"/>
                <a:gd name="connsiteX3-7" fmla="*/ 2110672 w 2917440"/>
                <a:gd name="connsiteY3-8" fmla="*/ 0 h 1909286"/>
                <a:gd name="connsiteX4-9" fmla="*/ 2917440 w 2917440"/>
                <a:gd name="connsiteY4-10" fmla="*/ 1681062 h 1909286"/>
                <a:gd name="connsiteX0-11" fmla="*/ 2688210 w 2688210"/>
                <a:gd name="connsiteY0-12" fmla="*/ 1681062 h 1947908"/>
                <a:gd name="connsiteX1-13" fmla="*/ 1317493 w 2688210"/>
                <a:gd name="connsiteY1-14" fmla="*/ 1902984 h 1947908"/>
                <a:gd name="connsiteX2-15" fmla="*/ 224350 w 2688210"/>
                <a:gd name="connsiteY2-16" fmla="*/ 725895 h 1947908"/>
                <a:gd name="connsiteX3-17" fmla="*/ 1881442 w 2688210"/>
                <a:gd name="connsiteY3-18" fmla="*/ 0 h 1947908"/>
                <a:gd name="connsiteX4-19" fmla="*/ 2688210 w 2688210"/>
                <a:gd name="connsiteY4-20" fmla="*/ 1681062 h 1947908"/>
                <a:gd name="connsiteX0-21" fmla="*/ 2601313 w 2601313"/>
                <a:gd name="connsiteY0-22" fmla="*/ 1681062 h 1947908"/>
                <a:gd name="connsiteX1-23" fmla="*/ 1230596 w 2601313"/>
                <a:gd name="connsiteY1-24" fmla="*/ 1902984 h 1947908"/>
                <a:gd name="connsiteX2-25" fmla="*/ 137453 w 2601313"/>
                <a:gd name="connsiteY2-26" fmla="*/ 725895 h 1947908"/>
                <a:gd name="connsiteX3-27" fmla="*/ 1794545 w 2601313"/>
                <a:gd name="connsiteY3-28" fmla="*/ 0 h 1947908"/>
                <a:gd name="connsiteX4-29" fmla="*/ 2601313 w 2601313"/>
                <a:gd name="connsiteY4-30" fmla="*/ 1681062 h 1947908"/>
                <a:gd name="connsiteX0-31" fmla="*/ 2606235 w 2606235"/>
                <a:gd name="connsiteY0-32" fmla="*/ 1681062 h 1973367"/>
                <a:gd name="connsiteX1-33" fmla="*/ 1177887 w 2606235"/>
                <a:gd name="connsiteY1-34" fmla="*/ 1931201 h 1973367"/>
                <a:gd name="connsiteX2-35" fmla="*/ 142375 w 2606235"/>
                <a:gd name="connsiteY2-36" fmla="*/ 725895 h 1973367"/>
                <a:gd name="connsiteX3-37" fmla="*/ 1799467 w 2606235"/>
                <a:gd name="connsiteY3-38" fmla="*/ 0 h 1973367"/>
                <a:gd name="connsiteX4-39" fmla="*/ 2606235 w 2606235"/>
                <a:gd name="connsiteY4-40" fmla="*/ 1681062 h 1973367"/>
                <a:gd name="connsiteX0-41" fmla="*/ 2621805 w 2621805"/>
                <a:gd name="connsiteY0-42" fmla="*/ 1681062 h 1939707"/>
                <a:gd name="connsiteX1-43" fmla="*/ 1193457 w 2621805"/>
                <a:gd name="connsiteY1-44" fmla="*/ 1931201 h 1939707"/>
                <a:gd name="connsiteX2-45" fmla="*/ 157945 w 2621805"/>
                <a:gd name="connsiteY2-46" fmla="*/ 725895 h 1939707"/>
                <a:gd name="connsiteX3-47" fmla="*/ 1815037 w 2621805"/>
                <a:gd name="connsiteY3-48" fmla="*/ 0 h 1939707"/>
                <a:gd name="connsiteX4-49" fmla="*/ 2621805 w 2621805"/>
                <a:gd name="connsiteY4-50" fmla="*/ 1681062 h 1939707"/>
                <a:gd name="connsiteX0-51" fmla="*/ 2622069 w 2622069"/>
                <a:gd name="connsiteY0-52" fmla="*/ 1681062 h 1938274"/>
                <a:gd name="connsiteX1-53" fmla="*/ 1193721 w 2622069"/>
                <a:gd name="connsiteY1-54" fmla="*/ 1931201 h 1938274"/>
                <a:gd name="connsiteX2-55" fmla="*/ 158209 w 2622069"/>
                <a:gd name="connsiteY2-56" fmla="*/ 725895 h 1938274"/>
                <a:gd name="connsiteX3-57" fmla="*/ 1815301 w 2622069"/>
                <a:gd name="connsiteY3-58" fmla="*/ 0 h 1938274"/>
                <a:gd name="connsiteX4-59" fmla="*/ 2622069 w 2622069"/>
                <a:gd name="connsiteY4-60" fmla="*/ 1681062 h 1938274"/>
                <a:gd name="connsiteX0-61" fmla="*/ 2622069 w 2622069"/>
                <a:gd name="connsiteY0-62" fmla="*/ 2170930 h 2428142"/>
                <a:gd name="connsiteX1-63" fmla="*/ 1193721 w 2622069"/>
                <a:gd name="connsiteY1-64" fmla="*/ 2421069 h 2428142"/>
                <a:gd name="connsiteX2-65" fmla="*/ 158209 w 2622069"/>
                <a:gd name="connsiteY2-66" fmla="*/ 1215763 h 2428142"/>
                <a:gd name="connsiteX3-67" fmla="*/ 1575456 w 2622069"/>
                <a:gd name="connsiteY3-68" fmla="*/ 0 h 2428142"/>
                <a:gd name="connsiteX4-69" fmla="*/ 2622069 w 2622069"/>
                <a:gd name="connsiteY4-70" fmla="*/ 2170930 h 2428142"/>
                <a:gd name="connsiteX0-71" fmla="*/ 2612766 w 2612766"/>
                <a:gd name="connsiteY0-72" fmla="*/ 2170930 h 2464127"/>
                <a:gd name="connsiteX1-73" fmla="*/ 1184418 w 2612766"/>
                <a:gd name="connsiteY1-74" fmla="*/ 2421069 h 2464127"/>
                <a:gd name="connsiteX2-75" fmla="*/ 141852 w 2612766"/>
                <a:gd name="connsiteY2-76" fmla="*/ 1201355 h 2464127"/>
                <a:gd name="connsiteX3-77" fmla="*/ 1566153 w 2612766"/>
                <a:gd name="connsiteY3-78" fmla="*/ 0 h 2464127"/>
                <a:gd name="connsiteX4-79" fmla="*/ 2612766 w 2612766"/>
                <a:gd name="connsiteY4-80" fmla="*/ 2170930 h 2464127"/>
                <a:gd name="connsiteX0-81" fmla="*/ 2612766 w 2612766"/>
                <a:gd name="connsiteY0-82" fmla="*/ 2170930 h 2464127"/>
                <a:gd name="connsiteX1-83" fmla="*/ 1184418 w 2612766"/>
                <a:gd name="connsiteY1-84" fmla="*/ 2421069 h 2464127"/>
                <a:gd name="connsiteX2-85" fmla="*/ 141852 w 2612766"/>
                <a:gd name="connsiteY2-86" fmla="*/ 1201355 h 2464127"/>
                <a:gd name="connsiteX3-87" fmla="*/ 1566153 w 2612766"/>
                <a:gd name="connsiteY3-88" fmla="*/ 0 h 2464127"/>
                <a:gd name="connsiteX4-89" fmla="*/ 2612766 w 2612766"/>
                <a:gd name="connsiteY4-90" fmla="*/ 2170930 h 2464127"/>
                <a:gd name="connsiteX0-91" fmla="*/ 2612766 w 2612766"/>
                <a:gd name="connsiteY0-92" fmla="*/ 2228561 h 2521758"/>
                <a:gd name="connsiteX1-93" fmla="*/ 1184418 w 2612766"/>
                <a:gd name="connsiteY1-94" fmla="*/ 2478700 h 2521758"/>
                <a:gd name="connsiteX2-95" fmla="*/ 141852 w 2612766"/>
                <a:gd name="connsiteY2-96" fmla="*/ 1258986 h 2521758"/>
                <a:gd name="connsiteX3-97" fmla="*/ 1537937 w 2612766"/>
                <a:gd name="connsiteY3-98" fmla="*/ 0 h 2521758"/>
                <a:gd name="connsiteX4-99" fmla="*/ 2612766 w 2612766"/>
                <a:gd name="connsiteY4-100" fmla="*/ 2228561 h 2521758"/>
                <a:gd name="connsiteX0-101" fmla="*/ 2612766 w 2612766"/>
                <a:gd name="connsiteY0-102" fmla="*/ 2228561 h 2521758"/>
                <a:gd name="connsiteX1-103" fmla="*/ 1184418 w 2612766"/>
                <a:gd name="connsiteY1-104" fmla="*/ 2478700 h 2521758"/>
                <a:gd name="connsiteX2-105" fmla="*/ 141852 w 2612766"/>
                <a:gd name="connsiteY2-106" fmla="*/ 1258986 h 2521758"/>
                <a:gd name="connsiteX3-107" fmla="*/ 1537937 w 2612766"/>
                <a:gd name="connsiteY3-108" fmla="*/ 0 h 2521758"/>
                <a:gd name="connsiteX4-109" fmla="*/ 2612766 w 2612766"/>
                <a:gd name="connsiteY4-110" fmla="*/ 2228561 h 2521758"/>
                <a:gd name="connsiteX0-111" fmla="*/ 2615300 w 2615300"/>
                <a:gd name="connsiteY0-112" fmla="*/ 2228561 h 2478743"/>
                <a:gd name="connsiteX1-113" fmla="*/ 1186952 w 2615300"/>
                <a:gd name="connsiteY1-114" fmla="*/ 2478700 h 2478743"/>
                <a:gd name="connsiteX2-115" fmla="*/ 144386 w 2615300"/>
                <a:gd name="connsiteY2-116" fmla="*/ 1258986 h 2478743"/>
                <a:gd name="connsiteX3-117" fmla="*/ 1540471 w 2615300"/>
                <a:gd name="connsiteY3-118" fmla="*/ 0 h 2478743"/>
                <a:gd name="connsiteX4-119" fmla="*/ 2615300 w 2615300"/>
                <a:gd name="connsiteY4-120" fmla="*/ 2228561 h 2478743"/>
                <a:gd name="connsiteX0-121" fmla="*/ 2615300 w 2615300"/>
                <a:gd name="connsiteY0-122" fmla="*/ 2372638 h 2622820"/>
                <a:gd name="connsiteX1-123" fmla="*/ 1186952 w 2615300"/>
                <a:gd name="connsiteY1-124" fmla="*/ 2622777 h 2622820"/>
                <a:gd name="connsiteX2-125" fmla="*/ 144386 w 2615300"/>
                <a:gd name="connsiteY2-126" fmla="*/ 1403063 h 2622820"/>
                <a:gd name="connsiteX3-127" fmla="*/ 1469928 w 2615300"/>
                <a:gd name="connsiteY3-128" fmla="*/ 0 h 2622820"/>
                <a:gd name="connsiteX4-129" fmla="*/ 2615300 w 2615300"/>
                <a:gd name="connsiteY4-130" fmla="*/ 2372638 h 2622820"/>
                <a:gd name="connsiteX0-131" fmla="*/ 2615300 w 2615300"/>
                <a:gd name="connsiteY0-132" fmla="*/ 2500640 h 2750822"/>
                <a:gd name="connsiteX1-133" fmla="*/ 1186952 w 2615300"/>
                <a:gd name="connsiteY1-134" fmla="*/ 2750779 h 2750822"/>
                <a:gd name="connsiteX2-135" fmla="*/ 144386 w 2615300"/>
                <a:gd name="connsiteY2-136" fmla="*/ 1531065 h 2750822"/>
                <a:gd name="connsiteX3-137" fmla="*/ 990324 w 2615300"/>
                <a:gd name="connsiteY3-138" fmla="*/ 442268 h 2750822"/>
                <a:gd name="connsiteX4-139" fmla="*/ 1469928 w 2615300"/>
                <a:gd name="connsiteY4-140" fmla="*/ 128002 h 2750822"/>
                <a:gd name="connsiteX5" fmla="*/ 2615300 w 2615300"/>
                <a:gd name="connsiteY5" fmla="*/ 2500640 h 2750822"/>
                <a:gd name="connsiteX0-141" fmla="*/ 2615300 w 2615300"/>
                <a:gd name="connsiteY0-142" fmla="*/ 3019141 h 3269323"/>
                <a:gd name="connsiteX1-143" fmla="*/ 1186952 w 2615300"/>
                <a:gd name="connsiteY1-144" fmla="*/ 3269280 h 3269323"/>
                <a:gd name="connsiteX2-145" fmla="*/ 144386 w 2615300"/>
                <a:gd name="connsiteY2-146" fmla="*/ 2049566 h 3269323"/>
                <a:gd name="connsiteX3-147" fmla="*/ 990324 w 2615300"/>
                <a:gd name="connsiteY3-148" fmla="*/ 960769 h 3269323"/>
                <a:gd name="connsiteX4-149" fmla="*/ 1187758 w 2615300"/>
                <a:gd name="connsiteY4-150" fmla="*/ 70188 h 3269323"/>
                <a:gd name="connsiteX5-151" fmla="*/ 2615300 w 2615300"/>
                <a:gd name="connsiteY5-152" fmla="*/ 3019141 h 3269323"/>
                <a:gd name="connsiteX0-153" fmla="*/ 2615300 w 2615300"/>
                <a:gd name="connsiteY0-154" fmla="*/ 2948953 h 3199135"/>
                <a:gd name="connsiteX1-155" fmla="*/ 1186952 w 2615300"/>
                <a:gd name="connsiteY1-156" fmla="*/ 3199092 h 3199135"/>
                <a:gd name="connsiteX2-157" fmla="*/ 144386 w 2615300"/>
                <a:gd name="connsiteY2-158" fmla="*/ 1979378 h 3199135"/>
                <a:gd name="connsiteX3-159" fmla="*/ 990324 w 2615300"/>
                <a:gd name="connsiteY3-160" fmla="*/ 890581 h 3199135"/>
                <a:gd name="connsiteX4-161" fmla="*/ 1187758 w 2615300"/>
                <a:gd name="connsiteY4-162" fmla="*/ 0 h 3199135"/>
                <a:gd name="connsiteX5-163" fmla="*/ 2615300 w 2615300"/>
                <a:gd name="connsiteY5-164" fmla="*/ 2948953 h 3199135"/>
                <a:gd name="connsiteX0-165" fmla="*/ 2615300 w 2615300"/>
                <a:gd name="connsiteY0-166" fmla="*/ 2948953 h 3199135"/>
                <a:gd name="connsiteX1-167" fmla="*/ 1186952 w 2615300"/>
                <a:gd name="connsiteY1-168" fmla="*/ 3199092 h 3199135"/>
                <a:gd name="connsiteX2-169" fmla="*/ 144386 w 2615300"/>
                <a:gd name="connsiteY2-170" fmla="*/ 1979378 h 3199135"/>
                <a:gd name="connsiteX3-171" fmla="*/ 990324 w 2615300"/>
                <a:gd name="connsiteY3-172" fmla="*/ 890581 h 3199135"/>
                <a:gd name="connsiteX4-173" fmla="*/ 1187758 w 2615300"/>
                <a:gd name="connsiteY4-174" fmla="*/ 0 h 3199135"/>
                <a:gd name="connsiteX5-175" fmla="*/ 2615300 w 2615300"/>
                <a:gd name="connsiteY5-176" fmla="*/ 2948953 h 3199135"/>
                <a:gd name="connsiteX0-177" fmla="*/ 2615300 w 2615300"/>
                <a:gd name="connsiteY0-178" fmla="*/ 2948953 h 3199135"/>
                <a:gd name="connsiteX1-179" fmla="*/ 1186952 w 2615300"/>
                <a:gd name="connsiteY1-180" fmla="*/ 3199092 h 3199135"/>
                <a:gd name="connsiteX2-181" fmla="*/ 144386 w 2615300"/>
                <a:gd name="connsiteY2-182" fmla="*/ 1979378 h 3199135"/>
                <a:gd name="connsiteX3-183" fmla="*/ 990324 w 2615300"/>
                <a:gd name="connsiteY3-184" fmla="*/ 890581 h 3199135"/>
                <a:gd name="connsiteX4-185" fmla="*/ 1187758 w 2615300"/>
                <a:gd name="connsiteY4-186" fmla="*/ 0 h 3199135"/>
                <a:gd name="connsiteX5-187" fmla="*/ 2615300 w 2615300"/>
                <a:gd name="connsiteY5-188" fmla="*/ 2948953 h 3199135"/>
                <a:gd name="connsiteX0-189" fmla="*/ 2615300 w 2615300"/>
                <a:gd name="connsiteY0-190" fmla="*/ 2948953 h 3199135"/>
                <a:gd name="connsiteX1-191" fmla="*/ 1186952 w 2615300"/>
                <a:gd name="connsiteY1-192" fmla="*/ 3199092 h 3199135"/>
                <a:gd name="connsiteX2-193" fmla="*/ 144386 w 2615300"/>
                <a:gd name="connsiteY2-194" fmla="*/ 1979378 h 3199135"/>
                <a:gd name="connsiteX3-195" fmla="*/ 925938 w 2615300"/>
                <a:gd name="connsiteY3-196" fmla="*/ 868520 h 3199135"/>
                <a:gd name="connsiteX4-197" fmla="*/ 1187758 w 2615300"/>
                <a:gd name="connsiteY4-198" fmla="*/ 0 h 3199135"/>
                <a:gd name="connsiteX5-199" fmla="*/ 2615300 w 2615300"/>
                <a:gd name="connsiteY5-200" fmla="*/ 2948953 h 3199135"/>
                <a:gd name="connsiteX0-201" fmla="*/ 2692798 w 2692798"/>
                <a:gd name="connsiteY0-202" fmla="*/ 2948953 h 3241750"/>
                <a:gd name="connsiteX1-203" fmla="*/ 1264450 w 2692798"/>
                <a:gd name="connsiteY1-204" fmla="*/ 3199092 h 3241750"/>
                <a:gd name="connsiteX2-205" fmla="*/ 135735 w 2692798"/>
                <a:gd name="connsiteY2-206" fmla="*/ 1985833 h 3241750"/>
                <a:gd name="connsiteX3-207" fmla="*/ 1003436 w 2692798"/>
                <a:gd name="connsiteY3-208" fmla="*/ 868520 h 3241750"/>
                <a:gd name="connsiteX4-209" fmla="*/ 1265256 w 2692798"/>
                <a:gd name="connsiteY4-210" fmla="*/ 0 h 3241750"/>
                <a:gd name="connsiteX5-211" fmla="*/ 2692798 w 2692798"/>
                <a:gd name="connsiteY5-212" fmla="*/ 2948953 h 3241750"/>
                <a:gd name="connsiteX0-213" fmla="*/ 2692798 w 2692798"/>
                <a:gd name="connsiteY0-214" fmla="*/ 2948953 h 3241750"/>
                <a:gd name="connsiteX1-215" fmla="*/ 1264450 w 2692798"/>
                <a:gd name="connsiteY1-216" fmla="*/ 3199092 h 3241750"/>
                <a:gd name="connsiteX2-217" fmla="*/ 135735 w 2692798"/>
                <a:gd name="connsiteY2-218" fmla="*/ 1985833 h 3241750"/>
                <a:gd name="connsiteX3-219" fmla="*/ 1003436 w 2692798"/>
                <a:gd name="connsiteY3-220" fmla="*/ 868520 h 3241750"/>
                <a:gd name="connsiteX4-221" fmla="*/ 1265256 w 2692798"/>
                <a:gd name="connsiteY4-222" fmla="*/ 0 h 3241750"/>
                <a:gd name="connsiteX5-223" fmla="*/ 2692798 w 2692798"/>
                <a:gd name="connsiteY5-224" fmla="*/ 2948953 h 3241750"/>
                <a:gd name="connsiteX0-225" fmla="*/ 2699637 w 2699637"/>
                <a:gd name="connsiteY0-226" fmla="*/ 2948953 h 3204162"/>
                <a:gd name="connsiteX1-227" fmla="*/ 1271289 w 2699637"/>
                <a:gd name="connsiteY1-228" fmla="*/ 3199092 h 3204162"/>
                <a:gd name="connsiteX2-229" fmla="*/ 142574 w 2699637"/>
                <a:gd name="connsiteY2-230" fmla="*/ 1985833 h 3204162"/>
                <a:gd name="connsiteX3-231" fmla="*/ 1010275 w 2699637"/>
                <a:gd name="connsiteY3-232" fmla="*/ 868520 h 3204162"/>
                <a:gd name="connsiteX4-233" fmla="*/ 1272095 w 2699637"/>
                <a:gd name="connsiteY4-234" fmla="*/ 0 h 3204162"/>
                <a:gd name="connsiteX5-235" fmla="*/ 2699637 w 2699637"/>
                <a:gd name="connsiteY5-236" fmla="*/ 2948953 h 3204162"/>
                <a:gd name="connsiteX0-237" fmla="*/ 2641454 w 2641454"/>
                <a:gd name="connsiteY0-238" fmla="*/ 2948953 h 3243390"/>
                <a:gd name="connsiteX1-239" fmla="*/ 1213106 w 2641454"/>
                <a:gd name="connsiteY1-240" fmla="*/ 3199092 h 3243390"/>
                <a:gd name="connsiteX2-241" fmla="*/ 139592 w 2641454"/>
                <a:gd name="connsiteY2-242" fmla="*/ 1959450 h 3243390"/>
                <a:gd name="connsiteX3-243" fmla="*/ 952092 w 2641454"/>
                <a:gd name="connsiteY3-244" fmla="*/ 868520 h 3243390"/>
                <a:gd name="connsiteX4-245" fmla="*/ 1213912 w 2641454"/>
                <a:gd name="connsiteY4-246" fmla="*/ 0 h 3243390"/>
                <a:gd name="connsiteX5-247" fmla="*/ 2641454 w 2641454"/>
                <a:gd name="connsiteY5-248" fmla="*/ 2948953 h 3243390"/>
                <a:gd name="connsiteX0-249" fmla="*/ 2643841 w 2643841"/>
                <a:gd name="connsiteY0-250" fmla="*/ 2948953 h 3255368"/>
                <a:gd name="connsiteX1-251" fmla="*/ 1187893 w 2643841"/>
                <a:gd name="connsiteY1-252" fmla="*/ 3212284 h 3255368"/>
                <a:gd name="connsiteX2-253" fmla="*/ 141979 w 2643841"/>
                <a:gd name="connsiteY2-254" fmla="*/ 1959450 h 3255368"/>
                <a:gd name="connsiteX3-255" fmla="*/ 954479 w 2643841"/>
                <a:gd name="connsiteY3-256" fmla="*/ 868520 h 3255368"/>
                <a:gd name="connsiteX4-257" fmla="*/ 1216299 w 2643841"/>
                <a:gd name="connsiteY4-258" fmla="*/ 0 h 3255368"/>
                <a:gd name="connsiteX5-259" fmla="*/ 2643841 w 2643841"/>
                <a:gd name="connsiteY5-260" fmla="*/ 2948953 h 3255368"/>
                <a:gd name="connsiteX0-261" fmla="*/ 2657306 w 2657306"/>
                <a:gd name="connsiteY0-262" fmla="*/ 2948953 h 3218166"/>
                <a:gd name="connsiteX1-263" fmla="*/ 1201358 w 2657306"/>
                <a:gd name="connsiteY1-264" fmla="*/ 3212284 h 3218166"/>
                <a:gd name="connsiteX2-265" fmla="*/ 155444 w 2657306"/>
                <a:gd name="connsiteY2-266" fmla="*/ 1959450 h 3218166"/>
                <a:gd name="connsiteX3-267" fmla="*/ 967944 w 2657306"/>
                <a:gd name="connsiteY3-268" fmla="*/ 868520 h 3218166"/>
                <a:gd name="connsiteX4-269" fmla="*/ 1229764 w 2657306"/>
                <a:gd name="connsiteY4-270" fmla="*/ 0 h 3218166"/>
                <a:gd name="connsiteX5-271" fmla="*/ 2657306 w 2657306"/>
                <a:gd name="connsiteY5-272" fmla="*/ 2948953 h 32181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51" y="connsiteY5-152"/>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grpFill/>
            <a:ln w="12700" cap="flat" cmpd="sng" algn="ctr">
              <a:noFill/>
              <a:prstDash val="solid"/>
              <a:miter lim="800000"/>
            </a:ln>
            <a:effectLst/>
          </p:spPr>
          <p:txBody>
            <a:bodyPr rtlCol="0" anchor="ctr"/>
            <a:lstStyle/>
            <a:p>
              <a:pPr algn="ctr" defTabSz="809625">
                <a:defRPr/>
              </a:pPr>
              <a:endParaRPr lang="zh-CN" altLang="en-US" sz="1195" kern="0">
                <a:solidFill>
                  <a:prstClr val="white"/>
                </a:solidFill>
                <a:latin typeface="Calibri" panose="020F0502020204030204"/>
                <a:ea typeface="宋体" panose="02010600030101010101" pitchFamily="2" charset="-122"/>
              </a:endParaRPr>
            </a:p>
          </p:txBody>
        </p:sp>
        <p:sp>
          <p:nvSpPr>
            <p:cNvPr id="5" name="任意多边形 10"/>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solidFill>
              <a:sysClr val="window" lastClr="FFFFFF">
                <a:lumMod val="95000"/>
              </a:sysClr>
            </a:solidFill>
            <a:ln w="12700" cap="flat" cmpd="sng" algn="ctr">
              <a:noFill/>
              <a:prstDash val="solid"/>
              <a:miter lim="800000"/>
            </a:ln>
            <a:effectLst/>
          </p:spPr>
          <p:txBody>
            <a:bodyPr rtlCol="0" anchor="ctr"/>
            <a:lstStyle/>
            <a:p>
              <a:pPr algn="ctr" defTabSz="809625">
                <a:defRPr/>
              </a:pPr>
              <a:endParaRPr lang="zh-CN" altLang="en-US" sz="1195" kern="0">
                <a:solidFill>
                  <a:prstClr val="white"/>
                </a:solidFill>
                <a:latin typeface="Calibri" panose="020F0502020204030204"/>
                <a:ea typeface="宋体" panose="02010600030101010101" pitchFamily="2" charset="-122"/>
              </a:endParaRPr>
            </a:p>
          </p:txBody>
        </p:sp>
        <p:sp>
          <p:nvSpPr>
            <p:cNvPr id="6" name="弦形 4"/>
            <p:cNvSpPr/>
            <p:nvPr/>
          </p:nvSpPr>
          <p:spPr>
            <a:xfrm rot="6965211">
              <a:off x="2843659" y="3124969"/>
              <a:ext cx="2699637" cy="3204165"/>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1" fmla="*/ 2917440 w 2917440"/>
                <a:gd name="connsiteY0-2" fmla="*/ 1681062 h 1909286"/>
                <a:gd name="connsiteX1-3" fmla="*/ 1546723 w 2917440"/>
                <a:gd name="connsiteY1-4" fmla="*/ 1902984 h 1909286"/>
                <a:gd name="connsiteX2-5" fmla="*/ 348665 w 2917440"/>
                <a:gd name="connsiteY2-6" fmla="*/ 402167 h 1909286"/>
                <a:gd name="connsiteX3-7" fmla="*/ 2110672 w 2917440"/>
                <a:gd name="connsiteY3-8" fmla="*/ 0 h 1909286"/>
                <a:gd name="connsiteX4-9" fmla="*/ 2917440 w 2917440"/>
                <a:gd name="connsiteY4-10" fmla="*/ 1681062 h 1909286"/>
                <a:gd name="connsiteX0-11" fmla="*/ 2688210 w 2688210"/>
                <a:gd name="connsiteY0-12" fmla="*/ 1681062 h 1947908"/>
                <a:gd name="connsiteX1-13" fmla="*/ 1317493 w 2688210"/>
                <a:gd name="connsiteY1-14" fmla="*/ 1902984 h 1947908"/>
                <a:gd name="connsiteX2-15" fmla="*/ 224350 w 2688210"/>
                <a:gd name="connsiteY2-16" fmla="*/ 725895 h 1947908"/>
                <a:gd name="connsiteX3-17" fmla="*/ 1881442 w 2688210"/>
                <a:gd name="connsiteY3-18" fmla="*/ 0 h 1947908"/>
                <a:gd name="connsiteX4-19" fmla="*/ 2688210 w 2688210"/>
                <a:gd name="connsiteY4-20" fmla="*/ 1681062 h 1947908"/>
                <a:gd name="connsiteX0-21" fmla="*/ 2601313 w 2601313"/>
                <a:gd name="connsiteY0-22" fmla="*/ 1681062 h 1947908"/>
                <a:gd name="connsiteX1-23" fmla="*/ 1230596 w 2601313"/>
                <a:gd name="connsiteY1-24" fmla="*/ 1902984 h 1947908"/>
                <a:gd name="connsiteX2-25" fmla="*/ 137453 w 2601313"/>
                <a:gd name="connsiteY2-26" fmla="*/ 725895 h 1947908"/>
                <a:gd name="connsiteX3-27" fmla="*/ 1794545 w 2601313"/>
                <a:gd name="connsiteY3-28" fmla="*/ 0 h 1947908"/>
                <a:gd name="connsiteX4-29" fmla="*/ 2601313 w 2601313"/>
                <a:gd name="connsiteY4-30" fmla="*/ 1681062 h 1947908"/>
                <a:gd name="connsiteX0-31" fmla="*/ 2606235 w 2606235"/>
                <a:gd name="connsiteY0-32" fmla="*/ 1681062 h 1973367"/>
                <a:gd name="connsiteX1-33" fmla="*/ 1177887 w 2606235"/>
                <a:gd name="connsiteY1-34" fmla="*/ 1931201 h 1973367"/>
                <a:gd name="connsiteX2-35" fmla="*/ 142375 w 2606235"/>
                <a:gd name="connsiteY2-36" fmla="*/ 725895 h 1973367"/>
                <a:gd name="connsiteX3-37" fmla="*/ 1799467 w 2606235"/>
                <a:gd name="connsiteY3-38" fmla="*/ 0 h 1973367"/>
                <a:gd name="connsiteX4-39" fmla="*/ 2606235 w 2606235"/>
                <a:gd name="connsiteY4-40" fmla="*/ 1681062 h 1973367"/>
                <a:gd name="connsiteX0-41" fmla="*/ 2621805 w 2621805"/>
                <a:gd name="connsiteY0-42" fmla="*/ 1681062 h 1939707"/>
                <a:gd name="connsiteX1-43" fmla="*/ 1193457 w 2621805"/>
                <a:gd name="connsiteY1-44" fmla="*/ 1931201 h 1939707"/>
                <a:gd name="connsiteX2-45" fmla="*/ 157945 w 2621805"/>
                <a:gd name="connsiteY2-46" fmla="*/ 725895 h 1939707"/>
                <a:gd name="connsiteX3-47" fmla="*/ 1815037 w 2621805"/>
                <a:gd name="connsiteY3-48" fmla="*/ 0 h 1939707"/>
                <a:gd name="connsiteX4-49" fmla="*/ 2621805 w 2621805"/>
                <a:gd name="connsiteY4-50" fmla="*/ 1681062 h 1939707"/>
                <a:gd name="connsiteX0-51" fmla="*/ 2622069 w 2622069"/>
                <a:gd name="connsiteY0-52" fmla="*/ 1681062 h 1938274"/>
                <a:gd name="connsiteX1-53" fmla="*/ 1193721 w 2622069"/>
                <a:gd name="connsiteY1-54" fmla="*/ 1931201 h 1938274"/>
                <a:gd name="connsiteX2-55" fmla="*/ 158209 w 2622069"/>
                <a:gd name="connsiteY2-56" fmla="*/ 725895 h 1938274"/>
                <a:gd name="connsiteX3-57" fmla="*/ 1815301 w 2622069"/>
                <a:gd name="connsiteY3-58" fmla="*/ 0 h 1938274"/>
                <a:gd name="connsiteX4-59" fmla="*/ 2622069 w 2622069"/>
                <a:gd name="connsiteY4-60" fmla="*/ 1681062 h 1938274"/>
                <a:gd name="connsiteX0-61" fmla="*/ 2622069 w 2622069"/>
                <a:gd name="connsiteY0-62" fmla="*/ 2170930 h 2428142"/>
                <a:gd name="connsiteX1-63" fmla="*/ 1193721 w 2622069"/>
                <a:gd name="connsiteY1-64" fmla="*/ 2421069 h 2428142"/>
                <a:gd name="connsiteX2-65" fmla="*/ 158209 w 2622069"/>
                <a:gd name="connsiteY2-66" fmla="*/ 1215763 h 2428142"/>
                <a:gd name="connsiteX3-67" fmla="*/ 1575456 w 2622069"/>
                <a:gd name="connsiteY3-68" fmla="*/ 0 h 2428142"/>
                <a:gd name="connsiteX4-69" fmla="*/ 2622069 w 2622069"/>
                <a:gd name="connsiteY4-70" fmla="*/ 2170930 h 2428142"/>
                <a:gd name="connsiteX0-71" fmla="*/ 2612766 w 2612766"/>
                <a:gd name="connsiteY0-72" fmla="*/ 2170930 h 2464127"/>
                <a:gd name="connsiteX1-73" fmla="*/ 1184418 w 2612766"/>
                <a:gd name="connsiteY1-74" fmla="*/ 2421069 h 2464127"/>
                <a:gd name="connsiteX2-75" fmla="*/ 141852 w 2612766"/>
                <a:gd name="connsiteY2-76" fmla="*/ 1201355 h 2464127"/>
                <a:gd name="connsiteX3-77" fmla="*/ 1566153 w 2612766"/>
                <a:gd name="connsiteY3-78" fmla="*/ 0 h 2464127"/>
                <a:gd name="connsiteX4-79" fmla="*/ 2612766 w 2612766"/>
                <a:gd name="connsiteY4-80" fmla="*/ 2170930 h 2464127"/>
                <a:gd name="connsiteX0-81" fmla="*/ 2612766 w 2612766"/>
                <a:gd name="connsiteY0-82" fmla="*/ 2170930 h 2464127"/>
                <a:gd name="connsiteX1-83" fmla="*/ 1184418 w 2612766"/>
                <a:gd name="connsiteY1-84" fmla="*/ 2421069 h 2464127"/>
                <a:gd name="connsiteX2-85" fmla="*/ 141852 w 2612766"/>
                <a:gd name="connsiteY2-86" fmla="*/ 1201355 h 2464127"/>
                <a:gd name="connsiteX3-87" fmla="*/ 1566153 w 2612766"/>
                <a:gd name="connsiteY3-88" fmla="*/ 0 h 2464127"/>
                <a:gd name="connsiteX4-89" fmla="*/ 2612766 w 2612766"/>
                <a:gd name="connsiteY4-90" fmla="*/ 2170930 h 2464127"/>
                <a:gd name="connsiteX0-91" fmla="*/ 2612766 w 2612766"/>
                <a:gd name="connsiteY0-92" fmla="*/ 2228561 h 2521758"/>
                <a:gd name="connsiteX1-93" fmla="*/ 1184418 w 2612766"/>
                <a:gd name="connsiteY1-94" fmla="*/ 2478700 h 2521758"/>
                <a:gd name="connsiteX2-95" fmla="*/ 141852 w 2612766"/>
                <a:gd name="connsiteY2-96" fmla="*/ 1258986 h 2521758"/>
                <a:gd name="connsiteX3-97" fmla="*/ 1537937 w 2612766"/>
                <a:gd name="connsiteY3-98" fmla="*/ 0 h 2521758"/>
                <a:gd name="connsiteX4-99" fmla="*/ 2612766 w 2612766"/>
                <a:gd name="connsiteY4-100" fmla="*/ 2228561 h 2521758"/>
                <a:gd name="connsiteX0-101" fmla="*/ 2612766 w 2612766"/>
                <a:gd name="connsiteY0-102" fmla="*/ 2228561 h 2521758"/>
                <a:gd name="connsiteX1-103" fmla="*/ 1184418 w 2612766"/>
                <a:gd name="connsiteY1-104" fmla="*/ 2478700 h 2521758"/>
                <a:gd name="connsiteX2-105" fmla="*/ 141852 w 2612766"/>
                <a:gd name="connsiteY2-106" fmla="*/ 1258986 h 2521758"/>
                <a:gd name="connsiteX3-107" fmla="*/ 1537937 w 2612766"/>
                <a:gd name="connsiteY3-108" fmla="*/ 0 h 2521758"/>
                <a:gd name="connsiteX4-109" fmla="*/ 2612766 w 2612766"/>
                <a:gd name="connsiteY4-110" fmla="*/ 2228561 h 2521758"/>
                <a:gd name="connsiteX0-111" fmla="*/ 2615300 w 2615300"/>
                <a:gd name="connsiteY0-112" fmla="*/ 2228561 h 2478743"/>
                <a:gd name="connsiteX1-113" fmla="*/ 1186952 w 2615300"/>
                <a:gd name="connsiteY1-114" fmla="*/ 2478700 h 2478743"/>
                <a:gd name="connsiteX2-115" fmla="*/ 144386 w 2615300"/>
                <a:gd name="connsiteY2-116" fmla="*/ 1258986 h 2478743"/>
                <a:gd name="connsiteX3-117" fmla="*/ 1540471 w 2615300"/>
                <a:gd name="connsiteY3-118" fmla="*/ 0 h 2478743"/>
                <a:gd name="connsiteX4-119" fmla="*/ 2615300 w 2615300"/>
                <a:gd name="connsiteY4-120" fmla="*/ 2228561 h 2478743"/>
                <a:gd name="connsiteX0-121" fmla="*/ 2615300 w 2615300"/>
                <a:gd name="connsiteY0-122" fmla="*/ 2372638 h 2622820"/>
                <a:gd name="connsiteX1-123" fmla="*/ 1186952 w 2615300"/>
                <a:gd name="connsiteY1-124" fmla="*/ 2622777 h 2622820"/>
                <a:gd name="connsiteX2-125" fmla="*/ 144386 w 2615300"/>
                <a:gd name="connsiteY2-126" fmla="*/ 1403063 h 2622820"/>
                <a:gd name="connsiteX3-127" fmla="*/ 1469928 w 2615300"/>
                <a:gd name="connsiteY3-128" fmla="*/ 0 h 2622820"/>
                <a:gd name="connsiteX4-129" fmla="*/ 2615300 w 2615300"/>
                <a:gd name="connsiteY4-130" fmla="*/ 2372638 h 2622820"/>
                <a:gd name="connsiteX0-131" fmla="*/ 2615300 w 2615300"/>
                <a:gd name="connsiteY0-132" fmla="*/ 2500640 h 2750822"/>
                <a:gd name="connsiteX1-133" fmla="*/ 1186952 w 2615300"/>
                <a:gd name="connsiteY1-134" fmla="*/ 2750779 h 2750822"/>
                <a:gd name="connsiteX2-135" fmla="*/ 144386 w 2615300"/>
                <a:gd name="connsiteY2-136" fmla="*/ 1531065 h 2750822"/>
                <a:gd name="connsiteX3-137" fmla="*/ 990324 w 2615300"/>
                <a:gd name="connsiteY3-138" fmla="*/ 442268 h 2750822"/>
                <a:gd name="connsiteX4-139" fmla="*/ 1469928 w 2615300"/>
                <a:gd name="connsiteY4-140" fmla="*/ 128002 h 2750822"/>
                <a:gd name="connsiteX5" fmla="*/ 2615300 w 2615300"/>
                <a:gd name="connsiteY5" fmla="*/ 2500640 h 2750822"/>
                <a:gd name="connsiteX0-141" fmla="*/ 2615300 w 2615300"/>
                <a:gd name="connsiteY0-142" fmla="*/ 3019141 h 3269323"/>
                <a:gd name="connsiteX1-143" fmla="*/ 1186952 w 2615300"/>
                <a:gd name="connsiteY1-144" fmla="*/ 3269280 h 3269323"/>
                <a:gd name="connsiteX2-145" fmla="*/ 144386 w 2615300"/>
                <a:gd name="connsiteY2-146" fmla="*/ 2049566 h 3269323"/>
                <a:gd name="connsiteX3-147" fmla="*/ 990324 w 2615300"/>
                <a:gd name="connsiteY3-148" fmla="*/ 960769 h 3269323"/>
                <a:gd name="connsiteX4-149" fmla="*/ 1187758 w 2615300"/>
                <a:gd name="connsiteY4-150" fmla="*/ 70188 h 3269323"/>
                <a:gd name="connsiteX5-151" fmla="*/ 2615300 w 2615300"/>
                <a:gd name="connsiteY5-152" fmla="*/ 3019141 h 3269323"/>
                <a:gd name="connsiteX0-153" fmla="*/ 2615300 w 2615300"/>
                <a:gd name="connsiteY0-154" fmla="*/ 2948953 h 3199135"/>
                <a:gd name="connsiteX1-155" fmla="*/ 1186952 w 2615300"/>
                <a:gd name="connsiteY1-156" fmla="*/ 3199092 h 3199135"/>
                <a:gd name="connsiteX2-157" fmla="*/ 144386 w 2615300"/>
                <a:gd name="connsiteY2-158" fmla="*/ 1979378 h 3199135"/>
                <a:gd name="connsiteX3-159" fmla="*/ 990324 w 2615300"/>
                <a:gd name="connsiteY3-160" fmla="*/ 890581 h 3199135"/>
                <a:gd name="connsiteX4-161" fmla="*/ 1187758 w 2615300"/>
                <a:gd name="connsiteY4-162" fmla="*/ 0 h 3199135"/>
                <a:gd name="connsiteX5-163" fmla="*/ 2615300 w 2615300"/>
                <a:gd name="connsiteY5-164" fmla="*/ 2948953 h 3199135"/>
                <a:gd name="connsiteX0-165" fmla="*/ 2615300 w 2615300"/>
                <a:gd name="connsiteY0-166" fmla="*/ 2948953 h 3199135"/>
                <a:gd name="connsiteX1-167" fmla="*/ 1186952 w 2615300"/>
                <a:gd name="connsiteY1-168" fmla="*/ 3199092 h 3199135"/>
                <a:gd name="connsiteX2-169" fmla="*/ 144386 w 2615300"/>
                <a:gd name="connsiteY2-170" fmla="*/ 1979378 h 3199135"/>
                <a:gd name="connsiteX3-171" fmla="*/ 990324 w 2615300"/>
                <a:gd name="connsiteY3-172" fmla="*/ 890581 h 3199135"/>
                <a:gd name="connsiteX4-173" fmla="*/ 1187758 w 2615300"/>
                <a:gd name="connsiteY4-174" fmla="*/ 0 h 3199135"/>
                <a:gd name="connsiteX5-175" fmla="*/ 2615300 w 2615300"/>
                <a:gd name="connsiteY5-176" fmla="*/ 2948953 h 3199135"/>
                <a:gd name="connsiteX0-177" fmla="*/ 2615300 w 2615300"/>
                <a:gd name="connsiteY0-178" fmla="*/ 2948953 h 3199135"/>
                <a:gd name="connsiteX1-179" fmla="*/ 1186952 w 2615300"/>
                <a:gd name="connsiteY1-180" fmla="*/ 3199092 h 3199135"/>
                <a:gd name="connsiteX2-181" fmla="*/ 144386 w 2615300"/>
                <a:gd name="connsiteY2-182" fmla="*/ 1979378 h 3199135"/>
                <a:gd name="connsiteX3-183" fmla="*/ 990324 w 2615300"/>
                <a:gd name="connsiteY3-184" fmla="*/ 890581 h 3199135"/>
                <a:gd name="connsiteX4-185" fmla="*/ 1187758 w 2615300"/>
                <a:gd name="connsiteY4-186" fmla="*/ 0 h 3199135"/>
                <a:gd name="connsiteX5-187" fmla="*/ 2615300 w 2615300"/>
                <a:gd name="connsiteY5-188" fmla="*/ 2948953 h 3199135"/>
                <a:gd name="connsiteX0-189" fmla="*/ 2615300 w 2615300"/>
                <a:gd name="connsiteY0-190" fmla="*/ 2948953 h 3199135"/>
                <a:gd name="connsiteX1-191" fmla="*/ 1186952 w 2615300"/>
                <a:gd name="connsiteY1-192" fmla="*/ 3199092 h 3199135"/>
                <a:gd name="connsiteX2-193" fmla="*/ 144386 w 2615300"/>
                <a:gd name="connsiteY2-194" fmla="*/ 1979378 h 3199135"/>
                <a:gd name="connsiteX3-195" fmla="*/ 925938 w 2615300"/>
                <a:gd name="connsiteY3-196" fmla="*/ 868520 h 3199135"/>
                <a:gd name="connsiteX4-197" fmla="*/ 1187758 w 2615300"/>
                <a:gd name="connsiteY4-198" fmla="*/ 0 h 3199135"/>
                <a:gd name="connsiteX5-199" fmla="*/ 2615300 w 2615300"/>
                <a:gd name="connsiteY5-200" fmla="*/ 2948953 h 3199135"/>
                <a:gd name="connsiteX0-201" fmla="*/ 2692798 w 2692798"/>
                <a:gd name="connsiteY0-202" fmla="*/ 2948953 h 3241750"/>
                <a:gd name="connsiteX1-203" fmla="*/ 1264450 w 2692798"/>
                <a:gd name="connsiteY1-204" fmla="*/ 3199092 h 3241750"/>
                <a:gd name="connsiteX2-205" fmla="*/ 135735 w 2692798"/>
                <a:gd name="connsiteY2-206" fmla="*/ 1985833 h 3241750"/>
                <a:gd name="connsiteX3-207" fmla="*/ 1003436 w 2692798"/>
                <a:gd name="connsiteY3-208" fmla="*/ 868520 h 3241750"/>
                <a:gd name="connsiteX4-209" fmla="*/ 1265256 w 2692798"/>
                <a:gd name="connsiteY4-210" fmla="*/ 0 h 3241750"/>
                <a:gd name="connsiteX5-211" fmla="*/ 2692798 w 2692798"/>
                <a:gd name="connsiteY5-212" fmla="*/ 2948953 h 3241750"/>
                <a:gd name="connsiteX0-213" fmla="*/ 2692798 w 2692798"/>
                <a:gd name="connsiteY0-214" fmla="*/ 2948953 h 3241750"/>
                <a:gd name="connsiteX1-215" fmla="*/ 1264450 w 2692798"/>
                <a:gd name="connsiteY1-216" fmla="*/ 3199092 h 3241750"/>
                <a:gd name="connsiteX2-217" fmla="*/ 135735 w 2692798"/>
                <a:gd name="connsiteY2-218" fmla="*/ 1985833 h 3241750"/>
                <a:gd name="connsiteX3-219" fmla="*/ 1003436 w 2692798"/>
                <a:gd name="connsiteY3-220" fmla="*/ 868520 h 3241750"/>
                <a:gd name="connsiteX4-221" fmla="*/ 1265256 w 2692798"/>
                <a:gd name="connsiteY4-222" fmla="*/ 0 h 3241750"/>
                <a:gd name="connsiteX5-223" fmla="*/ 2692798 w 2692798"/>
                <a:gd name="connsiteY5-224" fmla="*/ 2948953 h 3241750"/>
                <a:gd name="connsiteX0-225" fmla="*/ 2699637 w 2699637"/>
                <a:gd name="connsiteY0-226" fmla="*/ 2948953 h 3204162"/>
                <a:gd name="connsiteX1-227" fmla="*/ 1271289 w 2699637"/>
                <a:gd name="connsiteY1-228" fmla="*/ 3199092 h 3204162"/>
                <a:gd name="connsiteX2-229" fmla="*/ 142574 w 2699637"/>
                <a:gd name="connsiteY2-230" fmla="*/ 1985833 h 3204162"/>
                <a:gd name="connsiteX3-231" fmla="*/ 1010275 w 2699637"/>
                <a:gd name="connsiteY3-232" fmla="*/ 868520 h 3204162"/>
                <a:gd name="connsiteX4-233" fmla="*/ 1272095 w 2699637"/>
                <a:gd name="connsiteY4-234" fmla="*/ 0 h 3204162"/>
                <a:gd name="connsiteX5-235" fmla="*/ 2699637 w 2699637"/>
                <a:gd name="connsiteY5-236" fmla="*/ 2948953 h 32041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51" y="connsiteY5-152"/>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grpFill/>
            <a:ln w="12700" cap="flat" cmpd="sng" algn="ctr">
              <a:noFill/>
              <a:prstDash val="solid"/>
              <a:miter lim="800000"/>
            </a:ln>
            <a:effectLst/>
          </p:spPr>
          <p:txBody>
            <a:bodyPr rtlCol="0" anchor="ctr"/>
            <a:lstStyle/>
            <a:p>
              <a:pPr algn="ctr" defTabSz="809625">
                <a:defRPr/>
              </a:pPr>
              <a:endParaRPr lang="zh-CN" altLang="en-US" sz="1195" kern="0">
                <a:solidFill>
                  <a:prstClr val="white"/>
                </a:solidFill>
                <a:latin typeface="Calibri" panose="020F0502020204030204"/>
                <a:ea typeface="宋体" panose="02010600030101010101" pitchFamily="2" charset="-122"/>
              </a:endParaRPr>
            </a:p>
          </p:txBody>
        </p:sp>
      </p:grpSp>
      <p:pic>
        <p:nvPicPr>
          <p:cNvPr id="8" name="图片 7"/>
          <p:cNvPicPr>
            <a:picLocks noChangeAspect="1"/>
          </p:cNvPicPr>
          <p:nvPr/>
        </p:nvPicPr>
        <p:blipFill>
          <a:blip r:embed="rId1"/>
          <a:stretch>
            <a:fillRect/>
          </a:stretch>
        </p:blipFill>
        <p:spPr>
          <a:xfrm>
            <a:off x="22083" y="969748"/>
            <a:ext cx="4223861" cy="3168491"/>
          </a:xfrm>
          <a:prstGeom prst="rect">
            <a:avLst/>
          </a:prstGeom>
        </p:spPr>
      </p:pic>
      <p:sp>
        <p:nvSpPr>
          <p:cNvPr id="9" name="Text Box 8"/>
          <p:cNvSpPr txBox="1">
            <a:spLocks noChangeArrowheads="1"/>
          </p:cNvSpPr>
          <p:nvPr/>
        </p:nvSpPr>
        <p:spPr bwMode="auto">
          <a:xfrm>
            <a:off x="4351736" y="1171216"/>
            <a:ext cx="4452648" cy="4887595"/>
          </a:xfrm>
          <a:prstGeom prst="rect">
            <a:avLst/>
          </a:prstGeom>
          <a:noFill/>
          <a:ln w="9525">
            <a:solidFill>
              <a:schemeClr val="tx1"/>
            </a:solidFill>
            <a:miter lim="800000"/>
          </a:ln>
        </p:spPr>
        <p:txBody>
          <a:bodyPr wrap="square">
            <a:spAutoFit/>
          </a:bodyPr>
          <a:lstStyle/>
          <a:p>
            <a:pPr marL="377825" indent="-342900" algn="just" fontAlgn="auto">
              <a:lnSpc>
                <a:spcPct val="120000"/>
              </a:lnSpc>
              <a:spcBef>
                <a:spcPts val="0"/>
              </a:spcBef>
              <a:buFont typeface="Wingdings" panose="05000000000000000000" charset="0"/>
              <a:buChar char="u"/>
            </a:pPr>
            <a:r>
              <a:rPr lang="zh-CN" altLang="en-US" sz="2600" b="1" dirty="0">
                <a:solidFill>
                  <a:schemeClr val="tx1"/>
                </a:solidFill>
                <a:effectLst/>
                <a:uFillTx/>
                <a:latin typeface="微软雅黑" panose="020B0503020204020204" charset="-122"/>
                <a:ea typeface="黑体" panose="02010609060101010101" pitchFamily="2" charset="-122"/>
                <a:cs typeface="微软雅黑" panose="020B0503020204020204" charset="-122"/>
                <a:sym typeface="微软雅黑" panose="020B0503020204020204" charset="-122"/>
              </a:rPr>
              <a:t>中国人民革命的胜利</a:t>
            </a:r>
            <a:endParaRPr lang="zh-CN" altLang="en-US" sz="2600" b="1" dirty="0">
              <a:solidFill>
                <a:schemeClr val="tx1"/>
              </a:solidFill>
              <a:effectLst/>
              <a:uFillTx/>
              <a:latin typeface="微软雅黑" panose="020B0503020204020204" charset="-122"/>
              <a:ea typeface="黑体" panose="02010609060101010101" pitchFamily="2" charset="-122"/>
              <a:cs typeface="微软雅黑" panose="020B0503020204020204" charset="-122"/>
              <a:sym typeface="微软雅黑" panose="020B0503020204020204" charset="-122"/>
            </a:endParaRPr>
          </a:p>
          <a:p>
            <a:pPr marL="377825" indent="-342900" algn="just" fontAlgn="auto">
              <a:lnSpc>
                <a:spcPct val="120000"/>
              </a:lnSpc>
              <a:spcBef>
                <a:spcPts val="0"/>
              </a:spcBef>
              <a:buFont typeface="Wingdings" panose="05000000000000000000" charset="0"/>
              <a:buChar char="u"/>
            </a:pPr>
            <a:r>
              <a:rPr lang="zh-CN" altLang="en-US" sz="2600" b="1" dirty="0">
                <a:solidFill>
                  <a:schemeClr val="tx1"/>
                </a:solidFill>
                <a:effectLst/>
                <a:uFillTx/>
                <a:latin typeface="微软雅黑" panose="020B0503020204020204" charset="-122"/>
                <a:ea typeface="黑体" panose="02010609060101010101" pitchFamily="2" charset="-122"/>
                <a:cs typeface="微软雅黑" panose="020B0503020204020204" charset="-122"/>
                <a:sym typeface="微软雅黑" panose="020B0503020204020204" charset="-122"/>
              </a:rPr>
              <a:t>是马克思主义普遍原理与中国革命具体实践相结合的胜利</a:t>
            </a:r>
            <a:endParaRPr lang="zh-CN" sz="2600" b="1" dirty="0">
              <a:solidFill>
                <a:schemeClr val="tx1"/>
              </a:solidFill>
              <a:uFillTx/>
              <a:latin typeface="楷体" panose="02010609060101010101" pitchFamily="49" charset="-122"/>
              <a:ea typeface="黑体" panose="02010609060101010101" pitchFamily="2" charset="-122"/>
            </a:endParaRPr>
          </a:p>
          <a:p>
            <a:pPr marL="377825" indent="-342900" algn="just" fontAlgn="auto">
              <a:lnSpc>
                <a:spcPct val="120000"/>
              </a:lnSpc>
              <a:spcBef>
                <a:spcPts val="0"/>
              </a:spcBef>
              <a:buFont typeface="Wingdings" panose="05000000000000000000" charset="0"/>
              <a:buChar char="u"/>
            </a:pPr>
            <a:r>
              <a:rPr lang="zh-CN" altLang="en-US" sz="2600" b="1" dirty="0">
                <a:solidFill>
                  <a:schemeClr val="tx1"/>
                </a:solidFill>
                <a:effectLst/>
                <a:uFillTx/>
                <a:latin typeface="微软雅黑" panose="020B0503020204020204" charset="-122"/>
                <a:ea typeface="黑体" panose="02010609060101010101" pitchFamily="2" charset="-122"/>
                <a:cs typeface="微软雅黑" panose="020B0503020204020204" charset="-122"/>
              </a:rPr>
              <a:t>是毛泽东思想的胜利，是20世纪人类历史上最具影响的伟大事件之一；</a:t>
            </a:r>
            <a:endParaRPr lang="zh-CN" sz="2600" b="1" dirty="0">
              <a:solidFill>
                <a:schemeClr val="tx1"/>
              </a:solidFill>
              <a:uFillTx/>
              <a:latin typeface="楷体" panose="02010609060101010101" pitchFamily="49" charset="-122"/>
              <a:ea typeface="黑体" panose="02010609060101010101" pitchFamily="2" charset="-122"/>
            </a:endParaRPr>
          </a:p>
          <a:p>
            <a:pPr marL="377825" indent="-342900" fontAlgn="auto">
              <a:lnSpc>
                <a:spcPct val="120000"/>
              </a:lnSpc>
              <a:spcBef>
                <a:spcPts val="0"/>
              </a:spcBef>
              <a:buFont typeface="Wingdings" panose="05000000000000000000" charset="0"/>
              <a:buChar char="u"/>
            </a:pPr>
            <a:r>
              <a:rPr lang="zh-CN" altLang="en-US" sz="2600" b="1" dirty="0">
                <a:solidFill>
                  <a:schemeClr val="tx1"/>
                </a:solidFill>
                <a:effectLst/>
                <a:uFillTx/>
                <a:latin typeface="微软雅黑" panose="020B0503020204020204" charset="-122"/>
                <a:ea typeface="黑体" panose="02010609060101010101" pitchFamily="2" charset="-122"/>
                <a:cs typeface="微软雅黑" panose="020B0503020204020204" charset="-122"/>
              </a:rPr>
              <a:t>它揭开了中国历史的新纪元，一个新的中国就要诞生了！</a:t>
            </a:r>
            <a:endParaRPr lang="zh-CN" altLang="en-US" sz="2600" b="1" dirty="0">
              <a:solidFill>
                <a:schemeClr val="tx1"/>
              </a:solidFill>
              <a:effectLst/>
              <a:uFillTx/>
              <a:latin typeface="微软雅黑" panose="020B0503020204020204" charset="-122"/>
              <a:ea typeface="黑体" panose="02010609060101010101" pitchFamily="2" charset="-122"/>
              <a:cs typeface="微软雅黑" panose="020B0503020204020204" charset="-122"/>
            </a:endParaRPr>
          </a:p>
        </p:txBody>
      </p:sp>
      <p:sp>
        <p:nvSpPr>
          <p:cNvPr id="12" name="文本框 11"/>
          <p:cNvSpPr txBox="1"/>
          <p:nvPr/>
        </p:nvSpPr>
        <p:spPr>
          <a:xfrm>
            <a:off x="504825" y="260350"/>
            <a:ext cx="3550920" cy="460375"/>
          </a:xfrm>
          <a:prstGeom prst="rect">
            <a:avLst/>
          </a:prstGeom>
          <a:solidFill>
            <a:schemeClr val="accent3">
              <a:lumMod val="20000"/>
              <a:lumOff val="80000"/>
            </a:schemeClr>
          </a:solidFill>
          <a:ln>
            <a:solidFill>
              <a:srgbClr val="FF0000"/>
            </a:solidFill>
          </a:ln>
        </p:spPr>
        <p:txBody>
          <a:bodyPr wrap="none" rtlCol="0" anchor="t">
            <a:spAutoFit/>
          </a:bodyPr>
          <a:p>
            <a:r>
              <a:rPr lang="en-US" altLang="zh-CN" sz="2400" b="1" dirty="0">
                <a:latin typeface="黑体" panose="02010609060101010101" pitchFamily="2" charset="-122"/>
                <a:ea typeface="黑体" panose="02010609060101010101" pitchFamily="2" charset="-122"/>
                <a:sym typeface="+mn-ea"/>
              </a:rPr>
              <a:t>6.</a:t>
            </a:r>
            <a:r>
              <a:rPr lang="zh-CN" altLang="en-US" sz="2400" b="1" dirty="0">
                <a:latin typeface="黑体" panose="02010609060101010101" pitchFamily="2" charset="-122"/>
                <a:ea typeface="黑体" panose="02010609060101010101" pitchFamily="2" charset="-122"/>
                <a:sym typeface="+mn-ea"/>
              </a:rPr>
              <a:t>新民主主义革命的意义</a:t>
            </a:r>
            <a:endParaRPr lang="zh-CN" altLang="en-US" sz="240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3" descr="E:\0000000我图PPT\00001PNG素材\01党委政府\习近平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9860" y="1429385"/>
            <a:ext cx="2416810" cy="289242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2566670" y="1429385"/>
            <a:ext cx="6262370" cy="4407535"/>
          </a:xfrm>
          <a:prstGeom prst="rect">
            <a:avLst/>
          </a:prstGeom>
          <a:noFill/>
        </p:spPr>
        <p:txBody>
          <a:bodyPr wrap="square" rtlCol="0">
            <a:spAutoFit/>
          </a:bodyPr>
          <a:lstStyle/>
          <a:p>
            <a:pPr>
              <a:lnSpc>
                <a:spcPct val="130000"/>
              </a:lnSpc>
            </a:pPr>
            <a:r>
              <a:rPr lang="zh-CN" altLang="en-US" sz="2400" b="1" dirty="0">
                <a:latin typeface="黑体" panose="02010609060101010101" pitchFamily="2" charset="-122"/>
                <a:ea typeface="黑体" panose="02010609060101010101" pitchFamily="2" charset="-122"/>
                <a:cs typeface="黑体" panose="02010609060101010101" pitchFamily="2" charset="-122"/>
              </a:rPr>
              <a:t>历史告诉我们，有了</a:t>
            </a:r>
            <a:r>
              <a:rPr lang="zh-CN" altLang="en-US" sz="2400" b="1" dirty="0">
                <a:solidFill>
                  <a:srgbClr val="FF0000"/>
                </a:solidFill>
                <a:latin typeface="黑体" panose="02010609060101010101" pitchFamily="2" charset="-122"/>
                <a:ea typeface="黑体" panose="02010609060101010101" pitchFamily="2" charset="-122"/>
                <a:cs typeface="黑体" panose="02010609060101010101" pitchFamily="2" charset="-122"/>
              </a:rPr>
              <a:t>民心所向、民意所归、民力所聚</a:t>
            </a:r>
            <a:r>
              <a:rPr lang="zh-CN" altLang="en-US" sz="2400" b="1" dirty="0">
                <a:latin typeface="黑体" panose="02010609060101010101" pitchFamily="2" charset="-122"/>
                <a:ea typeface="黑体" panose="02010609060101010101" pitchFamily="2" charset="-122"/>
                <a:cs typeface="黑体" panose="02010609060101010101" pitchFamily="2" charset="-122"/>
              </a:rPr>
              <a:t>，人民军队就能无往而不胜、无敌于天下。只要始终站在人民立场上，赢得最广大人民衷心拥护，就能构筑起众志成城的铜墙铁壁。前进道路上人民军队必须牢记</a:t>
            </a:r>
            <a:r>
              <a:rPr lang="zh-CN" altLang="en-US" sz="2400" b="1" dirty="0">
                <a:solidFill>
                  <a:srgbClr val="FF0000"/>
                </a:solidFill>
                <a:latin typeface="黑体" panose="02010609060101010101" pitchFamily="2" charset="-122"/>
                <a:ea typeface="黑体" panose="02010609060101010101" pitchFamily="2" charset="-122"/>
                <a:cs typeface="黑体" panose="02010609060101010101" pitchFamily="2" charset="-122"/>
              </a:rPr>
              <a:t>全心全意为人民服务</a:t>
            </a:r>
            <a:r>
              <a:rPr lang="zh-CN" altLang="en-US" sz="2400" b="1" dirty="0">
                <a:latin typeface="黑体" panose="02010609060101010101" pitchFamily="2" charset="-122"/>
                <a:ea typeface="黑体" panose="02010609060101010101" pitchFamily="2" charset="-122"/>
                <a:cs typeface="黑体" panose="02010609060101010101" pitchFamily="2" charset="-122"/>
              </a:rPr>
              <a:t>的根本宗旨，任何时候任何情况都做人民子弟兵。</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a:p>
            <a:pPr algn="r">
              <a:lnSpc>
                <a:spcPct val="130000"/>
              </a:lnSpc>
            </a:pP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习近平在庆祝中国人民解放军建军</a:t>
            </a:r>
            <a:r>
              <a:rPr lang="en-US" altLang="zh-CN" sz="2400" b="1" dirty="0">
                <a:latin typeface="黑体" panose="02010609060101010101" pitchFamily="2" charset="-122"/>
                <a:ea typeface="黑体" panose="02010609060101010101" pitchFamily="2" charset="-122"/>
                <a:cs typeface="黑体" panose="02010609060101010101" pitchFamily="2" charset="-122"/>
              </a:rPr>
              <a:t>90</a:t>
            </a:r>
            <a:r>
              <a:rPr lang="zh-CN" altLang="en-US" sz="2400" b="1" dirty="0">
                <a:latin typeface="黑体" panose="02010609060101010101" pitchFamily="2" charset="-122"/>
                <a:ea typeface="黑体" panose="02010609060101010101" pitchFamily="2" charset="-122"/>
                <a:cs typeface="黑体" panose="02010609060101010101" pitchFamily="2" charset="-122"/>
              </a:rPr>
              <a:t>周年大会上的讲话</a:t>
            </a:r>
            <a:endParaRPr kumimoji="1"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sp>
        <p:nvSpPr>
          <p:cNvPr id="4" name="文本框 3"/>
          <p:cNvSpPr txBox="1"/>
          <p:nvPr/>
        </p:nvSpPr>
        <p:spPr>
          <a:xfrm>
            <a:off x="247650" y="810260"/>
            <a:ext cx="7690485" cy="521970"/>
          </a:xfrm>
          <a:prstGeom prst="rect">
            <a:avLst/>
          </a:prstGeom>
          <a:solidFill>
            <a:schemeClr val="accent3">
              <a:lumMod val="20000"/>
              <a:lumOff val="80000"/>
            </a:schemeClr>
          </a:solidFill>
          <a:ln>
            <a:solidFill>
              <a:srgbClr val="FF0000"/>
            </a:solidFill>
          </a:ln>
        </p:spPr>
        <p:txBody>
          <a:bodyPr wrap="none" rtlCol="0" anchor="t">
            <a:spAutoFit/>
          </a:bodyPr>
          <a:p>
            <a:pPr algn="l"/>
            <a:r>
              <a:rPr lang="zh-CN" altLang="en-US" sz="2800" b="1" dirty="0">
                <a:solidFill>
                  <a:schemeClr val="tx1"/>
                </a:solidFill>
                <a:latin typeface="黑体" panose="02010609060101010101" pitchFamily="2" charset="-122"/>
                <a:ea typeface="黑体" panose="02010609060101010101" pitchFamily="2" charset="-122"/>
                <a:sym typeface="+mn-ea"/>
              </a:rPr>
              <a:t>总书记</a:t>
            </a:r>
            <a:r>
              <a:rPr lang="en-US" altLang="en-US" sz="2800" b="1" dirty="0">
                <a:solidFill>
                  <a:schemeClr val="tx1"/>
                </a:solidFill>
                <a:latin typeface="黑体" panose="02010609060101010101" pitchFamily="2" charset="-122"/>
                <a:ea typeface="黑体" panose="02010609060101010101" pitchFamily="2" charset="-122"/>
                <a:sym typeface="+mn-ea"/>
              </a:rPr>
              <a:t>说历史告诉我们</a:t>
            </a:r>
            <a:r>
              <a:rPr lang="zh-CN" altLang="en-US" sz="2800" b="1" dirty="0">
                <a:solidFill>
                  <a:schemeClr val="tx1"/>
                </a:solidFill>
                <a:latin typeface="黑体" panose="02010609060101010101" pitchFamily="2" charset="-122"/>
                <a:ea typeface="黑体" panose="02010609060101010101" pitchFamily="2" charset="-122"/>
                <a:sym typeface="+mn-ea"/>
              </a:rPr>
              <a:t>，</a:t>
            </a:r>
            <a:r>
              <a:rPr lang="zh-CN" altLang="en-US" sz="2800" b="1" kern="300" dirty="0">
                <a:solidFill>
                  <a:schemeClr val="tx1"/>
                </a:solidFill>
                <a:latin typeface="黑体" panose="02010609060101010101" pitchFamily="2" charset="-122"/>
                <a:ea typeface="黑体" panose="02010609060101010101" pitchFamily="2" charset="-122"/>
                <a:cs typeface="明兰_UI_TC" pitchFamily="2" charset="-122"/>
                <a:sym typeface="+mn-ea"/>
              </a:rPr>
              <a:t>人民的利益高于一切！</a:t>
            </a:r>
            <a:endParaRPr lang="zh-CN" altLang="en-US" sz="2800" b="1" kern="300" dirty="0">
              <a:solidFill>
                <a:schemeClr val="tx1"/>
              </a:solidFill>
              <a:latin typeface="黑体" panose="02010609060101010101" pitchFamily="2" charset="-122"/>
              <a:ea typeface="黑体" panose="02010609060101010101" pitchFamily="2" charset="-122"/>
              <a:cs typeface="明兰_UI_TC" pitchFamily="2" charset="-122"/>
              <a:sym typeface="+mn-ea"/>
            </a:endParaRPr>
          </a:p>
        </p:txBody>
      </p:sp>
      <p:sp>
        <p:nvSpPr>
          <p:cNvPr id="7" name="文本框 6"/>
          <p:cNvSpPr txBox="1"/>
          <p:nvPr/>
        </p:nvSpPr>
        <p:spPr>
          <a:xfrm>
            <a:off x="364490" y="151765"/>
            <a:ext cx="2201545" cy="521970"/>
          </a:xfrm>
          <a:prstGeom prst="rect">
            <a:avLst/>
          </a:prstGeom>
          <a:solidFill>
            <a:srgbClr val="FFFF00"/>
          </a:solidFill>
          <a:ln>
            <a:solidFill>
              <a:srgbClr val="FF0000"/>
            </a:solidFill>
          </a:ln>
        </p:spPr>
        <p:txBody>
          <a:bodyPr wrap="square" rtlCol="0">
            <a:spAutoFit/>
          </a:bodyPr>
          <a:p>
            <a:r>
              <a:rPr lang="zh-CN" altLang="en-US" sz="2800" b="1">
                <a:latin typeface="黑体" panose="02010609060101010101" pitchFamily="2" charset="-122"/>
                <a:ea typeface="黑体" panose="02010609060101010101" pitchFamily="2" charset="-122"/>
              </a:rPr>
              <a:t>本课结束语</a:t>
            </a:r>
            <a:endParaRPr lang="zh-CN" altLang="en-US" sz="2800" b="1">
              <a:latin typeface="黑体" panose="02010609060101010101" pitchFamily="2" charset="-122"/>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7790" y="654685"/>
            <a:ext cx="8947785" cy="4961890"/>
          </a:xfrm>
          <a:prstGeom prst="rect">
            <a:avLst/>
          </a:prstGeom>
          <a:noFill/>
        </p:spPr>
        <p:txBody>
          <a:bodyPr wrap="square" rtlCol="0">
            <a:spAutoFit/>
          </a:bodyPr>
          <a:p>
            <a:pPr defTabSz="914400">
              <a:lnSpc>
                <a:spcPct val="110000"/>
              </a:lnSpc>
              <a:tabLst>
                <a:tab pos="1187450" algn="l"/>
                <a:tab pos="2164080" algn="l"/>
                <a:tab pos="3143250" algn="l"/>
                <a:tab pos="4191000" algn="l"/>
              </a:tabLst>
            </a:pPr>
            <a:r>
              <a:rPr lang="zh-CN" altLang="zh-CN" sz="2400" b="1">
                <a:solidFill>
                  <a:srgbClr val="000000"/>
                </a:solidFill>
                <a:latin typeface="Arial" panose="020B0604020202020204" pitchFamily="34" charset="0"/>
                <a:ea typeface="黑体" panose="02010609060101010101" pitchFamily="2" charset="-122"/>
                <a:sym typeface="+mn-ea"/>
              </a:rPr>
              <a:t>材料一</a:t>
            </a:r>
            <a:r>
              <a:rPr lang="zh-CN" altLang="zh-CN" sz="2400" b="1">
                <a:solidFill>
                  <a:srgbClr val="000000"/>
                </a:solidFill>
                <a:latin typeface="Times New Roman" panose="02020603050405020304" pitchFamily="18" charset="0"/>
                <a:sym typeface="+mn-ea"/>
              </a:rPr>
              <a:t>　</a:t>
            </a:r>
            <a:r>
              <a:rPr lang="zh-CN" altLang="zh-CN" sz="2400" b="1">
                <a:solidFill>
                  <a:srgbClr val="000000"/>
                </a:solidFill>
                <a:latin typeface="Times New Roman" panose="02020603050405020304" pitchFamily="18" charset="0"/>
                <a:ea typeface="楷体" panose="02010609060101010101" pitchFamily="49" charset="-122"/>
                <a:sym typeface="+mn-ea"/>
              </a:rPr>
              <a:t>这位在重庆上飞机时只有油条吃的接收大员</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到了北平</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一下飞机立即被接去大吃二喝。看着鱼翅端上桌</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金专员惊喜之余</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心里还来了首四句联</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登机吃油条</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下机吃鱼翅</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日本不投降</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怎能有此事</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不消多等</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从</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吃油条</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变成</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搬金条</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的接收大员就伙同老北平汉奸开始强占民宅</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或逼人贱卖或接管、转卖日本人的房子及其被没收的珠宝财物。不多久</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接收大员也弄了三个女人</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有戏仔</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也有良家妇女。                            </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摘编自张恨水《五子登科》</a:t>
            </a:r>
            <a:endParaRPr lang="zh-CN" altLang="zh-CN" sz="2400" b="1">
              <a:solidFill>
                <a:srgbClr val="000000"/>
              </a:solidFill>
              <a:latin typeface="Times New Roman" panose="02020603050405020304" pitchFamily="18" charset="0"/>
              <a:ea typeface="楷体" panose="02010609060101010101" pitchFamily="49" charset="-122"/>
              <a:sym typeface="+mn-ea"/>
            </a:endParaRPr>
          </a:p>
          <a:p>
            <a:pPr defTabSz="914400">
              <a:lnSpc>
                <a:spcPct val="110000"/>
              </a:lnSpc>
              <a:tabLst>
                <a:tab pos="1187450" algn="l"/>
                <a:tab pos="2164080" algn="l"/>
                <a:tab pos="3143250" algn="l"/>
                <a:tab pos="4191000" algn="l"/>
              </a:tabLst>
            </a:pPr>
            <a:r>
              <a:rPr lang="zh-CN" altLang="zh-CN" sz="2400" b="1">
                <a:solidFill>
                  <a:srgbClr val="000000"/>
                </a:solidFill>
                <a:latin typeface="Arial" panose="020B0604020202020204" pitchFamily="34" charset="0"/>
                <a:ea typeface="黑体" panose="02010609060101010101" pitchFamily="2" charset="-122"/>
                <a:sym typeface="+mn-ea"/>
              </a:rPr>
              <a:t>材料二</a:t>
            </a:r>
            <a:r>
              <a:rPr lang="zh-CN" altLang="zh-CN" sz="2400">
                <a:solidFill>
                  <a:srgbClr val="000000"/>
                </a:solidFill>
                <a:latin typeface="Times New Roman" panose="02020603050405020304" pitchFamily="18" charset="0"/>
                <a:sym typeface="+mn-ea"/>
              </a:rPr>
              <a:t>　</a:t>
            </a:r>
            <a:r>
              <a:rPr lang="zh-CN" altLang="zh-CN" sz="2400" b="1">
                <a:solidFill>
                  <a:srgbClr val="000000"/>
                </a:solidFill>
                <a:latin typeface="Times New Roman" panose="02020603050405020304" pitchFamily="18" charset="0"/>
                <a:ea typeface="楷体" panose="02010609060101010101" pitchFamily="49" charset="-122"/>
                <a:sym typeface="+mn-ea"/>
              </a:rPr>
              <a:t>自</a:t>
            </a:r>
            <a:r>
              <a:rPr lang="en-US" altLang="zh-CN" sz="2400" b="1">
                <a:solidFill>
                  <a:srgbClr val="000000"/>
                </a:solidFill>
                <a:latin typeface="Times New Roman" panose="02020603050405020304" pitchFamily="18" charset="0"/>
                <a:sym typeface="+mn-ea"/>
              </a:rPr>
              <a:t>1946</a:t>
            </a:r>
            <a:r>
              <a:rPr lang="zh-CN" altLang="zh-CN" sz="2400" b="1">
                <a:solidFill>
                  <a:srgbClr val="000000"/>
                </a:solidFill>
                <a:latin typeface="Times New Roman" panose="02020603050405020304" pitchFamily="18" charset="0"/>
                <a:ea typeface="楷体" panose="02010609060101010101" pitchFamily="49" charset="-122"/>
                <a:sym typeface="+mn-ea"/>
              </a:rPr>
              <a:t>年至</a:t>
            </a:r>
            <a:r>
              <a:rPr lang="en-US" altLang="zh-CN" sz="2400" b="1">
                <a:solidFill>
                  <a:srgbClr val="000000"/>
                </a:solidFill>
                <a:latin typeface="Times New Roman" panose="02020603050405020304" pitchFamily="18" charset="0"/>
                <a:sym typeface="+mn-ea"/>
              </a:rPr>
              <a:t>1948</a:t>
            </a:r>
            <a:r>
              <a:rPr lang="zh-CN" altLang="zh-CN" sz="2400" b="1">
                <a:solidFill>
                  <a:srgbClr val="000000"/>
                </a:solidFill>
                <a:latin typeface="Times New Roman" panose="02020603050405020304" pitchFamily="18" charset="0"/>
                <a:ea typeface="楷体" panose="02010609060101010101" pitchFamily="49" charset="-122"/>
                <a:sym typeface="+mn-ea"/>
              </a:rPr>
              <a:t>年</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华北和东北解放区有二百多万人参军。山东有约五百八十多万人</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冀中有四百八十多万人随解放军出征</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抬担架</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送粮草</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运弹药</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救伤员。人民解放军的兵源、粮源和战争勤务</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主要来自翻身的农民。   </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ea typeface="楷体" panose="02010609060101010101" pitchFamily="49" charset="-122"/>
                <a:sym typeface="+mn-ea"/>
              </a:rPr>
              <a:t>摘编自《中国近代现代史》</a:t>
            </a:r>
            <a:endParaRPr lang="zh-CN" altLang="zh-CN" sz="2400" b="1">
              <a:solidFill>
                <a:srgbClr val="000000"/>
              </a:solidFill>
              <a:latin typeface="NEU-BZ-S92"/>
              <a:ea typeface="方正书宋_GBK" pitchFamily="65" charset="-122"/>
            </a:endParaRPr>
          </a:p>
          <a:p>
            <a:pPr defTabSz="914400">
              <a:lnSpc>
                <a:spcPct val="110000"/>
              </a:lnSpc>
              <a:tabLst>
                <a:tab pos="1187450" algn="l"/>
                <a:tab pos="2164080" algn="l"/>
                <a:tab pos="3143250" algn="l"/>
                <a:tab pos="4191000" algn="l"/>
              </a:tabLst>
            </a:pPr>
            <a:r>
              <a:rPr lang="en-US" altLang="zh-CN" sz="2400" b="1">
                <a:solidFill>
                  <a:srgbClr val="000000"/>
                </a:solidFill>
                <a:latin typeface="Times New Roman" panose="02020603050405020304" pitchFamily="18" charset="0"/>
                <a:sym typeface="+mn-ea"/>
              </a:rPr>
              <a:t>   </a:t>
            </a:r>
            <a:r>
              <a:rPr lang="zh-CN" altLang="zh-CN" sz="2400" b="1">
                <a:solidFill>
                  <a:srgbClr val="000000"/>
                </a:solidFill>
                <a:latin typeface="Times New Roman" panose="02020603050405020304" pitchFamily="18" charset="0"/>
                <a:sym typeface="+mn-ea"/>
              </a:rPr>
              <a:t>综合材料一、二</a:t>
            </a:r>
            <a:r>
              <a:rPr lang="en-US" altLang="zh-CN" sz="2400" b="1">
                <a:solidFill>
                  <a:srgbClr val="000000"/>
                </a:solidFill>
                <a:latin typeface="Times New Roman" panose="02020603050405020304" pitchFamily="18" charset="0"/>
                <a:sym typeface="+mn-ea"/>
              </a:rPr>
              <a:t>,</a:t>
            </a:r>
            <a:r>
              <a:rPr lang="zh-CN" altLang="zh-CN" sz="2400" b="1">
                <a:solidFill>
                  <a:srgbClr val="000000"/>
                </a:solidFill>
                <a:latin typeface="Times New Roman" panose="02020603050405020304" pitchFamily="18" charset="0"/>
                <a:sym typeface="+mn-ea"/>
              </a:rPr>
              <a:t>谈一谈两则材料的各自价值。</a:t>
            </a:r>
            <a:endParaRPr lang="zh-CN" altLang="en-US" sz="2400" b="1"/>
          </a:p>
        </p:txBody>
      </p:sp>
      <p:sp>
        <p:nvSpPr>
          <p:cNvPr id="3" name="文本框 2"/>
          <p:cNvSpPr txBox="1"/>
          <p:nvPr/>
        </p:nvSpPr>
        <p:spPr>
          <a:xfrm>
            <a:off x="297180" y="186690"/>
            <a:ext cx="5968365" cy="497205"/>
          </a:xfrm>
          <a:prstGeom prst="rect">
            <a:avLst/>
          </a:prstGeom>
          <a:solidFill>
            <a:srgbClr val="FFFF00"/>
          </a:solidFill>
          <a:ln>
            <a:solidFill>
              <a:srgbClr val="FF0000"/>
            </a:solidFill>
          </a:ln>
        </p:spPr>
        <p:txBody>
          <a:bodyPr wrap="square" rtlCol="0">
            <a:spAutoFit/>
          </a:bodyPr>
          <a:p>
            <a:pPr defTabSz="914400">
              <a:lnSpc>
                <a:spcPct val="110000"/>
              </a:lnSpc>
              <a:tabLst>
                <a:tab pos="1187450" algn="l"/>
                <a:tab pos="2164080" algn="l"/>
                <a:tab pos="3143250" algn="l"/>
                <a:tab pos="4191000" algn="l"/>
              </a:tabLst>
            </a:pPr>
            <a:r>
              <a:rPr lang="zh-CN" sz="2400" b="1">
                <a:solidFill>
                  <a:srgbClr val="000000"/>
                </a:solidFill>
                <a:latin typeface="Arial" panose="020B0604020202020204" pitchFamily="34" charset="0"/>
                <a:ea typeface="黑体" panose="02010609060101010101" pitchFamily="2" charset="-122"/>
                <a:sym typeface="+mn-ea"/>
              </a:rPr>
              <a:t>史料史证能力训练：</a:t>
            </a:r>
            <a:r>
              <a:rPr lang="zh-CN" altLang="zh-CN" sz="2400" b="1">
                <a:solidFill>
                  <a:srgbClr val="000000"/>
                </a:solidFill>
                <a:latin typeface="Arial" panose="020B0604020202020204" pitchFamily="34" charset="0"/>
                <a:ea typeface="黑体" panose="02010609060101010101" pitchFamily="2" charset="-122"/>
                <a:sym typeface="+mn-ea"/>
              </a:rPr>
              <a:t>人民解放战争的胜利</a:t>
            </a:r>
            <a:endParaRPr lang="zh-CN" altLang="en-US" sz="2400"/>
          </a:p>
        </p:txBody>
      </p:sp>
      <p:sp>
        <p:nvSpPr>
          <p:cNvPr id="4" name="矩形 3"/>
          <p:cNvSpPr>
            <a:spLocks noChangeAspect="1"/>
          </p:cNvSpPr>
          <p:nvPr/>
        </p:nvSpPr>
        <p:spPr>
          <a:xfrm>
            <a:off x="97790" y="3740150"/>
            <a:ext cx="8852535" cy="2675255"/>
          </a:xfrm>
          <a:prstGeom prst="rect">
            <a:avLst/>
          </a:prstGeom>
          <a:solidFill>
            <a:srgbClr val="FFFF00"/>
          </a:solidFill>
          <a:ln w="15875">
            <a:solidFill>
              <a:srgbClr val="FF0000"/>
            </a:solidFill>
          </a:ln>
        </p:spPr>
        <p:txBody>
          <a:bodyPr wrap="square" anchor="t">
            <a:spAutoFit/>
          </a:bodyPr>
          <a:p>
            <a:pPr defTabSz="914400">
              <a:lnSpc>
                <a:spcPct val="120000"/>
              </a:lnSpc>
              <a:tabLst>
                <a:tab pos="1187450" algn="l"/>
                <a:tab pos="2164080" algn="l"/>
                <a:tab pos="3143250" algn="l"/>
                <a:tab pos="4191000" algn="l"/>
              </a:tabLst>
            </a:pPr>
            <a:r>
              <a:rPr lang="en-US" altLang="zh-CN" sz="2800" b="1">
                <a:solidFill>
                  <a:srgbClr val="4040C8"/>
                </a:solidFill>
                <a:latin typeface="NEU-BZ-S92"/>
                <a:ea typeface="宋体" panose="02010600030101010101" pitchFamily="2" charset="-122"/>
                <a:cs typeface="Arial" panose="020B0604020202020204" pitchFamily="34" charset="0"/>
              </a:rPr>
              <a:t>   </a:t>
            </a:r>
            <a:r>
              <a:rPr lang="zh-CN" altLang="zh-CN" sz="2800" b="1">
                <a:solidFill>
                  <a:srgbClr val="4040C8"/>
                </a:solidFill>
                <a:latin typeface="NEU-BZ-S92"/>
                <a:ea typeface="宋体" panose="02010600030101010101" pitchFamily="2" charset="-122"/>
                <a:cs typeface="Arial" panose="020B0604020202020204" pitchFamily="34" charset="0"/>
              </a:rPr>
              <a:t> </a:t>
            </a:r>
            <a:r>
              <a:rPr lang="zh-CN" altLang="zh-CN" sz="2800" b="1">
                <a:solidFill>
                  <a:srgbClr val="000000"/>
                </a:solidFill>
                <a:latin typeface="Times New Roman" panose="02020603050405020304" pitchFamily="18" charset="0"/>
                <a:ea typeface="仿宋" panose="02010609060101010101" charset="-122"/>
              </a:rPr>
              <a:t>材料一可用来研究抗战胜利后</a:t>
            </a:r>
            <a:r>
              <a:rPr lang="en-US" altLang="zh-CN" sz="2800" b="1">
                <a:solidFill>
                  <a:srgbClr val="000000"/>
                </a:solidFill>
                <a:latin typeface="Times New Roman" panose="02020603050405020304" pitchFamily="18" charset="0"/>
                <a:ea typeface="宋体" panose="02010600030101010101" pitchFamily="2" charset="-122"/>
              </a:rPr>
              <a:t>,</a:t>
            </a:r>
            <a:r>
              <a:rPr lang="zh-CN" altLang="zh-CN" sz="2800" b="1">
                <a:solidFill>
                  <a:srgbClr val="000000"/>
                </a:solidFill>
                <a:latin typeface="Times New Roman" panose="02020603050405020304" pitchFamily="18" charset="0"/>
                <a:ea typeface="仿宋" panose="02010609060101010101" charset="-122"/>
              </a:rPr>
              <a:t>国民党官员的贪污、腐化</a:t>
            </a:r>
            <a:r>
              <a:rPr lang="en-US" altLang="zh-CN" sz="2800" b="1">
                <a:solidFill>
                  <a:srgbClr val="000000"/>
                </a:solidFill>
                <a:latin typeface="Times New Roman" panose="02020603050405020304" pitchFamily="18" charset="0"/>
                <a:ea typeface="宋体" panose="02010600030101010101" pitchFamily="2" charset="-122"/>
              </a:rPr>
              <a:t>,</a:t>
            </a:r>
            <a:r>
              <a:rPr lang="zh-CN" altLang="zh-CN" sz="2800" b="1">
                <a:solidFill>
                  <a:srgbClr val="000000"/>
                </a:solidFill>
                <a:latin typeface="Times New Roman" panose="02020603050405020304" pitchFamily="18" charset="0"/>
                <a:ea typeface="仿宋" panose="02010609060101010101" charset="-122"/>
              </a:rPr>
              <a:t>说明国民党不得民心</a:t>
            </a:r>
            <a:r>
              <a:rPr lang="en-US" altLang="zh-CN" sz="2800" b="1">
                <a:solidFill>
                  <a:srgbClr val="000000"/>
                </a:solidFill>
                <a:latin typeface="Times New Roman" panose="02020603050405020304" pitchFamily="18" charset="0"/>
                <a:ea typeface="宋体" panose="02010600030101010101" pitchFamily="2" charset="-122"/>
              </a:rPr>
              <a:t>,</a:t>
            </a:r>
            <a:r>
              <a:rPr lang="zh-CN" altLang="zh-CN" sz="2800" b="1">
                <a:solidFill>
                  <a:srgbClr val="000000"/>
                </a:solidFill>
                <a:latin typeface="Times New Roman" panose="02020603050405020304" pitchFamily="18" charset="0"/>
                <a:ea typeface="仿宋" panose="02010609060101010101" charset="-122"/>
              </a:rPr>
              <a:t>最终必然走向失败。材料二可用来研究解放战争时期</a:t>
            </a:r>
            <a:r>
              <a:rPr lang="en-US" altLang="zh-CN" sz="2800" b="1">
                <a:solidFill>
                  <a:srgbClr val="000000"/>
                </a:solidFill>
                <a:latin typeface="Times New Roman" panose="02020603050405020304" pitchFamily="18" charset="0"/>
                <a:ea typeface="宋体" panose="02010600030101010101" pitchFamily="2" charset="-122"/>
              </a:rPr>
              <a:t>,</a:t>
            </a:r>
            <a:r>
              <a:rPr lang="zh-CN" altLang="zh-CN" sz="2800" b="1">
                <a:solidFill>
                  <a:srgbClr val="000000"/>
                </a:solidFill>
                <a:latin typeface="Times New Roman" panose="02020603050405020304" pitchFamily="18" charset="0"/>
                <a:ea typeface="仿宋" panose="02010609060101010101" charset="-122"/>
              </a:rPr>
              <a:t>农民的生产和革命积极性高涨</a:t>
            </a:r>
            <a:r>
              <a:rPr lang="en-US" altLang="zh-CN" sz="2800" b="1">
                <a:solidFill>
                  <a:srgbClr val="000000"/>
                </a:solidFill>
                <a:latin typeface="Times New Roman" panose="02020603050405020304" pitchFamily="18" charset="0"/>
                <a:ea typeface="宋体" panose="02010600030101010101" pitchFamily="2" charset="-122"/>
              </a:rPr>
              <a:t>,</a:t>
            </a:r>
            <a:r>
              <a:rPr lang="zh-CN" altLang="zh-CN" sz="2800" b="1">
                <a:solidFill>
                  <a:srgbClr val="000000"/>
                </a:solidFill>
                <a:latin typeface="Times New Roman" panose="02020603050405020304" pitchFamily="18" charset="0"/>
                <a:ea typeface="仿宋" panose="02010609060101010101" charset="-122"/>
              </a:rPr>
              <a:t>说明土地改革等政策为中国共产党领导全国人民获得新民主主义革命的胜利奠定了坚实的物质和阶级基础。</a:t>
            </a:r>
            <a:endParaRPr lang="zh-CN" altLang="zh-CN" sz="2800" b="1">
              <a:solidFill>
                <a:srgbClr val="000000"/>
              </a:solidFill>
              <a:latin typeface="NEU-BZ-S92"/>
              <a:ea typeface="方正书宋_GBK" pitchFamily="65"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直接连接符 19"/>
          <p:cNvCxnSpPr>
            <a:cxnSpLocks noChangeShapeType="1"/>
          </p:cNvCxnSpPr>
          <p:nvPr/>
        </p:nvCxnSpPr>
        <p:spPr bwMode="auto">
          <a:xfrm>
            <a:off x="513371" y="3297161"/>
            <a:ext cx="8072038" cy="12999"/>
          </a:xfrm>
          <a:prstGeom prst="line">
            <a:avLst/>
          </a:prstGeom>
          <a:noFill/>
          <a:ln w="88900">
            <a:solidFill>
              <a:srgbClr val="FF0000"/>
            </a:solidFill>
            <a:prstDash val="solid"/>
            <a:miter lim="800000"/>
            <a:tailEnd type="triangle" w="med" len="med"/>
          </a:ln>
          <a:extLst>
            <a:ext uri="{909E8E84-426E-40DD-AFC4-6F175D3DCCD1}">
              <a14:hiddenFill xmlns:a14="http://schemas.microsoft.com/office/drawing/2010/main">
                <a:noFill/>
              </a14:hiddenFill>
            </a:ext>
          </a:extLst>
        </p:spPr>
      </p:cxnSp>
      <p:sp>
        <p:nvSpPr>
          <p:cNvPr id="9" name="文本框 74"/>
          <p:cNvSpPr txBox="1">
            <a:spLocks noChangeArrowheads="1"/>
          </p:cNvSpPr>
          <p:nvPr/>
        </p:nvSpPr>
        <p:spPr bwMode="auto">
          <a:xfrm>
            <a:off x="334603" y="3409593"/>
            <a:ext cx="894261" cy="37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125000"/>
              </a:lnSpc>
            </a:pPr>
            <a:r>
              <a:rPr lang="en-US" altLang="zh-CN" sz="1500" b="1" dirty="0">
                <a:solidFill>
                  <a:srgbClr val="181818"/>
                </a:solidFill>
                <a:latin typeface="宋体" panose="02010600030101010101" pitchFamily="2" charset="-122"/>
              </a:rPr>
              <a:t>1945.8</a:t>
            </a:r>
            <a:endParaRPr lang="en-US" altLang="zh-CN" sz="1500" b="1" dirty="0">
              <a:solidFill>
                <a:srgbClr val="181818"/>
              </a:solidFill>
              <a:latin typeface="宋体" panose="02010600030101010101" pitchFamily="2" charset="-122"/>
            </a:endParaRPr>
          </a:p>
        </p:txBody>
      </p:sp>
      <p:sp>
        <p:nvSpPr>
          <p:cNvPr id="20" name="文本框 44"/>
          <p:cNvSpPr txBox="1">
            <a:spLocks noChangeArrowheads="1"/>
          </p:cNvSpPr>
          <p:nvPr/>
        </p:nvSpPr>
        <p:spPr bwMode="auto">
          <a:xfrm>
            <a:off x="1162050" y="2016688"/>
            <a:ext cx="505460" cy="12376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chemeClr val="tx1"/>
                </a:solidFill>
                <a:latin typeface="楷体" panose="02010609060101010101" pitchFamily="49" charset="-122"/>
                <a:ea typeface="楷体" panose="02010609060101010101" pitchFamily="49" charset="-122"/>
              </a:rPr>
              <a:t>全面进攻</a:t>
            </a:r>
            <a:endParaRPr lang="zh-CN" altLang="en-US" sz="2100" b="1" dirty="0">
              <a:solidFill>
                <a:schemeClr val="tx1"/>
              </a:solidFill>
              <a:latin typeface="楷体" panose="02010609060101010101" pitchFamily="49" charset="-122"/>
              <a:ea typeface="楷体" panose="02010609060101010101" pitchFamily="49" charset="-122"/>
            </a:endParaRPr>
          </a:p>
        </p:txBody>
      </p:sp>
      <p:sp>
        <p:nvSpPr>
          <p:cNvPr id="21" name="文本框 45"/>
          <p:cNvSpPr txBox="1">
            <a:spLocks noChangeArrowheads="1"/>
          </p:cNvSpPr>
          <p:nvPr/>
        </p:nvSpPr>
        <p:spPr bwMode="auto">
          <a:xfrm>
            <a:off x="2767038" y="2036830"/>
            <a:ext cx="505460" cy="12376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chemeClr val="tx1"/>
                </a:solidFill>
                <a:latin typeface="楷体" panose="02010609060101010101" pitchFamily="49" charset="-122"/>
                <a:ea typeface="楷体" panose="02010609060101010101" pitchFamily="49" charset="-122"/>
              </a:rPr>
              <a:t>重点进攻</a:t>
            </a:r>
            <a:endParaRPr lang="zh-CN" altLang="en-US" sz="2100" b="1" dirty="0">
              <a:solidFill>
                <a:schemeClr val="tx1"/>
              </a:solidFill>
              <a:latin typeface="楷体" panose="02010609060101010101" pitchFamily="49" charset="-122"/>
              <a:ea typeface="楷体" panose="02010609060101010101" pitchFamily="49" charset="-122"/>
            </a:endParaRPr>
          </a:p>
        </p:txBody>
      </p:sp>
      <p:sp>
        <p:nvSpPr>
          <p:cNvPr id="24" name="文本框 55"/>
          <p:cNvSpPr txBox="1">
            <a:spLocks noChangeArrowheads="1"/>
          </p:cNvSpPr>
          <p:nvPr/>
        </p:nvSpPr>
        <p:spPr bwMode="auto">
          <a:xfrm>
            <a:off x="1248714" y="3911684"/>
            <a:ext cx="166046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rgbClr val="FF0000"/>
                </a:solidFill>
                <a:latin typeface="黑体" panose="02010609060101010101" pitchFamily="2" charset="-122"/>
                <a:ea typeface="黑体" panose="02010609060101010101" pitchFamily="2" charset="-122"/>
              </a:rPr>
              <a:t>粉 碎 进 攻</a:t>
            </a:r>
            <a:endParaRPr lang="zh-CN" altLang="en-US" sz="2100" b="1" dirty="0">
              <a:solidFill>
                <a:srgbClr val="FF0000"/>
              </a:solidFill>
              <a:latin typeface="黑体" panose="02010609060101010101" pitchFamily="2" charset="-122"/>
              <a:ea typeface="黑体" panose="02010609060101010101" pitchFamily="2" charset="-122"/>
            </a:endParaRPr>
          </a:p>
        </p:txBody>
      </p:sp>
      <p:sp>
        <p:nvSpPr>
          <p:cNvPr id="26" name="文本框 58"/>
          <p:cNvSpPr txBox="1">
            <a:spLocks noChangeArrowheads="1"/>
          </p:cNvSpPr>
          <p:nvPr/>
        </p:nvSpPr>
        <p:spPr bwMode="auto">
          <a:xfrm>
            <a:off x="3767981" y="3680452"/>
            <a:ext cx="828675" cy="1230249"/>
          </a:xfrm>
          <a:prstGeom prst="rect">
            <a:avLst/>
          </a:prstGeom>
          <a:noFill/>
          <a:ln>
            <a:noFill/>
          </a:ln>
        </p:spPr>
        <p:txBody>
          <a:bodyPr vert="eaVert"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rgbClr val="FF0000"/>
                </a:solidFill>
                <a:latin typeface="楷体" panose="02010609060101010101" pitchFamily="49" charset="-122"/>
                <a:ea typeface="楷体" panose="02010609060101010101" pitchFamily="49" charset="-122"/>
              </a:rPr>
              <a:t>挺进</a:t>
            </a:r>
            <a:endParaRPr lang="en-US" altLang="zh-CN" sz="2100" b="1" dirty="0">
              <a:solidFill>
                <a:srgbClr val="FF0000"/>
              </a:solidFill>
              <a:latin typeface="楷体" panose="02010609060101010101" pitchFamily="49" charset="-122"/>
              <a:ea typeface="楷体" panose="02010609060101010101" pitchFamily="49" charset="-122"/>
            </a:endParaRPr>
          </a:p>
          <a:p>
            <a:pPr algn="ctr"/>
            <a:r>
              <a:rPr lang="zh-CN" altLang="en-US" sz="2100" b="1" dirty="0">
                <a:solidFill>
                  <a:srgbClr val="FF0000"/>
                </a:solidFill>
                <a:latin typeface="楷体" panose="02010609060101010101" pitchFamily="49" charset="-122"/>
                <a:ea typeface="楷体" panose="02010609060101010101" pitchFamily="49" charset="-122"/>
              </a:rPr>
              <a:t>大别山</a:t>
            </a:r>
            <a:endParaRPr lang="zh-CN" altLang="en-US" sz="2100" b="1" dirty="0">
              <a:solidFill>
                <a:srgbClr val="FF0000"/>
              </a:solidFill>
              <a:latin typeface="楷体" panose="02010609060101010101" pitchFamily="49" charset="-122"/>
              <a:ea typeface="楷体" panose="02010609060101010101" pitchFamily="49" charset="-122"/>
            </a:endParaRPr>
          </a:p>
        </p:txBody>
      </p:sp>
      <p:sp>
        <p:nvSpPr>
          <p:cNvPr id="31" name="文本框 64"/>
          <p:cNvSpPr txBox="1">
            <a:spLocks noChangeArrowheads="1"/>
          </p:cNvSpPr>
          <p:nvPr/>
        </p:nvSpPr>
        <p:spPr bwMode="auto">
          <a:xfrm>
            <a:off x="5561465" y="3709442"/>
            <a:ext cx="505460" cy="12376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rgbClr val="FF0000"/>
                </a:solidFill>
                <a:latin typeface="楷体" panose="02010609060101010101" pitchFamily="49" charset="-122"/>
                <a:ea typeface="楷体" panose="02010609060101010101" pitchFamily="49" charset="-122"/>
              </a:rPr>
              <a:t>淮海战役</a:t>
            </a:r>
            <a:endParaRPr lang="zh-CN" altLang="en-US" sz="2100" b="1" dirty="0">
              <a:solidFill>
                <a:srgbClr val="FF0000"/>
              </a:solidFill>
              <a:latin typeface="楷体" panose="02010609060101010101" pitchFamily="49" charset="-122"/>
              <a:ea typeface="楷体" panose="02010609060101010101" pitchFamily="49" charset="-122"/>
            </a:endParaRPr>
          </a:p>
        </p:txBody>
      </p:sp>
      <p:sp>
        <p:nvSpPr>
          <p:cNvPr id="32" name="文本框 65"/>
          <p:cNvSpPr txBox="1">
            <a:spLocks noChangeArrowheads="1"/>
          </p:cNvSpPr>
          <p:nvPr/>
        </p:nvSpPr>
        <p:spPr bwMode="auto">
          <a:xfrm>
            <a:off x="6013240" y="3685829"/>
            <a:ext cx="505460" cy="12376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rgbClr val="FF0000"/>
                </a:solidFill>
                <a:latin typeface="楷体" panose="02010609060101010101" pitchFamily="49" charset="-122"/>
                <a:ea typeface="楷体" panose="02010609060101010101" pitchFamily="49" charset="-122"/>
              </a:rPr>
              <a:t>平津战役</a:t>
            </a:r>
            <a:endParaRPr lang="zh-CN" altLang="en-US" sz="2100" b="1" dirty="0">
              <a:solidFill>
                <a:srgbClr val="FF0000"/>
              </a:solidFill>
              <a:latin typeface="楷体" panose="02010609060101010101" pitchFamily="49" charset="-122"/>
              <a:ea typeface="楷体" panose="02010609060101010101" pitchFamily="49" charset="-122"/>
            </a:endParaRPr>
          </a:p>
        </p:txBody>
      </p:sp>
      <p:sp>
        <p:nvSpPr>
          <p:cNvPr id="36" name="文本框 69"/>
          <p:cNvSpPr txBox="1">
            <a:spLocks noChangeArrowheads="1"/>
          </p:cNvSpPr>
          <p:nvPr/>
        </p:nvSpPr>
        <p:spPr bwMode="auto">
          <a:xfrm>
            <a:off x="5103711" y="3685294"/>
            <a:ext cx="505460" cy="12376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rgbClr val="FF0000"/>
                </a:solidFill>
                <a:latin typeface="楷体" panose="02010609060101010101" pitchFamily="49" charset="-122"/>
                <a:ea typeface="楷体" panose="02010609060101010101" pitchFamily="49" charset="-122"/>
              </a:rPr>
              <a:t>辽沈战役</a:t>
            </a:r>
            <a:endParaRPr lang="zh-CN" altLang="en-US" sz="2100" b="1" dirty="0">
              <a:solidFill>
                <a:srgbClr val="FF0000"/>
              </a:solidFill>
              <a:latin typeface="楷体" panose="02010609060101010101" pitchFamily="49" charset="-122"/>
              <a:ea typeface="楷体" panose="02010609060101010101" pitchFamily="49" charset="-122"/>
            </a:endParaRPr>
          </a:p>
        </p:txBody>
      </p:sp>
      <p:sp>
        <p:nvSpPr>
          <p:cNvPr id="39" name="文本框 11"/>
          <p:cNvSpPr txBox="1">
            <a:spLocks noChangeArrowheads="1"/>
          </p:cNvSpPr>
          <p:nvPr/>
        </p:nvSpPr>
        <p:spPr bwMode="auto">
          <a:xfrm>
            <a:off x="6518700" y="3727709"/>
            <a:ext cx="851203" cy="106045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rgbClr val="FF0000"/>
                </a:solidFill>
                <a:latin typeface="楷体" panose="02010609060101010101" pitchFamily="49" charset="-122"/>
                <a:ea typeface="楷体" panose="02010609060101010101" pitchFamily="49" charset="-122"/>
              </a:rPr>
              <a:t>七届二中全会</a:t>
            </a:r>
            <a:endParaRPr lang="zh-CN" altLang="en-US" sz="2100" b="1" dirty="0">
              <a:solidFill>
                <a:srgbClr val="FF0000"/>
              </a:solidFill>
              <a:latin typeface="楷体" panose="02010609060101010101" pitchFamily="49" charset="-122"/>
              <a:ea typeface="楷体" panose="02010609060101010101" pitchFamily="49" charset="-122"/>
            </a:endParaRPr>
          </a:p>
        </p:txBody>
      </p:sp>
      <p:sp>
        <p:nvSpPr>
          <p:cNvPr id="40" name="六边形 39"/>
          <p:cNvSpPr/>
          <p:nvPr/>
        </p:nvSpPr>
        <p:spPr bwMode="auto">
          <a:xfrm>
            <a:off x="513371" y="3202464"/>
            <a:ext cx="155953" cy="168986"/>
          </a:xfrm>
          <a:prstGeom prst="hexagon">
            <a:avLst/>
          </a:prstGeom>
          <a:solidFill>
            <a:schemeClr val="tx1"/>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zh-CN" altLang="en-US" sz="760" kern="0">
              <a:solidFill>
                <a:prstClr val="white"/>
              </a:solidFill>
              <a:latin typeface="Calibri" panose="020F0502020204030204"/>
            </a:endParaRPr>
          </a:p>
        </p:txBody>
      </p:sp>
      <p:sp>
        <p:nvSpPr>
          <p:cNvPr id="41" name="六边形 40"/>
          <p:cNvSpPr/>
          <p:nvPr/>
        </p:nvSpPr>
        <p:spPr bwMode="auto">
          <a:xfrm>
            <a:off x="1394504" y="3208334"/>
            <a:ext cx="152498" cy="168986"/>
          </a:xfrm>
          <a:prstGeom prst="hexagon">
            <a:avLst/>
          </a:prstGeom>
          <a:solidFill>
            <a:schemeClr val="tx1"/>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zh-CN" altLang="en-US" sz="760" kern="0">
              <a:solidFill>
                <a:prstClr val="white"/>
              </a:solidFill>
              <a:latin typeface="Calibri" panose="020F0502020204030204"/>
            </a:endParaRPr>
          </a:p>
        </p:txBody>
      </p:sp>
      <p:sp>
        <p:nvSpPr>
          <p:cNvPr id="43" name="六边形 42"/>
          <p:cNvSpPr/>
          <p:nvPr/>
        </p:nvSpPr>
        <p:spPr bwMode="auto">
          <a:xfrm>
            <a:off x="3061664" y="3224499"/>
            <a:ext cx="153485" cy="166820"/>
          </a:xfrm>
          <a:prstGeom prst="hexagon">
            <a:avLst/>
          </a:prstGeom>
          <a:solidFill>
            <a:schemeClr val="tx1"/>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zh-CN" altLang="en-US" sz="760" kern="0">
              <a:solidFill>
                <a:srgbClr val="FF0000"/>
              </a:solidFill>
              <a:latin typeface="Calibri" panose="020F0502020204030204"/>
            </a:endParaRPr>
          </a:p>
        </p:txBody>
      </p:sp>
      <p:sp>
        <p:nvSpPr>
          <p:cNvPr id="44" name="文本框 78"/>
          <p:cNvSpPr txBox="1">
            <a:spLocks noChangeArrowheads="1"/>
          </p:cNvSpPr>
          <p:nvPr/>
        </p:nvSpPr>
        <p:spPr bwMode="auto">
          <a:xfrm>
            <a:off x="1054271" y="3409593"/>
            <a:ext cx="894261" cy="37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125000"/>
              </a:lnSpc>
            </a:pPr>
            <a:r>
              <a:rPr lang="en-US" altLang="zh-CN" sz="1500" b="1" dirty="0">
                <a:solidFill>
                  <a:srgbClr val="000000"/>
                </a:solidFill>
                <a:latin typeface="宋体" panose="02010600030101010101" pitchFamily="2" charset="-122"/>
              </a:rPr>
              <a:t>1946.6</a:t>
            </a:r>
            <a:endParaRPr lang="en-US" altLang="zh-CN" sz="1500" b="1" dirty="0">
              <a:solidFill>
                <a:srgbClr val="000000"/>
              </a:solidFill>
              <a:latin typeface="宋体" panose="02010600030101010101" pitchFamily="2" charset="-122"/>
            </a:endParaRPr>
          </a:p>
        </p:txBody>
      </p:sp>
      <p:sp>
        <p:nvSpPr>
          <p:cNvPr id="45" name="六边形 44"/>
          <p:cNvSpPr/>
          <p:nvPr/>
        </p:nvSpPr>
        <p:spPr bwMode="auto">
          <a:xfrm>
            <a:off x="4281407" y="3208334"/>
            <a:ext cx="153485" cy="168986"/>
          </a:xfrm>
          <a:prstGeom prst="hexagon">
            <a:avLst/>
          </a:prstGeom>
          <a:solidFill>
            <a:schemeClr val="tx1"/>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zh-CN" altLang="en-US" sz="760" kern="0">
              <a:solidFill>
                <a:prstClr val="white"/>
              </a:solidFill>
              <a:latin typeface="Calibri" panose="020F0502020204030204"/>
            </a:endParaRPr>
          </a:p>
        </p:txBody>
      </p:sp>
      <p:sp>
        <p:nvSpPr>
          <p:cNvPr id="46" name="文本框 80"/>
          <p:cNvSpPr txBox="1">
            <a:spLocks noChangeArrowheads="1"/>
          </p:cNvSpPr>
          <p:nvPr/>
        </p:nvSpPr>
        <p:spPr bwMode="auto">
          <a:xfrm>
            <a:off x="3910773" y="3474272"/>
            <a:ext cx="894261" cy="37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125000"/>
              </a:lnSpc>
            </a:pPr>
            <a:r>
              <a:rPr lang="en-US" altLang="zh-CN" sz="1500" b="1" dirty="0">
                <a:solidFill>
                  <a:srgbClr val="000000"/>
                </a:solidFill>
                <a:latin typeface="宋体" panose="02010600030101010101" pitchFamily="2" charset="-122"/>
              </a:rPr>
              <a:t>1947.6</a:t>
            </a:r>
            <a:endParaRPr lang="en-US" altLang="zh-CN" sz="1500" b="1" dirty="0">
              <a:solidFill>
                <a:srgbClr val="000000"/>
              </a:solidFill>
              <a:latin typeface="宋体" panose="02010600030101010101" pitchFamily="2" charset="-122"/>
            </a:endParaRPr>
          </a:p>
        </p:txBody>
      </p:sp>
      <p:sp>
        <p:nvSpPr>
          <p:cNvPr id="47" name="六边形 46"/>
          <p:cNvSpPr/>
          <p:nvPr/>
        </p:nvSpPr>
        <p:spPr bwMode="auto">
          <a:xfrm>
            <a:off x="5316887" y="3204002"/>
            <a:ext cx="153485" cy="166820"/>
          </a:xfrm>
          <a:prstGeom prst="hexagon">
            <a:avLst/>
          </a:prstGeom>
          <a:solidFill>
            <a:schemeClr val="tx1"/>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zh-CN" altLang="en-US" sz="760" kern="0">
              <a:solidFill>
                <a:prstClr val="white"/>
              </a:solidFill>
              <a:latin typeface="Calibri" panose="020F0502020204030204"/>
            </a:endParaRPr>
          </a:p>
        </p:txBody>
      </p:sp>
      <p:sp>
        <p:nvSpPr>
          <p:cNvPr id="48" name="文本框 82"/>
          <p:cNvSpPr txBox="1">
            <a:spLocks noChangeArrowheads="1"/>
          </p:cNvSpPr>
          <p:nvPr/>
        </p:nvSpPr>
        <p:spPr bwMode="auto">
          <a:xfrm>
            <a:off x="4871237" y="3474272"/>
            <a:ext cx="894261" cy="37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125000"/>
              </a:lnSpc>
            </a:pPr>
            <a:r>
              <a:rPr lang="en-US" altLang="zh-CN" sz="1500" b="1">
                <a:solidFill>
                  <a:srgbClr val="000000"/>
                </a:solidFill>
                <a:latin typeface="宋体" panose="02010600030101010101" pitchFamily="2" charset="-122"/>
              </a:rPr>
              <a:t>1948.9</a:t>
            </a:r>
            <a:endParaRPr lang="en-US" altLang="zh-CN" sz="1500" b="1">
              <a:solidFill>
                <a:srgbClr val="000000"/>
              </a:solidFill>
              <a:latin typeface="宋体" panose="02010600030101010101" pitchFamily="2" charset="-122"/>
            </a:endParaRPr>
          </a:p>
        </p:txBody>
      </p:sp>
      <p:sp>
        <p:nvSpPr>
          <p:cNvPr id="49" name="六边形 48"/>
          <p:cNvSpPr/>
          <p:nvPr/>
        </p:nvSpPr>
        <p:spPr bwMode="auto">
          <a:xfrm>
            <a:off x="6325787" y="3203638"/>
            <a:ext cx="152498" cy="168986"/>
          </a:xfrm>
          <a:prstGeom prst="hexagon">
            <a:avLst/>
          </a:prstGeom>
          <a:solidFill>
            <a:schemeClr val="tx1"/>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zh-CN" altLang="en-US" sz="760" kern="0">
              <a:solidFill>
                <a:srgbClr val="FF0000"/>
              </a:solidFill>
              <a:latin typeface="Calibri" panose="020F0502020204030204"/>
            </a:endParaRPr>
          </a:p>
        </p:txBody>
      </p:sp>
      <p:sp>
        <p:nvSpPr>
          <p:cNvPr id="50" name="文本框 84"/>
          <p:cNvSpPr txBox="1">
            <a:spLocks noChangeArrowheads="1"/>
          </p:cNvSpPr>
          <p:nvPr/>
        </p:nvSpPr>
        <p:spPr bwMode="auto">
          <a:xfrm>
            <a:off x="5863357" y="3469575"/>
            <a:ext cx="1076864" cy="37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125000"/>
              </a:lnSpc>
            </a:pPr>
            <a:r>
              <a:rPr lang="en-US" altLang="zh-CN" sz="1500" b="1" dirty="0">
                <a:solidFill>
                  <a:srgbClr val="000000"/>
                </a:solidFill>
                <a:latin typeface="宋体" panose="02010600030101010101" pitchFamily="2" charset="-122"/>
              </a:rPr>
              <a:t>1949.1</a:t>
            </a:r>
            <a:endParaRPr lang="en-US" altLang="zh-CN" sz="1500" b="1" dirty="0">
              <a:solidFill>
                <a:srgbClr val="000000"/>
              </a:solidFill>
              <a:latin typeface="宋体" panose="02010600030101010101" pitchFamily="2" charset="-122"/>
            </a:endParaRPr>
          </a:p>
        </p:txBody>
      </p:sp>
      <p:sp>
        <p:nvSpPr>
          <p:cNvPr id="51" name="六边形 50"/>
          <p:cNvSpPr/>
          <p:nvPr/>
        </p:nvSpPr>
        <p:spPr bwMode="auto">
          <a:xfrm>
            <a:off x="7467161" y="3204002"/>
            <a:ext cx="153485" cy="166820"/>
          </a:xfrm>
          <a:prstGeom prst="hexagon">
            <a:avLst/>
          </a:prstGeom>
          <a:solidFill>
            <a:schemeClr val="tx1"/>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zh-CN" altLang="en-US" sz="760" kern="0">
              <a:solidFill>
                <a:srgbClr val="FF0000"/>
              </a:solidFill>
              <a:latin typeface="Calibri" panose="020F0502020204030204"/>
            </a:endParaRPr>
          </a:p>
        </p:txBody>
      </p:sp>
      <p:sp>
        <p:nvSpPr>
          <p:cNvPr id="52" name="文本框 86"/>
          <p:cNvSpPr txBox="1">
            <a:spLocks noChangeArrowheads="1"/>
          </p:cNvSpPr>
          <p:nvPr/>
        </p:nvSpPr>
        <p:spPr bwMode="auto">
          <a:xfrm>
            <a:off x="7116267" y="3474272"/>
            <a:ext cx="894261" cy="37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125000"/>
              </a:lnSpc>
            </a:pPr>
            <a:r>
              <a:rPr lang="en-US" altLang="zh-CN" sz="1500" b="1">
                <a:solidFill>
                  <a:srgbClr val="000000"/>
                </a:solidFill>
                <a:latin typeface="宋体" panose="02010600030101010101" pitchFamily="2" charset="-122"/>
              </a:rPr>
              <a:t>1949.4</a:t>
            </a:r>
            <a:endParaRPr lang="en-US" altLang="zh-CN" sz="1500" b="1">
              <a:solidFill>
                <a:srgbClr val="000000"/>
              </a:solidFill>
              <a:latin typeface="宋体" panose="02010600030101010101" pitchFamily="2" charset="-122"/>
            </a:endParaRPr>
          </a:p>
        </p:txBody>
      </p:sp>
      <p:sp>
        <p:nvSpPr>
          <p:cNvPr id="54" name="文本框 53"/>
          <p:cNvSpPr txBox="1"/>
          <p:nvPr/>
        </p:nvSpPr>
        <p:spPr>
          <a:xfrm>
            <a:off x="5080" y="1695450"/>
            <a:ext cx="490220" cy="4133850"/>
          </a:xfrm>
          <a:prstGeom prst="rect">
            <a:avLst/>
          </a:prstGeom>
          <a:solidFill>
            <a:srgbClr val="FFFF00"/>
          </a:solidFill>
          <a:ln>
            <a:solidFill>
              <a:srgbClr val="FF0000"/>
            </a:solidFill>
          </a:ln>
        </p:spPr>
        <p:txBody>
          <a:bodyPr vert="eaVert" wrap="square" rtlCol="0">
            <a:spAutoFit/>
          </a:bodyPr>
          <a:lstStyle/>
          <a:p>
            <a:r>
              <a:rPr lang="zh-CN" altLang="en-US" sz="2000" b="1" dirty="0">
                <a:solidFill>
                  <a:schemeClr val="tx1"/>
                </a:solidFill>
                <a:uFillTx/>
                <a:latin typeface="黑体" panose="02010609060101010101" pitchFamily="2" charset="-122"/>
                <a:ea typeface="黑体" panose="02010609060101010101" pitchFamily="2" charset="-122"/>
              </a:rPr>
              <a:t>人民命运的十字路口</a:t>
            </a:r>
            <a:r>
              <a:rPr lang="en-US" altLang="zh-CN" sz="2000" b="1" dirty="0">
                <a:solidFill>
                  <a:schemeClr val="tx1"/>
                </a:solidFill>
                <a:uFillTx/>
                <a:latin typeface="黑体" panose="02010609060101010101" pitchFamily="2" charset="-122"/>
                <a:ea typeface="黑体" panose="02010609060101010101" pitchFamily="2" charset="-122"/>
              </a:rPr>
              <a:t>——</a:t>
            </a:r>
            <a:r>
              <a:rPr lang="zh-CN" altLang="en-US" sz="2000" b="1" dirty="0">
                <a:solidFill>
                  <a:schemeClr val="tx1"/>
                </a:solidFill>
                <a:uFillTx/>
                <a:latin typeface="黑体" panose="02010609060101010101" pitchFamily="2" charset="-122"/>
                <a:ea typeface="黑体" panose="02010609060101010101" pitchFamily="2" charset="-122"/>
              </a:rPr>
              <a:t>重庆谈判</a:t>
            </a:r>
            <a:endParaRPr lang="zh-CN" altLang="en-US" sz="2000" b="1" dirty="0">
              <a:solidFill>
                <a:schemeClr val="tx1"/>
              </a:solidFill>
              <a:uFillTx/>
              <a:latin typeface="黑体" panose="02010609060101010101" pitchFamily="2" charset="-122"/>
              <a:ea typeface="黑体" panose="02010609060101010101" pitchFamily="2" charset="-122"/>
            </a:endParaRPr>
          </a:p>
        </p:txBody>
      </p:sp>
      <p:sp>
        <p:nvSpPr>
          <p:cNvPr id="55" name="文本框 54"/>
          <p:cNvSpPr txBox="1"/>
          <p:nvPr/>
        </p:nvSpPr>
        <p:spPr>
          <a:xfrm>
            <a:off x="8601321" y="1446609"/>
            <a:ext cx="459740" cy="4382690"/>
          </a:xfrm>
          <a:prstGeom prst="rect">
            <a:avLst/>
          </a:prstGeom>
          <a:noFill/>
        </p:spPr>
        <p:txBody>
          <a:bodyPr vert="eaVert" wrap="square" rtlCol="0">
            <a:spAutoFit/>
          </a:bodyPr>
          <a:lstStyle/>
          <a:p>
            <a:r>
              <a:rPr lang="zh-CN" altLang="en-US" sz="1800" b="1" dirty="0">
                <a:latin typeface="微软雅黑" panose="020B0503020204020204" charset="-122"/>
                <a:ea typeface="微软雅黑" panose="020B0503020204020204" charset="-122"/>
              </a:rPr>
              <a:t>人民革命的胜利</a:t>
            </a:r>
            <a:r>
              <a:rPr lang="en-US" altLang="zh-CN" sz="1800" b="1" dirty="0">
                <a:latin typeface="微软雅黑" panose="020B0503020204020204" charset="-122"/>
                <a:ea typeface="微软雅黑" panose="020B0503020204020204" charset="-122"/>
              </a:rPr>
              <a:t>——</a:t>
            </a:r>
            <a:r>
              <a:rPr lang="zh-CN" altLang="en-US" sz="1800" b="1" dirty="0">
                <a:latin typeface="微软雅黑" panose="020B0503020204020204" charset="-122"/>
                <a:ea typeface="微软雅黑" panose="020B0503020204020204" charset="-122"/>
              </a:rPr>
              <a:t>新民主主义革命胜利</a:t>
            </a:r>
            <a:endParaRPr lang="zh-CN" altLang="en-US" sz="1800" b="1" dirty="0">
              <a:latin typeface="微软雅黑" panose="020B0503020204020204" charset="-122"/>
              <a:ea typeface="微软雅黑" panose="020B0503020204020204" charset="-122"/>
            </a:endParaRPr>
          </a:p>
        </p:txBody>
      </p:sp>
      <p:sp>
        <p:nvSpPr>
          <p:cNvPr id="56" name="文本框 44"/>
          <p:cNvSpPr txBox="1">
            <a:spLocks noChangeArrowheads="1"/>
          </p:cNvSpPr>
          <p:nvPr/>
        </p:nvSpPr>
        <p:spPr bwMode="auto">
          <a:xfrm>
            <a:off x="745017" y="2015137"/>
            <a:ext cx="505460" cy="12376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chemeClr val="tx1"/>
                </a:solidFill>
                <a:latin typeface="楷体" panose="02010609060101010101" pitchFamily="49" charset="-122"/>
                <a:ea typeface="楷体" panose="02010609060101010101" pitchFamily="49" charset="-122"/>
              </a:rPr>
              <a:t>撕毁协议</a:t>
            </a:r>
            <a:endParaRPr lang="zh-CN" altLang="en-US" sz="2100" b="1" dirty="0">
              <a:solidFill>
                <a:schemeClr val="tx1"/>
              </a:solidFill>
              <a:latin typeface="楷体" panose="02010609060101010101" pitchFamily="49" charset="-122"/>
              <a:ea typeface="楷体" panose="02010609060101010101" pitchFamily="49" charset="-122"/>
            </a:endParaRPr>
          </a:p>
        </p:txBody>
      </p:sp>
      <p:sp>
        <p:nvSpPr>
          <p:cNvPr id="57" name="文本框 80"/>
          <p:cNvSpPr txBox="1">
            <a:spLocks noChangeArrowheads="1"/>
          </p:cNvSpPr>
          <p:nvPr/>
        </p:nvSpPr>
        <p:spPr bwMode="auto">
          <a:xfrm>
            <a:off x="2634322" y="3441144"/>
            <a:ext cx="894261" cy="37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125000"/>
              </a:lnSpc>
            </a:pPr>
            <a:r>
              <a:rPr lang="en-US" altLang="zh-CN" sz="1500" b="1" dirty="0">
                <a:solidFill>
                  <a:srgbClr val="000000"/>
                </a:solidFill>
                <a:latin typeface="宋体" panose="02010600030101010101" pitchFamily="2" charset="-122"/>
              </a:rPr>
              <a:t>1947.3</a:t>
            </a:r>
            <a:endParaRPr lang="en-US" altLang="zh-CN" sz="1500" b="1" dirty="0">
              <a:solidFill>
                <a:srgbClr val="000000"/>
              </a:solidFill>
              <a:latin typeface="宋体" panose="02010600030101010101" pitchFamily="2" charset="-122"/>
            </a:endParaRPr>
          </a:p>
        </p:txBody>
      </p:sp>
      <p:sp>
        <p:nvSpPr>
          <p:cNvPr id="59" name="六边形 58"/>
          <p:cNvSpPr/>
          <p:nvPr/>
        </p:nvSpPr>
        <p:spPr bwMode="auto">
          <a:xfrm>
            <a:off x="2125014" y="3208334"/>
            <a:ext cx="152498" cy="168986"/>
          </a:xfrm>
          <a:prstGeom prst="hexagon">
            <a:avLst/>
          </a:prstGeom>
          <a:solidFill>
            <a:schemeClr val="tx1"/>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zh-CN" altLang="en-US" sz="760" kern="0">
              <a:solidFill>
                <a:prstClr val="white"/>
              </a:solidFill>
              <a:latin typeface="Calibri" panose="020F0502020204030204"/>
            </a:endParaRPr>
          </a:p>
        </p:txBody>
      </p:sp>
      <p:sp>
        <p:nvSpPr>
          <p:cNvPr id="60" name="文本框 78"/>
          <p:cNvSpPr txBox="1">
            <a:spLocks noChangeArrowheads="1"/>
          </p:cNvSpPr>
          <p:nvPr/>
        </p:nvSpPr>
        <p:spPr bwMode="auto">
          <a:xfrm>
            <a:off x="1752396" y="3409593"/>
            <a:ext cx="894261" cy="37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125000"/>
              </a:lnSpc>
            </a:pPr>
            <a:r>
              <a:rPr lang="en-US" altLang="zh-CN" sz="1500" b="1" dirty="0">
                <a:solidFill>
                  <a:srgbClr val="000000"/>
                </a:solidFill>
                <a:latin typeface="宋体" panose="02010600030101010101" pitchFamily="2" charset="-122"/>
              </a:rPr>
              <a:t>1946.11</a:t>
            </a:r>
            <a:endParaRPr lang="en-US" altLang="zh-CN" sz="1500" b="1" dirty="0">
              <a:solidFill>
                <a:srgbClr val="000000"/>
              </a:solidFill>
              <a:latin typeface="宋体" panose="02010600030101010101" pitchFamily="2" charset="-122"/>
            </a:endParaRPr>
          </a:p>
        </p:txBody>
      </p:sp>
      <p:sp>
        <p:nvSpPr>
          <p:cNvPr id="61" name="文本框 44"/>
          <p:cNvSpPr txBox="1">
            <a:spLocks noChangeArrowheads="1"/>
          </p:cNvSpPr>
          <p:nvPr/>
        </p:nvSpPr>
        <p:spPr bwMode="auto">
          <a:xfrm>
            <a:off x="1948014" y="1990708"/>
            <a:ext cx="505460" cy="1237550"/>
          </a:xfrm>
          <a:prstGeom prst="rect">
            <a:avLst/>
          </a:prstGeom>
          <a:noFill/>
          <a:ln>
            <a:noFill/>
          </a:ln>
        </p:spPr>
        <p:txBody>
          <a:bodyPr vert="eaVert"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chemeClr val="tx1"/>
                </a:solidFill>
                <a:latin typeface="楷体" panose="02010609060101010101" pitchFamily="49" charset="-122"/>
                <a:ea typeface="楷体" panose="02010609060101010101" pitchFamily="49" charset="-122"/>
              </a:rPr>
              <a:t>国民大会</a:t>
            </a:r>
            <a:endParaRPr lang="zh-CN" altLang="en-US" sz="2100" b="1" dirty="0">
              <a:solidFill>
                <a:schemeClr val="tx1"/>
              </a:solidFill>
              <a:latin typeface="楷体" panose="02010609060101010101" pitchFamily="49" charset="-122"/>
              <a:ea typeface="楷体" panose="02010609060101010101" pitchFamily="49" charset="-122"/>
            </a:endParaRPr>
          </a:p>
        </p:txBody>
      </p:sp>
      <p:sp>
        <p:nvSpPr>
          <p:cNvPr id="63" name="文本框 58"/>
          <p:cNvSpPr txBox="1">
            <a:spLocks noChangeArrowheads="1"/>
          </p:cNvSpPr>
          <p:nvPr/>
        </p:nvSpPr>
        <p:spPr bwMode="auto">
          <a:xfrm>
            <a:off x="4501011" y="3599939"/>
            <a:ext cx="505460" cy="1263728"/>
          </a:xfrm>
          <a:prstGeom prst="rect">
            <a:avLst/>
          </a:prstGeom>
          <a:noFill/>
          <a:ln>
            <a:noFill/>
          </a:ln>
        </p:spPr>
        <p:txBody>
          <a:bodyPr vert="eaVert"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rgbClr val="FF0000"/>
                </a:solidFill>
                <a:latin typeface="楷体" panose="02010609060101010101" pitchFamily="49" charset="-122"/>
                <a:ea typeface="楷体" panose="02010609060101010101" pitchFamily="49" charset="-122"/>
              </a:rPr>
              <a:t>土地改革</a:t>
            </a:r>
            <a:endParaRPr lang="zh-CN" altLang="en-US" sz="2100" b="1" dirty="0">
              <a:solidFill>
                <a:srgbClr val="FF0000"/>
              </a:solidFill>
              <a:latin typeface="楷体" panose="02010609060101010101" pitchFamily="49" charset="-122"/>
              <a:ea typeface="楷体" panose="02010609060101010101" pitchFamily="49" charset="-122"/>
            </a:endParaRPr>
          </a:p>
        </p:txBody>
      </p:sp>
      <p:sp>
        <p:nvSpPr>
          <p:cNvPr id="64" name="文本框 11"/>
          <p:cNvSpPr txBox="1">
            <a:spLocks noChangeArrowheads="1"/>
          </p:cNvSpPr>
          <p:nvPr/>
        </p:nvSpPr>
        <p:spPr bwMode="auto">
          <a:xfrm>
            <a:off x="7143206" y="2114569"/>
            <a:ext cx="801392" cy="106045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chemeClr val="tx1"/>
                </a:solidFill>
                <a:latin typeface="楷体" panose="02010609060101010101" pitchFamily="49" charset="-122"/>
                <a:ea typeface="楷体" panose="02010609060101010101" pitchFamily="49" charset="-122"/>
              </a:rPr>
              <a:t>北平谈判破裂</a:t>
            </a:r>
            <a:endParaRPr lang="zh-CN" altLang="en-US" sz="2100" b="1" dirty="0">
              <a:solidFill>
                <a:schemeClr val="tx1"/>
              </a:solidFill>
              <a:latin typeface="楷体" panose="02010609060101010101" pitchFamily="49" charset="-122"/>
              <a:ea typeface="楷体" panose="02010609060101010101" pitchFamily="49" charset="-122"/>
            </a:endParaRPr>
          </a:p>
        </p:txBody>
      </p:sp>
      <p:sp>
        <p:nvSpPr>
          <p:cNvPr id="66" name="文本框 11"/>
          <p:cNvSpPr txBox="1">
            <a:spLocks noChangeArrowheads="1"/>
          </p:cNvSpPr>
          <p:nvPr/>
        </p:nvSpPr>
        <p:spPr bwMode="auto">
          <a:xfrm>
            <a:off x="7471303" y="3617110"/>
            <a:ext cx="381492" cy="138366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100" b="1" dirty="0">
                <a:solidFill>
                  <a:srgbClr val="FF0000"/>
                </a:solidFill>
                <a:latin typeface="楷体" panose="02010609060101010101" pitchFamily="49" charset="-122"/>
                <a:ea typeface="楷体" panose="02010609060101010101" pitchFamily="49" charset="-122"/>
              </a:rPr>
              <a:t>渡江战役</a:t>
            </a:r>
            <a:endParaRPr lang="zh-CN" altLang="en-US" sz="2100" b="1" dirty="0">
              <a:solidFill>
                <a:srgbClr val="FF0000"/>
              </a:solidFill>
              <a:latin typeface="楷体" panose="02010609060101010101" pitchFamily="49" charset="-122"/>
              <a:ea typeface="楷体" panose="02010609060101010101" pitchFamily="49" charset="-122"/>
            </a:endParaRPr>
          </a:p>
        </p:txBody>
      </p:sp>
      <p:sp>
        <p:nvSpPr>
          <p:cNvPr id="67" name="箭头: 右 66"/>
          <p:cNvSpPr/>
          <p:nvPr/>
        </p:nvSpPr>
        <p:spPr>
          <a:xfrm>
            <a:off x="781734" y="857250"/>
            <a:ext cx="7667852" cy="767285"/>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800" b="1" dirty="0">
                <a:solidFill>
                  <a:schemeClr val="tx1"/>
                </a:solidFill>
                <a:latin typeface="黑体" panose="02010609060101010101" pitchFamily="2" charset="-122"/>
                <a:ea typeface="黑体" panose="02010609060101010101" pitchFamily="2" charset="-122"/>
                <a:cs typeface="黑体" panose="02010609060101010101" pitchFamily="2" charset="-122"/>
              </a:rPr>
              <a:t>选择</a:t>
            </a:r>
            <a:r>
              <a:rPr lang="zh-CN" altLang="en-US" sz="1800" b="1" dirty="0">
                <a:solidFill>
                  <a:srgbClr val="13007D"/>
                </a:solidFill>
                <a:latin typeface="黑体" panose="02010609060101010101" pitchFamily="2" charset="-122"/>
                <a:ea typeface="黑体" panose="02010609060101010101" pitchFamily="2" charset="-122"/>
                <a:cs typeface="黑体" panose="02010609060101010101" pitchFamily="2" charset="-122"/>
              </a:rPr>
              <a:t>毁灭</a:t>
            </a:r>
            <a:r>
              <a:rPr lang="zh-CN" altLang="en-US" sz="1800" b="1" dirty="0">
                <a:solidFill>
                  <a:schemeClr val="tx1"/>
                </a:solidFill>
                <a:latin typeface="黑体" panose="02010609060101010101" pitchFamily="2" charset="-122"/>
                <a:ea typeface="黑体" panose="02010609060101010101" pitchFamily="2" charset="-122"/>
                <a:cs typeface="黑体" panose="02010609060101010101" pitchFamily="2" charset="-122"/>
              </a:rPr>
              <a:t>人民意愿</a:t>
            </a:r>
            <a:r>
              <a:rPr lang="en-US" altLang="zh-CN" sz="1800" b="1" dirty="0">
                <a:solidFill>
                  <a:schemeClr val="tx1"/>
                </a:solidFill>
                <a:latin typeface="黑体" panose="02010609060101010101" pitchFamily="2" charset="-122"/>
                <a:ea typeface="黑体" panose="02010609060101010101" pitchFamily="2" charset="-122"/>
                <a:cs typeface="黑体" panose="02010609060101010101" pitchFamily="2" charset="-122"/>
              </a:rPr>
              <a:t>——</a:t>
            </a:r>
            <a:r>
              <a:rPr lang="zh-CN" altLang="en-US" sz="1800" b="1" dirty="0">
                <a:solidFill>
                  <a:schemeClr val="tx1"/>
                </a:solidFill>
                <a:latin typeface="黑体" panose="02010609060101010101" pitchFamily="2" charset="-122"/>
                <a:ea typeface="黑体" panose="02010609060101010101" pitchFamily="2" charset="-122"/>
                <a:cs typeface="黑体" panose="02010609060101010101" pitchFamily="2" charset="-122"/>
              </a:rPr>
              <a:t>国民党政权</a:t>
            </a:r>
            <a:r>
              <a:rPr lang="zh-CN" altLang="en-US" sz="2100" b="1" dirty="0">
                <a:solidFill>
                  <a:srgbClr val="13007D"/>
                </a:solidFill>
                <a:latin typeface="黑体" panose="02010609060101010101" pitchFamily="2" charset="-122"/>
                <a:ea typeface="黑体" panose="02010609060101010101" pitchFamily="2" charset="-122"/>
                <a:cs typeface="黑体" panose="02010609060101010101" pitchFamily="2" charset="-122"/>
              </a:rPr>
              <a:t>反动统治</a:t>
            </a:r>
            <a:endParaRPr lang="zh-CN" altLang="en-US" sz="1800" b="1" dirty="0">
              <a:solidFill>
                <a:srgbClr val="13007D"/>
              </a:solidFill>
              <a:latin typeface="黑体" panose="02010609060101010101" pitchFamily="2" charset="-122"/>
              <a:ea typeface="黑体" panose="02010609060101010101" pitchFamily="2" charset="-122"/>
              <a:cs typeface="黑体" panose="02010609060101010101" pitchFamily="2" charset="-122"/>
            </a:endParaRPr>
          </a:p>
        </p:txBody>
      </p:sp>
      <p:sp>
        <p:nvSpPr>
          <p:cNvPr id="68" name="箭头: 右 67"/>
          <p:cNvSpPr/>
          <p:nvPr/>
        </p:nvSpPr>
        <p:spPr>
          <a:xfrm>
            <a:off x="1122998" y="5147946"/>
            <a:ext cx="7273831" cy="681354"/>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800" b="1" dirty="0">
                <a:solidFill>
                  <a:schemeClr val="tx1"/>
                </a:solidFill>
                <a:latin typeface="黑体" panose="02010609060101010101" pitchFamily="2" charset="-122"/>
                <a:ea typeface="黑体" panose="02010609060101010101" pitchFamily="2" charset="-122"/>
                <a:cs typeface="黑体" panose="02010609060101010101" pitchFamily="2" charset="-122"/>
              </a:rPr>
              <a:t>选择维护人民的</a:t>
            </a:r>
            <a:r>
              <a:rPr lang="zh-CN" altLang="en-US" sz="1800" b="1" dirty="0">
                <a:solidFill>
                  <a:srgbClr val="C00000"/>
                </a:solidFill>
                <a:latin typeface="黑体" panose="02010609060101010101" pitchFamily="2" charset="-122"/>
                <a:ea typeface="黑体" panose="02010609060101010101" pitchFamily="2" charset="-122"/>
                <a:cs typeface="黑体" panose="02010609060101010101" pitchFamily="2" charset="-122"/>
              </a:rPr>
              <a:t>利益</a:t>
            </a:r>
            <a:r>
              <a:rPr lang="en-US" altLang="zh-CN" sz="1800" b="1" dirty="0">
                <a:solidFill>
                  <a:schemeClr val="tx1"/>
                </a:solidFill>
                <a:latin typeface="黑体" panose="02010609060101010101" pitchFamily="2" charset="-122"/>
                <a:ea typeface="黑体" panose="02010609060101010101" pitchFamily="2" charset="-122"/>
                <a:cs typeface="黑体" panose="02010609060101010101" pitchFamily="2" charset="-122"/>
              </a:rPr>
              <a:t>——</a:t>
            </a:r>
            <a:r>
              <a:rPr lang="zh-CN" altLang="en-US" sz="1800" b="1" dirty="0">
                <a:solidFill>
                  <a:schemeClr val="tx1"/>
                </a:solidFill>
                <a:latin typeface="黑体" panose="02010609060101010101" pitchFamily="2" charset="-122"/>
                <a:ea typeface="黑体" panose="02010609060101010101" pitchFamily="2" charset="-122"/>
                <a:cs typeface="黑体" panose="02010609060101010101" pitchFamily="2" charset="-122"/>
              </a:rPr>
              <a:t>中国共产党</a:t>
            </a:r>
            <a:r>
              <a:rPr lang="zh-CN" altLang="en-US" sz="2100" b="1" dirty="0">
                <a:solidFill>
                  <a:srgbClr val="C00000"/>
                </a:solidFill>
                <a:latin typeface="黑体" panose="02010609060101010101" pitchFamily="2" charset="-122"/>
                <a:ea typeface="黑体" panose="02010609060101010101" pitchFamily="2" charset="-122"/>
                <a:cs typeface="黑体" panose="02010609060101010101" pitchFamily="2" charset="-122"/>
              </a:rPr>
              <a:t>顺应民意</a:t>
            </a:r>
            <a:endParaRPr lang="zh-CN" altLang="en-US" sz="1800" b="1" dirty="0">
              <a:solidFill>
                <a:srgbClr val="C00000"/>
              </a:solidFill>
              <a:latin typeface="黑体" panose="02010609060101010101" pitchFamily="2" charset="-122"/>
              <a:ea typeface="黑体" panose="02010609060101010101" pitchFamily="2" charset="-122"/>
              <a:cs typeface="黑体" panose="02010609060101010101" pitchFamily="2" charset="-122"/>
            </a:endParaRPr>
          </a:p>
        </p:txBody>
      </p:sp>
      <p:sp>
        <p:nvSpPr>
          <p:cNvPr id="69" name="文本框 55"/>
          <p:cNvSpPr txBox="1">
            <a:spLocks noChangeArrowheads="1"/>
          </p:cNvSpPr>
          <p:nvPr/>
        </p:nvSpPr>
        <p:spPr bwMode="auto">
          <a:xfrm>
            <a:off x="1489435" y="4843041"/>
            <a:ext cx="137413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1800" b="1" dirty="0">
                <a:solidFill>
                  <a:srgbClr val="000000"/>
                </a:solidFill>
                <a:latin typeface="黑体" panose="02010609060101010101" pitchFamily="2" charset="-122"/>
                <a:ea typeface="黑体" panose="02010609060101010101" pitchFamily="2" charset="-122"/>
              </a:rPr>
              <a:t>战略防御</a:t>
            </a:r>
            <a:endParaRPr lang="zh-CN" altLang="en-US" sz="1800" b="1" dirty="0">
              <a:solidFill>
                <a:srgbClr val="000000"/>
              </a:solidFill>
              <a:latin typeface="黑体" panose="02010609060101010101" pitchFamily="2" charset="-122"/>
              <a:ea typeface="黑体" panose="02010609060101010101" pitchFamily="2" charset="-122"/>
            </a:endParaRPr>
          </a:p>
        </p:txBody>
      </p:sp>
      <p:sp>
        <p:nvSpPr>
          <p:cNvPr id="70" name="箭头: 右 69"/>
          <p:cNvSpPr/>
          <p:nvPr/>
        </p:nvSpPr>
        <p:spPr>
          <a:xfrm>
            <a:off x="2863795" y="4904604"/>
            <a:ext cx="373829" cy="199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1" name="文本框 55"/>
          <p:cNvSpPr txBox="1">
            <a:spLocks noChangeArrowheads="1"/>
          </p:cNvSpPr>
          <p:nvPr/>
        </p:nvSpPr>
        <p:spPr bwMode="auto">
          <a:xfrm>
            <a:off x="3544774" y="4845452"/>
            <a:ext cx="137413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1800" b="1" dirty="0">
                <a:solidFill>
                  <a:srgbClr val="000000"/>
                </a:solidFill>
                <a:latin typeface="黑体" panose="02010609060101010101" pitchFamily="2" charset="-122"/>
                <a:ea typeface="黑体" panose="02010609060101010101" pitchFamily="2" charset="-122"/>
              </a:rPr>
              <a:t>战略反攻</a:t>
            </a:r>
            <a:endParaRPr lang="zh-CN" altLang="en-US" sz="1800" b="1" dirty="0">
              <a:solidFill>
                <a:srgbClr val="000000"/>
              </a:solidFill>
              <a:latin typeface="黑体" panose="02010609060101010101" pitchFamily="2" charset="-122"/>
              <a:ea typeface="黑体" panose="02010609060101010101" pitchFamily="2" charset="-122"/>
            </a:endParaRPr>
          </a:p>
        </p:txBody>
      </p:sp>
      <p:sp>
        <p:nvSpPr>
          <p:cNvPr id="72" name="箭头: 右 71"/>
          <p:cNvSpPr/>
          <p:nvPr/>
        </p:nvSpPr>
        <p:spPr>
          <a:xfrm>
            <a:off x="4847206" y="4904880"/>
            <a:ext cx="353123" cy="1995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3" name="文本框 55"/>
          <p:cNvSpPr txBox="1">
            <a:spLocks noChangeArrowheads="1"/>
          </p:cNvSpPr>
          <p:nvPr/>
        </p:nvSpPr>
        <p:spPr bwMode="auto">
          <a:xfrm>
            <a:off x="5227222" y="4845452"/>
            <a:ext cx="137413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1800" b="1" dirty="0">
                <a:solidFill>
                  <a:srgbClr val="000000"/>
                </a:solidFill>
                <a:latin typeface="黑体" panose="02010609060101010101" pitchFamily="2" charset="-122"/>
                <a:ea typeface="黑体" panose="02010609060101010101" pitchFamily="2" charset="-122"/>
              </a:rPr>
              <a:t>战略决战</a:t>
            </a:r>
            <a:endParaRPr lang="zh-CN" altLang="en-US" sz="1800" b="1" dirty="0">
              <a:solidFill>
                <a:srgbClr val="000000"/>
              </a:solidFill>
              <a:latin typeface="黑体" panose="02010609060101010101" pitchFamily="2" charset="-122"/>
              <a:ea typeface="黑体" panose="02010609060101010101" pitchFamily="2" charset="-122"/>
            </a:endParaRPr>
          </a:p>
        </p:txBody>
      </p:sp>
      <p:sp>
        <p:nvSpPr>
          <p:cNvPr id="74" name="箭头: 右 73"/>
          <p:cNvSpPr/>
          <p:nvPr/>
        </p:nvSpPr>
        <p:spPr>
          <a:xfrm>
            <a:off x="6718525" y="4904880"/>
            <a:ext cx="353123" cy="199523"/>
          </a:xfrm>
          <a:prstGeom prst="right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5" name="文本框 55"/>
          <p:cNvSpPr txBox="1">
            <a:spLocks noChangeArrowheads="1"/>
          </p:cNvSpPr>
          <p:nvPr/>
        </p:nvSpPr>
        <p:spPr bwMode="auto">
          <a:xfrm>
            <a:off x="7075454" y="4845452"/>
            <a:ext cx="137413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1800" b="1" dirty="0">
                <a:solidFill>
                  <a:srgbClr val="000000"/>
                </a:solidFill>
                <a:latin typeface="黑体" panose="02010609060101010101" pitchFamily="2" charset="-122"/>
                <a:ea typeface="黑体" panose="02010609060101010101" pitchFamily="2" charset="-122"/>
              </a:rPr>
              <a:t>最后一战</a:t>
            </a:r>
            <a:endParaRPr lang="zh-CN" altLang="en-US" sz="1800" b="1" dirty="0">
              <a:solidFill>
                <a:srgbClr val="000000"/>
              </a:solidFill>
              <a:latin typeface="黑体" panose="02010609060101010101" pitchFamily="2" charset="-122"/>
              <a:ea typeface="黑体" panose="02010609060101010101" pitchFamily="2" charset="-122"/>
            </a:endParaRPr>
          </a:p>
        </p:txBody>
      </p:sp>
      <p:sp>
        <p:nvSpPr>
          <p:cNvPr id="76" name="文本框 55"/>
          <p:cNvSpPr txBox="1">
            <a:spLocks noChangeArrowheads="1"/>
          </p:cNvSpPr>
          <p:nvPr/>
        </p:nvSpPr>
        <p:spPr bwMode="auto">
          <a:xfrm>
            <a:off x="1436678" y="1622123"/>
            <a:ext cx="137413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1800" b="1" dirty="0">
                <a:solidFill>
                  <a:srgbClr val="000000"/>
                </a:solidFill>
                <a:latin typeface="黑体" panose="02010609060101010101" pitchFamily="2" charset="-122"/>
                <a:ea typeface="黑体" panose="02010609060101010101" pitchFamily="2" charset="-122"/>
              </a:rPr>
              <a:t>发起内战</a:t>
            </a:r>
            <a:endParaRPr lang="zh-CN" altLang="en-US" sz="1800" b="1" dirty="0">
              <a:solidFill>
                <a:srgbClr val="000000"/>
              </a:solidFill>
              <a:latin typeface="黑体" panose="02010609060101010101" pitchFamily="2" charset="-122"/>
              <a:ea typeface="黑体" panose="02010609060101010101" pitchFamily="2" charset="-122"/>
            </a:endParaRPr>
          </a:p>
        </p:txBody>
      </p:sp>
      <p:sp>
        <p:nvSpPr>
          <p:cNvPr id="77" name="箭头: 右 76"/>
          <p:cNvSpPr/>
          <p:nvPr/>
        </p:nvSpPr>
        <p:spPr>
          <a:xfrm>
            <a:off x="2803418" y="1690671"/>
            <a:ext cx="373829" cy="199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8" name="文本框 55"/>
          <p:cNvSpPr txBox="1">
            <a:spLocks noChangeArrowheads="1"/>
          </p:cNvSpPr>
          <p:nvPr/>
        </p:nvSpPr>
        <p:spPr bwMode="auto">
          <a:xfrm>
            <a:off x="3492017" y="1624535"/>
            <a:ext cx="137413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1800" b="1" dirty="0">
                <a:solidFill>
                  <a:srgbClr val="000000"/>
                </a:solidFill>
                <a:latin typeface="黑体" panose="02010609060101010101" pitchFamily="2" charset="-122"/>
                <a:ea typeface="黑体" panose="02010609060101010101" pitchFamily="2" charset="-122"/>
              </a:rPr>
              <a:t>统治危机</a:t>
            </a:r>
            <a:endParaRPr lang="zh-CN" altLang="en-US" sz="1800" b="1" dirty="0">
              <a:solidFill>
                <a:srgbClr val="000000"/>
              </a:solidFill>
              <a:latin typeface="黑体" panose="02010609060101010101" pitchFamily="2" charset="-122"/>
              <a:ea typeface="黑体" panose="02010609060101010101" pitchFamily="2" charset="-122"/>
            </a:endParaRPr>
          </a:p>
        </p:txBody>
      </p:sp>
      <p:sp>
        <p:nvSpPr>
          <p:cNvPr id="79" name="箭头: 右 78"/>
          <p:cNvSpPr/>
          <p:nvPr/>
        </p:nvSpPr>
        <p:spPr>
          <a:xfrm>
            <a:off x="4794449" y="1683962"/>
            <a:ext cx="353123" cy="1995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80" name="文本框 55"/>
          <p:cNvSpPr txBox="1">
            <a:spLocks noChangeArrowheads="1"/>
          </p:cNvSpPr>
          <p:nvPr/>
        </p:nvSpPr>
        <p:spPr bwMode="auto">
          <a:xfrm>
            <a:off x="5174465" y="1624535"/>
            <a:ext cx="137413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1800" b="1" dirty="0">
                <a:solidFill>
                  <a:srgbClr val="000000"/>
                </a:solidFill>
                <a:latin typeface="黑体" panose="02010609060101010101" pitchFamily="2" charset="-122"/>
                <a:ea typeface="黑体" panose="02010609060101010101" pitchFamily="2" charset="-122"/>
              </a:rPr>
              <a:t>负隅顽抗</a:t>
            </a:r>
            <a:endParaRPr lang="zh-CN" altLang="en-US" sz="1800" b="1" dirty="0">
              <a:solidFill>
                <a:srgbClr val="000000"/>
              </a:solidFill>
              <a:latin typeface="黑体" panose="02010609060101010101" pitchFamily="2" charset="-122"/>
              <a:ea typeface="黑体" panose="02010609060101010101" pitchFamily="2" charset="-122"/>
            </a:endParaRPr>
          </a:p>
        </p:txBody>
      </p:sp>
      <p:sp>
        <p:nvSpPr>
          <p:cNvPr id="81" name="箭头: 右 80"/>
          <p:cNvSpPr/>
          <p:nvPr/>
        </p:nvSpPr>
        <p:spPr>
          <a:xfrm>
            <a:off x="6665768" y="1683962"/>
            <a:ext cx="353123" cy="199523"/>
          </a:xfrm>
          <a:prstGeom prst="right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82" name="文本框 55"/>
          <p:cNvSpPr txBox="1">
            <a:spLocks noChangeArrowheads="1"/>
          </p:cNvSpPr>
          <p:nvPr/>
        </p:nvSpPr>
        <p:spPr bwMode="auto">
          <a:xfrm>
            <a:off x="7022697" y="1624535"/>
            <a:ext cx="137413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1800" b="1" dirty="0">
                <a:solidFill>
                  <a:srgbClr val="000000"/>
                </a:solidFill>
                <a:latin typeface="黑体" panose="02010609060101010101" pitchFamily="2" charset="-122"/>
                <a:ea typeface="黑体" panose="02010609060101010101" pitchFamily="2" charset="-122"/>
              </a:rPr>
              <a:t>统治覆灭</a:t>
            </a:r>
            <a:endParaRPr lang="zh-CN" altLang="en-US" sz="1800" b="1" dirty="0">
              <a:solidFill>
                <a:srgbClr val="000000"/>
              </a:solidFill>
              <a:latin typeface="黑体" panose="02010609060101010101" pitchFamily="2" charset="-122"/>
              <a:ea typeface="黑体" panose="02010609060101010101" pitchFamily="2" charset="-122"/>
            </a:endParaRPr>
          </a:p>
        </p:txBody>
      </p:sp>
      <p:pic>
        <p:nvPicPr>
          <p:cNvPr id="58" name="图片 10" descr="C:/Users/ADMINI~1/AppData/Local/Temp/kaimatting_20191017174014/output_20191017174020..pngoutput_20191017174020."/>
          <p:cNvPicPr>
            <a:picLocks noChangeAspect="1" noChangeArrowheads="1"/>
          </p:cNvPicPr>
          <p:nvPr/>
        </p:nvPicPr>
        <p:blipFill>
          <a:blip r:embed="rId1" cstate="print">
            <a:extLst>
              <a:ext uri="{28A0092B-C50C-407E-A947-70E740481C1C}">
                <a14:useLocalDpi xmlns:a14="http://schemas.microsoft.com/office/drawing/2010/main" val="0"/>
              </a:ext>
            </a:extLst>
          </a:blip>
          <a:srcRect l="56764" b="12801"/>
          <a:stretch>
            <a:fillRect/>
          </a:stretch>
        </p:blipFill>
        <p:spPr bwMode="auto">
          <a:xfrm>
            <a:off x="702357" y="1005123"/>
            <a:ext cx="546356" cy="54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11" descr="C:/Users/ADMINI~1/AppData/Local/Temp/kaimatting_20191017174151/output_20191017174202..pngoutput_20191017174202."/>
          <p:cNvPicPr>
            <a:picLocks noChangeAspect="1" noChangeArrowheads="1"/>
          </p:cNvPicPr>
          <p:nvPr/>
        </p:nvPicPr>
        <p:blipFill>
          <a:blip r:embed="rId2" cstate="print">
            <a:extLst>
              <a:ext uri="{28A0092B-C50C-407E-A947-70E740481C1C}">
                <a14:useLocalDpi xmlns:a14="http://schemas.microsoft.com/office/drawing/2010/main" val="0"/>
              </a:ext>
            </a:extLst>
          </a:blip>
          <a:srcRect l="13382" r="40599" b="53610"/>
          <a:stretch>
            <a:fillRect/>
          </a:stretch>
        </p:blipFill>
        <p:spPr bwMode="auto">
          <a:xfrm>
            <a:off x="576643" y="5088442"/>
            <a:ext cx="546356" cy="54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7955" y="190500"/>
            <a:ext cx="8848090" cy="1198880"/>
          </a:xfrm>
          <a:prstGeom prst="rect">
            <a:avLst/>
          </a:prstGeom>
          <a:noFill/>
          <a:ln w="9525">
            <a:noFill/>
          </a:ln>
        </p:spPr>
        <p:txBody>
          <a:bodyPr wrap="square">
            <a:spAutoFit/>
          </a:bodyPr>
          <a:p>
            <a:pPr indent="306070"/>
            <a:r>
              <a:rPr lang="en-US" sz="2400" b="1">
                <a:latin typeface="Times New Roman" panose="02020603050405020304" pitchFamily="18" charset="0"/>
              </a:rPr>
              <a:t>11</a:t>
            </a:r>
            <a:r>
              <a:rPr lang="zh-CN" sz="2400" b="1">
                <a:latin typeface="Times New Roman" panose="02020603050405020304" pitchFamily="18" charset="0"/>
                <a:ea typeface="宋体" panose="02010600030101010101" pitchFamily="2" charset="-122"/>
              </a:rPr>
              <a:t>．</a:t>
            </a:r>
            <a:r>
              <a:rPr lang="en-US" sz="2400" b="1">
                <a:latin typeface="Times New Roman" panose="02020603050405020304" pitchFamily="18" charset="0"/>
              </a:rPr>
              <a:t>(2020·</a:t>
            </a:r>
            <a:r>
              <a:rPr lang="zh-CN" sz="2400" b="1">
                <a:ea typeface="宋体" panose="02010600030101010101" pitchFamily="2" charset="-122"/>
              </a:rPr>
              <a:t>临沂、枣庄二模</a:t>
            </a:r>
            <a:r>
              <a:rPr lang="en-US" sz="2400" b="1">
                <a:latin typeface="Times New Roman" panose="02020603050405020304" pitchFamily="18" charset="0"/>
              </a:rPr>
              <a:t>)</a:t>
            </a:r>
            <a:r>
              <a:rPr lang="zh-CN" sz="2400" b="1">
                <a:ea typeface="宋体" panose="02010600030101010101" pitchFamily="2" charset="-122"/>
              </a:rPr>
              <a:t>下图为</a:t>
            </a:r>
            <a:r>
              <a:rPr lang="en-US" sz="2400" b="1">
                <a:latin typeface="Times New Roman" panose="02020603050405020304" pitchFamily="18" charset="0"/>
              </a:rPr>
              <a:t>1922</a:t>
            </a:r>
            <a:r>
              <a:rPr lang="zh-CN" sz="2400" b="1">
                <a:ea typeface="宋体" panose="02010600030101010101" pitchFamily="2" charset="-122"/>
              </a:rPr>
              <a:t>－</a:t>
            </a:r>
            <a:r>
              <a:rPr lang="en-US" sz="2400" b="1">
                <a:latin typeface="Times New Roman" panose="02020603050405020304" pitchFamily="18" charset="0"/>
              </a:rPr>
              <a:t>1957</a:t>
            </a:r>
            <a:r>
              <a:rPr lang="zh-CN" sz="2400" b="1">
                <a:ea typeface="宋体" panose="02010600030101010101" pitchFamily="2" charset="-122"/>
              </a:rPr>
              <a:t>年中国共产党不同时期的标语口号。</a:t>
            </a:r>
            <a:r>
              <a:rPr lang="zh-CN" sz="2400" b="1">
                <a:latin typeface="Times New Roman" panose="02020603050405020304" pitchFamily="18" charset="0"/>
                <a:ea typeface="宋体" panose="02010600030101010101" pitchFamily="2" charset="-122"/>
              </a:rPr>
              <a:t>阅读材料，回答问题。</a:t>
            </a:r>
            <a:r>
              <a:rPr lang="zh-CN" sz="2400" b="1">
                <a:ea typeface="黑体" panose="02010609060101010101" pitchFamily="2" charset="-122"/>
              </a:rPr>
              <a:t>材料</a:t>
            </a:r>
            <a:endParaRPr lang="zh-CN" altLang="en-US" sz="2400" b="1"/>
          </a:p>
        </p:txBody>
      </p:sp>
      <p:pic>
        <p:nvPicPr>
          <p:cNvPr id="2" name="图片 -2147482624" descr="E:\下载\2021.6.24\新建文件夹\临沂.tif"/>
          <p:cNvPicPr>
            <a:picLocks noChangeAspect="1"/>
          </p:cNvPicPr>
          <p:nvPr/>
        </p:nvPicPr>
        <p:blipFill>
          <a:blip r:embed="rId1" r:link="rId2"/>
          <a:stretch>
            <a:fillRect/>
          </a:stretch>
        </p:blipFill>
        <p:spPr>
          <a:xfrm>
            <a:off x="1252855" y="968375"/>
            <a:ext cx="6661150" cy="2872105"/>
          </a:xfrm>
          <a:prstGeom prst="rect">
            <a:avLst/>
          </a:prstGeom>
          <a:noFill/>
          <a:ln w="9525">
            <a:noFill/>
          </a:ln>
        </p:spPr>
      </p:pic>
      <p:sp>
        <p:nvSpPr>
          <p:cNvPr id="3" name="文本框 2"/>
          <p:cNvSpPr txBox="1"/>
          <p:nvPr/>
        </p:nvSpPr>
        <p:spPr>
          <a:xfrm>
            <a:off x="212725" y="3840480"/>
            <a:ext cx="8740775" cy="829945"/>
          </a:xfrm>
          <a:prstGeom prst="rect">
            <a:avLst/>
          </a:prstGeom>
          <a:noFill/>
        </p:spPr>
        <p:txBody>
          <a:bodyPr wrap="square" rtlCol="0">
            <a:spAutoFit/>
          </a:bodyPr>
          <a:p>
            <a:r>
              <a:rPr lang="zh-CN" altLang="en-US" sz="2400" b="1"/>
              <a:t>采用一个新的时间尺度，对这时期中国共产党领导下的民族复兴历程进行阶段划分，并说明划分依据。</a:t>
            </a:r>
            <a:endParaRPr lang="zh-CN" altLang="en-US" sz="2400" b="1"/>
          </a:p>
        </p:txBody>
      </p:sp>
      <p:sp>
        <p:nvSpPr>
          <p:cNvPr id="4" name="文本框 3"/>
          <p:cNvSpPr txBox="1"/>
          <p:nvPr/>
        </p:nvSpPr>
        <p:spPr>
          <a:xfrm>
            <a:off x="125095" y="2422525"/>
            <a:ext cx="8916670" cy="4154170"/>
          </a:xfrm>
          <a:prstGeom prst="rect">
            <a:avLst/>
          </a:prstGeom>
          <a:solidFill>
            <a:srgbClr val="FFFF00"/>
          </a:solidFill>
          <a:ln>
            <a:solidFill>
              <a:srgbClr val="FF0000"/>
            </a:solidFill>
          </a:ln>
        </p:spPr>
        <p:txBody>
          <a:bodyPr wrap="square" rtlCol="0">
            <a:spAutoFit/>
          </a:bodyPr>
          <a:p>
            <a:r>
              <a:rPr lang="zh-CN" altLang="en-US" sz="2400" b="1">
                <a:solidFill>
                  <a:schemeClr val="tx1"/>
                </a:solidFill>
                <a:uFillTx/>
              </a:rPr>
              <a:t>答案：示例：根据中华人民共和国成立前后党和国家的主要使命和任务划分。中华人民共和国成立前，国家的主要使命和任务是推翻帝国主义统治，求得国家独立和民族解放。因为这时中国处于半殖民地半封建社会，列强侵略是造成中国社会发展落后的主要原因。中华人民共和国成立后，国家的主要使命和任务是大力发展经济，求得国家富强，进一步巩固民族独立。因为中华人民共和国成立后，要建立社会主义经济基础，实现社会主义工业化。</a:t>
            </a:r>
            <a:endParaRPr lang="zh-CN" altLang="en-US" sz="2400" b="1">
              <a:solidFill>
                <a:schemeClr val="tx1"/>
              </a:solidFill>
              <a:uFillTx/>
            </a:endParaRPr>
          </a:p>
          <a:p>
            <a:r>
              <a:rPr lang="zh-CN" altLang="en-US" sz="2400" b="1">
                <a:solidFill>
                  <a:schemeClr val="tx1"/>
                </a:solidFill>
                <a:uFillTx/>
              </a:rPr>
              <a:t>说明：也可从其他角度划分，例如，根据党在各个时期的主要矛盾和任务划分，从党的工作重心(以城市为中心，以农村为中心)划分。</a:t>
            </a:r>
            <a:endParaRPr lang="zh-CN" altLang="en-US" sz="2400" b="1">
              <a:solidFill>
                <a:schemeClr val="tx1"/>
              </a:solidFill>
              <a:uFillTx/>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44738" name="组合 244737"/>
          <p:cNvGrpSpPr/>
          <p:nvPr/>
        </p:nvGrpSpPr>
        <p:grpSpPr>
          <a:xfrm>
            <a:off x="4457700" y="6238875"/>
            <a:ext cx="928688" cy="415925"/>
            <a:chOff x="0" y="0"/>
            <a:chExt cx="928694" cy="415937"/>
          </a:xfrm>
        </p:grpSpPr>
        <p:cxnSp>
          <p:nvCxnSpPr>
            <p:cNvPr id="244739" name="直接连接符 15"/>
            <p:cNvCxnSpPr/>
            <p:nvPr/>
          </p:nvCxnSpPr>
          <p:spPr>
            <a:xfrm>
              <a:off x="0" y="207969"/>
              <a:ext cx="928694" cy="1587"/>
            </a:xfrm>
            <a:prstGeom prst="line">
              <a:avLst/>
            </a:prstGeom>
            <a:ln w="9525" cap="flat" cmpd="sng">
              <a:solidFill>
                <a:srgbClr val="4A7EBB"/>
              </a:solidFill>
              <a:prstDash val="solid"/>
              <a:headEnd type="none" w="med" len="med"/>
              <a:tailEnd type="none" w="med" len="med"/>
            </a:ln>
          </p:spPr>
        </p:cxnSp>
        <p:cxnSp>
          <p:nvCxnSpPr>
            <p:cNvPr id="244740" name="直接连接符 17"/>
            <p:cNvCxnSpPr/>
            <p:nvPr/>
          </p:nvCxnSpPr>
          <p:spPr>
            <a:xfrm rot="5400000">
              <a:off x="256375" y="207174"/>
              <a:ext cx="415937" cy="1588"/>
            </a:xfrm>
            <a:prstGeom prst="line">
              <a:avLst/>
            </a:prstGeom>
            <a:ln w="9525" cap="flat" cmpd="sng">
              <a:solidFill>
                <a:srgbClr val="4A7EBB"/>
              </a:solidFill>
              <a:prstDash val="solid"/>
              <a:headEnd type="none" w="med" len="med"/>
              <a:tailEnd type="none" w="med" len="med"/>
            </a:ln>
          </p:spPr>
        </p:cxnSp>
      </p:grpSp>
      <p:grpSp>
        <p:nvGrpSpPr>
          <p:cNvPr id="244741" name="组合 244740"/>
          <p:cNvGrpSpPr/>
          <p:nvPr/>
        </p:nvGrpSpPr>
        <p:grpSpPr>
          <a:xfrm>
            <a:off x="4635500" y="6350000"/>
            <a:ext cx="928688" cy="415925"/>
            <a:chOff x="0" y="0"/>
            <a:chExt cx="928694" cy="415937"/>
          </a:xfrm>
        </p:grpSpPr>
        <p:cxnSp>
          <p:nvCxnSpPr>
            <p:cNvPr id="244742" name="直接连接符 20"/>
            <p:cNvCxnSpPr/>
            <p:nvPr/>
          </p:nvCxnSpPr>
          <p:spPr>
            <a:xfrm>
              <a:off x="0" y="207969"/>
              <a:ext cx="928694" cy="1587"/>
            </a:xfrm>
            <a:prstGeom prst="line">
              <a:avLst/>
            </a:prstGeom>
            <a:ln w="9525" cap="flat" cmpd="sng">
              <a:solidFill>
                <a:srgbClr val="4A7EBB"/>
              </a:solidFill>
              <a:prstDash val="solid"/>
              <a:headEnd type="none" w="med" len="med"/>
              <a:tailEnd type="none" w="med" len="med"/>
            </a:ln>
          </p:spPr>
        </p:cxnSp>
        <p:cxnSp>
          <p:nvCxnSpPr>
            <p:cNvPr id="244743" name="直接连接符 21"/>
            <p:cNvCxnSpPr/>
            <p:nvPr/>
          </p:nvCxnSpPr>
          <p:spPr>
            <a:xfrm rot="5400000">
              <a:off x="256375" y="207174"/>
              <a:ext cx="415937" cy="1588"/>
            </a:xfrm>
            <a:prstGeom prst="line">
              <a:avLst/>
            </a:prstGeom>
            <a:ln w="9525" cap="flat" cmpd="sng">
              <a:solidFill>
                <a:srgbClr val="4A7EBB"/>
              </a:solidFill>
              <a:prstDash val="solid"/>
              <a:headEnd type="none" w="med" len="med"/>
              <a:tailEnd type="none" w="med" len="med"/>
            </a:ln>
          </p:spPr>
        </p:cxnSp>
      </p:grpSp>
      <p:grpSp>
        <p:nvGrpSpPr>
          <p:cNvPr id="244744" name="组合 244743"/>
          <p:cNvGrpSpPr/>
          <p:nvPr/>
        </p:nvGrpSpPr>
        <p:grpSpPr>
          <a:xfrm>
            <a:off x="863600" y="4221163"/>
            <a:ext cx="1784350" cy="5589587"/>
            <a:chOff x="0" y="0"/>
            <a:chExt cx="1785011" cy="5589599"/>
          </a:xfrm>
        </p:grpSpPr>
        <p:pic>
          <p:nvPicPr>
            <p:cNvPr id="244745" name="图片 26" descr="人物倒影.png"/>
            <p:cNvPicPr>
              <a:picLocks noChangeAspect="1"/>
            </p:cNvPicPr>
            <p:nvPr/>
          </p:nvPicPr>
          <p:blipFill>
            <a:blip r:embed="rId1"/>
            <a:stretch>
              <a:fillRect/>
            </a:stretch>
          </p:blipFill>
          <p:spPr>
            <a:xfrm>
              <a:off x="0" y="2771458"/>
              <a:ext cx="1752306" cy="2818141"/>
            </a:xfrm>
            <a:prstGeom prst="rect">
              <a:avLst/>
            </a:prstGeom>
            <a:noFill/>
            <a:ln w="9525">
              <a:noFill/>
            </a:ln>
          </p:spPr>
        </p:pic>
        <p:sp>
          <p:nvSpPr>
            <p:cNvPr id="244746" name="矩形 27"/>
            <p:cNvSpPr/>
            <p:nvPr/>
          </p:nvSpPr>
          <p:spPr>
            <a:xfrm>
              <a:off x="23822" y="0"/>
              <a:ext cx="1761189" cy="2862268"/>
            </a:xfrm>
            <a:prstGeom prst="rect">
              <a:avLst/>
            </a:prstGeom>
            <a:noFill/>
            <a:ln w="9525">
              <a:noFill/>
            </a:ln>
          </p:spPr>
          <p:txBody>
            <a:bodyPr anchor="ctr"/>
            <a:p>
              <a:pPr algn="ctr" eaLnBrk="1" hangingPunct="1">
                <a:buFont typeface="Arial" panose="020B0604020202020204" pitchFamily="34" charset="0"/>
                <a:buNone/>
              </a:pPr>
              <a:endParaRPr lang="zh-CN" altLang="en-US" dirty="0">
                <a:solidFill>
                  <a:srgbClr val="FFFFFF"/>
                </a:solidFill>
                <a:latin typeface="Calibri" panose="020F0502020204030204" pitchFamily="34" charset="0"/>
              </a:endParaRPr>
            </a:p>
          </p:txBody>
        </p:sp>
      </p:grpSp>
      <p:pic>
        <p:nvPicPr>
          <p:cNvPr id="244747" name="图片 30" descr="图片2.png"/>
          <p:cNvPicPr>
            <a:picLocks noChangeAspect="1"/>
          </p:cNvPicPr>
          <p:nvPr/>
        </p:nvPicPr>
        <p:blipFill>
          <a:blip r:embed="rId2"/>
          <a:stretch>
            <a:fillRect/>
          </a:stretch>
        </p:blipFill>
        <p:spPr>
          <a:xfrm>
            <a:off x="8293100" y="722313"/>
            <a:ext cx="2428875" cy="2427287"/>
          </a:xfrm>
          <a:prstGeom prst="rect">
            <a:avLst/>
          </a:prstGeom>
          <a:noFill/>
          <a:ln w="9525">
            <a:noFill/>
          </a:ln>
        </p:spPr>
      </p:pic>
      <p:sp>
        <p:nvSpPr>
          <p:cNvPr id="244748" name="Rectangle 39"/>
          <p:cNvSpPr/>
          <p:nvPr/>
        </p:nvSpPr>
        <p:spPr>
          <a:xfrm>
            <a:off x="-20558125" y="2132013"/>
            <a:ext cx="16417925" cy="2160587"/>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grpSp>
        <p:nvGrpSpPr>
          <p:cNvPr id="244749" name="组合 244748"/>
          <p:cNvGrpSpPr/>
          <p:nvPr/>
        </p:nvGrpSpPr>
        <p:grpSpPr>
          <a:xfrm>
            <a:off x="650875" y="2822575"/>
            <a:ext cx="30851475" cy="1901825"/>
            <a:chOff x="0" y="0"/>
            <a:chExt cx="19435" cy="1198"/>
          </a:xfrm>
        </p:grpSpPr>
        <p:pic>
          <p:nvPicPr>
            <p:cNvPr id="244750" name="Picture 24" descr="红2"/>
            <p:cNvPicPr>
              <a:picLocks noChangeAspect="1"/>
            </p:cNvPicPr>
            <p:nvPr/>
          </p:nvPicPr>
          <p:blipFill>
            <a:blip r:embed="rId3"/>
            <a:stretch>
              <a:fillRect/>
            </a:stretch>
          </p:blipFill>
          <p:spPr>
            <a:xfrm>
              <a:off x="3279" y="0"/>
              <a:ext cx="1959" cy="1198"/>
            </a:xfrm>
            <a:prstGeom prst="rect">
              <a:avLst/>
            </a:prstGeom>
            <a:noFill/>
            <a:ln w="9525">
              <a:noFill/>
            </a:ln>
          </p:spPr>
        </p:pic>
        <p:grpSp>
          <p:nvGrpSpPr>
            <p:cNvPr id="244751" name="组合 244750"/>
            <p:cNvGrpSpPr/>
            <p:nvPr/>
          </p:nvGrpSpPr>
          <p:grpSpPr>
            <a:xfrm>
              <a:off x="0" y="382"/>
              <a:ext cx="19435" cy="544"/>
              <a:chOff x="0" y="0"/>
              <a:chExt cx="19435" cy="544"/>
            </a:xfrm>
          </p:grpSpPr>
          <p:sp>
            <p:nvSpPr>
              <p:cNvPr id="244752" name="Rectangle 41"/>
              <p:cNvSpPr/>
              <p:nvPr/>
            </p:nvSpPr>
            <p:spPr>
              <a:xfrm flipH="1">
                <a:off x="9819" y="0"/>
                <a:ext cx="9616" cy="544"/>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sp>
            <p:nvSpPr>
              <p:cNvPr id="244753" name="Rectangle 42"/>
              <p:cNvSpPr/>
              <p:nvPr/>
            </p:nvSpPr>
            <p:spPr>
              <a:xfrm>
                <a:off x="0" y="136"/>
                <a:ext cx="3287" cy="408"/>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grpSp>
      </p:grpSp>
      <p:pic>
        <p:nvPicPr>
          <p:cNvPr id="244754" name="Picture 2" descr="彩虹1"/>
          <p:cNvPicPr>
            <a:picLocks noChangeAspect="1"/>
          </p:cNvPicPr>
          <p:nvPr/>
        </p:nvPicPr>
        <p:blipFill>
          <a:blip r:embed="rId4"/>
          <a:stretch>
            <a:fillRect/>
          </a:stretch>
        </p:blipFill>
        <p:spPr>
          <a:xfrm>
            <a:off x="-36512" y="2997200"/>
            <a:ext cx="10971212" cy="2552700"/>
          </a:xfrm>
          <a:prstGeom prst="rect">
            <a:avLst/>
          </a:prstGeom>
          <a:noFill/>
          <a:ln w="9525">
            <a:noFill/>
          </a:ln>
        </p:spPr>
      </p:pic>
      <p:pic>
        <p:nvPicPr>
          <p:cNvPr id="244755" name="图片 3" descr="波浪后2.png"/>
          <p:cNvPicPr>
            <a:picLocks noChangeAspect="1"/>
          </p:cNvPicPr>
          <p:nvPr/>
        </p:nvPicPr>
        <p:blipFill>
          <a:blip r:embed="rId5"/>
          <a:stretch>
            <a:fillRect/>
          </a:stretch>
        </p:blipFill>
        <p:spPr>
          <a:xfrm rot="21540000">
            <a:off x="-481012" y="5013325"/>
            <a:ext cx="10071100" cy="2713038"/>
          </a:xfrm>
          <a:prstGeom prst="rect">
            <a:avLst/>
          </a:prstGeom>
          <a:noFill/>
          <a:ln w="9525">
            <a:noFill/>
          </a:ln>
        </p:spPr>
      </p:pic>
      <p:pic>
        <p:nvPicPr>
          <p:cNvPr id="244756" name="图片 8" descr="1.png"/>
          <p:cNvPicPr>
            <a:picLocks noChangeAspect="1"/>
          </p:cNvPicPr>
          <p:nvPr/>
        </p:nvPicPr>
        <p:blipFill>
          <a:blip r:embed="rId6"/>
          <a:stretch>
            <a:fillRect/>
          </a:stretch>
        </p:blipFill>
        <p:spPr>
          <a:xfrm>
            <a:off x="457200" y="5259388"/>
            <a:ext cx="9144000" cy="787400"/>
          </a:xfrm>
          <a:prstGeom prst="rect">
            <a:avLst/>
          </a:prstGeom>
          <a:noFill/>
          <a:ln w="9525">
            <a:noFill/>
          </a:ln>
        </p:spPr>
      </p:pic>
      <p:pic>
        <p:nvPicPr>
          <p:cNvPr id="244757" name="图片 11" descr="1.png"/>
          <p:cNvPicPr>
            <a:picLocks noChangeAspect="1"/>
          </p:cNvPicPr>
          <p:nvPr/>
        </p:nvPicPr>
        <p:blipFill>
          <a:blip r:embed="rId7"/>
          <a:stretch>
            <a:fillRect/>
          </a:stretch>
        </p:blipFill>
        <p:spPr>
          <a:xfrm>
            <a:off x="498475" y="5759450"/>
            <a:ext cx="9144000" cy="787400"/>
          </a:xfrm>
          <a:prstGeom prst="rect">
            <a:avLst/>
          </a:prstGeom>
          <a:noFill/>
          <a:ln w="9525">
            <a:noFill/>
          </a:ln>
        </p:spPr>
      </p:pic>
      <p:grpSp>
        <p:nvGrpSpPr>
          <p:cNvPr id="244758" name="组合 244757"/>
          <p:cNvGrpSpPr/>
          <p:nvPr/>
        </p:nvGrpSpPr>
        <p:grpSpPr>
          <a:xfrm>
            <a:off x="863600" y="3573463"/>
            <a:ext cx="1785938" cy="5589587"/>
            <a:chOff x="0" y="0"/>
            <a:chExt cx="1785950" cy="5590258"/>
          </a:xfrm>
        </p:grpSpPr>
        <p:pic>
          <p:nvPicPr>
            <p:cNvPr id="244759" name="图片 23" descr="人物.png"/>
            <p:cNvPicPr>
              <a:picLocks noChangeAspect="1"/>
            </p:cNvPicPr>
            <p:nvPr/>
          </p:nvPicPr>
          <p:blipFill>
            <a:blip r:embed="rId8"/>
            <a:stretch>
              <a:fillRect/>
            </a:stretch>
          </p:blipFill>
          <p:spPr>
            <a:xfrm>
              <a:off x="24611" y="0"/>
              <a:ext cx="1761339" cy="2863304"/>
            </a:xfrm>
            <a:prstGeom prst="rect">
              <a:avLst/>
            </a:prstGeom>
            <a:noFill/>
            <a:ln w="9525">
              <a:noFill/>
            </a:ln>
          </p:spPr>
        </p:pic>
        <p:sp>
          <p:nvSpPr>
            <p:cNvPr id="244760" name="矩形 24"/>
            <p:cNvSpPr/>
            <p:nvPr/>
          </p:nvSpPr>
          <p:spPr>
            <a:xfrm>
              <a:off x="0" y="2772108"/>
              <a:ext cx="1752612" cy="2818150"/>
            </a:xfrm>
            <a:prstGeom prst="rect">
              <a:avLst/>
            </a:prstGeom>
            <a:noFill/>
            <a:ln w="9525">
              <a:noFill/>
            </a:ln>
          </p:spPr>
          <p:txBody>
            <a:bodyPr anchor="ctr"/>
            <a:p>
              <a:pPr algn="ctr" eaLnBrk="1" hangingPunct="1">
                <a:buFont typeface="Arial" panose="020B0604020202020204" pitchFamily="34" charset="0"/>
                <a:buNone/>
              </a:pPr>
              <a:endParaRPr lang="zh-CN" altLang="en-US" dirty="0">
                <a:solidFill>
                  <a:srgbClr val="FFFFFF"/>
                </a:solidFill>
                <a:latin typeface="Calibri" panose="020F0502020204030204" pitchFamily="34" charset="0"/>
              </a:endParaRPr>
            </a:p>
          </p:txBody>
        </p:sp>
      </p:grpSp>
      <p:pic>
        <p:nvPicPr>
          <p:cNvPr id="244761" name="图片 4" descr="波浪前1.png"/>
          <p:cNvPicPr>
            <a:picLocks noChangeAspect="1"/>
          </p:cNvPicPr>
          <p:nvPr/>
        </p:nvPicPr>
        <p:blipFill>
          <a:blip r:embed="rId9"/>
          <a:stretch>
            <a:fillRect/>
          </a:stretch>
        </p:blipFill>
        <p:spPr>
          <a:xfrm>
            <a:off x="-573087" y="5368925"/>
            <a:ext cx="10642600" cy="2341563"/>
          </a:xfrm>
          <a:prstGeom prst="rect">
            <a:avLst/>
          </a:prstGeom>
          <a:noFill/>
          <a:ln w="9525">
            <a:noFill/>
          </a:ln>
        </p:spPr>
      </p:pic>
      <p:grpSp>
        <p:nvGrpSpPr>
          <p:cNvPr id="244762" name="组合 244761"/>
          <p:cNvGrpSpPr/>
          <p:nvPr/>
        </p:nvGrpSpPr>
        <p:grpSpPr>
          <a:xfrm>
            <a:off x="4457700" y="6238875"/>
            <a:ext cx="928688" cy="415925"/>
            <a:chOff x="0" y="0"/>
            <a:chExt cx="928694" cy="415937"/>
          </a:xfrm>
        </p:grpSpPr>
        <p:cxnSp>
          <p:nvCxnSpPr>
            <p:cNvPr id="244763" name="直接连接符 15"/>
            <p:cNvCxnSpPr/>
            <p:nvPr/>
          </p:nvCxnSpPr>
          <p:spPr>
            <a:xfrm>
              <a:off x="0" y="207969"/>
              <a:ext cx="928694" cy="1587"/>
            </a:xfrm>
            <a:prstGeom prst="line">
              <a:avLst/>
            </a:prstGeom>
            <a:ln w="9525" cap="flat" cmpd="sng">
              <a:solidFill>
                <a:srgbClr val="4A7EBB"/>
              </a:solidFill>
              <a:prstDash val="solid"/>
              <a:headEnd type="none" w="med" len="med"/>
              <a:tailEnd type="none" w="med" len="med"/>
            </a:ln>
          </p:spPr>
        </p:cxnSp>
        <p:cxnSp>
          <p:nvCxnSpPr>
            <p:cNvPr id="244764" name="直接连接符 17"/>
            <p:cNvCxnSpPr/>
            <p:nvPr/>
          </p:nvCxnSpPr>
          <p:spPr>
            <a:xfrm rot="5400000">
              <a:off x="256375" y="207174"/>
              <a:ext cx="415937" cy="1588"/>
            </a:xfrm>
            <a:prstGeom prst="line">
              <a:avLst/>
            </a:prstGeom>
            <a:ln w="9525" cap="flat" cmpd="sng">
              <a:solidFill>
                <a:srgbClr val="4A7EBB"/>
              </a:solidFill>
              <a:prstDash val="solid"/>
              <a:headEnd type="none" w="med" len="med"/>
              <a:tailEnd type="none" w="med" len="med"/>
            </a:ln>
          </p:spPr>
        </p:cxnSp>
      </p:grpSp>
      <p:grpSp>
        <p:nvGrpSpPr>
          <p:cNvPr id="244765" name="组合 244764"/>
          <p:cNvGrpSpPr/>
          <p:nvPr/>
        </p:nvGrpSpPr>
        <p:grpSpPr>
          <a:xfrm>
            <a:off x="4635500" y="6350000"/>
            <a:ext cx="928688" cy="415925"/>
            <a:chOff x="0" y="0"/>
            <a:chExt cx="928694" cy="415937"/>
          </a:xfrm>
        </p:grpSpPr>
        <p:cxnSp>
          <p:nvCxnSpPr>
            <p:cNvPr id="244766" name="直接连接符 20"/>
            <p:cNvCxnSpPr/>
            <p:nvPr/>
          </p:nvCxnSpPr>
          <p:spPr>
            <a:xfrm>
              <a:off x="0" y="207969"/>
              <a:ext cx="928694" cy="1587"/>
            </a:xfrm>
            <a:prstGeom prst="line">
              <a:avLst/>
            </a:prstGeom>
            <a:ln w="9525" cap="flat" cmpd="sng">
              <a:solidFill>
                <a:srgbClr val="4A7EBB"/>
              </a:solidFill>
              <a:prstDash val="solid"/>
              <a:headEnd type="none" w="med" len="med"/>
              <a:tailEnd type="none" w="med" len="med"/>
            </a:ln>
          </p:spPr>
        </p:cxnSp>
        <p:cxnSp>
          <p:nvCxnSpPr>
            <p:cNvPr id="244767" name="直接连接符 21"/>
            <p:cNvCxnSpPr/>
            <p:nvPr/>
          </p:nvCxnSpPr>
          <p:spPr>
            <a:xfrm rot="5400000">
              <a:off x="256375" y="207174"/>
              <a:ext cx="415937" cy="1588"/>
            </a:xfrm>
            <a:prstGeom prst="line">
              <a:avLst/>
            </a:prstGeom>
            <a:ln w="9525" cap="flat" cmpd="sng">
              <a:solidFill>
                <a:srgbClr val="4A7EBB"/>
              </a:solidFill>
              <a:prstDash val="solid"/>
              <a:headEnd type="none" w="med" len="med"/>
              <a:tailEnd type="none" w="med" len="med"/>
            </a:ln>
          </p:spPr>
        </p:cxnSp>
      </p:grpSp>
      <p:grpSp>
        <p:nvGrpSpPr>
          <p:cNvPr id="244768" name="组合 244767"/>
          <p:cNvGrpSpPr/>
          <p:nvPr/>
        </p:nvGrpSpPr>
        <p:grpSpPr>
          <a:xfrm>
            <a:off x="863600" y="3716338"/>
            <a:ext cx="1784350" cy="5589587"/>
            <a:chOff x="0" y="0"/>
            <a:chExt cx="1785011" cy="5589599"/>
          </a:xfrm>
        </p:grpSpPr>
        <p:pic>
          <p:nvPicPr>
            <p:cNvPr id="244769" name="图片 26" descr="人物倒影.png"/>
            <p:cNvPicPr>
              <a:picLocks noChangeAspect="1"/>
            </p:cNvPicPr>
            <p:nvPr/>
          </p:nvPicPr>
          <p:blipFill>
            <a:blip r:embed="rId1"/>
            <a:stretch>
              <a:fillRect/>
            </a:stretch>
          </p:blipFill>
          <p:spPr>
            <a:xfrm>
              <a:off x="0" y="2771458"/>
              <a:ext cx="1752306" cy="2818141"/>
            </a:xfrm>
            <a:prstGeom prst="rect">
              <a:avLst/>
            </a:prstGeom>
            <a:noFill/>
            <a:ln w="9525">
              <a:noFill/>
            </a:ln>
          </p:spPr>
        </p:pic>
        <p:sp>
          <p:nvSpPr>
            <p:cNvPr id="244770" name="矩形 27"/>
            <p:cNvSpPr/>
            <p:nvPr/>
          </p:nvSpPr>
          <p:spPr>
            <a:xfrm>
              <a:off x="23822" y="0"/>
              <a:ext cx="1761189" cy="2862268"/>
            </a:xfrm>
            <a:prstGeom prst="rect">
              <a:avLst/>
            </a:prstGeom>
            <a:noFill/>
            <a:ln w="9525">
              <a:noFill/>
            </a:ln>
          </p:spPr>
          <p:txBody>
            <a:bodyPr anchor="ctr"/>
            <a:p>
              <a:pPr algn="ctr" eaLnBrk="1" hangingPunct="1">
                <a:buFont typeface="Arial" panose="020B0604020202020204" pitchFamily="34" charset="0"/>
                <a:buNone/>
              </a:pPr>
              <a:endParaRPr lang="zh-CN" altLang="en-US" dirty="0">
                <a:solidFill>
                  <a:srgbClr val="FFFFFF"/>
                </a:solidFill>
                <a:latin typeface="Calibri" panose="020F0502020204030204" pitchFamily="34" charset="0"/>
              </a:endParaRPr>
            </a:p>
          </p:txBody>
        </p:sp>
      </p:grpSp>
      <p:pic>
        <p:nvPicPr>
          <p:cNvPr id="244771" name="图片 30" descr="图片2.png"/>
          <p:cNvPicPr>
            <a:picLocks noChangeAspect="1"/>
          </p:cNvPicPr>
          <p:nvPr/>
        </p:nvPicPr>
        <p:blipFill>
          <a:blip r:embed="rId2"/>
          <a:stretch>
            <a:fillRect/>
          </a:stretch>
        </p:blipFill>
        <p:spPr>
          <a:xfrm>
            <a:off x="4859338" y="908050"/>
            <a:ext cx="2428875" cy="2427288"/>
          </a:xfrm>
          <a:prstGeom prst="rect">
            <a:avLst/>
          </a:prstGeom>
          <a:noFill/>
          <a:ln w="9525">
            <a:noFill/>
          </a:ln>
        </p:spPr>
      </p:pic>
      <p:grpSp>
        <p:nvGrpSpPr>
          <p:cNvPr id="244772" name="组合 244771"/>
          <p:cNvGrpSpPr/>
          <p:nvPr/>
        </p:nvGrpSpPr>
        <p:grpSpPr>
          <a:xfrm>
            <a:off x="1490663" y="2492375"/>
            <a:ext cx="30013275" cy="1541463"/>
            <a:chOff x="0" y="0"/>
            <a:chExt cx="18906" cy="971"/>
          </a:xfrm>
        </p:grpSpPr>
        <p:pic>
          <p:nvPicPr>
            <p:cNvPr id="244773" name="Picture 23" descr="红1"/>
            <p:cNvPicPr>
              <a:picLocks noChangeAspect="1"/>
            </p:cNvPicPr>
            <p:nvPr/>
          </p:nvPicPr>
          <p:blipFill>
            <a:blip r:embed="rId10"/>
            <a:stretch>
              <a:fillRect/>
            </a:stretch>
          </p:blipFill>
          <p:spPr>
            <a:xfrm>
              <a:off x="0" y="91"/>
              <a:ext cx="3278" cy="880"/>
            </a:xfrm>
            <a:prstGeom prst="rect">
              <a:avLst/>
            </a:prstGeom>
            <a:noFill/>
            <a:ln w="9525">
              <a:noFill/>
            </a:ln>
          </p:spPr>
        </p:pic>
        <p:sp>
          <p:nvSpPr>
            <p:cNvPr id="244774" name="Rectangle 29"/>
            <p:cNvSpPr/>
            <p:nvPr/>
          </p:nvSpPr>
          <p:spPr>
            <a:xfrm flipH="1">
              <a:off x="5887" y="0"/>
              <a:ext cx="13019" cy="544"/>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grpSp>
      <p:pic>
        <p:nvPicPr>
          <p:cNvPr id="244775" name="Picture 35" descr="红1"/>
          <p:cNvPicPr>
            <a:picLocks noChangeAspect="1"/>
          </p:cNvPicPr>
          <p:nvPr/>
        </p:nvPicPr>
        <p:blipFill>
          <a:blip r:embed="rId10"/>
          <a:stretch>
            <a:fillRect/>
          </a:stretch>
        </p:blipFill>
        <p:spPr>
          <a:xfrm>
            <a:off x="1490663" y="2636838"/>
            <a:ext cx="5203825" cy="1397000"/>
          </a:xfrm>
          <a:prstGeom prst="rect">
            <a:avLst/>
          </a:prstGeom>
          <a:noFill/>
          <a:ln w="9525">
            <a:noFill/>
          </a:ln>
        </p:spPr>
      </p:pic>
      <p:pic>
        <p:nvPicPr>
          <p:cNvPr id="244776" name="Picture 36" descr="红2"/>
          <p:cNvPicPr>
            <a:picLocks noChangeAspect="1"/>
          </p:cNvPicPr>
          <p:nvPr/>
        </p:nvPicPr>
        <p:blipFill>
          <a:blip r:embed="rId3"/>
          <a:stretch>
            <a:fillRect/>
          </a:stretch>
        </p:blipFill>
        <p:spPr>
          <a:xfrm>
            <a:off x="5854700" y="2822575"/>
            <a:ext cx="3109913" cy="1901825"/>
          </a:xfrm>
          <a:prstGeom prst="rect">
            <a:avLst/>
          </a:prstGeom>
          <a:noFill/>
          <a:ln w="9525">
            <a:noFill/>
          </a:ln>
        </p:spPr>
      </p:pic>
      <p:sp>
        <p:nvSpPr>
          <p:cNvPr id="244777" name="Rectangle 39"/>
          <p:cNvSpPr/>
          <p:nvPr/>
        </p:nvSpPr>
        <p:spPr>
          <a:xfrm>
            <a:off x="-20558125" y="2132013"/>
            <a:ext cx="16417925" cy="2160587"/>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sp>
        <p:nvSpPr>
          <p:cNvPr id="244778" name="文本框 244777"/>
          <p:cNvSpPr txBox="1"/>
          <p:nvPr/>
        </p:nvSpPr>
        <p:spPr>
          <a:xfrm>
            <a:off x="2413000" y="4581525"/>
            <a:ext cx="6264275" cy="854075"/>
          </a:xfrm>
          <a:prstGeom prst="rect">
            <a:avLst/>
          </a:prstGeom>
          <a:noFill/>
          <a:ln w="9525">
            <a:noFill/>
          </a:ln>
        </p:spPr>
        <p:txBody>
          <a:bodyPr>
            <a:spAutoFit/>
          </a:bodyPr>
          <a:p>
            <a:pPr eaLnBrk="1" hangingPunct="1">
              <a:spcBef>
                <a:spcPct val="50000"/>
              </a:spcBef>
              <a:buFont typeface="Arial" panose="020B0604020202020204" pitchFamily="34" charset="0"/>
              <a:buNone/>
            </a:pPr>
            <a:r>
              <a:rPr lang="zh-CN" altLang="en-US" sz="5000" b="1" dirty="0">
                <a:solidFill>
                  <a:srgbClr val="CC00CC"/>
                </a:solidFill>
                <a:latin typeface="Kunstler Script" pitchFamily="2" charset="0"/>
                <a:ea typeface="迷你简毡笔黑" pitchFamily="1" charset="-122"/>
              </a:rPr>
              <a:t>谢  谢  观  看</a:t>
            </a:r>
            <a:endParaRPr lang="zh-CN" altLang="en-US" sz="5000" b="1" dirty="0">
              <a:solidFill>
                <a:srgbClr val="CC00CC"/>
              </a:solidFill>
              <a:latin typeface="Kunstler Script" pitchFamily="2" charset="0"/>
              <a:ea typeface="迷你简毡笔黑" pitchFamily="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1.38889E-6 -2.96296E-6 C 0.00573 0.04769 -0.01719 0.09283 -0.05156 0.09931 C -0.08577 0.10672 -0.11788 0.07338 -0.12344 0.0257 C -0.12899 -0.02222 -0.1059 -0.06643 -0.07136 -0.07361 C -0.03733 -0.08055 -0.00486 -0.04815 1.38889E-6 -2.96296E-6 Z " pathEditMode="relative" rAng="2115020220" ptsTypes="fffff">
                                      <p:cBhvr>
                                        <p:cTn id="6" dur="5000" spd="-99700" fill="hold"/>
                                        <p:tgtEl>
                                          <p:spTgt spid="244747"/>
                                        </p:tgtEl>
                                        <p:attrNameLst>
                                          <p:attrName>ppt_x</p:attrName>
                                          <p:attrName>ppt_y</p:attrName>
                                        </p:attrNameLst>
                                      </p:cBhvr>
                                      <p:rCtr x="-5800" y="1300"/>
                                    </p:animMotion>
                                  </p:childTnLst>
                                </p:cTn>
                              </p:par>
                              <p:par>
                                <p:cTn id="7" presetID="9" presetClass="emph" presetSubtype="0" nodeType="withEffect">
                                  <p:stCondLst>
                                    <p:cond delay="0"/>
                                  </p:stCondLst>
                                  <p:childTnLst>
                                    <p:set>
                                      <p:cBhvr rctx="PPT">
                                        <p:cTn id="8" dur="indefinite"/>
                                        <p:tgtEl>
                                          <p:spTgt spid="244747"/>
                                        </p:tgtEl>
                                        <p:attrNameLst>
                                          <p:attrName>style.opacity</p:attrName>
                                        </p:attrNameLst>
                                      </p:cBhvr>
                                      <p:to>
                                        <p:strVal val="0.65"/>
                                      </p:to>
                                    </p:set>
                                    <p:animEffect filter="image" prLst="opacity: 0.65">
                                      <p:cBhvr rctx="IE">
                                        <p:cTn id="9" dur="indefinite"/>
                                        <p:tgtEl>
                                          <p:spTgt spid="244747"/>
                                        </p:tgtEl>
                                      </p:cBhvr>
                                    </p:animEffect>
                                  </p:childTnLst>
                                </p:cTn>
                              </p:par>
                              <p:par>
                                <p:cTn id="10" presetID="8" presetClass="emph" presetSubtype="0" repeatCount="indefinite" accel="50000" decel="50000" autoRev="1" fill="hold" nodeType="withEffect">
                                  <p:stCondLst>
                                    <p:cond delay="0"/>
                                  </p:stCondLst>
                                  <p:childTnLst>
                                    <p:animRot by="300000">
                                      <p:cBhvr>
                                        <p:cTn id="11" dur="3000" fill="hold"/>
                                        <p:tgtEl>
                                          <p:spTgt spid="244744"/>
                                        </p:tgtEl>
                                        <p:attrNameLst>
                                          <p:attrName>r</p:attrName>
                                        </p:attrNameLst>
                                      </p:cBhvr>
                                    </p:animRot>
                                  </p:childTnLst>
                                </p:cTn>
                              </p:par>
                              <p:par>
                                <p:cTn id="12" presetID="1" presetClass="path" presetSubtype="0" repeatCount="indefinite" accel="50000" decel="50000" fill="hold" nodeType="withEffect">
                                  <p:stCondLst>
                                    <p:cond delay="0"/>
                                  </p:stCondLst>
                                  <p:childTnLst>
                                    <p:animMotion origin="layout" path="M 1.38889E-6 -2.96296E-6 C 0.00573 0.04769 -0.01719 0.09283 -0.05156 0.09931 C -0.08577 0.10672 -0.11788 0.07338 -0.12344 0.0257 C -0.12899 -0.02222 -0.1059 -0.06643 -0.07136 -0.07361 C -0.03733 -0.08055 -0.00486 -0.04815 1.38889E-6 -2.96296E-6 Z " pathEditMode="relative" rAng="2115020220" ptsTypes="fffff">
                                      <p:cBhvr>
                                        <p:cTn id="13" dur="5000" spd="-99700" fill="hold"/>
                                        <p:tgtEl>
                                          <p:spTgt spid="244771"/>
                                        </p:tgtEl>
                                        <p:attrNameLst>
                                          <p:attrName>ppt_x</p:attrName>
                                          <p:attrName>ppt_y</p:attrName>
                                        </p:attrNameLst>
                                      </p:cBhvr>
                                      <p:rCtr x="-5800" y="1300"/>
                                    </p:animMotion>
                                  </p:childTnLst>
                                </p:cTn>
                              </p:par>
                              <p:par>
                                <p:cTn id="14" presetID="9" presetClass="emph" presetSubtype="0" nodeType="withEffect">
                                  <p:stCondLst>
                                    <p:cond delay="0"/>
                                  </p:stCondLst>
                                  <p:childTnLst>
                                    <p:set>
                                      <p:cBhvr rctx="PPT">
                                        <p:cTn id="15" dur="indefinite"/>
                                        <p:tgtEl>
                                          <p:spTgt spid="244771"/>
                                        </p:tgtEl>
                                        <p:attrNameLst>
                                          <p:attrName>style.opacity</p:attrName>
                                        </p:attrNameLst>
                                      </p:cBhvr>
                                      <p:to>
                                        <p:strVal val="0.65"/>
                                      </p:to>
                                    </p:set>
                                    <p:animEffect filter="image" prLst="opacity: 0.65">
                                      <p:cBhvr rctx="IE">
                                        <p:cTn id="16" dur="indefinite"/>
                                        <p:tgtEl>
                                          <p:spTgt spid="244771"/>
                                        </p:tgtEl>
                                      </p:cBhvr>
                                    </p:animEffect>
                                  </p:childTnLst>
                                </p:cTn>
                              </p:par>
                              <p:par>
                                <p:cTn id="17" presetID="42" presetClass="entr" presetSubtype="0" repeatCount="indefinite" fill="hold" nodeType="withEffect">
                                  <p:stCondLst>
                                    <p:cond delay="0"/>
                                  </p:stCondLst>
                                  <p:childTnLst>
                                    <p:set>
                                      <p:cBhvr>
                                        <p:cTn id="18" dur="1" fill="hold">
                                          <p:stCondLst>
                                            <p:cond delay="0"/>
                                          </p:stCondLst>
                                        </p:cTn>
                                        <p:tgtEl>
                                          <p:spTgt spid="244757"/>
                                        </p:tgtEl>
                                        <p:attrNameLst>
                                          <p:attrName>style.visibility</p:attrName>
                                        </p:attrNameLst>
                                      </p:cBhvr>
                                      <p:to>
                                        <p:strVal val="visible"/>
                                      </p:to>
                                    </p:set>
                                    <p:animEffect transition="in" filter="fade">
                                      <p:cBhvr>
                                        <p:cTn id="19" dur="2000"/>
                                        <p:tgtEl>
                                          <p:spTgt spid="244757"/>
                                        </p:tgtEl>
                                      </p:cBhvr>
                                    </p:animEffect>
                                    <p:anim calcmode="lin" valueType="num">
                                      <p:cBhvr>
                                        <p:cTn id="20" dur="2000" fill="hold"/>
                                        <p:tgtEl>
                                          <p:spTgt spid="244757"/>
                                        </p:tgtEl>
                                        <p:attrNameLst>
                                          <p:attrName>ppt_x</p:attrName>
                                        </p:attrNameLst>
                                      </p:cBhvr>
                                      <p:tavLst>
                                        <p:tav tm="0">
                                          <p:val>
                                            <p:strVal val="#ppt_x"/>
                                          </p:val>
                                        </p:tav>
                                        <p:tav tm="100000">
                                          <p:val>
                                            <p:strVal val="#ppt_x"/>
                                          </p:val>
                                        </p:tav>
                                      </p:tavLst>
                                    </p:anim>
                                    <p:anim calcmode="lin" valueType="num">
                                      <p:cBhvr>
                                        <p:cTn id="21" dur="2000" fill="hold"/>
                                        <p:tgtEl>
                                          <p:spTgt spid="244757"/>
                                        </p:tgtEl>
                                        <p:attrNameLst>
                                          <p:attrName>ppt_y</p:attrName>
                                        </p:attrNameLst>
                                      </p:cBhvr>
                                      <p:tavLst>
                                        <p:tav tm="0">
                                          <p:val>
                                            <p:strVal val="#ppt_y+.1"/>
                                          </p:val>
                                        </p:tav>
                                        <p:tav tm="100000">
                                          <p:val>
                                            <p:strVal val="#ppt_y"/>
                                          </p:val>
                                        </p:tav>
                                      </p:tavLst>
                                    </p:anim>
                                  </p:childTnLst>
                                </p:cTn>
                              </p:par>
                              <p:par>
                                <p:cTn id="22" presetID="47" presetClass="exit" presetSubtype="0" repeatCount="indefinite" fill="hold" nodeType="withEffect">
                                  <p:stCondLst>
                                    <p:cond delay="300"/>
                                  </p:stCondLst>
                                  <p:childTnLst>
                                    <p:animEffect transition="out" filter="fade">
                                      <p:cBhvr>
                                        <p:cTn id="23" dur="2000"/>
                                        <p:tgtEl>
                                          <p:spTgt spid="244756"/>
                                        </p:tgtEl>
                                      </p:cBhvr>
                                    </p:animEffect>
                                    <p:anim calcmode="lin" valueType="num">
                                      <p:cBhvr>
                                        <p:cTn id="24" dur="2000"/>
                                        <p:tgtEl>
                                          <p:spTgt spid="244756"/>
                                        </p:tgtEl>
                                        <p:attrNameLst>
                                          <p:attrName>ppt_x</p:attrName>
                                        </p:attrNameLst>
                                      </p:cBhvr>
                                      <p:tavLst>
                                        <p:tav tm="0">
                                          <p:val>
                                            <p:strVal val="ppt_x"/>
                                          </p:val>
                                        </p:tav>
                                        <p:tav tm="100000">
                                          <p:val>
                                            <p:strVal val="ppt_x"/>
                                          </p:val>
                                        </p:tav>
                                      </p:tavLst>
                                    </p:anim>
                                    <p:anim calcmode="lin" valueType="num">
                                      <p:cBhvr>
                                        <p:cTn id="25" dur="2000"/>
                                        <p:tgtEl>
                                          <p:spTgt spid="244756"/>
                                        </p:tgtEl>
                                        <p:attrNameLst>
                                          <p:attrName>ppt_y</p:attrName>
                                        </p:attrNameLst>
                                      </p:cBhvr>
                                      <p:tavLst>
                                        <p:tav tm="0">
                                          <p:val>
                                            <p:strVal val="ppt_y"/>
                                          </p:val>
                                        </p:tav>
                                        <p:tav tm="100000">
                                          <p:val>
                                            <p:strVal val="ppt_y-.1"/>
                                          </p:val>
                                        </p:tav>
                                      </p:tavLst>
                                    </p:anim>
                                    <p:set>
                                      <p:cBhvr>
                                        <p:cTn id="26" dur="1" fill="hold">
                                          <p:stCondLst>
                                            <p:cond delay="1999"/>
                                          </p:stCondLst>
                                        </p:cTn>
                                        <p:tgtEl>
                                          <p:spTgt spid="244756"/>
                                        </p:tgtEl>
                                        <p:attrNameLst>
                                          <p:attrName>style.visibility</p:attrName>
                                        </p:attrNameLst>
                                      </p:cBhvr>
                                      <p:to>
                                        <p:strVal val="hidden"/>
                                      </p:to>
                                    </p:set>
                                  </p:childTnLst>
                                </p:cTn>
                              </p:par>
                              <p:par>
                                <p:cTn id="27" presetID="47" presetClass="exit" presetSubtype="0" repeatCount="indefinite" fill="hold" nodeType="withEffect">
                                  <p:stCondLst>
                                    <p:cond delay="600"/>
                                  </p:stCondLst>
                                  <p:childTnLst>
                                    <p:animEffect transition="out" filter="fade">
                                      <p:cBhvr>
                                        <p:cTn id="28" dur="2000"/>
                                        <p:tgtEl>
                                          <p:spTgt spid="244757"/>
                                        </p:tgtEl>
                                      </p:cBhvr>
                                    </p:animEffect>
                                    <p:anim calcmode="lin" valueType="num">
                                      <p:cBhvr>
                                        <p:cTn id="29" dur="2000"/>
                                        <p:tgtEl>
                                          <p:spTgt spid="244757"/>
                                        </p:tgtEl>
                                        <p:attrNameLst>
                                          <p:attrName>ppt_x</p:attrName>
                                        </p:attrNameLst>
                                      </p:cBhvr>
                                      <p:tavLst>
                                        <p:tav tm="0">
                                          <p:val>
                                            <p:strVal val="ppt_x"/>
                                          </p:val>
                                        </p:tav>
                                        <p:tav tm="100000">
                                          <p:val>
                                            <p:strVal val="ppt_x"/>
                                          </p:val>
                                        </p:tav>
                                      </p:tavLst>
                                    </p:anim>
                                    <p:anim calcmode="lin" valueType="num">
                                      <p:cBhvr>
                                        <p:cTn id="30" dur="2000"/>
                                        <p:tgtEl>
                                          <p:spTgt spid="244757"/>
                                        </p:tgtEl>
                                        <p:attrNameLst>
                                          <p:attrName>ppt_y</p:attrName>
                                        </p:attrNameLst>
                                      </p:cBhvr>
                                      <p:tavLst>
                                        <p:tav tm="0">
                                          <p:val>
                                            <p:strVal val="ppt_y"/>
                                          </p:val>
                                        </p:tav>
                                        <p:tav tm="100000">
                                          <p:val>
                                            <p:strVal val="ppt_y-.1"/>
                                          </p:val>
                                        </p:tav>
                                      </p:tavLst>
                                    </p:anim>
                                    <p:set>
                                      <p:cBhvr>
                                        <p:cTn id="31" dur="1" fill="hold">
                                          <p:stCondLst>
                                            <p:cond delay="1999"/>
                                          </p:stCondLst>
                                        </p:cTn>
                                        <p:tgtEl>
                                          <p:spTgt spid="244757"/>
                                        </p:tgtEl>
                                        <p:attrNameLst>
                                          <p:attrName>style.visibility</p:attrName>
                                        </p:attrNameLst>
                                      </p:cBhvr>
                                      <p:to>
                                        <p:strVal val="hidden"/>
                                      </p:to>
                                    </p:set>
                                  </p:childTnLst>
                                </p:cTn>
                              </p:par>
                              <p:par>
                                <p:cTn id="32" presetID="42" presetClass="entr" presetSubtype="0" repeatCount="indefinite" fill="hold" nodeType="withEffect">
                                  <p:stCondLst>
                                    <p:cond delay="900"/>
                                  </p:stCondLst>
                                  <p:childTnLst>
                                    <p:set>
                                      <p:cBhvr>
                                        <p:cTn id="33" dur="1" fill="hold">
                                          <p:stCondLst>
                                            <p:cond delay="0"/>
                                          </p:stCondLst>
                                        </p:cTn>
                                        <p:tgtEl>
                                          <p:spTgt spid="244756"/>
                                        </p:tgtEl>
                                        <p:attrNameLst>
                                          <p:attrName>style.visibility</p:attrName>
                                        </p:attrNameLst>
                                      </p:cBhvr>
                                      <p:to>
                                        <p:strVal val="visible"/>
                                      </p:to>
                                    </p:set>
                                    <p:animEffect transition="in" filter="fade">
                                      <p:cBhvr>
                                        <p:cTn id="34" dur="2000"/>
                                        <p:tgtEl>
                                          <p:spTgt spid="244756"/>
                                        </p:tgtEl>
                                      </p:cBhvr>
                                    </p:animEffect>
                                    <p:anim calcmode="lin" valueType="num">
                                      <p:cBhvr>
                                        <p:cTn id="35" dur="2000" fill="hold"/>
                                        <p:tgtEl>
                                          <p:spTgt spid="244756"/>
                                        </p:tgtEl>
                                        <p:attrNameLst>
                                          <p:attrName>ppt_x</p:attrName>
                                        </p:attrNameLst>
                                      </p:cBhvr>
                                      <p:tavLst>
                                        <p:tav tm="0">
                                          <p:val>
                                            <p:strVal val="#ppt_x"/>
                                          </p:val>
                                        </p:tav>
                                        <p:tav tm="100000">
                                          <p:val>
                                            <p:strVal val="#ppt_x"/>
                                          </p:val>
                                        </p:tav>
                                      </p:tavLst>
                                    </p:anim>
                                    <p:anim calcmode="lin" valueType="num">
                                      <p:cBhvr>
                                        <p:cTn id="36" dur="2000" fill="hold"/>
                                        <p:tgtEl>
                                          <p:spTgt spid="244756"/>
                                        </p:tgtEl>
                                        <p:attrNameLst>
                                          <p:attrName>ppt_y</p:attrName>
                                        </p:attrNameLst>
                                      </p:cBhvr>
                                      <p:tavLst>
                                        <p:tav tm="0">
                                          <p:val>
                                            <p:strVal val="#ppt_y+.1"/>
                                          </p:val>
                                        </p:tav>
                                        <p:tav tm="100000">
                                          <p:val>
                                            <p:strVal val="#ppt_y"/>
                                          </p:val>
                                        </p:tav>
                                      </p:tavLst>
                                    </p:anim>
                                  </p:childTnLst>
                                </p:cTn>
                              </p:par>
                              <p:par>
                                <p:cTn id="37" presetID="23" presetClass="path" presetSubtype="0" repeatCount="indefinite" accel="50000" decel="50000" fill="hold" nodeType="withEffect">
                                  <p:stCondLst>
                                    <p:cond delay="300"/>
                                  </p:stCondLst>
                                  <p:childTnLst>
                                    <p:animMotion origin="layout" path="M 1.66667E-6 4.07407E-6 C 0.0184 0.00231 0.02569 0.00625 0.01979 0.01018 C -0.00399 0.00972 -0.02413 0.00717 -0.03212 0.0037 C -0.01215 0.00138 0.01302 0.00162 0.03229 0.0037 C 0.02361 0.0074 0.00278 0.00972 -0.01997 0.01018 C -0.02604 0.00601 -0.01754 0.00231 1.66667E-6 4.07407E-6 Z " pathEditMode="relative" rAng="0" ptsTypes="ffffff">
                                      <p:cBhvr>
                                        <p:cTn id="38" dur="10000" fill="hold"/>
                                        <p:tgtEl>
                                          <p:spTgt spid="244761"/>
                                        </p:tgtEl>
                                        <p:attrNameLst>
                                          <p:attrName>ppt_x</p:attrName>
                                          <p:attrName>ppt_y</p:attrName>
                                        </p:attrNameLst>
                                      </p:cBhvr>
                                      <p:rCtr x="0" y="500"/>
                                    </p:animMotion>
                                  </p:childTnLst>
                                </p:cTn>
                              </p:par>
                              <p:par>
                                <p:cTn id="39" presetID="23" presetClass="path" presetSubtype="0" repeatCount="indefinite" accel="50000" decel="50000" fill="hold" nodeType="withEffect">
                                  <p:stCondLst>
                                    <p:cond delay="2000"/>
                                  </p:stCondLst>
                                  <p:childTnLst>
                                    <p:animMotion origin="layout" path="M -1.94444E-6 -7.40741E-7 C 0.02031 0.00278 0.0283 0.00741 0.0217 0.01181 C -0.00434 0.01134 -0.02621 0.00857 -0.03524 0.0044 C -0.01337 0.00185 0.01441 0.00208 0.03542 0.0044 C 0.02587 0.0088 0.00295 0.01134 -0.02187 0.01181 C -0.02864 0.00718 -0.01927 0.00278 -1.94444E-6 -7.40741E-7 Z " pathEditMode="relative" rAng="0" ptsTypes="ffffff">
                                      <p:cBhvr>
                                        <p:cTn id="40" dur="10000" fill="hold"/>
                                        <p:tgtEl>
                                          <p:spTgt spid="244755"/>
                                        </p:tgtEl>
                                        <p:attrNameLst>
                                          <p:attrName>ppt_x</p:attrName>
                                          <p:attrName>ppt_y</p:attrName>
                                        </p:attrNameLst>
                                      </p:cBhvr>
                                      <p:rCtr x="0" y="600"/>
                                    </p:animMotion>
                                  </p:childTnLst>
                                </p:cTn>
                              </p:par>
                              <p:par>
                                <p:cTn id="41" presetID="8" presetClass="emph" presetSubtype="0" repeatCount="indefinite" accel="50000" decel="50000" autoRev="1" fill="hold" nodeType="withEffect">
                                  <p:stCondLst>
                                    <p:cond delay="0"/>
                                  </p:stCondLst>
                                  <p:childTnLst>
                                    <p:animRot by="300000">
                                      <p:cBhvr>
                                        <p:cTn id="42" dur="3000" fill="hold"/>
                                        <p:tgtEl>
                                          <p:spTgt spid="244758"/>
                                        </p:tgtEl>
                                        <p:attrNameLst>
                                          <p:attrName>r</p:attrName>
                                        </p:attrNameLst>
                                      </p:cBhvr>
                                    </p:animRot>
                                  </p:childTnLst>
                                </p:cTn>
                              </p:par>
                              <p:par>
                                <p:cTn id="43" presetID="8" presetClass="emph" presetSubtype="0" repeatCount="indefinite" accel="50000" decel="50000" autoRev="1" fill="hold" nodeType="withEffect">
                                  <p:stCondLst>
                                    <p:cond delay="0"/>
                                  </p:stCondLst>
                                  <p:childTnLst>
                                    <p:animRot by="300000">
                                      <p:cBhvr>
                                        <p:cTn id="44" dur="3000" fill="hold"/>
                                        <p:tgtEl>
                                          <p:spTgt spid="244768"/>
                                        </p:tgtEl>
                                        <p:attrNameLst>
                                          <p:attrName>r</p:attrName>
                                        </p:attrNameLst>
                                      </p:cBhvr>
                                    </p:animRot>
                                  </p:childTnLst>
                                </p:cTn>
                              </p:par>
                              <p:par>
                                <p:cTn id="45" presetID="9" presetClass="emph" presetSubtype="0" nodeType="withEffect">
                                  <p:stCondLst>
                                    <p:cond delay="0"/>
                                  </p:stCondLst>
                                  <p:childTnLst>
                                    <p:set>
                                      <p:cBhvr rctx="PPT">
                                        <p:cTn id="46" dur="indefinite"/>
                                        <p:tgtEl>
                                          <p:spTgt spid="244775"/>
                                        </p:tgtEl>
                                        <p:attrNameLst>
                                          <p:attrName>style.opacity</p:attrName>
                                        </p:attrNameLst>
                                      </p:cBhvr>
                                      <p:to>
                                        <p:strVal val="0.55"/>
                                      </p:to>
                                    </p:set>
                                    <p:animEffect filter="image" prLst="opacity: 0.55">
                                      <p:cBhvr rctx="IE">
                                        <p:cTn id="47" dur="indefinite"/>
                                        <p:tgtEl>
                                          <p:spTgt spid="244775"/>
                                        </p:tgtEl>
                                      </p:cBhvr>
                                    </p:animEffect>
                                  </p:childTnLst>
                                </p:cTn>
                              </p:par>
                              <p:par>
                                <p:cTn id="48" presetID="9" presetClass="emph" presetSubtype="0" nodeType="withEffect">
                                  <p:stCondLst>
                                    <p:cond delay="0"/>
                                  </p:stCondLst>
                                  <p:childTnLst>
                                    <p:set>
                                      <p:cBhvr rctx="PPT">
                                        <p:cTn id="49" dur="indefinite"/>
                                        <p:tgtEl>
                                          <p:spTgt spid="244776"/>
                                        </p:tgtEl>
                                        <p:attrNameLst>
                                          <p:attrName>style.opacity</p:attrName>
                                        </p:attrNameLst>
                                      </p:cBhvr>
                                      <p:to>
                                        <p:strVal val="0.55"/>
                                      </p:to>
                                    </p:set>
                                    <p:animEffect filter="image" prLst="opacity: 0.55">
                                      <p:cBhvr rctx="IE">
                                        <p:cTn id="50" dur="indefinite"/>
                                        <p:tgtEl>
                                          <p:spTgt spid="244776"/>
                                        </p:tgtEl>
                                      </p:cBhvr>
                                    </p:animEffect>
                                  </p:childTnLst>
                                </p:cTn>
                              </p:par>
                              <p:par>
                                <p:cTn id="51" presetID="22" presetClass="entr" presetSubtype="8" repeatCount="indefinite" fill="hold" nodeType="withEffect">
                                  <p:stCondLst>
                                    <p:cond delay="0"/>
                                  </p:stCondLst>
                                  <p:childTnLst>
                                    <p:set>
                                      <p:cBhvr>
                                        <p:cTn id="52" dur="1" fill="hold">
                                          <p:stCondLst>
                                            <p:cond delay="0"/>
                                          </p:stCondLst>
                                        </p:cTn>
                                        <p:tgtEl>
                                          <p:spTgt spid="244772"/>
                                        </p:tgtEl>
                                        <p:attrNameLst>
                                          <p:attrName>style.visibility</p:attrName>
                                        </p:attrNameLst>
                                      </p:cBhvr>
                                      <p:to>
                                        <p:strVal val="visible"/>
                                      </p:to>
                                    </p:set>
                                    <p:animEffect transition="in" filter="wipe(left)">
                                      <p:cBhvr>
                                        <p:cTn id="53" dur="15000"/>
                                        <p:tgtEl>
                                          <p:spTgt spid="244772"/>
                                        </p:tgtEl>
                                      </p:cBhvr>
                                    </p:animEffect>
                                  </p:childTnLst>
                                </p:cTn>
                              </p:par>
                              <p:par>
                                <p:cTn id="54" presetID="22" presetClass="entr" presetSubtype="8" repeatCount="indefinite" fill="hold" nodeType="withEffect">
                                  <p:stCondLst>
                                    <p:cond delay="0"/>
                                  </p:stCondLst>
                                  <p:childTnLst>
                                    <p:set>
                                      <p:cBhvr>
                                        <p:cTn id="55" dur="1" fill="hold">
                                          <p:stCondLst>
                                            <p:cond delay="0"/>
                                          </p:stCondLst>
                                        </p:cTn>
                                        <p:tgtEl>
                                          <p:spTgt spid="244749"/>
                                        </p:tgtEl>
                                        <p:attrNameLst>
                                          <p:attrName>style.visibility</p:attrName>
                                        </p:attrNameLst>
                                      </p:cBhvr>
                                      <p:to>
                                        <p:strVal val="visible"/>
                                      </p:to>
                                    </p:set>
                                    <p:animEffect transition="in" filter="wipe(left)">
                                      <p:cBhvr>
                                        <p:cTn id="56" dur="15000"/>
                                        <p:tgtEl>
                                          <p:spTgt spid="244749"/>
                                        </p:tgtEl>
                                      </p:cBhvr>
                                    </p:animEffect>
                                  </p:childTnLst>
                                </p:cTn>
                              </p:par>
                              <p:par>
                                <p:cTn id="57" presetID="31" presetClass="entr" presetSubtype="0" fill="hold" grpId="0" nodeType="withEffect">
                                  <p:stCondLst>
                                    <p:cond delay="0"/>
                                  </p:stCondLst>
                                  <p:iterate type="lt">
                                    <p:tmPct val="5000"/>
                                  </p:iterate>
                                  <p:childTnLst>
                                    <p:set>
                                      <p:cBhvr>
                                        <p:cTn id="58" dur="1" fill="hold">
                                          <p:stCondLst>
                                            <p:cond delay="0"/>
                                          </p:stCondLst>
                                        </p:cTn>
                                        <p:tgtEl>
                                          <p:spTgt spid="244778"/>
                                        </p:tgtEl>
                                        <p:attrNameLst>
                                          <p:attrName>style.visibility</p:attrName>
                                        </p:attrNameLst>
                                      </p:cBhvr>
                                      <p:to>
                                        <p:strVal val="visible"/>
                                      </p:to>
                                    </p:set>
                                    <p:anim calcmode="lin" valueType="num">
                                      <p:cBhvr>
                                        <p:cTn id="59" dur="1000" fill="hold"/>
                                        <p:tgtEl>
                                          <p:spTgt spid="244778"/>
                                        </p:tgtEl>
                                        <p:attrNameLst>
                                          <p:attrName>ppt_w</p:attrName>
                                        </p:attrNameLst>
                                      </p:cBhvr>
                                      <p:tavLst>
                                        <p:tav tm="0">
                                          <p:val>
                                            <p:fltVal val="0.000000"/>
                                          </p:val>
                                        </p:tav>
                                        <p:tav tm="100000">
                                          <p:val>
                                            <p:strVal val="#ppt_w"/>
                                          </p:val>
                                        </p:tav>
                                      </p:tavLst>
                                    </p:anim>
                                    <p:anim calcmode="lin" valueType="num">
                                      <p:cBhvr>
                                        <p:cTn id="60" dur="1000" fill="hold"/>
                                        <p:tgtEl>
                                          <p:spTgt spid="244778"/>
                                        </p:tgtEl>
                                        <p:attrNameLst>
                                          <p:attrName>ppt_h</p:attrName>
                                        </p:attrNameLst>
                                      </p:cBhvr>
                                      <p:tavLst>
                                        <p:tav tm="0">
                                          <p:val>
                                            <p:fltVal val="0.000000"/>
                                          </p:val>
                                        </p:tav>
                                        <p:tav tm="100000">
                                          <p:val>
                                            <p:strVal val="#ppt_h"/>
                                          </p:val>
                                        </p:tav>
                                      </p:tavLst>
                                    </p:anim>
                                    <p:anim calcmode="lin" valueType="num">
                                      <p:cBhvr>
                                        <p:cTn id="61" dur="1000" fill="hold"/>
                                        <p:tgtEl>
                                          <p:spTgt spid="244778"/>
                                        </p:tgtEl>
                                        <p:attrNameLst>
                                          <p:attrName>style.rotation</p:attrName>
                                        </p:attrNameLst>
                                      </p:cBhvr>
                                      <p:tavLst>
                                        <p:tav tm="0">
                                          <p:val>
                                            <p:fltVal val="90.000000"/>
                                          </p:val>
                                        </p:tav>
                                        <p:tav tm="100000">
                                          <p:val>
                                            <p:fltVal val="0.000000"/>
                                          </p:val>
                                        </p:tav>
                                      </p:tavLst>
                                    </p:anim>
                                    <p:animEffect transition="in" filter="fade">
                                      <p:cBhvr>
                                        <p:cTn id="62" dur="1000"/>
                                        <p:tgtEl>
                                          <p:spTgt spid="2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2255" y="640080"/>
            <a:ext cx="7195185" cy="491490"/>
          </a:xfrm>
          <a:prstGeom prst="rect">
            <a:avLst/>
          </a:prstGeom>
          <a:solidFill>
            <a:schemeClr val="accent5">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00" b="1" dirty="0">
                <a:solidFill>
                  <a:schemeClr val="tx1"/>
                </a:solidFill>
                <a:uFillTx/>
                <a:latin typeface="黑体" panose="02010609060101010101" pitchFamily="2" charset="-122"/>
                <a:ea typeface="黑体" panose="02010609060101010101" pitchFamily="2" charset="-122"/>
              </a:rPr>
              <a:t>抗战胜利后，中国出现了两种不同的建国方针</a:t>
            </a:r>
            <a:endParaRPr lang="zh-CN" altLang="en-US" sz="2600" b="1" dirty="0">
              <a:solidFill>
                <a:schemeClr val="tx1"/>
              </a:solidFill>
              <a:uFillTx/>
              <a:latin typeface="黑体" panose="02010609060101010101" pitchFamily="2" charset="-122"/>
              <a:ea typeface="黑体" panose="02010609060101010101" pitchFamily="2" charset="-122"/>
            </a:endParaRPr>
          </a:p>
        </p:txBody>
      </p:sp>
      <p:pic>
        <p:nvPicPr>
          <p:cNvPr id="10" name="图片 10" descr="C:/Users/ADMINI~1/AppData/Local/Temp/kaimatting_20191017174014/output_20191017174020..pngoutput_20191017174020."/>
          <p:cNvPicPr>
            <a:picLocks noChangeAspect="1" noChangeArrowheads="1"/>
          </p:cNvPicPr>
          <p:nvPr/>
        </p:nvPicPr>
        <p:blipFill>
          <a:blip r:embed="rId1" cstate="print">
            <a:extLst>
              <a:ext uri="{28A0092B-C50C-407E-A947-70E740481C1C}">
                <a14:useLocalDpi xmlns:a14="http://schemas.microsoft.com/office/drawing/2010/main" val="0"/>
              </a:ext>
            </a:extLst>
          </a:blip>
          <a:srcRect l="56764" b="12801"/>
          <a:stretch>
            <a:fillRect/>
          </a:stretch>
        </p:blipFill>
        <p:spPr bwMode="auto">
          <a:xfrm>
            <a:off x="176859" y="2881369"/>
            <a:ext cx="546356" cy="54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1" descr="C:/Users/ADMINI~1/AppData/Local/Temp/kaimatting_20191017174151/output_20191017174202..pngoutput_20191017174202."/>
          <p:cNvPicPr>
            <a:picLocks noChangeAspect="1" noChangeArrowheads="1"/>
          </p:cNvPicPr>
          <p:nvPr/>
        </p:nvPicPr>
        <p:blipFill>
          <a:blip r:embed="rId2" cstate="print">
            <a:extLst>
              <a:ext uri="{28A0092B-C50C-407E-A947-70E740481C1C}">
                <a14:useLocalDpi xmlns:a14="http://schemas.microsoft.com/office/drawing/2010/main" val="0"/>
              </a:ext>
            </a:extLst>
          </a:blip>
          <a:srcRect l="13382" r="40599" b="53610"/>
          <a:stretch>
            <a:fillRect/>
          </a:stretch>
        </p:blipFill>
        <p:spPr bwMode="auto">
          <a:xfrm>
            <a:off x="176860" y="1258851"/>
            <a:ext cx="546356" cy="54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723265" y="1258570"/>
            <a:ext cx="7775575" cy="1129665"/>
          </a:xfrm>
          <a:prstGeom prst="rect">
            <a:avLst/>
          </a:prstGeom>
          <a:noFill/>
          <a:ln>
            <a:solidFill>
              <a:schemeClr val="accent2"/>
            </a:solidFill>
          </a:ln>
        </p:spPr>
        <p:txBody>
          <a:bodyPr wrap="square" rtlCol="0">
            <a:spAutoFit/>
          </a:bodyPr>
          <a:lstStyle/>
          <a:p>
            <a:pPr>
              <a:lnSpc>
                <a:spcPct val="125000"/>
              </a:lnSpc>
            </a:pPr>
            <a:r>
              <a:rPr lang="zh-CN" altLang="en-US" sz="2800" dirty="0">
                <a:latin typeface="黑体" panose="02010609060101010101" pitchFamily="2" charset="-122"/>
                <a:ea typeface="黑体" panose="02010609060101010101" pitchFamily="2" charset="-122"/>
              </a:rPr>
              <a:t>△</a:t>
            </a:r>
            <a:r>
              <a:rPr lang="zh-CN" altLang="en-US" sz="2600" b="1" dirty="0">
                <a:latin typeface="宋体" panose="02010600030101010101" pitchFamily="2" charset="-122"/>
              </a:rPr>
              <a:t>中国共产党：以</a:t>
            </a:r>
            <a:r>
              <a:rPr lang="zh-CN" altLang="en-US" sz="2600" b="1" dirty="0">
                <a:solidFill>
                  <a:srgbClr val="C00000"/>
                </a:solidFill>
                <a:latin typeface="宋体" panose="02010600030101010101" pitchFamily="2" charset="-122"/>
              </a:rPr>
              <a:t>和平、民主、团结</a:t>
            </a:r>
            <a:r>
              <a:rPr lang="zh-CN" altLang="en-US" sz="2600" b="1" dirty="0">
                <a:latin typeface="宋体" panose="02010600030101010101" pitchFamily="2" charset="-122"/>
              </a:rPr>
              <a:t>为号召，成立</a:t>
            </a:r>
            <a:r>
              <a:rPr lang="zh-CN" altLang="en-US" sz="2600" b="1" dirty="0">
                <a:solidFill>
                  <a:srgbClr val="C00000"/>
                </a:solidFill>
                <a:latin typeface="宋体" panose="02010600030101010101" pitchFamily="2" charset="-122"/>
              </a:rPr>
              <a:t>联合政府</a:t>
            </a:r>
            <a:r>
              <a:rPr lang="zh-CN" altLang="en-US" sz="2600" b="1" dirty="0">
                <a:latin typeface="宋体" panose="02010600030101010101" pitchFamily="2" charset="-122"/>
              </a:rPr>
              <a:t>，建成一个新民主主义的国家</a:t>
            </a:r>
            <a:endParaRPr lang="zh-CN" altLang="en-US" sz="2600" b="1" dirty="0">
              <a:latin typeface="宋体" panose="02010600030101010101" pitchFamily="2" charset="-122"/>
            </a:endParaRPr>
          </a:p>
        </p:txBody>
      </p:sp>
      <p:sp>
        <p:nvSpPr>
          <p:cNvPr id="13" name="文本框 12"/>
          <p:cNvSpPr txBox="1"/>
          <p:nvPr/>
        </p:nvSpPr>
        <p:spPr>
          <a:xfrm>
            <a:off x="860425" y="2794635"/>
            <a:ext cx="8044815" cy="629920"/>
          </a:xfrm>
          <a:prstGeom prst="rect">
            <a:avLst/>
          </a:prstGeom>
          <a:noFill/>
          <a:ln>
            <a:solidFill>
              <a:schemeClr val="accent1"/>
            </a:solidFill>
          </a:ln>
        </p:spPr>
        <p:txBody>
          <a:bodyPr wrap="square" rtlCol="0">
            <a:spAutoFit/>
          </a:bodyPr>
          <a:lstStyle/>
          <a:p>
            <a:pPr>
              <a:lnSpc>
                <a:spcPct val="125000"/>
              </a:lnSpc>
            </a:pPr>
            <a:r>
              <a:rPr lang="zh-CN" altLang="en-US" sz="2800" b="1" dirty="0">
                <a:latin typeface="黑体" panose="02010609060101010101" pitchFamily="2" charset="-122"/>
                <a:ea typeface="黑体" panose="02010609060101010101" pitchFamily="2" charset="-122"/>
              </a:rPr>
              <a:t>△</a:t>
            </a:r>
            <a:r>
              <a:rPr lang="zh-CN" altLang="en-US" sz="2600" b="1" dirty="0">
                <a:latin typeface="宋体" panose="02010600030101010101" pitchFamily="2" charset="-122"/>
                <a:cs typeface="宋体" panose="02010600030101010101" pitchFamily="2" charset="-122"/>
              </a:rPr>
              <a:t>国民党：打着“和平建国”旗号，坚持</a:t>
            </a:r>
            <a:r>
              <a:rPr lang="zh-CN" altLang="en-US" sz="2600" b="1" dirty="0">
                <a:solidFill>
                  <a:srgbClr val="C00000"/>
                </a:solidFill>
                <a:latin typeface="宋体" panose="02010600030101010101" pitchFamily="2" charset="-122"/>
                <a:cs typeface="宋体" panose="02010600030101010101" pitchFamily="2" charset="-122"/>
              </a:rPr>
              <a:t>独裁和内战</a:t>
            </a:r>
            <a:endParaRPr lang="zh-CN" altLang="en-US" sz="2600" b="1" dirty="0">
              <a:solidFill>
                <a:srgbClr val="C00000"/>
              </a:solidFill>
              <a:latin typeface="宋体" panose="02010600030101010101" pitchFamily="2" charset="-122"/>
              <a:cs typeface="宋体" panose="02010600030101010101" pitchFamily="2" charset="-122"/>
            </a:endParaRPr>
          </a:p>
        </p:txBody>
      </p:sp>
      <p:sp>
        <p:nvSpPr>
          <p:cNvPr id="14" name="文本框 12"/>
          <p:cNvSpPr txBox="1"/>
          <p:nvPr/>
        </p:nvSpPr>
        <p:spPr>
          <a:xfrm>
            <a:off x="262255" y="3781425"/>
            <a:ext cx="8642985" cy="1938020"/>
          </a:xfrm>
          <a:prstGeom prst="rect">
            <a:avLst/>
          </a:prstGeom>
          <a:noFill/>
          <a:ln>
            <a:solidFill>
              <a:schemeClr val="tx1"/>
            </a:solidFill>
          </a:ln>
        </p:spPr>
        <p:txBody>
          <a:bodyPr wrap="square" rtlCol="0">
            <a:spAutoFit/>
          </a:bodyPr>
          <a:lstStyle/>
          <a:p>
            <a:pPr>
              <a:lnSpc>
                <a:spcPct val="125000"/>
              </a:lnSpc>
            </a:pPr>
            <a:r>
              <a:rPr lang="zh-CN" altLang="en-US" sz="2400" b="1" dirty="0">
                <a:latin typeface="华文楷体" panose="02010600040101010101" pitchFamily="2" charset="-122"/>
                <a:ea typeface="华文楷体" panose="02010600040101010101" pitchFamily="2" charset="-122"/>
              </a:rPr>
              <a:t>共产党要把抗日战争的胜利变为</a:t>
            </a:r>
            <a:r>
              <a:rPr lang="zh-CN" altLang="en-US" sz="2400" b="1" dirty="0">
                <a:solidFill>
                  <a:srgbClr val="FF0000"/>
                </a:solidFill>
                <a:latin typeface="华文楷体" panose="02010600040101010101" pitchFamily="2" charset="-122"/>
                <a:ea typeface="华文楷体" panose="02010600040101010101" pitchFamily="2" charset="-122"/>
              </a:rPr>
              <a:t>人民</a:t>
            </a:r>
            <a:r>
              <a:rPr lang="zh-CN" altLang="en-US" sz="2400" b="1" dirty="0">
                <a:latin typeface="华文楷体" panose="02010600040101010101" pitchFamily="2" charset="-122"/>
                <a:ea typeface="华文楷体" panose="02010600040101010101" pitchFamily="2" charset="-122"/>
              </a:rPr>
              <a:t>的胜利，变为民主革命的胜利。</a:t>
            </a:r>
            <a:endParaRPr lang="en-US" altLang="zh-CN" sz="2400" b="1" dirty="0">
              <a:latin typeface="华文楷体" panose="02010600040101010101" pitchFamily="2" charset="-122"/>
              <a:ea typeface="华文楷体" panose="02010600040101010101" pitchFamily="2" charset="-122"/>
            </a:endParaRPr>
          </a:p>
          <a:p>
            <a:pPr>
              <a:lnSpc>
                <a:spcPct val="125000"/>
              </a:lnSpc>
            </a:pPr>
            <a:r>
              <a:rPr lang="zh-CN" altLang="en-US" sz="2400" b="1" dirty="0">
                <a:latin typeface="华文楷体" panose="02010600040101010101" pitchFamily="2" charset="-122"/>
                <a:ea typeface="华文楷体" panose="02010600040101010101" pitchFamily="2" charset="-122"/>
              </a:rPr>
              <a:t>国民党要把抗日战争的胜利变为</a:t>
            </a:r>
            <a:r>
              <a:rPr lang="zh-CN" altLang="en-US" sz="2400" b="1" dirty="0">
                <a:solidFill>
                  <a:srgbClr val="FF0000"/>
                </a:solidFill>
                <a:latin typeface="华文楷体" panose="02010600040101010101" pitchFamily="2" charset="-122"/>
                <a:ea typeface="华文楷体" panose="02010600040101010101" pitchFamily="2" charset="-122"/>
              </a:rPr>
              <a:t>大地主大资产阶级</a:t>
            </a:r>
            <a:r>
              <a:rPr lang="zh-CN" altLang="en-US" sz="2400" b="1" dirty="0">
                <a:latin typeface="华文楷体" panose="02010600040101010101" pitchFamily="2" charset="-122"/>
                <a:ea typeface="华文楷体" panose="02010600040101010101" pitchFamily="2" charset="-122"/>
              </a:rPr>
              <a:t>的胜利。</a:t>
            </a:r>
            <a:endParaRPr lang="en-US" altLang="zh-CN" sz="2400" b="1" dirty="0">
              <a:latin typeface="华文楷体" panose="02010600040101010101" pitchFamily="2" charset="-122"/>
              <a:ea typeface="华文楷体" panose="02010600040101010101" pitchFamily="2" charset="-122"/>
            </a:endParaRPr>
          </a:p>
          <a:p>
            <a:pPr algn="r">
              <a:lnSpc>
                <a:spcPct val="125000"/>
              </a:lnSpc>
            </a:pPr>
            <a:r>
              <a:rPr lang="en-US" altLang="zh-CN" sz="2400" b="1" dirty="0">
                <a:latin typeface="华文楷体" panose="02010600040101010101" pitchFamily="2" charset="-122"/>
                <a:ea typeface="华文楷体" panose="02010600040101010101" pitchFamily="2" charset="-122"/>
              </a:rPr>
              <a:t>——</a:t>
            </a:r>
            <a:r>
              <a:rPr lang="zh-CN" altLang="en-US" sz="2400" b="1" dirty="0">
                <a:latin typeface="华文楷体" panose="02010600040101010101" pitchFamily="2" charset="-122"/>
                <a:ea typeface="华文楷体" panose="02010600040101010101" pitchFamily="2" charset="-122"/>
              </a:rPr>
              <a:t>陈旭麓</a:t>
            </a:r>
            <a:r>
              <a:rPr lang="en-US" altLang="zh-CN" sz="2400" b="1" dirty="0">
                <a:latin typeface="华文楷体" panose="02010600040101010101" pitchFamily="2" charset="-122"/>
                <a:ea typeface="华文楷体" panose="02010600040101010101" pitchFamily="2" charset="-122"/>
              </a:rPr>
              <a:t>《</a:t>
            </a:r>
            <a:r>
              <a:rPr lang="zh-CN" altLang="en-US" sz="2400" b="1" dirty="0">
                <a:latin typeface="华文楷体" panose="02010600040101010101" pitchFamily="2" charset="-122"/>
                <a:ea typeface="华文楷体" panose="02010600040101010101" pitchFamily="2" charset="-122"/>
              </a:rPr>
              <a:t>近代中国的新陈代谢</a:t>
            </a:r>
            <a:r>
              <a:rPr lang="en-US" altLang="zh-CN" sz="2400" b="1" dirty="0">
                <a:latin typeface="华文楷体" panose="02010600040101010101" pitchFamily="2" charset="-122"/>
                <a:ea typeface="华文楷体" panose="02010600040101010101" pitchFamily="2" charset="-122"/>
              </a:rPr>
              <a:t>》</a:t>
            </a:r>
            <a:endParaRPr lang="zh-CN" altLang="en-US" sz="2400" b="1" dirty="0">
              <a:latin typeface="华文楷体" panose="02010600040101010101" pitchFamily="2" charset="-122"/>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文本框 1"/>
          <p:cNvSpPr txBox="1"/>
          <p:nvPr/>
        </p:nvSpPr>
        <p:spPr>
          <a:xfrm>
            <a:off x="208280" y="779780"/>
            <a:ext cx="8475345" cy="891540"/>
          </a:xfrm>
          <a:prstGeom prst="rect">
            <a:avLst/>
          </a:prstGeom>
          <a:noFill/>
          <a:ln w="9525">
            <a:solidFill>
              <a:srgbClr val="FF0000"/>
            </a:solidFill>
          </a:ln>
        </p:spPr>
        <p:txBody>
          <a:bodyPr wrap="square">
            <a:spAutoFit/>
          </a:bodyPr>
          <a:p>
            <a:r>
              <a:rPr lang="zh-CN" altLang="en-US" sz="2600" b="1">
                <a:solidFill>
                  <a:schemeClr val="tx1"/>
                </a:solidFill>
                <a:uFillTx/>
                <a:latin typeface="宋体" panose="02010600030101010101" pitchFamily="2" charset="-122"/>
                <a:cs typeface="宋体" panose="02010600030101010101" pitchFamily="2" charset="-122"/>
              </a:rPr>
              <a:t>合作探究：1</a:t>
            </a:r>
            <a:r>
              <a:rPr lang="zh-CN" altLang="en-US" sz="2600" b="1" dirty="0">
                <a:solidFill>
                  <a:schemeClr val="tx1"/>
                </a:solidFill>
                <a:uFillTx/>
                <a:latin typeface="宋体" panose="02010600030101010101" pitchFamily="2" charset="-122"/>
                <a:cs typeface="宋体" panose="02010600030101010101" pitchFamily="2" charset="-122"/>
              </a:rPr>
              <a:t>945年8月，为何蒋介石连续三次电邀毛泽东到重庆谈判？</a:t>
            </a:r>
            <a:endParaRPr lang="zh-CN" altLang="en-US" sz="2600" b="1" dirty="0">
              <a:solidFill>
                <a:schemeClr val="tx1"/>
              </a:solidFill>
              <a:uFillTx/>
              <a:latin typeface="宋体" panose="02010600030101010101" pitchFamily="2" charset="-122"/>
              <a:cs typeface="宋体" panose="02010600030101010101" pitchFamily="2" charset="-122"/>
            </a:endParaRPr>
          </a:p>
        </p:txBody>
      </p:sp>
      <p:sp>
        <p:nvSpPr>
          <p:cNvPr id="66562" name="文本框 8"/>
          <p:cNvSpPr txBox="1"/>
          <p:nvPr/>
        </p:nvSpPr>
        <p:spPr>
          <a:xfrm>
            <a:off x="159385" y="1723390"/>
            <a:ext cx="4219575" cy="3411855"/>
          </a:xfrm>
          <a:prstGeom prst="rect">
            <a:avLst/>
          </a:prstGeom>
          <a:noFill/>
          <a:ln w="3175" cap="flat" cmpd="sng">
            <a:solidFill>
              <a:schemeClr val="tx1"/>
            </a:solidFill>
            <a:prstDash val="solid"/>
            <a:round/>
            <a:headEnd type="none" w="med" len="med"/>
            <a:tailEnd type="none" w="med" len="med"/>
          </a:ln>
        </p:spPr>
        <p:txBody>
          <a:bodyPr wrap="square">
            <a:spAutoFit/>
          </a:bodyPr>
          <a:p>
            <a:pPr indent="457200" algn="just">
              <a:lnSpc>
                <a:spcPct val="110000"/>
              </a:lnSpc>
            </a:pPr>
            <a:r>
              <a:rPr lang="zh-CN" altLang="en-US" sz="2400" b="1" dirty="0">
                <a:latin typeface="宋体" panose="02010600030101010101" pitchFamily="2" charset="-122"/>
              </a:rPr>
              <a:t>想用软的一套手法 ，把共产党吃掉谈何容易！可是，</a:t>
            </a:r>
            <a:r>
              <a:rPr lang="zh-CN" altLang="en-US" sz="2400" b="1" dirty="0">
                <a:solidFill>
                  <a:srgbClr val="FF0000"/>
                </a:solidFill>
                <a:latin typeface="宋体" panose="02010600030101010101" pitchFamily="2" charset="-122"/>
              </a:rPr>
              <a:t>国内</a:t>
            </a:r>
            <a:r>
              <a:rPr lang="zh-CN" altLang="en-US" sz="2400" b="1" dirty="0">
                <a:latin typeface="宋体" panose="02010600030101010101" pitchFamily="2" charset="-122"/>
              </a:rPr>
              <a:t>有厌战情绪，</a:t>
            </a:r>
            <a:r>
              <a:rPr lang="zh-CN" altLang="en-US" sz="2400" b="1" dirty="0">
                <a:solidFill>
                  <a:srgbClr val="FF0000"/>
                </a:solidFill>
                <a:latin typeface="宋体" panose="02010600030101010101" pitchFamily="2" charset="-122"/>
              </a:rPr>
              <a:t>国际形势</a:t>
            </a:r>
            <a:r>
              <a:rPr lang="zh-CN" altLang="en-US" sz="2400" b="1" dirty="0">
                <a:latin typeface="宋体" panose="02010600030101010101" pitchFamily="2" charset="-122"/>
              </a:rPr>
              <a:t>也不允许中国打内战，一打起来我们更被动，利用谈判</a:t>
            </a:r>
            <a:r>
              <a:rPr lang="zh-CN" altLang="en-US" sz="2400" b="1" dirty="0">
                <a:solidFill>
                  <a:srgbClr val="FF0000"/>
                </a:solidFill>
                <a:latin typeface="宋体" panose="02010600030101010101" pitchFamily="2" charset="-122"/>
              </a:rPr>
              <a:t>拖一拖</a:t>
            </a:r>
            <a:r>
              <a:rPr lang="zh-CN" altLang="en-US" sz="2400" b="1" dirty="0">
                <a:latin typeface="宋体" panose="02010600030101010101" pitchFamily="2" charset="-122"/>
              </a:rPr>
              <a:t>也好。共产党</a:t>
            </a:r>
            <a:r>
              <a:rPr lang="zh-CN" altLang="en-US" sz="2400" b="1" dirty="0">
                <a:solidFill>
                  <a:srgbClr val="FF0000"/>
                </a:solidFill>
                <a:latin typeface="宋体" panose="02010600030101010101" pitchFamily="2" charset="-122"/>
              </a:rPr>
              <a:t>拒绝谈判</a:t>
            </a:r>
            <a:r>
              <a:rPr lang="zh-CN" altLang="en-US" sz="2400" b="1" dirty="0">
                <a:latin typeface="宋体" panose="02010600030101010101" pitchFamily="2" charset="-122"/>
              </a:rPr>
              <a:t>，我们更有</a:t>
            </a:r>
            <a:r>
              <a:rPr lang="zh-CN" altLang="en-US" sz="2400" b="1" dirty="0">
                <a:solidFill>
                  <a:srgbClr val="FF0000"/>
                </a:solidFill>
                <a:latin typeface="宋体" panose="02010600030101010101" pitchFamily="2" charset="-122"/>
              </a:rPr>
              <a:t>文章好做</a:t>
            </a:r>
            <a:r>
              <a:rPr lang="zh-CN" altLang="en-US" sz="2400" b="1" dirty="0">
                <a:latin typeface="宋体" panose="02010600030101010101" pitchFamily="2" charset="-122"/>
              </a:rPr>
              <a:t>！                           </a:t>
            </a:r>
            <a:endParaRPr lang="zh-CN" altLang="en-US" sz="2400" b="1" dirty="0">
              <a:latin typeface="宋体" panose="02010600030101010101" pitchFamily="2" charset="-122"/>
            </a:endParaRPr>
          </a:p>
          <a:p>
            <a:pPr indent="457200" algn="r">
              <a:lnSpc>
                <a:spcPct val="130000"/>
              </a:lnSpc>
            </a:pPr>
            <a:r>
              <a:rPr lang="zh-CN" altLang="en-US" sz="2400" b="1" dirty="0">
                <a:latin typeface="宋体" panose="02010600030101010101" pitchFamily="2" charset="-122"/>
              </a:rPr>
              <a:t>——蒋介石智囊陶希圣</a:t>
            </a:r>
            <a:endParaRPr lang="zh-CN" altLang="en-US" sz="2400" b="1" dirty="0">
              <a:latin typeface="宋体" panose="02010600030101010101" pitchFamily="2" charset="-122"/>
            </a:endParaRPr>
          </a:p>
        </p:txBody>
      </p:sp>
      <p:sp>
        <p:nvSpPr>
          <p:cNvPr id="10" name="文本框 9"/>
          <p:cNvSpPr txBox="1"/>
          <p:nvPr/>
        </p:nvSpPr>
        <p:spPr>
          <a:xfrm>
            <a:off x="4427855" y="1723390"/>
            <a:ext cx="4523105" cy="3415030"/>
          </a:xfrm>
          <a:prstGeom prst="rect">
            <a:avLst/>
          </a:prstGeom>
          <a:noFill/>
          <a:ln w="3175">
            <a:solidFill>
              <a:schemeClr val="tx1"/>
            </a:solidFill>
          </a:ln>
        </p:spPr>
        <p:txBody>
          <a:bodyPr wrap="square" rtlCol="0" anchor="t">
            <a:spAutoFit/>
          </a:bodyPr>
          <a:lstStyle/>
          <a:p>
            <a:pPr indent="457200" algn="just" fontAlgn="auto">
              <a:lnSpc>
                <a:spcPct val="100000"/>
              </a:lnSpc>
            </a:pPr>
            <a:r>
              <a:rPr lang="zh-CN" altLang="en-US" sz="2400" b="1" noProof="1" dirty="0">
                <a:solidFill>
                  <a:srgbClr val="FF0000"/>
                </a:solidFill>
                <a:latin typeface="宋体" panose="02010600030101010101" pitchFamily="2" charset="-122"/>
                <a:cs typeface="宋体" panose="02010600030101010101" pitchFamily="2" charset="-122"/>
              </a:rPr>
              <a:t>我准备坐班房</a:t>
            </a:r>
            <a:r>
              <a:rPr lang="zh-CN" altLang="en-US" sz="2400" b="1" noProof="1" dirty="0">
                <a:latin typeface="宋体" panose="02010600030101010101" pitchFamily="2" charset="-122"/>
                <a:cs typeface="宋体" panose="02010600030101010101" pitchFamily="2" charset="-122"/>
              </a:rPr>
              <a:t>……现在苏联红军不入关，美国军队不登陆，形式上是中国自己解决问题，实际上是三国过问，三国都不愿中国打内战，国际压力是不利于蒋介石独裁统治的……所以，重庆是</a:t>
            </a:r>
            <a:r>
              <a:rPr lang="zh-CN" altLang="en-US" sz="2400" b="1" noProof="1" dirty="0">
                <a:solidFill>
                  <a:srgbClr val="FF0000"/>
                </a:solidFill>
                <a:latin typeface="宋体" panose="02010600030101010101" pitchFamily="2" charset="-122"/>
                <a:cs typeface="宋体" panose="02010600030101010101" pitchFamily="2" charset="-122"/>
              </a:rPr>
              <a:t>可以去</a:t>
            </a:r>
            <a:r>
              <a:rPr lang="zh-CN" altLang="en-US" sz="2400" b="1" noProof="1" dirty="0">
                <a:latin typeface="宋体" panose="02010600030101010101" pitchFamily="2" charset="-122"/>
                <a:cs typeface="宋体" panose="02010600030101010101" pitchFamily="2" charset="-122"/>
              </a:rPr>
              <a:t>和</a:t>
            </a:r>
            <a:r>
              <a:rPr lang="zh-CN" altLang="en-US" sz="2400" b="1" noProof="1" dirty="0">
                <a:solidFill>
                  <a:srgbClr val="FF0000"/>
                </a:solidFill>
                <a:latin typeface="宋体" panose="02010600030101010101" pitchFamily="2" charset="-122"/>
                <a:cs typeface="宋体" panose="02010600030101010101" pitchFamily="2" charset="-122"/>
              </a:rPr>
              <a:t>必须去</a:t>
            </a:r>
            <a:r>
              <a:rPr lang="zh-CN" altLang="en-US" sz="2400" b="1" noProof="1" dirty="0">
                <a:latin typeface="宋体" panose="02010600030101010101" pitchFamily="2" charset="-122"/>
                <a:cs typeface="宋体" panose="02010600030101010101" pitchFamily="2" charset="-122"/>
              </a:rPr>
              <a:t>的。</a:t>
            </a:r>
            <a:endParaRPr lang="zh-CN" altLang="en-US" sz="2400" b="1" noProof="1" dirty="0">
              <a:latin typeface="宋体" panose="02010600030101010101" pitchFamily="2" charset="-122"/>
              <a:cs typeface="宋体" panose="02010600030101010101" pitchFamily="2" charset="-122"/>
            </a:endParaRPr>
          </a:p>
          <a:p>
            <a:pPr algn="r" fontAlgn="auto">
              <a:lnSpc>
                <a:spcPct val="100000"/>
              </a:lnSpc>
            </a:pPr>
            <a:r>
              <a:rPr lang="en-US" altLang="zh-CN" sz="2400" b="1" noProof="1" smtClean="0">
                <a:latin typeface="宋体" panose="02010600030101010101" pitchFamily="2" charset="-122"/>
                <a:cs typeface="宋体" panose="02010600030101010101" pitchFamily="2" charset="-122"/>
              </a:rPr>
              <a:t>—1945</a:t>
            </a:r>
            <a:r>
              <a:rPr lang="zh-CN" altLang="en-US" sz="2400" b="1" noProof="1" dirty="0">
                <a:latin typeface="宋体" panose="02010600030101010101" pitchFamily="2" charset="-122"/>
                <a:cs typeface="宋体" panose="02010600030101010101" pitchFamily="2" charset="-122"/>
              </a:rPr>
              <a:t>年</a:t>
            </a:r>
            <a:r>
              <a:rPr lang="en-US" altLang="zh-CN" sz="2400" b="1" noProof="1" dirty="0">
                <a:latin typeface="宋体" panose="02010600030101010101" pitchFamily="2" charset="-122"/>
                <a:cs typeface="宋体" panose="02010600030101010101" pitchFamily="2" charset="-122"/>
              </a:rPr>
              <a:t>8</a:t>
            </a:r>
            <a:r>
              <a:rPr lang="zh-CN" altLang="en-US" sz="2400" b="1" noProof="1" dirty="0">
                <a:latin typeface="宋体" panose="02010600030101010101" pitchFamily="2" charset="-122"/>
                <a:cs typeface="宋体" panose="02010600030101010101" pitchFamily="2" charset="-122"/>
              </a:rPr>
              <a:t>月</a:t>
            </a:r>
            <a:r>
              <a:rPr lang="en-US" altLang="zh-CN" sz="2400" b="1" noProof="1" dirty="0">
                <a:latin typeface="宋体" panose="02010600030101010101" pitchFamily="2" charset="-122"/>
                <a:cs typeface="宋体" panose="02010600030101010101" pitchFamily="2" charset="-122"/>
              </a:rPr>
              <a:t>26</a:t>
            </a:r>
            <a:r>
              <a:rPr lang="zh-CN" altLang="en-US" sz="2400" b="1" noProof="1" dirty="0">
                <a:latin typeface="宋体" panose="02010600030101010101" pitchFamily="2" charset="-122"/>
                <a:cs typeface="宋体" panose="02010600030101010101" pitchFamily="2" charset="-122"/>
              </a:rPr>
              <a:t>日毛泽东在政治局会议发言</a:t>
            </a:r>
            <a:endParaRPr lang="zh-CN" altLang="en-US" sz="2400" b="1" noProof="1" dirty="0">
              <a:latin typeface="宋体" panose="02010600030101010101" pitchFamily="2" charset="-122"/>
              <a:cs typeface="宋体" panose="02010600030101010101" pitchFamily="2" charset="-122"/>
            </a:endParaRPr>
          </a:p>
        </p:txBody>
      </p:sp>
      <p:sp>
        <p:nvSpPr>
          <p:cNvPr id="66564" name="文本框 6"/>
          <p:cNvSpPr txBox="1"/>
          <p:nvPr/>
        </p:nvSpPr>
        <p:spPr>
          <a:xfrm>
            <a:off x="159226" y="257890"/>
            <a:ext cx="4268391" cy="521970"/>
          </a:xfrm>
          <a:prstGeom prst="rect">
            <a:avLst/>
          </a:prstGeom>
          <a:solidFill>
            <a:srgbClr val="FFFF00"/>
          </a:solidFill>
          <a:ln w="9525">
            <a:solidFill>
              <a:srgbClr val="FF0000"/>
            </a:solidFill>
          </a:ln>
        </p:spPr>
        <p:txBody>
          <a:bodyPr>
            <a:spAutoFit/>
          </a:bodyPr>
          <a:p>
            <a:r>
              <a:rPr lang="zh-CN" altLang="en-US" sz="2800" b="1">
                <a:solidFill>
                  <a:srgbClr val="FF0000"/>
                </a:solidFill>
                <a:latin typeface="黑体" panose="02010609060101010101" pitchFamily="2" charset="-122"/>
                <a:ea typeface="黑体" panose="02010609060101010101" pitchFamily="2" charset="-122"/>
              </a:rPr>
              <a:t>一、争取和平民主的斗争</a:t>
            </a:r>
            <a:endParaRPr lang="zh-CN" altLang="en-US" sz="2800" b="1">
              <a:solidFill>
                <a:srgbClr val="FF0000"/>
              </a:solidFill>
              <a:latin typeface="黑体" panose="02010609060101010101" pitchFamily="2" charset="-122"/>
              <a:ea typeface="黑体" panose="02010609060101010101" pitchFamily="2" charset="-122"/>
            </a:endParaRPr>
          </a:p>
        </p:txBody>
      </p:sp>
      <p:sp>
        <p:nvSpPr>
          <p:cNvPr id="66565" name="文本框 2"/>
          <p:cNvSpPr txBox="1"/>
          <p:nvPr/>
        </p:nvSpPr>
        <p:spPr>
          <a:xfrm>
            <a:off x="208280" y="5393055"/>
            <a:ext cx="8742680" cy="953135"/>
          </a:xfrm>
          <a:prstGeom prst="rect">
            <a:avLst/>
          </a:prstGeom>
          <a:solidFill>
            <a:schemeClr val="accent3">
              <a:lumMod val="20000"/>
              <a:lumOff val="80000"/>
            </a:schemeClr>
          </a:solidFill>
          <a:ln w="9525">
            <a:solidFill>
              <a:srgbClr val="FF0000"/>
            </a:solidFill>
          </a:ln>
        </p:spPr>
        <p:txBody>
          <a:bodyPr wrap="square">
            <a:spAutoFit/>
          </a:bodyPr>
          <a:p>
            <a:r>
              <a:rPr lang="zh-CN" altLang="en-US" sz="2800" b="1">
                <a:solidFill>
                  <a:schemeClr val="tx1"/>
                </a:solidFill>
                <a:latin typeface="+mn-ea"/>
                <a:ea typeface="+mn-ea"/>
              </a:rPr>
              <a:t>国民党：以退为进、投石问路；共产党：将计就计、反客为主。</a:t>
            </a:r>
            <a:endParaRPr lang="zh-CN" altLang="en-US" sz="2800" b="1">
              <a:solidFill>
                <a:schemeClr val="tx1"/>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6561"/>
                                        </p:tgtEl>
                                        <p:attrNameLst>
                                          <p:attrName>style.visibility</p:attrName>
                                        </p:attrNameLst>
                                      </p:cBhvr>
                                      <p:to>
                                        <p:strVal val="visible"/>
                                      </p:to>
                                    </p:set>
                                    <p:animEffect transition="in" filter="box(in)">
                                      <p:cBhvr>
                                        <p:cTn id="7" dur="2000"/>
                                        <p:tgtEl>
                                          <p:spTgt spid="6656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6565"/>
                                        </p:tgtEl>
                                        <p:attrNameLst>
                                          <p:attrName>style.visibility</p:attrName>
                                        </p:attrNameLst>
                                      </p:cBhvr>
                                      <p:to>
                                        <p:strVal val="visible"/>
                                      </p:to>
                                    </p:set>
                                    <p:animEffect transition="in" filter="diamond(in)">
                                      <p:cBhvr>
                                        <p:cTn id="12" dur="2000"/>
                                        <p:tgtEl>
                                          <p:spTgt spid="66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1" grpId="0" animBg="1"/>
      <p:bldP spid="665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55600" y="3042920"/>
            <a:ext cx="8647430" cy="572770"/>
          </a:xfrm>
        </p:spPr>
        <p:txBody>
          <a:bodyPr>
            <a:normAutofit/>
          </a:bodyPr>
          <a:p>
            <a:pPr marL="0" marR="0" indent="0" algn="l" defTabSz="914400" rtl="0" eaLnBrk="1" fontAlgn="base" latinLnBrk="0" hangingPunct="1">
              <a:lnSpc>
                <a:spcPct val="100000"/>
              </a:lnSpc>
              <a:spcBef>
                <a:spcPct val="0"/>
              </a:spcBef>
              <a:spcAft>
                <a:spcPct val="0"/>
              </a:spcAft>
              <a:buClrTx/>
              <a:buSzTx/>
              <a:buFontTx/>
              <a:buNone/>
            </a:pPr>
            <a:r>
              <a:rPr kumimoji="0" lang="zh-CN" altLang="en-US" sz="2665" b="1" i="0" u="none" strike="noStrike" kern="0" cap="none" spc="0" normalizeH="0" baseline="0" noProof="1">
                <a:solidFill>
                  <a:srgbClr val="262626"/>
                </a:solidFill>
                <a:latin typeface="宋体" panose="02010600030101010101" pitchFamily="2" charset="-122"/>
                <a:ea typeface="宋体" panose="02010600030101010101" pitchFamily="2" charset="-122"/>
                <a:cs typeface="+mn-ea"/>
                <a:sym typeface="+mn-ea"/>
              </a:rPr>
              <a:t>面对国民党的阴谋中共做出怎样的抉择？为什么要去？</a:t>
            </a:r>
            <a:endParaRPr kumimoji="0" lang="zh-CN" altLang="en-US" sz="2665" b="1" i="0" u="none" strike="noStrike" kern="0" cap="none" spc="0" normalizeH="0" baseline="0" noProof="1">
              <a:solidFill>
                <a:srgbClr val="262626"/>
              </a:solidFill>
              <a:latin typeface="宋体" panose="02010600030101010101" pitchFamily="2" charset="-122"/>
              <a:ea typeface="宋体" panose="02010600030101010101" pitchFamily="2" charset="-122"/>
              <a:cs typeface="+mn-ea"/>
            </a:endParaRPr>
          </a:p>
        </p:txBody>
      </p:sp>
      <p:sp>
        <p:nvSpPr>
          <p:cNvPr id="4" name="文本框 3"/>
          <p:cNvSpPr txBox="1"/>
          <p:nvPr/>
        </p:nvSpPr>
        <p:spPr>
          <a:xfrm>
            <a:off x="355600" y="3883025"/>
            <a:ext cx="7774305" cy="922020"/>
          </a:xfrm>
          <a:prstGeom prst="rect">
            <a:avLst/>
          </a:prstGeom>
          <a:solidFill>
            <a:schemeClr val="accent3">
              <a:lumMod val="20000"/>
              <a:lumOff val="80000"/>
            </a:schemeClr>
          </a:solidFill>
          <a:ln w="12700">
            <a:solidFill>
              <a:srgbClr val="FF0000"/>
            </a:solidFill>
          </a:ln>
        </p:spPr>
        <p:txBody>
          <a:bodyPr wrap="square" anchor="t">
            <a:spAutoFit/>
          </a:bodyPr>
          <a:p>
            <a:r>
              <a:rPr lang="zh-CN" altLang="en-US" sz="2700" b="1">
                <a:latin typeface="Arial" panose="020B0604020202020204" pitchFamily="34" charset="0"/>
                <a:ea typeface="宋体" panose="02010600030101010101" pitchFamily="2" charset="-122"/>
              </a:rPr>
              <a:t>为人民尽一切可能争取和平与民主；戳穿蒋介石假和平的阴谋；毛泽东敢于牺牲个人利益的精神</a:t>
            </a:r>
            <a:endParaRPr lang="zh-CN" altLang="en-US" sz="2700" b="1">
              <a:latin typeface="Arial" panose="020B0604020202020204" pitchFamily="34" charset="0"/>
              <a:ea typeface="宋体" panose="02010600030101010101" pitchFamily="2" charset="-122"/>
            </a:endParaRPr>
          </a:p>
        </p:txBody>
      </p:sp>
      <p:sp>
        <p:nvSpPr>
          <p:cNvPr id="3" name="文本框 2"/>
          <p:cNvSpPr txBox="1"/>
          <p:nvPr/>
        </p:nvSpPr>
        <p:spPr>
          <a:xfrm>
            <a:off x="140335" y="897255"/>
            <a:ext cx="8863965" cy="2027555"/>
          </a:xfrm>
          <a:prstGeom prst="rect">
            <a:avLst/>
          </a:prstGeom>
          <a:noFill/>
        </p:spPr>
        <p:txBody>
          <a:bodyPr wrap="square" rtlCol="0">
            <a:spAutoFit/>
          </a:bodyPr>
          <a:p>
            <a:pPr>
              <a:lnSpc>
                <a:spcPct val="90000"/>
              </a:lnSpc>
            </a:pPr>
            <a:r>
              <a:rPr lang="zh-CN" altLang="en-US" sz="2800" b="1">
                <a:latin typeface="宋体" panose="02010600030101010101" pitchFamily="2" charset="-122"/>
                <a:cs typeface="宋体" panose="02010600030101010101" pitchFamily="2" charset="-122"/>
                <a:sym typeface="+mn-ea"/>
              </a:rPr>
              <a:t>材料：“……此去重庆，谈成了对人民有利，对中国的和平建设有利。万一谈不成，蒋介石把我扣起来作为人质，他坚持内战的嘴脸便暴露无遗。最坏的情况无非像历史上明英宗土木堡之变……”                                                                                                            ——毛泽东  </a:t>
            </a:r>
            <a:r>
              <a:rPr lang="zh-CN" altLang="en-US" sz="2800">
                <a:latin typeface="宋体" panose="02010600030101010101" pitchFamily="2" charset="-122"/>
                <a:cs typeface="宋体" panose="02010600030101010101" pitchFamily="2" charset="-122"/>
                <a:sym typeface="+mn-ea"/>
              </a:rPr>
              <a:t> </a:t>
            </a:r>
            <a:endParaRPr lang="zh-CN" altLang="en-US" sz="2800">
              <a:latin typeface="宋体" panose="02010600030101010101" pitchFamily="2" charset="-122"/>
              <a:cs typeface="宋体" panose="02010600030101010101" pitchFamily="2" charset="-122"/>
            </a:endParaRPr>
          </a:p>
        </p:txBody>
      </p:sp>
      <p:sp>
        <p:nvSpPr>
          <p:cNvPr id="66564" name="文本框 6"/>
          <p:cNvSpPr txBox="1"/>
          <p:nvPr/>
        </p:nvSpPr>
        <p:spPr>
          <a:xfrm>
            <a:off x="159226" y="257890"/>
            <a:ext cx="4268391" cy="521970"/>
          </a:xfrm>
          <a:prstGeom prst="rect">
            <a:avLst/>
          </a:prstGeom>
          <a:solidFill>
            <a:srgbClr val="FFFF00"/>
          </a:solidFill>
          <a:ln w="9525">
            <a:solidFill>
              <a:srgbClr val="FF0000"/>
            </a:solidFill>
          </a:ln>
        </p:spPr>
        <p:txBody>
          <a:bodyPr>
            <a:spAutoFit/>
          </a:bodyPr>
          <a:p>
            <a:r>
              <a:rPr lang="zh-CN" altLang="en-US" sz="2800" b="1">
                <a:solidFill>
                  <a:srgbClr val="FF0000"/>
                </a:solidFill>
                <a:latin typeface="黑体" panose="02010609060101010101" pitchFamily="2" charset="-122"/>
                <a:ea typeface="黑体" panose="02010609060101010101" pitchFamily="2" charset="-122"/>
              </a:rPr>
              <a:t>一、争取和平民主的斗争</a:t>
            </a:r>
            <a:endParaRPr lang="zh-CN" altLang="en-US" sz="2800" b="1">
              <a:solidFill>
                <a:srgbClr val="FF0000"/>
              </a:solidFill>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charRg st="0"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文本框 6"/>
          <p:cNvSpPr txBox="1"/>
          <p:nvPr/>
        </p:nvSpPr>
        <p:spPr>
          <a:xfrm>
            <a:off x="196215" y="732790"/>
            <a:ext cx="2113915" cy="521970"/>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800" b="1" dirty="0">
                <a:latin typeface="黑体" panose="02010609060101010101" pitchFamily="2" charset="-122"/>
                <a:ea typeface="黑体" panose="02010609060101010101" pitchFamily="2" charset="-122"/>
              </a:rPr>
              <a:t>1.</a:t>
            </a:r>
            <a:r>
              <a:rPr lang="zh-CN" altLang="en-US" sz="2800" b="1" dirty="0">
                <a:latin typeface="黑体" panose="02010609060101010101" pitchFamily="2" charset="-122"/>
                <a:ea typeface="黑体" panose="02010609060101010101" pitchFamily="2" charset="-122"/>
              </a:rPr>
              <a:t>重庆谈判</a:t>
            </a:r>
            <a:endParaRPr lang="zh-CN" altLang="en-US" sz="2800" b="1" dirty="0">
              <a:latin typeface="黑体" panose="02010609060101010101" pitchFamily="2" charset="-122"/>
              <a:ea typeface="黑体" panose="02010609060101010101" pitchFamily="2" charset="-122"/>
            </a:endParaRPr>
          </a:p>
        </p:txBody>
      </p:sp>
      <p:sp>
        <p:nvSpPr>
          <p:cNvPr id="94211" name="文本框 9"/>
          <p:cNvSpPr txBox="1"/>
          <p:nvPr/>
        </p:nvSpPr>
        <p:spPr>
          <a:xfrm>
            <a:off x="102235" y="2973070"/>
            <a:ext cx="6192520" cy="1364615"/>
          </a:xfrm>
          <a:prstGeom prst="rect">
            <a:avLst/>
          </a:prstGeom>
          <a:noFill/>
          <a:ln w="9525">
            <a:noFill/>
          </a:ln>
        </p:spPr>
        <p:txBody>
          <a:bodyPr wrap="square" anchor="t">
            <a:spAutoFit/>
          </a:bodyPr>
          <a:p>
            <a:pPr>
              <a:lnSpc>
                <a:spcPct val="115000"/>
              </a:lnSpc>
            </a:pPr>
            <a:r>
              <a:rPr lang="en-US" altLang="zh-CN" sz="2400" b="1" dirty="0">
                <a:latin typeface="黑体" panose="02010609060101010101" pitchFamily="2" charset="-122"/>
                <a:ea typeface="黑体" panose="02010609060101010101" pitchFamily="2" charset="-122"/>
              </a:rPr>
              <a:t>     </a:t>
            </a:r>
            <a:r>
              <a:rPr lang="zh-CN" altLang="en-US" sz="2400" b="1" dirty="0">
                <a:latin typeface="黑体" panose="02010609060101010101" pitchFamily="2" charset="-122"/>
                <a:ea typeface="黑体" panose="02010609060101010101" pitchFamily="2" charset="-122"/>
              </a:rPr>
              <a:t>为争取和平民主新局面，1945年8月底，中共中央接受蒋介石的邀请，毛泽东、周恩来、王若飞等抵达重庆，进行谈判。</a:t>
            </a:r>
            <a:endParaRPr lang="zh-CN" altLang="en-US" sz="2400" b="1" dirty="0">
              <a:latin typeface="黑体" panose="02010609060101010101" pitchFamily="2" charset="-122"/>
              <a:ea typeface="黑体" panose="02010609060101010101" pitchFamily="2" charset="-122"/>
            </a:endParaRPr>
          </a:p>
        </p:txBody>
      </p:sp>
      <p:grpSp>
        <p:nvGrpSpPr>
          <p:cNvPr id="11" name="组合 10"/>
          <p:cNvGrpSpPr/>
          <p:nvPr/>
        </p:nvGrpSpPr>
        <p:grpSpPr>
          <a:xfrm>
            <a:off x="6294993" y="2972753"/>
            <a:ext cx="2727722" cy="3717608"/>
            <a:chOff x="13051" y="2308"/>
            <a:chExt cx="5728" cy="7806"/>
          </a:xfrm>
        </p:grpSpPr>
        <p:pic>
          <p:nvPicPr>
            <p:cNvPr id="4" name="图片 3"/>
            <p:cNvPicPr>
              <a:picLocks noChangeAspect="1"/>
            </p:cNvPicPr>
            <p:nvPr/>
          </p:nvPicPr>
          <p:blipFill>
            <a:blip r:embed="rId1">
              <a:grayscl/>
            </a:blip>
            <a:stretch>
              <a:fillRect/>
            </a:stretch>
          </p:blipFill>
          <p:spPr>
            <a:xfrm>
              <a:off x="13051" y="2308"/>
              <a:ext cx="5728" cy="7785"/>
            </a:xfrm>
            <a:prstGeom prst="rect">
              <a:avLst/>
            </a:prstGeom>
            <a:ln w="127000" cap="rnd">
              <a:noFill/>
            </a:ln>
            <a:effectLst>
              <a:outerShdw blurRad="50800" dist="38100" dir="2700000" algn="tl" rotWithShape="0">
                <a:prstClr val="black">
                  <a:alpha val="40000"/>
                </a:prstClr>
              </a:outerShdw>
            </a:effectLst>
            <a:scene3d>
              <a:camera prst="orthographicFront"/>
              <a:lightRig rig="twoPt" dir="t">
                <a:rot lat="0" lon="0" rev="7800000"/>
              </a:lightRig>
            </a:scene3d>
            <a:sp3d contourW="6350">
              <a:contourClr>
                <a:srgbClr val="C0C0C0"/>
              </a:contourClr>
            </a:sp3d>
          </p:spPr>
        </p:pic>
        <p:sp>
          <p:nvSpPr>
            <p:cNvPr id="94214" name="文本框 18"/>
            <p:cNvSpPr txBox="1"/>
            <p:nvPr/>
          </p:nvSpPr>
          <p:spPr>
            <a:xfrm>
              <a:off x="13475" y="9866"/>
              <a:ext cx="5145" cy="248"/>
            </a:xfrm>
            <a:prstGeom prst="rect">
              <a:avLst/>
            </a:prstGeom>
            <a:noFill/>
            <a:ln w="9525">
              <a:noFill/>
            </a:ln>
          </p:spPr>
          <p:txBody>
            <a:bodyPr anchor="t">
              <a:spAutoFit/>
            </a:bodyPr>
            <a:p>
              <a:pPr algn="just">
                <a:lnSpc>
                  <a:spcPct val="90000"/>
                </a:lnSpc>
              </a:pPr>
              <a:endParaRPr lang="zh-CN" altLang="en-US" sz="100" dirty="0">
                <a:latin typeface="宋体" panose="02010600030101010101" pitchFamily="2" charset="-122"/>
                <a:ea typeface="宋体" panose="02010600030101010101" pitchFamily="2" charset="-122"/>
              </a:endParaRPr>
            </a:p>
            <a:p>
              <a:pPr algn="just">
                <a:lnSpc>
                  <a:spcPct val="90000"/>
                </a:lnSpc>
              </a:pPr>
              <a:r>
                <a:rPr lang="zh-CN" altLang="en-US" sz="100" dirty="0">
                  <a:latin typeface="宋体" panose="02010600030101010101" pitchFamily="2" charset="-122"/>
                  <a:ea typeface="宋体" panose="02010600030101010101" pitchFamily="2" charset="-122"/>
                </a:rPr>
                <a:t>◎</a:t>
              </a:r>
              <a:r>
                <a:rPr lang="zh-CN" altLang="zh-CN" sz="100" dirty="0">
                  <a:latin typeface="宋体" panose="02010600030101010101" pitchFamily="2" charset="-122"/>
                  <a:ea typeface="宋体" panose="02010600030101010101" pitchFamily="2" charset="-122"/>
                </a:rPr>
                <a:t>毛泽东和蒋介石在重庆合影</a:t>
              </a:r>
              <a:endParaRPr lang="zh-CN" altLang="zh-CN" sz="100" dirty="0">
                <a:latin typeface="宋体" panose="02010600030101010101" pitchFamily="2" charset="-122"/>
                <a:ea typeface="宋体" panose="02010600030101010101" pitchFamily="2" charset="-122"/>
              </a:endParaRPr>
            </a:p>
          </p:txBody>
        </p:sp>
      </p:grpSp>
      <p:pic>
        <p:nvPicPr>
          <p:cNvPr id="6" name="图片 5"/>
          <p:cNvPicPr>
            <a:picLocks noChangeAspect="1"/>
          </p:cNvPicPr>
          <p:nvPr/>
        </p:nvPicPr>
        <p:blipFill>
          <a:blip r:embed="rId2"/>
          <a:stretch>
            <a:fillRect/>
          </a:stretch>
        </p:blipFill>
        <p:spPr>
          <a:xfrm>
            <a:off x="633571" y="4562237"/>
            <a:ext cx="4779169" cy="2127647"/>
          </a:xfrm>
          <a:prstGeom prst="rect">
            <a:avLst/>
          </a:prstGeom>
          <a:ln>
            <a:noFill/>
          </a:ln>
          <a:effectLst>
            <a:outerShdw blurRad="292100" dist="139700" dir="2700000" algn="tl" rotWithShape="0">
              <a:srgbClr val="333333">
                <a:alpha val="65000"/>
              </a:srgbClr>
            </a:outerShdw>
          </a:effectLst>
        </p:spPr>
      </p:pic>
      <p:sp>
        <p:nvSpPr>
          <p:cNvPr id="66564" name="文本框 6"/>
          <p:cNvSpPr txBox="1"/>
          <p:nvPr/>
        </p:nvSpPr>
        <p:spPr>
          <a:xfrm>
            <a:off x="-159" y="210900"/>
            <a:ext cx="4268391" cy="521970"/>
          </a:xfrm>
          <a:prstGeom prst="rect">
            <a:avLst/>
          </a:prstGeom>
          <a:solidFill>
            <a:srgbClr val="FFFF00"/>
          </a:solidFill>
          <a:ln w="9525">
            <a:solidFill>
              <a:srgbClr val="FF0000"/>
            </a:solidFill>
          </a:ln>
        </p:spPr>
        <p:txBody>
          <a:bodyPr>
            <a:spAutoFit/>
          </a:bodyPr>
          <a:p>
            <a:r>
              <a:rPr lang="zh-CN" altLang="en-US" sz="2800" b="1">
                <a:solidFill>
                  <a:srgbClr val="FF0000"/>
                </a:solidFill>
                <a:latin typeface="黑体" panose="02010609060101010101" pitchFamily="2" charset="-122"/>
                <a:ea typeface="黑体" panose="02010609060101010101" pitchFamily="2" charset="-122"/>
              </a:rPr>
              <a:t>一、争取和平民主的斗争</a:t>
            </a:r>
            <a:endParaRPr lang="zh-CN" altLang="en-US" sz="2800" b="1">
              <a:solidFill>
                <a:srgbClr val="FF0000"/>
              </a:solidFill>
              <a:latin typeface="黑体" panose="02010609060101010101" pitchFamily="2" charset="-122"/>
              <a:ea typeface="黑体" panose="02010609060101010101" pitchFamily="2" charset="-122"/>
            </a:endParaRPr>
          </a:p>
        </p:txBody>
      </p:sp>
      <p:sp>
        <p:nvSpPr>
          <p:cNvPr id="89092" name="文本框 9"/>
          <p:cNvSpPr txBox="1"/>
          <p:nvPr/>
        </p:nvSpPr>
        <p:spPr>
          <a:xfrm>
            <a:off x="342900" y="1690370"/>
            <a:ext cx="8457565" cy="939800"/>
          </a:xfrm>
          <a:prstGeom prst="rect">
            <a:avLst/>
          </a:prstGeom>
          <a:noFill/>
          <a:ln w="9525">
            <a:noFill/>
          </a:ln>
        </p:spPr>
        <p:txBody>
          <a:bodyPr wrap="square" anchor="t">
            <a:spAutoFit/>
          </a:bodyPr>
          <a:p>
            <a:pPr>
              <a:lnSpc>
                <a:spcPct val="115000"/>
              </a:lnSpc>
            </a:pPr>
            <a:r>
              <a:rPr lang="en-US" altLang="zh-CN" sz="2400" b="1" dirty="0">
                <a:solidFill>
                  <a:srgbClr val="FE0000"/>
                </a:solidFill>
                <a:latin typeface="黑体" panose="02010609060101010101" pitchFamily="2" charset="-122"/>
                <a:ea typeface="黑体" panose="02010609060101010101" pitchFamily="2" charset="-122"/>
              </a:rPr>
              <a:t>    </a:t>
            </a:r>
            <a:r>
              <a:rPr lang="zh-CN" altLang="en-US" sz="2400" b="1" dirty="0">
                <a:solidFill>
                  <a:srgbClr val="FE0000"/>
                </a:solidFill>
                <a:latin typeface="黑体" panose="02010609060101010101" pitchFamily="2" charset="-122"/>
                <a:ea typeface="黑体" panose="02010609060101010101" pitchFamily="2" charset="-122"/>
              </a:rPr>
              <a:t>和平建国</a:t>
            </a:r>
            <a:r>
              <a:rPr lang="zh-CN" altLang="en-US" sz="2400" b="1" dirty="0">
                <a:latin typeface="黑体" panose="02010609060101010101" pitchFamily="2" charset="-122"/>
                <a:ea typeface="黑体" panose="02010609060101010101" pitchFamily="2" charset="-122"/>
              </a:rPr>
              <a:t>是中国人民的强烈愿望，</a:t>
            </a:r>
            <a:r>
              <a:rPr lang="en-US" altLang="zh-CN" sz="2400" b="1" dirty="0">
                <a:latin typeface="黑体" panose="02010609060101010101" pitchFamily="2" charset="-122"/>
                <a:ea typeface="黑体" panose="02010609060101010101" pitchFamily="2" charset="-122"/>
              </a:rPr>
              <a:t>抗战胜利后，出现了两种不同的建国方针。</a:t>
            </a:r>
            <a:endParaRPr lang="en-US" altLang="zh-CN" sz="2400" b="1" dirty="0">
              <a:latin typeface="黑体" panose="02010609060101010101" pitchFamily="2" charset="-122"/>
              <a:ea typeface="黑体" panose="02010609060101010101" pitchFamily="2" charset="-122"/>
            </a:endParaRPr>
          </a:p>
        </p:txBody>
      </p:sp>
      <p:sp>
        <p:nvSpPr>
          <p:cNvPr id="2" name="文本框 1"/>
          <p:cNvSpPr txBox="1"/>
          <p:nvPr/>
        </p:nvSpPr>
        <p:spPr>
          <a:xfrm>
            <a:off x="196215" y="1322070"/>
            <a:ext cx="1562100" cy="460375"/>
          </a:xfrm>
          <a:prstGeom prst="rect">
            <a:avLst/>
          </a:prstGeom>
          <a:solidFill>
            <a:schemeClr val="accent3">
              <a:lumMod val="20000"/>
              <a:lumOff val="80000"/>
            </a:schemeClr>
          </a:solidFill>
          <a:ln>
            <a:solidFill>
              <a:srgbClr val="FF0000"/>
            </a:solidFill>
          </a:ln>
        </p:spPr>
        <p:txBody>
          <a:bodyPr wrap="none" rtlCol="0" anchor="t">
            <a:spAutoFit/>
          </a:bodyPr>
          <a:p>
            <a:r>
              <a:rPr lang="en-US" altLang="zh-CN" sz="2400" b="1" dirty="0">
                <a:latin typeface="黑体" panose="02010609060101010101" pitchFamily="2" charset="-122"/>
                <a:ea typeface="黑体" panose="02010609060101010101" pitchFamily="2" charset="-122"/>
                <a:sym typeface="+mn-ea"/>
              </a:rPr>
              <a:t>(1)</a:t>
            </a:r>
            <a:r>
              <a:rPr lang="zh-CN" altLang="en-US" sz="2400" b="1" dirty="0">
                <a:latin typeface="黑体" panose="02010609060101010101" pitchFamily="2" charset="-122"/>
                <a:ea typeface="黑体" panose="02010609060101010101" pitchFamily="2" charset="-122"/>
                <a:sym typeface="+mn-ea"/>
              </a:rPr>
              <a:t>背景：</a:t>
            </a:r>
            <a:endParaRPr lang="zh-CN" altLang="en-US" sz="2400"/>
          </a:p>
        </p:txBody>
      </p:sp>
      <p:sp>
        <p:nvSpPr>
          <p:cNvPr id="3" name="文本框 2"/>
          <p:cNvSpPr txBox="1"/>
          <p:nvPr/>
        </p:nvSpPr>
        <p:spPr>
          <a:xfrm>
            <a:off x="196215" y="2630170"/>
            <a:ext cx="1562100" cy="460375"/>
          </a:xfrm>
          <a:prstGeom prst="rect">
            <a:avLst/>
          </a:prstGeom>
          <a:solidFill>
            <a:schemeClr val="accent3">
              <a:lumMod val="20000"/>
              <a:lumOff val="80000"/>
            </a:schemeClr>
          </a:solidFill>
          <a:ln>
            <a:solidFill>
              <a:srgbClr val="FF0000"/>
            </a:solidFill>
          </a:ln>
        </p:spPr>
        <p:txBody>
          <a:bodyPr wrap="none" rtlCol="0" anchor="t">
            <a:spAutoFit/>
          </a:bodyPr>
          <a:p>
            <a:pPr algn="l"/>
            <a:r>
              <a:rPr lang="en-US" altLang="zh-CN" sz="2400" b="1" dirty="0">
                <a:latin typeface="黑体" panose="02010609060101010101" pitchFamily="2" charset="-122"/>
                <a:ea typeface="黑体" panose="02010609060101010101" pitchFamily="2" charset="-122"/>
                <a:sym typeface="+mn-ea"/>
              </a:rPr>
              <a:t>(2)</a:t>
            </a:r>
            <a:r>
              <a:rPr lang="zh-CN" altLang="en-US" sz="2400" b="1" dirty="0">
                <a:latin typeface="黑体" panose="02010609060101010101" pitchFamily="2" charset="-122"/>
                <a:ea typeface="黑体" panose="02010609060101010101" pitchFamily="2" charset="-122"/>
                <a:sym typeface="+mn-ea"/>
              </a:rPr>
              <a:t>过程：</a:t>
            </a:r>
            <a:endParaRPr lang="zh-CN" altLang="en-US" sz="240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89092"/>
                                        </p:tgtEl>
                                        <p:attrNameLst>
                                          <p:attrName>style.visibility</p:attrName>
                                        </p:attrNameLst>
                                      </p:cBhvr>
                                      <p:to>
                                        <p:strVal val="visible"/>
                                      </p:to>
                                    </p:set>
                                    <p:animEffect transition="in" filter="box(in)">
                                      <p:cBhvr>
                                        <p:cTn id="19" dur="2000"/>
                                        <p:tgtEl>
                                          <p:spTgt spid="8909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94211"/>
                                        </p:tgtEl>
                                        <p:attrNameLst>
                                          <p:attrName>style.visibility</p:attrName>
                                        </p:attrNameLst>
                                      </p:cBhvr>
                                      <p:to>
                                        <p:strVal val="visible"/>
                                      </p:to>
                                    </p:set>
                                    <p:animEffect transition="in" filter="diamond(in)">
                                      <p:cBhvr>
                                        <p:cTn id="24" dur="20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942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9" name="文本框 3"/>
          <p:cNvSpPr txBox="1"/>
          <p:nvPr/>
        </p:nvSpPr>
        <p:spPr>
          <a:xfrm>
            <a:off x="195977" y="2390616"/>
            <a:ext cx="5806678" cy="4000500"/>
          </a:xfrm>
          <a:prstGeom prst="rect">
            <a:avLst/>
          </a:prstGeom>
          <a:noFill/>
          <a:ln w="9525">
            <a:noFill/>
          </a:ln>
        </p:spPr>
        <p:txBody>
          <a:bodyPr anchor="t">
            <a:spAutoFit/>
          </a:bodyPr>
          <a:p>
            <a:pPr algn="just">
              <a:lnSpc>
                <a:spcPct val="85000"/>
              </a:lnSpc>
            </a:pPr>
            <a:r>
              <a:rPr lang="zh-CN" altLang="en-US" sz="2300" b="1" dirty="0">
                <a:solidFill>
                  <a:schemeClr val="tx1"/>
                </a:solidFill>
                <a:uFillTx/>
                <a:latin typeface="黑体" panose="02010609060101010101" pitchFamily="2" charset="-122"/>
                <a:ea typeface="黑体" panose="02010609060101010101" pitchFamily="2" charset="-122"/>
              </a:rPr>
              <a:t>材料</a:t>
            </a:r>
            <a:r>
              <a:rPr lang="zh-CN" altLang="en-US" sz="2300" b="1" dirty="0">
                <a:solidFill>
                  <a:schemeClr val="tx1"/>
                </a:solidFill>
                <a:uFillTx/>
                <a:latin typeface="楷体" panose="02010609060101010101" pitchFamily="49" charset="-122"/>
                <a:ea typeface="楷体" panose="02010609060101010101" pitchFamily="49" charset="-122"/>
              </a:rPr>
              <a:t>  重庆谈判和《双十协定》的签订是中国共产党和国民党历史发展中的大事，具有重要的历史意义：</a:t>
            </a:r>
            <a:endParaRPr lang="zh-CN" altLang="en-US" sz="2300" b="1" dirty="0">
              <a:solidFill>
                <a:schemeClr val="tx1"/>
              </a:solidFill>
              <a:uFillTx/>
              <a:latin typeface="楷体" panose="02010609060101010101" pitchFamily="49" charset="-122"/>
              <a:ea typeface="楷体" panose="02010609060101010101" pitchFamily="49" charset="-122"/>
            </a:endParaRPr>
          </a:p>
          <a:p>
            <a:pPr algn="just">
              <a:lnSpc>
                <a:spcPct val="85000"/>
              </a:lnSpc>
            </a:pPr>
            <a:r>
              <a:rPr lang="zh-CN" altLang="en-US" sz="2300" b="1" dirty="0">
                <a:solidFill>
                  <a:schemeClr val="tx1"/>
                </a:solidFill>
                <a:uFillTx/>
                <a:latin typeface="楷体" panose="02010609060101010101" pitchFamily="49" charset="-122"/>
                <a:ea typeface="楷体" panose="02010609060101010101" pitchFamily="49" charset="-122"/>
              </a:rPr>
              <a:t>    一、中国共产党提出的“和平建国”方针得到国民党方面承认，成为战后解决国内问题的根本方针。</a:t>
            </a:r>
            <a:endParaRPr lang="zh-CN" altLang="en-US" sz="2300" b="1" dirty="0">
              <a:solidFill>
                <a:schemeClr val="tx1"/>
              </a:solidFill>
              <a:uFillTx/>
              <a:latin typeface="楷体" panose="02010609060101010101" pitchFamily="49" charset="-122"/>
              <a:ea typeface="楷体" panose="02010609060101010101" pitchFamily="49" charset="-122"/>
            </a:endParaRPr>
          </a:p>
          <a:p>
            <a:pPr algn="just">
              <a:lnSpc>
                <a:spcPct val="85000"/>
              </a:lnSpc>
            </a:pPr>
            <a:r>
              <a:rPr lang="zh-CN" altLang="en-US" sz="2300" b="1" dirty="0">
                <a:solidFill>
                  <a:schemeClr val="tx1"/>
                </a:solidFill>
                <a:uFillTx/>
                <a:latin typeface="楷体" panose="02010609060101010101" pitchFamily="49" charset="-122"/>
                <a:ea typeface="楷体" panose="02010609060101010101" pitchFamily="49" charset="-122"/>
              </a:rPr>
              <a:t>    二、中国共产党在谈判中坚持维护人民的根本利益，赢得了人民的支持和拥护。</a:t>
            </a:r>
            <a:endParaRPr lang="zh-CN" altLang="en-US" sz="2300" b="1" dirty="0">
              <a:solidFill>
                <a:schemeClr val="tx1"/>
              </a:solidFill>
              <a:uFillTx/>
              <a:latin typeface="楷体" panose="02010609060101010101" pitchFamily="49" charset="-122"/>
              <a:ea typeface="楷体" panose="02010609060101010101" pitchFamily="49" charset="-122"/>
            </a:endParaRPr>
          </a:p>
          <a:p>
            <a:pPr algn="just">
              <a:lnSpc>
                <a:spcPct val="85000"/>
              </a:lnSpc>
            </a:pPr>
            <a:r>
              <a:rPr lang="zh-CN" altLang="en-US" sz="2300" b="1" dirty="0">
                <a:solidFill>
                  <a:schemeClr val="tx1"/>
                </a:solidFill>
                <a:uFillTx/>
                <a:latin typeface="楷体" panose="02010609060101010101" pitchFamily="49" charset="-122"/>
                <a:ea typeface="楷体" panose="02010609060101010101" pitchFamily="49" charset="-122"/>
              </a:rPr>
              <a:t>    三、中国共产党在重庆与各民主党派的交往推动国内和平民主力量的凝聚与发展。</a:t>
            </a:r>
            <a:endParaRPr lang="zh-CN" altLang="en-US" sz="2300" b="1" dirty="0">
              <a:solidFill>
                <a:schemeClr val="tx1"/>
              </a:solidFill>
              <a:uFillTx/>
              <a:latin typeface="楷体" panose="02010609060101010101" pitchFamily="49" charset="-122"/>
              <a:ea typeface="楷体" panose="02010609060101010101" pitchFamily="49" charset="-122"/>
            </a:endParaRPr>
          </a:p>
          <a:p>
            <a:pPr algn="just">
              <a:lnSpc>
                <a:spcPct val="85000"/>
              </a:lnSpc>
            </a:pPr>
            <a:r>
              <a:rPr lang="zh-CN" altLang="en-US" sz="2300" b="1" dirty="0">
                <a:solidFill>
                  <a:schemeClr val="tx1"/>
                </a:solidFill>
                <a:uFillTx/>
                <a:latin typeface="楷体" panose="02010609060101010101" pitchFamily="49" charset="-122"/>
                <a:ea typeface="楷体" panose="02010609060101010101" pitchFamily="49" charset="-122"/>
              </a:rPr>
              <a:t>    四、重庆谈判为政治协商会议通过和平建国协议奠定了基础。</a:t>
            </a:r>
            <a:endParaRPr lang="zh-CN" altLang="en-US" sz="2300" b="1" dirty="0">
              <a:solidFill>
                <a:schemeClr val="tx1"/>
              </a:solidFill>
              <a:uFillTx/>
              <a:latin typeface="楷体" panose="02010609060101010101" pitchFamily="49" charset="-122"/>
              <a:ea typeface="楷体" panose="02010609060101010101" pitchFamily="49" charset="-122"/>
            </a:endParaRPr>
          </a:p>
          <a:p>
            <a:pPr algn="r">
              <a:lnSpc>
                <a:spcPct val="85000"/>
              </a:lnSpc>
            </a:pPr>
            <a:r>
              <a:rPr lang="en-US" altLang="zh-CN" sz="2300" b="1" dirty="0">
                <a:solidFill>
                  <a:schemeClr val="tx1"/>
                </a:solidFill>
                <a:uFillTx/>
                <a:latin typeface="宋体" panose="02010600030101010101" pitchFamily="2" charset="-122"/>
                <a:ea typeface="宋体" panose="02010600030101010101" pitchFamily="2" charset="-122"/>
              </a:rPr>
              <a:t>——王海蛟</a:t>
            </a:r>
            <a:r>
              <a:rPr lang="zh-CN" altLang="en-US" sz="2300" b="1" dirty="0">
                <a:solidFill>
                  <a:schemeClr val="tx1"/>
                </a:solidFill>
                <a:uFillTx/>
                <a:latin typeface="宋体" panose="02010600030101010101" pitchFamily="2" charset="-122"/>
                <a:ea typeface="宋体" panose="02010600030101010101" pitchFamily="2" charset="-122"/>
              </a:rPr>
              <a:t>《重庆谈判的历史意义》</a:t>
            </a:r>
            <a:endParaRPr lang="zh-CN" altLang="en-US" sz="2300" b="1" dirty="0">
              <a:solidFill>
                <a:schemeClr val="tx1"/>
              </a:solidFill>
              <a:uFillTx/>
              <a:latin typeface="宋体" panose="02010600030101010101" pitchFamily="2" charset="-122"/>
              <a:ea typeface="宋体" panose="02010600030101010101" pitchFamily="2" charset="-122"/>
            </a:endParaRPr>
          </a:p>
        </p:txBody>
      </p:sp>
      <p:sp>
        <p:nvSpPr>
          <p:cNvPr id="7" name="文本框 6"/>
          <p:cNvSpPr txBox="1"/>
          <p:nvPr/>
        </p:nvSpPr>
        <p:spPr>
          <a:xfrm>
            <a:off x="196215" y="1352550"/>
            <a:ext cx="8597265" cy="975995"/>
          </a:xfrm>
          <a:prstGeom prst="rect">
            <a:avLst/>
          </a:prstGeom>
          <a:noFill/>
          <a:ln w="9525">
            <a:noFill/>
          </a:ln>
        </p:spPr>
        <p:txBody>
          <a:bodyPr wrap="square" anchor="t">
            <a:spAutoFit/>
          </a:bodyPr>
          <a:p>
            <a:pPr algn="just">
              <a:lnSpc>
                <a:spcPct val="115000"/>
              </a:lnSpc>
            </a:pPr>
            <a:r>
              <a:rPr lang="zh-CN" altLang="zh-CN" sz="2500" b="1" dirty="0">
                <a:latin typeface="黑体" panose="02010609060101010101" pitchFamily="2" charset="-122"/>
                <a:ea typeface="黑体" panose="02010609060101010101" pitchFamily="2" charset="-122"/>
              </a:rPr>
              <a:t>10月10日，国共签署《</a:t>
            </a:r>
            <a:r>
              <a:rPr lang="zh-CN" altLang="zh-CN" sz="2500" b="1" dirty="0">
                <a:solidFill>
                  <a:srgbClr val="FF0000"/>
                </a:solidFill>
                <a:latin typeface="黑体" panose="02010609060101010101" pitchFamily="2" charset="-122"/>
                <a:ea typeface="黑体" panose="02010609060101010101" pitchFamily="2" charset="-122"/>
              </a:rPr>
              <a:t>双十协定</a:t>
            </a:r>
            <a:r>
              <a:rPr lang="zh-CN" altLang="zh-CN" sz="2500" b="1" dirty="0">
                <a:latin typeface="黑体" panose="02010609060101010101" pitchFamily="2" charset="-122"/>
                <a:ea typeface="黑体" panose="02010609060101010101" pitchFamily="2" charset="-122"/>
              </a:rPr>
              <a:t>》，规定：坚决避免内战，建设独立、自由和富强的新中国。</a:t>
            </a:r>
            <a:endParaRPr lang="zh-CN" altLang="en-US" sz="2500" b="1" dirty="0">
              <a:latin typeface="黑体" panose="02010609060101010101" pitchFamily="2" charset="-122"/>
              <a:ea typeface="宋体" panose="02010600030101010101" pitchFamily="2" charset="-122"/>
            </a:endParaRPr>
          </a:p>
        </p:txBody>
      </p:sp>
      <p:pic>
        <p:nvPicPr>
          <p:cNvPr id="12" name="图片 11"/>
          <p:cNvPicPr>
            <a:picLocks noChangeAspect="1"/>
          </p:cNvPicPr>
          <p:nvPr/>
        </p:nvPicPr>
        <p:blipFill rotWithShape="1">
          <a:blip r:embed="rId1"/>
          <a:srcRect t="3172"/>
          <a:stretch>
            <a:fillRect/>
          </a:stretch>
        </p:blipFill>
        <p:spPr>
          <a:xfrm>
            <a:off x="6230541" y="2379186"/>
            <a:ext cx="2733675" cy="2091929"/>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2"/>
          <a:stretch>
            <a:fillRect/>
          </a:stretch>
        </p:blipFill>
        <p:spPr>
          <a:xfrm>
            <a:off x="6229350" y="4517073"/>
            <a:ext cx="2734866" cy="1860947"/>
          </a:xfrm>
          <a:prstGeom prst="rect">
            <a:avLst/>
          </a:prstGeom>
          <a:ln>
            <a:noFill/>
          </a:ln>
          <a:effectLst>
            <a:outerShdw blurRad="292100" dist="139700" dir="2700000" algn="tl" rotWithShape="0">
              <a:srgbClr val="333333">
                <a:alpha val="65000"/>
              </a:srgbClr>
            </a:outerShdw>
          </a:effectLst>
        </p:spPr>
      </p:pic>
      <p:sp>
        <p:nvSpPr>
          <p:cNvPr id="94210" name="文本框 6"/>
          <p:cNvSpPr txBox="1"/>
          <p:nvPr/>
        </p:nvSpPr>
        <p:spPr>
          <a:xfrm>
            <a:off x="196215" y="273685"/>
            <a:ext cx="2113915" cy="521970"/>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800" b="1" dirty="0">
                <a:latin typeface="黑体" panose="02010609060101010101" pitchFamily="2" charset="-122"/>
                <a:ea typeface="黑体" panose="02010609060101010101" pitchFamily="2" charset="-122"/>
              </a:rPr>
              <a:t>1.</a:t>
            </a:r>
            <a:r>
              <a:rPr lang="zh-CN" altLang="en-US" sz="2800" b="1" dirty="0">
                <a:latin typeface="黑体" panose="02010609060101010101" pitchFamily="2" charset="-122"/>
                <a:ea typeface="黑体" panose="02010609060101010101" pitchFamily="2" charset="-122"/>
              </a:rPr>
              <a:t>重庆谈判</a:t>
            </a:r>
            <a:endParaRPr lang="zh-CN" altLang="en-US" sz="2800" b="1" dirty="0">
              <a:latin typeface="黑体" panose="02010609060101010101" pitchFamily="2" charset="-122"/>
              <a:ea typeface="黑体" panose="02010609060101010101" pitchFamily="2" charset="-122"/>
            </a:endParaRPr>
          </a:p>
        </p:txBody>
      </p:sp>
      <p:sp>
        <p:nvSpPr>
          <p:cNvPr id="3" name="文本框 2"/>
          <p:cNvSpPr txBox="1"/>
          <p:nvPr/>
        </p:nvSpPr>
        <p:spPr>
          <a:xfrm>
            <a:off x="251460" y="892175"/>
            <a:ext cx="1562100" cy="460375"/>
          </a:xfrm>
          <a:prstGeom prst="rect">
            <a:avLst/>
          </a:prstGeom>
          <a:solidFill>
            <a:schemeClr val="accent3">
              <a:lumMod val="20000"/>
              <a:lumOff val="80000"/>
            </a:schemeClr>
          </a:solidFill>
          <a:ln>
            <a:solidFill>
              <a:srgbClr val="FF0000"/>
            </a:solidFill>
          </a:ln>
        </p:spPr>
        <p:txBody>
          <a:bodyPr wrap="none" rtlCol="0" anchor="t">
            <a:spAutoFit/>
          </a:bodyPr>
          <a:p>
            <a:r>
              <a:rPr lang="en-US" altLang="zh-CN" sz="2400" b="1" dirty="0">
                <a:latin typeface="黑体" panose="02010609060101010101" pitchFamily="2" charset="-122"/>
                <a:ea typeface="黑体" panose="02010609060101010101" pitchFamily="2" charset="-122"/>
                <a:sym typeface="+mn-ea"/>
              </a:rPr>
              <a:t>(3)</a:t>
            </a:r>
            <a:r>
              <a:rPr lang="zh-CN" altLang="en-US" sz="2400" b="1" dirty="0">
                <a:latin typeface="黑体" panose="02010609060101010101" pitchFamily="2" charset="-122"/>
                <a:ea typeface="黑体" panose="02010609060101010101" pitchFamily="2" charset="-122"/>
                <a:sym typeface="+mn-ea"/>
              </a:rPr>
              <a:t>结果</a:t>
            </a:r>
            <a:r>
              <a:rPr lang="zh-CN" altLang="en-US" sz="2400" b="1" dirty="0">
                <a:latin typeface="黑体" panose="02010609060101010101" pitchFamily="2" charset="-122"/>
                <a:ea typeface="黑体" panose="02010609060101010101" pitchFamily="2" charset="-122"/>
                <a:sym typeface="+mn-ea"/>
              </a:rPr>
              <a:t>：</a:t>
            </a:r>
            <a:endParaRPr lang="zh-CN" altLang="en-US" sz="2400"/>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314960" y="5515610"/>
            <a:ext cx="8513445" cy="898525"/>
          </a:xfrm>
          <a:prstGeom prst="rect">
            <a:avLst/>
          </a:prstGeom>
          <a:solidFill>
            <a:schemeClr val="accent5">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smtClean="0">
                <a:solidFill>
                  <a:schemeClr val="tx1"/>
                </a:solidFill>
                <a:latin typeface="宋体" panose="02010600030101010101" pitchFamily="2" charset="-122"/>
                <a:ea typeface="宋体" panose="02010600030101010101" pitchFamily="2" charset="-122"/>
                <a:sym typeface="+mn-ea"/>
              </a:rPr>
              <a:t>通过了五项政协决议的核心纲领：政府组织、和平建国纲领、军队国家化、国民大会、宪法草案</a:t>
            </a:r>
            <a:endParaRPr lang="zh-CN" altLang="en-US" sz="2400" b="1" smtClean="0">
              <a:solidFill>
                <a:schemeClr val="tx1"/>
              </a:solidFill>
              <a:latin typeface="宋体" panose="02010600030101010101" pitchFamily="2" charset="-122"/>
              <a:ea typeface="宋体" panose="02010600030101010101" pitchFamily="2" charset="-122"/>
              <a:sym typeface="+mn-ea"/>
            </a:endParaRPr>
          </a:p>
        </p:txBody>
      </p:sp>
      <p:pic>
        <p:nvPicPr>
          <p:cNvPr id="25602" name="Picture 1" descr="C:\Users\yexie\Desktop\20091216134201884.jpg"/>
          <p:cNvPicPr>
            <a:picLocks noChangeAspect="1"/>
          </p:cNvPicPr>
          <p:nvPr/>
        </p:nvPicPr>
        <p:blipFill>
          <a:blip r:embed="rId1"/>
          <a:stretch>
            <a:fillRect/>
          </a:stretch>
        </p:blipFill>
        <p:spPr>
          <a:xfrm>
            <a:off x="342900" y="1684655"/>
            <a:ext cx="3644265" cy="2597150"/>
          </a:xfrm>
          <a:prstGeom prst="rect">
            <a:avLst/>
          </a:prstGeom>
          <a:noFill/>
          <a:ln w="9525">
            <a:noFill/>
          </a:ln>
        </p:spPr>
      </p:pic>
      <p:pic>
        <p:nvPicPr>
          <p:cNvPr id="25609" name="Picture 2" descr="C:\Users\yexie\Desktop\20091216134214855.jpg"/>
          <p:cNvPicPr>
            <a:picLocks noChangeAspect="1"/>
          </p:cNvPicPr>
          <p:nvPr/>
        </p:nvPicPr>
        <p:blipFill>
          <a:blip r:embed="rId2"/>
          <a:stretch>
            <a:fillRect/>
          </a:stretch>
        </p:blipFill>
        <p:spPr>
          <a:xfrm>
            <a:off x="4437380" y="1684655"/>
            <a:ext cx="3990975" cy="2503805"/>
          </a:xfrm>
          <a:prstGeom prst="rect">
            <a:avLst/>
          </a:prstGeom>
          <a:noFill/>
          <a:ln w="9525">
            <a:noFill/>
          </a:ln>
        </p:spPr>
      </p:pic>
      <p:sp>
        <p:nvSpPr>
          <p:cNvPr id="25601" name="矩形 2"/>
          <p:cNvSpPr/>
          <p:nvPr/>
        </p:nvSpPr>
        <p:spPr>
          <a:xfrm>
            <a:off x="343059" y="4423093"/>
            <a:ext cx="3421856" cy="706755"/>
          </a:xfrm>
          <a:prstGeom prst="rect">
            <a:avLst/>
          </a:prstGeom>
          <a:noFill/>
          <a:ln w="9525">
            <a:noFill/>
          </a:ln>
        </p:spPr>
        <p:txBody>
          <a:bodyPr wrap="square" anchor="t">
            <a:spAutoFit/>
          </a:bodyPr>
          <a:lstStyle/>
          <a:p>
            <a:r>
              <a:rPr lang="en-US" altLang="zh-CN" sz="2000" b="1">
                <a:solidFill>
                  <a:schemeClr val="tx1"/>
                </a:solidFill>
                <a:latin typeface="宋体" panose="02010600030101010101" pitchFamily="2" charset="-122"/>
                <a:cs typeface="宋体" panose="02010600030101010101" pitchFamily="2" charset="-122"/>
              </a:rPr>
              <a:t>1946</a:t>
            </a:r>
            <a:r>
              <a:rPr lang="zh-CN" altLang="en-US" sz="2000" b="1">
                <a:solidFill>
                  <a:schemeClr val="tx1"/>
                </a:solidFill>
                <a:latin typeface="宋体" panose="02010600030101010101" pitchFamily="2" charset="-122"/>
                <a:cs typeface="宋体" panose="02010600030101010101" pitchFamily="2" charset="-122"/>
              </a:rPr>
              <a:t>年</a:t>
            </a:r>
            <a:r>
              <a:rPr lang="en-US" altLang="zh-CN" sz="2000" b="1">
                <a:solidFill>
                  <a:schemeClr val="tx1"/>
                </a:solidFill>
                <a:latin typeface="宋体" panose="02010600030101010101" pitchFamily="2" charset="-122"/>
                <a:cs typeface="宋体" panose="02010600030101010101" pitchFamily="2" charset="-122"/>
              </a:rPr>
              <a:t>1</a:t>
            </a:r>
            <a:r>
              <a:rPr lang="zh-CN" altLang="en-US" sz="2000" b="1">
                <a:solidFill>
                  <a:schemeClr val="tx1"/>
                </a:solidFill>
                <a:latin typeface="宋体" panose="02010600030101010101" pitchFamily="2" charset="-122"/>
                <a:cs typeface="宋体" panose="02010600030101010101" pitchFamily="2" charset="-122"/>
              </a:rPr>
              <a:t>月</a:t>
            </a:r>
            <a:r>
              <a:rPr lang="en-US" altLang="zh-CN" sz="2000" b="1">
                <a:solidFill>
                  <a:schemeClr val="tx1"/>
                </a:solidFill>
                <a:latin typeface="宋体" panose="02010600030101010101" pitchFamily="2" charset="-122"/>
                <a:cs typeface="宋体" panose="02010600030101010101" pitchFamily="2" charset="-122"/>
              </a:rPr>
              <a:t>10</a:t>
            </a:r>
            <a:r>
              <a:rPr lang="zh-CN" altLang="en-US" sz="2000" b="1">
                <a:solidFill>
                  <a:schemeClr val="tx1"/>
                </a:solidFill>
                <a:latin typeface="宋体" panose="02010600030101010101" pitchFamily="2" charset="-122"/>
                <a:cs typeface="宋体" panose="02010600030101010101" pitchFamily="2" charset="-122"/>
              </a:rPr>
              <a:t>日，政治协商会议代表步出会场</a:t>
            </a:r>
            <a:endParaRPr lang="zh-CN" altLang="en-US" sz="2000" b="1">
              <a:solidFill>
                <a:schemeClr val="tx1"/>
              </a:solidFill>
              <a:latin typeface="宋体" panose="02010600030101010101" pitchFamily="2" charset="-122"/>
              <a:cs typeface="宋体" panose="02010600030101010101" pitchFamily="2" charset="-122"/>
            </a:endParaRPr>
          </a:p>
        </p:txBody>
      </p:sp>
      <p:sp>
        <p:nvSpPr>
          <p:cNvPr id="4" name="矩形 3"/>
          <p:cNvSpPr/>
          <p:nvPr/>
        </p:nvSpPr>
        <p:spPr>
          <a:xfrm>
            <a:off x="4300538" y="4423093"/>
            <a:ext cx="4751546" cy="1014730"/>
          </a:xfrm>
          <a:prstGeom prst="rect">
            <a:avLst/>
          </a:prstGeom>
          <a:ln>
            <a:noFill/>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smtClean="0">
                <a:ln>
                  <a:noFill/>
                </a:ln>
                <a:solidFill>
                  <a:schemeClr val="tx1"/>
                </a:solidFill>
                <a:effectLst/>
                <a:uLnTx/>
                <a:uFillTx/>
                <a:latin typeface="宋体" panose="02010600030101010101" pitchFamily="2" charset="-122"/>
                <a:cs typeface="+mn-cs"/>
              </a:rPr>
              <a:t>出席政协的中共代表成员，周恩来，董必武，陆定一，叶剑英，邓颖超，吴玉章，王若飞</a:t>
            </a:r>
            <a:endParaRPr kumimoji="0" lang="zh-CN" altLang="en-US" sz="2000" b="1" i="0" u="none" strike="noStrike" kern="1200" cap="none" spc="0" normalizeH="0" baseline="0" noProof="0" smtClean="0">
              <a:ln>
                <a:noFill/>
              </a:ln>
              <a:solidFill>
                <a:schemeClr val="tx1"/>
              </a:solidFill>
              <a:effectLst/>
              <a:uLnTx/>
              <a:uFillTx/>
              <a:latin typeface="宋体" panose="02010600030101010101" pitchFamily="2" charset="-122"/>
              <a:cs typeface="+mn-cs"/>
            </a:endParaRPr>
          </a:p>
        </p:txBody>
      </p:sp>
      <p:sp>
        <p:nvSpPr>
          <p:cNvPr id="94210" name="文本框 6"/>
          <p:cNvSpPr txBox="1"/>
          <p:nvPr/>
        </p:nvSpPr>
        <p:spPr>
          <a:xfrm>
            <a:off x="196850" y="63500"/>
            <a:ext cx="3714115" cy="521970"/>
          </a:xfrm>
          <a:prstGeom prst="rect">
            <a:avLst/>
          </a:prstGeom>
          <a:solidFill>
            <a:schemeClr val="accent3">
              <a:lumMod val="20000"/>
              <a:lumOff val="80000"/>
            </a:schemeClr>
          </a:solidFill>
          <a:ln w="9525">
            <a:solidFill>
              <a:srgbClr val="FF0000"/>
            </a:solidFill>
          </a:ln>
        </p:spPr>
        <p:txBody>
          <a:bodyPr wrap="square" anchor="t">
            <a:spAutoFit/>
          </a:bodyPr>
          <a:p>
            <a:r>
              <a:rPr lang="en-US" altLang="zh-CN" sz="2800" b="1" dirty="0">
                <a:latin typeface="黑体" panose="02010609060101010101" pitchFamily="2" charset="-122"/>
                <a:ea typeface="黑体" panose="02010609060101010101" pitchFamily="2" charset="-122"/>
              </a:rPr>
              <a:t>1.</a:t>
            </a:r>
            <a:r>
              <a:rPr lang="zh-CN" altLang="en-US" sz="2800" b="1" dirty="0">
                <a:latin typeface="黑体" panose="02010609060101010101" pitchFamily="2" charset="-122"/>
                <a:ea typeface="黑体" panose="02010609060101010101" pitchFamily="2" charset="-122"/>
              </a:rPr>
              <a:t>重庆政治协商会议</a:t>
            </a:r>
            <a:endParaRPr lang="zh-CN" altLang="en-US" sz="2800" b="1" dirty="0">
              <a:latin typeface="黑体" panose="02010609060101010101" pitchFamily="2" charset="-122"/>
              <a:ea typeface="黑体" panose="02010609060101010101" pitchFamily="2" charset="-122"/>
            </a:endParaRPr>
          </a:p>
        </p:txBody>
      </p:sp>
      <p:sp>
        <p:nvSpPr>
          <p:cNvPr id="74755" name="文本框 9"/>
          <p:cNvSpPr txBox="1"/>
          <p:nvPr/>
        </p:nvSpPr>
        <p:spPr>
          <a:xfrm>
            <a:off x="196850" y="669925"/>
            <a:ext cx="8855710" cy="939800"/>
          </a:xfrm>
          <a:prstGeom prst="rect">
            <a:avLst/>
          </a:prstGeom>
          <a:noFill/>
          <a:ln w="9525">
            <a:noFill/>
          </a:ln>
        </p:spPr>
        <p:txBody>
          <a:bodyPr wrap="square" anchor="t">
            <a:spAutoFit/>
          </a:bodyPr>
          <a:p>
            <a:pPr algn="just">
              <a:lnSpc>
                <a:spcPct val="115000"/>
              </a:lnSpc>
            </a:pPr>
            <a:r>
              <a:rPr lang="zh-CN" altLang="zh-CN" sz="2400">
                <a:latin typeface="黑体" panose="02010609060101010101" pitchFamily="2" charset="-122"/>
                <a:ea typeface="黑体" panose="02010609060101010101" pitchFamily="2" charset="-122"/>
              </a:rPr>
              <a:t>    </a:t>
            </a:r>
            <a:r>
              <a:rPr lang="zh-CN" altLang="zh-CN" sz="2400" b="1">
                <a:latin typeface="黑体" panose="02010609060101010101" pitchFamily="2" charset="-122"/>
                <a:ea typeface="黑体" panose="02010609060101010101" pitchFamily="2" charset="-122"/>
              </a:rPr>
              <a:t>1946年1月10日召开，通过了和平建国纲领案等五项协议，但最终被国民党六届二中全会否决。</a:t>
            </a:r>
            <a:endParaRPr lang="zh-CN" altLang="zh-CN" sz="2400" b="1">
              <a:latin typeface="黑体" panose="02010609060101010101" pitchFamily="2" charset="-122"/>
              <a:ea typeface="黑体" panose="02010609060101010101" pitchFamily="2"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4755"/>
                                        </p:tgtEl>
                                        <p:attrNameLst>
                                          <p:attrName>style.visibility</p:attrName>
                                        </p:attrNameLst>
                                      </p:cBhvr>
                                      <p:to>
                                        <p:strVal val="visible"/>
                                      </p:to>
                                    </p:set>
                                    <p:animEffect transition="in" filter="diamond(in)">
                                      <p:cBhvr>
                                        <p:cTn id="12" dur="20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P spid="23" grpId="0" animBg="1"/>
    </p:bldLst>
  </p:timing>
</p:sld>
</file>

<file path=ppt/tags/tag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1"/>
  <p:tag name="KSO_WM_UNIT_LAYERLEVEL" val="1"/>
  <p:tag name="KSO_WM_TAG_VERSION" val="1.0"/>
  <p:tag name="KSO_WM_BEAUTIFY_FLAG" val="#wm#"/>
</p:tagLst>
</file>

<file path=ppt/tags/tag10.xml><?xml version="1.0" encoding="utf-8"?>
<p:tagLst xmlns:p="http://schemas.openxmlformats.org/presentationml/2006/main">
  <p:tag name="KSO_WM_UNIT_PLACING_PICTURE_USER_VIEWPORT" val="{&quot;height&quot;:7785,&quot;width&quot;:5728}"/>
  <p:tag name="REFSHAPE" val="779954884"/>
</p:tagLst>
</file>

<file path=ppt/tags/tag11.xml><?xml version="1.0" encoding="utf-8"?>
<p:tagLst xmlns:p="http://schemas.openxmlformats.org/presentationml/2006/main">
  <p:tag name="KSO_WM_SLIDE_ID" val="custom20191571_13"/>
  <p:tag name="KSO_WM_TEMPLATE_SUBCATEGORY" val="0"/>
  <p:tag name="KSO_WM_TEMPLATE_MASTER_TYPE" val="1"/>
  <p:tag name="KSO_WM_TEMPLATE_COLOR_TYPE" val="1"/>
  <p:tag name="KSO_WM_SLIDE_TYPE" val="text"/>
  <p:tag name="KSO_WM_SLIDE_SUBTYPE" val="picTxt"/>
  <p:tag name="KSO_WM_SLIDE_ITEM_CNT" val="0"/>
  <p:tag name="KSO_WM_SLIDE_INDEX" val="13"/>
  <p:tag name="KSO_WM_SLIDE_SIZE" val="869*422"/>
  <p:tag name="KSO_WM_SLIDE_POSITION" val="45*18"/>
  <p:tag name="KSO_WM_TAG_VERSION" val="1.0"/>
  <p:tag name="KSO_WM_BEAUTIFY_FLAG" val="#wm#"/>
  <p:tag name="KSO_WM_TEMPLATE_CATEGORY" val="custom"/>
  <p:tag name="KSO_WM_TEMPLATE_INDEX" val="20191571"/>
  <p:tag name="KSO_WM_SLIDE_LAYOUT" val="a_d_f"/>
  <p:tag name="KSO_WM_SLIDE_LAYOUT_CNT" val="1_2_2"/>
</p:tagLst>
</file>

<file path=ppt/tags/tag12.xml><?xml version="1.0" encoding="utf-8"?>
<p:tagLst xmlns:p="http://schemas.openxmlformats.org/presentationml/2006/main">
  <p:tag name="KSO_WM_SLIDE_ID" val="custom20191571_13"/>
  <p:tag name="KSO_WM_TEMPLATE_SUBCATEGORY" val="0"/>
  <p:tag name="KSO_WM_TEMPLATE_MASTER_TYPE" val="1"/>
  <p:tag name="KSO_WM_TEMPLATE_COLOR_TYPE" val="1"/>
  <p:tag name="KSO_WM_SLIDE_TYPE" val="text"/>
  <p:tag name="KSO_WM_SLIDE_SUBTYPE" val="picTxt"/>
  <p:tag name="KSO_WM_SLIDE_ITEM_CNT" val="0"/>
  <p:tag name="KSO_WM_SLIDE_INDEX" val="13"/>
  <p:tag name="KSO_WM_SLIDE_SIZE" val="869*422"/>
  <p:tag name="KSO_WM_SLIDE_POSITION" val="45*18"/>
  <p:tag name="KSO_WM_TAG_VERSION" val="1.0"/>
  <p:tag name="KSO_WM_BEAUTIFY_FLAG" val="#wm#"/>
  <p:tag name="KSO_WM_TEMPLATE_CATEGORY" val="custom"/>
  <p:tag name="KSO_WM_TEMPLATE_INDEX" val="20191571"/>
  <p:tag name="KSO_WM_SLIDE_LAYOUT" val="a_d_f"/>
  <p:tag name="KSO_WM_SLIDE_LAYOUT_CNT" val="1_2_2"/>
</p:tagLst>
</file>

<file path=ppt/tags/tag13.xml><?xml version="1.0" encoding="utf-8"?>
<p:tagLst xmlns:p="http://schemas.openxmlformats.org/presentationml/2006/main">
  <p:tag name="KSO_WM_BEAUTIFY_FLAG" val="#wm#"/>
  <p:tag name="KSO_WM_TEMPLATE_CATEGORY" val="custom"/>
  <p:tag name="KSO_WM_TEMPLATE_INDEX" val="20204260"/>
</p:tagLst>
</file>

<file path=ppt/tags/tag14.xml><?xml version="1.0" encoding="utf-8"?>
<p:tagLst xmlns:p="http://schemas.openxmlformats.org/presentationml/2006/main">
  <p:tag name="KSO_WM_BEAUTIFY_FLAG" val="#wm#"/>
  <p:tag name="KSO_WM_TEMPLATE_CATEGORY" val="custom"/>
  <p:tag name="KSO_WM_TEMPLATE_INDEX" val="20204260"/>
</p:tagLst>
</file>

<file path=ppt/tags/tag15.xml><?xml version="1.0" encoding="utf-8"?>
<p:tagLst xmlns:p="http://schemas.openxmlformats.org/presentationml/2006/main">
  <p:tag name="KSO_WM_BEAUTIFY_FLAG" val="#wm#"/>
  <p:tag name="KSO_WM_TEMPLATE_CATEGORY" val="custom"/>
  <p:tag name="KSO_WM_TEMPLATE_INDEX" val="20204260"/>
</p:tagLst>
</file>

<file path=ppt/tags/tag16.xml><?xml version="1.0" encoding="utf-8"?>
<p:tagLst xmlns:p="http://schemas.openxmlformats.org/presentationml/2006/main">
  <p:tag name="KSO_WM_UNIT_ISCONTENTSTITLE" val="0"/>
  <p:tag name="KSO_WM_UNIT_NOCLEAR" val="0"/>
  <p:tag name="KSO_WM_UNIT_VALUE" val="42"/>
  <p:tag name="KSO_WM_UNIT_HIGHLIGHT" val="0"/>
  <p:tag name="KSO_WM_UNIT_COMPATIBLE" val="0"/>
  <p:tag name="KSO_WM_UNIT_DIAGRAM_ISNUMVISUAL" val="0"/>
  <p:tag name="KSO_WM_UNIT_DIAGRAM_ISREFERUNIT" val="0"/>
  <p:tag name="KSO_WM_UNIT_TYPE" val="a"/>
  <p:tag name="KSO_WM_UNIT_INDEX" val="1"/>
  <p:tag name="KSO_WM_UNIT_ID" val="custom20191571_13*a*1"/>
  <p:tag name="KSO_WM_TEMPLATE_CATEGORY" val="custom"/>
  <p:tag name="KSO_WM_TEMPLATE_INDEX" val="20191571"/>
  <p:tag name="KSO_WM_UNIT_LAYERLEVEL" val="1"/>
  <p:tag name="KSO_WM_TAG_VERSION" val="1.0"/>
  <p:tag name="KSO_WM_BEAUTIFY_FLAG" val="#wm#"/>
  <p:tag name="KSO_WM_UNIT_PRESET_TEXT" val="单击此处添加标题"/>
</p:tagLst>
</file>

<file path=ppt/tags/tag17.xml><?xml version="1.0" encoding="utf-8"?>
<p:tagLst xmlns:p="http://schemas.openxmlformats.org/presentationml/2006/main">
  <p:tag name="KSO_WM_UNIT_TABLE_BEAUTIFY" val="smartTable{c9c7da29-0867-4b71-84f7-a9f4d6ea4595}"/>
</p:tagLst>
</file>

<file path=ppt/tags/tag18.xml><?xml version="1.0" encoding="utf-8"?>
<p:tagLst xmlns:p="http://schemas.openxmlformats.org/presentationml/2006/main">
  <p:tag name="KSO_WM_UNIT_TABLE_BEAUTIFY" val="smartTable{5644417c-8ea5-42b1-bf5d-64ba1166077a}"/>
</p:tagLst>
</file>

<file path=ppt/tags/tag19.xml><?xml version="1.0" encoding="utf-8"?>
<p:tagLst xmlns:p="http://schemas.openxmlformats.org/presentationml/2006/main">
  <p:tag name="KSO_WM_UNIT_ISCONTENTSTITLE" val="0"/>
  <p:tag name="KSO_WM_UNIT_NOCLEAR" val="0"/>
  <p:tag name="KSO_WM_UNIT_VALUE" val="42"/>
  <p:tag name="KSO_WM_UNIT_HIGHLIGHT" val="0"/>
  <p:tag name="KSO_WM_UNIT_COMPATIBLE" val="0"/>
  <p:tag name="KSO_WM_UNIT_DIAGRAM_ISNUMVISUAL" val="0"/>
  <p:tag name="KSO_WM_UNIT_DIAGRAM_ISREFERUNIT" val="0"/>
  <p:tag name="KSO_WM_UNIT_TYPE" val="a"/>
  <p:tag name="KSO_WM_UNIT_INDEX" val="1"/>
  <p:tag name="KSO_WM_UNIT_ID" val="custom20191571_13*a*1"/>
  <p:tag name="KSO_WM_TEMPLATE_CATEGORY" val="custom"/>
  <p:tag name="KSO_WM_TEMPLATE_INDEX" val="20191571"/>
  <p:tag name="KSO_WM_UNIT_LAYERLEVEL" val="1"/>
  <p:tag name="KSO_WM_TAG_VERSION" val="1.0"/>
  <p:tag name="KSO_WM_BEAUTIFY_FLAG" val="#wm#"/>
  <p:tag name="KSO_WM_UNIT_PRESET_TEXT" val="单击此处添加标题"/>
</p:tagLst>
</file>

<file path=ppt/tags/tag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0.xml><?xml version="1.0" encoding="utf-8"?>
<p:tagLst xmlns:p="http://schemas.openxmlformats.org/presentationml/2006/main">
  <p:tag name="KSO_WM_SLIDE_ID" val="custom20191571_13"/>
  <p:tag name="KSO_WM_TEMPLATE_SUBCATEGORY" val="0"/>
  <p:tag name="KSO_WM_TEMPLATE_MASTER_TYPE" val="1"/>
  <p:tag name="KSO_WM_TEMPLATE_COLOR_TYPE" val="1"/>
  <p:tag name="KSO_WM_SLIDE_TYPE" val="text"/>
  <p:tag name="KSO_WM_SLIDE_SUBTYPE" val="picTxt"/>
  <p:tag name="KSO_WM_SLIDE_ITEM_CNT" val="0"/>
  <p:tag name="KSO_WM_SLIDE_INDEX" val="13"/>
  <p:tag name="KSO_WM_SLIDE_SIZE" val="869*422"/>
  <p:tag name="KSO_WM_SLIDE_POSITION" val="45*18"/>
  <p:tag name="KSO_WM_TAG_VERSION" val="1.0"/>
  <p:tag name="KSO_WM_BEAUTIFY_FLAG" val="#wm#"/>
  <p:tag name="KSO_WM_TEMPLATE_CATEGORY" val="custom"/>
  <p:tag name="KSO_WM_TEMPLATE_INDEX" val="20191571"/>
  <p:tag name="KSO_WM_SLIDE_LAYOUT" val="a_d_f"/>
  <p:tag name="KSO_WM_SLIDE_LAYOUT_CNT" val="1_2_2"/>
</p:tagLst>
</file>

<file path=ppt/tags/tag21.xml><?xml version="1.0" encoding="utf-8"?>
<p:tagLst xmlns:p="http://schemas.openxmlformats.org/presentationml/2006/main">
  <p:tag name="KSO_WM_BEAUTIFY_FLAG" val="#wm#"/>
  <p:tag name="KSO_WM_TEMPLATE_CATEGORY" val="custom"/>
  <p:tag name="KSO_WM_TEMPLATE_INDEX" val="20191571"/>
</p:tagLst>
</file>

<file path=ppt/tags/tag22.xml><?xml version="1.0" encoding="utf-8"?>
<p:tagLst xmlns:p="http://schemas.openxmlformats.org/presentationml/2006/main">
  <p:tag name="KSO_WM_BEAUTIFY_FLAG" val="#wm#"/>
  <p:tag name="KSO_WM_TEMPLATE_CATEGORY" val="custom"/>
  <p:tag name="KSO_WM_TEMPLATE_INDEX" val="20191571"/>
</p:tagLst>
</file>

<file path=ppt/tags/tag23.xml><?xml version="1.0" encoding="utf-8"?>
<p:tagLst xmlns:p="http://schemas.openxmlformats.org/presentationml/2006/main">
  <p:tag name="KSO_WM_TEMPLATE_CATEGORY" val="custom"/>
  <p:tag name="KSO_WM_TEMPLATE_INDEX" val="20204339"/>
</p:tagLst>
</file>

<file path=ppt/tags/tag24.xml><?xml version="1.0" encoding="utf-8"?>
<p:tagLst xmlns:p="http://schemas.openxmlformats.org/presentationml/2006/main">
  <p:tag name="KSO_WM_UNIT_ISCONTENTSTITLE" val="0"/>
  <p:tag name="KSO_WM_UNIT_NOCLEAR" val="0"/>
  <p:tag name="KSO_WM_UNIT_VALUE" val="42"/>
  <p:tag name="KSO_WM_UNIT_HIGHLIGHT" val="0"/>
  <p:tag name="KSO_WM_UNIT_COMPATIBLE" val="0"/>
  <p:tag name="KSO_WM_UNIT_DIAGRAM_ISNUMVISUAL" val="0"/>
  <p:tag name="KSO_WM_UNIT_DIAGRAM_ISREFERUNIT" val="0"/>
  <p:tag name="KSO_WM_UNIT_TYPE" val="a"/>
  <p:tag name="KSO_WM_UNIT_INDEX" val="1"/>
  <p:tag name="KSO_WM_UNIT_ID" val="custom20191571_13*a*1"/>
  <p:tag name="KSO_WM_TEMPLATE_CATEGORY" val="custom"/>
  <p:tag name="KSO_WM_TEMPLATE_INDEX" val="20191571"/>
  <p:tag name="KSO_WM_UNIT_LAYERLEVEL" val="1"/>
  <p:tag name="KSO_WM_TAG_VERSION" val="1.0"/>
  <p:tag name="KSO_WM_BEAUTIFY_FLAG" val="#wm#"/>
  <p:tag name="KSO_WM_UNIT_PRESET_TEXT" val="单击此处添加标题"/>
</p:tagLst>
</file>

<file path=ppt/tags/tag25.xml><?xml version="1.0" encoding="utf-8"?>
<p:tagLst xmlns:p="http://schemas.openxmlformats.org/presentationml/2006/main">
  <p:tag name="KSO_WM_SLIDE_ID" val="custom20191571_13"/>
  <p:tag name="KSO_WM_TEMPLATE_SUBCATEGORY" val="0"/>
  <p:tag name="KSO_WM_TEMPLATE_MASTER_TYPE" val="1"/>
  <p:tag name="KSO_WM_TEMPLATE_COLOR_TYPE" val="1"/>
  <p:tag name="KSO_WM_SLIDE_TYPE" val="text"/>
  <p:tag name="KSO_WM_SLIDE_SUBTYPE" val="picTxt"/>
  <p:tag name="KSO_WM_SLIDE_ITEM_CNT" val="0"/>
  <p:tag name="KSO_WM_SLIDE_INDEX" val="13"/>
  <p:tag name="KSO_WM_SLIDE_SIZE" val="869*422"/>
  <p:tag name="KSO_WM_SLIDE_POSITION" val="45*18"/>
  <p:tag name="KSO_WM_TAG_VERSION" val="1.0"/>
  <p:tag name="KSO_WM_BEAUTIFY_FLAG" val="#wm#"/>
  <p:tag name="KSO_WM_TEMPLATE_CATEGORY" val="custom"/>
  <p:tag name="KSO_WM_TEMPLATE_INDEX" val="20191571"/>
  <p:tag name="KSO_WM_SLIDE_LAYOUT" val="a_d_f"/>
  <p:tag name="KSO_WM_SLIDE_LAYOUT_CNT" val="1_2_2"/>
</p:tagLst>
</file>

<file path=ppt/tags/tag26.xml><?xml version="1.0" encoding="utf-8"?>
<p:tagLst xmlns:p="http://schemas.openxmlformats.org/presentationml/2006/main">
  <p:tag name="KSO_WM_BEAUTIFY_FLAG" val="#wm#"/>
  <p:tag name="KSO_WM_TEMPLATE_CATEGORY" val="custom"/>
  <p:tag name="KSO_WM_TEMPLATE_INDEX" val="20191571"/>
</p:tagLst>
</file>

<file path=ppt/tags/tag27.xml><?xml version="1.0" encoding="utf-8"?>
<p:tagLst xmlns:p="http://schemas.openxmlformats.org/presentationml/2006/main">
  <p:tag name="KSO_WM_UNIT_TABLE_BEAUTIFY" val="smartTable{38d42cb2-fac5-4e70-acb1-15b516285d13}"/>
  <p:tag name="TABLE_ENDDRAG_ORIGIN_RECT" val="694*390"/>
  <p:tag name="TABLE_ENDDRAG_RECT" val="13*7*694*390"/>
</p:tagLst>
</file>

<file path=ppt/tags/tag28.xml><?xml version="1.0" encoding="utf-8"?>
<p:tagLst xmlns:p="http://schemas.openxmlformats.org/presentationml/2006/main">
  <p:tag name="KSO_WM_UNIT_PLACING_PICTURE_USER_VIEWPORT" val="{&quot;height&quot;:3953.5244094488189,&quot;width&quot;:9894.1007874015741}"/>
</p:tagLst>
</file>

<file path=ppt/tags/tag29.xml><?xml version="1.0" encoding="utf-8"?>
<p:tagLst xmlns:p="http://schemas.openxmlformats.org/presentationml/2006/main">
  <p:tag name="KSO_WM_UNIT_PLACING_PICTURE_USER_VIEWPORT" val="{&quot;height&quot;:3225,&quot;width&quot;:14399}"/>
</p:tagLst>
</file>

<file path=ppt/tags/tag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0.xml><?xml version="1.0" encoding="utf-8"?>
<p:tagLst xmlns:p="http://schemas.openxmlformats.org/presentationml/2006/main">
  <p:tag name="KSO_WM_SLIDE_ID" val="custom20191571_13"/>
  <p:tag name="KSO_WM_TEMPLATE_SUBCATEGORY" val="0"/>
  <p:tag name="KSO_WM_TEMPLATE_MASTER_TYPE" val="1"/>
  <p:tag name="KSO_WM_TEMPLATE_COLOR_TYPE" val="1"/>
  <p:tag name="KSO_WM_SLIDE_TYPE" val="text"/>
  <p:tag name="KSO_WM_SLIDE_SUBTYPE" val="picTxt"/>
  <p:tag name="KSO_WM_SLIDE_ITEM_CNT" val="0"/>
  <p:tag name="KSO_WM_SLIDE_INDEX" val="13"/>
  <p:tag name="KSO_WM_SLIDE_SIZE" val="869*422"/>
  <p:tag name="KSO_WM_SLIDE_POSITION" val="45*18"/>
  <p:tag name="KSO_WM_TAG_VERSION" val="1.0"/>
  <p:tag name="KSO_WM_BEAUTIFY_FLAG" val="#wm#"/>
  <p:tag name="KSO_WM_TEMPLATE_CATEGORY" val="custom"/>
  <p:tag name="KSO_WM_TEMPLATE_INDEX" val="20191571"/>
  <p:tag name="KSO_WM_SLIDE_LAYOUT" val="a_d_f"/>
  <p:tag name="KSO_WM_SLIDE_LAYOUT_CNT" val="1_2_2"/>
</p:tagLst>
</file>

<file path=ppt/tags/tag31.xml><?xml version="1.0" encoding="utf-8"?>
<p:tagLst xmlns:p="http://schemas.openxmlformats.org/presentationml/2006/main">
  <p:tag name="KSO_WM_BEAUTIFY_FLAG" val="#wm#"/>
  <p:tag name="KSO_WM_TEMPLATE_CATEGORY" val="custom"/>
  <p:tag name="KSO_WM_TEMPLATE_INDEX" val="20191571"/>
</p:tagLst>
</file>

<file path=ppt/tags/tag32.xml><?xml version="1.0" encoding="utf-8"?>
<p:tagLst xmlns:p="http://schemas.openxmlformats.org/presentationml/2006/main">
  <p:tag name="KSO_WM_BEAUTIFY_FLAG" val="#wm#"/>
  <p:tag name="KSO_WM_TEMPLATE_CATEGORY" val="custom"/>
  <p:tag name="KSO_WM_TEMPLATE_INDEX" val="20191571"/>
</p:tagLst>
</file>

<file path=ppt/tags/tag33.xml><?xml version="1.0" encoding="utf-8"?>
<p:tagLst xmlns:p="http://schemas.openxmlformats.org/presentationml/2006/main">
  <p:tag name="KSO_WM_BEAUTIFY_FLAG" val="#wm#"/>
  <p:tag name="KSO_WM_TEMPLATE_CATEGORY" val="custom"/>
  <p:tag name="KSO_WM_TEMPLATE_INDEX" val="20191571"/>
</p:tagLst>
</file>

<file path=ppt/tags/tag34.xml><?xml version="1.0" encoding="utf-8"?>
<p:tagLst xmlns:p="http://schemas.openxmlformats.org/presentationml/2006/main">
  <p:tag name="KSO_WM_BEAUTIFY_FLAG" val="#wm#"/>
  <p:tag name="KSO_WM_TEMPLATE_CATEGORY" val="custom"/>
  <p:tag name="KSO_WM_TEMPLATE_INDEX" val="20204260"/>
</p:tagLst>
</file>

<file path=ppt/tags/tag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PLACING_PICTURE_USER_VIEWPORT" val="{&quot;height&quot;:4050.1322834645671,&quot;width&quot;:5194.6125984251967}"/>
</p:tagLst>
</file>

<file path=ppt/tags/tag9.xml><?xml version="1.0" encoding="utf-8"?>
<p:tagLst xmlns:p="http://schemas.openxmlformats.org/presentationml/2006/main">
  <p:tag name="KSO_WM_UNIT_PLACING_PICTURE_USER_VIEWPORT" val="{&quot;height&quot;:4126.3401574803147,&quot;width&quot;:5394.842519685039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9098</Words>
  <PresentationFormat/>
  <Paragraphs>694</Paragraphs>
  <Slides>37</Slides>
  <Notes>1</Notes>
  <HiddenSlides>0</HiddenSlides>
  <MMClips>1</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37</vt:i4>
      </vt:variant>
    </vt:vector>
  </HeadingPairs>
  <TitlesOfParts>
    <vt:vector size="65" baseType="lpstr">
      <vt:lpstr>Arial</vt:lpstr>
      <vt:lpstr>宋体</vt:lpstr>
      <vt:lpstr>Wingdings</vt:lpstr>
      <vt:lpstr>Calibri</vt:lpstr>
      <vt:lpstr>华文行楷</vt:lpstr>
      <vt:lpstr>微软雅黑</vt:lpstr>
      <vt:lpstr>Times New Roman</vt:lpstr>
      <vt:lpstr>隶书</vt:lpstr>
      <vt:lpstr>黑体</vt:lpstr>
      <vt:lpstr>楷体</vt:lpstr>
      <vt:lpstr>华文楷体</vt:lpstr>
      <vt:lpstr>Arial Unicode MS</vt:lpstr>
      <vt:lpstr>NEU-BZ-S92</vt:lpstr>
      <vt:lpstr>Segoe Print</vt:lpstr>
      <vt:lpstr>方正书宋_GBK</vt:lpstr>
      <vt:lpstr>仿宋</vt:lpstr>
      <vt:lpstr>楷体_GB2312</vt:lpstr>
      <vt:lpstr>新宋体</vt:lpstr>
      <vt:lpstr>MingLiU_HKSCS</vt:lpstr>
      <vt:lpstr>华文中宋</vt:lpstr>
      <vt:lpstr>方正清刻本悦宋简体</vt:lpstr>
      <vt:lpstr>方正粗黑宋简体</vt:lpstr>
      <vt:lpstr>Calibri</vt:lpstr>
      <vt:lpstr>Wingdings</vt:lpstr>
      <vt:lpstr>明兰_UI_TC</vt:lpstr>
      <vt:lpstr>Kunstler Script</vt:lpstr>
      <vt:lpstr>迷你简毡笔黑</vt:lpstr>
      <vt:lpstr>Office 主题​​</vt:lpstr>
      <vt:lpstr>PowerPoint 演示文稿</vt:lpstr>
      <vt:lpstr>PowerPoint 演示文稿</vt:lpstr>
      <vt:lpstr>PowerPoint 演示文稿</vt:lpstr>
      <vt:lpstr>PowerPoint 演示文稿</vt:lpstr>
      <vt:lpstr>PowerPoint 演示文稿</vt:lpstr>
      <vt:lpstr>面对国民党的阴谋中共做出怎样的抉择？为什么要去？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四、新民主主义革命的胜利</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2013-05-22T02:15:00Z</dcterms:created>
  <dcterms:modified xsi:type="dcterms:W3CDTF">2021-09-02T10:05:47Z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