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470" r:id="rId3"/>
    <p:sldId id="478" r:id="rId5"/>
    <p:sldId id="541" r:id="rId6"/>
    <p:sldId id="787" r:id="rId7"/>
    <p:sldId id="789" r:id="rId8"/>
    <p:sldId id="790" r:id="rId9"/>
    <p:sldId id="788" r:id="rId10"/>
    <p:sldId id="791" r:id="rId11"/>
    <p:sldId id="792" r:id="rId12"/>
    <p:sldId id="587" r:id="rId13"/>
    <p:sldId id="758" r:id="rId14"/>
    <p:sldId id="779" r:id="rId15"/>
  </p:sldIdLst>
  <p:sldSz cx="1219073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E52"/>
    <a:srgbClr val="FFB446"/>
    <a:srgbClr val="F4EB31"/>
    <a:srgbClr val="FCEB31"/>
    <a:srgbClr val="FFEB31"/>
    <a:srgbClr val="FFFD31"/>
    <a:srgbClr val="FDF731"/>
    <a:srgbClr val="FFE04D"/>
    <a:srgbClr val="FFF07E"/>
    <a:srgbClr val="FF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4"/>
  </p:normalViewPr>
  <p:slideViewPr>
    <p:cSldViewPr showGuides="1">
      <p:cViewPr varScale="1">
        <p:scale>
          <a:sx n="74" d="100"/>
          <a:sy n="74" d="100"/>
        </p:scale>
        <p:origin x="-540" y="-102"/>
      </p:cViewPr>
      <p:guideLst>
        <p:guide orient="horz" pos="2522"/>
        <p:guide pos="3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BFCF405C-F018-4744-BF3A-61A57E5979B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480B1C5-A637-4865-8298-C5DA39476C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56C4B4A-9E40-4340-885D-8BFCE69C445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1140987F-6F2F-40F3-A410-499DD921CA4B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12290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slide" Target="../slides/slide2.xml"/><Relationship Id="rId4" Type="http://schemas.openxmlformats.org/officeDocument/2006/relationships/image" Target="../media/image2.tiff"/><Relationship Id="rId3" Type="http://schemas.openxmlformats.org/officeDocument/2006/relationships/image" Target="../media/image1.tiff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tiff"/><Relationship Id="rId3" Type="http://schemas.openxmlformats.org/officeDocument/2006/relationships/image" Target="../media/image1.tiff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/>
      </p:transition>
    </mc:Choice>
    <mc:Fallback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38854" y="365090"/>
            <a:ext cx="11205056" cy="6128385"/>
          </a:xfrm>
          <a:prstGeom prst="rect">
            <a:avLst/>
          </a:prstGeom>
          <a:solidFill>
            <a:schemeClr val="bg1"/>
          </a:solidFill>
          <a:ln w="92075" cmpd="thickThin"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43000">
                  <a:srgbClr val="FACF00"/>
                </a:gs>
                <a:gs pos="71000">
                  <a:srgbClr val="EF9B11"/>
                </a:gs>
                <a:gs pos="100000">
                  <a:srgbClr val="FACF00"/>
                </a:gs>
              </a:gsLst>
              <a:lin ang="5400000" scaled="1"/>
            </a:gradFill>
            <a:prstDash val="solid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椭圆 4"/>
          <p:cNvSpPr/>
          <p:nvPr userDrawn="1"/>
        </p:nvSpPr>
        <p:spPr>
          <a:xfrm>
            <a:off x="295275" y="2190750"/>
            <a:ext cx="288925" cy="287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椭圆 6"/>
          <p:cNvSpPr/>
          <p:nvPr userDrawn="1"/>
        </p:nvSpPr>
        <p:spPr>
          <a:xfrm>
            <a:off x="295275" y="3590925"/>
            <a:ext cx="288925" cy="287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椭圆 7"/>
          <p:cNvSpPr/>
          <p:nvPr userDrawn="1"/>
        </p:nvSpPr>
        <p:spPr>
          <a:xfrm>
            <a:off x="295275" y="2890838"/>
            <a:ext cx="288925" cy="287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椭圆 8"/>
          <p:cNvSpPr/>
          <p:nvPr userDrawn="1"/>
        </p:nvSpPr>
        <p:spPr>
          <a:xfrm>
            <a:off x="295275" y="1490663"/>
            <a:ext cx="288925" cy="287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" name="椭圆 9"/>
          <p:cNvSpPr/>
          <p:nvPr userDrawn="1"/>
        </p:nvSpPr>
        <p:spPr>
          <a:xfrm>
            <a:off x="295275" y="5689600"/>
            <a:ext cx="288925" cy="287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椭圆 10"/>
          <p:cNvSpPr/>
          <p:nvPr userDrawn="1"/>
        </p:nvSpPr>
        <p:spPr>
          <a:xfrm>
            <a:off x="295275" y="4989513"/>
            <a:ext cx="288925" cy="287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 userDrawn="1"/>
        </p:nvSpPr>
        <p:spPr>
          <a:xfrm>
            <a:off x="295275" y="4289425"/>
            <a:ext cx="288925" cy="288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椭圆 12"/>
          <p:cNvSpPr/>
          <p:nvPr userDrawn="1"/>
        </p:nvSpPr>
        <p:spPr>
          <a:xfrm>
            <a:off x="295275" y="790575"/>
            <a:ext cx="288925" cy="288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7"/>
          <p:cNvGrpSpPr/>
          <p:nvPr userDrawn="1"/>
        </p:nvGrpSpPr>
        <p:grpSpPr>
          <a:xfrm>
            <a:off x="0" y="2033588"/>
            <a:ext cx="12193588" cy="2959100"/>
            <a:chOff x="0" y="3428"/>
            <a:chExt cx="19200" cy="4661"/>
          </a:xfrm>
        </p:grpSpPr>
        <p:sp>
          <p:nvSpPr>
            <p:cNvPr id="7" name="矩形 6"/>
            <p:cNvSpPr/>
            <p:nvPr/>
          </p:nvSpPr>
          <p:spPr>
            <a:xfrm>
              <a:off x="0" y="3428"/>
              <a:ext cx="19200" cy="4661"/>
            </a:xfrm>
            <a:prstGeom prst="rect">
              <a:avLst/>
            </a:prstGeom>
            <a:solidFill>
              <a:srgbClr val="FFFF00">
                <a:alpha val="76000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altLang="en-US" sz="6000" b="1" strike="noStrike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zh-CN" altLang="en-US" sz="60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endParaRPr lang="zh-CN" altLang="en-US" sz="60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algn="ctr" fontAlgn="base"/>
              <a:endParaRPr lang="zh-CN" altLang="en-US" sz="60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pSp>
          <p:nvGrpSpPr>
            <p:cNvPr id="3076" name="组合 21"/>
            <p:cNvGrpSpPr/>
            <p:nvPr/>
          </p:nvGrpSpPr>
          <p:grpSpPr>
            <a:xfrm>
              <a:off x="7491" y="4401"/>
              <a:ext cx="8204" cy="23"/>
              <a:chOff x="6700" y="4853"/>
              <a:chExt cx="8204" cy="2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6700" y="4853"/>
                <a:ext cx="1695" cy="12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3209" y="4864"/>
                <a:ext cx="1695" cy="12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79" name="组合 3"/>
          <p:cNvGrpSpPr>
            <a:grpSpLocks noChangeAspect="1"/>
          </p:cNvGrpSpPr>
          <p:nvPr userDrawn="1"/>
        </p:nvGrpSpPr>
        <p:grpSpPr>
          <a:xfrm>
            <a:off x="515938" y="2260600"/>
            <a:ext cx="3201987" cy="2505075"/>
            <a:chOff x="3808" y="869"/>
            <a:chExt cx="11582" cy="9062"/>
          </a:xfrm>
        </p:grpSpPr>
        <p:pic>
          <p:nvPicPr>
            <p:cNvPr id="3080" name="图片 1" descr="金子塔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808" y="869"/>
              <a:ext cx="11582" cy="90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1" name="图片 2" descr="面对面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4" y="3923"/>
              <a:ext cx="9938" cy="39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52709" y="1169669"/>
            <a:ext cx="1106170" cy="192781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spAutoFit/>
          </a:bodyPr>
          <a:p>
            <a:pPr algn="dist" fontAlgn="base"/>
            <a:r>
              <a:rPr lang="zh-CN" altLang="en-US" sz="60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目录</a:t>
            </a:r>
            <a:endParaRPr lang="zh-CN" altLang="en-US" sz="6000" b="1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099" name="组合 3"/>
          <p:cNvGrpSpPr>
            <a:grpSpLocks noChangeAspect="1"/>
          </p:cNvGrpSpPr>
          <p:nvPr userDrawn="1"/>
        </p:nvGrpSpPr>
        <p:grpSpPr>
          <a:xfrm>
            <a:off x="309563" y="4195763"/>
            <a:ext cx="1928812" cy="1509712"/>
            <a:chOff x="3808" y="869"/>
            <a:chExt cx="11582" cy="9062"/>
          </a:xfrm>
        </p:grpSpPr>
        <p:pic>
          <p:nvPicPr>
            <p:cNvPr id="4100" name="图片 1" descr="金子塔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808" y="869"/>
              <a:ext cx="11582" cy="90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1" name="图片 2" descr="面对面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4" y="3923"/>
              <a:ext cx="9938" cy="39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755650" y="846138"/>
            <a:ext cx="11283950" cy="5868988"/>
          </a:xfrm>
          <a:prstGeom prst="roundRect">
            <a:avLst>
              <a:gd name="adj" fmla="val 2706"/>
            </a:avLst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5123" name="组合 2"/>
          <p:cNvGrpSpPr/>
          <p:nvPr userDrawn="1"/>
        </p:nvGrpSpPr>
        <p:grpSpPr>
          <a:xfrm>
            <a:off x="982663" y="44450"/>
            <a:ext cx="11018837" cy="647700"/>
            <a:chOff x="1548" y="70"/>
            <a:chExt cx="17350" cy="102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548" y="1091"/>
              <a:ext cx="17350" cy="0"/>
            </a:xfrm>
            <a:prstGeom prst="line">
              <a:avLst/>
            </a:prstGeom>
            <a:ln>
              <a:solidFill>
                <a:srgbClr val="EF9B1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548" y="70"/>
              <a:ext cx="15024" cy="912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fontAlgn="base"/>
              <a:r>
                <a:rPr lang="zh-CN" altLang="en-US" sz="2800" b="1" strike="noStrike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主题四　封建时代的亚洲国家</a:t>
              </a:r>
              <a:endParaRPr lang="zh-CN" altLang="en-US" sz="28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10" name="文本框 8">
            <a:hlinkClick r:id="rId2" action="ppaction://hlinksldjump"/>
          </p:cNvPr>
          <p:cNvSpPr/>
          <p:nvPr userDrawn="1"/>
        </p:nvSpPr>
        <p:spPr>
          <a:xfrm>
            <a:off x="10736263" y="107950"/>
            <a:ext cx="1265238" cy="452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返回目录</a:t>
            </a:r>
            <a:endParaRPr lang="zh-CN" altLang="en-US" sz="2000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127" name="组合 15"/>
          <p:cNvGrpSpPr>
            <a:grpSpLocks noChangeAspect="1"/>
          </p:cNvGrpSpPr>
          <p:nvPr userDrawn="1"/>
        </p:nvGrpSpPr>
        <p:grpSpPr>
          <a:xfrm>
            <a:off x="109538" y="79375"/>
            <a:ext cx="793750" cy="620713"/>
            <a:chOff x="3808" y="869"/>
            <a:chExt cx="11582" cy="9062"/>
          </a:xfrm>
        </p:grpSpPr>
        <p:pic>
          <p:nvPicPr>
            <p:cNvPr id="5128" name="图片 16" descr="金子塔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08" y="869"/>
              <a:ext cx="11582" cy="90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图片 17" descr="面对面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14" y="3923"/>
              <a:ext cx="9938" cy="395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0" name="文本框 1">
            <a:hlinkClick r:id="rId5" action="ppaction://hlinksldjump"/>
          </p:cNvPr>
          <p:cNvSpPr/>
          <p:nvPr userDrawn="1"/>
        </p:nvSpPr>
        <p:spPr>
          <a:xfrm>
            <a:off x="104775" y="1200150"/>
            <a:ext cx="509588" cy="148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vert="eaVert" wrap="square" anchor="ctr" anchorCtr="0">
            <a:spAutoFit/>
          </a:bodyPr>
          <a:p>
            <a:pPr lvl="0" algn="ctr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时序坐标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31" name="文本框 2"/>
          <p:cNvSpPr/>
          <p:nvPr userDrawn="1"/>
        </p:nvSpPr>
        <p:spPr>
          <a:xfrm>
            <a:off x="104775" y="3032125"/>
            <a:ext cx="509588" cy="148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vert="eaVert" wrap="square" anchor="ctr" anchorCtr="0">
            <a:spAutoFit/>
          </a:bodyPr>
          <a:p>
            <a:pPr lvl="0" algn="ctr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中外联系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32" name="文本框 3"/>
          <p:cNvSpPr/>
          <p:nvPr userDrawn="1"/>
        </p:nvSpPr>
        <p:spPr>
          <a:xfrm>
            <a:off x="104775" y="4864100"/>
            <a:ext cx="509588" cy="148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vert="eaVert" wrap="square" anchor="ctr" anchorCtr="0">
            <a:spAutoFit/>
          </a:bodyPr>
          <a:p>
            <a:pPr lvl="0" algn="ctr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836613"/>
          </a:xfrm>
          <a:prstGeom prst="rect">
            <a:avLst/>
          </a:prstGeom>
          <a:solidFill>
            <a:srgbClr val="FFF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 userDrawn="1"/>
        </p:nvSpPr>
        <p:spPr>
          <a:xfrm>
            <a:off x="0" y="6721475"/>
            <a:ext cx="12190413" cy="136525"/>
          </a:xfrm>
          <a:prstGeom prst="rect">
            <a:avLst/>
          </a:prstGeom>
          <a:solidFill>
            <a:srgbClr val="FFF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6148" name="组合 2"/>
          <p:cNvGrpSpPr/>
          <p:nvPr userDrawn="1"/>
        </p:nvGrpSpPr>
        <p:grpSpPr>
          <a:xfrm>
            <a:off x="982663" y="65088"/>
            <a:ext cx="11018837" cy="627062"/>
            <a:chOff x="1548" y="102"/>
            <a:chExt cx="17350" cy="989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548" y="1091"/>
              <a:ext cx="17350" cy="0"/>
            </a:xfrm>
            <a:prstGeom prst="line">
              <a:avLst/>
            </a:prstGeom>
            <a:ln>
              <a:solidFill>
                <a:srgbClr val="EF9B1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645" y="102"/>
              <a:ext cx="15024" cy="912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p>
              <a:pPr fontAlgn="base"/>
              <a:r>
                <a:rPr lang="zh-CN" altLang="en-US" sz="2800" b="1" strike="noStrike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主题四　封建时代的亚洲国家</a:t>
              </a:r>
              <a:endParaRPr lang="zh-CN" altLang="en-US" sz="28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10" name="文本框 8">
            <a:hlinkClick r:id="rId2" action="ppaction://hlinksldjump"/>
          </p:cNvPr>
          <p:cNvSpPr/>
          <p:nvPr userDrawn="1"/>
        </p:nvSpPr>
        <p:spPr>
          <a:xfrm>
            <a:off x="10736263" y="107950"/>
            <a:ext cx="1265238" cy="4524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返回目录</a:t>
            </a:r>
            <a:endParaRPr lang="zh-CN" altLang="en-US" sz="2000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6152" name="组合 4"/>
          <p:cNvGrpSpPr>
            <a:grpSpLocks noChangeAspect="1"/>
          </p:cNvGrpSpPr>
          <p:nvPr userDrawn="1"/>
        </p:nvGrpSpPr>
        <p:grpSpPr>
          <a:xfrm>
            <a:off x="109538" y="79375"/>
            <a:ext cx="793750" cy="620713"/>
            <a:chOff x="3808" y="869"/>
            <a:chExt cx="11582" cy="9062"/>
          </a:xfrm>
        </p:grpSpPr>
        <p:pic>
          <p:nvPicPr>
            <p:cNvPr id="6153" name="图片 6" descr="金子塔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08" y="869"/>
              <a:ext cx="11582" cy="90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4" name="图片 10" descr="面对面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14" y="3923"/>
              <a:ext cx="9938" cy="39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split orient="vert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文本框 8"/>
          <p:cNvSpPr txBox="1"/>
          <p:nvPr/>
        </p:nvSpPr>
        <p:spPr>
          <a:xfrm>
            <a:off x="3203575" y="833438"/>
            <a:ext cx="8258175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25000"/>
              </a:lnSpc>
            </a:pPr>
            <a:r>
              <a:rPr lang="zh-CN" altLang="zh-CN" sz="40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第四单元　封建时代的亚洲国家</a:t>
            </a:r>
            <a:endParaRPr lang="zh-CN" altLang="zh-CN" sz="400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1266" name="组合 9"/>
          <p:cNvGrpSpPr/>
          <p:nvPr/>
        </p:nvGrpSpPr>
        <p:grpSpPr>
          <a:xfrm>
            <a:off x="4743450" y="2516188"/>
            <a:ext cx="6721475" cy="671512"/>
            <a:chOff x="6475" y="3852"/>
            <a:chExt cx="10583" cy="1059"/>
          </a:xfrm>
        </p:grpSpPr>
        <p:sp>
          <p:nvSpPr>
            <p:cNvPr id="8" name="六边形 7"/>
            <p:cNvSpPr>
              <a:spLocks noChangeAspect="1"/>
            </p:cNvSpPr>
            <p:nvPr/>
          </p:nvSpPr>
          <p:spPr>
            <a:xfrm rot="16200000">
              <a:off x="6389" y="3918"/>
              <a:ext cx="1059" cy="907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 fontAlgn="base"/>
              <a:r>
                <a:rPr lang="en-US" altLang="zh-CN" sz="3200" b="1" strike="noStrike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32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68" name="文本框 8">
              <a:hlinkClick r:id="rId1" action="ppaction://hlinksldjump"/>
            </p:cNvPr>
            <p:cNvSpPr txBox="1"/>
            <p:nvPr/>
          </p:nvSpPr>
          <p:spPr>
            <a:xfrm>
              <a:off x="7931" y="3959"/>
              <a:ext cx="9127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时序坐标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269" name="组合 10"/>
          <p:cNvGrpSpPr/>
          <p:nvPr/>
        </p:nvGrpSpPr>
        <p:grpSpPr>
          <a:xfrm>
            <a:off x="4737734" y="3655060"/>
            <a:ext cx="6578277" cy="789305"/>
            <a:chOff x="6468" y="3845"/>
            <a:chExt cx="10359" cy="1243"/>
          </a:xfrm>
        </p:grpSpPr>
        <p:sp>
          <p:nvSpPr>
            <p:cNvPr id="12" name="六边形 11"/>
            <p:cNvSpPr>
              <a:spLocks noChangeAspect="1"/>
            </p:cNvSpPr>
            <p:nvPr/>
          </p:nvSpPr>
          <p:spPr>
            <a:xfrm rot="16200000">
              <a:off x="6392" y="3922"/>
              <a:ext cx="1060" cy="907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 fontAlgn="base"/>
              <a:r>
                <a:rPr lang="en-US" altLang="zh-CN" sz="3200" b="1" strike="noStrike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32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71" name="文本框 12">
              <a:hlinkClick r:id="rId2" action="ppaction://hlinksldjump"/>
            </p:cNvPr>
            <p:cNvSpPr txBox="1"/>
            <p:nvPr/>
          </p:nvSpPr>
          <p:spPr>
            <a:xfrm>
              <a:off x="7699" y="4169"/>
              <a:ext cx="912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考点梳理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272" name="组合 13"/>
          <p:cNvGrpSpPr/>
          <p:nvPr/>
        </p:nvGrpSpPr>
        <p:grpSpPr>
          <a:xfrm>
            <a:off x="4749800" y="4808538"/>
            <a:ext cx="6713538" cy="673100"/>
            <a:chOff x="6487" y="3864"/>
            <a:chExt cx="10572" cy="1060"/>
          </a:xfrm>
        </p:grpSpPr>
        <p:sp>
          <p:nvSpPr>
            <p:cNvPr id="15" name="六边形 14"/>
            <p:cNvSpPr>
              <a:spLocks noChangeAspect="1"/>
            </p:cNvSpPr>
            <p:nvPr/>
          </p:nvSpPr>
          <p:spPr>
            <a:xfrm rot="16200000">
              <a:off x="6392" y="3922"/>
              <a:ext cx="1060" cy="907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eaVert" rtlCol="0" anchor="ctr"/>
            <a:p>
              <a:pPr algn="ctr" fontAlgn="base"/>
              <a:r>
                <a:rPr lang="en-US" altLang="zh-CN" sz="3200" b="1" strike="noStrike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32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74" name="文本框 15">
              <a:hlinkClick r:id="rId3" action="ppaction://hlinksldjump"/>
            </p:cNvPr>
            <p:cNvSpPr txBox="1"/>
            <p:nvPr/>
          </p:nvSpPr>
          <p:spPr>
            <a:xfrm>
              <a:off x="7931" y="3959"/>
              <a:ext cx="912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32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融会贯通克难点</a:t>
              </a:r>
              <a:endParaRPr lang="zh-CN" altLang="zh-CN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1505" name="组合 2"/>
          <p:cNvGrpSpPr/>
          <p:nvPr/>
        </p:nvGrpSpPr>
        <p:grpSpPr>
          <a:xfrm>
            <a:off x="93663" y="1098550"/>
            <a:ext cx="12003087" cy="539750"/>
            <a:chOff x="148" y="1730"/>
            <a:chExt cx="18902" cy="850"/>
          </a:xfrm>
        </p:grpSpPr>
        <p:pic>
          <p:nvPicPr>
            <p:cNvPr id="21506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8" y="1730"/>
              <a:ext cx="18902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14"/>
            <p:cNvSpPr txBox="1"/>
            <p:nvPr/>
          </p:nvSpPr>
          <p:spPr>
            <a:xfrm>
              <a:off x="6739" y="1730"/>
              <a:ext cx="5765" cy="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800" b="1" spc="10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融会贯通克难点</a:t>
              </a:r>
              <a:endParaRPr lang="zh-CN" altLang="en-US" sz="2800" b="1" spc="10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21508" name="组合 7"/>
          <p:cNvGrpSpPr/>
          <p:nvPr/>
        </p:nvGrpSpPr>
        <p:grpSpPr>
          <a:xfrm>
            <a:off x="381000" y="1958975"/>
            <a:ext cx="1800225" cy="460375"/>
            <a:chOff x="7139" y="5011"/>
            <a:chExt cx="2999" cy="773"/>
          </a:xfrm>
        </p:grpSpPr>
        <p:pic>
          <p:nvPicPr>
            <p:cNvPr id="2150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9" y="5012"/>
              <a:ext cx="2999" cy="6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0" name="文本框 9"/>
            <p:cNvSpPr txBox="1"/>
            <p:nvPr/>
          </p:nvSpPr>
          <p:spPr>
            <a:xfrm>
              <a:off x="7180" y="5011"/>
              <a:ext cx="2526" cy="7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史论结合</a:t>
              </a:r>
              <a:endPara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1511" name="文本框 99"/>
          <p:cNvSpPr txBox="1"/>
          <p:nvPr/>
        </p:nvSpPr>
        <p:spPr>
          <a:xfrm>
            <a:off x="333375" y="2459038"/>
            <a:ext cx="11633200" cy="4225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40000"/>
              </a:lnSpc>
            </a:pPr>
            <a:r>
              <a:rPr lang="zh-CN" altLang="zh-CN" sz="2400">
                <a:latin typeface="Calibri" panose="020F0502020204030204" pitchFamily="34" charset="0"/>
                <a:ea typeface="黑体" panose="02010609060101010101" pitchFamily="49" charset="-122"/>
              </a:rPr>
              <a:t>观点：文明交流、互鉴促进共同发展。</a:t>
            </a:r>
            <a:endParaRPr lang="zh-CN" altLang="zh-CN" sz="2400">
              <a:latin typeface="Calibri" panose="020F0502020204030204" pitchFamily="34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2400">
                <a:latin typeface="Calibri" panose="020F0502020204030204" pitchFamily="34" charset="0"/>
                <a:ea typeface="黑体" panose="02010609060101010101" pitchFamily="49" charset="-122"/>
              </a:rPr>
              <a:t>史实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亚历山大东征促进了东西方文化的大交汇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加强了东西方之间的经济联系和贸易往来；阿拉伯人担当了沟通东西方文化的角色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将中国的造纸术、指南针、火药等重大发明和印度的棉花、食糖等传入欧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洲，促进了世界文化的发展；</a:t>
            </a:r>
            <a:endParaRPr lang="zh-CN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郑和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次下西洋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先后到达亚洲和非洲的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多个国家和地区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增进了中国与亚非国家和地区的相互了解和友好往来；</a:t>
            </a:r>
            <a:endParaRPr lang="zh-CN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新航路的开辟促进了洲际间物种和文化的交流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传播了欧洲先进的思想观念和科学技术</a:t>
            </a:r>
            <a:r>
              <a:rPr lang="zh-CN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400">
                <a:latin typeface="Calibri" panose="020F0502020204030204" pitchFamily="34" charset="0"/>
                <a:ea typeface="宋体" panose="02010600030101010101" pitchFamily="2" charset="-122"/>
              </a:rPr>
              <a:t>丰富了人们的生活。</a:t>
            </a:r>
            <a:endParaRPr lang="zh-CN" altLang="en-US" sz="24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2529" name="组合 7"/>
          <p:cNvGrpSpPr/>
          <p:nvPr/>
        </p:nvGrpSpPr>
        <p:grpSpPr>
          <a:xfrm>
            <a:off x="477838" y="1157288"/>
            <a:ext cx="1800225" cy="460375"/>
            <a:chOff x="7139" y="5011"/>
            <a:chExt cx="2999" cy="773"/>
          </a:xfrm>
        </p:grpSpPr>
        <p:pic>
          <p:nvPicPr>
            <p:cNvPr id="22530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39" y="5012"/>
              <a:ext cx="2999" cy="6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1" name="文本框 9"/>
            <p:cNvSpPr txBox="1"/>
            <p:nvPr/>
          </p:nvSpPr>
          <p:spPr>
            <a:xfrm>
              <a:off x="7180" y="5011"/>
              <a:ext cx="2526" cy="7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联系归纳</a:t>
              </a:r>
              <a:endPara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2532" name="文本框 99"/>
          <p:cNvSpPr txBox="1"/>
          <p:nvPr/>
        </p:nvSpPr>
        <p:spPr>
          <a:xfrm>
            <a:off x="406400" y="1797050"/>
            <a:ext cx="6985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>
                <a:latin typeface="Calibri" panose="020F0502020204030204" pitchFamily="34" charset="0"/>
                <a:ea typeface="黑体" panose="02010609060101010101" pitchFamily="49" charset="-122"/>
              </a:rPr>
              <a:t>古代文明之间的暴力冲突与和平交流</a:t>
            </a:r>
            <a:endParaRPr lang="zh-CN" altLang="en-US" sz="240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287338" y="2382838"/>
          <a:ext cx="11595100" cy="4113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295"/>
                <a:gridCol w="2473960"/>
                <a:gridCol w="8285480"/>
              </a:tblGrid>
              <a:tr h="530225"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方式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事例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影响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10">
                <a:tc rowSpan="3"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暴力冲突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希波战争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东西方文明第一次冲撞、交流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6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亚历山大东征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把古希腊文明传播开来，同时也使古希腊文明吸收了东方文明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1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罗马帝国扩张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把古希腊、罗马文明传播到亚欧非地区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10">
                <a:tc rowSpan="2"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和平交流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阿拉伯人的贡献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沟通了东西方文明，改进并传播了印度人创造的阿拉伯数字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6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马可·波罗来华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记述其东方经历和见闻的《马可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·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波罗行纪》一书，激起了欧洲人对东方的憧憬与向往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382588" y="1590675"/>
          <a:ext cx="11425238" cy="4389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4730"/>
                <a:gridCol w="10410190"/>
              </a:tblGrid>
              <a:tr h="71120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认识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（1）和平交流和暴力冲突都是古代文明交流的方式，和平友好的交往才是文明交流的主旋律；</a:t>
                      </a:r>
                      <a:endParaRPr 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（2）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正确对待不同地区的文明：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古代文明是多元化的，所有文明都有其自身特点，都是人类共同的财富，都应该被理解和尊重；②我们要以开放的态度对待不同的文明，合理吸收不同文明的积极成分，自觉抵制其消极成分和不良影响；③提倡中华文明和其他文明平等交流，融合互补，共同发展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联系现实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列举当下社会属于暴力冲突和和平交流和事件各一例；暴力冲突：2003年美国对伊拉克实施军事打击；和平交流：“一带一路”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cxnSp>
        <p:nvCxnSpPr>
          <p:cNvPr id="3" name="直接箭头连接符 2"/>
          <p:cNvCxnSpPr/>
          <p:nvPr/>
        </p:nvCxnSpPr>
        <p:spPr>
          <a:xfrm>
            <a:off x="1971675" y="3738563"/>
            <a:ext cx="92233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710488" y="355758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914775" y="355758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703888" y="355758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006013" y="355758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481263" y="355758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783" name="文本框 12"/>
          <p:cNvSpPr txBox="1"/>
          <p:nvPr/>
        </p:nvSpPr>
        <p:spPr>
          <a:xfrm>
            <a:off x="1843088" y="3805238"/>
            <a:ext cx="14017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世纪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784" name="文本框 13"/>
          <p:cNvSpPr txBox="1"/>
          <p:nvPr/>
        </p:nvSpPr>
        <p:spPr>
          <a:xfrm>
            <a:off x="1928813" y="2913063"/>
            <a:ext cx="11049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大和政权统一日本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785" name="文本框 14"/>
          <p:cNvSpPr txBox="1"/>
          <p:nvPr/>
        </p:nvSpPr>
        <p:spPr>
          <a:xfrm>
            <a:off x="3236913" y="3805238"/>
            <a:ext cx="1403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世纪初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786" name="文本框 16"/>
          <p:cNvSpPr txBox="1"/>
          <p:nvPr/>
        </p:nvSpPr>
        <p:spPr>
          <a:xfrm>
            <a:off x="5016500" y="3805238"/>
            <a:ext cx="14033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646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787" name="文本框 17"/>
          <p:cNvSpPr txBox="1"/>
          <p:nvPr/>
        </p:nvSpPr>
        <p:spPr>
          <a:xfrm>
            <a:off x="7010400" y="3805238"/>
            <a:ext cx="1403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世纪中期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788" name="文本框 18"/>
          <p:cNvSpPr txBox="1"/>
          <p:nvPr/>
        </p:nvSpPr>
        <p:spPr>
          <a:xfrm>
            <a:off x="9309100" y="3805238"/>
            <a:ext cx="1403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世纪晚期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789" name="文本框 19"/>
          <p:cNvSpPr txBox="1"/>
          <p:nvPr/>
        </p:nvSpPr>
        <p:spPr>
          <a:xfrm>
            <a:off x="3340100" y="2952750"/>
            <a:ext cx="11969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伊斯兰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教产生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790" name="文本框 21"/>
          <p:cNvSpPr txBox="1"/>
          <p:nvPr/>
        </p:nvSpPr>
        <p:spPr>
          <a:xfrm>
            <a:off x="6780213" y="2644775"/>
            <a:ext cx="1865312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阿拉伯帝国成为当时世界上疆域最大的帝国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791" name="文本框 22"/>
          <p:cNvSpPr txBox="1"/>
          <p:nvPr/>
        </p:nvSpPr>
        <p:spPr>
          <a:xfrm>
            <a:off x="9323388" y="2952750"/>
            <a:ext cx="14192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日本进入幕府统治时期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792" name="文本框 37"/>
          <p:cNvSpPr txBox="1"/>
          <p:nvPr/>
        </p:nvSpPr>
        <p:spPr>
          <a:xfrm>
            <a:off x="4941888" y="3090863"/>
            <a:ext cx="15541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大化改新开始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3329" name="组合 5"/>
          <p:cNvGrpSpPr/>
          <p:nvPr/>
        </p:nvGrpSpPr>
        <p:grpSpPr>
          <a:xfrm>
            <a:off x="1317625" y="1928813"/>
            <a:ext cx="1943100" cy="479425"/>
            <a:chOff x="2582" y="1619"/>
            <a:chExt cx="3060" cy="754"/>
          </a:xfrm>
        </p:grpSpPr>
        <p:pic>
          <p:nvPicPr>
            <p:cNvPr id="13330" name="图片 2" descr="三级标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82" y="1619"/>
              <a:ext cx="3060" cy="7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1" name="文本框 5"/>
            <p:cNvSpPr txBox="1"/>
            <p:nvPr/>
          </p:nvSpPr>
          <p:spPr>
            <a:xfrm>
              <a:off x="2729" y="1644"/>
              <a:ext cx="24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时序坐标</a:t>
              </a: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/>
      <p:bldP spid="331785" grpId="0"/>
      <p:bldP spid="331786" grpId="0"/>
      <p:bldP spid="331787" grpId="0"/>
      <p:bldP spid="331788" grpId="0"/>
      <p:bldP spid="331784" grpId="0"/>
      <p:bldP spid="331789" grpId="0"/>
      <p:bldP spid="331792" grpId="0"/>
      <p:bldP spid="331790" grpId="0"/>
      <p:bldP spid="3317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4337" name="组合 2"/>
          <p:cNvGrpSpPr/>
          <p:nvPr/>
        </p:nvGrpSpPr>
        <p:grpSpPr>
          <a:xfrm>
            <a:off x="15875" y="1055688"/>
            <a:ext cx="12175173" cy="645476"/>
            <a:chOff x="12" y="1190"/>
            <a:chExt cx="19173" cy="1015"/>
          </a:xfrm>
        </p:grpSpPr>
        <p:pic>
          <p:nvPicPr>
            <p:cNvPr id="14338" name="图片 5" descr="一级标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" y="1273"/>
              <a:ext cx="19173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7"/>
            <p:cNvSpPr txBox="1"/>
            <p:nvPr/>
          </p:nvSpPr>
          <p:spPr>
            <a:xfrm>
              <a:off x="6468" y="1190"/>
              <a:ext cx="6211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/>
              <a:r>
                <a:rPr lang="en-US" altLang="zh-CN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考点梳理</a:t>
              </a:r>
              <a:endPara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340" name="组合 1"/>
          <p:cNvGrpSpPr/>
          <p:nvPr/>
        </p:nvGrpSpPr>
        <p:grpSpPr>
          <a:xfrm>
            <a:off x="268288" y="1958975"/>
            <a:ext cx="11339512" cy="587375"/>
            <a:chOff x="422" y="3085"/>
            <a:chExt cx="17860" cy="925"/>
          </a:xfrm>
        </p:grpSpPr>
        <p:grpSp>
          <p:nvGrpSpPr>
            <p:cNvPr id="14341" name="组合 6"/>
            <p:cNvGrpSpPr/>
            <p:nvPr/>
          </p:nvGrpSpPr>
          <p:grpSpPr>
            <a:xfrm>
              <a:off x="422" y="3085"/>
              <a:ext cx="2612" cy="860"/>
              <a:chOff x="4393" y="4422"/>
              <a:chExt cx="2806" cy="862"/>
            </a:xfrm>
          </p:grpSpPr>
          <p:pic>
            <p:nvPicPr>
              <p:cNvPr id="14342" name="图片 1" descr="1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93" y="4422"/>
                <a:ext cx="2806" cy="8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3" name="文本框 5"/>
              <p:cNvSpPr txBox="1"/>
              <p:nvPr/>
            </p:nvSpPr>
            <p:spPr>
              <a:xfrm>
                <a:off x="4393" y="4442"/>
                <a:ext cx="2806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rPr>
                  <a:t> </a:t>
                </a:r>
                <a:r>
                  <a:rPr lang="zh-CN" altLang="en-US" sz="28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rPr>
                  <a:t>考点 </a:t>
                </a:r>
                <a:r>
                  <a:rPr lang="zh-CN" altLang="en-US" sz="2800" b="1"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rPr>
                  <a:t> </a:t>
                </a: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rPr>
                  <a:t>1 </a:t>
                </a:r>
                <a:endPara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44" name="文本框 99"/>
            <p:cNvSpPr txBox="1"/>
            <p:nvPr/>
          </p:nvSpPr>
          <p:spPr>
            <a:xfrm>
              <a:off x="3191" y="3188"/>
              <a:ext cx="1509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大化改新 　古代日本社会</a:t>
              </a:r>
              <a:endParaRPr lang="zh-CN" altLang="zh-CN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345" name="文本框 2"/>
          <p:cNvSpPr txBox="1"/>
          <p:nvPr/>
        </p:nvSpPr>
        <p:spPr>
          <a:xfrm>
            <a:off x="268288" y="2532063"/>
            <a:ext cx="115157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黑体" panose="02010609060101010101" pitchFamily="49" charset="-122"/>
              </a:rPr>
              <a:t>2011</a:t>
            </a:r>
            <a:r>
              <a:rPr lang="zh-CN" altLang="zh-CN" sz="2400">
                <a:latin typeface="Calibri" panose="020F0502020204030204" pitchFamily="34" charset="0"/>
                <a:ea typeface="黑体" panose="02010609060101010101" pitchFamily="49" charset="-122"/>
              </a:rPr>
              <a:t>版课标：</a:t>
            </a:r>
            <a:r>
              <a:rPr lang="zh-CN" altLang="zh-CN" sz="2400">
                <a:latin typeface="楷体" panose="02010609060101010101" charset="-122"/>
                <a:ea typeface="楷体" panose="02010609060101010101" charset="-122"/>
              </a:rPr>
              <a:t>知道大化改新，初步了解日本古代社会。</a:t>
            </a:r>
            <a:endParaRPr lang="zh-CN" alt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339725" y="3178175"/>
          <a:ext cx="11515725" cy="3292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900"/>
                <a:gridCol w="1026795"/>
                <a:gridCol w="3631565"/>
                <a:gridCol w="1532890"/>
                <a:gridCol w="1805940"/>
                <a:gridCol w="2921000"/>
              </a:tblGrid>
              <a:tr h="228600">
                <a:tc rowSpan="2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大化改新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646年开始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领导人物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孝德天皇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背景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（1）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国内：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社会矛盾尖锐，政局混乱，大和皇族中的改革派发动宫廷政变，孝德天皇即位（年号大化）；</a:t>
                      </a:r>
                      <a:endParaRPr 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（2）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国际：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6～9世纪，日本积极吸收中国文化。中国文化直接影响着日本，推动日本进行改革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6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438" y="3736975"/>
            <a:ext cx="1962150" cy="2171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209550" y="1571625"/>
          <a:ext cx="11769725" cy="4389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695"/>
                <a:gridCol w="1045210"/>
                <a:gridCol w="10116820"/>
              </a:tblGrid>
              <a:tr h="731520">
                <a:tc rowSpan="3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大化改新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性质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日本仿效唐朝典章制度进行的一系列自上而下的封建性质的改革［2010.25（1）］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主要内容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（1）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政治上：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建立以天皇为中心的中央集权制度，地方设国、郡、里三级，由中央派官治理；</a:t>
                      </a:r>
                      <a:endParaRPr 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（2）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经济上：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①废除一切私地、私民，将土地、部民收归国有，成为公地、公民；②国家将土地分给公民，每隔六年授田一次，不能终生使用，也不能买卖；③统一赋税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影响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大化改新使日本发展成为一个中央集权制的封建国家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339725" y="1885950"/>
          <a:ext cx="11515725" cy="3840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545"/>
                <a:gridCol w="10456545"/>
              </a:tblGrid>
              <a:tr h="384048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古代日本社会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（1）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6世纪前的日本：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1～2世纪，日本有100多个小国；5世纪初，大和政权基本实现了统一，最高统治者依靠贵族统治全国，王室和贵族各有自己的私有领地；</a:t>
                      </a:r>
                      <a:endParaRPr 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（2）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大化改新时期：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大化改新后，大和正式改称日本国，日本成为一个中央集权制的封建国家；</a:t>
                      </a:r>
                      <a:endParaRPr 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（3）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幕府统治时期：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12世纪晚期，日本进入幕府统治时期，天皇大权旁落，成为一种礼仪的摆设，国家大权基本掌握在武士阶层手中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7409" name="组合 1"/>
          <p:cNvGrpSpPr/>
          <p:nvPr/>
        </p:nvGrpSpPr>
        <p:grpSpPr>
          <a:xfrm>
            <a:off x="339725" y="1600200"/>
            <a:ext cx="11815763" cy="587375"/>
            <a:chOff x="422" y="3085"/>
            <a:chExt cx="18609" cy="925"/>
          </a:xfrm>
        </p:grpSpPr>
        <p:grpSp>
          <p:nvGrpSpPr>
            <p:cNvPr id="17410" name="组合 6"/>
            <p:cNvGrpSpPr/>
            <p:nvPr/>
          </p:nvGrpSpPr>
          <p:grpSpPr>
            <a:xfrm>
              <a:off x="422" y="3085"/>
              <a:ext cx="2612" cy="860"/>
              <a:chOff x="4393" y="4422"/>
              <a:chExt cx="2806" cy="862"/>
            </a:xfrm>
          </p:grpSpPr>
          <p:pic>
            <p:nvPicPr>
              <p:cNvPr id="17411" name="图片 1" descr="10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93" y="4422"/>
                <a:ext cx="2806" cy="8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12" name="文本框 5"/>
              <p:cNvSpPr txBox="1"/>
              <p:nvPr/>
            </p:nvSpPr>
            <p:spPr>
              <a:xfrm>
                <a:off x="4393" y="4442"/>
                <a:ext cx="2806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rPr>
                  <a:t> </a:t>
                </a:r>
                <a:r>
                  <a:rPr lang="zh-CN" altLang="en-US" sz="28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rPr>
                  <a:t>考点 </a:t>
                </a:r>
                <a:r>
                  <a:rPr lang="zh-CN" altLang="en-US" sz="2800" b="1"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rPr>
                  <a:t> </a:t>
                </a:r>
                <a:r>
                  <a:rPr lang="en-US" altLang="zh-CN" sz="2800" b="1"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rPr>
                  <a:t>2 </a:t>
                </a:r>
                <a:endPara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7413" name="文本框 99"/>
            <p:cNvSpPr txBox="1"/>
            <p:nvPr/>
          </p:nvSpPr>
          <p:spPr>
            <a:xfrm>
              <a:off x="3191" y="3188"/>
              <a:ext cx="1584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伊斯兰教　阿拉伯帝国</a:t>
              </a:r>
              <a:endParaRPr lang="zh-CN" altLang="zh-CN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414" name="文本框 2"/>
          <p:cNvSpPr txBox="1"/>
          <p:nvPr/>
        </p:nvSpPr>
        <p:spPr>
          <a:xfrm>
            <a:off x="339725" y="2459038"/>
            <a:ext cx="115157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黑体" panose="02010609060101010101" pitchFamily="49" charset="-122"/>
              </a:rPr>
              <a:t>2011</a:t>
            </a:r>
            <a:r>
              <a:rPr lang="zh-CN" altLang="zh-CN" sz="2400">
                <a:latin typeface="Calibri" panose="020F0502020204030204" pitchFamily="34" charset="0"/>
                <a:ea typeface="黑体" panose="02010609060101010101" pitchFamily="49" charset="-122"/>
              </a:rPr>
              <a:t>版课标：</a:t>
            </a:r>
            <a:r>
              <a:rPr lang="zh-CN" altLang="zh-CN" sz="2400">
                <a:latin typeface="楷体" panose="02010609060101010101" charset="-122"/>
                <a:ea typeface="楷体" panose="02010609060101010101" charset="-122"/>
              </a:rPr>
              <a:t>了解伊斯兰教的传播，初步认识阿拉伯帝国在文化上的贡献。</a:t>
            </a:r>
            <a:endParaRPr lang="zh-CN" alt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339725" y="3475038"/>
          <a:ext cx="11514138" cy="1646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585"/>
                <a:gridCol w="926465"/>
                <a:gridCol w="2639695"/>
                <a:gridCol w="1240155"/>
                <a:gridCol w="5836920"/>
              </a:tblGrid>
              <a:tr h="270510">
                <a:tc rowSpan="2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伊斯兰教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创立时间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7世纪初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创立者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穆罕默德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传播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伴随着阿拉伯帝国的扩张，伊斯兰教向阿拉伯半岛以外的地区广泛传播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273050" y="1577975"/>
          <a:ext cx="11644313" cy="4389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5510"/>
                <a:gridCol w="1110615"/>
                <a:gridCol w="9628505"/>
              </a:tblGrid>
              <a:tr h="2743200">
                <a:tc rowSpan="2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阿拉伯帝国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形成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（1）622年，穆罕默德在麦地那建立穆斯林公社，阿拉伯国家的雏形由此诞生；</a:t>
                      </a:r>
                      <a:endParaRPr 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（2）630年，穆罕默德率穆斯林占领麦加。此后，半岛各部落承认穆罕默德的统治地位，阿拉伯半岛基本统一；</a:t>
                      </a:r>
                      <a:endParaRPr 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（3）穆罕默德及其继承者对外扩张，至8世纪中期，阿拉伯帝国版图横跨亚、欧、非三大洲，是当时世界上疆域最大的帝国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衰亡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从9世纪中叶起，阿拉伯帝国内讧不已。1258年，蒙古人攻陷巴格达，阿拉伯帝国灭亡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415925" y="1936750"/>
          <a:ext cx="11301413" cy="3292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840"/>
                <a:gridCol w="652780"/>
                <a:gridCol w="1008380"/>
                <a:gridCol w="8761730"/>
              </a:tblGrid>
              <a:tr h="1645920">
                <a:tc rowSpan="3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阿拉伯帝国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文化贡献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翻译典籍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830年，哈里发在巴格达设立“智慧宫”，大量的希腊、波斯、印度的典籍被译为阿拉伯文。在吸收、消化外来文化的基础上创造了有自己特色的阿拉伯文化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10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数学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改造了古印度人从0到9的计数法，形成“阿拉伯数字”，并创造了完整的代数学，阿拉伯数字是阿拉伯人对世界文化的独特贡献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医学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《医学集成》和《医典》两部书，长期被欧洲医学界奉为经典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488950" y="2152650"/>
          <a:ext cx="11207750" cy="3292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220"/>
                <a:gridCol w="647700"/>
                <a:gridCol w="999490"/>
                <a:gridCol w="8688705"/>
              </a:tblGrid>
              <a:tr h="1097280">
                <a:tc rowSpan="3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阿拉伯帝国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7E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文化贡献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文学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《天方夜谭》又名《一千零一夜》，是阿拉伯民间故事集，反映了阿拉伯帝国的社会生活，是阿拉伯文学的瑰宝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传播文化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中国的造纸术、指南针、火药等重大发明和印度的棉花、食糖等都是由阿拉伯人传入欧洲的［2011.21（2）］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意义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阿拉伯人担当了沟通东西方文化的角色，为世界文化的发展作出了卓越贡献，被称为“东西方文化交流的使者”（2010.12）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755" marR="7175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tags/tag1.xml><?xml version="1.0" encoding="utf-8"?>
<p:tagLst xmlns:p="http://schemas.openxmlformats.org/presentationml/2006/main">
  <p:tag name="KSO_WM_DOC_GUID" val="{7c98234e-252d-4894-86df-c67ef64b4968}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仿宋"/>
        <a:font script="Hebr" typeface="仿宋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2075" cmpd="thickThin"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rgbClr val="FACF00"/>
              </a:gs>
              <a:gs pos="83000">
                <a:srgbClr val="EF9B11"/>
              </a:gs>
              <a:gs pos="100000">
                <a:srgbClr val="FACF00"/>
              </a:gs>
            </a:gsLst>
            <a:lin ang="5400000" scaled="1"/>
          </a:gradFill>
          <a:prstDash val="solid"/>
        </a:ln>
      </a:spPr>
      <a:bodyPr rtlCol="0" anchor="ctr"/>
      <a:lstStyle>
        <a:defPPr algn="ctr" fontAlgn="base">
          <a:defRPr lang="zh-CN" altLang="en-US" strike="noStrike" noProof="1"/>
        </a:defPPr>
      </a:lstStyle>
      <a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a:style>
    </a:spDef>
    <a:lnDef>
      <a:spPr>
        <a:ln w="63500">
          <a:solidFill>
            <a:schemeClr val="accent2">
              <a:lumMod val="60000"/>
              <a:lumOff val="40000"/>
            </a:schemeClr>
          </a:solidFill>
          <a:prstDash val="lgDashDot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仿宋"/>
        <a:font script="Hebr" typeface="仿宋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仿宋"/>
        <a:font script="Hebr" typeface="仿宋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2264</Words>
  <PresentationFormat>自定义</PresentationFormat>
  <Paragraphs>240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Times New Roman</vt:lpstr>
      <vt:lpstr>Tahoma</vt:lpstr>
      <vt:lpstr>华文中宋</vt:lpstr>
      <vt:lpstr>Arial Unicode MS</vt:lpstr>
      <vt:lpstr>仿宋_GB2312</vt:lpstr>
      <vt:lpstr>仿宋</vt:lpstr>
      <vt:lpstr>MingLiU_HKSCS</vt:lpstr>
      <vt:lpstr>MingLiU-ExtB</vt:lpstr>
      <vt:lpstr>楷体_GB2312</vt:lpstr>
      <vt:lpstr>新宋体</vt:lpstr>
      <vt:lpstr>楷体</vt:lpstr>
      <vt:lpstr>Courier New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2018-06-26T07:00:00Z</dcterms:created>
  <dcterms:modified xsi:type="dcterms:W3CDTF">2021-08-24T08:39:59Z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A620E373422B492282B165B90A5539CA</vt:lpwstr>
  </property>
</Properties>
</file>