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2" r:id="rId3"/>
    <p:sldId id="285" r:id="rId4"/>
    <p:sldId id="263" r:id="rId5"/>
    <p:sldId id="280" r:id="rId7"/>
    <p:sldId id="304" r:id="rId8"/>
    <p:sldId id="265" r:id="rId9"/>
    <p:sldId id="266" r:id="rId10"/>
    <p:sldId id="267" r:id="rId11"/>
    <p:sldId id="282" r:id="rId12"/>
    <p:sldId id="283" r:id="rId13"/>
    <p:sldId id="271" r:id="rId14"/>
    <p:sldId id="270" r:id="rId15"/>
    <p:sldId id="258" r:id="rId16"/>
    <p:sldId id="269" r:id="rId17"/>
    <p:sldId id="281" r:id="rId18"/>
    <p:sldId id="274" r:id="rId19"/>
    <p:sldId id="284" r:id="rId20"/>
    <p:sldId id="275" r:id="rId21"/>
    <p:sldId id="277" r:id="rId22"/>
    <p:sldId id="279" r:id="rId23"/>
    <p:sldId id="324" r:id="rId24"/>
    <p:sldId id="287"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09" autoAdjust="0"/>
    <p:restoredTop sz="94660"/>
  </p:normalViewPr>
  <p:slideViewPr>
    <p:cSldViewPr snapToGrid="0">
      <p:cViewPr varScale="1">
        <p:scale>
          <a:sx n="87" d="100"/>
          <a:sy n="87" d="100"/>
        </p:scale>
        <p:origin x="-581" y="-8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3.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9778E-B533-491B-A037-63CEC32982E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D65D2-3D3F-4108-9C1E-21CB58C64CD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FD65D2-3D3F-4108-9C1E-21CB58C64CD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120A-4108-4952-BDD3-96E655023CC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364D5-53BF-4B95-87E5-7D414C0F8F7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GIF"/><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emf"/><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2831116"/>
            <a:ext cx="4918579" cy="103239"/>
            <a:chOff x="0" y="3377381"/>
            <a:chExt cx="4918579" cy="103239"/>
          </a:xfrm>
        </p:grpSpPr>
        <p:cxnSp>
          <p:nvCxnSpPr>
            <p:cNvPr id="3" name="直接连接符 2"/>
            <p:cNvCxnSpPr>
              <a:endCxn id="8" idx="2"/>
            </p:cNvCxnSpPr>
            <p:nvPr/>
          </p:nvCxnSpPr>
          <p:spPr>
            <a:xfrm>
              <a:off x="0" y="3429000"/>
              <a:ext cx="4815340"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815340" y="3377381"/>
              <a:ext cx="103239" cy="103239"/>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4625541" y="2570701"/>
            <a:ext cx="2214880" cy="706755"/>
          </a:xfrm>
          <a:prstGeom prst="rect">
            <a:avLst/>
          </a:prstGeom>
          <a:noFill/>
        </p:spPr>
        <p:txBody>
          <a:bodyPr wrap="none" rtlCol="0">
            <a:spAutoFit/>
          </a:bodyPr>
          <a:lstStyle/>
          <a:p>
            <a:r>
              <a:rPr lang="zh-CN" altLang="en-US" sz="4000">
                <a:latin typeface="方正隶书繁体" panose="03000509000000000000" pitchFamily="65" charset="-122"/>
                <a:ea typeface="方正隶书繁体" panose="03000509000000000000" pitchFamily="65" charset="-122"/>
              </a:rPr>
              <a:t>  第</a:t>
            </a:r>
            <a:r>
              <a:rPr lang="en-US" altLang="zh-CN" sz="4000">
                <a:latin typeface="方正隶书繁体" panose="03000509000000000000" pitchFamily="65" charset="-122"/>
                <a:ea typeface="方正隶书繁体" panose="03000509000000000000" pitchFamily="65" charset="-122"/>
              </a:rPr>
              <a:t>10</a:t>
            </a:r>
            <a:r>
              <a:rPr lang="zh-CN" altLang="en-US" sz="4000">
                <a:latin typeface="方正隶书繁体" panose="03000509000000000000" pitchFamily="65" charset="-122"/>
                <a:ea typeface="方正隶书繁体" panose="03000509000000000000" pitchFamily="65" charset="-122"/>
              </a:rPr>
              <a:t>课 </a:t>
            </a:r>
            <a:endParaRPr lang="zh-CN" altLang="en-US" sz="4000">
              <a:latin typeface="方正隶书繁体" panose="03000509000000000000" pitchFamily="65" charset="-122"/>
              <a:ea typeface="方正隶书繁体" panose="03000509000000000000" pitchFamily="65" charset="-122"/>
            </a:endParaRPr>
          </a:p>
        </p:txBody>
      </p:sp>
      <p:grpSp>
        <p:nvGrpSpPr>
          <p:cNvPr id="12" name="组合 11"/>
          <p:cNvGrpSpPr/>
          <p:nvPr/>
        </p:nvGrpSpPr>
        <p:grpSpPr>
          <a:xfrm flipH="1">
            <a:off x="7171390" y="2831115"/>
            <a:ext cx="4918579" cy="103239"/>
            <a:chOff x="0" y="3377381"/>
            <a:chExt cx="4918579" cy="103239"/>
          </a:xfrm>
        </p:grpSpPr>
        <p:cxnSp>
          <p:nvCxnSpPr>
            <p:cNvPr id="13" name="直接连接符 12"/>
            <p:cNvCxnSpPr>
              <a:endCxn id="14" idx="2"/>
            </p:cNvCxnSpPr>
            <p:nvPr/>
          </p:nvCxnSpPr>
          <p:spPr>
            <a:xfrm>
              <a:off x="0" y="3429000"/>
              <a:ext cx="4815340"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4815340" y="3377381"/>
              <a:ext cx="103239" cy="103239"/>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37903" y="3579637"/>
            <a:ext cx="5888791" cy="3258846"/>
          </a:xfrm>
          <a:prstGeom prst="rect">
            <a:avLst/>
          </a:prstGeom>
        </p:spPr>
      </p:pic>
      <p:sp>
        <p:nvSpPr>
          <p:cNvPr id="2" name="矩形 1"/>
          <p:cNvSpPr/>
          <p:nvPr/>
        </p:nvSpPr>
        <p:spPr>
          <a:xfrm>
            <a:off x="2917330" y="3277315"/>
            <a:ext cx="6610350" cy="953135"/>
          </a:xfrm>
          <a:prstGeom prst="rect">
            <a:avLst/>
          </a:prstGeom>
        </p:spPr>
        <p:txBody>
          <a:bodyPr wrap="none">
            <a:spAutoFit/>
          </a:bodyPr>
          <a:lstStyle/>
          <a:p>
            <a:r>
              <a:rPr lang="zh-CN" altLang="en-US" sz="3600" b="1"/>
              <a:t>当代中国的法治与精神文明建设</a:t>
            </a:r>
            <a:endParaRPr lang="zh-CN" altLang="en-US" sz="3600" b="1"/>
          </a:p>
          <a:p>
            <a:endParaRPr lang="en-US" altLang="zh-CN" sz="2000" b="1"/>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955" y="237509"/>
            <a:ext cx="8043991" cy="6620491"/>
            <a:chOff x="1221801" y="1719625"/>
            <a:chExt cx="3688764" cy="3080791"/>
          </a:xfrm>
        </p:grpSpPr>
        <p:sp>
          <p:nvSpPr>
            <p:cNvPr id="2" name="椭圆 1"/>
            <p:cNvSpPr/>
            <p:nvPr/>
          </p:nvSpPr>
          <p:spPr>
            <a:xfrm>
              <a:off x="1532467" y="1719625"/>
              <a:ext cx="3067432" cy="30674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21801" y="4328844"/>
              <a:ext cx="1350276" cy="471572"/>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513" y="1789213"/>
              <a:ext cx="1448052" cy="505719"/>
            </a:xfrm>
            <a:prstGeom prst="rect">
              <a:avLst/>
            </a:prstGeom>
          </p:spPr>
        </p:pic>
      </p:grpSp>
      <p:sp>
        <p:nvSpPr>
          <p:cNvPr id="11" name="矩形 10"/>
          <p:cNvSpPr/>
          <p:nvPr/>
        </p:nvSpPr>
        <p:spPr>
          <a:xfrm>
            <a:off x="616592" y="1940189"/>
            <a:ext cx="6993864" cy="4215765"/>
          </a:xfrm>
          <a:prstGeom prst="rect">
            <a:avLst/>
          </a:prstGeom>
        </p:spPr>
        <p:txBody>
          <a:bodyPr wrap="square">
            <a:spAutoFit/>
          </a:bodyPr>
          <a:lstStyle/>
          <a:p>
            <a:endParaRPr lang="en-US" altLang="zh-CN" sz="2000"/>
          </a:p>
          <a:p>
            <a:r>
              <a:rPr lang="en-US" altLang="zh-CN" sz="2400" b="1"/>
              <a:t>1999</a:t>
            </a:r>
            <a:r>
              <a:rPr lang="zh-CN" altLang="en-US" sz="2400" b="1"/>
              <a:t>年和</a:t>
            </a:r>
            <a:r>
              <a:rPr lang="en-US" altLang="zh-CN" sz="2400" b="1"/>
              <a:t>2004</a:t>
            </a:r>
            <a:r>
              <a:rPr lang="zh-CN" altLang="en-US" sz="2400" b="1"/>
              <a:t>年</a:t>
            </a:r>
            <a:r>
              <a:rPr lang="zh-CN" altLang="en-US" sz="2400"/>
              <a:t>，</a:t>
            </a:r>
            <a:r>
              <a:rPr lang="en-US" altLang="zh-CN" sz="2800" b="1">
                <a:solidFill>
                  <a:srgbClr val="FF0000"/>
                </a:solidFill>
              </a:rPr>
              <a:t>《</a:t>
            </a:r>
            <a:r>
              <a:rPr lang="zh-CN" altLang="en-US" sz="2800" b="1">
                <a:solidFill>
                  <a:srgbClr val="FF0000"/>
                </a:solidFill>
              </a:rPr>
              <a:t>中华人民共和国宪法修正案</a:t>
            </a:r>
            <a:r>
              <a:rPr lang="en-US" altLang="zh-CN" sz="2800" b="1">
                <a:solidFill>
                  <a:srgbClr val="FF0000"/>
                </a:solidFill>
              </a:rPr>
              <a:t>》</a:t>
            </a:r>
            <a:r>
              <a:rPr lang="zh-CN" altLang="en-US" sz="2400"/>
              <a:t>先后将“实行依法治国，建设社会主义法治国家”和 “国家尊重和保障人权”写入宪法，法治建设得到进一步加强。</a:t>
            </a:r>
            <a:endParaRPr lang="en-US" altLang="zh-CN" sz="2400"/>
          </a:p>
          <a:p>
            <a:endParaRPr lang="en-US" altLang="zh-CN" sz="2400"/>
          </a:p>
          <a:p>
            <a:endParaRPr lang="en-US" altLang="zh-CN" sz="2400"/>
          </a:p>
          <a:p>
            <a:r>
              <a:rPr lang="zh-CN" altLang="en-US" sz="2400"/>
              <a:t>到</a:t>
            </a:r>
            <a:r>
              <a:rPr lang="en-US" altLang="zh-CN" sz="2400" b="1"/>
              <a:t>2010</a:t>
            </a:r>
            <a:r>
              <a:rPr lang="zh-CN" altLang="en-US" sz="2400" b="1"/>
              <a:t>年</a:t>
            </a:r>
            <a:r>
              <a:rPr lang="zh-CN" altLang="en-US" sz="2400"/>
              <a:t>，我国形成了</a:t>
            </a:r>
            <a:r>
              <a:rPr lang="zh-CN" altLang="en-US" sz="2800" b="1">
                <a:solidFill>
                  <a:srgbClr val="FF0000"/>
                </a:solidFill>
              </a:rPr>
              <a:t>中国特色社会主义法律体系</a:t>
            </a:r>
            <a:r>
              <a:rPr lang="zh-CN" altLang="en-US" sz="2400"/>
              <a:t>。</a:t>
            </a:r>
            <a:endParaRPr lang="en-US" altLang="zh-CN" sz="2400"/>
          </a:p>
          <a:p>
            <a:endParaRPr lang="en-US" altLang="zh-CN" sz="2000"/>
          </a:p>
          <a:p>
            <a:endParaRPr lang="en-US" altLang="zh-CN" sz="2000"/>
          </a:p>
        </p:txBody>
      </p:sp>
      <p:pic>
        <p:nvPicPr>
          <p:cNvPr id="4" name="图片 3"/>
          <p:cNvPicPr>
            <a:picLocks noChangeAspect="1"/>
          </p:cNvPicPr>
          <p:nvPr/>
        </p:nvPicPr>
        <p:blipFill>
          <a:blip r:embed="rId3"/>
          <a:stretch>
            <a:fillRect/>
          </a:stretch>
        </p:blipFill>
        <p:spPr>
          <a:xfrm>
            <a:off x="8468772" y="1791011"/>
            <a:ext cx="3451021" cy="4560294"/>
          </a:xfrm>
          <a:prstGeom prst="rect">
            <a:avLst/>
          </a:prstGeom>
        </p:spPr>
      </p:pic>
      <p:sp>
        <p:nvSpPr>
          <p:cNvPr id="5" name="矩形 4"/>
          <p:cNvSpPr/>
          <p:nvPr/>
        </p:nvSpPr>
        <p:spPr>
          <a:xfrm>
            <a:off x="8555118" y="2085999"/>
            <a:ext cx="3364675" cy="3970318"/>
          </a:xfrm>
          <a:prstGeom prst="rect">
            <a:avLst/>
          </a:prstGeom>
        </p:spPr>
        <p:txBody>
          <a:bodyPr wrap="square">
            <a:spAutoFit/>
          </a:bodyPr>
          <a:lstStyle/>
          <a:p>
            <a:r>
              <a:rPr lang="zh-CN" altLang="en-US" b="1"/>
              <a:t>中国的法律体系</a:t>
            </a:r>
            <a:endParaRPr lang="en-US" altLang="zh-CN" b="1"/>
          </a:p>
          <a:p>
            <a:endParaRPr lang="en-US" altLang="zh-CN"/>
          </a:p>
          <a:p>
            <a:r>
              <a:rPr lang="zh-CN" altLang="en-US"/>
              <a:t>中国的法律体系主要由</a:t>
            </a:r>
            <a:r>
              <a:rPr lang="en-US" altLang="zh-CN"/>
              <a:t>7</a:t>
            </a:r>
            <a:r>
              <a:rPr lang="zh-CN" altLang="en-US"/>
              <a:t>个法律部门和</a:t>
            </a:r>
            <a:r>
              <a:rPr lang="en-US" altLang="zh-CN"/>
              <a:t>3</a:t>
            </a:r>
            <a:r>
              <a:rPr lang="zh-CN" altLang="en-US"/>
              <a:t>个不同层级的法律规范构成。</a:t>
            </a:r>
            <a:endParaRPr lang="en-US" altLang="zh-CN"/>
          </a:p>
          <a:p>
            <a:endParaRPr lang="en-US" altLang="zh-CN"/>
          </a:p>
          <a:p>
            <a:r>
              <a:rPr lang="en-US" altLang="zh-CN"/>
              <a:t>7</a:t>
            </a:r>
            <a:r>
              <a:rPr lang="zh-CN" altLang="en-US"/>
              <a:t>个法律部门是：宪法及宪法相关法，民法商法，行政法，经济法，社会法，刑法，诉讼与非诉讼程序法。</a:t>
            </a:r>
            <a:endParaRPr lang="en-US" altLang="zh-CN"/>
          </a:p>
          <a:p>
            <a:endParaRPr lang="en-US" altLang="zh-CN"/>
          </a:p>
          <a:p>
            <a:r>
              <a:rPr lang="en-US" altLang="zh-CN"/>
              <a:t>3</a:t>
            </a:r>
            <a:r>
              <a:rPr lang="zh-CN" altLang="en-US"/>
              <a:t>个不同层级的法律规范是：法律，行政法规，地方性法规、自治条例和单行条例。</a:t>
            </a:r>
            <a:endParaRPr lang="zh-CN" altLang="en-US"/>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36107" y="1360413"/>
            <a:ext cx="4765932" cy="447699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400">
              <a:solidFill>
                <a:srgbClr val="784635"/>
              </a:solidFill>
              <a:latin typeface="隶书" panose="02010509060101010101" charset="-122"/>
              <a:ea typeface="隶书" panose="02010509060101010101" charset="-122"/>
            </a:endParaRPr>
          </a:p>
          <a:p>
            <a:endParaRPr lang="en-US" altLang="zh-CN">
              <a:solidFill>
                <a:schemeClr val="tx1">
                  <a:lumMod val="50000"/>
                  <a:lumOff val="50000"/>
                </a:schemeClr>
              </a:solidFill>
              <a:latin typeface="隶书" panose="02010509060101010101" charset="-122"/>
              <a:ea typeface="隶书" panose="02010509060101010101" charset="-122"/>
            </a:endParaRPr>
          </a:p>
        </p:txBody>
      </p:sp>
      <p:sp>
        <p:nvSpPr>
          <p:cNvPr id="2" name="矩形 1"/>
          <p:cNvSpPr/>
          <p:nvPr/>
        </p:nvSpPr>
        <p:spPr>
          <a:xfrm>
            <a:off x="715575" y="2080851"/>
            <a:ext cx="4585829" cy="2522855"/>
          </a:xfrm>
          <a:prstGeom prst="rect">
            <a:avLst/>
          </a:prstGeom>
        </p:spPr>
        <p:txBody>
          <a:bodyPr wrap="square">
            <a:spAutoFit/>
          </a:bodyPr>
          <a:lstStyle/>
          <a:p>
            <a:r>
              <a:rPr lang="en-US" altLang="zh-CN" sz="3200" b="1"/>
              <a:t>©</a:t>
            </a:r>
            <a:r>
              <a:rPr lang="zh-CN" altLang="en-US" sz="3200" b="1"/>
              <a:t>小阅读</a:t>
            </a:r>
            <a:endParaRPr lang="zh-CN" altLang="en-US" sz="3200" b="1"/>
          </a:p>
          <a:p>
            <a:r>
              <a:rPr lang="zh-CN" altLang="en-US"/>
              <a:t>依法治国，是坚持和发展中国特色社会主义的本质要求和 重要保障，是实现国家治理体系和治理能力现代化的必然要求</a:t>
            </a:r>
            <a:r>
              <a:rPr lang="en-US" altLang="zh-CN"/>
              <a:t>, </a:t>
            </a:r>
            <a:r>
              <a:rPr lang="zh-CN" altLang="en-US"/>
              <a:t>事关我们党执政兴国，事关人民幸福安康，事关党和国家长治 久安。 </a:t>
            </a:r>
            <a:r>
              <a:rPr lang="en-US" altLang="zh-CN"/>
              <a:t>— —《</a:t>
            </a:r>
            <a:r>
              <a:rPr lang="zh-CN" altLang="en-US"/>
              <a:t>中共中央关于全面推进依法治国若干重大问题的决 定</a:t>
            </a:r>
            <a:r>
              <a:rPr lang="en-US" altLang="zh-CN"/>
              <a:t>》</a:t>
            </a:r>
            <a:r>
              <a:rPr lang="zh-CN" altLang="en-US"/>
              <a:t>（</a:t>
            </a:r>
            <a:r>
              <a:rPr lang="en-US" altLang="zh-CN"/>
              <a:t>2014</a:t>
            </a:r>
            <a:r>
              <a:rPr lang="zh-CN" altLang="en-US"/>
              <a:t>年</a:t>
            </a:r>
            <a:r>
              <a:rPr lang="en-US" altLang="zh-CN"/>
              <a:t>10</a:t>
            </a:r>
            <a:r>
              <a:rPr lang="zh-CN" altLang="en-US"/>
              <a:t>月</a:t>
            </a:r>
            <a:r>
              <a:rPr lang="en-US" altLang="zh-CN"/>
              <a:t>23</a:t>
            </a:r>
            <a:r>
              <a:rPr lang="zh-CN" altLang="en-US"/>
              <a:t>日）</a:t>
            </a:r>
            <a:endParaRPr lang="zh-CN" altLang="en-US"/>
          </a:p>
        </p:txBody>
      </p:sp>
      <p:pic>
        <p:nvPicPr>
          <p:cNvPr id="13" name="图片 12"/>
          <p:cNvPicPr>
            <a:picLocks noChangeAspect="1"/>
          </p:cNvPicPr>
          <p:nvPr/>
        </p:nvPicPr>
        <p:blipFill>
          <a:blip r:embed="rId1"/>
          <a:stretch>
            <a:fillRect/>
          </a:stretch>
        </p:blipFill>
        <p:spPr>
          <a:xfrm>
            <a:off x="5798179" y="492710"/>
            <a:ext cx="7543722" cy="6211131"/>
          </a:xfrm>
          <a:prstGeom prst="rect">
            <a:avLst/>
          </a:prstGeom>
        </p:spPr>
      </p:pic>
      <p:sp>
        <p:nvSpPr>
          <p:cNvPr id="18" name="矩形 17"/>
          <p:cNvSpPr/>
          <p:nvPr/>
        </p:nvSpPr>
        <p:spPr>
          <a:xfrm>
            <a:off x="6282046" y="1705449"/>
            <a:ext cx="4524498" cy="3907790"/>
          </a:xfrm>
          <a:prstGeom prst="rect">
            <a:avLst/>
          </a:prstGeom>
        </p:spPr>
        <p:txBody>
          <a:bodyPr wrap="square">
            <a:spAutoFit/>
          </a:bodyPr>
          <a:lstStyle/>
          <a:p>
            <a:pPr lvl="0"/>
            <a:r>
              <a:rPr lang="zh-CN" altLang="en-US" sz="2400" b="1">
                <a:solidFill>
                  <a:prstClr val="black"/>
                </a:solidFill>
              </a:rPr>
              <a:t>中共十八大</a:t>
            </a:r>
            <a:r>
              <a:rPr lang="zh-CN" altLang="en-US" sz="2400">
                <a:solidFill>
                  <a:prstClr val="black"/>
                </a:solidFill>
              </a:rPr>
              <a:t>以来，党领导人民</a:t>
            </a:r>
            <a:r>
              <a:rPr lang="zh-CN" altLang="en-US" sz="2800" b="1">
                <a:solidFill>
                  <a:srgbClr val="FF0000"/>
                </a:solidFill>
              </a:rPr>
              <a:t>全面依法治国</a:t>
            </a:r>
            <a:r>
              <a:rPr lang="zh-CN" altLang="en-US" sz="2400">
                <a:solidFill>
                  <a:prstClr val="black"/>
                </a:solidFill>
              </a:rPr>
              <a:t>，加强宪法实施和监督，维护宪法权威；推进科学立法、民主立法、 依法立法，以良法促进发展、保障善治；做到依法治国、 依法执政、依法行政共同推进，法治国家、法治政府、法 治社会一体建设；深化司法改革，让人民群众在每一个司法案件中感受到公平正义。</a:t>
            </a:r>
            <a:endParaRPr lang="zh-CN" altLang="en-US" sz="2400">
              <a:solidFill>
                <a:prstClr val="black"/>
              </a:solidFil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7532" y="0"/>
            <a:ext cx="4575631" cy="6858000"/>
          </a:xfrm>
          <a:prstGeom prst="rect">
            <a:avLst/>
          </a:prstGeom>
        </p:spPr>
      </p:pic>
      <p:sp>
        <p:nvSpPr>
          <p:cNvPr id="13" name="矩形 12"/>
          <p:cNvSpPr/>
          <p:nvPr/>
        </p:nvSpPr>
        <p:spPr>
          <a:xfrm>
            <a:off x="5905995" y="2767280"/>
            <a:ext cx="6096000" cy="1506855"/>
          </a:xfrm>
          <a:prstGeom prst="rect">
            <a:avLst/>
          </a:prstGeom>
        </p:spPr>
        <p:txBody>
          <a:bodyPr>
            <a:spAutoFit/>
          </a:bodyPr>
          <a:lstStyle/>
          <a:p>
            <a:r>
              <a:rPr lang="zh-CN" altLang="en-US" sz="2400" b="1"/>
              <a:t>▲宪法宣誓誓词 </a:t>
            </a:r>
            <a:endParaRPr lang="en-US" altLang="zh-CN" sz="2400" b="1"/>
          </a:p>
          <a:p>
            <a:endParaRPr lang="en-US" altLang="zh-CN" sz="2000"/>
          </a:p>
          <a:p>
            <a:r>
              <a:rPr lang="zh-CN" altLang="en-US" sz="2400"/>
              <a:t>宪法宣誓誓词是指国家工作人员就职时，应当依照法律规定公开 进行宪法宣誓</a:t>
            </a:r>
            <a:r>
              <a:rPr lang="zh-CN" altLang="en-US" sz="2000"/>
              <a:t>。</a:t>
            </a:r>
            <a:endParaRPr lang="zh-CN" altLang="en-US" sz="2000"/>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434374" y="0"/>
            <a:ext cx="72000" cy="1932482"/>
            <a:chOff x="6060000" y="0"/>
            <a:chExt cx="72000" cy="1932482"/>
          </a:xfrm>
        </p:grpSpPr>
        <p:cxnSp>
          <p:nvCxnSpPr>
            <p:cNvPr id="12" name="直接连接符 11"/>
            <p:cNvCxnSpPr/>
            <p:nvPr/>
          </p:nvCxnSpPr>
          <p:spPr>
            <a:xfrm flipH="1">
              <a:off x="6096000" y="0"/>
              <a:ext cx="0" cy="192292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060000" y="1860482"/>
              <a:ext cx="72000" cy="72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39456" y="0"/>
            <a:ext cx="785290" cy="2418693"/>
          </a:xfrm>
          <a:prstGeom prst="rect">
            <a:avLst/>
          </a:prstGeom>
        </p:spPr>
      </p:pic>
      <p:sp>
        <p:nvSpPr>
          <p:cNvPr id="15" name="泪滴形 14"/>
          <p:cNvSpPr/>
          <p:nvPr/>
        </p:nvSpPr>
        <p:spPr>
          <a:xfrm rot="18871186">
            <a:off x="10578078" y="2336074"/>
            <a:ext cx="359992" cy="359992"/>
          </a:xfrm>
          <a:prstGeom prst="teardrop">
            <a:avLst>
              <a:gd name="adj" fmla="val 12222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754774" y="0"/>
            <a:ext cx="2006600" cy="294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416425" y="1370330"/>
            <a:ext cx="7345045" cy="1383665"/>
          </a:xfrm>
          <a:prstGeom prst="rect">
            <a:avLst/>
          </a:prstGeom>
        </p:spPr>
        <p:txBody>
          <a:bodyPr wrap="square">
            <a:spAutoFit/>
          </a:bodyPr>
          <a:lstStyle/>
          <a:p>
            <a:r>
              <a:rPr lang="zh-CN" altLang="en-US" sz="2800" b="1">
                <a:solidFill>
                  <a:srgbClr val="784635"/>
                </a:solidFill>
                <a:latin typeface="方正祥隶繁体" panose="03000509000000000000" pitchFamily="65" charset="-122"/>
                <a:ea typeface="方正祥隶繁体" panose="03000509000000000000" pitchFamily="65" charset="-122"/>
              </a:rPr>
              <a:t>社会主义精神文明建设是社会主义社会的重要特征，是现代化建设的重要目标和重要保证。</a:t>
            </a:r>
            <a:endParaRPr lang="zh-CN" altLang="en-US" sz="2800">
              <a:solidFill>
                <a:srgbClr val="784635"/>
              </a:solidFill>
              <a:latin typeface="方正祥隶繁体" panose="03000509000000000000" pitchFamily="65" charset="-122"/>
              <a:ea typeface="方正祥隶繁体" panose="03000509000000000000" pitchFamily="65" charset="-122"/>
            </a:endParaRPr>
          </a:p>
          <a:p>
            <a:endParaRPr lang="en-US" altLang="zh-CN" sz="2800">
              <a:solidFill>
                <a:srgbClr val="784635"/>
              </a:solidFill>
              <a:latin typeface="方正祥隶繁体" panose="03000509000000000000" pitchFamily="65" charset="-122"/>
              <a:ea typeface="方正祥隶繁体" panose="03000509000000000000" pitchFamily="65" charset="-122"/>
            </a:endParaRPr>
          </a:p>
        </p:txBody>
      </p:sp>
      <p:pic>
        <p:nvPicPr>
          <p:cNvPr id="128" name="Picture" descr="Picture"/>
          <p:cNvPicPr>
            <a:picLocks noChangeAspect="1"/>
          </p:cNvPicPr>
          <p:nvPr/>
        </p:nvPicPr>
        <p:blipFill>
          <a:blip r:embed="rId2"/>
          <a:stretch>
            <a:fillRect/>
          </a:stretch>
        </p:blipFill>
        <p:spPr>
          <a:xfrm>
            <a:off x="10178415" y="71120"/>
            <a:ext cx="1706880" cy="1299210"/>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rcRect r="-184" b="7790"/>
          <a:stretch>
            <a:fillRect/>
          </a:stretch>
        </p:blipFill>
        <p:spPr>
          <a:xfrm>
            <a:off x="-333375" y="862330"/>
            <a:ext cx="9904730" cy="6107430"/>
          </a:xfrm>
          <a:prstGeom prst="rect">
            <a:avLst/>
          </a:prstGeom>
        </p:spPr>
      </p:pic>
      <p:sp>
        <p:nvSpPr>
          <p:cNvPr id="14" name="文本框 13"/>
          <p:cNvSpPr txBox="1"/>
          <p:nvPr/>
        </p:nvSpPr>
        <p:spPr>
          <a:xfrm>
            <a:off x="1502396" y="1997204"/>
            <a:ext cx="1290320" cy="4682490"/>
          </a:xfrm>
          <a:prstGeom prst="rect">
            <a:avLst/>
          </a:prstGeom>
          <a:noFill/>
        </p:spPr>
        <p:txBody>
          <a:bodyPr vert="eaVert" wrap="none" rtlCol="0">
            <a:spAutoFit/>
          </a:bodyPr>
          <a:lstStyle/>
          <a:p>
            <a:r>
              <a:rPr lang="zh-CN" altLang="en-US" sz="3600" b="1">
                <a:latin typeface="方正祥隶繁体" panose="03000509000000000000" pitchFamily="65" charset="-122"/>
                <a:ea typeface="方正祥隶繁体" panose="03000509000000000000" pitchFamily="65" charset="-122"/>
              </a:rPr>
              <a:t>社会主义精神文明建设</a:t>
            </a:r>
            <a:endParaRPr lang="zh-CN" altLang="en-US" sz="3600" b="1">
              <a:latin typeface="方正祥隶繁体" panose="03000509000000000000" pitchFamily="65" charset="-122"/>
              <a:ea typeface="方正祥隶繁体" panose="03000509000000000000" pitchFamily="65" charset="-122"/>
            </a:endParaRPr>
          </a:p>
          <a:p>
            <a:endParaRPr lang="zh-CN" altLang="en-US" sz="3600" b="1">
              <a:latin typeface="方正祥隶繁体" panose="03000509000000000000" pitchFamily="65" charset="-122"/>
              <a:ea typeface="方正祥隶繁体" panose="03000509000000000000" pitchFamily="65" charset="-122"/>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94033" y="653144"/>
            <a:ext cx="11250663" cy="56051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r>
              <a:rPr lang="zh-CN" altLang="en-US" sz="24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在社会主义革命和建设时期，面对百废待兴、物质匮乏的困难局面，中国人民发扬英勇奋斗的革命传统和艰苦奋 斗的精神，谱写了无数重整山河的壮丽诗篇，涌现出大批 英雄模范集体和个人。</a:t>
            </a:r>
            <a:endParaRPr lang="zh-CN" altLang="en-US" sz="24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5440" y="1045033"/>
            <a:ext cx="4773875" cy="3182583"/>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364" y="1168030"/>
            <a:ext cx="5280560" cy="2936588"/>
          </a:xfrm>
          <a:prstGeom prst="rect">
            <a:avLst/>
          </a:prstGeom>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2047" y="3571962"/>
            <a:ext cx="4331862" cy="3253709"/>
          </a:xfrm>
          <a:prstGeom prst="rect">
            <a:avLst/>
          </a:prstGeom>
        </p:spPr>
      </p:pic>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155" y="0"/>
            <a:ext cx="2459650" cy="3373822"/>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2738" y="-15041"/>
            <a:ext cx="3056485" cy="3359295"/>
          </a:xfrm>
          <a:prstGeom prst="rect">
            <a:avLst/>
          </a:prstGeom>
        </p:spPr>
      </p:pic>
      <p:sp>
        <p:nvSpPr>
          <p:cNvPr id="18" name="矩形 17"/>
          <p:cNvSpPr/>
          <p:nvPr/>
        </p:nvSpPr>
        <p:spPr>
          <a:xfrm>
            <a:off x="4921885" y="3695065"/>
            <a:ext cx="7312660" cy="2676525"/>
          </a:xfrm>
          <a:prstGeom prst="rect">
            <a:avLst/>
          </a:prstGeom>
        </p:spPr>
        <p:txBody>
          <a:bodyPr wrap="square">
            <a:spAutoFit/>
          </a:bodyPr>
          <a:lstStyle/>
          <a:p>
            <a:r>
              <a:rPr lang="zh-CN" altLang="en-US" sz="2400"/>
              <a:t>在全社会形成了健康向上的道德风尚：</a:t>
            </a:r>
            <a:endParaRPr lang="en-US" altLang="zh-CN" sz="2400"/>
          </a:p>
          <a:p>
            <a:endParaRPr lang="en-US" altLang="zh-CN" sz="2400"/>
          </a:p>
          <a:p>
            <a:r>
              <a:rPr lang="zh-CN" altLang="en-US" sz="2400" b="1"/>
              <a:t>热爱党、热爱社会主义</a:t>
            </a:r>
            <a:r>
              <a:rPr lang="zh-CN" altLang="en-US" sz="2400"/>
              <a:t>的政治氛围，</a:t>
            </a:r>
            <a:endParaRPr lang="en-US" altLang="zh-CN" sz="2400"/>
          </a:p>
          <a:p>
            <a:r>
              <a:rPr lang="zh-CN" altLang="en-US" sz="2400" b="1"/>
              <a:t>关心集体、无私奉献、 全心全意为人民服务</a:t>
            </a:r>
            <a:r>
              <a:rPr lang="zh-CN" altLang="en-US" sz="2400"/>
              <a:t>的行动准则，</a:t>
            </a:r>
            <a:endParaRPr lang="en-US" altLang="zh-CN" sz="2400"/>
          </a:p>
          <a:p>
            <a:r>
              <a:rPr lang="zh-CN" altLang="en-US" sz="2400" b="1"/>
              <a:t>互相关心、互相爱护、互相帮助</a:t>
            </a:r>
            <a:r>
              <a:rPr lang="zh-CN" altLang="en-US" sz="2400"/>
              <a:t>的新型人际关系，</a:t>
            </a:r>
            <a:endParaRPr lang="en-US" altLang="zh-CN" sz="2400"/>
          </a:p>
          <a:p>
            <a:r>
              <a:rPr lang="zh-CN" altLang="en-US" sz="2400"/>
              <a:t>极大地激发了人民的热情和干劲。</a:t>
            </a:r>
            <a:endParaRPr lang="zh-CN" altLang="en-US" sz="2400"/>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35" y="-15041"/>
            <a:ext cx="4743908" cy="3221380"/>
          </a:xfrm>
          <a:prstGeom prst="rect">
            <a:avLst/>
          </a:prstGeom>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58645" y="653142"/>
            <a:ext cx="10453542" cy="559327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62685" y="1184275"/>
            <a:ext cx="9865995" cy="4769485"/>
          </a:xfrm>
          <a:prstGeom prst="rect">
            <a:avLst/>
          </a:prstGeom>
        </p:spPr>
        <p:txBody>
          <a:bodyPr wrap="square">
            <a:spAutoFit/>
          </a:bodyPr>
          <a:lstStyle/>
          <a:p>
            <a:r>
              <a:rPr lang="en-US" altLang="zh-CN" sz="2400" b="1"/>
              <a:t>20</a:t>
            </a:r>
            <a:r>
              <a:rPr lang="zh-CN" altLang="en-US" sz="2400" b="1"/>
              <a:t>世纪</a:t>
            </a:r>
            <a:r>
              <a:rPr lang="en-US" altLang="zh-CN" sz="2400" b="1"/>
              <a:t>80</a:t>
            </a:r>
            <a:r>
              <a:rPr lang="zh-CN" altLang="en-US" sz="2400" b="1"/>
              <a:t>年代</a:t>
            </a:r>
            <a:r>
              <a:rPr lang="zh-CN" altLang="en-US" sz="2400"/>
              <a:t>“</a:t>
            </a:r>
            <a:r>
              <a:rPr lang="zh-CN" altLang="en-US" sz="2800" b="1">
                <a:solidFill>
                  <a:srgbClr val="FF0000"/>
                </a:solidFill>
              </a:rPr>
              <a:t>五讲四美三热爱</a:t>
            </a:r>
            <a:r>
              <a:rPr lang="zh-CN" altLang="en-US" sz="2400"/>
              <a:t>”</a:t>
            </a:r>
            <a:endParaRPr lang="en-US" altLang="zh-CN" sz="2400"/>
          </a:p>
          <a:p>
            <a:r>
              <a:rPr lang="zh-CN" altLang="en-US" sz="2400"/>
              <a:t>讲文明、讲礼貌、讲卫生、讲秩序、讲道德，</a:t>
            </a:r>
            <a:endParaRPr lang="en-US" altLang="zh-CN" sz="2400"/>
          </a:p>
          <a:p>
            <a:r>
              <a:rPr lang="zh-CN" altLang="en-US" sz="2400"/>
              <a:t>心灵美、语言美、行为美、环境美，</a:t>
            </a:r>
            <a:endParaRPr lang="en-US" altLang="zh-CN" sz="2400"/>
          </a:p>
          <a:p>
            <a:r>
              <a:rPr lang="zh-CN" altLang="en-US" sz="2400"/>
              <a:t>热爱祖国、热爱社会主义、热爱中国共产党。</a:t>
            </a:r>
            <a:endParaRPr lang="en-US" altLang="zh-CN" sz="2400"/>
          </a:p>
          <a:p>
            <a:endParaRPr lang="en-US" altLang="zh-CN" sz="2400"/>
          </a:p>
          <a:p>
            <a:r>
              <a:rPr lang="en-US" altLang="zh-CN" sz="2400" b="1"/>
              <a:t>20</a:t>
            </a:r>
            <a:r>
              <a:rPr lang="zh-CN" altLang="en-US" sz="2400" b="1"/>
              <a:t>世纪</a:t>
            </a:r>
            <a:r>
              <a:rPr lang="en-US" altLang="zh-CN" sz="2400" b="1"/>
              <a:t>90</a:t>
            </a:r>
            <a:r>
              <a:rPr lang="zh-CN" altLang="en-US" sz="2400" b="1"/>
              <a:t>年代</a:t>
            </a:r>
            <a:r>
              <a:rPr lang="zh-CN" altLang="en-US" sz="2400"/>
              <a:t>，我国又开展以</a:t>
            </a:r>
            <a:r>
              <a:rPr lang="zh-CN" altLang="en-US" sz="2800" b="1">
                <a:solidFill>
                  <a:srgbClr val="FF0000"/>
                </a:solidFill>
              </a:rPr>
              <a:t>创建文明城市、文明村镇、文明行业</a:t>
            </a:r>
            <a:r>
              <a:rPr lang="zh-CN" altLang="en-US" sz="2400"/>
              <a:t>为主要内容的创建活动， 对促进社会风气好转起了积极作用。</a:t>
            </a:r>
            <a:endParaRPr lang="en-US" altLang="zh-CN" sz="2400"/>
          </a:p>
          <a:p>
            <a:endParaRPr lang="en-US" altLang="zh-CN" sz="2400"/>
          </a:p>
          <a:p>
            <a:r>
              <a:rPr lang="en-US" altLang="zh-CN" sz="2400" b="1"/>
              <a:t>1994</a:t>
            </a:r>
            <a:r>
              <a:rPr lang="zh-CN" altLang="en-US" sz="2400" b="1"/>
              <a:t>年</a:t>
            </a:r>
            <a:r>
              <a:rPr lang="zh-CN" altLang="en-US" sz="2400"/>
              <a:t>，中共中央 先后颁布了</a:t>
            </a:r>
            <a:r>
              <a:rPr lang="en-US" altLang="zh-CN" sz="2400"/>
              <a:t>《</a:t>
            </a:r>
            <a:r>
              <a:rPr lang="zh-CN" altLang="en-US" sz="2400"/>
              <a:t>爱国主义教育实施纲要</a:t>
            </a:r>
            <a:r>
              <a:rPr lang="en-US" altLang="zh-CN" sz="2400"/>
              <a:t>》《</a:t>
            </a:r>
            <a:r>
              <a:rPr lang="zh-CN" altLang="en-US" sz="2400"/>
              <a:t>关于进一步加强 和改进学校德育工作的若干意见</a:t>
            </a:r>
            <a:r>
              <a:rPr lang="en-US" altLang="zh-CN" sz="2400"/>
              <a:t>》</a:t>
            </a:r>
            <a:r>
              <a:rPr lang="zh-CN" altLang="en-US" sz="2400"/>
              <a:t>，把</a:t>
            </a:r>
            <a:r>
              <a:rPr lang="zh-CN" altLang="en-US" sz="2800" b="1">
                <a:solidFill>
                  <a:srgbClr val="FF0000"/>
                </a:solidFill>
              </a:rPr>
              <a:t>爱国主义教育</a:t>
            </a:r>
            <a:r>
              <a:rPr lang="zh-CN" altLang="en-US" sz="2400"/>
              <a:t>作为 加强精神文明建设的基础工程加以推进。</a:t>
            </a:r>
            <a:endParaRPr lang="en-US" altLang="zh-CN" sz="2400"/>
          </a:p>
          <a:p>
            <a:endParaRPr lang="en-US" altLang="zh-CN" sz="2400"/>
          </a:p>
        </p:txBody>
      </p:sp>
      <p:pic>
        <p:nvPicPr>
          <p:cNvPr id="128" name="Picture" descr="Picture"/>
          <p:cNvPicPr>
            <a:picLocks noChangeAspect="1"/>
          </p:cNvPicPr>
          <p:nvPr/>
        </p:nvPicPr>
        <p:blipFill>
          <a:blip r:embed="rId1"/>
          <a:stretch>
            <a:fillRect/>
          </a:stretch>
        </p:blipFill>
        <p:spPr>
          <a:xfrm>
            <a:off x="8656955" y="152400"/>
            <a:ext cx="3171825" cy="2414270"/>
          </a:xfrm>
          <a:prstGeom prst="rect">
            <a:avLst/>
          </a:prstGeom>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58645" y="653142"/>
            <a:ext cx="10453542" cy="559327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30068" y="1356900"/>
            <a:ext cx="8585860" cy="4185761"/>
          </a:xfrm>
          <a:prstGeom prst="rect">
            <a:avLst/>
          </a:prstGeom>
        </p:spPr>
        <p:txBody>
          <a:bodyPr wrap="square">
            <a:spAutoFit/>
          </a:bodyPr>
          <a:lstStyle/>
          <a:p>
            <a:endParaRPr lang="en-US" altLang="zh-CN"/>
          </a:p>
          <a:p>
            <a:r>
              <a:rPr lang="en-US" altLang="zh-CN" sz="2000" b="1"/>
              <a:t>1994</a:t>
            </a:r>
            <a:r>
              <a:rPr lang="zh-CN" altLang="en-US" sz="2000" b="1"/>
              <a:t>年</a:t>
            </a:r>
            <a:r>
              <a:rPr lang="zh-CN" altLang="en-US" sz="2000"/>
              <a:t>，中共中央 先后颁布了</a:t>
            </a:r>
            <a:r>
              <a:rPr lang="en-US" altLang="zh-CN" sz="2000"/>
              <a:t>《</a:t>
            </a:r>
            <a:r>
              <a:rPr lang="zh-CN" altLang="en-US" sz="2000"/>
              <a:t>爱国主义教育实施纲要</a:t>
            </a:r>
            <a:r>
              <a:rPr lang="en-US" altLang="zh-CN" sz="2000"/>
              <a:t>》《</a:t>
            </a:r>
            <a:r>
              <a:rPr lang="zh-CN" altLang="en-US" sz="2000"/>
              <a:t>关于进一步加强 和改进学校德育工作的若干意见</a:t>
            </a:r>
            <a:r>
              <a:rPr lang="en-US" altLang="zh-CN" sz="2000"/>
              <a:t>》</a:t>
            </a:r>
            <a:r>
              <a:rPr lang="zh-CN" altLang="en-US" sz="2000"/>
              <a:t>，把</a:t>
            </a:r>
            <a:r>
              <a:rPr lang="zh-CN" altLang="en-US" sz="2000" b="1">
                <a:solidFill>
                  <a:srgbClr val="FF0000"/>
                </a:solidFill>
              </a:rPr>
              <a:t>爱国主义教育</a:t>
            </a:r>
            <a:r>
              <a:rPr lang="zh-CN" altLang="en-US" sz="2000"/>
              <a:t>作为 加强精神文明建设的基础工程加以推进。</a:t>
            </a:r>
            <a:endParaRPr lang="en-US" altLang="zh-CN" sz="2000"/>
          </a:p>
          <a:p>
            <a:endParaRPr lang="en-US" altLang="zh-CN" sz="2000"/>
          </a:p>
          <a:p>
            <a:r>
              <a:rPr lang="en-US" altLang="zh-CN" sz="2000" b="1"/>
              <a:t>2001</a:t>
            </a:r>
            <a:r>
              <a:rPr lang="zh-CN" altLang="en-US" sz="2000" b="1"/>
              <a:t>年</a:t>
            </a:r>
            <a:r>
              <a:rPr lang="zh-CN" altLang="en-US" sz="2000"/>
              <a:t>，中共 中央在总结以往思想道德建设经验的基础上颁布了</a:t>
            </a:r>
            <a:r>
              <a:rPr lang="en-US" altLang="zh-CN" sz="2000"/>
              <a:t>《</a:t>
            </a:r>
            <a:r>
              <a:rPr lang="zh-CN" altLang="en-US" sz="2000"/>
              <a:t>公民道德建设实施纲要</a:t>
            </a:r>
            <a:r>
              <a:rPr lang="en-US" altLang="zh-CN" sz="2000"/>
              <a:t>》</a:t>
            </a:r>
            <a:r>
              <a:rPr lang="zh-CN" altLang="en-US" sz="2000"/>
              <a:t>，从</a:t>
            </a:r>
            <a:r>
              <a:rPr lang="zh-CN" altLang="en-US" sz="2000" b="1">
                <a:solidFill>
                  <a:srgbClr val="FF0000"/>
                </a:solidFill>
              </a:rPr>
              <a:t>以德治国</a:t>
            </a:r>
            <a:r>
              <a:rPr lang="zh-CN" altLang="en-US" sz="2000"/>
              <a:t>的高度进一步规划思想道德建设。</a:t>
            </a:r>
            <a:endParaRPr lang="en-US" altLang="zh-CN" sz="2000" b="1"/>
          </a:p>
          <a:p>
            <a:endParaRPr lang="en-US" altLang="zh-CN" sz="2000" b="1">
              <a:solidFill>
                <a:schemeClr val="bg2">
                  <a:lumMod val="50000"/>
                </a:schemeClr>
              </a:solidFill>
              <a:latin typeface="方正祥隶繁体" panose="03000509000000000000" pitchFamily="65" charset="-122"/>
              <a:ea typeface="方正祥隶繁体" panose="03000509000000000000" pitchFamily="65" charset="-122"/>
            </a:endParaRPr>
          </a:p>
          <a:p>
            <a:r>
              <a:rPr lang="en-US" altLang="zh-CN" b="1">
                <a:latin typeface="方正祥隶繁体" panose="03000509000000000000" pitchFamily="65" charset="-122"/>
                <a:ea typeface="方正祥隶繁体" panose="03000509000000000000" pitchFamily="65" charset="-122"/>
              </a:rPr>
              <a:t>2006</a:t>
            </a:r>
            <a:r>
              <a:rPr lang="zh-CN" altLang="en-US" b="1">
                <a:latin typeface="方正祥隶繁体" panose="03000509000000000000" pitchFamily="65" charset="-122"/>
                <a:ea typeface="方正祥隶繁体" panose="03000509000000000000" pitchFamily="65" charset="-122"/>
              </a:rPr>
              <a:t>年</a:t>
            </a:r>
            <a:r>
              <a:rPr lang="en-US" altLang="zh-CN" b="1">
                <a:latin typeface="方正祥隶繁体" panose="03000509000000000000" pitchFamily="65" charset="-122"/>
                <a:ea typeface="方正祥隶繁体" panose="03000509000000000000" pitchFamily="65" charset="-122"/>
              </a:rPr>
              <a:t>10</a:t>
            </a:r>
            <a:r>
              <a:rPr lang="zh-CN" altLang="en-US" b="1">
                <a:latin typeface="方正祥隶繁体" panose="03000509000000000000" pitchFamily="65" charset="-122"/>
                <a:ea typeface="方正祥隶繁体" panose="03000509000000000000" pitchFamily="65" charset="-122"/>
              </a:rPr>
              <a:t>月</a:t>
            </a:r>
            <a:r>
              <a:rPr lang="zh-CN" altLang="en-US">
                <a:latin typeface="方正祥隶繁体" panose="03000509000000000000" pitchFamily="65" charset="-122"/>
                <a:ea typeface="方正祥隶繁体" panose="03000509000000000000" pitchFamily="65" charset="-122"/>
              </a:rPr>
              <a:t>，中共十六届六中全会在</a:t>
            </a:r>
            <a:r>
              <a:rPr lang="en-US" altLang="zh-CN">
                <a:latin typeface="方正祥隶繁体" panose="03000509000000000000" pitchFamily="65" charset="-122"/>
                <a:ea typeface="方正祥隶繁体" panose="03000509000000000000" pitchFamily="65" charset="-122"/>
              </a:rPr>
              <a:t>《</a:t>
            </a:r>
            <a:r>
              <a:rPr lang="zh-CN" altLang="en-US">
                <a:latin typeface="方正祥隶繁体" panose="03000509000000000000" pitchFamily="65" charset="-122"/>
                <a:ea typeface="方正祥隶繁体" panose="03000509000000000000" pitchFamily="65" charset="-122"/>
              </a:rPr>
              <a:t>关于构建社会 主义和谐社会若干重大问题的决定</a:t>
            </a:r>
            <a:r>
              <a:rPr lang="en-US" altLang="zh-CN">
                <a:latin typeface="方正祥隶繁体" panose="03000509000000000000" pitchFamily="65" charset="-122"/>
                <a:ea typeface="方正祥隶繁体" panose="03000509000000000000" pitchFamily="65" charset="-122"/>
              </a:rPr>
              <a:t>》</a:t>
            </a:r>
            <a:r>
              <a:rPr lang="zh-CN" altLang="en-US">
                <a:latin typeface="方正祥隶繁体" panose="03000509000000000000" pitchFamily="65" charset="-122"/>
                <a:ea typeface="方正祥隶繁体" panose="03000509000000000000" pitchFamily="65" charset="-122"/>
              </a:rPr>
              <a:t>中第一次提出建设社会主义核心价值体系的战略任务。</a:t>
            </a:r>
            <a:endParaRPr lang="en-US" altLang="zh-CN">
              <a:latin typeface="方正祥隶繁体" panose="03000509000000000000" pitchFamily="65" charset="-122"/>
              <a:ea typeface="方正祥隶繁体" panose="03000509000000000000" pitchFamily="65" charset="-122"/>
            </a:endParaRPr>
          </a:p>
          <a:p>
            <a:endParaRPr lang="en-US" altLang="zh-CN">
              <a:latin typeface="方正祥隶繁体" panose="03000509000000000000" pitchFamily="65" charset="-122"/>
              <a:ea typeface="方正祥隶繁体" panose="03000509000000000000" pitchFamily="65" charset="-122"/>
            </a:endParaRPr>
          </a:p>
          <a:p>
            <a:r>
              <a:rPr lang="zh-CN" altLang="en-US">
                <a:latin typeface="方正祥隶繁体" panose="03000509000000000000" pitchFamily="65" charset="-122"/>
                <a:ea typeface="方正祥隶繁体" panose="03000509000000000000" pitchFamily="65" charset="-122"/>
              </a:rPr>
              <a:t>中共十八大做了进一步提炼、概括，形成简明扼要、便于传播和弘扬的</a:t>
            </a:r>
            <a:r>
              <a:rPr lang="zh-CN" altLang="en-US">
                <a:solidFill>
                  <a:srgbClr val="FF0000"/>
                </a:solidFill>
                <a:latin typeface="方正祥隶繁体" panose="03000509000000000000" pitchFamily="65" charset="-122"/>
                <a:ea typeface="方正祥隶繁体" panose="03000509000000000000" pitchFamily="65" charset="-122"/>
              </a:rPr>
              <a:t>社会主义核心价值观</a:t>
            </a:r>
            <a:r>
              <a:rPr lang="zh-CN" altLang="en-US">
                <a:latin typeface="方正祥隶繁体" panose="03000509000000000000" pitchFamily="65" charset="-122"/>
                <a:ea typeface="方正祥隶繁体" panose="03000509000000000000" pitchFamily="65" charset="-122"/>
              </a:rPr>
              <a:t>。</a:t>
            </a:r>
            <a:endParaRPr lang="en-US" altLang="zh-CN">
              <a:latin typeface="方正祥隶繁体" panose="03000509000000000000" pitchFamily="65" charset="-122"/>
              <a:ea typeface="方正祥隶繁体" panose="03000509000000000000" pitchFamily="65" charset="-122"/>
            </a:endParaRPr>
          </a:p>
          <a:p>
            <a:endParaRPr lang="zh-CN" altLang="en-US"/>
          </a:p>
        </p:txBody>
      </p:sp>
      <p:pic>
        <p:nvPicPr>
          <p:cNvPr id="127" name="Picture" descr="Picture"/>
          <p:cNvPicPr>
            <a:picLocks noChangeAspect="1"/>
          </p:cNvPicPr>
          <p:nvPr/>
        </p:nvPicPr>
        <p:blipFill>
          <a:blip r:embed="rId1">
            <a:alphaModFix amt="80000"/>
          </a:blip>
          <a:stretch>
            <a:fillRect/>
          </a:stretch>
        </p:blipFill>
        <p:spPr>
          <a:xfrm>
            <a:off x="9467215" y="4148455"/>
            <a:ext cx="2215515" cy="2215515"/>
          </a:xfrm>
          <a:prstGeom prst="rect">
            <a:avLst/>
          </a:prstGeom>
        </p:spPr>
      </p:pic>
      <p:pic>
        <p:nvPicPr>
          <p:cNvPr id="3" name="图片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407649">
            <a:off x="10014020" y="539566"/>
            <a:ext cx="885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8907650">
            <a:off x="10791190" y="1440815"/>
            <a:ext cx="407035" cy="4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33153" y="8850"/>
            <a:ext cx="10138797" cy="6849149"/>
          </a:xfrm>
          <a:prstGeom prst="rect">
            <a:avLst/>
          </a:prstGeom>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0142" y="1721018"/>
            <a:ext cx="8087313" cy="3415030"/>
          </a:xfrm>
          <a:prstGeom prst="rect">
            <a:avLst/>
          </a:prstGeom>
        </p:spPr>
        <p:txBody>
          <a:bodyPr wrap="square">
            <a:spAutoFit/>
          </a:bodyPr>
          <a:lstStyle/>
          <a:p>
            <a:r>
              <a:rPr lang="zh-CN" altLang="en-US" sz="2400"/>
              <a:t>社会主义核心价值观是当代中国精神的集中体现，凝结着全体人民共同的价值追求。社会主义核心价值观的生命力不仅体现于精神文明创建的各个环节，以及 在精神文化创作、生产、传播的各个领域中发挥引领作用</a:t>
            </a:r>
            <a:r>
              <a:rPr lang="en-US" altLang="zh-CN" sz="2400"/>
              <a:t>, </a:t>
            </a:r>
            <a:r>
              <a:rPr lang="zh-CN" altLang="en-US" sz="2400"/>
              <a:t>还体现在全社会弘扬真善美，激励人民群众崇德向善，见 贤思齐，积善成德，明德惟馨，将社会主义核心价值观落 到实处，使每一个社会成员广泛践行，</a:t>
            </a:r>
            <a:r>
              <a:rPr lang="zh-CN" altLang="en-US" sz="2400" b="1">
                <a:solidFill>
                  <a:srgbClr val="FF0000"/>
                </a:solidFill>
              </a:rPr>
              <a:t>内化于心，外显于行</a:t>
            </a:r>
            <a:r>
              <a:rPr lang="zh-CN" altLang="en-US" sz="2400"/>
              <a:t>。每个人都应从小事做起，从一点一滴做起，由易到难，由近及远，把核心价值观变成</a:t>
            </a:r>
            <a:r>
              <a:rPr lang="zh-CN" altLang="en-US" sz="2400" b="1">
                <a:solidFill>
                  <a:srgbClr val="FF0000"/>
                </a:solidFill>
              </a:rPr>
              <a:t>日常的行为准则</a:t>
            </a:r>
            <a:r>
              <a:rPr lang="zh-CN" altLang="en-US" sz="2400"/>
              <a:t>。</a:t>
            </a:r>
            <a:endParaRPr lang="zh-CN" altLang="en-US" sz="2400"/>
          </a:p>
        </p:txBody>
      </p:sp>
      <p:pic>
        <p:nvPicPr>
          <p:cNvPr id="3" name="图片 69"/>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215397" y="646202"/>
            <a:ext cx="1713217" cy="11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2910" y="2960370"/>
            <a:ext cx="2912745" cy="349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03760" y="84667"/>
            <a:ext cx="12192000" cy="6773333"/>
          </a:xfrm>
          <a:prstGeom prst="rect">
            <a:avLst/>
          </a:prstGeom>
        </p:spPr>
      </p:pic>
      <p:sp>
        <p:nvSpPr>
          <p:cNvPr id="5" name="文本框 4"/>
          <p:cNvSpPr txBox="1"/>
          <p:nvPr/>
        </p:nvSpPr>
        <p:spPr>
          <a:xfrm>
            <a:off x="9369630" y="1983179"/>
            <a:ext cx="2648199" cy="2646878"/>
          </a:xfrm>
          <a:prstGeom prst="rect">
            <a:avLst/>
          </a:prstGeom>
          <a:noFill/>
        </p:spPr>
        <p:txBody>
          <a:bodyPr wrap="square" rtlCol="0">
            <a:spAutoFit/>
          </a:bodyPr>
          <a:lstStyle/>
          <a:p>
            <a:r>
              <a:rPr lang="zh-CN" altLang="en-US" sz="16600" b="1"/>
              <a:t>法</a:t>
            </a:r>
            <a:endParaRPr lang="zh-CN" altLang="en-US" sz="166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353702"/>
            <a:ext cx="12192000" cy="3611120"/>
          </a:xfrm>
          <a:prstGeom prst="rect">
            <a:avLst/>
          </a:prstGeom>
        </p:spPr>
      </p:pic>
      <p:sp>
        <p:nvSpPr>
          <p:cNvPr id="2" name="矩形 1"/>
          <p:cNvSpPr/>
          <p:nvPr/>
        </p:nvSpPr>
        <p:spPr>
          <a:xfrm>
            <a:off x="791687" y="2365699"/>
            <a:ext cx="8934204" cy="1198880"/>
          </a:xfrm>
          <a:prstGeom prst="rect">
            <a:avLst/>
          </a:prstGeom>
        </p:spPr>
        <p:txBody>
          <a:bodyPr wrap="square">
            <a:spAutoFit/>
          </a:bodyPr>
          <a:lstStyle/>
          <a:p>
            <a:r>
              <a:rPr lang="zh-CN" altLang="en-US" sz="2400" b="1"/>
              <a:t>思考点</a:t>
            </a:r>
            <a:endParaRPr lang="en-US" altLang="zh-CN" sz="2400" b="1"/>
          </a:p>
          <a:p>
            <a:r>
              <a:rPr lang="zh-CN" altLang="en-US" sz="2400" b="1"/>
              <a:t>爱国主义教育和公民道德建设对社会主义精神文明建设有什么作用与影响？</a:t>
            </a:r>
            <a:endParaRPr lang="zh-CN" altLang="en-US" sz="2400" b="1"/>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39215" y="4593590"/>
            <a:ext cx="5624195" cy="2306955"/>
          </a:xfrm>
          <a:prstGeom prst="rect">
            <a:avLst/>
          </a:prstGeom>
          <a:noFill/>
        </p:spPr>
        <p:txBody>
          <a:bodyPr wrap="square" rtlCol="0" anchor="t">
            <a:spAutoFit/>
          </a:bodyPr>
          <a:lstStyle/>
          <a:p>
            <a:r>
              <a:rPr lang="zh-CN" altLang="en-US"/>
              <a:t>    </a:t>
            </a:r>
            <a:endParaRPr lang="zh-CN" altLang="en-US"/>
          </a:p>
          <a:p>
            <a:r>
              <a:rPr lang="zh-CN" altLang="en-US"/>
              <a:t> </a:t>
            </a:r>
            <a:endParaRPr lang="zh-CN" altLang="en-US"/>
          </a:p>
          <a:p>
            <a:endParaRPr lang="zh-CN" altLang="en-US"/>
          </a:p>
          <a:p>
            <a:r>
              <a:rPr lang="zh-CN" altLang="en-US"/>
              <a:t>    </a:t>
            </a:r>
            <a:endParaRPr lang="zh-CN" altLang="en-US"/>
          </a:p>
          <a:p>
            <a:r>
              <a:rPr lang="zh-CN" altLang="en-US"/>
              <a:t> </a:t>
            </a:r>
            <a:endParaRPr lang="zh-CN" altLang="en-US"/>
          </a:p>
          <a:p>
            <a:endParaRPr lang="zh-CN" altLang="en-US"/>
          </a:p>
          <a:p>
            <a:r>
              <a:rPr lang="zh-CN" altLang="en-US"/>
              <a:t>    </a:t>
            </a:r>
            <a:endParaRPr lang="zh-CN" altLang="en-US"/>
          </a:p>
          <a:p>
            <a:endParaRPr lang="zh-CN" altLang="en-US"/>
          </a:p>
        </p:txBody>
      </p:sp>
      <p:graphicFrame>
        <p:nvGraphicFramePr>
          <p:cNvPr id="7" name="表格 6"/>
          <p:cNvGraphicFramePr>
            <a:graphicFrameLocks noGrp="1"/>
          </p:cNvGraphicFramePr>
          <p:nvPr>
            <p:custDataLst>
              <p:tags r:id="rId1"/>
            </p:custDataLst>
          </p:nvPr>
        </p:nvGraphicFramePr>
        <p:xfrm>
          <a:off x="309245" y="1649095"/>
          <a:ext cx="5871845" cy="4733290"/>
        </p:xfrm>
        <a:graphic>
          <a:graphicData uri="http://schemas.openxmlformats.org/drawingml/2006/table">
            <a:tbl>
              <a:tblPr firstRow="1" bandRow="1">
                <a:tableStyleId>{5C22544A-7EE6-4342-B048-85BDC9FD1C3A}</a:tableStyleId>
              </a:tblPr>
              <a:tblGrid>
                <a:gridCol w="5871845"/>
              </a:tblGrid>
              <a:tr h="1187450">
                <a:tc>
                  <a:txBody>
                    <a:bodyPr wrap="square"/>
                    <a:lstStyle/>
                    <a:p>
                      <a:pPr>
                        <a:buNone/>
                      </a:pPr>
                      <a:r>
                        <a:rPr lang="zh-CN" altLang="en-US" sz="2000">
                          <a:solidFill>
                            <a:schemeClr val="tx1"/>
                          </a:solidFill>
                          <a:sym typeface="+mn-ea"/>
                        </a:rPr>
                        <a:t>1、20世纪50年代：中国社会主义法制的初创时期：</a:t>
                      </a:r>
                      <a:endParaRPr lang="zh-CN" altLang="en-US" sz="2000">
                        <a:solidFill>
                          <a:schemeClr val="tx1"/>
                        </a:solidFill>
                        <a:sym typeface="+mn-ea"/>
                      </a:endParaRPr>
                    </a:p>
                    <a:p>
                      <a:pPr>
                        <a:buNone/>
                      </a:pPr>
                      <a:r>
                        <a:rPr lang="zh-CN" altLang="en-US" sz="2000">
                          <a:solidFill>
                            <a:schemeClr val="tx1"/>
                          </a:solidFill>
                          <a:sym typeface="Arial" panose="020B0604020202020204" pitchFamily="34" charset="0"/>
                        </a:rPr>
                        <a:t>表现：①② 意义：① ② </a:t>
                      </a:r>
                      <a:endParaRPr lang="zh-CN" altLang="en-US" sz="2000">
                        <a:solidFill>
                          <a:schemeClr val="tx1"/>
                        </a:solidFill>
                        <a:sym typeface="Arial" panose="020B0604020202020204" pitchFamily="34" charset="0"/>
                      </a:endParaRPr>
                    </a:p>
                  </a:txBody>
                  <a:tcPr vert="horz">
                    <a:solidFill>
                      <a:schemeClr val="accent3">
                        <a:lumMod val="20000"/>
                        <a:lumOff val="80000"/>
                      </a:schemeClr>
                    </a:solidFill>
                  </a:tcPr>
                </a:tc>
              </a:tr>
              <a:tr h="1138555">
                <a:tc>
                  <a:txBody>
                    <a:bodyPr wrap="square"/>
                    <a:lstStyle/>
                    <a:p>
                      <a:pPr>
                        <a:buNone/>
                      </a:pPr>
                      <a:r>
                        <a:rPr lang="zh-CN" altLang="en-US" sz="2000" b="1">
                          <a:solidFill>
                            <a:schemeClr val="bg1"/>
                          </a:solidFill>
                          <a:sym typeface="+mn-ea"/>
                        </a:rPr>
                        <a:t>2、“文化大革命”十年动乱，社会主义法治遭到严破坏：</a:t>
                      </a:r>
                      <a:r>
                        <a:rPr lang="zh-CN" altLang="en-US" sz="2000">
                          <a:solidFill>
                            <a:schemeClr val="bg1"/>
                          </a:solidFill>
                          <a:sym typeface="+mn-ea"/>
                        </a:rPr>
                        <a:t> </a:t>
                      </a:r>
                      <a:endParaRPr lang="zh-CN" altLang="en-US" sz="2000">
                        <a:sym typeface="+mn-ea"/>
                      </a:endParaRPr>
                    </a:p>
                    <a:p>
                      <a:pPr>
                        <a:buNone/>
                      </a:pPr>
                      <a:endParaRPr lang="zh-CN" altLang="en-US" sz="2000">
                        <a:sym typeface="+mn-ea"/>
                      </a:endParaRPr>
                    </a:p>
                  </a:txBody>
                  <a:tcPr vert="horz">
                    <a:solidFill>
                      <a:schemeClr val="accent3"/>
                    </a:solidFill>
                  </a:tcPr>
                </a:tc>
              </a:tr>
              <a:tr h="1096645">
                <a:tc>
                  <a:txBody>
                    <a:bodyPr wrap="square"/>
                    <a:lstStyle/>
                    <a:p>
                      <a:pPr>
                        <a:buNone/>
                      </a:pPr>
                      <a:r>
                        <a:rPr lang="zh-CN" altLang="en-US" sz="2000" b="1">
                          <a:sym typeface="+mn-ea"/>
                        </a:rPr>
                        <a:t>3、20世纪80年代前后：中国的法治建设进入新的发展时期：</a:t>
                      </a:r>
                      <a:endParaRPr lang="zh-CN" altLang="en-US" sz="2000" b="1">
                        <a:sym typeface="+mn-ea"/>
                      </a:endParaRPr>
                    </a:p>
                    <a:p>
                      <a:pPr>
                        <a:buNone/>
                      </a:pPr>
                      <a:r>
                        <a:rPr lang="zh-CN" altLang="en-US" sz="2000" b="1">
                          <a:sym typeface="Arial" panose="020B0604020202020204" pitchFamily="34" charset="0"/>
                        </a:rPr>
                        <a:t>表现：①1978年十一届三中全会 ②1982年前后</a:t>
                      </a:r>
                      <a:endParaRPr lang="zh-CN" altLang="en-US" sz="2000" b="1">
                        <a:sym typeface="+mn-ea"/>
                      </a:endParaRPr>
                    </a:p>
                  </a:txBody>
                  <a:tcPr vert="horz">
                    <a:solidFill>
                      <a:schemeClr val="accent3">
                        <a:lumMod val="20000"/>
                        <a:lumOff val="80000"/>
                      </a:schemeClr>
                    </a:solidFill>
                  </a:tcPr>
                </a:tc>
              </a:tr>
              <a:tr h="1310640">
                <a:tc>
                  <a:txBody>
                    <a:bodyPr wrap="square"/>
                    <a:lstStyle/>
                    <a:p>
                      <a:pPr>
                        <a:buNone/>
                      </a:pPr>
                      <a:r>
                        <a:rPr lang="zh-CN" altLang="en-US" sz="2000" b="1">
                          <a:solidFill>
                            <a:schemeClr val="bg1"/>
                          </a:solidFill>
                          <a:sym typeface="+mn-ea"/>
                        </a:rPr>
                        <a:t>4、20世纪90年代后：中国的法治建设进一步加强：</a:t>
                      </a:r>
                      <a:endParaRPr lang="zh-CN" altLang="en-US" sz="2000" b="1">
                        <a:solidFill>
                          <a:schemeClr val="bg1"/>
                        </a:solidFill>
                        <a:sym typeface="+mn-ea"/>
                      </a:endParaRPr>
                    </a:p>
                    <a:p>
                      <a:pPr>
                        <a:buNone/>
                      </a:pPr>
                      <a:r>
                        <a:rPr lang="zh-CN" altLang="en-US" sz="2000" b="1">
                          <a:solidFill>
                            <a:schemeClr val="bg1"/>
                          </a:solidFill>
                          <a:sym typeface="Arial" panose="020B0604020202020204" pitchFamily="34" charset="0"/>
                        </a:rPr>
                        <a:t>背景、表现：</a:t>
                      </a:r>
                      <a:endParaRPr lang="zh-CN" altLang="en-US" sz="2000" b="1">
                        <a:solidFill>
                          <a:schemeClr val="bg1"/>
                        </a:solidFill>
                        <a:sym typeface="Arial" panose="020B0604020202020204" pitchFamily="34" charset="0"/>
                      </a:endParaRPr>
                    </a:p>
                    <a:p>
                      <a:pPr>
                        <a:buNone/>
                      </a:pPr>
                      <a:r>
                        <a:rPr lang="zh-CN" altLang="en-US" sz="2000" b="1">
                          <a:solidFill>
                            <a:schemeClr val="bg1"/>
                          </a:solidFill>
                          <a:sym typeface="Arial" panose="020B0604020202020204" pitchFamily="34" charset="0"/>
                        </a:rPr>
                        <a:t>①中共十五大 ②1999—2004年 ③2010年</a:t>
                      </a:r>
                      <a:endParaRPr lang="zh-CN" altLang="en-US" sz="2000">
                        <a:solidFill>
                          <a:schemeClr val="bg1"/>
                        </a:solidFill>
                        <a:sym typeface="Arial" panose="020B0604020202020204" pitchFamily="34" charset="0"/>
                      </a:endParaRPr>
                    </a:p>
                    <a:p>
                      <a:pPr>
                        <a:buNone/>
                      </a:pPr>
                      <a:endParaRPr lang="zh-CN" altLang="en-US" sz="2000">
                        <a:solidFill>
                          <a:schemeClr val="bg1"/>
                        </a:solidFill>
                        <a:sym typeface="+mn-ea"/>
                      </a:endParaRPr>
                    </a:p>
                  </a:txBody>
                  <a:tcPr vert="horz">
                    <a:solidFill>
                      <a:schemeClr val="accent3"/>
                    </a:solidFill>
                  </a:tcPr>
                </a:tc>
              </a:tr>
            </a:tbl>
          </a:graphicData>
        </a:graphic>
      </p:graphicFrame>
      <p:graphicFrame>
        <p:nvGraphicFramePr>
          <p:cNvPr id="9" name="表格 8"/>
          <p:cNvGraphicFramePr>
            <a:graphicFrameLocks noGrp="1"/>
          </p:cNvGraphicFramePr>
          <p:nvPr/>
        </p:nvGraphicFramePr>
        <p:xfrm>
          <a:off x="6281420" y="2393950"/>
          <a:ext cx="5795645" cy="3007360"/>
        </p:xfrm>
        <a:graphic>
          <a:graphicData uri="http://schemas.openxmlformats.org/drawingml/2006/table">
            <a:tbl>
              <a:tblPr firstRow="1" bandRow="1">
                <a:tableStyleId>{5C22544A-7EE6-4342-B048-85BDC9FD1C3A}</a:tableStyleId>
              </a:tblPr>
              <a:tblGrid>
                <a:gridCol w="5795645"/>
              </a:tblGrid>
              <a:tr h="1259205">
                <a:tc>
                  <a:txBody>
                    <a:bodyPr wrap="square"/>
                    <a:lstStyle/>
                    <a:p>
                      <a:pPr>
                        <a:buNone/>
                      </a:pPr>
                      <a:r>
                        <a:rPr lang="en-US" altLang="zh-CN" sz="1800" b="1" kern="0" smtClean="0">
                          <a:solidFill>
                            <a:schemeClr val="tx1"/>
                          </a:solidFill>
                          <a:latin typeface="Calibri" panose="020F0502020204030204"/>
                          <a:ea typeface="宋体" panose="02010600030101010101" pitchFamily="2" charset="-122"/>
                          <a:cs typeface="Songti SC"/>
                          <a:sym typeface="+mn-ea"/>
                        </a:rPr>
                        <a:t>1</a:t>
                      </a:r>
                      <a:r>
                        <a:rPr lang="zh-CN" altLang="en-US" sz="1800" b="1" kern="0" smtClean="0">
                          <a:solidFill>
                            <a:schemeClr val="tx1"/>
                          </a:solidFill>
                          <a:latin typeface="Calibri" panose="020F0502020204030204"/>
                          <a:ea typeface="宋体" panose="02010600030101010101" pitchFamily="2" charset="-122"/>
                          <a:cs typeface="Songti SC"/>
                          <a:sym typeface="+mn-ea"/>
                        </a:rPr>
                        <a:t>、</a:t>
                      </a:r>
                      <a:r>
                        <a:rPr lang="zh-CN" altLang="zh-CN" sz="1800" b="1" kern="0" smtClean="0">
                          <a:solidFill>
                            <a:schemeClr val="tx1"/>
                          </a:solidFill>
                          <a:latin typeface="Calibri" panose="020F0502020204030204"/>
                          <a:ea typeface="宋体" panose="02010600030101010101" pitchFamily="2" charset="-122"/>
                          <a:cs typeface="Songti SC"/>
                          <a:sym typeface="+mn-ea"/>
                        </a:rPr>
                        <a:t>社</a:t>
                      </a:r>
                      <a:r>
                        <a:rPr lang="zh-CN" altLang="zh-CN" sz="1800" b="1" kern="0">
                          <a:solidFill>
                            <a:schemeClr val="tx1"/>
                          </a:solidFill>
                          <a:latin typeface="Calibri" panose="020F0502020204030204"/>
                          <a:ea typeface="宋体" panose="02010600030101010101" pitchFamily="2" charset="-122"/>
                          <a:cs typeface="Songti SC"/>
                          <a:sym typeface="+mn-ea"/>
                        </a:rPr>
                        <a:t>会主义革命和建设时</a:t>
                      </a:r>
                      <a:r>
                        <a:rPr lang="zh-CN" altLang="zh-CN" sz="1800" b="1" kern="0" smtClean="0">
                          <a:solidFill>
                            <a:schemeClr val="tx1"/>
                          </a:solidFill>
                          <a:latin typeface="Calibri" panose="020F0502020204030204"/>
                          <a:ea typeface="宋体" panose="02010600030101010101" pitchFamily="2" charset="-122"/>
                          <a:cs typeface="Songti SC"/>
                          <a:sym typeface="+mn-ea"/>
                        </a:rPr>
                        <a:t>期</a:t>
                      </a:r>
                      <a:r>
                        <a:rPr lang="en-US" altLang="zh-CN" sz="1800" b="1" kern="0" smtClean="0">
                          <a:solidFill>
                            <a:schemeClr val="tx1"/>
                          </a:solidFill>
                          <a:latin typeface="Calibri" panose="020F0502020204030204"/>
                          <a:ea typeface="宋体" panose="02010600030101010101" pitchFamily="2" charset="-122"/>
                          <a:cs typeface="Songti SC"/>
                          <a:sym typeface="+mn-ea"/>
                        </a:rPr>
                        <a:t>:</a:t>
                      </a:r>
                      <a:endParaRPr lang="en-US" altLang="zh-CN" sz="1800" b="1" kern="0" smtClean="0">
                        <a:solidFill>
                          <a:schemeClr val="tx1"/>
                        </a:solidFill>
                        <a:latin typeface="Calibri" panose="020F0502020204030204"/>
                        <a:ea typeface="宋体" panose="02010600030101010101" pitchFamily="2" charset="-122"/>
                        <a:cs typeface="Songti SC"/>
                        <a:sym typeface="+mn-ea"/>
                      </a:endParaRPr>
                    </a:p>
                    <a:p>
                      <a:pPr>
                        <a:buNone/>
                      </a:pPr>
                      <a:r>
                        <a:rPr lang="zh-CN" altLang="en-US" sz="1800" b="1">
                          <a:solidFill>
                            <a:schemeClr val="tx1"/>
                          </a:solidFill>
                          <a:latin typeface="宋体" panose="02010600030101010101" pitchFamily="2" charset="-122"/>
                          <a:ea typeface="宋体" panose="02010600030101010101" pitchFamily="2" charset="-122"/>
                          <a:sym typeface="宋体" panose="02010600030101010101" pitchFamily="2" charset="-122"/>
                        </a:rPr>
                        <a:t>表现：①发扬</a:t>
                      </a:r>
                      <a:r>
                        <a:rPr lang="en-US" altLang="zh-CN" sz="1800" b="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b="1">
                          <a:solidFill>
                            <a:schemeClr val="tx1"/>
                          </a:solidFill>
                          <a:latin typeface="宋体" panose="02010600030101010101" pitchFamily="2" charset="-122"/>
                          <a:ea typeface="宋体" panose="02010600030101010101" pitchFamily="2" charset="-122"/>
                          <a:sym typeface="宋体" panose="02010600030101010101" pitchFamily="2" charset="-122"/>
                        </a:rPr>
                        <a:t>精神；涌现出</a:t>
                      </a:r>
                      <a:r>
                        <a:rPr lang="en-US" altLang="zh-CN" sz="1800" b="1">
                          <a:solidFill>
                            <a:schemeClr val="tx1"/>
                          </a:solidFill>
                          <a:latin typeface="宋体" panose="02010600030101010101" pitchFamily="2" charset="-122"/>
                          <a:ea typeface="宋体" panose="02010600030101010101" pitchFamily="2" charset="-122"/>
                          <a:sym typeface="宋体" panose="02010600030101010101" pitchFamily="2" charset="-122"/>
                        </a:rPr>
                        <a:t>…   </a:t>
                      </a:r>
                      <a:endParaRPr lang="en-US" altLang="zh-CN" sz="1800" b="1">
                        <a:solidFill>
                          <a:schemeClr val="tx1"/>
                        </a:solidFill>
                        <a:latin typeface="宋体" panose="02010600030101010101" pitchFamily="2" charset="-122"/>
                        <a:ea typeface="宋体" panose="02010600030101010101" pitchFamily="2" charset="-122"/>
                      </a:endParaRPr>
                    </a:p>
                    <a:p>
                      <a:pPr indent="306070" algn="l"/>
                      <a:r>
                        <a:rPr lang="en-US" altLang="zh-CN" sz="1800" b="1">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1800" b="1">
                          <a:solidFill>
                            <a:schemeClr val="tx1"/>
                          </a:solidFill>
                          <a:latin typeface="宋体" panose="02010600030101010101" pitchFamily="2" charset="-122"/>
                          <a:ea typeface="宋体" panose="02010600030101010101" pitchFamily="2" charset="-122"/>
                          <a:sym typeface="宋体" panose="02010600030101010101" pitchFamily="2" charset="-122"/>
                        </a:rPr>
                        <a:t>②形成了</a:t>
                      </a:r>
                      <a:r>
                        <a:rPr lang="en-US" altLang="zh-CN" sz="1800" b="1">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b="1">
                          <a:solidFill>
                            <a:schemeClr val="tx1"/>
                          </a:solidFill>
                          <a:latin typeface="宋体" panose="02010600030101010101" pitchFamily="2" charset="-122"/>
                          <a:ea typeface="宋体" panose="02010600030101010101" pitchFamily="2" charset="-122"/>
                          <a:sym typeface="宋体" panose="02010600030101010101" pitchFamily="2" charset="-122"/>
                        </a:rPr>
                        <a:t>大的风尚、政治氛围、行动准则</a:t>
                      </a:r>
                      <a:endParaRPr lang="zh-CN" altLang="en-US" sz="1800" b="1" smtClean="0">
                        <a:solidFill>
                          <a:schemeClr val="tx1"/>
                        </a:solidFill>
                        <a:latin typeface="宋体" panose="02010600030101010101" pitchFamily="2" charset="-122"/>
                        <a:ea typeface="宋体" panose="02010600030101010101" pitchFamily="2" charset="-122"/>
                        <a:sym typeface="+mn-ea"/>
                      </a:endParaRPr>
                    </a:p>
                  </a:txBody>
                  <a:tcPr vert="horz">
                    <a:solidFill>
                      <a:schemeClr val="bg2"/>
                    </a:solidFill>
                  </a:tcPr>
                </a:tc>
              </a:tr>
              <a:tr h="1748155">
                <a:tc>
                  <a:txBody>
                    <a:bodyPr wrap="square"/>
                    <a:lstStyle/>
                    <a:p>
                      <a:pPr>
                        <a:buNone/>
                      </a:pPr>
                      <a:r>
                        <a:rPr lang="en-US" altLang="zh-CN" sz="1800" b="1" kern="0" smtClean="0">
                          <a:solidFill>
                            <a:schemeClr val="bg1"/>
                          </a:solidFill>
                          <a:latin typeface="Calibri" panose="020F0502020204030204"/>
                          <a:ea typeface="宋体" panose="02010600030101010101" pitchFamily="2" charset="-122"/>
                          <a:cs typeface="Times New Roman" panose="02020603050405020304" pitchFamily="18" charset="0"/>
                          <a:sym typeface="+mn-ea"/>
                        </a:rPr>
                        <a:t>2</a:t>
                      </a:r>
                      <a:r>
                        <a:rPr lang="zh-CN" altLang="en-US" sz="1800" b="1" kern="0" smtClean="0">
                          <a:solidFill>
                            <a:schemeClr val="bg1"/>
                          </a:solidFill>
                          <a:latin typeface="Calibri" panose="020F0502020204030204"/>
                          <a:ea typeface="宋体" panose="02010600030101010101" pitchFamily="2" charset="-122"/>
                          <a:cs typeface="Times New Roman" panose="02020603050405020304" pitchFamily="18" charset="0"/>
                          <a:sym typeface="+mn-ea"/>
                        </a:rPr>
                        <a:t>、改革开放以来：</a:t>
                      </a:r>
                      <a:endParaRPr lang="zh-CN" altLang="en-US" sz="1800" b="1" kern="0" smtClean="0">
                        <a:solidFill>
                          <a:schemeClr val="bg1"/>
                        </a:solidFill>
                        <a:latin typeface="Calibri" panose="020F0502020204030204"/>
                        <a:ea typeface="宋体" panose="02010600030101010101" pitchFamily="2" charset="-122"/>
                        <a:cs typeface="Times New Roman" panose="02020603050405020304" pitchFamily="18" charset="0"/>
                        <a:sym typeface="+mn-ea"/>
                      </a:endParaRPr>
                    </a:p>
                    <a:p>
                      <a:pPr>
                        <a:buNone/>
                      </a:pPr>
                      <a:r>
                        <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rPr>
                        <a:t>表现：①</a:t>
                      </a:r>
                      <a:r>
                        <a:rPr lang="en-US" altLang="zh-CN" sz="1800" b="1">
                          <a:solidFill>
                            <a:schemeClr val="bg1"/>
                          </a:solidFill>
                          <a:latin typeface="宋体" panose="02010600030101010101" pitchFamily="2" charset="-122"/>
                          <a:ea typeface="宋体" panose="02010600030101010101" pitchFamily="2" charset="-122"/>
                          <a:sym typeface="宋体" panose="02010600030101010101" pitchFamily="2" charset="-122"/>
                        </a:rPr>
                        <a:t>20</a:t>
                      </a:r>
                      <a:r>
                        <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rPr>
                        <a:t>世纪</a:t>
                      </a:r>
                      <a:r>
                        <a:rPr lang="en-US" altLang="zh-CN" sz="1800" b="1">
                          <a:solidFill>
                            <a:schemeClr val="bg1"/>
                          </a:solidFill>
                          <a:latin typeface="宋体" panose="02010600030101010101" pitchFamily="2" charset="-122"/>
                          <a:ea typeface="宋体" panose="02010600030101010101" pitchFamily="2" charset="-122"/>
                          <a:sym typeface="宋体" panose="02010600030101010101" pitchFamily="2" charset="-122"/>
                        </a:rPr>
                        <a:t>80</a:t>
                      </a:r>
                      <a:r>
                        <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rPr>
                        <a:t>年代：“五讲四美三热爱”</a:t>
                      </a:r>
                      <a:endParaRPr lang="en-US" altLang="zh-CN" sz="1800" b="1">
                        <a:solidFill>
                          <a:schemeClr val="bg1"/>
                        </a:solidFill>
                        <a:latin typeface="宋体" panose="02010600030101010101" pitchFamily="2" charset="-122"/>
                        <a:ea typeface="宋体" panose="02010600030101010101" pitchFamily="2" charset="-122"/>
                      </a:endParaRPr>
                    </a:p>
                    <a:p>
                      <a:pPr indent="306070" algn="l"/>
                      <a:r>
                        <a:rPr lang="en-US" altLang="zh-CN" sz="1800" b="1">
                          <a:solidFill>
                            <a:schemeClr val="bg1"/>
                          </a:solidFill>
                          <a:latin typeface="宋体" panose="02010600030101010101" pitchFamily="2" charset="-122"/>
                          <a:ea typeface="宋体" panose="02010600030101010101" pitchFamily="2" charset="-122"/>
                          <a:sym typeface="宋体" panose="02010600030101010101" pitchFamily="2" charset="-122"/>
                        </a:rPr>
                        <a:t>   </a:t>
                      </a:r>
                      <a:r>
                        <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rPr>
                        <a:t>②</a:t>
                      </a:r>
                      <a:r>
                        <a:rPr lang="en-US" altLang="zh-CN" sz="1800" b="1">
                          <a:solidFill>
                            <a:schemeClr val="bg1"/>
                          </a:solidFill>
                          <a:latin typeface="宋体" panose="02010600030101010101" pitchFamily="2" charset="-122"/>
                          <a:ea typeface="宋体" panose="02010600030101010101" pitchFamily="2" charset="-122"/>
                          <a:sym typeface="宋体" panose="02010600030101010101" pitchFamily="2" charset="-122"/>
                        </a:rPr>
                        <a:t>20</a:t>
                      </a:r>
                      <a:r>
                        <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rPr>
                        <a:t>世纪</a:t>
                      </a:r>
                      <a:r>
                        <a:rPr lang="en-US" altLang="zh-CN" sz="1800" b="1">
                          <a:solidFill>
                            <a:schemeClr val="bg1"/>
                          </a:solidFill>
                          <a:latin typeface="宋体" panose="02010600030101010101" pitchFamily="2" charset="-122"/>
                          <a:ea typeface="宋体" panose="02010600030101010101" pitchFamily="2" charset="-122"/>
                          <a:sym typeface="宋体" panose="02010600030101010101" pitchFamily="2" charset="-122"/>
                        </a:rPr>
                        <a:t>90</a:t>
                      </a:r>
                      <a:r>
                        <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rPr>
                        <a:t>年代：创建活动、爱国主义教育</a:t>
                      </a:r>
                      <a:endParaRPr lang="en-US" altLang="zh-CN" sz="1800" b="1">
                        <a:solidFill>
                          <a:schemeClr val="bg1"/>
                        </a:solidFill>
                        <a:latin typeface="宋体" panose="02010600030101010101" pitchFamily="2" charset="-122"/>
                        <a:ea typeface="宋体" panose="02010600030101010101" pitchFamily="2" charset="-122"/>
                      </a:endParaRPr>
                    </a:p>
                    <a:p>
                      <a:pPr indent="306070" algn="l"/>
                      <a:r>
                        <a:rPr lang="en-US" altLang="zh-CN" sz="1800" b="1">
                          <a:solidFill>
                            <a:schemeClr val="bg1"/>
                          </a:solidFill>
                          <a:latin typeface="宋体" panose="02010600030101010101" pitchFamily="2" charset="-122"/>
                          <a:ea typeface="宋体" panose="02010600030101010101" pitchFamily="2" charset="-122"/>
                          <a:sym typeface="宋体" panose="02010600030101010101" pitchFamily="2" charset="-122"/>
                        </a:rPr>
                        <a:t>   ③2001</a:t>
                      </a:r>
                      <a:r>
                        <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rPr>
                        <a:t>年从以德治国的高度进一步规划思想建设</a:t>
                      </a:r>
                      <a:endParaRPr lang="en-US" altLang="zh-CN" sz="1800" b="1">
                        <a:solidFill>
                          <a:schemeClr val="bg1"/>
                        </a:solidFill>
                        <a:latin typeface="宋体" panose="02010600030101010101" pitchFamily="2" charset="-122"/>
                        <a:ea typeface="宋体" panose="02010600030101010101" pitchFamily="2" charset="-122"/>
                      </a:endParaRPr>
                    </a:p>
                    <a:p>
                      <a:pPr indent="306070" algn="l"/>
                      <a:r>
                        <a:rPr lang="en-US" altLang="zh-CN" sz="1800" b="1">
                          <a:solidFill>
                            <a:schemeClr val="bg1"/>
                          </a:solidFill>
                          <a:latin typeface="宋体" panose="02010600030101010101" pitchFamily="2" charset="-122"/>
                          <a:ea typeface="宋体" panose="02010600030101010101" pitchFamily="2" charset="-122"/>
                          <a:sym typeface="宋体" panose="02010600030101010101" pitchFamily="2" charset="-122"/>
                        </a:rPr>
                        <a:t>   ④2006</a:t>
                      </a:r>
                      <a:r>
                        <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rPr>
                        <a:t>年以来：社会主义核心价值观</a:t>
                      </a:r>
                      <a:endParaRPr lang="zh-CN" altLang="en-US" sz="1800" b="1" smtClean="0">
                        <a:solidFill>
                          <a:schemeClr val="bg1"/>
                        </a:solidFill>
                        <a:latin typeface="宋体" panose="02010600030101010101" pitchFamily="2" charset="-122"/>
                        <a:ea typeface="宋体" panose="02010600030101010101" pitchFamily="2" charset="-122"/>
                        <a:sym typeface="+mn-ea"/>
                      </a:endParaRPr>
                    </a:p>
                  </a:txBody>
                  <a:tcPr vert="horz">
                    <a:solidFill>
                      <a:schemeClr val="accent3"/>
                    </a:solidFill>
                  </a:tcPr>
                </a:tc>
              </a:tr>
            </a:tbl>
          </a:graphicData>
        </a:graphic>
      </p:graphicFrame>
      <p:sp>
        <p:nvSpPr>
          <p:cNvPr id="10" name="文本框 9"/>
          <p:cNvSpPr txBox="1"/>
          <p:nvPr/>
        </p:nvSpPr>
        <p:spPr>
          <a:xfrm>
            <a:off x="439420" y="873125"/>
            <a:ext cx="4623435" cy="583565"/>
          </a:xfrm>
          <a:prstGeom prst="rect">
            <a:avLst/>
          </a:prstGeom>
          <a:noFill/>
        </p:spPr>
        <p:txBody>
          <a:bodyPr wrap="none" rtlCol="0" anchor="t">
            <a:spAutoFit/>
            <a:scene3d>
              <a:camera prst="orthographicFront"/>
              <a:lightRig rig="threePt" dir="t"/>
            </a:scene3d>
          </a:bodyPr>
          <a:lstStyle/>
          <a:p>
            <a:r>
              <a:rPr lang="zh-CN" altLang="en-US" sz="3200" b="1">
                <a:solidFill>
                  <a:schemeClr val="tx1"/>
                </a:solidFill>
                <a:effectLst>
                  <a:outerShdw blurRad="38100" dist="19050" dir="2700000" algn="tl" rotWithShape="0">
                    <a:schemeClr val="dk1">
                      <a:alpha val="40000"/>
                    </a:schemeClr>
                  </a:outerShdw>
                </a:effectLst>
                <a:sym typeface="+mn-ea"/>
              </a:rPr>
              <a:t>一</a:t>
            </a:r>
            <a:r>
              <a:rPr lang="zh-CN" altLang="en-US" sz="3200" b="1" smtClean="0">
                <a:solidFill>
                  <a:schemeClr val="tx1"/>
                </a:solidFill>
                <a:effectLst>
                  <a:outerShdw blurRad="38100" dist="19050" dir="2700000" algn="tl" rotWithShape="0">
                    <a:schemeClr val="dk1">
                      <a:alpha val="40000"/>
                    </a:schemeClr>
                  </a:outerShdw>
                </a:effectLst>
                <a:sym typeface="+mn-ea"/>
              </a:rPr>
              <a:t>、</a:t>
            </a:r>
            <a:r>
              <a:rPr lang="zh-CN" altLang="en-US" sz="3200" b="1">
                <a:solidFill>
                  <a:schemeClr val="tx1"/>
                </a:solidFill>
                <a:effectLst>
                  <a:outerShdw blurRad="38100" dist="19050" dir="2700000" algn="tl" rotWithShape="0">
                    <a:schemeClr val="dk1">
                      <a:alpha val="40000"/>
                    </a:schemeClr>
                  </a:outerShdw>
                </a:effectLst>
                <a:sym typeface="+mn-ea"/>
              </a:rPr>
              <a:t>新中</a:t>
            </a:r>
            <a:r>
              <a:rPr lang="zh-CN" altLang="en-US" sz="3200" b="1" smtClean="0">
                <a:solidFill>
                  <a:schemeClr val="tx1"/>
                </a:solidFill>
                <a:effectLst>
                  <a:outerShdw blurRad="38100" dist="19050" dir="2700000" algn="tl" rotWithShape="0">
                    <a:schemeClr val="dk1">
                      <a:alpha val="40000"/>
                    </a:schemeClr>
                  </a:outerShdw>
                </a:effectLst>
                <a:sym typeface="+mn-ea"/>
              </a:rPr>
              <a:t>国的法制进程</a:t>
            </a:r>
            <a:r>
              <a:rPr lang="zh-CN" altLang="zh-CN" sz="2800" b="1" smtClean="0">
                <a:solidFill>
                  <a:schemeClr val="tx1"/>
                </a:solidFill>
                <a:effectLst>
                  <a:outerShdw blurRad="38100" dist="19050" dir="2700000" algn="tl" rotWithShape="0">
                    <a:schemeClr val="dk1">
                      <a:alpha val="40000"/>
                    </a:schemeClr>
                  </a:outerShdw>
                </a:effectLst>
                <a:sym typeface="+mn-ea"/>
              </a:rPr>
              <a:t>：</a:t>
            </a:r>
            <a:endParaRPr lang="zh-CN" altLang="zh-CN" sz="2800" b="1" smtClean="0">
              <a:solidFill>
                <a:schemeClr val="tx1"/>
              </a:solidFill>
              <a:effectLst>
                <a:outerShdw blurRad="38100" dist="19050" dir="2700000" algn="tl" rotWithShape="0">
                  <a:schemeClr val="dk1">
                    <a:alpha val="40000"/>
                  </a:schemeClr>
                </a:outerShdw>
              </a:effectLst>
              <a:sym typeface="+mn-ea"/>
            </a:endParaRPr>
          </a:p>
        </p:txBody>
      </p:sp>
      <p:sp>
        <p:nvSpPr>
          <p:cNvPr id="11" name="文本框 10"/>
          <p:cNvSpPr txBox="1"/>
          <p:nvPr/>
        </p:nvSpPr>
        <p:spPr>
          <a:xfrm>
            <a:off x="6094730" y="1395095"/>
            <a:ext cx="5287645" cy="583565"/>
          </a:xfrm>
          <a:prstGeom prst="rect">
            <a:avLst/>
          </a:prstGeom>
          <a:noFill/>
        </p:spPr>
        <p:txBody>
          <a:bodyPr wrap="none" rtlCol="0" anchor="t">
            <a:spAutoFit/>
            <a:scene3d>
              <a:camera prst="orthographicFront"/>
              <a:lightRig rig="threePt" dir="t"/>
            </a:scene3d>
          </a:bodyPr>
          <a:lstStyle/>
          <a:p>
            <a:r>
              <a:rPr lang="zh-CN" altLang="en-US" sz="3200" b="1" smtClean="0">
                <a:solidFill>
                  <a:schemeClr val="tx1"/>
                </a:solidFill>
                <a:effectLst>
                  <a:outerShdw blurRad="38100" dist="19050" dir="2700000" algn="tl" rotWithShape="0">
                    <a:schemeClr val="dk1">
                      <a:alpha val="40000"/>
                    </a:schemeClr>
                  </a:outerShdw>
                </a:effectLst>
                <a:sym typeface="+mn-ea"/>
              </a:rPr>
              <a:t>二、</a:t>
            </a:r>
            <a:r>
              <a:rPr lang="zh-CN" altLang="en-US" sz="2800" b="1" smtClean="0">
                <a:solidFill>
                  <a:schemeClr val="tx1"/>
                </a:solidFill>
                <a:effectLst>
                  <a:outerShdw blurRad="38100" dist="19050" dir="2700000" algn="tl" rotWithShape="0">
                    <a:schemeClr val="dk1">
                      <a:alpha val="40000"/>
                    </a:schemeClr>
                  </a:outerShdw>
                </a:effectLst>
                <a:sym typeface="+mn-ea"/>
              </a:rPr>
              <a:t>社会主义</a:t>
            </a:r>
            <a:r>
              <a:rPr lang="zh-CN" altLang="en-US" sz="3200" b="1" smtClean="0">
                <a:solidFill>
                  <a:schemeClr val="tx1"/>
                </a:solidFill>
                <a:effectLst>
                  <a:outerShdw blurRad="38100" dist="19050" dir="2700000" algn="tl" rotWithShape="0">
                    <a:schemeClr val="dk1">
                      <a:alpha val="40000"/>
                    </a:schemeClr>
                  </a:outerShdw>
                </a:effectLst>
                <a:sym typeface="+mn-ea"/>
              </a:rPr>
              <a:t>精神文明建设：</a:t>
            </a:r>
            <a:endParaRPr lang="zh-CN" altLang="en-US" sz="3200" b="1" smtClean="0">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94033" y="653144"/>
            <a:ext cx="11250663" cy="56051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a:p>
            <a:endParaRPr lang="en-US" altLang="zh-CN">
              <a:solidFill>
                <a:schemeClr val="tx1">
                  <a:lumMod val="65000"/>
                  <a:lumOff val="35000"/>
                </a:schemeClr>
              </a:solidFill>
              <a:latin typeface="隶书" panose="02010509060101010101" charset="-122"/>
              <a:ea typeface="隶书" panose="02010509060101010101" charset="-122"/>
            </a:endParaRPr>
          </a:p>
        </p:txBody>
      </p:sp>
      <p:sp>
        <p:nvSpPr>
          <p:cNvPr id="2" name="文本框 1"/>
          <p:cNvSpPr txBox="1"/>
          <p:nvPr/>
        </p:nvSpPr>
        <p:spPr>
          <a:xfrm>
            <a:off x="1359071" y="2118256"/>
            <a:ext cx="10072047" cy="2061210"/>
          </a:xfrm>
          <a:prstGeom prst="rect">
            <a:avLst/>
          </a:prstGeom>
          <a:noFill/>
        </p:spPr>
        <p:txBody>
          <a:bodyPr wrap="square" rtlCol="0">
            <a:spAutoFit/>
          </a:bodyPr>
          <a:lstStyle/>
          <a:p>
            <a:r>
              <a:rPr lang="zh-CN" altLang="en-US" sz="4400" b="1"/>
              <a:t>作业：</a:t>
            </a:r>
            <a:endParaRPr lang="en-US" altLang="zh-CN" sz="4400" b="1"/>
          </a:p>
          <a:p>
            <a:endParaRPr lang="en-US" altLang="zh-CN"/>
          </a:p>
          <a:p>
            <a:r>
              <a:rPr lang="en-US" altLang="zh-CN" sz="2400" b="1"/>
              <a:t>1.</a:t>
            </a:r>
            <a:r>
              <a:rPr lang="zh-CN" altLang="en-US" sz="2400" b="1"/>
              <a:t>思考对我国“加强人 民当家作主制度保障”的理解。</a:t>
            </a:r>
            <a:endParaRPr lang="en-US" altLang="zh-CN" sz="2400" b="1"/>
          </a:p>
          <a:p>
            <a:r>
              <a:rPr lang="en-US" altLang="zh-CN" sz="2400" b="1"/>
              <a:t>2.</a:t>
            </a:r>
            <a:r>
              <a:rPr lang="zh-CN" altLang="en-US" sz="2400" b="1"/>
              <a:t>课后预习下一个单元：第四单元 民族关系与国家关系。</a:t>
            </a:r>
            <a:endParaRPr lang="zh-CN" altLang="en-US" sz="2400" b="1"/>
          </a:p>
          <a:p>
            <a:endParaRPr lang="zh-CN" altLang="en-US"/>
          </a:p>
        </p:txBody>
      </p:sp>
      <p:pic>
        <p:nvPicPr>
          <p:cNvPr id="10" name="New picture"/>
          <p:cNvPicPr/>
          <p:nvPr/>
        </p:nvPicPr>
        <p:blipFill>
          <a:blip r:embed="rId1"/>
          <a:stretch>
            <a:fillRect/>
          </a:stretch>
        </p:blipFill>
        <p:spPr>
          <a:xfrm>
            <a:off x="10350500" y="10871200"/>
            <a:ext cx="355600" cy="266700"/>
          </a:xfrm>
          <a:prstGeom prst="cube">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80139" y="1454431"/>
            <a:ext cx="800219" cy="1118255"/>
          </a:xfrm>
          <a:prstGeom prst="rect">
            <a:avLst/>
          </a:prstGeom>
          <a:noFill/>
        </p:spPr>
        <p:txBody>
          <a:bodyPr vert="eaVert" wrap="none" rtlCol="0">
            <a:spAutoFit/>
          </a:bodyPr>
          <a:lstStyle/>
          <a:p>
            <a:r>
              <a:rPr lang="zh-CN" altLang="en-US" sz="4000">
                <a:latin typeface="方正祥隶繁体" panose="03000509000000000000" pitchFamily="65" charset="-122"/>
                <a:ea typeface="方正祥隶繁体" panose="03000509000000000000" pitchFamily="65" charset="-122"/>
              </a:rPr>
              <a:t>目录</a:t>
            </a:r>
            <a:endParaRPr lang="zh-CN" altLang="en-US" sz="4000">
              <a:latin typeface="方正祥隶繁体" panose="03000509000000000000" pitchFamily="65" charset="-122"/>
              <a:ea typeface="方正祥隶繁体" panose="03000509000000000000" pitchFamily="65" charset="-122"/>
            </a:endParaRPr>
          </a:p>
        </p:txBody>
      </p:sp>
      <p:cxnSp>
        <p:nvCxnSpPr>
          <p:cNvPr id="8" name="直接连接符 7"/>
          <p:cNvCxnSpPr/>
          <p:nvPr/>
        </p:nvCxnSpPr>
        <p:spPr>
          <a:xfrm>
            <a:off x="1717922" y="2462960"/>
            <a:ext cx="132465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2767974" y="1555191"/>
            <a:ext cx="2360" cy="1149816"/>
          </a:xfrm>
          <a:prstGeom prst="line">
            <a:avLst/>
          </a:prstGeom>
          <a:ln w="12700"/>
        </p:spPr>
        <p:style>
          <a:lnRef idx="1">
            <a:schemeClr val="dk1"/>
          </a:lnRef>
          <a:fillRef idx="0">
            <a:schemeClr val="dk1"/>
          </a:fillRef>
          <a:effectRef idx="0">
            <a:schemeClr val="dk1"/>
          </a:effectRef>
          <a:fontRef idx="minor">
            <a:schemeClr val="tx1"/>
          </a:fontRef>
        </p:style>
      </p:cxn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3729" y="1750891"/>
            <a:ext cx="1219202" cy="731521"/>
          </a:xfrm>
          <a:prstGeom prst="rect">
            <a:avLst/>
          </a:prstGeom>
        </p:spPr>
      </p:pic>
      <p:grpSp>
        <p:nvGrpSpPr>
          <p:cNvPr id="15" name="组合 14"/>
          <p:cNvGrpSpPr/>
          <p:nvPr/>
        </p:nvGrpSpPr>
        <p:grpSpPr>
          <a:xfrm>
            <a:off x="3237611" y="2572686"/>
            <a:ext cx="4223108" cy="584775"/>
            <a:chOff x="3343357" y="3004515"/>
            <a:chExt cx="4223108" cy="584775"/>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357" y="3049433"/>
              <a:ext cx="559453" cy="494940"/>
            </a:xfrm>
            <a:prstGeom prst="rect">
              <a:avLst/>
            </a:prstGeom>
          </p:spPr>
        </p:pic>
        <p:sp>
          <p:nvSpPr>
            <p:cNvPr id="5" name="文本框 4"/>
            <p:cNvSpPr txBox="1"/>
            <p:nvPr/>
          </p:nvSpPr>
          <p:spPr>
            <a:xfrm>
              <a:off x="4098849" y="3004515"/>
              <a:ext cx="3467616" cy="584775"/>
            </a:xfrm>
            <a:prstGeom prst="rect">
              <a:avLst/>
            </a:prstGeom>
            <a:noFill/>
          </p:spPr>
          <p:txBody>
            <a:bodyPr wrap="none" rtlCol="0">
              <a:spAutoFit/>
            </a:bodyPr>
            <a:lstStyle/>
            <a:p>
              <a:r>
                <a:rPr lang="zh-CN" altLang="en-US" sz="3200">
                  <a:latin typeface="方正新舒体繁体" panose="03000509000000000000" pitchFamily="65" charset="-122"/>
                  <a:ea typeface="方正新舒体繁体" panose="03000509000000000000" pitchFamily="65" charset="-122"/>
                </a:rPr>
                <a:t>新中国的法制建设</a:t>
              </a:r>
              <a:endParaRPr lang="zh-CN" altLang="en-US" sz="3200">
                <a:latin typeface="方正新舒体繁体" panose="03000509000000000000" pitchFamily="65" charset="-122"/>
                <a:ea typeface="方正新舒体繁体" panose="03000509000000000000" pitchFamily="65" charset="-122"/>
              </a:endParaRPr>
            </a:p>
          </p:txBody>
        </p:sp>
        <p:sp>
          <p:nvSpPr>
            <p:cNvPr id="14" name="文本框 13"/>
            <p:cNvSpPr txBox="1"/>
            <p:nvPr/>
          </p:nvSpPr>
          <p:spPr>
            <a:xfrm>
              <a:off x="3415334" y="3112236"/>
              <a:ext cx="415498" cy="369332"/>
            </a:xfrm>
            <a:prstGeom prst="rect">
              <a:avLst/>
            </a:prstGeom>
            <a:noFill/>
          </p:spPr>
          <p:txBody>
            <a:bodyPr wrap="square" rtlCol="0">
              <a:spAutoFit/>
            </a:bodyPr>
            <a:lstStyle/>
            <a:p>
              <a:r>
                <a:rPr lang="zh-CN" altLang="en-US">
                  <a:latin typeface="方正新舒体繁体" panose="03000509000000000000" pitchFamily="65" charset="-122"/>
                  <a:ea typeface="方正新舒体繁体" panose="03000509000000000000" pitchFamily="65" charset="-122"/>
                </a:rPr>
                <a:t>一</a:t>
              </a:r>
              <a:endParaRPr lang="zh-CN" altLang="en-US">
                <a:latin typeface="方正新舒体繁体" panose="03000509000000000000" pitchFamily="65" charset="-122"/>
                <a:ea typeface="方正新舒体繁体" panose="03000509000000000000" pitchFamily="65" charset="-122"/>
              </a:endParaRPr>
            </a:p>
          </p:txBody>
        </p:sp>
      </p:grpSp>
      <p:grpSp>
        <p:nvGrpSpPr>
          <p:cNvPr id="16" name="组合 15"/>
          <p:cNvGrpSpPr/>
          <p:nvPr/>
        </p:nvGrpSpPr>
        <p:grpSpPr>
          <a:xfrm>
            <a:off x="3335401" y="3700540"/>
            <a:ext cx="4946055" cy="584775"/>
            <a:chOff x="3343357" y="3004515"/>
            <a:chExt cx="4946055" cy="584775"/>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357" y="3049433"/>
              <a:ext cx="559453" cy="494940"/>
            </a:xfrm>
            <a:prstGeom prst="rect">
              <a:avLst/>
            </a:prstGeom>
          </p:spPr>
        </p:pic>
        <p:sp>
          <p:nvSpPr>
            <p:cNvPr id="18" name="文本框 17"/>
            <p:cNvSpPr txBox="1"/>
            <p:nvPr/>
          </p:nvSpPr>
          <p:spPr>
            <a:xfrm>
              <a:off x="4001059" y="3004515"/>
              <a:ext cx="4288353" cy="584775"/>
            </a:xfrm>
            <a:prstGeom prst="rect">
              <a:avLst/>
            </a:prstGeom>
            <a:noFill/>
          </p:spPr>
          <p:txBody>
            <a:bodyPr wrap="none" rtlCol="0">
              <a:spAutoFit/>
            </a:bodyPr>
            <a:lstStyle/>
            <a:p>
              <a:r>
                <a:rPr lang="zh-CN" altLang="en-US" sz="3200">
                  <a:latin typeface="方正新舒体繁体" panose="03000509000000000000" pitchFamily="65" charset="-122"/>
                  <a:ea typeface="方正新舒体繁体" panose="03000509000000000000" pitchFamily="65" charset="-122"/>
                </a:rPr>
                <a:t>社会主义精神文明建设</a:t>
              </a:r>
              <a:endParaRPr lang="zh-CN" altLang="en-US" sz="3200">
                <a:latin typeface="方正新舒体繁体" panose="03000509000000000000" pitchFamily="65" charset="-122"/>
                <a:ea typeface="方正新舒体繁体" panose="03000509000000000000" pitchFamily="65" charset="-122"/>
              </a:endParaRPr>
            </a:p>
          </p:txBody>
        </p:sp>
        <p:sp>
          <p:nvSpPr>
            <p:cNvPr id="19" name="文本框 18"/>
            <p:cNvSpPr txBox="1"/>
            <p:nvPr/>
          </p:nvSpPr>
          <p:spPr>
            <a:xfrm>
              <a:off x="3415334" y="3112236"/>
              <a:ext cx="415498" cy="369332"/>
            </a:xfrm>
            <a:prstGeom prst="rect">
              <a:avLst/>
            </a:prstGeom>
            <a:noFill/>
          </p:spPr>
          <p:txBody>
            <a:bodyPr wrap="none" rtlCol="0">
              <a:spAutoFit/>
            </a:bodyPr>
            <a:lstStyle/>
            <a:p>
              <a:r>
                <a:rPr lang="zh-CN" altLang="en-US">
                  <a:latin typeface="方正新舒体繁体" panose="03000509000000000000" pitchFamily="65" charset="-122"/>
                  <a:ea typeface="方正新舒体繁体" panose="03000509000000000000" pitchFamily="65" charset="-122"/>
                </a:rPr>
                <a:t>二</a:t>
              </a:r>
              <a:endParaRPr lang="zh-CN" altLang="en-US">
                <a:latin typeface="方正新舒体繁体" panose="03000509000000000000" pitchFamily="65" charset="-122"/>
                <a:ea typeface="方正新舒体繁体" panose="03000509000000000000" pitchFamily="65"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537511" y="2261526"/>
            <a:ext cx="1290320" cy="3764280"/>
          </a:xfrm>
          <a:prstGeom prst="rect">
            <a:avLst/>
          </a:prstGeom>
          <a:noFill/>
        </p:spPr>
        <p:txBody>
          <a:bodyPr vert="eaVert" wrap="none" rtlCol="0">
            <a:spAutoFit/>
          </a:bodyPr>
          <a:lstStyle/>
          <a:p>
            <a:r>
              <a:rPr lang="zh-CN" altLang="en-US" sz="3600" b="1">
                <a:latin typeface="方正新舒体繁体" panose="03000509000000000000" pitchFamily="65" charset="-122"/>
                <a:ea typeface="方正新舒体繁体" panose="03000509000000000000" pitchFamily="65" charset="-122"/>
              </a:rPr>
              <a:t>新中国的法制建设</a:t>
            </a:r>
            <a:endParaRPr lang="zh-CN" altLang="en-US" sz="3600">
              <a:latin typeface="方正新舒体繁体" panose="03000509000000000000" pitchFamily="65" charset="-122"/>
              <a:ea typeface="方正新舒体繁体" panose="03000509000000000000" pitchFamily="65" charset="-122"/>
            </a:endParaRPr>
          </a:p>
          <a:p>
            <a:endParaRPr lang="zh-CN" altLang="en-US" sz="3600">
              <a:latin typeface="方正祥隶繁体" panose="03000509000000000000" pitchFamily="65" charset="-122"/>
              <a:ea typeface="方正祥隶繁体" panose="03000509000000000000" pitchFamily="65" charset="-122"/>
            </a:endParaRPr>
          </a:p>
        </p:txBody>
      </p:sp>
      <p:grpSp>
        <p:nvGrpSpPr>
          <p:cNvPr id="25" name="组合 24"/>
          <p:cNvGrpSpPr/>
          <p:nvPr/>
        </p:nvGrpSpPr>
        <p:grpSpPr>
          <a:xfrm>
            <a:off x="2434374" y="0"/>
            <a:ext cx="72000" cy="1932482"/>
            <a:chOff x="6060000" y="0"/>
            <a:chExt cx="72000" cy="1932482"/>
          </a:xfrm>
        </p:grpSpPr>
        <p:cxnSp>
          <p:nvCxnSpPr>
            <p:cNvPr id="12" name="直接连接符 11"/>
            <p:cNvCxnSpPr/>
            <p:nvPr/>
          </p:nvCxnSpPr>
          <p:spPr>
            <a:xfrm flipH="1">
              <a:off x="6096000" y="0"/>
              <a:ext cx="0" cy="192292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060000" y="1860482"/>
              <a:ext cx="72000" cy="72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39456" y="0"/>
            <a:ext cx="785290" cy="2418693"/>
          </a:xfrm>
          <a:prstGeom prst="rect">
            <a:avLst/>
          </a:prstGeom>
        </p:spPr>
      </p:pic>
      <p:sp>
        <p:nvSpPr>
          <p:cNvPr id="15" name="泪滴形 14"/>
          <p:cNvSpPr/>
          <p:nvPr/>
        </p:nvSpPr>
        <p:spPr>
          <a:xfrm rot="18871186">
            <a:off x="10578078" y="2336074"/>
            <a:ext cx="359992" cy="359992"/>
          </a:xfrm>
          <a:prstGeom prst="teardrop">
            <a:avLst>
              <a:gd name="adj" fmla="val 12222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754774" y="0"/>
            <a:ext cx="2006600" cy="294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248899" y="1307419"/>
            <a:ext cx="6741222" cy="953135"/>
          </a:xfrm>
          <a:prstGeom prst="rect">
            <a:avLst/>
          </a:prstGeom>
        </p:spPr>
        <p:txBody>
          <a:bodyPr wrap="square">
            <a:spAutoFit/>
          </a:bodyPr>
          <a:lstStyle/>
          <a:p>
            <a:pPr lvl="0"/>
            <a:r>
              <a:rPr lang="zh-CN" altLang="en-US" sz="2800" b="1">
                <a:solidFill>
                  <a:srgbClr val="784635"/>
                </a:solidFill>
                <a:latin typeface="方正祥隶繁体" panose="03000509000000000000" pitchFamily="65" charset="-122"/>
                <a:ea typeface="方正祥隶繁体" panose="03000509000000000000" pitchFamily="65" charset="-122"/>
              </a:rPr>
              <a:t>全面依法治国是国家治理的一场深刻革命。</a:t>
            </a:r>
            <a:endParaRPr lang="zh-CN" altLang="en-US" sz="2800">
              <a:solidFill>
                <a:srgbClr val="784635"/>
              </a:solidFill>
              <a:latin typeface="方正祥隶繁体" panose="03000509000000000000" pitchFamily="65" charset="-122"/>
              <a:ea typeface="方正祥隶繁体" panose="03000509000000000000" pitchFamily="65" charset="-122"/>
            </a:endParaRPr>
          </a:p>
          <a:p>
            <a:pPr lvl="0"/>
            <a:endParaRPr lang="zh-CN" altLang="en-US" sz="2800">
              <a:solidFill>
                <a:srgbClr val="784635"/>
              </a:solidFill>
              <a:latin typeface="方正祥隶繁体" panose="03000509000000000000" pitchFamily="65" charset="-122"/>
              <a:ea typeface="方正祥隶繁体" panose="03000509000000000000" pitchFamily="65" charset="-122"/>
            </a:endParaRPr>
          </a:p>
        </p:txBody>
      </p:sp>
      <p:pic>
        <p:nvPicPr>
          <p:cNvPr id="2" name="图片 6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2872" y="253772"/>
            <a:ext cx="1713217" cy="11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descr="Picture"/>
          <p:cNvPicPr>
            <a:picLocks noChangeAspect="1"/>
          </p:cNvPicPr>
          <p:nvPr/>
        </p:nvPicPr>
        <p:blipFill>
          <a:blip r:embed="rId3"/>
          <a:stretch>
            <a:fillRect/>
          </a:stretch>
        </p:blipFill>
        <p:spPr>
          <a:xfrm>
            <a:off x="-8890" y="3934460"/>
            <a:ext cx="12209780" cy="3180715"/>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838835" y="1065530"/>
          <a:ext cx="10708640" cy="4930775"/>
        </p:xfrm>
        <a:graphic>
          <a:graphicData uri="http://schemas.openxmlformats.org/drawingml/2006/table">
            <a:tbl>
              <a:tblPr firstRow="1" bandRow="1">
                <a:tableStyleId>{5C22544A-7EE6-4342-B048-85BDC9FD1C3A}</a:tableStyleId>
              </a:tblPr>
              <a:tblGrid>
                <a:gridCol w="1939290"/>
                <a:gridCol w="2818765"/>
                <a:gridCol w="1667129"/>
                <a:gridCol w="2141728"/>
                <a:gridCol w="2141728"/>
              </a:tblGrid>
              <a:tr h="676275">
                <a:tc gridSpan="5">
                  <a:txBody>
                    <a:bodyPr wrap="square"/>
                    <a:lstStyle/>
                    <a:p>
                      <a:pPr algn="ctr">
                        <a:buNone/>
                      </a:pPr>
                      <a:r>
                        <a:rPr lang="zh-CN" altLang="en-US" sz="3200" b="1">
                          <a:solidFill>
                            <a:schemeClr val="tx1"/>
                          </a:solidFill>
                          <a:sym typeface="+mn-ea"/>
                        </a:rPr>
                        <a:t>新中</a:t>
                      </a:r>
                      <a:r>
                        <a:rPr lang="zh-CN" altLang="en-US" sz="3200" b="1" smtClean="0">
                          <a:solidFill>
                            <a:schemeClr val="tx1"/>
                          </a:solidFill>
                          <a:sym typeface="+mn-ea"/>
                        </a:rPr>
                        <a:t>国的法制进程</a:t>
                      </a:r>
                      <a:endParaRPr lang="zh-CN" altLang="en-US" sz="1800">
                        <a:ln>
                          <a:noFill/>
                        </a:ln>
                        <a:solidFill>
                          <a:schemeClr val="tx1"/>
                        </a:solidFill>
                      </a:endParaRPr>
                    </a:p>
                  </a:txBody>
                  <a:tcPr vert="horz">
                    <a:solidFill>
                      <a:schemeClr val="accent3">
                        <a:lumMod val="20000"/>
                        <a:lumOff val="80000"/>
                      </a:schemeClr>
                    </a:solidFill>
                  </a:tcPr>
                </a:tc>
                <a:tc hMerge="1">
                  <a:tcPr>
                    <a:solidFill>
                      <a:schemeClr val="accent3">
                        <a:lumMod val="75000"/>
                      </a:schemeClr>
                    </a:solidFill>
                  </a:tcPr>
                </a:tc>
                <a:tc hMerge="1">
                  <a:tcPr>
                    <a:solidFill>
                      <a:schemeClr val="accent3">
                        <a:lumMod val="75000"/>
                      </a:schemeClr>
                    </a:solidFill>
                  </a:tcPr>
                </a:tc>
                <a:tc hMerge="1">
                  <a:tcPr>
                    <a:solidFill>
                      <a:schemeClr val="accent3">
                        <a:lumMod val="75000"/>
                      </a:schemeClr>
                    </a:solidFill>
                  </a:tcPr>
                </a:tc>
                <a:tc hMerge="1">
                  <a:tcPr>
                    <a:solidFill>
                      <a:schemeClr val="accent3">
                        <a:lumMod val="75000"/>
                      </a:schemeClr>
                    </a:solidFill>
                  </a:tcPr>
                </a:tc>
              </a:tr>
              <a:tr h="676275">
                <a:tc>
                  <a:txBody>
                    <a:bodyPr wrap="square"/>
                    <a:lstStyle/>
                    <a:p>
                      <a:pPr>
                        <a:buNone/>
                      </a:pPr>
                      <a:endParaRPr lang="zh-CN" altLang="en-US">
                        <a:ln>
                          <a:noFill/>
                        </a:ln>
                        <a:solidFill>
                          <a:schemeClr val="tx1"/>
                        </a:solidFill>
                      </a:endParaRPr>
                    </a:p>
                  </a:txBody>
                  <a:tcPr vert="horz">
                    <a:solidFill>
                      <a:schemeClr val="accent3">
                        <a:lumMod val="40000"/>
                        <a:lumOff val="60000"/>
                      </a:schemeClr>
                    </a:solidFill>
                  </a:tcPr>
                </a:tc>
                <a:tc>
                  <a:txBody>
                    <a:bodyPr wrap="square"/>
                    <a:lstStyle/>
                    <a:p>
                      <a:pPr>
                        <a:buNone/>
                      </a:pPr>
                      <a:r>
                        <a:rPr lang="zh-CN" altLang="en-US" sz="1800" smtClean="0">
                          <a:ln>
                            <a:noFill/>
                          </a:ln>
                          <a:solidFill>
                            <a:schemeClr val="tx1"/>
                          </a:solidFill>
                          <a:latin typeface="宋体" panose="02010600030101010101" pitchFamily="2" charset="-122"/>
                          <a:ea typeface="宋体" panose="02010600030101010101" pitchFamily="2" charset="-122"/>
                          <a:sym typeface="+mn-ea"/>
                        </a:rPr>
                        <a:t>表现</a:t>
                      </a:r>
                      <a:endParaRPr lang="zh-CN" altLang="en-US" sz="1800">
                        <a:ln>
                          <a:noFill/>
                        </a:ln>
                        <a:solidFill>
                          <a:schemeClr val="tx1"/>
                        </a:solidFill>
                      </a:endParaRPr>
                    </a:p>
                    <a:p>
                      <a:pPr>
                        <a:buNone/>
                      </a:pPr>
                      <a:endParaRPr lang="zh-CN" altLang="en-US" sz="1800">
                        <a:ln>
                          <a:noFill/>
                        </a:ln>
                        <a:solidFill>
                          <a:schemeClr val="tx1"/>
                        </a:solidFill>
                      </a:endParaRPr>
                    </a:p>
                  </a:txBody>
                  <a:tcPr vert="horz">
                    <a:solidFill>
                      <a:schemeClr val="accent3">
                        <a:lumMod val="40000"/>
                        <a:lumOff val="60000"/>
                      </a:schemeClr>
                    </a:solidFill>
                  </a:tcPr>
                </a:tc>
                <a:tc>
                  <a:txBody>
                    <a:bodyPr wrap="square"/>
                    <a:lstStyle/>
                    <a:p>
                      <a:pPr>
                        <a:buNone/>
                      </a:pPr>
                      <a:r>
                        <a:rPr lang="zh-CN" altLang="en-US" sz="1800" smtClean="0">
                          <a:ln>
                            <a:noFill/>
                          </a:ln>
                          <a:solidFill>
                            <a:schemeClr val="tx1"/>
                          </a:solidFill>
                          <a:latin typeface="宋体" panose="02010600030101010101" pitchFamily="2" charset="-122"/>
                          <a:ea typeface="宋体" panose="02010600030101010101" pitchFamily="2" charset="-122"/>
                          <a:sym typeface="+mn-ea"/>
                        </a:rPr>
                        <a:t>意义</a:t>
                      </a:r>
                      <a:endParaRPr lang="zh-CN" altLang="en-US" sz="1800" smtClean="0">
                        <a:ln>
                          <a:noFill/>
                        </a:ln>
                        <a:solidFill>
                          <a:schemeClr val="tx1"/>
                        </a:solidFill>
                        <a:latin typeface="宋体" panose="02010600030101010101" pitchFamily="2" charset="-122"/>
                        <a:ea typeface="宋体" panose="02010600030101010101" pitchFamily="2" charset="-122"/>
                        <a:sym typeface="+mn-ea"/>
                      </a:endParaRPr>
                    </a:p>
                    <a:p>
                      <a:pPr>
                        <a:buNone/>
                      </a:pPr>
                      <a:endParaRPr lang="zh-CN" altLang="en-US" sz="1800" smtClean="0">
                        <a:ln>
                          <a:noFill/>
                        </a:ln>
                        <a:solidFill>
                          <a:schemeClr val="tx1"/>
                        </a:solidFill>
                        <a:latin typeface="宋体" panose="02010600030101010101" pitchFamily="2" charset="-122"/>
                        <a:ea typeface="宋体" panose="02010600030101010101" pitchFamily="2" charset="-122"/>
                        <a:sym typeface="+mn-ea"/>
                      </a:endParaRPr>
                    </a:p>
                  </a:txBody>
                  <a:tcPr vert="horz">
                    <a:solidFill>
                      <a:schemeClr val="accent3">
                        <a:lumMod val="40000"/>
                        <a:lumOff val="60000"/>
                      </a:schemeClr>
                    </a:solidFill>
                  </a:tcPr>
                </a:tc>
                <a:tc>
                  <a:txBody>
                    <a:bodyPr wrap="square"/>
                    <a:lstStyle/>
                    <a:p>
                      <a:pPr>
                        <a:buNone/>
                      </a:pPr>
                      <a:r>
                        <a:rPr lang="zh-CN" altLang="en-US" sz="1800" smtClean="0">
                          <a:ln>
                            <a:noFill/>
                          </a:ln>
                          <a:solidFill>
                            <a:schemeClr val="tx1"/>
                          </a:solidFill>
                          <a:latin typeface="宋体" panose="02010600030101010101" pitchFamily="2" charset="-122"/>
                          <a:ea typeface="宋体" panose="02010600030101010101" pitchFamily="2" charset="-122"/>
                          <a:sym typeface="+mn-ea"/>
                        </a:rPr>
                        <a:t>颁布法律</a:t>
                      </a:r>
                      <a:endParaRPr lang="zh-CN" altLang="en-US" sz="1800" smtClean="0">
                        <a:ln>
                          <a:noFill/>
                        </a:ln>
                        <a:solidFill>
                          <a:schemeClr val="tx1"/>
                        </a:solidFill>
                        <a:latin typeface="宋体" panose="02010600030101010101" pitchFamily="2" charset="-122"/>
                        <a:ea typeface="宋体" panose="02010600030101010101" pitchFamily="2" charset="-122"/>
                        <a:sym typeface="+mn-ea"/>
                      </a:endParaRPr>
                    </a:p>
                  </a:txBody>
                  <a:tcPr vert="horz">
                    <a:solidFill>
                      <a:schemeClr val="accent3">
                        <a:lumMod val="40000"/>
                        <a:lumOff val="60000"/>
                      </a:schemeClr>
                    </a:solidFill>
                  </a:tcPr>
                </a:tc>
                <a:tc>
                  <a:txBody>
                    <a:bodyPr wrap="square"/>
                    <a:lstStyle/>
                    <a:p>
                      <a:pPr>
                        <a:buNone/>
                      </a:pPr>
                      <a:r>
                        <a:rPr lang="zh-CN" altLang="en-US" sz="1800" smtClean="0">
                          <a:ln>
                            <a:noFill/>
                          </a:ln>
                          <a:solidFill>
                            <a:schemeClr val="tx1"/>
                          </a:solidFill>
                          <a:latin typeface="宋体" panose="02010600030101010101" pitchFamily="2" charset="-122"/>
                          <a:ea typeface="宋体" panose="02010600030101010101" pitchFamily="2" charset="-122"/>
                          <a:sym typeface="+mn-ea"/>
                        </a:rPr>
                        <a:t>阶段</a:t>
                      </a:r>
                      <a:endParaRPr lang="zh-CN" altLang="en-US" sz="1800" smtClean="0">
                        <a:ln>
                          <a:noFill/>
                        </a:ln>
                        <a:solidFill>
                          <a:schemeClr val="tx1"/>
                        </a:solidFill>
                        <a:latin typeface="宋体" panose="02010600030101010101" pitchFamily="2" charset="-122"/>
                        <a:ea typeface="宋体" panose="02010600030101010101" pitchFamily="2" charset="-122"/>
                        <a:sym typeface="+mn-ea"/>
                      </a:endParaRPr>
                    </a:p>
                  </a:txBody>
                  <a:tcPr vert="horz">
                    <a:solidFill>
                      <a:schemeClr val="accent3">
                        <a:lumMod val="40000"/>
                        <a:lumOff val="60000"/>
                      </a:schemeClr>
                    </a:solidFill>
                  </a:tcPr>
                </a:tc>
              </a:tr>
              <a:tr h="751840">
                <a:tc>
                  <a:txBody>
                    <a:bodyPr wrap="square"/>
                    <a:lstStyle/>
                    <a:p>
                      <a:pPr>
                        <a:buNone/>
                      </a:pPr>
                      <a:r>
                        <a:rPr lang="en-US" altLang="zh-CN" sz="1800" b="1" kern="0" smtClean="0">
                          <a:ln>
                            <a:noFill/>
                          </a:ln>
                          <a:solidFill>
                            <a:schemeClr val="tx1"/>
                          </a:solidFill>
                          <a:latin typeface="宋体" panose="02010600030101010101" pitchFamily="2" charset="-122"/>
                          <a:ea typeface="宋体" panose="02010600030101010101" pitchFamily="2" charset="-122"/>
                          <a:cs typeface="Songti SC"/>
                          <a:sym typeface="+mn-ea"/>
                        </a:rPr>
                        <a:t>20</a:t>
                      </a:r>
                      <a:r>
                        <a:rPr lang="zh-CN" altLang="zh-CN" sz="1800" b="1" kern="0">
                          <a:ln>
                            <a:noFill/>
                          </a:ln>
                          <a:solidFill>
                            <a:schemeClr val="tx1"/>
                          </a:solidFill>
                          <a:latin typeface="宋体" panose="02010600030101010101" pitchFamily="2" charset="-122"/>
                          <a:ea typeface="宋体" panose="02010600030101010101" pitchFamily="2" charset="-122"/>
                          <a:cs typeface="Songti SC"/>
                          <a:sym typeface="+mn-ea"/>
                        </a:rPr>
                        <a:t>世纪</a:t>
                      </a:r>
                      <a:r>
                        <a:rPr lang="en-US" altLang="zh-CN" sz="1800" b="1" kern="0">
                          <a:ln>
                            <a:noFill/>
                          </a:ln>
                          <a:solidFill>
                            <a:schemeClr val="tx1"/>
                          </a:solidFill>
                          <a:latin typeface="宋体" panose="02010600030101010101" pitchFamily="2" charset="-122"/>
                          <a:ea typeface="宋体" panose="02010600030101010101" pitchFamily="2" charset="-122"/>
                          <a:cs typeface="Songti SC"/>
                          <a:sym typeface="+mn-ea"/>
                        </a:rPr>
                        <a:t>50</a:t>
                      </a:r>
                      <a:r>
                        <a:rPr lang="zh-CN" altLang="zh-CN" sz="1800" b="1" kern="0">
                          <a:ln>
                            <a:noFill/>
                          </a:ln>
                          <a:solidFill>
                            <a:schemeClr val="tx1"/>
                          </a:solidFill>
                          <a:latin typeface="宋体" panose="02010600030101010101" pitchFamily="2" charset="-122"/>
                          <a:ea typeface="宋体" panose="02010600030101010101" pitchFamily="2" charset="-122"/>
                          <a:cs typeface="Songti SC"/>
                          <a:sym typeface="+mn-ea"/>
                        </a:rPr>
                        <a:t>年代</a:t>
                      </a:r>
                      <a:endParaRPr lang="zh-CN" altLang="zh-CN" sz="1800" b="1" kern="0">
                        <a:ln>
                          <a:noFill/>
                        </a:ln>
                        <a:solidFill>
                          <a:schemeClr val="tx1"/>
                        </a:solidFill>
                        <a:latin typeface="宋体" panose="02010600030101010101" pitchFamily="2" charset="-122"/>
                        <a:ea typeface="宋体" panose="02010600030101010101" pitchFamily="2" charset="-122"/>
                        <a:cs typeface="Songti SC"/>
                        <a:sym typeface="+mn-ea"/>
                      </a:endParaRPr>
                    </a:p>
                  </a:txBody>
                  <a:tcPr vert="horz">
                    <a:solidFill>
                      <a:schemeClr val="accent3">
                        <a:lumMod val="40000"/>
                        <a:lumOff val="60000"/>
                      </a:schemeClr>
                    </a:solidFill>
                  </a:tcPr>
                </a:tc>
                <a:tc>
                  <a:txBody>
                    <a:bodyPr wrap="square"/>
                    <a:lstStyle/>
                    <a:p>
                      <a:pPr>
                        <a:buNone/>
                      </a:pPr>
                      <a:r>
                        <a:rPr lang="zh-CN" altLang="en-US" sz="1800" b="1" smtClean="0">
                          <a:ln>
                            <a:noFill/>
                          </a:ln>
                          <a:solidFill>
                            <a:schemeClr val="tx1"/>
                          </a:solidFill>
                          <a:latin typeface="宋体" panose="02010600030101010101" pitchFamily="2" charset="-122"/>
                          <a:ea typeface="宋体" panose="02010600030101010101" pitchFamily="2" charset="-122"/>
                          <a:sym typeface="+mn-ea"/>
                        </a:rPr>
                        <a:t>①</a:t>
                      </a:r>
                      <a:endParaRPr lang="zh-CN" altLang="en-US" sz="1800" b="1" smtClean="0">
                        <a:ln>
                          <a:noFill/>
                        </a:ln>
                        <a:solidFill>
                          <a:schemeClr val="tx1"/>
                        </a:solidFill>
                        <a:latin typeface="宋体" panose="02010600030101010101" pitchFamily="2" charset="-122"/>
                        <a:ea typeface="宋体" panose="02010600030101010101" pitchFamily="2" charset="-122"/>
                        <a:sym typeface="+mn-ea"/>
                      </a:endParaRPr>
                    </a:p>
                    <a:p>
                      <a:pPr>
                        <a:buNone/>
                      </a:pPr>
                      <a:r>
                        <a:rPr lang="zh-CN" altLang="en-US" sz="1800" b="1" smtClean="0">
                          <a:ln>
                            <a:noFill/>
                          </a:ln>
                          <a:solidFill>
                            <a:schemeClr val="tx1"/>
                          </a:solidFill>
                          <a:latin typeface="宋体" panose="02010600030101010101" pitchFamily="2" charset="-122"/>
                          <a:ea typeface="宋体" panose="02010600030101010101" pitchFamily="2" charset="-122"/>
                          <a:sym typeface="+mn-ea"/>
                        </a:rPr>
                        <a:t>②</a:t>
                      </a:r>
                      <a:endParaRPr lang="zh-CN" altLang="en-US" sz="1800" b="1" smtClean="0">
                        <a:ln>
                          <a:noFill/>
                        </a:ln>
                        <a:solidFill>
                          <a:schemeClr val="tx1"/>
                        </a:solidFill>
                        <a:latin typeface="宋体" panose="02010600030101010101" pitchFamily="2" charset="-122"/>
                        <a:ea typeface="宋体" panose="02010600030101010101" pitchFamily="2" charset="-122"/>
                        <a:sym typeface="+mn-ea"/>
                      </a:endParaRPr>
                    </a:p>
                  </a:txBody>
                  <a:tcPr vert="horz">
                    <a:solidFill>
                      <a:schemeClr val="accent3">
                        <a:lumMod val="20000"/>
                        <a:lumOff val="80000"/>
                      </a:schemeClr>
                    </a:solidFill>
                  </a:tcPr>
                </a:tc>
                <a:tc>
                  <a:txBody>
                    <a:bodyPr wrap="square"/>
                    <a:lstStyle/>
                    <a:p>
                      <a:pPr>
                        <a:buNone/>
                      </a:pPr>
                      <a:r>
                        <a:rPr lang="zh-CN" altLang="en-US" sz="1800" b="1" smtClean="0">
                          <a:ln>
                            <a:noFill/>
                          </a:ln>
                          <a:solidFill>
                            <a:schemeClr val="tx1"/>
                          </a:solidFill>
                          <a:latin typeface="宋体" panose="02010600030101010101" pitchFamily="2" charset="-122"/>
                          <a:ea typeface="宋体" panose="02010600030101010101" pitchFamily="2" charset="-122"/>
                          <a:sym typeface="+mn-ea"/>
                        </a:rPr>
                        <a:t>①</a:t>
                      </a:r>
                      <a:r>
                        <a:rPr lang="en-US" altLang="zh-CN" sz="1800" b="1" smtClean="0">
                          <a:ln>
                            <a:noFill/>
                          </a:ln>
                          <a:solidFill>
                            <a:schemeClr val="tx1"/>
                          </a:solidFill>
                          <a:latin typeface="宋体" panose="02010600030101010101" pitchFamily="2" charset="-122"/>
                          <a:ea typeface="宋体" panose="02010600030101010101" pitchFamily="2" charset="-122"/>
                          <a:sym typeface="+mn-ea"/>
                        </a:rPr>
                        <a:t> </a:t>
                      </a:r>
                      <a:endParaRPr lang="en-US" altLang="zh-CN" sz="1800" b="1" smtClean="0">
                        <a:ln>
                          <a:noFill/>
                        </a:ln>
                        <a:solidFill>
                          <a:schemeClr val="tx1"/>
                        </a:solidFill>
                        <a:latin typeface="宋体" panose="02010600030101010101" pitchFamily="2" charset="-122"/>
                        <a:ea typeface="宋体" panose="02010600030101010101" pitchFamily="2" charset="-122"/>
                        <a:sym typeface="+mn-ea"/>
                      </a:endParaRPr>
                    </a:p>
                    <a:p>
                      <a:pPr>
                        <a:buNone/>
                      </a:pPr>
                      <a:r>
                        <a:rPr lang="zh-CN" altLang="en-US" sz="1800" b="1" smtClean="0">
                          <a:ln>
                            <a:noFill/>
                          </a:ln>
                          <a:solidFill>
                            <a:schemeClr val="tx1"/>
                          </a:solidFill>
                          <a:latin typeface="宋体" panose="02010600030101010101" pitchFamily="2" charset="-122"/>
                          <a:ea typeface="宋体" panose="02010600030101010101" pitchFamily="2" charset="-122"/>
                          <a:sym typeface="+mn-ea"/>
                        </a:rPr>
                        <a:t>②</a:t>
                      </a:r>
                      <a:r>
                        <a:rPr lang="en-US" altLang="zh-CN" sz="1800" b="1" smtClean="0">
                          <a:ln>
                            <a:noFill/>
                          </a:ln>
                          <a:solidFill>
                            <a:schemeClr val="tx1"/>
                          </a:solidFill>
                          <a:latin typeface="宋体" panose="02010600030101010101" pitchFamily="2" charset="-122"/>
                          <a:ea typeface="宋体" panose="02010600030101010101" pitchFamily="2" charset="-122"/>
                          <a:sym typeface="+mn-ea"/>
                        </a:rPr>
                        <a:t> </a:t>
                      </a:r>
                      <a:endParaRPr lang="en-US" altLang="zh-CN" sz="1800" b="1" smtClean="0">
                        <a:ln>
                          <a:noFill/>
                        </a:ln>
                        <a:solidFill>
                          <a:schemeClr val="tx1"/>
                        </a:solidFill>
                        <a:latin typeface="宋体" panose="02010600030101010101" pitchFamily="2" charset="-122"/>
                        <a:ea typeface="宋体" panose="02010600030101010101" pitchFamily="2" charset="-122"/>
                        <a:sym typeface="+mn-ea"/>
                      </a:endParaRPr>
                    </a:p>
                  </a:txBody>
                  <a:tcPr vert="horz">
                    <a:solidFill>
                      <a:schemeClr val="accent3">
                        <a:lumMod val="20000"/>
                        <a:lumOff val="80000"/>
                      </a:schemeClr>
                    </a:solidFill>
                  </a:tcPr>
                </a:tc>
                <a:tc>
                  <a:txBody>
                    <a:bodyPr wrap="square"/>
                    <a:lstStyle/>
                    <a:p>
                      <a:pPr>
                        <a:buNone/>
                      </a:pPr>
                      <a:endParaRPr lang="zh-CN" altLang="en-US">
                        <a:ln>
                          <a:noFill/>
                        </a:ln>
                        <a:solidFill>
                          <a:schemeClr val="tx1"/>
                        </a:solidFill>
                      </a:endParaRPr>
                    </a:p>
                  </a:txBody>
                  <a:tcPr vert="horz">
                    <a:solidFill>
                      <a:schemeClr val="accent3">
                        <a:lumMod val="20000"/>
                        <a:lumOff val="80000"/>
                      </a:schemeClr>
                    </a:solidFill>
                  </a:tcPr>
                </a:tc>
                <a:tc>
                  <a:txBody>
                    <a:bodyPr wrap="square"/>
                    <a:lstStyle/>
                    <a:p>
                      <a:pPr>
                        <a:buNone/>
                      </a:pPr>
                      <a:r>
                        <a:rPr lang="zh-CN" altLang="zh-CN" sz="1800" b="1" kern="0">
                          <a:ln>
                            <a:noFill/>
                          </a:ln>
                          <a:solidFill>
                            <a:schemeClr val="tx1"/>
                          </a:solidFill>
                          <a:latin typeface="宋体" panose="02010600030101010101" pitchFamily="2" charset="-122"/>
                          <a:ea typeface="宋体" panose="02010600030101010101" pitchFamily="2" charset="-122"/>
                          <a:cs typeface="Songti SC"/>
                          <a:sym typeface="+mn-ea"/>
                        </a:rPr>
                        <a:t>中国社</a:t>
                      </a:r>
                      <a:r>
                        <a:rPr lang="zh-CN" altLang="zh-CN" sz="1800" b="1" kern="0" smtClean="0">
                          <a:ln>
                            <a:noFill/>
                          </a:ln>
                          <a:solidFill>
                            <a:schemeClr val="tx1"/>
                          </a:solidFill>
                          <a:latin typeface="宋体" panose="02010600030101010101" pitchFamily="2" charset="-122"/>
                          <a:ea typeface="宋体" panose="02010600030101010101" pitchFamily="2" charset="-122"/>
                          <a:cs typeface="Songti SC"/>
                          <a:sym typeface="+mn-ea"/>
                        </a:rPr>
                        <a:t>会主</a:t>
                      </a:r>
                      <a:r>
                        <a:rPr lang="zh-CN" altLang="zh-CN" sz="1800" b="1" kern="0">
                          <a:ln>
                            <a:noFill/>
                          </a:ln>
                          <a:solidFill>
                            <a:schemeClr val="tx1"/>
                          </a:solidFill>
                          <a:latin typeface="宋体" panose="02010600030101010101" pitchFamily="2" charset="-122"/>
                          <a:ea typeface="宋体" panose="02010600030101010101" pitchFamily="2" charset="-122"/>
                          <a:cs typeface="Songti SC"/>
                          <a:sym typeface="+mn-ea"/>
                        </a:rPr>
                        <a:t>义法制的初创时</a:t>
                      </a:r>
                      <a:r>
                        <a:rPr lang="zh-CN" altLang="zh-CN" sz="1800" b="1" kern="0" smtClean="0">
                          <a:ln>
                            <a:noFill/>
                          </a:ln>
                          <a:solidFill>
                            <a:schemeClr val="tx1"/>
                          </a:solidFill>
                          <a:latin typeface="宋体" panose="02010600030101010101" pitchFamily="2" charset="-122"/>
                          <a:ea typeface="宋体" panose="02010600030101010101" pitchFamily="2" charset="-122"/>
                          <a:cs typeface="Songti SC"/>
                          <a:sym typeface="+mn-ea"/>
                        </a:rPr>
                        <a:t>期</a:t>
                      </a:r>
                      <a:endParaRPr lang="zh-CN" altLang="zh-CN" sz="1800" b="1" kern="0" smtClean="0">
                        <a:ln>
                          <a:noFill/>
                        </a:ln>
                        <a:solidFill>
                          <a:schemeClr val="tx1"/>
                        </a:solidFill>
                        <a:latin typeface="宋体" panose="02010600030101010101" pitchFamily="2" charset="-122"/>
                        <a:ea typeface="宋体" panose="02010600030101010101" pitchFamily="2" charset="-122"/>
                        <a:cs typeface="Songti SC"/>
                        <a:sym typeface="+mn-ea"/>
                      </a:endParaRPr>
                    </a:p>
                  </a:txBody>
                  <a:tcPr vert="horz">
                    <a:solidFill>
                      <a:schemeClr val="accent3">
                        <a:lumMod val="20000"/>
                        <a:lumOff val="80000"/>
                      </a:schemeClr>
                    </a:solidFill>
                  </a:tcPr>
                </a:tc>
              </a:tr>
              <a:tr h="723265">
                <a:tc>
                  <a:txBody>
                    <a:bodyPr wrap="square"/>
                    <a:lstStyle/>
                    <a:p>
                      <a:pPr>
                        <a:buNone/>
                      </a:pPr>
                      <a:r>
                        <a:rPr lang="zh-CN" altLang="en-US" sz="1800" b="1" kern="100" smtClean="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“文</a:t>
                      </a:r>
                      <a:r>
                        <a:rPr lang="zh-CN" altLang="en-US" sz="1800" b="1" kern="10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化大革命”十年</a:t>
                      </a:r>
                      <a:endParaRPr lang="zh-CN" altLang="en-US" sz="1800" b="1" kern="10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txBody>
                  <a:tcPr vert="horz">
                    <a:solidFill>
                      <a:schemeClr val="accent3">
                        <a:lumMod val="40000"/>
                        <a:lumOff val="60000"/>
                      </a:schemeClr>
                    </a:solidFill>
                  </a:tcPr>
                </a:tc>
                <a:tc>
                  <a:txBody>
                    <a:bodyPr wrap="square"/>
                    <a:lstStyle/>
                    <a:p>
                      <a:pPr>
                        <a:buNone/>
                      </a:pPr>
                      <a:endParaRPr lang="zh-CN" altLang="en-US">
                        <a:ln>
                          <a:noFill/>
                        </a:ln>
                        <a:solidFill>
                          <a:schemeClr val="tx1"/>
                        </a:solidFill>
                      </a:endParaRPr>
                    </a:p>
                  </a:txBody>
                  <a:tcPr vert="horz">
                    <a:solidFill>
                      <a:schemeClr val="accent3">
                        <a:lumMod val="20000"/>
                        <a:lumOff val="80000"/>
                      </a:schemeClr>
                    </a:solidFill>
                  </a:tcPr>
                </a:tc>
                <a:tc>
                  <a:txBody>
                    <a:bodyPr wrap="square"/>
                    <a:lstStyle/>
                    <a:p>
                      <a:pPr>
                        <a:buNone/>
                      </a:pPr>
                      <a:endParaRPr lang="zh-CN" altLang="en-US">
                        <a:ln>
                          <a:noFill/>
                        </a:ln>
                        <a:solidFill>
                          <a:schemeClr val="tx1"/>
                        </a:solidFill>
                      </a:endParaRPr>
                    </a:p>
                  </a:txBody>
                  <a:tcPr vert="horz">
                    <a:solidFill>
                      <a:schemeClr val="accent3">
                        <a:lumMod val="20000"/>
                        <a:lumOff val="80000"/>
                      </a:schemeClr>
                    </a:solidFill>
                  </a:tcPr>
                </a:tc>
                <a:tc>
                  <a:txBody>
                    <a:bodyPr wrap="square"/>
                    <a:lstStyle/>
                    <a:p>
                      <a:pPr>
                        <a:buNone/>
                      </a:pPr>
                      <a:endParaRPr lang="zh-CN" altLang="en-US">
                        <a:ln>
                          <a:noFill/>
                        </a:ln>
                        <a:solidFill>
                          <a:schemeClr val="tx1"/>
                        </a:solidFill>
                      </a:endParaRPr>
                    </a:p>
                  </a:txBody>
                  <a:tcPr vert="horz">
                    <a:solidFill>
                      <a:schemeClr val="accent3">
                        <a:lumMod val="20000"/>
                        <a:lumOff val="80000"/>
                      </a:schemeClr>
                    </a:solidFill>
                  </a:tcPr>
                </a:tc>
                <a:tc>
                  <a:txBody>
                    <a:bodyPr wrap="square"/>
                    <a:lstStyle/>
                    <a:p>
                      <a:pPr>
                        <a:buNone/>
                      </a:pPr>
                      <a:r>
                        <a:rPr lang="zh-CN" altLang="en-US" sz="1800" b="1" kern="100" smtClean="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社</a:t>
                      </a:r>
                      <a:r>
                        <a:rPr lang="zh-CN" altLang="en-US" sz="1800" b="1" kern="10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会主义法治遭到严重破</a:t>
                      </a:r>
                      <a:r>
                        <a:rPr lang="zh-CN" altLang="en-US" sz="1800" b="1" kern="100" smtClean="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坏</a:t>
                      </a:r>
                      <a:endParaRPr lang="zh-CN" altLang="en-US" sz="1800" b="1" kern="100" smtClean="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txBody>
                  <a:tcPr vert="horz">
                    <a:solidFill>
                      <a:schemeClr val="accent3">
                        <a:lumMod val="20000"/>
                        <a:lumOff val="80000"/>
                      </a:schemeClr>
                    </a:solidFill>
                  </a:tcPr>
                </a:tc>
              </a:tr>
              <a:tr h="791845">
                <a:tc>
                  <a:txBody>
                    <a:bodyPr wrap="square"/>
                    <a:lstStyle/>
                    <a:p>
                      <a:pPr>
                        <a:buNone/>
                      </a:pPr>
                      <a:r>
                        <a:rPr lang="en-US" altLang="zh-CN" sz="1800" b="1" kern="100" smtClean="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20</a:t>
                      </a:r>
                      <a:r>
                        <a:rPr lang="zh-CN" altLang="en-US" sz="1800" b="1" kern="10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世纪</a:t>
                      </a:r>
                      <a:r>
                        <a:rPr lang="en-US" altLang="zh-CN" sz="1800" b="1" kern="10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80</a:t>
                      </a:r>
                      <a:r>
                        <a:rPr lang="zh-CN" altLang="en-US" sz="1800" b="1" kern="10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年代前后</a:t>
                      </a:r>
                      <a:endParaRPr lang="zh-CN" altLang="en-US" sz="1800" b="1" kern="10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txBody>
                  <a:tcPr vert="horz">
                    <a:solidFill>
                      <a:schemeClr val="accent3">
                        <a:lumMod val="40000"/>
                        <a:lumOff val="60000"/>
                      </a:schemeClr>
                    </a:solidFill>
                  </a:tcPr>
                </a:tc>
                <a:tc>
                  <a:txBody>
                    <a:bodyPr wrap="square"/>
                    <a:lstStyle/>
                    <a:p>
                      <a:pPr>
                        <a:buNone/>
                      </a:pPr>
                      <a:r>
                        <a:rPr lang="zh-CN" altLang="en-US" sz="1800" b="1" smtClean="0">
                          <a:ln>
                            <a:noFill/>
                          </a:ln>
                          <a:solidFill>
                            <a:schemeClr val="tx1"/>
                          </a:solidFill>
                          <a:latin typeface="宋体" panose="02010600030101010101" pitchFamily="2" charset="-122"/>
                          <a:ea typeface="宋体" panose="02010600030101010101" pitchFamily="2" charset="-122"/>
                          <a:sym typeface="+mn-ea"/>
                        </a:rPr>
                        <a:t>①</a:t>
                      </a:r>
                      <a:r>
                        <a:rPr lang="en-US" altLang="zh-CN" sz="1800" b="1" smtClean="0">
                          <a:ln>
                            <a:noFill/>
                          </a:ln>
                          <a:solidFill>
                            <a:schemeClr val="tx1"/>
                          </a:solidFill>
                          <a:latin typeface="宋体" panose="02010600030101010101" pitchFamily="2" charset="-122"/>
                          <a:ea typeface="宋体" panose="02010600030101010101" pitchFamily="2" charset="-122"/>
                          <a:sym typeface="+mn-ea"/>
                        </a:rPr>
                        <a:t>1978</a:t>
                      </a:r>
                      <a:r>
                        <a:rPr lang="zh-CN" altLang="en-US" sz="1800" b="1" smtClean="0">
                          <a:ln>
                            <a:noFill/>
                          </a:ln>
                          <a:solidFill>
                            <a:schemeClr val="tx1"/>
                          </a:solidFill>
                          <a:latin typeface="宋体" panose="02010600030101010101" pitchFamily="2" charset="-122"/>
                          <a:ea typeface="宋体" panose="02010600030101010101" pitchFamily="2" charset="-122"/>
                          <a:sym typeface="+mn-ea"/>
                        </a:rPr>
                        <a:t>年十一届三中全会 </a:t>
                      </a:r>
                      <a:endParaRPr lang="zh-CN" altLang="en-US" sz="1800" b="1" smtClean="0">
                        <a:ln>
                          <a:noFill/>
                        </a:ln>
                        <a:solidFill>
                          <a:schemeClr val="tx1"/>
                        </a:solidFill>
                        <a:latin typeface="宋体" panose="02010600030101010101" pitchFamily="2" charset="-122"/>
                        <a:ea typeface="宋体" panose="02010600030101010101" pitchFamily="2" charset="-122"/>
                        <a:sym typeface="+mn-ea"/>
                      </a:endParaRPr>
                    </a:p>
                    <a:p>
                      <a:pPr>
                        <a:buNone/>
                      </a:pPr>
                      <a:r>
                        <a:rPr lang="zh-CN" altLang="en-US" sz="1800" b="1" smtClean="0">
                          <a:ln>
                            <a:noFill/>
                          </a:ln>
                          <a:solidFill>
                            <a:schemeClr val="tx1"/>
                          </a:solidFill>
                          <a:latin typeface="宋体" panose="02010600030101010101" pitchFamily="2" charset="-122"/>
                          <a:ea typeface="宋体" panose="02010600030101010101" pitchFamily="2" charset="-122"/>
                          <a:sym typeface="+mn-ea"/>
                        </a:rPr>
                        <a:t>②</a:t>
                      </a:r>
                      <a:r>
                        <a:rPr lang="en-US" altLang="zh-CN" sz="1800" b="1" smtClean="0">
                          <a:ln>
                            <a:noFill/>
                          </a:ln>
                          <a:solidFill>
                            <a:schemeClr val="tx1"/>
                          </a:solidFill>
                          <a:latin typeface="宋体" panose="02010600030101010101" pitchFamily="2" charset="-122"/>
                          <a:ea typeface="宋体" panose="02010600030101010101" pitchFamily="2" charset="-122"/>
                          <a:sym typeface="+mn-ea"/>
                        </a:rPr>
                        <a:t>1982</a:t>
                      </a:r>
                      <a:r>
                        <a:rPr lang="zh-CN" altLang="en-US" sz="1800" b="1" smtClean="0">
                          <a:ln>
                            <a:noFill/>
                          </a:ln>
                          <a:solidFill>
                            <a:schemeClr val="tx1"/>
                          </a:solidFill>
                          <a:latin typeface="宋体" panose="02010600030101010101" pitchFamily="2" charset="-122"/>
                          <a:ea typeface="宋体" panose="02010600030101010101" pitchFamily="2" charset="-122"/>
                          <a:sym typeface="+mn-ea"/>
                        </a:rPr>
                        <a:t>年前后</a:t>
                      </a:r>
                      <a:endParaRPr lang="en-US" altLang="zh-CN" sz="1800" b="1" kern="100" smtClean="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buNone/>
                      </a:pPr>
                      <a:endParaRPr lang="en-US" altLang="zh-CN" sz="1800" b="1" kern="100" smtClean="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vert="horz">
                    <a:solidFill>
                      <a:schemeClr val="accent3">
                        <a:lumMod val="20000"/>
                        <a:lumOff val="80000"/>
                      </a:schemeClr>
                    </a:solidFill>
                  </a:tcPr>
                </a:tc>
                <a:tc>
                  <a:txBody>
                    <a:bodyPr wrap="square"/>
                    <a:lstStyle/>
                    <a:p>
                      <a:pPr>
                        <a:buNone/>
                      </a:pPr>
                      <a:endParaRPr lang="zh-CN" altLang="en-US">
                        <a:ln>
                          <a:noFill/>
                        </a:ln>
                        <a:solidFill>
                          <a:schemeClr val="tx1"/>
                        </a:solidFill>
                      </a:endParaRPr>
                    </a:p>
                  </a:txBody>
                  <a:tcPr vert="horz">
                    <a:solidFill>
                      <a:schemeClr val="accent3">
                        <a:lumMod val="20000"/>
                        <a:lumOff val="80000"/>
                      </a:schemeClr>
                    </a:solidFill>
                  </a:tcPr>
                </a:tc>
                <a:tc>
                  <a:txBody>
                    <a:bodyPr wrap="square"/>
                    <a:lstStyle/>
                    <a:p>
                      <a:pPr>
                        <a:buNone/>
                      </a:pPr>
                      <a:endParaRPr lang="zh-CN" altLang="en-US">
                        <a:ln>
                          <a:noFill/>
                        </a:ln>
                        <a:solidFill>
                          <a:schemeClr val="tx1"/>
                        </a:solidFill>
                      </a:endParaRPr>
                    </a:p>
                  </a:txBody>
                  <a:tcPr vert="horz">
                    <a:solidFill>
                      <a:schemeClr val="accent3">
                        <a:lumMod val="20000"/>
                        <a:lumOff val="80000"/>
                      </a:schemeClr>
                    </a:solidFill>
                  </a:tcPr>
                </a:tc>
                <a:tc>
                  <a:txBody>
                    <a:bodyPr wrap="square"/>
                    <a:lstStyle/>
                    <a:p>
                      <a:pPr>
                        <a:buNone/>
                      </a:pPr>
                      <a:r>
                        <a:rPr lang="zh-CN" altLang="en-US" sz="1800" b="1" kern="10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中</a:t>
                      </a:r>
                      <a:r>
                        <a:rPr lang="zh-CN" altLang="en-US" sz="1800" b="1" kern="100" smtClean="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国的</a:t>
                      </a:r>
                      <a:r>
                        <a:rPr lang="zh-CN" altLang="en-US" sz="1800" b="1" kern="10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法治建设进入新的发展时</a:t>
                      </a:r>
                      <a:r>
                        <a:rPr lang="zh-CN" altLang="en-US" sz="1800" b="1" kern="100" smtClean="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期</a:t>
                      </a:r>
                      <a:endParaRPr lang="zh-CN" altLang="en-US" sz="1800" b="1" kern="100" smtClean="0">
                        <a:ln>
                          <a:noFill/>
                        </a:ln>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txBody>
                  <a:tcPr vert="horz">
                    <a:solidFill>
                      <a:schemeClr val="accent3">
                        <a:lumMod val="20000"/>
                        <a:lumOff val="80000"/>
                      </a:schemeClr>
                    </a:solidFill>
                  </a:tcPr>
                </a:tc>
              </a:tr>
              <a:tr h="1134745">
                <a:tc>
                  <a:txBody>
                    <a:bodyPr wrap="square"/>
                    <a:lstStyle/>
                    <a:p>
                      <a:pPr>
                        <a:buNone/>
                      </a:pPr>
                      <a:r>
                        <a:rPr lang="en-US" altLang="zh-CN" sz="1800" b="1" smtClean="0">
                          <a:ln>
                            <a:noFill/>
                          </a:ln>
                          <a:solidFill>
                            <a:schemeClr val="tx1"/>
                          </a:solidFill>
                          <a:latin typeface="宋体" panose="02010600030101010101" pitchFamily="2" charset="-122"/>
                          <a:ea typeface="宋体" panose="02010600030101010101" pitchFamily="2" charset="-122"/>
                          <a:sym typeface="+mn-ea"/>
                        </a:rPr>
                        <a:t>20</a:t>
                      </a:r>
                      <a:r>
                        <a:rPr lang="zh-CN" altLang="zh-CN" sz="1800" b="1">
                          <a:ln>
                            <a:noFill/>
                          </a:ln>
                          <a:solidFill>
                            <a:schemeClr val="tx1"/>
                          </a:solidFill>
                          <a:latin typeface="宋体" panose="02010600030101010101" pitchFamily="2" charset="-122"/>
                          <a:ea typeface="宋体" panose="02010600030101010101" pitchFamily="2" charset="-122"/>
                          <a:sym typeface="+mn-ea"/>
                        </a:rPr>
                        <a:t>世纪</a:t>
                      </a:r>
                      <a:r>
                        <a:rPr lang="en-US" altLang="zh-CN" sz="1800" b="1">
                          <a:ln>
                            <a:noFill/>
                          </a:ln>
                          <a:solidFill>
                            <a:schemeClr val="tx1"/>
                          </a:solidFill>
                          <a:latin typeface="宋体" panose="02010600030101010101" pitchFamily="2" charset="-122"/>
                          <a:ea typeface="宋体" panose="02010600030101010101" pitchFamily="2" charset="-122"/>
                          <a:sym typeface="+mn-ea"/>
                        </a:rPr>
                        <a:t>90</a:t>
                      </a:r>
                      <a:r>
                        <a:rPr lang="zh-CN" altLang="zh-CN" sz="1800" b="1">
                          <a:ln>
                            <a:noFill/>
                          </a:ln>
                          <a:solidFill>
                            <a:schemeClr val="tx1"/>
                          </a:solidFill>
                          <a:latin typeface="宋体" panose="02010600030101010101" pitchFamily="2" charset="-122"/>
                          <a:ea typeface="宋体" panose="02010600030101010101" pitchFamily="2" charset="-122"/>
                          <a:sym typeface="+mn-ea"/>
                        </a:rPr>
                        <a:t>年代后</a:t>
                      </a:r>
                      <a:endParaRPr lang="zh-CN" altLang="zh-CN" sz="1800" b="1">
                        <a:ln>
                          <a:noFill/>
                        </a:ln>
                        <a:solidFill>
                          <a:schemeClr val="tx1"/>
                        </a:solidFill>
                        <a:latin typeface="宋体" panose="02010600030101010101" pitchFamily="2" charset="-122"/>
                        <a:ea typeface="宋体" panose="02010600030101010101" pitchFamily="2" charset="-122"/>
                        <a:sym typeface="+mn-ea"/>
                      </a:endParaRPr>
                    </a:p>
                  </a:txBody>
                  <a:tcPr vert="horz">
                    <a:solidFill>
                      <a:schemeClr val="accent3">
                        <a:lumMod val="40000"/>
                        <a:lumOff val="60000"/>
                      </a:schemeClr>
                    </a:solidFill>
                  </a:tcPr>
                </a:tc>
                <a:tc>
                  <a:txBody>
                    <a:bodyPr wrap="square"/>
                    <a:lstStyle/>
                    <a:p>
                      <a:pPr>
                        <a:buNone/>
                      </a:pPr>
                      <a:r>
                        <a:rPr lang="zh-CN" altLang="en-US" sz="1800" b="1" smtClean="0">
                          <a:ln>
                            <a:noFill/>
                          </a:ln>
                          <a:solidFill>
                            <a:schemeClr val="tx1"/>
                          </a:solidFill>
                          <a:latin typeface="宋体" panose="02010600030101010101" pitchFamily="2" charset="-122"/>
                          <a:ea typeface="宋体" panose="02010600030101010101" pitchFamily="2" charset="-122"/>
                          <a:sym typeface="+mn-ea"/>
                        </a:rPr>
                        <a:t>①中共十五大 </a:t>
                      </a:r>
                      <a:endParaRPr lang="zh-CN" altLang="en-US" sz="1800" b="1" smtClean="0">
                        <a:ln>
                          <a:noFill/>
                        </a:ln>
                        <a:solidFill>
                          <a:schemeClr val="tx1"/>
                        </a:solidFill>
                        <a:latin typeface="宋体" panose="02010600030101010101" pitchFamily="2" charset="-122"/>
                        <a:ea typeface="宋体" panose="02010600030101010101" pitchFamily="2" charset="-122"/>
                        <a:sym typeface="+mn-ea"/>
                      </a:endParaRPr>
                    </a:p>
                    <a:p>
                      <a:pPr>
                        <a:buNone/>
                      </a:pPr>
                      <a:r>
                        <a:rPr lang="zh-CN" altLang="en-US" sz="1800" b="1" smtClean="0">
                          <a:ln>
                            <a:noFill/>
                          </a:ln>
                          <a:solidFill>
                            <a:schemeClr val="tx1"/>
                          </a:solidFill>
                          <a:latin typeface="宋体" panose="02010600030101010101" pitchFamily="2" charset="-122"/>
                          <a:ea typeface="宋体" panose="02010600030101010101" pitchFamily="2" charset="-122"/>
                          <a:sym typeface="+mn-ea"/>
                        </a:rPr>
                        <a:t>②</a:t>
                      </a:r>
                      <a:r>
                        <a:rPr lang="en-US" altLang="zh-CN" sz="1800" b="1" smtClean="0">
                          <a:ln>
                            <a:noFill/>
                          </a:ln>
                          <a:solidFill>
                            <a:schemeClr val="tx1"/>
                          </a:solidFill>
                          <a:latin typeface="宋体" panose="02010600030101010101" pitchFamily="2" charset="-122"/>
                          <a:ea typeface="宋体" panose="02010600030101010101" pitchFamily="2" charset="-122"/>
                          <a:sym typeface="+mn-ea"/>
                        </a:rPr>
                        <a:t>1999—2004</a:t>
                      </a:r>
                      <a:r>
                        <a:rPr lang="zh-CN" altLang="en-US" sz="1800" b="1" smtClean="0">
                          <a:ln>
                            <a:noFill/>
                          </a:ln>
                          <a:solidFill>
                            <a:schemeClr val="tx1"/>
                          </a:solidFill>
                          <a:latin typeface="宋体" panose="02010600030101010101" pitchFamily="2" charset="-122"/>
                          <a:ea typeface="宋体" panose="02010600030101010101" pitchFamily="2" charset="-122"/>
                          <a:sym typeface="+mn-ea"/>
                        </a:rPr>
                        <a:t>年 </a:t>
                      </a:r>
                      <a:endParaRPr lang="zh-CN" altLang="en-US" sz="1800" b="1" smtClean="0">
                        <a:ln>
                          <a:noFill/>
                        </a:ln>
                        <a:solidFill>
                          <a:schemeClr val="tx1"/>
                        </a:solidFill>
                        <a:latin typeface="宋体" panose="02010600030101010101" pitchFamily="2" charset="-122"/>
                        <a:ea typeface="宋体" panose="02010600030101010101" pitchFamily="2" charset="-122"/>
                        <a:sym typeface="+mn-ea"/>
                      </a:endParaRPr>
                    </a:p>
                    <a:p>
                      <a:pPr>
                        <a:buNone/>
                      </a:pPr>
                      <a:r>
                        <a:rPr lang="zh-CN" altLang="en-US" sz="1800" b="1" smtClean="0">
                          <a:ln>
                            <a:noFill/>
                          </a:ln>
                          <a:solidFill>
                            <a:schemeClr val="tx1"/>
                          </a:solidFill>
                          <a:latin typeface="宋体" panose="02010600030101010101" pitchFamily="2" charset="-122"/>
                          <a:ea typeface="宋体" panose="02010600030101010101" pitchFamily="2" charset="-122"/>
                          <a:sym typeface="+mn-ea"/>
                        </a:rPr>
                        <a:t>③</a:t>
                      </a:r>
                      <a:r>
                        <a:rPr lang="en-US" altLang="zh-CN" sz="1800" b="1" smtClean="0">
                          <a:ln>
                            <a:noFill/>
                          </a:ln>
                          <a:solidFill>
                            <a:schemeClr val="tx1"/>
                          </a:solidFill>
                          <a:latin typeface="宋体" panose="02010600030101010101" pitchFamily="2" charset="-122"/>
                          <a:ea typeface="宋体" panose="02010600030101010101" pitchFamily="2" charset="-122"/>
                          <a:sym typeface="+mn-ea"/>
                        </a:rPr>
                        <a:t>2010</a:t>
                      </a:r>
                      <a:r>
                        <a:rPr lang="zh-CN" altLang="en-US" sz="1800" b="1" smtClean="0">
                          <a:ln>
                            <a:noFill/>
                          </a:ln>
                          <a:solidFill>
                            <a:schemeClr val="tx1"/>
                          </a:solidFill>
                          <a:latin typeface="宋体" panose="02010600030101010101" pitchFamily="2" charset="-122"/>
                          <a:ea typeface="宋体" panose="02010600030101010101" pitchFamily="2" charset="-122"/>
                          <a:sym typeface="+mn-ea"/>
                        </a:rPr>
                        <a:t>年</a:t>
                      </a:r>
                      <a:endParaRPr lang="zh-CN" altLang="en-US" sz="1800" b="1">
                        <a:ln>
                          <a:noFill/>
                        </a:ln>
                        <a:solidFill>
                          <a:schemeClr val="tx1"/>
                        </a:solidFill>
                        <a:latin typeface="宋体" panose="02010600030101010101" pitchFamily="2" charset="-122"/>
                        <a:ea typeface="宋体" panose="02010600030101010101" pitchFamily="2" charset="-122"/>
                      </a:endParaRPr>
                    </a:p>
                    <a:p>
                      <a:pPr>
                        <a:buNone/>
                      </a:pPr>
                      <a:endParaRPr lang="zh-CN" altLang="en-US" sz="1800" b="1">
                        <a:ln>
                          <a:noFill/>
                        </a:ln>
                        <a:solidFill>
                          <a:schemeClr val="tx1"/>
                        </a:solidFill>
                        <a:latin typeface="宋体" panose="02010600030101010101" pitchFamily="2" charset="-122"/>
                        <a:ea typeface="宋体" panose="02010600030101010101" pitchFamily="2" charset="-122"/>
                      </a:endParaRPr>
                    </a:p>
                  </a:txBody>
                  <a:tcPr vert="horz">
                    <a:solidFill>
                      <a:schemeClr val="accent3">
                        <a:lumMod val="20000"/>
                        <a:lumOff val="80000"/>
                      </a:schemeClr>
                    </a:solidFill>
                  </a:tcPr>
                </a:tc>
                <a:tc>
                  <a:txBody>
                    <a:bodyPr wrap="square"/>
                    <a:lstStyle/>
                    <a:p>
                      <a:pPr>
                        <a:buNone/>
                      </a:pPr>
                      <a:endParaRPr lang="zh-CN" altLang="en-US">
                        <a:ln>
                          <a:noFill/>
                        </a:ln>
                        <a:solidFill>
                          <a:schemeClr val="tx1"/>
                        </a:solidFill>
                      </a:endParaRPr>
                    </a:p>
                  </a:txBody>
                  <a:tcPr vert="horz">
                    <a:solidFill>
                      <a:schemeClr val="accent3">
                        <a:lumMod val="20000"/>
                        <a:lumOff val="80000"/>
                      </a:schemeClr>
                    </a:solidFill>
                  </a:tcPr>
                </a:tc>
                <a:tc>
                  <a:txBody>
                    <a:bodyPr wrap="square"/>
                    <a:lstStyle/>
                    <a:p>
                      <a:pPr>
                        <a:buNone/>
                      </a:pPr>
                      <a:endParaRPr lang="zh-CN" altLang="en-US">
                        <a:ln>
                          <a:noFill/>
                        </a:ln>
                        <a:solidFill>
                          <a:schemeClr val="tx1"/>
                        </a:solidFill>
                      </a:endParaRPr>
                    </a:p>
                  </a:txBody>
                  <a:tcPr vert="horz">
                    <a:solidFill>
                      <a:schemeClr val="accent3">
                        <a:lumMod val="20000"/>
                        <a:lumOff val="80000"/>
                      </a:schemeClr>
                    </a:solidFill>
                  </a:tcPr>
                </a:tc>
                <a:tc>
                  <a:txBody>
                    <a:bodyPr wrap="square"/>
                    <a:lstStyle/>
                    <a:p>
                      <a:pPr>
                        <a:buNone/>
                      </a:pPr>
                      <a:r>
                        <a:rPr lang="zh-CN" altLang="zh-CN" sz="1800" b="1">
                          <a:ln>
                            <a:noFill/>
                          </a:ln>
                          <a:solidFill>
                            <a:schemeClr val="tx1"/>
                          </a:solidFill>
                          <a:latin typeface="宋体" panose="02010600030101010101" pitchFamily="2" charset="-122"/>
                          <a:ea typeface="宋体" panose="02010600030101010101" pitchFamily="2" charset="-122"/>
                          <a:sym typeface="+mn-ea"/>
                        </a:rPr>
                        <a:t>中国的</a:t>
                      </a:r>
                      <a:r>
                        <a:rPr lang="zh-CN" altLang="zh-CN" sz="1800" b="1" smtClean="0">
                          <a:ln>
                            <a:noFill/>
                          </a:ln>
                          <a:solidFill>
                            <a:schemeClr val="tx1"/>
                          </a:solidFill>
                          <a:latin typeface="宋体" panose="02010600030101010101" pitchFamily="2" charset="-122"/>
                          <a:ea typeface="宋体" panose="02010600030101010101" pitchFamily="2" charset="-122"/>
                          <a:sym typeface="+mn-ea"/>
                        </a:rPr>
                        <a:t>法治</a:t>
                      </a:r>
                      <a:r>
                        <a:rPr lang="zh-CN" altLang="zh-CN" sz="1800" b="1">
                          <a:ln>
                            <a:noFill/>
                          </a:ln>
                          <a:solidFill>
                            <a:schemeClr val="tx1"/>
                          </a:solidFill>
                          <a:latin typeface="宋体" panose="02010600030101010101" pitchFamily="2" charset="-122"/>
                          <a:ea typeface="宋体" panose="02010600030101010101" pitchFamily="2" charset="-122"/>
                          <a:sym typeface="+mn-ea"/>
                        </a:rPr>
                        <a:t>建设进一步加</a:t>
                      </a:r>
                      <a:r>
                        <a:rPr lang="zh-CN" altLang="zh-CN" sz="1800" b="1" smtClean="0">
                          <a:ln>
                            <a:noFill/>
                          </a:ln>
                          <a:solidFill>
                            <a:schemeClr val="tx1"/>
                          </a:solidFill>
                          <a:latin typeface="宋体" panose="02010600030101010101" pitchFamily="2" charset="-122"/>
                          <a:ea typeface="宋体" panose="02010600030101010101" pitchFamily="2" charset="-122"/>
                          <a:sym typeface="+mn-ea"/>
                        </a:rPr>
                        <a:t>强</a:t>
                      </a:r>
                      <a:endParaRPr lang="zh-CN" altLang="zh-CN" sz="1800" b="1" smtClean="0">
                        <a:ln>
                          <a:noFill/>
                        </a:ln>
                        <a:solidFill>
                          <a:schemeClr val="tx1"/>
                        </a:solidFill>
                        <a:latin typeface="宋体" panose="02010600030101010101" pitchFamily="2" charset="-122"/>
                        <a:ea typeface="宋体" panose="02010600030101010101" pitchFamily="2" charset="-122"/>
                        <a:sym typeface="+mn-ea"/>
                      </a:endParaRPr>
                    </a:p>
                  </a:txBody>
                  <a:tcPr vert="horz">
                    <a:solidFill>
                      <a:schemeClr val="accent3">
                        <a:lumMod val="20000"/>
                        <a:lumOff val="80000"/>
                      </a:schemeClr>
                    </a:solidFill>
                  </a:tcPr>
                </a:tc>
              </a:tr>
            </a:tbl>
          </a:graphicData>
        </a:graphic>
      </p:graphicFrame>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096000" y="983297"/>
            <a:ext cx="5921829" cy="4462760"/>
          </a:xfrm>
          <a:prstGeom prst="rect">
            <a:avLst/>
          </a:prstGeom>
          <a:noFill/>
        </p:spPr>
        <p:txBody>
          <a:bodyPr wrap="square" rtlCol="0">
            <a:spAutoFit/>
          </a:bodyPr>
          <a:lstStyle/>
          <a:p>
            <a:endParaRPr lang="en-US" altLang="zh-CN" sz="2800">
              <a:solidFill>
                <a:srgbClr val="784635"/>
              </a:solidFill>
              <a:latin typeface="方正祥隶繁体" panose="03000509000000000000" pitchFamily="65" charset="-122"/>
              <a:ea typeface="方正祥隶繁体" panose="03000509000000000000" pitchFamily="65" charset="-122"/>
            </a:endParaRPr>
          </a:p>
          <a:p>
            <a:r>
              <a:rPr lang="en-US" altLang="zh-CN" sz="2400" b="1">
                <a:solidFill>
                  <a:schemeClr val="bg2">
                    <a:lumMod val="50000"/>
                  </a:schemeClr>
                </a:solidFill>
                <a:latin typeface="方正祥隶繁体" panose="03000509000000000000" pitchFamily="65" charset="-122"/>
                <a:ea typeface="方正祥隶繁体" panose="03000509000000000000" pitchFamily="65" charset="-122"/>
              </a:rPr>
              <a:t>1949</a:t>
            </a:r>
            <a:r>
              <a:rPr lang="zh-CN" altLang="en-US" sz="2400" b="1">
                <a:solidFill>
                  <a:schemeClr val="bg2">
                    <a:lumMod val="50000"/>
                  </a:schemeClr>
                </a:solidFill>
                <a:latin typeface="方正祥隶繁体" panose="03000509000000000000" pitchFamily="65" charset="-122"/>
                <a:ea typeface="方正祥隶繁体" panose="03000509000000000000" pitchFamily="65" charset="-122"/>
              </a:rPr>
              <a:t>年</a:t>
            </a:r>
            <a:r>
              <a:rPr lang="en-US" altLang="zh-CN" sz="2400" b="1">
                <a:solidFill>
                  <a:schemeClr val="bg2">
                    <a:lumMod val="50000"/>
                  </a:schemeClr>
                </a:solidFill>
                <a:latin typeface="方正祥隶繁体" panose="03000509000000000000" pitchFamily="65" charset="-122"/>
                <a:ea typeface="方正祥隶繁体" panose="03000509000000000000" pitchFamily="65" charset="-122"/>
              </a:rPr>
              <a:t>9</a:t>
            </a:r>
            <a:r>
              <a:rPr lang="zh-CN" altLang="en-US" sz="2400" b="1">
                <a:solidFill>
                  <a:schemeClr val="bg2">
                    <a:lumMod val="50000"/>
                  </a:schemeClr>
                </a:solidFill>
                <a:latin typeface="方正祥隶繁体" panose="03000509000000000000" pitchFamily="65" charset="-122"/>
                <a:ea typeface="方正祥隶繁体" panose="03000509000000000000" pitchFamily="65" charset="-122"/>
              </a:rPr>
              <a:t>月</a:t>
            </a:r>
            <a:r>
              <a:rPr lang="zh-CN" altLang="en-US" sz="2400">
                <a:solidFill>
                  <a:schemeClr val="bg2">
                    <a:lumMod val="50000"/>
                  </a:schemeClr>
                </a:solidFill>
                <a:latin typeface="方正祥隶繁体" panose="03000509000000000000" pitchFamily="65" charset="-122"/>
                <a:ea typeface="方正祥隶繁体" panose="03000509000000000000" pitchFamily="65" charset="-122"/>
              </a:rPr>
              <a:t>召开的</a:t>
            </a:r>
            <a:r>
              <a:rPr lang="zh-CN" altLang="en-US" sz="2400" b="1">
                <a:solidFill>
                  <a:schemeClr val="bg2">
                    <a:lumMod val="50000"/>
                  </a:schemeClr>
                </a:solidFill>
                <a:latin typeface="方正祥隶繁体" panose="03000509000000000000" pitchFamily="65" charset="-122"/>
                <a:ea typeface="方正祥隶繁体" panose="03000509000000000000" pitchFamily="65" charset="-122"/>
              </a:rPr>
              <a:t>中国人民政治协商会议第一届全体会议</a:t>
            </a:r>
            <a:r>
              <a:rPr lang="zh-CN" altLang="en-US" sz="2400">
                <a:solidFill>
                  <a:schemeClr val="bg2">
                    <a:lumMod val="50000"/>
                  </a:schemeClr>
                </a:solidFill>
                <a:latin typeface="方正祥隶繁体" panose="03000509000000000000" pitchFamily="65" charset="-122"/>
                <a:ea typeface="方正祥隶繁体" panose="03000509000000000000" pitchFamily="65" charset="-122"/>
              </a:rPr>
              <a:t>，</a:t>
            </a:r>
            <a:endParaRPr lang="en-US" altLang="zh-CN" sz="2400">
              <a:solidFill>
                <a:schemeClr val="bg2">
                  <a:lumMod val="50000"/>
                </a:schemeClr>
              </a:solidFill>
              <a:latin typeface="方正祥隶繁体" panose="03000509000000000000" pitchFamily="65" charset="-122"/>
              <a:ea typeface="方正祥隶繁体" panose="03000509000000000000" pitchFamily="65" charset="-122"/>
            </a:endParaRPr>
          </a:p>
          <a:p>
            <a:endParaRPr lang="en-US" altLang="zh-CN" sz="2400">
              <a:solidFill>
                <a:schemeClr val="bg2">
                  <a:lumMod val="50000"/>
                </a:schemeClr>
              </a:solidFill>
              <a:latin typeface="方正祥隶繁体" panose="03000509000000000000" pitchFamily="65" charset="-122"/>
              <a:ea typeface="方正祥隶繁体" panose="03000509000000000000" pitchFamily="65" charset="-122"/>
            </a:endParaRPr>
          </a:p>
          <a:p>
            <a:r>
              <a:rPr lang="zh-CN" altLang="en-US" sz="2400">
                <a:solidFill>
                  <a:schemeClr val="bg2">
                    <a:lumMod val="50000"/>
                  </a:schemeClr>
                </a:solidFill>
                <a:latin typeface="方正祥隶繁体" panose="03000509000000000000" pitchFamily="65" charset="-122"/>
                <a:ea typeface="方正祥隶繁体" panose="03000509000000000000" pitchFamily="65" charset="-122"/>
              </a:rPr>
              <a:t>通过</a:t>
            </a:r>
            <a:r>
              <a:rPr lang="en-US" altLang="zh-CN" sz="2400">
                <a:solidFill>
                  <a:schemeClr val="bg2">
                    <a:lumMod val="50000"/>
                  </a:schemeClr>
                </a:solidFill>
                <a:latin typeface="方正祥隶繁体" panose="03000509000000000000" pitchFamily="65" charset="-122"/>
                <a:ea typeface="方正祥隶繁体" panose="03000509000000000000" pitchFamily="65" charset="-122"/>
              </a:rPr>
              <a:t>《</a:t>
            </a:r>
            <a:r>
              <a:rPr lang="zh-CN" altLang="en-US" sz="2400">
                <a:solidFill>
                  <a:schemeClr val="bg2">
                    <a:lumMod val="50000"/>
                  </a:schemeClr>
                </a:solidFill>
                <a:latin typeface="方正祥隶繁体" panose="03000509000000000000" pitchFamily="65" charset="-122"/>
                <a:ea typeface="方正祥隶繁体" panose="03000509000000000000" pitchFamily="65" charset="-122"/>
              </a:rPr>
              <a:t>中国人民政治协商会议共同纲领</a:t>
            </a:r>
            <a:r>
              <a:rPr lang="en-US" altLang="zh-CN" sz="2400">
                <a:solidFill>
                  <a:schemeClr val="bg2">
                    <a:lumMod val="50000"/>
                  </a:schemeClr>
                </a:solidFill>
                <a:latin typeface="方正祥隶繁体" panose="03000509000000000000" pitchFamily="65" charset="-122"/>
                <a:ea typeface="方正祥隶繁体" panose="03000509000000000000" pitchFamily="65" charset="-122"/>
              </a:rPr>
              <a:t>》《</a:t>
            </a:r>
            <a:r>
              <a:rPr lang="zh-CN" altLang="en-US" sz="2400">
                <a:solidFill>
                  <a:schemeClr val="bg2">
                    <a:lumMod val="50000"/>
                  </a:schemeClr>
                </a:solidFill>
                <a:latin typeface="方正祥隶繁体" panose="03000509000000000000" pitchFamily="65" charset="-122"/>
                <a:ea typeface="方正祥隶繁体" panose="03000509000000000000" pitchFamily="65" charset="-122"/>
              </a:rPr>
              <a:t>中华人民共和国中央人民政府组织法</a:t>
            </a:r>
            <a:r>
              <a:rPr lang="en-US" altLang="zh-CN" sz="2400">
                <a:solidFill>
                  <a:schemeClr val="bg2">
                    <a:lumMod val="50000"/>
                  </a:schemeClr>
                </a:solidFill>
                <a:latin typeface="方正祥隶繁体" panose="03000509000000000000" pitchFamily="65" charset="-122"/>
                <a:ea typeface="方正祥隶繁体" panose="03000509000000000000" pitchFamily="65" charset="-122"/>
              </a:rPr>
              <a:t>》《</a:t>
            </a:r>
            <a:r>
              <a:rPr lang="zh-CN" altLang="en-US" sz="2400">
                <a:solidFill>
                  <a:schemeClr val="bg2">
                    <a:lumMod val="50000"/>
                  </a:schemeClr>
                </a:solidFill>
                <a:latin typeface="方正祥隶繁体" panose="03000509000000000000" pitchFamily="65" charset="-122"/>
                <a:ea typeface="方正祥隶繁体" panose="03000509000000000000" pitchFamily="65" charset="-122"/>
              </a:rPr>
              <a:t>中国人民政治协商会 议组织法</a:t>
            </a:r>
            <a:r>
              <a:rPr lang="en-US" altLang="zh-CN" sz="2400">
                <a:solidFill>
                  <a:schemeClr val="bg2">
                    <a:lumMod val="50000"/>
                  </a:schemeClr>
                </a:solidFill>
                <a:latin typeface="方正祥隶繁体" panose="03000509000000000000" pitchFamily="65" charset="-122"/>
                <a:ea typeface="方正祥隶繁体" panose="03000509000000000000" pitchFamily="65" charset="-122"/>
              </a:rPr>
              <a:t>》</a:t>
            </a:r>
            <a:endParaRPr lang="en-US" altLang="zh-CN" sz="2400">
              <a:solidFill>
                <a:schemeClr val="bg2">
                  <a:lumMod val="50000"/>
                </a:schemeClr>
              </a:solidFill>
              <a:latin typeface="方正祥隶繁体" panose="03000509000000000000" pitchFamily="65" charset="-122"/>
              <a:ea typeface="方正祥隶繁体" panose="03000509000000000000" pitchFamily="65" charset="-122"/>
            </a:endParaRPr>
          </a:p>
          <a:p>
            <a:endParaRPr lang="en-US" altLang="zh-CN" sz="2400">
              <a:solidFill>
                <a:schemeClr val="bg2">
                  <a:lumMod val="50000"/>
                </a:schemeClr>
              </a:solidFill>
              <a:latin typeface="方正祥隶繁体" panose="03000509000000000000" pitchFamily="65" charset="-122"/>
              <a:ea typeface="方正祥隶繁体" panose="03000509000000000000" pitchFamily="65" charset="-122"/>
            </a:endParaRPr>
          </a:p>
          <a:p>
            <a:r>
              <a:rPr lang="zh-CN" altLang="en-US" sz="2400">
                <a:solidFill>
                  <a:schemeClr val="bg2">
                    <a:lumMod val="50000"/>
                  </a:schemeClr>
                </a:solidFill>
                <a:latin typeface="方正祥隶繁体" panose="03000509000000000000" pitchFamily="65" charset="-122"/>
                <a:ea typeface="方正祥隶繁体" panose="03000509000000000000" pitchFamily="65" charset="-122"/>
              </a:rPr>
              <a:t>建立了中华人民共和国，</a:t>
            </a:r>
            <a:r>
              <a:rPr lang="zh-CN" altLang="en-US" sz="2400" b="1">
                <a:solidFill>
                  <a:schemeClr val="bg2">
                    <a:lumMod val="50000"/>
                  </a:schemeClr>
                </a:solidFill>
                <a:latin typeface="方正祥隶繁体" panose="03000509000000000000" pitchFamily="65" charset="-122"/>
                <a:ea typeface="方正祥隶繁体" panose="03000509000000000000" pitchFamily="65" charset="-122"/>
              </a:rPr>
              <a:t>开启了中国历史新纪元，同时也开始了中国法治建设的新历程。 </a:t>
            </a:r>
            <a:endParaRPr lang="zh-CN" altLang="en-US" sz="2400" b="1">
              <a:solidFill>
                <a:schemeClr val="bg2">
                  <a:lumMod val="50000"/>
                </a:schemeClr>
              </a:solidFill>
              <a:latin typeface="方正祥隶繁体" panose="03000509000000000000" pitchFamily="65" charset="-122"/>
              <a:ea typeface="方正祥隶繁体" panose="03000509000000000000" pitchFamily="65" charset="-122"/>
            </a:endParaRPr>
          </a:p>
          <a:p>
            <a:endParaRPr lang="zh-CN" altLang="en-US" sz="1600">
              <a:solidFill>
                <a:schemeClr val="bg2">
                  <a:lumMod val="50000"/>
                </a:schemeClr>
              </a:solidFill>
              <a:latin typeface="方正祥隶繁体" panose="03000509000000000000" pitchFamily="65" charset="-122"/>
              <a:ea typeface="方正祥隶繁体" panose="03000509000000000000" pitchFamily="65"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4066" y="983297"/>
            <a:ext cx="4598047" cy="4239399"/>
          </a:xfrm>
          <a:prstGeom prst="rect">
            <a:avLst/>
          </a:prstGeom>
        </p:spPr>
      </p:pic>
      <p:sp>
        <p:nvSpPr>
          <p:cNvPr id="9" name="文本框 8"/>
          <p:cNvSpPr txBox="1"/>
          <p:nvPr/>
        </p:nvSpPr>
        <p:spPr>
          <a:xfrm>
            <a:off x="705982" y="5505371"/>
            <a:ext cx="4854214" cy="369332"/>
          </a:xfrm>
          <a:prstGeom prst="rect">
            <a:avLst/>
          </a:prstGeom>
          <a:noFill/>
        </p:spPr>
        <p:txBody>
          <a:bodyPr wrap="none" rtlCol="0">
            <a:spAutoFit/>
          </a:bodyPr>
          <a:lstStyle/>
          <a:p>
            <a:r>
              <a:rPr lang="zh-CN" altLang="en-US"/>
              <a:t>▲中国人民政治协商会议第一届全 体会议会场</a:t>
            </a:r>
            <a:endParaRPr lang="zh-CN" altLang="en-US"/>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37705" y="1328562"/>
            <a:ext cx="11516589" cy="5268544"/>
            <a:chOff x="-3254419" y="-601604"/>
            <a:chExt cx="8445131" cy="3919405"/>
          </a:xfrm>
        </p:grpSpPr>
        <p:sp>
          <p:nvSpPr>
            <p:cNvPr id="23" name="椭圆 22"/>
            <p:cNvSpPr/>
            <p:nvPr/>
          </p:nvSpPr>
          <p:spPr>
            <a:xfrm>
              <a:off x="-3196081" y="-255349"/>
              <a:ext cx="3067432" cy="30674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endParaRPr>
            </a:p>
          </p:txBody>
        </p:sp>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54419" y="-601604"/>
              <a:ext cx="1350276" cy="471572"/>
            </a:xfrm>
            <a:prstGeom prst="rect">
              <a:avLst/>
            </a:prstGeom>
          </p:spPr>
        </p:pic>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660" y="2812082"/>
              <a:ext cx="1448052" cy="505719"/>
            </a:xfrm>
            <a:prstGeom prst="rect">
              <a:avLst/>
            </a:prstGeom>
          </p:spPr>
        </p:pic>
      </p:grpSp>
      <p:sp>
        <p:nvSpPr>
          <p:cNvPr id="7" name="矩形 6"/>
          <p:cNvSpPr/>
          <p:nvPr/>
        </p:nvSpPr>
        <p:spPr>
          <a:xfrm>
            <a:off x="1246909" y="903240"/>
            <a:ext cx="10190125" cy="5877560"/>
          </a:xfrm>
          <a:prstGeom prst="rect">
            <a:avLst/>
          </a:prstGeom>
        </p:spPr>
        <p:txBody>
          <a:bodyPr wrap="square">
            <a:spAutoFit/>
          </a:bodyPr>
          <a:lstStyle/>
          <a:p>
            <a:pPr lvl="0"/>
            <a:r>
              <a:rPr lang="zh-CN" altLang="en-US" sz="3600">
                <a:solidFill>
                  <a:prstClr val="black"/>
                </a:solidFill>
                <a:latin typeface="方正新舒体繁体" panose="03000509000000000000" pitchFamily="65" charset="-122"/>
                <a:ea typeface="方正新舒体繁体" panose="03000509000000000000" pitchFamily="65" charset="-122"/>
              </a:rPr>
              <a:t>新中国的法制进程</a:t>
            </a:r>
            <a:endParaRPr lang="zh-CN" altLang="en-US" sz="3600">
              <a:solidFill>
                <a:prstClr val="black"/>
              </a:solidFill>
              <a:latin typeface="方正新舒体繁体" panose="03000509000000000000" pitchFamily="65" charset="-122"/>
              <a:ea typeface="方正新舒体繁体" panose="03000509000000000000" pitchFamily="65" charset="-122"/>
            </a:endParaRPr>
          </a:p>
          <a:p>
            <a:pPr lvl="0"/>
            <a:endParaRPr lang="en-US" altLang="zh-CN" sz="2000">
              <a:solidFill>
                <a:prstClr val="black"/>
              </a:solidFill>
            </a:endParaRPr>
          </a:p>
          <a:p>
            <a:pPr lvl="0"/>
            <a:endParaRPr lang="en-US" altLang="zh-CN" sz="2000">
              <a:solidFill>
                <a:prstClr val="black"/>
              </a:solidFill>
            </a:endParaRPr>
          </a:p>
          <a:p>
            <a:pPr lvl="0"/>
            <a:r>
              <a:rPr lang="en-US" altLang="zh-CN" sz="2400" b="1">
                <a:solidFill>
                  <a:prstClr val="black"/>
                </a:solidFill>
              </a:rPr>
              <a:t>20</a:t>
            </a:r>
            <a:r>
              <a:rPr lang="zh-CN" altLang="en-US" sz="2400" b="1">
                <a:solidFill>
                  <a:prstClr val="black"/>
                </a:solidFill>
              </a:rPr>
              <a:t>世纪</a:t>
            </a:r>
            <a:r>
              <a:rPr lang="en-US" altLang="zh-CN" sz="2400" b="1">
                <a:solidFill>
                  <a:prstClr val="black"/>
                </a:solidFill>
              </a:rPr>
              <a:t>50</a:t>
            </a:r>
            <a:r>
              <a:rPr lang="zh-CN" altLang="en-US" sz="2400" b="1">
                <a:solidFill>
                  <a:prstClr val="black"/>
                </a:solidFill>
              </a:rPr>
              <a:t>年代</a:t>
            </a:r>
            <a:r>
              <a:rPr lang="zh-CN" altLang="en-US" sz="2400">
                <a:solidFill>
                  <a:prstClr val="black"/>
                </a:solidFill>
              </a:rPr>
              <a:t>，是中国社会主义法制的</a:t>
            </a:r>
            <a:r>
              <a:rPr lang="zh-CN" altLang="en-US" sz="2800" b="1">
                <a:solidFill>
                  <a:srgbClr val="FF0000"/>
                </a:solidFill>
              </a:rPr>
              <a:t>初创时期</a:t>
            </a:r>
            <a:r>
              <a:rPr lang="zh-CN" altLang="en-US" sz="2400">
                <a:solidFill>
                  <a:prstClr val="black"/>
                </a:solidFill>
              </a:rPr>
              <a:t>。国家从立法开始，制定了</a:t>
            </a:r>
            <a:r>
              <a:rPr lang="en-US" altLang="zh-CN" sz="2400">
                <a:solidFill>
                  <a:prstClr val="black"/>
                </a:solidFill>
              </a:rPr>
              <a:t>《</a:t>
            </a:r>
            <a:r>
              <a:rPr lang="zh-CN" altLang="en-US" sz="2400">
                <a:solidFill>
                  <a:prstClr val="black"/>
                </a:solidFill>
              </a:rPr>
              <a:t>中华人民共和国婚姻法</a:t>
            </a:r>
            <a:r>
              <a:rPr lang="en-US" altLang="zh-CN" sz="2400">
                <a:solidFill>
                  <a:prstClr val="black"/>
                </a:solidFill>
              </a:rPr>
              <a:t>》《</a:t>
            </a:r>
            <a:r>
              <a:rPr lang="zh-CN" altLang="en-US" sz="2400">
                <a:solidFill>
                  <a:prstClr val="black"/>
                </a:solidFill>
              </a:rPr>
              <a:t>中华人民共和国土地改革法</a:t>
            </a:r>
            <a:r>
              <a:rPr lang="en-US" altLang="zh-CN" sz="2400">
                <a:solidFill>
                  <a:prstClr val="black"/>
                </a:solidFill>
              </a:rPr>
              <a:t>》</a:t>
            </a:r>
            <a:r>
              <a:rPr lang="zh-CN" altLang="en-US" sz="2400">
                <a:solidFill>
                  <a:prstClr val="black"/>
                </a:solidFill>
              </a:rPr>
              <a:t>等法律、法令。</a:t>
            </a:r>
            <a:endParaRPr lang="en-US" altLang="zh-CN" sz="2400">
              <a:solidFill>
                <a:prstClr val="black"/>
              </a:solidFill>
            </a:endParaRPr>
          </a:p>
          <a:p>
            <a:pPr lvl="0"/>
            <a:endParaRPr lang="en-US" altLang="zh-CN" sz="2400">
              <a:solidFill>
                <a:prstClr val="black"/>
              </a:solidFill>
            </a:endParaRPr>
          </a:p>
          <a:p>
            <a:pPr lvl="0"/>
            <a:r>
              <a:rPr lang="zh-CN" altLang="en-US" sz="2400">
                <a:solidFill>
                  <a:prstClr val="black"/>
                </a:solidFill>
              </a:rPr>
              <a:t> </a:t>
            </a:r>
            <a:r>
              <a:rPr lang="en-US" altLang="zh-CN" sz="2400" b="1">
                <a:solidFill>
                  <a:prstClr val="black"/>
                </a:solidFill>
              </a:rPr>
              <a:t>1954</a:t>
            </a:r>
            <a:r>
              <a:rPr lang="zh-CN" altLang="en-US" sz="2400" b="1">
                <a:solidFill>
                  <a:prstClr val="black"/>
                </a:solidFill>
              </a:rPr>
              <a:t>年</a:t>
            </a:r>
            <a:r>
              <a:rPr lang="zh-CN" altLang="en-US" sz="2400">
                <a:solidFill>
                  <a:prstClr val="black"/>
                </a:solidFill>
              </a:rPr>
              <a:t>，第一届全国人民代表大会第一次会议制定了 </a:t>
            </a:r>
            <a:r>
              <a:rPr lang="en-US" altLang="zh-CN" sz="2400">
                <a:solidFill>
                  <a:prstClr val="black"/>
                </a:solidFill>
              </a:rPr>
              <a:t>《</a:t>
            </a:r>
            <a:r>
              <a:rPr lang="zh-CN" altLang="en-US" sz="2400">
                <a:solidFill>
                  <a:prstClr val="black"/>
                </a:solidFill>
              </a:rPr>
              <a:t>中华人民共和国宪法</a:t>
            </a:r>
            <a:r>
              <a:rPr lang="en-US" altLang="zh-CN" sz="2400">
                <a:solidFill>
                  <a:prstClr val="black"/>
                </a:solidFill>
              </a:rPr>
              <a:t>》《</a:t>
            </a:r>
            <a:r>
              <a:rPr lang="zh-CN" altLang="en-US" sz="2400">
                <a:solidFill>
                  <a:prstClr val="black"/>
                </a:solidFill>
              </a:rPr>
              <a:t>中华人民共和国国务院组织法</a:t>
            </a:r>
            <a:r>
              <a:rPr lang="en-US" altLang="zh-CN" sz="2400">
                <a:solidFill>
                  <a:prstClr val="black"/>
                </a:solidFill>
              </a:rPr>
              <a:t>》 《</a:t>
            </a:r>
            <a:r>
              <a:rPr lang="zh-CN" altLang="en-US" sz="2400">
                <a:solidFill>
                  <a:prstClr val="black"/>
                </a:solidFill>
              </a:rPr>
              <a:t>中华人民共和国人民法院组织法</a:t>
            </a:r>
            <a:r>
              <a:rPr lang="en-US" altLang="zh-CN" sz="2400">
                <a:solidFill>
                  <a:prstClr val="black"/>
                </a:solidFill>
              </a:rPr>
              <a:t>》《</a:t>
            </a:r>
            <a:r>
              <a:rPr lang="zh-CN" altLang="en-US" sz="2400">
                <a:solidFill>
                  <a:prstClr val="black"/>
                </a:solidFill>
              </a:rPr>
              <a:t>中华人民共和国人民 检察院组织法</a:t>
            </a:r>
            <a:r>
              <a:rPr lang="en-US" altLang="zh-CN" sz="2400">
                <a:solidFill>
                  <a:prstClr val="black"/>
                </a:solidFill>
              </a:rPr>
              <a:t>》</a:t>
            </a:r>
            <a:r>
              <a:rPr lang="zh-CN" altLang="en-US" sz="2400">
                <a:solidFill>
                  <a:prstClr val="black"/>
                </a:solidFill>
              </a:rPr>
              <a:t>，</a:t>
            </a:r>
            <a:r>
              <a:rPr lang="zh-CN" altLang="en-US" sz="2800" b="1">
                <a:solidFill>
                  <a:srgbClr val="FF0000"/>
                </a:solidFill>
              </a:rPr>
              <a:t>确立了社会主义中国的政治制度、立法 制度、司法制度，初步奠定了中国法治建设的基础</a:t>
            </a:r>
            <a:r>
              <a:rPr lang="zh-CN" altLang="en-US" sz="2400" b="1">
                <a:solidFill>
                  <a:prstClr val="black"/>
                </a:solidFill>
              </a:rPr>
              <a:t>。</a:t>
            </a:r>
            <a:endParaRPr lang="en-US" altLang="zh-CN" sz="2400" b="1">
              <a:solidFill>
                <a:prstClr val="black"/>
              </a:solidFill>
            </a:endParaRPr>
          </a:p>
          <a:p>
            <a:pPr lvl="0"/>
            <a:endParaRPr lang="en-US" altLang="zh-CN" sz="2400" b="1">
              <a:solidFill>
                <a:prstClr val="black"/>
              </a:solidFill>
            </a:endParaRPr>
          </a:p>
          <a:p>
            <a:pPr lvl="0"/>
            <a:r>
              <a:rPr lang="en-US" altLang="zh-CN" sz="2400" b="1">
                <a:solidFill>
                  <a:prstClr val="black"/>
                </a:solidFill>
              </a:rPr>
              <a:t>1966</a:t>
            </a:r>
            <a:r>
              <a:rPr lang="zh-CN" altLang="en-US" sz="2400" b="1">
                <a:solidFill>
                  <a:prstClr val="black"/>
                </a:solidFill>
              </a:rPr>
              <a:t>年至</a:t>
            </a:r>
            <a:r>
              <a:rPr lang="en-US" altLang="zh-CN" sz="2400" b="1">
                <a:solidFill>
                  <a:prstClr val="black"/>
                </a:solidFill>
              </a:rPr>
              <a:t>1976</a:t>
            </a:r>
            <a:r>
              <a:rPr lang="zh-CN" altLang="en-US" sz="2400" b="1">
                <a:solidFill>
                  <a:prstClr val="black"/>
                </a:solidFill>
              </a:rPr>
              <a:t>年</a:t>
            </a:r>
            <a:r>
              <a:rPr lang="zh-CN" altLang="en-US" sz="2400">
                <a:solidFill>
                  <a:prstClr val="black"/>
                </a:solidFill>
              </a:rPr>
              <a:t>“文化大革命”十年动乱，社会主义法制遭到严重破坏。</a:t>
            </a:r>
            <a:endParaRPr lang="en-US" altLang="zh-CN" sz="2400">
              <a:solidFill>
                <a:prstClr val="black"/>
              </a:solidFill>
            </a:endParaRPr>
          </a:p>
          <a:p>
            <a:pPr lvl="0"/>
            <a:endParaRPr lang="en-US" altLang="zh-CN" sz="2400">
              <a:solidFill>
                <a:prstClr val="black"/>
              </a:solidFill>
            </a:endParaRPr>
          </a:p>
          <a:p>
            <a:pPr lvl="0"/>
            <a:r>
              <a:rPr lang="zh-CN" altLang="en-US" sz="2400">
                <a:solidFill>
                  <a:prstClr val="black"/>
                </a:solidFill>
              </a:rPr>
              <a:t> </a:t>
            </a:r>
            <a:endParaRPr lang="en-US" altLang="zh-CN" sz="2000">
              <a:solidFill>
                <a:prstClr val="black"/>
              </a:solidFill>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45" y="232847"/>
            <a:ext cx="11590230" cy="6293942"/>
            <a:chOff x="-654487" y="1213906"/>
            <a:chExt cx="8499132" cy="4682225"/>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4487" y="5424559"/>
              <a:ext cx="1350276" cy="471572"/>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593" y="1213906"/>
              <a:ext cx="1448052" cy="505719"/>
            </a:xfrm>
            <a:prstGeom prst="rect">
              <a:avLst/>
            </a:prstGeom>
          </p:spPr>
        </p:pic>
      </p:grpSp>
      <p:sp>
        <p:nvSpPr>
          <p:cNvPr id="11" name="矩形 10"/>
          <p:cNvSpPr/>
          <p:nvPr/>
        </p:nvSpPr>
        <p:spPr>
          <a:xfrm>
            <a:off x="915138" y="1318161"/>
            <a:ext cx="10128914" cy="4954270"/>
          </a:xfrm>
          <a:prstGeom prst="rect">
            <a:avLst/>
          </a:prstGeom>
        </p:spPr>
        <p:txBody>
          <a:bodyPr wrap="square">
            <a:spAutoFit/>
          </a:bodyPr>
          <a:lstStyle/>
          <a:p>
            <a:r>
              <a:rPr lang="en-US" altLang="zh-CN" sz="2000" b="1">
                <a:solidFill>
                  <a:prstClr val="black"/>
                </a:solidFill>
              </a:rPr>
              <a:t>1978</a:t>
            </a:r>
            <a:r>
              <a:rPr lang="zh-CN" altLang="en-US" sz="2000" b="1">
                <a:solidFill>
                  <a:prstClr val="black"/>
                </a:solidFill>
              </a:rPr>
              <a:t>年</a:t>
            </a:r>
            <a:r>
              <a:rPr lang="zh-CN" altLang="en-US" sz="2000">
                <a:solidFill>
                  <a:prstClr val="black"/>
                </a:solidFill>
              </a:rPr>
              <a:t>，中共十一届三中全会做岀改革开放历史性决策的同时，强调为了保障人民民主，必须加强社会主义法制，使这种制度和法律不因领导人的改变而改变，不 因领导人看法和注意力的改变而改变，做到</a:t>
            </a:r>
            <a:r>
              <a:rPr lang="zh-CN" altLang="en-US" sz="2400" b="1">
                <a:solidFill>
                  <a:srgbClr val="FF0000"/>
                </a:solidFill>
              </a:rPr>
              <a:t>有法可依、有法必依、执法必严、违法必究，保证法律面前人人平等， 不允许任何人有超越法律之上的特权</a:t>
            </a:r>
            <a:r>
              <a:rPr lang="zh-CN" altLang="en-US" sz="2400">
                <a:solidFill>
                  <a:srgbClr val="FF0000"/>
                </a:solidFill>
              </a:rPr>
              <a:t>。</a:t>
            </a:r>
            <a:endParaRPr lang="en-US" altLang="zh-CN" sz="2000">
              <a:solidFill>
                <a:srgbClr val="FF0000"/>
              </a:solidFill>
            </a:endParaRPr>
          </a:p>
          <a:p>
            <a:endParaRPr lang="en-US" altLang="zh-CN" sz="2000">
              <a:solidFill>
                <a:prstClr val="black"/>
              </a:solidFill>
            </a:endParaRPr>
          </a:p>
          <a:p>
            <a:pPr lvl="0"/>
            <a:r>
              <a:rPr lang="en-US" altLang="zh-CN" sz="2000" b="1">
                <a:solidFill>
                  <a:prstClr val="black"/>
                </a:solidFill>
              </a:rPr>
              <a:t>1982</a:t>
            </a:r>
            <a:r>
              <a:rPr lang="zh-CN" altLang="en-US" sz="2000" b="1">
                <a:solidFill>
                  <a:prstClr val="black"/>
                </a:solidFill>
              </a:rPr>
              <a:t>年</a:t>
            </a:r>
            <a:r>
              <a:rPr lang="zh-CN" altLang="en-US" sz="2000">
                <a:solidFill>
                  <a:prstClr val="black"/>
                </a:solidFill>
              </a:rPr>
              <a:t>，我国制 定了</a:t>
            </a:r>
            <a:r>
              <a:rPr lang="en-US" altLang="zh-CN" sz="2000" b="1">
                <a:solidFill>
                  <a:prstClr val="black"/>
                </a:solidFill>
              </a:rPr>
              <a:t>《</a:t>
            </a:r>
            <a:r>
              <a:rPr lang="zh-CN" altLang="en-US" sz="2000" b="1">
                <a:solidFill>
                  <a:prstClr val="black"/>
                </a:solidFill>
              </a:rPr>
              <a:t>中华人民共和国宪法</a:t>
            </a:r>
            <a:r>
              <a:rPr lang="en-US" altLang="zh-CN" sz="2000" b="1">
                <a:solidFill>
                  <a:prstClr val="black"/>
                </a:solidFill>
              </a:rPr>
              <a:t>》</a:t>
            </a:r>
            <a:r>
              <a:rPr lang="zh-CN" altLang="en-US" sz="2000">
                <a:solidFill>
                  <a:prstClr val="black"/>
                </a:solidFill>
              </a:rPr>
              <a:t>，在此前后，我国还制定 了</a:t>
            </a:r>
            <a:r>
              <a:rPr lang="en-US" altLang="zh-CN" sz="2000">
                <a:solidFill>
                  <a:prstClr val="black"/>
                </a:solidFill>
              </a:rPr>
              <a:t>《</a:t>
            </a:r>
            <a:r>
              <a:rPr lang="zh-CN" altLang="en-US" sz="2000">
                <a:solidFill>
                  <a:prstClr val="black"/>
                </a:solidFill>
              </a:rPr>
              <a:t>中华人民共和国刑法</a:t>
            </a:r>
            <a:r>
              <a:rPr lang="en-US" altLang="zh-CN" sz="2000">
                <a:solidFill>
                  <a:prstClr val="black"/>
                </a:solidFill>
              </a:rPr>
              <a:t>》《</a:t>
            </a:r>
            <a:r>
              <a:rPr lang="zh-CN" altLang="en-US" sz="2000">
                <a:solidFill>
                  <a:prstClr val="black"/>
                </a:solidFill>
              </a:rPr>
              <a:t>中华人民共和国刑事诉讼法</a:t>
            </a:r>
            <a:r>
              <a:rPr lang="en-US" altLang="zh-CN" sz="2000">
                <a:solidFill>
                  <a:prstClr val="black"/>
                </a:solidFill>
              </a:rPr>
              <a:t>》 《</a:t>
            </a:r>
            <a:r>
              <a:rPr lang="zh-CN" altLang="en-US" sz="2000">
                <a:solidFill>
                  <a:prstClr val="black"/>
                </a:solidFill>
              </a:rPr>
              <a:t>中华人民共和国中外合资经营企业法</a:t>
            </a:r>
            <a:r>
              <a:rPr lang="en-US" altLang="zh-CN" sz="2000">
                <a:solidFill>
                  <a:prstClr val="black"/>
                </a:solidFill>
              </a:rPr>
              <a:t>》《</a:t>
            </a:r>
            <a:r>
              <a:rPr lang="zh-CN" altLang="en-US" sz="2000">
                <a:solidFill>
                  <a:prstClr val="black"/>
                </a:solidFill>
              </a:rPr>
              <a:t>中华人民共和国 经济合同法</a:t>
            </a:r>
            <a:r>
              <a:rPr lang="en-US" altLang="zh-CN" sz="2000">
                <a:solidFill>
                  <a:prstClr val="black"/>
                </a:solidFill>
              </a:rPr>
              <a:t>》《</a:t>
            </a:r>
            <a:r>
              <a:rPr lang="zh-CN" altLang="en-US" sz="2000">
                <a:solidFill>
                  <a:prstClr val="black"/>
                </a:solidFill>
              </a:rPr>
              <a:t>中华人民共和国居民身份证条例</a:t>
            </a:r>
            <a:r>
              <a:rPr lang="en-US" altLang="zh-CN" sz="2000">
                <a:solidFill>
                  <a:prstClr val="black"/>
                </a:solidFill>
              </a:rPr>
              <a:t>》</a:t>
            </a:r>
            <a:r>
              <a:rPr lang="zh-CN" altLang="en-US" sz="2000">
                <a:solidFill>
                  <a:prstClr val="black"/>
                </a:solidFill>
              </a:rPr>
              <a:t>等一批基本法律，</a:t>
            </a:r>
            <a:r>
              <a:rPr lang="zh-CN" altLang="en-US" sz="2400" b="1">
                <a:solidFill>
                  <a:srgbClr val="FF0000"/>
                </a:solidFill>
              </a:rPr>
              <a:t>中国的法治建设进入新的发展时期</a:t>
            </a:r>
            <a:r>
              <a:rPr lang="zh-CN" altLang="en-US" sz="2000">
                <a:solidFill>
                  <a:prstClr val="black"/>
                </a:solidFill>
              </a:rPr>
              <a:t>。</a:t>
            </a:r>
            <a:endParaRPr lang="en-US" altLang="zh-CN" sz="2000">
              <a:solidFill>
                <a:prstClr val="black"/>
              </a:solidFill>
            </a:endParaRPr>
          </a:p>
          <a:p>
            <a:pPr lvl="0"/>
            <a:endParaRPr lang="zh-CN" altLang="en-US" sz="2000">
              <a:solidFill>
                <a:prstClr val="black"/>
              </a:solidFill>
            </a:endParaRPr>
          </a:p>
          <a:p>
            <a:r>
              <a:rPr lang="en-US" altLang="zh-CN" sz="2000" b="1"/>
              <a:t>20</a:t>
            </a:r>
            <a:r>
              <a:rPr lang="zh-CN" altLang="en-US" sz="2000" b="1"/>
              <a:t>世纪</a:t>
            </a:r>
            <a:r>
              <a:rPr lang="en-US" altLang="zh-CN" sz="2000" b="1"/>
              <a:t>90</a:t>
            </a:r>
            <a:r>
              <a:rPr lang="zh-CN" altLang="en-US" sz="2000" b="1"/>
              <a:t>年代</a:t>
            </a:r>
            <a:r>
              <a:rPr lang="zh-CN" altLang="en-US" sz="2000"/>
              <a:t>，中国全面推进社会主义市场经济建设，对法治建设提出了更高的要求。中共十五大报告第一 次完整地提出要</a:t>
            </a:r>
            <a:r>
              <a:rPr lang="zh-CN" altLang="en-US" sz="2400" b="1">
                <a:solidFill>
                  <a:srgbClr val="FF0000"/>
                </a:solidFill>
              </a:rPr>
              <a:t>“依法治国，建谏社会主义法治国家”</a:t>
            </a:r>
            <a:r>
              <a:rPr lang="zh-CN" altLang="en-US" sz="2000"/>
              <a:t>， 将以往的“建设社会主义法制国家”改为</a:t>
            </a:r>
            <a:r>
              <a:rPr lang="zh-CN" altLang="en-US" sz="2400" b="1">
                <a:solidFill>
                  <a:srgbClr val="FF0000"/>
                </a:solidFill>
              </a:rPr>
              <a:t>“建设社会主义法治国家”</a:t>
            </a:r>
            <a:r>
              <a:rPr lang="zh-CN" altLang="en-US" sz="2000"/>
              <a:t>。</a:t>
            </a:r>
            <a:endParaRPr lang="en-US" altLang="zh-CN" sz="2000"/>
          </a:p>
          <a:p>
            <a:endParaRPr lang="en-US" altLang="zh-CN"/>
          </a:p>
          <a:p>
            <a:endParaRPr lang="zh-CN" altLang="en-US"/>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353702"/>
            <a:ext cx="12192000" cy="3611120"/>
          </a:xfrm>
          <a:prstGeom prst="rect">
            <a:avLst/>
          </a:prstGeom>
        </p:spPr>
      </p:pic>
      <p:sp>
        <p:nvSpPr>
          <p:cNvPr id="2" name="矩形 1"/>
          <p:cNvSpPr/>
          <p:nvPr/>
        </p:nvSpPr>
        <p:spPr>
          <a:xfrm>
            <a:off x="791687" y="2365699"/>
            <a:ext cx="8934204" cy="1568450"/>
          </a:xfrm>
          <a:prstGeom prst="rect">
            <a:avLst/>
          </a:prstGeom>
        </p:spPr>
        <p:txBody>
          <a:bodyPr wrap="square">
            <a:spAutoFit/>
          </a:bodyPr>
          <a:lstStyle/>
          <a:p>
            <a:r>
              <a:rPr lang="zh-CN" altLang="en-US" sz="2400" b="1"/>
              <a:t>思考点</a:t>
            </a:r>
            <a:r>
              <a:rPr lang="en-US" altLang="zh-CN" sz="2400" b="1"/>
              <a:t>:</a:t>
            </a:r>
            <a:endParaRPr lang="en-US" altLang="zh-CN" sz="2400" b="1"/>
          </a:p>
          <a:p>
            <a:r>
              <a:rPr lang="en-US" altLang="zh-CN" sz="2400" b="1">
                <a:sym typeface="+mn-ea"/>
              </a:rPr>
              <a:t>20</a:t>
            </a:r>
            <a:r>
              <a:rPr lang="zh-CN" altLang="en-US" sz="2400" b="1">
                <a:sym typeface="+mn-ea"/>
              </a:rPr>
              <a:t>世纪</a:t>
            </a:r>
            <a:r>
              <a:rPr lang="en-US" altLang="zh-CN" sz="2400" b="1">
                <a:sym typeface="+mn-ea"/>
              </a:rPr>
              <a:t>90</a:t>
            </a:r>
            <a:r>
              <a:rPr lang="zh-CN" altLang="en-US" sz="2400" b="1">
                <a:sym typeface="+mn-ea"/>
              </a:rPr>
              <a:t>年代</a:t>
            </a:r>
            <a:r>
              <a:rPr lang="zh-CN" altLang="en-US" sz="2400" b="1"/>
              <a:t>把“建设社会主义法制 国家”改为“建设社会主义法治国家”，“制”改为 “治”，一字之改。请你谈谈对这一字之改的认识。</a:t>
            </a:r>
            <a:endParaRPr lang="zh-CN" altLang="en-US" sz="2400" b="1"/>
          </a:p>
        </p:txBody>
      </p:sp>
    </p:spTree>
  </p:cSld>
  <p:clrMapOvr>
    <a:masterClrMapping/>
  </p:clrMapOvr>
  <p:transition spd="slow">
    <p:fade/>
  </p:transition>
</p:sld>
</file>

<file path=ppt/tags/tag1.xml><?xml version="1.0" encoding="utf-8"?>
<p:tagLst xmlns:p="http://schemas.openxmlformats.org/presentationml/2006/main">
  <p:tag name="KSO_WM_UNIT_TABLE_BEAUTIFY" val="smartTable{20a837a5-4e35-4a38-aa20-66273d717ec5}"/>
</p:tagLst>
</file>

<file path=ppt/tags/tag2.xml><?xml version="1.0" encoding="utf-8"?>
<p:tagLst xmlns:p="http://schemas.openxmlformats.org/presentationml/2006/main">
  <p:tag name="KSO_WM_UNIT_TABLE_BEAUTIFY" val="smartTable{5cbe615f-0cc9-48a2-9abe-e24d7dcb414e}"/>
</p:tagLst>
</file>

<file path=ppt/tags/tag3.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3026</Words>
  <PresentationFormat/>
  <Paragraphs>241</Paragraphs>
  <Slides>22</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方正隶书繁体</vt:lpstr>
      <vt:lpstr>隶书</vt:lpstr>
      <vt:lpstr>方正祥隶繁体</vt:lpstr>
      <vt:lpstr>方正新舒体繁体</vt:lpstr>
      <vt:lpstr>Songti SC</vt:lpstr>
      <vt:lpstr>Segoe Print</vt:lpstr>
      <vt:lpstr>Times New Roman</vt:lpstr>
      <vt:lpstr>Calibri</vt:lpstr>
      <vt:lpstr>微软雅黑</vt:lpstr>
      <vt:lpstr>Arial Unicode MS</vt:lpstr>
      <vt:lpstr>Calibri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2021-03-05T09:34:00Z</cp:lastPrinted>
  <dcterms:created xsi:type="dcterms:W3CDTF">2021-03-05T09:34:00Z</dcterms:created>
  <dcterms:modified xsi:type="dcterms:W3CDTF">2021-07-26T07:46:45Z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7510EE1CAA9C4958A70BCC46B5B2CF56</vt:lpwstr>
  </property>
  <property fmtid="{D5CDD505-2E9C-101B-9397-08002B2CF9AE}" pid="3" name="KSOProductBuildVer">
    <vt:lpwstr>2052-11.1.0.10667</vt:lpwstr>
  </property>
</Properties>
</file>