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9" r:id="rId3"/>
    <p:sldId id="624" r:id="rId4"/>
    <p:sldId id="257" r:id="rId5"/>
    <p:sldId id="485" r:id="rId7"/>
    <p:sldId id="353" r:id="rId8"/>
    <p:sldId id="487" r:id="rId9"/>
    <p:sldId id="357" r:id="rId10"/>
    <p:sldId id="545" r:id="rId11"/>
    <p:sldId id="436" r:id="rId12"/>
    <p:sldId id="546" r:id="rId13"/>
    <p:sldId id="547" r:id="rId14"/>
    <p:sldId id="604" r:id="rId15"/>
    <p:sldId id="605" r:id="rId16"/>
    <p:sldId id="586" r:id="rId17"/>
    <p:sldId id="506" r:id="rId18"/>
    <p:sldId id="606" r:id="rId19"/>
    <p:sldId id="607" r:id="rId20"/>
    <p:sldId id="608" r:id="rId21"/>
    <p:sldId id="609" r:id="rId22"/>
    <p:sldId id="565" r:id="rId23"/>
    <p:sldId id="610" r:id="rId24"/>
    <p:sldId id="611" r:id="rId25"/>
    <p:sldId id="612" r:id="rId26"/>
    <p:sldId id="613" r:id="rId27"/>
    <p:sldId id="507" r:id="rId28"/>
    <p:sldId id="585" r:id="rId29"/>
    <p:sldId id="524" r:id="rId30"/>
    <p:sldId id="509" r:id="rId31"/>
    <p:sldId id="510" r:id="rId32"/>
    <p:sldId id="368" r:id="rId33"/>
    <p:sldId id="544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E0E0E"/>
    <a:srgbClr val="0C0293"/>
    <a:srgbClr val="050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92EF-566D-4028-B028-13BED512A0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92EF-566D-4028-B028-13BED512A0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0" y="932435"/>
            <a:ext cx="4986000" cy="59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0000" y="1558636"/>
            <a:ext cx="7313400" cy="99934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8462" y="2819140"/>
            <a:ext cx="5216477" cy="6306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6"/>
            <a:ext cx="12192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466988" y="2672268"/>
            <a:ext cx="60594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12312"/>
            <a:ext cx="2743200" cy="342978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12312"/>
            <a:ext cx="4114800" cy="3429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512312"/>
            <a:ext cx="2743200" cy="342978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34181"/>
            <a:ext cx="10944000" cy="7698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000" y="1627200"/>
            <a:ext cx="10972800" cy="4525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492" y="1677948"/>
            <a:ext cx="7732800" cy="16632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6492" y="3405948"/>
            <a:ext cx="7732800" cy="4608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1781796" y="3340564"/>
            <a:ext cx="7802192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427088" y="2557784"/>
            <a:ext cx="530962" cy="5309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58725" y="2662446"/>
            <a:ext cx="1056819" cy="1056819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811887" y="2815608"/>
            <a:ext cx="750495" cy="75049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862941" y="2866662"/>
            <a:ext cx="648387" cy="648387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998234" y="3004508"/>
            <a:ext cx="375248" cy="3752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4000" cy="7128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000" y="16272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000" y="38304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523465"/>
            <a:ext cx="2743200" cy="331823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523465"/>
            <a:ext cx="4114800" cy="33182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523465"/>
            <a:ext cx="2743200" cy="331823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523463"/>
            <a:ext cx="2743200" cy="331826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523463"/>
            <a:ext cx="4114800" cy="3318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523463"/>
            <a:ext cx="2743200" cy="331826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4227747" y="941315"/>
            <a:ext cx="4020305" cy="4022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44845" y="998139"/>
            <a:ext cx="3936844" cy="3935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73982" y="2150602"/>
            <a:ext cx="566465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16646" y="1324878"/>
            <a:ext cx="259260" cy="259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01920" y="4444875"/>
            <a:ext cx="566466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03194" y="5201346"/>
            <a:ext cx="261035" cy="261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55613" y="2011124"/>
            <a:ext cx="3297600" cy="1940400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4872" y="1454152"/>
            <a:ext cx="5392290" cy="896648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3672" y="1246909"/>
            <a:ext cx="3963604" cy="4293491"/>
          </a:xfrm>
        </p:spPr>
        <p:txBody>
          <a:bodyPr lIns="90000" tIns="46800" rIns="90000" bIns="46800"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4871" y="2802090"/>
            <a:ext cx="6508447" cy="27383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4886189" y="2632543"/>
            <a:ext cx="6505680" cy="5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1"/>
            <a:ext cx="1219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42549"/>
            <a:ext cx="41148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/>
          <p:nvPr>
            <p:ph type="ctrTitle"/>
          </p:nvPr>
        </p:nvSpPr>
        <p:spPr>
          <a:xfrm>
            <a:off x="222885" y="623570"/>
            <a:ext cx="10288905" cy="1800225"/>
          </a:xfrm>
        </p:spPr>
        <p:txBody>
          <a:bodyPr anchor="ctr">
            <a:noAutofit/>
          </a:bodyPr>
          <a:p>
            <a:pPr defTabSz="951230" fontAlgn="base">
              <a:buNone/>
            </a:pPr>
            <a:br>
              <a:rPr lang="zh-CN" sz="3600" b="1" strike="noStrike" kern="1200" baseline="0" noProof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</a:rPr>
            </a:br>
            <a:endParaRPr lang="zh-CN" altLang="en-US" sz="3600" b="1" strike="noStrike" kern="1200" baseline="0" noProof="1">
              <a:solidFill>
                <a:srgbClr val="05059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123" name="副标题 5122"/>
          <p:cNvSpPr/>
          <p:nvPr>
            <p:ph type="subTitle" idx="1"/>
          </p:nvPr>
        </p:nvSpPr>
        <p:spPr>
          <a:xfrm>
            <a:off x="918845" y="2005965"/>
            <a:ext cx="7057390" cy="76200"/>
          </a:xfrm>
        </p:spPr>
        <p:txBody>
          <a:bodyPr anchor="t">
            <a:normAutofit fontScale="25000"/>
          </a:bodyPr>
          <a:p>
            <a:pPr defTabSz="951230" fontAlgn="base">
              <a:buNone/>
            </a:pPr>
            <a:r>
              <a:rPr lang="en-US" altLang="zh-CN" sz="2800" b="1" strike="noStrike" kern="1200" baseline="0" noProof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16600" b="1">
              <a:solidFill>
                <a:srgbClr val="05059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defTabSz="951230" fontAlgn="base">
              <a:buNone/>
            </a:pPr>
            <a:endParaRPr lang="en-US" altLang="zh-CN" sz="16600" b="1">
              <a:solidFill>
                <a:srgbClr val="05059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defTabSz="951230" fontAlgn="base">
              <a:buNone/>
            </a:pPr>
            <a:endParaRPr lang="en-US" altLang="zh-CN" sz="16600" b="1">
              <a:solidFill>
                <a:srgbClr val="05059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defTabSz="951230" fontAlgn="base">
              <a:buNone/>
            </a:pPr>
            <a:endParaRPr lang="en-US" altLang="zh-CN" sz="16600" b="1" strike="noStrike" kern="1200" baseline="0" noProof="1">
              <a:solidFill>
                <a:srgbClr val="05059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9196" t="16941" r="18315" b="16941"/>
          <a:stretch>
            <a:fillRect/>
          </a:stretch>
        </p:blipFill>
        <p:spPr>
          <a:xfrm>
            <a:off x="553720" y="3030220"/>
            <a:ext cx="1426845" cy="1443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2885" y="4474210"/>
            <a:ext cx="2263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wechat:15155824164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37230" y="4474210"/>
            <a:ext cx="1684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qq</a:t>
            </a:r>
            <a:r>
              <a:rPr lang="zh-CN" altLang="en-US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714216171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41645" y="4474210"/>
            <a:ext cx="20307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51230" fontAlgn="base">
              <a:buNone/>
            </a:pPr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tel</a:t>
            </a:r>
            <a:r>
              <a:rPr lang="zh-CN" altLang="en-US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15155824164</a:t>
            </a:r>
            <a:endParaRPr lang="zh-CN" altLang="en-US"/>
          </a:p>
        </p:txBody>
      </p:sp>
      <p:pic>
        <p:nvPicPr>
          <p:cNvPr id="2" name="图片 1" descr="扫码_搜索联合传播样式-标准色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90" y="3163570"/>
            <a:ext cx="3924935" cy="1176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195" y="1005205"/>
            <a:ext cx="89217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说题：</a:t>
            </a:r>
            <a:r>
              <a:rPr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</a:t>
            </a:r>
            <a:r>
              <a:rPr lang="en-US"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</a:t>
            </a:r>
            <a:r>
              <a:rPr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年全国</a:t>
            </a:r>
            <a:r>
              <a:rPr lang="zh-CN"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甲</a:t>
            </a:r>
            <a:r>
              <a:rPr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卷历史</a:t>
            </a:r>
            <a:r>
              <a:rPr lang="zh-CN"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</a:t>
            </a:r>
            <a:r>
              <a:rPr lang="en-US" altLang="zh-CN"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42</a:t>
            </a:r>
            <a:r>
              <a:rPr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</a:t>
            </a:r>
            <a:br>
              <a:rPr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en-US" altLang="zh-CN" sz="4000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altLang="en-US" sz="3200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安徽</a:t>
            </a:r>
            <a:r>
              <a:rPr lang="en-US" altLang="zh-CN" sz="3200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sz="3200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高考研究历史名师   张祖良</a:t>
            </a:r>
            <a:endParaRPr lang="zh-CN" altLang="en-US" sz="3200" b="1">
              <a:solidFill>
                <a:srgbClr val="05059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" y="442595"/>
            <a:ext cx="12094845" cy="616585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、试题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解析拓展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方法技巧）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395" y="1165860"/>
            <a:ext cx="3141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）：审清试题   </a:t>
            </a: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8935" y="2047240"/>
            <a:ext cx="11476355" cy="277939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图5并结合所学知识，在答题卡的地图中标示出明代卫所集中分布的区域，并说明集中分布的理由。（要求：只需标示出明代卫所的一个集中分布区域；在答题卡的地图中用斜线／／／明确标示，理由准确充分，表述清晰。）</a:t>
            </a:r>
            <a:endParaRPr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要求做到：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、时空正确；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、标出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卫所；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、说明理由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450" y="463550"/>
            <a:ext cx="12094845" cy="647700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32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）：卫所分布</a:t>
            </a:r>
            <a:endParaRPr lang="zh-CN" altLang="en-US" sz="32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sz="32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32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</a:t>
            </a:r>
            <a:endParaRPr lang="zh-CN" altLang="en-US" sz="32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" y="1389380"/>
            <a:ext cx="11395710" cy="28816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时空观念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----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理解明代万历年间（1573 -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1620）所受到的威胁（东北女真、日本倭寇、西方殖民者、海盗、反明势力）；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历史解释、家国情怀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----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理解卫所与政治、经济、国防的关系，进而在地图中标出分布区域。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（如下图所示）  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352" b="11333"/>
          <a:stretch>
            <a:fillRect/>
          </a:stretch>
        </p:blipFill>
        <p:spPr>
          <a:xfrm>
            <a:off x="285750" y="457835"/>
            <a:ext cx="11728450" cy="56438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52295" y="703580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加强东北统治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47915" y="703580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保卫京师安全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6296" b="9130"/>
          <a:stretch>
            <a:fillRect/>
          </a:stretch>
        </p:blipFill>
        <p:spPr>
          <a:xfrm>
            <a:off x="315595" y="728345"/>
            <a:ext cx="11579860" cy="5511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73885" y="890905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控制经济重心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43140" y="890905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巩固东南海防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9085" y="474345"/>
            <a:ext cx="10164445" cy="690880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、试题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解析拓展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方法技巧）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435" y="1387475"/>
            <a:ext cx="3030855" cy="148653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：审清试题</a:t>
            </a:r>
            <a:endParaRPr lang="zh-CN" altLang="en-US" sz="28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：卫所分布</a:t>
            </a:r>
            <a:endParaRPr lang="zh-CN" altLang="en-US" sz="28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：说明理由</a:t>
            </a:r>
            <a:endParaRPr lang="zh-CN" altLang="en-US" sz="28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9435" y="3211195"/>
            <a:ext cx="10603230" cy="82994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4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从卫所与政治、经济、民族、国防的关系等方面表述，要层次化、</a:t>
            </a:r>
            <a:r>
              <a:rPr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理由准确充分，表述清晰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810" y="654050"/>
            <a:ext cx="11575415" cy="514413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、试题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答案拓展</a:t>
            </a:r>
            <a:r>
              <a:rPr lang="zh-CN" altLang="en-US" sz="2800">
                <a:sym typeface="+mn-ea"/>
              </a:rPr>
              <a:t>（答题模式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00CC"/>
                </a:solidFill>
                <a:sym typeface="+mn-ea"/>
              </a:rPr>
              <a:t>   </a:t>
            </a:r>
            <a:endParaRPr lang="zh-CN" altLang="en-US" sz="2800">
              <a:solidFill>
                <a:srgbClr val="0000CC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olidFill>
                  <a:srgbClr val="0000CC"/>
                </a:solidFill>
                <a:sym typeface="+mn-ea"/>
              </a:rPr>
              <a:t>  </a:t>
            </a:r>
            <a:r>
              <a:rPr lang="zh-CN" altLang="en-US" sz="2800" b="1" dirty="0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得分关键：标出卫所+说明理由（理由准确）</a:t>
            </a:r>
            <a:endParaRPr lang="zh-CN" altLang="en-US" sz="2800" b="1" dirty="0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标出卫所</a:t>
            </a:r>
            <a:r>
              <a:rPr lang="zh-CN" altLang="en-US" sz="2800" b="1">
                <a:solidFill>
                  <a:srgbClr val="0E0E0E"/>
                </a:solidFill>
                <a:sym typeface="+mn-ea"/>
              </a:rPr>
              <a:t>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地图标出一处（</a:t>
            </a: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用斜线／／／明确标示</a:t>
            </a:r>
            <a:r>
              <a:rPr lang="zh-CN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说明理由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（理由准确）：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×××××××，×××××××××，××××××××××，×××××××××，×××××××××，××××××××。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理由准确充分，表述清晰。）</a:t>
            </a:r>
            <a:endParaRPr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rcRect l="1063" t="5229" r="50619" b="10074"/>
          <a:stretch>
            <a:fillRect/>
          </a:stretch>
        </p:blipFill>
        <p:spPr>
          <a:xfrm>
            <a:off x="260350" y="723900"/>
            <a:ext cx="6149340" cy="5410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9690" y="1610995"/>
            <a:ext cx="5525770" cy="304609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明代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君主专制加强，统一多民族国家的发展；明代万历年间（</a:t>
            </a:r>
            <a:r>
              <a:rPr lang="en-US" alt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1573--1620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东北女真族崛起，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奴尔哈赤建立后金，威胁明朝在东北的行政管理，威胁京师的安全；明政府加大对辽东的卫所建设。因此，辽东地区卫所分布相对集中。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3725" y="1133475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加强东北统治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5037" r="49521" b="11333"/>
          <a:stretch>
            <a:fillRect/>
          </a:stretch>
        </p:blipFill>
        <p:spPr>
          <a:xfrm>
            <a:off x="334645" y="599440"/>
            <a:ext cx="5792470" cy="5659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27115" y="1600200"/>
            <a:ext cx="5705475" cy="341503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明代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君主专制加强，统一多民族国家的发展；明代万历年间（</a:t>
            </a:r>
            <a:r>
              <a:rPr lang="en-US" alt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1573--1620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东北女真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金政权，蒙古鞑靼等诸部等崛起，海盗及日本倭寇侵扰山东半岛，均威胁京师安全；明政府加大对京津、山东半岛的卫所建设，如天津卫、威海卫等，一定程度上增强了海防力量，因此，京津、环渤海湾地区卫所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5335" y="1034415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保卫京师安全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5352" r="49698" b="12574"/>
          <a:stretch>
            <a:fillRect/>
          </a:stretch>
        </p:blipFill>
        <p:spPr>
          <a:xfrm>
            <a:off x="194310" y="547370"/>
            <a:ext cx="6247765" cy="5691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57620" y="1567180"/>
            <a:ext cx="5561965" cy="341503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北方京师需要南方财力的支持；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苏杭地区是经济重心，工商业发达；保障运河的畅通；南京政治、经济、军事地位重要；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海盗及日本倭寇侵扰苏杭地区；明政府加大对南京、苏杭地区的卫所建设，如金山卫等，一定程度上增强了海防力量。因此，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南京、苏杭地区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卫所分布相对集中。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8985" y="1012190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控制经济重心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5037" r="50052" b="11315"/>
          <a:stretch>
            <a:fillRect/>
          </a:stretch>
        </p:blipFill>
        <p:spPr>
          <a:xfrm>
            <a:off x="131445" y="547370"/>
            <a:ext cx="5975350" cy="5756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12485" y="1556385"/>
            <a:ext cx="5908040" cy="34150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明代君主专制的加强，统一多民族国家发展；海盗、日本倭寇等侵扰东南沿海；新航路开辟后，欧洲殖民者东来，侵占澳门，并企图侵占台湾；明政府为维护东南沿海的稳定，加大对江浙、福建、广东沿海的卫所建设，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一定程度上增强了海防力量。因此，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江浙、福建、广东沿海的卫所相对集中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4520" y="1056640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巩固东南海防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3365" y="565150"/>
            <a:ext cx="11485880" cy="95313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p>
            <a:r>
              <a:rPr lang="en-US" altLang="zh-CN" sz="28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                    </a:t>
            </a:r>
            <a:r>
              <a:rPr lang="en-US" altLang="zh-CN" sz="2800">
                <a:solidFill>
                  <a:schemeClr val="bg1"/>
                </a:solidFill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 2021·</a:t>
            </a:r>
            <a:r>
              <a:rPr lang="zh-CN" altLang="en-US" sz="2800">
                <a:solidFill>
                  <a:schemeClr val="bg1"/>
                </a:solidFill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全国高考各地用卷情况</a:t>
            </a:r>
            <a:endParaRPr lang="zh-CN" altLang="en-US" sz="2800">
              <a:solidFill>
                <a:schemeClr val="bg1"/>
              </a:solidFill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  <a:sym typeface="+mn-ea"/>
            </a:endParaRPr>
          </a:p>
          <a:p>
            <a:r>
              <a:rPr lang="zh-CN" altLang="en-US" sz="28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</a:rPr>
              <a:t>       </a:t>
            </a:r>
            <a:r>
              <a:rPr lang="zh-CN" altLang="en-US" sz="2800">
                <a:solidFill>
                  <a:schemeClr val="bg1"/>
                </a:solidFill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</a:rPr>
              <a:t>2021年全国卷包括新高考Ⅰ卷、Ⅱ卷和老高考甲卷、乙卷。</a:t>
            </a:r>
            <a:endParaRPr lang="zh-CN" altLang="en-US" sz="2800">
              <a:solidFill>
                <a:schemeClr val="bg1"/>
              </a:solidFill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1709420"/>
            <a:ext cx="11485880" cy="132207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（教育部命题：语、数、外、文综）</a:t>
            </a:r>
            <a:endParaRPr lang="zh-CN" altLang="en-US" sz="20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  <a:p>
            <a:r>
              <a:rPr lang="zh-CN" altLang="en-US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全国甲卷（原有的全国Ⅲ卷）</a:t>
            </a:r>
            <a:r>
              <a:rPr lang="en-US" altLang="zh-CN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5</a:t>
            </a:r>
            <a:r>
              <a:rPr lang="zh-CN" altLang="en-US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个省：云南、广西、贵州、四川、西藏；</a:t>
            </a:r>
            <a:endParaRPr lang="zh-CN" altLang="en-US" sz="20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  <a:p>
            <a:r>
              <a:rPr lang="zh-CN" altLang="en-US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全国乙卷（原有的全国Ⅰ、Ⅱ卷合并）</a:t>
            </a:r>
            <a:r>
              <a:rPr lang="en-US" altLang="zh-CN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12</a:t>
            </a:r>
            <a:r>
              <a:rPr lang="zh-CN" altLang="en-US" sz="20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个省：河南、山西、江西、安徽、甘肃、青海、内蒙古、黑龙江、吉林、宁夏、新疆、陕西；</a:t>
            </a:r>
            <a:endParaRPr lang="zh-CN" altLang="en-US" sz="20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820" y="3400425"/>
            <a:ext cx="11529060" cy="193802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（教育部命题：语、数、外）</a:t>
            </a:r>
            <a:endParaRPr lang="zh-CN" altLang="en-US" sz="24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  <a:p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新高考全国Ⅰ卷（新课标Ⅰ卷）</a:t>
            </a:r>
            <a:r>
              <a:rPr lang="en-US" altLang="zh-CN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7</a:t>
            </a:r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个省：</a:t>
            </a:r>
            <a:r>
              <a:rPr lang="zh-CN" altLang="en-US" sz="2400">
                <a:solidFill>
                  <a:schemeClr val="bg1"/>
                </a:solidFill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政史地理化生各省分单科自己命题。</a:t>
            </a:r>
            <a:endParaRPr lang="zh-CN" altLang="en-US" sz="24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  <a:p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山东、广东、福建、江苏、湖南、湖北、河北；</a:t>
            </a:r>
            <a:endParaRPr lang="zh-CN" altLang="en-US" sz="24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  <a:p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新高考全国Ⅱ卷（新课标Ⅱ卷）</a:t>
            </a:r>
            <a:r>
              <a:rPr lang="en-US" altLang="zh-CN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3</a:t>
            </a:r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个省：</a:t>
            </a:r>
            <a:r>
              <a:rPr lang="zh-CN" altLang="en-US" sz="2400">
                <a:solidFill>
                  <a:schemeClr val="bg1"/>
                </a:solidFill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政史地理化生各省分单科自己命题。</a:t>
            </a:r>
            <a:endParaRPr lang="zh-CN" altLang="en-US" sz="24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</a:endParaRPr>
          </a:p>
          <a:p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海南、重庆、辽宁；</a:t>
            </a:r>
            <a:endParaRPr lang="zh-CN" altLang="en-US" sz="24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820" y="5636260"/>
            <a:ext cx="10393680" cy="46037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p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完全自主命题</a:t>
            </a:r>
            <a:r>
              <a:rPr lang="en-US" altLang="zh-CN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4</a:t>
            </a:r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个省</a:t>
            </a:r>
            <a:r>
              <a:rPr lang="zh-CN" altLang="en-US" sz="2400">
                <a:latin typeface="汉仪魏碑简" panose="02010600000101010101" charset="-122"/>
                <a:ea typeface="汉仪魏碑简" panose="02010600000101010101" charset="-122"/>
                <a:cs typeface="汉仪魏碑简" panose="02010600000101010101" charset="-122"/>
                <a:sym typeface="+mn-ea"/>
              </a:rPr>
              <a:t>：适用于北京、上海、天津、浙江。（均地方自己命题）</a:t>
            </a:r>
            <a:endParaRPr lang="zh-CN" altLang="en-US" sz="2400">
              <a:latin typeface="汉仪魏碑简" panose="02010600000101010101" charset="-122"/>
              <a:ea typeface="汉仪魏碑简" panose="02010600000101010101" charset="-122"/>
              <a:cs typeface="汉仪魏碑简" panose="0201060000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480" y="309245"/>
            <a:ext cx="11941810" cy="594995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、试题改编拓展（相似命题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)</a:t>
            </a:r>
            <a:endParaRPr lang="en-US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42．阅读材料，完成下列要求。（12分）</a:t>
            </a:r>
            <a:endParaRPr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 </a:t>
            </a:r>
            <a:r>
              <a:rPr lang="zh-CN" altLang="en-US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商业都会，贸易繁荣程度很高的城市。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明代</a:t>
            </a:r>
            <a:r>
              <a:rPr 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出现数十座较大的商贸城市，商业延伸农村，商业市镇蓬勃兴起。都会城市、市镇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集中分布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区域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与明代的政治、经济等有密切关系。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图</a:t>
            </a:r>
            <a:r>
              <a:rPr 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明万历年间疆域示意图（局部）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根据图</a:t>
            </a:r>
            <a:r>
              <a:rPr 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并结合所学知识，在答题卡的地图中</a:t>
            </a:r>
            <a:r>
              <a:rPr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标示出明代</a:t>
            </a:r>
            <a:r>
              <a:rPr lang="zh-CN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都会</a:t>
            </a:r>
            <a:r>
              <a:rPr lang="zh-CN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城市、市镇</a:t>
            </a:r>
            <a:r>
              <a:rPr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集中分布的区域，并说明集中分布的理由。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（要求：只需标示出明代</a:t>
            </a:r>
            <a:r>
              <a:rPr 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都会城市、市镇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的一个集中分布区域；在答题卡的地图中用斜线／／／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明确标示，理由准确充分，表述清晰。）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9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7360" y="2165985"/>
            <a:ext cx="4480560" cy="25253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4722" r="49167" b="10389"/>
          <a:stretch>
            <a:fillRect/>
          </a:stretch>
        </p:blipFill>
        <p:spPr>
          <a:xfrm>
            <a:off x="255905" y="540385"/>
            <a:ext cx="5997575" cy="5735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82360" y="1489710"/>
            <a:ext cx="5737225" cy="3415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国家统一，社会安定，统一多民族国家发展；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南京政治、经济、军事地位重要；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生产力进步；苏杭地区是经济重心，工商业发达；运河、长江水陆交通便利；区域长途贩运发达；万历年间（</a:t>
            </a:r>
            <a:r>
              <a:rPr lang="en-US" alt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1573--1620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）开放海禁，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白银成为普遍流通的货币。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因此，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南京、苏杭地区都会城市、市镇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18970" y="990600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长三角地区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4722" r="47927" b="13204"/>
          <a:stretch>
            <a:fillRect/>
          </a:stretch>
        </p:blipFill>
        <p:spPr>
          <a:xfrm>
            <a:off x="148590" y="454025"/>
            <a:ext cx="6170295" cy="5691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8885" y="1407795"/>
            <a:ext cx="5593080" cy="37846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国家统一，社会安定，统一多民族国家发展；生产力进步；珠三角地区工商业发达；珠江水系交通便利；区域长途贩运发达；万历年间（</a:t>
            </a:r>
            <a:r>
              <a:rPr lang="en-US" alt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1573--1620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）开放海禁，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白银成为普遍流通的货币；葡萄牙租占澳门，中外贸易繁荣；广州商业繁荣，出现佛山名镇等。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因此，广东珠三角地区都会城市、市镇分布相对集中。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19275" y="923925"/>
            <a:ext cx="1687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珠三角地区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037" r="48104" b="11315"/>
          <a:stretch>
            <a:fillRect/>
          </a:stretch>
        </p:blipFill>
        <p:spPr>
          <a:xfrm>
            <a:off x="149225" y="690245"/>
            <a:ext cx="6256655" cy="5552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6515" y="1536700"/>
            <a:ext cx="5623560" cy="37846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国家统一，社会安定，统一多民族国家发展；北京（京师）政治、经济、军事地位重要；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生产力进步；京津地区工商业发达；京杭运河、海运等水陆交通便利；区域长途贩运发达；万历年间（</a:t>
            </a:r>
            <a:r>
              <a:rPr lang="en-US" alt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1573--1620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）开放海禁，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白银成为普遍流通的货币；北京、天津商业繁荣，山东济宁等市镇发达。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因此，京津地区、运河沿岸都会城市、市镇分布相对集中。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85315" y="1168400"/>
            <a:ext cx="194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京津、运河沿岸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352" r="48458" b="11333"/>
          <a:stretch>
            <a:fillRect/>
          </a:stretch>
        </p:blipFill>
        <p:spPr>
          <a:xfrm>
            <a:off x="148590" y="427355"/>
            <a:ext cx="5955665" cy="5863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4255" y="1412875"/>
            <a:ext cx="5781675" cy="34150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理由：</a:t>
            </a:r>
            <a:endParaRPr lang="zh-CN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国家统一，社会安定，统一多民族国家发展；生产力进步；长江中下游平原地区工商业发达；长江水系交通便利；区域长途贩运发达；万历年间（</a:t>
            </a:r>
            <a:r>
              <a:rPr lang="en-US" alt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1573--1620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）开放海禁，</a:t>
            </a:r>
            <a:r>
              <a:rPr lang="zh-CN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白银成为普遍流通的货币；南京、镇江、松江商业繁荣，出现汉口名镇等。</a:t>
            </a:r>
            <a:r>
              <a:rPr lang="zh-CN" altLang="en-US" sz="24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因此，长江中下游地区都会城市、市镇分布相对集中。</a:t>
            </a:r>
            <a:endParaRPr lang="zh-CN" altLang="en-US" sz="24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19275" y="956945"/>
            <a:ext cx="1852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长江中下游地区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" y="415290"/>
            <a:ext cx="11468735" cy="5179060"/>
          </a:xfrm>
        </p:spPr>
        <p:txBody>
          <a:bodyPr/>
          <a:p>
            <a:r>
              <a:rPr lang="zh-CN" altLang="zh-CN" b="1">
                <a:sym typeface="+mn-ea"/>
              </a:rPr>
              <a:t>四、试题</a:t>
            </a:r>
            <a:r>
              <a:rPr lang="zh-CN" altLang="zh-CN" b="1">
                <a:solidFill>
                  <a:srgbClr val="FF0000"/>
                </a:solidFill>
                <a:sym typeface="+mn-ea"/>
              </a:rPr>
              <a:t>预测分析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 sz="2400" b="1">
              <a:solidFill>
                <a:srgbClr val="3740F9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0640" y="947420"/>
          <a:ext cx="12118975" cy="475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95"/>
                <a:gridCol w="2598420"/>
                <a:gridCol w="676910"/>
                <a:gridCol w="3304540"/>
                <a:gridCol w="673100"/>
                <a:gridCol w="4144010"/>
              </a:tblGrid>
              <a:tr h="1181735"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世界史：（文字）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围绕“制度构想与实践”拟定具体的论题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中国史：（地图</a:t>
                      </a:r>
                      <a:r>
                        <a:rPr lang="en-US" alt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+</a:t>
                      </a: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玄奘、鉴真，解读材料提炼观点，并结合古代史其他所学知识，加以论述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中国史：（文字</a:t>
                      </a:r>
                      <a:r>
                        <a:rPr lang="en-US" altLang="zh-CN" sz="20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+</a:t>
                      </a:r>
                      <a:r>
                        <a:rPr lang="zh-CN" sz="20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地图）</a:t>
                      </a:r>
                      <a:endParaRPr lang="zh-CN" sz="2000" b="1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中国</a:t>
                      </a: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近代自开放口岸的特点、原因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8445"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中国世界史：（表格）</a:t>
                      </a:r>
                      <a:endParaRPr lang="zh-CN" sz="18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（明代与西方）</a:t>
                      </a: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14～17世纪中外历史事件简表。自拟论题，并结合所学知识予以阐述。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中国世界史：（表格）</a:t>
                      </a:r>
                      <a:endParaRPr lang="zh-CN" sz="18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（钟表演变）从材料中提取两条或两条以上信息，拟定一个论题，并进行所拟论题进行简要阐述。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2000" b="1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（吕思勉</a:t>
                      </a: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--</a:t>
                      </a: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侵略双重性）结合中国近代史具体史实，自拟论题，并就所拟论题进行阐述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045335"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世界史：（文字）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鲁宾逊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从上述梗概中提取一个情节，指出它所反映的近代早期重大历史现象，并概述和评价该历史现象。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汉阳铁厂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材料提供了一个中国近代企业发展的案例，蕴含了现代化的诸多启示，从材料中提炼一个启示，并结合所学的中国近现代史知识予以说明。</a:t>
                      </a:r>
                      <a:endParaRPr lang="zh-CN" sz="18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2000" b="1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班固人物评价</a:t>
                      </a:r>
                      <a:endParaRPr lang="zh-CN" sz="20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根据材料并结合所学中国古代史知识，自拟论题，并就所拟论题进行阐述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" y="319405"/>
            <a:ext cx="11468735" cy="5179060"/>
          </a:xfrm>
        </p:spPr>
        <p:txBody>
          <a:bodyPr/>
          <a:p>
            <a:r>
              <a:rPr lang="zh-CN" altLang="zh-CN" b="1">
                <a:sym typeface="+mn-ea"/>
              </a:rPr>
              <a:t>四、试题</a:t>
            </a:r>
            <a:r>
              <a:rPr lang="zh-CN" altLang="zh-CN" b="1">
                <a:solidFill>
                  <a:srgbClr val="FF0000"/>
                </a:solidFill>
                <a:sym typeface="+mn-ea"/>
              </a:rPr>
              <a:t>预测分析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 sz="2400" b="1">
              <a:solidFill>
                <a:srgbClr val="3740F9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6195" y="734060"/>
          <a:ext cx="12118975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95"/>
                <a:gridCol w="2598420"/>
                <a:gridCol w="676910"/>
                <a:gridCol w="3304540"/>
                <a:gridCol w="673100"/>
                <a:gridCol w="4144010"/>
              </a:tblGrid>
              <a:tr h="1181735"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2019</a:t>
                      </a:r>
                      <a:endParaRPr 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4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4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4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</a:rPr>
                        <a:t>钱穆《国史大纲》</a:t>
                      </a:r>
                      <a:endParaRPr lang="zh-CN" sz="14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4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</a:rPr>
                        <a:t>评析材料中的观点（任意一点或整体），得出结论。（要求：结论不能重复材料中观点，持论有据，论证充分，表述清晰。）</a:t>
                      </a:r>
                      <a:endParaRPr lang="zh-CN" sz="14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2019</a:t>
                      </a:r>
                      <a:endParaRPr 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二卷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4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世界史：（时间轴）</a:t>
                      </a:r>
                      <a:endParaRPr lang="zh-CN" sz="14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4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自然进程与人文进程。</a:t>
                      </a:r>
                      <a:endParaRPr lang="zh-CN" sz="14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4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材料反映了一位学者对19和20世纪世界历史的认识，对此认识提出你自己的见解（赞成、质疑、修改皆可），并说明理由。（要求：见解明确，持论有据，表述清晰。)</a:t>
                      </a:r>
                      <a:endParaRPr lang="zh-CN" sz="14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2019</a:t>
                      </a:r>
                      <a:endParaRPr 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三卷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6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1600" b="1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《汤姆叔叔的小屋》翻译与改动</a:t>
                      </a:r>
                      <a:endParaRPr lang="zh-CN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从材料中提出一个论题，结合所学知识，加以论述。（要求：论题明确，持论有据，表述清晰。）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528445"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altLang="en-US" sz="14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</a:rPr>
                        <a:t>中国史：（文字）宋史</a:t>
                      </a:r>
                      <a:endParaRPr lang="zh-CN" altLang="en-US" sz="14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</a:rPr>
                        <a:t>结合所学知识，就中国古代某一历史时期， 自拟一个能够反映其时代特征的书名，并运用具体史实予以论证。（要求：论证充分，史实准确，表述清晰。）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二卷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altLang="en-US" sz="14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世界史：（图片）欧盟</a:t>
                      </a:r>
                      <a:endParaRPr lang="zh-CN" altLang="en-US" sz="14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根据材料并结合所学知识，从三列支柱中各选取一点。三点之间要有相互联系，展开论述。（要求：明确列出三点，联系符合逻辑，史实准确，论述充分，表达清晰。）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三卷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中国史：（表格）农民调查统计</a:t>
                      </a:r>
                      <a:endParaRPr lang="zh-CN" altLang="en-US" sz="1600" b="1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根据材料并结合所学知识，就材料整体或其中任意一点拟定一个论题，并予以阐述。（要求：论题明确，持论有据，论证充分，表达清晰。）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045335"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乙卷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endParaRPr lang="zh-CN" altLang="en-US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charset="-122"/>
                          <a:sym typeface="+mn-ea"/>
                        </a:rPr>
                        <a:t>中国史：（地图）近代党史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图6是中国共产党建立至中华人民共和国成立间部分重要会议示意图。从图中任选两次会议，根据材料并结合所学知识，简析两次会议间中国共产党的发展，并说明其原因。（要求：明确列出两次会议，观点正确，史实准确，论证充分，表述清晰。）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乙卷适用：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河南、安徽、江西、山西、陕西、黑龙江、吉林、甘肃、内蒙古、青海、宁夏、新疆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cPr>
                    <a:solidFill>
                      <a:srgbClr val="00B0F0"/>
                    </a:solidFill>
                  </a:tcPr>
                </a:tc>
                <a:tc hMerge="1"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endParaRPr lang="en-US" altLang="zh-CN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甲卷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中国史：（文字</a:t>
                      </a:r>
                      <a:r>
                        <a:rPr lang="en-US" altLang="zh-CN" sz="1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+</a:t>
                      </a:r>
                      <a:r>
                        <a:rPr lang="zh-CN" altLang="en-US" sz="1600" b="1">
                          <a:solidFill>
                            <a:srgbClr val="FFFF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地图）明史</a:t>
                      </a:r>
                      <a:endParaRPr lang="zh-CN" altLang="en-US" sz="1600" b="1">
                        <a:solidFill>
                          <a:srgbClr val="FFFF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根据图5并结合所学知识，在答题卡的地图中标示出明代卫所集中分布的区域，并说明集中分布的理由。（要求：只需标示出明代卫所的一个集中分布区域；在答题卡的地图中用斜线／／／明确标示，理由准确充分，表述清晰。）</a:t>
                      </a:r>
                      <a:endParaRPr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endParaRPr lang="zh-CN" altLang="en-US" sz="1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甲卷适用：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四川、云南、广西、贵州、西藏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465455" y="1129665"/>
          <a:ext cx="111252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85"/>
                <a:gridCol w="2366645"/>
                <a:gridCol w="699135"/>
                <a:gridCol w="3004820"/>
                <a:gridCol w="851535"/>
                <a:gridCol w="3472180"/>
              </a:tblGrid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世界史：（文字）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中国史：（地图</a:t>
                      </a:r>
                      <a:r>
                        <a:rPr lang="en-US" alt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+</a:t>
                      </a: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2016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</a:t>
                      </a:r>
                      <a:r>
                        <a:rPr lang="en-US" alt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+</a:t>
                      </a: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地图）</a:t>
                      </a:r>
                      <a:endParaRPr lang="zh-CN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中国世界史：（表格）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世界史：（表格）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2017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世界史：（文字）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2018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2019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2019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世界史：（时间轴）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2019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750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altLang="en-US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二卷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世界史：（结构图）</a:t>
                      </a:r>
                      <a:endParaRPr lang="zh-CN" altLang="en-US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altLang="en-US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乙卷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中国史：（地图）近代党史</a:t>
                      </a:r>
                      <a:endParaRPr lang="zh-CN" altLang="en-US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cPr>
                    <a:solidFill>
                      <a:srgbClr val="00B0F0"/>
                    </a:solidFill>
                  </a:tcPr>
                </a:tc>
                <a:tc hMerge="1"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甲卷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+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地图）明史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33375" y="518160"/>
            <a:ext cx="491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试题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呈现的方式多样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455090" y="1178255"/>
          <a:ext cx="10972800" cy="414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60"/>
                <a:gridCol w="2333625"/>
                <a:gridCol w="689610"/>
                <a:gridCol w="2963545"/>
                <a:gridCol w="839470"/>
                <a:gridCol w="3425190"/>
              </a:tblGrid>
              <a:tr h="6426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2016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一卷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世界史：（文字）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自拟论题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2016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二卷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中国史：（地图</a:t>
                      </a:r>
                      <a:r>
                        <a:rPr lang="en-US" alt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+</a:t>
                      </a: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文字）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解读材料，提炼观点，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2016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三卷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</a:t>
                      </a:r>
                      <a:r>
                        <a:rPr lang="en-US" altLang="zh-CN" sz="18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+</a:t>
                      </a:r>
                      <a:r>
                        <a:rPr lang="zh-CN" sz="18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地图）</a:t>
                      </a:r>
                      <a:endParaRPr lang="zh-CN" sz="18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提取信息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953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2017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一卷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中国世界史：（表格）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自拟论题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2017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中国世界史：（表格）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提取信息，拟定论题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2017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8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自拟论题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664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2018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一卷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世界史：（文字）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提取情节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2018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阅读材料，提炼启示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2018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18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自拟论题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21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2019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一卷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评析观点，得出结论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2019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世界史：（时间轴）</a:t>
                      </a:r>
                      <a:endParaRPr lang="zh-CN" sz="16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对此认识，提出见解</a:t>
                      </a:r>
                      <a:endParaRPr lang="zh-CN" sz="16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2019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18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提出论题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60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自拟书名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2020</a:t>
                      </a:r>
                      <a:endParaRPr 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二卷</a:t>
                      </a:r>
                      <a:endParaRPr lang="zh-CN" altLang="en-US" sz="18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世界史：（结构图）</a:t>
                      </a:r>
                      <a:endParaRPr lang="zh-CN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明确列出三点，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2020</a:t>
                      </a:r>
                      <a:endParaRPr 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三卷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中国史：（表格）</a:t>
                      </a:r>
                      <a:endParaRPr lang="zh-CN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拟定论题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60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乙卷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中国史：（地图）</a:t>
                      </a:r>
                      <a:endParaRPr lang="zh-CN" altLang="en-US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  <a:sym typeface="+mn-ea"/>
                        </a:rPr>
                        <a:t>任选两次会议</a:t>
                      </a:r>
                      <a:endParaRPr lang="zh-CN" altLang="en-US" sz="1800" b="1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cPr>
                    <a:solidFill>
                      <a:srgbClr val="00B0F0"/>
                    </a:solidFill>
                  </a:tcPr>
                </a:tc>
                <a:tc hMerge="1"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fontAlgn="auto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甲卷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中国史：（文字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+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地图）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sz="20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  <a:sym typeface="+mn-ea"/>
                        </a:rPr>
                        <a:t>标示</a:t>
                      </a:r>
                      <a:r>
                        <a:rPr sz="20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  <a:sym typeface="+mn-ea"/>
                        </a:rPr>
                        <a:t>地图区域</a:t>
                      </a:r>
                      <a:endParaRPr lang="zh-CN" altLang="en-US" sz="2000" b="1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33375" y="518160"/>
            <a:ext cx="5344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试题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设问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呈现的方式多样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8985" y="1256030"/>
            <a:ext cx="887476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①评析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kumimoji="0" lang="en-US" altLang="zh-CN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材料观点</a:t>
            </a:r>
            <a:r>
              <a:rPr lang="en-US" altLang="zh-CN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表明态度</a:t>
            </a:r>
            <a:r>
              <a:rPr lang="en-US" altLang="zh-CN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持论有据、分析原因、影响</a:t>
            </a:r>
            <a:r>
              <a:rPr lang="en-US" altLang="zh-CN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——-------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总结升华。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②评述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kumimoji="0" lang="en-US" altLang="zh-CN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叙述观点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表明态度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持论有据、分析原因、影响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——-------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总结升华。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论证：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依据材料、自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拟论题（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观点）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持论有据、分析原因、影响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总结升华。</a:t>
            </a:r>
            <a:endParaRPr lang="zh-CN" altLang="en-US" sz="20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④解读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kumimoji="0" lang="en-US" altLang="zh-CN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解读材料、提练观点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持论有据、分析原因、影响</a:t>
            </a:r>
            <a:r>
              <a:rPr lang="en-US" altLang="zh-CN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——--------</a:t>
            </a:r>
            <a:r>
              <a:rPr lang="zh-CN" altLang="en-US" sz="20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总结升华。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⑤信息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依据材料、提取信息（观点）</a:t>
            </a:r>
            <a:r>
              <a:rPr lang="en-US" altLang="zh-CN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—-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持论有据、说明原因</a:t>
            </a:r>
            <a:r>
              <a:rPr lang="en-US" altLang="zh-CN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——-------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总结升华。</a:t>
            </a:r>
            <a:endParaRPr lang="zh-CN" altLang="en-US" sz="2000" b="1" kern="10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⑥时空：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解读地图、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提取信息（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观点）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-------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史实准确、说明原因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-------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总结升华。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解读地图、</a:t>
            </a:r>
            <a:r>
              <a:rPr lang="zh-CN" altLang="en-US" sz="2000" b="1" kern="100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描绘区域（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观点）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-------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准确充分、说明理由</a:t>
            </a:r>
            <a:endParaRPr lang="zh-CN" altLang="en-US" sz="2000" b="1" kern="10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520" y="427990"/>
            <a:ext cx="5344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试题解法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呈现的方式多样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39240" y="679450"/>
            <a:ext cx="9575165" cy="4273550"/>
          </a:xfrm>
        </p:spPr>
        <p:txBody>
          <a:bodyPr>
            <a:normAutofit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                                    </a:t>
            </a:r>
            <a:r>
              <a:rPr lang="en-US" altLang="zh-CN" sz="3200" dirty="0"/>
              <a:t> </a:t>
            </a:r>
            <a:r>
              <a:rPr lang="en-US" altLang="zh-CN" sz="3200" dirty="0">
                <a:solidFill>
                  <a:srgbClr val="0E0E0E"/>
                </a:solidFill>
              </a:rPr>
              <a:t> </a:t>
            </a:r>
            <a:r>
              <a:rPr lang="zh-CN" altLang="zh-CN" sz="40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说题内容：</a:t>
            </a:r>
            <a:endParaRPr lang="zh-CN" altLang="zh-CN" sz="40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一、试题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考点分析</a:t>
            </a:r>
            <a:endParaRPr lang="zh-CN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二、试题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学情分析</a:t>
            </a:r>
            <a:endParaRPr lang="zh-CN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三、试题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拓展分析</a:t>
            </a:r>
            <a:endParaRPr lang="zh-CN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四、试题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预测分析</a:t>
            </a:r>
            <a:endParaRPr lang="zh-CN" altLang="zh-CN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075" name="圆角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84080" y="350520"/>
            <a:ext cx="2353310" cy="26765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61" t="-23769" r="-361" b="-9073"/>
            </a:stretch>
          </a:blipFill>
          <a:ln>
            <a:noFill/>
          </a:ln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Rectangle 3"/>
          <p:cNvSpPr/>
          <p:nvPr/>
        </p:nvSpPr>
        <p:spPr>
          <a:xfrm>
            <a:off x="1454785" y="1446530"/>
            <a:ext cx="73113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、论证题重在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创新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，突出情境。</a:t>
            </a:r>
            <a:endParaRPr lang="zh-CN" altLang="en-US" b="1" dirty="0">
              <a:solidFill>
                <a:srgbClr val="0E0E0E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论证题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重在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审题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，突出素养。</a:t>
            </a:r>
            <a:endParaRPr lang="zh-CN" altLang="en-US" b="1" dirty="0">
              <a:solidFill>
                <a:srgbClr val="0E0E0E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、论证题重在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观点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，突出价值。</a:t>
            </a:r>
            <a:endParaRPr lang="zh-CN" altLang="en-US" b="1" dirty="0">
              <a:solidFill>
                <a:srgbClr val="0E0E0E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、论证题重在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阐述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，突出能力。</a:t>
            </a:r>
            <a:endParaRPr lang="zh-CN" altLang="en-US" b="1" dirty="0">
              <a:solidFill>
                <a:srgbClr val="0E0E0E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、论证题重在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总结</a:t>
            </a:r>
            <a:r>
              <a:rPr lang="zh-CN" altLang="en-US" b="1" dirty="0">
                <a:solidFill>
                  <a:srgbClr val="0E0E0E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，突出升华。</a:t>
            </a:r>
            <a:endParaRPr lang="zh-CN" altLang="en-US" b="1" dirty="0">
              <a:solidFill>
                <a:srgbClr val="0E0E0E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595" y="564515"/>
            <a:ext cx="2996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、试题预测总结</a:t>
            </a:r>
            <a:endParaRPr lang="zh-CN" altLang="en-US" sz="2800" b="1" dirty="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49425" y="1292860"/>
            <a:ext cx="8542655" cy="791845"/>
          </a:xfrm>
        </p:spPr>
        <p:txBody>
          <a:bodyPr/>
          <a:lstStyle/>
          <a:p>
            <a:r>
              <a:rPr lang="zh-CN" altLang="en-US" sz="4400" b="1" smtClean="0">
                <a:solidFill>
                  <a:srgbClr val="FF0000"/>
                </a:solidFill>
              </a:rPr>
              <a:t>谢谢合作，关注公众号资料更多</a:t>
            </a:r>
            <a:r>
              <a:rPr lang="en-US" altLang="zh-CN" sz="4400" b="1" smtClean="0">
                <a:solidFill>
                  <a:srgbClr val="FF0000"/>
                </a:solidFill>
              </a:rPr>
              <a:t>!</a:t>
            </a:r>
            <a:endParaRPr lang="en-US" altLang="zh-CN" sz="4400" b="1" smtClean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rcRect l="19196" t="16941" r="18315" b="16941"/>
          <a:stretch>
            <a:fillRect/>
          </a:stretch>
        </p:blipFill>
        <p:spPr>
          <a:xfrm>
            <a:off x="570865" y="3486150"/>
            <a:ext cx="1624330" cy="1549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1460" y="5307330"/>
            <a:ext cx="2263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wechat:15155824164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95395" y="5835015"/>
            <a:ext cx="1684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qq</a:t>
            </a:r>
            <a:r>
              <a:rPr lang="zh-CN" altLang="en-US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714216171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07860" y="5835015"/>
            <a:ext cx="20307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51230" fontAlgn="base">
              <a:buNone/>
            </a:pPr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tel</a:t>
            </a:r>
            <a:r>
              <a:rPr lang="zh-CN" altLang="en-US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b="1">
                <a:solidFill>
                  <a:srgbClr val="05059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15155824164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79825" y="5215255"/>
            <a:ext cx="5854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050591"/>
                </a:solidFill>
                <a:latin typeface="+mn-ea"/>
                <a:cs typeface="+mn-ea"/>
                <a:sym typeface="+mn-ea"/>
              </a:rPr>
              <a:t>安徽</a:t>
            </a:r>
            <a:r>
              <a:rPr lang="en-US" altLang="zh-CN" sz="2400" b="1">
                <a:solidFill>
                  <a:srgbClr val="050591"/>
                </a:solidFill>
                <a:latin typeface="+mn-ea"/>
                <a:cs typeface="+mn-ea"/>
                <a:sym typeface="+mn-ea"/>
              </a:rPr>
              <a:t>·</a:t>
            </a:r>
            <a:r>
              <a:rPr lang="zh-CN" sz="2400" b="1">
                <a:solidFill>
                  <a:srgbClr val="050591"/>
                </a:solidFill>
                <a:latin typeface="+mn-ea"/>
                <a:cs typeface="+mn-ea"/>
                <a:sym typeface="+mn-ea"/>
              </a:rPr>
              <a:t>高考研究历史名师   张祖良</a:t>
            </a:r>
            <a:endParaRPr lang="zh-CN" altLang="en-US" sz="2400" b="1">
              <a:solidFill>
                <a:srgbClr val="05059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 descr="扫码_搜索联合传播样式-标准色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25" y="3627755"/>
            <a:ext cx="5010150" cy="1335405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5906770" y="2513330"/>
            <a:ext cx="556895" cy="972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480" y="309245"/>
            <a:ext cx="11941810" cy="6381115"/>
          </a:xfrm>
        </p:spPr>
        <p:txBody>
          <a:bodyPr>
            <a:noAutofit/>
          </a:bodyPr>
          <a:p>
            <a:pPr marL="0" indent="0">
              <a:buNone/>
            </a:pP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42．</a:t>
            </a:r>
            <a:r>
              <a:rPr lang="zh-CN" alt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</a:t>
            </a:r>
            <a:r>
              <a:rPr lang="zh-CN" alt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年全国甲卷）</a:t>
            </a: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阅读材料，完成下列要求。（12分）</a:t>
            </a:r>
            <a:endParaRPr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 卫所，明代常备军军事组织。明代在各要害地方皆设卫所，屯驻军队，若干府划为一个防区设卫，卫下设所。卫所集中分布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区域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与明代的政治、经济、国防等有密切关系。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图5  明万历年间疆域示意图（局部）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根据图5并结合所学知识，在答题卡的地图中标示出明代卫所集中分布的区域，并说明集中分布的理由。（要求：只需标示出明代卫所的一个集中分布区域；在答题卡的地图中用斜线／／／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明确标示，理由准确充分，表述清晰。）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9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1656715"/>
            <a:ext cx="6026150" cy="28454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685" y="1055370"/>
            <a:ext cx="11920220" cy="5006340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zh-CN" altLang="zh-CN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一、试题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考点分析</a:t>
            </a:r>
            <a:endParaRPr lang="zh-CN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、考点体现：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本题以“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明代卫所、</a:t>
            </a:r>
            <a:r>
              <a:rPr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明万历年间疆域示意图（局部）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”作为</a:t>
            </a:r>
            <a:r>
              <a:rPr 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切入点，重点考查唯物史观、时空观念、史料实证、历史解释、家国情怀等核心素养。</a:t>
            </a:r>
            <a:endParaRPr lang="zh-CN" altLang="en-US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、热点体现：本题重点考查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立德树人、核心价值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树立正确的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历史观、民族观、国家观、文化观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，强化民族认同、国家认同、文化认同，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强化国防、海洋、主权意识，维护民族团结、国家统一，全面彰显高考的育人功能。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、能力体现： 本题考查考生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获取和解读信息、调动和运用知识、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描述和阐释事物、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论证和探讨问题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的能力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，考查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了核心价值、学科素养、关键能力、必备知识，体现了高考试题的基础性、综合性、应用性、创新性。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indent="0" fontAlgn="auto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95" y="354330"/>
            <a:ext cx="11842750" cy="172593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二、试题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学情分析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zh-CN">
                <a:solidFill>
                  <a:srgbClr val="FF0000"/>
                </a:solidFill>
                <a:sym typeface="+mn-ea"/>
              </a:rPr>
              <a:t>   </a:t>
            </a:r>
            <a:endParaRPr lang="zh-CN" altLang="zh-CN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0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en-US" altLang="zh-CN" sz="20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sz="72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80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8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sz="96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115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en-US" sz="13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lang="zh-CN" altLang="zh-CN" sz="8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aphicFrame>
        <p:nvGraphicFramePr>
          <p:cNvPr id="9219" name="内容占位符 9218"/>
          <p:cNvGraphicFramePr/>
          <p:nvPr>
            <p:ph sz="half" idx="2"/>
            <p:custDataLst>
              <p:tags r:id="rId1"/>
            </p:custDataLst>
          </p:nvPr>
        </p:nvGraphicFramePr>
        <p:xfrm>
          <a:off x="311785" y="2097405"/>
          <a:ext cx="11167110" cy="2466340"/>
        </p:xfrm>
        <a:graphic>
          <a:graphicData uri="http://schemas.openxmlformats.org/drawingml/2006/table">
            <a:tbl>
              <a:tblPr/>
              <a:tblGrid>
                <a:gridCol w="1827530"/>
                <a:gridCol w="3017520"/>
                <a:gridCol w="2831465"/>
                <a:gridCol w="3490595"/>
              </a:tblGrid>
              <a:tr h="62738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1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       </a:t>
                      </a:r>
                      <a:r>
                        <a:rPr lang="zh-CN" altLang="en-US" sz="1600" b="1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要求</a:t>
                      </a:r>
                      <a:r>
                        <a:rPr lang="en-US" altLang="x-none" sz="1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x-none" sz="1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目标</a:t>
                      </a:r>
                      <a:r>
                        <a:rPr lang="en-US" altLang="x-none" sz="16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endParaRPr lang="en-US" altLang="x-none" sz="16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rnd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4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    Ⅰ</a:t>
                      </a:r>
                      <a:endParaRPr lang="en-US" altLang="x-none" sz="24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4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   Ⅱ</a:t>
                      </a:r>
                      <a:endParaRPr lang="en-US" altLang="x-none" sz="24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x-none" sz="24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     Ⅲ</a:t>
                      </a:r>
                      <a:endParaRPr lang="en-US" altLang="x-none" sz="24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获取和解读信息</a:t>
                      </a:r>
                      <a:endParaRPr lang="zh-CN" altLang="en-US" sz="1600" b="1">
                        <a:solidFill>
                          <a:srgbClr val="0000F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latin typeface="楷体" panose="02010609060101010101" charset="-122"/>
                          <a:ea typeface="楷体" panose="02010609060101010101" charset="-122"/>
                        </a:rPr>
                        <a:t>理解试题提供的图文材料和考试要求</a:t>
                      </a:r>
                      <a:endParaRPr lang="zh-CN" altLang="en-US" sz="1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CC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理解材料，最大限度的获取有效信息 </a:t>
                      </a:r>
                      <a:endParaRPr lang="zh-CN" altLang="en-US" sz="1600" b="1">
                        <a:solidFill>
                          <a:srgbClr val="CC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CC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对有效信息进行完整、准确、合理的解读</a:t>
                      </a:r>
                      <a:endParaRPr lang="zh-CN" altLang="en-US" sz="1600" b="1">
                        <a:solidFill>
                          <a:srgbClr val="CC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调动和运用知识</a:t>
                      </a:r>
                      <a:endParaRPr lang="zh-CN" altLang="en-US" sz="1600" b="1">
                        <a:solidFill>
                          <a:srgbClr val="0000F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indent="0" algn="l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辨别历史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事实与历史叙述。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理解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历史叙述与历史结论。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说明和证明历史现象和历史观点</a:t>
                      </a:r>
                      <a:endParaRPr lang="zh-CN" altLang="en-US" sz="1600" b="1">
                        <a:solidFill>
                          <a:srgbClr val="0000F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描述和阐释事物</a:t>
                      </a:r>
                      <a:endParaRPr lang="zh-CN" altLang="en-US" sz="1600" b="1">
                        <a:solidFill>
                          <a:srgbClr val="0000F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客观叙述历史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事实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正确解释历史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事物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认识历史事物的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本质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论证和探讨问题</a:t>
                      </a:r>
                      <a:endParaRPr lang="zh-CN" altLang="en-US" sz="1600" b="1">
                        <a:solidFill>
                          <a:srgbClr val="0000F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发现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历史问题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论证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历史问题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eaLnBrk="0" hangingPunct="0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just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独立提出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微软雅黑" panose="020B0503020204020204" pitchFamily="34" charset="-122"/>
                          <a:sym typeface="+mn-ea"/>
                        </a:rPr>
                        <a:t>观点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7975" y="918845"/>
            <a:ext cx="11350625" cy="92202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本题以“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明代卫所、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明万历年间疆域示意图（局部）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”作为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切入点，考查考</a:t>
            </a: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生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获取和解读信息、调动和运用知识、</a:t>
            </a:r>
            <a:r>
              <a:rPr lang="zh-CN" altLang="en-US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描述和阐释事物、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论证和探讨问题的能力，考查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核心价值、学科素养、关键能力、必备知识，考查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能力全面且要求较高</a:t>
            </a: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1785" y="4922520"/>
            <a:ext cx="11346815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、学情滞后：</a:t>
            </a:r>
            <a:endParaRPr lang="zh-CN" altLang="en-US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本题考查</a:t>
            </a:r>
            <a:r>
              <a:rPr lang="en-US" altLang="zh-CN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明代卫所、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明万历年间疆域示意图（局部）</a:t>
            </a:r>
            <a:r>
              <a:rPr 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这是高中阶段必修一、二、三没有涉及的内容，学生感到陌生，不能把握命题者的意图，不知从何下手；不能从时空观念角度，在地图中表出卫所集中分布的区域，不能从唯物史观的角度描述卫所与政治、经济、国防的关系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020" y="723265"/>
            <a:ext cx="8700135" cy="4646930"/>
          </a:xfrm>
        </p:spPr>
        <p:txBody>
          <a:bodyPr/>
          <a:p>
            <a:pPr marL="0" indent="0">
              <a:buNone/>
            </a:pPr>
            <a:r>
              <a:rPr lang="zh-CN" altLang="zh-CN" sz="3200">
                <a:sym typeface="+mn-ea"/>
              </a:rPr>
              <a:t>三、试题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拓展分析</a:t>
            </a: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、试题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解析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拓展（方法技巧）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r>
              <a:rPr lang="en-US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、试题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答案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拓展（答题模式）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r>
              <a:rPr lang="en-US" altLang="zh-CN" sz="3200">
                <a:solidFill>
                  <a:srgbClr val="0E0E0E"/>
                </a:solidFill>
                <a:sym typeface="+mn-ea"/>
              </a:rPr>
              <a:t>3</a:t>
            </a:r>
            <a:r>
              <a:rPr lang="zh-CN" altLang="en-US" sz="3200">
                <a:solidFill>
                  <a:srgbClr val="0E0E0E"/>
                </a:solidFill>
                <a:sym typeface="+mn-ea"/>
              </a:rPr>
              <a:t>、试题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改编拓展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（相似命题）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480" y="309245"/>
            <a:ext cx="11941810" cy="6381115"/>
          </a:xfrm>
        </p:spPr>
        <p:txBody>
          <a:bodyPr>
            <a:noAutofit/>
          </a:bodyPr>
          <a:p>
            <a:pPr marL="0" indent="0">
              <a:buNone/>
            </a:pP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42．</a:t>
            </a:r>
            <a:r>
              <a:rPr lang="zh-CN" alt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</a:t>
            </a:r>
            <a:r>
              <a:rPr lang="zh-CN" altLang="en-US"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年全国甲卷）</a:t>
            </a:r>
            <a:r>
              <a:rPr sz="2800"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阅读材料，完成下列要求。（12分）</a:t>
            </a:r>
            <a:endParaRPr sz="2800"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 卫所，明代常备军军事组织。明代在各要害地方皆设卫所，屯驻军队，若干府划为一个防区设卫，卫下设所。卫所集中分布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区域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与明代的政治、经济、国防等有密切关系。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图5  明万历年间疆域示意图（局部）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根据图5并结合所学知识，在答题卡的地图中标示出明代卫所集中分布的区域，并说明集中分布的理由。（要求：只需标示出明代卫所的一个集中分布区域；在答题卡的地图中用斜线／／／</a:t>
            </a: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明确标示，理由准确充分，表述清晰。）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b="1">
                <a:solidFill>
                  <a:srgbClr val="0E0E0E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>
              <a:solidFill>
                <a:srgbClr val="0E0E0E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9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1656715"/>
            <a:ext cx="6026150" cy="28454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9085" y="474345"/>
            <a:ext cx="10164445" cy="690880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、试题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解析拓展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方法技巧）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endParaRPr lang="zh-CN" altLang="en-US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115" y="1430020"/>
            <a:ext cx="3137535" cy="148653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：审清试题</a:t>
            </a:r>
            <a:endParaRPr lang="zh-CN" altLang="en-US" sz="28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：卫所分布</a:t>
            </a:r>
            <a:endParaRPr lang="zh-CN" altLang="en-US" sz="28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E0E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：说明理由</a:t>
            </a:r>
            <a:endParaRPr lang="zh-CN" altLang="en-US" sz="2800" b="1">
              <a:solidFill>
                <a:srgbClr val="0E0E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2.xml><?xml version="1.0" encoding="utf-8"?>
<p:tagLst xmlns:p="http://schemas.openxmlformats.org/presentationml/2006/main">
  <p:tag name="KSO_WM_UNIT_TABLE_BEAUTIFY" val="smartTable{b08960f9-c425-4c37-b70e-9c75a9a39bac}"/>
</p:tagLst>
</file>

<file path=ppt/tags/tag13.xml><?xml version="1.0" encoding="utf-8"?>
<p:tagLst xmlns:p="http://schemas.openxmlformats.org/presentationml/2006/main">
  <p:tag name="KSO_WM_UNIT_TABLE_BEAUTIFY" val="smartTable{b08960f9-c425-4c37-b70e-9c75a9a39bac}"/>
</p:tagLst>
</file>

<file path=ppt/tags/tag14.xml><?xml version="1.0" encoding="utf-8"?>
<p:tagLst xmlns:p="http://schemas.openxmlformats.org/presentationml/2006/main">
  <p:tag name="KSO_WM_UNIT_TABLE_BEAUTIFY" val="smartTable{259e9881-9b1f-43b5-afb3-5d24fc2fbd79}"/>
</p:tagLst>
</file>

<file path=ppt/tags/tag15.xml><?xml version="1.0" encoding="utf-8"?>
<p:tagLst xmlns:p="http://schemas.openxmlformats.org/presentationml/2006/main">
  <p:tag name="KSO_WM_UNIT_TABLE_BEAUTIFY" val="smartTable{7aa9b217-ab51-4a30-8676-0b19125a0fdc}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4"/>
  <p:tag name="KSO_WM_UNIT_TYPE" val="a"/>
  <p:tag name="KSO_WM_UNIT_INDEX" val="1"/>
  <p:tag name="KSO_WM_UNIT_ID" val="custom160434_33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THANKS"/>
</p:tagLst>
</file>

<file path=ppt/tags/tag17.xml><?xml version="1.0" encoding="utf-8"?>
<p:tagLst xmlns:p="http://schemas.openxmlformats.org/presentationml/2006/main">
  <p:tag name="KSO_WM_TEMPLATE_CATEGORY" val="custom"/>
  <p:tag name="KSO_WM_TEMPLATE_INDEX" val="160434"/>
  <p:tag name="KSO_WM_TAG_VERSION" val="1.0"/>
  <p:tag name="KSO_WM_SLIDE_ID" val="custom160434_33"/>
  <p:tag name="KSO_WM_SLIDE_INDEX" val="33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4"/>
  <p:tag name="KSO_WM_UNIT_TYPE" val="f"/>
  <p:tag name="KSO_WM_UNIT_INDEX" val="1"/>
  <p:tag name="KSO_WM_UNIT_ID" val="custom160434_2*f*1"/>
  <p:tag name="KSO_WM_UNIT_CLEAR" val="1"/>
  <p:tag name="KSO_WM_UNIT_LAYERLEVEL" val="1"/>
  <p:tag name="KSO_WM_UNIT_VALUE" val="280"/>
  <p:tag name="KSO_WM_UNIT_HIGHLIGHT" val="0"/>
  <p:tag name="KSO_WM_UNIT_COMPATIBLE" val="0"/>
  <p:tag name="KSO_WM_UNIT_PRESET_TEXT_INDEX" val="5"/>
  <p:tag name="KSO_WM_UNIT_PRESET_TEXT_LEN" val="23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4"/>
  <p:tag name="KSO_WM_UNIT_TYPE" val="d"/>
  <p:tag name="KSO_WM_UNIT_INDEX" val="1"/>
  <p:tag name="KSO_WM_UNIT_ID" val="custom160434_15*d*1"/>
  <p:tag name="KSO_WM_UNIT_CLEAR" val="0"/>
  <p:tag name="KSO_WM_UNIT_LAYERLEVEL" val="1"/>
  <p:tag name="KSO_WM_UNIT_VALUE" val="894*792"/>
  <p:tag name="KSO_WM_UNIT_HIGHLIGHT" val="0"/>
  <p:tag name="KSO_WM_UNIT_COMPATIBLE" val="0"/>
</p:tagLst>
</file>

<file path=ppt/tags/tag5.xml><?xml version="1.0" encoding="utf-8"?>
<p:tagLst xmlns:p="http://schemas.openxmlformats.org/presentationml/2006/main">
  <p:tag name="KSO_WM_TEMPLATE_CATEGORY" val="custom"/>
  <p:tag name="KSO_WM_TEMPLATE_INDEX" val="160434"/>
  <p:tag name="KSO_WM_TAG_VERSION" val="1.0"/>
  <p:tag name="KSO_WM_SLIDE_ID" val="custom16043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9*128"/>
  <p:tag name="KSO_WM_SLIDE_SIZE" val="864*35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8.xml><?xml version="1.0" encoding="utf-8"?>
<p:tagLst xmlns:p="http://schemas.openxmlformats.org/presentationml/2006/main">
  <p:tag name="KSO_WM_UNIT_TABLE_BEAUTIFY" val="smartTable{f44c2e90-988c-4592-87a5-3015dff9c8e3}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heme/theme1.xml><?xml version="1.0" encoding="utf-8"?>
<a:theme xmlns:a="http://schemas.openxmlformats.org/drawingml/2006/main" name="自定义设计方案">
  <a:themeElements>
    <a:clrScheme name="160150.150">
      <a:dk1>
        <a:srgbClr val="4B4B4B"/>
      </a:dk1>
      <a:lt1>
        <a:sysClr val="window" lastClr="FFFFFF"/>
      </a:lt1>
      <a:dk2>
        <a:srgbClr val="4B4B4B"/>
      </a:dk2>
      <a:lt2>
        <a:srgbClr val="FFFFFF"/>
      </a:lt2>
      <a:accent1>
        <a:srgbClr val="28CA3B"/>
      </a:accent1>
      <a:accent2>
        <a:srgbClr val="B4B75C"/>
      </a:accent2>
      <a:accent3>
        <a:srgbClr val="6E9671"/>
      </a:accent3>
      <a:accent4>
        <a:srgbClr val="869D59"/>
      </a:accent4>
      <a:accent5>
        <a:srgbClr val="F68432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7570</Words>
  <PresentationFormat>宽屏</PresentationFormat>
  <Paragraphs>638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Broadway BT</vt:lpstr>
      <vt:lpstr>汉仪丫丫体简</vt:lpstr>
      <vt:lpstr>Verdana</vt:lpstr>
      <vt:lpstr>楷体</vt:lpstr>
      <vt:lpstr>Calibri</vt:lpstr>
      <vt:lpstr>微软雅黑</vt:lpstr>
      <vt:lpstr>Arial Unicode MS</vt:lpstr>
      <vt:lpstr>Gabriola</vt:lpstr>
      <vt:lpstr>黑体</vt:lpstr>
      <vt:lpstr>汉仪魏碑简</vt:lpstr>
      <vt:lpstr>自定义设计方案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谢谢合作，关注公众号资料更多!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2017-05-03T00:47:00Z</dcterms:created>
  <dcterms:modified xsi:type="dcterms:W3CDTF">2021-06-19T00:36:57Z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</Properties>
</file>