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89" r:id="rId3"/>
    <p:sldId id="636" r:id="rId4"/>
    <p:sldId id="257" r:id="rId5"/>
    <p:sldId id="485" r:id="rId7"/>
    <p:sldId id="353" r:id="rId8"/>
    <p:sldId id="487" r:id="rId9"/>
    <p:sldId id="357" r:id="rId10"/>
    <p:sldId id="615" r:id="rId11"/>
    <p:sldId id="436" r:id="rId12"/>
    <p:sldId id="546" r:id="rId13"/>
    <p:sldId id="547" r:id="rId14"/>
    <p:sldId id="616" r:id="rId15"/>
    <p:sldId id="506" r:id="rId16"/>
    <p:sldId id="617" r:id="rId17"/>
    <p:sldId id="619" r:id="rId18"/>
    <p:sldId id="620" r:id="rId19"/>
    <p:sldId id="627" r:id="rId20"/>
    <p:sldId id="632" r:id="rId21"/>
    <p:sldId id="633" r:id="rId22"/>
    <p:sldId id="631" r:id="rId23"/>
    <p:sldId id="634" r:id="rId24"/>
    <p:sldId id="635" r:id="rId25"/>
    <p:sldId id="507" r:id="rId26"/>
    <p:sldId id="585" r:id="rId27"/>
    <p:sldId id="524" r:id="rId28"/>
    <p:sldId id="509" r:id="rId29"/>
    <p:sldId id="510" r:id="rId30"/>
    <p:sldId id="368" r:id="rId31"/>
    <p:sldId id="544" r:id="rId3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a:srgbClr val="0E0E0E"/>
    <a:srgbClr val="0C0293"/>
    <a:srgbClr val="050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292EF-566D-4028-B028-13BED512A0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292EF-566D-4028-B028-13BED512A07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00" y="932435"/>
            <a:ext cx="4986000" cy="59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ctrTitle"/>
          </p:nvPr>
        </p:nvSpPr>
        <p:spPr>
          <a:xfrm>
            <a:off x="840000" y="1558636"/>
            <a:ext cx="7313400" cy="999340"/>
          </a:xfrm>
        </p:spPr>
        <p:txBody>
          <a:bodyPr anchor="ctr" anchorCtr="0">
            <a:normAutofit/>
          </a:bodyPr>
          <a:lstStyle>
            <a:lvl1pPr algn="ctr">
              <a:defRPr sz="4000" b="1">
                <a:solidFill>
                  <a:schemeClr val="accent1"/>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888462" y="2819140"/>
            <a:ext cx="5216477" cy="630642"/>
          </a:xfrm>
        </p:spPr>
        <p:txBody>
          <a:bodyPr anchor="ctr" anchorCtr="0">
            <a:normAutofit/>
          </a:bodyPr>
          <a:lstStyle>
            <a:lvl1pPr marL="0" indent="0" algn="ct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3326"/>
            <a:ext cx="121920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接连接符 9"/>
          <p:cNvCxnSpPr/>
          <p:nvPr/>
        </p:nvCxnSpPr>
        <p:spPr>
          <a:xfrm>
            <a:off x="1466988" y="2672268"/>
            <a:ext cx="6059424"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28B7C5CF-FCE9-489A-9C8B-1ABC00D8EB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512312"/>
            <a:ext cx="2743200" cy="342978"/>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4038600" y="6512312"/>
            <a:ext cx="4114800" cy="342978"/>
          </a:xfrm>
        </p:spPr>
        <p:txBody>
          <a:bodyPr/>
          <a:lstStyle/>
          <a:p>
            <a:endParaRPr lang="zh-CN" altLang="en-US"/>
          </a:p>
        </p:txBody>
      </p:sp>
      <p:sp>
        <p:nvSpPr>
          <p:cNvPr id="8" name="灯片编号占位符 4"/>
          <p:cNvSpPr>
            <a:spLocks noGrp="1"/>
          </p:cNvSpPr>
          <p:nvPr>
            <p:ph type="sldNum" sz="quarter" idx="12"/>
          </p:nvPr>
        </p:nvSpPr>
        <p:spPr>
          <a:xfrm>
            <a:off x="8610600" y="6512312"/>
            <a:ext cx="2743200" cy="342978"/>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000" y="634181"/>
            <a:ext cx="10944000" cy="769819"/>
          </a:xfrm>
        </p:spPr>
        <p:txBody>
          <a:bodyPr>
            <a:normAutofit/>
          </a:bodyPr>
          <a:lstStyle>
            <a:lvl1pPr>
              <a:defRPr sz="2800" b="1">
                <a:solidFill>
                  <a:schemeClr val="accent1"/>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24000" y="1627200"/>
            <a:ext cx="10972800" cy="45252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28B7C5CF-FCE9-489A-9C8B-1ABC00D8EB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16492" y="1677948"/>
            <a:ext cx="7732800" cy="1663200"/>
          </a:xfrm>
        </p:spPr>
        <p:txBody>
          <a:bodyPr anchor="b">
            <a:normAutofit/>
          </a:bodyPr>
          <a:lstStyle>
            <a:lvl1pPr algn="ctr">
              <a:defRPr sz="4000" b="1">
                <a:solidFill>
                  <a:schemeClr val="accent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816492" y="3405948"/>
            <a:ext cx="7732800" cy="460800"/>
          </a:xfrm>
        </p:spPr>
        <p:txBody>
          <a:bodyPr lIns="90000" tIns="46800" rIns="90000" bIns="46800">
            <a:normAutofit/>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cxnSp>
        <p:nvCxnSpPr>
          <p:cNvPr id="8" name="直接连接符 7"/>
          <p:cNvCxnSpPr/>
          <p:nvPr/>
        </p:nvCxnSpPr>
        <p:spPr>
          <a:xfrm>
            <a:off x="1781796" y="3340564"/>
            <a:ext cx="7802192" cy="0"/>
          </a:xfrm>
          <a:prstGeom prst="line">
            <a:avLst/>
          </a:prstGeom>
          <a:noFill/>
          <a:ln w="6350" cap="flat" cmpd="sng" algn="ctr">
            <a:solidFill>
              <a:schemeClr val="accent1">
                <a:lumMod val="60000"/>
                <a:lumOff val="40000"/>
              </a:schemeClr>
            </a:solidFill>
            <a:prstDash val="solid"/>
            <a:miter lim="800000"/>
          </a:ln>
          <a:effectLst/>
        </p:spPr>
      </p:cxnSp>
      <p:sp>
        <p:nvSpPr>
          <p:cNvPr id="4" name="日期占位符 3"/>
          <p:cNvSpPr>
            <a:spLocks noGrp="1"/>
          </p:cNvSpPr>
          <p:nvPr>
            <p:ph type="dt" sz="half" idx="10"/>
          </p:nvPr>
        </p:nvSpPr>
        <p:spPr/>
        <p:txBody>
          <a:bodyPr/>
          <a:lstStyle/>
          <a:p>
            <a:fld id="{28B7C5CF-FCE9-489A-9C8B-1ABC00D8EB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95A1FE-58E8-475F-A467-B2A56F5C021A}" type="slidenum">
              <a:rPr lang="zh-CN" altLang="en-US" smtClean="0"/>
            </a:fld>
            <a:endParaRPr lang="zh-CN" altLang="en-US"/>
          </a:p>
        </p:txBody>
      </p:sp>
      <p:sp>
        <p:nvSpPr>
          <p:cNvPr id="13" name="椭圆 12"/>
          <p:cNvSpPr/>
          <p:nvPr/>
        </p:nvSpPr>
        <p:spPr>
          <a:xfrm>
            <a:off x="10427088" y="2557784"/>
            <a:ext cx="530962" cy="530962"/>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4" name="椭圆 13"/>
          <p:cNvSpPr/>
          <p:nvPr/>
        </p:nvSpPr>
        <p:spPr>
          <a:xfrm>
            <a:off x="9658725" y="2662446"/>
            <a:ext cx="1056819" cy="1056819"/>
          </a:xfrm>
          <a:prstGeom prst="ellipse">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5" name="椭圆 14"/>
          <p:cNvSpPr/>
          <p:nvPr/>
        </p:nvSpPr>
        <p:spPr>
          <a:xfrm>
            <a:off x="9811887" y="2815608"/>
            <a:ext cx="750495" cy="750495"/>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6" name="椭圆 15"/>
          <p:cNvSpPr/>
          <p:nvPr/>
        </p:nvSpPr>
        <p:spPr>
          <a:xfrm>
            <a:off x="9862941" y="2866662"/>
            <a:ext cx="648387" cy="648387"/>
          </a:xfrm>
          <a:prstGeom prst="ellipse">
            <a:avLst/>
          </a:pr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
        <p:nvSpPr>
          <p:cNvPr id="17" name="椭圆 16"/>
          <p:cNvSpPr/>
          <p:nvPr/>
        </p:nvSpPr>
        <p:spPr>
          <a:xfrm>
            <a:off x="9998234" y="3004508"/>
            <a:ext cx="375248" cy="375247"/>
          </a:xfrm>
          <a:prstGeom prst="ellipse">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4000" y="691200"/>
            <a:ext cx="10944000" cy="712800"/>
          </a:xfrm>
        </p:spPr>
        <p:txBody>
          <a:bodyPr>
            <a:normAutofit/>
          </a:bodyPr>
          <a:lstStyle>
            <a:lvl1pPr>
              <a:defRPr sz="2800" b="1">
                <a:solidFill>
                  <a:schemeClr val="accent1"/>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24000" y="1627200"/>
            <a:ext cx="10972800" cy="22032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24000" y="3830400"/>
            <a:ext cx="10972800" cy="2203200"/>
          </a:xfrm>
        </p:spPr>
        <p:txBody>
          <a:bodyPr>
            <a:normAutofit/>
          </a:bodyPr>
          <a:lstStyle>
            <a:lvl1pPr>
              <a:defRPr sz="2400"/>
            </a:lvl1pPr>
            <a:lvl2pPr>
              <a:defRPr sz="2000"/>
            </a:lvl2pPr>
            <a:lvl3pPr algn="l">
              <a:defRPr sz="1800"/>
            </a:lvl3pPr>
            <a:lvl4pPr algn="l">
              <a:defRPr sz="1800"/>
            </a:lvl4pPr>
            <a:lvl5pPr algn="l">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a:xfrm>
            <a:off x="838200" y="6523465"/>
            <a:ext cx="2743200" cy="331823"/>
          </a:xfrm>
        </p:spPr>
        <p:txBody>
          <a:bodyPr/>
          <a:lstStyle/>
          <a:p>
            <a:fld id="{28B7C5CF-FCE9-489A-9C8B-1ABC00D8EB0C}" type="datetimeFigureOut">
              <a:rPr lang="zh-CN" altLang="en-US" smtClean="0"/>
            </a:fld>
            <a:endParaRPr lang="zh-CN" altLang="en-US"/>
          </a:p>
        </p:txBody>
      </p:sp>
      <p:sp>
        <p:nvSpPr>
          <p:cNvPr id="6" name="页脚占位符 5"/>
          <p:cNvSpPr>
            <a:spLocks noGrp="1"/>
          </p:cNvSpPr>
          <p:nvPr>
            <p:ph type="ftr" sz="quarter" idx="11"/>
          </p:nvPr>
        </p:nvSpPr>
        <p:spPr>
          <a:xfrm>
            <a:off x="4038600" y="6523465"/>
            <a:ext cx="4114800" cy="331823"/>
          </a:xfrm>
        </p:spPr>
        <p:txBody>
          <a:bodyPr/>
          <a:lstStyle/>
          <a:p>
            <a:endParaRPr lang="zh-CN" altLang="en-US" dirty="0"/>
          </a:p>
        </p:txBody>
      </p:sp>
      <p:sp>
        <p:nvSpPr>
          <p:cNvPr id="7" name="灯片编号占位符 6"/>
          <p:cNvSpPr>
            <a:spLocks noGrp="1"/>
          </p:cNvSpPr>
          <p:nvPr>
            <p:ph type="sldNum" sz="quarter" idx="12"/>
          </p:nvPr>
        </p:nvSpPr>
        <p:spPr>
          <a:xfrm>
            <a:off x="8610600" y="6523465"/>
            <a:ext cx="2743200" cy="331823"/>
          </a:xfrm>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40318" y="2505075"/>
            <a:ext cx="5158316" cy="368458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71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505075"/>
            <a:ext cx="5183717" cy="3684588"/>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a:xfrm>
            <a:off x="838200" y="6523463"/>
            <a:ext cx="2743200" cy="331826"/>
          </a:xfrm>
        </p:spPr>
        <p:txBody>
          <a:bodyPr/>
          <a:lstStyle/>
          <a:p>
            <a:fld id="{28B7C5CF-FCE9-489A-9C8B-1ABC00D8EB0C}" type="datetimeFigureOut">
              <a:rPr lang="zh-CN" altLang="en-US" smtClean="0"/>
            </a:fld>
            <a:endParaRPr lang="zh-CN" altLang="en-US"/>
          </a:p>
        </p:txBody>
      </p:sp>
      <p:sp>
        <p:nvSpPr>
          <p:cNvPr id="8" name="页脚占位符 7"/>
          <p:cNvSpPr>
            <a:spLocks noGrp="1"/>
          </p:cNvSpPr>
          <p:nvPr>
            <p:ph type="ftr" sz="quarter" idx="11"/>
          </p:nvPr>
        </p:nvSpPr>
        <p:spPr>
          <a:xfrm>
            <a:off x="4038600" y="6523463"/>
            <a:ext cx="4114800" cy="331826"/>
          </a:xfrm>
        </p:spPr>
        <p:txBody>
          <a:bodyPr/>
          <a:lstStyle/>
          <a:p>
            <a:endParaRPr lang="zh-CN" altLang="en-US"/>
          </a:p>
        </p:txBody>
      </p:sp>
      <p:sp>
        <p:nvSpPr>
          <p:cNvPr id="9" name="灯片编号占位符 8"/>
          <p:cNvSpPr>
            <a:spLocks noGrp="1"/>
          </p:cNvSpPr>
          <p:nvPr>
            <p:ph type="sldNum" sz="quarter" idx="12"/>
          </p:nvPr>
        </p:nvSpPr>
        <p:spPr>
          <a:xfrm>
            <a:off x="8610600" y="6523463"/>
            <a:ext cx="2743200" cy="331826"/>
          </a:xfrm>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2" name="椭圆 11"/>
          <p:cNvSpPr/>
          <p:nvPr/>
        </p:nvSpPr>
        <p:spPr>
          <a:xfrm>
            <a:off x="4227747" y="941315"/>
            <a:ext cx="4020305" cy="402208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p>
        </p:txBody>
      </p:sp>
      <p:sp>
        <p:nvSpPr>
          <p:cNvPr id="13" name="椭圆 12"/>
          <p:cNvSpPr/>
          <p:nvPr/>
        </p:nvSpPr>
        <p:spPr>
          <a:xfrm>
            <a:off x="4044845" y="998139"/>
            <a:ext cx="3936844" cy="3935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eaLnBrk="1" hangingPunct="1">
              <a:spcBef>
                <a:spcPts val="0"/>
              </a:spcBef>
              <a:spcAft>
                <a:spcPts val="0"/>
              </a:spcAft>
              <a:defRPr/>
            </a:pPr>
            <a:endParaRPr lang="zh-CN" altLang="en-US" sz="4400">
              <a:latin typeface="Broadway BT" panose="04040905080B02020502" pitchFamily="82" charset="0"/>
              <a:ea typeface="汉仪丫丫体简" panose="02010604000101010101" pitchFamily="2" charset="-122"/>
              <a:cs typeface="Verdana" panose="020B0604030504040204" pitchFamily="34" charset="0"/>
            </a:endParaRPr>
          </a:p>
        </p:txBody>
      </p:sp>
      <p:sp>
        <p:nvSpPr>
          <p:cNvPr id="14" name="椭圆 13"/>
          <p:cNvSpPr/>
          <p:nvPr/>
        </p:nvSpPr>
        <p:spPr>
          <a:xfrm>
            <a:off x="9673982" y="2150602"/>
            <a:ext cx="566465" cy="566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p>
        </p:txBody>
      </p:sp>
      <p:sp>
        <p:nvSpPr>
          <p:cNvPr id="15" name="椭圆 14"/>
          <p:cNvSpPr/>
          <p:nvPr/>
        </p:nvSpPr>
        <p:spPr>
          <a:xfrm>
            <a:off x="8116646" y="1324878"/>
            <a:ext cx="259260" cy="2592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40000" lnSpcReduction="20000"/>
          </a:bodyPr>
          <a:lstStyle/>
          <a:p>
            <a:pPr algn="ctr" eaLnBrk="1" hangingPunct="1">
              <a:spcBef>
                <a:spcPts val="0"/>
              </a:spcBef>
              <a:spcAft>
                <a:spcPts val="0"/>
              </a:spcAft>
              <a:defRPr/>
            </a:pPr>
            <a:endParaRPr lang="zh-CN" altLang="en-US"/>
          </a:p>
        </p:txBody>
      </p:sp>
      <p:sp>
        <p:nvSpPr>
          <p:cNvPr id="16" name="椭圆 15"/>
          <p:cNvSpPr/>
          <p:nvPr/>
        </p:nvSpPr>
        <p:spPr>
          <a:xfrm>
            <a:off x="3101920" y="4444875"/>
            <a:ext cx="566466" cy="5664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a:p>
        </p:txBody>
      </p:sp>
      <p:sp>
        <p:nvSpPr>
          <p:cNvPr id="17" name="椭圆 16"/>
          <p:cNvSpPr/>
          <p:nvPr/>
        </p:nvSpPr>
        <p:spPr>
          <a:xfrm>
            <a:off x="5103194" y="5201346"/>
            <a:ext cx="261035" cy="261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40000" lnSpcReduction="20000"/>
          </a:bodyPr>
          <a:lstStyle/>
          <a:p>
            <a:pPr algn="ctr" eaLnBrk="1" hangingPunct="1">
              <a:spcBef>
                <a:spcPts val="0"/>
              </a:spcBef>
              <a:spcAft>
                <a:spcPts val="0"/>
              </a:spcAft>
              <a:defRPr/>
            </a:pPr>
            <a:endParaRPr lang="zh-CN" altLang="en-US"/>
          </a:p>
        </p:txBody>
      </p:sp>
      <p:sp>
        <p:nvSpPr>
          <p:cNvPr id="2" name="标题 1"/>
          <p:cNvSpPr>
            <a:spLocks noGrp="1"/>
          </p:cNvSpPr>
          <p:nvPr>
            <p:ph type="title" hasCustomPrompt="1"/>
          </p:nvPr>
        </p:nvSpPr>
        <p:spPr>
          <a:xfrm>
            <a:off x="4355613" y="2011124"/>
            <a:ext cx="3297600" cy="1940400"/>
          </a:xfrm>
        </p:spPr>
        <p:txBody>
          <a:bodyPr anchor="ctr" anchorCtr="0">
            <a:normAutofit/>
          </a:bodyPr>
          <a:lstStyle>
            <a:lvl1pPr algn="ctr">
              <a:defRPr sz="54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28B7C5CF-FCE9-489A-9C8B-1ABC00D8EB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B7C5CF-FCE9-489A-9C8B-1ABC00D8EB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24872" y="1454152"/>
            <a:ext cx="5392290" cy="896648"/>
          </a:xfrm>
        </p:spPr>
        <p:txBody>
          <a:bodyPr anchor="ctr" anchorCtr="0">
            <a:normAutofit/>
          </a:bodyPr>
          <a:lstStyle>
            <a:lvl1pPr algn="ctr">
              <a:defRPr sz="2800" b="1">
                <a:solidFill>
                  <a:schemeClr val="accent1">
                    <a:lumMod val="75000"/>
                  </a:schemeClr>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833672" y="1246909"/>
            <a:ext cx="3963604" cy="4293491"/>
          </a:xfrm>
        </p:spPr>
        <p:txBody>
          <a:bodyPr lIns="90000" tIns="46800" rIns="90000" bIns="46800"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4884871" y="2802090"/>
            <a:ext cx="6508447" cy="273831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8" name="矩形 7"/>
          <p:cNvSpPr/>
          <p:nvPr/>
        </p:nvSpPr>
        <p:spPr>
          <a:xfrm>
            <a:off x="4886189" y="2632543"/>
            <a:ext cx="6505680" cy="590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endParaRPr lang="zh-CN" altLang="en-US" sz="1800"/>
          </a:p>
        </p:txBody>
      </p:sp>
      <p:sp>
        <p:nvSpPr>
          <p:cNvPr id="5" name="日期占位符 4"/>
          <p:cNvSpPr>
            <a:spLocks noGrp="1"/>
          </p:cNvSpPr>
          <p:nvPr>
            <p:ph type="dt" sz="half" idx="10"/>
          </p:nvPr>
        </p:nvSpPr>
        <p:spPr/>
        <p:txBody>
          <a:bodyPr/>
          <a:lstStyle/>
          <a:p>
            <a:fld id="{28B7C5CF-FCE9-489A-9C8B-1ABC00D8EB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28B7C5CF-FCE9-489A-9C8B-1ABC00D8EB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95A1FE-58E8-475F-A467-B2A56F5C021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6"/>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pic>
        <p:nvPicPr>
          <p:cNvPr id="7"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1920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27801"/>
            <a:ext cx="12192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占位符 3"/>
          <p:cNvSpPr>
            <a:spLocks noGrp="1"/>
          </p:cNvSpPr>
          <p:nvPr>
            <p:ph type="dt" sz="half" idx="2"/>
          </p:nvPr>
        </p:nvSpPr>
        <p:spPr>
          <a:xfrm>
            <a:off x="838200" y="6542549"/>
            <a:ext cx="2743200" cy="315451"/>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28B7C5CF-FCE9-489A-9C8B-1ABC00D8EB0C}" type="datetimeFigureOut">
              <a:rPr lang="zh-CN" altLang="en-US" smtClean="0"/>
            </a:fld>
            <a:endParaRPr lang="zh-CN" altLang="en-US"/>
          </a:p>
        </p:txBody>
      </p:sp>
      <p:sp>
        <p:nvSpPr>
          <p:cNvPr id="5" name="页脚占位符 4"/>
          <p:cNvSpPr>
            <a:spLocks noGrp="1"/>
          </p:cNvSpPr>
          <p:nvPr>
            <p:ph type="ftr" sz="quarter" idx="3"/>
          </p:nvPr>
        </p:nvSpPr>
        <p:spPr>
          <a:xfrm>
            <a:off x="4038600" y="6542549"/>
            <a:ext cx="4114800" cy="315451"/>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542549"/>
            <a:ext cx="2743200" cy="315451"/>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2E95A1FE-58E8-475F-A467-B2A56F5C021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p:nvPr>
            <p:ph type="ctrTitle"/>
          </p:nvPr>
        </p:nvSpPr>
        <p:spPr>
          <a:xfrm>
            <a:off x="222885" y="623570"/>
            <a:ext cx="10288905" cy="1800225"/>
          </a:xfrm>
        </p:spPr>
        <p:txBody>
          <a:bodyPr anchor="ctr">
            <a:noAutofit/>
          </a:bodyPr>
          <a:p>
            <a:pPr defTabSz="951230" fontAlgn="base">
              <a:buNone/>
            </a:pPr>
            <a:br>
              <a:rPr lang="zh-CN" sz="3600" b="1" strike="noStrike" kern="1200" baseline="0" noProof="1">
                <a:solidFill>
                  <a:srgbClr val="050591"/>
                </a:solidFill>
                <a:latin typeface="楷体" panose="02010609060101010101" charset="-122"/>
                <a:ea typeface="楷体" panose="02010609060101010101" charset="-122"/>
              </a:rPr>
            </a:br>
            <a:endParaRPr lang="zh-CN" altLang="en-US" sz="3600" b="1" strike="noStrike" kern="1200" baseline="0" noProof="1">
              <a:solidFill>
                <a:srgbClr val="050591"/>
              </a:solidFill>
              <a:latin typeface="楷体" panose="02010609060101010101" charset="-122"/>
              <a:ea typeface="楷体" panose="02010609060101010101" charset="-122"/>
              <a:sym typeface="+mn-ea"/>
            </a:endParaRPr>
          </a:p>
        </p:txBody>
      </p:sp>
      <p:sp>
        <p:nvSpPr>
          <p:cNvPr id="5123" name="副标题 5122"/>
          <p:cNvSpPr/>
          <p:nvPr>
            <p:ph type="subTitle" idx="1"/>
          </p:nvPr>
        </p:nvSpPr>
        <p:spPr>
          <a:xfrm>
            <a:off x="918845" y="2005965"/>
            <a:ext cx="7057390" cy="76200"/>
          </a:xfrm>
        </p:spPr>
        <p:txBody>
          <a:bodyPr anchor="t">
            <a:normAutofit fontScale="25000"/>
          </a:bodyPr>
          <a:p>
            <a:pPr defTabSz="951230" fontAlgn="base">
              <a:buNone/>
            </a:pPr>
            <a:r>
              <a:rPr lang="en-US" altLang="zh-CN" sz="2800" b="1" strike="noStrike" kern="1200" baseline="0" noProof="1">
                <a:solidFill>
                  <a:srgbClr val="050591"/>
                </a:solidFill>
                <a:latin typeface="楷体" panose="02010609060101010101" charset="-122"/>
                <a:ea typeface="楷体" panose="02010609060101010101" charset="-122"/>
              </a:rPr>
              <a:t>  </a:t>
            </a:r>
            <a:endParaRPr lang="en-US" altLang="zh-CN" sz="16600" b="1">
              <a:solidFill>
                <a:srgbClr val="050591"/>
              </a:solidFill>
              <a:latin typeface="楷体" panose="02010609060101010101" charset="-122"/>
              <a:ea typeface="楷体" panose="02010609060101010101" charset="-122"/>
              <a:sym typeface="+mn-ea"/>
            </a:endParaRPr>
          </a:p>
          <a:p>
            <a:pPr defTabSz="951230" fontAlgn="base">
              <a:buNone/>
            </a:pPr>
            <a:endParaRPr lang="en-US" altLang="zh-CN" sz="16600" b="1">
              <a:solidFill>
                <a:srgbClr val="050591"/>
              </a:solidFill>
              <a:latin typeface="楷体" panose="02010609060101010101" charset="-122"/>
              <a:ea typeface="楷体" panose="02010609060101010101" charset="-122"/>
              <a:sym typeface="+mn-ea"/>
            </a:endParaRPr>
          </a:p>
          <a:p>
            <a:pPr defTabSz="951230" fontAlgn="base">
              <a:buNone/>
            </a:pPr>
            <a:endParaRPr lang="en-US" altLang="zh-CN" sz="16600" b="1">
              <a:solidFill>
                <a:srgbClr val="050591"/>
              </a:solidFill>
              <a:latin typeface="楷体" panose="02010609060101010101" charset="-122"/>
              <a:ea typeface="楷体" panose="02010609060101010101" charset="-122"/>
              <a:sym typeface="+mn-ea"/>
            </a:endParaRPr>
          </a:p>
          <a:p>
            <a:pPr defTabSz="951230" fontAlgn="base">
              <a:buNone/>
            </a:pPr>
            <a:endParaRPr lang="en-US" altLang="zh-CN" sz="16600" b="1" strike="noStrike" kern="1200" baseline="0" noProof="1">
              <a:solidFill>
                <a:srgbClr val="050591"/>
              </a:solidFill>
              <a:latin typeface="楷体" panose="02010609060101010101" charset="-122"/>
              <a:ea typeface="楷体" panose="02010609060101010101" charset="-122"/>
              <a:sym typeface="+mn-ea"/>
            </a:endParaRPr>
          </a:p>
        </p:txBody>
      </p:sp>
      <p:pic>
        <p:nvPicPr>
          <p:cNvPr id="4" name="图片 3"/>
          <p:cNvPicPr>
            <a:picLocks noChangeAspect="1"/>
          </p:cNvPicPr>
          <p:nvPr/>
        </p:nvPicPr>
        <p:blipFill>
          <a:blip r:embed="rId1"/>
          <a:srcRect l="19196" t="16941" r="18315" b="16941"/>
          <a:stretch>
            <a:fillRect/>
          </a:stretch>
        </p:blipFill>
        <p:spPr>
          <a:xfrm>
            <a:off x="553720" y="3030220"/>
            <a:ext cx="1426845" cy="1443990"/>
          </a:xfrm>
          <a:prstGeom prst="rect">
            <a:avLst/>
          </a:prstGeom>
        </p:spPr>
      </p:pic>
      <p:sp>
        <p:nvSpPr>
          <p:cNvPr id="3" name="文本框 2"/>
          <p:cNvSpPr txBox="1"/>
          <p:nvPr/>
        </p:nvSpPr>
        <p:spPr>
          <a:xfrm>
            <a:off x="222885" y="4474210"/>
            <a:ext cx="2263140" cy="368300"/>
          </a:xfrm>
          <a:prstGeom prst="rect">
            <a:avLst/>
          </a:prstGeom>
          <a:noFill/>
        </p:spPr>
        <p:txBody>
          <a:bodyPr wrap="none" rtlCol="0" anchor="t">
            <a:spAutoFit/>
          </a:bodyPr>
          <a:p>
            <a:r>
              <a:rPr lang="en-US" altLang="zh-CN" b="1">
                <a:solidFill>
                  <a:srgbClr val="050591"/>
                </a:solidFill>
                <a:latin typeface="楷体" panose="02010609060101010101" charset="-122"/>
                <a:ea typeface="楷体" panose="02010609060101010101" charset="-122"/>
                <a:sym typeface="+mn-ea"/>
              </a:rPr>
              <a:t>wechat:15155824164</a:t>
            </a:r>
            <a:endParaRPr lang="zh-CN" altLang="en-US"/>
          </a:p>
        </p:txBody>
      </p:sp>
      <p:sp>
        <p:nvSpPr>
          <p:cNvPr id="5" name="文本框 4"/>
          <p:cNvSpPr txBox="1"/>
          <p:nvPr/>
        </p:nvSpPr>
        <p:spPr>
          <a:xfrm>
            <a:off x="3237230" y="4474210"/>
            <a:ext cx="1684020" cy="368300"/>
          </a:xfrm>
          <a:prstGeom prst="rect">
            <a:avLst/>
          </a:prstGeom>
          <a:noFill/>
        </p:spPr>
        <p:txBody>
          <a:bodyPr wrap="none" rtlCol="0" anchor="t">
            <a:spAutoFit/>
          </a:bodyPr>
          <a:p>
            <a:r>
              <a:rPr lang="en-US" altLang="zh-CN" b="1">
                <a:solidFill>
                  <a:srgbClr val="050591"/>
                </a:solidFill>
                <a:latin typeface="楷体" panose="02010609060101010101" charset="-122"/>
                <a:ea typeface="楷体" panose="02010609060101010101" charset="-122"/>
                <a:sym typeface="+mn-ea"/>
              </a:rPr>
              <a:t>qq</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714216171</a:t>
            </a:r>
            <a:endParaRPr lang="zh-CN" altLang="en-US"/>
          </a:p>
        </p:txBody>
      </p:sp>
      <p:sp>
        <p:nvSpPr>
          <p:cNvPr id="6" name="文本框 5"/>
          <p:cNvSpPr txBox="1"/>
          <p:nvPr/>
        </p:nvSpPr>
        <p:spPr>
          <a:xfrm>
            <a:off x="5541645" y="4474210"/>
            <a:ext cx="2030730" cy="368300"/>
          </a:xfrm>
          <a:prstGeom prst="rect">
            <a:avLst/>
          </a:prstGeom>
          <a:noFill/>
        </p:spPr>
        <p:txBody>
          <a:bodyPr wrap="none" rtlCol="0" anchor="t">
            <a:spAutoFit/>
          </a:bodyPr>
          <a:p>
            <a:pPr defTabSz="951230" fontAlgn="base">
              <a:buNone/>
            </a:pPr>
            <a:r>
              <a:rPr lang="en-US" altLang="zh-CN" b="1">
                <a:solidFill>
                  <a:srgbClr val="050591"/>
                </a:solidFill>
                <a:latin typeface="楷体" panose="02010609060101010101" charset="-122"/>
                <a:ea typeface="楷体" panose="02010609060101010101" charset="-122"/>
                <a:sym typeface="+mn-ea"/>
              </a:rPr>
              <a:t>tel</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15155824164</a:t>
            </a:r>
            <a:endParaRPr lang="zh-CN" altLang="en-US"/>
          </a:p>
        </p:txBody>
      </p:sp>
      <p:pic>
        <p:nvPicPr>
          <p:cNvPr id="2" name="图片 1" descr="扫码_搜索联合传播样式-标准色版"/>
          <p:cNvPicPr>
            <a:picLocks noChangeAspect="1"/>
          </p:cNvPicPr>
          <p:nvPr/>
        </p:nvPicPr>
        <p:blipFill>
          <a:blip r:embed="rId2"/>
          <a:stretch>
            <a:fillRect/>
          </a:stretch>
        </p:blipFill>
        <p:spPr>
          <a:xfrm>
            <a:off x="3336290" y="3163570"/>
            <a:ext cx="3924935" cy="1176655"/>
          </a:xfrm>
          <a:prstGeom prst="rect">
            <a:avLst/>
          </a:prstGeom>
        </p:spPr>
      </p:pic>
      <p:sp>
        <p:nvSpPr>
          <p:cNvPr id="7" name="文本框 6"/>
          <p:cNvSpPr txBox="1"/>
          <p:nvPr/>
        </p:nvSpPr>
        <p:spPr>
          <a:xfrm>
            <a:off x="448945" y="862965"/>
            <a:ext cx="8921750" cy="1322070"/>
          </a:xfrm>
          <a:prstGeom prst="rect">
            <a:avLst/>
          </a:prstGeom>
          <a:noFill/>
        </p:spPr>
        <p:txBody>
          <a:bodyPr wrap="square" rtlCol="0" anchor="t">
            <a:spAutoFit/>
          </a:bodyPr>
          <a:p>
            <a:r>
              <a:rPr lang="en-US" altLang="zh-CN" sz="4000" b="1">
                <a:solidFill>
                  <a:srgbClr val="FF0000"/>
                </a:solidFill>
                <a:latin typeface="楷体" panose="02010609060101010101" charset="-122"/>
                <a:ea typeface="楷体" panose="02010609060101010101" charset="-122"/>
                <a:cs typeface="楷体" panose="02010609060101010101" charset="-122"/>
                <a:sym typeface="+mn-ea"/>
              </a:rPr>
              <a:t>   </a:t>
            </a:r>
            <a:r>
              <a:rPr lang="zh-CN" sz="4000" b="1">
                <a:solidFill>
                  <a:srgbClr val="FF0000"/>
                </a:solidFill>
                <a:latin typeface="楷体" panose="02010609060101010101" charset="-122"/>
                <a:ea typeface="楷体" panose="02010609060101010101" charset="-122"/>
                <a:cs typeface="楷体" panose="02010609060101010101" charset="-122"/>
                <a:sym typeface="+mn-ea"/>
              </a:rPr>
              <a:t>说题：</a:t>
            </a:r>
            <a:r>
              <a:rPr sz="4000" b="1">
                <a:solidFill>
                  <a:srgbClr val="0E0E0E"/>
                </a:solidFill>
                <a:latin typeface="楷体" panose="02010609060101010101" charset="-122"/>
                <a:ea typeface="楷体" panose="02010609060101010101" charset="-122"/>
                <a:cs typeface="楷体" panose="02010609060101010101" charset="-122"/>
                <a:sym typeface="+mn-ea"/>
              </a:rPr>
              <a:t>20</a:t>
            </a:r>
            <a:r>
              <a:rPr lang="en-US" sz="4000" b="1">
                <a:solidFill>
                  <a:srgbClr val="0E0E0E"/>
                </a:solidFill>
                <a:latin typeface="楷体" panose="02010609060101010101" charset="-122"/>
                <a:ea typeface="楷体" panose="02010609060101010101" charset="-122"/>
                <a:cs typeface="楷体" panose="02010609060101010101" charset="-122"/>
                <a:sym typeface="+mn-ea"/>
              </a:rPr>
              <a:t>21</a:t>
            </a:r>
            <a:r>
              <a:rPr sz="4000" b="1">
                <a:solidFill>
                  <a:srgbClr val="0E0E0E"/>
                </a:solidFill>
                <a:latin typeface="楷体" panose="02010609060101010101" charset="-122"/>
                <a:ea typeface="楷体" panose="02010609060101010101" charset="-122"/>
                <a:cs typeface="楷体" panose="02010609060101010101" charset="-122"/>
                <a:sym typeface="+mn-ea"/>
              </a:rPr>
              <a:t>年全国</a:t>
            </a:r>
            <a:r>
              <a:rPr lang="zh-CN" sz="4000" b="1">
                <a:solidFill>
                  <a:srgbClr val="0E0E0E"/>
                </a:solidFill>
                <a:latin typeface="楷体" panose="02010609060101010101" charset="-122"/>
                <a:ea typeface="楷体" panose="02010609060101010101" charset="-122"/>
                <a:cs typeface="楷体" panose="02010609060101010101" charset="-122"/>
                <a:sym typeface="+mn-ea"/>
              </a:rPr>
              <a:t>乙</a:t>
            </a:r>
            <a:r>
              <a:rPr sz="4000" b="1">
                <a:solidFill>
                  <a:srgbClr val="0E0E0E"/>
                </a:solidFill>
                <a:latin typeface="楷体" panose="02010609060101010101" charset="-122"/>
                <a:ea typeface="楷体" panose="02010609060101010101" charset="-122"/>
                <a:cs typeface="楷体" panose="02010609060101010101" charset="-122"/>
                <a:sym typeface="+mn-ea"/>
              </a:rPr>
              <a:t>卷历史</a:t>
            </a:r>
            <a:r>
              <a:rPr lang="zh-CN" sz="4000" b="1">
                <a:solidFill>
                  <a:srgbClr val="0E0E0E"/>
                </a:solidFill>
                <a:latin typeface="楷体" panose="02010609060101010101" charset="-122"/>
                <a:ea typeface="楷体" panose="02010609060101010101" charset="-122"/>
                <a:cs typeface="楷体" panose="02010609060101010101" charset="-122"/>
                <a:sym typeface="+mn-ea"/>
              </a:rPr>
              <a:t>第</a:t>
            </a:r>
            <a:r>
              <a:rPr lang="en-US" altLang="zh-CN" sz="4000" b="1">
                <a:solidFill>
                  <a:srgbClr val="0E0E0E"/>
                </a:solidFill>
                <a:latin typeface="楷体" panose="02010609060101010101" charset="-122"/>
                <a:ea typeface="楷体" panose="02010609060101010101" charset="-122"/>
                <a:cs typeface="楷体" panose="02010609060101010101" charset="-122"/>
                <a:sym typeface="+mn-ea"/>
              </a:rPr>
              <a:t>42</a:t>
            </a:r>
            <a:r>
              <a:rPr sz="4000" b="1">
                <a:solidFill>
                  <a:srgbClr val="0E0E0E"/>
                </a:solidFill>
                <a:latin typeface="楷体" panose="02010609060101010101" charset="-122"/>
                <a:ea typeface="楷体" panose="02010609060101010101" charset="-122"/>
                <a:cs typeface="楷体" panose="02010609060101010101" charset="-122"/>
                <a:sym typeface="+mn-ea"/>
              </a:rPr>
              <a:t>题</a:t>
            </a:r>
            <a:br>
              <a:rPr sz="4000" b="1">
                <a:solidFill>
                  <a:srgbClr val="0E0E0E"/>
                </a:solidFill>
                <a:latin typeface="楷体" panose="02010609060101010101" charset="-122"/>
                <a:ea typeface="楷体" panose="02010609060101010101" charset="-122"/>
                <a:cs typeface="楷体" panose="02010609060101010101" charset="-122"/>
                <a:sym typeface="+mn-ea"/>
              </a:rPr>
            </a:br>
            <a:r>
              <a:rPr lang="en-US" altLang="zh-CN" sz="4000" b="1">
                <a:solidFill>
                  <a:srgbClr val="050591"/>
                </a:solidFill>
                <a:latin typeface="楷体" panose="02010609060101010101" charset="-122"/>
                <a:ea typeface="楷体" panose="02010609060101010101" charset="-122"/>
                <a:cs typeface="楷体" panose="02010609060101010101" charset="-122"/>
                <a:sym typeface="+mn-ea"/>
              </a:rPr>
              <a:t>      </a:t>
            </a:r>
            <a:r>
              <a:rPr lang="zh-CN" altLang="en-US" sz="3200" b="1">
                <a:solidFill>
                  <a:srgbClr val="050591"/>
                </a:solidFill>
                <a:latin typeface="楷体" panose="02010609060101010101" charset="-122"/>
                <a:ea typeface="楷体" panose="02010609060101010101" charset="-122"/>
                <a:cs typeface="楷体" panose="02010609060101010101" charset="-122"/>
                <a:sym typeface="+mn-ea"/>
              </a:rPr>
              <a:t>安徽</a:t>
            </a:r>
            <a:r>
              <a:rPr lang="en-US" altLang="zh-CN" sz="3200" b="1">
                <a:solidFill>
                  <a:srgbClr val="050591"/>
                </a:solidFill>
                <a:latin typeface="楷体" panose="02010609060101010101" charset="-122"/>
                <a:ea typeface="楷体" panose="02010609060101010101" charset="-122"/>
                <a:cs typeface="楷体" panose="02010609060101010101" charset="-122"/>
                <a:sym typeface="+mn-ea"/>
              </a:rPr>
              <a:t>·</a:t>
            </a:r>
            <a:r>
              <a:rPr lang="zh-CN" sz="3200" b="1">
                <a:solidFill>
                  <a:srgbClr val="050591"/>
                </a:solidFill>
                <a:latin typeface="楷体" panose="02010609060101010101" charset="-122"/>
                <a:ea typeface="楷体" panose="02010609060101010101" charset="-122"/>
                <a:cs typeface="楷体" panose="02010609060101010101" charset="-122"/>
                <a:sym typeface="+mn-ea"/>
              </a:rPr>
              <a:t>高考研究历史名师   张祖良</a:t>
            </a:r>
            <a:endParaRPr lang="zh-CN" altLang="en-US" sz="3200" b="1">
              <a:solidFill>
                <a:srgbClr val="05059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8260" y="346710"/>
            <a:ext cx="4981575" cy="616585"/>
          </a:xfrm>
        </p:spPr>
        <p:txBody>
          <a:bodyPr>
            <a:noAutofit/>
          </a:bodyPr>
          <a:p>
            <a:pPr marL="0" indent="0" fontAlgn="auto">
              <a:lnSpc>
                <a:spcPct val="100000"/>
              </a:lnSpc>
              <a:buNone/>
            </a:pPr>
            <a:r>
              <a:rPr lang="en-US" altLang="zh-CN" sz="2800">
                <a:sym typeface="+mn-ea"/>
              </a:rPr>
              <a:t>1</a:t>
            </a:r>
            <a:r>
              <a:rPr lang="zh-CN" altLang="en-US" sz="2800">
                <a:sym typeface="+mn-ea"/>
              </a:rPr>
              <a:t>、试题</a:t>
            </a:r>
            <a:r>
              <a:rPr lang="zh-CN" altLang="en-US" sz="2800">
                <a:solidFill>
                  <a:srgbClr val="FF0000"/>
                </a:solidFill>
                <a:sym typeface="+mn-ea"/>
              </a:rPr>
              <a:t>解析拓展</a:t>
            </a:r>
            <a:r>
              <a:rPr lang="zh-CN" altLang="en-US" sz="2800">
                <a:solidFill>
                  <a:schemeClr val="tx1"/>
                </a:solidFill>
                <a:sym typeface="+mn-ea"/>
              </a:rPr>
              <a:t>（</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方法技巧）</a:t>
            </a: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48260" y="867410"/>
            <a:ext cx="3141345" cy="521970"/>
          </a:xfrm>
          <a:prstGeom prst="rect">
            <a:avLst/>
          </a:prstGeom>
          <a:noFill/>
        </p:spPr>
        <p:txBody>
          <a:bodyPr wrap="square" rtlCol="0" anchor="t">
            <a:spAutoFit/>
          </a:bodyPr>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）：审清试题   </a:t>
            </a:r>
            <a:r>
              <a:rPr sz="2800" b="1">
                <a:solidFill>
                  <a:srgbClr val="0E0E0E"/>
                </a:solidFill>
                <a:latin typeface="楷体" panose="02010609060101010101" charset="-122"/>
                <a:ea typeface="楷体" panose="02010609060101010101" charset="-122"/>
                <a:cs typeface="楷体" panose="02010609060101010101" charset="-122"/>
                <a:sym typeface="+mn-ea"/>
              </a:rPr>
              <a:t> </a:t>
            </a:r>
            <a:endParaRPr lang="zh-CN" altLang="en-US" sz="2800" b="1">
              <a:solidFill>
                <a:srgbClr val="0E0E0E"/>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240665" y="1538605"/>
            <a:ext cx="11710670" cy="2779395"/>
          </a:xfrm>
          <a:prstGeom prst="rect">
            <a:avLst/>
          </a:prstGeom>
          <a:solidFill>
            <a:srgbClr val="00B0F0"/>
          </a:solidFill>
        </p:spPr>
        <p:txBody>
          <a:bodyPr wrap="square" rtlCol="0" anchor="t">
            <a:spAutoFit/>
          </a:bodyPr>
          <a:p>
            <a:pPr marL="0" indent="0" fontAlgn="auto">
              <a:lnSpc>
                <a:spcPct val="100000"/>
              </a:lnSpc>
              <a:spcBef>
                <a:spcPts val="400"/>
              </a:spcBef>
              <a:buNone/>
            </a:pPr>
            <a:r>
              <a:rPr lang="en-US" sz="2800" b="1">
                <a:solidFill>
                  <a:srgbClr val="0E0E0E"/>
                </a:solidFill>
                <a:latin typeface="楷体" panose="02010609060101010101" charset="-122"/>
                <a:ea typeface="楷体" panose="02010609060101010101" charset="-122"/>
                <a:cs typeface="楷体" panose="02010609060101010101" charset="-122"/>
                <a:sym typeface="+mn-ea"/>
              </a:rPr>
              <a:t>   </a:t>
            </a:r>
            <a:r>
              <a:rPr sz="2800" b="1">
                <a:solidFill>
                  <a:srgbClr val="0E0E0E"/>
                </a:solidFill>
                <a:latin typeface="楷体" panose="02010609060101010101" charset="-122"/>
                <a:ea typeface="楷体" panose="02010609060101010101" charset="-122"/>
                <a:cs typeface="楷体" panose="02010609060101010101" charset="-122"/>
                <a:sym typeface="+mn-ea"/>
              </a:rPr>
              <a:t>图6是中国共产党建立至中华人民共和国成立间部分重要会议示意图。从图中任选两次会议，根据材料并结合所学知识，简析两次会议间中国共产党的发展，并说明其原因。（要求：明确列出两次会议，观点正确，史实准确，论证充分，表述清晰。）</a:t>
            </a:r>
            <a:endParaRPr lang="zh-CN" altLang="en-US" sz="2800" b="1">
              <a:solidFill>
                <a:srgbClr val="0E0E0E"/>
              </a:solidFill>
              <a:latin typeface="楷体" panose="02010609060101010101" charset="-122"/>
              <a:ea typeface="楷体" panose="02010609060101010101" charset="-122"/>
              <a:cs typeface="楷体" panose="02010609060101010101" charset="-122"/>
            </a:endParaRPr>
          </a:p>
          <a:p>
            <a:pPr marL="0" indent="0" fontAlgn="auto">
              <a:lnSpc>
                <a:spcPct val="100000"/>
              </a:lnSpc>
              <a:spcBef>
                <a:spcPts val="400"/>
              </a:spcBef>
              <a:buNone/>
            </a:pPr>
            <a:r>
              <a:rPr lang="zh-CN" altLang="en-US" sz="2800" b="1">
                <a:solidFill>
                  <a:srgbClr val="0E0E0E"/>
                </a:solidFill>
                <a:latin typeface="楷体" panose="02010609060101010101" charset="-122"/>
                <a:ea typeface="楷体" panose="02010609060101010101" charset="-122"/>
                <a:cs typeface="楷体" panose="02010609060101010101" charset="-122"/>
                <a:sym typeface="+mn-ea"/>
              </a:rPr>
              <a:t> </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要求做到：</a:t>
            </a:r>
            <a:endParaRPr lang="zh-CN" altLang="en-US" sz="2800" b="1">
              <a:solidFill>
                <a:srgbClr val="FF0000"/>
              </a:solidFill>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1</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、时空正确；</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2</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、选出会议</a:t>
            </a:r>
            <a:r>
              <a:rPr lang="zh-CN" altLang="en-US" sz="28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3</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、简析发展；</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4</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说明原因</a:t>
            </a:r>
            <a:endParaRPr lang="zh-CN" altLang="en-US" sz="2800" b="1">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1450" y="463550"/>
            <a:ext cx="3477895" cy="647700"/>
          </a:xfrm>
        </p:spPr>
        <p:txBody>
          <a:bodyPr>
            <a:noAutofit/>
          </a:bodyPr>
          <a:p>
            <a:pPr marL="0" indent="0" fontAlgn="auto">
              <a:lnSpc>
                <a:spcPct val="100000"/>
              </a:lnSpc>
              <a:spcBef>
                <a:spcPts val="400"/>
              </a:spcBef>
              <a:buNone/>
            </a:pPr>
            <a:r>
              <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2</a:t>
            </a:r>
            <a:r>
              <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）：观点正确</a:t>
            </a:r>
            <a:endPar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endPar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endPar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196215" y="1196975"/>
            <a:ext cx="11800205" cy="3312795"/>
          </a:xfrm>
          <a:prstGeom prst="rect">
            <a:avLst/>
          </a:prstGeom>
          <a:solidFill>
            <a:srgbClr val="92D050"/>
          </a:solidFill>
        </p:spPr>
        <p:txBody>
          <a:bodyPr wrap="square" rtlCol="0" anchor="t">
            <a:spAutoFit/>
          </a:bodyPr>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任</a:t>
            </a:r>
            <a:r>
              <a:rPr lang="zh-CN" sz="2800" b="1">
                <a:solidFill>
                  <a:schemeClr val="tx1"/>
                </a:solidFill>
                <a:latin typeface="楷体" panose="02010609060101010101" charset="-122"/>
                <a:ea typeface="楷体" panose="02010609060101010101" charset="-122"/>
                <a:cs typeface="楷体" panose="02010609060101010101" charset="-122"/>
                <a:sym typeface="+mn-ea"/>
              </a:rPr>
              <a:t>选两次会议，两次存在内在的逻辑联系，在此基础上提出观点；观点正确，即符合主流价值观思想，弘扬正能量和党的责任与担当。</a:t>
            </a:r>
            <a:endParaRPr lang="zh-CN" sz="2800" b="1">
              <a:solidFill>
                <a:schemeClr val="tx1"/>
              </a:solidFill>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观点要从党的领导、理论创新、道路创新与新民主主义革命的胜利、民族伟大复兴的角度立意，如下：</a:t>
            </a:r>
            <a:endParaRPr 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en-US" alt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a:t>
            </a:r>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、党的建立推动了新民主主义革命崛起</a:t>
            </a:r>
            <a:endParaRPr 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en-US" alt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2</a:t>
            </a:r>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、党的正确决策推动民主革命胜利进展</a:t>
            </a:r>
            <a:endPar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en-US" alt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、党的理论创新指明了中国革命的方向</a:t>
            </a:r>
            <a:endPar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1450" y="463550"/>
            <a:ext cx="3477895" cy="647700"/>
          </a:xfrm>
        </p:spPr>
        <p:txBody>
          <a:bodyPr>
            <a:noAutofit/>
          </a:bodyPr>
          <a:p>
            <a:pPr marL="0" indent="0" fontAlgn="auto">
              <a:lnSpc>
                <a:spcPct val="100000"/>
              </a:lnSpc>
              <a:spcBef>
                <a:spcPts val="400"/>
              </a:spcBef>
              <a:buNone/>
            </a:pPr>
            <a:r>
              <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）：论证充分</a:t>
            </a:r>
            <a:endPar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endPar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endParaRPr lang="zh-CN" altLang="en-US" sz="32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196215" y="1196975"/>
            <a:ext cx="11800205" cy="953135"/>
          </a:xfrm>
          <a:prstGeom prst="rect">
            <a:avLst/>
          </a:prstGeom>
          <a:solidFill>
            <a:srgbClr val="92D050"/>
          </a:solidFill>
        </p:spPr>
        <p:txBody>
          <a:bodyPr wrap="square" rtlCol="0" anchor="t">
            <a:spAutoFit/>
          </a:bodyPr>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任</a:t>
            </a:r>
            <a:r>
              <a:rPr lang="zh-CN" sz="2800" b="1">
                <a:solidFill>
                  <a:schemeClr val="tx1"/>
                </a:solidFill>
                <a:latin typeface="楷体" panose="02010609060101010101" charset="-122"/>
                <a:ea typeface="楷体" panose="02010609060101010101" charset="-122"/>
                <a:cs typeface="楷体" panose="02010609060101010101" charset="-122"/>
                <a:sym typeface="+mn-ea"/>
              </a:rPr>
              <a:t>选两次会议，以两次党的会议内容为论据，进行论证，论证时两次党的会议内容表述要准确，表述要清晰。</a:t>
            </a:r>
            <a:endParaRPr 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196215" y="2743835"/>
            <a:ext cx="2865120" cy="521970"/>
          </a:xfrm>
          <a:prstGeom prst="rect">
            <a:avLst/>
          </a:prstGeom>
          <a:noFill/>
        </p:spPr>
        <p:txBody>
          <a:bodyPr wrap="none" rtlCol="0" anchor="t">
            <a:spAutoFit/>
          </a:bodyPr>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4</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）：总结升华</a:t>
            </a:r>
            <a:endPar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196215" y="3670300"/>
            <a:ext cx="11800205" cy="1383665"/>
          </a:xfrm>
          <a:prstGeom prst="rect">
            <a:avLst/>
          </a:prstGeom>
          <a:solidFill>
            <a:srgbClr val="92D050"/>
          </a:solidFill>
        </p:spPr>
        <p:txBody>
          <a:bodyPr wrap="square" rtlCol="0" anchor="t">
            <a:spAutoFit/>
          </a:bodyPr>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总结与观点前后照应，要从党责任与担当、救亡图存、民族复兴、家国情怀的角度理论升华，使学生树立正确的民族观、国家观、文化观、世界观、人生观、价值观</a:t>
            </a:r>
            <a:r>
              <a:rPr lang="zh-CN" sz="2800" b="1">
                <a:solidFill>
                  <a:schemeClr val="tx1"/>
                </a:solidFill>
                <a:latin typeface="楷体" panose="02010609060101010101" charset="-122"/>
                <a:ea typeface="楷体" panose="02010609060101010101" charset="-122"/>
                <a:cs typeface="楷体" panose="02010609060101010101" charset="-122"/>
                <a:sym typeface="+mn-ea"/>
              </a:rPr>
              <a:t>。</a:t>
            </a:r>
            <a:endParaRPr 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4810" y="654050"/>
            <a:ext cx="11575415" cy="5144135"/>
          </a:xfrm>
        </p:spPr>
        <p:txBody>
          <a:bodyPr>
            <a:normAutofit lnSpcReduction="10000"/>
          </a:bodyPr>
          <a:p>
            <a:pPr marL="0" indent="0">
              <a:buNone/>
            </a:pPr>
            <a:r>
              <a:rPr lang="en-US" altLang="zh-CN" sz="2800">
                <a:sym typeface="+mn-ea"/>
              </a:rPr>
              <a:t>2</a:t>
            </a:r>
            <a:r>
              <a:rPr lang="zh-CN" altLang="en-US" sz="2800">
                <a:sym typeface="+mn-ea"/>
              </a:rPr>
              <a:t>、试题</a:t>
            </a:r>
            <a:r>
              <a:rPr lang="zh-CN" altLang="en-US" sz="2800">
                <a:solidFill>
                  <a:srgbClr val="FF0000"/>
                </a:solidFill>
                <a:sym typeface="+mn-ea"/>
              </a:rPr>
              <a:t>答案拓展</a:t>
            </a:r>
            <a:r>
              <a:rPr lang="zh-CN" altLang="en-US" sz="2800">
                <a:sym typeface="+mn-ea"/>
              </a:rPr>
              <a:t>（答题模式</a:t>
            </a:r>
            <a:r>
              <a:rPr lang="zh-CN" altLang="en-US" sz="28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2800">
                <a:solidFill>
                  <a:srgbClr val="0000CC"/>
                </a:solidFill>
                <a:sym typeface="+mn-ea"/>
              </a:rPr>
              <a:t>  </a:t>
            </a:r>
            <a:endParaRPr lang="zh-CN" altLang="en-US" sz="2800">
              <a:solidFill>
                <a:srgbClr val="0000CC"/>
              </a:solidFill>
              <a:sym typeface="+mn-ea"/>
            </a:endParaRPr>
          </a:p>
          <a:p>
            <a:pPr marL="0" indent="0">
              <a:buNone/>
            </a:pPr>
            <a:r>
              <a:rPr lang="zh-CN" altLang="en-US" sz="2800" b="1" dirty="0">
                <a:solidFill>
                  <a:srgbClr val="0000CC"/>
                </a:solidFill>
                <a:latin typeface="楷体" panose="02010609060101010101" charset="-122"/>
                <a:ea typeface="楷体" panose="02010609060101010101" charset="-122"/>
                <a:cs typeface="楷体" panose="02010609060101010101" charset="-122"/>
                <a:sym typeface="+mn-ea"/>
              </a:rPr>
              <a:t>得分关键：选择会议+观点</a:t>
            </a:r>
            <a:r>
              <a:rPr lang="en-US" altLang="zh-CN" sz="2800" b="1" dirty="0">
                <a:solidFill>
                  <a:srgbClr val="0000CC"/>
                </a:solidFill>
                <a:latin typeface="楷体" panose="02010609060101010101" charset="-122"/>
                <a:ea typeface="楷体" panose="02010609060101010101" charset="-122"/>
                <a:cs typeface="楷体" panose="02010609060101010101" charset="-122"/>
                <a:sym typeface="+mn-ea"/>
              </a:rPr>
              <a:t>+</a:t>
            </a:r>
            <a:r>
              <a:rPr lang="zh-CN" altLang="en-US" sz="2800" b="1" dirty="0">
                <a:solidFill>
                  <a:srgbClr val="0000CC"/>
                </a:solidFill>
                <a:latin typeface="楷体" panose="02010609060101010101" charset="-122"/>
                <a:ea typeface="楷体" panose="02010609060101010101" charset="-122"/>
                <a:cs typeface="楷体" panose="02010609060101010101" charset="-122"/>
                <a:sym typeface="+mn-ea"/>
              </a:rPr>
              <a:t>论证</a:t>
            </a:r>
            <a:r>
              <a:rPr lang="en-US" altLang="zh-CN" sz="2800" b="1" dirty="0">
                <a:solidFill>
                  <a:srgbClr val="0000CC"/>
                </a:solidFill>
                <a:latin typeface="楷体" panose="02010609060101010101" charset="-122"/>
                <a:ea typeface="楷体" panose="02010609060101010101" charset="-122"/>
                <a:cs typeface="楷体" panose="02010609060101010101" charset="-122"/>
                <a:sym typeface="+mn-ea"/>
              </a:rPr>
              <a:t>+</a:t>
            </a:r>
            <a:r>
              <a:rPr lang="zh-CN" altLang="en-US" sz="2800" b="1" dirty="0">
                <a:solidFill>
                  <a:srgbClr val="0000CC"/>
                </a:solidFill>
                <a:latin typeface="楷体" panose="02010609060101010101" charset="-122"/>
                <a:ea typeface="楷体" panose="02010609060101010101" charset="-122"/>
                <a:cs typeface="楷体" panose="02010609060101010101" charset="-122"/>
                <a:sym typeface="+mn-ea"/>
              </a:rPr>
              <a:t>总结</a:t>
            </a:r>
            <a:endParaRPr lang="zh-CN" altLang="en-US" sz="2800" b="1" dirty="0">
              <a:solidFill>
                <a:srgbClr val="0000CC"/>
              </a:soli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2800" b="1">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800" b="1" dirty="0">
                <a:solidFill>
                  <a:srgbClr val="0000CC"/>
                </a:solidFill>
                <a:latin typeface="楷体" panose="02010609060101010101" charset="-122"/>
                <a:ea typeface="楷体" panose="02010609060101010101" charset="-122"/>
                <a:cs typeface="楷体" panose="02010609060101010101" charset="-122"/>
                <a:sym typeface="+mn-ea"/>
              </a:rPr>
              <a:t>选择会议</a:t>
            </a:r>
            <a:r>
              <a:rPr lang="zh-CN" altLang="en-US" sz="2800" b="1">
                <a:solidFill>
                  <a:srgbClr val="0E0E0E"/>
                </a:solidFill>
                <a:sym typeface="+mn-ea"/>
              </a:rPr>
              <a:t>：</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任选两次会议（</a:t>
            </a:r>
            <a:r>
              <a:rPr lang="zh-CN" sz="2800" b="1">
                <a:solidFill>
                  <a:srgbClr val="0E0E0E"/>
                </a:solidFill>
                <a:latin typeface="楷体" panose="02010609060101010101" charset="-122"/>
                <a:ea typeface="楷体" panose="02010609060101010101" charset="-122"/>
                <a:cs typeface="楷体" panose="02010609060101010101" charset="-122"/>
                <a:sym typeface="+mn-ea"/>
              </a:rPr>
              <a:t>二者之间有内在的逻辑联系</a:t>
            </a:r>
            <a:r>
              <a:rPr lang="zh-CN" sz="2800" b="1">
                <a:solidFill>
                  <a:srgbClr val="0E0E0E"/>
                </a:solidFill>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观点</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（观点正确）：</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800" b="1" dirty="0">
                <a:solidFill>
                  <a:srgbClr val="0000CC"/>
                </a:solidFill>
                <a:latin typeface="楷体" panose="02010609060101010101" charset="-122"/>
                <a:ea typeface="楷体" panose="02010609060101010101" charset="-122"/>
                <a:cs typeface="楷体" panose="02010609060101010101" charset="-122"/>
                <a:sym typeface="+mn-ea"/>
              </a:rPr>
              <a:t>论证：</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a:t>
            </a:r>
            <a:r>
              <a:rPr sz="2800" b="1">
                <a:solidFill>
                  <a:srgbClr val="0E0E0E"/>
                </a:solidFill>
                <a:latin typeface="楷体" panose="02010609060101010101" charset="-122"/>
                <a:ea typeface="楷体" panose="02010609060101010101" charset="-122"/>
                <a:cs typeface="楷体" panose="02010609060101010101" charset="-122"/>
                <a:sym typeface="+mn-ea"/>
              </a:rPr>
              <a:t>（</a:t>
            </a:r>
            <a:r>
              <a:rPr lang="zh-CN" sz="2800" b="1">
                <a:solidFill>
                  <a:srgbClr val="0E0E0E"/>
                </a:solidFill>
                <a:latin typeface="楷体" panose="02010609060101010101" charset="-122"/>
                <a:ea typeface="楷体" panose="02010609060101010101" charset="-122"/>
                <a:cs typeface="楷体" panose="02010609060101010101" charset="-122"/>
                <a:sym typeface="+mn-ea"/>
              </a:rPr>
              <a:t>运用两次会议的内容与党的发展进行论证，</a:t>
            </a:r>
            <a:r>
              <a:rPr sz="2800" b="1">
                <a:solidFill>
                  <a:srgbClr val="0E0E0E"/>
                </a:solidFill>
                <a:latin typeface="楷体" panose="02010609060101010101" charset="-122"/>
                <a:ea typeface="楷体" panose="02010609060101010101" charset="-122"/>
                <a:cs typeface="楷体" panose="02010609060101010101" charset="-122"/>
                <a:sym typeface="+mn-ea"/>
              </a:rPr>
              <a:t>史实准确，论证充分，表述清晰</a:t>
            </a:r>
            <a:r>
              <a:rPr sz="2800" b="1">
                <a:solidFill>
                  <a:srgbClr val="0E0E0E"/>
                </a:solidFill>
                <a:latin typeface="楷体" panose="02010609060101010101" charset="-122"/>
                <a:ea typeface="楷体" panose="02010609060101010101" charset="-122"/>
                <a:cs typeface="楷体" panose="02010609060101010101" charset="-122"/>
                <a:sym typeface="+mn-ea"/>
              </a:rPr>
              <a:t>）</a:t>
            </a:r>
            <a:endParaRPr sz="2800" b="1">
              <a:solidFill>
                <a:srgbClr val="0E0E0E"/>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总结：</a:t>
            </a:r>
            <a:r>
              <a:rPr lang="zh-CN" altLang="en-US" sz="2800" b="1">
                <a:latin typeface="楷体" panose="02010609060101010101" charset="-122"/>
                <a:ea typeface="楷体" panose="02010609060101010101" charset="-122"/>
                <a:cs typeface="楷体" panose="02010609060101010101" charset="-122"/>
                <a:sym typeface="+mn-ea"/>
              </a:rPr>
              <a:t>×××××××××，×××××××。（</a:t>
            </a:r>
            <a:r>
              <a:rPr lang="zh-CN" altLang="en-US" sz="28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从党责任与担当、救亡图存、民族复兴、家国情怀的角度理论升华）</a:t>
            </a:r>
            <a:r>
              <a:rPr lang="zh-CN" altLang="en-US" sz="2800" b="1">
                <a:solidFill>
                  <a:schemeClr val="tx1"/>
                </a:solidFill>
                <a:latin typeface="楷体" panose="02010609060101010101" charset="-122"/>
                <a:ea typeface="楷体" panose="02010609060101010101" charset="-122"/>
                <a:cs typeface="楷体" panose="02010609060101010101" charset="-122"/>
                <a:sym typeface="+mn-ea"/>
              </a:rPr>
              <a:t>     </a:t>
            </a: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2800" b="1">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97180" y="600710"/>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1</a:t>
            </a: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169545" y="1308735"/>
            <a:ext cx="11504930" cy="3476625"/>
          </a:xfrm>
          <a:prstGeom prst="rect">
            <a:avLst/>
          </a:prstGeom>
          <a:solidFill>
            <a:srgbClr val="FFC000"/>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会议：中共一大、中共三大</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观点：</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党的建立推动了新民主主义革命崛起</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论证：1921年7月，中共一大在上海召开，会议确立了党的名称、党的纲领，</a:t>
            </a:r>
            <a:r>
              <a:rPr lang="zh-CN" altLang="en-US" sz="2000" b="1">
                <a:latin typeface="黑体" panose="02010609060101010101" charset="-122"/>
                <a:ea typeface="黑体" panose="02010609060101010101" charset="-122"/>
                <a:cs typeface="黑体" panose="02010609060101010101" charset="-122"/>
                <a:sym typeface="+mn-ea"/>
              </a:rPr>
              <a:t>产生了党的领导机构</a:t>
            </a:r>
            <a:r>
              <a:rPr lang="zh-CN" altLang="en-US"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sym typeface="+mn-ea"/>
              </a:rPr>
              <a:t>标志着中共正式建立。</a:t>
            </a:r>
            <a:r>
              <a:rPr lang="zh-CN" altLang="en-US" sz="2000" b="1">
                <a:latin typeface="黑体" panose="02010609060101010101" charset="-122"/>
                <a:ea typeface="黑体" panose="02010609060101010101" charset="-122"/>
                <a:cs typeface="黑体" panose="02010609060101010101" charset="-122"/>
              </a:rPr>
              <a:t>中共是马克思主义指导的工人阶级的先锋队，</a:t>
            </a:r>
            <a:r>
              <a:rPr lang="zh-CN" altLang="en-US" sz="2000" b="1">
                <a:latin typeface="黑体" panose="02010609060101010101" charset="-122"/>
                <a:ea typeface="黑体" panose="02010609060101010101" charset="-122"/>
                <a:cs typeface="黑体" panose="02010609060101010101" charset="-122"/>
                <a:sym typeface="+mn-ea"/>
              </a:rPr>
              <a:t>党的中心工作是组织工人阶级、领导工人运动，</a:t>
            </a:r>
            <a:r>
              <a:rPr lang="en-US" altLang="zh-CN" sz="2000" b="1">
                <a:latin typeface="黑体" panose="02010609060101010101" charset="-122"/>
                <a:ea typeface="黑体" panose="02010609060101010101" charset="-122"/>
                <a:cs typeface="黑体" panose="02010609060101010101" charset="-122"/>
              </a:rPr>
              <a:t>1921---1922</a:t>
            </a:r>
            <a:r>
              <a:rPr lang="zh-CN" altLang="en-US" sz="2000" b="1">
                <a:latin typeface="黑体" panose="02010609060101010101" charset="-122"/>
                <a:ea typeface="黑体" panose="02010609060101010101" charset="-122"/>
                <a:cs typeface="黑体" panose="02010609060101010101" charset="-122"/>
              </a:rPr>
              <a:t>年，中国出现第一次工人运动的高潮，打击了帝国主义、封建主义，中国革命面貌就焕然一新。 </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1923</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6</a:t>
            </a:r>
            <a:r>
              <a:rPr lang="zh-CN" altLang="en-US" sz="2000" b="1">
                <a:latin typeface="黑体" panose="02010609060101010101" charset="-122"/>
                <a:ea typeface="黑体" panose="02010609060101010101" charset="-122"/>
                <a:cs typeface="黑体" panose="02010609060101010101" charset="-122"/>
              </a:rPr>
              <a:t>月，中共三大在广州召开，会议决议与国民党合作，建立革命统一战线。在中共帮助下，</a:t>
            </a:r>
            <a:r>
              <a:rPr lang="en-US" altLang="zh-CN" sz="2000" b="1">
                <a:latin typeface="黑体" panose="02010609060101010101" charset="-122"/>
                <a:ea typeface="黑体" panose="02010609060101010101" charset="-122"/>
                <a:cs typeface="黑体" panose="02010609060101010101" charset="-122"/>
              </a:rPr>
              <a:t>1924</a:t>
            </a:r>
            <a:r>
              <a:rPr lang="zh-CN" altLang="en-US" sz="2000" b="1">
                <a:latin typeface="黑体" panose="02010609060101010101" charset="-122"/>
                <a:ea typeface="黑体" panose="02010609060101010101" charset="-122"/>
                <a:cs typeface="黑体" panose="02010609060101010101" charset="-122"/>
              </a:rPr>
              <a:t>年国民党一大召开，实现了第一次国共合作，建立了由工人、农民、小资产阶级、民族资产阶级组成的革命统一战线，推动了国民革命运动的到来。</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总之，中共是马克思主义科学理论指导下的先进政党，不仅是工人阶级的先锋队，而且是整个中华民族的先锋队，中共的建立推动了新民主主义革命的崛起。</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97180" y="600710"/>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2</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213995" y="1209675"/>
            <a:ext cx="11614785" cy="3476625"/>
          </a:xfrm>
          <a:prstGeom prst="rect">
            <a:avLst/>
          </a:prstGeom>
          <a:solidFill>
            <a:srgbClr val="FFFF00"/>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会议：遵义会议、七届二全会</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观点：</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党的正确决策推动民主革命胜利进展</a:t>
            </a:r>
            <a:endParaRPr lang="zh-CN" altLang="en-US" sz="20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zh-CN" altLang="en-US" sz="2000" b="1">
                <a:latin typeface="黑体" panose="02010609060101010101" charset="-122"/>
                <a:ea typeface="黑体" panose="02010609060101010101" charset="-122"/>
                <a:cs typeface="黑体" panose="02010609060101010101" charset="-122"/>
              </a:rPr>
              <a:t>论证：</a:t>
            </a:r>
            <a:r>
              <a:rPr sz="2000" b="1">
                <a:latin typeface="黑体" panose="02010609060101010101" charset="-122"/>
                <a:ea typeface="黑体" panose="02010609060101010101" charset="-122"/>
                <a:cs typeface="黑体" panose="02010609060101010101" charset="-122"/>
              </a:rPr>
              <a:t>1935年</a:t>
            </a:r>
            <a:r>
              <a:rPr lang="en-US" sz="2000" b="1">
                <a:latin typeface="黑体" panose="02010609060101010101" charset="-122"/>
                <a:ea typeface="黑体" panose="02010609060101010101" charset="-122"/>
                <a:cs typeface="黑体" panose="02010609060101010101" charset="-122"/>
              </a:rPr>
              <a:t>1</a:t>
            </a:r>
            <a:r>
              <a:rPr lang="zh-CN" altLang="en-US" sz="2000" b="1">
                <a:latin typeface="黑体" panose="02010609060101010101" charset="-122"/>
                <a:ea typeface="黑体" panose="02010609060101010101" charset="-122"/>
                <a:cs typeface="黑体" panose="02010609060101010101" charset="-122"/>
              </a:rPr>
              <a:t>月，遵义会议全力纠正博古等人的左倾军事路线错误，肯定毛泽东的正确军事主张。</a:t>
            </a:r>
            <a:r>
              <a:rPr lang="zh-CN" sz="2000" b="1">
                <a:latin typeface="黑体" panose="02010609060101010101" charset="-122"/>
                <a:ea typeface="黑体" panose="02010609060101010101" charset="-122"/>
                <a:cs typeface="黑体" panose="02010609060101010101" charset="-122"/>
              </a:rPr>
              <a:t>遵义会议</a:t>
            </a:r>
            <a:r>
              <a:rPr sz="2000" b="1">
                <a:latin typeface="黑体" panose="02010609060101010101" charset="-122"/>
                <a:ea typeface="黑体" panose="02010609060101010101" charset="-122"/>
                <a:cs typeface="黑体" panose="02010609060101010101" charset="-122"/>
              </a:rPr>
              <a:t>结束了“左”倾</a:t>
            </a:r>
            <a:r>
              <a:rPr lang="zh-CN" sz="2000" b="1">
                <a:latin typeface="黑体" panose="02010609060101010101" charset="-122"/>
                <a:ea typeface="黑体" panose="02010609060101010101" charset="-122"/>
                <a:cs typeface="黑体" panose="02010609060101010101" charset="-122"/>
              </a:rPr>
              <a:t>错误</a:t>
            </a:r>
            <a:r>
              <a:rPr sz="2000" b="1">
                <a:latin typeface="黑体" panose="02010609060101010101" charset="-122"/>
                <a:ea typeface="黑体" panose="02010609060101010101" charset="-122"/>
                <a:cs typeface="黑体" panose="02010609060101010101" charset="-122"/>
              </a:rPr>
              <a:t>在中央的统治，事实上确立了</a:t>
            </a:r>
            <a:r>
              <a:rPr lang="zh-CN" sz="2000" b="1">
                <a:latin typeface="黑体" panose="02010609060101010101" charset="-122"/>
                <a:ea typeface="黑体" panose="02010609060101010101" charset="-122"/>
                <a:cs typeface="黑体" panose="02010609060101010101" charset="-122"/>
              </a:rPr>
              <a:t>以</a:t>
            </a:r>
            <a:r>
              <a:rPr sz="2000" b="1">
                <a:latin typeface="黑体" panose="02010609060101010101" charset="-122"/>
                <a:ea typeface="黑体" panose="02010609060101010101" charset="-122"/>
                <a:cs typeface="黑体" panose="02010609060101010101" charset="-122"/>
              </a:rPr>
              <a:t>毛泽东</a:t>
            </a:r>
            <a:r>
              <a:rPr lang="zh-CN" sz="2000" b="1">
                <a:latin typeface="黑体" panose="02010609060101010101" charset="-122"/>
                <a:ea typeface="黑体" panose="02010609060101010101" charset="-122"/>
                <a:cs typeface="黑体" panose="02010609060101010101" charset="-122"/>
              </a:rPr>
              <a:t>为核心的党中央的正确</a:t>
            </a:r>
            <a:r>
              <a:rPr sz="2000" b="1">
                <a:latin typeface="黑体" panose="02010609060101010101" charset="-122"/>
                <a:ea typeface="黑体" panose="02010609060101010101" charset="-122"/>
                <a:cs typeface="黑体" panose="02010609060101010101" charset="-122"/>
              </a:rPr>
              <a:t>领导</a:t>
            </a:r>
            <a:r>
              <a:rPr lang="zh-CN" sz="2000" b="1">
                <a:latin typeface="黑体" panose="02010609060101010101" charset="-122"/>
                <a:ea typeface="黑体" panose="02010609060101010101" charset="-122"/>
                <a:cs typeface="黑体" panose="02010609060101010101" charset="-122"/>
              </a:rPr>
              <a:t>，</a:t>
            </a:r>
            <a:r>
              <a:rPr lang="zh-CN" sz="2000" b="1">
                <a:latin typeface="黑体" panose="02010609060101010101" charset="-122"/>
                <a:ea typeface="黑体" panose="02010609060101010101" charset="-122"/>
                <a:cs typeface="黑体" panose="02010609060101010101" charset="-122"/>
                <a:sym typeface="+mn-ea"/>
              </a:rPr>
              <a:t>保障了红军长征的胜利，</a:t>
            </a:r>
            <a:r>
              <a:rPr lang="zh-CN" sz="2000" b="1">
                <a:latin typeface="黑体" panose="02010609060101010101" charset="-122"/>
                <a:ea typeface="黑体" panose="02010609060101010101" charset="-122"/>
                <a:cs typeface="黑体" panose="02010609060101010101" charset="-122"/>
              </a:rPr>
              <a:t>成为党的历史上一个生死攸关的</a:t>
            </a:r>
            <a:r>
              <a:rPr sz="2000" b="1">
                <a:latin typeface="黑体" panose="02010609060101010101" charset="-122"/>
                <a:ea typeface="黑体" panose="02010609060101010101" charset="-122"/>
                <a:cs typeface="黑体" panose="02010609060101010101" charset="-122"/>
              </a:rPr>
              <a:t>转折点</a:t>
            </a:r>
            <a:r>
              <a:rPr sz="2000" b="1">
                <a:latin typeface="黑体" panose="02010609060101010101" charset="-122"/>
                <a:ea typeface="黑体" panose="02010609060101010101" charset="-122"/>
                <a:cs typeface="黑体" panose="02010609060101010101" charset="-122"/>
                <a:sym typeface="+mn-ea"/>
              </a:rPr>
              <a:t>。</a:t>
            </a:r>
            <a:r>
              <a:rPr sz="2000" b="1">
                <a:latin typeface="黑体" panose="02010609060101010101" charset="-122"/>
                <a:ea typeface="黑体" panose="02010609060101010101" charset="-122"/>
                <a:cs typeface="黑体" panose="02010609060101010101" charset="-122"/>
              </a:rPr>
              <a:t> </a:t>
            </a:r>
            <a:r>
              <a:rPr lang="zh-CN" altLang="en-US" sz="2000" b="1">
                <a:latin typeface="黑体" panose="02010609060101010101" charset="-122"/>
                <a:ea typeface="黑体" panose="02010609060101010101" charset="-122"/>
                <a:cs typeface="黑体" panose="02010609060101010101" charset="-122"/>
              </a:rPr>
              <a:t> </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1949</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3</a:t>
            </a:r>
            <a:r>
              <a:rPr lang="zh-CN" altLang="en-US" sz="2000" b="1">
                <a:latin typeface="黑体" panose="02010609060101010101" charset="-122"/>
                <a:ea typeface="黑体" panose="02010609060101010101" charset="-122"/>
                <a:cs typeface="黑体" panose="02010609060101010101" charset="-122"/>
              </a:rPr>
              <a:t>月，</a:t>
            </a:r>
            <a:r>
              <a:rPr sz="2000" b="1">
                <a:latin typeface="黑体" panose="02010609060101010101" charset="-122"/>
                <a:ea typeface="黑体" panose="02010609060101010101" charset="-122"/>
                <a:cs typeface="黑体" panose="02010609060101010101" charset="-122"/>
              </a:rPr>
              <a:t>七届二中全会</a:t>
            </a:r>
            <a:r>
              <a:rPr lang="zh-CN" sz="2000" b="1">
                <a:latin typeface="黑体" panose="02010609060101010101" charset="-122"/>
                <a:ea typeface="黑体" panose="02010609060101010101" charset="-122"/>
                <a:cs typeface="黑体" panose="02010609060101010101" charset="-122"/>
              </a:rPr>
              <a:t>在西柏坡召开，会议指出党的</a:t>
            </a:r>
            <a:r>
              <a:rPr sz="2000" b="1">
                <a:latin typeface="黑体" panose="02010609060101010101" charset="-122"/>
                <a:ea typeface="黑体" panose="02010609060101010101" charset="-122"/>
                <a:cs typeface="黑体" panose="02010609060101010101" charset="-122"/>
              </a:rPr>
              <a:t>工作重心由乡村转移到城市</a:t>
            </a:r>
            <a:r>
              <a:rPr lang="zh-CN" sz="2000" b="1">
                <a:latin typeface="黑体" panose="02010609060101010101" charset="-122"/>
                <a:ea typeface="黑体" panose="02010609060101010101" charset="-122"/>
                <a:cs typeface="黑体" panose="02010609060101010101" charset="-122"/>
              </a:rPr>
              <a:t>，</a:t>
            </a:r>
            <a:r>
              <a:rPr lang="zh-CN" sz="2000" b="1">
                <a:latin typeface="黑体" panose="02010609060101010101" charset="-122"/>
                <a:ea typeface="黑体" panose="02010609060101010101" charset="-122"/>
                <a:cs typeface="黑体" panose="02010609060101010101" charset="-122"/>
              </a:rPr>
              <a:t>提出了夺取全国胜利的方针，规定了党在政治、经济外交方面的基本政策，以及中国由农业国转变为工业国，由新民主主义社会转变为社会主主义社会的总任务。</a:t>
            </a:r>
            <a:r>
              <a:rPr sz="2000" b="1">
                <a:latin typeface="黑体" panose="02010609060101010101" charset="-122"/>
                <a:ea typeface="黑体" panose="02010609060101010101" charset="-122"/>
                <a:cs typeface="黑体" panose="02010609060101010101" charset="-122"/>
                <a:sym typeface="+mn-ea"/>
              </a:rPr>
              <a:t>七届二中全会</a:t>
            </a:r>
            <a:r>
              <a:rPr sz="2000" b="1">
                <a:latin typeface="黑体" panose="02010609060101010101" charset="-122"/>
                <a:ea typeface="黑体" panose="02010609060101010101" charset="-122"/>
                <a:cs typeface="黑体" panose="02010609060101010101" charset="-122"/>
              </a:rPr>
              <a:t>为党夺取全国胜利和建</a:t>
            </a:r>
            <a:r>
              <a:rPr lang="zh-CN" sz="2000" b="1">
                <a:latin typeface="黑体" panose="02010609060101010101" charset="-122"/>
                <a:ea typeface="黑体" panose="02010609060101010101" charset="-122"/>
                <a:cs typeface="黑体" panose="02010609060101010101" charset="-122"/>
              </a:rPr>
              <a:t>立</a:t>
            </a:r>
            <a:r>
              <a:rPr sz="2000" b="1">
                <a:latin typeface="黑体" panose="02010609060101010101" charset="-122"/>
                <a:ea typeface="黑体" panose="02010609060101010101" charset="-122"/>
                <a:cs typeface="黑体" panose="02010609060101010101" charset="-122"/>
              </a:rPr>
              <a:t>新中国，作了政治上</a:t>
            </a:r>
            <a:r>
              <a:rPr lang="zh-CN" sz="2000" b="1">
                <a:latin typeface="黑体" panose="02010609060101010101" charset="-122"/>
                <a:ea typeface="黑体" panose="02010609060101010101" charset="-122"/>
                <a:cs typeface="黑体" panose="02010609060101010101" charset="-122"/>
              </a:rPr>
              <a:t>、经济上、</a:t>
            </a:r>
            <a:r>
              <a:rPr sz="2000" b="1">
                <a:latin typeface="黑体" panose="02010609060101010101" charset="-122"/>
                <a:ea typeface="黑体" panose="02010609060101010101" charset="-122"/>
                <a:cs typeface="黑体" panose="02010609060101010101" charset="-122"/>
              </a:rPr>
              <a:t>思想上的准备。</a:t>
            </a:r>
            <a:r>
              <a:rPr lang="zh-CN" altLang="en-US" sz="2000" b="1">
                <a:latin typeface="黑体" panose="02010609060101010101" charset="-122"/>
                <a:ea typeface="黑体" panose="02010609060101010101" charset="-122"/>
                <a:cs typeface="黑体" panose="02010609060101010101" charset="-122"/>
              </a:rPr>
              <a:t>       </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总之，中共是马克思主义科学理论指导下的先进政党，总能在中国革命关键时刻，作出正确的判断与决策，为中国革命指明方向，推动中国民主革命胜利进展。</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97180" y="600710"/>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3</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343535" y="1400175"/>
            <a:ext cx="11504930" cy="3169285"/>
          </a:xfrm>
          <a:prstGeom prst="rect">
            <a:avLst/>
          </a:prstGeom>
          <a:solidFill>
            <a:srgbClr val="92D050"/>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会议：中共七大、七届二全会</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观点：</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党的理论创新指明了中国革命的方向</a:t>
            </a:r>
            <a:endParaRPr lang="zh-CN" altLang="en-US" sz="20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r>
              <a:rPr lang="zh-CN" altLang="en-US" sz="2000" b="1">
                <a:latin typeface="黑体" panose="02010609060101010101" charset="-122"/>
                <a:ea typeface="黑体" panose="02010609060101010101" charset="-122"/>
                <a:cs typeface="黑体" panose="02010609060101010101" charset="-122"/>
              </a:rPr>
              <a:t>论证：</a:t>
            </a:r>
            <a:r>
              <a:rPr sz="2000" b="1">
                <a:latin typeface="黑体" panose="02010609060101010101" charset="-122"/>
                <a:ea typeface="黑体" panose="02010609060101010101" charset="-122"/>
                <a:cs typeface="黑体" panose="02010609060101010101" charset="-122"/>
              </a:rPr>
              <a:t>1945年</a:t>
            </a:r>
            <a:r>
              <a:rPr lang="en-US" sz="2000" b="1">
                <a:latin typeface="黑体" panose="02010609060101010101" charset="-122"/>
                <a:ea typeface="黑体" panose="02010609060101010101" charset="-122"/>
                <a:cs typeface="黑体" panose="02010609060101010101" charset="-122"/>
              </a:rPr>
              <a:t>5</a:t>
            </a:r>
            <a:r>
              <a:rPr lang="zh-CN" altLang="en-US" sz="2000" b="1">
                <a:latin typeface="黑体" panose="02010609060101010101" charset="-122"/>
                <a:ea typeface="黑体" panose="02010609060101010101" charset="-122"/>
                <a:cs typeface="黑体" panose="02010609060101010101" charset="-122"/>
              </a:rPr>
              <a:t>月</a:t>
            </a:r>
            <a:r>
              <a:rPr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sym typeface="+mn-ea"/>
              </a:rPr>
              <a:t>中共七大在延安召开，</a:t>
            </a:r>
            <a:r>
              <a:rPr sz="2000" b="1">
                <a:latin typeface="黑体" panose="02010609060101010101" charset="-122"/>
                <a:ea typeface="黑体" panose="02010609060101010101" charset="-122"/>
                <a:cs typeface="黑体" panose="02010609060101010101" charset="-122"/>
              </a:rPr>
              <a:t>毛泽东</a:t>
            </a:r>
            <a:r>
              <a:rPr lang="zh-CN" sz="2000" b="1">
                <a:latin typeface="黑体" panose="02010609060101010101" charset="-122"/>
                <a:ea typeface="黑体" panose="02010609060101010101" charset="-122"/>
                <a:cs typeface="黑体" panose="02010609060101010101" charset="-122"/>
              </a:rPr>
              <a:t>作</a:t>
            </a:r>
            <a:r>
              <a:rPr sz="2000" b="1">
                <a:latin typeface="黑体" panose="02010609060101010101" charset="-122"/>
                <a:ea typeface="黑体" panose="02010609060101010101" charset="-122"/>
                <a:cs typeface="黑体" panose="02010609060101010101" charset="-122"/>
              </a:rPr>
              <a:t>《论联合政府》的报告</a:t>
            </a:r>
            <a:r>
              <a:rPr lang="zh-CN" sz="2000" b="1">
                <a:latin typeface="黑体" panose="02010609060101010101" charset="-122"/>
                <a:ea typeface="黑体" panose="02010609060101010101" charset="-122"/>
                <a:cs typeface="黑体" panose="02010609060101010101" charset="-122"/>
              </a:rPr>
              <a:t>，</a:t>
            </a:r>
            <a:r>
              <a:rPr lang="zh-CN" sz="2000" b="1">
                <a:latin typeface="黑体" panose="02010609060101010101" charset="-122"/>
                <a:ea typeface="黑体" panose="02010609060101010101" charset="-122"/>
                <a:cs typeface="黑体" panose="02010609060101010101" charset="-122"/>
              </a:rPr>
              <a:t>毛泽东思想被确立为党的指导思想，</a:t>
            </a:r>
            <a:r>
              <a:rPr sz="2000" b="1">
                <a:latin typeface="黑体" panose="02010609060101010101" charset="-122"/>
                <a:ea typeface="黑体" panose="02010609060101010101" charset="-122"/>
                <a:cs typeface="黑体" panose="02010609060101010101" charset="-122"/>
              </a:rPr>
              <a:t>为党</a:t>
            </a:r>
            <a:r>
              <a:rPr lang="zh-CN" sz="2000" b="1">
                <a:latin typeface="黑体" panose="02010609060101010101" charset="-122"/>
                <a:ea typeface="黑体" panose="02010609060101010101" charset="-122"/>
                <a:cs typeface="黑体" panose="02010609060101010101" charset="-122"/>
              </a:rPr>
              <a:t>夺</a:t>
            </a:r>
            <a:r>
              <a:rPr sz="2000" b="1">
                <a:latin typeface="黑体" panose="02010609060101010101" charset="-122"/>
                <a:ea typeface="黑体" panose="02010609060101010101" charset="-122"/>
                <a:cs typeface="黑体" panose="02010609060101010101" charset="-122"/>
              </a:rPr>
              <a:t>取抗日战争的胜利和新民主主义革命的胜利</a:t>
            </a:r>
            <a:r>
              <a:rPr lang="zh-CN" sz="2000" b="1">
                <a:latin typeface="黑体" panose="02010609060101010101" charset="-122"/>
                <a:ea typeface="黑体" panose="02010609060101010101" charset="-122"/>
                <a:cs typeface="黑体" panose="02010609060101010101" charset="-122"/>
              </a:rPr>
              <a:t>指明了方向。</a:t>
            </a:r>
            <a:endParaRPr lang="zh-CN"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1949</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3</a:t>
            </a:r>
            <a:r>
              <a:rPr lang="zh-CN" altLang="en-US" sz="2000" b="1">
                <a:latin typeface="黑体" panose="02010609060101010101" charset="-122"/>
                <a:ea typeface="黑体" panose="02010609060101010101" charset="-122"/>
                <a:cs typeface="黑体" panose="02010609060101010101" charset="-122"/>
              </a:rPr>
              <a:t>月，</a:t>
            </a:r>
            <a:r>
              <a:rPr sz="2000" b="1">
                <a:latin typeface="黑体" panose="02010609060101010101" charset="-122"/>
                <a:ea typeface="黑体" panose="02010609060101010101" charset="-122"/>
                <a:cs typeface="黑体" panose="02010609060101010101" charset="-122"/>
              </a:rPr>
              <a:t>七届二中全会</a:t>
            </a:r>
            <a:r>
              <a:rPr lang="zh-CN" sz="2000" b="1">
                <a:latin typeface="黑体" panose="02010609060101010101" charset="-122"/>
                <a:ea typeface="黑体" panose="02010609060101010101" charset="-122"/>
                <a:cs typeface="黑体" panose="02010609060101010101" charset="-122"/>
              </a:rPr>
              <a:t>在西柏坡召开，会议指出党的</a:t>
            </a:r>
            <a:r>
              <a:rPr sz="2000" b="1">
                <a:latin typeface="黑体" panose="02010609060101010101" charset="-122"/>
                <a:ea typeface="黑体" panose="02010609060101010101" charset="-122"/>
                <a:cs typeface="黑体" panose="02010609060101010101" charset="-122"/>
              </a:rPr>
              <a:t>工作重心由乡村转移到城市</a:t>
            </a:r>
            <a:r>
              <a:rPr lang="zh-CN" sz="2000" b="1">
                <a:latin typeface="黑体" panose="02010609060101010101" charset="-122"/>
                <a:ea typeface="黑体" panose="02010609060101010101" charset="-122"/>
                <a:cs typeface="黑体" panose="02010609060101010101" charset="-122"/>
              </a:rPr>
              <a:t>，提出夺取全国胜利的方针，规定了党在政治、经济外交方面的基本政策，以及中国由农业国转变为工业国，由新民主主义社会转变为社会主主义社会的总任务。</a:t>
            </a:r>
            <a:r>
              <a:rPr sz="2000" b="1">
                <a:latin typeface="黑体" panose="02010609060101010101" charset="-122"/>
                <a:ea typeface="黑体" panose="02010609060101010101" charset="-122"/>
                <a:cs typeface="黑体" panose="02010609060101010101" charset="-122"/>
                <a:sym typeface="+mn-ea"/>
              </a:rPr>
              <a:t>七届二中全会</a:t>
            </a:r>
            <a:r>
              <a:rPr lang="zh-CN" sz="2000" b="1">
                <a:latin typeface="黑体" panose="02010609060101010101" charset="-122"/>
                <a:ea typeface="黑体" panose="02010609060101010101" charset="-122"/>
                <a:cs typeface="黑体" panose="02010609060101010101" charset="-122"/>
                <a:sym typeface="+mn-ea"/>
              </a:rPr>
              <a:t>发展了毛泽东思想，</a:t>
            </a:r>
            <a:r>
              <a:rPr sz="2000" b="1">
                <a:latin typeface="黑体" panose="02010609060101010101" charset="-122"/>
                <a:ea typeface="黑体" panose="02010609060101010101" charset="-122"/>
                <a:cs typeface="黑体" panose="02010609060101010101" charset="-122"/>
              </a:rPr>
              <a:t>为党夺取全国胜利和建</a:t>
            </a:r>
            <a:r>
              <a:rPr lang="zh-CN" sz="2000" b="1">
                <a:latin typeface="黑体" panose="02010609060101010101" charset="-122"/>
                <a:ea typeface="黑体" panose="02010609060101010101" charset="-122"/>
                <a:cs typeface="黑体" panose="02010609060101010101" charset="-122"/>
              </a:rPr>
              <a:t>立</a:t>
            </a:r>
            <a:r>
              <a:rPr sz="2000" b="1">
                <a:latin typeface="黑体" panose="02010609060101010101" charset="-122"/>
                <a:ea typeface="黑体" panose="02010609060101010101" charset="-122"/>
                <a:cs typeface="黑体" panose="02010609060101010101" charset="-122"/>
              </a:rPr>
              <a:t>新中国</a:t>
            </a:r>
            <a:r>
              <a:rPr lang="zh-CN" sz="2000" b="1">
                <a:latin typeface="黑体" panose="02010609060101010101" charset="-122"/>
                <a:ea typeface="黑体" panose="02010609060101010101" charset="-122"/>
                <a:cs typeface="黑体" panose="02010609060101010101" charset="-122"/>
              </a:rPr>
              <a:t>指明了方向</a:t>
            </a:r>
            <a:r>
              <a:rPr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       </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总之，中共是马克思主义科学理论指导下的先进政党，党的理论创新，即毛泽东思想是马克思主义中国化的第一次理论飞跃，为中国革命指明了方向。</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40" y="810260"/>
            <a:ext cx="12197080" cy="5253990"/>
          </a:xfrm>
        </p:spPr>
        <p:txBody>
          <a:bodyPr>
            <a:noAutofit/>
          </a:bodyPr>
          <a:p>
            <a:pPr marL="0" indent="0">
              <a:buNone/>
            </a:pPr>
            <a:r>
              <a:rPr b="1">
                <a:solidFill>
                  <a:srgbClr val="0E0E0E"/>
                </a:solidFill>
                <a:latin typeface="黑体" panose="02010609060101010101" charset="-122"/>
                <a:ea typeface="黑体" panose="02010609060101010101" charset="-122"/>
                <a:cs typeface="黑体" panose="02010609060101010101" charset="-122"/>
              </a:rPr>
              <a:t>42．阅读材料，完成下列要求。（12分）</a:t>
            </a:r>
            <a:endParaRPr b="1">
              <a:solidFill>
                <a:srgbClr val="0E0E0E"/>
              </a:solidFill>
              <a:latin typeface="黑体" panose="02010609060101010101" charset="-122"/>
              <a:ea typeface="黑体" panose="02010609060101010101" charset="-122"/>
              <a:cs typeface="黑体" panose="02010609060101010101" charset="-122"/>
            </a:endParaRPr>
          </a:p>
          <a:p>
            <a:pPr marL="0" indent="0">
              <a:buNone/>
            </a:pPr>
            <a:r>
              <a:rPr sz="2000" b="1">
                <a:solidFill>
                  <a:srgbClr val="0E0E0E"/>
                </a:solidFill>
                <a:latin typeface="黑体" panose="02010609060101010101" charset="-122"/>
                <a:ea typeface="黑体" panose="02010609060101010101" charset="-122"/>
                <a:cs typeface="黑体" panose="02010609060101010101" charset="-122"/>
              </a:rPr>
              <a:t>材料 </a:t>
            </a: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r>
              <a:rPr sz="2000" b="1">
                <a:solidFill>
                  <a:srgbClr val="0E0E0E"/>
                </a:solidFill>
                <a:latin typeface="黑体" panose="02010609060101010101" charset="-122"/>
                <a:ea typeface="黑体" panose="02010609060101010101" charset="-122"/>
                <a:cs typeface="黑体" panose="02010609060101010101" charset="-122"/>
              </a:rPr>
              <a:t>   </a:t>
            </a: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r>
              <a:rPr sz="2000" b="1">
                <a:solidFill>
                  <a:srgbClr val="0E0E0E"/>
                </a:solidFill>
                <a:latin typeface="黑体" panose="02010609060101010101" charset="-122"/>
                <a:ea typeface="黑体" panose="02010609060101010101" charset="-122"/>
                <a:cs typeface="黑体" panose="02010609060101010101" charset="-122"/>
              </a:rPr>
              <a:t>                             </a:t>
            </a: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r>
              <a:rPr sz="2000" b="1">
                <a:solidFill>
                  <a:srgbClr val="0E0E0E"/>
                </a:solidFill>
                <a:latin typeface="黑体" panose="02010609060101010101" charset="-122"/>
                <a:ea typeface="黑体" panose="02010609060101010101" charset="-122"/>
                <a:cs typeface="黑体" panose="02010609060101010101" charset="-122"/>
              </a:rPr>
              <a:t>                             </a:t>
            </a:r>
            <a:endParaRPr sz="2000" b="1">
              <a:solidFill>
                <a:srgbClr val="0E0E0E"/>
              </a:solidFill>
              <a:latin typeface="黑体" panose="02010609060101010101" charset="-122"/>
              <a:ea typeface="黑体" panose="02010609060101010101" charset="-122"/>
              <a:cs typeface="黑体" panose="02010609060101010101" charset="-122"/>
            </a:endParaRPr>
          </a:p>
          <a:p>
            <a:pPr marL="0" indent="0">
              <a:buNone/>
            </a:pPr>
            <a:r>
              <a:rPr sz="2000" b="1">
                <a:solidFill>
                  <a:srgbClr val="0E0E0E"/>
                </a:solidFill>
                <a:latin typeface="黑体" panose="02010609060101010101" charset="-122"/>
                <a:ea typeface="黑体" panose="02010609060101010101" charset="-122"/>
                <a:cs typeface="黑体" panose="02010609060101010101" charset="-122"/>
              </a:rPr>
              <a:t>     图6是中国</a:t>
            </a:r>
            <a:r>
              <a:rPr lang="zh-CN" sz="2000" b="1">
                <a:solidFill>
                  <a:srgbClr val="0E0E0E"/>
                </a:solidFill>
                <a:latin typeface="黑体" panose="02010609060101010101" charset="-122"/>
                <a:ea typeface="黑体" panose="02010609060101010101" charset="-122"/>
                <a:cs typeface="黑体" panose="02010609060101010101" charset="-122"/>
              </a:rPr>
              <a:t>民主革命时期重要城市</a:t>
            </a:r>
            <a:r>
              <a:rPr sz="2000" b="1">
                <a:solidFill>
                  <a:srgbClr val="0E0E0E"/>
                </a:solidFill>
                <a:latin typeface="黑体" panose="02010609060101010101" charset="-122"/>
                <a:ea typeface="黑体" panose="02010609060101010101" charset="-122"/>
                <a:cs typeface="黑体" panose="02010609060101010101" charset="-122"/>
              </a:rPr>
              <a:t>示意图。从图中任选</a:t>
            </a:r>
            <a:r>
              <a:rPr lang="zh-CN" sz="2000" b="1">
                <a:solidFill>
                  <a:srgbClr val="0E0E0E"/>
                </a:solidFill>
                <a:latin typeface="黑体" panose="02010609060101010101" charset="-122"/>
                <a:ea typeface="黑体" panose="02010609060101010101" charset="-122"/>
                <a:cs typeface="黑体" panose="02010609060101010101" charset="-122"/>
              </a:rPr>
              <a:t>三个城市所发生的重大历史事件，</a:t>
            </a:r>
            <a:r>
              <a:rPr lang="zh-CN" sz="2000" b="1">
                <a:solidFill>
                  <a:srgbClr val="0E0E0E"/>
                </a:solidFill>
                <a:latin typeface="黑体" panose="02010609060101010101" charset="-122"/>
                <a:ea typeface="黑体" panose="02010609060101010101" charset="-122"/>
                <a:cs typeface="黑体" panose="02010609060101010101" charset="-122"/>
                <a:sym typeface="+mn-ea"/>
              </a:rPr>
              <a:t>围绕</a:t>
            </a:r>
            <a:r>
              <a:rPr lang="en-US" altLang="zh-CN" sz="2000" b="1">
                <a:solidFill>
                  <a:srgbClr val="0E0E0E"/>
                </a:solidFill>
                <a:latin typeface="黑体" panose="02010609060101010101" charset="-122"/>
                <a:ea typeface="黑体" panose="02010609060101010101" charset="-122"/>
                <a:cs typeface="黑体" panose="02010609060101010101" charset="-122"/>
                <a:sym typeface="+mn-ea"/>
              </a:rPr>
              <a:t>“</a:t>
            </a:r>
            <a:r>
              <a:rPr lang="zh-CN" sz="2000" b="1">
                <a:solidFill>
                  <a:srgbClr val="0E0E0E"/>
                </a:solidFill>
                <a:latin typeface="黑体" panose="02010609060101010101" charset="-122"/>
                <a:ea typeface="黑体" panose="02010609060101010101" charset="-122"/>
                <a:cs typeface="黑体" panose="02010609060101010101" charset="-122"/>
                <a:sym typeface="+mn-ea"/>
              </a:rPr>
              <a:t>中国近代某一历史主题</a:t>
            </a:r>
            <a:r>
              <a:rPr lang="en-US" altLang="zh-CN" sz="2000" b="1">
                <a:solidFill>
                  <a:srgbClr val="0E0E0E"/>
                </a:solidFill>
                <a:latin typeface="黑体" panose="02010609060101010101" charset="-122"/>
                <a:ea typeface="黑体" panose="02010609060101010101" charset="-122"/>
                <a:cs typeface="黑体" panose="02010609060101010101" charset="-122"/>
                <a:sym typeface="+mn-ea"/>
              </a:rPr>
              <a:t>”</a:t>
            </a:r>
            <a:r>
              <a:rPr lang="zh-CN" sz="2000" b="1">
                <a:solidFill>
                  <a:srgbClr val="0E0E0E"/>
                </a:solidFill>
                <a:latin typeface="黑体" panose="02010609060101010101" charset="-122"/>
                <a:ea typeface="黑体" panose="02010609060101010101" charset="-122"/>
                <a:cs typeface="黑体" panose="02010609060101010101" charset="-122"/>
                <a:sym typeface="+mn-ea"/>
              </a:rPr>
              <a:t>，</a:t>
            </a:r>
            <a:r>
              <a:rPr sz="2000" b="1">
                <a:solidFill>
                  <a:srgbClr val="0E0E0E"/>
                </a:solidFill>
                <a:latin typeface="黑体" panose="02010609060101010101" charset="-122"/>
                <a:ea typeface="黑体" panose="02010609060101010101" charset="-122"/>
                <a:cs typeface="黑体" panose="02010609060101010101" charset="-122"/>
              </a:rPr>
              <a:t>并结合所学知识</a:t>
            </a:r>
            <a:r>
              <a:rPr lang="zh-CN" sz="2000" b="1">
                <a:solidFill>
                  <a:srgbClr val="0E0E0E"/>
                </a:solidFill>
                <a:latin typeface="黑体" panose="02010609060101010101" charset="-122"/>
                <a:ea typeface="黑体" panose="02010609060101010101" charset="-122"/>
                <a:cs typeface="黑体" panose="02010609060101010101" charset="-122"/>
              </a:rPr>
              <a:t>展开论述</a:t>
            </a:r>
            <a:r>
              <a:rPr sz="2000" b="1">
                <a:solidFill>
                  <a:srgbClr val="0E0E0E"/>
                </a:solidFill>
                <a:latin typeface="黑体" panose="02010609060101010101" charset="-122"/>
                <a:ea typeface="黑体" panose="02010609060101010101" charset="-122"/>
                <a:cs typeface="黑体" panose="02010609060101010101" charset="-122"/>
              </a:rPr>
              <a:t>。（要求：明确列出</a:t>
            </a:r>
            <a:r>
              <a:rPr lang="zh-CN" sz="2000" b="1">
                <a:solidFill>
                  <a:srgbClr val="0E0E0E"/>
                </a:solidFill>
                <a:latin typeface="黑体" panose="02010609060101010101" charset="-122"/>
                <a:ea typeface="黑体" panose="02010609060101010101" charset="-122"/>
                <a:cs typeface="黑体" panose="02010609060101010101" charset="-122"/>
              </a:rPr>
              <a:t>三个内在联系的</a:t>
            </a:r>
            <a:r>
              <a:rPr lang="zh-CN" sz="2000" b="1">
                <a:solidFill>
                  <a:srgbClr val="0E0E0E"/>
                </a:solidFill>
                <a:latin typeface="黑体" panose="02010609060101010101" charset="-122"/>
                <a:ea typeface="黑体" panose="02010609060101010101" charset="-122"/>
                <a:cs typeface="黑体" panose="02010609060101010101" charset="-122"/>
                <a:sym typeface="+mn-ea"/>
              </a:rPr>
              <a:t>历史事件</a:t>
            </a:r>
            <a:r>
              <a:rPr sz="2000" b="1">
                <a:solidFill>
                  <a:srgbClr val="0E0E0E"/>
                </a:solidFill>
                <a:latin typeface="黑体" panose="02010609060101010101" charset="-122"/>
                <a:ea typeface="黑体" panose="02010609060101010101" charset="-122"/>
                <a:cs typeface="黑体" panose="02010609060101010101" charset="-122"/>
              </a:rPr>
              <a:t>，</a:t>
            </a:r>
            <a:r>
              <a:rPr lang="zh-CN" sz="2000" b="1">
                <a:solidFill>
                  <a:srgbClr val="0E0E0E"/>
                </a:solidFill>
                <a:latin typeface="黑体" panose="02010609060101010101" charset="-122"/>
                <a:ea typeface="黑体" panose="02010609060101010101" charset="-122"/>
                <a:cs typeface="黑体" panose="02010609060101010101" charset="-122"/>
              </a:rPr>
              <a:t>主题</a:t>
            </a:r>
            <a:r>
              <a:rPr sz="2000" b="1">
                <a:solidFill>
                  <a:srgbClr val="0E0E0E"/>
                </a:solidFill>
                <a:latin typeface="黑体" panose="02010609060101010101" charset="-122"/>
                <a:ea typeface="黑体" panose="02010609060101010101" charset="-122"/>
                <a:cs typeface="黑体" panose="02010609060101010101" charset="-122"/>
              </a:rPr>
              <a:t>正确，史实准确，论证充分，表述清晰。） </a:t>
            </a:r>
            <a:r>
              <a:rPr sz="2000" b="1">
                <a:solidFill>
                  <a:srgbClr val="0E0E0E"/>
                </a:solidFill>
                <a:latin typeface="楷体" panose="02010609060101010101" charset="-122"/>
                <a:ea typeface="楷体" panose="02010609060101010101" charset="-122"/>
                <a:cs typeface="楷体" panose="02010609060101010101" charset="-122"/>
              </a:rPr>
              <a:t>                                                                                                                                                                                                                                                                         </a:t>
            </a:r>
            <a:endParaRPr sz="2000" b="1">
              <a:solidFill>
                <a:srgbClr val="0E0E0E"/>
              </a:solidFill>
              <a:latin typeface="楷体" panose="02010609060101010101" charset="-122"/>
              <a:ea typeface="楷体" panose="02010609060101010101" charset="-122"/>
              <a:cs typeface="楷体" panose="02010609060101010101" charset="-122"/>
            </a:endParaRPr>
          </a:p>
        </p:txBody>
      </p:sp>
      <p:pic>
        <p:nvPicPr>
          <p:cNvPr id="2" name="内容占位符 3"/>
          <p:cNvPicPr>
            <a:picLocks noChangeAspect="1"/>
          </p:cNvPicPr>
          <p:nvPr/>
        </p:nvPicPr>
        <p:blipFill>
          <a:blip r:embed="rId1">
            <a:lum bright="-24000" contrast="42000"/>
          </a:blip>
          <a:srcRect l="16094" t="13163" r="18526" b="15778"/>
          <a:stretch>
            <a:fillRect/>
          </a:stretch>
        </p:blipFill>
        <p:spPr>
          <a:xfrm>
            <a:off x="2868295" y="1441450"/>
            <a:ext cx="4751070" cy="3458210"/>
          </a:xfrm>
          <a:prstGeom prst="rect">
            <a:avLst/>
          </a:prstGeom>
        </p:spPr>
      </p:pic>
      <p:sp>
        <p:nvSpPr>
          <p:cNvPr id="5" name="文本框 4"/>
          <p:cNvSpPr txBox="1"/>
          <p:nvPr/>
        </p:nvSpPr>
        <p:spPr>
          <a:xfrm>
            <a:off x="125095" y="288290"/>
            <a:ext cx="4832350" cy="521970"/>
          </a:xfrm>
          <a:prstGeom prst="rect">
            <a:avLst/>
          </a:prstGeom>
          <a:noFill/>
        </p:spPr>
        <p:txBody>
          <a:bodyPr wrap="none" rtlCol="0" anchor="t">
            <a:spAutoFit/>
          </a:bodyPr>
          <a:p>
            <a:pPr indent="0">
              <a:buNone/>
            </a:pPr>
            <a:r>
              <a:rPr lang="en-US" altLang="zh-CN" sz="2800" b="1">
                <a:solidFill>
                  <a:srgbClr val="FF0000"/>
                </a:solidFill>
                <a:latin typeface="楷体" panose="02010609060101010101" charset="-122"/>
                <a:ea typeface="楷体" panose="02010609060101010101" charset="-122"/>
                <a:sym typeface="+mn-ea"/>
              </a:rPr>
              <a:t>3</a:t>
            </a:r>
            <a:r>
              <a:rPr lang="zh-CN" altLang="en-US" sz="2800" b="1">
                <a:solidFill>
                  <a:srgbClr val="FF0000"/>
                </a:solidFill>
                <a:latin typeface="楷体" panose="02010609060101010101" charset="-122"/>
                <a:ea typeface="楷体" panose="02010609060101010101" charset="-122"/>
                <a:sym typeface="+mn-ea"/>
              </a:rPr>
              <a:t>、试题改编拓展（相似命题</a:t>
            </a:r>
            <a:r>
              <a:rPr lang="en-US" altLang="zh-CN" sz="2800" b="1">
                <a:solidFill>
                  <a:srgbClr val="FF0000"/>
                </a:solidFill>
                <a:latin typeface="楷体" panose="02010609060101010101" charset="-122"/>
                <a:ea typeface="楷体" panose="02010609060101010101" charset="-122"/>
                <a:sym typeface="+mn-ea"/>
              </a:rPr>
              <a:t>)</a:t>
            </a:r>
            <a:endParaRPr lang="en-US" altLang="zh-CN" sz="2800" b="1">
              <a:solidFill>
                <a:srgbClr val="FF0000"/>
              </a:solidFill>
              <a:latin typeface="楷体" panose="02010609060101010101" charset="-122"/>
              <a:ea typeface="楷体" panose="02010609060101010101" charset="-122"/>
              <a:sym typeface="+mn-ea"/>
            </a:endParaRPr>
          </a:p>
        </p:txBody>
      </p:sp>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5590" y="429895"/>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1</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116205" y="1105535"/>
            <a:ext cx="11770995" cy="4399915"/>
          </a:xfrm>
          <a:prstGeom prst="rect">
            <a:avLst/>
          </a:prstGeom>
          <a:solidFill>
            <a:srgbClr val="FFC000"/>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事件：</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广州</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鸦片战争</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南京</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《南京条约》</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北京</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《北京条约》</a:t>
            </a:r>
            <a:endParaRPr lang="zh-CN" altLang="en-US" sz="2000" b="1">
              <a:latin typeface="黑体" panose="02010609060101010101" charset="-122"/>
              <a:ea typeface="黑体" panose="02010609060101010101" charset="-122"/>
              <a:cs typeface="黑体" panose="02010609060101010101" charset="-122"/>
            </a:endParaRPr>
          </a:p>
          <a:p>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主题：</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近代半殖民化程度逐步加深</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论证：</a:t>
            </a:r>
            <a:r>
              <a:rPr lang="en-US" altLang="zh-CN" sz="2000" b="1">
                <a:latin typeface="黑体" panose="02010609060101010101" charset="-122"/>
                <a:ea typeface="黑体" panose="02010609060101010101" charset="-122"/>
                <a:cs typeface="黑体" panose="02010609060101010101" charset="-122"/>
              </a:rPr>
              <a:t>1840</a:t>
            </a:r>
            <a:r>
              <a:rPr lang="zh-CN" altLang="en-US" sz="2000" b="1">
                <a:latin typeface="黑体" panose="02010609060101010101" charset="-122"/>
                <a:ea typeface="黑体" panose="02010609060101010101" charset="-122"/>
                <a:cs typeface="黑体" panose="02010609060101010101" charset="-122"/>
              </a:rPr>
              <a:t>年英国完成工业革命，自由工业资本主义发展需要市场、原料，把矛头指向中国，</a:t>
            </a:r>
            <a:r>
              <a:rPr lang="en-US" sz="2000" b="1">
                <a:latin typeface="黑体" panose="02010609060101010101" charset="-122"/>
                <a:ea typeface="黑体" panose="02010609060101010101" charset="-122"/>
                <a:cs typeface="黑体" panose="02010609060101010101" charset="-122"/>
              </a:rPr>
              <a:t>1840</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6</a:t>
            </a:r>
            <a:r>
              <a:rPr lang="zh-CN" altLang="en-US" sz="2000" b="1">
                <a:latin typeface="黑体" panose="02010609060101010101" charset="-122"/>
                <a:ea typeface="黑体" panose="02010609060101010101" charset="-122"/>
                <a:cs typeface="黑体" panose="02010609060101010101" charset="-122"/>
              </a:rPr>
              <a:t>月，英国借口广州禁烟，挑起鸦片战争。 </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英国舰队北上，相继攻占上海、镇江，企图控制经济重心和运河粮道，</a:t>
            </a:r>
            <a:r>
              <a:rPr lang="en-US" altLang="zh-CN" sz="2000" b="1">
                <a:latin typeface="黑体" panose="02010609060101010101" charset="-122"/>
                <a:ea typeface="黑体" panose="02010609060101010101" charset="-122"/>
                <a:cs typeface="黑体" panose="02010609060101010101" charset="-122"/>
              </a:rPr>
              <a:t>1842</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8</a:t>
            </a:r>
            <a:r>
              <a:rPr lang="zh-CN" altLang="en-US" sz="2000" b="1">
                <a:latin typeface="黑体" panose="02010609060101010101" charset="-122"/>
                <a:ea typeface="黑体" panose="02010609060101010101" charset="-122"/>
                <a:cs typeface="黑体" panose="02010609060101010101" charset="-122"/>
              </a:rPr>
              <a:t>月英军在南京迫使清政府签订了《南京条约》，中国丧失了领土、关税、司法等主权，中国开始沦为半殖民地社会。</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a:t>
            </a:r>
            <a:r>
              <a:rPr lang="en-US" altLang="zh-CN" sz="2000" b="1">
                <a:latin typeface="黑体" panose="02010609060101010101" charset="-122"/>
                <a:ea typeface="黑体" panose="02010609060101010101" charset="-122"/>
                <a:cs typeface="黑体" panose="02010609060101010101" charset="-122"/>
              </a:rPr>
              <a:t>1856</a:t>
            </a:r>
            <a:r>
              <a:rPr lang="zh-CN" altLang="en-US" sz="2000" b="1">
                <a:latin typeface="黑体" panose="02010609060101010101" charset="-122"/>
                <a:ea typeface="黑体" panose="02010609060101010101" charset="-122"/>
                <a:cs typeface="黑体" panose="02010609060101010101" charset="-122"/>
              </a:rPr>
              <a:t>年，英法联军炮南广州，挑起了第二鸦片战争，</a:t>
            </a:r>
            <a:r>
              <a:rPr lang="en-US" altLang="zh-CN" sz="2000" b="1">
                <a:latin typeface="黑体" panose="02010609060101010101" charset="-122"/>
                <a:ea typeface="黑体" panose="02010609060101010101" charset="-122"/>
                <a:cs typeface="黑体" panose="02010609060101010101" charset="-122"/>
              </a:rPr>
              <a:t>1860</a:t>
            </a:r>
            <a:r>
              <a:rPr lang="zh-CN" altLang="en-US" sz="2000" b="1">
                <a:latin typeface="黑体" panose="02010609060101010101" charset="-122"/>
                <a:ea typeface="黑体" panose="02010609060101010101" charset="-122"/>
                <a:cs typeface="黑体" panose="02010609060101010101" charset="-122"/>
              </a:rPr>
              <a:t>年英法联军攻占北京，迫使清政府签订《北京条约》，中国丧失更的主权，半殖民地化程度加深。</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总之，鸦片战争有其历史的必然性，是工业文明与农耕文明碰撞的结果，加速了中国近代社会的转型。</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0340" y="376555"/>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2</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180340" y="898525"/>
            <a:ext cx="11504930" cy="4399915"/>
          </a:xfrm>
          <a:prstGeom prst="rect">
            <a:avLst/>
          </a:prstGeom>
          <a:solidFill>
            <a:srgbClr val="00B0F0"/>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事件：</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南京</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中华民国临时政府建立</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上海</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新文化运动</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北京</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五四运动</a:t>
            </a:r>
            <a:endParaRPr lang="zh-CN" altLang="en-US" sz="2000" b="1">
              <a:latin typeface="黑体" panose="02010609060101010101" charset="-122"/>
              <a:ea typeface="黑体" panose="02010609060101010101" charset="-122"/>
              <a:cs typeface="黑体" panose="02010609060101010101" charset="-122"/>
            </a:endParaRPr>
          </a:p>
          <a:p>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主题：</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中国民主革命深入发展</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论证：</a:t>
            </a:r>
            <a:r>
              <a:rPr lang="en-US" sz="2000" b="1">
                <a:latin typeface="黑体" panose="02010609060101010101" charset="-122"/>
                <a:ea typeface="黑体" panose="02010609060101010101" charset="-122"/>
                <a:cs typeface="黑体" panose="02010609060101010101" charset="-122"/>
              </a:rPr>
              <a:t>1912</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1</a:t>
            </a:r>
            <a:r>
              <a:rPr lang="zh-CN" altLang="en-US" sz="2000" b="1">
                <a:latin typeface="黑体" panose="02010609060101010101" charset="-122"/>
                <a:ea typeface="黑体" panose="02010609060101010101" charset="-122"/>
                <a:cs typeface="黑体" panose="02010609060101010101" charset="-122"/>
              </a:rPr>
              <a:t>月</a:t>
            </a:r>
            <a:r>
              <a:rPr lang="en-US" altLang="zh-CN" sz="2000" b="1">
                <a:latin typeface="黑体" panose="02010609060101010101" charset="-122"/>
                <a:ea typeface="黑体" panose="02010609060101010101" charset="-122"/>
                <a:cs typeface="黑体" panose="02010609060101010101" charset="-122"/>
              </a:rPr>
              <a:t>1</a:t>
            </a:r>
            <a:r>
              <a:rPr lang="zh-CN" altLang="en-US" sz="2000" b="1">
                <a:latin typeface="黑体" panose="02010609060101010101" charset="-122"/>
                <a:ea typeface="黑体" panose="02010609060101010101" charset="-122"/>
                <a:cs typeface="黑体" panose="02010609060101010101" charset="-122"/>
              </a:rPr>
              <a:t>日，南京中华民国临时政府建立，</a:t>
            </a:r>
            <a:r>
              <a:rPr lang="en-US" altLang="zh-CN" sz="2000" b="1">
                <a:latin typeface="黑体" panose="02010609060101010101" charset="-122"/>
                <a:ea typeface="黑体" panose="02010609060101010101" charset="-122"/>
                <a:cs typeface="黑体" panose="02010609060101010101" charset="-122"/>
              </a:rPr>
              <a:t>1912</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2</a:t>
            </a:r>
            <a:r>
              <a:rPr lang="zh-CN" altLang="en-US" sz="2000" b="1">
                <a:latin typeface="黑体" panose="02010609060101010101" charset="-122"/>
                <a:ea typeface="黑体" panose="02010609060101010101" charset="-122"/>
                <a:cs typeface="黑体" panose="02010609060101010101" charset="-122"/>
              </a:rPr>
              <a:t>月</a:t>
            </a:r>
            <a:r>
              <a:rPr lang="en-US" altLang="zh-CN" sz="2000" b="1">
                <a:latin typeface="黑体" panose="02010609060101010101" charset="-122"/>
                <a:ea typeface="黑体" panose="02010609060101010101" charset="-122"/>
                <a:cs typeface="黑体" panose="02010609060101010101" charset="-122"/>
              </a:rPr>
              <a:t>12</a:t>
            </a:r>
            <a:r>
              <a:rPr lang="zh-CN" altLang="en-US" sz="2000" b="1">
                <a:latin typeface="黑体" panose="02010609060101010101" charset="-122"/>
                <a:ea typeface="黑体" panose="02010609060101010101" charset="-122"/>
                <a:cs typeface="黑体" panose="02010609060101010101" charset="-122"/>
              </a:rPr>
              <a:t>日清帝退位，</a:t>
            </a:r>
            <a:r>
              <a:rPr lang="en-US" altLang="zh-CN" sz="2000" b="1">
                <a:latin typeface="黑体" panose="02010609060101010101" charset="-122"/>
                <a:ea typeface="黑体" panose="02010609060101010101" charset="-122"/>
                <a:cs typeface="黑体" panose="02010609060101010101" charset="-122"/>
              </a:rPr>
              <a:t>1912</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3</a:t>
            </a:r>
            <a:r>
              <a:rPr lang="zh-CN" altLang="en-US" sz="2000" b="1">
                <a:latin typeface="黑体" panose="02010609060101010101" charset="-122"/>
                <a:ea typeface="黑体" panose="02010609060101010101" charset="-122"/>
                <a:cs typeface="黑体" panose="02010609060101010101" charset="-122"/>
              </a:rPr>
              <a:t>月颁布《临时约法》。辛亥革命是真正意义上的资产阶级民主革命，人们获得了了一些民主自由权利，民主共和观念深入人心，为新文化运动到来奠定条件。 </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a:t>
            </a:r>
            <a:r>
              <a:rPr lang="en-US" sz="2000" b="1">
                <a:latin typeface="黑体" panose="02010609060101010101" charset="-122"/>
                <a:ea typeface="黑体" panose="02010609060101010101" charset="-122"/>
                <a:cs typeface="黑体" panose="02010609060101010101" charset="-122"/>
              </a:rPr>
              <a:t>1915</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9</a:t>
            </a:r>
            <a:r>
              <a:rPr lang="zh-CN" altLang="en-US" sz="2000" b="1">
                <a:latin typeface="黑体" panose="02010609060101010101" charset="-122"/>
                <a:ea typeface="黑体" panose="02010609060101010101" charset="-122"/>
                <a:cs typeface="黑体" panose="02010609060101010101" charset="-122"/>
              </a:rPr>
              <a:t>月，上海创办《新青年》杂志，新文化运动产生，提倡民主、科学，促进了中华民族的思想启蒙，为五四运动到来奠定了思想条件。</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a:t>
            </a:r>
            <a:r>
              <a:rPr lang="en-US" altLang="zh-CN" sz="2000" b="1">
                <a:latin typeface="黑体" panose="02010609060101010101" charset="-122"/>
                <a:ea typeface="黑体" panose="02010609060101010101" charset="-122"/>
                <a:cs typeface="黑体" panose="02010609060101010101" charset="-122"/>
              </a:rPr>
              <a:t>1919</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5</a:t>
            </a:r>
            <a:r>
              <a:rPr lang="zh-CN" altLang="en-US" sz="2000" b="1">
                <a:latin typeface="黑体" panose="02010609060101010101" charset="-122"/>
                <a:ea typeface="黑体" panose="02010609060101010101" charset="-122"/>
                <a:cs typeface="黑体" panose="02010609060101010101" charset="-122"/>
              </a:rPr>
              <a:t>月，北京爆发五四运动，工人阶级登上历史舞台，标志着新民主主义革命的开始。</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总之，中国由民族资产阶级领导旧民主主义革命发展为由无产阶级领导的新民主主义革命有历史的必然性，中国民主革命深入发展。</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3365" y="565150"/>
            <a:ext cx="11485880" cy="953135"/>
          </a:xfrm>
          <a:prstGeom prst="rect">
            <a:avLst/>
          </a:prstGeom>
          <a:solidFill>
            <a:srgbClr val="00B050"/>
          </a:solidFill>
        </p:spPr>
        <p:txBody>
          <a:bodyPr wrap="square" rtlCol="0" anchor="t">
            <a:spAutoFit/>
          </a:bodyPr>
          <a:p>
            <a:r>
              <a:rPr lang="en-US" altLang="zh-CN" sz="2800">
                <a:latin typeface="汉仪魏碑简" panose="02010600000101010101" charset="-122"/>
                <a:ea typeface="汉仪魏碑简" panose="02010600000101010101" charset="-122"/>
                <a:cs typeface="汉仪魏碑简" panose="02010600000101010101" charset="-122"/>
                <a:sym typeface="+mn-ea"/>
              </a:rPr>
              <a:t>                    </a:t>
            </a:r>
            <a:r>
              <a:rPr lang="en-US" altLang="zh-CN" sz="2800">
                <a:solidFill>
                  <a:schemeClr val="bg1"/>
                </a:solidFill>
                <a:latin typeface="汉仪魏碑简" panose="02010600000101010101" charset="-122"/>
                <a:ea typeface="汉仪魏碑简" panose="02010600000101010101" charset="-122"/>
                <a:cs typeface="汉仪魏碑简" panose="02010600000101010101" charset="-122"/>
                <a:sym typeface="+mn-ea"/>
              </a:rPr>
              <a:t> 2021·</a:t>
            </a:r>
            <a:r>
              <a:rPr lang="zh-CN" altLang="en-US" sz="2800">
                <a:solidFill>
                  <a:schemeClr val="bg1"/>
                </a:solidFill>
                <a:latin typeface="汉仪魏碑简" panose="02010600000101010101" charset="-122"/>
                <a:ea typeface="汉仪魏碑简" panose="02010600000101010101" charset="-122"/>
                <a:cs typeface="汉仪魏碑简" panose="02010600000101010101" charset="-122"/>
                <a:sym typeface="+mn-ea"/>
              </a:rPr>
              <a:t>全国高考各地用卷情况</a:t>
            </a:r>
            <a:endParaRPr lang="zh-CN" altLang="en-US" sz="2800">
              <a:solidFill>
                <a:schemeClr val="bg1"/>
              </a:solidFill>
              <a:latin typeface="汉仪魏碑简" panose="02010600000101010101" charset="-122"/>
              <a:ea typeface="汉仪魏碑简" panose="02010600000101010101" charset="-122"/>
              <a:cs typeface="汉仪魏碑简" panose="02010600000101010101" charset="-122"/>
              <a:sym typeface="+mn-ea"/>
            </a:endParaRPr>
          </a:p>
          <a:p>
            <a:r>
              <a:rPr lang="zh-CN" altLang="en-US" sz="2800">
                <a:latin typeface="汉仪魏碑简" panose="02010600000101010101" charset="-122"/>
                <a:ea typeface="汉仪魏碑简" panose="02010600000101010101" charset="-122"/>
                <a:cs typeface="汉仪魏碑简" panose="02010600000101010101" charset="-122"/>
              </a:rPr>
              <a:t>       </a:t>
            </a:r>
            <a:r>
              <a:rPr lang="zh-CN" altLang="en-US" sz="2800">
                <a:solidFill>
                  <a:schemeClr val="bg1"/>
                </a:solidFill>
                <a:latin typeface="汉仪魏碑简" panose="02010600000101010101" charset="-122"/>
                <a:ea typeface="汉仪魏碑简" panose="02010600000101010101" charset="-122"/>
                <a:cs typeface="汉仪魏碑简" panose="02010600000101010101" charset="-122"/>
              </a:rPr>
              <a:t>2021年全国卷包括新高考Ⅰ卷、Ⅱ卷和老高考甲卷、乙卷。</a:t>
            </a:r>
            <a:endParaRPr lang="zh-CN" altLang="en-US" sz="2800">
              <a:solidFill>
                <a:schemeClr val="bg1"/>
              </a:solidFill>
              <a:latin typeface="汉仪魏碑简" panose="02010600000101010101" charset="-122"/>
              <a:ea typeface="汉仪魏碑简" panose="02010600000101010101" charset="-122"/>
              <a:cs typeface="汉仪魏碑简" panose="02010600000101010101" charset="-122"/>
            </a:endParaRPr>
          </a:p>
        </p:txBody>
      </p:sp>
      <p:sp>
        <p:nvSpPr>
          <p:cNvPr id="5" name="文本框 4"/>
          <p:cNvSpPr txBox="1"/>
          <p:nvPr/>
        </p:nvSpPr>
        <p:spPr>
          <a:xfrm>
            <a:off x="253365" y="1709420"/>
            <a:ext cx="11485880" cy="1322070"/>
          </a:xfrm>
          <a:prstGeom prst="rect">
            <a:avLst/>
          </a:prstGeom>
          <a:solidFill>
            <a:srgbClr val="FFC000"/>
          </a:solidFill>
        </p:spPr>
        <p:txBody>
          <a:bodyPr wrap="square" rtlCol="0" anchor="t">
            <a:spAutoFit/>
          </a:bodyPr>
          <a:p>
            <a:r>
              <a:rPr lang="zh-CN" altLang="en-US" sz="2000">
                <a:latin typeface="汉仪魏碑简" panose="02010600000101010101" charset="-122"/>
                <a:ea typeface="汉仪魏碑简" panose="02010600000101010101" charset="-122"/>
                <a:cs typeface="汉仪魏碑简" panose="02010600000101010101" charset="-122"/>
                <a:sym typeface="+mn-ea"/>
              </a:rPr>
              <a:t>（教育部命题：语、数、外、文综）</a:t>
            </a:r>
            <a:endParaRPr lang="zh-CN" altLang="en-US" sz="2000">
              <a:latin typeface="汉仪魏碑简" panose="02010600000101010101" charset="-122"/>
              <a:ea typeface="汉仪魏碑简" panose="02010600000101010101" charset="-122"/>
              <a:cs typeface="汉仪魏碑简" panose="02010600000101010101" charset="-122"/>
            </a:endParaRPr>
          </a:p>
          <a:p>
            <a:r>
              <a:rPr lang="zh-CN" altLang="en-US" sz="2000">
                <a:latin typeface="汉仪魏碑简" panose="02010600000101010101" charset="-122"/>
                <a:ea typeface="汉仪魏碑简" panose="02010600000101010101" charset="-122"/>
                <a:cs typeface="汉仪魏碑简" panose="02010600000101010101" charset="-122"/>
                <a:sym typeface="+mn-ea"/>
              </a:rPr>
              <a:t>全国甲卷（原有的全国Ⅲ卷）</a:t>
            </a:r>
            <a:r>
              <a:rPr lang="en-US" altLang="zh-CN" sz="2000">
                <a:latin typeface="汉仪魏碑简" panose="02010600000101010101" charset="-122"/>
                <a:ea typeface="汉仪魏碑简" panose="02010600000101010101" charset="-122"/>
                <a:cs typeface="汉仪魏碑简" panose="02010600000101010101" charset="-122"/>
                <a:sym typeface="+mn-ea"/>
              </a:rPr>
              <a:t>5</a:t>
            </a:r>
            <a:r>
              <a:rPr lang="zh-CN" altLang="en-US" sz="2000">
                <a:latin typeface="汉仪魏碑简" panose="02010600000101010101" charset="-122"/>
                <a:ea typeface="汉仪魏碑简" panose="02010600000101010101" charset="-122"/>
                <a:cs typeface="汉仪魏碑简" panose="02010600000101010101" charset="-122"/>
                <a:sym typeface="+mn-ea"/>
              </a:rPr>
              <a:t>个省：云南、广西、贵州、四川、西藏；</a:t>
            </a:r>
            <a:endParaRPr lang="zh-CN" altLang="en-US" sz="2000">
              <a:latin typeface="汉仪魏碑简" panose="02010600000101010101" charset="-122"/>
              <a:ea typeface="汉仪魏碑简" panose="02010600000101010101" charset="-122"/>
              <a:cs typeface="汉仪魏碑简" panose="02010600000101010101" charset="-122"/>
            </a:endParaRPr>
          </a:p>
          <a:p>
            <a:r>
              <a:rPr lang="zh-CN" altLang="en-US" sz="2000">
                <a:latin typeface="汉仪魏碑简" panose="02010600000101010101" charset="-122"/>
                <a:ea typeface="汉仪魏碑简" panose="02010600000101010101" charset="-122"/>
                <a:cs typeface="汉仪魏碑简" panose="02010600000101010101" charset="-122"/>
                <a:sym typeface="+mn-ea"/>
              </a:rPr>
              <a:t>全国乙卷（原有的全国Ⅰ、Ⅱ卷合并）</a:t>
            </a:r>
            <a:r>
              <a:rPr lang="en-US" altLang="zh-CN" sz="2000">
                <a:latin typeface="汉仪魏碑简" panose="02010600000101010101" charset="-122"/>
                <a:ea typeface="汉仪魏碑简" panose="02010600000101010101" charset="-122"/>
                <a:cs typeface="汉仪魏碑简" panose="02010600000101010101" charset="-122"/>
                <a:sym typeface="+mn-ea"/>
              </a:rPr>
              <a:t>12</a:t>
            </a:r>
            <a:r>
              <a:rPr lang="zh-CN" altLang="en-US" sz="2000">
                <a:latin typeface="汉仪魏碑简" panose="02010600000101010101" charset="-122"/>
                <a:ea typeface="汉仪魏碑简" panose="02010600000101010101" charset="-122"/>
                <a:cs typeface="汉仪魏碑简" panose="02010600000101010101" charset="-122"/>
                <a:sym typeface="+mn-ea"/>
              </a:rPr>
              <a:t>个省：河南、山西、江西、安徽、甘肃、青海、内蒙古、黑龙江、吉林、宁夏、新疆、陕西；</a:t>
            </a:r>
            <a:endParaRPr lang="zh-CN" altLang="en-US" sz="2000">
              <a:latin typeface="汉仪魏碑简" panose="02010600000101010101" charset="-122"/>
              <a:ea typeface="汉仪魏碑简" panose="02010600000101010101" charset="-122"/>
              <a:cs typeface="汉仪魏碑简" panose="02010600000101010101" charset="-122"/>
              <a:sym typeface="+mn-ea"/>
            </a:endParaRPr>
          </a:p>
        </p:txBody>
      </p:sp>
      <p:sp>
        <p:nvSpPr>
          <p:cNvPr id="6" name="文本框 5"/>
          <p:cNvSpPr txBox="1"/>
          <p:nvPr/>
        </p:nvSpPr>
        <p:spPr>
          <a:xfrm>
            <a:off x="210820" y="3400425"/>
            <a:ext cx="11529060" cy="1938020"/>
          </a:xfrm>
          <a:prstGeom prst="rect">
            <a:avLst/>
          </a:prstGeom>
          <a:solidFill>
            <a:srgbClr val="00B0F0"/>
          </a:solidFill>
        </p:spPr>
        <p:txBody>
          <a:bodyPr wrap="square" rtlCol="0" anchor="t">
            <a:spAutoFit/>
          </a:bodyPr>
          <a:p>
            <a:r>
              <a:rPr lang="zh-CN" altLang="en-US" sz="2400">
                <a:latin typeface="汉仪魏碑简" panose="02010600000101010101" charset="-122"/>
                <a:ea typeface="汉仪魏碑简" panose="02010600000101010101" charset="-122"/>
                <a:cs typeface="汉仪魏碑简" panose="02010600000101010101" charset="-122"/>
                <a:sym typeface="+mn-ea"/>
              </a:rPr>
              <a:t>（教育部命题：语、数、外）</a:t>
            </a:r>
            <a:endParaRPr lang="zh-CN" altLang="en-US" sz="2400">
              <a:latin typeface="汉仪魏碑简" panose="02010600000101010101" charset="-122"/>
              <a:ea typeface="汉仪魏碑简" panose="02010600000101010101" charset="-122"/>
              <a:cs typeface="汉仪魏碑简" panose="02010600000101010101" charset="-122"/>
            </a:endParaRPr>
          </a:p>
          <a:p>
            <a:r>
              <a:rPr lang="zh-CN" altLang="en-US" sz="2400">
                <a:latin typeface="汉仪魏碑简" panose="02010600000101010101" charset="-122"/>
                <a:ea typeface="汉仪魏碑简" panose="02010600000101010101" charset="-122"/>
                <a:cs typeface="汉仪魏碑简" panose="02010600000101010101" charset="-122"/>
                <a:sym typeface="+mn-ea"/>
              </a:rPr>
              <a:t>新高考全国Ⅰ卷（新课标Ⅰ卷）</a:t>
            </a:r>
            <a:r>
              <a:rPr lang="en-US" altLang="zh-CN" sz="2400">
                <a:latin typeface="汉仪魏碑简" panose="02010600000101010101" charset="-122"/>
                <a:ea typeface="汉仪魏碑简" panose="02010600000101010101" charset="-122"/>
                <a:cs typeface="汉仪魏碑简" panose="02010600000101010101" charset="-122"/>
                <a:sym typeface="+mn-ea"/>
              </a:rPr>
              <a:t>7</a:t>
            </a:r>
            <a:r>
              <a:rPr lang="zh-CN" altLang="en-US" sz="2400">
                <a:latin typeface="汉仪魏碑简" panose="02010600000101010101" charset="-122"/>
                <a:ea typeface="汉仪魏碑简" panose="02010600000101010101" charset="-122"/>
                <a:cs typeface="汉仪魏碑简" panose="02010600000101010101" charset="-122"/>
                <a:sym typeface="+mn-ea"/>
              </a:rPr>
              <a:t>个省：</a:t>
            </a:r>
            <a:r>
              <a:rPr lang="zh-CN" altLang="en-US" sz="2400">
                <a:solidFill>
                  <a:schemeClr val="bg1"/>
                </a:solidFill>
                <a:latin typeface="汉仪魏碑简" panose="02010600000101010101" charset="-122"/>
                <a:ea typeface="汉仪魏碑简" panose="02010600000101010101" charset="-122"/>
                <a:cs typeface="汉仪魏碑简" panose="02010600000101010101" charset="-122"/>
                <a:sym typeface="+mn-ea"/>
              </a:rPr>
              <a:t>政史地理化生各省分单科自己命题。</a:t>
            </a:r>
            <a:endParaRPr lang="zh-CN" altLang="en-US" sz="2400">
              <a:latin typeface="汉仪魏碑简" panose="02010600000101010101" charset="-122"/>
              <a:ea typeface="汉仪魏碑简" panose="02010600000101010101" charset="-122"/>
              <a:cs typeface="汉仪魏碑简" panose="02010600000101010101" charset="-122"/>
            </a:endParaRPr>
          </a:p>
          <a:p>
            <a:r>
              <a:rPr lang="zh-CN" altLang="en-US" sz="2400">
                <a:latin typeface="汉仪魏碑简" panose="02010600000101010101" charset="-122"/>
                <a:ea typeface="汉仪魏碑简" panose="02010600000101010101" charset="-122"/>
                <a:cs typeface="汉仪魏碑简" panose="02010600000101010101" charset="-122"/>
                <a:sym typeface="+mn-ea"/>
              </a:rPr>
              <a:t>山东、广东、福建、江苏、湖南、湖北、河北；</a:t>
            </a:r>
            <a:endParaRPr lang="zh-CN" altLang="en-US" sz="2400">
              <a:latin typeface="汉仪魏碑简" panose="02010600000101010101" charset="-122"/>
              <a:ea typeface="汉仪魏碑简" panose="02010600000101010101" charset="-122"/>
              <a:cs typeface="汉仪魏碑简" panose="02010600000101010101" charset="-122"/>
            </a:endParaRPr>
          </a:p>
          <a:p>
            <a:r>
              <a:rPr lang="zh-CN" altLang="en-US" sz="2400">
                <a:latin typeface="汉仪魏碑简" panose="02010600000101010101" charset="-122"/>
                <a:ea typeface="汉仪魏碑简" panose="02010600000101010101" charset="-122"/>
                <a:cs typeface="汉仪魏碑简" panose="02010600000101010101" charset="-122"/>
                <a:sym typeface="+mn-ea"/>
              </a:rPr>
              <a:t>新高考全国Ⅱ卷（新课标Ⅱ卷）</a:t>
            </a:r>
            <a:r>
              <a:rPr lang="en-US" altLang="zh-CN" sz="2400">
                <a:latin typeface="汉仪魏碑简" panose="02010600000101010101" charset="-122"/>
                <a:ea typeface="汉仪魏碑简" panose="02010600000101010101" charset="-122"/>
                <a:cs typeface="汉仪魏碑简" panose="02010600000101010101" charset="-122"/>
                <a:sym typeface="+mn-ea"/>
              </a:rPr>
              <a:t>3</a:t>
            </a:r>
            <a:r>
              <a:rPr lang="zh-CN" altLang="en-US" sz="2400">
                <a:latin typeface="汉仪魏碑简" panose="02010600000101010101" charset="-122"/>
                <a:ea typeface="汉仪魏碑简" panose="02010600000101010101" charset="-122"/>
                <a:cs typeface="汉仪魏碑简" panose="02010600000101010101" charset="-122"/>
                <a:sym typeface="+mn-ea"/>
              </a:rPr>
              <a:t>个省：</a:t>
            </a:r>
            <a:r>
              <a:rPr lang="zh-CN" altLang="en-US" sz="2400">
                <a:solidFill>
                  <a:schemeClr val="bg1"/>
                </a:solidFill>
                <a:latin typeface="汉仪魏碑简" panose="02010600000101010101" charset="-122"/>
                <a:ea typeface="汉仪魏碑简" panose="02010600000101010101" charset="-122"/>
                <a:cs typeface="汉仪魏碑简" panose="02010600000101010101" charset="-122"/>
                <a:sym typeface="+mn-ea"/>
              </a:rPr>
              <a:t>政史地理化生各省分单科自己命题。</a:t>
            </a:r>
            <a:endParaRPr lang="zh-CN" altLang="en-US" sz="2400">
              <a:latin typeface="汉仪魏碑简" panose="02010600000101010101" charset="-122"/>
              <a:ea typeface="汉仪魏碑简" panose="02010600000101010101" charset="-122"/>
              <a:cs typeface="汉仪魏碑简" panose="02010600000101010101" charset="-122"/>
            </a:endParaRPr>
          </a:p>
          <a:p>
            <a:r>
              <a:rPr lang="zh-CN" altLang="en-US" sz="2400">
                <a:latin typeface="汉仪魏碑简" panose="02010600000101010101" charset="-122"/>
                <a:ea typeface="汉仪魏碑简" panose="02010600000101010101" charset="-122"/>
                <a:cs typeface="汉仪魏碑简" panose="02010600000101010101" charset="-122"/>
                <a:sym typeface="+mn-ea"/>
              </a:rPr>
              <a:t>海南、重庆、辽宁；</a:t>
            </a:r>
            <a:endParaRPr lang="zh-CN" altLang="en-US" sz="2400">
              <a:latin typeface="汉仪魏碑简" panose="02010600000101010101" charset="-122"/>
              <a:ea typeface="汉仪魏碑简" panose="02010600000101010101" charset="-122"/>
              <a:cs typeface="汉仪魏碑简" panose="02010600000101010101" charset="-122"/>
              <a:sym typeface="+mn-ea"/>
            </a:endParaRPr>
          </a:p>
        </p:txBody>
      </p:sp>
      <p:sp>
        <p:nvSpPr>
          <p:cNvPr id="7" name="文本框 6"/>
          <p:cNvSpPr txBox="1"/>
          <p:nvPr/>
        </p:nvSpPr>
        <p:spPr>
          <a:xfrm>
            <a:off x="210820" y="5636260"/>
            <a:ext cx="10393680" cy="460375"/>
          </a:xfrm>
          <a:prstGeom prst="rect">
            <a:avLst/>
          </a:prstGeom>
          <a:solidFill>
            <a:srgbClr val="FFFF00"/>
          </a:solidFill>
        </p:spPr>
        <p:txBody>
          <a:bodyPr wrap="none" rtlCol="0" anchor="t">
            <a:spAutoFit/>
          </a:bodyPr>
          <a:p>
            <a:r>
              <a:rPr lang="zh-CN" altLang="en-US" sz="2400">
                <a:latin typeface="汉仪魏碑简" panose="02010600000101010101" charset="-122"/>
                <a:ea typeface="汉仪魏碑简" panose="02010600000101010101" charset="-122"/>
                <a:cs typeface="汉仪魏碑简" panose="02010600000101010101" charset="-122"/>
                <a:sym typeface="+mn-ea"/>
              </a:rPr>
              <a:t>完全自主命题</a:t>
            </a:r>
            <a:r>
              <a:rPr lang="en-US" altLang="zh-CN" sz="2400">
                <a:latin typeface="汉仪魏碑简" panose="02010600000101010101" charset="-122"/>
                <a:ea typeface="汉仪魏碑简" panose="02010600000101010101" charset="-122"/>
                <a:cs typeface="汉仪魏碑简" panose="02010600000101010101" charset="-122"/>
                <a:sym typeface="+mn-ea"/>
              </a:rPr>
              <a:t>4</a:t>
            </a:r>
            <a:r>
              <a:rPr lang="zh-CN" altLang="en-US" sz="2400">
                <a:latin typeface="汉仪魏碑简" panose="02010600000101010101" charset="-122"/>
                <a:ea typeface="汉仪魏碑简" panose="02010600000101010101" charset="-122"/>
                <a:cs typeface="汉仪魏碑简" panose="02010600000101010101" charset="-122"/>
                <a:sym typeface="+mn-ea"/>
              </a:rPr>
              <a:t>个省</a:t>
            </a:r>
            <a:r>
              <a:rPr lang="zh-CN" altLang="en-US" sz="2400">
                <a:latin typeface="汉仪魏碑简" panose="02010600000101010101" charset="-122"/>
                <a:ea typeface="汉仪魏碑简" panose="02010600000101010101" charset="-122"/>
                <a:cs typeface="汉仪魏碑简" panose="02010600000101010101" charset="-122"/>
                <a:sym typeface="+mn-ea"/>
              </a:rPr>
              <a:t>：适用于北京、上海、天津、浙江。（均地方自己命题）</a:t>
            </a:r>
            <a:endParaRPr lang="zh-CN" altLang="en-US" sz="2400">
              <a:latin typeface="汉仪魏碑简" panose="02010600000101010101" charset="-122"/>
              <a:ea typeface="汉仪魏碑简" panose="02010600000101010101" charset="-122"/>
              <a:cs typeface="汉仪魏碑简" panose="0201060000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8590" y="387350"/>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3</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148590" y="909320"/>
            <a:ext cx="11760835" cy="4707890"/>
          </a:xfrm>
          <a:prstGeom prst="rect">
            <a:avLst/>
          </a:prstGeom>
          <a:solidFill>
            <a:srgbClr val="FFFF00"/>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事件：</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北京</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五四运动</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上海</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中共诞生</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广州</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国共合作</a:t>
            </a:r>
            <a:endParaRPr lang="zh-CN" altLang="en-US" sz="2000" b="1">
              <a:latin typeface="黑体" panose="02010609060101010101" charset="-122"/>
              <a:ea typeface="黑体" panose="02010609060101010101" charset="-122"/>
              <a:cs typeface="黑体" panose="02010609060101010101" charset="-122"/>
            </a:endParaRPr>
          </a:p>
          <a:p>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主题：</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新民主主义革命的崛起</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论述：</a:t>
            </a:r>
            <a:r>
              <a:rPr lang="en-US" altLang="zh-CN" sz="2000" b="1">
                <a:latin typeface="黑体" panose="02010609060101010101" charset="-122"/>
                <a:ea typeface="黑体" panose="02010609060101010101" charset="-122"/>
                <a:cs typeface="黑体" panose="02010609060101010101" charset="-122"/>
              </a:rPr>
              <a:t>1919</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5</a:t>
            </a:r>
            <a:r>
              <a:rPr lang="zh-CN" altLang="en-US" sz="2000" b="1">
                <a:latin typeface="黑体" panose="02010609060101010101" charset="-122"/>
                <a:ea typeface="黑体" panose="02010609060101010101" charset="-122"/>
                <a:cs typeface="黑体" panose="02010609060101010101" charset="-122"/>
              </a:rPr>
              <a:t>月，北京爆发五四运动，在上海无产阶级的支持下，取得了初步的胜利，标志着新民主主主义革命的开始。五四运动后马克思主义广泛传播，为中国共产党的成立创造了条件。</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1921年7月，中共一大在上海召开，会议确立了党的名称、党的纲领，</a:t>
            </a:r>
            <a:r>
              <a:rPr lang="zh-CN" altLang="en-US" sz="2000" b="1">
                <a:latin typeface="黑体" panose="02010609060101010101" charset="-122"/>
                <a:ea typeface="黑体" panose="02010609060101010101" charset="-122"/>
                <a:cs typeface="黑体" panose="02010609060101010101" charset="-122"/>
                <a:sym typeface="+mn-ea"/>
              </a:rPr>
              <a:t>产生了党的领导机构</a:t>
            </a:r>
            <a:r>
              <a:rPr lang="zh-CN" altLang="en-US"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sym typeface="+mn-ea"/>
              </a:rPr>
              <a:t>标志着中共正式建立，</a:t>
            </a:r>
            <a:r>
              <a:rPr lang="zh-CN" altLang="en-US" sz="2000" b="1">
                <a:latin typeface="黑体" panose="02010609060101010101" charset="-122"/>
                <a:ea typeface="黑体" panose="02010609060101010101" charset="-122"/>
                <a:cs typeface="黑体" panose="02010609060101010101" charset="-122"/>
              </a:rPr>
              <a:t>中国革命面貌就焕然一新。 </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1923</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6</a:t>
            </a:r>
            <a:r>
              <a:rPr lang="zh-CN" altLang="en-US" sz="2000" b="1">
                <a:latin typeface="黑体" panose="02010609060101010101" charset="-122"/>
                <a:ea typeface="黑体" panose="02010609060101010101" charset="-122"/>
                <a:cs typeface="黑体" panose="02010609060101010101" charset="-122"/>
              </a:rPr>
              <a:t>月，中共三大在广州召开，会议决议国民党合作，建立革命统一战线。</a:t>
            </a:r>
            <a:r>
              <a:rPr lang="en-US" altLang="zh-CN" sz="2000" b="1">
                <a:latin typeface="黑体" panose="02010609060101010101" charset="-122"/>
                <a:ea typeface="黑体" panose="02010609060101010101" charset="-122"/>
                <a:cs typeface="黑体" panose="02010609060101010101" charset="-122"/>
              </a:rPr>
              <a:t>1924</a:t>
            </a:r>
            <a:r>
              <a:rPr lang="zh-CN" altLang="en-US" sz="2000" b="1">
                <a:latin typeface="黑体" panose="02010609060101010101" charset="-122"/>
                <a:ea typeface="黑体" panose="02010609060101010101" charset="-122"/>
                <a:cs typeface="黑体" panose="02010609060101010101" charset="-122"/>
              </a:rPr>
              <a:t>年国民党一大在广州召开，实现了第一次国共合作，建立了由工人、农民、小资产阶级、民族资产阶级组成革命统一战线，推动了国民大革命运动的到来。</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总之，五四运动后工人阶级成为革命主力军，中共建立 、国共合作，国民革命运动，说明中国新民主主义革命迅速崛起。</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8590" y="387350"/>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4</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148590" y="909320"/>
            <a:ext cx="11760835" cy="4399915"/>
          </a:xfrm>
          <a:prstGeom prst="rect">
            <a:avLst/>
          </a:prstGeom>
          <a:solidFill>
            <a:schemeClr val="accent2">
              <a:lumMod val="60000"/>
              <a:lumOff val="40000"/>
            </a:schemeClr>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事件：</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广州</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国共合作</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西安</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西安事变</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重庆</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重庆谈判</a:t>
            </a:r>
            <a:endParaRPr lang="zh-CN" altLang="en-US" sz="2000" b="1">
              <a:latin typeface="黑体" panose="02010609060101010101" charset="-122"/>
              <a:ea typeface="黑体" panose="02010609060101010101" charset="-122"/>
              <a:cs typeface="黑体" panose="02010609060101010101" charset="-122"/>
            </a:endParaRPr>
          </a:p>
          <a:p>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主题：</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国共关系合则两利，分则两伤</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论述：</a:t>
            </a:r>
            <a:r>
              <a:rPr lang="en-US" sz="2000" b="1">
                <a:latin typeface="黑体" panose="02010609060101010101" charset="-122"/>
                <a:ea typeface="黑体" panose="02010609060101010101" charset="-122"/>
                <a:cs typeface="黑体" panose="02010609060101010101" charset="-122"/>
              </a:rPr>
              <a:t>1924</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1</a:t>
            </a:r>
            <a:r>
              <a:rPr lang="zh-CN" altLang="en-US" sz="2000" b="1">
                <a:latin typeface="黑体" panose="02010609060101010101" charset="-122"/>
                <a:ea typeface="黑体" panose="02010609060101010101" charset="-122"/>
                <a:cs typeface="黑体" panose="02010609060101010101" charset="-122"/>
              </a:rPr>
              <a:t>月，广州国民党一大召开，实现了第一次国共合作，建立了革命统一战线，国民革命运动基本上推翻了北洋军阀的统治。</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a:t>
            </a:r>
            <a:r>
              <a:rPr lang="en-US" altLang="zh-CN" sz="2000" b="1">
                <a:latin typeface="黑体" panose="02010609060101010101" charset="-122"/>
                <a:ea typeface="黑体" panose="02010609060101010101" charset="-122"/>
                <a:cs typeface="黑体" panose="02010609060101010101" charset="-122"/>
              </a:rPr>
              <a:t>1936</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12</a:t>
            </a:r>
            <a:r>
              <a:rPr lang="zh-CN" altLang="en-US" sz="2000" b="1">
                <a:latin typeface="黑体" panose="02010609060101010101" charset="-122"/>
                <a:ea typeface="黑体" panose="02010609060101010101" charset="-122"/>
                <a:cs typeface="黑体" panose="02010609060101010101" charset="-122"/>
              </a:rPr>
              <a:t>月</a:t>
            </a:r>
            <a:r>
              <a:rPr lang="en-US" altLang="zh-CN" sz="2000" b="1">
                <a:latin typeface="黑体" panose="02010609060101010101" charset="-122"/>
                <a:ea typeface="黑体" panose="02010609060101010101" charset="-122"/>
                <a:cs typeface="黑体" panose="02010609060101010101" charset="-122"/>
              </a:rPr>
              <a:t>12</a:t>
            </a:r>
            <a:r>
              <a:rPr lang="zh-CN" altLang="en-US" sz="2000" b="1">
                <a:latin typeface="黑体" panose="02010609060101010101" charset="-122"/>
                <a:ea typeface="黑体" panose="02010609060101010101" charset="-122"/>
                <a:cs typeface="黑体" panose="02010609060101010101" charset="-122"/>
              </a:rPr>
              <a:t>日，西安事变发生，国共两党从民族利益出发，和平解决西安事变，标志着国共由内战对峙到团结合作，抗日民族统一战线初步建立，取得抗日战争的胜利，促进了中华民族的复兴</a:t>
            </a:r>
            <a:r>
              <a:rPr lang="zh-CN" altLang="en-US" sz="2000" b="1">
                <a:latin typeface="黑体" panose="02010609060101010101" charset="-122"/>
                <a:ea typeface="黑体" panose="02010609060101010101" charset="-122"/>
                <a:cs typeface="黑体" panose="02010609060101010101" charset="-122"/>
              </a:rPr>
              <a:t>。 </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1945</a:t>
            </a:r>
            <a:r>
              <a:rPr lang="zh-CN" altLang="en-US" sz="2000" b="1">
                <a:latin typeface="黑体" panose="02010609060101010101" charset="-122"/>
                <a:ea typeface="黑体" panose="02010609060101010101" charset="-122"/>
                <a:cs typeface="黑体" panose="02010609060101010101" charset="-122"/>
              </a:rPr>
              <a:t>年</a:t>
            </a:r>
            <a:r>
              <a:rPr lang="en-US" altLang="zh-CN" sz="2000" b="1">
                <a:latin typeface="黑体" panose="02010609060101010101" charset="-122"/>
                <a:ea typeface="黑体" panose="02010609060101010101" charset="-122"/>
                <a:cs typeface="黑体" panose="02010609060101010101" charset="-122"/>
              </a:rPr>
              <a:t>8---10</a:t>
            </a:r>
            <a:r>
              <a:rPr lang="zh-CN" altLang="en-US" sz="2000" b="1">
                <a:latin typeface="黑体" panose="02010609060101010101" charset="-122"/>
                <a:ea typeface="黑体" panose="02010609060101010101" charset="-122"/>
                <a:cs typeface="黑体" panose="02010609060101010101" charset="-122"/>
              </a:rPr>
              <a:t>月，国共两党重庆谈判，签订《双十协定》，后来国民党撕毁协定，挑起内战，导致海峡两岸分裂对峙。</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总之，中国近代社会主要矛盾变化、国共两党的阶级性、国际势力的影响等因素，影响着国共关系的走向，国共关系合则两利，分则两伤。</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48590" y="259715"/>
            <a:ext cx="1077595" cy="521970"/>
          </a:xfrm>
          <a:prstGeom prst="rect">
            <a:avLst/>
          </a:prstGeom>
          <a:noFill/>
        </p:spPr>
        <p:txBody>
          <a:bodyPr wrap="none" rtlCol="0" anchor="t">
            <a:spAutoFit/>
          </a:bodyPr>
          <a:p>
            <a:r>
              <a:rPr lang="zh-CN" altLang="en-US" sz="2800" b="1">
                <a:latin typeface="楷体" panose="02010609060101010101" charset="-122"/>
                <a:ea typeface="楷体" panose="02010609060101010101" charset="-122"/>
                <a:cs typeface="楷体" panose="02010609060101010101" charset="-122"/>
                <a:sym typeface="+mn-ea"/>
              </a:rPr>
              <a:t>示例</a:t>
            </a:r>
            <a:r>
              <a:rPr lang="en-US" altLang="zh-CN" sz="2800" b="1">
                <a:latin typeface="楷体" panose="02010609060101010101" charset="-122"/>
                <a:ea typeface="楷体" panose="02010609060101010101" charset="-122"/>
                <a:cs typeface="楷体" panose="02010609060101010101" charset="-122"/>
                <a:sym typeface="+mn-ea"/>
              </a:rPr>
              <a:t>5</a:t>
            </a:r>
            <a:endParaRPr lang="en-US" altLang="zh-CN" sz="28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71755" y="697230"/>
            <a:ext cx="12048490" cy="5323205"/>
          </a:xfrm>
          <a:prstGeom prst="rect">
            <a:avLst/>
          </a:prstGeom>
          <a:solidFill>
            <a:schemeClr val="accent5">
              <a:lumMod val="60000"/>
              <a:lumOff val="40000"/>
            </a:schemeClr>
          </a:solid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rPr>
              <a:t>事件：</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遵义</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遵义会议</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延安</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中共七大</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西柏坡</a:t>
            </a: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七届二中全会</a:t>
            </a:r>
            <a:endParaRPr lang="zh-CN" altLang="en-US" sz="2000" b="1">
              <a:latin typeface="黑体" panose="02010609060101010101" charset="-122"/>
              <a:ea typeface="黑体" panose="02010609060101010101" charset="-122"/>
              <a:cs typeface="黑体" panose="02010609060101010101" charset="-122"/>
            </a:endParaRPr>
          </a:p>
          <a:p>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主题：</a:t>
            </a:r>
            <a:r>
              <a:rPr lang="zh-CN" altLang="en-US" sz="2000" b="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新民主主义革命的胜利是毛泽东思想的胜利</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论述：</a:t>
            </a:r>
            <a:r>
              <a:rPr sz="2000" b="1">
                <a:latin typeface="黑体" panose="02010609060101010101" charset="-122"/>
                <a:ea typeface="黑体" panose="02010609060101010101" charset="-122"/>
                <a:cs typeface="黑体" panose="02010609060101010101" charset="-122"/>
                <a:sym typeface="+mn-ea"/>
              </a:rPr>
              <a:t>1935年</a:t>
            </a:r>
            <a:r>
              <a:rPr lang="en-US" sz="2000" b="1">
                <a:latin typeface="黑体" panose="02010609060101010101" charset="-122"/>
                <a:ea typeface="黑体" panose="02010609060101010101" charset="-122"/>
                <a:cs typeface="黑体" panose="02010609060101010101" charset="-122"/>
                <a:sym typeface="+mn-ea"/>
              </a:rPr>
              <a:t>1</a:t>
            </a:r>
            <a:r>
              <a:rPr lang="zh-CN" altLang="en-US" sz="2000" b="1">
                <a:latin typeface="黑体" panose="02010609060101010101" charset="-122"/>
                <a:ea typeface="黑体" panose="02010609060101010101" charset="-122"/>
                <a:cs typeface="黑体" panose="02010609060101010101" charset="-122"/>
                <a:sym typeface="+mn-ea"/>
              </a:rPr>
              <a:t>月，遵义会议纠正博古等人的左倾军事路线错误，肯定毛泽东的正确军事主张，</a:t>
            </a:r>
            <a:r>
              <a:rPr sz="2000" b="1">
                <a:latin typeface="黑体" panose="02010609060101010101" charset="-122"/>
                <a:ea typeface="黑体" panose="02010609060101010101" charset="-122"/>
                <a:cs typeface="黑体" panose="02010609060101010101" charset="-122"/>
                <a:sym typeface="+mn-ea"/>
              </a:rPr>
              <a:t>事实上确立了</a:t>
            </a:r>
            <a:r>
              <a:rPr lang="zh-CN" sz="2000" b="1">
                <a:latin typeface="黑体" panose="02010609060101010101" charset="-122"/>
                <a:ea typeface="黑体" panose="02010609060101010101" charset="-122"/>
                <a:cs typeface="黑体" panose="02010609060101010101" charset="-122"/>
                <a:sym typeface="+mn-ea"/>
              </a:rPr>
              <a:t>以</a:t>
            </a:r>
            <a:r>
              <a:rPr sz="2000" b="1">
                <a:latin typeface="黑体" panose="02010609060101010101" charset="-122"/>
                <a:ea typeface="黑体" panose="02010609060101010101" charset="-122"/>
                <a:cs typeface="黑体" panose="02010609060101010101" charset="-122"/>
                <a:sym typeface="+mn-ea"/>
              </a:rPr>
              <a:t>毛泽东</a:t>
            </a:r>
            <a:r>
              <a:rPr lang="zh-CN" sz="2000" b="1">
                <a:latin typeface="黑体" panose="02010609060101010101" charset="-122"/>
                <a:ea typeface="黑体" panose="02010609060101010101" charset="-122"/>
                <a:cs typeface="黑体" panose="02010609060101010101" charset="-122"/>
                <a:sym typeface="+mn-ea"/>
              </a:rPr>
              <a:t>为核心的党中央的正确</a:t>
            </a:r>
            <a:r>
              <a:rPr sz="2000" b="1">
                <a:latin typeface="黑体" panose="02010609060101010101" charset="-122"/>
                <a:ea typeface="黑体" panose="02010609060101010101" charset="-122"/>
                <a:cs typeface="黑体" panose="02010609060101010101" charset="-122"/>
                <a:sym typeface="+mn-ea"/>
              </a:rPr>
              <a:t>领导</a:t>
            </a:r>
            <a:r>
              <a:rPr lang="zh-CN" sz="2000" b="1">
                <a:latin typeface="黑体" panose="02010609060101010101" charset="-122"/>
                <a:ea typeface="黑体" panose="02010609060101010101" charset="-122"/>
                <a:cs typeface="黑体" panose="02010609060101010101" charset="-122"/>
                <a:sym typeface="+mn-ea"/>
              </a:rPr>
              <a:t>，成为党的历史上一个生死攸关的</a:t>
            </a:r>
            <a:r>
              <a:rPr sz="2000" b="1">
                <a:latin typeface="黑体" panose="02010609060101010101" charset="-122"/>
                <a:ea typeface="黑体" panose="02010609060101010101" charset="-122"/>
                <a:cs typeface="黑体" panose="02010609060101010101" charset="-122"/>
                <a:sym typeface="+mn-ea"/>
              </a:rPr>
              <a:t>转折点</a:t>
            </a:r>
            <a:r>
              <a:rPr lang="zh-CN" sz="2000" b="1">
                <a:latin typeface="黑体" panose="02010609060101010101" charset="-122"/>
                <a:ea typeface="黑体" panose="02010609060101010101" charset="-122"/>
                <a:cs typeface="黑体" panose="02010609060101010101" charset="-122"/>
                <a:sym typeface="+mn-ea"/>
              </a:rPr>
              <a:t>，</a:t>
            </a:r>
            <a:r>
              <a:rPr lang="zh-CN" sz="2000" b="1">
                <a:latin typeface="黑体" panose="02010609060101010101" charset="-122"/>
                <a:ea typeface="黑体" panose="02010609060101010101" charset="-122"/>
                <a:cs typeface="黑体" panose="02010609060101010101" charset="-122"/>
                <a:sym typeface="+mn-ea"/>
              </a:rPr>
              <a:t>保障了红军长征的胜利</a:t>
            </a:r>
            <a:r>
              <a:rPr sz="2000" b="1">
                <a:latin typeface="黑体" panose="02010609060101010101" charset="-122"/>
                <a:ea typeface="黑体" panose="02010609060101010101" charset="-122"/>
                <a:cs typeface="黑体" panose="02010609060101010101" charset="-122"/>
                <a:sym typeface="+mn-ea"/>
              </a:rPr>
              <a:t>。</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rPr>
              <a:t>    </a:t>
            </a:r>
            <a:r>
              <a:rPr sz="2000" b="1">
                <a:latin typeface="黑体" panose="02010609060101010101" charset="-122"/>
                <a:ea typeface="黑体" panose="02010609060101010101" charset="-122"/>
                <a:cs typeface="黑体" panose="02010609060101010101" charset="-122"/>
                <a:sym typeface="+mn-ea"/>
              </a:rPr>
              <a:t>1945年</a:t>
            </a:r>
            <a:r>
              <a:rPr lang="en-US" sz="2000" b="1">
                <a:latin typeface="黑体" panose="02010609060101010101" charset="-122"/>
                <a:ea typeface="黑体" panose="02010609060101010101" charset="-122"/>
                <a:cs typeface="黑体" panose="02010609060101010101" charset="-122"/>
                <a:sym typeface="+mn-ea"/>
              </a:rPr>
              <a:t>5</a:t>
            </a:r>
            <a:r>
              <a:rPr lang="zh-CN" altLang="en-US" sz="2000" b="1">
                <a:latin typeface="黑体" panose="02010609060101010101" charset="-122"/>
                <a:ea typeface="黑体" panose="02010609060101010101" charset="-122"/>
                <a:cs typeface="黑体" panose="02010609060101010101" charset="-122"/>
                <a:sym typeface="+mn-ea"/>
              </a:rPr>
              <a:t>月</a:t>
            </a:r>
            <a:r>
              <a:rPr sz="2000" b="1">
                <a:latin typeface="黑体" panose="02010609060101010101" charset="-122"/>
                <a:ea typeface="黑体" panose="02010609060101010101" charset="-122"/>
                <a:cs typeface="黑体" panose="02010609060101010101" charset="-122"/>
                <a:sym typeface="+mn-ea"/>
              </a:rPr>
              <a:t>，</a:t>
            </a:r>
            <a:r>
              <a:rPr lang="zh-CN" altLang="en-US" sz="2000" b="1">
                <a:latin typeface="黑体" panose="02010609060101010101" charset="-122"/>
                <a:ea typeface="黑体" panose="02010609060101010101" charset="-122"/>
                <a:cs typeface="黑体" panose="02010609060101010101" charset="-122"/>
                <a:sym typeface="+mn-ea"/>
              </a:rPr>
              <a:t>中共七大在延安召开，</a:t>
            </a:r>
            <a:r>
              <a:rPr sz="2000" b="1">
                <a:latin typeface="黑体" panose="02010609060101010101" charset="-122"/>
                <a:ea typeface="黑体" panose="02010609060101010101" charset="-122"/>
                <a:cs typeface="黑体" panose="02010609060101010101" charset="-122"/>
                <a:sym typeface="+mn-ea"/>
              </a:rPr>
              <a:t>毛泽东</a:t>
            </a:r>
            <a:r>
              <a:rPr lang="zh-CN" sz="2000" b="1">
                <a:latin typeface="黑体" panose="02010609060101010101" charset="-122"/>
                <a:ea typeface="黑体" panose="02010609060101010101" charset="-122"/>
                <a:cs typeface="黑体" panose="02010609060101010101" charset="-122"/>
                <a:sym typeface="+mn-ea"/>
              </a:rPr>
              <a:t>作</a:t>
            </a:r>
            <a:r>
              <a:rPr sz="2000" b="1">
                <a:latin typeface="黑体" panose="02010609060101010101" charset="-122"/>
                <a:ea typeface="黑体" panose="02010609060101010101" charset="-122"/>
                <a:cs typeface="黑体" panose="02010609060101010101" charset="-122"/>
                <a:sym typeface="+mn-ea"/>
              </a:rPr>
              <a:t>《论联合政府》的报告</a:t>
            </a:r>
            <a:r>
              <a:rPr lang="zh-CN" sz="2000" b="1">
                <a:latin typeface="黑体" panose="02010609060101010101" charset="-122"/>
                <a:ea typeface="黑体" panose="02010609060101010101" charset="-122"/>
                <a:cs typeface="黑体" panose="02010609060101010101" charset="-122"/>
                <a:sym typeface="+mn-ea"/>
              </a:rPr>
              <a:t>，毛泽东思想被确立为党的指导思想，是马克思主义同中国具体国情相结合的产物，是马克思主义的中国化，</a:t>
            </a:r>
            <a:r>
              <a:rPr sz="2000" b="1">
                <a:latin typeface="黑体" panose="02010609060101010101" charset="-122"/>
                <a:ea typeface="黑体" panose="02010609060101010101" charset="-122"/>
                <a:cs typeface="黑体" panose="02010609060101010101" charset="-122"/>
                <a:sym typeface="+mn-ea"/>
              </a:rPr>
              <a:t>为党</a:t>
            </a:r>
            <a:r>
              <a:rPr lang="zh-CN" sz="2000" b="1">
                <a:latin typeface="黑体" panose="02010609060101010101" charset="-122"/>
                <a:ea typeface="黑体" panose="02010609060101010101" charset="-122"/>
                <a:cs typeface="黑体" panose="02010609060101010101" charset="-122"/>
                <a:sym typeface="+mn-ea"/>
              </a:rPr>
              <a:t>夺</a:t>
            </a:r>
            <a:r>
              <a:rPr sz="2000" b="1">
                <a:latin typeface="黑体" panose="02010609060101010101" charset="-122"/>
                <a:ea typeface="黑体" panose="02010609060101010101" charset="-122"/>
                <a:cs typeface="黑体" panose="02010609060101010101" charset="-122"/>
                <a:sym typeface="+mn-ea"/>
              </a:rPr>
              <a:t>取抗日战争的胜利</a:t>
            </a:r>
            <a:r>
              <a:rPr lang="zh-CN" sz="2000" b="1">
                <a:latin typeface="黑体" panose="02010609060101010101" charset="-122"/>
                <a:ea typeface="黑体" panose="02010609060101010101" charset="-122"/>
                <a:cs typeface="黑体" panose="02010609060101010101" charset="-122"/>
                <a:sym typeface="+mn-ea"/>
              </a:rPr>
              <a:t>指明了方向</a:t>
            </a:r>
            <a:r>
              <a:rPr lang="zh-CN" altLang="en-US" sz="2000" b="1">
                <a:latin typeface="黑体" panose="02010609060101010101" charset="-122"/>
                <a:ea typeface="黑体" panose="02010609060101010101" charset="-122"/>
                <a:cs typeface="黑体" panose="02010609060101010101" charset="-122"/>
              </a:rPr>
              <a:t>。 </a:t>
            </a:r>
            <a:endParaRPr lang="zh-CN" altLang="en-US" sz="2000" b="1">
              <a:latin typeface="黑体" panose="02010609060101010101" charset="-122"/>
              <a:ea typeface="黑体" panose="02010609060101010101" charset="-122"/>
              <a:cs typeface="黑体" panose="02010609060101010101" charset="-122"/>
            </a:endParaRPr>
          </a:p>
          <a:p>
            <a:r>
              <a:rPr lang="en-US" altLang="zh-CN" sz="2000" b="1">
                <a:latin typeface="黑体" panose="02010609060101010101" charset="-122"/>
                <a:ea typeface="黑体" panose="02010609060101010101" charset="-122"/>
                <a:cs typeface="黑体" panose="02010609060101010101" charset="-122"/>
              </a:rPr>
              <a:t>   </a:t>
            </a:r>
            <a:r>
              <a:rPr lang="en-US" altLang="zh-CN" sz="2000" b="1">
                <a:latin typeface="黑体" panose="02010609060101010101" charset="-122"/>
                <a:ea typeface="黑体" panose="02010609060101010101" charset="-122"/>
                <a:cs typeface="黑体" panose="02010609060101010101" charset="-122"/>
                <a:sym typeface="+mn-ea"/>
              </a:rPr>
              <a:t>1949</a:t>
            </a:r>
            <a:r>
              <a:rPr lang="zh-CN" altLang="en-US" sz="2000" b="1">
                <a:latin typeface="黑体" panose="02010609060101010101" charset="-122"/>
                <a:ea typeface="黑体" panose="02010609060101010101" charset="-122"/>
                <a:cs typeface="黑体" panose="02010609060101010101" charset="-122"/>
                <a:sym typeface="+mn-ea"/>
              </a:rPr>
              <a:t>年</a:t>
            </a:r>
            <a:r>
              <a:rPr lang="en-US" altLang="zh-CN" sz="2000" b="1">
                <a:latin typeface="黑体" panose="02010609060101010101" charset="-122"/>
                <a:ea typeface="黑体" panose="02010609060101010101" charset="-122"/>
                <a:cs typeface="黑体" panose="02010609060101010101" charset="-122"/>
                <a:sym typeface="+mn-ea"/>
              </a:rPr>
              <a:t>3</a:t>
            </a:r>
            <a:r>
              <a:rPr lang="zh-CN" altLang="en-US" sz="2000" b="1">
                <a:latin typeface="黑体" panose="02010609060101010101" charset="-122"/>
                <a:ea typeface="黑体" panose="02010609060101010101" charset="-122"/>
                <a:cs typeface="黑体" panose="02010609060101010101" charset="-122"/>
                <a:sym typeface="+mn-ea"/>
              </a:rPr>
              <a:t>月，</a:t>
            </a:r>
            <a:r>
              <a:rPr sz="2000" b="1">
                <a:latin typeface="黑体" panose="02010609060101010101" charset="-122"/>
                <a:ea typeface="黑体" panose="02010609060101010101" charset="-122"/>
                <a:cs typeface="黑体" panose="02010609060101010101" charset="-122"/>
                <a:sym typeface="+mn-ea"/>
              </a:rPr>
              <a:t>七届二中全会</a:t>
            </a:r>
            <a:r>
              <a:rPr lang="zh-CN" sz="2000" b="1">
                <a:latin typeface="黑体" panose="02010609060101010101" charset="-122"/>
                <a:ea typeface="黑体" panose="02010609060101010101" charset="-122"/>
                <a:cs typeface="黑体" panose="02010609060101010101" charset="-122"/>
                <a:sym typeface="+mn-ea"/>
              </a:rPr>
              <a:t>在西柏坡召开，毛泽东指出党的</a:t>
            </a:r>
            <a:r>
              <a:rPr sz="2000" b="1">
                <a:latin typeface="黑体" panose="02010609060101010101" charset="-122"/>
                <a:ea typeface="黑体" panose="02010609060101010101" charset="-122"/>
                <a:cs typeface="黑体" panose="02010609060101010101" charset="-122"/>
                <a:sym typeface="+mn-ea"/>
              </a:rPr>
              <a:t>工作重心由乡村转移到城市</a:t>
            </a:r>
            <a:r>
              <a:rPr lang="zh-CN" sz="2000" b="1">
                <a:latin typeface="黑体" panose="02010609060101010101" charset="-122"/>
                <a:ea typeface="黑体" panose="02010609060101010101" charset="-122"/>
                <a:cs typeface="黑体" panose="02010609060101010101" charset="-122"/>
                <a:sym typeface="+mn-ea"/>
              </a:rPr>
              <a:t>，提出夺取全国胜利的方针，规定了党在政治、经济外交方面的基本政策，</a:t>
            </a:r>
            <a:r>
              <a:rPr sz="2000" b="1">
                <a:latin typeface="黑体" panose="02010609060101010101" charset="-122"/>
                <a:ea typeface="黑体" panose="02010609060101010101" charset="-122"/>
                <a:cs typeface="黑体" panose="02010609060101010101" charset="-122"/>
                <a:sym typeface="+mn-ea"/>
              </a:rPr>
              <a:t>七届二中全会</a:t>
            </a:r>
            <a:r>
              <a:rPr lang="zh-CN" sz="2000" b="1">
                <a:latin typeface="黑体" panose="02010609060101010101" charset="-122"/>
                <a:ea typeface="黑体" panose="02010609060101010101" charset="-122"/>
                <a:cs typeface="黑体" panose="02010609060101010101" charset="-122"/>
                <a:sym typeface="+mn-ea"/>
              </a:rPr>
              <a:t>发展了毛泽东思想，</a:t>
            </a:r>
            <a:r>
              <a:rPr sz="2000" b="1">
                <a:latin typeface="黑体" panose="02010609060101010101" charset="-122"/>
                <a:ea typeface="黑体" panose="02010609060101010101" charset="-122"/>
                <a:cs typeface="黑体" panose="02010609060101010101" charset="-122"/>
                <a:sym typeface="+mn-ea"/>
              </a:rPr>
              <a:t>为党夺取全国胜利和建</a:t>
            </a:r>
            <a:r>
              <a:rPr lang="zh-CN" sz="2000" b="1">
                <a:latin typeface="黑体" panose="02010609060101010101" charset="-122"/>
                <a:ea typeface="黑体" panose="02010609060101010101" charset="-122"/>
                <a:cs typeface="黑体" panose="02010609060101010101" charset="-122"/>
                <a:sym typeface="+mn-ea"/>
              </a:rPr>
              <a:t>立</a:t>
            </a:r>
            <a:r>
              <a:rPr sz="2000" b="1">
                <a:latin typeface="黑体" panose="02010609060101010101" charset="-122"/>
                <a:ea typeface="黑体" panose="02010609060101010101" charset="-122"/>
                <a:cs typeface="黑体" panose="02010609060101010101" charset="-122"/>
                <a:sym typeface="+mn-ea"/>
              </a:rPr>
              <a:t>新中国</a:t>
            </a:r>
            <a:r>
              <a:rPr lang="zh-CN" sz="2000" b="1">
                <a:latin typeface="黑体" panose="02010609060101010101" charset="-122"/>
                <a:ea typeface="黑体" panose="02010609060101010101" charset="-122"/>
                <a:cs typeface="黑体" panose="02010609060101010101" charset="-122"/>
                <a:sym typeface="+mn-ea"/>
              </a:rPr>
              <a:t>指明了方向</a:t>
            </a:r>
            <a:r>
              <a:rPr sz="2000" b="1">
                <a:latin typeface="黑体" panose="02010609060101010101" charset="-122"/>
                <a:ea typeface="黑体" panose="02010609060101010101" charset="-122"/>
                <a:cs typeface="黑体" panose="02010609060101010101" charset="-122"/>
                <a:sym typeface="+mn-ea"/>
              </a:rPr>
              <a:t>。</a:t>
            </a:r>
            <a:r>
              <a:rPr lang="zh-CN" altLang="en-US" sz="2000" b="1">
                <a:latin typeface="黑体" panose="02010609060101010101" charset="-122"/>
                <a:ea typeface="黑体" panose="02010609060101010101" charset="-122"/>
                <a:cs typeface="黑体" panose="02010609060101010101" charset="-122"/>
                <a:sym typeface="+mn-ea"/>
              </a:rPr>
              <a:t>       </a:t>
            </a:r>
            <a:endParaRPr lang="zh-CN" altLang="en-US" sz="2000" b="1">
              <a:latin typeface="黑体" panose="02010609060101010101" charset="-122"/>
              <a:ea typeface="黑体" panose="02010609060101010101" charset="-122"/>
              <a:cs typeface="黑体" panose="02010609060101010101" charset="-122"/>
            </a:endParaRPr>
          </a:p>
          <a:p>
            <a:r>
              <a:rPr lang="zh-CN" altLang="en-US" sz="2000" b="1">
                <a:latin typeface="黑体" panose="02010609060101010101" charset="-122"/>
                <a:ea typeface="黑体" panose="02010609060101010101" charset="-122"/>
                <a:cs typeface="黑体" panose="02010609060101010101" charset="-122"/>
                <a:sym typeface="+mn-ea"/>
              </a:rPr>
              <a:t>     总之，毛泽东思想是马克思主义基本原理与中国实际相结合的产物，是马克思主义中国化的第一次理论飞跃，加速了新民主义革命的胜利。</a:t>
            </a:r>
            <a:endParaRPr lang="zh-CN" altLang="en-US" sz="20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640" y="415290"/>
            <a:ext cx="11468735" cy="5179060"/>
          </a:xfrm>
        </p:spPr>
        <p:txBody>
          <a:bodyPr/>
          <a:p>
            <a:r>
              <a:rPr lang="zh-CN" altLang="zh-CN" b="1">
                <a:sym typeface="+mn-ea"/>
              </a:rPr>
              <a:t>四、试题</a:t>
            </a:r>
            <a:r>
              <a:rPr lang="zh-CN" altLang="zh-CN" b="1">
                <a:solidFill>
                  <a:srgbClr val="FF0000"/>
                </a:solidFill>
                <a:sym typeface="+mn-ea"/>
              </a:rPr>
              <a:t>预测分析</a:t>
            </a:r>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sz="2400" b="1">
              <a:solidFill>
                <a:srgbClr val="3740F9"/>
              </a:solidFill>
              <a:latin typeface="黑体" panose="02010609060101010101" charset="-122"/>
              <a:ea typeface="黑体" panose="02010609060101010101" charset="-122"/>
              <a:sym typeface="+mn-ea"/>
            </a:endParaRPr>
          </a:p>
        </p:txBody>
      </p:sp>
      <p:graphicFrame>
        <p:nvGraphicFramePr>
          <p:cNvPr id="4" name="表格 3"/>
          <p:cNvGraphicFramePr/>
          <p:nvPr>
            <p:custDataLst>
              <p:tags r:id="rId1"/>
            </p:custDataLst>
          </p:nvPr>
        </p:nvGraphicFramePr>
        <p:xfrm>
          <a:off x="40640" y="947420"/>
          <a:ext cx="12118975" cy="4755515"/>
        </p:xfrm>
        <a:graphic>
          <a:graphicData uri="http://schemas.openxmlformats.org/drawingml/2006/table">
            <a:tbl>
              <a:tblPr firstRow="1" bandRow="1">
                <a:tableStyleId>{5C22544A-7EE6-4342-B048-85BDC9FD1C3A}</a:tableStyleId>
              </a:tblPr>
              <a:tblGrid>
                <a:gridCol w="721995"/>
                <a:gridCol w="2598420"/>
                <a:gridCol w="676910"/>
                <a:gridCol w="3304540"/>
                <a:gridCol w="673100"/>
                <a:gridCol w="4144010"/>
              </a:tblGrid>
              <a:tr h="1181735">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2016</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rPr>
                        <a:t>一卷</a:t>
                      </a:r>
                      <a:endParaRPr lang="zh-CN" altLang="en-US" sz="2000" b="1">
                        <a:solidFill>
                          <a:schemeClr val="tx1"/>
                        </a:solidFill>
                        <a:latin typeface="楷体" panose="02010609060101010101" charset="-122"/>
                        <a:ea typeface="楷体" panose="02010609060101010101" charset="-122"/>
                        <a:cs typeface="楷体" panose="02010609060101010101" charset="-122"/>
                      </a:endParaRPr>
                    </a:p>
                  </a:txBody>
                  <a:tcPr>
                    <a:solidFill>
                      <a:srgbClr val="00B0F0"/>
                    </a:solidFill>
                  </a:tcPr>
                </a:tc>
                <a:tc>
                  <a:txBody>
                    <a:bodyPr/>
                    <a:p>
                      <a:pPr fontAlgn="auto">
                        <a:buNone/>
                      </a:pPr>
                      <a:r>
                        <a:rPr lang="zh-CN" sz="1800" b="1">
                          <a:solidFill>
                            <a:srgbClr val="FFFF00"/>
                          </a:solidFill>
                          <a:latin typeface="楷体" panose="02010609060101010101" charset="-122"/>
                          <a:ea typeface="楷体" panose="02010609060101010101" charset="-122"/>
                          <a:cs typeface="楷体" panose="02010609060101010101" charset="-122"/>
                        </a:rPr>
                        <a:t>世界史：（文字）</a:t>
                      </a:r>
                      <a:endParaRPr lang="zh-CN" sz="1800" b="1">
                        <a:solidFill>
                          <a:schemeClr val="bg1"/>
                        </a:solidFill>
                        <a:latin typeface="楷体" panose="02010609060101010101" charset="-122"/>
                        <a:ea typeface="楷体" panose="02010609060101010101" charset="-122"/>
                        <a:cs typeface="楷体" panose="02010609060101010101" charset="-122"/>
                      </a:endParaRPr>
                    </a:p>
                    <a:p>
                      <a:pPr fontAlgn="auto">
                        <a:buNone/>
                      </a:pPr>
                      <a:r>
                        <a:rPr lang="zh-CN" sz="1800" b="1">
                          <a:solidFill>
                            <a:schemeClr val="bg1"/>
                          </a:solidFill>
                          <a:latin typeface="楷体" panose="02010609060101010101" charset="-122"/>
                          <a:ea typeface="楷体" panose="02010609060101010101" charset="-122"/>
                          <a:cs typeface="楷体" panose="02010609060101010101" charset="-122"/>
                        </a:rPr>
                        <a:t>围绕“制度构想与实践”拟定具体的论题</a:t>
                      </a:r>
                      <a:endParaRPr lang="zh-CN" sz="1800" b="1">
                        <a:solidFill>
                          <a:schemeClr val="bg1"/>
                        </a:solidFill>
                        <a:latin typeface="楷体" panose="02010609060101010101" charset="-122"/>
                        <a:ea typeface="楷体" panose="02010609060101010101" charset="-122"/>
                        <a:cs typeface="楷体" panose="02010609060101010101" charset="-122"/>
                      </a:endParaRPr>
                    </a:p>
                  </a:txBody>
                  <a:tcPr>
                    <a:solidFill>
                      <a:srgbClr val="00B0F0"/>
                    </a:solidFill>
                  </a:tcPr>
                </a:tc>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2016</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rPr>
                        <a:t>二卷</a:t>
                      </a:r>
                      <a:endParaRPr lang="zh-CN" altLang="en-US" sz="2000" b="1">
                        <a:solidFill>
                          <a:schemeClr val="tx1"/>
                        </a:solidFill>
                        <a:latin typeface="楷体" panose="02010609060101010101" charset="-122"/>
                        <a:ea typeface="楷体" panose="02010609060101010101" charset="-122"/>
                        <a:cs typeface="楷体" panose="02010609060101010101" charset="-122"/>
                      </a:endParaRPr>
                    </a:p>
                  </a:txBody>
                  <a:tcPr>
                    <a:solidFill>
                      <a:srgbClr val="00B0F0"/>
                    </a:solidFill>
                  </a:tcPr>
                </a:tc>
                <a:tc>
                  <a:txBody>
                    <a:bodyPr/>
                    <a:p>
                      <a:pPr fontAlgn="auto">
                        <a:buNone/>
                      </a:pPr>
                      <a:r>
                        <a:rPr lang="zh-CN" sz="1800" b="1">
                          <a:solidFill>
                            <a:srgbClr val="FFFF00"/>
                          </a:solidFill>
                          <a:latin typeface="楷体" panose="02010609060101010101" charset="-122"/>
                          <a:ea typeface="楷体" panose="02010609060101010101" charset="-122"/>
                          <a:cs typeface="楷体" panose="02010609060101010101" charset="-122"/>
                        </a:rPr>
                        <a:t>中国史：（地图</a:t>
                      </a:r>
                      <a:r>
                        <a:rPr lang="en-US" altLang="zh-CN" sz="1800" b="1">
                          <a:solidFill>
                            <a:srgbClr val="FFFF00"/>
                          </a:solidFill>
                          <a:latin typeface="楷体" panose="02010609060101010101" charset="-122"/>
                          <a:ea typeface="楷体" panose="02010609060101010101" charset="-122"/>
                          <a:cs typeface="楷体" panose="02010609060101010101" charset="-122"/>
                        </a:rPr>
                        <a:t>+</a:t>
                      </a:r>
                      <a:r>
                        <a:rPr lang="zh-CN" sz="1800" b="1">
                          <a:solidFill>
                            <a:srgbClr val="FFFF00"/>
                          </a:solidFill>
                          <a:latin typeface="楷体" panose="02010609060101010101" charset="-122"/>
                          <a:ea typeface="楷体" panose="02010609060101010101" charset="-122"/>
                          <a:cs typeface="楷体" panose="02010609060101010101" charset="-122"/>
                        </a:rPr>
                        <a:t>文字）</a:t>
                      </a:r>
                      <a:endParaRPr lang="zh-CN" sz="1800" b="1">
                        <a:solidFill>
                          <a:srgbClr val="FFFF00"/>
                        </a:solidFill>
                        <a:latin typeface="楷体" panose="02010609060101010101" charset="-122"/>
                        <a:ea typeface="楷体" panose="02010609060101010101" charset="-122"/>
                        <a:cs typeface="楷体" panose="02010609060101010101" charset="-122"/>
                      </a:endParaRPr>
                    </a:p>
                    <a:p>
                      <a:pPr fontAlgn="auto">
                        <a:buNone/>
                      </a:pPr>
                      <a:r>
                        <a:rPr lang="zh-CN" sz="1800" b="1">
                          <a:solidFill>
                            <a:schemeClr val="bg1"/>
                          </a:solidFill>
                          <a:latin typeface="楷体" panose="02010609060101010101" charset="-122"/>
                          <a:ea typeface="楷体" panose="02010609060101010101" charset="-122"/>
                          <a:cs typeface="楷体" panose="02010609060101010101" charset="-122"/>
                        </a:rPr>
                        <a:t>玄奘、鉴真，解读材料提炼观点，并结合古代史其他所学知识，加以论述</a:t>
                      </a:r>
                      <a:endParaRPr lang="zh-CN" sz="1800" b="1">
                        <a:solidFill>
                          <a:schemeClr val="bg1"/>
                        </a:solidFill>
                        <a:latin typeface="楷体" panose="02010609060101010101" charset="-122"/>
                        <a:ea typeface="楷体" panose="02010609060101010101" charset="-122"/>
                        <a:cs typeface="楷体" panose="02010609060101010101" charset="-122"/>
                      </a:endParaRPr>
                    </a:p>
                  </a:txBody>
                  <a:tcPr>
                    <a:solidFill>
                      <a:srgbClr val="00B0F0"/>
                    </a:solidFill>
                  </a:tcPr>
                </a:tc>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2016</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rPr>
                        <a:t>三卷</a:t>
                      </a:r>
                      <a:endParaRPr lang="zh-CN" altLang="en-US" sz="2000" b="1">
                        <a:solidFill>
                          <a:schemeClr val="tx1"/>
                        </a:solidFill>
                        <a:latin typeface="楷体" panose="02010609060101010101" charset="-122"/>
                        <a:ea typeface="楷体" panose="02010609060101010101" charset="-122"/>
                        <a:cs typeface="楷体" panose="02010609060101010101" charset="-122"/>
                      </a:endParaRPr>
                    </a:p>
                  </a:txBody>
                  <a:tcPr>
                    <a:solidFill>
                      <a:srgbClr val="00B0F0"/>
                    </a:solidFill>
                  </a:tcPr>
                </a:tc>
                <a:tc>
                  <a:txBody>
                    <a:bodyPr/>
                    <a:p>
                      <a:pPr fontAlgn="auto">
                        <a:buNone/>
                      </a:pPr>
                      <a:r>
                        <a:rPr lang="zh-CN" sz="2000" b="1">
                          <a:solidFill>
                            <a:srgbClr val="002060"/>
                          </a:solidFill>
                          <a:latin typeface="楷体" panose="02010609060101010101" charset="-122"/>
                          <a:ea typeface="楷体" panose="02010609060101010101" charset="-122"/>
                          <a:cs typeface="楷体" panose="02010609060101010101" charset="-122"/>
                          <a:sym typeface="+mn-ea"/>
                        </a:rPr>
                        <a:t>中国史：（文字</a:t>
                      </a:r>
                      <a:r>
                        <a:rPr lang="en-US" altLang="zh-CN" sz="2000" b="1">
                          <a:solidFill>
                            <a:srgbClr val="002060"/>
                          </a:solidFill>
                          <a:latin typeface="楷体" panose="02010609060101010101" charset="-122"/>
                          <a:ea typeface="楷体" panose="02010609060101010101" charset="-122"/>
                          <a:cs typeface="楷体" panose="02010609060101010101" charset="-122"/>
                          <a:sym typeface="+mn-ea"/>
                        </a:rPr>
                        <a:t>+</a:t>
                      </a:r>
                      <a:r>
                        <a:rPr lang="zh-CN" sz="2000" b="1">
                          <a:solidFill>
                            <a:srgbClr val="002060"/>
                          </a:solidFill>
                          <a:latin typeface="楷体" panose="02010609060101010101" charset="-122"/>
                          <a:ea typeface="楷体" panose="02010609060101010101" charset="-122"/>
                          <a:cs typeface="楷体" panose="02010609060101010101" charset="-122"/>
                          <a:sym typeface="+mn-ea"/>
                        </a:rPr>
                        <a:t>地图）</a:t>
                      </a:r>
                      <a:endParaRPr lang="zh-CN" sz="2000" b="1">
                        <a:solidFill>
                          <a:srgbClr val="002060"/>
                        </a:solidFill>
                        <a:latin typeface="楷体" panose="02010609060101010101" charset="-122"/>
                        <a:ea typeface="楷体" panose="02010609060101010101" charset="-122"/>
                        <a:cs typeface="楷体" panose="02010609060101010101" charset="-122"/>
                        <a:sym typeface="+mn-ea"/>
                      </a:endParaRPr>
                    </a:p>
                    <a:p>
                      <a:pPr fontAlgn="auto">
                        <a:buNone/>
                      </a:pPr>
                      <a:r>
                        <a:rPr lang="zh-CN" sz="2000" b="1">
                          <a:solidFill>
                            <a:schemeClr val="bg1"/>
                          </a:solidFill>
                          <a:latin typeface="楷体" panose="02010609060101010101" charset="-122"/>
                          <a:ea typeface="楷体" panose="02010609060101010101" charset="-122"/>
                          <a:cs typeface="楷体" panose="02010609060101010101" charset="-122"/>
                          <a:sym typeface="+mn-ea"/>
                        </a:rPr>
                        <a:t>中国</a:t>
                      </a:r>
                      <a:r>
                        <a:rPr lang="zh-CN" altLang="en-US" sz="2000" b="1">
                          <a:solidFill>
                            <a:schemeClr val="bg1"/>
                          </a:solidFill>
                          <a:latin typeface="楷体" panose="02010609060101010101" charset="-122"/>
                          <a:ea typeface="楷体" panose="02010609060101010101" charset="-122"/>
                          <a:cs typeface="楷体" panose="02010609060101010101" charset="-122"/>
                        </a:rPr>
                        <a:t>近代自开放口岸的特点、原因</a:t>
                      </a:r>
                      <a:endParaRPr lang="zh-CN" altLang="en-US" sz="2000" b="1">
                        <a:solidFill>
                          <a:schemeClr val="bg1"/>
                        </a:solidFill>
                        <a:latin typeface="楷体" panose="02010609060101010101" charset="-122"/>
                        <a:ea typeface="楷体" panose="02010609060101010101" charset="-122"/>
                        <a:cs typeface="楷体" panose="02010609060101010101" charset="-122"/>
                      </a:endParaRPr>
                    </a:p>
                  </a:txBody>
                  <a:tcPr>
                    <a:solidFill>
                      <a:srgbClr val="FF0000"/>
                    </a:solidFill>
                  </a:tcPr>
                </a:tc>
              </a:tr>
              <a:tr h="1528445">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2017</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一卷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800" b="1">
                          <a:solidFill>
                            <a:srgbClr val="FFFF00"/>
                          </a:solidFill>
                          <a:latin typeface="楷体" panose="02010609060101010101" charset="-122"/>
                          <a:ea typeface="楷体" panose="02010609060101010101" charset="-122"/>
                          <a:cs typeface="楷体" panose="02010609060101010101" charset="-122"/>
                          <a:sym typeface="+mn-ea"/>
                        </a:rPr>
                        <a:t>中国世界史：（表格）</a:t>
                      </a:r>
                      <a:endParaRPr lang="zh-CN" sz="1800" b="1">
                        <a:solidFill>
                          <a:srgbClr val="FFFF00"/>
                        </a:solidFill>
                        <a:latin typeface="楷体" panose="02010609060101010101" charset="-122"/>
                        <a:ea typeface="楷体" panose="02010609060101010101" charset="-122"/>
                        <a:cs typeface="楷体" panose="02010609060101010101" charset="-122"/>
                        <a:sym typeface="+mn-ea"/>
                      </a:endParaRPr>
                    </a:p>
                    <a:p>
                      <a:pPr fontAlgn="auto">
                        <a:buNone/>
                      </a:pPr>
                      <a:r>
                        <a:rPr lang="zh-CN" sz="1600" b="1">
                          <a:solidFill>
                            <a:schemeClr val="bg1"/>
                          </a:solidFill>
                          <a:latin typeface="楷体" panose="02010609060101010101" charset="-122"/>
                          <a:ea typeface="楷体" panose="02010609060101010101" charset="-122"/>
                          <a:cs typeface="楷体" panose="02010609060101010101" charset="-122"/>
                          <a:sym typeface="+mn-ea"/>
                        </a:rPr>
                        <a:t>（明代与西方）</a:t>
                      </a:r>
                      <a:r>
                        <a:rPr lang="zh-CN" sz="1800" b="1">
                          <a:solidFill>
                            <a:schemeClr val="bg1"/>
                          </a:solidFill>
                          <a:latin typeface="楷体" panose="02010609060101010101" charset="-122"/>
                          <a:ea typeface="楷体" panose="02010609060101010101" charset="-122"/>
                          <a:cs typeface="楷体" panose="02010609060101010101" charset="-122"/>
                        </a:rPr>
                        <a:t>14～17世纪中外历史事件简表。自拟论题，并结合所学知识予以阐述。</a:t>
                      </a:r>
                      <a:endParaRPr lang="zh-CN" sz="1800" b="1">
                        <a:solidFill>
                          <a:schemeClr val="bg1"/>
                        </a:solidFill>
                        <a:latin typeface="楷体" panose="02010609060101010101" charset="-122"/>
                        <a:ea typeface="楷体" panose="02010609060101010101" charset="-122"/>
                        <a:cs typeface="楷体" panose="02010609060101010101" charset="-122"/>
                      </a:endParaRPr>
                    </a:p>
                  </a:txBody>
                  <a:tcPr>
                    <a:solidFill>
                      <a:srgbClr val="00B0F0"/>
                    </a:solidFill>
                  </a:tcPr>
                </a:tc>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2017</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二卷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800" b="1">
                          <a:solidFill>
                            <a:srgbClr val="FFFF00"/>
                          </a:solidFill>
                          <a:latin typeface="楷体" panose="02010609060101010101" charset="-122"/>
                          <a:ea typeface="楷体" panose="02010609060101010101" charset="-122"/>
                          <a:sym typeface="+mn-ea"/>
                        </a:rPr>
                        <a:t>中国世界史：（表格）</a:t>
                      </a:r>
                      <a:endParaRPr lang="zh-CN" sz="1800" b="1">
                        <a:solidFill>
                          <a:srgbClr val="FFFF00"/>
                        </a:solidFill>
                        <a:latin typeface="楷体" panose="02010609060101010101" charset="-122"/>
                        <a:ea typeface="楷体" panose="02010609060101010101" charset="-122"/>
                        <a:sym typeface="+mn-ea"/>
                      </a:endParaRPr>
                    </a:p>
                    <a:p>
                      <a:pPr fontAlgn="auto">
                        <a:buNone/>
                      </a:pPr>
                      <a:r>
                        <a:rPr lang="zh-CN" sz="1800" b="1">
                          <a:solidFill>
                            <a:schemeClr val="bg1"/>
                          </a:solidFill>
                          <a:latin typeface="楷体" panose="02010609060101010101" charset="-122"/>
                          <a:ea typeface="楷体" panose="02010609060101010101" charset="-122"/>
                          <a:sym typeface="+mn-ea"/>
                        </a:rPr>
                        <a:t>（钟表演变）从材料中提取两条或两条以上信息，拟定一个论题，并进行所拟论题进行简要阐述。</a:t>
                      </a:r>
                      <a:endParaRPr lang="zh-CN" sz="1800" b="1">
                        <a:solidFill>
                          <a:schemeClr val="bg1"/>
                        </a:solidFill>
                        <a:latin typeface="楷体" panose="02010609060101010101" charset="-122"/>
                        <a:ea typeface="楷体" panose="02010609060101010101" charset="-122"/>
                        <a:sym typeface="+mn-ea"/>
                      </a:endParaRPr>
                    </a:p>
                  </a:txBody>
                  <a:tcPr>
                    <a:solidFill>
                      <a:srgbClr val="00B0F0"/>
                    </a:solidFill>
                  </a:tcPr>
                </a:tc>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2017</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三卷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2000" b="1">
                          <a:solidFill>
                            <a:srgbClr val="002060"/>
                          </a:solidFill>
                          <a:latin typeface="楷体" panose="02010609060101010101" charset="-122"/>
                          <a:ea typeface="楷体" panose="02010609060101010101" charset="-122"/>
                          <a:cs typeface="楷体" panose="02010609060101010101" charset="-122"/>
                          <a:sym typeface="+mn-ea"/>
                        </a:rPr>
                        <a:t>中国史：（文字）</a:t>
                      </a:r>
                      <a:endParaRPr lang="zh-CN" sz="2000" b="1">
                        <a:solidFill>
                          <a:srgbClr val="002060"/>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2000" b="1">
                          <a:solidFill>
                            <a:schemeClr val="bg1"/>
                          </a:solidFill>
                          <a:latin typeface="楷体" panose="02010609060101010101" charset="-122"/>
                          <a:ea typeface="楷体" panose="02010609060101010101" charset="-122"/>
                          <a:cs typeface="楷体" panose="02010609060101010101" charset="-122"/>
                          <a:sym typeface="+mn-ea"/>
                        </a:rPr>
                        <a:t>（吕思勉</a:t>
                      </a:r>
                      <a:r>
                        <a:rPr lang="en-US" altLang="zh-CN" sz="2000" b="1">
                          <a:solidFill>
                            <a:schemeClr val="bg1"/>
                          </a:solidFill>
                          <a:latin typeface="楷体" panose="02010609060101010101" charset="-122"/>
                          <a:ea typeface="楷体" panose="02010609060101010101" charset="-122"/>
                          <a:cs typeface="楷体" panose="02010609060101010101" charset="-122"/>
                          <a:sym typeface="+mn-ea"/>
                        </a:rPr>
                        <a:t>--</a:t>
                      </a:r>
                      <a:r>
                        <a:rPr lang="zh-CN" altLang="en-US" sz="2000" b="1">
                          <a:solidFill>
                            <a:schemeClr val="bg1"/>
                          </a:solidFill>
                          <a:latin typeface="楷体" panose="02010609060101010101" charset="-122"/>
                          <a:ea typeface="楷体" panose="02010609060101010101" charset="-122"/>
                          <a:cs typeface="楷体" panose="02010609060101010101" charset="-122"/>
                          <a:sym typeface="+mn-ea"/>
                        </a:rPr>
                        <a:t>侵略双重性）结合中国近代史具体史实，自拟论题，并就所拟论题进行阐述</a:t>
                      </a:r>
                      <a:endParaRPr lang="zh-CN" altLang="en-US" sz="2000" b="1">
                        <a:solidFill>
                          <a:schemeClr val="bg1"/>
                        </a:solidFill>
                        <a:latin typeface="楷体" panose="02010609060101010101" charset="-122"/>
                        <a:ea typeface="楷体" panose="02010609060101010101" charset="-122"/>
                        <a:cs typeface="楷体" panose="02010609060101010101" charset="-122"/>
                        <a:sym typeface="+mn-ea"/>
                      </a:endParaRPr>
                    </a:p>
                  </a:txBody>
                  <a:tcPr>
                    <a:solidFill>
                      <a:srgbClr val="FF0000"/>
                    </a:solidFill>
                  </a:tcPr>
                </a:tc>
              </a:tr>
              <a:tr h="2045335">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2018</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一卷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800" b="1">
                          <a:solidFill>
                            <a:srgbClr val="FFFF00"/>
                          </a:solidFill>
                          <a:latin typeface="楷体" panose="02010609060101010101" charset="-122"/>
                          <a:ea typeface="楷体" panose="02010609060101010101" charset="-122"/>
                          <a:sym typeface="+mn-ea"/>
                        </a:rPr>
                        <a:t>世界史：（文字）</a:t>
                      </a:r>
                      <a:endParaRPr lang="zh-CN" sz="1800" b="1">
                        <a:solidFill>
                          <a:srgbClr val="FFFF00"/>
                        </a:solidFill>
                        <a:latin typeface="楷体" panose="02010609060101010101" charset="-122"/>
                        <a:ea typeface="楷体" panose="02010609060101010101" charset="-122"/>
                        <a:sym typeface="+mn-ea"/>
                      </a:endParaRPr>
                    </a:p>
                    <a:p>
                      <a:pPr fontAlgn="auto">
                        <a:buNone/>
                      </a:pPr>
                      <a:r>
                        <a:rPr lang="zh-CN" sz="1800" b="1">
                          <a:solidFill>
                            <a:schemeClr val="bg1"/>
                          </a:solidFill>
                          <a:latin typeface="楷体" panose="02010609060101010101" charset="-122"/>
                          <a:ea typeface="楷体" panose="02010609060101010101" charset="-122"/>
                          <a:sym typeface="+mn-ea"/>
                        </a:rPr>
                        <a:t>鲁宾逊</a:t>
                      </a:r>
                      <a:endParaRPr lang="zh-CN" sz="1800" b="1">
                        <a:solidFill>
                          <a:schemeClr val="bg1"/>
                        </a:solidFill>
                        <a:latin typeface="楷体" panose="02010609060101010101" charset="-122"/>
                        <a:ea typeface="楷体" panose="02010609060101010101" charset="-122"/>
                        <a:sym typeface="+mn-ea"/>
                      </a:endParaRPr>
                    </a:p>
                    <a:p>
                      <a:pPr fontAlgn="auto">
                        <a:buNone/>
                      </a:pPr>
                      <a:r>
                        <a:rPr lang="zh-CN" sz="1800" b="1">
                          <a:solidFill>
                            <a:schemeClr val="bg1"/>
                          </a:solidFill>
                          <a:latin typeface="楷体" panose="02010609060101010101" charset="-122"/>
                          <a:ea typeface="楷体" panose="02010609060101010101" charset="-122"/>
                          <a:sym typeface="+mn-ea"/>
                        </a:rPr>
                        <a:t>从上述梗概中提取一个情节，指出它所反映的近代早期重大历史现象，并概述和评价该历史现象。</a:t>
                      </a:r>
                      <a:endParaRPr lang="zh-CN" sz="1800" b="1">
                        <a:solidFill>
                          <a:schemeClr val="bg1"/>
                        </a:solidFill>
                        <a:latin typeface="楷体" panose="02010609060101010101" charset="-122"/>
                        <a:ea typeface="楷体" panose="02010609060101010101" charset="-122"/>
                        <a:sym typeface="+mn-ea"/>
                      </a:endParaRPr>
                    </a:p>
                  </a:txBody>
                  <a:tcPr>
                    <a:solidFill>
                      <a:srgbClr val="00B0F0"/>
                    </a:solidFill>
                  </a:tcPr>
                </a:tc>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2018</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二卷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800" b="1">
                          <a:solidFill>
                            <a:srgbClr val="FFFF00"/>
                          </a:solidFill>
                          <a:latin typeface="楷体" panose="02010609060101010101" charset="-122"/>
                          <a:ea typeface="楷体" panose="02010609060101010101" charset="-122"/>
                          <a:sym typeface="+mn-ea"/>
                        </a:rPr>
                        <a:t>中国史：（文字）</a:t>
                      </a:r>
                      <a:endParaRPr lang="zh-CN" sz="1800" b="1">
                        <a:solidFill>
                          <a:srgbClr val="FFFF00"/>
                        </a:solidFill>
                        <a:latin typeface="楷体" panose="02010609060101010101" charset="-122"/>
                        <a:ea typeface="楷体" panose="02010609060101010101" charset="-122"/>
                        <a:sym typeface="+mn-ea"/>
                      </a:endParaRPr>
                    </a:p>
                    <a:p>
                      <a:pPr fontAlgn="auto">
                        <a:buNone/>
                      </a:pPr>
                      <a:r>
                        <a:rPr lang="zh-CN" sz="1800" b="1">
                          <a:solidFill>
                            <a:schemeClr val="bg1"/>
                          </a:solidFill>
                          <a:latin typeface="楷体" panose="02010609060101010101" charset="-122"/>
                          <a:ea typeface="楷体" panose="02010609060101010101" charset="-122"/>
                          <a:sym typeface="+mn-ea"/>
                        </a:rPr>
                        <a:t>汉阳铁厂</a:t>
                      </a:r>
                      <a:endParaRPr lang="zh-CN" sz="1800" b="1">
                        <a:solidFill>
                          <a:schemeClr val="bg1"/>
                        </a:solidFill>
                        <a:latin typeface="楷体" panose="02010609060101010101" charset="-122"/>
                        <a:ea typeface="楷体" panose="02010609060101010101" charset="-122"/>
                        <a:sym typeface="+mn-ea"/>
                      </a:endParaRPr>
                    </a:p>
                    <a:p>
                      <a:pPr fontAlgn="auto">
                        <a:buNone/>
                      </a:pPr>
                      <a:r>
                        <a:rPr lang="zh-CN" sz="1800" b="1">
                          <a:solidFill>
                            <a:schemeClr val="bg1"/>
                          </a:solidFill>
                          <a:latin typeface="楷体" panose="02010609060101010101" charset="-122"/>
                          <a:ea typeface="楷体" panose="02010609060101010101" charset="-122"/>
                          <a:sym typeface="+mn-ea"/>
                        </a:rPr>
                        <a:t>材料提供了一个中国近代企业发展的案例，蕴含了现代化的诸多启示，从材料中提炼一个启示，并结合所学的中国近现代史知识予以说明。</a:t>
                      </a:r>
                      <a:endParaRPr lang="zh-CN" sz="1800" b="1">
                        <a:solidFill>
                          <a:schemeClr val="bg1"/>
                        </a:solidFill>
                        <a:latin typeface="楷体" panose="02010609060101010101" charset="-122"/>
                        <a:ea typeface="楷体" panose="02010609060101010101" charset="-122"/>
                        <a:sym typeface="+mn-ea"/>
                      </a:endParaRPr>
                    </a:p>
                  </a:txBody>
                  <a:tcPr>
                    <a:solidFill>
                      <a:srgbClr val="00B0F0"/>
                    </a:solidFill>
                  </a:tcPr>
                </a:tc>
                <a:tc>
                  <a:txBody>
                    <a:bodyPr/>
                    <a:p>
                      <a:pPr fontAlgn="auto">
                        <a:buNone/>
                      </a:pPr>
                      <a:r>
                        <a:rPr lang="en-US" sz="2000" b="1">
                          <a:solidFill>
                            <a:schemeClr val="tx1"/>
                          </a:solidFill>
                          <a:latin typeface="楷体" panose="02010609060101010101" charset="-122"/>
                          <a:ea typeface="楷体" panose="02010609060101010101" charset="-122"/>
                          <a:cs typeface="楷体" panose="02010609060101010101" charset="-122"/>
                        </a:rPr>
                        <a:t>2018</a:t>
                      </a:r>
                      <a:endParaRPr lang="en-US" sz="20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三卷</a:t>
                      </a:r>
                      <a:endParaRPr lang="zh-CN" altLang="en-US" sz="20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2000" b="1">
                          <a:solidFill>
                            <a:srgbClr val="002060"/>
                          </a:solidFill>
                          <a:latin typeface="楷体" panose="02010609060101010101" charset="-122"/>
                          <a:ea typeface="楷体" panose="02010609060101010101" charset="-122"/>
                          <a:sym typeface="+mn-ea"/>
                        </a:rPr>
                        <a:t>中国史：（表格）</a:t>
                      </a:r>
                      <a:endParaRPr lang="zh-CN" sz="2000" b="1">
                        <a:solidFill>
                          <a:srgbClr val="002060"/>
                        </a:solidFill>
                        <a:latin typeface="楷体" panose="02010609060101010101" charset="-122"/>
                        <a:ea typeface="楷体" panose="02010609060101010101" charset="-122"/>
                        <a:sym typeface="+mn-ea"/>
                      </a:endParaRPr>
                    </a:p>
                    <a:p>
                      <a:pPr fontAlgn="auto">
                        <a:buNone/>
                      </a:pPr>
                      <a:r>
                        <a:rPr lang="zh-CN" sz="2000" b="1">
                          <a:solidFill>
                            <a:schemeClr val="bg1"/>
                          </a:solidFill>
                          <a:latin typeface="楷体" panose="02010609060101010101" charset="-122"/>
                          <a:ea typeface="楷体" panose="02010609060101010101" charset="-122"/>
                          <a:sym typeface="+mn-ea"/>
                        </a:rPr>
                        <a:t>班固人物评价</a:t>
                      </a:r>
                      <a:endParaRPr lang="zh-CN" sz="2000" b="1">
                        <a:solidFill>
                          <a:schemeClr val="bg1"/>
                        </a:solidFill>
                        <a:latin typeface="楷体" panose="02010609060101010101" charset="-122"/>
                        <a:ea typeface="楷体" panose="02010609060101010101" charset="-122"/>
                        <a:sym typeface="+mn-ea"/>
                      </a:endParaRPr>
                    </a:p>
                    <a:p>
                      <a:pPr fontAlgn="auto">
                        <a:buNone/>
                      </a:pPr>
                      <a:r>
                        <a:rPr lang="zh-CN" altLang="en-US" sz="2000" b="1">
                          <a:solidFill>
                            <a:schemeClr val="bg1"/>
                          </a:solidFill>
                          <a:latin typeface="楷体" panose="02010609060101010101" charset="-122"/>
                          <a:ea typeface="楷体" panose="02010609060101010101" charset="-122"/>
                          <a:sym typeface="+mn-ea"/>
                        </a:rPr>
                        <a:t>根据材料并结合所学中国古代史知识，自拟论题，并就所拟论题进行阐述</a:t>
                      </a:r>
                      <a:endParaRPr lang="zh-CN" altLang="en-US" sz="2000" b="1">
                        <a:solidFill>
                          <a:schemeClr val="bg1"/>
                        </a:solidFill>
                        <a:latin typeface="楷体" panose="02010609060101010101" charset="-122"/>
                        <a:ea typeface="楷体" panose="02010609060101010101" charset="-122"/>
                        <a:sym typeface="+mn-ea"/>
                      </a:endParaRPr>
                    </a:p>
                  </a:txBody>
                  <a:tcPr>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640" y="319405"/>
            <a:ext cx="11468735" cy="5179060"/>
          </a:xfrm>
        </p:spPr>
        <p:txBody>
          <a:bodyPr/>
          <a:p>
            <a:r>
              <a:rPr lang="zh-CN" altLang="zh-CN" b="1">
                <a:sym typeface="+mn-ea"/>
              </a:rPr>
              <a:t>四、试题</a:t>
            </a:r>
            <a:r>
              <a:rPr lang="zh-CN" altLang="zh-CN" b="1">
                <a:solidFill>
                  <a:srgbClr val="FF0000"/>
                </a:solidFill>
                <a:sym typeface="+mn-ea"/>
              </a:rPr>
              <a:t>预测分析</a:t>
            </a:r>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sz="2400" b="1">
              <a:solidFill>
                <a:srgbClr val="3740F9"/>
              </a:solidFill>
              <a:latin typeface="黑体" panose="02010609060101010101" charset="-122"/>
              <a:ea typeface="黑体" panose="02010609060101010101" charset="-122"/>
              <a:sym typeface="+mn-ea"/>
            </a:endParaRPr>
          </a:p>
        </p:txBody>
      </p:sp>
      <p:graphicFrame>
        <p:nvGraphicFramePr>
          <p:cNvPr id="4" name="表格 3"/>
          <p:cNvGraphicFramePr/>
          <p:nvPr>
            <p:custDataLst>
              <p:tags r:id="rId1"/>
            </p:custDataLst>
          </p:nvPr>
        </p:nvGraphicFramePr>
        <p:xfrm>
          <a:off x="36195" y="734060"/>
          <a:ext cx="12118975" cy="6370320"/>
        </p:xfrm>
        <a:graphic>
          <a:graphicData uri="http://schemas.openxmlformats.org/drawingml/2006/table">
            <a:tbl>
              <a:tblPr firstRow="1" bandRow="1">
                <a:tableStyleId>{5C22544A-7EE6-4342-B048-85BDC9FD1C3A}</a:tableStyleId>
              </a:tblPr>
              <a:tblGrid>
                <a:gridCol w="721995"/>
                <a:gridCol w="2598420"/>
                <a:gridCol w="676910"/>
                <a:gridCol w="3304540"/>
                <a:gridCol w="673100"/>
                <a:gridCol w="4144010"/>
              </a:tblGrid>
              <a:tr h="1181735">
                <a:tc>
                  <a:txBody>
                    <a:bodyPr/>
                    <a:p>
                      <a:pPr fontAlgn="auto">
                        <a:buNone/>
                      </a:pPr>
                      <a:r>
                        <a:rPr lang="en-US" sz="1600" b="1">
                          <a:solidFill>
                            <a:schemeClr val="tx1"/>
                          </a:solidFill>
                          <a:latin typeface="楷体" panose="02010609060101010101" charset="-122"/>
                          <a:ea typeface="楷体" panose="02010609060101010101" charset="-122"/>
                          <a:cs typeface="楷体" panose="02010609060101010101" charset="-122"/>
                        </a:rPr>
                        <a:t>2019</a:t>
                      </a:r>
                      <a:endParaRPr lang="en-US" sz="16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一卷</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400" b="1">
                          <a:solidFill>
                            <a:srgbClr val="FFFF00"/>
                          </a:solidFill>
                          <a:latin typeface="楷体" panose="02010609060101010101" charset="-122"/>
                          <a:ea typeface="楷体" panose="02010609060101010101" charset="-122"/>
                          <a:cs typeface="黑体" panose="02010609060101010101" charset="-122"/>
                          <a:sym typeface="+mn-ea"/>
                        </a:rPr>
                        <a:t>中国史：（文字）</a:t>
                      </a:r>
                      <a:endParaRPr lang="zh-CN" sz="1400" b="1">
                        <a:solidFill>
                          <a:srgbClr val="FFFF00"/>
                        </a:solidFill>
                        <a:latin typeface="楷体" panose="02010609060101010101" charset="-122"/>
                        <a:ea typeface="楷体" panose="02010609060101010101" charset="-122"/>
                        <a:cs typeface="黑体" panose="02010609060101010101" charset="-122"/>
                        <a:sym typeface="+mn-ea"/>
                      </a:endParaRPr>
                    </a:p>
                    <a:p>
                      <a:pPr fontAlgn="auto">
                        <a:buNone/>
                      </a:pPr>
                      <a:r>
                        <a:rPr lang="zh-CN" sz="1400" b="1">
                          <a:solidFill>
                            <a:schemeClr val="bg1"/>
                          </a:solidFill>
                          <a:latin typeface="楷体" panose="02010609060101010101" charset="-122"/>
                          <a:ea typeface="楷体" panose="02010609060101010101" charset="-122"/>
                          <a:cs typeface="黑体" panose="02010609060101010101" charset="-122"/>
                        </a:rPr>
                        <a:t>钱穆《国史大纲》</a:t>
                      </a:r>
                      <a:endParaRPr lang="zh-CN" sz="1400" b="1">
                        <a:solidFill>
                          <a:schemeClr val="bg1"/>
                        </a:solidFill>
                        <a:latin typeface="楷体" panose="02010609060101010101" charset="-122"/>
                        <a:ea typeface="楷体" panose="02010609060101010101" charset="-122"/>
                        <a:cs typeface="黑体" panose="02010609060101010101" charset="-122"/>
                      </a:endParaRPr>
                    </a:p>
                    <a:p>
                      <a:pPr fontAlgn="auto">
                        <a:buNone/>
                      </a:pPr>
                      <a:r>
                        <a:rPr lang="zh-CN" sz="1400" b="1">
                          <a:solidFill>
                            <a:schemeClr val="bg1"/>
                          </a:solidFill>
                          <a:latin typeface="楷体" panose="02010609060101010101" charset="-122"/>
                          <a:ea typeface="楷体" panose="02010609060101010101" charset="-122"/>
                          <a:cs typeface="黑体" panose="02010609060101010101" charset="-122"/>
                        </a:rPr>
                        <a:t>评析材料中的观点（任意一点或整体），得出结论。（要求：结论不能重复材料中观点，持论有据，论证充分，表述清晰。）</a:t>
                      </a:r>
                      <a:endParaRPr lang="zh-CN" sz="1400" b="1">
                        <a:solidFill>
                          <a:schemeClr val="bg1"/>
                        </a:solidFill>
                        <a:latin typeface="楷体" panose="02010609060101010101" charset="-122"/>
                        <a:ea typeface="楷体" panose="02010609060101010101" charset="-122"/>
                        <a:cs typeface="黑体" panose="02010609060101010101" charset="-122"/>
                      </a:endParaRPr>
                    </a:p>
                  </a:txBody>
                  <a:tcPr>
                    <a:solidFill>
                      <a:srgbClr val="00B0F0"/>
                    </a:solidFill>
                  </a:tcPr>
                </a:tc>
                <a:tc>
                  <a:txBody>
                    <a:bodyPr/>
                    <a:p>
                      <a:pPr fontAlgn="auto">
                        <a:buNone/>
                      </a:pPr>
                      <a:r>
                        <a:rPr lang="en-US" sz="1600" b="1">
                          <a:solidFill>
                            <a:schemeClr val="tx1"/>
                          </a:solidFill>
                          <a:latin typeface="楷体" panose="02010609060101010101" charset="-122"/>
                          <a:ea typeface="楷体" panose="02010609060101010101" charset="-122"/>
                          <a:cs typeface="楷体" panose="02010609060101010101" charset="-122"/>
                        </a:rPr>
                        <a:t>2019</a:t>
                      </a:r>
                      <a:endParaRPr lang="en-US" sz="16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二卷</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400" b="1">
                          <a:solidFill>
                            <a:srgbClr val="FFFF00"/>
                          </a:solidFill>
                          <a:latin typeface="楷体" panose="02010609060101010101" charset="-122"/>
                          <a:ea typeface="楷体" panose="02010609060101010101" charset="-122"/>
                          <a:cs typeface="楷体" panose="02010609060101010101" charset="-122"/>
                          <a:sym typeface="+mn-ea"/>
                        </a:rPr>
                        <a:t>世界史：（时间轴）</a:t>
                      </a:r>
                      <a:endParaRPr lang="zh-CN" sz="1400" b="1">
                        <a:solidFill>
                          <a:srgbClr val="FFFF00"/>
                        </a:solidFill>
                        <a:latin typeface="楷体" panose="02010609060101010101" charset="-122"/>
                        <a:ea typeface="楷体" panose="02010609060101010101" charset="-122"/>
                        <a:cs typeface="楷体" panose="02010609060101010101" charset="-122"/>
                        <a:sym typeface="+mn-ea"/>
                      </a:endParaRPr>
                    </a:p>
                    <a:p>
                      <a:pPr fontAlgn="auto">
                        <a:buNone/>
                      </a:pPr>
                      <a:r>
                        <a:rPr lang="zh-CN" sz="1400" b="1">
                          <a:solidFill>
                            <a:schemeClr val="bg1"/>
                          </a:solidFill>
                          <a:latin typeface="楷体" panose="02010609060101010101" charset="-122"/>
                          <a:ea typeface="楷体" panose="02010609060101010101" charset="-122"/>
                          <a:cs typeface="楷体" panose="02010609060101010101" charset="-122"/>
                          <a:sym typeface="+mn-ea"/>
                        </a:rPr>
                        <a:t>自然进程与人文进程。</a:t>
                      </a:r>
                      <a:endParaRPr lang="zh-CN" sz="14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r>
                        <a:rPr lang="zh-CN" sz="1400" b="1">
                          <a:solidFill>
                            <a:schemeClr val="bg1"/>
                          </a:solidFill>
                          <a:latin typeface="楷体" panose="02010609060101010101" charset="-122"/>
                          <a:ea typeface="楷体" panose="02010609060101010101" charset="-122"/>
                          <a:cs typeface="楷体" panose="02010609060101010101" charset="-122"/>
                          <a:sym typeface="+mn-ea"/>
                        </a:rPr>
                        <a:t>材料反映了一位学者对19和20世纪世界历史的认识，对此认识提出你自己的见解（赞成、质疑、修改皆可），并说明理由。（要求：见解明确，持论有据，表述清晰。)</a:t>
                      </a:r>
                      <a:endParaRPr lang="zh-CN" sz="1400" b="1">
                        <a:solidFill>
                          <a:schemeClr val="bg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en-US" sz="1600" b="1">
                          <a:solidFill>
                            <a:schemeClr val="tx1"/>
                          </a:solidFill>
                          <a:latin typeface="楷体" panose="02010609060101010101" charset="-122"/>
                          <a:ea typeface="楷体" panose="02010609060101010101" charset="-122"/>
                          <a:cs typeface="楷体" panose="02010609060101010101" charset="-122"/>
                        </a:rPr>
                        <a:t>2019</a:t>
                      </a:r>
                      <a:endParaRPr lang="en-US" sz="1600" b="1">
                        <a:solidFill>
                          <a:schemeClr val="tx1"/>
                        </a:solidFill>
                        <a:latin typeface="楷体" panose="02010609060101010101" charset="-122"/>
                        <a:ea typeface="楷体" panose="02010609060101010101" charset="-122"/>
                        <a:cs typeface="楷体" panose="02010609060101010101" charset="-122"/>
                      </a:endParaRPr>
                    </a:p>
                    <a:p>
                      <a:pPr fontAlgn="auto">
                        <a:buNone/>
                      </a:pP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三卷</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600" b="1">
                          <a:solidFill>
                            <a:srgbClr val="002060"/>
                          </a:solidFill>
                          <a:latin typeface="楷体" panose="02010609060101010101" charset="-122"/>
                          <a:ea typeface="楷体" panose="02010609060101010101" charset="-122"/>
                          <a:cs typeface="黑体" panose="02010609060101010101" charset="-122"/>
                          <a:sym typeface="+mn-ea"/>
                        </a:rPr>
                        <a:t>中国史：（表格）</a:t>
                      </a:r>
                      <a:endParaRPr lang="zh-CN" sz="1600" b="1">
                        <a:solidFill>
                          <a:srgbClr val="002060"/>
                        </a:solidFill>
                        <a:latin typeface="楷体" panose="02010609060101010101" charset="-122"/>
                        <a:ea typeface="楷体" panose="02010609060101010101" charset="-122"/>
                        <a:cs typeface="黑体" panose="02010609060101010101" charset="-122"/>
                        <a:sym typeface="+mn-ea"/>
                      </a:endParaRPr>
                    </a:p>
                    <a:p>
                      <a:pPr fontAlgn="auto">
                        <a:buNone/>
                      </a:pPr>
                      <a:r>
                        <a:rPr lang="zh-CN" sz="1600" b="1">
                          <a:solidFill>
                            <a:schemeClr val="bg1"/>
                          </a:solidFill>
                          <a:latin typeface="楷体" panose="02010609060101010101" charset="-122"/>
                          <a:ea typeface="楷体" panose="02010609060101010101" charset="-122"/>
                          <a:cs typeface="黑体" panose="02010609060101010101" charset="-122"/>
                          <a:sym typeface="+mn-ea"/>
                        </a:rPr>
                        <a:t>《汤姆叔叔的小屋》翻译与改动</a:t>
                      </a:r>
                      <a:endParaRPr lang="zh-CN" sz="1600" b="1">
                        <a:solidFill>
                          <a:schemeClr val="bg1"/>
                        </a:solidFill>
                        <a:latin typeface="楷体" panose="02010609060101010101" charset="-122"/>
                        <a:ea typeface="楷体" panose="02010609060101010101" charset="-122"/>
                        <a:cs typeface="黑体" panose="02010609060101010101" charset="-122"/>
                        <a:sym typeface="+mn-ea"/>
                      </a:endParaRPr>
                    </a:p>
                    <a:p>
                      <a:pPr fontAlgn="auto">
                        <a:buNone/>
                      </a:pPr>
                      <a:r>
                        <a:rPr lang="zh-CN" altLang="en-US" sz="1600" b="1">
                          <a:solidFill>
                            <a:schemeClr val="bg1"/>
                          </a:solidFill>
                          <a:latin typeface="楷体" panose="02010609060101010101" charset="-122"/>
                          <a:ea typeface="楷体" panose="02010609060101010101" charset="-122"/>
                          <a:cs typeface="黑体" panose="02010609060101010101" charset="-122"/>
                          <a:sym typeface="+mn-ea"/>
                        </a:rPr>
                        <a:t>从材料中提出一个论题，结合所学知识，加以论述。（要求：论题明确，持论有据，表述清晰。）</a:t>
                      </a:r>
                      <a:endParaRPr lang="zh-CN" altLang="en-US" sz="1600" b="1">
                        <a:solidFill>
                          <a:schemeClr val="bg1"/>
                        </a:solidFill>
                        <a:latin typeface="楷体" panose="02010609060101010101" charset="-122"/>
                        <a:ea typeface="楷体" panose="02010609060101010101" charset="-122"/>
                        <a:cs typeface="黑体" panose="02010609060101010101" charset="-122"/>
                        <a:sym typeface="+mn-ea"/>
                      </a:endParaRPr>
                    </a:p>
                  </a:txBody>
                  <a:tcPr>
                    <a:solidFill>
                      <a:srgbClr val="FF0000"/>
                    </a:solidFill>
                  </a:tcPr>
                </a:tc>
              </a:tr>
              <a:tr h="1528445">
                <a:tc>
                  <a:txBody>
                    <a:bodyPr/>
                    <a:p>
                      <a:pPr fontAlgn="auto">
                        <a:buNone/>
                      </a:pP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2020</a:t>
                      </a:r>
                      <a:endParaRPr lang="en-US" altLang="zh-CN" sz="16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一卷</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altLang="en-US" sz="1400" b="1">
                          <a:solidFill>
                            <a:srgbClr val="FFFF00"/>
                          </a:solidFill>
                          <a:latin typeface="楷体" panose="02010609060101010101" charset="-122"/>
                          <a:ea typeface="楷体" panose="02010609060101010101" charset="-122"/>
                          <a:cs typeface="黑体" panose="02010609060101010101" charset="-122"/>
                        </a:rPr>
                        <a:t>中国史：（文字）宋史</a:t>
                      </a:r>
                      <a:endParaRPr lang="zh-CN" altLang="en-US" sz="1400" b="1">
                        <a:solidFill>
                          <a:srgbClr val="FFFF00"/>
                        </a:solidFill>
                        <a:latin typeface="楷体" panose="02010609060101010101" charset="-122"/>
                        <a:ea typeface="楷体" panose="02010609060101010101" charset="-122"/>
                        <a:cs typeface="黑体" panose="02010609060101010101" charset="-122"/>
                      </a:endParaRPr>
                    </a:p>
                    <a:p>
                      <a:pPr fontAlgn="auto">
                        <a:buNone/>
                      </a:pPr>
                      <a:r>
                        <a:rPr lang="zh-CN" altLang="en-US" sz="1400" b="1">
                          <a:solidFill>
                            <a:schemeClr val="bg1"/>
                          </a:solidFill>
                          <a:latin typeface="楷体" panose="02010609060101010101" charset="-122"/>
                          <a:ea typeface="楷体" panose="02010609060101010101" charset="-122"/>
                          <a:cs typeface="黑体" panose="02010609060101010101" charset="-122"/>
                        </a:rPr>
                        <a:t>结合所学知识，就中国古代某一历史时期， 自拟一个能够反映其时代特征的书名，并运用具体史实予以论证。（要求：论证充分，史实准确，表述清晰。）</a:t>
                      </a:r>
                      <a:endParaRPr lang="zh-CN" altLang="en-US" sz="1400" b="1">
                        <a:solidFill>
                          <a:schemeClr val="bg1"/>
                        </a:solidFill>
                        <a:latin typeface="楷体" panose="02010609060101010101" charset="-122"/>
                        <a:ea typeface="楷体" panose="02010609060101010101" charset="-122"/>
                        <a:cs typeface="黑体" panose="02010609060101010101" charset="-122"/>
                      </a:endParaRPr>
                    </a:p>
                  </a:txBody>
                  <a:tcPr>
                    <a:solidFill>
                      <a:srgbClr val="00B0F0"/>
                    </a:solidFill>
                  </a:tcPr>
                </a:tc>
                <a:tc>
                  <a:txBody>
                    <a:bodyPr/>
                    <a:p>
                      <a:pPr fontAlgn="auto">
                        <a:buNone/>
                      </a:pP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2020</a:t>
                      </a:r>
                      <a:endParaRPr lang="en-US" altLang="zh-CN" sz="16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二卷</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altLang="en-US" sz="1400" b="1">
                          <a:solidFill>
                            <a:srgbClr val="FFFF00"/>
                          </a:solidFill>
                          <a:latin typeface="楷体" panose="02010609060101010101" charset="-122"/>
                          <a:ea typeface="楷体" panose="02010609060101010101" charset="-122"/>
                          <a:cs typeface="楷体" panose="02010609060101010101" charset="-122"/>
                          <a:sym typeface="+mn-ea"/>
                        </a:rPr>
                        <a:t>世界史：（图片）欧盟</a:t>
                      </a:r>
                      <a:endParaRPr lang="zh-CN" altLang="en-US" sz="1400" b="1">
                        <a:solidFill>
                          <a:srgbClr val="FFFF00"/>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400" b="1">
                          <a:solidFill>
                            <a:schemeClr val="bg1"/>
                          </a:solidFill>
                          <a:latin typeface="楷体" panose="02010609060101010101" charset="-122"/>
                          <a:ea typeface="楷体" panose="02010609060101010101" charset="-122"/>
                          <a:cs typeface="楷体" panose="02010609060101010101" charset="-122"/>
                          <a:sym typeface="+mn-ea"/>
                        </a:rPr>
                        <a:t>根据材料并结合所学知识，从三列支柱中各选取一点。三点之间要有相互联系，展开论述。（要求：明确列出三点，联系符合逻辑，史实准确，论述充分，表达清晰。）</a:t>
                      </a:r>
                      <a:endParaRPr lang="zh-CN" altLang="en-US" sz="1400" b="1">
                        <a:solidFill>
                          <a:schemeClr val="bg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2020</a:t>
                      </a:r>
                      <a:endParaRPr lang="en-US" altLang="zh-CN" sz="16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三卷</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altLang="en-US" sz="1600" b="1">
                          <a:solidFill>
                            <a:srgbClr val="002060"/>
                          </a:solidFill>
                          <a:latin typeface="楷体" panose="02010609060101010101" charset="-122"/>
                          <a:ea typeface="楷体" panose="02010609060101010101" charset="-122"/>
                          <a:cs typeface="黑体" panose="02010609060101010101" charset="-122"/>
                          <a:sym typeface="+mn-ea"/>
                        </a:rPr>
                        <a:t>中国史：（表格）农民调查统计</a:t>
                      </a:r>
                      <a:endParaRPr lang="zh-CN" altLang="en-US" sz="1600" b="1">
                        <a:solidFill>
                          <a:srgbClr val="002060"/>
                        </a:solidFill>
                        <a:latin typeface="楷体" panose="02010609060101010101" charset="-122"/>
                        <a:ea typeface="楷体" panose="02010609060101010101" charset="-122"/>
                        <a:cs typeface="黑体" panose="02010609060101010101" charset="-122"/>
                        <a:sym typeface="+mn-ea"/>
                      </a:endParaRPr>
                    </a:p>
                    <a:p>
                      <a:pPr fontAlgn="auto">
                        <a:buNone/>
                      </a:pPr>
                      <a:r>
                        <a:rPr lang="zh-CN" altLang="en-US" sz="1600" b="1">
                          <a:solidFill>
                            <a:schemeClr val="bg1"/>
                          </a:solidFill>
                          <a:latin typeface="楷体" panose="02010609060101010101" charset="-122"/>
                          <a:ea typeface="楷体" panose="02010609060101010101" charset="-122"/>
                          <a:cs typeface="黑体" panose="02010609060101010101" charset="-122"/>
                          <a:sym typeface="+mn-ea"/>
                        </a:rPr>
                        <a:t>根据材料并结合所学知识，就材料整体或其中任意一点拟定一个论题，并予以阐述。（要求：论题明确，持论有据，论证充分，表达清晰。）</a:t>
                      </a:r>
                      <a:endParaRPr lang="zh-CN" altLang="en-US" sz="1600" b="1">
                        <a:solidFill>
                          <a:schemeClr val="bg1"/>
                        </a:solidFill>
                        <a:latin typeface="楷体" panose="02010609060101010101" charset="-122"/>
                        <a:ea typeface="楷体" panose="02010609060101010101" charset="-122"/>
                        <a:cs typeface="黑体" panose="02010609060101010101" charset="-122"/>
                        <a:sym typeface="+mn-ea"/>
                      </a:endParaRPr>
                    </a:p>
                  </a:txBody>
                  <a:tcPr>
                    <a:solidFill>
                      <a:srgbClr val="FF0000"/>
                    </a:solidFill>
                  </a:tcPr>
                </a:tc>
              </a:tr>
              <a:tr h="2045335">
                <a:tc>
                  <a:txBody>
                    <a:bodyPr/>
                    <a:p>
                      <a:pPr fontAlgn="auto">
                        <a:buNone/>
                      </a:pPr>
                      <a:r>
                        <a:rPr lang="en-US" altLang="zh-CN" sz="1800" b="1">
                          <a:solidFill>
                            <a:schemeClr val="tx1"/>
                          </a:solidFill>
                          <a:latin typeface="楷体" panose="02010609060101010101" charset="-122"/>
                          <a:ea typeface="楷体" panose="02010609060101010101" charset="-122"/>
                          <a:cs typeface="楷体" panose="02010609060101010101" charset="-122"/>
                          <a:sym typeface="+mn-ea"/>
                        </a:rPr>
                        <a:t>2021</a:t>
                      </a:r>
                      <a:r>
                        <a:rPr lang="zh-CN" altLang="en-US" sz="1800" b="1">
                          <a:solidFill>
                            <a:schemeClr val="tx1"/>
                          </a:solidFill>
                          <a:latin typeface="楷体" panose="02010609060101010101" charset="-122"/>
                          <a:ea typeface="楷体" panose="02010609060101010101" charset="-122"/>
                          <a:cs typeface="楷体" panose="02010609060101010101" charset="-122"/>
                          <a:sym typeface="+mn-ea"/>
                        </a:rPr>
                        <a:t>乙卷</a:t>
                      </a:r>
                      <a:endParaRPr lang="zh-CN" altLang="en-US" sz="18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endParaRPr lang="zh-CN" altLang="en-US" sz="18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gridSpan="3">
                  <a:txBody>
                    <a:bodyPr/>
                    <a:p>
                      <a:pPr fontAlgn="auto">
                        <a:buNone/>
                      </a:pPr>
                      <a:r>
                        <a:rPr lang="zh-CN" altLang="en-US" sz="1600" b="1">
                          <a:solidFill>
                            <a:srgbClr val="FFFF00"/>
                          </a:solidFill>
                          <a:latin typeface="楷体" panose="02010609060101010101" charset="-122"/>
                          <a:ea typeface="楷体" panose="02010609060101010101" charset="-122"/>
                          <a:cs typeface="黑体" panose="02010609060101010101" charset="-122"/>
                          <a:sym typeface="+mn-ea"/>
                        </a:rPr>
                        <a:t>中国史：（地图）近代党史</a:t>
                      </a: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bg1"/>
                          </a:solidFill>
                          <a:latin typeface="楷体" panose="02010609060101010101" charset="-122"/>
                          <a:ea typeface="楷体" panose="02010609060101010101" charset="-122"/>
                          <a:cs typeface="楷体" panose="02010609060101010101" charset="-122"/>
                          <a:sym typeface="+mn-ea"/>
                        </a:rPr>
                        <a:t>图6是中国共产党建立至中华人民共和国成立间部分重要会议示意图。从图中任选两次会议，根据材料并结合所学知识，简析两次会议间中国共产党的发展，并说明其原因。（要求：明确列出两次会议，观点正确，史实准确，论证充分，表述清晰。）</a:t>
                      </a: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bg1"/>
                          </a:solidFill>
                          <a:latin typeface="楷体" panose="02010609060101010101" charset="-122"/>
                          <a:ea typeface="楷体" panose="02010609060101010101" charset="-122"/>
                          <a:cs typeface="楷体" panose="02010609060101010101" charset="-122"/>
                          <a:sym typeface="+mn-ea"/>
                        </a:rPr>
                        <a:t>乙卷适用：</a:t>
                      </a: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bg1"/>
                          </a:solidFill>
                          <a:latin typeface="楷体" panose="02010609060101010101" charset="-122"/>
                          <a:ea typeface="楷体" panose="02010609060101010101" charset="-122"/>
                          <a:cs typeface="楷体" panose="02010609060101010101" charset="-122"/>
                          <a:sym typeface="+mn-ea"/>
                        </a:rPr>
                        <a:t>河南、安徽、江西、山西、陕西、黑龙江、吉林、甘肃、内蒙古、青海、宁夏、新疆</a:t>
                      </a: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hMerge="1">
                  <a:tcPr>
                    <a:solidFill>
                      <a:srgbClr val="00B0F0"/>
                    </a:solidFill>
                  </a:tcPr>
                </a:tc>
                <a:tc hMerge="1">
                  <a:tcPr>
                    <a:solidFill>
                      <a:srgbClr val="00B0F0"/>
                    </a:solidFill>
                  </a:tcPr>
                </a:tc>
                <a:tc>
                  <a:txBody>
                    <a:bodyPr/>
                    <a:p>
                      <a:pPr fontAlgn="auto">
                        <a:buNone/>
                      </a:pPr>
                      <a:r>
                        <a:rPr lang="en-US" altLang="zh-CN" sz="1800" b="1">
                          <a:solidFill>
                            <a:schemeClr val="tx1"/>
                          </a:solidFill>
                          <a:latin typeface="楷体" panose="02010609060101010101" charset="-122"/>
                          <a:ea typeface="楷体" panose="02010609060101010101" charset="-122"/>
                          <a:cs typeface="楷体" panose="02010609060101010101" charset="-122"/>
                          <a:sym typeface="+mn-ea"/>
                        </a:rPr>
                        <a:t>2021</a:t>
                      </a:r>
                      <a:endParaRPr lang="en-US" altLang="zh-CN" sz="18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800" b="1">
                          <a:solidFill>
                            <a:schemeClr val="tx1"/>
                          </a:solidFill>
                          <a:latin typeface="楷体" panose="02010609060101010101" charset="-122"/>
                          <a:ea typeface="楷体" panose="02010609060101010101" charset="-122"/>
                          <a:cs typeface="楷体" panose="02010609060101010101" charset="-122"/>
                          <a:sym typeface="+mn-ea"/>
                        </a:rPr>
                        <a:t>甲卷</a:t>
                      </a:r>
                      <a:endParaRPr lang="zh-CN" altLang="en-US" sz="1800" b="1">
                        <a:solidFill>
                          <a:schemeClr val="tx1"/>
                        </a:solidFill>
                        <a:latin typeface="楷体" panose="02010609060101010101" charset="-122"/>
                        <a:ea typeface="楷体" panose="02010609060101010101" charset="-122"/>
                        <a:cs typeface="楷体" panose="02010609060101010101" charset="-122"/>
                        <a:sym typeface="+mn-ea"/>
                      </a:endParaRPr>
                    </a:p>
                  </a:txBody>
                  <a:tcPr>
                    <a:solidFill>
                      <a:srgbClr val="00B0F0"/>
                    </a:solidFill>
                  </a:tcPr>
                </a:tc>
                <a:tc>
                  <a:txBody>
                    <a:bodyPr/>
                    <a:p>
                      <a:pPr fontAlgn="auto">
                        <a:buNone/>
                      </a:pPr>
                      <a:r>
                        <a:rPr lang="zh-CN" sz="1600" b="1">
                          <a:solidFill>
                            <a:srgbClr val="FFFF00"/>
                          </a:solidFill>
                          <a:latin typeface="楷体" panose="02010609060101010101" charset="-122"/>
                          <a:ea typeface="楷体" panose="02010609060101010101" charset="-122"/>
                          <a:cs typeface="楷体" panose="02010609060101010101" charset="-122"/>
                          <a:sym typeface="+mn-ea"/>
                        </a:rPr>
                        <a:t>中国史：（文字</a:t>
                      </a:r>
                      <a:r>
                        <a:rPr lang="en-US" altLang="zh-CN" sz="1600" b="1">
                          <a:solidFill>
                            <a:srgbClr val="FFFF00"/>
                          </a:solidFill>
                          <a:latin typeface="楷体" panose="02010609060101010101" charset="-122"/>
                          <a:ea typeface="楷体" panose="02010609060101010101" charset="-122"/>
                          <a:cs typeface="楷体" panose="02010609060101010101" charset="-122"/>
                          <a:sym typeface="+mn-ea"/>
                        </a:rPr>
                        <a:t>+</a:t>
                      </a:r>
                      <a:r>
                        <a:rPr lang="zh-CN" altLang="en-US" sz="1600" b="1">
                          <a:solidFill>
                            <a:srgbClr val="FFFF00"/>
                          </a:solidFill>
                          <a:latin typeface="楷体" panose="02010609060101010101" charset="-122"/>
                          <a:ea typeface="楷体" panose="02010609060101010101" charset="-122"/>
                          <a:cs typeface="楷体" panose="02010609060101010101" charset="-122"/>
                          <a:sym typeface="+mn-ea"/>
                        </a:rPr>
                        <a:t>地图）明史</a:t>
                      </a:r>
                      <a:endParaRPr lang="zh-CN" altLang="en-US" sz="1600" b="1">
                        <a:solidFill>
                          <a:srgbClr val="FFFF00"/>
                        </a:solidFill>
                        <a:latin typeface="楷体" panose="02010609060101010101" charset="-122"/>
                        <a:ea typeface="楷体" panose="02010609060101010101" charset="-122"/>
                        <a:cs typeface="楷体" panose="02010609060101010101" charset="-122"/>
                        <a:sym typeface="+mn-ea"/>
                      </a:endParaRPr>
                    </a:p>
                    <a:p>
                      <a:pPr fontAlgn="auto">
                        <a:buNone/>
                      </a:pPr>
                      <a:r>
                        <a:rPr sz="1600" b="1">
                          <a:solidFill>
                            <a:schemeClr val="bg1"/>
                          </a:solidFill>
                          <a:latin typeface="楷体" panose="02010609060101010101" charset="-122"/>
                          <a:ea typeface="楷体" panose="02010609060101010101" charset="-122"/>
                          <a:cs typeface="楷体" panose="02010609060101010101" charset="-122"/>
                          <a:sym typeface="+mn-ea"/>
                        </a:rPr>
                        <a:t>根据图5并结合所学知识，在答题卡的地图中标示出明代卫所集中分布的区域，并说明集中分布的理由。（要求：只需标示出明代卫所的一个集中分布区域；在答题卡的地图中用斜线／／／明确标示，理由准确充分，表述清晰。）</a:t>
                      </a:r>
                      <a:endParaRPr sz="16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bg1"/>
                          </a:solidFill>
                          <a:latin typeface="楷体" panose="02010609060101010101" charset="-122"/>
                          <a:ea typeface="楷体" panose="02010609060101010101" charset="-122"/>
                          <a:cs typeface="楷体" panose="02010609060101010101" charset="-122"/>
                          <a:sym typeface="+mn-ea"/>
                        </a:rPr>
                        <a:t>甲卷适用：</a:t>
                      </a: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1600" b="1">
                          <a:solidFill>
                            <a:schemeClr val="bg1"/>
                          </a:solidFill>
                          <a:latin typeface="楷体" panose="02010609060101010101" charset="-122"/>
                          <a:ea typeface="楷体" panose="02010609060101010101" charset="-122"/>
                          <a:cs typeface="楷体" panose="02010609060101010101" charset="-122"/>
                          <a:sym typeface="+mn-ea"/>
                        </a:rPr>
                        <a:t>四川、云南、广西、贵州、西藏</a:t>
                      </a:r>
                      <a:endParaRPr lang="zh-CN" altLang="en-US" sz="1600" b="1">
                        <a:solidFill>
                          <a:schemeClr val="bg1"/>
                        </a:solidFill>
                        <a:latin typeface="楷体" panose="02010609060101010101" charset="-122"/>
                        <a:ea typeface="楷体" panose="02010609060101010101" charset="-122"/>
                        <a:cs typeface="楷体" panose="02010609060101010101" charset="-122"/>
                        <a:sym typeface="+mn-ea"/>
                      </a:endParaRPr>
                    </a:p>
                  </a:txBody>
                  <a:tcPr>
                    <a:solidFill>
                      <a:srgbClr val="FF00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465455" y="1129665"/>
          <a:ext cx="11125200" cy="4312920"/>
        </p:xfrm>
        <a:graphic>
          <a:graphicData uri="http://schemas.openxmlformats.org/drawingml/2006/table">
            <a:tbl>
              <a:tblPr firstRow="1" bandRow="1">
                <a:tableStyleId>{5C22544A-7EE6-4342-B048-85BDC9FD1C3A}</a:tableStyleId>
              </a:tblPr>
              <a:tblGrid>
                <a:gridCol w="730885"/>
                <a:gridCol w="2366645"/>
                <a:gridCol w="699135"/>
                <a:gridCol w="3004820"/>
                <a:gridCol w="851535"/>
                <a:gridCol w="3472180"/>
              </a:tblGrid>
              <a:tr h="701040">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2016</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rPr>
                        <a:t>一卷</a:t>
                      </a:r>
                      <a:endParaRPr lang="zh-CN" altLang="en-US" sz="2000" b="1">
                        <a:solidFill>
                          <a:schemeClr val="tx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rPr>
                        <a:t>世界史：（文字）</a:t>
                      </a:r>
                      <a:endParaRPr lang="zh-CN" sz="1800" b="1">
                        <a:solidFill>
                          <a:srgbClr val="FFFF00"/>
                        </a:solidFill>
                        <a:latin typeface="黑体" panose="02010609060101010101" charset="-122"/>
                        <a:ea typeface="黑体" panose="02010609060101010101" charset="-122"/>
                        <a:cs typeface="黑体" panose="02010609060101010101" charset="-122"/>
                      </a:endParaRPr>
                    </a:p>
                    <a:p>
                      <a:pPr>
                        <a:buNone/>
                      </a:pPr>
                      <a:endParaRPr lang="zh-CN" sz="1800" b="1">
                        <a:solidFill>
                          <a:srgbClr val="FFFF00"/>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2016</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rPr>
                        <a:t>二卷</a:t>
                      </a:r>
                      <a:endParaRPr lang="zh-CN" altLang="en-US" sz="2000" b="1">
                        <a:solidFill>
                          <a:schemeClr val="tx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rPr>
                        <a:t>中国史：（地图</a:t>
                      </a:r>
                      <a:r>
                        <a:rPr lang="en-US" altLang="zh-CN" sz="1800" b="1">
                          <a:solidFill>
                            <a:srgbClr val="FFFF00"/>
                          </a:solidFill>
                          <a:latin typeface="黑体" panose="02010609060101010101" charset="-122"/>
                          <a:ea typeface="黑体" panose="02010609060101010101" charset="-122"/>
                          <a:cs typeface="黑体" panose="02010609060101010101" charset="-122"/>
                        </a:rPr>
                        <a:t>+</a:t>
                      </a:r>
                      <a:r>
                        <a:rPr lang="zh-CN" sz="1800" b="1">
                          <a:solidFill>
                            <a:srgbClr val="FFFF00"/>
                          </a:solidFill>
                          <a:latin typeface="黑体" panose="02010609060101010101" charset="-122"/>
                          <a:ea typeface="黑体" panose="02010609060101010101" charset="-122"/>
                          <a:cs typeface="黑体" panose="02010609060101010101" charset="-122"/>
                        </a:rPr>
                        <a:t>文字）</a:t>
                      </a:r>
                      <a:endParaRPr lang="zh-CN" sz="1800" b="1">
                        <a:solidFill>
                          <a:srgbClr val="FFFF00"/>
                        </a:solidFill>
                        <a:latin typeface="黑体" panose="02010609060101010101" charset="-122"/>
                        <a:ea typeface="黑体" panose="02010609060101010101" charset="-122"/>
                        <a:cs typeface="黑体" panose="02010609060101010101" charset="-122"/>
                      </a:endParaRPr>
                    </a:p>
                    <a:p>
                      <a:pPr>
                        <a:buNone/>
                      </a:pPr>
                      <a:endParaRPr lang="zh-CN" sz="1800" b="1">
                        <a:solidFill>
                          <a:srgbClr val="FFFF00"/>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2016</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rPr>
                        <a:t>三卷</a:t>
                      </a:r>
                      <a:endParaRPr lang="zh-CN" altLang="en-US" sz="2000" b="1">
                        <a:solidFill>
                          <a:schemeClr val="tx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zh-CN" sz="2000" b="1">
                          <a:solidFill>
                            <a:srgbClr val="002060"/>
                          </a:solidFill>
                          <a:latin typeface="黑体" panose="02010609060101010101" charset="-122"/>
                          <a:ea typeface="黑体" panose="02010609060101010101" charset="-122"/>
                          <a:cs typeface="黑体" panose="02010609060101010101" charset="-122"/>
                          <a:sym typeface="+mn-ea"/>
                        </a:rPr>
                        <a:t>中国史：（文字</a:t>
                      </a:r>
                      <a:r>
                        <a:rPr lang="en-US" altLang="zh-CN" sz="2000" b="1">
                          <a:solidFill>
                            <a:srgbClr val="002060"/>
                          </a:solidFill>
                          <a:latin typeface="黑体" panose="02010609060101010101" charset="-122"/>
                          <a:ea typeface="黑体" panose="02010609060101010101" charset="-122"/>
                          <a:cs typeface="黑体" panose="02010609060101010101" charset="-122"/>
                          <a:sym typeface="+mn-ea"/>
                        </a:rPr>
                        <a:t>+</a:t>
                      </a:r>
                      <a:r>
                        <a:rPr lang="zh-CN" sz="2000" b="1">
                          <a:solidFill>
                            <a:srgbClr val="002060"/>
                          </a:solidFill>
                          <a:latin typeface="黑体" panose="02010609060101010101" charset="-122"/>
                          <a:ea typeface="黑体" panose="02010609060101010101" charset="-122"/>
                          <a:cs typeface="黑体" panose="02010609060101010101" charset="-122"/>
                          <a:sym typeface="+mn-ea"/>
                        </a:rPr>
                        <a:t>地图）</a:t>
                      </a:r>
                      <a:endParaRPr lang="zh-CN" sz="2000" b="1">
                        <a:solidFill>
                          <a:srgbClr val="002060"/>
                        </a:solidFill>
                        <a:latin typeface="黑体" panose="02010609060101010101" charset="-122"/>
                        <a:ea typeface="黑体" panose="02010609060101010101" charset="-122"/>
                        <a:cs typeface="黑体" panose="02010609060101010101" charset="-122"/>
                        <a:sym typeface="+mn-ea"/>
                      </a:endParaRPr>
                    </a:p>
                    <a:p>
                      <a:pPr>
                        <a:buNone/>
                      </a:pPr>
                      <a:endParaRPr lang="zh-CN" altLang="en-US" sz="2000" b="1">
                        <a:solidFill>
                          <a:srgbClr val="002060"/>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r h="701040">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2017</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一卷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sym typeface="+mn-ea"/>
                        </a:rPr>
                        <a:t>中国世界史：（表格）</a:t>
                      </a:r>
                      <a:endParaRPr lang="zh-CN" sz="1800" b="1">
                        <a:solidFill>
                          <a:srgbClr val="FFFF00"/>
                        </a:solidFill>
                        <a:latin typeface="黑体" panose="02010609060101010101" charset="-122"/>
                        <a:ea typeface="黑体" panose="02010609060101010101" charset="-122"/>
                        <a:cs typeface="黑体" panose="02010609060101010101" charset="-122"/>
                        <a:sym typeface="+mn-ea"/>
                      </a:endParaRPr>
                    </a:p>
                    <a:p>
                      <a:pPr>
                        <a:buNone/>
                      </a:pPr>
                      <a:endParaRPr lang="zh-CN" sz="1800" b="1">
                        <a:solidFill>
                          <a:srgbClr val="FFFF00"/>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2017</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二卷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sym typeface="+mn-ea"/>
                        </a:rPr>
                        <a:t>世界史：（表格）</a:t>
                      </a:r>
                      <a:endParaRPr lang="zh-CN" sz="1800" b="1">
                        <a:solidFill>
                          <a:srgbClr val="FFFF00"/>
                        </a:solidFill>
                        <a:latin typeface="黑体" panose="02010609060101010101" charset="-122"/>
                        <a:ea typeface="黑体" panose="02010609060101010101" charset="-122"/>
                        <a:sym typeface="+mn-ea"/>
                      </a:endParaRPr>
                    </a:p>
                    <a:p>
                      <a:pPr>
                        <a:buNone/>
                      </a:pPr>
                      <a:endParaRPr lang="zh-CN" sz="1800" b="1">
                        <a:solidFill>
                          <a:srgbClr val="FFFF00"/>
                        </a:solidFill>
                        <a:latin typeface="黑体" panose="02010609060101010101" charset="-122"/>
                        <a:ea typeface="黑体" panose="02010609060101010101" charset="-122"/>
                        <a:sym typeface="+mn-ea"/>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2017</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三卷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2000" b="1">
                          <a:solidFill>
                            <a:srgbClr val="002060"/>
                          </a:solidFill>
                          <a:latin typeface="黑体" panose="02010609060101010101" charset="-122"/>
                          <a:ea typeface="黑体" panose="02010609060101010101" charset="-122"/>
                          <a:cs typeface="黑体" panose="02010609060101010101" charset="-122"/>
                          <a:sym typeface="+mn-ea"/>
                        </a:rPr>
                        <a:t>中国史：（文字）</a:t>
                      </a:r>
                      <a:endParaRPr lang="zh-CN" sz="2000" b="1">
                        <a:solidFill>
                          <a:srgbClr val="002060"/>
                        </a:solidFill>
                        <a:latin typeface="黑体" panose="02010609060101010101" charset="-122"/>
                        <a:ea typeface="黑体" panose="02010609060101010101" charset="-122"/>
                        <a:cs typeface="黑体" panose="02010609060101010101" charset="-122"/>
                        <a:sym typeface="+mn-ea"/>
                      </a:endParaRPr>
                    </a:p>
                    <a:p>
                      <a:pPr>
                        <a:buNone/>
                      </a:pPr>
                      <a:endParaRPr lang="zh-CN" altLang="en-US" sz="2000" b="1">
                        <a:solidFill>
                          <a:srgbClr val="002060"/>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r h="701040">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2018</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一卷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sym typeface="+mn-ea"/>
                        </a:rPr>
                        <a:t>世界史：（文字）</a:t>
                      </a:r>
                      <a:endParaRPr lang="zh-CN" sz="1800" b="1">
                        <a:solidFill>
                          <a:srgbClr val="FFFF00"/>
                        </a:solidFill>
                        <a:latin typeface="黑体" panose="02010609060101010101" charset="-122"/>
                        <a:ea typeface="黑体" panose="02010609060101010101" charset="-122"/>
                        <a:sym typeface="+mn-ea"/>
                      </a:endParaRPr>
                    </a:p>
                    <a:p>
                      <a:pPr>
                        <a:buNone/>
                      </a:pPr>
                      <a:endParaRPr lang="zh-CN" sz="1800" b="1">
                        <a:solidFill>
                          <a:srgbClr val="FFFF00"/>
                        </a:solidFill>
                        <a:latin typeface="黑体" panose="02010609060101010101" charset="-122"/>
                        <a:ea typeface="黑体" panose="02010609060101010101" charset="-122"/>
                        <a:sym typeface="+mn-ea"/>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2018</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二卷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sym typeface="+mn-ea"/>
                        </a:rPr>
                        <a:t>中国史：（文字）</a:t>
                      </a:r>
                      <a:endParaRPr lang="zh-CN" sz="1800" b="1">
                        <a:solidFill>
                          <a:srgbClr val="FFFF00"/>
                        </a:solidFill>
                        <a:latin typeface="黑体" panose="02010609060101010101" charset="-122"/>
                        <a:ea typeface="黑体" panose="02010609060101010101" charset="-122"/>
                        <a:sym typeface="+mn-ea"/>
                      </a:endParaRPr>
                    </a:p>
                    <a:p>
                      <a:pPr>
                        <a:buNone/>
                      </a:pPr>
                      <a:endParaRPr lang="zh-CN" sz="1800" b="1">
                        <a:solidFill>
                          <a:srgbClr val="FFFF00"/>
                        </a:solidFill>
                        <a:latin typeface="黑体" panose="02010609060101010101" charset="-122"/>
                        <a:ea typeface="黑体" panose="02010609060101010101" charset="-122"/>
                        <a:sym typeface="+mn-ea"/>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2018</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三卷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2000" b="1">
                          <a:solidFill>
                            <a:srgbClr val="002060"/>
                          </a:solidFill>
                          <a:latin typeface="黑体" panose="02010609060101010101" charset="-122"/>
                          <a:ea typeface="黑体" panose="02010609060101010101" charset="-122"/>
                          <a:sym typeface="+mn-ea"/>
                        </a:rPr>
                        <a:t>中国史：（表格）</a:t>
                      </a:r>
                      <a:endParaRPr lang="zh-CN" sz="2000" b="1">
                        <a:solidFill>
                          <a:srgbClr val="002060"/>
                        </a:solidFill>
                        <a:latin typeface="黑体" panose="02010609060101010101" charset="-122"/>
                        <a:ea typeface="黑体" panose="02010609060101010101" charset="-122"/>
                        <a:sym typeface="+mn-ea"/>
                      </a:endParaRPr>
                    </a:p>
                    <a:p>
                      <a:pPr>
                        <a:buNone/>
                      </a:pPr>
                      <a:endParaRPr lang="zh-CN" altLang="en-US" sz="2000" b="1">
                        <a:solidFill>
                          <a:srgbClr val="002060"/>
                        </a:solidFill>
                        <a:latin typeface="黑体" panose="02010609060101010101" charset="-122"/>
                        <a:ea typeface="黑体" panose="02010609060101010101" charset="-122"/>
                        <a:sym typeface="+mn-ea"/>
                      </a:endParaRPr>
                    </a:p>
                  </a:txBody>
                  <a:tcPr>
                    <a:solidFill>
                      <a:srgbClr val="FF0000"/>
                    </a:solidFill>
                  </a:tcPr>
                </a:tc>
              </a:tr>
              <a:tr h="701040">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2019</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一卷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sym typeface="+mn-ea"/>
                        </a:rPr>
                        <a:t>中国史：（文字）</a:t>
                      </a:r>
                      <a:endParaRPr lang="zh-CN" sz="1800" b="1">
                        <a:solidFill>
                          <a:srgbClr val="FFFF00"/>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2019</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二卷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sym typeface="+mn-ea"/>
                        </a:rPr>
                        <a:t>世界史：（时间轴）</a:t>
                      </a:r>
                      <a:endParaRPr lang="zh-CN" sz="1800" b="1">
                        <a:solidFill>
                          <a:srgbClr val="FFFF00"/>
                        </a:solidFill>
                        <a:latin typeface="黑体" panose="02010609060101010101" charset="-122"/>
                        <a:ea typeface="黑体" panose="02010609060101010101" charset="-122"/>
                        <a:cs typeface="黑体" panose="02010609060101010101" charset="-122"/>
                        <a:sym typeface="+mn-ea"/>
                      </a:endParaRPr>
                    </a:p>
                    <a:p>
                      <a:pPr>
                        <a:buNone/>
                      </a:pPr>
                      <a:endParaRPr lang="zh-CN" sz="1800" b="1">
                        <a:solidFill>
                          <a:srgbClr val="FFFF00"/>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rPr>
                        <a:t>2019</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三卷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2000" b="1">
                          <a:solidFill>
                            <a:srgbClr val="002060"/>
                          </a:solidFill>
                          <a:latin typeface="黑体" panose="02010609060101010101" charset="-122"/>
                          <a:ea typeface="黑体" panose="02010609060101010101" charset="-122"/>
                          <a:cs typeface="黑体" panose="02010609060101010101" charset="-122"/>
                          <a:sym typeface="+mn-ea"/>
                        </a:rPr>
                        <a:t>中国史：（表格）</a:t>
                      </a:r>
                      <a:endParaRPr lang="zh-CN" sz="2000" b="1">
                        <a:solidFill>
                          <a:srgbClr val="002060"/>
                        </a:solidFill>
                        <a:latin typeface="黑体" panose="02010609060101010101" charset="-122"/>
                        <a:ea typeface="黑体" panose="02010609060101010101" charset="-122"/>
                        <a:cs typeface="黑体" panose="02010609060101010101" charset="-122"/>
                        <a:sym typeface="+mn-ea"/>
                      </a:endParaRPr>
                    </a:p>
                    <a:p>
                      <a:pPr>
                        <a:buNone/>
                      </a:pPr>
                      <a:endParaRPr lang="zh-CN" altLang="en-US" sz="2000" b="1">
                        <a:solidFill>
                          <a:srgbClr val="002060"/>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r h="675005">
                <a:tc>
                  <a:txBody>
                    <a:bodyPr/>
                    <a:p>
                      <a:pP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2020</a:t>
                      </a:r>
                      <a:endParaRPr lang="en-US" altLang="zh-CN" sz="2000" b="1">
                        <a:solidFill>
                          <a:schemeClr val="tx1"/>
                        </a:solidFill>
                        <a:latin typeface="楷体" panose="02010609060101010101" charset="-122"/>
                        <a:ea typeface="楷体" panose="02010609060101010101" charset="-122"/>
                        <a:cs typeface="楷体" panose="02010609060101010101" charset="-122"/>
                        <a:sym typeface="+mn-ea"/>
                      </a:endParaRPr>
                    </a:p>
                    <a:p>
                      <a:pPr>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一卷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sym typeface="+mn-ea"/>
                        </a:rPr>
                        <a:t>中国史：（文字）</a:t>
                      </a:r>
                      <a:endParaRPr lang="zh-CN" altLang="en-US" sz="1800" b="1">
                        <a:solidFill>
                          <a:srgbClr val="FFFF00"/>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2020</a:t>
                      </a:r>
                      <a:endParaRPr lang="en-US" altLang="zh-CN" sz="2000" b="1">
                        <a:solidFill>
                          <a:schemeClr val="tx1"/>
                        </a:solidFill>
                        <a:latin typeface="楷体" panose="02010609060101010101" charset="-122"/>
                        <a:ea typeface="楷体" panose="02010609060101010101" charset="-122"/>
                        <a:cs typeface="楷体" panose="02010609060101010101" charset="-122"/>
                        <a:sym typeface="+mn-ea"/>
                      </a:endParaRPr>
                    </a:p>
                    <a:p>
                      <a:pPr>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二卷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sym typeface="+mn-ea"/>
                        </a:rPr>
                        <a:t>世界史：（结构图）</a:t>
                      </a:r>
                      <a:endParaRPr lang="zh-CN" altLang="en-US" sz="1800" b="1">
                        <a:solidFill>
                          <a:srgbClr val="FFFF00"/>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2020</a:t>
                      </a:r>
                      <a:endParaRPr lang="en-US" altLang="zh-CN" sz="2000" b="1">
                        <a:solidFill>
                          <a:schemeClr val="tx1"/>
                        </a:solidFill>
                        <a:latin typeface="楷体" panose="02010609060101010101" charset="-122"/>
                        <a:ea typeface="楷体" panose="02010609060101010101" charset="-122"/>
                        <a:cs typeface="楷体" panose="02010609060101010101" charset="-122"/>
                        <a:sym typeface="+mn-ea"/>
                      </a:endParaRPr>
                    </a:p>
                    <a:p>
                      <a:pPr>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三卷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2000" b="1">
                          <a:solidFill>
                            <a:srgbClr val="002060"/>
                          </a:solidFill>
                          <a:latin typeface="黑体" panose="02010609060101010101" charset="-122"/>
                          <a:ea typeface="黑体" panose="02010609060101010101" charset="-122"/>
                          <a:cs typeface="黑体" panose="02010609060101010101" charset="-122"/>
                          <a:sym typeface="+mn-ea"/>
                        </a:rPr>
                        <a:t>中国史：（表格）</a:t>
                      </a:r>
                      <a:endParaRPr lang="zh-CN" altLang="en-US" sz="2000" b="1">
                        <a:solidFill>
                          <a:srgbClr val="002060"/>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r h="502920">
                <a:tc>
                  <a:txBody>
                    <a:bodyPr/>
                    <a:p>
                      <a:pP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2021</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乙卷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gridSpan="3">
                  <a:txBody>
                    <a:bodyPr/>
                    <a:p>
                      <a:pPr>
                        <a:buNone/>
                      </a:pPr>
                      <a:r>
                        <a:rPr lang="zh-CN" altLang="en-US" sz="1800" b="1">
                          <a:solidFill>
                            <a:srgbClr val="FFFF00"/>
                          </a:solidFill>
                          <a:latin typeface="黑体" panose="02010609060101010101" charset="-122"/>
                          <a:ea typeface="黑体" panose="02010609060101010101" charset="-122"/>
                          <a:cs typeface="黑体" panose="02010609060101010101" charset="-122"/>
                          <a:sym typeface="+mn-ea"/>
                        </a:rPr>
                        <a:t>中国史：（地图）近代党史</a:t>
                      </a:r>
                      <a:endParaRPr lang="zh-CN" altLang="en-US" sz="1800" b="1">
                        <a:solidFill>
                          <a:srgbClr val="FFFF00"/>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hMerge="1">
                  <a:tcPr>
                    <a:solidFill>
                      <a:srgbClr val="00B0F0"/>
                    </a:solidFill>
                  </a:tcPr>
                </a:tc>
                <a:tc hMerge="1">
                  <a:tcPr>
                    <a:solidFill>
                      <a:srgbClr val="00B0F0"/>
                    </a:solidFill>
                  </a:tcPr>
                </a:tc>
                <a:tc>
                  <a:txBody>
                    <a:bodyPr/>
                    <a:p>
                      <a:pPr fontAlgn="auto">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2021</a:t>
                      </a:r>
                      <a:endParaRPr lang="en-US" altLang="zh-CN" sz="20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甲卷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2000" b="1">
                          <a:solidFill>
                            <a:schemeClr val="tx1"/>
                          </a:solidFill>
                          <a:latin typeface="黑体" panose="02010609060101010101" charset="-122"/>
                          <a:ea typeface="黑体" panose="02010609060101010101" charset="-122"/>
                          <a:cs typeface="黑体" panose="02010609060101010101" charset="-122"/>
                          <a:sym typeface="+mn-ea"/>
                        </a:rPr>
                        <a:t>中国史：（文字</a:t>
                      </a:r>
                      <a:r>
                        <a:rPr lang="en-US" altLang="zh-CN" sz="2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地图）明史</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bl>
          </a:graphicData>
        </a:graphic>
      </p:graphicFrame>
      <p:sp>
        <p:nvSpPr>
          <p:cNvPr id="5" name="文本框 4"/>
          <p:cNvSpPr txBox="1"/>
          <p:nvPr/>
        </p:nvSpPr>
        <p:spPr>
          <a:xfrm>
            <a:off x="333375" y="518160"/>
            <a:ext cx="4912360" cy="460375"/>
          </a:xfrm>
          <a:prstGeom prst="rect">
            <a:avLst/>
          </a:prstGeom>
          <a:noFill/>
        </p:spPr>
        <p:txBody>
          <a:bodyPr wrap="square" rtlCol="0">
            <a:spAutoFit/>
          </a:bodyPr>
          <a:p>
            <a:r>
              <a:rPr lang="en-US" altLang="zh-CN" sz="2400" b="1">
                <a:solidFill>
                  <a:srgbClr val="FF0000"/>
                </a:solidFill>
                <a:latin typeface="黑体" panose="02010609060101010101" charset="-122"/>
                <a:ea typeface="黑体" panose="02010609060101010101" charset="-122"/>
                <a:cs typeface="黑体" panose="02010609060101010101" charset="-122"/>
              </a:rPr>
              <a:t>1</a:t>
            </a:r>
            <a:r>
              <a:rPr lang="zh-CN" altLang="en-US" sz="2400" b="1">
                <a:solidFill>
                  <a:srgbClr val="FF0000"/>
                </a:solidFill>
                <a:latin typeface="黑体" panose="02010609060101010101" charset="-122"/>
                <a:ea typeface="黑体" panose="02010609060101010101" charset="-122"/>
                <a:cs typeface="黑体" panose="02010609060101010101" charset="-122"/>
              </a:rPr>
              <a:t>、</a:t>
            </a:r>
            <a:r>
              <a:rPr lang="zh-CN" altLang="en-US" sz="2400" b="1">
                <a:solidFill>
                  <a:srgbClr val="0000CC"/>
                </a:solidFill>
                <a:latin typeface="黑体" panose="02010609060101010101" charset="-122"/>
                <a:ea typeface="黑体" panose="02010609060101010101" charset="-122"/>
                <a:cs typeface="黑体" panose="02010609060101010101" charset="-122"/>
              </a:rPr>
              <a:t>试题</a:t>
            </a:r>
            <a:r>
              <a:rPr lang="zh-CN" altLang="en-US" sz="2400" b="1">
                <a:solidFill>
                  <a:srgbClr val="0000CC"/>
                </a:solidFill>
                <a:latin typeface="黑体" panose="02010609060101010101" charset="-122"/>
                <a:ea typeface="黑体" panose="02010609060101010101" charset="-122"/>
                <a:cs typeface="黑体" panose="02010609060101010101" charset="-122"/>
              </a:rPr>
              <a:t>材料</a:t>
            </a:r>
            <a:r>
              <a:rPr lang="zh-CN" altLang="en-US" sz="2400" b="1">
                <a:solidFill>
                  <a:srgbClr val="FF0000"/>
                </a:solidFill>
                <a:latin typeface="黑体" panose="02010609060101010101" charset="-122"/>
                <a:ea typeface="黑体" panose="02010609060101010101" charset="-122"/>
                <a:cs typeface="黑体" panose="02010609060101010101" charset="-122"/>
              </a:rPr>
              <a:t>呈现的方式多样</a:t>
            </a:r>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内容占位符 3"/>
          <p:cNvGraphicFramePr/>
          <p:nvPr>
            <p:ph idx="1"/>
            <p:custDataLst>
              <p:tags r:id="rId1"/>
            </p:custDataLst>
          </p:nvPr>
        </p:nvGraphicFramePr>
        <p:xfrm>
          <a:off x="455090" y="1178255"/>
          <a:ext cx="10972800" cy="4146550"/>
        </p:xfrm>
        <a:graphic>
          <a:graphicData uri="http://schemas.openxmlformats.org/drawingml/2006/table">
            <a:tbl>
              <a:tblPr firstRow="1" bandRow="1">
                <a:tableStyleId>{5C22544A-7EE6-4342-B048-85BDC9FD1C3A}</a:tableStyleId>
              </a:tblPr>
              <a:tblGrid>
                <a:gridCol w="721360"/>
                <a:gridCol w="2333625"/>
                <a:gridCol w="689610"/>
                <a:gridCol w="2963545"/>
                <a:gridCol w="839470"/>
                <a:gridCol w="3425190"/>
              </a:tblGrid>
              <a:tr h="642620">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2016</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rPr>
                        <a:t>一卷</a:t>
                      </a:r>
                      <a:endParaRPr lang="zh-CN" altLang="en-US" sz="1800" b="1">
                        <a:solidFill>
                          <a:schemeClr val="tx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cs typeface="黑体" panose="02010609060101010101" charset="-122"/>
                        </a:rPr>
                        <a:t>世界史：（文字）</a:t>
                      </a:r>
                      <a:endParaRPr lang="zh-CN" sz="1600" b="1">
                        <a:solidFill>
                          <a:srgbClr val="FFFF00"/>
                        </a:solidFill>
                        <a:latin typeface="黑体" panose="02010609060101010101" charset="-122"/>
                        <a:ea typeface="黑体" panose="02010609060101010101" charset="-122"/>
                        <a:cs typeface="黑体" panose="02010609060101010101" charset="-122"/>
                      </a:endParaRPr>
                    </a:p>
                    <a:p>
                      <a:pPr>
                        <a:buNone/>
                      </a:pPr>
                      <a:r>
                        <a:rPr lang="zh-CN" sz="1600" b="1">
                          <a:solidFill>
                            <a:schemeClr val="bg1"/>
                          </a:solidFill>
                          <a:latin typeface="黑体" panose="02010609060101010101" charset="-122"/>
                          <a:ea typeface="黑体" panose="02010609060101010101" charset="-122"/>
                          <a:cs typeface="黑体" panose="02010609060101010101" charset="-122"/>
                        </a:rPr>
                        <a:t>自拟论题</a:t>
                      </a:r>
                      <a:endParaRPr lang="zh-CN" sz="1600" b="1">
                        <a:solidFill>
                          <a:schemeClr val="bg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2016</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rPr>
                        <a:t>二卷</a:t>
                      </a:r>
                      <a:endParaRPr lang="zh-CN" altLang="en-US" sz="1800" b="1">
                        <a:solidFill>
                          <a:schemeClr val="tx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cs typeface="黑体" panose="02010609060101010101" charset="-122"/>
                        </a:rPr>
                        <a:t>中国史：（地图</a:t>
                      </a:r>
                      <a:r>
                        <a:rPr lang="en-US" altLang="zh-CN" sz="1600" b="1">
                          <a:solidFill>
                            <a:srgbClr val="FFFF00"/>
                          </a:solidFill>
                          <a:latin typeface="黑体" panose="02010609060101010101" charset="-122"/>
                          <a:ea typeface="黑体" panose="02010609060101010101" charset="-122"/>
                          <a:cs typeface="黑体" panose="02010609060101010101" charset="-122"/>
                        </a:rPr>
                        <a:t>+</a:t>
                      </a:r>
                      <a:r>
                        <a:rPr lang="zh-CN" sz="1600" b="1">
                          <a:solidFill>
                            <a:srgbClr val="FFFF00"/>
                          </a:solidFill>
                          <a:latin typeface="黑体" panose="02010609060101010101" charset="-122"/>
                          <a:ea typeface="黑体" panose="02010609060101010101" charset="-122"/>
                          <a:cs typeface="黑体" panose="02010609060101010101" charset="-122"/>
                        </a:rPr>
                        <a:t>文字）</a:t>
                      </a:r>
                      <a:endParaRPr lang="zh-CN" sz="1600" b="1">
                        <a:solidFill>
                          <a:srgbClr val="FFFF00"/>
                        </a:solidFill>
                        <a:latin typeface="黑体" panose="02010609060101010101" charset="-122"/>
                        <a:ea typeface="黑体" panose="02010609060101010101" charset="-122"/>
                        <a:cs typeface="黑体" panose="02010609060101010101" charset="-122"/>
                      </a:endParaRPr>
                    </a:p>
                    <a:p>
                      <a:pPr>
                        <a:buNone/>
                      </a:pPr>
                      <a:r>
                        <a:rPr lang="zh-CN" sz="1600" b="1">
                          <a:solidFill>
                            <a:schemeClr val="bg1"/>
                          </a:solidFill>
                          <a:latin typeface="黑体" panose="02010609060101010101" charset="-122"/>
                          <a:ea typeface="黑体" panose="02010609060101010101" charset="-122"/>
                          <a:cs typeface="黑体" panose="02010609060101010101" charset="-122"/>
                        </a:rPr>
                        <a:t>解读材料，提炼观点，</a:t>
                      </a:r>
                      <a:endParaRPr lang="zh-CN" sz="1600" b="1">
                        <a:solidFill>
                          <a:schemeClr val="bg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2016</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rPr>
                        <a:t>三卷</a:t>
                      </a:r>
                      <a:endParaRPr lang="zh-CN" altLang="en-US" sz="1800" b="1">
                        <a:solidFill>
                          <a:schemeClr val="tx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zh-CN" sz="1800" b="1">
                          <a:solidFill>
                            <a:srgbClr val="002060"/>
                          </a:solidFill>
                          <a:latin typeface="黑体" panose="02010609060101010101" charset="-122"/>
                          <a:ea typeface="黑体" panose="02010609060101010101" charset="-122"/>
                          <a:cs typeface="黑体" panose="02010609060101010101" charset="-122"/>
                          <a:sym typeface="+mn-ea"/>
                        </a:rPr>
                        <a:t>中国史：（文字</a:t>
                      </a:r>
                      <a:r>
                        <a:rPr lang="en-US" altLang="zh-CN" sz="1800" b="1">
                          <a:solidFill>
                            <a:srgbClr val="002060"/>
                          </a:solidFill>
                          <a:latin typeface="黑体" panose="02010609060101010101" charset="-122"/>
                          <a:ea typeface="黑体" panose="02010609060101010101" charset="-122"/>
                          <a:cs typeface="黑体" panose="02010609060101010101" charset="-122"/>
                          <a:sym typeface="+mn-ea"/>
                        </a:rPr>
                        <a:t>+</a:t>
                      </a:r>
                      <a:r>
                        <a:rPr lang="zh-CN" sz="1800" b="1">
                          <a:solidFill>
                            <a:srgbClr val="002060"/>
                          </a:solidFill>
                          <a:latin typeface="黑体" panose="02010609060101010101" charset="-122"/>
                          <a:ea typeface="黑体" panose="02010609060101010101" charset="-122"/>
                          <a:cs typeface="黑体" panose="02010609060101010101" charset="-122"/>
                          <a:sym typeface="+mn-ea"/>
                        </a:rPr>
                        <a:t>地图）</a:t>
                      </a:r>
                      <a:endParaRPr lang="zh-CN" sz="1800" b="1">
                        <a:solidFill>
                          <a:srgbClr val="002060"/>
                        </a:solidFill>
                        <a:latin typeface="黑体" panose="02010609060101010101" charset="-122"/>
                        <a:ea typeface="黑体" panose="02010609060101010101" charset="-122"/>
                        <a:cs typeface="黑体" panose="02010609060101010101" charset="-122"/>
                        <a:sym typeface="+mn-ea"/>
                      </a:endParaRPr>
                    </a:p>
                    <a:p>
                      <a:pPr>
                        <a:buNone/>
                      </a:pPr>
                      <a:r>
                        <a:rPr lang="zh-CN" altLang="en-US" sz="1800" b="1">
                          <a:solidFill>
                            <a:schemeClr val="bg1"/>
                          </a:solidFill>
                          <a:latin typeface="黑体" panose="02010609060101010101" charset="-122"/>
                          <a:ea typeface="黑体" panose="02010609060101010101" charset="-122"/>
                          <a:cs typeface="黑体" panose="02010609060101010101" charset="-122"/>
                        </a:rPr>
                        <a:t>提取信息</a:t>
                      </a:r>
                      <a:endParaRPr lang="zh-CN" altLang="en-US" sz="1800" b="1">
                        <a:solidFill>
                          <a:schemeClr val="bg1"/>
                        </a:solidFill>
                        <a:latin typeface="黑体" panose="02010609060101010101" charset="-122"/>
                        <a:ea typeface="黑体" panose="02010609060101010101" charset="-122"/>
                        <a:cs typeface="黑体" panose="02010609060101010101" charset="-122"/>
                      </a:endParaRPr>
                    </a:p>
                  </a:txBody>
                  <a:tcPr>
                    <a:solidFill>
                      <a:srgbClr val="FF0000"/>
                    </a:solidFill>
                  </a:tcPr>
                </a:tc>
              </a:tr>
              <a:tr h="695325">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2017</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一卷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cs typeface="黑体" panose="02010609060101010101" charset="-122"/>
                          <a:sym typeface="+mn-ea"/>
                        </a:rPr>
                        <a:t>中国世界史：（表格）</a:t>
                      </a:r>
                      <a:endParaRPr lang="zh-CN" sz="1600" b="1">
                        <a:solidFill>
                          <a:srgbClr val="FFFF00"/>
                        </a:solidFill>
                        <a:latin typeface="黑体" panose="02010609060101010101" charset="-122"/>
                        <a:ea typeface="黑体" panose="02010609060101010101" charset="-122"/>
                        <a:cs typeface="黑体" panose="02010609060101010101" charset="-122"/>
                        <a:sym typeface="+mn-ea"/>
                      </a:endParaRPr>
                    </a:p>
                    <a:p>
                      <a:pPr>
                        <a:buNone/>
                      </a:pPr>
                      <a:r>
                        <a:rPr lang="zh-CN" sz="1600" b="1">
                          <a:solidFill>
                            <a:schemeClr val="bg1"/>
                          </a:solidFill>
                          <a:latin typeface="黑体" panose="02010609060101010101" charset="-122"/>
                          <a:ea typeface="黑体" panose="02010609060101010101" charset="-122"/>
                          <a:cs typeface="黑体" panose="02010609060101010101" charset="-122"/>
                        </a:rPr>
                        <a:t>自拟论题</a:t>
                      </a:r>
                      <a:endParaRPr lang="zh-CN" sz="1600" b="1">
                        <a:solidFill>
                          <a:schemeClr val="bg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2017</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二卷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sym typeface="+mn-ea"/>
                        </a:rPr>
                        <a:t>中国世界史：（表格）</a:t>
                      </a:r>
                      <a:endParaRPr lang="zh-CN" sz="1600" b="1">
                        <a:solidFill>
                          <a:schemeClr val="bg1"/>
                        </a:solidFill>
                        <a:latin typeface="黑体" panose="02010609060101010101" charset="-122"/>
                        <a:ea typeface="黑体" panose="02010609060101010101" charset="-122"/>
                        <a:sym typeface="+mn-ea"/>
                      </a:endParaRPr>
                    </a:p>
                    <a:p>
                      <a:pPr>
                        <a:buNone/>
                      </a:pPr>
                      <a:r>
                        <a:rPr lang="zh-CN" sz="1600" b="1">
                          <a:solidFill>
                            <a:schemeClr val="bg1"/>
                          </a:solidFill>
                          <a:latin typeface="黑体" panose="02010609060101010101" charset="-122"/>
                          <a:ea typeface="黑体" panose="02010609060101010101" charset="-122"/>
                          <a:sym typeface="+mn-ea"/>
                        </a:rPr>
                        <a:t>提取信息，拟定论题</a:t>
                      </a:r>
                      <a:endParaRPr lang="zh-CN" sz="1600" b="1">
                        <a:solidFill>
                          <a:schemeClr val="bg1"/>
                        </a:solidFill>
                        <a:latin typeface="黑体" panose="02010609060101010101" charset="-122"/>
                        <a:ea typeface="黑体" panose="02010609060101010101" charset="-122"/>
                        <a:sym typeface="+mn-ea"/>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2017</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三卷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002060"/>
                          </a:solidFill>
                          <a:latin typeface="黑体" panose="02010609060101010101" charset="-122"/>
                          <a:ea typeface="黑体" panose="02010609060101010101" charset="-122"/>
                          <a:cs typeface="黑体" panose="02010609060101010101" charset="-122"/>
                          <a:sym typeface="+mn-ea"/>
                        </a:rPr>
                        <a:t>中国史：（文字）</a:t>
                      </a:r>
                      <a:endParaRPr lang="zh-CN" sz="1800" b="1">
                        <a:solidFill>
                          <a:srgbClr val="002060"/>
                        </a:solidFill>
                        <a:latin typeface="黑体" panose="02010609060101010101" charset="-122"/>
                        <a:ea typeface="黑体" panose="02010609060101010101" charset="-122"/>
                        <a:cs typeface="黑体" panose="02010609060101010101" charset="-122"/>
                        <a:sym typeface="+mn-ea"/>
                      </a:endParaRPr>
                    </a:p>
                    <a:p>
                      <a:pPr>
                        <a:buNone/>
                      </a:pP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自拟论题</a:t>
                      </a:r>
                      <a:endParaRPr lang="zh-CN" altLang="en-US" sz="1800" b="1">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r h="766445">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2018</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一卷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sym typeface="+mn-ea"/>
                        </a:rPr>
                        <a:t>世界史：（文字）</a:t>
                      </a:r>
                      <a:endParaRPr lang="zh-CN" sz="1600" b="1">
                        <a:solidFill>
                          <a:srgbClr val="FFFF00"/>
                        </a:solidFill>
                        <a:latin typeface="黑体" panose="02010609060101010101" charset="-122"/>
                        <a:ea typeface="黑体" panose="02010609060101010101" charset="-122"/>
                        <a:sym typeface="+mn-ea"/>
                      </a:endParaRPr>
                    </a:p>
                    <a:p>
                      <a:pPr>
                        <a:buNone/>
                      </a:pPr>
                      <a:r>
                        <a:rPr lang="zh-CN" sz="1600" b="1">
                          <a:solidFill>
                            <a:schemeClr val="bg1"/>
                          </a:solidFill>
                          <a:latin typeface="黑体" panose="02010609060101010101" charset="-122"/>
                          <a:ea typeface="黑体" panose="02010609060101010101" charset="-122"/>
                          <a:sym typeface="+mn-ea"/>
                        </a:rPr>
                        <a:t>提取情节</a:t>
                      </a:r>
                      <a:endParaRPr lang="zh-CN" sz="1600" b="1">
                        <a:solidFill>
                          <a:schemeClr val="bg1"/>
                        </a:solidFill>
                        <a:latin typeface="黑体" panose="02010609060101010101" charset="-122"/>
                        <a:ea typeface="黑体" panose="02010609060101010101" charset="-122"/>
                        <a:sym typeface="+mn-ea"/>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2018</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二卷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sym typeface="+mn-ea"/>
                        </a:rPr>
                        <a:t>中国史：（文字）</a:t>
                      </a:r>
                      <a:endParaRPr lang="zh-CN" sz="1600" b="1">
                        <a:solidFill>
                          <a:srgbClr val="FFFF00"/>
                        </a:solidFill>
                        <a:latin typeface="黑体" panose="02010609060101010101" charset="-122"/>
                        <a:ea typeface="黑体" panose="02010609060101010101" charset="-122"/>
                        <a:sym typeface="+mn-ea"/>
                      </a:endParaRPr>
                    </a:p>
                    <a:p>
                      <a:pPr>
                        <a:buNone/>
                      </a:pPr>
                      <a:r>
                        <a:rPr lang="zh-CN" sz="1600" b="1">
                          <a:solidFill>
                            <a:schemeClr val="bg1"/>
                          </a:solidFill>
                          <a:latin typeface="黑体" panose="02010609060101010101" charset="-122"/>
                          <a:ea typeface="黑体" panose="02010609060101010101" charset="-122"/>
                          <a:sym typeface="+mn-ea"/>
                        </a:rPr>
                        <a:t>阅读材料，提炼启示</a:t>
                      </a:r>
                      <a:endParaRPr lang="zh-CN" sz="1600" b="1">
                        <a:solidFill>
                          <a:schemeClr val="bg1"/>
                        </a:solidFill>
                        <a:latin typeface="黑体" panose="02010609060101010101" charset="-122"/>
                        <a:ea typeface="黑体" panose="02010609060101010101" charset="-122"/>
                        <a:sym typeface="+mn-ea"/>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2018</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三卷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002060"/>
                          </a:solidFill>
                          <a:latin typeface="黑体" panose="02010609060101010101" charset="-122"/>
                          <a:ea typeface="黑体" panose="02010609060101010101" charset="-122"/>
                          <a:sym typeface="+mn-ea"/>
                        </a:rPr>
                        <a:t>中国史：（表格）</a:t>
                      </a:r>
                      <a:endParaRPr lang="zh-CN" sz="1800" b="1">
                        <a:solidFill>
                          <a:srgbClr val="002060"/>
                        </a:solidFill>
                        <a:latin typeface="黑体" panose="02010609060101010101" charset="-122"/>
                        <a:ea typeface="黑体" panose="02010609060101010101" charset="-122"/>
                        <a:sym typeface="+mn-ea"/>
                      </a:endParaRPr>
                    </a:p>
                    <a:p>
                      <a:pPr>
                        <a:buNone/>
                      </a:pPr>
                      <a:r>
                        <a:rPr lang="zh-CN" altLang="en-US" sz="1800" b="1">
                          <a:solidFill>
                            <a:schemeClr val="bg1"/>
                          </a:solidFill>
                          <a:latin typeface="黑体" panose="02010609060101010101" charset="-122"/>
                          <a:ea typeface="黑体" panose="02010609060101010101" charset="-122"/>
                          <a:sym typeface="+mn-ea"/>
                        </a:rPr>
                        <a:t>自拟论题</a:t>
                      </a:r>
                      <a:endParaRPr lang="zh-CN" altLang="en-US" sz="1800" b="1">
                        <a:solidFill>
                          <a:schemeClr val="bg1"/>
                        </a:solidFill>
                        <a:latin typeface="黑体" panose="02010609060101010101" charset="-122"/>
                        <a:ea typeface="黑体" panose="02010609060101010101" charset="-122"/>
                        <a:sym typeface="+mn-ea"/>
                      </a:endParaRPr>
                    </a:p>
                  </a:txBody>
                  <a:tcPr>
                    <a:solidFill>
                      <a:srgbClr val="FF0000"/>
                    </a:solidFill>
                  </a:tcPr>
                </a:tc>
              </a:tr>
              <a:tr h="372110">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2019</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一卷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cs typeface="黑体" panose="02010609060101010101" charset="-122"/>
                          <a:sym typeface="+mn-ea"/>
                        </a:rPr>
                        <a:t>中国史：（文字）</a:t>
                      </a:r>
                      <a:endParaRPr lang="zh-CN" sz="1600" b="1">
                        <a:solidFill>
                          <a:srgbClr val="FFFF00"/>
                        </a:solidFill>
                        <a:latin typeface="黑体" panose="02010609060101010101" charset="-122"/>
                        <a:ea typeface="黑体" panose="02010609060101010101" charset="-122"/>
                        <a:cs typeface="黑体" panose="02010609060101010101" charset="-122"/>
                        <a:sym typeface="+mn-ea"/>
                      </a:endParaRPr>
                    </a:p>
                    <a:p>
                      <a:pPr>
                        <a:buNone/>
                      </a:pPr>
                      <a:r>
                        <a:rPr lang="zh-CN" sz="1600" b="1">
                          <a:solidFill>
                            <a:schemeClr val="bg1"/>
                          </a:solidFill>
                          <a:latin typeface="黑体" panose="02010609060101010101" charset="-122"/>
                          <a:ea typeface="黑体" panose="02010609060101010101" charset="-122"/>
                          <a:cs typeface="黑体" panose="02010609060101010101" charset="-122"/>
                        </a:rPr>
                        <a:t>评析观点，得出结论</a:t>
                      </a:r>
                      <a:endParaRPr lang="zh-CN" sz="1600" b="1">
                        <a:solidFill>
                          <a:schemeClr val="bg1"/>
                        </a:solidFill>
                        <a:latin typeface="黑体" panose="02010609060101010101" charset="-122"/>
                        <a:ea typeface="黑体" panose="02010609060101010101" charset="-122"/>
                        <a:cs typeface="黑体" panose="02010609060101010101" charset="-122"/>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2019</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二卷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600" b="1">
                          <a:solidFill>
                            <a:srgbClr val="FFFF00"/>
                          </a:solidFill>
                          <a:latin typeface="黑体" panose="02010609060101010101" charset="-122"/>
                          <a:ea typeface="黑体" panose="02010609060101010101" charset="-122"/>
                          <a:cs typeface="黑体" panose="02010609060101010101" charset="-122"/>
                          <a:sym typeface="+mn-ea"/>
                        </a:rPr>
                        <a:t>世界史：（时间轴）</a:t>
                      </a:r>
                      <a:endParaRPr lang="zh-CN" sz="1600" b="1">
                        <a:solidFill>
                          <a:srgbClr val="FFFF00"/>
                        </a:solidFill>
                        <a:latin typeface="黑体" panose="02010609060101010101" charset="-122"/>
                        <a:ea typeface="黑体" panose="02010609060101010101" charset="-122"/>
                        <a:cs typeface="黑体" panose="02010609060101010101" charset="-122"/>
                        <a:sym typeface="+mn-ea"/>
                      </a:endParaRPr>
                    </a:p>
                    <a:p>
                      <a:pPr>
                        <a:buNone/>
                      </a:pPr>
                      <a:r>
                        <a:rPr lang="zh-CN" sz="1600" b="1">
                          <a:solidFill>
                            <a:schemeClr val="bg1"/>
                          </a:solidFill>
                          <a:latin typeface="黑体" panose="02010609060101010101" charset="-122"/>
                          <a:ea typeface="黑体" panose="02010609060101010101" charset="-122"/>
                          <a:cs typeface="黑体" panose="02010609060101010101" charset="-122"/>
                          <a:sym typeface="+mn-ea"/>
                        </a:rPr>
                        <a:t>对此认识，提出见解</a:t>
                      </a:r>
                      <a:endParaRPr lang="zh-CN" sz="1600" b="1">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rPr>
                        <a:t>2019</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三卷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002060"/>
                          </a:solidFill>
                          <a:latin typeface="黑体" panose="02010609060101010101" charset="-122"/>
                          <a:ea typeface="黑体" panose="02010609060101010101" charset="-122"/>
                          <a:cs typeface="黑体" panose="02010609060101010101" charset="-122"/>
                          <a:sym typeface="+mn-ea"/>
                        </a:rPr>
                        <a:t>中国史：（表格）</a:t>
                      </a:r>
                      <a:endParaRPr lang="zh-CN" sz="1800" b="1">
                        <a:solidFill>
                          <a:srgbClr val="002060"/>
                        </a:solidFill>
                        <a:latin typeface="黑体" panose="02010609060101010101" charset="-122"/>
                        <a:ea typeface="黑体" panose="02010609060101010101" charset="-122"/>
                        <a:cs typeface="黑体" panose="02010609060101010101" charset="-122"/>
                        <a:sym typeface="+mn-ea"/>
                      </a:endParaRPr>
                    </a:p>
                    <a:p>
                      <a:pPr>
                        <a:buNone/>
                      </a:pP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提出论题</a:t>
                      </a:r>
                      <a:endParaRPr lang="zh-CN" altLang="en-US" sz="1800" b="1">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r h="186055">
                <a:tc>
                  <a:txBody>
                    <a:bodyPr/>
                    <a:p>
                      <a:pP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2020</a:t>
                      </a:r>
                      <a:endParaRPr lang="en-US" altLang="zh-CN" sz="2000" b="1">
                        <a:solidFill>
                          <a:schemeClr val="tx1"/>
                        </a:solidFill>
                        <a:latin typeface="楷体" panose="02010609060101010101" charset="-122"/>
                        <a:ea typeface="楷体" panose="02010609060101010101" charset="-122"/>
                        <a:cs typeface="楷体" panose="02010609060101010101" charset="-122"/>
                        <a:sym typeface="+mn-ea"/>
                      </a:endParaRPr>
                    </a:p>
                    <a:p>
                      <a:pPr>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一卷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sym typeface="+mn-ea"/>
                        </a:rPr>
                        <a:t>中国史：（文字）</a:t>
                      </a:r>
                      <a:endParaRPr lang="zh-CN" sz="1800" b="1">
                        <a:solidFill>
                          <a:srgbClr val="FFFF00"/>
                        </a:solidFill>
                        <a:latin typeface="黑体" panose="02010609060101010101" charset="-122"/>
                        <a:ea typeface="黑体" panose="02010609060101010101" charset="-122"/>
                        <a:cs typeface="黑体" panose="02010609060101010101" charset="-122"/>
                        <a:sym typeface="+mn-ea"/>
                      </a:endParaRPr>
                    </a:p>
                    <a:p>
                      <a:pPr>
                        <a:buNone/>
                      </a:pP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自拟书名</a:t>
                      </a:r>
                      <a:endParaRPr lang="zh-CN" altLang="en-US" sz="1800" b="1">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sz="1800" b="1">
                          <a:solidFill>
                            <a:schemeClr val="tx1"/>
                          </a:solidFill>
                          <a:latin typeface="黑体" panose="02010609060101010101" charset="-122"/>
                          <a:ea typeface="黑体" panose="02010609060101010101" charset="-122"/>
                          <a:cs typeface="黑体" panose="02010609060101010101" charset="-122"/>
                          <a:sym typeface="+mn-ea"/>
                        </a:rPr>
                        <a:t>2020</a:t>
                      </a:r>
                      <a:endParaRPr lang="en-US" sz="18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1800" b="1">
                          <a:solidFill>
                            <a:schemeClr val="tx1"/>
                          </a:solidFill>
                          <a:latin typeface="黑体" panose="02010609060101010101" charset="-122"/>
                          <a:ea typeface="黑体" panose="02010609060101010101" charset="-122"/>
                          <a:cs typeface="黑体" panose="02010609060101010101" charset="-122"/>
                          <a:sym typeface="+mn-ea"/>
                        </a:rPr>
                        <a:t>二卷</a:t>
                      </a:r>
                      <a:endParaRPr lang="zh-CN" altLang="en-US" sz="18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1800" b="1">
                          <a:solidFill>
                            <a:srgbClr val="FFFF00"/>
                          </a:solidFill>
                          <a:latin typeface="黑体" panose="02010609060101010101" charset="-122"/>
                          <a:ea typeface="黑体" panose="02010609060101010101" charset="-122"/>
                          <a:cs typeface="黑体" panose="02010609060101010101" charset="-122"/>
                          <a:sym typeface="+mn-ea"/>
                        </a:rPr>
                        <a:t>世界史：（结构图）</a:t>
                      </a:r>
                      <a:endParaRPr lang="zh-CN" sz="1800" b="1">
                        <a:solidFill>
                          <a:srgbClr val="FFFF00"/>
                        </a:solidFill>
                        <a:latin typeface="黑体" panose="02010609060101010101" charset="-122"/>
                        <a:ea typeface="黑体" panose="02010609060101010101" charset="-122"/>
                        <a:cs typeface="黑体" panose="02010609060101010101" charset="-122"/>
                        <a:sym typeface="+mn-ea"/>
                      </a:endParaRPr>
                    </a:p>
                    <a:p>
                      <a:pPr>
                        <a:buNone/>
                      </a:pPr>
                      <a:r>
                        <a:rPr lang="zh-CN" altLang="en-US" sz="1800" b="1">
                          <a:solidFill>
                            <a:schemeClr val="bg1"/>
                          </a:solidFill>
                          <a:latin typeface="黑体" panose="02010609060101010101" charset="-122"/>
                          <a:ea typeface="黑体" panose="02010609060101010101" charset="-122"/>
                          <a:cs typeface="黑体" panose="02010609060101010101" charset="-122"/>
                          <a:sym typeface="+mn-ea"/>
                        </a:rPr>
                        <a:t>明确列出三点，</a:t>
                      </a:r>
                      <a:endParaRPr lang="zh-CN" altLang="en-US" sz="1800" b="1">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en-US" sz="2000" b="1">
                          <a:solidFill>
                            <a:schemeClr val="tx1"/>
                          </a:solidFill>
                          <a:latin typeface="黑体" panose="02010609060101010101" charset="-122"/>
                          <a:ea typeface="黑体" panose="02010609060101010101" charset="-122"/>
                          <a:cs typeface="黑体" panose="02010609060101010101" charset="-122"/>
                          <a:sym typeface="+mn-ea"/>
                        </a:rPr>
                        <a:t>2020</a:t>
                      </a:r>
                      <a:endParaRPr lang="en-US" sz="2000" b="1">
                        <a:solidFill>
                          <a:schemeClr val="tx1"/>
                        </a:solidFill>
                        <a:latin typeface="黑体" panose="02010609060101010101" charset="-122"/>
                        <a:ea typeface="黑体" panose="02010609060101010101" charset="-122"/>
                        <a:cs typeface="黑体" panose="02010609060101010101" charset="-122"/>
                      </a:endParaRPr>
                    </a:p>
                    <a:p>
                      <a:pPr>
                        <a:buNone/>
                      </a:pP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三卷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2000" b="1">
                          <a:solidFill>
                            <a:srgbClr val="002060"/>
                          </a:solidFill>
                          <a:latin typeface="黑体" panose="02010609060101010101" charset="-122"/>
                          <a:ea typeface="黑体" panose="02010609060101010101" charset="-122"/>
                          <a:cs typeface="黑体" panose="02010609060101010101" charset="-122"/>
                          <a:sym typeface="+mn-ea"/>
                        </a:rPr>
                        <a:t>中国史：（表格）</a:t>
                      </a:r>
                      <a:endParaRPr lang="zh-CN" sz="2000" b="1">
                        <a:solidFill>
                          <a:srgbClr val="002060"/>
                        </a:solidFill>
                        <a:latin typeface="黑体" panose="02010609060101010101" charset="-122"/>
                        <a:ea typeface="黑体" panose="02010609060101010101" charset="-122"/>
                        <a:cs typeface="黑体" panose="02010609060101010101" charset="-122"/>
                        <a:sym typeface="+mn-ea"/>
                      </a:endParaRPr>
                    </a:p>
                    <a:p>
                      <a:pPr>
                        <a:buNone/>
                      </a:pPr>
                      <a:r>
                        <a:rPr lang="zh-CN" altLang="en-US" sz="2000" b="1">
                          <a:solidFill>
                            <a:schemeClr val="bg1"/>
                          </a:solidFill>
                          <a:latin typeface="黑体" panose="02010609060101010101" charset="-122"/>
                          <a:ea typeface="黑体" panose="02010609060101010101" charset="-122"/>
                          <a:cs typeface="黑体" panose="02010609060101010101" charset="-122"/>
                          <a:sym typeface="+mn-ea"/>
                        </a:rPr>
                        <a:t>拟定论题</a:t>
                      </a:r>
                      <a:endParaRPr lang="zh-CN" altLang="en-US" sz="2000" b="1">
                        <a:solidFill>
                          <a:schemeClr val="bg1"/>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r h="186055">
                <a:tc>
                  <a:txBody>
                    <a:bodyPr/>
                    <a:p>
                      <a:pP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2021</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乙卷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gridSpan="3">
                  <a:txBody>
                    <a:bodyPr/>
                    <a:p>
                      <a:pPr>
                        <a:buNone/>
                      </a:pPr>
                      <a:r>
                        <a:rPr lang="zh-CN" altLang="en-US" sz="1800" b="1">
                          <a:solidFill>
                            <a:srgbClr val="FFFF00"/>
                          </a:solidFill>
                          <a:latin typeface="黑体" panose="02010609060101010101" charset="-122"/>
                          <a:ea typeface="黑体" panose="02010609060101010101" charset="-122"/>
                          <a:cs typeface="黑体" panose="02010609060101010101" charset="-122"/>
                          <a:sym typeface="+mn-ea"/>
                        </a:rPr>
                        <a:t>中国史：（地图）</a:t>
                      </a:r>
                      <a:endParaRPr lang="zh-CN" altLang="en-US" sz="1800" b="1">
                        <a:solidFill>
                          <a:srgbClr val="FFFF00"/>
                        </a:solidFill>
                        <a:latin typeface="黑体" panose="02010609060101010101" charset="-122"/>
                        <a:ea typeface="黑体" panose="02010609060101010101" charset="-122"/>
                        <a:cs typeface="黑体" panose="02010609060101010101" charset="-122"/>
                        <a:sym typeface="+mn-ea"/>
                      </a:endParaRPr>
                    </a:p>
                    <a:p>
                      <a:pPr>
                        <a:buNone/>
                      </a:pPr>
                      <a:r>
                        <a:rPr lang="zh-CN" altLang="en-US" sz="1800" b="1">
                          <a:solidFill>
                            <a:schemeClr val="bg1"/>
                          </a:solidFill>
                          <a:latin typeface="黑体" panose="02010609060101010101" charset="-122"/>
                          <a:ea typeface="黑体" panose="02010609060101010101" charset="-122"/>
                          <a:cs typeface="楷体" panose="02010609060101010101" charset="-122"/>
                          <a:sym typeface="+mn-ea"/>
                        </a:rPr>
                        <a:t>任选两次会议</a:t>
                      </a:r>
                      <a:endParaRPr lang="zh-CN" altLang="en-US" sz="1800" b="1">
                        <a:solidFill>
                          <a:srgbClr val="FFFF00"/>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hMerge="1">
                  <a:tcPr>
                    <a:solidFill>
                      <a:srgbClr val="00B0F0"/>
                    </a:solidFill>
                  </a:tcPr>
                </a:tc>
                <a:tc hMerge="1">
                  <a:tcPr>
                    <a:solidFill>
                      <a:srgbClr val="00B0F0"/>
                    </a:solidFill>
                  </a:tcPr>
                </a:tc>
                <a:tc>
                  <a:txBody>
                    <a:bodyPr/>
                    <a:p>
                      <a:pPr fontAlgn="auto">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2021</a:t>
                      </a:r>
                      <a:endParaRPr lang="en-US" altLang="zh-CN" sz="2000" b="1">
                        <a:solidFill>
                          <a:schemeClr val="tx1"/>
                        </a:solidFill>
                        <a:latin typeface="楷体" panose="02010609060101010101" charset="-122"/>
                        <a:ea typeface="楷体" panose="02010609060101010101" charset="-122"/>
                        <a:cs typeface="楷体" panose="02010609060101010101" charset="-122"/>
                        <a:sym typeface="+mn-ea"/>
                      </a:endParaRPr>
                    </a:p>
                    <a:p>
                      <a:pPr fontAlgn="auto">
                        <a:buNone/>
                      </a:pP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甲卷</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txBody>
                  <a:tcPr>
                    <a:solidFill>
                      <a:srgbClr val="00B0F0"/>
                    </a:solidFill>
                  </a:tcPr>
                </a:tc>
                <a:tc>
                  <a:txBody>
                    <a:bodyPr/>
                    <a:p>
                      <a:pPr>
                        <a:buNone/>
                      </a:pPr>
                      <a:r>
                        <a:rPr lang="zh-CN" sz="2000" b="1">
                          <a:solidFill>
                            <a:schemeClr val="tx1"/>
                          </a:solidFill>
                          <a:latin typeface="黑体" panose="02010609060101010101" charset="-122"/>
                          <a:ea typeface="黑体" panose="02010609060101010101" charset="-122"/>
                          <a:cs typeface="黑体" panose="02010609060101010101" charset="-122"/>
                          <a:sym typeface="+mn-ea"/>
                        </a:rPr>
                        <a:t>中国史：（文字</a:t>
                      </a:r>
                      <a:r>
                        <a:rPr lang="en-US" altLang="zh-CN" sz="2000" b="1">
                          <a:solidFill>
                            <a:schemeClr val="tx1"/>
                          </a:solidFill>
                          <a:latin typeface="黑体" panose="02010609060101010101" charset="-122"/>
                          <a:ea typeface="黑体" panose="02010609060101010101" charset="-122"/>
                          <a:cs typeface="黑体" panose="02010609060101010101" charset="-122"/>
                          <a:sym typeface="+mn-ea"/>
                        </a:rPr>
                        <a:t>+</a:t>
                      </a: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地图）</a:t>
                      </a:r>
                      <a:endParaRPr lang="zh-CN" altLang="en-US" sz="2000" b="1">
                        <a:solidFill>
                          <a:schemeClr val="tx1"/>
                        </a:solidFill>
                        <a:latin typeface="黑体" panose="02010609060101010101" charset="-122"/>
                        <a:ea typeface="黑体" panose="02010609060101010101" charset="-122"/>
                        <a:cs typeface="黑体" panose="02010609060101010101" charset="-122"/>
                        <a:sym typeface="+mn-ea"/>
                      </a:endParaRPr>
                    </a:p>
                    <a:p>
                      <a:pPr>
                        <a:buNone/>
                      </a:pPr>
                      <a:r>
                        <a:rPr lang="zh-CN" sz="2000" b="1">
                          <a:solidFill>
                            <a:schemeClr val="bg1"/>
                          </a:solidFill>
                          <a:latin typeface="黑体" panose="02010609060101010101" charset="-122"/>
                          <a:ea typeface="黑体" panose="02010609060101010101" charset="-122"/>
                          <a:cs typeface="楷体" panose="02010609060101010101" charset="-122"/>
                          <a:sym typeface="+mn-ea"/>
                        </a:rPr>
                        <a:t>标示</a:t>
                      </a:r>
                      <a:r>
                        <a:rPr sz="2000" b="1">
                          <a:solidFill>
                            <a:schemeClr val="bg1"/>
                          </a:solidFill>
                          <a:latin typeface="黑体" panose="02010609060101010101" charset="-122"/>
                          <a:ea typeface="黑体" panose="02010609060101010101" charset="-122"/>
                          <a:cs typeface="楷体" panose="02010609060101010101" charset="-122"/>
                          <a:sym typeface="+mn-ea"/>
                        </a:rPr>
                        <a:t>地图区域</a:t>
                      </a:r>
                      <a:endParaRPr lang="zh-CN" altLang="en-US" sz="2000" b="1">
                        <a:solidFill>
                          <a:srgbClr val="002060"/>
                        </a:solidFill>
                        <a:latin typeface="黑体" panose="02010609060101010101" charset="-122"/>
                        <a:ea typeface="黑体" panose="02010609060101010101" charset="-122"/>
                        <a:cs typeface="黑体" panose="02010609060101010101" charset="-122"/>
                        <a:sym typeface="+mn-ea"/>
                      </a:endParaRPr>
                    </a:p>
                  </a:txBody>
                  <a:tcPr>
                    <a:solidFill>
                      <a:srgbClr val="FF0000"/>
                    </a:solidFill>
                  </a:tcPr>
                </a:tc>
              </a:tr>
            </a:tbl>
          </a:graphicData>
        </a:graphic>
      </p:graphicFrame>
      <p:sp>
        <p:nvSpPr>
          <p:cNvPr id="5" name="文本框 4"/>
          <p:cNvSpPr txBox="1"/>
          <p:nvPr/>
        </p:nvSpPr>
        <p:spPr>
          <a:xfrm>
            <a:off x="333375" y="518160"/>
            <a:ext cx="5344160" cy="460375"/>
          </a:xfrm>
          <a:prstGeom prst="rect">
            <a:avLst/>
          </a:prstGeom>
          <a:noFill/>
        </p:spPr>
        <p:txBody>
          <a:bodyPr wrap="square" rtlCol="0">
            <a:spAutoFit/>
          </a:bodyPr>
          <a:p>
            <a:r>
              <a:rPr lang="en-US" altLang="zh-CN" sz="2400" b="1">
                <a:solidFill>
                  <a:srgbClr val="FF0000"/>
                </a:solidFill>
                <a:latin typeface="黑体" panose="02010609060101010101" charset="-122"/>
                <a:ea typeface="黑体" panose="02010609060101010101" charset="-122"/>
                <a:cs typeface="黑体" panose="02010609060101010101" charset="-122"/>
              </a:rPr>
              <a:t>2</a:t>
            </a:r>
            <a:r>
              <a:rPr lang="zh-CN" altLang="en-US" sz="2400" b="1">
                <a:solidFill>
                  <a:srgbClr val="FF0000"/>
                </a:solidFill>
                <a:latin typeface="黑体" panose="02010609060101010101" charset="-122"/>
                <a:ea typeface="黑体" panose="02010609060101010101" charset="-122"/>
                <a:cs typeface="黑体" panose="02010609060101010101" charset="-122"/>
              </a:rPr>
              <a:t>、</a:t>
            </a:r>
            <a:r>
              <a:rPr lang="zh-CN" altLang="en-US" sz="2400" b="1">
                <a:solidFill>
                  <a:srgbClr val="0000CC"/>
                </a:solidFill>
                <a:latin typeface="黑体" panose="02010609060101010101" charset="-122"/>
                <a:ea typeface="黑体" panose="02010609060101010101" charset="-122"/>
                <a:cs typeface="黑体" panose="02010609060101010101" charset="-122"/>
              </a:rPr>
              <a:t>试题</a:t>
            </a:r>
            <a:r>
              <a:rPr lang="zh-CN" altLang="en-US" sz="2400" b="1">
                <a:solidFill>
                  <a:srgbClr val="0000CC"/>
                </a:solidFill>
                <a:latin typeface="黑体" panose="02010609060101010101" charset="-122"/>
                <a:ea typeface="黑体" panose="02010609060101010101" charset="-122"/>
                <a:cs typeface="黑体" panose="02010609060101010101" charset="-122"/>
              </a:rPr>
              <a:t>设问</a:t>
            </a:r>
            <a:r>
              <a:rPr lang="zh-CN" altLang="en-US" sz="2400" b="1">
                <a:solidFill>
                  <a:srgbClr val="FF0000"/>
                </a:solidFill>
                <a:latin typeface="黑体" panose="02010609060101010101" charset="-122"/>
                <a:ea typeface="黑体" panose="02010609060101010101" charset="-122"/>
                <a:cs typeface="黑体" panose="02010609060101010101" charset="-122"/>
              </a:rPr>
              <a:t>呈现的方式多样</a:t>
            </a:r>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8985" y="1256030"/>
            <a:ext cx="8874760" cy="4092575"/>
          </a:xfrm>
          <a:prstGeom prst="rect">
            <a:avLst/>
          </a:prstGeom>
          <a:noFill/>
        </p:spPr>
        <p:txBody>
          <a:bodyPr wrap="square" rtlCol="0" anchor="t">
            <a:spAutoFit/>
          </a:bodyPr>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①评析</a:t>
            </a:r>
            <a:r>
              <a:rPr lang="en-US" altLang="zh-CN"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a:t>
            </a:r>
            <a:endParaRPr kumimoji="0" lang="en-US" altLang="zh-CN" sz="2000" b="1" i="0" u="none" strike="noStrike" kern="1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材料观点</a:t>
            </a:r>
            <a:r>
              <a:rPr lang="en-US" altLang="zh-CN" sz="2000" b="1" kern="100" noProof="0" dirty="0">
                <a:ln>
                  <a:noFill/>
                </a:ln>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表明态度</a:t>
            </a:r>
            <a:r>
              <a:rPr lang="en-US" altLang="zh-CN" sz="2000" b="1" kern="100" noProof="0" dirty="0">
                <a:ln>
                  <a:noFill/>
                </a:ln>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持论有据、分析原因、影响</a:t>
            </a:r>
            <a:r>
              <a:rPr lang="en-US" altLang="zh-CN" sz="2000" b="1" kern="100" noProof="0" dirty="0">
                <a:ln>
                  <a:noFill/>
                </a:ln>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总结升华。</a:t>
            </a:r>
            <a:endParaRPr kumimoji="0" lang="zh-CN" altLang="en-US" sz="2000" b="1" i="0" u="none" strike="noStrike" kern="1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②评述</a:t>
            </a:r>
            <a:r>
              <a:rPr lang="en-US" altLang="zh-CN"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a:t>
            </a:r>
            <a:endParaRPr kumimoji="0" lang="en-US" altLang="zh-CN" sz="2000" b="1" i="0" u="none" strike="noStrike" kern="1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叙述观点</a:t>
            </a:r>
            <a:r>
              <a:rPr lang="en-US" altLang="zh-CN"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表明态度</a:t>
            </a:r>
            <a:r>
              <a:rPr lang="en-US" altLang="zh-CN"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持论有据、分析原因、影响</a:t>
            </a:r>
            <a:r>
              <a:rPr lang="en-US" altLang="zh-CN"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总结升华。</a:t>
            </a:r>
            <a:endParaRPr kumimoji="0" lang="zh-CN" altLang="en-US" sz="2000" b="1" i="0" u="none" strike="noStrike" kern="1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③</a:t>
            </a:r>
            <a:r>
              <a:rPr lang="zh-CN" altLang="en-US"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论证：</a:t>
            </a:r>
            <a:endParaRPr kumimoji="0" lang="zh-CN" altLang="en-US" sz="2000" b="1" i="0" u="none" strike="noStrike" kern="1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依据材料、自</a:t>
            </a:r>
            <a:r>
              <a:rPr lang="zh-CN" altLang="en-US" sz="2000" b="1">
                <a:solidFill>
                  <a:schemeClr val="tx1"/>
                </a:solidFill>
                <a:latin typeface="黑体" panose="02010609060101010101" charset="-122"/>
                <a:ea typeface="黑体" panose="02010609060101010101" charset="-122"/>
                <a:cs typeface="黑体" panose="02010609060101010101" charset="-122"/>
                <a:sym typeface="+mn-ea"/>
              </a:rPr>
              <a:t>拟论题（</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观点）</a:t>
            </a:r>
            <a:r>
              <a:rPr lang="en-US" altLang="zh-CN"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持论有据、分析原因、影响</a:t>
            </a:r>
            <a:r>
              <a:rPr lang="en-US" altLang="zh-CN"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总结升华。</a:t>
            </a:r>
            <a:endParaRPr lang="zh-CN" altLang="en-US"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④解读</a:t>
            </a:r>
            <a:r>
              <a:rPr lang="en-US" altLang="zh-CN"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a:t>
            </a:r>
            <a:endParaRPr kumimoji="0" lang="en-US" altLang="zh-CN" sz="2000" b="1" i="0" u="none" strike="noStrike" kern="1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解读材料、提练观点</a:t>
            </a:r>
            <a:r>
              <a:rPr lang="en-US" altLang="zh-CN"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持论有据、分析原因、影响</a:t>
            </a:r>
            <a:r>
              <a:rPr lang="en-US" altLang="zh-CN"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总结升华。</a:t>
            </a:r>
            <a:endParaRPr kumimoji="0" lang="zh-CN" altLang="en-US" sz="2000" b="1" i="0" u="none" strike="noStrike" kern="1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⑤信息</a:t>
            </a:r>
            <a:endParaRPr kumimoji="0" lang="zh-CN" altLang="en-US" sz="2000" b="1" i="0" u="none" strike="noStrike" kern="1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依据材料、提取信息（观点）</a:t>
            </a:r>
            <a:r>
              <a:rPr lang="en-US" altLang="zh-CN" sz="2000" b="1" kern="100" noProof="0" dirty="0">
                <a:ln>
                  <a:noFill/>
                </a:ln>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持论有据、说明原因</a:t>
            </a:r>
            <a:r>
              <a:rPr lang="en-US" altLang="zh-CN" sz="2000" b="1" kern="100" noProof="0" dirty="0">
                <a:ln>
                  <a:noFill/>
                </a:ln>
                <a:effectLst/>
                <a:uLnTx/>
                <a:uFillTx/>
                <a:latin typeface="黑体" panose="02010609060101010101" charset="-122"/>
                <a:ea typeface="黑体" panose="02010609060101010101" charset="-122"/>
                <a:cs typeface="黑体" panose="02010609060101010101" charset="-122"/>
                <a:sym typeface="+mn-ea"/>
              </a:rPr>
              <a:t>——-------</a:t>
            </a: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总结升华。</a:t>
            </a:r>
            <a:endPar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eaLnBrk="0" fontAlgn="base" latinLnBrk="0" hangingPunct="0">
              <a:spcBef>
                <a:spcPct val="0"/>
              </a:spcBef>
              <a:spcAft>
                <a:spcPts val="0"/>
              </a:spcAft>
              <a:buClrTx/>
              <a:buSzTx/>
              <a:buFontTx/>
              <a:buNone/>
              <a:defRPr/>
            </a:pP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⑥时空：</a:t>
            </a:r>
            <a:endParaRPr lang="zh-CN" altLang="en-US" sz="2000" b="1">
              <a:solidFill>
                <a:srgbClr val="FF0000"/>
              </a:solidFill>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a:latin typeface="黑体" panose="02010609060101010101" charset="-122"/>
                <a:ea typeface="黑体" panose="02010609060101010101" charset="-122"/>
                <a:cs typeface="黑体" panose="02010609060101010101" charset="-122"/>
                <a:sym typeface="+mn-ea"/>
              </a:rPr>
              <a:t>解读地图、</a:t>
            </a: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提取信息（</a:t>
            </a:r>
            <a:r>
              <a:rPr lang="zh-CN" altLang="en-US" sz="2000" b="1">
                <a:latin typeface="黑体" panose="02010609060101010101" charset="-122"/>
                <a:ea typeface="黑体" panose="02010609060101010101" charset="-122"/>
                <a:cs typeface="黑体" panose="02010609060101010101" charset="-122"/>
                <a:sym typeface="+mn-ea"/>
              </a:rPr>
              <a:t>观点）</a:t>
            </a:r>
            <a:r>
              <a:rPr lang="en-US" altLang="zh-CN" sz="2000" b="1">
                <a:latin typeface="黑体" panose="02010609060101010101" charset="-122"/>
                <a:ea typeface="黑体" panose="02010609060101010101" charset="-122"/>
                <a:cs typeface="黑体" panose="02010609060101010101" charset="-122"/>
                <a:sym typeface="+mn-ea"/>
              </a:rPr>
              <a:t>-------</a:t>
            </a:r>
            <a:r>
              <a:rPr lang="zh-CN" altLang="en-US" sz="2000" b="1">
                <a:latin typeface="黑体" panose="02010609060101010101" charset="-122"/>
                <a:ea typeface="黑体" panose="02010609060101010101" charset="-122"/>
                <a:cs typeface="黑体" panose="02010609060101010101" charset="-122"/>
                <a:sym typeface="+mn-ea"/>
              </a:rPr>
              <a:t>史实准确、说明原因</a:t>
            </a:r>
            <a:r>
              <a:rPr lang="en-US" altLang="zh-CN" sz="2000" b="1">
                <a:latin typeface="黑体" panose="02010609060101010101" charset="-122"/>
                <a:ea typeface="黑体" panose="02010609060101010101" charset="-122"/>
                <a:cs typeface="黑体" panose="02010609060101010101" charset="-122"/>
                <a:sym typeface="+mn-ea"/>
              </a:rPr>
              <a:t>-------</a:t>
            </a:r>
            <a:r>
              <a:rPr lang="zh-CN" altLang="en-US" sz="2000" b="1">
                <a:latin typeface="黑体" panose="02010609060101010101" charset="-122"/>
                <a:ea typeface="黑体" panose="02010609060101010101" charset="-122"/>
                <a:cs typeface="黑体" panose="02010609060101010101" charset="-122"/>
                <a:sym typeface="+mn-ea"/>
              </a:rPr>
              <a:t>总结升华。</a:t>
            </a:r>
            <a:endParaRPr lang="zh-CN" altLang="en-US" sz="2000" b="1">
              <a:latin typeface="黑体" panose="02010609060101010101" charset="-122"/>
              <a:ea typeface="黑体" panose="02010609060101010101" charset="-122"/>
              <a:cs typeface="黑体" panose="02010609060101010101" charset="-122"/>
            </a:endParaRPr>
          </a:p>
          <a:p>
            <a:pPr marL="0" marR="0" lvl="0" indent="0" algn="just" defTabSz="914400" rtl="0" eaLnBrk="0" fontAlgn="base" latinLnBrk="0" hangingPunct="0">
              <a:spcBef>
                <a:spcPct val="0"/>
              </a:spcBef>
              <a:spcAft>
                <a:spcPts val="0"/>
              </a:spcAft>
              <a:buClrTx/>
              <a:buSzTx/>
              <a:buFontTx/>
              <a:buNone/>
              <a:defRPr/>
            </a:pPr>
            <a:r>
              <a:rPr lang="zh-CN" altLang="en-US" sz="2000" b="1">
                <a:latin typeface="黑体" panose="02010609060101010101" charset="-122"/>
                <a:ea typeface="黑体" panose="02010609060101010101" charset="-122"/>
                <a:cs typeface="黑体" panose="02010609060101010101" charset="-122"/>
                <a:sym typeface="+mn-ea"/>
              </a:rPr>
              <a:t>解读地图、</a:t>
            </a:r>
            <a:r>
              <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rPr>
              <a:t>描绘区域（</a:t>
            </a:r>
            <a:r>
              <a:rPr lang="zh-CN" altLang="en-US" sz="2000" b="1">
                <a:latin typeface="黑体" panose="02010609060101010101" charset="-122"/>
                <a:ea typeface="黑体" panose="02010609060101010101" charset="-122"/>
                <a:cs typeface="黑体" panose="02010609060101010101" charset="-122"/>
                <a:sym typeface="+mn-ea"/>
              </a:rPr>
              <a:t>观点）</a:t>
            </a:r>
            <a:r>
              <a:rPr lang="en-US" altLang="zh-CN" sz="2000" b="1">
                <a:latin typeface="黑体" panose="02010609060101010101" charset="-122"/>
                <a:ea typeface="黑体" panose="02010609060101010101" charset="-122"/>
                <a:cs typeface="黑体" panose="02010609060101010101" charset="-122"/>
                <a:sym typeface="+mn-ea"/>
              </a:rPr>
              <a:t>-------</a:t>
            </a:r>
            <a:r>
              <a:rPr lang="zh-CN" altLang="en-US" sz="2000" b="1">
                <a:latin typeface="黑体" panose="02010609060101010101" charset="-122"/>
                <a:ea typeface="黑体" panose="02010609060101010101" charset="-122"/>
                <a:cs typeface="黑体" panose="02010609060101010101" charset="-122"/>
                <a:sym typeface="+mn-ea"/>
              </a:rPr>
              <a:t>准确充分、说明理由</a:t>
            </a:r>
            <a:endParaRPr lang="zh-CN" altLang="en-US" sz="2000" b="1" kern="100" noProof="0" dirty="0">
              <a:ln>
                <a:noFill/>
              </a:ln>
              <a:effectLst/>
              <a:uLnTx/>
              <a:uFillTx/>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223520" y="427990"/>
            <a:ext cx="5344160" cy="460375"/>
          </a:xfrm>
          <a:prstGeom prst="rect">
            <a:avLst/>
          </a:prstGeom>
          <a:noFill/>
        </p:spPr>
        <p:txBody>
          <a:bodyPr wrap="square" rtlCol="0">
            <a:spAutoFit/>
          </a:bodyPr>
          <a:p>
            <a:r>
              <a:rPr lang="en-US" altLang="zh-CN" sz="2400" b="1">
                <a:solidFill>
                  <a:srgbClr val="FF0000"/>
                </a:solidFill>
                <a:latin typeface="黑体" panose="02010609060101010101" charset="-122"/>
                <a:ea typeface="黑体" panose="02010609060101010101" charset="-122"/>
                <a:cs typeface="黑体" panose="02010609060101010101" charset="-122"/>
              </a:rPr>
              <a:t>3</a:t>
            </a:r>
            <a:r>
              <a:rPr lang="zh-CN" altLang="en-US" sz="2400" b="1">
                <a:solidFill>
                  <a:srgbClr val="FF0000"/>
                </a:solidFill>
                <a:latin typeface="黑体" panose="02010609060101010101" charset="-122"/>
                <a:ea typeface="黑体" panose="02010609060101010101" charset="-122"/>
                <a:cs typeface="黑体" panose="02010609060101010101" charset="-122"/>
              </a:rPr>
              <a:t>、</a:t>
            </a:r>
            <a:r>
              <a:rPr lang="zh-CN" altLang="en-US" sz="2400" b="1">
                <a:solidFill>
                  <a:srgbClr val="0000CC"/>
                </a:solidFill>
                <a:latin typeface="黑体" panose="02010609060101010101" charset="-122"/>
                <a:ea typeface="黑体" panose="02010609060101010101" charset="-122"/>
                <a:cs typeface="黑体" panose="02010609060101010101" charset="-122"/>
              </a:rPr>
              <a:t>试题解法</a:t>
            </a:r>
            <a:r>
              <a:rPr lang="zh-CN" altLang="en-US" sz="2400" b="1">
                <a:solidFill>
                  <a:srgbClr val="FF0000"/>
                </a:solidFill>
                <a:latin typeface="黑体" panose="02010609060101010101" charset="-122"/>
                <a:ea typeface="黑体" panose="02010609060101010101" charset="-122"/>
                <a:cs typeface="黑体" panose="02010609060101010101" charset="-122"/>
              </a:rPr>
              <a:t>呈现的方式多样</a:t>
            </a:r>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3"/>
          <p:cNvSpPr/>
          <p:nvPr/>
        </p:nvSpPr>
        <p:spPr>
          <a:xfrm>
            <a:off x="1454785" y="1446530"/>
            <a:ext cx="7311390" cy="3538220"/>
          </a:xfrm>
          <a:prstGeom prst="rect">
            <a:avLst/>
          </a:prstGeom>
          <a:noFill/>
          <a:ln w="9525">
            <a:noFill/>
          </a:ln>
        </p:spPr>
        <p:txBody>
          <a:bodyPr wrap="square">
            <a:spAutoFit/>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50000"/>
              </a:spcBef>
              <a:buNone/>
            </a:pPr>
            <a:r>
              <a:rPr lang="en-US" altLang="x-none" b="1" dirty="0">
                <a:solidFill>
                  <a:srgbClr val="0E0E0E"/>
                </a:solidFill>
                <a:effectLst>
                  <a:outerShdw blurRad="38100" dist="38100" dir="2700000">
                    <a:srgbClr val="C0C0C0"/>
                  </a:outerShdw>
                </a:effectLst>
                <a:latin typeface="楷体" panose="02010609060101010101" charset="-122"/>
                <a:ea typeface="楷体" panose="02010609060101010101" charset="-122"/>
              </a:rPr>
              <a:t>1</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、论证题重在</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rPr>
              <a:t>创新</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，突出情境。</a:t>
            </a:r>
            <a:endPar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endParaRPr>
          </a:p>
          <a:p>
            <a:pPr marL="0" lvl="0" indent="0" eaLnBrk="1" hangingPunct="1">
              <a:spcBef>
                <a:spcPct val="50000"/>
              </a:spcBef>
              <a:buNone/>
            </a:pPr>
            <a:r>
              <a:rPr lang="en-US" altLang="x-none" b="1" dirty="0">
                <a:solidFill>
                  <a:srgbClr val="0E0E0E"/>
                </a:solidFill>
                <a:effectLst>
                  <a:outerShdw blurRad="38100" dist="38100" dir="2700000">
                    <a:srgbClr val="C0C0C0"/>
                  </a:outerShdw>
                </a:effectLst>
                <a:latin typeface="楷体" panose="02010609060101010101" charset="-122"/>
                <a:ea typeface="楷体" panose="02010609060101010101" charset="-122"/>
              </a:rPr>
              <a:t>2</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sym typeface="+mn-ea"/>
              </a:rPr>
              <a:t>论证题</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重在</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sym typeface="+mn-ea"/>
              </a:rPr>
              <a:t>审题</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sym typeface="+mn-ea"/>
              </a:rPr>
              <a:t>，突出素养。</a:t>
            </a:r>
            <a:endPar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sym typeface="+mn-ea"/>
            </a:endParaRPr>
          </a:p>
          <a:p>
            <a:pPr marL="0" lvl="0" indent="0" eaLnBrk="1" hangingPunct="1">
              <a:spcBef>
                <a:spcPct val="50000"/>
              </a:spcBef>
              <a:buNone/>
            </a:pPr>
            <a:r>
              <a:rPr lang="en-US" altLang="zh-CN" b="1" dirty="0">
                <a:solidFill>
                  <a:srgbClr val="0E0E0E"/>
                </a:solidFill>
                <a:effectLst>
                  <a:outerShdw blurRad="38100" dist="38100" dir="2700000">
                    <a:srgbClr val="C0C0C0"/>
                  </a:outerShdw>
                </a:effectLst>
                <a:latin typeface="楷体" panose="02010609060101010101" charset="-122"/>
                <a:ea typeface="楷体" panose="02010609060101010101" charset="-122"/>
                <a:sym typeface="+mn-ea"/>
              </a:rPr>
              <a:t>3</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sym typeface="+mn-ea"/>
              </a:rPr>
              <a:t>、论证题重在</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sym typeface="+mn-ea"/>
              </a:rPr>
              <a:t>观点</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sym typeface="+mn-ea"/>
              </a:rPr>
              <a:t>，突出价值。</a:t>
            </a:r>
            <a:endPar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endParaRPr>
          </a:p>
          <a:p>
            <a:pPr marL="0" lvl="0" indent="0" eaLnBrk="1" hangingPunct="1">
              <a:spcBef>
                <a:spcPct val="50000"/>
              </a:spcBef>
              <a:buNone/>
            </a:pPr>
            <a:r>
              <a:rPr lang="en-US" altLang="x-none" b="1" dirty="0">
                <a:solidFill>
                  <a:srgbClr val="0E0E0E"/>
                </a:solidFill>
                <a:effectLst>
                  <a:outerShdw blurRad="38100" dist="38100" dir="2700000">
                    <a:srgbClr val="C0C0C0"/>
                  </a:outerShdw>
                </a:effectLst>
                <a:latin typeface="楷体" panose="02010609060101010101" charset="-122"/>
                <a:ea typeface="楷体" panose="02010609060101010101" charset="-122"/>
              </a:rPr>
              <a:t>3</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、论证题重在</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rPr>
              <a:t>阐述</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，突出能力。</a:t>
            </a:r>
            <a:endPar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endParaRPr>
          </a:p>
          <a:p>
            <a:pPr marL="0" lvl="0" indent="0" eaLnBrk="1" hangingPunct="1">
              <a:spcBef>
                <a:spcPct val="50000"/>
              </a:spcBef>
              <a:buNone/>
            </a:pPr>
            <a:r>
              <a:rPr lang="en-US" altLang="x-none" b="1" dirty="0">
                <a:solidFill>
                  <a:srgbClr val="0E0E0E"/>
                </a:solidFill>
                <a:effectLst>
                  <a:outerShdw blurRad="38100" dist="38100" dir="2700000">
                    <a:srgbClr val="C0C0C0"/>
                  </a:outerShdw>
                </a:effectLst>
                <a:latin typeface="楷体" panose="02010609060101010101" charset="-122"/>
                <a:ea typeface="楷体" panose="02010609060101010101" charset="-122"/>
              </a:rPr>
              <a:t>4</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、论证题重在</a:t>
            </a:r>
            <a:r>
              <a:rPr lang="zh-CN" altLang="en-US" b="1" dirty="0">
                <a:solidFill>
                  <a:srgbClr val="FF0000"/>
                </a:solidFill>
                <a:effectLst>
                  <a:outerShdw blurRad="38100" dist="38100" dir="2700000">
                    <a:srgbClr val="C0C0C0"/>
                  </a:outerShdw>
                </a:effectLst>
                <a:latin typeface="楷体" panose="02010609060101010101" charset="-122"/>
                <a:ea typeface="楷体" panose="02010609060101010101" charset="-122"/>
              </a:rPr>
              <a:t>总结</a:t>
            </a:r>
            <a:r>
              <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rPr>
              <a:t>，突出升华。</a:t>
            </a:r>
            <a:endParaRPr lang="zh-CN" altLang="en-US" b="1" dirty="0">
              <a:solidFill>
                <a:srgbClr val="0E0E0E"/>
              </a:solidFill>
              <a:effectLst>
                <a:outerShdw blurRad="38100" dist="38100" dir="2700000">
                  <a:srgbClr val="C0C0C0"/>
                </a:outerShdw>
              </a:effectLst>
              <a:latin typeface="楷体" panose="02010609060101010101" charset="-122"/>
              <a:ea typeface="楷体" panose="02010609060101010101" charset="-122"/>
            </a:endParaRPr>
          </a:p>
        </p:txBody>
      </p:sp>
      <p:sp>
        <p:nvSpPr>
          <p:cNvPr id="2" name="文本框 1"/>
          <p:cNvSpPr txBox="1"/>
          <p:nvPr/>
        </p:nvSpPr>
        <p:spPr>
          <a:xfrm>
            <a:off x="442595" y="564515"/>
            <a:ext cx="2996565" cy="521970"/>
          </a:xfrm>
          <a:prstGeom prst="rect">
            <a:avLst/>
          </a:prstGeom>
          <a:noFill/>
        </p:spPr>
        <p:txBody>
          <a:bodyPr wrap="square" rtlCol="0">
            <a:spAutoFit/>
          </a:bodyPr>
          <a:p>
            <a:r>
              <a:rPr lang="en-US" altLang="zh-CN" sz="2800" b="1" dirty="0">
                <a:solidFill>
                  <a:srgbClr val="0000CC"/>
                </a:solidFill>
                <a:effectLst>
                  <a:outerShdw blurRad="38100" dist="38100" dir="2700000">
                    <a:srgbClr val="C0C0C0"/>
                  </a:outerShdw>
                </a:effectLst>
                <a:latin typeface="黑体" panose="02010609060101010101" charset="-122"/>
                <a:ea typeface="黑体" panose="02010609060101010101" charset="-122"/>
                <a:sym typeface="+mn-ea"/>
              </a:rPr>
              <a:t>4</a:t>
            </a:r>
            <a:r>
              <a:rPr lang="zh-CN" altLang="en-US" sz="2800" b="1" dirty="0">
                <a:solidFill>
                  <a:srgbClr val="0000CC"/>
                </a:solidFill>
                <a:effectLst>
                  <a:outerShdw blurRad="38100" dist="38100" dir="2700000">
                    <a:srgbClr val="C0C0C0"/>
                  </a:outerShdw>
                </a:effectLst>
                <a:latin typeface="黑体" panose="02010609060101010101" charset="-122"/>
                <a:ea typeface="黑体" panose="02010609060101010101" charset="-122"/>
                <a:sym typeface="+mn-ea"/>
              </a:rPr>
              <a:t>、试题预测总结</a:t>
            </a:r>
            <a:endParaRPr lang="zh-CN" altLang="en-US" sz="2800" b="1" dirty="0">
              <a:solidFill>
                <a:srgbClr val="0000CC"/>
              </a:solidFill>
              <a:effectLst>
                <a:outerShdw blurRad="38100" dist="38100" dir="2700000">
                  <a:srgbClr val="C0C0C0"/>
                </a:outerShdw>
              </a:effectLst>
              <a:latin typeface="黑体" panose="02010609060101010101" charset="-122"/>
              <a:ea typeface="黑体" panose="02010609060101010101" charset="-122"/>
              <a:sym typeface="+mn-ea"/>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 calcmode="lin" valueType="num">
                                      <p:cBhvr additive="base">
                                        <p:cTn id="7" dur="500" fill="hold"/>
                                        <p:tgtEl>
                                          <p:spTgt spid="13005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00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anim calcmode="lin" valueType="num">
                                      <p:cBhvr additive="base">
                                        <p:cTn id="11" dur="500" fill="hold"/>
                                        <p:tgtEl>
                                          <p:spTgt spid="13005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005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0050">
                                            <p:txEl>
                                              <p:pRg st="2" end="2"/>
                                            </p:txEl>
                                          </p:spTgt>
                                        </p:tgtEl>
                                        <p:attrNameLst>
                                          <p:attrName>style.visibility</p:attrName>
                                        </p:attrNameLst>
                                      </p:cBhvr>
                                      <p:to>
                                        <p:strVal val="visible"/>
                                      </p:to>
                                    </p:set>
                                    <p:anim calcmode="lin" valueType="num">
                                      <p:cBhvr additive="base">
                                        <p:cTn id="15" dur="500" fill="hold"/>
                                        <p:tgtEl>
                                          <p:spTgt spid="13005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005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0050">
                                            <p:txEl>
                                              <p:pRg st="3" end="3"/>
                                            </p:txEl>
                                          </p:spTgt>
                                        </p:tgtEl>
                                        <p:attrNameLst>
                                          <p:attrName>style.visibility</p:attrName>
                                        </p:attrNameLst>
                                      </p:cBhvr>
                                      <p:to>
                                        <p:strVal val="visible"/>
                                      </p:to>
                                    </p:set>
                                    <p:anim calcmode="lin" valueType="num">
                                      <p:cBhvr additive="base">
                                        <p:cTn id="19" dur="500" fill="hold"/>
                                        <p:tgtEl>
                                          <p:spTgt spid="13005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005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0050">
                                            <p:txEl>
                                              <p:pRg st="4" end="4"/>
                                            </p:txEl>
                                          </p:spTgt>
                                        </p:tgtEl>
                                        <p:attrNameLst>
                                          <p:attrName>style.visibility</p:attrName>
                                        </p:attrNameLst>
                                      </p:cBhvr>
                                      <p:to>
                                        <p:strVal val="visible"/>
                                      </p:to>
                                    </p:set>
                                    <p:anim calcmode="lin" valueType="num">
                                      <p:cBhvr additive="base">
                                        <p:cTn id="23" dur="500" fill="hold"/>
                                        <p:tgtEl>
                                          <p:spTgt spid="130050">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3005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749425" y="1292860"/>
            <a:ext cx="8542655" cy="791845"/>
          </a:xfrm>
        </p:spPr>
        <p:txBody>
          <a:bodyPr/>
          <a:lstStyle/>
          <a:p>
            <a:r>
              <a:rPr lang="zh-CN" altLang="en-US" sz="4400" b="1" smtClean="0">
                <a:solidFill>
                  <a:srgbClr val="FF0000"/>
                </a:solidFill>
              </a:rPr>
              <a:t>谢谢合作，关注公众号资料更多</a:t>
            </a:r>
            <a:r>
              <a:rPr lang="en-US" altLang="zh-CN" sz="4400" b="1" smtClean="0">
                <a:solidFill>
                  <a:srgbClr val="FF0000"/>
                </a:solidFill>
              </a:rPr>
              <a:t>!</a:t>
            </a:r>
            <a:endParaRPr lang="en-US" altLang="zh-CN" sz="4400" b="1" smtClean="0">
              <a:solidFill>
                <a:srgbClr val="FF0000"/>
              </a:solidFill>
            </a:endParaRPr>
          </a:p>
        </p:txBody>
      </p:sp>
      <p:pic>
        <p:nvPicPr>
          <p:cNvPr id="4" name="内容占位符 3"/>
          <p:cNvPicPr>
            <a:picLocks noChangeAspect="1"/>
          </p:cNvPicPr>
          <p:nvPr>
            <p:ph idx="1"/>
          </p:nvPr>
        </p:nvPicPr>
        <p:blipFill>
          <a:blip r:embed="rId2"/>
          <a:srcRect l="19196" t="16941" r="18315" b="16941"/>
          <a:stretch>
            <a:fillRect/>
          </a:stretch>
        </p:blipFill>
        <p:spPr>
          <a:xfrm>
            <a:off x="570865" y="3486150"/>
            <a:ext cx="1624330" cy="1549400"/>
          </a:xfrm>
          <a:prstGeom prst="rect">
            <a:avLst/>
          </a:prstGeom>
        </p:spPr>
      </p:pic>
      <p:sp>
        <p:nvSpPr>
          <p:cNvPr id="2" name="文本框 1"/>
          <p:cNvSpPr txBox="1"/>
          <p:nvPr/>
        </p:nvSpPr>
        <p:spPr>
          <a:xfrm>
            <a:off x="251460" y="5307330"/>
            <a:ext cx="2263140" cy="368300"/>
          </a:xfrm>
          <a:prstGeom prst="rect">
            <a:avLst/>
          </a:prstGeom>
          <a:noFill/>
        </p:spPr>
        <p:txBody>
          <a:bodyPr wrap="none" rtlCol="0" anchor="t">
            <a:spAutoFit/>
          </a:bodyPr>
          <a:p>
            <a:r>
              <a:rPr lang="en-US" altLang="zh-CN" b="1">
                <a:solidFill>
                  <a:srgbClr val="050591"/>
                </a:solidFill>
                <a:latin typeface="楷体" panose="02010609060101010101" charset="-122"/>
                <a:ea typeface="楷体" panose="02010609060101010101" charset="-122"/>
                <a:sym typeface="+mn-ea"/>
              </a:rPr>
              <a:t>wechat:15155824164</a:t>
            </a:r>
            <a:endParaRPr lang="zh-CN" altLang="en-US"/>
          </a:p>
        </p:txBody>
      </p:sp>
      <p:sp>
        <p:nvSpPr>
          <p:cNvPr id="5" name="文本框 4"/>
          <p:cNvSpPr txBox="1"/>
          <p:nvPr/>
        </p:nvSpPr>
        <p:spPr>
          <a:xfrm>
            <a:off x="3795395" y="5835015"/>
            <a:ext cx="1684020" cy="368300"/>
          </a:xfrm>
          <a:prstGeom prst="rect">
            <a:avLst/>
          </a:prstGeom>
          <a:noFill/>
        </p:spPr>
        <p:txBody>
          <a:bodyPr wrap="none" rtlCol="0" anchor="t">
            <a:spAutoFit/>
          </a:bodyPr>
          <a:p>
            <a:r>
              <a:rPr lang="en-US" altLang="zh-CN" b="1">
                <a:solidFill>
                  <a:srgbClr val="050591"/>
                </a:solidFill>
                <a:latin typeface="楷体" panose="02010609060101010101" charset="-122"/>
                <a:ea typeface="楷体" panose="02010609060101010101" charset="-122"/>
                <a:sym typeface="+mn-ea"/>
              </a:rPr>
              <a:t>qq</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714216171</a:t>
            </a:r>
            <a:endParaRPr lang="zh-CN" altLang="en-US"/>
          </a:p>
        </p:txBody>
      </p:sp>
      <p:sp>
        <p:nvSpPr>
          <p:cNvPr id="6" name="文本框 5"/>
          <p:cNvSpPr txBox="1"/>
          <p:nvPr/>
        </p:nvSpPr>
        <p:spPr>
          <a:xfrm>
            <a:off x="7007860" y="5835015"/>
            <a:ext cx="2030730" cy="368300"/>
          </a:xfrm>
          <a:prstGeom prst="rect">
            <a:avLst/>
          </a:prstGeom>
          <a:noFill/>
        </p:spPr>
        <p:txBody>
          <a:bodyPr wrap="none" rtlCol="0" anchor="t">
            <a:spAutoFit/>
          </a:bodyPr>
          <a:p>
            <a:pPr defTabSz="951230" fontAlgn="base">
              <a:buNone/>
            </a:pPr>
            <a:r>
              <a:rPr lang="en-US" altLang="zh-CN" b="1">
                <a:solidFill>
                  <a:srgbClr val="050591"/>
                </a:solidFill>
                <a:latin typeface="楷体" panose="02010609060101010101" charset="-122"/>
                <a:ea typeface="楷体" panose="02010609060101010101" charset="-122"/>
                <a:sym typeface="+mn-ea"/>
              </a:rPr>
              <a:t>tel</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15155824164</a:t>
            </a:r>
            <a:endParaRPr lang="zh-CN" altLang="en-US"/>
          </a:p>
        </p:txBody>
      </p:sp>
      <p:sp>
        <p:nvSpPr>
          <p:cNvPr id="7" name="文本框 6"/>
          <p:cNvSpPr txBox="1"/>
          <p:nvPr/>
        </p:nvSpPr>
        <p:spPr>
          <a:xfrm>
            <a:off x="3679825" y="5215255"/>
            <a:ext cx="5854065" cy="460375"/>
          </a:xfrm>
          <a:prstGeom prst="rect">
            <a:avLst/>
          </a:prstGeom>
          <a:noFill/>
        </p:spPr>
        <p:txBody>
          <a:bodyPr wrap="square" rtlCol="0" anchor="t">
            <a:spAutoFit/>
          </a:bodyPr>
          <a:p>
            <a:r>
              <a:rPr lang="zh-CN" sz="2400" b="1">
                <a:solidFill>
                  <a:srgbClr val="050591"/>
                </a:solidFill>
                <a:latin typeface="+mn-ea"/>
                <a:cs typeface="+mn-ea"/>
                <a:sym typeface="+mn-ea"/>
              </a:rPr>
              <a:t>安徽</a:t>
            </a:r>
            <a:r>
              <a:rPr lang="en-US" altLang="zh-CN" sz="2400" b="1">
                <a:solidFill>
                  <a:srgbClr val="050591"/>
                </a:solidFill>
                <a:latin typeface="+mn-ea"/>
                <a:cs typeface="+mn-ea"/>
                <a:sym typeface="+mn-ea"/>
              </a:rPr>
              <a:t>·</a:t>
            </a:r>
            <a:r>
              <a:rPr lang="zh-CN" sz="2400" b="1">
                <a:solidFill>
                  <a:srgbClr val="050591"/>
                </a:solidFill>
                <a:latin typeface="+mn-ea"/>
                <a:cs typeface="+mn-ea"/>
                <a:sym typeface="+mn-ea"/>
              </a:rPr>
              <a:t>高考研究历史名师   张祖良</a:t>
            </a:r>
            <a:endParaRPr lang="zh-CN" altLang="en-US" sz="2400" b="1">
              <a:solidFill>
                <a:srgbClr val="050591"/>
              </a:solidFill>
              <a:latin typeface="+mn-ea"/>
              <a:cs typeface="+mn-ea"/>
              <a:sym typeface="+mn-ea"/>
            </a:endParaRPr>
          </a:p>
        </p:txBody>
      </p:sp>
      <p:pic>
        <p:nvPicPr>
          <p:cNvPr id="8" name="图片 7" descr="扫码_搜索联合传播样式-标准色版"/>
          <p:cNvPicPr>
            <a:picLocks noChangeAspect="1"/>
          </p:cNvPicPr>
          <p:nvPr/>
        </p:nvPicPr>
        <p:blipFill>
          <a:blip r:embed="rId3"/>
          <a:stretch>
            <a:fillRect/>
          </a:stretch>
        </p:blipFill>
        <p:spPr>
          <a:xfrm>
            <a:off x="3679825" y="3627755"/>
            <a:ext cx="5010150" cy="1335405"/>
          </a:xfrm>
          <a:prstGeom prst="rect">
            <a:avLst/>
          </a:prstGeom>
        </p:spPr>
      </p:pic>
      <p:sp>
        <p:nvSpPr>
          <p:cNvPr id="9" name="下箭头 8"/>
          <p:cNvSpPr/>
          <p:nvPr/>
        </p:nvSpPr>
        <p:spPr>
          <a:xfrm>
            <a:off x="5906770" y="2513330"/>
            <a:ext cx="556895" cy="972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1539240" y="679450"/>
            <a:ext cx="9575165" cy="4273550"/>
          </a:xfrm>
        </p:spPr>
        <p:txBody>
          <a:bodyPr>
            <a:normAutofit lnSpcReduction="20000"/>
          </a:bodyPr>
          <a:lstStyle/>
          <a:p>
            <a:pPr marL="0" indent="0">
              <a:lnSpc>
                <a:spcPct val="150000"/>
              </a:lnSpc>
              <a:buNone/>
            </a:pPr>
            <a:r>
              <a:rPr lang="en-US" altLang="zh-CN" dirty="0"/>
              <a:t>                                    </a:t>
            </a:r>
            <a:r>
              <a:rPr lang="en-US" altLang="zh-CN" sz="3200" dirty="0"/>
              <a:t> </a:t>
            </a:r>
            <a:r>
              <a:rPr lang="en-US" altLang="zh-CN" sz="3200" dirty="0">
                <a:solidFill>
                  <a:srgbClr val="0E0E0E"/>
                </a:solidFill>
              </a:rPr>
              <a:t> </a:t>
            </a:r>
            <a:r>
              <a:rPr lang="zh-CN" altLang="zh-CN" sz="4000" b="1">
                <a:solidFill>
                  <a:srgbClr val="0E0E0E"/>
                </a:solidFill>
                <a:latin typeface="楷体" panose="02010609060101010101" charset="-122"/>
                <a:ea typeface="楷体" panose="02010609060101010101" charset="-122"/>
                <a:sym typeface="+mn-ea"/>
              </a:rPr>
              <a:t>说题内容：</a:t>
            </a:r>
            <a:endParaRPr lang="zh-CN" altLang="zh-CN" sz="4000" b="1">
              <a:solidFill>
                <a:srgbClr val="0E0E0E"/>
              </a:solidFill>
              <a:latin typeface="楷体" panose="02010609060101010101" charset="-122"/>
              <a:ea typeface="楷体" panose="02010609060101010101" charset="-122"/>
              <a:sym typeface="+mn-ea"/>
            </a:endParaRPr>
          </a:p>
          <a:p>
            <a:pPr marL="0" indent="0">
              <a:lnSpc>
                <a:spcPct val="150000"/>
              </a:lnSpc>
              <a:buNone/>
            </a:pPr>
            <a:r>
              <a:rPr lang="zh-CN" altLang="zh-CN" sz="3600" b="1">
                <a:latin typeface="楷体" panose="02010609060101010101" charset="-122"/>
                <a:ea typeface="楷体" panose="02010609060101010101" charset="-122"/>
                <a:sym typeface="+mn-ea"/>
              </a:rPr>
              <a:t>一、试题</a:t>
            </a:r>
            <a:r>
              <a:rPr lang="zh-CN" altLang="zh-CN" sz="3600" b="1">
                <a:solidFill>
                  <a:srgbClr val="FF0000"/>
                </a:solidFill>
                <a:latin typeface="楷体" panose="02010609060101010101" charset="-122"/>
                <a:ea typeface="楷体" panose="02010609060101010101" charset="-122"/>
                <a:sym typeface="+mn-ea"/>
              </a:rPr>
              <a:t>考点分析</a:t>
            </a:r>
            <a:endParaRPr lang="zh-CN" altLang="zh-CN" sz="3600" b="1">
              <a:solidFill>
                <a:srgbClr val="FF0000"/>
              </a:solidFill>
              <a:latin typeface="楷体" panose="02010609060101010101" charset="-122"/>
              <a:ea typeface="楷体" panose="02010609060101010101" charset="-122"/>
              <a:sym typeface="+mn-ea"/>
            </a:endParaRPr>
          </a:p>
          <a:p>
            <a:pPr marL="0" indent="0">
              <a:lnSpc>
                <a:spcPct val="150000"/>
              </a:lnSpc>
              <a:buNone/>
            </a:pPr>
            <a:r>
              <a:rPr lang="zh-CN" altLang="zh-CN" sz="3600" b="1">
                <a:latin typeface="楷体" panose="02010609060101010101" charset="-122"/>
                <a:ea typeface="楷体" panose="02010609060101010101" charset="-122"/>
                <a:sym typeface="+mn-ea"/>
              </a:rPr>
              <a:t>二、试题</a:t>
            </a:r>
            <a:r>
              <a:rPr lang="zh-CN" altLang="zh-CN" sz="3600" b="1">
                <a:solidFill>
                  <a:srgbClr val="FF0000"/>
                </a:solidFill>
                <a:latin typeface="楷体" panose="02010609060101010101" charset="-122"/>
                <a:ea typeface="楷体" panose="02010609060101010101" charset="-122"/>
                <a:sym typeface="+mn-ea"/>
              </a:rPr>
              <a:t>学情分析</a:t>
            </a:r>
            <a:endParaRPr lang="zh-CN" altLang="zh-CN" sz="3600" b="1">
              <a:solidFill>
                <a:srgbClr val="FF0000"/>
              </a:solidFill>
              <a:latin typeface="楷体" panose="02010609060101010101" charset="-122"/>
              <a:ea typeface="楷体" panose="02010609060101010101" charset="-122"/>
              <a:sym typeface="+mn-ea"/>
            </a:endParaRPr>
          </a:p>
          <a:p>
            <a:pPr marL="0" indent="0">
              <a:lnSpc>
                <a:spcPct val="150000"/>
              </a:lnSpc>
              <a:buNone/>
            </a:pPr>
            <a:r>
              <a:rPr lang="zh-CN" altLang="zh-CN" sz="3600" b="1">
                <a:latin typeface="楷体" panose="02010609060101010101" charset="-122"/>
                <a:ea typeface="楷体" panose="02010609060101010101" charset="-122"/>
                <a:sym typeface="+mn-ea"/>
              </a:rPr>
              <a:t>三、试题</a:t>
            </a:r>
            <a:r>
              <a:rPr lang="zh-CN" altLang="zh-CN" sz="3600" b="1">
                <a:solidFill>
                  <a:srgbClr val="FF0000"/>
                </a:solidFill>
                <a:latin typeface="楷体" panose="02010609060101010101" charset="-122"/>
                <a:ea typeface="楷体" panose="02010609060101010101" charset="-122"/>
                <a:sym typeface="+mn-ea"/>
              </a:rPr>
              <a:t>拓展分析</a:t>
            </a:r>
            <a:endParaRPr lang="zh-CN" altLang="zh-CN" sz="3600" b="1">
              <a:solidFill>
                <a:srgbClr val="FF0000"/>
              </a:solidFill>
              <a:latin typeface="楷体" panose="02010609060101010101" charset="-122"/>
              <a:ea typeface="楷体" panose="02010609060101010101" charset="-122"/>
              <a:sym typeface="+mn-ea"/>
            </a:endParaRPr>
          </a:p>
          <a:p>
            <a:pPr marL="0" indent="0">
              <a:lnSpc>
                <a:spcPct val="150000"/>
              </a:lnSpc>
              <a:buNone/>
            </a:pPr>
            <a:r>
              <a:rPr lang="zh-CN" altLang="zh-CN" sz="3600" b="1">
                <a:latin typeface="楷体" panose="02010609060101010101" charset="-122"/>
                <a:ea typeface="楷体" panose="02010609060101010101" charset="-122"/>
                <a:sym typeface="+mn-ea"/>
              </a:rPr>
              <a:t>四、试题</a:t>
            </a:r>
            <a:r>
              <a:rPr lang="zh-CN" altLang="zh-CN" sz="3600" b="1">
                <a:solidFill>
                  <a:srgbClr val="FF0000"/>
                </a:solidFill>
                <a:latin typeface="楷体" panose="02010609060101010101" charset="-122"/>
                <a:ea typeface="楷体" panose="02010609060101010101" charset="-122"/>
                <a:sym typeface="+mn-ea"/>
              </a:rPr>
              <a:t>预测分析</a:t>
            </a:r>
            <a:endParaRPr lang="zh-CN" altLang="zh-CN" sz="3600" b="1" dirty="0">
              <a:solidFill>
                <a:srgbClr val="FF0000"/>
              </a:solidFill>
              <a:latin typeface="楷体" panose="02010609060101010101" charset="-122"/>
              <a:ea typeface="楷体" panose="02010609060101010101" charset="-122"/>
              <a:sym typeface="+mn-ea"/>
            </a:endParaRPr>
          </a:p>
        </p:txBody>
      </p:sp>
      <p:sp>
        <p:nvSpPr>
          <p:cNvPr id="3075" name="圆角矩形 3"/>
          <p:cNvSpPr>
            <a:spLocks noChangeArrowheads="1"/>
          </p:cNvSpPr>
          <p:nvPr>
            <p:custDataLst>
              <p:tags r:id="rId2"/>
            </p:custDataLst>
          </p:nvPr>
        </p:nvSpPr>
        <p:spPr bwMode="auto">
          <a:xfrm>
            <a:off x="9784080" y="350520"/>
            <a:ext cx="2353310" cy="2676525"/>
          </a:xfrm>
          <a:prstGeom prst="rect">
            <a:avLst/>
          </a:prstGeom>
          <a:blipFill dpi="0" rotWithShape="1">
            <a:blip r:embed="rId3">
              <a:extLst>
                <a:ext uri="{28A0092B-C50C-407E-A947-70E740481C1C}">
                  <a14:useLocalDpi xmlns:a14="http://schemas.microsoft.com/office/drawing/2010/main" val="0"/>
                </a:ext>
              </a:extLst>
            </a:blip>
            <a:srcRect/>
            <a:stretch>
              <a:fillRect l="361" t="-23769" r="-361" b="-9073"/>
            </a:stretch>
          </a:blipFill>
          <a:ln>
            <a:noFill/>
          </a:ln>
        </p:spPr>
        <p:txBody>
          <a:bodyPr wrap="square"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latin typeface="+mn-lt"/>
              <a:ea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5095" y="554355"/>
            <a:ext cx="11941810" cy="5360035"/>
          </a:xfrm>
        </p:spPr>
        <p:txBody>
          <a:bodyPr>
            <a:noAutofit/>
          </a:bodyPr>
          <a:p>
            <a:pPr marL="0" indent="0">
              <a:buNone/>
            </a:pPr>
            <a:r>
              <a:rPr sz="2800" b="1">
                <a:solidFill>
                  <a:srgbClr val="0E0E0E"/>
                </a:solidFill>
                <a:latin typeface="楷体" panose="02010609060101010101" charset="-122"/>
                <a:ea typeface="楷体" panose="02010609060101010101" charset="-122"/>
                <a:cs typeface="楷体" panose="02010609060101010101" charset="-122"/>
              </a:rPr>
              <a:t>42．</a:t>
            </a:r>
            <a:r>
              <a:rPr lang="zh-CN" altLang="en-US" sz="2800" b="1">
                <a:solidFill>
                  <a:srgbClr val="0E0E0E"/>
                </a:solidFill>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latin typeface="楷体" panose="02010609060101010101" charset="-122"/>
                <a:ea typeface="楷体" panose="02010609060101010101" charset="-122"/>
                <a:cs typeface="楷体" panose="02010609060101010101" charset="-122"/>
                <a:sym typeface="+mn-ea"/>
              </a:rPr>
              <a:t>2020</a:t>
            </a:r>
            <a:r>
              <a:rPr lang="zh-CN" altLang="en-US" sz="2800" b="1">
                <a:solidFill>
                  <a:srgbClr val="0E0E0E"/>
                </a:solidFill>
                <a:latin typeface="楷体" panose="02010609060101010101" charset="-122"/>
                <a:ea typeface="楷体" panose="02010609060101010101" charset="-122"/>
                <a:cs typeface="楷体" panose="02010609060101010101" charset="-122"/>
                <a:sym typeface="+mn-ea"/>
              </a:rPr>
              <a:t>年全国乙卷）</a:t>
            </a:r>
            <a:r>
              <a:rPr sz="2800" b="1">
                <a:solidFill>
                  <a:srgbClr val="0E0E0E"/>
                </a:solidFill>
                <a:latin typeface="楷体" panose="02010609060101010101" charset="-122"/>
                <a:ea typeface="楷体" panose="02010609060101010101" charset="-122"/>
                <a:cs typeface="楷体" panose="02010609060101010101" charset="-122"/>
              </a:rPr>
              <a:t>阅读材料，完成下列要求。（12分）</a:t>
            </a:r>
            <a:endParaRPr sz="2800"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材料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图6是中国共产党建立至中华人民共和国成立间部分重要会议示意图。从图中任选两次会议，根据材料并结合所学知识，简析两次会议间中国共产党的发展，并说明其原因。（要求：明确列出两次会议，观点正确，史实准确，论证充分，表述清晰。）                                                                                                                                                                                                                                                                          </a:t>
            </a:r>
            <a:endParaRPr b="1">
              <a:solidFill>
                <a:srgbClr val="0E0E0E"/>
              </a:solidFill>
              <a:latin typeface="楷体" panose="02010609060101010101" charset="-122"/>
              <a:ea typeface="楷体" panose="02010609060101010101" charset="-122"/>
              <a:cs typeface="楷体" panose="02010609060101010101" charset="-122"/>
            </a:endParaRPr>
          </a:p>
        </p:txBody>
      </p:sp>
      <p:pic>
        <p:nvPicPr>
          <p:cNvPr id="4" name="内容占位符 3"/>
          <p:cNvPicPr>
            <a:picLocks noChangeAspect="1"/>
          </p:cNvPicPr>
          <p:nvPr/>
        </p:nvPicPr>
        <p:blipFill>
          <a:blip r:embed="rId1"/>
          <a:srcRect l="18198" t="16481" r="32719" b="25815"/>
          <a:stretch>
            <a:fillRect/>
          </a:stretch>
        </p:blipFill>
        <p:spPr>
          <a:xfrm>
            <a:off x="1878965" y="1141095"/>
            <a:ext cx="6244590" cy="3439160"/>
          </a:xfrm>
          <a:prstGeom prst="rect">
            <a:avLst/>
          </a:prstGeom>
        </p:spPr>
      </p:pic>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6685" y="1055370"/>
            <a:ext cx="11920220" cy="5006340"/>
          </a:xfrm>
        </p:spPr>
        <p:txBody>
          <a:bodyPr>
            <a:noAutofit/>
          </a:bodyPr>
          <a:p>
            <a:pPr marL="0" indent="0" fontAlgn="auto">
              <a:lnSpc>
                <a:spcPct val="100000"/>
              </a:lnSpc>
              <a:buNone/>
            </a:pPr>
            <a:r>
              <a:rPr lang="zh-CN" altLang="zh-CN" sz="2800" b="1">
                <a:solidFill>
                  <a:srgbClr val="0E0E0E"/>
                </a:solidFill>
                <a:latin typeface="楷体" panose="02010609060101010101" charset="-122"/>
                <a:ea typeface="楷体" panose="02010609060101010101" charset="-122"/>
                <a:sym typeface="+mn-ea"/>
              </a:rPr>
              <a:t>一、试题</a:t>
            </a:r>
            <a:r>
              <a:rPr lang="zh-CN" altLang="zh-CN" sz="2800" b="1">
                <a:solidFill>
                  <a:srgbClr val="FF0000"/>
                </a:solidFill>
                <a:latin typeface="楷体" panose="02010609060101010101" charset="-122"/>
                <a:ea typeface="楷体" panose="02010609060101010101" charset="-122"/>
                <a:sym typeface="+mn-ea"/>
              </a:rPr>
              <a:t>考点分析</a:t>
            </a:r>
            <a:endParaRPr lang="zh-CN" altLang="zh-CN" sz="2800" b="1">
              <a:solidFill>
                <a:srgbClr val="FF0000"/>
              </a:solidFill>
              <a:latin typeface="楷体" panose="02010609060101010101" charset="-122"/>
              <a:ea typeface="楷体" panose="02010609060101010101" charset="-122"/>
              <a:sym typeface="+mn-ea"/>
            </a:endParaRPr>
          </a:p>
          <a:p>
            <a:pPr marL="0" indent="0" fontAlgn="auto">
              <a:lnSpc>
                <a:spcPct val="100000"/>
              </a:lnSpc>
              <a:buNone/>
            </a:pPr>
            <a:r>
              <a:rPr lang="zh-CN" altLang="en-US" sz="2800" b="1">
                <a:solidFill>
                  <a:srgbClr val="0E0E0E"/>
                </a:solidFill>
                <a:latin typeface="楷体" panose="02010609060101010101" charset="-122"/>
                <a:ea typeface="楷体" panose="02010609060101010101" charset="-122"/>
                <a:sym typeface="+mn-ea"/>
              </a:rPr>
              <a:t>  </a:t>
            </a:r>
            <a:r>
              <a:rPr lang="en-US" altLang="zh-CN" b="1">
                <a:solidFill>
                  <a:srgbClr val="0E0E0E"/>
                </a:solidFill>
                <a:latin typeface="楷体" panose="02010609060101010101" charset="-122"/>
                <a:ea typeface="楷体" panose="02010609060101010101" charset="-122"/>
                <a:sym typeface="+mn-ea"/>
              </a:rPr>
              <a:t>1</a:t>
            </a:r>
            <a:r>
              <a:rPr lang="zh-CN" altLang="en-US" b="1">
                <a:solidFill>
                  <a:srgbClr val="0E0E0E"/>
                </a:solidFill>
                <a:latin typeface="楷体" panose="02010609060101010101" charset="-122"/>
                <a:ea typeface="楷体" panose="02010609060101010101" charset="-122"/>
                <a:sym typeface="+mn-ea"/>
              </a:rPr>
              <a:t>、考点体现：</a:t>
            </a:r>
            <a:r>
              <a:rPr b="1">
                <a:solidFill>
                  <a:srgbClr val="0E0E0E"/>
                </a:solidFill>
                <a:latin typeface="楷体" panose="02010609060101010101" charset="-122"/>
                <a:ea typeface="楷体" panose="02010609060101010101" charset="-122"/>
                <a:sym typeface="+mn-ea"/>
              </a:rPr>
              <a:t>本题以“</a:t>
            </a:r>
            <a:r>
              <a:rPr b="1">
                <a:solidFill>
                  <a:srgbClr val="FF0000"/>
                </a:solidFill>
                <a:latin typeface="楷体" panose="02010609060101010101" charset="-122"/>
                <a:ea typeface="楷体" panose="02010609060101010101" charset="-122"/>
                <a:cs typeface="楷体" panose="02010609060101010101" charset="-122"/>
                <a:sym typeface="+mn-ea"/>
              </a:rPr>
              <a:t>中国共产党建立至中华人民共和国成立间部分重要会议示意图</a:t>
            </a:r>
            <a:r>
              <a:rPr b="1">
                <a:solidFill>
                  <a:srgbClr val="0E0E0E"/>
                </a:solidFill>
                <a:latin typeface="楷体" panose="02010609060101010101" charset="-122"/>
                <a:ea typeface="楷体" panose="02010609060101010101" charset="-122"/>
                <a:sym typeface="+mn-ea"/>
              </a:rPr>
              <a:t>”作为</a:t>
            </a:r>
            <a:r>
              <a:rPr lang="zh-CN" b="1">
                <a:solidFill>
                  <a:srgbClr val="0E0E0E"/>
                </a:solidFill>
                <a:latin typeface="楷体" panose="02010609060101010101" charset="-122"/>
                <a:ea typeface="楷体" panose="02010609060101010101" charset="-122"/>
                <a:sym typeface="+mn-ea"/>
              </a:rPr>
              <a:t>切入点，重点考查唯物史观、时空观念、史料实证、历史解释、家国情怀等核心素养。</a:t>
            </a:r>
            <a:endParaRPr lang="zh-CN" altLang="en-US" b="1">
              <a:solidFill>
                <a:srgbClr val="0E0E0E"/>
              </a:solidFill>
              <a:latin typeface="楷体" panose="02010609060101010101" charset="-122"/>
              <a:ea typeface="楷体" panose="02010609060101010101" charset="-122"/>
              <a:sym typeface="+mn-ea"/>
            </a:endParaRPr>
          </a:p>
          <a:p>
            <a:pPr marL="0" indent="0" fontAlgn="auto">
              <a:lnSpc>
                <a:spcPct val="100000"/>
              </a:lnSpc>
              <a:buNone/>
            </a:pPr>
            <a:r>
              <a:rPr lang="zh-CN" altLang="en-US" b="1">
                <a:solidFill>
                  <a:srgbClr val="0E0E0E"/>
                </a:solidFill>
                <a:latin typeface="楷体" panose="02010609060101010101" charset="-122"/>
                <a:ea typeface="楷体" panose="02010609060101010101" charset="-122"/>
                <a:sym typeface="+mn-ea"/>
              </a:rPr>
              <a:t> </a:t>
            </a:r>
            <a:r>
              <a:rPr lang="zh-CN" altLang="en-US" b="1">
                <a:solidFill>
                  <a:schemeClr val="tx1"/>
                </a:solidFill>
                <a:latin typeface="楷体" panose="02010609060101010101" charset="-122"/>
                <a:ea typeface="楷体" panose="02010609060101010101" charset="-122"/>
                <a:sym typeface="+mn-ea"/>
              </a:rPr>
              <a:t> </a:t>
            </a:r>
            <a:r>
              <a:rPr lang="en-US" altLang="zh-CN" b="1">
                <a:solidFill>
                  <a:schemeClr val="tx1"/>
                </a:solidFill>
                <a:latin typeface="楷体" panose="02010609060101010101" charset="-122"/>
                <a:ea typeface="楷体" panose="02010609060101010101" charset="-122"/>
                <a:sym typeface="+mn-ea"/>
              </a:rPr>
              <a:t>2</a:t>
            </a:r>
            <a:r>
              <a:rPr lang="zh-CN" altLang="en-US" b="1">
                <a:solidFill>
                  <a:schemeClr val="tx1"/>
                </a:solidFill>
                <a:latin typeface="楷体" panose="02010609060101010101" charset="-122"/>
                <a:ea typeface="楷体" panose="02010609060101010101" charset="-122"/>
                <a:sym typeface="+mn-ea"/>
              </a:rPr>
              <a:t>、热点体现：本题重点考查</a:t>
            </a:r>
            <a:r>
              <a:rPr lang="en-US" altLang="zh-CN" b="1">
                <a:solidFill>
                  <a:schemeClr val="tx1"/>
                </a:solidFill>
                <a:latin typeface="楷体" panose="02010609060101010101" charset="-122"/>
                <a:ea typeface="楷体" panose="02010609060101010101" charset="-122"/>
                <a:sym typeface="+mn-ea"/>
              </a:rPr>
              <a:t>“</a:t>
            </a:r>
            <a:r>
              <a:rPr lang="zh-CN" altLang="en-US" b="1">
                <a:solidFill>
                  <a:schemeClr val="tx1"/>
                </a:solidFill>
                <a:latin typeface="楷体" panose="02010609060101010101" charset="-122"/>
                <a:ea typeface="楷体" panose="02010609060101010101" charset="-122"/>
                <a:sym typeface="+mn-ea"/>
              </a:rPr>
              <a:t>建党百年纪念</a:t>
            </a:r>
            <a:r>
              <a:rPr lang="en-US" altLang="zh-CN" b="1">
                <a:solidFill>
                  <a:schemeClr val="tx1"/>
                </a:solidFill>
                <a:latin typeface="楷体" panose="02010609060101010101" charset="-122"/>
                <a:ea typeface="楷体" panose="02010609060101010101" charset="-122"/>
                <a:sym typeface="+mn-ea"/>
              </a:rPr>
              <a:t>”</a:t>
            </a:r>
            <a:r>
              <a:rPr lang="zh-CN" altLang="en-US" b="1">
                <a:solidFill>
                  <a:schemeClr val="tx1"/>
                </a:solidFill>
                <a:latin typeface="楷体" panose="02010609060101010101" charset="-122"/>
                <a:ea typeface="楷体" panose="02010609060101010101" charset="-122"/>
                <a:sym typeface="+mn-ea"/>
              </a:rPr>
              <a:t>，</a:t>
            </a:r>
            <a:r>
              <a:rPr lang="zh-CN" altLang="en-US" b="1">
                <a:latin typeface="楷体" panose="02010609060101010101" charset="-122"/>
                <a:ea typeface="楷体" panose="02010609060101010101" charset="-122"/>
                <a:sym typeface="+mn-ea"/>
              </a:rPr>
              <a:t>树立正确的</a:t>
            </a:r>
            <a:r>
              <a:rPr lang="zh-CN" altLang="en-US" b="1">
                <a:solidFill>
                  <a:srgbClr val="FF0000"/>
                </a:solidFill>
                <a:latin typeface="楷体" panose="02010609060101010101" charset="-122"/>
                <a:ea typeface="楷体" panose="02010609060101010101" charset="-122"/>
                <a:sym typeface="+mn-ea"/>
              </a:rPr>
              <a:t>历史观、民族观、国家观、文化观；</a:t>
            </a:r>
            <a:r>
              <a:rPr lang="zh-CN" altLang="en-US" b="1">
                <a:latin typeface="楷体" panose="02010609060101010101" charset="-122"/>
                <a:ea typeface="楷体" panose="02010609060101010101" charset="-122"/>
                <a:sym typeface="+mn-ea"/>
              </a:rPr>
              <a:t>认同社会主义核心价值观，认同走中国特色社会主义道路的历史必然性，树立中国特色社会主义道路自信、理论自信、制度自信和文化自信；确立积极进取的人生态度，树立正确的世界观、人生观和价值观</a:t>
            </a:r>
            <a:r>
              <a:rPr lang="zh-CN" altLang="en-US" b="1">
                <a:solidFill>
                  <a:schemeClr val="tx1"/>
                </a:solidFill>
                <a:latin typeface="楷体" panose="02010609060101010101" charset="-122"/>
                <a:ea typeface="楷体" panose="02010609060101010101" charset="-122"/>
                <a:sym typeface="+mn-ea"/>
              </a:rPr>
              <a:t>，全面彰显高考的育人功能。</a:t>
            </a:r>
            <a:endParaRPr lang="zh-CN" altLang="en-US" b="1">
              <a:solidFill>
                <a:schemeClr val="tx1"/>
              </a:solidFill>
              <a:latin typeface="楷体" panose="02010609060101010101" charset="-122"/>
              <a:ea typeface="楷体" panose="02010609060101010101" charset="-122"/>
              <a:sym typeface="+mn-ea"/>
            </a:endParaRPr>
          </a:p>
          <a:p>
            <a:pPr marL="0" indent="0" fontAlgn="auto">
              <a:lnSpc>
                <a:spcPct val="100000"/>
              </a:lnSpc>
              <a:buNone/>
            </a:pPr>
            <a:r>
              <a:rPr lang="zh-CN" altLang="en-US" b="1">
                <a:solidFill>
                  <a:schemeClr val="tx1"/>
                </a:solidFill>
                <a:latin typeface="楷体" panose="02010609060101010101" charset="-122"/>
                <a:ea typeface="楷体" panose="02010609060101010101" charset="-122"/>
                <a:sym typeface="+mn-ea"/>
              </a:rPr>
              <a:t>  </a:t>
            </a:r>
            <a:r>
              <a:rPr lang="en-US" altLang="zh-CN" b="1">
                <a:solidFill>
                  <a:schemeClr val="tx1"/>
                </a:solidFill>
                <a:latin typeface="楷体" panose="02010609060101010101" charset="-122"/>
                <a:ea typeface="楷体" panose="02010609060101010101" charset="-122"/>
                <a:sym typeface="+mn-ea"/>
              </a:rPr>
              <a:t>3</a:t>
            </a:r>
            <a:r>
              <a:rPr lang="zh-CN" altLang="en-US" b="1">
                <a:solidFill>
                  <a:schemeClr val="tx1"/>
                </a:solidFill>
                <a:latin typeface="楷体" panose="02010609060101010101" charset="-122"/>
                <a:ea typeface="楷体" panose="02010609060101010101" charset="-122"/>
                <a:sym typeface="+mn-ea"/>
              </a:rPr>
              <a:t>、能力体现： 本题考查考生</a:t>
            </a:r>
            <a:r>
              <a:rPr lang="zh-CN" altLang="en-US" b="1">
                <a:solidFill>
                  <a:srgbClr val="FF0000"/>
                </a:solidFill>
                <a:latin typeface="楷体" panose="02010609060101010101" charset="-122"/>
                <a:ea typeface="楷体" panose="02010609060101010101" charset="-122"/>
                <a:cs typeface="楷体" panose="02010609060101010101" charset="-122"/>
                <a:sym typeface="+mn-ea"/>
              </a:rPr>
              <a:t>获取和解读信息、调动和运用知识、</a:t>
            </a:r>
            <a:r>
              <a:rPr lang="zh-CN" altLang="en-US" b="1">
                <a:solidFill>
                  <a:srgbClr val="FF0000"/>
                </a:solidFill>
                <a:latin typeface="楷体" panose="02010609060101010101" charset="-122"/>
                <a:ea typeface="楷体" panose="02010609060101010101" charset="-122"/>
                <a:sym typeface="+mn-ea"/>
              </a:rPr>
              <a:t>描述和阐释事物、</a:t>
            </a:r>
            <a:r>
              <a:rPr lang="zh-CN" altLang="en-US" b="1">
                <a:solidFill>
                  <a:srgbClr val="FF0000"/>
                </a:solidFill>
                <a:latin typeface="楷体" panose="02010609060101010101" charset="-122"/>
                <a:ea typeface="楷体" panose="02010609060101010101" charset="-122"/>
                <a:cs typeface="楷体" panose="02010609060101010101" charset="-122"/>
                <a:sym typeface="+mn-ea"/>
              </a:rPr>
              <a:t>论证和探讨问题</a:t>
            </a:r>
            <a:r>
              <a:rPr lang="zh-CN" altLang="en-US" b="1">
                <a:solidFill>
                  <a:schemeClr val="tx1"/>
                </a:solidFill>
                <a:latin typeface="楷体" panose="02010609060101010101" charset="-122"/>
                <a:ea typeface="楷体" panose="02010609060101010101" charset="-122"/>
                <a:cs typeface="楷体" panose="02010609060101010101" charset="-122"/>
                <a:sym typeface="+mn-ea"/>
              </a:rPr>
              <a:t>的能力</a:t>
            </a:r>
            <a:r>
              <a:rPr lang="zh-CN" altLang="en-US" b="1">
                <a:solidFill>
                  <a:schemeClr val="tx1"/>
                </a:solidFill>
                <a:latin typeface="楷体" panose="02010609060101010101" charset="-122"/>
                <a:ea typeface="楷体" panose="02010609060101010101" charset="-122"/>
                <a:sym typeface="+mn-ea"/>
              </a:rPr>
              <a:t>，考查</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核心价值、学科素养、关键能力、必备知识，试题呈现出的基础性、综合性、应用性、创新性。</a:t>
            </a:r>
            <a:endPar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marL="0" lvl="0" indent="0" fontAlgn="auto">
              <a:lnSpc>
                <a:spcPct val="100000"/>
              </a:lnSpc>
              <a:spcBef>
                <a:spcPct val="0"/>
              </a:spcBef>
              <a:buNone/>
            </a:pPr>
            <a:endPar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a:p>
            <a:pPr marL="0" indent="0" fontAlgn="auto">
              <a:lnSpc>
                <a:spcPct val="100000"/>
              </a:lnSpc>
              <a:buNone/>
            </a:pPr>
            <a:endPar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3195" y="354330"/>
            <a:ext cx="11842750" cy="1725930"/>
          </a:xfrm>
        </p:spPr>
        <p:txBody>
          <a:bodyPr>
            <a:normAutofit/>
          </a:bodyPr>
          <a:p>
            <a:pPr marL="0" indent="0">
              <a:buNone/>
            </a:pPr>
            <a:r>
              <a:rPr lang="zh-CN" altLang="zh-CN" sz="2800" b="1">
                <a:latin typeface="楷体" panose="02010609060101010101" charset="-122"/>
                <a:ea typeface="楷体" panose="02010609060101010101" charset="-122"/>
                <a:sym typeface="+mn-ea"/>
              </a:rPr>
              <a:t>二、试题</a:t>
            </a:r>
            <a:r>
              <a:rPr lang="zh-CN" altLang="zh-CN" sz="2800" b="1">
                <a:solidFill>
                  <a:srgbClr val="FF0000"/>
                </a:solidFill>
                <a:latin typeface="楷体" panose="02010609060101010101" charset="-122"/>
                <a:ea typeface="楷体" panose="02010609060101010101" charset="-122"/>
                <a:sym typeface="+mn-ea"/>
              </a:rPr>
              <a:t>学情分析</a:t>
            </a:r>
            <a:r>
              <a:rPr lang="zh-CN" altLang="zh-CN" sz="3200" b="1">
                <a:solidFill>
                  <a:srgbClr val="FF0000"/>
                </a:solidFill>
                <a:latin typeface="楷体" panose="02010609060101010101" charset="-122"/>
                <a:ea typeface="楷体" panose="02010609060101010101" charset="-122"/>
                <a:sym typeface="+mn-ea"/>
              </a:rPr>
              <a:t>  </a:t>
            </a:r>
            <a:r>
              <a:rPr lang="zh-CN" altLang="zh-CN">
                <a:solidFill>
                  <a:srgbClr val="FF0000"/>
                </a:solidFill>
                <a:sym typeface="+mn-ea"/>
              </a:rPr>
              <a:t>   </a:t>
            </a:r>
            <a:endParaRPr lang="zh-CN" altLang="zh-CN">
              <a:solidFill>
                <a:srgbClr val="FF0000"/>
              </a:solidFill>
              <a:sym typeface="+mn-ea"/>
            </a:endParaRPr>
          </a:p>
          <a:p>
            <a:pPr marL="0" indent="0">
              <a:buNone/>
            </a:pPr>
            <a:endParaRPr lang="en-US" altLang="zh-CN" sz="2000" b="1">
              <a:solidFill>
                <a:srgbClr val="0E0E0E"/>
              </a:solidFill>
              <a:latin typeface="楷体" panose="02010609060101010101" charset="-122"/>
              <a:ea typeface="楷体" panose="02010609060101010101" charset="-122"/>
              <a:sym typeface="+mn-ea"/>
            </a:endParaRPr>
          </a:p>
          <a:p>
            <a:pPr marL="0" indent="0">
              <a:buNone/>
            </a:pPr>
            <a:endParaRPr lang="en-US" altLang="zh-CN" sz="2000" b="1">
              <a:solidFill>
                <a:srgbClr val="0E0E0E"/>
              </a:solidFill>
              <a:latin typeface="楷体" panose="02010609060101010101" charset="-122"/>
              <a:ea typeface="楷体" panose="02010609060101010101" charset="-122"/>
              <a:sym typeface="+mn-ea"/>
            </a:endParaRPr>
          </a:p>
          <a:p>
            <a:pPr marL="0" indent="0">
              <a:buNone/>
            </a:pPr>
            <a:endParaRPr lang="zh-CN" altLang="en-US" sz="7200" b="1">
              <a:solidFill>
                <a:srgbClr val="0E0E0E"/>
              </a:solidFill>
              <a:latin typeface="楷体" panose="02010609060101010101" charset="-122"/>
              <a:ea typeface="楷体" panose="02010609060101010101" charset="-122"/>
              <a:sym typeface="+mn-ea"/>
            </a:endParaRPr>
          </a:p>
          <a:p>
            <a:endParaRPr lang="zh-CN" altLang="en-US" sz="8000" b="1">
              <a:solidFill>
                <a:srgbClr val="0E0E0E"/>
              </a:solidFill>
              <a:latin typeface="楷体" panose="02010609060101010101" charset="-122"/>
              <a:ea typeface="楷体" panose="02010609060101010101" charset="-122"/>
              <a:sym typeface="+mn-ea"/>
            </a:endParaRPr>
          </a:p>
          <a:p>
            <a:endParaRPr lang="zh-CN" altLang="en-US" sz="8800" b="1">
              <a:solidFill>
                <a:srgbClr val="0E0E0E"/>
              </a:solidFill>
              <a:latin typeface="楷体" panose="02010609060101010101" charset="-122"/>
              <a:ea typeface="楷体" panose="02010609060101010101" charset="-122"/>
              <a:sym typeface="+mn-ea"/>
            </a:endParaRPr>
          </a:p>
          <a:p>
            <a:pPr marL="0" indent="0">
              <a:buNone/>
            </a:pPr>
            <a:endParaRPr lang="zh-CN" altLang="en-US" sz="9600" b="1">
              <a:solidFill>
                <a:srgbClr val="0E0E0E"/>
              </a:solidFill>
              <a:latin typeface="楷体" panose="02010609060101010101" charset="-122"/>
              <a:ea typeface="楷体" panose="02010609060101010101" charset="-122"/>
              <a:sym typeface="+mn-ea"/>
            </a:endParaRPr>
          </a:p>
          <a:p>
            <a:endParaRPr lang="zh-CN" altLang="en-US" sz="11500" b="1">
              <a:solidFill>
                <a:srgbClr val="0E0E0E"/>
              </a:solidFill>
              <a:latin typeface="楷体" panose="02010609060101010101" charset="-122"/>
              <a:ea typeface="楷体" panose="02010609060101010101" charset="-122"/>
              <a:sym typeface="+mn-ea"/>
            </a:endParaRPr>
          </a:p>
          <a:p>
            <a:pPr marL="0" indent="0">
              <a:buNone/>
            </a:pPr>
            <a:endParaRPr lang="zh-CN" altLang="en-US" sz="13800" b="1">
              <a:solidFill>
                <a:srgbClr val="0E0E0E"/>
              </a:solidFill>
              <a:latin typeface="楷体" panose="02010609060101010101" charset="-122"/>
              <a:ea typeface="楷体" panose="02010609060101010101" charset="-122"/>
              <a:sym typeface="+mn-ea"/>
            </a:endParaRPr>
          </a:p>
          <a:p>
            <a:pPr marL="0" indent="0">
              <a:buNone/>
            </a:pPr>
            <a:endParaRPr lang="zh-CN" altLang="zh-CN" sz="8800" b="1">
              <a:solidFill>
                <a:srgbClr val="FF0000"/>
              </a:solidFill>
              <a:latin typeface="楷体" panose="02010609060101010101" charset="-122"/>
              <a:ea typeface="楷体" panose="02010609060101010101" charset="-122"/>
              <a:sym typeface="+mn-ea"/>
            </a:endParaRPr>
          </a:p>
        </p:txBody>
      </p:sp>
      <p:graphicFrame>
        <p:nvGraphicFramePr>
          <p:cNvPr id="9219" name="内容占位符 9218"/>
          <p:cNvGraphicFramePr/>
          <p:nvPr>
            <p:ph sz="half" idx="2"/>
            <p:custDataLst>
              <p:tags r:id="rId1"/>
            </p:custDataLst>
          </p:nvPr>
        </p:nvGraphicFramePr>
        <p:xfrm>
          <a:off x="311785" y="2097405"/>
          <a:ext cx="11167110" cy="2466340"/>
        </p:xfrm>
        <a:graphic>
          <a:graphicData uri="http://schemas.openxmlformats.org/drawingml/2006/table">
            <a:tbl>
              <a:tblPr/>
              <a:tblGrid>
                <a:gridCol w="1827530"/>
                <a:gridCol w="3017520"/>
                <a:gridCol w="2831465"/>
                <a:gridCol w="3490595"/>
              </a:tblGrid>
              <a:tr h="627380">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1600" b="1" dirty="0">
                          <a:latin typeface="楷体" panose="02010609060101010101" charset="-122"/>
                          <a:ea typeface="楷体" panose="02010609060101010101" charset="-122"/>
                        </a:rPr>
                        <a:t>       </a:t>
                      </a:r>
                      <a:r>
                        <a:rPr lang="zh-CN" altLang="en-US" sz="1600" b="1" dirty="0">
                          <a:latin typeface="楷体" panose="02010609060101010101" charset="-122"/>
                          <a:ea typeface="楷体" panose="02010609060101010101" charset="-122"/>
                          <a:sym typeface="+mn-ea"/>
                        </a:rPr>
                        <a:t>要求</a:t>
                      </a:r>
                      <a:r>
                        <a:rPr lang="en-US" altLang="x-none" sz="1600" b="1" dirty="0">
                          <a:latin typeface="楷体" panose="02010609060101010101" charset="-122"/>
                          <a:ea typeface="楷体" panose="02010609060101010101" charset="-122"/>
                        </a:rPr>
                        <a:t> </a:t>
                      </a:r>
                      <a:endParaRPr lang="en-US" altLang="x-none" sz="1600" b="1" dirty="0">
                        <a:latin typeface="楷体" panose="02010609060101010101" charset="-122"/>
                        <a:ea typeface="楷体" panose="02010609060101010101" charset="-122"/>
                      </a:endParaRPr>
                    </a:p>
                    <a:p>
                      <a:pPr marL="0" lvl="0" indent="0" eaLnBrk="1" hangingPunct="1">
                        <a:spcBef>
                          <a:spcPct val="20000"/>
                        </a:spcBef>
                        <a:buNone/>
                      </a:pPr>
                      <a:r>
                        <a:rPr lang="zh-CN" altLang="en-US" sz="1600" b="1" dirty="0">
                          <a:latin typeface="楷体" panose="02010609060101010101" charset="-122"/>
                          <a:ea typeface="楷体" panose="02010609060101010101" charset="-122"/>
                        </a:rPr>
                        <a:t>目标</a:t>
                      </a:r>
                      <a:r>
                        <a:rPr lang="en-US" altLang="x-none" sz="1600" b="1" dirty="0">
                          <a:latin typeface="楷体" panose="02010609060101010101" charset="-122"/>
                          <a:ea typeface="楷体" panose="02010609060101010101" charset="-122"/>
                        </a:rPr>
                        <a:t> </a:t>
                      </a:r>
                      <a:endParaRPr lang="en-US" altLang="x-none" sz="1600" b="1" dirty="0">
                        <a:latin typeface="楷体" panose="02010609060101010101" charset="-122"/>
                        <a:ea typeface="楷体" panose="02010609060101010101"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w="12700" cap="rnd" cmpd="sng">
                      <a:solidFill>
                        <a:schemeClr val="tx1"/>
                      </a:solidFill>
                      <a:prstDash val="solid"/>
                      <a:headEnd type="none" w="med" len="med"/>
                      <a:tailEnd type="none" w="med" len="med"/>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2400" b="1" dirty="0">
                          <a:latin typeface="楷体" panose="02010609060101010101" charset="-122"/>
                          <a:ea typeface="楷体" panose="02010609060101010101" charset="-122"/>
                        </a:rPr>
                        <a:t>    Ⅰ</a:t>
                      </a:r>
                      <a:endParaRPr lang="en-US" altLang="x-none" sz="2400" b="1" dirty="0">
                        <a:latin typeface="楷体" panose="02010609060101010101" charset="-122"/>
                        <a:ea typeface="楷体" panose="02010609060101010101"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2400" b="1" dirty="0">
                          <a:latin typeface="楷体" panose="02010609060101010101" charset="-122"/>
                          <a:ea typeface="楷体" panose="02010609060101010101" charset="-122"/>
                        </a:rPr>
                        <a:t>   Ⅱ</a:t>
                      </a:r>
                      <a:endParaRPr lang="en-US" altLang="x-none" sz="2400" b="1" dirty="0">
                        <a:latin typeface="楷体" panose="02010609060101010101" charset="-122"/>
                        <a:ea typeface="楷体" panose="02010609060101010101"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en-US" altLang="x-none" sz="2400" b="1" dirty="0">
                          <a:latin typeface="楷体" panose="02010609060101010101" charset="-122"/>
                          <a:ea typeface="楷体" panose="02010609060101010101" charset="-122"/>
                        </a:rPr>
                        <a:t>     Ⅲ</a:t>
                      </a:r>
                      <a:endParaRPr lang="en-US" altLang="x-none" sz="2400" b="1" dirty="0">
                        <a:latin typeface="楷体" panose="02010609060101010101" charset="-122"/>
                        <a:ea typeface="楷体" panose="02010609060101010101"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0080">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0000FF"/>
                          </a:solidFill>
                          <a:latin typeface="楷体" panose="02010609060101010101" charset="-122"/>
                          <a:ea typeface="楷体" panose="02010609060101010101" charset="-122"/>
                        </a:rPr>
                        <a:t>获取和解读信息</a:t>
                      </a:r>
                      <a:endParaRPr lang="zh-CN" altLang="en-US" sz="1600" b="1">
                        <a:solidFill>
                          <a:srgbClr val="0000FF"/>
                        </a:solidFill>
                        <a:latin typeface="楷体" panose="02010609060101010101" charset="-122"/>
                        <a:ea typeface="楷体" panose="02010609060101010101"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latin typeface="楷体" panose="02010609060101010101" charset="-122"/>
                          <a:ea typeface="楷体" panose="02010609060101010101" charset="-122"/>
                        </a:rPr>
                        <a:t>理解试题提供的图文材料和考试要求</a:t>
                      </a:r>
                      <a:endParaRPr lang="zh-CN" altLang="en-US" sz="1600" b="1">
                        <a:latin typeface="楷体" panose="02010609060101010101" charset="-122"/>
                        <a:ea typeface="楷体" panose="02010609060101010101"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CC0000"/>
                          </a:solidFill>
                          <a:latin typeface="楷体" panose="02010609060101010101" charset="-122"/>
                          <a:ea typeface="楷体" panose="02010609060101010101" charset="-122"/>
                        </a:rPr>
                        <a:t>理解材料，最大限度的获取有效信息 </a:t>
                      </a:r>
                      <a:endParaRPr lang="zh-CN" altLang="en-US" sz="1600" b="1">
                        <a:solidFill>
                          <a:srgbClr val="CC0000"/>
                        </a:solidFill>
                        <a:latin typeface="楷体" panose="02010609060101010101" charset="-122"/>
                        <a:ea typeface="楷体" panose="02010609060101010101"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CC0000"/>
                          </a:solidFill>
                          <a:latin typeface="楷体" panose="02010609060101010101" charset="-122"/>
                          <a:ea typeface="楷体" panose="02010609060101010101" charset="-122"/>
                        </a:rPr>
                        <a:t>对有效信息进行完整、准确、合理的解读</a:t>
                      </a:r>
                      <a:endParaRPr lang="zh-CN" altLang="en-US" sz="1600" b="1">
                        <a:solidFill>
                          <a:srgbClr val="CC0000"/>
                        </a:solidFill>
                        <a:latin typeface="楷体" panose="02010609060101010101" charset="-122"/>
                        <a:ea typeface="楷体" panose="02010609060101010101"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77825">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0000FF"/>
                          </a:solidFill>
                          <a:latin typeface="楷体" panose="02010609060101010101" charset="-122"/>
                          <a:ea typeface="楷体" panose="02010609060101010101" charset="-122"/>
                        </a:rPr>
                        <a:t>调动和运用知识</a:t>
                      </a:r>
                      <a:endParaRPr lang="zh-CN" altLang="en-US" sz="1600" b="1">
                        <a:solidFill>
                          <a:srgbClr val="0000FF"/>
                        </a:solidFill>
                        <a:latin typeface="楷体" panose="02010609060101010101" charset="-122"/>
                        <a:ea typeface="楷体" panose="02010609060101010101"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indent="0" algn="l">
                        <a:buNone/>
                      </a:pP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辨别历史</a:t>
                      </a: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事实与历史叙述。</a:t>
                      </a:r>
                      <a:endPar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alpha val="100000"/>
                      </a:schemeClr>
                    </a:solid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just" eaLnBrk="1" hangingPunct="1">
                        <a:spcBef>
                          <a:spcPct val="20000"/>
                        </a:spcBef>
                        <a:buNone/>
                      </a:pP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理解</a:t>
                      </a: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历史叙述与历史结论。</a:t>
                      </a:r>
                      <a:endPar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0000FF"/>
                          </a:solidFill>
                          <a:latin typeface="楷体" panose="02010609060101010101" charset="-122"/>
                          <a:ea typeface="楷体" panose="02010609060101010101" charset="-122"/>
                        </a:rPr>
                        <a:t>说明和证明历史现象和历史观点</a:t>
                      </a:r>
                      <a:endParaRPr lang="zh-CN" altLang="en-US" sz="1600" b="1">
                        <a:solidFill>
                          <a:srgbClr val="0000FF"/>
                        </a:solidFill>
                        <a:latin typeface="楷体" panose="02010609060101010101" charset="-122"/>
                        <a:ea typeface="楷体" panose="02010609060101010101"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7510">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0000FF"/>
                          </a:solidFill>
                          <a:latin typeface="楷体" panose="02010609060101010101" charset="-122"/>
                          <a:ea typeface="楷体" panose="02010609060101010101" charset="-122"/>
                        </a:rPr>
                        <a:t>描述和阐释事物</a:t>
                      </a:r>
                      <a:endParaRPr lang="zh-CN" altLang="en-US" sz="1600" b="1">
                        <a:solidFill>
                          <a:srgbClr val="0000FF"/>
                        </a:solidFill>
                        <a:latin typeface="楷体" panose="02010609060101010101" charset="-122"/>
                        <a:ea typeface="楷体" panose="02010609060101010101"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just" eaLnBrk="1" hangingPunct="1">
                        <a:spcBef>
                          <a:spcPct val="20000"/>
                        </a:spcBef>
                        <a:buNone/>
                      </a:pP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客观叙述历史</a:t>
                      </a: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事实</a:t>
                      </a:r>
                      <a:endPar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正确解释历史</a:t>
                      </a: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事物</a:t>
                      </a:r>
                      <a:endPar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just" eaLnBrk="1" hangingPunct="1">
                        <a:spcBef>
                          <a:spcPct val="20000"/>
                        </a:spcBef>
                        <a:buNone/>
                      </a:pP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认识历史事物的</a:t>
                      </a: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本质</a:t>
                      </a:r>
                      <a:endPar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3545">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None/>
                      </a:pPr>
                      <a:r>
                        <a:rPr lang="zh-CN" altLang="en-US" sz="1600" b="1">
                          <a:solidFill>
                            <a:srgbClr val="0000FF"/>
                          </a:solidFill>
                          <a:latin typeface="楷体" panose="02010609060101010101" charset="-122"/>
                          <a:ea typeface="楷体" panose="02010609060101010101" charset="-122"/>
                        </a:rPr>
                        <a:t>论证和探讨问题</a:t>
                      </a:r>
                      <a:endParaRPr lang="zh-CN" altLang="en-US" sz="1600" b="1">
                        <a:solidFill>
                          <a:srgbClr val="0000FF"/>
                        </a:solidFill>
                        <a:latin typeface="楷体" panose="02010609060101010101" charset="-122"/>
                        <a:ea typeface="楷体" panose="02010609060101010101"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just" eaLnBrk="1" hangingPunct="1">
                        <a:spcBef>
                          <a:spcPct val="20000"/>
                        </a:spcBef>
                        <a:buNone/>
                      </a:pP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发现</a:t>
                      </a: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历史问题</a:t>
                      </a:r>
                      <a:endPar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just" eaLnBrk="1" hangingPunct="1">
                        <a:spcBef>
                          <a:spcPct val="20000"/>
                        </a:spcBef>
                        <a:buNone/>
                      </a:pP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论证</a:t>
                      </a: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历史问题</a:t>
                      </a:r>
                      <a:endPar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eaLnBrk="0" hangingPunct="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lgn="just" eaLnBrk="1" hangingPunct="1">
                        <a:spcBef>
                          <a:spcPct val="20000"/>
                        </a:spcBef>
                        <a:buNone/>
                      </a:pPr>
                      <a:r>
                        <a:rPr lang="zh-CN" altLang="en-US" sz="1600" b="1">
                          <a:solidFill>
                            <a:srgbClr val="FF0000"/>
                          </a:solidFill>
                          <a:latin typeface="楷体" panose="02010609060101010101" charset="-122"/>
                          <a:ea typeface="楷体" panose="02010609060101010101" charset="-122"/>
                          <a:cs typeface="微软雅黑" panose="020B0503020204020204" pitchFamily="34" charset="-122"/>
                          <a:sym typeface="+mn-ea"/>
                        </a:rPr>
                        <a:t>独立提出</a:t>
                      </a:r>
                      <a:r>
                        <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rPr>
                        <a:t>观点</a:t>
                      </a:r>
                      <a:endParaRPr lang="zh-CN" altLang="en-US" sz="1600" b="1">
                        <a:solidFill>
                          <a:srgbClr val="000000"/>
                        </a:solidFill>
                        <a:latin typeface="楷体" panose="02010609060101010101" charset="-122"/>
                        <a:ea typeface="楷体" panose="02010609060101010101" charset="-122"/>
                        <a:cs typeface="微软雅黑" panose="020B0503020204020204" pitchFamily="34" charset="-122"/>
                        <a:sym typeface="+mn-ea"/>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307975" y="918845"/>
            <a:ext cx="11350625" cy="922020"/>
          </a:xfrm>
          <a:prstGeom prst="rect">
            <a:avLst/>
          </a:prstGeom>
          <a:solidFill>
            <a:srgbClr val="FFC000"/>
          </a:solidFill>
        </p:spPr>
        <p:txBody>
          <a:bodyPr wrap="square" rtlCol="0" anchor="t">
            <a:spAutoFit/>
          </a:bodyPr>
          <a:p>
            <a:pPr marL="0" indent="0">
              <a:buNone/>
            </a:pPr>
            <a:r>
              <a:rPr lang="en-US" altLang="zh-CN" b="1">
                <a:solidFill>
                  <a:srgbClr val="0E0E0E"/>
                </a:solidFill>
                <a:latin typeface="楷体" panose="02010609060101010101" charset="-122"/>
                <a:ea typeface="楷体" panose="02010609060101010101" charset="-122"/>
                <a:sym typeface="+mn-ea"/>
              </a:rPr>
              <a:t>1</a:t>
            </a:r>
            <a:r>
              <a:rPr lang="zh-CN" altLang="en-US" b="1">
                <a:solidFill>
                  <a:srgbClr val="0E0E0E"/>
                </a:solidFill>
                <a:latin typeface="楷体" panose="02010609060101010101" charset="-122"/>
                <a:ea typeface="楷体" panose="02010609060101010101" charset="-122"/>
                <a:sym typeface="+mn-ea"/>
              </a:rPr>
              <a:t>、</a:t>
            </a:r>
            <a:r>
              <a:rPr b="1">
                <a:solidFill>
                  <a:srgbClr val="0E0E0E"/>
                </a:solidFill>
                <a:latin typeface="楷体" panose="02010609060101010101" charset="-122"/>
                <a:ea typeface="楷体" panose="02010609060101010101" charset="-122"/>
                <a:sym typeface="+mn-ea"/>
              </a:rPr>
              <a:t>本题以“</a:t>
            </a:r>
            <a:r>
              <a:rPr b="1">
                <a:solidFill>
                  <a:srgbClr val="FF0000"/>
                </a:solidFill>
                <a:latin typeface="楷体" panose="02010609060101010101" charset="-122"/>
                <a:ea typeface="楷体" panose="02010609060101010101" charset="-122"/>
                <a:cs typeface="楷体" panose="02010609060101010101" charset="-122"/>
                <a:sym typeface="+mn-ea"/>
              </a:rPr>
              <a:t>中国共产党建立至中华人民共和国成立间部分重要会议示意图</a:t>
            </a:r>
            <a:r>
              <a:rPr b="1">
                <a:solidFill>
                  <a:srgbClr val="0E0E0E"/>
                </a:solidFill>
                <a:latin typeface="楷体" panose="02010609060101010101" charset="-122"/>
                <a:ea typeface="楷体" panose="02010609060101010101" charset="-122"/>
                <a:sym typeface="+mn-ea"/>
              </a:rPr>
              <a:t>”作为</a:t>
            </a:r>
            <a:r>
              <a:rPr lang="zh-CN" altLang="en-US" b="1">
                <a:latin typeface="楷体" panose="02010609060101010101" charset="-122"/>
                <a:ea typeface="楷体" panose="02010609060101010101" charset="-122"/>
                <a:cs typeface="楷体" panose="02010609060101010101" charset="-122"/>
                <a:sym typeface="+mn-ea"/>
              </a:rPr>
              <a:t>切入点，考查考</a:t>
            </a:r>
            <a:r>
              <a:rPr lang="zh-CN" altLang="en-US" b="1">
                <a:solidFill>
                  <a:srgbClr val="0E0E0E"/>
                </a:solidFill>
                <a:latin typeface="楷体" panose="02010609060101010101" charset="-122"/>
                <a:ea typeface="楷体" panose="02010609060101010101" charset="-122"/>
                <a:sym typeface="+mn-ea"/>
              </a:rPr>
              <a:t>生</a:t>
            </a:r>
            <a:r>
              <a:rPr lang="zh-CN" altLang="en-US" b="1">
                <a:latin typeface="楷体" panose="02010609060101010101" charset="-122"/>
                <a:ea typeface="楷体" panose="02010609060101010101" charset="-122"/>
                <a:cs typeface="楷体" panose="02010609060101010101" charset="-122"/>
                <a:sym typeface="+mn-ea"/>
              </a:rPr>
              <a:t>获取和解读信息、调动和运用知识、</a:t>
            </a:r>
            <a:r>
              <a:rPr lang="zh-CN" altLang="en-US" b="1">
                <a:solidFill>
                  <a:srgbClr val="0000FF"/>
                </a:solidFill>
                <a:latin typeface="楷体" panose="02010609060101010101" charset="-122"/>
                <a:ea typeface="楷体" panose="02010609060101010101" charset="-122"/>
                <a:sym typeface="+mn-ea"/>
              </a:rPr>
              <a:t>描述和阐释事物、</a:t>
            </a:r>
            <a:r>
              <a:rPr lang="zh-CN" altLang="en-US" b="1">
                <a:latin typeface="楷体" panose="02010609060101010101" charset="-122"/>
                <a:ea typeface="楷体" panose="02010609060101010101" charset="-122"/>
                <a:cs typeface="楷体" panose="02010609060101010101" charset="-122"/>
                <a:sym typeface="+mn-ea"/>
              </a:rPr>
              <a:t>论证和探讨问题的能力，考查</a:t>
            </a:r>
            <a:r>
              <a:rPr lang="zh-CN" altLang="en-US" b="1" dirty="0">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核心价值、学科素养、关键能力、必备知识，考查</a:t>
            </a:r>
            <a:r>
              <a:rPr lang="zh-CN" altLang="en-US" b="1">
                <a:latin typeface="楷体" panose="02010609060101010101" charset="-122"/>
                <a:ea typeface="楷体" panose="02010609060101010101" charset="-122"/>
                <a:cs typeface="楷体" panose="02010609060101010101" charset="-122"/>
                <a:sym typeface="+mn-ea"/>
              </a:rPr>
              <a:t>能力全面且要求较高</a:t>
            </a:r>
            <a:r>
              <a:rPr lang="zh-CN" altLang="en-US" b="1">
                <a:solidFill>
                  <a:srgbClr val="0E0E0E"/>
                </a:solidFill>
                <a:latin typeface="楷体" panose="02010609060101010101" charset="-122"/>
                <a:ea typeface="楷体" panose="02010609060101010101" charset="-122"/>
                <a:sym typeface="+mn-ea"/>
              </a:rPr>
              <a:t>。</a:t>
            </a:r>
            <a:endParaRPr lang="zh-CN" altLang="en-US"/>
          </a:p>
        </p:txBody>
      </p:sp>
      <p:sp>
        <p:nvSpPr>
          <p:cNvPr id="4" name="文本框 3"/>
          <p:cNvSpPr txBox="1"/>
          <p:nvPr/>
        </p:nvSpPr>
        <p:spPr>
          <a:xfrm>
            <a:off x="311785" y="4858385"/>
            <a:ext cx="11346815" cy="1476375"/>
          </a:xfrm>
          <a:prstGeom prst="rect">
            <a:avLst/>
          </a:prstGeom>
          <a:solidFill>
            <a:srgbClr val="FFFF00"/>
          </a:solidFill>
        </p:spPr>
        <p:txBody>
          <a:bodyPr wrap="square" rtlCol="0" anchor="t">
            <a:spAutoFit/>
          </a:bodyPr>
          <a:p>
            <a:pPr marL="0" indent="0">
              <a:buNone/>
            </a:pPr>
            <a:r>
              <a:rPr lang="en-US" altLang="zh-CN" b="1">
                <a:solidFill>
                  <a:srgbClr val="0E0E0E"/>
                </a:solidFill>
                <a:latin typeface="楷体" panose="02010609060101010101" charset="-122"/>
                <a:ea typeface="楷体" panose="02010609060101010101" charset="-122"/>
                <a:sym typeface="+mn-ea"/>
              </a:rPr>
              <a:t>2</a:t>
            </a:r>
            <a:r>
              <a:rPr lang="zh-CN" altLang="en-US" b="1">
                <a:solidFill>
                  <a:srgbClr val="0E0E0E"/>
                </a:solidFill>
                <a:latin typeface="楷体" panose="02010609060101010101" charset="-122"/>
                <a:ea typeface="楷体" panose="02010609060101010101" charset="-122"/>
                <a:sym typeface="+mn-ea"/>
              </a:rPr>
              <a:t>、学情滞后：</a:t>
            </a:r>
            <a:endParaRPr lang="zh-CN" altLang="en-US" b="1">
              <a:solidFill>
                <a:srgbClr val="0E0E0E"/>
              </a:solidFill>
              <a:latin typeface="楷体" panose="02010609060101010101" charset="-122"/>
              <a:ea typeface="楷体" panose="02010609060101010101" charset="-122"/>
              <a:sym typeface="+mn-ea"/>
            </a:endParaRPr>
          </a:p>
          <a:p>
            <a:pPr marL="0" indent="0">
              <a:buNone/>
            </a:pPr>
            <a:r>
              <a:rPr lang="zh-CN" altLang="en-US" b="1">
                <a:solidFill>
                  <a:srgbClr val="0E0E0E"/>
                </a:solidFill>
                <a:latin typeface="楷体" panose="02010609060101010101" charset="-122"/>
                <a:ea typeface="楷体" panose="02010609060101010101" charset="-122"/>
                <a:sym typeface="+mn-ea"/>
              </a:rPr>
              <a:t>  本题考查</a:t>
            </a:r>
            <a:r>
              <a:rPr lang="en-US" altLang="zh-CN" b="1">
                <a:solidFill>
                  <a:srgbClr val="0E0E0E"/>
                </a:solidFill>
                <a:latin typeface="楷体" panose="02010609060101010101" charset="-122"/>
                <a:ea typeface="楷体" panose="02010609060101010101" charset="-122"/>
                <a:sym typeface="+mn-ea"/>
              </a:rPr>
              <a:t>“</a:t>
            </a:r>
            <a:r>
              <a:rPr lang="zh-CN" altLang="en-US" b="1">
                <a:latin typeface="楷体" panose="02010609060101010101" charset="-122"/>
                <a:ea typeface="楷体" panose="02010609060101010101" charset="-122"/>
                <a:sym typeface="+mn-ea"/>
              </a:rPr>
              <a:t>建党百年纪念</a:t>
            </a:r>
            <a:r>
              <a:rPr lang="en-US" b="1">
                <a:solidFill>
                  <a:srgbClr val="0E0E0E"/>
                </a:solidFill>
                <a:latin typeface="楷体" panose="02010609060101010101" charset="-122"/>
                <a:ea typeface="楷体" panose="02010609060101010101" charset="-122"/>
                <a:cs typeface="楷体" panose="02010609060101010101" charset="-122"/>
                <a:sym typeface="+mn-ea"/>
              </a:rPr>
              <a:t>”</a:t>
            </a:r>
            <a:r>
              <a:rPr lang="zh-CN" altLang="en-US" b="1">
                <a:solidFill>
                  <a:srgbClr val="0E0E0E"/>
                </a:solidFill>
                <a:latin typeface="楷体" panose="02010609060101010101" charset="-122"/>
                <a:ea typeface="楷体" panose="02010609060101010101" charset="-122"/>
                <a:sym typeface="+mn-ea"/>
              </a:rPr>
              <a:t>，历史次党代会的召开及内容分散在高中阶段必修一、二、三的各章节里，学生的知识结构是分散的，没有形成完整的党的历史发展体系；学生不能从时空观念角度把握历次党代之间的内在联系；学生不能从唯物史观的角度用历史语言描述党的责任与担当，不能把握马克思主义中国化与民族复兴的关系。</a:t>
            </a: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000" fill="hold">
                                          <p:stCondLst>
                                            <p:cond delay="0"/>
                                          </p:stCondLst>
                                        </p:cTn>
                                        <p:tgtEl>
                                          <p:spTgt spid="9219"/>
                                        </p:tgtEl>
                                        <p:attrNameLst>
                                          <p:attrName>style.visibility</p:attrName>
                                        </p:attrNameLst>
                                      </p:cBhvr>
                                      <p:to>
                                        <p:strVal val="visible"/>
                                      </p:to>
                                    </p:set>
                                    <p:anim calcmode="lin" valueType="num">
                                      <p:cBhvr additive="base">
                                        <p:cTn id="15" dur="1000" fill="hold"/>
                                        <p:tgtEl>
                                          <p:spTgt spid="9219"/>
                                        </p:tgtEl>
                                        <p:attrNameLst>
                                          <p:attrName>ppt_x</p:attrName>
                                        </p:attrNameLst>
                                      </p:cBhvr>
                                      <p:tavLst>
                                        <p:tav tm="0">
                                          <p:val>
                                            <p:strVal val="1+#ppt_w/2"/>
                                          </p:val>
                                        </p:tav>
                                        <p:tav tm="100000">
                                          <p:val>
                                            <p:strVal val="#ppt_x"/>
                                          </p:val>
                                        </p:tav>
                                      </p:tavLst>
                                    </p:anim>
                                    <p:anim calcmode="lin" valueType="num">
                                      <p:cBhvr additive="base">
                                        <p:cTn id="16" dur="10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000"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8020" y="723265"/>
            <a:ext cx="8700135" cy="4646930"/>
          </a:xfrm>
        </p:spPr>
        <p:txBody>
          <a:bodyPr/>
          <a:p>
            <a:pPr marL="0" indent="0">
              <a:buNone/>
            </a:pPr>
            <a:r>
              <a:rPr lang="zh-CN" altLang="zh-CN" sz="3200">
                <a:sym typeface="+mn-ea"/>
              </a:rPr>
              <a:t>三、试题</a:t>
            </a:r>
            <a:r>
              <a:rPr lang="zh-CN" altLang="zh-CN" sz="3200">
                <a:solidFill>
                  <a:srgbClr val="FF0000"/>
                </a:solidFill>
                <a:sym typeface="+mn-ea"/>
              </a:rPr>
              <a:t>拓展分析</a:t>
            </a:r>
            <a:endParaRPr lang="en-US" altLang="zh-CN" sz="3200">
              <a:solidFill>
                <a:schemeClr val="tx1"/>
              </a:solidFill>
              <a:sym typeface="+mn-ea"/>
            </a:endParaRPr>
          </a:p>
          <a:p>
            <a:r>
              <a:rPr lang="en-US" altLang="zh-CN" sz="3200">
                <a:solidFill>
                  <a:schemeClr val="tx1"/>
                </a:solidFill>
                <a:sym typeface="+mn-ea"/>
              </a:rPr>
              <a:t>1</a:t>
            </a:r>
            <a:r>
              <a:rPr lang="zh-CN" altLang="en-US" sz="3200">
                <a:solidFill>
                  <a:schemeClr val="tx1"/>
                </a:solidFill>
                <a:sym typeface="+mn-ea"/>
              </a:rPr>
              <a:t>、试题</a:t>
            </a:r>
            <a:r>
              <a:rPr lang="zh-CN" altLang="en-US" sz="3200">
                <a:solidFill>
                  <a:srgbClr val="FF0000"/>
                </a:solidFill>
                <a:sym typeface="+mn-ea"/>
              </a:rPr>
              <a:t>解析</a:t>
            </a:r>
            <a:r>
              <a:rPr lang="zh-CN" altLang="en-US" sz="3200">
                <a:solidFill>
                  <a:srgbClr val="FF0000"/>
                </a:solidFill>
                <a:sym typeface="+mn-ea"/>
              </a:rPr>
              <a:t>拓展（方法技巧）</a:t>
            </a:r>
            <a:endParaRPr lang="zh-CN" altLang="en-US" sz="3200">
              <a:solidFill>
                <a:srgbClr val="FF0000"/>
              </a:solidFill>
              <a:sym typeface="+mn-ea"/>
            </a:endParaRPr>
          </a:p>
          <a:p>
            <a:r>
              <a:rPr lang="en-US" sz="3200">
                <a:sym typeface="+mn-ea"/>
              </a:rPr>
              <a:t>2</a:t>
            </a:r>
            <a:r>
              <a:rPr lang="zh-CN" altLang="en-US" sz="3200">
                <a:sym typeface="+mn-ea"/>
              </a:rPr>
              <a:t>、试题</a:t>
            </a:r>
            <a:r>
              <a:rPr lang="zh-CN" altLang="en-US" sz="3200">
                <a:solidFill>
                  <a:srgbClr val="FF0000"/>
                </a:solidFill>
                <a:sym typeface="+mn-ea"/>
              </a:rPr>
              <a:t>答案</a:t>
            </a:r>
            <a:r>
              <a:rPr lang="zh-CN" altLang="en-US" sz="3200">
                <a:solidFill>
                  <a:srgbClr val="FF0000"/>
                </a:solidFill>
                <a:sym typeface="+mn-ea"/>
              </a:rPr>
              <a:t>拓展（答题模式）</a:t>
            </a:r>
            <a:endParaRPr lang="zh-CN" altLang="en-US" sz="3200">
              <a:solidFill>
                <a:srgbClr val="FF0000"/>
              </a:solidFill>
              <a:sym typeface="+mn-ea"/>
            </a:endParaRPr>
          </a:p>
          <a:p>
            <a:r>
              <a:rPr lang="en-US" altLang="zh-CN" sz="3200">
                <a:solidFill>
                  <a:srgbClr val="0E0E0E"/>
                </a:solidFill>
                <a:sym typeface="+mn-ea"/>
              </a:rPr>
              <a:t>3</a:t>
            </a:r>
            <a:r>
              <a:rPr lang="zh-CN" altLang="en-US" sz="3200">
                <a:solidFill>
                  <a:srgbClr val="0E0E0E"/>
                </a:solidFill>
                <a:sym typeface="+mn-ea"/>
              </a:rPr>
              <a:t>、试题</a:t>
            </a:r>
            <a:r>
              <a:rPr lang="zh-CN" altLang="en-US" sz="3200">
                <a:solidFill>
                  <a:srgbClr val="FF0000"/>
                </a:solidFill>
                <a:sym typeface="+mn-ea"/>
              </a:rPr>
              <a:t>改编拓展</a:t>
            </a:r>
            <a:r>
              <a:rPr lang="zh-CN" altLang="en-US" sz="3200">
                <a:solidFill>
                  <a:srgbClr val="FF0000"/>
                </a:solidFill>
                <a:sym typeface="+mn-ea"/>
              </a:rPr>
              <a:t>（相似命题）</a:t>
            </a:r>
            <a:endParaRPr lang="zh-CN" altLang="en-US" sz="3200">
              <a:solidFill>
                <a:srgbClr val="FF0000"/>
              </a:solidFill>
              <a:sym typeface="+mn-ea"/>
            </a:endParaRPr>
          </a:p>
          <a:p>
            <a:pPr marL="0" indent="0">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000"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000"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000"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5095" y="554355"/>
            <a:ext cx="11941810" cy="5360035"/>
          </a:xfrm>
        </p:spPr>
        <p:txBody>
          <a:bodyPr>
            <a:noAutofit/>
          </a:bodyPr>
          <a:p>
            <a:pPr marL="0" indent="0">
              <a:buNone/>
            </a:pPr>
            <a:r>
              <a:rPr sz="2800" b="1">
                <a:solidFill>
                  <a:srgbClr val="0E0E0E"/>
                </a:solidFill>
                <a:latin typeface="楷体" panose="02010609060101010101" charset="-122"/>
                <a:ea typeface="楷体" panose="02010609060101010101" charset="-122"/>
                <a:cs typeface="楷体" panose="02010609060101010101" charset="-122"/>
              </a:rPr>
              <a:t>42．</a:t>
            </a:r>
            <a:r>
              <a:rPr lang="zh-CN" altLang="en-US" sz="2800" b="1">
                <a:solidFill>
                  <a:srgbClr val="0E0E0E"/>
                </a:solidFill>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latin typeface="楷体" panose="02010609060101010101" charset="-122"/>
                <a:ea typeface="楷体" panose="02010609060101010101" charset="-122"/>
                <a:cs typeface="楷体" panose="02010609060101010101" charset="-122"/>
                <a:sym typeface="+mn-ea"/>
              </a:rPr>
              <a:t>2020</a:t>
            </a:r>
            <a:r>
              <a:rPr lang="zh-CN" altLang="en-US" sz="2800" b="1">
                <a:solidFill>
                  <a:srgbClr val="0E0E0E"/>
                </a:solidFill>
                <a:latin typeface="楷体" panose="02010609060101010101" charset="-122"/>
                <a:ea typeface="楷体" panose="02010609060101010101" charset="-122"/>
                <a:cs typeface="楷体" panose="02010609060101010101" charset="-122"/>
                <a:sym typeface="+mn-ea"/>
              </a:rPr>
              <a:t>年全国乙卷）</a:t>
            </a:r>
            <a:r>
              <a:rPr sz="2800" b="1">
                <a:solidFill>
                  <a:srgbClr val="0E0E0E"/>
                </a:solidFill>
                <a:latin typeface="楷体" panose="02010609060101010101" charset="-122"/>
                <a:ea typeface="楷体" panose="02010609060101010101" charset="-122"/>
                <a:cs typeface="楷体" panose="02010609060101010101" charset="-122"/>
              </a:rPr>
              <a:t>阅读材料，完成下列要求。（12分）</a:t>
            </a:r>
            <a:endParaRPr sz="2800"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材料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a:t>
            </a:r>
            <a:endParaRPr b="1">
              <a:solidFill>
                <a:srgbClr val="0E0E0E"/>
              </a:solidFill>
              <a:latin typeface="楷体" panose="02010609060101010101" charset="-122"/>
              <a:ea typeface="楷体" panose="02010609060101010101" charset="-122"/>
              <a:cs typeface="楷体" panose="02010609060101010101" charset="-122"/>
            </a:endParaRPr>
          </a:p>
          <a:p>
            <a:pPr marL="0" indent="0">
              <a:buNone/>
            </a:pPr>
            <a:r>
              <a:rPr b="1">
                <a:solidFill>
                  <a:srgbClr val="0E0E0E"/>
                </a:solidFill>
                <a:latin typeface="楷体" panose="02010609060101010101" charset="-122"/>
                <a:ea typeface="楷体" panose="02010609060101010101" charset="-122"/>
                <a:cs typeface="楷体" panose="02010609060101010101" charset="-122"/>
              </a:rPr>
              <a:t>    图6是中国共产党建立至中华人民共和国成立间部分重要会议示意图。从图中任选两次会议，根据材料并结合所学知识，简析两次会议间中国共产党的发展，并说明其原因。（要求：明确列出两次会议，观点正确，史实准确，论证充分，表述清晰。）                                                                                                                                                                                                                                                                          </a:t>
            </a:r>
            <a:endParaRPr b="1">
              <a:solidFill>
                <a:srgbClr val="0E0E0E"/>
              </a:solidFill>
              <a:latin typeface="楷体" panose="02010609060101010101" charset="-122"/>
              <a:ea typeface="楷体" panose="02010609060101010101" charset="-122"/>
              <a:cs typeface="楷体" panose="02010609060101010101" charset="-122"/>
            </a:endParaRPr>
          </a:p>
        </p:txBody>
      </p:sp>
      <p:pic>
        <p:nvPicPr>
          <p:cNvPr id="4" name="内容占位符 3"/>
          <p:cNvPicPr>
            <a:picLocks noChangeAspect="1"/>
          </p:cNvPicPr>
          <p:nvPr/>
        </p:nvPicPr>
        <p:blipFill>
          <a:blip r:embed="rId1"/>
          <a:srcRect l="18198" t="16481" r="32719" b="25815"/>
          <a:stretch>
            <a:fillRect/>
          </a:stretch>
        </p:blipFill>
        <p:spPr>
          <a:xfrm>
            <a:off x="1878965" y="1141095"/>
            <a:ext cx="6244590" cy="3439160"/>
          </a:xfrm>
          <a:prstGeom prst="rect">
            <a:avLst/>
          </a:prstGeom>
        </p:spPr>
      </p:pic>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9085" y="474345"/>
            <a:ext cx="10164445" cy="690880"/>
          </a:xfrm>
        </p:spPr>
        <p:txBody>
          <a:bodyPr>
            <a:noAutofit/>
          </a:bodyPr>
          <a:p>
            <a:pPr marL="0" indent="0" fontAlgn="auto">
              <a:lnSpc>
                <a:spcPct val="100000"/>
              </a:lnSpc>
              <a:buNone/>
            </a:pPr>
            <a:r>
              <a:rPr lang="en-US" altLang="zh-CN" sz="2800">
                <a:sym typeface="+mn-ea"/>
              </a:rPr>
              <a:t>1</a:t>
            </a:r>
            <a:r>
              <a:rPr lang="zh-CN" altLang="en-US" sz="2800">
                <a:sym typeface="+mn-ea"/>
              </a:rPr>
              <a:t>、试题</a:t>
            </a:r>
            <a:r>
              <a:rPr lang="zh-CN" altLang="en-US" sz="2800">
                <a:solidFill>
                  <a:srgbClr val="FF0000"/>
                </a:solidFill>
                <a:sym typeface="+mn-ea"/>
              </a:rPr>
              <a:t>解析拓展</a:t>
            </a:r>
            <a:r>
              <a:rPr lang="zh-CN" altLang="en-US" sz="2800">
                <a:solidFill>
                  <a:schemeClr val="tx1"/>
                </a:solidFill>
                <a:sym typeface="+mn-ea"/>
              </a:rPr>
              <a:t>（</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方法技巧）</a:t>
            </a: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endParaRPr lang="zh-CN" altLang="en-US"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804545" y="1165225"/>
            <a:ext cx="3137535" cy="1968500"/>
          </a:xfrm>
          <a:prstGeom prst="rect">
            <a:avLst/>
          </a:prstGeom>
          <a:solidFill>
            <a:srgbClr val="92D050"/>
          </a:solidFill>
        </p:spPr>
        <p:txBody>
          <a:bodyPr wrap="square" rtlCol="0" anchor="t">
            <a:spAutoFit/>
          </a:bodyPr>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：审清试题</a:t>
            </a:r>
            <a:endPar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2</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：观点正确</a:t>
            </a:r>
            <a:endPar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：论证充分</a:t>
            </a:r>
            <a:endPar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lnSpc>
                <a:spcPct val="100000"/>
              </a:lnSpc>
              <a:spcBef>
                <a:spcPts val="400"/>
              </a:spcBef>
              <a:buNone/>
            </a:pP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en-US" altLang="zh-CN"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4</a:t>
            </a:r>
            <a:r>
              <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）：总结升华</a:t>
            </a:r>
            <a:endParaRPr lang="zh-CN" altLang="en-US" sz="2800" b="1">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KSO_WM_TAG_VERSION" val="1.0"/>
  <p:tag name="KSO_WM_TEMPLATE_CATEGORY" val="custom"/>
  <p:tag name="KSO_WM_TEMPLATE_INDEX" val="160434"/>
</p:tagLst>
</file>

<file path=ppt/tags/tag10.xml><?xml version="1.0" encoding="utf-8"?>
<p:tagLst xmlns:p="http://schemas.openxmlformats.org/presentationml/2006/main">
  <p:tag name="KSO_WM_BEAUTIFY_FLAG" val="#wm#"/>
  <p:tag name="KSO_WM_TEMPLATE_CATEGORY" val="custom"/>
  <p:tag name="KSO_WM_TEMPLATE_INDEX" val="160434"/>
</p:tagLst>
</file>

<file path=ppt/tags/tag11.xml><?xml version="1.0" encoding="utf-8"?>
<p:tagLst xmlns:p="http://schemas.openxmlformats.org/presentationml/2006/main">
  <p:tag name="KSO_WM_BEAUTIFY_FLAG" val="#wm#"/>
  <p:tag name="KSO_WM_TEMPLATE_CATEGORY" val="custom"/>
  <p:tag name="KSO_WM_TEMPLATE_INDEX" val="160434"/>
</p:tagLst>
</file>

<file path=ppt/tags/tag12.xml><?xml version="1.0" encoding="utf-8"?>
<p:tagLst xmlns:p="http://schemas.openxmlformats.org/presentationml/2006/main">
  <p:tag name="KSO_WM_UNIT_TABLE_BEAUTIFY" val="smartTable{b08960f9-c425-4c37-b70e-9c75a9a39bac}"/>
</p:tagLst>
</file>

<file path=ppt/tags/tag13.xml><?xml version="1.0" encoding="utf-8"?>
<p:tagLst xmlns:p="http://schemas.openxmlformats.org/presentationml/2006/main">
  <p:tag name="KSO_WM_UNIT_TABLE_BEAUTIFY" val="smartTable{b08960f9-c425-4c37-b70e-9c75a9a39bac}"/>
</p:tagLst>
</file>

<file path=ppt/tags/tag14.xml><?xml version="1.0" encoding="utf-8"?>
<p:tagLst xmlns:p="http://schemas.openxmlformats.org/presentationml/2006/main">
  <p:tag name="KSO_WM_UNIT_TABLE_BEAUTIFY" val="smartTable{259e9881-9b1f-43b5-afb3-5d24fc2fbd79}"/>
</p:tagLst>
</file>

<file path=ppt/tags/tag15.xml><?xml version="1.0" encoding="utf-8"?>
<p:tagLst xmlns:p="http://schemas.openxmlformats.org/presentationml/2006/main">
  <p:tag name="KSO_WM_UNIT_TABLE_BEAUTIFY" val="smartTable{7aa9b217-ab51-4a30-8676-0b19125a0fdc}"/>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434"/>
  <p:tag name="KSO_WM_UNIT_TYPE" val="a"/>
  <p:tag name="KSO_WM_UNIT_INDEX" val="1"/>
  <p:tag name="KSO_WM_UNIT_ID" val="custom160434_33*a*1"/>
  <p:tag name="KSO_WM_UNIT_CLEAR" val="1"/>
  <p:tag name="KSO_WM_UNIT_LAYERLEVEL" val="1"/>
  <p:tag name="KSO_WM_UNIT_VALUE" val="10"/>
  <p:tag name="KSO_WM_UNIT_ISCONTENTSTITLE" val="0"/>
  <p:tag name="KSO_WM_UNIT_HIGHLIGHT" val="0"/>
  <p:tag name="KSO_WM_UNIT_COMPATIBLE" val="0"/>
  <p:tag name="KSO_WM_UNIT_PRESET_TEXT" val="THANKS"/>
</p:tagLst>
</file>

<file path=ppt/tags/tag17.xml><?xml version="1.0" encoding="utf-8"?>
<p:tagLst xmlns:p="http://schemas.openxmlformats.org/presentationml/2006/main">
  <p:tag name="KSO_WM_TEMPLATE_CATEGORY" val="custom"/>
  <p:tag name="KSO_WM_TEMPLATE_INDEX" val="160434"/>
  <p:tag name="KSO_WM_TAG_VERSION" val="1.0"/>
  <p:tag name="KSO_WM_SLIDE_ID" val="custom160434_33"/>
  <p:tag name="KSO_WM_SLIDE_INDEX" val="33"/>
  <p:tag name="KSO_WM_SLIDE_ITEM_CNT" val="1"/>
  <p:tag name="KSO_WM_SLIDE_LAYOUT" val="a"/>
  <p:tag name="KSO_WM_SLIDE_LAYOUT_CNT" val="1"/>
  <p:tag name="KSO_WM_SLIDE_TYPE" val="endPage"/>
  <p:tag name="KSO_WM_BEAUTIFY_FLAG" val="#wm#"/>
</p:tagLst>
</file>

<file path=ppt/tags/tag2.xml><?xml version="1.0" encoding="utf-8"?>
<p:tagLst xmlns:p="http://schemas.openxmlformats.org/presentationml/2006/main">
  <p:tag name="KSO_WM_TAG_VERSION" val="1.0"/>
  <p:tag name="KSO_WM_TEMPLATE_CATEGORY" val="custom"/>
  <p:tag name="KSO_WM_TEMPLATE_INDEX" val="160434"/>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434"/>
  <p:tag name="KSO_WM_UNIT_TYPE" val="f"/>
  <p:tag name="KSO_WM_UNIT_INDEX" val="1"/>
  <p:tag name="KSO_WM_UNIT_ID" val="custom160434_2*f*1"/>
  <p:tag name="KSO_WM_UNIT_CLEAR" val="1"/>
  <p:tag name="KSO_WM_UNIT_LAYERLEVEL" val="1"/>
  <p:tag name="KSO_WM_UNIT_VALUE" val="280"/>
  <p:tag name="KSO_WM_UNIT_HIGHLIGHT" val="0"/>
  <p:tag name="KSO_WM_UNIT_COMPATIBLE" val="0"/>
  <p:tag name="KSO_WM_UNIT_PRESET_TEXT_INDEX" val="5"/>
  <p:tag name="KSO_WM_UNIT_PRESET_TEXT_LEN" val="232"/>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34"/>
  <p:tag name="KSO_WM_UNIT_TYPE" val="d"/>
  <p:tag name="KSO_WM_UNIT_INDEX" val="1"/>
  <p:tag name="KSO_WM_UNIT_ID" val="custom160434_15*d*1"/>
  <p:tag name="KSO_WM_UNIT_CLEAR" val="0"/>
  <p:tag name="KSO_WM_UNIT_LAYERLEVEL" val="1"/>
  <p:tag name="KSO_WM_UNIT_VALUE" val="894*792"/>
  <p:tag name="KSO_WM_UNIT_HIGHLIGHT" val="0"/>
  <p:tag name="KSO_WM_UNIT_COMPATIBLE" val="0"/>
</p:tagLst>
</file>

<file path=ppt/tags/tag5.xml><?xml version="1.0" encoding="utf-8"?>
<p:tagLst xmlns:p="http://schemas.openxmlformats.org/presentationml/2006/main">
  <p:tag name="KSO_WM_TEMPLATE_CATEGORY" val="custom"/>
  <p:tag name="KSO_WM_TEMPLATE_INDEX" val="160434"/>
  <p:tag name="KSO_WM_TAG_VERSION" val="1.0"/>
  <p:tag name="KSO_WM_SLIDE_ID" val="custom160434_2"/>
  <p:tag name="KSO_WM_SLIDE_INDEX" val="2"/>
  <p:tag name="KSO_WM_SLIDE_ITEM_CNT" val="1"/>
  <p:tag name="KSO_WM_SLIDE_LAYOUT" val="a_f"/>
  <p:tag name="KSO_WM_SLIDE_LAYOUT_CNT" val="1_1"/>
  <p:tag name="KSO_WM_SLIDE_TYPE" val="text"/>
  <p:tag name="KSO_WM_BEAUTIFY_FLAG" val="#wm#"/>
  <p:tag name="KSO_WM_SLIDE_POSITION" val="49*128"/>
  <p:tag name="KSO_WM_SLIDE_SIZE" val="864*356"/>
</p:tagLst>
</file>

<file path=ppt/tags/tag6.xml><?xml version="1.0" encoding="utf-8"?>
<p:tagLst xmlns:p="http://schemas.openxmlformats.org/presentationml/2006/main">
  <p:tag name="KSO_WM_BEAUTIFY_FLAG" val="#wm#"/>
  <p:tag name="KSO_WM_TEMPLATE_CATEGORY" val="custom"/>
  <p:tag name="KSO_WM_TEMPLATE_INDEX" val="160434"/>
</p:tagLst>
</file>

<file path=ppt/tags/tag7.xml><?xml version="1.0" encoding="utf-8"?>
<p:tagLst xmlns:p="http://schemas.openxmlformats.org/presentationml/2006/main">
  <p:tag name="KSO_WM_BEAUTIFY_FLAG" val="#wm#"/>
  <p:tag name="KSO_WM_TEMPLATE_CATEGORY" val="custom"/>
  <p:tag name="KSO_WM_TEMPLATE_INDEX" val="160434"/>
</p:tagLst>
</file>

<file path=ppt/tags/tag8.xml><?xml version="1.0" encoding="utf-8"?>
<p:tagLst xmlns:p="http://schemas.openxmlformats.org/presentationml/2006/main">
  <p:tag name="KSO_WM_UNIT_TABLE_BEAUTIFY" val="smartTable{f44c2e90-988c-4592-87a5-3015dff9c8e3}"/>
</p:tagLst>
</file>

<file path=ppt/tags/tag9.xml><?xml version="1.0" encoding="utf-8"?>
<p:tagLst xmlns:p="http://schemas.openxmlformats.org/presentationml/2006/main">
  <p:tag name="KSO_WM_BEAUTIFY_FLAG" val="#wm#"/>
  <p:tag name="KSO_WM_TEMPLATE_CATEGORY" val="custom"/>
  <p:tag name="KSO_WM_TEMPLATE_INDEX" val="160434"/>
</p:tagLst>
</file>

<file path=ppt/theme/theme1.xml><?xml version="1.0" encoding="utf-8"?>
<a:theme xmlns:a="http://schemas.openxmlformats.org/drawingml/2006/main" name="自定义设计方案">
  <a:themeElements>
    <a:clrScheme name="160150.150">
      <a:dk1>
        <a:srgbClr val="4B4B4B"/>
      </a:dk1>
      <a:lt1>
        <a:sysClr val="window" lastClr="FFFFFF"/>
      </a:lt1>
      <a:dk2>
        <a:srgbClr val="4B4B4B"/>
      </a:dk2>
      <a:lt2>
        <a:srgbClr val="FFFFFF"/>
      </a:lt2>
      <a:accent1>
        <a:srgbClr val="28CA3B"/>
      </a:accent1>
      <a:accent2>
        <a:srgbClr val="B4B75C"/>
      </a:accent2>
      <a:accent3>
        <a:srgbClr val="6E9671"/>
      </a:accent3>
      <a:accent4>
        <a:srgbClr val="869D59"/>
      </a:accent4>
      <a:accent5>
        <a:srgbClr val="F68432"/>
      </a:accent5>
      <a:accent6>
        <a:srgbClr val="FFC000"/>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9316</Words>
  <PresentationFormat>宽屏</PresentationFormat>
  <Paragraphs>677</Paragraphs>
  <Slides>29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Broadway BT</vt:lpstr>
      <vt:lpstr>汉仪丫丫体简</vt:lpstr>
      <vt:lpstr>Verdana</vt:lpstr>
      <vt:lpstr>楷体</vt:lpstr>
      <vt:lpstr>Calibri</vt:lpstr>
      <vt:lpstr>微软雅黑</vt:lpstr>
      <vt:lpstr>Arial Unicode MS</vt:lpstr>
      <vt:lpstr>Gabriola</vt:lpstr>
      <vt:lpstr>黑体</vt:lpstr>
      <vt:lpstr>汉仪魏碑简</vt:lpstr>
      <vt:lpstr>自定义设计方案</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谢谢合作，关注公众号资料更多!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2017-05-03T00:47:00Z</dcterms:created>
  <dcterms:modified xsi:type="dcterms:W3CDTF">2021-06-19T00:25:16Z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2052-11.3.0.9236</vt:lpwstr>
  </property>
</Properties>
</file>