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277" r:id="rId37"/>
  </p:sldIdLst>
  <p:sldSz cx="12192000" cy="6858000"/>
  <p:notesSz cx="7103745" cy="10234295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tags" Target="tags/tag8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E1A55-33FA-453F-A241-2319480EB9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BE8-D4F7-47CE-BACA-3B71B77A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23604" y="676068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57b798e4b625df102c1b698ac40fc8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0200" y="-24165"/>
            <a:ext cx="4269740" cy="1005840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278307" y="269240"/>
            <a:ext cx="11679767" cy="6284807"/>
          </a:xfrm>
          <a:prstGeom prst="roundRect">
            <a:avLst/>
          </a:prstGeom>
          <a:noFill/>
          <a:ln w="12700">
            <a:solidFill>
              <a:srgbClr val="5B392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34205" y="1525270"/>
            <a:ext cx="67360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spc="3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2021年</a:t>
            </a:r>
            <a:r>
              <a:rPr lang="zh-CN" altLang="en-US" sz="4000" spc="3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高考</a:t>
            </a:r>
            <a:endParaRPr lang="zh-CN" altLang="en-US" sz="4000" spc="3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4000" spc="3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全国乙卷文综</a:t>
            </a:r>
            <a:r>
              <a:rPr lang="zh-CN" altLang="en-US" sz="4000" spc="3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历史试卷讲评</a:t>
            </a:r>
            <a:endParaRPr lang="zh-CN" altLang="en-US" sz="4000" b="1" spc="30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42585" y="3489960"/>
            <a:ext cx="42900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spc="3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邵阳学院历史学</a:t>
            </a:r>
            <a:r>
              <a:rPr lang="zh-CN" altLang="en-US" sz="2000" b="1" spc="30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读</a:t>
            </a:r>
            <a:r>
              <a:rPr lang="zh-CN" altLang="en-US" sz="2000" b="1" spc="3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</a:t>
            </a:r>
            <a:r>
              <a:rPr lang="zh-CN" altLang="en-US" sz="2000" b="1" spc="30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研</a:t>
            </a:r>
            <a:r>
              <a:rPr lang="zh-CN" altLang="en-US" sz="2000" b="1" spc="3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史工作室</a:t>
            </a:r>
            <a:endParaRPr lang="zh-CN" altLang="en-US" sz="2000" b="1" spc="30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en-US" altLang="zh-CN" sz="2000" b="1" spc="30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2021/06/13</a:t>
            </a:r>
            <a:endParaRPr lang="en-US" altLang="zh-CN" sz="2000" b="1" spc="30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205" y="704215"/>
            <a:ext cx="1373505" cy="1373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9"/>
    </mc:Choice>
    <mc:Fallback>
      <p:transition spd="slow" advTm="2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265176" y="1110548"/>
            <a:ext cx="557784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 smtClean="0">
                <a:ea typeface="宋体" panose="02010600030101010101" pitchFamily="2" charset="-122"/>
              </a:rPr>
              <a:t>表</a:t>
            </a:r>
            <a:r>
              <a:rPr lang="en-US" b="0" smtClean="0">
                <a:latin typeface="Times New Roman" panose="02020603050405020304" pitchFamily="18" charset="0"/>
                <a:ea typeface="宋体" panose="02010600030101010101" pitchFamily="2" charset="-122"/>
              </a:rPr>
              <a:t>1  </a:t>
            </a:r>
            <a:r>
              <a:rPr lang="zh-CN" b="0" smtClean="0">
                <a:ea typeface="宋体" panose="02010600030101010101" pitchFamily="2" charset="-122"/>
              </a:rPr>
              <a:t>西汉</a:t>
            </a:r>
            <a:r>
              <a:rPr lang="zh-CN" b="0">
                <a:ea typeface="宋体" panose="02010600030101010101" pitchFamily="2" charset="-122"/>
              </a:rPr>
              <a:t>末、东汉中期部分地区民户数量</a:t>
            </a:r>
            <a:r>
              <a:rPr lang="zh-CN" b="0" smtClean="0">
                <a:ea typeface="宋体" panose="02010600030101010101" pitchFamily="2" charset="-122"/>
              </a:rPr>
              <a:t>表</a:t>
            </a:r>
            <a:r>
              <a:rPr lang="en-US" altLang="zh-CN" b="0" smtClean="0">
                <a:ea typeface="宋体" panose="02010600030101010101" pitchFamily="2" charset="-122"/>
              </a:rPr>
              <a:t> </a:t>
            </a:r>
            <a:r>
              <a:rPr lang="zh-CN" b="0" smtClean="0">
                <a:ea typeface="宋体" panose="02010600030101010101" pitchFamily="2" charset="-122"/>
              </a:rPr>
              <a:t>单位</a:t>
            </a:r>
            <a:r>
              <a:rPr lang="zh-CN" b="0">
                <a:ea typeface="宋体" panose="02010600030101010101" pitchFamily="2" charset="-122"/>
              </a:rPr>
              <a:t>：户</a:t>
            </a:r>
            <a:endParaRPr lang="zh-CN" altLang="en-US" b="0"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1440" y="1595464"/>
          <a:ext cx="5861304" cy="178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792"/>
                <a:gridCol w="835724"/>
                <a:gridCol w="974788"/>
              </a:tblGrid>
              <a:tr h="255270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郡名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西汉末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东汉中期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代郡（今河北、山西间）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56771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20123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太原（今属山西）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169863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30902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南阳（今河南南部及湖北、陕西部分地区）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359316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528551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汝南（今河南东南、安徽西北）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461587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404448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豫章（今属江西）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67462</a:t>
                      </a:r>
                      <a:endParaRPr lang="en-US" altLang="en-US" sz="16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406496</a:t>
                      </a:r>
                      <a:endParaRPr lang="en-US" altLang="en-US" sz="16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零陵（今湖南、广西间）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21092</a:t>
                      </a:r>
                      <a:endParaRPr lang="en-US" altLang="en-US" sz="16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212284</a:t>
                      </a:r>
                      <a:endParaRPr lang="en-US" altLang="en-US" sz="16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19508" y="3458162"/>
            <a:ext cx="3838998" cy="25095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1050" b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ea typeface="宋体" panose="02010600030101010101" pitchFamily="2" charset="-122"/>
              </a:rPr>
              <a:t>据表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000" b="0">
                <a:ea typeface="宋体" panose="02010600030101010101" pitchFamily="2" charset="-122"/>
              </a:rPr>
              <a:t>可知，在此期间（    ）</a:t>
            </a:r>
            <a:endParaRPr lang="en-US" sz="20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sz="2000" b="0">
                <a:ea typeface="宋体" panose="02010600030101010101" pitchFamily="2" charset="-122"/>
              </a:rPr>
              <a:t>．长江以南经济发展加速                </a:t>
            </a:r>
            <a:r>
              <a:rPr lang="en-US" altLang="zh-CN" sz="2000" b="0" smtClean="0">
                <a:ea typeface="宋体" panose="02010600030101010101" pitchFamily="2" charset="-122"/>
              </a:rPr>
              <a:t>    </a:t>
            </a:r>
            <a:endParaRPr lang="en-US" altLang="zh-CN" sz="2000" b="0" smtClean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2000" b="0">
                <a:ea typeface="宋体" panose="02010600030101010101" pitchFamily="2" charset="-122"/>
              </a:rPr>
              <a:t>．豪强大族势力</a:t>
            </a:r>
            <a:r>
              <a:rPr lang="zh-CN" sz="2000" b="0" smtClean="0">
                <a:ea typeface="宋体" panose="02010600030101010101" pitchFamily="2" charset="-122"/>
              </a:rPr>
              <a:t>没落</a:t>
            </a:r>
            <a:endParaRPr lang="en-US" sz="20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sz="2000" b="0">
                <a:ea typeface="宋体" panose="02010600030101010101" pitchFamily="2" charset="-122"/>
              </a:rPr>
              <a:t>．南北经济的不平衡加剧                </a:t>
            </a:r>
            <a:endParaRPr lang="en-US" altLang="zh-CN" sz="2000" b="0" smtClean="0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sz="2000" b="0">
                <a:ea typeface="宋体" panose="02010600030101010101" pitchFamily="2" charset="-122"/>
              </a:rPr>
              <a:t>．个体农耕经济</a:t>
            </a:r>
            <a:r>
              <a:rPr lang="zh-CN" sz="2000" b="0" smtClean="0">
                <a:ea typeface="宋体" panose="02010600030101010101" pitchFamily="2" charset="-122"/>
              </a:rPr>
              <a:t>衰退</a:t>
            </a:r>
            <a:endParaRPr lang="zh-CN" sz="20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" y="7219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lang="zh-CN" altLang="zh-CN" smtClean="0">
                <a:ea typeface="宋体" panose="02010600030101010101" pitchFamily="2" charset="-122"/>
              </a:rPr>
              <a:t>．</a:t>
            </a:r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7815" y="4042584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9048" y="694120"/>
            <a:ext cx="6092952" cy="6049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  本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通过一组数据，体现西汉末、东汉初，我国北方黄河流域与南方长江流域户数（人口数）的变化，从而反映出南方经济发展所带来的人口增长，正体现了中国古代经济发展的一个主要现象，即经济重心的南移。此题应该是一个很好的题目，它既考查了学生的唯物史观、时空观念，也考查了史料实证、历史解释等核心素养，还涵养了学生的家国情怀。从表中数据看，长江以南户数（人口）增长迅速，正是该地经济发展加速的表现，故</a:t>
            </a:r>
            <a:r>
              <a:rPr lang="en-US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A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项正确；表中未体现豪强大族势力，故</a:t>
            </a:r>
            <a:r>
              <a:rPr lang="en-US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B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项错误；表中数据反映南北人口变化，体现了南北经济差距在缩小，故</a:t>
            </a:r>
            <a:r>
              <a:rPr lang="en-US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C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项错误；表中数据未直接体现个体农耕经济情况，但其实户数增加正说明当时个体农耕经济在发展，故</a:t>
            </a:r>
            <a:r>
              <a:rPr lang="en-US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D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项错误。</a:t>
            </a:r>
            <a:endParaRPr lang="zh-CN" altLang="en-US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283465" y="641096"/>
            <a:ext cx="11740895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26</a:t>
            </a:r>
            <a:r>
              <a:rPr lang="zh-CN" sz="2000" b="0">
                <a:ea typeface="宋体" panose="02010600030101010101" pitchFamily="2" charset="-122"/>
              </a:rPr>
              <a:t>．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宋代，官府强调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民生性命在农，国家根本在农，天下事莫重于农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，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毋舍本逐末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。苏辙说：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凡今农工商贾之家，未有不舍其旧而为士者也。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郑至道说，士农工商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皆百姓之本业，自生民以来未有能易之者也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。从中可以看出宋代（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    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A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．商品经济发展受到阻碍               </a:t>
            </a:r>
            <a:r>
              <a:rPr lang="en-US" alt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		</a:t>
            </a: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B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．重农抑商政策瓦解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C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．社会群体间流动性增强               </a:t>
            </a:r>
            <a:r>
              <a:rPr lang="en-US" alt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		</a:t>
            </a: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D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．四民社会地位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相同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3465" y="3155341"/>
            <a:ext cx="6096000" cy="3323987"/>
          </a:xfrm>
          <a:prstGeom prst="rect">
            <a:avLst/>
          </a:prstGeom>
        </p:spPr>
        <p:txBody>
          <a:bodyPr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本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主要考查学生的史料实证和历史解释的核心素养，也包括时空观念和唯物史观。A项结论与史实不符，材料也不能体现，故排除A；从材料看，政府仍然强调“毋舍本逐末”，故B 项错误；依据苏辙所说，可知当时社会群体间流动性增强，也符合宋代科举取士规模扩大的史实，故C正确；D项明显不符合史实，排除。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438" y="2459592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315595" y="687705"/>
            <a:ext cx="11727053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27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．明清时期，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善书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在民间广为流行，这类书籍多由士绅编撰，内容侧重倡导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忠孝友悌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、济急救危、受辱不怨，戒饬攻诘宗亲、凌逼孤寡等，以奉劝世人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诸恶莫作，众善奉行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。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善书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的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流行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A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．确立了理学思想的主导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地位</a:t>
            </a:r>
            <a:endParaRPr lang="en-US" altLang="zh-CN" sz="2000" b="0" smtClean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B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．强化了社会主流的价值观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C</a:t>
            </a:r>
            <a:r>
              <a:rPr 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．阻碍了官方意识形态的推广</a:t>
            </a:r>
            <a:endParaRPr lang="en-US" altLang="zh-CN" sz="200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D</a:t>
            </a:r>
            <a:r>
              <a:rPr 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．冲击了儒家经典的神圣性 </a:t>
            </a:r>
            <a:endParaRPr lang="zh-CN" sz="200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7282" y="3751195"/>
            <a:ext cx="6944741" cy="24006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本题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主要考查考生的史料实证和家国情怀。理学思想主导地位确立于南宋，故A项错误；明清时期，社会主流的价值观是儒家伦理道德，“善书”内容与其符合，故B正确；“善书”内容符合官方意识形态，故C错误；“善书”内容儒家伦理道德，故D错误。</a:t>
            </a:r>
            <a:endParaRPr lang="zh-CN" altLang="en-US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940" y="1999200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47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314325" y="676910"/>
            <a:ext cx="11319510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28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1898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年，某书商慨叹废八股将使自己损失惨重，后来发现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经学书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犹有人买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，其损失并不如以前估计之大，而该书商对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新学书籍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的投资不久又面临亏损。这可以反映出该时期（    ）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A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．儒学地位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颠覆</a:t>
            </a:r>
            <a:endParaRPr lang="en-US" altLang="zh-CN" sz="2000" b="0" smtClean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B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．列强侵略加剧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C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．政局变化迅速                     </a:t>
            </a:r>
            <a:endParaRPr lang="en-US" altLang="zh-CN" sz="2000" b="0" smtClean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D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．西学深入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民心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2616" y="2486406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1630" y="3735705"/>
            <a:ext cx="1129220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本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主要考查考生时空观念、历史解释的核心素养。材料反映的是戊戌变法前后政局的迅速变化，故C正确；A、B和D项材料均未体现，也不符合史实，故排除。</a:t>
            </a:r>
            <a:endParaRPr lang="zh-CN" altLang="en-US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325247" y="890143"/>
            <a:ext cx="11479657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29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1934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年，毛泽东提出：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我们是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革命战争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的领导者、组织者，我们又是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群众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生活的领导者、组织者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……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在这里，工作方法的问题，就严重地摆在我们的面前。我们不但要提出任务，而且要解决完成任务的方法问题。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当时毛泽东强调改进工作方法意在（    ）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A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．发动群众参加革命战争              </a:t>
            </a:r>
            <a:r>
              <a:rPr lang="en-US" alt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		</a:t>
            </a: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B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．开辟中国革命的新道路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C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．建立广泛革命统一战线              </a:t>
            </a:r>
            <a:r>
              <a:rPr lang="en-US" alt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		</a:t>
            </a: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D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．动员社会各界进行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抗战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5120" y="3494405"/>
            <a:ext cx="11303000" cy="193802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本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以毛泽东思想考查考生的时空观念、历史解释和史料实证，涵养家国情怀。材料体现的是党、革命战争和群众三者之间的关系，故A正确：开辟中国革命的新道路是指1927年向井冈山进军，开辟农村包围城市的革命道路，故B错误；C项与材料主旨不符合，故排除；当时全面抗战尚未爆发，故D错误。</a:t>
            </a:r>
            <a:endParaRPr lang="en-US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6536" y="2309622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332613" y="730885"/>
            <a:ext cx="11582019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30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．土改后，太行山区某农民要买一头驴，谈好价钱后，他表示要回家和妻子商量，理由是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我们村上好多人家都立下了新规矩，男的开支一斗米以上要得到女人的同意，女人开支二升米以上要得到男人的同意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。这件事可以反映出，当时解放区（    ）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A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．男尊女卑观念</a:t>
            </a:r>
            <a:r>
              <a:rPr lang="zh-CN" sz="2000" b="0" smtClean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消亡</a:t>
            </a:r>
            <a:endParaRPr lang="en-US" altLang="zh-CN" sz="2000" b="0" smtClean="0">
              <a:solidFill>
                <a:srgbClr val="FF0000"/>
              </a:solidFill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B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．家庭成员经济地位发生变化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C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．按劳分配得到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实施</a:t>
            </a:r>
            <a:endParaRPr lang="en-US" altLang="zh-CN" sz="2000" b="0" smtClean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D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．传统的社会伦理秩序被</a:t>
            </a:r>
            <a:r>
              <a:rPr lang="zh-CN" sz="2000" b="0" smtClean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颠覆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61816" y="4301240"/>
            <a:ext cx="7970520" cy="1895006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zh-CN" sz="2000" smtClean="0">
                <a:solidFill>
                  <a:srgbClr val="CC33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【解析】</a:t>
            </a:r>
            <a:r>
              <a:rPr lang="zh-CN" altLang="zh-CN" sz="2000">
                <a:solidFill>
                  <a:srgbClr val="CC33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此题主要考查历史解释和家国情怀。A项“消亡”说法过于绝对，故排除；材料中家庭成员关系的变化正是当时家庭成员经济地位发生变化的（土改）表现，故B正确；土改后是小农经济，</a:t>
            </a:r>
            <a:r>
              <a:rPr lang="zh-CN" altLang="zh-CN" sz="2000" smtClean="0">
                <a:solidFill>
                  <a:srgbClr val="CC33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没有按劳分配</a:t>
            </a:r>
            <a:r>
              <a:rPr lang="zh-CN" altLang="zh-CN" sz="2000">
                <a:solidFill>
                  <a:srgbClr val="CC33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，故C错误；D项“颠覆”过于绝对，故错误。</a:t>
            </a:r>
            <a:endParaRPr lang="zh-CN" altLang="zh-CN" sz="2000">
              <a:solidFill>
                <a:srgbClr val="CC33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0040" y="2559558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266318" y="795528"/>
            <a:ext cx="11474577" cy="9635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31</a:t>
            </a:r>
            <a:r>
              <a:rPr lang="zh-CN" sz="2000" b="0">
                <a:ea typeface="宋体" panose="02010600030101010101" pitchFamily="2" charset="-122"/>
              </a:rPr>
              <a:t>．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1957</a:t>
            </a:r>
            <a:r>
              <a:rPr lang="zh-CN" sz="2000" b="0">
                <a:ea typeface="宋体" panose="02010600030101010101" pitchFamily="2" charset="-122"/>
              </a:rPr>
              <a:t>年，国家统计局《工人阶级队伍情况的调查报告》中有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1950</a:t>
            </a:r>
            <a:r>
              <a:rPr lang="zh-CN" sz="2000" b="0">
                <a:ea typeface="宋体" panose="02010600030101010101" pitchFamily="2" charset="-122"/>
              </a:rPr>
              <a:t>年及其后参加工作的职工社会出身情况，如表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2000" b="0">
                <a:ea typeface="宋体" panose="02010600030101010101" pitchFamily="2" charset="-122"/>
              </a:rPr>
              <a:t>所示</a:t>
            </a:r>
            <a:r>
              <a:rPr lang="zh-CN" sz="2000" b="0" smtClean="0">
                <a:ea typeface="宋体" panose="02010600030101010101" pitchFamily="2" charset="-122"/>
              </a:rPr>
              <a:t>。</a:t>
            </a:r>
            <a:r>
              <a:rPr lang="en-US" altLang="zh-CN" sz="2000" b="0" smtClean="0">
                <a:ea typeface="宋体" panose="02010600030101010101" pitchFamily="2" charset="-122"/>
              </a:rPr>
              <a:t>                                      </a:t>
            </a:r>
            <a:endParaRPr lang="zh-CN" altLang="en-US" sz="2000" b="0"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25855" y="2428238"/>
          <a:ext cx="1050531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455"/>
                <a:gridCol w="1499745"/>
                <a:gridCol w="1501874"/>
                <a:gridCol w="1171121"/>
                <a:gridCol w="2866158"/>
                <a:gridCol w="923544"/>
                <a:gridCol w="1042415"/>
              </a:tblGrid>
              <a:tr h="359156"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err="1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工人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劳动农民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转业军人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err="1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个体劳动者及一般市民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学生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 err="1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资本家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64"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上海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35.52</a:t>
                      </a:r>
                      <a:endParaRPr lang="en-US" altLang="en-US" sz="2000" b="0">
                        <a:solidFill>
                          <a:srgbClr val="FF0000"/>
                        </a:solidFill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12.95</a:t>
                      </a:r>
                      <a:endParaRPr lang="en-US" altLang="en-US" sz="2000" b="0">
                        <a:solidFill>
                          <a:srgbClr val="FF0000"/>
                        </a:solidFill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2.69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18.75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16.08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5.94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天津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39.13</a:t>
                      </a:r>
                      <a:endParaRPr lang="en-US" altLang="en-US" sz="2000" b="0">
                        <a:solidFill>
                          <a:srgbClr val="FF0000"/>
                        </a:solidFill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14.27</a:t>
                      </a:r>
                      <a:endParaRPr lang="en-US" altLang="en-US" sz="2000" b="0">
                        <a:solidFill>
                          <a:srgbClr val="FF0000"/>
                        </a:solidFill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3.27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12.29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19.44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3.70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52"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陕西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26.26</a:t>
                      </a:r>
                      <a:endParaRPr lang="en-US" altLang="en-US" sz="2000" b="0">
                        <a:solidFill>
                          <a:srgbClr val="FF0000"/>
                        </a:solidFill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27.99</a:t>
                      </a:r>
                      <a:endParaRPr lang="en-US" altLang="en-US" sz="2000" b="0">
                        <a:solidFill>
                          <a:srgbClr val="FF0000"/>
                        </a:solidFill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8.32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8.67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22.95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0.52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新疆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16.16</a:t>
                      </a:r>
                      <a:endParaRPr lang="en-US" altLang="en-US" sz="2000" b="0">
                        <a:solidFill>
                          <a:srgbClr val="FF0000"/>
                        </a:solidFill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solidFill>
                            <a:srgbClr val="FF0000"/>
                          </a:solidFill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25.47</a:t>
                      </a:r>
                      <a:endParaRPr lang="en-US" altLang="en-US" sz="2000" b="0">
                        <a:solidFill>
                          <a:srgbClr val="FF0000"/>
                        </a:solidFill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23.19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18.18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19.05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方正书宋_GBK" panose="03000509000000000000" pitchFamily="65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0.23</a:t>
                      </a:r>
                      <a:endParaRPr lang="en-US" altLang="en-US" sz="2000" b="0">
                        <a:latin typeface="方正书宋_GBK" panose="03000509000000000000" pitchFamily="65" charset="-12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66318" y="4714238"/>
            <a:ext cx="10917936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据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表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可知（    ）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A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．内地与沿海原有工业基础差距大            </a:t>
            </a:r>
            <a:r>
              <a:rPr lang="en-US" alt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	</a:t>
            </a: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B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．西部地区工商业改造不彻底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C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．我国的社会主义工业化基本实现            </a:t>
            </a:r>
            <a:r>
              <a:rPr lang="en-US" alt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	</a:t>
            </a: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D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．沿海地区工业发展更为迅速</a:t>
            </a:r>
            <a:endParaRPr lang="zh-CN" alt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4295" y="1897499"/>
            <a:ext cx="3860352" cy="400110"/>
          </a:xfrm>
          <a:prstGeom prst="rect">
            <a:avLst/>
          </a:prstGeom>
        </p:spPr>
        <p:txBody>
          <a:bodyPr wrap="none">
            <a:spAutoFit/>
          </a:bodyPr>
          <a:p>
            <a:pPr indent="0"/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表</a:t>
            </a:r>
            <a:r>
              <a:rPr lang="en-US" altLang="zh-CN" sz="200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</a:t>
            </a:r>
            <a:r>
              <a:rPr lang="en-US" altLang="zh-CN" sz="2000" smtClean="0">
                <a:latin typeface="方正书宋_GBK" panose="03000509000000000000" pitchFamily="65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00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职工</a:t>
            </a: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社会出身情况</a:t>
            </a:r>
            <a:r>
              <a:rPr lang="zh-CN" altLang="zh-CN" sz="200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表（</a:t>
            </a:r>
            <a:r>
              <a:rPr lang="en-US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%</a:t>
            </a: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</a:t>
            </a:r>
            <a:endParaRPr lang="zh-CN" altLang="en-US" sz="200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224" y="5119878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52780" y="1666240"/>
            <a:ext cx="10886440" cy="193802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第</a:t>
            </a:r>
            <a:r>
              <a:rPr lang="en-US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31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考查时空观念、史料实证和历史解释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知识点上，仍然延续之前的一贯方式，考查中国现代史。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从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材料看，沿海（上海、天津）和内地（陕西、新疆）职工出身于工人、农民的百分比有较大差异，正是当时中国沿海和内地工业基础不同的表现，故A正确；B项说法不符合史实，故错误；C项于史实不符合，故错误；材料体现不出发展速度，故错误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64593" y="788670"/>
            <a:ext cx="11420856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32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16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世纪起，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英国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国王将大量特许状授予从事海外贸易的商人团体，成立特许公司。与此同时，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欧洲许多国家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掀起创办海外贸易特许公司的热潮。至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18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世纪末，特许公司数量已达数百个。这反映出该时期（    ）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A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．资本输出成为海外扩张的主要形式        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B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．资本主义世界市场形成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C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．划分势力范围成为列强争霸的焦点         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D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．殖民扩张呈现竞争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格局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465" y="4326890"/>
            <a:ext cx="11165840" cy="147637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本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主要考查时空观念、史料实证和历史解释。A项发生于第二次工业革命后，故排除；B项出现于两次工业革命后，故排除；C项材料未体现，也不符合史实，故排除；D项正体现了当时各国殖民扩张的竞争格局，故正确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9416" y="3547110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405384" y="743091"/>
            <a:ext cx="11454384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33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18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世纪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90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年代初，法国国民议会取消监禁专制授权令，否定了家长或家族可不经审讯就将孩子投进监狱的做法；国民议会还规定，由新建立的家事评议庭专司听审父母和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20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岁以下子女的争讼，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21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岁的家庭成员不分男女，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不再受父权的管辖控制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。上述内容体现了（    ）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A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．个人意志即个人权利                     </a:t>
            </a:r>
            <a:endParaRPr lang="en-US" altLang="zh-CN" sz="2000" b="0" smtClean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B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．个人与国家间的契约关系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C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．男女的政治地位平等                     </a:t>
            </a:r>
            <a:endParaRPr lang="en-US" altLang="zh-CN" sz="2000" b="0" smtClean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D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．家族利益凌驾于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国家利益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1544" y="2545292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92735" y="4204335"/>
            <a:ext cx="11292840" cy="147637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本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题以法国大革命后家长或家族关系的变化，考查学生时空观念、史料实证和历史解释。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A项明显错误，故排除；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材料体现了成年子女不再受父权管控，</a:t>
            </a:r>
            <a:r>
              <a:rPr lang="zh-CN" altLang="en-US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体现了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个人与国家间的契约关系，故B 正确；C项不符合材料主旨，也与史实不符，故排除；D项明显错误。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075" y="981075"/>
            <a:ext cx="102282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763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21920" y="830834"/>
            <a:ext cx="11692128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34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．青年时代的普朗克曾被告诫，物理学是一门已经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完成了的科学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，不会再有多大的发展。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1900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年，物理学家开尔文也断言：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在已经基本建成的科学大厦中，后辈物理学家只能做一些零碎的修补工作。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由此可知在当时（    ）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A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．物理学领域的问题已全部解决              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B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．物理学对微观世界的思考尚未开始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C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．经典物理学仍然处于统治地位            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D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．量子力学得到物理学界的普遍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认可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2440" y="3116580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21920" y="4466590"/>
            <a:ext cx="109950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本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主要考查史料实证和历史解释。A项明显错误，故排除；B 项“尚未开始”错误，故排除；材料正体现当时经典物理学仍然处于统治地位，故C正确；D项明显错误，故排除。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268224" y="794258"/>
            <a:ext cx="11725656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35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20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世纪四五十年代，美国纽约画派领衔人物杰克逊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·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波洛克以将油墨滴洒和倾泼在大块画布上的创作方法而著称，画作没有任何可识别的主题。美国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中央情报局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竭力推崇该画派，并资助其在海外展览，以显示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自由、个性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的表达。这表明（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    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A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．纽约画派的创作方式受到各国民众欢迎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B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．纽约画派的创作具有浓厚意识形态色彩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C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．美国政府旨在扩大纽约画派的影响力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D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．美国政府借助艺术领域渗透冷战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思维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9304" y="3535430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68224" y="4483358"/>
            <a:ext cx="11289792" cy="1477328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本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看似考美术，其实考美苏冷战。A项材料没有体现，故排除；B项体现不出浓厚意识形态色彩，故排除；C项表述与美国政府目的不符，故排除；D项符合当时美苏冷战下，美国政府借助艺术领域渗透冷战思维（自由），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故</a:t>
            </a:r>
            <a:r>
              <a:rPr lang="en-US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D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正确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292608" y="978408"/>
            <a:ext cx="11722608" cy="51706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41.</a:t>
            </a:r>
            <a:r>
              <a:rPr lang="zh-CN" sz="2000" b="0">
                <a:ea typeface="宋体" panose="02010600030101010101" pitchFamily="2" charset="-122"/>
              </a:rPr>
              <a:t>阅读材料，完成下列要求。（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lang="zh-CN" sz="2000" b="0">
                <a:ea typeface="宋体" panose="02010600030101010101" pitchFamily="2" charset="-122"/>
              </a:rPr>
              <a:t>分）</a:t>
            </a:r>
            <a:endParaRPr lang="zh-CN" sz="2000" b="0">
              <a:ea typeface="楷体" panose="02010609060101010101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黑体" panose="02010609060101010101" pitchFamily="49" charset="-122"/>
                <a:ea typeface="黑体" panose="02010609060101010101" pitchFamily="49" charset="-122"/>
              </a:rPr>
              <a:t>材料一</a:t>
            </a:r>
            <a:endParaRPr lang="en-US" sz="2000" b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Times New Roman" panose="02020603050405020304" pitchFamily="18" charset="0"/>
                <a:ea typeface="楷体" panose="02010609060101010101" charset="-122"/>
              </a:rPr>
              <a:t>        “</a:t>
            </a:r>
            <a:r>
              <a:rPr lang="zh-CN" sz="2000" b="0">
                <a:ea typeface="楷体" panose="02010609060101010101" charset="-122"/>
              </a:rPr>
              <a:t>把这些研究成果发表出来，是为了保存人类的功业，使之不致由于年深日久而被人们遗忘。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”</a:t>
            </a:r>
            <a:r>
              <a:rPr lang="zh-CN" sz="2000" b="0">
                <a:ea typeface="楷体" panose="02010609060101010101" charset="-122"/>
              </a:rPr>
              <a:t>这是希罗多德（约前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484~</a:t>
            </a:r>
            <a:r>
              <a:rPr lang="zh-CN" sz="2000" b="0">
                <a:ea typeface="楷体" panose="02010609060101010101" charset="-122"/>
              </a:rPr>
              <a:t>约前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420</a:t>
            </a:r>
            <a:r>
              <a:rPr lang="zh-CN" sz="2000" b="0">
                <a:ea typeface="楷体" panose="02010609060101010101" charset="-122"/>
              </a:rPr>
              <a:t>）所撰《历史》一书的开篇之语。在此之前，对于希腊人而言，神话就是他们的历史。《历史》前半部分以追问希腊与波斯之间战争的原因为起点，记载了希腊、西亚、北非等地的地理环境、民族分布、历史往事等内容，后半部分叙述希腊城邦与波斯之间战争的全过程，故该书又被称为《希波战争史》。它继承了《荷马史诗》的叙事方式，又本着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“</a:t>
            </a:r>
            <a:r>
              <a:rPr lang="zh-CN" sz="2000" b="0">
                <a:ea typeface="楷体" panose="02010609060101010101" charset="-122"/>
              </a:rPr>
              <a:t>研究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”</a:t>
            </a:r>
            <a:r>
              <a:rPr lang="zh-CN" sz="2000" b="0">
                <a:ea typeface="楷体" panose="02010609060101010101" charset="-122"/>
              </a:rPr>
              <a:t>的精神，常常分辨传说的真假与异同。作者赞扬雅典人，却并不肆意诋毁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“</a:t>
            </a:r>
            <a:r>
              <a:rPr lang="zh-CN" sz="2000" b="0">
                <a:ea typeface="楷体" panose="02010609060101010101" charset="-122"/>
              </a:rPr>
              <a:t>异邦人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”</a:t>
            </a:r>
            <a:r>
              <a:rPr lang="zh-CN" sz="2000" b="0">
                <a:ea typeface="楷体" panose="02010609060101010101" charset="-122"/>
              </a:rPr>
              <a:t>，承认东方民族具有比希腊更古老的文明。书中的不少记述是作者亲自调查得来的史实，如在埃及通过询问当时作为知识分子的僧侣，掌握了大量历史和文化知识。书中许多记载为后世的考古发掘和研究所证实。</a:t>
            </a:r>
            <a:endParaRPr lang="en-US" sz="2000" b="0">
              <a:latin typeface="Times New Roman" panose="02020603050405020304" pitchFamily="18" charset="0"/>
              <a:ea typeface="楷体" panose="02010609060101010101" charset="-122"/>
            </a:endParaRPr>
          </a:p>
          <a:p>
            <a:pPr indent="0" algn="r">
              <a:lnSpc>
                <a:spcPct val="150000"/>
              </a:lnSpc>
            </a:pP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                                                                        ——</a:t>
            </a:r>
            <a:r>
              <a:rPr lang="zh-CN" sz="2000" b="0">
                <a:ea typeface="楷体" panose="02010609060101010101" charset="-122"/>
              </a:rPr>
              <a:t>摘编自张广智《西方史学史》等</a:t>
            </a:r>
            <a:endParaRPr lang="zh-CN" altLang="en-US" sz="2000" b="0"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30936" y="1596263"/>
            <a:ext cx="11219687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0">
                <a:latin typeface="黑体" panose="02010609060101010101" pitchFamily="49" charset="-122"/>
                <a:ea typeface="黑体" panose="02010609060101010101" pitchFamily="49" charset="-122"/>
              </a:rPr>
              <a:t>材料二</a:t>
            </a:r>
            <a:endParaRPr lang="zh-CN" sz="2000" b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000" b="0" smtClean="0">
                <a:ea typeface="楷体" panose="02010609060101010101" charset="-122"/>
              </a:rPr>
              <a:t>        </a:t>
            </a:r>
            <a:r>
              <a:rPr lang="zh-CN" sz="2000" b="0" smtClean="0">
                <a:ea typeface="楷体" panose="02010609060101010101" charset="-122"/>
              </a:rPr>
              <a:t>《史记》</a:t>
            </a:r>
            <a:r>
              <a:rPr lang="zh-CN" sz="2000" b="0">
                <a:ea typeface="楷体" panose="02010609060101010101" charset="-122"/>
              </a:rPr>
              <a:t>由西汉史学家司马迁（约前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145~</a:t>
            </a:r>
            <a:r>
              <a:rPr lang="zh-CN" sz="2000" b="0">
                <a:ea typeface="楷体" panose="02010609060101010101" charset="-122"/>
              </a:rPr>
              <a:t>？）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所著，记载了自黄帝到汉武帝二三千年间的历史，也叙述了汉朝周边各民族如朝鲜、匈奴和中亚、南亚各地的史实。全书以编年叙事的帝王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本纪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为纲，以人物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列传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为主体，被称为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纪传体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，成为后来历代官修史书的正宗。司马迁以儒家的历史观为宗旨，在前代深厚的历史学积淀基础上，坚持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原始察终、见盛观衰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的著史原则，常常表达自己对于历史现象的认识甚至疑惑。《史记》充分利用各类先秦文献、汉朝政事档案等，客观、如实地叙述史实，并佐以司马迁的游历见闻及民间传说，力求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通古今之变，成一家之言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sz="2000" b="0">
              <a:latin typeface="楷体" panose="02010609060101010101" charset="-122"/>
              <a:ea typeface="楷体" panose="02010609060101010101" charset="-122"/>
            </a:endParaRPr>
          </a:p>
          <a:p>
            <a:pPr indent="0" algn="r">
              <a:lnSpc>
                <a:spcPct val="150000"/>
              </a:lnSpc>
            </a:pP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——</a:t>
            </a:r>
            <a:r>
              <a:rPr lang="zh-CN" sz="2000" b="0">
                <a:ea typeface="楷体" panose="02010609060101010101" charset="-122"/>
              </a:rPr>
              <a:t>摘编自瞿林东《中国史学史纲》</a:t>
            </a:r>
            <a:endParaRPr lang="zh-CN" altLang="en-US" sz="2000" b="0"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0" y="673227"/>
            <a:ext cx="12192000" cy="14383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）根据材料并结合所学知识，概括希罗多德与司马迁作为伟大历史学家的共同之处。（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8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分）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）根据材料并结合所学知识，分别说明《历史》与《史记》产生的历史背景。（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12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分）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3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）根据材料并结合所学知识，简述撰写史书应该包括的要素。（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5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00672" y="2111094"/>
            <a:ext cx="5291328" cy="4708981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分析：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1）考查学生时空观念、史料实证、历史解释，涵养求真务实精神，可以从史学态度、史学方法、史学成就、史学影响和对其他民族、其他文化的态度等角度进行概括。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（2）考查学生史料实证和历史解释素养。分别从古代埃及和汉代政治、经济和思想以及史家个人品质等方面进行分析，得出结论。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（3）考查学生历史学习和研究的方法，可从“史家四长（才、学、识、德）”方面概括，得出结论。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536" y="2341925"/>
            <a:ext cx="6595872" cy="42473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历史学家的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使命感；追求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客观真实，理性叙述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历史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创新精神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开阔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视野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自主的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实地查访与史料调查精神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2000" smtClean="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历史：古希腊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城邦的发展与人文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精神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希腊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文明与其他文明的广泛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接触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丰富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的历史与神话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传说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海外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贸易与工商业比较发达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2000" smtClean="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史记：多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民族统一国家的稳定与繁荣，儒家思想的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影响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史学传统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丰富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的历史文化积累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2000" smtClean="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</a:t>
            </a: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）叙述一定时空框架内的历史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事物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有指导思想；客观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、准确的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记载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丰富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史实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作者的认知。</a:t>
            </a:r>
            <a:endParaRPr lang="zh-CN" altLang="en-US" sz="200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47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259715" y="724535"/>
            <a:ext cx="86182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42.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阅读材料，完成下列要求。（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12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分）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000" b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sz="2000" b="0" smtClean="0"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zh-CN" altLang="en-US" sz="2000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3755" y="1968630"/>
            <a:ext cx="6896037" cy="35057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13481" y="5835082"/>
            <a:ext cx="110769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000" b="0" smtClean="0">
                <a:ea typeface="楷体" panose="02010609060101010101" charset="-122"/>
              </a:rPr>
              <a:t>图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6</a:t>
            </a:r>
            <a:endParaRPr lang="en-US" altLang="en-US" sz="2000" b="0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3575" y="2332394"/>
            <a:ext cx="3523861" cy="42473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        </a:t>
            </a:r>
            <a:r>
              <a:rPr lang="zh-CN" altLang="zh-CN" sz="200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图</a:t>
            </a:r>
            <a:r>
              <a:rPr lang="en-US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6</a:t>
            </a: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是中国共产党建立至中华人民共和国成立间部分重要会议示意图。从图中任选两次会议，根据材料并结合所学知识，简析两次会议间中国共产党的发展，并说明其原因。（要求：明确列出两次会议，观点正确，史实准确，论证充分，表述清晰。）</a:t>
            </a:r>
            <a:endParaRPr lang="zh-CN" altLang="zh-CN" sz="200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47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文本框 100"/>
          <p:cNvSpPr txBox="1"/>
          <p:nvPr/>
        </p:nvSpPr>
        <p:spPr>
          <a:xfrm>
            <a:off x="768350" y="588645"/>
            <a:ext cx="108077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     第</a:t>
            </a:r>
            <a:r>
              <a:rPr lang="en-US" altLang="zh-CN" sz="2000" b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42</a:t>
            </a:r>
            <a:r>
              <a:rPr lang="zh-CN" altLang="en-US" sz="2000" b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</a:t>
            </a:r>
            <a:r>
              <a:rPr lang="zh-CN" sz="2000" b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考查</a:t>
            </a:r>
            <a:r>
              <a:rPr lang="zh-CN" sz="2000" b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学生时空观念、历史解释和家国情怀，属开放性试题，开放性设问</a:t>
            </a:r>
            <a:r>
              <a:rPr lang="zh-CN" sz="2000" b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。明确</a:t>
            </a:r>
            <a:r>
              <a:rPr lang="zh-CN" sz="2000" b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题目要求：任选两次会议，简析党的发展，说明其原因，并且观点正确，史实准确，论证充分，表述清晰。可以有不同组合，关键是要选择自己熟悉的历史事件，进行分析。</a:t>
            </a:r>
            <a:endParaRPr lang="zh-CN" sz="2000" b="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文本框 100"/>
          <p:cNvSpPr txBox="1"/>
          <p:nvPr/>
        </p:nvSpPr>
        <p:spPr>
          <a:xfrm>
            <a:off x="246888" y="1088771"/>
            <a:ext cx="11676888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45.[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历史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——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选修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：历史上重大改革回眸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]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15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分）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en-US" sz="2000" b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 smtClean="0">
                <a:latin typeface="Times New Roman" panose="02020603050405020304" pitchFamily="18" charset="0"/>
                <a:ea typeface="楷体" panose="02010609060101010101" charset="-122"/>
              </a:rPr>
              <a:t>        1901</a:t>
            </a:r>
            <a:r>
              <a:rPr lang="zh-CN" sz="2000" b="0">
                <a:ea typeface="楷体" panose="02010609060101010101" charset="-122"/>
              </a:rPr>
              <a:t>年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1</a:t>
            </a:r>
            <a:r>
              <a:rPr lang="zh-CN" sz="2000" b="0">
                <a:ea typeface="楷体" panose="02010609060101010101" charset="-122"/>
              </a:rPr>
              <a:t>月，慈禧太后以光绪皇帝的名义发布新政上谕，宣布新政变法开始。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4</a:t>
            </a:r>
            <a:r>
              <a:rPr lang="zh-CN" sz="2000" b="0">
                <a:ea typeface="楷体" panose="02010609060101010101" charset="-122"/>
              </a:rPr>
              <a:t>月，清廷催促各省督抚大臣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“</a:t>
            </a:r>
            <a:r>
              <a:rPr lang="zh-CN" sz="2000" b="0">
                <a:ea typeface="楷体" panose="02010609060101010101" charset="-122"/>
              </a:rPr>
              <a:t>迅速条议具奏，勿再延逾观望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”</a:t>
            </a:r>
            <a:r>
              <a:rPr lang="zh-CN" sz="2000" b="0">
                <a:ea typeface="楷体" panose="02010609060101010101" charset="-122"/>
              </a:rPr>
              <a:t>。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7</a:t>
            </a:r>
            <a:r>
              <a:rPr lang="zh-CN" sz="2000" b="0">
                <a:ea typeface="楷体" panose="02010609060101010101" charset="-122"/>
              </a:rPr>
              <a:t>月，两江总督刘坤一和湖广总督张之洞联衔会奏，连上三折，此即《江楚会奏</a:t>
            </a:r>
            <a:r>
              <a:rPr lang="zh-CN" sz="2000" b="0">
                <a:latin typeface="Times New Roman" panose="02020603050405020304" pitchFamily="18" charset="0"/>
                <a:ea typeface="宋体" panose="02010600030101010101" pitchFamily="2" charset="-122"/>
              </a:rPr>
              <a:t>变法</a:t>
            </a:r>
            <a:r>
              <a:rPr lang="zh-CN" sz="2000" b="0">
                <a:ea typeface="楷体" panose="02010609060101010101" charset="-122"/>
              </a:rPr>
              <a:t>三折》。第一折关于教育改革，涉及建立近代学校教育体制、变革科举制度、奖劝游学等内容；第二折关于政治改革，大致包含改善用人行政政策、清除吏治腐败、改良司法、革除弊政等方面；第三折关于军事与经济改革，主张通过向西方学习，以实现国家富强，内容包括用西法练兵，学习西方近代农业技术，改良农业，发展工业等。江楚会奏的变法方案对清末的改革拟订了详细规划，得到朝廷嘉许并予以采纳。清末新政正式进入具体实施阶段</a:t>
            </a:r>
            <a:r>
              <a:rPr lang="zh-CN" sz="2000" b="0" smtClean="0">
                <a:ea typeface="楷体" panose="02010609060101010101" charset="-122"/>
              </a:rPr>
              <a:t>。</a:t>
            </a:r>
            <a:endParaRPr lang="en-US" altLang="zh-CN" sz="2000" b="0" smtClean="0">
              <a:ea typeface="楷体" panose="02010609060101010101" charset="-122"/>
            </a:endParaRPr>
          </a:p>
          <a:p>
            <a:pPr indent="0" algn="r">
              <a:lnSpc>
                <a:spcPct val="150000"/>
              </a:lnSpc>
            </a:pPr>
            <a:r>
              <a:rPr lang="zh-CN" sz="2000" b="0" smtClean="0">
                <a:ea typeface="楷体" panose="02010609060101010101" charset="-122"/>
              </a:rPr>
              <a:t>——</a:t>
            </a:r>
            <a:r>
              <a:rPr lang="zh-CN" sz="2000" b="0">
                <a:ea typeface="楷体" panose="02010609060101010101" charset="-122"/>
              </a:rPr>
              <a:t>据《张文襄公全集》等</a:t>
            </a:r>
            <a:endParaRPr lang="zh-CN" sz="2000" b="0"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文本框 100"/>
          <p:cNvSpPr txBox="1"/>
          <p:nvPr/>
        </p:nvSpPr>
        <p:spPr>
          <a:xfrm>
            <a:off x="234950" y="1175512"/>
            <a:ext cx="10490962" cy="9766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）根据材料并结合所学知识，简析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江楚会奏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变法方案与洋务运动的相同点。（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8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分）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）根据材料并结合所学知识，评价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“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江楚会奏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”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变法方案。（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7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2940" y="4629150"/>
            <a:ext cx="11343005" cy="193802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【</a:t>
            </a: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解法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】</a:t>
            </a:r>
            <a:endParaRPr lang="en-US" altLang="zh-CN" sz="2000" smtClean="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1）根据材料并结合所学知识，可从背景、内容（军事、教育、经济）、影响和指导思想等方面进行简析。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2）可从积极性和局限性两方面进行分析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 </a:t>
            </a:r>
            <a:r>
              <a:rPr lang="en-US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endParaRPr lang="zh-CN" altLang="en-US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4950" y="2188088"/>
            <a:ext cx="9920986" cy="24006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</a:t>
            </a:r>
            <a:r>
              <a:rPr lang="zh-CN" altLang="en-US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答案</a:t>
            </a:r>
            <a:r>
              <a:rPr lang="en-US" altLang="zh-CN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</a:t>
            </a:r>
            <a:endParaRPr lang="en-US" altLang="zh-CN" sz="2000" smtClean="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）迫于外来压力作出的改革；均有富国强兵之目的；受到中央与地方势力的推动；以中体西用为指导思想，均涉及政治，经济，教育，军事等方面。</a:t>
            </a:r>
            <a:endParaRPr lang="zh-CN" altLang="zh-CN" sz="200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）涉及政治体制层面的改革；较为系统的新政改革方案；推动了清末新政的开展，对清末改革产生了重要的影响；未能使清政府摆脱社会危机与政治困境。</a:t>
            </a:r>
            <a:endParaRPr lang="zh-CN" altLang="en-US" sz="200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文本框 100"/>
          <p:cNvSpPr txBox="1"/>
          <p:nvPr/>
        </p:nvSpPr>
        <p:spPr>
          <a:xfrm>
            <a:off x="329184" y="1179576"/>
            <a:ext cx="11329416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46.[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历史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——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选修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3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：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20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世纪的战争与和平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]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15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分）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zh-CN" sz="2000" b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000" b="0" smtClean="0">
                <a:ea typeface="楷体" panose="02010609060101010101" charset="-122"/>
              </a:rPr>
              <a:t>        </a:t>
            </a:r>
            <a:r>
              <a:rPr lang="zh-CN" sz="2000" b="0" smtClean="0">
                <a:ea typeface="楷体" panose="02010609060101010101" charset="-122"/>
              </a:rPr>
              <a:t>越南</a:t>
            </a:r>
            <a:r>
              <a:rPr lang="zh-CN" sz="2000" b="0">
                <a:ea typeface="楷体" panose="02010609060101010101" charset="-122"/>
              </a:rPr>
              <a:t>战争中，美国为帮助南越傀儡政权消灭南方人</a:t>
            </a:r>
            <a:r>
              <a:rPr lang="zh-CN" sz="2000" b="0">
                <a:latin typeface="Times New Roman" panose="02020603050405020304" pitchFamily="18" charset="0"/>
                <a:ea typeface="宋体" panose="02010600030101010101" pitchFamily="2" charset="-122"/>
              </a:rPr>
              <a:t>民</a:t>
            </a:r>
            <a:r>
              <a:rPr lang="zh-CN" sz="2000" b="0">
                <a:ea typeface="楷体" panose="02010609060101010101" charset="-122"/>
              </a:rPr>
              <a:t>武装力量，自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1961</a:t>
            </a:r>
            <a:r>
              <a:rPr lang="zh-CN" sz="2000" b="0">
                <a:ea typeface="楷体" panose="02010609060101010101" charset="-122"/>
              </a:rPr>
              <a:t>年起使用了落叶剂、除草剂等化学剂约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7.8</a:t>
            </a:r>
            <a:r>
              <a:rPr lang="zh-CN" sz="2000" b="0">
                <a:ea typeface="楷体" panose="02010609060101010101" charset="-122"/>
              </a:rPr>
              <a:t>万吨，喷洒面积达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2.68</a:t>
            </a:r>
            <a:r>
              <a:rPr lang="zh-CN" sz="2000" b="0">
                <a:ea typeface="楷体" panose="02010609060101010101" charset="-122"/>
              </a:rPr>
              <a:t>万平方千米。在使用化学剂之初，美国科学界就道义和生态原因提出异议。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1967</a:t>
            </a:r>
            <a:r>
              <a:rPr lang="zh-CN" sz="2000" b="0">
                <a:ea typeface="楷体" panose="02010609060101010101" charset="-122"/>
              </a:rPr>
              <a:t>年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2</a:t>
            </a:r>
            <a:r>
              <a:rPr lang="zh-CN" sz="2000" b="0">
                <a:ea typeface="楷体" panose="02010609060101010101" charset="-122"/>
              </a:rPr>
              <a:t>月，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5000</a:t>
            </a:r>
            <a:r>
              <a:rPr lang="zh-CN" sz="2000" b="0">
                <a:ea typeface="楷体" panose="02010609060101010101" charset="-122"/>
              </a:rPr>
              <a:t>多名科学家向美国政府请愿，敦促约翰逊总统下令停止在越南使用化学剂。自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1968</a:t>
            </a:r>
            <a:r>
              <a:rPr lang="zh-CN" sz="2000" b="0">
                <a:ea typeface="楷体" panose="02010609060101010101" charset="-122"/>
              </a:rPr>
              <a:t>年下半年起，联合国大会相继通过多项决议，开始关注生态问题，要求召开联合国人类环境会议，并要求秘书长准备一个关于化学、生物以及细菌武器的报告。面对美国的战争暴行，越南人民武装力量依然活跃在南越丛林中，给美国和南越政府以巨大打击。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1971</a:t>
            </a:r>
            <a:r>
              <a:rPr lang="zh-CN" sz="2000" b="0">
                <a:ea typeface="楷体" panose="02010609060101010101" charset="-122"/>
              </a:rPr>
              <a:t>年，尼克松政府决定终止在越南战场使用化学剂。化学剂的使用，也使很多美国军人在战后饱受癌症等疾病折磨。</a:t>
            </a:r>
            <a:endParaRPr lang="en-US" sz="2000" b="0">
              <a:latin typeface="Times New Roman" panose="02020603050405020304" pitchFamily="18" charset="0"/>
              <a:ea typeface="楷体" panose="02010609060101010101" charset="-122"/>
            </a:endParaRPr>
          </a:p>
          <a:p>
            <a:pPr indent="0" algn="r">
              <a:lnSpc>
                <a:spcPct val="150000"/>
              </a:lnSpc>
            </a:pP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——</a:t>
            </a:r>
            <a:r>
              <a:rPr lang="zh-CN" sz="2000" b="0">
                <a:ea typeface="楷体" panose="02010609060101010101" charset="-122"/>
              </a:rPr>
              <a:t>摘编自吕桂霞《牧场工行动：美国在越战中的落叶剂使用研究（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1961~1971</a:t>
            </a:r>
            <a:r>
              <a:rPr lang="zh-CN" sz="2000" b="0">
                <a:ea typeface="楷体" panose="02010609060101010101" charset="-122"/>
              </a:rPr>
              <a:t>）</a:t>
            </a:r>
            <a:r>
              <a:rPr lang="zh-CN" sz="2000" b="0" smtClean="0">
                <a:ea typeface="楷体" panose="02010609060101010101" charset="-122"/>
              </a:rPr>
              <a:t>》</a:t>
            </a:r>
            <a:endParaRPr lang="zh-CN" sz="20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47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038" y="1495425"/>
            <a:ext cx="85439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77545" y="4401820"/>
            <a:ext cx="11282680" cy="147637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【解</a:t>
            </a: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法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】</a:t>
            </a: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本题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考查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中美关系热点。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（1）基本可以从材料（美国科学界、联合国大会、越南人民、中国对越援助）得出结论。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（2）可从生态、越南人民、美国军人及国际社会等方面概括。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2544" y="991761"/>
            <a:ext cx="10677144" cy="1015663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1</a:t>
            </a: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）根据材料并结合所学知识，分析美国政府最终放弃在越南使用化学剂的原因。（</a:t>
            </a:r>
            <a:r>
              <a:rPr lang="en-US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9</a:t>
            </a: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分）</a:t>
            </a:r>
            <a:endParaRPr lang="zh-CN" altLang="zh-CN" sz="200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2</a:t>
            </a: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）根据材料并结合所学知识，说明美国在越南战争中使用化学剂的后果。（</a:t>
            </a:r>
            <a:r>
              <a:rPr lang="en-US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6</a:t>
            </a: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分）</a:t>
            </a:r>
            <a:endParaRPr lang="zh-CN" altLang="zh-CN" sz="200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8096" y="2292388"/>
            <a:ext cx="9558528" cy="19389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）美国科学界的反对，联合国对环境问题的关注，国内反战运动高涨，没有达到预期作战企图。</a:t>
            </a:r>
            <a:endParaRPr lang="zh-CN" altLang="zh-CN" sz="200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）对生态环境和经济造成严重破坏，对越南人民和美国士兵伤害严重，在国际社会造成恶劣影响。</a:t>
            </a:r>
            <a:endParaRPr lang="zh-CN" altLang="zh-CN" sz="200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文本框 100"/>
          <p:cNvSpPr txBox="1"/>
          <p:nvPr/>
        </p:nvSpPr>
        <p:spPr>
          <a:xfrm>
            <a:off x="265176" y="832104"/>
            <a:ext cx="11494008" cy="5657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47.[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历史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——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选修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4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：中外历史人物评说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]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15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分）</a:t>
            </a:r>
            <a:endParaRPr lang="zh-CN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30000"/>
              </a:lnSpc>
            </a:pPr>
            <a:r>
              <a:rPr lang="zh-CN" sz="2000" b="0">
                <a:latin typeface="黑体" panose="02010609060101010101" pitchFamily="49" charset="-122"/>
                <a:ea typeface="黑体" panose="02010609060101010101" pitchFamily="49" charset="-122"/>
              </a:rPr>
              <a:t>材料一</a:t>
            </a:r>
            <a:endParaRPr lang="zh-CN" sz="2000" b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30000"/>
              </a:lnSpc>
            </a:pPr>
            <a:r>
              <a:rPr lang="en-US" altLang="zh-CN" sz="2000" b="0" smtClean="0">
                <a:ea typeface="楷体" panose="02010609060101010101" charset="-122"/>
              </a:rPr>
              <a:t>        </a:t>
            </a:r>
            <a:r>
              <a:rPr lang="zh-CN" sz="2000" b="0" smtClean="0">
                <a:ea typeface="楷体" panose="02010609060101010101" charset="-122"/>
              </a:rPr>
              <a:t>冯道</a:t>
            </a:r>
            <a:r>
              <a:rPr lang="zh-CN" sz="2000" b="0">
                <a:ea typeface="楷体" panose="02010609060101010101" charset="-122"/>
              </a:rPr>
              <a:t>（</a:t>
            </a: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882~954</a:t>
            </a:r>
            <a:r>
              <a:rPr lang="zh-CN" sz="2000" b="0">
                <a:ea typeface="楷体" panose="02010609060101010101" charset="-122"/>
              </a:rPr>
              <a:t>），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少纯厚，好学能文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。后唐、后晋、后汉、后周时，皆居高官显爵，自号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长乐老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。其自诩：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在孝于家，在忠于国。口无不道之言，门无不义之货。所愿者下不欺于地，中不欺于人，上不欺于天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r>
              <a:rPr lang="zh-CN" sz="2000" b="0">
                <a:latin typeface="楷体" panose="02010609060101010101" charset="-122"/>
                <a:ea typeface="楷体" panose="02010609060101010101" charset="-122"/>
              </a:rPr>
              <a:t>非人之谋，是天之祐。六合之内有幸者，百岁之后有归所。</a:t>
            </a:r>
            <a:r>
              <a:rPr lang="en-US" sz="2000" b="0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sz="2000" b="0">
              <a:latin typeface="楷体" panose="02010609060101010101" charset="-122"/>
              <a:ea typeface="楷体" panose="02010609060101010101" charset="-122"/>
            </a:endParaRPr>
          </a:p>
          <a:p>
            <a:pPr indent="0" algn="r">
              <a:lnSpc>
                <a:spcPct val="130000"/>
              </a:lnSpc>
            </a:pP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                                                                                             ——</a:t>
            </a:r>
            <a:r>
              <a:rPr lang="zh-CN" sz="2000" b="0">
                <a:ea typeface="楷体" panose="02010609060101010101" charset="-122"/>
              </a:rPr>
              <a:t>据《长乐老自叙》等</a:t>
            </a:r>
            <a:endParaRPr lang="zh-CN" sz="2000" b="0">
              <a:ea typeface="楷体" panose="02010609060101010101" charset="-122"/>
            </a:endParaRPr>
          </a:p>
          <a:p>
            <a:pPr indent="0">
              <a:lnSpc>
                <a:spcPct val="130000"/>
              </a:lnSpc>
            </a:pPr>
            <a:r>
              <a:rPr lang="zh-CN" sz="2000" b="0">
                <a:latin typeface="黑体" panose="02010609060101010101" pitchFamily="49" charset="-122"/>
                <a:ea typeface="黑体" panose="02010609060101010101" pitchFamily="49" charset="-122"/>
              </a:rPr>
              <a:t>材料二</a:t>
            </a:r>
            <a:endParaRPr lang="zh-CN" sz="2000" b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30000"/>
              </a:lnSpc>
            </a:pPr>
            <a:r>
              <a:rPr lang="en-US" altLang="zh-CN" sz="2000" b="0" smtClean="0">
                <a:ea typeface="楷体" panose="02010609060101010101" charset="-122"/>
              </a:rPr>
              <a:t>        </a:t>
            </a:r>
            <a:r>
              <a:rPr lang="zh-CN" sz="2000" b="0" smtClean="0">
                <a:ea typeface="楷体" panose="02010609060101010101" charset="-122"/>
              </a:rPr>
              <a:t>史</a:t>
            </a:r>
            <a:r>
              <a:rPr lang="zh-CN" sz="2000" b="0">
                <a:ea typeface="楷体" panose="02010609060101010101" charset="-122"/>
              </a:rPr>
              <a:t>臣曰：（冯）道之履行，郁有古人之风；（冯）道之宇量，深得大臣之体。然而事四朝，相六帝，可得为忠乎！</a:t>
            </a:r>
            <a:endParaRPr lang="en-US" sz="2000" b="0">
              <a:latin typeface="Times New Roman" panose="02020603050405020304" pitchFamily="18" charset="0"/>
              <a:ea typeface="楷体" panose="02010609060101010101" charset="-122"/>
            </a:endParaRPr>
          </a:p>
          <a:p>
            <a:pPr indent="0" algn="r">
              <a:lnSpc>
                <a:spcPct val="130000"/>
              </a:lnSpc>
            </a:pP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                                                                                                     ——</a:t>
            </a:r>
            <a:r>
              <a:rPr lang="zh-CN" sz="2000" b="0">
                <a:ea typeface="楷体" panose="02010609060101010101" charset="-122"/>
              </a:rPr>
              <a:t>《旧五代史》</a:t>
            </a:r>
            <a:endParaRPr lang="zh-CN" sz="2000" b="0">
              <a:ea typeface="楷体" panose="02010609060101010101" charset="-122"/>
            </a:endParaRPr>
          </a:p>
          <a:p>
            <a:pPr indent="0">
              <a:lnSpc>
                <a:spcPct val="130000"/>
              </a:lnSpc>
            </a:pPr>
            <a:r>
              <a:rPr lang="zh-CN" sz="2000" b="0">
                <a:latin typeface="黑体" panose="02010609060101010101" pitchFamily="49" charset="-122"/>
                <a:ea typeface="黑体" panose="02010609060101010101" pitchFamily="49" charset="-122"/>
              </a:rPr>
              <a:t>材料三</a:t>
            </a:r>
            <a:endParaRPr lang="zh-CN" sz="2000" b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30000"/>
              </a:lnSpc>
            </a:pPr>
            <a:r>
              <a:rPr lang="en-US" altLang="zh-CN" sz="2000" b="0" smtClean="0">
                <a:ea typeface="楷体" panose="02010609060101010101" charset="-122"/>
              </a:rPr>
              <a:t>        </a:t>
            </a:r>
            <a:r>
              <a:rPr lang="zh-CN" sz="2000" b="0" smtClean="0">
                <a:ea typeface="楷体" panose="02010609060101010101" charset="-122"/>
              </a:rPr>
              <a:t>予</a:t>
            </a:r>
            <a:r>
              <a:rPr lang="zh-CN" sz="2000" b="0">
                <a:ea typeface="楷体" panose="02010609060101010101" charset="-122"/>
              </a:rPr>
              <a:t>读冯道《长乐老叙》，见其自述以为荣，其可谓无廉耻者矣，则天下国家可从而知也。予于五代得全节之士三，死事之臣十有五</a:t>
            </a:r>
            <a:r>
              <a:rPr lang="en-US" sz="2000" b="0">
                <a:latin typeface="楷体" panose="02010609060101010101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sz="2000" b="0">
                <a:ea typeface="楷体" panose="02010609060101010101" charset="-122"/>
              </a:rPr>
              <a:t>然使忠义之节，独出于武夫战卒，岂于儒者果无其人哉？</a:t>
            </a:r>
            <a:endParaRPr lang="en-US" sz="2000" b="0">
              <a:latin typeface="Times New Roman" panose="02020603050405020304" pitchFamily="18" charset="0"/>
              <a:ea typeface="楷体" panose="02010609060101010101" charset="-122"/>
            </a:endParaRPr>
          </a:p>
          <a:p>
            <a:pPr indent="0" algn="r">
              <a:lnSpc>
                <a:spcPct val="130000"/>
              </a:lnSpc>
            </a:pPr>
            <a:r>
              <a:rPr lang="en-US" sz="2000" b="0">
                <a:latin typeface="Times New Roman" panose="02020603050405020304" pitchFamily="18" charset="0"/>
                <a:ea typeface="楷体" panose="02010609060101010101" charset="-122"/>
              </a:rPr>
              <a:t>                                                                                                             ——</a:t>
            </a:r>
            <a:r>
              <a:rPr lang="zh-CN" sz="2000" b="0" smtClean="0">
                <a:ea typeface="楷体" panose="02010609060101010101" charset="-122"/>
              </a:rPr>
              <a:t>《新五代史》</a:t>
            </a:r>
            <a:endParaRPr lang="zh-CN" sz="2000" b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87680" y="4439920"/>
            <a:ext cx="10168890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【解</a:t>
            </a:r>
            <a:r>
              <a:rPr lang="zh-CN" altLang="en-US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法</a:t>
            </a:r>
            <a:r>
              <a:rPr lang="zh-CN" altLang="zh-CN" sz="200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】</a:t>
            </a: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（1）考查史料实证和历史解释。从全面肯定、辩证分析、全面否定三方面概括。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00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（2）从时代、立场、史料掌握程度等方面简析。</a:t>
            </a:r>
            <a:endParaRPr lang="zh-CN" altLang="zh-CN" sz="200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7680" y="1092815"/>
            <a:ext cx="9342120" cy="976678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1</a:t>
            </a: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）分别概括材料一、二、三对冯道的评价。（</a:t>
            </a:r>
            <a:r>
              <a:rPr lang="en-US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9</a:t>
            </a: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分）</a:t>
            </a:r>
            <a:endParaRPr lang="zh-CN" altLang="zh-CN" sz="2000">
              <a:solidFill>
                <a:srgbClr val="CC3300"/>
              </a:solidFill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（</a:t>
            </a:r>
            <a:r>
              <a:rPr lang="en-US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2</a:t>
            </a: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）根据材料并结合所学知识，简析影响人物评价的因素。（</a:t>
            </a:r>
            <a:r>
              <a:rPr lang="en-US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6</a:t>
            </a:r>
            <a:r>
              <a:rPr lang="zh-CN" altLang="zh-CN" sz="200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分）</a:t>
            </a:r>
            <a:endParaRPr lang="zh-CN" altLang="zh-CN" sz="200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0560" y="2320480"/>
            <a:ext cx="7144512" cy="1631216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）材料一高度肯定，为官不贪，为人真诚，忠孝两全。</a:t>
            </a:r>
            <a:endParaRPr lang="zh-CN" altLang="zh-CN" sz="200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材料</a:t>
            </a:r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二，辩证看待，为人淳朴大度，但为臣不忠。</a:t>
            </a:r>
            <a:endParaRPr lang="zh-CN" altLang="zh-CN" sz="200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en-US" altLang="zh-CN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00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材料</a:t>
            </a:r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三，全面否定，不忠不义，寡廉鲜耻。</a:t>
            </a:r>
            <a:endParaRPr lang="zh-CN" altLang="zh-CN" sz="200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00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）评价的角度；评价者所持的标准；时代变化；史料考订与发现。</a:t>
            </a:r>
            <a:endParaRPr lang="zh-CN" altLang="en-US" sz="200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57b798e4b625df102c1b698ac40fc8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50200" y="-24165"/>
            <a:ext cx="4269740" cy="10058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72235" y="1070016"/>
            <a:ext cx="1813891" cy="180903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950375" y="826073"/>
            <a:ext cx="1512168" cy="214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35" dirty="0">
                <a:solidFill>
                  <a:srgbClr val="5B3928"/>
                </a:solidFill>
                <a:effectLst/>
                <a:cs typeface="+mn-ea"/>
                <a:sym typeface="+mn-lt"/>
              </a:rPr>
              <a:t>再</a:t>
            </a:r>
            <a:endParaRPr lang="zh-CN" altLang="en-US" sz="13335" dirty="0">
              <a:solidFill>
                <a:srgbClr val="5B3928"/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08324" y="2343576"/>
            <a:ext cx="1512168" cy="214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35" dirty="0">
                <a:solidFill>
                  <a:srgbClr val="5B3928"/>
                </a:solidFill>
                <a:effectLst/>
                <a:cs typeface="+mn-ea"/>
                <a:sym typeface="+mn-lt"/>
              </a:rPr>
              <a:t>见</a:t>
            </a:r>
            <a:endParaRPr lang="zh-CN" altLang="en-US" sz="13335" dirty="0">
              <a:solidFill>
                <a:srgbClr val="5B3928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466939" y="2999979"/>
            <a:ext cx="478208" cy="478208"/>
          </a:xfrm>
          <a:prstGeom prst="ellipse">
            <a:avLst/>
          </a:prstGeom>
          <a:solidFill>
            <a:srgbClr val="5B3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40126" y="2965312"/>
            <a:ext cx="41366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古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466939" y="3628817"/>
            <a:ext cx="478208" cy="478208"/>
          </a:xfrm>
          <a:prstGeom prst="ellipse">
            <a:avLst/>
          </a:prstGeom>
          <a:solidFill>
            <a:srgbClr val="5B3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40126" y="3616651"/>
            <a:ext cx="41366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风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466939" y="4280156"/>
            <a:ext cx="478208" cy="478208"/>
          </a:xfrm>
          <a:prstGeom prst="ellipse">
            <a:avLst/>
          </a:prstGeom>
          <a:solidFill>
            <a:srgbClr val="5B3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40126" y="4244852"/>
            <a:ext cx="41366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风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725316" y="1090748"/>
            <a:ext cx="3182959" cy="2179936"/>
          </a:xfrm>
          <a:prstGeom prst="rect">
            <a:avLst/>
          </a:prstGeom>
        </p:spPr>
      </p:pic>
      <p:sp>
        <p:nvSpPr>
          <p:cNvPr id="32" name="圆角矩形 31"/>
          <p:cNvSpPr/>
          <p:nvPr/>
        </p:nvSpPr>
        <p:spPr>
          <a:xfrm>
            <a:off x="278307" y="269240"/>
            <a:ext cx="11679767" cy="6284807"/>
          </a:xfrm>
          <a:prstGeom prst="roundRect">
            <a:avLst/>
          </a:prstGeom>
          <a:noFill/>
          <a:ln w="12700">
            <a:solidFill>
              <a:srgbClr val="5B392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820">
        <p14:vortex dir="r"/>
      </p:transition>
    </mc:Choice>
    <mc:Fallback>
      <p:transition spd="slow" advTm="28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bldLvl="0" animBg="1"/>
      <p:bldP spid="19" grpId="0"/>
      <p:bldP spid="20" grpId="0" bldLvl="0" animBg="1"/>
      <p:bldP spid="21" grpId="0"/>
      <p:bldP spid="22" grpId="0" bldLvl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996949" y="2553081"/>
            <a:ext cx="10246995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sz="3200" b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en-US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zh-CN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题“善书”，强调文化自信；</a:t>
            </a:r>
            <a:r>
              <a:rPr lang="en-US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29</a:t>
            </a:r>
            <a:r>
              <a:rPr lang="zh-CN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42</a:t>
            </a:r>
            <a:r>
              <a:rPr lang="zh-CN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题关于党史教育题，聚焦党史，培养学生爱党爱国情怀；</a:t>
            </a:r>
            <a:r>
              <a:rPr lang="en-US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41</a:t>
            </a:r>
            <a:r>
              <a:rPr lang="zh-CN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题伟大史家的共同之处，培养学生求真务实精神；</a:t>
            </a:r>
            <a:r>
              <a:rPr lang="en-US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47</a:t>
            </a:r>
            <a:r>
              <a:rPr lang="zh-CN" sz="3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题“长乐老”的精神，宣传孝义不欺、好学纯厚等。试卷多题体现了家国情怀，通过高考来落实历史教学立德树人目标。</a:t>
            </a:r>
            <a:endParaRPr lang="zh-CN" altLang="en-US" sz="3200" b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44444" y="1413077"/>
            <a:ext cx="7767955" cy="768350"/>
          </a:xfrm>
        </p:spPr>
        <p:txBody>
          <a:bodyPr wrap="square" anchor="t" anchorCtr="0">
            <a:normAutofit/>
          </a:bodyPr>
          <a:p>
            <a:r>
              <a:rPr lang="zh-CN" altLang="en-US" sz="4000" b="1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命题指导思想：突出立德树人</a:t>
            </a:r>
            <a:endParaRPr lang="zh-CN" altLang="en-US" sz="4000" b="1">
              <a:solidFill>
                <a:srgbClr val="FF0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116584" y="1064416"/>
            <a:ext cx="100564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命题立意：紧扣能力，渗透学科核心素养</a:t>
            </a:r>
            <a:endParaRPr lang="zh-CN" alt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77561" y="1956340"/>
            <a:ext cx="11422380" cy="403225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en-US" altLang="zh-CN" sz="280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3500"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试题通过鲜明的情境材料，更精准地考查学生能力，历史特色更浓厚。如第25题给出西汉末和东汉中期不同地区的民户数量，要求学生分析数据变化所呈现的社会发展趋势，进行判断并得出合理结论，渗透唯物史观(理论保证)、时空观念(学科本质)、史料实证(必要途径)、历史解释(思维与表达能力)等核心素养，从而实现历史教学目标。</a:t>
            </a:r>
            <a:endParaRPr lang="zh-CN" altLang="en-US" sz="3500"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338455" y="2169414"/>
            <a:ext cx="11411585" cy="40318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05180"/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从试题数量和分布看，与往年相同，另外选择题中，中国古代史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题，中国近现代史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题，外国史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题，体现了高考试题的“稳”。第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42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题通过示意图的形式，呈现党的部分重要会议，由学生任选两次会议，分析期间中国共产党的发展并说明原因。此题从形式看，打破了观点提炼的思路，是一种创新；从设问看，开放性比较大。第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41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题第三问，阐述撰写史书应该包括的要素，也相对开放，引导学生深入思考和探究历史的“才、学、识、德”。</a:t>
            </a:r>
            <a:endParaRPr lang="zh-CN" altLang="en-US"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01230" y="1190752"/>
            <a:ext cx="7903474" cy="768350"/>
          </a:xfrm>
        </p:spPr>
        <p:txBody>
          <a:bodyPr wrap="square" anchor="t" anchorCtr="0">
            <a:noAutofit/>
          </a:bodyPr>
          <a:p>
            <a:r>
              <a:rPr lang="zh-CN" altLang="en-US" sz="4000" b="1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题型结构：稳中求新，增强</a:t>
            </a:r>
            <a:r>
              <a:rPr lang="zh-CN" altLang="en-US" sz="4000" b="1" smtClean="0">
                <a:solidFill>
                  <a:srgbClr val="FF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开放性</a:t>
            </a:r>
            <a:endParaRPr lang="zh-CN" altLang="en-US" sz="4000" b="1">
              <a:solidFill>
                <a:srgbClr val="FF0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915087" y="2141653"/>
            <a:ext cx="1096137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0" smtClean="0">
                <a:latin typeface="Calibri" panose="020F0502020204030204" charset="0"/>
                <a:ea typeface="宋体" panose="02010600030101010101" pitchFamily="2" charset="-122"/>
              </a:rPr>
              <a:t>        </a:t>
            </a:r>
            <a:r>
              <a:rPr lang="zh-CN" sz="3200" b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试题看，虽然涉及到很多核心概念，但大多数都是隐性考查，有较大的思维含量，所以增加了难度。如选择题除了第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27/32/34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题外，其他各题均有较大的思维含量，学生不能直接从材料得出结论。另外，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41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题带有反猜题意味，并更强调学生的基本史学素养，对学生的要求更高。希罗多德与《历史》、司马迁与《史记》，对学生都有陌生感，也增加了试题难度，当然也就有更好的区分度。</a:t>
            </a:r>
            <a:endParaRPr lang="zh-CN" altLang="en-US"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>
            <p:custDataLst>
              <p:tags r:id="rId2"/>
            </p:custDataLst>
          </p:nvPr>
        </p:nvSpPr>
        <p:spPr bwMode="auto">
          <a:xfrm>
            <a:off x="1512062" y="1119124"/>
            <a:ext cx="9527540" cy="70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46800" anchor="t" anchorCtr="0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4000" b="1" spc="15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考查</a:t>
            </a:r>
            <a:r>
              <a:rPr lang="zh-CN" altLang="en-US" sz="4000" b="1" spc="15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难度：</a:t>
            </a:r>
            <a:r>
              <a:rPr lang="zh-CN" altLang="en-US" sz="4000" b="1" spc="15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比去年有所提高，区分度</a:t>
            </a:r>
            <a:r>
              <a:rPr lang="zh-CN" altLang="en-US" sz="4000" b="1" spc="15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高</a:t>
            </a:r>
            <a:endParaRPr lang="zh-CN" altLang="en-US" sz="660" b="1" spc="15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7897" y="2435663"/>
            <a:ext cx="95177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smtClean="0">
                <a:latin typeface="华光粗黑_CNKI" panose="02000500000000000000" pitchFamily="2" charset="-122"/>
                <a:ea typeface="华光粗黑_CNKI" panose="02000500000000000000" pitchFamily="2" charset="-122"/>
              </a:rPr>
              <a:t>总之，本</a:t>
            </a:r>
            <a:r>
              <a:rPr lang="zh-CN" altLang="en-US" sz="3200">
                <a:latin typeface="华光粗黑_CNKI" panose="02000500000000000000" pitchFamily="2" charset="-122"/>
                <a:ea typeface="华光粗黑_CNKI" panose="02000500000000000000" pitchFamily="2" charset="-122"/>
              </a:rPr>
              <a:t>套试题很好体现了我国的教育改革、高考改革精神，对高中的历史教学和复习迎考必将产生很好的引领作用，也对高中历史老师提出更高的要求</a:t>
            </a:r>
            <a:r>
              <a:rPr lang="zh-CN" altLang="en-US" sz="3200" smtClean="0">
                <a:latin typeface="华光粗黑_CNKI" panose="02000500000000000000" pitchFamily="2" charset="-122"/>
                <a:ea typeface="华光粗黑_CNKI" panose="02000500000000000000" pitchFamily="2" charset="-122"/>
              </a:rPr>
              <a:t>。</a:t>
            </a:r>
            <a:endParaRPr lang="zh-CN" altLang="en-US" sz="3200">
              <a:latin typeface="华光粗黑_CNKI" panose="02000500000000000000" pitchFamily="2" charset="-122"/>
              <a:ea typeface="华光粗黑_CNKI" panose="02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hinkpad\Desktop\7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" y="0"/>
            <a:ext cx="1218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296799" y="1033169"/>
            <a:ext cx="1160399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24</a:t>
            </a:r>
            <a:r>
              <a:rPr 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．西周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分封制下，周天子与诸侯国君将包括</a:t>
            </a:r>
            <a:r>
              <a:rPr lang="zh-CN" sz="2000" b="0">
                <a:solidFill>
                  <a:srgbClr val="FF0000"/>
                </a:solidFill>
                <a:latin typeface="方正书宋_GBK" panose="03000509000000000000" pitchFamily="65" charset="-122"/>
                <a:ea typeface="方正书宋_GBK" panose="03000509000000000000" pitchFamily="65" charset="-122"/>
              </a:rPr>
              <a:t>土地及人口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的采邑赐给卿、大夫作为世禄。西周中期以后，贵族所获采邑越来越多，到春秋时期，有的诸侯国一个大夫的采邑就多达数十个。这说明（    ）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A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．土地国有制度废除              </a:t>
            </a:r>
            <a:r>
              <a:rPr lang="en-US" alt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		</a:t>
            </a: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B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．分封体制不断强化</a:t>
            </a:r>
            <a:endParaRPr 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  <a:p>
            <a:pPr indent="0">
              <a:lnSpc>
                <a:spcPct val="150000"/>
              </a:lnSpc>
            </a:pPr>
            <a:r>
              <a:rPr lang="en-US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C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．诸侯国君权力巩固              </a:t>
            </a:r>
            <a:r>
              <a:rPr lang="en-US" altLang="zh-CN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		</a:t>
            </a:r>
            <a:r>
              <a:rPr lang="en-US" sz="2000" b="0" smtClean="0">
                <a:latin typeface="方正书宋_GBK" panose="03000509000000000000" pitchFamily="65" charset="-122"/>
                <a:ea typeface="方正书宋_GBK" panose="03000509000000000000" pitchFamily="65" charset="-122"/>
              </a:rPr>
              <a:t>D</a:t>
            </a:r>
            <a:r>
              <a:rPr lang="zh-CN" sz="2000" b="0">
                <a:latin typeface="方正书宋_GBK" panose="03000509000000000000" pitchFamily="65" charset="-122"/>
                <a:ea typeface="方正书宋_GBK" panose="03000509000000000000" pitchFamily="65" charset="-122"/>
              </a:rPr>
              <a:t>．社会生产持续发展</a:t>
            </a:r>
            <a:endParaRPr lang="zh-CN" altLang="en-US" sz="2000" b="0">
              <a:latin typeface="方正书宋_GBK" panose="03000509000000000000" pitchFamily="65" charset="-122"/>
              <a:ea typeface="方正书宋_GBK" panose="03000509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807" y="3338068"/>
            <a:ext cx="11320272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0" smtClean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本题</a:t>
            </a:r>
            <a:r>
              <a:rPr lang="zh-CN" sz="2000" b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通过分封制下贵族所获采邑的增多，考查中国古代经济的发展。着重考查考生的唯物史观、时空观念、史料实证和历史解释的核心素养。当时土地国有制度没有废除，采邑正是土地国有的表现，故A项错误；材料未体现分封体制不断强化，也与史实不符，后来分封制逐渐被破坏，故B项错误；材料无法体现诸侯国君权力巩固，故C项错误。从材料看，采邑包括土地及人口，采邑增多，说明土地不断得到开发，人口不断增长，正是社会生产持续发展的表现，故D项正确。</a:t>
            </a:r>
            <a:endParaRPr lang="zh-CN" sz="2000" b="0">
              <a:solidFill>
                <a:srgbClr val="C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419" y="2338177"/>
            <a:ext cx="499872" cy="49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243">
        <p14:vortex dir="r"/>
      </p:transition>
    </mc:Choice>
    <mc:Fallback>
      <p:transition spd="slow" advTm="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9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点击输入标题内容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4"/>
</p:tagLst>
</file>

<file path=ppt/tags/tag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04767"/>
  <p:tag name="KSO_WM_UNIT_BLOCK" val="0"/>
  <p:tag name="KSO_WM_UNIT_COMPATIBLE" val="0"/>
  <p:tag name="KSO_WM_UNIT_DECORATE_INFO" val="{&quot;pDecorateInfoX&quot;:{&quot;IsLeft&quot;:true,&quot;IsRight&quot;:false,&quot;IsRatio&quot;:false},&quot;pDecorateInfoY&quot;:{&quot;IsTop&quot;:true,&quot;IsBottom&quot;:false,&quot;IsRatio&quot;:false}}"/>
  <p:tag name="KSO_WM_UNIT_DIAGRAM_ISNUMVISUAL" val="0"/>
  <p:tag name="KSO_WM_UNIT_DIAGRAM_ISREFERUNIT" val="0"/>
  <p:tag name="KSO_WM_UNIT_HIGHLIGHT" val="0"/>
  <p:tag name="KSO_WM_UNIT_ID" val="diagram20204767_1*l_h_f*1_2_1"/>
  <p:tag name="KSO_WM_UNIT_INDEX" val="1_2_1"/>
  <p:tag name="KSO_WM_UNIT_IS_LAYOUT_DIAGRAM" val="1"/>
  <p:tag name="KSO_WM_UNIT_LAYERLEVEL" val="1_1_1"/>
  <p:tag name="KSO_WM_UNIT_NOCLEAR" val="0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TEXT_FILL_FORE_SCHEMECOLOR_INDEX" val="13"/>
  <p:tag name="KSO_WM_UNIT_TEXT_FILL_FORE_SCHEMECOLOR_INDEX_BRIGHTNESS" val="0.35"/>
  <p:tag name="KSO_WM_UNIT_TEXT_FILL_TYPE" val="1"/>
  <p:tag name="KSO_WM_UNIT_TYPE" val="l_h_f"/>
  <p:tag name="KSO_WM_UNIT_VALUE" val="210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9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点击输入标题内容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4"/>
</p:tagLst>
</file>

<file path=ppt/tags/tag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95818"/>
  <p:tag name="KSO_WM_UNIT_COMPATIBLE" val="0"/>
  <p:tag name="KSO_WM_UNIT_DIAGRAM_ISNUMVISUAL" val="0"/>
  <p:tag name="KSO_WM_UNIT_DIAGRAM_ISREFERUNIT" val="0"/>
  <p:tag name="KSO_WM_UNIT_HIGHLIGHT" val="0"/>
  <p:tag name="KSO_WM_UNIT_ID" val="diagram20195818_1*h_f*1_1"/>
  <p:tag name="KSO_WM_UNIT_INDEX" val="1_1"/>
  <p:tag name="KSO_WM_UNIT_LAYERLEVEL" val="1_1"/>
  <p:tag name="KSO_WM_UNIT_NOCLEAR" val="0"/>
  <p:tag name="KSO_WM_UNIT_PRESET_TEXT" val="单击此处添加文本具体内容，简明扼要的阐述您的观点。"/>
  <p:tag name="KSO_WM_UNIT_TYPE" val="h_f"/>
  <p:tag name="KSO_WM_UNIT_VALUE" val="60"/>
</p:tagLst>
</file>

<file path=ppt/tags/tag5.xml><?xml version="1.0" encoding="utf-8"?>
<p:tagLst xmlns:p="http://schemas.openxmlformats.org/presentationml/2006/main">
  <p:tag name="KSO_WM_UNIT_TABLE_BEAUTIFY" val="smartTable{6c245573-188a-4e52-ba49-76db03bcc17e}"/>
  <p:tag name="TABLE_ENDDRAG_ORIGIN_RECT" val="752*140"/>
  <p:tag name="TABLE_ENDDRAG_RECT" val="25*95*752*140"/>
</p:tagLst>
</file>

<file path=ppt/tags/tag6.xml><?xml version="1.0" encoding="utf-8"?>
<p:tagLst xmlns:p="http://schemas.openxmlformats.org/presentationml/2006/main">
  <p:tag name="KSO_WM_UNIT_TABLE_BEAUTIFY" val="smartTable{1a9e10dd-2143-4072-923f-bc1f7906faee}"/>
</p:tagLst>
</file>

<file path=ppt/tags/tag7.xml><?xml version="1.0" encoding="utf-8"?>
<p:tagLst xmlns:p="http://schemas.openxmlformats.org/presentationml/2006/main">
  <p:tag name="KSO_WM_UNIT_PLACING_PICTURE_USER_VIEWPORT" val="{&quot;height&quot;:4005,&quot;width&quot;:6435}"/>
</p:tagLst>
</file>

<file path=ppt/tags/tag8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0aywmk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8606</Words>
  <PresentationFormat>自定义</PresentationFormat>
  <Paragraphs>326</Paragraphs>
  <Slides>33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义启小魏楷</vt:lpstr>
      <vt:lpstr>Arial Unicode MS</vt:lpstr>
      <vt:lpstr>等线</vt:lpstr>
      <vt:lpstr>Calibri</vt:lpstr>
      <vt:lpstr>Arial</vt:lpstr>
      <vt:lpstr>汉仪青云简</vt:lpstr>
      <vt:lpstr>楷体</vt:lpstr>
      <vt:lpstr>Times New Roman</vt:lpstr>
      <vt:lpstr>黑体</vt:lpstr>
      <vt:lpstr>华光粗黑_CNKI</vt:lpstr>
      <vt:lpstr>方正书宋_GBK</vt:lpstr>
      <vt:lpstr>华文仿宋</vt:lpstr>
      <vt:lpstr>仿宋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命题指导思想：突出立德树人</vt:lpstr>
      <vt:lpstr>PowerPoint 演示文稿</vt:lpstr>
      <vt:lpstr>题型结构：稳中求新，增强开放性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2017-11-06T12:32:00Z</dcterms:created>
  <dcterms:modified xsi:type="dcterms:W3CDTF">2021-06-13T02:05:34Z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