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"/>
  </p:notesMasterIdLst>
  <p:sldIdLst>
    <p:sldId id="256" r:id="rId4"/>
    <p:sldId id="347" r:id="rId5"/>
    <p:sldId id="338" r:id="rId6"/>
    <p:sldId id="360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408" r:id="rId22"/>
    <p:sldId id="387" r:id="rId23"/>
    <p:sldId id="388" r:id="rId24"/>
    <p:sldId id="409" r:id="rId25"/>
    <p:sldId id="389" r:id="rId26"/>
    <p:sldId id="390" r:id="rId27"/>
    <p:sldId id="391" r:id="rId28"/>
    <p:sldId id="392" r:id="rId29"/>
    <p:sldId id="393" r:id="rId30"/>
    <p:sldId id="394" r:id="rId31"/>
    <p:sldId id="410" r:id="rId32"/>
    <p:sldId id="334" r:id="rId33"/>
    <p:sldId id="272" r:id="rId34"/>
    <p:sldId id="275" r:id="rId35"/>
    <p:sldId id="335" r:id="rId36"/>
    <p:sldId id="399" r:id="rId37"/>
    <p:sldId id="336" r:id="rId38"/>
    <p:sldId id="400" r:id="rId39"/>
    <p:sldId id="277" r:id="rId40"/>
    <p:sldId id="401" r:id="rId41"/>
    <p:sldId id="327" r:id="rId42"/>
    <p:sldId id="273" r:id="rId43"/>
    <p:sldId id="301" r:id="rId44"/>
    <p:sldId id="402" r:id="rId45"/>
    <p:sldId id="302" r:id="rId46"/>
    <p:sldId id="395" r:id="rId47"/>
    <p:sldId id="357" r:id="rId48"/>
    <p:sldId id="403" r:id="rId49"/>
    <p:sldId id="396" r:id="rId50"/>
    <p:sldId id="404" r:id="rId51"/>
    <p:sldId id="405" r:id="rId52"/>
    <p:sldId id="359" r:id="rId53"/>
    <p:sldId id="358" r:id="rId54"/>
    <p:sldId id="406" r:id="rId55"/>
  </p:sldIdLst>
  <p:sldSz cx="9144000" cy="6096000"/>
  <p:notesSz cx="6858000" cy="9144000"/>
  <p:custDataLst>
    <p:tags r:id="rId56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6" autoAdjust="0"/>
    <p:restoredTop sz="90704" autoAdjust="0"/>
  </p:normalViewPr>
  <p:slideViewPr>
    <p:cSldViewPr>
      <p:cViewPr varScale="1">
        <p:scale>
          <a:sx n="80" d="100"/>
          <a:sy n="80" d="100"/>
        </p:scale>
        <p:origin x="-84" y="-174"/>
      </p:cViewPr>
      <p:guideLst>
        <p:guide orient="horz" pos="19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tags" Target="tags/tag1.xml" /><Relationship Id="rId57" Type="http://schemas.openxmlformats.org/officeDocument/2006/relationships/presProps" Target="presProps.xml" /><Relationship Id="rId58" Type="http://schemas.openxmlformats.org/officeDocument/2006/relationships/viewProps" Target="viewProps.xml" /><Relationship Id="rId59" Type="http://schemas.openxmlformats.org/officeDocument/2006/relationships/theme" Target="theme/theme1.xml" /><Relationship Id="rId6" Type="http://schemas.openxmlformats.org/officeDocument/2006/relationships/slide" Target="slides/slide3.xml" /><Relationship Id="rId60" Type="http://schemas.openxmlformats.org/officeDocument/2006/relationships/tableStyles" Target="tableStyles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D0B840-71AF-4B37-B429-5A8BE8A38C83}" type="datetimeFigureOut">
              <a:rPr lang="zh-CN" altLang="en-US"/>
              <a:pPr>
                <a:defRPr/>
              </a:pPr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74D076-5F81-452A-A63E-9D541093F3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65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zh-CN" altLang="en-US">
              <a:ea typeface="宋体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C4A97-48F8-487A-B3BD-DE35D0066AF8}" type="slidenum">
              <a:rPr lang="zh-CN" altLang="en-US" smtClean="0">
                <a:latin typeface="Arial"/>
              </a:rPr>
              <a:t>1</a:t>
            </a:fld>
            <a:endParaRPr lang="en-US" altLang="zh-CN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23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61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8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98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33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1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7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2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98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9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46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4D076-5F81-452A-A63E-9D541093F30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4715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00300"/>
            <a:ext cx="57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06800"/>
            <a:ext cx="5715000" cy="584200"/>
          </a:xfrm>
        </p:spPr>
        <p:txBody>
          <a:bodyPr/>
          <a:lstStyle>
            <a:lvl1pPr marL="0" indent="0" algn="ctr">
              <a:buFontTx/>
              <a:buNone/>
              <a:defRPr sz="2400">
                <a:ea typeface="黑体" pitchFamily="2" charset="-122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59CE-8AB9-45A0-BA43-33181C9A38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6050" y="457200"/>
            <a:ext cx="1885950" cy="49879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505450" cy="49879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84E5-5AF6-40CE-B61B-DA52325E24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893888"/>
            <a:ext cx="7772400" cy="13065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54400"/>
            <a:ext cx="6400800" cy="15573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5BF6-5EEC-409E-A4FD-95F06AE6F3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904860"/>
            <a:ext cx="8229600" cy="4022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4D6D-59DF-44CB-980A-BE9825156C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917950"/>
            <a:ext cx="7772400" cy="12096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84450"/>
            <a:ext cx="7772400" cy="1333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C7EA-E03F-43B5-9056-F38D8D63EB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22400"/>
            <a:ext cx="40386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B438-BC9E-42A2-8F7C-7FAAC35D67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1016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65250"/>
            <a:ext cx="4040188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33575"/>
            <a:ext cx="4040188" cy="3511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65250"/>
            <a:ext cx="4041775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933575"/>
            <a:ext cx="4041775" cy="3511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14AA-CC11-4277-8A41-E1BD329EC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EC64-E3DE-4A27-A511-8A967BE82D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9785-1F3D-4201-B03B-4E3C2BE99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3008313" cy="10334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42888"/>
            <a:ext cx="5111750" cy="520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76350"/>
            <a:ext cx="3008313" cy="4168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3990-145F-4AD6-A372-72D4FA63FF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751E-2D6E-4F60-9981-7F7CA324F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267200"/>
            <a:ext cx="5486400" cy="503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44513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770438"/>
            <a:ext cx="5486400" cy="715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23E4-0FA3-4452-B38C-38B50ECC0E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D3F2-6653-433B-835C-2C57EABA12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9879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9879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7D99-1842-4497-BDF0-846A4E3E5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917950"/>
            <a:ext cx="7772400" cy="12096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84450"/>
            <a:ext cx="7772400" cy="1333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12CB-D116-46F1-B16A-B358084D1D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422400"/>
            <a:ext cx="36957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22400"/>
            <a:ext cx="36957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5F64-152A-4D4F-93F4-9AB6685AD6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1016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65250"/>
            <a:ext cx="4040188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33575"/>
            <a:ext cx="4040188" cy="3511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65250"/>
            <a:ext cx="4041775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933575"/>
            <a:ext cx="4041775" cy="3511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CB4B-6739-4DD6-99FF-99D1C7D524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D9CE-BF71-4963-8AB0-4A7AD7F382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A6CA-26C9-4077-B1EC-0E00038C19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3008313" cy="10334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42888"/>
            <a:ext cx="5111750" cy="520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76350"/>
            <a:ext cx="3008313" cy="4168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193A-B394-439E-8ED5-152E4618A6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267200"/>
            <a:ext cx="5486400" cy="503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44513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770438"/>
            <a:ext cx="5486400" cy="715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0CD2-5B32-42CF-BE14-7BC0FD9139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2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3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57200"/>
            <a:ext cx="7543800" cy="803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22400"/>
            <a:ext cx="7543800" cy="402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624513"/>
            <a:ext cx="1676400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624513"/>
            <a:ext cx="2895600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624513"/>
            <a:ext cx="1752600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fld id="{7B478858-9D25-4C3B-86D9-7039EB31E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2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2400"/>
            <a:ext cx="8229600" cy="402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551488"/>
            <a:ext cx="2133600" cy="423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551488"/>
            <a:ext cx="2895600" cy="423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551488"/>
            <a:ext cx="2133600" cy="423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70E59EE-E9B8-41B9-9976-E1C9DFF08B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7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8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 5"/>
          <p:cNvSpPr>
            <a:spLocks noGrp="1"/>
          </p:cNvSpPr>
          <p:nvPr>
            <p:ph type="ctrTitle"/>
          </p:nvPr>
        </p:nvSpPr>
        <p:spPr>
          <a:xfrm>
            <a:off x="1403648" y="2327920"/>
            <a:ext cx="6203776" cy="11430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zh-CN" sz="3600" b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2021</a:t>
            </a:r>
            <a:r>
              <a:rPr lang="zh-CN" altLang="en-US" sz="3600" b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年全国</a:t>
            </a:r>
            <a:r>
              <a:rPr lang="zh-CN" altLang="en-US" sz="3600" b="0">
                <a:solidFill>
                  <a:schemeClr val="tx1"/>
                </a:solidFill>
                <a:latin typeface="Times New Roman" panose="02020603050405020304" pitchFamily="18" charset="0"/>
                <a:ea typeface="汉仪行楷简" panose="02010609000101010101" pitchFamily="49" charset="-122"/>
                <a:cs typeface="Times New Roman" panose="02020603050405020304" pitchFamily="18" charset="0"/>
              </a:rPr>
              <a:t>甲</a:t>
            </a:r>
            <a:r>
              <a:rPr lang="zh-CN" altLang="en-US" sz="3600" b="0">
                <a:solidFill>
                  <a:schemeClr val="tx1"/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卷历史试题评析及备考建议</a:t>
            </a:r>
            <a:endParaRPr lang="en-US" altLang="zh-CN" sz="3600" b="0">
              <a:solidFill>
                <a:schemeClr val="tx1"/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4099" name="副标题 6"/>
          <p:cNvSpPr>
            <a:spLocks noGrp="1"/>
          </p:cNvSpPr>
          <p:nvPr>
            <p:ph type="subTitle" idx="1"/>
          </p:nvPr>
        </p:nvSpPr>
        <p:spPr>
          <a:xfrm>
            <a:off x="1285852" y="3619504"/>
            <a:ext cx="6643734" cy="508616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zh-CN" sz="3200">
                <a:latin typeface="汉仪行楷简" panose="02010609000101010101" pitchFamily="49" charset="-122"/>
                <a:ea typeface="汉仪行楷简" panose="02010609000101010101" pitchFamily="49" charset="-122"/>
              </a:rPr>
              <a:t> </a:t>
            </a:r>
            <a:r>
              <a:rPr lang="zh-CN" altLang="en-US" sz="3200">
                <a:latin typeface="汉仪行楷简" panose="02010609000101010101" pitchFamily="49" charset="-122"/>
                <a:ea typeface="汉仪行楷简" panose="02010609000101010101" pitchFamily="49" charset="-122"/>
              </a:rPr>
              <a:t>刘松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材料只能反映士绅盲目崇拜文凭，不一定是关系紧张。一般而言士绅指的是地方上有文化、有宗族身份、有一定财富的群体，这个概念有点点为难了教育落后地区。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材料信息是地方读书人对不同出身官员的态度，不涉及政务，谈不上左右政事。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决定是绝对项不选。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材料信息直接解读就是这个意思。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7697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31856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28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1861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慈禧发动政变处置政敌时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特别把“不能尽心和议”列为罪状。英国人在华创办的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北华捷报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称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:“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在这个特别的关头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我们要比我们同中国发生联系的其他任何时期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更有必要去支持帝国的现存政府。”由此可知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太平天国将面临更严峻的形势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清政府沦为洋人的朝廷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清廷顽固派势力地位得到加强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传统的外交体制被抛弃</a:t>
            </a:r>
          </a:p>
          <a:p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考点：晚清统治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统治危机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84368" y="2494002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D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36096" y="323465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一题一句：祺祥政变并非常规知识点，但是题目套路很简单，就是考察顽固派和外国反动势力勾结。顺道，太平天国是十周年热点，上次出现在卷子上是十年前。</a:t>
            </a:r>
          </a:p>
        </p:txBody>
      </p:sp>
    </p:spTree>
    <p:extLst>
      <p:ext uri="{BB962C8B-B14F-4D97-AF65-F5344CB8AC3E}">
        <p14:creationId xmlns:p14="http://schemas.microsoft.com/office/powerpoint/2010/main" val="69742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材料涉及的是政变，太平天国是叛变。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这是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辛丑条约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影响。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材料涉及历史事件是祺祥政变，对付的是八大臣，结果是慈禧掌握大权。材料信息是慈禧巴结外国人，外国人也乐意支持慈禧，得出的结论是在中外反动势力勾结维护了顽固派统治。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材料信息不能看出外交体制。外交体制的变化是被迫由传统的宗藩外交转变为近代条约外交，在近代中国这是一系列不平等条约和清政府外交转型带来的结果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28429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822619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29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．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1921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蔡和森写信给陈独秀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讨论马克思学说与中国无产阶级的关系时称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:“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西方大工业国的无产阶级常常受其资本家的贿买、笼络而不自觉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此所以社会革命不发生于资本集中、工业极盛、殖民地极富之英、美、法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而发生于殖民地极少、工业落后之农业国俄罗斯也。”他意在强调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社会革命不会发生在发达资本主义国家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无产阶级受资本家笼络而失去革命动力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中国已经具备了进行无产阶级革命的客观条件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俄国以城市为中心的革命道路不适合中国国情</a:t>
            </a: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考点：近代革命历程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无产阶级探索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2615952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C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548" y="48482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一题一句：建党百年热点话题。无论材料还是答案都没有什么新意，常规考察无产阶级革命的条件是</a:t>
            </a:r>
          </a:p>
        </p:txBody>
      </p:sp>
    </p:spTree>
    <p:extLst>
      <p:ext uri="{BB962C8B-B14F-4D97-AF65-F5344CB8AC3E}">
        <p14:creationId xmlns:p14="http://schemas.microsoft.com/office/powerpoint/2010/main" val="1227849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材料信息是相较发达国家，落后国家更能搞成革命，而不是说发达国家就不会有革命，“不会”一词太绝对。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同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，“失去”一词太绝对。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材料用俄国举例，想说明的就是落后国家具备无产阶级革命条件，结合时代背景自然是说中国。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材料信息不能革命道路问题，这是典型的正确但无关材料的选项。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359377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4686715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30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．表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11931~1934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年中国钢铁业情况表单位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吨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根据表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可知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当时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中国民族工业失去发展空间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民族企业规模日益萎缩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国民政府实业政策无甚成效</a:t>
            </a: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中国工业基础薄弱落后</a:t>
            </a: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考点：近代经济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工业化历程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76434" y="1106262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D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36096" y="3048000"/>
            <a:ext cx="3359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一题一句：常规进出口数据分析题。不仅要注意数值大小，还要注意进出口项目内容。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20CAFAB3-1B0A-4D88-B33F-7E2820560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30564"/>
              </p:ext>
            </p:extLst>
          </p:nvPr>
        </p:nvGraphicFramePr>
        <p:xfrm>
          <a:off x="1151441" y="1582224"/>
          <a:ext cx="6660919" cy="12192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56263">
                  <a:extLst>
                    <a:ext uri="{9D8B030D-6E8A-4147-A177-3AD203B41FA5}">
                      <a16:colId xmlns:a16="http://schemas.microsoft.com/office/drawing/2014/main" xmlns="" val="294945753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69527837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2799817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65109350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836783422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r>
                        <a:rPr lang="zh-CN" sz="1600" spc="100">
                          <a:effectLst/>
                        </a:rPr>
                        <a:t>年份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sz="1600" spc="100">
                          <a:effectLst/>
                        </a:rPr>
                        <a:t>铁砂产量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sz="1600" spc="100">
                          <a:effectLst/>
                        </a:rPr>
                        <a:t>铁砂及生铁输出量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sz="1600" spc="100">
                          <a:effectLst/>
                        </a:rPr>
                        <a:t>钢铁消费量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sz="1600" spc="100">
                          <a:effectLst/>
                        </a:rPr>
                        <a:t>钢铁输入量</a:t>
                      </a:r>
                      <a:r>
                        <a:rPr lang="en-US" sz="1600" spc="100">
                          <a:effectLst/>
                        </a:rPr>
                        <a:t> 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664574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1931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1840279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831652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804000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557625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7029371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1932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1839212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758441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404000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430655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0642368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1933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1903466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992521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694000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525673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2179225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1934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2135031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864107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770000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sz="1600" spc="100">
                          <a:effectLst/>
                        </a:rPr>
                        <a:t>617726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6244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37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“失去”一词太绝对。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“日益”一词太绝对，而且材料就不是萎缩，顶多叫发展缓慢 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国民政府的实业改革是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1936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年才开始的，政策无效就无从谈起。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材料信息是出口原材料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铁砂，进口制成品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钢铁，自然是反映工业落后，沦为原料产地和商品倾销地。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31856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31.1982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人民日报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报道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浙江义乌某供销社在改革后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改变了过去“上面来货多少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下面供应多少”的状况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主动深入农户了解他们对生产资料的需求情况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采购农民所需物资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许多职工还积极寻找经营门路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开拓新的市场。出现这一现象是由于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计划与市场的关系得以理顺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经济责任制逐步实行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城市经济体制改革全面展开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现代企业制度的确立</a:t>
            </a: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考点：改革开放新时期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计划与市场关系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70707" y="2615952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B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46469" y="3408040"/>
            <a:ext cx="374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一题一句：去年就三个题都是</a:t>
            </a:r>
            <a:r>
              <a:rPr lang="en-US" altLang="zh-CN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年代，今年又来，典型反押题的意思。考察方式依旧简单，还是那句话现代中国一定要背精确时间。</a:t>
            </a:r>
          </a:p>
        </p:txBody>
      </p:sp>
    </p:spTree>
    <p:extLst>
      <p:ext uri="{BB962C8B-B14F-4D97-AF65-F5344CB8AC3E}">
        <p14:creationId xmlns:p14="http://schemas.microsoft.com/office/powerpoint/2010/main" val="1802466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A.1992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建立社会主义市场经济算是基本理顺。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材料信息是供销社积极性上升，对应时期的经济改革只能是经济责任制。这个词有点新意，但不稀奇，因为农村当年搞的叫家庭联产承包责任制，那个是土地，这个是生产资料，仅此而已。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400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经济责任制，是我国实行责任、权利和利益紧密结合的生产、经营管理制度。主要有国家和企业之间的经济责任制、各经济单位之间的经济责任制、企业内部的经济责任制以及农村集体经济中的经济责任制等。核心是实行物质利益原则，企业经济收入和个人劳动报酬同工作成果直接挂钩，从而做到各司其职，各负其责，有责，有权，有利，有罚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C.1984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D.1984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开始逐步确立。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47165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569A95-6088-4996-B170-BBA329E2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近似真题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D133C5FC-0A3D-40A4-95F5-BFA070F02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9808"/>
            <a:ext cx="8138460" cy="4022725"/>
          </a:xfrm>
        </p:spPr>
      </p:pic>
    </p:spTree>
    <p:extLst>
      <p:ext uri="{BB962C8B-B14F-4D97-AF65-F5344CB8AC3E}">
        <p14:creationId xmlns:p14="http://schemas.microsoft.com/office/powerpoint/2010/main" val="158972624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FCC254-ADF2-4804-86D2-F8D2EBED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39688"/>
            <a:ext cx="7543800" cy="803275"/>
          </a:xfrm>
        </p:spPr>
        <p:txBody>
          <a:bodyPr/>
          <a:lstStyle/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特征综述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EF5E1B-6AB4-4379-A80E-58E91980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87760"/>
            <a:ext cx="8607518" cy="4814813"/>
          </a:xfrm>
        </p:spPr>
        <p:txBody>
          <a:bodyPr/>
          <a:lstStyle/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两大主旨：立德树人、家国情怀，贯彻试卷始终。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重视基础知识点：选择题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24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27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31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33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题都是纯知识点考察，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关注主干知识深度理解是近年来备课的核心要素。选修改革和人物，也都出自教材本身，高考选修回归教材的趋势相对明晰，也是体现对知识内容的高度重视。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强调时空观念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大部分选择都是结合时间信息进行素材处理，避免了学生靠纯粹的语文逻辑推理得分，回归了历史学科的本质特征考察。所以强化必要的时间背诵依然重要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命题角度有新意：选择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25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26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28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32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34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题都在已有的知识结构中寻找了新的命题角度。需要考生灵活思考，答案又没有超出常规套路。复习过程中要多注意素材的多元拓展，但是又不能过于求新求奇。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重视历史解释能力：每一个选择题都需要考生结合素材进行合理分析，纯粹的死记硬背只能解决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31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题一个话题。所以注重具体历史现象解读能力的培养，是平时复习的关键。</a:t>
            </a:r>
            <a:endParaRPr lang="en-US" altLang="zh-CN" sz="1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注重独立评价能力养成：材料题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41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>
                <a:latin typeface="华文中宋" panose="02010600040101010101" pitchFamily="2" charset="-122"/>
                <a:ea typeface="华文中宋" panose="02010600040101010101" pitchFamily="2" charset="-122"/>
              </a:rPr>
              <a:t>42</a:t>
            </a:r>
            <a:r>
              <a:rPr lang="zh-CN" altLang="en-US" sz="1800">
                <a:latin typeface="华文中宋" panose="02010600040101010101" pitchFamily="2" charset="-122"/>
                <a:ea typeface="华文中宋" panose="02010600040101010101" pitchFamily="2" charset="-122"/>
              </a:rPr>
              <a:t>题，分别考察新中国外贸发展、明朝卫所制度，两个素材都在学生常规学习之外，但答案又在核心知识之内，需要学生结合时代信息进行合理分析。</a:t>
            </a:r>
          </a:p>
        </p:txBody>
      </p:sp>
    </p:spTree>
    <p:extLst>
      <p:ext uri="{BB962C8B-B14F-4D97-AF65-F5344CB8AC3E}">
        <p14:creationId xmlns:p14="http://schemas.microsoft.com/office/powerpoint/2010/main" val="77795458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4542699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32.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古希腊阿里斯托芬在一部作品中写道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雅典某陪审员对他儿子记。徳那里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就有人把盗窃过公款的温柔的手”递给他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并向他鞠躬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经过这么一恳求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他的火气也就消了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随即进入法庭。这可以用于说明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在古代雅典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司法审判不能体现民意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民主政治制度已趋于完善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直接民主无法确保正义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公民法注重调解经济纠纷</a:t>
            </a: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考点：雅典民主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司法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66152" y="2617016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C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76056" y="369607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一题一句：高考其实挺爱考雅典司法的，这是第三次出现了。主题都是吐槽不公正，毫无新意。算个民法典热点话题关注吧。</a:t>
            </a:r>
          </a:p>
        </p:txBody>
      </p:sp>
    </p:spTree>
    <p:extLst>
      <p:ext uri="{BB962C8B-B14F-4D97-AF65-F5344CB8AC3E}">
        <p14:creationId xmlns:p14="http://schemas.microsoft.com/office/powerpoint/2010/main" val="2356128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雅典司法是陪审法庭负责，肯定能体现民意，但是不一定体现公正。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材料是司法问题，并非政治问题。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法官因为对方的恭敬而改变了心态，说明司法容易受主观情绪影响。而这个司法制度是民主的产物，所以结论是直接民主不利于公平正义的保证。不过个人觉得这个材料和答案之间的关系比较牵强，太过于间接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材料信息是贪污问题，不是社会经济问题。</a:t>
            </a:r>
          </a:p>
        </p:txBody>
      </p:sp>
    </p:spTree>
    <p:extLst>
      <p:ext uri="{BB962C8B-B14F-4D97-AF65-F5344CB8AC3E}">
        <p14:creationId xmlns:p14="http://schemas.microsoft.com/office/powerpoint/2010/main" val="12869554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479-47BD-40FE-A3A6-E1C8E857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近似真题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F313DB12-DB40-4471-BE55-D6AC60DAE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63824"/>
            <a:ext cx="7296426" cy="4022725"/>
          </a:xfrm>
        </p:spPr>
      </p:pic>
    </p:spTree>
    <p:extLst>
      <p:ext uri="{BB962C8B-B14F-4D97-AF65-F5344CB8AC3E}">
        <p14:creationId xmlns:p14="http://schemas.microsoft.com/office/powerpoint/2010/main" val="27033019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31856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33.1871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巴黎公社建立后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当时在巴黎的俄国革命者拉甫罗夫说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这次革命“与其他革命迴然不同”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革命领导者都是“无名的人”“法国最有名望的人物所不敢做和不能做成的事情”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这些普通人却轻而易举地做成了。据此可知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巴黎公社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建立了稳固的工农联盟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废除了君主专制制度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体现工人政权鲜明特征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深受俄国革命的影响</a:t>
            </a: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考点：社会主义道路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巴黎公社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2040" y="2589817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C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0032" y="41482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一题一句：周年热点事件。简单材料信息提取，错项安排过于乏味。</a:t>
            </a:r>
          </a:p>
        </p:txBody>
      </p:sp>
    </p:spTree>
    <p:extLst>
      <p:ext uri="{BB962C8B-B14F-4D97-AF65-F5344CB8AC3E}">
        <p14:creationId xmlns:p14="http://schemas.microsoft.com/office/powerpoint/2010/main" val="283470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巴黎公社没有建立工农联盟。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这时的法国君主专制是被第三共和国结束的，原因是普法战争法国战败第二帝国被国防政府取代。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材料信息是巴黎公社参与者都是普通民众，结合所学的合理推论是工人阶级争取建立自己政权。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俄国还没有革命。</a:t>
            </a:r>
          </a:p>
        </p:txBody>
      </p:sp>
    </p:spTree>
    <p:extLst>
      <p:ext uri="{BB962C8B-B14F-4D97-AF65-F5344CB8AC3E}">
        <p14:creationId xmlns:p14="http://schemas.microsoft.com/office/powerpoint/2010/main" val="200237666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31856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34.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苏俄国内战争时期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在察里津和卡卢加一带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当地苏维埃政权没有禁止粮食的自由贸易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而是向贩粮者征税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用于支援战争和救济饥民。这一史实可用来说明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当时苏俄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粮食短缺问题得到解决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自由贸易成为经济活动常态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战时经济措施存在弊端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粮食税已经代替余粮收集制</a:t>
            </a: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考点：社会主义道路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列宁时期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8304" y="2399928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C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3548" y="493312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一题一句：常规战时共产主义政策缺陷考察。记得战共缺点是从农民那拿走太多，新经济政策好处是调动积极性。</a:t>
            </a:r>
          </a:p>
        </p:txBody>
      </p:sp>
    </p:spTree>
    <p:extLst>
      <p:ext uri="{BB962C8B-B14F-4D97-AF65-F5344CB8AC3E}">
        <p14:creationId xmlns:p14="http://schemas.microsoft.com/office/powerpoint/2010/main" val="2143958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只能叫战时的粮食需要得到解决，不能说解决了粮食短缺，粮食短缺只能用生产力发展来解决。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新经济政策在斯大林时期实际上被停止了，所以自由贸易并没有成为常态。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材料信息是在战时共产主义时期依然存在粮食贸易，侧面说明了战时共产主义政策不能满足人民的日常需要，政府不得不允许自由贸易存在，这体现了战时的经济措施有弊端。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D.1921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年以后才有新经济政策，而且是正常恢复了自由贸易，并不是“没有禁止”，所以“代替”这一推论不成立。</a:t>
            </a:r>
          </a:p>
        </p:txBody>
      </p:sp>
    </p:spTree>
    <p:extLst>
      <p:ext uri="{BB962C8B-B14F-4D97-AF65-F5344CB8AC3E}">
        <p14:creationId xmlns:p14="http://schemas.microsoft.com/office/powerpoint/2010/main" val="62454155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31856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35.1930~1931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组约市儿童餐厅提供的廉价午餐数量猛增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曾在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1917~1918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年因战争而畅销的香烟产量再次剧增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许多穿着整洁西装的商贩在街头兜售苹果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也成为城市一景。这反映出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当时美国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经济危机持续加深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社会矛盾趋于缓和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新政取得良好成效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福利制度已经确立</a:t>
            </a: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考点：资本主义道路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经济危机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2130864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A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0032" y="332712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一题一句：吐槽资本主义发展缺陷是近年的常规操作。经济危机加深的话题重复了前年的考点。</a:t>
            </a:r>
          </a:p>
        </p:txBody>
      </p:sp>
    </p:spTree>
    <p:extLst>
      <p:ext uri="{BB962C8B-B14F-4D97-AF65-F5344CB8AC3E}">
        <p14:creationId xmlns:p14="http://schemas.microsoft.com/office/powerpoint/2010/main" val="90304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材料反映的是廉价午餐和体面的人在街边卖货，说明经济困难，就业形势严峻，反映了危机加深。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材料现象是人民生活困难只能说明矛盾激化，不能说明缓和。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新政开始于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1933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福利制度是国家保障人民最低生活水平，材料完全不体现这一信息。</a:t>
            </a:r>
          </a:p>
        </p:txBody>
      </p:sp>
    </p:spTree>
    <p:extLst>
      <p:ext uri="{BB962C8B-B14F-4D97-AF65-F5344CB8AC3E}">
        <p14:creationId xmlns:p14="http://schemas.microsoft.com/office/powerpoint/2010/main" val="342025795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1B0C9D-2E0F-478E-A06C-FC1BD4E5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近似真题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95FCF599-782B-4339-81D9-34F556F65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785" y="1031776"/>
            <a:ext cx="7324429" cy="4819675"/>
          </a:xfrm>
        </p:spPr>
      </p:pic>
    </p:spTree>
    <p:extLst>
      <p:ext uri="{BB962C8B-B14F-4D97-AF65-F5344CB8AC3E}">
        <p14:creationId xmlns:p14="http://schemas.microsoft.com/office/powerpoint/2010/main" val="7403426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31856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24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．老子认为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失道而后德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失德而后仁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失仁而后义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失义而后礼”。孔子则说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不学礼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无以立”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要“非礼勿视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非礼勿听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非礼勿言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非礼勿动”这反映出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当时他们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反思西周的礼乐文化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迎合封建贵族政治诉求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主张维护夏商周制度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得到统治者的积极支持</a:t>
            </a:r>
          </a:p>
          <a:p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考点：先秦文化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百家争鸣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2130864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A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8104" y="323886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一题一句：本来想重视的是文言文阅读理解。但是三个错项配的太过于直白，只要时代背景过关，一句都没读懂也能做对。</a:t>
            </a:r>
          </a:p>
        </p:txBody>
      </p:sp>
    </p:spTree>
    <p:extLst>
      <p:ext uri="{BB962C8B-B14F-4D97-AF65-F5344CB8AC3E}">
        <p14:creationId xmlns:p14="http://schemas.microsoft.com/office/powerpoint/2010/main" val="962232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标题 5"/>
          <p:cNvSpPr>
            <a:spLocks noGrp="1"/>
          </p:cNvSpPr>
          <p:nvPr>
            <p:ph type="title"/>
          </p:nvPr>
        </p:nvSpPr>
        <p:spPr>
          <a:xfrm>
            <a:off x="533400" y="167680"/>
            <a:ext cx="8229600" cy="1008112"/>
          </a:xfrm>
        </p:spPr>
        <p:txBody>
          <a:bodyPr/>
          <a:lstStyle/>
          <a:p>
            <a:pPr eaLnBrk="1" fontAlgn="ctr" hangingPunct="1"/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提取材料信息，结合时代特征进行基本评价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现代中国外交与外贸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历史解释、时空观念、唯物史观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9459" name="内容占位符 6"/>
          <p:cNvSpPr>
            <a:spLocks noGrp="1"/>
          </p:cNvSpPr>
          <p:nvPr>
            <p:ph idx="1"/>
          </p:nvPr>
        </p:nvSpPr>
        <p:spPr>
          <a:xfrm>
            <a:off x="143508" y="1175792"/>
            <a:ext cx="8856984" cy="454919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(1)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根据材料一、二并结合所学知识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分析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世纪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50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年代前期美英对华贸易政策存在异、同的原因。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(10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根据材料三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概括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1950~1957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年中国进出口贸易的特征。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(7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(3)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评价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世纪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50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年代前期中国的对外贸易政策。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(8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880466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标题 5"/>
          <p:cNvSpPr>
            <a:spLocks noGrp="1"/>
          </p:cNvSpPr>
          <p:nvPr>
            <p:ph type="title"/>
          </p:nvPr>
        </p:nvSpPr>
        <p:spPr>
          <a:xfrm>
            <a:off x="533400" y="167680"/>
            <a:ext cx="8229600" cy="1008112"/>
          </a:xfrm>
        </p:spPr>
        <p:txBody>
          <a:bodyPr/>
          <a:lstStyle/>
          <a:p>
            <a:pPr eaLnBrk="1" fontAlgn="ctr" hangingPunct="1"/>
            <a:r>
              <a:rPr lang="zh-CN" altLang="zh-CN" sz="2400" b="1"/>
              <a:t>提取材料信息，结合时代特征进行基本评价</a:t>
            </a:r>
            <a:r>
              <a:rPr lang="en-US" altLang="zh-CN" sz="2400" b="1"/>
              <a:t>——</a:t>
            </a:r>
            <a:r>
              <a:rPr lang="zh-CN" altLang="en-US" sz="2400"/>
              <a:t>现代中国外贸</a:t>
            </a:r>
            <a:r>
              <a:rPr lang="zh-CN" altLang="zh-CN" sz="2400" b="1"/>
              <a:t>（</a:t>
            </a:r>
            <a:r>
              <a:rPr lang="zh-CN" altLang="en-US" sz="2400" b="1"/>
              <a:t>历史解释、时空观念、家国情怀</a:t>
            </a:r>
            <a:r>
              <a:rPr lang="zh-CN" altLang="zh-CN" sz="2400" b="1"/>
              <a:t>）</a:t>
            </a:r>
            <a:endParaRPr lang="zh-CN" altLang="zh-CN" sz="2400"/>
          </a:p>
        </p:txBody>
      </p:sp>
      <p:sp>
        <p:nvSpPr>
          <p:cNvPr id="19459" name="内容占位符 6"/>
          <p:cNvSpPr>
            <a:spLocks noGrp="1"/>
          </p:cNvSpPr>
          <p:nvPr>
            <p:ph idx="1"/>
          </p:nvPr>
        </p:nvSpPr>
        <p:spPr>
          <a:xfrm>
            <a:off x="143508" y="959768"/>
            <a:ext cx="8856984" cy="496855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41.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阅读材料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完成下列要求。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(25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材料一中华人民共和国成立前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夕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美国制定了严格管制对华贸易的政策。尽管英国也要“防止共产主义的扩张”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但由于香港是东亚的转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口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贸易中心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英国不愿对除军火外的其他物资实行严格控制。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1950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美国对中国大陆、香港、澳门实行全面禁运。在美国一再施压下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英国同意对战略物资实行有选择台禁添中朝解一战争结束后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包括英国在内的盟国要求放松对华贸易管制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但美国这一政策在艾森豪威尔政府任内一直保持下来</a:t>
            </a:r>
          </a:p>
          <a:p>
            <a:pPr algn="r">
              <a:spcBef>
                <a:spcPct val="0"/>
              </a:spcBef>
            </a:pP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摘编自陶文钊等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中美关系史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>
              <a:spcBef>
                <a:spcPct val="0"/>
              </a:spcBef>
            </a:pP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材料二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1955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对外贸易部部长讲道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五年多来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我们在中央和毛主席正确领导下贯彻了和继续贯彻着下列基本政策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进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口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与出口政策必须贯彻发展生产促进国家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工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业化的原则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稳步发展同苏联和各人民民主国家的贸易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同时根据平等互利的原则采取争取利用与斗争、分化相结合的策略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积极开展对资本主义国家的贸易加强国营对外贸易企业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实行对私营进出口商的社会主义改造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ja-JP" altLang="en-US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>
              <a:spcBef>
                <a:spcPct val="0"/>
              </a:spcBef>
            </a:pP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摘编自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ja-JP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中华人民共和国经济档案资料选编</a:t>
            </a:r>
            <a:r>
              <a:rPr lang="en-US" altLang="ja-JP" sz="200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9" name="内容占位符 6"/>
          <p:cNvSpPr>
            <a:spLocks noGrp="1"/>
          </p:cNvSpPr>
          <p:nvPr>
            <p:ph idx="1"/>
          </p:nvPr>
        </p:nvSpPr>
        <p:spPr>
          <a:xfrm>
            <a:off x="395536" y="426720"/>
            <a:ext cx="8496944" cy="5486400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材料三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表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中国进出口贸易总额计划完成情况单位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亿元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>
              <a:spcBef>
                <a:spcPct val="0"/>
              </a:spcBef>
            </a:pP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据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中华人民共和国经济档案资料选编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zh-CN" altLang="en-US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2B5605E2-8CF5-42DB-9300-9823CAD9A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54808"/>
              </p:ext>
            </p:extLst>
          </p:nvPr>
        </p:nvGraphicFramePr>
        <p:xfrm>
          <a:off x="395536" y="1319808"/>
          <a:ext cx="8496944" cy="2560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36519715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8125441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7104203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08391015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2427454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2288837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62588988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714301075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1950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vert="horz" wrap="square"/>
                    <a:lstStyle/>
                    <a:p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1952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第一个五年计划时期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3070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1953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1954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1955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1956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1957</a:t>
                      </a:r>
                      <a:endParaRPr lang="zh-CN" altLang="zh-CN" sz="16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80637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进出口国别总额合计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41.54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64.61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80.92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84.72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109.80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108.65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104.50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50238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苏联及人民民主国家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13.94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52.50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62.44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69.39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90.16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81.60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70.00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6411907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其中</a:t>
                      </a: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苏联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12.86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40.44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47.82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49.07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68.02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57.91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51.86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016186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亚非及西方国家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27.60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12.11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18.48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15.33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19.64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20.05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27.50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48883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其中</a:t>
                      </a: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西方国家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14.87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1.59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7.08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5.01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7.42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9.69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11.37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53873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1103784"/>
            <a:ext cx="8568952" cy="1944216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CN" sz="2800" b="1"/>
              <a:t>(1)</a:t>
            </a:r>
            <a:r>
              <a:rPr lang="zh-CN" altLang="en-US" sz="2800" b="1"/>
              <a:t>根据材料一、二并结合所学知识</a:t>
            </a:r>
            <a:r>
              <a:rPr lang="en-US" altLang="zh-CN" sz="2800" b="1"/>
              <a:t>,</a:t>
            </a:r>
            <a:r>
              <a:rPr lang="zh-CN" altLang="en-US" sz="2800" b="1"/>
              <a:t>分析</a:t>
            </a:r>
            <a:r>
              <a:rPr lang="en-US" altLang="zh-CN" sz="2800" b="1"/>
              <a:t>20</a:t>
            </a:r>
            <a:r>
              <a:rPr lang="zh-CN" altLang="en-US" sz="2800" b="1"/>
              <a:t>世纪</a:t>
            </a:r>
            <a:r>
              <a:rPr lang="en-US" altLang="zh-CN" sz="2800" b="1"/>
              <a:t>50</a:t>
            </a:r>
            <a:r>
              <a:rPr lang="zh-CN" altLang="en-US" sz="2800" b="1"/>
              <a:t>年代前期美英对华贸易政策存在异、同的原因。</a:t>
            </a:r>
            <a:r>
              <a:rPr lang="en-US" altLang="zh-CN" sz="2800" b="1"/>
              <a:t>(10</a:t>
            </a:r>
            <a:r>
              <a:rPr lang="zh-CN" altLang="en-US" sz="2800" b="1"/>
              <a:t>分</a:t>
            </a:r>
            <a:r>
              <a:rPr lang="en-US" altLang="zh-CN" sz="2800" b="1"/>
              <a:t>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2F2CB7D-3E63-44E9-9CD4-D50DC8330198}"/>
              </a:ext>
            </a:extLst>
          </p:cNvPr>
          <p:cNvSpPr txBox="1"/>
          <p:nvPr/>
        </p:nvSpPr>
        <p:spPr>
          <a:xfrm>
            <a:off x="287524" y="2255912"/>
            <a:ext cx="85329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+mn-ea"/>
                <a:ea typeface="+mn-ea"/>
              </a:rPr>
              <a:t>(1)</a:t>
            </a:r>
            <a:r>
              <a:rPr lang="zh-CN" altLang="en-US" sz="2800" b="1">
                <a:latin typeface="+mn-ea"/>
                <a:ea typeface="+mn-ea"/>
              </a:rPr>
              <a:t>同的原因</a:t>
            </a:r>
            <a:r>
              <a:rPr lang="en-US" altLang="zh-CN" sz="2800" b="1">
                <a:latin typeface="+mn-ea"/>
                <a:ea typeface="+mn-ea"/>
              </a:rPr>
              <a:t>:</a:t>
            </a:r>
            <a:r>
              <a:rPr lang="zh-CN" altLang="en-US" sz="2800" b="1">
                <a:latin typeface="+mn-ea"/>
                <a:ea typeface="+mn-ea"/>
              </a:rPr>
              <a:t>冷战的局势</a:t>
            </a:r>
            <a:r>
              <a:rPr lang="en-US" altLang="zh-CN" sz="2800" b="1">
                <a:latin typeface="+mn-ea"/>
                <a:ea typeface="+mn-ea"/>
              </a:rPr>
              <a:t>,</a:t>
            </a:r>
            <a:r>
              <a:rPr lang="zh-CN" altLang="en-US" sz="2800" b="1">
                <a:latin typeface="+mn-ea"/>
                <a:ea typeface="+mn-ea"/>
              </a:rPr>
              <a:t>意识形态一致</a:t>
            </a:r>
            <a:r>
              <a:rPr lang="en-US" altLang="zh-CN" sz="2800" b="1">
                <a:latin typeface="+mn-ea"/>
                <a:ea typeface="+mn-ea"/>
              </a:rPr>
              <a:t>,</a:t>
            </a:r>
            <a:r>
              <a:rPr lang="zh-CN" altLang="en-US" sz="2800" b="1">
                <a:latin typeface="+mn-ea"/>
                <a:ea typeface="+mn-ea"/>
              </a:rPr>
              <a:t>朝鲜战争的影响</a:t>
            </a:r>
          </a:p>
          <a:p>
            <a:r>
              <a:rPr lang="zh-CN" altLang="en-US" sz="2800" b="1">
                <a:latin typeface="+mn-ea"/>
                <a:ea typeface="+mn-ea"/>
              </a:rPr>
              <a:t>异的原因</a:t>
            </a:r>
            <a:r>
              <a:rPr lang="en-US" altLang="zh-CN" sz="2800" b="1">
                <a:latin typeface="+mn-ea"/>
                <a:ea typeface="+mn-ea"/>
              </a:rPr>
              <a:t>:</a:t>
            </a:r>
            <a:r>
              <a:rPr lang="zh-CN" altLang="en-US" sz="2800" b="1">
                <a:latin typeface="+mn-ea"/>
                <a:ea typeface="+mn-ea"/>
              </a:rPr>
              <a:t>美国实力强大</a:t>
            </a:r>
            <a:r>
              <a:rPr lang="en-US" altLang="zh-CN" sz="2800" b="1">
                <a:latin typeface="+mn-ea"/>
                <a:ea typeface="+mn-ea"/>
              </a:rPr>
              <a:t>,</a:t>
            </a:r>
            <a:r>
              <a:rPr lang="zh-CN" altLang="en-US" sz="2800" b="1">
                <a:latin typeface="+mn-ea"/>
                <a:ea typeface="+mn-ea"/>
              </a:rPr>
              <a:t>企图称霸世界</a:t>
            </a:r>
            <a:r>
              <a:rPr lang="en-US" altLang="zh-CN" sz="2800" b="1">
                <a:latin typeface="+mn-ea"/>
                <a:ea typeface="+mn-ea"/>
              </a:rPr>
              <a:t>;</a:t>
            </a:r>
            <a:r>
              <a:rPr lang="zh-CN" altLang="en-US" sz="2800" b="1">
                <a:latin typeface="+mn-ea"/>
                <a:ea typeface="+mn-ea"/>
              </a:rPr>
              <a:t>英国实力削弱</a:t>
            </a:r>
            <a:r>
              <a:rPr lang="en-US" altLang="zh-CN" sz="2800" b="1">
                <a:latin typeface="+mn-ea"/>
                <a:ea typeface="+mn-ea"/>
              </a:rPr>
              <a:t>,</a:t>
            </a:r>
            <a:r>
              <a:rPr lang="zh-CN" altLang="en-US" sz="2800" b="1">
                <a:latin typeface="+mn-ea"/>
                <a:ea typeface="+mn-ea"/>
              </a:rPr>
              <a:t>香港是东亚贸易中心</a:t>
            </a:r>
            <a:r>
              <a:rPr lang="en-US" altLang="zh-CN" sz="2800" b="1">
                <a:latin typeface="+mn-ea"/>
                <a:ea typeface="+mn-ea"/>
              </a:rPr>
              <a:t>,</a:t>
            </a:r>
            <a:r>
              <a:rPr lang="zh-CN" altLang="en-US" sz="2800" b="1">
                <a:latin typeface="+mn-ea"/>
                <a:ea typeface="+mn-ea"/>
              </a:rPr>
              <a:t>全面禁运损害英国利益；中国的态度与策略。</a:t>
            </a:r>
          </a:p>
        </p:txBody>
      </p:sp>
    </p:spTree>
    <p:extLst>
      <p:ext uri="{BB962C8B-B14F-4D97-AF65-F5344CB8AC3E}">
        <p14:creationId xmlns:p14="http://schemas.microsoft.com/office/powerpoint/2010/main" val="72371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640960" cy="4600029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第一问，美英对华政策的异同主要来自时代背景运用，结合所学可知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年代，冷战是主要的东西方关系主题，英美是同一阵营是常识信息；材料涉及军火主题，因而关联朝鲜战争影响。相同原因不难得出。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不同的原因则需要结合常识信息组织答案。二战后美国势力强，英国实力弱是基本特征；香港问题材料给出了提示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“香港是东亚的转口贸易中心”。政府态度则直接来自材料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“采取争取利用与斗争、分化相结合的策略”。</a:t>
            </a:r>
          </a:p>
        </p:txBody>
      </p:sp>
    </p:spTree>
    <p:extLst>
      <p:ext uri="{BB962C8B-B14F-4D97-AF65-F5344CB8AC3E}">
        <p14:creationId xmlns:p14="http://schemas.microsoft.com/office/powerpoint/2010/main" val="59999911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663" y="1031776"/>
            <a:ext cx="8568952" cy="108012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根据材料三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概括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1950~1957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年中国进出口贸易的特征。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(7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2F2CB7D-3E63-44E9-9CD4-D50DC8330198}"/>
              </a:ext>
            </a:extLst>
          </p:cNvPr>
          <p:cNvSpPr txBox="1"/>
          <p:nvPr/>
        </p:nvSpPr>
        <p:spPr>
          <a:xfrm>
            <a:off x="251519" y="2039888"/>
            <a:ext cx="8608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进出口总额增加较快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以苏联和人民民主国家为主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其中以苏联为主体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与西方国家的贸易经历低谷后又逐渐增加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但所占比例较低。</a:t>
            </a:r>
          </a:p>
        </p:txBody>
      </p:sp>
    </p:spTree>
    <p:extLst>
      <p:ext uri="{BB962C8B-B14F-4D97-AF65-F5344CB8AC3E}">
        <p14:creationId xmlns:p14="http://schemas.microsoft.com/office/powerpoint/2010/main" val="4168788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640960" cy="4600029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第二问，基本来自材料信息观察。表格第一行信息可以直接得出总额迅速扩大这一特点。对比第二、三行信息和第一行总数，可以得出“以苏联和人民民主国家为主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其中以苏联为主体”，对比第五行信息和第一行可以得出“所占比例低”，横向观察低五行信息可以得出西方国家由高到低再到高。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984518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522" y="1024518"/>
            <a:ext cx="8568952" cy="100811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(3)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评价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世纪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50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年代前期中国的对外贸易政策。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(8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2F2CB7D-3E63-44E9-9CD4-D50DC8330198}"/>
              </a:ext>
            </a:extLst>
          </p:cNvPr>
          <p:cNvSpPr txBox="1"/>
          <p:nvPr/>
        </p:nvSpPr>
        <p:spPr>
          <a:xfrm>
            <a:off x="286462" y="2255912"/>
            <a:ext cx="85329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(3)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体现了党的正确领导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逐步建立了适应国内经济建设需要的对外经贸体制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促进了国民经济恢复和发展，有利于社会主义工业化和社会主义改造；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符合独立自主的和平外交攻有利于突破西方国家的经济封锁；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体现了政策的原性与活性。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640960" cy="4600029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问，根据材料三“我们在中央和毛主席正确领导下”可以得出党的正确领导，根据材料主题可以推论建立对外经贸体制，根据时代背景可以得出贯彻独立自主的和平外交、突破西方封锁、促进国民经济的恢复与发展。政策的灵活性与原则性则属于合理的抽象概括，学生较难得出，需要平时多积累总结性评价素材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521598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一题一句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640960" cy="4672037"/>
          </a:xfrm>
        </p:spPr>
        <p:txBody>
          <a:bodyPr/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这个题的关键是熟悉时代特征，才能较好的组织原因和影响类的答案。对材料信息的运用相对间接，要求学生有较为灵活的信息提取和知识关联能力。</a:t>
            </a:r>
            <a:endParaRPr lang="en-US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番外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概括类题型就一句话：一句一句用材料，不漏过一点信息。尽可能全面、细致、准确的挖掘材料。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评价类题型，背景多熟悉时代特征模板，影响、意义多积累素材。总结性评价和分点评价需要灵活配置，一般以分点评价为主。</a:t>
            </a:r>
            <a:endParaRPr lang="en-US" altLang="zh-CN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91600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中老子的意思是道没有了只能靠德，德没有了只能靠仁等等，递推结论是社会道德不好才考礼这样的强制约束，孔子则是突出礼的重要性，结合时代背景他们是从不同角度重新认识礼的价值，这个“礼”只能是周礼。只不过应该是一个反思，一个强化，答案只强调反思有些以偏概全。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结合时代背景可知，孔子和老子都不迎合封建统治者，迎合封建统治的是法家。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多了夏朝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同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，不符合老子、也不符合孔子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38695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316260" y="239688"/>
            <a:ext cx="8511480" cy="946865"/>
          </a:xfrm>
        </p:spPr>
        <p:txBody>
          <a:bodyPr/>
          <a:lstStyle/>
          <a:p>
            <a:pPr eaLnBrk="1" fontAlgn="ctr" hangingPunct="1"/>
            <a:r>
              <a:rPr lang="zh-CN" altLang="zh-CN" sz="2400" b="1"/>
              <a:t>运用所学主干知识</a:t>
            </a:r>
            <a:r>
              <a:rPr lang="zh-CN" altLang="en-US" sz="2400" b="1"/>
              <a:t>得出合理看法并加以说明</a:t>
            </a:r>
            <a:r>
              <a:rPr lang="zh-CN" altLang="zh-CN" sz="2400" b="1"/>
              <a:t>（</a:t>
            </a:r>
            <a:r>
              <a:rPr lang="zh-CN" altLang="en-US" sz="2400" b="1"/>
              <a:t>历史解释、史料实证、时空观念、家国情怀</a:t>
            </a:r>
            <a:r>
              <a:rPr lang="zh-CN" altLang="zh-CN" sz="2400" b="1"/>
              <a:t>）</a:t>
            </a:r>
            <a:endParaRPr lang="zh-CN" altLang="zh-CN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6260" y="1113656"/>
            <a:ext cx="851148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42.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阅读材料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完成下列要求。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(12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材料  卫所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明代常备军军事组织。明代在各要害地方皆设卫所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屯驻军队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若干府划为一个防区设卫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卫下设所。卫所集中分布区城与明代的政治、经济、国防等有密切关系</a:t>
            </a:r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图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明万历年间疆域示意图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局部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根据图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并结合所学知识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在答题卡的地图中标示出明代卫所集中分布的区</a:t>
            </a:r>
          </a:p>
          <a:p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域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并说明集中分布的理由。（要求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: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只需标示出明代卫所的一个集中分布区域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在答题卡的地图中用斜线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////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明确标示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理由准确充分</a:t>
            </a:r>
            <a:r>
              <a:rPr lang="en-US" altLang="zh-CN" sz="20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000">
                <a:latin typeface="华文中宋" panose="02010600040101010101" pitchFamily="2" charset="-122"/>
                <a:ea typeface="华文中宋" panose="02010600040101010101" pitchFamily="2" charset="-122"/>
              </a:rPr>
              <a:t>表述清晰。）</a:t>
            </a:r>
          </a:p>
        </p:txBody>
      </p:sp>
      <p:pic>
        <p:nvPicPr>
          <p:cNvPr id="3074" name="图片 9" descr="中学历史教学园地（www.zxls.com）——全国文章总量、访问量最大的历史教学网站。">
            <a:extLst>
              <a:ext uri="{FF2B5EF4-FFF2-40B4-BE49-F238E27FC236}">
                <a16:creationId xmlns:a16="http://schemas.microsoft.com/office/drawing/2014/main" xmlns="" id="{F28D56DA-C493-4B25-977E-AF66C465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111896"/>
            <a:ext cx="3449484" cy="24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29600" cy="727075"/>
          </a:xfrm>
        </p:spPr>
        <p:txBody>
          <a:bodyPr/>
          <a:lstStyle/>
          <a:p>
            <a:r>
              <a:rPr lang="zh-CN" altLang="en-US">
                <a:solidFill>
                  <a:srgbClr val="0000FF"/>
                </a:solidFill>
              </a:rPr>
              <a:t>我写的，不是标答。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EE7FE73-2380-4E16-982C-17CFC60F81B0}"/>
              </a:ext>
            </a:extLst>
          </p:cNvPr>
          <p:cNvSpPr txBox="1"/>
          <p:nvPr/>
        </p:nvSpPr>
        <p:spPr>
          <a:xfrm>
            <a:off x="755576" y="494754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集中分布区域：山海关以东以北，长城沿线</a:t>
            </a:r>
            <a:endParaRPr lang="en-US" altLang="zh-CN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>
                <a:latin typeface="华文中宋" panose="02010600040101010101" pitchFamily="2" charset="-122"/>
                <a:ea typeface="华文中宋" panose="02010600040101010101" pitchFamily="2" charset="-122"/>
              </a:rPr>
              <a:t>集中分布理由：耕战结合，减少补给压力，减轻财政负担；加强对东北地区的控制，巩固边防；明末女真壮大隐患严重；集中分布有利于应对突发军情。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xmlns="" id="{5CA4C298-0871-4D47-B69C-DD47EA1A6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868" t="1271" r="1717" b="14504"/>
          <a:stretch>
            <a:fillRect/>
          </a:stretch>
        </p:blipFill>
        <p:spPr>
          <a:xfrm>
            <a:off x="1403648" y="971408"/>
            <a:ext cx="5940660" cy="3976139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2AB5D03-E09E-4A4A-8D24-E4E7F4E9B3CD}"/>
              </a:ext>
            </a:extLst>
          </p:cNvPr>
          <p:cNvSpPr txBox="1"/>
          <p:nvPr/>
        </p:nvSpPr>
        <p:spPr>
          <a:xfrm>
            <a:off x="7452320" y="1319808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就不给大家标注斜线了，直接给大家看卫所集中分布的区域有哪些</a:t>
            </a:r>
          </a:p>
        </p:txBody>
      </p:sp>
    </p:spTree>
    <p:extLst>
      <p:ext uri="{BB962C8B-B14F-4D97-AF65-F5344CB8AC3E}">
        <p14:creationId xmlns:p14="http://schemas.microsoft.com/office/powerpoint/2010/main" val="1961890407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640960" cy="4600029"/>
          </a:xfrm>
        </p:spPr>
        <p:txBody>
          <a:bodyPr/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年的小论文新意比较大，上来容易蒙圈。一定要心平气和的记得，所有小论文就是评价分析题，不是背景就是影响，要不就是背景加影响，这个题仅限于背景。稳定心态以后，其实题目就没有乍看上去那么难了。需要认真思考明末的时代背景：万历多年不上朝、宦官干政、财政困难、军备废弛、女真崛起、张居正改革等等，尽可能关联合理信息组织答案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3708593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756" y="209841"/>
            <a:ext cx="8229600" cy="727075"/>
          </a:xfrm>
        </p:spPr>
        <p:txBody>
          <a:bodyPr/>
          <a:lstStyle/>
          <a:p>
            <a:r>
              <a:rPr lang="zh-CN" altLang="en-US"/>
              <a:t>一题一句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743744"/>
            <a:ext cx="8640960" cy="2952327"/>
          </a:xfrm>
        </p:spPr>
        <p:txBody>
          <a:bodyPr/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今年的小论文是比较有新意的一年，和前两年全国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卷的风格有点像，材料出奇，形式出新，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答题套路是一样的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材料素材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时代背景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。把历史能力运用于实际问题的解决是很好的方向，真正体现了知识调用和独立分析能力，只是难度对于基础弱的学生来说偏大了一些。</a:t>
            </a:r>
          </a:p>
        </p:txBody>
      </p:sp>
    </p:spTree>
    <p:extLst>
      <p:ext uri="{BB962C8B-B14F-4D97-AF65-F5344CB8AC3E}">
        <p14:creationId xmlns:p14="http://schemas.microsoft.com/office/powerpoint/2010/main" val="3929814555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6577F5-496C-4A8F-BA71-B0254E14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45.[</a:t>
            </a:r>
            <a:r>
              <a:rPr lang="zh-CN" altLang="en-US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历史</a:t>
            </a:r>
            <a:r>
              <a:rPr lang="en-US" altLang="zh-CN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选修</a:t>
            </a:r>
            <a:r>
              <a:rPr lang="en-US" altLang="zh-CN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1:</a:t>
            </a:r>
            <a:r>
              <a:rPr lang="zh-CN" altLang="en-US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历史上重大改革回眸</a:t>
            </a:r>
            <a:r>
              <a:rPr lang="en-US" altLang="zh-CN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](15</a:t>
            </a:r>
            <a:r>
              <a:rPr lang="zh-CN" altLang="en-US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168510C-851C-4B8C-9780-0CE5262F7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26316"/>
            <a:ext cx="8856984" cy="4733940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材料</a:t>
            </a:r>
            <a:endParaRPr lang="en-US" altLang="zh-CN" sz="18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地方行政制度改革是北魏孝文帝改革的重要内容。北魏前期，在少数民族聚集的地区广设军镇，相当于州，镇下置戍，相当于郡，对所在地区实行军事控制。孝文帝为推行均田制、三长制，下令将全国分为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38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州，除北方边境地区外，中原各地全面裁撤镇、戍，改为州、郡、县，地方管理回归汉晋体制。孝文帝还将州、郡、县依所管地区大小、民户多少等，各分为上、中、下三等，各等级地方长官的品级不同，其下所设属员多少也有相应的差别，规定地方长官“依户给俸”，即据民户多少确定俸禄；又将州刺史带将军号的办法推而广之，各州刺史、各郡太守例加将军号，将军府僚属纳入吏部管理，实际管理一州一郡行政事务，这为隋朝时将地方官吏全部纳入朝廷管理奠定基础。“依户给俸”在孝文帝以后停用，而地方行政机构分为三等九级，直到唐代一直没有改变。</a:t>
            </a:r>
          </a:p>
          <a:p>
            <a:pPr algn="r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据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魏书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等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(1)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概括孝文帝地方行政制度改革的主要内容。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简析孝文帝地方行政制度改革的意义。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(7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7293217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6577F5-496C-4A8F-BA71-B0254E14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答案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168510C-851C-4B8C-9780-0CE5262F7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26316"/>
            <a:ext cx="8856984" cy="4733940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45.</a:t>
            </a:r>
          </a:p>
          <a:p>
            <a:pPr algn="just">
              <a:spcBef>
                <a:spcPct val="0"/>
              </a:spcBef>
            </a:pP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(1)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改镇、成为州、郡、县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由军事管控变为正常行政化管理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地方行政机构分等级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据民户多少给予傣禄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中央对地方官吏加强管理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改宗主督护制为三长制。</a:t>
            </a:r>
          </a:p>
          <a:p>
            <a:pPr algn="just">
              <a:spcBef>
                <a:spcPct val="0"/>
              </a:spcBef>
            </a:pP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实现了统一的行政管理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推动了北魏政权的转型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使均田制得以顺利推行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促进了北方社会经济发展；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有利于整顿吏治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加强中央集权；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影响了隋唐地方行政制度。</a:t>
            </a:r>
          </a:p>
        </p:txBody>
      </p:sp>
    </p:spTree>
    <p:extLst>
      <p:ext uri="{BB962C8B-B14F-4D97-AF65-F5344CB8AC3E}">
        <p14:creationId xmlns:p14="http://schemas.microsoft.com/office/powerpoint/2010/main" val="3076263432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496944" cy="4600029"/>
          </a:xfrm>
        </p:spPr>
        <p:txBody>
          <a:bodyPr/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）根据“除北方边境地区外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中原各地全面裁撤镇、成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改为州、郡、县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地方管理回归汉晋体制”可以得出“改镇、成为州、郡、县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由军事管控变为正常行政化管理”；根据“各分为上、中、下三等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即据民户多少确定俸禄”可以得出“地方行政机构分等级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据民户多少给予傣禄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”根据“全部纳入朝廷管理”可以得出“中央对地方官吏加强管理”；根据所学可以推论“改宗主督护制为三长制。”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）结合所学可知北魏孝文帝改革的主要目的是汉化，再结合材料“这为隋朝时将地方官吏全部纳入朝廷管理奠定基础”，可以得出“实现了统一的行政管理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推动了北魏政权的转型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”、“影响了隋唐地方行政制度。”和“有利于整顿吏治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加强中央集权；”结合所学知识均田制的价值是稳定小农经济，可以得出“使均田制得以顺利推行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促进了北方社会经济发展；”</a:t>
            </a:r>
          </a:p>
        </p:txBody>
      </p:sp>
    </p:spTree>
    <p:extLst>
      <p:ext uri="{BB962C8B-B14F-4D97-AF65-F5344CB8AC3E}">
        <p14:creationId xmlns:p14="http://schemas.microsoft.com/office/powerpoint/2010/main" val="467587390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26D9F8-683D-4B0E-ACD5-05CCFEDD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46.[</a:t>
            </a:r>
            <a:r>
              <a:rPr lang="zh-CN" altLang="en-US" sz="2800" kern="1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历史</a:t>
            </a:r>
            <a:r>
              <a:rPr lang="en-US" altLang="zh-CN" sz="2800" kern="1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kern="1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选修</a:t>
            </a:r>
            <a:r>
              <a:rPr lang="en-US" altLang="zh-CN" sz="2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3:20</a:t>
            </a:r>
            <a:r>
              <a:rPr lang="zh-CN" altLang="en-US" sz="2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世纪的战争与和平</a:t>
            </a:r>
            <a:r>
              <a:rPr lang="en-US" altLang="zh-CN" sz="2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](15</a:t>
            </a:r>
            <a:r>
              <a:rPr lang="zh-CN" altLang="en-US" sz="2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2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endParaRPr lang="zh-CN" altLang="en-US" sz="28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2628AD9-8220-4FBD-B881-9946573C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84275"/>
            <a:ext cx="8640960" cy="4600029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材料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1980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月，两伊战争爆发。联合国安理会呼吁停战，和平解决争端。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1982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月，安理会敦促交战双方停火撤军，并派遣观察团进行监督。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1983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月，联合国派特派团访问两伊境内遭受军事攻击的平民区；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1984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月，又派出调查团前往调查是否使用化学武器，再次呼吁停火；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月，安理会谴责了对来往科威特和沙特各港口商船的攻击。在战争期间，美苏等国向两伊提供了大量武器，插手地区事务。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1987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日，安理会通过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598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号决议，要求两伊立即停火、撤军、交换战俘及和平解决冲突，并决定首次引用联合国宪章第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39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40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条的规定，即如有一方拒绝执行，安理会将“开会审议确保决议获得遵守的进一步措施”。次日，伊拉克宣布予以接受。在各方压力下，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日，伊朗宣布接受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598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号决议。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日，双方正式停火，长达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年的两伊战争结束。</a:t>
            </a:r>
          </a:p>
          <a:p>
            <a:pPr algn="r">
              <a:spcBef>
                <a:spcPct val="0"/>
              </a:spcBef>
            </a:pPr>
            <a:r>
              <a:rPr lang="en-US" altLang="zh-CN" sz="1800" kern="10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摘编自彭树智主编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中东国家通史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等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(1)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说明联合国安理会通过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598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号决议的背景。（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评价联合国在调停两伊战争中的作用。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(6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4216894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2628AD9-8220-4FBD-B881-9946573C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84275"/>
            <a:ext cx="8640960" cy="4600029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46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．（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15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）此前多次调解无效；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交战双方损耗巨大，伤亡惨重；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战争影响到非交战国，造成地区局势动荡；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美苏介入使战争形势更为复杂。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）解决两伊争端，积极维护地区和平与安全；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调停作用有限，缺乏足够约束力。</a:t>
            </a:r>
          </a:p>
        </p:txBody>
      </p:sp>
    </p:spTree>
    <p:extLst>
      <p:ext uri="{BB962C8B-B14F-4D97-AF65-F5344CB8AC3E}">
        <p14:creationId xmlns:p14="http://schemas.microsoft.com/office/powerpoint/2010/main" val="204549761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496944" cy="4600029"/>
          </a:xfrm>
        </p:spPr>
        <p:txBody>
          <a:bodyPr/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根据材料中联合国多次呼吁可以得出“此前多次调解无效”；根据常识和“遭受军事攻击的平民区”可以得出“交战双方损耗巨大，伤亡惨重”；根据“美苏等国向两伊提供了大量武器，插手地区事务”可以得出“战争影响到非交战国，造成地区局势动荡”和“美苏介入使战争形势更为复杂”。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）根据材料中联合国多次呼吁和强调“开会审议确保决议获得遵守的进一步措施”，可以得出“调停作用有限，缺乏足够约束力”；根据“双方正式停火，长达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年的两伊战争结束”，可以得出“解决两伊争端，积极维护地区和平与安全”。</a:t>
            </a:r>
          </a:p>
        </p:txBody>
      </p:sp>
    </p:spTree>
    <p:extLst>
      <p:ext uri="{BB962C8B-B14F-4D97-AF65-F5344CB8AC3E}">
        <p14:creationId xmlns:p14="http://schemas.microsoft.com/office/powerpoint/2010/main" val="263949983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966635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25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．汉代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中央各部门长官与地方各郡太守自行辟召属官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曾一度出现“名公巨卿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以能致贤才为高；而英才俊士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以得所依乘为重”的现象。能够保障辟召制度有效运作的是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分科考试选官制建立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监察体系的改进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郡国并行制度的完善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察举制度的实施</a:t>
            </a:r>
          </a:p>
          <a:p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考点：秦汉政治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监察机制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2130864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B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544" y="493312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一题一句：简单历史现象解析。材料是选官制度运行良好，能起到效果保证作用的只有监察机制完善。</a:t>
            </a:r>
          </a:p>
        </p:txBody>
      </p:sp>
    </p:spTree>
    <p:extLst>
      <p:ext uri="{BB962C8B-B14F-4D97-AF65-F5344CB8AC3E}">
        <p14:creationId xmlns:p14="http://schemas.microsoft.com/office/powerpoint/2010/main" val="11219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26D9F8-683D-4B0E-ACD5-05CCFEDD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1696"/>
            <a:ext cx="8507288" cy="727075"/>
          </a:xfrm>
        </p:spPr>
        <p:txBody>
          <a:bodyPr/>
          <a:lstStyle/>
          <a:p>
            <a:r>
              <a:rPr lang="en-US" altLang="zh-CN" sz="32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47.[</a:t>
            </a:r>
            <a:r>
              <a:rPr lang="zh-CN" altLang="en-US" sz="3200" kern="1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历史</a:t>
            </a:r>
            <a:r>
              <a:rPr lang="en-US" altLang="zh-CN" sz="3200" kern="1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kern="1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选修</a:t>
            </a:r>
            <a:r>
              <a:rPr lang="en-US" altLang="zh-CN" sz="32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4:</a:t>
            </a:r>
            <a:r>
              <a:rPr lang="zh-CN" altLang="en-US" sz="32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中外历史人物评说</a:t>
            </a:r>
            <a:r>
              <a:rPr lang="en-US" altLang="zh-CN" sz="32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](15</a:t>
            </a:r>
            <a:r>
              <a:rPr lang="zh-CN" altLang="en-US" sz="32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32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2628AD9-8220-4FBD-B881-9946573C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31776"/>
            <a:ext cx="8640960" cy="4600029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材料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     1978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日，邓小平在全国科学大会开幕式上的讲话中指出：“科学技术是生产力，这是马克思主义历来的观点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科学技术作为生产力，越来越显示出巨大的作用。”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     1988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日，邓小平在会见捷克斯洛伐克总统胡萨克时讲道：“依我看，科学技术是第一生产力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拿中国来说，五十年代在技术方面与日本差距也不是那么大。但是我们封闭了二十年，没有把国际市场竞争摆在议事日程上，而日本却在这个期间变成了经济大国。”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     1988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24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日，邓小平在视察北京正负电子对撞机工程时指出：“中国必须发展自己的高科技，在世界高科技领城占有一席之地。如果六十年代以来中国没有原子弹、氢弹，没有发射卫星，中国就不能叫有重要影响的大国，就没有现在这样的国际地位。这些东西反映一个民族的能力，也是一个民族、一个国家兴旺发达的标志。”</a:t>
            </a:r>
          </a:p>
          <a:p>
            <a:pPr algn="r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据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邓小平文选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(1)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指出与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1978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年相比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邓小平在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1988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年对科学技术的论述有何新内容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并说明其时代背景。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(9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 algn="just">
              <a:spcBef>
                <a:spcPct val="0"/>
              </a:spcBef>
            </a:pP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(2)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根据材料并结合所学知识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简析邓小平对中国科学技术发展的贡献。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(6</a:t>
            </a:r>
            <a:r>
              <a:rPr lang="zh-CN" altLang="en-US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</a:t>
            </a:r>
            <a:r>
              <a:rPr lang="en-US" altLang="zh-CN" sz="18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</a:p>
          <a:p>
            <a:pPr algn="just">
              <a:spcBef>
                <a:spcPct val="0"/>
              </a:spcBef>
            </a:pPr>
            <a:endParaRPr lang="en-US" altLang="zh-CN" sz="18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266812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2628AD9-8220-4FBD-B881-9946573C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84275"/>
            <a:ext cx="8640960" cy="4600029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47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．（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15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分）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）新内容：突出科学技术是第一生产力，重视高科技。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背景：已实行改革开放；科技水平与西方仍有较大差距；科技对生产力的推动作用巨大。</a:t>
            </a: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）科技领域中的拨乱反正，推动科技体制改革；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促进科技振兴和发展，推进现代化建设；</a:t>
            </a:r>
            <a:endParaRPr lang="en-US" altLang="zh-CN" sz="2400" kern="10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ct val="0"/>
              </a:spcBef>
            </a:pPr>
            <a:r>
              <a:rPr lang="zh-CN" altLang="en-US" sz="2400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进一步强调科技的地位和作用，丰富和发展了马克思主义理论。</a:t>
            </a:r>
          </a:p>
        </p:txBody>
      </p:sp>
    </p:spTree>
    <p:extLst>
      <p:ext uri="{BB962C8B-B14F-4D97-AF65-F5344CB8AC3E}">
        <p14:creationId xmlns:p14="http://schemas.microsoft.com/office/powerpoint/2010/main" val="1491673476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84275"/>
            <a:ext cx="8496944" cy="4600029"/>
          </a:xfrm>
        </p:spPr>
        <p:txBody>
          <a:bodyPr/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）根据“依我看，科学技术是第一生产力”可以得出新内容是“突出科学技术是第一生产力，重视高科技”；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所学知识可以得出背景“改革开放”；根据“但是我们封闭了二十年，没有把国际市场竞争摆在议事日程上，而日本却在这个期间变成了经济大国”可以得出“科技水平与西方仍有较大差距”；根据“科学技术作为生产力，越来越显示出巨大的作用”可以得出“科技对生产力的推动作用巨大”。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根据所学知识可以得出“科技领域中的拨乱反正，推动科技体制改革”；根据时代背景可知“促进科技振兴和发展，推进现代化建设”；结合所学马克思主义相关知识可以推论“进一步强调科技的地位和作用，丰富和发展了马克思主义理论。”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84000" y="11023600"/>
            <a:ext cx="3048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70865626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隋朝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材料信息是豪门大族重视辟召，读书人凭借这个得到重视，说明选官机制运行良好。对此能产生保证效果的只能是监察制度完善。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材料信息不涉及郡和国相关问题。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 辟召并非察举制度常规流程，辟召制度也叫征辟，是专制统治者为了特殊需要延揽人才的制度，是察举制的补充。所以察举制的实施和辟召有效性无关。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674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4398683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26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．宋代盛行婚姻论财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遭到一些士大夫的批评。南宋理学家张栻认为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婚姻结好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岂为财物？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甚至表示“治其尤甚者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以正风俗”。还有理学家强调婚姻是“合二姓之好”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上能事先祖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下可继后世。这反映了当时理学家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淡化婚姻中的宗族观念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意图维护礼教纲常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背离政府对民俗的引导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促成婚姻习俗变革</a:t>
            </a:r>
          </a:p>
          <a:p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考点：宋代文化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儒学影响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2130864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B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4977" y="3178656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一题一句：常规理学评价考察。错项设计可以用无聊来形容，</a:t>
            </a:r>
            <a:r>
              <a:rPr lang="en-US" altLang="zh-CN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ACD</a:t>
            </a:r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基本一个意思，反对旧观念要走新路，而材料是走老路。婚姻主题全国卷高考这是首次涉及，也算是对社会热点的呼应吧。</a:t>
            </a:r>
          </a:p>
        </p:txBody>
      </p:sp>
    </p:spTree>
    <p:extLst>
      <p:ext uri="{BB962C8B-B14F-4D97-AF65-F5344CB8AC3E}">
        <p14:creationId xmlns:p14="http://schemas.microsoft.com/office/powerpoint/2010/main" val="683624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00B552-17E0-42CB-950E-AD1D3A99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解析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0EBFF76-477B-4A80-9A5B-631BE81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7800"/>
            <a:ext cx="8517632" cy="4166741"/>
          </a:xfrm>
        </p:spPr>
        <p:txBody>
          <a:bodyPr/>
          <a:lstStyle/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材料信息中包含“上能事先祖，下可继后世”，所以是重视宗族观念，而不是淡化。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材料信息是重视道德秩序，反对为钱财结婚。所以反映了维护礼教的意图。只是后半句材料出自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这算哪门子理学的主张？明明是继承前人成果</a:t>
            </a:r>
            <a:endParaRPr lang="en-US" altLang="zh-CN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同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，结合时代背景可知，重视宗族应该和政府的要求是一致的，而不是背离。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同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，结合时代背景可知，这一观点不属于变革，而是延续儒学观念。婚姻变革是近代新文化运动以后才比较充分。</a:t>
            </a:r>
            <a:endParaRPr lang="en-US" altLang="zh-CN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58488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5" name="内容占位符 6"/>
          <p:cNvSpPr>
            <a:spLocks noGrp="1"/>
          </p:cNvSpPr>
          <p:nvPr>
            <p:ph idx="1"/>
          </p:nvPr>
        </p:nvSpPr>
        <p:spPr>
          <a:xfrm>
            <a:off x="176966" y="1025581"/>
            <a:ext cx="8967034" cy="3534587"/>
          </a:xfrm>
        </p:spPr>
        <p:txBody>
          <a:bodyPr/>
          <a:lstStyle/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27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．明代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在浙江桐乡县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地方官员若出身进士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当地的秀才就“不胜谄事”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若出身举人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便随意提出要求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苟不如意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便加词色犯之”。这现象反映出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官员士绅之间关系紧张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士人舆论左右地方政事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出身等级决定行政能力</a:t>
            </a:r>
          </a:p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D.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科考功名影响官员威望</a:t>
            </a:r>
          </a:p>
          <a:p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467544" y="239688"/>
            <a:ext cx="8208912" cy="886695"/>
          </a:xfrm>
        </p:spPr>
        <p:txBody>
          <a:bodyPr/>
          <a:lstStyle/>
          <a:p>
            <a:pPr eaLnBrk="1" fontAlgn="ctr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考点：明清政治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选官制度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历史解释、时空观念、史料实证</a:t>
            </a:r>
            <a:r>
              <a: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2320" y="2130864"/>
            <a:ext cx="9906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Brush Script MT" pitchFamily="66" charset="0"/>
              </a:rPr>
              <a:t>D</a:t>
            </a:r>
            <a:endParaRPr lang="zh-CN" altLang="en-US" sz="660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2031" y="447025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一题一句：一张卷子考两个选官的题，也是很重视这个话题了，去年就考过今年又来。材料信息相对直白，就是赤裸裸的鼓励学历“内卷”。</a:t>
            </a:r>
          </a:p>
        </p:txBody>
      </p:sp>
    </p:spTree>
    <p:extLst>
      <p:ext uri="{BB962C8B-B14F-4D97-AF65-F5344CB8AC3E}">
        <p14:creationId xmlns:p14="http://schemas.microsoft.com/office/powerpoint/2010/main" val="2622736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Dragon_powerbar_Rhea">
  <a:themeElements>
    <a:clrScheme name="Dragon_powerbar_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ragon_powerbar_Rhea">
      <a:majorFont>
        <a:latin typeface="Arial"/>
        <a:ea typeface="黑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Dragon_powerbar_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powerbar">
  <a:themeElements>
    <a:clrScheme name="power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bar">
      <a:majorFont>
        <a:latin typeface="Arial"/>
        <a:ea typeface="黑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power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Paragraphs>276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黑体</vt:lpstr>
      <vt:lpstr>宋体</vt:lpstr>
      <vt:lpstr>PMingLiU</vt:lpstr>
      <vt:lpstr>Calibri</vt:lpstr>
      <vt:lpstr>汉仪行楷简</vt:lpstr>
      <vt:lpstr>Times New Roman</vt:lpstr>
      <vt:lpstr>微软雅黑</vt:lpstr>
      <vt:lpstr>华文中宋</vt:lpstr>
      <vt:lpstr>Brush Script MT</vt:lpstr>
      <vt:lpstr>华文楷体</vt:lpstr>
      <vt:lpstr>等线</vt:lpstr>
      <vt:lpstr>arial</vt:lpstr>
      <vt:lpstr>楷体</vt:lpstr>
      <vt:lpstr>Dragon_powerbar_Rhea</vt:lpstr>
      <vt:lpstr>2021年全国甲卷历史试题评析及备考建议</vt:lpstr>
      <vt:lpstr>特征综述</vt:lpstr>
      <vt:lpstr>考点：先秦文化——百家争鸣（历史解释、时空观念、史料实证）</vt:lpstr>
      <vt:lpstr>解析</vt:lpstr>
      <vt:lpstr>考点：秦汉政治——监察机制（历史解释、时空观念、史料实证）</vt:lpstr>
      <vt:lpstr>解析</vt:lpstr>
      <vt:lpstr>考点：宋代文化——儒学影响（历史解释、时空观念、史料实证）</vt:lpstr>
      <vt:lpstr>解析</vt:lpstr>
      <vt:lpstr>考点：明清政治——选官制度（历史解释、时空观念、史料实证）</vt:lpstr>
      <vt:lpstr>解析</vt:lpstr>
      <vt:lpstr>考点：晚清统治——统治危机（历史解释、时空观念、史料实证）</vt:lpstr>
      <vt:lpstr>解析</vt:lpstr>
      <vt:lpstr>考点：近代革命历程——无产阶级探索（历史解释、时空观念、史料实证）</vt:lpstr>
      <vt:lpstr>解析</vt:lpstr>
      <vt:lpstr>考点：近代经济——工业化历程（历史解释、时空观念、史料实证）</vt:lpstr>
      <vt:lpstr>解析</vt:lpstr>
      <vt:lpstr>考点：改革开放新时期——计划与市场关系（历史解释、时空观念、史料实证）</vt:lpstr>
      <vt:lpstr>解析</vt:lpstr>
      <vt:lpstr>近似真题</vt:lpstr>
      <vt:lpstr>考点：雅典民主——司法（历史解释、时空观念、史料实证）</vt:lpstr>
      <vt:lpstr>解析</vt:lpstr>
      <vt:lpstr>近似真题</vt:lpstr>
      <vt:lpstr>考点：社会主义道路——巴黎公社（历史解释、时空观念、史料实证）</vt:lpstr>
      <vt:lpstr>解析</vt:lpstr>
      <vt:lpstr>考点：社会主义道路——列宁时期（历史解释、时空观念）</vt:lpstr>
      <vt:lpstr>解析</vt:lpstr>
      <vt:lpstr>考点：资本主义道路——经济危机（历史解释、时空观念）</vt:lpstr>
      <vt:lpstr>解析</vt:lpstr>
      <vt:lpstr>近似真题</vt:lpstr>
      <vt:lpstr>提取材料信息，结合时代特征进行基本评价——现代中国外交与外贸（历史解释、时空观念、唯物史观）</vt:lpstr>
      <vt:lpstr>提取材料信息，结合时代特征进行基本评价——现代中国外贸（历史解释、时空观念、家国情怀）</vt:lpstr>
      <vt:lpstr>PowerPoint Presentation</vt:lpstr>
      <vt:lpstr>PowerPoint Presentation</vt:lpstr>
      <vt:lpstr>解析</vt:lpstr>
      <vt:lpstr>PowerPoint Presentation</vt:lpstr>
      <vt:lpstr>解析</vt:lpstr>
      <vt:lpstr>PowerPoint Presentation</vt:lpstr>
      <vt:lpstr>解析</vt:lpstr>
      <vt:lpstr>一题一句</vt:lpstr>
      <vt:lpstr>运用所学主干知识得出合理看法并加以说明（历史解释、史料实证、时空观念、家国情怀）</vt:lpstr>
      <vt:lpstr>我写的，不是标答。</vt:lpstr>
      <vt:lpstr>解析</vt:lpstr>
      <vt:lpstr>一题一句</vt:lpstr>
      <vt:lpstr>45.[历史——选修1:历史上重大改革回眸](15分)</vt:lpstr>
      <vt:lpstr>答案</vt:lpstr>
      <vt:lpstr>解析</vt:lpstr>
      <vt:lpstr>46.[历史——选修3:20世纪的战争与和平](15分)</vt:lpstr>
      <vt:lpstr>PowerPoint Presentation</vt:lpstr>
      <vt:lpstr>解析</vt:lpstr>
      <vt:lpstr>47.[历史——选修4:中外历史人物评说](15分)</vt:lpstr>
      <vt:lpstr>PowerPoint Presentation</vt:lpstr>
      <vt:lpstr>解析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2021-06-15T08:41:52Z</cp:lastPrinted>
  <dcterms:created xsi:type="dcterms:W3CDTF">2021-06-15T08:41:52Z</dcterms:created>
  <dcterms:modified xsi:type="dcterms:W3CDTF">2021-06-15T00:41:58Z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