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50" r:id="rId2"/>
    <p:sldId id="412" r:id="rId3"/>
    <p:sldId id="452" r:id="rId4"/>
    <p:sldId id="444" r:id="rId5"/>
    <p:sldId id="415" r:id="rId6"/>
    <p:sldId id="451" r:id="rId7"/>
    <p:sldId id="445" r:id="rId8"/>
    <p:sldId id="418" r:id="rId9"/>
    <p:sldId id="419" r:id="rId10"/>
    <p:sldId id="447" r:id="rId11"/>
    <p:sldId id="453" r:id="rId12"/>
    <p:sldId id="448" r:id="rId13"/>
    <p:sldId id="449" r:id="rId14"/>
    <p:sldId id="429" r:id="rId15"/>
    <p:sldId id="436" r:id="rId16"/>
    <p:sldId id="431" r:id="rId17"/>
    <p:sldId id="433" r:id="rId18"/>
    <p:sldId id="435" r:id="rId19"/>
    <p:sldId id="416" r:id="rId20"/>
    <p:sldId id="430" r:id="rId21"/>
    <p:sldId id="44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6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1DCE9-E455-4775-95C8-8A213EBC21E3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7680-8BD0-4E17-A543-4764EB0D3D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698429" y="11683052"/>
            <a:ext cx="2064347" cy="617145"/>
          </a:xfrm>
          <a:noFill/>
          <a:ln>
            <a:headEnd/>
            <a:tailEnd/>
          </a:ln>
        </p:spPr>
        <p:txBody>
          <a:bodyPr/>
          <a:lstStyle/>
          <a:p>
            <a:fld id="{D7F01042-44DB-49B2-9856-054764F46EA0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2021/5/12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9418" y="3868738"/>
            <a:ext cx="4133849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910203"/>
          <p:cNvPicPr>
            <a:picLocks noChangeAspect="1" noChangeArrowheads="1"/>
          </p:cNvPicPr>
          <p:nvPr/>
        </p:nvPicPr>
        <p:blipFill>
          <a:blip r:embed="rId3"/>
          <a:srcRect l="772" r="1285" b="2199"/>
          <a:stretch>
            <a:fillRect/>
          </a:stretch>
        </p:blipFill>
        <p:spPr bwMode="auto">
          <a:xfrm>
            <a:off x="8428567" y="3971925"/>
            <a:ext cx="3397251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185" y="3971925"/>
            <a:ext cx="2618316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747185" y="1592263"/>
            <a:ext cx="108500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欧洲的封建时代：指西罗马帝国灭亡后</a:t>
            </a:r>
            <a:r>
              <a:rPr lang="en-US" altLang="zh-CN" sz="280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到英国资产阶级革命开始，约从公元</a:t>
            </a:r>
            <a:r>
              <a:rPr lang="en-US" altLang="zh-CN" sz="2800">
                <a:latin typeface="华文楷体" pitchFamily="2" charset="-122"/>
                <a:ea typeface="华文楷体" pitchFamily="2" charset="-122"/>
              </a:rPr>
              <a:t>476</a:t>
            </a: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年到</a:t>
            </a:r>
            <a:r>
              <a:rPr lang="en-US" altLang="zh-CN" sz="2800">
                <a:latin typeface="华文楷体" pitchFamily="2" charset="-122"/>
                <a:ea typeface="华文楷体" pitchFamily="2" charset="-122"/>
              </a:rPr>
              <a:t>1640</a:t>
            </a: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年之间一千年来的欧洲历史。这个时期的欧洲，封建制度占统治地位。又称“中世纪”。</a:t>
            </a:r>
            <a:endParaRPr lang="zh-CN" altLang="en-US" sz="200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4117" y="720765"/>
            <a:ext cx="854494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69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第三单元  封建时代的欧洲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5883215" y="1757334"/>
            <a:ext cx="6308785" cy="646331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</a:t>
            </a:r>
            <a:r>
              <a:rPr lang="zh-CN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封君封臣制度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。实行封君赏赐封土给封臣，人为的形成了某个人的大地产，这种制度变化构成了庄园的基础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。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21" name="文本框 17"/>
          <p:cNvSpPr txBox="1">
            <a:spLocks noChangeArrowheads="1"/>
          </p:cNvSpPr>
          <p:nvPr/>
        </p:nvSpPr>
        <p:spPr bwMode="auto">
          <a:xfrm>
            <a:off x="5954916" y="1816426"/>
            <a:ext cx="62370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方正粗黑宋简体" pitchFamily="2" charset="-122"/>
                <a:ea typeface="方正粗黑宋简体" pitchFamily="2" charset="-122"/>
              </a:rPr>
              <a:t>庄园</a:t>
            </a:r>
            <a:r>
              <a:rPr lang="zh-CN" altLang="en-US" sz="2800" b="1" dirty="0">
                <a:solidFill>
                  <a:schemeClr val="accent1"/>
                </a:solidFill>
                <a:latin typeface="方正粗黑宋简体" pitchFamily="2" charset="-122"/>
                <a:ea typeface="方正粗黑宋简体" pitchFamily="2" charset="-122"/>
              </a:rPr>
              <a:t>的出现与何制度相关？</a:t>
            </a:r>
          </a:p>
        </p:txBody>
      </p:sp>
      <p:pic>
        <p:nvPicPr>
          <p:cNvPr id="7" name="图片 6" descr="72f0c160b52acfc789ebc99d[1]"/>
          <p:cNvPicPr>
            <a:picLocks noChangeAspect="1"/>
          </p:cNvPicPr>
          <p:nvPr/>
        </p:nvPicPr>
        <p:blipFill>
          <a:blip r:embed="rId3"/>
          <a:srcRect l="1593" t="26605" r="1611" b="10716"/>
          <a:stretch>
            <a:fillRect/>
          </a:stretch>
        </p:blipFill>
        <p:spPr>
          <a:xfrm>
            <a:off x="5891843" y="2424418"/>
            <a:ext cx="6300158" cy="4433582"/>
          </a:xfrm>
          <a:prstGeom prst="rect">
            <a:avLst/>
          </a:prstGeom>
        </p:spPr>
      </p:pic>
      <p:sp>
        <p:nvSpPr>
          <p:cNvPr id="8" name="AutoShape 5"/>
          <p:cNvSpPr>
            <a:spLocks/>
          </p:cNvSpPr>
          <p:nvPr/>
        </p:nvSpPr>
        <p:spPr bwMode="auto">
          <a:xfrm>
            <a:off x="500528" y="1518407"/>
            <a:ext cx="298450" cy="4874004"/>
          </a:xfrm>
          <a:prstGeom prst="leftBrace">
            <a:avLst>
              <a:gd name="adj1" fmla="val 3971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-72560" y="1887889"/>
            <a:ext cx="67786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西欧庄园</a:t>
            </a:r>
          </a:p>
        </p:txBody>
      </p:sp>
      <p:sp>
        <p:nvSpPr>
          <p:cNvPr id="10" name="文本框 37897"/>
          <p:cNvSpPr txBox="1">
            <a:spLocks noChangeArrowheads="1"/>
          </p:cNvSpPr>
          <p:nvPr/>
        </p:nvSpPr>
        <p:spPr bwMode="auto">
          <a:xfrm>
            <a:off x="681533" y="1427149"/>
            <a:ext cx="101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性质：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1" name="文本框 37897"/>
          <p:cNvSpPr txBox="1">
            <a:spLocks noChangeArrowheads="1"/>
          </p:cNvSpPr>
          <p:nvPr/>
        </p:nvSpPr>
        <p:spPr bwMode="auto">
          <a:xfrm>
            <a:off x="1814978" y="2629251"/>
            <a:ext cx="1025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居</a:t>
            </a:r>
            <a:endParaRPr lang="en-US" altLang="zh-CN" sz="24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民</a:t>
            </a:r>
            <a:endParaRPr lang="zh-CN" altLang="en-US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1406990" y="2992789"/>
            <a:ext cx="304800" cy="920750"/>
          </a:xfrm>
          <a:prstGeom prst="leftBrace">
            <a:avLst>
              <a:gd name="adj1" fmla="val 5212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</a:endParaRPr>
          </a:p>
        </p:txBody>
      </p:sp>
      <p:sp>
        <p:nvSpPr>
          <p:cNvPr id="13" name="文本框 37897"/>
          <p:cNvSpPr txBox="1">
            <a:spLocks noChangeArrowheads="1"/>
          </p:cNvSpPr>
          <p:nvPr/>
        </p:nvSpPr>
        <p:spPr bwMode="auto">
          <a:xfrm>
            <a:off x="1711790" y="3913539"/>
            <a:ext cx="1128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耕</a:t>
            </a:r>
            <a:endParaRPr lang="en-US" altLang="zh-CN" sz="24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地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2154659" y="3806230"/>
            <a:ext cx="222250" cy="992187"/>
          </a:xfrm>
          <a:prstGeom prst="leftBrace">
            <a:avLst>
              <a:gd name="adj1" fmla="val 399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</a:endParaRPr>
          </a:p>
        </p:txBody>
      </p:sp>
      <p:sp>
        <p:nvSpPr>
          <p:cNvPr id="15" name="文本框 37897"/>
          <p:cNvSpPr txBox="1">
            <a:spLocks noChangeArrowheads="1"/>
          </p:cNvSpPr>
          <p:nvPr/>
        </p:nvSpPr>
        <p:spPr bwMode="auto">
          <a:xfrm>
            <a:off x="605303" y="3148364"/>
            <a:ext cx="101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经济单位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2320385" y="2400870"/>
            <a:ext cx="223837" cy="993775"/>
          </a:xfrm>
          <a:prstGeom prst="leftBrace">
            <a:avLst>
              <a:gd name="adj1" fmla="val 3977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</a:endParaRPr>
          </a:p>
        </p:txBody>
      </p:sp>
      <p:sp>
        <p:nvSpPr>
          <p:cNvPr id="18" name="文本框 37897"/>
          <p:cNvSpPr txBox="1">
            <a:spLocks noChangeArrowheads="1"/>
          </p:cNvSpPr>
          <p:nvPr/>
        </p:nvSpPr>
        <p:spPr bwMode="auto">
          <a:xfrm>
            <a:off x="755475" y="4987111"/>
            <a:ext cx="101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政治单位：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1667647" y="1312427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一个独立的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自给自足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经济和政治单位</a:t>
            </a:r>
          </a:p>
        </p:txBody>
      </p:sp>
      <p:sp>
        <p:nvSpPr>
          <p:cNvPr id="20" name="文本框 37897"/>
          <p:cNvSpPr txBox="1">
            <a:spLocks noChangeArrowheads="1"/>
          </p:cNvSpPr>
          <p:nvPr/>
        </p:nvSpPr>
        <p:spPr bwMode="auto">
          <a:xfrm>
            <a:off x="1743147" y="5262885"/>
            <a:ext cx="4003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庄园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法庭（司法权、作用？）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2368055" y="3768333"/>
            <a:ext cx="284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领主的“自营地”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393222" y="4543267"/>
            <a:ext cx="215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佃户的“份地”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2595022" y="2155506"/>
            <a:ext cx="96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领主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408755" y="2801794"/>
            <a:ext cx="1966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自由农民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等线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农奴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等线" pitchFamily="2" charset="-122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2546757" y="2992789"/>
            <a:ext cx="960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佃户：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等线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79064" y="6027003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西欧中世纪乡村的典型组织形式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西欧中世纪社会的基础</a:t>
            </a:r>
          </a:p>
        </p:txBody>
      </p:sp>
      <p:sp>
        <p:nvSpPr>
          <p:cNvPr id="29" name="文本框 37897"/>
          <p:cNvSpPr txBox="1">
            <a:spLocks noChangeArrowheads="1"/>
          </p:cNvSpPr>
          <p:nvPr/>
        </p:nvSpPr>
        <p:spPr bwMode="auto">
          <a:xfrm>
            <a:off x="773651" y="6120016"/>
            <a:ext cx="101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地位：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30" name="文本框 8"/>
          <p:cNvSpPr txBox="1"/>
          <p:nvPr/>
        </p:nvSpPr>
        <p:spPr>
          <a:xfrm>
            <a:off x="5839555" y="1256564"/>
            <a:ext cx="635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9</a:t>
            </a:r>
            <a:r>
              <a:rPr lang="zh-CN" altLang="en-US" sz="2800" b="1" dirty="0">
                <a:solidFill>
                  <a:srgbClr val="0070C0"/>
                </a:solidFill>
              </a:rPr>
              <a:t>世纪开始流行，</a:t>
            </a:r>
            <a:r>
              <a:rPr lang="en-US" altLang="zh-CN" sz="2800" b="1" dirty="0">
                <a:solidFill>
                  <a:srgbClr val="0070C0"/>
                </a:solidFill>
              </a:rPr>
              <a:t>11</a:t>
            </a:r>
            <a:r>
              <a:rPr lang="zh-CN" altLang="en-US" sz="2800" b="1" dirty="0">
                <a:solidFill>
                  <a:srgbClr val="0070C0"/>
                </a:solidFill>
              </a:rPr>
              <a:t>世纪遍布欧洲各地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4605556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：了解西欧庄园生活。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32" name="文本框 1"/>
          <p:cNvSpPr txBox="1"/>
          <p:nvPr/>
        </p:nvSpPr>
        <p:spPr>
          <a:xfrm>
            <a:off x="0" y="612397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三</a:t>
            </a:r>
            <a:r>
              <a:rPr lang="zh-CN" altLang="en-US" sz="2800" b="1" dirty="0" smtClean="0"/>
              <a:t>、西欧庄园（西欧封建经济特点）</a:t>
            </a:r>
            <a:endParaRPr lang="zh-CN" alt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-2147482614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76922" y="1975450"/>
            <a:ext cx="8998729" cy="41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353682" y="545950"/>
            <a:ext cx="11418978" cy="1015663"/>
          </a:xfrm>
          <a:prstGeom prst="rect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在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蛮族征战西欧之时，当年繁华的城市走向衰败。罗马就是当年盛况的一个残影。这座在古代有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100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万人居住的帝国都城，居民数量仅为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万人左右。有时像座鬼城，其中的宏伟建筑已人去楼空。</a:t>
            </a:r>
          </a:p>
          <a:p>
            <a:pPr algn="r"/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                        </a:t>
            </a:r>
            <a:r>
              <a:rPr lang="en-US" altLang="zh-CN" sz="2000" b="1" dirty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《中世纪盛期的欧洲》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80"/>
          <p:cNvSpPr>
            <a:spLocks noChangeArrowheads="1"/>
          </p:cNvSpPr>
          <p:nvPr/>
        </p:nvSpPr>
        <p:spPr bwMode="auto">
          <a:xfrm>
            <a:off x="512833" y="1437795"/>
            <a:ext cx="10943047" cy="707886"/>
          </a:xfrm>
          <a:prstGeom prst="rect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</a:t>
            </a:r>
            <a:r>
              <a:rPr lang="en-US" altLang="zh-CN" sz="20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从</a:t>
            </a: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世纪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起，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旧的城市开始复苏，新的城市不断产生。到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14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世纪初时，城市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的数量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和规模都经历了指数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式的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大增长。</a:t>
            </a:r>
          </a:p>
        </p:txBody>
      </p:sp>
      <p:pic>
        <p:nvPicPr>
          <p:cNvPr id="32772" name="图片 9" descr="20090926075410-151492453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43" y="2205847"/>
            <a:ext cx="3318733" cy="35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5"/>
          <p:cNvSpPr txBox="1"/>
          <p:nvPr/>
        </p:nvSpPr>
        <p:spPr>
          <a:xfrm>
            <a:off x="4153344" y="2422597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1</a:t>
            </a:r>
            <a:r>
              <a:rPr lang="zh-CN" altLang="en-US" sz="2000" b="1" dirty="0"/>
              <a:t>、城市兴起：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6366834" y="251748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10世纪</a:t>
            </a:r>
            <a:r>
              <a:rPr lang="zh-CN" altLang="en-US" sz="2000" b="1" dirty="0"/>
              <a:t>起</a:t>
            </a:r>
          </a:p>
        </p:txBody>
      </p:sp>
      <p:sp>
        <p:nvSpPr>
          <p:cNvPr id="16" name="文本框 85"/>
          <p:cNvSpPr txBox="1"/>
          <p:nvPr/>
        </p:nvSpPr>
        <p:spPr>
          <a:xfrm>
            <a:off x="4373460" y="4767473"/>
            <a:ext cx="834421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农民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农奴</a:t>
            </a:r>
          </a:p>
        </p:txBody>
      </p:sp>
      <p:grpSp>
        <p:nvGrpSpPr>
          <p:cNvPr id="17" name="组合 93"/>
          <p:cNvGrpSpPr>
            <a:grpSpLocks/>
          </p:cNvGrpSpPr>
          <p:nvPr/>
        </p:nvGrpSpPr>
        <p:grpSpPr bwMode="auto">
          <a:xfrm>
            <a:off x="5207747" y="4650737"/>
            <a:ext cx="737764" cy="1061023"/>
            <a:chOff x="2807" y="2991"/>
            <a:chExt cx="1325" cy="2721"/>
          </a:xfrm>
        </p:grpSpPr>
        <p:cxnSp>
          <p:nvCxnSpPr>
            <p:cNvPr id="32" name="直接连接符 13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 flipV="1">
              <a:off x="2807" y="2991"/>
              <a:ext cx="1325" cy="1362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" name="直接连接符 15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2807" y="4353"/>
              <a:ext cx="1325" cy="1359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8" name="文本框 94"/>
          <p:cNvSpPr txBox="1"/>
          <p:nvPr/>
        </p:nvSpPr>
        <p:spPr>
          <a:xfrm>
            <a:off x="5946303" y="4231057"/>
            <a:ext cx="1639274" cy="85920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一技</a:t>
            </a:r>
            <a:r>
              <a:rPr lang="zh-CN" altLang="en-US" sz="20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之</a:t>
            </a:r>
            <a:endParaRPr lang="en-US" altLang="zh-CN" sz="2000" noProof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长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的人</a:t>
            </a:r>
          </a:p>
        </p:txBody>
      </p:sp>
      <p:sp>
        <p:nvSpPr>
          <p:cNvPr id="19" name="文本框 95"/>
          <p:cNvSpPr txBox="1"/>
          <p:nvPr/>
        </p:nvSpPr>
        <p:spPr>
          <a:xfrm>
            <a:off x="5946303" y="5606070"/>
            <a:ext cx="1639274" cy="485639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小商小贩</a:t>
            </a:r>
          </a:p>
        </p:txBody>
      </p:sp>
      <p:cxnSp>
        <p:nvCxnSpPr>
          <p:cNvPr id="30" name="直接连接符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7570590" y="4569927"/>
            <a:ext cx="955655" cy="78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直接连接符 1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7570590" y="5787000"/>
            <a:ext cx="999145" cy="117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文本框 99"/>
          <p:cNvSpPr txBox="1"/>
          <p:nvPr/>
        </p:nvSpPr>
        <p:spPr>
          <a:xfrm>
            <a:off x="8606730" y="4403874"/>
            <a:ext cx="1639274" cy="485639"/>
          </a:xfrm>
          <a:prstGeom prst="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手工业者</a:t>
            </a:r>
          </a:p>
        </p:txBody>
      </p:sp>
      <p:sp>
        <p:nvSpPr>
          <p:cNvPr id="22" name="文本框 100"/>
          <p:cNvSpPr txBox="1"/>
          <p:nvPr/>
        </p:nvSpPr>
        <p:spPr>
          <a:xfrm>
            <a:off x="8606730" y="5606070"/>
            <a:ext cx="1639274" cy="485639"/>
          </a:xfrm>
          <a:prstGeom prst="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商人</a:t>
            </a:r>
          </a:p>
        </p:txBody>
      </p:sp>
      <p:grpSp>
        <p:nvGrpSpPr>
          <p:cNvPr id="23" name="组合 101"/>
          <p:cNvGrpSpPr>
            <a:grpSpLocks/>
          </p:cNvGrpSpPr>
          <p:nvPr/>
        </p:nvGrpSpPr>
        <p:grpSpPr bwMode="auto">
          <a:xfrm flipH="1">
            <a:off x="10244824" y="4650737"/>
            <a:ext cx="670204" cy="1061023"/>
            <a:chOff x="2807" y="2991"/>
            <a:chExt cx="1325" cy="2721"/>
          </a:xfrm>
        </p:grpSpPr>
        <p:cxnSp>
          <p:nvCxnSpPr>
            <p:cNvPr id="28" name="直接连接符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2807" y="2991"/>
              <a:ext cx="1325" cy="1362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直接连接符 15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2807" y="4353"/>
              <a:ext cx="1325" cy="1359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" name="文本框 104"/>
          <p:cNvSpPr txBox="1"/>
          <p:nvPr/>
        </p:nvSpPr>
        <p:spPr>
          <a:xfrm>
            <a:off x="10983768" y="4715712"/>
            <a:ext cx="83442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市民阶层</a:t>
            </a:r>
            <a:endParaRPr lang="zh-CN" altLang="en-US" sz="2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105"/>
          <p:cNvSpPr txBox="1">
            <a:spLocks noChangeArrowheads="1"/>
          </p:cNvSpPr>
          <p:nvPr/>
        </p:nvSpPr>
        <p:spPr bwMode="auto">
          <a:xfrm>
            <a:off x="8574657" y="6260218"/>
            <a:ext cx="2005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早期的资产阶级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8372834" y="5007724"/>
            <a:ext cx="2469510" cy="123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华康行楷体 W5" charset="-122"/>
                <a:ea typeface="华康行楷体 W5" charset="-122"/>
              </a:rPr>
              <a:t>大手工业作坊主、商人、银行家</a:t>
            </a:r>
          </a:p>
        </p:txBody>
      </p:sp>
      <p:sp>
        <p:nvSpPr>
          <p:cNvPr id="27" name="左弧形箭头 3"/>
          <p:cNvSpPr/>
          <p:nvPr/>
        </p:nvSpPr>
        <p:spPr>
          <a:xfrm>
            <a:off x="7742066" y="5136408"/>
            <a:ext cx="449615" cy="11096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noProof="1">
              <a:solidFill>
                <a:schemeClr val="tx1"/>
              </a:solidFill>
            </a:endParaRPr>
          </a:p>
        </p:txBody>
      </p:sp>
      <p:sp>
        <p:nvSpPr>
          <p:cNvPr id="34" name="文本框 5"/>
          <p:cNvSpPr txBox="1"/>
          <p:nvPr/>
        </p:nvSpPr>
        <p:spPr>
          <a:xfrm>
            <a:off x="4150466" y="3342748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2</a:t>
            </a:r>
            <a:r>
              <a:rPr lang="zh-CN" altLang="en-US" sz="2000" b="1" dirty="0" smtClean="0"/>
              <a:t>、城市居民：</a:t>
            </a:r>
            <a:endParaRPr lang="zh-CN" altLang="en-US" sz="2000" b="1" dirty="0"/>
          </a:p>
        </p:txBody>
      </p:sp>
      <p:sp>
        <p:nvSpPr>
          <p:cNvPr id="35" name="矩形 34"/>
          <p:cNvSpPr/>
          <p:nvPr/>
        </p:nvSpPr>
        <p:spPr>
          <a:xfrm>
            <a:off x="117446" y="0"/>
            <a:ext cx="8263156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：知道西欧中世纪城市和大学的兴起。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36" name="文本框 1"/>
          <p:cNvSpPr txBox="1"/>
          <p:nvPr/>
        </p:nvSpPr>
        <p:spPr>
          <a:xfrm>
            <a:off x="0" y="612397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四、中世纪的城市（西欧封建经济特点）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8" grpId="0" animBg="1"/>
      <p:bldP spid="19" grpId="0" animBg="1"/>
      <p:bldP spid="21" grpId="0" animBg="1"/>
      <p:bldP spid="22" grpId="0" animBg="1"/>
      <p:bldP spid="25" grpId="0"/>
      <p:bldP spid="26" grpId="0"/>
      <p:bldP spid="26" grpId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Grp="1" noChangeArrowheads="1"/>
          </p:cNvSpPr>
          <p:nvPr>
            <p:ph idx="1"/>
          </p:nvPr>
        </p:nvSpPr>
        <p:spPr bwMode="auto">
          <a:xfrm>
            <a:off x="651532" y="739903"/>
            <a:ext cx="10969200" cy="30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材料一：城市的空气使人</a:t>
            </a:r>
            <a:r>
              <a:rPr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自由</a:t>
            </a:r>
            <a:r>
              <a:rPr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。</a:t>
            </a:r>
            <a:endParaRPr lang="en-US" sz="24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sym typeface="华文楷体" pitchFamily="2" charset="-122"/>
            </a:endParaRPr>
          </a:p>
          <a:p>
            <a:pPr algn="r">
              <a:lnSpc>
                <a:spcPct val="100000"/>
              </a:lnSpc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——</a:t>
            </a:r>
            <a:r>
              <a:rPr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德国民谚</a:t>
            </a:r>
          </a:p>
          <a:p>
            <a:pPr>
              <a:lnSpc>
                <a:spcPct val="100000"/>
              </a:lnSpc>
              <a:buNone/>
            </a:pPr>
            <a:r>
              <a:rPr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材料二：</a:t>
            </a:r>
            <a:r>
              <a:rPr lang="zh-CN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西欧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中世纪，城市是一种特殊的现象。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……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政治上，城市</a:t>
            </a:r>
            <a:r>
              <a:rPr lang="zh-CN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不隶属于任何封建主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，有自己</a:t>
            </a:r>
            <a:r>
              <a:rPr lang="zh-CN" altLang="zh-CN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独立的司法权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，可</a:t>
            </a:r>
            <a:r>
              <a:rPr lang="zh-CN" altLang="zh-CN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推选自己的行政官员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；从社会关系上来看，任何人一旦成为市民，就既离了封建关系，成为</a:t>
            </a:r>
            <a:r>
              <a:rPr lang="zh-CN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不受封建关系约束的自由人。</a:t>
            </a:r>
            <a:endParaRPr lang="zh-CN" altLang="zh-CN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00000"/>
              </a:lnSpc>
              <a:buNone/>
            </a:pP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——钱乘旦《世界现代化历程》</a:t>
            </a:r>
          </a:p>
        </p:txBody>
      </p:sp>
      <p:sp>
        <p:nvSpPr>
          <p:cNvPr id="9" name="文本框 37897"/>
          <p:cNvSpPr txBox="1">
            <a:spLocks noChangeArrowheads="1"/>
          </p:cNvSpPr>
          <p:nvPr/>
        </p:nvSpPr>
        <p:spPr bwMode="auto">
          <a:xfrm>
            <a:off x="681487" y="4597491"/>
            <a:ext cx="1503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、类型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796905" y="4588864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自由城市和自治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城市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62069" y="5343803"/>
            <a:ext cx="738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通过金钱赎买和武力斗争等手段取得“特许状”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2" name="文本框 37897"/>
          <p:cNvSpPr txBox="1">
            <a:spLocks noChangeArrowheads="1"/>
          </p:cNvSpPr>
          <p:nvPr/>
        </p:nvSpPr>
        <p:spPr bwMode="auto">
          <a:xfrm>
            <a:off x="672859" y="5336488"/>
            <a:ext cx="2173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4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、斗争方式：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3" name="文本框 37897"/>
          <p:cNvSpPr txBox="1">
            <a:spLocks noChangeArrowheads="1"/>
          </p:cNvSpPr>
          <p:nvPr/>
        </p:nvSpPr>
        <p:spPr bwMode="auto">
          <a:xfrm>
            <a:off x="612476" y="6134699"/>
            <a:ext cx="1608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5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、影响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：</a:t>
            </a: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2276896" y="6131255"/>
            <a:ext cx="9524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形成了市民阶层，出现了早期资产阶级（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大手工业作坊主、商人、银行家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）</a:t>
            </a:r>
          </a:p>
        </p:txBody>
      </p:sp>
      <p:sp>
        <p:nvSpPr>
          <p:cNvPr id="15" name="椭圆 14"/>
          <p:cNvSpPr/>
          <p:nvPr/>
        </p:nvSpPr>
        <p:spPr>
          <a:xfrm>
            <a:off x="6875252" y="457201"/>
            <a:ext cx="1820174" cy="1328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 </a:t>
            </a:r>
            <a:r>
              <a:rPr lang="zh-CN" altLang="en-US" sz="3200" dirty="0" smtClean="0">
                <a:solidFill>
                  <a:srgbClr val="FFFF00"/>
                </a:solidFill>
              </a:rPr>
              <a:t>自由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60829" y="2921480"/>
            <a:ext cx="1820174" cy="1328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 </a:t>
            </a:r>
            <a:r>
              <a:rPr lang="zh-CN" altLang="en-US" sz="3200" dirty="0" smtClean="0">
                <a:solidFill>
                  <a:srgbClr val="FFFF00"/>
                </a:solidFill>
              </a:rPr>
              <a:t>自治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03650" y="997345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欧洲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中世纪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教育</a:t>
            </a: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最美好的花朵</a:t>
            </a:r>
            <a:r>
              <a:rPr lang="en-US" altLang="zh-CN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</a:p>
        </p:txBody>
      </p:sp>
      <p:pic>
        <p:nvPicPr>
          <p:cNvPr id="3" name="图片 2" descr="75cd2a8a80eb6294dc886c3d[1]"/>
          <p:cNvPicPr>
            <a:picLocks noChangeAspect="1"/>
          </p:cNvPicPr>
          <p:nvPr/>
        </p:nvPicPr>
        <p:blipFill>
          <a:blip r:embed="rId3"/>
          <a:srcRect l="71153" t="1790"/>
          <a:stretch>
            <a:fillRect/>
          </a:stretch>
        </p:blipFill>
        <p:spPr>
          <a:xfrm>
            <a:off x="179904" y="1510018"/>
            <a:ext cx="2390775" cy="51116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50518" y="1333964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、起源：</a:t>
            </a:r>
            <a:endParaRPr lang="zh-CN" altLang="en-US" sz="2800" b="1" dirty="0"/>
          </a:p>
        </p:txBody>
      </p:sp>
      <p:pic>
        <p:nvPicPr>
          <p:cNvPr id="11" name="图片 10" descr="75cd2a8a80eb6294dc886c3d[1]"/>
          <p:cNvPicPr>
            <a:picLocks noChangeAspect="1"/>
          </p:cNvPicPr>
          <p:nvPr/>
        </p:nvPicPr>
        <p:blipFill>
          <a:blip r:embed="rId4"/>
          <a:srcRect l="57604" t="5877"/>
          <a:stretch>
            <a:fillRect/>
          </a:stretch>
        </p:blipFill>
        <p:spPr>
          <a:xfrm>
            <a:off x="7621270" y="2034227"/>
            <a:ext cx="4570730" cy="4823773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238500" y="3929270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、基本特征：</a:t>
            </a:r>
            <a:endParaRPr lang="zh-CN" altLang="en-US" sz="2800" b="1" dirty="0"/>
          </a:p>
        </p:txBody>
      </p:sp>
      <p:sp>
        <p:nvSpPr>
          <p:cNvPr id="13" name="文本框 7"/>
          <p:cNvSpPr txBox="1"/>
          <p:nvPr/>
        </p:nvSpPr>
        <p:spPr>
          <a:xfrm>
            <a:off x="3336973" y="4623805"/>
            <a:ext cx="3738880" cy="52197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得到教会或国王的支持</a:t>
            </a:r>
          </a:p>
        </p:txBody>
      </p:sp>
      <p:sp>
        <p:nvSpPr>
          <p:cNvPr id="14" name="文本框 8"/>
          <p:cNvSpPr txBox="1"/>
          <p:nvPr/>
        </p:nvSpPr>
        <p:spPr>
          <a:xfrm>
            <a:off x="3276588" y="5388991"/>
            <a:ext cx="3738880" cy="52197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/>
              <a:t>有自主权（大学自治）</a:t>
            </a:r>
          </a:p>
        </p:txBody>
      </p:sp>
      <p:sp>
        <p:nvSpPr>
          <p:cNvPr id="15" name="文本框 9"/>
          <p:cNvSpPr txBox="1"/>
          <p:nvPr/>
        </p:nvSpPr>
        <p:spPr>
          <a:xfrm>
            <a:off x="3328346" y="6084065"/>
            <a:ext cx="1249680" cy="52197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/>
              <a:t>有特权</a:t>
            </a:r>
          </a:p>
        </p:txBody>
      </p:sp>
      <p:sp>
        <p:nvSpPr>
          <p:cNvPr id="16" name="文本框 3"/>
          <p:cNvSpPr txBox="1"/>
          <p:nvPr/>
        </p:nvSpPr>
        <p:spPr>
          <a:xfrm>
            <a:off x="3166468" y="2324471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、代表大学：</a:t>
            </a:r>
            <a:endParaRPr lang="zh-CN" alt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86481" y="1809015"/>
            <a:ext cx="471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</a:t>
            </a:r>
            <a:r>
              <a:rPr lang="zh-CN" altLang="en-US" sz="2800" dirty="0" smtClean="0"/>
              <a:t>世纪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教师行会、学生行会</a:t>
            </a:r>
            <a:endParaRPr lang="zh-CN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61116" y="2912854"/>
            <a:ext cx="368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巴黎大学、牛津大学、博洛尼亚大学</a:t>
            </a:r>
            <a:endParaRPr lang="en-US" altLang="zh-CN" sz="2800" dirty="0" smtClean="0"/>
          </a:p>
        </p:txBody>
      </p:sp>
      <p:sp>
        <p:nvSpPr>
          <p:cNvPr id="20" name="文本框 1"/>
          <p:cNvSpPr txBox="1"/>
          <p:nvPr/>
        </p:nvSpPr>
        <p:spPr>
          <a:xfrm>
            <a:off x="159390" y="41945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五、中世纪的大学（西欧封建思想）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6890" y="2512060"/>
            <a:ext cx="1249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欧洲</a:t>
            </a:r>
          </a:p>
          <a:p>
            <a:r>
              <a:rPr lang="zh-CN" altLang="en-US" sz="2800" b="1" dirty="0"/>
              <a:t>中世纪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1875155" y="1541780"/>
            <a:ext cx="495935" cy="30511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75560" y="140208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政治支柱：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75560" y="272796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经济支柱：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64765" y="421322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思想支柱：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60875" y="140208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封君封臣制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25645" y="272732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庄园经济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5645" y="421322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基督教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05090" y="2512060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城市的兴</a:t>
            </a:r>
          </a:p>
          <a:p>
            <a:r>
              <a:rPr lang="zh-CN" altLang="en-US" sz="2800" b="1"/>
              <a:t>起和自治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10425" y="421322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大学的兴起</a:t>
            </a:r>
          </a:p>
        </p:txBody>
      </p:sp>
      <p:sp>
        <p:nvSpPr>
          <p:cNvPr id="12" name="左箭头 11"/>
          <p:cNvSpPr/>
          <p:nvPr/>
        </p:nvSpPr>
        <p:spPr>
          <a:xfrm>
            <a:off x="5775325" y="4387850"/>
            <a:ext cx="1400810" cy="20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>
            <a:off x="6130925" y="2964815"/>
            <a:ext cx="1400810" cy="20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16345" y="251206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瓦解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28690" y="38658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冲击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78339" y="2542444"/>
            <a:ext cx="292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（形成市民阶层，</a:t>
            </a:r>
          </a:p>
          <a:p>
            <a:r>
              <a:rPr lang="zh-CN" altLang="en-US" sz="2400" b="1" dirty="0"/>
              <a:t>出现早期资产阶级）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344875" y="4081253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（反映了经济和</a:t>
            </a:r>
          </a:p>
          <a:p>
            <a:r>
              <a:rPr lang="zh-CN" altLang="en-US" sz="2400" b="1" dirty="0"/>
              <a:t>社会发展的要求）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44" y="3830128"/>
            <a:ext cx="213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公元</a:t>
            </a:r>
            <a:r>
              <a:rPr lang="en-US" altLang="zh-CN" dirty="0" smtClean="0"/>
              <a:t>476-</a:t>
            </a:r>
            <a:r>
              <a:rPr lang="zh-CN" altLang="en-US" dirty="0" smtClean="0"/>
              <a:t>公元</a:t>
            </a:r>
            <a:r>
              <a:rPr lang="en-US" altLang="zh-CN" dirty="0" smtClean="0"/>
              <a:t>1640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365548065ce050876321356[1]"/>
          <p:cNvPicPr>
            <a:picLocks noChangeAspect="1"/>
          </p:cNvPicPr>
          <p:nvPr/>
        </p:nvPicPr>
        <p:blipFill>
          <a:blip r:embed="rId3"/>
          <a:srcRect l="2444" t="27988" r="2306" b="9346"/>
          <a:stretch>
            <a:fillRect/>
          </a:stretch>
        </p:blipFill>
        <p:spPr>
          <a:xfrm>
            <a:off x="0" y="1719742"/>
            <a:ext cx="8669655" cy="43865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43066" y="1557387"/>
            <a:ext cx="26720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拜占庭帝国的版</a:t>
            </a:r>
          </a:p>
          <a:p>
            <a:r>
              <a:rPr lang="zh-CN" altLang="en-US" sz="2800" b="1" dirty="0"/>
              <a:t>图涵盖了希腊以</a:t>
            </a:r>
          </a:p>
          <a:p>
            <a:r>
              <a:rPr lang="zh-CN" altLang="en-US" sz="2800" b="1" dirty="0"/>
              <a:t>及亚洲西部和非</a:t>
            </a:r>
          </a:p>
          <a:p>
            <a:r>
              <a:rPr lang="zh-CN" altLang="en-US" sz="2800" b="1" dirty="0"/>
              <a:t>洲北部地区。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76622" y="4075570"/>
            <a:ext cx="267208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西罗马帝国灭亡</a:t>
            </a:r>
          </a:p>
          <a:p>
            <a:r>
              <a:rPr lang="zh-CN" altLang="en-US" sz="2800" b="1" dirty="0"/>
              <a:t>后，东罗马帝国</a:t>
            </a:r>
          </a:p>
          <a:p>
            <a:r>
              <a:rPr lang="zh-CN" altLang="en-US" sz="2800" b="1" dirty="0"/>
              <a:t>延续下来，并且</a:t>
            </a:r>
          </a:p>
          <a:p>
            <a:r>
              <a:rPr lang="zh-CN" altLang="en-US" sz="2800" b="1" dirty="0"/>
              <a:t>进入一个</a:t>
            </a:r>
            <a:r>
              <a:rPr lang="en-US" altLang="zh-CN" sz="2800" b="1" dirty="0">
                <a:solidFill>
                  <a:srgbClr val="FF0000"/>
                </a:solidFill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</a:rPr>
              <a:t>黄金</a:t>
            </a:r>
          </a:p>
          <a:p>
            <a:r>
              <a:rPr lang="zh-CN" altLang="en-US" sz="2800" b="1" dirty="0">
                <a:solidFill>
                  <a:srgbClr val="FF0000"/>
                </a:solidFill>
              </a:rPr>
              <a:t>时代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。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446" y="0"/>
            <a:ext cx="8976220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：知道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查士丁尼法典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，初步了解拜占庭帝国的历史地位。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83841" y="773279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六、拜占庭</a:t>
            </a:r>
            <a:r>
              <a:rPr lang="zh-CN" altLang="en-US" sz="3200" b="1" dirty="0"/>
              <a:t>帝国和《查士丁尼法典》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502" y="3473042"/>
            <a:ext cx="168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地跨亚非欧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4260abf6f1aff00bed51e9d[1]"/>
          <p:cNvPicPr>
            <a:picLocks noChangeAspect="1"/>
          </p:cNvPicPr>
          <p:nvPr/>
        </p:nvPicPr>
        <p:blipFill>
          <a:blip r:embed="rId3"/>
          <a:srcRect l="63778" t="148" r="-83" b="35309"/>
          <a:stretch>
            <a:fillRect/>
          </a:stretch>
        </p:blipFill>
        <p:spPr>
          <a:xfrm>
            <a:off x="0" y="915577"/>
            <a:ext cx="2046914" cy="291819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" y="3875714"/>
            <a:ext cx="5519957" cy="2982286"/>
            <a:chOff x="635" y="364"/>
            <a:chExt cx="5736" cy="4747"/>
          </a:xfrm>
        </p:grpSpPr>
        <p:pic>
          <p:nvPicPr>
            <p:cNvPr id="6" name="图片 5" descr="b4260abf6f1aff00bed51e9d[1]"/>
            <p:cNvPicPr>
              <a:picLocks noChangeAspect="1"/>
            </p:cNvPicPr>
            <p:nvPr/>
          </p:nvPicPr>
          <p:blipFill>
            <a:blip r:embed="rId4"/>
            <a:srcRect l="2287" t="63926" r="59519" b="-1235"/>
            <a:stretch>
              <a:fillRect/>
            </a:stretch>
          </p:blipFill>
          <p:spPr>
            <a:xfrm>
              <a:off x="635" y="364"/>
              <a:ext cx="5736" cy="420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21" y="4389"/>
              <a:ext cx="4636" cy="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《罗马民法大全》插页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142397" y="1107881"/>
            <a:ext cx="23391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时间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529</a:t>
            </a:r>
            <a:r>
              <a:rPr lang="zh-CN" altLang="en-US" sz="2400" b="1" dirty="0"/>
              <a:t>年</a:t>
            </a:r>
          </a:p>
          <a:p>
            <a:r>
              <a:rPr lang="zh-CN" altLang="en-US" sz="2400" b="1" dirty="0"/>
              <a:t>人物：查士丁尼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84216" y="2494117"/>
            <a:ext cx="53080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构成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《查士丁尼法典》、《法学汇纂》</a:t>
            </a:r>
            <a:r>
              <a:rPr lang="zh-CN" altLang="en-US" sz="2400" b="1" dirty="0"/>
              <a:t>、</a:t>
            </a:r>
            <a:r>
              <a:rPr lang="zh-CN" altLang="en-US" sz="2400" b="1" dirty="0" smtClean="0"/>
              <a:t>《法理概要》、《新法典》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023388" y="4289515"/>
            <a:ext cx="57246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影响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仍然承认奴隶制，但在一定程度上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改善了奴隶的地位；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是</a:t>
            </a:r>
            <a:r>
              <a:rPr lang="zh-CN" altLang="en-US" sz="2400" b="1" dirty="0"/>
              <a:t>罗马法集大成者</a:t>
            </a:r>
            <a:r>
              <a:rPr lang="zh-CN" altLang="en-US" sz="2400" b="1" dirty="0" smtClean="0"/>
              <a:t>，奠定</a:t>
            </a:r>
            <a:r>
              <a:rPr lang="zh-CN" altLang="en-US" sz="2400" b="1" dirty="0"/>
              <a:t>欧洲民法</a:t>
            </a:r>
            <a:r>
              <a:rPr lang="zh-CN" altLang="en-US" sz="2400" b="1" dirty="0" smtClean="0"/>
              <a:t>基础。</a:t>
            </a:r>
            <a:endParaRPr lang="zh-CN" alt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281369" y="188298"/>
            <a:ext cx="648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 smtClean="0"/>
              <a:t>、《罗马民法大全》（欧洲民法基础）</a:t>
            </a:r>
            <a:endParaRPr lang="zh-CN" alt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120" y="886611"/>
            <a:ext cx="3486150" cy="30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70" y="0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2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拜占庭帝国的灭亡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2000" y="672180"/>
            <a:ext cx="294371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7</a:t>
            </a:r>
            <a:r>
              <a:rPr lang="zh-CN" altLang="en-US" sz="2800" b="1" dirty="0"/>
              <a:t>世纪</a:t>
            </a:r>
            <a:r>
              <a:rPr lang="zh-CN" altLang="en-US" sz="2800" b="1" dirty="0" smtClean="0"/>
              <a:t>与阿拉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伯人的</a:t>
            </a:r>
            <a:r>
              <a:rPr lang="zh-CN" altLang="en-US" sz="2800" b="1" dirty="0"/>
              <a:t>战争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90974" y="753933"/>
            <a:ext cx="271383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11—</a:t>
            </a:r>
            <a:r>
              <a:rPr lang="en-US" altLang="zh-CN" sz="2800" b="1" dirty="0" smtClean="0"/>
              <a:t>13</a:t>
            </a:r>
            <a:r>
              <a:rPr lang="zh-CN" altLang="en-US" sz="2800" b="1" dirty="0" smtClean="0"/>
              <a:t>世纪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十字军</a:t>
            </a:r>
            <a:r>
              <a:rPr lang="zh-CN" altLang="en-US" sz="2800" b="1" dirty="0"/>
              <a:t>东</a:t>
            </a:r>
            <a:r>
              <a:rPr lang="zh-CN" altLang="en-US" sz="2800" b="1" dirty="0" smtClean="0"/>
              <a:t>征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819842" y="734966"/>
            <a:ext cx="258266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14</a:t>
            </a:r>
            <a:r>
              <a:rPr lang="zh-CN" altLang="en-US" sz="2800" b="1" dirty="0" smtClean="0"/>
              <a:t>世纪奥斯曼土耳其人进攻</a:t>
            </a:r>
            <a:endParaRPr lang="zh-CN" altLang="en-US" sz="2800" b="1" dirty="0"/>
          </a:p>
        </p:txBody>
      </p:sp>
      <p:sp>
        <p:nvSpPr>
          <p:cNvPr id="14" name="左大括号 13"/>
          <p:cNvSpPr/>
          <p:nvPr/>
        </p:nvSpPr>
        <p:spPr>
          <a:xfrm rot="16200000">
            <a:off x="5601495" y="-2685676"/>
            <a:ext cx="247650" cy="91862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0" y="2812754"/>
            <a:ext cx="2917786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拜占庭帝国地位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942528" y="3736445"/>
            <a:ext cx="4043791" cy="224676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</a:t>
            </a:r>
            <a:r>
              <a:rPr lang="zh-CN" altLang="en-US" sz="2800" dirty="0"/>
              <a:t>对基督教、</a:t>
            </a:r>
            <a:r>
              <a:rPr lang="zh-CN" altLang="en-US" sz="2800" dirty="0" smtClean="0"/>
              <a:t>希腊罗马</a:t>
            </a:r>
            <a:r>
              <a:rPr lang="zh-CN" altLang="en-US" sz="2800" dirty="0"/>
              <a:t>古典文化传统</a:t>
            </a:r>
            <a:r>
              <a:rPr lang="zh-CN" altLang="en-US" sz="2800" dirty="0" smtClean="0"/>
              <a:t>，及</a:t>
            </a:r>
            <a:r>
              <a:rPr lang="zh-CN" altLang="en-US" sz="2800" dirty="0"/>
              <a:t>东方文化因素</a:t>
            </a:r>
            <a:r>
              <a:rPr lang="zh-CN" altLang="en-US" sz="2800" dirty="0" smtClean="0"/>
              <a:t>的兼收并蓄</a:t>
            </a:r>
            <a:r>
              <a:rPr lang="zh-CN" altLang="en-US" sz="2800" dirty="0"/>
              <a:t>而创造</a:t>
            </a:r>
            <a:r>
              <a:rPr lang="zh-CN" altLang="en-US" sz="2800" dirty="0" smtClean="0"/>
              <a:t>出独具特色的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拜占庭文化。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70209" y="3748710"/>
            <a:ext cx="3257623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</a:t>
            </a:r>
            <a:r>
              <a:rPr lang="zh-CN" altLang="en-US" sz="2800" dirty="0"/>
              <a:t>保存了大量的希</a:t>
            </a:r>
          </a:p>
          <a:p>
            <a:r>
              <a:rPr lang="zh-CN" altLang="en-US" sz="2800" dirty="0"/>
              <a:t>腊、罗马古籍，为</a:t>
            </a:r>
          </a:p>
          <a:p>
            <a:r>
              <a:rPr lang="zh-CN" altLang="en-US" sz="2800" b="1" dirty="0">
                <a:solidFill>
                  <a:schemeClr val="accent1"/>
                </a:solidFill>
              </a:rPr>
              <a:t>文艺复兴</a:t>
            </a:r>
            <a:r>
              <a:rPr lang="zh-CN" altLang="en-US" sz="2800" dirty="0"/>
              <a:t>提供丰富</a:t>
            </a:r>
          </a:p>
          <a:p>
            <a:r>
              <a:rPr lang="zh-CN" altLang="en-US" sz="2800" dirty="0"/>
              <a:t>的精神</a:t>
            </a:r>
            <a:r>
              <a:rPr lang="zh-CN" altLang="en-US" sz="2800" dirty="0" smtClean="0"/>
              <a:t>营养。</a:t>
            </a:r>
            <a:endParaRPr lang="zh-CN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57342" y="2062207"/>
            <a:ext cx="6387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灭亡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:1453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年君士坦丁堡被攻破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lvl="0"/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159392" y="3813344"/>
            <a:ext cx="3238149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、地跨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欧亚非</a:t>
            </a:r>
            <a:r>
              <a:rPr lang="zh-CN" altLang="en-US" sz="2800" dirty="0" smtClean="0"/>
              <a:t>三洲大帝国。</a:t>
            </a:r>
            <a:endParaRPr lang="zh-CN" altLang="en-US" sz="2800" dirty="0"/>
          </a:p>
        </p:txBody>
      </p:sp>
      <p:sp>
        <p:nvSpPr>
          <p:cNvPr id="12" name="五角星 11"/>
          <p:cNvSpPr/>
          <p:nvPr/>
        </p:nvSpPr>
        <p:spPr>
          <a:xfrm>
            <a:off x="10553350" y="5201174"/>
            <a:ext cx="973123" cy="8221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219" y="172720"/>
            <a:ext cx="118062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/>
              <a:t>1.以下关于法兰克王国的叙述,正确的是：①法兰克王国的建立者是克洛维；</a:t>
            </a:r>
          </a:p>
          <a:p>
            <a:pPr algn="l"/>
            <a:r>
              <a:rPr lang="zh-CN" altLang="en-US" sz="2600" dirty="0"/>
              <a:t>②法兰克王国的统治得到基督教的支持；③法兰克王国最强盛的时期是查理</a:t>
            </a:r>
          </a:p>
          <a:p>
            <a:pPr algn="l"/>
            <a:r>
              <a:rPr lang="zh-CN" altLang="en-US" sz="2600" dirty="0"/>
              <a:t>大帝统治时期；④查理曼帝国后来分裂为三个国家,就是今天的英国、法国、</a:t>
            </a:r>
          </a:p>
          <a:p>
            <a:pPr algn="l"/>
            <a:r>
              <a:rPr lang="zh-CN" altLang="en-US" sz="2600" dirty="0"/>
              <a:t>德国的雏形</a:t>
            </a:r>
          </a:p>
          <a:p>
            <a:pPr algn="l"/>
            <a:r>
              <a:rPr lang="zh-CN" altLang="en-US" sz="2600" dirty="0"/>
              <a:t>A.①②④　　B.②③④　　C.①③④　　D.①②③</a:t>
            </a:r>
          </a:p>
          <a:p>
            <a:pPr algn="l"/>
            <a:endParaRPr lang="zh-CN" altLang="en-US" sz="2600" dirty="0"/>
          </a:p>
          <a:p>
            <a:pPr algn="l"/>
            <a:endParaRPr lang="zh-CN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10443844" y="146578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151" y="2448797"/>
            <a:ext cx="118239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/>
              <a:t>2</a:t>
            </a:r>
            <a:r>
              <a:rPr lang="zh-CN" altLang="en-US" sz="2600" dirty="0" smtClean="0"/>
              <a:t>、某历史活动课场景：同学们激烈讨论，畅所欲言，内容涉及庄园制、大学的产生、城市自治。这堂课正在探究的是</a:t>
            </a:r>
          </a:p>
          <a:p>
            <a:r>
              <a:rPr lang="en-US" altLang="zh-CN" sz="2600" dirty="0" smtClean="0"/>
              <a:t>A</a:t>
            </a:r>
            <a:r>
              <a:rPr lang="zh-CN" altLang="en-US" sz="2600" dirty="0" smtClean="0"/>
              <a:t>、上古亚非文明                                 </a:t>
            </a:r>
            <a:r>
              <a:rPr lang="en-US" altLang="zh-CN" sz="2600" dirty="0" smtClean="0"/>
              <a:t>B</a:t>
            </a:r>
            <a:r>
              <a:rPr lang="zh-CN" altLang="en-US" sz="2600" dirty="0" smtClean="0"/>
              <a:t>、上古欧洲文明</a:t>
            </a:r>
          </a:p>
          <a:p>
            <a:r>
              <a:rPr lang="en-US" altLang="zh-CN" sz="2600" dirty="0" smtClean="0"/>
              <a:t>C</a:t>
            </a:r>
            <a:r>
              <a:rPr lang="zh-CN" altLang="en-US" sz="2600" dirty="0" smtClean="0"/>
              <a:t>、亚洲封建国家                                 </a:t>
            </a:r>
            <a:r>
              <a:rPr lang="en-US" altLang="zh-CN" sz="2600" dirty="0" smtClean="0"/>
              <a:t>D</a:t>
            </a:r>
            <a:r>
              <a:rPr lang="zh-CN" altLang="en-US" sz="2600" dirty="0" smtClean="0"/>
              <a:t>、中世纪的欧洲</a:t>
            </a:r>
            <a:endParaRPr lang="en-US" altLang="zh-CN" sz="2600" dirty="0" smtClean="0"/>
          </a:p>
          <a:p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10440968" y="311055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32319" y="5169391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074" y="4493735"/>
            <a:ext cx="968458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/>
              <a:t>3</a:t>
            </a:r>
            <a:r>
              <a:rPr lang="zh-CN" altLang="en-US" sz="2600" dirty="0" smtClean="0"/>
              <a:t>、以下对于封君封臣理解不正确的是</a:t>
            </a:r>
            <a:endParaRPr lang="en-US" altLang="zh-CN" sz="2600" dirty="0" smtClean="0"/>
          </a:p>
          <a:p>
            <a:r>
              <a:rPr lang="en-US" altLang="zh-CN" sz="2600" dirty="0" smtClean="0"/>
              <a:t>A</a:t>
            </a:r>
            <a:r>
              <a:rPr lang="zh-CN" altLang="en-US" sz="2600" dirty="0" smtClean="0"/>
              <a:t>．封君和封臣相互承担义务和负有责任</a:t>
            </a:r>
            <a:endParaRPr lang="en-US" altLang="zh-CN" sz="2600" dirty="0" smtClean="0"/>
          </a:p>
          <a:p>
            <a:r>
              <a:rPr lang="en-US" altLang="zh-CN" sz="2600" dirty="0" smtClean="0"/>
              <a:t>B</a:t>
            </a:r>
            <a:r>
              <a:rPr lang="zh-CN" altLang="en-US" sz="2600" dirty="0" smtClean="0"/>
              <a:t>．封君和封臣以血缘关系为纽带</a:t>
            </a:r>
            <a:br>
              <a:rPr lang="zh-CN" altLang="en-US" sz="2600" dirty="0" smtClean="0"/>
            </a:br>
            <a:r>
              <a:rPr lang="en-US" altLang="zh-CN" sz="2600" dirty="0" smtClean="0"/>
              <a:t>C</a:t>
            </a:r>
            <a:r>
              <a:rPr lang="zh-CN" altLang="en-US" sz="2600" dirty="0" smtClean="0"/>
              <a:t>．每个封主不能越级管辖</a:t>
            </a:r>
            <a:endParaRPr lang="en-US" altLang="zh-CN" sz="2600" dirty="0" smtClean="0"/>
          </a:p>
          <a:p>
            <a:r>
              <a:rPr lang="en-US" altLang="zh-CN" sz="2600" dirty="0" smtClean="0"/>
              <a:t>D</a:t>
            </a:r>
            <a:r>
              <a:rPr lang="zh-CN" altLang="en-US" sz="2600" dirty="0" smtClean="0"/>
              <a:t>．封君封臣之间是一种契约关系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58618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一、</a:t>
            </a:r>
            <a:r>
              <a:rPr lang="zh-CN" altLang="en-US" sz="2800" b="1" dirty="0" smtClean="0"/>
              <a:t>基督教（西欧封建思想）</a:t>
            </a:r>
            <a:endParaRPr lang="zh-CN" altLang="en-US" sz="2800" b="1" dirty="0"/>
          </a:p>
        </p:txBody>
      </p:sp>
      <p:pic>
        <p:nvPicPr>
          <p:cNvPr id="5" name="图片 4" descr="1b8f1d70e87101f69f319547[1]"/>
          <p:cNvPicPr>
            <a:picLocks noChangeAspect="1"/>
          </p:cNvPicPr>
          <p:nvPr/>
        </p:nvPicPr>
        <p:blipFill>
          <a:blip r:embed="rId3"/>
          <a:srcRect l="60066" t="16983" r="9282" b="42727"/>
          <a:stretch>
            <a:fillRect/>
          </a:stretch>
        </p:blipFill>
        <p:spPr>
          <a:xfrm>
            <a:off x="0" y="1170033"/>
            <a:ext cx="4907915" cy="3632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077188"/>
            <a:ext cx="49834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基督教是当今世界三大宗教之</a:t>
            </a:r>
          </a:p>
          <a:p>
            <a:r>
              <a:rPr lang="zh-CN" altLang="en-US" sz="2800" b="1" dirty="0"/>
              <a:t>一。欧洲文明又被称为</a:t>
            </a:r>
            <a:r>
              <a:rPr lang="en-US" altLang="zh-CN" sz="2800" b="1" dirty="0"/>
              <a:t>“</a:t>
            </a:r>
            <a:r>
              <a:rPr lang="zh-CN" altLang="en-US" sz="2800" b="1" dirty="0"/>
              <a:t>基督教</a:t>
            </a:r>
          </a:p>
          <a:p>
            <a:r>
              <a:rPr lang="zh-CN" altLang="en-US" sz="2800" b="1" dirty="0"/>
              <a:t>文明</a:t>
            </a:r>
            <a:r>
              <a:rPr lang="en-US" altLang="zh-CN" sz="2800" b="1" dirty="0"/>
              <a:t>”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5213350" y="993412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、兴起：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5213350" y="1515382"/>
            <a:ext cx="282448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</a:rPr>
              <a:t>世纪</a:t>
            </a:r>
          </a:p>
          <a:p>
            <a:r>
              <a:rPr lang="zh-CN" altLang="en-US" sz="2600" b="1" dirty="0">
                <a:solidFill>
                  <a:srgbClr val="FF0000"/>
                </a:solidFill>
              </a:rPr>
              <a:t>（罗马帝国时期）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5296535" y="2406922"/>
            <a:ext cx="21640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solidFill>
                  <a:schemeClr val="accent1"/>
                </a:solidFill>
              </a:rPr>
              <a:t>巴勒斯坦地区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8828405" y="1090567"/>
            <a:ext cx="1447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2</a:t>
            </a:r>
            <a:r>
              <a:rPr lang="zh-CN" altLang="en-US" sz="2800" b="1"/>
              <a:t>、传播</a:t>
            </a:r>
          </a:p>
        </p:txBody>
      </p:sp>
      <p:sp>
        <p:nvSpPr>
          <p:cNvPr id="11" name="文本框 7"/>
          <p:cNvSpPr txBox="1"/>
          <p:nvPr/>
        </p:nvSpPr>
        <p:spPr>
          <a:xfrm>
            <a:off x="8396605" y="1686287"/>
            <a:ext cx="3795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4</a:t>
            </a:r>
            <a:r>
              <a:rPr lang="zh-CN" altLang="en-US" sz="2600" b="1" dirty="0">
                <a:solidFill>
                  <a:srgbClr val="FF0000"/>
                </a:solidFill>
              </a:rPr>
              <a:t>世纪末，</a:t>
            </a:r>
            <a:r>
              <a:rPr lang="zh-CN" altLang="en-US" sz="2600" b="1" dirty="0"/>
              <a:t>罗马皇帝</a:t>
            </a:r>
          </a:p>
          <a:p>
            <a:r>
              <a:rPr lang="zh-CN" altLang="en-US" sz="2600" b="1" dirty="0"/>
              <a:t>将基督教确定为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国教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pic>
        <p:nvPicPr>
          <p:cNvPr id="12" name="图片 11" descr="d99eeac9336c1eb91b375d7d[1]"/>
          <p:cNvPicPr>
            <a:picLocks noChangeAspect="1"/>
          </p:cNvPicPr>
          <p:nvPr/>
        </p:nvPicPr>
        <p:blipFill>
          <a:blip r:embed="rId4"/>
          <a:srcRect l="60694" t="14815" b="11136"/>
          <a:stretch>
            <a:fillRect/>
          </a:stretch>
        </p:blipFill>
        <p:spPr>
          <a:xfrm>
            <a:off x="5168446" y="3049270"/>
            <a:ext cx="2695575" cy="380873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8151223" y="3435532"/>
            <a:ext cx="3879668" cy="2978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教义：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</a:rPr>
              <a:t>耶稣就是“救世主”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</a:rPr>
              <a:t>耶稣教导人们忍受苦难，死后可以升入“天堂”。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1002" y="0"/>
            <a:ext cx="10108734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：知道基督教的传播，了解基督教在欧洲中世纪历史发展中的作用。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3903" y="2131301"/>
            <a:ext cx="116942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/>
          </a:p>
          <a:p>
            <a:r>
              <a:rPr lang="en-US" altLang="zh-CN" sz="2800" b="1" dirty="0"/>
              <a:t>5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回顾历史，中古时期的西欧城市与同时期中国城市的最大不同在于</a:t>
            </a:r>
          </a:p>
          <a:p>
            <a:r>
              <a:rPr lang="en-US" altLang="zh-CN" sz="2800" b="1" dirty="0"/>
              <a:t>A</a:t>
            </a:r>
            <a:r>
              <a:rPr lang="zh-CN" altLang="en-US" sz="2800" b="1" dirty="0"/>
              <a:t>、商品经济发达                             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、城市规模大      </a:t>
            </a:r>
          </a:p>
          <a:p>
            <a:r>
              <a:rPr lang="en-US" altLang="zh-CN" sz="2800" b="1" dirty="0"/>
              <a:t>C</a:t>
            </a:r>
            <a:r>
              <a:rPr lang="zh-CN" altLang="en-US" sz="2800" b="1" dirty="0"/>
              <a:t>、城市人口多                                 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、一些城市拥有自治权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6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有学者在描述中世纪时说：</a:t>
            </a:r>
            <a:r>
              <a:rPr lang="en-US" altLang="zh-CN" sz="2800" b="1" dirty="0"/>
              <a:t>“</a:t>
            </a:r>
            <a:r>
              <a:rPr lang="zh-CN" altLang="en-US" sz="2800" b="1" dirty="0"/>
              <a:t>城市兴起的过程中，我们第一次在欧洲</a:t>
            </a:r>
          </a:p>
          <a:p>
            <a:r>
              <a:rPr lang="zh-CN" altLang="en-US" sz="2800" b="1" dirty="0"/>
              <a:t>历史上写了</a:t>
            </a:r>
            <a:r>
              <a:rPr lang="en-US" altLang="zh-CN" sz="2800" b="1" dirty="0"/>
              <a:t>‘</a:t>
            </a:r>
            <a:r>
              <a:rPr lang="zh-CN" altLang="en-US" sz="2800" b="1" dirty="0"/>
              <a:t>平民的传记</a:t>
            </a:r>
            <a:r>
              <a:rPr lang="en-US" altLang="zh-CN" sz="2800" b="1" dirty="0"/>
              <a:t>’</a:t>
            </a:r>
            <a:r>
              <a:rPr lang="zh-CN" altLang="en-US" sz="2800" b="1" dirty="0"/>
              <a:t>，一个新的社会集团出现了。</a:t>
            </a:r>
            <a:r>
              <a:rPr lang="en-US" altLang="zh-CN" sz="2800" b="1" dirty="0"/>
              <a:t>”</a:t>
            </a:r>
            <a:r>
              <a:rPr lang="zh-CN" altLang="en-US" sz="2800" b="1" dirty="0"/>
              <a:t>这个</a:t>
            </a:r>
            <a:r>
              <a:rPr lang="en-US" altLang="zh-CN" sz="2800" b="1" dirty="0"/>
              <a:t>“</a:t>
            </a:r>
            <a:r>
              <a:rPr lang="zh-CN" altLang="en-US" sz="2800" b="1" dirty="0"/>
              <a:t>新社会集团</a:t>
            </a:r>
            <a:r>
              <a:rPr lang="en-US" altLang="zh-CN" sz="2800" b="1" dirty="0"/>
              <a:t>”</a:t>
            </a:r>
          </a:p>
          <a:p>
            <a:r>
              <a:rPr lang="zh-CN" altLang="en-US" sz="2800" b="1" dirty="0"/>
              <a:t>指的是</a:t>
            </a:r>
          </a:p>
          <a:p>
            <a:r>
              <a:rPr lang="en-US" altLang="zh-CN" sz="2800" b="1" dirty="0"/>
              <a:t>A</a:t>
            </a:r>
            <a:r>
              <a:rPr lang="zh-CN" altLang="en-US" sz="2800" b="1" dirty="0"/>
              <a:t>、农民阶级                                       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、封建贵族阶层</a:t>
            </a:r>
          </a:p>
          <a:p>
            <a:r>
              <a:rPr lang="en-US" altLang="zh-CN" sz="2800" b="1" dirty="0"/>
              <a:t>C</a:t>
            </a:r>
            <a:r>
              <a:rPr lang="zh-CN" altLang="en-US" sz="2800" b="1" dirty="0"/>
              <a:t>、市民阶层                                       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、工业无产阶级</a:t>
            </a:r>
          </a:p>
        </p:txBody>
      </p:sp>
      <p:sp>
        <p:nvSpPr>
          <p:cNvPr id="3" name="矩形 2"/>
          <p:cNvSpPr/>
          <p:nvPr/>
        </p:nvSpPr>
        <p:spPr>
          <a:xfrm>
            <a:off x="543464" y="539483"/>
            <a:ext cx="11326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、从</a:t>
            </a:r>
            <a:r>
              <a:rPr lang="en-US" altLang="zh-CN" sz="2800" b="1" dirty="0" smtClean="0"/>
              <a:t>9</a:t>
            </a:r>
            <a:r>
              <a:rPr lang="zh-CN" altLang="en-US" sz="2800" b="1" dirty="0" smtClean="0"/>
              <a:t>世纪开始，一种新的农业经济组织形式在西欧逐渐流行开来。这就是</a:t>
            </a:r>
          </a:p>
          <a:p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、封建庄园                                         </a:t>
            </a:r>
            <a:r>
              <a:rPr lang="en-US" altLang="zh-CN" sz="2800" b="1" dirty="0" smtClean="0"/>
              <a:t>B</a:t>
            </a:r>
            <a:r>
              <a:rPr lang="zh-CN" altLang="en-US" sz="2800" b="1" dirty="0" smtClean="0"/>
              <a:t>、手工工场</a:t>
            </a:r>
          </a:p>
          <a:p>
            <a:r>
              <a:rPr lang="en-US" altLang="zh-CN" sz="2800" b="1" dirty="0" smtClean="0"/>
              <a:t>C</a:t>
            </a:r>
            <a:r>
              <a:rPr lang="zh-CN" altLang="en-US" sz="2800" b="1" dirty="0" smtClean="0"/>
              <a:t>、租地农场                                         </a:t>
            </a:r>
            <a:r>
              <a:rPr lang="en-US" altLang="zh-CN" sz="2800" b="1" dirty="0" smtClean="0"/>
              <a:t>D</a:t>
            </a:r>
            <a:r>
              <a:rPr lang="zh-CN" altLang="en-US" sz="2800" b="1" dirty="0" smtClean="0"/>
              <a:t>、商业城市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10067157" y="113222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04228" y="301853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24666" y="520964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385" y="2349333"/>
            <a:ext cx="107901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altLang="zh-CN" sz="2400" b="1" dirty="0"/>
          </a:p>
          <a:p>
            <a:pPr algn="l"/>
            <a:endParaRPr lang="en-US" altLang="zh-CN" sz="2400" b="1" dirty="0" smtClean="0"/>
          </a:p>
          <a:p>
            <a:pPr algn="l"/>
            <a:r>
              <a:rPr lang="en-US" altLang="zh-CN" sz="2400" b="1" dirty="0" smtClean="0"/>
              <a:t>2</a:t>
            </a:r>
            <a:r>
              <a:rPr lang="zh-CN" altLang="en-US" sz="2400" b="1" dirty="0"/>
              <a:t>、东罗马帝国又称拜占庭帝国，通常被认为开始于</a:t>
            </a:r>
            <a:r>
              <a:rPr lang="en-US" altLang="zh-CN" sz="2400" b="1" dirty="0"/>
              <a:t>395</a:t>
            </a:r>
            <a:r>
              <a:rPr lang="zh-CN" altLang="en-US" sz="2400" b="1" dirty="0"/>
              <a:t>年，直至</a:t>
            </a:r>
            <a:r>
              <a:rPr lang="en-US" altLang="zh-CN" sz="2400" b="1" dirty="0"/>
              <a:t>1453</a:t>
            </a:r>
            <a:r>
              <a:rPr lang="zh-CN" altLang="en-US" sz="2400" b="1" dirty="0"/>
              <a:t>年灭亡，</a:t>
            </a:r>
          </a:p>
          <a:p>
            <a:pPr algn="l"/>
            <a:r>
              <a:rPr lang="zh-CN" altLang="en-US" sz="2400" b="1" dirty="0"/>
              <a:t>延续了</a:t>
            </a:r>
            <a:r>
              <a:rPr lang="en-US" altLang="zh-CN" sz="2400" b="1" dirty="0"/>
              <a:t>1058</a:t>
            </a:r>
            <a:r>
              <a:rPr lang="zh-CN" altLang="en-US" sz="2400" b="1" dirty="0"/>
              <a:t>年。最终摧毁这一帝国的国家是</a:t>
            </a:r>
          </a:p>
          <a:p>
            <a:pPr algn="l"/>
            <a:r>
              <a:rPr lang="en-US" altLang="zh-CN" sz="2400" b="1" dirty="0"/>
              <a:t>A</a:t>
            </a:r>
            <a:r>
              <a:rPr lang="zh-CN" altLang="en-US" sz="2400" b="1" dirty="0"/>
              <a:t>、亚历山大帝国       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、西罗马帝国     </a:t>
            </a:r>
            <a:r>
              <a:rPr lang="en-US" altLang="zh-CN" sz="2400" b="1" dirty="0"/>
              <a:t>C</a:t>
            </a:r>
            <a:r>
              <a:rPr lang="zh-CN" altLang="en-US" sz="2400" b="1" dirty="0"/>
              <a:t>、奥斯曼土耳其       </a:t>
            </a:r>
            <a:r>
              <a:rPr lang="en-US" altLang="zh-CN" sz="2400" b="1" dirty="0"/>
              <a:t>D</a:t>
            </a:r>
            <a:r>
              <a:rPr lang="zh-CN" altLang="en-US" sz="2400" b="1" dirty="0"/>
              <a:t>、阿拉伯帝国</a:t>
            </a:r>
          </a:p>
          <a:p>
            <a:pPr algn="l"/>
            <a:endParaRPr lang="en-US" altLang="zh-CN" sz="2400" b="1" dirty="0"/>
          </a:p>
          <a:p>
            <a:pPr algn="l"/>
            <a:r>
              <a:rPr lang="en-US" altLang="zh-CN" sz="2400" b="1" dirty="0"/>
              <a:t>3</a:t>
            </a:r>
            <a:r>
              <a:rPr lang="zh-CN" altLang="en-US" sz="2400" b="1" dirty="0"/>
              <a:t>、下列关于《查士丁尼法典》的表述，正确的是：</a:t>
            </a:r>
            <a:r>
              <a:rPr lang="zh-CN" altLang="en-US" sz="2400" b="1" dirty="0">
                <a:latin typeface="Calibri" panose="020F0502020204030204" charset="0"/>
              </a:rPr>
              <a:t>①是罗马历史上第一部成</a:t>
            </a:r>
          </a:p>
          <a:p>
            <a:pPr algn="l"/>
            <a:r>
              <a:rPr lang="zh-CN" altLang="en-US" sz="2400" b="1" dirty="0">
                <a:latin typeface="Calibri" panose="020F0502020204030204" charset="0"/>
              </a:rPr>
              <a:t>文法典；②是查士丁尼皇帝的一项杰出 贡献；③保留了罗马在法学方面的创造</a:t>
            </a:r>
          </a:p>
          <a:p>
            <a:pPr algn="l"/>
            <a:r>
              <a:rPr lang="zh-CN" altLang="en-US" sz="2400" b="1" dirty="0">
                <a:latin typeface="Calibri" panose="020F0502020204030204" charset="0"/>
              </a:rPr>
              <a:t>性成果；④成为维系东罗马帝国统治的有效工具</a:t>
            </a:r>
          </a:p>
          <a:p>
            <a:pPr algn="l"/>
            <a:r>
              <a:rPr lang="en-US" altLang="zh-CN" sz="2400" b="1" dirty="0">
                <a:latin typeface="Calibri" panose="020F0502020204030204" charset="0"/>
              </a:rPr>
              <a:t>A</a:t>
            </a:r>
            <a:r>
              <a:rPr lang="zh-CN" altLang="en-US" sz="2400" b="1" dirty="0">
                <a:latin typeface="Calibri" panose="020F0502020204030204" charset="0"/>
              </a:rPr>
              <a:t>、</a:t>
            </a:r>
            <a:r>
              <a:rPr lang="en-US" altLang="zh-CN" sz="2400" b="1" dirty="0">
                <a:latin typeface="Calibri" panose="020F0502020204030204" charset="0"/>
              </a:rPr>
              <a:t>①②③                    B</a:t>
            </a:r>
            <a:r>
              <a:rPr lang="zh-CN" altLang="en-US" sz="2400" b="1" dirty="0">
                <a:latin typeface="Calibri" panose="020F0502020204030204" charset="0"/>
              </a:rPr>
              <a:t>、②③④                      </a:t>
            </a:r>
            <a:r>
              <a:rPr lang="en-US" altLang="zh-CN" sz="2400" b="1" dirty="0">
                <a:latin typeface="Calibri" panose="020F0502020204030204" charset="0"/>
              </a:rPr>
              <a:t>C</a:t>
            </a:r>
            <a:r>
              <a:rPr lang="zh-CN" altLang="en-US" sz="2400" b="1" dirty="0">
                <a:latin typeface="Calibri" panose="020F0502020204030204" charset="0"/>
              </a:rPr>
              <a:t>、①②④             </a:t>
            </a:r>
            <a:r>
              <a:rPr lang="en-US" altLang="zh-CN" sz="2400" b="1" dirty="0">
                <a:latin typeface="Calibri" panose="020F0502020204030204" charset="0"/>
              </a:rPr>
              <a:t>D</a:t>
            </a:r>
            <a:r>
              <a:rPr lang="zh-CN" altLang="en-US" sz="2400" b="1" dirty="0">
                <a:latin typeface="Calibri" panose="020F0502020204030204" charset="0"/>
              </a:rPr>
              <a:t>、①③④</a:t>
            </a:r>
          </a:p>
          <a:p>
            <a:pPr algn="l"/>
            <a:endParaRPr lang="en-US" altLang="zh-CN" sz="2400" b="1" dirty="0">
              <a:latin typeface="Calibri" panose="020F050202020403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4196" y="465826"/>
            <a:ext cx="110734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《兴盛与阴谋：拜占庭帝国（公元</a:t>
            </a:r>
            <a:r>
              <a:rPr lang="en-US" altLang="zh-CN" sz="2400" b="1" dirty="0" smtClean="0"/>
              <a:t>330—1453</a:t>
            </a:r>
            <a:r>
              <a:rPr lang="zh-CN" altLang="en-US" sz="2400" b="1" dirty="0" smtClean="0"/>
              <a:t>）》一书的叙述引人入胜，不</a:t>
            </a:r>
          </a:p>
          <a:p>
            <a:r>
              <a:rPr lang="zh-CN" altLang="en-US" sz="2400" b="1" dirty="0" smtClean="0"/>
              <a:t>落俗套。每一处细节、每一个形象、每一桩轶事、每一件史实，都会让人耳目</a:t>
            </a:r>
          </a:p>
          <a:p>
            <a:r>
              <a:rPr lang="zh-CN" altLang="en-US" sz="2400" b="1" dirty="0" smtClean="0"/>
              <a:t>一新，让人感受到那遥远年代的生活是什么样子。在该书中可能会出现的场景</a:t>
            </a:r>
          </a:p>
          <a:p>
            <a:r>
              <a:rPr lang="zh-CN" altLang="en-US" sz="2400" b="1" dirty="0" smtClean="0"/>
              <a:t>有：</a:t>
            </a:r>
            <a:r>
              <a:rPr lang="zh-CN" altLang="en-US" sz="2400" b="1" dirty="0" smtClean="0">
                <a:sym typeface="+mn-ea"/>
              </a:rPr>
              <a:t>①拜占庭帝国最终被奥斯曼土耳其帝国征服；②《查士丁尼法典》受到欢</a:t>
            </a:r>
          </a:p>
          <a:p>
            <a:r>
              <a:rPr lang="zh-CN" altLang="en-US" sz="2400" b="1" dirty="0" smtClean="0">
                <a:sym typeface="+mn-ea"/>
              </a:rPr>
              <a:t>迎；</a:t>
            </a:r>
            <a:r>
              <a:rPr lang="en-US" altLang="zh-CN" sz="2400" b="1" dirty="0" smtClean="0">
                <a:sym typeface="+mn-ea"/>
              </a:rPr>
              <a:t>③</a:t>
            </a:r>
            <a:r>
              <a:rPr lang="zh-CN" altLang="en-US" sz="2400" b="1" dirty="0" smtClean="0">
                <a:sym typeface="+mn-ea"/>
              </a:rPr>
              <a:t>拜占庭文化灿烂；④拜占庭继承了古希腊罗马文化</a:t>
            </a:r>
          </a:p>
          <a:p>
            <a:r>
              <a:rPr lang="en-US" altLang="zh-CN" sz="2400" b="1" dirty="0" smtClean="0">
                <a:sym typeface="+mn-ea"/>
              </a:rPr>
              <a:t>A</a:t>
            </a:r>
            <a:r>
              <a:rPr lang="zh-CN" altLang="en-US" sz="2400" b="1" dirty="0" smtClean="0">
                <a:sym typeface="+mn-ea"/>
              </a:rPr>
              <a:t>、</a:t>
            </a:r>
            <a:r>
              <a:rPr lang="en-US" altLang="zh-CN" sz="2400" b="1" dirty="0" smtClean="0">
                <a:sym typeface="+mn-ea"/>
              </a:rPr>
              <a:t>①②③</a:t>
            </a:r>
            <a:r>
              <a:rPr lang="zh-CN" altLang="en-US" sz="2400" b="1" dirty="0" smtClean="0">
                <a:sym typeface="+mn-ea"/>
              </a:rPr>
              <a:t>④</a:t>
            </a:r>
            <a:r>
              <a:rPr lang="en-US" altLang="zh-CN" sz="2400" b="1" dirty="0" smtClean="0">
                <a:sym typeface="+mn-ea"/>
              </a:rPr>
              <a:t>                    B</a:t>
            </a:r>
            <a:r>
              <a:rPr lang="zh-CN" altLang="en-US" sz="2400" b="1" dirty="0" smtClean="0">
                <a:sym typeface="+mn-ea"/>
              </a:rPr>
              <a:t>、②</a:t>
            </a:r>
            <a:r>
              <a:rPr lang="en-US" altLang="zh-CN" sz="2400" b="1" dirty="0" smtClean="0">
                <a:sym typeface="+mn-ea"/>
              </a:rPr>
              <a:t>③</a:t>
            </a:r>
            <a:r>
              <a:rPr lang="zh-CN" altLang="en-US" sz="2400" b="1" dirty="0" smtClean="0">
                <a:sym typeface="+mn-ea"/>
              </a:rPr>
              <a:t>④                      </a:t>
            </a:r>
            <a:r>
              <a:rPr lang="en-US" altLang="zh-CN" sz="2400" b="1" dirty="0" smtClean="0">
                <a:sym typeface="+mn-ea"/>
              </a:rPr>
              <a:t>C</a:t>
            </a:r>
            <a:r>
              <a:rPr lang="zh-CN" altLang="en-US" sz="2400" b="1" dirty="0" smtClean="0">
                <a:sym typeface="+mn-ea"/>
              </a:rPr>
              <a:t>、①</a:t>
            </a:r>
            <a:r>
              <a:rPr lang="en-US" altLang="zh-CN" sz="2400" b="1" dirty="0" smtClean="0">
                <a:sym typeface="+mn-ea"/>
              </a:rPr>
              <a:t>③</a:t>
            </a:r>
            <a:r>
              <a:rPr lang="zh-CN" altLang="en-US" sz="2400" b="1" dirty="0" smtClean="0">
                <a:sym typeface="+mn-ea"/>
              </a:rPr>
              <a:t>④             </a:t>
            </a:r>
            <a:r>
              <a:rPr lang="en-US" altLang="zh-CN" sz="2400" b="1" dirty="0" smtClean="0">
                <a:sym typeface="+mn-ea"/>
              </a:rPr>
              <a:t>D</a:t>
            </a:r>
            <a:r>
              <a:rPr lang="zh-CN" altLang="en-US" sz="2400" b="1" dirty="0" smtClean="0">
                <a:sym typeface="+mn-ea"/>
              </a:rPr>
              <a:t>、</a:t>
            </a:r>
            <a:r>
              <a:rPr lang="en-US" altLang="zh-CN" sz="2400" b="1" dirty="0" smtClean="0">
                <a:sym typeface="+mn-ea"/>
              </a:rPr>
              <a:t>①②</a:t>
            </a:r>
            <a:r>
              <a:rPr lang="zh-CN" altLang="en-US" sz="2400" b="1" dirty="0" smtClean="0">
                <a:sym typeface="+mn-ea"/>
              </a:rPr>
              <a:t>④ 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9003232" y="200924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57912" y="3027165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19557" y="5528825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5187083"/>
            <a:ext cx="12192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3399"/>
                </a:solidFill>
                <a:latin typeface="Times New Roman" pitchFamily="18" charset="0"/>
              </a:rPr>
              <a:t>在欧洲封建社会鼎盛期，教会不仅垄断了</a:t>
            </a:r>
            <a:r>
              <a:rPr lang="zh-CN" altLang="en-US" sz="4000" b="1" dirty="0">
                <a:solidFill>
                  <a:srgbClr val="FF0066"/>
                </a:solidFill>
                <a:latin typeface="Times New Roman" pitchFamily="18" charset="0"/>
              </a:rPr>
              <a:t>思想文化</a:t>
            </a:r>
            <a:r>
              <a:rPr lang="zh-CN" altLang="en-US" sz="4000" b="1" dirty="0">
                <a:solidFill>
                  <a:srgbClr val="003399"/>
                </a:solidFill>
                <a:latin typeface="Times New Roman" pitchFamily="18" charset="0"/>
              </a:rPr>
              <a:t>领域，而且具有雄厚的</a:t>
            </a:r>
            <a:r>
              <a:rPr lang="zh-CN" altLang="en-US" sz="4000" b="1" dirty="0">
                <a:solidFill>
                  <a:srgbClr val="FF0066"/>
                </a:solidFill>
                <a:latin typeface="Times New Roman" pitchFamily="18" charset="0"/>
              </a:rPr>
              <a:t>经济</a:t>
            </a:r>
            <a:r>
              <a:rPr lang="zh-CN" altLang="en-US" sz="4000" b="1" dirty="0">
                <a:solidFill>
                  <a:srgbClr val="003399"/>
                </a:solidFill>
                <a:latin typeface="Times New Roman" pitchFamily="18" charset="0"/>
              </a:rPr>
              <a:t>地位和相当大的</a:t>
            </a:r>
            <a:r>
              <a:rPr lang="zh-CN" altLang="en-US" sz="4000" b="1" dirty="0">
                <a:solidFill>
                  <a:srgbClr val="FF0066"/>
                </a:solidFill>
                <a:latin typeface="Times New Roman" pitchFamily="18" charset="0"/>
              </a:rPr>
              <a:t>政治</a:t>
            </a:r>
            <a:r>
              <a:rPr lang="zh-CN" altLang="en-US" sz="4000" b="1" dirty="0">
                <a:solidFill>
                  <a:srgbClr val="003399"/>
                </a:solidFill>
                <a:latin typeface="Times New Roman" pitchFamily="18" charset="0"/>
              </a:rPr>
              <a:t>权力。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61449"/>
            <a:ext cx="1133511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</a:rPr>
              <a:t>基督教在中世纪的欧洲有哪些影响</a:t>
            </a:r>
            <a:r>
              <a:rPr lang="zh-CN" altLang="en-US" sz="2400" b="1" dirty="0" smtClean="0">
                <a:latin typeface="Times New Roman" pitchFamily="18" charset="0"/>
              </a:rPr>
              <a:t>？</a:t>
            </a:r>
            <a:r>
              <a:rPr lang="zh-CN" altLang="en-US" sz="2400" dirty="0" smtClean="0">
                <a:latin typeface="Times New Roman" pitchFamily="18" charset="0"/>
              </a:rPr>
              <a:t>（</a:t>
            </a:r>
            <a:r>
              <a:rPr lang="zh-CN" altLang="en-US" sz="2400" dirty="0">
                <a:latin typeface="Times New Roman" pitchFamily="18" charset="0"/>
              </a:rPr>
              <a:t>从政治、经济、文化等方面展开</a:t>
            </a:r>
            <a:r>
              <a:rPr lang="zh-CN" altLang="en-US" sz="2400" b="1" dirty="0">
                <a:latin typeface="Times New Roman" pitchFamily="18" charset="0"/>
              </a:rPr>
              <a:t>）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72860"/>
            <a:ext cx="12192000" cy="3570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_GB2312" charset="-122"/>
                <a:ea typeface="楷体_GB2312" charset="-122"/>
              </a:rPr>
              <a:t>    </a:t>
            </a:r>
            <a:r>
              <a:rPr lang="en-US" altLang="zh-CN" sz="2400" b="1" dirty="0" smtClean="0">
                <a:latin typeface="楷体_GB2312" charset="-122"/>
                <a:ea typeface="楷体_GB2312" charset="-122"/>
              </a:rPr>
              <a:t>    </a:t>
            </a:r>
            <a:r>
              <a:rPr lang="zh-CN" altLang="en-US" sz="2400" b="1" dirty="0" smtClean="0">
                <a:latin typeface="楷体_GB2312" charset="-122"/>
                <a:ea typeface="楷体_GB2312" charset="-122"/>
              </a:rPr>
              <a:t>材料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一：天主教会</a:t>
            </a:r>
            <a:r>
              <a:rPr lang="zh-CN" altLang="en-US" sz="2400" b="1" dirty="0">
                <a:solidFill>
                  <a:srgbClr val="6600FF"/>
                </a:solidFill>
                <a:latin typeface="楷体_GB2312" charset="-122"/>
                <a:ea typeface="楷体_GB2312" charset="-122"/>
              </a:rPr>
              <a:t>拥有大量田产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。此外，教民按照教会当局的规定或法律的要求，捐纳本人收入的十分之一</a:t>
            </a:r>
            <a:r>
              <a:rPr lang="zh-CN" altLang="en-US" sz="2400" b="1" dirty="0">
                <a:solidFill>
                  <a:srgbClr val="6600FF"/>
                </a:solidFill>
                <a:latin typeface="楷体_GB2312" charset="-122"/>
                <a:ea typeface="楷体_GB2312" charset="-122"/>
              </a:rPr>
              <a:t>（什一税）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供宗教事业之用，主要用于神职人员薪俸、教堂日常经费以及赈济。</a:t>
            </a:r>
          </a:p>
          <a:p>
            <a:pPr>
              <a:spcBef>
                <a:spcPts val="600"/>
              </a:spcBef>
            </a:pPr>
            <a:r>
              <a:rPr lang="zh-CN" altLang="en-US" sz="2400" b="1" dirty="0" smtClean="0">
                <a:latin typeface="楷体_GB2312" charset="-122"/>
                <a:ea typeface="楷体_GB2312" charset="-122"/>
              </a:rPr>
              <a:t>        材料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二：德皇亨利四世召开宗教会议，宣布废黜教皇。教皇随即宣布开除亨利四世教籍，并策动德国贵族反叛。最后，</a:t>
            </a:r>
            <a:r>
              <a:rPr lang="zh-CN" altLang="en-US" sz="2400" b="1" dirty="0">
                <a:solidFill>
                  <a:srgbClr val="6600FF"/>
                </a:solidFill>
                <a:latin typeface="楷体_GB2312" charset="-122"/>
                <a:ea typeface="楷体_GB2312" charset="-122"/>
              </a:rPr>
              <a:t>亨利四世向教皇请求宽恕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，他赤足披毡在城堡外的雪地里等候了三天，方得进见。</a:t>
            </a:r>
          </a:p>
          <a:p>
            <a:pPr>
              <a:spcBef>
                <a:spcPts val="600"/>
              </a:spcBef>
            </a:pPr>
            <a:r>
              <a:rPr lang="zh-CN" altLang="en-US" sz="2400" b="1" dirty="0" smtClean="0">
                <a:latin typeface="楷体_GB2312" charset="-122"/>
                <a:ea typeface="楷体_GB2312" charset="-122"/>
              </a:rPr>
              <a:t>        材料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三：西欧中古时期，广大民众普遍没有文化，不少上层贵族也目不识丁，由</a:t>
            </a:r>
            <a:r>
              <a:rPr lang="zh-CN" altLang="en-US" sz="2400" b="1" dirty="0">
                <a:solidFill>
                  <a:srgbClr val="6600FF"/>
                </a:solidFill>
                <a:latin typeface="楷体_GB2312" charset="-122"/>
                <a:ea typeface="楷体_GB2312" charset="-122"/>
              </a:rPr>
              <a:t>教士垄断了文化教育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。教皇宣称“不学无术是信仰虔诚之母”，强调知识服从信仰，社会上</a:t>
            </a:r>
            <a:r>
              <a:rPr lang="zh-CN" altLang="en-US" sz="2400" b="1" dirty="0">
                <a:solidFill>
                  <a:srgbClr val="9900CC"/>
                </a:solidFill>
                <a:latin typeface="楷体_GB2312" charset="-122"/>
                <a:ea typeface="楷体_GB2312" charset="-122"/>
              </a:rPr>
              <a:t>占统治地位的思想是天主教神学。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imgsa.baidu.com/timg?image&amp;quality=80&amp;size=b9999_10000&amp;sec=1527743203744&amp;di=913dd602167d7a0d4c171f36ed674073&amp;imgtype=0&amp;src=http%3A%2F%2Fl.paipaitxt.com%2F118851%2F10%2F10%2F21%2F88_3331904_b724d91bc6b2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1" y="1555750"/>
            <a:ext cx="897466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763685" y="2374901"/>
            <a:ext cx="1071033" cy="2905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endParaRPr lang="zh-CN" altLang="en-US" sz="100" noProof="1">
              <a:solidFill>
                <a:srgbClr val="000000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24580" name="矩形 9"/>
          <p:cNvSpPr>
            <a:spLocks noChangeArrowheads="1"/>
          </p:cNvSpPr>
          <p:nvPr/>
        </p:nvSpPr>
        <p:spPr bwMode="auto">
          <a:xfrm>
            <a:off x="95252" y="1001714"/>
            <a:ext cx="1217083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 Black" pitchFamily="34" charset="0"/>
              </a:rPr>
              <a:t>476</a:t>
            </a:r>
            <a:r>
              <a:rPr lang="zh-CN" altLang="en-US" sz="2400" b="1">
                <a:solidFill>
                  <a:srgbClr val="CC0000"/>
                </a:solidFill>
                <a:latin typeface="Arial Black" pitchFamily="34" charset="0"/>
              </a:rPr>
              <a:t>年，北方蛮族入侵，西罗马帝国灭亡，西欧奴隶社会终结</a:t>
            </a:r>
          </a:p>
        </p:txBody>
      </p:sp>
      <p:pic>
        <p:nvPicPr>
          <p:cNvPr id="5" name="图片 4" descr="u=1876091469,1457602347&amp;fm=27&amp;gp=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766" y="1500188"/>
            <a:ext cx="6851651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6441018" y="2147888"/>
            <a:ext cx="1570567" cy="8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endParaRPr lang="zh-CN" altLang="en-US" sz="100" noProof="1">
              <a:solidFill>
                <a:srgbClr val="FFFFFF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8590" y="647380"/>
            <a:ext cx="2562240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b="1" dirty="0" smtClean="0">
                <a:ln w="0"/>
                <a:solidFill>
                  <a:srgbClr val="2F559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en-US" sz="2700" b="1" dirty="0">
                <a:ln w="0"/>
                <a:solidFill>
                  <a:srgbClr val="2F559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法兰克王国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4605556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：了解法兰克国王的兴亡。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712893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二、法兰克王国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04520" y="2110740"/>
            <a:ext cx="10941050" cy="1221105"/>
            <a:chOff x="984" y="3579"/>
            <a:chExt cx="17230" cy="1923"/>
          </a:xfrm>
        </p:grpSpPr>
        <p:grpSp>
          <p:nvGrpSpPr>
            <p:cNvPr id="10" name="组合 9"/>
            <p:cNvGrpSpPr/>
            <p:nvPr/>
          </p:nvGrpSpPr>
          <p:grpSpPr>
            <a:xfrm>
              <a:off x="1313" y="3579"/>
              <a:ext cx="16901" cy="1209"/>
              <a:chOff x="1313" y="3596"/>
              <a:chExt cx="16901" cy="1209"/>
            </a:xfrm>
          </p:grpSpPr>
          <p:sp>
            <p:nvSpPr>
              <p:cNvPr id="3" name="右箭头 2"/>
              <p:cNvSpPr/>
              <p:nvPr/>
            </p:nvSpPr>
            <p:spPr>
              <a:xfrm>
                <a:off x="1313" y="4075"/>
                <a:ext cx="16901" cy="7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51" y="3596"/>
                <a:ext cx="254" cy="6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234" y="3658"/>
                <a:ext cx="254" cy="6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6538" y="3596"/>
                <a:ext cx="254" cy="6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984" y="4777"/>
              <a:ext cx="156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/>
                <a:t>481</a:t>
              </a:r>
              <a:r>
                <a:rPr lang="zh-CN" altLang="en-US" sz="2400" b="1" dirty="0"/>
                <a:t>年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576" y="4618"/>
              <a:ext cx="156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/>
                <a:t>800</a:t>
              </a:r>
              <a:r>
                <a:rPr lang="zh-CN" altLang="en-US" sz="2400" b="1"/>
                <a:t>年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396" y="4618"/>
              <a:ext cx="156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/>
                <a:t>843</a:t>
              </a:r>
              <a:r>
                <a:rPr lang="zh-CN" altLang="en-US" sz="2400" b="1"/>
                <a:t>年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68428" y="162174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ym typeface="+mn-ea"/>
              </a:rPr>
              <a:t>建立：克</a:t>
            </a:r>
            <a:r>
              <a:rPr lang="zh-CN" altLang="en-US" sz="2400" b="1" dirty="0">
                <a:sym typeface="+mn-ea"/>
              </a:rPr>
              <a:t>洛</a:t>
            </a:r>
            <a:r>
              <a:rPr lang="zh-CN" altLang="en-US" sz="2400" b="1" dirty="0" smtClean="0">
                <a:sym typeface="+mn-ea"/>
              </a:rPr>
              <a:t>维</a:t>
            </a:r>
            <a:endParaRPr lang="zh-CN" altLang="en-US" sz="2400" b="1" dirty="0">
              <a:sym typeface="+mn-ea"/>
            </a:endParaRPr>
          </a:p>
        </p:txBody>
      </p:sp>
      <p:pic>
        <p:nvPicPr>
          <p:cNvPr id="22" name="图片 21" descr="timgHWSWV3W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574" y="3438793"/>
            <a:ext cx="2357120" cy="267678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532531" y="6164930"/>
            <a:ext cx="174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查理大帝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9205450" y="1590945"/>
            <a:ext cx="265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分裂：一分为三</a:t>
            </a:r>
            <a:endParaRPr lang="zh-CN" altLang="en-US" sz="2400" b="1" dirty="0"/>
          </a:p>
        </p:txBody>
      </p:sp>
      <p:sp>
        <p:nvSpPr>
          <p:cNvPr id="30" name="文本框 28"/>
          <p:cNvSpPr txBox="1"/>
          <p:nvPr/>
        </p:nvSpPr>
        <p:spPr>
          <a:xfrm>
            <a:off x="5873571" y="1581076"/>
            <a:ext cx="325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鼎盛：查理曼帝国</a:t>
            </a:r>
            <a:endParaRPr lang="zh-CN" altLang="en-US" sz="2400" b="1" dirty="0"/>
          </a:p>
        </p:txBody>
      </p:sp>
      <p:pic>
        <p:nvPicPr>
          <p:cNvPr id="31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t="5169" r="26557"/>
          <a:stretch>
            <a:fillRect/>
          </a:stretch>
        </p:blipFill>
        <p:spPr bwMode="auto">
          <a:xfrm>
            <a:off x="9016167" y="3378607"/>
            <a:ext cx="3175833" cy="273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0" y="0"/>
            <a:ext cx="4605556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：了解法兰克国王的兴亡。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036" y="3489821"/>
            <a:ext cx="2171700" cy="260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24"/>
          <p:cNvSpPr/>
          <p:nvPr/>
        </p:nvSpPr>
        <p:spPr>
          <a:xfrm>
            <a:off x="3893081" y="2092919"/>
            <a:ext cx="16129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8"/>
          <p:cNvSpPr txBox="1"/>
          <p:nvPr/>
        </p:nvSpPr>
        <p:spPr>
          <a:xfrm>
            <a:off x="2578096" y="1565696"/>
            <a:ext cx="325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改革：封君封臣制度</a:t>
            </a:r>
            <a:endParaRPr lang="zh-CN" altLang="en-US" sz="2400" b="1" dirty="0"/>
          </a:p>
        </p:txBody>
      </p:sp>
      <p:sp>
        <p:nvSpPr>
          <p:cNvPr id="27" name="文本框 11"/>
          <p:cNvSpPr txBox="1"/>
          <p:nvPr/>
        </p:nvSpPr>
        <p:spPr>
          <a:xfrm>
            <a:off x="3147758" y="280545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8</a:t>
            </a:r>
            <a:r>
              <a:rPr lang="zh-CN" altLang="en-US" sz="2400" b="1" dirty="0" smtClean="0"/>
              <a:t>世纪前期</a:t>
            </a:r>
            <a:endParaRPr lang="zh-CN" alt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21372" y="6211669"/>
            <a:ext cx="206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查理</a:t>
            </a:r>
            <a:r>
              <a:rPr lang="en-US" altLang="zh-CN" dirty="0" smtClean="0"/>
              <a:t>﹒</a:t>
            </a:r>
            <a:r>
              <a:rPr lang="zh-CN" altLang="en-US" dirty="0" smtClean="0"/>
              <a:t>马特改革</a:t>
            </a:r>
            <a:endParaRPr lang="en-US" altLang="zh-CN" dirty="0" smtClean="0"/>
          </a:p>
          <a:p>
            <a:r>
              <a:rPr lang="zh-CN" altLang="en-US" dirty="0" smtClean="0"/>
              <a:t>（采邑改革）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9864" y="3433313"/>
            <a:ext cx="2234243" cy="2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 descr="timg[8]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7578" y="931653"/>
            <a:ext cx="1957675" cy="22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213039" y="3233498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丕平献土</a:t>
            </a:r>
          </a:p>
        </p:txBody>
      </p:sp>
      <p:sp>
        <p:nvSpPr>
          <p:cNvPr id="10" name="矩形 9"/>
          <p:cNvSpPr/>
          <p:nvPr/>
        </p:nvSpPr>
        <p:spPr>
          <a:xfrm>
            <a:off x="918314" y="3239429"/>
            <a:ext cx="172354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克洛</a:t>
            </a:r>
            <a:r>
              <a:rPr lang="zh-CN" altLang="en-US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维皈依</a:t>
            </a:r>
            <a:endParaRPr lang="zh-CN" altLang="en-US" sz="2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22473" y="3187671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查理加冕</a:t>
            </a:r>
            <a:endParaRPr lang="zh-CN" altLang="en-US" sz="2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0213" y="4623408"/>
            <a:ext cx="7366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noProof="1" smtClean="0">
                <a:solidFill>
                  <a:srgbClr val="FF0000"/>
                </a:solidFill>
              </a:rPr>
              <a:t>教权与王权</a:t>
            </a:r>
            <a:r>
              <a:rPr lang="zh-CN" altLang="zh-CN" sz="2800" b="1" noProof="1" smtClean="0">
                <a:solidFill>
                  <a:srgbClr val="FF0000"/>
                </a:solidFill>
              </a:rPr>
              <a:t>密不可分</a:t>
            </a:r>
            <a:r>
              <a:rPr lang="zh-CN" altLang="zh-CN" sz="2800" b="1" noProof="1">
                <a:solidFill>
                  <a:srgbClr val="FF0000"/>
                </a:solidFill>
              </a:rPr>
              <a:t>，相互</a:t>
            </a:r>
            <a:r>
              <a:rPr lang="zh-CN" altLang="zh-CN" sz="2800" b="1" noProof="1" smtClean="0">
                <a:solidFill>
                  <a:srgbClr val="FF0000"/>
                </a:solidFill>
              </a:rPr>
              <a:t>促进</a:t>
            </a:r>
            <a:r>
              <a:rPr lang="zh-CN" altLang="en-US" sz="2800" b="1" noProof="1" smtClean="0">
                <a:solidFill>
                  <a:srgbClr val="FF0000"/>
                </a:solidFill>
              </a:rPr>
              <a:t>，相互斗争。</a:t>
            </a:r>
            <a:endParaRPr lang="zh-CN" altLang="zh-CN" sz="2800" b="1" noProof="1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6725" y="957455"/>
            <a:ext cx="2266294" cy="221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318" y="905775"/>
            <a:ext cx="2267939" cy="23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182" y="2491529"/>
            <a:ext cx="6321203" cy="418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内容占位符 3"/>
          <p:cNvSpPr>
            <a:spLocks noGrp="1" noChangeArrowheads="1"/>
          </p:cNvSpPr>
          <p:nvPr>
            <p:ph sz="half" idx="1"/>
          </p:nvPr>
        </p:nvSpPr>
        <p:spPr>
          <a:xfrm>
            <a:off x="387894" y="2292466"/>
            <a:ext cx="5181600" cy="3263900"/>
          </a:xfrm>
        </p:spPr>
        <p:txBody>
          <a:bodyPr/>
          <a:lstStyle/>
          <a:p>
            <a:r>
              <a:rPr lang="zh-CN" altLang="en-US" sz="2400" b="1" dirty="0" smtClean="0"/>
              <a:t>改革前</a:t>
            </a:r>
          </a:p>
        </p:txBody>
      </p:sp>
      <p:sp>
        <p:nvSpPr>
          <p:cNvPr id="26628" name="内容占位符 4"/>
          <p:cNvSpPr>
            <a:spLocks noGrp="1" noChangeArrowheads="1"/>
          </p:cNvSpPr>
          <p:nvPr>
            <p:ph sz="half" idx="2"/>
          </p:nvPr>
        </p:nvSpPr>
        <p:spPr>
          <a:xfrm>
            <a:off x="5988361" y="1948518"/>
            <a:ext cx="5181600" cy="3263900"/>
          </a:xfrm>
        </p:spPr>
        <p:txBody>
          <a:bodyPr/>
          <a:lstStyle/>
          <a:p>
            <a:r>
              <a:rPr lang="zh-CN" altLang="en-US" sz="2400" b="1" dirty="0" smtClean="0"/>
              <a:t>改革后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18" y="2861929"/>
            <a:ext cx="3992245" cy="2206943"/>
          </a:xfrm>
          <a:prstGeom prst="round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15044" y="2184486"/>
            <a:ext cx="2108269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0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无偿的赏赐</a:t>
            </a:r>
          </a:p>
        </p:txBody>
      </p:sp>
      <p:sp>
        <p:nvSpPr>
          <p:cNvPr id="10" name="矩形 9"/>
          <p:cNvSpPr/>
          <p:nvPr/>
        </p:nvSpPr>
        <p:spPr>
          <a:xfrm>
            <a:off x="8468617" y="1905321"/>
            <a:ext cx="2492990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0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有条件的封赏</a:t>
            </a:r>
          </a:p>
        </p:txBody>
      </p:sp>
      <p:sp>
        <p:nvSpPr>
          <p:cNvPr id="11" name="矩形 10"/>
          <p:cNvSpPr/>
          <p:nvPr/>
        </p:nvSpPr>
        <p:spPr>
          <a:xfrm>
            <a:off x="293613" y="327171"/>
            <a:ext cx="742471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zh-CN" altLang="en-US" sz="3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封君封臣</a:t>
            </a:r>
            <a:r>
              <a:rPr lang="zh-CN" altLang="en-US" sz="30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制度（西欧封建政治特点）</a:t>
            </a:r>
            <a:endParaRPr lang="zh-CN" altLang="en-US" sz="3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1389" y="1449091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背景：公元</a:t>
            </a:r>
            <a:r>
              <a:rPr lang="en-US" altLang="zh-CN" b="1" dirty="0" smtClean="0"/>
              <a:t>8</a:t>
            </a:r>
            <a:r>
              <a:rPr lang="zh-CN" altLang="en-US" b="1" dirty="0" smtClean="0"/>
              <a:t>世纪前期，查理</a:t>
            </a:r>
            <a:r>
              <a:rPr lang="en-US" altLang="zh-CN" b="1" dirty="0" smtClean="0"/>
              <a:t>·</a:t>
            </a:r>
            <a:r>
              <a:rPr lang="zh-CN" altLang="en-US" b="1" dirty="0" smtClean="0"/>
              <a:t>马特改革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55" t="31637" r="64884" b="1537"/>
          <a:stretch>
            <a:fillRect/>
          </a:stretch>
        </p:blipFill>
        <p:spPr>
          <a:xfrm>
            <a:off x="7328558" y="730304"/>
            <a:ext cx="4481195" cy="4647040"/>
          </a:xfrm>
          <a:prstGeom prst="rect">
            <a:avLst/>
          </a:prstGeom>
        </p:spPr>
      </p:pic>
      <p:pic>
        <p:nvPicPr>
          <p:cNvPr id="4" name="图片 3" descr="1c419a2deff9aef8941e06a4[2]"/>
          <p:cNvPicPr>
            <a:picLocks noChangeAspect="1"/>
          </p:cNvPicPr>
          <p:nvPr/>
        </p:nvPicPr>
        <p:blipFill>
          <a:blip r:embed="rId4"/>
          <a:srcRect l="11736" t="10383" r="13049"/>
          <a:stretch>
            <a:fillRect/>
          </a:stretch>
        </p:blipFill>
        <p:spPr>
          <a:xfrm>
            <a:off x="0" y="738516"/>
            <a:ext cx="6877685" cy="4609465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1398404" y="5469546"/>
            <a:ext cx="431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以土地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的为纽带层层分封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1266634" y="6162127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互相履行权利与义务的契约关系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c419a2deff9aef8941e06a4[3]"/>
          <p:cNvPicPr>
            <a:picLocks noChangeAspect="1"/>
          </p:cNvPicPr>
          <p:nvPr/>
        </p:nvPicPr>
        <p:blipFill>
          <a:blip r:embed="rId4"/>
          <a:srcRect l="1250" t="6105" r="77933" b="47605"/>
          <a:stretch>
            <a:fillRect/>
          </a:stretch>
        </p:blipFill>
        <p:spPr>
          <a:xfrm>
            <a:off x="420370" y="238125"/>
            <a:ext cx="2575560" cy="3221990"/>
          </a:xfrm>
          <a:prstGeom prst="rect">
            <a:avLst/>
          </a:prstGeom>
        </p:spPr>
      </p:pic>
      <p:pic>
        <p:nvPicPr>
          <p:cNvPr id="3" name="图片 2" descr="1c419a2deff9aef8941e06a4[3]"/>
          <p:cNvPicPr>
            <a:picLocks noChangeAspect="1"/>
          </p:cNvPicPr>
          <p:nvPr/>
        </p:nvPicPr>
        <p:blipFill>
          <a:blip r:embed="rId4"/>
          <a:srcRect l="23356" t="235" r="46532" b="48784"/>
          <a:stretch>
            <a:fillRect/>
          </a:stretch>
        </p:blipFill>
        <p:spPr>
          <a:xfrm>
            <a:off x="161290" y="3643630"/>
            <a:ext cx="3247390" cy="30930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28135" y="367030"/>
            <a:ext cx="6939280" cy="181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普天之下，莫非王土，率土之滨，莫非王臣</a:t>
            </a:r>
          </a:p>
          <a:p>
            <a:r>
              <a:rPr lang="zh-CN" altLang="en-US" sz="2800" b="1" dirty="0"/>
              <a:t>                                    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《战国策》</a:t>
            </a:r>
          </a:p>
          <a:p>
            <a:r>
              <a:rPr lang="zh-CN" altLang="en-US" sz="2800" b="1" dirty="0"/>
              <a:t>我的附庸的附庸，不是我的附庸。</a:t>
            </a:r>
          </a:p>
          <a:p>
            <a:r>
              <a:rPr lang="zh-CN" altLang="en-US" sz="2800" b="1" dirty="0"/>
              <a:t>                                  </a:t>
            </a:r>
            <a:r>
              <a:rPr lang="en-US" altLang="zh-CN" sz="2800" b="1" dirty="0"/>
              <a:t>——</a:t>
            </a:r>
            <a:r>
              <a:rPr lang="zh-CN" altLang="en-US" sz="2800" b="1" dirty="0" smtClean="0"/>
              <a:t>查理</a:t>
            </a:r>
            <a:r>
              <a:rPr lang="en-US" altLang="zh-CN" sz="2800" b="1" dirty="0" smtClean="0"/>
              <a:t>·</a:t>
            </a:r>
            <a:r>
              <a:rPr lang="zh-CN" altLang="en-US" sz="2800" b="1" dirty="0" smtClean="0"/>
              <a:t>马特</a:t>
            </a:r>
            <a:r>
              <a:rPr lang="zh-CN" altLang="en-US" sz="2800" b="1" dirty="0"/>
              <a:t>改革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94935" y="259842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比较西周分封制和西欧封建制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3648710" y="3287395"/>
          <a:ext cx="7713345" cy="290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85"/>
                <a:gridCol w="2413635"/>
                <a:gridCol w="328612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共同点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不同点</a:t>
                      </a:r>
                    </a:p>
                  </a:txBody>
                  <a:tcPr/>
                </a:tc>
              </a:tr>
              <a:tr h="1175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西周分封制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</a:tr>
              <a:tr h="12077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西欧封建制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809615" y="4020185"/>
            <a:ext cx="19608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权利与义务</a:t>
            </a:r>
          </a:p>
          <a:p>
            <a:r>
              <a:rPr lang="zh-CN" altLang="en-US" sz="2800" b="1"/>
              <a:t>相交织；</a:t>
            </a:r>
          </a:p>
          <a:p>
            <a:r>
              <a:rPr lang="zh-CN" altLang="en-US" sz="2800" b="1"/>
              <a:t>等级森严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36255" y="3888105"/>
            <a:ext cx="3027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纽带：血缘</a:t>
            </a:r>
          </a:p>
          <a:p>
            <a:r>
              <a:rPr lang="zh-CN" altLang="en-US" sz="2800" b="1"/>
              <a:t>天子是最高统治者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36255" y="5071745"/>
            <a:ext cx="2316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纽带：土地</a:t>
            </a:r>
          </a:p>
          <a:p>
            <a:r>
              <a:rPr lang="zh-CN" altLang="en-US" sz="2800" b="1"/>
              <a:t>不可越权统领</a:t>
            </a:r>
          </a:p>
        </p:txBody>
      </p:sp>
      <p:sp>
        <p:nvSpPr>
          <p:cNvPr id="11" name="动作按钮: 第一张 10">
            <a:hlinkClick r:id="rId5" action="ppaction://hlinksldjump" highlightClick="1"/>
          </p:cNvPr>
          <p:cNvSpPr/>
          <p:nvPr/>
        </p:nvSpPr>
        <p:spPr>
          <a:xfrm>
            <a:off x="11033185" y="6271404"/>
            <a:ext cx="914400" cy="5865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293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f69cd14-2414-4ca5-9140-6a9cc0ce00d9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1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1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1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1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1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1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1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1855</Words>
  <PresentationFormat>自定义</PresentationFormat>
  <Paragraphs>237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2021-05-12T00:00:04Z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