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70" r:id="rId2"/>
    <p:sldId id="383" r:id="rId3"/>
    <p:sldId id="404" r:id="rId4"/>
    <p:sldId id="391" r:id="rId5"/>
    <p:sldId id="405" r:id="rId6"/>
    <p:sldId id="394" r:id="rId7"/>
    <p:sldId id="399" r:id="rId8"/>
    <p:sldId id="395" r:id="rId9"/>
    <p:sldId id="420" r:id="rId10"/>
    <p:sldId id="385" r:id="rId11"/>
    <p:sldId id="406" r:id="rId12"/>
    <p:sldId id="411" r:id="rId13"/>
    <p:sldId id="402" r:id="rId14"/>
    <p:sldId id="409" r:id="rId15"/>
    <p:sldId id="415" r:id="rId16"/>
    <p:sldId id="414" r:id="rId17"/>
    <p:sldId id="412" r:id="rId18"/>
    <p:sldId id="418" r:id="rId19"/>
    <p:sldId id="416" r:id="rId20"/>
    <p:sldId id="410" r:id="rId21"/>
    <p:sldId id="419" r:id="rId22"/>
    <p:sldId id="417"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2FC"/>
    <a:srgbClr val="FF0000"/>
    <a:srgbClr val="FF3300"/>
    <a:srgbClr val="FCE28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96" y="-78"/>
      </p:cViewPr>
      <p:guideLst>
        <p:guide orient="horz" pos="2160"/>
        <p:guide pos="2880"/>
      </p:guideLst>
    </p:cSldViewPr>
  </p:slideViewPr>
  <p:notesTextViewPr>
    <p:cViewPr>
      <p:scale>
        <a:sx n="1" d="1"/>
        <a:sy n="1" d="1"/>
      </p:scale>
      <p:origin x="0" y="0"/>
    </p:cViewPr>
  </p:notesTextViewPr>
  <p:notesViewPr>
    <p:cSldViewPr snapToGrid="0">
      <p:cViewPr varScale="1">
        <p:scale>
          <a:sx n="71" d="100"/>
          <a:sy n="71" d="100"/>
        </p:scale>
        <p:origin x="-265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等线" pitchFamily="2" charset="-122"/>
                <a:ea typeface="等线" pitchFamily="2" charset="-122"/>
              </a:defRPr>
            </a:lvl1pPr>
          </a:lstStyle>
          <a:p>
            <a:endParaRPr lang="zh-CN" altLang="en-US"/>
          </a:p>
        </p:txBody>
      </p:sp>
      <p:sp>
        <p:nvSpPr>
          <p:cNvPr id="1249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等线" pitchFamily="2" charset="-122"/>
                <a:ea typeface="等线" pitchFamily="2" charset="-122"/>
              </a:defRPr>
            </a:lvl1pPr>
          </a:lstStyle>
          <a:p>
            <a:fld id="{B72FCC81-3E41-4655-9529-73D374947283}" type="datetimeFigureOut">
              <a:rPr lang="zh-CN" altLang="en-US"/>
              <a:pPr/>
              <a:t>2021/5/13</a:t>
            </a:fld>
            <a:endParaRPr lang="en-US" altLang="zh-CN"/>
          </a:p>
        </p:txBody>
      </p:sp>
      <p:sp>
        <p:nvSpPr>
          <p:cNvPr id="1249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等线" pitchFamily="2" charset="-122"/>
                <a:ea typeface="等线" pitchFamily="2" charset="-122"/>
              </a:defRPr>
            </a:lvl1pPr>
          </a:lstStyle>
          <a:p>
            <a:endParaRPr lang="en-US" altLang="zh-CN"/>
          </a:p>
        </p:txBody>
      </p:sp>
      <p:sp>
        <p:nvSpPr>
          <p:cNvPr id="1249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等线" pitchFamily="2" charset="-122"/>
                <a:ea typeface="等线" pitchFamily="2" charset="-122"/>
              </a:defRPr>
            </a:lvl1pPr>
          </a:lstStyle>
          <a:p>
            <a:fld id="{A2AA926D-94E8-428C-A022-F174010F5881}" type="slidenum">
              <a:rPr lang="zh-CN" altLang="en-US"/>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B24CE693-349B-42C1-A7E6-4E2AFC6B9F8C}" type="datetimeFigureOut">
              <a:rPr lang="zh-CN" altLang="en-US"/>
              <a:pPr>
                <a:defRPr/>
              </a:pPr>
              <a:t>2021/5/13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F9A7162C-ED1F-49FB-A795-988467A7430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a:extLst>
              <a:ext uri="{FF2B5EF4-FFF2-40B4-BE49-F238E27FC236}"/>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9E47205A-3E81-4EFC-948F-65AF56D22DF3}" type="datetimeFigureOut">
              <a:rPr lang="zh-CN" altLang="en-US"/>
              <a:pPr>
                <a:defRPr/>
              </a:pPr>
              <a:t>2021/5/13</a:t>
            </a:fld>
            <a:endParaRPr lang="zh-CN" altLang="en-US"/>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D6489671-3806-48D4-9CF5-4B038CCE3B6C}"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a:extLst>
              <a:ext uri="{FF2B5EF4-FFF2-40B4-BE49-F238E27FC236}"/>
            </a:extLst>
          </p:cNvPr>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6969FE13-7076-4A59-9254-2CCD7458069D}" type="datetimeFigureOut">
              <a:rPr lang="zh-CN" altLang="en-US"/>
              <a:pPr>
                <a:defRPr/>
              </a:pPr>
              <a:t>2021/5/13</a:t>
            </a:fld>
            <a:endParaRPr lang="zh-CN" altLang="en-US"/>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01122B30-5F8F-415D-B749-94B9CEEBE58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extLst>
          </p:cNvPr>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a:extLst>
              <a:ext uri="{FF2B5EF4-FFF2-40B4-BE49-F238E27FC236}"/>
            </a:extLst>
          </p:cNvPr>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EF4BFB28-4ACF-4C9A-BFA3-C35EDAB1A7A7}" type="datetimeFigureOut">
              <a:rPr lang="zh-CN" altLang="en-US"/>
              <a:pPr>
                <a:defRPr/>
              </a:pPr>
              <a:t>2021/5/13</a:t>
            </a:fld>
            <a:endParaRPr lang="zh-CN" altLang="en-US"/>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D4AB87DB-14FA-4E26-A6DD-4A8DE14974F6}"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F516FD6A-72EB-4967-983D-9F8538B026DC}"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extLst>
          </p:cNvPr>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7FEC8D00-E178-4AD6-AD7F-1EC5230FEEFC}" type="datetimeFigureOut">
              <a:rPr lang="zh-CN" altLang="en-US"/>
              <a:pPr>
                <a:defRPr/>
              </a:pPr>
              <a:t>2021/5/13</a:t>
            </a:fld>
            <a:endParaRPr lang="zh-CN" altLang="en-US"/>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0E31EAB4-D4B8-47F6-9054-161F8C2DDC2D}"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a:extLst>
              <a:ext uri="{FF2B5EF4-FFF2-40B4-BE49-F238E27FC236}"/>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4FA4A825-68F0-46AC-B411-A9EB9DC5548D}" type="datetimeFigureOut">
              <a:rPr lang="zh-CN" altLang="en-US"/>
              <a:pPr>
                <a:defRPr/>
              </a:pPr>
              <a:t>2021/5/13</a:t>
            </a:fld>
            <a:endParaRPr lang="zh-CN" altLang="en-US"/>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B09F10F0-8479-4F75-9B2F-0242A53757BA}"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extLst>
          </p:cNvPr>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a:extLst>
              <a:ext uri="{FF2B5EF4-FFF2-40B4-BE49-F238E27FC236}"/>
            </a:extLst>
          </p:cNvPr>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a:extLst>
              <a:ext uri="{FF2B5EF4-FFF2-40B4-BE49-F238E27FC236}"/>
            </a:extLst>
          </p:cNvPr>
          <p:cNvSpPr>
            <a:spLocks noGrp="1"/>
          </p:cNvSpPr>
          <p:nvPr>
            <p:ph type="dt" sz="half" idx="10"/>
          </p:nvPr>
        </p:nvSpPr>
        <p:spPr/>
        <p:txBody>
          <a:bodyPr/>
          <a:lstStyle>
            <a:lvl1pPr>
              <a:defRPr/>
            </a:lvl1pPr>
          </a:lstStyle>
          <a:p>
            <a:pPr>
              <a:defRPr/>
            </a:pPr>
            <a:fld id="{B760CBE5-78AA-4D3C-B669-F19630CA7002}" type="datetimeFigureOut">
              <a:rPr lang="zh-CN" altLang="en-US"/>
              <a:pPr>
                <a:defRPr/>
              </a:pPr>
              <a:t>2021/5/13</a:t>
            </a:fld>
            <a:endParaRPr lang="zh-CN" altLang="en-US"/>
          </a:p>
        </p:txBody>
      </p:sp>
      <p:sp>
        <p:nvSpPr>
          <p:cNvPr id="6"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extLst>
          </p:cNvPr>
          <p:cNvSpPr>
            <a:spLocks noGrp="1"/>
          </p:cNvSpPr>
          <p:nvPr>
            <p:ph type="sldNum" sz="quarter" idx="12"/>
          </p:nvPr>
        </p:nvSpPr>
        <p:spPr/>
        <p:txBody>
          <a:bodyPr/>
          <a:lstStyle>
            <a:lvl1pPr>
              <a:defRPr/>
            </a:lvl1pPr>
          </a:lstStyle>
          <a:p>
            <a:pPr>
              <a:defRPr/>
            </a:pPr>
            <a:fld id="{3B4CD8FC-E0D9-45AD-9AAA-2A9B8EBFD197}"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a:extLst>
              <a:ext uri="{FF2B5EF4-FFF2-40B4-BE49-F238E27FC236}"/>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a:extLst>
              <a:ext uri="{FF2B5EF4-FFF2-40B4-BE49-F238E27FC236}"/>
            </a:extLst>
          </p:cNvPr>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a:extLst>
              <a:ext uri="{FF2B5EF4-FFF2-40B4-BE49-F238E27FC236}"/>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a:extLst>
              <a:ext uri="{FF2B5EF4-FFF2-40B4-BE49-F238E27FC236}"/>
            </a:extLst>
          </p:cNvPr>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a:extLst>
              <a:ext uri="{FF2B5EF4-FFF2-40B4-BE49-F238E27FC236}"/>
            </a:extLst>
          </p:cNvPr>
          <p:cNvSpPr>
            <a:spLocks noGrp="1"/>
          </p:cNvSpPr>
          <p:nvPr>
            <p:ph type="dt" sz="half" idx="10"/>
          </p:nvPr>
        </p:nvSpPr>
        <p:spPr/>
        <p:txBody>
          <a:bodyPr/>
          <a:lstStyle>
            <a:lvl1pPr>
              <a:defRPr/>
            </a:lvl1pPr>
          </a:lstStyle>
          <a:p>
            <a:pPr>
              <a:defRPr/>
            </a:pPr>
            <a:fld id="{E02BE026-7953-4799-B386-1088D7D98861}" type="datetimeFigureOut">
              <a:rPr lang="zh-CN" altLang="en-US"/>
              <a:pPr>
                <a:defRPr/>
              </a:pPr>
              <a:t>2021/5/13</a:t>
            </a:fld>
            <a:endParaRPr lang="zh-CN" altLang="en-US"/>
          </a:p>
        </p:txBody>
      </p:sp>
      <p:sp>
        <p:nvSpPr>
          <p:cNvPr id="8"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extLst>
          </p:cNvPr>
          <p:cNvSpPr>
            <a:spLocks noGrp="1"/>
          </p:cNvSpPr>
          <p:nvPr>
            <p:ph type="sldNum" sz="quarter" idx="12"/>
          </p:nvPr>
        </p:nvSpPr>
        <p:spPr/>
        <p:txBody>
          <a:bodyPr/>
          <a:lstStyle>
            <a:lvl1pPr>
              <a:defRPr/>
            </a:lvl1pPr>
          </a:lstStyle>
          <a:p>
            <a:pPr>
              <a:defRPr/>
            </a:pPr>
            <a:fld id="{387C9111-AC7C-4777-A581-756FED9C8721}"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a:extLst>
              <a:ext uri="{FF2B5EF4-FFF2-40B4-BE49-F238E27FC236}"/>
            </a:extLst>
          </p:cNvPr>
          <p:cNvSpPr>
            <a:spLocks noGrp="1"/>
          </p:cNvSpPr>
          <p:nvPr>
            <p:ph type="dt" sz="half" idx="10"/>
          </p:nvPr>
        </p:nvSpPr>
        <p:spPr/>
        <p:txBody>
          <a:bodyPr/>
          <a:lstStyle>
            <a:lvl1pPr>
              <a:defRPr/>
            </a:lvl1pPr>
          </a:lstStyle>
          <a:p>
            <a:pPr>
              <a:defRPr/>
            </a:pPr>
            <a:fld id="{62E15FC6-3391-4C31-99BB-72D1BACA39F5}" type="datetimeFigureOut">
              <a:rPr lang="zh-CN" altLang="en-US"/>
              <a:pPr>
                <a:defRPr/>
              </a:pPr>
              <a:t>2021/5/13</a:t>
            </a:fld>
            <a:endParaRPr lang="zh-CN" altLang="en-US"/>
          </a:p>
        </p:txBody>
      </p:sp>
      <p:sp>
        <p:nvSpPr>
          <p:cNvPr id="4"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extLst>
          </p:cNvPr>
          <p:cNvSpPr>
            <a:spLocks noGrp="1"/>
          </p:cNvSpPr>
          <p:nvPr>
            <p:ph type="sldNum" sz="quarter" idx="12"/>
          </p:nvPr>
        </p:nvSpPr>
        <p:spPr/>
        <p:txBody>
          <a:bodyPr/>
          <a:lstStyle>
            <a:lvl1pPr>
              <a:defRPr/>
            </a:lvl1pPr>
          </a:lstStyle>
          <a:p>
            <a:pPr>
              <a:defRPr/>
            </a:pPr>
            <a:fld id="{23E98716-FDC6-4033-9752-E27F789CAD6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extLst>
          </p:cNvPr>
          <p:cNvSpPr>
            <a:spLocks noGrp="1"/>
          </p:cNvSpPr>
          <p:nvPr>
            <p:ph type="dt" sz="half" idx="10"/>
          </p:nvPr>
        </p:nvSpPr>
        <p:spPr/>
        <p:txBody>
          <a:bodyPr/>
          <a:lstStyle>
            <a:lvl1pPr>
              <a:defRPr/>
            </a:lvl1pPr>
          </a:lstStyle>
          <a:p>
            <a:pPr>
              <a:defRPr/>
            </a:pPr>
            <a:fld id="{11909F5E-9122-401C-B896-A73A243E9A89}" type="datetimeFigureOut">
              <a:rPr lang="zh-CN" altLang="en-US"/>
              <a:pPr>
                <a:defRPr/>
              </a:pPr>
              <a:t>2021/5/13</a:t>
            </a:fld>
            <a:endParaRPr lang="zh-CN" altLang="en-US"/>
          </a:p>
        </p:txBody>
      </p:sp>
      <p:sp>
        <p:nvSpPr>
          <p:cNvPr id="3"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extLst>
          </p:cNvPr>
          <p:cNvSpPr>
            <a:spLocks noGrp="1"/>
          </p:cNvSpPr>
          <p:nvPr>
            <p:ph type="sldNum" sz="quarter" idx="12"/>
          </p:nvPr>
        </p:nvSpPr>
        <p:spPr/>
        <p:txBody>
          <a:bodyPr/>
          <a:lstStyle>
            <a:lvl1pPr>
              <a:defRPr/>
            </a:lvl1pPr>
          </a:lstStyle>
          <a:p>
            <a:pPr>
              <a:defRPr/>
            </a:pPr>
            <a:fld id="{F621004E-C372-49CC-9C11-D9D637A1AFE5}"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a:extLst>
              <a:ext uri="{FF2B5EF4-FFF2-40B4-BE49-F238E27FC236}"/>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a:extLst>
              <a:ext uri="{FF2B5EF4-FFF2-40B4-BE49-F238E27FC236}"/>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a:extLst>
              <a:ext uri="{FF2B5EF4-FFF2-40B4-BE49-F238E27FC236}"/>
            </a:extLst>
          </p:cNvPr>
          <p:cNvSpPr>
            <a:spLocks noGrp="1"/>
          </p:cNvSpPr>
          <p:nvPr>
            <p:ph type="dt" sz="half" idx="10"/>
          </p:nvPr>
        </p:nvSpPr>
        <p:spPr/>
        <p:txBody>
          <a:bodyPr/>
          <a:lstStyle>
            <a:lvl1pPr>
              <a:defRPr/>
            </a:lvl1pPr>
          </a:lstStyle>
          <a:p>
            <a:pPr>
              <a:defRPr/>
            </a:pPr>
            <a:fld id="{872BB6B3-9819-4D6B-90F5-2B8F8D675B5E}" type="datetimeFigureOut">
              <a:rPr lang="zh-CN" altLang="en-US"/>
              <a:pPr>
                <a:defRPr/>
              </a:pPr>
              <a:t>2021/5/13</a:t>
            </a:fld>
            <a:endParaRPr lang="zh-CN" altLang="en-US"/>
          </a:p>
        </p:txBody>
      </p:sp>
      <p:sp>
        <p:nvSpPr>
          <p:cNvPr id="6"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extLst>
          </p:cNvPr>
          <p:cNvSpPr>
            <a:spLocks noGrp="1"/>
          </p:cNvSpPr>
          <p:nvPr>
            <p:ph type="sldNum" sz="quarter" idx="12"/>
          </p:nvPr>
        </p:nvSpPr>
        <p:spPr/>
        <p:txBody>
          <a:bodyPr/>
          <a:lstStyle>
            <a:lvl1pPr>
              <a:defRPr/>
            </a:lvl1pPr>
          </a:lstStyle>
          <a:p>
            <a:pPr>
              <a:defRPr/>
            </a:pPr>
            <a:fld id="{21471EBF-CA19-48CE-8ED0-6BF105B101DA}"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a:extLst>
              <a:ext uri="{FF2B5EF4-FFF2-40B4-BE49-F238E27FC236}"/>
            </a:extLst>
          </p:cNvPr>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a:extLst>
              <a:ext uri="{FF2B5EF4-FFF2-40B4-BE49-F238E27FC236}"/>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a:extLst>
              <a:ext uri="{FF2B5EF4-FFF2-40B4-BE49-F238E27FC236}"/>
            </a:extLst>
          </p:cNvPr>
          <p:cNvSpPr>
            <a:spLocks noGrp="1"/>
          </p:cNvSpPr>
          <p:nvPr>
            <p:ph type="dt" sz="half" idx="10"/>
          </p:nvPr>
        </p:nvSpPr>
        <p:spPr/>
        <p:txBody>
          <a:bodyPr/>
          <a:lstStyle>
            <a:lvl1pPr>
              <a:defRPr/>
            </a:lvl1pPr>
          </a:lstStyle>
          <a:p>
            <a:pPr>
              <a:defRPr/>
            </a:pPr>
            <a:fld id="{1A344ACE-490F-4005-8BAD-782A5B8B6CE3}" type="datetimeFigureOut">
              <a:rPr lang="zh-CN" altLang="en-US"/>
              <a:pPr>
                <a:defRPr/>
              </a:pPr>
              <a:t>2021/5/13</a:t>
            </a:fld>
            <a:endParaRPr lang="zh-CN" altLang="en-US"/>
          </a:p>
        </p:txBody>
      </p:sp>
      <p:sp>
        <p:nvSpPr>
          <p:cNvPr id="6"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extLst>
          </p:cNvPr>
          <p:cNvSpPr>
            <a:spLocks noGrp="1"/>
          </p:cNvSpPr>
          <p:nvPr>
            <p:ph type="sldNum" sz="quarter" idx="12"/>
          </p:nvPr>
        </p:nvSpPr>
        <p:spPr/>
        <p:txBody>
          <a:bodyPr/>
          <a:lstStyle>
            <a:lvl1pPr>
              <a:defRPr/>
            </a:lvl1pPr>
          </a:lstStyle>
          <a:p>
            <a:pPr>
              <a:defRPr/>
            </a:pPr>
            <a:fld id="{4134464B-E9B8-44E2-979C-23E6143EF09E}"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3314" name="标题占位符 1"/>
          <p:cNvSpPr>
            <a:spLocks noGrp="1"/>
          </p:cNvSpPr>
          <p:nvPr>
            <p:ph type="title"/>
          </p:nvPr>
        </p:nvSpPr>
        <p:spPr bwMode="auto">
          <a:xfrm>
            <a:off x="628650" y="365126"/>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3315" name="文本占位符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842B95F-1094-482A-A730-C3590F34CFB9}" type="datetimeFigureOut">
              <a:rPr lang="zh-CN" altLang="en-US"/>
              <a:pPr>
                <a:defRPr/>
              </a:pPr>
              <a:t>2021/5/13</a:t>
            </a:fld>
            <a:endParaRPr lang="zh-CN" altLang="en-US"/>
          </a:p>
        </p:txBody>
      </p:sp>
      <p:sp>
        <p:nvSpPr>
          <p:cNvPr id="5" name="页脚占位符 4">
            <a:extLst>
              <a:ext uri="{FF2B5EF4-FFF2-40B4-BE49-F238E27FC236}"/>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9AFBB55E-1A32-478F-8CFB-381EAA5E4CB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79" r:id="rId12"/>
    <p:sldLayoutId id="2147483780"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1"/>
          <p:cNvSpPr>
            <a:spLocks noGrp="1"/>
          </p:cNvSpPr>
          <p:nvPr>
            <p:ph type="ctrTitle"/>
          </p:nvPr>
        </p:nvSpPr>
        <p:spPr/>
        <p:txBody>
          <a:bodyPr/>
          <a:lstStyle/>
          <a:p>
            <a:endParaRPr lang="zh-CN" altLang="en-US" smtClean="0"/>
          </a:p>
        </p:txBody>
      </p:sp>
      <p:sp>
        <p:nvSpPr>
          <p:cNvPr id="88066" name="副标题 2"/>
          <p:cNvSpPr>
            <a:spLocks noGrp="1"/>
          </p:cNvSpPr>
          <p:nvPr>
            <p:ph type="subTitle" idx="1"/>
          </p:nvPr>
        </p:nvSpPr>
        <p:spPr/>
        <p:txBody>
          <a:bodyPr/>
          <a:lstStyle/>
          <a:p>
            <a:endParaRPr lang="zh-CN" altLang="en-US" smtClean="0"/>
          </a:p>
        </p:txBody>
      </p:sp>
      <p:pic>
        <p:nvPicPr>
          <p:cNvPr id="88067" name="图片 4"/>
          <p:cNvPicPr>
            <a:picLocks noChangeAspect="1"/>
          </p:cNvPicPr>
          <p:nvPr/>
        </p:nvPicPr>
        <p:blipFill>
          <a:blip r:embed="rId2" cstate="print"/>
          <a:srcRect b="7944"/>
          <a:stretch>
            <a:fillRect/>
          </a:stretch>
        </p:blipFill>
        <p:spPr bwMode="auto">
          <a:xfrm>
            <a:off x="0" y="0"/>
            <a:ext cx="9144000" cy="6858000"/>
          </a:xfrm>
          <a:prstGeom prst="rect">
            <a:avLst/>
          </a:prstGeom>
          <a:noFill/>
          <a:ln w="9525">
            <a:noFill/>
            <a:miter lim="800000"/>
            <a:headEnd/>
            <a:tailEnd/>
          </a:ln>
        </p:spPr>
      </p:pic>
      <p:sp>
        <p:nvSpPr>
          <p:cNvPr id="7" name="矩形 6">
            <a:extLst>
              <a:ext uri="{FF2B5EF4-FFF2-40B4-BE49-F238E27FC236}"/>
            </a:extLst>
          </p:cNvPr>
          <p:cNvSpPr/>
          <p:nvPr/>
        </p:nvSpPr>
        <p:spPr>
          <a:xfrm>
            <a:off x="758351" y="352785"/>
            <a:ext cx="7841982" cy="1633866"/>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CN" sz="3600" b="1" dirty="0" smtClean="0">
                <a:solidFill>
                  <a:schemeClr val="bg2"/>
                </a:solidFill>
                <a:latin typeface="Tahoma" pitchFamily="34" charset="0"/>
                <a:ea typeface="微软雅黑" pitchFamily="34" charset="-122"/>
                <a:cs typeface="宋体" pitchFamily="2" charset="-122"/>
              </a:rPr>
              <a:t>    </a:t>
            </a:r>
            <a:r>
              <a:rPr lang="zh-CN" altLang="zh-CN" sz="3600" b="1" dirty="0" smtClean="0">
                <a:solidFill>
                  <a:schemeClr val="bg2"/>
                </a:solidFill>
                <a:latin typeface="Tahoma" pitchFamily="34" charset="0"/>
                <a:ea typeface="微软雅黑" pitchFamily="34" charset="-122"/>
                <a:cs typeface="宋体" pitchFamily="2" charset="-122"/>
              </a:rPr>
              <a:t>晚清的</a:t>
            </a:r>
            <a:r>
              <a:rPr lang="zh-CN" altLang="zh-CN" sz="3600" b="1" dirty="0" smtClean="0">
                <a:solidFill>
                  <a:schemeClr val="bg2"/>
                </a:solidFill>
                <a:latin typeface="Arial"/>
                <a:ea typeface="微软雅黑" pitchFamily="34" charset="-122"/>
                <a:cs typeface="宋体" pitchFamily="2" charset="-122"/>
              </a:rPr>
              <a:t>“</a:t>
            </a:r>
            <a:r>
              <a:rPr lang="zh-CN" altLang="zh-CN" sz="3600" b="1" dirty="0" smtClean="0">
                <a:solidFill>
                  <a:schemeClr val="bg2"/>
                </a:solidFill>
                <a:latin typeface="Tahoma" pitchFamily="34" charset="0"/>
                <a:ea typeface="微软雅黑" pitchFamily="34" charset="-122"/>
                <a:cs typeface="宋体" pitchFamily="2" charset="-122"/>
              </a:rPr>
              <a:t>海防</a:t>
            </a:r>
            <a:r>
              <a:rPr lang="zh-CN" altLang="zh-CN" sz="3600" b="1" dirty="0" smtClean="0">
                <a:solidFill>
                  <a:schemeClr val="bg2"/>
                </a:solidFill>
                <a:latin typeface="Arial"/>
                <a:ea typeface="微软雅黑" pitchFamily="34" charset="-122"/>
                <a:cs typeface="宋体" pitchFamily="2" charset="-122"/>
              </a:rPr>
              <a:t>”</a:t>
            </a:r>
            <a:r>
              <a:rPr lang="zh-CN" altLang="zh-CN" sz="3600" b="1" dirty="0" smtClean="0">
                <a:solidFill>
                  <a:schemeClr val="bg2"/>
                </a:solidFill>
                <a:latin typeface="Tahoma" pitchFamily="34" charset="0"/>
                <a:ea typeface="微软雅黑" pitchFamily="34" charset="-122"/>
                <a:cs typeface="宋体" pitchFamily="2" charset="-122"/>
              </a:rPr>
              <a:t>与</a:t>
            </a:r>
            <a:r>
              <a:rPr lang="zh-CN" altLang="zh-CN" sz="3600" b="1" dirty="0" smtClean="0">
                <a:solidFill>
                  <a:schemeClr val="bg2"/>
                </a:solidFill>
                <a:latin typeface="Arial"/>
                <a:ea typeface="微软雅黑" pitchFamily="34" charset="-122"/>
                <a:cs typeface="宋体" pitchFamily="2" charset="-122"/>
              </a:rPr>
              <a:t>“</a:t>
            </a:r>
            <a:r>
              <a:rPr lang="zh-CN" altLang="zh-CN" sz="3600" b="1" dirty="0" smtClean="0">
                <a:solidFill>
                  <a:schemeClr val="bg2"/>
                </a:solidFill>
                <a:latin typeface="Tahoma" pitchFamily="34" charset="0"/>
                <a:ea typeface="微软雅黑" pitchFamily="34" charset="-122"/>
                <a:cs typeface="宋体" pitchFamily="2" charset="-122"/>
              </a:rPr>
              <a:t>塞防</a:t>
            </a:r>
            <a:r>
              <a:rPr lang="zh-CN" altLang="zh-CN" sz="3600" b="1" dirty="0" smtClean="0">
                <a:solidFill>
                  <a:schemeClr val="bg2"/>
                </a:solidFill>
                <a:latin typeface="Arial"/>
                <a:ea typeface="微软雅黑" pitchFamily="34" charset="-122"/>
                <a:cs typeface="宋体" pitchFamily="2" charset="-122"/>
              </a:rPr>
              <a:t>”</a:t>
            </a:r>
            <a:r>
              <a:rPr lang="zh-CN" altLang="zh-CN" sz="3600" b="1" dirty="0" smtClean="0">
                <a:solidFill>
                  <a:schemeClr val="bg2"/>
                </a:solidFill>
                <a:latin typeface="Tahoma" pitchFamily="34" charset="0"/>
                <a:ea typeface="微软雅黑" pitchFamily="34" charset="-122"/>
                <a:cs typeface="宋体" pitchFamily="2" charset="-122"/>
              </a:rPr>
              <a:t>之争</a:t>
            </a:r>
            <a:endParaRPr lang="zh-CN" altLang="zh-CN" sz="3600" dirty="0" smtClean="0">
              <a:solidFill>
                <a:schemeClr val="bg2"/>
              </a:solidFill>
            </a:endParaRPr>
          </a:p>
          <a:p>
            <a:pPr algn="r"/>
            <a:r>
              <a:rPr kumimoji="1" lang="zh-CN" altLang="en-US" sz="4800" b="1" dirty="0" smtClean="0">
                <a:latin typeface="Times New Roman" pitchFamily="18" charset="0"/>
              </a:rPr>
              <a:t>                   </a:t>
            </a:r>
            <a:r>
              <a:rPr kumimoji="1" lang="en-US" altLang="zh-CN" sz="2400" b="1" dirty="0" smtClean="0">
                <a:solidFill>
                  <a:schemeClr val="bg2"/>
                </a:solidFill>
                <a:latin typeface="Times New Roman" pitchFamily="18" charset="0"/>
              </a:rPr>
              <a:t>—</a:t>
            </a:r>
            <a:r>
              <a:rPr kumimoji="1" lang="zh-CN" altLang="en-US" sz="2400" b="1" dirty="0" smtClean="0">
                <a:solidFill>
                  <a:schemeClr val="bg2"/>
                </a:solidFill>
                <a:latin typeface="Times New Roman" pitchFamily="18" charset="0"/>
              </a:rPr>
              <a:t>财政危机中的艰难抉择</a:t>
            </a:r>
            <a:endParaRPr kumimoji="1" lang="zh-CN" altLang="en-US" sz="2400" b="1" dirty="0">
              <a:solidFill>
                <a:schemeClr val="bg2"/>
              </a:solidFill>
              <a:latin typeface="Times New Roman" pitchFamily="18" charset="0"/>
            </a:endParaRPr>
          </a:p>
        </p:txBody>
      </p:sp>
      <p:sp>
        <p:nvSpPr>
          <p:cNvPr id="2" name="矩形 6">
            <a:extLst>
              <a:ext uri="{FF2B5EF4-FFF2-40B4-BE49-F238E27FC236}"/>
            </a:extLst>
          </p:cNvPr>
          <p:cNvSpPr/>
          <p:nvPr/>
        </p:nvSpPr>
        <p:spPr>
          <a:xfrm>
            <a:off x="1381622" y="2257779"/>
            <a:ext cx="6418995" cy="4378982"/>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4500"/>
              </a:lnSpc>
            </a:pPr>
            <a:r>
              <a:rPr lang="zh-CN" altLang="en-US" sz="2600" b="1" dirty="0" smtClean="0">
                <a:solidFill>
                  <a:srgbClr val="FFFFFF"/>
                </a:solidFill>
                <a:latin typeface="华康俪金黑W8(P)"/>
                <a:ea typeface="华康俪金黑W8(P)"/>
                <a:cs typeface="华康俪金黑W8(P)"/>
              </a:rPr>
              <a:t>    一、</a:t>
            </a:r>
            <a:r>
              <a:rPr lang="zh-CN" altLang="zh-CN" sz="2600" b="1" dirty="0" smtClean="0">
                <a:solidFill>
                  <a:schemeClr val="tx1"/>
                </a:solidFill>
                <a:latin typeface="Arial"/>
                <a:ea typeface="微软雅黑" pitchFamily="34" charset="-122"/>
                <a:cs typeface="宋体" pitchFamily="2" charset="-122"/>
              </a:rPr>
              <a:t> </a:t>
            </a:r>
            <a:r>
              <a:rPr lang="zh-CN" altLang="zh-CN" sz="2600" b="1" dirty="0" smtClean="0">
                <a:solidFill>
                  <a:srgbClr val="FFFFFF"/>
                </a:solidFill>
                <a:latin typeface="华康俪金黑W8(P)"/>
                <a:ea typeface="华康俪金黑W8(P)"/>
                <a:cs typeface="华康俪金黑W8(P)"/>
                <a:sym typeface="+mn-ea"/>
              </a:rPr>
              <a:t>“海防”与“塞防”之争</a:t>
            </a:r>
            <a:r>
              <a:rPr lang="zh-CN" altLang="en-US" sz="2600" b="1" dirty="0" smtClean="0">
                <a:solidFill>
                  <a:srgbClr val="FFFFFF"/>
                </a:solidFill>
                <a:latin typeface="华康俪金黑W8(P)"/>
                <a:ea typeface="华康俪金黑W8(P)"/>
                <a:cs typeface="华康俪金黑W8(P)"/>
                <a:sym typeface="+mn-ea"/>
              </a:rPr>
              <a:t>由来</a:t>
            </a:r>
            <a:endParaRPr lang="en-US" altLang="zh-CN" sz="2600" b="1" dirty="0" smtClean="0">
              <a:solidFill>
                <a:srgbClr val="FFFFFF"/>
              </a:solidFill>
              <a:latin typeface="华康俪金黑W8(P)"/>
              <a:ea typeface="华康俪金黑W8(P)"/>
              <a:cs typeface="华康俪金黑W8(P)"/>
              <a:sym typeface="+mn-ea"/>
            </a:endParaRPr>
          </a:p>
          <a:p>
            <a:pPr>
              <a:lnSpc>
                <a:spcPts val="4500"/>
              </a:lnSpc>
            </a:pPr>
            <a:r>
              <a:rPr lang="zh-CN" altLang="en-US" sz="2600" b="1" dirty="0" smtClean="0">
                <a:solidFill>
                  <a:srgbClr val="FFFFFF"/>
                </a:solidFill>
                <a:latin typeface="华康俪金黑W8(P)"/>
                <a:ea typeface="华康俪金黑W8(P)"/>
                <a:cs typeface="华康俪金黑W8(P)"/>
                <a:sym typeface="+mn-ea"/>
              </a:rPr>
              <a:t>    二、</a:t>
            </a:r>
            <a:r>
              <a:rPr lang="zh-CN" altLang="zh-CN" sz="2600" b="1" dirty="0" smtClean="0">
                <a:solidFill>
                  <a:srgbClr val="FFFFFF"/>
                </a:solidFill>
                <a:latin typeface="华康俪金黑W8(P)"/>
                <a:ea typeface="华康俪金黑W8(P)"/>
                <a:cs typeface="华康俪金黑W8(P)"/>
                <a:sym typeface="+mn-ea"/>
              </a:rPr>
              <a:t>海防与塞防之争</a:t>
            </a:r>
            <a:r>
              <a:rPr lang="zh-CN" altLang="en-US" sz="2600" b="1" dirty="0" smtClean="0">
                <a:solidFill>
                  <a:srgbClr val="FFFFFF"/>
                </a:solidFill>
                <a:latin typeface="华康俪金黑W8(P)"/>
                <a:ea typeface="华康俪金黑W8(P)"/>
                <a:cs typeface="华康俪金黑W8(P)"/>
                <a:sym typeface="+mn-ea"/>
              </a:rPr>
              <a:t>对近代化的意义</a:t>
            </a:r>
            <a:r>
              <a:rPr lang="zh-CN" altLang="zh-CN" sz="2600" b="1" dirty="0" smtClean="0">
                <a:solidFill>
                  <a:srgbClr val="FFFFFF"/>
                </a:solidFill>
                <a:latin typeface="华康俪金黑W8(P)"/>
                <a:ea typeface="华康俪金黑W8(P)"/>
                <a:cs typeface="华康俪金黑W8(P)"/>
                <a:sym typeface="+mn-ea"/>
              </a:rPr>
              <a:t/>
            </a:r>
            <a:br>
              <a:rPr lang="zh-CN" altLang="zh-CN" sz="2600" b="1" dirty="0" smtClean="0">
                <a:solidFill>
                  <a:srgbClr val="FFFFFF"/>
                </a:solidFill>
                <a:latin typeface="华康俪金黑W8(P)"/>
                <a:ea typeface="华康俪金黑W8(P)"/>
                <a:cs typeface="华康俪金黑W8(P)"/>
                <a:sym typeface="+mn-ea"/>
              </a:rPr>
            </a:br>
            <a:r>
              <a:rPr lang="en-US" altLang="zh-CN" sz="2600" b="1" dirty="0" smtClean="0">
                <a:solidFill>
                  <a:srgbClr val="FFFFFF"/>
                </a:solidFill>
                <a:latin typeface="华康俪金黑W8(P)"/>
                <a:ea typeface="华康俪金黑W8(P)"/>
                <a:cs typeface="华康俪金黑W8(P)"/>
                <a:sym typeface="+mn-ea"/>
              </a:rPr>
              <a:t>    </a:t>
            </a:r>
            <a:r>
              <a:rPr lang="zh-CN" altLang="en-US" sz="2600" b="1" dirty="0" smtClean="0">
                <a:solidFill>
                  <a:srgbClr val="FFFFFF"/>
                </a:solidFill>
                <a:latin typeface="华康俪金黑W8(P)"/>
                <a:ea typeface="华康俪金黑W8(P)"/>
                <a:cs typeface="华康俪金黑W8(P)"/>
                <a:sym typeface="+mn-ea"/>
              </a:rPr>
              <a:t>三、对晚晴的</a:t>
            </a:r>
            <a:r>
              <a:rPr lang="zh-CN" altLang="zh-CN" sz="2600" b="1" dirty="0" smtClean="0">
                <a:solidFill>
                  <a:srgbClr val="FFFFFF"/>
                </a:solidFill>
                <a:latin typeface="华康俪金黑W8(P)"/>
                <a:ea typeface="华康俪金黑W8(P)"/>
                <a:cs typeface="华康俪金黑W8(P)"/>
                <a:sym typeface="+mn-ea"/>
              </a:rPr>
              <a:t>海防与塞防之争</a:t>
            </a:r>
            <a:r>
              <a:rPr lang="zh-CN" altLang="en-US" sz="2600" b="1" dirty="0" smtClean="0">
                <a:solidFill>
                  <a:srgbClr val="FFFFFF"/>
                </a:solidFill>
                <a:latin typeface="华康俪金黑W8(P)"/>
                <a:ea typeface="华康俪金黑W8(P)"/>
                <a:cs typeface="华康俪金黑W8(P)"/>
                <a:sym typeface="+mn-ea"/>
              </a:rPr>
              <a:t>的</a:t>
            </a:r>
            <a:r>
              <a:rPr lang="zh-CN" altLang="zh-CN" sz="2600" b="1" dirty="0" smtClean="0">
                <a:solidFill>
                  <a:srgbClr val="FFFFFF"/>
                </a:solidFill>
                <a:latin typeface="华康俪金黑W8(P)"/>
                <a:ea typeface="华康俪金黑W8(P)"/>
                <a:cs typeface="华康俪金黑W8(P)"/>
                <a:sym typeface="+mn-ea"/>
              </a:rPr>
              <a:t>反思</a:t>
            </a:r>
            <a:endParaRPr lang="en-US" altLang="zh-CN" sz="2600" b="1" dirty="0" smtClean="0">
              <a:solidFill>
                <a:srgbClr val="FFFFFF"/>
              </a:solidFill>
              <a:latin typeface="华康俪金黑W8(P)"/>
              <a:ea typeface="华康俪金黑W8(P)"/>
              <a:cs typeface="华康俪金黑W8(P)"/>
            </a:endParaRPr>
          </a:p>
          <a:p>
            <a:pPr algn="ctr">
              <a:lnSpc>
                <a:spcPct val="150000"/>
              </a:lnSpc>
            </a:pPr>
            <a:endParaRPr lang="en-US" altLang="zh-CN" sz="2400" b="1" dirty="0" smtClean="0">
              <a:solidFill>
                <a:srgbClr val="FFFFFF"/>
              </a:solidFill>
              <a:latin typeface="华康俪金黑W8(P)"/>
              <a:ea typeface="华康俪金黑W8(P)"/>
              <a:cs typeface="华康俪金黑W8(P)"/>
            </a:endParaRPr>
          </a:p>
          <a:p>
            <a:pPr algn="ctr">
              <a:lnSpc>
                <a:spcPct val="150000"/>
              </a:lnSpc>
            </a:pPr>
            <a:r>
              <a:rPr lang="zh-CN" altLang="en-US" sz="2400" b="1" dirty="0" smtClean="0">
                <a:solidFill>
                  <a:srgbClr val="FFFFFF"/>
                </a:solidFill>
                <a:latin typeface="华康俪金黑W8(P)"/>
                <a:ea typeface="华康俪金黑W8(P)"/>
                <a:cs typeface="华康俪金黑W8(P)"/>
              </a:rPr>
              <a:t>历史教研组    教研活动</a:t>
            </a:r>
          </a:p>
          <a:p>
            <a:pPr algn="ctr">
              <a:lnSpc>
                <a:spcPct val="150000"/>
              </a:lnSpc>
            </a:pPr>
            <a:r>
              <a:rPr lang="zh-CN" altLang="en-US" sz="2400" b="1" dirty="0" smtClean="0">
                <a:solidFill>
                  <a:srgbClr val="FFFFFF"/>
                </a:solidFill>
                <a:latin typeface="华康俪金黑W8(P)"/>
                <a:ea typeface="华康俪金黑W8(P)"/>
                <a:cs typeface="华康俪金黑W8(P)"/>
                <a:sym typeface="+mn-ea"/>
              </a:rPr>
              <a:t>主讲人：史彬</a:t>
            </a:r>
            <a:endParaRPr lang="en-US" altLang="zh-CN" sz="2400" b="1" dirty="0" smtClean="0">
              <a:solidFill>
                <a:srgbClr val="FFFFFF"/>
              </a:solidFill>
              <a:latin typeface="华康俪金黑W8(P)"/>
              <a:ea typeface="华康俪金黑W8(P)"/>
              <a:cs typeface="华康俪金黑W8(P)"/>
              <a:sym typeface="+mn-ea"/>
            </a:endParaRPr>
          </a:p>
          <a:p>
            <a:pPr algn="ctr">
              <a:lnSpc>
                <a:spcPct val="150000"/>
              </a:lnSpc>
            </a:pPr>
            <a:r>
              <a:rPr lang="en-US" altLang="zh-CN" sz="2400" b="1" dirty="0" smtClean="0">
                <a:solidFill>
                  <a:srgbClr val="FFFFFF"/>
                </a:solidFill>
                <a:latin typeface="华康俪金黑W8(P)"/>
                <a:ea typeface="华康俪金黑W8(P)"/>
                <a:cs typeface="华康俪金黑W8(P)"/>
                <a:sym typeface="+mn-ea"/>
              </a:rPr>
              <a:t>2021</a:t>
            </a:r>
            <a:r>
              <a:rPr lang="zh-CN" altLang="en-US" sz="2400" b="1" dirty="0" smtClean="0">
                <a:solidFill>
                  <a:srgbClr val="FFFFFF"/>
                </a:solidFill>
                <a:latin typeface="华康俪金黑W8(P)"/>
                <a:ea typeface="华康俪金黑W8(P)"/>
                <a:cs typeface="华康俪金黑W8(P)"/>
                <a:sym typeface="+mn-ea"/>
              </a:rPr>
              <a:t>年</a:t>
            </a:r>
            <a:r>
              <a:rPr lang="en-US" altLang="zh-CN" sz="2400" b="1" dirty="0" smtClean="0">
                <a:solidFill>
                  <a:srgbClr val="FFFFFF"/>
                </a:solidFill>
                <a:latin typeface="华康俪金黑W8(P)"/>
                <a:ea typeface="华康俪金黑W8(P)"/>
                <a:cs typeface="华康俪金黑W8(P)"/>
                <a:sym typeface="+mn-ea"/>
              </a:rPr>
              <a:t>5</a:t>
            </a:r>
            <a:r>
              <a:rPr lang="zh-CN" altLang="en-US" sz="2400" b="1" dirty="0" smtClean="0">
                <a:solidFill>
                  <a:srgbClr val="FFFFFF"/>
                </a:solidFill>
                <a:latin typeface="华康俪金黑W8(P)"/>
                <a:ea typeface="华康俪金黑W8(P)"/>
                <a:cs typeface="华康俪金黑W8(P)"/>
                <a:sym typeface="+mn-ea"/>
              </a:rPr>
              <a:t>月</a:t>
            </a:r>
            <a:r>
              <a:rPr lang="en-US" altLang="zh-CN" sz="2400" b="1" dirty="0" smtClean="0">
                <a:solidFill>
                  <a:srgbClr val="FFFFFF"/>
                </a:solidFill>
                <a:latin typeface="华康俪金黑W8(P)"/>
                <a:ea typeface="华康俪金黑W8(P)"/>
                <a:cs typeface="华康俪金黑W8(P)"/>
                <a:sym typeface="+mn-ea"/>
              </a:rPr>
              <a:t>14</a:t>
            </a:r>
            <a:r>
              <a:rPr lang="zh-CN" altLang="en-US" sz="2400" b="1" dirty="0" smtClean="0">
                <a:solidFill>
                  <a:srgbClr val="FFFFFF"/>
                </a:solidFill>
                <a:latin typeface="华康俪金黑W8(P)"/>
                <a:ea typeface="华康俪金黑W8(P)"/>
                <a:cs typeface="华康俪金黑W8(P)"/>
                <a:sym typeface="+mn-ea"/>
              </a:rPr>
              <a:t>日</a:t>
            </a:r>
            <a:endParaRPr lang="en-US" altLang="zh-CN" sz="2400" b="1" dirty="0" smtClean="0">
              <a:solidFill>
                <a:srgbClr val="FFFFFF"/>
              </a:solidFill>
              <a:latin typeface="华康俪金黑W8(P)"/>
              <a:ea typeface="华康俪金黑W8(P)"/>
              <a:cs typeface="华康俪金黑W8(P)"/>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5685" y="957940"/>
            <a:ext cx="3419526" cy="559769"/>
          </a:xfrm>
          <a:prstGeom prst="rect">
            <a:avLst/>
          </a:prstGeom>
        </p:spPr>
        <p:txBody>
          <a:bodyPr wrap="none">
            <a:spAutoFit/>
          </a:bodyPr>
          <a:lstStyle/>
          <a:p>
            <a:pPr>
              <a:lnSpc>
                <a:spcPct val="150000"/>
              </a:lnSpc>
            </a:pPr>
            <a:r>
              <a:rPr lang="en-US" altLang="zh-CN" sz="2400" b="1" dirty="0" smtClean="0">
                <a:latin typeface="宋体" pitchFamily="2" charset="-122"/>
                <a:cs typeface="华康俪金黑W8(P)"/>
                <a:sym typeface="+mn-ea"/>
              </a:rPr>
              <a:t>1</a:t>
            </a:r>
            <a:r>
              <a:rPr lang="zh-CN" altLang="en-US" sz="2400" b="1" dirty="0" smtClean="0">
                <a:latin typeface="宋体" pitchFamily="2" charset="-122"/>
                <a:cs typeface="华康俪金黑W8(P)"/>
                <a:sym typeface="+mn-ea"/>
              </a:rPr>
              <a:t>、</a:t>
            </a:r>
            <a:r>
              <a:rPr lang="zh-CN" altLang="en-US" sz="2400" b="1" dirty="0" smtClean="0">
                <a:latin typeface="宋体" pitchFamily="2" charset="-122"/>
                <a:cs typeface="Tahoma" pitchFamily="34" charset="0"/>
              </a:rPr>
              <a:t>对</a:t>
            </a:r>
            <a:r>
              <a:rPr lang="zh-CN" altLang="zh-CN" sz="2400" b="1" dirty="0" smtClean="0">
                <a:latin typeface="宋体" pitchFamily="2" charset="-122"/>
                <a:cs typeface="Tahoma" pitchFamily="34" charset="0"/>
              </a:rPr>
              <a:t>海防近代化的意义</a:t>
            </a:r>
            <a:endParaRPr lang="en-US" altLang="zh-CN" sz="2400" b="1" dirty="0" smtClean="0">
              <a:latin typeface="宋体" pitchFamily="2" charset="-122"/>
              <a:cs typeface="华康俪金黑W8(P)"/>
              <a:sym typeface="+mn-ea"/>
            </a:endParaRPr>
          </a:p>
        </p:txBody>
      </p:sp>
      <p:sp>
        <p:nvSpPr>
          <p:cNvPr id="5" name="TextBox 2"/>
          <p:cNvSpPr txBox="1">
            <a:spLocks noChangeArrowheads="1"/>
          </p:cNvSpPr>
          <p:nvPr/>
        </p:nvSpPr>
        <p:spPr bwMode="auto">
          <a:xfrm>
            <a:off x="198665" y="351064"/>
            <a:ext cx="5505450" cy="581057"/>
          </a:xfrm>
          <a:prstGeom prst="rect">
            <a:avLst/>
          </a:prstGeom>
          <a:solidFill>
            <a:schemeClr val="bg1"/>
          </a:solidFill>
          <a:ln w="25400">
            <a:solidFill>
              <a:schemeClr val="accent2"/>
            </a:solidFill>
            <a:miter lim="800000"/>
            <a:headEnd/>
            <a:tailEnd/>
          </a:ln>
          <a:effectLst>
            <a:outerShdw dist="38100" dir="16200000" algn="ctr" rotWithShape="0">
              <a:srgbClr val="000000">
                <a:alpha val="25000"/>
              </a:srgbClr>
            </a:outerShdw>
          </a:effectLst>
        </p:spPr>
        <p:txBody>
          <a:bodyPr wrap="square">
            <a:spAutoFit/>
          </a:bodyPr>
          <a:lstStyle/>
          <a:p>
            <a:pPr>
              <a:lnSpc>
                <a:spcPct val="150000"/>
              </a:lnSpc>
            </a:pPr>
            <a:r>
              <a:rPr lang="zh-CN" altLang="en-US" sz="2400" b="1" dirty="0" smtClean="0">
                <a:solidFill>
                  <a:srgbClr val="FF0000"/>
                </a:solidFill>
                <a:latin typeface="华康俪金黑W8(P)"/>
                <a:ea typeface="华康俪金黑W8(P)"/>
                <a:cs typeface="华康俪金黑W8(P)"/>
                <a:sym typeface="+mn-ea"/>
              </a:rPr>
              <a:t>二、</a:t>
            </a:r>
            <a:r>
              <a:rPr lang="zh-CN" altLang="zh-CN" sz="2400" b="1" dirty="0" smtClean="0">
                <a:solidFill>
                  <a:srgbClr val="FF0000"/>
                </a:solidFill>
                <a:latin typeface="华康俪金黑W8(P)"/>
                <a:ea typeface="华康俪金黑W8(P)"/>
                <a:cs typeface="华康俪金黑W8(P)"/>
                <a:sym typeface="+mn-ea"/>
              </a:rPr>
              <a:t>海防与塞防之争</a:t>
            </a:r>
            <a:r>
              <a:rPr lang="zh-CN" altLang="en-US" sz="2400" b="1" dirty="0" smtClean="0">
                <a:solidFill>
                  <a:srgbClr val="FF0000"/>
                </a:solidFill>
                <a:latin typeface="华康俪金黑W8(P)"/>
                <a:ea typeface="华康俪金黑W8(P)"/>
                <a:cs typeface="华康俪金黑W8(P)"/>
                <a:sym typeface="+mn-ea"/>
              </a:rPr>
              <a:t>对近代化的意义</a:t>
            </a:r>
            <a:endParaRPr lang="en-US" altLang="zh-CN" sz="2400" b="1" dirty="0" smtClean="0">
              <a:solidFill>
                <a:srgbClr val="FF0000"/>
              </a:solidFill>
              <a:latin typeface="华康俪金黑W8(P)"/>
              <a:ea typeface="华康俪金黑W8(P)"/>
              <a:cs typeface="华康俪金黑W8(P)"/>
              <a:sym typeface="+mn-ea"/>
            </a:endParaRPr>
          </a:p>
        </p:txBody>
      </p:sp>
      <p:pic>
        <p:nvPicPr>
          <p:cNvPr id="5122" name="Picture 2"/>
          <p:cNvPicPr>
            <a:picLocks noChangeAspect="1" noChangeArrowheads="1"/>
          </p:cNvPicPr>
          <p:nvPr/>
        </p:nvPicPr>
        <p:blipFill>
          <a:blip r:embed="rId2" cstate="print"/>
          <a:srcRect/>
          <a:stretch>
            <a:fillRect/>
          </a:stretch>
        </p:blipFill>
        <p:spPr bwMode="auto">
          <a:xfrm>
            <a:off x="1088778" y="1445727"/>
            <a:ext cx="6618307" cy="4864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6" hidden="1"/>
          <p:cNvSpPr>
            <a:spLocks noChangeArrowheads="1"/>
          </p:cNvSpPr>
          <p:nvPr/>
        </p:nvSpPr>
        <p:spPr bwMode="auto">
          <a:xfrm>
            <a:off x="600997" y="1248679"/>
            <a:ext cx="7942007" cy="4673935"/>
          </a:xfrm>
          <a:prstGeom prst="roundRect">
            <a:avLst>
              <a:gd name="adj" fmla="val 5981"/>
            </a:avLst>
          </a:prstGeom>
          <a:solidFill>
            <a:srgbClr val="F0F0F0"/>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lang="zh-CN" altLang="zh-CN" sz="2800" b="1">
              <a:solidFill>
                <a:srgbClr val="FFFFFF"/>
              </a:solidFill>
              <a:latin typeface="黑体" panose="02010609060101010101" pitchFamily="49" charset="-122"/>
              <a:ea typeface="黑体" panose="02010609060101010101" pitchFamily="49" charset="-122"/>
              <a:sym typeface="宋体" panose="02010600030101010101" pitchFamily="2" charset="-122"/>
            </a:endParaRPr>
          </a:p>
        </p:txBody>
      </p:sp>
      <p:sp>
        <p:nvSpPr>
          <p:cNvPr id="51" name="矩形 50"/>
          <p:cNvSpPr/>
          <p:nvPr/>
        </p:nvSpPr>
        <p:spPr>
          <a:xfrm>
            <a:off x="522514" y="454415"/>
            <a:ext cx="8088086" cy="4832092"/>
          </a:xfrm>
          <a:prstGeom prst="rect">
            <a:avLst/>
          </a:prstGeom>
        </p:spPr>
        <p:txBody>
          <a:bodyPr wrap="square">
            <a:spAutoFit/>
          </a:bodyPr>
          <a:lstStyle/>
          <a:p>
            <a:r>
              <a:rPr lang="zh-CN" altLang="en-US" sz="2200" b="1" dirty="0" smtClean="0">
                <a:solidFill>
                  <a:srgbClr val="3333FF"/>
                </a:solidFill>
                <a:latin typeface="楷体" pitchFamily="49" charset="-122"/>
                <a:ea typeface="楷体" pitchFamily="49" charset="-122"/>
              </a:rPr>
              <a:t>    建设海军也带来了整个国家现代化的过程，多个领域的变革和发展。</a:t>
            </a:r>
          </a:p>
          <a:p>
            <a:r>
              <a:rPr lang="zh-CN" altLang="en-US" sz="2200" b="1" dirty="0" smtClean="0">
                <a:solidFill>
                  <a:srgbClr val="3333FF"/>
                </a:solidFill>
                <a:latin typeface="楷体" pitchFamily="49" charset="-122"/>
                <a:ea typeface="楷体" pitchFamily="49" charset="-122"/>
              </a:rPr>
              <a:t>   中国开始设立了江南制造局、福建船政局、天津机器局，还有开平煤矿，为军舰提供燃料等等，一系列工业上的变化。</a:t>
            </a:r>
          </a:p>
          <a:p>
            <a:r>
              <a:rPr lang="zh-CN" altLang="en-US" sz="2200" b="1" dirty="0" smtClean="0">
                <a:solidFill>
                  <a:srgbClr val="3333FF"/>
                </a:solidFill>
                <a:latin typeface="楷体" pitchFamily="49" charset="-122"/>
                <a:ea typeface="楷体" pitchFamily="49" charset="-122"/>
              </a:rPr>
              <a:t>   教育上，设立船政学堂、天津水师学堂，派留学生去英国和法国学习海军的驾驶和造船。还带来了装备的更新，进口的军舰和火炮让中国人在装备上发生了变化。</a:t>
            </a:r>
          </a:p>
          <a:p>
            <a:r>
              <a:rPr lang="zh-CN" altLang="en-US" sz="2200" b="1" dirty="0" smtClean="0">
                <a:solidFill>
                  <a:srgbClr val="3333FF"/>
                </a:solidFill>
                <a:latin typeface="楷体" pitchFamily="49" charset="-122"/>
                <a:ea typeface="楷体" pitchFamily="49" charset="-122"/>
              </a:rPr>
              <a:t>   另外带来了新的基地建设，因为海军要停泊，开始建设大沽口，保卫天津炮台，有天津机器局和船舶修理；大规模在威海卫、旅顺口建立了海军基地，又向胶州湾（青岛）筹划建立基地。</a:t>
            </a:r>
            <a:endParaRPr lang="en-US" altLang="zh-CN" sz="2200" b="1" dirty="0" smtClean="0">
              <a:solidFill>
                <a:srgbClr val="3333FF"/>
              </a:solidFill>
              <a:latin typeface="楷体" pitchFamily="49" charset="-122"/>
              <a:ea typeface="楷体" pitchFamily="49" charset="-122"/>
            </a:endParaRPr>
          </a:p>
          <a:p>
            <a:pPr lvl="0"/>
            <a:r>
              <a:rPr lang="zh-CN" altLang="en-US" sz="2200" b="1" dirty="0" smtClean="0">
                <a:solidFill>
                  <a:srgbClr val="3333FF"/>
                </a:solidFill>
                <a:latin typeface="楷体" pitchFamily="49" charset="-122"/>
                <a:ea typeface="楷体" pitchFamily="49" charset="-122"/>
              </a:rPr>
              <a:t>   编制的变化，要建立多支海军还是南北两支，又进行了发展战略的辩论。后建立了统管全国的海军衙门。</a:t>
            </a:r>
          </a:p>
          <a:p>
            <a:endParaRPr lang="zh-CN" altLang="en-US" sz="2200" b="1" dirty="0" smtClean="0">
              <a:solidFill>
                <a:srgbClr val="3333FF"/>
              </a:solidFill>
              <a:latin typeface="楷体" pitchFamily="49" charset="-122"/>
              <a:ea typeface="楷体" pitchFamily="49" charset="-122"/>
            </a:endParaRPr>
          </a:p>
          <a:p>
            <a:r>
              <a:rPr lang="zh-CN" altLang="en-US" sz="2200" b="1" dirty="0" smtClean="0">
                <a:solidFill>
                  <a:srgbClr val="3333FF"/>
                </a:solidFill>
                <a:latin typeface="楷体" pitchFamily="49" charset="-122"/>
                <a:ea typeface="楷体" pitchFamily="49" charset="-122"/>
              </a:rPr>
              <a:t>   </a:t>
            </a:r>
          </a:p>
        </p:txBody>
      </p:sp>
      <p:cxnSp>
        <p:nvCxnSpPr>
          <p:cNvPr id="58" name="直接连接符 57"/>
          <p:cNvCxnSpPr/>
          <p:nvPr/>
        </p:nvCxnSpPr>
        <p:spPr>
          <a:xfrm>
            <a:off x="1121228" y="4201885"/>
            <a:ext cx="12845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19800" y="1861457"/>
            <a:ext cx="16763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906486" y="2819400"/>
            <a:ext cx="2296885" cy="217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903521" y="2177143"/>
            <a:ext cx="1099456" cy="10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2732314" y="3189514"/>
            <a:ext cx="16763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380999" y="4715855"/>
            <a:ext cx="8284029" cy="1107996"/>
          </a:xfrm>
          <a:prstGeom prst="rect">
            <a:avLst/>
          </a:prstGeom>
        </p:spPr>
        <p:txBody>
          <a:bodyPr wrap="square">
            <a:spAutoFit/>
          </a:bodyPr>
          <a:lstStyle/>
          <a:p>
            <a:pPr lvl="0" indent="279400" eaLnBrk="0" hangingPunct="0"/>
            <a:r>
              <a:rPr lang="zh-CN" altLang="en-US" sz="2200" b="1" dirty="0" smtClean="0">
                <a:solidFill>
                  <a:srgbClr val="3333FF"/>
                </a:solidFill>
                <a:latin typeface="楷体" pitchFamily="49" charset="-122"/>
                <a:ea typeface="楷体" pitchFamily="49" charset="-122"/>
              </a:rPr>
              <a:t>  </a:t>
            </a:r>
            <a:r>
              <a:rPr lang="zh-CN" altLang="en-US" sz="2200" b="1" dirty="0" smtClean="0">
                <a:latin typeface="楷体" pitchFamily="49" charset="-122"/>
                <a:ea typeface="楷体" pitchFamily="49" charset="-122"/>
              </a:rPr>
              <a:t>一个国家建立海军</a:t>
            </a:r>
            <a:r>
              <a:rPr lang="en-US" altLang="zh-CN" sz="2200" b="1" dirty="0" smtClean="0">
                <a:latin typeface="楷体" pitchFamily="49" charset="-122"/>
                <a:ea typeface="楷体" pitchFamily="49" charset="-122"/>
              </a:rPr>
              <a:t>,</a:t>
            </a:r>
            <a:r>
              <a:rPr lang="zh-CN" altLang="en-US" sz="2200" b="1" dirty="0" smtClean="0">
                <a:latin typeface="楷体" pitchFamily="49" charset="-122"/>
                <a:ea typeface="楷体" pitchFamily="49" charset="-122"/>
              </a:rPr>
              <a:t>绝不只是为了国防</a:t>
            </a:r>
            <a:r>
              <a:rPr lang="en-US" altLang="zh-CN" sz="2200" b="1" dirty="0" smtClean="0">
                <a:latin typeface="楷体" pitchFamily="49" charset="-122"/>
                <a:ea typeface="楷体" pitchFamily="49" charset="-122"/>
              </a:rPr>
              <a:t>,</a:t>
            </a:r>
            <a:r>
              <a:rPr lang="zh-CN" altLang="en-US" sz="2200" b="1" dirty="0" smtClean="0">
                <a:latin typeface="楷体" pitchFamily="49" charset="-122"/>
                <a:ea typeface="楷体" pitchFamily="49" charset="-122"/>
              </a:rPr>
              <a:t>海军的舰船建设</a:t>
            </a:r>
            <a:r>
              <a:rPr lang="en-US" altLang="zh-CN" sz="2200" b="1" dirty="0" smtClean="0">
                <a:latin typeface="楷体" pitchFamily="49" charset="-122"/>
                <a:ea typeface="楷体" pitchFamily="49" charset="-122"/>
              </a:rPr>
              <a:t>,</a:t>
            </a:r>
            <a:r>
              <a:rPr lang="zh-CN" altLang="en-US" sz="2200" b="1" dirty="0" smtClean="0">
                <a:latin typeface="楷体" pitchFamily="49" charset="-122"/>
                <a:ea typeface="楷体" pitchFamily="49" charset="-122"/>
              </a:rPr>
              <a:t>可以拉动一个农业国走出传统</a:t>
            </a:r>
            <a:r>
              <a:rPr lang="en-US" altLang="zh-CN" sz="2200" b="1" dirty="0" smtClean="0">
                <a:latin typeface="楷体" pitchFamily="49" charset="-122"/>
                <a:ea typeface="楷体" pitchFamily="49" charset="-122"/>
              </a:rPr>
              <a:t>,</a:t>
            </a:r>
            <a:r>
              <a:rPr lang="zh-CN" altLang="en-US" sz="2200" b="1" dirty="0" smtClean="0">
                <a:latin typeface="楷体" pitchFamily="49" charset="-122"/>
                <a:ea typeface="楷体" pitchFamily="49" charset="-122"/>
              </a:rPr>
              <a:t>走向近代</a:t>
            </a:r>
            <a:r>
              <a:rPr lang="en-US" altLang="zh-CN" sz="2200" b="1" dirty="0" smtClean="0">
                <a:latin typeface="楷体" pitchFamily="49" charset="-122"/>
                <a:ea typeface="楷体" pitchFamily="49" charset="-122"/>
              </a:rPr>
              <a:t>,</a:t>
            </a:r>
            <a:r>
              <a:rPr lang="zh-CN" altLang="en-US" sz="2200" b="1" dirty="0" smtClean="0">
                <a:latin typeface="楷体" pitchFamily="49" charset="-122"/>
                <a:ea typeface="楷体" pitchFamily="49" charset="-122"/>
              </a:rPr>
              <a:t>带来国家根本的变革。而此时的日本</a:t>
            </a:r>
            <a:r>
              <a:rPr lang="zh-CN" altLang="en-US" sz="2200" b="1" dirty="0" smtClean="0">
                <a:latin typeface="楷体" pitchFamily="49" charset="-122"/>
                <a:ea typeface="楷体" pitchFamily="49" charset="-122"/>
              </a:rPr>
              <a:t>，已弄</a:t>
            </a:r>
            <a:r>
              <a:rPr lang="zh-CN" altLang="en-US" sz="2200" b="1" dirty="0" smtClean="0">
                <a:latin typeface="楷体" pitchFamily="49" charset="-122"/>
                <a:ea typeface="楷体" pitchFamily="49" charset="-122"/>
              </a:rPr>
              <a:t>明白了这个道理。</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2000" fill="hold"/>
                                        <p:tgtEl>
                                          <p:spTgt spid="63"/>
                                        </p:tgtEl>
                                        <p:attrNameLst>
                                          <p:attrName>ppt_x</p:attrName>
                                        </p:attrNameLst>
                                      </p:cBhvr>
                                      <p:tavLst>
                                        <p:tav tm="0">
                                          <p:val>
                                            <p:strVal val="#ppt_x"/>
                                          </p:val>
                                        </p:tav>
                                        <p:tav tm="100000">
                                          <p:val>
                                            <p:strVal val="#ppt_x"/>
                                          </p:val>
                                        </p:tav>
                                      </p:tavLst>
                                    </p:anim>
                                    <p:anim calcmode="lin" valueType="num">
                                      <p:cBhvr additive="base">
                                        <p:cTn id="13" dur="2000" fill="hold"/>
                                        <p:tgtEl>
                                          <p:spTgt spid="63"/>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2000" fill="hold"/>
                                        <p:tgtEl>
                                          <p:spTgt spid="61"/>
                                        </p:tgtEl>
                                        <p:attrNameLst>
                                          <p:attrName>ppt_x</p:attrName>
                                        </p:attrNameLst>
                                      </p:cBhvr>
                                      <p:tavLst>
                                        <p:tav tm="0">
                                          <p:val>
                                            <p:strVal val="#ppt_x"/>
                                          </p:val>
                                        </p:tav>
                                        <p:tav tm="100000">
                                          <p:val>
                                            <p:strVal val="#ppt_x"/>
                                          </p:val>
                                        </p:tav>
                                      </p:tavLst>
                                    </p:anim>
                                    <p:anim calcmode="lin" valueType="num">
                                      <p:cBhvr additive="base">
                                        <p:cTn id="18" dur="2000" fill="hold"/>
                                        <p:tgtEl>
                                          <p:spTgt spid="61"/>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2000" fill="hold"/>
                                        <p:tgtEl>
                                          <p:spTgt spid="64"/>
                                        </p:tgtEl>
                                        <p:attrNameLst>
                                          <p:attrName>ppt_x</p:attrName>
                                        </p:attrNameLst>
                                      </p:cBhvr>
                                      <p:tavLst>
                                        <p:tav tm="0">
                                          <p:val>
                                            <p:strVal val="#ppt_x"/>
                                          </p:val>
                                        </p:tav>
                                        <p:tav tm="100000">
                                          <p:val>
                                            <p:strVal val="#ppt_x"/>
                                          </p:val>
                                        </p:tav>
                                      </p:tavLst>
                                    </p:anim>
                                    <p:anim calcmode="lin" valueType="num">
                                      <p:cBhvr additive="base">
                                        <p:cTn id="23" dur="2000" fill="hold"/>
                                        <p:tgtEl>
                                          <p:spTgt spid="64"/>
                                        </p:tgtEl>
                                        <p:attrNameLst>
                                          <p:attrName>ppt_y</p:attrName>
                                        </p:attrNameLst>
                                      </p:cBhvr>
                                      <p:tavLst>
                                        <p:tav tm="0">
                                          <p:val>
                                            <p:strVal val="1+#ppt_h/2"/>
                                          </p:val>
                                        </p:tav>
                                        <p:tav tm="100000">
                                          <p:val>
                                            <p:strVal val="#ppt_y"/>
                                          </p:val>
                                        </p:tav>
                                      </p:tavLst>
                                    </p:anim>
                                  </p:childTnLst>
                                </p:cTn>
                              </p:par>
                            </p:childTnLst>
                          </p:cTn>
                        </p:par>
                        <p:par>
                          <p:cTn id="24" fill="hold">
                            <p:stCondLst>
                              <p:cond delay="6500"/>
                            </p:stCondLst>
                            <p:childTnLst>
                              <p:par>
                                <p:cTn id="25" presetID="2" presetClass="entr" presetSubtype="4"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2000" fill="hold"/>
                                        <p:tgtEl>
                                          <p:spTgt spid="58"/>
                                        </p:tgtEl>
                                        <p:attrNameLst>
                                          <p:attrName>ppt_x</p:attrName>
                                        </p:attrNameLst>
                                      </p:cBhvr>
                                      <p:tavLst>
                                        <p:tav tm="0">
                                          <p:val>
                                            <p:strVal val="#ppt_x"/>
                                          </p:val>
                                        </p:tav>
                                        <p:tav tm="100000">
                                          <p:val>
                                            <p:strVal val="#ppt_x"/>
                                          </p:val>
                                        </p:tav>
                                      </p:tavLst>
                                    </p:anim>
                                    <p:anim calcmode="lin" valueType="num">
                                      <p:cBhvr additive="base">
                                        <p:cTn id="28" dur="20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box(in)">
                                      <p:cBhvr>
                                        <p:cTn id="3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476672"/>
            <a:ext cx="8496944" cy="5311711"/>
          </a:xfrm>
          <a:prstGeom prst="rect">
            <a:avLst/>
          </a:prstGeom>
        </p:spPr>
        <p:txBody>
          <a:bodyPr wrap="square">
            <a:spAutoFit/>
          </a:bodyPr>
          <a:lstStyle/>
          <a:p>
            <a:pPr>
              <a:lnSpc>
                <a:spcPts val="3700"/>
              </a:lnSpc>
            </a:pPr>
            <a:r>
              <a:rPr lang="zh-CN" altLang="en-US" sz="2800" b="1" dirty="0" smtClean="0">
                <a:solidFill>
                  <a:srgbClr val="FF0000"/>
                </a:solidFill>
                <a:latin typeface="仿宋" pitchFamily="49" charset="-122"/>
                <a:ea typeface="仿宋" pitchFamily="49" charset="-122"/>
              </a:rPr>
              <a:t>检测</a:t>
            </a:r>
            <a:r>
              <a:rPr lang="en-US" altLang="zh-CN" sz="2800" b="1" dirty="0" smtClean="0">
                <a:solidFill>
                  <a:srgbClr val="FF0000"/>
                </a:solidFill>
                <a:latin typeface="仿宋" pitchFamily="49" charset="-122"/>
                <a:ea typeface="仿宋" pitchFamily="49" charset="-122"/>
              </a:rPr>
              <a:t>2</a:t>
            </a:r>
          </a:p>
          <a:p>
            <a:pPr>
              <a:lnSpc>
                <a:spcPts val="3700"/>
              </a:lnSpc>
            </a:pPr>
            <a:r>
              <a:rPr lang="zh-CN" altLang="zh-CN" sz="2800" b="1" dirty="0" smtClean="0">
                <a:latin typeface="仿宋" pitchFamily="49" charset="-122"/>
                <a:ea typeface="仿宋" pitchFamily="49" charset="-122"/>
              </a:rPr>
              <a:t>（</a:t>
            </a:r>
            <a:r>
              <a:rPr lang="en-US" altLang="zh-CN" sz="2800" b="1" dirty="0">
                <a:latin typeface="仿宋" pitchFamily="49" charset="-122"/>
                <a:ea typeface="仿宋" pitchFamily="49" charset="-122"/>
              </a:rPr>
              <a:t>2017</a:t>
            </a:r>
            <a:r>
              <a:rPr lang="zh-CN" altLang="zh-CN" sz="2800" b="1" dirty="0">
                <a:latin typeface="仿宋" pitchFamily="49" charset="-122"/>
                <a:ea typeface="仿宋" pitchFamily="49" charset="-122"/>
              </a:rPr>
              <a:t>·天津文综卷·</a:t>
            </a:r>
            <a:r>
              <a:rPr lang="en-US" altLang="zh-CN" sz="2800" b="1" dirty="0">
                <a:latin typeface="仿宋" pitchFamily="49" charset="-122"/>
                <a:ea typeface="仿宋" pitchFamily="49" charset="-122"/>
              </a:rPr>
              <a:t>5</a:t>
            </a:r>
            <a:r>
              <a:rPr lang="zh-CN" altLang="zh-CN" sz="2800" b="1" dirty="0">
                <a:latin typeface="仿宋" pitchFamily="49" charset="-122"/>
                <a:ea typeface="仿宋" pitchFamily="49" charset="-122"/>
              </a:rPr>
              <a:t>）</a:t>
            </a:r>
            <a:r>
              <a:rPr lang="en-US" altLang="zh-CN" sz="2800" b="1" dirty="0">
                <a:latin typeface="仿宋" pitchFamily="49" charset="-122"/>
                <a:ea typeface="仿宋" pitchFamily="49" charset="-122"/>
              </a:rPr>
              <a:t>19</a:t>
            </a:r>
            <a:r>
              <a:rPr lang="zh-CN" altLang="zh-CN" sz="2800" b="1" dirty="0">
                <a:latin typeface="仿宋" pitchFamily="49" charset="-122"/>
                <a:ea typeface="仿宋" pitchFamily="49" charset="-122"/>
              </a:rPr>
              <a:t>世纪后，许多国家尤其沿海国家都无可选择地与海洋联系在一起。但近代中国发展海军并未真正认识这一世界大潮，而始终局限于对西方列强炮舰政策的本能反应，呈现出“海患紧则海军兴，海患缓则海军弛”的状态。这体现出近代中国</a:t>
            </a:r>
          </a:p>
          <a:p>
            <a:pPr>
              <a:lnSpc>
                <a:spcPts val="3700"/>
              </a:lnSpc>
            </a:pPr>
            <a:r>
              <a:rPr lang="en-US" altLang="zh-CN" sz="2800" b="1" dirty="0">
                <a:latin typeface="仿宋" pitchFamily="49" charset="-122"/>
                <a:ea typeface="仿宋" pitchFamily="49" charset="-122"/>
              </a:rPr>
              <a:t>A</a:t>
            </a:r>
            <a:r>
              <a:rPr lang="zh-CN" altLang="zh-CN" sz="2800" b="1" dirty="0">
                <a:latin typeface="仿宋" pitchFamily="49" charset="-122"/>
                <a:ea typeface="仿宋" pitchFamily="49" charset="-122"/>
              </a:rPr>
              <a:t>．自觉意识到发展海军的重要性</a:t>
            </a:r>
            <a:r>
              <a:rPr lang="en-US" altLang="zh-CN" sz="2800" b="1" dirty="0">
                <a:latin typeface="仿宋" pitchFamily="49" charset="-122"/>
                <a:ea typeface="仿宋" pitchFamily="49" charset="-122"/>
              </a:rPr>
              <a:t>       </a:t>
            </a:r>
            <a:endParaRPr lang="en-US" altLang="zh-CN" sz="2800" b="1" dirty="0" smtClean="0">
              <a:latin typeface="仿宋" pitchFamily="49" charset="-122"/>
              <a:ea typeface="仿宋" pitchFamily="49" charset="-122"/>
            </a:endParaRPr>
          </a:p>
          <a:p>
            <a:pPr>
              <a:lnSpc>
                <a:spcPts val="3700"/>
              </a:lnSpc>
            </a:pPr>
            <a:r>
              <a:rPr lang="en-US" altLang="zh-CN" sz="2800" b="1" dirty="0" smtClean="0">
                <a:latin typeface="仿宋" pitchFamily="49" charset="-122"/>
                <a:ea typeface="仿宋" pitchFamily="49" charset="-122"/>
              </a:rPr>
              <a:t>B</a:t>
            </a:r>
            <a:r>
              <a:rPr lang="zh-CN" altLang="zh-CN" sz="2800" b="1" dirty="0">
                <a:latin typeface="仿宋" pitchFamily="49" charset="-122"/>
                <a:ea typeface="仿宋" pitchFamily="49" charset="-122"/>
              </a:rPr>
              <a:t>．主动与世界联系在一起</a:t>
            </a:r>
          </a:p>
          <a:p>
            <a:pPr>
              <a:lnSpc>
                <a:spcPts val="3700"/>
              </a:lnSpc>
            </a:pPr>
            <a:r>
              <a:rPr lang="en-US" altLang="zh-CN" sz="2800" b="1" dirty="0">
                <a:latin typeface="仿宋" pitchFamily="49" charset="-122"/>
                <a:ea typeface="仿宋" pitchFamily="49" charset="-122"/>
              </a:rPr>
              <a:t>C</a:t>
            </a:r>
            <a:r>
              <a:rPr lang="zh-CN" altLang="zh-CN" sz="2800" b="1" dirty="0">
                <a:latin typeface="仿宋" pitchFamily="49" charset="-122"/>
                <a:ea typeface="仿宋" pitchFamily="49" charset="-122"/>
              </a:rPr>
              <a:t>．发展海军呈现被动和短视现象 </a:t>
            </a:r>
            <a:r>
              <a:rPr lang="en-US" altLang="zh-CN" sz="2800" b="1" dirty="0">
                <a:latin typeface="仿宋" pitchFamily="49" charset="-122"/>
                <a:ea typeface="仿宋" pitchFamily="49" charset="-122"/>
              </a:rPr>
              <a:t>       </a:t>
            </a:r>
            <a:endParaRPr lang="en-US" altLang="zh-CN" sz="2800" b="1" dirty="0" smtClean="0">
              <a:latin typeface="仿宋" pitchFamily="49" charset="-122"/>
              <a:ea typeface="仿宋" pitchFamily="49" charset="-122"/>
            </a:endParaRPr>
          </a:p>
          <a:p>
            <a:pPr>
              <a:lnSpc>
                <a:spcPts val="3700"/>
              </a:lnSpc>
            </a:pPr>
            <a:r>
              <a:rPr lang="en-US" altLang="zh-CN" sz="2800" b="1" dirty="0" smtClean="0">
                <a:latin typeface="仿宋" pitchFamily="49" charset="-122"/>
                <a:ea typeface="仿宋" pitchFamily="49" charset="-122"/>
              </a:rPr>
              <a:t>D</a:t>
            </a:r>
            <a:r>
              <a:rPr lang="zh-CN" altLang="zh-CN" sz="2800" b="1" dirty="0">
                <a:latin typeface="仿宋" pitchFamily="49" charset="-122"/>
                <a:ea typeface="仿宋" pitchFamily="49" charset="-122"/>
              </a:rPr>
              <a:t>．发展海军顺应历史大潮</a:t>
            </a:r>
          </a:p>
        </p:txBody>
      </p:sp>
      <p:sp>
        <p:nvSpPr>
          <p:cNvPr id="5" name="矩形 4"/>
          <p:cNvSpPr/>
          <p:nvPr/>
        </p:nvSpPr>
        <p:spPr>
          <a:xfrm>
            <a:off x="6948264" y="3059666"/>
            <a:ext cx="502403" cy="923330"/>
          </a:xfrm>
          <a:prstGeom prst="rect">
            <a:avLst/>
          </a:prstGeom>
        </p:spPr>
        <p:txBody>
          <a:bodyPr wrap="square">
            <a:spAutoFit/>
          </a:bodyPr>
          <a:lstStyle/>
          <a:p>
            <a:r>
              <a:rPr lang="en-US" altLang="zh-CN" sz="5400" b="1" dirty="0" smtClean="0">
                <a:solidFill>
                  <a:srgbClr val="FF0000"/>
                </a:solidFill>
                <a:latin typeface="隶书" pitchFamily="49" charset="-122"/>
                <a:ea typeface="隶书" pitchFamily="49" charset="-122"/>
              </a:rPr>
              <a:t>C</a:t>
            </a:r>
            <a:endParaRPr lang="zh-CN" altLang="en-US" sz="5400" b="1" dirty="0">
              <a:solidFill>
                <a:srgbClr val="FF0000"/>
              </a:solidFill>
              <a:latin typeface="隶书" pitchFamily="49" charset="-122"/>
              <a:ea typeface="隶书" pitchFamily="49" charset="-122"/>
            </a:endParaRPr>
          </a:p>
        </p:txBody>
      </p:sp>
    </p:spTree>
    <p:extLst>
      <p:ext uri="{BB962C8B-B14F-4D97-AF65-F5344CB8AC3E}">
        <p14:creationId xmlns="" xmlns:p14="http://schemas.microsoft.com/office/powerpoint/2010/main" val="23656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0956" y="1157679"/>
            <a:ext cx="8284029" cy="4693593"/>
          </a:xfrm>
          <a:prstGeom prst="rect">
            <a:avLst/>
          </a:prstGeom>
        </p:spPr>
        <p:txBody>
          <a:bodyPr wrap="square">
            <a:spAutoFit/>
          </a:bodyPr>
          <a:lstStyle/>
          <a:p>
            <a:r>
              <a:rPr lang="en-US" altLang="zh-CN" sz="2400" b="1" dirty="0" smtClean="0">
                <a:latin typeface="宋体" pitchFamily="2" charset="-122"/>
              </a:rPr>
              <a:t>2</a:t>
            </a:r>
            <a:r>
              <a:rPr lang="zh-CN" altLang="zh-CN" sz="2400" b="1" dirty="0" smtClean="0">
                <a:latin typeface="宋体" pitchFamily="2" charset="-122"/>
              </a:rPr>
              <a:t>、边疆治理现代化的意义</a:t>
            </a:r>
          </a:p>
          <a:p>
            <a:pPr>
              <a:lnSpc>
                <a:spcPts val="3300"/>
              </a:lnSpc>
            </a:pPr>
            <a:r>
              <a:rPr lang="en-US" altLang="zh-CN" sz="2400" dirty="0" smtClean="0">
                <a:latin typeface="楷体" pitchFamily="49" charset="-122"/>
                <a:ea typeface="楷体" pitchFamily="49" charset="-122"/>
              </a:rPr>
              <a:t>    </a:t>
            </a:r>
            <a:r>
              <a:rPr lang="zh-CN" altLang="zh-CN" sz="2400" b="1" dirty="0" smtClean="0">
                <a:solidFill>
                  <a:srgbClr val="0C12FC"/>
                </a:solidFill>
                <a:latin typeface="楷体" pitchFamily="49" charset="-122"/>
                <a:ea typeface="楷体" pitchFamily="49" charset="-122"/>
              </a:rPr>
              <a:t>这次争论对于边疆治理上同样有重要的意义，开创了中国边疆治理的现代化进程，其直接后果是</a:t>
            </a:r>
            <a:r>
              <a:rPr lang="en-US" altLang="zh-CN" sz="2400" b="1" dirty="0" smtClean="0">
                <a:solidFill>
                  <a:srgbClr val="0C12FC"/>
                </a:solidFill>
                <a:latin typeface="楷体" pitchFamily="49" charset="-122"/>
                <a:ea typeface="楷体" pitchFamily="49" charset="-122"/>
              </a:rPr>
              <a:t>10</a:t>
            </a:r>
            <a:r>
              <a:rPr lang="zh-CN" altLang="zh-CN" sz="2400" b="1" dirty="0" smtClean="0">
                <a:solidFill>
                  <a:srgbClr val="0C12FC"/>
                </a:solidFill>
                <a:latin typeface="楷体" pitchFamily="49" charset="-122"/>
                <a:ea typeface="楷体" pitchFamily="49" charset="-122"/>
              </a:rPr>
              <a:t>年后新疆和台湾建省。</a:t>
            </a:r>
          </a:p>
          <a:p>
            <a:pPr>
              <a:lnSpc>
                <a:spcPts val="3300"/>
              </a:lnSpc>
            </a:pPr>
            <a:r>
              <a:rPr lang="en-US" altLang="zh-CN" sz="2400" dirty="0" smtClean="0">
                <a:latin typeface="楷体" pitchFamily="49" charset="-122"/>
                <a:ea typeface="楷体" pitchFamily="49" charset="-122"/>
              </a:rPr>
              <a:t>    </a:t>
            </a:r>
            <a:r>
              <a:rPr lang="zh-CN" altLang="zh-CN" sz="2400" b="1" dirty="0" smtClean="0">
                <a:solidFill>
                  <a:srgbClr val="0C12FC"/>
                </a:solidFill>
                <a:latin typeface="楷体" pitchFamily="49" charset="-122"/>
                <a:ea typeface="楷体" pitchFamily="49" charset="-122"/>
              </a:rPr>
              <a:t>新疆和台湾建省之主张在康熙</a:t>
            </a:r>
            <a:r>
              <a:rPr lang="zh-CN" altLang="en-US" sz="2400" b="1" dirty="0" smtClean="0">
                <a:solidFill>
                  <a:srgbClr val="0C12FC"/>
                </a:solidFill>
                <a:latin typeface="楷体" pitchFamily="49" charset="-122"/>
                <a:ea typeface="楷体" pitchFamily="49" charset="-122"/>
              </a:rPr>
              <a:t>年间</a:t>
            </a:r>
            <a:r>
              <a:rPr lang="zh-CN" altLang="zh-CN" sz="2400" b="1" dirty="0" smtClean="0">
                <a:solidFill>
                  <a:srgbClr val="0C12FC"/>
                </a:solidFill>
                <a:latin typeface="楷体" pitchFamily="49" charset="-122"/>
                <a:ea typeface="楷体" pitchFamily="49" charset="-122"/>
              </a:rPr>
              <a:t>不断有人提出，但迟迟没有变成现实，主要原因在于尚未认识到新疆和台湾的战略地位。经过此次争论，从中央大员到地方督抚大都认识到西北和东南同样关乎大清帝国的命运和中华民族的生存与发展。争论之后，新疆建省之进程由理论进入实践阶段。新疆建省对其后设立台湾行省和东三省及议设蒙古行省均有深远影响，所以新疆建省成为清代边疆治理近代化的标志之一。</a:t>
            </a:r>
            <a:endParaRPr lang="zh-CN" altLang="zh-CN" sz="2400" b="1" dirty="0">
              <a:solidFill>
                <a:srgbClr val="0C12FC"/>
              </a:solidFill>
              <a:latin typeface="楷体" pitchFamily="49" charset="-122"/>
              <a:ea typeface="楷体" pitchFamily="49" charset="-122"/>
            </a:endParaRPr>
          </a:p>
        </p:txBody>
      </p:sp>
      <p:sp>
        <p:nvSpPr>
          <p:cNvPr id="4" name="TextBox 2"/>
          <p:cNvSpPr txBox="1">
            <a:spLocks noChangeArrowheads="1"/>
          </p:cNvSpPr>
          <p:nvPr/>
        </p:nvSpPr>
        <p:spPr bwMode="auto">
          <a:xfrm>
            <a:off x="198665" y="351064"/>
            <a:ext cx="5505450" cy="581057"/>
          </a:xfrm>
          <a:prstGeom prst="rect">
            <a:avLst/>
          </a:prstGeom>
          <a:solidFill>
            <a:schemeClr val="bg1"/>
          </a:solidFill>
          <a:ln w="25400">
            <a:solidFill>
              <a:schemeClr val="accent2"/>
            </a:solidFill>
            <a:miter lim="800000"/>
            <a:headEnd/>
            <a:tailEnd/>
          </a:ln>
          <a:effectLst>
            <a:outerShdw dist="38100" dir="16200000" algn="ctr" rotWithShape="0">
              <a:srgbClr val="000000">
                <a:alpha val="25000"/>
              </a:srgbClr>
            </a:outerShdw>
          </a:effectLst>
        </p:spPr>
        <p:txBody>
          <a:bodyPr wrap="square">
            <a:spAutoFit/>
          </a:bodyPr>
          <a:lstStyle/>
          <a:p>
            <a:pPr>
              <a:lnSpc>
                <a:spcPct val="150000"/>
              </a:lnSpc>
            </a:pPr>
            <a:r>
              <a:rPr lang="zh-CN" altLang="en-US" sz="2400" b="1" dirty="0" smtClean="0">
                <a:solidFill>
                  <a:srgbClr val="FF0000"/>
                </a:solidFill>
                <a:latin typeface="华康俪金黑W8(P)"/>
                <a:ea typeface="华康俪金黑W8(P)"/>
                <a:cs typeface="华康俪金黑W8(P)"/>
                <a:sym typeface="+mn-ea"/>
              </a:rPr>
              <a:t>二、</a:t>
            </a:r>
            <a:r>
              <a:rPr lang="zh-CN" altLang="zh-CN" sz="2400" b="1" dirty="0" smtClean="0">
                <a:solidFill>
                  <a:srgbClr val="FF0000"/>
                </a:solidFill>
                <a:latin typeface="华康俪金黑W8(P)"/>
                <a:ea typeface="华康俪金黑W8(P)"/>
                <a:cs typeface="华康俪金黑W8(P)"/>
                <a:sym typeface="+mn-ea"/>
              </a:rPr>
              <a:t>海防与塞防之争</a:t>
            </a:r>
            <a:r>
              <a:rPr lang="zh-CN" altLang="en-US" sz="2400" b="1" dirty="0" smtClean="0">
                <a:solidFill>
                  <a:srgbClr val="FF0000"/>
                </a:solidFill>
                <a:latin typeface="华康俪金黑W8(P)"/>
                <a:ea typeface="华康俪金黑W8(P)"/>
                <a:cs typeface="华康俪金黑W8(P)"/>
                <a:sym typeface="+mn-ea"/>
              </a:rPr>
              <a:t>对近代化的意义</a:t>
            </a:r>
            <a:endParaRPr lang="en-US" altLang="zh-CN" sz="2400" b="1" dirty="0" smtClean="0">
              <a:solidFill>
                <a:srgbClr val="FF0000"/>
              </a:solidFill>
              <a:latin typeface="华康俪金黑W8(P)"/>
              <a:ea typeface="华康俪金黑W8(P)"/>
              <a:cs typeface="华康俪金黑W8(P)"/>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268310" y="2821868"/>
            <a:ext cx="6189889" cy="1631216"/>
          </a:xfrm>
          <a:prstGeom prst="rect">
            <a:avLst/>
          </a:prstGeom>
        </p:spPr>
        <p:txBody>
          <a:bodyPr wrap="square">
            <a:spAutoFit/>
          </a:bodyPr>
          <a:lstStyle/>
          <a:p>
            <a:r>
              <a:rPr lang="en-US" altLang="zh-CN" sz="2000" b="1" dirty="0" smtClean="0">
                <a:solidFill>
                  <a:srgbClr val="0C12FC"/>
                </a:solidFill>
                <a:latin typeface="楷体" pitchFamily="49" charset="-122"/>
                <a:ea typeface="楷体" pitchFamily="49" charset="-122"/>
              </a:rPr>
              <a:t>   1881</a:t>
            </a:r>
            <a:r>
              <a:rPr lang="zh-CN" altLang="en-US" sz="2000" b="1" dirty="0" smtClean="0">
                <a:solidFill>
                  <a:srgbClr val="0C12FC"/>
                </a:solidFill>
                <a:latin typeface="楷体" pitchFamily="49" charset="-122"/>
                <a:ea typeface="楷体" pitchFamily="49" charset="-122"/>
              </a:rPr>
              <a:t>年，清政府使臣曾纪泽经过与沙俄艰苦的外交斗争，达成</a:t>
            </a:r>
            <a:r>
              <a:rPr lang="en-US" altLang="zh-CN" sz="2000" b="1" dirty="0" smtClean="0">
                <a:solidFill>
                  <a:srgbClr val="0C12FC"/>
                </a:solidFill>
                <a:latin typeface="楷体" pitchFamily="49" charset="-122"/>
                <a:ea typeface="楷体" pitchFamily="49" charset="-122"/>
              </a:rPr>
              <a:t>《</a:t>
            </a:r>
            <a:r>
              <a:rPr lang="zh-CN" altLang="en-US" sz="2000" b="1" dirty="0" smtClean="0">
                <a:solidFill>
                  <a:srgbClr val="0C12FC"/>
                </a:solidFill>
                <a:latin typeface="楷体" pitchFamily="49" charset="-122"/>
                <a:ea typeface="楷体" pitchFamily="49" charset="-122"/>
              </a:rPr>
              <a:t>中俄伊犁条约</a:t>
            </a:r>
            <a:r>
              <a:rPr lang="en-US" altLang="zh-CN" sz="2000" b="1" dirty="0" smtClean="0">
                <a:solidFill>
                  <a:srgbClr val="0C12FC"/>
                </a:solidFill>
                <a:latin typeface="楷体" pitchFamily="49" charset="-122"/>
                <a:ea typeface="楷体" pitchFamily="49" charset="-122"/>
              </a:rPr>
              <a:t>》</a:t>
            </a:r>
            <a:r>
              <a:rPr lang="zh-CN" altLang="en-US" sz="2000" b="1" dirty="0" smtClean="0">
                <a:solidFill>
                  <a:srgbClr val="0C12FC"/>
                </a:solidFill>
                <a:latin typeface="楷体" pitchFamily="49" charset="-122"/>
                <a:ea typeface="楷体" pitchFamily="49" charset="-122"/>
              </a:rPr>
              <a:t>，议定次年沙俄军队撤出伊犁，中国以赔款和允许俄商在新疆贸易不纳税，俄国在嘉峪关和吐鲁番设领事等作为代价。</a:t>
            </a:r>
            <a:r>
              <a:rPr lang="en-US" altLang="zh-CN" sz="2000" b="1" dirty="0" smtClean="0">
                <a:solidFill>
                  <a:srgbClr val="0C12FC"/>
                </a:solidFill>
                <a:latin typeface="楷体" pitchFamily="49" charset="-122"/>
                <a:ea typeface="楷体" pitchFamily="49" charset="-122"/>
              </a:rPr>
              <a:t>1882</a:t>
            </a:r>
            <a:r>
              <a:rPr lang="zh-CN" altLang="en-US" sz="2000" b="1" dirty="0" smtClean="0">
                <a:solidFill>
                  <a:srgbClr val="0C12FC"/>
                </a:solidFill>
                <a:latin typeface="楷体" pitchFamily="49" charset="-122"/>
                <a:ea typeface="楷体" pitchFamily="49" charset="-122"/>
              </a:rPr>
              <a:t>年，伊犁回到祖国的怀抱。</a:t>
            </a:r>
          </a:p>
        </p:txBody>
      </p:sp>
      <p:pic>
        <p:nvPicPr>
          <p:cNvPr id="1026" name="Picture 2"/>
          <p:cNvPicPr>
            <a:picLocks noChangeAspect="1" noChangeArrowheads="1"/>
          </p:cNvPicPr>
          <p:nvPr/>
        </p:nvPicPr>
        <p:blipFill>
          <a:blip r:embed="rId2" cstate="print"/>
          <a:srcRect/>
          <a:stretch>
            <a:fillRect/>
          </a:stretch>
        </p:blipFill>
        <p:spPr bwMode="auto">
          <a:xfrm>
            <a:off x="690337" y="2741087"/>
            <a:ext cx="1266732" cy="1752601"/>
          </a:xfrm>
          <a:prstGeom prst="rect">
            <a:avLst/>
          </a:prstGeom>
          <a:noFill/>
          <a:ln w="9525">
            <a:noFill/>
            <a:miter lim="800000"/>
            <a:headEnd/>
            <a:tailEnd/>
          </a:ln>
        </p:spPr>
      </p:pic>
      <p:sp>
        <p:nvSpPr>
          <p:cNvPr id="7" name="矩形 6"/>
          <p:cNvSpPr/>
          <p:nvPr/>
        </p:nvSpPr>
        <p:spPr>
          <a:xfrm>
            <a:off x="2351162" y="4795667"/>
            <a:ext cx="6217105" cy="1631216"/>
          </a:xfrm>
          <a:prstGeom prst="rect">
            <a:avLst/>
          </a:prstGeom>
        </p:spPr>
        <p:txBody>
          <a:bodyPr wrap="square">
            <a:spAutoFit/>
          </a:bodyPr>
          <a:lstStyle/>
          <a:p>
            <a:r>
              <a:rPr lang="en-US" altLang="zh-CN" sz="2000" b="1" dirty="0" smtClean="0">
                <a:solidFill>
                  <a:srgbClr val="0C12FC"/>
                </a:solidFill>
                <a:latin typeface="楷体" pitchFamily="49" charset="-122"/>
                <a:ea typeface="楷体" pitchFamily="49" charset="-122"/>
              </a:rPr>
              <a:t>   1884</a:t>
            </a:r>
            <a:r>
              <a:rPr lang="zh-CN" altLang="en-US" sz="2000" b="1" dirty="0" smtClean="0">
                <a:solidFill>
                  <a:srgbClr val="0C12FC"/>
                </a:solidFill>
                <a:latin typeface="楷体" pitchFamily="49" charset="-122"/>
                <a:ea typeface="楷体" pitchFamily="49" charset="-122"/>
              </a:rPr>
              <a:t>年（光绪十年），清政府发布新疆建省上谕，设立新疆行省，由巡抚统管全疆各项军政事务，在新疆实行与中国内地一样的行政制度。刘锦棠被任命为首任新疆巡抚，新疆政治中心由伊犁移至迪化（今乌鲁木齐）</a:t>
            </a:r>
            <a:r>
              <a:rPr lang="zh-CN" altLang="en-US" b="1" dirty="0" smtClean="0"/>
              <a:t>。</a:t>
            </a:r>
            <a:endParaRPr lang="en-US" altLang="zh-CN" b="1" dirty="0" smtClean="0"/>
          </a:p>
        </p:txBody>
      </p:sp>
      <p:sp>
        <p:nvSpPr>
          <p:cNvPr id="10" name="矩形 9"/>
          <p:cNvSpPr/>
          <p:nvPr/>
        </p:nvSpPr>
        <p:spPr>
          <a:xfrm>
            <a:off x="2348138" y="726823"/>
            <a:ext cx="6243411" cy="1631216"/>
          </a:xfrm>
          <a:prstGeom prst="rect">
            <a:avLst/>
          </a:prstGeom>
        </p:spPr>
        <p:txBody>
          <a:bodyPr wrap="square">
            <a:spAutoFit/>
          </a:bodyPr>
          <a:lstStyle/>
          <a:p>
            <a:r>
              <a:rPr lang="zh-CN" altLang="en-US" sz="2000" b="1" dirty="0" smtClean="0">
                <a:solidFill>
                  <a:srgbClr val="0C12FC"/>
                </a:solidFill>
                <a:latin typeface="楷体" pitchFamily="49" charset="-122"/>
                <a:ea typeface="楷体" pitchFamily="49" charset="-122"/>
              </a:rPr>
              <a:t>   我朝定鼎燕都，蒙部环卫北方，百数十年无烽燧之警……是故重新疆者所以保蒙古，保蒙古者所以卫京师。……若新疆不固，则蒙部不安，匪特陕、甘、山西各边时虞侵轶，防不胜防，即直北关山，亦将无晏眠之日。</a:t>
            </a:r>
            <a:r>
              <a:rPr lang="zh-CN" altLang="en-US" sz="2000" dirty="0" smtClean="0"/>
              <a:t>                </a:t>
            </a:r>
            <a:r>
              <a:rPr lang="en-US" altLang="zh-CN" sz="2000" b="1" dirty="0" smtClean="0">
                <a:solidFill>
                  <a:srgbClr val="0C12FC"/>
                </a:solidFill>
                <a:latin typeface="楷体" pitchFamily="49" charset="-122"/>
                <a:ea typeface="楷体" pitchFamily="49" charset="-122"/>
              </a:rPr>
              <a:t>——《</a:t>
            </a:r>
            <a:r>
              <a:rPr lang="zh-CN" altLang="en-US" sz="2000" b="1" dirty="0" smtClean="0">
                <a:solidFill>
                  <a:srgbClr val="0C12FC"/>
                </a:solidFill>
                <a:latin typeface="楷体" pitchFamily="49" charset="-122"/>
                <a:ea typeface="楷体" pitchFamily="49" charset="-122"/>
              </a:rPr>
              <a:t>遵旨统筹全局折</a:t>
            </a:r>
            <a:r>
              <a:rPr lang="en-US" altLang="zh-CN" sz="2000" b="1" dirty="0" smtClean="0">
                <a:solidFill>
                  <a:srgbClr val="0C12FC"/>
                </a:solidFill>
                <a:latin typeface="楷体" pitchFamily="49" charset="-122"/>
                <a:ea typeface="楷体" pitchFamily="49" charset="-122"/>
              </a:rPr>
              <a:t>》</a:t>
            </a:r>
            <a:r>
              <a:rPr lang="zh-CN" altLang="en-US" sz="2000" dirty="0" smtClean="0"/>
              <a:t> </a:t>
            </a:r>
            <a:r>
              <a:rPr lang="en-US" altLang="zh-CN" sz="2000" b="1" dirty="0" smtClean="0">
                <a:solidFill>
                  <a:srgbClr val="0C12FC"/>
                </a:solidFill>
                <a:latin typeface="楷体" pitchFamily="49" charset="-122"/>
                <a:ea typeface="楷体" pitchFamily="49" charset="-122"/>
              </a:rPr>
              <a:t>1877</a:t>
            </a:r>
            <a:r>
              <a:rPr lang="zh-CN" altLang="en-US" sz="2000" b="1" dirty="0" smtClean="0">
                <a:solidFill>
                  <a:srgbClr val="0C12FC"/>
                </a:solidFill>
                <a:latin typeface="楷体" pitchFamily="49" charset="-122"/>
                <a:ea typeface="楷体" pitchFamily="49" charset="-122"/>
              </a:rPr>
              <a:t>年</a:t>
            </a:r>
          </a:p>
        </p:txBody>
      </p:sp>
      <p:pic>
        <p:nvPicPr>
          <p:cNvPr id="1029" name="Picture 5" descr="https://img2.baidu.com/it/u=3574182775,267976120&amp;fm=26&amp;fmt=auto&amp;gp=0.jpg"/>
          <p:cNvPicPr>
            <a:picLocks noChangeAspect="1" noChangeArrowheads="1"/>
          </p:cNvPicPr>
          <p:nvPr/>
        </p:nvPicPr>
        <p:blipFill>
          <a:blip r:embed="rId3" cstate="print"/>
          <a:srcRect/>
          <a:stretch>
            <a:fillRect/>
          </a:stretch>
        </p:blipFill>
        <p:spPr bwMode="auto">
          <a:xfrm>
            <a:off x="634547" y="730633"/>
            <a:ext cx="1294268" cy="1601334"/>
          </a:xfrm>
          <a:prstGeom prst="rect">
            <a:avLst/>
          </a:prstGeom>
          <a:noFill/>
        </p:spPr>
      </p:pic>
      <p:pic>
        <p:nvPicPr>
          <p:cNvPr id="1032" name="Picture 8" descr="https://img1.baidu.com/it/u=1230739930,223554009&amp;fm=26&amp;fmt=auto&amp;gp=0.jpg"/>
          <p:cNvPicPr>
            <a:picLocks noChangeAspect="1" noChangeArrowheads="1"/>
          </p:cNvPicPr>
          <p:nvPr/>
        </p:nvPicPr>
        <p:blipFill>
          <a:blip r:embed="rId4" cstate="print"/>
          <a:srcRect/>
          <a:stretch>
            <a:fillRect/>
          </a:stretch>
        </p:blipFill>
        <p:spPr bwMode="auto">
          <a:xfrm>
            <a:off x="695325" y="4874688"/>
            <a:ext cx="1239030" cy="1581150"/>
          </a:xfrm>
          <a:prstGeom prst="rect">
            <a:avLst/>
          </a:prstGeom>
          <a:noFill/>
        </p:spPr>
      </p:pic>
      <p:sp>
        <p:nvSpPr>
          <p:cNvPr id="14" name="TextBox 13"/>
          <p:cNvSpPr txBox="1"/>
          <p:nvPr/>
        </p:nvSpPr>
        <p:spPr>
          <a:xfrm>
            <a:off x="819150" y="2293413"/>
            <a:ext cx="1162050" cy="400110"/>
          </a:xfrm>
          <a:prstGeom prst="rect">
            <a:avLst/>
          </a:prstGeom>
          <a:noFill/>
        </p:spPr>
        <p:txBody>
          <a:bodyPr wrap="square" rtlCol="0">
            <a:spAutoFit/>
          </a:bodyPr>
          <a:lstStyle/>
          <a:p>
            <a:r>
              <a:rPr lang="zh-CN" altLang="en-US" sz="2000" b="1" dirty="0" smtClean="0"/>
              <a:t>左宗棠</a:t>
            </a:r>
            <a:endParaRPr lang="zh-CN" altLang="en-US" sz="2000" b="1" dirty="0"/>
          </a:p>
        </p:txBody>
      </p:sp>
      <p:sp>
        <p:nvSpPr>
          <p:cNvPr id="15" name="TextBox 14"/>
          <p:cNvSpPr txBox="1"/>
          <p:nvPr/>
        </p:nvSpPr>
        <p:spPr>
          <a:xfrm>
            <a:off x="762000" y="4436538"/>
            <a:ext cx="1162050" cy="400110"/>
          </a:xfrm>
          <a:prstGeom prst="rect">
            <a:avLst/>
          </a:prstGeom>
          <a:noFill/>
        </p:spPr>
        <p:txBody>
          <a:bodyPr wrap="square" rtlCol="0">
            <a:spAutoFit/>
          </a:bodyPr>
          <a:lstStyle/>
          <a:p>
            <a:r>
              <a:rPr lang="zh-CN" altLang="en-US" sz="2000" b="1" dirty="0" smtClean="0"/>
              <a:t>曾纪泽</a:t>
            </a:r>
            <a:endParaRPr lang="zh-CN" altLang="en-US" sz="2000" b="1" dirty="0"/>
          </a:p>
        </p:txBody>
      </p:sp>
      <p:sp>
        <p:nvSpPr>
          <p:cNvPr id="16" name="TextBox 15"/>
          <p:cNvSpPr txBox="1"/>
          <p:nvPr/>
        </p:nvSpPr>
        <p:spPr>
          <a:xfrm>
            <a:off x="762000" y="6258282"/>
            <a:ext cx="1162050" cy="400110"/>
          </a:xfrm>
          <a:prstGeom prst="rect">
            <a:avLst/>
          </a:prstGeom>
          <a:noFill/>
        </p:spPr>
        <p:txBody>
          <a:bodyPr wrap="square" rtlCol="0">
            <a:spAutoFit/>
          </a:bodyPr>
          <a:lstStyle/>
          <a:p>
            <a:r>
              <a:rPr lang="zh-CN" altLang="en-US" sz="2000" b="1" dirty="0" smtClean="0"/>
              <a:t>刘锦棠</a:t>
            </a:r>
            <a:endParaRPr lang="zh-CN" altLang="en-US" sz="2000" b="1" dirty="0"/>
          </a:p>
        </p:txBody>
      </p:sp>
      <p:sp>
        <p:nvSpPr>
          <p:cNvPr id="11" name="TextBox 2"/>
          <p:cNvSpPr txBox="1">
            <a:spLocks noChangeArrowheads="1"/>
          </p:cNvSpPr>
          <p:nvPr/>
        </p:nvSpPr>
        <p:spPr bwMode="auto">
          <a:xfrm>
            <a:off x="153510" y="147864"/>
            <a:ext cx="5505450" cy="581057"/>
          </a:xfrm>
          <a:prstGeom prst="rect">
            <a:avLst/>
          </a:prstGeom>
          <a:solidFill>
            <a:schemeClr val="bg1"/>
          </a:solidFill>
          <a:ln w="25400">
            <a:solidFill>
              <a:schemeClr val="accent2"/>
            </a:solidFill>
            <a:miter lim="800000"/>
            <a:headEnd/>
            <a:tailEnd/>
          </a:ln>
          <a:effectLst>
            <a:outerShdw dist="38100" dir="16200000" algn="ctr" rotWithShape="0">
              <a:srgbClr val="000000">
                <a:alpha val="25000"/>
              </a:srgbClr>
            </a:outerShdw>
          </a:effectLst>
        </p:spPr>
        <p:txBody>
          <a:bodyPr wrap="square">
            <a:spAutoFit/>
          </a:bodyPr>
          <a:lstStyle/>
          <a:p>
            <a:pPr>
              <a:lnSpc>
                <a:spcPct val="150000"/>
              </a:lnSpc>
            </a:pPr>
            <a:r>
              <a:rPr lang="zh-CN" altLang="en-US" sz="2400" b="1" dirty="0" smtClean="0">
                <a:solidFill>
                  <a:srgbClr val="FF0000"/>
                </a:solidFill>
                <a:latin typeface="华康俪金黑W8(P)"/>
                <a:ea typeface="华康俪金黑W8(P)"/>
                <a:cs typeface="华康俪金黑W8(P)"/>
                <a:sym typeface="+mn-ea"/>
              </a:rPr>
              <a:t>知识补充</a:t>
            </a:r>
            <a:r>
              <a:rPr lang="en-US" altLang="zh-CN" sz="2400" b="1" dirty="0" smtClean="0">
                <a:solidFill>
                  <a:srgbClr val="FF0000"/>
                </a:solidFill>
                <a:latin typeface="华康俪金黑W8(P)"/>
                <a:ea typeface="华康俪金黑W8(P)"/>
                <a:cs typeface="华康俪金黑W8(P)"/>
                <a:sym typeface="+mn-ea"/>
              </a:rPr>
              <a:t>——</a:t>
            </a:r>
            <a:r>
              <a:rPr lang="zh-CN" altLang="en-US" sz="2400" b="1" dirty="0" smtClean="0">
                <a:solidFill>
                  <a:srgbClr val="FF0000"/>
                </a:solidFill>
                <a:latin typeface="华康俪金黑W8(P)"/>
                <a:ea typeface="华康俪金黑W8(P)"/>
                <a:cs typeface="华康俪金黑W8(P)"/>
                <a:sym typeface="+mn-ea"/>
              </a:rPr>
              <a:t>新疆建省</a:t>
            </a:r>
            <a:endParaRPr lang="en-US" altLang="zh-CN" sz="2400" b="1" dirty="0" smtClean="0">
              <a:solidFill>
                <a:srgbClr val="FF0000"/>
              </a:solidFill>
              <a:latin typeface="华康俪金黑W8(P)"/>
              <a:ea typeface="华康俪金黑W8(P)"/>
              <a:cs typeface="华康俪金黑W8(P)"/>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box(in)">
                                      <p:cBhvr>
                                        <p:cTn id="15" dur="500"/>
                                        <p:tgtEl>
                                          <p:spTgt spid="103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a:spLocks noChangeArrowheads="1"/>
          </p:cNvSpPr>
          <p:nvPr/>
        </p:nvSpPr>
        <p:spPr bwMode="auto">
          <a:xfrm>
            <a:off x="153510" y="147864"/>
            <a:ext cx="5505450" cy="646331"/>
          </a:xfrm>
          <a:prstGeom prst="rect">
            <a:avLst/>
          </a:prstGeom>
          <a:solidFill>
            <a:schemeClr val="bg1"/>
          </a:solidFill>
          <a:ln w="25400">
            <a:solidFill>
              <a:schemeClr val="accent2"/>
            </a:solidFill>
            <a:miter lim="800000"/>
            <a:headEnd/>
            <a:tailEnd/>
          </a:ln>
          <a:effectLst>
            <a:outerShdw dist="38100" dir="16200000" algn="ctr" rotWithShape="0">
              <a:srgbClr val="000000">
                <a:alpha val="25000"/>
              </a:srgbClr>
            </a:outerShdw>
          </a:effectLst>
        </p:spPr>
        <p:txBody>
          <a:bodyPr wrap="square">
            <a:spAutoFit/>
          </a:bodyPr>
          <a:lstStyle/>
          <a:p>
            <a:pPr>
              <a:lnSpc>
                <a:spcPct val="150000"/>
              </a:lnSpc>
            </a:pPr>
            <a:r>
              <a:rPr lang="zh-CN" altLang="en-US" sz="2400" b="1" dirty="0" smtClean="0">
                <a:solidFill>
                  <a:srgbClr val="FF0000"/>
                </a:solidFill>
                <a:latin typeface="华康俪金黑W8(P)"/>
                <a:ea typeface="华康俪金黑W8(P)"/>
                <a:cs typeface="华康俪金黑W8(P)"/>
                <a:sym typeface="+mn-ea"/>
              </a:rPr>
              <a:t>知识补充</a:t>
            </a:r>
            <a:r>
              <a:rPr lang="en-US" altLang="zh-CN" sz="2400" b="1" dirty="0" smtClean="0">
                <a:solidFill>
                  <a:srgbClr val="FF0000"/>
                </a:solidFill>
                <a:latin typeface="华康俪金黑W8(P)"/>
                <a:ea typeface="华康俪金黑W8(P)"/>
                <a:cs typeface="华康俪金黑W8(P)"/>
                <a:sym typeface="+mn-ea"/>
              </a:rPr>
              <a:t>——</a:t>
            </a:r>
            <a:r>
              <a:rPr lang="zh-CN" altLang="en-US" sz="2400" b="1" dirty="0" smtClean="0">
                <a:solidFill>
                  <a:srgbClr val="FF0000"/>
                </a:solidFill>
                <a:latin typeface="华康俪金黑W8(P)"/>
                <a:ea typeface="华康俪金黑W8(P)"/>
                <a:cs typeface="华康俪金黑W8(P)"/>
                <a:sym typeface="+mn-ea"/>
              </a:rPr>
              <a:t>台湾建省</a:t>
            </a:r>
            <a:endParaRPr lang="en-US" altLang="zh-CN" sz="2400" b="1" dirty="0" smtClean="0">
              <a:solidFill>
                <a:srgbClr val="FF0000"/>
              </a:solidFill>
              <a:latin typeface="华康俪金黑W8(P)"/>
              <a:ea typeface="华康俪金黑W8(P)"/>
              <a:cs typeface="华康俪金黑W8(P)"/>
              <a:sym typeface="+mn-ea"/>
            </a:endParaRPr>
          </a:p>
        </p:txBody>
      </p:sp>
      <p:sp>
        <p:nvSpPr>
          <p:cNvPr id="12" name="矩形 11"/>
          <p:cNvSpPr/>
          <p:nvPr/>
        </p:nvSpPr>
        <p:spPr>
          <a:xfrm>
            <a:off x="2359377" y="914949"/>
            <a:ext cx="6254045" cy="2462213"/>
          </a:xfrm>
          <a:prstGeom prst="rect">
            <a:avLst/>
          </a:prstGeom>
        </p:spPr>
        <p:txBody>
          <a:bodyPr wrap="square">
            <a:spAutoFit/>
          </a:bodyPr>
          <a:lstStyle/>
          <a:p>
            <a:r>
              <a:rPr lang="zh-CN" altLang="en-US" sz="2200" b="1" dirty="0" smtClean="0">
                <a:solidFill>
                  <a:srgbClr val="0C12FC"/>
                </a:solidFill>
                <a:latin typeface="楷体" pitchFamily="49" charset="-122"/>
                <a:ea typeface="楷体" pitchFamily="49" charset="-122"/>
              </a:rPr>
              <a:t>   同治十三年（</a:t>
            </a:r>
            <a:r>
              <a:rPr lang="en-US" altLang="zh-CN" sz="2200" b="1" dirty="0" smtClean="0">
                <a:solidFill>
                  <a:srgbClr val="0C12FC"/>
                </a:solidFill>
                <a:latin typeface="楷体" pitchFamily="49" charset="-122"/>
                <a:ea typeface="楷体" pitchFamily="49" charset="-122"/>
              </a:rPr>
              <a:t>1874</a:t>
            </a:r>
            <a:r>
              <a:rPr lang="zh-CN" altLang="en-US" sz="2200" b="1" dirty="0" smtClean="0">
                <a:solidFill>
                  <a:srgbClr val="0C12FC"/>
                </a:solidFill>
                <a:latin typeface="楷体" pitchFamily="49" charset="-122"/>
                <a:ea typeface="楷体" pitchFamily="49" charset="-122"/>
              </a:rPr>
              <a:t>）年底，福建船政大臣沈葆桢请求同治帝批准，将福建巡抚移驻台湾。不久，沈葆桢再次上奏，称“台湾海外严疆，治乱安危关系东南甚巨</a:t>
            </a:r>
            <a:r>
              <a:rPr lang="en-US" altLang="zh-CN" sz="2200" b="1" dirty="0" smtClean="0">
                <a:solidFill>
                  <a:srgbClr val="0C12FC"/>
                </a:solidFill>
                <a:latin typeface="楷体" pitchFamily="49" charset="-122"/>
                <a:ea typeface="楷体" pitchFamily="49" charset="-122"/>
              </a:rPr>
              <a:t>……”</a:t>
            </a:r>
            <a:r>
              <a:rPr lang="zh-CN" altLang="en-US" sz="2200" b="1" dirty="0" smtClean="0">
                <a:solidFill>
                  <a:srgbClr val="0C12FC"/>
                </a:solidFill>
                <a:latin typeface="楷体" pitchFamily="49" charset="-122"/>
                <a:ea typeface="楷体" pitchFamily="49" charset="-122"/>
              </a:rPr>
              <a:t>再次请求朝廷能够考虑移驻福建巡抚之事。在沈葆桢的多番努力下，光绪帝终于下旨，福建巡抚自光绪元年（</a:t>
            </a:r>
            <a:r>
              <a:rPr lang="en-US" altLang="zh-CN" sz="2200" b="1" dirty="0" smtClean="0">
                <a:solidFill>
                  <a:srgbClr val="0C12FC"/>
                </a:solidFill>
                <a:latin typeface="楷体" pitchFamily="49" charset="-122"/>
                <a:ea typeface="楷体" pitchFamily="49" charset="-122"/>
              </a:rPr>
              <a:t>1875</a:t>
            </a:r>
            <a:r>
              <a:rPr lang="zh-CN" altLang="en-US" sz="2200" b="1" dirty="0" smtClean="0">
                <a:solidFill>
                  <a:srgbClr val="0C12FC"/>
                </a:solidFill>
                <a:latin typeface="楷体" pitchFamily="49" charset="-122"/>
                <a:ea typeface="楷体" pitchFamily="49" charset="-122"/>
              </a:rPr>
              <a:t>）开始，冬春半年驻台湾，夏秋半年</a:t>
            </a:r>
            <a:r>
              <a:rPr lang="zh-CN" altLang="en-US" sz="2200" b="1" dirty="0" smtClean="0">
                <a:solidFill>
                  <a:srgbClr val="0C12FC"/>
                </a:solidFill>
                <a:latin typeface="楷体" pitchFamily="49" charset="-122"/>
                <a:ea typeface="楷体" pitchFamily="49" charset="-122"/>
              </a:rPr>
              <a:t>驻福建。</a:t>
            </a:r>
            <a:endParaRPr lang="zh-CN" altLang="en-US" sz="2200" b="1" dirty="0" smtClean="0">
              <a:solidFill>
                <a:srgbClr val="0C12FC"/>
              </a:solidFill>
              <a:latin typeface="楷体" pitchFamily="49" charset="-122"/>
              <a:ea typeface="楷体" pitchFamily="49" charset="-122"/>
            </a:endParaRPr>
          </a:p>
        </p:txBody>
      </p:sp>
      <p:sp>
        <p:nvSpPr>
          <p:cNvPr id="13" name="矩形 12"/>
          <p:cNvSpPr/>
          <p:nvPr/>
        </p:nvSpPr>
        <p:spPr>
          <a:xfrm>
            <a:off x="502356" y="3960757"/>
            <a:ext cx="6316134" cy="1815882"/>
          </a:xfrm>
          <a:prstGeom prst="rect">
            <a:avLst/>
          </a:prstGeom>
        </p:spPr>
        <p:txBody>
          <a:bodyPr wrap="square">
            <a:spAutoFit/>
          </a:bodyPr>
          <a:lstStyle/>
          <a:p>
            <a:r>
              <a:rPr lang="en-US" altLang="zh-CN" sz="2200" b="1" dirty="0" smtClean="0">
                <a:solidFill>
                  <a:srgbClr val="0C12FC"/>
                </a:solidFill>
                <a:latin typeface="楷体" pitchFamily="49" charset="-122"/>
                <a:ea typeface="楷体" pitchFamily="49" charset="-122"/>
              </a:rPr>
              <a:t>   1884—1885</a:t>
            </a:r>
            <a:r>
              <a:rPr lang="zh-CN" altLang="en-US" sz="2200" b="1" dirty="0" smtClean="0">
                <a:solidFill>
                  <a:srgbClr val="0C12FC"/>
                </a:solidFill>
                <a:latin typeface="楷体" pitchFamily="49" charset="-122"/>
                <a:ea typeface="楷体" pitchFamily="49" charset="-122"/>
              </a:rPr>
              <a:t>年中法战争期间，法军进攻台湾。遭刘铭传率军重创。到</a:t>
            </a:r>
            <a:r>
              <a:rPr lang="en-US" altLang="zh-CN" sz="2200" b="1" dirty="0" smtClean="0">
                <a:solidFill>
                  <a:srgbClr val="0C12FC"/>
                </a:solidFill>
                <a:latin typeface="楷体" pitchFamily="49" charset="-122"/>
                <a:ea typeface="楷体" pitchFamily="49" charset="-122"/>
              </a:rPr>
              <a:t>1885</a:t>
            </a:r>
            <a:r>
              <a:rPr lang="zh-CN" altLang="en-US" sz="2200" b="1" dirty="0" smtClean="0">
                <a:solidFill>
                  <a:srgbClr val="0C12FC"/>
                </a:solidFill>
                <a:latin typeface="楷体" pitchFamily="49" charset="-122"/>
                <a:ea typeface="楷体" pitchFamily="49" charset="-122"/>
              </a:rPr>
              <a:t>年</a:t>
            </a:r>
            <a:r>
              <a:rPr lang="en-US" altLang="zh-CN" sz="2200" b="1" dirty="0" smtClean="0">
                <a:solidFill>
                  <a:srgbClr val="0C12FC"/>
                </a:solidFill>
                <a:latin typeface="楷体" pitchFamily="49" charset="-122"/>
                <a:ea typeface="楷体" pitchFamily="49" charset="-122"/>
              </a:rPr>
              <a:t>6</a:t>
            </a:r>
            <a:r>
              <a:rPr lang="zh-CN" altLang="en-US" sz="2200" b="1" dirty="0" smtClean="0">
                <a:solidFill>
                  <a:srgbClr val="0C12FC"/>
                </a:solidFill>
                <a:latin typeface="楷体" pitchFamily="49" charset="-122"/>
                <a:ea typeface="楷体" pitchFamily="49" charset="-122"/>
              </a:rPr>
              <a:t>月</a:t>
            </a:r>
            <a:r>
              <a:rPr lang="en-US" altLang="zh-CN" sz="2200" b="1" dirty="0" smtClean="0">
                <a:solidFill>
                  <a:srgbClr val="0C12FC"/>
                </a:solidFill>
                <a:latin typeface="楷体" pitchFamily="49" charset="-122"/>
                <a:ea typeface="楷体" pitchFamily="49" charset="-122"/>
              </a:rPr>
              <a:t>《</a:t>
            </a:r>
            <a:r>
              <a:rPr lang="zh-CN" altLang="en-US" sz="2200" b="1" dirty="0" smtClean="0">
                <a:solidFill>
                  <a:srgbClr val="0C12FC"/>
                </a:solidFill>
                <a:latin typeface="楷体" pitchFamily="49" charset="-122"/>
                <a:ea typeface="楷体" pitchFamily="49" charset="-122"/>
              </a:rPr>
              <a:t>中法新约</a:t>
            </a:r>
            <a:r>
              <a:rPr lang="en-US" altLang="zh-CN" sz="2200" b="1" dirty="0" smtClean="0">
                <a:solidFill>
                  <a:srgbClr val="0C12FC"/>
                </a:solidFill>
                <a:latin typeface="楷体" pitchFamily="49" charset="-122"/>
                <a:ea typeface="楷体" pitchFamily="49" charset="-122"/>
              </a:rPr>
              <a:t>》</a:t>
            </a:r>
            <a:r>
              <a:rPr lang="zh-CN" altLang="en-US" sz="2200" b="1" dirty="0" smtClean="0">
                <a:solidFill>
                  <a:srgbClr val="0C12FC"/>
                </a:solidFill>
                <a:latin typeface="楷体" pitchFamily="49" charset="-122"/>
                <a:ea typeface="楷体" pitchFamily="49" charset="-122"/>
              </a:rPr>
              <a:t>签定，法军被迫撤出台湾。</a:t>
            </a:r>
          </a:p>
          <a:p>
            <a:r>
              <a:rPr lang="zh-CN" altLang="en-US" sz="2200" b="1" dirty="0" smtClean="0">
                <a:solidFill>
                  <a:srgbClr val="0C12FC"/>
                </a:solidFill>
                <a:latin typeface="楷体" pitchFamily="49" charset="-122"/>
                <a:ea typeface="楷体" pitchFamily="49" charset="-122"/>
              </a:rPr>
              <a:t>　 </a:t>
            </a:r>
            <a:r>
              <a:rPr lang="en-US" altLang="zh-CN" sz="2200" b="1" dirty="0" smtClean="0">
                <a:solidFill>
                  <a:srgbClr val="0C12FC"/>
                </a:solidFill>
                <a:latin typeface="楷体" pitchFamily="49" charset="-122"/>
                <a:ea typeface="楷体" pitchFamily="49" charset="-122"/>
              </a:rPr>
              <a:t>1885</a:t>
            </a:r>
            <a:r>
              <a:rPr lang="zh-CN" altLang="en-US" sz="2200" b="1" dirty="0" smtClean="0">
                <a:solidFill>
                  <a:srgbClr val="0C12FC"/>
                </a:solidFill>
                <a:latin typeface="楷体" pitchFamily="49" charset="-122"/>
                <a:ea typeface="楷体" pitchFamily="49" charset="-122"/>
              </a:rPr>
              <a:t>年清政府将台湾划为单一行省，台湾成为中国第</a:t>
            </a:r>
            <a:r>
              <a:rPr lang="en-US" altLang="zh-CN" sz="2200" b="1" dirty="0" smtClean="0">
                <a:solidFill>
                  <a:srgbClr val="0C12FC"/>
                </a:solidFill>
                <a:latin typeface="楷体" pitchFamily="49" charset="-122"/>
                <a:ea typeface="楷体" pitchFamily="49" charset="-122"/>
              </a:rPr>
              <a:t>20</a:t>
            </a:r>
            <a:r>
              <a:rPr lang="zh-CN" altLang="en-US" sz="2200" b="1" dirty="0" smtClean="0">
                <a:solidFill>
                  <a:srgbClr val="0C12FC"/>
                </a:solidFill>
                <a:latin typeface="楷体" pitchFamily="49" charset="-122"/>
                <a:ea typeface="楷体" pitchFamily="49" charset="-122"/>
              </a:rPr>
              <a:t>个行省，首任台湾省巡抚为刘铭传。</a:t>
            </a:r>
          </a:p>
        </p:txBody>
      </p:sp>
      <p:pic>
        <p:nvPicPr>
          <p:cNvPr id="1027" name="Picture 3"/>
          <p:cNvPicPr>
            <a:picLocks noChangeAspect="1" noChangeArrowheads="1"/>
          </p:cNvPicPr>
          <p:nvPr/>
        </p:nvPicPr>
        <p:blipFill>
          <a:blip r:embed="rId2" cstate="print"/>
          <a:srcRect/>
          <a:stretch>
            <a:fillRect/>
          </a:stretch>
        </p:blipFill>
        <p:spPr bwMode="auto">
          <a:xfrm>
            <a:off x="6886223" y="3562650"/>
            <a:ext cx="1534888" cy="2459446"/>
          </a:xfrm>
          <a:prstGeom prst="rect">
            <a:avLst/>
          </a:prstGeom>
          <a:noFill/>
          <a:ln w="9525">
            <a:noFill/>
            <a:miter lim="800000"/>
            <a:headEnd/>
            <a:tailEnd/>
          </a:ln>
        </p:spPr>
      </p:pic>
      <p:sp>
        <p:nvSpPr>
          <p:cNvPr id="3" name="AutoShape 5" descr="data:image/jpeg;base64,/9j/4AAQSkZJRgABAQEASABIAAD/2wBDAAgGBgcGBQgHBwcJCQgKDBQNDAsLDBkSEw8UHRofHh0aHBwgJC4nICIsIxwcKDcpLDAxNDQ0Hyc5PTgyPC4zNDL/wAALCAH0AfQBAREA/8QAHAAAAQUBAQEAAAAAAAAAAAAABgECAwQFAAcI/8QAVBAAAgEDAwMDAgMFBAUHCQQLAQIDAAQRBRIhBjFBEyJRFGEHMnEjQoGRshVSdKEkYnKx0RYlMzZTZMEIFyY1Q0RUkpNjwsThGDQ3RXOCg5Sis9L/2gAIAQEAAD8A9Jz/AKxrge/Oa5O1cw5pBkZ+9Ie1KDkYpAOafjxSeO9V2357muBIqUN2pWcIpLVRfVFibDoVBPc1cjkSRQ6NkGnHGeakU/BpxFAnUSMNYHGaRfWLYYcYFWRkYBJp7ttQgHg1FFtDjaTyRRpaD9go+1TEkHFOGMfem5OfNdTXpnik5+TSc/JpwOBXA5813alDVzeCKbjJzXAHNOBIP2riec54qGQ5PBpUJFSA13bzTgT81GxOc5OKQse4NOX5p+T5PFIR8GlH3rjTWJArozipAT804Z8ml71wrm7UH6qAdUcVACQMUVkc0oXFd+WkZhnNLuyKTzXAgE1wPNcvB5pxHmk2g00xgHNcAAc12xXk57CuvLGG7iKug4XjFY9gs1lcGKQERE8H4rZ9p80o74zg08N4IoJ6j92qR98nilUFuSe2BUkg5BBpWUhQe9RKcSoQOCwo1tmAiT9KsDBOaaxwa5ST3rmz4pD25qImkBBpfNIaUDApe/FMZW8U4H281wYEYxTgRSHNcwwMVAw5qVCMdqfwaQ96RjgVGzEinJ+WsTq27uLHR4prWZ4ZDdwoWTvtLciiFgMkfemZxTZX9KCSUq7hFLFY13McDOAPJ+1B1j+K3SV7dC2a+ltJC23/AEuAxjPwTyB/HFGZZWUEEEEZBHY0NdcdQ3XS/S8urWUMM0kUsaskwO0qxwexHPas38PfxBl63nuoH0o2rW0Yd5Ul3IcnAGCMgnn57Gj3ac/alIPiuxiuY+3NBmpt/wA7OAO1RDkUWb8ntSlsdqbyaQL809cAGmAGuxingCuxg0/bxTcYOaaSM1wAPNQ+uscqq37xq72BycDtVKYQXCMiv71+azLzqTTtNgzeTj1M42rVIddaOzlUZnYjNMHXVlkqYZKqS3Npr94jxy+iQf3q2l0eRYwBKGz5qF9LnBIzk1WlgniwkiHiqoJ9RD8Gja2ANuh+1WMgCk4ruO9JnzTWOe9MNcFpc0mOc0ua7FdzUZY5xSgEc08YxSg54FLjjmq8n5+KlUBRSn7UnPmuxSEcVye3k0PdcYOgwf42D+qiYkBj+ppjHngUoJIrx/8AE78Nr/Vdbi1fp+zE0lz7bqFGVTv8PzgYI7/cZ80RT66OkPwphmiuY7q7sSlhvYEq0yvtcDPcKAwB/wBWqP4l9R6HqP4e6hbWerWVxO7RFIo51ZjiRSeB8Csr8Fdb0fSen9TTUdSs7SWW6Uqs8yozKE78+MmvQdU/ETpfSdMnvDq9pdGNcrBbTK8kh8AAH/PsKu9M9W6V1Xpn1mmTE4wJYXGJIm+GH+4jg1sEk01gduKDdQyNTl+ai3UVKcn4qQMDx5rq78xpe3FOI4pABjkUm3muApQSp57VDJKQTk8VC1wPNSRSeoOBVfUQqRxzE/lbPPYViaz1ZDasggnEpzyimg6/6u1VpmdIhCGPAHcisqCGfWrmR5WJmI3c1WgiZJiNuXBwa1xazIA7LkN2J8VMFUAFJTHIO2PNGGhdQ74ltrpsOvANE8Thxv4I+ac4EgyVBqjcaZbzAbRsYeRToJLq1HpgLNGO3zVmPUoXbYwZH+Gq5nK7vHzXHH8KUMAKa2SKQDilBFJS5FNPfiuDClLfFN2+7NSbeKbtpwG3tTiM8k1A4w2a4NkinuQAMV3FKTxUbd6cDxQ71x/6gh/xsH9VEzoA7c+TTO5xQR+IXU+vdIQWupafa2lzpxb07hZVbcjn8pyD2I4/X9ah0X8TbLWOkdW1gW5trrTYS8sDNuG4g7Cp8gtxzzXl3Wt7cyQaB0hEGL2kMclwPMl1N72/lvx/E0Tddfhp09050XeanZi6+rhMSr6k25cs4B4x9zVL8MPw90Pqzp66vtVF16sd0Yk9KXYNoVT2wfJp/wCIH4eaJocWm2GgW97caxqE5WKJpd/sUe44wPJHP2NF34e/hjc9JXseq3mqubtoyj2tuB6RBHZmPLYPPAHIr0jO40/Htz5oJ1L/ANaS4PPFQ4PmiyEiReCKVVw+akwCa4LtNcRg5rhml7mkzSrXMeKqXS+wY71nSg7R+tS3Gp2umWytPKqgj5oO1vWrzXbkW+mblswPeT3NWunumIfp5Lq4Xfx7Se+azep9OVLiElQM9iveqklhLYCyvYG/N7WI81n3Y3al6irtA/zNE/T0kGpRS2F0vvP5W+Kp6pp5spQkynCn2tUaKcgr+YDIra0vXpbWVEuCRESBzRssiSIrofaRxStxjHemAe49gfkU2WFJgN4BYdjVVVvLYkwvvH91qnTV7csI5/ZJ5BrQUqyhoyDmlJCjBHNNBGc00nJyKduBFNK0hpFHOad5p2TjNKGJFKDzTs1GQc5qJ+TTwAqfenYytIODSE5Nccd6YGy2O1D3XGf7Dh+PrYP6qJnflv1piMCaz9d0eDX9EvNKuiRFcxlCwGSp7hh9wQDXlGo9H23S8WldKW9y13da7qETXMhTb+wjP5QMnjJJ/hXrsuk6ZJqK6i2n2pvVGEuDEpkUeMN3oG/Ga7W36DMGfdcXcaAfOMsf9wryfpXqvqnQJ7TTNIuQsd3KrR28sasjs5CgnIyM4Hmvpxbf3RSzJE1yibDKE5GfzAHuAT4qwTkCkCgc0jEAHJoH1DP9rTfwpK2I7sRSgA5zWrG25Qcd6f8ApS5x3pOaXPFIGOaQA5p+OOK4DIxUbxhwRWXqs1vpto87kb8YCnya8w1CW41KYPK7YdvavxRdplmmnaNv2/tWO2iu0iEVqi4AG3sKDutlaOeAYwD5q6tsh6et22BkUg5rE6g0qOD0p4W4PJqpbk211HMmRyM0eXtpFqelkFRvMecnxxQKVVMQgn1EPerkyw3ESpIcEjgj5rR6d1qSzu/7OvCSD+RjRpkFSwOfvSLXE0o5580k9tbXFs4ljGCOSO+ayYvr9OkPp/tLXHCdzWlZ6jBdJtVtkn91u9WWYZAHHzS8jtXYIpQT5pGGATUPrc4AqXdx8U9TkV28Dik3gHvTt4+aTeD5qJsF+KmVRt+9cTjim/vU4gYwKa3aoYiXlPFYfXBxoUA/77B/VRK64LceTUUYG41DNdQW5JmnijA5zJIF4/ia8r0HUk6v/G+fUIm9Sy0y2dbdgeCB7Nw/VnY16y7EHivFfxp1KS/1rSdAtsvIg9RkXy8hCoP1wP8A/KsXWtNXRvxZ0LTE7Wr6fET8kBMn+JzX0hjJP60jDzSdxTXGVwe1BGpgHV5BnFM2gdjRALFAobHuqxbkkbSe1WwuKUjNcRxTRS8A0ueOKYvB70/sM1T1G/j0+3aSRgOOK821XUrnVr3a5JjXlais7aWW/VRjHBANGN7C4kgRsAHBxRLFHthXP93ih/qmz+psAzDJTzTdDkjutHeyBG5V4WsW6i+o32xycHAJ8GsqeKWIOhH7VBnb+lE+lat9RbxxggSbdrCqp0YzTTspHGTQ/c7rJ0JbI3EEHxTyZ7z3JC/qrjawFegaIbh9PjFwuHA+a0duDUEl7apkNMikd9xxWVL1hokEpje6QMvfDCszUOvtAMRQXZz9qZb9f6CVVPqCPHNWlv8ASNQYXNtdojfO6tqwuz7YpWD5/K481pBTyRTlUnvSH81d+bg0npgNmnMo4pMcZFRc7+aQ/mqTjFKFHeo3yG4qVSSKawJNO57UpzkVz5IP6VDB7Sc1hddHOhwY/wDjYP6qJy2Gb9arvgNkcUDfiZ0zpmqdKajqctugv7O39SK4HDAKc7T8g5P86EfwHhBvtcnI5WGJAf1Yn/wFetaxq1noel3GpXz7beBCzfLfCj7k8CvJvw30i66u60u+s9Uj/YxTF4QezS/ugfZBj+OKodbf/t2sf8VZf/cr3xpFyefNYsWu7+tLrRGZNkdhFdJx7ixdlb+GNtbQkXtmk9RcmhXUNHvJdRa4jAKt4qE6XeLwY6IYzvGKei7HzVkMDSdqTdzTS2O1IGya4k5pfNJNIsMTSN+VRk1511Jqh1BgysdinAUVW0WzNzJ2JYntW9c2sNrrloiAA7BuFad7H6urW2SduaIFTMSjPaqOrRGTT5V+RxWB09b7TOyHEqdh81HrcY+oimiG0k+8D5qLWLIvJDPEufVAUmn2+g3SMtxEmNhGfvRLZ2TK5nYAbhytV7rStMLM8/phc5JY45rOn6m6b0VSstwhbwEXdQzqH4t2ce6OwtGc+GbgUGap1/rOpSe2Y26jwpofn1vUpS3qXMjKe5yaznlaRTuZiT5Jpu4BApGcVwcdx3FWobySFcrK6/YGiTQus7zTp0M0ryID2Ne39N65Br2nevEfcO4ra7Uw1y5BqQ4xSHtmmKx3HjikbBpo71JjFcDkU1hk124DilDZpcHNOxjzXbSQarRg+rg1idcjGhQf42D+qiRuWP6mo2H2oD/F29lsugLlIlOLqaOB2H7qklj/AD24/jQ1+DEkOj9O69rOoyrbWJkjUTSHCnaGJA+T7hwPmpbyDV/xW1SJ/Tn0/pWCTKM4w9yf7wHk/B7L9zXqenWFtpdjDZWUKwW0K7Y417Af+J+/mvD/AMU47rRfxLtNcaAvCfQniJ4V2jxlc/Pt/wA63v8Az56ef/3JdAnv/pC/8KHdC6g1zqj8WYtZ0q2MasyxSI3uSO3GAQ5/Tn9cYr3/AACfbXbcd67JB81w5HaqNupV8GrEg4yO9dHKDx5qTdnuKQ4xTSCDg0gTmnAc804LkA57nGKx+p71bLT3i5Lvx+leZszC4QPyCewr0Dp6wESeqVxkcVWki+o6m9Rx24FaF+P+drYqeB4ogyOP0qKVDJBIpoY0Vmj1eaPI47gitK+0qS63tGoBb5ParNnZrb2SQ3LB9nIY8YqlqXWGiaSuya8QsP3V5zQBrP4sSyO0OmQbV7b2oGv+pNWv5Wae7cBv3Q3FZbF5XLOxY/JpmGB24709IM98g04wHGO4qrJHtaoyAVPGDSKhxS7WHepkGcV7D+EaSizuvcQmRivTvvnNRsxJ4p68eacea7sOaTA7imnvSEjdinA5OKUrxTWJApqkE81IAPFOxkj4p5Apd4AxiqwT9rmh/rk/8xQ/4yD+qiXOWP6mo3bBxTXgiuoHhuIo5YnGGSRQyn9QeKybzpTSL+8guLq1E62yhYLVz/o8R/vLGPbk/JzWuqbQAAABwAPFSDBPeo57eG4jMc8McyHnZIgYfyNVxo2mY/8AVtln/Dp/wqZbSK3j2wRJGn92NAo/kKkQleSOKcZA/ilkGAKaC2OKhCDPFOxzzVdk9OQtUsbhvNPPzXMcnIrgaeBxmlUpGrSHBEY3GgLqPVlu5mb90nbWNp1sbrVYgEzt/wB1ekRIILbavgcViQKV148lgRmrt7lNWgwMg1uFeR9jTjySPms82Fvb3T3pYKx/Mewof1z8QNJ0yJ0ik9eYdgprzDXPxA1jVCRHL6EXbavfFCLl7qX1HYl88s3OaVYjnkHNWlsy20471a/s6Tbnx+lO/syQgMB2qRbFj3Q5qN7V0fBFV7uyPp7x3rLZMHnuKZvIOKVck1NFHLM6wwqTI5wuBX0L0For6P03FHMAJpPc1FAUdqUqAMmosDdxUw4GKa1cBxTWFJs5zTtoBpGbx5pMEjmuQDNOBwa5ydpxSKSBTjyM1EWINDvW7Z0GH/GQf1URs4RiT2zSBt5zSNMiOEMiBiM4LAEj9KljKlx7gQT4NecdNfiRqesdbz9OzaXalYppla4ikKbEQkbipznsO2O9ejqFGTuGT9684/ErrzVujtU01LCO1lguIneRJkJyQ2OCCCOKPdOu5LnSrW7uUjgklgWWRBJlUyuSNx8D5pdM1XT9atDdabexXUAcoXiOQGHcVbOTx4puzFT4BUHvTChJ4qrml3/akZN45pscYQY7085pASO9MkuEgUySMFUeSaENW65iV3g0/wBz8gv4rBsuqb6b1I1k3eocNzUF25mZ4/7pBrb6VgZr4yEflGKOduV/Ws+GL/nCVsflOKlvbSSe8hkTslanJTcxzj78UK6719pGjuY3l9SceEPavK+pPxE1PWy1rDK1va/6vc0KJukyxyf9Ynk1IseRyKmSDccAYq3FaEkD/wAK2rfTM7MA0QW+lqybWXuPirdvoMZJCinS6EIwx2ZP6VnXekK0W4JyO/2rFawCIUccHzQnfWxhvHT908g1U9PBINcoGSMdu9eo/hv0dJNKmp3i/sR/0YIr18JtAVcBVGBXZ4pGOBTCwHapFkyvbmuyD3pQaTHNKAM0rDFRsMnNNOcUqg96eO1dg13Hauxk011FDXWwA0GEf98g/qomkUNkfembdvihDr/oRetIbExXaWdzbMw9VkLbkbuvH3AP86Bbr8GrbTIFm1HrCK1jZwgeSDau49hkvQf010TL1B1he6LHevFHbGXN2sRYHY2Ae/n9aOx+BL+epn//ALU//wDdBHX3Qr9G3enwDUHv2u0Zh+yKlcEDA5Oe9Glv+Bcs9rFK3UUiF41YobU+0kA7fzeO1GHQf4e3HRV3dSDWmu7e4QBoPQ2DcDw2dx5AyP40cslKF8U8L4rsEVS4peKUjio+zUpZvUUY9vmo726gtIHkldVVRnGea8l6n6nuNTujbwNIkGfB70KXGoegnoRjMh44oi0aya2twc4YjJz3q3bbtkkpGWB5oz6Sg3QtPjGaKVGGGajitgsskjcbjmsnXOrtI0KM+vdJ6mOEBya8o6h/FDUdRDwWJa3iPGVPJFA7vJK5kdyztyzE8mlVDvGBxV6GFsccitS1sHlwCOK1odDLAYXmtu26ecop9Ot+y0cKgzH2+1a0enYwwTmp1syjZK4J+BU7WYMfbn71ny6cpdkH8aybzQGeJgqj9cUAdW6O9lbxzlDjdtJoQJAK+c8cfNHnRPQM+rzR3t4hSzU5x2LV7bbWkVpbRwwgLGowFFTADFMI54rtpbg1Ey7Wp6kU05ZvtUoXA70o4OaaT+0OO1KeaTtUbA5qVU9tKwAOKaAQe+arXupWGmIkl/e29qjttRp5VQMe+AT5rEt+tdJm1O9tZr7T4Y4SrQXAvEZJ0YfOeGBByvxg+a27W+tr62W4tLiK4hYkCSFw6nHfkcVhdcD/AJhhOP8A3yD+qiZjhzj5peGPNNb8/wBq8O/GLW5NY6js+mdPDTG2Yb0TkvO/AX9QMD9SatdU6Xqn4ffhrpcNtrN2LwagHdopCqx5jbKLjuoI8+cmnaR1T+K+paTbXVlpUV7buvsuGt0zJg4yfcPI+KuNrX4vsys3TlsWX8rG2Qkfod/FB991n15Y9dRPdvNHqibIRYKv7Ng2CE2AkHdn9ee9fRdq80lpDJcQG3neNWkhLBvTYjlcjvg8VNg4zThwcilJ/nTc1TxikHfNP3CmEcHHnzWHr/UdpoluQZN0xGFH3ry6+1291ORnmmYKeyg1mXFysMDbmy57Cs/R7VrzUg5/dO45o5jjSVHkDeMYpbZwsZVlwHOB969E0KAW+mRqB35q5e6laabaPNcyqiLzye9eV9UfitvD22kg7TwXNeYXV3LdztPK5eRzklzUKKQSc96njiO8Ac5rQjgIThea19P0+aRVBTg/ajHS9BlJUlOP0oqttGCgbox+ta62EaRDsKnhtwMjAqwIlQZ+KR9jDOe1MYoFzmqkagXJepZWjIO5lUUGdZfQX2kTW0cgacD2AeTQ90f+HFzeTx32qQ+nCOVjI/NXsEEMNtDHbqojjQcKKmyGAJXB8Uw5pVpMnNIQSacE55pGIzwK5sAZB5ru45pQtOxjmk27mzTyoNNYFTxzUcmXftil7cVS1SK6ltP9Ct7Ke4DDat4D6YHk8AnNBdjba8ettZVNO6fMws7QujGT0wMyYK+zOTznj4o6tI5I7SJZ4reKbaDIluD6YbztyAcfqKweuCP7Bh/xkH9VETMTI2O2aeB80N9cdWwdI6GbhcSahPmOzg7l3+cfA7n+A814/wDhHHfah+JBunWGaRI5ZrmS5BLrk4LL8PuI/gTRv+OzBekdOQd2vwf5Rt/xoZ6V/E/VdC6XsdNt+lpLuK3QhZw7gPlic8KR5x38Vo2/456hdsy2/SgmZRkiO4diB/BKDJOoJ9a/FvT9YubBrKR762LW+SSuCo8gHxntX062cn7Guzgc04CuK57V20VT3DbTT3qNnCLlu1YGu9Rx2Nm6xnLnsRXmN/JNqUhnuX47iqM80NqmQRuNYE0xkkYk5PiiLQrCW2tfWc49TgVvzu9rbABc7vaD+tbuiaDJqE0VxcMUgjAz963OoesNL6ZsPc4knxhIl8frXiHUfV2o6/cFp5ikGeEBocUMSST7fFTBGYcCnoMsBita2tWkYbRW9pmkTzTKNmRmvTNL6ajSBC4AOKIYLKOCMKoqysYxTl25xinn2+KglZiCBmsi+ubmJSE4FYr9Qy24IkwTnFaun3by2/rt2PNYet66Zd0Fs5LnjFV9B0idr+JrtcgsDzXpgjEaBV4C9q4rnmmnIpMmuwc0x3EZ55p6+4ZpxbA471GW5pxIIFPAG2mK/up5BJzThxXDvya44zSMADTCKwOrF0+DS21G9a8/0YDbHa3rwFtzKv7pGe470P6tD0joepIJdSvPrLiaK3mK6xKrohBKsx3cqP8Axor0SHT49PD6bdy3VtK5dZZLlp8nscMxJxx2rO64H/MEP+Mg/qokRT6h/WpSoofs+kbUdRvr+pTNqGobsW7SIAlqmeFReeR/ePOeeK8f/Cy5uLTq/qK5tbcXE8VjO6QltvqESA7c84ziptY/FnSOo4oI9Y6P+qSBzJGpvWADEY8KM8fNaNv+OdvZWSWdr0ube2jTZHHHdbVUfAGygjoDrj/kVqV7dfQNd/VRCPasuzbht2exzRdcfjLZtczahbdH26aq8e1byRw7A4wMnYCQPjNEX4V/iNd9QSyaNrb+pfqGkgn249VRyVIHGR4+R+nPqZPz2pQQRwaUHApc/as3eCPac02SQRpljihnXOoUhjMaN7u23yaCbuSQl5rhwzH8sYPah67uRhnkbnsFWse6lZwrHt4q5oOmjUL+NWGVHJPxRheJFD6UY/LGewq7pGj3GsX0ckgZLdG3HPxWh1V13ZaDZSWFjhpwCuR4rxO7vbi+laWaVmZm3HJqA8gZAINXrS0DLuxn9a2Gslgtg5TgjNVksFnkDRcZ7it7TNLkN0qOCPuK9R0bSEihV9oomhiAQVL6Z8Uwkg4qFpxG3OKQXG7JLAD71E+p2sKM7yLhe5FCfUHWGnpAyxShmPbFBtlLcaldgkMUZu9egXML6ZobFGOdtDOmj6O3fVZ4GmAO7gZrS0HqW71zqWOGO2WO3UZ4816QxwG+aYQduQaaKQ0mCUx5pggzyTmpRxxTTnPFd3Ham7hnFPBpu3a2ak3YFcHHmkz5FOByPvS+eaQgUDfidDFLoBDaG19MAPTuiq7LYeomdzE5G7gYAOefisvV7e8giuLWMajHJpGLtLfT7W1NrbuqMybdx9T0/wA35hk4NFvSM19d6DDc6g940sypIPqooo+Cin2CPgpknBPNRdcjHT8P+Ng/qopOAT9yaXH8aYhO/HjNeE/g0R/5wdY/w0v/APtWva728sNJ0+a9vHhtrWEbnkcAAf8AE/bua8I1m61j8XuqlttKgaDSbPO13XCRr5kfH7xxwvfx8mhvo3pe86hbU30ud01PTolubYKcF2D4IB8H4+/616j0h+MFjOi6d1TGLG/jOxrkx4jcjj3jGUb58fpXqVneWl9AJ7O4t7iIjIeB1YfzFTEg8HtSYA/KeKfnml3UBaXq0xba5PNRa/rbW8fpRvvmb8qg9qBpZ5IJWe5b1LpjkD4rOubkiQuXLSHuKxbiX1rjPZPNVWffJtUErnAr0bp7TF0zpx7llAkc9zTtH06TWdYJyRbocsT2rX6p6y0/p7TXsLFlNwRtyvg14leTTXMzTzktI7ZJJqHIY8cUvatzT19e0i2D3BsGt7U5o4YhCw5C4NVdLiLSL7TtJFeiW+klFSYDA296L9NwLYCtZMYAp/AHFREZqvJZrJ7m7iqcmlety8xVT4FUpdHSNZE/PG4wc0CXHRf7aVnbhmytF/TfTUVtZKWwXBrd1K0ElgVMe4DuKGpYLdIntYmzG35kNdoViNOvEliUKM80dBhKPUHYiuK8Vx7U3FKMCkP2rvaBkmo9wJ4NPHIxUbKENKSK55Cg7ZrlcOK708+TTiAFpYyGqQ4pvkY7Vh9ZWa3ehMZLi7jsYnSS7W1txK8kYYHzyACASRzgHg1n9RSaZdTXqRHULXUJoBayXtvpUtwGhb3FRhdrcNwe4/yrb0We1l0uCKzW5ENsi26/UQPE/tUDswB7Y57Vl9dEDQIR5+tg/qojZlLkscc06NuchsikaX0UaRiMKpY/oBmvnb8J7u8XrHUJbGGGa4ls5SizSFEzvU5YgE47+Oa9Ln6Avuq7tLvq7XHuYIzmOwsVMUKfxPJ/Xv8AejKz06w0PR3tdPto7a1ijciOMYH5Tkn5P3NeJfgTLjqzUoj/AO0siw/g6/8AGj/r38LrLqwvqFiyWer45cj9nP8A7eOx/wBYfxzWZ+Fv4cS9PvPqutQMmpJK0cEYkyqIBgvwcNnJxnwK9UA4pAtPAFNxXmt3KmnwBE91y3ZR4oVurow+o8h33R7Z8VkyqyEzTyH1WFZU0hycNz81UZlI9NeXbz8VoaJpjXV9DAozl+aP+o5JbOyjsooSsbYA+5qe81KHpTpUwrhbudMg+Qa8bubhrqZ5ZSSWOTk5qu53EBTmuCg5OMEU5SAp4ziiTpJPqrmSAYHZgP41v9UaJPA8d4iFoJRu48VZ0t7YWdrBEoe4LDIFerw2Yk0+NGwCq8iltovRGyr65xzTwc9qcFz5pG+CQKY4VRzzVK6nSMFiOKyGla9n2rHhaIrGER2yoPFTSR742XPegLXdIu0ui9uTyfFS6LBdlyLjICii7Tpt1vsPJBq6WGMYpOw4pn61338U8YPao5EDd6jWIZwKkCGu2cjPNI6AntUL9sYqREyoIHNPFIU3VyxlTxUhXj70i8DBNB34i3Gn2ujrvs5LrUnVltAjOPSyVVpG2kDALL37nA8mhLULu0N0ssFtcyQWsVrpxjv4VZkkxxwZ0bJLjccY474o16JuUXp57TMpexuJIJDLt/NnfgbWYYAcAe49qZ1q/q6HE4P/AL5B/VRLMFLEYzzUcbFZNg7EV08RC7Sdwbgg/FQ6doun6XbNHp9ha2oblhBEE3frjvViJtr7CcfarbxJLE0bqCjqVZT5BGCKztI6b0Xp9HGk6Zb2hfhmjX3MPgscnH8a1PHFJyKeOcYrjwaXHmkya8M1LU9m9kYtdvwp8CqFlBLJma7zgclvvVDVLr1pH2Kdg4BqhFEQu9sY+9VihEpmXn4xXpHQenI7QTFPcoyTjzRJ1LZpNe2QbkBtxArybrDU21HVpASdkXsAoUCOQfNKMk4FOI7VxGOccVpaFeGw1SC5BwobDfpX0HbWlpqmloAA9vINy4571gX3Ra6fdpf6aSGU5KminSr5rqIs67W7Nn5q86ZbdSo3GDUgOKkDkDtUMuJCDyCKaTkVVmi9QbSuc1LDbLEuAADV6MqEAHenHIHzVHUIMkOP41RKgL7fIq5pce2J+c896u7qUGubvS7aQ5HalByKUYFdmms3OBTR3pHG4jApVXHFSZCikBJPiuJNdyaUjNY3VVql50xfwyXK28YRZXldSwRUYOSQOTwpoc1HpC21vW7q4Oq2qtqEsV/DEbGOSTYioAdz87SQMjtzg1odJ6XBBpdzLb30V1b3t3JcI8NsIFHZCNg4GCh7cUzraL09BhVe31kP9VFKgoW9TBOa54wpEgPFOBXbuPOe1AV3+KAsOuJ+mX0K5uJUmWKJ7aQMz5AIOwgfPz4o8ktVacSk8j4qffyK8+0T8TZNY61uOmv7EkDxTyx+vFMCFRCQXYEcdvBr0LxXdxS9iMU7buFJjikzXz9bQGa6bcfaOS1TX14r27QRttVPPzWHJvEXqNjHgfNQN6jCOJ8L6natPTtKS4vkSMZRe/616p0xYfSWY2jHNWbpfqdb29wiYFeOdcaJdWHUFw5iYRE7lfHBoSLPu5BP6GmtkPgdqdu8UuTtPmlAJHx/GvWfw06p9NRpV6SE/wDZOTwPtXp0khZB5zXQW6xDG3BJzVoCmkY8Vw5FcQQKafvSDOOKULjnzTJZljQsTS2r+tHv8Zq4D857VTubqExHLYwKyVuVMG4HjnFa+nc2gI81YP5aQcUuSadkgU0HxT8imc5peT3rtuKecYpAT2p3BrigPeuAA7UhHNdnmlwcZoU65vbuDSWt7dD6M9reG6cpkLGtu5Az+6SxX/OsKC716HqKzf6L1bm008iJBH/+s23qwH2c/m2kjPyv3rc6NmEHRFk6jJBmxn/+M9ZvU97Jc6UiSKwzeQEfH5qN5SFLZGcHmqy3CqSScofHxVpGjkTKupA+9eMAgf8AlMHkY9T/APDV62nUOkvrz6El9E2pJF6rQA8hf17ZxzjvjmtHA81862vUE/S/4t9QX1ppkmoOZ7mP0IyQQC/5uAe2P86LZ/xh1428i2/Rl1HMVIjdy7BWxwSNgzj4q7+FHVeu3ks+jdQW988h3TwXc8TD7sjEj+I/iPivVR7qXNcDmlwK8HlkEZNrBtCfvSY7Vg3s26XaAAi+R5+9Nsbd9S1BQxIgUZJ+BV63076v1bnP7OJisf8ArD5ok0DTypXZ3Y8nFek2UJhgRcdhzVGKP/nViwPNa17pNlqls0N5CsiEfHIrz/VfwjsZ1c2N0YmJyAaHJfwc1gt7bmJh4OKj/wDM5rn/AG0f68f8asw/g1qg2ia6jUHuQK2bb8GLJdpur13PkLkVm3PSo0bqH6eAsYgdwY16DaXUhtUZxlwMfrVnT7+a7uJUeIr6Y81qqfmkODXKuKU8n7UwjFccKO9RGQHjOB81m3cwnf0YySfmoRfXGkARyws6HswoY1/rHVhMy2kDJGP3iKzB1Hd30kduWKMfzVuQXJW3WEHLf76OrFCmnxjzjNTgZTNJg4rhxS55pMe7NLjzmuDcU7jGaTNOApSAOaTIpQecGuOPFdjNKABSEknHisTq6D6rQJIZrqK107cG1GV85+nXllXHlsAfoT5p10LO16js9ZutQtbWJbJ7dIpnEe/c6PkFiOwXGPvUPTelfR9NWlk88NwF3sJYG3IwaRmBB8/mqr1zHFH07b+mFyt5Bk45/NRKAGZ92OTVZ7ZVDbV9p7ivPeqPwqbqjXjqVvq4sVeJEkQQlyzLxngjxj+VeSaR0t/a34gnpuPUmT/SJYReenknYG52587fnzXpFr+C93ot7Hqtr1SVubU+sjCz5yozj8/ntVnRPxz0udGXW9Pms3HKvbftUb7YOCP86DelutdI0j8UdX6guXuFsLo3HpFI8v73BXIzxwKL9f8Ax1tIri1XQrOS5i3brh7rMZ2/3VAJ5+54+1endP6/Z9S6LBqWnzNJbyjBVj7o2HdWHgitI8NxxS5wcV24ZrsivnCS4My7Fbbjlj/erOuXX0tpPuJ7farum3AggaFRzL7SfgUQ2KRegqIwEcfAHzRZoVqIpAR3z2oxGQo+MVDCoN6W+BWgpBGQa72+ea4Eg/A/WnhwR3puT96UH55oZ161EupQyDvjmrlvb7I1KjkDIqyspgeN5FA9XhsVbY/FcD808cil24pjpnvUT4Ue41SkfdwKsWtoIh6jAEmrZRJFw4BHwazr/T7aaBwYl7cYFCkvTkMEwuQmMml0yxafqCNR+RDuP6V6EgCqABxSmkJwRimEEmlAFIVrgPFLtxXcEYpQABXbqXuKaRgg0pwea7x3pRXA127mgb8R2jlOi2ctpNMslxK24W4ljDehIFyCQCQ2GwfAJrD0CXS7TU7abVls7GwtpdQWGK6UAtI8qAqIzkqFC+f7wFFPQzyDpW1tSbV4bYtBFNaz+okoDHnsNp5xiq/W/wBUNMjXj0Pq4efvuouOdxOaVWyKg1O/i0jR7zUJcLHawPMf/wCUZH+eK+Yuhxqt915ZNpl2lvqcjSvHNKgdd+xiQQfB5H2zXrHSf4n3GtXl309r1pHbaoI5o0ki4V3VWypXweD24P2oc/A7TbDUX1z66xtrr01g2evEr7c784yOO1by9VdPR9eT9LzdFWUji7+mhmt4IyT92UqP1ODWD+OOmafpsuifQ2Vtbb1m3ehEqbsFcZwOa9j6Z0+00rprT7aygjgh+njfagxlioJJ+ST5NahyeaUDNLtBp2BXzFvwCGGAOxqvbQPeXntPAP8AOjmz6TJg9d8jcBtHxWg3TX0ywCNidzZIoo0i1/0mQjx80QEDbjzUUA97c4NWwOOKXmuPArlJ804HPFcDg1k3aia/G7xVxVxhR2FOlhWVApHbkUgztwp7fNODj8pHNPRiDg9qk3/FRsTVaZSyZ+9QBQrLu4FV7zX7OzcReqvqfFT2+pxyw+o7qq4zkms+86w0m2f02uQxHxWZqHWGlyRQxRzhi/BHxW30tZ7oDesOZOxPxRIwHimDimsxzjFLu+1dweaQilyAK7dkc00kDtTgdwruBXEE1xHHNJj4pVHPNKcZyKb3NOC45rE1vQm13UrBZ4o5NOgiuDNGScu7p6ajjxhnOe/ahy20HXNIv9NuzdaXaSlrsSNMXeMPPIhSNclWY4Tv/lW903pl9pWlSw35ia4kvLidjD+Uh5CwIzyOD2PaqnW2P7Ai/wAZB/VROcZbzzTYvOa83/F3WZ5LGz6U01TLf6rIu6NO/pg8D+LD+SmgnpfQ16c/HCw0hZPUNsMO/wDec2+5iPtknFelT/hxpVr1Vd9VJPMJdks30+BsEhQgtnv5Jx80IfgD+fX/APZg/wDv1naM/wBX/wCUXJIgyq39wTj4VGFaX4/gCXQP9if/AHpXr2kYOiaf97WL+gVdIwMUqkAU4AUuK+XrzMgAU8DvW10dYfWavGgQkZGcV7EbdXl9NAAiACoxB62pKAuEi/zqVLJ/r3nR9ingqK0tnYHvSIoV2OO9TAgCnLg1zdqYDnxin4G3IpD7VbtkDOM1kwIZJWlJyM1ooARmn9+/A+aiwqSjeeD2xUrpg5Ham58ikaQAUiy7u4qN2AQ5IAFD2oz3V1MYbM/bIqra9D/USevezEuea2B05YpGsckjlVGMZrJ1PQOmkUh9kTEfmJ5oSuulbW4u4TpcjMS+GYeBXr+nwfSWENue6KAasbgPFJmkIzTD3pTwBSkArmmnBFIv3p2RntS4wvFNz80oalK7qUDArsilFdSZNDvVgsJI7C3vrNrg3E0kUTLKyek3pO272kZ/J2oF02BZLHpiRo7zSrdoTdNeSqJDcXccBYNtkLAJs9Qg45PgYr0DpN7+56asLzU7x7m5u4UuG3RKnp7lB2gKBx+vPNUOuVxoKDz9ZDj/AOaicJsUDOSO9J5+1DWjdJrZa9e9QalOt5q1yxCOFIS3i7KiA9uMAn/88+dhs/8AlKk//af/AIavYNS3vpN7HGpZ3t5FVR3JKEACvLvwr03UOidH1/WdfspbK29KORBN7WbZuJ9vcckDnuTWB+FrrHrWt9a6osotbVG3vHEZD6krckAc8LnPxmiDrezg/FSbSR0vqunTtbLL6qTTGN1DbcHYRuPY9hXq2m2slnpFnayMryQQRxMy9iVUAkfbirY5GK7hRSg5PFc0gViCcGvmURMropHnmvU+jtESwgN6wwWGRRdERt3+W5p0MQUs/k1JGNoOe+anIyw/SkjQ80/tS9+1KMYruCKiuJDFbu5QsFU4ArybU+odQTqmBbbUpSrMA0L9gK9RtU/Zqzjt3qyBhRikLZ4psyvJC0a+e1VbO8WQNCeJE4INWGk2cVUknG4+4Cmi5wOGFU7uSacenGe/xVuxhS1jG8Zfyadc6vHDkE80Ma11MyJiInP2oFvpp9RnDOZCSewr1Xo/RBp+mxPIPe4z7vFE2O5JrsA13AFIDSHHmuKg+a5RzTgB5pGAFNYfFOXO3mkIFIMVx5Peu84zS8Zp2eaaW5pwIxQ51Po+qaxdab9Bd2drFayPM8k8bSNuKMgAUEAja7dz3AoZvekdX1DR16X+oY2Fp6Zj1G72DO1MKkUceCFOcMzHOCQKMtEuL6aw26hpyWE0TekI4phIjKAAGQ9wp8A88Vl9dY/sCI55+sg/qojeTJYj5rkbIpTgAk14ekjf/pH7vP1RX+HoYr1zWeoNL6etfqNVvYbZcZVXPvf/AGV7mvL9WvOo/wAWbmOw0q0l07pxHDPc3AwJSP3j/ex4UZ+5+PVOnNBsum9Hi0qxT9hGp3M3LSMe7N9z/wDlXhX4qdLL0l1Lb6jpW62tbzMsQjJX0ZVI3BSOw5BH648V6r+FvV9x1Z0031zbr+ycRTSdvVBGVY/fgg/pnzRzgE8UqZXI70ySRIz7jg031I392/vXz/FYyT6lDbx+5tw3V6x6Utvp0MC5yAAasF39JFwQRV9VdYQOCTUg4Xmn7jjdToSzKSTil3eOa5jzgEE/AqvcajaWg/0i5ji+dxrFv+t9FtI29K7Sdx+6hzQTqfXWpajOILJhCgPtB7mqmq/2lJqOn3WoWJiVSv7XGA1eu2rK9omxwVZQQRUqHHFNZtr1xkyuQcH5rMuUVLoToNpHcjzVr1BMm4HIxWbdQNj25yayJmuYWIwcfNXdNug5AbvW1w3uPFQS6fFKd8g4rM1LTrCGPOxMn5rG0aOzl1kIdoVT3NejxskqjY6kDgAGnE8H7UgYEE/5UvJHFKBxTChrsGnDOKXOfFNzz2rsZpcHxXFSRTQjY5rgpJpxjI5NLtpCDmuK1wU0KfiOo/5D3oODmW3GGUsD+2TuByR9hyaEmtNNDE/2foOAc/8AV2/xRn0SLROl7e0s7pbn6N3gkdYHiAfcWK7XAYYDDvUXXC/8wxH/AL5B/VRCYjG7Z7EnFIoKkjNczZUAZ4qnb6RpsGpT6jDYwJfznMtxsBduMdz24HiqsfSWgQ3Ru10i1e5J3GaZfVcn9Xya2VzgcAAcADxUsTrzmsXqrpbTOsNJGn35kQI/qRSxEB427ZGeDkcEUzpLo/T+jNMltLBpZDK++WWUgs5xgduAAPFbyuN3JwPmpeAAVbOaiKq0hLgHiuCqR+QV5t0lo6teyXbrznAzRu8JJ8cVHKhGKsZ7DPapMErSoDg1DPf2lkjNNcRRD/WbFDGqfiLo9iCsZkuZPHpLkZoSv+u9Z1UFbZVt4T8fmofn+rnO+W4dz/rGm/Tu2FPn7VDc2jxqWjJLDz2ohtrS61rp9Z31aL9gOIWbkYo86K1z+1NFSORVWWD2HH71Ere1sfz+1MfkZ+KpyXG08dhTBKsqHjg8GsuaeXT5cqS0Rpy6vBJzvH6U6S9tpI+WBzWVLOkT7oami6hWIftzgCq131raxqQj5z2oT1DqKa6nLFzt+M1mSXk0pMkcjIf9U80y06o1DTpw0VzKMHkMe9enaB+IVpfRxwXo9Jv+08E0aRSpNGJEZXTuCvmnqTS8mnZPakxXEYpRzSkDH3pAOacw4pgOKd3pRjNLx5NJkZpGWkBxThyKH+pLO61K90WwigdrQ3yXV5PxtRITvCfqzbcfoaG4ektZtTbzyW9s09ve/VSXkeoTtLLGJC5QRkbSSuFxnxRB0itw1pqd9cWlxa/X6lNcxxXKbJBGdoUsvgnb2qLrsY6fiP8A32D+qiaQK2Q3HJxVRwUbnvSqM9xg07aFz96eqgjOaRhtJz2NRjIPHalye9V5dSt4JlgmYh3GRViO6gBx6i8/NNttQiuJpYUGDH5qTeDI53fHFTIfbWLo9skVim1cZOa0mTk1DIg3LmnDCndjP2pZbiGCLfLIqL9zQrrHVgVXgsMHjHqV5Xqd7dXd4wmmZufnipbLTfVbfjOO1aH00kRA24qUWrPjIqdrIlQAvNUtQtzDAS35qzum0uDqpit4zLG5IePPeifp3U06X1y6ttRQxQyykxj4r0+KeO6iEsTBlb94HNMmPH2qk6+scdqie1lRcof4VkXd1KC6SxHGO9BuoyES7o3KmshdZvIpSpckZ+atnqGZkwR2rOuuojJwRmsp9REz+0YIq3bSiT/pDzVtYv7p4rMvV2sa60u2gde+3zRx091feaS2UJuLU/mRq9K0zqXT9VgUpKEkP7jHFbKuCPgGnZCjG3I+c0oc+R+lKTmkBINLnJria7nFJmlUUhXLZpw5PNITzxTucUgHGaRia4cilzikHehrr3/q9F/jYP6qJX5cj70x0DVC6MhyDXbSwBJqTIAxTJGBrseyuzuAoX6gUHVrbmmK2Z9vfj5rQ0g4upxj4rTi2tPIAc4xVkNgVStt0cMaHjavNWFfdnLComYeqMkYFUb7UEsleQuM44WgHVtQvr997uQm7hQay5HMcRJ4GPy0KzuzXefBNHvT8KNboSoz9617ixjmB4G6qa6ft7GpVtSgJY1m6taepaMQMmgpHubXUka0lMMm4c1u9RaDq/0qaheyiRW5J8itHpDXbrTNsYkaeAn8pOTXo8WrWl1Grs4iLfungVMY1zle3zSk4X5rD1WYbGLDgfagHVJ4WlIUDP2rBKjcSV5z3NV7yRY4Tzyaw0w043Nhan2qkhKHIrTt0EiD5FXoZxGdrjj5FVruMOGIrILFH+K1LK8YAbvy/Arbgn2sswJAHbaaLtE61vLZxHcx+rB/MgUd6fq9pqKK0EoJPdc8itLI+MUpPIriMnvXHinDtTvGKQiuHtpT2zSDPxXdu9J+tKD4rmwV+9IOBmuzS7qGevP+r0X+Ng/qomIBdv1pPNcQGFV2VlbgEiuyc80jDLgCulbbHxyftUVuWKncMc0P9QYXUbYn5xVCyjlGpFtxK5rYs5duozpjwKsWDYvrgZ/LjNaCOWBIKkZ+a8nH4kTbNmw5AqP/AM5FwjZCcfcVFL+I13K3sQVd0u5vNcmE9wxCfFal3ZhFyq5FYN/GRbvlcGg7B9c7hyDR90zcQyRCMnB8UWNbosG7tWcYgGJ3E0/AZcGop7dXhZcUIavpKKjyJ7SBkGlt9I1vWdB+oa9LwxLyhaqWgRemyn1drIcNzW/NHeyBngdXjHOM1oab1VNaoI7o5Xt76JIdesZowd+P41nahqNnKjK7DL8ADzQ5qmmS2sfrNZn0mGQ1Bt5ewrvCnP8A4VhyTmZzntVRkJkOO1aMaJ9KAPzfNaFpGVwKsSgowGO9TG3dkyq5GKw7qIq/5SD5qKOQgYBrf0y4BAjkHBrUkEsDAqTsPxUdve3MV3ujkaIg8bT3o+0frlEEdvqIPwJR/wCNGtvdQ3UQeCVJVPZkNTAgHFLwTTgfFdvycZpTkDvXZOOaeGGKbk5pPcaXbkUhABpRzQ11l1KNC0+OCJxFd3h9KKeRGMUAJAMjkDxngdycCsjRuqLm2S1sUuIdZtBfW9kmpByrsJM5WRTz6gABz2IPg0QdKXM93o0stxM8sgv7uMM5yQqzuqj9AABVTrv/AKvRf42D+uiduGP603FdXDOeKRlXBLcVnXN1JE6CBN+TzU5kVxjG0kdq5YwADkn+NYvUGmT30kLW52lGHeqVtY3Ng7PPIORkVLZTpHdSTytndwMLUtuDBdzz7n2SEd1rQXUoYhsEDHHnbXiEWkM4ZwnAp39lLt9yVBa6as94kKJnJ5NelaLp4tbfZ9q0ZYhsIAzQzqttIVf28UC3iGKVztxzW5oU/wC0QjgD4r0e1dZ4FB7fepJbGJhke0/76pFQrFQO1OUAIcisHWoV9CRhjGO1B+gQXl3qc9h9dJbxyrlQHIWkFjd2Fw0Tqdpbbv8AB+9HGlQ+japvHJGD96S+0+KUtuRcjtxVG50dFkjMbOqsOcHgVVudKurWZVL+pzuVquX/AOIIXTm0+W13Ns2bmFeYTozySuQQHbIGKT0QqdqjVA24YrYt9Kult0E0IRW9ySZ7inqRFOYSwLL2I81euLfhX7qBmrFhKCcZ57UmraT6sBlhXLYyRQtc2UtqivIuN3ar2mchSWyQaMYgk9uvHOMVQutPdZA6jtTEyfzqMfFaemXV9p1yJreZkT/s8+3+Veg6V1Ta3WyG5/Yz+WPY0QowchlYFT2I5zTiMNnPNLg0oI806u4ru/auzgUnOK4A96Xj+NDnWkyW+i2txM+yGHU7OWV/CKJlyx+wFDtgYNU1G4dNYsr2dNTg1i8ubdGW3iijHphAxJ9+1c8/c0Q9ESRz9ONNE4eKW/vHR1OQymdyCD5BFM67/wCrsX+Ng/ronc+48eaaTSVwODTZjiNjkD9axW1CM5RJFMoOMVNHexqQssiBhUhutzDDAIO5pPrg0gVXVs9yfFMv5F9ASbYyqg8nFD91qMaOoDRDkHAxUf8AbQyd0ynwF+9c16oPvuhuPJw9DkaCPJI9pHas+/uBDHtUe5uAK0un9OEapI4/aNzRXDG6vjxU7KWbaBVK7tmdZBjxXnWuWbRu+Qaq6ZN6KLIDyrdq9G0m6aezVwtay3LgDcmcVG+JM8AZ+KrnK+2sbXV22cnPJFCfSN7pg1eeHVGKlSSjUV6Xdadqct7pqB5MkmFyp4NW7ZiqCKVSsinGCKtTQOcOR3pTGPT2lQfmontfqrcqp27exoV1qwt1kDYz4zjzWRqummBFdUBVlFYDQsowR/KoTF6Y30dx9NajrXS0M8d2B9OMxrnuMUJ3WnT2Ucd1M4JzggGte1/0vT/ZzTbXMExDDBrZhvIydj8A0O9RWEiD1w5aI/lHxWTpzgTAbqPNOUPGuO1aT24K8jih2/MNvKS77TntU1tOJFBD5FWg7FgBhlP8xV6x6svNCZYmYy2+7s37teiaTrVnq9ss1vIGYjkZ5FaQ5GR2pPOacDmuI5pe3akpA3NO5zSjGap3t8LG0ac2t3c4IX07WEyuc+do8fNBtp1wLe46in1Kx1lrC2uwqZsfbbp6aZV+Rg7mJwc8EUdIFVFVUCKAMLjGPtjxQ315/wBXYv8AGwf10TuRk/rTc8U3tXYOc1Be8Wkm7HbxQQUj+qMqkKw5OR3pkrGT3k5OaswSMBskdgr9q6UMjEliqd8g1S12aSOwg9GV9j5B5oWkhnWVco+89snvWzYdOXd5E7ysUY9sioo+mb9t/wDo7NhiM/NQSXEax+o5IVRWLZ79R1Tef+jB4r0fTLUBAzLwBV/YVfipFH7QZFQ3SHccDg0N6vYCVH2oCMUBXcXoI+DtwaKLTqMabpdrsiEnHNE2ldSadqUYDMI5T3U1eaMEmSBg4HcVEzxSKXAKsO4rB6guI/pcEgkivO9MGnnqRBfORCW5I8Uf6fqFjo/VccelD6qG6O055KH5rX6vvjBcQ4hKsDguB+aprO5N1aIzDmpTCTuOcGmFSqEUN6pbhonB8Hg1FLaG60hWJyQMUJvbESMh7iobi1JhJ7470b/h3m7027tprnaq52rntQ5qfT1z9dfQfUq8UOXAzXdL7NxidsY8VNq0BhvWYZ21XV84ycit5LRNS0aRG/MBxXn8tu1le7XHY0caBcepCABxiiqJYpLYBhyK8t6jke51mSMEhVOK1NMjKW6bm4+a05CIcHdkA0zVIDLZrJHyRziq+kX91phSe3k2vnlPmvWenepINWtVDsEuVGHQ+TW3yftShuKUE+a7diuHmkxzxTs4rgwod6qa2gfTr/UdRjtNLsZjczRAkSXEij9ki47jJJ29ycUL6oklt+Heo/XlINV1y8W4Nqzj1AZZkCpt7khFGf0NGPT+m3ek297ZTzLLbJdyNZHcWZYWO4K2fIJYDvxiqHXOR07GP++wf10Tt+c/rSYrsHPelwc96p6mP9Alxw2ODQKTNsU7d7g45+K3bPTgbtZZUBjK8AfNad/YQy24xENwHGBQtcW80STRyk7XU4+1Z2oER2FmrNuw/FXXsVnvY70uDGqDC/wrftNQtZLfaJFVl5K9qaeoLbJC3IjA/dzXlGuajub6WMAA98VsdP2EUYi75PevRFtttsuweK6OMqcnmkmJVxinToxi7VjXCEF89jQd1BpqtaylV5IPahvRrn6i3fTbhttyuTH9xUcEkkF5zlJkbGKO+nr13uF3yHHkE1va3KkEHqR9m+K8+1K6MrhSxK5+aFrq1V9RjUtsR3wT8UXDSx0xrWn3dldC4LEblBo+6wluH0tN1twcMX/u1l6BNI8Ko3OPNbxHtNRFQe/asnUI1dgBgrTbDYpe3I4PahnVLQQ3kntwTWekBKMp5Jqx0b6Vp1R6by7Y5BggnzWj1VoTjqWP+zrkg3S+9SeKxNDs2tNbeCZsNGcH7mirWII5LZ328gUJFShI7jvW70xqC/VCKUjaxwKy+rtMMV27ovA5qXpa4Hp4JAo4hUfT768y15dmryHGMtW/b2u/QfVVckDOaS1iSe3Ri+R5q5NFm2ZFOeOBWJYRsbt4zwc+fFWbqd7FkEUpWUNkMvFeodN68moWUSXLETKMZ+aIiuMY5z2p3Yc00qCc04YxS+a7Fdsof6mvLfTpdPuZrLSpnjkYxS394luYnx3QspycfHbFCi9WrddV3M89r06/0cMSQPLqUW5GbczFJTHk+MgYwf1o40TUn1Ww+qdLVVLlUNrdi4RgPO4Ac5yMfasvrwf+j8X+Mg/qolOd7frXCl7V27BzVXUMNaybu2KDZIvejxt+zzzV/Tb5LRnWVi6dx9quah1HbWVqSCS57cVgvqX1TL6i7hJ5FVNYiWOztygO4HgVnWz3ssgijnbLHAUHirGojRdFIi1C8me5cZf0zwKYulWt6onsb2NoGHG7vQfrVmbXXxGR7SaN9GCr6SqoJwOaM0bbEAx8dqUYJFNnC8fNSIwdcEVlaxLDY28ksvYDgUFL1HaXrtFKm1ScZNYOs6K9reJdQjkkMrr5HxXa3b+tBBqcI2vtw4H2q109fo8qBmG88d6NdeTZosbDnjNebPI3rZz+9WZrNuGlXax3MRj7VvHpvVbGzs9Sa5V1yG255716l1DPcr02pEIl9SMbvtQ5060oTaMH5okd/BXHHeqrMcHLZFUbhVLhskfamphJVcY4NVtdtfXX1lFC8oZFz2IrMRIbXW7aSRyELDLCjLrq0gS2stSsJZPWU7Rt88UN6RaXMmoM9zu9UncaK51+oiCoeCMULXiNHKUdcEGs62m+mv0fOArZo11yE3ukw3MYDLt9xoK0tmtdQMTHGWr02wKvZLjmgDrCDZqAfGAT3rf0wEdMPj+5WLpM2UliYc54rZtkyMnPasWffFqbMvmqOoTFrkAHJB5oq024a1so5QTkUddP9RR30awTELIOxNERJJ5pSRkDxS45pDnNP8VxNCXV0jxa101LFE0sqXFyURYxISfp3xhSRnnHGRQlZSa+Neh09ba+aPTNt4sP9mbmczFxhwZ87Bg7RkjnkcCjLocY6fnwu3/nK94Ixj9u9d13/wBXov8AGQf1USyMNxHnNJnApM89qVjlTiqt8w+glBH7tB1rGk1tIpZuD4qa3gOfTjHB/M3xT7yBCgSVfVQ+fisy5toU9NkYqnf9Kmul9a1QIQyICSal6XtI5b4zyfmwdi/Fefdcq/8AymuNuMgjJPxWLBf3Vohjt2YRk5xmjfrCxQXUU4/vc1Jot4sGpRQscg4xR6zDaQBTYmzIRU0i7l+4p0OAuPND3WSk6Q+0ZNeUoyrOAaOYBBe9NyKoBeNSQaC7nUFFq8LPjHGKzNGlMWsQgc7nA/zr1/qHKdPpk49teX78SDjzUGpoXtyzcFe2KvQ6Vr82gpfepugTBAJPAzXqAj1QdID3iRvSz/tVi9MhkZ93f4+KJmXC4J781SfHJHFUZW3N2qOMbiVbuKtTAS2LecCgy6kUllPcGsm+CSQcDlWDD+dekw63o8/SKMxjM0SbgrdwaD9E6i9TquOW8g2QzDbyMZonmgltL2TfEVh3ZQ+MVga7alX9THfzQnfBopAfBr0LpeZdQ0FrdznAPFCWr2TWt4ZVX3IcNRn07dCWwQ+R3FYXWcBdQ+3ue9S6RMV0f0O4IxmsaNfpdQwDgZonjQmAOprH1BViv1Y+RzWBcFZb0gcDPeiqLEehjPJ+afYSyLCrx/8ASKcg16VoeoG+sFVmzIowRWptxx5pw7dsVwOTS0gPzWVrNvM1zpl7baXHfva3BzmbY8SuuwumfaSAeQfGcc0L6p1jp1lf67utUkkkthBaMlpMslzIocGFjt5AOSCD2J/WiLpJ9Pbp+CLTo1iih9siLFJGokIBfAk9xGSeTnPzVXrsY6ej/wAZB/VRISC5yPNLkGmt37U09qivcGxlBH7tA1ncNA7qpwjd6u2VyPq3jByjDBzXanJbWyiCMMrP3J8Vg3VvOLXJkZMngHzUg9WDT4veDvBDZ81p9JNv6hljU4AhJwP0oH64iZ+p5iAcYGaHTbStyvavUOqbImzc/m2jNASXZi1C1k34IIBzXr2nzrdWaSBwSR4qUJsbI71YUEx5rtu3ms/W4fX02UEZ4rxPUP8ARriXcCOaKulrj1dGvlJ7RE/5V5vfSu1xINx/NWv07GZtXtABkhxXq3V8wXS0QsB7a84DDGCP41Fd5e3cgZBFLpza7Jo8ptxK1og9w8Yra0TrDUY9K+kJ3ZG1c+BRF0+koJlf97xRQwJjHNUJT7sCq0gAJOO1RMcSKQPzcVNGxQSRnyKCtT9l2/61SlQKoY+eMVjyepbvLHk7chhz963b3qZLq3s3+kRPp8AEDua9H1W/nvuj47iK2Y70ByBzWE6Ne6QN45VaB9SiOGB7rWv0bqPoXaxs3tPeiDqOxEcyXQXMUg932qLR8wMVU+09qs9Q23rafu7nFY2mZSyEfck96h1WEKiugy/2rT0e59WzCv3FZ+vnYyvWDGPVm3Y7ntRZeoINEUqP3c1U0WeR49wOcnGKJLK6nsLxJo2IUfmHzR/Z3cd3bCdDksOceKsocinbRSHvSsgxQ/1CljFeaPdTx3TXv1iW9r9NMY2JblgecFMKSwPgUH9R388+saPIuodUov8Aau5EbTFAi/Zyf9FlMsR2AOeMnxRz0/cvcacRJNqkzpIVMmpW3oSNnnhQACB84rP67/6vR/4yD+qiY7csPOaj5BruSaUKSDUV+P8AQpf9mvOxPHaECZT7m4PitKzs11F2EcgSReVxWlreiyXpheU7FhT3kfvUKf2lkJaSKGIPBPgVNOFfS0kyDtfGBV3pOP09eaYH88ZH+VDnUSG46lukCZAXvXWemn6ZcwnP6UeXtsLuzdMZJFePa1YvbzyxsNrKSVrU6O6lktpY7e4kOAcHJr1WKWOdVkiYMKsxk7DkV0jBU571UumQ2rmRgFAya8S6n1S3u72SOKMKFOMireizGx6evJmOC67QP4UGTKWYv5NFv4fW31GuxkjKoMmi7ru6RisSHtQTHICNvkUyVyFkXGfbVjQuoNVtdMntba3LxPkNxnFLpVuRuccsBkj4o80mbMSlRW8zsEBH5cVSdwxOO9Rsh2sPJpjoFjVweRTpO6v23Cg7XIT68m2qjHfaKGHuUVReJZoWyAWxxVuw1fSh0y1hLb5vM8MR2Nei9KanNqvSoEUIwiFAD81laUJtk8NwMSAnI+KD9chZLhxtwuaw9OuDBejkrg163ZSDUtISMrvyuCTWAUn0W+MRQyW5PDeRW622+sisTKxK9qFbfKXZiJwVJBFaU6xtDyASRWRBM1vI2Thc03WrhJrddpyapaQhlulXHc0S9QEw2EcWe47VmaPKuRGg7d6KV98W5R271d0XUjp14FLEwSHBz2WjdZVKB1OVPYingkHGKUn5pc8Vi676Npc2GsSaVdX0lmzqGtjuaBXXDOI8+/wOOQM4rJvtYttQ6g9JtL1WeHR7pJIbmygMivOEYOjfZQ4HfuftRNY3ov7b1hbXduNxXZdQmJ+POD4+9YXXZz09H/jIP6qJivuP600kZwa7zxTgRUF37raQZ/dNebRzQJfg3NuZEBx3NGEItxGLm1UIUGSnk1ZkvpXtljki2+rwpagXX9FNlc+pDOu89lqbT7crpC+p+bfk0lnKun6kBK+1+cEdsGmQwHUddvCMyDAwQK3rbQ4xF+0kKMTnaa0o5VYsFoH6v0ptwutvA4avO7y2ksrkTLwH5FHHSfUbKESSTgeCa9BXU4ZEBRxzUYvY5gRuyRWdr10selS8+7bjFeEyAyX7KT3kzRDqMwW2itoz7QATQ5cKfU47V6P+GlgYIbi9lU42kDis/qecTX59x4NZMMO5dy8k0xkPvyOcVf6X6jfSoLm0FqJi4OPbmmacxmu5pFG1W8CjHRxg88KKJFyYMHNZxQ+oStOIOM4qJ4z6RpJ+bMHyq80OX6o0W8jn5rJjkBYhxweBVK4zG7Kg7eaZ09Nptrrkj6oP2R9wGO9HfROrl9VuLC0XFrnen2qxcQz2fUUxnYBJDkY81kdSWhdC6KCvzXntyfSuPUIxjxXpvRmprLZBSwBAxiiG7jikGSobj3UCXmuQ2F3IttIdwJ4B4rPtbxpZGmP5ie9aqzF0BJNUJ1ZgTxjvWdLKXG3xW/05AEPrSDgds1B1FfRzT7VYkCk0jakivnGR2onglAGOaWe2mmRigAT4rT6Y16SKVdLvMHJ/ZsDk/pRuZCO3btSk7hmlXisTqUQQf2ffm7vra5juo4YRaNkzGRgDGyH2sCBnJ5GCQaAItFC67Mn/ACf0jYurNCqPcuyNtgDGNiYyQDndu/vZHPk16Ca5PReli4jijAhHp+nIXyh5BOQMHntz270nXQx0/H/jIP6qKWPuP60zjvjNIWHxTSMiopwTbSAD900AfXNFdmKCCMzKNzNIu4IPnHknwK04befU7X1Ibi/Enlnl9MZ+AqgCpZpNTtY4hqP7a0DBTMQA8RPA3Y4K/fjHmqHUUdsZknjLNjhsnzWdZ3CmwJjB5fuT2qveR+o6kuC581Pp9zqFgCtuFJbu2OanmfUrl/Vlu9rEdh4rZtp9g245J70/UoEvbF4m5yK8r1C0LNNbzDDISErDtnls7gDJHNHGlag0yL7zRHYzAEk1T6hmH0cnnIryTgajn4bNaV2xY7x37VSeAvLHHj3OQK9j023/ALI6YSLaAzJkmvNtVuPWv2PjNS2hAiGaaQpZiOas9J6vpml6hdHUYd2V9gxmofq7eTXJZbIFYG/Kpoq6dDTTMCTijIbYowGx2rLuLmBM4cA1V+uRVJ3giq7arCVI3Cr2gzW+rXTWzsAAP51R6utLbS2VRghuMDxQOZAz5XhfFNuuRu/vDFZc0KSXls8vtjyFZqO7W7sdO1+zTRJARIAkmfmtTra2vLXULS+MgEQxkV06Lc6fuzkEA4rzbXbfY5IGBmr3TOom2lQZwM80bavqvp6TK0bYdl4ryty3rFy2Sxyc0S6cgNsGYVeJwu3xUTIrKyjPNUTbl7mOOP55oluXSCwCflYDnFCN3L6lx2x960dPbaVIBcjtii+3ZY4BLIQD8Vn3+tuI2CnCjyKvdAae+o6rLqDkmKMe0t816cY8IoDZPc05VIHNLih/qC7sbPVtEnubO+vbz1Zls4LUBvfsyzFSQMhc4PjJrBv/AOx9ffUUTo7UPry3p3FxHY28ksUhAPu3ORuxjvRD0gdL/wCTsUOk2k1pbW0j2zRToFkEiHa5bBIySOT5qv11x09H/jIP6qJyQWOfmkJApjMMcUisfimytiNgB3U15oyuklzcqMyC4cEfocD/ACFb8PU0GIYlX2KPecYwav6vrtglo8MzepHNGyuo54IxXn08Rv4o5FuZDujUsBnvjmta2gS30oxk5wRzUE8SADGc1p6SAisAN7D5qG7uGS4YGE5+1WNPuQyqWIJrcQRmFueTQV1RpgBW+RcbeCB5oN1C0yyzqmEPGceadplw9vMMnjPajS0ut7DH5TTNdO6xPPivKmyNRJzxurZRQyc1b6b09tU6khQDciHcf4V6lrsbzRiAOEj24ryy9tCt04U5APBqPcUQDNNjk9zHJrQ6UtdLv9dc6kwVEXjPmor+3s7PXnjsGDw7sg5ov0U+jASASSc8CtuRLy6jIghYn5PxVBultVvpMbhEvkmtOHoKJI4zcXbH52nvU8fQmlqxy0rZ7e6s6/6beymeXSGKTR989jTE0Ge8uraTVS0jSg7hngcVof8AInSpFKlCAPINYWp9EwNuW1mwyrwpNAOoabdx2skEsTAxHOfmtuz0yxtelrfUluAL8e9RnnIrUEes9XW0W91EaY3g0WW/TksNgkW73KO/zXn3Uui3ds04lhZl7qwFB+nSMt0FzjDcije4X1rAKT+7QTdR+lebccZoo00A2qip5EPbBpwiITJBqGxCyallf3e9TapIctk8eaHJcmQY53HAokt7Sey0xZooy8jd+M4qnPq1yAEdXz59tVJJp7xljAzvbAUHFe19L6QNN0C2jZdrty2K3MY4H++nYYd+3612cCh/rON36duFto7eW+YAW6S3QtyCSMsr5B4HJAIz2zzXnWn28NnqsumHSbuRRZpcSsOoFjkllZyGkZllCHOPyjkfpXq2lPE+nQeiEUKihkWVZSpwMgsCdx+T571kdd89PR/4yD+qiQg7j+tJg1xFN3eKbN/0TEfFAF2RY6lNLKc28zbmCjlGxjOPg/5YrPvJIJHSK1CsHGSytmszZLds6xBmA4kdeQo/41uW8ttZWJWFQwUe7Peny7ZdNMkYDMZF7HtTIIzKrxyDGRkGrulKctxgjj+VVr2OVrpzn/Oq2mOQinHeie2y6D7V1/Zpc2LxMmcigNrLfFNaN3jbIz8UP3lu1vMwK4weK1tKvG2KvmtDWctZNk8Yry+5fZctg85rTt5/URU3YJGBXqXRGjR6XYNfSL+1dfIqTUC88rE524PAoan0y7nYiG3dgeBxUK9JalKAGiKMfk0jdFakhIBUHHPNVtJ6VJ6hjtb64EQfyGohg6a0u212a39UyRIu5XBzR9YWmn26RLHCMMOCRWm+IQoQBR5xU2C544GKWSMsm1cYHYUx4ydvjHxXekkjYYcN3IqG7txIVVAcLwDTkiCKyjms6705fqPXGRtHOKFrrSzqV5c2ZYb3XihS16Nlh1h9PvrgxQIpMZY4zRP0m0MMt/YibLqDswe+KNrAyPYRmbO4Z703VLaG506WN0BCjPavLNd6CZGGoaaCVcZZe3NZsKyGwYO2HT2kHvQ/fKGkAxz81r6PNhljI48VvvETzxVW6crF34FVtMkCo74G4nvVPVpSZRzxjmr/AE7ohuX+quEPpg5QfJr0SGwWKzUDC58EZrI1S2AO0W0JA/M23vQvLNDaXQlFsm6Nsrgea3o/xQkgCxy2nbtg1v6f17ZXsO54WV8citWz6ktLlSDuj+MitGK+gkOFlU+e9ZWs3ekShPrLC1vjHnYJ4Vk25743A4oWt7PR26mkvpdI04W8lqsAtvo02qQ5Yv2xkg47eKOtPhsLe1A062t7aFzu2QRqgJ+cAd+KxuuD/wCj8f8AjIP6qKGYAn9aaWPikJHc1wAbtTW/KQfigXUf/WUhbCgcK/3qlcWVvFP9Q9nHKcZPAw1VY9St7XetlA6PKcMGfgfwrrpLdYpXgYt6i98+afpjKllJHyMsCec071X3HBIHYVfsGAbDSFcA0yYr6hy5J/SsvSpmD7GGfijG0I2DFaK49NsjORQTr9m8EouEG0E+6hm9jNxEzbg3HFZtpK8Eig/Nb99KsumsSecV5perm6Y1t9I6VJqutQRbSUQhia9xuIwIEiRdqKAMCs64hSGFnODgVtaeytosckSqGz3xVbU2aGGNycsWFU7m09T1JkmIOR7f40LdUaIs3UNjHBP6bydznBH8a19G0qDQtS+jupFmkuB7WZt1GK2m6GGMnaUOc1opEGXB5xUqqAMU096a4J7VETyADzT8imb1DEKwzSd87uc96Beo2udL6stbmJT6UwCnH61m/iBY39zLY3aP7ThSwOMVDp8NroWu2Vmx3zvgFwe4NemKwZccYXwKkARl5XjzWTd20n08yRMAG5UV4fcXU0evXUMhIYSEY/jTL6L3F88nmu0iU+sik+7NGoVjbqaxNWYjCg/rVrS7SOW2AJwTSyaI0t+I15jPJNG+mWSiOJVTESDFbM0Y9LJ4xQ5q11HDC7KwJ8ivPL68Lyts9xanaXo9xfTA7GOT3NGCW2naNAPW2GTHIrDvtcuby5C2g2xg49ooj021ufTV5WcZGeTWk0KmPHn5NZyqDeoTwvY1taJq1tZ/Uw3EyhQcqWPYVldVdTadf6ctnaO0ji5icv44ajUX0Mwzuxk+asxurLlWBrm5HNcMAcU1j7CftXn2p3DDUGX2lM8o/Ymse9u7pAQJQg/cT4rNDFXc3GFA7A+a1YLeJmIdwICPbt4xV61tY7eCRYm3BmFXkthBF602COwFS6dGs8xUAAucAnxUlxEbOdoZNjkeaH7FJJJkEKZIostIZlQu5AHxWpA+UAPeqerWou7CaMoDkcV5hcZtS0J4YGseZyJwwPmtL182LI3fFBlzHvuCoGWJwBXtHQegjStPW4lT9o65HHNEcsTeoWzx8Vj6kGkVgM4rZ6cfdo7xsd2w0zVLT6qBZI5cbG7Gpo7eMqrbOexoY680ma5SGW0O2VWwDntQhd6Rrmi6tps1xM0jGQHluwr2B3mMULHswFaED+3BOKlzzwaQtnIpo3EVV9KSKYsWypqUDI71G0WWYqcHxT44G3MS3uxQV12bpLFXiRjJGchh4qtqtlqGq9ELJ6wEmzeQDQjaaZc29naaxcXJd93Bz8V6ZpN60trHLuyzd81rIxbgninhkJYEA+ea8L/EDTX03quSUDCygOpqjv8AWtVc98c1W0x9usIOwz5r0iRQtoCMdqDdUkInA+a2tMP7JAPIojsF9wGPcTgmiaJ0gGwYxio9RvEgt2kZwFAryvVb+e91Ix2pZlc/wrX0bpts75VyT3zV7VtWt9EhMMBG7GDQFNc3Op3RbLNk9jR10zogsLJZ51Blk/KPitiSWaSYRKx4+PFM1O6NvGsKcse5qvHDK9pJIwwccUOahaXEjhWUkP8AFX7jTY7DptBtCubiLPz+aiy4maWT0oV4z+YVat2ktGH7Rj8gmtq3ukmXng1LupWGFJHPFeU9S3ERvZBguwOcDxTenbE6gweaFrgt+RD+7Rm3TFv6W24tImDc5QcrQdrFm2k3IiXc8THg/FP0kly5BIwRkMa1XSSaElm4U5xSQJcxXMDsjiJmAzXa1YzHUnKNJtIGMGqem3LQOnpkA45ogineQZLkmr8dz+UYq3Id8JCnJxXnHVenneZVTa2aCpZSoHyKvJcLJZHPGPNVem9NbUuokAG5EbJr3W3UiNQo4QYApzgkYPfzWZdlMGPHNTdO+yG8iBweDVq4hJtMLxk8mrFukqw7XHHzXnf4gajqYlQWwZYlfG4fNDmoJ1FLLazXbv6czAROfFewILi30219d84Aq9DcQy/lkBPxmraZH6U/OKXkio5cMuDUQHtKr3xxWZZXsk7ywtkGJ8GtdymzeGxg4qpqEMN1aSQvhty8UGaBYXM8F7ZT3JAiYxhc+O9Bkeh382sXWmG6P01q24DP8a9D0iFRpsAibd+6f1rejOwIrfxpYZI2mmGMkeK85/EqwknsYbp098TkE/6vivOI5WUbRx9q6JgL6N245r0hpkOlqxPs296DbsrJeJtOVJoj0pRtH2oqslAjzj3ZrSt09SUhieaFOo5L3Ur9rG2UiNeGNX9J0CC1RMoC+Bub4qLqHXorCI2tsQHIwSK85vbl7qRvUYsc0RdK6aJP2jr2NHErBIsJ44UVJDAYbYSEZkbkmqqWvrXHqOM1amtlaPachT8VTazSMg8lh2zWd1CCdNTJ/wDbx/76K4YhGvArjgSZIzUwwPODV23nxhX5HzVt3X0nKHOFNeL6tdRvrczH2KHIb7mvSOkNINjpInlOJpju/wBlaIuD3/l81ha/ZWr25M+0E/k+c0CaYCrTrIcEPx+la0txvKxW8TNleaItNljudPgWQYeM4Kmpb62E1yXU8YAoHswDLmiK2/KCeBVtWBOBVyEnxWJr1n6yOSM/avLNVg9CY7eOe1VVZhCc9u9GX4eWyoslywGXbFeow42gCm3DgIR2rGkxyTUujMDdXkOSN0YIP86dao7WExeRva/tBrVtGkNphgd3ihvra1uI9CSWGIO6SbmGKDdZ6i1LVoYLdbQwRbwiNj8p+aP7yz1EdNxASkyCP3GqmiRl0Vg53KcNz5o0TGwfpXK2WYHsKT1iVJHAqlcHkvvzx2qK2uclSx7nAFLJHFEZTEMSMcmkjK8ROcsxzVmBZDcOrplQOKBNUs5NP659cXDRWk/JGfNZPWmnzWWpxXOm3HuuyFYA962+nvV06T+z5CzlgH/2TRkm1kGSCQKrW5CX9wD2YDFZ/Ulql5pd3E4z7ARXiV3bCGf2jIHFU3xuJPg0YRXLNoic+KFjKzXpGfNHOkQH0EOaKLRSyZP5gaZretR6RZmSPmc9vtVDp/UpL6CS7uEX8pJNZ+sdYNHG8NrHtb5FAtxczXUpkkYlz35qxp1m95dLEFJzXpOl2ItLVIUHjk1rQ24Lb38VPIhK9+PioCVgjO3vVVrh5GygIFPRGkYZGaqdUxLHoiYHe5h/qogdlBbHbNRbxjtzTSzYzTkuWB57Veil9XIB25GDXnOq9HXsXUUcyH1reWTe2PFesQIIreKIcqqgCnsMHd4oM66v/p2sU3YzICf0oMh1ONGuHyDlSF/WrvTnUAtp2MtuZpW4jwKM1vFcJNLbi2R+Du8mqd/eW5uj6UbsoAGV7E0HW8hRjgkUS2V0JUVAQcCr6OVl7cVbW42gEnAqC+kiW2kmdvyrn9a8e1DVf7S1CUBFCgkAis6X1REy/avQ+h02afCD5Oa9FQbYhjviqswZ+9Upl2oa7RC39rqPDjt+lXZ5d5nhwFUOTWpbS5to3jX2lR3rtViSbS7jfjGzIz815nqnVlpLpf0cVmPUI2l8djRvZ213c9LRqZT6zx8V3T2jPZQFpySzHtRGAFXgUhbaOO/mqd1Jx7eMcnFYFxdyi7yoOPOe1R/VSCcNkcHIxW2ql7YTZG406FQJDIRk+KuL7cMH/WhbrHSm1fTjNbk+tAcjHxQT1PaTRdO6fqguGNxBIMqfBqx0bq19DqL3WpRti6TCEj+HFehWyuSzsSAe2aqy3G3XfRY7VKDJ/hSXsgW6uIkywaE9/wBK8ru7YPI3t28nvWb/AGMzs2TjyKnEjQaWVB5Xg1k6ajXOqKnc5ya9SsLNRAmOOK1ldYUHwKAup71p7/019wJAxW9eFNG6ZjjVNskic4+9AE8+eGxk+aiSPbyDwaNem9PVLUXAGZHOBRjDBsRFOdx/MatsUTA7AVVub0KMR8mqwDXJy+RVuO3LDAHFXobb0x2rC6wI/sdf8TF/VW0UyCfk1wTC1FtJY47VxUA4802OaUFgBgZ4rQjuFC4J4NWoLsLhe61PJcxQwtNIwCIMkmvEOqOopdf1eSVQRbQHap+ayrLPoSK5ORytaWjasdIvhdexmjjbards16NoFxJrKR3uoOh9QHZGDxW02naerYeNQR968xe4Qe7bmtTTZklZRGdp+KI4wVA381b9NXiORyKH9dLLpsw7DGBXjUTejqLqTzurcuLYvbrKGGO1G3SH7JIkPbFehKd+BnjFRyBRWfPyjYGaqWDGPVoGzjkiiN47Y3zKfzsM03TZDvuLc/lRzj9Kl1iBrjTpfSJDKuQfFAV5qHT6aEYmjU3LDGQOQ1XtJuNY/sKOZXBjVgMDvije1fdBG3cEc/rVnI701yChFU7hMwkDvQ5eMylkxyKzZXZo+DgiiCx/a6WHEhyvfFWrK4EsWOTirkcB3M2SQewqT6QCI7UI3DkV5b1LZzaZrSCVWks55AhQ9gT5qrc3OoWerW8Rg3WtqwZSBwB3o2TVppWimMf7Jh2FW7SE3WqvcygEbPaKluwv1PqhcH02H+VeZPIPrJlmUFC5CmoHjdJCC/B7YrAvZ2AljA4BrU6P05Xm9WReS1eiQbEHpge0djVPV7tba24PJ5oZ6f06TWdaNzMp9GM5BParHV14Zr0xIR6ca4wKDpEJPYY85q/pNhJqN2kUXKjua9TsNNSxtYoQBvHOatuwjXPnzWdI8k82M4FTw2BkYbc4rUt7FUOXGauCJFHtFRscGhzrBR/YqH/vUP8AVREB3A7ZqGRhyKqEsGwppkmQc+ahjdzninmZhjHFTxXPIBBNTXMMN/bTW0pIidcd8YryHXtPj0q8a1tblJYGOSFOSv2NZ9sfZc5OAAABUU1s5SNwCQQaksNc1KwnQwTsGiI2Ke1ei2Oma7rlqt/c3Rjkk/dBxxQrHkKUPf4pYLz6W8X3Yo4sdRSeEZIIrRa8iSH2sMmhjXr0yW7xKcivJ9RQRaiX7A96tW+pLJB6RJwDRxoWpJFaIQcEeaNtL1eOfA3DP3rWdxsOBkmqEzlUPaslnYXcJA/f7jxRVLGBfRy4z7BzVewkI1q4VlIytalxj0nYNxjnJ8UFTw9OjT7mSX0lkOQADzmmdGPJJI8RYmPBIQ+aM7C4ecMrR7ApwKuhcH7U7ZleKz2lcTFCMqayLqA+s+7t81nJa+8/Bra0qIRQTArlcVd02FFtsgAFzmtNQFGO+Kdg/mJ4FY2vaXDq1hKpUF19yGhjqhpLDpwSRwgvIvp8Lk57U7QpXk0S2kuRhQMHIxU8Oox23UfomQ+kUyv8q0L66WaVfR5IB3fxrzC/ci9uOOFkNQpcK4y/cdsmhu8kzJMR2Jos6bnVbZNpGSKL7a4VolViCaGNaujd3Qt423MTjAottok0PplRsCyOMn5rzy+vEmlkfOctgiqEcT3d2kMQJLfFetdO6HDpOmrIyAyMMnjtWkvJzSPCpXLDOOwpLexDvvYDFX449owBUyfemTMV4FRd6kKxyLtZAR8MM02YiNeO5qmVOcmohHlzmpxHwPbkeaYIFjJKrkH58VWnuLaA4kbc57KozUEX1N/IUigMKf324p9/0pJqNkYReyLNjhlOK81u+jtX0vUPTuIJZkPIkXJzSP03qTNmOzmYZyfZTo9N1KGURS2M4XaceyjPoDSIJPqTe6UVcEFGlWvRVRFUBUUAeAK8u1LRldi8AAlxQRqUUlu+WBDA/FJY6/PakgtxWp/ykaWPajc/rUEt7JcRgMxoY1aMkO2OQazIiFwM80RaZOzRbN2MUV6QLhpF2E16DZyMYVEmcj5qC8ZSrYNZSlgwI8EZowYl1gZfKjNTgJ6vrbQrNwadc2v1VpJAG2lhjI8UFnpPTUhuJZ7j8ufzNxmu6UNtJqGYG5Axx5ozgYOzADGDV3AGPilbAQ/NUZE2EOfnmqd2m8hse002K1GcquQfBq39KQjKDjIpNOhNlbOsz8FvaTWkhAQEcjNRzziJCM96zjctEjKRx3zWU15bXmkzSlQ4hYkq3ih7p+5vtXNzlAlnG2ABUN2DZdVxM67lK8D5rUv75n1KJIozGrKc8V55evs1K6QNnEjZrOllIJ5NZF037Qj5rc0G6EbqhNFtzc/S2yuD3FRdJWJur99QnXMSHOTTup9aa4ldFkwi8KBQattNdThIgWZzjivT+lOllsFR5kDTHklhRRcKZJCqHAHcVyIuP0qRUXOaf3PtGBVhVGKaTiq0zsWp0Qz3p8oCDiouQQTznxSgKx3eBXFFJJqrdXkVjHuc7v8AUXuar2lvqWuHe6Nb2n7uRg1tW2gW1sR7PUk/vtzVxrbawGzOPgYpwRShGCp+1cIwwAfnHbNSARp+4ozxwKa8cQwWRT8Eiu9v5sBfsBUfrLXhuudbtJNstMDacE1StNYTUAY7tAWb96s7U9Hlh/aQ+9DzkeKzYZdhABww71rR3IZByKq3sfqRFqHXUrNjxmtzSGZplXHmvUNBgC7DgUYCMbc4FZl5GpJweao7RChLd6J7OeJ9OincgKAAT8GpriWOSHEbZJINWixVck8Y5oGl6bbWbu6njvHFuCcoWxTOhdMNvqNy+/McZIFF7SSW15jaSH+K0wx4XP8ACnk571Tlk3kjbwKiIO9cjC1ZiRSQR2qVotxGDVaS0aS4Cuf2feriAKNvZRWJq8oeFwH9OXsoPGaZbyySWKiRQX7GvI+pNTv9J1OYIXWGUncgPBra6Y6ge41CGysU9npky4HGaLpYEfqGAyBXITP6VLq8C/UW8qr5Iryq9UprN4pHPqtn+dULge0msK4kJucY4q7p8jLMMDmimeSS4t0QNuY4GKLroponTMVsmFkkXLUF29hc6nMwRNwJ4o76c6ZTTUE06B5j2+1FgPpwk/veKiXcBk92qRV47U48VNGoPNS5wMYqJhk1WnQlxtapEBVfvXHc45BxTShyCO9cc5JUYXz+tWIrGWRFbOAeatLp8G/e8SMQO7DtVpJUUYBAHxTxIOSKeGyKYdu7jvSMuB25NQtgd6asnqKRjsacMkYwa70lP7or5L3ANzk1NHdGNgR2NEthqQaMQsdyn5pup6IksJurTg92Sh5XaOTaMgeauxSeqhQtkVl3UYSQHPetXQlAny1en6FKCUXFGDLujz2rOmgb1Aw/L96p3oADliPGBU+lTrcdP3ERJOyQ/wAs1fuZorbS4yGw7KADntVqG+jltgFkBcrQLBpOvT3N7Ha3ZSMMWYA+Kn6L1E6VfXVjetmYvjGa9CSQu/qOuB+7kVI5ywfOMVzSAjIPeoQ4yc96hmErldp4qxA4XEZ7/NXAQPNczYx8VGZf2pXHGOKytd0w39ussRImj5GPNY9g0swFo0hWRRgmsP8AEXR4Y+nRcbSZI3ALVi6TfWWlrpa6UFe8l4m9ueDRjd3Mdvq1tO4JlZDuUVHrOqObizSOJkBYE5rzjU5t2vX3j9q2f51RuMGI1gXHElWLGTbOpPIFHXSdsuoatCh5C+4miHU9KuNV1Qqx/ZD24re0zTbXToUhiQGTy1XpLiO0jLu4H60yC5NyAyjIqwMk81IpwCa5DvbmrKcU5jULnioQpJzmpB2p+cjApW4TsAfJPihldUk1vqEWemti3gP7aTxkeKOowAigHtXMAThjim7Qp5C4pd6A9xThIOMY/wDmrg6ZJyM/rXeop7kUhCHuM121RyOKa0yrwaha4UN+Y189x9B6jcRRvFsb1F3AfasDUdIvNNkKXELKQcVRS6mhb2HmtjTeoZkk2SHjsQfNX73T4r6E3VtgHuyisURSxvnlcUy6USoDjBFamiQ8gsP0NejaVH6TxYNGiHMYB8is++mMalVGaG7m5LyNuJwK0+kmEsV9Fkbe/wDnW1qGmw3WnoodtyAdql0rTY4Yd8hByPaCKpa9Bf6Wks+jxo5mXDAjtWf0loEVwn9o6gpN4ZMuD4ovT1DcSAj9kv5aV8AckUx50SM4Gag9SNtswbI7EVPJETF6itUCkg8n3VcV8oMnmlV+CrHnNNMgEm0jHHenCYZ71n3NjGky3MIxIW5x5rP62RJ+kb0NHnC5/wAq80046boGi2+pI4lvGYDH92iRNQS41ayurlgI3TI/4Ve6nuUkubVIiFZdr9u4PavLbuV31u7Lkk+q3P8AGmyuCpANYt2dr5qS1bLKfg16P+H0kcd3MWYZA4o4NxGNwi/MT3qG41GLTbcySOC/fFBUmrXes6msCk+mWzx8V6RZQLBbog4IUZqZuMfenYyBUka1LnFIxzTGpu3K01Y9pzuqT3McJgH5oB686nubIppVs/8ApEvBK9xmiPoHQZNK0cSTcSz+9ye5rdv9fsdOyHkDsP3V71hTdVXN3Ji1gIU9ie9WYJL2RN8shBPgUyR7pmPuYfFQQxag0pPqOMdua0ba2vASxlOfuask3KYBfmni/khGGQtXDUJZMlYyKdHJKQXk4z80xp4VOGlXNeTXHXVjpRUaepkkiUKCew/ShS+6wn1CVjdpG6sc4xzWfJPp91+WIxsfNZ9zbGCTep3L81oaVqsttKE37kbg5ohurSO7hEsOM4zgVh3EEqsQykKBWzoMe5EyfNG9jMBcRx+aM49oRSx8VmajcRJGwH5j2NCV7MEVj3+atfh/dNNqOoRn8m0fw5o/Z2js3DDBVTzn81UtH1B5LSJ3X7fpVTXurIdEuWhliMnqJwRyAaxenNcuL5r2TeUVjlUovsL6S5tRhWBXhs+ae8E8jZHA+KeLJmXDPjPfFcllFGu1BkZ81MwYRbR4qr6Kv7i/u+KfJG4AxUZaSOVWcmluLgyKCuc/NMgZmY7jkCrKSEAnGcfNZ3UvrTaHcwxjO+M5rxqz0OB9Mnvbm4OyFiPTB4Jop0pLXUfol2nZEhOWrS1uFmeC7fAEeAfuory3ULkNrV08RzG0pK/pTt4POPFZV0Du5p9qpI44FE+g3D2s5bcRnjiir+2JI09mSawNVvLm6k/aOxHxmiXpKxjjtjdyqC2eM0ZxS7sHPerC8nvUwqQHFOzXU0jNcO2DTSOe9VNV1BNM0q4uGIDRoSM/vV5r0lpj9VdQz6peElY23Ek8ADtR3q2s3E7ix0xxGoGDIeMAVSsrHTo5hJOzXNy35iTkCtkGBXCQwr+oFXI4SVySQaekSp7nBY+M1aSSJULPhVHc5xivLuquvrq21ie00tg0Y4DD5pNKuep761Fy11yeQOaW66g6lsX/AGhjZQP7pqq34hauFOFjGB5U1l3XWeu3SZ+pKD4XIrGbqLVCxLXbk/c1G/SV80hAU4IFTR9DXcmd4UY80Oapp0mm3hjJJA81XhnYsVY5U+DSbAkuAcCiXSb0wJt3ZBrZmnt7nTZVdQJQO/zVHQtzSqgOcGi6wVhqCA980crjaNx7ChjVJt0r7ecUIavelYWXOCat/hpdk3uoox4ZM5o5RLq70gyrcnCsc8+KsOXtNGiW3UhnXljU1tocF9aq90FmJPOe9MvNFs7MxvaRmJ8jPwaI4Y1EKlQAcDOKkxxzULEJyO/3poOeQOftUpjJXIPJ7iqrWrCXKmpmQnGTgimtFuJLEH7VBcRARqAMHNQxRsu4sangG3v8VndTzfTaLcSBgpKEAmvF7DRNV1EssW8QFiWB7HmiqHUINHkht7oCMRD3Y4zVLqjqKC9kSOzuSU2ZIB7UHxiFgWZue/JpnrKeAQap3hBHcVPp4EgA44okt7cqilRWlCrYyR/nVSdVN0i5BycHmjK0ljht441wFA5x81qW12GyRWta5ZNx81aGRXM+Oacjblpw4ricVGCTzUqLwTnxXlH4m9RetcjTbd/YgyxU960elXSw6ODLJ6e/LSt/e+1YV71LI7yCPCRZwAO5pLHXWR13OwB7nNeoaE0dxapMjBh81tgKuXfCqvJJoQ6k/EHS9LLRQsJ5xxhTwK8x1frPW9aZlWVo4jxsj4pnS9gLrVUjnBbyS3mvXOnGhWSW3yox2T4FaWqaPBdWzFUwxHGa8j1zSp7GV96+3NUTAGt1ZSNuOaoPZbmJCACtq46sMUeAwz81lXHVd06kRv381j3N0b1MyEF/msuSLZkup/hTJM8ENxinQzOjLhu1bK38rQhPkd6KOlrUlg+3zyaL1tXeQMBtx5rbVnW15PIXg0KarcmJXLGgHULl7mU99v8Avoi/DyJk1W444MROP516Tpo+t0JoQojyaZqt+mlaAiPywXaprA0nrK4gZbaRDsb97FbUWri+naEPkqeKMYSphQDvinOpUVVm4HfmmxuRVlJCRU8FrJdSqsQ57k+AK3INKt4gC6+q/wAt2/lVwRRgYCKP0FL6af3V/lXemn9xf5V3pp/cX+VI0MTjDRoR91BpBbwqMCJAPsoprWtu5y0ETH7oDSfRWv8A8ND/APTH/Ck+htP/AIWH/wCmP+Fd9Daf/DQ//TH/AArvobQ/+6w//TH/AApRZWo7W0I//pj/AIUv0lv/ANhF/wDIKX6WD/sY/wD5BTTZ2p728J/VBWZqXSmjaoh9WzSOQ9pIfYw/l3/jQNfdIXmiXquJfXsieJMYI+zD/wAavQgBcDsKmzhaq3E4jXJqmdU9McVLDqolYDbWikoccjFOBKguF3Y8UMdcdUR6BpjRxsDcyr7VB7V4ZeTSXdy01w5LyHPNFWs382m6Tp1tG2InQk0NXMxkJeN+DUKT3Mf73FGnQvUl9DrNvZ7iYpTgqaPvxG/tB+nydPnZef2ir5FeQ6Pos+qz+lApaTPO4816x090Ra6fbqZ0V5G7iqnUHTh0e4i1HT0z6bbnUDxQxedXC26ngvrUsEJCypXtljcLe2Mcy4ZJE3Z+KHOrtEjvLN3iT3EeKENH6cNzYyqeGQ+ayb3TvprlokVsCgqWxuZB+VsHtxWhp/Req3+CsZgjP78vArdt/wAMZ5wFXUIWk8hTSXH4eXkBaEzo7YyATWDqHRWoxHdFFvCjJ20Oz2FzbuRJbuhHyKu6YA8yrI2APmvUOnPQVQEA+9FRg9ox/IVTvrn0YivwMUGXzC6m2M/FQW2lWwk9+CPvWr04YE6l9C3x7oyv+VehabYpa2gjO5j/AJVQu7G31HEEowVblfFXF6c06K3IeJeR+b4rNuNNs4LqFLNwZCfdg80WW6GONVPcVJI+B7vFVJZFkjJHcVSLyBdy981etjJIVUcsxwBRjZWqWlusYwW7sfk1Zrq6o4p451YxOGCsUOPDA4I/gakrqzrfVBPrl7phgZGtoopfULAhw5YDA8Y2HvWjVE6g41pdP+hujGbczfVhR6IO7GzOc7vOMdqvV1dXV1dXV1MliSaNo5FDIwwQfIoMvbL6C6eDuo5UnyKpSyqgOaHdS1BdxGTnwBWWgmnkAXccmtu3jSzjDyuN3xV6O79V1EY4NV9c1yPQrEzSPhiOF+a8Q1vVZtVvnuJ2LEn258Csq4b2A9zn+VFs1lJ1D0/aTw4ZoFKOmewqC16UnnAKA7AMYxRFpn4dSzsryriM/NEK6R030y6XFxIizJyOef4VqWXWvT+sbrNp1XcNu2THNOs+kLO01Yahp5VVP5lXtRLEP3TwQc5qWSGOZArruXGGHzXmPW/4fF43vNLXkAsVrc/DfW5J9POmzKwlt/zZ+KNrnayEEDaaytLtokuLgRkEDvVa+0qKa6L47j4rz661PSdCsBhFur3Htx2FB02s6vrV4kKTSYkIARBwtepaDpKdP2T315NudEySTQPqnWUkmqTTwNhS2F58VFF1fMTtL5/Sr6aza3w23MSfyqveaZp99bMbeMRyjlSPNCqapf6TdekJjlD/ADr0jp/rCO/tljn/AGbqOWNVte16IhljbOfIoIn1GUyEq2KiF5eMCVlI/jW50ZNIvVEbO+TtJP8AKvRtP1i6vJJo4pMpGck1saPB9XvmbOC+d1bckKzwPE5wo4zWHaaPbadetcTTE7jxk0QEq7KVbIxXSDMdVliB3DzVcx5O1RWrokIfUo8/ugt/Ks/qe8vdM1PUFivLv3R215DGsxAVI3P1CgfGwAkffxRVouXs3uTNLKtzM8sZkcsAhY7AvwNuD/Gha51W7/saTVbK5urgLeqFu2b04nQzhCqxZOVCkruIGcZBo5kjEsTISwB4yrFT/AjkUNdE2kcGkO4lnJ+tu0AkmZhxO/gnvx371a168uF1XRtMhleBL6dxLKnDbUjL7QfBYgc98A4+avadaT2dzeJJetcQvIHgjfJaFdoBUsSSw3BiM9s48ViNYm+661RDdXEMYsLbKwSemWJabBLDnj4H8a0ekry41DpbT7m6kMs7xe9yMFiCRk/fiq6tJF176IuJzDJpzSGJpWZA3qqMgE4HBxxUvWc01v0fqs9tNJDPFbs8ckbFWVh2ORUJFxpvVWmWwvbieO7t7gzCZ9wLJsKsB2X8xGBgYqbqC7mt7nSolleO3nuSs/pZ9QqI2YAY5xkDcRyB9s03py3vBLf3N1PevE87JapcMf8AoR2O0jIOSwyeSAua36DOq5rpNWkWC+uoEj0W7uAsMpUGRCmxv1GT+vnIq10xc3UmqXkE91NOn0NncftWzh3Em8j4B2jgcDxTWu7rU9f1i0IvhFZGOGEWkix4LRhy5yw3H3YAOR7fua29Ee/k0WzbVERL/wBICcIQRvHBIxxz34rO6mVUFvKe/K/+NAmp3hY7Y/zfasy2sprhy0q1cmlh0yH24MprFa4kurhSzE5Pati4v4dGsmuZm2yKPateU9Ra7catcGaWQlc8JmsOKEyne7YFQ3KFZMbsrWjoOrXmnXSRW0gw7e5D5r0dOu0tIyi6evqqME47msbVuutWvgEiIgUeFoOvJ7m8mLzvJIT5Y9qrrE4YMjYI7HPNblp1VrVlEI47yQBewq3Y9d61BqiXEly8kefemPFe3aJrVvrNjFdQOMlfcv3rQYja6hc7his2w0iCw1ee5iVVEi4IHzVjU52htXC+ATms3pWYfTXErPku3cmtGXVbNXwZEoE/5GQ3QzdKI0pk56e6UtZJLWJZLgDg5zivPNX6t1LWWKvKRCeyLWI1pPJIDsIX5qeKxkVwRn+ValtbOhyc4rRilMS8Zqlrditza/WKv7Qd6xbC5eAqQTzxVySR5h5Jqxb6ezR5kB/lVj6JUTDD9K0OlbYHqVCDjah/3V6JoXTskVpcuJMGdiw/SiPRIXt7Ext3DVokboyPmhK+0O8l1YSG7Y2qtnBooiTaAFPAGBU2cDkZqu4y4ZTg+aj9POSPzCr+iyCPU4w3G4Ff8q37zSbLUJlmuYBI6wyQAnwkmA4/jtFWLe3itbaK3hXZFEgRFHhQMAVknpPSjaPZhJ1tC5kW3Wdwkbbt2VAPHu5HgHtWxFEsMSxJnaoCjJzVG10Sys7yS5hWQM7tJsMjFFdvzMqk4BOTnHyfk1NqGm22pwpHcox9NxJG6MVaNx2ZWHIPJ/mRS2dhDZByjSPJIQXklcszY7ZJ8D4qJNJt49UudRVphcXESxOfUONq524HYYyf5mn6Xplvo+nx2NoHEEWdgdyxAJzjJ5qE6JbNqw1P1Lj6kJ6YImONm7dtx2xkVPqem2+radNY3Qc28y7ZAjlSR8ZHNRyaRby6jZ3ztM09ojRxEyHGGxuyOxJwO/xVLqDRTq8tkZIILu1gZ2ktZzgOxGFcHB5Xn/5vsK7p/RX0iS8K/sbaYoYrQTNIsWAdxBbsWyOBxwPvW5WZf6FZalctPcCUu1tJaHbIVBjfG4YHzgc9+KdY6LaaddPcwer6jwRwNukLDZGCF4PkZPP3Ndc6La3F6bwNPBcMgSR4JWjMijOA2O+MnB7jJ5q9DDHBCkUShI0AVVHgULdazkRWsCfmYsx/TtQjFb7SHPLfelvLlbOA7SN5HaheZpLqUuxzmpxJDpdv60pG4DgGgjX9am1F2Z2OzPAzQy6M75JwKkRUZAik5zWncWMNzbqo4dRWTbWxj1CIMMOHAohZcyuD4NQyRqQSARzyagk9HsBnimNs24UY/hULIVB81EkZOQAefgUTdG67d6HqaxsX+nc4O4cCvd7eVXijkU5BGQaqTXoXU0gXuV3N9qw+rtQNrZMUfCycUFt1G9vYfTW0m0kcmstdQcqCWcnyc1U1jrXUbwuscxRD4FDcs086kvM7Fvk1u9P9Om4kWTHHnii+fR4IIlUxrUbadZRxklFzise6eJMoqgVnS7th2d/FallYtPbmOTOGXzQVJbNDeyx8YVzitizgUNvbHFaxlVk9oxiomYMpzyfFaHS8P/pFE/bII/yr16xiCWygcYFWYWDbgFxTwSKCNcGv3d+8FuwWFTniiLTbt0tY45zmRRg5rSEokHfFNfaoGTVV7g8oFwc96jaWeN0ljGGUgj9aOrG8S+tEnTjI9y/3T5FWa6urq6urq6urq6urq6urq6mSSJFG0kjBUQFmYngAea8t1bXV1fV5J4yfRX2R5/ujz/HvVC61L0MAdz2rKkma7LSSN/CnxejFHvbsnJJoC17Xmvbt1BPpqdqisNmMjbi2QPFRtlhx5qxYRKsw3cnuK1j5yAD4qpcBUuIJSOQwzitB4mMpbHB5qzDbiRBGyggnkir2qrb6Vb26RWiOXGctWU1/Nj2WsKn9AahlluJh+WNT59oqskdzuJWVQR/qipWW5cAGXznO3FG+i9ZXcenDTghe4xtjP3rb0yO9s4p7/UDmeTgLnOBQh1BrM2q3HpP7YkPYVifTxOTn/fTlgRRgbgP1oWQORllyK1tI059Tuo444yVB5wK9k0nQo7KzQldnFTXOkpeKADiqj9NoRgnIrK1vpUNZloF/aIM/rQPHKIbkwXSFCD58UYaZHbSxBop1c9sHxQj1vYRWF9FJHgB+5FZFtK58nFXVlJ4FW7SF5ZQD2rfsLY299C68HdXptnKzL6YONtTo7JOEPORVgnjNCHUGrajZXDRWduZHk43gdqZoMGoYL3qv6h5JPaiqFd69sYqQqrH9KURoGziuZVIxirFndyWL7o+VP5lPY1u2mr2l3hRIEk/uPwf/AM6vggjINdXV1dXV1dXV1dXV1dXVlap1Jo+joWvb+GNh2jDbnP6KOa806n60utf/ANEtEeCwPcH80v8AtfA+1D0d36aFsYKVI85u4opAO9VfVEc7xkEYNZvUGpehpzRoxBfzQAXJ85OanhQsCDURmKy7MDHzV23LLIMdzWiSSear3Qy0QHhhWtPL+Vc49op9uJFIkT8vmrnUT+qLQ/8A2YrEZyMYpckjPak3ArShmOADWhpEy2urW0pYDEgyTRV1R1Mjx+haMCxX8w8UFJuLFnbJPenDIPapQ3HaiGz6VtpZBHFFvPnijXRum7LSYiyxKH781Jq2oxxxempFRWlwTEjg5B71p+ooqlPI4c5PBoN6h0q2unMigbx8Cgi6h1DTXZoNxT/VNYOqaxcXzKkxbC9w3eremv6vtzW1b226XCg0Q2lpsUHb7qvrhZEY91YE0e6fLFOTJEeCAT+tXU2/UZYZ44qZjhsYrE1LVIrCYEW5mYeAKp9O6jf6nezyTwFID+TNE+wLwKa2FGcV3JxinsuRXBRnBpn06NPnHepfTAPBI/Q0uG7bm/nUM6MUKl25+DVOC3cFkaR++fzGmxyP9S+GbHbuaravNKmnTBHfOM53GvOtO6iNpBeWZilkuJGO1txO34r0bQBNLoNv9TI7SDvljmp9Rd4wjRBvaecE08LDdRrI0hxjk7iDVOSyWdZYZY2Ns3Gdx3Y/WvGfxB0Wbp/WwtvdT/TyjcqiZuP86GLee7kmVRdT4zk5lb/jXoOlySTW67ppScf9of8AjVwxu0mz1ZSPu5pt5aBLdmxlwRz80/S7uKQ+i5AYDjNXLgRoGwAQRzTdPuIg+w4AXkVbu7ZWBmVM7u5FCnWMUMWlRN++WoGUc81bjH7IsO9QLaNJz2NXraCSN03A7c960CRgk1Wnk2PGx7Bhmta4mjm2FUGAop8MjlNsY481LrqSejaNjHsrHxzzS9+BSgEdxTx813JOe2DXAFTknd+tTL7x25+1SlNqcjmkxXql1q2n6REWRlDD4oO1fr/OUhfk1hWus6hrF9HGpJBODXqtlZGCwjibuBTLszRrsiGT5NNhQSQlpHJf4qlewRx20jMo3EfNAl7dqjMqHOPBFCmo20N6HMICyDk1kWsxt5wSSNpwRRxp11bvGpBBY1vRzBVUg9hTpCShb55o06dkhltYgmQxQZradhHIGJHxjNSSOQue5PaqU6CKMylQ79jxQzddVFb2KysLdkKuA5xRpCzNCjP+ZgDU4TA5rtvwKXFKE9xNIy4kyKXPPNcxAyfFQTspTvz4qt6i/kz7qQ7c4Qc+ap6i2LV4x+Y0ARXsOi69d+tamRp1Ai9ucHHNHXSs89xpLSTjBMjYU+BWy0kYADgHH+dUbi0inkDK7RAc7V80281KCwtyJHBfaTgV88dT6rdaprc89xIWAchF8AVmW7FLgMOxo40K6ReG5zRFuUOHyAtK08csb4bsKHtRSW1lF1DyvnFWYtSF1bjDYcjtVA30ltIQzHJPFaNt1PJArQS8ofNDnUN3JesvJKA8CseCFncDHFGfTfSMmpsMj20TT/hwDjY2D9qzdb6Um0zSzITwpoTPCc98VTvGARN3lhWrkeiu34FWrWYlx7QPmrfUR3RWuO2wVggfelHHNPJ44pAeea4EkGpVUYyTTlOO1PaQ8Z5qRWGO1YeoajdSK26Zjk1RtYhLKhckkmvWekNLtU2yCP3YzmjtgBnHxSW0atkHyKzb+MQT/s8jNDevTyekRu4xQHeMxEmSahtrSJlDEHJFD2o20cd05XIyal06V43Xax70baQ7SEbmJrcuEAj4rb0R2jVNrEcUy+vbhuooojKdhbkUbCNVgiIHJWmxoHYBuQfmqTabaRtc3Cwr6ijIOKXQZ5Ly1zM2SCQMfrWoRtfGSf1p47UuK5R7hSP3/jSSAbhTcDNDt7cSpfxoHO0t2q/IoW9iI8jmpEP+kn9DVG6GXfNYGoxous6ccA/m70vTd7PN1Lf2zSERZ/KP41uvuW4KiR8Bu2aqdQX89lEDAwUk98UEavdzyWcrtIdxFeXzZeRmYkkmuRfeOTRDprspwGPaiC5lf6NPce1VYJH2P7j2q6o9XTG388UNOTC+UYjmnTktGCWJNVJc4zuOaYWZuCxxVm3UJEGA5z3r1j8O3L2EjMASG+KOu+KHOtVB0CavGnUfJ71VuolfYDnG6tK3QF9pzgKKuW8Shx+oq71HGuy1/wBmh/013GlK+zuakCjYvJpojG4d+9PCD0z+tO9NeO9PCAUoX708Lx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data:image/jpeg;base64,/9j/4AAQSkZJRgABAQEASABIAAD/2wBDAAgGBgcGBQgHBwcJCQgKDBQNDAsLDBkSEw8UHRofHh0aHBwgJC4nICIsIxwcKDcpLDAxNDQ0Hyc5PTgyPC4zNDL/wAALCAH0AfQBAREA/8QAHAAAAQUBAQEAAAAAAAAAAAAABgECAwQFAAcI/8QAVBAAAgEDAwMDAgMFBAUHCQQLAQIDAAQRBRIhBjFBEyJRFGEHMnEjQoGRshVSdKEkYnKx0RYlMzZTZMEIFyY1Q0RUkpNjwsThGDQ3RXOCg5Sis9L/2gAIAQEAAD8A9Jz/AKxrge/Oa5O1cw5pBkZ+9Ie1KDkYpAOafjxSeO9V2357muBIqUN2pWcIpLVRfVFibDoVBPc1cjkSRQ6NkGnHGeakU/BpxFAnUSMNYHGaRfWLYYcYFWRkYBJp7ttQgHg1FFtDjaTyRRpaD9go+1TEkHFOGMfem5OfNdTXpnik5+TSc/JpwOBXA5813alDVzeCKbjJzXAHNOBIP2riec54qGQ5PBpUJFSA13bzTgT81GxOc5OKQse4NOX5p+T5PFIR8GlH3rjTWJArozipAT804Z8ml71wrm7UH6qAdUcVACQMUVkc0oXFd+WkZhnNLuyKTzXAgE1wPNcvB5pxHmk2g00xgHNcAAc12xXk57CuvLGG7iKug4XjFY9gs1lcGKQERE8H4rZ9p80o74zg08N4IoJ6j92qR98nilUFuSe2BUkg5BBpWUhQe9RKcSoQOCwo1tmAiT9KsDBOaaxwa5ST3rmz4pD25qImkBBpfNIaUDApe/FMZW8U4H281wYEYxTgRSHNcwwMVAw5qVCMdqfwaQ96RjgVGzEinJ+WsTq27uLHR4prWZ4ZDdwoWTvtLciiFgMkfemZxTZX9KCSUq7hFLFY13McDOAPJ+1B1j+K3SV7dC2a+ltJC23/AEuAxjPwTyB/HFGZZWUEEEEZBHY0NdcdQ3XS/S8urWUMM0kUsaskwO0qxwexHPas38PfxBl63nuoH0o2rW0Yd5Ul3IcnAGCMgnn57Gj3ac/alIPiuxiuY+3NBmpt/wA7OAO1RDkUWb8ntSlsdqbyaQL809cAGmAGuxingCuxg0/bxTcYOaaSM1wAPNQ+uscqq37xq72BycDtVKYQXCMiv71+azLzqTTtNgzeTj1M42rVIddaOzlUZnYjNMHXVlkqYZKqS3Npr94jxy+iQf3q2l0eRYwBKGz5qF9LnBIzk1WlgniwkiHiqoJ9RD8Gja2ANuh+1WMgCk4ruO9JnzTWOe9MNcFpc0mOc0ua7FdzUZY5xSgEc08YxSg54FLjjmq8n5+KlUBRSn7UnPmuxSEcVye3k0PdcYOgwf42D+qiYkBj+ppjHngUoJIrx/8AE78Nr/Vdbi1fp+zE0lz7bqFGVTv8PzgYI7/cZ80RT66OkPwphmiuY7q7sSlhvYEq0yvtcDPcKAwB/wBWqP4l9R6HqP4e6hbWerWVxO7RFIo51ZjiRSeB8Csr8Fdb0fSen9TTUdSs7SWW6Uqs8yozKE78+MmvQdU/ETpfSdMnvDq9pdGNcrBbTK8kh8AAH/PsKu9M9W6V1Xpn1mmTE4wJYXGJIm+GH+4jg1sEk01gduKDdQyNTl+ai3UVKcn4qQMDx5rq78xpe3FOI4pABjkUm3muApQSp57VDJKQTk8VC1wPNSRSeoOBVfUQqRxzE/lbPPYViaz1ZDasggnEpzyimg6/6u1VpmdIhCGPAHcisqCGfWrmR5WJmI3c1WgiZJiNuXBwa1xazIA7LkN2J8VMFUAFJTHIO2PNGGhdQ74ltrpsOvANE8Thxv4I+ac4EgyVBqjcaZbzAbRsYeRToJLq1HpgLNGO3zVmPUoXbYwZH+Gq5nK7vHzXHH8KUMAKa2SKQDilBFJS5FNPfiuDClLfFN2+7NSbeKbtpwG3tTiM8k1A4w2a4NkinuQAMV3FKTxUbd6cDxQ71x/6gh/xsH9VEzoA7c+TTO5xQR+IXU+vdIQWupafa2lzpxb07hZVbcjn8pyD2I4/X9ah0X8TbLWOkdW1gW5trrTYS8sDNuG4g7Cp8gtxzzXl3Wt7cyQaB0hEGL2kMclwPMl1N72/lvx/E0Tddfhp09050XeanZi6+rhMSr6k25cs4B4x9zVL8MPw90Pqzp66vtVF16sd0Yk9KXYNoVT2wfJp/wCIH4eaJocWm2GgW97caxqE5WKJpd/sUe44wPJHP2NF34e/hjc9JXseq3mqubtoyj2tuB6RBHZmPLYPPAHIr0jO40/Htz5oJ1L/ANaS4PPFQ4PmiyEiReCKVVw+akwCa4LtNcRg5rhml7mkzSrXMeKqXS+wY71nSg7R+tS3Gp2umWytPKqgj5oO1vWrzXbkW+mblswPeT3NWunumIfp5Lq4Xfx7Se+azep9OVLiElQM9iveqklhLYCyvYG/N7WI81n3Y3al6irtA/zNE/T0kGpRS2F0vvP5W+Kp6pp5spQkynCn2tUaKcgr+YDIra0vXpbWVEuCRESBzRssiSIrofaRxStxjHemAe49gfkU2WFJgN4BYdjVVVvLYkwvvH91qnTV7csI5/ZJ5BrQUqyhoyDmlJCjBHNNBGc00nJyKduBFNK0hpFHOad5p2TjNKGJFKDzTs1GQc5qJ+TTwAqfenYytIODSE5Nccd6YGy2O1D3XGf7Dh+PrYP6qJnflv1piMCaz9d0eDX9EvNKuiRFcxlCwGSp7hh9wQDXlGo9H23S8WldKW9y13da7qETXMhTb+wjP5QMnjJJ/hXrsuk6ZJqK6i2n2pvVGEuDEpkUeMN3oG/Ga7W36DMGfdcXcaAfOMsf9wryfpXqvqnQJ7TTNIuQsd3KrR28sasjs5CgnIyM4Hmvpxbf3RSzJE1yibDKE5GfzAHuAT4qwTkCkCgc0jEAHJoH1DP9rTfwpK2I7sRSgA5zWrG25Qcd6f8ApS5x3pOaXPFIGOaQA5p+OOK4DIxUbxhwRWXqs1vpto87kb8YCnya8w1CW41KYPK7YdvavxRdplmmnaNv2/tWO2iu0iEVqi4AG3sKDutlaOeAYwD5q6tsh6et22BkUg5rE6g0qOD0p4W4PJqpbk211HMmRyM0eXtpFqelkFRvMecnxxQKVVMQgn1EPerkyw3ESpIcEjgj5rR6d1qSzu/7OvCSD+RjRpkFSwOfvSLXE0o5580k9tbXFs4ljGCOSO+ayYvr9OkPp/tLXHCdzWlZ6jBdJtVtkn91u9WWYZAHHzS8jtXYIpQT5pGGATUPrc4AqXdx8U9TkV28Dik3gHvTt4+aTeD5qJsF+KmVRt+9cTjim/vU4gYwKa3aoYiXlPFYfXBxoUA/77B/VRK64LceTUUYG41DNdQW5JmnijA5zJIF4/ia8r0HUk6v/G+fUIm9Sy0y2dbdgeCB7Nw/VnY16y7EHivFfxp1KS/1rSdAtsvIg9RkXy8hCoP1wP8A/KsXWtNXRvxZ0LTE7Wr6fET8kBMn+JzX0hjJP60jDzSdxTXGVwe1BGpgHV5BnFM2gdjRALFAobHuqxbkkbSe1WwuKUjNcRxTRS8A0ueOKYvB70/sM1T1G/j0+3aSRgOOK821XUrnVr3a5JjXlais7aWW/VRjHBANGN7C4kgRsAHBxRLFHthXP93ih/qmz+psAzDJTzTdDkjutHeyBG5V4WsW6i+o32xycHAJ8GsqeKWIOhH7VBnb+lE+lat9RbxxggSbdrCqp0YzTTspHGTQ/c7rJ0JbI3EEHxTyZ7z3JC/qrjawFegaIbh9PjFwuHA+a0duDUEl7apkNMikd9xxWVL1hokEpje6QMvfDCszUOvtAMRQXZz9qZb9f6CVVPqCPHNWlv8ASNQYXNtdojfO6tqwuz7YpWD5/K481pBTyRTlUnvSH81d+bg0npgNmnMo4pMcZFRc7+aQ/mqTjFKFHeo3yG4qVSSKawJNO57UpzkVz5IP6VDB7Sc1hddHOhwY/wDjYP6qJy2Gb9arvgNkcUDfiZ0zpmqdKajqctugv7O39SK4HDAKc7T8g5P86EfwHhBvtcnI5WGJAf1Yn/wFetaxq1noel3GpXz7beBCzfLfCj7k8CvJvw30i66u60u+s9Uj/YxTF4QezS/ugfZBj+OKodbf/t2sf8VZf/cr3xpFyefNYsWu7+tLrRGZNkdhFdJx7ixdlb+GNtbQkXtmk9RcmhXUNHvJdRa4jAKt4qE6XeLwY6IYzvGKei7HzVkMDSdqTdzTS2O1IGya4k5pfNJNIsMTSN+VRk1511Jqh1BgysdinAUVW0WzNzJ2JYntW9c2sNrrloiAA7BuFad7H6urW2SduaIFTMSjPaqOrRGTT5V+RxWB09b7TOyHEqdh81HrcY+oimiG0k+8D5qLWLIvJDPEufVAUmn2+g3SMtxEmNhGfvRLZ2TK5nYAbhytV7rStMLM8/phc5JY45rOn6m6b0VSstwhbwEXdQzqH4t2ce6OwtGc+GbgUGap1/rOpSe2Y26jwpofn1vUpS3qXMjKe5yaznlaRTuZiT5Jpu4BApGcVwcdx3FWobySFcrK6/YGiTQus7zTp0M0ryID2Ne39N65Br2nevEfcO4ra7Uw1y5BqQ4xSHtmmKx3HjikbBpo71JjFcDkU1hk124DilDZpcHNOxjzXbSQarRg+rg1idcjGhQf42D+qiRuWP6mo2H2oD/F29lsugLlIlOLqaOB2H7qklj/AD24/jQ1+DEkOj9O69rOoyrbWJkjUTSHCnaGJA+T7hwPmpbyDV/xW1SJ/Tn0/pWCTKM4w9yf7wHk/B7L9zXqenWFtpdjDZWUKwW0K7Y417Af+J+/mvD/AMU47rRfxLtNcaAvCfQniJ4V2jxlc/Pt/wA63v8Az56ef/3JdAnv/pC/8KHdC6g1zqj8WYtZ0q2MasyxSI3uSO3GAQ5/Tn9cYr3/AACfbXbcd67JB81w5HaqNupV8GrEg4yO9dHKDx5qTdnuKQ4xTSCDg0gTmnAc804LkA57nGKx+p71bLT3i5Lvx+leZszC4QPyCewr0Dp6wESeqVxkcVWki+o6m9Rx24FaF+P+drYqeB4ogyOP0qKVDJBIpoY0Vmj1eaPI47gitK+0qS63tGoBb5ParNnZrb2SQ3LB9nIY8YqlqXWGiaSuya8QsP3V5zQBrP4sSyO0OmQbV7b2oGv+pNWv5Wae7cBv3Q3FZbF5XLOxY/JpmGB24709IM98g04wHGO4qrJHtaoyAVPGDSKhxS7WHepkGcV7D+EaSizuvcQmRivTvvnNRsxJ4p68eacea7sOaTA7imnvSEjdinA5OKUrxTWJApqkE81IAPFOxkj4p5Apd4AxiqwT9rmh/rk/8xQ/4yD+qiXOWP6mo3bBxTXgiuoHhuIo5YnGGSRQyn9QeKybzpTSL+8guLq1E62yhYLVz/o8R/vLGPbk/JzWuqbQAAABwAPFSDBPeo57eG4jMc8McyHnZIgYfyNVxo2mY/8AVtln/Dp/wqZbSK3j2wRJGn92NAo/kKkQleSOKcZA/ilkGAKaC2OKhCDPFOxzzVdk9OQtUsbhvNPPzXMcnIrgaeBxmlUpGrSHBEY3GgLqPVlu5mb90nbWNp1sbrVYgEzt/wB1ekRIILbavgcViQKV148lgRmrt7lNWgwMg1uFeR9jTjySPms82Fvb3T3pYKx/Mewof1z8QNJ0yJ0ik9eYdgprzDXPxA1jVCRHL6EXbavfFCLl7qX1HYl88s3OaVYjnkHNWlsy20471a/s6Tbnx+lO/syQgMB2qRbFj3Q5qN7V0fBFV7uyPp7x3rLZMHnuKZvIOKVck1NFHLM6wwqTI5wuBX0L0For6P03FHMAJpPc1FAUdqUqAMmosDdxUw4GKa1cBxTWFJs5zTtoBpGbx5pMEjmuQDNOBwa5ydpxSKSBTjyM1EWINDvW7Z0GH/GQf1URs4RiT2zSBt5zSNMiOEMiBiM4LAEj9KljKlx7gQT4NecdNfiRqesdbz9OzaXalYppla4ikKbEQkbipznsO2O9ejqFGTuGT9684/ErrzVujtU01LCO1lguIneRJkJyQ2OCCCOKPdOu5LnSrW7uUjgklgWWRBJlUyuSNx8D5pdM1XT9atDdabexXUAcoXiOQGHcVbOTx4puzFT4BUHvTChJ4qrml3/akZN45pscYQY7085pASO9MkuEgUySMFUeSaENW65iV3g0/wBz8gv4rBsuqb6b1I1k3eocNzUF25mZ4/7pBrb6VgZr4yEflGKOduV/Ws+GL/nCVsflOKlvbSSe8hkTslanJTcxzj78UK6719pGjuY3l9SceEPavK+pPxE1PWy1rDK1va/6vc0KJukyxyf9Ynk1IseRyKmSDccAYq3FaEkD/wAK2rfTM7MA0QW+lqybWXuPirdvoMZJCinS6EIwx2ZP6VnXekK0W4JyO/2rFawCIUccHzQnfWxhvHT908g1U9PBINcoGSMdu9eo/hv0dJNKmp3i/sR/0YIr18JtAVcBVGBXZ4pGOBTCwHapFkyvbmuyD3pQaTHNKAM0rDFRsMnNNOcUqg96eO1dg13Hauxk011FDXWwA0GEf98g/qomkUNkfembdvihDr/oRetIbExXaWdzbMw9VkLbkbuvH3AP86Bbr8GrbTIFm1HrCK1jZwgeSDau49hkvQf010TL1B1he6LHevFHbGXN2sRYHY2Ae/n9aOx+BL+epn//ALU//wDdBHX3Qr9G3enwDUHv2u0Zh+yKlcEDA5Oe9Glv+Bcs9rFK3UUiF41YobU+0kA7fzeO1GHQf4e3HRV3dSDWmu7e4QBoPQ2DcDw2dx5AyP40cslKF8U8L4rsEVS4peKUjio+zUpZvUUY9vmo726gtIHkldVVRnGea8l6n6nuNTujbwNIkGfB70KXGoegnoRjMh44oi0aya2twc4YjJz3q3bbtkkpGWB5oz6Sg3QtPjGaKVGGGajitgsskjcbjmsnXOrtI0KM+vdJ6mOEBya8o6h/FDUdRDwWJa3iPGVPJFA7vJK5kdyztyzE8mlVDvGBxV6GFsccitS1sHlwCOK1odDLAYXmtu26ecop9Ot+y0cKgzH2+1a0enYwwTmp1syjZK4J+BU7WYMfbn71ny6cpdkH8aybzQGeJgqj9cUAdW6O9lbxzlDjdtJoQJAK+c8cfNHnRPQM+rzR3t4hSzU5x2LV7bbWkVpbRwwgLGowFFTADFMI54rtpbg1Ey7Wp6kU05ZvtUoXA70o4OaaT+0OO1KeaTtUbA5qVU9tKwAOKaAQe+arXupWGmIkl/e29qjttRp5VQMe+AT5rEt+tdJm1O9tZr7T4Y4SrQXAvEZJ0YfOeGBByvxg+a27W+tr62W4tLiK4hYkCSFw6nHfkcVhdcD/AJhhOP8A3yD+qiZjhzj5peGPNNb8/wBq8O/GLW5NY6js+mdPDTG2Yb0TkvO/AX9QMD9SatdU6Xqn4ffhrpcNtrN2LwagHdopCqx5jbKLjuoI8+cmnaR1T+K+paTbXVlpUV7buvsuGt0zJg4yfcPI+KuNrX4vsys3TlsWX8rG2Qkfod/FB991n15Y9dRPdvNHqibIRYKv7Ng2CE2AkHdn9ee9fRdq80lpDJcQG3neNWkhLBvTYjlcjvg8VNg4zThwcilJ/nTc1TxikHfNP3CmEcHHnzWHr/UdpoluQZN0xGFH3ry6+1291ORnmmYKeyg1mXFysMDbmy57Cs/R7VrzUg5/dO45o5jjSVHkDeMYpbZwsZVlwHOB969E0KAW+mRqB35q5e6laabaPNcyqiLzye9eV9UfitvD22kg7TwXNeYXV3LdztPK5eRzklzUKKQSc96njiO8Ac5rQjgIThea19P0+aRVBTg/ajHS9BlJUlOP0oqttGCgbox+ta62EaRDsKnhtwMjAqwIlQZ+KR9jDOe1MYoFzmqkagXJepZWjIO5lUUGdZfQX2kTW0cgacD2AeTQ90f+HFzeTx32qQ+nCOVjI/NXsEEMNtDHbqojjQcKKmyGAJXB8Uw5pVpMnNIQSacE55pGIzwK5sAZB5ru45pQtOxjmk27mzTyoNNYFTxzUcmXftil7cVS1SK6ltP9Ct7Ke4DDat4D6YHk8AnNBdjba8ettZVNO6fMws7QujGT0wMyYK+zOTznj4o6tI5I7SJZ4reKbaDIluD6YbztyAcfqKweuCP7Bh/xkH9VETMTI2O2aeB80N9cdWwdI6GbhcSahPmOzg7l3+cfA7n+A814/wDhHHfah+JBunWGaRI5ZrmS5BLrk4LL8PuI/gTRv+OzBekdOQd2vwf5Rt/xoZ6V/E/VdC6XsdNt+lpLuK3QhZw7gPlic8KR5x38Vo2/456hdsy2/SgmZRkiO4diB/BKDJOoJ9a/FvT9YubBrKR762LW+SSuCo8gHxntX062cn7Guzgc04CuK57V20VT3DbTT3qNnCLlu1YGu9Rx2Nm6xnLnsRXmN/JNqUhnuX47iqM80NqmQRuNYE0xkkYk5PiiLQrCW2tfWc49TgVvzu9rbABc7vaD+tbuiaDJqE0VxcMUgjAz963OoesNL6ZsPc4knxhIl8frXiHUfV2o6/cFp5ikGeEBocUMSST7fFTBGYcCnoMsBita2tWkYbRW9pmkTzTKNmRmvTNL6ajSBC4AOKIYLKOCMKoqysYxTl25xinn2+KglZiCBmsi+ubmJSE4FYr9Qy24IkwTnFaun3by2/rt2PNYet66Zd0Fs5LnjFV9B0idr+JrtcgsDzXpgjEaBV4C9q4rnmmnIpMmuwc0x3EZ55p6+4ZpxbA471GW5pxIIFPAG2mK/up5BJzThxXDvya44zSMADTCKwOrF0+DS21G9a8/0YDbHa3rwFtzKv7pGe470P6tD0joepIJdSvPrLiaK3mK6xKrohBKsx3cqP8Axor0SHT49PD6bdy3VtK5dZZLlp8nscMxJxx2rO64H/MEP+Mg/qokRT6h/WpSoofs+kbUdRvr+pTNqGobsW7SIAlqmeFReeR/ePOeeK8f/Cy5uLTq/qK5tbcXE8VjO6QltvqESA7c84ziptY/FnSOo4oI9Y6P+qSBzJGpvWADEY8KM8fNaNv+OdvZWSWdr0ube2jTZHHHdbVUfAGygjoDrj/kVqV7dfQNd/VRCPasuzbht2exzRdcfjLZtczahbdH26aq8e1byRw7A4wMnYCQPjNEX4V/iNd9QSyaNrb+pfqGkgn249VRyVIHGR4+R+nPqZPz2pQQRwaUHApc/as3eCPac02SQRpljihnXOoUhjMaN7u23yaCbuSQl5rhwzH8sYPah67uRhnkbnsFWse6lZwrHt4q5oOmjUL+NWGVHJPxRheJFD6UY/LGewq7pGj3GsX0ckgZLdG3HPxWh1V13ZaDZSWFjhpwCuR4rxO7vbi+laWaVmZm3HJqA8gZAINXrS0DLuxn9a2Gslgtg5TgjNVksFnkDRcZ7it7TNLkN0qOCPuK9R0bSEihV9oomhiAQVL6Z8Uwkg4qFpxG3OKQXG7JLAD71E+p2sKM7yLhe5FCfUHWGnpAyxShmPbFBtlLcaldgkMUZu9egXML6ZobFGOdtDOmj6O3fVZ4GmAO7gZrS0HqW71zqWOGO2WO3UZ4816QxwG+aYQduQaaKQ0mCUx5pggzyTmpRxxTTnPFd3Ham7hnFPBpu3a2ak3YFcHHmkz5FOByPvS+eaQgUDfidDFLoBDaG19MAPTuiq7LYeomdzE5G7gYAOefisvV7e8giuLWMajHJpGLtLfT7W1NrbuqMybdx9T0/wA35hk4NFvSM19d6DDc6g940sypIPqooo+Cin2CPgpknBPNRdcjHT8P+Ng/qopOAT9yaXH8aYhO/HjNeE/g0R/5wdY/w0v/APtWva728sNJ0+a9vHhtrWEbnkcAAf8AE/bua8I1m61j8XuqlttKgaDSbPO13XCRr5kfH7xxwvfx8mhvo3pe86hbU30ud01PTolubYKcF2D4IB8H4+/616j0h+MFjOi6d1TGLG/jOxrkx4jcjj3jGUb58fpXqVneWl9AJ7O4t7iIjIeB1YfzFTEg8HtSYA/KeKfnml3UBaXq0xba5PNRa/rbW8fpRvvmb8qg9qBpZ5IJWe5b1LpjkD4rOubkiQuXLSHuKxbiX1rjPZPNVWffJtUErnAr0bp7TF0zpx7llAkc9zTtH06TWdYJyRbocsT2rX6p6y0/p7TXsLFlNwRtyvg14leTTXMzTzktI7ZJJqHIY8cUvatzT19e0i2D3BsGt7U5o4YhCw5C4NVdLiLSL7TtJFeiW+klFSYDA296L9NwLYCtZMYAp/AHFREZqvJZrJ7m7iqcmlety8xVT4FUpdHSNZE/PG4wc0CXHRf7aVnbhmytF/TfTUVtZKWwXBrd1K0ElgVMe4DuKGpYLdIntYmzG35kNdoViNOvEliUKM80dBhKPUHYiuK8Vx7U3FKMCkP2rvaBkmo9wJ4NPHIxUbKENKSK55Cg7ZrlcOK708+TTiAFpYyGqQ4pvkY7Vh9ZWa3ehMZLi7jsYnSS7W1txK8kYYHzyACASRzgHg1n9RSaZdTXqRHULXUJoBayXtvpUtwGhb3FRhdrcNwe4/yrb0We1l0uCKzW5ENsi26/UQPE/tUDswB7Y57Vl9dEDQIR5+tg/qojZlLkscc06NuchsikaX0UaRiMKpY/oBmvnb8J7u8XrHUJbGGGa4ls5SizSFEzvU5YgE47+Oa9Ln6Avuq7tLvq7XHuYIzmOwsVMUKfxPJ/Xv8AejKz06w0PR3tdPto7a1ijciOMYH5Tkn5P3NeJfgTLjqzUoj/AO0siw/g6/8AGj/r38LrLqwvqFiyWer45cj9nP8A7eOx/wBYfxzWZ+Fv4cS9PvPqutQMmpJK0cEYkyqIBgvwcNnJxnwK9UA4pAtPAFNxXmt3KmnwBE91y3ZR4oVurow+o8h33R7Z8VkyqyEzTyH1WFZU0hycNz81UZlI9NeXbz8VoaJpjXV9DAozl+aP+o5JbOyjsooSsbYA+5qe81KHpTpUwrhbudMg+Qa8bubhrqZ5ZSSWOTk5qu53EBTmuCg5OMEU5SAp4ziiTpJPqrmSAYHZgP41v9UaJPA8d4iFoJRu48VZ0t7YWdrBEoe4LDIFerw2Yk0+NGwCq8iltovRGyr65xzTwc9qcFz5pG+CQKY4VRzzVK6nSMFiOKyGla9n2rHhaIrGER2yoPFTSR742XPegLXdIu0ui9uTyfFS6LBdlyLjICii7Tpt1vsPJBq6WGMYpOw4pn61338U8YPao5EDd6jWIZwKkCGu2cjPNI6AntUL9sYqREyoIHNPFIU3VyxlTxUhXj70i8DBNB34i3Gn2ujrvs5LrUnVltAjOPSyVVpG2kDALL37nA8mhLULu0N0ssFtcyQWsVrpxjv4VZkkxxwZ0bJLjccY474o16JuUXp57TMpexuJIJDLt/NnfgbWYYAcAe49qZ1q/q6HE4P/AL5B/VRLMFLEYzzUcbFZNg7EV08RC7Sdwbgg/FQ6doun6XbNHp9ha2oblhBEE3frjvViJtr7CcfarbxJLE0bqCjqVZT5BGCKztI6b0Xp9HGk6Zb2hfhmjX3MPgscnH8a1PHFJyKeOcYrjwaXHmkya8M1LU9m9kYtdvwp8CqFlBLJma7zgclvvVDVLr1pH2Kdg4BqhFEQu9sY+9VihEpmXn4xXpHQenI7QTFPcoyTjzRJ1LZpNe2QbkBtxArybrDU21HVpASdkXsAoUCOQfNKMk4FOI7VxGOccVpaFeGw1SC5BwobDfpX0HbWlpqmloAA9vINy4571gX3Ra6fdpf6aSGU5KminSr5rqIs67W7Nn5q86ZbdSo3GDUgOKkDkDtUMuJCDyCKaTkVVmi9QbSuc1LDbLEuAADV6MqEAHenHIHzVHUIMkOP41RKgL7fIq5pce2J+c896u7qUGubvS7aQ5HalByKUYFdmms3OBTR3pHG4jApVXHFSZCikBJPiuJNdyaUjNY3VVql50xfwyXK28YRZXldSwRUYOSQOTwpoc1HpC21vW7q4Oq2qtqEsV/DEbGOSTYioAdz87SQMjtzg1odJ6XBBpdzLb30V1b3t3JcI8NsIFHZCNg4GCh7cUzraL09BhVe31kP9VFKgoW9TBOa54wpEgPFOBXbuPOe1AV3+KAsOuJ+mX0K5uJUmWKJ7aQMz5AIOwgfPz4o8ktVacSk8j4qffyK8+0T8TZNY61uOmv7EkDxTyx+vFMCFRCQXYEcdvBr0LxXdxS9iMU7buFJjikzXz9bQGa6bcfaOS1TX14r27QRttVPPzWHJvEXqNjHgfNQN6jCOJ8L6natPTtKS4vkSMZRe/616p0xYfSWY2jHNWbpfqdb29wiYFeOdcaJdWHUFw5iYRE7lfHBoSLPu5BP6GmtkPgdqdu8UuTtPmlAJHx/GvWfw06p9NRpV6SE/wDZOTwPtXp0khZB5zXQW6xDG3BJzVoCmkY8Vw5FcQQKafvSDOOKULjnzTJZljQsTS2r+tHv8Zq4D857VTubqExHLYwKyVuVMG4HjnFa+nc2gI81YP5aQcUuSadkgU0HxT8imc5peT3rtuKecYpAT2p3BrigPeuAA7UhHNdnmlwcZoU65vbuDSWt7dD6M9reG6cpkLGtu5Az+6SxX/OsKC716HqKzf6L1bm008iJBH/+s23qwH2c/m2kjPyv3rc6NmEHRFk6jJBmxn/+M9ZvU97Jc6UiSKwzeQEfH5qN5SFLZGcHmqy3CqSScofHxVpGjkTKupA+9eMAgf8AlMHkY9T/APDV62nUOkvrz6El9E2pJF6rQA8hf17ZxzjvjmtHA81862vUE/S/4t9QX1ppkmoOZ7mP0IyQQC/5uAe2P86LZ/xh1428i2/Rl1HMVIjdy7BWxwSNgzj4q7+FHVeu3ks+jdQW988h3TwXc8TD7sjEj+I/iPivVR7qXNcDmlwK8HlkEZNrBtCfvSY7Vg3s26XaAAi+R5+9Nsbd9S1BQxIgUZJ+BV63076v1bnP7OJisf8ArD5ok0DTypXZ3Y8nFek2UJhgRcdhzVGKP/nViwPNa17pNlqls0N5CsiEfHIrz/VfwjsZ1c2N0YmJyAaHJfwc1gt7bmJh4OKj/wDM5rn/AG0f68f8asw/g1qg2ia6jUHuQK2bb8GLJdpur13PkLkVm3PSo0bqH6eAsYgdwY16DaXUhtUZxlwMfrVnT7+a7uJUeIr6Y81qqfmkODXKuKU8n7UwjFccKO9RGQHjOB81m3cwnf0YySfmoRfXGkARyws6HswoY1/rHVhMy2kDJGP3iKzB1Hd30kduWKMfzVuQXJW3WEHLf76OrFCmnxjzjNTgZTNJg4rhxS55pMe7NLjzmuDcU7jGaTNOApSAOaTIpQecGuOPFdjNKABSEknHisTq6D6rQJIZrqK107cG1GV85+nXllXHlsAfoT5p10LO16js9ZutQtbWJbJ7dIpnEe/c6PkFiOwXGPvUPTelfR9NWlk88NwF3sJYG3IwaRmBB8/mqr1zHFH07b+mFyt5Bk45/NRKAGZ92OTVZ7ZVDbV9p7ivPeqPwqbqjXjqVvq4sVeJEkQQlyzLxngjxj+VeSaR0t/a34gnpuPUmT/SJYReenknYG52587fnzXpFr+C93ot7Hqtr1SVubU+sjCz5yozj8/ntVnRPxz0udGXW9Pms3HKvbftUb7YOCP86DelutdI0j8UdX6guXuFsLo3HpFI8v73BXIzxwKL9f8Ax1tIri1XQrOS5i3brh7rMZ2/3VAJ5+54+1endP6/Z9S6LBqWnzNJbyjBVj7o2HdWHgitI8NxxS5wcV24ZrsivnCS4My7Fbbjlj/erOuXX0tpPuJ7farum3AggaFRzL7SfgUQ2KRegqIwEcfAHzRZoVqIpAR3z2oxGQo+MVDCoN6W+BWgpBGQa72+ea4Eg/A/WnhwR3puT96UH55oZ161EupQyDvjmrlvb7I1KjkDIqyspgeN5FA9XhsVbY/FcD808cil24pjpnvUT4Ue41SkfdwKsWtoIh6jAEmrZRJFw4BHwazr/T7aaBwYl7cYFCkvTkMEwuQmMml0yxafqCNR+RDuP6V6EgCqABxSmkJwRimEEmlAFIVrgPFLtxXcEYpQABXbqXuKaRgg0pwea7x3pRXA127mgb8R2jlOi2ctpNMslxK24W4ljDehIFyCQCQ2GwfAJrD0CXS7TU7abVls7GwtpdQWGK6UAtI8qAqIzkqFC+f7wFFPQzyDpW1tSbV4bYtBFNaz+okoDHnsNp5xiq/W/wBUNMjXj0Pq4efvuouOdxOaVWyKg1O/i0jR7zUJcLHawPMf/wCUZH+eK+Yuhxqt915ZNpl2lvqcjSvHNKgdd+xiQQfB5H2zXrHSf4n3GtXl309r1pHbaoI5o0ki4V3VWypXweD24P2oc/A7TbDUX1z66xtrr01g2evEr7c784yOO1by9VdPR9eT9LzdFWUji7+mhmt4IyT92UqP1ODWD+OOmafpsuifQ2Vtbb1m3ehEqbsFcZwOa9j6Z0+00rprT7aygjgh+njfagxlioJJ+ST5NahyeaUDNLtBp2BXzFvwCGGAOxqvbQPeXntPAP8AOjmz6TJg9d8jcBtHxWg3TX0ywCNidzZIoo0i1/0mQjx80QEDbjzUUA97c4NWwOOKXmuPArlJ804HPFcDg1k3aia/G7xVxVxhR2FOlhWVApHbkUgztwp7fNODj8pHNPRiDg9qk3/FRsTVaZSyZ+9QBQrLu4FV7zX7OzcReqvqfFT2+pxyw+o7qq4zkms+86w0m2f02uQxHxWZqHWGlyRQxRzhi/BHxW30tZ7oDesOZOxPxRIwHimDimsxzjFLu+1dweaQilyAK7dkc00kDtTgdwruBXEE1xHHNJj4pVHPNKcZyKb3NOC45rE1vQm13UrBZ4o5NOgiuDNGScu7p6ajjxhnOe/ahy20HXNIv9NuzdaXaSlrsSNMXeMPPIhSNclWY4Tv/lW903pl9pWlSw35ia4kvLidjD+Uh5CwIzyOD2PaqnW2P7Ai/wAZB/VROcZbzzTYvOa83/F3WZ5LGz6U01TLf6rIu6NO/pg8D+LD+SmgnpfQ16c/HCw0hZPUNsMO/wDec2+5iPtknFelT/hxpVr1Vd9VJPMJdks30+BsEhQgtnv5Jx80IfgD+fX/APZg/wDv1naM/wBX/wCUXJIgyq39wTj4VGFaX4/gCXQP9if/AHpXr2kYOiaf97WL+gVdIwMUqkAU4AUuK+XrzMgAU8DvW10dYfWavGgQkZGcV7EbdXl9NAAiACoxB62pKAuEi/zqVLJ/r3nR9ingqK0tnYHvSIoV2OO9TAgCnLg1zdqYDnxin4G3IpD7VbtkDOM1kwIZJWlJyM1ooARmn9+/A+aiwqSjeeD2xUrpg5Ham58ikaQAUiy7u4qN2AQ5IAFD2oz3V1MYbM/bIqra9D/USevezEuea2B05YpGsckjlVGMZrJ1PQOmkUh9kTEfmJ5oSuulbW4u4TpcjMS+GYeBXr+nwfSWENue6KAasbgPFJmkIzTD3pTwBSkArmmnBFIv3p2RntS4wvFNz80oalK7qUDArsilFdSZNDvVgsJI7C3vrNrg3E0kUTLKyek3pO272kZ/J2oF02BZLHpiRo7zSrdoTdNeSqJDcXccBYNtkLAJs9Qg45PgYr0DpN7+56asLzU7x7m5u4UuG3RKnp7lB2gKBx+vPNUOuVxoKDz9ZDj/AOaicJsUDOSO9J5+1DWjdJrZa9e9QalOt5q1yxCOFIS3i7KiA9uMAn/88+dhs/8AlKk//af/AIavYNS3vpN7HGpZ3t5FVR3JKEACvLvwr03UOidH1/WdfspbK29KORBN7WbZuJ9vcckDnuTWB+FrrHrWt9a6osotbVG3vHEZD6krckAc8LnPxmiDrezg/FSbSR0vqunTtbLL6qTTGN1DbcHYRuPY9hXq2m2slnpFnayMryQQRxMy9iVUAkfbirY5GK7hRSg5PFc0gViCcGvmURMropHnmvU+jtESwgN6wwWGRRdERt3+W5p0MQUs/k1JGNoOe+anIyw/SkjQ80/tS9+1KMYruCKiuJDFbu5QsFU4ArybU+odQTqmBbbUpSrMA0L9gK9RtU/Zqzjt3qyBhRikLZ4psyvJC0a+e1VbO8WQNCeJE4INWGk2cVUknG4+4Cmi5wOGFU7uSacenGe/xVuxhS1jG8Zfyadc6vHDkE80Ma11MyJiInP2oFvpp9RnDOZCSewr1Xo/RBp+mxPIPe4z7vFE2O5JrsA13AFIDSHHmuKg+a5RzTgB5pGAFNYfFOXO3mkIFIMVx5Peu84zS8Zp2eaaW5pwIxQ51Po+qaxdab9Bd2drFayPM8k8bSNuKMgAUEAja7dz3AoZvekdX1DR16X+oY2Fp6Zj1G72DO1MKkUceCFOcMzHOCQKMtEuL6aw26hpyWE0TekI4phIjKAAGQ9wp8A88Vl9dY/sCI55+sg/qojeTJYj5rkbIpTgAk14ekjf/pH7vP1RX+HoYr1zWeoNL6etfqNVvYbZcZVXPvf/AGV7mvL9WvOo/wAWbmOw0q0l07pxHDPc3AwJSP3j/ex4UZ+5+PVOnNBsum9Hi0qxT9hGp3M3LSMe7N9z/wDlXhX4qdLL0l1Lb6jpW62tbzMsQjJX0ZVI3BSOw5BH648V6r+FvV9x1Z0031zbr+ycRTSdvVBGVY/fgg/pnzRzgE8UqZXI70ySRIz7jg031I392/vXz/FYyT6lDbx+5tw3V6x6Utvp0MC5yAAasF39JFwQRV9VdYQOCTUg4Xmn7jjdToSzKSTil3eOa5jzgEE/AqvcajaWg/0i5ji+dxrFv+t9FtI29K7Sdx+6hzQTqfXWpajOILJhCgPtB7mqmq/2lJqOn3WoWJiVSv7XGA1eu2rK9omxwVZQQRUqHHFNZtr1xkyuQcH5rMuUVLoToNpHcjzVr1BMm4HIxWbdQNj25yayJmuYWIwcfNXdNug5AbvW1w3uPFQS6fFKd8g4rM1LTrCGPOxMn5rG0aOzl1kIdoVT3NejxskqjY6kDgAGnE8H7UgYEE/5UvJHFKBxTChrsGnDOKXOfFNzz2rsZpcHxXFSRTQjY5rgpJpxjI5NLtpCDmuK1wU0KfiOo/5D3oODmW3GGUsD+2TuByR9hyaEmtNNDE/2foOAc/8AV2/xRn0SLROl7e0s7pbn6N3gkdYHiAfcWK7XAYYDDvUXXC/8wxH/AL5B/VRCYjG7Z7EnFIoKkjNczZUAZ4qnb6RpsGpT6jDYwJfznMtxsBduMdz24HiqsfSWgQ3Ru10i1e5J3GaZfVcn9Xya2VzgcAAcADxUsTrzmsXqrpbTOsNJGn35kQI/qRSxEB427ZGeDkcEUzpLo/T+jNMltLBpZDK++WWUgs5xgduAAPFbyuN3JwPmpeAAVbOaiKq0hLgHiuCqR+QV5t0lo6teyXbrznAzRu8JJ8cVHKhGKsZ7DPapMErSoDg1DPf2lkjNNcRRD/WbFDGqfiLo9iCsZkuZPHpLkZoSv+u9Z1UFbZVt4T8fmofn+rnO+W4dz/rGm/Tu2FPn7VDc2jxqWjJLDz2ohtrS61rp9Z31aL9gOIWbkYo86K1z+1NFSORVWWD2HH71Ere1sfz+1MfkZ+KpyXG08dhTBKsqHjg8GsuaeXT5cqS0Rpy6vBJzvH6U6S9tpI+WBzWVLOkT7oami6hWIftzgCq131raxqQj5z2oT1DqKa6nLFzt+M1mSXk0pMkcjIf9U80y06o1DTpw0VzKMHkMe9enaB+IVpfRxwXo9Jv+08E0aRSpNGJEZXTuCvmnqTS8mnZPakxXEYpRzSkDH3pAOacw4pgOKd3pRjNLx5NJkZpGWkBxThyKH+pLO61K90WwigdrQ3yXV5PxtRITvCfqzbcfoaG4ektZtTbzyW9s09ve/VSXkeoTtLLGJC5QRkbSSuFxnxRB0itw1pqd9cWlxa/X6lNcxxXKbJBGdoUsvgnb2qLrsY6fiP8A32D+qiaQK2Q3HJxVRwUbnvSqM9xg07aFz96eqgjOaRhtJz2NRjIPHalye9V5dSt4JlgmYh3GRViO6gBx6i8/NNttQiuJpYUGDH5qTeDI53fHFTIfbWLo9skVim1cZOa0mTk1DIg3LmnDCndjP2pZbiGCLfLIqL9zQrrHVgVXgsMHjHqV5Xqd7dXd4wmmZufnipbLTfVbfjOO1aH00kRA24qUWrPjIqdrIlQAvNUtQtzDAS35qzum0uDqpit4zLG5IePPeifp3U06X1y6ttRQxQyykxj4r0+KeO6iEsTBlb94HNMmPH2qk6+scdqie1lRcof4VkXd1KC6SxHGO9BuoyES7o3KmshdZvIpSpckZ+atnqGZkwR2rOuuojJwRmsp9REz+0YIq3bSiT/pDzVtYv7p4rMvV2sa60u2gde+3zRx091feaS2UJuLU/mRq9K0zqXT9VgUpKEkP7jHFbKuCPgGnZCjG3I+c0oc+R+lKTmkBINLnJria7nFJmlUUhXLZpw5PNITzxTucUgHGaRia4cilzikHehrr3/q9F/jYP6qJX5cj70x0DVC6MhyDXbSwBJqTIAxTJGBrseyuzuAoX6gUHVrbmmK2Z9vfj5rQ0g4upxj4rTi2tPIAc4xVkNgVStt0cMaHjavNWFfdnLComYeqMkYFUb7UEsleQuM44WgHVtQvr997uQm7hQay5HMcRJ4GPy0KzuzXefBNHvT8KNboSoz9617ixjmB4G6qa6ft7GpVtSgJY1m6taepaMQMmgpHubXUka0lMMm4c1u9RaDq/0qaheyiRW5J8itHpDXbrTNsYkaeAn8pOTXo8WrWl1Grs4iLfungVMY1zle3zSk4X5rD1WYbGLDgfagHVJ4WlIUDP2rBKjcSV5z3NV7yRY4Tzyaw0w043Nhan2qkhKHIrTt0EiD5FXoZxGdrjj5FVruMOGIrILFH+K1LK8YAbvy/Arbgn2sswJAHbaaLtE61vLZxHcx+rB/MgUd6fq9pqKK0EoJPdc8itLI+MUpPIriMnvXHinDtTvGKQiuHtpT2zSDPxXdu9J+tKD4rmwV+9IOBmuzS7qGevP+r0X+Ng/qomIBdv1pPNcQGFV2VlbgEiuyc80jDLgCulbbHxyftUVuWKncMc0P9QYXUbYn5xVCyjlGpFtxK5rYs5duozpjwKsWDYvrgZ/LjNaCOWBIKkZ+a8nH4kTbNmw5AqP/AM5FwjZCcfcVFL+I13K3sQVd0u5vNcmE9wxCfFal3ZhFyq5FYN/GRbvlcGg7B9c7hyDR90zcQyRCMnB8UWNbosG7tWcYgGJ3E0/AZcGop7dXhZcUIavpKKjyJ7SBkGlt9I1vWdB+oa9LwxLyhaqWgRemyn1drIcNzW/NHeyBngdXjHOM1oab1VNaoI7o5Xt76JIdesZowd+P41nahqNnKjK7DL8ADzQ5qmmS2sfrNZn0mGQ1Bt5ewrvCnP8A4VhyTmZzntVRkJkOO1aMaJ9KAPzfNaFpGVwKsSgowGO9TG3dkyq5GKw7qIq/5SD5qKOQgYBrf0y4BAjkHBrUkEsDAqTsPxUdve3MV3ujkaIg8bT3o+0frlEEdvqIPwJR/wCNGtvdQ3UQeCVJVPZkNTAgHFLwTTgfFdvycZpTkDvXZOOaeGGKbk5pPcaXbkUhABpRzQ11l1KNC0+OCJxFd3h9KKeRGMUAJAMjkDxngdycCsjRuqLm2S1sUuIdZtBfW9kmpByrsJM5WRTz6gABz2IPg0QdKXM93o0stxM8sgv7uMM5yQqzuqj9AABVTrv/AKvRf42D+uiduGP603FdXDOeKRlXBLcVnXN1JE6CBN+TzU5kVxjG0kdq5YwADkn+NYvUGmT30kLW52lGHeqVtY3Ng7PPIORkVLZTpHdSTytndwMLUtuDBdzz7n2SEd1rQXUoYhsEDHHnbXiEWkM4ZwnAp39lLt9yVBa6as94kKJnJ5NelaLp4tbfZ9q0ZYhsIAzQzqttIVf28UC3iGKVztxzW5oU/wC0QjgD4r0e1dZ4FB7fepJbGJhke0/76pFQrFQO1OUAIcisHWoV9CRhjGO1B+gQXl3qc9h9dJbxyrlQHIWkFjd2Fw0Tqdpbbv8AB+9HGlQ+japvHJGD96S+0+KUtuRcjtxVG50dFkjMbOqsOcHgVVudKurWZVL+pzuVquX/AOIIXTm0+W13Ns2bmFeYTozySuQQHbIGKT0QqdqjVA24YrYt9Kult0E0IRW9ySZ7inqRFOYSwLL2I81euLfhX7qBmrFhKCcZ57UmraT6sBlhXLYyRQtc2UtqivIuN3ar2mchSWyQaMYgk9uvHOMVQutPdZA6jtTEyfzqMfFaemXV9p1yJreZkT/s8+3+Veg6V1Ta3WyG5/Yz+WPY0QowchlYFT2I5zTiMNnPNLg0oI806u4ru/auzgUnOK4A96Xj+NDnWkyW+i2txM+yGHU7OWV/CKJlyx+wFDtgYNU1G4dNYsr2dNTg1i8ubdGW3iijHphAxJ9+1c8/c0Q9ESRz9ONNE4eKW/vHR1OQymdyCD5BFM67/wCrsX+Ng/ronc+48eaaTSVwODTZjiNjkD9axW1CM5RJFMoOMVNHexqQssiBhUhutzDDAIO5pPrg0gVXVs9yfFMv5F9ASbYyqg8nFD91qMaOoDRDkHAxUf8AbQyd0ynwF+9c16oPvuhuPJw9DkaCPJI9pHas+/uBDHtUe5uAK0un9OEapI4/aNzRXDG6vjxU7KWbaBVK7tmdZBjxXnWuWbRu+Qaq6ZN6KLIDyrdq9G0m6aezVwtay3LgDcmcVG+JM8AZ+KrnK+2sbXV22cnPJFCfSN7pg1eeHVGKlSSjUV6Xdadqct7pqB5MkmFyp4NW7ZiqCKVSsinGCKtTQOcOR3pTGPT2lQfmontfqrcqp27exoV1qwt1kDYz4zjzWRqummBFdUBVlFYDQsowR/KoTF6Y30dx9NajrXS0M8d2B9OMxrnuMUJ3WnT2Ucd1M4JzggGte1/0vT/ZzTbXMExDDBrZhvIydj8A0O9RWEiD1w5aI/lHxWTpzgTAbqPNOUPGuO1aT24K8jih2/MNvKS77TntU1tOJFBD5FWg7FgBhlP8xV6x6svNCZYmYy2+7s37teiaTrVnq9ss1vIGYjkZ5FaQ5GR2pPOacDmuI5pe3akpA3NO5zSjGap3t8LG0ac2t3c4IX07WEyuc+do8fNBtp1wLe46in1Kx1lrC2uwqZsfbbp6aZV+Rg7mJwc8EUdIFVFVUCKAMLjGPtjxQ315/wBXYv8AGwf10TuRk/rTc8U3tXYOc1Be8Wkm7HbxQQUj+qMqkKw5OR3pkrGT3k5OaswSMBskdgr9q6UMjEliqd8g1S12aSOwg9GV9j5B5oWkhnWVco+89snvWzYdOXd5E7ysUY9sioo+mb9t/wDo7NhiM/NQSXEax+o5IVRWLZ79R1Tef+jB4r0fTLUBAzLwBV/YVfipFH7QZFQ3SHccDg0N6vYCVH2oCMUBXcXoI+DtwaKLTqMabpdrsiEnHNE2ldSadqUYDMI5T3U1eaMEmSBg4HcVEzxSKXAKsO4rB6guI/pcEgkivO9MGnnqRBfORCW5I8Uf6fqFjo/VccelD6qG6O055KH5rX6vvjBcQ4hKsDguB+aprO5N1aIzDmpTCTuOcGmFSqEUN6pbhonB8Hg1FLaG60hWJyQMUJvbESMh7iobi1JhJ7470b/h3m7027tprnaq52rntQ5qfT1z9dfQfUq8UOXAzXdL7NxidsY8VNq0BhvWYZ21XV84ycit5LRNS0aRG/MBxXn8tu1le7XHY0caBcepCABxiiqJYpLYBhyK8t6jke51mSMEhVOK1NMjKW6bm4+a05CIcHdkA0zVIDLZrJHyRziq+kX91phSe3k2vnlPmvWenepINWtVDsEuVGHQ+TW3yftShuKUE+a7diuHmkxzxTs4rgwod6qa2gfTr/UdRjtNLsZjczRAkSXEij9ki47jJJ29ycUL6oklt+Heo/XlINV1y8W4Nqzj1AZZkCpt7khFGf0NGPT+m3ek297ZTzLLbJdyNZHcWZYWO4K2fIJYDvxiqHXOR07GP++wf10Tt+c/rSYrsHPelwc96p6mP9Alxw2ODQKTNsU7d7g45+K3bPTgbtZZUBjK8AfNad/YQy24xENwHGBQtcW80STRyk7XU4+1Z2oER2FmrNuw/FXXsVnvY70uDGqDC/wrftNQtZLfaJFVl5K9qaeoLbJC3IjA/dzXlGuajub6WMAA98VsdP2EUYi75PevRFtttsuweK6OMqcnmkmJVxinToxi7VjXCEF89jQd1BpqtaylV5IPahvRrn6i3fTbhttyuTH9xUcEkkF5zlJkbGKO+nr13uF3yHHkE1va3KkEHqR9m+K8+1K6MrhSxK5+aFrq1V9RjUtsR3wT8UXDSx0xrWn3dldC4LEblBo+6wluH0tN1twcMX/u1l6BNI8Ko3OPNbxHtNRFQe/asnUI1dgBgrTbDYpe3I4PahnVLQQ3kntwTWekBKMp5Jqx0b6Vp1R6by7Y5BggnzWj1VoTjqWP+zrkg3S+9SeKxNDs2tNbeCZsNGcH7mirWII5LZ328gUJFShI7jvW70xqC/VCKUjaxwKy+rtMMV27ovA5qXpa4Hp4JAo4hUfT768y15dmryHGMtW/b2u/QfVVckDOaS1iSe3Ri+R5q5NFm2ZFOeOBWJYRsbt4zwc+fFWbqd7FkEUpWUNkMvFeodN68moWUSXLETKMZ+aIiuMY5z2p3Yc00qCc04YxS+a7Fdsof6mvLfTpdPuZrLSpnjkYxS394luYnx3QspycfHbFCi9WrddV3M89r06/0cMSQPLqUW5GbczFJTHk+MgYwf1o40TUn1Ww+qdLVVLlUNrdi4RgPO4Ac5yMfasvrwf+j8X+Mg/qolOd7frXCl7V27BzVXUMNaybu2KDZIvejxt+zzzV/Tb5LRnWVi6dx9quah1HbWVqSCS57cVgvqX1TL6i7hJ5FVNYiWOztygO4HgVnWz3ssgijnbLHAUHirGojRdFIi1C8me5cZf0zwKYulWt6onsb2NoGHG7vQfrVmbXXxGR7SaN9GCr6SqoJwOaM0bbEAx8dqUYJFNnC8fNSIwdcEVlaxLDY28ksvYDgUFL1HaXrtFKm1ScZNYOs6K9reJdQjkkMrr5HxXa3b+tBBqcI2vtw4H2q109fo8qBmG88d6NdeTZosbDnjNebPI3rZz+9WZrNuGlXax3MRj7VvHpvVbGzs9Sa5V1yG255716l1DPcr02pEIl9SMbvtQ5060oTaMH5okd/BXHHeqrMcHLZFUbhVLhskfamphJVcY4NVtdtfXX1lFC8oZFz2IrMRIbXW7aSRyELDLCjLrq0gS2stSsJZPWU7Rt88UN6RaXMmoM9zu9UncaK51+oiCoeCMULXiNHKUdcEGs62m+mv0fOArZo11yE3ukw3MYDLt9xoK0tmtdQMTHGWr02wKvZLjmgDrCDZqAfGAT3rf0wEdMPj+5WLpM2UliYc54rZtkyMnPasWffFqbMvmqOoTFrkAHJB5oq024a1so5QTkUddP9RR30awTELIOxNERJJ5pSRkDxS45pDnNP8VxNCXV0jxa101LFE0sqXFyURYxISfp3xhSRnnHGRQlZSa+Neh09ba+aPTNt4sP9mbmczFxhwZ87Bg7RkjnkcCjLocY6fnwu3/nK94Ixj9u9d13/wBXov8AGQf1USyMNxHnNJnApM89qVjlTiqt8w+glBH7tB1rGk1tIpZuD4qa3gOfTjHB/M3xT7yBCgSVfVQ+fisy5toU9NkYqnf9Kmul9a1QIQyICSal6XtI5b4zyfmwdi/Fefdcq/8AymuNuMgjJPxWLBf3Vohjt2YRk5xmjfrCxQXUU4/vc1Jot4sGpRQscg4xR6zDaQBTYmzIRU0i7l+4p0OAuPND3WSk6Q+0ZNeUoyrOAaOYBBe9NyKoBeNSQaC7nUFFq8LPjHGKzNGlMWsQgc7nA/zr1/qHKdPpk49teX78SDjzUGpoXtyzcFe2KvQ6Vr82gpfepugTBAJPAzXqAj1QdID3iRvSz/tVi9MhkZ93f4+KJmXC4J781SfHJHFUZW3N2qOMbiVbuKtTAS2LecCgy6kUllPcGsm+CSQcDlWDD+dekw63o8/SKMxjM0SbgrdwaD9E6i9TquOW8g2QzDbyMZonmgltL2TfEVh3ZQ+MVga7alX9THfzQnfBopAfBr0LpeZdQ0FrdznAPFCWr2TWt4ZVX3IcNRn07dCWwQ+R3FYXWcBdQ+3ue9S6RMV0f0O4IxmsaNfpdQwDgZonjQmAOprH1BViv1Y+RzWBcFZb0gcDPeiqLEehjPJ+afYSyLCrx/8ASKcg16VoeoG+sFVmzIowRWptxx5pw7dsVwOTS0gPzWVrNvM1zpl7baXHfva3BzmbY8SuuwumfaSAeQfGcc0L6p1jp1lf67utUkkkthBaMlpMslzIocGFjt5AOSCD2J/WiLpJ9Pbp+CLTo1iih9siLFJGokIBfAk9xGSeTnPzVXrsY6ej/wAZB/VRISC5yPNLkGmt37U09qivcGxlBH7tA1ncNA7qpwjd6u2VyPq3jByjDBzXanJbWyiCMMrP3J8Vg3VvOLXJkZMngHzUg9WDT4veDvBDZ81p9JNv6hljU4AhJwP0oH64iZ+p5iAcYGaHTbStyvavUOqbImzc/m2jNASXZi1C1k34IIBzXr2nzrdWaSBwSR4qUJsbI71YUEx5rtu3ms/W4fX02UEZ4rxPUP8ARriXcCOaKulrj1dGvlJ7RE/5V5vfSu1xINx/NWv07GZtXtABkhxXq3V8wXS0QsB7a84DDGCP41Fd5e3cgZBFLpza7Jo8ptxK1og9w8Yra0TrDUY9K+kJ3ZG1c+BRF0+koJlf97xRQwJjHNUJT7sCq0gAJOO1RMcSKQPzcVNGxQSRnyKCtT9l2/61SlQKoY+eMVjyepbvLHk7chhz963b3qZLq3s3+kRPp8AEDua9H1W/nvuj47iK2Y70ByBzWE6Ne6QN45VaB9SiOGB7rWv0bqPoXaxs3tPeiDqOxEcyXQXMUg932qLR8wMVU+09qs9Q23rafu7nFY2mZSyEfck96h1WEKiugy/2rT0e59WzCv3FZ+vnYyvWDGPVm3Y7ntRZeoINEUqP3c1U0WeR49wOcnGKJLK6nsLxJo2IUfmHzR/Z3cd3bCdDksOceKsocinbRSHvSsgxQ/1CljFeaPdTx3TXv1iW9r9NMY2JblgecFMKSwPgUH9R388+saPIuodUov8Aau5EbTFAi/Zyf9FlMsR2AOeMnxRz0/cvcacRJNqkzpIVMmpW3oSNnnhQACB84rP67/6vR/4yD+qiY7csPOaj5BruSaUKSDUV+P8AQpf9mvOxPHaECZT7m4PitKzs11F2EcgSReVxWlreiyXpheU7FhT3kfvUKf2lkJaSKGIPBPgVNOFfS0kyDtfGBV3pOP09eaYH88ZH+VDnUSG46lukCZAXvXWemn6ZcwnP6UeXtsLuzdMZJFePa1YvbzyxsNrKSVrU6O6lktpY7e4kOAcHJr1WKWOdVkiYMKsxk7DkV0jBU571UumQ2rmRgFAya8S6n1S3u72SOKMKFOMireizGx6evJmOC67QP4UGTKWYv5NFv4fW31GuxkjKoMmi7ru6RisSHtQTHICNvkUyVyFkXGfbVjQuoNVtdMntba3LxPkNxnFLpVuRuccsBkj4o80mbMSlRW8zsEBH5cVSdwxOO9Rsh2sPJpjoFjVweRTpO6v23Cg7XIT68m2qjHfaKGHuUVReJZoWyAWxxVuw1fSh0y1hLb5vM8MR2Nei9KanNqvSoEUIwiFAD81laUJtk8NwMSAnI+KD9chZLhxtwuaw9OuDBejkrg163ZSDUtISMrvyuCTWAUn0W+MRQyW5PDeRW622+sisTKxK9qFbfKXZiJwVJBFaU6xtDyASRWRBM1vI2Thc03WrhJrddpyapaQhlulXHc0S9QEw2EcWe47VmaPKuRGg7d6KV98W5R271d0XUjp14FLEwSHBz2WjdZVKB1OVPYingkHGKUn5pc8Vi676Npc2GsSaVdX0lmzqGtjuaBXXDOI8+/wOOQM4rJvtYttQ6g9JtL1WeHR7pJIbmygMivOEYOjfZQ4HfuftRNY3ov7b1hbXduNxXZdQmJ+POD4+9YXXZz09H/jIP6qJivuP600kZwa7zxTgRUF37raQZ/dNebRzQJfg3NuZEBx3NGEItxGLm1UIUGSnk1ZkvpXtljki2+rwpagXX9FNlc+pDOu89lqbT7crpC+p+bfk0lnKun6kBK+1+cEdsGmQwHUddvCMyDAwQK3rbQ4xF+0kKMTnaa0o5VYsFoH6v0ptwutvA4avO7y2ksrkTLwH5FHHSfUbKESSTgeCa9BXU4ZEBRxzUYvY5gRuyRWdr10selS8+7bjFeEyAyX7KT3kzRDqMwW2itoz7QATQ5cKfU47V6P+GlgYIbi9lU42kDis/qecTX59x4NZMMO5dy8k0xkPvyOcVf6X6jfSoLm0FqJi4OPbmmacxmu5pFG1W8CjHRxg88KKJFyYMHNZxQ+oStOIOM4qJ4z6RpJ+bMHyq80OX6o0W8jn5rJjkBYhxweBVK4zG7Kg7eaZ09Nptrrkj6oP2R9wGO9HfROrl9VuLC0XFrnen2qxcQz2fUUxnYBJDkY81kdSWhdC6KCvzXntyfSuPUIxjxXpvRmprLZBSwBAxiiG7jikGSobj3UCXmuQ2F3IttIdwJ4B4rPtbxpZGmP5ie9aqzF0BJNUJ1ZgTxjvWdLKXG3xW/05AEPrSDgds1B1FfRzT7VYkCk0jakivnGR2onglAGOaWe2mmRigAT4rT6Y16SKVdLvMHJ/ZsDk/pRuZCO3btSk7hmlXisTqUQQf2ffm7vra5juo4YRaNkzGRgDGyH2sCBnJ5GCQaAItFC67Mn/ACf0jYurNCqPcuyNtgDGNiYyQDndu/vZHPk16Ca5PReli4jijAhHp+nIXyh5BOQMHntz270nXQx0/H/jIP6qKWPuP60zjvjNIWHxTSMiopwTbSAD900AfXNFdmKCCMzKNzNIu4IPnHknwK04befU7X1Ibi/Enlnl9MZ+AqgCpZpNTtY4hqP7a0DBTMQA8RPA3Y4K/fjHmqHUUdsZknjLNjhsnzWdZ3CmwJjB5fuT2qveR+o6kuC581Pp9zqFgCtuFJbu2OanmfUrl/Vlu9rEdh4rZtp9g245J70/UoEvbF4m5yK8r1C0LNNbzDDISErDtnls7gDJHNHGlag0yL7zRHYzAEk1T6hmH0cnnIryTgajn4bNaV2xY7x37VSeAvLHHj3OQK9j023/ALI6YSLaAzJkmvNtVuPWv2PjNS2hAiGaaQpZiOas9J6vpml6hdHUYd2V9gxmofq7eTXJZbIFYG/Kpoq6dDTTMCTijIbYowGx2rLuLmBM4cA1V+uRVJ3giq7arCVI3Cr2gzW+rXTWzsAAP51R6utLbS2VRghuMDxQOZAz5XhfFNuuRu/vDFZc0KSXls8vtjyFZqO7W7sdO1+zTRJARIAkmfmtTra2vLXULS+MgEQxkV06Lc6fuzkEA4rzbXbfY5IGBmr3TOom2lQZwM80bavqvp6TK0bYdl4ryty3rFy2Sxyc0S6cgNsGYVeJwu3xUTIrKyjPNUTbl7mOOP55oluXSCwCflYDnFCN3L6lx2x960dPbaVIBcjtii+3ZY4BLIQD8Vn3+tuI2CnCjyKvdAae+o6rLqDkmKMe0t816cY8IoDZPc05VIHNLih/qC7sbPVtEnubO+vbz1Zls4LUBvfsyzFSQMhc4PjJrBv/AOx9ffUUTo7UPry3p3FxHY28ksUhAPu3ORuxjvRD0gdL/wCTsUOk2k1pbW0j2zRToFkEiHa5bBIySOT5qv11x09H/jIP6qJyQWOfmkJApjMMcUisfimytiNgB3U15oyuklzcqMyC4cEfocD/ACFb8PU0GIYlX2KPecYwav6vrtglo8MzepHNGyuo54IxXn08Rv4o5FuZDujUsBnvjmta2gS30oxk5wRzUE8SADGc1p6SAisAN7D5qG7uGS4YGE5+1WNPuQyqWIJrcQRmFueTQV1RpgBW+RcbeCB5oN1C0yyzqmEPGceadplw9vMMnjPajS0ut7DH5TTNdO6xPPivKmyNRJzxurZRQyc1b6b09tU6khQDciHcf4V6lrsbzRiAOEj24ryy9tCt04U5APBqPcUQDNNjk9zHJrQ6UtdLv9dc6kwVEXjPmor+3s7PXnjsGDw7sg5ov0U+jASASSc8CtuRLy6jIghYn5PxVBultVvpMbhEvkmtOHoKJI4zcXbH52nvU8fQmlqxy0rZ7e6s6/6beymeXSGKTR989jTE0Ge8uraTVS0jSg7hngcVof8AInSpFKlCAPINYWp9EwNuW1mwyrwpNAOoabdx2skEsTAxHOfmtuz0yxtelrfUluAL8e9RnnIrUEes9XW0W91EaY3g0WW/TksNgkW73KO/zXn3Uui3ds04lhZl7qwFB+nSMt0FzjDcije4X1rAKT+7QTdR+lebccZoo00A2qip5EPbBpwiITJBqGxCyallf3e9TapIctk8eaHJcmQY53HAokt7Sey0xZooy8jd+M4qnPq1yAEdXz59tVJJp7xljAzvbAUHFe19L6QNN0C2jZdrty2K3MY4H++nYYd+3612cCh/rON36duFto7eW+YAW6S3QtyCSMsr5B4HJAIz2zzXnWn28NnqsumHSbuRRZpcSsOoFjkllZyGkZllCHOPyjkfpXq2lPE+nQeiEUKihkWVZSpwMgsCdx+T571kdd89PR/4yD+qiQg7j+tJg1xFN3eKbN/0TEfFAF2RY6lNLKc28zbmCjlGxjOPg/5YrPvJIJHSK1CsHGSytmszZLds6xBmA4kdeQo/41uW8ttZWJWFQwUe7Peny7ZdNMkYDMZF7HtTIIzKrxyDGRkGrulKctxgjj+VVr2OVrpzn/Oq2mOQinHeie2y6D7V1/Zpc2LxMmcigNrLfFNaN3jbIz8UP3lu1vMwK4weK1tKvG2KvmtDWctZNk8Yry+5fZctg85rTt5/URU3YJGBXqXRGjR6XYNfSL+1dfIqTUC88rE524PAoan0y7nYiG3dgeBxUK9JalKAGiKMfk0jdFakhIBUHHPNVtJ6VJ6hjtb64EQfyGohg6a0u212a39UyRIu5XBzR9YWmn26RLHCMMOCRWm+IQoQBR5xU2C544GKWSMsm1cYHYUx4ydvjHxXekkjYYcN3IqG7txIVVAcLwDTkiCKyjms6705fqPXGRtHOKFrrSzqV5c2ZYb3XihS16Nlh1h9PvrgxQIpMZY4zRP0m0MMt/YibLqDswe+KNrAyPYRmbO4Z703VLaG506WN0BCjPavLNd6CZGGoaaCVcZZe3NZsKyGwYO2HT2kHvQ/fKGkAxz81r6PNhljI48VvvETzxVW6crF34FVtMkCo74G4nvVPVpSZRzxjmr/AE7ohuX+quEPpg5QfJr0SGwWKzUDC58EZrI1S2AO0W0JA/M23vQvLNDaXQlFsm6Nsrgea3o/xQkgCxy2nbtg1v6f17ZXsO54WV8citWz6ktLlSDuj+MitGK+gkOFlU+e9ZWs3ekShPrLC1vjHnYJ4Vk25743A4oWt7PR26mkvpdI04W8lqsAtvo02qQ5Yv2xkg47eKOtPhsLe1A062t7aFzu2QRqgJ+cAd+KxuuD/wCj8f8AjIP6qKGYAn9aaWPikJHc1wAbtTW/KQfigXUf/WUhbCgcK/3qlcWVvFP9Q9nHKcZPAw1VY9St7XetlA6PKcMGfgfwrrpLdYpXgYt6i98+afpjKllJHyMsCec071X3HBIHYVfsGAbDSFcA0yYr6hy5J/SsvSpmD7GGfijG0I2DFaK49NsjORQTr9m8EouEG0E+6hm9jNxEzbg3HFZtpK8Eig/Nb99KsumsSecV5perm6Y1t9I6VJqutQRbSUQhia9xuIwIEiRdqKAMCs64hSGFnODgVtaeytosckSqGz3xVbU2aGGNycsWFU7m09T1JkmIOR7f40LdUaIs3UNjHBP6bydznBH8a19G0qDQtS+jupFmkuB7WZt1GK2m6GGMnaUOc1opEGXB5xUqqAMU096a4J7VETyADzT8imb1DEKwzSd87uc96Beo2udL6stbmJT6UwCnH61m/iBY39zLY3aP7ThSwOMVDp8NroWu2Vmx3zvgFwe4NemKwZccYXwKkARl5XjzWTd20n08yRMAG5UV4fcXU0evXUMhIYSEY/jTL6L3F88nmu0iU+sik+7NGoVjbqaxNWYjCg/rVrS7SOW2AJwTSyaI0t+I15jPJNG+mWSiOJVTESDFbM0Y9LJ4xQ5q11HDC7KwJ8ivPL68Lyts9xanaXo9xfTA7GOT3NGCW2naNAPW2GTHIrDvtcuby5C2g2xg49ooj021ufTV5WcZGeTWk0KmPHn5NZyqDeoTwvY1taJq1tZ/Uw3EyhQcqWPYVldVdTadf6ctnaO0ji5icv44ajUX0Mwzuxk+asxurLlWBrm5HNcMAcU1j7CftXn2p3DDUGX2lM8o/Ymse9u7pAQJQg/cT4rNDFXc3GFA7A+a1YLeJmIdwICPbt4xV61tY7eCRYm3BmFXkthBF602COwFS6dGs8xUAAucAnxUlxEbOdoZNjkeaH7FJJJkEKZIostIZlQu5AHxWpA+UAPeqerWou7CaMoDkcV5hcZtS0J4YGseZyJwwPmtL182LI3fFBlzHvuCoGWJwBXtHQegjStPW4lT9o65HHNEcsTeoWzx8Vj6kGkVgM4rZ6cfdo7xsd2w0zVLT6qBZI5cbG7Gpo7eMqrbOexoY680ma5SGW0O2VWwDntQhd6Rrmi6tps1xM0jGQHluwr2B3mMULHswFaED+3BOKlzzwaQtnIpo3EVV9KSKYsWypqUDI71G0WWYqcHxT44G3MS3uxQV12bpLFXiRjJGchh4qtqtlqGq9ELJ6wEmzeQDQjaaZc29naaxcXJd93Bz8V6ZpN60trHLuyzd81rIxbgninhkJYEA+ea8L/EDTX03quSUDCygOpqjv8AWtVc98c1W0x9usIOwz5r0iRQtoCMdqDdUkInA+a2tMP7JAPIojsF9wGPcTgmiaJ0gGwYxio9RvEgt2kZwFAryvVb+e91Ix2pZlc/wrX0bpts75VyT3zV7VtWt9EhMMBG7GDQFNc3Op3RbLNk9jR10zogsLJZ51Blk/KPitiSWaSYRKx4+PFM1O6NvGsKcse5qvHDK9pJIwwccUOahaXEjhWUkP8AFX7jTY7DptBtCubiLPz+aiy4maWT0oV4z+YVat2ktGH7Rj8gmtq3ukmXng1LupWGFJHPFeU9S3ERvZBguwOcDxTenbE6gweaFrgt+RD+7Rm3TFv6W24tImDc5QcrQdrFm2k3IiXc8THg/FP0kly5BIwRkMa1XSSaElm4U5xSQJcxXMDsjiJmAzXa1YzHUnKNJtIGMGqem3LQOnpkA45ogineQZLkmr8dz+UYq3Id8JCnJxXnHVenneZVTa2aCpZSoHyKvJcLJZHPGPNVem9NbUuokAG5EbJr3W3UiNQo4QYApzgkYPfzWZdlMGPHNTdO+yG8iBweDVq4hJtMLxk8mrFukqw7XHHzXnf4gajqYlQWwZYlfG4fNDmoJ1FLLazXbv6czAROfFewILi30219d84Aq9DcQy/lkBPxmraZH6U/OKXkio5cMuDUQHtKr3xxWZZXsk7ywtkGJ8GtdymzeGxg4qpqEMN1aSQvhty8UGaBYXM8F7ZT3JAiYxhc+O9Bkeh382sXWmG6P01q24DP8a9D0iFRpsAibd+6f1rejOwIrfxpYZI2mmGMkeK85/EqwknsYbp098TkE/6vivOI5WUbRx9q6JgL6N245r0hpkOlqxPs296DbsrJeJtOVJoj0pRtH2oqslAjzj3ZrSt09SUhieaFOo5L3Ur9rG2UiNeGNX9J0CC1RMoC+Bub4qLqHXorCI2tsQHIwSK85vbl7qRvUYsc0RdK6aJP2jr2NHErBIsJ44UVJDAYbYSEZkbkmqqWvrXHqOM1amtlaPachT8VTazSMg8lh2zWd1CCdNTJ/wDbx/76K4YhGvArjgSZIzUwwPODV23nxhX5HzVt3X0nKHOFNeL6tdRvrczH2KHIb7mvSOkNINjpInlOJpju/wBlaIuD3/l81ha/ZWr25M+0E/k+c0CaYCrTrIcEPx+la0txvKxW8TNleaItNljudPgWQYeM4Kmpb62E1yXU8YAoHswDLmiK2/KCeBVtWBOBVyEnxWJr1n6yOSM/avLNVg9CY7eOe1VVZhCc9u9GX4eWyoslywGXbFeow42gCm3DgIR2rGkxyTUujMDdXkOSN0YIP86dao7WExeRva/tBrVtGkNphgd3ihvra1uI9CSWGIO6SbmGKDdZ6i1LVoYLdbQwRbwiNj8p+aP7yz1EdNxASkyCP3GqmiRl0Vg53KcNz5o0TGwfpXK2WYHsKT1iVJHAqlcHkvvzx2qK2uclSx7nAFLJHFEZTEMSMcmkjK8ROcsxzVmBZDcOrplQOKBNUs5NP659cXDRWk/JGfNZPWmnzWWpxXOm3HuuyFYA962+nvV06T+z5CzlgH/2TRkm1kGSCQKrW5CX9wD2YDFZ/Ulql5pd3E4z7ARXiV3bCGf2jIHFU3xuJPg0YRXLNoic+KFjKzXpGfNHOkQH0EOaKLRSyZP5gaZretR6RZmSPmc9vtVDp/UpL6CS7uEX8pJNZ+sdYNHG8NrHtb5FAtxczXUpkkYlz35qxp1m95dLEFJzXpOl2ItLVIUHjk1rQ24Lb38VPIhK9+PioCVgjO3vVVrh5GygIFPRGkYZGaqdUxLHoiYHe5h/qogdlBbHbNRbxjtzTSzYzTkuWB57Veil9XIB25GDXnOq9HXsXUUcyH1reWTe2PFesQIIreKIcqqgCnsMHd4oM66v/p2sU3YzICf0oMh1ONGuHyDlSF/WrvTnUAtp2MtuZpW4jwKM1vFcJNLbi2R+Du8mqd/eW5uj6UbsoAGV7E0HW8hRjgkUS2V0JUVAQcCr6OVl7cVbW42gEnAqC+kiW2kmdvyrn9a8e1DVf7S1CUBFCgkAis6X1REy/avQ+h02afCD5Oa9FQbYhjviqswZ+9Upl2oa7RC39rqPDjt+lXZ5d5nhwFUOTWpbS5to3jX2lR3rtViSbS7jfjGzIz815nqnVlpLpf0cVmPUI2l8djRvZ213c9LRqZT6zx8V3T2jPZQFpySzHtRGAFXgUhbaOO/mqd1Jx7eMcnFYFxdyi7yoOPOe1R/VSCcNkcHIxW2ql7YTZG406FQJDIRk+KuL7cMH/WhbrHSm1fTjNbk+tAcjHxQT1PaTRdO6fqguGNxBIMqfBqx0bq19DqL3WpRti6TCEj+HFehWyuSzsSAe2aqy3G3XfRY7VKDJ/hSXsgW6uIkywaE9/wBK8ru7YPI3t28nvWb/AGMzs2TjyKnEjQaWVB5Xg1k6ajXOqKnc5ya9SsLNRAmOOK1ldYUHwKAup71p7/019wJAxW9eFNG6ZjjVNskic4+9AE8+eGxk+aiSPbyDwaNem9PVLUXAGZHOBRjDBsRFOdx/MatsUTA7AVVub0KMR8mqwDXJy+RVuO3LDAHFXobb0x2rC6wI/sdf8TF/VW0UyCfk1wTC1FtJY47VxUA4802OaUFgBgZ4rQjuFC4J4NWoLsLhe61PJcxQwtNIwCIMkmvEOqOopdf1eSVQRbQHap+ayrLPoSK5ORytaWjasdIvhdexmjjbards16NoFxJrKR3uoOh9QHZGDxW02naerYeNQR968xe4Qe7bmtTTZklZRGdp+KI4wVA381b9NXiORyKH9dLLpsw7DGBXjUTejqLqTzurcuLYvbrKGGO1G3SH7JIkPbFehKd+BnjFRyBRWfPyjYGaqWDGPVoGzjkiiN47Y3zKfzsM03TZDvuLc/lRzj9Kl1iBrjTpfSJDKuQfFAV5qHT6aEYmjU3LDGQOQ1XtJuNY/sKOZXBjVgMDvije1fdBG3cEc/rVnI701yChFU7hMwkDvQ5eMylkxyKzZXZo+DgiiCx/a6WHEhyvfFWrK4EsWOTirkcB3M2SQewqT6QCI7UI3DkV5b1LZzaZrSCVWks55AhQ9gT5qrc3OoWerW8Rg3WtqwZSBwB3o2TVppWimMf7Jh2FW7SE3WqvcygEbPaKluwv1PqhcH02H+VeZPIPrJlmUFC5CmoHjdJCC/B7YrAvZ2AljA4BrU6P05Xm9WReS1eiQbEHpge0djVPV7tba24PJ5oZ6f06TWdaNzMp9GM5BParHV14Zr0xIR6ca4wKDpEJPYY85q/pNhJqN2kUXKjua9TsNNSxtYoQBvHOatuwjXPnzWdI8k82M4FTw2BkYbc4rUt7FUOXGauCJFHtFRscGhzrBR/YqH/vUP8AVREB3A7ZqGRhyKqEsGwppkmQc+ahjdzninmZhjHFTxXPIBBNTXMMN/bTW0pIidcd8YryHXtPj0q8a1tblJYGOSFOSv2NZ9sfZc5OAAABUU1s5SNwCQQaksNc1KwnQwTsGiI2Ke1ei2Oma7rlqt/c3Rjkk/dBxxQrHkKUPf4pYLz6W8X3Yo4sdRSeEZIIrRa8iSH2sMmhjXr0yW7xKcivJ9RQRaiX7A96tW+pLJB6RJwDRxoWpJFaIQcEeaNtL1eOfA3DP3rWdxsOBkmqEzlUPaslnYXcJA/f7jxRVLGBfRy4z7BzVewkI1q4VlIytalxj0nYNxjnJ8UFTw9OjT7mSX0lkOQADzmmdGPJJI8RYmPBIQ+aM7C4ecMrR7ApwKuhcH7U7ZleKz2lcTFCMqayLqA+s+7t81nJa+8/Bra0qIRQTArlcVd02FFtsgAFzmtNQFGO+Kdg/mJ4FY2vaXDq1hKpUF19yGhjqhpLDpwSRwgvIvp8Lk57U7QpXk0S2kuRhQMHIxU8Oox23UfomQ+kUyv8q0L66WaVfR5IB3fxrzC/ci9uOOFkNQpcK4y/cdsmhu8kzJMR2Jos6bnVbZNpGSKL7a4VolViCaGNaujd3Qt423MTjAottok0PplRsCyOMn5rzy+vEmlkfOctgiqEcT3d2kMQJLfFetdO6HDpOmrIyAyMMnjtWkvJzSPCpXLDOOwpLexDvvYDFX449owBUyfemTMV4FRd6kKxyLtZAR8MM02YiNeO5qmVOcmohHlzmpxHwPbkeaYIFjJKrkH58VWnuLaA4kbc57KozUEX1N/IUigMKf324p9/0pJqNkYReyLNjhlOK81u+jtX0vUPTuIJZkPIkXJzSP03qTNmOzmYZyfZTo9N1KGURS2M4XaceyjPoDSIJPqTe6UVcEFGlWvRVRFUBUUAeAK8u1LRldi8AAlxQRqUUlu+WBDA/FJY6/PakgtxWp/ykaWPajc/rUEt7JcRgMxoY1aMkO2OQazIiFwM80RaZOzRbN2MUV6QLhpF2E16DZyMYVEmcj5qC8ZSrYNZSlgwI8EZowYl1gZfKjNTgJ6vrbQrNwadc2v1VpJAG2lhjI8UFnpPTUhuJZ7j8ufzNxmu6UNtJqGYG5Axx5ozgYOzADGDV3AGPilbAQ/NUZE2EOfnmqd2m8hse002K1GcquQfBq39KQjKDjIpNOhNlbOsz8FvaTWkhAQEcjNRzziJCM96zjctEjKRx3zWU15bXmkzSlQ4hYkq3ih7p+5vtXNzlAlnG2ABUN2DZdVxM67lK8D5rUv75n1KJIozGrKc8V55evs1K6QNnEjZrOllIJ5NZF037Qj5rc0G6EbqhNFtzc/S2yuD3FRdJWJur99QnXMSHOTTup9aa4ldFkwi8KBQattNdThIgWZzjivT+lOllsFR5kDTHklhRRcKZJCqHAHcVyIuP0qRUXOaf3PtGBVhVGKaTiq0zsWp0Qz3p8oCDiouQQTznxSgKx3eBXFFJJqrdXkVjHuc7v8AUXuar2lvqWuHe6Nb2n7uRg1tW2gW1sR7PUk/vtzVxrbawGzOPgYpwRShGCp+1cIwwAfnHbNSARp+4ozxwKa8cQwWRT8Eiu9v5sBfsBUfrLXhuudbtJNstMDacE1StNYTUAY7tAWb96s7U9Hlh/aQ+9DzkeKzYZdhABww71rR3IZByKq3sfqRFqHXUrNjxmtzSGZplXHmvUNBgC7DgUYCMbc4FZl5GpJweao7RChLd6J7OeJ9OincgKAAT8GpriWOSHEbZJINWixVck8Y5oGl6bbWbu6njvHFuCcoWxTOhdMNvqNy+/McZIFF7SSW15jaSH+K0wx4XP8ACnk571Tlk3kjbwKiIO9cjC1ZiRSQR2qVotxGDVaS0aS4Cuf2feriAKNvZRWJq8oeFwH9OXsoPGaZbyySWKiRQX7GvI+pNTv9J1OYIXWGUncgPBra6Y6ge41CGysU9npky4HGaLpYEfqGAyBXITP6VLq8C/UW8qr5Iryq9UprN4pHPqtn+dULge0msK4kJucY4q7p8jLMMDmimeSS4t0QNuY4GKLroponTMVsmFkkXLUF29hc6nMwRNwJ4o76c6ZTTUE06B5j2+1FgPpwk/veKiXcBk92qRV47U48VNGoPNS5wMYqJhk1WnQlxtapEBVfvXHc45BxTShyCO9cc5JUYXz+tWIrGWRFbOAeatLp8G/e8SMQO7DtVpJUUYBAHxTxIOSKeGyKYdu7jvSMuB25NQtgd6asnqKRjsacMkYwa70lP7or5L3ANzk1NHdGNgR2NEthqQaMQsdyn5pup6IksJurTg92Sh5XaOTaMgeauxSeqhQtkVl3UYSQHPetXQlAny1en6FKCUXFGDLujz2rOmgb1Aw/L96p3oADliPGBU+lTrcdP3ERJOyQ/wAs1fuZorbS4yGw7KADntVqG+jltgFkBcrQLBpOvT3N7Ha3ZSMMWYA+Kn6L1E6VfXVjetmYvjGa9CSQu/qOuB+7kVI5ywfOMVzSAjIPeoQ4yc96hmErldp4qxA4XEZ7/NXAQPNczYx8VGZf2pXHGOKytd0w39ussRImj5GPNY9g0swFo0hWRRgmsP8AEXR4Y+nRcbSZI3ALVi6TfWWlrpa6UFe8l4m9ueDRjd3Mdvq1tO4JlZDuUVHrOqObizSOJkBYE5rzjU5t2vX3j9q2f51RuMGI1gXHElWLGTbOpPIFHXSdsuoatCh5C+4miHU9KuNV1Qqx/ZD24re0zTbXToUhiQGTy1XpLiO0jLu4H60yC5NyAyjIqwMk81IpwCa5DvbmrKcU5jULnioQpJzmpB2p+cjApW4TsAfJPihldUk1vqEWemti3gP7aTxkeKOowAigHtXMAThjim7Qp5C4pd6A9xThIOMY/wDmrg6ZJyM/rXeop7kUhCHuM121RyOKa0yrwaha4UN+Y189x9B6jcRRvFsb1F3AfasDUdIvNNkKXELKQcVRS6mhb2HmtjTeoZkk2SHjsQfNX73T4r6E3VtgHuyisURSxvnlcUy6USoDjBFamiQ8gsP0NejaVH6TxYNGiHMYB8is++mMalVGaG7m5LyNuJwK0+kmEsV9Fkbe/wDnW1qGmw3WnoodtyAdql0rTY4Yd8hByPaCKpa9Bf6Wks+jxo5mXDAjtWf0loEVwn9o6gpN4ZMuD4ovT1DcSAj9kv5aV8AckUx50SM4Gag9SNtswbI7EVPJETF6itUCkg8n3VcV8oMnmlV+CrHnNNMgEm0jHHenCYZ71n3NjGky3MIxIW5x5rP62RJ+kb0NHnC5/wAq80046boGi2+pI4lvGYDH92iRNQS41ayurlgI3TI/4Ve6nuUkubVIiFZdr9u4PavLbuV31u7Lkk+q3P8AGmyuCpANYt2dr5qS1bLKfg16P+H0kcd3MWYZA4o4NxGNwi/MT3qG41GLTbcySOC/fFBUmrXes6msCk+mWzx8V6RZQLBbog4IUZqZuMfenYyBUka1LnFIxzTGpu3K01Y9pzuqT3McJgH5oB686nubIppVs/8ApEvBK9xmiPoHQZNK0cSTcSz+9ye5rdv9fsdOyHkDsP3V71hTdVXN3Ji1gIU9ie9WYJL2RN8shBPgUyR7pmPuYfFQQxag0pPqOMdua0ba2vASxlOfuask3KYBfmni/khGGQtXDUJZMlYyKdHJKQXk4z80xp4VOGlXNeTXHXVjpRUaepkkiUKCew/ShS+6wn1CVjdpG6sc4xzWfJPp91+WIxsfNZ9zbGCTep3L81oaVqsttKE37kbg5ohurSO7hEsOM4zgVh3EEqsQykKBWzoMe5EyfNG9jMBcRx+aM49oRSx8VmajcRJGwH5j2NCV7MEVj3+atfh/dNNqOoRn8m0fw5o/Z2js3DDBVTzn81UtH1B5LSJ3X7fpVTXurIdEuWhliMnqJwRyAaxenNcuL5r2TeUVjlUovsL6S5tRhWBXhs+ae8E8jZHA+KeLJmXDPjPfFcllFGu1BkZ81MwYRbR4qr6Kv7i/u+KfJG4AxUZaSOVWcmluLgyKCuc/NMgZmY7jkCrKSEAnGcfNZ3UvrTaHcwxjO+M5rxqz0OB9Mnvbm4OyFiPTB4Jop0pLXUfol2nZEhOWrS1uFmeC7fAEeAfuory3ULkNrV08RzG0pK/pTt4POPFZV0Du5p9qpI44FE+g3D2s5bcRnjiir+2JI09mSawNVvLm6k/aOxHxmiXpKxjjtjdyqC2eM0ZxS7sHPerC8nvUwqQHFOzXU0jNcO2DTSOe9VNV1BNM0q4uGIDRoSM/vV5r0lpj9VdQz6peElY23Ek8ADtR3q2s3E7ix0xxGoGDIeMAVSsrHTo5hJOzXNy35iTkCtkGBXCQwr+oFXI4SVySQaekSp7nBY+M1aSSJULPhVHc5xivLuquvrq21ie00tg0Y4DD5pNKuep761Fy11yeQOaW66g6lsX/AGhjZQP7pqq34hauFOFjGB5U1l3XWeu3SZ+pKD4XIrGbqLVCxLXbk/c1G/SV80hAU4IFTR9DXcmd4UY80Oapp0mm3hjJJA81XhnYsVY5U+DSbAkuAcCiXSb0wJt3ZBrZmnt7nTZVdQJQO/zVHQtzSqgOcGi6wVhqCA980crjaNx7ChjVJt0r7ecUIavelYWXOCat/hpdk3uoox4ZM5o5RLq70gyrcnCsc8+KsOXtNGiW3UhnXljU1tocF9aq90FmJPOe9MvNFs7MxvaRmJ8jPwaI4Y1EKlQAcDOKkxxzULEJyO/3poOeQOftUpjJXIPJ7iqrWrCXKmpmQnGTgimtFuJLEH7VBcRARqAMHNQxRsu4sangG3v8VndTzfTaLcSBgpKEAmvF7DRNV1EssW8QFiWB7HmiqHUINHkht7oCMRD3Y4zVLqjqKC9kSOzuSU2ZIB7UHxiFgWZue/JpnrKeAQap3hBHcVPp4EgA44okt7cqilRWlCrYyR/nVSdVN0i5BycHmjK0ljht441wFA5x81qW12GyRWta5ZNx81aGRXM+Oacjblpw4ricVGCTzUqLwTnxXlH4m9RetcjTbd/YgyxU960elXSw6ODLJ6e/LSt/e+1YV71LI7yCPCRZwAO5pLHXWR13OwB7nNeoaE0dxapMjBh81tgKuXfCqvJJoQ6k/EHS9LLRQsJ5xxhTwK8x1frPW9aZlWVo4jxsj4pnS9gLrVUjnBbyS3mvXOnGhWSW3yox2T4FaWqaPBdWzFUwxHGa8j1zSp7GV96+3NUTAGt1ZSNuOaoPZbmJCACtq46sMUeAwz81lXHVd06kRv381j3N0b1MyEF/msuSLZkup/hTJM8ENxinQzOjLhu1bK38rQhPkd6KOlrUlg+3zyaL1tXeQMBtx5rbVnW15PIXg0KarcmJXLGgHULl7mU99v8Avoi/DyJk1W444MROP516Tpo+t0JoQojyaZqt+mlaAiPywXaprA0nrK4gZbaRDsb97FbUWri+naEPkqeKMYSphQDvinOpUVVm4HfmmxuRVlJCRU8FrJdSqsQ57k+AK3INKt4gC6+q/wAt2/lVwRRgYCKP0FL6af3V/lXemn9xf5V3pp/cX+VI0MTjDRoR91BpBbwqMCJAPsoprWtu5y0ETH7oDSfRWv8A8ND/APTH/Ck+htP/AIWH/wCmP+Fd9Daf/DQ//TH/AArvobQ/+6w//TH/AApRZWo7W0I//pj/AIUv0lv/ANhF/wDIKX6WD/sY/wD5BTTZ2p728J/VBWZqXSmjaoh9WzSOQ9pIfYw/l3/jQNfdIXmiXquJfXsieJMYI+zD/wAavQgBcDsKmzhaq3E4jXJqmdU9McVLDqolYDbWikoccjFOBKguF3Y8UMdcdUR6BpjRxsDcyr7VB7V4ZeTSXdy01w5LyHPNFWs382m6Tp1tG2InQk0NXMxkJeN+DUKT3Mf73FGnQvUl9DrNvZ7iYpTgqaPvxG/tB+nydPnZef2ir5FeQ6Pos+qz+lApaTPO4816x090Ra6fbqZ0V5G7iqnUHTh0e4i1HT0z6bbnUDxQxedXC26ngvrUsEJCypXtljcLe2Mcy4ZJE3Z+KHOrtEjvLN3iT3EeKENH6cNzYyqeGQ+ayb3TvprlokVsCgqWxuZB+VsHtxWhp/Req3+CsZgjP78vArdt/wAMZ5wFXUIWk8hTSXH4eXkBaEzo7YyATWDqHRWoxHdFFvCjJ20Oz2FzbuRJbuhHyKu6YA8yrI2APmvUOnPQVQEA+9FRg9ox/IVTvrn0YivwMUGXzC6m2M/FQW2lWwk9+CPvWr04YE6l9C3x7oyv+VehabYpa2gjO5j/AJVQu7G31HEEowVblfFXF6c06K3IeJeR+b4rNuNNs4LqFLNwZCfdg80WW6GONVPcVJI+B7vFVJZFkjJHcVSLyBdy981etjJIVUcsxwBRjZWqWlusYwW7sfk1Zrq6o4p451YxOGCsUOPDA4I/gakrqzrfVBPrl7phgZGtoopfULAhw5YDA8Y2HvWjVE6g41pdP+hujGbczfVhR6IO7GzOc7vOMdqvV1dXV1dXV1MliSaNo5FDIwwQfIoMvbL6C6eDuo5UnyKpSyqgOaHdS1BdxGTnwBWWgmnkAXccmtu3jSzjDyuN3xV6O79V1EY4NV9c1yPQrEzSPhiOF+a8Q1vVZtVvnuJ2LEn258Csq4b2A9zn+VFs1lJ1D0/aTw4ZoFKOmewqC16UnnAKA7AMYxRFpn4dSzsryriM/NEK6R030y6XFxIizJyOef4VqWXWvT+sbrNp1XcNu2THNOs+kLO01Yahp5VVP5lXtRLEP3TwQc5qWSGOZArruXGGHzXmPW/4fF43vNLXkAsVrc/DfW5J9POmzKwlt/zZ+KNrnayEEDaaytLtokuLgRkEDvVa+0qKa6L47j4rz661PSdCsBhFur3Htx2FB02s6vrV4kKTSYkIARBwtepaDpKdP2T315NudEySTQPqnWUkmqTTwNhS2F58VFF1fMTtL5/Sr6aza3w23MSfyqveaZp99bMbeMRyjlSPNCqapf6TdekJjlD/ADr0jp/rCO/tljn/AGbqOWNVte16IhljbOfIoIn1GUyEq2KiF5eMCVlI/jW50ZNIvVEbO+TtJP8AKvRtP1i6vJJo4pMpGck1saPB9XvmbOC+d1bckKzwPE5wo4zWHaaPbadetcTTE7jxk0QEq7KVbIxXSDMdVliB3DzVcx5O1RWrokIfUo8/ugt/Ks/qe8vdM1PUFivLv3R215DGsxAVI3P1CgfGwAkffxRVouXs3uTNLKtzM8sZkcsAhY7AvwNuD/Gha51W7/saTVbK5urgLeqFu2b04nQzhCqxZOVCkruIGcZBo5kjEsTISwB4yrFT/AjkUNdE2kcGkO4lnJ+tu0AkmZhxO/gnvx371a168uF1XRtMhleBL6dxLKnDbUjL7QfBYgc98A4+avadaT2dzeJJetcQvIHgjfJaFdoBUsSSw3BiM9s48ViNYm+661RDdXEMYsLbKwSemWJabBLDnj4H8a0ekry41DpbT7m6kMs7xe9yMFiCRk/fiq6tJF176IuJzDJpzSGJpWZA3qqMgE4HBxxUvWc01v0fqs9tNJDPFbs8ckbFWVh2ORUJFxpvVWmWwvbieO7t7gzCZ9wLJsKsB2X8xGBgYqbqC7mt7nSolleO3nuSs/pZ9QqI2YAY5xkDcRyB9s03py3vBLf3N1PevE87JapcMf8AoR2O0jIOSwyeSAua36DOq5rpNWkWC+uoEj0W7uAsMpUGRCmxv1GT+vnIq10xc3UmqXkE91NOn0NncftWzh3Em8j4B2jgcDxTWu7rU9f1i0IvhFZGOGEWkix4LRhy5yw3H3YAOR7fua29Ee/k0WzbVERL/wBICcIQRvHBIxxz34rO6mVUFvKe/K/+NAmp3hY7Y/zfasy2sprhy0q1cmlh0yH24MprFa4kurhSzE5Pati4v4dGsmuZm2yKPateU9Ra7catcGaWQlc8JmsOKEyne7YFQ3KFZMbsrWjoOrXmnXSRW0gw7e5D5r0dOu0tIyi6evqqME47msbVuutWvgEiIgUeFoOvJ7m8mLzvJIT5Y9qrrE4YMjYI7HPNblp1VrVlEI47yQBewq3Y9d61BqiXEly8kefemPFe3aJrVvrNjFdQOMlfcv3rQYja6hc7his2w0iCw1ee5iVVEi4IHzVjU52htXC+ATms3pWYfTXErPku3cmtGXVbNXwZEoE/5GQ3QzdKI0pk56e6UtZJLWJZLgDg5zivPNX6t1LWWKvKRCeyLWI1pPJIDsIX5qeKxkVwRn+ValtbOhyc4rRilMS8Zqlrditza/WKv7Qd6xbC5eAqQTzxVySR5h5Jqxb6ezR5kB/lVj6JUTDD9K0OlbYHqVCDjah/3V6JoXTskVpcuJMGdiw/SiPRIXt7Ext3DVokboyPmhK+0O8l1YSG7Y2qtnBooiTaAFPAGBU2cDkZqu4y4ZTg+aj9POSPzCr+iyCPU4w3G4Ff8q37zSbLUJlmuYBI6wyQAnwkmA4/jtFWLe3itbaK3hXZFEgRFHhQMAVknpPSjaPZhJ1tC5kW3Wdwkbbt2VAPHu5HgHtWxFEsMSxJnaoCjJzVG10Sys7yS5hWQM7tJsMjFFdvzMqk4BOTnHyfk1NqGm22pwpHcox9NxJG6MVaNx2ZWHIPJ/mRS2dhDZByjSPJIQXklcszY7ZJ8D4qJNJt49UudRVphcXESxOfUONq524HYYyf5mn6Xplvo+nx2NoHEEWdgdyxAJzjJ5qE6JbNqw1P1Lj6kJ6YImONm7dtx2xkVPqem2+radNY3Qc28y7ZAjlSR8ZHNRyaRby6jZ3ztM09ojRxEyHGGxuyOxJwO/xVLqDRTq8tkZIILu1gZ2ktZzgOxGFcHB5Xn/5vsK7p/RX0iS8K/sbaYoYrQTNIsWAdxBbsWyOBxwPvW5WZf6FZalctPcCUu1tJaHbIVBjfG4YHzgc9+KdY6LaaddPcwer6jwRwNukLDZGCF4PkZPP3Ndc6La3F6bwNPBcMgSR4JWjMijOA2O+MnB7jJ5q9DDHBCkUShI0AVVHgULdazkRWsCfmYsx/TtQjFb7SHPLfelvLlbOA7SN5HaheZpLqUuxzmpxJDpdv60pG4DgGgjX9am1F2Z2OzPAzQy6M75JwKkRUZAik5zWncWMNzbqo4dRWTbWxj1CIMMOHAohZcyuD4NQyRqQSARzyagk9HsBnimNs24UY/hULIVB81EkZOQAefgUTdG67d6HqaxsX+nc4O4cCvd7eVXijkU5BGQaqTXoXU0gXuV3N9qw+rtQNrZMUfCycUFt1G9vYfTW0m0kcmstdQcqCWcnyc1U1jrXUbwuscxRD4FDcs086kvM7Fvk1u9P9Om4kWTHHnii+fR4IIlUxrUbadZRxklFzise6eJMoqgVnS7th2d/FallYtPbmOTOGXzQVJbNDeyx8YVzitizgUNvbHFaxlVk9oxiomYMpzyfFaHS8P/pFE/bII/yr16xiCWygcYFWYWDbgFxTwSKCNcGv3d+8FuwWFTniiLTbt0tY45zmRRg5rSEokHfFNfaoGTVV7g8oFwc96jaWeN0ljGGUgj9aOrG8S+tEnTjI9y/3T5FWa6urq6urq6urq6urq6urq6mSSJFG0kjBUQFmYngAea8t1bXV1fV5J4yfRX2R5/ujz/HvVC61L0MAdz2rKkma7LSSN/CnxejFHvbsnJJoC17Xmvbt1BPpqdqisNmMjbi2QPFRtlhx5qxYRKsw3cnuK1j5yAD4qpcBUuIJSOQwzitB4mMpbHB5qzDbiRBGyggnkir2qrb6Vb26RWiOXGctWU1/Nj2WsKn9AahlluJh+WNT59oqskdzuJWVQR/qipWW5cAGXznO3FG+i9ZXcenDTghe4xtjP3rb0yO9s4p7/UDmeTgLnOBQh1BrM2q3HpP7YkPYVifTxOTn/fTlgRRgbgP1oWQORllyK1tI059Tuo444yVB5wK9k0nQo7KzQldnFTXOkpeKADiqj9NoRgnIrK1vpUNZloF/aIM/rQPHKIbkwXSFCD58UYaZHbSxBop1c9sHxQj1vYRWF9FJHgB+5FZFtK58nFXVlJ4FW7SF5ZQD2rfsLY299C68HdXptnKzL6YONtTo7JOEPORVgnjNCHUGrajZXDRWduZHk43gdqZoMGoYL3qv6h5JPaiqFd69sYqQqrH9KURoGziuZVIxirFndyWL7o+VP5lPY1u2mr2l3hRIEk/uPwf/AM6vggjINdXV1dXV1dXV1dXV1dXVlap1Jo+joWvb+GNh2jDbnP6KOa806n60utf/ANEtEeCwPcH80v8AtfA+1D0d36aFsYKVI85u4opAO9VfVEc7xkEYNZvUGpehpzRoxBfzQAXJ85OanhQsCDURmKy7MDHzV23LLIMdzWiSSear3Qy0QHhhWtPL+Vc49op9uJFIkT8vmrnUT+qLQ/8A2YrEZyMYpckjPak3ArShmOADWhpEy2urW0pYDEgyTRV1R1Mjx+haMCxX8w8UFJuLFnbJPenDIPapQ3HaiGz6VtpZBHFFvPnijXRum7LSYiyxKH781Jq2oxxxempFRWlwTEjg5B71p+ooqlPI4c5PBoN6h0q2unMigbx8Cgi6h1DTXZoNxT/VNYOqaxcXzKkxbC9w3eremv6vtzW1b226XCg0Q2lpsUHb7qvrhZEY91YE0e6fLFOTJEeCAT+tXU2/UZYZ44qZjhsYrE1LVIrCYEW5mYeAKp9O6jf6nezyTwFID+TNE+wLwKa2FGcV3JxinsuRXBRnBpn06NPnHepfTAPBI/Q0uG7bm/nUM6MUKl25+DVOC3cFkaR++fzGmxyP9S+GbHbuaravNKmnTBHfOM53GvOtO6iNpBeWZilkuJGO1txO34r0bQBNLoNv9TI7SDvljmp9Rd4wjRBvaecE08LDdRrI0hxjk7iDVOSyWdZYZY2Ns3Gdx3Y/WvGfxB0Wbp/WwtvdT/TyjcqiZuP86GLee7kmVRdT4zk5lb/jXoOlySTW67ppScf9of8AjVwxu0mz1ZSPu5pt5aBLdmxlwRz80/S7uKQ+i5AYDjNXLgRoGwAQRzTdPuIg+w4AXkVbu7ZWBmVM7u5FCnWMUMWlRN++WoGUc81bjH7IsO9QLaNJz2NXraCSN03A7c960CRgk1Wnk2PGx7Bhmta4mjm2FUGAop8MjlNsY481LrqSejaNjHsrHxzzS9+BSgEdxTx813JOe2DXAFTknd+tTL7x25+1SlNqcjmkxXql1q2n6REWRlDD4oO1fr/OUhfk1hWus6hrF9HGpJBODXqtlZGCwjibuBTLszRrsiGT5NNhQSQlpHJf4qlewRx20jMo3EfNAl7dqjMqHOPBFCmo20N6HMICyDk1kWsxt5wSSNpwRRxp11bvGpBBY1vRzBVUg9hTpCShb55o06dkhltYgmQxQZradhHIGJHxjNSSOQue5PaqU6CKMylQ79jxQzddVFb2KysLdkKuA5xRpCzNCjP+ZgDU4TA5rtvwKXFKE9xNIy4kyKXPPNcxAyfFQTspTvz4qt6i/kz7qQ7c4Qc+ap6i2LV4x+Y0ARXsOi69d+tamRp1Ai9ucHHNHXSs89xpLSTjBMjYU+BWy0kYADgHH+dUbi0inkDK7RAc7V80281KCwtyJHBfaTgV88dT6rdaprc89xIWAchF8AVmW7FLgMOxo40K6ReG5zRFuUOHyAtK08csb4bsKHtRSW1lF1DyvnFWYtSF1bjDYcjtVA30ltIQzHJPFaNt1PJArQS8ofNDnUN3JesvJKA8CseCFncDHFGfTfSMmpsMj20TT/hwDjY2D9qzdb6Um0zSzITwpoTPCc98VTvGARN3lhWrkeiu34FWrWYlx7QPmrfUR3RWuO2wVggfelHHNPJ44pAeea4EkGpVUYyTTlOO1PaQ8Z5qRWGO1YeoajdSK26Zjk1RtYhLKhckkmvWekNLtU2yCP3YzmjtgBnHxSW0atkHyKzb+MQT/s8jNDevTyekRu4xQHeMxEmSahtrSJlDEHJFD2o20cd05XIyal06V43Xax70baQ7SEbmJrcuEAj4rb0R2jVNrEcUy+vbhuooojKdhbkUbCNVgiIHJWmxoHYBuQfmqTabaRtc3Cwr6ijIOKXQZ5Ly1zM2SCQMfrWoRtfGSf1p47UuK5R7hSP3/jSSAbhTcDNDt7cSpfxoHO0t2q/IoW9iI8jmpEP+kn9DVG6GXfNYGoxous6ccA/m70vTd7PN1Lf2zSERZ/KP41uvuW4KiR8Bu2aqdQX89lEDAwUk98UEavdzyWcrtIdxFeXzZeRmYkkmuRfeOTRDprspwGPaiC5lf6NPce1VYJH2P7j2q6o9XTG388UNOTC+UYjmnTktGCWJNVJc4zuOaYWZuCxxVm3UJEGA5z3r1j8O3L2EjMASG+KOu+KHOtVB0CavGnUfJ71VuolfYDnG6tK3QF9pzgKKuW8Shx+oq71HGuy1/wBmh/013GlK+zuakCjYvJpojG4d+9PCD0z+tO9NeO9PCAUoX708Lx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data:image/jpeg;base64,/9j/4AAQSkZJRgABAQEASABIAAD/2wBDAAgGBgcGBQgHBwcJCQgKDBQNDAsLDBkSEw8UHRofHh0aHBwgJC4nICIsIxwcKDcpLDAxNDQ0Hyc5PTgyPC4zNDL/wAALCAH0AfQBAREA/8QAHAAAAQUBAQEAAAAAAAAAAAAABgECAwQFAAcI/8QAVBAAAgEDAwMDAgMFBAUHCQQLAQIDAAQRBRIhBjFBEyJRFGEHMnEjQoGRshVSdKEkYnKx0RYlMzZTZMEIFyY1Q0RUkpNjwsThGDQ3RXOCg5Sis9L/2gAIAQEAAD8A9Jz/AKxrge/Oa5O1cw5pBkZ+9Ie1KDkYpAOafjxSeO9V2357muBIqUN2pWcIpLVRfVFibDoVBPc1cjkSRQ6NkGnHGeakU/BpxFAnUSMNYHGaRfWLYYcYFWRkYBJp7ttQgHg1FFtDjaTyRRpaD9go+1TEkHFOGMfem5OfNdTXpnik5+TSc/JpwOBXA5813alDVzeCKbjJzXAHNOBIP2riec54qGQ5PBpUJFSA13bzTgT81GxOc5OKQse4NOX5p+T5PFIR8GlH3rjTWJArozipAT804Z8ml71wrm7UH6qAdUcVACQMUVkc0oXFd+WkZhnNLuyKTzXAgE1wPNcvB5pxHmk2g00xgHNcAAc12xXk57CuvLGG7iKug4XjFY9gs1lcGKQERE8H4rZ9p80o74zg08N4IoJ6j92qR98nilUFuSe2BUkg5BBpWUhQe9RKcSoQOCwo1tmAiT9KsDBOaaxwa5ST3rmz4pD25qImkBBpfNIaUDApe/FMZW8U4H281wYEYxTgRSHNcwwMVAw5qVCMdqfwaQ96RjgVGzEinJ+WsTq27uLHR4prWZ4ZDdwoWTvtLciiFgMkfemZxTZX9KCSUq7hFLFY13McDOAPJ+1B1j+K3SV7dC2a+ltJC23/AEuAxjPwTyB/HFGZZWUEEEEZBHY0NdcdQ3XS/S8urWUMM0kUsaskwO0qxwexHPas38PfxBl63nuoH0o2rW0Yd5Ul3IcnAGCMgnn57Gj3ac/alIPiuxiuY+3NBmpt/wA7OAO1RDkUWb8ntSlsdqbyaQL809cAGmAGuxingCuxg0/bxTcYOaaSM1wAPNQ+uscqq37xq72BycDtVKYQXCMiv71+azLzqTTtNgzeTj1M42rVIddaOzlUZnYjNMHXVlkqYZKqS3Npr94jxy+iQf3q2l0eRYwBKGz5qF9LnBIzk1WlgniwkiHiqoJ9RD8Gja2ANuh+1WMgCk4ruO9JnzTWOe9MNcFpc0mOc0ua7FdzUZY5xSgEc08YxSg54FLjjmq8n5+KlUBRSn7UnPmuxSEcVye3k0PdcYOgwf42D+qiYkBj+ppjHngUoJIrx/8AE78Nr/Vdbi1fp+zE0lz7bqFGVTv8PzgYI7/cZ80RT66OkPwphmiuY7q7sSlhvYEq0yvtcDPcKAwB/wBWqP4l9R6HqP4e6hbWerWVxO7RFIo51ZjiRSeB8Csr8Fdb0fSen9TTUdSs7SWW6Uqs8yozKE78+MmvQdU/ETpfSdMnvDq9pdGNcrBbTK8kh8AAH/PsKu9M9W6V1Xpn1mmTE4wJYXGJIm+GH+4jg1sEk01gduKDdQyNTl+ai3UVKcn4qQMDx5rq78xpe3FOI4pABjkUm3muApQSp57VDJKQTk8VC1wPNSRSeoOBVfUQqRxzE/lbPPYViaz1ZDasggnEpzyimg6/6u1VpmdIhCGPAHcisqCGfWrmR5WJmI3c1WgiZJiNuXBwa1xazIA7LkN2J8VMFUAFJTHIO2PNGGhdQ74ltrpsOvANE8Thxv4I+ac4EgyVBqjcaZbzAbRsYeRToJLq1HpgLNGO3zVmPUoXbYwZH+Gq5nK7vHzXHH8KUMAKa2SKQDilBFJS5FNPfiuDClLfFN2+7NSbeKbtpwG3tTiM8k1A4w2a4NkinuQAMV3FKTxUbd6cDxQ71x/6gh/xsH9VEzoA7c+TTO5xQR+IXU+vdIQWupafa2lzpxb07hZVbcjn8pyD2I4/X9ah0X8TbLWOkdW1gW5trrTYS8sDNuG4g7Cp8gtxzzXl3Wt7cyQaB0hEGL2kMclwPMl1N72/lvx/E0Tddfhp09050XeanZi6+rhMSr6k25cs4B4x9zVL8MPw90Pqzp66vtVF16sd0Yk9KXYNoVT2wfJp/wCIH4eaJocWm2GgW97caxqE5WKJpd/sUe44wPJHP2NF34e/hjc9JXseq3mqubtoyj2tuB6RBHZmPLYPPAHIr0jO40/Htz5oJ1L/ANaS4PPFQ4PmiyEiReCKVVw+akwCa4LtNcRg5rhml7mkzSrXMeKqXS+wY71nSg7R+tS3Gp2umWytPKqgj5oO1vWrzXbkW+mblswPeT3NWunumIfp5Lq4Xfx7Se+azep9OVLiElQM9iveqklhLYCyvYG/N7WI81n3Y3al6irtA/zNE/T0kGpRS2F0vvP5W+Kp6pp5spQkynCn2tUaKcgr+YDIra0vXpbWVEuCRESBzRssiSIrofaRxStxjHemAe49gfkU2WFJgN4BYdjVVVvLYkwvvH91qnTV7csI5/ZJ5BrQUqyhoyDmlJCjBHNNBGc00nJyKduBFNK0hpFHOad5p2TjNKGJFKDzTs1GQc5qJ+TTwAqfenYytIODSE5Nccd6YGy2O1D3XGf7Dh+PrYP6qJnflv1piMCaz9d0eDX9EvNKuiRFcxlCwGSp7hh9wQDXlGo9H23S8WldKW9y13da7qETXMhTb+wjP5QMnjJJ/hXrsuk6ZJqK6i2n2pvVGEuDEpkUeMN3oG/Ga7W36DMGfdcXcaAfOMsf9wryfpXqvqnQJ7TTNIuQsd3KrR28sasjs5CgnIyM4Hmvpxbf3RSzJE1yibDKE5GfzAHuAT4qwTkCkCgc0jEAHJoH1DP9rTfwpK2I7sRSgA5zWrG25Qcd6f8ApS5x3pOaXPFIGOaQA5p+OOK4DIxUbxhwRWXqs1vpto87kb8YCnya8w1CW41KYPK7YdvavxRdplmmnaNv2/tWO2iu0iEVqi4AG3sKDutlaOeAYwD5q6tsh6et22BkUg5rE6g0qOD0p4W4PJqpbk211HMmRyM0eXtpFqelkFRvMecnxxQKVVMQgn1EPerkyw3ESpIcEjgj5rR6d1qSzu/7OvCSD+RjRpkFSwOfvSLXE0o5580k9tbXFs4ljGCOSO+ayYvr9OkPp/tLXHCdzWlZ6jBdJtVtkn91u9WWYZAHHzS8jtXYIpQT5pGGATUPrc4AqXdx8U9TkV28Dik3gHvTt4+aTeD5qJsF+KmVRt+9cTjim/vU4gYwKa3aoYiXlPFYfXBxoUA/77B/VRK64LceTUUYG41DNdQW5JmnijA5zJIF4/ia8r0HUk6v/G+fUIm9Sy0y2dbdgeCB7Nw/VnY16y7EHivFfxp1KS/1rSdAtsvIg9RkXy8hCoP1wP8A/KsXWtNXRvxZ0LTE7Wr6fET8kBMn+JzX0hjJP60jDzSdxTXGVwe1BGpgHV5BnFM2gdjRALFAobHuqxbkkbSe1WwuKUjNcRxTRS8A0ueOKYvB70/sM1T1G/j0+3aSRgOOK821XUrnVr3a5JjXlais7aWW/VRjHBANGN7C4kgRsAHBxRLFHthXP93ih/qmz+psAzDJTzTdDkjutHeyBG5V4WsW6i+o32xycHAJ8GsqeKWIOhH7VBnb+lE+lat9RbxxggSbdrCqp0YzTTspHGTQ/c7rJ0JbI3EEHxTyZ7z3JC/qrjawFegaIbh9PjFwuHA+a0duDUEl7apkNMikd9xxWVL1hokEpje6QMvfDCszUOvtAMRQXZz9qZb9f6CVVPqCPHNWlv8ASNQYXNtdojfO6tqwuz7YpWD5/K481pBTyRTlUnvSH81d+bg0npgNmnMo4pMcZFRc7+aQ/mqTjFKFHeo3yG4qVSSKawJNO57UpzkVz5IP6VDB7Sc1hddHOhwY/wDjYP6qJy2Gb9arvgNkcUDfiZ0zpmqdKajqctugv7O39SK4HDAKc7T8g5P86EfwHhBvtcnI5WGJAf1Yn/wFetaxq1noel3GpXz7beBCzfLfCj7k8CvJvw30i66u60u+s9Uj/YxTF4QezS/ugfZBj+OKodbf/t2sf8VZf/cr3xpFyefNYsWu7+tLrRGZNkdhFdJx7ixdlb+GNtbQkXtmk9RcmhXUNHvJdRa4jAKt4qE6XeLwY6IYzvGKei7HzVkMDSdqTdzTS2O1IGya4k5pfNJNIsMTSN+VRk1511Jqh1BgysdinAUVW0WzNzJ2JYntW9c2sNrrloiAA7BuFad7H6urW2SduaIFTMSjPaqOrRGTT5V+RxWB09b7TOyHEqdh81HrcY+oimiG0k+8D5qLWLIvJDPEufVAUmn2+g3SMtxEmNhGfvRLZ2TK5nYAbhytV7rStMLM8/phc5JY45rOn6m6b0VSstwhbwEXdQzqH4t2ce6OwtGc+GbgUGap1/rOpSe2Y26jwpofn1vUpS3qXMjKe5yaznlaRTuZiT5Jpu4BApGcVwcdx3FWobySFcrK6/YGiTQus7zTp0M0ryID2Ne39N65Br2nevEfcO4ra7Uw1y5BqQ4xSHtmmKx3HjikbBpo71JjFcDkU1hk124DilDZpcHNOxjzXbSQarRg+rg1idcjGhQf42D+qiRuWP6mo2H2oD/F29lsugLlIlOLqaOB2H7qklj/AD24/jQ1+DEkOj9O69rOoyrbWJkjUTSHCnaGJA+T7hwPmpbyDV/xW1SJ/Tn0/pWCTKM4w9yf7wHk/B7L9zXqenWFtpdjDZWUKwW0K7Y417Af+J+/mvD/AMU47rRfxLtNcaAvCfQniJ4V2jxlc/Pt/wA63v8Az56ef/3JdAnv/pC/8KHdC6g1zqj8WYtZ0q2MasyxSI3uSO3GAQ5/Tn9cYr3/AACfbXbcd67JB81w5HaqNupV8GrEg4yO9dHKDx5qTdnuKQ4xTSCDg0gTmnAc804LkA57nGKx+p71bLT3i5Lvx+leZszC4QPyCewr0Dp6wESeqVxkcVWki+o6m9Rx24FaF+P+drYqeB4ogyOP0qKVDJBIpoY0Vmj1eaPI47gitK+0qS63tGoBb5ParNnZrb2SQ3LB9nIY8YqlqXWGiaSuya8QsP3V5zQBrP4sSyO0OmQbV7b2oGv+pNWv5Wae7cBv3Q3FZbF5XLOxY/JpmGB24709IM98g04wHGO4qrJHtaoyAVPGDSKhxS7WHepkGcV7D+EaSizuvcQmRivTvvnNRsxJ4p68eacea7sOaTA7imnvSEjdinA5OKUrxTWJApqkE81IAPFOxkj4p5Apd4AxiqwT9rmh/rk/8xQ/4yD+qiXOWP6mo3bBxTXgiuoHhuIo5YnGGSRQyn9QeKybzpTSL+8guLq1E62yhYLVz/o8R/vLGPbk/JzWuqbQAAABwAPFSDBPeo57eG4jMc8McyHnZIgYfyNVxo2mY/8AVtln/Dp/wqZbSK3j2wRJGn92NAo/kKkQleSOKcZA/ilkGAKaC2OKhCDPFOxzzVdk9OQtUsbhvNPPzXMcnIrgaeBxmlUpGrSHBEY3GgLqPVlu5mb90nbWNp1sbrVYgEzt/wB1ekRIILbavgcViQKV148lgRmrt7lNWgwMg1uFeR9jTjySPms82Fvb3T3pYKx/Mewof1z8QNJ0yJ0ik9eYdgprzDXPxA1jVCRHL6EXbavfFCLl7qX1HYl88s3OaVYjnkHNWlsy20471a/s6Tbnx+lO/syQgMB2qRbFj3Q5qN7V0fBFV7uyPp7x3rLZMHnuKZvIOKVck1NFHLM6wwqTI5wuBX0L0For6P03FHMAJpPc1FAUdqUqAMmosDdxUw4GKa1cBxTWFJs5zTtoBpGbx5pMEjmuQDNOBwa5ydpxSKSBTjyM1EWINDvW7Z0GH/GQf1URs4RiT2zSBt5zSNMiOEMiBiM4LAEj9KljKlx7gQT4NecdNfiRqesdbz9OzaXalYppla4ikKbEQkbipznsO2O9ejqFGTuGT9684/ErrzVujtU01LCO1lguIneRJkJyQ2OCCCOKPdOu5LnSrW7uUjgklgWWRBJlUyuSNx8D5pdM1XT9atDdabexXUAcoXiOQGHcVbOTx4puzFT4BUHvTChJ4qrml3/akZN45pscYQY7085pASO9MkuEgUySMFUeSaENW65iV3g0/wBz8gv4rBsuqb6b1I1k3eocNzUF25mZ4/7pBrb6VgZr4yEflGKOduV/Ws+GL/nCVsflOKlvbSSe8hkTslanJTcxzj78UK6719pGjuY3l9SceEPavK+pPxE1PWy1rDK1va/6vc0KJukyxyf9Ynk1IseRyKmSDccAYq3FaEkD/wAK2rfTM7MA0QW+lqybWXuPirdvoMZJCinS6EIwx2ZP6VnXekK0W4JyO/2rFawCIUccHzQnfWxhvHT908g1U9PBINcoGSMdu9eo/hv0dJNKmp3i/sR/0YIr18JtAVcBVGBXZ4pGOBTCwHapFkyvbmuyD3pQaTHNKAM0rDFRsMnNNOcUqg96eO1dg13Hauxk011FDXWwA0GEf98g/qomkUNkfembdvihDr/oRetIbExXaWdzbMw9VkLbkbuvH3AP86Bbr8GrbTIFm1HrCK1jZwgeSDau49hkvQf010TL1B1he6LHevFHbGXN2sRYHY2Ae/n9aOx+BL+epn//ALU//wDdBHX3Qr9G3enwDUHv2u0Zh+yKlcEDA5Oe9Glv+Bcs9rFK3UUiF41YobU+0kA7fzeO1GHQf4e3HRV3dSDWmu7e4QBoPQ2DcDw2dx5AyP40cslKF8U8L4rsEVS4peKUjio+zUpZvUUY9vmo726gtIHkldVVRnGea8l6n6nuNTujbwNIkGfB70KXGoegnoRjMh44oi0aya2twc4YjJz3q3bbtkkpGWB5oz6Sg3QtPjGaKVGGGajitgsskjcbjmsnXOrtI0KM+vdJ6mOEBya8o6h/FDUdRDwWJa3iPGVPJFA7vJK5kdyztyzE8mlVDvGBxV6GFsccitS1sHlwCOK1odDLAYXmtu26ecop9Ot+y0cKgzH2+1a0enYwwTmp1syjZK4J+BU7WYMfbn71ny6cpdkH8aybzQGeJgqj9cUAdW6O9lbxzlDjdtJoQJAK+c8cfNHnRPQM+rzR3t4hSzU5x2LV7bbWkVpbRwwgLGowFFTADFMI54rtpbg1Ey7Wp6kU05ZvtUoXA70o4OaaT+0OO1KeaTtUbA5qVU9tKwAOKaAQe+arXupWGmIkl/e29qjttRp5VQMe+AT5rEt+tdJm1O9tZr7T4Y4SrQXAvEZJ0YfOeGBByvxg+a27W+tr62W4tLiK4hYkCSFw6nHfkcVhdcD/AJhhOP8A3yD+qiZjhzj5peGPNNb8/wBq8O/GLW5NY6js+mdPDTG2Yb0TkvO/AX9QMD9SatdU6Xqn4ffhrpcNtrN2LwagHdopCqx5jbKLjuoI8+cmnaR1T+K+paTbXVlpUV7buvsuGt0zJg4yfcPI+KuNrX4vsys3TlsWX8rG2Qkfod/FB991n15Y9dRPdvNHqibIRYKv7Ng2CE2AkHdn9ee9fRdq80lpDJcQG3neNWkhLBvTYjlcjvg8VNg4zThwcilJ/nTc1TxikHfNP3CmEcHHnzWHr/UdpoluQZN0xGFH3ry6+1291ORnmmYKeyg1mXFysMDbmy57Cs/R7VrzUg5/dO45o5jjSVHkDeMYpbZwsZVlwHOB969E0KAW+mRqB35q5e6laabaPNcyqiLzye9eV9UfitvD22kg7TwXNeYXV3LdztPK5eRzklzUKKQSc96njiO8Ac5rQjgIThea19P0+aRVBTg/ajHS9BlJUlOP0oqttGCgbox+ta62EaRDsKnhtwMjAqwIlQZ+KR9jDOe1MYoFzmqkagXJepZWjIO5lUUGdZfQX2kTW0cgacD2AeTQ90f+HFzeTx32qQ+nCOVjI/NXsEEMNtDHbqojjQcKKmyGAJXB8Uw5pVpMnNIQSacE55pGIzwK5sAZB5ru45pQtOxjmk27mzTyoNNYFTxzUcmXftil7cVS1SK6ltP9Ct7Ke4DDat4D6YHk8AnNBdjba8ettZVNO6fMws7QujGT0wMyYK+zOTznj4o6tI5I7SJZ4reKbaDIluD6YbztyAcfqKweuCP7Bh/xkH9VETMTI2O2aeB80N9cdWwdI6GbhcSahPmOzg7l3+cfA7n+A814/wDhHHfah+JBunWGaRI5ZrmS5BLrk4LL8PuI/gTRv+OzBekdOQd2vwf5Rt/xoZ6V/E/VdC6XsdNt+lpLuK3QhZw7gPlic8KR5x38Vo2/456hdsy2/SgmZRkiO4diB/BKDJOoJ9a/FvT9YubBrKR762LW+SSuCo8gHxntX062cn7Guzgc04CuK57V20VT3DbTT3qNnCLlu1YGu9Rx2Nm6xnLnsRXmN/JNqUhnuX47iqM80NqmQRuNYE0xkkYk5PiiLQrCW2tfWc49TgVvzu9rbABc7vaD+tbuiaDJqE0VxcMUgjAz963OoesNL6ZsPc4knxhIl8frXiHUfV2o6/cFp5ikGeEBocUMSST7fFTBGYcCnoMsBita2tWkYbRW9pmkTzTKNmRmvTNL6ajSBC4AOKIYLKOCMKoqysYxTl25xinn2+KglZiCBmsi+ubmJSE4FYr9Qy24IkwTnFaun3by2/rt2PNYet66Zd0Fs5LnjFV9B0idr+JrtcgsDzXpgjEaBV4C9q4rnmmnIpMmuwc0x3EZ55p6+4ZpxbA471GW5pxIIFPAG2mK/up5BJzThxXDvya44zSMADTCKwOrF0+DS21G9a8/0YDbHa3rwFtzKv7pGe470P6tD0joepIJdSvPrLiaK3mK6xKrohBKsx3cqP8Axor0SHT49PD6bdy3VtK5dZZLlp8nscMxJxx2rO64H/MEP+Mg/qokRT6h/WpSoofs+kbUdRvr+pTNqGobsW7SIAlqmeFReeR/ePOeeK8f/Cy5uLTq/qK5tbcXE8VjO6QltvqESA7c84ziptY/FnSOo4oI9Y6P+qSBzJGpvWADEY8KM8fNaNv+OdvZWSWdr0ube2jTZHHHdbVUfAGygjoDrj/kVqV7dfQNd/VRCPasuzbht2exzRdcfjLZtczahbdH26aq8e1byRw7A4wMnYCQPjNEX4V/iNd9QSyaNrb+pfqGkgn249VRyVIHGR4+R+nPqZPz2pQQRwaUHApc/as3eCPac02SQRpljihnXOoUhjMaN7u23yaCbuSQl5rhwzH8sYPah67uRhnkbnsFWse6lZwrHt4q5oOmjUL+NWGVHJPxRheJFD6UY/LGewq7pGj3GsX0ckgZLdG3HPxWh1V13ZaDZSWFjhpwCuR4rxO7vbi+laWaVmZm3HJqA8gZAINXrS0DLuxn9a2Gslgtg5TgjNVksFnkDRcZ7it7TNLkN0qOCPuK9R0bSEihV9oomhiAQVL6Z8Uwkg4qFpxG3OKQXG7JLAD71E+p2sKM7yLhe5FCfUHWGnpAyxShmPbFBtlLcaldgkMUZu9egXML6ZobFGOdtDOmj6O3fVZ4GmAO7gZrS0HqW71zqWOGO2WO3UZ4816QxwG+aYQduQaaKQ0mCUx5pggzyTmpRxxTTnPFd3Ham7hnFPBpu3a2ak3YFcHHmkz5FOByPvS+eaQgUDfidDFLoBDaG19MAPTuiq7LYeomdzE5G7gYAOefisvV7e8giuLWMajHJpGLtLfT7W1NrbuqMybdx9T0/wA35hk4NFvSM19d6DDc6g940sypIPqooo+Cin2CPgpknBPNRdcjHT8P+Ng/qopOAT9yaXH8aYhO/HjNeE/g0R/5wdY/w0v/APtWva728sNJ0+a9vHhtrWEbnkcAAf8AE/bua8I1m61j8XuqlttKgaDSbPO13XCRr5kfH7xxwvfx8mhvo3pe86hbU30ud01PTolubYKcF2D4IB8H4+/616j0h+MFjOi6d1TGLG/jOxrkx4jcjj3jGUb58fpXqVneWl9AJ7O4t7iIjIeB1YfzFTEg8HtSYA/KeKfnml3UBaXq0xba5PNRa/rbW8fpRvvmb8qg9qBpZ5IJWe5b1LpjkD4rOubkiQuXLSHuKxbiX1rjPZPNVWffJtUErnAr0bp7TF0zpx7llAkc9zTtH06TWdYJyRbocsT2rX6p6y0/p7TXsLFlNwRtyvg14leTTXMzTzktI7ZJJqHIY8cUvatzT19e0i2D3BsGt7U5o4YhCw5C4NVdLiLSL7TtJFeiW+klFSYDA296L9NwLYCtZMYAp/AHFREZqvJZrJ7m7iqcmlety8xVT4FUpdHSNZE/PG4wc0CXHRf7aVnbhmytF/TfTUVtZKWwXBrd1K0ElgVMe4DuKGpYLdIntYmzG35kNdoViNOvEliUKM80dBhKPUHYiuK8Vx7U3FKMCkP2rvaBkmo9wJ4NPHIxUbKENKSK55Cg7ZrlcOK708+TTiAFpYyGqQ4pvkY7Vh9ZWa3ehMZLi7jsYnSS7W1txK8kYYHzyACASRzgHg1n9RSaZdTXqRHULXUJoBayXtvpUtwGhb3FRhdrcNwe4/yrb0We1l0uCKzW5ENsi26/UQPE/tUDswB7Y57Vl9dEDQIR5+tg/qojZlLkscc06NuchsikaX0UaRiMKpY/oBmvnb8J7u8XrHUJbGGGa4ls5SizSFEzvU5YgE47+Oa9Ln6Avuq7tLvq7XHuYIzmOwsVMUKfxPJ/Xv8AejKz06w0PR3tdPto7a1ijciOMYH5Tkn5P3NeJfgTLjqzUoj/AO0siw/g6/8AGj/r38LrLqwvqFiyWer45cj9nP8A7eOx/wBYfxzWZ+Fv4cS9PvPqutQMmpJK0cEYkyqIBgvwcNnJxnwK9UA4pAtPAFNxXmt3KmnwBE91y3ZR4oVurow+o8h33R7Z8VkyqyEzTyH1WFZU0hycNz81UZlI9NeXbz8VoaJpjXV9DAozl+aP+o5JbOyjsooSsbYA+5qe81KHpTpUwrhbudMg+Qa8bubhrqZ5ZSSWOTk5qu53EBTmuCg5OMEU5SAp4ziiTpJPqrmSAYHZgP41v9UaJPA8d4iFoJRu48VZ0t7YWdrBEoe4LDIFerw2Yk0+NGwCq8iltovRGyr65xzTwc9qcFz5pG+CQKY4VRzzVK6nSMFiOKyGla9n2rHhaIrGER2yoPFTSR742XPegLXdIu0ui9uTyfFS6LBdlyLjICii7Tpt1vsPJBq6WGMYpOw4pn61338U8YPao5EDd6jWIZwKkCGu2cjPNI6AntUL9sYqREyoIHNPFIU3VyxlTxUhXj70i8DBNB34i3Gn2ujrvs5LrUnVltAjOPSyVVpG2kDALL37nA8mhLULu0N0ssFtcyQWsVrpxjv4VZkkxxwZ0bJLjccY474o16JuUXp57TMpexuJIJDLt/NnfgbWYYAcAe49qZ1q/q6HE4P/AL5B/VRLMFLEYzzUcbFZNg7EV08RC7Sdwbgg/FQ6doun6XbNHp9ha2oblhBEE3frjvViJtr7CcfarbxJLE0bqCjqVZT5BGCKztI6b0Xp9HGk6Zb2hfhmjX3MPgscnH8a1PHFJyKeOcYrjwaXHmkya8M1LU9m9kYtdvwp8CqFlBLJma7zgclvvVDVLr1pH2Kdg4BqhFEQu9sY+9VihEpmXn4xXpHQenI7QTFPcoyTjzRJ1LZpNe2QbkBtxArybrDU21HVpASdkXsAoUCOQfNKMk4FOI7VxGOccVpaFeGw1SC5BwobDfpX0HbWlpqmloAA9vINy4571gX3Ra6fdpf6aSGU5KminSr5rqIs67W7Nn5q86ZbdSo3GDUgOKkDkDtUMuJCDyCKaTkVVmi9QbSuc1LDbLEuAADV6MqEAHenHIHzVHUIMkOP41RKgL7fIq5pce2J+c896u7qUGubvS7aQ5HalByKUYFdmms3OBTR3pHG4jApVXHFSZCikBJPiuJNdyaUjNY3VVql50xfwyXK28YRZXldSwRUYOSQOTwpoc1HpC21vW7q4Oq2qtqEsV/DEbGOSTYioAdz87SQMjtzg1odJ6XBBpdzLb30V1b3t3JcI8NsIFHZCNg4GCh7cUzraL09BhVe31kP9VFKgoW9TBOa54wpEgPFOBXbuPOe1AV3+KAsOuJ+mX0K5uJUmWKJ7aQMz5AIOwgfPz4o8ktVacSk8j4qffyK8+0T8TZNY61uOmv7EkDxTyx+vFMCFRCQXYEcdvBr0LxXdxS9iMU7buFJjikzXz9bQGa6bcfaOS1TX14r27QRttVPPzWHJvEXqNjHgfNQN6jCOJ8L6natPTtKS4vkSMZRe/616p0xYfSWY2jHNWbpfqdb29wiYFeOdcaJdWHUFw5iYRE7lfHBoSLPu5BP6GmtkPgdqdu8UuTtPmlAJHx/GvWfw06p9NRpV6SE/wDZOTwPtXp0khZB5zXQW6xDG3BJzVoCmkY8Vw5FcQQKafvSDOOKULjnzTJZljQsTS2r+tHv8Zq4D857VTubqExHLYwKyVuVMG4HjnFa+nc2gI81YP5aQcUuSadkgU0HxT8imc5peT3rtuKecYpAT2p3BrigPeuAA7UhHNdnmlwcZoU65vbuDSWt7dD6M9reG6cpkLGtu5Az+6SxX/OsKC716HqKzf6L1bm008iJBH/+s23qwH2c/m2kjPyv3rc6NmEHRFk6jJBmxn/+M9ZvU97Jc6UiSKwzeQEfH5qN5SFLZGcHmqy3CqSScofHxVpGjkTKupA+9eMAgf8AlMHkY9T/APDV62nUOkvrz6El9E2pJF6rQA8hf17ZxzjvjmtHA81862vUE/S/4t9QX1ppkmoOZ7mP0IyQQC/5uAe2P86LZ/xh1428i2/Rl1HMVIjdy7BWxwSNgzj4q7+FHVeu3ks+jdQW988h3TwXc8TD7sjEj+I/iPivVR7qXNcDmlwK8HlkEZNrBtCfvSY7Vg3s26XaAAi+R5+9Nsbd9S1BQxIgUZJ+BV63076v1bnP7OJisf8ArD5ok0DTypXZ3Y8nFek2UJhgRcdhzVGKP/nViwPNa17pNlqls0N5CsiEfHIrz/VfwjsZ1c2N0YmJyAaHJfwc1gt7bmJh4OKj/wDM5rn/AG0f68f8asw/g1qg2ia6jUHuQK2bb8GLJdpur13PkLkVm3PSo0bqH6eAsYgdwY16DaXUhtUZxlwMfrVnT7+a7uJUeIr6Y81qqfmkODXKuKU8n7UwjFccKO9RGQHjOB81m3cwnf0YySfmoRfXGkARyws6HswoY1/rHVhMy2kDJGP3iKzB1Hd30kduWKMfzVuQXJW3WEHLf76OrFCmnxjzjNTgZTNJg4rhxS55pMe7NLjzmuDcU7jGaTNOApSAOaTIpQecGuOPFdjNKABSEknHisTq6D6rQJIZrqK107cG1GV85+nXllXHlsAfoT5p10LO16js9ZutQtbWJbJ7dIpnEe/c6PkFiOwXGPvUPTelfR9NWlk88NwF3sJYG3IwaRmBB8/mqr1zHFH07b+mFyt5Bk45/NRKAGZ92OTVZ7ZVDbV9p7ivPeqPwqbqjXjqVvq4sVeJEkQQlyzLxngjxj+VeSaR0t/a34gnpuPUmT/SJYReenknYG52587fnzXpFr+C93ot7Hqtr1SVubU+sjCz5yozj8/ntVnRPxz0udGXW9Pms3HKvbftUb7YOCP86DelutdI0j8UdX6guXuFsLo3HpFI8v73BXIzxwKL9f8Ax1tIri1XQrOS5i3brh7rMZ2/3VAJ5+54+1endP6/Z9S6LBqWnzNJbyjBVj7o2HdWHgitI8NxxS5wcV24ZrsivnCS4My7Fbbjlj/erOuXX0tpPuJ7farum3AggaFRzL7SfgUQ2KRegqIwEcfAHzRZoVqIpAR3z2oxGQo+MVDCoN6W+BWgpBGQa72+ea4Eg/A/WnhwR3puT96UH55oZ161EupQyDvjmrlvb7I1KjkDIqyspgeN5FA9XhsVbY/FcD808cil24pjpnvUT4Ue41SkfdwKsWtoIh6jAEmrZRJFw4BHwazr/T7aaBwYl7cYFCkvTkMEwuQmMml0yxafqCNR+RDuP6V6EgCqABxSmkJwRimEEmlAFIVrgPFLtxXcEYpQABXbqXuKaRgg0pwea7x3pRXA127mgb8R2jlOi2ctpNMslxK24W4ljDehIFyCQCQ2GwfAJrD0CXS7TU7abVls7GwtpdQWGK6UAtI8qAqIzkqFC+f7wFFPQzyDpW1tSbV4bYtBFNaz+okoDHnsNp5xiq/W/wBUNMjXj0Pq4efvuouOdxOaVWyKg1O/i0jR7zUJcLHawPMf/wCUZH+eK+Yuhxqt915ZNpl2lvqcjSvHNKgdd+xiQQfB5H2zXrHSf4n3GtXl309r1pHbaoI5o0ki4V3VWypXweD24P2oc/A7TbDUX1z66xtrr01g2evEr7c784yOO1by9VdPR9eT9LzdFWUji7+mhmt4IyT92UqP1ODWD+OOmafpsuifQ2Vtbb1m3ehEqbsFcZwOa9j6Z0+00rprT7aygjgh+njfagxlioJJ+ST5NahyeaUDNLtBp2BXzFvwCGGAOxqvbQPeXntPAP8AOjmz6TJg9d8jcBtHxWg3TX0ywCNidzZIoo0i1/0mQjx80QEDbjzUUA97c4NWwOOKXmuPArlJ804HPFcDg1k3aia/G7xVxVxhR2FOlhWVApHbkUgztwp7fNODj8pHNPRiDg9qk3/FRsTVaZSyZ+9QBQrLu4FV7zX7OzcReqvqfFT2+pxyw+o7qq4zkms+86w0m2f02uQxHxWZqHWGlyRQxRzhi/BHxW30tZ7oDesOZOxPxRIwHimDimsxzjFLu+1dweaQilyAK7dkc00kDtTgdwruBXEE1xHHNJj4pVHPNKcZyKb3NOC45rE1vQm13UrBZ4o5NOgiuDNGScu7p6ajjxhnOe/ahy20HXNIv9NuzdaXaSlrsSNMXeMPPIhSNclWY4Tv/lW903pl9pWlSw35ia4kvLidjD+Uh5CwIzyOD2PaqnW2P7Ai/wAZB/VROcZbzzTYvOa83/F3WZ5LGz6U01TLf6rIu6NO/pg8D+LD+SmgnpfQ16c/HCw0hZPUNsMO/wDec2+5iPtknFelT/hxpVr1Vd9VJPMJdks30+BsEhQgtnv5Jx80IfgD+fX/APZg/wDv1naM/wBX/wCUXJIgyq39wTj4VGFaX4/gCXQP9if/AHpXr2kYOiaf97WL+gVdIwMUqkAU4AUuK+XrzMgAU8DvW10dYfWavGgQkZGcV7EbdXl9NAAiACoxB62pKAuEi/zqVLJ/r3nR9ingqK0tnYHvSIoV2OO9TAgCnLg1zdqYDnxin4G3IpD7VbtkDOM1kwIZJWlJyM1ooARmn9+/A+aiwqSjeeD2xUrpg5Ham58ikaQAUiy7u4qN2AQ5IAFD2oz3V1MYbM/bIqra9D/USevezEuea2B05YpGsckjlVGMZrJ1PQOmkUh9kTEfmJ5oSuulbW4u4TpcjMS+GYeBXr+nwfSWENue6KAasbgPFJmkIzTD3pTwBSkArmmnBFIv3p2RntS4wvFNz80oalK7qUDArsilFdSZNDvVgsJI7C3vrNrg3E0kUTLKyek3pO272kZ/J2oF02BZLHpiRo7zSrdoTdNeSqJDcXccBYNtkLAJs9Qg45PgYr0DpN7+56asLzU7x7m5u4UuG3RKnp7lB2gKBx+vPNUOuVxoKDz9ZDj/AOaicJsUDOSO9J5+1DWjdJrZa9e9QalOt5q1yxCOFIS3i7KiA9uMAn/88+dhs/8AlKk//af/AIavYNS3vpN7HGpZ3t5FVR3JKEACvLvwr03UOidH1/WdfspbK29KORBN7WbZuJ9vcckDnuTWB+FrrHrWt9a6osotbVG3vHEZD6krckAc8LnPxmiDrezg/FSbSR0vqunTtbLL6qTTGN1DbcHYRuPY9hXq2m2slnpFnayMryQQRxMy9iVUAkfbirY5GK7hRSg5PFc0gViCcGvmURMropHnmvU+jtESwgN6wwWGRRdERt3+W5p0MQUs/k1JGNoOe+anIyw/SkjQ80/tS9+1KMYruCKiuJDFbu5QsFU4ArybU+odQTqmBbbUpSrMA0L9gK9RtU/Zqzjt3qyBhRikLZ4psyvJC0a+e1VbO8WQNCeJE4INWGk2cVUknG4+4Cmi5wOGFU7uSacenGe/xVuxhS1jG8Zfyadc6vHDkE80Ma11MyJiInP2oFvpp9RnDOZCSewr1Xo/RBp+mxPIPe4z7vFE2O5JrsA13AFIDSHHmuKg+a5RzTgB5pGAFNYfFOXO3mkIFIMVx5Peu84zS8Zp2eaaW5pwIxQ51Po+qaxdab9Bd2drFayPM8k8bSNuKMgAUEAja7dz3AoZvekdX1DR16X+oY2Fp6Zj1G72DO1MKkUceCFOcMzHOCQKMtEuL6aw26hpyWE0TekI4phIjKAAGQ9wp8A88Vl9dY/sCI55+sg/qojeTJYj5rkbIpTgAk14ekjf/pH7vP1RX+HoYr1zWeoNL6etfqNVvYbZcZVXPvf/AGV7mvL9WvOo/wAWbmOw0q0l07pxHDPc3AwJSP3j/ex4UZ+5+PVOnNBsum9Hi0qxT9hGp3M3LSMe7N9z/wDlXhX4qdLL0l1Lb6jpW62tbzMsQjJX0ZVI3BSOw5BH648V6r+FvV9x1Z0031zbr+ycRTSdvVBGVY/fgg/pnzRzgE8UqZXI70ySRIz7jg031I392/vXz/FYyT6lDbx+5tw3V6x6Utvp0MC5yAAasF39JFwQRV9VdYQOCTUg4Xmn7jjdToSzKSTil3eOa5jzgEE/AqvcajaWg/0i5ji+dxrFv+t9FtI29K7Sdx+6hzQTqfXWpajOILJhCgPtB7mqmq/2lJqOn3WoWJiVSv7XGA1eu2rK9omxwVZQQRUqHHFNZtr1xkyuQcH5rMuUVLoToNpHcjzVr1BMm4HIxWbdQNj25yayJmuYWIwcfNXdNug5AbvW1w3uPFQS6fFKd8g4rM1LTrCGPOxMn5rG0aOzl1kIdoVT3NejxskqjY6kDgAGnE8H7UgYEE/5UvJHFKBxTChrsGnDOKXOfFNzz2rsZpcHxXFSRTQjY5rgpJpxjI5NLtpCDmuK1wU0KfiOo/5D3oODmW3GGUsD+2TuByR9hyaEmtNNDE/2foOAc/8AV2/xRn0SLROl7e0s7pbn6N3gkdYHiAfcWK7XAYYDDvUXXC/8wxH/AL5B/VRCYjG7Z7EnFIoKkjNczZUAZ4qnb6RpsGpT6jDYwJfznMtxsBduMdz24HiqsfSWgQ3Ru10i1e5J3GaZfVcn9Xya2VzgcAAcADxUsTrzmsXqrpbTOsNJGn35kQI/qRSxEB427ZGeDkcEUzpLo/T+jNMltLBpZDK++WWUgs5xgduAAPFbyuN3JwPmpeAAVbOaiKq0hLgHiuCqR+QV5t0lo6teyXbrznAzRu8JJ8cVHKhGKsZ7DPapMErSoDg1DPf2lkjNNcRRD/WbFDGqfiLo9iCsZkuZPHpLkZoSv+u9Z1UFbZVt4T8fmofn+rnO+W4dz/rGm/Tu2FPn7VDc2jxqWjJLDz2ohtrS61rp9Z31aL9gOIWbkYo86K1z+1NFSORVWWD2HH71Ere1sfz+1MfkZ+KpyXG08dhTBKsqHjg8GsuaeXT5cqS0Rpy6vBJzvH6U6S9tpI+WBzWVLOkT7oami6hWIftzgCq131raxqQj5z2oT1DqKa6nLFzt+M1mSXk0pMkcjIf9U80y06o1DTpw0VzKMHkMe9enaB+IVpfRxwXo9Jv+08E0aRSpNGJEZXTuCvmnqTS8mnZPakxXEYpRzSkDH3pAOacw4pgOKd3pRjNLx5NJkZpGWkBxThyKH+pLO61K90WwigdrQ3yXV5PxtRITvCfqzbcfoaG4ektZtTbzyW9s09ve/VSXkeoTtLLGJC5QRkbSSuFxnxRB0itw1pqd9cWlxa/X6lNcxxXKbJBGdoUsvgnb2qLrsY6fiP8A32D+qiaQK2Q3HJxVRwUbnvSqM9xg07aFz96eqgjOaRhtJz2NRjIPHalye9V5dSt4JlgmYh3GRViO6gBx6i8/NNttQiuJpYUGDH5qTeDI53fHFTIfbWLo9skVim1cZOa0mTk1DIg3LmnDCndjP2pZbiGCLfLIqL9zQrrHVgVXgsMHjHqV5Xqd7dXd4wmmZufnipbLTfVbfjOO1aH00kRA24qUWrPjIqdrIlQAvNUtQtzDAS35qzum0uDqpit4zLG5IePPeifp3U06X1y6ttRQxQyykxj4r0+KeO6iEsTBlb94HNMmPH2qk6+scdqie1lRcof4VkXd1KC6SxHGO9BuoyES7o3KmshdZvIpSpckZ+atnqGZkwR2rOuuojJwRmsp9REz+0YIq3bSiT/pDzVtYv7p4rMvV2sa60u2gde+3zRx091feaS2UJuLU/mRq9K0zqXT9VgUpKEkP7jHFbKuCPgGnZCjG3I+c0oc+R+lKTmkBINLnJria7nFJmlUUhXLZpw5PNITzxTucUgHGaRia4cilzikHehrr3/q9F/jYP6qJX5cj70x0DVC6MhyDXbSwBJqTIAxTJGBrseyuzuAoX6gUHVrbmmK2Z9vfj5rQ0g4upxj4rTi2tPIAc4xVkNgVStt0cMaHjavNWFfdnLComYeqMkYFUb7UEsleQuM44WgHVtQvr997uQm7hQay5HMcRJ4GPy0KzuzXefBNHvT8KNboSoz9617ixjmB4G6qa6ft7GpVtSgJY1m6taepaMQMmgpHubXUka0lMMm4c1u9RaDq/0qaheyiRW5J8itHpDXbrTNsYkaeAn8pOTXo8WrWl1Grs4iLfungVMY1zle3zSk4X5rD1WYbGLDgfagHVJ4WlIUDP2rBKjcSV5z3NV7yRY4Tzyaw0w043Nhan2qkhKHIrTt0EiD5FXoZxGdrjj5FVruMOGIrILFH+K1LK8YAbvy/Arbgn2sswJAHbaaLtE61vLZxHcx+rB/MgUd6fq9pqKK0EoJPdc8itLI+MUpPIriMnvXHinDtTvGKQiuHtpT2zSDPxXdu9J+tKD4rmwV+9IOBmuzS7qGevP+r0X+Ng/qomIBdv1pPNcQGFV2VlbgEiuyc80jDLgCulbbHxyftUVuWKncMc0P9QYXUbYn5xVCyjlGpFtxK5rYs5duozpjwKsWDYvrgZ/LjNaCOWBIKkZ+a8nH4kTbNmw5AqP/AM5FwjZCcfcVFL+I13K3sQVd0u5vNcmE9wxCfFal3ZhFyq5FYN/GRbvlcGg7B9c7hyDR90zcQyRCMnB8UWNbosG7tWcYgGJ3E0/AZcGop7dXhZcUIavpKKjyJ7SBkGlt9I1vWdB+oa9LwxLyhaqWgRemyn1drIcNzW/NHeyBngdXjHOM1oab1VNaoI7o5Xt76JIdesZowd+P41nahqNnKjK7DL8ADzQ5qmmS2sfrNZn0mGQ1Bt5ewrvCnP8A4VhyTmZzntVRkJkOO1aMaJ9KAPzfNaFpGVwKsSgowGO9TG3dkyq5GKw7qIq/5SD5qKOQgYBrf0y4BAjkHBrUkEsDAqTsPxUdve3MV3ujkaIg8bT3o+0frlEEdvqIPwJR/wCNGtvdQ3UQeCVJVPZkNTAgHFLwTTgfFdvycZpTkDvXZOOaeGGKbk5pPcaXbkUhABpRzQ11l1KNC0+OCJxFd3h9KKeRGMUAJAMjkDxngdycCsjRuqLm2S1sUuIdZtBfW9kmpByrsJM5WRTz6gABz2IPg0QdKXM93o0stxM8sgv7uMM5yQqzuqj9AABVTrv/AKvRf42D+uiduGP603FdXDOeKRlXBLcVnXN1JE6CBN+TzU5kVxjG0kdq5YwADkn+NYvUGmT30kLW52lGHeqVtY3Ng7PPIORkVLZTpHdSTytndwMLUtuDBdzz7n2SEd1rQXUoYhsEDHHnbXiEWkM4ZwnAp39lLt9yVBa6as94kKJnJ5NelaLp4tbfZ9q0ZYhsIAzQzqttIVf28UC3iGKVztxzW5oU/wC0QjgD4r0e1dZ4FB7fepJbGJhke0/76pFQrFQO1OUAIcisHWoV9CRhjGO1B+gQXl3qc9h9dJbxyrlQHIWkFjd2Fw0Tqdpbbv8AB+9HGlQ+japvHJGD96S+0+KUtuRcjtxVG50dFkjMbOqsOcHgVVudKurWZVL+pzuVquX/AOIIXTm0+W13Ns2bmFeYTozySuQQHbIGKT0QqdqjVA24YrYt9Kult0E0IRW9ySZ7inqRFOYSwLL2I81euLfhX7qBmrFhKCcZ57UmraT6sBlhXLYyRQtc2UtqivIuN3ar2mchSWyQaMYgk9uvHOMVQutPdZA6jtTEyfzqMfFaemXV9p1yJreZkT/s8+3+Veg6V1Ta3WyG5/Yz+WPY0QowchlYFT2I5zTiMNnPNLg0oI806u4ru/auzgUnOK4A96Xj+NDnWkyW+i2txM+yGHU7OWV/CKJlyx+wFDtgYNU1G4dNYsr2dNTg1i8ubdGW3iijHphAxJ9+1c8/c0Q9ESRz9ONNE4eKW/vHR1OQymdyCD5BFM67/wCrsX+Ng/ronc+48eaaTSVwODTZjiNjkD9axW1CM5RJFMoOMVNHexqQssiBhUhutzDDAIO5pPrg0gVXVs9yfFMv5F9ASbYyqg8nFD91qMaOoDRDkHAxUf8AbQyd0ynwF+9c16oPvuhuPJw9DkaCPJI9pHas+/uBDHtUe5uAK0un9OEapI4/aNzRXDG6vjxU7KWbaBVK7tmdZBjxXnWuWbRu+Qaq6ZN6KLIDyrdq9G0m6aezVwtay3LgDcmcVG+JM8AZ+KrnK+2sbXV22cnPJFCfSN7pg1eeHVGKlSSjUV6Xdadqct7pqB5MkmFyp4NW7ZiqCKVSsinGCKtTQOcOR3pTGPT2lQfmontfqrcqp27exoV1qwt1kDYz4zjzWRqummBFdUBVlFYDQsowR/KoTF6Y30dx9NajrXS0M8d2B9OMxrnuMUJ3WnT2Ucd1M4JzggGte1/0vT/ZzTbXMExDDBrZhvIydj8A0O9RWEiD1w5aI/lHxWTpzgTAbqPNOUPGuO1aT24K8jih2/MNvKS77TntU1tOJFBD5FWg7FgBhlP8xV6x6svNCZYmYy2+7s37teiaTrVnq9ss1vIGYjkZ5FaQ5GR2pPOacDmuI5pe3akpA3NO5zSjGap3t8LG0ac2t3c4IX07WEyuc+do8fNBtp1wLe46in1Kx1lrC2uwqZsfbbp6aZV+Rg7mJwc8EUdIFVFVUCKAMLjGPtjxQ315/wBXYv8AGwf10TuRk/rTc8U3tXYOc1Be8Wkm7HbxQQUj+qMqkKw5OR3pkrGT3k5OaswSMBskdgr9q6UMjEliqd8g1S12aSOwg9GV9j5B5oWkhnWVco+89snvWzYdOXd5E7ysUY9sioo+mb9t/wDo7NhiM/NQSXEax+o5IVRWLZ79R1Tef+jB4r0fTLUBAzLwBV/YVfipFH7QZFQ3SHccDg0N6vYCVH2oCMUBXcXoI+DtwaKLTqMabpdrsiEnHNE2ldSadqUYDMI5T3U1eaMEmSBg4HcVEzxSKXAKsO4rB6guI/pcEgkivO9MGnnqRBfORCW5I8Uf6fqFjo/VccelD6qG6O055KH5rX6vvjBcQ4hKsDguB+aprO5N1aIzDmpTCTuOcGmFSqEUN6pbhonB8Hg1FLaG60hWJyQMUJvbESMh7iobi1JhJ7470b/h3m7027tprnaq52rntQ5qfT1z9dfQfUq8UOXAzXdL7NxidsY8VNq0BhvWYZ21XV84ycit5LRNS0aRG/MBxXn8tu1le7XHY0caBcepCABxiiqJYpLYBhyK8t6jke51mSMEhVOK1NMjKW6bm4+a05CIcHdkA0zVIDLZrJHyRziq+kX91phSe3k2vnlPmvWenepINWtVDsEuVGHQ+TW3yftShuKUE+a7diuHmkxzxTs4rgwod6qa2gfTr/UdRjtNLsZjczRAkSXEij9ki47jJJ29ycUL6oklt+Heo/XlINV1y8W4Nqzj1AZZkCpt7khFGf0NGPT+m3ek297ZTzLLbJdyNZHcWZYWO4K2fIJYDvxiqHXOR07GP++wf10Tt+c/rSYrsHPelwc96p6mP9Alxw2ODQKTNsU7d7g45+K3bPTgbtZZUBjK8AfNad/YQy24xENwHGBQtcW80STRyk7XU4+1Z2oER2FmrNuw/FXXsVnvY70uDGqDC/wrftNQtZLfaJFVl5K9qaeoLbJC3IjA/dzXlGuajub6WMAA98VsdP2EUYi75PevRFtttsuweK6OMqcnmkmJVxinToxi7VjXCEF89jQd1BpqtaylV5IPahvRrn6i3fTbhttyuTH9xUcEkkF5zlJkbGKO+nr13uF3yHHkE1va3KkEHqR9m+K8+1K6MrhSxK5+aFrq1V9RjUtsR3wT8UXDSx0xrWn3dldC4LEblBo+6wluH0tN1twcMX/u1l6BNI8Ko3OPNbxHtNRFQe/asnUI1dgBgrTbDYpe3I4PahnVLQQ3kntwTWekBKMp5Jqx0b6Vp1R6by7Y5BggnzWj1VoTjqWP+zrkg3S+9SeKxNDs2tNbeCZsNGcH7mirWII5LZ328gUJFShI7jvW70xqC/VCKUjaxwKy+rtMMV27ovA5qXpa4Hp4JAo4hUfT768y15dmryHGMtW/b2u/QfVVckDOaS1iSe3Ri+R5q5NFm2ZFOeOBWJYRsbt4zwc+fFWbqd7FkEUpWUNkMvFeodN68moWUSXLETKMZ+aIiuMY5z2p3Yc00qCc04YxS+a7Fdsof6mvLfTpdPuZrLSpnjkYxS394luYnx3QspycfHbFCi9WrddV3M89r06/0cMSQPLqUW5GbczFJTHk+MgYwf1o40TUn1Ww+qdLVVLlUNrdi4RgPO4Ac5yMfasvrwf+j8X+Mg/qolOd7frXCl7V27BzVXUMNaybu2KDZIvejxt+zzzV/Tb5LRnWVi6dx9quah1HbWVqSCS57cVgvqX1TL6i7hJ5FVNYiWOztygO4HgVnWz3ssgijnbLHAUHirGojRdFIi1C8me5cZf0zwKYulWt6onsb2NoGHG7vQfrVmbXXxGR7SaN9GCr6SqoJwOaM0bbEAx8dqUYJFNnC8fNSIwdcEVlaxLDY28ksvYDgUFL1HaXrtFKm1ScZNYOs6K9reJdQjkkMrr5HxXa3b+tBBqcI2vtw4H2q109fo8qBmG88d6NdeTZosbDnjNebPI3rZz+9WZrNuGlXax3MRj7VvHpvVbGzs9Sa5V1yG255716l1DPcr02pEIl9SMbvtQ5060oTaMH5okd/BXHHeqrMcHLZFUbhVLhskfamphJVcY4NVtdtfXX1lFC8oZFz2IrMRIbXW7aSRyELDLCjLrq0gS2stSsJZPWU7Rt88UN6RaXMmoM9zu9UncaK51+oiCoeCMULXiNHKUdcEGs62m+mv0fOArZo11yE3ukw3MYDLt9xoK0tmtdQMTHGWr02wKvZLjmgDrCDZqAfGAT3rf0wEdMPj+5WLpM2UliYc54rZtkyMnPasWffFqbMvmqOoTFrkAHJB5oq024a1so5QTkUddP9RR30awTELIOxNERJJ5pSRkDxS45pDnNP8VxNCXV0jxa101LFE0sqXFyURYxISfp3xhSRnnHGRQlZSa+Neh09ba+aPTNt4sP9mbmczFxhwZ87Bg7RkjnkcCjLocY6fnwu3/nK94Ixj9u9d13/wBXov8AGQf1USyMNxHnNJnApM89qVjlTiqt8w+glBH7tB1rGk1tIpZuD4qa3gOfTjHB/M3xT7yBCgSVfVQ+fisy5toU9NkYqnf9Kmul9a1QIQyICSal6XtI5b4zyfmwdi/Fefdcq/8AymuNuMgjJPxWLBf3Vohjt2YRk5xmjfrCxQXUU4/vc1Jot4sGpRQscg4xR6zDaQBTYmzIRU0i7l+4p0OAuPND3WSk6Q+0ZNeUoyrOAaOYBBe9NyKoBeNSQaC7nUFFq8LPjHGKzNGlMWsQgc7nA/zr1/qHKdPpk49teX78SDjzUGpoXtyzcFe2KvQ6Vr82gpfepugTBAJPAzXqAj1QdID3iRvSz/tVi9MhkZ93f4+KJmXC4J781SfHJHFUZW3N2qOMbiVbuKtTAS2LecCgy6kUllPcGsm+CSQcDlWDD+dekw63o8/SKMxjM0SbgrdwaD9E6i9TquOW8g2QzDbyMZonmgltL2TfEVh3ZQ+MVga7alX9THfzQnfBopAfBr0LpeZdQ0FrdznAPFCWr2TWt4ZVX3IcNRn07dCWwQ+R3FYXWcBdQ+3ue9S6RMV0f0O4IxmsaNfpdQwDgZonjQmAOprH1BViv1Y+RzWBcFZb0gcDPeiqLEehjPJ+afYSyLCrx/8ASKcg16VoeoG+sFVmzIowRWptxx5pw7dsVwOTS0gPzWVrNvM1zpl7baXHfva3BzmbY8SuuwumfaSAeQfGcc0L6p1jp1lf67utUkkkthBaMlpMslzIocGFjt5AOSCD2J/WiLpJ9Pbp+CLTo1iih9siLFJGokIBfAk9xGSeTnPzVXrsY6ej/wAZB/VRISC5yPNLkGmt37U09qivcGxlBH7tA1ncNA7qpwjd6u2VyPq3jByjDBzXanJbWyiCMMrP3J8Vg3VvOLXJkZMngHzUg9WDT4veDvBDZ81p9JNv6hljU4AhJwP0oH64iZ+p5iAcYGaHTbStyvavUOqbImzc/m2jNASXZi1C1k34IIBzXr2nzrdWaSBwSR4qUJsbI71YUEx5rtu3ms/W4fX02UEZ4rxPUP8ARriXcCOaKulrj1dGvlJ7RE/5V5vfSu1xINx/NWv07GZtXtABkhxXq3V8wXS0QsB7a84DDGCP41Fd5e3cgZBFLpza7Jo8ptxK1og9w8Yra0TrDUY9K+kJ3ZG1c+BRF0+koJlf97xRQwJjHNUJT7sCq0gAJOO1RMcSKQPzcVNGxQSRnyKCtT9l2/61SlQKoY+eMVjyepbvLHk7chhz963b3qZLq3s3+kRPp8AEDua9H1W/nvuj47iK2Y70ByBzWE6Ne6QN45VaB9SiOGB7rWv0bqPoXaxs3tPeiDqOxEcyXQXMUg932qLR8wMVU+09qs9Q23rafu7nFY2mZSyEfck96h1WEKiugy/2rT0e59WzCv3FZ+vnYyvWDGPVm3Y7ntRZeoINEUqP3c1U0WeR49wOcnGKJLK6nsLxJo2IUfmHzR/Z3cd3bCdDksOceKsocinbRSHvSsgxQ/1CljFeaPdTx3TXv1iW9r9NMY2JblgecFMKSwPgUH9R388+saPIuodUov8Aau5EbTFAi/Zyf9FlMsR2AOeMnxRz0/cvcacRJNqkzpIVMmpW3oSNnnhQACB84rP67/6vR/4yD+qiY7csPOaj5BruSaUKSDUV+P8AQpf9mvOxPHaECZT7m4PitKzs11F2EcgSReVxWlreiyXpheU7FhT3kfvUKf2lkJaSKGIPBPgVNOFfS0kyDtfGBV3pOP09eaYH88ZH+VDnUSG46lukCZAXvXWemn6ZcwnP6UeXtsLuzdMZJFePa1YvbzyxsNrKSVrU6O6lktpY7e4kOAcHJr1WKWOdVkiYMKsxk7DkV0jBU571UumQ2rmRgFAya8S6n1S3u72SOKMKFOMireizGx6evJmOC67QP4UGTKWYv5NFv4fW31GuxkjKoMmi7ru6RisSHtQTHICNvkUyVyFkXGfbVjQuoNVtdMntba3LxPkNxnFLpVuRuccsBkj4o80mbMSlRW8zsEBH5cVSdwxOO9Rsh2sPJpjoFjVweRTpO6v23Cg7XIT68m2qjHfaKGHuUVReJZoWyAWxxVuw1fSh0y1hLb5vM8MR2Nei9KanNqvSoEUIwiFAD81laUJtk8NwMSAnI+KD9chZLhxtwuaw9OuDBejkrg163ZSDUtISMrvyuCTWAUn0W+MRQyW5PDeRW622+sisTKxK9qFbfKXZiJwVJBFaU6xtDyASRWRBM1vI2Thc03WrhJrddpyapaQhlulXHc0S9QEw2EcWe47VmaPKuRGg7d6KV98W5R271d0XUjp14FLEwSHBz2WjdZVKB1OVPYingkHGKUn5pc8Vi676Npc2GsSaVdX0lmzqGtjuaBXXDOI8+/wOOQM4rJvtYttQ6g9JtL1WeHR7pJIbmygMivOEYOjfZQ4HfuftRNY3ov7b1hbXduNxXZdQmJ+POD4+9YXXZz09H/jIP6qJivuP600kZwa7zxTgRUF37raQZ/dNebRzQJfg3NuZEBx3NGEItxGLm1UIUGSnk1ZkvpXtljki2+rwpagXX9FNlc+pDOu89lqbT7crpC+p+bfk0lnKun6kBK+1+cEdsGmQwHUddvCMyDAwQK3rbQ4xF+0kKMTnaa0o5VYsFoH6v0ptwutvA4avO7y2ksrkTLwH5FHHSfUbKESSTgeCa9BXU4ZEBRxzUYvY5gRuyRWdr10selS8+7bjFeEyAyX7KT3kzRDqMwW2itoz7QATQ5cKfU47V6P+GlgYIbi9lU42kDis/qecTX59x4NZMMO5dy8k0xkPvyOcVf6X6jfSoLm0FqJi4OPbmmacxmu5pFG1W8CjHRxg88KKJFyYMHNZxQ+oStOIOM4qJ4z6RpJ+bMHyq80OX6o0W8jn5rJjkBYhxweBVK4zG7Kg7eaZ09Nptrrkj6oP2R9wGO9HfROrl9VuLC0XFrnen2qxcQz2fUUxnYBJDkY81kdSWhdC6KCvzXntyfSuPUIxjxXpvRmprLZBSwBAxiiG7jikGSobj3UCXmuQ2F3IttIdwJ4B4rPtbxpZGmP5ie9aqzF0BJNUJ1ZgTxjvWdLKXG3xW/05AEPrSDgds1B1FfRzT7VYkCk0jakivnGR2onglAGOaWe2mmRigAT4rT6Y16SKVdLvMHJ/ZsDk/pRuZCO3btSk7hmlXisTqUQQf2ffm7vra5juo4YRaNkzGRgDGyH2sCBnJ5GCQaAItFC67Mn/ACf0jYurNCqPcuyNtgDGNiYyQDndu/vZHPk16Ca5PReli4jijAhHp+nIXyh5BOQMHntz270nXQx0/H/jIP6qKWPuP60zjvjNIWHxTSMiopwTbSAD900AfXNFdmKCCMzKNzNIu4IPnHknwK04befU7X1Ibi/Enlnl9MZ+AqgCpZpNTtY4hqP7a0DBTMQA8RPA3Y4K/fjHmqHUUdsZknjLNjhsnzWdZ3CmwJjB5fuT2qveR+o6kuC581Pp9zqFgCtuFJbu2OanmfUrl/Vlu9rEdh4rZtp9g245J70/UoEvbF4m5yK8r1C0LNNbzDDISErDtnls7gDJHNHGlag0yL7zRHYzAEk1T6hmH0cnnIryTgajn4bNaV2xY7x37VSeAvLHHj3OQK9j023/ALI6YSLaAzJkmvNtVuPWv2PjNS2hAiGaaQpZiOas9J6vpml6hdHUYd2V9gxmofq7eTXJZbIFYG/Kpoq6dDTTMCTijIbYowGx2rLuLmBM4cA1V+uRVJ3giq7arCVI3Cr2gzW+rXTWzsAAP51R6utLbS2VRghuMDxQOZAz5XhfFNuuRu/vDFZc0KSXls8vtjyFZqO7W7sdO1+zTRJARIAkmfmtTra2vLXULS+MgEQxkV06Lc6fuzkEA4rzbXbfY5IGBmr3TOom2lQZwM80bavqvp6TK0bYdl4ryty3rFy2Sxyc0S6cgNsGYVeJwu3xUTIrKyjPNUTbl7mOOP55oluXSCwCflYDnFCN3L6lx2x960dPbaVIBcjtii+3ZY4BLIQD8Vn3+tuI2CnCjyKvdAae+o6rLqDkmKMe0t816cY8IoDZPc05VIHNLih/qC7sbPVtEnubO+vbz1Zls4LUBvfsyzFSQMhc4PjJrBv/AOx9ffUUTo7UPry3p3FxHY28ksUhAPu3ORuxjvRD0gdL/wCTsUOk2k1pbW0j2zRToFkEiHa5bBIySOT5qv11x09H/jIP6qJyQWOfmkJApjMMcUisfimytiNgB3U15oyuklzcqMyC4cEfocD/ACFb8PU0GIYlX2KPecYwav6vrtglo8MzepHNGyuo54IxXn08Rv4o5FuZDujUsBnvjmta2gS30oxk5wRzUE8SADGc1p6SAisAN7D5qG7uGS4YGE5+1WNPuQyqWIJrcQRmFueTQV1RpgBW+RcbeCB5oN1C0yyzqmEPGceadplw9vMMnjPajS0ut7DH5TTNdO6xPPivKmyNRJzxurZRQyc1b6b09tU6khQDciHcf4V6lrsbzRiAOEj24ryy9tCt04U5APBqPcUQDNNjk9zHJrQ6UtdLv9dc6kwVEXjPmor+3s7PXnjsGDw7sg5ov0U+jASASSc8CtuRLy6jIghYn5PxVBultVvpMbhEvkmtOHoKJI4zcXbH52nvU8fQmlqxy0rZ7e6s6/6beymeXSGKTR989jTE0Ge8uraTVS0jSg7hngcVof8AInSpFKlCAPINYWp9EwNuW1mwyrwpNAOoabdx2skEsTAxHOfmtuz0yxtelrfUluAL8e9RnnIrUEes9XW0W91EaY3g0WW/TksNgkW73KO/zXn3Uui3ds04lhZl7qwFB+nSMt0FzjDcije4X1rAKT+7QTdR+lebccZoo00A2qip5EPbBpwiITJBqGxCyallf3e9TapIctk8eaHJcmQY53HAokt7Sey0xZooy8jd+M4qnPq1yAEdXz59tVJJp7xljAzvbAUHFe19L6QNN0C2jZdrty2K3MY4H++nYYd+3612cCh/rON36duFto7eW+YAW6S3QtyCSMsr5B4HJAIz2zzXnWn28NnqsumHSbuRRZpcSsOoFjkllZyGkZllCHOPyjkfpXq2lPE+nQeiEUKihkWVZSpwMgsCdx+T571kdd89PR/4yD+qiQg7j+tJg1xFN3eKbN/0TEfFAF2RY6lNLKc28zbmCjlGxjOPg/5YrPvJIJHSK1CsHGSytmszZLds6xBmA4kdeQo/41uW8ttZWJWFQwUe7Peny7ZdNMkYDMZF7HtTIIzKrxyDGRkGrulKctxgjj+VVr2OVrpzn/Oq2mOQinHeie2y6D7V1/Zpc2LxMmcigNrLfFNaN3jbIz8UP3lu1vMwK4weK1tKvG2KvmtDWctZNk8Yry+5fZctg85rTt5/URU3YJGBXqXRGjR6XYNfSL+1dfIqTUC88rE524PAoan0y7nYiG3dgeBxUK9JalKAGiKMfk0jdFakhIBUHHPNVtJ6VJ6hjtb64EQfyGohg6a0u212a39UyRIu5XBzR9YWmn26RLHCMMOCRWm+IQoQBR5xU2C544GKWSMsm1cYHYUx4ydvjHxXekkjYYcN3IqG7txIVVAcLwDTkiCKyjms6705fqPXGRtHOKFrrSzqV5c2ZYb3XihS16Nlh1h9PvrgxQIpMZY4zRP0m0MMt/YibLqDswe+KNrAyPYRmbO4Z703VLaG506WN0BCjPavLNd6CZGGoaaCVcZZe3NZsKyGwYO2HT2kHvQ/fKGkAxz81r6PNhljI48VvvETzxVW6crF34FVtMkCo74G4nvVPVpSZRzxjmr/AE7ohuX+quEPpg5QfJr0SGwWKzUDC58EZrI1S2AO0W0JA/M23vQvLNDaXQlFsm6Nsrgea3o/xQkgCxy2nbtg1v6f17ZXsO54WV8citWz6ktLlSDuj+MitGK+gkOFlU+e9ZWs3ekShPrLC1vjHnYJ4Vk25743A4oWt7PR26mkvpdI04W8lqsAtvo02qQ5Yv2xkg47eKOtPhsLe1A062t7aFzu2QRqgJ+cAd+KxuuD/wCj8f8AjIP6qKGYAn9aaWPikJHc1wAbtTW/KQfigXUf/WUhbCgcK/3qlcWVvFP9Q9nHKcZPAw1VY9St7XetlA6PKcMGfgfwrrpLdYpXgYt6i98+afpjKllJHyMsCec071X3HBIHYVfsGAbDSFcA0yYr6hy5J/SsvSpmD7GGfijG0I2DFaK49NsjORQTr9m8EouEG0E+6hm9jNxEzbg3HFZtpK8Eig/Nb99KsumsSecV5perm6Y1t9I6VJqutQRbSUQhia9xuIwIEiRdqKAMCs64hSGFnODgVtaeytosckSqGz3xVbU2aGGNycsWFU7m09T1JkmIOR7f40LdUaIs3UNjHBP6bydznBH8a19G0qDQtS+jupFmkuB7WZt1GK2m6GGMnaUOc1opEGXB5xUqqAMU096a4J7VETyADzT8imb1DEKwzSd87uc96Beo2udL6stbmJT6UwCnH61m/iBY39zLY3aP7ThSwOMVDp8NroWu2Vmx3zvgFwe4NemKwZccYXwKkARl5XjzWTd20n08yRMAG5UV4fcXU0evXUMhIYSEY/jTL6L3F88nmu0iU+sik+7NGoVjbqaxNWYjCg/rVrS7SOW2AJwTSyaI0t+I15jPJNG+mWSiOJVTESDFbM0Y9LJ4xQ5q11HDC7KwJ8ivPL68Lyts9xanaXo9xfTA7GOT3NGCW2naNAPW2GTHIrDvtcuby5C2g2xg49ooj021ufTV5WcZGeTWk0KmPHn5NZyqDeoTwvY1taJq1tZ/Uw3EyhQcqWPYVldVdTadf6ctnaO0ji5icv44ajUX0Mwzuxk+asxurLlWBrm5HNcMAcU1j7CftXn2p3DDUGX2lM8o/Ymse9u7pAQJQg/cT4rNDFXc3GFA7A+a1YLeJmIdwICPbt4xV61tY7eCRYm3BmFXkthBF602COwFS6dGs8xUAAucAnxUlxEbOdoZNjkeaH7FJJJkEKZIostIZlQu5AHxWpA+UAPeqerWou7CaMoDkcV5hcZtS0J4YGseZyJwwPmtL182LI3fFBlzHvuCoGWJwBXtHQegjStPW4lT9o65HHNEcsTeoWzx8Vj6kGkVgM4rZ6cfdo7xsd2w0zVLT6qBZI5cbG7Gpo7eMqrbOexoY680ma5SGW0O2VWwDntQhd6Rrmi6tps1xM0jGQHluwr2B3mMULHswFaED+3BOKlzzwaQtnIpo3EVV9KSKYsWypqUDI71G0WWYqcHxT44G3MS3uxQV12bpLFXiRjJGchh4qtqtlqGq9ELJ6wEmzeQDQjaaZc29naaxcXJd93Bz8V6ZpN60trHLuyzd81rIxbgninhkJYEA+ea8L/EDTX03quSUDCygOpqjv8AWtVc98c1W0x9usIOwz5r0iRQtoCMdqDdUkInA+a2tMP7JAPIojsF9wGPcTgmiaJ0gGwYxio9RvEgt2kZwFAryvVb+e91Ix2pZlc/wrX0bpts75VyT3zV7VtWt9EhMMBG7GDQFNc3Op3RbLNk9jR10zogsLJZ51Blk/KPitiSWaSYRKx4+PFM1O6NvGsKcse5qvHDK9pJIwwccUOahaXEjhWUkP8AFX7jTY7DptBtCubiLPz+aiy4maWT0oV4z+YVat2ktGH7Rj8gmtq3ukmXng1LupWGFJHPFeU9S3ERvZBguwOcDxTenbE6gweaFrgt+RD+7Rm3TFv6W24tImDc5QcrQdrFm2k3IiXc8THg/FP0kly5BIwRkMa1XSSaElm4U5xSQJcxXMDsjiJmAzXa1YzHUnKNJtIGMGqem3LQOnpkA45ogineQZLkmr8dz+UYq3Id8JCnJxXnHVenneZVTa2aCpZSoHyKvJcLJZHPGPNVem9NbUuokAG5EbJr3W3UiNQo4QYApzgkYPfzWZdlMGPHNTdO+yG8iBweDVq4hJtMLxk8mrFukqw7XHHzXnf4gajqYlQWwZYlfG4fNDmoJ1FLLazXbv6czAROfFewILi30219d84Aq9DcQy/lkBPxmraZH6U/OKXkio5cMuDUQHtKr3xxWZZXsk7ywtkGJ8GtdymzeGxg4qpqEMN1aSQvhty8UGaBYXM8F7ZT3JAiYxhc+O9Bkeh382sXWmG6P01q24DP8a9D0iFRpsAibd+6f1rejOwIrfxpYZI2mmGMkeK85/EqwknsYbp098TkE/6vivOI5WUbRx9q6JgL6N245r0hpkOlqxPs296DbsrJeJtOVJoj0pRtH2oqslAjzj3ZrSt09SUhieaFOo5L3Ur9rG2UiNeGNX9J0CC1RMoC+Bub4qLqHXorCI2tsQHIwSK85vbl7qRvUYsc0RdK6aJP2jr2NHErBIsJ44UVJDAYbYSEZkbkmqqWvrXHqOM1amtlaPachT8VTazSMg8lh2zWd1CCdNTJ/wDbx/76K4YhGvArjgSZIzUwwPODV23nxhX5HzVt3X0nKHOFNeL6tdRvrczH2KHIb7mvSOkNINjpInlOJpju/wBlaIuD3/l81ha/ZWr25M+0E/k+c0CaYCrTrIcEPx+la0txvKxW8TNleaItNljudPgWQYeM4Kmpb62E1yXU8YAoHswDLmiK2/KCeBVtWBOBVyEnxWJr1n6yOSM/avLNVg9CY7eOe1VVZhCc9u9GX4eWyoslywGXbFeow42gCm3DgIR2rGkxyTUujMDdXkOSN0YIP86dao7WExeRva/tBrVtGkNphgd3ihvra1uI9CSWGIO6SbmGKDdZ6i1LVoYLdbQwRbwiNj8p+aP7yz1EdNxASkyCP3GqmiRl0Vg53KcNz5o0TGwfpXK2WYHsKT1iVJHAqlcHkvvzx2qK2uclSx7nAFLJHFEZTEMSMcmkjK8ROcsxzVmBZDcOrplQOKBNUs5NP659cXDRWk/JGfNZPWmnzWWpxXOm3HuuyFYA962+nvV06T+z5CzlgH/2TRkm1kGSCQKrW5CX9wD2YDFZ/Ulql5pd3E4z7ARXiV3bCGf2jIHFU3xuJPg0YRXLNoic+KFjKzXpGfNHOkQH0EOaKLRSyZP5gaZretR6RZmSPmc9vtVDp/UpL6CS7uEX8pJNZ+sdYNHG8NrHtb5FAtxczXUpkkYlz35qxp1m95dLEFJzXpOl2ItLVIUHjk1rQ24Lb38VPIhK9+PioCVgjO3vVVrh5GygIFPRGkYZGaqdUxLHoiYHe5h/qogdlBbHbNRbxjtzTSzYzTkuWB57Veil9XIB25GDXnOq9HXsXUUcyH1reWTe2PFesQIIreKIcqqgCnsMHd4oM66v/p2sU3YzICf0oMh1ONGuHyDlSF/WrvTnUAtp2MtuZpW4jwKM1vFcJNLbi2R+Du8mqd/eW5uj6UbsoAGV7E0HW8hRjgkUS2V0JUVAQcCr6OVl7cVbW42gEnAqC+kiW2kmdvyrn9a8e1DVf7S1CUBFCgkAis6X1REy/avQ+h02afCD5Oa9FQbYhjviqswZ+9Upl2oa7RC39rqPDjt+lXZ5d5nhwFUOTWpbS5to3jX2lR3rtViSbS7jfjGzIz815nqnVlpLpf0cVmPUI2l8djRvZ213c9LRqZT6zx8V3T2jPZQFpySzHtRGAFXgUhbaOO/mqd1Jx7eMcnFYFxdyi7yoOPOe1R/VSCcNkcHIxW2ql7YTZG406FQJDIRk+KuL7cMH/WhbrHSm1fTjNbk+tAcjHxQT1PaTRdO6fqguGNxBIMqfBqx0bq19DqL3WpRti6TCEj+HFehWyuSzsSAe2aqy3G3XfRY7VKDJ/hSXsgW6uIkywaE9/wBK8ru7YPI3t28nvWb/AGMzs2TjyKnEjQaWVB5Xg1k6ajXOqKnc5ya9SsLNRAmOOK1ldYUHwKAup71p7/019wJAxW9eFNG6ZjjVNskic4+9AE8+eGxk+aiSPbyDwaNem9PVLUXAGZHOBRjDBsRFOdx/MatsUTA7AVVub0KMR8mqwDXJy+RVuO3LDAHFXobb0x2rC6wI/sdf8TF/VW0UyCfk1wTC1FtJY47VxUA4802OaUFgBgZ4rQjuFC4J4NWoLsLhe61PJcxQwtNIwCIMkmvEOqOopdf1eSVQRbQHap+ayrLPoSK5ORytaWjasdIvhdexmjjbards16NoFxJrKR3uoOh9QHZGDxW02naerYeNQR968xe4Qe7bmtTTZklZRGdp+KI4wVA381b9NXiORyKH9dLLpsw7DGBXjUTejqLqTzurcuLYvbrKGGO1G3SH7JIkPbFehKd+BnjFRyBRWfPyjYGaqWDGPVoGzjkiiN47Y3zKfzsM03TZDvuLc/lRzj9Kl1iBrjTpfSJDKuQfFAV5qHT6aEYmjU3LDGQOQ1XtJuNY/sKOZXBjVgMDvije1fdBG3cEc/rVnI701yChFU7hMwkDvQ5eMylkxyKzZXZo+DgiiCx/a6WHEhyvfFWrK4EsWOTirkcB3M2SQewqT6QCI7UI3DkV5b1LZzaZrSCVWks55AhQ9gT5qrc3OoWerW8Rg3WtqwZSBwB3o2TVppWimMf7Jh2FW7SE3WqvcygEbPaKluwv1PqhcH02H+VeZPIPrJlmUFC5CmoHjdJCC/B7YrAvZ2AljA4BrU6P05Xm9WReS1eiQbEHpge0djVPV7tba24PJ5oZ6f06TWdaNzMp9GM5BParHV14Zr0xIR6ca4wKDpEJPYY85q/pNhJqN2kUXKjua9TsNNSxtYoQBvHOatuwjXPnzWdI8k82M4FTw2BkYbc4rUt7FUOXGauCJFHtFRscGhzrBR/YqH/vUP8AVREB3A7ZqGRhyKqEsGwppkmQc+ahjdzninmZhjHFTxXPIBBNTXMMN/bTW0pIidcd8YryHXtPj0q8a1tblJYGOSFOSv2NZ9sfZc5OAAABUU1s5SNwCQQaksNc1KwnQwTsGiI2Ke1ei2Oma7rlqt/c3Rjkk/dBxxQrHkKUPf4pYLz6W8X3Yo4sdRSeEZIIrRa8iSH2sMmhjXr0yW7xKcivJ9RQRaiX7A96tW+pLJB6RJwDRxoWpJFaIQcEeaNtL1eOfA3DP3rWdxsOBkmqEzlUPaslnYXcJA/f7jxRVLGBfRy4z7BzVewkI1q4VlIytalxj0nYNxjnJ8UFTw9OjT7mSX0lkOQADzmmdGPJJI8RYmPBIQ+aM7C4ecMrR7ApwKuhcH7U7ZleKz2lcTFCMqayLqA+s+7t81nJa+8/Bra0qIRQTArlcVd02FFtsgAFzmtNQFGO+Kdg/mJ4FY2vaXDq1hKpUF19yGhjqhpLDpwSRwgvIvp8Lk57U7QpXk0S2kuRhQMHIxU8Oox23UfomQ+kUyv8q0L66WaVfR5IB3fxrzC/ci9uOOFkNQpcK4y/cdsmhu8kzJMR2Jos6bnVbZNpGSKL7a4VolViCaGNaujd3Qt423MTjAottok0PplRsCyOMn5rzy+vEmlkfOctgiqEcT3d2kMQJLfFetdO6HDpOmrIyAyMMnjtWkvJzSPCpXLDOOwpLexDvvYDFX449owBUyfemTMV4FRd6kKxyLtZAR8MM02YiNeO5qmVOcmohHlzmpxHwPbkeaYIFjJKrkH58VWnuLaA4kbc57KozUEX1N/IUigMKf324p9/0pJqNkYReyLNjhlOK81u+jtX0vUPTuIJZkPIkXJzSP03qTNmOzmYZyfZTo9N1KGURS2M4XaceyjPoDSIJPqTe6UVcEFGlWvRVRFUBUUAeAK8u1LRldi8AAlxQRqUUlu+WBDA/FJY6/PakgtxWp/ykaWPajc/rUEt7JcRgMxoY1aMkO2OQazIiFwM80RaZOzRbN2MUV6QLhpF2E16DZyMYVEmcj5qC8ZSrYNZSlgwI8EZowYl1gZfKjNTgJ6vrbQrNwadc2v1VpJAG2lhjI8UFnpPTUhuJZ7j8ufzNxmu6UNtJqGYG5Axx5ozgYOzADGDV3AGPilbAQ/NUZE2EOfnmqd2m8hse002K1GcquQfBq39KQjKDjIpNOhNlbOsz8FvaTWkhAQEcjNRzziJCM96zjctEjKRx3zWU15bXmkzSlQ4hYkq3ih7p+5vtXNzlAlnG2ABUN2DZdVxM67lK8D5rUv75n1KJIozGrKc8V55evs1K6QNnEjZrOllIJ5NZF037Qj5rc0G6EbqhNFtzc/S2yuD3FRdJWJur99QnXMSHOTTup9aa4ldFkwi8KBQattNdThIgWZzjivT+lOllsFR5kDTHklhRRcKZJCqHAHcVyIuP0qRUXOaf3PtGBVhVGKaTiq0zsWp0Qz3p8oCDiouQQTznxSgKx3eBXFFJJqrdXkVjHuc7v8AUXuar2lvqWuHe6Nb2n7uRg1tW2gW1sR7PUk/vtzVxrbawGzOPgYpwRShGCp+1cIwwAfnHbNSARp+4ozxwKa8cQwWRT8Eiu9v5sBfsBUfrLXhuudbtJNstMDacE1StNYTUAY7tAWb96s7U9Hlh/aQ+9DzkeKzYZdhABww71rR3IZByKq3sfqRFqHXUrNjxmtzSGZplXHmvUNBgC7DgUYCMbc4FZl5GpJweao7RChLd6J7OeJ9OincgKAAT8GpriWOSHEbZJINWixVck8Y5oGl6bbWbu6njvHFuCcoWxTOhdMNvqNy+/McZIFF7SSW15jaSH+K0wx4XP8ACnk571Tlk3kjbwKiIO9cjC1ZiRSQR2qVotxGDVaS0aS4Cuf2feriAKNvZRWJq8oeFwH9OXsoPGaZbyySWKiRQX7GvI+pNTv9J1OYIXWGUncgPBra6Y6ge41CGysU9npky4HGaLpYEfqGAyBXITP6VLq8C/UW8qr5Iryq9UprN4pHPqtn+dULge0msK4kJucY4q7p8jLMMDmimeSS4t0QNuY4GKLroponTMVsmFkkXLUF29hc6nMwRNwJ4o76c6ZTTUE06B5j2+1FgPpwk/veKiXcBk92qRV47U48VNGoPNS5wMYqJhk1WnQlxtapEBVfvXHc45BxTShyCO9cc5JUYXz+tWIrGWRFbOAeatLp8G/e8SMQO7DtVpJUUYBAHxTxIOSKeGyKYdu7jvSMuB25NQtgd6asnqKRjsacMkYwa70lP7or5L3ANzk1NHdGNgR2NEthqQaMQsdyn5pup6IksJurTg92Sh5XaOTaMgeauxSeqhQtkVl3UYSQHPetXQlAny1en6FKCUXFGDLujz2rOmgb1Aw/L96p3oADliPGBU+lTrcdP3ERJOyQ/wAs1fuZorbS4yGw7KADntVqG+jltgFkBcrQLBpOvT3N7Ha3ZSMMWYA+Kn6L1E6VfXVjetmYvjGa9CSQu/qOuB+7kVI5ywfOMVzSAjIPeoQ4yc96hmErldp4qxA4XEZ7/NXAQPNczYx8VGZf2pXHGOKytd0w39ussRImj5GPNY9g0swFo0hWRRgmsP8AEXR4Y+nRcbSZI3ALVi6TfWWlrpa6UFe8l4m9ueDRjd3Mdvq1tO4JlZDuUVHrOqObizSOJkBYE5rzjU5t2vX3j9q2f51RuMGI1gXHElWLGTbOpPIFHXSdsuoatCh5C+4miHU9KuNV1Qqx/ZD24re0zTbXToUhiQGTy1XpLiO0jLu4H60yC5NyAyjIqwMk81IpwCa5DvbmrKcU5jULnioQpJzmpB2p+cjApW4TsAfJPihldUk1vqEWemti3gP7aTxkeKOowAigHtXMAThjim7Qp5C4pd6A9xThIOMY/wDmrg6ZJyM/rXeop7kUhCHuM121RyOKa0yrwaha4UN+Y189x9B6jcRRvFsb1F3AfasDUdIvNNkKXELKQcVRS6mhb2HmtjTeoZkk2SHjsQfNX73T4r6E3VtgHuyisURSxvnlcUy6USoDjBFamiQ8gsP0NejaVH6TxYNGiHMYB8is++mMalVGaG7m5LyNuJwK0+kmEsV9Fkbe/wDnW1qGmw3WnoodtyAdql0rTY4Yd8hByPaCKpa9Bf6Wks+jxo5mXDAjtWf0loEVwn9o6gpN4ZMuD4ovT1DcSAj9kv5aV8AckUx50SM4Gag9SNtswbI7EVPJETF6itUCkg8n3VcV8oMnmlV+CrHnNNMgEm0jHHenCYZ71n3NjGky3MIxIW5x5rP62RJ+kb0NHnC5/wAq80046boGi2+pI4lvGYDH92iRNQS41ayurlgI3TI/4Ve6nuUkubVIiFZdr9u4PavLbuV31u7Lkk+q3P8AGmyuCpANYt2dr5qS1bLKfg16P+H0kcd3MWYZA4o4NxGNwi/MT3qG41GLTbcySOC/fFBUmrXes6msCk+mWzx8V6RZQLBbog4IUZqZuMfenYyBUka1LnFIxzTGpu3K01Y9pzuqT3McJgH5oB686nubIppVs/8ApEvBK9xmiPoHQZNK0cSTcSz+9ye5rdv9fsdOyHkDsP3V71hTdVXN3Ji1gIU9ie9WYJL2RN8shBPgUyR7pmPuYfFQQxag0pPqOMdua0ba2vASxlOfuask3KYBfmni/khGGQtXDUJZMlYyKdHJKQXk4z80xp4VOGlXNeTXHXVjpRUaepkkiUKCew/ShS+6wn1CVjdpG6sc4xzWfJPp91+WIxsfNZ9zbGCTep3L81oaVqsttKE37kbg5ohurSO7hEsOM4zgVh3EEqsQykKBWzoMe5EyfNG9jMBcRx+aM49oRSx8VmajcRJGwH5j2NCV7MEVj3+atfh/dNNqOoRn8m0fw5o/Z2js3DDBVTzn81UtH1B5LSJ3X7fpVTXurIdEuWhliMnqJwRyAaxenNcuL5r2TeUVjlUovsL6S5tRhWBXhs+ae8E8jZHA+KeLJmXDPjPfFcllFGu1BkZ81MwYRbR4qr6Kv7i/u+KfJG4AxUZaSOVWcmluLgyKCuc/NMgZmY7jkCrKSEAnGcfNZ3UvrTaHcwxjO+M5rxqz0OB9Mnvbm4OyFiPTB4Jop0pLXUfol2nZEhOWrS1uFmeC7fAEeAfuory3ULkNrV08RzG0pK/pTt4POPFZV0Du5p9qpI44FE+g3D2s5bcRnjiir+2JI09mSawNVvLm6k/aOxHxmiXpKxjjtjdyqC2eM0ZxS7sHPerC8nvUwqQHFOzXU0jNcO2DTSOe9VNV1BNM0q4uGIDRoSM/vV5r0lpj9VdQz6peElY23Ek8ADtR3q2s3E7ix0xxGoGDIeMAVSsrHTo5hJOzXNy35iTkCtkGBXCQwr+oFXI4SVySQaekSp7nBY+M1aSSJULPhVHc5xivLuquvrq21ie00tg0Y4DD5pNKuep761Fy11yeQOaW66g6lsX/AGhjZQP7pqq34hauFOFjGB5U1l3XWeu3SZ+pKD4XIrGbqLVCxLXbk/c1G/SV80hAU4IFTR9DXcmd4UY80Oapp0mm3hjJJA81XhnYsVY5U+DSbAkuAcCiXSb0wJt3ZBrZmnt7nTZVdQJQO/zVHQtzSqgOcGi6wVhqCA980crjaNx7ChjVJt0r7ecUIavelYWXOCat/hpdk3uoox4ZM5o5RLq70gyrcnCsc8+KsOXtNGiW3UhnXljU1tocF9aq90FmJPOe9MvNFs7MxvaRmJ8jPwaI4Y1EKlQAcDOKkxxzULEJyO/3poOeQOftUpjJXIPJ7iqrWrCXKmpmQnGTgimtFuJLEH7VBcRARqAMHNQxRsu4sangG3v8VndTzfTaLcSBgpKEAmvF7DRNV1EssW8QFiWB7HmiqHUINHkht7oCMRD3Y4zVLqjqKC9kSOzuSU2ZIB7UHxiFgWZue/JpnrKeAQap3hBHcVPp4EgA44okt7cqilRWlCrYyR/nVSdVN0i5BycHmjK0ljht441wFA5x81qW12GyRWta5ZNx81aGRXM+Oacjblpw4ricVGCTzUqLwTnxXlH4m9RetcjTbd/YgyxU960elXSw6ODLJ6e/LSt/e+1YV71LI7yCPCRZwAO5pLHXWR13OwB7nNeoaE0dxapMjBh81tgKuXfCqvJJoQ6k/EHS9LLRQsJ5xxhTwK8x1frPW9aZlWVo4jxsj4pnS9gLrVUjnBbyS3mvXOnGhWSW3yox2T4FaWqaPBdWzFUwxHGa8j1zSp7GV96+3NUTAGt1ZSNuOaoPZbmJCACtq46sMUeAwz81lXHVd06kRv381j3N0b1MyEF/msuSLZkup/hTJM8ENxinQzOjLhu1bK38rQhPkd6KOlrUlg+3zyaL1tXeQMBtx5rbVnW15PIXg0KarcmJXLGgHULl7mU99v8Avoi/DyJk1W444MROP516Tpo+t0JoQojyaZqt+mlaAiPywXaprA0nrK4gZbaRDsb97FbUWri+naEPkqeKMYSphQDvinOpUVVm4HfmmxuRVlJCRU8FrJdSqsQ57k+AK3INKt4gC6+q/wAt2/lVwRRgYCKP0FL6af3V/lXemn9xf5V3pp/cX+VI0MTjDRoR91BpBbwqMCJAPsoprWtu5y0ETH7oDSfRWv8A8ND/APTH/Ck+htP/AIWH/wCmP+Fd9Daf/DQ//TH/AArvobQ/+6w//TH/AApRZWo7W0I//pj/AIUv0lv/ANhF/wDIKX6WD/sY/wD5BTTZ2p728J/VBWZqXSmjaoh9WzSOQ9pIfYw/l3/jQNfdIXmiXquJfXsieJMYI+zD/wAavQgBcDsKmzhaq3E4jXJqmdU9McVLDqolYDbWikoccjFOBKguF3Y8UMdcdUR6BpjRxsDcyr7VB7V4ZeTSXdy01w5LyHPNFWs382m6Tp1tG2InQk0NXMxkJeN+DUKT3Mf73FGnQvUl9DrNvZ7iYpTgqaPvxG/tB+nydPnZef2ir5FeQ6Pos+qz+lApaTPO4816x090Ra6fbqZ0V5G7iqnUHTh0e4i1HT0z6bbnUDxQxedXC26ngvrUsEJCypXtljcLe2Mcy4ZJE3Z+KHOrtEjvLN3iT3EeKENH6cNzYyqeGQ+ayb3TvprlokVsCgqWxuZB+VsHtxWhp/Req3+CsZgjP78vArdt/wAMZ5wFXUIWk8hTSXH4eXkBaEzo7YyATWDqHRWoxHdFFvCjJ20Oz2FzbuRJbuhHyKu6YA8yrI2APmvUOnPQVQEA+9FRg9ox/IVTvrn0YivwMUGXzC6m2M/FQW2lWwk9+CPvWr04YE6l9C3x7oyv+VehabYpa2gjO5j/AJVQu7G31HEEowVblfFXF6c06K3IeJeR+b4rNuNNs4LqFLNwZCfdg80WW6GONVPcVJI+B7vFVJZFkjJHcVSLyBdy981etjJIVUcsxwBRjZWqWlusYwW7sfk1Zrq6o4p451YxOGCsUOPDA4I/gakrqzrfVBPrl7phgZGtoopfULAhw5YDA8Y2HvWjVE6g41pdP+hujGbczfVhR6IO7GzOc7vOMdqvV1dXV1dXV1MliSaNo5FDIwwQfIoMvbL6C6eDuo5UnyKpSyqgOaHdS1BdxGTnwBWWgmnkAXccmtu3jSzjDyuN3xV6O79V1EY4NV9c1yPQrEzSPhiOF+a8Q1vVZtVvnuJ2LEn258Csq4b2A9zn+VFs1lJ1D0/aTw4ZoFKOmewqC16UnnAKA7AMYxRFpn4dSzsryriM/NEK6R030y6XFxIizJyOef4VqWXWvT+sbrNp1XcNu2THNOs+kLO01Yahp5VVP5lXtRLEP3TwQc5qWSGOZArruXGGHzXmPW/4fF43vNLXkAsVrc/DfW5J9POmzKwlt/zZ+KNrnayEEDaaytLtokuLgRkEDvVa+0qKa6L47j4rz661PSdCsBhFur3Htx2FB02s6vrV4kKTSYkIARBwtepaDpKdP2T315NudEySTQPqnWUkmqTTwNhS2F58VFF1fMTtL5/Sr6aza3w23MSfyqveaZp99bMbeMRyjlSPNCqapf6TdekJjlD/ADr0jp/rCO/tljn/AGbqOWNVte16IhljbOfIoIn1GUyEq2KiF5eMCVlI/jW50ZNIvVEbO+TtJP8AKvRtP1i6vJJo4pMpGck1saPB9XvmbOC+d1bckKzwPE5wo4zWHaaPbadetcTTE7jxk0QEq7KVbIxXSDMdVliB3DzVcx5O1RWrokIfUo8/ugt/Ks/qe8vdM1PUFivLv3R215DGsxAVI3P1CgfGwAkffxRVouXs3uTNLKtzM8sZkcsAhY7AvwNuD/Gha51W7/saTVbK5urgLeqFu2b04nQzhCqxZOVCkruIGcZBo5kjEsTISwB4yrFT/AjkUNdE2kcGkO4lnJ+tu0AkmZhxO/gnvx371a168uF1XRtMhleBL6dxLKnDbUjL7QfBYgc98A4+avadaT2dzeJJetcQvIHgjfJaFdoBUsSSw3BiM9s48ViNYm+661RDdXEMYsLbKwSemWJabBLDnj4H8a0ekry41DpbT7m6kMs7xe9yMFiCRk/fiq6tJF176IuJzDJpzSGJpWZA3qqMgE4HBxxUvWc01v0fqs9tNJDPFbs8ckbFWVh2ORUJFxpvVWmWwvbieO7t7gzCZ9wLJsKsB2X8xGBgYqbqC7mt7nSolleO3nuSs/pZ9QqI2YAY5xkDcRyB9s03py3vBLf3N1PevE87JapcMf8AoR2O0jIOSwyeSAua36DOq5rpNWkWC+uoEj0W7uAsMpUGRCmxv1GT+vnIq10xc3UmqXkE91NOn0NncftWzh3Em8j4B2jgcDxTWu7rU9f1i0IvhFZGOGEWkix4LRhy5yw3H3YAOR7fua29Ee/k0WzbVERL/wBICcIQRvHBIxxz34rO6mVUFvKe/K/+NAmp3hY7Y/zfasy2sprhy0q1cmlh0yH24MprFa4kurhSzE5Pati4v4dGsmuZm2yKPateU9Ra7catcGaWQlc8JmsOKEyne7YFQ3KFZMbsrWjoOrXmnXSRW0gw7e5D5r0dOu0tIyi6evqqME47msbVuutWvgEiIgUeFoOvJ7m8mLzvJIT5Y9qrrE4YMjYI7HPNblp1VrVlEI47yQBewq3Y9d61BqiXEly8kefemPFe3aJrVvrNjFdQOMlfcv3rQYja6hc7his2w0iCw1ee5iVVEi4IHzVjU52htXC+ATms3pWYfTXErPku3cmtGXVbNXwZEoE/5GQ3QzdKI0pk56e6UtZJLWJZLgDg5zivPNX6t1LWWKvKRCeyLWI1pPJIDsIX5qeKxkVwRn+ValtbOhyc4rRilMS8Zqlrditza/WKv7Qd6xbC5eAqQTzxVySR5h5Jqxb6ezR5kB/lVj6JUTDD9K0OlbYHqVCDjah/3V6JoXTskVpcuJMGdiw/SiPRIXt7Ext3DVokboyPmhK+0O8l1YSG7Y2qtnBooiTaAFPAGBU2cDkZqu4y4ZTg+aj9POSPzCr+iyCPU4w3G4Ff8q37zSbLUJlmuYBI6wyQAnwkmA4/jtFWLe3itbaK3hXZFEgRFHhQMAVknpPSjaPZhJ1tC5kW3Wdwkbbt2VAPHu5HgHtWxFEsMSxJnaoCjJzVG10Sys7yS5hWQM7tJsMjFFdvzMqk4BOTnHyfk1NqGm22pwpHcox9NxJG6MVaNx2ZWHIPJ/mRS2dhDZByjSPJIQXklcszY7ZJ8D4qJNJt49UudRVphcXESxOfUONq524HYYyf5mn6Xplvo+nx2NoHEEWdgdyxAJzjJ5qE6JbNqw1P1Lj6kJ6YImONm7dtx2xkVPqem2+radNY3Qc28y7ZAjlSR8ZHNRyaRby6jZ3ztM09ojRxEyHGGxuyOxJwO/xVLqDRTq8tkZIILu1gZ2ktZzgOxGFcHB5Xn/5vsK7p/RX0iS8K/sbaYoYrQTNIsWAdxBbsWyOBxwPvW5WZf6FZalctPcCUu1tJaHbIVBjfG4YHzgc9+KdY6LaaddPcwer6jwRwNukLDZGCF4PkZPP3Ndc6La3F6bwNPBcMgSR4JWjMijOA2O+MnB7jJ5q9DDHBCkUShI0AVVHgULdazkRWsCfmYsx/TtQjFb7SHPLfelvLlbOA7SN5HaheZpLqUuxzmpxJDpdv60pG4DgGgjX9am1F2Z2OzPAzQy6M75JwKkRUZAik5zWncWMNzbqo4dRWTbWxj1CIMMOHAohZcyuD4NQyRqQSARzyagk9HsBnimNs24UY/hULIVB81EkZOQAefgUTdG67d6HqaxsX+nc4O4cCvd7eVXijkU5BGQaqTXoXU0gXuV3N9qw+rtQNrZMUfCycUFt1G9vYfTW0m0kcmstdQcqCWcnyc1U1jrXUbwuscxRD4FDcs086kvM7Fvk1u9P9Om4kWTHHnii+fR4IIlUxrUbadZRxklFzise6eJMoqgVnS7th2d/FallYtPbmOTOGXzQVJbNDeyx8YVzitizgUNvbHFaxlVk9oxiomYMpzyfFaHS8P/pFE/bII/yr16xiCWygcYFWYWDbgFxTwSKCNcGv3d+8FuwWFTniiLTbt0tY45zmRRg5rSEokHfFNfaoGTVV7g8oFwc96jaWeN0ljGGUgj9aOrG8S+tEnTjI9y/3T5FWa6urq6urq6urq6urq6urq6mSSJFG0kjBUQFmYngAea8t1bXV1fV5J4yfRX2R5/ujz/HvVC61L0MAdz2rKkma7LSSN/CnxejFHvbsnJJoC17Xmvbt1BPpqdqisNmMjbi2QPFRtlhx5qxYRKsw3cnuK1j5yAD4qpcBUuIJSOQwzitB4mMpbHB5qzDbiRBGyggnkir2qrb6Vb26RWiOXGctWU1/Nj2WsKn9AahlluJh+WNT59oqskdzuJWVQR/qipWW5cAGXznO3FG+i9ZXcenDTghe4xtjP3rb0yO9s4p7/UDmeTgLnOBQh1BrM2q3HpP7YkPYVifTxOTn/fTlgRRgbgP1oWQORllyK1tI059Tuo444yVB5wK9k0nQo7KzQldnFTXOkpeKADiqj9NoRgnIrK1vpUNZloF/aIM/rQPHKIbkwXSFCD58UYaZHbSxBop1c9sHxQj1vYRWF9FJHgB+5FZFtK58nFXVlJ4FW7SF5ZQD2rfsLY299C68HdXptnKzL6YONtTo7JOEPORVgnjNCHUGrajZXDRWduZHk43gdqZoMGoYL3qv6h5JPaiqFd69sYqQqrH9KURoGziuZVIxirFndyWL7o+VP5lPY1u2mr2l3hRIEk/uPwf/AM6vggjINdXV1dXV1dXV1dXV1dXVlap1Jo+joWvb+GNh2jDbnP6KOa806n60utf/ANEtEeCwPcH80v8AtfA+1D0d36aFsYKVI85u4opAO9VfVEc7xkEYNZvUGpehpzRoxBfzQAXJ85OanhQsCDURmKy7MDHzV23LLIMdzWiSSear3Qy0QHhhWtPL+Vc49op9uJFIkT8vmrnUT+qLQ/8A2YrEZyMYpckjPak3ArShmOADWhpEy2urW0pYDEgyTRV1R1Mjx+haMCxX8w8UFJuLFnbJPenDIPapQ3HaiGz6VtpZBHFFvPnijXRum7LSYiyxKH781Jq2oxxxempFRWlwTEjg5B71p+ooqlPI4c5PBoN6h0q2unMigbx8Cgi6h1DTXZoNxT/VNYOqaxcXzKkxbC9w3eremv6vtzW1b226XCg0Q2lpsUHb7qvrhZEY91YE0e6fLFOTJEeCAT+tXU2/UZYZ44qZjhsYrE1LVIrCYEW5mYeAKp9O6jf6nezyTwFID+TNE+wLwKa2FGcV3JxinsuRXBRnBpn06NPnHepfTAPBI/Q0uG7bm/nUM6MUKl25+DVOC3cFkaR++fzGmxyP9S+GbHbuaravNKmnTBHfOM53GvOtO6iNpBeWZilkuJGO1txO34r0bQBNLoNv9TI7SDvljmp9Rd4wjRBvaecE08LDdRrI0hxjk7iDVOSyWdZYZY2Ns3Gdx3Y/WvGfxB0Wbp/WwtvdT/TyjcqiZuP86GLee7kmVRdT4zk5lb/jXoOlySTW67ppScf9of8AjVwxu0mz1ZSPu5pt5aBLdmxlwRz80/S7uKQ+i5AYDjNXLgRoGwAQRzTdPuIg+w4AXkVbu7ZWBmVM7u5FCnWMUMWlRN++WoGUc81bjH7IsO9QLaNJz2NXraCSN03A7c960CRgk1Wnk2PGx7Bhmta4mjm2FUGAop8MjlNsY481LrqSejaNjHsrHxzzS9+BSgEdxTx813JOe2DXAFTknd+tTL7x25+1SlNqcjmkxXql1q2n6REWRlDD4oO1fr/OUhfk1hWus6hrF9HGpJBODXqtlZGCwjibuBTLszRrsiGT5NNhQSQlpHJf4qlewRx20jMo3EfNAl7dqjMqHOPBFCmo20N6HMICyDk1kWsxt5wSSNpwRRxp11bvGpBBY1vRzBVUg9hTpCShb55o06dkhltYgmQxQZradhHIGJHxjNSSOQue5PaqU6CKMylQ79jxQzddVFb2KysLdkKuA5xRpCzNCjP+ZgDU4TA5rtvwKXFKE9xNIy4kyKXPPNcxAyfFQTspTvz4qt6i/kz7qQ7c4Qc+ap6i2LV4x+Y0ARXsOi69d+tamRp1Ai9ucHHNHXSs89xpLSTjBMjYU+BWy0kYADgHH+dUbi0inkDK7RAc7V80281KCwtyJHBfaTgV88dT6rdaprc89xIWAchF8AVmW7FLgMOxo40K6ReG5zRFuUOHyAtK08csb4bsKHtRSW1lF1DyvnFWYtSF1bjDYcjtVA30ltIQzHJPFaNt1PJArQS8ofNDnUN3JesvJKA8CseCFncDHFGfTfSMmpsMj20TT/hwDjY2D9qzdb6Um0zSzITwpoTPCc98VTvGARN3lhWrkeiu34FWrWYlx7QPmrfUR3RWuO2wVggfelHHNPJ44pAeea4EkGpVUYyTTlOO1PaQ8Z5qRWGO1YeoajdSK26Zjk1RtYhLKhckkmvWekNLtU2yCP3YzmjtgBnHxSW0atkHyKzb+MQT/s8jNDevTyekRu4xQHeMxEmSahtrSJlDEHJFD2o20cd05XIyal06V43Xax70baQ7SEbmJrcuEAj4rb0R2jVNrEcUy+vbhuooojKdhbkUbCNVgiIHJWmxoHYBuQfmqTabaRtc3Cwr6ijIOKXQZ5Ly1zM2SCQMfrWoRtfGSf1p47UuK5R7hSP3/jSSAbhTcDNDt7cSpfxoHO0t2q/IoW9iI8jmpEP+kn9DVG6GXfNYGoxous6ccA/m70vTd7PN1Lf2zSERZ/KP41uvuW4KiR8Bu2aqdQX89lEDAwUk98UEavdzyWcrtIdxFeXzZeRmYkkmuRfeOTRDprspwGPaiC5lf6NPce1VYJH2P7j2q6o9XTG388UNOTC+UYjmnTktGCWJNVJc4zuOaYWZuCxxVm3UJEGA5z3r1j8O3L2EjMASG+KOu+KHOtVB0CavGnUfJ71VuolfYDnG6tK3QF9pzgKKuW8Shx+oq71HGuy1/wBmh/013GlK+zuakCjYvJpojG4d+9PCD0z+tO9NeO9PCAUoX708Lx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5" name="AutoShape 11" descr="data:image/jpeg;base64,/9j/4AAQSkZJRgABAQEASABIAAD/2wBDAAgGBgcGBQgHBwcJCQgKDBQNDAsLDBkSEw8UHRofHh0aHBwgJC4nICIsIxwcKDcpLDAxNDQ0Hyc5PTgyPC4zNDL/wAALCAH0AfQBAREA/8QAHAAAAQUBAQEAAAAAAAAAAAAABgECAwQFAAcI/8QAVBAAAgEDAwMDAgMFBAUHCQQLAQIDAAQRBRIhBjFBEyJRFGEHMnEjQoGRshVSdKEkYnKx0RYlMzZTZMEIFyY1Q0RUkpNjwsThGDQ3RXOCg5Sis9L/2gAIAQEAAD8A9Jz/AKxrge/Oa5O1cw5pBkZ+9Ie1KDkYpAOafjxSeO9V2357muBIqUN2pWcIpLVRfVFibDoVBPc1cjkSRQ6NkGnHGeakU/BpxFAnUSMNYHGaRfWLYYcYFWRkYBJp7ttQgHg1FFtDjaTyRRpaD9go+1TEkHFOGMfem5OfNdTXpnik5+TSc/JpwOBXA5813alDVzeCKbjJzXAHNOBIP2riec54qGQ5PBpUJFSA13bzTgT81GxOc5OKQse4NOX5p+T5PFIR8GlH3rjTWJArozipAT804Z8ml71wrm7UH6qAdUcVACQMUVkc0oXFd+WkZhnNLuyKTzXAgE1wPNcvB5pxHmk2g00xgHNcAAc12xXk57CuvLGG7iKug4XjFY9gs1lcGKQERE8H4rZ9p80o74zg08N4IoJ6j92qR98nilUFuSe2BUkg5BBpWUhQe9RKcSoQOCwo1tmAiT9KsDBOaaxwa5ST3rmz4pD25qImkBBpfNIaUDApe/FMZW8U4H281wYEYxTgRSHNcwwMVAw5qVCMdqfwaQ96RjgVGzEinJ+WsTq27uLHR4prWZ4ZDdwoWTvtLciiFgMkfemZxTZX9KCSUq7hFLFY13McDOAPJ+1B1j+K3SV7dC2a+ltJC23/AEuAxjPwTyB/HFGZZWUEEEEZBHY0NdcdQ3XS/S8urWUMM0kUsaskwO0qxwexHPas38PfxBl63nuoH0o2rW0Yd5Ul3IcnAGCMgnn57Gj3ac/alIPiuxiuY+3NBmpt/wA7OAO1RDkUWb8ntSlsdqbyaQL809cAGmAGuxingCuxg0/bxTcYOaaSM1wAPNQ+uscqq37xq72BycDtVKYQXCMiv71+azLzqTTtNgzeTj1M42rVIddaOzlUZnYjNMHXVlkqYZKqS3Npr94jxy+iQf3q2l0eRYwBKGz5qF9LnBIzk1WlgniwkiHiqoJ9RD8Gja2ANuh+1WMgCk4ruO9JnzTWOe9MNcFpc0mOc0ua7FdzUZY5xSgEc08YxSg54FLjjmq8n5+KlUBRSn7UnPmuxSEcVye3k0PdcYOgwf42D+qiYkBj+ppjHngUoJIrx/8AE78Nr/Vdbi1fp+zE0lz7bqFGVTv8PzgYI7/cZ80RT66OkPwphmiuY7q7sSlhvYEq0yvtcDPcKAwB/wBWqP4l9R6HqP4e6hbWerWVxO7RFIo51ZjiRSeB8Csr8Fdb0fSen9TTUdSs7SWW6Uqs8yozKE78+MmvQdU/ETpfSdMnvDq9pdGNcrBbTK8kh8AAH/PsKu9M9W6V1Xpn1mmTE4wJYXGJIm+GH+4jg1sEk01gduKDdQyNTl+ai3UVKcn4qQMDx5rq78xpe3FOI4pABjkUm3muApQSp57VDJKQTk8VC1wPNSRSeoOBVfUQqRxzE/lbPPYViaz1ZDasggnEpzyimg6/6u1VpmdIhCGPAHcisqCGfWrmR5WJmI3c1WgiZJiNuXBwa1xazIA7LkN2J8VMFUAFJTHIO2PNGGhdQ74ltrpsOvANE8Thxv4I+ac4EgyVBqjcaZbzAbRsYeRToJLq1HpgLNGO3zVmPUoXbYwZH+Gq5nK7vHzXHH8KUMAKa2SKQDilBFJS5FNPfiuDClLfFN2+7NSbeKbtpwG3tTiM8k1A4w2a4NkinuQAMV3FKTxUbd6cDxQ71x/6gh/xsH9VEzoA7c+TTO5xQR+IXU+vdIQWupafa2lzpxb07hZVbcjn8pyD2I4/X9ah0X8TbLWOkdW1gW5trrTYS8sDNuG4g7Cp8gtxzzXl3Wt7cyQaB0hEGL2kMclwPMl1N72/lvx/E0Tddfhp09050XeanZi6+rhMSr6k25cs4B4x9zVL8MPw90Pqzp66vtVF16sd0Yk9KXYNoVT2wfJp/wCIH4eaJocWm2GgW97caxqE5WKJpd/sUe44wPJHP2NF34e/hjc9JXseq3mqubtoyj2tuB6RBHZmPLYPPAHIr0jO40/Htz5oJ1L/ANaS4PPFQ4PmiyEiReCKVVw+akwCa4LtNcRg5rhml7mkzSrXMeKqXS+wY71nSg7R+tS3Gp2umWytPKqgj5oO1vWrzXbkW+mblswPeT3NWunumIfp5Lq4Xfx7Se+azep9OVLiElQM9iveqklhLYCyvYG/N7WI81n3Y3al6irtA/zNE/T0kGpRS2F0vvP5W+Kp6pp5spQkynCn2tUaKcgr+YDIra0vXpbWVEuCRESBzRssiSIrofaRxStxjHemAe49gfkU2WFJgN4BYdjVVVvLYkwvvH91qnTV7csI5/ZJ5BrQUqyhoyDmlJCjBHNNBGc00nJyKduBFNK0hpFHOad5p2TjNKGJFKDzTs1GQc5qJ+TTwAqfenYytIODSE5Nccd6YGy2O1D3XGf7Dh+PrYP6qJnflv1piMCaz9d0eDX9EvNKuiRFcxlCwGSp7hh9wQDXlGo9H23S8WldKW9y13da7qETXMhTb+wjP5QMnjJJ/hXrsuk6ZJqK6i2n2pvVGEuDEpkUeMN3oG/Ga7W36DMGfdcXcaAfOMsf9wryfpXqvqnQJ7TTNIuQsd3KrR28sasjs5CgnIyM4Hmvpxbf3RSzJE1yibDKE5GfzAHuAT4qwTkCkCgc0jEAHJoH1DP9rTfwpK2I7sRSgA5zWrG25Qcd6f8ApS5x3pOaXPFIGOaQA5p+OOK4DIxUbxhwRWXqs1vpto87kb8YCnya8w1CW41KYPK7YdvavxRdplmmnaNv2/tWO2iu0iEVqi4AG3sKDutlaOeAYwD5q6tsh6et22BkUg5rE6g0qOD0p4W4PJqpbk211HMmRyM0eXtpFqelkFRvMecnxxQKVVMQgn1EPerkyw3ESpIcEjgj5rR6d1qSzu/7OvCSD+RjRpkFSwOfvSLXE0o5580k9tbXFs4ljGCOSO+ayYvr9OkPp/tLXHCdzWlZ6jBdJtVtkn91u9WWYZAHHzS8jtXYIpQT5pGGATUPrc4AqXdx8U9TkV28Dik3gHvTt4+aTeD5qJsF+KmVRt+9cTjim/vU4gYwKa3aoYiXlPFYfXBxoUA/77B/VRK64LceTUUYG41DNdQW5JmnijA5zJIF4/ia8r0HUk6v/G+fUIm9Sy0y2dbdgeCB7Nw/VnY16y7EHivFfxp1KS/1rSdAtsvIg9RkXy8hCoP1wP8A/KsXWtNXRvxZ0LTE7Wr6fET8kBMn+JzX0hjJP60jDzSdxTXGVwe1BGpgHV5BnFM2gdjRALFAobHuqxbkkbSe1WwuKUjNcRxTRS8A0ueOKYvB70/sM1T1G/j0+3aSRgOOK821XUrnVr3a5JjXlais7aWW/VRjHBANGN7C4kgRsAHBxRLFHthXP93ih/qmz+psAzDJTzTdDkjutHeyBG5V4WsW6i+o32xycHAJ8GsqeKWIOhH7VBnb+lE+lat9RbxxggSbdrCqp0YzTTspHGTQ/c7rJ0JbI3EEHxTyZ7z3JC/qrjawFegaIbh9PjFwuHA+a0duDUEl7apkNMikd9xxWVL1hokEpje6QMvfDCszUOvtAMRQXZz9qZb9f6CVVPqCPHNWlv8ASNQYXNtdojfO6tqwuz7YpWD5/K481pBTyRTlUnvSH81d+bg0npgNmnMo4pMcZFRc7+aQ/mqTjFKFHeo3yG4qVSSKawJNO57UpzkVz5IP6VDB7Sc1hddHOhwY/wDjYP6qJy2Gb9arvgNkcUDfiZ0zpmqdKajqctugv7O39SK4HDAKc7T8g5P86EfwHhBvtcnI5WGJAf1Yn/wFetaxq1noel3GpXz7beBCzfLfCj7k8CvJvw30i66u60u+s9Uj/YxTF4QezS/ugfZBj+OKodbf/t2sf8VZf/cr3xpFyefNYsWu7+tLrRGZNkdhFdJx7ixdlb+GNtbQkXtmk9RcmhXUNHvJdRa4jAKt4qE6XeLwY6IYzvGKei7HzVkMDSdqTdzTS2O1IGya4k5pfNJNIsMTSN+VRk1511Jqh1BgysdinAUVW0WzNzJ2JYntW9c2sNrrloiAA7BuFad7H6urW2SduaIFTMSjPaqOrRGTT5V+RxWB09b7TOyHEqdh81HrcY+oimiG0k+8D5qLWLIvJDPEufVAUmn2+g3SMtxEmNhGfvRLZ2TK5nYAbhytV7rStMLM8/phc5JY45rOn6m6b0VSstwhbwEXdQzqH4t2ce6OwtGc+GbgUGap1/rOpSe2Y26jwpofn1vUpS3qXMjKe5yaznlaRTuZiT5Jpu4BApGcVwcdx3FWobySFcrK6/YGiTQus7zTp0M0ryID2Ne39N65Br2nevEfcO4ra7Uw1y5BqQ4xSHtmmKx3HjikbBpo71JjFcDkU1hk124DilDZpcHNOxjzXbSQarRg+rg1idcjGhQf42D+qiRuWP6mo2H2oD/F29lsugLlIlOLqaOB2H7qklj/AD24/jQ1+DEkOj9O69rOoyrbWJkjUTSHCnaGJA+T7hwPmpbyDV/xW1SJ/Tn0/pWCTKM4w9yf7wHk/B7L9zXqenWFtpdjDZWUKwW0K7Y417Af+J+/mvD/AMU47rRfxLtNcaAvCfQniJ4V2jxlc/Pt/wA63v8Az56ef/3JdAnv/pC/8KHdC6g1zqj8WYtZ0q2MasyxSI3uSO3GAQ5/Tn9cYr3/AACfbXbcd67JB81w5HaqNupV8GrEg4yO9dHKDx5qTdnuKQ4xTSCDg0gTmnAc804LkA57nGKx+p71bLT3i5Lvx+leZszC4QPyCewr0Dp6wESeqVxkcVWki+o6m9Rx24FaF+P+drYqeB4ogyOP0qKVDJBIpoY0Vmj1eaPI47gitK+0qS63tGoBb5ParNnZrb2SQ3LB9nIY8YqlqXWGiaSuya8QsP3V5zQBrP4sSyO0OmQbV7b2oGv+pNWv5Wae7cBv3Q3FZbF5XLOxY/JpmGB24709IM98g04wHGO4qrJHtaoyAVPGDSKhxS7WHepkGcV7D+EaSizuvcQmRivTvvnNRsxJ4p68eacea7sOaTA7imnvSEjdinA5OKUrxTWJApqkE81IAPFOxkj4p5Apd4AxiqwT9rmh/rk/8xQ/4yD+qiXOWP6mo3bBxTXgiuoHhuIo5YnGGSRQyn9QeKybzpTSL+8guLq1E62yhYLVz/o8R/vLGPbk/JzWuqbQAAABwAPFSDBPeo57eG4jMc8McyHnZIgYfyNVxo2mY/8AVtln/Dp/wqZbSK3j2wRJGn92NAo/kKkQleSOKcZA/ilkGAKaC2OKhCDPFOxzzVdk9OQtUsbhvNPPzXMcnIrgaeBxmlUpGrSHBEY3GgLqPVlu5mb90nbWNp1sbrVYgEzt/wB1ekRIILbavgcViQKV148lgRmrt7lNWgwMg1uFeR9jTjySPms82Fvb3T3pYKx/Mewof1z8QNJ0yJ0ik9eYdgprzDXPxA1jVCRHL6EXbavfFCLl7qX1HYl88s3OaVYjnkHNWlsy20471a/s6Tbnx+lO/syQgMB2qRbFj3Q5qN7V0fBFV7uyPp7x3rLZMHnuKZvIOKVck1NFHLM6wwqTI5wuBX0L0For6P03FHMAJpPc1FAUdqUqAMmosDdxUw4GKa1cBxTWFJs5zTtoBpGbx5pMEjmuQDNOBwa5ydpxSKSBTjyM1EWINDvW7Z0GH/GQf1URs4RiT2zSBt5zSNMiOEMiBiM4LAEj9KljKlx7gQT4NecdNfiRqesdbz9OzaXalYppla4ikKbEQkbipznsO2O9ejqFGTuGT9684/ErrzVujtU01LCO1lguIneRJkJyQ2OCCCOKPdOu5LnSrW7uUjgklgWWRBJlUyuSNx8D5pdM1XT9atDdabexXUAcoXiOQGHcVbOTx4puzFT4BUHvTChJ4qrml3/akZN45pscYQY7085pASO9MkuEgUySMFUeSaENW65iV3g0/wBz8gv4rBsuqb6b1I1k3eocNzUF25mZ4/7pBrb6VgZr4yEflGKOduV/Ws+GL/nCVsflOKlvbSSe8hkTslanJTcxzj78UK6719pGjuY3l9SceEPavK+pPxE1PWy1rDK1va/6vc0KJukyxyf9Ynk1IseRyKmSDccAYq3FaEkD/wAK2rfTM7MA0QW+lqybWXuPirdvoMZJCinS6EIwx2ZP6VnXekK0W4JyO/2rFawCIUccHzQnfWxhvHT908g1U9PBINcoGSMdu9eo/hv0dJNKmp3i/sR/0YIr18JtAVcBVGBXZ4pGOBTCwHapFkyvbmuyD3pQaTHNKAM0rDFRsMnNNOcUqg96eO1dg13Hauxk011FDXWwA0GEf98g/qomkUNkfembdvihDr/oRetIbExXaWdzbMw9VkLbkbuvH3AP86Bbr8GrbTIFm1HrCK1jZwgeSDau49hkvQf010TL1B1he6LHevFHbGXN2sRYHY2Ae/n9aOx+BL+epn//ALU//wDdBHX3Qr9G3enwDUHv2u0Zh+yKlcEDA5Oe9Glv+Bcs9rFK3UUiF41YobU+0kA7fzeO1GHQf4e3HRV3dSDWmu7e4QBoPQ2DcDw2dx5AyP40cslKF8U8L4rsEVS4peKUjio+zUpZvUUY9vmo726gtIHkldVVRnGea8l6n6nuNTujbwNIkGfB70KXGoegnoRjMh44oi0aya2twc4YjJz3q3bbtkkpGWB5oz6Sg3QtPjGaKVGGGajitgsskjcbjmsnXOrtI0KM+vdJ6mOEBya8o6h/FDUdRDwWJa3iPGVPJFA7vJK5kdyztyzE8mlVDvGBxV6GFsccitS1sHlwCOK1odDLAYXmtu26ecop9Ot+y0cKgzH2+1a0enYwwTmp1syjZK4J+BU7WYMfbn71ny6cpdkH8aybzQGeJgqj9cUAdW6O9lbxzlDjdtJoQJAK+c8cfNHnRPQM+rzR3t4hSzU5x2LV7bbWkVpbRwwgLGowFFTADFMI54rtpbg1Ey7Wp6kU05ZvtUoXA70o4OaaT+0OO1KeaTtUbA5qVU9tKwAOKaAQe+arXupWGmIkl/e29qjttRp5VQMe+AT5rEt+tdJm1O9tZr7T4Y4SrQXAvEZJ0YfOeGBByvxg+a27W+tr62W4tLiK4hYkCSFw6nHfkcVhdcD/AJhhOP8A3yD+qiZjhzj5peGPNNb8/wBq8O/GLW5NY6js+mdPDTG2Yb0TkvO/AX9QMD9SatdU6Xqn4ffhrpcNtrN2LwagHdopCqx5jbKLjuoI8+cmnaR1T+K+paTbXVlpUV7buvsuGt0zJg4yfcPI+KuNrX4vsys3TlsWX8rG2Qkfod/FB991n15Y9dRPdvNHqibIRYKv7Ng2CE2AkHdn9ee9fRdq80lpDJcQG3neNWkhLBvTYjlcjvg8VNg4zThwcilJ/nTc1TxikHfNP3CmEcHHnzWHr/UdpoluQZN0xGFH3ry6+1291ORnmmYKeyg1mXFysMDbmy57Cs/R7VrzUg5/dO45o5jjSVHkDeMYpbZwsZVlwHOB969E0KAW+mRqB35q5e6laabaPNcyqiLzye9eV9UfitvD22kg7TwXNeYXV3LdztPK5eRzklzUKKQSc96njiO8Ac5rQjgIThea19P0+aRVBTg/ajHS9BlJUlOP0oqttGCgbox+ta62EaRDsKnhtwMjAqwIlQZ+KR9jDOe1MYoFzmqkagXJepZWjIO5lUUGdZfQX2kTW0cgacD2AeTQ90f+HFzeTx32qQ+nCOVjI/NXsEEMNtDHbqojjQcKKmyGAJXB8Uw5pVpMnNIQSacE55pGIzwK5sAZB5ru45pQtOxjmk27mzTyoNNYFTxzUcmXftil7cVS1SK6ltP9Ct7Ke4DDat4D6YHk8AnNBdjba8ettZVNO6fMws7QujGT0wMyYK+zOTznj4o6tI5I7SJZ4reKbaDIluD6YbztyAcfqKweuCP7Bh/xkH9VETMTI2O2aeB80N9cdWwdI6GbhcSahPmOzg7l3+cfA7n+A814/wDhHHfah+JBunWGaRI5ZrmS5BLrk4LL8PuI/gTRv+OzBekdOQd2vwf5Rt/xoZ6V/E/VdC6XsdNt+lpLuK3QhZw7gPlic8KR5x38Vo2/456hdsy2/SgmZRkiO4diB/BKDJOoJ9a/FvT9YubBrKR762LW+SSuCo8gHxntX062cn7Guzgc04CuK57V20VT3DbTT3qNnCLlu1YGu9Rx2Nm6xnLnsRXmN/JNqUhnuX47iqM80NqmQRuNYE0xkkYk5PiiLQrCW2tfWc49TgVvzu9rbABc7vaD+tbuiaDJqE0VxcMUgjAz963OoesNL6ZsPc4knxhIl8frXiHUfV2o6/cFp5ikGeEBocUMSST7fFTBGYcCnoMsBita2tWkYbRW9pmkTzTKNmRmvTNL6ajSBC4AOKIYLKOCMKoqysYxTl25xinn2+KglZiCBmsi+ubmJSE4FYr9Qy24IkwTnFaun3by2/rt2PNYet66Zd0Fs5LnjFV9B0idr+JrtcgsDzXpgjEaBV4C9q4rnmmnIpMmuwc0x3EZ55p6+4ZpxbA471GW5pxIIFPAG2mK/up5BJzThxXDvya44zSMADTCKwOrF0+DS21G9a8/0YDbHa3rwFtzKv7pGe470P6tD0joepIJdSvPrLiaK3mK6xKrohBKsx3cqP8Axor0SHT49PD6bdy3VtK5dZZLlp8nscMxJxx2rO64H/MEP+Mg/qokRT6h/WpSoofs+kbUdRvr+pTNqGobsW7SIAlqmeFReeR/ePOeeK8f/Cy5uLTq/qK5tbcXE8VjO6QltvqESA7c84ziptY/FnSOo4oI9Y6P+qSBzJGpvWADEY8KM8fNaNv+OdvZWSWdr0ube2jTZHHHdbVUfAGygjoDrj/kVqV7dfQNd/VRCPasuzbht2exzRdcfjLZtczahbdH26aq8e1byRw7A4wMnYCQPjNEX4V/iNd9QSyaNrb+pfqGkgn249VRyVIHGR4+R+nPqZPz2pQQRwaUHApc/as3eCPac02SQRpljihnXOoUhjMaN7u23yaCbuSQl5rhwzH8sYPah67uRhnkbnsFWse6lZwrHt4q5oOmjUL+NWGVHJPxRheJFD6UY/LGewq7pGj3GsX0ckgZLdG3HPxWh1V13ZaDZSWFjhpwCuR4rxO7vbi+laWaVmZm3HJqA8gZAINXrS0DLuxn9a2Gslgtg5TgjNVksFnkDRcZ7it7TNLkN0qOCPuK9R0bSEihV9oomhiAQVL6Z8Uwkg4qFpxG3OKQXG7JLAD71E+p2sKM7yLhe5FCfUHWGnpAyxShmPbFBtlLcaldgkMUZu9egXML6ZobFGOdtDOmj6O3fVZ4GmAO7gZrS0HqW71zqWOGO2WO3UZ4816QxwG+aYQduQaaKQ0mCUx5pggzyTmpRxxTTnPFd3Ham7hnFPBpu3a2ak3YFcHHmkz5FOByPvS+eaQgUDfidDFLoBDaG19MAPTuiq7LYeomdzE5G7gYAOefisvV7e8giuLWMajHJpGLtLfT7W1NrbuqMybdx9T0/wA35hk4NFvSM19d6DDc6g940sypIPqooo+Cin2CPgpknBPNRdcjHT8P+Ng/qopOAT9yaXH8aYhO/HjNeE/g0R/5wdY/w0v/APtWva728sNJ0+a9vHhtrWEbnkcAAf8AE/bua8I1m61j8XuqlttKgaDSbPO13XCRr5kfH7xxwvfx8mhvo3pe86hbU30ud01PTolubYKcF2D4IB8H4+/616j0h+MFjOi6d1TGLG/jOxrkx4jcjj3jGUb58fpXqVneWl9AJ7O4t7iIjIeB1YfzFTEg8HtSYA/KeKfnml3UBaXq0xba5PNRa/rbW8fpRvvmb8qg9qBpZ5IJWe5b1LpjkD4rOubkiQuXLSHuKxbiX1rjPZPNVWffJtUErnAr0bp7TF0zpx7llAkc9zTtH06TWdYJyRbocsT2rX6p6y0/p7TXsLFlNwRtyvg14leTTXMzTzktI7ZJJqHIY8cUvatzT19e0i2D3BsGt7U5o4YhCw5C4NVdLiLSL7TtJFeiW+klFSYDA296L9NwLYCtZMYAp/AHFREZqvJZrJ7m7iqcmlety8xVT4FUpdHSNZE/PG4wc0CXHRf7aVnbhmytF/TfTUVtZKWwXBrd1K0ElgVMe4DuKGpYLdIntYmzG35kNdoViNOvEliUKM80dBhKPUHYiuK8Vx7U3FKMCkP2rvaBkmo9wJ4NPHIxUbKENKSK55Cg7ZrlcOK708+TTiAFpYyGqQ4pvkY7Vh9ZWa3ehMZLi7jsYnSS7W1txK8kYYHzyACASRzgHg1n9RSaZdTXqRHULXUJoBayXtvpUtwGhb3FRhdrcNwe4/yrb0We1l0uCKzW5ENsi26/UQPE/tUDswB7Y57Vl9dEDQIR5+tg/qojZlLkscc06NuchsikaX0UaRiMKpY/oBmvnb8J7u8XrHUJbGGGa4ls5SizSFEzvU5YgE47+Oa9Ln6Avuq7tLvq7XHuYIzmOwsVMUKfxPJ/Xv8AejKz06w0PR3tdPto7a1ijciOMYH5Tkn5P3NeJfgTLjqzUoj/AO0siw/g6/8AGj/r38LrLqwvqFiyWer45cj9nP8A7eOx/wBYfxzWZ+Fv4cS9PvPqutQMmpJK0cEYkyqIBgvwcNnJxnwK9UA4pAtPAFNxXmt3KmnwBE91y3ZR4oVurow+o8h33R7Z8VkyqyEzTyH1WFZU0hycNz81UZlI9NeXbz8VoaJpjXV9DAozl+aP+o5JbOyjsooSsbYA+5qe81KHpTpUwrhbudMg+Qa8bubhrqZ5ZSSWOTk5qu53EBTmuCg5OMEU5SAp4ziiTpJPqrmSAYHZgP41v9UaJPA8d4iFoJRu48VZ0t7YWdrBEoe4LDIFerw2Yk0+NGwCq8iltovRGyr65xzTwc9qcFz5pG+CQKY4VRzzVK6nSMFiOKyGla9n2rHhaIrGER2yoPFTSR742XPegLXdIu0ui9uTyfFS6LBdlyLjICii7Tpt1vsPJBq6WGMYpOw4pn61338U8YPao5EDd6jWIZwKkCGu2cjPNI6AntUL9sYqREyoIHNPFIU3VyxlTxUhXj70i8DBNB34i3Gn2ujrvs5LrUnVltAjOPSyVVpG2kDALL37nA8mhLULu0N0ssFtcyQWsVrpxjv4VZkkxxwZ0bJLjccY474o16JuUXp57TMpexuJIJDLt/NnfgbWYYAcAe49qZ1q/q6HE4P/AL5B/VRLMFLEYzzUcbFZNg7EV08RC7Sdwbgg/FQ6doun6XbNHp9ha2oblhBEE3frjvViJtr7CcfarbxJLE0bqCjqVZT5BGCKztI6b0Xp9HGk6Zb2hfhmjX3MPgscnH8a1PHFJyKeOcYrjwaXHmkya8M1LU9m9kYtdvwp8CqFlBLJma7zgclvvVDVLr1pH2Kdg4BqhFEQu9sY+9VihEpmXn4xXpHQenI7QTFPcoyTjzRJ1LZpNe2QbkBtxArybrDU21HVpASdkXsAoUCOQfNKMk4FOI7VxGOccVpaFeGw1SC5BwobDfpX0HbWlpqmloAA9vINy4571gX3Ra6fdpf6aSGU5KminSr5rqIs67W7Nn5q86ZbdSo3GDUgOKkDkDtUMuJCDyCKaTkVVmi9QbSuc1LDbLEuAADV6MqEAHenHIHzVHUIMkOP41RKgL7fIq5pce2J+c896u7qUGubvS7aQ5HalByKUYFdmms3OBTR3pHG4jApVXHFSZCikBJPiuJNdyaUjNY3VVql50xfwyXK28YRZXldSwRUYOSQOTwpoc1HpC21vW7q4Oq2qtqEsV/DEbGOSTYioAdz87SQMjtzg1odJ6XBBpdzLb30V1b3t3JcI8NsIFHZCNg4GCh7cUzraL09BhVe31kP9VFKgoW9TBOa54wpEgPFOBXbuPOe1AV3+KAsOuJ+mX0K5uJUmWKJ7aQMz5AIOwgfPz4o8ktVacSk8j4qffyK8+0T8TZNY61uOmv7EkDxTyx+vFMCFRCQXYEcdvBr0LxXdxS9iMU7buFJjikzXz9bQGa6bcfaOS1TX14r27QRttVPPzWHJvEXqNjHgfNQN6jCOJ8L6natPTtKS4vkSMZRe/616p0xYfSWY2jHNWbpfqdb29wiYFeOdcaJdWHUFw5iYRE7lfHBoSLPu5BP6GmtkPgdqdu8UuTtPmlAJHx/GvWfw06p9NRpV6SE/wDZOTwPtXp0khZB5zXQW6xDG3BJzVoCmkY8Vw5FcQQKafvSDOOKULjnzTJZljQsTS2r+tHv8Zq4D857VTubqExHLYwKyVuVMG4HjnFa+nc2gI81YP5aQcUuSadkgU0HxT8imc5peT3rtuKecYpAT2p3BrigPeuAA7UhHNdnmlwcZoU65vbuDSWt7dD6M9reG6cpkLGtu5Az+6SxX/OsKC716HqKzf6L1bm008iJBH/+s23qwH2c/m2kjPyv3rc6NmEHRFk6jJBmxn/+M9ZvU97Jc6UiSKwzeQEfH5qN5SFLZGcHmqy3CqSScofHxVpGjkTKupA+9eMAgf8AlMHkY9T/APDV62nUOkvrz6El9E2pJF6rQA8hf17ZxzjvjmtHA81862vUE/S/4t9QX1ppkmoOZ7mP0IyQQC/5uAe2P86LZ/xh1428i2/Rl1HMVIjdy7BWxwSNgzj4q7+FHVeu3ks+jdQW988h3TwXc8TD7sjEj+I/iPivVR7qXNcDmlwK8HlkEZNrBtCfvSY7Vg3s26XaAAi+R5+9Nsbd9S1BQxIgUZJ+BV63076v1bnP7OJisf8ArD5ok0DTypXZ3Y8nFek2UJhgRcdhzVGKP/nViwPNa17pNlqls0N5CsiEfHIrz/VfwjsZ1c2N0YmJyAaHJfwc1gt7bmJh4OKj/wDM5rn/AG0f68f8asw/g1qg2ia6jUHuQK2bb8GLJdpur13PkLkVm3PSo0bqH6eAsYgdwY16DaXUhtUZxlwMfrVnT7+a7uJUeIr6Y81qqfmkODXKuKU8n7UwjFccKO9RGQHjOB81m3cwnf0YySfmoRfXGkARyws6HswoY1/rHVhMy2kDJGP3iKzB1Hd30kduWKMfzVuQXJW3WEHLf76OrFCmnxjzjNTgZTNJg4rhxS55pMe7NLjzmuDcU7jGaTNOApSAOaTIpQecGuOPFdjNKABSEknHisTq6D6rQJIZrqK107cG1GV85+nXllXHlsAfoT5p10LO16js9ZutQtbWJbJ7dIpnEe/c6PkFiOwXGPvUPTelfR9NWlk88NwF3sJYG3IwaRmBB8/mqr1zHFH07b+mFyt5Bk45/NRKAGZ92OTVZ7ZVDbV9p7ivPeqPwqbqjXjqVvq4sVeJEkQQlyzLxngjxj+VeSaR0t/a34gnpuPUmT/SJYReenknYG52587fnzXpFr+C93ot7Hqtr1SVubU+sjCz5yozj8/ntVnRPxz0udGXW9Pms3HKvbftUb7YOCP86DelutdI0j8UdX6guXuFsLo3HpFI8v73BXIzxwKL9f8Ax1tIri1XQrOS5i3brh7rMZ2/3VAJ5+54+1endP6/Z9S6LBqWnzNJbyjBVj7o2HdWHgitI8NxxS5wcV24ZrsivnCS4My7Fbbjlj/erOuXX0tpPuJ7farum3AggaFRzL7SfgUQ2KRegqIwEcfAHzRZoVqIpAR3z2oxGQo+MVDCoN6W+BWgpBGQa72+ea4Eg/A/WnhwR3puT96UH55oZ161EupQyDvjmrlvb7I1KjkDIqyspgeN5FA9XhsVbY/FcD808cil24pjpnvUT4Ue41SkfdwKsWtoIh6jAEmrZRJFw4BHwazr/T7aaBwYl7cYFCkvTkMEwuQmMml0yxafqCNR+RDuP6V6EgCqABxSmkJwRimEEmlAFIVrgPFLtxXcEYpQABXbqXuKaRgg0pwea7x3pRXA127mgb8R2jlOi2ctpNMslxK24W4ljDehIFyCQCQ2GwfAJrD0CXS7TU7abVls7GwtpdQWGK6UAtI8qAqIzkqFC+f7wFFPQzyDpW1tSbV4bYtBFNaz+okoDHnsNp5xiq/W/wBUNMjXj0Pq4efvuouOdxOaVWyKg1O/i0jR7zUJcLHawPMf/wCUZH+eK+Yuhxqt915ZNpl2lvqcjSvHNKgdd+xiQQfB5H2zXrHSf4n3GtXl309r1pHbaoI5o0ki4V3VWypXweD24P2oc/A7TbDUX1z66xtrr01g2evEr7c784yOO1by9VdPR9eT9LzdFWUji7+mhmt4IyT92UqP1ODWD+OOmafpsuifQ2Vtbb1m3ehEqbsFcZwOa9j6Z0+00rprT7aygjgh+njfagxlioJJ+ST5NahyeaUDNLtBp2BXzFvwCGGAOxqvbQPeXntPAP8AOjmz6TJg9d8jcBtHxWg3TX0ywCNidzZIoo0i1/0mQjx80QEDbjzUUA97c4NWwOOKXmuPArlJ804HPFcDg1k3aia/G7xVxVxhR2FOlhWVApHbkUgztwp7fNODj8pHNPRiDg9qk3/FRsTVaZSyZ+9QBQrLu4FV7zX7OzcReqvqfFT2+pxyw+o7qq4zkms+86w0m2f02uQxHxWZqHWGlyRQxRzhi/BHxW30tZ7oDesOZOxPxRIwHimDimsxzjFLu+1dweaQilyAK7dkc00kDtTgdwruBXEE1xHHNJj4pVHPNKcZyKb3NOC45rE1vQm13UrBZ4o5NOgiuDNGScu7p6ajjxhnOe/ahy20HXNIv9NuzdaXaSlrsSNMXeMPPIhSNclWY4Tv/lW903pl9pWlSw35ia4kvLidjD+Uh5CwIzyOD2PaqnW2P7Ai/wAZB/VROcZbzzTYvOa83/F3WZ5LGz6U01TLf6rIu6NO/pg8D+LD+SmgnpfQ16c/HCw0hZPUNsMO/wDec2+5iPtknFelT/hxpVr1Vd9VJPMJdks30+BsEhQgtnv5Jx80IfgD+fX/APZg/wDv1naM/wBX/wCUXJIgyq39wTj4VGFaX4/gCXQP9if/AHpXr2kYOiaf97WL+gVdIwMUqkAU4AUuK+XrzMgAU8DvW10dYfWavGgQkZGcV7EbdXl9NAAiACoxB62pKAuEi/zqVLJ/r3nR9ingqK0tnYHvSIoV2OO9TAgCnLg1zdqYDnxin4G3IpD7VbtkDOM1kwIZJWlJyM1ooARmn9+/A+aiwqSjeeD2xUrpg5Ham58ikaQAUiy7u4qN2AQ5IAFD2oz3V1MYbM/bIqra9D/USevezEuea2B05YpGsckjlVGMZrJ1PQOmkUh9kTEfmJ5oSuulbW4u4TpcjMS+GYeBXr+nwfSWENue6KAasbgPFJmkIzTD3pTwBSkArmmnBFIv3p2RntS4wvFNz80oalK7qUDArsilFdSZNDvVgsJI7C3vrNrg3E0kUTLKyek3pO272kZ/J2oF02BZLHpiRo7zSrdoTdNeSqJDcXccBYNtkLAJs9Qg45PgYr0DpN7+56asLzU7x7m5u4UuG3RKnp7lB2gKBx+vPNUOuVxoKDz9ZDj/AOaicJsUDOSO9J5+1DWjdJrZa9e9QalOt5q1yxCOFIS3i7KiA9uMAn/88+dhs/8AlKk//af/AIavYNS3vpN7HGpZ3t5FVR3JKEACvLvwr03UOidH1/WdfspbK29KORBN7WbZuJ9vcckDnuTWB+FrrHrWt9a6osotbVG3vHEZD6krckAc8LnPxmiDrezg/FSbSR0vqunTtbLL6qTTGN1DbcHYRuPY9hXq2m2slnpFnayMryQQRxMy9iVUAkfbirY5GK7hRSg5PFc0gViCcGvmURMropHnmvU+jtESwgN6wwWGRRdERt3+W5p0MQUs/k1JGNoOe+anIyw/SkjQ80/tS9+1KMYruCKiuJDFbu5QsFU4ArybU+odQTqmBbbUpSrMA0L9gK9RtU/Zqzjt3qyBhRikLZ4psyvJC0a+e1VbO8WQNCeJE4INWGk2cVUknG4+4Cmi5wOGFU7uSacenGe/xVuxhS1jG8Zfyadc6vHDkE80Ma11MyJiInP2oFvpp9RnDOZCSewr1Xo/RBp+mxPIPe4z7vFE2O5JrsA13AFIDSHHmuKg+a5RzTgB5pGAFNYfFOXO3mkIFIMVx5Peu84zS8Zp2eaaW5pwIxQ51Po+qaxdab9Bd2drFayPM8k8bSNuKMgAUEAja7dz3AoZvekdX1DR16X+oY2Fp6Zj1G72DO1MKkUceCFOcMzHOCQKMtEuL6aw26hpyWE0TekI4phIjKAAGQ9wp8A88Vl9dY/sCI55+sg/qojeTJYj5rkbIpTgAk14ekjf/pH7vP1RX+HoYr1zWeoNL6etfqNVvYbZcZVXPvf/AGV7mvL9WvOo/wAWbmOw0q0l07pxHDPc3AwJSP3j/ex4UZ+5+PVOnNBsum9Hi0qxT9hGp3M3LSMe7N9z/wDlXhX4qdLL0l1Lb6jpW62tbzMsQjJX0ZVI3BSOw5BH648V6r+FvV9x1Z0031zbr+ycRTSdvVBGVY/fgg/pnzRzgE8UqZXI70ySRIz7jg031I392/vXz/FYyT6lDbx+5tw3V6x6Utvp0MC5yAAasF39JFwQRV9VdYQOCTUg4Xmn7jjdToSzKSTil3eOa5jzgEE/AqvcajaWg/0i5ji+dxrFv+t9FtI29K7Sdx+6hzQTqfXWpajOILJhCgPtB7mqmq/2lJqOn3WoWJiVSv7XGA1eu2rK9omxwVZQQRUqHHFNZtr1xkyuQcH5rMuUVLoToNpHcjzVr1BMm4HIxWbdQNj25yayJmuYWIwcfNXdNug5AbvW1w3uPFQS6fFKd8g4rM1LTrCGPOxMn5rG0aOzl1kIdoVT3NejxskqjY6kDgAGnE8H7UgYEE/5UvJHFKBxTChrsGnDOKXOfFNzz2rsZpcHxXFSRTQjY5rgpJpxjI5NLtpCDmuK1wU0KfiOo/5D3oODmW3GGUsD+2TuByR9hyaEmtNNDE/2foOAc/8AV2/xRn0SLROl7e0s7pbn6N3gkdYHiAfcWK7XAYYDDvUXXC/8wxH/AL5B/VRCYjG7Z7EnFIoKkjNczZUAZ4qnb6RpsGpT6jDYwJfznMtxsBduMdz24HiqsfSWgQ3Ru10i1e5J3GaZfVcn9Xya2VzgcAAcADxUsTrzmsXqrpbTOsNJGn35kQI/qRSxEB427ZGeDkcEUzpLo/T+jNMltLBpZDK++WWUgs5xgduAAPFbyuN3JwPmpeAAVbOaiKq0hLgHiuCqR+QV5t0lo6teyXbrznAzRu8JJ8cVHKhGKsZ7DPapMErSoDg1DPf2lkjNNcRRD/WbFDGqfiLo9iCsZkuZPHpLkZoSv+u9Z1UFbZVt4T8fmofn+rnO+W4dz/rGm/Tu2FPn7VDc2jxqWjJLDz2ohtrS61rp9Z31aL9gOIWbkYo86K1z+1NFSORVWWD2HH71Ere1sfz+1MfkZ+KpyXG08dhTBKsqHjg8GsuaeXT5cqS0Rpy6vBJzvH6U6S9tpI+WBzWVLOkT7oami6hWIftzgCq131raxqQj5z2oT1DqKa6nLFzt+M1mSXk0pMkcjIf9U80y06o1DTpw0VzKMHkMe9enaB+IVpfRxwXo9Jv+08E0aRSpNGJEZXTuCvmnqTS8mnZPakxXEYpRzSkDH3pAOacw4pgOKd3pRjNLx5NJkZpGWkBxThyKH+pLO61K90WwigdrQ3yXV5PxtRITvCfqzbcfoaG4ektZtTbzyW9s09ve/VSXkeoTtLLGJC5QRkbSSuFxnxRB0itw1pqd9cWlxa/X6lNcxxXKbJBGdoUsvgnb2qLrsY6fiP8A32D+qiaQK2Q3HJxVRwUbnvSqM9xg07aFz96eqgjOaRhtJz2NRjIPHalye9V5dSt4JlgmYh3GRViO6gBx6i8/NNttQiuJpYUGDH5qTeDI53fHFTIfbWLo9skVim1cZOa0mTk1DIg3LmnDCndjP2pZbiGCLfLIqL9zQrrHVgVXgsMHjHqV5Xqd7dXd4wmmZufnipbLTfVbfjOO1aH00kRA24qUWrPjIqdrIlQAvNUtQtzDAS35qzum0uDqpit4zLG5IePPeifp3U06X1y6ttRQxQyykxj4r0+KeO6iEsTBlb94HNMmPH2qk6+scdqie1lRcof4VkXd1KC6SxHGO9BuoyES7o3KmshdZvIpSpckZ+atnqGZkwR2rOuuojJwRmsp9REz+0YIq3bSiT/pDzVtYv7p4rMvV2sa60u2gde+3zRx091feaS2UJuLU/mRq9K0zqXT9VgUpKEkP7jHFbKuCPgGnZCjG3I+c0oc+R+lKTmkBINLnJria7nFJmlUUhXLZpw5PNITzxTucUgHGaRia4cilzikHehrr3/q9F/jYP6qJX5cj70x0DVC6MhyDXbSwBJqTIAxTJGBrseyuzuAoX6gUHVrbmmK2Z9vfj5rQ0g4upxj4rTi2tPIAc4xVkNgVStt0cMaHjavNWFfdnLComYeqMkYFUb7UEsleQuM44WgHVtQvr997uQm7hQay5HMcRJ4GPy0KzuzXefBNHvT8KNboSoz9617ixjmB4G6qa6ft7GpVtSgJY1m6taepaMQMmgpHubXUka0lMMm4c1u9RaDq/0qaheyiRW5J8itHpDXbrTNsYkaeAn8pOTXo8WrWl1Grs4iLfungVMY1zle3zSk4X5rD1WYbGLDgfagHVJ4WlIUDP2rBKjcSV5z3NV7yRY4Tzyaw0w043Nhan2qkhKHIrTt0EiD5FXoZxGdrjj5FVruMOGIrILFH+K1LK8YAbvy/Arbgn2sswJAHbaaLtE61vLZxHcx+rB/MgUd6fq9pqKK0EoJPdc8itLI+MUpPIriMnvXHinDtTvGKQiuHtpT2zSDPxXdu9J+tKD4rmwV+9IOBmuzS7qGevP+r0X+Ng/qomIBdv1pPNcQGFV2VlbgEiuyc80jDLgCulbbHxyftUVuWKncMc0P9QYXUbYn5xVCyjlGpFtxK5rYs5duozpjwKsWDYvrgZ/LjNaCOWBIKkZ+a8nH4kTbNmw5AqP/AM5FwjZCcfcVFL+I13K3sQVd0u5vNcmE9wxCfFal3ZhFyq5FYN/GRbvlcGg7B9c7hyDR90zcQyRCMnB8UWNbosG7tWcYgGJ3E0/AZcGop7dXhZcUIavpKKjyJ7SBkGlt9I1vWdB+oa9LwxLyhaqWgRemyn1drIcNzW/NHeyBngdXjHOM1oab1VNaoI7o5Xt76JIdesZowd+P41nahqNnKjK7DL8ADzQ5qmmS2sfrNZn0mGQ1Bt5ewrvCnP8A4VhyTmZzntVRkJkOO1aMaJ9KAPzfNaFpGVwKsSgowGO9TG3dkyq5GKw7qIq/5SD5qKOQgYBrf0y4BAjkHBrUkEsDAqTsPxUdve3MV3ujkaIg8bT3o+0frlEEdvqIPwJR/wCNGtvdQ3UQeCVJVPZkNTAgHFLwTTgfFdvycZpTkDvXZOOaeGGKbk5pPcaXbkUhABpRzQ11l1KNC0+OCJxFd3h9KKeRGMUAJAMjkDxngdycCsjRuqLm2S1sUuIdZtBfW9kmpByrsJM5WRTz6gABz2IPg0QdKXM93o0stxM8sgv7uMM5yQqzuqj9AABVTrv/AKvRf42D+uiduGP603FdXDOeKRlXBLcVnXN1JE6CBN+TzU5kVxjG0kdq5YwADkn+NYvUGmT30kLW52lGHeqVtY3Ng7PPIORkVLZTpHdSTytndwMLUtuDBdzz7n2SEd1rQXUoYhsEDHHnbXiEWkM4ZwnAp39lLt9yVBa6as94kKJnJ5NelaLp4tbfZ9q0ZYhsIAzQzqttIVf28UC3iGKVztxzW5oU/wC0QjgD4r0e1dZ4FB7fepJbGJhke0/76pFQrFQO1OUAIcisHWoV9CRhjGO1B+gQXl3qc9h9dJbxyrlQHIWkFjd2Fw0Tqdpbbv8AB+9HGlQ+japvHJGD96S+0+KUtuRcjtxVG50dFkjMbOqsOcHgVVudKurWZVL+pzuVquX/AOIIXTm0+W13Ns2bmFeYTozySuQQHbIGKT0QqdqjVA24YrYt9Kult0E0IRW9ySZ7inqRFOYSwLL2I81euLfhX7qBmrFhKCcZ57UmraT6sBlhXLYyRQtc2UtqivIuN3ar2mchSWyQaMYgk9uvHOMVQutPdZA6jtTEyfzqMfFaemXV9p1yJreZkT/s8+3+Veg6V1Ta3WyG5/Yz+WPY0QowchlYFT2I5zTiMNnPNLg0oI806u4ru/auzgUnOK4A96Xj+NDnWkyW+i2txM+yGHU7OWV/CKJlyx+wFDtgYNU1G4dNYsr2dNTg1i8ubdGW3iijHphAxJ9+1c8/c0Q9ESRz9ONNE4eKW/vHR1OQymdyCD5BFM67/wCrsX+Ng/ronc+48eaaTSVwODTZjiNjkD9axW1CM5RJFMoOMVNHexqQssiBhUhutzDDAIO5pPrg0gVXVs9yfFMv5F9ASbYyqg8nFD91qMaOoDRDkHAxUf8AbQyd0ynwF+9c16oPvuhuPJw9DkaCPJI9pHas+/uBDHtUe5uAK0un9OEapI4/aNzRXDG6vjxU7KWbaBVK7tmdZBjxXnWuWbRu+Qaq6ZN6KLIDyrdq9G0m6aezVwtay3LgDcmcVG+JM8AZ+KrnK+2sbXV22cnPJFCfSN7pg1eeHVGKlSSjUV6Xdadqct7pqB5MkmFyp4NW7ZiqCKVSsinGCKtTQOcOR3pTGPT2lQfmontfqrcqp27exoV1qwt1kDYz4zjzWRqummBFdUBVlFYDQsowR/KoTF6Y30dx9NajrXS0M8d2B9OMxrnuMUJ3WnT2Ucd1M4JzggGte1/0vT/ZzTbXMExDDBrZhvIydj8A0O9RWEiD1w5aI/lHxWTpzgTAbqPNOUPGuO1aT24K8jih2/MNvKS77TntU1tOJFBD5FWg7FgBhlP8xV6x6svNCZYmYy2+7s37teiaTrVnq9ss1vIGYjkZ5FaQ5GR2pPOacDmuI5pe3akpA3NO5zSjGap3t8LG0ac2t3c4IX07WEyuc+do8fNBtp1wLe46in1Kx1lrC2uwqZsfbbp6aZV+Rg7mJwc8EUdIFVFVUCKAMLjGPtjxQ315/wBXYv8AGwf10TuRk/rTc8U3tXYOc1Be8Wkm7HbxQQUj+qMqkKw5OR3pkrGT3k5OaswSMBskdgr9q6UMjEliqd8g1S12aSOwg9GV9j5B5oWkhnWVco+89snvWzYdOXd5E7ysUY9sioo+mb9t/wDo7NhiM/NQSXEax+o5IVRWLZ79R1Tef+jB4r0fTLUBAzLwBV/YVfipFH7QZFQ3SHccDg0N6vYCVH2oCMUBXcXoI+DtwaKLTqMabpdrsiEnHNE2ldSadqUYDMI5T3U1eaMEmSBg4HcVEzxSKXAKsO4rB6guI/pcEgkivO9MGnnqRBfORCW5I8Uf6fqFjo/VccelD6qG6O055KH5rX6vvjBcQ4hKsDguB+aprO5N1aIzDmpTCTuOcGmFSqEUN6pbhonB8Hg1FLaG60hWJyQMUJvbESMh7iobi1JhJ7470b/h3m7027tprnaq52rntQ5qfT1z9dfQfUq8UOXAzXdL7NxidsY8VNq0BhvWYZ21XV84ycit5LRNS0aRG/MBxXn8tu1le7XHY0caBcepCABxiiqJYpLYBhyK8t6jke51mSMEhVOK1NMjKW6bm4+a05CIcHdkA0zVIDLZrJHyRziq+kX91phSe3k2vnlPmvWenepINWtVDsEuVGHQ+TW3yftShuKUE+a7diuHmkxzxTs4rgwod6qa2gfTr/UdRjtNLsZjczRAkSXEij9ki47jJJ29ycUL6oklt+Heo/XlINV1y8W4Nqzj1AZZkCpt7khFGf0NGPT+m3ek297ZTzLLbJdyNZHcWZYWO4K2fIJYDvxiqHXOR07GP++wf10Tt+c/rSYrsHPelwc96p6mP9Alxw2ODQKTNsU7d7g45+K3bPTgbtZZUBjK8AfNad/YQy24xENwHGBQtcW80STRyk7XU4+1Z2oER2FmrNuw/FXXsVnvY70uDGqDC/wrftNQtZLfaJFVl5K9qaeoLbJC3IjA/dzXlGuajub6WMAA98VsdP2EUYi75PevRFtttsuweK6OMqcnmkmJVxinToxi7VjXCEF89jQd1BpqtaylV5IPahvRrn6i3fTbhttyuTH9xUcEkkF5zlJkbGKO+nr13uF3yHHkE1va3KkEHqR9m+K8+1K6MrhSxK5+aFrq1V9RjUtsR3wT8UXDSx0xrWn3dldC4LEblBo+6wluH0tN1twcMX/u1l6BNI8Ko3OPNbxHtNRFQe/asnUI1dgBgrTbDYpe3I4PahnVLQQ3kntwTWekBKMp5Jqx0b6Vp1R6by7Y5BggnzWj1VoTjqWP+zrkg3S+9SeKxNDs2tNbeCZsNGcH7mirWII5LZ328gUJFShI7jvW70xqC/VCKUjaxwKy+rtMMV27ovA5qXpa4Hp4JAo4hUfT768y15dmryHGMtW/b2u/QfVVckDOaS1iSe3Ri+R5q5NFm2ZFOeOBWJYRsbt4zwc+fFWbqd7FkEUpWUNkMvFeodN68moWUSXLETKMZ+aIiuMY5z2p3Yc00qCc04YxS+a7Fdsof6mvLfTpdPuZrLSpnjkYxS394luYnx3QspycfHbFCi9WrddV3M89r06/0cMSQPLqUW5GbczFJTHk+MgYwf1o40TUn1Ww+qdLVVLlUNrdi4RgPO4Ac5yMfasvrwf+j8X+Mg/qolOd7frXCl7V27BzVXUMNaybu2KDZIvejxt+zzzV/Tb5LRnWVi6dx9quah1HbWVqSCS57cVgvqX1TL6i7hJ5FVNYiWOztygO4HgVnWz3ssgijnbLHAUHirGojRdFIi1C8me5cZf0zwKYulWt6onsb2NoGHG7vQfrVmbXXxGR7SaN9GCr6SqoJwOaM0bbEAx8dqUYJFNnC8fNSIwdcEVlaxLDY28ksvYDgUFL1HaXrtFKm1ScZNYOs6K9reJdQjkkMrr5HxXa3b+tBBqcI2vtw4H2q109fo8qBmG88d6NdeTZosbDnjNebPI3rZz+9WZrNuGlXax3MRj7VvHpvVbGzs9Sa5V1yG255716l1DPcr02pEIl9SMbvtQ5060oTaMH5okd/BXHHeqrMcHLZFUbhVLhskfamphJVcY4NVtdtfXX1lFC8oZFz2IrMRIbXW7aSRyELDLCjLrq0gS2stSsJZPWU7Rt88UN6RaXMmoM9zu9UncaK51+oiCoeCMULXiNHKUdcEGs62m+mv0fOArZo11yE3ukw3MYDLt9xoK0tmtdQMTHGWr02wKvZLjmgDrCDZqAfGAT3rf0wEdMPj+5WLpM2UliYc54rZtkyMnPasWffFqbMvmqOoTFrkAHJB5oq024a1so5QTkUddP9RR30awTELIOxNERJJ5pSRkDxS45pDnNP8VxNCXV0jxa101LFE0sqXFyURYxISfp3xhSRnnHGRQlZSa+Neh09ba+aPTNt4sP9mbmczFxhwZ87Bg7RkjnkcCjLocY6fnwu3/nK94Ixj9u9d13/wBXov8AGQf1USyMNxHnNJnApM89qVjlTiqt8w+glBH7tB1rGk1tIpZuD4qa3gOfTjHB/M3xT7yBCgSVfVQ+fisy5toU9NkYqnf9Kmul9a1QIQyICSal6XtI5b4zyfmwdi/Fefdcq/8AymuNuMgjJPxWLBf3Vohjt2YRk5xmjfrCxQXUU4/vc1Jot4sGpRQscg4xR6zDaQBTYmzIRU0i7l+4p0OAuPND3WSk6Q+0ZNeUoyrOAaOYBBe9NyKoBeNSQaC7nUFFq8LPjHGKzNGlMWsQgc7nA/zr1/qHKdPpk49teX78SDjzUGpoXtyzcFe2KvQ6Vr82gpfepugTBAJPAzXqAj1QdID3iRvSz/tVi9MhkZ93f4+KJmXC4J781SfHJHFUZW3N2qOMbiVbuKtTAS2LecCgy6kUllPcGsm+CSQcDlWDD+dekw63o8/SKMxjM0SbgrdwaD9E6i9TquOW8g2QzDbyMZonmgltL2TfEVh3ZQ+MVga7alX9THfzQnfBopAfBr0LpeZdQ0FrdznAPFCWr2TWt4ZVX3IcNRn07dCWwQ+R3FYXWcBdQ+3ue9S6RMV0f0O4IxmsaNfpdQwDgZonjQmAOprH1BViv1Y+RzWBcFZb0gcDPeiqLEehjPJ+afYSyLCrx/8ASKcg16VoeoG+sFVmzIowRWptxx5pw7dsVwOTS0gPzWVrNvM1zpl7baXHfva3BzmbY8SuuwumfaSAeQfGcc0L6p1jp1lf67utUkkkthBaMlpMslzIocGFjt5AOSCD2J/WiLpJ9Pbp+CLTo1iih9siLFJGokIBfAk9xGSeTnPzVXrsY6ej/wAZB/VRISC5yPNLkGmt37U09qivcGxlBH7tA1ncNA7qpwjd6u2VyPq3jByjDBzXanJbWyiCMMrP3J8Vg3VvOLXJkZMngHzUg9WDT4veDvBDZ81p9JNv6hljU4AhJwP0oH64iZ+p5iAcYGaHTbStyvavUOqbImzc/m2jNASXZi1C1k34IIBzXr2nzrdWaSBwSR4qUJsbI71YUEx5rtu3ms/W4fX02UEZ4rxPUP8ARriXcCOaKulrj1dGvlJ7RE/5V5vfSu1xINx/NWv07GZtXtABkhxXq3V8wXS0QsB7a84DDGCP41Fd5e3cgZBFLpza7Jo8ptxK1og9w8Yra0TrDUY9K+kJ3ZG1c+BRF0+koJlf97xRQwJjHNUJT7sCq0gAJOO1RMcSKQPzcVNGxQSRnyKCtT9l2/61SlQKoY+eMVjyepbvLHk7chhz963b3qZLq3s3+kRPp8AEDua9H1W/nvuj47iK2Y70ByBzWE6Ne6QN45VaB9SiOGB7rWv0bqPoXaxs3tPeiDqOxEcyXQXMUg932qLR8wMVU+09qs9Q23rafu7nFY2mZSyEfck96h1WEKiugy/2rT0e59WzCv3FZ+vnYyvWDGPVm3Y7ntRZeoINEUqP3c1U0WeR49wOcnGKJLK6nsLxJo2IUfmHzR/Z3cd3bCdDksOceKsocinbRSHvSsgxQ/1CljFeaPdTx3TXv1iW9r9NMY2JblgecFMKSwPgUH9R388+saPIuodUov8Aau5EbTFAi/Zyf9FlMsR2AOeMnxRz0/cvcacRJNqkzpIVMmpW3oSNnnhQACB84rP67/6vR/4yD+qiY7csPOaj5BruSaUKSDUV+P8AQpf9mvOxPHaECZT7m4PitKzs11F2EcgSReVxWlreiyXpheU7FhT3kfvUKf2lkJaSKGIPBPgVNOFfS0kyDtfGBV3pOP09eaYH88ZH+VDnUSG46lukCZAXvXWemn6ZcwnP6UeXtsLuzdMZJFePa1YvbzyxsNrKSVrU6O6lktpY7e4kOAcHJr1WKWOdVkiYMKsxk7DkV0jBU571UumQ2rmRgFAya8S6n1S3u72SOKMKFOMireizGx6evJmOC67QP4UGTKWYv5NFv4fW31GuxkjKoMmi7ru6RisSHtQTHICNvkUyVyFkXGfbVjQuoNVtdMntba3LxPkNxnFLpVuRuccsBkj4o80mbMSlRW8zsEBH5cVSdwxOO9Rsh2sPJpjoFjVweRTpO6v23Cg7XIT68m2qjHfaKGHuUVReJZoWyAWxxVuw1fSh0y1hLb5vM8MR2Nei9KanNqvSoEUIwiFAD81laUJtk8NwMSAnI+KD9chZLhxtwuaw9OuDBejkrg163ZSDUtISMrvyuCTWAUn0W+MRQyW5PDeRW622+sisTKxK9qFbfKXZiJwVJBFaU6xtDyASRWRBM1vI2Thc03WrhJrddpyapaQhlulXHc0S9QEw2EcWe47VmaPKuRGg7d6KV98W5R271d0XUjp14FLEwSHBz2WjdZVKB1OVPYingkHGKUn5pc8Vi676Npc2GsSaVdX0lmzqGtjuaBXXDOI8+/wOOQM4rJvtYttQ6g9JtL1WeHR7pJIbmygMivOEYOjfZQ4HfuftRNY3ov7b1hbXduNxXZdQmJ+POD4+9YXXZz09H/jIP6qJivuP600kZwa7zxTgRUF37raQZ/dNebRzQJfg3NuZEBx3NGEItxGLm1UIUGSnk1ZkvpXtljki2+rwpagXX9FNlc+pDOu89lqbT7crpC+p+bfk0lnKun6kBK+1+cEdsGmQwHUddvCMyDAwQK3rbQ4xF+0kKMTnaa0o5VYsFoH6v0ptwutvA4avO7y2ksrkTLwH5FHHSfUbKESSTgeCa9BXU4ZEBRxzUYvY5gRuyRWdr10selS8+7bjFeEyAyX7KT3kzRDqMwW2itoz7QATQ5cKfU47V6P+GlgYIbi9lU42kDis/qecTX59x4NZMMO5dy8k0xkPvyOcVf6X6jfSoLm0FqJi4OPbmmacxmu5pFG1W8CjHRxg88KKJFyYMHNZxQ+oStOIOM4qJ4z6RpJ+bMHyq80OX6o0W8jn5rJjkBYhxweBVK4zG7Kg7eaZ09Nptrrkj6oP2R9wGO9HfROrl9VuLC0XFrnen2qxcQz2fUUxnYBJDkY81kdSWhdC6KCvzXntyfSuPUIxjxXpvRmprLZBSwBAxiiG7jikGSobj3UCXmuQ2F3IttIdwJ4B4rPtbxpZGmP5ie9aqzF0BJNUJ1ZgTxjvWdLKXG3xW/05AEPrSDgds1B1FfRzT7VYkCk0jakivnGR2onglAGOaWe2mmRigAT4rT6Y16SKVdLvMHJ/ZsDk/pRuZCO3btSk7hmlXisTqUQQf2ffm7vra5juo4YRaNkzGRgDGyH2sCBnJ5GCQaAItFC67Mn/ACf0jYurNCqPcuyNtgDGNiYyQDndu/vZHPk16Ca5PReli4jijAhHp+nIXyh5BOQMHntz270nXQx0/H/jIP6qKWPuP60zjvjNIWHxTSMiopwTbSAD900AfXNFdmKCCMzKNzNIu4IPnHknwK04befU7X1Ibi/Enlnl9MZ+AqgCpZpNTtY4hqP7a0DBTMQA8RPA3Y4K/fjHmqHUUdsZknjLNjhsnzWdZ3CmwJjB5fuT2qveR+o6kuC581Pp9zqFgCtuFJbu2OanmfUrl/Vlu9rEdh4rZtp9g245J70/UoEvbF4m5yK8r1C0LNNbzDDISErDtnls7gDJHNHGlag0yL7zRHYzAEk1T6hmH0cnnIryTgajn4bNaV2xY7x37VSeAvLHHj3OQK9j023/ALI6YSLaAzJkmvNtVuPWv2PjNS2hAiGaaQpZiOas9J6vpml6hdHUYd2V9gxmofq7eTXJZbIFYG/Kpoq6dDTTMCTijIbYowGx2rLuLmBM4cA1V+uRVJ3giq7arCVI3Cr2gzW+rXTWzsAAP51R6utLbS2VRghuMDxQOZAz5XhfFNuuRu/vDFZc0KSXls8vtjyFZqO7W7sdO1+zTRJARIAkmfmtTra2vLXULS+MgEQxkV06Lc6fuzkEA4rzbXbfY5IGBmr3TOom2lQZwM80bavqvp6TK0bYdl4ryty3rFy2Sxyc0S6cgNsGYVeJwu3xUTIrKyjPNUTbl7mOOP55oluXSCwCflYDnFCN3L6lx2x960dPbaVIBcjtii+3ZY4BLIQD8Vn3+tuI2CnCjyKvdAae+o6rLqDkmKMe0t816cY8IoDZPc05VIHNLih/qC7sbPVtEnubO+vbz1Zls4LUBvfsyzFSQMhc4PjJrBv/AOx9ffUUTo7UPry3p3FxHY28ksUhAPu3ORuxjvRD0gdL/wCTsUOk2k1pbW0j2zRToFkEiHa5bBIySOT5qv11x09H/jIP6qJyQWOfmkJApjMMcUisfimytiNgB3U15oyuklzcqMyC4cEfocD/ACFb8PU0GIYlX2KPecYwav6vrtglo8MzepHNGyuo54IxXn08Rv4o5FuZDujUsBnvjmta2gS30oxk5wRzUE8SADGc1p6SAisAN7D5qG7uGS4YGE5+1WNPuQyqWIJrcQRmFueTQV1RpgBW+RcbeCB5oN1C0yyzqmEPGceadplw9vMMnjPajS0ut7DH5TTNdO6xPPivKmyNRJzxurZRQyc1b6b09tU6khQDciHcf4V6lrsbzRiAOEj24ryy9tCt04U5APBqPcUQDNNjk9zHJrQ6UtdLv9dc6kwVEXjPmor+3s7PXnjsGDw7sg5ov0U+jASASSc8CtuRLy6jIghYn5PxVBultVvpMbhEvkmtOHoKJI4zcXbH52nvU8fQmlqxy0rZ7e6s6/6beymeXSGKTR989jTE0Ge8uraTVS0jSg7hngcVof8AInSpFKlCAPINYWp9EwNuW1mwyrwpNAOoabdx2skEsTAxHOfmtuz0yxtelrfUluAL8e9RnnIrUEes9XW0W91EaY3g0WW/TksNgkW73KO/zXn3Uui3ds04lhZl7qwFB+nSMt0FzjDcije4X1rAKT+7QTdR+lebccZoo00A2qip5EPbBpwiITJBqGxCyallf3e9TapIctk8eaHJcmQY53HAokt7Sey0xZooy8jd+M4qnPq1yAEdXz59tVJJp7xljAzvbAUHFe19L6QNN0C2jZdrty2K3MY4H++nYYd+3612cCh/rON36duFto7eW+YAW6S3QtyCSMsr5B4HJAIz2zzXnWn28NnqsumHSbuRRZpcSsOoFjkllZyGkZllCHOPyjkfpXq2lPE+nQeiEUKihkWVZSpwMgsCdx+T571kdd89PR/4yD+qiQg7j+tJg1xFN3eKbN/0TEfFAF2RY6lNLKc28zbmCjlGxjOPg/5YrPvJIJHSK1CsHGSytmszZLds6xBmA4kdeQo/41uW8ttZWJWFQwUe7Peny7ZdNMkYDMZF7HtTIIzKrxyDGRkGrulKctxgjj+VVr2OVrpzn/Oq2mOQinHeie2y6D7V1/Zpc2LxMmcigNrLfFNaN3jbIz8UP3lu1vMwK4weK1tKvG2KvmtDWctZNk8Yry+5fZctg85rTt5/URU3YJGBXqXRGjR6XYNfSL+1dfIqTUC88rE524PAoan0y7nYiG3dgeBxUK9JalKAGiKMfk0jdFakhIBUHHPNVtJ6VJ6hjtb64EQfyGohg6a0u212a39UyRIu5XBzR9YWmn26RLHCMMOCRWm+IQoQBR5xU2C544GKWSMsm1cYHYUx4ydvjHxXekkjYYcN3IqG7txIVVAcLwDTkiCKyjms6705fqPXGRtHOKFrrSzqV5c2ZYb3XihS16Nlh1h9PvrgxQIpMZY4zRP0m0MMt/YibLqDswe+KNrAyPYRmbO4Z703VLaG506WN0BCjPavLNd6CZGGoaaCVcZZe3NZsKyGwYO2HT2kHvQ/fKGkAxz81r6PNhljI48VvvETzxVW6crF34FVtMkCo74G4nvVPVpSZRzxjmr/AE7ohuX+quEPpg5QfJr0SGwWKzUDC58EZrI1S2AO0W0JA/M23vQvLNDaXQlFsm6Nsrgea3o/xQkgCxy2nbtg1v6f17ZXsO54WV8citWz6ktLlSDuj+MitGK+gkOFlU+e9ZWs3ekShPrLC1vjHnYJ4Vk25743A4oWt7PR26mkvpdI04W8lqsAtvo02qQ5Yv2xkg47eKOtPhsLe1A062t7aFzu2QRqgJ+cAd+KxuuD/wCj8f8AjIP6qKGYAn9aaWPikJHc1wAbtTW/KQfigXUf/WUhbCgcK/3qlcWVvFP9Q9nHKcZPAw1VY9St7XetlA6PKcMGfgfwrrpLdYpXgYt6i98+afpjKllJHyMsCec071X3HBIHYVfsGAbDSFcA0yYr6hy5J/SsvSpmD7GGfijG0I2DFaK49NsjORQTr9m8EouEG0E+6hm9jNxEzbg3HFZtpK8Eig/Nb99KsumsSecV5perm6Y1t9I6VJqutQRbSUQhia9xuIwIEiRdqKAMCs64hSGFnODgVtaeytosckSqGz3xVbU2aGGNycsWFU7m09T1JkmIOR7f40LdUaIs3UNjHBP6bydznBH8a19G0qDQtS+jupFmkuB7WZt1GK2m6GGMnaUOc1opEGXB5xUqqAMU096a4J7VETyADzT8imb1DEKwzSd87uc96Beo2udL6stbmJT6UwCnH61m/iBY39zLY3aP7ThSwOMVDp8NroWu2Vmx3zvgFwe4NemKwZccYXwKkARl5XjzWTd20n08yRMAG5UV4fcXU0evXUMhIYSEY/jTL6L3F88nmu0iU+sik+7NGoVjbqaxNWYjCg/rVrS7SOW2AJwTSyaI0t+I15jPJNG+mWSiOJVTESDFbM0Y9LJ4xQ5q11HDC7KwJ8ivPL68Lyts9xanaXo9xfTA7GOT3NGCW2naNAPW2GTHIrDvtcuby5C2g2xg49ooj021ufTV5WcZGeTWk0KmPHn5NZyqDeoTwvY1taJq1tZ/Uw3EyhQcqWPYVldVdTadf6ctnaO0ji5icv44ajUX0Mwzuxk+asxurLlWBrm5HNcMAcU1j7CftXn2p3DDUGX2lM8o/Ymse9u7pAQJQg/cT4rNDFXc3GFA7A+a1YLeJmIdwICPbt4xV61tY7eCRYm3BmFXkthBF602COwFS6dGs8xUAAucAnxUlxEbOdoZNjkeaH7FJJJkEKZIostIZlQu5AHxWpA+UAPeqerWou7CaMoDkcV5hcZtS0J4YGseZyJwwPmtL182LI3fFBlzHvuCoGWJwBXtHQegjStPW4lT9o65HHNEcsTeoWzx8Vj6kGkVgM4rZ6cfdo7xsd2w0zVLT6qBZI5cbG7Gpo7eMqrbOexoY680ma5SGW0O2VWwDntQhd6Rrmi6tps1xM0jGQHluwr2B3mMULHswFaED+3BOKlzzwaQtnIpo3EVV9KSKYsWypqUDI71G0WWYqcHxT44G3MS3uxQV12bpLFXiRjJGchh4qtqtlqGq9ELJ6wEmzeQDQjaaZc29naaxcXJd93Bz8V6ZpN60trHLuyzd81rIxbgninhkJYEA+ea8L/EDTX03quSUDCygOpqjv8AWtVc98c1W0x9usIOwz5r0iRQtoCMdqDdUkInA+a2tMP7JAPIojsF9wGPcTgmiaJ0gGwYxio9RvEgt2kZwFAryvVb+e91Ix2pZlc/wrX0bpts75VyT3zV7VtWt9EhMMBG7GDQFNc3Op3RbLNk9jR10zogsLJZ51Blk/KPitiSWaSYRKx4+PFM1O6NvGsKcse5qvHDK9pJIwwccUOahaXEjhWUkP8AFX7jTY7DptBtCubiLPz+aiy4maWT0oV4z+YVat2ktGH7Rj8gmtq3ukmXng1LupWGFJHPFeU9S3ERvZBguwOcDxTenbE6gweaFrgt+RD+7Rm3TFv6W24tImDc5QcrQdrFm2k3IiXc8THg/FP0kly5BIwRkMa1XSSaElm4U5xSQJcxXMDsjiJmAzXa1YzHUnKNJtIGMGqem3LQOnpkA45ogineQZLkmr8dz+UYq3Id8JCnJxXnHVenneZVTa2aCpZSoHyKvJcLJZHPGPNVem9NbUuokAG5EbJr3W3UiNQo4QYApzgkYPfzWZdlMGPHNTdO+yG8iBweDVq4hJtMLxk8mrFukqw7XHHzXnf4gajqYlQWwZYlfG4fNDmoJ1FLLazXbv6czAROfFewILi30219d84Aq9DcQy/lkBPxmraZH6U/OKXkio5cMuDUQHtKr3xxWZZXsk7ywtkGJ8GtdymzeGxg4qpqEMN1aSQvhty8UGaBYXM8F7ZT3JAiYxhc+O9Bkeh382sXWmG6P01q24DP8a9D0iFRpsAibd+6f1rejOwIrfxpYZI2mmGMkeK85/EqwknsYbp098TkE/6vivOI5WUbRx9q6JgL6N245r0hpkOlqxPs296DbsrJeJtOVJoj0pRtH2oqslAjzj3ZrSt09SUhieaFOo5L3Ur9rG2UiNeGNX9J0CC1RMoC+Bub4qLqHXorCI2tsQHIwSK85vbl7qRvUYsc0RdK6aJP2jr2NHErBIsJ44UVJDAYbYSEZkbkmqqWvrXHqOM1amtlaPachT8VTazSMg8lh2zWd1CCdNTJ/wDbx/76K4YhGvArjgSZIzUwwPODV23nxhX5HzVt3X0nKHOFNeL6tdRvrczH2KHIb7mvSOkNINjpInlOJpju/wBlaIuD3/l81ha/ZWr25M+0E/k+c0CaYCrTrIcEPx+la0txvKxW8TNleaItNljudPgWQYeM4Kmpb62E1yXU8YAoHswDLmiK2/KCeBVtWBOBVyEnxWJr1n6yOSM/avLNVg9CY7eOe1VVZhCc9u9GX4eWyoslywGXbFeow42gCm3DgIR2rGkxyTUujMDdXkOSN0YIP86dao7WExeRva/tBrVtGkNphgd3ihvra1uI9CSWGIO6SbmGKDdZ6i1LVoYLdbQwRbwiNj8p+aP7yz1EdNxASkyCP3GqmiRl0Vg53KcNz5o0TGwfpXK2WYHsKT1iVJHAqlcHkvvzx2qK2uclSx7nAFLJHFEZTEMSMcmkjK8ROcsxzVmBZDcOrplQOKBNUs5NP659cXDRWk/JGfNZPWmnzWWpxXOm3HuuyFYA962+nvV06T+z5CzlgH/2TRkm1kGSCQKrW5CX9wD2YDFZ/Ulql5pd3E4z7ARXiV3bCGf2jIHFU3xuJPg0YRXLNoic+KFjKzXpGfNHOkQH0EOaKLRSyZP5gaZretR6RZmSPmc9vtVDp/UpL6CS7uEX8pJNZ+sdYNHG8NrHtb5FAtxczXUpkkYlz35qxp1m95dLEFJzXpOl2ItLVIUHjk1rQ24Lb38VPIhK9+PioCVgjO3vVVrh5GygIFPRGkYZGaqdUxLHoiYHe5h/qogdlBbHbNRbxjtzTSzYzTkuWB57Veil9XIB25GDXnOq9HXsXUUcyH1reWTe2PFesQIIreKIcqqgCnsMHd4oM66v/p2sU3YzICf0oMh1ONGuHyDlSF/WrvTnUAtp2MtuZpW4jwKM1vFcJNLbi2R+Du8mqd/eW5uj6UbsoAGV7E0HW8hRjgkUS2V0JUVAQcCr6OVl7cVbW42gEnAqC+kiW2kmdvyrn9a8e1DVf7S1CUBFCgkAis6X1REy/avQ+h02afCD5Oa9FQbYhjviqswZ+9Upl2oa7RC39rqPDjt+lXZ5d5nhwFUOTWpbS5to3jX2lR3rtViSbS7jfjGzIz815nqnVlpLpf0cVmPUI2l8djRvZ213c9LRqZT6zx8V3T2jPZQFpySzHtRGAFXgUhbaOO/mqd1Jx7eMcnFYFxdyi7yoOPOe1R/VSCcNkcHIxW2ql7YTZG406FQJDIRk+KuL7cMH/WhbrHSm1fTjNbk+tAcjHxQT1PaTRdO6fqguGNxBIMqfBqx0bq19DqL3WpRti6TCEj+HFehWyuSzsSAe2aqy3G3XfRY7VKDJ/hSXsgW6uIkywaE9/wBK8ru7YPI3t28nvWb/AGMzs2TjyKnEjQaWVB5Xg1k6ajXOqKnc5ya9SsLNRAmOOK1ldYUHwKAup71p7/019wJAxW9eFNG6ZjjVNskic4+9AE8+eGxk+aiSPbyDwaNem9PVLUXAGZHOBRjDBsRFOdx/MatsUTA7AVVub0KMR8mqwDXJy+RVuO3LDAHFXobb0x2rC6wI/sdf8TF/VW0UyCfk1wTC1FtJY47VxUA4802OaUFgBgZ4rQjuFC4J4NWoLsLhe61PJcxQwtNIwCIMkmvEOqOopdf1eSVQRbQHap+ayrLPoSK5ORytaWjasdIvhdexmjjbards16NoFxJrKR3uoOh9QHZGDxW02naerYeNQR968xe4Qe7bmtTTZklZRGdp+KI4wVA381b9NXiORyKH9dLLpsw7DGBXjUTejqLqTzurcuLYvbrKGGO1G3SH7JIkPbFehKd+BnjFRyBRWfPyjYGaqWDGPVoGzjkiiN47Y3zKfzsM03TZDvuLc/lRzj9Kl1iBrjTpfSJDKuQfFAV5qHT6aEYmjU3LDGQOQ1XtJuNY/sKOZXBjVgMDvije1fdBG3cEc/rVnI701yChFU7hMwkDvQ5eMylkxyKzZXZo+DgiiCx/a6WHEhyvfFWrK4EsWOTirkcB3M2SQewqT6QCI7UI3DkV5b1LZzaZrSCVWks55AhQ9gT5qrc3OoWerW8Rg3WtqwZSBwB3o2TVppWimMf7Jh2FW7SE3WqvcygEbPaKluwv1PqhcH02H+VeZPIPrJlmUFC5CmoHjdJCC/B7YrAvZ2AljA4BrU6P05Xm9WReS1eiQbEHpge0djVPV7tba24PJ5oZ6f06TWdaNzMp9GM5BParHV14Zr0xIR6ca4wKDpEJPYY85q/pNhJqN2kUXKjua9TsNNSxtYoQBvHOatuwjXPnzWdI8k82M4FTw2BkYbc4rUt7FUOXGauCJFHtFRscGhzrBR/YqH/vUP8AVREB3A7ZqGRhyKqEsGwppkmQc+ahjdzninmZhjHFTxXPIBBNTXMMN/bTW0pIidcd8YryHXtPj0q8a1tblJYGOSFOSv2NZ9sfZc5OAAABUU1s5SNwCQQaksNc1KwnQwTsGiI2Ke1ei2Oma7rlqt/c3Rjkk/dBxxQrHkKUPf4pYLz6W8X3Yo4sdRSeEZIIrRa8iSH2sMmhjXr0yW7xKcivJ9RQRaiX7A96tW+pLJB6RJwDRxoWpJFaIQcEeaNtL1eOfA3DP3rWdxsOBkmqEzlUPaslnYXcJA/f7jxRVLGBfRy4z7BzVewkI1q4VlIytalxj0nYNxjnJ8UFTw9OjT7mSX0lkOQADzmmdGPJJI8RYmPBIQ+aM7C4ecMrR7ApwKuhcH7U7ZleKz2lcTFCMqayLqA+s+7t81nJa+8/Bra0qIRQTArlcVd02FFtsgAFzmtNQFGO+Kdg/mJ4FY2vaXDq1hKpUF19yGhjqhpLDpwSRwgvIvp8Lk57U7QpXk0S2kuRhQMHIxU8Oox23UfomQ+kUyv8q0L66WaVfR5IB3fxrzC/ci9uOOFkNQpcK4y/cdsmhu8kzJMR2Jos6bnVbZNpGSKL7a4VolViCaGNaujd3Qt423MTjAottok0PplRsCyOMn5rzy+vEmlkfOctgiqEcT3d2kMQJLfFetdO6HDpOmrIyAyMMnjtWkvJzSPCpXLDOOwpLexDvvYDFX449owBUyfemTMV4FRd6kKxyLtZAR8MM02YiNeO5qmVOcmohHlzmpxHwPbkeaYIFjJKrkH58VWnuLaA4kbc57KozUEX1N/IUigMKf324p9/0pJqNkYReyLNjhlOK81u+jtX0vUPTuIJZkPIkXJzSP03qTNmOzmYZyfZTo9N1KGURS2M4XaceyjPoDSIJPqTe6UVcEFGlWvRVRFUBUUAeAK8u1LRldi8AAlxQRqUUlu+WBDA/FJY6/PakgtxWp/ykaWPajc/rUEt7JcRgMxoY1aMkO2OQazIiFwM80RaZOzRbN2MUV6QLhpF2E16DZyMYVEmcj5qC8ZSrYNZSlgwI8EZowYl1gZfKjNTgJ6vrbQrNwadc2v1VpJAG2lhjI8UFnpPTUhuJZ7j8ufzNxmu6UNtJqGYG5Axx5ozgYOzADGDV3AGPilbAQ/NUZE2EOfnmqd2m8hse002K1GcquQfBq39KQjKDjIpNOhNlbOsz8FvaTWkhAQEcjNRzziJCM96zjctEjKRx3zWU15bXmkzSlQ4hYkq3ih7p+5vtXNzlAlnG2ABUN2DZdVxM67lK8D5rUv75n1KJIozGrKc8V55evs1K6QNnEjZrOllIJ5NZF037Qj5rc0G6EbqhNFtzc/S2yuD3FRdJWJur99QnXMSHOTTup9aa4ldFkwi8KBQattNdThIgWZzjivT+lOllsFR5kDTHklhRRcKZJCqHAHcVyIuP0qRUXOaf3PtGBVhVGKaTiq0zsWp0Qz3p8oCDiouQQTznxSgKx3eBXFFJJqrdXkVjHuc7v8AUXuar2lvqWuHe6Nb2n7uRg1tW2gW1sR7PUk/vtzVxrbawGzOPgYpwRShGCp+1cIwwAfnHbNSARp+4ozxwKa8cQwWRT8Eiu9v5sBfsBUfrLXhuudbtJNstMDacE1StNYTUAY7tAWb96s7U9Hlh/aQ+9DzkeKzYZdhABww71rR3IZByKq3sfqRFqHXUrNjxmtzSGZplXHmvUNBgC7DgUYCMbc4FZl5GpJweao7RChLd6J7OeJ9OincgKAAT8GpriWOSHEbZJINWixVck8Y5oGl6bbWbu6njvHFuCcoWxTOhdMNvqNy+/McZIFF7SSW15jaSH+K0wx4XP8ACnk571Tlk3kjbwKiIO9cjC1ZiRSQR2qVotxGDVaS0aS4Cuf2feriAKNvZRWJq8oeFwH9OXsoPGaZbyySWKiRQX7GvI+pNTv9J1OYIXWGUncgPBra6Y6ge41CGysU9npky4HGaLpYEfqGAyBXITP6VLq8C/UW8qr5Iryq9UprN4pHPqtn+dULge0msK4kJucY4q7p8jLMMDmimeSS4t0QNuY4GKLroponTMVsmFkkXLUF29hc6nMwRNwJ4o76c6ZTTUE06B5j2+1FgPpwk/veKiXcBk92qRV47U48VNGoPNS5wMYqJhk1WnQlxtapEBVfvXHc45BxTShyCO9cc5JUYXz+tWIrGWRFbOAeatLp8G/e8SMQO7DtVpJUUYBAHxTxIOSKeGyKYdu7jvSMuB25NQtgd6asnqKRjsacMkYwa70lP7or5L3ANzk1NHdGNgR2NEthqQaMQsdyn5pup6IksJurTg92Sh5XaOTaMgeauxSeqhQtkVl3UYSQHPetXQlAny1en6FKCUXFGDLujz2rOmgb1Aw/L96p3oADliPGBU+lTrcdP3ERJOyQ/wAs1fuZorbS4yGw7KADntVqG+jltgFkBcrQLBpOvT3N7Ha3ZSMMWYA+Kn6L1E6VfXVjetmYvjGa9CSQu/qOuB+7kVI5ywfOMVzSAjIPeoQ4yc96hmErldp4qxA4XEZ7/NXAQPNczYx8VGZf2pXHGOKytd0w39ussRImj5GPNY9g0swFo0hWRRgmsP8AEXR4Y+nRcbSZI3ALVi6TfWWlrpa6UFe8l4m9ueDRjd3Mdvq1tO4JlZDuUVHrOqObizSOJkBYE5rzjU5t2vX3j9q2f51RuMGI1gXHElWLGTbOpPIFHXSdsuoatCh5C+4miHU9KuNV1Qqx/ZD24re0zTbXToUhiQGTy1XpLiO0jLu4H60yC5NyAyjIqwMk81IpwCa5DvbmrKcU5jULnioQpJzmpB2p+cjApW4TsAfJPihldUk1vqEWemti3gP7aTxkeKOowAigHtXMAThjim7Qp5C4pd6A9xThIOMY/wDmrg6ZJyM/rXeop7kUhCHuM121RyOKa0yrwaha4UN+Y189x9B6jcRRvFsb1F3AfasDUdIvNNkKXELKQcVRS6mhb2HmtjTeoZkk2SHjsQfNX73T4r6E3VtgHuyisURSxvnlcUy6USoDjBFamiQ8gsP0NejaVH6TxYNGiHMYB8is++mMalVGaG7m5LyNuJwK0+kmEsV9Fkbe/wDnW1qGmw3WnoodtyAdql0rTY4Yd8hByPaCKpa9Bf6Wks+jxo5mXDAjtWf0loEVwn9o6gpN4ZMuD4ovT1DcSAj9kv5aV8AckUx50SM4Gag9SNtswbI7EVPJETF6itUCkg8n3VcV8oMnmlV+CrHnNNMgEm0jHHenCYZ71n3NjGky3MIxIW5x5rP62RJ+kb0NHnC5/wAq80046boGi2+pI4lvGYDH92iRNQS41ayurlgI3TI/4Ve6nuUkubVIiFZdr9u4PavLbuV31u7Lkk+q3P8AGmyuCpANYt2dr5qS1bLKfg16P+H0kcd3MWYZA4o4NxGNwi/MT3qG41GLTbcySOC/fFBUmrXes6msCk+mWzx8V6RZQLBbog4IUZqZuMfenYyBUka1LnFIxzTGpu3K01Y9pzuqT3McJgH5oB686nubIppVs/8ApEvBK9xmiPoHQZNK0cSTcSz+9ye5rdv9fsdOyHkDsP3V71hTdVXN3Ji1gIU9ie9WYJL2RN8shBPgUyR7pmPuYfFQQxag0pPqOMdua0ba2vASxlOfuask3KYBfmni/khGGQtXDUJZMlYyKdHJKQXk4z80xp4VOGlXNeTXHXVjpRUaepkkiUKCew/ShS+6wn1CVjdpG6sc4xzWfJPp91+WIxsfNZ9zbGCTep3L81oaVqsttKE37kbg5ohurSO7hEsOM4zgVh3EEqsQykKBWzoMe5EyfNG9jMBcRx+aM49oRSx8VmajcRJGwH5j2NCV7MEVj3+atfh/dNNqOoRn8m0fw5o/Z2js3DDBVTzn81UtH1B5LSJ3X7fpVTXurIdEuWhliMnqJwRyAaxenNcuL5r2TeUVjlUovsL6S5tRhWBXhs+ae8E8jZHA+KeLJmXDPjPfFcllFGu1BkZ81MwYRbR4qr6Kv7i/u+KfJG4AxUZaSOVWcmluLgyKCuc/NMgZmY7jkCrKSEAnGcfNZ3UvrTaHcwxjO+M5rxqz0OB9Mnvbm4OyFiPTB4Jop0pLXUfol2nZEhOWrS1uFmeC7fAEeAfuory3ULkNrV08RzG0pK/pTt4POPFZV0Du5p9qpI44FE+g3D2s5bcRnjiir+2JI09mSawNVvLm6k/aOxHxmiXpKxjjtjdyqC2eM0ZxS7sHPerC8nvUwqQHFOzXU0jNcO2DTSOe9VNV1BNM0q4uGIDRoSM/vV5r0lpj9VdQz6peElY23Ek8ADtR3q2s3E7ix0xxGoGDIeMAVSsrHTo5hJOzXNy35iTkCtkGBXCQwr+oFXI4SVySQaekSp7nBY+M1aSSJULPhVHc5xivLuquvrq21ie00tg0Y4DD5pNKuep761Fy11yeQOaW66g6lsX/AGhjZQP7pqq34hauFOFjGB5U1l3XWeu3SZ+pKD4XIrGbqLVCxLXbk/c1G/SV80hAU4IFTR9DXcmd4UY80Oapp0mm3hjJJA81XhnYsVY5U+DSbAkuAcCiXSb0wJt3ZBrZmnt7nTZVdQJQO/zVHQtzSqgOcGi6wVhqCA980crjaNx7ChjVJt0r7ecUIavelYWXOCat/hpdk3uoox4ZM5o5RLq70gyrcnCsc8+KsOXtNGiW3UhnXljU1tocF9aq90FmJPOe9MvNFs7MxvaRmJ8jPwaI4Y1EKlQAcDOKkxxzULEJyO/3poOeQOftUpjJXIPJ7iqrWrCXKmpmQnGTgimtFuJLEH7VBcRARqAMHNQxRsu4sangG3v8VndTzfTaLcSBgpKEAmvF7DRNV1EssW8QFiWB7HmiqHUINHkht7oCMRD3Y4zVLqjqKC9kSOzuSU2ZIB7UHxiFgWZue/JpnrKeAQap3hBHcVPp4EgA44okt7cqilRWlCrYyR/nVSdVN0i5BycHmjK0ljht441wFA5x81qW12GyRWta5ZNx81aGRXM+Oacjblpw4ricVGCTzUqLwTnxXlH4m9RetcjTbd/YgyxU960elXSw6ODLJ6e/LSt/e+1YV71LI7yCPCRZwAO5pLHXWR13OwB7nNeoaE0dxapMjBh81tgKuXfCqvJJoQ6k/EHS9LLRQsJ5xxhTwK8x1frPW9aZlWVo4jxsj4pnS9gLrVUjnBbyS3mvXOnGhWSW3yox2T4FaWqaPBdWzFUwxHGa8j1zSp7GV96+3NUTAGt1ZSNuOaoPZbmJCACtq46sMUeAwz81lXHVd06kRv381j3N0b1MyEF/msuSLZkup/hTJM8ENxinQzOjLhu1bK38rQhPkd6KOlrUlg+3zyaL1tXeQMBtx5rbVnW15PIXg0KarcmJXLGgHULl7mU99v8Avoi/DyJk1W444MROP516Tpo+t0JoQojyaZqt+mlaAiPywXaprA0nrK4gZbaRDsb97FbUWri+naEPkqeKMYSphQDvinOpUVVm4HfmmxuRVlJCRU8FrJdSqsQ57k+AK3INKt4gC6+q/wAt2/lVwRRgYCKP0FL6af3V/lXemn9xf5V3pp/cX+VI0MTjDRoR91BpBbwqMCJAPsoprWtu5y0ETH7oDSfRWv8A8ND/APTH/Ck+htP/AIWH/wCmP+Fd9Daf/DQ//TH/AArvobQ/+6w//TH/AApRZWo7W0I//pj/AIUv0lv/ANhF/wDIKX6WD/sY/wD5BTTZ2p728J/VBWZqXSmjaoh9WzSOQ9pIfYw/l3/jQNfdIXmiXquJfXsieJMYI+zD/wAavQgBcDsKmzhaq3E4jXJqmdU9McVLDqolYDbWikoccjFOBKguF3Y8UMdcdUR6BpjRxsDcyr7VB7V4ZeTSXdy01w5LyHPNFWs382m6Tp1tG2InQk0NXMxkJeN+DUKT3Mf73FGnQvUl9DrNvZ7iYpTgqaPvxG/tB+nydPnZef2ir5FeQ6Pos+qz+lApaTPO4816x090Ra6fbqZ0V5G7iqnUHTh0e4i1HT0z6bbnUDxQxedXC26ngvrUsEJCypXtljcLe2Mcy4ZJE3Z+KHOrtEjvLN3iT3EeKENH6cNzYyqeGQ+ayb3TvprlokVsCgqWxuZB+VsHtxWhp/Req3+CsZgjP78vArdt/wAMZ5wFXUIWk8hTSXH4eXkBaEzo7YyATWDqHRWoxHdFFvCjJ20Oz2FzbuRJbuhHyKu6YA8yrI2APmvUOnPQVQEA+9FRg9ox/IVTvrn0YivwMUGXzC6m2M/FQW2lWwk9+CPvWr04YE6l9C3x7oyv+VehabYpa2gjO5j/AJVQu7G31HEEowVblfFXF6c06K3IeJeR+b4rNuNNs4LqFLNwZCfdg80WW6GONVPcVJI+B7vFVJZFkjJHcVSLyBdy981etjJIVUcsxwBRjZWqWlusYwW7sfk1Zrq6o4p451YxOGCsUOPDA4I/gakrqzrfVBPrl7phgZGtoopfULAhw5YDA8Y2HvWjVE6g41pdP+hujGbczfVhR6IO7GzOc7vOMdqvV1dXV1dXV1MliSaNo5FDIwwQfIoMvbL6C6eDuo5UnyKpSyqgOaHdS1BdxGTnwBWWgmnkAXccmtu3jSzjDyuN3xV6O79V1EY4NV9c1yPQrEzSPhiOF+a8Q1vVZtVvnuJ2LEn258Csq4b2A9zn+VFs1lJ1D0/aTw4ZoFKOmewqC16UnnAKA7AMYxRFpn4dSzsryriM/NEK6R030y6XFxIizJyOef4VqWXWvT+sbrNp1XcNu2THNOs+kLO01Yahp5VVP5lXtRLEP3TwQc5qWSGOZArruXGGHzXmPW/4fF43vNLXkAsVrc/DfW5J9POmzKwlt/zZ+KNrnayEEDaaytLtokuLgRkEDvVa+0qKa6L47j4rz661PSdCsBhFur3Htx2FB02s6vrV4kKTSYkIARBwtepaDpKdP2T315NudEySTQPqnWUkmqTTwNhS2F58VFF1fMTtL5/Sr6aza3w23MSfyqveaZp99bMbeMRyjlSPNCqapf6TdekJjlD/ADr0jp/rCO/tljn/AGbqOWNVte16IhljbOfIoIn1GUyEq2KiF5eMCVlI/jW50ZNIvVEbO+TtJP8AKvRtP1i6vJJo4pMpGck1saPB9XvmbOC+d1bckKzwPE5wo4zWHaaPbadetcTTE7jxk0QEq7KVbIxXSDMdVliB3DzVcx5O1RWrokIfUo8/ugt/Ks/qe8vdM1PUFivLv3R215DGsxAVI3P1CgfGwAkffxRVouXs3uTNLKtzM8sZkcsAhY7AvwNuD/Gha51W7/saTVbK5urgLeqFu2b04nQzhCqxZOVCkruIGcZBo5kjEsTISwB4yrFT/AjkUNdE2kcGkO4lnJ+tu0AkmZhxO/gnvx371a168uF1XRtMhleBL6dxLKnDbUjL7QfBYgc98A4+avadaT2dzeJJetcQvIHgjfJaFdoBUsSSw3BiM9s48ViNYm+661RDdXEMYsLbKwSemWJabBLDnj4H8a0ekry41DpbT7m6kMs7xe9yMFiCRk/fiq6tJF176IuJzDJpzSGJpWZA3qqMgE4HBxxUvWc01v0fqs9tNJDPFbs8ckbFWVh2ORUJFxpvVWmWwvbieO7t7gzCZ9wLJsKsB2X8xGBgYqbqC7mt7nSolleO3nuSs/pZ9QqI2YAY5xkDcRyB9s03py3vBLf3N1PevE87JapcMf8AoR2O0jIOSwyeSAua36DOq5rpNWkWC+uoEj0W7uAsMpUGRCmxv1GT+vnIq10xc3UmqXkE91NOn0NncftWzh3Em8j4B2jgcDxTWu7rU9f1i0IvhFZGOGEWkix4LRhy5yw3H3YAOR7fua29Ee/k0WzbVERL/wBICcIQRvHBIxxz34rO6mVUFvKe/K/+NAmp3hY7Y/zfasy2sprhy0q1cmlh0yH24MprFa4kurhSzE5Pati4v4dGsmuZm2yKPateU9Ra7catcGaWQlc8JmsOKEyne7YFQ3KFZMbsrWjoOrXmnXSRW0gw7e5D5r0dOu0tIyi6evqqME47msbVuutWvgEiIgUeFoOvJ7m8mLzvJIT5Y9qrrE4YMjYI7HPNblp1VrVlEI47yQBewq3Y9d61BqiXEly8kefemPFe3aJrVvrNjFdQOMlfcv3rQYja6hc7his2w0iCw1ee5iVVEi4IHzVjU52htXC+ATms3pWYfTXErPku3cmtGXVbNXwZEoE/5GQ3QzdKI0pk56e6UtZJLWJZLgDg5zivPNX6t1LWWKvKRCeyLWI1pPJIDsIX5qeKxkVwRn+ValtbOhyc4rRilMS8Zqlrditza/WKv7Qd6xbC5eAqQTzxVySR5h5Jqxb6ezR5kB/lVj6JUTDD9K0OlbYHqVCDjah/3V6JoXTskVpcuJMGdiw/SiPRIXt7Ext3DVokboyPmhK+0O8l1YSG7Y2qtnBooiTaAFPAGBU2cDkZqu4y4ZTg+aj9POSPzCr+iyCPU4w3G4Ff8q37zSbLUJlmuYBI6wyQAnwkmA4/jtFWLe3itbaK3hXZFEgRFHhQMAVknpPSjaPZhJ1tC5kW3Wdwkbbt2VAPHu5HgHtWxFEsMSxJnaoCjJzVG10Sys7yS5hWQM7tJsMjFFdvzMqk4BOTnHyfk1NqGm22pwpHcox9NxJG6MVaNx2ZWHIPJ/mRS2dhDZByjSPJIQXklcszY7ZJ8D4qJNJt49UudRVphcXESxOfUONq524HYYyf5mn6Xplvo+nx2NoHEEWdgdyxAJzjJ5qE6JbNqw1P1Lj6kJ6YImONm7dtx2xkVPqem2+radNY3Qc28y7ZAjlSR8ZHNRyaRby6jZ3ztM09ojRxEyHGGxuyOxJwO/xVLqDRTq8tkZIILu1gZ2ktZzgOxGFcHB5Xn/5vsK7p/RX0iS8K/sbaYoYrQTNIsWAdxBbsWyOBxwPvW5WZf6FZalctPcCUu1tJaHbIVBjfG4YHzgc9+KdY6LaaddPcwer6jwRwNukLDZGCF4PkZPP3Ndc6La3F6bwNPBcMgSR4JWjMijOA2O+MnB7jJ5q9DDHBCkUShI0AVVHgULdazkRWsCfmYsx/TtQjFb7SHPLfelvLlbOA7SN5HaheZpLqUuxzmpxJDpdv60pG4DgGgjX9am1F2Z2OzPAzQy6M75JwKkRUZAik5zWncWMNzbqo4dRWTbWxj1CIMMOHAohZcyuD4NQyRqQSARzyagk9HsBnimNs24UY/hULIVB81EkZOQAefgUTdG67d6HqaxsX+nc4O4cCvd7eVXijkU5BGQaqTXoXU0gXuV3N9qw+rtQNrZMUfCycUFt1G9vYfTW0m0kcmstdQcqCWcnyc1U1jrXUbwuscxRD4FDcs086kvM7Fvk1u9P9Om4kWTHHnii+fR4IIlUxrUbadZRxklFzise6eJMoqgVnS7th2d/FallYtPbmOTOGXzQVJbNDeyx8YVzitizgUNvbHFaxlVk9oxiomYMpzyfFaHS8P/pFE/bII/yr16xiCWygcYFWYWDbgFxTwSKCNcGv3d+8FuwWFTniiLTbt0tY45zmRRg5rSEokHfFNfaoGTVV7g8oFwc96jaWeN0ljGGUgj9aOrG8S+tEnTjI9y/3T5FWa6urq6urq6urq6urq6urq6mSSJFG0kjBUQFmYngAea8t1bXV1fV5J4yfRX2R5/ujz/HvVC61L0MAdz2rKkma7LSSN/CnxejFHvbsnJJoC17Xmvbt1BPpqdqisNmMjbi2QPFRtlhx5qxYRKsw3cnuK1j5yAD4qpcBUuIJSOQwzitB4mMpbHB5qzDbiRBGyggnkir2qrb6Vb26RWiOXGctWU1/Nj2WsKn9AahlluJh+WNT59oqskdzuJWVQR/qipWW5cAGXznO3FG+i9ZXcenDTghe4xtjP3rb0yO9s4p7/UDmeTgLnOBQh1BrM2q3HpP7YkPYVifTxOTn/fTlgRRgbgP1oWQORllyK1tI059Tuo444yVB5wK9k0nQo7KzQldnFTXOkpeKADiqj9NoRgnIrK1vpUNZloF/aIM/rQPHKIbkwXSFCD58UYaZHbSxBop1c9sHxQj1vYRWF9FJHgB+5FZFtK58nFXVlJ4FW7SF5ZQD2rfsLY299C68HdXptnKzL6YONtTo7JOEPORVgnjNCHUGrajZXDRWduZHk43gdqZoMGoYL3qv6h5JPaiqFd69sYqQqrH9KURoGziuZVIxirFndyWL7o+VP5lPY1u2mr2l3hRIEk/uPwf/AM6vggjINdXV1dXV1dXV1dXV1dXVlap1Jo+joWvb+GNh2jDbnP6KOa806n60utf/ANEtEeCwPcH80v8AtfA+1D0d36aFsYKVI85u4opAO9VfVEc7xkEYNZvUGpehpzRoxBfzQAXJ85OanhQsCDURmKy7MDHzV23LLIMdzWiSSear3Qy0QHhhWtPL+Vc49op9uJFIkT8vmrnUT+qLQ/8A2YrEZyMYpckjPak3ArShmOADWhpEy2urW0pYDEgyTRV1R1Mjx+haMCxX8w8UFJuLFnbJPenDIPapQ3HaiGz6VtpZBHFFvPnijXRum7LSYiyxKH781Jq2oxxxempFRWlwTEjg5B71p+ooqlPI4c5PBoN6h0q2unMigbx8Cgi6h1DTXZoNxT/VNYOqaxcXzKkxbC9w3eremv6vtzW1b226XCg0Q2lpsUHb7qvrhZEY91YE0e6fLFOTJEeCAT+tXU2/UZYZ44qZjhsYrE1LVIrCYEW5mYeAKp9O6jf6nezyTwFID+TNE+wLwKa2FGcV3JxinsuRXBRnBpn06NPnHepfTAPBI/Q0uG7bm/nUM6MUKl25+DVOC3cFkaR++fzGmxyP9S+GbHbuaravNKmnTBHfOM53GvOtO6iNpBeWZilkuJGO1txO34r0bQBNLoNv9TI7SDvljmp9Rd4wjRBvaecE08LDdRrI0hxjk7iDVOSyWdZYZY2Ns3Gdx3Y/WvGfxB0Wbp/WwtvdT/TyjcqiZuP86GLee7kmVRdT4zk5lb/jXoOlySTW67ppScf9of8AjVwxu0mz1ZSPu5pt5aBLdmxlwRz80/S7uKQ+i5AYDjNXLgRoGwAQRzTdPuIg+w4AXkVbu7ZWBmVM7u5FCnWMUMWlRN++WoGUc81bjH7IsO9QLaNJz2NXraCSN03A7c960CRgk1Wnk2PGx7Bhmta4mjm2FUGAop8MjlNsY481LrqSejaNjHsrHxzzS9+BSgEdxTx813JOe2DXAFTknd+tTL7x25+1SlNqcjmkxXql1q2n6REWRlDD4oO1fr/OUhfk1hWus6hrF9HGpJBODXqtlZGCwjibuBTLszRrsiGT5NNhQSQlpHJf4qlewRx20jMo3EfNAl7dqjMqHOPBFCmo20N6HMICyDk1kWsxt5wSSNpwRRxp11bvGpBBY1vRzBVUg9hTpCShb55o06dkhltYgmQxQZradhHIGJHxjNSSOQue5PaqU6CKMylQ79jxQzddVFb2KysLdkKuA5xRpCzNCjP+ZgDU4TA5rtvwKXFKE9xNIy4kyKXPPNcxAyfFQTspTvz4qt6i/kz7qQ7c4Qc+ap6i2LV4x+Y0ARXsOi69d+tamRp1Ai9ucHHNHXSs89xpLSTjBMjYU+BWy0kYADgHH+dUbi0inkDK7RAc7V80281KCwtyJHBfaTgV88dT6rdaprc89xIWAchF8AVmW7FLgMOxo40K6ReG5zRFuUOHyAtK08csb4bsKHtRSW1lF1DyvnFWYtSF1bjDYcjtVA30ltIQzHJPFaNt1PJArQS8ofNDnUN3JesvJKA8CseCFncDHFGfTfSMmpsMj20TT/hwDjY2D9qzdb6Um0zSzITwpoTPCc98VTvGARN3lhWrkeiu34FWrWYlx7QPmrfUR3RWuO2wVggfelHHNPJ44pAeea4EkGpVUYyTTlOO1PaQ8Z5qRWGO1YeoajdSK26Zjk1RtYhLKhckkmvWekNLtU2yCP3YzmjtgBnHxSW0atkHyKzb+MQT/s8jNDevTyekRu4xQHeMxEmSahtrSJlDEHJFD2o20cd05XIyal06V43Xax70baQ7SEbmJrcuEAj4rb0R2jVNrEcUy+vbhuooojKdhbkUbCNVgiIHJWmxoHYBuQfmqTabaRtc3Cwr6ijIOKXQZ5Ly1zM2SCQMfrWoRtfGSf1p47UuK5R7hSP3/jSSAbhTcDNDt7cSpfxoHO0t2q/IoW9iI8jmpEP+kn9DVG6GXfNYGoxous6ccA/m70vTd7PN1Lf2zSERZ/KP41uvuW4KiR8Bu2aqdQX89lEDAwUk98UEavdzyWcrtIdxFeXzZeRmYkkmuRfeOTRDprspwGPaiC5lf6NPce1VYJH2P7j2q6o9XTG388UNOTC+UYjmnTktGCWJNVJc4zuOaYWZuCxxVm3UJEGA5z3r1j8O3L2EjMASG+KOu+KHOtVB0CavGnUfJ71VuolfYDnG6tK3QF9pzgKKuW8Shx+oq71HGuy1/wBmh/013GlK+zuakCjYvJpojG4d+9PCD0z+tO9NeO9PCAUoX708Lx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7" name="AutoShape 13" descr="data:image/jpeg;base64,/9j/4AAQSkZJRgABAQEASABIAAD/2wBDAAgGBgcGBQgHBwcJCQgKDBQNDAsLDBkSEw8UHRofHh0aHBwgJC4nICIsIxwcKDcpLDAxNDQ0Hyc5PTgyPC4zNDL/wAALCAH0AfQBAREA/8QAHAAAAQUBAQEAAAAAAAAAAAAABgECAwQFAAcI/8QAVBAAAgEDAwMDAgMFBAUHCQQLAQIDAAQRBRIhBjFBEyJRFGEHMnEjQoGRshVSdKEkYnKx0RYlMzZTZMEIFyY1Q0RUkpNjwsThGDQ3RXOCg5Sis9L/2gAIAQEAAD8A9Jz/AKxrge/Oa5O1cw5pBkZ+9Ie1KDkYpAOafjxSeO9V2357muBIqUN2pWcIpLVRfVFibDoVBPc1cjkSRQ6NkGnHGeakU/BpxFAnUSMNYHGaRfWLYYcYFWRkYBJp7ttQgHg1FFtDjaTyRRpaD9go+1TEkHFOGMfem5OfNdTXpnik5+TSc/JpwOBXA5813alDVzeCKbjJzXAHNOBIP2riec54qGQ5PBpUJFSA13bzTgT81GxOc5OKQse4NOX5p+T5PFIR8GlH3rjTWJArozipAT804Z8ml71wrm7UH6qAdUcVACQMUVkc0oXFd+WkZhnNLuyKTzXAgE1wPNcvB5pxHmk2g00xgHNcAAc12xXk57CuvLGG7iKug4XjFY9gs1lcGKQERE8H4rZ9p80o74zg08N4IoJ6j92qR98nilUFuSe2BUkg5BBpWUhQe9RKcSoQOCwo1tmAiT9KsDBOaaxwa5ST3rmz4pD25qImkBBpfNIaUDApe/FMZW8U4H281wYEYxTgRSHNcwwMVAw5qVCMdqfwaQ96RjgVGzEinJ+WsTq27uLHR4prWZ4ZDdwoWTvtLciiFgMkfemZxTZX9KCSUq7hFLFY13McDOAPJ+1B1j+K3SV7dC2a+ltJC23/AEuAxjPwTyB/HFGZZWUEEEEZBHY0NdcdQ3XS/S8urWUMM0kUsaskwO0qxwexHPas38PfxBl63nuoH0o2rW0Yd5Ul3IcnAGCMgnn57Gj3ac/alIPiuxiuY+3NBmpt/wA7OAO1RDkUWb8ntSlsdqbyaQL809cAGmAGuxingCuxg0/bxTcYOaaSM1wAPNQ+uscqq37xq72BycDtVKYQXCMiv71+azLzqTTtNgzeTj1M42rVIddaOzlUZnYjNMHXVlkqYZKqS3Npr94jxy+iQf3q2l0eRYwBKGz5qF9LnBIzk1WlgniwkiHiqoJ9RD8Gja2ANuh+1WMgCk4ruO9JnzTWOe9MNcFpc0mOc0ua7FdzUZY5xSgEc08YxSg54FLjjmq8n5+KlUBRSn7UnPmuxSEcVye3k0PdcYOgwf42D+qiYkBj+ppjHngUoJIrx/8AE78Nr/Vdbi1fp+zE0lz7bqFGVTv8PzgYI7/cZ80RT66OkPwphmiuY7q7sSlhvYEq0yvtcDPcKAwB/wBWqP4l9R6HqP4e6hbWerWVxO7RFIo51ZjiRSeB8Csr8Fdb0fSen9TTUdSs7SWW6Uqs8yozKE78+MmvQdU/ETpfSdMnvDq9pdGNcrBbTK8kh8AAH/PsKu9M9W6V1Xpn1mmTE4wJYXGJIm+GH+4jg1sEk01gduKDdQyNTl+ai3UVKcn4qQMDx5rq78xpe3FOI4pABjkUm3muApQSp57VDJKQTk8VC1wPNSRSeoOBVfUQqRxzE/lbPPYViaz1ZDasggnEpzyimg6/6u1VpmdIhCGPAHcisqCGfWrmR5WJmI3c1WgiZJiNuXBwa1xazIA7LkN2J8VMFUAFJTHIO2PNGGhdQ74ltrpsOvANE8Thxv4I+ac4EgyVBqjcaZbzAbRsYeRToJLq1HpgLNGO3zVmPUoXbYwZH+Gq5nK7vHzXHH8KUMAKa2SKQDilBFJS5FNPfiuDClLfFN2+7NSbeKbtpwG3tTiM8k1A4w2a4NkinuQAMV3FKTxUbd6cDxQ71x/6gh/xsH9VEzoA7c+TTO5xQR+IXU+vdIQWupafa2lzpxb07hZVbcjn8pyD2I4/X9ah0X8TbLWOkdW1gW5trrTYS8sDNuG4g7Cp8gtxzzXl3Wt7cyQaB0hEGL2kMclwPMl1N72/lvx/E0Tddfhp09050XeanZi6+rhMSr6k25cs4B4x9zVL8MPw90Pqzp66vtVF16sd0Yk9KXYNoVT2wfJp/wCIH4eaJocWm2GgW97caxqE5WKJpd/sUe44wPJHP2NF34e/hjc9JXseq3mqubtoyj2tuB6RBHZmPLYPPAHIr0jO40/Htz5oJ1L/ANaS4PPFQ4PmiyEiReCKVVw+akwCa4LtNcRg5rhml7mkzSrXMeKqXS+wY71nSg7R+tS3Gp2umWytPKqgj5oO1vWrzXbkW+mblswPeT3NWunumIfp5Lq4Xfx7Se+azep9OVLiElQM9iveqklhLYCyvYG/N7WI81n3Y3al6irtA/zNE/T0kGpRS2F0vvP5W+Kp6pp5spQkynCn2tUaKcgr+YDIra0vXpbWVEuCRESBzRssiSIrofaRxStxjHemAe49gfkU2WFJgN4BYdjVVVvLYkwvvH91qnTV7csI5/ZJ5BrQUqyhoyDmlJCjBHNNBGc00nJyKduBFNK0hpFHOad5p2TjNKGJFKDzTs1GQc5qJ+TTwAqfenYytIODSE5Nccd6YGy2O1D3XGf7Dh+PrYP6qJnflv1piMCaz9d0eDX9EvNKuiRFcxlCwGSp7hh9wQDXlGo9H23S8WldKW9y13da7qETXMhTb+wjP5QMnjJJ/hXrsuk6ZJqK6i2n2pvVGEuDEpkUeMN3oG/Ga7W36DMGfdcXcaAfOMsf9wryfpXqvqnQJ7TTNIuQsd3KrR28sasjs5CgnIyM4Hmvpxbf3RSzJE1yibDKE5GfzAHuAT4qwTkCkCgc0jEAHJoH1DP9rTfwpK2I7sRSgA5zWrG25Qcd6f8ApS5x3pOaXPFIGOaQA5p+OOK4DIxUbxhwRWXqs1vpto87kb8YCnya8w1CW41KYPK7YdvavxRdplmmnaNv2/tWO2iu0iEVqi4AG3sKDutlaOeAYwD5q6tsh6et22BkUg5rE6g0qOD0p4W4PJqpbk211HMmRyM0eXtpFqelkFRvMecnxxQKVVMQgn1EPerkyw3ESpIcEjgj5rR6d1qSzu/7OvCSD+RjRpkFSwOfvSLXE0o5580k9tbXFs4ljGCOSO+ayYvr9OkPp/tLXHCdzWlZ6jBdJtVtkn91u9WWYZAHHzS8jtXYIpQT5pGGATUPrc4AqXdx8U9TkV28Dik3gHvTt4+aTeD5qJsF+KmVRt+9cTjim/vU4gYwKa3aoYiXlPFYfXBxoUA/77B/VRK64LceTUUYG41DNdQW5JmnijA5zJIF4/ia8r0HUk6v/G+fUIm9Sy0y2dbdgeCB7Nw/VnY16y7EHivFfxp1KS/1rSdAtsvIg9RkXy8hCoP1wP8A/KsXWtNXRvxZ0LTE7Wr6fET8kBMn+JzX0hjJP60jDzSdxTXGVwe1BGpgHV5BnFM2gdjRALFAobHuqxbkkbSe1WwuKUjNcRxTRS8A0ueOKYvB70/sM1T1G/j0+3aSRgOOK821XUrnVr3a5JjXlais7aWW/VRjHBANGN7C4kgRsAHBxRLFHthXP93ih/qmz+psAzDJTzTdDkjutHeyBG5V4WsW6i+o32xycHAJ8GsqeKWIOhH7VBnb+lE+lat9RbxxggSbdrCqp0YzTTspHGTQ/c7rJ0JbI3EEHxTyZ7z3JC/qrjawFegaIbh9PjFwuHA+a0duDUEl7apkNMikd9xxWVL1hokEpje6QMvfDCszUOvtAMRQXZz9qZb9f6CVVPqCPHNWlv8ASNQYXNtdojfO6tqwuz7YpWD5/K481pBTyRTlUnvSH81d+bg0npgNmnMo4pMcZFRc7+aQ/mqTjFKFHeo3yG4qVSSKawJNO57UpzkVz5IP6VDB7Sc1hddHOhwY/wDjYP6qJy2Gb9arvgNkcUDfiZ0zpmqdKajqctugv7O39SK4HDAKc7T8g5P86EfwHhBvtcnI5WGJAf1Yn/wFetaxq1noel3GpXz7beBCzfLfCj7k8CvJvw30i66u60u+s9Uj/YxTF4QezS/ugfZBj+OKodbf/t2sf8VZf/cr3xpFyefNYsWu7+tLrRGZNkdhFdJx7ixdlb+GNtbQkXtmk9RcmhXUNHvJdRa4jAKt4qE6XeLwY6IYzvGKei7HzVkMDSdqTdzTS2O1IGya4k5pfNJNIsMTSN+VRk1511Jqh1BgysdinAUVW0WzNzJ2JYntW9c2sNrrloiAA7BuFad7H6urW2SduaIFTMSjPaqOrRGTT5V+RxWB09b7TOyHEqdh81HrcY+oimiG0k+8D5qLWLIvJDPEufVAUmn2+g3SMtxEmNhGfvRLZ2TK5nYAbhytV7rStMLM8/phc5JY45rOn6m6b0VSstwhbwEXdQzqH4t2ce6OwtGc+GbgUGap1/rOpSe2Y26jwpofn1vUpS3qXMjKe5yaznlaRTuZiT5Jpu4BApGcVwcdx3FWobySFcrK6/YGiTQus7zTp0M0ryID2Ne39N65Br2nevEfcO4ra7Uw1y5BqQ4xSHtmmKx3HjikbBpo71JjFcDkU1hk124DilDZpcHNOxjzXbSQarRg+rg1idcjGhQf42D+qiRuWP6mo2H2oD/F29lsugLlIlOLqaOB2H7qklj/AD24/jQ1+DEkOj9O69rOoyrbWJkjUTSHCnaGJA+T7hwPmpbyDV/xW1SJ/Tn0/pWCTKM4w9yf7wHk/B7L9zXqenWFtpdjDZWUKwW0K7Y417Af+J+/mvD/AMU47rRfxLtNcaAvCfQniJ4V2jxlc/Pt/wA63v8Az56ef/3JdAnv/pC/8KHdC6g1zqj8WYtZ0q2MasyxSI3uSO3GAQ5/Tn9cYr3/AACfbXbcd67JB81w5HaqNupV8GrEg4yO9dHKDx5qTdnuKQ4xTSCDg0gTmnAc804LkA57nGKx+p71bLT3i5Lvx+leZszC4QPyCewr0Dp6wESeqVxkcVWki+o6m9Rx24FaF+P+drYqeB4ogyOP0qKVDJBIpoY0Vmj1eaPI47gitK+0qS63tGoBb5ParNnZrb2SQ3LB9nIY8YqlqXWGiaSuya8QsP3V5zQBrP4sSyO0OmQbV7b2oGv+pNWv5Wae7cBv3Q3FZbF5XLOxY/JpmGB24709IM98g04wHGO4qrJHtaoyAVPGDSKhxS7WHepkGcV7D+EaSizuvcQmRivTvvnNRsxJ4p68eacea7sOaTA7imnvSEjdinA5OKUrxTWJApqkE81IAPFOxkj4p5Apd4AxiqwT9rmh/rk/8xQ/4yD+qiXOWP6mo3bBxTXgiuoHhuIo5YnGGSRQyn9QeKybzpTSL+8guLq1E62yhYLVz/o8R/vLGPbk/JzWuqbQAAABwAPFSDBPeo57eG4jMc8McyHnZIgYfyNVxo2mY/8AVtln/Dp/wqZbSK3j2wRJGn92NAo/kKkQleSOKcZA/ilkGAKaC2OKhCDPFOxzzVdk9OQtUsbhvNPPzXMcnIrgaeBxmlUpGrSHBEY3GgLqPVlu5mb90nbWNp1sbrVYgEzt/wB1ekRIILbavgcViQKV148lgRmrt7lNWgwMg1uFeR9jTjySPms82Fvb3T3pYKx/Mewof1z8QNJ0yJ0ik9eYdgprzDXPxA1jVCRHL6EXbavfFCLl7qX1HYl88s3OaVYjnkHNWlsy20471a/s6Tbnx+lO/syQgMB2qRbFj3Q5qN7V0fBFV7uyPp7x3rLZMHnuKZvIOKVck1NFHLM6wwqTI5wuBX0L0For6P03FHMAJpPc1FAUdqUqAMmosDdxUw4GKa1cBxTWFJs5zTtoBpGbx5pMEjmuQDNOBwa5ydpxSKSBTjyM1EWINDvW7Z0GH/GQf1URs4RiT2zSBt5zSNMiOEMiBiM4LAEj9KljKlx7gQT4NecdNfiRqesdbz9OzaXalYppla4ikKbEQkbipznsO2O9ejqFGTuGT9684/ErrzVujtU01LCO1lguIneRJkJyQ2OCCCOKPdOu5LnSrW7uUjgklgWWRBJlUyuSNx8D5pdM1XT9atDdabexXUAcoXiOQGHcVbOTx4puzFT4BUHvTChJ4qrml3/akZN45pscYQY7085pASO9MkuEgUySMFUeSaENW65iV3g0/wBz8gv4rBsuqb6b1I1k3eocNzUF25mZ4/7pBrb6VgZr4yEflGKOduV/Ws+GL/nCVsflOKlvbSSe8hkTslanJTcxzj78UK6719pGjuY3l9SceEPavK+pPxE1PWy1rDK1va/6vc0KJukyxyf9Ynk1IseRyKmSDccAYq3FaEkD/wAK2rfTM7MA0QW+lqybWXuPirdvoMZJCinS6EIwx2ZP6VnXekK0W4JyO/2rFawCIUccHzQnfWxhvHT908g1U9PBINcoGSMdu9eo/hv0dJNKmp3i/sR/0YIr18JtAVcBVGBXZ4pGOBTCwHapFkyvbmuyD3pQaTHNKAM0rDFRsMnNNOcUqg96eO1dg13Hauxk011FDXWwA0GEf98g/qomkUNkfembdvihDr/oRetIbExXaWdzbMw9VkLbkbuvH3AP86Bbr8GrbTIFm1HrCK1jZwgeSDau49hkvQf010TL1B1he6LHevFHbGXN2sRYHY2Ae/n9aOx+BL+epn//ALU//wDdBHX3Qr9G3enwDUHv2u0Zh+yKlcEDA5Oe9Glv+Bcs9rFK3UUiF41YobU+0kA7fzeO1GHQf4e3HRV3dSDWmu7e4QBoPQ2DcDw2dx5AyP40cslKF8U8L4rsEVS4peKUjio+zUpZvUUY9vmo726gtIHkldVVRnGea8l6n6nuNTujbwNIkGfB70KXGoegnoRjMh44oi0aya2twc4YjJz3q3bbtkkpGWB5oz6Sg3QtPjGaKVGGGajitgsskjcbjmsnXOrtI0KM+vdJ6mOEBya8o6h/FDUdRDwWJa3iPGVPJFA7vJK5kdyztyzE8mlVDvGBxV6GFsccitS1sHlwCOK1odDLAYXmtu26ecop9Ot+y0cKgzH2+1a0enYwwTmp1syjZK4J+BU7WYMfbn71ny6cpdkH8aybzQGeJgqj9cUAdW6O9lbxzlDjdtJoQJAK+c8cfNHnRPQM+rzR3t4hSzU5x2LV7bbWkVpbRwwgLGowFFTADFMI54rtpbg1Ey7Wp6kU05ZvtUoXA70o4OaaT+0OO1KeaTtUbA5qVU9tKwAOKaAQe+arXupWGmIkl/e29qjttRp5VQMe+AT5rEt+tdJm1O9tZr7T4Y4SrQXAvEZJ0YfOeGBByvxg+a27W+tr62W4tLiK4hYkCSFw6nHfkcVhdcD/AJhhOP8A3yD+qiZjhzj5peGPNNb8/wBq8O/GLW5NY6js+mdPDTG2Yb0TkvO/AX9QMD9SatdU6Xqn4ffhrpcNtrN2LwagHdopCqx5jbKLjuoI8+cmnaR1T+K+paTbXVlpUV7buvsuGt0zJg4yfcPI+KuNrX4vsys3TlsWX8rG2Qkfod/FB991n15Y9dRPdvNHqibIRYKv7Ng2CE2AkHdn9ee9fRdq80lpDJcQG3neNWkhLBvTYjlcjvg8VNg4zThwcilJ/nTc1TxikHfNP3CmEcHHnzWHr/UdpoluQZN0xGFH3ry6+1291ORnmmYKeyg1mXFysMDbmy57Cs/R7VrzUg5/dO45o5jjSVHkDeMYpbZwsZVlwHOB969E0KAW+mRqB35q5e6laabaPNcyqiLzye9eV9UfitvD22kg7TwXNeYXV3LdztPK5eRzklzUKKQSc96njiO8Ac5rQjgIThea19P0+aRVBTg/ajHS9BlJUlOP0oqttGCgbox+ta62EaRDsKnhtwMjAqwIlQZ+KR9jDOe1MYoFzmqkagXJepZWjIO5lUUGdZfQX2kTW0cgacD2AeTQ90f+HFzeTx32qQ+nCOVjI/NXsEEMNtDHbqojjQcKKmyGAJXB8Uw5pVpMnNIQSacE55pGIzwK5sAZB5ru45pQtOxjmk27mzTyoNNYFTxzUcmXftil7cVS1SK6ltP9Ct7Ke4DDat4D6YHk8AnNBdjba8ettZVNO6fMws7QujGT0wMyYK+zOTznj4o6tI5I7SJZ4reKbaDIluD6YbztyAcfqKweuCP7Bh/xkH9VETMTI2O2aeB80N9cdWwdI6GbhcSahPmOzg7l3+cfA7n+A814/wDhHHfah+JBunWGaRI5ZrmS5BLrk4LL8PuI/gTRv+OzBekdOQd2vwf5Rt/xoZ6V/E/VdC6XsdNt+lpLuK3QhZw7gPlic8KR5x38Vo2/456hdsy2/SgmZRkiO4diB/BKDJOoJ9a/FvT9YubBrKR762LW+SSuCo8gHxntX062cn7Guzgc04CuK57V20VT3DbTT3qNnCLlu1YGu9Rx2Nm6xnLnsRXmN/JNqUhnuX47iqM80NqmQRuNYE0xkkYk5PiiLQrCW2tfWc49TgVvzu9rbABc7vaD+tbuiaDJqE0VxcMUgjAz963OoesNL6ZsPc4knxhIl8frXiHUfV2o6/cFp5ikGeEBocUMSST7fFTBGYcCnoMsBita2tWkYbRW9pmkTzTKNmRmvTNL6ajSBC4AOKIYLKOCMKoqysYxTl25xinn2+KglZiCBmsi+ubmJSE4FYr9Qy24IkwTnFaun3by2/rt2PNYet66Zd0Fs5LnjFV9B0idr+JrtcgsDzXpgjEaBV4C9q4rnmmnIpMmuwc0x3EZ55p6+4ZpxbA471GW5pxIIFPAG2mK/up5BJzThxXDvya44zSMADTCKwOrF0+DS21G9a8/0YDbHa3rwFtzKv7pGe470P6tD0joepIJdSvPrLiaK3mK6xKrohBKsx3cqP8Axor0SHT49PD6bdy3VtK5dZZLlp8nscMxJxx2rO64H/MEP+Mg/qokRT6h/WpSoofs+kbUdRvr+pTNqGobsW7SIAlqmeFReeR/ePOeeK8f/Cy5uLTq/qK5tbcXE8VjO6QltvqESA7c84ziptY/FnSOo4oI9Y6P+qSBzJGpvWADEY8KM8fNaNv+OdvZWSWdr0ube2jTZHHHdbVUfAGygjoDrj/kVqV7dfQNd/VRCPasuzbht2exzRdcfjLZtczahbdH26aq8e1byRw7A4wMnYCQPjNEX4V/iNd9QSyaNrb+pfqGkgn249VRyVIHGR4+R+nPqZPz2pQQRwaUHApc/as3eCPac02SQRpljihnXOoUhjMaN7u23yaCbuSQl5rhwzH8sYPah67uRhnkbnsFWse6lZwrHt4q5oOmjUL+NWGVHJPxRheJFD6UY/LGewq7pGj3GsX0ckgZLdG3HPxWh1V13ZaDZSWFjhpwCuR4rxO7vbi+laWaVmZm3HJqA8gZAINXrS0DLuxn9a2Gslgtg5TgjNVksFnkDRcZ7it7TNLkN0qOCPuK9R0bSEihV9oomhiAQVL6Z8Uwkg4qFpxG3OKQXG7JLAD71E+p2sKM7yLhe5FCfUHWGnpAyxShmPbFBtlLcaldgkMUZu9egXML6ZobFGOdtDOmj6O3fVZ4GmAO7gZrS0HqW71zqWOGO2WO3UZ4816QxwG+aYQduQaaKQ0mCUx5pggzyTmpRxxTTnPFd3Ham7hnFPBpu3a2ak3YFcHHmkz5FOByPvS+eaQgUDfidDFLoBDaG19MAPTuiq7LYeomdzE5G7gYAOefisvV7e8giuLWMajHJpGLtLfT7W1NrbuqMybdx9T0/wA35hk4NFvSM19d6DDc6g940sypIPqooo+Cin2CPgpknBPNRdcjHT8P+Ng/qopOAT9yaXH8aYhO/HjNeE/g0R/5wdY/w0v/APtWva728sNJ0+a9vHhtrWEbnkcAAf8AE/bua8I1m61j8XuqlttKgaDSbPO13XCRr5kfH7xxwvfx8mhvo3pe86hbU30ud01PTolubYKcF2D4IB8H4+/616j0h+MFjOi6d1TGLG/jOxrkx4jcjj3jGUb58fpXqVneWl9AJ7O4t7iIjIeB1YfzFTEg8HtSYA/KeKfnml3UBaXq0xba5PNRa/rbW8fpRvvmb8qg9qBpZ5IJWe5b1LpjkD4rOubkiQuXLSHuKxbiX1rjPZPNVWffJtUErnAr0bp7TF0zpx7llAkc9zTtH06TWdYJyRbocsT2rX6p6y0/p7TXsLFlNwRtyvg14leTTXMzTzktI7ZJJqHIY8cUvatzT19e0i2D3BsGt7U5o4YhCw5C4NVdLiLSL7TtJFeiW+klFSYDA296L9NwLYCtZMYAp/AHFREZqvJZrJ7m7iqcmlety8xVT4FUpdHSNZE/PG4wc0CXHRf7aVnbhmytF/TfTUVtZKWwXBrd1K0ElgVMe4DuKGpYLdIntYmzG35kNdoViNOvEliUKM80dBhKPUHYiuK8Vx7U3FKMCkP2rvaBkmo9wJ4NPHIxUbKENKSK55Cg7ZrlcOK708+TTiAFpYyGqQ4pvkY7Vh9ZWa3ehMZLi7jsYnSS7W1txK8kYYHzyACASRzgHg1n9RSaZdTXqRHULXUJoBayXtvpUtwGhb3FRhdrcNwe4/yrb0We1l0uCKzW5ENsi26/UQPE/tUDswB7Y57Vl9dEDQIR5+tg/qojZlLkscc06NuchsikaX0UaRiMKpY/oBmvnb8J7u8XrHUJbGGGa4ls5SizSFEzvU5YgE47+Oa9Ln6Avuq7tLvq7XHuYIzmOwsVMUKfxPJ/Xv8AejKz06w0PR3tdPto7a1ijciOMYH5Tkn5P3NeJfgTLjqzUoj/AO0siw/g6/8AGj/r38LrLqwvqFiyWer45cj9nP8A7eOx/wBYfxzWZ+Fv4cS9PvPqutQMmpJK0cEYkyqIBgvwcNnJxnwK9UA4pAtPAFNxXmt3KmnwBE91y3ZR4oVurow+o8h33R7Z8VkyqyEzTyH1WFZU0hycNz81UZlI9NeXbz8VoaJpjXV9DAozl+aP+o5JbOyjsooSsbYA+5qe81KHpTpUwrhbudMg+Qa8bubhrqZ5ZSSWOTk5qu53EBTmuCg5OMEU5SAp4ziiTpJPqrmSAYHZgP41v9UaJPA8d4iFoJRu48VZ0t7YWdrBEoe4LDIFerw2Yk0+NGwCq8iltovRGyr65xzTwc9qcFz5pG+CQKY4VRzzVK6nSMFiOKyGla9n2rHhaIrGER2yoPFTSR742XPegLXdIu0ui9uTyfFS6LBdlyLjICii7Tpt1vsPJBq6WGMYpOw4pn61338U8YPao5EDd6jWIZwKkCGu2cjPNI6AntUL9sYqREyoIHNPFIU3VyxlTxUhXj70i8DBNB34i3Gn2ujrvs5LrUnVltAjOPSyVVpG2kDALL37nA8mhLULu0N0ssFtcyQWsVrpxjv4VZkkxxwZ0bJLjccY474o16JuUXp57TMpexuJIJDLt/NnfgbWYYAcAe49qZ1q/q6HE4P/AL5B/VRLMFLEYzzUcbFZNg7EV08RC7Sdwbgg/FQ6doun6XbNHp9ha2oblhBEE3frjvViJtr7CcfarbxJLE0bqCjqVZT5BGCKztI6b0Xp9HGk6Zb2hfhmjX3MPgscnH8a1PHFJyKeOcYrjwaXHmkya8M1LU9m9kYtdvwp8CqFlBLJma7zgclvvVDVLr1pH2Kdg4BqhFEQu9sY+9VihEpmXn4xXpHQenI7QTFPcoyTjzRJ1LZpNe2QbkBtxArybrDU21HVpASdkXsAoUCOQfNKMk4FOI7VxGOccVpaFeGw1SC5BwobDfpX0HbWlpqmloAA9vINy4571gX3Ra6fdpf6aSGU5KminSr5rqIs67W7Nn5q86ZbdSo3GDUgOKkDkDtUMuJCDyCKaTkVVmi9QbSuc1LDbLEuAADV6MqEAHenHIHzVHUIMkOP41RKgL7fIq5pce2J+c896u7qUGubvS7aQ5HalByKUYFdmms3OBTR3pHG4jApVXHFSZCikBJPiuJNdyaUjNY3VVql50xfwyXK28YRZXldSwRUYOSQOTwpoc1HpC21vW7q4Oq2qtqEsV/DEbGOSTYioAdz87SQMjtzg1odJ6XBBpdzLb30V1b3t3JcI8NsIFHZCNg4GCh7cUzraL09BhVe31kP9VFKgoW9TBOa54wpEgPFOBXbuPOe1AV3+KAsOuJ+mX0K5uJUmWKJ7aQMz5AIOwgfPz4o8ktVacSk8j4qffyK8+0T8TZNY61uOmv7EkDxTyx+vFMCFRCQXYEcdvBr0LxXdxS9iMU7buFJjikzXz9bQGa6bcfaOS1TX14r27QRttVPPzWHJvEXqNjHgfNQN6jCOJ8L6natPTtKS4vkSMZRe/616p0xYfSWY2jHNWbpfqdb29wiYFeOdcaJdWHUFw5iYRE7lfHBoSLPu5BP6GmtkPgdqdu8UuTtPmlAJHx/GvWfw06p9NRpV6SE/wDZOTwPtXp0khZB5zXQW6xDG3BJzVoCmkY8Vw5FcQQKafvSDOOKULjnzTJZljQsTS2r+tHv8Zq4D857VTubqExHLYwKyVuVMG4HjnFa+nc2gI81YP5aQcUuSadkgU0HxT8imc5peT3rtuKecYpAT2p3BrigPeuAA7UhHNdnmlwcZoU65vbuDSWt7dD6M9reG6cpkLGtu5Az+6SxX/OsKC716HqKzf6L1bm008iJBH/+s23qwH2c/m2kjPyv3rc6NmEHRFk6jJBmxn/+M9ZvU97Jc6UiSKwzeQEfH5qN5SFLZGcHmqy3CqSScofHxVpGjkTKupA+9eMAgf8AlMHkY9T/APDV62nUOkvrz6El9E2pJF6rQA8hf17ZxzjvjmtHA81862vUE/S/4t9QX1ppkmoOZ7mP0IyQQC/5uAe2P86LZ/xh1428i2/Rl1HMVIjdy7BWxwSNgzj4q7+FHVeu3ks+jdQW988h3TwXc8TD7sjEj+I/iPivVR7qXNcDmlwK8HlkEZNrBtCfvSY7Vg3s26XaAAi+R5+9Nsbd9S1BQxIgUZJ+BV63076v1bnP7OJisf8ArD5ok0DTypXZ3Y8nFek2UJhgRcdhzVGKP/nViwPNa17pNlqls0N5CsiEfHIrz/VfwjsZ1c2N0YmJyAaHJfwc1gt7bmJh4OKj/wDM5rn/AG0f68f8asw/g1qg2ia6jUHuQK2bb8GLJdpur13PkLkVm3PSo0bqH6eAsYgdwY16DaXUhtUZxlwMfrVnT7+a7uJUeIr6Y81qqfmkODXKuKU8n7UwjFccKO9RGQHjOB81m3cwnf0YySfmoRfXGkARyws6HswoY1/rHVhMy2kDJGP3iKzB1Hd30kduWKMfzVuQXJW3WEHLf76OrFCmnxjzjNTgZTNJg4rhxS55pMe7NLjzmuDcU7jGaTNOApSAOaTIpQecGuOPFdjNKABSEknHisTq6D6rQJIZrqK107cG1GV85+nXllXHlsAfoT5p10LO16js9ZutQtbWJbJ7dIpnEe/c6PkFiOwXGPvUPTelfR9NWlk88NwF3sJYG3IwaRmBB8/mqr1zHFH07b+mFyt5Bk45/NRKAGZ92OTVZ7ZVDbV9p7ivPeqPwqbqjXjqVvq4sVeJEkQQlyzLxngjxj+VeSaR0t/a34gnpuPUmT/SJYReenknYG52587fnzXpFr+C93ot7Hqtr1SVubU+sjCz5yozj8/ntVnRPxz0udGXW9Pms3HKvbftUb7YOCP86DelutdI0j8UdX6guXuFsLo3HpFI8v73BXIzxwKL9f8Ax1tIri1XQrOS5i3brh7rMZ2/3VAJ5+54+1endP6/Z9S6LBqWnzNJbyjBVj7o2HdWHgitI8NxxS5wcV24ZrsivnCS4My7Fbbjlj/erOuXX0tpPuJ7farum3AggaFRzL7SfgUQ2KRegqIwEcfAHzRZoVqIpAR3z2oxGQo+MVDCoN6W+BWgpBGQa72+ea4Eg/A/WnhwR3puT96UH55oZ161EupQyDvjmrlvb7I1KjkDIqyspgeN5FA9XhsVbY/FcD808cil24pjpnvUT4Ue41SkfdwKsWtoIh6jAEmrZRJFw4BHwazr/T7aaBwYl7cYFCkvTkMEwuQmMml0yxafqCNR+RDuP6V6EgCqABxSmkJwRimEEmlAFIVrgPFLtxXcEYpQABXbqXuKaRgg0pwea7x3pRXA127mgb8R2jlOi2ctpNMslxK24W4ljDehIFyCQCQ2GwfAJrD0CXS7TU7abVls7GwtpdQWGK6UAtI8qAqIzkqFC+f7wFFPQzyDpW1tSbV4bYtBFNaz+okoDHnsNp5xiq/W/wBUNMjXj0Pq4efvuouOdxOaVWyKg1O/i0jR7zUJcLHawPMf/wCUZH+eK+Yuhxqt915ZNpl2lvqcjSvHNKgdd+xiQQfB5H2zXrHSf4n3GtXl309r1pHbaoI5o0ki4V3VWypXweD24P2oc/A7TbDUX1z66xtrr01g2evEr7c784yOO1by9VdPR9eT9LzdFWUji7+mhmt4IyT92UqP1ODWD+OOmafpsuifQ2Vtbb1m3ehEqbsFcZwOa9j6Z0+00rprT7aygjgh+njfagxlioJJ+ST5NahyeaUDNLtBp2BXzFvwCGGAOxqvbQPeXntPAP8AOjmz6TJg9d8jcBtHxWg3TX0ywCNidzZIoo0i1/0mQjx80QEDbjzUUA97c4NWwOOKXmuPArlJ804HPFcDg1k3aia/G7xVxVxhR2FOlhWVApHbkUgztwp7fNODj8pHNPRiDg9qk3/FRsTVaZSyZ+9QBQrLu4FV7zX7OzcReqvqfFT2+pxyw+o7qq4zkms+86w0m2f02uQxHxWZqHWGlyRQxRzhi/BHxW30tZ7oDesOZOxPxRIwHimDimsxzjFLu+1dweaQilyAK7dkc00kDtTgdwruBXEE1xHHNJj4pVHPNKcZyKb3NOC45rE1vQm13UrBZ4o5NOgiuDNGScu7p6ajjxhnOe/ahy20HXNIv9NuzdaXaSlrsSNMXeMPPIhSNclWY4Tv/lW903pl9pWlSw35ia4kvLidjD+Uh5CwIzyOD2PaqnW2P7Ai/wAZB/VROcZbzzTYvOa83/F3WZ5LGz6U01TLf6rIu6NO/pg8D+LD+SmgnpfQ16c/HCw0hZPUNsMO/wDec2+5iPtknFelT/hxpVr1Vd9VJPMJdks30+BsEhQgtnv5Jx80IfgD+fX/APZg/wDv1naM/wBX/wCUXJIgyq39wTj4VGFaX4/gCXQP9if/AHpXr2kYOiaf97WL+gVdIwMUqkAU4AUuK+XrzMgAU8DvW10dYfWavGgQkZGcV7EbdXl9NAAiACoxB62pKAuEi/zqVLJ/r3nR9ingqK0tnYHvSIoV2OO9TAgCnLg1zdqYDnxin4G3IpD7VbtkDOM1kwIZJWlJyM1ooARmn9+/A+aiwqSjeeD2xUrpg5Ham58ikaQAUiy7u4qN2AQ5IAFD2oz3V1MYbM/bIqra9D/USevezEuea2B05YpGsckjlVGMZrJ1PQOmkUh9kTEfmJ5oSuulbW4u4TpcjMS+GYeBXr+nwfSWENue6KAasbgPFJmkIzTD3pTwBSkArmmnBFIv3p2RntS4wvFNz80oalK7qUDArsilFdSZNDvVgsJI7C3vrNrg3E0kUTLKyek3pO272kZ/J2oF02BZLHpiRo7zSrdoTdNeSqJDcXccBYNtkLAJs9Qg45PgYr0DpN7+56asLzU7x7m5u4UuG3RKnp7lB2gKBx+vPNUOuVxoKDz9ZDj/AOaicJsUDOSO9J5+1DWjdJrZa9e9QalOt5q1yxCOFIS3i7KiA9uMAn/88+dhs/8AlKk//af/AIavYNS3vpN7HGpZ3t5FVR3JKEACvLvwr03UOidH1/WdfspbK29KORBN7WbZuJ9vcckDnuTWB+FrrHrWt9a6osotbVG3vHEZD6krckAc8LnPxmiDrezg/FSbSR0vqunTtbLL6qTTGN1DbcHYRuPY9hXq2m2slnpFnayMryQQRxMy9iVUAkfbirY5GK7hRSg5PFc0gViCcGvmURMropHnmvU+jtESwgN6wwWGRRdERt3+W5p0MQUs/k1JGNoOe+anIyw/SkjQ80/tS9+1KMYruCKiuJDFbu5QsFU4ArybU+odQTqmBbbUpSrMA0L9gK9RtU/Zqzjt3qyBhRikLZ4psyvJC0a+e1VbO8WQNCeJE4INWGk2cVUknG4+4Cmi5wOGFU7uSacenGe/xVuxhS1jG8Zfyadc6vHDkE80Ma11MyJiInP2oFvpp9RnDOZCSewr1Xo/RBp+mxPIPe4z7vFE2O5JrsA13AFIDSHHmuKg+a5RzTgB5pGAFNYfFOXO3mkIFIMVx5Peu84zS8Zp2eaaW5pwIxQ51Po+qaxdab9Bd2drFayPM8k8bSNuKMgAUEAja7dz3AoZvekdX1DR16X+oY2Fp6Zj1G72DO1MKkUceCFOcMzHOCQKMtEuL6aw26hpyWE0TekI4phIjKAAGQ9wp8A88Vl9dY/sCI55+sg/qojeTJYj5rkbIpTgAk14ekjf/pH7vP1RX+HoYr1zWeoNL6etfqNVvYbZcZVXPvf/AGV7mvL9WvOo/wAWbmOw0q0l07pxHDPc3AwJSP3j/ex4UZ+5+PVOnNBsum9Hi0qxT9hGp3M3LSMe7N9z/wDlXhX4qdLL0l1Lb6jpW62tbzMsQjJX0ZVI3BSOw5BH648V6r+FvV9x1Z0031zbr+ycRTSdvVBGVY/fgg/pnzRzgE8UqZXI70ySRIz7jg031I392/vXz/FYyT6lDbx+5tw3V6x6Utvp0MC5yAAasF39JFwQRV9VdYQOCTUg4Xmn7jjdToSzKSTil3eOa5jzgEE/AqvcajaWg/0i5ji+dxrFv+t9FtI29K7Sdx+6hzQTqfXWpajOILJhCgPtB7mqmq/2lJqOn3WoWJiVSv7XGA1eu2rK9omxwVZQQRUqHHFNZtr1xkyuQcH5rMuUVLoToNpHcjzVr1BMm4HIxWbdQNj25yayJmuYWIwcfNXdNug5AbvW1w3uPFQS6fFKd8g4rM1LTrCGPOxMn5rG0aOzl1kIdoVT3NejxskqjY6kDgAGnE8H7UgYEE/5UvJHFKBxTChrsGnDOKXOfFNzz2rsZpcHxXFSRTQjY5rgpJpxjI5NLtpCDmuK1wU0KfiOo/5D3oODmW3GGUsD+2TuByR9hyaEmtNNDE/2foOAc/8AV2/xRn0SLROl7e0s7pbn6N3gkdYHiAfcWK7XAYYDDvUXXC/8wxH/AL5B/VRCYjG7Z7EnFIoKkjNczZUAZ4qnb6RpsGpT6jDYwJfznMtxsBduMdz24HiqsfSWgQ3Ru10i1e5J3GaZfVcn9Xya2VzgcAAcADxUsTrzmsXqrpbTOsNJGn35kQI/qRSxEB427ZGeDkcEUzpLo/T+jNMltLBpZDK++WWUgs5xgduAAPFbyuN3JwPmpeAAVbOaiKq0hLgHiuCqR+QV5t0lo6teyXbrznAzRu8JJ8cVHKhGKsZ7DPapMErSoDg1DPf2lkjNNcRRD/WbFDGqfiLo9iCsZkuZPHpLkZoSv+u9Z1UFbZVt4T8fmofn+rnO+W4dz/rGm/Tu2FPn7VDc2jxqWjJLDz2ohtrS61rp9Z31aL9gOIWbkYo86K1z+1NFSORVWWD2HH71Ere1sfz+1MfkZ+KpyXG08dhTBKsqHjg8GsuaeXT5cqS0Rpy6vBJzvH6U6S9tpI+WBzWVLOkT7oami6hWIftzgCq131raxqQj5z2oT1DqKa6nLFzt+M1mSXk0pMkcjIf9U80y06o1DTpw0VzKMHkMe9enaB+IVpfRxwXo9Jv+08E0aRSpNGJEZXTuCvmnqTS8mnZPakxXEYpRzSkDH3pAOacw4pgOKd3pRjNLx5NJkZpGWkBxThyKH+pLO61K90WwigdrQ3yXV5PxtRITvCfqzbcfoaG4ektZtTbzyW9s09ve/VSXkeoTtLLGJC5QRkbSSuFxnxRB0itw1pqd9cWlxa/X6lNcxxXKbJBGdoUsvgnb2qLrsY6fiP8A32D+qiaQK2Q3HJxVRwUbnvSqM9xg07aFz96eqgjOaRhtJz2NRjIPHalye9V5dSt4JlgmYh3GRViO6gBx6i8/NNttQiuJpYUGDH5qTeDI53fHFTIfbWLo9skVim1cZOa0mTk1DIg3LmnDCndjP2pZbiGCLfLIqL9zQrrHVgVXgsMHjHqV5Xqd7dXd4wmmZufnipbLTfVbfjOO1aH00kRA24qUWrPjIqdrIlQAvNUtQtzDAS35qzum0uDqpit4zLG5IePPeifp3U06X1y6ttRQxQyykxj4r0+KeO6iEsTBlb94HNMmPH2qk6+scdqie1lRcof4VkXd1KC6SxHGO9BuoyES7o3KmshdZvIpSpckZ+atnqGZkwR2rOuuojJwRmsp9REz+0YIq3bSiT/pDzVtYv7p4rMvV2sa60u2gde+3zRx091feaS2UJuLU/mRq9K0zqXT9VgUpKEkP7jHFbKuCPgGnZCjG3I+c0oc+R+lKTmkBINLnJria7nFJmlUUhXLZpw5PNITzxTucUgHGaRia4cilzikHehrr3/q9F/jYP6qJX5cj70x0DVC6MhyDXbSwBJqTIAxTJGBrseyuzuAoX6gUHVrbmmK2Z9vfj5rQ0g4upxj4rTi2tPIAc4xVkNgVStt0cMaHjavNWFfdnLComYeqMkYFUb7UEsleQuM44WgHVtQvr997uQm7hQay5HMcRJ4GPy0KzuzXefBNHvT8KNboSoz9617ixjmB4G6qa6ft7GpVtSgJY1m6taepaMQMmgpHubXUka0lMMm4c1u9RaDq/0qaheyiRW5J8itHpDXbrTNsYkaeAn8pOTXo8WrWl1Grs4iLfungVMY1zle3zSk4X5rD1WYbGLDgfagHVJ4WlIUDP2rBKjcSV5z3NV7yRY4Tzyaw0w043Nhan2qkhKHIrTt0EiD5FXoZxGdrjj5FVruMOGIrILFH+K1LK8YAbvy/Arbgn2sswJAHbaaLtE61vLZxHcx+rB/MgUd6fq9pqKK0EoJPdc8itLI+MUpPIriMnvXHinDtTvGKQiuHtpT2zSDPxXdu9J+tKD4rmwV+9IOBmuzS7qGevP+r0X+Ng/qomIBdv1pPNcQGFV2VlbgEiuyc80jDLgCulbbHxyftUVuWKncMc0P9QYXUbYn5xVCyjlGpFtxK5rYs5duozpjwKsWDYvrgZ/LjNaCOWBIKkZ+a8nH4kTbNmw5AqP/AM5FwjZCcfcVFL+I13K3sQVd0u5vNcmE9wxCfFal3ZhFyq5FYN/GRbvlcGg7B9c7hyDR90zcQyRCMnB8UWNbosG7tWcYgGJ3E0/AZcGop7dXhZcUIavpKKjyJ7SBkGlt9I1vWdB+oa9LwxLyhaqWgRemyn1drIcNzW/NHeyBngdXjHOM1oab1VNaoI7o5Xt76JIdesZowd+P41nahqNnKjK7DL8ADzQ5qmmS2sfrNZn0mGQ1Bt5ewrvCnP8A4VhyTmZzntVRkJkOO1aMaJ9KAPzfNaFpGVwKsSgowGO9TG3dkyq5GKw7qIq/5SD5qKOQgYBrf0y4BAjkHBrUkEsDAqTsPxUdve3MV3ujkaIg8bT3o+0frlEEdvqIPwJR/wCNGtvdQ3UQeCVJVPZkNTAgHFLwTTgfFdvycZpTkDvXZOOaeGGKbk5pPcaXbkUhABpRzQ11l1KNC0+OCJxFd3h9KKeRGMUAJAMjkDxngdycCsjRuqLm2S1sUuIdZtBfW9kmpByrsJM5WRTz6gABz2IPg0QdKXM93o0stxM8sgv7uMM5yQqzuqj9AABVTrv/AKvRf42D+uiduGP603FdXDOeKRlXBLcVnXN1JE6CBN+TzU5kVxjG0kdq5YwADkn+NYvUGmT30kLW52lGHeqVtY3Ng7PPIORkVLZTpHdSTytndwMLUtuDBdzz7n2SEd1rQXUoYhsEDHHnbXiEWkM4ZwnAp39lLt9yVBa6as94kKJnJ5NelaLp4tbfZ9q0ZYhsIAzQzqttIVf28UC3iGKVztxzW5oU/wC0QjgD4r0e1dZ4FB7fepJbGJhke0/76pFQrFQO1OUAIcisHWoV9CRhjGO1B+gQXl3qc9h9dJbxyrlQHIWkFjd2Fw0Tqdpbbv8AB+9HGlQ+japvHJGD96S+0+KUtuRcjtxVG50dFkjMbOqsOcHgVVudKurWZVL+pzuVquX/AOIIXTm0+W13Ns2bmFeYTozySuQQHbIGKT0QqdqjVA24YrYt9Kult0E0IRW9ySZ7inqRFOYSwLL2I81euLfhX7qBmrFhKCcZ57UmraT6sBlhXLYyRQtc2UtqivIuN3ar2mchSWyQaMYgk9uvHOMVQutPdZA6jtTEyfzqMfFaemXV9p1yJreZkT/s8+3+Veg6V1Ta3WyG5/Yz+WPY0QowchlYFT2I5zTiMNnPNLg0oI806u4ru/auzgUnOK4A96Xj+NDnWkyW+i2txM+yGHU7OWV/CKJlyx+wFDtgYNU1G4dNYsr2dNTg1i8ubdGW3iijHphAxJ9+1c8/c0Q9ESRz9ONNE4eKW/vHR1OQymdyCD5BFM67/wCrsX+Ng/ronc+48eaaTSVwODTZjiNjkD9axW1CM5RJFMoOMVNHexqQssiBhUhutzDDAIO5pPrg0gVXVs9yfFMv5F9ASbYyqg8nFD91qMaOoDRDkHAxUf8AbQyd0ynwF+9c16oPvuhuPJw9DkaCPJI9pHas+/uBDHtUe5uAK0un9OEapI4/aNzRXDG6vjxU7KWbaBVK7tmdZBjxXnWuWbRu+Qaq6ZN6KLIDyrdq9G0m6aezVwtay3LgDcmcVG+JM8AZ+KrnK+2sbXV22cnPJFCfSN7pg1eeHVGKlSSjUV6Xdadqct7pqB5MkmFyp4NW7ZiqCKVSsinGCKtTQOcOR3pTGPT2lQfmontfqrcqp27exoV1qwt1kDYz4zjzWRqummBFdUBVlFYDQsowR/KoTF6Y30dx9NajrXS0M8d2B9OMxrnuMUJ3WnT2Ucd1M4JzggGte1/0vT/ZzTbXMExDDBrZhvIydj8A0O9RWEiD1w5aI/lHxWTpzgTAbqPNOUPGuO1aT24K8jih2/MNvKS77TntU1tOJFBD5FWg7FgBhlP8xV6x6svNCZYmYy2+7s37teiaTrVnq9ss1vIGYjkZ5FaQ5GR2pPOacDmuI5pe3akpA3NO5zSjGap3t8LG0ac2t3c4IX07WEyuc+do8fNBtp1wLe46in1Kx1lrC2uwqZsfbbp6aZV+Rg7mJwc8EUdIFVFVUCKAMLjGPtjxQ315/wBXYv8AGwf10TuRk/rTc8U3tXYOc1Be8Wkm7HbxQQUj+qMqkKw5OR3pkrGT3k5OaswSMBskdgr9q6UMjEliqd8g1S12aSOwg9GV9j5B5oWkhnWVco+89snvWzYdOXd5E7ysUY9sioo+mb9t/wDo7NhiM/NQSXEax+o5IVRWLZ79R1Tef+jB4r0fTLUBAzLwBV/YVfipFH7QZFQ3SHccDg0N6vYCVH2oCMUBXcXoI+DtwaKLTqMabpdrsiEnHNE2ldSadqUYDMI5T3U1eaMEmSBg4HcVEzxSKXAKsO4rB6guI/pcEgkivO9MGnnqRBfORCW5I8Uf6fqFjo/VccelD6qG6O055KH5rX6vvjBcQ4hKsDguB+aprO5N1aIzDmpTCTuOcGmFSqEUN6pbhonB8Hg1FLaG60hWJyQMUJvbESMh7iobi1JhJ7470b/h3m7027tprnaq52rntQ5qfT1z9dfQfUq8UOXAzXdL7NxidsY8VNq0BhvWYZ21XV84ycit5LRNS0aRG/MBxXn8tu1le7XHY0caBcepCABxiiqJYpLYBhyK8t6jke51mSMEhVOK1NMjKW6bm4+a05CIcHdkA0zVIDLZrJHyRziq+kX91phSe3k2vnlPmvWenepINWtVDsEuVGHQ+TW3yftShuKUE+a7diuHmkxzxTs4rgwod6qa2gfTr/UdRjtNLsZjczRAkSXEij9ki47jJJ29ycUL6oklt+Heo/XlINV1y8W4Nqzj1AZZkCpt7khFGf0NGPT+m3ek297ZTzLLbJdyNZHcWZYWO4K2fIJYDvxiqHXOR07GP++wf10Tt+c/rSYrsHPelwc96p6mP9Alxw2ODQKTNsU7d7g45+K3bPTgbtZZUBjK8AfNad/YQy24xENwHGBQtcW80STRyk7XU4+1Z2oER2FmrNuw/FXXsVnvY70uDGqDC/wrftNQtZLfaJFVl5K9qaeoLbJC3IjA/dzXlGuajub6WMAA98VsdP2EUYi75PevRFtttsuweK6OMqcnmkmJVxinToxi7VjXCEF89jQd1BpqtaylV5IPahvRrn6i3fTbhttyuTH9xUcEkkF5zlJkbGKO+nr13uF3yHHkE1va3KkEHqR9m+K8+1K6MrhSxK5+aFrq1V9RjUtsR3wT8UXDSx0xrWn3dldC4LEblBo+6wluH0tN1twcMX/u1l6BNI8Ko3OPNbxHtNRFQe/asnUI1dgBgrTbDYpe3I4PahnVLQQ3kntwTWekBKMp5Jqx0b6Vp1R6by7Y5BggnzWj1VoTjqWP+zrkg3S+9SeKxNDs2tNbeCZsNGcH7mirWII5LZ328gUJFShI7jvW70xqC/VCKUjaxwKy+rtMMV27ovA5qXpa4Hp4JAo4hUfT768y15dmryHGMtW/b2u/QfVVckDOaS1iSe3Ri+R5q5NFm2ZFOeOBWJYRsbt4zwc+fFWbqd7FkEUpWUNkMvFeodN68moWUSXLETKMZ+aIiuMY5z2p3Yc00qCc04YxS+a7Fdsof6mvLfTpdPuZrLSpnjkYxS394luYnx3QspycfHbFCi9WrddV3M89r06/0cMSQPLqUW5GbczFJTHk+MgYwf1o40TUn1Ww+qdLVVLlUNrdi4RgPO4Ac5yMfasvrwf+j8X+Mg/qolOd7frXCl7V27BzVXUMNaybu2KDZIvejxt+zzzV/Tb5LRnWVi6dx9quah1HbWVqSCS57cVgvqX1TL6i7hJ5FVNYiWOztygO4HgVnWz3ssgijnbLHAUHirGojRdFIi1C8me5cZf0zwKYulWt6onsb2NoGHG7vQfrVmbXXxGR7SaN9GCr6SqoJwOaM0bbEAx8dqUYJFNnC8fNSIwdcEVlaxLDY28ksvYDgUFL1HaXrtFKm1ScZNYOs6K9reJdQjkkMrr5HxXa3b+tBBqcI2vtw4H2q109fo8qBmG88d6NdeTZosbDnjNebPI3rZz+9WZrNuGlXax3MRj7VvHpvVbGzs9Sa5V1yG255716l1DPcr02pEIl9SMbvtQ5060oTaMH5okd/BXHHeqrMcHLZFUbhVLhskfamphJVcY4NVtdtfXX1lFC8oZFz2IrMRIbXW7aSRyELDLCjLrq0gS2stSsJZPWU7Rt88UN6RaXMmoM9zu9UncaK51+oiCoeCMULXiNHKUdcEGs62m+mv0fOArZo11yE3ukw3MYDLt9xoK0tmtdQMTHGWr02wKvZLjmgDrCDZqAfGAT3rf0wEdMPj+5WLpM2UliYc54rZtkyMnPasWffFqbMvmqOoTFrkAHJB5oq024a1so5QTkUddP9RR30awTELIOxNERJJ5pSRkDxS45pDnNP8VxNCXV0jxa101LFE0sqXFyURYxISfp3xhSRnnHGRQlZSa+Neh09ba+aPTNt4sP9mbmczFxhwZ87Bg7RkjnkcCjLocY6fnwu3/nK94Ixj9u9d13/wBXov8AGQf1USyMNxHnNJnApM89qVjlTiqt8w+glBH7tB1rGk1tIpZuD4qa3gOfTjHB/M3xT7yBCgSVfVQ+fisy5toU9NkYqnf9Kmul9a1QIQyICSal6XtI5b4zyfmwdi/Fefdcq/8AymuNuMgjJPxWLBf3Vohjt2YRk5xmjfrCxQXUU4/vc1Jot4sGpRQscg4xR6zDaQBTYmzIRU0i7l+4p0OAuPND3WSk6Q+0ZNeUoyrOAaOYBBe9NyKoBeNSQaC7nUFFq8LPjHGKzNGlMWsQgc7nA/zr1/qHKdPpk49teX78SDjzUGpoXtyzcFe2KvQ6Vr82gpfepugTBAJPAzXqAj1QdID3iRvSz/tVi9MhkZ93f4+KJmXC4J781SfHJHFUZW3N2qOMbiVbuKtTAS2LecCgy6kUllPcGsm+CSQcDlWDD+dekw63o8/SKMxjM0SbgrdwaD9E6i9TquOW8g2QzDbyMZonmgltL2TfEVh3ZQ+MVga7alX9THfzQnfBopAfBr0LpeZdQ0FrdznAPFCWr2TWt4ZVX3IcNRn07dCWwQ+R3FYXWcBdQ+3ue9S6RMV0f0O4IxmsaNfpdQwDgZonjQmAOprH1BViv1Y+RzWBcFZb0gcDPeiqLEehjPJ+afYSyLCrx/8ASKcg16VoeoG+sFVmzIowRWptxx5pw7dsVwOTS0gPzWVrNvM1zpl7baXHfva3BzmbY8SuuwumfaSAeQfGcc0L6p1jp1lf67utUkkkthBaMlpMslzIocGFjt5AOSCD2J/WiLpJ9Pbp+CLTo1iih9siLFJGokIBfAk9xGSeTnPzVXrsY6ej/wAZB/VRISC5yPNLkGmt37U09qivcGxlBH7tA1ncNA7qpwjd6u2VyPq3jByjDBzXanJbWyiCMMrP3J8Vg3VvOLXJkZMngHzUg9WDT4veDvBDZ81p9JNv6hljU4AhJwP0oH64iZ+p5iAcYGaHTbStyvavUOqbImzc/m2jNASXZi1C1k34IIBzXr2nzrdWaSBwSR4qUJsbI71YUEx5rtu3ms/W4fX02UEZ4rxPUP8ARriXcCOaKulrj1dGvlJ7RE/5V5vfSu1xINx/NWv07GZtXtABkhxXq3V8wXS0QsB7a84DDGCP41Fd5e3cgZBFLpza7Jo8ptxK1og9w8Yra0TrDUY9K+kJ3ZG1c+BRF0+koJlf97xRQwJjHNUJT7sCq0gAJOO1RMcSKQPzcVNGxQSRnyKCtT9l2/61SlQKoY+eMVjyepbvLHk7chhz963b3qZLq3s3+kRPp8AEDua9H1W/nvuj47iK2Y70ByBzWE6Ne6QN45VaB9SiOGB7rWv0bqPoXaxs3tPeiDqOxEcyXQXMUg932qLR8wMVU+09qs9Q23rafu7nFY2mZSyEfck96h1WEKiugy/2rT0e59WzCv3FZ+vnYyvWDGPVm3Y7ntRZeoINEUqP3c1U0WeR49wOcnGKJLK6nsLxJo2IUfmHzR/Z3cd3bCdDksOceKsocinbRSHvSsgxQ/1CljFeaPdTx3TXv1iW9r9NMY2JblgecFMKSwPgUH9R388+saPIuodUov8Aau5EbTFAi/Zyf9FlMsR2AOeMnxRz0/cvcacRJNqkzpIVMmpW3oSNnnhQACB84rP67/6vR/4yD+qiY7csPOaj5BruSaUKSDUV+P8AQpf9mvOxPHaECZT7m4PitKzs11F2EcgSReVxWlreiyXpheU7FhT3kfvUKf2lkJaSKGIPBPgVNOFfS0kyDtfGBV3pOP09eaYH88ZH+VDnUSG46lukCZAXvXWemn6ZcwnP6UeXtsLuzdMZJFePa1YvbzyxsNrKSVrU6O6lktpY7e4kOAcHJr1WKWOdVkiYMKsxk7DkV0jBU571UumQ2rmRgFAya8S6n1S3u72SOKMKFOMireizGx6evJmOC67QP4UGTKWYv5NFv4fW31GuxkjKoMmi7ru6RisSHtQTHICNvkUyVyFkXGfbVjQuoNVtdMntba3LxPkNxnFLpVuRuccsBkj4o80mbMSlRW8zsEBH5cVSdwxOO9Rsh2sPJpjoFjVweRTpO6v23Cg7XIT68m2qjHfaKGHuUVReJZoWyAWxxVuw1fSh0y1hLb5vM8MR2Nei9KanNqvSoEUIwiFAD81laUJtk8NwMSAnI+KD9chZLhxtwuaw9OuDBejkrg163ZSDUtISMrvyuCTWAUn0W+MRQyW5PDeRW622+sisTKxK9qFbfKXZiJwVJBFaU6xtDyASRWRBM1vI2Thc03WrhJrddpyapaQhlulXHc0S9QEw2EcWe47VmaPKuRGg7d6KV98W5R271d0XUjp14FLEwSHBz2WjdZVKB1OVPYingkHGKUn5pc8Vi676Npc2GsSaVdX0lmzqGtjuaBXXDOI8+/wOOQM4rJvtYttQ6g9JtL1WeHR7pJIbmygMivOEYOjfZQ4HfuftRNY3ov7b1hbXduNxXZdQmJ+POD4+9YXXZz09H/jIP6qJivuP600kZwa7zxTgRUF37raQZ/dNebRzQJfg3NuZEBx3NGEItxGLm1UIUGSnk1ZkvpXtljki2+rwpagXX9FNlc+pDOu89lqbT7crpC+p+bfk0lnKun6kBK+1+cEdsGmQwHUddvCMyDAwQK3rbQ4xF+0kKMTnaa0o5VYsFoH6v0ptwutvA4avO7y2ksrkTLwH5FHHSfUbKESSTgeCa9BXU4ZEBRxzUYvY5gRuyRWdr10selS8+7bjFeEyAyX7KT3kzRDqMwW2itoz7QATQ5cKfU47V6P+GlgYIbi9lU42kDis/qecTX59x4NZMMO5dy8k0xkPvyOcVf6X6jfSoLm0FqJi4OPbmmacxmu5pFG1W8CjHRxg88KKJFyYMHNZxQ+oStOIOM4qJ4z6RpJ+bMHyq80OX6o0W8jn5rJjkBYhxweBVK4zG7Kg7eaZ09Nptrrkj6oP2R9wGO9HfROrl9VuLC0XFrnen2qxcQz2fUUxnYBJDkY81kdSWhdC6KCvzXntyfSuPUIxjxXpvRmprLZBSwBAxiiG7jikGSobj3UCXmuQ2F3IttIdwJ4B4rPtbxpZGmP5ie9aqzF0BJNUJ1ZgTxjvWdLKXG3xW/05AEPrSDgds1B1FfRzT7VYkCk0jakivnGR2onglAGOaWe2mmRigAT4rT6Y16SKVdLvMHJ/ZsDk/pRuZCO3btSk7hmlXisTqUQQf2ffm7vra5juo4YRaNkzGRgDGyH2sCBnJ5GCQaAItFC67Mn/ACf0jYurNCqPcuyNtgDGNiYyQDndu/vZHPk16Ca5PReli4jijAhHp+nIXyh5BOQMHntz270nXQx0/H/jIP6qKWPuP60zjvjNIWHxTSMiopwTbSAD900AfXNFdmKCCMzKNzNIu4IPnHknwK04befU7X1Ibi/Enlnl9MZ+AqgCpZpNTtY4hqP7a0DBTMQA8RPA3Y4K/fjHmqHUUdsZknjLNjhsnzWdZ3CmwJjB5fuT2qveR+o6kuC581Pp9zqFgCtuFJbu2OanmfUrl/Vlu9rEdh4rZtp9g245J70/UoEvbF4m5yK8r1C0LNNbzDDISErDtnls7gDJHNHGlag0yL7zRHYzAEk1T6hmH0cnnIryTgajn4bNaV2xY7x37VSeAvLHHj3OQK9j023/ALI6YSLaAzJkmvNtVuPWv2PjNS2hAiGaaQpZiOas9J6vpml6hdHUYd2V9gxmofq7eTXJZbIFYG/Kpoq6dDTTMCTijIbYowGx2rLuLmBM4cA1V+uRVJ3giq7arCVI3Cr2gzW+rXTWzsAAP51R6utLbS2VRghuMDxQOZAz5XhfFNuuRu/vDFZc0KSXls8vtjyFZqO7W7sdO1+zTRJARIAkmfmtTra2vLXULS+MgEQxkV06Lc6fuzkEA4rzbXbfY5IGBmr3TOom2lQZwM80bavqvp6TK0bYdl4ryty3rFy2Sxyc0S6cgNsGYVeJwu3xUTIrKyjPNUTbl7mOOP55oluXSCwCflYDnFCN3L6lx2x960dPbaVIBcjtii+3ZY4BLIQD8Vn3+tuI2CnCjyKvdAae+o6rLqDkmKMe0t816cY8IoDZPc05VIHNLih/qC7sbPVtEnubO+vbz1Zls4LUBvfsyzFSQMhc4PjJrBv/AOx9ffUUTo7UPry3p3FxHY28ksUhAPu3ORuxjvRD0gdL/wCTsUOk2k1pbW0j2zRToFkEiHa5bBIySOT5qv11x09H/jIP6qJyQWOfmkJApjMMcUisfimytiNgB3U15oyuklzcqMyC4cEfocD/ACFb8PU0GIYlX2KPecYwav6vrtglo8MzepHNGyuo54IxXn08Rv4o5FuZDujUsBnvjmta2gS30oxk5wRzUE8SADGc1p6SAisAN7D5qG7uGS4YGE5+1WNPuQyqWIJrcQRmFueTQV1RpgBW+RcbeCB5oN1C0yyzqmEPGceadplw9vMMnjPajS0ut7DH5TTNdO6xPPivKmyNRJzxurZRQyc1b6b09tU6khQDciHcf4V6lrsbzRiAOEj24ryy9tCt04U5APBqPcUQDNNjk9zHJrQ6UtdLv9dc6kwVEXjPmor+3s7PXnjsGDw7sg5ov0U+jASASSc8CtuRLy6jIghYn5PxVBultVvpMbhEvkmtOHoKJI4zcXbH52nvU8fQmlqxy0rZ7e6s6/6beymeXSGKTR989jTE0Ge8uraTVS0jSg7hngcVof8AInSpFKlCAPINYWp9EwNuW1mwyrwpNAOoabdx2skEsTAxHOfmtuz0yxtelrfUluAL8e9RnnIrUEes9XW0W91EaY3g0WW/TksNgkW73KO/zXn3Uui3ds04lhZl7qwFB+nSMt0FzjDcije4X1rAKT+7QTdR+lebccZoo00A2qip5EPbBpwiITJBqGxCyallf3e9TapIctk8eaHJcmQY53HAokt7Sey0xZooy8jd+M4qnPq1yAEdXz59tVJJp7xljAzvbAUHFe19L6QNN0C2jZdrty2K3MY4H++nYYd+3612cCh/rON36duFto7eW+YAW6S3QtyCSMsr5B4HJAIz2zzXnWn28NnqsumHSbuRRZpcSsOoFjkllZyGkZllCHOPyjkfpXq2lPE+nQeiEUKihkWVZSpwMgsCdx+T571kdd89PR/4yD+qiQg7j+tJg1xFN3eKbN/0TEfFAF2RY6lNLKc28zbmCjlGxjOPg/5YrPvJIJHSK1CsHGSytmszZLds6xBmA4kdeQo/41uW8ttZWJWFQwUe7Peny7ZdNMkYDMZF7HtTIIzKrxyDGRkGrulKctxgjj+VVr2OVrpzn/Oq2mOQinHeie2y6D7V1/Zpc2LxMmcigNrLfFNaN3jbIz8UP3lu1vMwK4weK1tKvG2KvmtDWctZNk8Yry+5fZctg85rTt5/URU3YJGBXqXRGjR6XYNfSL+1dfIqTUC88rE524PAoan0y7nYiG3dgeBxUK9JalKAGiKMfk0jdFakhIBUHHPNVtJ6VJ6hjtb64EQfyGohg6a0u212a39UyRIu5XBzR9YWmn26RLHCMMOCRWm+IQoQBR5xU2C544GKWSMsm1cYHYUx4ydvjHxXekkjYYcN3IqG7txIVVAcLwDTkiCKyjms6705fqPXGRtHOKFrrSzqV5c2ZYb3XihS16Nlh1h9PvrgxQIpMZY4zRP0m0MMt/YibLqDswe+KNrAyPYRmbO4Z703VLaG506WN0BCjPavLNd6CZGGoaaCVcZZe3NZsKyGwYO2HT2kHvQ/fKGkAxz81r6PNhljI48VvvETzxVW6crF34FVtMkCo74G4nvVPVpSZRzxjmr/AE7ohuX+quEPpg5QfJr0SGwWKzUDC58EZrI1S2AO0W0JA/M23vQvLNDaXQlFsm6Nsrgea3o/xQkgCxy2nbtg1v6f17ZXsO54WV8citWz6ktLlSDuj+MitGK+gkOFlU+e9ZWs3ekShPrLC1vjHnYJ4Vk25743A4oWt7PR26mkvpdI04W8lqsAtvo02qQ5Yv2xkg47eKOtPhsLe1A062t7aFzu2QRqgJ+cAd+KxuuD/wCj8f8AjIP6qKGYAn9aaWPikJHc1wAbtTW/KQfigXUf/WUhbCgcK/3qlcWVvFP9Q9nHKcZPAw1VY9St7XetlA6PKcMGfgfwrrpLdYpXgYt6i98+afpjKllJHyMsCec071X3HBIHYVfsGAbDSFcA0yYr6hy5J/SsvSpmD7GGfijG0I2DFaK49NsjORQTr9m8EouEG0E+6hm9jNxEzbg3HFZtpK8Eig/Nb99KsumsSecV5perm6Y1t9I6VJqutQRbSUQhia9xuIwIEiRdqKAMCs64hSGFnODgVtaeytosckSqGz3xVbU2aGGNycsWFU7m09T1JkmIOR7f40LdUaIs3UNjHBP6bydznBH8a19G0qDQtS+jupFmkuB7WZt1GK2m6GGMnaUOc1opEGXB5xUqqAMU096a4J7VETyADzT8imb1DEKwzSd87uc96Beo2udL6stbmJT6UwCnH61m/iBY39zLY3aP7ThSwOMVDp8NroWu2Vmx3zvgFwe4NemKwZccYXwKkARl5XjzWTd20n08yRMAG5UV4fcXU0evXUMhIYSEY/jTL6L3F88nmu0iU+sik+7NGoVjbqaxNWYjCg/rVrS7SOW2AJwTSyaI0t+I15jPJNG+mWSiOJVTESDFbM0Y9LJ4xQ5q11HDC7KwJ8ivPL68Lyts9xanaXo9xfTA7GOT3NGCW2naNAPW2GTHIrDvtcuby5C2g2xg49ooj021ufTV5WcZGeTWk0KmPHn5NZyqDeoTwvY1taJq1tZ/Uw3EyhQcqWPYVldVdTadf6ctnaO0ji5icv44ajUX0Mwzuxk+asxurLlWBrm5HNcMAcU1j7CftXn2p3DDUGX2lM8o/Ymse9u7pAQJQg/cT4rNDFXc3GFA7A+a1YLeJmIdwICPbt4xV61tY7eCRYm3BmFXkthBF602COwFS6dGs8xUAAucAnxUlxEbOdoZNjkeaH7FJJJkEKZIostIZlQu5AHxWpA+UAPeqerWou7CaMoDkcV5hcZtS0J4YGseZyJwwPmtL182LI3fFBlzHvuCoGWJwBXtHQegjStPW4lT9o65HHNEcsTeoWzx8Vj6kGkVgM4rZ6cfdo7xsd2w0zVLT6qBZI5cbG7Gpo7eMqrbOexoY680ma5SGW0O2VWwDntQhd6Rrmi6tps1xM0jGQHluwr2B3mMULHswFaED+3BOKlzzwaQtnIpo3EVV9KSKYsWypqUDI71G0WWYqcHxT44G3MS3uxQV12bpLFXiRjJGchh4qtqtlqGq9ELJ6wEmzeQDQjaaZc29naaxcXJd93Bz8V6ZpN60trHLuyzd81rIxbgninhkJYEA+ea8L/EDTX03quSUDCygOpqjv8AWtVc98c1W0x9usIOwz5r0iRQtoCMdqDdUkInA+a2tMP7JAPIojsF9wGPcTgmiaJ0gGwYxio9RvEgt2kZwFAryvVb+e91Ix2pZlc/wrX0bpts75VyT3zV7VtWt9EhMMBG7GDQFNc3Op3RbLNk9jR10zogsLJZ51Blk/KPitiSWaSYRKx4+PFM1O6NvGsKcse5qvHDK9pJIwwccUOahaXEjhWUkP8AFX7jTY7DptBtCubiLPz+aiy4maWT0oV4z+YVat2ktGH7Rj8gmtq3ukmXng1LupWGFJHPFeU9S3ERvZBguwOcDxTenbE6gweaFrgt+RD+7Rm3TFv6W24tImDc5QcrQdrFm2k3IiXc8THg/FP0kly5BIwRkMa1XSSaElm4U5xSQJcxXMDsjiJmAzXa1YzHUnKNJtIGMGqem3LQOnpkA45ogineQZLkmr8dz+UYq3Id8JCnJxXnHVenneZVTa2aCpZSoHyKvJcLJZHPGPNVem9NbUuokAG5EbJr3W3UiNQo4QYApzgkYPfzWZdlMGPHNTdO+yG8iBweDVq4hJtMLxk8mrFukqw7XHHzXnf4gajqYlQWwZYlfG4fNDmoJ1FLLazXbv6czAROfFewILi30219d84Aq9DcQy/lkBPxmraZH6U/OKXkio5cMuDUQHtKr3xxWZZXsk7ywtkGJ8GtdymzeGxg4qpqEMN1aSQvhty8UGaBYXM8F7ZT3JAiYxhc+O9Bkeh382sXWmG6P01q24DP8a9D0iFRpsAibd+6f1rejOwIrfxpYZI2mmGMkeK85/EqwknsYbp098TkE/6vivOI5WUbRx9q6JgL6N245r0hpkOlqxPs296DbsrJeJtOVJoj0pRtH2oqslAjzj3ZrSt09SUhieaFOo5L3Ur9rG2UiNeGNX9J0CC1RMoC+Bub4qLqHXorCI2tsQHIwSK85vbl7qRvUYsc0RdK6aJP2jr2NHErBIsJ44UVJDAYbYSEZkbkmqqWvrXHqOM1amtlaPachT8VTazSMg8lh2zWd1CCdNTJ/wDbx/76K4YhGvArjgSZIzUwwPODV23nxhX5HzVt3X0nKHOFNeL6tdRvrczH2KHIb7mvSOkNINjpInlOJpju/wBlaIuD3/l81ha/ZWr25M+0E/k+c0CaYCrTrIcEPx+la0txvKxW8TNleaItNljudPgWQYeM4Kmpb62E1yXU8YAoHswDLmiK2/KCeBVtWBOBVyEnxWJr1n6yOSM/avLNVg9CY7eOe1VVZhCc9u9GX4eWyoslywGXbFeow42gCm3DgIR2rGkxyTUujMDdXkOSN0YIP86dao7WExeRva/tBrVtGkNphgd3ihvra1uI9CSWGIO6SbmGKDdZ6i1LVoYLdbQwRbwiNj8p+aP7yz1EdNxASkyCP3GqmiRl0Vg53KcNz5o0TGwfpXK2WYHsKT1iVJHAqlcHkvvzx2qK2uclSx7nAFLJHFEZTEMSMcmkjK8ROcsxzVmBZDcOrplQOKBNUs5NP659cXDRWk/JGfNZPWmnzWWpxXOm3HuuyFYA962+nvV06T+z5CzlgH/2TRkm1kGSCQKrW5CX9wD2YDFZ/Ulql5pd3E4z7ARXiV3bCGf2jIHFU3xuJPg0YRXLNoic+KFjKzXpGfNHOkQH0EOaKLRSyZP5gaZretR6RZmSPmc9vtVDp/UpL6CS7uEX8pJNZ+sdYNHG8NrHtb5FAtxczXUpkkYlz35qxp1m95dLEFJzXpOl2ItLVIUHjk1rQ24Lb38VPIhK9+PioCVgjO3vVVrh5GygIFPRGkYZGaqdUxLHoiYHe5h/qogdlBbHbNRbxjtzTSzYzTkuWB57Veil9XIB25GDXnOq9HXsXUUcyH1reWTe2PFesQIIreKIcqqgCnsMHd4oM66v/p2sU3YzICf0oMh1ONGuHyDlSF/WrvTnUAtp2MtuZpW4jwKM1vFcJNLbi2R+Du8mqd/eW5uj6UbsoAGV7E0HW8hRjgkUS2V0JUVAQcCr6OVl7cVbW42gEnAqC+kiW2kmdvyrn9a8e1DVf7S1CUBFCgkAis6X1REy/avQ+h02afCD5Oa9FQbYhjviqswZ+9Upl2oa7RC39rqPDjt+lXZ5d5nhwFUOTWpbS5to3jX2lR3rtViSbS7jfjGzIz815nqnVlpLpf0cVmPUI2l8djRvZ213c9LRqZT6zx8V3T2jPZQFpySzHtRGAFXgUhbaOO/mqd1Jx7eMcnFYFxdyi7yoOPOe1R/VSCcNkcHIxW2ql7YTZG406FQJDIRk+KuL7cMH/WhbrHSm1fTjNbk+tAcjHxQT1PaTRdO6fqguGNxBIMqfBqx0bq19DqL3WpRti6TCEj+HFehWyuSzsSAe2aqy3G3XfRY7VKDJ/hSXsgW6uIkywaE9/wBK8ru7YPI3t28nvWb/AGMzs2TjyKnEjQaWVB5Xg1k6ajXOqKnc5ya9SsLNRAmOOK1ldYUHwKAup71p7/019wJAxW9eFNG6ZjjVNskic4+9AE8+eGxk+aiSPbyDwaNem9PVLUXAGZHOBRjDBsRFOdx/MatsUTA7AVVub0KMR8mqwDXJy+RVuO3LDAHFXobb0x2rC6wI/sdf8TF/VW0UyCfk1wTC1FtJY47VxUA4802OaUFgBgZ4rQjuFC4J4NWoLsLhe61PJcxQwtNIwCIMkmvEOqOopdf1eSVQRbQHap+ayrLPoSK5ORytaWjasdIvhdexmjjbards16NoFxJrKR3uoOh9QHZGDxW02naerYeNQR968xe4Qe7bmtTTZklZRGdp+KI4wVA381b9NXiORyKH9dLLpsw7DGBXjUTejqLqTzurcuLYvbrKGGO1G3SH7JIkPbFehKd+BnjFRyBRWfPyjYGaqWDGPVoGzjkiiN47Y3zKfzsM03TZDvuLc/lRzj9Kl1iBrjTpfSJDKuQfFAV5qHT6aEYmjU3LDGQOQ1XtJuNY/sKOZXBjVgMDvije1fdBG3cEc/rVnI701yChFU7hMwkDvQ5eMylkxyKzZXZo+DgiiCx/a6WHEhyvfFWrK4EsWOTirkcB3M2SQewqT6QCI7UI3DkV5b1LZzaZrSCVWks55AhQ9gT5qrc3OoWerW8Rg3WtqwZSBwB3o2TVppWimMf7Jh2FW7SE3WqvcygEbPaKluwv1PqhcH02H+VeZPIPrJlmUFC5CmoHjdJCC/B7YrAvZ2AljA4BrU6P05Xm9WReS1eiQbEHpge0djVPV7tba24PJ5oZ6f06TWdaNzMp9GM5BParHV14Zr0xIR6ca4wKDpEJPYY85q/pNhJqN2kUXKjua9TsNNSxtYoQBvHOatuwjXPnzWdI8k82M4FTw2BkYbc4rUt7FUOXGauCJFHtFRscGhzrBR/YqH/vUP8AVREB3A7ZqGRhyKqEsGwppkmQc+ahjdzninmZhjHFTxXPIBBNTXMMN/bTW0pIidcd8YryHXtPj0q8a1tblJYGOSFOSv2NZ9sfZc5OAAABUU1s5SNwCQQaksNc1KwnQwTsGiI2Ke1ei2Oma7rlqt/c3Rjkk/dBxxQrHkKUPf4pYLz6W8X3Yo4sdRSeEZIIrRa8iSH2sMmhjXr0yW7xKcivJ9RQRaiX7A96tW+pLJB6RJwDRxoWpJFaIQcEeaNtL1eOfA3DP3rWdxsOBkmqEzlUPaslnYXcJA/f7jxRVLGBfRy4z7BzVewkI1q4VlIytalxj0nYNxjnJ8UFTw9OjT7mSX0lkOQADzmmdGPJJI8RYmPBIQ+aM7C4ecMrR7ApwKuhcH7U7ZleKz2lcTFCMqayLqA+s+7t81nJa+8/Bra0qIRQTArlcVd02FFtsgAFzmtNQFGO+Kdg/mJ4FY2vaXDq1hKpUF19yGhjqhpLDpwSRwgvIvp8Lk57U7QpXk0S2kuRhQMHIxU8Oox23UfomQ+kUyv8q0L66WaVfR5IB3fxrzC/ci9uOOFkNQpcK4y/cdsmhu8kzJMR2Jos6bnVbZNpGSKL7a4VolViCaGNaujd3Qt423MTjAottok0PplRsCyOMn5rzy+vEmlkfOctgiqEcT3d2kMQJLfFetdO6HDpOmrIyAyMMnjtWkvJzSPCpXLDOOwpLexDvvYDFX449owBUyfemTMV4FRd6kKxyLtZAR8MM02YiNeO5qmVOcmohHlzmpxHwPbkeaYIFjJKrkH58VWnuLaA4kbc57KozUEX1N/IUigMKf324p9/0pJqNkYReyLNjhlOK81u+jtX0vUPTuIJZkPIkXJzSP03qTNmOzmYZyfZTo9N1KGURS2M4XaceyjPoDSIJPqTe6UVcEFGlWvRVRFUBUUAeAK8u1LRldi8AAlxQRqUUlu+WBDA/FJY6/PakgtxWp/ykaWPajc/rUEt7JcRgMxoY1aMkO2OQazIiFwM80RaZOzRbN2MUV6QLhpF2E16DZyMYVEmcj5qC8ZSrYNZSlgwI8EZowYl1gZfKjNTgJ6vrbQrNwadc2v1VpJAG2lhjI8UFnpPTUhuJZ7j8ufzNxmu6UNtJqGYG5Axx5ozgYOzADGDV3AGPilbAQ/NUZE2EOfnmqd2m8hse002K1GcquQfBq39KQjKDjIpNOhNlbOsz8FvaTWkhAQEcjNRzziJCM96zjctEjKRx3zWU15bXmkzSlQ4hYkq3ih7p+5vtXNzlAlnG2ABUN2DZdVxM67lK8D5rUv75n1KJIozGrKc8V55evs1K6QNnEjZrOllIJ5NZF037Qj5rc0G6EbqhNFtzc/S2yuD3FRdJWJur99QnXMSHOTTup9aa4ldFkwi8KBQattNdThIgWZzjivT+lOllsFR5kDTHklhRRcKZJCqHAHcVyIuP0qRUXOaf3PtGBVhVGKaTiq0zsWp0Qz3p8oCDiouQQTznxSgKx3eBXFFJJqrdXkVjHuc7v8AUXuar2lvqWuHe6Nb2n7uRg1tW2gW1sR7PUk/vtzVxrbawGzOPgYpwRShGCp+1cIwwAfnHbNSARp+4ozxwKa8cQwWRT8Eiu9v5sBfsBUfrLXhuudbtJNstMDacE1StNYTUAY7tAWb96s7U9Hlh/aQ+9DzkeKzYZdhABww71rR3IZByKq3sfqRFqHXUrNjxmtzSGZplXHmvUNBgC7DgUYCMbc4FZl5GpJweao7RChLd6J7OeJ9OincgKAAT8GpriWOSHEbZJINWixVck8Y5oGl6bbWbu6njvHFuCcoWxTOhdMNvqNy+/McZIFF7SSW15jaSH+K0wx4XP8ACnk571Tlk3kjbwKiIO9cjC1ZiRSQR2qVotxGDVaS0aS4Cuf2feriAKNvZRWJq8oeFwH9OXsoPGaZbyySWKiRQX7GvI+pNTv9J1OYIXWGUncgPBra6Y6ge41CGysU9npky4HGaLpYEfqGAyBXITP6VLq8C/UW8qr5Iryq9UprN4pHPqtn+dULge0msK4kJucY4q7p8jLMMDmimeSS4t0QNuY4GKLroponTMVsmFkkXLUF29hc6nMwRNwJ4o76c6ZTTUE06B5j2+1FgPpwk/veKiXcBk92qRV47U48VNGoPNS5wMYqJhk1WnQlxtapEBVfvXHc45BxTShyCO9cc5JUYXz+tWIrGWRFbOAeatLp8G/e8SMQO7DtVpJUUYBAHxTxIOSKeGyKYdu7jvSMuB25NQtgd6asnqKRjsacMkYwa70lP7or5L3ANzk1NHdGNgR2NEthqQaMQsdyn5pup6IksJurTg92Sh5XaOTaMgeauxSeqhQtkVl3UYSQHPetXQlAny1en6FKCUXFGDLujz2rOmgb1Aw/L96p3oADliPGBU+lTrcdP3ERJOyQ/wAs1fuZorbS4yGw7KADntVqG+jltgFkBcrQLBpOvT3N7Ha3ZSMMWYA+Kn6L1E6VfXVjetmYvjGa9CSQu/qOuB+7kVI5ywfOMVzSAjIPeoQ4yc96hmErldp4qxA4XEZ7/NXAQPNczYx8VGZf2pXHGOKytd0w39ussRImj5GPNY9g0swFo0hWRRgmsP8AEXR4Y+nRcbSZI3ALVi6TfWWlrpa6UFe8l4m9ueDRjd3Mdvq1tO4JlZDuUVHrOqObizSOJkBYE5rzjU5t2vX3j9q2f51RuMGI1gXHElWLGTbOpPIFHXSdsuoatCh5C+4miHU9KuNV1Qqx/ZD24re0zTbXToUhiQGTy1XpLiO0jLu4H60yC5NyAyjIqwMk81IpwCa5DvbmrKcU5jULnioQpJzmpB2p+cjApW4TsAfJPihldUk1vqEWemti3gP7aTxkeKOowAigHtXMAThjim7Qp5C4pd6A9xThIOMY/wDmrg6ZJyM/rXeop7kUhCHuM121RyOKa0yrwaha4UN+Y189x9B6jcRRvFsb1F3AfasDUdIvNNkKXELKQcVRS6mhb2HmtjTeoZkk2SHjsQfNX73T4r6E3VtgHuyisURSxvnlcUy6USoDjBFamiQ8gsP0NejaVH6TxYNGiHMYB8is++mMalVGaG7m5LyNuJwK0+kmEsV9Fkbe/wDnW1qGmw3WnoodtyAdql0rTY4Yd8hByPaCKpa9Bf6Wks+jxo5mXDAjtWf0loEVwn9o6gpN4ZMuD4ovT1DcSAj9kv5aV8AckUx50SM4Gag9SNtswbI7EVPJETF6itUCkg8n3VcV8oMnmlV+CrHnNNMgEm0jHHenCYZ71n3NjGky3MIxIW5x5rP62RJ+kb0NHnC5/wAq80046boGi2+pI4lvGYDH92iRNQS41ayurlgI3TI/4Ve6nuUkubVIiFZdr9u4PavLbuV31u7Lkk+q3P8AGmyuCpANYt2dr5qS1bLKfg16P+H0kcd3MWYZA4o4NxGNwi/MT3qG41GLTbcySOC/fFBUmrXes6msCk+mWzx8V6RZQLBbog4IUZqZuMfenYyBUka1LnFIxzTGpu3K01Y9pzuqT3McJgH5oB686nubIppVs/8ApEvBK9xmiPoHQZNK0cSTcSz+9ye5rdv9fsdOyHkDsP3V71hTdVXN3Ji1gIU9ie9WYJL2RN8shBPgUyR7pmPuYfFQQxag0pPqOMdua0ba2vASxlOfuask3KYBfmni/khGGQtXDUJZMlYyKdHJKQXk4z80xp4VOGlXNeTXHXVjpRUaepkkiUKCew/ShS+6wn1CVjdpG6sc4xzWfJPp91+WIxsfNZ9zbGCTep3L81oaVqsttKE37kbg5ohurSO7hEsOM4zgVh3EEqsQykKBWzoMe5EyfNG9jMBcRx+aM49oRSx8VmajcRJGwH5j2NCV7MEVj3+atfh/dNNqOoRn8m0fw5o/Z2js3DDBVTzn81UtH1B5LSJ3X7fpVTXurIdEuWhliMnqJwRyAaxenNcuL5r2TeUVjlUovsL6S5tRhWBXhs+ae8E8jZHA+KeLJmXDPjPfFcllFGu1BkZ81MwYRbR4qr6Kv7i/u+KfJG4AxUZaSOVWcmluLgyKCuc/NMgZmY7jkCrKSEAnGcfNZ3UvrTaHcwxjO+M5rxqz0OB9Mnvbm4OyFiPTB4Jop0pLXUfol2nZEhOWrS1uFmeC7fAEeAfuory3ULkNrV08RzG0pK/pTt4POPFZV0Du5p9qpI44FE+g3D2s5bcRnjiir+2JI09mSawNVvLm6k/aOxHxmiXpKxjjtjdyqC2eM0ZxS7sHPerC8nvUwqQHFOzXU0jNcO2DTSOe9VNV1BNM0q4uGIDRoSM/vV5r0lpj9VdQz6peElY23Ek8ADtR3q2s3E7ix0xxGoGDIeMAVSsrHTo5hJOzXNy35iTkCtkGBXCQwr+oFXI4SVySQaekSp7nBY+M1aSSJULPhVHc5xivLuquvrq21ie00tg0Y4DD5pNKuep761Fy11yeQOaW66g6lsX/AGhjZQP7pqq34hauFOFjGB5U1l3XWeu3SZ+pKD4XIrGbqLVCxLXbk/c1G/SV80hAU4IFTR9DXcmd4UY80Oapp0mm3hjJJA81XhnYsVY5U+DSbAkuAcCiXSb0wJt3ZBrZmnt7nTZVdQJQO/zVHQtzSqgOcGi6wVhqCA980crjaNx7ChjVJt0r7ecUIavelYWXOCat/hpdk3uoox4ZM5o5RLq70gyrcnCsc8+KsOXtNGiW3UhnXljU1tocF9aq90FmJPOe9MvNFs7MxvaRmJ8jPwaI4Y1EKlQAcDOKkxxzULEJyO/3poOeQOftUpjJXIPJ7iqrWrCXKmpmQnGTgimtFuJLEH7VBcRARqAMHNQxRsu4sangG3v8VndTzfTaLcSBgpKEAmvF7DRNV1EssW8QFiWB7HmiqHUINHkht7oCMRD3Y4zVLqjqKC9kSOzuSU2ZIB7UHxiFgWZue/JpnrKeAQap3hBHcVPp4EgA44okt7cqilRWlCrYyR/nVSdVN0i5BycHmjK0ljht441wFA5x81qW12GyRWta5ZNx81aGRXM+Oacjblpw4ricVGCTzUqLwTnxXlH4m9RetcjTbd/YgyxU960elXSw6ODLJ6e/LSt/e+1YV71LI7yCPCRZwAO5pLHXWR13OwB7nNeoaE0dxapMjBh81tgKuXfCqvJJoQ6k/EHS9LLRQsJ5xxhTwK8x1frPW9aZlWVo4jxsj4pnS9gLrVUjnBbyS3mvXOnGhWSW3yox2T4FaWqaPBdWzFUwxHGa8j1zSp7GV96+3NUTAGt1ZSNuOaoPZbmJCACtq46sMUeAwz81lXHVd06kRv381j3N0b1MyEF/msuSLZkup/hTJM8ENxinQzOjLhu1bK38rQhPkd6KOlrUlg+3zyaL1tXeQMBtx5rbVnW15PIXg0KarcmJXLGgHULl7mU99v8Avoi/DyJk1W444MROP516Tpo+t0JoQojyaZqt+mlaAiPywXaprA0nrK4gZbaRDsb97FbUWri+naEPkqeKMYSphQDvinOpUVVm4HfmmxuRVlJCRU8FrJdSqsQ57k+AK3INKt4gC6+q/wAt2/lVwRRgYCKP0FL6af3V/lXemn9xf5V3pp/cX+VI0MTjDRoR91BpBbwqMCJAPsoprWtu5y0ETH7oDSfRWv8A8ND/APTH/Ck+htP/AIWH/wCmP+Fd9Daf/DQ//TH/AArvobQ/+6w//TH/AApRZWo7W0I//pj/AIUv0lv/ANhF/wDIKX6WD/sY/wD5BTTZ2p728J/VBWZqXSmjaoh9WzSOQ9pIfYw/l3/jQNfdIXmiXquJfXsieJMYI+zD/wAavQgBcDsKmzhaq3E4jXJqmdU9McVLDqolYDbWikoccjFOBKguF3Y8UMdcdUR6BpjRxsDcyr7VB7V4ZeTSXdy01w5LyHPNFWs382m6Tp1tG2InQk0NXMxkJeN+DUKT3Mf73FGnQvUl9DrNvZ7iYpTgqaPvxG/tB+nydPnZef2ir5FeQ6Pos+qz+lApaTPO4816x090Ra6fbqZ0V5G7iqnUHTh0e4i1HT0z6bbnUDxQxedXC26ngvrUsEJCypXtljcLe2Mcy4ZJE3Z+KHOrtEjvLN3iT3EeKENH6cNzYyqeGQ+ayb3TvprlokVsCgqWxuZB+VsHtxWhp/Req3+CsZgjP78vArdt/wAMZ5wFXUIWk8hTSXH4eXkBaEzo7YyATWDqHRWoxHdFFvCjJ20Oz2FzbuRJbuhHyKu6YA8yrI2APmvUOnPQVQEA+9FRg9ox/IVTvrn0YivwMUGXzC6m2M/FQW2lWwk9+CPvWr04YE6l9C3x7oyv+VehabYpa2gjO5j/AJVQu7G31HEEowVblfFXF6c06K3IeJeR+b4rNuNNs4LqFLNwZCfdg80WW6GONVPcVJI+B7vFVJZFkjJHcVSLyBdy981etjJIVUcsxwBRjZWqWlusYwW7sfk1Zrq6o4p451YxOGCsUOPDA4I/gakrqzrfVBPrl7phgZGtoopfULAhw5YDA8Y2HvWjVE6g41pdP+hujGbczfVhR6IO7GzOc7vOMdqvV1dXV1dXV1MliSaNo5FDIwwQfIoMvbL6C6eDuo5UnyKpSyqgOaHdS1BdxGTnwBWWgmnkAXccmtu3jSzjDyuN3xV6O79V1EY4NV9c1yPQrEzSPhiOF+a8Q1vVZtVvnuJ2LEn258Csq4b2A9zn+VFs1lJ1D0/aTw4ZoFKOmewqC16UnnAKA7AMYxRFpn4dSzsryriM/NEK6R030y6XFxIizJyOef4VqWXWvT+sbrNp1XcNu2THNOs+kLO01Yahp5VVP5lXtRLEP3TwQc5qWSGOZArruXGGHzXmPW/4fF43vNLXkAsVrc/DfW5J9POmzKwlt/zZ+KNrnayEEDaaytLtokuLgRkEDvVa+0qKa6L47j4rz661PSdCsBhFur3Htx2FB02s6vrV4kKTSYkIARBwtepaDpKdP2T315NudEySTQPqnWUkmqTTwNhS2F58VFF1fMTtL5/Sr6aza3w23MSfyqveaZp99bMbeMRyjlSPNCqapf6TdekJjlD/ADr0jp/rCO/tljn/AGbqOWNVte16IhljbOfIoIn1GUyEq2KiF5eMCVlI/jW50ZNIvVEbO+TtJP8AKvRtP1i6vJJo4pMpGck1saPB9XvmbOC+d1bckKzwPE5wo4zWHaaPbadetcTTE7jxk0QEq7KVbIxXSDMdVliB3DzVcx5O1RWrokIfUo8/ugt/Ks/qe8vdM1PUFivLv3R215DGsxAVI3P1CgfGwAkffxRVouXs3uTNLKtzM8sZkcsAhY7AvwNuD/Gha51W7/saTVbK5urgLeqFu2b04nQzhCqxZOVCkruIGcZBo5kjEsTISwB4yrFT/AjkUNdE2kcGkO4lnJ+tu0AkmZhxO/gnvx371a168uF1XRtMhleBL6dxLKnDbUjL7QfBYgc98A4+avadaT2dzeJJetcQvIHgjfJaFdoBUsSSw3BiM9s48ViNYm+661RDdXEMYsLbKwSemWJabBLDnj4H8a0ekry41DpbT7m6kMs7xe9yMFiCRk/fiq6tJF176IuJzDJpzSGJpWZA3qqMgE4HBxxUvWc01v0fqs9tNJDPFbs8ckbFWVh2ORUJFxpvVWmWwvbieO7t7gzCZ9wLJsKsB2X8xGBgYqbqC7mt7nSolleO3nuSs/pZ9QqI2YAY5xkDcRyB9s03py3vBLf3N1PevE87JapcMf8AoR2O0jIOSwyeSAua36DOq5rpNWkWC+uoEj0W7uAsMpUGRCmxv1GT+vnIq10xc3UmqXkE91NOn0NncftWzh3Em8j4B2jgcDxTWu7rU9f1i0IvhFZGOGEWkix4LRhy5yw3H3YAOR7fua29Ee/k0WzbVERL/wBICcIQRvHBIxxz34rO6mVUFvKe/K/+NAmp3hY7Y/zfasy2sprhy0q1cmlh0yH24MprFa4kurhSzE5Pati4v4dGsmuZm2yKPateU9Ra7catcGaWQlc8JmsOKEyne7YFQ3KFZMbsrWjoOrXmnXSRW0gw7e5D5r0dOu0tIyi6evqqME47msbVuutWvgEiIgUeFoOvJ7m8mLzvJIT5Y9qrrE4YMjYI7HPNblp1VrVlEI47yQBewq3Y9d61BqiXEly8kefemPFe3aJrVvrNjFdQOMlfcv3rQYja6hc7his2w0iCw1ee5iVVEi4IHzVjU52htXC+ATms3pWYfTXErPku3cmtGXVbNXwZEoE/5GQ3QzdKI0pk56e6UtZJLWJZLgDg5zivPNX6t1LWWKvKRCeyLWI1pPJIDsIX5qeKxkVwRn+ValtbOhyc4rRilMS8Zqlrditza/WKv7Qd6xbC5eAqQTzxVySR5h5Jqxb6ezR5kB/lVj6JUTDD9K0OlbYHqVCDjah/3V6JoXTskVpcuJMGdiw/SiPRIXt7Ext3DVokboyPmhK+0O8l1YSG7Y2qtnBooiTaAFPAGBU2cDkZqu4y4ZTg+aj9POSPzCr+iyCPU4w3G4Ff8q37zSbLUJlmuYBI6wyQAnwkmA4/jtFWLe3itbaK3hXZFEgRFHhQMAVknpPSjaPZhJ1tC5kW3Wdwkbbt2VAPHu5HgHtWxFEsMSxJnaoCjJzVG10Sys7yS5hWQM7tJsMjFFdvzMqk4BOTnHyfk1NqGm22pwpHcox9NxJG6MVaNx2ZWHIPJ/mRS2dhDZByjSPJIQXklcszY7ZJ8D4qJNJt49UudRVphcXESxOfUONq524HYYyf5mn6Xplvo+nx2NoHEEWdgdyxAJzjJ5qE6JbNqw1P1Lj6kJ6YImONm7dtx2xkVPqem2+radNY3Qc28y7ZAjlSR8ZHNRyaRby6jZ3ztM09ojRxEyHGGxuyOxJwO/xVLqDRTq8tkZIILu1gZ2ktZzgOxGFcHB5Xn/5vsK7p/RX0iS8K/sbaYoYrQTNIsWAdxBbsWyOBxwPvW5WZf6FZalctPcCUu1tJaHbIVBjfG4YHzgc9+KdY6LaaddPcwer6jwRwNukLDZGCF4PkZPP3Ndc6La3F6bwNPBcMgSR4JWjMijOA2O+MnB7jJ5q9DDHBCkUShI0AVVHgULdazkRWsCfmYsx/TtQjFb7SHPLfelvLlbOA7SN5HaheZpLqUuxzmpxJDpdv60pG4DgGgjX9am1F2Z2OzPAzQy6M75JwKkRUZAik5zWncWMNzbqo4dRWTbWxj1CIMMOHAohZcyuD4NQyRqQSARzyagk9HsBnimNs24UY/hULIVB81EkZOQAefgUTdG67d6HqaxsX+nc4O4cCvd7eVXijkU5BGQaqTXoXU0gXuV3N9qw+rtQNrZMUfCycUFt1G9vYfTW0m0kcmstdQcqCWcnyc1U1jrXUbwuscxRD4FDcs086kvM7Fvk1u9P9Om4kWTHHnii+fR4IIlUxrUbadZRxklFzise6eJMoqgVnS7th2d/FallYtPbmOTOGXzQVJbNDeyx8YVzitizgUNvbHFaxlVk9oxiomYMpzyfFaHS8P/pFE/bII/yr16xiCWygcYFWYWDbgFxTwSKCNcGv3d+8FuwWFTniiLTbt0tY45zmRRg5rSEokHfFNfaoGTVV7g8oFwc96jaWeN0ljGGUgj9aOrG8S+tEnTjI9y/3T5FWa6urq6urq6urq6urq6urq6mSSJFG0kjBUQFmYngAea8t1bXV1fV5J4yfRX2R5/ujz/HvVC61L0MAdz2rKkma7LSSN/CnxejFHvbsnJJoC17Xmvbt1BPpqdqisNmMjbi2QPFRtlhx5qxYRKsw3cnuK1j5yAD4qpcBUuIJSOQwzitB4mMpbHB5qzDbiRBGyggnkir2qrb6Vb26RWiOXGctWU1/Nj2WsKn9AahlluJh+WNT59oqskdzuJWVQR/qipWW5cAGXznO3FG+i9ZXcenDTghe4xtjP3rb0yO9s4p7/UDmeTgLnOBQh1BrM2q3HpP7YkPYVifTxOTn/fTlgRRgbgP1oWQORllyK1tI059Tuo444yVB5wK9k0nQo7KzQldnFTXOkpeKADiqj9NoRgnIrK1vpUNZloF/aIM/rQPHKIbkwXSFCD58UYaZHbSxBop1c9sHxQj1vYRWF9FJHgB+5FZFtK58nFXVlJ4FW7SF5ZQD2rfsLY299C68HdXptnKzL6YONtTo7JOEPORVgnjNCHUGrajZXDRWduZHk43gdqZoMGoYL3qv6h5JPaiqFd69sYqQqrH9KURoGziuZVIxirFndyWL7o+VP5lPY1u2mr2l3hRIEk/uPwf/AM6vggjINdXV1dXV1dXV1dXV1dXVlap1Jo+joWvb+GNh2jDbnP6KOa806n60utf/ANEtEeCwPcH80v8AtfA+1D0d36aFsYKVI85u4opAO9VfVEc7xkEYNZvUGpehpzRoxBfzQAXJ85OanhQsCDURmKy7MDHzV23LLIMdzWiSSear3Qy0QHhhWtPL+Vc49op9uJFIkT8vmrnUT+qLQ/8A2YrEZyMYpckjPak3ArShmOADWhpEy2urW0pYDEgyTRV1R1Mjx+haMCxX8w8UFJuLFnbJPenDIPapQ3HaiGz6VtpZBHFFvPnijXRum7LSYiyxKH781Jq2oxxxempFRWlwTEjg5B71p+ooqlPI4c5PBoN6h0q2unMigbx8Cgi6h1DTXZoNxT/VNYOqaxcXzKkxbC9w3eremv6vtzW1b226XCg0Q2lpsUHb7qvrhZEY91YE0e6fLFOTJEeCAT+tXU2/UZYZ44qZjhsYrE1LVIrCYEW5mYeAKp9O6jf6nezyTwFID+TNE+wLwKa2FGcV3JxinsuRXBRnBpn06NPnHepfTAPBI/Q0uG7bm/nUM6MUKl25+DVOC3cFkaR++fzGmxyP9S+GbHbuaravNKmnTBHfOM53GvOtO6iNpBeWZilkuJGO1txO34r0bQBNLoNv9TI7SDvljmp9Rd4wjRBvaecE08LDdRrI0hxjk7iDVOSyWdZYZY2Ns3Gdx3Y/WvGfxB0Wbp/WwtvdT/TyjcqiZuP86GLee7kmVRdT4zk5lb/jXoOlySTW67ppScf9of8AjVwxu0mz1ZSPu5pt5aBLdmxlwRz80/S7uKQ+i5AYDjNXLgRoGwAQRzTdPuIg+w4AXkVbu7ZWBmVM7u5FCnWMUMWlRN++WoGUc81bjH7IsO9QLaNJz2NXraCSN03A7c960CRgk1Wnk2PGx7Bhmta4mjm2FUGAop8MjlNsY481LrqSejaNjHsrHxzzS9+BSgEdxTx813JOe2DXAFTknd+tTL7x25+1SlNqcjmkxXql1q2n6REWRlDD4oO1fr/OUhfk1hWus6hrF9HGpJBODXqtlZGCwjibuBTLszRrsiGT5NNhQSQlpHJf4qlewRx20jMo3EfNAl7dqjMqHOPBFCmo20N6HMICyDk1kWsxt5wSSNpwRRxp11bvGpBBY1vRzBVUg9hTpCShb55o06dkhltYgmQxQZradhHIGJHxjNSSOQue5PaqU6CKMylQ79jxQzddVFb2KysLdkKuA5xRpCzNCjP+ZgDU4TA5rtvwKXFKE9xNIy4kyKXPPNcxAyfFQTspTvz4qt6i/kz7qQ7c4Qc+ap6i2LV4x+Y0ARXsOi69d+tamRp1Ai9ucHHNHXSs89xpLSTjBMjYU+BWy0kYADgHH+dUbi0inkDK7RAc7V80281KCwtyJHBfaTgV88dT6rdaprc89xIWAchF8AVmW7FLgMOxo40K6ReG5zRFuUOHyAtK08csb4bsKHtRSW1lF1DyvnFWYtSF1bjDYcjtVA30ltIQzHJPFaNt1PJArQS8ofNDnUN3JesvJKA8CseCFncDHFGfTfSMmpsMj20TT/hwDjY2D9qzdb6Um0zSzITwpoTPCc98VTvGARN3lhWrkeiu34FWrWYlx7QPmrfUR3RWuO2wVggfelHHNPJ44pAeea4EkGpVUYyTTlOO1PaQ8Z5qRWGO1YeoajdSK26Zjk1RtYhLKhckkmvWekNLtU2yCP3YzmjtgBnHxSW0atkHyKzb+MQT/s8jNDevTyekRu4xQHeMxEmSahtrSJlDEHJFD2o20cd05XIyal06V43Xax70baQ7SEbmJrcuEAj4rb0R2jVNrEcUy+vbhuooojKdhbkUbCNVgiIHJWmxoHYBuQfmqTabaRtc3Cwr6ijIOKXQZ5Ly1zM2SCQMfrWoRtfGSf1p47UuK5R7hSP3/jSSAbhTcDNDt7cSpfxoHO0t2q/IoW9iI8jmpEP+kn9DVG6GXfNYGoxous6ccA/m70vTd7PN1Lf2zSERZ/KP41uvuW4KiR8Bu2aqdQX89lEDAwUk98UEavdzyWcrtIdxFeXzZeRmYkkmuRfeOTRDprspwGPaiC5lf6NPce1VYJH2P7j2q6o9XTG388UNOTC+UYjmnTktGCWJNVJc4zuOaYWZuCxxVm3UJEGA5z3r1j8O3L2EjMASG+KOu+KHOtVB0CavGnUfJ71VuolfYDnG6tK3QF9pzgKKuW8Shx+oq71HGuy1/wBmh/013GlK+zuakCjYvJpojG4d+9PCD0z+tO9NeO9PCAUoX708Lx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1" name="图片 20" descr="下载.jpg"/>
          <p:cNvPicPr>
            <a:picLocks noChangeAspect="1"/>
          </p:cNvPicPr>
          <p:nvPr/>
        </p:nvPicPr>
        <p:blipFill>
          <a:blip r:embed="rId3" cstate="print"/>
          <a:stretch>
            <a:fillRect/>
          </a:stretch>
        </p:blipFill>
        <p:spPr>
          <a:xfrm>
            <a:off x="380999" y="1072444"/>
            <a:ext cx="1851378" cy="1851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10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ox(in)">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9"/>
          <p:cNvGraphicFramePr>
            <a:graphicFrameLocks noGrp="1"/>
          </p:cNvGraphicFramePr>
          <p:nvPr>
            <p:extLst>
              <p:ext uri="{D42A27DB-BD31-4B8C-83A1-F6EECF244321}">
                <p14:modId xmlns="" xmlns:p14="http://schemas.microsoft.com/office/powerpoint/2010/main" val="349562402"/>
              </p:ext>
            </p:extLst>
          </p:nvPr>
        </p:nvGraphicFramePr>
        <p:xfrm>
          <a:off x="323528" y="1052736"/>
          <a:ext cx="8064896" cy="4514056"/>
        </p:xfrm>
        <a:graphic>
          <a:graphicData uri="http://schemas.openxmlformats.org/drawingml/2006/table">
            <a:tbl>
              <a:tblPr/>
              <a:tblGrid>
                <a:gridCol w="1152128"/>
                <a:gridCol w="6912768"/>
              </a:tblGrid>
              <a:tr h="576064">
                <a:tc gridSpan="2">
                  <a:txBody>
                    <a:bodyPr/>
                    <a:lstStyle/>
                    <a:p>
                      <a:r>
                        <a:rPr lang="en-US" altLang="zh-CN" sz="2400" b="1" dirty="0" smtClean="0">
                          <a:latin typeface="黑体" pitchFamily="49" charset="-122"/>
                          <a:ea typeface="黑体" pitchFamily="49" charset="-122"/>
                        </a:rPr>
                        <a:t>        </a:t>
                      </a:r>
                      <a:r>
                        <a:rPr lang="zh-CN" altLang="en-US" sz="2400" b="1" dirty="0" smtClean="0">
                          <a:latin typeface="黑体" pitchFamily="49" charset="-122"/>
                          <a:ea typeface="黑体" pitchFamily="49" charset="-122"/>
                        </a:rPr>
                        <a:t>新航路开辟以来，中国遭遇的“海患”</a:t>
                      </a:r>
                      <a:endParaRPr lang="zh-CN" altLang="en-US" sz="2400" b="1" dirty="0">
                        <a:latin typeface="黑体" pitchFamily="49" charset="-122"/>
                        <a:ea typeface="黑体" pitchFamily="49"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48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黑体" pitchFamily="49" charset="-122"/>
                          <a:ea typeface="黑体" pitchFamily="49" charset="-122"/>
                        </a:rPr>
                        <a:t>1553</a:t>
                      </a:r>
                      <a:r>
                        <a:rPr kumimoji="0" lang="zh-CN" altLang="en-US" sz="1800" b="1" i="0" u="none" strike="noStrike" cap="none" normalizeH="0" baseline="0" dirty="0" smtClean="0">
                          <a:ln>
                            <a:noFill/>
                          </a:ln>
                          <a:solidFill>
                            <a:schemeClr val="tx1"/>
                          </a:solidFill>
                          <a:effectLst/>
                          <a:latin typeface="黑体" pitchFamily="49" charset="-122"/>
                          <a:ea typeface="黑体" pitchFamily="49"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黑体" pitchFamily="49" charset="-122"/>
                          <a:ea typeface="黑体" pitchFamily="49" charset="-122"/>
                        </a:rPr>
                        <a:t>  </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rPr>
                        <a:t>葡萄牙以欺骗的方式占据我国的澳门</a:t>
                      </a:r>
                      <a:endParaRPr kumimoji="0" lang="zh-CN" altLang="en-US" sz="2400" b="1" i="0" u="none" strike="noStrike" cap="none" normalizeH="0" baseline="0" dirty="0" smtClean="0">
                        <a:ln>
                          <a:noFill/>
                        </a:ln>
                        <a:solidFill>
                          <a:srgbClr val="FF0000"/>
                        </a:solidFill>
                        <a:effectLst/>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r>
                        <a:rPr lang="en-US" altLang="zh-CN" b="1" dirty="0" smtClean="0">
                          <a:latin typeface="黑体" pitchFamily="49" charset="-122"/>
                          <a:ea typeface="黑体" pitchFamily="49" charset="-122"/>
                        </a:rPr>
                        <a:t>1624</a:t>
                      </a:r>
                      <a:r>
                        <a:rPr lang="zh-CN" altLang="en-US" b="1" dirty="0" smtClean="0">
                          <a:latin typeface="黑体" pitchFamily="49" charset="-122"/>
                          <a:ea typeface="黑体" pitchFamily="49" charset="-122"/>
                        </a:rPr>
                        <a:t>年</a:t>
                      </a:r>
                      <a:endParaRPr lang="zh-CN" altLang="en-US" b="1" dirty="0">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cap="none" normalizeH="0" baseline="0" dirty="0" smtClean="0">
                          <a:ln>
                            <a:noFill/>
                          </a:ln>
                          <a:solidFill>
                            <a:srgbClr val="0000FF"/>
                          </a:solidFill>
                          <a:effectLst/>
                          <a:latin typeface="黑体" pitchFamily="49" charset="-122"/>
                          <a:ea typeface="黑体" pitchFamily="49" charset="-122"/>
                        </a:rPr>
                        <a:t>  </a:t>
                      </a:r>
                      <a:endParaRPr kumimoji="0" lang="zh-CN" altLang="en-US" sz="1800" b="1" i="0" u="none" strike="noStrike" cap="none" normalizeH="0" baseline="0" dirty="0" smtClean="0">
                        <a:ln>
                          <a:noFill/>
                        </a:ln>
                        <a:solidFill>
                          <a:srgbClr val="FF0000"/>
                        </a:solidFill>
                        <a:effectLst/>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r>
                        <a:rPr lang="en-US" altLang="zh-CN" b="1" dirty="0" smtClean="0">
                          <a:latin typeface="黑体" pitchFamily="49" charset="-122"/>
                          <a:ea typeface="黑体" pitchFamily="49" charset="-122"/>
                        </a:rPr>
                        <a:t>1840</a:t>
                      </a:r>
                      <a:r>
                        <a:rPr lang="zh-CN" altLang="en-US" b="1" dirty="0" smtClean="0">
                          <a:latin typeface="黑体" pitchFamily="49" charset="-122"/>
                          <a:ea typeface="黑体" pitchFamily="49" charset="-122"/>
                        </a:rPr>
                        <a:t>年</a:t>
                      </a:r>
                      <a:endParaRPr lang="zh-CN" altLang="en-US" b="1" dirty="0">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FF"/>
                          </a:solidFill>
                          <a:effectLst/>
                          <a:latin typeface="黑体" pitchFamily="49" charset="-122"/>
                          <a:ea typeface="黑体" pitchFamily="49" charset="-122"/>
                        </a:rPr>
                        <a:t>  </a:t>
                      </a:r>
                      <a:endParaRPr kumimoji="0" lang="zh-CN" altLang="en-US" sz="1800" b="1" i="0" u="none" strike="noStrike" cap="none" normalizeH="0" baseline="0" dirty="0" smtClean="0">
                        <a:ln>
                          <a:noFill/>
                        </a:ln>
                        <a:solidFill>
                          <a:srgbClr val="FF0000"/>
                        </a:solidFill>
                        <a:effectLst/>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56">
                <a:tc>
                  <a:txBody>
                    <a:bodyPr/>
                    <a:lstStyle/>
                    <a:p>
                      <a:r>
                        <a:rPr lang="en-US" altLang="zh-CN" b="1" dirty="0" smtClean="0">
                          <a:latin typeface="黑体" pitchFamily="49" charset="-122"/>
                          <a:ea typeface="黑体" pitchFamily="49" charset="-122"/>
                        </a:rPr>
                        <a:t>1856</a:t>
                      </a:r>
                      <a:r>
                        <a:rPr lang="zh-CN" altLang="en-US" b="1" dirty="0" smtClean="0">
                          <a:latin typeface="黑体" pitchFamily="49" charset="-122"/>
                          <a:ea typeface="黑体" pitchFamily="49" charset="-122"/>
                        </a:rPr>
                        <a:t>年</a:t>
                      </a:r>
                      <a:endParaRPr lang="zh-CN" altLang="en-US" b="1" dirty="0">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104">
                <a:tc>
                  <a:txBody>
                    <a:bodyPr/>
                    <a:lstStyle/>
                    <a:p>
                      <a:r>
                        <a:rPr lang="en-US" altLang="zh-CN" b="1" dirty="0" smtClean="0">
                          <a:latin typeface="黑体" pitchFamily="49" charset="-122"/>
                          <a:ea typeface="黑体" pitchFamily="49" charset="-122"/>
                        </a:rPr>
                        <a:t>1894</a:t>
                      </a:r>
                      <a:r>
                        <a:rPr lang="zh-CN" altLang="en-US" b="1" dirty="0" smtClean="0">
                          <a:latin typeface="黑体" pitchFamily="49" charset="-122"/>
                          <a:ea typeface="黑体" pitchFamily="49" charset="-122"/>
                        </a:rPr>
                        <a:t>年</a:t>
                      </a:r>
                      <a:endParaRPr lang="zh-CN" altLang="en-US" b="1" dirty="0">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624">
                <a:tc>
                  <a:txBody>
                    <a:bodyPr/>
                    <a:lstStyle/>
                    <a:p>
                      <a:r>
                        <a:rPr lang="en-US" altLang="zh-CN" b="1" dirty="0" smtClean="0">
                          <a:latin typeface="黑体" pitchFamily="49" charset="-122"/>
                          <a:ea typeface="黑体" pitchFamily="49" charset="-122"/>
                        </a:rPr>
                        <a:t>19</a:t>
                      </a:r>
                      <a:r>
                        <a:rPr lang="zh-CN" altLang="en-US" b="1" dirty="0" smtClean="0">
                          <a:latin typeface="黑体" pitchFamily="49" charset="-122"/>
                          <a:ea typeface="黑体" pitchFamily="49" charset="-122"/>
                        </a:rPr>
                        <a:t>世纪末</a:t>
                      </a:r>
                      <a:endParaRPr lang="zh-CN" altLang="en-US" b="1" dirty="0">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F0000"/>
                        </a:solidFill>
                        <a:effectLst/>
                        <a:latin typeface="黑体" pitchFamily="49" charset="-122"/>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矩形 5"/>
          <p:cNvSpPr/>
          <p:nvPr/>
        </p:nvSpPr>
        <p:spPr>
          <a:xfrm>
            <a:off x="1513819" y="2308810"/>
            <a:ext cx="5088252" cy="400110"/>
          </a:xfrm>
          <a:prstGeom prst="rect">
            <a:avLst/>
          </a:prstGeom>
        </p:spPr>
        <p:txBody>
          <a:bodyPr wrap="none">
            <a:spAutoFit/>
          </a:bodyPr>
          <a:lstStyle/>
          <a:p>
            <a:r>
              <a:rPr lang="zh-CN" altLang="en-US" sz="2000" b="1" dirty="0" smtClean="0">
                <a:solidFill>
                  <a:srgbClr val="002060"/>
                </a:solidFill>
                <a:latin typeface="黑体" pitchFamily="49" charset="-122"/>
                <a:ea typeface="黑体" pitchFamily="49" charset="-122"/>
              </a:rPr>
              <a:t>荷兰趁明末农民战争之际，</a:t>
            </a:r>
            <a:r>
              <a:rPr lang="zh-CN" altLang="en-US" sz="2000" b="1" dirty="0" smtClean="0">
                <a:solidFill>
                  <a:srgbClr val="FF0000"/>
                </a:solidFill>
                <a:latin typeface="黑体" pitchFamily="49" charset="-122"/>
                <a:ea typeface="黑体" pitchFamily="49" charset="-122"/>
              </a:rPr>
              <a:t>侵占我国的台湾</a:t>
            </a:r>
            <a:endParaRPr lang="zh-CN" altLang="en-US" sz="2000" dirty="0">
              <a:solidFill>
                <a:srgbClr val="FF0000"/>
              </a:solidFill>
              <a:latin typeface="黑体" pitchFamily="49" charset="-122"/>
              <a:ea typeface="黑体" pitchFamily="49" charset="-122"/>
            </a:endParaRPr>
          </a:p>
        </p:txBody>
      </p:sp>
      <p:sp>
        <p:nvSpPr>
          <p:cNvPr id="7" name="矩形 6"/>
          <p:cNvSpPr/>
          <p:nvPr/>
        </p:nvSpPr>
        <p:spPr>
          <a:xfrm>
            <a:off x="1573078" y="2996952"/>
            <a:ext cx="5604419" cy="400110"/>
          </a:xfrm>
          <a:prstGeom prst="rect">
            <a:avLst/>
          </a:prstGeom>
        </p:spPr>
        <p:txBody>
          <a:bodyPr wrap="none">
            <a:spAutoFit/>
          </a:bodyPr>
          <a:lstStyle/>
          <a:p>
            <a:r>
              <a:rPr lang="zh-CN" altLang="en-US" sz="2000" b="1" dirty="0" smtClean="0">
                <a:solidFill>
                  <a:srgbClr val="002060"/>
                </a:solidFill>
                <a:latin typeface="黑体" pitchFamily="49" charset="-122"/>
                <a:ea typeface="黑体" pitchFamily="49" charset="-122"/>
              </a:rPr>
              <a:t>英国发动鸦片战争，逼迫中国签订</a:t>
            </a:r>
            <a:r>
              <a:rPr lang="en-US" altLang="zh-CN" sz="2000" b="1" dirty="0" smtClean="0">
                <a:solidFill>
                  <a:srgbClr val="FF0000"/>
                </a:solidFill>
                <a:latin typeface="黑体" pitchFamily="49" charset="-122"/>
                <a:ea typeface="黑体" pitchFamily="49" charset="-122"/>
              </a:rPr>
              <a:t>《</a:t>
            </a:r>
            <a:r>
              <a:rPr lang="zh-CN" altLang="en-US" sz="2000" b="1" dirty="0" smtClean="0">
                <a:solidFill>
                  <a:srgbClr val="FF0000"/>
                </a:solidFill>
                <a:latin typeface="黑体" pitchFamily="49" charset="-122"/>
                <a:ea typeface="黑体" pitchFamily="49" charset="-122"/>
              </a:rPr>
              <a:t>南京条约</a:t>
            </a:r>
            <a:r>
              <a:rPr lang="en-US" altLang="zh-CN" sz="2000" b="1" dirty="0" smtClean="0">
                <a:solidFill>
                  <a:srgbClr val="FF0000"/>
                </a:solidFill>
                <a:latin typeface="黑体" pitchFamily="49" charset="-122"/>
                <a:ea typeface="黑体" pitchFamily="49" charset="-122"/>
              </a:rPr>
              <a:t>》</a:t>
            </a:r>
            <a:endParaRPr lang="zh-CN" altLang="en-US" sz="2000" dirty="0">
              <a:solidFill>
                <a:srgbClr val="FF0000"/>
              </a:solidFill>
              <a:latin typeface="黑体" pitchFamily="49" charset="-122"/>
              <a:ea typeface="黑体" pitchFamily="49" charset="-122"/>
            </a:endParaRPr>
          </a:p>
        </p:txBody>
      </p:sp>
      <p:sp>
        <p:nvSpPr>
          <p:cNvPr id="8" name="矩形 7"/>
          <p:cNvSpPr/>
          <p:nvPr/>
        </p:nvSpPr>
        <p:spPr>
          <a:xfrm>
            <a:off x="1513819" y="3549462"/>
            <a:ext cx="6894836" cy="400110"/>
          </a:xfrm>
          <a:prstGeom prst="rect">
            <a:avLst/>
          </a:prstGeom>
        </p:spPr>
        <p:txBody>
          <a:bodyPr wrap="none">
            <a:spAutoFit/>
          </a:bodyPr>
          <a:lstStyle/>
          <a:p>
            <a:r>
              <a:rPr lang="zh-CN" altLang="en-US" sz="2000" b="1" dirty="0" smtClean="0">
                <a:solidFill>
                  <a:srgbClr val="002060"/>
                </a:solidFill>
                <a:latin typeface="黑体" pitchFamily="49" charset="-122"/>
                <a:ea typeface="黑体" pitchFamily="49" charset="-122"/>
              </a:rPr>
              <a:t>英法等国发动</a:t>
            </a:r>
            <a:r>
              <a:rPr lang="zh-CN" altLang="en-US" sz="2000" b="1" dirty="0" smtClean="0">
                <a:solidFill>
                  <a:srgbClr val="FF0000"/>
                </a:solidFill>
                <a:latin typeface="黑体" pitchFamily="49" charset="-122"/>
                <a:ea typeface="黑体" pitchFamily="49" charset="-122"/>
              </a:rPr>
              <a:t>第二次鸦片战争</a:t>
            </a:r>
            <a:r>
              <a:rPr lang="zh-CN" altLang="en-US" sz="2000" b="1" dirty="0" smtClean="0">
                <a:solidFill>
                  <a:srgbClr val="002060"/>
                </a:solidFill>
                <a:latin typeface="黑体" pitchFamily="49" charset="-122"/>
                <a:ea typeface="黑体" pitchFamily="49" charset="-122"/>
              </a:rPr>
              <a:t>，迫使中国进一步割地赔款</a:t>
            </a:r>
            <a:endParaRPr lang="zh-CN" altLang="en-US" sz="2000" dirty="0">
              <a:solidFill>
                <a:srgbClr val="FF0000"/>
              </a:solidFill>
              <a:latin typeface="黑体" pitchFamily="49" charset="-122"/>
              <a:ea typeface="黑体" pitchFamily="49" charset="-122"/>
            </a:endParaRPr>
          </a:p>
        </p:txBody>
      </p:sp>
      <p:sp>
        <p:nvSpPr>
          <p:cNvPr id="9" name="矩形 8"/>
          <p:cNvSpPr/>
          <p:nvPr/>
        </p:nvSpPr>
        <p:spPr>
          <a:xfrm>
            <a:off x="1513819" y="4102690"/>
            <a:ext cx="6894836" cy="1193596"/>
          </a:xfrm>
          <a:prstGeom prst="rect">
            <a:avLst/>
          </a:prstGeom>
        </p:spPr>
        <p:txBody>
          <a:bodyPr wrap="none">
            <a:spAutoFit/>
          </a:bodyPr>
          <a:lstStyle/>
          <a:p>
            <a:pPr>
              <a:lnSpc>
                <a:spcPts val="3000"/>
              </a:lnSpc>
            </a:pPr>
            <a:r>
              <a:rPr lang="zh-CN" altLang="en-US" sz="2000" b="1" dirty="0" smtClean="0">
                <a:solidFill>
                  <a:srgbClr val="002060"/>
                </a:solidFill>
                <a:latin typeface="黑体" pitchFamily="49" charset="-122"/>
                <a:ea typeface="黑体" pitchFamily="49" charset="-122"/>
              </a:rPr>
              <a:t>日本通过</a:t>
            </a:r>
            <a:r>
              <a:rPr lang="zh-CN" altLang="en-US" sz="2000" b="1" dirty="0" smtClean="0">
                <a:solidFill>
                  <a:srgbClr val="FF0000"/>
                </a:solidFill>
                <a:latin typeface="黑体" pitchFamily="49" charset="-122"/>
                <a:ea typeface="黑体" pitchFamily="49" charset="-122"/>
              </a:rPr>
              <a:t>甲午战争</a:t>
            </a:r>
            <a:r>
              <a:rPr lang="zh-CN" altLang="en-US" sz="2000" b="1" dirty="0" smtClean="0">
                <a:solidFill>
                  <a:srgbClr val="002060"/>
                </a:solidFill>
                <a:latin typeface="黑体" pitchFamily="49" charset="-122"/>
                <a:ea typeface="黑体" pitchFamily="49" charset="-122"/>
              </a:rPr>
              <a:t>，从清政府手里抢走辽东半岛和台湾岛，</a:t>
            </a:r>
            <a:endParaRPr lang="en-US" altLang="zh-CN" sz="2000" b="1" dirty="0" smtClean="0">
              <a:solidFill>
                <a:srgbClr val="002060"/>
              </a:solidFill>
              <a:latin typeface="黑体" pitchFamily="49" charset="-122"/>
              <a:ea typeface="黑体" pitchFamily="49" charset="-122"/>
            </a:endParaRPr>
          </a:p>
          <a:p>
            <a:pPr>
              <a:lnSpc>
                <a:spcPts val="3000"/>
              </a:lnSpc>
            </a:pPr>
            <a:r>
              <a:rPr lang="zh-CN" altLang="en-US" sz="2000" b="1" dirty="0" smtClean="0">
                <a:solidFill>
                  <a:srgbClr val="002060"/>
                </a:solidFill>
                <a:latin typeface="黑体" pitchFamily="49" charset="-122"/>
                <a:ea typeface="黑体" pitchFamily="49" charset="-122"/>
              </a:rPr>
              <a:t>还引发了“三国干涉还辽”事件。</a:t>
            </a:r>
            <a:endParaRPr lang="en-US" altLang="zh-CN" sz="2000" b="1" dirty="0" smtClean="0">
              <a:solidFill>
                <a:srgbClr val="002060"/>
              </a:solidFill>
              <a:latin typeface="黑体" pitchFamily="49" charset="-122"/>
              <a:ea typeface="黑体" pitchFamily="49" charset="-122"/>
            </a:endParaRPr>
          </a:p>
          <a:p>
            <a:pPr>
              <a:lnSpc>
                <a:spcPts val="3000"/>
              </a:lnSpc>
            </a:pPr>
            <a:endParaRPr lang="zh-CN" altLang="en-US" sz="2000" dirty="0">
              <a:solidFill>
                <a:srgbClr val="FF0000"/>
              </a:solidFill>
              <a:latin typeface="黑体" pitchFamily="49" charset="-122"/>
              <a:ea typeface="黑体" pitchFamily="49" charset="-122"/>
            </a:endParaRPr>
          </a:p>
        </p:txBody>
      </p:sp>
      <p:sp>
        <p:nvSpPr>
          <p:cNvPr id="10" name="矩形 9"/>
          <p:cNvSpPr/>
          <p:nvPr/>
        </p:nvSpPr>
        <p:spPr>
          <a:xfrm>
            <a:off x="1513819" y="4980249"/>
            <a:ext cx="3797835" cy="400110"/>
          </a:xfrm>
          <a:prstGeom prst="rect">
            <a:avLst/>
          </a:prstGeom>
        </p:spPr>
        <p:txBody>
          <a:bodyPr wrap="none">
            <a:spAutoFit/>
          </a:bodyPr>
          <a:lstStyle/>
          <a:p>
            <a:r>
              <a:rPr lang="zh-CN" altLang="en-US" sz="2000" b="1" dirty="0" smtClean="0">
                <a:solidFill>
                  <a:srgbClr val="002060"/>
                </a:solidFill>
                <a:latin typeface="黑体" pitchFamily="49" charset="-122"/>
                <a:ea typeface="黑体" pitchFamily="49" charset="-122"/>
              </a:rPr>
              <a:t>西方列强掀起了</a:t>
            </a:r>
            <a:r>
              <a:rPr lang="zh-CN" altLang="en-US" sz="2000" b="1" dirty="0" smtClean="0">
                <a:solidFill>
                  <a:srgbClr val="FF0000"/>
                </a:solidFill>
                <a:latin typeface="黑体" pitchFamily="49" charset="-122"/>
                <a:ea typeface="黑体" pitchFamily="49" charset="-122"/>
              </a:rPr>
              <a:t>瓜分中国的狂潮</a:t>
            </a:r>
            <a:endParaRPr lang="zh-CN" altLang="en-US" sz="2000" dirty="0">
              <a:solidFill>
                <a:srgbClr val="FF0000"/>
              </a:solidFill>
              <a:latin typeface="黑体" pitchFamily="49" charset="-122"/>
              <a:ea typeface="黑体" pitchFamily="49" charset="-122"/>
            </a:endParaRPr>
          </a:p>
        </p:txBody>
      </p:sp>
      <p:sp>
        <p:nvSpPr>
          <p:cNvPr id="11" name="矩形 10"/>
          <p:cNvSpPr/>
          <p:nvPr/>
        </p:nvSpPr>
        <p:spPr>
          <a:xfrm>
            <a:off x="246645" y="5779354"/>
            <a:ext cx="8443337" cy="861774"/>
          </a:xfrm>
          <a:prstGeom prst="rect">
            <a:avLst/>
          </a:prstGeom>
          <a:solidFill>
            <a:schemeClr val="accent5">
              <a:lumMod val="20000"/>
              <a:lumOff val="80000"/>
            </a:schemeClr>
          </a:solidFill>
        </p:spPr>
        <p:txBody>
          <a:bodyPr wrap="none">
            <a:spAutoFit/>
          </a:bodyPr>
          <a:lstStyle/>
          <a:p>
            <a:pPr>
              <a:lnSpc>
                <a:spcPts val="3000"/>
              </a:lnSpc>
            </a:pPr>
            <a:r>
              <a:rPr lang="zh-CN" altLang="en-US" sz="2000" b="1" dirty="0" smtClean="0">
                <a:solidFill>
                  <a:srgbClr val="002060"/>
                </a:solidFill>
                <a:latin typeface="黑体" pitchFamily="49" charset="-122"/>
                <a:ea typeface="黑体" pitchFamily="49" charset="-122"/>
              </a:rPr>
              <a:t>近代以来，辽阔的海洋不仅没有成为中国的天然屏障，还成了伤心之地！</a:t>
            </a:r>
            <a:endParaRPr lang="en-US" altLang="zh-CN" sz="2000" b="1" dirty="0" smtClean="0">
              <a:solidFill>
                <a:srgbClr val="002060"/>
              </a:solidFill>
              <a:latin typeface="黑体" pitchFamily="49" charset="-122"/>
              <a:ea typeface="黑体" pitchFamily="49" charset="-122"/>
            </a:endParaRPr>
          </a:p>
          <a:p>
            <a:pPr>
              <a:lnSpc>
                <a:spcPts val="3000"/>
              </a:lnSpc>
            </a:pPr>
            <a:r>
              <a:rPr lang="zh-CN" altLang="en-US" sz="2000" b="1" dirty="0" smtClean="0">
                <a:solidFill>
                  <a:srgbClr val="002060"/>
                </a:solidFill>
                <a:latin typeface="黑体" pitchFamily="49" charset="-122"/>
                <a:ea typeface="黑体" pitchFamily="49" charset="-122"/>
              </a:rPr>
              <a:t>历史已经给出结论：海洋安危关乎中华安危。</a:t>
            </a:r>
            <a:endParaRPr lang="zh-CN" altLang="en-US" sz="2000" dirty="0"/>
          </a:p>
        </p:txBody>
      </p:sp>
      <p:sp>
        <p:nvSpPr>
          <p:cNvPr id="12" name="TextBox 2"/>
          <p:cNvSpPr txBox="1">
            <a:spLocks noChangeArrowheads="1"/>
          </p:cNvSpPr>
          <p:nvPr/>
        </p:nvSpPr>
        <p:spPr bwMode="auto">
          <a:xfrm>
            <a:off x="198665" y="351064"/>
            <a:ext cx="5505450" cy="581057"/>
          </a:xfrm>
          <a:prstGeom prst="rect">
            <a:avLst/>
          </a:prstGeom>
          <a:solidFill>
            <a:schemeClr val="bg1"/>
          </a:solidFill>
          <a:ln w="25400">
            <a:solidFill>
              <a:schemeClr val="accent2"/>
            </a:solidFill>
            <a:miter lim="800000"/>
            <a:headEnd/>
            <a:tailEnd/>
          </a:ln>
          <a:effectLst>
            <a:outerShdw dist="38100" dir="16200000" algn="ctr" rotWithShape="0">
              <a:srgbClr val="000000">
                <a:alpha val="25000"/>
              </a:srgbClr>
            </a:outerShdw>
          </a:effectLst>
        </p:spPr>
        <p:txBody>
          <a:bodyPr wrap="square">
            <a:spAutoFit/>
          </a:bodyPr>
          <a:lstStyle/>
          <a:p>
            <a:pPr>
              <a:lnSpc>
                <a:spcPct val="150000"/>
              </a:lnSpc>
            </a:pPr>
            <a:r>
              <a:rPr lang="zh-CN" altLang="en-US" sz="2400" b="1" dirty="0" smtClean="0">
                <a:solidFill>
                  <a:srgbClr val="FF0000"/>
                </a:solidFill>
                <a:latin typeface="华康俪金黑W8(P)"/>
                <a:ea typeface="华康俪金黑W8(P)"/>
                <a:cs typeface="华康俪金黑W8(P)"/>
                <a:sym typeface="+mn-ea"/>
              </a:rPr>
              <a:t>三、对晚晴的</a:t>
            </a:r>
            <a:r>
              <a:rPr lang="zh-CN" altLang="zh-CN" sz="2400" b="1" dirty="0" smtClean="0">
                <a:solidFill>
                  <a:srgbClr val="FF0000"/>
                </a:solidFill>
                <a:latin typeface="华康俪金黑W8(P)"/>
                <a:ea typeface="华康俪金黑W8(P)"/>
                <a:cs typeface="华康俪金黑W8(P)"/>
                <a:sym typeface="+mn-ea"/>
              </a:rPr>
              <a:t>海防与塞防之争</a:t>
            </a:r>
            <a:r>
              <a:rPr lang="zh-CN" altLang="en-US" sz="2400" b="1" dirty="0" smtClean="0">
                <a:solidFill>
                  <a:srgbClr val="FF0000"/>
                </a:solidFill>
                <a:latin typeface="华康俪金黑W8(P)"/>
                <a:ea typeface="华康俪金黑W8(P)"/>
                <a:cs typeface="华康俪金黑W8(P)"/>
                <a:sym typeface="+mn-ea"/>
              </a:rPr>
              <a:t>的</a:t>
            </a:r>
            <a:r>
              <a:rPr lang="zh-CN" altLang="zh-CN" sz="2400" b="1" dirty="0" smtClean="0">
                <a:solidFill>
                  <a:srgbClr val="FF0000"/>
                </a:solidFill>
                <a:latin typeface="华康俪金黑W8(P)"/>
                <a:ea typeface="华康俪金黑W8(P)"/>
                <a:cs typeface="华康俪金黑W8(P)"/>
                <a:sym typeface="+mn-ea"/>
              </a:rPr>
              <a:t>反思</a:t>
            </a:r>
            <a:endParaRPr lang="en-US" altLang="zh-CN" sz="2400" b="1" dirty="0" smtClean="0">
              <a:solidFill>
                <a:srgbClr val="FF0000"/>
              </a:solidFill>
              <a:latin typeface="华康俪金黑W8(P)"/>
              <a:ea typeface="华康俪金黑W8(P)"/>
              <a:cs typeface="华康俪金黑W8(P)"/>
              <a:sym typeface="+mn-ea"/>
            </a:endParaRPr>
          </a:p>
        </p:txBody>
      </p:sp>
      <p:sp>
        <p:nvSpPr>
          <p:cNvPr id="4" name="矩形 3"/>
          <p:cNvSpPr/>
          <p:nvPr/>
        </p:nvSpPr>
        <p:spPr>
          <a:xfrm>
            <a:off x="33814" y="424931"/>
            <a:ext cx="9110186" cy="461665"/>
          </a:xfrm>
          <a:prstGeom prst="rect">
            <a:avLst/>
          </a:prstGeom>
          <a:solidFill>
            <a:schemeClr val="accent3">
              <a:lumMod val="40000"/>
              <a:lumOff val="60000"/>
            </a:schemeClr>
          </a:solidFill>
        </p:spPr>
        <p:txBody>
          <a:bodyPr wrap="none">
            <a:spAutoFit/>
          </a:bodyPr>
          <a:lstStyle/>
          <a:p>
            <a:r>
              <a:rPr lang="zh-CN" altLang="en-US" sz="2400" b="1" dirty="0" smtClean="0">
                <a:solidFill>
                  <a:srgbClr val="FF0000"/>
                </a:solidFill>
                <a:latin typeface="华文新魏" pitchFamily="2" charset="-122"/>
                <a:ea typeface="华文新魏" pitchFamily="2" charset="-122"/>
              </a:rPr>
              <a:t>思考：新航路开辟以来，我国遭遇了来自海上的哪些国家的侵犯？</a:t>
            </a:r>
            <a:endParaRPr lang="zh-CN" altLang="en-US" sz="2400" b="1" dirty="0">
              <a:solidFill>
                <a:srgbClr val="FF0000"/>
              </a:solidFill>
              <a:latin typeface="华文新魏" pitchFamily="2" charset="-122"/>
              <a:ea typeface="华文新魏" pitchFamily="2" charset="-122"/>
            </a:endParaRPr>
          </a:p>
        </p:txBody>
      </p:sp>
    </p:spTree>
    <p:extLst>
      <p:ext uri="{BB962C8B-B14F-4D97-AF65-F5344CB8AC3E}">
        <p14:creationId xmlns="" xmlns:p14="http://schemas.microsoft.com/office/powerpoint/2010/main" val="18600363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ox(i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0578" y="1067964"/>
            <a:ext cx="7969956" cy="1569660"/>
          </a:xfrm>
          <a:prstGeom prst="rect">
            <a:avLst/>
          </a:prstGeom>
        </p:spPr>
        <p:txBody>
          <a:bodyPr wrap="square">
            <a:spAutoFit/>
          </a:bodyPr>
          <a:lstStyle/>
          <a:p>
            <a:r>
              <a:rPr lang="zh-CN" altLang="en-US" sz="2400" b="1" dirty="0" smtClean="0"/>
              <a:t>一、抵御侵略，保卫国家的海疆；</a:t>
            </a:r>
            <a:endParaRPr lang="en-US" altLang="zh-CN" sz="2400" b="1" dirty="0" smtClean="0"/>
          </a:p>
          <a:p>
            <a:r>
              <a:rPr lang="zh-CN" altLang="en-US" sz="2400" b="1" dirty="0" smtClean="0"/>
              <a:t>二、镇压国内反抗，维护统治秩序；</a:t>
            </a:r>
            <a:endParaRPr lang="en-US" altLang="zh-CN" sz="2400" b="1" dirty="0" smtClean="0"/>
          </a:p>
          <a:p>
            <a:r>
              <a:rPr lang="zh-CN" altLang="en-US" sz="2400" b="1" dirty="0" smtClean="0"/>
              <a:t>三、执行清政府海外政治使命，保卫藩属国和旅居海外的华侨。</a:t>
            </a:r>
            <a:endParaRPr lang="zh-CN" altLang="en-US" sz="2400" b="1" dirty="0"/>
          </a:p>
        </p:txBody>
      </p:sp>
      <p:sp>
        <p:nvSpPr>
          <p:cNvPr id="8" name="矩形 7"/>
          <p:cNvSpPr/>
          <p:nvPr/>
        </p:nvSpPr>
        <p:spPr>
          <a:xfrm>
            <a:off x="4620228" y="3305534"/>
            <a:ext cx="4128661" cy="1477328"/>
          </a:xfrm>
          <a:prstGeom prst="rect">
            <a:avLst/>
          </a:prstGeom>
        </p:spPr>
        <p:txBody>
          <a:bodyPr wrap="square">
            <a:spAutoFit/>
          </a:bodyPr>
          <a:lstStyle/>
          <a:p>
            <a:r>
              <a:rPr lang="en-US" altLang="zh-CN" sz="2000" b="1" dirty="0" smtClean="0">
                <a:solidFill>
                  <a:srgbClr val="0C12FC"/>
                </a:solidFill>
                <a:latin typeface="楷体" pitchFamily="49" charset="-122"/>
                <a:ea typeface="楷体" pitchFamily="49" charset="-122"/>
              </a:rPr>
              <a:t> </a:t>
            </a:r>
            <a:r>
              <a:rPr lang="zh-CN" altLang="en-US" sz="2400" dirty="0" smtClean="0"/>
              <a:t>　</a:t>
            </a:r>
            <a:r>
              <a:rPr lang="en-US" altLang="zh-CN" sz="2200" b="1" dirty="0" smtClean="0">
                <a:latin typeface="楷体" pitchFamily="49" charset="-122"/>
                <a:ea typeface="楷体" pitchFamily="49" charset="-122"/>
              </a:rPr>
              <a:t>1894</a:t>
            </a:r>
            <a:r>
              <a:rPr lang="zh-CN" altLang="en-US" sz="2200" b="1" dirty="0" smtClean="0">
                <a:latin typeface="楷体" pitchFamily="49" charset="-122"/>
                <a:ea typeface="楷体" pitchFamily="49" charset="-122"/>
              </a:rPr>
              <a:t>年日本发动甲午战争，翌年清政府战败，于</a:t>
            </a:r>
            <a:r>
              <a:rPr lang="en-US" altLang="zh-CN" sz="2200" b="1" dirty="0" smtClean="0">
                <a:latin typeface="楷体" pitchFamily="49" charset="-122"/>
                <a:ea typeface="楷体" pitchFamily="49" charset="-122"/>
              </a:rPr>
              <a:t>4</a:t>
            </a:r>
            <a:r>
              <a:rPr lang="zh-CN" altLang="en-US" sz="2200" b="1" dirty="0" smtClean="0">
                <a:latin typeface="楷体" pitchFamily="49" charset="-122"/>
                <a:ea typeface="楷体" pitchFamily="49" charset="-122"/>
              </a:rPr>
              <a:t>月</a:t>
            </a:r>
            <a:r>
              <a:rPr lang="en-US" altLang="zh-CN" sz="2200" b="1" dirty="0" smtClean="0">
                <a:latin typeface="楷体" pitchFamily="49" charset="-122"/>
                <a:ea typeface="楷体" pitchFamily="49" charset="-122"/>
              </a:rPr>
              <a:t>17</a:t>
            </a:r>
            <a:r>
              <a:rPr lang="zh-CN" altLang="en-US" sz="2200" b="1" dirty="0" smtClean="0">
                <a:latin typeface="楷体" pitchFamily="49" charset="-122"/>
                <a:ea typeface="楷体" pitchFamily="49" charset="-122"/>
              </a:rPr>
              <a:t>日被迫签订丧权辱国的</a:t>
            </a:r>
            <a:r>
              <a:rPr lang="en-US" altLang="zh-CN" sz="2200" b="1" dirty="0" smtClean="0">
                <a:latin typeface="楷体" pitchFamily="49" charset="-122"/>
                <a:ea typeface="楷体" pitchFamily="49" charset="-122"/>
              </a:rPr>
              <a:t>《</a:t>
            </a:r>
            <a:r>
              <a:rPr lang="zh-CN" altLang="en-US" sz="2200" b="1" dirty="0" smtClean="0">
                <a:latin typeface="楷体" pitchFamily="49" charset="-122"/>
                <a:ea typeface="楷体" pitchFamily="49" charset="-122"/>
              </a:rPr>
              <a:t>马关条约</a:t>
            </a:r>
            <a:r>
              <a:rPr lang="en-US" altLang="zh-CN" sz="2200" b="1" dirty="0" smtClean="0">
                <a:latin typeface="楷体" pitchFamily="49" charset="-122"/>
                <a:ea typeface="楷体" pitchFamily="49" charset="-122"/>
              </a:rPr>
              <a:t>》</a:t>
            </a:r>
            <a:r>
              <a:rPr lang="zh-CN" altLang="en-US" sz="2200" b="1" dirty="0" smtClean="0">
                <a:latin typeface="楷体" pitchFamily="49" charset="-122"/>
                <a:ea typeface="楷体" pitchFamily="49" charset="-122"/>
              </a:rPr>
              <a:t>，把台湾割让给日本。　　</a:t>
            </a:r>
            <a:endParaRPr lang="en-US" altLang="zh-CN" sz="2200" b="1" dirty="0" smtClean="0">
              <a:latin typeface="楷体" pitchFamily="49" charset="-122"/>
              <a:ea typeface="楷体" pitchFamily="49" charset="-122"/>
            </a:endParaRPr>
          </a:p>
        </p:txBody>
      </p:sp>
      <p:pic>
        <p:nvPicPr>
          <p:cNvPr id="9" name="Picture 2" descr="https://img1.baidu.com/it/u=3942834207,271533403&amp;fm=26&amp;fmt=auto&amp;gp=0.jpg"/>
          <p:cNvPicPr>
            <a:picLocks noChangeAspect="1" noChangeArrowheads="1"/>
          </p:cNvPicPr>
          <p:nvPr/>
        </p:nvPicPr>
        <p:blipFill>
          <a:blip r:embed="rId2" cstate="print"/>
          <a:srcRect/>
          <a:stretch>
            <a:fillRect/>
          </a:stretch>
        </p:blipFill>
        <p:spPr bwMode="auto">
          <a:xfrm>
            <a:off x="494245" y="3260015"/>
            <a:ext cx="3885843" cy="2034473"/>
          </a:xfrm>
          <a:prstGeom prst="rect">
            <a:avLst/>
          </a:prstGeom>
          <a:noFill/>
        </p:spPr>
      </p:pic>
      <p:sp>
        <p:nvSpPr>
          <p:cNvPr id="11" name="TextBox 2"/>
          <p:cNvSpPr txBox="1">
            <a:spLocks noChangeArrowheads="1"/>
          </p:cNvSpPr>
          <p:nvPr/>
        </p:nvSpPr>
        <p:spPr bwMode="auto">
          <a:xfrm>
            <a:off x="390577" y="181731"/>
            <a:ext cx="3323468" cy="581057"/>
          </a:xfrm>
          <a:prstGeom prst="rect">
            <a:avLst/>
          </a:prstGeom>
          <a:solidFill>
            <a:schemeClr val="bg1"/>
          </a:solidFill>
          <a:ln w="25400">
            <a:solidFill>
              <a:schemeClr val="accent2"/>
            </a:solidFill>
            <a:miter lim="800000"/>
            <a:headEnd/>
            <a:tailEnd/>
          </a:ln>
          <a:effectLst>
            <a:outerShdw dist="38100" dir="16200000" algn="ctr" rotWithShape="0">
              <a:srgbClr val="000000">
                <a:alpha val="25000"/>
              </a:srgbClr>
            </a:outerShdw>
          </a:effectLst>
        </p:spPr>
        <p:txBody>
          <a:bodyPr wrap="square">
            <a:spAutoFit/>
          </a:bodyPr>
          <a:lstStyle/>
          <a:p>
            <a:pPr>
              <a:lnSpc>
                <a:spcPct val="150000"/>
              </a:lnSpc>
            </a:pPr>
            <a:r>
              <a:rPr lang="en-US" altLang="zh-CN" sz="2400" b="1" dirty="0" smtClean="0">
                <a:solidFill>
                  <a:srgbClr val="0C12FC"/>
                </a:solidFill>
                <a:latin typeface="华康俪金黑W8(P)"/>
                <a:ea typeface="华康俪金黑W8(P)"/>
                <a:cs typeface="华康俪金黑W8(P)"/>
                <a:sym typeface="+mn-ea"/>
              </a:rPr>
              <a:t>1</a:t>
            </a:r>
            <a:r>
              <a:rPr lang="zh-CN" altLang="en-US" sz="2400" b="1" dirty="0" smtClean="0">
                <a:solidFill>
                  <a:srgbClr val="0C12FC"/>
                </a:solidFill>
                <a:latin typeface="华康俪金黑W8(P)"/>
                <a:ea typeface="华康俪金黑W8(P)"/>
                <a:cs typeface="华康俪金黑W8(P)"/>
                <a:sym typeface="+mn-ea"/>
              </a:rPr>
              <a:t>、中国近代海洋战略</a:t>
            </a:r>
            <a:endParaRPr lang="en-US" altLang="zh-CN" sz="2400" b="1" dirty="0" smtClean="0">
              <a:solidFill>
                <a:srgbClr val="0C12FC"/>
              </a:solidFill>
              <a:latin typeface="华康俪金黑W8(P)"/>
              <a:ea typeface="华康俪金黑W8(P)"/>
              <a:cs typeface="华康俪金黑W8(P)"/>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2667" y="501641"/>
            <a:ext cx="7874000" cy="5652830"/>
          </a:xfrm>
          <a:prstGeom prst="rect">
            <a:avLst/>
          </a:prstGeom>
        </p:spPr>
        <p:txBody>
          <a:bodyPr wrap="square">
            <a:spAutoFit/>
          </a:bodyPr>
          <a:lstStyle/>
          <a:p>
            <a:r>
              <a:rPr lang="zh-CN" altLang="en-US" sz="2800" b="1" dirty="0" smtClean="0">
                <a:solidFill>
                  <a:srgbClr val="FF0000"/>
                </a:solidFill>
                <a:latin typeface="仿宋" pitchFamily="49" charset="-122"/>
                <a:ea typeface="仿宋" pitchFamily="49" charset="-122"/>
              </a:rPr>
              <a:t>检测</a:t>
            </a:r>
            <a:r>
              <a:rPr lang="en-US" altLang="zh-CN" sz="2800" b="1" dirty="0" smtClean="0">
                <a:solidFill>
                  <a:srgbClr val="FF0000"/>
                </a:solidFill>
                <a:latin typeface="仿宋" pitchFamily="49" charset="-122"/>
                <a:ea typeface="仿宋" pitchFamily="49" charset="-122"/>
              </a:rPr>
              <a:t>3</a:t>
            </a:r>
          </a:p>
          <a:p>
            <a:pPr>
              <a:lnSpc>
                <a:spcPts val="4000"/>
              </a:lnSpc>
            </a:pPr>
            <a:r>
              <a:rPr lang="en-US" altLang="zh-CN" sz="2800" b="1" dirty="0" smtClean="0">
                <a:latin typeface="仿宋" pitchFamily="49" charset="-122"/>
                <a:ea typeface="仿宋" pitchFamily="49" charset="-122"/>
              </a:rPr>
              <a:t>(2021</a:t>
            </a:r>
            <a:r>
              <a:rPr lang="zh-CN" altLang="en-US" sz="2800" b="1" dirty="0" smtClean="0">
                <a:latin typeface="仿宋" pitchFamily="49" charset="-122"/>
                <a:ea typeface="仿宋" pitchFamily="49" charset="-122"/>
              </a:rPr>
              <a:t>福建高三毕业班质量检测</a:t>
            </a:r>
            <a:r>
              <a:rPr lang="en-US" altLang="zh-CN" sz="2800" b="1" dirty="0" smtClean="0">
                <a:latin typeface="仿宋" pitchFamily="49" charset="-122"/>
                <a:ea typeface="仿宋" pitchFamily="49" charset="-122"/>
              </a:rPr>
              <a:t>) 1903</a:t>
            </a:r>
            <a:r>
              <a:rPr lang="zh-CN" altLang="en-US" sz="2800" b="1" dirty="0" smtClean="0">
                <a:latin typeface="仿宋" pitchFamily="49" charset="-122"/>
                <a:ea typeface="仿宋" pitchFamily="49" charset="-122"/>
              </a:rPr>
              <a:t>年， 粱启超受美国人马汉</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海权论</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的影响，发表</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论太平洋海权及中国前途</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一文</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强</a:t>
            </a:r>
            <a:r>
              <a:rPr lang="zh-CN" altLang="en-US" sz="2800" b="1" dirty="0" smtClean="0">
                <a:latin typeface="仿宋" pitchFamily="49" charset="-122"/>
                <a:ea typeface="仿宋" pitchFamily="49" charset="-122"/>
              </a:rPr>
              <a:t>调“所谓帝国主义者</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语其实则商国主义也。商业势力之消长，实与海上权力之兴败为缘，故欲伸国力于世界</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必以争海权为第一义</a:t>
            </a:r>
            <a:r>
              <a:rPr lang="zh-CN" altLang="en-US"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这反映出</a:t>
            </a:r>
            <a:r>
              <a:rPr lang="en-US" altLang="zh-CN" sz="2800" b="1" dirty="0" smtClean="0">
                <a:latin typeface="仿宋" pitchFamily="49" charset="-122"/>
                <a:ea typeface="仿宋" pitchFamily="49" charset="-122"/>
              </a:rPr>
              <a:t>(    )</a:t>
            </a:r>
            <a:endParaRPr lang="en-US" altLang="zh-CN" sz="2800" b="1" dirty="0" smtClean="0">
              <a:latin typeface="仿宋" pitchFamily="49" charset="-122"/>
              <a:ea typeface="仿宋" pitchFamily="49" charset="-122"/>
            </a:endParaRPr>
          </a:p>
          <a:p>
            <a:pPr>
              <a:lnSpc>
                <a:spcPts val="4000"/>
              </a:lnSpc>
            </a:pPr>
            <a:r>
              <a:rPr lang="en-US" altLang="zh-CN" sz="2800" b="1" dirty="0" smtClean="0">
                <a:latin typeface="仿宋" pitchFamily="49" charset="-122"/>
                <a:ea typeface="仿宋" pitchFamily="49" charset="-122"/>
              </a:rPr>
              <a:t>A.</a:t>
            </a:r>
            <a:r>
              <a:rPr lang="zh-CN" altLang="en-US" sz="2800" b="1" dirty="0" smtClean="0">
                <a:latin typeface="仿宋" pitchFamily="49" charset="-122"/>
                <a:ea typeface="仿宋" pitchFamily="49" charset="-122"/>
              </a:rPr>
              <a:t>梁启超的维新思想发生质</a:t>
            </a:r>
            <a:r>
              <a:rPr lang="zh-CN" altLang="en-US" sz="2800" b="1" dirty="0" smtClean="0">
                <a:latin typeface="仿宋" pitchFamily="49" charset="-122"/>
                <a:ea typeface="仿宋" pitchFamily="49" charset="-122"/>
              </a:rPr>
              <a:t>变</a:t>
            </a:r>
            <a:endParaRPr lang="en-US" altLang="zh-CN" sz="2800" b="1" dirty="0" smtClean="0">
              <a:latin typeface="仿宋" pitchFamily="49" charset="-122"/>
              <a:ea typeface="仿宋" pitchFamily="49" charset="-122"/>
            </a:endParaRPr>
          </a:p>
          <a:p>
            <a:pPr>
              <a:lnSpc>
                <a:spcPts val="4000"/>
              </a:lnSpc>
            </a:pPr>
            <a:r>
              <a:rPr lang="en-US" altLang="zh-CN" sz="2800" b="1" dirty="0" smtClean="0">
                <a:latin typeface="仿宋" pitchFamily="49" charset="-122"/>
                <a:ea typeface="仿宋" pitchFamily="49" charset="-122"/>
              </a:rPr>
              <a:t>B</a:t>
            </a:r>
            <a:r>
              <a:rPr lang="en-US" altLang="zh-CN" sz="2800" b="1" dirty="0" smtClean="0">
                <a:latin typeface="仿宋" pitchFamily="49" charset="-122"/>
                <a:ea typeface="仿宋" pitchFamily="49" charset="-122"/>
              </a:rPr>
              <a:t>. </a:t>
            </a:r>
            <a:r>
              <a:rPr lang="zh-CN" altLang="en-US" sz="2800" b="1" dirty="0" smtClean="0">
                <a:latin typeface="仿宋" pitchFamily="49" charset="-122"/>
                <a:ea typeface="仿宋" pitchFamily="49" charset="-122"/>
              </a:rPr>
              <a:t>社会精英对国家命运的关</a:t>
            </a:r>
            <a:r>
              <a:rPr lang="zh-CN" altLang="en-US" sz="2800" b="1" dirty="0" smtClean="0">
                <a:latin typeface="仿宋" pitchFamily="49" charset="-122"/>
                <a:ea typeface="仿宋" pitchFamily="49" charset="-122"/>
              </a:rPr>
              <a:t>注</a:t>
            </a:r>
            <a:endParaRPr lang="en-US" altLang="zh-CN" sz="2800" b="1" dirty="0" smtClean="0">
              <a:latin typeface="仿宋" pitchFamily="49" charset="-122"/>
              <a:ea typeface="仿宋" pitchFamily="49" charset="-122"/>
            </a:endParaRPr>
          </a:p>
          <a:p>
            <a:pPr>
              <a:lnSpc>
                <a:spcPts val="4000"/>
              </a:lnSpc>
            </a:pPr>
            <a:r>
              <a:rPr lang="en-US" altLang="zh-CN" sz="2800" b="1" dirty="0" smtClean="0">
                <a:latin typeface="仿宋" pitchFamily="49" charset="-122"/>
                <a:ea typeface="仿宋" pitchFamily="49" charset="-122"/>
              </a:rPr>
              <a:t>C</a:t>
            </a:r>
            <a:r>
              <a:rPr lang="en-US" altLang="zh-CN" sz="2800" b="1" dirty="0" smtClean="0">
                <a:latin typeface="仿宋" pitchFamily="49" charset="-122"/>
                <a:ea typeface="仿宋" pitchFamily="49" charset="-122"/>
              </a:rPr>
              <a:t>. </a:t>
            </a:r>
            <a:r>
              <a:rPr lang="zh-CN" altLang="en-US" sz="2800" b="1" dirty="0" smtClean="0">
                <a:latin typeface="仿宋" pitchFamily="49" charset="-122"/>
                <a:ea typeface="仿宋" pitchFamily="49" charset="-122"/>
              </a:rPr>
              <a:t>民国时期海权意识逐渐兴</a:t>
            </a:r>
            <a:r>
              <a:rPr lang="zh-CN" altLang="en-US" sz="2800" b="1" dirty="0" smtClean="0">
                <a:latin typeface="仿宋" pitchFamily="49" charset="-122"/>
                <a:ea typeface="仿宋" pitchFamily="49" charset="-122"/>
              </a:rPr>
              <a:t>起</a:t>
            </a:r>
            <a:endParaRPr lang="en-US" altLang="zh-CN" sz="2800" b="1" dirty="0" smtClean="0">
              <a:latin typeface="仿宋" pitchFamily="49" charset="-122"/>
              <a:ea typeface="仿宋" pitchFamily="49" charset="-122"/>
            </a:endParaRPr>
          </a:p>
          <a:p>
            <a:pPr>
              <a:lnSpc>
                <a:spcPts val="4000"/>
              </a:lnSpc>
            </a:pPr>
            <a:r>
              <a:rPr lang="en-US" altLang="zh-CN" sz="2800" b="1" dirty="0" smtClean="0">
                <a:latin typeface="仿宋" pitchFamily="49" charset="-122"/>
                <a:ea typeface="仿宋" pitchFamily="49" charset="-122"/>
              </a:rPr>
              <a:t>D</a:t>
            </a:r>
            <a:r>
              <a:rPr lang="en-US" altLang="zh-CN" sz="2800" b="1" dirty="0" smtClean="0">
                <a:latin typeface="仿宋" pitchFamily="49" charset="-122"/>
                <a:ea typeface="仿宋" pitchFamily="49" charset="-122"/>
              </a:rPr>
              <a:t>. </a:t>
            </a:r>
            <a:r>
              <a:rPr lang="zh-CN" altLang="en-US" sz="2800" b="1" dirty="0" smtClean="0">
                <a:latin typeface="仿宋" pitchFamily="49" charset="-122"/>
                <a:ea typeface="仿宋" pitchFamily="49" charset="-122"/>
              </a:rPr>
              <a:t>美国对中国的军事扩张加剧</a:t>
            </a:r>
            <a:endParaRPr lang="zh-CN" altLang="en-US" sz="2800" b="1" dirty="0">
              <a:latin typeface="仿宋" pitchFamily="49" charset="-122"/>
              <a:ea typeface="仿宋" pitchFamily="49" charset="-122"/>
            </a:endParaRPr>
          </a:p>
        </p:txBody>
      </p:sp>
      <p:sp>
        <p:nvSpPr>
          <p:cNvPr id="5" name="矩形 4"/>
          <p:cNvSpPr/>
          <p:nvPr/>
        </p:nvSpPr>
        <p:spPr>
          <a:xfrm>
            <a:off x="6649156" y="3059666"/>
            <a:ext cx="801511" cy="923330"/>
          </a:xfrm>
          <a:prstGeom prst="rect">
            <a:avLst/>
          </a:prstGeom>
        </p:spPr>
        <p:txBody>
          <a:bodyPr wrap="square">
            <a:spAutoFit/>
          </a:bodyPr>
          <a:lstStyle/>
          <a:p>
            <a:r>
              <a:rPr lang="en-US" altLang="zh-CN" sz="5400" b="1" dirty="0" smtClean="0">
                <a:solidFill>
                  <a:srgbClr val="FF0000"/>
                </a:solidFill>
                <a:latin typeface="隶书" pitchFamily="49" charset="-122"/>
                <a:ea typeface="隶书" pitchFamily="49" charset="-122"/>
              </a:rPr>
              <a:t>B</a:t>
            </a:r>
            <a:endParaRPr lang="zh-CN" altLang="en-US" sz="5400" b="1" dirty="0">
              <a:solidFill>
                <a:srgbClr val="FF0000"/>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05911" y="164797"/>
            <a:ext cx="3323468" cy="581057"/>
          </a:xfrm>
          <a:prstGeom prst="rect">
            <a:avLst/>
          </a:prstGeom>
          <a:solidFill>
            <a:schemeClr val="bg1"/>
          </a:solidFill>
          <a:ln w="25400">
            <a:solidFill>
              <a:schemeClr val="accent2"/>
            </a:solidFill>
            <a:miter lim="800000"/>
            <a:headEnd/>
            <a:tailEnd/>
          </a:ln>
          <a:effectLst>
            <a:outerShdw dist="38100" dir="16200000" algn="ctr" rotWithShape="0">
              <a:srgbClr val="000000">
                <a:alpha val="25000"/>
              </a:srgbClr>
            </a:outerShdw>
          </a:effectLst>
        </p:spPr>
        <p:txBody>
          <a:bodyPr wrap="square">
            <a:spAutoFit/>
          </a:bodyPr>
          <a:lstStyle/>
          <a:p>
            <a:pPr>
              <a:lnSpc>
                <a:spcPct val="150000"/>
              </a:lnSpc>
            </a:pPr>
            <a:r>
              <a:rPr lang="en-US" altLang="zh-CN" sz="2400" b="1" dirty="0" smtClean="0">
                <a:solidFill>
                  <a:srgbClr val="0C12FC"/>
                </a:solidFill>
                <a:latin typeface="华康俪金黑W8(P)"/>
                <a:ea typeface="华康俪金黑W8(P)"/>
                <a:cs typeface="华康俪金黑W8(P)"/>
                <a:sym typeface="+mn-ea"/>
              </a:rPr>
              <a:t>2</a:t>
            </a:r>
            <a:r>
              <a:rPr lang="zh-CN" altLang="en-US" sz="2400" b="1" dirty="0" smtClean="0">
                <a:solidFill>
                  <a:srgbClr val="0C12FC"/>
                </a:solidFill>
                <a:latin typeface="华康俪金黑W8(P)"/>
                <a:ea typeface="华康俪金黑W8(P)"/>
                <a:cs typeface="华康俪金黑W8(P)"/>
                <a:sym typeface="+mn-ea"/>
              </a:rPr>
              <a:t>、中国当代海洋战略</a:t>
            </a:r>
            <a:endParaRPr lang="en-US" altLang="zh-CN" sz="2400" b="1" dirty="0" smtClean="0">
              <a:solidFill>
                <a:srgbClr val="0C12FC"/>
              </a:solidFill>
              <a:latin typeface="华康俪金黑W8(P)"/>
              <a:ea typeface="华康俪金黑W8(P)"/>
              <a:cs typeface="华康俪金黑W8(P)"/>
              <a:sym typeface="+mn-ea"/>
            </a:endParaRPr>
          </a:p>
        </p:txBody>
      </p:sp>
      <p:pic>
        <p:nvPicPr>
          <p:cNvPr id="4" name="Picture 1"/>
          <p:cNvPicPr>
            <a:picLocks noChangeAspect="1" noChangeArrowheads="1"/>
          </p:cNvPicPr>
          <p:nvPr/>
        </p:nvPicPr>
        <p:blipFill>
          <a:blip r:embed="rId2" cstate="print"/>
          <a:srcRect/>
          <a:stretch>
            <a:fillRect/>
          </a:stretch>
        </p:blipFill>
        <p:spPr bwMode="auto">
          <a:xfrm>
            <a:off x="891823" y="850640"/>
            <a:ext cx="3364088" cy="2103711"/>
          </a:xfrm>
          <a:prstGeom prst="rect">
            <a:avLst/>
          </a:prstGeom>
          <a:noFill/>
          <a:ln w="9525">
            <a:noFill/>
            <a:miter lim="800000"/>
            <a:headEnd/>
            <a:tailEnd/>
          </a:ln>
        </p:spPr>
      </p:pic>
      <p:pic>
        <p:nvPicPr>
          <p:cNvPr id="35842" name="Picture 2" descr="https://gimg2.baidu.com/image_search/src=http%3A%2F%2Fimg30.360buyimg.com%2FpopWaterMark%2Fg12%2FM00%2F0E%2F11%2FrBEQYVNhqwUIAAAAAAHNdeJkxKAAAFXBgD0Mb0AAc2N523.jpg&amp;refer=http%3A%2F%2Fimg30.360buyimg.com&amp;app=2002&amp;size=f9999,10000&amp;q=a80&amp;n=0&amp;g=0n&amp;fmt=jpeg?sec=1623466603&amp;t=f347307c8697c08c4479311badd77a34"/>
          <p:cNvPicPr>
            <a:picLocks noChangeAspect="1" noChangeArrowheads="1"/>
          </p:cNvPicPr>
          <p:nvPr/>
        </p:nvPicPr>
        <p:blipFill>
          <a:blip r:embed="rId3" cstate="print"/>
          <a:srcRect l="13918" r="14977"/>
          <a:stretch>
            <a:fillRect/>
          </a:stretch>
        </p:blipFill>
        <p:spPr bwMode="auto">
          <a:xfrm>
            <a:off x="6180212" y="3973688"/>
            <a:ext cx="1846187" cy="2596445"/>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4554357" y="0"/>
            <a:ext cx="4589643" cy="3729948"/>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288370" y="3003449"/>
            <a:ext cx="4577141" cy="36902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 calcmode="lin" valueType="num">
                                      <p:cBhvr additive="base">
                                        <p:cTn id="12" dur="500" fill="hold"/>
                                        <p:tgtEl>
                                          <p:spTgt spid="35842"/>
                                        </p:tgtEl>
                                        <p:attrNameLst>
                                          <p:attrName>ppt_x</p:attrName>
                                        </p:attrNameLst>
                                      </p:cBhvr>
                                      <p:tavLst>
                                        <p:tav tm="0">
                                          <p:val>
                                            <p:strVal val="#ppt_x"/>
                                          </p:val>
                                        </p:tav>
                                        <p:tav tm="100000">
                                          <p:val>
                                            <p:strVal val="#ppt_x"/>
                                          </p:val>
                                        </p:tav>
                                      </p:tavLst>
                                    </p:anim>
                                    <p:anim calcmode="lin" valueType="num">
                                      <p:cBhvr additive="base">
                                        <p:cTn id="13"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04800" y="1066800"/>
            <a:ext cx="8392886" cy="5262979"/>
          </a:xfrm>
          <a:prstGeom prst="rect">
            <a:avLst/>
          </a:prstGeom>
          <a:noFill/>
          <a:ln w="28575">
            <a:solidFill>
              <a:srgbClr val="0000FF"/>
            </a:solidFill>
            <a:miter lim="800000"/>
            <a:headEnd/>
            <a:tailEnd/>
          </a:ln>
          <a:effectLst/>
        </p:spPr>
        <p:txBody>
          <a:bodyPr wrap="square">
            <a:spAutoFit/>
          </a:bodyPr>
          <a:lstStyle/>
          <a:p>
            <a:r>
              <a:rPr lang="zh-CN" altLang="en-US" sz="2800" b="1" dirty="0">
                <a:solidFill>
                  <a:srgbClr val="0000FF"/>
                </a:solidFill>
                <a:effectLst>
                  <a:outerShdw blurRad="38100" dist="38100" dir="2700000" algn="tl">
                    <a:srgbClr val="C0C0C0"/>
                  </a:outerShdw>
                </a:effectLst>
              </a:rPr>
              <a:t>学习要求：</a:t>
            </a:r>
          </a:p>
          <a:p>
            <a:pPr>
              <a:lnSpc>
                <a:spcPct val="150000"/>
              </a:lnSpc>
            </a:pPr>
            <a:r>
              <a:rPr lang="en-US" altLang="zh-CN" sz="2800" b="1" dirty="0" smtClean="0">
                <a:effectLst>
                  <a:outerShdw blurRad="38100" dist="38100" dir="2700000" algn="tl">
                    <a:srgbClr val="C0C0C0"/>
                  </a:outerShdw>
                </a:effectLst>
              </a:rPr>
              <a:t>1</a:t>
            </a:r>
            <a:r>
              <a:rPr lang="zh-CN" altLang="zh-CN" sz="2800" b="1" dirty="0" smtClean="0">
                <a:effectLst>
                  <a:outerShdw blurRad="38100" dist="38100" dir="2700000" algn="tl">
                    <a:srgbClr val="C0C0C0"/>
                  </a:outerShdw>
                </a:effectLst>
              </a:rPr>
              <a:t>、概述中国军民反抗外来侵略斗争的典型事迹。</a:t>
            </a:r>
          </a:p>
          <a:p>
            <a:pPr>
              <a:lnSpc>
                <a:spcPct val="150000"/>
              </a:lnSpc>
            </a:pPr>
            <a:r>
              <a:rPr lang="en-US" altLang="zh-CN" sz="2800" b="1" dirty="0" smtClean="0">
                <a:effectLst>
                  <a:outerShdw blurRad="38100" dist="38100" dir="2700000" algn="tl">
                    <a:srgbClr val="C0C0C0"/>
                  </a:outerShdw>
                </a:effectLst>
              </a:rPr>
              <a:t>2</a:t>
            </a:r>
            <a:r>
              <a:rPr lang="zh-CN" altLang="zh-CN" sz="2800" b="1" dirty="0" smtClean="0">
                <a:effectLst>
                  <a:outerShdw blurRad="38100" dist="38100" dir="2700000" algn="tl">
                    <a:srgbClr val="C0C0C0"/>
                  </a:outerShdw>
                </a:effectLst>
              </a:rPr>
              <a:t>、总结中华民族英勇不屈的斗争精神是列强</a:t>
            </a:r>
            <a:r>
              <a:rPr lang="zh-CN" altLang="en-US" sz="2800" b="1" dirty="0" smtClean="0">
                <a:effectLst>
                  <a:outerShdw blurRad="38100" dist="38100" dir="2700000" algn="tl">
                    <a:srgbClr val="C0C0C0"/>
                  </a:outerShdw>
                </a:effectLst>
              </a:rPr>
              <a:t>未</a:t>
            </a:r>
            <a:r>
              <a:rPr lang="zh-CN" altLang="zh-CN" sz="2800" b="1" dirty="0" smtClean="0">
                <a:effectLst>
                  <a:outerShdw blurRad="38100" dist="38100" dir="2700000" algn="tl">
                    <a:srgbClr val="C0C0C0"/>
                  </a:outerShdw>
                </a:effectLst>
              </a:rPr>
              <a:t>能将中国变为其殖民地的主要原因。</a:t>
            </a:r>
          </a:p>
          <a:p>
            <a:pPr>
              <a:lnSpc>
                <a:spcPct val="150000"/>
              </a:lnSpc>
            </a:pPr>
            <a:r>
              <a:rPr lang="en-US" altLang="zh-CN" sz="2800" b="1" dirty="0" smtClean="0">
                <a:effectLst>
                  <a:outerShdw blurRad="38100" dist="38100" dir="2700000" algn="tl">
                    <a:srgbClr val="C0C0C0"/>
                  </a:outerShdw>
                </a:effectLst>
              </a:rPr>
              <a:t>3</a:t>
            </a:r>
            <a:r>
              <a:rPr lang="zh-CN" altLang="zh-CN" sz="2800" b="1" dirty="0" smtClean="0">
                <a:effectLst>
                  <a:outerShdw blurRad="38100" dist="38100" dir="2700000" algn="tl">
                    <a:srgbClr val="C0C0C0"/>
                  </a:outerShdw>
                </a:effectLst>
              </a:rPr>
              <a:t>、通过学习，深刻理解维护国家主权对中华民族的重要性，形成“国家兴亡，匹夫有责”的历史使命感和社会责任感</a:t>
            </a:r>
            <a:endParaRPr lang="zh-CN" altLang="en-US" sz="2800" b="1" dirty="0" smtClean="0">
              <a:effectLst>
                <a:outerShdw blurRad="38100" dist="38100" dir="2700000" algn="tl">
                  <a:srgbClr val="C0C0C0"/>
                </a:outerShdw>
              </a:effectLst>
            </a:endParaRPr>
          </a:p>
          <a:p>
            <a:endParaRPr lang="en-US" altLang="zh-CN" sz="2800" b="1" dirty="0" smtClean="0">
              <a:effectLst>
                <a:outerShdw blurRad="38100" dist="38100" dir="2700000" algn="tl">
                  <a:srgbClr val="C0C0C0"/>
                </a:outerShdw>
              </a:effectLst>
            </a:endParaRPr>
          </a:p>
          <a:p>
            <a:r>
              <a:rPr lang="zh-CN" altLang="en-US" sz="2800" b="1"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6404" y="0"/>
            <a:ext cx="8352928" cy="4314194"/>
          </a:xfrm>
          <a:prstGeom prst="rect">
            <a:avLst/>
          </a:prstGeom>
          <a:solidFill>
            <a:schemeClr val="accent3">
              <a:lumMod val="20000"/>
              <a:lumOff val="80000"/>
            </a:schemeClr>
          </a:solidFill>
        </p:spPr>
        <p:txBody>
          <a:bodyPr wrap="square">
            <a:spAutoFit/>
          </a:bodyPr>
          <a:lstStyle/>
          <a:p>
            <a:pPr>
              <a:lnSpc>
                <a:spcPts val="4200"/>
              </a:lnSpc>
            </a:pPr>
            <a:r>
              <a:rPr lang="zh-CN" altLang="en-US" dirty="0" smtClean="0">
                <a:latin typeface="宋体" pitchFamily="2" charset="-122"/>
                <a:ea typeface="宋体" pitchFamily="2" charset="-122"/>
              </a:rPr>
              <a:t>    </a:t>
            </a:r>
            <a:r>
              <a:rPr lang="zh-CN" altLang="en-US" sz="2200" b="1" dirty="0" smtClean="0">
                <a:latin typeface="宋体" pitchFamily="2" charset="-122"/>
                <a:ea typeface="宋体" pitchFamily="2" charset="-122"/>
              </a:rPr>
              <a:t>海洋</a:t>
            </a:r>
            <a:r>
              <a:rPr lang="zh-CN" altLang="en-US" sz="2200" b="1" dirty="0">
                <a:latin typeface="宋体" pitchFamily="2" charset="-122"/>
                <a:ea typeface="宋体" pitchFamily="2" charset="-122"/>
              </a:rPr>
              <a:t>对于人类社会生存和发展具有重要意义。海洋孕育了生命、联通了世界、促进了发展。我们人类居住的这个蓝色星球，不是被海洋分割成了各个孤岛，而是被</a:t>
            </a:r>
            <a:r>
              <a:rPr lang="zh-CN" altLang="en-US" sz="2200" b="1" dirty="0">
                <a:solidFill>
                  <a:srgbClr val="FF0000"/>
                </a:solidFill>
                <a:latin typeface="宋体" pitchFamily="2" charset="-122"/>
                <a:ea typeface="宋体" pitchFamily="2" charset="-122"/>
              </a:rPr>
              <a:t>海洋连结成了命运共同体</a:t>
            </a:r>
            <a:r>
              <a:rPr lang="zh-CN" altLang="en-US" sz="2200" b="1" dirty="0">
                <a:latin typeface="宋体" pitchFamily="2" charset="-122"/>
                <a:ea typeface="宋体" pitchFamily="2" charset="-122"/>
              </a:rPr>
              <a:t>，各国人民安危与共。海洋的和平安宁关乎世界各国安危和利益，需要共同维护，倍加珍惜。</a:t>
            </a:r>
          </a:p>
          <a:p>
            <a:pPr>
              <a:lnSpc>
                <a:spcPts val="4200"/>
              </a:lnSpc>
            </a:pPr>
            <a:r>
              <a:rPr lang="en-US" altLang="zh-CN" sz="2200" b="1" dirty="0" smtClean="0">
                <a:latin typeface="宋体" pitchFamily="2" charset="-122"/>
                <a:ea typeface="宋体" pitchFamily="2" charset="-122"/>
              </a:rPr>
              <a:t>          ——</a:t>
            </a:r>
            <a:r>
              <a:rPr lang="en-US" altLang="zh-CN" sz="2200" b="1" dirty="0">
                <a:latin typeface="宋体" pitchFamily="2" charset="-122"/>
                <a:ea typeface="宋体" pitchFamily="2" charset="-122"/>
              </a:rPr>
              <a:t>2019</a:t>
            </a:r>
            <a:r>
              <a:rPr lang="zh-CN" altLang="en-US" sz="2200" b="1" dirty="0">
                <a:latin typeface="宋体" pitchFamily="2" charset="-122"/>
                <a:ea typeface="宋体" pitchFamily="2" charset="-122"/>
              </a:rPr>
              <a:t>年</a:t>
            </a:r>
            <a:r>
              <a:rPr lang="en-US" altLang="zh-CN" sz="2200" b="1" dirty="0">
                <a:latin typeface="宋体" pitchFamily="2" charset="-122"/>
                <a:ea typeface="宋体" pitchFamily="2" charset="-122"/>
              </a:rPr>
              <a:t>4</a:t>
            </a:r>
            <a:r>
              <a:rPr lang="zh-CN" altLang="en-US" sz="2200" b="1" dirty="0">
                <a:latin typeface="宋体" pitchFamily="2" charset="-122"/>
                <a:ea typeface="宋体" pitchFamily="2" charset="-122"/>
              </a:rPr>
              <a:t>月</a:t>
            </a:r>
            <a:r>
              <a:rPr lang="en-US" altLang="zh-CN" sz="2200" b="1" dirty="0">
                <a:latin typeface="宋体" pitchFamily="2" charset="-122"/>
                <a:ea typeface="宋体" pitchFamily="2" charset="-122"/>
              </a:rPr>
              <a:t>23</a:t>
            </a:r>
            <a:r>
              <a:rPr lang="zh-CN" altLang="en-US" sz="2200" b="1" dirty="0">
                <a:latin typeface="宋体" pitchFamily="2" charset="-122"/>
                <a:ea typeface="宋体" pitchFamily="2" charset="-122"/>
              </a:rPr>
              <a:t>日</a:t>
            </a:r>
            <a:r>
              <a:rPr lang="zh-CN" altLang="en-US" sz="2200" b="1" dirty="0" smtClean="0">
                <a:latin typeface="宋体" pitchFamily="2" charset="-122"/>
                <a:ea typeface="宋体" pitchFamily="2" charset="-122"/>
              </a:rPr>
              <a:t>，习近平主席在</a:t>
            </a:r>
            <a:r>
              <a:rPr lang="zh-CN" altLang="en-US" sz="2200" b="1" dirty="0">
                <a:latin typeface="宋体" pitchFamily="2" charset="-122"/>
                <a:ea typeface="宋体" pitchFamily="2" charset="-122"/>
              </a:rPr>
              <a:t>青岛集体会见应邀出席</a:t>
            </a:r>
            <a:r>
              <a:rPr lang="zh-CN" altLang="en-US" sz="2200" b="1" dirty="0">
                <a:solidFill>
                  <a:srgbClr val="FF0000"/>
                </a:solidFill>
                <a:latin typeface="宋体" pitchFamily="2" charset="-122"/>
                <a:ea typeface="宋体" pitchFamily="2" charset="-122"/>
              </a:rPr>
              <a:t>中国人民解放军海军成立</a:t>
            </a:r>
            <a:r>
              <a:rPr lang="en-US" altLang="zh-CN" sz="2200" b="1" dirty="0">
                <a:solidFill>
                  <a:srgbClr val="FF0000"/>
                </a:solidFill>
                <a:latin typeface="宋体" pitchFamily="2" charset="-122"/>
                <a:ea typeface="宋体" pitchFamily="2" charset="-122"/>
              </a:rPr>
              <a:t>70</a:t>
            </a:r>
            <a:r>
              <a:rPr lang="zh-CN" altLang="en-US" sz="2200" b="1" dirty="0">
                <a:solidFill>
                  <a:srgbClr val="FF0000"/>
                </a:solidFill>
                <a:latin typeface="宋体" pitchFamily="2" charset="-122"/>
                <a:ea typeface="宋体" pitchFamily="2" charset="-122"/>
              </a:rPr>
              <a:t>周年</a:t>
            </a:r>
            <a:r>
              <a:rPr lang="zh-CN" altLang="en-US" sz="2200" b="1" dirty="0">
                <a:latin typeface="宋体" pitchFamily="2" charset="-122"/>
                <a:ea typeface="宋体" pitchFamily="2" charset="-122"/>
              </a:rPr>
              <a:t>多国海军活动的外方代表团团长时的讲话</a:t>
            </a:r>
          </a:p>
        </p:txBody>
      </p:sp>
      <p:pic>
        <p:nvPicPr>
          <p:cNvPr id="7" name="Picture 2"/>
          <p:cNvPicPr>
            <a:picLocks noChangeAspect="1" noChangeArrowheads="1"/>
          </p:cNvPicPr>
          <p:nvPr/>
        </p:nvPicPr>
        <p:blipFill>
          <a:blip r:embed="rId2" cstate="print"/>
          <a:srcRect t="14022"/>
          <a:stretch>
            <a:fillRect/>
          </a:stretch>
        </p:blipFill>
        <p:spPr bwMode="auto">
          <a:xfrm>
            <a:off x="1984427" y="1777998"/>
            <a:ext cx="6030684" cy="44248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8799" y="510739"/>
            <a:ext cx="7941733" cy="4626908"/>
          </a:xfrm>
          <a:prstGeom prst="rect">
            <a:avLst/>
          </a:prstGeom>
        </p:spPr>
        <p:txBody>
          <a:bodyPr wrap="square">
            <a:spAutoFit/>
          </a:bodyPr>
          <a:lstStyle/>
          <a:p>
            <a:r>
              <a:rPr lang="zh-CN" altLang="en-US" sz="2800" b="1" dirty="0" smtClean="0">
                <a:solidFill>
                  <a:srgbClr val="FF0000"/>
                </a:solidFill>
                <a:latin typeface="仿宋" pitchFamily="49" charset="-122"/>
                <a:ea typeface="仿宋" pitchFamily="49" charset="-122"/>
              </a:rPr>
              <a:t>检测</a:t>
            </a:r>
            <a:r>
              <a:rPr lang="en-US" altLang="zh-CN" sz="2800" b="1" dirty="0" smtClean="0">
                <a:solidFill>
                  <a:srgbClr val="FF0000"/>
                </a:solidFill>
                <a:latin typeface="仿宋" pitchFamily="49" charset="-122"/>
                <a:ea typeface="仿宋" pitchFamily="49" charset="-122"/>
              </a:rPr>
              <a:t>4</a:t>
            </a:r>
          </a:p>
          <a:p>
            <a:pPr>
              <a:lnSpc>
                <a:spcPts val="4000"/>
              </a:lnSpc>
            </a:pPr>
            <a:r>
              <a:rPr lang="en-US" altLang="zh-CN" sz="2800" b="1" dirty="0" smtClean="0">
                <a:latin typeface="仿宋" pitchFamily="49" charset="-122"/>
                <a:ea typeface="仿宋" pitchFamily="49" charset="-122"/>
              </a:rPr>
              <a:t>(2019</a:t>
            </a:r>
            <a:r>
              <a:rPr lang="zh-CN" altLang="en-US" sz="2800" b="1" dirty="0" smtClean="0">
                <a:latin typeface="仿宋" pitchFamily="49" charset="-122"/>
                <a:ea typeface="仿宋" pitchFamily="49" charset="-122"/>
              </a:rPr>
              <a:t>海南高</a:t>
            </a:r>
            <a:r>
              <a:rPr lang="zh-CN" altLang="en-US" sz="2800" b="1" dirty="0" smtClean="0">
                <a:latin typeface="仿宋" pitchFamily="49" charset="-122"/>
                <a:ea typeface="仿宋" pitchFamily="49" charset="-122"/>
              </a:rPr>
              <a:t>考</a:t>
            </a:r>
            <a:r>
              <a:rPr lang="en-US" altLang="zh-CN" sz="2800" b="1" dirty="0" smtClean="0">
                <a:latin typeface="仿宋" pitchFamily="49" charset="-122"/>
                <a:ea typeface="仿宋" pitchFamily="49" charset="-122"/>
              </a:rPr>
              <a:t>) </a:t>
            </a:r>
            <a:r>
              <a:rPr lang="en-US" altLang="zh-CN" sz="2800" b="1" dirty="0" smtClean="0">
                <a:latin typeface="仿宋" pitchFamily="49" charset="-122"/>
                <a:ea typeface="仿宋" pitchFamily="49" charset="-122"/>
              </a:rPr>
              <a:t>1897</a:t>
            </a:r>
            <a:r>
              <a:rPr lang="zh-CN" altLang="en-US" sz="2800" b="1" dirty="0" smtClean="0">
                <a:latin typeface="仿宋" pitchFamily="49" charset="-122"/>
                <a:ea typeface="仿宋" pitchFamily="49" charset="-122"/>
              </a:rPr>
              <a:t>年 </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清政府根据两年来很多官员的建议，发布上谕，决定逐步将江南制造总局从上海迁往湖南</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同时在内地大</a:t>
            </a:r>
            <a:r>
              <a:rPr lang="zh-CN" altLang="en-US" sz="2800" b="1" dirty="0" smtClean="0">
                <a:latin typeface="仿宋" pitchFamily="49" charset="-122"/>
                <a:ea typeface="仿宋" pitchFamily="49" charset="-122"/>
              </a:rPr>
              <a:t>力兴</a:t>
            </a:r>
            <a:r>
              <a:rPr lang="zh-CN" altLang="en-US" sz="2800" b="1" dirty="0" smtClean="0">
                <a:latin typeface="仿宋" pitchFamily="49" charset="-122"/>
                <a:ea typeface="仿宋" pitchFamily="49" charset="-122"/>
              </a:rPr>
              <a:t>建与扩充军事工厂。这一决定旨在</a:t>
            </a:r>
            <a:r>
              <a:rPr lang="en-US" altLang="zh-CN" sz="2800" b="1" dirty="0" smtClean="0">
                <a:latin typeface="仿宋" pitchFamily="49" charset="-122"/>
                <a:ea typeface="仿宋" pitchFamily="49" charset="-122"/>
              </a:rPr>
              <a:t>(   </a:t>
            </a:r>
            <a:r>
              <a:rPr lang="en-US" altLang="zh-CN" sz="2800" b="1" dirty="0" smtClean="0">
                <a:latin typeface="仿宋" pitchFamily="49" charset="-122"/>
                <a:ea typeface="仿宋" pitchFamily="49" charset="-122"/>
              </a:rPr>
              <a:t>)</a:t>
            </a:r>
          </a:p>
          <a:p>
            <a:pPr>
              <a:lnSpc>
                <a:spcPts val="4000"/>
              </a:lnSpc>
            </a:pPr>
            <a:r>
              <a:rPr lang="en-US" altLang="zh-CN" sz="2800" b="1" dirty="0" smtClean="0">
                <a:latin typeface="仿宋" pitchFamily="49" charset="-122"/>
                <a:ea typeface="仿宋" pitchFamily="49" charset="-122"/>
              </a:rPr>
              <a:t>A.</a:t>
            </a:r>
            <a:r>
              <a:rPr lang="zh-CN" altLang="en-US" sz="2800" b="1" dirty="0" smtClean="0">
                <a:latin typeface="仿宋" pitchFamily="49" charset="-122"/>
                <a:ea typeface="仿宋" pitchFamily="49" charset="-122"/>
              </a:rPr>
              <a:t>降低生产成本</a:t>
            </a:r>
          </a:p>
          <a:p>
            <a:pPr>
              <a:lnSpc>
                <a:spcPts val="4000"/>
              </a:lnSpc>
            </a:pPr>
            <a:r>
              <a:rPr lang="en-US" altLang="zh-CN" sz="2800" b="1" dirty="0" smtClean="0">
                <a:latin typeface="仿宋" pitchFamily="49" charset="-122"/>
                <a:ea typeface="仿宋" pitchFamily="49" charset="-122"/>
              </a:rPr>
              <a:t>B.</a:t>
            </a:r>
            <a:r>
              <a:rPr lang="zh-CN" altLang="en-US" sz="2800" b="1" dirty="0" smtClean="0">
                <a:latin typeface="仿宋" pitchFamily="49" charset="-122"/>
                <a:ea typeface="仿宋" pitchFamily="49" charset="-122"/>
              </a:rPr>
              <a:t>调整轻重工业的比例</a:t>
            </a:r>
          </a:p>
          <a:p>
            <a:pPr>
              <a:lnSpc>
                <a:spcPts val="4000"/>
              </a:lnSpc>
            </a:pPr>
            <a:r>
              <a:rPr lang="en-US" altLang="zh-CN" sz="2800" b="1" dirty="0" smtClean="0">
                <a:latin typeface="仿宋" pitchFamily="49" charset="-122"/>
                <a:ea typeface="仿宋" pitchFamily="49" charset="-122"/>
              </a:rPr>
              <a:t>C.</a:t>
            </a:r>
            <a:r>
              <a:rPr lang="zh-CN" altLang="en-US" sz="2800" b="1" dirty="0" smtClean="0">
                <a:latin typeface="仿宋" pitchFamily="49" charset="-122"/>
                <a:ea typeface="仿宋" pitchFamily="49" charset="-122"/>
              </a:rPr>
              <a:t>加强国防安全</a:t>
            </a:r>
          </a:p>
          <a:p>
            <a:pPr>
              <a:lnSpc>
                <a:spcPts val="4000"/>
              </a:lnSpc>
            </a:pPr>
            <a:r>
              <a:rPr lang="en-US" altLang="zh-CN" sz="2800" b="1" dirty="0" smtClean="0">
                <a:latin typeface="仿宋" pitchFamily="49" charset="-122"/>
                <a:ea typeface="仿宋" pitchFamily="49" charset="-122"/>
              </a:rPr>
              <a:t>D.</a:t>
            </a:r>
            <a:r>
              <a:rPr lang="zh-CN" altLang="en-US" sz="2800" b="1" dirty="0" smtClean="0">
                <a:latin typeface="仿宋" pitchFamily="49" charset="-122"/>
                <a:ea typeface="仿宋" pitchFamily="49" charset="-122"/>
              </a:rPr>
              <a:t>缓解区域发展不平衡</a:t>
            </a:r>
          </a:p>
        </p:txBody>
      </p:sp>
      <p:sp>
        <p:nvSpPr>
          <p:cNvPr id="3" name="矩形 2"/>
          <p:cNvSpPr/>
          <p:nvPr/>
        </p:nvSpPr>
        <p:spPr>
          <a:xfrm>
            <a:off x="6948264" y="3059666"/>
            <a:ext cx="502403" cy="923330"/>
          </a:xfrm>
          <a:prstGeom prst="rect">
            <a:avLst/>
          </a:prstGeom>
        </p:spPr>
        <p:txBody>
          <a:bodyPr wrap="square">
            <a:spAutoFit/>
          </a:bodyPr>
          <a:lstStyle/>
          <a:p>
            <a:r>
              <a:rPr lang="en-US" altLang="zh-CN" sz="5400" b="1" dirty="0" smtClean="0">
                <a:solidFill>
                  <a:srgbClr val="FF0000"/>
                </a:solidFill>
                <a:latin typeface="隶书" pitchFamily="49" charset="-122"/>
                <a:ea typeface="隶书" pitchFamily="49" charset="-122"/>
              </a:rPr>
              <a:t>C</a:t>
            </a:r>
            <a:endParaRPr lang="zh-CN" altLang="en-US" sz="5400" b="1" dirty="0">
              <a:solidFill>
                <a:srgbClr val="FF0000"/>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425752" y="1171273"/>
            <a:ext cx="8305800" cy="3538213"/>
          </a:xfrm>
          <a:prstGeom prst="rect">
            <a:avLst/>
          </a:prstGeom>
          <a:noFill/>
          <a:ln w="9525">
            <a:noFill/>
            <a:miter lim="800000"/>
            <a:headEnd/>
            <a:tailEnd/>
          </a:ln>
          <a:effectLst/>
        </p:spPr>
        <p:txBody>
          <a:bodyPr wrap="square">
            <a:spAutoFit/>
          </a:bodyPr>
          <a:lstStyle/>
          <a:p>
            <a:pPr>
              <a:lnSpc>
                <a:spcPts val="3400"/>
              </a:lnSpc>
            </a:pPr>
            <a:r>
              <a:rPr lang="en-US" altLang="zh-CN" sz="2000" b="1" dirty="0" smtClean="0">
                <a:solidFill>
                  <a:srgbClr val="0C12FC"/>
                </a:solidFill>
                <a:latin typeface="楷体" pitchFamily="49" charset="-122"/>
                <a:ea typeface="楷体" pitchFamily="49" charset="-122"/>
              </a:rPr>
              <a:t>    </a:t>
            </a:r>
            <a:r>
              <a:rPr lang="zh-CN" altLang="zh-CN" sz="2400" b="1" dirty="0" smtClean="0">
                <a:solidFill>
                  <a:srgbClr val="0C12FC"/>
                </a:solidFill>
                <a:latin typeface="楷体" pitchFamily="49" charset="-122"/>
                <a:ea typeface="楷体" pitchFamily="49" charset="-122"/>
              </a:rPr>
              <a:t>传统中国，重北轻南，重陆轻海，海洋文明与大陆文明碰撞时，反应迟钝，终于陷于被动挨打的局面。对于陆海兼顾的中国而言，本身就面临着</a:t>
            </a:r>
            <a:r>
              <a:rPr lang="en-US" altLang="zh-CN" sz="2400" b="1" dirty="0" smtClean="0">
                <a:solidFill>
                  <a:srgbClr val="0C12FC"/>
                </a:solidFill>
                <a:latin typeface="楷体" pitchFamily="49" charset="-122"/>
                <a:ea typeface="楷体" pitchFamily="49" charset="-122"/>
              </a:rPr>
              <a:t>“</a:t>
            </a:r>
            <a:r>
              <a:rPr lang="zh-CN" altLang="zh-CN" sz="2400" b="1" dirty="0" smtClean="0">
                <a:solidFill>
                  <a:srgbClr val="0C12FC"/>
                </a:solidFill>
                <a:latin typeface="楷体" pitchFamily="49" charset="-122"/>
                <a:ea typeface="楷体" pitchFamily="49" charset="-122"/>
              </a:rPr>
              <a:t>战略上的两难和安全上的双重易伤害性。</a:t>
            </a:r>
            <a:r>
              <a:rPr lang="en-US" altLang="zh-CN" sz="2400" b="1" dirty="0" smtClean="0">
                <a:solidFill>
                  <a:srgbClr val="0C12FC"/>
                </a:solidFill>
                <a:latin typeface="楷体" pitchFamily="49" charset="-122"/>
                <a:ea typeface="楷体" pitchFamily="49" charset="-122"/>
              </a:rPr>
              <a:t>”</a:t>
            </a:r>
            <a:r>
              <a:rPr lang="zh-CN" altLang="zh-CN" sz="2400" b="1" dirty="0" smtClean="0">
                <a:solidFill>
                  <a:srgbClr val="0C12FC"/>
                </a:solidFill>
                <a:latin typeface="楷体" pitchFamily="49" charset="-122"/>
                <a:ea typeface="楷体" pitchFamily="49" charset="-122"/>
              </a:rPr>
              <a:t>防御为主的守边政策在面对外来侵略时是消极、被动的，而被动则意味着弃权，任人宰割。甲午中日战争中国战败，便足以证明：无论是海防还是塞防，归根到底都是防御。而对一个国家来说，当面临外来侵略时掌握主动权比什么都重要。</a:t>
            </a:r>
            <a:endParaRPr kumimoji="1" lang="zh-CN" altLang="en-US" sz="2200" b="1" dirty="0"/>
          </a:p>
        </p:txBody>
      </p:sp>
      <p:sp>
        <p:nvSpPr>
          <p:cNvPr id="3" name="TextBox 2"/>
          <p:cNvSpPr txBox="1">
            <a:spLocks noChangeArrowheads="1"/>
          </p:cNvSpPr>
          <p:nvPr/>
        </p:nvSpPr>
        <p:spPr bwMode="auto">
          <a:xfrm>
            <a:off x="356710" y="328486"/>
            <a:ext cx="5505450" cy="581057"/>
          </a:xfrm>
          <a:prstGeom prst="rect">
            <a:avLst/>
          </a:prstGeom>
          <a:solidFill>
            <a:schemeClr val="bg1"/>
          </a:solidFill>
          <a:ln w="25400">
            <a:solidFill>
              <a:schemeClr val="accent2"/>
            </a:solidFill>
            <a:miter lim="800000"/>
            <a:headEnd/>
            <a:tailEnd/>
          </a:ln>
          <a:effectLst>
            <a:outerShdw dist="38100" dir="16200000" algn="ctr" rotWithShape="0">
              <a:srgbClr val="000000">
                <a:alpha val="25000"/>
              </a:srgbClr>
            </a:outerShdw>
          </a:effectLst>
        </p:spPr>
        <p:txBody>
          <a:bodyPr wrap="square">
            <a:spAutoFit/>
          </a:bodyPr>
          <a:lstStyle/>
          <a:p>
            <a:pPr>
              <a:lnSpc>
                <a:spcPct val="150000"/>
              </a:lnSpc>
            </a:pPr>
            <a:r>
              <a:rPr lang="zh-CN" altLang="en-US" sz="2400" b="1" dirty="0" smtClean="0">
                <a:solidFill>
                  <a:srgbClr val="FF0000"/>
                </a:solidFill>
                <a:latin typeface="华康俪金黑W8(P)"/>
                <a:ea typeface="华康俪金黑W8(P)"/>
                <a:cs typeface="华康俪金黑W8(P)"/>
                <a:sym typeface="+mn-ea"/>
              </a:rPr>
              <a:t>本课小结</a:t>
            </a:r>
            <a:endParaRPr lang="en-US" altLang="zh-CN" sz="2400" b="1" dirty="0" smtClean="0">
              <a:solidFill>
                <a:srgbClr val="FF0000"/>
              </a:solidFill>
              <a:latin typeface="华康俪金黑W8(P)"/>
              <a:ea typeface="华康俪金黑W8(P)"/>
              <a:cs typeface="华康俪金黑W8(P)"/>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1265"/>
          <p:cNvPicPr>
            <a:picLocks noChangeAspect="1" noChangeArrowheads="1"/>
          </p:cNvPicPr>
          <p:nvPr/>
        </p:nvPicPr>
        <p:blipFill>
          <a:blip r:embed="rId2" cstate="print"/>
          <a:srcRect/>
          <a:stretch>
            <a:fillRect/>
          </a:stretch>
        </p:blipFill>
        <p:spPr bwMode="auto">
          <a:xfrm>
            <a:off x="7235825" y="3679825"/>
            <a:ext cx="1357313" cy="1724025"/>
          </a:xfrm>
          <a:prstGeom prst="rect">
            <a:avLst/>
          </a:prstGeom>
          <a:noFill/>
          <a:ln w="9525">
            <a:noFill/>
            <a:miter lim="800000"/>
            <a:headEnd/>
            <a:tailEnd/>
          </a:ln>
        </p:spPr>
      </p:pic>
      <p:pic>
        <p:nvPicPr>
          <p:cNvPr id="14338" name="图片 11266"/>
          <p:cNvPicPr>
            <a:picLocks noChangeAspect="1" noChangeArrowheads="1"/>
          </p:cNvPicPr>
          <p:nvPr/>
        </p:nvPicPr>
        <p:blipFill>
          <a:blip r:embed="rId3" cstate="print"/>
          <a:srcRect/>
          <a:stretch>
            <a:fillRect/>
          </a:stretch>
        </p:blipFill>
        <p:spPr bwMode="auto">
          <a:xfrm>
            <a:off x="323850" y="1123950"/>
            <a:ext cx="1390650" cy="1728788"/>
          </a:xfrm>
          <a:prstGeom prst="rect">
            <a:avLst/>
          </a:prstGeom>
          <a:noFill/>
          <a:ln w="9525">
            <a:noFill/>
            <a:miter lim="800000"/>
            <a:headEnd/>
            <a:tailEnd/>
          </a:ln>
        </p:spPr>
      </p:pic>
      <p:sp>
        <p:nvSpPr>
          <p:cNvPr id="14339" name="矩形标注1 339"/>
          <p:cNvSpPr>
            <a:spLocks noChangeArrowheads="1"/>
          </p:cNvSpPr>
          <p:nvPr/>
        </p:nvSpPr>
        <p:spPr bwMode="auto">
          <a:xfrm>
            <a:off x="2127250" y="1198563"/>
            <a:ext cx="6478588" cy="1655762"/>
          </a:xfrm>
          <a:prstGeom prst="wedgeRectCallout">
            <a:avLst>
              <a:gd name="adj1" fmla="val -61384"/>
              <a:gd name="adj2" fmla="val -19046"/>
            </a:avLst>
          </a:prstGeom>
          <a:solidFill>
            <a:schemeClr val="bg1"/>
          </a:solidFill>
          <a:ln w="28575">
            <a:solidFill>
              <a:schemeClr val="tx1"/>
            </a:solidFill>
            <a:miter lim="800000"/>
            <a:headEnd/>
            <a:tailEnd/>
          </a:ln>
        </p:spPr>
        <p:txBody>
          <a:bodyPr lIns="90170" tIns="46990" rIns="90170" bIns="46990" anchor="ctr"/>
          <a:lstStyle/>
          <a:p>
            <a:r>
              <a:rPr lang="zh-CN" altLang="en-US" sz="2000" b="1" dirty="0">
                <a:ea typeface="黑体" pitchFamily="49" charset="-122"/>
              </a:rPr>
              <a:t>　　新疆乃化外之地，茫茫沙漠，赤地千里，土地瘠薄，人烟稀少。乾隆年间平定新疆，倾全国之力，徒然收数千里旷地，增加千百万开支，实在得不偿失。依臣看，新疆不复，与肢体之元气无伤，收回伊犁，更是不如不收回为好。</a:t>
            </a:r>
          </a:p>
        </p:txBody>
      </p:sp>
      <p:sp>
        <p:nvSpPr>
          <p:cNvPr id="14340" name="矩形标注1 339"/>
          <p:cNvSpPr>
            <a:spLocks noChangeArrowheads="1"/>
          </p:cNvSpPr>
          <p:nvPr/>
        </p:nvSpPr>
        <p:spPr bwMode="auto">
          <a:xfrm>
            <a:off x="390525" y="3932238"/>
            <a:ext cx="6480175" cy="1152525"/>
          </a:xfrm>
          <a:prstGeom prst="wedgeRectCallout">
            <a:avLst>
              <a:gd name="adj1" fmla="val 62856"/>
              <a:gd name="adj2" fmla="val 11685"/>
            </a:avLst>
          </a:prstGeom>
          <a:solidFill>
            <a:schemeClr val="bg1"/>
          </a:solidFill>
          <a:ln w="28575">
            <a:solidFill>
              <a:schemeClr val="tx1"/>
            </a:solidFill>
            <a:miter lim="800000"/>
            <a:headEnd/>
            <a:tailEnd/>
          </a:ln>
        </p:spPr>
        <p:txBody>
          <a:bodyPr lIns="90170" tIns="46990" rIns="90170" bIns="46990" anchor="ctr"/>
          <a:lstStyle/>
          <a:p>
            <a:r>
              <a:rPr lang="zh-CN" altLang="en-US" sz="2000" b="1">
                <a:ea typeface="黑体" pitchFamily="49" charset="-122"/>
              </a:rPr>
              <a:t>　　天山南北两路粮产丰富，瓜果累累，牛羊遍野，牧马成群。煤、铁、金、银、玉石藏量极为丰富。所谓千里荒漠，实为聚宝之盆。</a:t>
            </a:r>
          </a:p>
        </p:txBody>
      </p:sp>
      <p:sp>
        <p:nvSpPr>
          <p:cNvPr id="14341" name="TextBox 2"/>
          <p:cNvSpPr txBox="1">
            <a:spLocks noChangeArrowheads="1"/>
          </p:cNvSpPr>
          <p:nvPr/>
        </p:nvSpPr>
        <p:spPr bwMode="auto">
          <a:xfrm>
            <a:off x="285750" y="285750"/>
            <a:ext cx="4917621" cy="580415"/>
          </a:xfrm>
          <a:prstGeom prst="rect">
            <a:avLst/>
          </a:prstGeom>
          <a:solidFill>
            <a:schemeClr val="bg1"/>
          </a:solidFill>
          <a:ln w="25400">
            <a:solidFill>
              <a:schemeClr val="accent2"/>
            </a:solidFill>
            <a:miter lim="800000"/>
            <a:headEnd/>
            <a:tailEnd/>
          </a:ln>
          <a:effectLst>
            <a:outerShdw dist="38100" dir="16200000" algn="ctr" rotWithShape="0">
              <a:srgbClr val="000000">
                <a:alpha val="25000"/>
              </a:srgbClr>
            </a:outerShdw>
          </a:effectLst>
        </p:spPr>
        <p:txBody>
          <a:bodyPr wrap="square">
            <a:spAutoFit/>
          </a:bodyPr>
          <a:lstStyle/>
          <a:p>
            <a:pPr>
              <a:lnSpc>
                <a:spcPct val="150000"/>
              </a:lnSpc>
            </a:pPr>
            <a:r>
              <a:rPr lang="zh-CN" altLang="en-US" sz="2400" b="1" dirty="0" smtClean="0">
                <a:solidFill>
                  <a:srgbClr val="FF0000"/>
                </a:solidFill>
                <a:latin typeface="华康俪金黑W8(P)"/>
                <a:ea typeface="华康俪金黑W8(P)"/>
                <a:cs typeface="华康俪金黑W8(P)"/>
              </a:rPr>
              <a:t>一、</a:t>
            </a:r>
            <a:r>
              <a:rPr lang="zh-CN" altLang="zh-CN" sz="2400" b="1" dirty="0" smtClean="0">
                <a:solidFill>
                  <a:srgbClr val="FF0000"/>
                </a:solidFill>
                <a:latin typeface="Arial"/>
                <a:ea typeface="微软雅黑" pitchFamily="34" charset="-122"/>
                <a:cs typeface="宋体" pitchFamily="2" charset="-122"/>
              </a:rPr>
              <a:t> </a:t>
            </a:r>
            <a:r>
              <a:rPr lang="zh-CN" altLang="zh-CN" sz="2400" b="1" dirty="0" smtClean="0">
                <a:solidFill>
                  <a:srgbClr val="FF0000"/>
                </a:solidFill>
                <a:latin typeface="华康俪金黑W8(P)"/>
                <a:ea typeface="华康俪金黑W8(P)"/>
                <a:cs typeface="华康俪金黑W8(P)"/>
                <a:sym typeface="+mn-ea"/>
              </a:rPr>
              <a:t>“海防”与“塞防”之争</a:t>
            </a:r>
            <a:r>
              <a:rPr lang="zh-CN" altLang="en-US" sz="2400" b="1" dirty="0" smtClean="0">
                <a:solidFill>
                  <a:srgbClr val="FF0000"/>
                </a:solidFill>
                <a:latin typeface="华康俪金黑W8(P)"/>
                <a:ea typeface="华康俪金黑W8(P)"/>
                <a:cs typeface="华康俪金黑W8(P)"/>
                <a:sym typeface="+mn-ea"/>
              </a:rPr>
              <a:t>由来</a:t>
            </a:r>
            <a:endParaRPr lang="en-US" altLang="zh-CN" sz="2400" b="1" dirty="0" smtClean="0">
              <a:solidFill>
                <a:srgbClr val="FF0000"/>
              </a:solidFill>
              <a:latin typeface="华康俪金黑W8(P)"/>
              <a:ea typeface="华康俪金黑W8(P)"/>
              <a:cs typeface="华康俪金黑W8(P)"/>
              <a:sym typeface="+mn-ea"/>
            </a:endParaRP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40370986_1"/>
          <p:cNvPicPr>
            <a:picLocks noChangeAspect="1" noChangeArrowheads="1"/>
          </p:cNvPicPr>
          <p:nvPr/>
        </p:nvPicPr>
        <p:blipFill>
          <a:blip r:embed="rId2" cstate="print"/>
          <a:srcRect/>
          <a:stretch>
            <a:fillRect/>
          </a:stretch>
        </p:blipFill>
        <p:spPr bwMode="auto">
          <a:xfrm>
            <a:off x="-43544" y="0"/>
            <a:ext cx="9144000" cy="6858000"/>
          </a:xfrm>
          <a:prstGeom prst="rect">
            <a:avLst/>
          </a:prstGeom>
          <a:noFill/>
          <a:ln w="9525">
            <a:noFill/>
            <a:miter lim="800000"/>
            <a:headEnd/>
            <a:tailEnd/>
          </a:ln>
        </p:spPr>
      </p:pic>
      <p:sp>
        <p:nvSpPr>
          <p:cNvPr id="4099" name="Oval 8"/>
          <p:cNvSpPr>
            <a:spLocks noChangeArrowheads="1"/>
          </p:cNvSpPr>
          <p:nvPr/>
        </p:nvSpPr>
        <p:spPr bwMode="auto">
          <a:xfrm>
            <a:off x="6096000" y="2819400"/>
            <a:ext cx="914400" cy="3429000"/>
          </a:xfrm>
          <a:prstGeom prst="ellipse">
            <a:avLst/>
          </a:prstGeom>
          <a:noFill/>
          <a:ln w="57150">
            <a:solidFill>
              <a:srgbClr val="FF0000"/>
            </a:solidFill>
            <a:round/>
            <a:headEnd/>
            <a:tailEnd/>
          </a:ln>
          <a:effectLst/>
        </p:spPr>
        <p:txBody>
          <a:bodyPr wrap="none" anchor="ctr"/>
          <a:lstStyle/>
          <a:p>
            <a:endParaRPr lang="zh-CN" altLang="en-US"/>
          </a:p>
        </p:txBody>
      </p:sp>
      <p:sp>
        <p:nvSpPr>
          <p:cNvPr id="4100" name="Oval 9"/>
          <p:cNvSpPr>
            <a:spLocks noChangeArrowheads="1"/>
          </p:cNvSpPr>
          <p:nvPr/>
        </p:nvSpPr>
        <p:spPr bwMode="auto">
          <a:xfrm>
            <a:off x="1295400" y="1295400"/>
            <a:ext cx="1447800" cy="2590800"/>
          </a:xfrm>
          <a:prstGeom prst="ellipse">
            <a:avLst/>
          </a:prstGeom>
          <a:noFill/>
          <a:ln w="57150">
            <a:solidFill>
              <a:srgbClr val="FF0000"/>
            </a:solidFill>
            <a:round/>
            <a:headEnd/>
            <a:tailEnd/>
          </a:ln>
          <a:effectLst/>
        </p:spPr>
        <p:txBody>
          <a:bodyPr wrap="none" anchor="ctr"/>
          <a:lstStyle/>
          <a:p>
            <a:endParaRPr lang="zh-CN" altLang="en-US"/>
          </a:p>
        </p:txBody>
      </p:sp>
      <p:sp>
        <p:nvSpPr>
          <p:cNvPr id="17418" name="WordArt 10"/>
          <p:cNvSpPr>
            <a:spLocks noChangeArrowheads="1" noChangeShapeType="1" noTextEdit="1"/>
          </p:cNvSpPr>
          <p:nvPr/>
        </p:nvSpPr>
        <p:spPr bwMode="auto">
          <a:xfrm>
            <a:off x="304800" y="5334000"/>
            <a:ext cx="3657600" cy="1066800"/>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defRPr/>
            </a:pPr>
            <a:r>
              <a:rPr lang="zh-CN" altLang="en-US" sz="3600" kern="10">
                <a:ln w="9525">
                  <a:round/>
                  <a:headEnd/>
                  <a:tailEnd/>
                </a:ln>
                <a:gradFill rotWithShape="0">
                  <a:gsLst>
                    <a:gs pos="0">
                      <a:srgbClr val="FFE701"/>
                    </a:gs>
                    <a:gs pos="100000">
                      <a:srgbClr val="FE3E02"/>
                    </a:gs>
                  </a:gsLst>
                  <a:lin ang="5400000" scaled="1"/>
                </a:gradFill>
                <a:latin typeface="宋体"/>
                <a:ea typeface="宋体"/>
              </a:rPr>
              <a:t>海防</a:t>
            </a:r>
            <a:r>
              <a:rPr lang="en-US" altLang="zh-CN" sz="3600" kern="10">
                <a:ln w="9525">
                  <a:round/>
                  <a:headEnd/>
                  <a:tailEnd/>
                </a:ln>
                <a:gradFill rotWithShape="0">
                  <a:gsLst>
                    <a:gs pos="0">
                      <a:srgbClr val="FFE701"/>
                    </a:gs>
                    <a:gs pos="100000">
                      <a:srgbClr val="FE3E02"/>
                    </a:gs>
                  </a:gsLst>
                  <a:lin ang="5400000" scaled="1"/>
                </a:gradFill>
                <a:latin typeface="宋体"/>
                <a:ea typeface="宋体"/>
              </a:rPr>
              <a:t>PK</a:t>
            </a:r>
            <a:r>
              <a:rPr lang="zh-CN" altLang="en-US" sz="3600" kern="10">
                <a:ln w="9525">
                  <a:round/>
                  <a:headEnd/>
                  <a:tailEnd/>
                </a:ln>
                <a:gradFill rotWithShape="0">
                  <a:gsLst>
                    <a:gs pos="0">
                      <a:srgbClr val="FFE701"/>
                    </a:gs>
                    <a:gs pos="100000">
                      <a:srgbClr val="FE3E02"/>
                    </a:gs>
                  </a:gsLst>
                  <a:lin ang="5400000" scaled="1"/>
                </a:gradFill>
                <a:latin typeface="宋体"/>
                <a:ea typeface="宋体"/>
              </a:rPr>
              <a:t>塞防</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1265"/>
          <p:cNvSpPr txBox="1">
            <a:spLocks noChangeArrowheads="1"/>
          </p:cNvSpPr>
          <p:nvPr/>
        </p:nvSpPr>
        <p:spPr bwMode="auto">
          <a:xfrm>
            <a:off x="283036" y="108860"/>
            <a:ext cx="8556171" cy="5262979"/>
          </a:xfrm>
          <a:prstGeom prst="rect">
            <a:avLst/>
          </a:prstGeom>
          <a:noFill/>
          <a:ln w="9525">
            <a:noFill/>
            <a:miter lim="800000"/>
            <a:headEnd/>
            <a:tailEnd/>
          </a:ln>
        </p:spPr>
        <p:txBody>
          <a:bodyPr wrap="square">
            <a:spAutoFit/>
          </a:bodyPr>
          <a:lstStyle/>
          <a:p>
            <a:r>
              <a:rPr lang="en-US" altLang="zh-CN" sz="2800" b="1" dirty="0" smtClean="0">
                <a:solidFill>
                  <a:srgbClr val="0000CC"/>
                </a:solidFill>
                <a:latin typeface="Times New Roman" pitchFamily="18" charset="0"/>
              </a:rPr>
              <a:t>1</a:t>
            </a:r>
            <a:r>
              <a:rPr lang="zh-CN" altLang="en-US" sz="2800" b="1" dirty="0" smtClean="0">
                <a:solidFill>
                  <a:srgbClr val="0000CC"/>
                </a:solidFill>
                <a:latin typeface="Times New Roman" pitchFamily="18" charset="0"/>
              </a:rPr>
              <a:t>、收</a:t>
            </a:r>
            <a:r>
              <a:rPr lang="zh-CN" altLang="en-US" sz="2800" b="1" dirty="0">
                <a:solidFill>
                  <a:srgbClr val="0000CC"/>
                </a:solidFill>
                <a:latin typeface="Times New Roman" pitchFamily="18" charset="0"/>
              </a:rPr>
              <a:t>复新疆</a:t>
            </a:r>
            <a:r>
              <a:rPr lang="en-US" altLang="zh-CN" sz="2800" b="1" dirty="0">
                <a:solidFill>
                  <a:srgbClr val="0000CC"/>
                </a:solidFill>
                <a:latin typeface="Times New Roman" pitchFamily="18" charset="0"/>
              </a:rPr>
              <a:t>:</a:t>
            </a:r>
          </a:p>
          <a:p>
            <a:r>
              <a:rPr lang="zh-CN" altLang="en-US" sz="2800" b="1" dirty="0" smtClean="0">
                <a:latin typeface="Times New Roman" pitchFamily="18" charset="0"/>
              </a:rPr>
              <a:t>（</a:t>
            </a:r>
            <a:r>
              <a:rPr lang="en-US" altLang="zh-CN" sz="2800" b="1" dirty="0" smtClean="0">
                <a:latin typeface="Times New Roman" pitchFamily="18" charset="0"/>
              </a:rPr>
              <a:t>1</a:t>
            </a:r>
            <a:r>
              <a:rPr lang="zh-CN" altLang="en-US" sz="2800" b="1" dirty="0" smtClean="0">
                <a:latin typeface="Times New Roman" pitchFamily="18" charset="0"/>
              </a:rPr>
              <a:t>）</a:t>
            </a:r>
            <a:r>
              <a:rPr lang="en-US" altLang="zh-CN" sz="2800" b="1" dirty="0" smtClean="0">
                <a:latin typeface="Times New Roman" pitchFamily="18" charset="0"/>
              </a:rPr>
              <a:t>1875</a:t>
            </a:r>
            <a:r>
              <a:rPr lang="zh-CN" altLang="en-US" sz="2800" b="1" dirty="0">
                <a:latin typeface="Times New Roman" pitchFamily="18" charset="0"/>
              </a:rPr>
              <a:t>年任命左为钦差大臣督办新疆军务</a:t>
            </a:r>
            <a:r>
              <a:rPr lang="en-US" altLang="zh-CN" sz="2800" b="1" dirty="0">
                <a:latin typeface="Times New Roman" pitchFamily="18" charset="0"/>
              </a:rPr>
              <a:t>.</a:t>
            </a:r>
          </a:p>
          <a:p>
            <a:r>
              <a:rPr lang="zh-CN" altLang="en-US" sz="2800" b="1" dirty="0" smtClean="0">
                <a:latin typeface="Times New Roman" pitchFamily="18" charset="0"/>
              </a:rPr>
              <a:t>（</a:t>
            </a:r>
            <a:r>
              <a:rPr lang="en-US" altLang="zh-CN" sz="2800" b="1" dirty="0" smtClean="0">
                <a:latin typeface="Times New Roman" pitchFamily="18" charset="0"/>
              </a:rPr>
              <a:t>2</a:t>
            </a:r>
            <a:r>
              <a:rPr lang="zh-CN" altLang="en-US" sz="2800" b="1" dirty="0" smtClean="0">
                <a:latin typeface="Times New Roman" pitchFamily="18" charset="0"/>
              </a:rPr>
              <a:t>）</a:t>
            </a:r>
            <a:r>
              <a:rPr lang="en-US" altLang="zh-CN" sz="2800" b="1" dirty="0" smtClean="0">
                <a:latin typeface="Times New Roman" pitchFamily="18" charset="0"/>
              </a:rPr>
              <a:t>1876</a:t>
            </a:r>
            <a:r>
              <a:rPr lang="zh-CN" altLang="en-US" sz="2800" b="1" dirty="0">
                <a:latin typeface="Times New Roman" pitchFamily="18" charset="0"/>
              </a:rPr>
              <a:t>年左率军西征</a:t>
            </a:r>
            <a:r>
              <a:rPr lang="en-US" altLang="zh-CN" sz="2800" b="1" dirty="0">
                <a:latin typeface="Times New Roman" pitchFamily="18" charset="0"/>
              </a:rPr>
              <a:t>,</a:t>
            </a:r>
            <a:r>
              <a:rPr lang="zh-CN" altLang="en-US" sz="2800" b="1" dirty="0">
                <a:latin typeface="Times New Roman" pitchFamily="18" charset="0"/>
              </a:rPr>
              <a:t>确定了“先北后南</a:t>
            </a:r>
            <a:r>
              <a:rPr lang="en-US" altLang="zh-CN" sz="2800" b="1" dirty="0">
                <a:latin typeface="Times New Roman" pitchFamily="18" charset="0"/>
              </a:rPr>
              <a:t>,</a:t>
            </a:r>
            <a:r>
              <a:rPr lang="zh-CN" altLang="en-US" sz="2800" b="1" dirty="0">
                <a:latin typeface="Times New Roman" pitchFamily="18" charset="0"/>
              </a:rPr>
              <a:t>缓进急战”的策略</a:t>
            </a:r>
            <a:r>
              <a:rPr lang="en-US" altLang="zh-CN" sz="2800" b="1" dirty="0">
                <a:latin typeface="Times New Roman" pitchFamily="18" charset="0"/>
              </a:rPr>
              <a:t>,</a:t>
            </a:r>
            <a:r>
              <a:rPr lang="zh-CN" altLang="en-US" sz="2800" b="1" dirty="0">
                <a:latin typeface="Times New Roman" pitchFamily="18" charset="0"/>
              </a:rPr>
              <a:t>在新疆人民的支持下</a:t>
            </a:r>
            <a:r>
              <a:rPr lang="en-US" altLang="zh-CN" sz="2800" b="1" dirty="0">
                <a:latin typeface="Times New Roman" pitchFamily="18" charset="0"/>
              </a:rPr>
              <a:t>,</a:t>
            </a:r>
            <a:r>
              <a:rPr lang="zh-CN" altLang="en-US" sz="2800" b="1" dirty="0">
                <a:latin typeface="Times New Roman" pitchFamily="18" charset="0"/>
              </a:rPr>
              <a:t>全歼阿古柏军事势力</a:t>
            </a:r>
            <a:r>
              <a:rPr lang="en-US" altLang="zh-CN" sz="2800" b="1" dirty="0">
                <a:latin typeface="Times New Roman" pitchFamily="18" charset="0"/>
              </a:rPr>
              <a:t>.</a:t>
            </a:r>
          </a:p>
          <a:p>
            <a:r>
              <a:rPr lang="zh-CN" altLang="en-US" sz="2800" b="1" dirty="0" smtClean="0">
                <a:latin typeface="Times New Roman" pitchFamily="18" charset="0"/>
              </a:rPr>
              <a:t>（</a:t>
            </a:r>
            <a:r>
              <a:rPr lang="en-US" altLang="zh-CN" sz="2800" b="1" dirty="0" smtClean="0">
                <a:latin typeface="Times New Roman" pitchFamily="18" charset="0"/>
              </a:rPr>
              <a:t>3</a:t>
            </a:r>
            <a:r>
              <a:rPr lang="zh-CN" altLang="en-US" sz="2800" b="1" dirty="0" smtClean="0">
                <a:latin typeface="Times New Roman" pitchFamily="18" charset="0"/>
              </a:rPr>
              <a:t>）</a:t>
            </a:r>
            <a:r>
              <a:rPr lang="en-US" altLang="zh-CN" sz="2800" b="1" dirty="0" smtClean="0">
                <a:latin typeface="Times New Roman" pitchFamily="18" charset="0"/>
              </a:rPr>
              <a:t>1878</a:t>
            </a:r>
            <a:r>
              <a:rPr lang="zh-CN" altLang="en-US" sz="2800" b="1" dirty="0">
                <a:latin typeface="Times New Roman" pitchFamily="18" charset="0"/>
              </a:rPr>
              <a:t>年初</a:t>
            </a:r>
            <a:r>
              <a:rPr lang="en-US" altLang="zh-CN" sz="2800" b="1" dirty="0">
                <a:latin typeface="Times New Roman" pitchFamily="18" charset="0"/>
              </a:rPr>
              <a:t>,</a:t>
            </a:r>
            <a:r>
              <a:rPr lang="zh-CN" altLang="en-US" sz="2800" b="1" dirty="0">
                <a:latin typeface="Times New Roman" pitchFamily="18" charset="0"/>
              </a:rPr>
              <a:t>取得收复新疆的重大胜利</a:t>
            </a:r>
            <a:r>
              <a:rPr lang="en-US" altLang="zh-CN" sz="2800" b="1" dirty="0">
                <a:latin typeface="Times New Roman" pitchFamily="18" charset="0"/>
              </a:rPr>
              <a:t>,</a:t>
            </a:r>
            <a:r>
              <a:rPr lang="zh-CN" altLang="en-US" sz="2800" b="1" dirty="0">
                <a:latin typeface="Times New Roman" pitchFamily="18" charset="0"/>
              </a:rPr>
              <a:t>粉碎了英俄利用阿古柏分裂中国领土的阴谋</a:t>
            </a:r>
            <a:r>
              <a:rPr lang="en-US" altLang="zh-CN" sz="2800" b="1" dirty="0">
                <a:latin typeface="Times New Roman" pitchFamily="18" charset="0"/>
              </a:rPr>
              <a:t>.</a:t>
            </a:r>
          </a:p>
          <a:p>
            <a:r>
              <a:rPr lang="en-US" altLang="zh-CN" sz="2800" b="1" dirty="0" smtClean="0">
                <a:solidFill>
                  <a:srgbClr val="0000CC"/>
                </a:solidFill>
                <a:latin typeface="Times New Roman" pitchFamily="18" charset="0"/>
              </a:rPr>
              <a:t>2</a:t>
            </a:r>
            <a:r>
              <a:rPr lang="zh-CN" altLang="en-US" sz="2800" b="1" dirty="0" smtClean="0">
                <a:solidFill>
                  <a:srgbClr val="0000CC"/>
                </a:solidFill>
                <a:latin typeface="Times New Roman" pitchFamily="18" charset="0"/>
              </a:rPr>
              <a:t>、收</a:t>
            </a:r>
            <a:r>
              <a:rPr lang="zh-CN" altLang="en-US" sz="2800" b="1" dirty="0">
                <a:solidFill>
                  <a:srgbClr val="0000CC"/>
                </a:solidFill>
                <a:latin typeface="Times New Roman" pitchFamily="18" charset="0"/>
              </a:rPr>
              <a:t>复伊犁</a:t>
            </a:r>
            <a:r>
              <a:rPr lang="en-US" altLang="zh-CN" sz="2800" b="1" dirty="0">
                <a:solidFill>
                  <a:srgbClr val="0000CC"/>
                </a:solidFill>
                <a:latin typeface="Times New Roman" pitchFamily="18" charset="0"/>
              </a:rPr>
              <a:t>:</a:t>
            </a:r>
          </a:p>
          <a:p>
            <a:r>
              <a:rPr lang="zh-CN" altLang="en-US" sz="2800" b="1" dirty="0" smtClean="0">
                <a:latin typeface="Times New Roman" pitchFamily="18" charset="0"/>
              </a:rPr>
              <a:t>（</a:t>
            </a:r>
            <a:r>
              <a:rPr lang="en-US" altLang="zh-CN" sz="2800" b="1" dirty="0" smtClean="0">
                <a:latin typeface="Times New Roman" pitchFamily="18" charset="0"/>
              </a:rPr>
              <a:t>1</a:t>
            </a:r>
            <a:r>
              <a:rPr lang="zh-CN" altLang="en-US" sz="2800" b="1" dirty="0" smtClean="0">
                <a:latin typeface="Times New Roman" pitchFamily="18" charset="0"/>
              </a:rPr>
              <a:t>） </a:t>
            </a:r>
            <a:r>
              <a:rPr lang="en-US" altLang="zh-CN" sz="2800" b="1" dirty="0" smtClean="0">
                <a:latin typeface="Times New Roman" pitchFamily="18" charset="0"/>
              </a:rPr>
              <a:t>1880</a:t>
            </a:r>
            <a:r>
              <a:rPr lang="zh-CN" altLang="en-US" sz="2800" b="1" dirty="0">
                <a:latin typeface="Times New Roman" pitchFamily="18" charset="0"/>
              </a:rPr>
              <a:t>年左再次被任命为钦差大臣</a:t>
            </a:r>
            <a:r>
              <a:rPr lang="en-US" altLang="zh-CN" sz="2800" b="1" dirty="0">
                <a:latin typeface="Times New Roman" pitchFamily="18" charset="0"/>
              </a:rPr>
              <a:t>,</a:t>
            </a:r>
            <a:r>
              <a:rPr lang="zh-CN" altLang="en-US" sz="2800" b="1" dirty="0">
                <a:latin typeface="Times New Roman" pitchFamily="18" charset="0"/>
              </a:rPr>
              <a:t>赴新疆统筹军务</a:t>
            </a:r>
            <a:r>
              <a:rPr lang="en-US" altLang="zh-CN" sz="2800" b="1" dirty="0">
                <a:latin typeface="Times New Roman" pitchFamily="18" charset="0"/>
              </a:rPr>
              <a:t>.</a:t>
            </a:r>
            <a:r>
              <a:rPr lang="zh-CN" altLang="en-US" sz="2800" b="1" dirty="0">
                <a:latin typeface="Times New Roman" pitchFamily="18" charset="0"/>
              </a:rPr>
              <a:t>他在哈密建立抗俄军事基地</a:t>
            </a:r>
            <a:r>
              <a:rPr lang="en-US" altLang="zh-CN" sz="2800" b="1" dirty="0">
                <a:latin typeface="Times New Roman" pitchFamily="18" charset="0"/>
              </a:rPr>
              <a:t>.</a:t>
            </a:r>
          </a:p>
          <a:p>
            <a:r>
              <a:rPr lang="zh-CN" altLang="en-US" sz="2800" b="1" dirty="0" smtClean="0">
                <a:latin typeface="Times New Roman" pitchFamily="18" charset="0"/>
              </a:rPr>
              <a:t>（</a:t>
            </a:r>
            <a:r>
              <a:rPr lang="en-US" altLang="zh-CN" sz="2800" b="1" dirty="0" smtClean="0">
                <a:latin typeface="Times New Roman" pitchFamily="18" charset="0"/>
              </a:rPr>
              <a:t>2</a:t>
            </a:r>
            <a:r>
              <a:rPr lang="zh-CN" altLang="en-US" sz="2800" b="1" dirty="0" smtClean="0">
                <a:latin typeface="Times New Roman" pitchFamily="18" charset="0"/>
              </a:rPr>
              <a:t>） </a:t>
            </a:r>
            <a:r>
              <a:rPr lang="en-US" altLang="zh-CN" sz="2800" b="1" dirty="0" smtClean="0">
                <a:latin typeface="Times New Roman" pitchFamily="18" charset="0"/>
              </a:rPr>
              <a:t>1881</a:t>
            </a:r>
            <a:r>
              <a:rPr lang="zh-CN" altLang="en-US" sz="2800" b="1" dirty="0">
                <a:latin typeface="Times New Roman" pitchFamily="18" charset="0"/>
              </a:rPr>
              <a:t>年曾纪泽在左的军事支持下</a:t>
            </a:r>
            <a:r>
              <a:rPr lang="en-US" altLang="zh-CN" sz="2800" b="1" dirty="0">
                <a:latin typeface="Times New Roman" pitchFamily="18" charset="0"/>
              </a:rPr>
              <a:t>,</a:t>
            </a:r>
            <a:r>
              <a:rPr lang="zh-CN" altLang="en-US" sz="2800" b="1" dirty="0">
                <a:latin typeface="Times New Roman" pitchFamily="18" charset="0"/>
              </a:rPr>
              <a:t>迫使沙俄签订了</a:t>
            </a:r>
            <a:r>
              <a:rPr lang="en-US" altLang="zh-CN" sz="2800" b="1" dirty="0">
                <a:latin typeface="Times New Roman" pitchFamily="18" charset="0"/>
              </a:rPr>
              <a:t>《</a:t>
            </a:r>
            <a:r>
              <a:rPr lang="zh-CN" altLang="en-US" sz="2800" b="1" dirty="0">
                <a:latin typeface="Times New Roman" pitchFamily="18" charset="0"/>
              </a:rPr>
              <a:t>中俄改订条约</a:t>
            </a:r>
            <a:r>
              <a:rPr lang="en-US" altLang="zh-CN" sz="2800" b="1" dirty="0">
                <a:latin typeface="Times New Roman" pitchFamily="18" charset="0"/>
              </a:rPr>
              <a:t>》(</a:t>
            </a:r>
            <a:r>
              <a:rPr lang="zh-CN" altLang="en-US" sz="2800" b="1" dirty="0">
                <a:latin typeface="Times New Roman" pitchFamily="18" charset="0"/>
              </a:rPr>
              <a:t>即</a:t>
            </a:r>
            <a:r>
              <a:rPr lang="en-US" altLang="zh-CN" sz="2800" b="1" dirty="0">
                <a:latin typeface="Times New Roman" pitchFamily="18" charset="0"/>
              </a:rPr>
              <a:t>《</a:t>
            </a:r>
            <a:r>
              <a:rPr lang="zh-CN" altLang="en-US" sz="2800" b="1" dirty="0">
                <a:latin typeface="Times New Roman" pitchFamily="18" charset="0"/>
              </a:rPr>
              <a:t>伊犁条约</a:t>
            </a:r>
            <a:r>
              <a:rPr lang="en-US" altLang="zh-CN" sz="2800" b="1" dirty="0">
                <a:latin typeface="Times New Roman" pitchFamily="18" charset="0"/>
              </a:rPr>
              <a:t>》),</a:t>
            </a:r>
            <a:r>
              <a:rPr lang="zh-CN" altLang="en-US" sz="2800" b="1" dirty="0">
                <a:latin typeface="Times New Roman" pitchFamily="18" charset="0"/>
              </a:rPr>
              <a:t>中国收回伊犁</a:t>
            </a:r>
            <a:r>
              <a:rPr lang="en-US" altLang="zh-CN" sz="2800" b="1" dirty="0">
                <a:latin typeface="Times New Roman" pitchFamily="18" charset="0"/>
              </a:rPr>
              <a:t>,</a:t>
            </a:r>
            <a:r>
              <a:rPr lang="zh-CN" altLang="en-US" sz="2800" b="1" dirty="0">
                <a:latin typeface="Times New Roman" pitchFamily="18" charset="0"/>
              </a:rPr>
              <a:t>但失去了西部约</a:t>
            </a:r>
            <a:r>
              <a:rPr lang="en-US" altLang="zh-CN" sz="2800" b="1" dirty="0">
                <a:latin typeface="Times New Roman" pitchFamily="18" charset="0"/>
              </a:rPr>
              <a:t>7</a:t>
            </a:r>
            <a:r>
              <a:rPr lang="zh-CN" altLang="en-US" sz="2800" b="1" dirty="0">
                <a:latin typeface="Times New Roman" pitchFamily="18" charset="0"/>
              </a:rPr>
              <a:t>万平方公里领土</a:t>
            </a:r>
            <a:r>
              <a:rPr lang="en-US" altLang="zh-CN" sz="2800" b="1" dirty="0" smtClean="0">
                <a:latin typeface="Times New Roman" pitchFamily="18" charset="0"/>
              </a:rPr>
              <a:t>.</a:t>
            </a:r>
            <a:endParaRPr lang="en-US" altLang="zh-CN" sz="2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xEl>
                                              <p:pRg st="1" end="1"/>
                                            </p:txEl>
                                          </p:spTgt>
                                        </p:tgtEl>
                                        <p:attrNameLst>
                                          <p:attrName>style.visibility</p:attrName>
                                        </p:attrNameLst>
                                      </p:cBhvr>
                                      <p:to>
                                        <p:strVal val="visible"/>
                                      </p:to>
                                    </p:set>
                                    <p:anim calcmode="lin" valueType="num">
                                      <p:cBhvr>
                                        <p:cTn id="13" dur="5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1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xEl>
                                              <p:pRg st="2" end="2"/>
                                            </p:txEl>
                                          </p:spTgt>
                                        </p:tgtEl>
                                        <p:attrNameLst>
                                          <p:attrName>style.visibility</p:attrName>
                                        </p:attrNameLst>
                                      </p:cBhvr>
                                      <p:to>
                                        <p:strVal val="visible"/>
                                      </p:to>
                                    </p:set>
                                    <p:anim calcmode="lin" valueType="num">
                                      <p:cBhvr>
                                        <p:cTn id="19"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1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6">
                                            <p:txEl>
                                              <p:pRg st="3" end="3"/>
                                            </p:txEl>
                                          </p:spTgt>
                                        </p:tgtEl>
                                        <p:attrNameLst>
                                          <p:attrName>style.visibility</p:attrName>
                                        </p:attrNameLst>
                                      </p:cBhvr>
                                      <p:to>
                                        <p:strVal val="visible"/>
                                      </p:to>
                                    </p:set>
                                    <p:anim calcmode="lin" valueType="num">
                                      <p:cBhvr>
                                        <p:cTn id="25" dur="5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12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6">
                                            <p:txEl>
                                              <p:pRg st="4" end="4"/>
                                            </p:txEl>
                                          </p:spTgt>
                                        </p:tgtEl>
                                        <p:attrNameLst>
                                          <p:attrName>style.visibility</p:attrName>
                                        </p:attrNameLst>
                                      </p:cBhvr>
                                      <p:to>
                                        <p:strVal val="visible"/>
                                      </p:to>
                                    </p:set>
                                    <p:anim calcmode="lin" valueType="num">
                                      <p:cBhvr>
                                        <p:cTn id="31"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1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6">
                                            <p:txEl>
                                              <p:pRg st="5" end="5"/>
                                            </p:txEl>
                                          </p:spTgt>
                                        </p:tgtEl>
                                        <p:attrNameLst>
                                          <p:attrName>style.visibility</p:attrName>
                                        </p:attrNameLst>
                                      </p:cBhvr>
                                      <p:to>
                                        <p:strVal val="visible"/>
                                      </p:to>
                                    </p:set>
                                    <p:anim calcmode="lin" valueType="num">
                                      <p:cBhvr>
                                        <p:cTn id="37" dur="5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112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6">
                                            <p:txEl>
                                              <p:pRg st="6" end="6"/>
                                            </p:txEl>
                                          </p:spTgt>
                                        </p:tgtEl>
                                        <p:attrNameLst>
                                          <p:attrName>style.visibility</p:attrName>
                                        </p:attrNameLst>
                                      </p:cBhvr>
                                      <p:to>
                                        <p:strVal val="visible"/>
                                      </p:to>
                                    </p:set>
                                    <p:anim calcmode="lin" valueType="num">
                                      <p:cBhvr>
                                        <p:cTn id="43" dur="5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1126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7178" name="Picture 3" descr="31"/>
            <p:cNvPicPr>
              <a:picLocks noChangeAspect="1" noChangeArrowheads="1"/>
            </p:cNvPicPr>
            <p:nvPr/>
          </p:nvPicPr>
          <p:blipFill>
            <a:blip r:embed="rId2" cstate="print">
              <a:lum contrast="66000"/>
            </a:blip>
            <a:srcRect/>
            <a:stretch>
              <a:fillRect/>
            </a:stretch>
          </p:blipFill>
          <p:spPr bwMode="auto">
            <a:xfrm>
              <a:off x="0" y="0"/>
              <a:ext cx="5760" cy="4320"/>
            </a:xfrm>
            <a:prstGeom prst="rect">
              <a:avLst/>
            </a:prstGeom>
            <a:noFill/>
            <a:ln w="9525">
              <a:noFill/>
              <a:miter lim="800000"/>
              <a:headEnd/>
              <a:tailEnd/>
            </a:ln>
          </p:spPr>
        </p:pic>
        <p:sp>
          <p:nvSpPr>
            <p:cNvPr id="7179" name="Text Box 4"/>
            <p:cNvSpPr txBox="1">
              <a:spLocks noChangeArrowheads="1"/>
            </p:cNvSpPr>
            <p:nvPr/>
          </p:nvSpPr>
          <p:spPr bwMode="auto">
            <a:xfrm>
              <a:off x="2428" y="921"/>
              <a:ext cx="261" cy="231"/>
            </a:xfrm>
            <a:prstGeom prst="rect">
              <a:avLst/>
            </a:prstGeom>
            <a:noFill/>
            <a:ln w="9525">
              <a:noFill/>
              <a:miter lim="800000"/>
              <a:headEnd/>
              <a:tailEnd/>
            </a:ln>
            <a:effectLst/>
          </p:spPr>
          <p:txBody>
            <a:bodyPr wrap="none">
              <a:spAutoFit/>
            </a:bodyPr>
            <a:lstStyle/>
            <a:p>
              <a:r>
                <a:rPr lang="zh-CN" altLang="en-US" b="1">
                  <a:ea typeface="黑体" pitchFamily="49" charset="-122"/>
                </a:rPr>
                <a:t>霍</a:t>
              </a:r>
            </a:p>
          </p:txBody>
        </p:sp>
        <p:sp>
          <p:nvSpPr>
            <p:cNvPr id="7180" name="Text Box 5"/>
            <p:cNvSpPr txBox="1">
              <a:spLocks noChangeArrowheads="1"/>
            </p:cNvSpPr>
            <p:nvPr/>
          </p:nvSpPr>
          <p:spPr bwMode="auto">
            <a:xfrm>
              <a:off x="2256" y="921"/>
              <a:ext cx="261" cy="231"/>
            </a:xfrm>
            <a:prstGeom prst="rect">
              <a:avLst/>
            </a:prstGeom>
            <a:noFill/>
            <a:ln w="9525">
              <a:noFill/>
              <a:miter lim="800000"/>
              <a:headEnd/>
              <a:tailEnd/>
            </a:ln>
            <a:effectLst/>
          </p:spPr>
          <p:txBody>
            <a:bodyPr wrap="none">
              <a:spAutoFit/>
            </a:bodyPr>
            <a:lstStyle/>
            <a:p>
              <a:r>
                <a:rPr lang="zh-CN" altLang="en-US" b="1">
                  <a:ea typeface="黑体" pitchFamily="49" charset="-122"/>
                </a:rPr>
                <a:t>尔</a:t>
              </a:r>
            </a:p>
          </p:txBody>
        </p:sp>
        <p:sp>
          <p:nvSpPr>
            <p:cNvPr id="7181" name="Text Box 6"/>
            <p:cNvSpPr txBox="1">
              <a:spLocks noChangeArrowheads="1"/>
            </p:cNvSpPr>
            <p:nvPr/>
          </p:nvSpPr>
          <p:spPr bwMode="auto">
            <a:xfrm>
              <a:off x="2092" y="974"/>
              <a:ext cx="261" cy="231"/>
            </a:xfrm>
            <a:prstGeom prst="rect">
              <a:avLst/>
            </a:prstGeom>
            <a:noFill/>
            <a:ln w="9525">
              <a:noFill/>
              <a:miter lim="800000"/>
              <a:headEnd/>
              <a:tailEnd/>
            </a:ln>
            <a:effectLst/>
          </p:spPr>
          <p:txBody>
            <a:bodyPr wrap="none">
              <a:spAutoFit/>
            </a:bodyPr>
            <a:lstStyle/>
            <a:p>
              <a:r>
                <a:rPr lang="zh-CN" altLang="en-US" b="1">
                  <a:ea typeface="黑体" pitchFamily="49" charset="-122"/>
                </a:rPr>
                <a:t>果</a:t>
              </a:r>
            </a:p>
          </p:txBody>
        </p:sp>
        <p:sp>
          <p:nvSpPr>
            <p:cNvPr id="7182" name="Text Box 7"/>
            <p:cNvSpPr txBox="1">
              <a:spLocks noChangeArrowheads="1"/>
            </p:cNvSpPr>
            <p:nvPr/>
          </p:nvSpPr>
          <p:spPr bwMode="auto">
            <a:xfrm>
              <a:off x="1920" y="1056"/>
              <a:ext cx="261" cy="231"/>
            </a:xfrm>
            <a:prstGeom prst="rect">
              <a:avLst/>
            </a:prstGeom>
            <a:noFill/>
            <a:ln w="9525">
              <a:noFill/>
              <a:miter lim="800000"/>
              <a:headEnd/>
              <a:tailEnd/>
            </a:ln>
            <a:effectLst/>
          </p:spPr>
          <p:txBody>
            <a:bodyPr wrap="none">
              <a:spAutoFit/>
            </a:bodyPr>
            <a:lstStyle/>
            <a:p>
              <a:r>
                <a:rPr lang="zh-CN" altLang="en-US" b="1">
                  <a:ea typeface="黑体" pitchFamily="49" charset="-122"/>
                </a:rPr>
                <a:t>斯</a:t>
              </a:r>
            </a:p>
          </p:txBody>
        </p:sp>
        <p:sp>
          <p:nvSpPr>
            <p:cNvPr id="7183" name="Text Box 8"/>
            <p:cNvSpPr txBox="1">
              <a:spLocks noChangeArrowheads="1"/>
            </p:cNvSpPr>
            <p:nvPr/>
          </p:nvSpPr>
          <p:spPr bwMode="auto">
            <a:xfrm>
              <a:off x="1776" y="1161"/>
              <a:ext cx="261" cy="231"/>
            </a:xfrm>
            <a:prstGeom prst="rect">
              <a:avLst/>
            </a:prstGeom>
            <a:noFill/>
            <a:ln w="9525">
              <a:noFill/>
              <a:miter lim="800000"/>
              <a:headEnd/>
              <a:tailEnd/>
            </a:ln>
            <a:effectLst/>
          </p:spPr>
          <p:txBody>
            <a:bodyPr wrap="none">
              <a:spAutoFit/>
            </a:bodyPr>
            <a:lstStyle/>
            <a:p>
              <a:r>
                <a:rPr lang="zh-CN" altLang="en-US" b="1">
                  <a:ea typeface="黑体" pitchFamily="49" charset="-122"/>
                </a:rPr>
                <a:t>河</a:t>
              </a:r>
            </a:p>
          </p:txBody>
        </p:sp>
      </p:grpSp>
      <p:sp>
        <p:nvSpPr>
          <p:cNvPr id="22537" name="Oval 9"/>
          <p:cNvSpPr>
            <a:spLocks noChangeArrowheads="1"/>
          </p:cNvSpPr>
          <p:nvPr/>
        </p:nvSpPr>
        <p:spPr bwMode="auto">
          <a:xfrm rot="-1177798">
            <a:off x="1143000" y="528638"/>
            <a:ext cx="1787525" cy="838200"/>
          </a:xfrm>
          <a:prstGeom prst="ellipse">
            <a:avLst/>
          </a:prstGeom>
          <a:noFill/>
          <a:ln w="38100">
            <a:solidFill>
              <a:srgbClr val="FF0000"/>
            </a:solidFill>
            <a:round/>
            <a:headEnd/>
            <a:tailEnd/>
          </a:ln>
          <a:effectLst/>
        </p:spPr>
        <p:txBody>
          <a:bodyPr wrap="none" anchor="ctr"/>
          <a:lstStyle/>
          <a:p>
            <a:endParaRPr lang="zh-CN" altLang="en-US"/>
          </a:p>
        </p:txBody>
      </p:sp>
      <p:sp>
        <p:nvSpPr>
          <p:cNvPr id="22538" name="Oval 10"/>
          <p:cNvSpPr>
            <a:spLocks noChangeArrowheads="1"/>
          </p:cNvSpPr>
          <p:nvPr/>
        </p:nvSpPr>
        <p:spPr bwMode="auto">
          <a:xfrm rot="-1429457">
            <a:off x="2743200" y="1524000"/>
            <a:ext cx="1676400" cy="533400"/>
          </a:xfrm>
          <a:prstGeom prst="ellipse">
            <a:avLst/>
          </a:prstGeom>
          <a:noFill/>
          <a:ln w="38100">
            <a:solidFill>
              <a:srgbClr val="FF0000"/>
            </a:solidFill>
            <a:round/>
            <a:headEnd/>
            <a:tailEnd/>
          </a:ln>
          <a:effectLst/>
        </p:spPr>
        <p:txBody>
          <a:bodyPr wrap="none" anchor="ctr"/>
          <a:lstStyle/>
          <a:p>
            <a:endParaRPr lang="zh-CN" altLang="en-US"/>
          </a:p>
        </p:txBody>
      </p:sp>
      <p:sp>
        <p:nvSpPr>
          <p:cNvPr id="22543" name="未知"/>
          <p:cNvSpPr>
            <a:spLocks/>
          </p:cNvSpPr>
          <p:nvPr/>
        </p:nvSpPr>
        <p:spPr bwMode="auto">
          <a:xfrm>
            <a:off x="3067050" y="1778000"/>
            <a:ext cx="1716088" cy="1350963"/>
          </a:xfrm>
          <a:custGeom>
            <a:avLst/>
            <a:gdLst>
              <a:gd name="T0" fmla="*/ 577850 w 1081"/>
              <a:gd name="T1" fmla="*/ 50800 h 851"/>
              <a:gd name="T2" fmla="*/ 365125 w 1081"/>
              <a:gd name="T3" fmla="*/ 38100 h 851"/>
              <a:gd name="T4" fmla="*/ 327025 w 1081"/>
              <a:gd name="T5" fmla="*/ 63500 h 851"/>
              <a:gd name="T6" fmla="*/ 303213 w 1081"/>
              <a:gd name="T7" fmla="*/ 101600 h 851"/>
              <a:gd name="T8" fmla="*/ 227013 w 1081"/>
              <a:gd name="T9" fmla="*/ 150813 h 851"/>
              <a:gd name="T10" fmla="*/ 101600 w 1081"/>
              <a:gd name="T11" fmla="*/ 263525 h 851"/>
              <a:gd name="T12" fmla="*/ 76200 w 1081"/>
              <a:gd name="T13" fmla="*/ 539750 h 851"/>
              <a:gd name="T14" fmla="*/ 65088 w 1081"/>
              <a:gd name="T15" fmla="*/ 627063 h 851"/>
              <a:gd name="T16" fmla="*/ 39688 w 1081"/>
              <a:gd name="T17" fmla="*/ 701675 h 851"/>
              <a:gd name="T18" fmla="*/ 139700 w 1081"/>
              <a:gd name="T19" fmla="*/ 903288 h 851"/>
              <a:gd name="T20" fmla="*/ 214313 w 1081"/>
              <a:gd name="T21" fmla="*/ 903288 h 851"/>
              <a:gd name="T22" fmla="*/ 290513 w 1081"/>
              <a:gd name="T23" fmla="*/ 927100 h 851"/>
              <a:gd name="T24" fmla="*/ 252413 w 1081"/>
              <a:gd name="T25" fmla="*/ 1252538 h 851"/>
              <a:gd name="T26" fmla="*/ 314325 w 1081"/>
              <a:gd name="T27" fmla="*/ 1316038 h 851"/>
              <a:gd name="T28" fmla="*/ 490538 w 1081"/>
              <a:gd name="T29" fmla="*/ 1341438 h 851"/>
              <a:gd name="T30" fmla="*/ 715963 w 1081"/>
              <a:gd name="T31" fmla="*/ 1328738 h 851"/>
              <a:gd name="T32" fmla="*/ 854075 w 1081"/>
              <a:gd name="T33" fmla="*/ 1265238 h 851"/>
              <a:gd name="T34" fmla="*/ 1041400 w 1081"/>
              <a:gd name="T35" fmla="*/ 1216025 h 851"/>
              <a:gd name="T36" fmla="*/ 1517650 w 1081"/>
              <a:gd name="T37" fmla="*/ 1165225 h 851"/>
              <a:gd name="T38" fmla="*/ 1555750 w 1081"/>
              <a:gd name="T39" fmla="*/ 1139825 h 851"/>
              <a:gd name="T40" fmla="*/ 1630363 w 1081"/>
              <a:gd name="T41" fmla="*/ 1116013 h 851"/>
              <a:gd name="T42" fmla="*/ 1617663 w 1081"/>
              <a:gd name="T43" fmla="*/ 977900 h 851"/>
              <a:gd name="T44" fmla="*/ 1566863 w 1081"/>
              <a:gd name="T45" fmla="*/ 201613 h 851"/>
              <a:gd name="T46" fmla="*/ 1492250 w 1081"/>
              <a:gd name="T47" fmla="*/ 112713 h 851"/>
              <a:gd name="T48" fmla="*/ 1092200 w 1081"/>
              <a:gd name="T49" fmla="*/ 76200 h 851"/>
              <a:gd name="T50" fmla="*/ 1016000 w 1081"/>
              <a:gd name="T51" fmla="*/ 63500 h 851"/>
              <a:gd name="T52" fmla="*/ 941388 w 1081"/>
              <a:gd name="T53" fmla="*/ 63500 h 851"/>
              <a:gd name="T54" fmla="*/ 790575 w 1081"/>
              <a:gd name="T55" fmla="*/ 88900 h 851"/>
              <a:gd name="T56" fmla="*/ 652463 w 1081"/>
              <a:gd name="T57" fmla="*/ 38100 h 851"/>
              <a:gd name="T58" fmla="*/ 515938 w 1081"/>
              <a:gd name="T59" fmla="*/ 0 h 8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1" h="851">
                <a:moveTo>
                  <a:pt x="364" y="32"/>
                </a:moveTo>
                <a:cubicBezTo>
                  <a:pt x="313" y="15"/>
                  <a:pt x="287" y="18"/>
                  <a:pt x="230" y="24"/>
                </a:cubicBezTo>
                <a:cubicBezTo>
                  <a:pt x="222" y="29"/>
                  <a:pt x="213" y="33"/>
                  <a:pt x="206" y="40"/>
                </a:cubicBezTo>
                <a:cubicBezTo>
                  <a:pt x="199" y="47"/>
                  <a:pt x="198" y="58"/>
                  <a:pt x="191" y="64"/>
                </a:cubicBezTo>
                <a:cubicBezTo>
                  <a:pt x="177" y="77"/>
                  <a:pt x="143" y="95"/>
                  <a:pt x="143" y="95"/>
                </a:cubicBezTo>
                <a:cubicBezTo>
                  <a:pt x="124" y="124"/>
                  <a:pt x="96" y="155"/>
                  <a:pt x="64" y="166"/>
                </a:cubicBezTo>
                <a:cubicBezTo>
                  <a:pt x="39" y="240"/>
                  <a:pt x="60" y="169"/>
                  <a:pt x="48" y="340"/>
                </a:cubicBezTo>
                <a:cubicBezTo>
                  <a:pt x="47" y="358"/>
                  <a:pt x="45" y="377"/>
                  <a:pt x="41" y="395"/>
                </a:cubicBezTo>
                <a:cubicBezTo>
                  <a:pt x="37" y="411"/>
                  <a:pt x="25" y="442"/>
                  <a:pt x="25" y="442"/>
                </a:cubicBezTo>
                <a:cubicBezTo>
                  <a:pt x="32" y="549"/>
                  <a:pt x="0" y="588"/>
                  <a:pt x="88" y="569"/>
                </a:cubicBezTo>
                <a:cubicBezTo>
                  <a:pt x="153" y="588"/>
                  <a:pt x="72" y="569"/>
                  <a:pt x="135" y="569"/>
                </a:cubicBezTo>
                <a:cubicBezTo>
                  <a:pt x="139" y="569"/>
                  <a:pt x="180" y="583"/>
                  <a:pt x="183" y="584"/>
                </a:cubicBezTo>
                <a:cubicBezTo>
                  <a:pt x="166" y="651"/>
                  <a:pt x="167" y="721"/>
                  <a:pt x="159" y="789"/>
                </a:cubicBezTo>
                <a:cubicBezTo>
                  <a:pt x="178" y="845"/>
                  <a:pt x="159" y="843"/>
                  <a:pt x="198" y="829"/>
                </a:cubicBezTo>
                <a:cubicBezTo>
                  <a:pt x="254" y="851"/>
                  <a:pt x="256" y="832"/>
                  <a:pt x="309" y="845"/>
                </a:cubicBezTo>
                <a:cubicBezTo>
                  <a:pt x="356" y="842"/>
                  <a:pt x="404" y="842"/>
                  <a:pt x="451" y="837"/>
                </a:cubicBezTo>
                <a:cubicBezTo>
                  <a:pt x="483" y="834"/>
                  <a:pt x="508" y="807"/>
                  <a:pt x="538" y="797"/>
                </a:cubicBezTo>
                <a:cubicBezTo>
                  <a:pt x="577" y="784"/>
                  <a:pt x="617" y="779"/>
                  <a:pt x="656" y="766"/>
                </a:cubicBezTo>
                <a:cubicBezTo>
                  <a:pt x="695" y="648"/>
                  <a:pt x="651" y="757"/>
                  <a:pt x="956" y="734"/>
                </a:cubicBezTo>
                <a:cubicBezTo>
                  <a:pt x="966" y="733"/>
                  <a:pt x="971" y="722"/>
                  <a:pt x="980" y="718"/>
                </a:cubicBezTo>
                <a:cubicBezTo>
                  <a:pt x="995" y="711"/>
                  <a:pt x="1027" y="703"/>
                  <a:pt x="1027" y="703"/>
                </a:cubicBezTo>
                <a:cubicBezTo>
                  <a:pt x="1016" y="671"/>
                  <a:pt x="1030" y="648"/>
                  <a:pt x="1019" y="616"/>
                </a:cubicBezTo>
                <a:cubicBezTo>
                  <a:pt x="1058" y="461"/>
                  <a:pt x="1081" y="262"/>
                  <a:pt x="987" y="127"/>
                </a:cubicBezTo>
                <a:cubicBezTo>
                  <a:pt x="978" y="95"/>
                  <a:pt x="972" y="82"/>
                  <a:pt x="940" y="71"/>
                </a:cubicBezTo>
                <a:cubicBezTo>
                  <a:pt x="874" y="8"/>
                  <a:pt x="771" y="44"/>
                  <a:pt x="688" y="48"/>
                </a:cubicBezTo>
                <a:cubicBezTo>
                  <a:pt x="672" y="45"/>
                  <a:pt x="656" y="40"/>
                  <a:pt x="640" y="40"/>
                </a:cubicBezTo>
                <a:cubicBezTo>
                  <a:pt x="577" y="40"/>
                  <a:pt x="658" y="62"/>
                  <a:pt x="593" y="40"/>
                </a:cubicBezTo>
                <a:cubicBezTo>
                  <a:pt x="554" y="66"/>
                  <a:pt x="548" y="64"/>
                  <a:pt x="498" y="56"/>
                </a:cubicBezTo>
                <a:cubicBezTo>
                  <a:pt x="468" y="46"/>
                  <a:pt x="443" y="29"/>
                  <a:pt x="411" y="24"/>
                </a:cubicBezTo>
                <a:cubicBezTo>
                  <a:pt x="329" y="11"/>
                  <a:pt x="357" y="35"/>
                  <a:pt x="325" y="0"/>
                </a:cubicBezTo>
              </a:path>
            </a:pathLst>
          </a:custGeom>
          <a:solidFill>
            <a:srgbClr val="66CCFF"/>
          </a:solidFill>
          <a:ln w="9525" cmpd="sng">
            <a:solidFill>
              <a:schemeClr val="tx1"/>
            </a:solidFill>
            <a:round/>
            <a:headEnd/>
            <a:tailEnd/>
          </a:ln>
          <a:effectLst/>
        </p:spPr>
        <p:txBody>
          <a:bodyPr/>
          <a:lstStyle/>
          <a:p>
            <a:endParaRPr lang="zh-CN" altLang="en-US"/>
          </a:p>
        </p:txBody>
      </p:sp>
      <p:sp>
        <p:nvSpPr>
          <p:cNvPr id="22544" name="WordArt 16"/>
          <p:cNvSpPr>
            <a:spLocks noChangeArrowheads="1" noChangeShapeType="1" noTextEdit="1"/>
          </p:cNvSpPr>
          <p:nvPr/>
        </p:nvSpPr>
        <p:spPr bwMode="auto">
          <a:xfrm>
            <a:off x="0" y="5410200"/>
            <a:ext cx="3657600" cy="1066800"/>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defRPr/>
            </a:pPr>
            <a:r>
              <a:rPr lang="zh-CN" altLang="en-US" sz="3600" kern="10">
                <a:ln w="9525">
                  <a:round/>
                  <a:headEnd/>
                  <a:tailEnd/>
                </a:ln>
                <a:gradFill rotWithShape="0">
                  <a:gsLst>
                    <a:gs pos="0">
                      <a:srgbClr val="FFE701"/>
                    </a:gs>
                    <a:gs pos="100000">
                      <a:srgbClr val="FE3E02"/>
                    </a:gs>
                  </a:gsLst>
                  <a:lin ang="5400000" scaled="1"/>
                </a:gradFill>
                <a:latin typeface="宋体"/>
                <a:ea typeface="宋体"/>
              </a:rPr>
              <a:t>签</a:t>
            </a:r>
            <a:r>
              <a:rPr lang="en-US" altLang="zh-CN" sz="3600" kern="10">
                <a:ln w="9525">
                  <a:round/>
                  <a:headEnd/>
                  <a:tailEnd/>
                </a:ln>
                <a:gradFill rotWithShape="0">
                  <a:gsLst>
                    <a:gs pos="0">
                      <a:srgbClr val="FFE701"/>
                    </a:gs>
                    <a:gs pos="100000">
                      <a:srgbClr val="FE3E02"/>
                    </a:gs>
                  </a:gsLst>
                  <a:lin ang="5400000" scaled="1"/>
                </a:gradFill>
                <a:latin typeface="宋体"/>
                <a:ea typeface="宋体"/>
              </a:rPr>
              <a:t>PK</a:t>
            </a:r>
            <a:r>
              <a:rPr lang="zh-CN" altLang="en-US" sz="3600" kern="10">
                <a:ln w="9525">
                  <a:round/>
                  <a:headEnd/>
                  <a:tailEnd/>
                </a:ln>
                <a:gradFill rotWithShape="0">
                  <a:gsLst>
                    <a:gs pos="0">
                      <a:srgbClr val="FFE701"/>
                    </a:gs>
                    <a:gs pos="100000">
                      <a:srgbClr val="FE3E02"/>
                    </a:gs>
                  </a:gsLst>
                  <a:lin ang="5400000" scaled="1"/>
                </a:gradFill>
                <a:latin typeface="宋体"/>
                <a:ea typeface="宋体"/>
              </a:rPr>
              <a:t>拒签</a:t>
            </a:r>
          </a:p>
        </p:txBody>
      </p:sp>
      <p:sp>
        <p:nvSpPr>
          <p:cNvPr id="22545" name="Rectangle 17"/>
          <p:cNvSpPr>
            <a:spLocks noChangeArrowheads="1"/>
          </p:cNvSpPr>
          <p:nvPr/>
        </p:nvSpPr>
        <p:spPr bwMode="auto">
          <a:xfrm>
            <a:off x="990600" y="3657600"/>
            <a:ext cx="7543800" cy="1554163"/>
          </a:xfrm>
          <a:prstGeom prst="rect">
            <a:avLst/>
          </a:prstGeom>
          <a:solidFill>
            <a:srgbClr val="00FFFF"/>
          </a:solidFill>
          <a:ln w="9525">
            <a:noFill/>
            <a:miter lim="800000"/>
            <a:headEnd/>
            <a:tailEnd/>
          </a:ln>
          <a:effectLst/>
        </p:spPr>
        <p:txBody>
          <a:bodyPr>
            <a:spAutoFit/>
          </a:bodyPr>
          <a:lstStyle/>
          <a:p>
            <a:r>
              <a:rPr lang="zh-CN" altLang="en-US" sz="3200" b="1"/>
              <a:t>经过谈判</a:t>
            </a:r>
            <a:r>
              <a:rPr lang="en-US" altLang="zh-CN" sz="3200" b="1"/>
              <a:t>,</a:t>
            </a:r>
            <a:r>
              <a:rPr lang="zh-CN" altLang="en-US" sz="3200" b="1"/>
              <a:t>中国收回伊犁的条件：</a:t>
            </a:r>
          </a:p>
          <a:p>
            <a:r>
              <a:rPr lang="en-US" altLang="zh-CN" sz="3200" b="1">
                <a:solidFill>
                  <a:srgbClr val="FF0000"/>
                </a:solidFill>
              </a:rPr>
              <a:t>1.</a:t>
            </a:r>
            <a:r>
              <a:rPr lang="zh-CN" altLang="en-US" sz="3200" b="1">
                <a:solidFill>
                  <a:srgbClr val="FF0000"/>
                </a:solidFill>
              </a:rPr>
              <a:t>将霍尔果斯河以西领土割给俄国。</a:t>
            </a:r>
          </a:p>
          <a:p>
            <a:r>
              <a:rPr lang="en-US" altLang="zh-CN" sz="3200" b="1">
                <a:solidFill>
                  <a:srgbClr val="FF0000"/>
                </a:solidFill>
              </a:rPr>
              <a:t>2.</a:t>
            </a:r>
            <a:r>
              <a:rPr lang="zh-CN" altLang="en-US" sz="3200" b="1">
                <a:solidFill>
                  <a:srgbClr val="FF0000"/>
                </a:solidFill>
              </a:rPr>
              <a:t>赔偿俄国</a:t>
            </a:r>
            <a:r>
              <a:rPr lang="en-US" altLang="zh-CN" sz="3200" b="1">
                <a:solidFill>
                  <a:srgbClr val="FF0000"/>
                </a:solidFill>
              </a:rPr>
              <a:t>509</a:t>
            </a:r>
            <a:r>
              <a:rPr lang="zh-CN" altLang="en-US" sz="3200" b="1">
                <a:solidFill>
                  <a:srgbClr val="FF0000"/>
                </a:solidFill>
              </a:rPr>
              <a:t>万两白银</a:t>
            </a:r>
            <a:endParaRPr lang="zh-CN" altLang="en-US" sz="3200" b="1">
              <a:solidFill>
                <a:srgbClr val="FF0000"/>
              </a:solidFill>
              <a:latin typeface="楷体_GB2312" pitchFamily="49" charset="-122"/>
              <a:ea typeface="楷体_GB2312" pitchFamily="49" charset="-122"/>
            </a:endParaRPr>
          </a:p>
        </p:txBody>
      </p:sp>
      <p:sp>
        <p:nvSpPr>
          <p:cNvPr id="22555" name="Text Box 27"/>
          <p:cNvSpPr txBox="1">
            <a:spLocks noChangeArrowheads="1"/>
          </p:cNvSpPr>
          <p:nvPr/>
        </p:nvSpPr>
        <p:spPr bwMode="auto">
          <a:xfrm>
            <a:off x="4114800" y="5410200"/>
            <a:ext cx="8991600" cy="519113"/>
          </a:xfrm>
          <a:prstGeom prst="rect">
            <a:avLst/>
          </a:prstGeom>
          <a:noFill/>
          <a:ln w="9525">
            <a:noFill/>
            <a:miter lim="800000"/>
            <a:headEnd/>
            <a:tailEnd/>
          </a:ln>
          <a:effectLst/>
        </p:spPr>
        <p:txBody>
          <a:bodyPr>
            <a:spAutoFit/>
          </a:bodyPr>
          <a:lstStyle/>
          <a:p>
            <a:pPr>
              <a:spcBef>
                <a:spcPct val="50000"/>
              </a:spcBef>
            </a:pPr>
            <a:r>
              <a:rPr kumimoji="1" lang="en-US" altLang="zh-CN" sz="2800" b="1">
                <a:solidFill>
                  <a:srgbClr val="FF0000"/>
                </a:solidFill>
                <a:latin typeface="仿宋_GB2312" pitchFamily="49" charset="-122"/>
                <a:ea typeface="仿宋_GB2312" pitchFamily="49" charset="-122"/>
              </a:rPr>
              <a:t>1881</a:t>
            </a:r>
            <a:r>
              <a:rPr kumimoji="1" lang="zh-CN" altLang="en-US" sz="2800" b="1">
                <a:solidFill>
                  <a:srgbClr val="FF0000"/>
                </a:solidFill>
                <a:latin typeface="仿宋_GB2312" pitchFamily="49" charset="-122"/>
                <a:ea typeface="仿宋_GB2312" pitchFamily="49" charset="-122"/>
              </a:rPr>
              <a:t>年，中俄签订</a:t>
            </a:r>
            <a:r>
              <a:rPr kumimoji="1" lang="en-US" altLang="zh-CN" sz="2800" b="1">
                <a:solidFill>
                  <a:srgbClr val="FF0000"/>
                </a:solidFill>
                <a:latin typeface="仿宋_GB2312" pitchFamily="49" charset="-122"/>
                <a:ea typeface="仿宋_GB2312" pitchFamily="49" charset="-122"/>
              </a:rPr>
              <a:t>《</a:t>
            </a:r>
            <a:r>
              <a:rPr kumimoji="1" lang="zh-CN" altLang="en-US" sz="2800" b="1">
                <a:solidFill>
                  <a:srgbClr val="FF0000"/>
                </a:solidFill>
                <a:latin typeface="仿宋_GB2312" pitchFamily="49" charset="-122"/>
                <a:ea typeface="仿宋_GB2312" pitchFamily="49" charset="-122"/>
              </a:rPr>
              <a:t>伊犁条约</a:t>
            </a:r>
            <a:r>
              <a:rPr kumimoji="1" lang="en-US" altLang="zh-CN" sz="2800" b="1">
                <a:solidFill>
                  <a:srgbClr val="FF0000"/>
                </a:solidFill>
                <a:latin typeface="仿宋_GB2312" pitchFamily="49" charset="-122"/>
                <a:ea typeface="仿宋_GB2312" pitchFamily="49" charset="-122"/>
              </a:rPr>
              <a:t>》</a:t>
            </a:r>
          </a:p>
        </p:txBody>
      </p:sp>
      <p:sp>
        <p:nvSpPr>
          <p:cNvPr id="22556" name="Text Box 28"/>
          <p:cNvSpPr txBox="1">
            <a:spLocks noChangeArrowheads="1"/>
          </p:cNvSpPr>
          <p:nvPr/>
        </p:nvSpPr>
        <p:spPr bwMode="auto">
          <a:xfrm>
            <a:off x="4114800" y="6019800"/>
            <a:ext cx="7086600" cy="519113"/>
          </a:xfrm>
          <a:prstGeom prst="rect">
            <a:avLst/>
          </a:prstGeom>
          <a:noFill/>
          <a:ln w="9525">
            <a:noFill/>
            <a:miter lim="800000"/>
            <a:headEnd/>
            <a:tailEnd/>
          </a:ln>
          <a:effectLst/>
        </p:spPr>
        <p:txBody>
          <a:bodyPr>
            <a:spAutoFit/>
          </a:bodyPr>
          <a:lstStyle/>
          <a:p>
            <a:pPr>
              <a:spcBef>
                <a:spcPct val="50000"/>
              </a:spcBef>
            </a:pPr>
            <a:r>
              <a:rPr kumimoji="1" lang="en-US" altLang="zh-CN" sz="2800" b="1">
                <a:solidFill>
                  <a:srgbClr val="FF0000"/>
                </a:solidFill>
                <a:latin typeface="仿宋_GB2312" pitchFamily="49" charset="-122"/>
                <a:ea typeface="仿宋_GB2312" pitchFamily="49" charset="-122"/>
              </a:rPr>
              <a:t>1884</a:t>
            </a:r>
            <a:r>
              <a:rPr kumimoji="1" lang="zh-CN" altLang="en-US" sz="2800" b="1">
                <a:solidFill>
                  <a:srgbClr val="FF0000"/>
                </a:solidFill>
                <a:latin typeface="仿宋_GB2312" pitchFamily="49" charset="-122"/>
                <a:ea typeface="仿宋_GB2312" pitchFamily="49" charset="-122"/>
              </a:rPr>
              <a:t>年，清政府设新疆行省</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3"/>
                                        </p:tgtEl>
                                        <p:attrNameLst>
                                          <p:attrName>style.visibility</p:attrName>
                                        </p:attrNameLst>
                                      </p:cBhvr>
                                      <p:to>
                                        <p:strVal val="visible"/>
                                      </p:to>
                                    </p:set>
                                  </p:childTnLst>
                                </p:cTn>
                              </p:par>
                            </p:childTnLst>
                          </p:cTn>
                        </p:par>
                        <p:par>
                          <p:cTn id="7" fill="hold" nodeType="afterGroup">
                            <p:stCondLst>
                              <p:cond delay="0"/>
                            </p:stCondLst>
                            <p:childTnLst>
                              <p:par>
                                <p:cTn id="8" presetID="27" presetClass="emph" presetSubtype="0" fill="hold" grpId="1" nodeType="afterEffect">
                                  <p:stCondLst>
                                    <p:cond delay="0"/>
                                  </p:stCondLst>
                                  <p:childTnLst>
                                    <p:animClr clrSpc="rgb" dir="cw">
                                      <p:cBhvr override="childStyle">
                                        <p:cTn id="9" dur="1500" autoRev="1" fill="hold"/>
                                        <p:tgtEl>
                                          <p:spTgt spid="22543"/>
                                        </p:tgtEl>
                                        <p:attrNameLst>
                                          <p:attrName>style.color</p:attrName>
                                        </p:attrNameLst>
                                      </p:cBhvr>
                                      <p:to>
                                        <a:schemeClr val="bg1"/>
                                      </p:to>
                                    </p:animClr>
                                    <p:animClr clrSpc="rgb" dir="cw">
                                      <p:cBhvr>
                                        <p:cTn id="10" dur="1500" autoRev="1" fill="hold"/>
                                        <p:tgtEl>
                                          <p:spTgt spid="22543"/>
                                        </p:tgtEl>
                                        <p:attrNameLst>
                                          <p:attrName>fillcolor</p:attrName>
                                        </p:attrNameLst>
                                      </p:cBhvr>
                                      <p:to>
                                        <a:schemeClr val="bg1"/>
                                      </p:to>
                                    </p:animClr>
                                    <p:set>
                                      <p:cBhvr>
                                        <p:cTn id="11" dur="1500" autoRev="1" fill="hold"/>
                                        <p:tgtEl>
                                          <p:spTgt spid="22543"/>
                                        </p:tgtEl>
                                        <p:attrNameLst>
                                          <p:attrName>fill.type</p:attrName>
                                        </p:attrNameLst>
                                      </p:cBhvr>
                                      <p:to>
                                        <p:strVal val="solid"/>
                                      </p:to>
                                    </p:set>
                                    <p:set>
                                      <p:cBhvr>
                                        <p:cTn id="12" dur="1500" autoRev="1" fill="hold"/>
                                        <p:tgtEl>
                                          <p:spTgt spid="22543"/>
                                        </p:tgtEl>
                                        <p:attrNameLst>
                                          <p:attrName>fill.on</p:attrName>
                                        </p:attrNameLst>
                                      </p:cBhvr>
                                      <p:to>
                                        <p:strVal val="tru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2538"/>
                                        </p:tgtEl>
                                        <p:attrNameLst>
                                          <p:attrName>style.visibility</p:attrName>
                                        </p:attrNameLst>
                                      </p:cBhvr>
                                      <p:to>
                                        <p:strVal val="visible"/>
                                      </p:to>
                                    </p:set>
                                    <p:anim calcmode="lin" valueType="num">
                                      <p:cBhvr>
                                        <p:cTn id="17" dur="1000" fill="hold"/>
                                        <p:tgtEl>
                                          <p:spTgt spid="22538"/>
                                        </p:tgtEl>
                                        <p:attrNameLst>
                                          <p:attrName>ppt_w</p:attrName>
                                        </p:attrNameLst>
                                      </p:cBhvr>
                                      <p:tavLst>
                                        <p:tav tm="0">
                                          <p:val>
                                            <p:strVal val="#ppt_w+.3"/>
                                          </p:val>
                                        </p:tav>
                                        <p:tav tm="100000">
                                          <p:val>
                                            <p:strVal val="#ppt_w"/>
                                          </p:val>
                                        </p:tav>
                                      </p:tavLst>
                                    </p:anim>
                                    <p:anim calcmode="lin" valueType="num">
                                      <p:cBhvr>
                                        <p:cTn id="18" dur="1000" fill="hold"/>
                                        <p:tgtEl>
                                          <p:spTgt spid="22538"/>
                                        </p:tgtEl>
                                        <p:attrNameLst>
                                          <p:attrName>ppt_h</p:attrName>
                                        </p:attrNameLst>
                                      </p:cBhvr>
                                      <p:tavLst>
                                        <p:tav tm="0">
                                          <p:val>
                                            <p:strVal val="#ppt_h"/>
                                          </p:val>
                                        </p:tav>
                                        <p:tav tm="100000">
                                          <p:val>
                                            <p:strVal val="#ppt_h"/>
                                          </p:val>
                                        </p:tav>
                                      </p:tavLst>
                                    </p:anim>
                                    <p:animEffect transition="in" filter="fade">
                                      <p:cBhvr>
                                        <p:cTn id="19" dur="1000"/>
                                        <p:tgtEl>
                                          <p:spTgt spid="225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22537"/>
                                        </p:tgtEl>
                                        <p:attrNameLst>
                                          <p:attrName>style.visibility</p:attrName>
                                        </p:attrNameLst>
                                      </p:cBhvr>
                                      <p:to>
                                        <p:strVal val="visible"/>
                                      </p:to>
                                    </p:set>
                                    <p:anim calcmode="lin" valueType="num">
                                      <p:cBhvr>
                                        <p:cTn id="24" dur="1000" fill="hold"/>
                                        <p:tgtEl>
                                          <p:spTgt spid="22537"/>
                                        </p:tgtEl>
                                        <p:attrNameLst>
                                          <p:attrName>ppt_w</p:attrName>
                                        </p:attrNameLst>
                                      </p:cBhvr>
                                      <p:tavLst>
                                        <p:tav tm="0">
                                          <p:val>
                                            <p:strVal val="#ppt_w+.3"/>
                                          </p:val>
                                        </p:tav>
                                        <p:tav tm="100000">
                                          <p:val>
                                            <p:strVal val="#ppt_w"/>
                                          </p:val>
                                        </p:tav>
                                      </p:tavLst>
                                    </p:anim>
                                    <p:anim calcmode="lin" valueType="num">
                                      <p:cBhvr>
                                        <p:cTn id="25" dur="1000" fill="hold"/>
                                        <p:tgtEl>
                                          <p:spTgt spid="22537"/>
                                        </p:tgtEl>
                                        <p:attrNameLst>
                                          <p:attrName>ppt_h</p:attrName>
                                        </p:attrNameLst>
                                      </p:cBhvr>
                                      <p:tavLst>
                                        <p:tav tm="0">
                                          <p:val>
                                            <p:strVal val="#ppt_h"/>
                                          </p:val>
                                        </p:tav>
                                        <p:tav tm="100000">
                                          <p:val>
                                            <p:strVal val="#ppt_h"/>
                                          </p:val>
                                        </p:tav>
                                      </p:tavLst>
                                    </p:anim>
                                    <p:animEffect transition="in" filter="fade">
                                      <p:cBhvr>
                                        <p:cTn id="26" dur="1000"/>
                                        <p:tgtEl>
                                          <p:spTgt spid="2253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2545"/>
                                        </p:tgtEl>
                                        <p:attrNameLst>
                                          <p:attrName>style.visibility</p:attrName>
                                        </p:attrNameLst>
                                      </p:cBhvr>
                                      <p:to>
                                        <p:strVal val="visible"/>
                                      </p:to>
                                    </p:set>
                                    <p:animEffect transition="in" filter="blinds(horizontal)">
                                      <p:cBhvr>
                                        <p:cTn id="31" dur="500"/>
                                        <p:tgtEl>
                                          <p:spTgt spid="225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2544"/>
                                        </p:tgtEl>
                                        <p:attrNameLst>
                                          <p:attrName>style.visibility</p:attrName>
                                        </p:attrNameLst>
                                      </p:cBhvr>
                                      <p:to>
                                        <p:strVal val="visible"/>
                                      </p:to>
                                    </p:set>
                                    <p:animEffect transition="in" filter="blinds(horizontal)">
                                      <p:cBhvr>
                                        <p:cTn id="36" dur="500"/>
                                        <p:tgtEl>
                                          <p:spTgt spid="2254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2555"/>
                                        </p:tgtEl>
                                        <p:attrNameLst>
                                          <p:attrName>style.visibility</p:attrName>
                                        </p:attrNameLst>
                                      </p:cBhvr>
                                      <p:to>
                                        <p:strVal val="visible"/>
                                      </p:to>
                                    </p:set>
                                    <p:animEffect transition="in" filter="blinds(horizontal)">
                                      <p:cBhvr>
                                        <p:cTn id="41" dur="500"/>
                                        <p:tgtEl>
                                          <p:spTgt spid="2255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2556"/>
                                        </p:tgtEl>
                                        <p:attrNameLst>
                                          <p:attrName>style.visibility</p:attrName>
                                        </p:attrNameLst>
                                      </p:cBhvr>
                                      <p:to>
                                        <p:strVal val="visible"/>
                                      </p:to>
                                    </p:set>
                                    <p:animEffect transition="in" filter="blinds(horizontal)">
                                      <p:cBhvr>
                                        <p:cTn id="44" dur="500"/>
                                        <p:tgtEl>
                                          <p:spTgt spid="22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nimBg="1"/>
      <p:bldP spid="22538" grpId="0" animBg="1"/>
      <p:bldP spid="22543" grpId="0" animBg="1"/>
      <p:bldP spid="22543" grpId="1" animBg="1"/>
      <p:bldP spid="22544" grpId="0" animBg="1"/>
      <p:bldP spid="22545" grpId="0" animBg="1"/>
      <p:bldP spid="22555" grpId="0"/>
      <p:bldP spid="225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ChangeArrowheads="1"/>
          </p:cNvSpPr>
          <p:nvPr/>
        </p:nvSpPr>
        <p:spPr bwMode="auto">
          <a:xfrm>
            <a:off x="291540" y="2800485"/>
            <a:ext cx="8641080" cy="954101"/>
          </a:xfrm>
          <a:prstGeom prst="rect">
            <a:avLst/>
          </a:prstGeom>
          <a:solidFill>
            <a:schemeClr val="bg2"/>
          </a:solidFill>
          <a:ln w="12700">
            <a:noFill/>
            <a:miter lim="800000"/>
            <a:headEnd type="none" w="sm" len="sm"/>
            <a:tailEnd type="none" w="sm" len="sm"/>
          </a:ln>
        </p:spPr>
        <p:txBody>
          <a:bodyPr lIns="91434" tIns="45717" rIns="91434" bIns="45717">
            <a:spAutoFit/>
          </a:bodyPr>
          <a:lstStyle/>
          <a:p>
            <a:pPr defTabSz="914784">
              <a:spcBef>
                <a:spcPct val="50000"/>
              </a:spcBef>
            </a:pPr>
            <a:r>
              <a:rPr kumimoji="1" lang="en-US" altLang="zh-CN" sz="2800" dirty="0">
                <a:solidFill>
                  <a:srgbClr val="0000CC"/>
                </a:solidFill>
                <a:latin typeface="黑体" pitchFamily="49" charset="-122"/>
                <a:ea typeface="黑体" pitchFamily="49" charset="-122"/>
              </a:rPr>
              <a:t>“</a:t>
            </a:r>
            <a:r>
              <a:rPr kumimoji="1" lang="zh-CN" altLang="en-US" sz="2800" dirty="0">
                <a:solidFill>
                  <a:srgbClr val="0000CC"/>
                </a:solidFill>
                <a:latin typeface="黑体" pitchFamily="49" charset="-122"/>
                <a:ea typeface="黑体" pitchFamily="49" charset="-122"/>
              </a:rPr>
              <a:t>论兵战，吾不如左宗棠；为国尽忠，亦以季高为</a:t>
            </a:r>
            <a:r>
              <a:rPr kumimoji="1" lang="zh-CN" altLang="en-US" sz="2800" dirty="0" smtClean="0">
                <a:solidFill>
                  <a:srgbClr val="0000CC"/>
                </a:solidFill>
                <a:latin typeface="黑体" pitchFamily="49" charset="-122"/>
                <a:ea typeface="黑体" pitchFamily="49" charset="-122"/>
              </a:rPr>
              <a:t>冠国</a:t>
            </a:r>
            <a:r>
              <a:rPr kumimoji="1" lang="zh-CN" altLang="en-US" sz="2800" dirty="0">
                <a:solidFill>
                  <a:srgbClr val="0000CC"/>
                </a:solidFill>
                <a:latin typeface="黑体" pitchFamily="49" charset="-122"/>
                <a:ea typeface="黑体" pitchFamily="49" charset="-122"/>
              </a:rPr>
              <a:t>幸有左宗棠也”。               </a:t>
            </a:r>
            <a:r>
              <a:rPr kumimoji="1" lang="en-US" altLang="zh-CN" sz="2800" dirty="0">
                <a:solidFill>
                  <a:srgbClr val="0000CC"/>
                </a:solidFill>
                <a:latin typeface="黑体" pitchFamily="49" charset="-122"/>
                <a:ea typeface="黑体" pitchFamily="49" charset="-122"/>
              </a:rPr>
              <a:t>——</a:t>
            </a:r>
            <a:r>
              <a:rPr kumimoji="1" lang="zh-CN" altLang="en-US" sz="2800" dirty="0">
                <a:solidFill>
                  <a:srgbClr val="0000CC"/>
                </a:solidFill>
                <a:latin typeface="黑体" pitchFamily="49" charset="-122"/>
                <a:ea typeface="黑体" pitchFamily="49" charset="-122"/>
              </a:rPr>
              <a:t>曾国藩</a:t>
            </a:r>
          </a:p>
        </p:txBody>
      </p:sp>
      <p:sp>
        <p:nvSpPr>
          <p:cNvPr id="1000451" name="Text Box 3"/>
          <p:cNvSpPr txBox="1">
            <a:spLocks noChangeArrowheads="1"/>
          </p:cNvSpPr>
          <p:nvPr/>
        </p:nvSpPr>
        <p:spPr bwMode="auto">
          <a:xfrm>
            <a:off x="304800" y="1643305"/>
            <a:ext cx="8660477" cy="954101"/>
          </a:xfrm>
          <a:prstGeom prst="rect">
            <a:avLst/>
          </a:prstGeom>
          <a:solidFill>
            <a:schemeClr val="bg2"/>
          </a:solidFill>
          <a:ln w="12700">
            <a:noFill/>
            <a:miter lim="800000"/>
            <a:headEnd type="none" w="sm" len="sm"/>
            <a:tailEnd type="none" w="sm" len="sm"/>
          </a:ln>
        </p:spPr>
        <p:txBody>
          <a:bodyPr lIns="91434" tIns="45717" rIns="91434" bIns="45717">
            <a:spAutoFit/>
          </a:bodyPr>
          <a:lstStyle/>
          <a:p>
            <a:pPr defTabSz="914784">
              <a:spcBef>
                <a:spcPct val="50000"/>
              </a:spcBef>
            </a:pPr>
            <a:r>
              <a:rPr kumimoji="1" lang="zh-CN" altLang="en-US" sz="2800" dirty="0" smtClean="0">
                <a:solidFill>
                  <a:srgbClr val="0000CC"/>
                </a:solidFill>
                <a:latin typeface="黑体" pitchFamily="49" charset="-122"/>
                <a:ea typeface="黑体" pitchFamily="49" charset="-122"/>
              </a:rPr>
              <a:t>有</a:t>
            </a:r>
            <a:r>
              <a:rPr kumimoji="1" lang="zh-CN" altLang="en-US" sz="2800" dirty="0">
                <a:solidFill>
                  <a:srgbClr val="0000CC"/>
                </a:solidFill>
                <a:latin typeface="黑体" pitchFamily="49" charset="-122"/>
                <a:ea typeface="黑体" pitchFamily="49" charset="-122"/>
              </a:rPr>
              <a:t>一伟人生焉</a:t>
            </a:r>
            <a:r>
              <a:rPr kumimoji="1" lang="en-US" altLang="zh-CN" sz="2800" dirty="0">
                <a:solidFill>
                  <a:srgbClr val="0000CC"/>
                </a:solidFill>
                <a:latin typeface="黑体" pitchFamily="49" charset="-122"/>
                <a:ea typeface="黑体" pitchFamily="49" charset="-122"/>
              </a:rPr>
              <a:t>,</a:t>
            </a:r>
            <a:r>
              <a:rPr kumimoji="1" lang="zh-CN" altLang="en-US" sz="2800" dirty="0">
                <a:solidFill>
                  <a:srgbClr val="0000CC"/>
                </a:solidFill>
                <a:latin typeface="黑体" pitchFamily="49" charset="-122"/>
                <a:ea typeface="黑体" pitchFamily="49" charset="-122"/>
              </a:rPr>
              <a:t>万里出征</a:t>
            </a:r>
            <a:r>
              <a:rPr kumimoji="1" lang="en-US" altLang="zh-CN" sz="2800" dirty="0">
                <a:solidFill>
                  <a:srgbClr val="0000CC"/>
                </a:solidFill>
                <a:latin typeface="黑体" pitchFamily="49" charset="-122"/>
                <a:ea typeface="黑体" pitchFamily="49" charset="-122"/>
              </a:rPr>
              <a:t>,</a:t>
            </a:r>
            <a:r>
              <a:rPr kumimoji="1" lang="zh-CN" altLang="en-US" sz="2800" dirty="0">
                <a:solidFill>
                  <a:srgbClr val="0000CC"/>
                </a:solidFill>
                <a:latin typeface="黑体" pitchFamily="49" charset="-122"/>
                <a:ea typeface="黑体" pitchFamily="49" charset="-122"/>
              </a:rPr>
              <a:t>抬棺死战</a:t>
            </a:r>
            <a:r>
              <a:rPr kumimoji="1" lang="en-US" altLang="zh-CN" sz="2800" dirty="0">
                <a:solidFill>
                  <a:srgbClr val="0000CC"/>
                </a:solidFill>
                <a:latin typeface="黑体" pitchFamily="49" charset="-122"/>
                <a:ea typeface="黑体" pitchFamily="49" charset="-122"/>
              </a:rPr>
              <a:t>,</a:t>
            </a:r>
            <a:r>
              <a:rPr kumimoji="1" lang="zh-CN" altLang="en-US" sz="2800" dirty="0">
                <a:solidFill>
                  <a:srgbClr val="0000CC"/>
                </a:solidFill>
                <a:latin typeface="黑体" pitchFamily="49" charset="-122"/>
                <a:ea typeface="黑体" pitchFamily="49" charset="-122"/>
              </a:rPr>
              <a:t>驱外虏于西域</a:t>
            </a:r>
            <a:r>
              <a:rPr kumimoji="1" lang="en-US" altLang="zh-CN" sz="2800" dirty="0">
                <a:solidFill>
                  <a:srgbClr val="0000CC"/>
                </a:solidFill>
                <a:latin typeface="黑体" pitchFamily="49" charset="-122"/>
                <a:ea typeface="黑体" pitchFamily="49" charset="-122"/>
              </a:rPr>
              <a:t>,</a:t>
            </a:r>
            <a:r>
              <a:rPr kumimoji="1" lang="zh-CN" altLang="en-US" sz="2800" dirty="0">
                <a:solidFill>
                  <a:srgbClr val="0000CC"/>
                </a:solidFill>
                <a:latin typeface="黑体" pitchFamily="49" charset="-122"/>
                <a:ea typeface="黑体" pitchFamily="49" charset="-122"/>
              </a:rPr>
              <a:t>为民族第一功臣</a:t>
            </a:r>
            <a:r>
              <a:rPr kumimoji="1" lang="en-US" altLang="zh-CN" sz="2800" dirty="0">
                <a:solidFill>
                  <a:srgbClr val="0000CC"/>
                </a:solidFill>
                <a:latin typeface="黑体" pitchFamily="49" charset="-122"/>
                <a:ea typeface="黑体" pitchFamily="49" charset="-122"/>
              </a:rPr>
              <a:t>,</a:t>
            </a:r>
            <a:r>
              <a:rPr kumimoji="1" lang="zh-CN" altLang="en-US" sz="2800" dirty="0">
                <a:solidFill>
                  <a:srgbClr val="0000CC"/>
                </a:solidFill>
                <a:latin typeface="黑体" pitchFamily="49" charset="-122"/>
                <a:ea typeface="黑体" pitchFamily="49" charset="-122"/>
              </a:rPr>
              <a:t>此左宗棠也。    </a:t>
            </a:r>
            <a:r>
              <a:rPr kumimoji="1" lang="zh-CN" altLang="en-US" sz="2800" dirty="0" smtClean="0">
                <a:solidFill>
                  <a:srgbClr val="0000CC"/>
                </a:solidFill>
                <a:latin typeface="黑体" pitchFamily="49" charset="-122"/>
                <a:ea typeface="黑体" pitchFamily="49" charset="-122"/>
              </a:rPr>
              <a:t>   </a:t>
            </a:r>
            <a:r>
              <a:rPr kumimoji="1" lang="en-US" altLang="zh-CN" sz="2800" dirty="0" smtClean="0">
                <a:solidFill>
                  <a:srgbClr val="0000CC"/>
                </a:solidFill>
                <a:latin typeface="黑体" pitchFamily="49" charset="-122"/>
                <a:ea typeface="黑体" pitchFamily="49" charset="-122"/>
              </a:rPr>
              <a:t>——</a:t>
            </a:r>
            <a:r>
              <a:rPr kumimoji="1" lang="zh-CN" altLang="en-US" sz="2800" dirty="0">
                <a:solidFill>
                  <a:srgbClr val="0000CC"/>
                </a:solidFill>
                <a:latin typeface="黑体" pitchFamily="49" charset="-122"/>
                <a:ea typeface="黑体" pitchFamily="49" charset="-122"/>
              </a:rPr>
              <a:t>谭嗣同</a:t>
            </a:r>
          </a:p>
        </p:txBody>
      </p:sp>
      <p:sp>
        <p:nvSpPr>
          <p:cNvPr id="1000452" name="Text Box 4"/>
          <p:cNvSpPr txBox="1">
            <a:spLocks noChangeArrowheads="1"/>
          </p:cNvSpPr>
          <p:nvPr/>
        </p:nvSpPr>
        <p:spPr bwMode="auto">
          <a:xfrm>
            <a:off x="304800" y="964389"/>
            <a:ext cx="8109857" cy="523214"/>
          </a:xfrm>
          <a:prstGeom prst="rect">
            <a:avLst/>
          </a:prstGeom>
          <a:solidFill>
            <a:schemeClr val="bg2"/>
          </a:solidFill>
          <a:ln w="9525">
            <a:noFill/>
            <a:miter lim="800000"/>
            <a:headEnd/>
            <a:tailEnd/>
          </a:ln>
        </p:spPr>
        <p:txBody>
          <a:bodyPr wrap="square" lIns="91434" tIns="45717" rIns="91434" bIns="45717">
            <a:spAutoFit/>
          </a:bodyPr>
          <a:lstStyle/>
          <a:p>
            <a:pPr defTabSz="914784"/>
            <a:r>
              <a:rPr kumimoji="1" lang="zh-CN" altLang="en-US" sz="2800" dirty="0">
                <a:solidFill>
                  <a:srgbClr val="0000CC"/>
                </a:solidFill>
                <a:latin typeface="黑体" pitchFamily="49" charset="-122"/>
                <a:ea typeface="黑体" pitchFamily="49" charset="-122"/>
              </a:rPr>
              <a:t>没有左宗棠，新疆难说。         </a:t>
            </a:r>
            <a:r>
              <a:rPr kumimoji="1" lang="en-US" altLang="zh-CN" sz="2800" dirty="0">
                <a:solidFill>
                  <a:srgbClr val="0000CC"/>
                </a:solidFill>
                <a:latin typeface="黑体" pitchFamily="49" charset="-122"/>
                <a:ea typeface="黑体" pitchFamily="49" charset="-122"/>
              </a:rPr>
              <a:t>——</a:t>
            </a:r>
            <a:r>
              <a:rPr kumimoji="1" lang="zh-CN" altLang="en-US" sz="2800" dirty="0">
                <a:solidFill>
                  <a:srgbClr val="0000CC"/>
                </a:solidFill>
                <a:latin typeface="黑体" pitchFamily="49" charset="-122"/>
                <a:ea typeface="黑体" pitchFamily="49" charset="-122"/>
              </a:rPr>
              <a:t>毛泽东</a:t>
            </a:r>
          </a:p>
        </p:txBody>
      </p:sp>
      <p:sp>
        <p:nvSpPr>
          <p:cNvPr id="1000454" name="WordArt 6"/>
          <p:cNvSpPr>
            <a:spLocks noChangeArrowheads="1" noChangeShapeType="1" noTextEdit="1"/>
          </p:cNvSpPr>
          <p:nvPr/>
        </p:nvSpPr>
        <p:spPr bwMode="auto">
          <a:xfrm>
            <a:off x="305197" y="142732"/>
            <a:ext cx="1799705" cy="648201"/>
          </a:xfrm>
          <a:prstGeom prst="rect">
            <a:avLst/>
          </a:prstGeom>
        </p:spPr>
        <p:txBody>
          <a:bodyPr wrap="none" lIns="82589" tIns="41294" rIns="82589" bIns="41294" fromWordArt="1">
            <a:prstTxWarp prst="textPlain">
              <a:avLst>
                <a:gd name="adj" fmla="val 50000"/>
              </a:avLst>
            </a:prstTxWarp>
          </a:bodyPr>
          <a:lstStyle/>
          <a:p>
            <a:r>
              <a:rPr lang="zh-CN" altLang="en-US" sz="3300" kern="10" dirty="0">
                <a:ln w="19050">
                  <a:solidFill>
                    <a:srgbClr val="99CCFF"/>
                  </a:solidFill>
                  <a:round/>
                  <a:headEnd/>
                  <a:tailEnd/>
                </a:ln>
                <a:solidFill>
                  <a:srgbClr val="0066CC"/>
                </a:solidFill>
                <a:effectLst>
                  <a:outerShdw dist="35921" dir="2700000" algn="ctr" rotWithShape="0">
                    <a:srgbClr val="990000"/>
                  </a:outerShdw>
                </a:effectLst>
                <a:latin typeface="宋体"/>
                <a:ea typeface="宋体"/>
              </a:rPr>
              <a:t>课堂探究</a:t>
            </a:r>
          </a:p>
        </p:txBody>
      </p:sp>
      <p:sp>
        <p:nvSpPr>
          <p:cNvPr id="1000455" name="Text Box 7"/>
          <p:cNvSpPr txBox="1">
            <a:spLocks noChangeArrowheads="1"/>
          </p:cNvSpPr>
          <p:nvPr/>
        </p:nvSpPr>
        <p:spPr bwMode="auto">
          <a:xfrm>
            <a:off x="2329543" y="199094"/>
            <a:ext cx="5477890" cy="646697"/>
          </a:xfrm>
          <a:prstGeom prst="rect">
            <a:avLst/>
          </a:prstGeom>
          <a:noFill/>
          <a:ln w="9525">
            <a:noFill/>
            <a:miter lim="800000"/>
            <a:headEnd/>
            <a:tailEnd/>
          </a:ln>
        </p:spPr>
        <p:txBody>
          <a:bodyPr wrap="square" lIns="91434" tIns="45717" rIns="91434" bIns="45717">
            <a:spAutoFit/>
          </a:bodyPr>
          <a:lstStyle/>
          <a:p>
            <a:pPr defTabSz="914784">
              <a:spcBef>
                <a:spcPct val="50000"/>
              </a:spcBef>
            </a:pPr>
            <a:r>
              <a:rPr lang="zh-CN" altLang="en-US" sz="3600" dirty="0">
                <a:latin typeface="黑体" pitchFamily="49" charset="-122"/>
                <a:ea typeface="黑体" pitchFamily="49" charset="-122"/>
              </a:rPr>
              <a:t>如何评价左宗棠？</a:t>
            </a:r>
          </a:p>
        </p:txBody>
      </p:sp>
      <p:sp>
        <p:nvSpPr>
          <p:cNvPr id="8" name="Rectangle 2"/>
          <p:cNvSpPr>
            <a:spLocks noChangeArrowheads="1"/>
          </p:cNvSpPr>
          <p:nvPr/>
        </p:nvSpPr>
        <p:spPr bwMode="auto">
          <a:xfrm>
            <a:off x="280654" y="3976148"/>
            <a:ext cx="8641080" cy="1815876"/>
          </a:xfrm>
          <a:prstGeom prst="rect">
            <a:avLst/>
          </a:prstGeom>
          <a:solidFill>
            <a:schemeClr val="bg2"/>
          </a:solidFill>
          <a:ln w="12700">
            <a:noFill/>
            <a:miter lim="800000"/>
            <a:headEnd type="none" w="sm" len="sm"/>
            <a:tailEnd type="none" w="sm" len="sm"/>
          </a:ln>
        </p:spPr>
        <p:txBody>
          <a:bodyPr lIns="91434" tIns="45717" rIns="91434" bIns="45717">
            <a:spAutoFit/>
          </a:bodyPr>
          <a:lstStyle/>
          <a:p>
            <a:pPr defTabSz="914784">
              <a:spcBef>
                <a:spcPct val="50000"/>
              </a:spcBef>
            </a:pPr>
            <a:r>
              <a:rPr kumimoji="1" lang="zh-CN" altLang="en-US" sz="2800" dirty="0" smtClean="0">
                <a:solidFill>
                  <a:srgbClr val="0000CC"/>
                </a:solidFill>
                <a:latin typeface="黑体" pitchFamily="49" charset="-122"/>
                <a:ea typeface="黑体" pitchFamily="49" charset="-122"/>
              </a:rPr>
              <a:t>大将筹边尚未还，湖湘子弟满天山；      </a:t>
            </a:r>
            <a:endParaRPr kumimoji="1" lang="en-US" altLang="zh-CN" sz="2800" dirty="0" smtClean="0">
              <a:solidFill>
                <a:srgbClr val="0000CC"/>
              </a:solidFill>
              <a:latin typeface="黑体" pitchFamily="49" charset="-122"/>
              <a:ea typeface="黑体" pitchFamily="49" charset="-122"/>
            </a:endParaRPr>
          </a:p>
          <a:p>
            <a:pPr defTabSz="914784">
              <a:spcBef>
                <a:spcPct val="50000"/>
              </a:spcBef>
            </a:pPr>
            <a:r>
              <a:rPr kumimoji="1" lang="zh-CN" altLang="en-US" sz="2800" dirty="0" smtClean="0">
                <a:solidFill>
                  <a:srgbClr val="0000CC"/>
                </a:solidFill>
                <a:latin typeface="黑体" pitchFamily="49" charset="-122"/>
                <a:ea typeface="黑体" pitchFamily="49" charset="-122"/>
              </a:rPr>
              <a:t>新栽杨柳三千里，引得春风渡玉关。</a:t>
            </a:r>
            <a:endParaRPr kumimoji="1" lang="en-US" altLang="zh-CN" sz="2800" dirty="0" smtClean="0">
              <a:solidFill>
                <a:srgbClr val="0000CC"/>
              </a:solidFill>
              <a:latin typeface="黑体" pitchFamily="49" charset="-122"/>
              <a:ea typeface="黑体" pitchFamily="49" charset="-122"/>
            </a:endParaRPr>
          </a:p>
          <a:p>
            <a:pPr defTabSz="914784">
              <a:spcBef>
                <a:spcPct val="50000"/>
              </a:spcBef>
            </a:pPr>
            <a:r>
              <a:rPr kumimoji="1" lang="en-US" altLang="zh-CN" sz="2800" dirty="0" smtClean="0">
                <a:solidFill>
                  <a:srgbClr val="0000CC"/>
                </a:solidFill>
                <a:latin typeface="黑体" pitchFamily="49" charset="-122"/>
                <a:ea typeface="黑体" pitchFamily="49" charset="-122"/>
              </a:rPr>
              <a:t>                                 ——</a:t>
            </a:r>
            <a:r>
              <a:rPr kumimoji="1" lang="zh-CN" altLang="zh-CN" sz="2800" dirty="0" smtClean="0">
                <a:solidFill>
                  <a:srgbClr val="0000CC"/>
                </a:solidFill>
                <a:latin typeface="黑体" pitchFamily="49" charset="-122"/>
                <a:ea typeface="黑体" pitchFamily="49" charset="-122"/>
              </a:rPr>
              <a:t>杨昌浚</a:t>
            </a:r>
            <a:endParaRPr kumimoji="1" lang="zh-CN" altLang="en-US" sz="2800" dirty="0">
              <a:solidFill>
                <a:srgbClr val="0000CC"/>
              </a:solidFill>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0454"/>
                                        </p:tgtEl>
                                        <p:attrNameLst>
                                          <p:attrName>style.visibility</p:attrName>
                                        </p:attrNameLst>
                                      </p:cBhvr>
                                      <p:to>
                                        <p:strVal val="visible"/>
                                      </p:to>
                                    </p:set>
                                    <p:animEffect transition="in" filter="blinds(horizontal)">
                                      <p:cBhvr>
                                        <p:cTn id="7" dur="500"/>
                                        <p:tgtEl>
                                          <p:spTgt spid="100045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00455"/>
                                        </p:tgtEl>
                                        <p:attrNameLst>
                                          <p:attrName>style.visibility</p:attrName>
                                        </p:attrNameLst>
                                      </p:cBhvr>
                                      <p:to>
                                        <p:strVal val="visible"/>
                                      </p:to>
                                    </p:set>
                                    <p:animEffect transition="in" filter="blinds(horizontal)">
                                      <p:cBhvr>
                                        <p:cTn id="11" dur="500"/>
                                        <p:tgtEl>
                                          <p:spTgt spid="100045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000452"/>
                                        </p:tgtEl>
                                        <p:attrNameLst>
                                          <p:attrName>style.visibility</p:attrName>
                                        </p:attrNameLst>
                                      </p:cBhvr>
                                      <p:to>
                                        <p:strVal val="visible"/>
                                      </p:to>
                                    </p:set>
                                    <p:animEffect transition="in" filter="checkerboard(across)">
                                      <p:cBhvr>
                                        <p:cTn id="16" dur="500"/>
                                        <p:tgtEl>
                                          <p:spTgt spid="1000452"/>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000451"/>
                                        </p:tgtEl>
                                        <p:attrNameLst>
                                          <p:attrName>style.visibility</p:attrName>
                                        </p:attrNameLst>
                                      </p:cBhvr>
                                      <p:to>
                                        <p:strVal val="visible"/>
                                      </p:to>
                                    </p:set>
                                    <p:anim calcmode="lin" valueType="num">
                                      <p:cBhvr additive="base">
                                        <p:cTn id="20" dur="2000" fill="hold"/>
                                        <p:tgtEl>
                                          <p:spTgt spid="1000451"/>
                                        </p:tgtEl>
                                        <p:attrNameLst>
                                          <p:attrName>ppt_x</p:attrName>
                                        </p:attrNameLst>
                                      </p:cBhvr>
                                      <p:tavLst>
                                        <p:tav tm="0">
                                          <p:val>
                                            <p:strVal val="#ppt_x"/>
                                          </p:val>
                                        </p:tav>
                                        <p:tav tm="100000">
                                          <p:val>
                                            <p:strVal val="#ppt_x"/>
                                          </p:val>
                                        </p:tav>
                                      </p:tavLst>
                                    </p:anim>
                                    <p:anim calcmode="lin" valueType="num">
                                      <p:cBhvr additive="base">
                                        <p:cTn id="21" dur="2000" fill="hold"/>
                                        <p:tgtEl>
                                          <p:spTgt spid="1000451"/>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1" nodeType="afterEffect">
                                  <p:stCondLst>
                                    <p:cond delay="0"/>
                                  </p:stCondLst>
                                  <p:childTnLst>
                                    <p:set>
                                      <p:cBhvr>
                                        <p:cTn id="24" dur="1" fill="hold">
                                          <p:stCondLst>
                                            <p:cond delay="0"/>
                                          </p:stCondLst>
                                        </p:cTn>
                                        <p:tgtEl>
                                          <p:spTgt spid="1000450"/>
                                        </p:tgtEl>
                                        <p:attrNameLst>
                                          <p:attrName>style.visibility</p:attrName>
                                        </p:attrNameLst>
                                      </p:cBhvr>
                                      <p:to>
                                        <p:strVal val="visible"/>
                                      </p:to>
                                    </p:set>
                                    <p:anim calcmode="lin" valueType="num">
                                      <p:cBhvr additive="base">
                                        <p:cTn id="25" dur="2000" fill="hold"/>
                                        <p:tgtEl>
                                          <p:spTgt spid="1000450"/>
                                        </p:tgtEl>
                                        <p:attrNameLst>
                                          <p:attrName>ppt_x</p:attrName>
                                        </p:attrNameLst>
                                      </p:cBhvr>
                                      <p:tavLst>
                                        <p:tav tm="0">
                                          <p:val>
                                            <p:strVal val="#ppt_x"/>
                                          </p:val>
                                        </p:tav>
                                        <p:tav tm="100000">
                                          <p:val>
                                            <p:strVal val="#ppt_x"/>
                                          </p:val>
                                        </p:tav>
                                      </p:tavLst>
                                    </p:anim>
                                    <p:anim calcmode="lin" valueType="num">
                                      <p:cBhvr additive="base">
                                        <p:cTn id="26" dur="2000" fill="hold"/>
                                        <p:tgtEl>
                                          <p:spTgt spid="1000450"/>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2000" fill="hold"/>
                                        <p:tgtEl>
                                          <p:spTgt spid="8"/>
                                        </p:tgtEl>
                                        <p:attrNameLst>
                                          <p:attrName>ppt_x</p:attrName>
                                        </p:attrNameLst>
                                      </p:cBhvr>
                                      <p:tavLst>
                                        <p:tav tm="0">
                                          <p:val>
                                            <p:strVal val="#ppt_x"/>
                                          </p:val>
                                        </p:tav>
                                        <p:tav tm="100000">
                                          <p:val>
                                            <p:strVal val="#ppt_x"/>
                                          </p:val>
                                        </p:tav>
                                      </p:tavLst>
                                    </p:anim>
                                    <p:anim calcmode="lin" valueType="num">
                                      <p:cBhvr additive="base">
                                        <p:cTn id="3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0" grpId="1" animBg="1"/>
      <p:bldP spid="1000451" grpId="0" animBg="1"/>
      <p:bldP spid="1000452" grpId="0" animBg="1"/>
      <p:bldP spid="1000454" grpId="0" animBg="1"/>
      <p:bldP spid="100045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227233" y="946125"/>
            <a:ext cx="8719457" cy="1261884"/>
          </a:xfrm>
          <a:prstGeom prst="rect">
            <a:avLst/>
          </a:prstGeom>
          <a:noFill/>
          <a:ln w="9525">
            <a:noFill/>
            <a:miter lim="800000"/>
            <a:headEnd/>
            <a:tailEnd/>
          </a:ln>
          <a:effectLst/>
        </p:spPr>
        <p:txBody>
          <a:bodyPr wrap="square" anchor="ctr">
            <a:spAutoFit/>
          </a:bodyPr>
          <a:lstStyle/>
          <a:p>
            <a:r>
              <a:rPr lang="en-US" altLang="zh-CN" sz="2400" b="1" dirty="0"/>
              <a:t>     “</a:t>
            </a:r>
            <a:r>
              <a:rPr lang="zh-CN" altLang="en-US" sz="2400" b="1" dirty="0"/>
              <a:t>舍富强之本图，而怀欲速之心以急责之海上，将谓造船、制器用其一旦之功， 遂可转弱为强，其余皆可不问，恐无此理</a:t>
            </a:r>
            <a:r>
              <a:rPr lang="zh-CN" altLang="en-US" sz="2400" b="1" dirty="0" smtClean="0"/>
              <a:t>。”。                                                             </a:t>
            </a:r>
            <a:r>
              <a:rPr lang="en-US" altLang="zh-CN" sz="2400" b="1" dirty="0"/>
              <a:t>——</a:t>
            </a:r>
            <a:r>
              <a:rPr lang="zh-CN" altLang="en-US" sz="2400" b="1" dirty="0"/>
              <a:t>郭嵩焘</a:t>
            </a:r>
            <a:r>
              <a:rPr lang="zh-CN" altLang="en-US" sz="2400" dirty="0"/>
              <a:t> </a:t>
            </a:r>
            <a:r>
              <a:rPr lang="zh-CN" altLang="en-US" sz="2400" b="1" dirty="0" smtClean="0">
                <a:solidFill>
                  <a:srgbClr val="0033CC"/>
                </a:solidFill>
              </a:rPr>
              <a:t>                </a:t>
            </a:r>
            <a:r>
              <a:rPr lang="zh-CN" altLang="en-US" sz="2800" b="1" dirty="0" smtClean="0">
                <a:solidFill>
                  <a:srgbClr val="0033CC"/>
                </a:solidFill>
              </a:rPr>
              <a:t>                                      </a:t>
            </a:r>
            <a:endParaRPr lang="zh-CN" altLang="en-US" sz="2800" b="1" dirty="0">
              <a:solidFill>
                <a:srgbClr val="0033CC"/>
              </a:solidFill>
            </a:endParaRPr>
          </a:p>
        </p:txBody>
      </p:sp>
      <p:sp>
        <p:nvSpPr>
          <p:cNvPr id="23558" name="Rectangle 6"/>
          <p:cNvSpPr>
            <a:spLocks noChangeArrowheads="1"/>
          </p:cNvSpPr>
          <p:nvPr/>
        </p:nvSpPr>
        <p:spPr bwMode="auto">
          <a:xfrm>
            <a:off x="424543" y="2176094"/>
            <a:ext cx="8719457" cy="830997"/>
          </a:xfrm>
          <a:prstGeom prst="rect">
            <a:avLst/>
          </a:prstGeom>
          <a:noFill/>
          <a:ln w="9525">
            <a:noFill/>
            <a:miter lim="800000"/>
            <a:headEnd/>
            <a:tailEnd/>
          </a:ln>
          <a:effectLst/>
        </p:spPr>
        <p:txBody>
          <a:bodyPr wrap="square" anchor="ctr">
            <a:spAutoFit/>
          </a:bodyPr>
          <a:lstStyle/>
          <a:p>
            <a:r>
              <a:rPr lang="en-US" altLang="zh-CN" sz="2400" dirty="0"/>
              <a:t>      </a:t>
            </a:r>
            <a:r>
              <a:rPr lang="en-US" altLang="zh-CN" sz="2400" b="1" dirty="0"/>
              <a:t>“</a:t>
            </a:r>
            <a:r>
              <a:rPr lang="zh-CN" altLang="en-US" sz="2400" b="1" dirty="0"/>
              <a:t>只此财力，既备东南万里之海疆，又备西北万里之饷运， 有不困穷颠蹶者哉！”    </a:t>
            </a:r>
            <a:r>
              <a:rPr lang="zh-CN" altLang="en-US" sz="2400" b="1" dirty="0" smtClean="0"/>
              <a:t>                                  </a:t>
            </a:r>
            <a:r>
              <a:rPr lang="en-US" altLang="zh-CN" sz="2400" b="1" dirty="0" smtClean="0"/>
              <a:t>——</a:t>
            </a:r>
            <a:r>
              <a:rPr lang="zh-CN" altLang="en-US" sz="2400" b="1" dirty="0"/>
              <a:t>李鸿章 </a:t>
            </a:r>
            <a:r>
              <a:rPr lang="zh-CN" altLang="en-US" sz="2400" b="1" dirty="0" smtClean="0"/>
              <a:t> </a:t>
            </a:r>
            <a:endParaRPr lang="zh-CN" altLang="en-US" sz="2400" b="1" dirty="0"/>
          </a:p>
        </p:txBody>
      </p:sp>
      <p:sp>
        <p:nvSpPr>
          <p:cNvPr id="23559" name="Rectangle 7"/>
          <p:cNvSpPr>
            <a:spLocks noChangeArrowheads="1"/>
          </p:cNvSpPr>
          <p:nvPr/>
        </p:nvSpPr>
        <p:spPr bwMode="auto">
          <a:xfrm>
            <a:off x="304792" y="3858177"/>
            <a:ext cx="8450489" cy="1938992"/>
          </a:xfrm>
          <a:prstGeom prst="rect">
            <a:avLst/>
          </a:prstGeom>
          <a:noFill/>
          <a:ln w="9525">
            <a:noFill/>
            <a:miter lim="800000"/>
            <a:headEnd/>
            <a:tailEnd/>
          </a:ln>
          <a:effectLst/>
        </p:spPr>
        <p:txBody>
          <a:bodyPr wrap="square" anchor="ctr">
            <a:spAutoFit/>
          </a:bodyPr>
          <a:lstStyle/>
          <a:p>
            <a:r>
              <a:rPr lang="en-US" altLang="zh-CN" sz="2400" b="1" dirty="0"/>
              <a:t>      </a:t>
            </a:r>
            <a:r>
              <a:rPr lang="zh-CN" altLang="en-US" sz="2400" b="1" dirty="0"/>
              <a:t>晚清王朝还不具备近代意义上的民族国家观念，其对国防建设重点的取舍仅仅取决于一姓王朝之安危。当历史已从华夷之辨的时代向中外联属的时代发展的时候，似乎没有人完全地注意到这种千古未有之剧变。 </a:t>
            </a:r>
          </a:p>
          <a:p>
            <a:r>
              <a:rPr lang="zh-CN" altLang="en-US" sz="2400" b="1" dirty="0"/>
              <a:t>                                               </a:t>
            </a:r>
            <a:r>
              <a:rPr lang="zh-CN" altLang="en-US" sz="2400" b="1" dirty="0" smtClean="0"/>
              <a:t>       </a:t>
            </a:r>
            <a:r>
              <a:rPr lang="en-US" altLang="zh-CN" sz="2400" b="1" dirty="0"/>
              <a:t>——《</a:t>
            </a:r>
            <a:r>
              <a:rPr lang="zh-CN" altLang="en-US" sz="2400" b="1" dirty="0"/>
              <a:t>中国近代史</a:t>
            </a:r>
            <a:r>
              <a:rPr lang="en-US" altLang="zh-CN" sz="2400" b="1" dirty="0"/>
              <a:t>》</a:t>
            </a:r>
            <a:endParaRPr lang="en-US" altLang="zh-CN" sz="2400" dirty="0"/>
          </a:p>
        </p:txBody>
      </p:sp>
      <p:sp>
        <p:nvSpPr>
          <p:cNvPr id="8197" name="Text Box 8"/>
          <p:cNvSpPr txBox="1">
            <a:spLocks noChangeArrowheads="1"/>
          </p:cNvSpPr>
          <p:nvPr/>
        </p:nvSpPr>
        <p:spPr bwMode="auto">
          <a:xfrm>
            <a:off x="0" y="228600"/>
            <a:ext cx="6400800" cy="523220"/>
          </a:xfrm>
          <a:prstGeom prst="rect">
            <a:avLst/>
          </a:prstGeom>
          <a:noFill/>
          <a:ln w="9525">
            <a:noFill/>
            <a:miter lim="800000"/>
            <a:headEnd/>
            <a:tailEnd/>
          </a:ln>
          <a:effectLst/>
        </p:spPr>
        <p:txBody>
          <a:bodyPr>
            <a:spAutoFit/>
          </a:bodyPr>
          <a:lstStyle/>
          <a:p>
            <a:pPr>
              <a:spcBef>
                <a:spcPct val="50000"/>
              </a:spcBef>
            </a:pPr>
            <a:r>
              <a:rPr lang="en-US" altLang="zh-CN" sz="2800" b="1" dirty="0" smtClean="0">
                <a:solidFill>
                  <a:srgbClr val="3333FF"/>
                </a:solidFill>
                <a:ea typeface="楷体_GB2312" pitchFamily="49" charset="-122"/>
              </a:rPr>
              <a:t>3</a:t>
            </a:r>
            <a:r>
              <a:rPr lang="zh-CN" altLang="en-US" sz="2800" b="1" dirty="0" smtClean="0">
                <a:solidFill>
                  <a:srgbClr val="3333FF"/>
                </a:solidFill>
                <a:ea typeface="楷体_GB2312" pitchFamily="49" charset="-122"/>
              </a:rPr>
              <a:t>、晚</a:t>
            </a:r>
            <a:r>
              <a:rPr lang="zh-CN" altLang="en-US" sz="2800" b="1" dirty="0">
                <a:solidFill>
                  <a:srgbClr val="3333FF"/>
                </a:solidFill>
                <a:ea typeface="楷体_GB2312" pitchFamily="49" charset="-122"/>
              </a:rPr>
              <a:t>清国防政策艰难抉择的原因：</a:t>
            </a:r>
          </a:p>
        </p:txBody>
      </p:sp>
      <p:sp>
        <p:nvSpPr>
          <p:cNvPr id="23561" name="Rectangle 9"/>
          <p:cNvSpPr>
            <a:spLocks noChangeArrowheads="1"/>
          </p:cNvSpPr>
          <p:nvPr/>
        </p:nvSpPr>
        <p:spPr bwMode="auto">
          <a:xfrm>
            <a:off x="293907" y="2950620"/>
            <a:ext cx="8808584" cy="892552"/>
          </a:xfrm>
          <a:prstGeom prst="rect">
            <a:avLst/>
          </a:prstGeom>
          <a:noFill/>
          <a:ln w="9525">
            <a:noFill/>
            <a:miter lim="800000"/>
            <a:headEnd/>
            <a:tailEnd/>
          </a:ln>
          <a:effectLst/>
        </p:spPr>
        <p:txBody>
          <a:bodyPr wrap="square" anchor="ctr">
            <a:spAutoFit/>
          </a:bodyPr>
          <a:lstStyle/>
          <a:p>
            <a:r>
              <a:rPr lang="en-US" altLang="zh-CN" sz="2800" b="1" dirty="0">
                <a:solidFill>
                  <a:srgbClr val="FF0000"/>
                </a:solidFill>
              </a:rPr>
              <a:t>      </a:t>
            </a:r>
            <a:r>
              <a:rPr lang="zh-CN" altLang="en-US" sz="2400" b="1" dirty="0">
                <a:solidFill>
                  <a:srgbClr val="FF0000"/>
                </a:solidFill>
                <a:latin typeface="楷体_GB2312" pitchFamily="49" charset="-122"/>
                <a:ea typeface="楷体_GB2312" pitchFamily="49" charset="-122"/>
              </a:rPr>
              <a:t>凋敝的国民经济和停滞、落后的社会生产力是不能</a:t>
            </a:r>
          </a:p>
          <a:p>
            <a:r>
              <a:rPr lang="zh-CN" altLang="en-US" sz="2400" b="1" dirty="0">
                <a:solidFill>
                  <a:srgbClr val="FF0000"/>
                </a:solidFill>
                <a:latin typeface="楷体_GB2312" pitchFamily="49" charset="-122"/>
                <a:ea typeface="楷体_GB2312" pitchFamily="49" charset="-122"/>
              </a:rPr>
              <a:t>满足国防建设的需要 </a:t>
            </a:r>
          </a:p>
        </p:txBody>
      </p:sp>
      <p:sp>
        <p:nvSpPr>
          <p:cNvPr id="23562" name="Rectangle 10"/>
          <p:cNvSpPr>
            <a:spLocks noChangeArrowheads="1"/>
          </p:cNvSpPr>
          <p:nvPr/>
        </p:nvSpPr>
        <p:spPr bwMode="auto">
          <a:xfrm>
            <a:off x="977900" y="5751309"/>
            <a:ext cx="6705600" cy="461665"/>
          </a:xfrm>
          <a:prstGeom prst="rect">
            <a:avLst/>
          </a:prstGeom>
          <a:noFill/>
          <a:ln w="9525">
            <a:noFill/>
            <a:miter lim="800000"/>
            <a:headEnd/>
            <a:tailEnd/>
          </a:ln>
          <a:effectLst/>
        </p:spPr>
        <p:txBody>
          <a:bodyPr anchor="ctr">
            <a:spAutoFit/>
          </a:bodyPr>
          <a:lstStyle/>
          <a:p>
            <a:r>
              <a:rPr lang="zh-CN" altLang="en-US" sz="2400" b="1" dirty="0">
                <a:solidFill>
                  <a:srgbClr val="FF0000"/>
                </a:solidFill>
                <a:ea typeface="楷体_GB2312" pitchFamily="49" charset="-122"/>
              </a:rPr>
              <a:t>传统的观念与近代化的国防建设的矛盾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linds(horizontal)">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blinds(horizontal)">
                                      <p:cBhvr>
                                        <p:cTn id="12" dur="500"/>
                                        <p:tgtEl>
                                          <p:spTgt spid="235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61"/>
                                        </p:tgtEl>
                                        <p:attrNameLst>
                                          <p:attrName>style.visibility</p:attrName>
                                        </p:attrNameLst>
                                      </p:cBhvr>
                                      <p:to>
                                        <p:strVal val="visible"/>
                                      </p:to>
                                    </p:set>
                                    <p:animEffect transition="in" filter="blinds(horizontal)">
                                      <p:cBhvr>
                                        <p:cTn id="17" dur="500"/>
                                        <p:tgtEl>
                                          <p:spTgt spid="235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9"/>
                                        </p:tgtEl>
                                        <p:attrNameLst>
                                          <p:attrName>style.visibility</p:attrName>
                                        </p:attrNameLst>
                                      </p:cBhvr>
                                      <p:to>
                                        <p:strVal val="visible"/>
                                      </p:to>
                                    </p:set>
                                    <p:animEffect transition="in" filter="blinds(horizontal)">
                                      <p:cBhvr>
                                        <p:cTn id="22" dur="500"/>
                                        <p:tgtEl>
                                          <p:spTgt spid="235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62"/>
                                        </p:tgtEl>
                                        <p:attrNameLst>
                                          <p:attrName>style.visibility</p:attrName>
                                        </p:attrNameLst>
                                      </p:cBhvr>
                                      <p:to>
                                        <p:strVal val="visible"/>
                                      </p:to>
                                    </p:set>
                                    <p:animEffect transition="in" filter="blinds(horizontal)">
                                      <p:cBhvr>
                                        <p:cTn id="27"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P spid="23561" grpId="0"/>
      <p:bldP spid="235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6222" y="564150"/>
            <a:ext cx="8178799" cy="4626908"/>
          </a:xfrm>
          <a:prstGeom prst="rect">
            <a:avLst/>
          </a:prstGeom>
        </p:spPr>
        <p:txBody>
          <a:bodyPr wrap="square">
            <a:spAutoFit/>
          </a:bodyPr>
          <a:lstStyle/>
          <a:p>
            <a:r>
              <a:rPr lang="en-US" altLang="zh-CN" sz="2800" b="1" dirty="0" smtClean="0">
                <a:latin typeface="仿宋" pitchFamily="49" charset="-122"/>
                <a:ea typeface="仿宋" pitchFamily="49" charset="-122"/>
              </a:rPr>
              <a:t> </a:t>
            </a:r>
            <a:r>
              <a:rPr lang="zh-CN" altLang="en-US" sz="2800" b="1" dirty="0" smtClean="0">
                <a:solidFill>
                  <a:srgbClr val="FF0000"/>
                </a:solidFill>
                <a:latin typeface="仿宋" pitchFamily="49" charset="-122"/>
                <a:ea typeface="仿宋" pitchFamily="49" charset="-122"/>
              </a:rPr>
              <a:t>检测</a:t>
            </a:r>
            <a:r>
              <a:rPr lang="en-US" altLang="zh-CN" sz="2800" b="1" dirty="0" smtClean="0">
                <a:solidFill>
                  <a:srgbClr val="FF0000"/>
                </a:solidFill>
                <a:latin typeface="仿宋" pitchFamily="49" charset="-122"/>
                <a:ea typeface="仿宋" pitchFamily="49" charset="-122"/>
              </a:rPr>
              <a:t>1</a:t>
            </a:r>
          </a:p>
          <a:p>
            <a:pPr>
              <a:lnSpc>
                <a:spcPts val="4000"/>
              </a:lnSpc>
            </a:pPr>
            <a:r>
              <a:rPr lang="en-US" altLang="zh-CN" sz="2800" b="1" dirty="0" smtClean="0">
                <a:latin typeface="仿宋" pitchFamily="49" charset="-122"/>
                <a:ea typeface="仿宋" pitchFamily="49" charset="-122"/>
              </a:rPr>
              <a:t>(2015</a:t>
            </a:r>
            <a:r>
              <a:rPr lang="zh-CN" altLang="en-US" sz="2800" b="1" dirty="0" smtClean="0">
                <a:latin typeface="仿宋" pitchFamily="49" charset="-122"/>
                <a:ea typeface="仿宋" pitchFamily="49" charset="-122"/>
              </a:rPr>
              <a:t>海</a:t>
            </a:r>
            <a:r>
              <a:rPr lang="zh-CN" altLang="en-US" sz="2800" b="1" dirty="0" smtClean="0">
                <a:latin typeface="仿宋" pitchFamily="49" charset="-122"/>
                <a:ea typeface="仿宋" pitchFamily="49" charset="-122"/>
              </a:rPr>
              <a:t>南单科</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鸦片战争时期，魏源批评当</a:t>
            </a:r>
            <a:r>
              <a:rPr lang="zh-CN" altLang="en-US" sz="2800" b="1" dirty="0" smtClean="0">
                <a:latin typeface="仿宋" pitchFamily="49" charset="-122"/>
                <a:ea typeface="仿宋" pitchFamily="49" charset="-122"/>
              </a:rPr>
              <a:t>时御</a:t>
            </a:r>
            <a:r>
              <a:rPr lang="zh-CN" altLang="en-US" sz="2800" b="1" dirty="0" smtClean="0">
                <a:latin typeface="仿宋" pitchFamily="49" charset="-122"/>
                <a:ea typeface="仿宋" pitchFamily="49" charset="-122"/>
              </a:rPr>
              <a:t>诸内河不若御诸海口，御诸海口不若御诸外洋”的海防主张，认为“守外洋不</a:t>
            </a:r>
            <a:r>
              <a:rPr lang="zh-CN" altLang="en-US" sz="2800" b="1" dirty="0" smtClean="0">
                <a:latin typeface="仿宋" pitchFamily="49" charset="-122"/>
                <a:ea typeface="仿宋" pitchFamily="49" charset="-122"/>
              </a:rPr>
              <a:t>如守</a:t>
            </a:r>
            <a:r>
              <a:rPr lang="zh-CN" altLang="en-US" sz="2800" b="1" dirty="0" smtClean="0">
                <a:latin typeface="仿宋" pitchFamily="49" charset="-122"/>
                <a:ea typeface="仿宋" pitchFamily="49" charset="-122"/>
              </a:rPr>
              <a:t>海口，守海口不如守内河”。魏源的主张反映了这</a:t>
            </a:r>
            <a:r>
              <a:rPr lang="zh-CN" altLang="en-US" sz="2800" b="1" dirty="0" smtClean="0">
                <a:latin typeface="仿宋" pitchFamily="49" charset="-122"/>
                <a:ea typeface="仿宋" pitchFamily="49" charset="-122"/>
              </a:rPr>
              <a:t>一时</a:t>
            </a:r>
            <a:r>
              <a:rPr lang="zh-CN" altLang="en-US" sz="2800" b="1" dirty="0" smtClean="0">
                <a:latin typeface="仿宋" pitchFamily="49" charset="-122"/>
                <a:ea typeface="仿宋" pitchFamily="49" charset="-122"/>
              </a:rPr>
              <a:t>期</a:t>
            </a:r>
            <a:r>
              <a:rPr lang="en-US" altLang="zh-CN" sz="2800" b="1" dirty="0" smtClean="0">
                <a:latin typeface="仿宋" pitchFamily="49" charset="-122"/>
                <a:ea typeface="仿宋" pitchFamily="49" charset="-122"/>
              </a:rPr>
              <a:t>( </a:t>
            </a:r>
            <a:r>
              <a:rPr lang="en-US" altLang="zh-CN" sz="2800" b="1" dirty="0" smtClean="0">
                <a:latin typeface="仿宋" pitchFamily="49" charset="-122"/>
                <a:ea typeface="仿宋" pitchFamily="49" charset="-122"/>
              </a:rPr>
              <a:t>   )</a:t>
            </a:r>
            <a:endParaRPr lang="en-US" altLang="zh-CN" sz="2800" b="1" dirty="0" smtClean="0">
              <a:latin typeface="仿宋" pitchFamily="49" charset="-122"/>
              <a:ea typeface="仿宋" pitchFamily="49" charset="-122"/>
            </a:endParaRPr>
          </a:p>
          <a:p>
            <a:pPr>
              <a:lnSpc>
                <a:spcPts val="4000"/>
              </a:lnSpc>
            </a:pPr>
            <a:r>
              <a:rPr lang="en-US" altLang="zh-CN" sz="2800" b="1" dirty="0" smtClean="0">
                <a:latin typeface="仿宋" pitchFamily="49" charset="-122"/>
                <a:ea typeface="仿宋" pitchFamily="49" charset="-122"/>
              </a:rPr>
              <a:t>A.</a:t>
            </a:r>
            <a:r>
              <a:rPr lang="zh-CN" altLang="en-US" sz="2800" b="1" dirty="0" smtClean="0">
                <a:latin typeface="仿宋" pitchFamily="49" charset="-122"/>
                <a:ea typeface="仿宋" pitchFamily="49" charset="-122"/>
              </a:rPr>
              <a:t>海禁思想被远洋开拓思想所取代</a:t>
            </a:r>
          </a:p>
          <a:p>
            <a:pPr>
              <a:lnSpc>
                <a:spcPts val="4000"/>
              </a:lnSpc>
            </a:pPr>
            <a:r>
              <a:rPr lang="en-US" altLang="zh-CN" sz="2800" b="1" dirty="0" smtClean="0">
                <a:latin typeface="仿宋" pitchFamily="49" charset="-122"/>
                <a:ea typeface="仿宋" pitchFamily="49" charset="-122"/>
              </a:rPr>
              <a:t>B.</a:t>
            </a:r>
            <a:r>
              <a:rPr lang="zh-CN" altLang="en-US" sz="2800" b="1" dirty="0" smtClean="0">
                <a:latin typeface="仿宋" pitchFamily="49" charset="-122"/>
                <a:ea typeface="仿宋" pitchFamily="49" charset="-122"/>
              </a:rPr>
              <a:t>洋务派开始着手海防建设</a:t>
            </a:r>
          </a:p>
          <a:p>
            <a:pPr>
              <a:lnSpc>
                <a:spcPts val="4000"/>
              </a:lnSpc>
            </a:pPr>
            <a:r>
              <a:rPr lang="en-US" altLang="zh-CN" sz="2800" b="1" dirty="0" smtClean="0">
                <a:latin typeface="仿宋" pitchFamily="49" charset="-122"/>
                <a:ea typeface="仿宋" pitchFamily="49" charset="-122"/>
              </a:rPr>
              <a:t>C.</a:t>
            </a:r>
            <a:r>
              <a:rPr lang="zh-CN" altLang="en-US" sz="2800" b="1" dirty="0" smtClean="0">
                <a:latin typeface="仿宋" pitchFamily="49" charset="-122"/>
                <a:ea typeface="仿宋" pitchFamily="49" charset="-122"/>
              </a:rPr>
              <a:t>有识之士主张学习西方海防模式</a:t>
            </a:r>
          </a:p>
          <a:p>
            <a:pPr>
              <a:lnSpc>
                <a:spcPts val="4000"/>
              </a:lnSpc>
            </a:pPr>
            <a:r>
              <a:rPr lang="en-US" altLang="zh-CN" sz="2800" b="1" dirty="0" smtClean="0">
                <a:latin typeface="仿宋" pitchFamily="49" charset="-122"/>
                <a:ea typeface="仿宋" pitchFamily="49" charset="-122"/>
              </a:rPr>
              <a:t>D.</a:t>
            </a:r>
            <a:r>
              <a:rPr lang="zh-CN" altLang="en-US" sz="2800" b="1" dirty="0" smtClean="0">
                <a:latin typeface="仿宋" pitchFamily="49" charset="-122"/>
                <a:ea typeface="仿宋" pitchFamily="49" charset="-122"/>
              </a:rPr>
              <a:t>清朝海军实力远逊于列强</a:t>
            </a:r>
          </a:p>
        </p:txBody>
      </p:sp>
      <p:sp>
        <p:nvSpPr>
          <p:cNvPr id="3" name="矩形 2"/>
          <p:cNvSpPr/>
          <p:nvPr/>
        </p:nvSpPr>
        <p:spPr>
          <a:xfrm>
            <a:off x="6948264" y="3059666"/>
            <a:ext cx="502403" cy="923330"/>
          </a:xfrm>
          <a:prstGeom prst="rect">
            <a:avLst/>
          </a:prstGeom>
        </p:spPr>
        <p:txBody>
          <a:bodyPr wrap="square">
            <a:spAutoFit/>
          </a:bodyPr>
          <a:lstStyle/>
          <a:p>
            <a:r>
              <a:rPr lang="en-US" altLang="zh-CN" sz="5400" b="1" dirty="0" smtClean="0">
                <a:solidFill>
                  <a:srgbClr val="FF0000"/>
                </a:solidFill>
                <a:latin typeface="隶书" pitchFamily="49" charset="-122"/>
                <a:ea typeface="隶书" pitchFamily="49" charset="-122"/>
              </a:rPr>
              <a:t>D</a:t>
            </a:r>
            <a:endParaRPr lang="zh-CN" altLang="en-US" sz="5400" b="1" dirty="0">
              <a:solidFill>
                <a:srgbClr val="FF0000"/>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以学定教在高中历史教学应用中的尝试与思考">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以学定教在高中历史教学应用中的尝试与思考</Template>
  <TotalTime>410</TotalTime>
  <Words>3401</Words>
  <PresentationFormat>全屏显示(4:3)</PresentationFormat>
  <Paragraphs>135</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以学定教在高中历史教学应用中的尝试与思考</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2021-01-09T04:01:10Z</dcterms:created>
  <dcterms:modified xsi:type="dcterms:W3CDTF">2021-05-13T08:51:21Z</dcterms:modified>
</cp:coreProperties>
</file>