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jp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media/image3.jpg" ContentType="image/jpeg"/>
  <Override PartName="/ppt/media/image4.jpg" ContentType="image/jpeg"/>
  <Override PartName="/ppt/media/image7.jpg" ContentType="image/jpeg"/>
  <Override PartName="/ppt/tags/tag4.xml" ContentType="application/vnd.openxmlformats-officedocument.presentationml.tags+xml"/>
  <Override PartName="/ppt/tags/tag5.xml" ContentType="application/vnd.openxmlformats-officedocument.presentationml.tags+xml"/>
  <Override PartName="/ppt/media/image11.jpg" ContentType="image/jpeg"/>
  <Override PartName="/ppt/media/image15.jpg" ContentType="image/jpeg"/>
  <Override PartName="/ppt/media/image17.jpg" ContentType="image/jpeg"/>
  <Override PartName="/ppt/media/image19.jpg" ContentType="image/jpeg"/>
  <Override PartName="/ppt/media/image20.jpg" ContentType="image/jpeg"/>
  <Override PartName="/ppt/media/image21.jpg" ContentType="image/jpeg"/>
  <Override PartName="/ppt/media/image22.jpg" ContentType="image/jpeg"/>
  <Override PartName="/ppt/media/image23.jpg" ContentType="image/jpeg"/>
  <Override PartName="/ppt/media/image24.jpg" ContentType="image/jpeg"/>
  <Override PartName="/ppt/media/image29.jpg" ContentType="image/jpeg"/>
  <Override PartName="/ppt/media/image30.jpg" ContentType="image/jpeg"/>
  <Override PartName="/ppt/media/image34.jpg" ContentType="image/jpeg"/>
  <Override PartName="/ppt/media/image35.jpg" ContentType="image/jpeg"/>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58"/>
  </p:notesMasterIdLst>
  <p:sldIdLst>
    <p:sldId id="257" r:id="rId2"/>
    <p:sldId id="261" r:id="rId3"/>
    <p:sldId id="266" r:id="rId4"/>
    <p:sldId id="289" r:id="rId5"/>
    <p:sldId id="291" r:id="rId6"/>
    <p:sldId id="258" r:id="rId7"/>
    <p:sldId id="264" r:id="rId8"/>
    <p:sldId id="265" r:id="rId9"/>
    <p:sldId id="283" r:id="rId10"/>
    <p:sldId id="267" r:id="rId11"/>
    <p:sldId id="268" r:id="rId12"/>
    <p:sldId id="284" r:id="rId13"/>
    <p:sldId id="285" r:id="rId14"/>
    <p:sldId id="294" r:id="rId15"/>
    <p:sldId id="286" r:id="rId16"/>
    <p:sldId id="287" r:id="rId17"/>
    <p:sldId id="288" r:id="rId18"/>
    <p:sldId id="292" r:id="rId19"/>
    <p:sldId id="293" r:id="rId20"/>
    <p:sldId id="295" r:id="rId21"/>
    <p:sldId id="296" r:id="rId22"/>
    <p:sldId id="297" r:id="rId23"/>
    <p:sldId id="298" r:id="rId24"/>
    <p:sldId id="299" r:id="rId25"/>
    <p:sldId id="301" r:id="rId26"/>
    <p:sldId id="300" r:id="rId27"/>
    <p:sldId id="303" r:id="rId28"/>
    <p:sldId id="302" r:id="rId29"/>
    <p:sldId id="304" r:id="rId30"/>
    <p:sldId id="306" r:id="rId31"/>
    <p:sldId id="333" r:id="rId32"/>
    <p:sldId id="312" r:id="rId33"/>
    <p:sldId id="308" r:id="rId34"/>
    <p:sldId id="309" r:id="rId35"/>
    <p:sldId id="311" r:id="rId36"/>
    <p:sldId id="310" r:id="rId37"/>
    <p:sldId id="314" r:id="rId38"/>
    <p:sldId id="318" r:id="rId39"/>
    <p:sldId id="315" r:id="rId40"/>
    <p:sldId id="316" r:id="rId41"/>
    <p:sldId id="319" r:id="rId42"/>
    <p:sldId id="321" r:id="rId43"/>
    <p:sldId id="320" r:id="rId44"/>
    <p:sldId id="322" r:id="rId45"/>
    <p:sldId id="323" r:id="rId46"/>
    <p:sldId id="324" r:id="rId47"/>
    <p:sldId id="325" r:id="rId48"/>
    <p:sldId id="326" r:id="rId49"/>
    <p:sldId id="327" r:id="rId50"/>
    <p:sldId id="328" r:id="rId51"/>
    <p:sldId id="329" r:id="rId52"/>
    <p:sldId id="330" r:id="rId53"/>
    <p:sldId id="331" r:id="rId54"/>
    <p:sldId id="332" r:id="rId55"/>
    <p:sldId id="313" r:id="rId56"/>
    <p:sldId id="260" r:id="rId57"/>
  </p:sldIdLst>
  <p:sldSz cx="12192000" cy="6858000"/>
  <p:notesSz cx="6858000" cy="9144000"/>
  <p:embeddedFontLst>
    <p:embeddedFont>
      <p:font typeface="等线 Light" panose="02010600030101010101" pitchFamily="2" charset="-122"/>
      <p:regular r:id="rId59"/>
    </p:embeddedFont>
    <p:embeddedFont>
      <p:font typeface="MS UI Gothic" panose="020B0600070205080204" pitchFamily="34" charset="-128"/>
      <p:regular r:id="rId60"/>
    </p:embeddedFont>
    <p:embeddedFont>
      <p:font typeface="Tw Cen MT" panose="020B0602020104020603" pitchFamily="34" charset="0"/>
      <p:regular r:id="rId61"/>
      <p:bold r:id="rId62"/>
      <p:italic r:id="rId63"/>
      <p:boldItalic r:id="rId64"/>
    </p:embeddedFont>
    <p:embeddedFont>
      <p:font typeface="思源黑体 Regular" panose="020B0500000000000000" pitchFamily="34" charset="-122"/>
      <p:regular r:id="rId65"/>
    </p:embeddedFont>
    <p:embeddedFont>
      <p:font typeface="等线" panose="02010600030101010101" pitchFamily="2" charset="-122"/>
      <p:regular r:id="rId66"/>
      <p:bold r:id="rId6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3940" userDrawn="1">
          <p15:clr>
            <a:srgbClr val="A4A3A4"/>
          </p15:clr>
        </p15:guide>
        <p15:guide id="3" orient="horz"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EFF3"/>
    <a:srgbClr val="312824"/>
    <a:srgbClr val="65544F"/>
    <a:srgbClr val="1111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2" autoAdjust="0"/>
    <p:restoredTop sz="94704" autoAdjust="0"/>
  </p:normalViewPr>
  <p:slideViewPr>
    <p:cSldViewPr snapToGrid="0">
      <p:cViewPr varScale="1">
        <p:scale>
          <a:sx n="87" d="100"/>
          <a:sy n="87" d="100"/>
        </p:scale>
        <p:origin x="499" y="336"/>
      </p:cViewPr>
      <p:guideLst>
        <p:guide pos="3840"/>
        <p:guide pos="3940"/>
        <p:guide orient="horz" pos="216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2280" y="67"/>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5.fntdata"/><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66" Type="http://schemas.openxmlformats.org/officeDocument/2006/relationships/font" Target="fonts/font8.fntdata"/><Relationship Id="rId5" Type="http://schemas.openxmlformats.org/officeDocument/2006/relationships/slide" Target="slides/slide4.xml"/><Relationship Id="rId61" Type="http://schemas.openxmlformats.org/officeDocument/2006/relationships/font" Target="fonts/font3.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6.fntdata"/><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fntdata"/><Relationship Id="rId67" Type="http://schemas.openxmlformats.org/officeDocument/2006/relationships/font" Target="fonts/font9.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4.fntdata"/><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2.fntdata"/><Relationship Id="rId65"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56D874-DC25-479A-AE99-D93CA995AD20}" type="datetimeFigureOut">
              <a:rPr lang="zh-CN" altLang="en-US" smtClean="0"/>
              <a:t>2017/12/25 Monday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092863-2733-46D3-9793-324C5E6614F6}" type="slidenum">
              <a:rPr lang="zh-CN" altLang="en-US" smtClean="0"/>
              <a:t>‹#›</a:t>
            </a:fld>
            <a:endParaRPr lang="zh-CN" altLang="en-US"/>
          </a:p>
        </p:txBody>
      </p:sp>
    </p:spTree>
    <p:extLst>
      <p:ext uri="{BB962C8B-B14F-4D97-AF65-F5344CB8AC3E}">
        <p14:creationId xmlns:p14="http://schemas.microsoft.com/office/powerpoint/2010/main" val="3891488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092863-2733-46D3-9793-324C5E6614F6}" type="slidenum">
              <a:rPr lang="zh-CN" altLang="en-US" smtClean="0"/>
              <a:t>1</a:t>
            </a:fld>
            <a:endParaRPr lang="zh-CN" altLang="en-US"/>
          </a:p>
        </p:txBody>
      </p:sp>
    </p:spTree>
    <p:extLst>
      <p:ext uri="{BB962C8B-B14F-4D97-AF65-F5344CB8AC3E}">
        <p14:creationId xmlns:p14="http://schemas.microsoft.com/office/powerpoint/2010/main" val="1157634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092863-2733-46D3-9793-324C5E6614F6}" type="slidenum">
              <a:rPr lang="zh-CN" altLang="en-US" smtClean="0"/>
              <a:t>2</a:t>
            </a:fld>
            <a:endParaRPr lang="zh-CN" altLang="en-US"/>
          </a:p>
        </p:txBody>
      </p:sp>
    </p:spTree>
    <p:extLst>
      <p:ext uri="{BB962C8B-B14F-4D97-AF65-F5344CB8AC3E}">
        <p14:creationId xmlns:p14="http://schemas.microsoft.com/office/powerpoint/2010/main" val="23058621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BB967D8E-A2A5-4BD2-9529-80E7BEBA9CF3}" type="datetimeFigureOut">
              <a:rPr lang="zh-CN" altLang="en-US" smtClean="0"/>
              <a:t>2017/12/25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88B1B1-1345-4115-8C22-60DF59C84B44}" type="slidenum">
              <a:rPr lang="zh-CN" altLang="en-US" smtClean="0"/>
              <a:t>‹#›</a:t>
            </a:fld>
            <a:endParaRPr lang="zh-CN" altLang="en-US"/>
          </a:p>
        </p:txBody>
      </p:sp>
    </p:spTree>
    <p:extLst>
      <p:ext uri="{BB962C8B-B14F-4D97-AF65-F5344CB8AC3E}">
        <p14:creationId xmlns:p14="http://schemas.microsoft.com/office/powerpoint/2010/main" val="21254973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967D8E-A2A5-4BD2-9529-80E7BEBA9CF3}" type="datetimeFigureOut">
              <a:rPr lang="zh-CN" altLang="en-US" smtClean="0"/>
              <a:t>2017/12/25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88B1B1-1345-4115-8C22-60DF59C84B44}" type="slidenum">
              <a:rPr lang="zh-CN" altLang="en-US" smtClean="0"/>
              <a:t>‹#›</a:t>
            </a:fld>
            <a:endParaRPr lang="zh-CN" altLang="en-US"/>
          </a:p>
        </p:txBody>
      </p:sp>
    </p:spTree>
    <p:extLst>
      <p:ext uri="{BB962C8B-B14F-4D97-AF65-F5344CB8AC3E}">
        <p14:creationId xmlns:p14="http://schemas.microsoft.com/office/powerpoint/2010/main" val="38955529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1"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967D8E-A2A5-4BD2-9529-80E7BEBA9CF3}" type="datetimeFigureOut">
              <a:rPr lang="zh-CN" altLang="en-US" smtClean="0"/>
              <a:t>2017/12/25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88B1B1-1345-4115-8C22-60DF59C84B44}" type="slidenum">
              <a:rPr lang="zh-CN" altLang="en-US" smtClean="0"/>
              <a:t>‹#›</a:t>
            </a:fld>
            <a:endParaRPr lang="zh-CN" altLang="en-US"/>
          </a:p>
        </p:txBody>
      </p:sp>
    </p:spTree>
    <p:extLst>
      <p:ext uri="{BB962C8B-B14F-4D97-AF65-F5344CB8AC3E}">
        <p14:creationId xmlns:p14="http://schemas.microsoft.com/office/powerpoint/2010/main" val="2841230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3_Custom Layout">
    <p:spTree>
      <p:nvGrpSpPr>
        <p:cNvPr id="1" name=""/>
        <p:cNvGrpSpPr/>
        <p:nvPr/>
      </p:nvGrpSpPr>
      <p:grpSpPr>
        <a:xfrm>
          <a:off x="0" y="0"/>
          <a:ext cx="0" cy="0"/>
          <a:chOff x="0" y="0"/>
          <a:chExt cx="0" cy="0"/>
        </a:xfrm>
      </p:grpSpPr>
      <p:sp>
        <p:nvSpPr>
          <p:cNvPr id="8" name="矩形 7"/>
          <p:cNvSpPr/>
          <p:nvPr userDrawn="1"/>
        </p:nvSpPr>
        <p:spPr>
          <a:xfrm>
            <a:off x="0" y="478866"/>
            <a:ext cx="4027251" cy="5964382"/>
          </a:xfrm>
          <a:prstGeom prst="rect">
            <a:avLst/>
          </a:prstGeom>
          <a:solidFill>
            <a:srgbClr val="31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icture Placeholder 9"/>
          <p:cNvSpPr>
            <a:spLocks noGrp="1"/>
          </p:cNvSpPr>
          <p:nvPr>
            <p:ph type="pic" sz="quarter" idx="10"/>
          </p:nvPr>
        </p:nvSpPr>
        <p:spPr>
          <a:xfrm>
            <a:off x="5562598" y="3891623"/>
            <a:ext cx="5223934" cy="2175933"/>
          </a:xfrm>
          <a:custGeom>
            <a:avLst/>
            <a:gdLst>
              <a:gd name="connsiteX0" fmla="*/ 0 w 5223934"/>
              <a:gd name="connsiteY0" fmla="*/ 0 h 2175933"/>
              <a:gd name="connsiteX1" fmla="*/ 5223934 w 5223934"/>
              <a:gd name="connsiteY1" fmla="*/ 0 h 2175933"/>
              <a:gd name="connsiteX2" fmla="*/ 5223934 w 5223934"/>
              <a:gd name="connsiteY2" fmla="*/ 2175933 h 2175933"/>
              <a:gd name="connsiteX3" fmla="*/ 0 w 5223934"/>
              <a:gd name="connsiteY3" fmla="*/ 2175933 h 2175933"/>
            </a:gdLst>
            <a:ahLst/>
            <a:cxnLst>
              <a:cxn ang="0">
                <a:pos x="connsiteX0" y="connsiteY0"/>
              </a:cxn>
              <a:cxn ang="0">
                <a:pos x="connsiteX1" y="connsiteY1"/>
              </a:cxn>
              <a:cxn ang="0">
                <a:pos x="connsiteX2" y="connsiteY2"/>
              </a:cxn>
              <a:cxn ang="0">
                <a:pos x="connsiteX3" y="connsiteY3"/>
              </a:cxn>
            </a:cxnLst>
            <a:rect l="l" t="t" r="r" b="b"/>
            <a:pathLst>
              <a:path w="5223934" h="2175933">
                <a:moveTo>
                  <a:pt x="0" y="0"/>
                </a:moveTo>
                <a:lnTo>
                  <a:pt x="5223934" y="0"/>
                </a:lnTo>
                <a:lnTo>
                  <a:pt x="5223934" y="2175933"/>
                </a:lnTo>
                <a:lnTo>
                  <a:pt x="0" y="2175933"/>
                </a:lnTo>
                <a:close/>
              </a:path>
            </a:pathLst>
          </a:custGeom>
        </p:spPr>
        <p:txBody>
          <a:bodyPr wrap="square">
            <a:noAutofit/>
          </a:bodyPr>
          <a:lstStyle/>
          <a:p>
            <a:endParaRPr lang="en-US"/>
          </a:p>
        </p:txBody>
      </p:sp>
      <p:sp>
        <p:nvSpPr>
          <p:cNvPr id="9" name="Picture Placeholder 14"/>
          <p:cNvSpPr>
            <a:spLocks noGrp="1"/>
          </p:cNvSpPr>
          <p:nvPr>
            <p:ph type="pic" sz="quarter" idx="12"/>
          </p:nvPr>
        </p:nvSpPr>
        <p:spPr>
          <a:xfrm>
            <a:off x="4258876" y="1054243"/>
            <a:ext cx="1472914" cy="1388534"/>
          </a:xfrm>
          <a:custGeom>
            <a:avLst/>
            <a:gdLst>
              <a:gd name="connsiteX0" fmla="*/ 1384751 w 1724028"/>
              <a:gd name="connsiteY0" fmla="*/ 132614 h 1625262"/>
              <a:gd name="connsiteX1" fmla="*/ 1419260 w 1724028"/>
              <a:gd name="connsiteY1" fmla="*/ 157985 h 1625262"/>
              <a:gd name="connsiteX2" fmla="*/ 1482015 w 1724028"/>
              <a:gd name="connsiteY2" fmla="*/ 214707 h 1625262"/>
              <a:gd name="connsiteX3" fmla="*/ 1482015 w 1724028"/>
              <a:gd name="connsiteY3" fmla="*/ 1383249 h 1625262"/>
              <a:gd name="connsiteX4" fmla="*/ 313471 w 1724028"/>
              <a:gd name="connsiteY4" fmla="*/ 1383250 h 1625262"/>
              <a:gd name="connsiteX5" fmla="*/ 256749 w 1724028"/>
              <a:gd name="connsiteY5" fmla="*/ 1320495 h 1625262"/>
              <a:gd name="connsiteX6" fmla="*/ 231379 w 1724028"/>
              <a:gd name="connsiteY6" fmla="*/ 1285986 h 1625262"/>
              <a:gd name="connsiteX7" fmla="*/ 799030 w 1724028"/>
              <a:gd name="connsiteY7" fmla="*/ 446 h 1625262"/>
              <a:gd name="connsiteX8" fmla="*/ 885719 w 1724028"/>
              <a:gd name="connsiteY8" fmla="*/ 2126 h 1625262"/>
              <a:gd name="connsiteX9" fmla="*/ 1280935 w 1724028"/>
              <a:gd name="connsiteY9" fmla="*/ 136132 h 1625262"/>
              <a:gd name="connsiteX10" fmla="*/ 1313293 w 1724028"/>
              <a:gd name="connsiteY10" fmla="*/ 159921 h 1625262"/>
              <a:gd name="connsiteX11" fmla="*/ 159921 w 1724028"/>
              <a:gd name="connsiteY11" fmla="*/ 1313292 h 1625262"/>
              <a:gd name="connsiteX12" fmla="*/ 136133 w 1724028"/>
              <a:gd name="connsiteY12" fmla="*/ 1280935 h 1625262"/>
              <a:gd name="connsiteX13" fmla="*/ 242013 w 1724028"/>
              <a:gd name="connsiteY13" fmla="*/ 242013 h 1625262"/>
              <a:gd name="connsiteX14" fmla="*/ 799030 w 1724028"/>
              <a:gd name="connsiteY14" fmla="*/ 446 h 162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4028" h="1625262">
                <a:moveTo>
                  <a:pt x="1384751" y="132614"/>
                </a:moveTo>
                <a:lnTo>
                  <a:pt x="1419260" y="157985"/>
                </a:lnTo>
                <a:cubicBezTo>
                  <a:pt x="1440896" y="175631"/>
                  <a:pt x="1461847" y="194539"/>
                  <a:pt x="1482015" y="214707"/>
                </a:cubicBezTo>
                <a:cubicBezTo>
                  <a:pt x="1804699" y="537391"/>
                  <a:pt x="1804699" y="1060565"/>
                  <a:pt x="1482015" y="1383249"/>
                </a:cubicBezTo>
                <a:cubicBezTo>
                  <a:pt x="1159330" y="1705934"/>
                  <a:pt x="636155" y="1705934"/>
                  <a:pt x="313471" y="1383250"/>
                </a:cubicBezTo>
                <a:cubicBezTo>
                  <a:pt x="293304" y="1363082"/>
                  <a:pt x="274396" y="1342131"/>
                  <a:pt x="256749" y="1320495"/>
                </a:cubicBezTo>
                <a:lnTo>
                  <a:pt x="231379" y="1285986"/>
                </a:lnTo>
                <a:close/>
                <a:moveTo>
                  <a:pt x="799030" y="446"/>
                </a:moveTo>
                <a:cubicBezTo>
                  <a:pt x="827928" y="-502"/>
                  <a:pt x="856867" y="58"/>
                  <a:pt x="885719" y="2126"/>
                </a:cubicBezTo>
                <a:cubicBezTo>
                  <a:pt x="1024203" y="12053"/>
                  <a:pt x="1160664" y="56721"/>
                  <a:pt x="1280935" y="136132"/>
                </a:cubicBezTo>
                <a:lnTo>
                  <a:pt x="1313293" y="159921"/>
                </a:lnTo>
                <a:lnTo>
                  <a:pt x="159921" y="1313292"/>
                </a:lnTo>
                <a:lnTo>
                  <a:pt x="136133" y="1280935"/>
                </a:lnTo>
                <a:cubicBezTo>
                  <a:pt x="-75630" y="960210"/>
                  <a:pt x="-40336" y="524361"/>
                  <a:pt x="242013" y="242013"/>
                </a:cubicBezTo>
                <a:cubicBezTo>
                  <a:pt x="396422" y="87603"/>
                  <a:pt x="596739" y="7081"/>
                  <a:pt x="799030" y="446"/>
                </a:cubicBezTo>
                <a:close/>
              </a:path>
            </a:pathLst>
          </a:custGeom>
        </p:spPr>
        <p:txBody>
          <a:bodyPr wrap="square">
            <a:noAutofit/>
          </a:bodyPr>
          <a:lstStyle/>
          <a:p>
            <a:endParaRPr lang="en-US" dirty="0"/>
          </a:p>
        </p:txBody>
      </p:sp>
      <p:sp>
        <p:nvSpPr>
          <p:cNvPr id="4" name="矩形 3">
            <a:extLst>
              <a:ext uri="{FF2B5EF4-FFF2-40B4-BE49-F238E27FC236}">
                <a16:creationId xmlns:a16="http://schemas.microsoft.com/office/drawing/2014/main" id="{874A594F-8532-436C-A22B-18F3B75F0C30}"/>
              </a:ext>
            </a:extLst>
          </p:cNvPr>
          <p:cNvSpPr/>
          <p:nvPr userDrawn="1"/>
        </p:nvSpPr>
        <p:spPr>
          <a:xfrm>
            <a:off x="979807" y="2877374"/>
            <a:ext cx="2476412" cy="3060710"/>
          </a:xfrm>
          <a:prstGeom prst="rect">
            <a:avLst/>
          </a:prstGeom>
        </p:spPr>
        <p:txBody>
          <a:bodyPr wrap="square">
            <a:spAutoFit/>
          </a:bodyPr>
          <a:lstStyle/>
          <a:p>
            <a:pPr>
              <a:lnSpc>
                <a:spcPct val="120000"/>
              </a:lnSpc>
              <a:spcAft>
                <a:spcPts val="600"/>
              </a:spcAft>
            </a:pPr>
            <a:r>
              <a:rPr lang="zh-CN" altLang="en-US" sz="1800" dirty="0" smtClean="0">
                <a:solidFill>
                  <a:schemeClr val="bg1"/>
                </a:solidFill>
                <a:latin typeface="思源黑体 Regular" panose="020B0500000000000000" pitchFamily="34" charset="-122"/>
                <a:ea typeface="思源黑体 Regular" panose="020B0500000000000000" pitchFamily="34" charset="-122"/>
              </a:rPr>
              <a:t>吴哥窟的地基总面积约为 </a:t>
            </a:r>
            <a:r>
              <a:rPr lang="en-US" altLang="zh-CN" sz="1800" dirty="0" smtClean="0">
                <a:solidFill>
                  <a:schemeClr val="bg1"/>
                </a:solidFill>
                <a:latin typeface="思源黑体 Regular" panose="020B0500000000000000" pitchFamily="34" charset="-122"/>
                <a:ea typeface="思源黑体 Regular" panose="020B0500000000000000" pitchFamily="34" charset="-122"/>
              </a:rPr>
              <a:t>4000 </a:t>
            </a:r>
            <a:r>
              <a:rPr lang="zh-CN" altLang="en-US" sz="1800" dirty="0" smtClean="0">
                <a:solidFill>
                  <a:schemeClr val="bg1"/>
                </a:solidFill>
                <a:latin typeface="思源黑体 Regular" panose="020B0500000000000000" pitchFamily="34" charset="-122"/>
                <a:ea typeface="思源黑体 Regular" panose="020B0500000000000000" pitchFamily="34" charset="-122"/>
              </a:rPr>
              <a:t>平方米，上面至少建有十余个有重要艺术价值的建筑物和其他遗迹。从 </a:t>
            </a:r>
            <a:r>
              <a:rPr lang="en-US" altLang="zh-CN" sz="1800" dirty="0" smtClean="0">
                <a:solidFill>
                  <a:schemeClr val="bg1"/>
                </a:solidFill>
                <a:latin typeface="思源黑体 Regular" panose="020B0500000000000000" pitchFamily="34" charset="-122"/>
                <a:ea typeface="思源黑体 Regular" panose="020B0500000000000000" pitchFamily="34" charset="-122"/>
              </a:rPr>
              <a:t>1112 </a:t>
            </a:r>
            <a:r>
              <a:rPr lang="zh-CN" altLang="en-US" sz="1800" dirty="0" smtClean="0">
                <a:solidFill>
                  <a:schemeClr val="bg1"/>
                </a:solidFill>
                <a:latin typeface="思源黑体 Regular" panose="020B0500000000000000" pitchFamily="34" charset="-122"/>
                <a:ea typeface="思源黑体 Regular" panose="020B0500000000000000" pitchFamily="34" charset="-122"/>
              </a:rPr>
              <a:t>年开始建造，至 </a:t>
            </a:r>
            <a:r>
              <a:rPr lang="en-US" altLang="zh-CN" sz="1800" dirty="0" smtClean="0">
                <a:solidFill>
                  <a:schemeClr val="bg1"/>
                </a:solidFill>
                <a:latin typeface="思源黑体 Regular" panose="020B0500000000000000" pitchFamily="34" charset="-122"/>
                <a:ea typeface="思源黑体 Regular" panose="020B0500000000000000" pitchFamily="34" charset="-122"/>
              </a:rPr>
              <a:t>1201 </a:t>
            </a:r>
            <a:r>
              <a:rPr lang="zh-CN" altLang="en-US" sz="1800" dirty="0" smtClean="0">
                <a:solidFill>
                  <a:schemeClr val="bg1"/>
                </a:solidFill>
                <a:latin typeface="思源黑体 Regular" panose="020B0500000000000000" pitchFamily="34" charset="-122"/>
                <a:ea typeface="思源黑体 Regular" panose="020B0500000000000000" pitchFamily="34" charset="-122"/>
              </a:rPr>
              <a:t>年才全部完成。中心殿堂高约 </a:t>
            </a:r>
            <a:r>
              <a:rPr lang="en-US" altLang="zh-CN" sz="1800" dirty="0" smtClean="0">
                <a:solidFill>
                  <a:schemeClr val="bg1"/>
                </a:solidFill>
                <a:latin typeface="思源黑体 Regular" panose="020B0500000000000000" pitchFamily="34" charset="-122"/>
                <a:ea typeface="思源黑体 Regular" panose="020B0500000000000000" pitchFamily="34" charset="-122"/>
              </a:rPr>
              <a:t>40 </a:t>
            </a:r>
            <a:r>
              <a:rPr lang="zh-CN" altLang="en-US" sz="1800" dirty="0" smtClean="0">
                <a:solidFill>
                  <a:schemeClr val="bg1"/>
                </a:solidFill>
                <a:latin typeface="思源黑体 Regular" panose="020B0500000000000000" pitchFamily="34" charset="-122"/>
                <a:ea typeface="思源黑体 Regular" panose="020B0500000000000000" pitchFamily="34" charset="-122"/>
              </a:rPr>
              <a:t>米，供奉着一尊毗湿奴金像。</a:t>
            </a:r>
            <a:endParaRPr lang="zh-CN" altLang="en-US" sz="1800" dirty="0">
              <a:solidFill>
                <a:schemeClr val="bg1"/>
              </a:solidFill>
              <a:latin typeface="思源黑体 Regular" panose="020B0500000000000000" pitchFamily="34" charset="-122"/>
              <a:ea typeface="思源黑体 Regular" panose="020B0500000000000000" pitchFamily="34" charset="-122"/>
            </a:endParaRPr>
          </a:p>
        </p:txBody>
      </p:sp>
      <p:sp>
        <p:nvSpPr>
          <p:cNvPr id="5" name="矩形 4">
            <a:extLst>
              <a:ext uri="{FF2B5EF4-FFF2-40B4-BE49-F238E27FC236}">
                <a16:creationId xmlns:a16="http://schemas.microsoft.com/office/drawing/2014/main" id="{1CF65D62-9700-43E2-A80E-DDB0786051C8}"/>
              </a:ext>
            </a:extLst>
          </p:cNvPr>
          <p:cNvSpPr/>
          <p:nvPr userDrawn="1"/>
        </p:nvSpPr>
        <p:spPr>
          <a:xfrm>
            <a:off x="960727" y="1935819"/>
            <a:ext cx="2811173" cy="646331"/>
          </a:xfrm>
          <a:prstGeom prst="rect">
            <a:avLst/>
          </a:prstGeom>
        </p:spPr>
        <p:txBody>
          <a:bodyPr wrap="square">
            <a:spAutoFit/>
          </a:bodyPr>
          <a:lstStyle/>
          <a:p>
            <a:pPr lvl="0" defTabSz="412750" hangingPunct="0"/>
            <a:r>
              <a:rPr lang="zh-CN" altLang="en-US" sz="3600" b="1" kern="0" dirty="0" smtClean="0">
                <a:solidFill>
                  <a:schemeClr val="bg1"/>
                </a:solidFill>
                <a:latin typeface="思源黑体 Regular" panose="020B0500000000000000" pitchFamily="34" charset="-122"/>
                <a:ea typeface="思源黑体 Regular" panose="020B0500000000000000" pitchFamily="34" charset="-122"/>
              </a:rPr>
              <a:t>吴哥窟</a:t>
            </a:r>
            <a:endParaRPr lang="zh-CN" altLang="en-US" sz="3600" b="1" kern="0"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213421351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4_Custom Layout">
    <p:spTree>
      <p:nvGrpSpPr>
        <p:cNvPr id="1" name=""/>
        <p:cNvGrpSpPr/>
        <p:nvPr/>
      </p:nvGrpSpPr>
      <p:grpSpPr>
        <a:xfrm>
          <a:off x="0" y="0"/>
          <a:ext cx="0" cy="0"/>
          <a:chOff x="0" y="0"/>
          <a:chExt cx="0" cy="0"/>
        </a:xfrm>
      </p:grpSpPr>
      <p:sp>
        <p:nvSpPr>
          <p:cNvPr id="16" name="矩形 15"/>
          <p:cNvSpPr/>
          <p:nvPr userDrawn="1"/>
        </p:nvSpPr>
        <p:spPr>
          <a:xfrm>
            <a:off x="0" y="478866"/>
            <a:ext cx="4027251" cy="5964382"/>
          </a:xfrm>
          <a:prstGeom prst="rect">
            <a:avLst/>
          </a:prstGeom>
          <a:solidFill>
            <a:srgbClr val="31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icture Placeholder 14"/>
          <p:cNvSpPr>
            <a:spLocks noGrp="1"/>
          </p:cNvSpPr>
          <p:nvPr>
            <p:ph type="pic" sz="quarter" idx="10"/>
          </p:nvPr>
        </p:nvSpPr>
        <p:spPr>
          <a:xfrm>
            <a:off x="5588000" y="2071635"/>
            <a:ext cx="1600200" cy="2099230"/>
          </a:xfrm>
          <a:custGeom>
            <a:avLst/>
            <a:gdLst>
              <a:gd name="connsiteX0" fmla="*/ 0 w 1600200"/>
              <a:gd name="connsiteY0" fmla="*/ 0 h 2099230"/>
              <a:gd name="connsiteX1" fmla="*/ 1600200 w 1600200"/>
              <a:gd name="connsiteY1" fmla="*/ 0 h 2099230"/>
              <a:gd name="connsiteX2" fmla="*/ 1600200 w 1600200"/>
              <a:gd name="connsiteY2" fmla="*/ 2099230 h 2099230"/>
              <a:gd name="connsiteX3" fmla="*/ 0 w 1600200"/>
              <a:gd name="connsiteY3" fmla="*/ 2099230 h 2099230"/>
            </a:gdLst>
            <a:ahLst/>
            <a:cxnLst>
              <a:cxn ang="0">
                <a:pos x="connsiteX0" y="connsiteY0"/>
              </a:cxn>
              <a:cxn ang="0">
                <a:pos x="connsiteX1" y="connsiteY1"/>
              </a:cxn>
              <a:cxn ang="0">
                <a:pos x="connsiteX2" y="connsiteY2"/>
              </a:cxn>
              <a:cxn ang="0">
                <a:pos x="connsiteX3" y="connsiteY3"/>
              </a:cxn>
            </a:cxnLst>
            <a:rect l="l" t="t" r="r" b="b"/>
            <a:pathLst>
              <a:path w="1600200" h="2099230">
                <a:moveTo>
                  <a:pt x="0" y="0"/>
                </a:moveTo>
                <a:lnTo>
                  <a:pt x="1600200" y="0"/>
                </a:lnTo>
                <a:lnTo>
                  <a:pt x="1600200" y="2099230"/>
                </a:lnTo>
                <a:lnTo>
                  <a:pt x="0" y="2099230"/>
                </a:lnTo>
                <a:close/>
              </a:path>
            </a:pathLst>
          </a:custGeom>
        </p:spPr>
        <p:txBody>
          <a:bodyPr wrap="square">
            <a:noAutofit/>
          </a:bodyPr>
          <a:lstStyle/>
          <a:p>
            <a:endParaRPr lang="en-US"/>
          </a:p>
        </p:txBody>
      </p:sp>
      <p:sp>
        <p:nvSpPr>
          <p:cNvPr id="8" name="Picture Placeholder 16"/>
          <p:cNvSpPr>
            <a:spLocks noGrp="1"/>
          </p:cNvSpPr>
          <p:nvPr>
            <p:ph type="pic" sz="quarter" idx="12"/>
          </p:nvPr>
        </p:nvSpPr>
        <p:spPr>
          <a:xfrm>
            <a:off x="7261256" y="2071635"/>
            <a:ext cx="1600200" cy="1011666"/>
          </a:xfrm>
          <a:custGeom>
            <a:avLst/>
            <a:gdLst>
              <a:gd name="connsiteX0" fmla="*/ 0 w 1600200"/>
              <a:gd name="connsiteY0" fmla="*/ 0 h 1011666"/>
              <a:gd name="connsiteX1" fmla="*/ 1600200 w 1600200"/>
              <a:gd name="connsiteY1" fmla="*/ 0 h 1011666"/>
              <a:gd name="connsiteX2" fmla="*/ 1600200 w 1600200"/>
              <a:gd name="connsiteY2" fmla="*/ 1011666 h 1011666"/>
              <a:gd name="connsiteX3" fmla="*/ 0 w 1600200"/>
              <a:gd name="connsiteY3" fmla="*/ 1011666 h 1011666"/>
            </a:gdLst>
            <a:ahLst/>
            <a:cxnLst>
              <a:cxn ang="0">
                <a:pos x="connsiteX0" y="connsiteY0"/>
              </a:cxn>
              <a:cxn ang="0">
                <a:pos x="connsiteX1" y="connsiteY1"/>
              </a:cxn>
              <a:cxn ang="0">
                <a:pos x="connsiteX2" y="connsiteY2"/>
              </a:cxn>
              <a:cxn ang="0">
                <a:pos x="connsiteX3" y="connsiteY3"/>
              </a:cxn>
            </a:cxnLst>
            <a:rect l="l" t="t" r="r" b="b"/>
            <a:pathLst>
              <a:path w="1600200" h="1011666">
                <a:moveTo>
                  <a:pt x="0" y="0"/>
                </a:moveTo>
                <a:lnTo>
                  <a:pt x="1600200" y="0"/>
                </a:lnTo>
                <a:lnTo>
                  <a:pt x="1600200" y="1011666"/>
                </a:lnTo>
                <a:lnTo>
                  <a:pt x="0" y="1011666"/>
                </a:lnTo>
                <a:close/>
              </a:path>
            </a:pathLst>
          </a:custGeom>
        </p:spPr>
        <p:txBody>
          <a:bodyPr wrap="square">
            <a:noAutofit/>
          </a:bodyPr>
          <a:lstStyle/>
          <a:p>
            <a:endParaRPr lang="en-US"/>
          </a:p>
        </p:txBody>
      </p:sp>
      <p:sp>
        <p:nvSpPr>
          <p:cNvPr id="9" name="Picture Placeholder 17"/>
          <p:cNvSpPr>
            <a:spLocks noGrp="1"/>
          </p:cNvSpPr>
          <p:nvPr>
            <p:ph type="pic" sz="quarter" idx="13"/>
          </p:nvPr>
        </p:nvSpPr>
        <p:spPr>
          <a:xfrm>
            <a:off x="7261256" y="3159199"/>
            <a:ext cx="1600200" cy="1011666"/>
          </a:xfrm>
          <a:custGeom>
            <a:avLst/>
            <a:gdLst>
              <a:gd name="connsiteX0" fmla="*/ 0 w 1600200"/>
              <a:gd name="connsiteY0" fmla="*/ 0 h 1011666"/>
              <a:gd name="connsiteX1" fmla="*/ 1600200 w 1600200"/>
              <a:gd name="connsiteY1" fmla="*/ 0 h 1011666"/>
              <a:gd name="connsiteX2" fmla="*/ 1600200 w 1600200"/>
              <a:gd name="connsiteY2" fmla="*/ 1011666 h 1011666"/>
              <a:gd name="connsiteX3" fmla="*/ 0 w 1600200"/>
              <a:gd name="connsiteY3" fmla="*/ 1011666 h 1011666"/>
            </a:gdLst>
            <a:ahLst/>
            <a:cxnLst>
              <a:cxn ang="0">
                <a:pos x="connsiteX0" y="connsiteY0"/>
              </a:cxn>
              <a:cxn ang="0">
                <a:pos x="connsiteX1" y="connsiteY1"/>
              </a:cxn>
              <a:cxn ang="0">
                <a:pos x="connsiteX2" y="connsiteY2"/>
              </a:cxn>
              <a:cxn ang="0">
                <a:pos x="connsiteX3" y="connsiteY3"/>
              </a:cxn>
            </a:cxnLst>
            <a:rect l="l" t="t" r="r" b="b"/>
            <a:pathLst>
              <a:path w="1600200" h="1011666">
                <a:moveTo>
                  <a:pt x="0" y="0"/>
                </a:moveTo>
                <a:lnTo>
                  <a:pt x="1600200" y="0"/>
                </a:lnTo>
                <a:lnTo>
                  <a:pt x="1600200" y="1011666"/>
                </a:lnTo>
                <a:lnTo>
                  <a:pt x="0" y="1011666"/>
                </a:lnTo>
                <a:close/>
              </a:path>
            </a:pathLst>
          </a:custGeom>
        </p:spPr>
        <p:txBody>
          <a:bodyPr wrap="square">
            <a:noAutofit/>
          </a:bodyPr>
          <a:lstStyle/>
          <a:p>
            <a:endParaRPr lang="en-US"/>
          </a:p>
        </p:txBody>
      </p:sp>
      <p:sp>
        <p:nvSpPr>
          <p:cNvPr id="10" name="Picture Placeholder 15"/>
          <p:cNvSpPr>
            <a:spLocks noGrp="1"/>
          </p:cNvSpPr>
          <p:nvPr>
            <p:ph type="pic" sz="quarter" idx="11"/>
          </p:nvPr>
        </p:nvSpPr>
        <p:spPr>
          <a:xfrm>
            <a:off x="8934514" y="2071635"/>
            <a:ext cx="1852018" cy="2099230"/>
          </a:xfrm>
          <a:custGeom>
            <a:avLst/>
            <a:gdLst>
              <a:gd name="connsiteX0" fmla="*/ 0 w 2698686"/>
              <a:gd name="connsiteY0" fmla="*/ 0 h 2099230"/>
              <a:gd name="connsiteX1" fmla="*/ 2698686 w 2698686"/>
              <a:gd name="connsiteY1" fmla="*/ 0 h 2099230"/>
              <a:gd name="connsiteX2" fmla="*/ 2698686 w 2698686"/>
              <a:gd name="connsiteY2" fmla="*/ 2099230 h 2099230"/>
              <a:gd name="connsiteX3" fmla="*/ 0 w 2698686"/>
              <a:gd name="connsiteY3" fmla="*/ 2099230 h 2099230"/>
            </a:gdLst>
            <a:ahLst/>
            <a:cxnLst>
              <a:cxn ang="0">
                <a:pos x="connsiteX0" y="connsiteY0"/>
              </a:cxn>
              <a:cxn ang="0">
                <a:pos x="connsiteX1" y="connsiteY1"/>
              </a:cxn>
              <a:cxn ang="0">
                <a:pos x="connsiteX2" y="connsiteY2"/>
              </a:cxn>
              <a:cxn ang="0">
                <a:pos x="connsiteX3" y="connsiteY3"/>
              </a:cxn>
            </a:cxnLst>
            <a:rect l="l" t="t" r="r" b="b"/>
            <a:pathLst>
              <a:path w="2698686" h="2099230">
                <a:moveTo>
                  <a:pt x="0" y="0"/>
                </a:moveTo>
                <a:lnTo>
                  <a:pt x="2698686" y="0"/>
                </a:lnTo>
                <a:lnTo>
                  <a:pt x="2698686" y="2099230"/>
                </a:lnTo>
                <a:lnTo>
                  <a:pt x="0" y="2099230"/>
                </a:lnTo>
                <a:close/>
              </a:path>
            </a:pathLst>
          </a:custGeom>
        </p:spPr>
        <p:txBody>
          <a:bodyPr wrap="square">
            <a:noAutofit/>
          </a:bodyPr>
          <a:lstStyle/>
          <a:p>
            <a:endParaRPr lang="en-US"/>
          </a:p>
        </p:txBody>
      </p:sp>
      <p:sp>
        <p:nvSpPr>
          <p:cNvPr id="13" name="矩形 12">
            <a:extLst>
              <a:ext uri="{FF2B5EF4-FFF2-40B4-BE49-F238E27FC236}">
                <a16:creationId xmlns:a16="http://schemas.microsoft.com/office/drawing/2014/main" id="{1CF65D62-9700-43E2-A80E-DDB0786051C8}"/>
              </a:ext>
            </a:extLst>
          </p:cNvPr>
          <p:cNvSpPr/>
          <p:nvPr userDrawn="1"/>
        </p:nvSpPr>
        <p:spPr>
          <a:xfrm>
            <a:off x="960727" y="1935819"/>
            <a:ext cx="2811173" cy="646331"/>
          </a:xfrm>
          <a:prstGeom prst="rect">
            <a:avLst/>
          </a:prstGeom>
        </p:spPr>
        <p:txBody>
          <a:bodyPr wrap="square">
            <a:spAutoFit/>
          </a:bodyPr>
          <a:lstStyle/>
          <a:p>
            <a:pPr lvl="0" defTabSz="412750" hangingPunct="0"/>
            <a:r>
              <a:rPr lang="zh-CN" altLang="en-US" sz="3600" b="1" kern="0" dirty="0" smtClean="0">
                <a:solidFill>
                  <a:schemeClr val="bg1"/>
                </a:solidFill>
                <a:latin typeface="思源黑体 Regular" panose="020B0500000000000000" pitchFamily="34" charset="-122"/>
                <a:ea typeface="思源黑体 Regular" panose="020B0500000000000000" pitchFamily="34" charset="-122"/>
              </a:rPr>
              <a:t>吴哥窟</a:t>
            </a:r>
            <a:endParaRPr lang="zh-CN" altLang="en-US" sz="3600" b="1" kern="0" dirty="0">
              <a:solidFill>
                <a:schemeClr val="bg1"/>
              </a:solidFill>
              <a:latin typeface="思源黑体 Regular" panose="020B0500000000000000" pitchFamily="34" charset="-122"/>
              <a:ea typeface="思源黑体 Regular" panose="020B0500000000000000" pitchFamily="34" charset="-122"/>
            </a:endParaRPr>
          </a:p>
        </p:txBody>
      </p:sp>
      <p:sp>
        <p:nvSpPr>
          <p:cNvPr id="15" name="矩形 14">
            <a:extLst>
              <a:ext uri="{FF2B5EF4-FFF2-40B4-BE49-F238E27FC236}">
                <a16:creationId xmlns:a16="http://schemas.microsoft.com/office/drawing/2014/main" id="{874A594F-8532-436C-A22B-18F3B75F0C30}"/>
              </a:ext>
            </a:extLst>
          </p:cNvPr>
          <p:cNvSpPr/>
          <p:nvPr userDrawn="1"/>
        </p:nvSpPr>
        <p:spPr>
          <a:xfrm>
            <a:off x="979807" y="2877374"/>
            <a:ext cx="2476412" cy="3060710"/>
          </a:xfrm>
          <a:prstGeom prst="rect">
            <a:avLst/>
          </a:prstGeom>
        </p:spPr>
        <p:txBody>
          <a:bodyPr wrap="square">
            <a:spAutoFit/>
          </a:bodyPr>
          <a:lstStyle/>
          <a:p>
            <a:pPr>
              <a:lnSpc>
                <a:spcPct val="120000"/>
              </a:lnSpc>
              <a:spcAft>
                <a:spcPts val="600"/>
              </a:spcAft>
            </a:pPr>
            <a:r>
              <a:rPr lang="zh-CN" altLang="en-US" sz="1800" dirty="0" smtClean="0">
                <a:solidFill>
                  <a:schemeClr val="bg1"/>
                </a:solidFill>
                <a:latin typeface="思源黑体 Regular" panose="020B0500000000000000" pitchFamily="34" charset="-122"/>
                <a:ea typeface="思源黑体 Regular" panose="020B0500000000000000" pitchFamily="34" charset="-122"/>
              </a:rPr>
              <a:t>吴哥窟的地基总面积约为 </a:t>
            </a:r>
            <a:r>
              <a:rPr lang="en-US" altLang="zh-CN" sz="1800" dirty="0" smtClean="0">
                <a:solidFill>
                  <a:schemeClr val="bg1"/>
                </a:solidFill>
                <a:latin typeface="思源黑体 Regular" panose="020B0500000000000000" pitchFamily="34" charset="-122"/>
                <a:ea typeface="思源黑体 Regular" panose="020B0500000000000000" pitchFamily="34" charset="-122"/>
              </a:rPr>
              <a:t>4000 </a:t>
            </a:r>
            <a:r>
              <a:rPr lang="zh-CN" altLang="en-US" sz="1800" dirty="0" smtClean="0">
                <a:solidFill>
                  <a:schemeClr val="bg1"/>
                </a:solidFill>
                <a:latin typeface="思源黑体 Regular" panose="020B0500000000000000" pitchFamily="34" charset="-122"/>
                <a:ea typeface="思源黑体 Regular" panose="020B0500000000000000" pitchFamily="34" charset="-122"/>
              </a:rPr>
              <a:t>平方米，上面至少建有十余个有重要艺术价值的建筑物和其他遗迹。从 </a:t>
            </a:r>
            <a:r>
              <a:rPr lang="en-US" altLang="zh-CN" sz="1800" dirty="0" smtClean="0">
                <a:solidFill>
                  <a:schemeClr val="bg1"/>
                </a:solidFill>
                <a:latin typeface="思源黑体 Regular" panose="020B0500000000000000" pitchFamily="34" charset="-122"/>
                <a:ea typeface="思源黑体 Regular" panose="020B0500000000000000" pitchFamily="34" charset="-122"/>
              </a:rPr>
              <a:t>1112 </a:t>
            </a:r>
            <a:r>
              <a:rPr lang="zh-CN" altLang="en-US" sz="1800" dirty="0" smtClean="0">
                <a:solidFill>
                  <a:schemeClr val="bg1"/>
                </a:solidFill>
                <a:latin typeface="思源黑体 Regular" panose="020B0500000000000000" pitchFamily="34" charset="-122"/>
                <a:ea typeface="思源黑体 Regular" panose="020B0500000000000000" pitchFamily="34" charset="-122"/>
              </a:rPr>
              <a:t>年开始建造，至 </a:t>
            </a:r>
            <a:r>
              <a:rPr lang="en-US" altLang="zh-CN" sz="1800" dirty="0" smtClean="0">
                <a:solidFill>
                  <a:schemeClr val="bg1"/>
                </a:solidFill>
                <a:latin typeface="思源黑体 Regular" panose="020B0500000000000000" pitchFamily="34" charset="-122"/>
                <a:ea typeface="思源黑体 Regular" panose="020B0500000000000000" pitchFamily="34" charset="-122"/>
              </a:rPr>
              <a:t>1201 </a:t>
            </a:r>
            <a:r>
              <a:rPr lang="zh-CN" altLang="en-US" sz="1800" dirty="0" smtClean="0">
                <a:solidFill>
                  <a:schemeClr val="bg1"/>
                </a:solidFill>
                <a:latin typeface="思源黑体 Regular" panose="020B0500000000000000" pitchFamily="34" charset="-122"/>
                <a:ea typeface="思源黑体 Regular" panose="020B0500000000000000" pitchFamily="34" charset="-122"/>
              </a:rPr>
              <a:t>年才全部完成。中心殿堂高约 </a:t>
            </a:r>
            <a:r>
              <a:rPr lang="en-US" altLang="zh-CN" sz="1800" dirty="0" smtClean="0">
                <a:solidFill>
                  <a:schemeClr val="bg1"/>
                </a:solidFill>
                <a:latin typeface="思源黑体 Regular" panose="020B0500000000000000" pitchFamily="34" charset="-122"/>
                <a:ea typeface="思源黑体 Regular" panose="020B0500000000000000" pitchFamily="34" charset="-122"/>
              </a:rPr>
              <a:t>40 </a:t>
            </a:r>
            <a:r>
              <a:rPr lang="zh-CN" altLang="en-US" sz="1800" dirty="0" smtClean="0">
                <a:solidFill>
                  <a:schemeClr val="bg1"/>
                </a:solidFill>
                <a:latin typeface="思源黑体 Regular" panose="020B0500000000000000" pitchFamily="34" charset="-122"/>
                <a:ea typeface="思源黑体 Regular" panose="020B0500000000000000" pitchFamily="34" charset="-122"/>
              </a:rPr>
              <a:t>米，供奉着一尊毗湿奴金像。</a:t>
            </a:r>
            <a:endParaRPr lang="zh-CN" altLang="en-US" sz="1800"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2526954963"/>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5_Custom Layout">
    <p:spTree>
      <p:nvGrpSpPr>
        <p:cNvPr id="1" name=""/>
        <p:cNvGrpSpPr/>
        <p:nvPr/>
      </p:nvGrpSpPr>
      <p:grpSpPr>
        <a:xfrm>
          <a:off x="0" y="0"/>
          <a:ext cx="0" cy="0"/>
          <a:chOff x="0" y="0"/>
          <a:chExt cx="0" cy="0"/>
        </a:xfrm>
      </p:grpSpPr>
      <p:sp>
        <p:nvSpPr>
          <p:cNvPr id="9" name="矩形 8"/>
          <p:cNvSpPr/>
          <p:nvPr userDrawn="1"/>
        </p:nvSpPr>
        <p:spPr>
          <a:xfrm>
            <a:off x="0" y="478866"/>
            <a:ext cx="4027251" cy="5964382"/>
          </a:xfrm>
          <a:prstGeom prst="rect">
            <a:avLst/>
          </a:prstGeom>
          <a:solidFill>
            <a:srgbClr val="31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icture Placeholder 14"/>
          <p:cNvSpPr>
            <a:spLocks noGrp="1"/>
          </p:cNvSpPr>
          <p:nvPr>
            <p:ph type="pic" sz="quarter" idx="12"/>
          </p:nvPr>
        </p:nvSpPr>
        <p:spPr>
          <a:xfrm>
            <a:off x="4258876" y="4620513"/>
            <a:ext cx="1472914" cy="1388534"/>
          </a:xfrm>
          <a:custGeom>
            <a:avLst/>
            <a:gdLst>
              <a:gd name="connsiteX0" fmla="*/ 1384751 w 1724028"/>
              <a:gd name="connsiteY0" fmla="*/ 132614 h 1625262"/>
              <a:gd name="connsiteX1" fmla="*/ 1419260 w 1724028"/>
              <a:gd name="connsiteY1" fmla="*/ 157985 h 1625262"/>
              <a:gd name="connsiteX2" fmla="*/ 1482015 w 1724028"/>
              <a:gd name="connsiteY2" fmla="*/ 214707 h 1625262"/>
              <a:gd name="connsiteX3" fmla="*/ 1482015 w 1724028"/>
              <a:gd name="connsiteY3" fmla="*/ 1383249 h 1625262"/>
              <a:gd name="connsiteX4" fmla="*/ 313471 w 1724028"/>
              <a:gd name="connsiteY4" fmla="*/ 1383250 h 1625262"/>
              <a:gd name="connsiteX5" fmla="*/ 256749 w 1724028"/>
              <a:gd name="connsiteY5" fmla="*/ 1320495 h 1625262"/>
              <a:gd name="connsiteX6" fmla="*/ 231379 w 1724028"/>
              <a:gd name="connsiteY6" fmla="*/ 1285986 h 1625262"/>
              <a:gd name="connsiteX7" fmla="*/ 799030 w 1724028"/>
              <a:gd name="connsiteY7" fmla="*/ 446 h 1625262"/>
              <a:gd name="connsiteX8" fmla="*/ 885719 w 1724028"/>
              <a:gd name="connsiteY8" fmla="*/ 2126 h 1625262"/>
              <a:gd name="connsiteX9" fmla="*/ 1280935 w 1724028"/>
              <a:gd name="connsiteY9" fmla="*/ 136132 h 1625262"/>
              <a:gd name="connsiteX10" fmla="*/ 1313293 w 1724028"/>
              <a:gd name="connsiteY10" fmla="*/ 159921 h 1625262"/>
              <a:gd name="connsiteX11" fmla="*/ 159921 w 1724028"/>
              <a:gd name="connsiteY11" fmla="*/ 1313292 h 1625262"/>
              <a:gd name="connsiteX12" fmla="*/ 136133 w 1724028"/>
              <a:gd name="connsiteY12" fmla="*/ 1280935 h 1625262"/>
              <a:gd name="connsiteX13" fmla="*/ 242013 w 1724028"/>
              <a:gd name="connsiteY13" fmla="*/ 242013 h 1625262"/>
              <a:gd name="connsiteX14" fmla="*/ 799030 w 1724028"/>
              <a:gd name="connsiteY14" fmla="*/ 446 h 162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24028" h="1625262">
                <a:moveTo>
                  <a:pt x="1384751" y="132614"/>
                </a:moveTo>
                <a:lnTo>
                  <a:pt x="1419260" y="157985"/>
                </a:lnTo>
                <a:cubicBezTo>
                  <a:pt x="1440896" y="175631"/>
                  <a:pt x="1461847" y="194539"/>
                  <a:pt x="1482015" y="214707"/>
                </a:cubicBezTo>
                <a:cubicBezTo>
                  <a:pt x="1804699" y="537391"/>
                  <a:pt x="1804699" y="1060565"/>
                  <a:pt x="1482015" y="1383249"/>
                </a:cubicBezTo>
                <a:cubicBezTo>
                  <a:pt x="1159330" y="1705934"/>
                  <a:pt x="636155" y="1705934"/>
                  <a:pt x="313471" y="1383250"/>
                </a:cubicBezTo>
                <a:cubicBezTo>
                  <a:pt x="293304" y="1363082"/>
                  <a:pt x="274396" y="1342131"/>
                  <a:pt x="256749" y="1320495"/>
                </a:cubicBezTo>
                <a:lnTo>
                  <a:pt x="231379" y="1285986"/>
                </a:lnTo>
                <a:close/>
                <a:moveTo>
                  <a:pt x="799030" y="446"/>
                </a:moveTo>
                <a:cubicBezTo>
                  <a:pt x="827928" y="-502"/>
                  <a:pt x="856867" y="58"/>
                  <a:pt x="885719" y="2126"/>
                </a:cubicBezTo>
                <a:cubicBezTo>
                  <a:pt x="1024203" y="12053"/>
                  <a:pt x="1160664" y="56721"/>
                  <a:pt x="1280935" y="136132"/>
                </a:cubicBezTo>
                <a:lnTo>
                  <a:pt x="1313293" y="159921"/>
                </a:lnTo>
                <a:lnTo>
                  <a:pt x="159921" y="1313292"/>
                </a:lnTo>
                <a:lnTo>
                  <a:pt x="136133" y="1280935"/>
                </a:lnTo>
                <a:cubicBezTo>
                  <a:pt x="-75630" y="960210"/>
                  <a:pt x="-40336" y="524361"/>
                  <a:pt x="242013" y="242013"/>
                </a:cubicBezTo>
                <a:cubicBezTo>
                  <a:pt x="396422" y="87603"/>
                  <a:pt x="596739" y="7081"/>
                  <a:pt x="799030" y="446"/>
                </a:cubicBezTo>
                <a:close/>
              </a:path>
            </a:pathLst>
          </a:custGeom>
        </p:spPr>
        <p:txBody>
          <a:bodyPr wrap="square">
            <a:noAutofit/>
          </a:bodyPr>
          <a:lstStyle/>
          <a:p>
            <a:endParaRPr lang="en-US" dirty="0"/>
          </a:p>
        </p:txBody>
      </p:sp>
      <p:sp>
        <p:nvSpPr>
          <p:cNvPr id="6" name="矩形 5">
            <a:extLst>
              <a:ext uri="{FF2B5EF4-FFF2-40B4-BE49-F238E27FC236}">
                <a16:creationId xmlns:a16="http://schemas.microsoft.com/office/drawing/2014/main" id="{874A594F-8532-436C-A22B-18F3B75F0C30}"/>
              </a:ext>
            </a:extLst>
          </p:cNvPr>
          <p:cNvSpPr/>
          <p:nvPr userDrawn="1"/>
        </p:nvSpPr>
        <p:spPr>
          <a:xfrm>
            <a:off x="979807" y="2877374"/>
            <a:ext cx="2476412" cy="3060710"/>
          </a:xfrm>
          <a:prstGeom prst="rect">
            <a:avLst/>
          </a:prstGeom>
        </p:spPr>
        <p:txBody>
          <a:bodyPr wrap="square">
            <a:spAutoFit/>
          </a:bodyPr>
          <a:lstStyle/>
          <a:p>
            <a:pPr>
              <a:lnSpc>
                <a:spcPct val="120000"/>
              </a:lnSpc>
              <a:spcAft>
                <a:spcPts val="600"/>
              </a:spcAft>
            </a:pPr>
            <a:r>
              <a:rPr lang="zh-CN" altLang="en-US" sz="1800" dirty="0" smtClean="0">
                <a:solidFill>
                  <a:schemeClr val="bg1"/>
                </a:solidFill>
                <a:latin typeface="思源黑体 Regular" panose="020B0500000000000000" pitchFamily="34" charset="-122"/>
                <a:ea typeface="思源黑体 Regular" panose="020B0500000000000000" pitchFamily="34" charset="-122"/>
              </a:rPr>
              <a:t>吴哥窟的地基总面积约为 </a:t>
            </a:r>
            <a:r>
              <a:rPr lang="en-US" altLang="zh-CN" sz="1800" dirty="0" smtClean="0">
                <a:solidFill>
                  <a:schemeClr val="bg1"/>
                </a:solidFill>
                <a:latin typeface="思源黑体 Regular" panose="020B0500000000000000" pitchFamily="34" charset="-122"/>
                <a:ea typeface="思源黑体 Regular" panose="020B0500000000000000" pitchFamily="34" charset="-122"/>
              </a:rPr>
              <a:t>4000 </a:t>
            </a:r>
            <a:r>
              <a:rPr lang="zh-CN" altLang="en-US" sz="1800" dirty="0" smtClean="0">
                <a:solidFill>
                  <a:schemeClr val="bg1"/>
                </a:solidFill>
                <a:latin typeface="思源黑体 Regular" panose="020B0500000000000000" pitchFamily="34" charset="-122"/>
                <a:ea typeface="思源黑体 Regular" panose="020B0500000000000000" pitchFamily="34" charset="-122"/>
              </a:rPr>
              <a:t>平方米，上面至少建有十余个有重要艺术价值的建筑物和其他遗迹。从 </a:t>
            </a:r>
            <a:r>
              <a:rPr lang="en-US" altLang="zh-CN" sz="1800" dirty="0" smtClean="0">
                <a:solidFill>
                  <a:schemeClr val="bg1"/>
                </a:solidFill>
                <a:latin typeface="思源黑体 Regular" panose="020B0500000000000000" pitchFamily="34" charset="-122"/>
                <a:ea typeface="思源黑体 Regular" panose="020B0500000000000000" pitchFamily="34" charset="-122"/>
              </a:rPr>
              <a:t>1112 </a:t>
            </a:r>
            <a:r>
              <a:rPr lang="zh-CN" altLang="en-US" sz="1800" dirty="0" smtClean="0">
                <a:solidFill>
                  <a:schemeClr val="bg1"/>
                </a:solidFill>
                <a:latin typeface="思源黑体 Regular" panose="020B0500000000000000" pitchFamily="34" charset="-122"/>
                <a:ea typeface="思源黑体 Regular" panose="020B0500000000000000" pitchFamily="34" charset="-122"/>
              </a:rPr>
              <a:t>年开始建造，至 </a:t>
            </a:r>
            <a:r>
              <a:rPr lang="en-US" altLang="zh-CN" sz="1800" dirty="0" smtClean="0">
                <a:solidFill>
                  <a:schemeClr val="bg1"/>
                </a:solidFill>
                <a:latin typeface="思源黑体 Regular" panose="020B0500000000000000" pitchFamily="34" charset="-122"/>
                <a:ea typeface="思源黑体 Regular" panose="020B0500000000000000" pitchFamily="34" charset="-122"/>
              </a:rPr>
              <a:t>1201 </a:t>
            </a:r>
            <a:r>
              <a:rPr lang="zh-CN" altLang="en-US" sz="1800" dirty="0" smtClean="0">
                <a:solidFill>
                  <a:schemeClr val="bg1"/>
                </a:solidFill>
                <a:latin typeface="思源黑体 Regular" panose="020B0500000000000000" pitchFamily="34" charset="-122"/>
                <a:ea typeface="思源黑体 Regular" panose="020B0500000000000000" pitchFamily="34" charset="-122"/>
              </a:rPr>
              <a:t>年才全部完成。中心殿堂高约 </a:t>
            </a:r>
            <a:r>
              <a:rPr lang="en-US" altLang="zh-CN" sz="1800" dirty="0" smtClean="0">
                <a:solidFill>
                  <a:schemeClr val="bg1"/>
                </a:solidFill>
                <a:latin typeface="思源黑体 Regular" panose="020B0500000000000000" pitchFamily="34" charset="-122"/>
                <a:ea typeface="思源黑体 Regular" panose="020B0500000000000000" pitchFamily="34" charset="-122"/>
              </a:rPr>
              <a:t>40 </a:t>
            </a:r>
            <a:r>
              <a:rPr lang="zh-CN" altLang="en-US" sz="1800" dirty="0" smtClean="0">
                <a:solidFill>
                  <a:schemeClr val="bg1"/>
                </a:solidFill>
                <a:latin typeface="思源黑体 Regular" panose="020B0500000000000000" pitchFamily="34" charset="-122"/>
                <a:ea typeface="思源黑体 Regular" panose="020B0500000000000000" pitchFamily="34" charset="-122"/>
              </a:rPr>
              <a:t>米，供奉着一尊毗湿奴金像。</a:t>
            </a:r>
            <a:endParaRPr lang="zh-CN" altLang="en-US" sz="1800" dirty="0">
              <a:solidFill>
                <a:schemeClr val="bg1"/>
              </a:solidFill>
              <a:latin typeface="思源黑体 Regular" panose="020B0500000000000000" pitchFamily="34" charset="-122"/>
              <a:ea typeface="思源黑体 Regular" panose="020B0500000000000000" pitchFamily="34" charset="-122"/>
            </a:endParaRPr>
          </a:p>
        </p:txBody>
      </p:sp>
      <p:sp>
        <p:nvSpPr>
          <p:cNvPr id="7" name="矩形 6">
            <a:extLst>
              <a:ext uri="{FF2B5EF4-FFF2-40B4-BE49-F238E27FC236}">
                <a16:creationId xmlns:a16="http://schemas.microsoft.com/office/drawing/2014/main" id="{1CF65D62-9700-43E2-A80E-DDB0786051C8}"/>
              </a:ext>
            </a:extLst>
          </p:cNvPr>
          <p:cNvSpPr/>
          <p:nvPr userDrawn="1"/>
        </p:nvSpPr>
        <p:spPr>
          <a:xfrm>
            <a:off x="960727" y="1935819"/>
            <a:ext cx="2811173" cy="646331"/>
          </a:xfrm>
          <a:prstGeom prst="rect">
            <a:avLst/>
          </a:prstGeom>
        </p:spPr>
        <p:txBody>
          <a:bodyPr wrap="square">
            <a:spAutoFit/>
          </a:bodyPr>
          <a:lstStyle/>
          <a:p>
            <a:pPr lvl="0" defTabSz="412750" hangingPunct="0"/>
            <a:r>
              <a:rPr lang="zh-CN" altLang="en-US" sz="3600" b="1" kern="0" dirty="0" smtClean="0">
                <a:solidFill>
                  <a:schemeClr val="bg1"/>
                </a:solidFill>
                <a:latin typeface="思源黑体 Regular" panose="020B0500000000000000" pitchFamily="34" charset="-122"/>
                <a:ea typeface="思源黑体 Regular" panose="020B0500000000000000" pitchFamily="34" charset="-122"/>
              </a:rPr>
              <a:t>吴哥窟</a:t>
            </a:r>
            <a:endParaRPr lang="zh-CN" altLang="en-US" sz="3600" b="1" kern="0"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406057816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B967D8E-A2A5-4BD2-9529-80E7BEBA9CF3}" type="datetimeFigureOut">
              <a:rPr lang="zh-CN" altLang="en-US" smtClean="0"/>
              <a:t>2017/12/25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88B1B1-1345-4115-8C22-60DF59C84B44}" type="slidenum">
              <a:rPr lang="zh-CN" altLang="en-US" smtClean="0"/>
              <a:t>‹#›</a:t>
            </a:fld>
            <a:endParaRPr lang="zh-CN" altLang="en-US"/>
          </a:p>
        </p:txBody>
      </p:sp>
    </p:spTree>
    <p:extLst>
      <p:ext uri="{BB962C8B-B14F-4D97-AF65-F5344CB8AC3E}">
        <p14:creationId xmlns:p14="http://schemas.microsoft.com/office/powerpoint/2010/main" val="1201348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BB967D8E-A2A5-4BD2-9529-80E7BEBA9CF3}" type="datetimeFigureOut">
              <a:rPr lang="zh-CN" altLang="en-US" smtClean="0"/>
              <a:t>2017/12/25 Monday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F88B1B1-1345-4115-8C22-60DF59C84B44}" type="slidenum">
              <a:rPr lang="zh-CN" altLang="en-US" smtClean="0"/>
              <a:t>‹#›</a:t>
            </a:fld>
            <a:endParaRPr lang="zh-CN" altLang="en-US"/>
          </a:p>
        </p:txBody>
      </p:sp>
    </p:spTree>
    <p:extLst>
      <p:ext uri="{BB962C8B-B14F-4D97-AF65-F5344CB8AC3E}">
        <p14:creationId xmlns:p14="http://schemas.microsoft.com/office/powerpoint/2010/main" val="38588556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B967D8E-A2A5-4BD2-9529-80E7BEBA9CF3}" type="datetimeFigureOut">
              <a:rPr lang="zh-CN" altLang="en-US" smtClean="0"/>
              <a:t>2017/12/25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88B1B1-1345-4115-8C22-60DF59C84B44}" type="slidenum">
              <a:rPr lang="zh-CN" altLang="en-US" smtClean="0"/>
              <a:t>‹#›</a:t>
            </a:fld>
            <a:endParaRPr lang="zh-CN" altLang="en-US"/>
          </a:p>
        </p:txBody>
      </p:sp>
    </p:spTree>
    <p:extLst>
      <p:ext uri="{BB962C8B-B14F-4D97-AF65-F5344CB8AC3E}">
        <p14:creationId xmlns:p14="http://schemas.microsoft.com/office/powerpoint/2010/main" val="31774606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9"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1"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B967D8E-A2A5-4BD2-9529-80E7BEBA9CF3}" type="datetimeFigureOut">
              <a:rPr lang="zh-CN" altLang="en-US" smtClean="0"/>
              <a:t>2017/12/25 Monday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F88B1B1-1345-4115-8C22-60DF59C84B44}" type="slidenum">
              <a:rPr lang="zh-CN" altLang="en-US" smtClean="0"/>
              <a:t>‹#›</a:t>
            </a:fld>
            <a:endParaRPr lang="zh-CN" altLang="en-US"/>
          </a:p>
        </p:txBody>
      </p:sp>
    </p:spTree>
    <p:extLst>
      <p:ext uri="{BB962C8B-B14F-4D97-AF65-F5344CB8AC3E}">
        <p14:creationId xmlns:p14="http://schemas.microsoft.com/office/powerpoint/2010/main" val="14535922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B967D8E-A2A5-4BD2-9529-80E7BEBA9CF3}" type="datetimeFigureOut">
              <a:rPr lang="zh-CN" altLang="en-US" smtClean="0"/>
              <a:t>2017/12/25 Monday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F88B1B1-1345-4115-8C22-60DF59C84B44}" type="slidenum">
              <a:rPr lang="zh-CN" altLang="en-US" smtClean="0"/>
              <a:t>‹#›</a:t>
            </a:fld>
            <a:endParaRPr lang="zh-CN" altLang="en-US"/>
          </a:p>
        </p:txBody>
      </p:sp>
    </p:spTree>
    <p:extLst>
      <p:ext uri="{BB962C8B-B14F-4D97-AF65-F5344CB8AC3E}">
        <p14:creationId xmlns:p14="http://schemas.microsoft.com/office/powerpoint/2010/main" val="1877097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B967D8E-A2A5-4BD2-9529-80E7BEBA9CF3}" type="datetimeFigureOut">
              <a:rPr lang="zh-CN" altLang="en-US" smtClean="0"/>
              <a:t>2017/12/25 Monday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F88B1B1-1345-4115-8C22-60DF59C84B44}" type="slidenum">
              <a:rPr lang="zh-CN" altLang="en-US" smtClean="0"/>
              <a:t>‹#›</a:t>
            </a:fld>
            <a:endParaRPr lang="zh-CN" altLang="en-US"/>
          </a:p>
        </p:txBody>
      </p:sp>
    </p:spTree>
    <p:extLst>
      <p:ext uri="{BB962C8B-B14F-4D97-AF65-F5344CB8AC3E}">
        <p14:creationId xmlns:p14="http://schemas.microsoft.com/office/powerpoint/2010/main" val="2935638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BB967D8E-A2A5-4BD2-9529-80E7BEBA9CF3}" type="datetimeFigureOut">
              <a:rPr lang="zh-CN" altLang="en-US" smtClean="0"/>
              <a:t>2017/12/25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88B1B1-1345-4115-8C22-60DF59C84B44}" type="slidenum">
              <a:rPr lang="zh-CN" altLang="en-US" smtClean="0"/>
              <a:t>‹#›</a:t>
            </a:fld>
            <a:endParaRPr lang="zh-CN" altLang="en-US"/>
          </a:p>
        </p:txBody>
      </p:sp>
    </p:spTree>
    <p:extLst>
      <p:ext uri="{BB962C8B-B14F-4D97-AF65-F5344CB8AC3E}">
        <p14:creationId xmlns:p14="http://schemas.microsoft.com/office/powerpoint/2010/main" val="31495037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7"/>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BB967D8E-A2A5-4BD2-9529-80E7BEBA9CF3}" type="datetimeFigureOut">
              <a:rPr lang="zh-CN" altLang="en-US" smtClean="0"/>
              <a:t>2017/12/25 Monday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F88B1B1-1345-4115-8C22-60DF59C84B44}" type="slidenum">
              <a:rPr lang="zh-CN" altLang="en-US" smtClean="0"/>
              <a:t>‹#›</a:t>
            </a:fld>
            <a:endParaRPr lang="zh-CN" altLang="en-US"/>
          </a:p>
        </p:txBody>
      </p:sp>
    </p:spTree>
    <p:extLst>
      <p:ext uri="{BB962C8B-B14F-4D97-AF65-F5344CB8AC3E}">
        <p14:creationId xmlns:p14="http://schemas.microsoft.com/office/powerpoint/2010/main" val="1789814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967D8E-A2A5-4BD2-9529-80E7BEBA9CF3}" type="datetimeFigureOut">
              <a:rPr lang="zh-CN" altLang="en-US" smtClean="0"/>
              <a:t>2017/12/25 Monday</a:t>
            </a:fld>
            <a:endParaRPr lang="zh-CN" altLang="en-US"/>
          </a:p>
        </p:txBody>
      </p:sp>
      <p:sp>
        <p:nvSpPr>
          <p:cNvPr id="5" name="页脚占位符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88B1B1-1345-4115-8C22-60DF59C84B44}" type="slidenum">
              <a:rPr lang="zh-CN" altLang="en-US" smtClean="0"/>
              <a:t>‹#›</a:t>
            </a:fld>
            <a:endParaRPr lang="zh-CN" altLang="en-US"/>
          </a:p>
        </p:txBody>
      </p:sp>
    </p:spTree>
    <p:extLst>
      <p:ext uri="{BB962C8B-B14F-4D97-AF65-F5344CB8AC3E}">
        <p14:creationId xmlns:p14="http://schemas.microsoft.com/office/powerpoint/2010/main" val="12086085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18.jpeg"/><Relationship Id="rId1" Type="http://schemas.openxmlformats.org/officeDocument/2006/relationships/slideLayout" Target="../slideLayouts/slideLayout14.xml"/><Relationship Id="rId4" Type="http://schemas.openxmlformats.org/officeDocument/2006/relationships/image" Target="../media/image24.jpg"/></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35.jpg"/></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7.xml"/><Relationship Id="rId1" Type="http://schemas.openxmlformats.org/officeDocument/2006/relationships/tags" Target="../tags/tag6.xml"/><Relationship Id="rId6" Type="http://schemas.openxmlformats.org/officeDocument/2006/relationships/image" Target="../media/image1.jpg"/><Relationship Id="rId5" Type="http://schemas.openxmlformats.org/officeDocument/2006/relationships/image" Target="../media/image39.png"/><Relationship Id="rId4" Type="http://schemas.microsoft.com/office/2007/relationships/hdphoto" Target="../media/hdphoto1.wdp"/></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8.xml"/><Relationship Id="rId1" Type="http://schemas.openxmlformats.org/officeDocument/2006/relationships/tags" Target="../tags/tag7.xml"/><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1" name="PA_矩形 30"/>
          <p:cNvSpPr/>
          <p:nvPr>
            <p:custDataLst>
              <p:tags r:id="rId1"/>
            </p:custDataLst>
          </p:nvPr>
        </p:nvSpPr>
        <p:spPr>
          <a:xfrm>
            <a:off x="4964920" y="5206578"/>
            <a:ext cx="2262158" cy="1200329"/>
          </a:xfrm>
          <a:prstGeom prst="rect">
            <a:avLst/>
          </a:prstGeom>
        </p:spPr>
        <p:txBody>
          <a:bodyPr wrap="none">
            <a:spAutoFit/>
          </a:bodyPr>
          <a:lstStyle/>
          <a:p>
            <a:pPr algn="ctr"/>
            <a:r>
              <a:rPr lang="zh-CN" altLang="en-US" sz="2400" spc="300" dirty="0">
                <a:solidFill>
                  <a:srgbClr val="312824"/>
                </a:solidFill>
                <a:latin typeface="思源黑体 Regular" panose="020B0500000000000000" pitchFamily="34" charset="-122"/>
                <a:ea typeface="思源黑体 Regular" panose="020B0500000000000000" pitchFamily="34" charset="-122"/>
              </a:rPr>
              <a:t>世界中世纪</a:t>
            </a:r>
            <a:r>
              <a:rPr lang="zh-CN" altLang="en-US" sz="2400" spc="300" dirty="0" smtClean="0">
                <a:solidFill>
                  <a:srgbClr val="312824"/>
                </a:solidFill>
                <a:latin typeface="思源黑体 Regular" panose="020B0500000000000000" pitchFamily="34" charset="-122"/>
                <a:ea typeface="思源黑体 Regular" panose="020B0500000000000000" pitchFamily="34" charset="-122"/>
              </a:rPr>
              <a:t>史</a:t>
            </a:r>
            <a:endParaRPr lang="en-US" altLang="zh-CN" sz="2400" spc="300" dirty="0" smtClean="0">
              <a:solidFill>
                <a:srgbClr val="312824"/>
              </a:solidFill>
              <a:latin typeface="思源黑体 Regular" panose="020B0500000000000000" pitchFamily="34" charset="-122"/>
              <a:ea typeface="思源黑体 Regular" panose="020B0500000000000000" pitchFamily="34" charset="-122"/>
            </a:endParaRPr>
          </a:p>
          <a:p>
            <a:pPr algn="ctr"/>
            <a:endParaRPr lang="en-US" altLang="zh-CN" sz="2400" spc="300" dirty="0">
              <a:solidFill>
                <a:srgbClr val="312824"/>
              </a:solidFill>
              <a:latin typeface="思源黑体 Regular" panose="020B0500000000000000" pitchFamily="34" charset="-122"/>
              <a:ea typeface="思源黑体 Regular" panose="020B0500000000000000" pitchFamily="34" charset="-122"/>
            </a:endParaRPr>
          </a:p>
          <a:p>
            <a:pPr algn="ctr"/>
            <a:r>
              <a:rPr lang="zh-CN" altLang="en-US" sz="2400" spc="300" dirty="0">
                <a:solidFill>
                  <a:srgbClr val="312824"/>
                </a:solidFill>
                <a:latin typeface="思源黑体 Regular" panose="020B0500000000000000" pitchFamily="34" charset="-122"/>
                <a:ea typeface="思源黑体 Regular" panose="020B0500000000000000" pitchFamily="34" charset="-122"/>
              </a:rPr>
              <a:t>第十五课</a:t>
            </a:r>
          </a:p>
        </p:txBody>
      </p:sp>
      <p:sp>
        <p:nvSpPr>
          <p:cNvPr id="10" name="矩形 9"/>
          <p:cNvSpPr/>
          <p:nvPr/>
        </p:nvSpPr>
        <p:spPr>
          <a:xfrm>
            <a:off x="-1" y="0"/>
            <a:ext cx="12192000" cy="5037826"/>
          </a:xfrm>
          <a:prstGeom prst="rect">
            <a:avLst/>
          </a:prstGeom>
          <a:solidFill>
            <a:srgbClr val="312824"/>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_矩形 34"/>
          <p:cNvSpPr/>
          <p:nvPr>
            <p:custDataLst>
              <p:tags r:id="rId2"/>
            </p:custDataLst>
          </p:nvPr>
        </p:nvSpPr>
        <p:spPr>
          <a:xfrm>
            <a:off x="1859905" y="2648498"/>
            <a:ext cx="8472191" cy="1015663"/>
          </a:xfrm>
          <a:prstGeom prst="rect">
            <a:avLst/>
          </a:prstGeom>
        </p:spPr>
        <p:txBody>
          <a:bodyPr wrap="none">
            <a:spAutoFit/>
          </a:bodyPr>
          <a:lstStyle/>
          <a:p>
            <a:r>
              <a:rPr lang="zh-CN" altLang="en-US" sz="6000" b="1" spc="300" dirty="0">
                <a:solidFill>
                  <a:schemeClr val="bg1"/>
                </a:solidFill>
                <a:latin typeface="思源黑体 Regular" panose="020B0500000000000000" pitchFamily="34" charset="-122"/>
                <a:ea typeface="思源黑体 Regular" panose="020B0500000000000000" pitchFamily="34" charset="-122"/>
              </a:rPr>
              <a:t>中古时代的东南亚地区</a:t>
            </a:r>
          </a:p>
        </p:txBody>
      </p:sp>
    </p:spTree>
    <p:extLst>
      <p:ext uri="{BB962C8B-B14F-4D97-AF65-F5344CB8AC3E}">
        <p14:creationId xmlns:p14="http://schemas.microsoft.com/office/powerpoint/2010/main" val="25671876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矩形 10"/>
          <p:cNvSpPr/>
          <p:nvPr/>
        </p:nvSpPr>
        <p:spPr>
          <a:xfrm>
            <a:off x="0" y="889842"/>
            <a:ext cx="12192000" cy="5037826"/>
          </a:xfrm>
          <a:prstGeom prst="rect">
            <a:avLst/>
          </a:prstGeom>
          <a:solidFill>
            <a:srgbClr val="312824"/>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894115" y="3054812"/>
            <a:ext cx="4403770" cy="707886"/>
          </a:xfrm>
          <a:prstGeom prst="rect">
            <a:avLst/>
          </a:prstGeom>
          <a:noFill/>
        </p:spPr>
        <p:txBody>
          <a:bodyPr wrap="none" rtlCol="0">
            <a:spAutoFit/>
          </a:bodyPr>
          <a:lstStyle/>
          <a:p>
            <a:r>
              <a:rPr lang="zh-CN" altLang="en-US" sz="4000" b="1" dirty="0">
                <a:solidFill>
                  <a:schemeClr val="bg1"/>
                </a:solidFill>
                <a:latin typeface="思源黑体 Regular" panose="020B0500000000000000" pitchFamily="34" charset="-122"/>
                <a:ea typeface="思源黑体 Regular" panose="020B0500000000000000" pitchFamily="34" charset="-122"/>
              </a:rPr>
              <a:t>二</a:t>
            </a:r>
            <a:r>
              <a:rPr lang="zh-CN" altLang="en-US" sz="4000" b="1" dirty="0" smtClean="0">
                <a:solidFill>
                  <a:schemeClr val="bg1"/>
                </a:solidFill>
                <a:latin typeface="思源黑体 Regular" panose="020B0500000000000000" pitchFamily="34" charset="-122"/>
                <a:ea typeface="思源黑体 Regular" panose="020B0500000000000000" pitchFamily="34" charset="-122"/>
              </a:rPr>
              <a:t>、分期问题讨论</a:t>
            </a:r>
            <a:endParaRPr lang="zh-CN" altLang="en-US" sz="4000" b="1"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14477207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5" name="任意多边形 44"/>
          <p:cNvSpPr/>
          <p:nvPr>
            <p:custDataLst>
              <p:tags r:id="rId1"/>
            </p:custDataLst>
          </p:nvPr>
        </p:nvSpPr>
        <p:spPr>
          <a:xfrm>
            <a:off x="1801098" y="1247273"/>
            <a:ext cx="4058653" cy="4620126"/>
          </a:xfrm>
          <a:custGeom>
            <a:avLst/>
            <a:gdLst>
              <a:gd name="connsiteX0" fmla="*/ 292583 w 4058653"/>
              <a:gd name="connsiteY0" fmla="*/ 0 h 4620126"/>
              <a:gd name="connsiteX1" fmla="*/ 2923986 w 4058653"/>
              <a:gd name="connsiteY1" fmla="*/ 0 h 4620126"/>
              <a:gd name="connsiteX2" fmla="*/ 2952772 w 4058653"/>
              <a:gd name="connsiteY2" fmla="*/ 15749 h 4620126"/>
              <a:gd name="connsiteX3" fmla="*/ 4015156 w 4058653"/>
              <a:gd name="connsiteY3" fmla="*/ 1229623 h 4620126"/>
              <a:gd name="connsiteX4" fmla="*/ 4058653 w 4058653"/>
              <a:gd name="connsiteY4" fmla="*/ 1343012 h 4620126"/>
              <a:gd name="connsiteX5" fmla="*/ 4058653 w 4058653"/>
              <a:gd name="connsiteY5" fmla="*/ 3186818 h 4620126"/>
              <a:gd name="connsiteX6" fmla="*/ 4045562 w 4058653"/>
              <a:gd name="connsiteY6" fmla="*/ 3223993 h 4620126"/>
              <a:gd name="connsiteX7" fmla="*/ 2800560 w 4058653"/>
              <a:gd name="connsiteY7" fmla="*/ 4596121 h 4620126"/>
              <a:gd name="connsiteX8" fmla="*/ 2749140 w 4058653"/>
              <a:gd name="connsiteY8" fmla="*/ 4620126 h 4620126"/>
              <a:gd name="connsiteX9" fmla="*/ 467430 w 4058653"/>
              <a:gd name="connsiteY9" fmla="*/ 4620126 h 4620126"/>
              <a:gd name="connsiteX10" fmla="*/ 416010 w 4058653"/>
              <a:gd name="connsiteY10" fmla="*/ 4596121 h 4620126"/>
              <a:gd name="connsiteX11" fmla="*/ 92215 w 4058653"/>
              <a:gd name="connsiteY11" fmla="*/ 4399452 h 4620126"/>
              <a:gd name="connsiteX12" fmla="*/ 0 w 4058653"/>
              <a:gd name="connsiteY12" fmla="*/ 4328754 h 4620126"/>
              <a:gd name="connsiteX13" fmla="*/ 0 w 4058653"/>
              <a:gd name="connsiteY13" fmla="*/ 199075 h 4620126"/>
              <a:gd name="connsiteX14" fmla="*/ 92216 w 4058653"/>
              <a:gd name="connsiteY14" fmla="*/ 127939 h 4620126"/>
              <a:gd name="connsiteX15" fmla="*/ 263797 w 4058653"/>
              <a:gd name="connsiteY15" fmla="*/ 15749 h 4620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58653" h="4620126">
                <a:moveTo>
                  <a:pt x="292583" y="0"/>
                </a:moveTo>
                <a:lnTo>
                  <a:pt x="2923986" y="0"/>
                </a:lnTo>
                <a:lnTo>
                  <a:pt x="2952772" y="15749"/>
                </a:lnTo>
                <a:cubicBezTo>
                  <a:pt x="3422587" y="297348"/>
                  <a:pt x="3796799" y="722057"/>
                  <a:pt x="4015156" y="1229623"/>
                </a:cubicBezTo>
                <a:lnTo>
                  <a:pt x="4058653" y="1343012"/>
                </a:lnTo>
                <a:lnTo>
                  <a:pt x="4058653" y="3186818"/>
                </a:lnTo>
                <a:lnTo>
                  <a:pt x="4045562" y="3223993"/>
                </a:lnTo>
                <a:cubicBezTo>
                  <a:pt x="3811065" y="3818678"/>
                  <a:pt x="3365211" y="4306907"/>
                  <a:pt x="2800560" y="4596121"/>
                </a:cubicBezTo>
                <a:lnTo>
                  <a:pt x="2749140" y="4620126"/>
                </a:lnTo>
                <a:lnTo>
                  <a:pt x="467430" y="4620126"/>
                </a:lnTo>
                <a:lnTo>
                  <a:pt x="416010" y="4596121"/>
                </a:lnTo>
                <a:cubicBezTo>
                  <a:pt x="303080" y="4538278"/>
                  <a:pt x="194901" y="4472475"/>
                  <a:pt x="92215" y="4399452"/>
                </a:cubicBezTo>
                <a:lnTo>
                  <a:pt x="0" y="4328754"/>
                </a:lnTo>
                <a:lnTo>
                  <a:pt x="0" y="199075"/>
                </a:lnTo>
                <a:lnTo>
                  <a:pt x="92216" y="127939"/>
                </a:lnTo>
                <a:cubicBezTo>
                  <a:pt x="147837" y="88385"/>
                  <a:pt x="205070" y="50949"/>
                  <a:pt x="263797" y="15749"/>
                </a:cubicBezTo>
                <a:close/>
              </a:path>
            </a:pathLst>
          </a:custGeom>
          <a:blipFill dpi="0" rotWithShape="1">
            <a:blip r:embed="rId4">
              <a:alphaModFix amt="8000"/>
            </a:blip>
            <a:srcRect/>
            <a:stretch>
              <a:fillRect/>
            </a:stretch>
          </a:blipFill>
          <a:ln w="12700" cap="flat" cmpd="sng" algn="ctr">
            <a:noFill/>
            <a:prstDash val="solid"/>
            <a:miter lim="800000"/>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rcRect l="19933" t="26151" r="29106" b="22889"/>
          <a:stretch>
            <a:fillRect/>
          </a:stretch>
        </p:blipFill>
        <p:spPr>
          <a:xfrm>
            <a:off x="6342877" y="1699637"/>
            <a:ext cx="840677" cy="840677"/>
          </a:xfrm>
          <a:custGeom>
            <a:avLst/>
            <a:gdLst>
              <a:gd name="connsiteX0" fmla="*/ 1747438 w 3494876"/>
              <a:gd name="connsiteY0" fmla="*/ 0 h 3494876"/>
              <a:gd name="connsiteX1" fmla="*/ 3494876 w 3494876"/>
              <a:gd name="connsiteY1" fmla="*/ 1747438 h 3494876"/>
              <a:gd name="connsiteX2" fmla="*/ 1747438 w 3494876"/>
              <a:gd name="connsiteY2" fmla="*/ 3494876 h 3494876"/>
              <a:gd name="connsiteX3" fmla="*/ 0 w 3494876"/>
              <a:gd name="connsiteY3" fmla="*/ 1747438 h 3494876"/>
              <a:gd name="connsiteX4" fmla="*/ 1747438 w 3494876"/>
              <a:gd name="connsiteY4" fmla="*/ 0 h 349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4876" h="3494876">
                <a:moveTo>
                  <a:pt x="1747438" y="0"/>
                </a:moveTo>
                <a:cubicBezTo>
                  <a:pt x="2712521" y="0"/>
                  <a:pt x="3494876" y="782355"/>
                  <a:pt x="3494876" y="1747438"/>
                </a:cubicBezTo>
                <a:cubicBezTo>
                  <a:pt x="3494876" y="2712521"/>
                  <a:pt x="2712521" y="3494876"/>
                  <a:pt x="1747438" y="3494876"/>
                </a:cubicBezTo>
                <a:cubicBezTo>
                  <a:pt x="782355" y="3494876"/>
                  <a:pt x="0" y="2712521"/>
                  <a:pt x="0" y="1747438"/>
                </a:cubicBezTo>
                <a:cubicBezTo>
                  <a:pt x="0" y="782355"/>
                  <a:pt x="782355" y="0"/>
                  <a:pt x="1747438" y="0"/>
                </a:cubicBezTo>
                <a:close/>
              </a:path>
            </a:pathLst>
          </a:custGeom>
          <a:effectLst>
            <a:outerShdw blurRad="254000" dist="38100" dir="5400000" algn="t" rotWithShape="0">
              <a:prstClr val="black">
                <a:alpha val="40000"/>
              </a:prstClr>
            </a:outerShdw>
          </a:effectLst>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rcRect l="19933" t="26151" r="29106" b="22889"/>
          <a:stretch>
            <a:fillRect/>
          </a:stretch>
        </p:blipFill>
        <p:spPr>
          <a:xfrm>
            <a:off x="6342877" y="3137000"/>
            <a:ext cx="840677" cy="840677"/>
          </a:xfrm>
          <a:custGeom>
            <a:avLst/>
            <a:gdLst>
              <a:gd name="connsiteX0" fmla="*/ 1747438 w 3494876"/>
              <a:gd name="connsiteY0" fmla="*/ 0 h 3494876"/>
              <a:gd name="connsiteX1" fmla="*/ 3494876 w 3494876"/>
              <a:gd name="connsiteY1" fmla="*/ 1747438 h 3494876"/>
              <a:gd name="connsiteX2" fmla="*/ 1747438 w 3494876"/>
              <a:gd name="connsiteY2" fmla="*/ 3494876 h 3494876"/>
              <a:gd name="connsiteX3" fmla="*/ 0 w 3494876"/>
              <a:gd name="connsiteY3" fmla="*/ 1747438 h 3494876"/>
              <a:gd name="connsiteX4" fmla="*/ 1747438 w 3494876"/>
              <a:gd name="connsiteY4" fmla="*/ 0 h 349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4876" h="3494876">
                <a:moveTo>
                  <a:pt x="1747438" y="0"/>
                </a:moveTo>
                <a:cubicBezTo>
                  <a:pt x="2712521" y="0"/>
                  <a:pt x="3494876" y="782355"/>
                  <a:pt x="3494876" y="1747438"/>
                </a:cubicBezTo>
                <a:cubicBezTo>
                  <a:pt x="3494876" y="2712521"/>
                  <a:pt x="2712521" y="3494876"/>
                  <a:pt x="1747438" y="3494876"/>
                </a:cubicBezTo>
                <a:cubicBezTo>
                  <a:pt x="782355" y="3494876"/>
                  <a:pt x="0" y="2712521"/>
                  <a:pt x="0" y="1747438"/>
                </a:cubicBezTo>
                <a:cubicBezTo>
                  <a:pt x="0" y="782355"/>
                  <a:pt x="782355" y="0"/>
                  <a:pt x="1747438" y="0"/>
                </a:cubicBezTo>
                <a:close/>
              </a:path>
            </a:pathLst>
          </a:custGeom>
          <a:effectLst>
            <a:outerShdw blurRad="254000" dist="38100" dir="5400000" algn="t" rotWithShape="0">
              <a:prstClr val="black">
                <a:alpha val="40000"/>
              </a:prstClr>
            </a:outerShdw>
          </a:effectLst>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rcRect l="19933" t="26151" r="29106" b="22889"/>
          <a:stretch>
            <a:fillRect/>
          </a:stretch>
        </p:blipFill>
        <p:spPr>
          <a:xfrm>
            <a:off x="6342876" y="4574363"/>
            <a:ext cx="840677" cy="840677"/>
          </a:xfrm>
          <a:custGeom>
            <a:avLst/>
            <a:gdLst>
              <a:gd name="connsiteX0" fmla="*/ 1747438 w 3494876"/>
              <a:gd name="connsiteY0" fmla="*/ 0 h 3494876"/>
              <a:gd name="connsiteX1" fmla="*/ 3494876 w 3494876"/>
              <a:gd name="connsiteY1" fmla="*/ 1747438 h 3494876"/>
              <a:gd name="connsiteX2" fmla="*/ 1747438 w 3494876"/>
              <a:gd name="connsiteY2" fmla="*/ 3494876 h 3494876"/>
              <a:gd name="connsiteX3" fmla="*/ 0 w 3494876"/>
              <a:gd name="connsiteY3" fmla="*/ 1747438 h 3494876"/>
              <a:gd name="connsiteX4" fmla="*/ 1747438 w 3494876"/>
              <a:gd name="connsiteY4" fmla="*/ 0 h 349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4876" h="3494876">
                <a:moveTo>
                  <a:pt x="1747438" y="0"/>
                </a:moveTo>
                <a:cubicBezTo>
                  <a:pt x="2712521" y="0"/>
                  <a:pt x="3494876" y="782355"/>
                  <a:pt x="3494876" y="1747438"/>
                </a:cubicBezTo>
                <a:cubicBezTo>
                  <a:pt x="3494876" y="2712521"/>
                  <a:pt x="2712521" y="3494876"/>
                  <a:pt x="1747438" y="3494876"/>
                </a:cubicBezTo>
                <a:cubicBezTo>
                  <a:pt x="782355" y="3494876"/>
                  <a:pt x="0" y="2712521"/>
                  <a:pt x="0" y="1747438"/>
                </a:cubicBezTo>
                <a:cubicBezTo>
                  <a:pt x="0" y="782355"/>
                  <a:pt x="782355" y="0"/>
                  <a:pt x="1747438" y="0"/>
                </a:cubicBezTo>
                <a:close/>
              </a:path>
            </a:pathLst>
          </a:custGeom>
          <a:effectLst>
            <a:outerShdw blurRad="254000" dist="38100" dir="5400000" algn="t" rotWithShape="0">
              <a:prstClr val="black">
                <a:alpha val="40000"/>
              </a:prstClr>
            </a:outerShdw>
          </a:effectLst>
        </p:spPr>
      </p:pic>
      <p:sp>
        <p:nvSpPr>
          <p:cNvPr id="5" name="PA_矩形 30"/>
          <p:cNvSpPr/>
          <p:nvPr>
            <p:custDataLst>
              <p:tags r:id="rId2"/>
            </p:custDataLst>
          </p:nvPr>
        </p:nvSpPr>
        <p:spPr>
          <a:xfrm>
            <a:off x="1801098" y="988239"/>
            <a:ext cx="2294218" cy="707886"/>
          </a:xfrm>
          <a:prstGeom prst="rect">
            <a:avLst/>
          </a:prstGeom>
        </p:spPr>
        <p:txBody>
          <a:bodyPr wrap="none">
            <a:spAutoFit/>
          </a:bodyPr>
          <a:lstStyle/>
          <a:p>
            <a:r>
              <a:rPr lang="zh-CN" altLang="en-US" sz="4000" b="1" dirty="0" smtClean="0">
                <a:ea typeface="思源黑体 Regular" panose="020B0500000000000000" pitchFamily="34" charset="-122"/>
              </a:rPr>
              <a:t>分期问题</a:t>
            </a:r>
            <a:endParaRPr lang="zh-CN" altLang="en-US" sz="4000" b="1" dirty="0">
              <a:ea typeface="思源黑体 Regular" panose="020B0500000000000000" pitchFamily="34" charset="-122"/>
            </a:endParaRPr>
          </a:p>
        </p:txBody>
      </p:sp>
      <p:sp>
        <p:nvSpPr>
          <p:cNvPr id="6" name="矩形 5"/>
          <p:cNvSpPr/>
          <p:nvPr/>
        </p:nvSpPr>
        <p:spPr>
          <a:xfrm>
            <a:off x="1801098" y="3030204"/>
            <a:ext cx="3675574" cy="1054263"/>
          </a:xfrm>
          <a:prstGeom prst="rect">
            <a:avLst/>
          </a:prstGeom>
        </p:spPr>
        <p:txBody>
          <a:bodyPr wrap="square">
            <a:spAutoFit/>
          </a:bodyPr>
          <a:lstStyle/>
          <a:p>
            <a:pPr marL="342900" indent="-342900">
              <a:lnSpc>
                <a:spcPct val="150000"/>
              </a:lnSpc>
              <a:buFont typeface="Wingdings" panose="05000000000000000000" pitchFamily="2" charset="2"/>
              <a:buChar char="u"/>
            </a:pPr>
            <a:r>
              <a:rPr lang="zh-CN" altLang="en-US" sz="2200" dirty="0" smtClean="0">
                <a:latin typeface="思源黑体 Regular" panose="020B0500000000000000" pitchFamily="34" charset="-122"/>
                <a:ea typeface="思源黑体 Regular" panose="020B0500000000000000" pitchFamily="34" charset="-122"/>
              </a:rPr>
              <a:t>东南亚古代史研究的薄弱</a:t>
            </a:r>
            <a:endParaRPr lang="en-US" altLang="zh-CN" sz="2200" dirty="0" smtClean="0">
              <a:latin typeface="思源黑体 Regular" panose="020B0500000000000000" pitchFamily="34" charset="-122"/>
              <a:ea typeface="思源黑体 Regular" panose="020B0500000000000000" pitchFamily="34" charset="-122"/>
            </a:endParaRPr>
          </a:p>
          <a:p>
            <a:pPr marL="342900" indent="-342900">
              <a:lnSpc>
                <a:spcPct val="150000"/>
              </a:lnSpc>
              <a:buFont typeface="Wingdings" panose="05000000000000000000" pitchFamily="2" charset="2"/>
              <a:buChar char="u"/>
            </a:pPr>
            <a:r>
              <a:rPr lang="zh-CN" altLang="en-US" sz="2200" dirty="0" smtClean="0">
                <a:latin typeface="思源黑体 Regular" panose="020B0500000000000000" pitchFamily="34" charset="-122"/>
                <a:ea typeface="思源黑体 Regular" panose="020B0500000000000000" pitchFamily="34" charset="-122"/>
              </a:rPr>
              <a:t>分期问题的意义</a:t>
            </a:r>
            <a:endParaRPr lang="zh-CN" altLang="en-US" sz="2200" dirty="0">
              <a:latin typeface="思源黑体 Regular" panose="020B0500000000000000" pitchFamily="34" charset="-122"/>
              <a:ea typeface="思源黑体 Regular" panose="020B0500000000000000" pitchFamily="34" charset="-122"/>
            </a:endParaRPr>
          </a:p>
        </p:txBody>
      </p:sp>
      <p:sp>
        <p:nvSpPr>
          <p:cNvPr id="8" name="矩形 7"/>
          <p:cNvSpPr/>
          <p:nvPr/>
        </p:nvSpPr>
        <p:spPr>
          <a:xfrm>
            <a:off x="7429033" y="1562465"/>
            <a:ext cx="3172381" cy="1107996"/>
          </a:xfrm>
          <a:prstGeom prst="rect">
            <a:avLst/>
          </a:prstGeom>
        </p:spPr>
        <p:txBody>
          <a:bodyPr wrap="square">
            <a:spAutoFit/>
          </a:bodyPr>
          <a:lstStyle/>
          <a:p>
            <a:pPr>
              <a:lnSpc>
                <a:spcPct val="150000"/>
              </a:lnSpc>
            </a:pPr>
            <a:r>
              <a:rPr lang="zh-CN" altLang="en-US" sz="2200" dirty="0" smtClean="0">
                <a:latin typeface="思源黑体 Regular" panose="020B0500000000000000" pitchFamily="34" charset="-122"/>
                <a:ea typeface="思源黑体 Regular" panose="020B0500000000000000" pitchFamily="34" charset="-122"/>
              </a:rPr>
              <a:t>前苏联理论模式</a:t>
            </a:r>
            <a:endParaRPr lang="en-US" altLang="zh-CN" sz="2200" dirty="0" smtClean="0">
              <a:latin typeface="思源黑体 Regular" panose="020B0500000000000000" pitchFamily="34" charset="-122"/>
              <a:ea typeface="思源黑体 Regular" panose="020B0500000000000000" pitchFamily="34" charset="-122"/>
            </a:endParaRPr>
          </a:p>
          <a:p>
            <a:pPr>
              <a:lnSpc>
                <a:spcPct val="150000"/>
              </a:lnSpc>
            </a:pPr>
            <a:r>
              <a:rPr lang="zh-CN" altLang="en-US" sz="2200" dirty="0" smtClean="0">
                <a:latin typeface="思源黑体 Regular" panose="020B0500000000000000" pitchFamily="34" charset="-122"/>
                <a:ea typeface="思源黑体 Regular" panose="020B0500000000000000" pitchFamily="34" charset="-122"/>
              </a:rPr>
              <a:t>五种社会形态</a:t>
            </a:r>
            <a:endParaRPr lang="zh-CN" altLang="en-US" sz="2200" dirty="0">
              <a:latin typeface="思源黑体 Regular" panose="020B0500000000000000" pitchFamily="34" charset="-122"/>
              <a:ea typeface="思源黑体 Regular" panose="020B0500000000000000" pitchFamily="34" charset="-122"/>
            </a:endParaRPr>
          </a:p>
        </p:txBody>
      </p:sp>
      <p:sp>
        <p:nvSpPr>
          <p:cNvPr id="9" name="矩形 8"/>
          <p:cNvSpPr/>
          <p:nvPr/>
        </p:nvSpPr>
        <p:spPr>
          <a:xfrm>
            <a:off x="7429032" y="3137000"/>
            <a:ext cx="3172381" cy="600164"/>
          </a:xfrm>
          <a:prstGeom prst="rect">
            <a:avLst/>
          </a:prstGeom>
        </p:spPr>
        <p:txBody>
          <a:bodyPr wrap="square">
            <a:spAutoFit/>
          </a:bodyPr>
          <a:lstStyle/>
          <a:p>
            <a:pPr>
              <a:lnSpc>
                <a:spcPct val="150000"/>
              </a:lnSpc>
            </a:pPr>
            <a:r>
              <a:rPr lang="en-US" altLang="zh-CN" sz="2200" dirty="0" smtClean="0">
                <a:latin typeface="思源黑体 Regular" panose="020B0500000000000000" pitchFamily="34" charset="-122"/>
                <a:ea typeface="思源黑体 Regular" panose="020B0500000000000000" pitchFamily="34" charset="-122"/>
              </a:rPr>
              <a:t>G·</a:t>
            </a:r>
            <a:r>
              <a:rPr lang="zh-CN" altLang="en-US" sz="2200" dirty="0" smtClean="0">
                <a:latin typeface="思源黑体 Regular" panose="020B0500000000000000" pitchFamily="34" charset="-122"/>
                <a:ea typeface="思源黑体 Regular" panose="020B0500000000000000" pitchFamily="34" charset="-122"/>
              </a:rPr>
              <a:t>赛代斯：“</a:t>
            </a:r>
            <a:r>
              <a:rPr lang="en-US" altLang="zh-CN" sz="2200" dirty="0" smtClean="0">
                <a:latin typeface="思源黑体 Regular" panose="020B0500000000000000" pitchFamily="34" charset="-122"/>
                <a:ea typeface="思源黑体 Regular" panose="020B0500000000000000" pitchFamily="34" charset="-122"/>
              </a:rPr>
              <a:t>13</a:t>
            </a:r>
            <a:r>
              <a:rPr lang="zh-CN" altLang="en-US" sz="2200" dirty="0" smtClean="0">
                <a:latin typeface="思源黑体 Regular" panose="020B0500000000000000" pitchFamily="34" charset="-122"/>
                <a:ea typeface="思源黑体 Regular" panose="020B0500000000000000" pitchFamily="34" charset="-122"/>
              </a:rPr>
              <a:t>世纪论”</a:t>
            </a:r>
            <a:endParaRPr lang="zh-CN" altLang="en-US" sz="2200" dirty="0">
              <a:latin typeface="思源黑体 Regular" panose="020B0500000000000000" pitchFamily="34" charset="-122"/>
              <a:ea typeface="思源黑体 Regular" panose="020B0500000000000000" pitchFamily="34" charset="-122"/>
            </a:endParaRPr>
          </a:p>
        </p:txBody>
      </p:sp>
      <p:sp>
        <p:nvSpPr>
          <p:cNvPr id="10" name="矩形 9"/>
          <p:cNvSpPr/>
          <p:nvPr/>
        </p:nvSpPr>
        <p:spPr>
          <a:xfrm>
            <a:off x="7429031" y="4203703"/>
            <a:ext cx="3172381" cy="2069926"/>
          </a:xfrm>
          <a:prstGeom prst="rect">
            <a:avLst/>
          </a:prstGeom>
        </p:spPr>
        <p:txBody>
          <a:bodyPr wrap="square">
            <a:spAutoFit/>
          </a:bodyPr>
          <a:lstStyle/>
          <a:p>
            <a:pPr>
              <a:lnSpc>
                <a:spcPct val="150000"/>
              </a:lnSpc>
            </a:pPr>
            <a:r>
              <a:rPr lang="zh-CN" altLang="en-US" sz="2200" dirty="0" smtClean="0">
                <a:latin typeface="思源黑体 Regular" panose="020B0500000000000000" pitchFamily="34" charset="-122"/>
                <a:ea typeface="思源黑体 Regular" panose="020B0500000000000000" pitchFamily="34" charset="-122"/>
              </a:rPr>
              <a:t>国内学界：</a:t>
            </a:r>
            <a:endParaRPr lang="en-US" altLang="zh-CN" sz="2200" dirty="0" smtClean="0">
              <a:latin typeface="思源黑体 Regular" panose="020B0500000000000000" pitchFamily="34" charset="-122"/>
              <a:ea typeface="思源黑体 Regular" panose="020B0500000000000000" pitchFamily="34" charset="-122"/>
            </a:endParaRPr>
          </a:p>
          <a:p>
            <a:pPr>
              <a:lnSpc>
                <a:spcPct val="150000"/>
              </a:lnSpc>
            </a:pPr>
            <a:r>
              <a:rPr lang="zh-CN" altLang="en-US" sz="2200" dirty="0" smtClean="0">
                <a:latin typeface="思源黑体 Regular" panose="020B0500000000000000" pitchFamily="34" charset="-122"/>
                <a:ea typeface="思源黑体 Regular" panose="020B0500000000000000" pitchFamily="34" charset="-122"/>
              </a:rPr>
              <a:t>东南亚本地视角，以国家的形成、发展、演变来观察</a:t>
            </a:r>
            <a:endParaRPr lang="en-US" altLang="zh-CN" sz="2200" dirty="0" smtClean="0">
              <a:latin typeface="思源黑体 Regular" panose="020B0500000000000000" pitchFamily="34" charset="-122"/>
              <a:ea typeface="思源黑体 Regular" panose="020B0500000000000000" pitchFamily="34" charset="-122"/>
            </a:endParaRPr>
          </a:p>
        </p:txBody>
      </p:sp>
      <p:sp>
        <p:nvSpPr>
          <p:cNvPr id="11" name="文本框 10"/>
          <p:cNvSpPr txBox="1"/>
          <p:nvPr/>
        </p:nvSpPr>
        <p:spPr>
          <a:xfrm>
            <a:off x="6588356" y="1910221"/>
            <a:ext cx="341760" cy="430887"/>
          </a:xfrm>
          <a:prstGeom prst="rect">
            <a:avLst/>
          </a:prstGeom>
          <a:noFill/>
        </p:spPr>
        <p:txBody>
          <a:bodyPr wrap="none" rtlCol="0">
            <a:spAutoFit/>
          </a:bodyPr>
          <a:lstStyle/>
          <a:p>
            <a:r>
              <a:rPr lang="en-US" altLang="zh-CN" sz="2200" dirty="0" smtClean="0">
                <a:solidFill>
                  <a:schemeClr val="bg1"/>
                </a:solidFill>
                <a:latin typeface="思源黑体 Regular" panose="020B0500000000000000" pitchFamily="34" charset="-122"/>
                <a:ea typeface="思源黑体 Regular" panose="020B0500000000000000" pitchFamily="34" charset="-122"/>
              </a:rPr>
              <a:t>1</a:t>
            </a:r>
            <a:endParaRPr lang="zh-CN" altLang="en-US" sz="2200" dirty="0">
              <a:solidFill>
                <a:schemeClr val="bg1"/>
              </a:solidFill>
              <a:latin typeface="思源黑体 Regular" panose="020B0500000000000000" pitchFamily="34" charset="-122"/>
              <a:ea typeface="思源黑体 Regular" panose="020B0500000000000000" pitchFamily="34" charset="-122"/>
            </a:endParaRPr>
          </a:p>
        </p:txBody>
      </p:sp>
      <p:sp>
        <p:nvSpPr>
          <p:cNvPr id="12" name="文本框 11"/>
          <p:cNvSpPr txBox="1"/>
          <p:nvPr/>
        </p:nvSpPr>
        <p:spPr>
          <a:xfrm>
            <a:off x="6588356" y="3358133"/>
            <a:ext cx="341760" cy="430887"/>
          </a:xfrm>
          <a:prstGeom prst="rect">
            <a:avLst/>
          </a:prstGeom>
          <a:noFill/>
        </p:spPr>
        <p:txBody>
          <a:bodyPr wrap="none" rtlCol="0">
            <a:spAutoFit/>
          </a:bodyPr>
          <a:lstStyle/>
          <a:p>
            <a:r>
              <a:rPr lang="en-US" altLang="zh-CN" sz="2200" dirty="0" smtClean="0">
                <a:solidFill>
                  <a:schemeClr val="bg1"/>
                </a:solidFill>
                <a:latin typeface="思源黑体 Regular" panose="020B0500000000000000" pitchFamily="34" charset="-122"/>
                <a:ea typeface="思源黑体 Regular" panose="020B0500000000000000" pitchFamily="34" charset="-122"/>
              </a:rPr>
              <a:t>2</a:t>
            </a:r>
            <a:endParaRPr lang="zh-CN" altLang="en-US" sz="2200" dirty="0">
              <a:solidFill>
                <a:schemeClr val="bg1"/>
              </a:solidFill>
              <a:latin typeface="思源黑体 Regular" panose="020B0500000000000000" pitchFamily="34" charset="-122"/>
              <a:ea typeface="思源黑体 Regular" panose="020B0500000000000000" pitchFamily="34" charset="-122"/>
            </a:endParaRPr>
          </a:p>
        </p:txBody>
      </p:sp>
      <p:sp>
        <p:nvSpPr>
          <p:cNvPr id="13" name="文本框 12"/>
          <p:cNvSpPr txBox="1"/>
          <p:nvPr/>
        </p:nvSpPr>
        <p:spPr>
          <a:xfrm>
            <a:off x="6592334" y="4807779"/>
            <a:ext cx="341760" cy="430887"/>
          </a:xfrm>
          <a:prstGeom prst="rect">
            <a:avLst/>
          </a:prstGeom>
          <a:noFill/>
        </p:spPr>
        <p:txBody>
          <a:bodyPr wrap="none" rtlCol="0">
            <a:spAutoFit/>
          </a:bodyPr>
          <a:lstStyle/>
          <a:p>
            <a:r>
              <a:rPr lang="en-US" altLang="zh-CN" sz="2200" dirty="0" smtClean="0">
                <a:solidFill>
                  <a:schemeClr val="bg1"/>
                </a:solidFill>
                <a:latin typeface="思源黑体 Regular" panose="020B0500000000000000" pitchFamily="34" charset="-122"/>
                <a:ea typeface="思源黑体 Regular" panose="020B0500000000000000" pitchFamily="34" charset="-122"/>
              </a:rPr>
              <a:t>3</a:t>
            </a:r>
            <a:endParaRPr lang="zh-CN" altLang="en-US" sz="2200"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19661344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34" name="图片 33"/>
          <p:cNvPicPr>
            <a:picLocks noChangeAspect="1"/>
          </p:cNvPicPr>
          <p:nvPr/>
        </p:nvPicPr>
        <p:blipFill>
          <a:blip r:embed="rId2" cstate="print">
            <a:extLst>
              <a:ext uri="{28A0092B-C50C-407E-A947-70E740481C1C}">
                <a14:useLocalDpi xmlns:a14="http://schemas.microsoft.com/office/drawing/2010/main" val="0"/>
              </a:ext>
            </a:extLst>
          </a:blip>
          <a:srcRect l="19933" t="26151" r="29106" b="22889"/>
          <a:stretch>
            <a:fillRect/>
          </a:stretch>
        </p:blipFill>
        <p:spPr>
          <a:xfrm>
            <a:off x="5248394" y="1984820"/>
            <a:ext cx="1552138" cy="1552138"/>
          </a:xfrm>
          <a:custGeom>
            <a:avLst/>
            <a:gdLst>
              <a:gd name="connsiteX0" fmla="*/ 1747438 w 3494876"/>
              <a:gd name="connsiteY0" fmla="*/ 0 h 3494876"/>
              <a:gd name="connsiteX1" fmla="*/ 3494876 w 3494876"/>
              <a:gd name="connsiteY1" fmla="*/ 1747438 h 3494876"/>
              <a:gd name="connsiteX2" fmla="*/ 1747438 w 3494876"/>
              <a:gd name="connsiteY2" fmla="*/ 3494876 h 3494876"/>
              <a:gd name="connsiteX3" fmla="*/ 0 w 3494876"/>
              <a:gd name="connsiteY3" fmla="*/ 1747438 h 3494876"/>
              <a:gd name="connsiteX4" fmla="*/ 1747438 w 3494876"/>
              <a:gd name="connsiteY4" fmla="*/ 0 h 349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4876" h="3494876">
                <a:moveTo>
                  <a:pt x="1747438" y="0"/>
                </a:moveTo>
                <a:cubicBezTo>
                  <a:pt x="2712521" y="0"/>
                  <a:pt x="3494876" y="782355"/>
                  <a:pt x="3494876" y="1747438"/>
                </a:cubicBezTo>
                <a:cubicBezTo>
                  <a:pt x="3494876" y="2712521"/>
                  <a:pt x="2712521" y="3494876"/>
                  <a:pt x="1747438" y="3494876"/>
                </a:cubicBezTo>
                <a:cubicBezTo>
                  <a:pt x="782355" y="3494876"/>
                  <a:pt x="0" y="2712521"/>
                  <a:pt x="0" y="1747438"/>
                </a:cubicBezTo>
                <a:cubicBezTo>
                  <a:pt x="0" y="782355"/>
                  <a:pt x="782355" y="0"/>
                  <a:pt x="1747438" y="0"/>
                </a:cubicBezTo>
                <a:close/>
              </a:path>
            </a:pathLst>
          </a:custGeom>
          <a:effectLst>
            <a:outerShdw blurRad="254000" dist="38100" dir="5400000" algn="t" rotWithShape="0">
              <a:prstClr val="black">
                <a:alpha val="40000"/>
              </a:prstClr>
            </a:outerShdw>
          </a:effectLst>
        </p:spPr>
      </p:pic>
      <p:pic>
        <p:nvPicPr>
          <p:cNvPr id="35" name="图片 34"/>
          <p:cNvPicPr>
            <a:picLocks noChangeAspect="1"/>
          </p:cNvPicPr>
          <p:nvPr/>
        </p:nvPicPr>
        <p:blipFill>
          <a:blip r:embed="rId2" cstate="print">
            <a:extLst>
              <a:ext uri="{28A0092B-C50C-407E-A947-70E740481C1C}">
                <a14:useLocalDpi xmlns:a14="http://schemas.microsoft.com/office/drawing/2010/main" val="0"/>
              </a:ext>
            </a:extLst>
          </a:blip>
          <a:srcRect l="19933" t="26151" r="29106" b="22889"/>
          <a:stretch>
            <a:fillRect/>
          </a:stretch>
        </p:blipFill>
        <p:spPr>
          <a:xfrm>
            <a:off x="8675251" y="1984820"/>
            <a:ext cx="1552138" cy="1552138"/>
          </a:xfrm>
          <a:custGeom>
            <a:avLst/>
            <a:gdLst>
              <a:gd name="connsiteX0" fmla="*/ 1747438 w 3494876"/>
              <a:gd name="connsiteY0" fmla="*/ 0 h 3494876"/>
              <a:gd name="connsiteX1" fmla="*/ 3494876 w 3494876"/>
              <a:gd name="connsiteY1" fmla="*/ 1747438 h 3494876"/>
              <a:gd name="connsiteX2" fmla="*/ 1747438 w 3494876"/>
              <a:gd name="connsiteY2" fmla="*/ 3494876 h 3494876"/>
              <a:gd name="connsiteX3" fmla="*/ 0 w 3494876"/>
              <a:gd name="connsiteY3" fmla="*/ 1747438 h 3494876"/>
              <a:gd name="connsiteX4" fmla="*/ 1747438 w 3494876"/>
              <a:gd name="connsiteY4" fmla="*/ 0 h 349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4876" h="3494876">
                <a:moveTo>
                  <a:pt x="1747438" y="0"/>
                </a:moveTo>
                <a:cubicBezTo>
                  <a:pt x="2712521" y="0"/>
                  <a:pt x="3494876" y="782355"/>
                  <a:pt x="3494876" y="1747438"/>
                </a:cubicBezTo>
                <a:cubicBezTo>
                  <a:pt x="3494876" y="2712521"/>
                  <a:pt x="2712521" y="3494876"/>
                  <a:pt x="1747438" y="3494876"/>
                </a:cubicBezTo>
                <a:cubicBezTo>
                  <a:pt x="782355" y="3494876"/>
                  <a:pt x="0" y="2712521"/>
                  <a:pt x="0" y="1747438"/>
                </a:cubicBezTo>
                <a:cubicBezTo>
                  <a:pt x="0" y="782355"/>
                  <a:pt x="782355" y="0"/>
                  <a:pt x="1747438" y="0"/>
                </a:cubicBezTo>
                <a:close/>
              </a:path>
            </a:pathLst>
          </a:custGeom>
          <a:effectLst>
            <a:outerShdw blurRad="254000" dist="38100" dir="5400000" algn="t" rotWithShape="0">
              <a:prstClr val="black">
                <a:alpha val="40000"/>
              </a:prstClr>
            </a:outerShdw>
          </a:effectLst>
        </p:spPr>
      </p:pic>
      <p:pic>
        <p:nvPicPr>
          <p:cNvPr id="33" name="图片 32"/>
          <p:cNvPicPr>
            <a:picLocks noChangeAspect="1"/>
          </p:cNvPicPr>
          <p:nvPr/>
        </p:nvPicPr>
        <p:blipFill>
          <a:blip r:embed="rId2" cstate="print">
            <a:extLst>
              <a:ext uri="{28A0092B-C50C-407E-A947-70E740481C1C}">
                <a14:useLocalDpi xmlns:a14="http://schemas.microsoft.com/office/drawing/2010/main" val="0"/>
              </a:ext>
            </a:extLst>
          </a:blip>
          <a:srcRect l="19933" t="26151" r="29106" b="22889"/>
          <a:stretch>
            <a:fillRect/>
          </a:stretch>
        </p:blipFill>
        <p:spPr>
          <a:xfrm>
            <a:off x="1982020" y="1984820"/>
            <a:ext cx="1552138" cy="1552138"/>
          </a:xfrm>
          <a:custGeom>
            <a:avLst/>
            <a:gdLst>
              <a:gd name="connsiteX0" fmla="*/ 1747438 w 3494876"/>
              <a:gd name="connsiteY0" fmla="*/ 0 h 3494876"/>
              <a:gd name="connsiteX1" fmla="*/ 3494876 w 3494876"/>
              <a:gd name="connsiteY1" fmla="*/ 1747438 h 3494876"/>
              <a:gd name="connsiteX2" fmla="*/ 1747438 w 3494876"/>
              <a:gd name="connsiteY2" fmla="*/ 3494876 h 3494876"/>
              <a:gd name="connsiteX3" fmla="*/ 0 w 3494876"/>
              <a:gd name="connsiteY3" fmla="*/ 1747438 h 3494876"/>
              <a:gd name="connsiteX4" fmla="*/ 1747438 w 3494876"/>
              <a:gd name="connsiteY4" fmla="*/ 0 h 349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4876" h="3494876">
                <a:moveTo>
                  <a:pt x="1747438" y="0"/>
                </a:moveTo>
                <a:cubicBezTo>
                  <a:pt x="2712521" y="0"/>
                  <a:pt x="3494876" y="782355"/>
                  <a:pt x="3494876" y="1747438"/>
                </a:cubicBezTo>
                <a:cubicBezTo>
                  <a:pt x="3494876" y="2712521"/>
                  <a:pt x="2712521" y="3494876"/>
                  <a:pt x="1747438" y="3494876"/>
                </a:cubicBezTo>
                <a:cubicBezTo>
                  <a:pt x="782355" y="3494876"/>
                  <a:pt x="0" y="2712521"/>
                  <a:pt x="0" y="1747438"/>
                </a:cubicBezTo>
                <a:cubicBezTo>
                  <a:pt x="0" y="782355"/>
                  <a:pt x="782355" y="0"/>
                  <a:pt x="1747438" y="0"/>
                </a:cubicBezTo>
                <a:close/>
              </a:path>
            </a:pathLst>
          </a:custGeom>
          <a:effectLst>
            <a:outerShdw blurRad="254000" dist="38100" dir="5400000" algn="t" rotWithShape="0">
              <a:prstClr val="black">
                <a:alpha val="40000"/>
              </a:prstClr>
            </a:outerShdw>
          </a:effectLst>
        </p:spPr>
      </p:pic>
      <p:sp>
        <p:nvSpPr>
          <p:cNvPr id="18" name="矩形 17"/>
          <p:cNvSpPr/>
          <p:nvPr/>
        </p:nvSpPr>
        <p:spPr>
          <a:xfrm>
            <a:off x="3447892" y="625698"/>
            <a:ext cx="5843266" cy="707886"/>
          </a:xfrm>
          <a:prstGeom prst="rect">
            <a:avLst/>
          </a:prstGeom>
        </p:spPr>
        <p:txBody>
          <a:bodyPr wrap="none">
            <a:spAutoFit/>
          </a:bodyPr>
          <a:lstStyle/>
          <a:p>
            <a:r>
              <a:rPr lang="zh-CN" altLang="en-US" sz="4000" b="1" spc="300" dirty="0" smtClean="0">
                <a:latin typeface="思源黑体 Regular" panose="020B0500000000000000" pitchFamily="34" charset="-122"/>
                <a:ea typeface="思源黑体 Regular" panose="020B0500000000000000" pitchFamily="34" charset="-122"/>
              </a:rPr>
              <a:t>东南亚地区古代史分期</a:t>
            </a:r>
            <a:endParaRPr lang="zh-CN" altLang="en-US" sz="4000" b="1" spc="300" dirty="0">
              <a:latin typeface="思源黑体 Regular" panose="020B0500000000000000" pitchFamily="34" charset="-122"/>
              <a:ea typeface="思源黑体 Regular" panose="020B0500000000000000" pitchFamily="34" charset="-122"/>
            </a:endParaRPr>
          </a:p>
        </p:txBody>
      </p:sp>
      <p:sp>
        <p:nvSpPr>
          <p:cNvPr id="21" name="矩形 20"/>
          <p:cNvSpPr/>
          <p:nvPr/>
        </p:nvSpPr>
        <p:spPr>
          <a:xfrm>
            <a:off x="2504654" y="2406946"/>
            <a:ext cx="506870" cy="707886"/>
          </a:xfrm>
          <a:prstGeom prst="rect">
            <a:avLst/>
          </a:prstGeom>
        </p:spPr>
        <p:txBody>
          <a:bodyPr wrap="none">
            <a:spAutoFit/>
          </a:bodyPr>
          <a:lstStyle/>
          <a:p>
            <a:r>
              <a:rPr lang="en-US" altLang="zh-CN" sz="4000" spc="300" dirty="0" smtClean="0">
                <a:solidFill>
                  <a:schemeClr val="bg1"/>
                </a:solidFill>
                <a:latin typeface="Tw Cen MT" panose="020B0602020104020603" pitchFamily="34" charset="0"/>
                <a:ea typeface="MS UI Gothic" panose="020B0600070205080204" pitchFamily="34" charset="-128"/>
              </a:rPr>
              <a:t>1</a:t>
            </a:r>
            <a:endParaRPr lang="zh-CN" altLang="en-US" sz="4000" spc="300" dirty="0">
              <a:solidFill>
                <a:schemeClr val="bg1"/>
              </a:solidFill>
              <a:latin typeface="Tw Cen MT" panose="020B0602020104020603" pitchFamily="34" charset="0"/>
              <a:ea typeface="MS UI Gothic" panose="020B0600070205080204" pitchFamily="34" charset="-128"/>
            </a:endParaRPr>
          </a:p>
        </p:txBody>
      </p:sp>
      <p:sp>
        <p:nvSpPr>
          <p:cNvPr id="22" name="矩形 21"/>
          <p:cNvSpPr/>
          <p:nvPr/>
        </p:nvSpPr>
        <p:spPr>
          <a:xfrm>
            <a:off x="5771028" y="2406946"/>
            <a:ext cx="506870" cy="707886"/>
          </a:xfrm>
          <a:prstGeom prst="rect">
            <a:avLst/>
          </a:prstGeom>
        </p:spPr>
        <p:txBody>
          <a:bodyPr wrap="none">
            <a:spAutoFit/>
          </a:bodyPr>
          <a:lstStyle/>
          <a:p>
            <a:r>
              <a:rPr lang="en-US" altLang="zh-CN" sz="4000" spc="300" dirty="0" smtClean="0">
                <a:solidFill>
                  <a:schemeClr val="bg1"/>
                </a:solidFill>
                <a:latin typeface="Tw Cen MT" panose="020B0602020104020603" pitchFamily="34" charset="0"/>
                <a:ea typeface="MS UI Gothic" panose="020B0600070205080204" pitchFamily="34" charset="-128"/>
              </a:rPr>
              <a:t>2</a:t>
            </a:r>
            <a:endParaRPr lang="zh-CN" altLang="en-US" sz="4000" spc="300" dirty="0">
              <a:solidFill>
                <a:schemeClr val="bg1"/>
              </a:solidFill>
              <a:latin typeface="Tw Cen MT" panose="020B0602020104020603" pitchFamily="34" charset="0"/>
              <a:ea typeface="MS UI Gothic" panose="020B0600070205080204" pitchFamily="34" charset="-128"/>
            </a:endParaRPr>
          </a:p>
        </p:txBody>
      </p:sp>
      <p:sp>
        <p:nvSpPr>
          <p:cNvPr id="23" name="矩形 22"/>
          <p:cNvSpPr/>
          <p:nvPr/>
        </p:nvSpPr>
        <p:spPr>
          <a:xfrm>
            <a:off x="9210709" y="2406946"/>
            <a:ext cx="506870" cy="707886"/>
          </a:xfrm>
          <a:prstGeom prst="rect">
            <a:avLst/>
          </a:prstGeom>
        </p:spPr>
        <p:txBody>
          <a:bodyPr wrap="none">
            <a:spAutoFit/>
          </a:bodyPr>
          <a:lstStyle/>
          <a:p>
            <a:r>
              <a:rPr lang="en-US" altLang="zh-CN" sz="4000" spc="300" dirty="0" smtClean="0">
                <a:solidFill>
                  <a:schemeClr val="bg1"/>
                </a:solidFill>
                <a:latin typeface="Tw Cen MT" panose="020B0602020104020603" pitchFamily="34" charset="0"/>
                <a:ea typeface="MS UI Gothic" panose="020B0600070205080204" pitchFamily="34" charset="-128"/>
              </a:rPr>
              <a:t>3</a:t>
            </a:r>
            <a:endParaRPr lang="zh-CN" altLang="en-US" sz="4000" spc="300" dirty="0">
              <a:solidFill>
                <a:schemeClr val="bg1"/>
              </a:solidFill>
              <a:latin typeface="Tw Cen MT" panose="020B0602020104020603" pitchFamily="34" charset="0"/>
              <a:ea typeface="MS UI Gothic" panose="020B0600070205080204" pitchFamily="34" charset="-128"/>
            </a:endParaRPr>
          </a:p>
        </p:txBody>
      </p:sp>
      <p:sp>
        <p:nvSpPr>
          <p:cNvPr id="3" name="矩形 2"/>
          <p:cNvSpPr/>
          <p:nvPr/>
        </p:nvSpPr>
        <p:spPr>
          <a:xfrm>
            <a:off x="1388007" y="3959084"/>
            <a:ext cx="2740164" cy="1054263"/>
          </a:xfrm>
          <a:prstGeom prst="rect">
            <a:avLst/>
          </a:prstGeom>
        </p:spPr>
        <p:txBody>
          <a:bodyPr wrap="square">
            <a:spAutoFit/>
          </a:bodyPr>
          <a:lstStyle/>
          <a:p>
            <a:pPr algn="ctr">
              <a:lnSpc>
                <a:spcPct val="150000"/>
              </a:lnSpc>
            </a:pPr>
            <a:r>
              <a:rPr lang="zh-CN" altLang="en-US" sz="2200" dirty="0" smtClean="0">
                <a:latin typeface="思源黑体 Regular" panose="020B0500000000000000" pitchFamily="34" charset="-122"/>
                <a:ea typeface="思源黑体 Regular" panose="020B0500000000000000" pitchFamily="34" charset="-122"/>
              </a:rPr>
              <a:t>原始时期</a:t>
            </a:r>
            <a:endParaRPr lang="en-US" altLang="zh-CN" sz="2200" dirty="0" smtClean="0">
              <a:latin typeface="思源黑体 Regular" panose="020B0500000000000000" pitchFamily="34" charset="-122"/>
              <a:ea typeface="思源黑体 Regular" panose="020B0500000000000000" pitchFamily="34" charset="-122"/>
            </a:endParaRPr>
          </a:p>
          <a:p>
            <a:pPr algn="ctr">
              <a:lnSpc>
                <a:spcPct val="150000"/>
              </a:lnSpc>
            </a:pPr>
            <a:r>
              <a:rPr lang="zh-CN" altLang="en-US" sz="2200" dirty="0" smtClean="0">
                <a:latin typeface="思源黑体 Regular" panose="020B0500000000000000" pitchFamily="34" charset="-122"/>
                <a:ea typeface="思源黑体 Regular" panose="020B0500000000000000" pitchFamily="34" charset="-122"/>
              </a:rPr>
              <a:t>（远古至公元初年）</a:t>
            </a:r>
            <a:endParaRPr lang="zh-CN" altLang="en-US" sz="2200" dirty="0">
              <a:latin typeface="思源黑体 Regular" panose="020B0500000000000000" pitchFamily="34" charset="-122"/>
              <a:ea typeface="思源黑体 Regular" panose="020B0500000000000000" pitchFamily="34" charset="-122"/>
            </a:endParaRPr>
          </a:p>
        </p:txBody>
      </p:sp>
      <p:sp>
        <p:nvSpPr>
          <p:cNvPr id="31" name="矩形 30"/>
          <p:cNvSpPr/>
          <p:nvPr/>
        </p:nvSpPr>
        <p:spPr>
          <a:xfrm>
            <a:off x="4321788" y="3959084"/>
            <a:ext cx="3405350" cy="1054263"/>
          </a:xfrm>
          <a:prstGeom prst="rect">
            <a:avLst/>
          </a:prstGeom>
        </p:spPr>
        <p:txBody>
          <a:bodyPr wrap="square">
            <a:spAutoFit/>
          </a:bodyPr>
          <a:lstStyle/>
          <a:p>
            <a:pPr algn="ctr">
              <a:lnSpc>
                <a:spcPct val="150000"/>
              </a:lnSpc>
            </a:pPr>
            <a:r>
              <a:rPr lang="zh-CN" altLang="en-US" sz="2200" dirty="0" smtClean="0">
                <a:latin typeface="思源黑体 Regular" panose="020B0500000000000000" pitchFamily="34" charset="-122"/>
                <a:ea typeface="思源黑体 Regular" panose="020B0500000000000000" pitchFamily="34" charset="-122"/>
              </a:rPr>
              <a:t>东南亚早期王国的建立</a:t>
            </a:r>
            <a:endParaRPr lang="en-US" altLang="zh-CN" sz="2200" dirty="0" smtClean="0">
              <a:latin typeface="思源黑体 Regular" panose="020B0500000000000000" pitchFamily="34" charset="-122"/>
              <a:ea typeface="思源黑体 Regular" panose="020B0500000000000000" pitchFamily="34" charset="-122"/>
            </a:endParaRPr>
          </a:p>
          <a:p>
            <a:pPr algn="ctr">
              <a:lnSpc>
                <a:spcPct val="150000"/>
              </a:lnSpc>
            </a:pPr>
            <a:r>
              <a:rPr lang="zh-CN" altLang="en-US" sz="2200" dirty="0" smtClean="0">
                <a:latin typeface="思源黑体 Regular" panose="020B0500000000000000" pitchFamily="34" charset="-122"/>
                <a:ea typeface="思源黑体 Regular" panose="020B0500000000000000" pitchFamily="34" charset="-122"/>
              </a:rPr>
              <a:t>（公元初年至</a:t>
            </a:r>
            <a:r>
              <a:rPr lang="en-US" altLang="zh-CN" sz="2200" dirty="0" smtClean="0">
                <a:latin typeface="思源黑体 Regular" panose="020B0500000000000000" pitchFamily="34" charset="-122"/>
                <a:ea typeface="思源黑体 Regular" panose="020B0500000000000000" pitchFamily="34" charset="-122"/>
              </a:rPr>
              <a:t>10</a:t>
            </a:r>
            <a:r>
              <a:rPr lang="zh-CN" altLang="en-US" sz="2200" dirty="0" smtClean="0">
                <a:latin typeface="思源黑体 Regular" panose="020B0500000000000000" pitchFamily="34" charset="-122"/>
                <a:ea typeface="思源黑体 Regular" panose="020B0500000000000000" pitchFamily="34" charset="-122"/>
              </a:rPr>
              <a:t>世纪前后）</a:t>
            </a:r>
            <a:endParaRPr lang="zh-CN" altLang="en-US" sz="2200" dirty="0">
              <a:latin typeface="思源黑体 Regular" panose="020B0500000000000000" pitchFamily="34" charset="-122"/>
              <a:ea typeface="思源黑体 Regular" panose="020B0500000000000000" pitchFamily="34" charset="-122"/>
            </a:endParaRPr>
          </a:p>
        </p:txBody>
      </p:sp>
      <p:sp>
        <p:nvSpPr>
          <p:cNvPr id="32" name="矩形 31"/>
          <p:cNvSpPr/>
          <p:nvPr/>
        </p:nvSpPr>
        <p:spPr>
          <a:xfrm>
            <a:off x="7920755" y="3959084"/>
            <a:ext cx="3394954" cy="1562094"/>
          </a:xfrm>
          <a:prstGeom prst="rect">
            <a:avLst/>
          </a:prstGeom>
        </p:spPr>
        <p:txBody>
          <a:bodyPr wrap="square">
            <a:spAutoFit/>
          </a:bodyPr>
          <a:lstStyle/>
          <a:p>
            <a:pPr algn="ctr">
              <a:lnSpc>
                <a:spcPct val="150000"/>
              </a:lnSpc>
            </a:pPr>
            <a:r>
              <a:rPr lang="zh-CN" altLang="en-US" sz="2200" dirty="0" smtClean="0">
                <a:latin typeface="思源黑体 Regular" panose="020B0500000000000000" pitchFamily="34" charset="-122"/>
                <a:ea typeface="思源黑体 Regular" panose="020B0500000000000000" pitchFamily="34" charset="-122"/>
              </a:rPr>
              <a:t>中央集权封建王国的兴起和发展</a:t>
            </a:r>
            <a:endParaRPr lang="en-US" altLang="zh-CN" sz="2200" dirty="0" smtClean="0">
              <a:latin typeface="思源黑体 Regular" panose="020B0500000000000000" pitchFamily="34" charset="-122"/>
              <a:ea typeface="思源黑体 Regular" panose="020B0500000000000000" pitchFamily="34" charset="-122"/>
            </a:endParaRPr>
          </a:p>
          <a:p>
            <a:pPr algn="ctr">
              <a:lnSpc>
                <a:spcPct val="150000"/>
              </a:lnSpc>
            </a:pPr>
            <a:r>
              <a:rPr lang="zh-CN" altLang="en-US" sz="2200" dirty="0" smtClean="0">
                <a:latin typeface="思源黑体 Regular" panose="020B0500000000000000" pitchFamily="34" charset="-122"/>
                <a:ea typeface="思源黑体 Regular" panose="020B0500000000000000" pitchFamily="34" charset="-122"/>
              </a:rPr>
              <a:t>（</a:t>
            </a:r>
            <a:r>
              <a:rPr lang="en-US" altLang="zh-CN" sz="2200" dirty="0" smtClean="0">
                <a:latin typeface="思源黑体 Regular" panose="020B0500000000000000" pitchFamily="34" charset="-122"/>
                <a:ea typeface="思源黑体 Regular" panose="020B0500000000000000" pitchFamily="34" charset="-122"/>
              </a:rPr>
              <a:t>10</a:t>
            </a:r>
            <a:r>
              <a:rPr lang="zh-CN" altLang="en-US" sz="2200" dirty="0" smtClean="0">
                <a:latin typeface="思源黑体 Regular" panose="020B0500000000000000" pitchFamily="34" charset="-122"/>
                <a:ea typeface="思源黑体 Regular" panose="020B0500000000000000" pitchFamily="34" charset="-122"/>
              </a:rPr>
              <a:t>世纪前后至</a:t>
            </a:r>
            <a:r>
              <a:rPr lang="en-US" altLang="zh-CN" sz="2200" dirty="0" smtClean="0">
                <a:latin typeface="思源黑体 Regular" panose="020B0500000000000000" pitchFamily="34" charset="-122"/>
                <a:ea typeface="思源黑体 Regular" panose="020B0500000000000000" pitchFamily="34" charset="-122"/>
              </a:rPr>
              <a:t>19</a:t>
            </a:r>
            <a:r>
              <a:rPr lang="zh-CN" altLang="en-US" sz="2200" dirty="0" smtClean="0">
                <a:latin typeface="思源黑体 Regular" panose="020B0500000000000000" pitchFamily="34" charset="-122"/>
                <a:ea typeface="思源黑体 Regular" panose="020B0500000000000000" pitchFamily="34" charset="-122"/>
              </a:rPr>
              <a:t>世纪初）</a:t>
            </a:r>
            <a:endParaRPr lang="zh-CN" altLang="en-US" sz="2200" dirty="0">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22960170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矩形 10"/>
          <p:cNvSpPr/>
          <p:nvPr/>
        </p:nvSpPr>
        <p:spPr>
          <a:xfrm>
            <a:off x="0" y="889842"/>
            <a:ext cx="12192000" cy="5037826"/>
          </a:xfrm>
          <a:prstGeom prst="rect">
            <a:avLst/>
          </a:prstGeom>
          <a:solidFill>
            <a:srgbClr val="312824"/>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575645" y="3054812"/>
            <a:ext cx="7040710" cy="707886"/>
          </a:xfrm>
          <a:prstGeom prst="rect">
            <a:avLst/>
          </a:prstGeom>
          <a:noFill/>
        </p:spPr>
        <p:txBody>
          <a:bodyPr wrap="none" rtlCol="0">
            <a:spAutoFit/>
          </a:bodyPr>
          <a:lstStyle/>
          <a:p>
            <a:r>
              <a:rPr lang="zh-CN" altLang="en-US" sz="4000" b="1" dirty="0" smtClean="0">
                <a:solidFill>
                  <a:schemeClr val="bg1"/>
                </a:solidFill>
                <a:latin typeface="思源黑体 Regular" panose="020B0500000000000000" pitchFamily="34" charset="-122"/>
                <a:ea typeface="思源黑体 Regular" panose="020B0500000000000000" pitchFamily="34" charset="-122"/>
              </a:rPr>
              <a:t>三、东南亚古代史阶段性概述</a:t>
            </a:r>
            <a:endParaRPr lang="zh-CN" altLang="en-US" sz="4000" b="1"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3938059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矩形 10"/>
          <p:cNvSpPr/>
          <p:nvPr/>
        </p:nvSpPr>
        <p:spPr>
          <a:xfrm>
            <a:off x="0" y="889842"/>
            <a:ext cx="12192000" cy="5037826"/>
          </a:xfrm>
          <a:prstGeom prst="rect">
            <a:avLst/>
          </a:prstGeom>
          <a:solidFill>
            <a:srgbClr val="312824"/>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520869" y="2026453"/>
            <a:ext cx="9150262" cy="2764603"/>
          </a:xfrm>
          <a:prstGeom prst="rect">
            <a:avLst/>
          </a:prstGeom>
          <a:noFill/>
        </p:spPr>
        <p:txBody>
          <a:bodyPr wrap="none" rtlCol="0">
            <a:spAutoFit/>
          </a:bodyPr>
          <a:lstStyle/>
          <a:p>
            <a:pPr>
              <a:lnSpc>
                <a:spcPct val="150000"/>
              </a:lnSpc>
            </a:pPr>
            <a:r>
              <a:rPr lang="zh-CN" altLang="en-US" sz="4000" b="1" dirty="0" smtClean="0">
                <a:solidFill>
                  <a:schemeClr val="bg1"/>
                </a:solidFill>
                <a:latin typeface="思源黑体 Regular" panose="020B0500000000000000" pitchFamily="34" charset="-122"/>
                <a:ea typeface="思源黑体 Regular" panose="020B0500000000000000" pitchFamily="34" charset="-122"/>
              </a:rPr>
              <a:t>（一）原始时期</a:t>
            </a:r>
            <a:endParaRPr lang="en-US" altLang="zh-CN" sz="4000" b="1" dirty="0" smtClean="0">
              <a:solidFill>
                <a:schemeClr val="bg1"/>
              </a:solidFill>
              <a:latin typeface="思源黑体 Regular" panose="020B0500000000000000" pitchFamily="34" charset="-122"/>
              <a:ea typeface="思源黑体 Regular" panose="020B0500000000000000" pitchFamily="34" charset="-122"/>
            </a:endParaRPr>
          </a:p>
          <a:p>
            <a:pPr>
              <a:lnSpc>
                <a:spcPct val="150000"/>
              </a:lnSpc>
            </a:pPr>
            <a:r>
              <a:rPr lang="zh-CN" altLang="en-US" sz="4000" b="1" dirty="0" smtClean="0">
                <a:solidFill>
                  <a:schemeClr val="bg1"/>
                </a:solidFill>
                <a:latin typeface="思源黑体 Regular" panose="020B0500000000000000" pitchFamily="34" charset="-122"/>
                <a:ea typeface="思源黑体 Regular" panose="020B0500000000000000" pitchFamily="34" charset="-122"/>
              </a:rPr>
              <a:t>（二）东南亚早期王国的建立</a:t>
            </a:r>
          </a:p>
          <a:p>
            <a:pPr>
              <a:lnSpc>
                <a:spcPct val="150000"/>
              </a:lnSpc>
            </a:pPr>
            <a:r>
              <a:rPr lang="zh-CN" altLang="en-US" sz="4000" b="1" dirty="0" smtClean="0">
                <a:solidFill>
                  <a:schemeClr val="bg1"/>
                </a:solidFill>
                <a:latin typeface="思源黑体 Regular" panose="020B0500000000000000" pitchFamily="34" charset="-122"/>
                <a:ea typeface="思源黑体 Regular" panose="020B0500000000000000" pitchFamily="34" charset="-122"/>
              </a:rPr>
              <a:t>（三）中央集权封建王国的兴起和发展</a:t>
            </a:r>
            <a:endParaRPr lang="zh-CN" altLang="en-US" sz="4000" b="1"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35085327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202593"/>
            <a:ext cx="6647974" cy="3139321"/>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爪哇岛，</a:t>
            </a:r>
            <a:r>
              <a:rPr lang="en-US" altLang="zh-CN" sz="2200" dirty="0" smtClean="0">
                <a:solidFill>
                  <a:schemeClr val="bg1"/>
                </a:solidFill>
                <a:latin typeface="思源黑体 Regular" panose="020B0500000000000000" pitchFamily="34" charset="-122"/>
                <a:ea typeface="思源黑体 Regular" panose="020B0500000000000000" pitchFamily="34" charset="-122"/>
              </a:rPr>
              <a:t>500</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万年前的更新世早期猿人化石，从直立猿人到智人的系列遗迹。缅甸、越南等地。</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距今</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万年前进入新石器时代，以越南的和平文化遗址为代表性遗迹。</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公元前</a:t>
            </a:r>
            <a:r>
              <a:rPr lang="en-US" altLang="zh-CN" sz="2200" dirty="0" smtClean="0">
                <a:solidFill>
                  <a:schemeClr val="bg1"/>
                </a:solidFill>
                <a:latin typeface="思源黑体 Regular" panose="020B0500000000000000" pitchFamily="34" charset="-122"/>
                <a:ea typeface="思源黑体 Regular" panose="020B0500000000000000" pitchFamily="34" charset="-122"/>
              </a:rPr>
              <a:t>3500</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年左右，东南亚平原地区已出现了栽培稻和农业</a:t>
            </a:r>
            <a:r>
              <a:rPr lang="zh-CN" altLang="en-US" sz="2200" dirty="0" smtClean="0">
                <a:solidFill>
                  <a:schemeClr val="bg1"/>
                </a:solidFill>
                <a:latin typeface="思源黑体 Regular" panose="020B0500000000000000" pitchFamily="34" charset="-122"/>
                <a:ea typeface="思源黑体 Regular" panose="020B0500000000000000" pitchFamily="34" charset="-122"/>
              </a:rPr>
              <a:t>生产。</a:t>
            </a:r>
            <a:endParaRPr lang="zh-CN" altLang="en-US"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3775393" cy="707886"/>
          </a:xfrm>
          <a:prstGeom prst="rect">
            <a:avLst/>
          </a:prstGeom>
          <a:noFill/>
        </p:spPr>
        <p:txBody>
          <a:bodyPr wrap="non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（一）原始时期</a:t>
            </a:r>
          </a:p>
        </p:txBody>
      </p:sp>
      <p:sp>
        <p:nvSpPr>
          <p:cNvPr id="2" name="文本框 1"/>
          <p:cNvSpPr txBox="1"/>
          <p:nvPr/>
        </p:nvSpPr>
        <p:spPr>
          <a:xfrm>
            <a:off x="603910" y="1433139"/>
            <a:ext cx="5570756" cy="553998"/>
          </a:xfrm>
          <a:prstGeom prst="rect">
            <a:avLst/>
          </a:prstGeom>
          <a:noFill/>
        </p:spPr>
        <p:txBody>
          <a:bodyPr wrap="none" rtlCol="0">
            <a:spAutoFit/>
          </a:bodyPr>
          <a:lstStyle/>
          <a:p>
            <a:r>
              <a:rPr lang="zh-CN" altLang="en-US" sz="3000" dirty="0" smtClean="0">
                <a:solidFill>
                  <a:schemeClr val="bg1"/>
                </a:solidFill>
                <a:latin typeface="思源黑体 Regular" panose="020B0500000000000000" pitchFamily="34" charset="-122"/>
                <a:ea typeface="思源黑体 Regular" panose="020B0500000000000000" pitchFamily="34" charset="-122"/>
              </a:rPr>
              <a:t>原始人类遗迹和旧石器时代遗址</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50012" y="1433139"/>
            <a:ext cx="3943859" cy="3667328"/>
          </a:xfrm>
          <a:prstGeom prst="rect">
            <a:avLst/>
          </a:prstGeom>
        </p:spPr>
      </p:pic>
    </p:spTree>
    <p:extLst>
      <p:ext uri="{BB962C8B-B14F-4D97-AF65-F5344CB8AC3E}">
        <p14:creationId xmlns:p14="http://schemas.microsoft.com/office/powerpoint/2010/main" val="2869603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4154984"/>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smtClean="0">
                <a:solidFill>
                  <a:srgbClr val="FFFF00"/>
                </a:solidFill>
                <a:latin typeface="思源黑体 Regular" panose="020B0500000000000000" pitchFamily="34" charset="-122"/>
                <a:ea typeface="思源黑体 Regular" panose="020B0500000000000000" pitchFamily="34" charset="-122"/>
              </a:rPr>
              <a:t>南岛语系诸族</a:t>
            </a:r>
            <a:r>
              <a:rPr lang="zh-CN" altLang="en-US" sz="2200" dirty="0" smtClean="0">
                <a:solidFill>
                  <a:schemeClr val="bg1">
                    <a:lumMod val="85000"/>
                  </a:schemeClr>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约公元前</a:t>
            </a:r>
            <a:r>
              <a:rPr lang="en-US" altLang="zh-CN" sz="2200" dirty="0" smtClean="0">
                <a:solidFill>
                  <a:schemeClr val="bg1"/>
                </a:solidFill>
                <a:latin typeface="思源黑体 Regular" panose="020B0500000000000000" pitchFamily="34" charset="-122"/>
                <a:ea typeface="思源黑体 Regular" panose="020B0500000000000000" pitchFamily="34" charset="-122"/>
              </a:rPr>
              <a:t>2500</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年</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前</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1500</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年。原始马来人、新马来人与当地土著民族共同融合演化成为现代马来人。</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smtClean="0">
                <a:solidFill>
                  <a:srgbClr val="FFFF00"/>
                </a:solidFill>
                <a:latin typeface="思源黑体 Regular" panose="020B0500000000000000" pitchFamily="34" charset="-122"/>
                <a:ea typeface="思源黑体 Regular" panose="020B0500000000000000" pitchFamily="34" charset="-122"/>
              </a:rPr>
              <a:t>南亚语系诸族</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。公元前</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1000</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年左右。先秦时代中国西南的濮人沿着湄公河南迁，一支到达中游地区，称为“孟人“，另一支来到柬埔寨地区，是高棉人古代王国的创立者。孟</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高棉语族。</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smtClean="0">
                <a:solidFill>
                  <a:srgbClr val="FFFF00"/>
                </a:solidFill>
                <a:latin typeface="思源黑体 Regular" panose="020B0500000000000000" pitchFamily="34" charset="-122"/>
                <a:ea typeface="思源黑体 Regular" panose="020B0500000000000000" pitchFamily="34" charset="-122"/>
              </a:rPr>
              <a:t>汉藏语系诸族</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。大约与孟</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高棉语族同期。东部主要是越族（京族），中部主要为泰</a:t>
            </a:r>
            <a:r>
              <a:rPr lang="zh-CN" altLang="en-US" sz="2200" dirty="0" smtClean="0">
                <a:solidFill>
                  <a:schemeClr val="bg1"/>
                </a:solidFill>
                <a:latin typeface="思源黑体 Regular" panose="020B0500000000000000" pitchFamily="34" charset="-122"/>
                <a:ea typeface="思源黑体 Regular" panose="020B0500000000000000" pitchFamily="34" charset="-122"/>
              </a:rPr>
              <a:t>族（傣族）、</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佬族和掸族，西部有缅族、克钦族、钦族等。越、泰等族起源于华南地区的百越。缅族源自羌族的一个支系。</a:t>
            </a:r>
            <a:endParaRPr lang="zh-CN" altLang="en-US"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3775393" cy="707886"/>
          </a:xfrm>
          <a:prstGeom prst="rect">
            <a:avLst/>
          </a:prstGeom>
          <a:noFill/>
        </p:spPr>
        <p:txBody>
          <a:bodyPr wrap="non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（一）原始时期</a:t>
            </a:r>
          </a:p>
        </p:txBody>
      </p:sp>
      <p:sp>
        <p:nvSpPr>
          <p:cNvPr id="2" name="文本框 1"/>
          <p:cNvSpPr txBox="1"/>
          <p:nvPr/>
        </p:nvSpPr>
        <p:spPr>
          <a:xfrm>
            <a:off x="603910" y="1433139"/>
            <a:ext cx="1723549" cy="553998"/>
          </a:xfrm>
          <a:prstGeom prst="rect">
            <a:avLst/>
          </a:prstGeom>
          <a:noFill/>
        </p:spPr>
        <p:txBody>
          <a:bodyPr wrap="none" rtlCol="0">
            <a:spAutoFit/>
          </a:bodyPr>
          <a:lstStyle/>
          <a:p>
            <a:r>
              <a:rPr lang="zh-CN" altLang="en-US" sz="3000" dirty="0" smtClean="0">
                <a:solidFill>
                  <a:schemeClr val="bg1"/>
                </a:solidFill>
                <a:latin typeface="思源黑体 Regular" panose="020B0500000000000000" pitchFamily="34" charset="-122"/>
                <a:ea typeface="思源黑体 Regular" panose="020B0500000000000000" pitchFamily="34" charset="-122"/>
              </a:rPr>
              <a:t>人口迁移</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39300766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4154984"/>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出现于大河下游和滨海地区，贫富分化和私有制产生，氏族社会组织逐渐解体</a:t>
            </a:r>
            <a:r>
              <a:rPr lang="zh-CN" altLang="en-US" sz="2200" dirty="0" smtClean="0">
                <a:solidFill>
                  <a:schemeClr val="bg1">
                    <a:lumMod val="85000"/>
                  </a:schemeClr>
                </a:solidFill>
                <a:latin typeface="思源黑体 Regular" panose="020B0500000000000000" pitchFamily="34" charset="-122"/>
                <a:ea typeface="思源黑体 Regular" panose="020B0500000000000000" pitchFamily="34" charset="-122"/>
              </a:rPr>
              <a:t>。</a:t>
            </a:r>
            <a:endParaRPr lang="en-US" altLang="zh-CN" sz="2200" dirty="0" smtClean="0">
              <a:solidFill>
                <a:schemeClr val="bg1">
                  <a:lumMod val="85000"/>
                </a:schemeClr>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主要国家有：湄公河下游三角洲的</a:t>
            </a:r>
            <a:r>
              <a:rPr lang="zh-CN" altLang="en-US" sz="2200" dirty="0" smtClean="0">
                <a:solidFill>
                  <a:srgbClr val="FFFF00"/>
                </a:solidFill>
                <a:latin typeface="思源黑体 Regular" panose="020B0500000000000000" pitchFamily="34" charset="-122"/>
                <a:ea typeface="思源黑体 Regular" panose="020B0500000000000000" pitchFamily="34" charset="-122"/>
              </a:rPr>
              <a:t>扶南</a:t>
            </a:r>
            <a:r>
              <a:rPr lang="zh-CN" altLang="en-US" sz="2200" dirty="0" smtClean="0">
                <a:solidFill>
                  <a:schemeClr val="bg1"/>
                </a:solidFill>
                <a:latin typeface="思源黑体 Regular" panose="020B0500000000000000" pitchFamily="34" charset="-122"/>
                <a:ea typeface="思源黑体 Regular" panose="020B0500000000000000" pitchFamily="34" charset="-122"/>
              </a:rPr>
              <a:t>；越南中南部的</a:t>
            </a:r>
            <a:r>
              <a:rPr lang="zh-CN" altLang="en-US" sz="2200" dirty="0" smtClean="0">
                <a:solidFill>
                  <a:srgbClr val="FFFF00"/>
                </a:solidFill>
                <a:latin typeface="思源黑体 Regular" panose="020B0500000000000000" pitchFamily="34" charset="-122"/>
                <a:ea typeface="思源黑体 Regular" panose="020B0500000000000000" pitchFamily="34" charset="-122"/>
              </a:rPr>
              <a:t>林邑</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（占婆）；中部中南半岛有金邻、罗斛等，缅甸地区的</a:t>
            </a:r>
            <a:r>
              <a:rPr lang="zh-CN" altLang="en-US" sz="2200" dirty="0" smtClean="0">
                <a:solidFill>
                  <a:srgbClr val="FFFF00"/>
                </a:solidFill>
                <a:latin typeface="思源黑体 Regular" panose="020B0500000000000000" pitchFamily="34" charset="-122"/>
                <a:ea typeface="思源黑体 Regular" panose="020B0500000000000000" pitchFamily="34" charset="-122"/>
              </a:rPr>
              <a:t>骠国</a:t>
            </a:r>
            <a:r>
              <a:rPr lang="zh-CN" altLang="en-US" sz="2200" dirty="0" smtClean="0">
                <a:solidFill>
                  <a:schemeClr val="bg1"/>
                </a:solidFill>
                <a:latin typeface="思源黑体 Regular" panose="020B0500000000000000" pitchFamily="34" charset="-122"/>
                <a:ea typeface="思源黑体 Regular" panose="020B0500000000000000" pitchFamily="34" charset="-122"/>
              </a:rPr>
              <a:t>、早期蒲甘、堕罗钵底等；海岛地区的古戴、多罗磨、婆利和</a:t>
            </a:r>
            <a:r>
              <a:rPr lang="zh-CN" altLang="en-US" sz="2200" dirty="0" smtClean="0">
                <a:solidFill>
                  <a:srgbClr val="FFFF00"/>
                </a:solidFill>
                <a:latin typeface="思源黑体 Regular" panose="020B0500000000000000" pitchFamily="34" charset="-122"/>
                <a:ea typeface="思源黑体 Regular" panose="020B0500000000000000" pitchFamily="34" charset="-122"/>
              </a:rPr>
              <a:t>室利佛逝</a:t>
            </a:r>
            <a:r>
              <a:rPr lang="zh-CN" altLang="en-US" sz="2200" dirty="0" smtClean="0">
                <a:solidFill>
                  <a:schemeClr val="bg1"/>
                </a:solidFill>
                <a:latin typeface="思源黑体 Regular" panose="020B0500000000000000" pitchFamily="34" charset="-122"/>
                <a:ea typeface="思源黑体 Regular" panose="020B0500000000000000" pitchFamily="34" charset="-122"/>
              </a:rPr>
              <a:t>等</a:t>
            </a:r>
            <a:r>
              <a:rPr lang="zh-CN" altLang="en-US" sz="2200" dirty="0" smtClean="0">
                <a:solidFill>
                  <a:schemeClr val="bg1">
                    <a:lumMod val="85000"/>
                  </a:schemeClr>
                </a:solidFill>
                <a:latin typeface="思源黑体 Regular" panose="020B0500000000000000" pitchFamily="34" charset="-122"/>
                <a:ea typeface="思源黑体 Regular" panose="020B0500000000000000" pitchFamily="34" charset="-122"/>
              </a:rPr>
              <a:t>。</a:t>
            </a:r>
            <a:endParaRPr lang="en-US" altLang="zh-CN" sz="2200" dirty="0" smtClean="0">
              <a:solidFill>
                <a:schemeClr val="bg1">
                  <a:lumMod val="85000"/>
                </a:schemeClr>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史料记载主要来自碑铭和中国古代文献。</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“国”的性质不明，大体为部落联盟性质的</a:t>
            </a:r>
            <a:r>
              <a:rPr lang="zh-CN" altLang="en-US" sz="2200" dirty="0" smtClean="0">
                <a:solidFill>
                  <a:srgbClr val="FFFF00"/>
                </a:solidFill>
                <a:latin typeface="思源黑体 Regular" panose="020B0500000000000000" pitchFamily="34" charset="-122"/>
                <a:ea typeface="思源黑体 Regular" panose="020B0500000000000000" pitchFamily="34" charset="-122"/>
              </a:rPr>
              <a:t>早期封建国家</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，仅是国家的雏形。政治、经济、文化理由。</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endParaRPr lang="zh-CN" altLang="en-US"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853158" cy="707886"/>
          </a:xfrm>
          <a:prstGeom prst="rect">
            <a:avLst/>
          </a:prstGeom>
          <a:noFill/>
        </p:spPr>
        <p:txBody>
          <a:bodyPr wrap="non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（二）东南亚早期王国的建立</a:t>
            </a:r>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sp>
        <p:nvSpPr>
          <p:cNvPr id="2" name="文本框 1"/>
          <p:cNvSpPr txBox="1"/>
          <p:nvPr/>
        </p:nvSpPr>
        <p:spPr>
          <a:xfrm>
            <a:off x="603910" y="1433139"/>
            <a:ext cx="1723549" cy="553998"/>
          </a:xfrm>
          <a:prstGeom prst="rect">
            <a:avLst/>
          </a:prstGeom>
          <a:noFill/>
        </p:spPr>
        <p:txBody>
          <a:bodyPr wrap="none" rtlCol="0">
            <a:spAutoFit/>
          </a:bodyPr>
          <a:lstStyle/>
          <a:p>
            <a:r>
              <a:rPr lang="zh-CN" altLang="en-US" sz="3000" dirty="0" smtClean="0">
                <a:solidFill>
                  <a:schemeClr val="bg1"/>
                </a:solidFill>
                <a:latin typeface="思源黑体 Regular" panose="020B0500000000000000" pitchFamily="34" charset="-122"/>
                <a:ea typeface="思源黑体 Regular" panose="020B0500000000000000" pitchFamily="34" charset="-122"/>
              </a:rPr>
              <a:t>基本情况</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27665632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3647152"/>
          </a:xfrm>
          <a:prstGeom prst="rect">
            <a:avLst/>
          </a:prstGeom>
        </p:spPr>
        <p:txBody>
          <a:bodyPr wrap="square">
            <a:spAutoFit/>
          </a:bodyPr>
          <a:lstStyle/>
          <a:p>
            <a:pPr marL="457200" indent="-457200" algn="just">
              <a:lnSpc>
                <a:spcPct val="150000"/>
              </a:lnSpc>
              <a:buFont typeface="+mj-lt"/>
              <a:buAutoNum type="arabicPeriod"/>
            </a:pPr>
            <a:r>
              <a:rPr lang="zh-CN" altLang="en-US" sz="2200" u="sng" dirty="0" smtClean="0">
                <a:solidFill>
                  <a:schemeClr val="bg1"/>
                </a:solidFill>
                <a:latin typeface="思源黑体 Regular" panose="020B0500000000000000" pitchFamily="34" charset="-122"/>
                <a:ea typeface="思源黑体 Regular" panose="020B0500000000000000" pitchFamily="34" charset="-122"/>
              </a:rPr>
              <a:t>作为封建国家统治基础的基层单元是氏族、部落和村社。</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新唐书</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骠国有“属国十八”，“部落二百九十八”。</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宋史</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说占城“所治聚落一百五，大略如州县”。</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mj-lt"/>
              <a:buAutoNum type="arabicPeriod"/>
            </a:pPr>
            <a:r>
              <a:rPr lang="zh-CN" altLang="en-US" sz="2200" u="sng" dirty="0" smtClean="0">
                <a:solidFill>
                  <a:schemeClr val="bg1"/>
                </a:solidFill>
                <a:latin typeface="思源黑体 Regular" panose="020B0500000000000000" pitchFamily="34" charset="-122"/>
                <a:ea typeface="思源黑体 Regular" panose="020B0500000000000000" pitchFamily="34" charset="-122"/>
              </a:rPr>
              <a:t>以“王”为中心的封建国家已经建立，但国家机构简陋，也大多没有固定的统治中心。</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剑桥东南亚史</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1-130</a:t>
            </a:r>
            <a:r>
              <a:rPr lang="zh-CN" altLang="en-US" sz="2200" dirty="0" smtClean="0">
                <a:solidFill>
                  <a:schemeClr val="bg1"/>
                </a:solidFill>
                <a:latin typeface="思源黑体 Regular" panose="020B0500000000000000" pitchFamily="34" charset="-122"/>
                <a:ea typeface="思源黑体 Regular" panose="020B0500000000000000" pitchFamily="34" charset="-122"/>
              </a:rPr>
              <a:t>）“湄公河下游盆地有很多较小的昙花一现的王国，它们体现的是特定人物的个人成就，而非制度化的政治体制。”</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新唐书</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记载占婆“不设刑，有罪者，使象践之，或送不劳山界自死”。</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太平御览</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记载，扶南“无牢狱”，“有罪者，辄以喂猛兽及鳄鱼，鱼兽不食为无罪，三日乃放之。”</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853158" cy="707886"/>
          </a:xfrm>
          <a:prstGeom prst="rect">
            <a:avLst/>
          </a:prstGeom>
          <a:noFill/>
        </p:spPr>
        <p:txBody>
          <a:bodyPr wrap="non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（二）东南亚早期王国的建立</a:t>
            </a:r>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sp>
        <p:nvSpPr>
          <p:cNvPr id="2" name="文本框 1"/>
          <p:cNvSpPr txBox="1"/>
          <p:nvPr/>
        </p:nvSpPr>
        <p:spPr>
          <a:xfrm>
            <a:off x="603910" y="1433139"/>
            <a:ext cx="4031873" cy="553998"/>
          </a:xfrm>
          <a:prstGeom prst="rect">
            <a:avLst/>
          </a:prstGeom>
          <a:noFill/>
        </p:spPr>
        <p:txBody>
          <a:bodyPr wrap="none" rtlCol="0">
            <a:spAutoFit/>
          </a:bodyPr>
          <a:lstStyle/>
          <a:p>
            <a:r>
              <a:rPr lang="zh-CN" altLang="en-US" sz="3000" dirty="0" smtClean="0">
                <a:solidFill>
                  <a:schemeClr val="bg1"/>
                </a:solidFill>
                <a:latin typeface="思源黑体 Regular" panose="020B0500000000000000" pitchFamily="34" charset="-122"/>
                <a:ea typeface="思源黑体 Regular" panose="020B0500000000000000" pitchFamily="34" charset="-122"/>
              </a:rPr>
              <a:t>东南亚早期王国的特点</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2655609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4154984"/>
          </a:xfrm>
          <a:prstGeom prst="rect">
            <a:avLst/>
          </a:prstGeom>
        </p:spPr>
        <p:txBody>
          <a:bodyPr wrap="square">
            <a:spAutoFit/>
          </a:bodyPr>
          <a:lstStyle/>
          <a:p>
            <a:pPr marL="457200" indent="-457200" algn="just">
              <a:lnSpc>
                <a:spcPct val="150000"/>
              </a:lnSpc>
              <a:buFont typeface="+mj-lt"/>
              <a:buAutoNum type="arabicPeriod" startAt="3"/>
            </a:pPr>
            <a:r>
              <a:rPr lang="zh-CN" altLang="en-US" sz="2200" u="sng" dirty="0" smtClean="0">
                <a:solidFill>
                  <a:schemeClr val="bg1"/>
                </a:solidFill>
                <a:latin typeface="思源黑体 Regular" panose="020B0500000000000000" pitchFamily="34" charset="-122"/>
                <a:ea typeface="思源黑体 Regular" panose="020B0500000000000000" pitchFamily="34" charset="-122"/>
              </a:rPr>
              <a:t>经济社会发展水平较为落后。</a:t>
            </a:r>
            <a:r>
              <a:rPr lang="en-US" altLang="zh-CN" sz="2200" dirty="0" smtClean="0">
                <a:solidFill>
                  <a:schemeClr val="bg1"/>
                </a:solidFill>
                <a:latin typeface="思源黑体 Regular" panose="020B0500000000000000" pitchFamily="34" charset="-122"/>
                <a:ea typeface="思源黑体 Regular" panose="020B0500000000000000" pitchFamily="34" charset="-122"/>
              </a:rPr>
              <a:t>8</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世纪以前铁器还没有广泛使用。</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通典</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边防四</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载扶南国“俗本裸体，文身披发，不制衣裳，其先有女人为王，号曰柳叶”。三国时期吴国使臣前往扶南时，“国人犹裸”。扶南“有城邑宫室，国王居重阁，以木栅为城”。堕罗钵底兴起于</a:t>
            </a:r>
            <a:r>
              <a:rPr lang="en-US" altLang="zh-CN" sz="2200" dirty="0" smtClean="0">
                <a:solidFill>
                  <a:schemeClr val="bg1"/>
                </a:solidFill>
                <a:latin typeface="思源黑体 Regular" panose="020B0500000000000000" pitchFamily="34" charset="-122"/>
                <a:ea typeface="思源黑体 Regular" panose="020B0500000000000000" pitchFamily="34" charset="-122"/>
              </a:rPr>
              <a:t>6</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世纪扶南衰落之后，</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通典</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载，“国无赋税，俱随意贡奉”，“一国之中，马不过千匹”，“王无姓，名齐杖摩。其屋以草覆之”。</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mj-lt"/>
              <a:buAutoNum type="arabicPeriod" startAt="3"/>
            </a:pPr>
            <a:r>
              <a:rPr lang="zh-CN" altLang="en-US" sz="2200" u="sng" dirty="0" smtClean="0">
                <a:solidFill>
                  <a:schemeClr val="bg1"/>
                </a:solidFill>
                <a:latin typeface="思源黑体 Regular" panose="020B0500000000000000" pitchFamily="34" charset="-122"/>
                <a:ea typeface="思源黑体 Regular" panose="020B0500000000000000" pitchFamily="34" charset="-122"/>
              </a:rPr>
              <a:t>佛教和印度教成为占统治地位的宗教和意识形态，往往混杂并存。</a:t>
            </a:r>
            <a:r>
              <a:rPr lang="zh-CN" altLang="en-US" sz="2200" dirty="0" smtClean="0">
                <a:solidFill>
                  <a:schemeClr val="bg1"/>
                </a:solidFill>
                <a:latin typeface="思源黑体 Regular" panose="020B0500000000000000" pitchFamily="34" charset="-122"/>
                <a:ea typeface="思源黑体 Regular" panose="020B0500000000000000" pitchFamily="34" charset="-122"/>
              </a:rPr>
              <a:t>早期东南亚国家的社会经济发展环境、水平和性质决定了它们主要受印度宗教的影响。原始宗教信仰也依然存在。</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853158" cy="707886"/>
          </a:xfrm>
          <a:prstGeom prst="rect">
            <a:avLst/>
          </a:prstGeom>
          <a:noFill/>
        </p:spPr>
        <p:txBody>
          <a:bodyPr wrap="non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（二）东南亚早期王国的建立</a:t>
            </a:r>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sp>
        <p:nvSpPr>
          <p:cNvPr id="2" name="文本框 1"/>
          <p:cNvSpPr txBox="1"/>
          <p:nvPr/>
        </p:nvSpPr>
        <p:spPr>
          <a:xfrm>
            <a:off x="603910" y="1433139"/>
            <a:ext cx="4031873" cy="553998"/>
          </a:xfrm>
          <a:prstGeom prst="rect">
            <a:avLst/>
          </a:prstGeom>
          <a:noFill/>
        </p:spPr>
        <p:txBody>
          <a:bodyPr wrap="none" rtlCol="0">
            <a:spAutoFit/>
          </a:bodyPr>
          <a:lstStyle/>
          <a:p>
            <a:r>
              <a:rPr lang="zh-CN" altLang="en-US" sz="3000" dirty="0" smtClean="0">
                <a:solidFill>
                  <a:schemeClr val="bg1"/>
                </a:solidFill>
                <a:latin typeface="思源黑体 Regular" panose="020B0500000000000000" pitchFamily="34" charset="-122"/>
                <a:ea typeface="思源黑体 Regular" panose="020B0500000000000000" pitchFamily="34" charset="-122"/>
              </a:rPr>
              <a:t>东南亚早期王国的特点</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4554918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矩形 22"/>
          <p:cNvSpPr/>
          <p:nvPr/>
        </p:nvSpPr>
        <p:spPr>
          <a:xfrm>
            <a:off x="11024657" y="906530"/>
            <a:ext cx="523220" cy="1054135"/>
          </a:xfrm>
          <a:prstGeom prst="rect">
            <a:avLst/>
          </a:prstGeom>
        </p:spPr>
        <p:txBody>
          <a:bodyPr vert="eaVert" wrap="none">
            <a:spAutoFit/>
          </a:bodyPr>
          <a:lstStyle/>
          <a:p>
            <a:r>
              <a:rPr lang="zh-CN" altLang="en-US" sz="2200" spc="300" dirty="0">
                <a:solidFill>
                  <a:srgbClr val="65544F"/>
                </a:solidFill>
                <a:latin typeface="思源黑体 Regular" panose="020B0500000000000000" pitchFamily="34" charset="-122"/>
                <a:ea typeface="思源黑体 Regular" panose="020B0500000000000000" pitchFamily="34" charset="-122"/>
              </a:rPr>
              <a:t>东南亚</a:t>
            </a:r>
          </a:p>
        </p:txBody>
      </p:sp>
      <p:sp>
        <p:nvSpPr>
          <p:cNvPr id="20" name="矩形 19"/>
          <p:cNvSpPr/>
          <p:nvPr/>
        </p:nvSpPr>
        <p:spPr>
          <a:xfrm>
            <a:off x="0" y="0"/>
            <a:ext cx="3297677" cy="6858000"/>
          </a:xfrm>
          <a:prstGeom prst="rect">
            <a:avLst/>
          </a:prstGeom>
          <a:solidFill>
            <a:srgbClr val="312824"/>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603133" y="2370644"/>
            <a:ext cx="4705027" cy="584775"/>
          </a:xfrm>
          <a:prstGeom prst="rect">
            <a:avLst/>
          </a:prstGeom>
        </p:spPr>
        <p:txBody>
          <a:bodyPr wrap="square">
            <a:spAutoFit/>
          </a:bodyPr>
          <a:lstStyle/>
          <a:p>
            <a:r>
              <a:rPr lang="zh-CN" altLang="en-US" sz="3200" dirty="0">
                <a:latin typeface="思源黑体 Regular" panose="020B0500000000000000" pitchFamily="34" charset="-122"/>
                <a:ea typeface="思源黑体 Regular" panose="020B0500000000000000" pitchFamily="34" charset="-122"/>
              </a:rPr>
              <a:t>一、</a:t>
            </a:r>
            <a:r>
              <a:rPr lang="zh-CN" altLang="en-US" sz="3200" dirty="0" smtClean="0">
                <a:latin typeface="思源黑体 Regular" panose="020B0500000000000000" pitchFamily="34" charset="-122"/>
                <a:ea typeface="思源黑体 Regular" panose="020B0500000000000000" pitchFamily="34" charset="-122"/>
              </a:rPr>
              <a:t>地理、</a:t>
            </a:r>
            <a:r>
              <a:rPr lang="zh-CN" altLang="en-US" sz="3200" dirty="0">
                <a:latin typeface="思源黑体 Regular" panose="020B0500000000000000" pitchFamily="34" charset="-122"/>
                <a:ea typeface="思源黑体 Regular" panose="020B0500000000000000" pitchFamily="34" charset="-122"/>
              </a:rPr>
              <a:t>人种、语言</a:t>
            </a:r>
            <a:endParaRPr lang="en-US" altLang="zh-CN" sz="3200" dirty="0">
              <a:latin typeface="思源黑体 Regular" panose="020B0500000000000000" pitchFamily="34" charset="-122"/>
              <a:ea typeface="思源黑体 Regular" panose="020B0500000000000000" pitchFamily="34" charset="-122"/>
            </a:endParaRPr>
          </a:p>
        </p:txBody>
      </p:sp>
      <p:cxnSp>
        <p:nvCxnSpPr>
          <p:cNvPr id="19" name="直接连接符 18"/>
          <p:cNvCxnSpPr/>
          <p:nvPr/>
        </p:nvCxnSpPr>
        <p:spPr>
          <a:xfrm>
            <a:off x="11334347" y="2370645"/>
            <a:ext cx="0" cy="3472614"/>
          </a:xfrm>
          <a:prstGeom prst="line">
            <a:avLst/>
          </a:prstGeom>
          <a:ln w="25400">
            <a:solidFill>
              <a:srgbClr val="65544F"/>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4" name="任意多边形 13"/>
          <p:cNvSpPr/>
          <p:nvPr>
            <p:custDataLst>
              <p:tags r:id="rId1"/>
            </p:custDataLst>
          </p:nvPr>
        </p:nvSpPr>
        <p:spPr>
          <a:xfrm>
            <a:off x="1256828" y="2049887"/>
            <a:ext cx="4081698" cy="3883514"/>
          </a:xfrm>
          <a:custGeom>
            <a:avLst/>
            <a:gdLst>
              <a:gd name="connsiteX0" fmla="*/ 1787424 w 4957012"/>
              <a:gd name="connsiteY0" fmla="*/ 0 h 4716328"/>
              <a:gd name="connsiteX1" fmla="*/ 3169589 w 4957012"/>
              <a:gd name="connsiteY1" fmla="*/ 0 h 4716328"/>
              <a:gd name="connsiteX2" fmla="*/ 3215538 w 4957012"/>
              <a:gd name="connsiteY2" fmla="*/ 11815 h 4716328"/>
              <a:gd name="connsiteX3" fmla="*/ 4957012 w 4957012"/>
              <a:gd name="connsiteY3" fmla="*/ 2378892 h 4716328"/>
              <a:gd name="connsiteX4" fmla="*/ 3443253 w 4957012"/>
              <a:gd name="connsiteY4" fmla="*/ 4662625 h 4716328"/>
              <a:gd name="connsiteX5" fmla="*/ 3296524 w 4957012"/>
              <a:gd name="connsiteY5" fmla="*/ 4716328 h 4716328"/>
              <a:gd name="connsiteX6" fmla="*/ 1660489 w 4957012"/>
              <a:gd name="connsiteY6" fmla="*/ 4716328 h 4716328"/>
              <a:gd name="connsiteX7" fmla="*/ 1513760 w 4957012"/>
              <a:gd name="connsiteY7" fmla="*/ 4662625 h 4716328"/>
              <a:gd name="connsiteX8" fmla="*/ 0 w 4957012"/>
              <a:gd name="connsiteY8" fmla="*/ 2378892 h 4716328"/>
              <a:gd name="connsiteX9" fmla="*/ 1741475 w 4957012"/>
              <a:gd name="connsiteY9" fmla="*/ 11815 h 4716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7012" h="4716328">
                <a:moveTo>
                  <a:pt x="1787424" y="0"/>
                </a:moveTo>
                <a:lnTo>
                  <a:pt x="3169589" y="0"/>
                </a:lnTo>
                <a:lnTo>
                  <a:pt x="3215538" y="11815"/>
                </a:lnTo>
                <a:cubicBezTo>
                  <a:pt x="4224460" y="325622"/>
                  <a:pt x="4957012" y="1266709"/>
                  <a:pt x="4957012" y="2378892"/>
                </a:cubicBezTo>
                <a:cubicBezTo>
                  <a:pt x="4957012" y="3405523"/>
                  <a:pt x="4332826" y="4286367"/>
                  <a:pt x="3443253" y="4662625"/>
                </a:cubicBezTo>
                <a:lnTo>
                  <a:pt x="3296524" y="4716328"/>
                </a:lnTo>
                <a:lnTo>
                  <a:pt x="1660489" y="4716328"/>
                </a:lnTo>
                <a:lnTo>
                  <a:pt x="1513760" y="4662625"/>
                </a:lnTo>
                <a:cubicBezTo>
                  <a:pt x="624187" y="4286367"/>
                  <a:pt x="0" y="3405523"/>
                  <a:pt x="0" y="2378892"/>
                </a:cubicBezTo>
                <a:cubicBezTo>
                  <a:pt x="0" y="1266709"/>
                  <a:pt x="732553" y="325622"/>
                  <a:pt x="1741475" y="11815"/>
                </a:cubicBezTo>
                <a:close/>
              </a:path>
            </a:pathLst>
          </a:custGeom>
          <a:blipFill dpi="0" rotWithShape="1">
            <a:blip r:embed="rId4">
              <a:alphaModFix amt="53000"/>
            </a:blip>
            <a:srcRect/>
            <a:stretch>
              <a:fillRect/>
            </a:stretch>
          </a:blipFill>
          <a:ln w="12700" cap="flat" cmpd="sng" algn="ctr">
            <a:noFill/>
            <a:prstDash val="solid"/>
            <a:miter lim="800000"/>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603131" y="3275955"/>
            <a:ext cx="4705027" cy="584775"/>
          </a:xfrm>
          <a:prstGeom prst="rect">
            <a:avLst/>
          </a:prstGeom>
        </p:spPr>
        <p:txBody>
          <a:bodyPr wrap="square">
            <a:spAutoFit/>
          </a:bodyPr>
          <a:lstStyle/>
          <a:p>
            <a:r>
              <a:rPr lang="zh-CN" altLang="en-US" sz="3200" dirty="0">
                <a:latin typeface="思源黑体 Regular" panose="020B0500000000000000" pitchFamily="34" charset="-122"/>
                <a:ea typeface="思源黑体 Regular" panose="020B0500000000000000" pitchFamily="34" charset="-122"/>
              </a:rPr>
              <a:t>二、分期问题讨论</a:t>
            </a:r>
            <a:endParaRPr lang="en-US" altLang="zh-CN" sz="3200" dirty="0">
              <a:latin typeface="思源黑体 Regular" panose="020B0500000000000000" pitchFamily="34" charset="-122"/>
              <a:ea typeface="思源黑体 Regular" panose="020B0500000000000000" pitchFamily="34" charset="-122"/>
            </a:endParaRPr>
          </a:p>
        </p:txBody>
      </p:sp>
      <p:sp>
        <p:nvSpPr>
          <p:cNvPr id="16" name="矩形 15"/>
          <p:cNvSpPr/>
          <p:nvPr/>
        </p:nvSpPr>
        <p:spPr>
          <a:xfrm>
            <a:off x="5603133" y="4181266"/>
            <a:ext cx="5554494" cy="584775"/>
          </a:xfrm>
          <a:prstGeom prst="rect">
            <a:avLst/>
          </a:prstGeom>
        </p:spPr>
        <p:txBody>
          <a:bodyPr wrap="square">
            <a:spAutoFit/>
          </a:bodyPr>
          <a:lstStyle/>
          <a:p>
            <a:r>
              <a:rPr lang="zh-CN" altLang="en-US" sz="3200" dirty="0">
                <a:latin typeface="思源黑体 Regular" panose="020B0500000000000000" pitchFamily="34" charset="-122"/>
                <a:ea typeface="思源黑体 Regular" panose="020B0500000000000000" pitchFamily="34" charset="-122"/>
              </a:rPr>
              <a:t>三、东南亚古代史阶段性概述</a:t>
            </a:r>
            <a:endParaRPr lang="en-US" altLang="zh-CN" sz="3200" dirty="0">
              <a:latin typeface="思源黑体 Regular" panose="020B0500000000000000" pitchFamily="34" charset="-122"/>
              <a:ea typeface="思源黑体 Regular" panose="020B0500000000000000" pitchFamily="34" charset="-122"/>
            </a:endParaRPr>
          </a:p>
        </p:txBody>
      </p:sp>
      <p:sp>
        <p:nvSpPr>
          <p:cNvPr id="17" name="矩形 16"/>
          <p:cNvSpPr/>
          <p:nvPr/>
        </p:nvSpPr>
        <p:spPr>
          <a:xfrm>
            <a:off x="5603132" y="5086577"/>
            <a:ext cx="4705027" cy="584775"/>
          </a:xfrm>
          <a:prstGeom prst="rect">
            <a:avLst/>
          </a:prstGeom>
        </p:spPr>
        <p:txBody>
          <a:bodyPr wrap="square">
            <a:spAutoFit/>
          </a:bodyPr>
          <a:lstStyle/>
          <a:p>
            <a:r>
              <a:rPr lang="zh-CN" altLang="en-US" sz="3200" dirty="0">
                <a:latin typeface="思源黑体 Regular" panose="020B0500000000000000" pitchFamily="34" charset="-122"/>
                <a:ea typeface="思源黑体 Regular" panose="020B0500000000000000" pitchFamily="34" charset="-122"/>
              </a:rPr>
              <a:t>四、东南亚古代主要国家</a:t>
            </a:r>
            <a:endParaRPr lang="en-US" altLang="zh-CN" sz="3200" dirty="0">
              <a:latin typeface="思源黑体 Regular" panose="020B0500000000000000" pitchFamily="34" charset="-122"/>
              <a:ea typeface="思源黑体 Regular" panose="020B0500000000000000" pitchFamily="34" charset="-122"/>
            </a:endParaRPr>
          </a:p>
        </p:txBody>
      </p:sp>
      <p:sp>
        <p:nvSpPr>
          <p:cNvPr id="24" name="矩形 23"/>
          <p:cNvSpPr/>
          <p:nvPr/>
        </p:nvSpPr>
        <p:spPr>
          <a:xfrm>
            <a:off x="706077" y="1342001"/>
            <a:ext cx="1885522" cy="707886"/>
          </a:xfrm>
          <a:prstGeom prst="rect">
            <a:avLst/>
          </a:prstGeom>
        </p:spPr>
        <p:txBody>
          <a:bodyPr vert="horz" wrap="square">
            <a:spAutoFit/>
          </a:bodyPr>
          <a:lstStyle/>
          <a:p>
            <a:r>
              <a:rPr lang="zh-CN" altLang="en-US" sz="4000" b="1" spc="300" dirty="0">
                <a:solidFill>
                  <a:schemeClr val="bg1"/>
                </a:solidFill>
                <a:latin typeface="思源黑体 Regular" panose="020B0500000000000000" pitchFamily="34" charset="-122"/>
                <a:ea typeface="思源黑体 Regular" panose="020B0500000000000000" pitchFamily="34" charset="-122"/>
              </a:rPr>
              <a:t>目录</a:t>
            </a:r>
          </a:p>
        </p:txBody>
      </p:sp>
    </p:spTree>
    <p:extLst>
      <p:ext uri="{BB962C8B-B14F-4D97-AF65-F5344CB8AC3E}">
        <p14:creationId xmlns:p14="http://schemas.microsoft.com/office/powerpoint/2010/main" val="9755563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257775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东南亚封建中央集权国家以土地国有制或王有制为经济基础，实行“租税合一”的赋税制，封建主征收劳役地租和实物地租。</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存在严格的身份等级制，王室、贵族、官僚为上层统治集团，村社农民、农奴、奴隶和奴婢为下层被统治者。</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佛教和新的伊斯兰教广泛传播，并成为当地封建统治的精神支柱。</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9235220" cy="707886"/>
          </a:xfrm>
          <a:prstGeom prst="rect">
            <a:avLst/>
          </a:prstGeom>
          <a:noFill/>
        </p:spPr>
        <p:txBody>
          <a:bodyPr wrap="non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（三）中央集权封建王国的兴起和发展</a:t>
            </a:r>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sp>
        <p:nvSpPr>
          <p:cNvPr id="2" name="文本框 1"/>
          <p:cNvSpPr txBox="1"/>
          <p:nvPr/>
        </p:nvSpPr>
        <p:spPr>
          <a:xfrm>
            <a:off x="603910" y="1433139"/>
            <a:ext cx="3304110" cy="553998"/>
          </a:xfrm>
          <a:prstGeom prst="rect">
            <a:avLst/>
          </a:prstGeom>
          <a:noFill/>
        </p:spPr>
        <p:txBody>
          <a:bodyPr wrap="none" rtlCol="0">
            <a:spAutoFit/>
          </a:bodyPr>
          <a:lstStyle/>
          <a:p>
            <a:r>
              <a:rPr lang="en-US" altLang="zh-CN" sz="3000" dirty="0" smtClean="0">
                <a:solidFill>
                  <a:schemeClr val="bg1"/>
                </a:solidFill>
                <a:latin typeface="思源黑体 Regular" panose="020B0500000000000000" pitchFamily="34" charset="-122"/>
                <a:ea typeface="思源黑体 Regular" panose="020B0500000000000000" pitchFamily="34" charset="-122"/>
              </a:rPr>
              <a:t>10</a:t>
            </a:r>
            <a:r>
              <a:rPr lang="zh-CN" altLang="en-US" sz="3000" dirty="0" smtClean="0">
                <a:solidFill>
                  <a:schemeClr val="bg1"/>
                </a:solidFill>
                <a:latin typeface="思源黑体 Regular" panose="020B0500000000000000" pitchFamily="34" charset="-122"/>
                <a:ea typeface="思源黑体 Regular" panose="020B0500000000000000" pitchFamily="34" charset="-122"/>
              </a:rPr>
              <a:t>世纪前后的转折</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172562463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364715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首先是高棉帝国吴哥王朝的崛起，越南也在此时独立并建立封建国家。</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en-US" altLang="zh-CN" sz="2200" dirty="0" smtClean="0">
                <a:solidFill>
                  <a:schemeClr val="bg1"/>
                </a:solidFill>
                <a:latin typeface="思源黑体 Regular" panose="020B0500000000000000" pitchFamily="34" charset="-122"/>
                <a:ea typeface="思源黑体 Regular" panose="020B0500000000000000" pitchFamily="34" charset="-122"/>
              </a:rPr>
              <a:t>11</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世纪缅人建立起第一个统一王国，蒲甘王朝，创造了灿烂的蒲甘文化，</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13</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世纪末缅甸陷入分裂，至</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16</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世纪再度统一，建立起强盛的东吁王朝和</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18</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世纪继之而起的贡榜王朝。</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en-US" altLang="zh-CN" sz="2200" dirty="0" smtClean="0">
                <a:solidFill>
                  <a:schemeClr val="bg1"/>
                </a:solidFill>
                <a:latin typeface="思源黑体 Regular" panose="020B0500000000000000" pitchFamily="34" charset="-122"/>
                <a:ea typeface="思源黑体 Regular" panose="020B0500000000000000" pitchFamily="34" charset="-122"/>
              </a:rPr>
              <a:t>13</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世纪泰人的崛起和暹罗王国的建立与发展，相继有素可泰王朝、阿瑜陀耶王朝（大城王朝）、吞武里王朝和曼谷王朝。</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algn="just">
              <a:lnSpc>
                <a:spcPct val="150000"/>
              </a:lnSpc>
            </a:pPr>
            <a:r>
              <a:rPr lang="zh-CN" altLang="en-US" sz="2200" dirty="0" smtClean="0">
                <a:solidFill>
                  <a:schemeClr val="bg1"/>
                </a:solidFill>
                <a:latin typeface="思源黑体 Regular" panose="020B0500000000000000" pitchFamily="34" charset="-122"/>
                <a:ea typeface="思源黑体 Regular" panose="020B0500000000000000" pitchFamily="34" charset="-122"/>
              </a:rPr>
              <a:t>                 </a:t>
            </a:r>
            <a:r>
              <a:rPr lang="zh-CN" altLang="en-US" sz="2200" u="sng" dirty="0" smtClean="0">
                <a:solidFill>
                  <a:schemeClr val="bg1"/>
                </a:solidFill>
                <a:latin typeface="思源黑体 Regular" panose="020B0500000000000000" pitchFamily="34" charset="-122"/>
                <a:ea typeface="思源黑体 Regular" panose="020B0500000000000000" pitchFamily="34" charset="-122"/>
              </a:rPr>
              <a:t>中央集权封建王国的兴起与诸农耕区域大规模灌溉农业的发展兴盛息息相关。</a:t>
            </a:r>
            <a:endParaRPr lang="en-US" altLang="zh-CN" sz="2200" u="sng" dirty="0" smtClean="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9235220" cy="707886"/>
          </a:xfrm>
          <a:prstGeom prst="rect">
            <a:avLst/>
          </a:prstGeom>
          <a:noFill/>
        </p:spPr>
        <p:txBody>
          <a:bodyPr wrap="non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（三）中央集权封建王国的兴起和发展</a:t>
            </a:r>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sp>
        <p:nvSpPr>
          <p:cNvPr id="2" name="文本框 1"/>
          <p:cNvSpPr txBox="1"/>
          <p:nvPr/>
        </p:nvSpPr>
        <p:spPr>
          <a:xfrm>
            <a:off x="603910" y="1433139"/>
            <a:ext cx="3615092" cy="553998"/>
          </a:xfrm>
          <a:prstGeom prst="rect">
            <a:avLst/>
          </a:prstGeom>
          <a:noFill/>
        </p:spPr>
        <p:txBody>
          <a:bodyPr wrap="none" rtlCol="0">
            <a:spAutoFit/>
          </a:bodyPr>
          <a:lstStyle/>
          <a:p>
            <a:r>
              <a:rPr lang="zh-CN" altLang="en-US" sz="3000" dirty="0" smtClean="0">
                <a:solidFill>
                  <a:schemeClr val="bg1"/>
                </a:solidFill>
                <a:latin typeface="思源黑体 Regular" panose="020B0500000000000000" pitchFamily="34" charset="-122"/>
                <a:ea typeface="思源黑体 Regular" panose="020B0500000000000000" pitchFamily="34" charset="-122"/>
              </a:rPr>
              <a:t>政治格局变动</a:t>
            </a:r>
            <a:r>
              <a:rPr lang="en-US" altLang="zh-CN" sz="3000" dirty="0" smtClean="0">
                <a:solidFill>
                  <a:schemeClr val="bg1"/>
                </a:solidFill>
                <a:latin typeface="思源黑体 Regular" panose="020B0500000000000000" pitchFamily="34" charset="-122"/>
                <a:ea typeface="思源黑体 Regular" panose="020B0500000000000000" pitchFamily="34" charset="-122"/>
              </a:rPr>
              <a:t>·</a:t>
            </a:r>
            <a:r>
              <a:rPr lang="zh-CN" altLang="en-US" sz="3000" dirty="0">
                <a:solidFill>
                  <a:schemeClr val="bg1"/>
                </a:solidFill>
                <a:latin typeface="思源黑体 Regular" panose="020B0500000000000000" pitchFamily="34" charset="-122"/>
                <a:ea typeface="思源黑体 Regular" panose="020B0500000000000000" pitchFamily="34" charset="-122"/>
              </a:rPr>
              <a:t>大陆</a:t>
            </a:r>
          </a:p>
        </p:txBody>
      </p:sp>
      <p:sp>
        <p:nvSpPr>
          <p:cNvPr id="4" name="右箭头 3"/>
          <p:cNvSpPr/>
          <p:nvPr/>
        </p:nvSpPr>
        <p:spPr>
          <a:xfrm>
            <a:off x="603909" y="5252678"/>
            <a:ext cx="609551" cy="484632"/>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958630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3139321"/>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海岛地区先后出现了另一种类型的大国</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跨岛的海上商业大国。</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苏门答腊的巨港为中心的室利佛逝，爪哇的夏连特拉王朝为早期代表。</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en-US" altLang="zh-CN" sz="2200" dirty="0" smtClean="0">
                <a:solidFill>
                  <a:schemeClr val="bg1"/>
                </a:solidFill>
                <a:latin typeface="思源黑体 Regular" panose="020B0500000000000000" pitchFamily="34" charset="-122"/>
                <a:ea typeface="思源黑体 Regular" panose="020B0500000000000000" pitchFamily="34" charset="-122"/>
              </a:rPr>
              <a:t>13</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世纪爪哇的新柯沙里王国和满者伯夷王国（元代称为麻喏巴歇）先后建立，对内加强中央集权，对外扩张。</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en-US" altLang="zh-CN" sz="2200" dirty="0" smtClean="0">
                <a:solidFill>
                  <a:schemeClr val="bg1"/>
                </a:solidFill>
                <a:latin typeface="思源黑体 Regular" panose="020B0500000000000000" pitchFamily="34" charset="-122"/>
                <a:ea typeface="思源黑体 Regular" panose="020B0500000000000000" pitchFamily="34" charset="-122"/>
              </a:rPr>
              <a:t>14</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世纪时满者伯夷达到鼎盛，几乎控制了现在的印尼和马来半岛大部。</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en-US" altLang="zh-CN" sz="2200" dirty="0" smtClean="0">
                <a:solidFill>
                  <a:schemeClr val="bg1"/>
                </a:solidFill>
                <a:latin typeface="思源黑体 Regular" panose="020B0500000000000000" pitchFamily="34" charset="-122"/>
                <a:ea typeface="思源黑体 Regular" panose="020B0500000000000000" pitchFamily="34" charset="-122"/>
              </a:rPr>
              <a:t>15</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世纪初伊斯兰教的马六甲王国兴起，成为控制海上商业贸易的新的跨岛大国。</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9235220" cy="707886"/>
          </a:xfrm>
          <a:prstGeom prst="rect">
            <a:avLst/>
          </a:prstGeom>
          <a:noFill/>
        </p:spPr>
        <p:txBody>
          <a:bodyPr wrap="non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（三）中央集权封建王国的兴起和发展</a:t>
            </a:r>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sp>
        <p:nvSpPr>
          <p:cNvPr id="2" name="文本框 1"/>
          <p:cNvSpPr txBox="1"/>
          <p:nvPr/>
        </p:nvSpPr>
        <p:spPr>
          <a:xfrm>
            <a:off x="603910" y="1433139"/>
            <a:ext cx="3478837" cy="553998"/>
          </a:xfrm>
          <a:prstGeom prst="rect">
            <a:avLst/>
          </a:prstGeom>
          <a:noFill/>
        </p:spPr>
        <p:txBody>
          <a:bodyPr wrap="none" rtlCol="0">
            <a:spAutoFit/>
          </a:bodyPr>
          <a:lstStyle/>
          <a:p>
            <a:r>
              <a:rPr lang="zh-CN" altLang="en-US" sz="3000" dirty="0" smtClean="0">
                <a:solidFill>
                  <a:schemeClr val="bg1"/>
                </a:solidFill>
                <a:latin typeface="思源黑体 Regular" panose="020B0500000000000000" pitchFamily="34" charset="-122"/>
                <a:ea typeface="思源黑体 Regular" panose="020B0500000000000000" pitchFamily="34" charset="-122"/>
              </a:rPr>
              <a:t>政治格局变动</a:t>
            </a:r>
            <a:r>
              <a:rPr lang="en-US" altLang="zh-CN" sz="3000" dirty="0" smtClean="0">
                <a:solidFill>
                  <a:schemeClr val="bg1"/>
                </a:solidFill>
                <a:latin typeface="思源黑体 Regular" panose="020B0500000000000000" pitchFamily="34" charset="-122"/>
                <a:ea typeface="思源黑体 Regular" panose="020B0500000000000000" pitchFamily="34" charset="-122"/>
              </a:rPr>
              <a:t>·</a:t>
            </a:r>
            <a:r>
              <a:rPr lang="zh-CN" altLang="en-US" sz="3000" dirty="0" smtClean="0">
                <a:solidFill>
                  <a:schemeClr val="bg1"/>
                </a:solidFill>
                <a:latin typeface="思源黑体 Regular" panose="020B0500000000000000" pitchFamily="34" charset="-122"/>
                <a:ea typeface="思源黑体 Regular" panose="020B0500000000000000" pitchFamily="34" charset="-122"/>
              </a:rPr>
              <a:t>海岛</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32866428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364715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宗教信仰文化的变动。小乘佛教的广泛传播。伊斯兰教伴随阿拉伯商人东来，并逐渐在商路沿海形成影响。</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13</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世纪伊斯兰教在马来半岛和南洋群岛已经成为重要的宗教力量。</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15</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世纪后，马六甲王国成为苏丹国家，是伊斯兰教在东南亚的传播中心。</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民族文字相继创制。</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10</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世纪以后，越南、缅甸、泰国（暹罗）、满者伯夷。</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具有本地民族特色的文化艺术逐渐取代了外来的文化艺术，具有民族特色的建筑和雕刻艺术产生。</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algn="just">
              <a:lnSpc>
                <a:spcPct val="150000"/>
              </a:lnSpc>
            </a:pPr>
            <a:r>
              <a:rPr lang="zh-CN" altLang="en-US" sz="2200" dirty="0" smtClean="0">
                <a:solidFill>
                  <a:schemeClr val="bg1"/>
                </a:solidFill>
                <a:latin typeface="思源黑体 Regular" panose="020B0500000000000000" pitchFamily="34" charset="-122"/>
                <a:ea typeface="思源黑体 Regular" panose="020B0500000000000000" pitchFamily="34" charset="-122"/>
              </a:rPr>
              <a:t>           </a:t>
            </a:r>
            <a:r>
              <a:rPr lang="zh-CN" altLang="en-US" sz="2200" u="sng" dirty="0" smtClean="0">
                <a:solidFill>
                  <a:schemeClr val="bg1"/>
                </a:solidFill>
                <a:latin typeface="思源黑体 Regular" panose="020B0500000000000000" pitchFamily="34" charset="-122"/>
                <a:ea typeface="思源黑体 Regular" panose="020B0500000000000000" pitchFamily="34" charset="-122"/>
              </a:rPr>
              <a:t>为现代中南半岛诸国奠定了主体民族、政治和文化的基础。</a:t>
            </a:r>
            <a:endParaRPr lang="en-US" altLang="zh-CN" sz="2200" u="sng" dirty="0" smtClean="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9235220" cy="707886"/>
          </a:xfrm>
          <a:prstGeom prst="rect">
            <a:avLst/>
          </a:prstGeom>
          <a:noFill/>
        </p:spPr>
        <p:txBody>
          <a:bodyPr wrap="non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（三）中央集权封建王国的兴起和发展</a:t>
            </a:r>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sp>
        <p:nvSpPr>
          <p:cNvPr id="2" name="文本框 1"/>
          <p:cNvSpPr txBox="1"/>
          <p:nvPr/>
        </p:nvSpPr>
        <p:spPr>
          <a:xfrm>
            <a:off x="603910" y="1433139"/>
            <a:ext cx="1723549" cy="553998"/>
          </a:xfrm>
          <a:prstGeom prst="rect">
            <a:avLst/>
          </a:prstGeom>
          <a:noFill/>
        </p:spPr>
        <p:txBody>
          <a:bodyPr wrap="none" rtlCol="0">
            <a:spAutoFit/>
          </a:bodyPr>
          <a:lstStyle/>
          <a:p>
            <a:r>
              <a:rPr lang="zh-CN" altLang="en-US" sz="3000" dirty="0" smtClean="0">
                <a:solidFill>
                  <a:schemeClr val="bg1"/>
                </a:solidFill>
                <a:latin typeface="思源黑体 Regular" panose="020B0500000000000000" pitchFamily="34" charset="-122"/>
                <a:ea typeface="思源黑体 Regular" panose="020B0500000000000000" pitchFamily="34" charset="-122"/>
              </a:rPr>
              <a:t>文化变动</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sp>
        <p:nvSpPr>
          <p:cNvPr id="6" name="右箭头 5"/>
          <p:cNvSpPr/>
          <p:nvPr/>
        </p:nvSpPr>
        <p:spPr>
          <a:xfrm>
            <a:off x="603909" y="5252678"/>
            <a:ext cx="609551" cy="484632"/>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706155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矩形 10"/>
          <p:cNvSpPr/>
          <p:nvPr/>
        </p:nvSpPr>
        <p:spPr>
          <a:xfrm>
            <a:off x="0" y="889842"/>
            <a:ext cx="12192000" cy="5037826"/>
          </a:xfrm>
          <a:prstGeom prst="rect">
            <a:avLst/>
          </a:prstGeom>
          <a:solidFill>
            <a:srgbClr val="312824"/>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103033" y="3054812"/>
            <a:ext cx="5985934" cy="707886"/>
          </a:xfrm>
          <a:prstGeom prst="rect">
            <a:avLst/>
          </a:prstGeom>
          <a:noFill/>
        </p:spPr>
        <p:txBody>
          <a:bodyPr wrap="none" rtlCol="0">
            <a:spAutoFit/>
          </a:bodyPr>
          <a:lstStyle/>
          <a:p>
            <a:r>
              <a:rPr lang="zh-CN" altLang="en-US" sz="4000" b="1" dirty="0" smtClean="0">
                <a:solidFill>
                  <a:schemeClr val="bg1"/>
                </a:solidFill>
                <a:latin typeface="思源黑体 Regular" panose="020B0500000000000000" pitchFamily="34" charset="-122"/>
                <a:ea typeface="思源黑体 Regular" panose="020B0500000000000000" pitchFamily="34" charset="-122"/>
              </a:rPr>
              <a:t>四、东南亚古代主要国家</a:t>
            </a:r>
            <a:endParaRPr lang="zh-CN" altLang="en-US" sz="4000" b="1"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19322366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矩形 10"/>
          <p:cNvSpPr/>
          <p:nvPr/>
        </p:nvSpPr>
        <p:spPr>
          <a:xfrm>
            <a:off x="0" y="889842"/>
            <a:ext cx="12192000" cy="5037826"/>
          </a:xfrm>
          <a:prstGeom prst="rect">
            <a:avLst/>
          </a:prstGeom>
          <a:solidFill>
            <a:srgbClr val="312824"/>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257175" y="1515929"/>
            <a:ext cx="9677649" cy="3785652"/>
          </a:xfrm>
          <a:prstGeom prst="rect">
            <a:avLst/>
          </a:prstGeom>
          <a:noFill/>
        </p:spPr>
        <p:txBody>
          <a:bodyPr wrap="none" rtlCol="0">
            <a:spAutoFit/>
          </a:bodyPr>
          <a:lstStyle/>
          <a:p>
            <a:pPr algn="ctr">
              <a:lnSpc>
                <a:spcPct val="150000"/>
              </a:lnSpc>
            </a:pPr>
            <a:r>
              <a:rPr lang="zh-CN" altLang="en-US" sz="4000" b="1" dirty="0" smtClean="0">
                <a:solidFill>
                  <a:schemeClr val="bg1"/>
                </a:solidFill>
                <a:latin typeface="思源黑体 Regular" panose="020B0500000000000000" pitchFamily="34" charset="-122"/>
                <a:ea typeface="思源黑体 Regular" panose="020B0500000000000000" pitchFamily="34" charset="-122"/>
              </a:rPr>
              <a:t>（一）柬埔寨：扶南、真腊和吴哥王朝 </a:t>
            </a:r>
            <a:endParaRPr lang="en-US" altLang="zh-CN" sz="4000" b="1" dirty="0" smtClean="0">
              <a:solidFill>
                <a:schemeClr val="bg1"/>
              </a:solidFill>
              <a:latin typeface="思源黑体 Regular" panose="020B0500000000000000" pitchFamily="34" charset="-122"/>
              <a:ea typeface="思源黑体 Regular" panose="020B0500000000000000" pitchFamily="34" charset="-122"/>
            </a:endParaRPr>
          </a:p>
          <a:p>
            <a:pPr algn="ctr">
              <a:lnSpc>
                <a:spcPct val="150000"/>
              </a:lnSpc>
            </a:pPr>
            <a:r>
              <a:rPr lang="zh-CN" altLang="en-US" sz="4000" b="1" dirty="0" smtClean="0">
                <a:solidFill>
                  <a:schemeClr val="bg1"/>
                </a:solidFill>
                <a:latin typeface="思源黑体 Regular" panose="020B0500000000000000" pitchFamily="34" charset="-122"/>
                <a:ea typeface="思源黑体 Regular" panose="020B0500000000000000" pitchFamily="34" charset="-122"/>
              </a:rPr>
              <a:t>（二）</a:t>
            </a:r>
            <a:r>
              <a:rPr lang="zh-CN" altLang="en-US" sz="4000" b="1" dirty="0" smtClean="0">
                <a:solidFill>
                  <a:schemeClr val="bg1"/>
                </a:solidFill>
                <a:latin typeface="思源黑体 Regular" panose="020B0500000000000000" pitchFamily="34" charset="-122"/>
                <a:ea typeface="思源黑体 Regular" panose="020B0500000000000000" pitchFamily="34" charset="-122"/>
              </a:rPr>
              <a:t>缅甸：</a:t>
            </a:r>
            <a:r>
              <a:rPr lang="zh-CN" altLang="en-US" sz="4000" b="1" dirty="0" smtClean="0">
                <a:solidFill>
                  <a:schemeClr val="bg1"/>
                </a:solidFill>
                <a:latin typeface="思源黑体 Regular" panose="020B0500000000000000" pitchFamily="34" charset="-122"/>
                <a:ea typeface="思源黑体 Regular" panose="020B0500000000000000" pitchFamily="34" charset="-122"/>
              </a:rPr>
              <a:t>蒲甘、东吁和贡榜王朝</a:t>
            </a:r>
            <a:endParaRPr lang="en-US" altLang="zh-CN" sz="4000" b="1" dirty="0" smtClean="0">
              <a:solidFill>
                <a:schemeClr val="bg1"/>
              </a:solidFill>
              <a:latin typeface="思源黑体 Regular" panose="020B0500000000000000" pitchFamily="34" charset="-122"/>
              <a:ea typeface="思源黑体 Regular" panose="020B0500000000000000" pitchFamily="34" charset="-122"/>
            </a:endParaRPr>
          </a:p>
          <a:p>
            <a:pPr algn="ctr">
              <a:lnSpc>
                <a:spcPct val="150000"/>
              </a:lnSpc>
            </a:pPr>
            <a:r>
              <a:rPr lang="zh-CN" altLang="en-US" sz="4000" b="1" dirty="0" smtClean="0">
                <a:solidFill>
                  <a:schemeClr val="bg1"/>
                </a:solidFill>
                <a:latin typeface="思源黑体 Regular" panose="020B0500000000000000" pitchFamily="34" charset="-122"/>
                <a:ea typeface="思源黑体 Regular" panose="020B0500000000000000" pitchFamily="34" charset="-122"/>
              </a:rPr>
              <a:t>（三）泰国：素可泰、阿瑜陀耶、吞武里</a:t>
            </a:r>
            <a:endParaRPr lang="en-US" altLang="zh-CN" sz="4000" b="1" dirty="0">
              <a:solidFill>
                <a:schemeClr val="bg1"/>
              </a:solidFill>
              <a:latin typeface="思源黑体 Regular" panose="020B0500000000000000" pitchFamily="34" charset="-122"/>
              <a:ea typeface="思源黑体 Regular" panose="020B0500000000000000" pitchFamily="34" charset="-122"/>
            </a:endParaRPr>
          </a:p>
          <a:p>
            <a:pPr algn="ctr">
              <a:lnSpc>
                <a:spcPct val="150000"/>
              </a:lnSpc>
            </a:pPr>
            <a:r>
              <a:rPr lang="zh-CN" altLang="en-US" sz="4000" b="1" dirty="0" smtClean="0">
                <a:solidFill>
                  <a:schemeClr val="bg1"/>
                </a:solidFill>
                <a:latin typeface="思源黑体 Regular" panose="020B0500000000000000" pitchFamily="34" charset="-122"/>
                <a:ea typeface="思源黑体 Regular" panose="020B0500000000000000" pitchFamily="34" charset="-122"/>
              </a:rPr>
              <a:t>和曼谷王朝</a:t>
            </a:r>
            <a:endParaRPr lang="zh-CN" altLang="en-US" sz="4000" b="1"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13555719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415498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柬埔寨（</a:t>
            </a:r>
            <a:r>
              <a:rPr lang="en-US" altLang="zh-CN" sz="2200" dirty="0" err="1" smtClean="0">
                <a:solidFill>
                  <a:schemeClr val="bg1"/>
                </a:solidFill>
                <a:latin typeface="思源黑体 Regular" panose="020B0500000000000000" pitchFamily="34" charset="-122"/>
                <a:ea typeface="思源黑体 Regular" panose="020B0500000000000000" pitchFamily="34" charset="-122"/>
              </a:rPr>
              <a:t>Kambuja</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r>
              <a:rPr lang="en-US" altLang="zh-CN" sz="2200" dirty="0" smtClean="0">
                <a:solidFill>
                  <a:schemeClr val="bg1"/>
                </a:solidFill>
                <a:latin typeface="思源黑体 Regular" panose="020B0500000000000000" pitchFamily="34" charset="-122"/>
                <a:ea typeface="思源黑体 Regular" panose="020B0500000000000000" pitchFamily="34" charset="-122"/>
              </a:rPr>
              <a:t>Cambodia</a:t>
            </a:r>
            <a:r>
              <a:rPr lang="zh-CN" altLang="en-US" sz="2200" dirty="0" smtClean="0">
                <a:solidFill>
                  <a:schemeClr val="bg1"/>
                </a:solidFill>
                <a:latin typeface="思源黑体 Regular" panose="020B0500000000000000" pitchFamily="34" charset="-122"/>
                <a:ea typeface="思源黑体 Regular" panose="020B0500000000000000" pitchFamily="34" charset="-122"/>
              </a:rPr>
              <a:t>）的</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主体民族是高棉族，中国史籍称吉蔑，是同名异译。</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约于公元 </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 </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世纪建立了扶南王国，是东南亚地区最早的古代国家之一。</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扶南王国是初期封建社会，实行分封制。</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深受印度文化的影响，引进了南印度文字和历法。婆罗门教成为国教；佛教也很盛行，国人信佛“乐善好施”。</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公元 </a:t>
            </a:r>
            <a:r>
              <a:rPr lang="en-US" altLang="zh-CN" sz="2200" dirty="0" smtClean="0">
                <a:solidFill>
                  <a:schemeClr val="bg1"/>
                </a:solidFill>
                <a:latin typeface="思源黑体 Regular" panose="020B0500000000000000" pitchFamily="34" charset="-122"/>
                <a:ea typeface="思源黑体 Regular" panose="020B0500000000000000" pitchFamily="34" charset="-122"/>
              </a:rPr>
              <a:t>6 </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世纪初，由于扶南国内阶级矛盾的日趋尖锐，以及统治阶级内部争夺王位的内讧加剧，引发了国内的动乱，使扶南王国急剧衰落，为属国真腊所灭。</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9020418" cy="707886"/>
          </a:xfrm>
          <a:prstGeom prst="rect">
            <a:avLst/>
          </a:prstGeom>
          <a:noFill/>
        </p:spPr>
        <p:txBody>
          <a:bodyPr wrap="non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（一）柬埔寨：扶南、真腊和吴哥王朝 </a:t>
            </a:r>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sp>
        <p:nvSpPr>
          <p:cNvPr id="2" name="文本框 1"/>
          <p:cNvSpPr txBox="1"/>
          <p:nvPr/>
        </p:nvSpPr>
        <p:spPr>
          <a:xfrm>
            <a:off x="603910" y="1433139"/>
            <a:ext cx="5969391" cy="553998"/>
          </a:xfrm>
          <a:prstGeom prst="rect">
            <a:avLst/>
          </a:prstGeom>
          <a:noFill/>
        </p:spPr>
        <p:txBody>
          <a:bodyPr wrap="none" rtlCol="0">
            <a:spAutoFit/>
          </a:bodyPr>
          <a:lstStyle/>
          <a:p>
            <a:r>
              <a:rPr lang="zh-CN" altLang="en-US" sz="3000" dirty="0" smtClean="0">
                <a:solidFill>
                  <a:schemeClr val="bg1"/>
                </a:solidFill>
                <a:latin typeface="思源黑体 Regular" panose="020B0500000000000000" pitchFamily="34" charset="-122"/>
                <a:ea typeface="思源黑体 Regular" panose="020B0500000000000000" pitchFamily="34" charset="-122"/>
              </a:rPr>
              <a:t>扶南（</a:t>
            </a:r>
            <a:r>
              <a:rPr lang="en-US" altLang="zh-CN" sz="3000" dirty="0" err="1" smtClean="0">
                <a:solidFill>
                  <a:schemeClr val="bg1"/>
                </a:solidFill>
                <a:latin typeface="思源黑体 Regular" panose="020B0500000000000000" pitchFamily="34" charset="-122"/>
                <a:ea typeface="思源黑体 Regular" panose="020B0500000000000000" pitchFamily="34" charset="-122"/>
              </a:rPr>
              <a:t>Funan</a:t>
            </a:r>
            <a:r>
              <a:rPr lang="zh-CN" altLang="en-US" sz="3000" dirty="0" smtClean="0">
                <a:solidFill>
                  <a:schemeClr val="bg1"/>
                </a:solidFill>
                <a:latin typeface="思源黑体 Regular" panose="020B0500000000000000" pitchFamily="34" charset="-122"/>
                <a:ea typeface="思源黑体 Regular" panose="020B0500000000000000" pitchFamily="34" charset="-122"/>
              </a:rPr>
              <a:t>，约</a:t>
            </a:r>
            <a:r>
              <a:rPr lang="en-US" altLang="zh-CN" sz="3000" dirty="0" smtClean="0">
                <a:solidFill>
                  <a:schemeClr val="bg1"/>
                </a:solidFill>
                <a:latin typeface="思源黑体 Regular" panose="020B0500000000000000" pitchFamily="34" charset="-122"/>
                <a:ea typeface="思源黑体 Regular" panose="020B0500000000000000" pitchFamily="34" charset="-122"/>
              </a:rPr>
              <a:t>1</a:t>
            </a:r>
            <a:r>
              <a:rPr lang="zh-CN" altLang="en-US" sz="3000" dirty="0" smtClean="0">
                <a:solidFill>
                  <a:schemeClr val="bg1"/>
                </a:solidFill>
                <a:latin typeface="思源黑体 Regular" panose="020B0500000000000000" pitchFamily="34" charset="-122"/>
                <a:ea typeface="思源黑体 Regular" panose="020B0500000000000000" pitchFamily="34" charset="-122"/>
              </a:rPr>
              <a:t>世纪到</a:t>
            </a:r>
            <a:r>
              <a:rPr lang="en-US" altLang="zh-CN" sz="3000" dirty="0" smtClean="0">
                <a:solidFill>
                  <a:schemeClr val="bg1"/>
                </a:solidFill>
                <a:latin typeface="思源黑体 Regular" panose="020B0500000000000000" pitchFamily="34" charset="-122"/>
                <a:ea typeface="思源黑体 Regular" panose="020B0500000000000000" pitchFamily="34" charset="-122"/>
              </a:rPr>
              <a:t>7</a:t>
            </a:r>
            <a:r>
              <a:rPr lang="zh-CN" altLang="en-US" sz="3000" dirty="0" smtClean="0">
                <a:solidFill>
                  <a:schemeClr val="bg1"/>
                </a:solidFill>
                <a:latin typeface="思源黑体 Regular" panose="020B0500000000000000" pitchFamily="34" charset="-122"/>
                <a:ea typeface="思源黑体 Regular" panose="020B0500000000000000" pitchFamily="34" charset="-122"/>
              </a:rPr>
              <a:t>世纪）</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98835" y="332564"/>
            <a:ext cx="2018657" cy="1293202"/>
          </a:xfrm>
          <a:prstGeom prst="rect">
            <a:avLst/>
          </a:prstGeom>
        </p:spPr>
      </p:pic>
    </p:spTree>
    <p:extLst>
      <p:ext uri="{BB962C8B-B14F-4D97-AF65-F5344CB8AC3E}">
        <p14:creationId xmlns:p14="http://schemas.microsoft.com/office/powerpoint/2010/main" val="20684300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150625" y="1947556"/>
            <a:ext cx="4425290" cy="4101251"/>
          </a:xfrm>
          <a:prstGeom prst="rect">
            <a:avLst/>
          </a:prstGeom>
        </p:spPr>
        <p:txBody>
          <a:bodyPr wrap="square">
            <a:spAutoFit/>
          </a:bodyPr>
          <a:lstStyle/>
          <a:p>
            <a:pPr algn="just">
              <a:lnSpc>
                <a:spcPct val="150000"/>
              </a:lnSpc>
            </a:pPr>
            <a:r>
              <a:rPr lang="zh-CN" altLang="en-US" sz="2200" dirty="0" smtClean="0">
                <a:solidFill>
                  <a:schemeClr val="bg1"/>
                </a:solidFill>
                <a:latin typeface="思源黑体 Regular" panose="020B0500000000000000" pitchFamily="34" charset="-122"/>
                <a:ea typeface="思源黑体 Regular" panose="020B0500000000000000" pitchFamily="34" charset="-122"/>
              </a:rPr>
              <a:t>公元 </a:t>
            </a:r>
            <a:r>
              <a:rPr lang="en-US" altLang="zh-CN" sz="2200" dirty="0" smtClean="0">
                <a:solidFill>
                  <a:schemeClr val="bg1"/>
                </a:solidFill>
                <a:latin typeface="思源黑体 Regular" panose="020B0500000000000000" pitchFamily="34" charset="-122"/>
                <a:ea typeface="思源黑体 Regular" panose="020B0500000000000000" pitchFamily="34" charset="-122"/>
              </a:rPr>
              <a:t>3</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r>
              <a:rPr lang="en-US" altLang="zh-CN" sz="2200" dirty="0" smtClean="0">
                <a:solidFill>
                  <a:schemeClr val="bg1"/>
                </a:solidFill>
                <a:latin typeface="思源黑体 Regular" panose="020B0500000000000000" pitchFamily="34" charset="-122"/>
                <a:ea typeface="思源黑体 Regular" panose="020B0500000000000000" pitchFamily="34" charset="-122"/>
              </a:rPr>
              <a:t>4 </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世纪在范氏王朝统治时期，国力强盛，以武力征服邻国皆纳入版图，据</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晋书</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说：“其境广袤三千里，有城邑宫室”，成为东南亚地区的一个强大的王国。其领土包括现在柬埔寨全境、越南南部、泰国南部直至马来半岛北部地区。</a:t>
            </a:r>
            <a:endParaRPr lang="zh-CN" altLang="en-US"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8757976" y="619835"/>
            <a:ext cx="1210588" cy="707886"/>
          </a:xfrm>
          <a:prstGeom prst="rect">
            <a:avLst/>
          </a:prstGeom>
          <a:noFill/>
        </p:spPr>
        <p:txBody>
          <a:bodyPr wrap="non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扶南</a:t>
            </a:r>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0936" y="1019882"/>
            <a:ext cx="5858037" cy="4818235"/>
          </a:xfrm>
          <a:prstGeom prst="rect">
            <a:avLst/>
          </a:prstGeom>
        </p:spPr>
      </p:pic>
    </p:spTree>
    <p:extLst>
      <p:ext uri="{BB962C8B-B14F-4D97-AF65-F5344CB8AC3E}">
        <p14:creationId xmlns:p14="http://schemas.microsoft.com/office/powerpoint/2010/main" val="24782888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8647095" cy="364715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en-US" altLang="zh-CN" sz="2200" dirty="0" smtClean="0">
                <a:solidFill>
                  <a:schemeClr val="bg1"/>
                </a:solidFill>
                <a:latin typeface="思源黑体 Regular" panose="020B0500000000000000" pitchFamily="34" charset="-122"/>
                <a:ea typeface="思源黑体 Regular" panose="020B0500000000000000" pitchFamily="34" charset="-122"/>
              </a:rPr>
              <a:t>6 </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世纪中叶，扶南的属国真腊兴起，乘扶南衰微约于公元 </a:t>
            </a:r>
            <a:r>
              <a:rPr lang="en-US" altLang="zh-CN" sz="2200" dirty="0" smtClean="0">
                <a:solidFill>
                  <a:schemeClr val="bg1"/>
                </a:solidFill>
                <a:latin typeface="思源黑体 Regular" panose="020B0500000000000000" pitchFamily="34" charset="-122"/>
                <a:ea typeface="思源黑体 Regular" panose="020B0500000000000000" pitchFamily="34" charset="-122"/>
              </a:rPr>
              <a:t>540</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年发动了兼并扶南的战争，据</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唐会要</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真腊国</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记载：“梁大同中（公元</a:t>
            </a:r>
            <a:r>
              <a:rPr lang="en-US" altLang="zh-CN" sz="2200" dirty="0" smtClean="0">
                <a:solidFill>
                  <a:schemeClr val="bg1"/>
                </a:solidFill>
                <a:latin typeface="思源黑体 Regular" panose="020B0500000000000000" pitchFamily="34" charset="-122"/>
                <a:ea typeface="思源黑体 Regular" panose="020B0500000000000000" pitchFamily="34" charset="-122"/>
              </a:rPr>
              <a:t>535-546 </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年），始并扶南而有其国。”但直到唐贞观初（公元 </a:t>
            </a:r>
            <a:r>
              <a:rPr lang="en-US" altLang="zh-CN" sz="2200" dirty="0" smtClean="0">
                <a:solidFill>
                  <a:schemeClr val="bg1"/>
                </a:solidFill>
                <a:latin typeface="思源黑体 Regular" panose="020B0500000000000000" pitchFamily="34" charset="-122"/>
                <a:ea typeface="思源黑体 Regular" panose="020B0500000000000000" pitchFamily="34" charset="-122"/>
              </a:rPr>
              <a:t>627-649 </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年），扶南才最后被灭亡。</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真腊国的封建制度已日臻完善，军事力量很强，引进了骑兵兵种。</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到 </a:t>
            </a:r>
            <a:r>
              <a:rPr lang="en-US" altLang="zh-CN" sz="2200" dirty="0" smtClean="0">
                <a:solidFill>
                  <a:schemeClr val="bg1"/>
                </a:solidFill>
                <a:latin typeface="思源黑体 Regular" panose="020B0500000000000000" pitchFamily="34" charset="-122"/>
                <a:ea typeface="思源黑体 Regular" panose="020B0500000000000000" pitchFamily="34" charset="-122"/>
              </a:rPr>
              <a:t>8 </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世纪初，由于国内政治动荡不安，终于导致国家分裂为北部的陆真腊和南部的水真腊。水真腊临海，一度受到爪哇海盗的控制。</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9020418" cy="707886"/>
          </a:xfrm>
          <a:prstGeom prst="rect">
            <a:avLst/>
          </a:prstGeom>
          <a:noFill/>
        </p:spPr>
        <p:txBody>
          <a:bodyPr wrap="non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（一）柬埔寨：扶南、真腊和吴哥王朝 </a:t>
            </a:r>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sp>
        <p:nvSpPr>
          <p:cNvPr id="2" name="文本框 1"/>
          <p:cNvSpPr txBox="1"/>
          <p:nvPr/>
        </p:nvSpPr>
        <p:spPr>
          <a:xfrm>
            <a:off x="603910" y="1433139"/>
            <a:ext cx="5543505" cy="553998"/>
          </a:xfrm>
          <a:prstGeom prst="rect">
            <a:avLst/>
          </a:prstGeom>
          <a:noFill/>
        </p:spPr>
        <p:txBody>
          <a:bodyPr wrap="none" rtlCol="0">
            <a:spAutoFit/>
          </a:bodyPr>
          <a:lstStyle/>
          <a:p>
            <a:r>
              <a:rPr lang="zh-CN" altLang="en-US" sz="3000" dirty="0" smtClean="0">
                <a:solidFill>
                  <a:schemeClr val="bg1"/>
                </a:solidFill>
                <a:latin typeface="思源黑体 Regular" panose="020B0500000000000000" pitchFamily="34" charset="-122"/>
                <a:ea typeface="思源黑体 Regular" panose="020B0500000000000000" pitchFamily="34" charset="-122"/>
              </a:rPr>
              <a:t>真腊（</a:t>
            </a:r>
            <a:r>
              <a:rPr lang="en-US" altLang="zh-CN" sz="3000" dirty="0" smtClean="0">
                <a:solidFill>
                  <a:schemeClr val="bg1"/>
                </a:solidFill>
                <a:latin typeface="思源黑体 Regular" panose="020B0500000000000000" pitchFamily="34" charset="-122"/>
                <a:ea typeface="思源黑体 Regular" panose="020B0500000000000000" pitchFamily="34" charset="-122"/>
              </a:rPr>
              <a:t>Chenla</a:t>
            </a:r>
            <a:r>
              <a:rPr lang="zh-CN" altLang="en-US" sz="3000" dirty="0" smtClean="0">
                <a:solidFill>
                  <a:schemeClr val="bg1"/>
                </a:solidFill>
                <a:latin typeface="思源黑体 Regular" panose="020B0500000000000000" pitchFamily="34" charset="-122"/>
                <a:ea typeface="思源黑体 Regular" panose="020B0500000000000000" pitchFamily="34" charset="-122"/>
              </a:rPr>
              <a:t>，约</a:t>
            </a:r>
            <a:r>
              <a:rPr lang="en-US" altLang="zh-CN" sz="3000" dirty="0" smtClean="0">
                <a:solidFill>
                  <a:schemeClr val="bg1"/>
                </a:solidFill>
                <a:latin typeface="思源黑体 Regular" panose="020B0500000000000000" pitchFamily="34" charset="-122"/>
                <a:ea typeface="思源黑体 Regular" panose="020B0500000000000000" pitchFamily="34" charset="-122"/>
              </a:rPr>
              <a:t>550-802</a:t>
            </a:r>
            <a:r>
              <a:rPr lang="zh-CN" altLang="en-US" sz="3000" dirty="0" smtClean="0">
                <a:solidFill>
                  <a:schemeClr val="bg1"/>
                </a:solidFill>
                <a:latin typeface="思源黑体 Regular" panose="020B0500000000000000" pitchFamily="34" charset="-122"/>
                <a:ea typeface="思源黑体 Regular" panose="020B0500000000000000" pitchFamily="34" charset="-122"/>
              </a:rPr>
              <a:t>年）</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pic>
        <p:nvPicPr>
          <p:cNvPr id="4" name="图片 3"/>
          <p:cNvPicPr>
            <a:picLocks noChangeAspect="1"/>
          </p:cNvPicPr>
          <p:nvPr/>
        </p:nvPicPr>
        <p:blipFill>
          <a:blip r:embed="rId2"/>
          <a:stretch>
            <a:fillRect/>
          </a:stretch>
        </p:blipFill>
        <p:spPr>
          <a:xfrm>
            <a:off x="9548308" y="2202593"/>
            <a:ext cx="2346388" cy="3051312"/>
          </a:xfrm>
          <a:prstGeom prst="rect">
            <a:avLst/>
          </a:prstGeom>
        </p:spPr>
      </p:pic>
    </p:spTree>
    <p:extLst>
      <p:ext uri="{BB962C8B-B14F-4D97-AF65-F5344CB8AC3E}">
        <p14:creationId xmlns:p14="http://schemas.microsoft.com/office/powerpoint/2010/main" val="199160559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8757976" y="619835"/>
            <a:ext cx="1210588" cy="707886"/>
          </a:xfrm>
          <a:prstGeom prst="rect">
            <a:avLst/>
          </a:prstGeom>
          <a:noFill/>
        </p:spPr>
        <p:txBody>
          <a:bodyPr wrap="non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真腊</a:t>
            </a:r>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sp>
        <p:nvSpPr>
          <p:cNvPr id="3" name="矩形 2"/>
          <p:cNvSpPr/>
          <p:nvPr/>
        </p:nvSpPr>
        <p:spPr>
          <a:xfrm>
            <a:off x="7257846" y="2063714"/>
            <a:ext cx="4425290" cy="4101251"/>
          </a:xfrm>
          <a:prstGeom prst="rect">
            <a:avLst/>
          </a:prstGeom>
        </p:spPr>
        <p:txBody>
          <a:bodyPr wrap="square">
            <a:spAutoFit/>
          </a:bodyPr>
          <a:lstStyle/>
          <a:p>
            <a:pPr algn="just">
              <a:lnSpc>
                <a:spcPct val="150000"/>
              </a:lnSpc>
            </a:pPr>
            <a:r>
              <a:rPr lang="zh-CN" altLang="en-US" sz="2200" dirty="0" smtClean="0">
                <a:solidFill>
                  <a:schemeClr val="bg1"/>
                </a:solidFill>
                <a:latin typeface="思源黑体 Regular" panose="020B0500000000000000" pitchFamily="34" charset="-122"/>
                <a:ea typeface="思源黑体 Regular" panose="020B0500000000000000" pitchFamily="34" charset="-122"/>
              </a:rPr>
              <a:t>公元 </a:t>
            </a:r>
            <a:r>
              <a:rPr lang="en-US" altLang="zh-CN" sz="2200" dirty="0" smtClean="0">
                <a:solidFill>
                  <a:schemeClr val="bg1"/>
                </a:solidFill>
                <a:latin typeface="思源黑体 Regular" panose="020B0500000000000000" pitchFamily="34" charset="-122"/>
                <a:ea typeface="思源黑体 Regular" panose="020B0500000000000000" pitchFamily="34" charset="-122"/>
              </a:rPr>
              <a:t>3</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r>
              <a:rPr lang="en-US" altLang="zh-CN" sz="2200" dirty="0" smtClean="0">
                <a:solidFill>
                  <a:schemeClr val="bg1"/>
                </a:solidFill>
                <a:latin typeface="思源黑体 Regular" panose="020B0500000000000000" pitchFamily="34" charset="-122"/>
                <a:ea typeface="思源黑体 Regular" panose="020B0500000000000000" pitchFamily="34" charset="-122"/>
              </a:rPr>
              <a:t>4 </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世纪在范氏王朝统治时期，国力强盛，以武力征服邻国皆纳入版图，据</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晋书</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说：“其境广袤三千里，有城邑宫室”，成为东南亚地区的一个强大的王国。其领土包括现在柬埔寨全境、越南南部、泰国南部直至马来半岛北部地区。</a:t>
            </a:r>
            <a:endParaRPr lang="zh-CN" altLang="en-US" sz="2200" dirty="0">
              <a:solidFill>
                <a:schemeClr val="bg1"/>
              </a:solidFill>
              <a:latin typeface="思源黑体 Regular" panose="020B0500000000000000" pitchFamily="34" charset="-122"/>
              <a:ea typeface="思源黑体 Regular" panose="020B0500000000000000" pitchFamily="34" charset="-122"/>
            </a:endParaRP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5173" y="1327721"/>
            <a:ext cx="6667500" cy="4857750"/>
          </a:xfrm>
          <a:prstGeom prst="rect">
            <a:avLst/>
          </a:prstGeom>
        </p:spPr>
      </p:pic>
    </p:spTree>
    <p:extLst>
      <p:ext uri="{BB962C8B-B14F-4D97-AF65-F5344CB8AC3E}">
        <p14:creationId xmlns:p14="http://schemas.microsoft.com/office/powerpoint/2010/main" val="42655292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矩形 10"/>
          <p:cNvSpPr/>
          <p:nvPr/>
        </p:nvSpPr>
        <p:spPr>
          <a:xfrm>
            <a:off x="0" y="889842"/>
            <a:ext cx="12192000" cy="5037826"/>
          </a:xfrm>
          <a:prstGeom prst="rect">
            <a:avLst/>
          </a:prstGeom>
          <a:solidFill>
            <a:srgbClr val="312824"/>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366727" y="3054812"/>
            <a:ext cx="5458546" cy="707886"/>
          </a:xfrm>
          <a:prstGeom prst="rect">
            <a:avLst/>
          </a:prstGeom>
          <a:noFill/>
        </p:spPr>
        <p:txBody>
          <a:bodyPr wrap="none" rtlCol="0">
            <a:spAutoFit/>
          </a:bodyPr>
          <a:lstStyle/>
          <a:p>
            <a:r>
              <a:rPr lang="zh-CN" altLang="en-US" sz="4000" b="1" dirty="0" smtClean="0">
                <a:solidFill>
                  <a:schemeClr val="bg1"/>
                </a:solidFill>
                <a:latin typeface="思源黑体 Regular" panose="020B0500000000000000" pitchFamily="34" charset="-122"/>
                <a:ea typeface="思源黑体 Regular" panose="020B0500000000000000" pitchFamily="34" charset="-122"/>
              </a:rPr>
              <a:t>一、地理、人种、语言</a:t>
            </a:r>
            <a:endParaRPr lang="zh-CN" altLang="en-US" sz="4000" b="1"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24854288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415498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公元 </a:t>
            </a:r>
            <a:r>
              <a:rPr lang="en-US" altLang="zh-CN" sz="2200" dirty="0" smtClean="0">
                <a:solidFill>
                  <a:schemeClr val="bg1"/>
                </a:solidFill>
                <a:latin typeface="思源黑体 Regular" panose="020B0500000000000000" pitchFamily="34" charset="-122"/>
                <a:ea typeface="思源黑体 Regular" panose="020B0500000000000000" pitchFamily="34" charset="-122"/>
              </a:rPr>
              <a:t>802 </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年，由爪哇海盗掠走的一位真腊王子回到故国，被水真腊的旧臣们拥戴为王，号阇耶跋摩二世（</a:t>
            </a:r>
            <a:r>
              <a:rPr lang="en-US" altLang="zh-CN" sz="2200" dirty="0" smtClean="0">
                <a:solidFill>
                  <a:schemeClr val="bg1"/>
                </a:solidFill>
                <a:latin typeface="思源黑体 Regular" panose="020B0500000000000000" pitchFamily="34" charset="-122"/>
                <a:ea typeface="思源黑体 Regular" panose="020B0500000000000000" pitchFamily="34" charset="-122"/>
              </a:rPr>
              <a:t>802-869 </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年）大约又用几十年的时间才完成了水陆真腊的统一。由于阇耶跋摩二世及其以后诸王，均建都在柬埔寨暹粒省的吴哥地区，故称其为“吴哥王朝”，又称</a:t>
            </a:r>
            <a:r>
              <a:rPr lang="zh-CN" altLang="en-US" sz="2200" dirty="0" smtClean="0">
                <a:solidFill>
                  <a:schemeClr val="bg1"/>
                </a:solidFill>
                <a:latin typeface="思源黑体 Regular" panose="020B0500000000000000" pitchFamily="34" charset="-122"/>
                <a:ea typeface="思源黑体 Regular" panose="020B0500000000000000" pitchFamily="34" charset="-122"/>
              </a:rPr>
              <a:t>“高棉帝国”（</a:t>
            </a:r>
            <a:r>
              <a:rPr lang="en-US" altLang="zh-CN" sz="2200" dirty="0">
                <a:solidFill>
                  <a:schemeClr val="bg1"/>
                </a:solidFill>
                <a:latin typeface="思源黑体 Regular" panose="020B0500000000000000" pitchFamily="34" charset="-122"/>
                <a:ea typeface="思源黑体 Regular" panose="020B0500000000000000" pitchFamily="34" charset="-122"/>
              </a:rPr>
              <a:t>Khmer Empire</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en-US" altLang="zh-CN" sz="2200" dirty="0" smtClean="0">
                <a:solidFill>
                  <a:schemeClr val="bg1"/>
                </a:solidFill>
                <a:latin typeface="思源黑体 Regular" panose="020B0500000000000000" pitchFamily="34" charset="-122"/>
                <a:ea typeface="思源黑体 Regular" panose="020B0500000000000000" pitchFamily="34" charset="-122"/>
              </a:rPr>
              <a:t>11</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世纪前期苏利耶跋摩二世（</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1113-1150</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年）在位，吴哥国势鼎盛。苏利耶跋摩二世向西向东扩张势力使吴哥王朝疆域辽阔，还主持建造了举世闻名的吴哥窟，这是一座“全世界最大的宗教建筑物”，也是他的陵墓。</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统治者的好大喜功，沉醉于庞大的神庙建筑，耗尽了国力，从而招致占婆的入侵。</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9020418" cy="707886"/>
          </a:xfrm>
          <a:prstGeom prst="rect">
            <a:avLst/>
          </a:prstGeom>
          <a:noFill/>
        </p:spPr>
        <p:txBody>
          <a:bodyPr wrap="non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（一）柬埔寨：扶南、真腊和吴哥王朝 </a:t>
            </a:r>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sp>
        <p:nvSpPr>
          <p:cNvPr id="2" name="文本框 1"/>
          <p:cNvSpPr txBox="1"/>
          <p:nvPr/>
        </p:nvSpPr>
        <p:spPr>
          <a:xfrm>
            <a:off x="603910" y="1433139"/>
            <a:ext cx="6159378" cy="553998"/>
          </a:xfrm>
          <a:prstGeom prst="rect">
            <a:avLst/>
          </a:prstGeom>
          <a:noFill/>
        </p:spPr>
        <p:txBody>
          <a:bodyPr wrap="none" rtlCol="0">
            <a:spAutoFit/>
          </a:bodyPr>
          <a:lstStyle/>
          <a:p>
            <a:r>
              <a:rPr lang="zh-CN" altLang="en-US" sz="3000" dirty="0" smtClean="0">
                <a:solidFill>
                  <a:schemeClr val="bg1"/>
                </a:solidFill>
                <a:latin typeface="思源黑体 Regular" panose="020B0500000000000000" pitchFamily="34" charset="-122"/>
                <a:ea typeface="思源黑体 Regular" panose="020B0500000000000000" pitchFamily="34" charset="-122"/>
              </a:rPr>
              <a:t>吴哥王朝（</a:t>
            </a:r>
            <a:r>
              <a:rPr lang="en-US" altLang="zh-CN" sz="3000" dirty="0" smtClean="0">
                <a:solidFill>
                  <a:schemeClr val="bg1"/>
                </a:solidFill>
                <a:latin typeface="思源黑体 Regular" panose="020B0500000000000000" pitchFamily="34" charset="-122"/>
                <a:ea typeface="思源黑体 Regular" panose="020B0500000000000000" pitchFamily="34" charset="-122"/>
              </a:rPr>
              <a:t>Angkor</a:t>
            </a:r>
            <a:r>
              <a:rPr lang="zh-CN" altLang="en-US" sz="3000" dirty="0" smtClean="0">
                <a:solidFill>
                  <a:schemeClr val="bg1"/>
                </a:solidFill>
                <a:latin typeface="思源黑体 Regular" panose="020B0500000000000000" pitchFamily="34" charset="-122"/>
                <a:ea typeface="思源黑体 Regular" panose="020B0500000000000000" pitchFamily="34" charset="-122"/>
              </a:rPr>
              <a:t>，</a:t>
            </a:r>
            <a:r>
              <a:rPr lang="en-US" altLang="zh-CN" sz="3000" dirty="0" smtClean="0">
                <a:solidFill>
                  <a:schemeClr val="bg1"/>
                </a:solidFill>
                <a:latin typeface="思源黑体 Regular" panose="020B0500000000000000" pitchFamily="34" charset="-122"/>
                <a:ea typeface="思源黑体 Regular" panose="020B0500000000000000" pitchFamily="34" charset="-122"/>
              </a:rPr>
              <a:t>802-1431</a:t>
            </a:r>
            <a:r>
              <a:rPr lang="zh-CN" altLang="en-US" sz="3000" dirty="0" smtClean="0">
                <a:solidFill>
                  <a:schemeClr val="bg1"/>
                </a:solidFill>
                <a:latin typeface="思源黑体 Regular" panose="020B0500000000000000" pitchFamily="34" charset="-122"/>
                <a:ea typeface="思源黑体 Regular" panose="020B0500000000000000" pitchFamily="34" charset="-122"/>
              </a:rPr>
              <a:t>年）</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31804351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415498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在被誉为“胜利者的象征”阇耶跋摩七世当政时期（</a:t>
            </a:r>
            <a:r>
              <a:rPr lang="en-US" altLang="zh-CN" sz="2200" dirty="0">
                <a:solidFill>
                  <a:schemeClr val="bg1"/>
                </a:solidFill>
                <a:latin typeface="思源黑体 Regular" panose="020B0500000000000000" pitchFamily="34" charset="-122"/>
                <a:ea typeface="思源黑体 Regular" panose="020B0500000000000000" pitchFamily="34" charset="-122"/>
              </a:rPr>
              <a:t>1181</a:t>
            </a:r>
            <a:r>
              <a:rPr lang="zh-CN" altLang="en-US" sz="2200" dirty="0">
                <a:solidFill>
                  <a:schemeClr val="bg1"/>
                </a:solidFill>
                <a:latin typeface="思源黑体 Regular" panose="020B0500000000000000" pitchFamily="34" charset="-122"/>
                <a:ea typeface="思源黑体 Regular" panose="020B0500000000000000" pitchFamily="34" charset="-122"/>
              </a:rPr>
              <a:t>～</a:t>
            </a:r>
            <a:r>
              <a:rPr lang="en-US" altLang="zh-CN" sz="2200" dirty="0">
                <a:solidFill>
                  <a:schemeClr val="bg1"/>
                </a:solidFill>
                <a:latin typeface="思源黑体 Regular" panose="020B0500000000000000" pitchFamily="34" charset="-122"/>
                <a:ea typeface="思源黑体 Regular" panose="020B0500000000000000" pitchFamily="34" charset="-122"/>
              </a:rPr>
              <a:t>1219 </a:t>
            </a:r>
            <a:r>
              <a:rPr lang="zh-CN" altLang="en-US" sz="2200" dirty="0">
                <a:solidFill>
                  <a:schemeClr val="bg1"/>
                </a:solidFill>
                <a:latin typeface="思源黑体 Regular" panose="020B0500000000000000" pitchFamily="34" charset="-122"/>
                <a:ea typeface="思源黑体 Regular" panose="020B0500000000000000" pitchFamily="34" charset="-122"/>
              </a:rPr>
              <a:t>年），曾统治占婆国达 </a:t>
            </a:r>
            <a:r>
              <a:rPr lang="en-US" altLang="zh-CN" sz="2200" dirty="0">
                <a:solidFill>
                  <a:schemeClr val="bg1"/>
                </a:solidFill>
                <a:latin typeface="思源黑体 Regular" panose="020B0500000000000000" pitchFamily="34" charset="-122"/>
                <a:ea typeface="思源黑体 Regular" panose="020B0500000000000000" pitchFamily="34" charset="-122"/>
              </a:rPr>
              <a:t>23 </a:t>
            </a:r>
            <a:r>
              <a:rPr lang="zh-CN" altLang="en-US" sz="2200" dirty="0">
                <a:solidFill>
                  <a:schemeClr val="bg1"/>
                </a:solidFill>
                <a:latin typeface="思源黑体 Regular" panose="020B0500000000000000" pitchFamily="34" charset="-122"/>
                <a:ea typeface="思源黑体 Regular" panose="020B0500000000000000" pitchFamily="34" charset="-122"/>
              </a:rPr>
              <a:t>年之久（</a:t>
            </a:r>
            <a:r>
              <a:rPr lang="en-US" altLang="zh-CN" sz="2200" dirty="0">
                <a:solidFill>
                  <a:schemeClr val="bg1"/>
                </a:solidFill>
                <a:latin typeface="思源黑体 Regular" panose="020B0500000000000000" pitchFamily="34" charset="-122"/>
                <a:ea typeface="思源黑体 Regular" panose="020B0500000000000000" pitchFamily="34" charset="-122"/>
              </a:rPr>
              <a:t>1203</a:t>
            </a:r>
            <a:r>
              <a:rPr lang="zh-CN" altLang="en-US" sz="2200" dirty="0">
                <a:solidFill>
                  <a:schemeClr val="bg1"/>
                </a:solidFill>
                <a:latin typeface="思源黑体 Regular" panose="020B0500000000000000" pitchFamily="34" charset="-122"/>
                <a:ea typeface="思源黑体 Regular" panose="020B0500000000000000" pitchFamily="34" charset="-122"/>
              </a:rPr>
              <a:t>～</a:t>
            </a:r>
            <a:r>
              <a:rPr lang="en-US" altLang="zh-CN" sz="2200" dirty="0">
                <a:solidFill>
                  <a:schemeClr val="bg1"/>
                </a:solidFill>
                <a:latin typeface="思源黑体 Regular" panose="020B0500000000000000" pitchFamily="34" charset="-122"/>
                <a:ea typeface="思源黑体 Regular" panose="020B0500000000000000" pitchFamily="34" charset="-122"/>
              </a:rPr>
              <a:t>1226 </a:t>
            </a:r>
            <a:r>
              <a:rPr lang="zh-CN" altLang="en-US" sz="2200" dirty="0">
                <a:solidFill>
                  <a:schemeClr val="bg1"/>
                </a:solidFill>
                <a:latin typeface="思源黑体 Regular" panose="020B0500000000000000" pitchFamily="34" charset="-122"/>
                <a:ea typeface="思源黑体 Regular" panose="020B0500000000000000" pitchFamily="34" charset="-122"/>
              </a:rPr>
              <a:t>年），他开疆扩土，建立了一个空前强大的王国，其版图除真腊本土外，还包括现在的泰国、老挝和缅甸的一部分以及马来半岛北部</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在内政方面他加强中央集权制，进一步发展了农业经济，这时在京城近郊已开凿三大人工湖，即东池、西池和北池，这些人工湖与河道相通，形成一个稠密的灌溉网，水稻年可三熟。工商业也很发达，民富国强</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他</a:t>
            </a:r>
            <a:r>
              <a:rPr lang="zh-CN" altLang="en-US" sz="2200" dirty="0">
                <a:solidFill>
                  <a:schemeClr val="bg1"/>
                </a:solidFill>
                <a:latin typeface="思源黑体 Regular" panose="020B0500000000000000" pitchFamily="34" charset="-122"/>
                <a:ea typeface="思源黑体 Regular" panose="020B0500000000000000" pitchFamily="34" charset="-122"/>
              </a:rPr>
              <a:t>好大喜功，挥霍无度，连年对外用兵和大规模修建王城和皇宫、寺院，耗尽了国力，农业经济遭到破坏，民穷国困，所以当他在 </a:t>
            </a:r>
            <a:r>
              <a:rPr lang="en-US" altLang="zh-CN" sz="2200" dirty="0">
                <a:solidFill>
                  <a:schemeClr val="bg1"/>
                </a:solidFill>
                <a:latin typeface="思源黑体 Regular" panose="020B0500000000000000" pitchFamily="34" charset="-122"/>
                <a:ea typeface="思源黑体 Regular" panose="020B0500000000000000" pitchFamily="34" charset="-122"/>
              </a:rPr>
              <a:t>1219 </a:t>
            </a:r>
            <a:r>
              <a:rPr lang="zh-CN" altLang="en-US" sz="2200" dirty="0">
                <a:solidFill>
                  <a:schemeClr val="bg1"/>
                </a:solidFill>
                <a:latin typeface="思源黑体 Regular" panose="020B0500000000000000" pitchFamily="34" charset="-122"/>
                <a:ea typeface="思源黑体 Regular" panose="020B0500000000000000" pitchFamily="34" charset="-122"/>
              </a:rPr>
              <a:t>年死去以后，吴哥</a:t>
            </a:r>
            <a:r>
              <a:rPr lang="zh-CN" altLang="en-US" sz="2200" dirty="0" smtClean="0">
                <a:solidFill>
                  <a:schemeClr val="bg1"/>
                </a:solidFill>
                <a:latin typeface="思源黑体 Regular" panose="020B0500000000000000" pitchFamily="34" charset="-122"/>
                <a:ea typeface="思源黑体 Regular" panose="020B0500000000000000" pitchFamily="34" charset="-122"/>
              </a:rPr>
              <a:t>王朝急剧衰落。</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9020418" cy="707886"/>
          </a:xfrm>
          <a:prstGeom prst="rect">
            <a:avLst/>
          </a:prstGeom>
          <a:noFill/>
        </p:spPr>
        <p:txBody>
          <a:bodyPr wrap="non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（一）柬埔寨：扶南、真腊和吴哥王朝 </a:t>
            </a:r>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sp>
        <p:nvSpPr>
          <p:cNvPr id="2" name="文本框 1"/>
          <p:cNvSpPr txBox="1"/>
          <p:nvPr/>
        </p:nvSpPr>
        <p:spPr>
          <a:xfrm>
            <a:off x="603910" y="1433139"/>
            <a:ext cx="6159378" cy="553998"/>
          </a:xfrm>
          <a:prstGeom prst="rect">
            <a:avLst/>
          </a:prstGeom>
          <a:noFill/>
        </p:spPr>
        <p:txBody>
          <a:bodyPr wrap="none" rtlCol="0">
            <a:spAutoFit/>
          </a:bodyPr>
          <a:lstStyle/>
          <a:p>
            <a:r>
              <a:rPr lang="zh-CN" altLang="en-US" sz="3000" dirty="0" smtClean="0">
                <a:solidFill>
                  <a:schemeClr val="bg1"/>
                </a:solidFill>
                <a:latin typeface="思源黑体 Regular" panose="020B0500000000000000" pitchFamily="34" charset="-122"/>
                <a:ea typeface="思源黑体 Regular" panose="020B0500000000000000" pitchFamily="34" charset="-122"/>
              </a:rPr>
              <a:t>吴哥王朝（</a:t>
            </a:r>
            <a:r>
              <a:rPr lang="en-US" altLang="zh-CN" sz="3000" dirty="0" smtClean="0">
                <a:solidFill>
                  <a:schemeClr val="bg1"/>
                </a:solidFill>
                <a:latin typeface="思源黑体 Regular" panose="020B0500000000000000" pitchFamily="34" charset="-122"/>
                <a:ea typeface="思源黑体 Regular" panose="020B0500000000000000" pitchFamily="34" charset="-122"/>
              </a:rPr>
              <a:t>Angkor</a:t>
            </a:r>
            <a:r>
              <a:rPr lang="zh-CN" altLang="en-US" sz="3000" dirty="0" smtClean="0">
                <a:solidFill>
                  <a:schemeClr val="bg1"/>
                </a:solidFill>
                <a:latin typeface="思源黑体 Regular" panose="020B0500000000000000" pitchFamily="34" charset="-122"/>
                <a:ea typeface="思源黑体 Regular" panose="020B0500000000000000" pitchFamily="34" charset="-122"/>
              </a:rPr>
              <a:t>，</a:t>
            </a:r>
            <a:r>
              <a:rPr lang="en-US" altLang="zh-CN" sz="3000" dirty="0" smtClean="0">
                <a:solidFill>
                  <a:schemeClr val="bg1"/>
                </a:solidFill>
                <a:latin typeface="思源黑体 Regular" panose="020B0500000000000000" pitchFamily="34" charset="-122"/>
                <a:ea typeface="思源黑体 Regular" panose="020B0500000000000000" pitchFamily="34" charset="-122"/>
              </a:rPr>
              <a:t>802-1431</a:t>
            </a:r>
            <a:r>
              <a:rPr lang="zh-CN" altLang="en-US" sz="3000" dirty="0" smtClean="0">
                <a:solidFill>
                  <a:schemeClr val="bg1"/>
                </a:solidFill>
                <a:latin typeface="思源黑体 Regular" panose="020B0500000000000000" pitchFamily="34" charset="-122"/>
                <a:ea typeface="思源黑体 Regular" panose="020B0500000000000000" pitchFamily="34" charset="-122"/>
              </a:rPr>
              <a:t>年）</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28305342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312824"/>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3856" y="682831"/>
            <a:ext cx="3901327" cy="5492337"/>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38281" y="1247775"/>
            <a:ext cx="6096000" cy="4362450"/>
          </a:xfrm>
          <a:prstGeom prst="rect">
            <a:avLst/>
          </a:prstGeom>
        </p:spPr>
      </p:pic>
    </p:spTree>
    <p:extLst>
      <p:ext uri="{BB962C8B-B14F-4D97-AF65-F5344CB8AC3E}">
        <p14:creationId xmlns:p14="http://schemas.microsoft.com/office/powerpoint/2010/main" val="19834631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965262E-A68D-4228-8794-B4834BBBF0B4}"/>
              </a:ext>
            </a:extLst>
          </p:cNvPr>
          <p:cNvGrpSpPr/>
          <p:nvPr/>
        </p:nvGrpSpPr>
        <p:grpSpPr>
          <a:xfrm>
            <a:off x="4927600" y="2086954"/>
            <a:ext cx="135466" cy="4771046"/>
            <a:chOff x="4927600" y="2086954"/>
            <a:chExt cx="135466" cy="4771046"/>
          </a:xfrm>
        </p:grpSpPr>
        <p:cxnSp>
          <p:nvCxnSpPr>
            <p:cNvPr id="15" name="Straight Connector 14"/>
            <p:cNvCxnSpPr/>
            <p:nvPr/>
          </p:nvCxnSpPr>
          <p:spPr>
            <a:xfrm>
              <a:off x="4995333" y="2086954"/>
              <a:ext cx="0" cy="4771046"/>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6" name="Oval 15"/>
            <p:cNvSpPr/>
            <p:nvPr/>
          </p:nvSpPr>
          <p:spPr>
            <a:xfrm>
              <a:off x="4927600" y="2809465"/>
              <a:ext cx="135466" cy="135466"/>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grpSp>
      <p:pic>
        <p:nvPicPr>
          <p:cNvPr id="6" name="图片占位符 5"/>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t="18785" b="18785"/>
          <a:stretch>
            <a:fillRect/>
          </a:stretch>
        </p:blipFill>
        <p:spPr>
          <a:xfrm>
            <a:off x="4258876" y="509494"/>
            <a:ext cx="1472914" cy="1388534"/>
          </a:xfrm>
        </p:spPr>
      </p:pic>
      <p:pic>
        <p:nvPicPr>
          <p:cNvPr id="14" name="图片占位符 1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016" r="2016"/>
          <a:stretch>
            <a:fillRect/>
          </a:stretch>
        </p:blipFill>
        <p:spPr>
          <a:xfrm>
            <a:off x="5272088" y="2087563"/>
            <a:ext cx="6469062" cy="4497387"/>
          </a:xfrm>
        </p:spPr>
      </p:pic>
    </p:spTree>
    <p:extLst>
      <p:ext uri="{BB962C8B-B14F-4D97-AF65-F5344CB8AC3E}">
        <p14:creationId xmlns:p14="http://schemas.microsoft.com/office/powerpoint/2010/main" val="370415578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cxnSp>
        <p:nvCxnSpPr>
          <p:cNvPr id="6" name="Straight Connector 5"/>
          <p:cNvCxnSpPr/>
          <p:nvPr/>
        </p:nvCxnSpPr>
        <p:spPr>
          <a:xfrm>
            <a:off x="4995333" y="0"/>
            <a:ext cx="0" cy="685800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4927600" y="803574"/>
            <a:ext cx="135466" cy="135466"/>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 name="Oval 7"/>
          <p:cNvSpPr/>
          <p:nvPr/>
        </p:nvSpPr>
        <p:spPr>
          <a:xfrm>
            <a:off x="4927600" y="4962855"/>
            <a:ext cx="135466" cy="135466"/>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pic>
        <p:nvPicPr>
          <p:cNvPr id="19" name="图片占位符 18"/>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8886" b="8886"/>
          <a:stretch>
            <a:fillRect/>
          </a:stretch>
        </p:blipFill>
        <p:spPr>
          <a:xfrm>
            <a:off x="5889625" y="417513"/>
            <a:ext cx="4849813" cy="6022975"/>
          </a:xfrm>
        </p:spPr>
      </p:pic>
    </p:spTree>
    <p:extLst>
      <p:ext uri="{BB962C8B-B14F-4D97-AF65-F5344CB8AC3E}">
        <p14:creationId xmlns:p14="http://schemas.microsoft.com/office/powerpoint/2010/main" val="36976540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p:cNvCxnSpPr/>
          <p:nvPr/>
        </p:nvCxnSpPr>
        <p:spPr>
          <a:xfrm>
            <a:off x="4995333" y="0"/>
            <a:ext cx="0" cy="685800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4927600" y="803574"/>
            <a:ext cx="135466" cy="135466"/>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8" name="Oval 7"/>
          <p:cNvSpPr/>
          <p:nvPr/>
        </p:nvSpPr>
        <p:spPr>
          <a:xfrm>
            <a:off x="4927600" y="4962855"/>
            <a:ext cx="135466" cy="135466"/>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pic>
        <p:nvPicPr>
          <p:cNvPr id="4" name="图片占位符 3"/>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5886" b="15886"/>
          <a:stretch>
            <a:fillRect/>
          </a:stretch>
        </p:blipFill>
        <p:spPr>
          <a:xfrm>
            <a:off x="5276783" y="164221"/>
            <a:ext cx="6629400" cy="3065463"/>
          </a:xfrm>
        </p:spPr>
      </p:pic>
      <p:pic>
        <p:nvPicPr>
          <p:cNvPr id="15" name="图片占位符 14"/>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t="6341" b="6341"/>
          <a:stretch>
            <a:fillRect/>
          </a:stretch>
        </p:blipFill>
        <p:spPr>
          <a:xfrm>
            <a:off x="5276850" y="3429000"/>
            <a:ext cx="6629400" cy="3244850"/>
          </a:xfrm>
        </p:spPr>
      </p:pic>
    </p:spTree>
    <p:extLst>
      <p:ext uri="{BB962C8B-B14F-4D97-AF65-F5344CB8AC3E}">
        <p14:creationId xmlns:p14="http://schemas.microsoft.com/office/powerpoint/2010/main" val="2267742974"/>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cxnSp>
        <p:nvCxnSpPr>
          <p:cNvPr id="4" name="Straight Connector 3"/>
          <p:cNvCxnSpPr/>
          <p:nvPr/>
        </p:nvCxnSpPr>
        <p:spPr>
          <a:xfrm>
            <a:off x="4995333" y="0"/>
            <a:ext cx="0" cy="4885267"/>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5" name="Oval 4"/>
          <p:cNvSpPr/>
          <p:nvPr/>
        </p:nvSpPr>
        <p:spPr>
          <a:xfrm>
            <a:off x="4927600" y="775605"/>
            <a:ext cx="135466" cy="135466"/>
          </a:xfrm>
          <a:prstGeom prst="ellipse">
            <a:avLst/>
          </a:prstGeom>
          <a:solidFill>
            <a:schemeClr val="bg1"/>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pic>
        <p:nvPicPr>
          <p:cNvPr id="14" name="图片占位符 5"/>
          <p:cNvPicPr>
            <a:picLocks noGrp="1" noChangeAspect="1"/>
          </p:cNvPicPr>
          <p:nvPr>
            <p:ph type="pic" sz="quarter" idx="12"/>
          </p:nvPr>
        </p:nvPicPr>
        <p:blipFill>
          <a:blip r:embed="rId2" cstate="print">
            <a:extLst>
              <a:ext uri="{28A0092B-C50C-407E-A947-70E740481C1C}">
                <a14:useLocalDpi xmlns:a14="http://schemas.microsoft.com/office/drawing/2010/main" val="0"/>
              </a:ext>
            </a:extLst>
          </a:blip>
          <a:srcRect t="18785" b="18785"/>
          <a:stretch>
            <a:fillRect/>
          </a:stretch>
        </p:blipFill>
        <p:spPr>
          <a:xfrm>
            <a:off x="4157234" y="5051238"/>
            <a:ext cx="1472914" cy="1388534"/>
          </a:xfr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30148" y="233139"/>
            <a:ext cx="3774765" cy="2831074"/>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77063" y="3241641"/>
            <a:ext cx="5077839" cy="3387871"/>
          </a:xfrm>
          <a:prstGeom prst="rect">
            <a:avLst/>
          </a:prstGeom>
        </p:spPr>
      </p:pic>
    </p:spTree>
    <p:extLst>
      <p:ext uri="{BB962C8B-B14F-4D97-AF65-F5344CB8AC3E}">
        <p14:creationId xmlns:p14="http://schemas.microsoft.com/office/powerpoint/2010/main" val="843860349"/>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415498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公元 </a:t>
            </a:r>
            <a:r>
              <a:rPr lang="en-US" altLang="zh-CN" sz="2200" dirty="0">
                <a:solidFill>
                  <a:schemeClr val="bg1"/>
                </a:solidFill>
                <a:latin typeface="思源黑体 Regular" panose="020B0500000000000000" pitchFamily="34" charset="-122"/>
                <a:ea typeface="思源黑体 Regular" panose="020B0500000000000000" pitchFamily="34" charset="-122"/>
              </a:rPr>
              <a:t>1 </a:t>
            </a:r>
            <a:r>
              <a:rPr lang="zh-CN" altLang="en-US" sz="2200" dirty="0">
                <a:solidFill>
                  <a:schemeClr val="bg1"/>
                </a:solidFill>
                <a:latin typeface="思源黑体 Regular" panose="020B0500000000000000" pitchFamily="34" charset="-122"/>
                <a:ea typeface="思源黑体 Regular" panose="020B0500000000000000" pitchFamily="34" charset="-122"/>
              </a:rPr>
              <a:t>世纪前后，</a:t>
            </a:r>
            <a:r>
              <a:rPr lang="zh-CN" altLang="en-US" sz="2200" dirty="0" smtClean="0">
                <a:solidFill>
                  <a:schemeClr val="bg1"/>
                </a:solidFill>
                <a:latin typeface="思源黑体 Regular" panose="020B0500000000000000" pitchFamily="34" charset="-122"/>
                <a:ea typeface="思源黑体 Regular" panose="020B0500000000000000" pitchFamily="34" charset="-122"/>
              </a:rPr>
              <a:t>缅甸（</a:t>
            </a:r>
            <a:r>
              <a:rPr lang="en-US" altLang="zh-CN" sz="2200" dirty="0">
                <a:solidFill>
                  <a:schemeClr val="bg1"/>
                </a:solidFill>
                <a:latin typeface="思源黑体 Regular" panose="020B0500000000000000" pitchFamily="34" charset="-122"/>
                <a:ea typeface="思源黑体 Regular" panose="020B0500000000000000" pitchFamily="34" charset="-122"/>
              </a:rPr>
              <a:t>Burma/Myanmar </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）境内</a:t>
            </a:r>
            <a:r>
              <a:rPr lang="zh-CN" altLang="en-US" sz="2200" dirty="0">
                <a:solidFill>
                  <a:schemeClr val="bg1"/>
                </a:solidFill>
                <a:latin typeface="思源黑体 Regular" panose="020B0500000000000000" pitchFamily="34" charset="-122"/>
                <a:ea typeface="思源黑体 Regular" panose="020B0500000000000000" pitchFamily="34" charset="-122"/>
              </a:rPr>
              <a:t>已</a:t>
            </a:r>
            <a:r>
              <a:rPr lang="zh-CN" altLang="en-US" sz="2200" dirty="0" smtClean="0">
                <a:solidFill>
                  <a:schemeClr val="bg1"/>
                </a:solidFill>
                <a:latin typeface="思源黑体 Regular" panose="020B0500000000000000" pitchFamily="34" charset="-122"/>
                <a:ea typeface="思源黑体 Regular" panose="020B0500000000000000" pitchFamily="34" charset="-122"/>
              </a:rPr>
              <a:t>有一些各民族的小</a:t>
            </a:r>
            <a:r>
              <a:rPr lang="zh-CN" altLang="en-US" sz="2200" dirty="0">
                <a:solidFill>
                  <a:schemeClr val="bg1"/>
                </a:solidFill>
                <a:latin typeface="思源黑体 Regular" panose="020B0500000000000000" pitchFamily="34" charset="-122"/>
                <a:ea typeface="思源黑体 Regular" panose="020B0500000000000000" pitchFamily="34" charset="-122"/>
              </a:rPr>
              <a:t>王国存在：北部有掸族建立的掸国，曾向汉朝遣使</a:t>
            </a:r>
            <a:r>
              <a:rPr lang="zh-CN" altLang="en-US" sz="2200" dirty="0" smtClean="0">
                <a:solidFill>
                  <a:schemeClr val="bg1"/>
                </a:solidFill>
                <a:latin typeface="思源黑体 Regular" panose="020B0500000000000000" pitchFamily="34" charset="-122"/>
                <a:ea typeface="思源黑体 Regular" panose="020B0500000000000000" pitchFamily="34" charset="-122"/>
              </a:rPr>
              <a:t>通好；南部</a:t>
            </a:r>
            <a:r>
              <a:rPr lang="zh-CN" altLang="en-US" sz="2200" dirty="0">
                <a:solidFill>
                  <a:schemeClr val="bg1"/>
                </a:solidFill>
                <a:latin typeface="思源黑体 Regular" panose="020B0500000000000000" pitchFamily="34" charset="-122"/>
                <a:ea typeface="思源黑体 Regular" panose="020B0500000000000000" pitchFamily="34" charset="-122"/>
              </a:rPr>
              <a:t>有孟族建立的</a:t>
            </a:r>
            <a:r>
              <a:rPr lang="zh-CN" altLang="en-US" sz="2200" dirty="0" smtClean="0">
                <a:solidFill>
                  <a:schemeClr val="bg1"/>
                </a:solidFill>
                <a:latin typeface="思源黑体 Regular" panose="020B0500000000000000" pitchFamily="34" charset="-122"/>
                <a:ea typeface="思源黑体 Regular" panose="020B0500000000000000" pitchFamily="34" charset="-122"/>
              </a:rPr>
              <a:t>王国；缅甸</a:t>
            </a:r>
            <a:r>
              <a:rPr lang="zh-CN" altLang="en-US" sz="2200" dirty="0">
                <a:solidFill>
                  <a:schemeClr val="bg1"/>
                </a:solidFill>
                <a:latin typeface="思源黑体 Regular" panose="020B0500000000000000" pitchFamily="34" charset="-122"/>
                <a:ea typeface="思源黑体 Regular" panose="020B0500000000000000" pitchFamily="34" charset="-122"/>
              </a:rPr>
              <a:t>中部和南部有骠国，公元</a:t>
            </a:r>
            <a:r>
              <a:rPr lang="en-US" altLang="zh-CN" sz="2200" dirty="0">
                <a:solidFill>
                  <a:schemeClr val="bg1"/>
                </a:solidFill>
                <a:latin typeface="思源黑体 Regular" panose="020B0500000000000000" pitchFamily="34" charset="-122"/>
                <a:ea typeface="思源黑体 Regular" panose="020B0500000000000000" pitchFamily="34" charset="-122"/>
              </a:rPr>
              <a:t>7</a:t>
            </a:r>
            <a:r>
              <a:rPr lang="zh-CN" altLang="en-US" sz="2200" dirty="0">
                <a:solidFill>
                  <a:schemeClr val="bg1"/>
                </a:solidFill>
                <a:latin typeface="思源黑体 Regular" panose="020B0500000000000000" pitchFamily="34" charset="-122"/>
                <a:ea typeface="思源黑体 Regular" panose="020B0500000000000000" pitchFamily="34" charset="-122"/>
              </a:rPr>
              <a:t>世纪已发展成为一个幅员辽阔的强国。</a:t>
            </a:r>
          </a:p>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缅</a:t>
            </a:r>
            <a:r>
              <a:rPr lang="zh-CN" altLang="en-US" sz="2200" dirty="0">
                <a:solidFill>
                  <a:schemeClr val="bg1"/>
                </a:solidFill>
                <a:latin typeface="思源黑体 Regular" panose="020B0500000000000000" pitchFamily="34" charset="-122"/>
                <a:ea typeface="思源黑体 Regular" panose="020B0500000000000000" pitchFamily="34" charset="-122"/>
              </a:rPr>
              <a:t>族在公元</a:t>
            </a:r>
            <a:r>
              <a:rPr lang="en-US" altLang="zh-CN" sz="2200" dirty="0">
                <a:solidFill>
                  <a:schemeClr val="bg1"/>
                </a:solidFill>
                <a:latin typeface="思源黑体 Regular" panose="020B0500000000000000" pitchFamily="34" charset="-122"/>
                <a:ea typeface="思源黑体 Regular" panose="020B0500000000000000" pitchFamily="34" charset="-122"/>
              </a:rPr>
              <a:t>7 </a:t>
            </a:r>
            <a:r>
              <a:rPr lang="zh-CN" altLang="en-US" sz="2200" dirty="0">
                <a:solidFill>
                  <a:schemeClr val="bg1"/>
                </a:solidFill>
                <a:latin typeface="思源黑体 Regular" panose="020B0500000000000000" pitchFamily="34" charset="-122"/>
                <a:ea typeface="思源黑体 Regular" panose="020B0500000000000000" pitchFamily="34" charset="-122"/>
              </a:rPr>
              <a:t>世纪中叶，从掸邦高原进入缅甸的平原地区，在曼德勒</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以南定居</a:t>
            </a:r>
            <a:r>
              <a:rPr lang="zh-CN" altLang="en-US" sz="2200" dirty="0">
                <a:solidFill>
                  <a:schemeClr val="bg1"/>
                </a:solidFill>
                <a:latin typeface="思源黑体 Regular" panose="020B0500000000000000" pitchFamily="34" charset="-122"/>
                <a:ea typeface="思源黑体 Regular" panose="020B0500000000000000" pitchFamily="34" charset="-122"/>
              </a:rPr>
              <a:t>下来，兴修水利，发展了以种植稻谷为主的灌溉农业</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r>
              <a:rPr lang="en-US" altLang="zh-CN" sz="2200" dirty="0" smtClean="0">
                <a:solidFill>
                  <a:schemeClr val="bg1"/>
                </a:solidFill>
                <a:latin typeface="思源黑体 Regular" panose="020B0500000000000000" pitchFamily="34" charset="-122"/>
                <a:ea typeface="思源黑体 Regular" panose="020B0500000000000000" pitchFamily="34" charset="-122"/>
              </a:rPr>
              <a:t>9 </a:t>
            </a:r>
            <a:r>
              <a:rPr lang="zh-CN" altLang="en-US" sz="2200" dirty="0">
                <a:solidFill>
                  <a:schemeClr val="bg1"/>
                </a:solidFill>
                <a:latin typeface="思源黑体 Regular" panose="020B0500000000000000" pitchFamily="34" charset="-122"/>
                <a:ea typeface="思源黑体 Regular" panose="020B0500000000000000" pitchFamily="34" charset="-122"/>
              </a:rPr>
              <a:t>世纪来到伊洛瓦底江流域，公元 </a:t>
            </a:r>
            <a:r>
              <a:rPr lang="en-US" altLang="zh-CN" sz="2200" dirty="0">
                <a:solidFill>
                  <a:schemeClr val="bg1"/>
                </a:solidFill>
                <a:latin typeface="思源黑体 Regular" panose="020B0500000000000000" pitchFamily="34" charset="-122"/>
                <a:ea typeface="思源黑体 Regular" panose="020B0500000000000000" pitchFamily="34" charset="-122"/>
              </a:rPr>
              <a:t>849 </a:t>
            </a:r>
            <a:r>
              <a:rPr lang="zh-CN" altLang="en-US" sz="2200" dirty="0">
                <a:solidFill>
                  <a:schemeClr val="bg1"/>
                </a:solidFill>
                <a:latin typeface="思源黑体 Regular" panose="020B0500000000000000" pitchFamily="34" charset="-122"/>
                <a:ea typeface="思源黑体 Regular" panose="020B0500000000000000" pitchFamily="34" charset="-122"/>
              </a:rPr>
              <a:t>年修筑蒲甘城作为政治</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中心，蒲甘王朝初立。</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1044 </a:t>
            </a:r>
            <a:r>
              <a:rPr lang="zh-CN" altLang="en-US" sz="2200" dirty="0">
                <a:solidFill>
                  <a:schemeClr val="bg1"/>
                </a:solidFill>
                <a:latin typeface="思源黑体 Regular" panose="020B0500000000000000" pitchFamily="34" charset="-122"/>
                <a:ea typeface="思源黑体 Regular" panose="020B0500000000000000" pitchFamily="34" charset="-122"/>
              </a:rPr>
              <a:t>年，由缅族首领阿奴律</a:t>
            </a:r>
            <a:r>
              <a:rPr lang="zh-CN" altLang="en-US" sz="2200" dirty="0" smtClean="0">
                <a:solidFill>
                  <a:schemeClr val="bg1"/>
                </a:solidFill>
                <a:latin typeface="思源黑体 Regular" panose="020B0500000000000000" pitchFamily="34" charset="-122"/>
                <a:ea typeface="思源黑体 Regular" panose="020B0500000000000000" pitchFamily="34" charset="-122"/>
              </a:rPr>
              <a:t>陀继王位，南征北战，建立</a:t>
            </a:r>
            <a:r>
              <a:rPr lang="zh-CN" altLang="en-US" sz="2200" dirty="0">
                <a:solidFill>
                  <a:schemeClr val="bg1"/>
                </a:solidFill>
                <a:latin typeface="思源黑体 Regular" panose="020B0500000000000000" pitchFamily="34" charset="-122"/>
                <a:ea typeface="思源黑体 Regular" panose="020B0500000000000000" pitchFamily="34" charset="-122"/>
              </a:rPr>
              <a:t>了</a:t>
            </a:r>
            <a:r>
              <a:rPr lang="zh-CN" altLang="en-US" sz="2200" dirty="0">
                <a:solidFill>
                  <a:srgbClr val="FFFF00"/>
                </a:solidFill>
                <a:latin typeface="思源黑体 Regular" panose="020B0500000000000000" pitchFamily="34" charset="-122"/>
                <a:ea typeface="思源黑体 Regular" panose="020B0500000000000000" pitchFamily="34" charset="-122"/>
              </a:rPr>
              <a:t>缅甸历史上第一个统一全国的早期封建国家</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，将</a:t>
            </a:r>
            <a:r>
              <a:rPr lang="zh-CN" altLang="en-US" sz="2200" dirty="0">
                <a:solidFill>
                  <a:schemeClr val="bg1"/>
                </a:solidFill>
                <a:latin typeface="思源黑体 Regular" panose="020B0500000000000000" pitchFamily="34" charset="-122"/>
                <a:ea typeface="思源黑体 Regular" panose="020B0500000000000000" pitchFamily="34" charset="-122"/>
              </a:rPr>
              <a:t>其势力扩展到马来半岛和暹罗的广大地区。</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10443885" cy="707886"/>
          </a:xfrm>
          <a:prstGeom prst="rect">
            <a:avLst/>
          </a:prstGeom>
          <a:noFill/>
        </p:spPr>
        <p:txBody>
          <a:bodyPr wrap="non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（二</a:t>
            </a:r>
            <a:r>
              <a:rPr lang="zh-CN" altLang="en-US" sz="4000" dirty="0" smtClean="0">
                <a:solidFill>
                  <a:schemeClr val="bg1"/>
                </a:solidFill>
                <a:latin typeface="思源黑体 Regular" panose="020B0500000000000000" pitchFamily="34" charset="-122"/>
                <a:ea typeface="思源黑体 Regular" panose="020B0500000000000000" pitchFamily="34" charset="-122"/>
              </a:rPr>
              <a:t>）</a:t>
            </a:r>
            <a:r>
              <a:rPr lang="zh-CN" altLang="en-US" sz="4000" dirty="0">
                <a:solidFill>
                  <a:schemeClr val="bg1"/>
                </a:solidFill>
                <a:latin typeface="思源黑体 Regular" panose="020B0500000000000000" pitchFamily="34" charset="-122"/>
                <a:ea typeface="思源黑体 Regular" panose="020B0500000000000000" pitchFamily="34" charset="-122"/>
              </a:rPr>
              <a:t>缅甸：蒲甘王朝、东吁王朝和贡榜王朝</a:t>
            </a:r>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sp>
        <p:nvSpPr>
          <p:cNvPr id="2" name="文本框 1"/>
          <p:cNvSpPr txBox="1"/>
          <p:nvPr/>
        </p:nvSpPr>
        <p:spPr>
          <a:xfrm>
            <a:off x="603910" y="1433139"/>
            <a:ext cx="7510197" cy="553998"/>
          </a:xfrm>
          <a:prstGeom prst="rect">
            <a:avLst/>
          </a:prstGeom>
          <a:noFill/>
        </p:spPr>
        <p:txBody>
          <a:bodyPr wrap="none" rtlCol="0">
            <a:spAutoFit/>
          </a:bodyPr>
          <a:lstStyle/>
          <a:p>
            <a:r>
              <a:rPr lang="zh-CN" altLang="en-US" sz="3000" dirty="0" smtClean="0">
                <a:solidFill>
                  <a:schemeClr val="bg1"/>
                </a:solidFill>
                <a:latin typeface="思源黑体 Regular" panose="020B0500000000000000" pitchFamily="34" charset="-122"/>
                <a:ea typeface="思源黑体 Regular" panose="020B0500000000000000" pitchFamily="34" charset="-122"/>
              </a:rPr>
              <a:t>蒲甘王朝（</a:t>
            </a:r>
            <a:r>
              <a:rPr lang="en-US" altLang="zh-CN" sz="3000" dirty="0">
                <a:solidFill>
                  <a:schemeClr val="bg1"/>
                </a:solidFill>
                <a:latin typeface="思源黑体 Regular" panose="020B0500000000000000" pitchFamily="34" charset="-122"/>
                <a:ea typeface="思源黑体 Regular" panose="020B0500000000000000" pitchFamily="34" charset="-122"/>
              </a:rPr>
              <a:t>Pagan Dynasty</a:t>
            </a:r>
            <a:r>
              <a:rPr lang="zh-CN" altLang="en-US" sz="3000" dirty="0" smtClean="0">
                <a:solidFill>
                  <a:schemeClr val="bg1"/>
                </a:solidFill>
                <a:latin typeface="思源黑体 Regular" panose="020B0500000000000000" pitchFamily="34" charset="-122"/>
                <a:ea typeface="思源黑体 Regular" panose="020B0500000000000000" pitchFamily="34" charset="-122"/>
              </a:rPr>
              <a:t>，</a:t>
            </a:r>
            <a:r>
              <a:rPr lang="en-US" altLang="zh-CN" sz="3000" dirty="0" smtClean="0">
                <a:solidFill>
                  <a:schemeClr val="bg1"/>
                </a:solidFill>
                <a:latin typeface="思源黑体 Regular" panose="020B0500000000000000" pitchFamily="34" charset="-122"/>
                <a:ea typeface="思源黑体 Regular" panose="020B0500000000000000" pitchFamily="34" charset="-122"/>
              </a:rPr>
              <a:t>849-1297</a:t>
            </a:r>
            <a:r>
              <a:rPr lang="zh-CN" altLang="en-US" sz="3000" dirty="0" smtClean="0">
                <a:solidFill>
                  <a:schemeClr val="bg1"/>
                </a:solidFill>
                <a:latin typeface="思源黑体 Regular" panose="020B0500000000000000" pitchFamily="34" charset="-122"/>
                <a:ea typeface="思源黑体 Regular" panose="020B0500000000000000" pitchFamily="34" charset="-122"/>
              </a:rPr>
              <a:t>年</a:t>
            </a:r>
            <a:r>
              <a:rPr lang="zh-CN" altLang="en-US" sz="3000" dirty="0" smtClean="0">
                <a:solidFill>
                  <a:schemeClr val="bg1"/>
                </a:solidFill>
                <a:latin typeface="思源黑体 Regular" panose="020B0500000000000000" pitchFamily="34" charset="-122"/>
                <a:ea typeface="思源黑体 Regular" panose="020B0500000000000000" pitchFamily="34" charset="-122"/>
              </a:rPr>
              <a:t>）</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53321" y="1045705"/>
            <a:ext cx="1564227" cy="1043327"/>
          </a:xfrm>
          <a:prstGeom prst="rect">
            <a:avLst/>
          </a:prstGeom>
        </p:spPr>
      </p:pic>
    </p:spTree>
    <p:extLst>
      <p:ext uri="{BB962C8B-B14F-4D97-AF65-F5344CB8AC3E}">
        <p14:creationId xmlns:p14="http://schemas.microsoft.com/office/powerpoint/2010/main" val="22894789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312824"/>
        </a:solidFill>
        <a:effectLst/>
      </p:bgPr>
    </p:bg>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10453" y="883150"/>
            <a:ext cx="7115035" cy="5091697"/>
          </a:xfrm>
          <a:prstGeom prst="rect">
            <a:avLst/>
          </a:prstGeom>
        </p:spPr>
      </p:pic>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5785" y="652462"/>
            <a:ext cx="2514600" cy="5553075"/>
          </a:xfrm>
          <a:prstGeom prst="rect">
            <a:avLst/>
          </a:prstGeom>
        </p:spPr>
      </p:pic>
    </p:spTree>
    <p:extLst>
      <p:ext uri="{BB962C8B-B14F-4D97-AF65-F5344CB8AC3E}">
        <p14:creationId xmlns:p14="http://schemas.microsoft.com/office/powerpoint/2010/main" val="31200710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415498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“蒲甘”最早</a:t>
            </a:r>
            <a:r>
              <a:rPr lang="zh-CN" altLang="en-US" sz="2200" dirty="0" smtClean="0">
                <a:solidFill>
                  <a:schemeClr val="bg1"/>
                </a:solidFill>
                <a:latin typeface="思源黑体 Regular" panose="020B0500000000000000" pitchFamily="34" charset="-122"/>
                <a:ea typeface="思源黑体 Regular" panose="020B0500000000000000" pitchFamily="34" charset="-122"/>
              </a:rPr>
              <a:t>见于中国史籍是成书</a:t>
            </a:r>
            <a:r>
              <a:rPr lang="en-US" altLang="zh-CN" sz="2200" dirty="0">
                <a:solidFill>
                  <a:schemeClr val="bg1"/>
                </a:solidFill>
                <a:latin typeface="思源黑体 Regular" panose="020B0500000000000000" pitchFamily="34" charset="-122"/>
                <a:ea typeface="思源黑体 Regular" panose="020B0500000000000000" pitchFamily="34" charset="-122"/>
              </a:rPr>
              <a:t>1178</a:t>
            </a:r>
            <a:r>
              <a:rPr lang="zh-CN" altLang="en-US" sz="2200" dirty="0">
                <a:solidFill>
                  <a:schemeClr val="bg1"/>
                </a:solidFill>
                <a:latin typeface="思源黑体 Regular" panose="020B0500000000000000" pitchFamily="34" charset="-122"/>
                <a:ea typeface="思源黑体 Regular" panose="020B0500000000000000" pitchFamily="34" charset="-122"/>
              </a:rPr>
              <a:t>年周去非所</a:t>
            </a:r>
            <a:r>
              <a:rPr lang="zh-CN" altLang="en-US" sz="2200" dirty="0" smtClean="0">
                <a:solidFill>
                  <a:schemeClr val="bg1"/>
                </a:solidFill>
                <a:latin typeface="思源黑体 Regular" panose="020B0500000000000000" pitchFamily="34" charset="-122"/>
                <a:ea typeface="思源黑体 Regular" panose="020B0500000000000000" pitchFamily="34" charset="-122"/>
              </a:rPr>
              <a:t>著之</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岭外代答</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蒲甘”条：“蒲甘国王、官员皆带金冠</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有寺数十处，僧皆黄衣</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从公元 </a:t>
            </a:r>
            <a:r>
              <a:rPr lang="en-US" altLang="zh-CN" sz="2200" dirty="0">
                <a:solidFill>
                  <a:schemeClr val="bg1"/>
                </a:solidFill>
                <a:latin typeface="思源黑体 Regular" panose="020B0500000000000000" pitchFamily="34" charset="-122"/>
                <a:ea typeface="思源黑体 Regular" panose="020B0500000000000000" pitchFamily="34" charset="-122"/>
              </a:rPr>
              <a:t>11 </a:t>
            </a:r>
            <a:r>
              <a:rPr lang="zh-CN" altLang="en-US" sz="2200" dirty="0">
                <a:solidFill>
                  <a:schemeClr val="bg1"/>
                </a:solidFill>
                <a:latin typeface="思源黑体 Regular" panose="020B0500000000000000" pitchFamily="34" charset="-122"/>
                <a:ea typeface="思源黑体 Regular" panose="020B0500000000000000" pitchFamily="34" charset="-122"/>
              </a:rPr>
              <a:t>世纪中叶蒲甘王朝的建立，到 </a:t>
            </a:r>
            <a:r>
              <a:rPr lang="en-US" altLang="zh-CN" sz="2200" dirty="0">
                <a:solidFill>
                  <a:schemeClr val="bg1"/>
                </a:solidFill>
                <a:latin typeface="思源黑体 Regular" panose="020B0500000000000000" pitchFamily="34" charset="-122"/>
                <a:ea typeface="思源黑体 Regular" panose="020B0500000000000000" pitchFamily="34" charset="-122"/>
              </a:rPr>
              <a:t>19 </a:t>
            </a:r>
            <a:r>
              <a:rPr lang="zh-CN" altLang="en-US" sz="2200" dirty="0">
                <a:solidFill>
                  <a:schemeClr val="bg1"/>
                </a:solidFill>
                <a:latin typeface="思源黑体 Regular" panose="020B0500000000000000" pitchFamily="34" charset="-122"/>
                <a:ea typeface="思源黑体 Regular" panose="020B0500000000000000" pitchFamily="34" charset="-122"/>
              </a:rPr>
              <a:t>世纪中叶缅甸沦为英国殖民地前，缅甸没有土地私有制，国王是全国最高土地所有者，常常被冠以“耶弥欣”的称号，意为“水和土地的主人”</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。分封村社作为文武之食邑。</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保留</a:t>
            </a:r>
            <a:r>
              <a:rPr lang="zh-CN" altLang="en-US" sz="2200" dirty="0">
                <a:solidFill>
                  <a:schemeClr val="bg1"/>
                </a:solidFill>
                <a:latin typeface="思源黑体 Regular" panose="020B0500000000000000" pitchFamily="34" charset="-122"/>
                <a:ea typeface="思源黑体 Regular" panose="020B0500000000000000" pitchFamily="34" charset="-122"/>
              </a:rPr>
              <a:t>着农村公社制度，是封建政治制度的经济基础和统治形式</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。地方</a:t>
            </a:r>
            <a:r>
              <a:rPr lang="zh-CN" altLang="en-US" sz="2200" dirty="0">
                <a:solidFill>
                  <a:schemeClr val="bg1"/>
                </a:solidFill>
                <a:latin typeface="思源黑体 Regular" panose="020B0500000000000000" pitchFamily="34" charset="-122"/>
                <a:ea typeface="思源黑体 Regular" panose="020B0500000000000000" pitchFamily="34" charset="-122"/>
              </a:rPr>
              <a:t>行政组织，是把全国分成许多“谬”的行政单位，“谬”是由一个城镇及其附近的农村公社所组成，由朝廷指派官员进行统治</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10443885" cy="707886"/>
          </a:xfrm>
          <a:prstGeom prst="rect">
            <a:avLst/>
          </a:prstGeom>
          <a:noFill/>
        </p:spPr>
        <p:txBody>
          <a:bodyPr wrap="non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（二</a:t>
            </a:r>
            <a:r>
              <a:rPr lang="zh-CN" altLang="en-US" sz="4000" dirty="0" smtClean="0">
                <a:solidFill>
                  <a:schemeClr val="bg1"/>
                </a:solidFill>
                <a:latin typeface="思源黑体 Regular" panose="020B0500000000000000" pitchFamily="34" charset="-122"/>
                <a:ea typeface="思源黑体 Regular" panose="020B0500000000000000" pitchFamily="34" charset="-122"/>
              </a:rPr>
              <a:t>）</a:t>
            </a:r>
            <a:r>
              <a:rPr lang="zh-CN" altLang="en-US" sz="4000" dirty="0">
                <a:solidFill>
                  <a:schemeClr val="bg1"/>
                </a:solidFill>
                <a:latin typeface="思源黑体 Regular" panose="020B0500000000000000" pitchFamily="34" charset="-122"/>
                <a:ea typeface="思源黑体 Regular" panose="020B0500000000000000" pitchFamily="34" charset="-122"/>
              </a:rPr>
              <a:t>缅甸：蒲甘王朝、东吁王朝和贡榜王朝</a:t>
            </a:r>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sp>
        <p:nvSpPr>
          <p:cNvPr id="2" name="文本框 1"/>
          <p:cNvSpPr txBox="1"/>
          <p:nvPr/>
        </p:nvSpPr>
        <p:spPr>
          <a:xfrm>
            <a:off x="603910" y="1433139"/>
            <a:ext cx="2877711" cy="553998"/>
          </a:xfrm>
          <a:prstGeom prst="rect">
            <a:avLst/>
          </a:prstGeom>
          <a:noFill/>
        </p:spPr>
        <p:txBody>
          <a:bodyPr wrap="none" rtlCol="0">
            <a:spAutoFit/>
          </a:bodyPr>
          <a:lstStyle/>
          <a:p>
            <a:r>
              <a:rPr lang="zh-CN" altLang="en-US" sz="3000" dirty="0" smtClean="0">
                <a:solidFill>
                  <a:schemeClr val="bg1"/>
                </a:solidFill>
                <a:latin typeface="思源黑体 Regular" panose="020B0500000000000000" pitchFamily="34" charset="-122"/>
                <a:ea typeface="思源黑体 Regular" panose="020B0500000000000000" pitchFamily="34" charset="-122"/>
              </a:rPr>
              <a:t>蒲甘王朝的制度</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40021139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312824"/>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clrChange>
              <a:clrFrom>
                <a:srgbClr val="000020">
                  <a:alpha val="24706"/>
                </a:srgbClr>
              </a:clrFrom>
              <a:clrTo>
                <a:srgbClr val="000020">
                  <a:alpha val="0"/>
                </a:srgbClr>
              </a:clrTo>
            </a:clrChange>
            <a:extLst>
              <a:ext uri="{28A0092B-C50C-407E-A947-70E740481C1C}">
                <a14:useLocalDpi xmlns:a14="http://schemas.microsoft.com/office/drawing/2010/main" val="0"/>
              </a:ext>
            </a:extLst>
          </a:blip>
          <a:stretch>
            <a:fillRect/>
          </a:stretch>
        </p:blipFill>
        <p:spPr>
          <a:xfrm>
            <a:off x="1675188" y="0"/>
            <a:ext cx="8758708" cy="6847414"/>
          </a:xfrm>
          <a:prstGeom prst="rect">
            <a:avLst/>
          </a:prstGeom>
          <a:solidFill>
            <a:schemeClr val="bg2"/>
          </a:solidFill>
        </p:spPr>
      </p:pic>
    </p:spTree>
    <p:extLst>
      <p:ext uri="{BB962C8B-B14F-4D97-AF65-F5344CB8AC3E}">
        <p14:creationId xmlns:p14="http://schemas.microsoft.com/office/powerpoint/2010/main" val="13749012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415498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“佛塔建成，国家为墟”</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国王们广建佛塔寺庙，随意抽调农民出工，严重地破坏了农业生产，消耗了国力</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元朝建立后，忽必烈多次遣使到蒲甘国招降，蒲甘国王</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不予理会。</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1277</a:t>
            </a:r>
            <a:r>
              <a:rPr lang="zh-CN" altLang="en-US" sz="2200" dirty="0">
                <a:solidFill>
                  <a:schemeClr val="bg1"/>
                </a:solidFill>
                <a:latin typeface="思源黑体 Regular" panose="020B0500000000000000" pitchFamily="34" charset="-122"/>
                <a:ea typeface="思源黑体 Regular" panose="020B0500000000000000" pitchFamily="34" charset="-122"/>
              </a:rPr>
              <a:t>年，元兵进攻八莫，因气候炎热退兵，而后元兵又多次进攻蒲甘国</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1287</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年</a:t>
            </a:r>
            <a:r>
              <a:rPr lang="zh-CN" altLang="en-US" sz="2200" dirty="0">
                <a:solidFill>
                  <a:schemeClr val="bg1"/>
                </a:solidFill>
                <a:latin typeface="思源黑体 Regular" panose="020B0500000000000000" pitchFamily="34" charset="-122"/>
                <a:ea typeface="思源黑体 Regular" panose="020B0500000000000000" pitchFamily="34" charset="-122"/>
              </a:rPr>
              <a:t>，蒲甘城破</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国附。元朝</a:t>
            </a:r>
            <a:r>
              <a:rPr lang="zh-CN" altLang="en-US" sz="2200" dirty="0">
                <a:solidFill>
                  <a:schemeClr val="bg1"/>
                </a:solidFill>
                <a:latin typeface="思源黑体 Regular" panose="020B0500000000000000" pitchFamily="34" charset="-122"/>
                <a:ea typeface="思源黑体 Regular" panose="020B0500000000000000" pitchFamily="34" charset="-122"/>
              </a:rPr>
              <a:t>在缅北短暂建立过缅中行省 </a:t>
            </a:r>
            <a:r>
              <a:rPr lang="zh-CN" altLang="en-US" sz="2200" dirty="0" smtClean="0">
                <a:solidFill>
                  <a:schemeClr val="bg1"/>
                </a:solidFill>
                <a:latin typeface="思源黑体 Regular" panose="020B0500000000000000" pitchFamily="34" charset="-122"/>
                <a:ea typeface="思源黑体 Regular" panose="020B0500000000000000" pitchFamily="34" charset="-122"/>
              </a:rPr>
              <a:t>，蒲甘王国成为元朝藩属，失去自主。</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蒲甘王朝结束后，北部的掸族，南面的孟族，西部的阿拉干族纷纷自立，形成小国分立的局面，史称</a:t>
            </a:r>
            <a:r>
              <a:rPr lang="zh-CN" altLang="en-US" sz="2200" dirty="0">
                <a:solidFill>
                  <a:srgbClr val="FFFF00"/>
                </a:solidFill>
                <a:latin typeface="思源黑体 Regular" panose="020B0500000000000000" pitchFamily="34" charset="-122"/>
                <a:ea typeface="思源黑体 Regular" panose="020B0500000000000000" pitchFamily="34" charset="-122"/>
              </a:rPr>
              <a:t>战国时期</a:t>
            </a:r>
            <a:r>
              <a:rPr lang="zh-CN" altLang="en-US" sz="2200" dirty="0">
                <a:solidFill>
                  <a:schemeClr val="bg1"/>
                </a:solidFill>
                <a:latin typeface="思源黑体 Regular" panose="020B0500000000000000" pitchFamily="34" charset="-122"/>
                <a:ea typeface="思源黑体 Regular" panose="020B0500000000000000" pitchFamily="34" charset="-122"/>
              </a:rPr>
              <a:t>（</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1287-1531 </a:t>
            </a:r>
            <a:r>
              <a:rPr lang="zh-CN" altLang="en-US" sz="2200" dirty="0">
                <a:solidFill>
                  <a:schemeClr val="bg1"/>
                </a:solidFill>
                <a:latin typeface="思源黑体 Regular" panose="020B0500000000000000" pitchFamily="34" charset="-122"/>
                <a:ea typeface="思源黑体 Regular" panose="020B0500000000000000" pitchFamily="34" charset="-122"/>
              </a:rPr>
              <a:t>年</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）。以北部掸族的阿瓦王朝和南部孟人的勃固王朝相互征战为主线。</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10443885" cy="707886"/>
          </a:xfrm>
          <a:prstGeom prst="rect">
            <a:avLst/>
          </a:prstGeom>
          <a:noFill/>
        </p:spPr>
        <p:txBody>
          <a:bodyPr wrap="non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（二</a:t>
            </a:r>
            <a:r>
              <a:rPr lang="zh-CN" altLang="en-US" sz="4000" dirty="0" smtClean="0">
                <a:solidFill>
                  <a:schemeClr val="bg1"/>
                </a:solidFill>
                <a:latin typeface="思源黑体 Regular" panose="020B0500000000000000" pitchFamily="34" charset="-122"/>
                <a:ea typeface="思源黑体 Regular" panose="020B0500000000000000" pitchFamily="34" charset="-122"/>
              </a:rPr>
              <a:t>）</a:t>
            </a:r>
            <a:r>
              <a:rPr lang="zh-CN" altLang="en-US" sz="4000" dirty="0">
                <a:solidFill>
                  <a:schemeClr val="bg1"/>
                </a:solidFill>
                <a:latin typeface="思源黑体 Regular" panose="020B0500000000000000" pitchFamily="34" charset="-122"/>
                <a:ea typeface="思源黑体 Regular" panose="020B0500000000000000" pitchFamily="34" charset="-122"/>
              </a:rPr>
              <a:t>缅甸：蒲甘王朝、东吁王朝和贡榜王朝</a:t>
            </a:r>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sp>
        <p:nvSpPr>
          <p:cNvPr id="2" name="文本框 1"/>
          <p:cNvSpPr txBox="1"/>
          <p:nvPr/>
        </p:nvSpPr>
        <p:spPr>
          <a:xfrm>
            <a:off x="603910" y="1433139"/>
            <a:ext cx="2877711" cy="553998"/>
          </a:xfrm>
          <a:prstGeom prst="rect">
            <a:avLst/>
          </a:prstGeom>
          <a:noFill/>
        </p:spPr>
        <p:txBody>
          <a:bodyPr wrap="none" rtlCol="0">
            <a:spAutoFit/>
          </a:bodyPr>
          <a:lstStyle/>
          <a:p>
            <a:r>
              <a:rPr lang="zh-CN" altLang="en-US" sz="3000" dirty="0" smtClean="0">
                <a:solidFill>
                  <a:schemeClr val="bg1"/>
                </a:solidFill>
                <a:latin typeface="思源黑体 Regular" panose="020B0500000000000000" pitchFamily="34" charset="-122"/>
                <a:ea typeface="思源黑体 Regular" panose="020B0500000000000000" pitchFamily="34" charset="-122"/>
              </a:rPr>
              <a:t>蒲甘王朝的灭亡</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16478487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415498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东吁在缅甸</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东部，</a:t>
            </a:r>
            <a:r>
              <a:rPr lang="zh-CN" altLang="en-US" sz="2200" dirty="0">
                <a:solidFill>
                  <a:schemeClr val="bg1"/>
                </a:solidFill>
                <a:latin typeface="思源黑体 Regular" panose="020B0500000000000000" pitchFamily="34" charset="-122"/>
                <a:ea typeface="思源黑体 Regular" panose="020B0500000000000000" pitchFamily="34" charset="-122"/>
              </a:rPr>
              <a:t>原是蒲甘属地。</a:t>
            </a:r>
            <a:r>
              <a:rPr lang="en-US" altLang="zh-CN" sz="2200" dirty="0">
                <a:solidFill>
                  <a:schemeClr val="bg1"/>
                </a:solidFill>
                <a:latin typeface="思源黑体 Regular" panose="020B0500000000000000" pitchFamily="34" charset="-122"/>
                <a:ea typeface="思源黑体 Regular" panose="020B0500000000000000" pitchFamily="34" charset="-122"/>
              </a:rPr>
              <a:t>1280 </a:t>
            </a:r>
            <a:r>
              <a:rPr lang="zh-CN" altLang="en-US" sz="2200" dirty="0">
                <a:solidFill>
                  <a:schemeClr val="bg1"/>
                </a:solidFill>
                <a:latin typeface="思源黑体 Regular" panose="020B0500000000000000" pitchFamily="34" charset="-122"/>
                <a:ea typeface="思源黑体 Regular" panose="020B0500000000000000" pitchFamily="34" charset="-122"/>
              </a:rPr>
              <a:t>年，缅族在东吁建国，最初尊阿瓦为宗主。战国时期，东吁未遭战乱，缅人纷纷来此避难，人口大量增加，农业发展，国势渐强。</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莽</a:t>
            </a:r>
            <a:r>
              <a:rPr lang="zh-CN" altLang="en-US" sz="2200" dirty="0">
                <a:solidFill>
                  <a:schemeClr val="bg1"/>
                </a:solidFill>
                <a:latin typeface="思源黑体 Regular" panose="020B0500000000000000" pitchFamily="34" charset="-122"/>
                <a:ea typeface="思源黑体 Regular" panose="020B0500000000000000" pitchFamily="34" charset="-122"/>
              </a:rPr>
              <a:t>瑞体统治时期（</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1531-1550 </a:t>
            </a:r>
            <a:r>
              <a:rPr lang="zh-CN" altLang="en-US" sz="2200" dirty="0">
                <a:solidFill>
                  <a:schemeClr val="bg1"/>
                </a:solidFill>
                <a:latin typeface="思源黑体 Regular" panose="020B0500000000000000" pitchFamily="34" charset="-122"/>
                <a:ea typeface="思源黑体 Regular" panose="020B0500000000000000" pitchFamily="34" charset="-122"/>
              </a:rPr>
              <a:t>年</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开始了统一缅甸的战争</a:t>
            </a:r>
            <a:r>
              <a:rPr lang="zh-CN" altLang="en-US" sz="2200" dirty="0" smtClean="0">
                <a:solidFill>
                  <a:schemeClr val="bg1"/>
                </a:solidFill>
                <a:latin typeface="思源黑体 Regular" panose="020B0500000000000000" pitchFamily="34" charset="-122"/>
                <a:ea typeface="思源黑体 Regular" panose="020B0500000000000000" pitchFamily="34" charset="-122"/>
              </a:rPr>
              <a:t>。首先征服的是缅甸南部孟族的勃固</a:t>
            </a:r>
            <a:r>
              <a:rPr lang="zh-CN" altLang="en-US" sz="2200" dirty="0">
                <a:solidFill>
                  <a:schemeClr val="bg1"/>
                </a:solidFill>
                <a:latin typeface="思源黑体 Regular" panose="020B0500000000000000" pitchFamily="34" charset="-122"/>
                <a:ea typeface="思源黑体 Regular" panose="020B0500000000000000" pitchFamily="34" charset="-122"/>
              </a:rPr>
              <a:t>政权。莽瑞体为缓和民族矛盾，统治孟族地区，吸收孟族上层参与政事，赐以“谬沙”和</a:t>
            </a:r>
            <a:r>
              <a:rPr lang="zh-CN" altLang="en-US" sz="2200" dirty="0" smtClean="0">
                <a:solidFill>
                  <a:schemeClr val="bg1"/>
                </a:solidFill>
                <a:latin typeface="思源黑体 Regular" panose="020B0500000000000000" pitchFamily="34" charset="-122"/>
                <a:ea typeface="思源黑体 Regular" panose="020B0500000000000000" pitchFamily="34" charset="-122"/>
              </a:rPr>
              <a:t>“雅沙”之号（</a:t>
            </a:r>
            <a:r>
              <a:rPr lang="zh-CN" altLang="en-US" sz="2200" dirty="0">
                <a:solidFill>
                  <a:schemeClr val="bg1"/>
                </a:solidFill>
                <a:latin typeface="思源黑体 Regular" panose="020B0500000000000000" pitchFamily="34" charset="-122"/>
                <a:ea typeface="思源黑体 Regular" panose="020B0500000000000000" pitchFamily="34" charset="-122"/>
              </a:rPr>
              <a:t>均为贵族称号），朝廷中缅、孟大臣各占一半。</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莽应龙统治时期（</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1551-1581 </a:t>
            </a:r>
            <a:r>
              <a:rPr lang="zh-CN" altLang="en-US" sz="2200" dirty="0">
                <a:solidFill>
                  <a:schemeClr val="bg1"/>
                </a:solidFill>
                <a:latin typeface="思源黑体 Regular" panose="020B0500000000000000" pitchFamily="34" charset="-122"/>
                <a:ea typeface="思源黑体 Regular" panose="020B0500000000000000" pitchFamily="34" charset="-122"/>
              </a:rPr>
              <a:t>年），最后完成了全缅甸的统一</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莽瑞体、莽应龙曾多次发动对暹罗的战争，消耗了国力，加重了人民负担，以至民情激愤</a:t>
            </a:r>
            <a:r>
              <a:rPr lang="zh-CN" altLang="en-US" sz="2200" dirty="0" smtClean="0">
                <a:solidFill>
                  <a:schemeClr val="bg1"/>
                </a:solidFill>
                <a:latin typeface="思源黑体 Regular" panose="020B0500000000000000" pitchFamily="34" charset="-122"/>
                <a:ea typeface="思源黑体 Regular" panose="020B0500000000000000" pitchFamily="34" charset="-122"/>
              </a:rPr>
              <a:t>。葡萄牙殖民者东来。</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17</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世纪时荷兰英法殖民者纷纷东来。东吁王朝逐渐衰落。</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10443885" cy="707886"/>
          </a:xfrm>
          <a:prstGeom prst="rect">
            <a:avLst/>
          </a:prstGeom>
          <a:noFill/>
        </p:spPr>
        <p:txBody>
          <a:bodyPr wrap="non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（二</a:t>
            </a:r>
            <a:r>
              <a:rPr lang="zh-CN" altLang="en-US" sz="4000" dirty="0" smtClean="0">
                <a:solidFill>
                  <a:schemeClr val="bg1"/>
                </a:solidFill>
                <a:latin typeface="思源黑体 Regular" panose="020B0500000000000000" pitchFamily="34" charset="-122"/>
                <a:ea typeface="思源黑体 Regular" panose="020B0500000000000000" pitchFamily="34" charset="-122"/>
              </a:rPr>
              <a:t>）</a:t>
            </a:r>
            <a:r>
              <a:rPr lang="zh-CN" altLang="en-US" sz="4000" dirty="0">
                <a:solidFill>
                  <a:schemeClr val="bg1"/>
                </a:solidFill>
                <a:latin typeface="思源黑体 Regular" panose="020B0500000000000000" pitchFamily="34" charset="-122"/>
                <a:ea typeface="思源黑体 Regular" panose="020B0500000000000000" pitchFamily="34" charset="-122"/>
              </a:rPr>
              <a:t>缅甸：蒲甘王朝、东吁王朝和贡榜王朝</a:t>
            </a:r>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sp>
        <p:nvSpPr>
          <p:cNvPr id="2" name="文本框 1"/>
          <p:cNvSpPr txBox="1"/>
          <p:nvPr/>
        </p:nvSpPr>
        <p:spPr>
          <a:xfrm>
            <a:off x="603910" y="1433139"/>
            <a:ext cx="7789889" cy="553998"/>
          </a:xfrm>
          <a:prstGeom prst="rect">
            <a:avLst/>
          </a:prstGeom>
          <a:noFill/>
        </p:spPr>
        <p:txBody>
          <a:bodyPr wrap="none" rtlCol="0">
            <a:spAutoFit/>
          </a:bodyPr>
          <a:lstStyle/>
          <a:p>
            <a:r>
              <a:rPr lang="zh-CN" altLang="en-US" sz="3000" dirty="0" smtClean="0">
                <a:solidFill>
                  <a:schemeClr val="bg1"/>
                </a:solidFill>
                <a:latin typeface="思源黑体 Regular" panose="020B0500000000000000" pitchFamily="34" charset="-122"/>
                <a:ea typeface="思源黑体 Regular" panose="020B0500000000000000" pitchFamily="34" charset="-122"/>
              </a:rPr>
              <a:t>东吁王朝（</a:t>
            </a:r>
            <a:r>
              <a:rPr lang="en-US" altLang="zh-CN" sz="3000" dirty="0" err="1">
                <a:solidFill>
                  <a:schemeClr val="bg1"/>
                </a:solidFill>
                <a:latin typeface="思源黑体 Regular" panose="020B0500000000000000" pitchFamily="34" charset="-122"/>
                <a:ea typeface="思源黑体 Regular" panose="020B0500000000000000" pitchFamily="34" charset="-122"/>
              </a:rPr>
              <a:t>Toungoo</a:t>
            </a:r>
            <a:r>
              <a:rPr lang="en-US" altLang="zh-CN" sz="3000" dirty="0">
                <a:solidFill>
                  <a:schemeClr val="bg1"/>
                </a:solidFill>
                <a:latin typeface="思源黑体 Regular" panose="020B0500000000000000" pitchFamily="34" charset="-122"/>
                <a:ea typeface="思源黑体 Regular" panose="020B0500000000000000" pitchFamily="34" charset="-122"/>
              </a:rPr>
              <a:t> </a:t>
            </a:r>
            <a:r>
              <a:rPr lang="en-US" altLang="zh-CN" sz="3000" dirty="0" smtClean="0">
                <a:solidFill>
                  <a:schemeClr val="bg1"/>
                </a:solidFill>
                <a:latin typeface="思源黑体 Regular" panose="020B0500000000000000" pitchFamily="34" charset="-122"/>
                <a:ea typeface="思源黑体 Regular" panose="020B0500000000000000" pitchFamily="34" charset="-122"/>
              </a:rPr>
              <a:t>dynasty</a:t>
            </a:r>
            <a:r>
              <a:rPr lang="zh-CN" altLang="en-US" sz="3000" dirty="0" smtClean="0">
                <a:solidFill>
                  <a:schemeClr val="bg1"/>
                </a:solidFill>
                <a:latin typeface="思源黑体 Regular" panose="020B0500000000000000" pitchFamily="34" charset="-122"/>
                <a:ea typeface="思源黑体 Regular" panose="020B0500000000000000" pitchFamily="34" charset="-122"/>
              </a:rPr>
              <a:t>，</a:t>
            </a:r>
            <a:r>
              <a:rPr lang="en-US" altLang="zh-CN" sz="3000" dirty="0" smtClean="0">
                <a:solidFill>
                  <a:schemeClr val="bg1"/>
                </a:solidFill>
                <a:latin typeface="思源黑体 Regular" panose="020B0500000000000000" pitchFamily="34" charset="-122"/>
                <a:ea typeface="思源黑体 Regular" panose="020B0500000000000000" pitchFamily="34" charset="-122"/>
              </a:rPr>
              <a:t>1485-1752</a:t>
            </a:r>
            <a:r>
              <a:rPr lang="zh-CN" altLang="en-US" sz="3000" dirty="0" smtClean="0">
                <a:solidFill>
                  <a:schemeClr val="bg1"/>
                </a:solidFill>
                <a:latin typeface="思源黑体 Regular" panose="020B0500000000000000" pitchFamily="34" charset="-122"/>
                <a:ea typeface="思源黑体 Regular" panose="020B0500000000000000" pitchFamily="34" charset="-122"/>
              </a:rPr>
              <a:t>）</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1042364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312824"/>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92115" y="626085"/>
            <a:ext cx="2514600" cy="5553075"/>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8019" y="626085"/>
            <a:ext cx="4708742" cy="5554844"/>
          </a:xfrm>
          <a:prstGeom prst="rect">
            <a:avLst/>
          </a:prstGeom>
        </p:spPr>
      </p:pic>
      <p:sp>
        <p:nvSpPr>
          <p:cNvPr id="6" name="五边形 5"/>
          <p:cNvSpPr/>
          <p:nvPr/>
        </p:nvSpPr>
        <p:spPr>
          <a:xfrm>
            <a:off x="4528038" y="3059723"/>
            <a:ext cx="1046285" cy="536331"/>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4571914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415498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en-US" altLang="zh-CN" sz="2200" dirty="0" smtClean="0">
                <a:solidFill>
                  <a:schemeClr val="bg1"/>
                </a:solidFill>
                <a:latin typeface="思源黑体 Regular" panose="020B0500000000000000" pitchFamily="34" charset="-122"/>
                <a:ea typeface="思源黑体 Regular" panose="020B0500000000000000" pitchFamily="34" charset="-122"/>
              </a:rPr>
              <a:t>16</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世纪末至</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17</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世纪初，明神宗</a:t>
            </a:r>
            <a:r>
              <a:rPr lang="zh-CN" altLang="en-US" sz="2200" dirty="0">
                <a:solidFill>
                  <a:schemeClr val="bg1"/>
                </a:solidFill>
                <a:latin typeface="思源黑体 Regular" panose="020B0500000000000000" pitchFamily="34" charset="-122"/>
                <a:ea typeface="思源黑体 Regular" panose="020B0500000000000000" pitchFamily="34" charset="-122"/>
              </a:rPr>
              <a:t>万历年间明朝和东吁王朝的战争。战争以原属明朝云南的孟养、木邦等地被缅甸侵占而告终</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明朝中期以后，云南边境</a:t>
            </a:r>
            <a:r>
              <a:rPr lang="zh-CN" altLang="en-US" sz="2200" dirty="0">
                <a:solidFill>
                  <a:schemeClr val="bg1"/>
                </a:solidFill>
                <a:latin typeface="思源黑体 Regular" panose="020B0500000000000000" pitchFamily="34" charset="-122"/>
                <a:ea typeface="思源黑体 Regular" panose="020B0500000000000000" pitchFamily="34" charset="-122"/>
              </a:rPr>
              <a:t>形成</a:t>
            </a:r>
            <a:r>
              <a:rPr lang="zh-CN" altLang="en-US" sz="2200" dirty="0" smtClean="0">
                <a:solidFill>
                  <a:schemeClr val="bg1"/>
                </a:solidFill>
                <a:latin typeface="思源黑体 Regular" panose="020B0500000000000000" pitchFamily="34" charset="-122"/>
                <a:ea typeface="思源黑体 Regular" panose="020B0500000000000000" pitchFamily="34" charset="-122"/>
              </a:rPr>
              <a:t>所谓“三</a:t>
            </a:r>
            <a:r>
              <a:rPr lang="zh-CN" altLang="en-US" sz="2200" dirty="0">
                <a:solidFill>
                  <a:schemeClr val="bg1"/>
                </a:solidFill>
                <a:latin typeface="思源黑体 Regular" panose="020B0500000000000000" pitchFamily="34" charset="-122"/>
                <a:ea typeface="思源黑体 Regular" panose="020B0500000000000000" pitchFamily="34" charset="-122"/>
              </a:rPr>
              <a:t>宣六</a:t>
            </a:r>
            <a:r>
              <a:rPr lang="zh-CN" altLang="en-US" sz="2200" dirty="0" smtClean="0">
                <a:solidFill>
                  <a:schemeClr val="bg1"/>
                </a:solidFill>
                <a:latin typeface="思源黑体 Regular" panose="020B0500000000000000" pitchFamily="34" charset="-122"/>
                <a:ea typeface="思源黑体 Regular" panose="020B0500000000000000" pitchFamily="34" charset="-122"/>
              </a:rPr>
              <a:t>慰”，</a:t>
            </a:r>
            <a:r>
              <a:rPr lang="zh-CN" altLang="en-US" sz="2200" dirty="0">
                <a:solidFill>
                  <a:schemeClr val="bg1"/>
                </a:solidFill>
                <a:latin typeface="思源黑体 Regular" panose="020B0500000000000000" pitchFamily="34" charset="-122"/>
                <a:ea typeface="思源黑体 Regular" panose="020B0500000000000000" pitchFamily="34" charset="-122"/>
              </a:rPr>
              <a:t>即南甸、干崖、陇川三宣抚司，和车里、缅甸、木邦、八百、孟养、老挝六慰。</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东</a:t>
            </a:r>
            <a:r>
              <a:rPr lang="zh-CN" altLang="en-US" sz="2200" dirty="0">
                <a:solidFill>
                  <a:schemeClr val="bg1"/>
                </a:solidFill>
                <a:latin typeface="思源黑体 Regular" panose="020B0500000000000000" pitchFamily="34" charset="-122"/>
                <a:ea typeface="思源黑体 Regular" panose="020B0500000000000000" pitchFamily="34" charset="-122"/>
              </a:rPr>
              <a:t>吁王朝</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建立后，</a:t>
            </a:r>
            <a:r>
              <a:rPr lang="zh-CN" altLang="en-US" sz="2200" dirty="0">
                <a:solidFill>
                  <a:schemeClr val="bg1"/>
                </a:solidFill>
                <a:latin typeface="思源黑体 Regular" panose="020B0500000000000000" pitchFamily="34" charset="-122"/>
                <a:ea typeface="思源黑体 Regular" panose="020B0500000000000000" pitchFamily="34" charset="-122"/>
              </a:rPr>
              <a:t>逐步统一缅甸北部全境</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，又继续向北不断进攻臣属明朝的土司势力。</a:t>
            </a:r>
            <a:r>
              <a:rPr lang="zh-CN" altLang="en-US" sz="2200" dirty="0">
                <a:solidFill>
                  <a:schemeClr val="bg1"/>
                </a:solidFill>
                <a:latin typeface="思源黑体 Regular" panose="020B0500000000000000" pitchFamily="34" charset="-122"/>
                <a:ea typeface="思源黑体 Regular" panose="020B0500000000000000" pitchFamily="34" charset="-122"/>
              </a:rPr>
              <a:t>至</a:t>
            </a:r>
            <a:r>
              <a:rPr lang="en-US" altLang="zh-CN" sz="2200" dirty="0">
                <a:solidFill>
                  <a:schemeClr val="bg1"/>
                </a:solidFill>
                <a:latin typeface="思源黑体 Regular" panose="020B0500000000000000" pitchFamily="34" charset="-122"/>
                <a:ea typeface="思源黑体 Regular" panose="020B0500000000000000" pitchFamily="34" charset="-122"/>
              </a:rPr>
              <a:t>1566</a:t>
            </a:r>
            <a:r>
              <a:rPr lang="zh-CN" altLang="en-US" sz="2200" dirty="0">
                <a:solidFill>
                  <a:schemeClr val="bg1"/>
                </a:solidFill>
                <a:latin typeface="思源黑体 Regular" panose="020B0500000000000000" pitchFamily="34" charset="-122"/>
                <a:ea typeface="思源黑体 Regular" panose="020B0500000000000000" pitchFamily="34" charset="-122"/>
              </a:rPr>
              <a:t>年吞并了八百、老挝和车里。万历初年，又攻占了木邦</a:t>
            </a:r>
            <a:r>
              <a:rPr lang="zh-CN" altLang="en-US" sz="2200" dirty="0" smtClean="0">
                <a:solidFill>
                  <a:schemeClr val="bg1"/>
                </a:solidFill>
                <a:latin typeface="思源黑体 Regular" panose="020B0500000000000000" pitchFamily="34" charset="-122"/>
                <a:ea typeface="思源黑体 Regular" panose="020B0500000000000000" pitchFamily="34" charset="-122"/>
              </a:rPr>
              <a:t>、陇</a:t>
            </a:r>
            <a:r>
              <a:rPr lang="zh-CN" altLang="en-US" sz="2200" dirty="0">
                <a:solidFill>
                  <a:schemeClr val="bg1"/>
                </a:solidFill>
                <a:latin typeface="思源黑体 Regular" panose="020B0500000000000000" pitchFamily="34" charset="-122"/>
                <a:ea typeface="思源黑体 Regular" panose="020B0500000000000000" pitchFamily="34" charset="-122"/>
              </a:rPr>
              <a:t>川、孟养等司，至此“三宣六慰”全部落入东吁手中。明朝出兵反击，收复了部分失地，并加强了边区的防守。除云南境内的车里外的六慰都已为东吁所有</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10443885" cy="707886"/>
          </a:xfrm>
          <a:prstGeom prst="rect">
            <a:avLst/>
          </a:prstGeom>
          <a:noFill/>
        </p:spPr>
        <p:txBody>
          <a:bodyPr wrap="non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（二</a:t>
            </a:r>
            <a:r>
              <a:rPr lang="zh-CN" altLang="en-US" sz="4000" dirty="0" smtClean="0">
                <a:solidFill>
                  <a:schemeClr val="bg1"/>
                </a:solidFill>
                <a:latin typeface="思源黑体 Regular" panose="020B0500000000000000" pitchFamily="34" charset="-122"/>
                <a:ea typeface="思源黑体 Regular" panose="020B0500000000000000" pitchFamily="34" charset="-122"/>
              </a:rPr>
              <a:t>）</a:t>
            </a:r>
            <a:r>
              <a:rPr lang="zh-CN" altLang="en-US" sz="4000" dirty="0">
                <a:solidFill>
                  <a:schemeClr val="bg1"/>
                </a:solidFill>
                <a:latin typeface="思源黑体 Regular" panose="020B0500000000000000" pitchFamily="34" charset="-122"/>
                <a:ea typeface="思源黑体 Regular" panose="020B0500000000000000" pitchFamily="34" charset="-122"/>
              </a:rPr>
              <a:t>缅甸：蒲甘王朝、东吁王朝和贡榜王朝</a:t>
            </a:r>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sp>
        <p:nvSpPr>
          <p:cNvPr id="2" name="文本框 1"/>
          <p:cNvSpPr txBox="1"/>
          <p:nvPr/>
        </p:nvSpPr>
        <p:spPr>
          <a:xfrm>
            <a:off x="603910" y="1433139"/>
            <a:ext cx="1723549" cy="553998"/>
          </a:xfrm>
          <a:prstGeom prst="rect">
            <a:avLst/>
          </a:prstGeom>
          <a:noFill/>
        </p:spPr>
        <p:txBody>
          <a:bodyPr wrap="none" rtlCol="0">
            <a:spAutoFit/>
          </a:bodyPr>
          <a:lstStyle/>
          <a:p>
            <a:r>
              <a:rPr lang="zh-CN" altLang="en-US" sz="3000" dirty="0" smtClean="0">
                <a:solidFill>
                  <a:schemeClr val="bg1"/>
                </a:solidFill>
                <a:latin typeface="思源黑体 Regular" panose="020B0500000000000000" pitchFamily="34" charset="-122"/>
                <a:ea typeface="思源黑体 Regular" panose="020B0500000000000000" pitchFamily="34" charset="-122"/>
              </a:rPr>
              <a:t>明缅战争</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3941853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312824"/>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31094" y="0"/>
            <a:ext cx="9920838" cy="6851801"/>
          </a:xfrm>
          <a:prstGeom prst="rect">
            <a:avLst/>
          </a:prstGeom>
        </p:spPr>
      </p:pic>
    </p:spTree>
    <p:extLst>
      <p:ext uri="{BB962C8B-B14F-4D97-AF65-F5344CB8AC3E}">
        <p14:creationId xmlns:p14="http://schemas.microsoft.com/office/powerpoint/2010/main" val="11189828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202593"/>
            <a:ext cx="5313314" cy="4662815"/>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缅甸最后的王朝，</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为缅人雍</a:t>
            </a:r>
            <a:r>
              <a:rPr lang="zh-CN" altLang="en-US" sz="2200" dirty="0">
                <a:solidFill>
                  <a:schemeClr val="bg1"/>
                </a:solidFill>
                <a:latin typeface="思源黑体 Regular" panose="020B0500000000000000" pitchFamily="34" charset="-122"/>
                <a:ea typeface="思源黑体 Regular" panose="020B0500000000000000" pitchFamily="34" charset="-122"/>
              </a:rPr>
              <a:t>笈牙创立，因此也称为雍笈牙王朝。贡榜王朝不但统一全缅甸，还四处扩张，因此和清朝多次发生冲突，引发了乾隆年间的四次清缅战争</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英国人东来后，缅甸历经三次英缅战争，终于覆灭于英国之手</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1885</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年国土并入</a:t>
            </a:r>
            <a:r>
              <a:rPr lang="zh-CN" altLang="en-US" sz="2200" dirty="0">
                <a:solidFill>
                  <a:schemeClr val="bg1"/>
                </a:solidFill>
                <a:latin typeface="思源黑体 Regular" panose="020B0500000000000000" pitchFamily="34" charset="-122"/>
                <a:ea typeface="思源黑体 Regular" panose="020B0500000000000000" pitchFamily="34" charset="-122"/>
              </a:rPr>
              <a:t>英属印度</a:t>
            </a:r>
            <a:r>
              <a:rPr lang="zh-CN" altLang="en-US" sz="2200" dirty="0" smtClean="0">
                <a:solidFill>
                  <a:schemeClr val="bg1"/>
                </a:solidFill>
                <a:latin typeface="思源黑体 Regular" panose="020B0500000000000000" pitchFamily="34" charset="-122"/>
                <a:ea typeface="思源黑体 Regular" panose="020B0500000000000000" pitchFamily="34" charset="-122"/>
              </a:rPr>
              <a:t>。（末代国王锡袍，</a:t>
            </a:r>
            <a:r>
              <a:rPr lang="en-US" altLang="zh-CN" sz="2200" dirty="0" err="1" smtClean="0">
                <a:solidFill>
                  <a:schemeClr val="bg1"/>
                </a:solidFill>
                <a:latin typeface="思源黑体 Regular" panose="020B0500000000000000" pitchFamily="34" charset="-122"/>
                <a:ea typeface="思源黑体 Regular" panose="020B0500000000000000" pitchFamily="34" charset="-122"/>
              </a:rPr>
              <a:t>Thibaw</a:t>
            </a:r>
            <a:r>
              <a:rPr lang="en-US" altLang="zh-CN" sz="2200" dirty="0" smtClean="0">
                <a:solidFill>
                  <a:schemeClr val="bg1"/>
                </a:solidFill>
                <a:latin typeface="思源黑体 Regular" panose="020B0500000000000000" pitchFamily="34" charset="-122"/>
                <a:ea typeface="思源黑体 Regular" panose="020B0500000000000000" pitchFamily="34" charset="-122"/>
              </a:rPr>
              <a:t> </a:t>
            </a:r>
            <a:r>
              <a:rPr lang="en-US" altLang="zh-CN" sz="2200" dirty="0">
                <a:solidFill>
                  <a:schemeClr val="bg1"/>
                </a:solidFill>
                <a:latin typeface="思源黑体 Regular" panose="020B0500000000000000" pitchFamily="34" charset="-122"/>
                <a:ea typeface="思源黑体 Regular" panose="020B0500000000000000" pitchFamily="34" charset="-122"/>
              </a:rPr>
              <a:t>Min</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10443885" cy="707886"/>
          </a:xfrm>
          <a:prstGeom prst="rect">
            <a:avLst/>
          </a:prstGeom>
          <a:noFill/>
        </p:spPr>
        <p:txBody>
          <a:bodyPr wrap="non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（二</a:t>
            </a:r>
            <a:r>
              <a:rPr lang="zh-CN" altLang="en-US" sz="4000" dirty="0" smtClean="0">
                <a:solidFill>
                  <a:schemeClr val="bg1"/>
                </a:solidFill>
                <a:latin typeface="思源黑体 Regular" panose="020B0500000000000000" pitchFamily="34" charset="-122"/>
                <a:ea typeface="思源黑体 Regular" panose="020B0500000000000000" pitchFamily="34" charset="-122"/>
              </a:rPr>
              <a:t>）</a:t>
            </a:r>
            <a:r>
              <a:rPr lang="zh-CN" altLang="en-US" sz="4000" dirty="0">
                <a:solidFill>
                  <a:schemeClr val="bg1"/>
                </a:solidFill>
                <a:latin typeface="思源黑体 Regular" panose="020B0500000000000000" pitchFamily="34" charset="-122"/>
                <a:ea typeface="思源黑体 Regular" panose="020B0500000000000000" pitchFamily="34" charset="-122"/>
              </a:rPr>
              <a:t>缅甸：蒲甘王朝、东吁王朝和贡榜王朝</a:t>
            </a:r>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sp>
        <p:nvSpPr>
          <p:cNvPr id="2" name="文本框 1"/>
          <p:cNvSpPr txBox="1"/>
          <p:nvPr/>
        </p:nvSpPr>
        <p:spPr>
          <a:xfrm>
            <a:off x="603910" y="1433139"/>
            <a:ext cx="8082597" cy="553998"/>
          </a:xfrm>
          <a:prstGeom prst="rect">
            <a:avLst/>
          </a:prstGeom>
          <a:noFill/>
        </p:spPr>
        <p:txBody>
          <a:bodyPr wrap="none" rtlCol="0">
            <a:spAutoFit/>
          </a:bodyPr>
          <a:lstStyle/>
          <a:p>
            <a:r>
              <a:rPr lang="zh-CN" altLang="en-US" sz="3000" dirty="0">
                <a:solidFill>
                  <a:schemeClr val="bg1"/>
                </a:solidFill>
                <a:latin typeface="思源黑体 Regular" panose="020B0500000000000000" pitchFamily="34" charset="-122"/>
                <a:ea typeface="思源黑体 Regular" panose="020B0500000000000000" pitchFamily="34" charset="-122"/>
              </a:rPr>
              <a:t>贡榜王朝</a:t>
            </a:r>
            <a:r>
              <a:rPr lang="zh-CN" altLang="en-US" sz="3000" dirty="0" smtClean="0">
                <a:solidFill>
                  <a:schemeClr val="bg1"/>
                </a:solidFill>
                <a:latin typeface="思源黑体 Regular" panose="020B0500000000000000" pitchFamily="34" charset="-122"/>
                <a:ea typeface="思源黑体 Regular" panose="020B0500000000000000" pitchFamily="34" charset="-122"/>
              </a:rPr>
              <a:t>（</a:t>
            </a:r>
            <a:r>
              <a:rPr lang="en-US" altLang="zh-CN" sz="3000" dirty="0" err="1">
                <a:solidFill>
                  <a:schemeClr val="bg1"/>
                </a:solidFill>
                <a:latin typeface="思源黑体 Regular" panose="020B0500000000000000" pitchFamily="34" charset="-122"/>
                <a:ea typeface="思源黑体 Regular" panose="020B0500000000000000" pitchFamily="34" charset="-122"/>
              </a:rPr>
              <a:t>Konbaung</a:t>
            </a:r>
            <a:r>
              <a:rPr lang="en-US" altLang="zh-CN" sz="3000" dirty="0">
                <a:solidFill>
                  <a:schemeClr val="bg1"/>
                </a:solidFill>
                <a:latin typeface="思源黑体 Regular" panose="020B0500000000000000" pitchFamily="34" charset="-122"/>
                <a:ea typeface="思源黑体 Regular" panose="020B0500000000000000" pitchFamily="34" charset="-122"/>
              </a:rPr>
              <a:t> </a:t>
            </a:r>
            <a:r>
              <a:rPr lang="en-US" altLang="zh-CN" sz="3000" dirty="0" smtClean="0">
                <a:solidFill>
                  <a:schemeClr val="bg1"/>
                </a:solidFill>
                <a:latin typeface="思源黑体 Regular" panose="020B0500000000000000" pitchFamily="34" charset="-122"/>
                <a:ea typeface="思源黑体 Regular" panose="020B0500000000000000" pitchFamily="34" charset="-122"/>
              </a:rPr>
              <a:t>Dynasty</a:t>
            </a:r>
            <a:r>
              <a:rPr lang="zh-CN" altLang="en-US" sz="3000" dirty="0" smtClean="0">
                <a:solidFill>
                  <a:schemeClr val="bg1"/>
                </a:solidFill>
                <a:latin typeface="思源黑体 Regular" panose="020B0500000000000000" pitchFamily="34" charset="-122"/>
                <a:ea typeface="思源黑体 Regular" panose="020B0500000000000000" pitchFamily="34" charset="-122"/>
              </a:rPr>
              <a:t>，</a:t>
            </a:r>
            <a:r>
              <a:rPr lang="en-US" altLang="zh-CN" sz="3000" dirty="0" smtClean="0">
                <a:solidFill>
                  <a:schemeClr val="bg1"/>
                </a:solidFill>
                <a:latin typeface="思源黑体 Regular" panose="020B0500000000000000" pitchFamily="34" charset="-122"/>
                <a:ea typeface="思源黑体 Regular" panose="020B0500000000000000" pitchFamily="34" charset="-122"/>
              </a:rPr>
              <a:t>1752-1885</a:t>
            </a:r>
            <a:r>
              <a:rPr lang="zh-CN" altLang="en-US" sz="3000" dirty="0" smtClean="0">
                <a:solidFill>
                  <a:schemeClr val="bg1"/>
                </a:solidFill>
                <a:latin typeface="思源黑体 Regular" panose="020B0500000000000000" pitchFamily="34" charset="-122"/>
                <a:ea typeface="思源黑体 Regular" panose="020B0500000000000000" pitchFamily="34" charset="-122"/>
              </a:rPr>
              <a:t>）</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0060" y="1987137"/>
            <a:ext cx="3337735" cy="4442945"/>
          </a:xfrm>
          <a:prstGeom prst="rect">
            <a:avLst/>
          </a:prstGeom>
        </p:spPr>
      </p:pic>
    </p:spTree>
    <p:extLst>
      <p:ext uri="{BB962C8B-B14F-4D97-AF65-F5344CB8AC3E}">
        <p14:creationId xmlns:p14="http://schemas.microsoft.com/office/powerpoint/2010/main" val="41965398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312824"/>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581" y="0"/>
            <a:ext cx="9904837" cy="6858000"/>
          </a:xfrm>
          <a:prstGeom prst="rect">
            <a:avLst/>
          </a:prstGeom>
        </p:spPr>
      </p:pic>
    </p:spTree>
    <p:extLst>
      <p:ext uri="{BB962C8B-B14F-4D97-AF65-F5344CB8AC3E}">
        <p14:creationId xmlns:p14="http://schemas.microsoft.com/office/powerpoint/2010/main" val="11151163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312824"/>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37777661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415498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泰国（</a:t>
            </a:r>
            <a:r>
              <a:rPr lang="en-US" altLang="zh-CN" sz="2200" dirty="0" smtClean="0">
                <a:solidFill>
                  <a:schemeClr val="bg1"/>
                </a:solidFill>
                <a:latin typeface="思源黑体 Regular" panose="020B0500000000000000" pitchFamily="34" charset="-122"/>
                <a:ea typeface="思源黑体 Regular" panose="020B0500000000000000" pitchFamily="34" charset="-122"/>
              </a:rPr>
              <a:t>Thailand</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r>
              <a:rPr lang="en-US" altLang="zh-CN" sz="2200" dirty="0" smtClean="0">
                <a:solidFill>
                  <a:schemeClr val="bg1"/>
                </a:solidFill>
                <a:latin typeface="思源黑体 Regular" panose="020B0500000000000000" pitchFamily="34" charset="-122"/>
                <a:ea typeface="思源黑体 Regular" panose="020B0500000000000000" pitchFamily="34" charset="-122"/>
              </a:rPr>
              <a:t>Siam</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r>
              <a:rPr lang="en-US" altLang="zh-CN" sz="2200" dirty="0" err="1">
                <a:solidFill>
                  <a:schemeClr val="bg1"/>
                </a:solidFill>
                <a:latin typeface="思源黑体 Regular" panose="020B0500000000000000" pitchFamily="34" charset="-122"/>
                <a:ea typeface="思源黑体 Regular" panose="020B0500000000000000" pitchFamily="34" charset="-122"/>
              </a:rPr>
              <a:t>Sayam</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）中古早期很长时间为高棉帝国所控制。</a:t>
            </a:r>
            <a:r>
              <a:rPr lang="en-US" altLang="zh-CN" sz="2200" dirty="0">
                <a:solidFill>
                  <a:schemeClr val="bg1"/>
                </a:solidFill>
                <a:latin typeface="思源黑体 Regular" panose="020B0500000000000000" pitchFamily="34" charset="-122"/>
                <a:ea typeface="思源黑体 Regular" panose="020B0500000000000000" pitchFamily="34" charset="-122"/>
              </a:rPr>
              <a:t>1238 </a:t>
            </a:r>
            <a:r>
              <a:rPr lang="zh-CN" altLang="en-US" sz="2200" dirty="0">
                <a:solidFill>
                  <a:schemeClr val="bg1"/>
                </a:solidFill>
                <a:latin typeface="思源黑体 Regular" panose="020B0500000000000000" pitchFamily="34" charset="-122"/>
                <a:ea typeface="思源黑体 Regular" panose="020B0500000000000000" pitchFamily="34" charset="-122"/>
              </a:rPr>
              <a:t>年，乘吴哥王朝衰微，泰族人民在素可泰城举行起义，赶走吴哥王朝的太守，建立了素可泰王朝</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r>
              <a:rPr lang="en-US" altLang="zh-CN" sz="2200" dirty="0" err="1" smtClean="0">
                <a:solidFill>
                  <a:schemeClr val="bg1"/>
                </a:solidFill>
                <a:latin typeface="思源黑体 Regular" panose="020B0500000000000000" pitchFamily="34" charset="-122"/>
                <a:ea typeface="思源黑体 Regular" panose="020B0500000000000000" pitchFamily="34" charset="-122"/>
              </a:rPr>
              <a:t>Sukhothai</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1238-1438</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元史</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t>
            </a:r>
            <a:r>
              <a:rPr lang="zh-CN" altLang="en-US" sz="2200" dirty="0" smtClean="0">
                <a:solidFill>
                  <a:schemeClr val="bg1"/>
                </a:solidFill>
                <a:latin typeface="思源黑体 Regular" panose="020B0500000000000000" pitchFamily="34" charset="-122"/>
                <a:ea typeface="思源黑体 Regular" panose="020B0500000000000000" pitchFamily="34" charset="-122"/>
              </a:rPr>
              <a:t>称之</a:t>
            </a:r>
            <a:r>
              <a:rPr lang="zh-CN" altLang="en-US" sz="2200" dirty="0" smtClean="0">
                <a:solidFill>
                  <a:srgbClr val="FFFF00"/>
                </a:solidFill>
                <a:latin typeface="思源黑体 Regular" panose="020B0500000000000000" pitchFamily="34" charset="-122"/>
                <a:ea typeface="思源黑体 Regular" panose="020B0500000000000000" pitchFamily="34" charset="-122"/>
              </a:rPr>
              <a:t>暹</a:t>
            </a:r>
            <a:r>
              <a:rPr lang="zh-CN" altLang="en-US" sz="2200" dirty="0">
                <a:solidFill>
                  <a:srgbClr val="FFFF00"/>
                </a:solidFill>
                <a:latin typeface="思源黑体 Regular" panose="020B0500000000000000" pitchFamily="34" charset="-122"/>
                <a:ea typeface="思源黑体 Regular" panose="020B0500000000000000" pitchFamily="34" charset="-122"/>
              </a:rPr>
              <a:t>国</a:t>
            </a:r>
            <a:r>
              <a:rPr lang="zh-CN" altLang="en-US" sz="2200" dirty="0">
                <a:solidFill>
                  <a:schemeClr val="bg1"/>
                </a:solidFill>
                <a:latin typeface="思源黑体 Regular" panose="020B0500000000000000" pitchFamily="34" charset="-122"/>
                <a:ea typeface="思源黑体 Regular" panose="020B0500000000000000" pitchFamily="34" charset="-122"/>
              </a:rPr>
              <a:t>，也是泰国历史上首个王朝。早期封建领主制</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国家。</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第三代君主</a:t>
            </a:r>
            <a:r>
              <a:rPr lang="zh-CN" altLang="en-US" sz="2200" dirty="0">
                <a:solidFill>
                  <a:srgbClr val="FFFF00"/>
                </a:solidFill>
                <a:latin typeface="思源黑体 Regular" panose="020B0500000000000000" pitchFamily="34" charset="-122"/>
                <a:ea typeface="思源黑体 Regular" panose="020B0500000000000000" pitchFamily="34" charset="-122"/>
              </a:rPr>
              <a:t>兰甘亨</a:t>
            </a:r>
            <a:r>
              <a:rPr lang="zh-CN" altLang="en-US" sz="2200" dirty="0">
                <a:solidFill>
                  <a:schemeClr val="bg1"/>
                </a:solidFill>
                <a:latin typeface="思源黑体 Regular" panose="020B0500000000000000" pitchFamily="34" charset="-122"/>
                <a:ea typeface="思源黑体 Regular" panose="020B0500000000000000" pitchFamily="34" charset="-122"/>
              </a:rPr>
              <a:t>（</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1275-1317 </a:t>
            </a:r>
            <a:r>
              <a:rPr lang="zh-CN" altLang="en-US" sz="2200" dirty="0">
                <a:solidFill>
                  <a:schemeClr val="bg1"/>
                </a:solidFill>
                <a:latin typeface="思源黑体 Regular" panose="020B0500000000000000" pitchFamily="34" charset="-122"/>
                <a:ea typeface="思源黑体 Regular" panose="020B0500000000000000" pitchFamily="34" charset="-122"/>
              </a:rPr>
              <a:t>年）继承王位以后，加强军事力量，不断扩张领土，锐意经营，遂成为中南半岛上的强国。在</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兰甘亨统治</a:t>
            </a:r>
            <a:r>
              <a:rPr lang="zh-CN" altLang="en-US" sz="2200" dirty="0">
                <a:solidFill>
                  <a:schemeClr val="bg1"/>
                </a:solidFill>
                <a:latin typeface="思源黑体 Regular" panose="020B0500000000000000" pitchFamily="34" charset="-122"/>
                <a:ea typeface="思源黑体 Regular" panose="020B0500000000000000" pitchFamily="34" charset="-122"/>
              </a:rPr>
              <a:t>时期，于 </a:t>
            </a:r>
            <a:r>
              <a:rPr lang="en-US" altLang="zh-CN" sz="2200" dirty="0">
                <a:solidFill>
                  <a:schemeClr val="bg1"/>
                </a:solidFill>
                <a:latin typeface="思源黑体 Regular" panose="020B0500000000000000" pitchFamily="34" charset="-122"/>
                <a:ea typeface="思源黑体 Regular" panose="020B0500000000000000" pitchFamily="34" charset="-122"/>
              </a:rPr>
              <a:t>1283 </a:t>
            </a:r>
            <a:r>
              <a:rPr lang="zh-CN" altLang="en-US" sz="2200" dirty="0">
                <a:solidFill>
                  <a:schemeClr val="bg1"/>
                </a:solidFill>
                <a:latin typeface="思源黑体 Regular" panose="020B0500000000000000" pitchFamily="34" charset="-122"/>
                <a:ea typeface="思源黑体 Regular" panose="020B0500000000000000" pitchFamily="34" charset="-122"/>
              </a:rPr>
              <a:t>年改造真腊字母，创制了最早的泰文，发展了农业生产和国内外贸易，小乘佛教兴起</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兰甘亨王逝世以后，国内纷争不息，素可泰</a:t>
            </a:r>
            <a:r>
              <a:rPr lang="zh-CN" altLang="en-US" sz="2200" dirty="0" smtClean="0">
                <a:solidFill>
                  <a:schemeClr val="bg1"/>
                </a:solidFill>
                <a:latin typeface="思源黑体 Regular" panose="020B0500000000000000" pitchFamily="34" charset="-122"/>
                <a:ea typeface="思源黑体 Regular" panose="020B0500000000000000" pitchFamily="34" charset="-122"/>
              </a:rPr>
              <a:t>王朝急剧衰落</a:t>
            </a:r>
            <a:r>
              <a:rPr lang="zh-CN" altLang="en-US" sz="2200" dirty="0">
                <a:solidFill>
                  <a:schemeClr val="bg1"/>
                </a:solidFill>
                <a:latin typeface="思源黑体 Regular" panose="020B0500000000000000" pitchFamily="34" charset="-122"/>
                <a:ea typeface="思源黑体 Regular" panose="020B0500000000000000" pitchFamily="34" charset="-122"/>
              </a:rPr>
              <a:t>。</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10808505" cy="1938992"/>
          </a:xfrm>
          <a:prstGeom prst="rect">
            <a:avLst/>
          </a:prstGeom>
          <a:noFill/>
        </p:spPr>
        <p:txBody>
          <a:bodyPr wrap="squar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a:t>
            </a:r>
            <a:r>
              <a:rPr lang="zh-CN" altLang="en-US" sz="4000" dirty="0">
                <a:solidFill>
                  <a:schemeClr val="bg1"/>
                </a:solidFill>
                <a:latin typeface="思源黑体 Regular" panose="020B0500000000000000" pitchFamily="34" charset="-122"/>
                <a:ea typeface="思源黑体 Regular" panose="020B0500000000000000" pitchFamily="34" charset="-122"/>
              </a:rPr>
              <a:t>三）泰国：素可泰、阿瑜陀耶、吞武里</a:t>
            </a:r>
          </a:p>
          <a:p>
            <a:pPr algn="ctr"/>
            <a:r>
              <a:rPr lang="zh-CN" altLang="en-US" sz="4000" dirty="0">
                <a:solidFill>
                  <a:schemeClr val="bg1"/>
                </a:solidFill>
                <a:latin typeface="思源黑体 Regular" panose="020B0500000000000000" pitchFamily="34" charset="-122"/>
                <a:ea typeface="思源黑体 Regular" panose="020B0500000000000000" pitchFamily="34" charset="-122"/>
              </a:rPr>
              <a:t>和曼谷王朝</a:t>
            </a:r>
          </a:p>
          <a:p>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sp>
        <p:nvSpPr>
          <p:cNvPr id="2" name="文本框 1"/>
          <p:cNvSpPr txBox="1"/>
          <p:nvPr/>
        </p:nvSpPr>
        <p:spPr>
          <a:xfrm>
            <a:off x="603910" y="1433139"/>
            <a:ext cx="2108269" cy="553998"/>
          </a:xfrm>
          <a:prstGeom prst="rect">
            <a:avLst/>
          </a:prstGeom>
          <a:noFill/>
        </p:spPr>
        <p:txBody>
          <a:bodyPr wrap="none" rtlCol="0">
            <a:spAutoFit/>
          </a:bodyPr>
          <a:lstStyle/>
          <a:p>
            <a:r>
              <a:rPr lang="zh-CN" altLang="en-US" sz="3000" dirty="0" smtClean="0">
                <a:solidFill>
                  <a:schemeClr val="bg1"/>
                </a:solidFill>
                <a:latin typeface="思源黑体 Regular" panose="020B0500000000000000" pitchFamily="34" charset="-122"/>
                <a:ea typeface="思源黑体 Regular" panose="020B0500000000000000" pitchFamily="34" charset="-122"/>
              </a:rPr>
              <a:t>素可泰王朝</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778071" y="1042375"/>
            <a:ext cx="1739478" cy="1160218"/>
          </a:xfrm>
          <a:prstGeom prst="rect">
            <a:avLst/>
          </a:prstGeom>
        </p:spPr>
      </p:pic>
    </p:spTree>
    <p:extLst>
      <p:ext uri="{BB962C8B-B14F-4D97-AF65-F5344CB8AC3E}">
        <p14:creationId xmlns:p14="http://schemas.microsoft.com/office/powerpoint/2010/main" val="11836697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312824"/>
        </a:solid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5967" y="430823"/>
            <a:ext cx="3947610" cy="6013938"/>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5810" y="430823"/>
            <a:ext cx="3169506" cy="5169877"/>
          </a:xfrm>
          <a:prstGeom prst="rect">
            <a:avLst/>
          </a:prstGeom>
        </p:spPr>
      </p:pic>
      <p:sp>
        <p:nvSpPr>
          <p:cNvPr id="5" name="文本框 4"/>
          <p:cNvSpPr txBox="1"/>
          <p:nvPr/>
        </p:nvSpPr>
        <p:spPr>
          <a:xfrm>
            <a:off x="6795471" y="6075429"/>
            <a:ext cx="2024016" cy="369332"/>
          </a:xfrm>
          <a:prstGeom prst="rect">
            <a:avLst/>
          </a:prstGeom>
          <a:noFill/>
        </p:spPr>
        <p:txBody>
          <a:bodyPr wrap="none" rtlCol="0">
            <a:spAutoFit/>
          </a:bodyPr>
          <a:lstStyle/>
          <a:p>
            <a:r>
              <a:rPr lang="en-US" altLang="zh-CN" dirty="0">
                <a:solidFill>
                  <a:schemeClr val="bg1"/>
                </a:solidFill>
                <a:latin typeface="思源黑体 Regular" panose="020B0500000000000000" pitchFamily="34" charset="-122"/>
                <a:ea typeface="思源黑体 Regular" panose="020B0500000000000000" pitchFamily="34" charset="-122"/>
              </a:rPr>
              <a:t>Ram </a:t>
            </a:r>
            <a:r>
              <a:rPr lang="en-US" altLang="zh-CN" dirty="0" err="1">
                <a:solidFill>
                  <a:schemeClr val="bg1"/>
                </a:solidFill>
                <a:latin typeface="思源黑体 Regular" panose="020B0500000000000000" pitchFamily="34" charset="-122"/>
                <a:ea typeface="思源黑体 Regular" panose="020B0500000000000000" pitchFamily="34" charset="-122"/>
              </a:rPr>
              <a:t>Khamhaeng</a:t>
            </a:r>
            <a:endParaRPr lang="zh-CN" altLang="en-US" dirty="0">
              <a:solidFill>
                <a:schemeClr val="bg1"/>
              </a:solidFill>
              <a:latin typeface="思源黑体 Regular" panose="020B0500000000000000" pitchFamily="34" charset="-122"/>
              <a:ea typeface="思源黑体 Regular" panose="020B0500000000000000" pitchFamily="34" charset="-122"/>
            </a:endParaRPr>
          </a:p>
        </p:txBody>
      </p:sp>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27550" y="430823"/>
            <a:ext cx="3878922" cy="5169877"/>
          </a:xfrm>
          <a:prstGeom prst="rect">
            <a:avLst/>
          </a:prstGeom>
        </p:spPr>
      </p:pic>
    </p:spTree>
    <p:extLst>
      <p:ext uri="{BB962C8B-B14F-4D97-AF65-F5344CB8AC3E}">
        <p14:creationId xmlns:p14="http://schemas.microsoft.com/office/powerpoint/2010/main" val="11962233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07787" y="16075"/>
            <a:ext cx="9202366" cy="6845145"/>
          </a:xfrm>
          <a:prstGeom prst="rect">
            <a:avLst/>
          </a:prstGeom>
        </p:spPr>
      </p:pic>
    </p:spTree>
    <p:extLst>
      <p:ext uri="{BB962C8B-B14F-4D97-AF65-F5344CB8AC3E}">
        <p14:creationId xmlns:p14="http://schemas.microsoft.com/office/powerpoint/2010/main" val="59064330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415498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当素可泰衰落之际，湄南河下游华裔商人的后裔乌通领主乘机扩张势力，日益强大。</a:t>
            </a:r>
            <a:r>
              <a:rPr lang="en-US" altLang="zh-CN" sz="2200" dirty="0">
                <a:solidFill>
                  <a:schemeClr val="bg1"/>
                </a:solidFill>
                <a:latin typeface="思源黑体 Regular" panose="020B0500000000000000" pitchFamily="34" charset="-122"/>
                <a:ea typeface="思源黑体 Regular" panose="020B0500000000000000" pitchFamily="34" charset="-122"/>
              </a:rPr>
              <a:t>1350</a:t>
            </a:r>
            <a:r>
              <a:rPr lang="zh-CN" altLang="en-US" sz="2200" dirty="0">
                <a:solidFill>
                  <a:schemeClr val="bg1"/>
                </a:solidFill>
                <a:latin typeface="思源黑体 Regular" panose="020B0500000000000000" pitchFamily="34" charset="-122"/>
                <a:ea typeface="思源黑体 Regular" panose="020B0500000000000000" pitchFamily="34" charset="-122"/>
              </a:rPr>
              <a:t>年宣告脱离素可泰，以阿瑜陀耶（大城）为京城</a:t>
            </a:r>
            <a:r>
              <a:rPr lang="zh-CN" altLang="en-US" sz="2200" dirty="0" smtClean="0">
                <a:solidFill>
                  <a:schemeClr val="bg1"/>
                </a:solidFill>
                <a:latin typeface="思源黑体 Regular" panose="020B0500000000000000" pitchFamily="34" charset="-122"/>
                <a:ea typeface="思源黑体 Regular" panose="020B0500000000000000" pitchFamily="34" charset="-122"/>
              </a:rPr>
              <a:t>，结合</a:t>
            </a:r>
            <a:r>
              <a:rPr lang="zh-CN" altLang="en-US" sz="2200" dirty="0">
                <a:solidFill>
                  <a:schemeClr val="bg1"/>
                </a:solidFill>
                <a:latin typeface="思源黑体 Regular" panose="020B0500000000000000" pitchFamily="34" charset="-122"/>
                <a:ea typeface="思源黑体 Regular" panose="020B0500000000000000" pitchFamily="34" charset="-122"/>
              </a:rPr>
              <a:t>了傣族的军力，孟族与高棉族的行政，以及华人的商业。建立了阿瑜陀耶王朝</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Ayutthaya</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1351</a:t>
            </a:r>
            <a:r>
              <a:rPr lang="zh-CN" altLang="en-US" sz="2200" dirty="0">
                <a:solidFill>
                  <a:schemeClr val="bg1"/>
                </a:solidFill>
                <a:latin typeface="思源黑体 Regular" panose="020B0500000000000000" pitchFamily="34" charset="-122"/>
                <a:ea typeface="思源黑体 Regular" panose="020B0500000000000000" pitchFamily="34" charset="-122"/>
              </a:rPr>
              <a:t>～</a:t>
            </a:r>
            <a:r>
              <a:rPr lang="en-US" altLang="zh-CN" sz="2200" dirty="0">
                <a:solidFill>
                  <a:schemeClr val="bg1"/>
                </a:solidFill>
                <a:latin typeface="思源黑体 Regular" panose="020B0500000000000000" pitchFamily="34" charset="-122"/>
                <a:ea typeface="思源黑体 Regular" panose="020B0500000000000000" pitchFamily="34" charset="-122"/>
              </a:rPr>
              <a:t>1767</a:t>
            </a:r>
            <a:r>
              <a:rPr lang="zh-CN" altLang="en-US" sz="2200" dirty="0">
                <a:solidFill>
                  <a:schemeClr val="bg1"/>
                </a:solidFill>
                <a:latin typeface="思源黑体 Regular" panose="020B0500000000000000" pitchFamily="34" charset="-122"/>
                <a:ea typeface="思源黑体 Regular" panose="020B0500000000000000" pitchFamily="34" charset="-122"/>
              </a:rPr>
              <a:t>年），又称大城王朝，中国史籍称</a:t>
            </a:r>
            <a:r>
              <a:rPr lang="zh-CN" altLang="en-US" sz="2200" dirty="0">
                <a:solidFill>
                  <a:srgbClr val="FFFF00"/>
                </a:solidFill>
                <a:latin typeface="思源黑体 Regular" panose="020B0500000000000000" pitchFamily="34" charset="-122"/>
                <a:ea typeface="思源黑体 Regular" panose="020B0500000000000000" pitchFamily="34" charset="-122"/>
              </a:rPr>
              <a:t>暹罗</a:t>
            </a:r>
            <a:r>
              <a:rPr lang="zh-CN" altLang="en-US" sz="2200" dirty="0">
                <a:solidFill>
                  <a:schemeClr val="bg1"/>
                </a:solidFill>
                <a:latin typeface="思源黑体 Regular" panose="020B0500000000000000" pitchFamily="34" charset="-122"/>
                <a:ea typeface="思源黑体 Regular" panose="020B0500000000000000" pitchFamily="34" charset="-122"/>
              </a:rPr>
              <a:t>，乌通王号拉玛铁菩提</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一世（</a:t>
            </a:r>
            <a:r>
              <a:rPr lang="en-US" altLang="zh-CN" sz="2200" dirty="0" err="1">
                <a:solidFill>
                  <a:schemeClr val="bg1"/>
                </a:solidFill>
                <a:latin typeface="思源黑体 Regular" panose="020B0500000000000000" pitchFamily="34" charset="-122"/>
                <a:ea typeface="思源黑体 Regular" panose="020B0500000000000000" pitchFamily="34" charset="-122"/>
              </a:rPr>
              <a:t>Ramathibodi</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smtClean="0">
                <a:solidFill>
                  <a:schemeClr val="bg1"/>
                </a:solidFill>
                <a:latin typeface="思源黑体 Regular" panose="020B0500000000000000" pitchFamily="34" charset="-122"/>
                <a:ea typeface="思源黑体 Regular" panose="020B0500000000000000" pitchFamily="34" charset="-122"/>
              </a:rPr>
              <a:t>阿瑜陀耶王朝以</a:t>
            </a:r>
            <a:r>
              <a:rPr lang="zh-CN" altLang="en-US" sz="2200" dirty="0">
                <a:solidFill>
                  <a:schemeClr val="bg1"/>
                </a:solidFill>
                <a:latin typeface="思源黑体 Regular" panose="020B0500000000000000" pitchFamily="34" charset="-122"/>
                <a:ea typeface="思源黑体 Regular" panose="020B0500000000000000" pitchFamily="34" charset="-122"/>
              </a:rPr>
              <a:t>制度、稻米耕作以及对中国的贸易维持强盛，充分利用处在中国和印度、欧洲方面的连接点上的位置优势，以贸易富国。通过与日本、琉球等东亚国家、东南亚诸岛、阿拉伯、波斯及西洋国家等进行贸易积攒了大量的财富</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。并在高棉文化和诸多外来文化影响下，逐渐形成了独具特色的暹罗文化。</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10808505" cy="1938992"/>
          </a:xfrm>
          <a:prstGeom prst="rect">
            <a:avLst/>
          </a:prstGeom>
          <a:noFill/>
        </p:spPr>
        <p:txBody>
          <a:bodyPr wrap="squar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a:t>
            </a:r>
            <a:r>
              <a:rPr lang="zh-CN" altLang="en-US" sz="4000" dirty="0">
                <a:solidFill>
                  <a:schemeClr val="bg1"/>
                </a:solidFill>
                <a:latin typeface="思源黑体 Regular" panose="020B0500000000000000" pitchFamily="34" charset="-122"/>
                <a:ea typeface="思源黑体 Regular" panose="020B0500000000000000" pitchFamily="34" charset="-122"/>
              </a:rPr>
              <a:t>三）</a:t>
            </a:r>
            <a:r>
              <a:rPr lang="zh-CN" altLang="en-US" sz="4000" dirty="0" smtClean="0">
                <a:solidFill>
                  <a:schemeClr val="bg1"/>
                </a:solidFill>
                <a:latin typeface="思源黑体 Regular" panose="020B0500000000000000" pitchFamily="34" charset="-122"/>
                <a:ea typeface="思源黑体 Regular" panose="020B0500000000000000" pitchFamily="34" charset="-122"/>
              </a:rPr>
              <a:t>泰国：素可泰、阿瑜陀耶、吞武里</a:t>
            </a:r>
          </a:p>
          <a:p>
            <a:pPr algn="ctr"/>
            <a:r>
              <a:rPr lang="zh-CN" altLang="en-US" sz="4000" dirty="0" smtClean="0">
                <a:solidFill>
                  <a:schemeClr val="bg1"/>
                </a:solidFill>
                <a:latin typeface="思源黑体 Regular" panose="020B0500000000000000" pitchFamily="34" charset="-122"/>
                <a:ea typeface="思源黑体 Regular" panose="020B0500000000000000" pitchFamily="34" charset="-122"/>
              </a:rPr>
              <a:t>和曼谷王朝</a:t>
            </a:r>
          </a:p>
          <a:p>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sp>
        <p:nvSpPr>
          <p:cNvPr id="2" name="文本框 1"/>
          <p:cNvSpPr txBox="1"/>
          <p:nvPr/>
        </p:nvSpPr>
        <p:spPr>
          <a:xfrm>
            <a:off x="603910" y="1433139"/>
            <a:ext cx="2492990" cy="553998"/>
          </a:xfrm>
          <a:prstGeom prst="rect">
            <a:avLst/>
          </a:prstGeom>
          <a:noFill/>
        </p:spPr>
        <p:txBody>
          <a:bodyPr wrap="none" rtlCol="0">
            <a:spAutoFit/>
          </a:bodyPr>
          <a:lstStyle/>
          <a:p>
            <a:r>
              <a:rPr lang="zh-CN" altLang="en-US" sz="3000" dirty="0" smtClean="0">
                <a:solidFill>
                  <a:schemeClr val="bg1"/>
                </a:solidFill>
                <a:latin typeface="思源黑体 Regular" panose="020B0500000000000000" pitchFamily="34" charset="-122"/>
                <a:ea typeface="思源黑体 Regular" panose="020B0500000000000000" pitchFamily="34" charset="-122"/>
              </a:rPr>
              <a:t>阿瑜陀耶王朝</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24953611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415498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阿瑜陀耶王朝所建立的是一个中央集权制的封建专制国家，把全国划分为畿内省和畿外省，隶属中央朝廷，各省省长均由国王任命。另有附属国，向阿瑜陀耶称臣纳贡</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16 </a:t>
            </a:r>
            <a:r>
              <a:rPr lang="zh-CN" altLang="en-US" sz="2200" dirty="0">
                <a:solidFill>
                  <a:schemeClr val="bg1"/>
                </a:solidFill>
                <a:latin typeface="思源黑体 Regular" panose="020B0500000000000000" pitchFamily="34" charset="-122"/>
                <a:ea typeface="思源黑体 Regular" panose="020B0500000000000000" pitchFamily="34" charset="-122"/>
              </a:rPr>
              <a:t>世纪末，由于暹罗地方豪强势力增长，削弱了中央朝廷的力量，从而导致缅甸东吁王朝的封建统治者乘机出兵，于 </a:t>
            </a:r>
            <a:r>
              <a:rPr lang="en-US" altLang="zh-CN" sz="2200" dirty="0">
                <a:solidFill>
                  <a:schemeClr val="bg1"/>
                </a:solidFill>
                <a:latin typeface="思源黑体 Regular" panose="020B0500000000000000" pitchFamily="34" charset="-122"/>
                <a:ea typeface="思源黑体 Regular" panose="020B0500000000000000" pitchFamily="34" charset="-122"/>
              </a:rPr>
              <a:t>1569 </a:t>
            </a:r>
            <a:r>
              <a:rPr lang="zh-CN" altLang="en-US" sz="2200" dirty="0">
                <a:solidFill>
                  <a:schemeClr val="bg1"/>
                </a:solidFill>
                <a:latin typeface="思源黑体 Regular" panose="020B0500000000000000" pitchFamily="34" charset="-122"/>
                <a:ea typeface="思源黑体 Regular" panose="020B0500000000000000" pitchFamily="34" charset="-122"/>
              </a:rPr>
              <a:t>年占领暹罗长达</a:t>
            </a:r>
            <a:r>
              <a:rPr lang="en-US" altLang="zh-CN" sz="2200" dirty="0">
                <a:solidFill>
                  <a:schemeClr val="bg1"/>
                </a:solidFill>
                <a:latin typeface="思源黑体 Regular" panose="020B0500000000000000" pitchFamily="34" charset="-122"/>
                <a:ea typeface="思源黑体 Regular" panose="020B0500000000000000" pitchFamily="34" charset="-122"/>
              </a:rPr>
              <a:t>15 </a:t>
            </a:r>
            <a:r>
              <a:rPr lang="zh-CN" altLang="en-US" sz="2200" dirty="0">
                <a:solidFill>
                  <a:schemeClr val="bg1"/>
                </a:solidFill>
                <a:latin typeface="思源黑体 Regular" panose="020B0500000000000000" pitchFamily="34" charset="-122"/>
                <a:ea typeface="思源黑体 Regular" panose="020B0500000000000000" pitchFamily="34" charset="-122"/>
              </a:rPr>
              <a:t>年之久。直到 </a:t>
            </a:r>
            <a:r>
              <a:rPr lang="en-US" altLang="zh-CN" sz="2200" dirty="0">
                <a:solidFill>
                  <a:schemeClr val="bg1"/>
                </a:solidFill>
                <a:latin typeface="思源黑体 Regular" panose="020B0500000000000000" pitchFamily="34" charset="-122"/>
                <a:ea typeface="思源黑体 Regular" panose="020B0500000000000000" pitchFamily="34" charset="-122"/>
              </a:rPr>
              <a:t>1584 </a:t>
            </a:r>
            <a:r>
              <a:rPr lang="zh-CN" altLang="en-US" sz="2200" dirty="0">
                <a:solidFill>
                  <a:schemeClr val="bg1"/>
                </a:solidFill>
                <a:latin typeface="思源黑体 Regular" panose="020B0500000000000000" pitchFamily="34" charset="-122"/>
                <a:ea typeface="思源黑体 Regular" panose="020B0500000000000000" pitchFamily="34" charset="-122"/>
              </a:rPr>
              <a:t>年号称“黑王子”的纳黎萱，把缅甸势力驱逐出国，使阿瑜陀耶重新获得独立，又逐渐恢复了强国地位</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17</a:t>
            </a:r>
            <a:r>
              <a:rPr lang="zh-CN" altLang="en-US" sz="2200" dirty="0">
                <a:solidFill>
                  <a:schemeClr val="bg1"/>
                </a:solidFill>
                <a:latin typeface="思源黑体 Regular" panose="020B0500000000000000" pitchFamily="34" charset="-122"/>
                <a:ea typeface="思源黑体 Regular" panose="020B0500000000000000" pitchFamily="34" charset="-122"/>
              </a:rPr>
              <a:t>世纪后，暹罗逐渐受到西方殖民者的</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侵扰。</a:t>
            </a:r>
            <a:r>
              <a:rPr lang="en-US" altLang="zh-CN" sz="2200" dirty="0">
                <a:solidFill>
                  <a:schemeClr val="bg1"/>
                </a:solidFill>
                <a:latin typeface="思源黑体 Regular" panose="020B0500000000000000" pitchFamily="34" charset="-122"/>
                <a:ea typeface="思源黑体 Regular" panose="020B0500000000000000" pitchFamily="34" charset="-122"/>
              </a:rPr>
              <a:t>18 </a:t>
            </a:r>
            <a:r>
              <a:rPr lang="zh-CN" altLang="en-US" sz="2200" dirty="0">
                <a:solidFill>
                  <a:schemeClr val="bg1"/>
                </a:solidFill>
                <a:latin typeface="思源黑体 Regular" panose="020B0500000000000000" pitchFamily="34" charset="-122"/>
                <a:ea typeface="思源黑体 Regular" panose="020B0500000000000000" pitchFamily="34" charset="-122"/>
              </a:rPr>
              <a:t>世纪下半叶</a:t>
            </a:r>
            <a:r>
              <a:rPr lang="zh-CN" altLang="en-US" sz="2200" dirty="0" smtClean="0">
                <a:solidFill>
                  <a:schemeClr val="bg1"/>
                </a:solidFill>
                <a:latin typeface="思源黑体 Regular" panose="020B0500000000000000" pitchFamily="34" charset="-122"/>
                <a:ea typeface="思源黑体 Regular" panose="020B0500000000000000" pitchFamily="34" charset="-122"/>
              </a:rPr>
              <a:t>，王朝封建统治危机不断，新兴的</a:t>
            </a:r>
            <a:r>
              <a:rPr lang="zh-CN" altLang="en-US" sz="2200" dirty="0">
                <a:solidFill>
                  <a:schemeClr val="bg1"/>
                </a:solidFill>
                <a:latin typeface="思源黑体 Regular" panose="020B0500000000000000" pitchFamily="34" charset="-122"/>
                <a:ea typeface="思源黑体 Regular" panose="020B0500000000000000" pitchFamily="34" charset="-122"/>
              </a:rPr>
              <a:t>缅甸贡榜</a:t>
            </a:r>
            <a:r>
              <a:rPr lang="zh-CN" altLang="en-US" sz="2200" dirty="0" smtClean="0">
                <a:solidFill>
                  <a:schemeClr val="bg1"/>
                </a:solidFill>
                <a:latin typeface="思源黑体 Regular" panose="020B0500000000000000" pitchFamily="34" charset="-122"/>
                <a:ea typeface="思源黑体 Regular" panose="020B0500000000000000" pitchFamily="34" charset="-122"/>
              </a:rPr>
              <a:t>王朝乘机出兵，</a:t>
            </a:r>
            <a:r>
              <a:rPr lang="en-US" altLang="zh-CN" sz="2200" dirty="0">
                <a:solidFill>
                  <a:schemeClr val="bg1"/>
                </a:solidFill>
                <a:latin typeface="思源黑体 Regular" panose="020B0500000000000000" pitchFamily="34" charset="-122"/>
                <a:ea typeface="思源黑体 Regular" panose="020B0500000000000000" pitchFamily="34" charset="-122"/>
              </a:rPr>
              <a:t>1767</a:t>
            </a:r>
            <a:r>
              <a:rPr lang="zh-CN" altLang="en-US" sz="2200" dirty="0">
                <a:solidFill>
                  <a:schemeClr val="bg1"/>
                </a:solidFill>
                <a:latin typeface="思源黑体 Regular" panose="020B0500000000000000" pitchFamily="34" charset="-122"/>
                <a:ea typeface="思源黑体 Regular" panose="020B0500000000000000" pitchFamily="34" charset="-122"/>
              </a:rPr>
              <a:t>年</a:t>
            </a:r>
            <a:r>
              <a:rPr lang="en-US" altLang="zh-CN" sz="2200" dirty="0">
                <a:solidFill>
                  <a:schemeClr val="bg1"/>
                </a:solidFill>
                <a:latin typeface="思源黑体 Regular" panose="020B0500000000000000" pitchFamily="34" charset="-122"/>
                <a:ea typeface="思源黑体 Regular" panose="020B0500000000000000" pitchFamily="34" charset="-122"/>
              </a:rPr>
              <a:t>4</a:t>
            </a:r>
            <a:r>
              <a:rPr lang="zh-CN" altLang="en-US" sz="2200" dirty="0">
                <a:solidFill>
                  <a:schemeClr val="bg1"/>
                </a:solidFill>
                <a:latin typeface="思源黑体 Regular" panose="020B0500000000000000" pitchFamily="34" charset="-122"/>
                <a:ea typeface="思源黑体 Regular" panose="020B0500000000000000" pitchFamily="34" charset="-122"/>
              </a:rPr>
              <a:t>月占领阿瑜陀耶</a:t>
            </a:r>
            <a:r>
              <a:rPr lang="zh-CN" altLang="en-US" sz="2200" dirty="0" smtClean="0">
                <a:solidFill>
                  <a:schemeClr val="bg1"/>
                </a:solidFill>
                <a:latin typeface="思源黑体 Regular" panose="020B0500000000000000" pitchFamily="34" charset="-122"/>
                <a:ea typeface="思源黑体 Regular" panose="020B0500000000000000" pitchFamily="34" charset="-122"/>
              </a:rPr>
              <a:t>京城，灭亡了暹罗。</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10808505" cy="1938992"/>
          </a:xfrm>
          <a:prstGeom prst="rect">
            <a:avLst/>
          </a:prstGeom>
          <a:noFill/>
        </p:spPr>
        <p:txBody>
          <a:bodyPr wrap="squar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a:t>
            </a:r>
            <a:r>
              <a:rPr lang="zh-CN" altLang="en-US" sz="4000" dirty="0">
                <a:solidFill>
                  <a:schemeClr val="bg1"/>
                </a:solidFill>
                <a:latin typeface="思源黑体 Regular" panose="020B0500000000000000" pitchFamily="34" charset="-122"/>
                <a:ea typeface="思源黑体 Regular" panose="020B0500000000000000" pitchFamily="34" charset="-122"/>
              </a:rPr>
              <a:t>三）</a:t>
            </a:r>
            <a:r>
              <a:rPr lang="zh-CN" altLang="en-US" sz="4000" dirty="0" smtClean="0">
                <a:solidFill>
                  <a:schemeClr val="bg1"/>
                </a:solidFill>
                <a:latin typeface="思源黑体 Regular" panose="020B0500000000000000" pitchFamily="34" charset="-122"/>
                <a:ea typeface="思源黑体 Regular" panose="020B0500000000000000" pitchFamily="34" charset="-122"/>
              </a:rPr>
              <a:t>泰国：素可泰、阿瑜陀耶、吞武里</a:t>
            </a:r>
          </a:p>
          <a:p>
            <a:pPr algn="ctr"/>
            <a:r>
              <a:rPr lang="zh-CN" altLang="en-US" sz="4000" dirty="0" smtClean="0">
                <a:solidFill>
                  <a:schemeClr val="bg1"/>
                </a:solidFill>
                <a:latin typeface="思源黑体 Regular" panose="020B0500000000000000" pitchFamily="34" charset="-122"/>
                <a:ea typeface="思源黑体 Regular" panose="020B0500000000000000" pitchFamily="34" charset="-122"/>
              </a:rPr>
              <a:t>和曼谷王朝</a:t>
            </a:r>
          </a:p>
          <a:p>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sp>
        <p:nvSpPr>
          <p:cNvPr id="2" name="文本框 1"/>
          <p:cNvSpPr txBox="1"/>
          <p:nvPr/>
        </p:nvSpPr>
        <p:spPr>
          <a:xfrm>
            <a:off x="603910" y="1433139"/>
            <a:ext cx="2492990" cy="553998"/>
          </a:xfrm>
          <a:prstGeom prst="rect">
            <a:avLst/>
          </a:prstGeom>
          <a:noFill/>
        </p:spPr>
        <p:txBody>
          <a:bodyPr wrap="none" rtlCol="0">
            <a:spAutoFit/>
          </a:bodyPr>
          <a:lstStyle/>
          <a:p>
            <a:r>
              <a:rPr lang="zh-CN" altLang="en-US" sz="3000" dirty="0" smtClean="0">
                <a:solidFill>
                  <a:schemeClr val="bg1"/>
                </a:solidFill>
                <a:latin typeface="思源黑体 Regular" panose="020B0500000000000000" pitchFamily="34" charset="-122"/>
                <a:ea typeface="思源黑体 Regular" panose="020B0500000000000000" pitchFamily="34" charset="-122"/>
              </a:rPr>
              <a:t>阿瑜陀耶王朝</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27187803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312824"/>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77691" y="492369"/>
            <a:ext cx="4178151" cy="5882054"/>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1572" y="492369"/>
            <a:ext cx="3453013" cy="5896507"/>
          </a:xfrm>
          <a:prstGeom prst="rect">
            <a:avLst/>
          </a:prstGeom>
        </p:spPr>
      </p:pic>
    </p:spTree>
    <p:extLst>
      <p:ext uri="{BB962C8B-B14F-4D97-AF65-F5344CB8AC3E}">
        <p14:creationId xmlns:p14="http://schemas.microsoft.com/office/powerpoint/2010/main" val="36766803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415498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1766</a:t>
            </a:r>
            <a:r>
              <a:rPr lang="zh-CN" altLang="en-US" sz="2200" dirty="0">
                <a:solidFill>
                  <a:schemeClr val="bg1"/>
                </a:solidFill>
                <a:latin typeface="思源黑体 Regular" panose="020B0500000000000000" pitchFamily="34" charset="-122"/>
                <a:ea typeface="思源黑体 Regular" panose="020B0500000000000000" pitchFamily="34" charset="-122"/>
              </a:rPr>
              <a:t>年 </a:t>
            </a:r>
            <a:r>
              <a:rPr lang="en-US" altLang="zh-CN" sz="2200" dirty="0">
                <a:solidFill>
                  <a:schemeClr val="bg1"/>
                </a:solidFill>
                <a:latin typeface="思源黑体 Regular" panose="020B0500000000000000" pitchFamily="34" charset="-122"/>
                <a:ea typeface="思源黑体 Regular" panose="020B0500000000000000" pitchFamily="34" charset="-122"/>
              </a:rPr>
              <a:t>9 </a:t>
            </a:r>
            <a:r>
              <a:rPr lang="zh-CN" altLang="en-US" sz="2200" dirty="0">
                <a:solidFill>
                  <a:schemeClr val="bg1"/>
                </a:solidFill>
                <a:latin typeface="思源黑体 Regular" panose="020B0500000000000000" pitchFamily="34" charset="-122"/>
                <a:ea typeface="思源黑体 Regular" panose="020B0500000000000000" pitchFamily="34" charset="-122"/>
              </a:rPr>
              <a:t>月缅军加紧围攻阿瑜陀耶之际，暹罗青年将领披耶达信</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（华裔郑信，郑昭，中、暹混血）率领部分将士</a:t>
            </a:r>
            <a:r>
              <a:rPr lang="zh-CN" altLang="en-US" sz="2200" dirty="0">
                <a:solidFill>
                  <a:schemeClr val="bg1"/>
                </a:solidFill>
                <a:latin typeface="思源黑体 Regular" panose="020B0500000000000000" pitchFamily="34" charset="-122"/>
                <a:ea typeface="思源黑体 Regular" panose="020B0500000000000000" pitchFamily="34" charset="-122"/>
              </a:rPr>
              <a:t>突出重围，以暹罗湾东岸的罗勇为根据地聚集力量，到</a:t>
            </a:r>
            <a:r>
              <a:rPr lang="en-US" altLang="zh-CN" sz="2200" dirty="0">
                <a:solidFill>
                  <a:schemeClr val="bg1"/>
                </a:solidFill>
                <a:latin typeface="思源黑体 Regular" panose="020B0500000000000000" pitchFamily="34" charset="-122"/>
                <a:ea typeface="思源黑体 Regular" panose="020B0500000000000000" pitchFamily="34" charset="-122"/>
              </a:rPr>
              <a:t>1767</a:t>
            </a:r>
            <a:r>
              <a:rPr lang="zh-CN" altLang="en-US" sz="2200" dirty="0">
                <a:solidFill>
                  <a:schemeClr val="bg1"/>
                </a:solidFill>
                <a:latin typeface="思源黑体 Regular" panose="020B0500000000000000" pitchFamily="34" charset="-122"/>
                <a:ea typeface="思源黑体 Regular" panose="020B0500000000000000" pitchFamily="34" charset="-122"/>
              </a:rPr>
              <a:t>年秋收复湄南河右岸的吞武里，成为反抗缅甸占领者的中心</a:t>
            </a:r>
            <a:r>
              <a:rPr lang="zh-CN" altLang="en-US" sz="2200" dirty="0" smtClean="0">
                <a:solidFill>
                  <a:schemeClr val="bg1"/>
                </a:solidFill>
                <a:latin typeface="思源黑体 Regular" panose="020B0500000000000000" pitchFamily="34" charset="-122"/>
                <a:ea typeface="思源黑体 Regular" panose="020B0500000000000000" pitchFamily="34" charset="-122"/>
              </a:rPr>
              <a:t>。郑信乘清缅战争之机，</a:t>
            </a:r>
            <a:r>
              <a:rPr lang="zh-CN" altLang="en-US" sz="2200" dirty="0">
                <a:solidFill>
                  <a:schemeClr val="bg1"/>
                </a:solidFill>
                <a:latin typeface="思源黑体 Regular" panose="020B0500000000000000" pitchFamily="34" charset="-122"/>
                <a:ea typeface="思源黑体 Regular" panose="020B0500000000000000" pitchFamily="34" charset="-122"/>
              </a:rPr>
              <a:t>于 </a:t>
            </a:r>
            <a:r>
              <a:rPr lang="en-US" altLang="zh-CN" sz="2200" dirty="0">
                <a:solidFill>
                  <a:schemeClr val="bg1"/>
                </a:solidFill>
                <a:latin typeface="思源黑体 Regular" panose="020B0500000000000000" pitchFamily="34" charset="-122"/>
                <a:ea typeface="思源黑体 Regular" panose="020B0500000000000000" pitchFamily="34" charset="-122"/>
              </a:rPr>
              <a:t>1768 </a:t>
            </a:r>
            <a:r>
              <a:rPr lang="zh-CN" altLang="en-US" sz="2200" dirty="0">
                <a:solidFill>
                  <a:schemeClr val="bg1"/>
                </a:solidFill>
                <a:latin typeface="思源黑体 Regular" panose="020B0500000000000000" pitchFamily="34" charset="-122"/>
                <a:ea typeface="思源黑体 Regular" panose="020B0500000000000000" pitchFamily="34" charset="-122"/>
              </a:rPr>
              <a:t>年初，收复暹罗中部地区，赶走缅甸侵略者，光复了国土</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en-US" altLang="zh-CN" sz="2200" dirty="0" smtClean="0">
                <a:solidFill>
                  <a:schemeClr val="bg1"/>
                </a:solidFill>
                <a:latin typeface="思源黑体 Regular" panose="020B0500000000000000" pitchFamily="34" charset="-122"/>
                <a:ea typeface="思源黑体 Regular" panose="020B0500000000000000" pitchFamily="34" charset="-122"/>
              </a:rPr>
              <a:t>1768</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年，郑信于</a:t>
            </a:r>
            <a:r>
              <a:rPr lang="zh-CN" altLang="en-US" sz="2200" dirty="0">
                <a:solidFill>
                  <a:schemeClr val="bg1"/>
                </a:solidFill>
                <a:latin typeface="思源黑体 Regular" panose="020B0500000000000000" pitchFamily="34" charset="-122"/>
                <a:ea typeface="思源黑体 Regular" panose="020B0500000000000000" pitchFamily="34" charset="-122"/>
              </a:rPr>
              <a:t>吞武里举行加冕典礼，成为暹罗史上的郑皇</a:t>
            </a:r>
            <a:r>
              <a:rPr lang="zh-CN" altLang="en-US" sz="2200" dirty="0" smtClean="0">
                <a:solidFill>
                  <a:schemeClr val="bg1"/>
                </a:solidFill>
                <a:latin typeface="思源黑体 Regular" panose="020B0500000000000000" pitchFamily="34" charset="-122"/>
                <a:ea typeface="思源黑体 Regular" panose="020B0500000000000000" pitchFamily="34" charset="-122"/>
              </a:rPr>
              <a:t>，称达信大帝，建立</a:t>
            </a:r>
            <a:r>
              <a:rPr lang="zh-CN" altLang="en-US" sz="2200" dirty="0">
                <a:solidFill>
                  <a:schemeClr val="bg1"/>
                </a:solidFill>
                <a:latin typeface="思源黑体 Regular" panose="020B0500000000000000" pitchFamily="34" charset="-122"/>
                <a:ea typeface="思源黑体 Regular" panose="020B0500000000000000" pitchFamily="34" charset="-122"/>
              </a:rPr>
              <a:t>了吞武里王朝（</a:t>
            </a:r>
            <a:r>
              <a:rPr lang="en-US" altLang="zh-CN" sz="2200" dirty="0">
                <a:solidFill>
                  <a:schemeClr val="bg1"/>
                </a:solidFill>
                <a:latin typeface="思源黑体 Regular" panose="020B0500000000000000" pitchFamily="34" charset="-122"/>
                <a:ea typeface="思源黑体 Regular" panose="020B0500000000000000" pitchFamily="34" charset="-122"/>
              </a:rPr>
              <a:t>1768</a:t>
            </a:r>
            <a:r>
              <a:rPr lang="zh-CN" altLang="en-US" sz="2200" dirty="0">
                <a:solidFill>
                  <a:schemeClr val="bg1"/>
                </a:solidFill>
                <a:latin typeface="思源黑体 Regular" panose="020B0500000000000000" pitchFamily="34" charset="-122"/>
                <a:ea typeface="思源黑体 Regular" panose="020B0500000000000000" pitchFamily="34" charset="-122"/>
              </a:rPr>
              <a:t>～</a:t>
            </a:r>
            <a:r>
              <a:rPr lang="en-US" altLang="zh-CN" sz="2200" dirty="0">
                <a:solidFill>
                  <a:schemeClr val="bg1"/>
                </a:solidFill>
                <a:latin typeface="思源黑体 Regular" panose="020B0500000000000000" pitchFamily="34" charset="-122"/>
                <a:ea typeface="思源黑体 Regular" panose="020B0500000000000000" pitchFamily="34" charset="-122"/>
              </a:rPr>
              <a:t>1782</a:t>
            </a:r>
            <a:r>
              <a:rPr lang="zh-CN" altLang="en-US" sz="2200" dirty="0">
                <a:solidFill>
                  <a:schemeClr val="bg1"/>
                </a:solidFill>
                <a:latin typeface="思源黑体 Regular" panose="020B0500000000000000" pitchFamily="34" charset="-122"/>
                <a:ea typeface="思源黑体 Regular" panose="020B0500000000000000" pitchFamily="34" charset="-122"/>
              </a:rPr>
              <a:t>年）。暹罗吞武里王朝复国之后并未休养生息，而是迅速向弱小的邻国发动侵略，但因内部不稳，很快就告覆灭，为曼谷王朝</a:t>
            </a:r>
            <a:r>
              <a:rPr lang="zh-CN" altLang="en-US" sz="2200" dirty="0" smtClean="0">
                <a:solidFill>
                  <a:schemeClr val="bg1"/>
                </a:solidFill>
                <a:latin typeface="思源黑体 Regular" panose="020B0500000000000000" pitchFamily="34" charset="-122"/>
                <a:ea typeface="思源黑体 Regular" panose="020B0500000000000000" pitchFamily="34" charset="-122"/>
              </a:rPr>
              <a:t>（又称却克里王朝，</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1782</a:t>
            </a:r>
            <a:r>
              <a:rPr lang="zh-CN" altLang="en-US" sz="2200" dirty="0">
                <a:solidFill>
                  <a:schemeClr val="bg1"/>
                </a:solidFill>
                <a:latin typeface="思源黑体 Regular" panose="020B0500000000000000" pitchFamily="34" charset="-122"/>
                <a:ea typeface="思源黑体 Regular" panose="020B0500000000000000" pitchFamily="34" charset="-122"/>
              </a:rPr>
              <a:t>年至今）所取代。</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10808505" cy="1938992"/>
          </a:xfrm>
          <a:prstGeom prst="rect">
            <a:avLst/>
          </a:prstGeom>
          <a:noFill/>
        </p:spPr>
        <p:txBody>
          <a:bodyPr wrap="squar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a:t>
            </a:r>
            <a:r>
              <a:rPr lang="zh-CN" altLang="en-US" sz="4000" dirty="0">
                <a:solidFill>
                  <a:schemeClr val="bg1"/>
                </a:solidFill>
                <a:latin typeface="思源黑体 Regular" panose="020B0500000000000000" pitchFamily="34" charset="-122"/>
                <a:ea typeface="思源黑体 Regular" panose="020B0500000000000000" pitchFamily="34" charset="-122"/>
              </a:rPr>
              <a:t>三）</a:t>
            </a:r>
            <a:r>
              <a:rPr lang="zh-CN" altLang="en-US" sz="4000" dirty="0" smtClean="0">
                <a:solidFill>
                  <a:schemeClr val="bg1"/>
                </a:solidFill>
                <a:latin typeface="思源黑体 Regular" panose="020B0500000000000000" pitchFamily="34" charset="-122"/>
                <a:ea typeface="思源黑体 Regular" panose="020B0500000000000000" pitchFamily="34" charset="-122"/>
              </a:rPr>
              <a:t>泰国：素可泰、阿瑜陀耶、吞武里</a:t>
            </a:r>
          </a:p>
          <a:p>
            <a:pPr algn="ctr"/>
            <a:r>
              <a:rPr lang="zh-CN" altLang="en-US" sz="4000" dirty="0" smtClean="0">
                <a:solidFill>
                  <a:schemeClr val="bg1"/>
                </a:solidFill>
                <a:latin typeface="思源黑体 Regular" panose="020B0500000000000000" pitchFamily="34" charset="-122"/>
                <a:ea typeface="思源黑体 Regular" panose="020B0500000000000000" pitchFamily="34" charset="-122"/>
              </a:rPr>
              <a:t>和曼谷王朝</a:t>
            </a:r>
          </a:p>
          <a:p>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sp>
        <p:nvSpPr>
          <p:cNvPr id="2" name="文本框 1"/>
          <p:cNvSpPr txBox="1"/>
          <p:nvPr/>
        </p:nvSpPr>
        <p:spPr>
          <a:xfrm>
            <a:off x="603910" y="1433139"/>
            <a:ext cx="2492990" cy="553998"/>
          </a:xfrm>
          <a:prstGeom prst="rect">
            <a:avLst/>
          </a:prstGeom>
          <a:noFill/>
        </p:spPr>
        <p:txBody>
          <a:bodyPr wrap="none" rtlCol="0">
            <a:spAutoFit/>
          </a:bodyPr>
          <a:lstStyle/>
          <a:p>
            <a:r>
              <a:rPr lang="zh-CN" altLang="en-US" sz="3000" dirty="0" smtClean="0">
                <a:solidFill>
                  <a:schemeClr val="bg1"/>
                </a:solidFill>
                <a:latin typeface="思源黑体 Regular" panose="020B0500000000000000" pitchFamily="34" charset="-122"/>
                <a:ea typeface="思源黑体 Regular" panose="020B0500000000000000" pitchFamily="34" charset="-122"/>
              </a:rPr>
              <a:t>吞武里和曼谷</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40156530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889842"/>
            <a:ext cx="12192000" cy="5037826"/>
          </a:xfrm>
          <a:prstGeom prst="rect">
            <a:avLst/>
          </a:prstGeom>
          <a:solidFill>
            <a:srgbClr val="312824"/>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520869" y="3054812"/>
            <a:ext cx="9150262" cy="707886"/>
          </a:xfrm>
          <a:prstGeom prst="rect">
            <a:avLst/>
          </a:prstGeom>
          <a:noFill/>
        </p:spPr>
        <p:txBody>
          <a:bodyPr wrap="none" rtlCol="0">
            <a:spAutoFit/>
          </a:bodyPr>
          <a:lstStyle/>
          <a:p>
            <a:r>
              <a:rPr lang="zh-CN" altLang="en-US" sz="4000" b="1" dirty="0" smtClean="0">
                <a:solidFill>
                  <a:schemeClr val="bg1"/>
                </a:solidFill>
                <a:latin typeface="思源黑体 Regular" panose="020B0500000000000000" pitchFamily="34" charset="-122"/>
                <a:ea typeface="思源黑体 Regular" panose="020B0500000000000000" pitchFamily="34" charset="-122"/>
              </a:rPr>
              <a:t>越南、印尼、菲律宾、马来西亚等其他</a:t>
            </a:r>
            <a:endParaRPr lang="zh-CN" altLang="en-US" sz="4000" b="1"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3714734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a:clrChange>
              <a:clrFrom>
                <a:srgbClr val="FFFFFF"/>
              </a:clrFrom>
              <a:clrTo>
                <a:srgbClr val="FFFFFF">
                  <a:alpha val="0"/>
                </a:srgbClr>
              </a:clrTo>
            </a:clrChange>
            <a:extLst>
              <a:ext uri="{BEBA8EAE-BF5A-486C-A8C5-ECC9F3942E4B}">
                <a14:imgProps xmlns:a14="http://schemas.microsoft.com/office/drawing/2010/main">
                  <a14:imgLayer r:embed="rId4">
                    <a14:imgEffect>
                      <a14:brightnessContrast bright="38000"/>
                    </a14:imgEffect>
                  </a14:imgLayer>
                </a14:imgProps>
              </a:ext>
              <a:ext uri="{28A0092B-C50C-407E-A947-70E740481C1C}">
                <a14:useLocalDpi xmlns:a14="http://schemas.microsoft.com/office/drawing/2010/main" val="0"/>
              </a:ext>
            </a:extLst>
          </a:blip>
          <a:srcRect t="3885" b="9652"/>
          <a:stretch>
            <a:fillRect/>
          </a:stretch>
        </p:blipFill>
        <p:spPr>
          <a:xfrm>
            <a:off x="3714750" y="1974275"/>
            <a:ext cx="8477250" cy="4883727"/>
          </a:xfrm>
          <a:custGeom>
            <a:avLst/>
            <a:gdLst>
              <a:gd name="connsiteX0" fmla="*/ 0 w 8477250"/>
              <a:gd name="connsiteY0" fmla="*/ 0 h 4883727"/>
              <a:gd name="connsiteX1" fmla="*/ 8477250 w 8477250"/>
              <a:gd name="connsiteY1" fmla="*/ 0 h 4883727"/>
              <a:gd name="connsiteX2" fmla="*/ 8477250 w 8477250"/>
              <a:gd name="connsiteY2" fmla="*/ 4883727 h 4883727"/>
              <a:gd name="connsiteX3" fmla="*/ 0 w 8477250"/>
              <a:gd name="connsiteY3" fmla="*/ 4883727 h 4883727"/>
            </a:gdLst>
            <a:ahLst/>
            <a:cxnLst>
              <a:cxn ang="0">
                <a:pos x="connsiteX0" y="connsiteY0"/>
              </a:cxn>
              <a:cxn ang="0">
                <a:pos x="connsiteX1" y="connsiteY1"/>
              </a:cxn>
              <a:cxn ang="0">
                <a:pos x="connsiteX2" y="connsiteY2"/>
              </a:cxn>
              <a:cxn ang="0">
                <a:pos x="connsiteX3" y="connsiteY3"/>
              </a:cxn>
            </a:cxnLst>
            <a:rect l="l" t="t" r="r" b="b"/>
            <a:pathLst>
              <a:path w="8477250" h="4883727">
                <a:moveTo>
                  <a:pt x="0" y="0"/>
                </a:moveTo>
                <a:lnTo>
                  <a:pt x="8477250" y="0"/>
                </a:lnTo>
                <a:lnTo>
                  <a:pt x="8477250" y="4883727"/>
                </a:lnTo>
                <a:lnTo>
                  <a:pt x="0" y="4883727"/>
                </a:lnTo>
                <a:close/>
              </a:path>
            </a:pathLst>
          </a:custGeom>
        </p:spPr>
      </p:pic>
      <p:sp>
        <p:nvSpPr>
          <p:cNvPr id="5" name="矩形 4"/>
          <p:cNvSpPr/>
          <p:nvPr/>
        </p:nvSpPr>
        <p:spPr>
          <a:xfrm>
            <a:off x="496659" y="644236"/>
            <a:ext cx="5052086" cy="5964382"/>
          </a:xfrm>
          <a:prstGeom prst="rect">
            <a:avLst/>
          </a:prstGeom>
          <a:solidFill>
            <a:srgbClr val="3128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675985" y="1493193"/>
            <a:ext cx="2693437" cy="2693437"/>
            <a:chOff x="4749281" y="970385"/>
            <a:chExt cx="2693437" cy="2693437"/>
          </a:xfrm>
        </p:grpSpPr>
        <p:sp>
          <p:nvSpPr>
            <p:cNvPr id="3" name="椭圆 2"/>
            <p:cNvSpPr/>
            <p:nvPr/>
          </p:nvSpPr>
          <p:spPr>
            <a:xfrm>
              <a:off x="4749281" y="970385"/>
              <a:ext cx="2693437" cy="2693437"/>
            </a:xfrm>
            <a:prstGeom prst="ellipse">
              <a:avLst/>
            </a:prstGeom>
            <a:solidFill>
              <a:schemeClr val="tx1">
                <a:alpha val="60000"/>
              </a:schemeClr>
            </a:solidFill>
            <a:ln>
              <a:noFill/>
            </a:ln>
            <a:effectLst>
              <a:outerShdw dist="50800" dir="5400000" algn="ctr" rotWithShape="0">
                <a:srgbClr val="000000">
                  <a:alpha val="43137"/>
                </a:srgbClr>
              </a:outerShdw>
              <a:softEdge rad="7493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5">
              <a:extLst>
                <a:ext uri="{28A0092B-C50C-407E-A947-70E740481C1C}">
                  <a14:useLocalDpi xmlns:a14="http://schemas.microsoft.com/office/drawing/2010/main" val="0"/>
                </a:ext>
              </a:extLst>
            </a:blip>
            <a:srcRect l="29339" t="27209" r="50000" b="36060"/>
            <a:stretch>
              <a:fillRect/>
            </a:stretch>
          </p:blipFill>
          <p:spPr>
            <a:xfrm>
              <a:off x="5050971" y="970385"/>
              <a:ext cx="2015412" cy="2015412"/>
            </a:xfrm>
            <a:custGeom>
              <a:avLst/>
              <a:gdLst>
                <a:gd name="connsiteX0" fmla="*/ 1007706 w 2015412"/>
                <a:gd name="connsiteY0" fmla="*/ 0 h 2015412"/>
                <a:gd name="connsiteX1" fmla="*/ 2015412 w 2015412"/>
                <a:gd name="connsiteY1" fmla="*/ 1007706 h 2015412"/>
                <a:gd name="connsiteX2" fmla="*/ 1007706 w 2015412"/>
                <a:gd name="connsiteY2" fmla="*/ 2015412 h 2015412"/>
                <a:gd name="connsiteX3" fmla="*/ 0 w 2015412"/>
                <a:gd name="connsiteY3" fmla="*/ 1007706 h 2015412"/>
                <a:gd name="connsiteX4" fmla="*/ 1007706 w 2015412"/>
                <a:gd name="connsiteY4" fmla="*/ 0 h 2015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5412" h="2015412">
                  <a:moveTo>
                    <a:pt x="1007706" y="0"/>
                  </a:moveTo>
                  <a:cubicBezTo>
                    <a:pt x="1564247" y="0"/>
                    <a:pt x="2015412" y="451165"/>
                    <a:pt x="2015412" y="1007706"/>
                  </a:cubicBezTo>
                  <a:cubicBezTo>
                    <a:pt x="2015412" y="1564247"/>
                    <a:pt x="1564247" y="2015412"/>
                    <a:pt x="1007706" y="2015412"/>
                  </a:cubicBezTo>
                  <a:cubicBezTo>
                    <a:pt x="451165" y="2015412"/>
                    <a:pt x="0" y="1564247"/>
                    <a:pt x="0" y="1007706"/>
                  </a:cubicBezTo>
                  <a:cubicBezTo>
                    <a:pt x="0" y="451165"/>
                    <a:pt x="451165" y="0"/>
                    <a:pt x="1007706" y="0"/>
                  </a:cubicBezTo>
                  <a:close/>
                </a:path>
              </a:pathLst>
            </a:custGeom>
          </p:spPr>
        </p:pic>
      </p:grpSp>
      <p:sp>
        <p:nvSpPr>
          <p:cNvPr id="17" name="矩形 16"/>
          <p:cNvSpPr/>
          <p:nvPr/>
        </p:nvSpPr>
        <p:spPr>
          <a:xfrm>
            <a:off x="996357" y="4211027"/>
            <a:ext cx="1569660" cy="461665"/>
          </a:xfrm>
          <a:prstGeom prst="rect">
            <a:avLst/>
          </a:prstGeom>
        </p:spPr>
        <p:txBody>
          <a:bodyPr wrap="none">
            <a:spAutoFit/>
          </a:bodyPr>
          <a:lstStyle/>
          <a:p>
            <a:r>
              <a:rPr lang="zh-CN" altLang="en-US" sz="2400" spc="300" dirty="0" smtClean="0">
                <a:solidFill>
                  <a:srgbClr val="ECECEC"/>
                </a:solidFill>
                <a:ea typeface="思源黑体 Regular" panose="020B0500000000000000" pitchFamily="34" charset="-122"/>
              </a:rPr>
              <a:t>东南亚篇</a:t>
            </a:r>
            <a:endParaRPr lang="zh-CN" altLang="en-US" sz="2400" spc="300" dirty="0">
              <a:solidFill>
                <a:srgbClr val="ECECEC"/>
              </a:solidFill>
              <a:ea typeface="思源黑体 Regular" panose="020B0500000000000000" pitchFamily="34" charset="-122"/>
            </a:endParaRPr>
          </a:p>
        </p:txBody>
      </p:sp>
      <p:sp>
        <p:nvSpPr>
          <p:cNvPr id="10" name="任意多边形 9"/>
          <p:cNvSpPr/>
          <p:nvPr>
            <p:custDataLst>
              <p:tags r:id="rId1"/>
            </p:custDataLst>
          </p:nvPr>
        </p:nvSpPr>
        <p:spPr>
          <a:xfrm>
            <a:off x="1918482" y="1472207"/>
            <a:ext cx="2208439" cy="2132641"/>
          </a:xfrm>
          <a:custGeom>
            <a:avLst/>
            <a:gdLst>
              <a:gd name="connsiteX0" fmla="*/ 1787424 w 4957012"/>
              <a:gd name="connsiteY0" fmla="*/ 0 h 4716328"/>
              <a:gd name="connsiteX1" fmla="*/ 3169589 w 4957012"/>
              <a:gd name="connsiteY1" fmla="*/ 0 h 4716328"/>
              <a:gd name="connsiteX2" fmla="*/ 3215538 w 4957012"/>
              <a:gd name="connsiteY2" fmla="*/ 11815 h 4716328"/>
              <a:gd name="connsiteX3" fmla="*/ 4957012 w 4957012"/>
              <a:gd name="connsiteY3" fmla="*/ 2378892 h 4716328"/>
              <a:gd name="connsiteX4" fmla="*/ 3443253 w 4957012"/>
              <a:gd name="connsiteY4" fmla="*/ 4662625 h 4716328"/>
              <a:gd name="connsiteX5" fmla="*/ 3296524 w 4957012"/>
              <a:gd name="connsiteY5" fmla="*/ 4716328 h 4716328"/>
              <a:gd name="connsiteX6" fmla="*/ 1660489 w 4957012"/>
              <a:gd name="connsiteY6" fmla="*/ 4716328 h 4716328"/>
              <a:gd name="connsiteX7" fmla="*/ 1513760 w 4957012"/>
              <a:gd name="connsiteY7" fmla="*/ 4662625 h 4716328"/>
              <a:gd name="connsiteX8" fmla="*/ 0 w 4957012"/>
              <a:gd name="connsiteY8" fmla="*/ 2378892 h 4716328"/>
              <a:gd name="connsiteX9" fmla="*/ 1741475 w 4957012"/>
              <a:gd name="connsiteY9" fmla="*/ 11815 h 4716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7012" h="4716328">
                <a:moveTo>
                  <a:pt x="1787424" y="0"/>
                </a:moveTo>
                <a:lnTo>
                  <a:pt x="3169589" y="0"/>
                </a:lnTo>
                <a:lnTo>
                  <a:pt x="3215538" y="11815"/>
                </a:lnTo>
                <a:cubicBezTo>
                  <a:pt x="4224460" y="325622"/>
                  <a:pt x="4957012" y="1266709"/>
                  <a:pt x="4957012" y="2378892"/>
                </a:cubicBezTo>
                <a:cubicBezTo>
                  <a:pt x="4957012" y="3405523"/>
                  <a:pt x="4332826" y="4286367"/>
                  <a:pt x="3443253" y="4662625"/>
                </a:cubicBezTo>
                <a:lnTo>
                  <a:pt x="3296524" y="4716328"/>
                </a:lnTo>
                <a:lnTo>
                  <a:pt x="1660489" y="4716328"/>
                </a:lnTo>
                <a:lnTo>
                  <a:pt x="1513760" y="4662625"/>
                </a:lnTo>
                <a:cubicBezTo>
                  <a:pt x="624187" y="4286367"/>
                  <a:pt x="0" y="3405523"/>
                  <a:pt x="0" y="2378892"/>
                </a:cubicBezTo>
                <a:cubicBezTo>
                  <a:pt x="0" y="1266709"/>
                  <a:pt x="732553" y="325622"/>
                  <a:pt x="1741475" y="11815"/>
                </a:cubicBezTo>
                <a:close/>
              </a:path>
            </a:pathLst>
          </a:custGeom>
          <a:blipFill dpi="0" rotWithShape="1">
            <a:blip r:embed="rId6">
              <a:alphaModFix amt="53000"/>
            </a:blip>
            <a:srcRect/>
            <a:stretch>
              <a:fillRect/>
            </a:stretch>
          </a:blipFill>
          <a:ln w="12700" cap="flat" cmpd="sng" algn="ctr">
            <a:noFill/>
            <a:prstDash val="solid"/>
            <a:miter lim="800000"/>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5788083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任意多边形 44"/>
          <p:cNvSpPr/>
          <p:nvPr>
            <p:custDataLst>
              <p:tags r:id="rId1"/>
            </p:custDataLst>
          </p:nvPr>
        </p:nvSpPr>
        <p:spPr>
          <a:xfrm>
            <a:off x="1801098" y="1247273"/>
            <a:ext cx="4058653" cy="4620126"/>
          </a:xfrm>
          <a:custGeom>
            <a:avLst/>
            <a:gdLst>
              <a:gd name="connsiteX0" fmla="*/ 292583 w 4058653"/>
              <a:gd name="connsiteY0" fmla="*/ 0 h 4620126"/>
              <a:gd name="connsiteX1" fmla="*/ 2923986 w 4058653"/>
              <a:gd name="connsiteY1" fmla="*/ 0 h 4620126"/>
              <a:gd name="connsiteX2" fmla="*/ 2952772 w 4058653"/>
              <a:gd name="connsiteY2" fmla="*/ 15749 h 4620126"/>
              <a:gd name="connsiteX3" fmla="*/ 4015156 w 4058653"/>
              <a:gd name="connsiteY3" fmla="*/ 1229623 h 4620126"/>
              <a:gd name="connsiteX4" fmla="*/ 4058653 w 4058653"/>
              <a:gd name="connsiteY4" fmla="*/ 1343012 h 4620126"/>
              <a:gd name="connsiteX5" fmla="*/ 4058653 w 4058653"/>
              <a:gd name="connsiteY5" fmla="*/ 3186818 h 4620126"/>
              <a:gd name="connsiteX6" fmla="*/ 4045562 w 4058653"/>
              <a:gd name="connsiteY6" fmla="*/ 3223993 h 4620126"/>
              <a:gd name="connsiteX7" fmla="*/ 2800560 w 4058653"/>
              <a:gd name="connsiteY7" fmla="*/ 4596121 h 4620126"/>
              <a:gd name="connsiteX8" fmla="*/ 2749140 w 4058653"/>
              <a:gd name="connsiteY8" fmla="*/ 4620126 h 4620126"/>
              <a:gd name="connsiteX9" fmla="*/ 467430 w 4058653"/>
              <a:gd name="connsiteY9" fmla="*/ 4620126 h 4620126"/>
              <a:gd name="connsiteX10" fmla="*/ 416010 w 4058653"/>
              <a:gd name="connsiteY10" fmla="*/ 4596121 h 4620126"/>
              <a:gd name="connsiteX11" fmla="*/ 92215 w 4058653"/>
              <a:gd name="connsiteY11" fmla="*/ 4399452 h 4620126"/>
              <a:gd name="connsiteX12" fmla="*/ 0 w 4058653"/>
              <a:gd name="connsiteY12" fmla="*/ 4328754 h 4620126"/>
              <a:gd name="connsiteX13" fmla="*/ 0 w 4058653"/>
              <a:gd name="connsiteY13" fmla="*/ 199075 h 4620126"/>
              <a:gd name="connsiteX14" fmla="*/ 92216 w 4058653"/>
              <a:gd name="connsiteY14" fmla="*/ 127939 h 4620126"/>
              <a:gd name="connsiteX15" fmla="*/ 263797 w 4058653"/>
              <a:gd name="connsiteY15" fmla="*/ 15749 h 4620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58653" h="4620126">
                <a:moveTo>
                  <a:pt x="292583" y="0"/>
                </a:moveTo>
                <a:lnTo>
                  <a:pt x="2923986" y="0"/>
                </a:lnTo>
                <a:lnTo>
                  <a:pt x="2952772" y="15749"/>
                </a:lnTo>
                <a:cubicBezTo>
                  <a:pt x="3422587" y="297348"/>
                  <a:pt x="3796799" y="722057"/>
                  <a:pt x="4015156" y="1229623"/>
                </a:cubicBezTo>
                <a:lnTo>
                  <a:pt x="4058653" y="1343012"/>
                </a:lnTo>
                <a:lnTo>
                  <a:pt x="4058653" y="3186818"/>
                </a:lnTo>
                <a:lnTo>
                  <a:pt x="4045562" y="3223993"/>
                </a:lnTo>
                <a:cubicBezTo>
                  <a:pt x="3811065" y="3818678"/>
                  <a:pt x="3365211" y="4306907"/>
                  <a:pt x="2800560" y="4596121"/>
                </a:cubicBezTo>
                <a:lnTo>
                  <a:pt x="2749140" y="4620126"/>
                </a:lnTo>
                <a:lnTo>
                  <a:pt x="467430" y="4620126"/>
                </a:lnTo>
                <a:lnTo>
                  <a:pt x="416010" y="4596121"/>
                </a:lnTo>
                <a:cubicBezTo>
                  <a:pt x="303080" y="4538278"/>
                  <a:pt x="194901" y="4472475"/>
                  <a:pt x="92215" y="4399452"/>
                </a:cubicBezTo>
                <a:lnTo>
                  <a:pt x="0" y="4328754"/>
                </a:lnTo>
                <a:lnTo>
                  <a:pt x="0" y="199075"/>
                </a:lnTo>
                <a:lnTo>
                  <a:pt x="92216" y="127939"/>
                </a:lnTo>
                <a:cubicBezTo>
                  <a:pt x="147837" y="88385"/>
                  <a:pt x="205070" y="50949"/>
                  <a:pt x="263797" y="15749"/>
                </a:cubicBezTo>
                <a:close/>
              </a:path>
            </a:pathLst>
          </a:custGeom>
          <a:blipFill dpi="0" rotWithShape="1">
            <a:blip r:embed="rId4">
              <a:alphaModFix amt="8000"/>
            </a:blip>
            <a:srcRect/>
            <a:stretch>
              <a:fillRect/>
            </a:stretch>
          </a:blipFill>
          <a:ln w="12700" cap="flat" cmpd="sng" algn="ctr">
            <a:noFill/>
            <a:prstDash val="solid"/>
            <a:miter lim="800000"/>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rcRect l="19933" t="26151" r="29106" b="22889"/>
          <a:stretch>
            <a:fillRect/>
          </a:stretch>
        </p:blipFill>
        <p:spPr>
          <a:xfrm>
            <a:off x="7208817" y="1696127"/>
            <a:ext cx="840677" cy="840677"/>
          </a:xfrm>
          <a:custGeom>
            <a:avLst/>
            <a:gdLst>
              <a:gd name="connsiteX0" fmla="*/ 1747438 w 3494876"/>
              <a:gd name="connsiteY0" fmla="*/ 0 h 3494876"/>
              <a:gd name="connsiteX1" fmla="*/ 3494876 w 3494876"/>
              <a:gd name="connsiteY1" fmla="*/ 1747438 h 3494876"/>
              <a:gd name="connsiteX2" fmla="*/ 1747438 w 3494876"/>
              <a:gd name="connsiteY2" fmla="*/ 3494876 h 3494876"/>
              <a:gd name="connsiteX3" fmla="*/ 0 w 3494876"/>
              <a:gd name="connsiteY3" fmla="*/ 1747438 h 3494876"/>
              <a:gd name="connsiteX4" fmla="*/ 1747438 w 3494876"/>
              <a:gd name="connsiteY4" fmla="*/ 0 h 349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4876" h="3494876">
                <a:moveTo>
                  <a:pt x="1747438" y="0"/>
                </a:moveTo>
                <a:cubicBezTo>
                  <a:pt x="2712521" y="0"/>
                  <a:pt x="3494876" y="782355"/>
                  <a:pt x="3494876" y="1747438"/>
                </a:cubicBezTo>
                <a:cubicBezTo>
                  <a:pt x="3494876" y="2712521"/>
                  <a:pt x="2712521" y="3494876"/>
                  <a:pt x="1747438" y="3494876"/>
                </a:cubicBezTo>
                <a:cubicBezTo>
                  <a:pt x="782355" y="3494876"/>
                  <a:pt x="0" y="2712521"/>
                  <a:pt x="0" y="1747438"/>
                </a:cubicBezTo>
                <a:cubicBezTo>
                  <a:pt x="0" y="782355"/>
                  <a:pt x="782355" y="0"/>
                  <a:pt x="1747438" y="0"/>
                </a:cubicBezTo>
                <a:close/>
              </a:path>
            </a:pathLst>
          </a:custGeom>
          <a:effectLst>
            <a:outerShdw blurRad="254000" dist="38100" dir="5400000" algn="t" rotWithShape="0">
              <a:prstClr val="black">
                <a:alpha val="40000"/>
              </a:prstClr>
            </a:outerShdw>
          </a:effectLst>
        </p:spPr>
      </p:pic>
      <p:pic>
        <p:nvPicPr>
          <p:cNvPr id="3" name="图片 2"/>
          <p:cNvPicPr>
            <a:picLocks noChangeAspect="1"/>
          </p:cNvPicPr>
          <p:nvPr/>
        </p:nvPicPr>
        <p:blipFill>
          <a:blip r:embed="rId5" cstate="print">
            <a:extLst>
              <a:ext uri="{28A0092B-C50C-407E-A947-70E740481C1C}">
                <a14:useLocalDpi xmlns:a14="http://schemas.microsoft.com/office/drawing/2010/main" val="0"/>
              </a:ext>
            </a:extLst>
          </a:blip>
          <a:srcRect l="19933" t="26151" r="29106" b="22889"/>
          <a:stretch>
            <a:fillRect/>
          </a:stretch>
        </p:blipFill>
        <p:spPr>
          <a:xfrm>
            <a:off x="7208817" y="3137000"/>
            <a:ext cx="840677" cy="840677"/>
          </a:xfrm>
          <a:custGeom>
            <a:avLst/>
            <a:gdLst>
              <a:gd name="connsiteX0" fmla="*/ 1747438 w 3494876"/>
              <a:gd name="connsiteY0" fmla="*/ 0 h 3494876"/>
              <a:gd name="connsiteX1" fmla="*/ 3494876 w 3494876"/>
              <a:gd name="connsiteY1" fmla="*/ 1747438 h 3494876"/>
              <a:gd name="connsiteX2" fmla="*/ 1747438 w 3494876"/>
              <a:gd name="connsiteY2" fmla="*/ 3494876 h 3494876"/>
              <a:gd name="connsiteX3" fmla="*/ 0 w 3494876"/>
              <a:gd name="connsiteY3" fmla="*/ 1747438 h 3494876"/>
              <a:gd name="connsiteX4" fmla="*/ 1747438 w 3494876"/>
              <a:gd name="connsiteY4" fmla="*/ 0 h 349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4876" h="3494876">
                <a:moveTo>
                  <a:pt x="1747438" y="0"/>
                </a:moveTo>
                <a:cubicBezTo>
                  <a:pt x="2712521" y="0"/>
                  <a:pt x="3494876" y="782355"/>
                  <a:pt x="3494876" y="1747438"/>
                </a:cubicBezTo>
                <a:cubicBezTo>
                  <a:pt x="3494876" y="2712521"/>
                  <a:pt x="2712521" y="3494876"/>
                  <a:pt x="1747438" y="3494876"/>
                </a:cubicBezTo>
                <a:cubicBezTo>
                  <a:pt x="782355" y="3494876"/>
                  <a:pt x="0" y="2712521"/>
                  <a:pt x="0" y="1747438"/>
                </a:cubicBezTo>
                <a:cubicBezTo>
                  <a:pt x="0" y="782355"/>
                  <a:pt x="782355" y="0"/>
                  <a:pt x="1747438" y="0"/>
                </a:cubicBezTo>
                <a:close/>
              </a:path>
            </a:pathLst>
          </a:custGeom>
          <a:effectLst>
            <a:outerShdw blurRad="254000" dist="38100" dir="5400000" algn="t" rotWithShape="0">
              <a:prstClr val="black">
                <a:alpha val="40000"/>
              </a:prstClr>
            </a:outerShdw>
          </a:effectLst>
        </p:spPr>
      </p:pic>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rcRect l="19933" t="26151" r="29106" b="22889"/>
          <a:stretch>
            <a:fillRect/>
          </a:stretch>
        </p:blipFill>
        <p:spPr>
          <a:xfrm>
            <a:off x="7208816" y="4577873"/>
            <a:ext cx="840677" cy="840677"/>
          </a:xfrm>
          <a:custGeom>
            <a:avLst/>
            <a:gdLst>
              <a:gd name="connsiteX0" fmla="*/ 1747438 w 3494876"/>
              <a:gd name="connsiteY0" fmla="*/ 0 h 3494876"/>
              <a:gd name="connsiteX1" fmla="*/ 3494876 w 3494876"/>
              <a:gd name="connsiteY1" fmla="*/ 1747438 h 3494876"/>
              <a:gd name="connsiteX2" fmla="*/ 1747438 w 3494876"/>
              <a:gd name="connsiteY2" fmla="*/ 3494876 h 3494876"/>
              <a:gd name="connsiteX3" fmla="*/ 0 w 3494876"/>
              <a:gd name="connsiteY3" fmla="*/ 1747438 h 3494876"/>
              <a:gd name="connsiteX4" fmla="*/ 1747438 w 3494876"/>
              <a:gd name="connsiteY4" fmla="*/ 0 h 34948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94876" h="3494876">
                <a:moveTo>
                  <a:pt x="1747438" y="0"/>
                </a:moveTo>
                <a:cubicBezTo>
                  <a:pt x="2712521" y="0"/>
                  <a:pt x="3494876" y="782355"/>
                  <a:pt x="3494876" y="1747438"/>
                </a:cubicBezTo>
                <a:cubicBezTo>
                  <a:pt x="3494876" y="2712521"/>
                  <a:pt x="2712521" y="3494876"/>
                  <a:pt x="1747438" y="3494876"/>
                </a:cubicBezTo>
                <a:cubicBezTo>
                  <a:pt x="782355" y="3494876"/>
                  <a:pt x="0" y="2712521"/>
                  <a:pt x="0" y="1747438"/>
                </a:cubicBezTo>
                <a:cubicBezTo>
                  <a:pt x="0" y="782355"/>
                  <a:pt x="782355" y="0"/>
                  <a:pt x="1747438" y="0"/>
                </a:cubicBezTo>
                <a:close/>
              </a:path>
            </a:pathLst>
          </a:custGeom>
          <a:effectLst>
            <a:outerShdw blurRad="254000" dist="38100" dir="5400000" algn="t" rotWithShape="0">
              <a:prstClr val="black">
                <a:alpha val="40000"/>
              </a:prstClr>
            </a:outerShdw>
          </a:effectLst>
        </p:spPr>
      </p:pic>
      <p:sp>
        <p:nvSpPr>
          <p:cNvPr id="5" name="PA_矩形 30"/>
          <p:cNvSpPr/>
          <p:nvPr>
            <p:custDataLst>
              <p:tags r:id="rId2"/>
            </p:custDataLst>
          </p:nvPr>
        </p:nvSpPr>
        <p:spPr>
          <a:xfrm>
            <a:off x="2157277" y="2675335"/>
            <a:ext cx="2106667" cy="461665"/>
          </a:xfrm>
          <a:prstGeom prst="rect">
            <a:avLst/>
          </a:prstGeom>
        </p:spPr>
        <p:txBody>
          <a:bodyPr wrap="none">
            <a:spAutoFit/>
          </a:bodyPr>
          <a:lstStyle/>
          <a:p>
            <a:r>
              <a:rPr lang="en-US" altLang="zh-CN" sz="2400" b="1" dirty="0">
                <a:ea typeface="思源黑体 Regular" panose="020B0500000000000000" pitchFamily="34" charset="-122"/>
              </a:rPr>
              <a:t>WHAT  KEEPS</a:t>
            </a:r>
            <a:endParaRPr lang="zh-CN" altLang="en-US" sz="2400" b="1" dirty="0">
              <a:ea typeface="思源黑体 Regular" panose="020B0500000000000000" pitchFamily="34" charset="-122"/>
            </a:endParaRPr>
          </a:p>
        </p:txBody>
      </p:sp>
      <p:sp>
        <p:nvSpPr>
          <p:cNvPr id="6" name="矩形 5"/>
          <p:cNvSpPr/>
          <p:nvPr/>
        </p:nvSpPr>
        <p:spPr>
          <a:xfrm>
            <a:off x="2157275" y="3496169"/>
            <a:ext cx="3104536" cy="954107"/>
          </a:xfrm>
          <a:prstGeom prst="rect">
            <a:avLst/>
          </a:prstGeom>
        </p:spPr>
        <p:txBody>
          <a:bodyPr wrap="square">
            <a:spAutoFit/>
          </a:bodyPr>
          <a:lstStyle/>
          <a:p>
            <a:r>
              <a:rPr lang="en-US" altLang="zh-CN" sz="1400" dirty="0">
                <a:solidFill>
                  <a:schemeClr val="bg1">
                    <a:lumMod val="50000"/>
                  </a:schemeClr>
                </a:solidFill>
                <a:latin typeface="思源黑体 Regular" panose="020B0500000000000000" pitchFamily="34" charset="-122"/>
                <a:ea typeface="思源黑体 Regular" panose="020B0500000000000000" pitchFamily="34" charset="-122"/>
              </a:rPr>
              <a:t>That is an old story, as if to see old bridge and coast, see every day to and from the villages and towns of ordinary citizen. </a:t>
            </a:r>
            <a:endParaRPr lang="zh-CN" altLang="en-US" sz="1400" dirty="0">
              <a:solidFill>
                <a:schemeClr val="bg1">
                  <a:lumMod val="50000"/>
                </a:schemeClr>
              </a:solidFill>
              <a:latin typeface="思源黑体 Regular" panose="020B0500000000000000" pitchFamily="34" charset="-122"/>
              <a:ea typeface="思源黑体 Regular" panose="020B0500000000000000" pitchFamily="34" charset="-122"/>
            </a:endParaRPr>
          </a:p>
        </p:txBody>
      </p:sp>
      <p:sp>
        <p:nvSpPr>
          <p:cNvPr id="7" name="加号 6"/>
          <p:cNvSpPr/>
          <p:nvPr/>
        </p:nvSpPr>
        <p:spPr>
          <a:xfrm>
            <a:off x="2157277" y="1771559"/>
            <a:ext cx="433137" cy="433137"/>
          </a:xfrm>
          <a:prstGeom prst="mathPlus">
            <a:avLst>
              <a:gd name="adj1" fmla="val 10848"/>
            </a:avLst>
          </a:prstGeom>
          <a:solidFill>
            <a:srgbClr val="6554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8636998" y="1885632"/>
            <a:ext cx="2607459" cy="461665"/>
          </a:xfrm>
          <a:prstGeom prst="rect">
            <a:avLst/>
          </a:prstGeom>
        </p:spPr>
        <p:txBody>
          <a:bodyPr wrap="square">
            <a:spAutoFit/>
          </a:bodyPr>
          <a:lstStyle/>
          <a:p>
            <a:r>
              <a:rPr lang="en-US" altLang="zh-CN" sz="1200" dirty="0">
                <a:solidFill>
                  <a:schemeClr val="bg1">
                    <a:lumMod val="65000"/>
                  </a:schemeClr>
                </a:solidFill>
                <a:latin typeface="思源黑体 Regular" panose="020B0500000000000000" pitchFamily="34" charset="-122"/>
                <a:ea typeface="思源黑体 Regular" panose="020B0500000000000000" pitchFamily="34" charset="-122"/>
              </a:rPr>
              <a:t>Through the crowd, I find the ancient buildings</a:t>
            </a:r>
            <a:endParaRPr lang="zh-CN" altLang="en-US" sz="1200" dirty="0">
              <a:solidFill>
                <a:schemeClr val="bg1">
                  <a:lumMod val="65000"/>
                </a:schemeClr>
              </a:solidFill>
              <a:latin typeface="思源黑体 Regular" panose="020B0500000000000000" pitchFamily="34" charset="-122"/>
              <a:ea typeface="思源黑体 Regular" panose="020B0500000000000000" pitchFamily="34" charset="-122"/>
            </a:endParaRPr>
          </a:p>
        </p:txBody>
      </p:sp>
      <p:sp>
        <p:nvSpPr>
          <p:cNvPr id="9" name="矩形 8"/>
          <p:cNvSpPr/>
          <p:nvPr/>
        </p:nvSpPr>
        <p:spPr>
          <a:xfrm>
            <a:off x="8636998" y="3265337"/>
            <a:ext cx="2607459" cy="461665"/>
          </a:xfrm>
          <a:prstGeom prst="rect">
            <a:avLst/>
          </a:prstGeom>
        </p:spPr>
        <p:txBody>
          <a:bodyPr wrap="square">
            <a:spAutoFit/>
          </a:bodyPr>
          <a:lstStyle/>
          <a:p>
            <a:r>
              <a:rPr lang="en-US" altLang="zh-CN" sz="1200" dirty="0">
                <a:solidFill>
                  <a:schemeClr val="bg1">
                    <a:lumMod val="65000"/>
                  </a:schemeClr>
                </a:solidFill>
                <a:latin typeface="思源黑体 Regular" panose="020B0500000000000000" pitchFamily="34" charset="-122"/>
                <a:ea typeface="思源黑体 Regular" panose="020B0500000000000000" pitchFamily="34" charset="-122"/>
              </a:rPr>
              <a:t>Through the crowd, I find the ancient buildings</a:t>
            </a:r>
            <a:endParaRPr lang="zh-CN" altLang="en-US" sz="1200" dirty="0">
              <a:solidFill>
                <a:schemeClr val="bg1">
                  <a:lumMod val="65000"/>
                </a:schemeClr>
              </a:solidFill>
              <a:latin typeface="思源黑体 Regular" panose="020B0500000000000000" pitchFamily="34" charset="-122"/>
              <a:ea typeface="思源黑体 Regular" panose="020B0500000000000000" pitchFamily="34" charset="-122"/>
            </a:endParaRPr>
          </a:p>
        </p:txBody>
      </p:sp>
      <p:sp>
        <p:nvSpPr>
          <p:cNvPr id="10" name="矩形 9"/>
          <p:cNvSpPr/>
          <p:nvPr/>
        </p:nvSpPr>
        <p:spPr>
          <a:xfrm>
            <a:off x="8636998" y="4767378"/>
            <a:ext cx="2607459" cy="461665"/>
          </a:xfrm>
          <a:prstGeom prst="rect">
            <a:avLst/>
          </a:prstGeom>
        </p:spPr>
        <p:txBody>
          <a:bodyPr wrap="square">
            <a:spAutoFit/>
          </a:bodyPr>
          <a:lstStyle/>
          <a:p>
            <a:r>
              <a:rPr lang="en-US" altLang="zh-CN" sz="1200" dirty="0">
                <a:solidFill>
                  <a:schemeClr val="bg1">
                    <a:lumMod val="65000"/>
                  </a:schemeClr>
                </a:solidFill>
                <a:latin typeface="思源黑体 Regular" panose="020B0500000000000000" pitchFamily="34" charset="-122"/>
                <a:ea typeface="思源黑体 Regular" panose="020B0500000000000000" pitchFamily="34" charset="-122"/>
              </a:rPr>
              <a:t>Through the crowd, I find the ancient buildings</a:t>
            </a:r>
            <a:endParaRPr lang="zh-CN" altLang="en-US" sz="1200" dirty="0">
              <a:solidFill>
                <a:schemeClr val="bg1">
                  <a:lumMod val="65000"/>
                </a:schemeClr>
              </a:solidFill>
              <a:latin typeface="思源黑体 Regular" panose="020B0500000000000000" pitchFamily="34" charset="-122"/>
              <a:ea typeface="思源黑体 Regular" panose="020B0500000000000000" pitchFamily="34" charset="-122"/>
            </a:endParaRPr>
          </a:p>
        </p:txBody>
      </p:sp>
      <p:grpSp>
        <p:nvGrpSpPr>
          <p:cNvPr id="20" name="组合 19"/>
          <p:cNvGrpSpPr/>
          <p:nvPr/>
        </p:nvGrpSpPr>
        <p:grpSpPr>
          <a:xfrm>
            <a:off x="7444668" y="1888426"/>
            <a:ext cx="399922" cy="410111"/>
            <a:chOff x="7653338" y="2303463"/>
            <a:chExt cx="249237" cy="255587"/>
          </a:xfrm>
          <a:solidFill>
            <a:schemeClr val="bg1"/>
          </a:solidFill>
        </p:grpSpPr>
        <p:sp>
          <p:nvSpPr>
            <p:cNvPr id="21" name="Freeform 213"/>
            <p:cNvSpPr>
              <a:spLocks/>
            </p:cNvSpPr>
            <p:nvPr/>
          </p:nvSpPr>
          <p:spPr bwMode="auto">
            <a:xfrm>
              <a:off x="7691438" y="2325688"/>
              <a:ext cx="38100" cy="34925"/>
            </a:xfrm>
            <a:custGeom>
              <a:avLst/>
              <a:gdLst>
                <a:gd name="T0" fmla="*/ 4 w 10"/>
                <a:gd name="T1" fmla="*/ 9 h 9"/>
                <a:gd name="T2" fmla="*/ 6 w 10"/>
                <a:gd name="T3" fmla="*/ 0 h 9"/>
                <a:gd name="T4" fmla="*/ 4 w 10"/>
                <a:gd name="T5" fmla="*/ 9 h 9"/>
              </a:gdLst>
              <a:ahLst/>
              <a:cxnLst>
                <a:cxn ang="0">
                  <a:pos x="T0" y="T1"/>
                </a:cxn>
                <a:cxn ang="0">
                  <a:pos x="T2" y="T3"/>
                </a:cxn>
                <a:cxn ang="0">
                  <a:pos x="T4" y="T5"/>
                </a:cxn>
              </a:cxnLst>
              <a:rect l="0" t="0" r="r" b="b"/>
              <a:pathLst>
                <a:path w="10" h="9">
                  <a:moveTo>
                    <a:pt x="4" y="9"/>
                  </a:moveTo>
                  <a:cubicBezTo>
                    <a:pt x="0" y="4"/>
                    <a:pt x="1" y="1"/>
                    <a:pt x="6" y="0"/>
                  </a:cubicBezTo>
                  <a:cubicBezTo>
                    <a:pt x="10" y="5"/>
                    <a:pt x="9" y="8"/>
                    <a:pt x="4" y="9"/>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14"/>
            <p:cNvSpPr>
              <a:spLocks/>
            </p:cNvSpPr>
            <p:nvPr/>
          </p:nvSpPr>
          <p:spPr bwMode="auto">
            <a:xfrm>
              <a:off x="7724776" y="2303463"/>
              <a:ext cx="52387" cy="79375"/>
            </a:xfrm>
            <a:custGeom>
              <a:avLst/>
              <a:gdLst>
                <a:gd name="T0" fmla="*/ 4 w 14"/>
                <a:gd name="T1" fmla="*/ 5 h 21"/>
                <a:gd name="T2" fmla="*/ 10 w 14"/>
                <a:gd name="T3" fmla="*/ 16 h 21"/>
                <a:gd name="T4" fmla="*/ 4 w 14"/>
                <a:gd name="T5" fmla="*/ 5 h 21"/>
              </a:gdLst>
              <a:ahLst/>
              <a:cxnLst>
                <a:cxn ang="0">
                  <a:pos x="T0" y="T1"/>
                </a:cxn>
                <a:cxn ang="0">
                  <a:pos x="T2" y="T3"/>
                </a:cxn>
                <a:cxn ang="0">
                  <a:pos x="T4" y="T5"/>
                </a:cxn>
              </a:cxnLst>
              <a:rect l="0" t="0" r="r" b="b"/>
              <a:pathLst>
                <a:path w="14" h="21">
                  <a:moveTo>
                    <a:pt x="4" y="5"/>
                  </a:moveTo>
                  <a:cubicBezTo>
                    <a:pt x="11" y="0"/>
                    <a:pt x="14" y="13"/>
                    <a:pt x="10" y="16"/>
                  </a:cubicBezTo>
                  <a:cubicBezTo>
                    <a:pt x="3" y="21"/>
                    <a:pt x="0" y="9"/>
                    <a:pt x="4" y="5"/>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15"/>
            <p:cNvSpPr>
              <a:spLocks/>
            </p:cNvSpPr>
            <p:nvPr/>
          </p:nvSpPr>
          <p:spPr bwMode="auto">
            <a:xfrm>
              <a:off x="7766051" y="2306638"/>
              <a:ext cx="57150" cy="76200"/>
            </a:xfrm>
            <a:custGeom>
              <a:avLst/>
              <a:gdLst>
                <a:gd name="T0" fmla="*/ 4 w 15"/>
                <a:gd name="T1" fmla="*/ 5 h 20"/>
                <a:gd name="T2" fmla="*/ 10 w 15"/>
                <a:gd name="T3" fmla="*/ 15 h 20"/>
                <a:gd name="T4" fmla="*/ 4 w 15"/>
                <a:gd name="T5" fmla="*/ 5 h 20"/>
              </a:gdLst>
              <a:ahLst/>
              <a:cxnLst>
                <a:cxn ang="0">
                  <a:pos x="T0" y="T1"/>
                </a:cxn>
                <a:cxn ang="0">
                  <a:pos x="T2" y="T3"/>
                </a:cxn>
                <a:cxn ang="0">
                  <a:pos x="T4" y="T5"/>
                </a:cxn>
              </a:cxnLst>
              <a:rect l="0" t="0" r="r" b="b"/>
              <a:pathLst>
                <a:path w="15" h="20">
                  <a:moveTo>
                    <a:pt x="4" y="5"/>
                  </a:moveTo>
                  <a:cubicBezTo>
                    <a:pt x="11" y="0"/>
                    <a:pt x="15" y="12"/>
                    <a:pt x="10" y="15"/>
                  </a:cubicBezTo>
                  <a:cubicBezTo>
                    <a:pt x="4" y="20"/>
                    <a:pt x="0" y="8"/>
                    <a:pt x="4" y="5"/>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21"/>
            <p:cNvSpPr>
              <a:spLocks noEditPoints="1"/>
            </p:cNvSpPr>
            <p:nvPr/>
          </p:nvSpPr>
          <p:spPr bwMode="auto">
            <a:xfrm>
              <a:off x="7653338" y="2378075"/>
              <a:ext cx="249237" cy="180975"/>
            </a:xfrm>
            <a:custGeom>
              <a:avLst/>
              <a:gdLst>
                <a:gd name="T0" fmla="*/ 5 w 66"/>
                <a:gd name="T1" fmla="*/ 40 h 48"/>
                <a:gd name="T2" fmla="*/ 4 w 66"/>
                <a:gd name="T3" fmla="*/ 1 h 48"/>
                <a:gd name="T4" fmla="*/ 45 w 66"/>
                <a:gd name="T5" fmla="*/ 2 h 48"/>
                <a:gd name="T6" fmla="*/ 64 w 66"/>
                <a:gd name="T7" fmla="*/ 17 h 48"/>
                <a:gd name="T8" fmla="*/ 51 w 66"/>
                <a:gd name="T9" fmla="*/ 33 h 48"/>
                <a:gd name="T10" fmla="*/ 38 w 66"/>
                <a:gd name="T11" fmla="*/ 45 h 48"/>
                <a:gd name="T12" fmla="*/ 5 w 66"/>
                <a:gd name="T13" fmla="*/ 40 h 48"/>
                <a:gd name="T14" fmla="*/ 7 w 66"/>
                <a:gd name="T15" fmla="*/ 5 h 48"/>
                <a:gd name="T16" fmla="*/ 8 w 66"/>
                <a:gd name="T17" fmla="*/ 38 h 48"/>
                <a:gd name="T18" fmla="*/ 42 w 66"/>
                <a:gd name="T19" fmla="*/ 38 h 48"/>
                <a:gd name="T20" fmla="*/ 45 w 66"/>
                <a:gd name="T21" fmla="*/ 5 h 48"/>
                <a:gd name="T22" fmla="*/ 7 w 66"/>
                <a:gd name="T23" fmla="*/ 5 h 48"/>
                <a:gd name="T24" fmla="*/ 50 w 66"/>
                <a:gd name="T25" fmla="*/ 14 h 48"/>
                <a:gd name="T26" fmla="*/ 56 w 66"/>
                <a:gd name="T27" fmla="*/ 25 h 48"/>
                <a:gd name="T28" fmla="*/ 50 w 66"/>
                <a:gd name="T29" fmla="*/ 1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48">
                  <a:moveTo>
                    <a:pt x="5" y="40"/>
                  </a:moveTo>
                  <a:cubicBezTo>
                    <a:pt x="0" y="28"/>
                    <a:pt x="3" y="14"/>
                    <a:pt x="4" y="1"/>
                  </a:cubicBezTo>
                  <a:cubicBezTo>
                    <a:pt x="17" y="1"/>
                    <a:pt x="31" y="0"/>
                    <a:pt x="45" y="2"/>
                  </a:cubicBezTo>
                  <a:cubicBezTo>
                    <a:pt x="51" y="7"/>
                    <a:pt x="59" y="10"/>
                    <a:pt x="64" y="17"/>
                  </a:cubicBezTo>
                  <a:cubicBezTo>
                    <a:pt x="66" y="25"/>
                    <a:pt x="57" y="30"/>
                    <a:pt x="51" y="33"/>
                  </a:cubicBezTo>
                  <a:cubicBezTo>
                    <a:pt x="47" y="37"/>
                    <a:pt x="45" y="45"/>
                    <a:pt x="38" y="45"/>
                  </a:cubicBezTo>
                  <a:cubicBezTo>
                    <a:pt x="27" y="45"/>
                    <a:pt x="14" y="48"/>
                    <a:pt x="5" y="40"/>
                  </a:cubicBezTo>
                  <a:close/>
                  <a:moveTo>
                    <a:pt x="7" y="5"/>
                  </a:moveTo>
                  <a:cubicBezTo>
                    <a:pt x="7" y="16"/>
                    <a:pt x="7" y="27"/>
                    <a:pt x="8" y="38"/>
                  </a:cubicBezTo>
                  <a:cubicBezTo>
                    <a:pt x="19" y="42"/>
                    <a:pt x="32" y="42"/>
                    <a:pt x="42" y="38"/>
                  </a:cubicBezTo>
                  <a:cubicBezTo>
                    <a:pt x="47" y="28"/>
                    <a:pt x="44" y="16"/>
                    <a:pt x="45" y="5"/>
                  </a:cubicBezTo>
                  <a:cubicBezTo>
                    <a:pt x="32" y="5"/>
                    <a:pt x="20" y="5"/>
                    <a:pt x="7" y="5"/>
                  </a:cubicBezTo>
                  <a:close/>
                  <a:moveTo>
                    <a:pt x="50" y="14"/>
                  </a:moveTo>
                  <a:cubicBezTo>
                    <a:pt x="46" y="18"/>
                    <a:pt x="50" y="30"/>
                    <a:pt x="56" y="25"/>
                  </a:cubicBezTo>
                  <a:cubicBezTo>
                    <a:pt x="62" y="21"/>
                    <a:pt x="57" y="10"/>
                    <a:pt x="50" y="14"/>
                  </a:cubicBezTo>
                  <a:close/>
                </a:path>
              </a:pathLst>
            </a:custGeom>
            <a:grp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25" name="Freeform 138"/>
          <p:cNvSpPr>
            <a:spLocks noEditPoints="1"/>
          </p:cNvSpPr>
          <p:nvPr/>
        </p:nvSpPr>
        <p:spPr bwMode="auto">
          <a:xfrm>
            <a:off x="7458322" y="3354346"/>
            <a:ext cx="370066" cy="372654"/>
          </a:xfrm>
          <a:custGeom>
            <a:avLst/>
            <a:gdLst>
              <a:gd name="T0" fmla="*/ 16 w 60"/>
              <a:gd name="T1" fmla="*/ 19 h 61"/>
              <a:gd name="T2" fmla="*/ 30 w 60"/>
              <a:gd name="T3" fmla="*/ 1 h 61"/>
              <a:gd name="T4" fmla="*/ 45 w 60"/>
              <a:gd name="T5" fmla="*/ 19 h 61"/>
              <a:gd name="T6" fmla="*/ 54 w 60"/>
              <a:gd name="T7" fmla="*/ 21 h 61"/>
              <a:gd name="T8" fmla="*/ 60 w 60"/>
              <a:gd name="T9" fmla="*/ 61 h 61"/>
              <a:gd name="T10" fmla="*/ 0 w 60"/>
              <a:gd name="T11" fmla="*/ 61 h 61"/>
              <a:gd name="T12" fmla="*/ 6 w 60"/>
              <a:gd name="T13" fmla="*/ 21 h 61"/>
              <a:gd name="T14" fmla="*/ 16 w 60"/>
              <a:gd name="T15" fmla="*/ 19 h 61"/>
              <a:gd name="T16" fmla="*/ 20 w 60"/>
              <a:gd name="T17" fmla="*/ 19 h 61"/>
              <a:gd name="T18" fmla="*/ 40 w 60"/>
              <a:gd name="T19" fmla="*/ 19 h 61"/>
              <a:gd name="T20" fmla="*/ 30 w 60"/>
              <a:gd name="T21" fmla="*/ 5 h 61"/>
              <a:gd name="T22" fmla="*/ 20 w 60"/>
              <a:gd name="T23" fmla="*/ 19 h 61"/>
              <a:gd name="T24" fmla="*/ 4 w 60"/>
              <a:gd name="T25" fmla="*/ 57 h 61"/>
              <a:gd name="T26" fmla="*/ 56 w 60"/>
              <a:gd name="T27" fmla="*/ 57 h 61"/>
              <a:gd name="T28" fmla="*/ 43 w 60"/>
              <a:gd name="T29" fmla="*/ 23 h 61"/>
              <a:gd name="T30" fmla="*/ 46 w 60"/>
              <a:gd name="T31" fmla="*/ 35 h 61"/>
              <a:gd name="T32" fmla="*/ 38 w 60"/>
              <a:gd name="T33" fmla="*/ 24 h 61"/>
              <a:gd name="T34" fmla="*/ 21 w 60"/>
              <a:gd name="T35" fmla="*/ 24 h 61"/>
              <a:gd name="T36" fmla="*/ 23 w 60"/>
              <a:gd name="T37" fmla="*/ 35 h 61"/>
              <a:gd name="T38" fmla="*/ 15 w 60"/>
              <a:gd name="T39" fmla="*/ 34 h 61"/>
              <a:gd name="T40" fmla="*/ 16 w 60"/>
              <a:gd name="T41" fmla="*/ 21 h 61"/>
              <a:gd name="T42" fmla="*/ 4 w 60"/>
              <a:gd name="T43" fmla="*/ 5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0" h="61">
                <a:moveTo>
                  <a:pt x="16" y="19"/>
                </a:moveTo>
                <a:cubicBezTo>
                  <a:pt x="17" y="11"/>
                  <a:pt x="20" y="0"/>
                  <a:pt x="30" y="1"/>
                </a:cubicBezTo>
                <a:cubicBezTo>
                  <a:pt x="40" y="0"/>
                  <a:pt x="43" y="11"/>
                  <a:pt x="45" y="19"/>
                </a:cubicBezTo>
                <a:cubicBezTo>
                  <a:pt x="47" y="20"/>
                  <a:pt x="52" y="21"/>
                  <a:pt x="54" y="21"/>
                </a:cubicBezTo>
                <a:cubicBezTo>
                  <a:pt x="57" y="34"/>
                  <a:pt x="59" y="47"/>
                  <a:pt x="60" y="61"/>
                </a:cubicBezTo>
                <a:cubicBezTo>
                  <a:pt x="40" y="61"/>
                  <a:pt x="20" y="61"/>
                  <a:pt x="0" y="61"/>
                </a:cubicBezTo>
                <a:cubicBezTo>
                  <a:pt x="1" y="48"/>
                  <a:pt x="3" y="34"/>
                  <a:pt x="6" y="21"/>
                </a:cubicBezTo>
                <a:cubicBezTo>
                  <a:pt x="8" y="20"/>
                  <a:pt x="13" y="19"/>
                  <a:pt x="16" y="19"/>
                </a:cubicBezTo>
                <a:close/>
                <a:moveTo>
                  <a:pt x="20" y="19"/>
                </a:moveTo>
                <a:cubicBezTo>
                  <a:pt x="27" y="19"/>
                  <a:pt x="33" y="19"/>
                  <a:pt x="40" y="19"/>
                </a:cubicBezTo>
                <a:cubicBezTo>
                  <a:pt x="38" y="15"/>
                  <a:pt x="38" y="3"/>
                  <a:pt x="30" y="5"/>
                </a:cubicBezTo>
                <a:cubicBezTo>
                  <a:pt x="22" y="4"/>
                  <a:pt x="22" y="14"/>
                  <a:pt x="20" y="19"/>
                </a:cubicBezTo>
                <a:close/>
                <a:moveTo>
                  <a:pt x="4" y="57"/>
                </a:moveTo>
                <a:cubicBezTo>
                  <a:pt x="21" y="57"/>
                  <a:pt x="39" y="57"/>
                  <a:pt x="56" y="57"/>
                </a:cubicBezTo>
                <a:cubicBezTo>
                  <a:pt x="52" y="46"/>
                  <a:pt x="57" y="27"/>
                  <a:pt x="43" y="23"/>
                </a:cubicBezTo>
                <a:cubicBezTo>
                  <a:pt x="44" y="26"/>
                  <a:pt x="45" y="32"/>
                  <a:pt x="46" y="35"/>
                </a:cubicBezTo>
                <a:cubicBezTo>
                  <a:pt x="39" y="35"/>
                  <a:pt x="36" y="32"/>
                  <a:pt x="38" y="24"/>
                </a:cubicBezTo>
                <a:cubicBezTo>
                  <a:pt x="32" y="24"/>
                  <a:pt x="27" y="24"/>
                  <a:pt x="21" y="24"/>
                </a:cubicBezTo>
                <a:cubicBezTo>
                  <a:pt x="22" y="27"/>
                  <a:pt x="22" y="32"/>
                  <a:pt x="23" y="35"/>
                </a:cubicBezTo>
                <a:cubicBezTo>
                  <a:pt x="21" y="34"/>
                  <a:pt x="17" y="34"/>
                  <a:pt x="15" y="34"/>
                </a:cubicBezTo>
                <a:cubicBezTo>
                  <a:pt x="15" y="29"/>
                  <a:pt x="16" y="25"/>
                  <a:pt x="16" y="21"/>
                </a:cubicBezTo>
                <a:cubicBezTo>
                  <a:pt x="3" y="29"/>
                  <a:pt x="7" y="45"/>
                  <a:pt x="4" y="57"/>
                </a:cubicBezTo>
                <a:close/>
              </a:path>
            </a:pathLst>
          </a:custGeom>
          <a:solidFill>
            <a:schemeClr val="bg1"/>
          </a:soli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71"/>
          <p:cNvSpPr>
            <a:spLocks noEditPoints="1"/>
          </p:cNvSpPr>
          <p:nvPr/>
        </p:nvSpPr>
        <p:spPr bwMode="auto">
          <a:xfrm>
            <a:off x="7439734" y="4851435"/>
            <a:ext cx="338791" cy="345522"/>
          </a:xfrm>
          <a:custGeom>
            <a:avLst/>
            <a:gdLst>
              <a:gd name="T0" fmla="*/ 52 w 64"/>
              <a:gd name="T1" fmla="*/ 6 h 65"/>
              <a:gd name="T2" fmla="*/ 64 w 64"/>
              <a:gd name="T3" fmla="*/ 4 h 65"/>
              <a:gd name="T4" fmla="*/ 36 w 64"/>
              <a:gd name="T5" fmla="*/ 65 h 65"/>
              <a:gd name="T6" fmla="*/ 27 w 64"/>
              <a:gd name="T7" fmla="*/ 39 h 65"/>
              <a:gd name="T8" fmla="*/ 0 w 64"/>
              <a:gd name="T9" fmla="*/ 29 h 65"/>
              <a:gd name="T10" fmla="*/ 52 w 64"/>
              <a:gd name="T11" fmla="*/ 6 h 65"/>
              <a:gd name="T12" fmla="*/ 12 w 64"/>
              <a:gd name="T13" fmla="*/ 28 h 65"/>
              <a:gd name="T14" fmla="*/ 29 w 64"/>
              <a:gd name="T15" fmla="*/ 35 h 65"/>
              <a:gd name="T16" fmla="*/ 37 w 64"/>
              <a:gd name="T17" fmla="*/ 53 h 65"/>
              <a:gd name="T18" fmla="*/ 56 w 64"/>
              <a:gd name="T19" fmla="*/ 10 h 65"/>
              <a:gd name="T20" fmla="*/ 12 w 64"/>
              <a:gd name="T21" fmla="*/ 2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65">
                <a:moveTo>
                  <a:pt x="52" y="6"/>
                </a:moveTo>
                <a:cubicBezTo>
                  <a:pt x="56" y="5"/>
                  <a:pt x="61" y="0"/>
                  <a:pt x="64" y="4"/>
                </a:cubicBezTo>
                <a:cubicBezTo>
                  <a:pt x="53" y="24"/>
                  <a:pt x="48" y="46"/>
                  <a:pt x="36" y="65"/>
                </a:cubicBezTo>
                <a:cubicBezTo>
                  <a:pt x="32" y="56"/>
                  <a:pt x="30" y="48"/>
                  <a:pt x="27" y="39"/>
                </a:cubicBezTo>
                <a:cubicBezTo>
                  <a:pt x="18" y="36"/>
                  <a:pt x="9" y="32"/>
                  <a:pt x="0" y="29"/>
                </a:cubicBezTo>
                <a:cubicBezTo>
                  <a:pt x="18" y="20"/>
                  <a:pt x="35" y="14"/>
                  <a:pt x="52" y="6"/>
                </a:cubicBezTo>
                <a:close/>
                <a:moveTo>
                  <a:pt x="12" y="28"/>
                </a:moveTo>
                <a:cubicBezTo>
                  <a:pt x="17" y="30"/>
                  <a:pt x="23" y="32"/>
                  <a:pt x="29" y="35"/>
                </a:cubicBezTo>
                <a:cubicBezTo>
                  <a:pt x="33" y="40"/>
                  <a:pt x="34" y="47"/>
                  <a:pt x="37" y="53"/>
                </a:cubicBezTo>
                <a:cubicBezTo>
                  <a:pt x="44" y="38"/>
                  <a:pt x="50" y="24"/>
                  <a:pt x="56" y="10"/>
                </a:cubicBezTo>
                <a:cubicBezTo>
                  <a:pt x="41" y="16"/>
                  <a:pt x="26" y="22"/>
                  <a:pt x="12" y="28"/>
                </a:cubicBezTo>
                <a:close/>
              </a:path>
            </a:pathLst>
          </a:custGeom>
          <a:solidFill>
            <a:schemeClr val="bg1"/>
          </a:solidFill>
          <a:ln w="0"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矩形 41"/>
          <p:cNvSpPr/>
          <p:nvPr/>
        </p:nvSpPr>
        <p:spPr>
          <a:xfrm>
            <a:off x="2341761" y="5024196"/>
            <a:ext cx="45719" cy="349492"/>
          </a:xfrm>
          <a:prstGeom prst="rect">
            <a:avLst/>
          </a:prstGeom>
          <a:solidFill>
            <a:srgbClr val="3D33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9426318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150625" y="2105316"/>
            <a:ext cx="4425290" cy="3139321"/>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第二次世界大战后期才出现的一个新的地区名称。</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陆域为</a:t>
            </a:r>
            <a:r>
              <a:rPr lang="zh-CN" altLang="en-US" sz="2200" dirty="0">
                <a:solidFill>
                  <a:srgbClr val="FFFF00"/>
                </a:solidFill>
                <a:latin typeface="思源黑体 Regular" panose="020B0500000000000000" pitchFamily="34" charset="-122"/>
                <a:ea typeface="思源黑体 Regular" panose="020B0500000000000000" pitchFamily="34" charset="-122"/>
              </a:rPr>
              <a:t>中南半岛</a:t>
            </a:r>
            <a:r>
              <a:rPr lang="zh-CN" altLang="en-US" sz="2200" dirty="0">
                <a:solidFill>
                  <a:schemeClr val="bg1"/>
                </a:solidFill>
                <a:latin typeface="思源黑体 Regular" panose="020B0500000000000000" pitchFamily="34" charset="-122"/>
                <a:ea typeface="思源黑体 Regular" panose="020B0500000000000000" pitchFamily="34" charset="-122"/>
              </a:rPr>
              <a:t>（印度支那，</a:t>
            </a:r>
            <a:r>
              <a:rPr lang="en-US" altLang="zh-CN" sz="2200" dirty="0">
                <a:solidFill>
                  <a:schemeClr val="bg1"/>
                </a:solidFill>
                <a:latin typeface="思源黑体 Regular" panose="020B0500000000000000" pitchFamily="34" charset="-122"/>
                <a:ea typeface="思源黑体 Regular" panose="020B0500000000000000" pitchFamily="34" charset="-122"/>
              </a:rPr>
              <a:t>Indochina</a:t>
            </a:r>
            <a:r>
              <a:rPr lang="zh-CN" altLang="en-US" sz="2200" dirty="0">
                <a:solidFill>
                  <a:schemeClr val="bg1"/>
                </a:solidFill>
                <a:latin typeface="思源黑体 Regular" panose="020B0500000000000000" pitchFamily="34" charset="-122"/>
                <a:ea typeface="思源黑体 Regular" panose="020B0500000000000000" pitchFamily="34" charset="-122"/>
              </a:rPr>
              <a:t>）。</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海域大致为</a:t>
            </a:r>
            <a:r>
              <a:rPr lang="zh-CN" altLang="en-US" sz="2200" dirty="0">
                <a:solidFill>
                  <a:srgbClr val="FFFF00"/>
                </a:solidFill>
                <a:latin typeface="思源黑体 Regular" panose="020B0500000000000000" pitchFamily="34" charset="-122"/>
                <a:ea typeface="思源黑体 Regular" panose="020B0500000000000000" pitchFamily="34" charset="-122"/>
              </a:rPr>
              <a:t>马来群岛</a:t>
            </a:r>
            <a:r>
              <a:rPr lang="zh-CN" altLang="en-US" sz="2200" dirty="0">
                <a:solidFill>
                  <a:schemeClr val="bg1"/>
                </a:solidFill>
                <a:latin typeface="思源黑体 Regular" panose="020B0500000000000000" pitchFamily="34" charset="-122"/>
                <a:ea typeface="思源黑体 Regular" panose="020B0500000000000000" pitchFamily="34" charset="-122"/>
              </a:rPr>
              <a:t>（</a:t>
            </a:r>
            <a:r>
              <a:rPr lang="en-US" altLang="zh-CN" sz="2200" dirty="0">
                <a:solidFill>
                  <a:schemeClr val="bg1"/>
                </a:solidFill>
                <a:latin typeface="思源黑体 Regular" panose="020B0500000000000000" pitchFamily="34" charset="-122"/>
                <a:ea typeface="思源黑体 Regular" panose="020B0500000000000000" pitchFamily="34" charset="-122"/>
              </a:rPr>
              <a:t>Malay Archipelago</a:t>
            </a:r>
            <a:r>
              <a:rPr lang="zh-CN" altLang="en-US" sz="2200" dirty="0">
                <a:solidFill>
                  <a:schemeClr val="bg1"/>
                </a:solidFill>
                <a:latin typeface="思源黑体 Regular" panose="020B0500000000000000" pitchFamily="34" charset="-122"/>
                <a:ea typeface="思源黑体 Regular" panose="020B0500000000000000" pitchFamily="34" charset="-122"/>
              </a:rPr>
              <a:t>）。</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115" y="619835"/>
            <a:ext cx="4876800" cy="5577840"/>
          </a:xfrm>
          <a:prstGeom prst="rect">
            <a:avLst/>
          </a:prstGeom>
        </p:spPr>
      </p:pic>
      <p:sp>
        <p:nvSpPr>
          <p:cNvPr id="5" name="文本框 4"/>
          <p:cNvSpPr txBox="1"/>
          <p:nvPr/>
        </p:nvSpPr>
        <p:spPr>
          <a:xfrm>
            <a:off x="8757976" y="619835"/>
            <a:ext cx="1210588"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地理</a:t>
            </a:r>
          </a:p>
        </p:txBody>
      </p:sp>
    </p:spTree>
    <p:extLst>
      <p:ext uri="{BB962C8B-B14F-4D97-AF65-F5344CB8AC3E}">
        <p14:creationId xmlns:p14="http://schemas.microsoft.com/office/powerpoint/2010/main" val="34394993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150625" y="1736602"/>
            <a:ext cx="4425290" cy="3647152"/>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rgbClr val="FFFF00"/>
                </a:solidFill>
                <a:latin typeface="思源黑体 Regular" panose="020B0500000000000000" pitchFamily="34" charset="-122"/>
                <a:ea typeface="思源黑体 Regular" panose="020B0500000000000000" pitchFamily="34" charset="-122"/>
              </a:rPr>
              <a:t>马来人种</a:t>
            </a:r>
            <a:r>
              <a:rPr lang="zh-CN" altLang="en-US" sz="2200" dirty="0">
                <a:solidFill>
                  <a:schemeClr val="bg1"/>
                </a:solidFill>
                <a:latin typeface="思源黑体 Regular" panose="020B0500000000000000" pitchFamily="34" charset="-122"/>
                <a:ea typeface="思源黑体 Regular" panose="020B0500000000000000" pitchFamily="34" charset="-122"/>
              </a:rPr>
              <a:t>，又称南方蒙古人种或海洋蒙古人种，是棕色人种一个分支。主要分布于马来群岛、菲律宾、台湾岛、复活节岛、马达加斯加。</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在</a:t>
            </a:r>
            <a:r>
              <a:rPr lang="en-US" altLang="zh-CN" sz="2200" dirty="0">
                <a:solidFill>
                  <a:schemeClr val="bg1"/>
                </a:solidFill>
                <a:latin typeface="思源黑体 Regular" panose="020B0500000000000000" pitchFamily="34" charset="-122"/>
                <a:ea typeface="思源黑体 Regular" panose="020B0500000000000000" pitchFamily="34" charset="-122"/>
              </a:rPr>
              <a:t>19</a:t>
            </a:r>
            <a:r>
              <a:rPr lang="zh-CN" altLang="en-US" sz="2200" dirty="0">
                <a:solidFill>
                  <a:schemeClr val="bg1"/>
                </a:solidFill>
                <a:latin typeface="思源黑体 Regular" panose="020B0500000000000000" pitchFamily="34" charset="-122"/>
                <a:ea typeface="思源黑体 Regular" panose="020B0500000000000000" pitchFamily="34" charset="-122"/>
              </a:rPr>
              <a:t>世纪末和</a:t>
            </a:r>
            <a:r>
              <a:rPr lang="en-US" altLang="zh-CN" sz="2200" dirty="0">
                <a:solidFill>
                  <a:schemeClr val="bg1"/>
                </a:solidFill>
                <a:latin typeface="思源黑体 Regular" panose="020B0500000000000000" pitchFamily="34" charset="-122"/>
                <a:ea typeface="思源黑体 Regular" panose="020B0500000000000000" pitchFamily="34" charset="-122"/>
              </a:rPr>
              <a:t>20</a:t>
            </a:r>
            <a:r>
              <a:rPr lang="zh-CN" altLang="en-US" sz="2200" dirty="0">
                <a:solidFill>
                  <a:schemeClr val="bg1"/>
                </a:solidFill>
                <a:latin typeface="思源黑体 Regular" panose="020B0500000000000000" pitchFamily="34" charset="-122"/>
                <a:ea typeface="思源黑体 Regular" panose="020B0500000000000000" pitchFamily="34" charset="-122"/>
              </a:rPr>
              <a:t>世纪初马来人种常用来形容南岛民族。</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8757976" y="514358"/>
            <a:ext cx="1210588"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人种</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8716" y="1736602"/>
            <a:ext cx="5864263" cy="3868029"/>
          </a:xfrm>
          <a:prstGeom prst="rect">
            <a:avLst/>
          </a:prstGeom>
        </p:spPr>
      </p:pic>
    </p:spTree>
    <p:extLst>
      <p:ext uri="{BB962C8B-B14F-4D97-AF65-F5344CB8AC3E}">
        <p14:creationId xmlns:p14="http://schemas.microsoft.com/office/powerpoint/2010/main" val="10836528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7150625" y="1736602"/>
            <a:ext cx="4425290" cy="3647152"/>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smtClean="0">
                <a:solidFill>
                  <a:srgbClr val="FFFF00"/>
                </a:solidFill>
                <a:latin typeface="思源黑体 Regular" panose="020B0500000000000000" pitchFamily="34" charset="-122"/>
                <a:ea typeface="思源黑体 Regular" panose="020B0500000000000000" pitchFamily="34" charset="-122"/>
              </a:rPr>
              <a:t>南岛语系</a:t>
            </a:r>
            <a:r>
              <a:rPr lang="zh-CN" altLang="en-US" sz="2200" dirty="0" smtClean="0">
                <a:solidFill>
                  <a:schemeClr val="bg1"/>
                </a:solidFill>
                <a:latin typeface="思源黑体 Regular" panose="020B0500000000000000" pitchFamily="34" charset="-122"/>
                <a:ea typeface="思源黑体 Regular" panose="020B0500000000000000" pitchFamily="34" charset="-122"/>
              </a:rPr>
              <a:t>（</a:t>
            </a:r>
            <a:r>
              <a:rPr lang="en-US" altLang="zh-CN" sz="2200" dirty="0" smtClean="0">
                <a:solidFill>
                  <a:schemeClr val="bg1"/>
                </a:solidFill>
                <a:latin typeface="思源黑体 Regular" panose="020B0500000000000000" pitchFamily="34" charset="-122"/>
                <a:ea typeface="思源黑体 Regular" panose="020B0500000000000000" pitchFamily="34" charset="-122"/>
              </a:rPr>
              <a:t>Austronesian languages</a:t>
            </a:r>
            <a:r>
              <a:rPr lang="zh-CN" altLang="en-US" sz="2200" dirty="0" smtClean="0">
                <a:solidFill>
                  <a:schemeClr val="bg1"/>
                </a:solidFill>
                <a:latin typeface="思源黑体 Regular" panose="020B0500000000000000" pitchFamily="34" charset="-122"/>
                <a:ea typeface="思源黑体 Regular" panose="020B0500000000000000" pitchFamily="34" charset="-122"/>
              </a:rPr>
              <a:t>）是主要由南岛民族所使用的语言，是世界现今唯一主要分布在岛屿上的一个语系，包括约</a:t>
            </a:r>
            <a:r>
              <a:rPr lang="en-US" altLang="zh-CN" sz="2200" dirty="0" smtClean="0">
                <a:solidFill>
                  <a:schemeClr val="bg1"/>
                </a:solidFill>
                <a:latin typeface="思源黑体 Regular" panose="020B0500000000000000" pitchFamily="34" charset="-122"/>
                <a:ea typeface="思源黑体 Regular" panose="020B0500000000000000" pitchFamily="34" charset="-122"/>
              </a:rPr>
              <a:t>1300</a:t>
            </a:r>
            <a:r>
              <a:rPr lang="zh-CN" altLang="en-US" sz="2200" dirty="0" smtClean="0">
                <a:solidFill>
                  <a:schemeClr val="bg1"/>
                </a:solidFill>
                <a:latin typeface="思源黑体 Regular" panose="020B0500000000000000" pitchFamily="34" charset="-122"/>
                <a:ea typeface="思源黑体 Regular" panose="020B0500000000000000" pitchFamily="34" charset="-122"/>
              </a:rPr>
              <a:t>种语言。</a:t>
            </a:r>
            <a:endParaRPr lang="en-US" altLang="zh-CN" sz="2200" dirty="0" smtClean="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rgbClr val="FFFF00"/>
                </a:solidFill>
                <a:latin typeface="思源黑体 Regular" panose="020B0500000000000000" pitchFamily="34" charset="-122"/>
                <a:ea typeface="思源黑体 Regular" panose="020B0500000000000000" pitchFamily="34" charset="-122"/>
              </a:rPr>
              <a:t>南亚</a:t>
            </a:r>
            <a:r>
              <a:rPr lang="zh-CN" altLang="en-US" sz="2200" dirty="0" smtClean="0">
                <a:solidFill>
                  <a:srgbClr val="FFFF00"/>
                </a:solidFill>
                <a:latin typeface="思源黑体 Regular" panose="020B0500000000000000" pitchFamily="34" charset="-122"/>
                <a:ea typeface="思源黑体 Regular" panose="020B0500000000000000" pitchFamily="34" charset="-122"/>
              </a:rPr>
              <a:t>语系</a:t>
            </a:r>
            <a:endParaRPr lang="en-US" altLang="zh-CN" sz="2200" dirty="0" smtClean="0">
              <a:solidFill>
                <a:srgbClr val="FFFF00"/>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rgbClr val="FFFF00"/>
                </a:solidFill>
                <a:latin typeface="思源黑体 Regular" panose="020B0500000000000000" pitchFamily="34" charset="-122"/>
                <a:ea typeface="思源黑体 Regular" panose="020B0500000000000000" pitchFamily="34" charset="-122"/>
              </a:rPr>
              <a:t>汉</a:t>
            </a:r>
            <a:r>
              <a:rPr lang="zh-CN" altLang="en-US" sz="2200" dirty="0" smtClean="0">
                <a:solidFill>
                  <a:srgbClr val="FFFF00"/>
                </a:solidFill>
                <a:latin typeface="思源黑体 Regular" panose="020B0500000000000000" pitchFamily="34" charset="-122"/>
                <a:ea typeface="思源黑体 Regular" panose="020B0500000000000000" pitchFamily="34" charset="-122"/>
              </a:rPr>
              <a:t>藏语系</a:t>
            </a:r>
            <a:endParaRPr lang="en-US" altLang="zh-CN" sz="2200" dirty="0">
              <a:solidFill>
                <a:srgbClr val="FFFF00"/>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8757976" y="514358"/>
            <a:ext cx="1210588" cy="707886"/>
          </a:xfrm>
          <a:prstGeom prst="rect">
            <a:avLst/>
          </a:prstGeom>
          <a:noFill/>
        </p:spPr>
        <p:txBody>
          <a:bodyPr wrap="none" rtlCol="0">
            <a:spAutoFit/>
          </a:bodyPr>
          <a:lstStyle/>
          <a:p>
            <a:r>
              <a:rPr lang="zh-CN" altLang="en-US" sz="4000" dirty="0" smtClean="0">
                <a:solidFill>
                  <a:schemeClr val="bg1"/>
                </a:solidFill>
                <a:latin typeface="思源黑体 Regular" panose="020B0500000000000000" pitchFamily="34" charset="-122"/>
                <a:ea typeface="思源黑体 Regular" panose="020B0500000000000000" pitchFamily="34" charset="-122"/>
              </a:rPr>
              <a:t>语言</a:t>
            </a:r>
            <a:endParaRPr lang="zh-CN" altLang="en-US" sz="4000" dirty="0">
              <a:solidFill>
                <a:schemeClr val="bg1"/>
              </a:solidFill>
              <a:latin typeface="思源黑体 Regular" panose="020B0500000000000000" pitchFamily="34" charset="-122"/>
              <a:ea typeface="思源黑体 Regular" panose="020B0500000000000000" pitchFamily="34" charset="-122"/>
            </a:endParaRP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3286" y="1105612"/>
            <a:ext cx="5991917" cy="4606286"/>
          </a:xfrm>
          <a:prstGeom prst="rect">
            <a:avLst/>
          </a:prstGeom>
        </p:spPr>
      </p:pic>
    </p:spTree>
    <p:extLst>
      <p:ext uri="{BB962C8B-B14F-4D97-AF65-F5344CB8AC3E}">
        <p14:creationId xmlns:p14="http://schemas.microsoft.com/office/powerpoint/2010/main" val="26004899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312824"/>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3779" y="0"/>
            <a:ext cx="9601200" cy="6858000"/>
          </a:xfrm>
          <a:prstGeom prst="rect">
            <a:avLst/>
          </a:prstGeom>
        </p:spPr>
      </p:pic>
    </p:spTree>
    <p:extLst>
      <p:ext uri="{BB962C8B-B14F-4D97-AF65-F5344CB8AC3E}">
        <p14:creationId xmlns:p14="http://schemas.microsoft.com/office/powerpoint/2010/main" val="19154273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935</TotalTime>
  <Words>4338</Words>
  <Application>Microsoft Office PowerPoint</Application>
  <PresentationFormat>宽屏</PresentationFormat>
  <Paragraphs>190</Paragraphs>
  <Slides>56</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56</vt:i4>
      </vt:variant>
    </vt:vector>
  </HeadingPairs>
  <TitlesOfParts>
    <vt:vector size="64" baseType="lpstr">
      <vt:lpstr>Wingdings</vt:lpstr>
      <vt:lpstr>等线 Light</vt:lpstr>
      <vt:lpstr>MS UI Gothic</vt:lpstr>
      <vt:lpstr>Tw Cen MT</vt:lpstr>
      <vt:lpstr>思源黑体 Regular</vt:lpstr>
      <vt:lpstr>等线</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汪鹏</dc:creator>
  <cp:lastModifiedBy>汪鹏</cp:lastModifiedBy>
  <cp:revision>238</cp:revision>
  <dcterms:created xsi:type="dcterms:W3CDTF">2017-12-24T10:55:27Z</dcterms:created>
  <dcterms:modified xsi:type="dcterms:W3CDTF">2017-12-25T17:55:46Z</dcterms:modified>
</cp:coreProperties>
</file>