
<file path=[Content_Types].xml><?xml version="1.0" encoding="utf-8"?>
<Types xmlns="http://schemas.openxmlformats.org/package/2006/content-types">
  <Default Extension="fntdata" ContentType="application/x-fontdata"/>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media/image38.jpg" ContentType="image/png"/>
  <Override PartName="/ppt/media/image47.jpg" ContentType="image/png"/>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92"/>
  </p:notesMasterIdLst>
  <p:sldIdLst>
    <p:sldId id="257" r:id="rId2"/>
    <p:sldId id="258" r:id="rId3"/>
    <p:sldId id="259" r:id="rId4"/>
    <p:sldId id="261" r:id="rId5"/>
    <p:sldId id="276" r:id="rId6"/>
    <p:sldId id="277" r:id="rId7"/>
    <p:sldId id="278" r:id="rId8"/>
    <p:sldId id="279" r:id="rId9"/>
    <p:sldId id="280" r:id="rId10"/>
    <p:sldId id="281" r:id="rId11"/>
    <p:sldId id="282" r:id="rId12"/>
    <p:sldId id="264" r:id="rId13"/>
    <p:sldId id="260" r:id="rId14"/>
    <p:sldId id="263" r:id="rId15"/>
    <p:sldId id="266" r:id="rId16"/>
    <p:sldId id="265" r:id="rId17"/>
    <p:sldId id="267" r:id="rId18"/>
    <p:sldId id="270" r:id="rId19"/>
    <p:sldId id="268" r:id="rId20"/>
    <p:sldId id="269" r:id="rId21"/>
    <p:sldId id="271" r:id="rId22"/>
    <p:sldId id="273" r:id="rId23"/>
    <p:sldId id="272" r:id="rId24"/>
    <p:sldId id="275" r:id="rId25"/>
    <p:sldId id="274" r:id="rId26"/>
    <p:sldId id="283" r:id="rId27"/>
    <p:sldId id="285" r:id="rId28"/>
    <p:sldId id="286" r:id="rId29"/>
    <p:sldId id="287" r:id="rId30"/>
    <p:sldId id="288" r:id="rId31"/>
    <p:sldId id="289" r:id="rId32"/>
    <p:sldId id="290" r:id="rId33"/>
    <p:sldId id="294" r:id="rId34"/>
    <p:sldId id="295" r:id="rId35"/>
    <p:sldId id="296" r:id="rId36"/>
    <p:sldId id="291" r:id="rId37"/>
    <p:sldId id="292" r:id="rId38"/>
    <p:sldId id="293" r:id="rId39"/>
    <p:sldId id="298" r:id="rId40"/>
    <p:sldId id="299" r:id="rId41"/>
    <p:sldId id="297" r:id="rId42"/>
    <p:sldId id="300" r:id="rId43"/>
    <p:sldId id="301" r:id="rId44"/>
    <p:sldId id="302" r:id="rId45"/>
    <p:sldId id="303" r:id="rId46"/>
    <p:sldId id="304" r:id="rId47"/>
    <p:sldId id="305" r:id="rId48"/>
    <p:sldId id="306" r:id="rId49"/>
    <p:sldId id="307" r:id="rId50"/>
    <p:sldId id="308" r:id="rId51"/>
    <p:sldId id="309" r:id="rId52"/>
    <p:sldId id="310" r:id="rId53"/>
    <p:sldId id="311" r:id="rId54"/>
    <p:sldId id="312" r:id="rId55"/>
    <p:sldId id="313" r:id="rId56"/>
    <p:sldId id="314" r:id="rId57"/>
    <p:sldId id="315" r:id="rId58"/>
    <p:sldId id="316" r:id="rId59"/>
    <p:sldId id="317" r:id="rId60"/>
    <p:sldId id="349" r:id="rId61"/>
    <p:sldId id="318" r:id="rId62"/>
    <p:sldId id="319" r:id="rId63"/>
    <p:sldId id="320" r:id="rId64"/>
    <p:sldId id="321" r:id="rId65"/>
    <p:sldId id="322" r:id="rId66"/>
    <p:sldId id="344" r:id="rId67"/>
    <p:sldId id="345" r:id="rId68"/>
    <p:sldId id="323" r:id="rId69"/>
    <p:sldId id="324" r:id="rId70"/>
    <p:sldId id="326" r:id="rId71"/>
    <p:sldId id="346" r:id="rId72"/>
    <p:sldId id="341" r:id="rId73"/>
    <p:sldId id="327" r:id="rId74"/>
    <p:sldId id="328" r:id="rId75"/>
    <p:sldId id="329" r:id="rId76"/>
    <p:sldId id="339" r:id="rId77"/>
    <p:sldId id="331" r:id="rId78"/>
    <p:sldId id="333" r:id="rId79"/>
    <p:sldId id="342" r:id="rId80"/>
    <p:sldId id="332" r:id="rId81"/>
    <p:sldId id="334" r:id="rId82"/>
    <p:sldId id="340" r:id="rId83"/>
    <p:sldId id="347" r:id="rId84"/>
    <p:sldId id="348" r:id="rId85"/>
    <p:sldId id="343" r:id="rId86"/>
    <p:sldId id="330" r:id="rId87"/>
    <p:sldId id="335" r:id="rId88"/>
    <p:sldId id="336" r:id="rId89"/>
    <p:sldId id="337" r:id="rId90"/>
    <p:sldId id="338" r:id="rId91"/>
  </p:sldIdLst>
  <p:sldSz cx="12192000" cy="6858000"/>
  <p:notesSz cx="6858000" cy="9144000"/>
  <p:embeddedFontLst>
    <p:embeddedFont>
      <p:font typeface="等线" panose="02010600030101010101" pitchFamily="2" charset="-122"/>
      <p:regular r:id="rId93"/>
      <p:bold r:id="rId94"/>
    </p:embeddedFont>
    <p:embeddedFont>
      <p:font typeface="等线 Light" panose="02010600030101010101" pitchFamily="2" charset="-122"/>
      <p:regular r:id="rId95"/>
    </p:embeddedFont>
    <p:embeddedFont>
      <p:font typeface="思源黑体 Regular" panose="020B0500000000000000" charset="-122"/>
      <p:regular r:id="rId96"/>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8" d="100"/>
          <a:sy n="118" d="100"/>
        </p:scale>
        <p:origin x="610"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97"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font" Target="fonts/font3.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font" Target="fonts/font1.fntdata"/><Relationship Id="rId98"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font" Target="fonts/font2.fntdata"/><Relationship Id="rId9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A019737-3160-4969-89E0-6EE254321AA0}" type="datetimeFigureOut">
              <a:rPr lang="zh-CN" altLang="en-US" smtClean="0"/>
              <a:t>2018/12/23 Sunday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EC75610-9E78-42A3-8215-D7167F3A66EF}" type="slidenum">
              <a:rPr lang="zh-CN" altLang="en-US" smtClean="0"/>
              <a:t>‹#›</a:t>
            </a:fld>
            <a:endParaRPr lang="zh-CN" altLang="en-US"/>
          </a:p>
        </p:txBody>
      </p:sp>
    </p:spTree>
    <p:extLst>
      <p:ext uri="{BB962C8B-B14F-4D97-AF65-F5344CB8AC3E}">
        <p14:creationId xmlns:p14="http://schemas.microsoft.com/office/powerpoint/2010/main" val="22965105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C092863-2733-46D3-9793-324C5E6614F6}" type="slidenum">
              <a:rPr lang="zh-CN" altLang="en-US" smtClean="0"/>
              <a:t>1</a:t>
            </a:fld>
            <a:endParaRPr lang="zh-CN" altLang="en-US"/>
          </a:p>
        </p:txBody>
      </p:sp>
    </p:spTree>
    <p:extLst>
      <p:ext uri="{BB962C8B-B14F-4D97-AF65-F5344CB8AC3E}">
        <p14:creationId xmlns:p14="http://schemas.microsoft.com/office/powerpoint/2010/main" val="16678505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C092863-2733-46D3-9793-324C5E6614F6}" type="slidenum">
              <a:rPr lang="zh-CN" altLang="en-US" smtClean="0"/>
              <a:t>2</a:t>
            </a:fld>
            <a:endParaRPr lang="zh-CN" altLang="en-US"/>
          </a:p>
        </p:txBody>
      </p:sp>
    </p:spTree>
    <p:extLst>
      <p:ext uri="{BB962C8B-B14F-4D97-AF65-F5344CB8AC3E}">
        <p14:creationId xmlns:p14="http://schemas.microsoft.com/office/powerpoint/2010/main" val="3940876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E108B4FD-9092-4F16-9164-34218A9DCA85}" type="datetimeFigureOut">
              <a:rPr lang="zh-CN" altLang="en-US" smtClean="0"/>
              <a:t>2018/12/23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DC128AF-DC77-4D70-8666-3A5E6A3D1B78}" type="slidenum">
              <a:rPr lang="zh-CN" altLang="en-US" smtClean="0"/>
              <a:t>‹#›</a:t>
            </a:fld>
            <a:endParaRPr lang="zh-CN" altLang="en-US"/>
          </a:p>
        </p:txBody>
      </p:sp>
    </p:spTree>
    <p:extLst>
      <p:ext uri="{BB962C8B-B14F-4D97-AF65-F5344CB8AC3E}">
        <p14:creationId xmlns:p14="http://schemas.microsoft.com/office/powerpoint/2010/main" val="30128164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108B4FD-9092-4F16-9164-34218A9DCA85}" type="datetimeFigureOut">
              <a:rPr lang="zh-CN" altLang="en-US" smtClean="0"/>
              <a:t>2018/12/23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DC128AF-DC77-4D70-8666-3A5E6A3D1B78}" type="slidenum">
              <a:rPr lang="zh-CN" altLang="en-US" smtClean="0"/>
              <a:t>‹#›</a:t>
            </a:fld>
            <a:endParaRPr lang="zh-CN" altLang="en-US"/>
          </a:p>
        </p:txBody>
      </p:sp>
    </p:spTree>
    <p:extLst>
      <p:ext uri="{BB962C8B-B14F-4D97-AF65-F5344CB8AC3E}">
        <p14:creationId xmlns:p14="http://schemas.microsoft.com/office/powerpoint/2010/main" val="24819945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108B4FD-9092-4F16-9164-34218A9DCA85}" type="datetimeFigureOut">
              <a:rPr lang="zh-CN" altLang="en-US" smtClean="0"/>
              <a:t>2018/12/23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DC128AF-DC77-4D70-8666-3A5E6A3D1B78}" type="slidenum">
              <a:rPr lang="zh-CN" altLang="en-US" smtClean="0"/>
              <a:t>‹#›</a:t>
            </a:fld>
            <a:endParaRPr lang="zh-CN" altLang="en-US"/>
          </a:p>
        </p:txBody>
      </p:sp>
    </p:spTree>
    <p:extLst>
      <p:ext uri="{BB962C8B-B14F-4D97-AF65-F5344CB8AC3E}">
        <p14:creationId xmlns:p14="http://schemas.microsoft.com/office/powerpoint/2010/main" val="11641232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E108B4FD-9092-4F16-9164-34218A9DCA85}" type="datetimeFigureOut">
              <a:rPr lang="zh-CN" altLang="en-US" smtClean="0"/>
              <a:t>2018/12/23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DC128AF-DC77-4D70-8666-3A5E6A3D1B78}" type="slidenum">
              <a:rPr lang="zh-CN" altLang="en-US" smtClean="0"/>
              <a:t>‹#›</a:t>
            </a:fld>
            <a:endParaRPr lang="zh-CN" altLang="en-US"/>
          </a:p>
        </p:txBody>
      </p:sp>
    </p:spTree>
    <p:extLst>
      <p:ext uri="{BB962C8B-B14F-4D97-AF65-F5344CB8AC3E}">
        <p14:creationId xmlns:p14="http://schemas.microsoft.com/office/powerpoint/2010/main" val="35408994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E108B4FD-9092-4F16-9164-34218A9DCA85}" type="datetimeFigureOut">
              <a:rPr lang="zh-CN" altLang="en-US" smtClean="0"/>
              <a:t>2018/12/23 Sunday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DC128AF-DC77-4D70-8666-3A5E6A3D1B78}" type="slidenum">
              <a:rPr lang="zh-CN" altLang="en-US" smtClean="0"/>
              <a:t>‹#›</a:t>
            </a:fld>
            <a:endParaRPr lang="zh-CN" altLang="en-US"/>
          </a:p>
        </p:txBody>
      </p:sp>
    </p:spTree>
    <p:extLst>
      <p:ext uri="{BB962C8B-B14F-4D97-AF65-F5344CB8AC3E}">
        <p14:creationId xmlns:p14="http://schemas.microsoft.com/office/powerpoint/2010/main" val="36379500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E108B4FD-9092-4F16-9164-34218A9DCA85}" type="datetimeFigureOut">
              <a:rPr lang="zh-CN" altLang="en-US" smtClean="0"/>
              <a:t>2018/12/23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DC128AF-DC77-4D70-8666-3A5E6A3D1B78}" type="slidenum">
              <a:rPr lang="zh-CN" altLang="en-US" smtClean="0"/>
              <a:t>‹#›</a:t>
            </a:fld>
            <a:endParaRPr lang="zh-CN" altLang="en-US"/>
          </a:p>
        </p:txBody>
      </p:sp>
    </p:spTree>
    <p:extLst>
      <p:ext uri="{BB962C8B-B14F-4D97-AF65-F5344CB8AC3E}">
        <p14:creationId xmlns:p14="http://schemas.microsoft.com/office/powerpoint/2010/main" val="36957012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E108B4FD-9092-4F16-9164-34218A9DCA85}" type="datetimeFigureOut">
              <a:rPr lang="zh-CN" altLang="en-US" smtClean="0"/>
              <a:t>2018/12/23 Sunday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DC128AF-DC77-4D70-8666-3A5E6A3D1B78}" type="slidenum">
              <a:rPr lang="zh-CN" altLang="en-US" smtClean="0"/>
              <a:t>‹#›</a:t>
            </a:fld>
            <a:endParaRPr lang="zh-CN" altLang="en-US"/>
          </a:p>
        </p:txBody>
      </p:sp>
    </p:spTree>
    <p:extLst>
      <p:ext uri="{BB962C8B-B14F-4D97-AF65-F5344CB8AC3E}">
        <p14:creationId xmlns:p14="http://schemas.microsoft.com/office/powerpoint/2010/main" val="31569380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E108B4FD-9092-4F16-9164-34218A9DCA85}" type="datetimeFigureOut">
              <a:rPr lang="zh-CN" altLang="en-US" smtClean="0"/>
              <a:t>2018/12/23 Sunday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DC128AF-DC77-4D70-8666-3A5E6A3D1B78}" type="slidenum">
              <a:rPr lang="zh-CN" altLang="en-US" smtClean="0"/>
              <a:t>‹#›</a:t>
            </a:fld>
            <a:endParaRPr lang="zh-CN" altLang="en-US"/>
          </a:p>
        </p:txBody>
      </p:sp>
    </p:spTree>
    <p:extLst>
      <p:ext uri="{BB962C8B-B14F-4D97-AF65-F5344CB8AC3E}">
        <p14:creationId xmlns:p14="http://schemas.microsoft.com/office/powerpoint/2010/main" val="41183011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108B4FD-9092-4F16-9164-34218A9DCA85}" type="datetimeFigureOut">
              <a:rPr lang="zh-CN" altLang="en-US" smtClean="0"/>
              <a:t>2018/12/23 Sunday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DC128AF-DC77-4D70-8666-3A5E6A3D1B78}" type="slidenum">
              <a:rPr lang="zh-CN" altLang="en-US" smtClean="0"/>
              <a:t>‹#›</a:t>
            </a:fld>
            <a:endParaRPr lang="zh-CN" altLang="en-US"/>
          </a:p>
        </p:txBody>
      </p:sp>
    </p:spTree>
    <p:extLst>
      <p:ext uri="{BB962C8B-B14F-4D97-AF65-F5344CB8AC3E}">
        <p14:creationId xmlns:p14="http://schemas.microsoft.com/office/powerpoint/2010/main" val="14159562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E108B4FD-9092-4F16-9164-34218A9DCA85}" type="datetimeFigureOut">
              <a:rPr lang="zh-CN" altLang="en-US" smtClean="0"/>
              <a:t>2018/12/23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DC128AF-DC77-4D70-8666-3A5E6A3D1B78}" type="slidenum">
              <a:rPr lang="zh-CN" altLang="en-US" smtClean="0"/>
              <a:t>‹#›</a:t>
            </a:fld>
            <a:endParaRPr lang="zh-CN" altLang="en-US"/>
          </a:p>
        </p:txBody>
      </p:sp>
    </p:spTree>
    <p:extLst>
      <p:ext uri="{BB962C8B-B14F-4D97-AF65-F5344CB8AC3E}">
        <p14:creationId xmlns:p14="http://schemas.microsoft.com/office/powerpoint/2010/main" val="14226049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E108B4FD-9092-4F16-9164-34218A9DCA85}" type="datetimeFigureOut">
              <a:rPr lang="zh-CN" altLang="en-US" smtClean="0"/>
              <a:t>2018/12/23 Sunday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DC128AF-DC77-4D70-8666-3A5E6A3D1B78}" type="slidenum">
              <a:rPr lang="zh-CN" altLang="en-US" smtClean="0"/>
              <a:t>‹#›</a:t>
            </a:fld>
            <a:endParaRPr lang="zh-CN" altLang="en-US"/>
          </a:p>
        </p:txBody>
      </p:sp>
    </p:spTree>
    <p:extLst>
      <p:ext uri="{BB962C8B-B14F-4D97-AF65-F5344CB8AC3E}">
        <p14:creationId xmlns:p14="http://schemas.microsoft.com/office/powerpoint/2010/main" val="41829478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108B4FD-9092-4F16-9164-34218A9DCA85}" type="datetimeFigureOut">
              <a:rPr lang="zh-CN" altLang="en-US" smtClean="0"/>
              <a:t>2018/12/23 Sunday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DC128AF-DC77-4D70-8666-3A5E6A3D1B78}" type="slidenum">
              <a:rPr lang="zh-CN" altLang="en-US" smtClean="0"/>
              <a:t>‹#›</a:t>
            </a:fld>
            <a:endParaRPr lang="zh-CN" altLang="en-US"/>
          </a:p>
        </p:txBody>
      </p:sp>
    </p:spTree>
    <p:extLst>
      <p:ext uri="{BB962C8B-B14F-4D97-AF65-F5344CB8AC3E}">
        <p14:creationId xmlns:p14="http://schemas.microsoft.com/office/powerpoint/2010/main" val="164464846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xml"/><Relationship Id="rId1" Type="http://schemas.openxmlformats.org/officeDocument/2006/relationships/tags" Target="../tags/tag1.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tags" Target="../tags/tag3.xml"/><Relationship Id="rId4" Type="http://schemas.openxmlformats.org/officeDocument/2006/relationships/image" Target="../media/image1.png"/></Relationships>
</file>

<file path=ppt/slides/_rels/slide20.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26.gif"/><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image" Target="../media/image29.jp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image" Target="../media/image33.gif"/><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jp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image" Target="../media/image39.jp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image" Target="../media/image41.jp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jpe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image" Target="../media/image50.JP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jpg"/><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image" Target="../media/image55.jpg"/><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2" Type="http://schemas.openxmlformats.org/officeDocument/2006/relationships/image" Target="../media/image60.jpg"/><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1" name="PA_矩形 30"/>
          <p:cNvSpPr/>
          <p:nvPr>
            <p:custDataLst>
              <p:tags r:id="rId1"/>
            </p:custDataLst>
          </p:nvPr>
        </p:nvSpPr>
        <p:spPr>
          <a:xfrm>
            <a:off x="4964920" y="5206578"/>
            <a:ext cx="2262158" cy="1200329"/>
          </a:xfrm>
          <a:prstGeom prst="rect">
            <a:avLst/>
          </a:prstGeom>
        </p:spPr>
        <p:txBody>
          <a:bodyPr wrap="none">
            <a:spAutoFit/>
          </a:bodyPr>
          <a:lstStyle/>
          <a:p>
            <a:pPr algn="ctr"/>
            <a:r>
              <a:rPr lang="zh-CN" altLang="en-US" sz="2400" spc="300" dirty="0">
                <a:solidFill>
                  <a:srgbClr val="312824"/>
                </a:solidFill>
                <a:latin typeface="思源黑体 Regular" panose="020B0500000000000000" pitchFamily="34" charset="-122"/>
                <a:ea typeface="思源黑体 Regular" panose="020B0500000000000000" pitchFamily="34" charset="-122"/>
              </a:rPr>
              <a:t>世界中世纪史</a:t>
            </a:r>
            <a:endParaRPr lang="en-US" altLang="zh-CN" sz="2400" spc="300" dirty="0">
              <a:solidFill>
                <a:srgbClr val="312824"/>
              </a:solidFill>
              <a:latin typeface="思源黑体 Regular" panose="020B0500000000000000" pitchFamily="34" charset="-122"/>
              <a:ea typeface="思源黑体 Regular" panose="020B0500000000000000" pitchFamily="34" charset="-122"/>
            </a:endParaRPr>
          </a:p>
          <a:p>
            <a:pPr algn="ctr"/>
            <a:endParaRPr lang="en-US" altLang="zh-CN" sz="2400" spc="300" dirty="0">
              <a:solidFill>
                <a:srgbClr val="312824"/>
              </a:solidFill>
              <a:latin typeface="思源黑体 Regular" panose="020B0500000000000000" pitchFamily="34" charset="-122"/>
              <a:ea typeface="思源黑体 Regular" panose="020B0500000000000000" pitchFamily="34" charset="-122"/>
            </a:endParaRPr>
          </a:p>
          <a:p>
            <a:pPr algn="ctr"/>
            <a:r>
              <a:rPr lang="zh-CN" altLang="en-US" sz="2400" spc="300" dirty="0">
                <a:solidFill>
                  <a:srgbClr val="312824"/>
                </a:solidFill>
                <a:latin typeface="思源黑体 Regular" panose="020B0500000000000000" pitchFamily="34" charset="-122"/>
                <a:ea typeface="思源黑体 Regular" panose="020B0500000000000000" pitchFamily="34" charset="-122"/>
              </a:rPr>
              <a:t>第十一课</a:t>
            </a:r>
          </a:p>
        </p:txBody>
      </p:sp>
      <p:sp>
        <p:nvSpPr>
          <p:cNvPr id="10" name="矩形 9"/>
          <p:cNvSpPr/>
          <p:nvPr/>
        </p:nvSpPr>
        <p:spPr>
          <a:xfrm>
            <a:off x="-1" y="0"/>
            <a:ext cx="12192000" cy="5037826"/>
          </a:xfrm>
          <a:prstGeom prst="rect">
            <a:avLst/>
          </a:prstGeom>
          <a:solidFill>
            <a:srgbClr val="312824"/>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PA_矩形 34"/>
          <p:cNvSpPr/>
          <p:nvPr>
            <p:custDataLst>
              <p:tags r:id="rId2"/>
            </p:custDataLst>
          </p:nvPr>
        </p:nvSpPr>
        <p:spPr>
          <a:xfrm>
            <a:off x="1859905" y="2648498"/>
            <a:ext cx="7643439" cy="1015663"/>
          </a:xfrm>
          <a:prstGeom prst="rect">
            <a:avLst/>
          </a:prstGeom>
        </p:spPr>
        <p:txBody>
          <a:bodyPr wrap="none">
            <a:spAutoFit/>
          </a:bodyPr>
          <a:lstStyle/>
          <a:p>
            <a:r>
              <a:rPr lang="zh-CN" altLang="en-US" sz="6000" b="1" spc="300" dirty="0">
                <a:solidFill>
                  <a:schemeClr val="bg1"/>
                </a:solidFill>
                <a:latin typeface="思源黑体 Regular" panose="020B0500000000000000" pitchFamily="34" charset="-122"/>
                <a:ea typeface="思源黑体 Regular" panose="020B0500000000000000" pitchFamily="34" charset="-122"/>
              </a:rPr>
              <a:t>中古时代的东亚世界</a:t>
            </a:r>
          </a:p>
        </p:txBody>
      </p:sp>
    </p:spTree>
    <p:extLst>
      <p:ext uri="{BB962C8B-B14F-4D97-AF65-F5344CB8AC3E}">
        <p14:creationId xmlns:p14="http://schemas.microsoft.com/office/powerpoint/2010/main" val="18220080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93057" y="0"/>
            <a:ext cx="9805886" cy="6858000"/>
          </a:xfrm>
          <a:prstGeom prst="rect">
            <a:avLst/>
          </a:prstGeom>
        </p:spPr>
      </p:pic>
    </p:spTree>
    <p:extLst>
      <p:ext uri="{BB962C8B-B14F-4D97-AF65-F5344CB8AC3E}">
        <p14:creationId xmlns:p14="http://schemas.microsoft.com/office/powerpoint/2010/main" val="1685159256"/>
      </p:ext>
    </p:extLst>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03386" y="0"/>
            <a:ext cx="9785228" cy="6858000"/>
          </a:xfrm>
          <a:prstGeom prst="rect">
            <a:avLst/>
          </a:prstGeom>
        </p:spPr>
      </p:pic>
    </p:spTree>
    <p:extLst>
      <p:ext uri="{BB962C8B-B14F-4D97-AF65-F5344CB8AC3E}">
        <p14:creationId xmlns:p14="http://schemas.microsoft.com/office/powerpoint/2010/main" val="2584731440"/>
      </p:ext>
    </p:extLst>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1" name="矩形 10"/>
          <p:cNvSpPr/>
          <p:nvPr/>
        </p:nvSpPr>
        <p:spPr>
          <a:xfrm>
            <a:off x="0" y="889842"/>
            <a:ext cx="12192000" cy="5037826"/>
          </a:xfrm>
          <a:prstGeom prst="rect">
            <a:avLst/>
          </a:prstGeom>
          <a:solidFill>
            <a:srgbClr val="312824"/>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2839339" y="2439259"/>
            <a:ext cx="6513322" cy="1938992"/>
          </a:xfrm>
          <a:prstGeom prst="rect">
            <a:avLst/>
          </a:prstGeom>
          <a:noFill/>
        </p:spPr>
        <p:txBody>
          <a:bodyPr wrap="none" rtlCol="0">
            <a:spAutoFit/>
          </a:bodyPr>
          <a:lstStyle/>
          <a:p>
            <a:pPr>
              <a:lnSpc>
                <a:spcPct val="150000"/>
              </a:lnSpc>
            </a:pPr>
            <a:r>
              <a:rPr lang="zh-CN" altLang="en-US" sz="4000" b="1" dirty="0">
                <a:solidFill>
                  <a:schemeClr val="bg1"/>
                </a:solidFill>
                <a:latin typeface="思源黑体 Regular" panose="020B0500000000000000" pitchFamily="34" charset="-122"/>
                <a:ea typeface="思源黑体 Regular" panose="020B0500000000000000" pitchFamily="34" charset="-122"/>
              </a:rPr>
              <a:t>（一）朝鲜政治史发展线索</a:t>
            </a:r>
            <a:endParaRPr lang="en-US" altLang="zh-CN" sz="4000" b="1" dirty="0">
              <a:solidFill>
                <a:schemeClr val="bg1"/>
              </a:solidFill>
              <a:latin typeface="思源黑体 Regular" panose="020B0500000000000000" pitchFamily="34" charset="-122"/>
              <a:ea typeface="思源黑体 Regular" panose="020B0500000000000000" pitchFamily="34" charset="-122"/>
            </a:endParaRPr>
          </a:p>
          <a:p>
            <a:pPr>
              <a:lnSpc>
                <a:spcPct val="150000"/>
              </a:lnSpc>
            </a:pPr>
            <a:r>
              <a:rPr lang="zh-CN" altLang="en-US" sz="4000" b="1" dirty="0">
                <a:solidFill>
                  <a:schemeClr val="bg1"/>
                </a:solidFill>
                <a:latin typeface="思源黑体 Regular" panose="020B0500000000000000" pitchFamily="34" charset="-122"/>
                <a:ea typeface="思源黑体 Regular" panose="020B0500000000000000" pitchFamily="34" charset="-122"/>
              </a:rPr>
              <a:t>（二）重要制度和概念</a:t>
            </a:r>
          </a:p>
        </p:txBody>
      </p:sp>
    </p:spTree>
    <p:extLst>
      <p:ext uri="{BB962C8B-B14F-4D97-AF65-F5344CB8AC3E}">
        <p14:creationId xmlns:p14="http://schemas.microsoft.com/office/powerpoint/2010/main" val="1042414195"/>
      </p:ext>
    </p:extLst>
  </p:cSld>
  <p:clrMapOvr>
    <a:masterClrMapping/>
  </p:clrMapOvr>
  <p:transition spd="med">
    <p:pull/>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4057" y="0"/>
            <a:ext cx="4406747" cy="6858000"/>
          </a:xfrm>
          <a:prstGeom prst="rect">
            <a:avLst/>
          </a:prstGeom>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58889" y="0"/>
            <a:ext cx="4465025" cy="6858000"/>
          </a:xfrm>
          <a:prstGeom prst="rect">
            <a:avLst/>
          </a:prstGeom>
        </p:spPr>
      </p:pic>
    </p:spTree>
    <p:extLst>
      <p:ext uri="{BB962C8B-B14F-4D97-AF65-F5344CB8AC3E}">
        <p14:creationId xmlns:p14="http://schemas.microsoft.com/office/powerpoint/2010/main" val="1729219506"/>
      </p:ext>
    </p:extLst>
  </p:cSld>
  <p:clrMapOvr>
    <a:masterClrMapping/>
  </p:clrMapOvr>
  <p:transition spd="med">
    <p:pull/>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603910" y="2202593"/>
            <a:ext cx="3364976" cy="2123658"/>
          </a:xfrm>
          <a:prstGeom prst="rect">
            <a:avLst/>
          </a:prstGeom>
        </p:spPr>
        <p:txBody>
          <a:bodyPr wrap="square">
            <a:spAutoFit/>
          </a:bodyPr>
          <a:lstStyle/>
          <a:p>
            <a:pPr marL="457200" indent="-4572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传说的檀君朝鲜。</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457200" indent="-4572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商朝遗臣箕子朝鲜。</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457200" indent="-4572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西汉时期，燕人卫满卫氏朝鲜。</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p:txBody>
      </p:sp>
      <p:sp>
        <p:nvSpPr>
          <p:cNvPr id="5" name="文本框 4"/>
          <p:cNvSpPr txBox="1"/>
          <p:nvPr/>
        </p:nvSpPr>
        <p:spPr>
          <a:xfrm>
            <a:off x="603910" y="332564"/>
            <a:ext cx="6340197" cy="707886"/>
          </a:xfrm>
          <a:prstGeom prst="rect">
            <a:avLst/>
          </a:prstGeom>
          <a:noFill/>
        </p:spPr>
        <p:txBody>
          <a:bodyPr wrap="none" rtlCol="0">
            <a:spAutoFit/>
          </a:bodyPr>
          <a:lstStyle/>
          <a:p>
            <a:r>
              <a:rPr lang="zh-CN" altLang="en-US" sz="4000" dirty="0">
                <a:solidFill>
                  <a:schemeClr val="bg1"/>
                </a:solidFill>
                <a:latin typeface="思源黑体 Regular" panose="020B0500000000000000" pitchFamily="34" charset="-122"/>
                <a:ea typeface="思源黑体 Regular" panose="020B0500000000000000" pitchFamily="34" charset="-122"/>
              </a:rPr>
              <a:t>（一）朝鲜政治史发展线索</a:t>
            </a:r>
          </a:p>
        </p:txBody>
      </p:sp>
      <p:sp>
        <p:nvSpPr>
          <p:cNvPr id="2" name="文本框 1"/>
          <p:cNvSpPr txBox="1"/>
          <p:nvPr/>
        </p:nvSpPr>
        <p:spPr>
          <a:xfrm>
            <a:off x="603910" y="1433139"/>
            <a:ext cx="2709396" cy="553998"/>
          </a:xfrm>
          <a:prstGeom prst="rect">
            <a:avLst/>
          </a:prstGeom>
          <a:noFill/>
        </p:spPr>
        <p:txBody>
          <a:bodyPr wrap="none" rtlCol="0">
            <a:spAutoFit/>
          </a:bodyPr>
          <a:lstStyle/>
          <a:p>
            <a:r>
              <a:rPr lang="zh-CN" altLang="en-US" sz="3000" dirty="0">
                <a:solidFill>
                  <a:schemeClr val="bg1"/>
                </a:solidFill>
                <a:latin typeface="思源黑体 Regular" panose="020B0500000000000000" pitchFamily="34" charset="-122"/>
                <a:ea typeface="思源黑体 Regular" panose="020B0500000000000000" pitchFamily="34" charset="-122"/>
              </a:rPr>
              <a:t>早期国家</a:t>
            </a:r>
            <a:r>
              <a:rPr lang="en-US" altLang="zh-CN" sz="3000" dirty="0">
                <a:solidFill>
                  <a:schemeClr val="bg1"/>
                </a:solidFill>
                <a:latin typeface="思源黑体 Regular" panose="020B0500000000000000" pitchFamily="34" charset="-122"/>
                <a:ea typeface="思源黑体 Regular" panose="020B0500000000000000" pitchFamily="34" charset="-122"/>
              </a:rPr>
              <a:t>·</a:t>
            </a:r>
            <a:r>
              <a:rPr lang="zh-CN" altLang="en-US" sz="3000" dirty="0">
                <a:solidFill>
                  <a:schemeClr val="bg1"/>
                </a:solidFill>
                <a:latin typeface="思源黑体 Regular" panose="020B0500000000000000" pitchFamily="34" charset="-122"/>
                <a:ea typeface="思源黑体 Regular" panose="020B0500000000000000" pitchFamily="34" charset="-122"/>
              </a:rPr>
              <a:t>北部</a:t>
            </a: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79980" y="1433139"/>
            <a:ext cx="7400925" cy="4762500"/>
          </a:xfrm>
          <a:prstGeom prst="rect">
            <a:avLst/>
          </a:prstGeom>
        </p:spPr>
      </p:pic>
    </p:spTree>
    <p:extLst>
      <p:ext uri="{BB962C8B-B14F-4D97-AF65-F5344CB8AC3E}">
        <p14:creationId xmlns:p14="http://schemas.microsoft.com/office/powerpoint/2010/main" val="3704127997"/>
      </p:ext>
    </p:extLst>
  </p:cSld>
  <p:clrMapOvr>
    <a:masterClrMapping/>
  </p:clrMapOvr>
  <p:transition spd="med">
    <p:pull/>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603910" y="2202593"/>
            <a:ext cx="3278934" cy="1615827"/>
          </a:xfrm>
          <a:prstGeom prst="rect">
            <a:avLst/>
          </a:prstGeom>
        </p:spPr>
        <p:txBody>
          <a:bodyPr wrap="square">
            <a:spAutoFit/>
          </a:bodyPr>
          <a:lstStyle/>
          <a:p>
            <a:pPr marL="457200" indent="-4572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汉武帝时代北部并入中国，设</a:t>
            </a:r>
            <a:r>
              <a:rPr lang="zh-CN" altLang="en-US" sz="2200" dirty="0">
                <a:solidFill>
                  <a:srgbClr val="FFFF00"/>
                </a:solidFill>
                <a:latin typeface="思源黑体 Regular" panose="020B0500000000000000" pitchFamily="34" charset="-122"/>
                <a:ea typeface="思源黑体 Regular" panose="020B0500000000000000" pitchFamily="34" charset="-122"/>
              </a:rPr>
              <a:t>汉四郡</a:t>
            </a:r>
            <a:r>
              <a:rPr lang="zh-CN" altLang="en-US" sz="2200" dirty="0">
                <a:solidFill>
                  <a:schemeClr val="bg1"/>
                </a:solidFill>
                <a:latin typeface="思源黑体 Regular" panose="020B0500000000000000" pitchFamily="34" charset="-122"/>
                <a:ea typeface="思源黑体 Regular" panose="020B0500000000000000" pitchFamily="34" charset="-122"/>
              </a:rPr>
              <a:t>：</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algn="just">
              <a:lnSpc>
                <a:spcPct val="150000"/>
              </a:lnSpc>
            </a:pPr>
            <a:r>
              <a:rPr lang="zh-CN" altLang="en-US" sz="2200" dirty="0">
                <a:solidFill>
                  <a:schemeClr val="bg1"/>
                </a:solidFill>
                <a:latin typeface="思源黑体 Regular" panose="020B0500000000000000" pitchFamily="34" charset="-122"/>
                <a:ea typeface="思源黑体 Regular" panose="020B0500000000000000" pitchFamily="34" charset="-122"/>
              </a:rPr>
              <a:t>玄菟、乐浪、临屯、真番</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p:txBody>
      </p:sp>
      <p:sp>
        <p:nvSpPr>
          <p:cNvPr id="5" name="文本框 4"/>
          <p:cNvSpPr txBox="1"/>
          <p:nvPr/>
        </p:nvSpPr>
        <p:spPr>
          <a:xfrm>
            <a:off x="603910" y="332564"/>
            <a:ext cx="6340197" cy="707886"/>
          </a:xfrm>
          <a:prstGeom prst="rect">
            <a:avLst/>
          </a:prstGeom>
          <a:noFill/>
        </p:spPr>
        <p:txBody>
          <a:bodyPr wrap="none" rtlCol="0">
            <a:spAutoFit/>
          </a:bodyPr>
          <a:lstStyle/>
          <a:p>
            <a:r>
              <a:rPr lang="zh-CN" altLang="en-US" sz="4000" dirty="0">
                <a:solidFill>
                  <a:schemeClr val="bg1"/>
                </a:solidFill>
                <a:latin typeface="思源黑体 Regular" panose="020B0500000000000000" pitchFamily="34" charset="-122"/>
                <a:ea typeface="思源黑体 Regular" panose="020B0500000000000000" pitchFamily="34" charset="-122"/>
              </a:rPr>
              <a:t>（一）朝鲜政治史发展线索</a:t>
            </a:r>
          </a:p>
        </p:txBody>
      </p:sp>
      <p:sp>
        <p:nvSpPr>
          <p:cNvPr id="2" name="文本框 1"/>
          <p:cNvSpPr txBox="1"/>
          <p:nvPr/>
        </p:nvSpPr>
        <p:spPr>
          <a:xfrm>
            <a:off x="603910" y="1433139"/>
            <a:ext cx="2709396" cy="553998"/>
          </a:xfrm>
          <a:prstGeom prst="rect">
            <a:avLst/>
          </a:prstGeom>
          <a:noFill/>
        </p:spPr>
        <p:txBody>
          <a:bodyPr wrap="none" rtlCol="0">
            <a:spAutoFit/>
          </a:bodyPr>
          <a:lstStyle/>
          <a:p>
            <a:r>
              <a:rPr lang="zh-CN" altLang="en-US" sz="3000" dirty="0">
                <a:solidFill>
                  <a:schemeClr val="bg1"/>
                </a:solidFill>
                <a:latin typeface="思源黑体 Regular" panose="020B0500000000000000" pitchFamily="34" charset="-122"/>
                <a:ea typeface="思源黑体 Regular" panose="020B0500000000000000" pitchFamily="34" charset="-122"/>
              </a:rPr>
              <a:t>早期国家</a:t>
            </a:r>
            <a:r>
              <a:rPr lang="en-US" altLang="zh-CN" sz="3000" dirty="0">
                <a:solidFill>
                  <a:schemeClr val="bg1"/>
                </a:solidFill>
                <a:latin typeface="思源黑体 Regular" panose="020B0500000000000000" pitchFamily="34" charset="-122"/>
                <a:ea typeface="思源黑体 Regular" panose="020B0500000000000000" pitchFamily="34" charset="-122"/>
              </a:rPr>
              <a:t>·</a:t>
            </a:r>
            <a:r>
              <a:rPr lang="zh-CN" altLang="en-US" sz="3000" dirty="0">
                <a:solidFill>
                  <a:schemeClr val="bg1"/>
                </a:solidFill>
                <a:latin typeface="思源黑体 Regular" panose="020B0500000000000000" pitchFamily="34" charset="-122"/>
                <a:ea typeface="思源黑体 Regular" panose="020B0500000000000000" pitchFamily="34" charset="-122"/>
              </a:rPr>
              <a:t>北部</a:t>
            </a:r>
          </a:p>
        </p:txBody>
      </p:sp>
      <p:pic>
        <p:nvPicPr>
          <p:cNvPr id="8" name="图片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26476" y="1420340"/>
            <a:ext cx="5821892" cy="5057769"/>
          </a:xfrm>
          <a:prstGeom prst="rect">
            <a:avLst/>
          </a:prstGeom>
        </p:spPr>
      </p:pic>
    </p:spTree>
    <p:extLst>
      <p:ext uri="{BB962C8B-B14F-4D97-AF65-F5344CB8AC3E}">
        <p14:creationId xmlns:p14="http://schemas.microsoft.com/office/powerpoint/2010/main" val="887314999"/>
      </p:ext>
    </p:extLst>
  </p:cSld>
  <p:clrMapOvr>
    <a:masterClrMapping/>
  </p:clrMapOvr>
  <p:transition spd="med">
    <p:pull/>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603909" y="2202593"/>
            <a:ext cx="4337741" cy="3139321"/>
          </a:xfrm>
          <a:prstGeom prst="rect">
            <a:avLst/>
          </a:prstGeom>
        </p:spPr>
        <p:txBody>
          <a:bodyPr wrap="square">
            <a:spAutoFit/>
          </a:bodyPr>
          <a:lstStyle/>
          <a:p>
            <a:pPr marL="457200" indent="-4572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三个部落联盟（公元前</a:t>
            </a:r>
            <a:r>
              <a:rPr lang="en-US" altLang="zh-CN" sz="2200" dirty="0">
                <a:solidFill>
                  <a:schemeClr val="bg1"/>
                </a:solidFill>
                <a:latin typeface="思源黑体 Regular" panose="020B0500000000000000" pitchFamily="34" charset="-122"/>
                <a:ea typeface="思源黑体 Regular" panose="020B0500000000000000" pitchFamily="34" charset="-122"/>
              </a:rPr>
              <a:t>2</a:t>
            </a:r>
            <a:r>
              <a:rPr lang="zh-CN" altLang="en-US" sz="2200" dirty="0">
                <a:solidFill>
                  <a:schemeClr val="bg1"/>
                </a:solidFill>
                <a:latin typeface="思源黑体 Regular" panose="020B0500000000000000" pitchFamily="34" charset="-122"/>
                <a:ea typeface="思源黑体 Regular" panose="020B0500000000000000" pitchFamily="34" charset="-122"/>
              </a:rPr>
              <a:t>世纪末到公元</a:t>
            </a:r>
            <a:r>
              <a:rPr lang="en-US" altLang="zh-CN" sz="2200" dirty="0">
                <a:solidFill>
                  <a:schemeClr val="bg1"/>
                </a:solidFill>
                <a:latin typeface="思源黑体 Regular" panose="020B0500000000000000" pitchFamily="34" charset="-122"/>
                <a:ea typeface="思源黑体 Regular" panose="020B0500000000000000" pitchFamily="34" charset="-122"/>
              </a:rPr>
              <a:t>4</a:t>
            </a:r>
            <a:r>
              <a:rPr lang="zh-CN" altLang="en-US" sz="2200" dirty="0">
                <a:solidFill>
                  <a:schemeClr val="bg1"/>
                </a:solidFill>
                <a:latin typeface="思源黑体 Regular" panose="020B0500000000000000" pitchFamily="34" charset="-122"/>
                <a:ea typeface="思源黑体 Regular" panose="020B0500000000000000" pitchFamily="34" charset="-122"/>
              </a:rPr>
              <a:t>世纪），称</a:t>
            </a:r>
            <a:r>
              <a:rPr lang="zh-CN" altLang="en-US" sz="2200" dirty="0">
                <a:solidFill>
                  <a:srgbClr val="FFFF00"/>
                </a:solidFill>
                <a:latin typeface="思源黑体 Regular" panose="020B0500000000000000" pitchFamily="34" charset="-122"/>
                <a:ea typeface="思源黑体 Regular" panose="020B0500000000000000" pitchFamily="34" charset="-122"/>
              </a:rPr>
              <a:t>三韩，此时又称</a:t>
            </a:r>
            <a:r>
              <a:rPr lang="en-US" altLang="zh-CN" sz="2200" dirty="0">
                <a:solidFill>
                  <a:srgbClr val="FFFF00"/>
                </a:solidFill>
                <a:latin typeface="思源黑体 Regular" panose="020B0500000000000000" pitchFamily="34" charset="-122"/>
                <a:ea typeface="思源黑体 Regular" panose="020B0500000000000000" pitchFamily="34" charset="-122"/>
              </a:rPr>
              <a:t>“</a:t>
            </a:r>
            <a:r>
              <a:rPr lang="zh-CN" altLang="en-US" sz="2200" dirty="0">
                <a:solidFill>
                  <a:srgbClr val="FFFF00"/>
                </a:solidFill>
                <a:latin typeface="思源黑体 Regular" panose="020B0500000000000000" pitchFamily="34" charset="-122"/>
                <a:ea typeface="思源黑体 Regular" panose="020B0500000000000000" pitchFamily="34" charset="-122"/>
              </a:rPr>
              <a:t>前三国时代</a:t>
            </a:r>
            <a:r>
              <a:rPr lang="en-US" altLang="zh-CN" sz="2200" dirty="0">
                <a:solidFill>
                  <a:srgbClr val="FFFF00"/>
                </a:solidFill>
                <a:latin typeface="思源黑体 Regular" panose="020B0500000000000000" pitchFamily="34" charset="-122"/>
                <a:ea typeface="思源黑体 Regular" panose="020B0500000000000000" pitchFamily="34" charset="-122"/>
              </a:rPr>
              <a:t>”</a:t>
            </a:r>
            <a:r>
              <a:rPr lang="zh-CN" altLang="en-US" sz="2200" dirty="0">
                <a:solidFill>
                  <a:srgbClr val="FFFF00"/>
                </a:solidFill>
                <a:latin typeface="思源黑体 Regular" panose="020B0500000000000000" pitchFamily="34" charset="-122"/>
                <a:ea typeface="思源黑体 Regular" panose="020B0500000000000000" pitchFamily="34" charset="-122"/>
              </a:rPr>
              <a:t>。</a:t>
            </a:r>
            <a:endParaRPr lang="en-US" altLang="zh-CN" sz="2200" dirty="0">
              <a:solidFill>
                <a:srgbClr val="FFFF00"/>
              </a:solidFill>
              <a:latin typeface="思源黑体 Regular" panose="020B0500000000000000" pitchFamily="34" charset="-122"/>
              <a:ea typeface="思源黑体 Regular" panose="020B0500000000000000" pitchFamily="34" charset="-122"/>
            </a:endParaRPr>
          </a:p>
          <a:p>
            <a:pPr marL="457200" indent="-4572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马韩</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457200" indent="-4572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辰韩</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457200" indent="-4572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弁韩</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p:txBody>
      </p:sp>
      <p:sp>
        <p:nvSpPr>
          <p:cNvPr id="5" name="文本框 4"/>
          <p:cNvSpPr txBox="1"/>
          <p:nvPr/>
        </p:nvSpPr>
        <p:spPr>
          <a:xfrm>
            <a:off x="603910" y="332564"/>
            <a:ext cx="6340197" cy="707886"/>
          </a:xfrm>
          <a:prstGeom prst="rect">
            <a:avLst/>
          </a:prstGeom>
          <a:noFill/>
        </p:spPr>
        <p:txBody>
          <a:bodyPr wrap="none" rtlCol="0">
            <a:spAutoFit/>
          </a:bodyPr>
          <a:lstStyle/>
          <a:p>
            <a:r>
              <a:rPr lang="zh-CN" altLang="en-US" sz="4000" dirty="0">
                <a:solidFill>
                  <a:schemeClr val="bg1"/>
                </a:solidFill>
                <a:latin typeface="思源黑体 Regular" panose="020B0500000000000000" pitchFamily="34" charset="-122"/>
                <a:ea typeface="思源黑体 Regular" panose="020B0500000000000000" pitchFamily="34" charset="-122"/>
              </a:rPr>
              <a:t>（一）朝鲜政治史发展线索</a:t>
            </a:r>
          </a:p>
        </p:txBody>
      </p:sp>
      <p:sp>
        <p:nvSpPr>
          <p:cNvPr id="2" name="文本框 1"/>
          <p:cNvSpPr txBox="1"/>
          <p:nvPr/>
        </p:nvSpPr>
        <p:spPr>
          <a:xfrm>
            <a:off x="603910" y="1433139"/>
            <a:ext cx="2709396" cy="553998"/>
          </a:xfrm>
          <a:prstGeom prst="rect">
            <a:avLst/>
          </a:prstGeom>
          <a:noFill/>
        </p:spPr>
        <p:txBody>
          <a:bodyPr wrap="none" rtlCol="0">
            <a:spAutoFit/>
          </a:bodyPr>
          <a:lstStyle/>
          <a:p>
            <a:r>
              <a:rPr lang="zh-CN" altLang="en-US" sz="3000" dirty="0">
                <a:solidFill>
                  <a:schemeClr val="bg1"/>
                </a:solidFill>
                <a:latin typeface="思源黑体 Regular" panose="020B0500000000000000" pitchFamily="34" charset="-122"/>
                <a:ea typeface="思源黑体 Regular" panose="020B0500000000000000" pitchFamily="34" charset="-122"/>
              </a:rPr>
              <a:t>早期国家</a:t>
            </a:r>
            <a:r>
              <a:rPr lang="en-US" altLang="zh-CN" sz="3000" dirty="0">
                <a:solidFill>
                  <a:schemeClr val="bg1"/>
                </a:solidFill>
                <a:latin typeface="思源黑体 Regular" panose="020B0500000000000000" pitchFamily="34" charset="-122"/>
                <a:ea typeface="思源黑体 Regular" panose="020B0500000000000000" pitchFamily="34" charset="-122"/>
              </a:rPr>
              <a:t>·</a:t>
            </a:r>
            <a:r>
              <a:rPr lang="zh-CN" altLang="en-US" sz="3000" dirty="0">
                <a:solidFill>
                  <a:schemeClr val="bg1"/>
                </a:solidFill>
                <a:latin typeface="思源黑体 Regular" panose="020B0500000000000000" pitchFamily="34" charset="-122"/>
                <a:ea typeface="思源黑体 Regular" panose="020B0500000000000000" pitchFamily="34" charset="-122"/>
              </a:rPr>
              <a:t>南部</a:t>
            </a:r>
          </a:p>
        </p:txBody>
      </p:sp>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67371" y="1433139"/>
            <a:ext cx="4198908" cy="5126477"/>
          </a:xfrm>
          <a:prstGeom prst="rect">
            <a:avLst/>
          </a:prstGeom>
        </p:spPr>
      </p:pic>
    </p:spTree>
    <p:extLst>
      <p:ext uri="{BB962C8B-B14F-4D97-AF65-F5344CB8AC3E}">
        <p14:creationId xmlns:p14="http://schemas.microsoft.com/office/powerpoint/2010/main" val="2634865954"/>
      </p:ext>
    </p:extLst>
  </p:cSld>
  <p:clrMapOvr>
    <a:masterClrMapping/>
  </p:clrMapOvr>
  <p:transition spd="med">
    <p:pull/>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603909" y="2202593"/>
            <a:ext cx="4337741" cy="4154984"/>
          </a:xfrm>
          <a:prstGeom prst="rect">
            <a:avLst/>
          </a:prstGeom>
        </p:spPr>
        <p:txBody>
          <a:bodyPr wrap="square">
            <a:spAutoFit/>
          </a:bodyPr>
          <a:lstStyle/>
          <a:p>
            <a:pPr marL="457200" indent="-4572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百济（前</a:t>
            </a:r>
            <a:r>
              <a:rPr lang="en-US" altLang="zh-CN" sz="2200" dirty="0">
                <a:solidFill>
                  <a:schemeClr val="bg1"/>
                </a:solidFill>
                <a:latin typeface="思源黑体 Regular" panose="020B0500000000000000" pitchFamily="34" charset="-122"/>
                <a:ea typeface="思源黑体 Regular" panose="020B0500000000000000" pitchFamily="34" charset="-122"/>
              </a:rPr>
              <a:t>18</a:t>
            </a:r>
            <a:r>
              <a:rPr lang="zh-CN" altLang="en-US" sz="2200" dirty="0">
                <a:solidFill>
                  <a:schemeClr val="bg1"/>
                </a:solidFill>
                <a:latin typeface="思源黑体 Regular" panose="020B0500000000000000" pitchFamily="34" charset="-122"/>
                <a:ea typeface="思源黑体 Regular" panose="020B0500000000000000" pitchFamily="34" charset="-122"/>
              </a:rPr>
              <a:t>年</a:t>
            </a:r>
            <a:r>
              <a:rPr lang="en-US" altLang="zh-CN" sz="2200" dirty="0">
                <a:solidFill>
                  <a:schemeClr val="bg1"/>
                </a:solidFill>
                <a:latin typeface="思源黑体 Regular" panose="020B0500000000000000" pitchFamily="34" charset="-122"/>
                <a:ea typeface="思源黑体 Regular" panose="020B0500000000000000" pitchFamily="34" charset="-122"/>
              </a:rPr>
              <a:t>-660</a:t>
            </a:r>
            <a:r>
              <a:rPr lang="zh-CN" altLang="en-US" sz="2200" dirty="0">
                <a:solidFill>
                  <a:schemeClr val="bg1"/>
                </a:solidFill>
                <a:latin typeface="思源黑体 Regular" panose="020B0500000000000000" pitchFamily="34" charset="-122"/>
                <a:ea typeface="思源黑体 Regular" panose="020B0500000000000000" pitchFamily="34" charset="-122"/>
              </a:rPr>
              <a:t>年）</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457200" indent="-4572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新罗（前</a:t>
            </a:r>
            <a:r>
              <a:rPr lang="en-US" altLang="zh-CN" sz="2200" dirty="0">
                <a:solidFill>
                  <a:schemeClr val="bg1"/>
                </a:solidFill>
                <a:latin typeface="思源黑体 Regular" panose="020B0500000000000000" pitchFamily="34" charset="-122"/>
                <a:ea typeface="思源黑体 Regular" panose="020B0500000000000000" pitchFamily="34" charset="-122"/>
              </a:rPr>
              <a:t>57</a:t>
            </a:r>
            <a:r>
              <a:rPr lang="zh-CN" altLang="en-US" sz="2200" dirty="0">
                <a:solidFill>
                  <a:schemeClr val="bg1"/>
                </a:solidFill>
                <a:latin typeface="思源黑体 Regular" panose="020B0500000000000000" pitchFamily="34" charset="-122"/>
                <a:ea typeface="思源黑体 Regular" panose="020B0500000000000000" pitchFamily="34" charset="-122"/>
              </a:rPr>
              <a:t>年</a:t>
            </a:r>
            <a:r>
              <a:rPr lang="en-US" altLang="zh-CN" sz="2200" dirty="0">
                <a:solidFill>
                  <a:schemeClr val="bg1"/>
                </a:solidFill>
                <a:latin typeface="思源黑体 Regular" panose="020B0500000000000000" pitchFamily="34" charset="-122"/>
                <a:ea typeface="思源黑体 Regular" panose="020B0500000000000000" pitchFamily="34" charset="-122"/>
              </a:rPr>
              <a:t>-935</a:t>
            </a:r>
            <a:r>
              <a:rPr lang="zh-CN" altLang="en-US" sz="2200" dirty="0">
                <a:solidFill>
                  <a:schemeClr val="bg1"/>
                </a:solidFill>
                <a:latin typeface="思源黑体 Regular" panose="020B0500000000000000" pitchFamily="34" charset="-122"/>
                <a:ea typeface="思源黑体 Regular" panose="020B0500000000000000" pitchFamily="34" charset="-122"/>
              </a:rPr>
              <a:t>年）</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457200" indent="-4572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高句丽（前</a:t>
            </a:r>
            <a:r>
              <a:rPr lang="en-US" altLang="zh-CN" sz="2200" dirty="0">
                <a:solidFill>
                  <a:schemeClr val="bg1"/>
                </a:solidFill>
                <a:latin typeface="思源黑体 Regular" panose="020B0500000000000000" pitchFamily="34" charset="-122"/>
                <a:ea typeface="思源黑体 Regular" panose="020B0500000000000000" pitchFamily="34" charset="-122"/>
              </a:rPr>
              <a:t>37</a:t>
            </a:r>
            <a:r>
              <a:rPr lang="zh-CN" altLang="en-US" sz="2200" dirty="0">
                <a:solidFill>
                  <a:schemeClr val="bg1"/>
                </a:solidFill>
                <a:latin typeface="思源黑体 Regular" panose="020B0500000000000000" pitchFamily="34" charset="-122"/>
                <a:ea typeface="思源黑体 Regular" panose="020B0500000000000000" pitchFamily="34" charset="-122"/>
              </a:rPr>
              <a:t>年</a:t>
            </a:r>
            <a:r>
              <a:rPr lang="en-US" altLang="zh-CN" sz="2200" dirty="0">
                <a:solidFill>
                  <a:schemeClr val="bg1"/>
                </a:solidFill>
                <a:latin typeface="思源黑体 Regular" panose="020B0500000000000000" pitchFamily="34" charset="-122"/>
                <a:ea typeface="思源黑体 Regular" panose="020B0500000000000000" pitchFamily="34" charset="-122"/>
              </a:rPr>
              <a:t>-668</a:t>
            </a:r>
            <a:r>
              <a:rPr lang="zh-CN" altLang="en-US" sz="2200" dirty="0">
                <a:solidFill>
                  <a:schemeClr val="bg1"/>
                </a:solidFill>
                <a:latin typeface="思源黑体 Regular" panose="020B0500000000000000" pitchFamily="34" charset="-122"/>
                <a:ea typeface="思源黑体 Regular" panose="020B0500000000000000" pitchFamily="34" charset="-122"/>
              </a:rPr>
              <a:t>年）</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457200" indent="-457200" algn="just">
              <a:lnSpc>
                <a:spcPct val="150000"/>
              </a:lnSpc>
              <a:buFont typeface="Wingdings" panose="05000000000000000000" pitchFamily="2" charset="2"/>
              <a:buChar char="u"/>
            </a:pP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457200" indent="-4572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高句丽长寿王在位时（</a:t>
            </a:r>
            <a:r>
              <a:rPr lang="en-US" altLang="zh-CN" sz="2200" dirty="0">
                <a:solidFill>
                  <a:schemeClr val="bg1"/>
                </a:solidFill>
                <a:latin typeface="思源黑体 Regular" panose="020B0500000000000000" pitchFamily="34" charset="-122"/>
                <a:ea typeface="思源黑体 Regular" panose="020B0500000000000000" pitchFamily="34" charset="-122"/>
              </a:rPr>
              <a:t>413-491</a:t>
            </a:r>
            <a:r>
              <a:rPr lang="zh-CN" altLang="en-US" sz="2200" dirty="0">
                <a:solidFill>
                  <a:schemeClr val="bg1"/>
                </a:solidFill>
                <a:latin typeface="思源黑体 Regular" panose="020B0500000000000000" pitchFamily="34" charset="-122"/>
                <a:ea typeface="思源黑体 Regular" panose="020B0500000000000000" pitchFamily="34" charset="-122"/>
              </a:rPr>
              <a:t>年）全盛，</a:t>
            </a:r>
            <a:r>
              <a:rPr lang="en-US" altLang="zh-CN" sz="2200" dirty="0">
                <a:solidFill>
                  <a:schemeClr val="bg1"/>
                </a:solidFill>
                <a:latin typeface="思源黑体 Regular" panose="020B0500000000000000" pitchFamily="34" charset="-122"/>
                <a:ea typeface="思源黑体 Regular" panose="020B0500000000000000" pitchFamily="34" charset="-122"/>
              </a:rPr>
              <a:t>427</a:t>
            </a:r>
            <a:r>
              <a:rPr lang="zh-CN" altLang="en-US" sz="2200" dirty="0">
                <a:solidFill>
                  <a:schemeClr val="bg1"/>
                </a:solidFill>
                <a:latin typeface="思源黑体 Regular" panose="020B0500000000000000" pitchFamily="34" charset="-122"/>
                <a:ea typeface="思源黑体 Regular" panose="020B0500000000000000" pitchFamily="34" charset="-122"/>
              </a:rPr>
              <a:t>年迁都平壤。</a:t>
            </a:r>
            <a:r>
              <a:rPr lang="en-US" altLang="zh-CN" sz="2200" dirty="0">
                <a:solidFill>
                  <a:schemeClr val="bg1"/>
                </a:solidFill>
                <a:latin typeface="思源黑体 Regular" panose="020B0500000000000000" pitchFamily="34" charset="-122"/>
                <a:ea typeface="思源黑体 Regular" panose="020B0500000000000000" pitchFamily="34" charset="-122"/>
              </a:rPr>
              <a:t>668</a:t>
            </a:r>
            <a:r>
              <a:rPr lang="zh-CN" altLang="en-US" sz="2200" dirty="0">
                <a:solidFill>
                  <a:schemeClr val="bg1"/>
                </a:solidFill>
                <a:latin typeface="思源黑体 Regular" panose="020B0500000000000000" pitchFamily="34" charset="-122"/>
                <a:ea typeface="思源黑体 Regular" panose="020B0500000000000000" pitchFamily="34" charset="-122"/>
              </a:rPr>
              <a:t>年，百济、高句丽相继被唐、新罗联军攻灭。</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p:txBody>
      </p:sp>
      <p:sp>
        <p:nvSpPr>
          <p:cNvPr id="5" name="文本框 4"/>
          <p:cNvSpPr txBox="1"/>
          <p:nvPr/>
        </p:nvSpPr>
        <p:spPr>
          <a:xfrm>
            <a:off x="603910" y="332564"/>
            <a:ext cx="6340197" cy="707886"/>
          </a:xfrm>
          <a:prstGeom prst="rect">
            <a:avLst/>
          </a:prstGeom>
          <a:noFill/>
        </p:spPr>
        <p:txBody>
          <a:bodyPr wrap="none" rtlCol="0">
            <a:spAutoFit/>
          </a:bodyPr>
          <a:lstStyle/>
          <a:p>
            <a:r>
              <a:rPr lang="zh-CN" altLang="en-US" sz="4000" dirty="0">
                <a:solidFill>
                  <a:schemeClr val="bg1"/>
                </a:solidFill>
                <a:latin typeface="思源黑体 Regular" panose="020B0500000000000000" pitchFamily="34" charset="-122"/>
                <a:ea typeface="思源黑体 Regular" panose="020B0500000000000000" pitchFamily="34" charset="-122"/>
              </a:rPr>
              <a:t>（一）朝鲜政治史发展线索</a:t>
            </a:r>
          </a:p>
        </p:txBody>
      </p:sp>
      <p:sp>
        <p:nvSpPr>
          <p:cNvPr id="2" name="文本框 1"/>
          <p:cNvSpPr txBox="1"/>
          <p:nvPr/>
        </p:nvSpPr>
        <p:spPr>
          <a:xfrm>
            <a:off x="603910" y="1433139"/>
            <a:ext cx="4289957" cy="553998"/>
          </a:xfrm>
          <a:prstGeom prst="rect">
            <a:avLst/>
          </a:prstGeom>
          <a:noFill/>
        </p:spPr>
        <p:txBody>
          <a:bodyPr wrap="none" rtlCol="0">
            <a:spAutoFit/>
          </a:bodyPr>
          <a:lstStyle/>
          <a:p>
            <a:r>
              <a:rPr lang="zh-CN" altLang="en-US" sz="3000" dirty="0">
                <a:solidFill>
                  <a:srgbClr val="FFFF00"/>
                </a:solidFill>
                <a:latin typeface="思源黑体 Regular" panose="020B0500000000000000" pitchFamily="34" charset="-122"/>
                <a:ea typeface="思源黑体 Regular" panose="020B0500000000000000" pitchFamily="34" charset="-122"/>
              </a:rPr>
              <a:t>三国时代</a:t>
            </a:r>
            <a:r>
              <a:rPr lang="zh-CN" altLang="en-US" sz="3000" dirty="0">
                <a:solidFill>
                  <a:schemeClr val="bg1"/>
                </a:solidFill>
                <a:latin typeface="思源黑体 Regular" panose="020B0500000000000000" pitchFamily="34" charset="-122"/>
                <a:ea typeface="思源黑体 Regular" panose="020B0500000000000000" pitchFamily="34" charset="-122"/>
              </a:rPr>
              <a:t>（</a:t>
            </a:r>
            <a:r>
              <a:rPr lang="en-US" altLang="zh-CN" sz="3000" dirty="0">
                <a:solidFill>
                  <a:schemeClr val="bg1"/>
                </a:solidFill>
                <a:latin typeface="思源黑体 Regular" panose="020B0500000000000000" pitchFamily="34" charset="-122"/>
                <a:ea typeface="思源黑体 Regular" panose="020B0500000000000000" pitchFamily="34" charset="-122"/>
              </a:rPr>
              <a:t>427-668</a:t>
            </a:r>
            <a:r>
              <a:rPr lang="zh-CN" altLang="en-US" sz="3000" dirty="0">
                <a:solidFill>
                  <a:schemeClr val="bg1"/>
                </a:solidFill>
                <a:latin typeface="思源黑体 Regular" panose="020B0500000000000000" pitchFamily="34" charset="-122"/>
                <a:ea typeface="思源黑体 Regular" panose="020B0500000000000000" pitchFamily="34" charset="-122"/>
              </a:rPr>
              <a:t>年）</a:t>
            </a:r>
          </a:p>
        </p:txBody>
      </p:sp>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44107" y="1040450"/>
            <a:ext cx="3999858" cy="5482643"/>
          </a:xfrm>
          <a:prstGeom prst="rect">
            <a:avLst/>
          </a:prstGeom>
        </p:spPr>
      </p:pic>
    </p:spTree>
    <p:extLst>
      <p:ext uri="{BB962C8B-B14F-4D97-AF65-F5344CB8AC3E}">
        <p14:creationId xmlns:p14="http://schemas.microsoft.com/office/powerpoint/2010/main" val="3229952406"/>
      </p:ext>
    </p:extLst>
  </p:cSld>
  <p:clrMapOvr>
    <a:masterClrMapping/>
  </p:clrMapOvr>
  <p:transition spd="med">
    <p:pull/>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24600" y="525083"/>
            <a:ext cx="4500016" cy="5807833"/>
          </a:xfrm>
          <a:prstGeom prst="rect">
            <a:avLst/>
          </a:prstGeom>
        </p:spPr>
      </p:pic>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01431" y="525083"/>
            <a:ext cx="4255786" cy="5805157"/>
          </a:xfrm>
          <a:prstGeom prst="rect">
            <a:avLst/>
          </a:prstGeom>
        </p:spPr>
      </p:pic>
    </p:spTree>
    <p:extLst>
      <p:ext uri="{BB962C8B-B14F-4D97-AF65-F5344CB8AC3E}">
        <p14:creationId xmlns:p14="http://schemas.microsoft.com/office/powerpoint/2010/main" val="3068084867"/>
      </p:ext>
    </p:extLst>
  </p:cSld>
  <p:clrMapOvr>
    <a:masterClrMapping/>
  </p:clrMapOvr>
  <p:transition spd="med">
    <p:pull/>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603910" y="2379564"/>
            <a:ext cx="4337741" cy="3139321"/>
          </a:xfrm>
          <a:prstGeom prst="rect">
            <a:avLst/>
          </a:prstGeom>
        </p:spPr>
        <p:txBody>
          <a:bodyPr wrap="square">
            <a:spAutoFit/>
          </a:bodyPr>
          <a:lstStyle/>
          <a:p>
            <a:pPr marL="457200" indent="-457200" algn="just">
              <a:lnSpc>
                <a:spcPct val="150000"/>
              </a:lnSpc>
              <a:buFont typeface="Wingdings" panose="05000000000000000000" pitchFamily="2" charset="2"/>
              <a:buChar char="u"/>
            </a:pPr>
            <a:r>
              <a:rPr lang="en-US" altLang="zh-CN" sz="2200" dirty="0">
                <a:solidFill>
                  <a:schemeClr val="bg1"/>
                </a:solidFill>
                <a:latin typeface="思源黑体 Regular" panose="020B0500000000000000" pitchFamily="34" charset="-122"/>
                <a:ea typeface="思源黑体 Regular" panose="020B0500000000000000" pitchFamily="34" charset="-122"/>
              </a:rPr>
              <a:t>735</a:t>
            </a:r>
            <a:r>
              <a:rPr lang="zh-CN" altLang="en-US" sz="2200" dirty="0">
                <a:solidFill>
                  <a:schemeClr val="bg1"/>
                </a:solidFill>
                <a:latin typeface="思源黑体 Regular" panose="020B0500000000000000" pitchFamily="34" charset="-122"/>
                <a:ea typeface="思源黑体 Regular" panose="020B0500000000000000" pitchFamily="34" charset="-122"/>
              </a:rPr>
              <a:t>年始，以大同江为界南北分治。</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457200" indent="-4572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新罗与渤海国：</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algn="just">
              <a:lnSpc>
                <a:spcPct val="150000"/>
              </a:lnSpc>
            </a:pPr>
            <a:r>
              <a:rPr lang="en-US" altLang="zh-CN" sz="2200" dirty="0">
                <a:solidFill>
                  <a:schemeClr val="bg1"/>
                </a:solidFill>
                <a:latin typeface="思源黑体 Regular" panose="020B0500000000000000" pitchFamily="34" charset="-122"/>
                <a:ea typeface="思源黑体 Regular" panose="020B0500000000000000" pitchFamily="34" charset="-122"/>
              </a:rPr>
              <a:t>     “</a:t>
            </a:r>
            <a:r>
              <a:rPr lang="zh-CN" altLang="en-US" sz="2200" dirty="0">
                <a:solidFill>
                  <a:schemeClr val="bg1"/>
                </a:solidFill>
                <a:latin typeface="思源黑体 Regular" panose="020B0500000000000000" pitchFamily="34" charset="-122"/>
                <a:ea typeface="思源黑体 Regular" panose="020B0500000000000000" pitchFamily="34" charset="-122"/>
              </a:rPr>
              <a:t>南北国时代</a:t>
            </a:r>
            <a:r>
              <a:rPr lang="en-US" altLang="zh-CN" sz="2200" dirty="0">
                <a:solidFill>
                  <a:schemeClr val="bg1"/>
                </a:solidFill>
                <a:latin typeface="思源黑体 Regular" panose="020B0500000000000000" pitchFamily="34" charset="-122"/>
                <a:ea typeface="思源黑体 Regular" panose="020B0500000000000000" pitchFamily="34" charset="-122"/>
              </a:rPr>
              <a:t>”</a:t>
            </a:r>
          </a:p>
          <a:p>
            <a:pPr marL="457200" indent="-457200" algn="just">
              <a:lnSpc>
                <a:spcPct val="150000"/>
              </a:lnSpc>
              <a:buFont typeface="Wingdings" panose="05000000000000000000" pitchFamily="2" charset="2"/>
              <a:buChar char="u"/>
            </a:pPr>
            <a:r>
              <a:rPr lang="en-US" altLang="zh-CN" sz="2200" dirty="0">
                <a:solidFill>
                  <a:schemeClr val="bg1"/>
                </a:solidFill>
                <a:latin typeface="思源黑体 Regular" panose="020B0500000000000000" pitchFamily="34" charset="-122"/>
                <a:ea typeface="思源黑体 Regular" panose="020B0500000000000000" pitchFamily="34" charset="-122"/>
              </a:rPr>
              <a:t>892</a:t>
            </a:r>
            <a:r>
              <a:rPr lang="zh-CN" altLang="en-US" sz="2200" dirty="0">
                <a:solidFill>
                  <a:schemeClr val="bg1"/>
                </a:solidFill>
                <a:latin typeface="思源黑体 Regular" panose="020B0500000000000000" pitchFamily="34" charset="-122"/>
                <a:ea typeface="思源黑体 Regular" panose="020B0500000000000000" pitchFamily="34" charset="-122"/>
              </a:rPr>
              <a:t>年开始，新罗农民大起义，天下大乱。</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p:txBody>
      </p:sp>
      <p:sp>
        <p:nvSpPr>
          <p:cNvPr id="5" name="文本框 4"/>
          <p:cNvSpPr txBox="1"/>
          <p:nvPr/>
        </p:nvSpPr>
        <p:spPr>
          <a:xfrm>
            <a:off x="603910" y="332564"/>
            <a:ext cx="6340197" cy="707886"/>
          </a:xfrm>
          <a:prstGeom prst="rect">
            <a:avLst/>
          </a:prstGeom>
          <a:noFill/>
        </p:spPr>
        <p:txBody>
          <a:bodyPr wrap="none" rtlCol="0">
            <a:spAutoFit/>
          </a:bodyPr>
          <a:lstStyle/>
          <a:p>
            <a:r>
              <a:rPr lang="zh-CN" altLang="en-US" sz="4000" dirty="0">
                <a:solidFill>
                  <a:schemeClr val="bg1"/>
                </a:solidFill>
                <a:latin typeface="思源黑体 Regular" panose="020B0500000000000000" pitchFamily="34" charset="-122"/>
                <a:ea typeface="思源黑体 Regular" panose="020B0500000000000000" pitchFamily="34" charset="-122"/>
              </a:rPr>
              <a:t>（一）朝鲜政治史发展线索</a:t>
            </a:r>
          </a:p>
        </p:txBody>
      </p:sp>
      <p:sp>
        <p:nvSpPr>
          <p:cNvPr id="2" name="文本框 1"/>
          <p:cNvSpPr txBox="1"/>
          <p:nvPr/>
        </p:nvSpPr>
        <p:spPr>
          <a:xfrm>
            <a:off x="603910" y="1433139"/>
            <a:ext cx="5059398" cy="553998"/>
          </a:xfrm>
          <a:prstGeom prst="rect">
            <a:avLst/>
          </a:prstGeom>
          <a:noFill/>
        </p:spPr>
        <p:txBody>
          <a:bodyPr wrap="none" rtlCol="0">
            <a:spAutoFit/>
          </a:bodyPr>
          <a:lstStyle/>
          <a:p>
            <a:r>
              <a:rPr lang="zh-CN" altLang="en-US" sz="3000" dirty="0">
                <a:solidFill>
                  <a:schemeClr val="bg1"/>
                </a:solidFill>
                <a:latin typeface="思源黑体 Regular" panose="020B0500000000000000" pitchFamily="34" charset="-122"/>
                <a:ea typeface="思源黑体 Regular" panose="020B0500000000000000" pitchFamily="34" charset="-122"/>
              </a:rPr>
              <a:t>新罗统一时代（</a:t>
            </a:r>
            <a:r>
              <a:rPr lang="en-US" altLang="zh-CN" sz="3000" dirty="0">
                <a:solidFill>
                  <a:schemeClr val="bg1"/>
                </a:solidFill>
                <a:latin typeface="思源黑体 Regular" panose="020B0500000000000000" pitchFamily="34" charset="-122"/>
                <a:ea typeface="思源黑体 Regular" panose="020B0500000000000000" pitchFamily="34" charset="-122"/>
              </a:rPr>
              <a:t>668-901</a:t>
            </a:r>
            <a:r>
              <a:rPr lang="zh-CN" altLang="en-US" sz="3000" dirty="0">
                <a:solidFill>
                  <a:schemeClr val="bg1"/>
                </a:solidFill>
                <a:latin typeface="思源黑体 Regular" panose="020B0500000000000000" pitchFamily="34" charset="-122"/>
                <a:ea typeface="思源黑体 Regular" panose="020B0500000000000000" pitchFamily="34" charset="-122"/>
              </a:rPr>
              <a:t>年）</a:t>
            </a:r>
          </a:p>
        </p:txBody>
      </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61892" y="1040450"/>
            <a:ext cx="4483479" cy="5317127"/>
          </a:xfrm>
          <a:prstGeom prst="rect">
            <a:avLst/>
          </a:prstGeom>
        </p:spPr>
      </p:pic>
    </p:spTree>
    <p:extLst>
      <p:ext uri="{BB962C8B-B14F-4D97-AF65-F5344CB8AC3E}">
        <p14:creationId xmlns:p14="http://schemas.microsoft.com/office/powerpoint/2010/main" val="3864223809"/>
      </p:ext>
    </p:extLst>
  </p:cSld>
  <p:clrMapOvr>
    <a:masterClrMapping/>
  </p:clrMapOvr>
  <p:transition spd="med">
    <p:pull/>
  </p:transition>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3" name="矩形 22"/>
          <p:cNvSpPr/>
          <p:nvPr/>
        </p:nvSpPr>
        <p:spPr>
          <a:xfrm>
            <a:off x="11024657" y="906530"/>
            <a:ext cx="523220" cy="1374735"/>
          </a:xfrm>
          <a:prstGeom prst="rect">
            <a:avLst/>
          </a:prstGeom>
        </p:spPr>
        <p:txBody>
          <a:bodyPr vert="eaVert" wrap="none">
            <a:spAutoFit/>
          </a:bodyPr>
          <a:lstStyle/>
          <a:p>
            <a:r>
              <a:rPr lang="zh-CN" altLang="en-US" sz="2200" spc="300" dirty="0">
                <a:solidFill>
                  <a:srgbClr val="65544F"/>
                </a:solidFill>
                <a:latin typeface="思源黑体 Regular" panose="020B0500000000000000" pitchFamily="34" charset="-122"/>
                <a:ea typeface="思源黑体 Regular" panose="020B0500000000000000" pitchFamily="34" charset="-122"/>
              </a:rPr>
              <a:t>第十一课</a:t>
            </a:r>
          </a:p>
        </p:txBody>
      </p:sp>
      <p:sp>
        <p:nvSpPr>
          <p:cNvPr id="20" name="矩形 19"/>
          <p:cNvSpPr/>
          <p:nvPr/>
        </p:nvSpPr>
        <p:spPr>
          <a:xfrm>
            <a:off x="0" y="0"/>
            <a:ext cx="3297677" cy="6858000"/>
          </a:xfrm>
          <a:prstGeom prst="rect">
            <a:avLst/>
          </a:prstGeom>
          <a:solidFill>
            <a:srgbClr val="312824"/>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603133" y="2370644"/>
            <a:ext cx="4705027" cy="584775"/>
          </a:xfrm>
          <a:prstGeom prst="rect">
            <a:avLst/>
          </a:prstGeom>
        </p:spPr>
        <p:txBody>
          <a:bodyPr wrap="square">
            <a:spAutoFit/>
          </a:bodyPr>
          <a:lstStyle/>
          <a:p>
            <a:r>
              <a:rPr lang="zh-CN" altLang="en-US" sz="3200" dirty="0">
                <a:latin typeface="思源黑体 Regular" panose="020B0500000000000000" pitchFamily="34" charset="-122"/>
                <a:ea typeface="思源黑体 Regular" panose="020B0500000000000000" pitchFamily="34" charset="-122"/>
              </a:rPr>
              <a:t>一、朝鲜</a:t>
            </a:r>
            <a:endParaRPr lang="en-US" altLang="zh-CN" sz="3200" dirty="0">
              <a:latin typeface="思源黑体 Regular" panose="020B0500000000000000" pitchFamily="34" charset="-122"/>
              <a:ea typeface="思源黑体 Regular" panose="020B0500000000000000" pitchFamily="34" charset="-122"/>
            </a:endParaRPr>
          </a:p>
        </p:txBody>
      </p:sp>
      <p:cxnSp>
        <p:nvCxnSpPr>
          <p:cNvPr id="19" name="直接连接符 18"/>
          <p:cNvCxnSpPr/>
          <p:nvPr/>
        </p:nvCxnSpPr>
        <p:spPr>
          <a:xfrm>
            <a:off x="11334347" y="2370645"/>
            <a:ext cx="0" cy="3472614"/>
          </a:xfrm>
          <a:prstGeom prst="line">
            <a:avLst/>
          </a:prstGeom>
          <a:ln w="25400">
            <a:solidFill>
              <a:srgbClr val="65544F"/>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14" name="任意多边形 13"/>
          <p:cNvSpPr/>
          <p:nvPr>
            <p:custDataLst>
              <p:tags r:id="rId1"/>
            </p:custDataLst>
          </p:nvPr>
        </p:nvSpPr>
        <p:spPr>
          <a:xfrm>
            <a:off x="1038620" y="2165195"/>
            <a:ext cx="4081698" cy="3883514"/>
          </a:xfrm>
          <a:custGeom>
            <a:avLst/>
            <a:gdLst>
              <a:gd name="connsiteX0" fmla="*/ 1787424 w 4957012"/>
              <a:gd name="connsiteY0" fmla="*/ 0 h 4716328"/>
              <a:gd name="connsiteX1" fmla="*/ 3169589 w 4957012"/>
              <a:gd name="connsiteY1" fmla="*/ 0 h 4716328"/>
              <a:gd name="connsiteX2" fmla="*/ 3215538 w 4957012"/>
              <a:gd name="connsiteY2" fmla="*/ 11815 h 4716328"/>
              <a:gd name="connsiteX3" fmla="*/ 4957012 w 4957012"/>
              <a:gd name="connsiteY3" fmla="*/ 2378892 h 4716328"/>
              <a:gd name="connsiteX4" fmla="*/ 3443253 w 4957012"/>
              <a:gd name="connsiteY4" fmla="*/ 4662625 h 4716328"/>
              <a:gd name="connsiteX5" fmla="*/ 3296524 w 4957012"/>
              <a:gd name="connsiteY5" fmla="*/ 4716328 h 4716328"/>
              <a:gd name="connsiteX6" fmla="*/ 1660489 w 4957012"/>
              <a:gd name="connsiteY6" fmla="*/ 4716328 h 4716328"/>
              <a:gd name="connsiteX7" fmla="*/ 1513760 w 4957012"/>
              <a:gd name="connsiteY7" fmla="*/ 4662625 h 4716328"/>
              <a:gd name="connsiteX8" fmla="*/ 0 w 4957012"/>
              <a:gd name="connsiteY8" fmla="*/ 2378892 h 4716328"/>
              <a:gd name="connsiteX9" fmla="*/ 1741475 w 4957012"/>
              <a:gd name="connsiteY9" fmla="*/ 11815 h 4716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57012" h="4716328">
                <a:moveTo>
                  <a:pt x="1787424" y="0"/>
                </a:moveTo>
                <a:lnTo>
                  <a:pt x="3169589" y="0"/>
                </a:lnTo>
                <a:lnTo>
                  <a:pt x="3215538" y="11815"/>
                </a:lnTo>
                <a:cubicBezTo>
                  <a:pt x="4224460" y="325622"/>
                  <a:pt x="4957012" y="1266709"/>
                  <a:pt x="4957012" y="2378892"/>
                </a:cubicBezTo>
                <a:cubicBezTo>
                  <a:pt x="4957012" y="3405523"/>
                  <a:pt x="4332826" y="4286367"/>
                  <a:pt x="3443253" y="4662625"/>
                </a:cubicBezTo>
                <a:lnTo>
                  <a:pt x="3296524" y="4716328"/>
                </a:lnTo>
                <a:lnTo>
                  <a:pt x="1660489" y="4716328"/>
                </a:lnTo>
                <a:lnTo>
                  <a:pt x="1513760" y="4662625"/>
                </a:lnTo>
                <a:cubicBezTo>
                  <a:pt x="624187" y="4286367"/>
                  <a:pt x="0" y="3405523"/>
                  <a:pt x="0" y="2378892"/>
                </a:cubicBezTo>
                <a:cubicBezTo>
                  <a:pt x="0" y="1266709"/>
                  <a:pt x="732553" y="325622"/>
                  <a:pt x="1741475" y="11815"/>
                </a:cubicBezTo>
                <a:close/>
              </a:path>
            </a:pathLst>
          </a:custGeom>
          <a:blipFill dpi="0" rotWithShape="1">
            <a:blip r:embed="rId4">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a:softEdge rad="165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5603131" y="3275955"/>
            <a:ext cx="4705027" cy="584775"/>
          </a:xfrm>
          <a:prstGeom prst="rect">
            <a:avLst/>
          </a:prstGeom>
        </p:spPr>
        <p:txBody>
          <a:bodyPr wrap="square">
            <a:spAutoFit/>
          </a:bodyPr>
          <a:lstStyle/>
          <a:p>
            <a:r>
              <a:rPr lang="zh-CN" altLang="en-US" sz="3200" dirty="0">
                <a:latin typeface="思源黑体 Regular" panose="020B0500000000000000" pitchFamily="34" charset="-122"/>
                <a:ea typeface="思源黑体 Regular" panose="020B0500000000000000" pitchFamily="34" charset="-122"/>
              </a:rPr>
              <a:t>二、日本</a:t>
            </a:r>
            <a:endParaRPr lang="en-US" altLang="zh-CN" sz="3200" dirty="0">
              <a:latin typeface="思源黑体 Regular" panose="020B0500000000000000" pitchFamily="34" charset="-122"/>
              <a:ea typeface="思源黑体 Regular" panose="020B0500000000000000" pitchFamily="34" charset="-122"/>
            </a:endParaRPr>
          </a:p>
        </p:txBody>
      </p:sp>
      <p:sp>
        <p:nvSpPr>
          <p:cNvPr id="24" name="矩形 23"/>
          <p:cNvSpPr/>
          <p:nvPr/>
        </p:nvSpPr>
        <p:spPr>
          <a:xfrm>
            <a:off x="706077" y="1342001"/>
            <a:ext cx="1885522" cy="707886"/>
          </a:xfrm>
          <a:prstGeom prst="rect">
            <a:avLst/>
          </a:prstGeom>
        </p:spPr>
        <p:txBody>
          <a:bodyPr vert="horz" wrap="square">
            <a:spAutoFit/>
          </a:bodyPr>
          <a:lstStyle/>
          <a:p>
            <a:r>
              <a:rPr lang="zh-CN" altLang="en-US" sz="4000" b="1" spc="300" dirty="0">
                <a:solidFill>
                  <a:schemeClr val="bg1"/>
                </a:solidFill>
                <a:latin typeface="思源黑体 Regular" panose="020B0500000000000000" pitchFamily="34" charset="-122"/>
                <a:ea typeface="思源黑体 Regular" panose="020B0500000000000000" pitchFamily="34" charset="-122"/>
              </a:rPr>
              <a:t>目录</a:t>
            </a:r>
          </a:p>
        </p:txBody>
      </p:sp>
    </p:spTree>
    <p:extLst>
      <p:ext uri="{BB962C8B-B14F-4D97-AF65-F5344CB8AC3E}">
        <p14:creationId xmlns:p14="http://schemas.microsoft.com/office/powerpoint/2010/main" val="3174976447"/>
      </p:ext>
    </p:extLst>
  </p:cSld>
  <p:clrMapOvr>
    <a:masterClrMapping/>
  </p:clrMapOvr>
  <p:transition spd="med">
    <p:pull/>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603910" y="3145015"/>
            <a:ext cx="4337741" cy="1615827"/>
          </a:xfrm>
          <a:prstGeom prst="rect">
            <a:avLst/>
          </a:prstGeom>
        </p:spPr>
        <p:txBody>
          <a:bodyPr wrap="square">
            <a:spAutoFit/>
          </a:bodyPr>
          <a:lstStyle/>
          <a:p>
            <a:pPr marL="457200" indent="-4572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后百济（</a:t>
            </a:r>
            <a:r>
              <a:rPr lang="en-US" altLang="zh-CN" sz="2200" dirty="0">
                <a:solidFill>
                  <a:schemeClr val="bg1"/>
                </a:solidFill>
                <a:latin typeface="思源黑体 Regular" panose="020B0500000000000000" pitchFamily="34" charset="-122"/>
                <a:ea typeface="思源黑体 Regular" panose="020B0500000000000000" pitchFamily="34" charset="-122"/>
              </a:rPr>
              <a:t>900-936</a:t>
            </a:r>
            <a:r>
              <a:rPr lang="zh-CN" altLang="en-US" sz="2200" dirty="0">
                <a:solidFill>
                  <a:schemeClr val="bg1"/>
                </a:solidFill>
                <a:latin typeface="思源黑体 Regular" panose="020B0500000000000000" pitchFamily="34" charset="-122"/>
                <a:ea typeface="思源黑体 Regular" panose="020B0500000000000000" pitchFamily="34" charset="-122"/>
              </a:rPr>
              <a:t>年）</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457200" indent="-4572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泰丰（后高句丽，</a:t>
            </a:r>
            <a:r>
              <a:rPr lang="en-US" altLang="zh-CN" sz="2200" dirty="0">
                <a:solidFill>
                  <a:schemeClr val="bg1"/>
                </a:solidFill>
                <a:latin typeface="思源黑体 Regular" panose="020B0500000000000000" pitchFamily="34" charset="-122"/>
                <a:ea typeface="思源黑体 Regular" panose="020B0500000000000000" pitchFamily="34" charset="-122"/>
              </a:rPr>
              <a:t>901-918</a:t>
            </a:r>
            <a:r>
              <a:rPr lang="zh-CN" altLang="en-US" sz="2200" dirty="0">
                <a:solidFill>
                  <a:schemeClr val="bg1"/>
                </a:solidFill>
                <a:latin typeface="思源黑体 Regular" panose="020B0500000000000000" pitchFamily="34" charset="-122"/>
                <a:ea typeface="思源黑体 Regular" panose="020B0500000000000000" pitchFamily="34" charset="-122"/>
              </a:rPr>
              <a:t>年）</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457200" indent="-4572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新罗（前</a:t>
            </a:r>
            <a:r>
              <a:rPr lang="en-US" altLang="zh-CN" sz="2200" dirty="0">
                <a:solidFill>
                  <a:schemeClr val="bg1"/>
                </a:solidFill>
                <a:latin typeface="思源黑体 Regular" panose="020B0500000000000000" pitchFamily="34" charset="-122"/>
                <a:ea typeface="思源黑体 Regular" panose="020B0500000000000000" pitchFamily="34" charset="-122"/>
              </a:rPr>
              <a:t>57-935</a:t>
            </a:r>
            <a:r>
              <a:rPr lang="zh-CN" altLang="en-US" sz="2200" dirty="0">
                <a:solidFill>
                  <a:schemeClr val="bg1"/>
                </a:solidFill>
                <a:latin typeface="思源黑体 Regular" panose="020B0500000000000000" pitchFamily="34" charset="-122"/>
                <a:ea typeface="思源黑体 Regular" panose="020B0500000000000000" pitchFamily="34" charset="-122"/>
              </a:rPr>
              <a:t>年）</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p:txBody>
      </p:sp>
      <p:sp>
        <p:nvSpPr>
          <p:cNvPr id="5" name="文本框 4"/>
          <p:cNvSpPr txBox="1"/>
          <p:nvPr/>
        </p:nvSpPr>
        <p:spPr>
          <a:xfrm>
            <a:off x="603910" y="332564"/>
            <a:ext cx="6340197" cy="707886"/>
          </a:xfrm>
          <a:prstGeom prst="rect">
            <a:avLst/>
          </a:prstGeom>
          <a:noFill/>
        </p:spPr>
        <p:txBody>
          <a:bodyPr wrap="none" rtlCol="0">
            <a:spAutoFit/>
          </a:bodyPr>
          <a:lstStyle/>
          <a:p>
            <a:r>
              <a:rPr lang="zh-CN" altLang="en-US" sz="4000" dirty="0">
                <a:solidFill>
                  <a:schemeClr val="bg1"/>
                </a:solidFill>
                <a:latin typeface="思源黑体 Regular" panose="020B0500000000000000" pitchFamily="34" charset="-122"/>
                <a:ea typeface="思源黑体 Regular" panose="020B0500000000000000" pitchFamily="34" charset="-122"/>
              </a:rPr>
              <a:t>（一）朝鲜政治史发展线索</a:t>
            </a:r>
          </a:p>
        </p:txBody>
      </p:sp>
      <p:sp>
        <p:nvSpPr>
          <p:cNvPr id="2" name="文本框 1"/>
          <p:cNvSpPr txBox="1"/>
          <p:nvPr/>
        </p:nvSpPr>
        <p:spPr>
          <a:xfrm>
            <a:off x="603910" y="1433139"/>
            <a:ext cx="4674678" cy="553998"/>
          </a:xfrm>
          <a:prstGeom prst="rect">
            <a:avLst/>
          </a:prstGeom>
          <a:noFill/>
        </p:spPr>
        <p:txBody>
          <a:bodyPr wrap="none" rtlCol="0">
            <a:spAutoFit/>
          </a:bodyPr>
          <a:lstStyle/>
          <a:p>
            <a:r>
              <a:rPr lang="zh-CN" altLang="en-US" sz="3000" dirty="0">
                <a:solidFill>
                  <a:srgbClr val="FFFF00"/>
                </a:solidFill>
                <a:latin typeface="思源黑体 Regular" panose="020B0500000000000000" pitchFamily="34" charset="-122"/>
                <a:ea typeface="思源黑体 Regular" panose="020B0500000000000000" pitchFamily="34" charset="-122"/>
              </a:rPr>
              <a:t>后三国时代</a:t>
            </a:r>
            <a:r>
              <a:rPr lang="zh-CN" altLang="en-US" sz="3000" dirty="0">
                <a:solidFill>
                  <a:schemeClr val="bg1"/>
                </a:solidFill>
                <a:latin typeface="思源黑体 Regular" panose="020B0500000000000000" pitchFamily="34" charset="-122"/>
                <a:ea typeface="思源黑体 Regular" panose="020B0500000000000000" pitchFamily="34" charset="-122"/>
              </a:rPr>
              <a:t>（</a:t>
            </a:r>
            <a:r>
              <a:rPr lang="en-US" altLang="zh-CN" sz="3000" dirty="0">
                <a:solidFill>
                  <a:schemeClr val="bg1"/>
                </a:solidFill>
                <a:latin typeface="思源黑体 Regular" panose="020B0500000000000000" pitchFamily="34" charset="-122"/>
                <a:ea typeface="思源黑体 Regular" panose="020B0500000000000000" pitchFamily="34" charset="-122"/>
              </a:rPr>
              <a:t>892-936</a:t>
            </a:r>
            <a:r>
              <a:rPr lang="zh-CN" altLang="en-US" sz="3000" dirty="0">
                <a:solidFill>
                  <a:schemeClr val="bg1"/>
                </a:solidFill>
                <a:latin typeface="思源黑体 Regular" panose="020B0500000000000000" pitchFamily="34" charset="-122"/>
                <a:ea typeface="思源黑体 Regular" panose="020B0500000000000000" pitchFamily="34" charset="-122"/>
              </a:rPr>
              <a:t>年）</a:t>
            </a:r>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82498" y="1040450"/>
            <a:ext cx="4886129" cy="5321439"/>
          </a:xfrm>
          <a:prstGeom prst="rect">
            <a:avLst/>
          </a:prstGeom>
        </p:spPr>
      </p:pic>
    </p:spTree>
    <p:extLst>
      <p:ext uri="{BB962C8B-B14F-4D97-AF65-F5344CB8AC3E}">
        <p14:creationId xmlns:p14="http://schemas.microsoft.com/office/powerpoint/2010/main" val="2925026025"/>
      </p:ext>
    </p:extLst>
  </p:cSld>
  <p:clrMapOvr>
    <a:masterClrMapping/>
  </p:clrMapOvr>
  <p:transition spd="med">
    <p:pull/>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603910" y="2852908"/>
            <a:ext cx="4337741" cy="3139321"/>
          </a:xfrm>
          <a:prstGeom prst="rect">
            <a:avLst/>
          </a:prstGeom>
        </p:spPr>
        <p:txBody>
          <a:bodyPr wrap="square">
            <a:spAutoFit/>
          </a:bodyPr>
          <a:lstStyle/>
          <a:p>
            <a:pPr marL="457200" indent="-457200" algn="just">
              <a:lnSpc>
                <a:spcPct val="150000"/>
              </a:lnSpc>
              <a:buFont typeface="Wingdings" panose="05000000000000000000" pitchFamily="2" charset="2"/>
              <a:buChar char="u"/>
            </a:pPr>
            <a:r>
              <a:rPr lang="en-US" altLang="zh-CN" sz="2200" dirty="0">
                <a:solidFill>
                  <a:schemeClr val="bg1"/>
                </a:solidFill>
                <a:latin typeface="思源黑体 Regular" panose="020B0500000000000000" pitchFamily="34" charset="-122"/>
                <a:ea typeface="思源黑体 Regular" panose="020B0500000000000000" pitchFamily="34" charset="-122"/>
              </a:rPr>
              <a:t>918</a:t>
            </a:r>
            <a:r>
              <a:rPr lang="zh-CN" altLang="en-US" sz="2200" dirty="0">
                <a:solidFill>
                  <a:schemeClr val="bg1"/>
                </a:solidFill>
                <a:latin typeface="思源黑体 Regular" panose="020B0500000000000000" pitchFamily="34" charset="-122"/>
                <a:ea typeface="思源黑体 Regular" panose="020B0500000000000000" pitchFamily="34" charset="-122"/>
              </a:rPr>
              <a:t>年，泰丰大将王建推翻泰丰王弓裔的统治，开创王氏高丽封建王朝（</a:t>
            </a:r>
            <a:r>
              <a:rPr lang="en-US" altLang="zh-CN" sz="2200" dirty="0">
                <a:solidFill>
                  <a:schemeClr val="bg1"/>
                </a:solidFill>
                <a:latin typeface="思源黑体 Regular" panose="020B0500000000000000" pitchFamily="34" charset="-122"/>
                <a:ea typeface="思源黑体 Regular" panose="020B0500000000000000" pitchFamily="34" charset="-122"/>
              </a:rPr>
              <a:t>918-1392</a:t>
            </a:r>
            <a:r>
              <a:rPr lang="zh-CN" altLang="en-US" sz="2200" dirty="0">
                <a:solidFill>
                  <a:schemeClr val="bg1"/>
                </a:solidFill>
                <a:latin typeface="思源黑体 Regular" panose="020B0500000000000000" pitchFamily="34" charset="-122"/>
                <a:ea typeface="思源黑体 Regular" panose="020B0500000000000000" pitchFamily="34" charset="-122"/>
              </a:rPr>
              <a:t>年）。</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457200" indent="-4572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韩国的英文名“</a:t>
            </a:r>
            <a:r>
              <a:rPr lang="en-US" altLang="zh-CN" sz="2200" dirty="0">
                <a:solidFill>
                  <a:schemeClr val="bg1"/>
                </a:solidFill>
                <a:latin typeface="思源黑体 Regular" panose="020B0500000000000000" pitchFamily="34" charset="-122"/>
                <a:ea typeface="思源黑体 Regular" panose="020B0500000000000000" pitchFamily="34" charset="-122"/>
              </a:rPr>
              <a:t>Korea”</a:t>
            </a:r>
            <a:r>
              <a:rPr lang="zh-CN" altLang="en-US" sz="2200" dirty="0">
                <a:solidFill>
                  <a:schemeClr val="bg1"/>
                </a:solidFill>
                <a:latin typeface="思源黑体 Regular" panose="020B0500000000000000" pitchFamily="34" charset="-122"/>
                <a:ea typeface="思源黑体 Regular" panose="020B0500000000000000" pitchFamily="34" charset="-122"/>
              </a:rPr>
              <a:t>就是高丽英文名“</a:t>
            </a:r>
            <a:r>
              <a:rPr lang="en-US" altLang="zh-CN" sz="2200" dirty="0" err="1">
                <a:solidFill>
                  <a:schemeClr val="bg1"/>
                </a:solidFill>
                <a:latin typeface="思源黑体 Regular" panose="020B0500000000000000" pitchFamily="34" charset="-122"/>
                <a:ea typeface="思源黑体 Regular" panose="020B0500000000000000" pitchFamily="34" charset="-122"/>
              </a:rPr>
              <a:t>Goryeo</a:t>
            </a:r>
            <a:r>
              <a:rPr lang="en-US" altLang="zh-CN" sz="2200" dirty="0">
                <a:solidFill>
                  <a:schemeClr val="bg1"/>
                </a:solidFill>
                <a:latin typeface="思源黑体 Regular" panose="020B0500000000000000" pitchFamily="34" charset="-122"/>
                <a:ea typeface="思源黑体 Regular" panose="020B0500000000000000" pitchFamily="34" charset="-122"/>
              </a:rPr>
              <a:t>”</a:t>
            </a:r>
            <a:r>
              <a:rPr lang="zh-CN" altLang="en-US" sz="2200" dirty="0">
                <a:solidFill>
                  <a:schemeClr val="bg1"/>
                </a:solidFill>
                <a:latin typeface="思源黑体 Regular" panose="020B0500000000000000" pitchFamily="34" charset="-122"/>
                <a:ea typeface="思源黑体 Regular" panose="020B0500000000000000" pitchFamily="34" charset="-122"/>
              </a:rPr>
              <a:t>的变形。</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p:txBody>
      </p:sp>
      <p:sp>
        <p:nvSpPr>
          <p:cNvPr id="5" name="文本框 4"/>
          <p:cNvSpPr txBox="1"/>
          <p:nvPr/>
        </p:nvSpPr>
        <p:spPr>
          <a:xfrm>
            <a:off x="603910" y="332564"/>
            <a:ext cx="6340197" cy="707886"/>
          </a:xfrm>
          <a:prstGeom prst="rect">
            <a:avLst/>
          </a:prstGeom>
          <a:noFill/>
        </p:spPr>
        <p:txBody>
          <a:bodyPr wrap="none" rtlCol="0">
            <a:spAutoFit/>
          </a:bodyPr>
          <a:lstStyle/>
          <a:p>
            <a:r>
              <a:rPr lang="zh-CN" altLang="en-US" sz="4000" dirty="0">
                <a:solidFill>
                  <a:schemeClr val="bg1"/>
                </a:solidFill>
                <a:latin typeface="思源黑体 Regular" panose="020B0500000000000000" pitchFamily="34" charset="-122"/>
                <a:ea typeface="思源黑体 Regular" panose="020B0500000000000000" pitchFamily="34" charset="-122"/>
              </a:rPr>
              <a:t>（一）朝鲜政治史发展线索</a:t>
            </a:r>
          </a:p>
        </p:txBody>
      </p:sp>
      <p:sp>
        <p:nvSpPr>
          <p:cNvPr id="2" name="文本框 1"/>
          <p:cNvSpPr txBox="1"/>
          <p:nvPr/>
        </p:nvSpPr>
        <p:spPr>
          <a:xfrm>
            <a:off x="603910" y="1433139"/>
            <a:ext cx="4503156" cy="553998"/>
          </a:xfrm>
          <a:prstGeom prst="rect">
            <a:avLst/>
          </a:prstGeom>
          <a:noFill/>
        </p:spPr>
        <p:txBody>
          <a:bodyPr wrap="none" rtlCol="0">
            <a:spAutoFit/>
          </a:bodyPr>
          <a:lstStyle/>
          <a:p>
            <a:r>
              <a:rPr lang="zh-CN" altLang="en-US" sz="3000" dirty="0">
                <a:solidFill>
                  <a:schemeClr val="bg1"/>
                </a:solidFill>
                <a:latin typeface="思源黑体 Regular" panose="020B0500000000000000" pitchFamily="34" charset="-122"/>
                <a:ea typeface="思源黑体 Regular" panose="020B0500000000000000" pitchFamily="34" charset="-122"/>
              </a:rPr>
              <a:t>高丽王朝（</a:t>
            </a:r>
            <a:r>
              <a:rPr lang="en-US" altLang="zh-CN" sz="3000" dirty="0">
                <a:solidFill>
                  <a:schemeClr val="bg1"/>
                </a:solidFill>
                <a:latin typeface="思源黑体 Regular" panose="020B0500000000000000" pitchFamily="34" charset="-122"/>
                <a:ea typeface="思源黑体 Regular" panose="020B0500000000000000" pitchFamily="34" charset="-122"/>
              </a:rPr>
              <a:t>918-1392</a:t>
            </a:r>
            <a:r>
              <a:rPr lang="zh-CN" altLang="en-US" sz="3000" dirty="0">
                <a:solidFill>
                  <a:schemeClr val="bg1"/>
                </a:solidFill>
                <a:latin typeface="思源黑体 Regular" panose="020B0500000000000000" pitchFamily="34" charset="-122"/>
                <a:ea typeface="思源黑体 Regular" panose="020B0500000000000000" pitchFamily="34" charset="-122"/>
              </a:rPr>
              <a:t>年）</a:t>
            </a: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12753" y="1040450"/>
            <a:ext cx="4673559" cy="5535246"/>
          </a:xfrm>
          <a:prstGeom prst="rect">
            <a:avLst/>
          </a:prstGeom>
        </p:spPr>
      </p:pic>
    </p:spTree>
    <p:extLst>
      <p:ext uri="{BB962C8B-B14F-4D97-AF65-F5344CB8AC3E}">
        <p14:creationId xmlns:p14="http://schemas.microsoft.com/office/powerpoint/2010/main" val="339510779"/>
      </p:ext>
    </p:extLst>
  </p:cSld>
  <p:clrMapOvr>
    <a:masterClrMapping/>
  </p:clrMapOvr>
  <p:transition spd="med">
    <p:pull/>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90919" y="573932"/>
            <a:ext cx="4167032" cy="5710136"/>
          </a:xfrm>
          <a:prstGeom prst="rect">
            <a:avLst/>
          </a:prstGeom>
        </p:spPr>
      </p:pic>
      <p:sp>
        <p:nvSpPr>
          <p:cNvPr id="3" name="文本框 2"/>
          <p:cNvSpPr txBox="1"/>
          <p:nvPr/>
        </p:nvSpPr>
        <p:spPr>
          <a:xfrm>
            <a:off x="6548870" y="843677"/>
            <a:ext cx="4910313" cy="5170646"/>
          </a:xfrm>
          <a:prstGeom prst="rect">
            <a:avLst/>
          </a:prstGeom>
          <a:noFill/>
        </p:spPr>
        <p:txBody>
          <a:bodyPr wrap="square" rtlCol="0">
            <a:spAutoFit/>
          </a:bodyPr>
          <a:lstStyle/>
          <a:p>
            <a:pPr marL="342900" indent="-342900" algn="just">
              <a:lnSpc>
                <a:spcPct val="150000"/>
              </a:lnSpc>
              <a:buFont typeface="Wingdings" panose="05000000000000000000" pitchFamily="2" charset="2"/>
              <a:buChar char="u"/>
            </a:pPr>
            <a:r>
              <a:rPr lang="en-US" altLang="zh-CN" sz="2200" dirty="0">
                <a:solidFill>
                  <a:schemeClr val="bg1"/>
                </a:solidFill>
                <a:latin typeface="思源黑体 Regular" panose="020B0500000000000000" pitchFamily="34" charset="-122"/>
                <a:ea typeface="思源黑体 Regular" panose="020B0500000000000000" pitchFamily="34" charset="-122"/>
              </a:rPr>
              <a:t>936</a:t>
            </a:r>
            <a:r>
              <a:rPr lang="zh-CN" altLang="en-US" sz="2200" dirty="0">
                <a:solidFill>
                  <a:schemeClr val="bg1"/>
                </a:solidFill>
                <a:latin typeface="思源黑体 Regular" panose="020B0500000000000000" pitchFamily="34" charset="-122"/>
                <a:ea typeface="思源黑体 Regular" panose="020B0500000000000000" pitchFamily="34" charset="-122"/>
              </a:rPr>
              <a:t>年高丽王朝再次统一半岛，并向北扩张至鸭绿江边。中朝边界鸭绿江段由此开始基本确立。</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342900" indent="-342900" algn="just">
              <a:lnSpc>
                <a:spcPct val="150000"/>
              </a:lnSpc>
              <a:buFont typeface="Wingdings" panose="05000000000000000000" pitchFamily="2" charset="2"/>
              <a:buChar char="u"/>
            </a:pPr>
            <a:r>
              <a:rPr lang="en-US" altLang="zh-CN" sz="2200" dirty="0">
                <a:solidFill>
                  <a:schemeClr val="bg1"/>
                </a:solidFill>
                <a:latin typeface="思源黑体 Regular" panose="020B0500000000000000" pitchFamily="34" charset="-122"/>
                <a:ea typeface="思源黑体 Regular" panose="020B0500000000000000" pitchFamily="34" charset="-122"/>
              </a:rPr>
              <a:t>12</a:t>
            </a:r>
            <a:r>
              <a:rPr lang="zh-CN" altLang="en-US" sz="2200" dirty="0">
                <a:solidFill>
                  <a:schemeClr val="bg1"/>
                </a:solidFill>
                <a:latin typeface="思源黑体 Regular" panose="020B0500000000000000" pitchFamily="34" charset="-122"/>
                <a:ea typeface="思源黑体 Regular" panose="020B0500000000000000" pitchFamily="34" charset="-122"/>
              </a:rPr>
              <a:t>世纪</a:t>
            </a:r>
            <a:r>
              <a:rPr lang="en-US" altLang="zh-CN" sz="2200" dirty="0">
                <a:solidFill>
                  <a:schemeClr val="bg1"/>
                </a:solidFill>
                <a:latin typeface="思源黑体 Regular" panose="020B0500000000000000" pitchFamily="34" charset="-122"/>
                <a:ea typeface="思源黑体 Regular" panose="020B0500000000000000" pitchFamily="34" charset="-122"/>
              </a:rPr>
              <a:t>70</a:t>
            </a:r>
            <a:r>
              <a:rPr lang="zh-CN" altLang="en-US" sz="2200" dirty="0">
                <a:solidFill>
                  <a:schemeClr val="bg1"/>
                </a:solidFill>
                <a:latin typeface="思源黑体 Regular" panose="020B0500000000000000" pitchFamily="34" charset="-122"/>
                <a:ea typeface="思源黑体 Regular" panose="020B0500000000000000" pitchFamily="34" charset="-122"/>
              </a:rPr>
              <a:t>年代“庚癸之乱”后形成武臣专权。</a:t>
            </a:r>
            <a:r>
              <a:rPr lang="en-US" altLang="zh-CN" sz="2200" dirty="0">
                <a:solidFill>
                  <a:schemeClr val="bg1"/>
                </a:solidFill>
                <a:latin typeface="思源黑体 Regular" panose="020B0500000000000000" pitchFamily="34" charset="-122"/>
                <a:ea typeface="思源黑体 Regular" panose="020B0500000000000000" pitchFamily="34" charset="-122"/>
              </a:rPr>
              <a:t>12</a:t>
            </a:r>
            <a:r>
              <a:rPr lang="zh-CN" altLang="en-US" sz="2200" dirty="0">
                <a:solidFill>
                  <a:schemeClr val="bg1"/>
                </a:solidFill>
                <a:latin typeface="思源黑体 Regular" panose="020B0500000000000000" pitchFamily="34" charset="-122"/>
                <a:ea typeface="思源黑体 Regular" panose="020B0500000000000000" pitchFamily="34" charset="-122"/>
              </a:rPr>
              <a:t>世纪末人民大起义。</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342900" indent="-342900" algn="just">
              <a:lnSpc>
                <a:spcPct val="150000"/>
              </a:lnSpc>
              <a:buFont typeface="Wingdings" panose="05000000000000000000" pitchFamily="2" charset="2"/>
              <a:buChar char="u"/>
            </a:pPr>
            <a:r>
              <a:rPr lang="en-US" altLang="zh-CN" sz="2200" dirty="0">
                <a:solidFill>
                  <a:schemeClr val="bg1"/>
                </a:solidFill>
                <a:latin typeface="思源黑体 Regular" panose="020B0500000000000000" pitchFamily="34" charset="-122"/>
                <a:ea typeface="思源黑体 Regular" panose="020B0500000000000000" pitchFamily="34" charset="-122"/>
              </a:rPr>
              <a:t>13</a:t>
            </a:r>
            <a:r>
              <a:rPr lang="zh-CN" altLang="en-US" sz="2200" dirty="0">
                <a:solidFill>
                  <a:schemeClr val="bg1"/>
                </a:solidFill>
                <a:latin typeface="思源黑体 Regular" panose="020B0500000000000000" pitchFamily="34" charset="-122"/>
                <a:ea typeface="思源黑体 Regular" panose="020B0500000000000000" pitchFamily="34" charset="-122"/>
              </a:rPr>
              <a:t>世纪蒙古入侵，高丽经抵抗后投降，成为傀儡政权。</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342900" indent="-3429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元末明初，高丽趁机北扩，为明朝逐回。鸭绿江、图们江开始成为中朝界江。</a:t>
            </a:r>
          </a:p>
        </p:txBody>
      </p:sp>
    </p:spTree>
    <p:extLst>
      <p:ext uri="{BB962C8B-B14F-4D97-AF65-F5344CB8AC3E}">
        <p14:creationId xmlns:p14="http://schemas.microsoft.com/office/powerpoint/2010/main" val="2174190130"/>
      </p:ext>
    </p:extLst>
  </p:cSld>
  <p:clrMapOvr>
    <a:masterClrMapping/>
  </p:clrMapOvr>
  <p:transition spd="med">
    <p:pull/>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603910" y="2379826"/>
            <a:ext cx="4337741" cy="4154984"/>
          </a:xfrm>
          <a:prstGeom prst="rect">
            <a:avLst/>
          </a:prstGeom>
        </p:spPr>
        <p:txBody>
          <a:bodyPr wrap="square">
            <a:spAutoFit/>
          </a:bodyPr>
          <a:lstStyle/>
          <a:p>
            <a:pPr marL="457200" indent="-457200" algn="just">
              <a:lnSpc>
                <a:spcPct val="150000"/>
              </a:lnSpc>
              <a:buFont typeface="Wingdings" panose="05000000000000000000" pitchFamily="2" charset="2"/>
              <a:buChar char="u"/>
            </a:pPr>
            <a:r>
              <a:rPr lang="en-US" altLang="zh-CN" sz="2200" dirty="0">
                <a:solidFill>
                  <a:schemeClr val="bg1"/>
                </a:solidFill>
                <a:latin typeface="思源黑体 Regular" panose="020B0500000000000000" pitchFamily="34" charset="-122"/>
                <a:ea typeface="思源黑体 Regular" panose="020B0500000000000000" pitchFamily="34" charset="-122"/>
              </a:rPr>
              <a:t>1392</a:t>
            </a:r>
            <a:r>
              <a:rPr lang="zh-CN" altLang="en-US" sz="2200" dirty="0">
                <a:solidFill>
                  <a:schemeClr val="bg1"/>
                </a:solidFill>
                <a:latin typeface="思源黑体 Regular" panose="020B0500000000000000" pitchFamily="34" charset="-122"/>
                <a:ea typeface="思源黑体 Regular" panose="020B0500000000000000" pitchFamily="34" charset="-122"/>
              </a:rPr>
              <a:t>年，高丽大将李成桂废高丽末王自立，明太祖定朝鲜为之国号，是为李朝（</a:t>
            </a:r>
            <a:r>
              <a:rPr lang="en-US" altLang="zh-CN" sz="2200" dirty="0">
                <a:solidFill>
                  <a:schemeClr val="bg1"/>
                </a:solidFill>
                <a:latin typeface="思源黑体 Regular" panose="020B0500000000000000" pitchFamily="34" charset="-122"/>
                <a:ea typeface="思源黑体 Regular" panose="020B0500000000000000" pitchFamily="34" charset="-122"/>
              </a:rPr>
              <a:t>1392-1897</a:t>
            </a:r>
            <a:r>
              <a:rPr lang="zh-CN" altLang="en-US" sz="2200" dirty="0">
                <a:solidFill>
                  <a:schemeClr val="bg1"/>
                </a:solidFill>
                <a:latin typeface="思源黑体 Regular" panose="020B0500000000000000" pitchFamily="34" charset="-122"/>
                <a:ea typeface="思源黑体 Regular" panose="020B0500000000000000" pitchFamily="34" charset="-122"/>
              </a:rPr>
              <a:t>）。</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457200" indent="-457200" algn="just">
              <a:lnSpc>
                <a:spcPct val="150000"/>
              </a:lnSpc>
              <a:buFont typeface="Wingdings" panose="05000000000000000000" pitchFamily="2" charset="2"/>
              <a:buChar char="u"/>
            </a:pPr>
            <a:r>
              <a:rPr lang="en-US" altLang="zh-CN" sz="2200" dirty="0">
                <a:solidFill>
                  <a:schemeClr val="bg1"/>
                </a:solidFill>
                <a:latin typeface="思源黑体 Regular" panose="020B0500000000000000" pitchFamily="34" charset="-122"/>
                <a:ea typeface="思源黑体 Regular" panose="020B0500000000000000" pitchFamily="34" charset="-122"/>
              </a:rPr>
              <a:t>1897</a:t>
            </a:r>
            <a:r>
              <a:rPr lang="zh-CN" altLang="en-US" sz="2200" dirty="0">
                <a:solidFill>
                  <a:schemeClr val="bg1"/>
                </a:solidFill>
                <a:latin typeface="思源黑体 Regular" panose="020B0500000000000000" pitchFamily="34" charset="-122"/>
                <a:ea typeface="思源黑体 Regular" panose="020B0500000000000000" pitchFamily="34" charset="-122"/>
              </a:rPr>
              <a:t>年，李朝高宗称帝，建大韩帝国，脱离东亚以中国为中心的宗藩体系。</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457200" indent="-457200" algn="just">
              <a:lnSpc>
                <a:spcPct val="150000"/>
              </a:lnSpc>
              <a:buFont typeface="Wingdings" panose="05000000000000000000" pitchFamily="2" charset="2"/>
              <a:buChar char="u"/>
            </a:pPr>
            <a:r>
              <a:rPr lang="en-US" altLang="zh-CN" sz="2200" dirty="0">
                <a:solidFill>
                  <a:schemeClr val="bg1"/>
                </a:solidFill>
                <a:latin typeface="思源黑体 Regular" panose="020B0500000000000000" pitchFamily="34" charset="-122"/>
                <a:ea typeface="思源黑体 Regular" panose="020B0500000000000000" pitchFamily="34" charset="-122"/>
              </a:rPr>
              <a:t>1910</a:t>
            </a:r>
            <a:r>
              <a:rPr lang="zh-CN" altLang="en-US" sz="2200" dirty="0">
                <a:solidFill>
                  <a:schemeClr val="bg1"/>
                </a:solidFill>
                <a:latin typeface="思源黑体 Regular" panose="020B0500000000000000" pitchFamily="34" charset="-122"/>
                <a:ea typeface="思源黑体 Regular" panose="020B0500000000000000" pitchFamily="34" charset="-122"/>
              </a:rPr>
              <a:t>年，朝鲜被日本征服。</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p:txBody>
      </p:sp>
      <p:sp>
        <p:nvSpPr>
          <p:cNvPr id="5" name="文本框 4"/>
          <p:cNvSpPr txBox="1"/>
          <p:nvPr/>
        </p:nvSpPr>
        <p:spPr>
          <a:xfrm>
            <a:off x="603910" y="332564"/>
            <a:ext cx="6340197" cy="707886"/>
          </a:xfrm>
          <a:prstGeom prst="rect">
            <a:avLst/>
          </a:prstGeom>
          <a:noFill/>
        </p:spPr>
        <p:txBody>
          <a:bodyPr wrap="none" rtlCol="0">
            <a:spAutoFit/>
          </a:bodyPr>
          <a:lstStyle/>
          <a:p>
            <a:r>
              <a:rPr lang="zh-CN" altLang="en-US" sz="4000" dirty="0">
                <a:solidFill>
                  <a:schemeClr val="bg1"/>
                </a:solidFill>
                <a:latin typeface="思源黑体 Regular" panose="020B0500000000000000" pitchFamily="34" charset="-122"/>
                <a:ea typeface="思源黑体 Regular" panose="020B0500000000000000" pitchFamily="34" charset="-122"/>
              </a:rPr>
              <a:t>（一）朝鲜政治史发展线索</a:t>
            </a:r>
          </a:p>
        </p:txBody>
      </p:sp>
      <p:sp>
        <p:nvSpPr>
          <p:cNvPr id="2" name="文本框 1"/>
          <p:cNvSpPr txBox="1"/>
          <p:nvPr/>
        </p:nvSpPr>
        <p:spPr>
          <a:xfrm>
            <a:off x="603910" y="1433139"/>
            <a:ext cx="4716356" cy="553998"/>
          </a:xfrm>
          <a:prstGeom prst="rect">
            <a:avLst/>
          </a:prstGeom>
          <a:noFill/>
        </p:spPr>
        <p:txBody>
          <a:bodyPr wrap="none" rtlCol="0">
            <a:spAutoFit/>
          </a:bodyPr>
          <a:lstStyle/>
          <a:p>
            <a:r>
              <a:rPr lang="zh-CN" altLang="en-US" sz="3000" dirty="0">
                <a:solidFill>
                  <a:schemeClr val="bg1"/>
                </a:solidFill>
                <a:latin typeface="思源黑体 Regular" panose="020B0500000000000000" pitchFamily="34" charset="-122"/>
                <a:ea typeface="思源黑体 Regular" panose="020B0500000000000000" pitchFamily="34" charset="-122"/>
              </a:rPr>
              <a:t>朝鲜王朝（</a:t>
            </a:r>
            <a:r>
              <a:rPr lang="en-US" altLang="zh-CN" sz="3000" dirty="0">
                <a:solidFill>
                  <a:schemeClr val="bg1"/>
                </a:solidFill>
                <a:latin typeface="思源黑体 Regular" panose="020B0500000000000000" pitchFamily="34" charset="-122"/>
                <a:ea typeface="思源黑体 Regular" panose="020B0500000000000000" pitchFamily="34" charset="-122"/>
              </a:rPr>
              <a:t>1392-1897</a:t>
            </a:r>
            <a:r>
              <a:rPr lang="zh-CN" altLang="en-US" sz="3000" dirty="0">
                <a:solidFill>
                  <a:schemeClr val="bg1"/>
                </a:solidFill>
                <a:latin typeface="思源黑体 Regular" panose="020B0500000000000000" pitchFamily="34" charset="-122"/>
                <a:ea typeface="思源黑体 Regular" panose="020B0500000000000000" pitchFamily="34" charset="-122"/>
              </a:rPr>
              <a:t>年）</a:t>
            </a: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557094" y="1433139"/>
            <a:ext cx="3474072" cy="4961409"/>
          </a:xfrm>
          <a:prstGeom prst="rect">
            <a:avLst/>
          </a:prstGeom>
        </p:spPr>
      </p:pic>
    </p:spTree>
    <p:extLst>
      <p:ext uri="{BB962C8B-B14F-4D97-AF65-F5344CB8AC3E}">
        <p14:creationId xmlns:p14="http://schemas.microsoft.com/office/powerpoint/2010/main" val="439687652"/>
      </p:ext>
    </p:extLst>
  </p:cSld>
  <p:clrMapOvr>
    <a:masterClrMapping/>
  </p:clrMapOvr>
  <p:transition spd="med">
    <p:pull/>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0"/>
            <a:ext cx="9144000" cy="6858000"/>
          </a:xfrm>
          <a:prstGeom prst="rect">
            <a:avLst/>
          </a:prstGeom>
        </p:spPr>
      </p:pic>
    </p:spTree>
    <p:extLst>
      <p:ext uri="{BB962C8B-B14F-4D97-AF65-F5344CB8AC3E}">
        <p14:creationId xmlns:p14="http://schemas.microsoft.com/office/powerpoint/2010/main" val="1330326602"/>
      </p:ext>
    </p:extLst>
  </p:cSld>
  <p:clrMapOvr>
    <a:masterClrMapping/>
  </p:clrMapOvr>
  <p:transition spd="med">
    <p:pull/>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11549" y="0"/>
            <a:ext cx="9144000" cy="6858000"/>
          </a:xfrm>
          <a:prstGeom prst="rect">
            <a:avLst/>
          </a:prstGeom>
        </p:spPr>
      </p:pic>
    </p:spTree>
    <p:extLst>
      <p:ext uri="{BB962C8B-B14F-4D97-AF65-F5344CB8AC3E}">
        <p14:creationId xmlns:p14="http://schemas.microsoft.com/office/powerpoint/2010/main" val="1403753168"/>
      </p:ext>
    </p:extLst>
  </p:cSld>
  <p:clrMapOvr>
    <a:masterClrMapping/>
  </p:clrMapOvr>
  <p:transition spd="med">
    <p:pull/>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80646" y="0"/>
            <a:ext cx="9830708" cy="6858000"/>
          </a:xfrm>
          <a:prstGeom prst="rect">
            <a:avLst/>
          </a:prstGeom>
        </p:spPr>
      </p:pic>
    </p:spTree>
    <p:extLst>
      <p:ext uri="{BB962C8B-B14F-4D97-AF65-F5344CB8AC3E}">
        <p14:creationId xmlns:p14="http://schemas.microsoft.com/office/powerpoint/2010/main" val="2068275075"/>
      </p:ext>
    </p:extLst>
  </p:cSld>
  <p:clrMapOvr>
    <a:masterClrMapping/>
  </p:clrMapOvr>
  <p:transition spd="med">
    <p:pull/>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603909" y="2202593"/>
            <a:ext cx="10913639" cy="415498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en-US" altLang="zh-CN" sz="2200" dirty="0">
                <a:solidFill>
                  <a:schemeClr val="bg1"/>
                </a:solidFill>
                <a:latin typeface="思源黑体 Regular" panose="020B0500000000000000" pitchFamily="34" charset="-122"/>
                <a:ea typeface="思源黑体 Regular" panose="020B0500000000000000" pitchFamily="34" charset="-122"/>
              </a:rPr>
              <a:t>687 </a:t>
            </a:r>
            <a:r>
              <a:rPr lang="zh-CN" altLang="en-US" sz="2200" dirty="0">
                <a:solidFill>
                  <a:schemeClr val="bg1"/>
                </a:solidFill>
                <a:latin typeface="思源黑体 Regular" panose="020B0500000000000000" pitchFamily="34" charset="-122"/>
                <a:ea typeface="思源黑体 Regular" panose="020B0500000000000000" pitchFamily="34" charset="-122"/>
              </a:rPr>
              <a:t>年，</a:t>
            </a:r>
            <a:r>
              <a:rPr lang="zh-CN" altLang="en-US" sz="2200" dirty="0">
                <a:solidFill>
                  <a:srgbClr val="FFFF00"/>
                </a:solidFill>
                <a:latin typeface="思源黑体 Regular" panose="020B0500000000000000" pitchFamily="34" charset="-122"/>
                <a:ea typeface="思源黑体 Regular" panose="020B0500000000000000" pitchFamily="34" charset="-122"/>
              </a:rPr>
              <a:t>新罗</a:t>
            </a:r>
            <a:r>
              <a:rPr lang="zh-CN" altLang="en-US" sz="2200" dirty="0">
                <a:solidFill>
                  <a:schemeClr val="bg1"/>
                </a:solidFill>
                <a:latin typeface="思源黑体 Regular" panose="020B0500000000000000" pitchFamily="34" charset="-122"/>
                <a:ea typeface="思源黑体 Regular" panose="020B0500000000000000" pitchFamily="34" charset="-122"/>
              </a:rPr>
              <a:t>神文王（</a:t>
            </a:r>
            <a:r>
              <a:rPr lang="en-US" altLang="zh-CN" sz="2200" dirty="0">
                <a:solidFill>
                  <a:schemeClr val="bg1"/>
                </a:solidFill>
                <a:latin typeface="思源黑体 Regular" panose="020B0500000000000000" pitchFamily="34" charset="-122"/>
                <a:ea typeface="思源黑体 Regular" panose="020B0500000000000000" pitchFamily="34" charset="-122"/>
              </a:rPr>
              <a:t>681-692 </a:t>
            </a:r>
            <a:r>
              <a:rPr lang="zh-CN" altLang="en-US" sz="2200" dirty="0">
                <a:solidFill>
                  <a:schemeClr val="bg1"/>
                </a:solidFill>
                <a:latin typeface="思源黑体 Regular" panose="020B0500000000000000" pitchFamily="34" charset="-122"/>
                <a:ea typeface="思源黑体 Regular" panose="020B0500000000000000" pitchFamily="34" charset="-122"/>
              </a:rPr>
              <a:t>年）开始在文武官员中实行禄邑制，按官位高低赐田，以充俸禄。两年后一度停止实行，改为赐租。</a:t>
            </a:r>
            <a:r>
              <a:rPr lang="en-US" altLang="zh-CN" sz="2200" dirty="0">
                <a:solidFill>
                  <a:schemeClr val="bg1"/>
                </a:solidFill>
                <a:latin typeface="思源黑体 Regular" panose="020B0500000000000000" pitchFamily="34" charset="-122"/>
                <a:ea typeface="思源黑体 Regular" panose="020B0500000000000000" pitchFamily="34" charset="-122"/>
              </a:rPr>
              <a:t>757 </a:t>
            </a:r>
            <a:r>
              <a:rPr lang="zh-CN" altLang="en-US" sz="2200" dirty="0">
                <a:solidFill>
                  <a:schemeClr val="bg1"/>
                </a:solidFill>
                <a:latin typeface="思源黑体 Regular" panose="020B0500000000000000" pitchFamily="34" charset="-122"/>
                <a:ea typeface="思源黑体 Regular" panose="020B0500000000000000" pitchFamily="34" charset="-122"/>
              </a:rPr>
              <a:t>年，景德王（</a:t>
            </a:r>
            <a:r>
              <a:rPr lang="en-US" altLang="zh-CN" sz="2200" dirty="0">
                <a:solidFill>
                  <a:schemeClr val="bg1"/>
                </a:solidFill>
                <a:latin typeface="思源黑体 Regular" panose="020B0500000000000000" pitchFamily="34" charset="-122"/>
                <a:ea typeface="思源黑体 Regular" panose="020B0500000000000000" pitchFamily="34" charset="-122"/>
              </a:rPr>
              <a:t>742-765 </a:t>
            </a:r>
            <a:r>
              <a:rPr lang="zh-CN" altLang="en-US" sz="2200" dirty="0">
                <a:solidFill>
                  <a:schemeClr val="bg1"/>
                </a:solidFill>
                <a:latin typeface="思源黑体 Regular" panose="020B0500000000000000" pitchFamily="34" charset="-122"/>
                <a:ea typeface="思源黑体 Regular" panose="020B0500000000000000" pitchFamily="34" charset="-122"/>
              </a:rPr>
              <a:t>年）又恢复禄邑制，这是以前诸王对文武臣僚赏赐食邑的制度化，此后一直实行到新罗末年。这些土地都由僧俗封建主向耕种者收租。</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342900" indent="-3429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新罗圣德王（</a:t>
            </a:r>
            <a:r>
              <a:rPr lang="en-US" altLang="zh-CN" sz="2200" dirty="0">
                <a:solidFill>
                  <a:schemeClr val="bg1"/>
                </a:solidFill>
                <a:latin typeface="思源黑体 Regular" panose="020B0500000000000000" pitchFamily="34" charset="-122"/>
                <a:ea typeface="思源黑体 Regular" panose="020B0500000000000000" pitchFamily="34" charset="-122"/>
              </a:rPr>
              <a:t>702</a:t>
            </a:r>
            <a:r>
              <a:rPr lang="zh-CN" altLang="en-US" sz="2200" dirty="0">
                <a:solidFill>
                  <a:schemeClr val="bg1"/>
                </a:solidFill>
                <a:latin typeface="思源黑体 Regular" panose="020B0500000000000000" pitchFamily="34" charset="-122"/>
                <a:ea typeface="思源黑体 Regular" panose="020B0500000000000000" pitchFamily="34" charset="-122"/>
              </a:rPr>
              <a:t>～</a:t>
            </a:r>
            <a:r>
              <a:rPr lang="en-US" altLang="zh-CN" sz="2200" dirty="0">
                <a:solidFill>
                  <a:schemeClr val="bg1"/>
                </a:solidFill>
                <a:latin typeface="思源黑体 Regular" panose="020B0500000000000000" pitchFamily="34" charset="-122"/>
                <a:ea typeface="思源黑体 Regular" panose="020B0500000000000000" pitchFamily="34" charset="-122"/>
              </a:rPr>
              <a:t>737 </a:t>
            </a:r>
            <a:r>
              <a:rPr lang="zh-CN" altLang="en-US" sz="2200" dirty="0">
                <a:solidFill>
                  <a:schemeClr val="bg1"/>
                </a:solidFill>
                <a:latin typeface="思源黑体 Regular" panose="020B0500000000000000" pitchFamily="34" charset="-122"/>
                <a:ea typeface="思源黑体 Regular" panose="020B0500000000000000" pitchFamily="34" charset="-122"/>
              </a:rPr>
              <a:t>年）时，为了维持政府的财政，于 </a:t>
            </a:r>
            <a:r>
              <a:rPr lang="en-US" altLang="zh-CN" sz="2200" dirty="0">
                <a:solidFill>
                  <a:schemeClr val="bg1"/>
                </a:solidFill>
                <a:latin typeface="思源黑体 Regular" panose="020B0500000000000000" pitchFamily="34" charset="-122"/>
                <a:ea typeface="思源黑体 Regular" panose="020B0500000000000000" pitchFamily="34" charset="-122"/>
              </a:rPr>
              <a:t>722 </a:t>
            </a:r>
            <a:r>
              <a:rPr lang="zh-CN" altLang="en-US" sz="2200" dirty="0">
                <a:solidFill>
                  <a:schemeClr val="bg1"/>
                </a:solidFill>
                <a:latin typeface="思源黑体 Regular" panose="020B0500000000000000" pitchFamily="34" charset="-122"/>
                <a:ea typeface="思源黑体 Regular" panose="020B0500000000000000" pitchFamily="34" charset="-122"/>
              </a:rPr>
              <a:t>年“始给百姓丁田”。由政府授予 </a:t>
            </a:r>
            <a:r>
              <a:rPr lang="en-US" altLang="zh-CN" sz="2200" dirty="0">
                <a:solidFill>
                  <a:schemeClr val="bg1"/>
                </a:solidFill>
                <a:latin typeface="思源黑体 Regular" panose="020B0500000000000000" pitchFamily="34" charset="-122"/>
                <a:ea typeface="思源黑体 Regular" panose="020B0500000000000000" pitchFamily="34" charset="-122"/>
              </a:rPr>
              <a:t>15 </a:t>
            </a:r>
            <a:r>
              <a:rPr lang="zh-CN" altLang="en-US" sz="2200" dirty="0">
                <a:solidFill>
                  <a:schemeClr val="bg1"/>
                </a:solidFill>
                <a:latin typeface="思源黑体 Regular" panose="020B0500000000000000" pitchFamily="34" charset="-122"/>
                <a:ea typeface="思源黑体 Regular" panose="020B0500000000000000" pitchFamily="34" charset="-122"/>
              </a:rPr>
              <a:t>岁以上的男子（丁）以一定面积的国有土地，其中的口分田只准许终身占有，永业田可有子孙继承，但禁止买卖。受田农民成为被束缚在国有土地上的国家依附农民，必须向政府缴纳田租，负担徭役（庸）和贡物（调）。</a:t>
            </a:r>
            <a:endParaRPr lang="en-US" altLang="zh-CN" sz="2200" u="sng" dirty="0">
              <a:solidFill>
                <a:schemeClr val="bg1"/>
              </a:solidFill>
              <a:latin typeface="思源黑体 Regular" panose="020B0500000000000000" pitchFamily="34" charset="-122"/>
              <a:ea typeface="思源黑体 Regular" panose="020B0500000000000000" pitchFamily="34" charset="-122"/>
            </a:endParaRPr>
          </a:p>
        </p:txBody>
      </p:sp>
      <p:sp>
        <p:nvSpPr>
          <p:cNvPr id="5" name="文本框 4"/>
          <p:cNvSpPr txBox="1"/>
          <p:nvPr/>
        </p:nvSpPr>
        <p:spPr>
          <a:xfrm>
            <a:off x="603910" y="332564"/>
            <a:ext cx="5314275" cy="707886"/>
          </a:xfrm>
          <a:prstGeom prst="rect">
            <a:avLst/>
          </a:prstGeom>
          <a:noFill/>
        </p:spPr>
        <p:txBody>
          <a:bodyPr wrap="none" rtlCol="0">
            <a:spAutoFit/>
          </a:bodyPr>
          <a:lstStyle/>
          <a:p>
            <a:r>
              <a:rPr lang="zh-CN" altLang="en-US" sz="4000" dirty="0">
                <a:solidFill>
                  <a:schemeClr val="bg1"/>
                </a:solidFill>
                <a:latin typeface="思源黑体 Regular" panose="020B0500000000000000" pitchFamily="34" charset="-122"/>
                <a:ea typeface="思源黑体 Regular" panose="020B0500000000000000" pitchFamily="34" charset="-122"/>
              </a:rPr>
              <a:t>（二）重要制度和概念</a:t>
            </a:r>
          </a:p>
        </p:txBody>
      </p:sp>
      <p:sp>
        <p:nvSpPr>
          <p:cNvPr id="2" name="文本框 1"/>
          <p:cNvSpPr txBox="1"/>
          <p:nvPr/>
        </p:nvSpPr>
        <p:spPr>
          <a:xfrm>
            <a:off x="603910" y="1433139"/>
            <a:ext cx="2877711" cy="553998"/>
          </a:xfrm>
          <a:prstGeom prst="rect">
            <a:avLst/>
          </a:prstGeom>
          <a:noFill/>
        </p:spPr>
        <p:txBody>
          <a:bodyPr wrap="none" rtlCol="0">
            <a:spAutoFit/>
          </a:bodyPr>
          <a:lstStyle/>
          <a:p>
            <a:r>
              <a:rPr lang="zh-CN" altLang="en-US" sz="3000" dirty="0">
                <a:solidFill>
                  <a:srgbClr val="FFFF00"/>
                </a:solidFill>
                <a:latin typeface="思源黑体 Regular" panose="020B0500000000000000" pitchFamily="34" charset="-122"/>
                <a:ea typeface="思源黑体 Regular" panose="020B0500000000000000" pitchFamily="34" charset="-122"/>
              </a:rPr>
              <a:t>禄邑制</a:t>
            </a:r>
            <a:r>
              <a:rPr lang="zh-CN" altLang="en-US" sz="3000" dirty="0">
                <a:solidFill>
                  <a:schemeClr val="bg1"/>
                </a:solidFill>
                <a:latin typeface="思源黑体 Regular" panose="020B0500000000000000" pitchFamily="34" charset="-122"/>
                <a:ea typeface="思源黑体 Regular" panose="020B0500000000000000" pitchFamily="34" charset="-122"/>
              </a:rPr>
              <a:t>和</a:t>
            </a:r>
            <a:r>
              <a:rPr lang="zh-CN" altLang="en-US" sz="3000" dirty="0">
                <a:solidFill>
                  <a:srgbClr val="FFFF00"/>
                </a:solidFill>
                <a:latin typeface="思源黑体 Regular" panose="020B0500000000000000" pitchFamily="34" charset="-122"/>
                <a:ea typeface="思源黑体 Regular" panose="020B0500000000000000" pitchFamily="34" charset="-122"/>
              </a:rPr>
              <a:t>丁田制</a:t>
            </a:r>
          </a:p>
        </p:txBody>
      </p:sp>
    </p:spTree>
    <p:extLst>
      <p:ext uri="{BB962C8B-B14F-4D97-AF65-F5344CB8AC3E}">
        <p14:creationId xmlns:p14="http://schemas.microsoft.com/office/powerpoint/2010/main" val="4005774437"/>
      </p:ext>
    </p:extLst>
  </p:cSld>
  <p:clrMapOvr>
    <a:masterClrMapping/>
  </p:clrMapOvr>
  <p:transition spd="med">
    <p:pull/>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603909" y="2202593"/>
            <a:ext cx="10913639" cy="2577757"/>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后期新罗在土地制度和剥削关系方面是以封建土地国有制下的贵族食邑制度和国家农民份地制度的法权形式确立了封建制度。禄邑制和丁田制的实行，为巩固中央集权的政治制度奠定了物质基础。</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342900" indent="-3429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政治制度是建立在土地国有制和国家农民份地制度基础上的中央集权制，仿唐制，机构和官职多数改用汉式名称。</a:t>
            </a:r>
            <a:endParaRPr lang="en-US" altLang="zh-CN" sz="2200" u="sng" dirty="0">
              <a:solidFill>
                <a:schemeClr val="bg1"/>
              </a:solidFill>
              <a:latin typeface="思源黑体 Regular" panose="020B0500000000000000" pitchFamily="34" charset="-122"/>
              <a:ea typeface="思源黑体 Regular" panose="020B0500000000000000" pitchFamily="34" charset="-122"/>
            </a:endParaRPr>
          </a:p>
        </p:txBody>
      </p:sp>
      <p:sp>
        <p:nvSpPr>
          <p:cNvPr id="5" name="文本框 4"/>
          <p:cNvSpPr txBox="1"/>
          <p:nvPr/>
        </p:nvSpPr>
        <p:spPr>
          <a:xfrm>
            <a:off x="603910" y="332564"/>
            <a:ext cx="5314275" cy="707886"/>
          </a:xfrm>
          <a:prstGeom prst="rect">
            <a:avLst/>
          </a:prstGeom>
          <a:noFill/>
        </p:spPr>
        <p:txBody>
          <a:bodyPr wrap="none" rtlCol="0">
            <a:spAutoFit/>
          </a:bodyPr>
          <a:lstStyle/>
          <a:p>
            <a:r>
              <a:rPr lang="zh-CN" altLang="en-US" sz="4000" dirty="0">
                <a:solidFill>
                  <a:schemeClr val="bg1"/>
                </a:solidFill>
                <a:latin typeface="思源黑体 Regular" panose="020B0500000000000000" pitchFamily="34" charset="-122"/>
                <a:ea typeface="思源黑体 Regular" panose="020B0500000000000000" pitchFamily="34" charset="-122"/>
              </a:rPr>
              <a:t>（二）重要制度和概念</a:t>
            </a:r>
          </a:p>
        </p:txBody>
      </p:sp>
      <p:sp>
        <p:nvSpPr>
          <p:cNvPr id="2" name="文本框 1"/>
          <p:cNvSpPr txBox="1"/>
          <p:nvPr/>
        </p:nvSpPr>
        <p:spPr>
          <a:xfrm>
            <a:off x="603910" y="1433139"/>
            <a:ext cx="4801314" cy="553998"/>
          </a:xfrm>
          <a:prstGeom prst="rect">
            <a:avLst/>
          </a:prstGeom>
          <a:noFill/>
        </p:spPr>
        <p:txBody>
          <a:bodyPr wrap="none" rtlCol="0">
            <a:spAutoFit/>
          </a:bodyPr>
          <a:lstStyle/>
          <a:p>
            <a:r>
              <a:rPr lang="zh-CN" altLang="en-US" sz="3000" dirty="0">
                <a:solidFill>
                  <a:schemeClr val="bg1"/>
                </a:solidFill>
                <a:latin typeface="思源黑体 Regular" panose="020B0500000000000000" pitchFamily="34" charset="-122"/>
                <a:ea typeface="思源黑体 Regular" panose="020B0500000000000000" pitchFamily="34" charset="-122"/>
              </a:rPr>
              <a:t>新罗时期的</a:t>
            </a:r>
            <a:r>
              <a:rPr lang="zh-CN" altLang="en-US" sz="3000" dirty="0">
                <a:solidFill>
                  <a:srgbClr val="FFFF00"/>
                </a:solidFill>
                <a:latin typeface="思源黑体 Regular" panose="020B0500000000000000" pitchFamily="34" charset="-122"/>
                <a:ea typeface="思源黑体 Regular" panose="020B0500000000000000" pitchFamily="34" charset="-122"/>
              </a:rPr>
              <a:t>禄邑制</a:t>
            </a:r>
            <a:r>
              <a:rPr lang="zh-CN" altLang="en-US" sz="3000" dirty="0">
                <a:solidFill>
                  <a:schemeClr val="bg1"/>
                </a:solidFill>
                <a:latin typeface="思源黑体 Regular" panose="020B0500000000000000" pitchFamily="34" charset="-122"/>
                <a:ea typeface="思源黑体 Regular" panose="020B0500000000000000" pitchFamily="34" charset="-122"/>
              </a:rPr>
              <a:t>和</a:t>
            </a:r>
            <a:r>
              <a:rPr lang="zh-CN" altLang="en-US" sz="3000" dirty="0">
                <a:solidFill>
                  <a:srgbClr val="FFFF00"/>
                </a:solidFill>
                <a:latin typeface="思源黑体 Regular" panose="020B0500000000000000" pitchFamily="34" charset="-122"/>
                <a:ea typeface="思源黑体 Regular" panose="020B0500000000000000" pitchFamily="34" charset="-122"/>
              </a:rPr>
              <a:t>丁田制</a:t>
            </a:r>
          </a:p>
        </p:txBody>
      </p:sp>
    </p:spTree>
    <p:extLst>
      <p:ext uri="{BB962C8B-B14F-4D97-AF65-F5344CB8AC3E}">
        <p14:creationId xmlns:p14="http://schemas.microsoft.com/office/powerpoint/2010/main" val="3824797317"/>
      </p:ext>
    </p:extLst>
  </p:cSld>
  <p:clrMapOvr>
    <a:masterClrMapping/>
  </p:clrMapOvr>
  <p:transition spd="med">
    <p:pull/>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603909" y="2202593"/>
            <a:ext cx="10913639" cy="415498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dirty="0">
                <a:solidFill>
                  <a:srgbClr val="FFFF00"/>
                </a:solidFill>
                <a:latin typeface="思源黑体 Regular" panose="020B0500000000000000" pitchFamily="34" charset="-122"/>
                <a:ea typeface="思源黑体 Regular" panose="020B0500000000000000" pitchFamily="34" charset="-122"/>
              </a:rPr>
              <a:t>高丽</a:t>
            </a:r>
            <a:r>
              <a:rPr lang="zh-CN" altLang="en-US" sz="2200" dirty="0">
                <a:solidFill>
                  <a:schemeClr val="bg1"/>
                </a:solidFill>
                <a:latin typeface="思源黑体 Regular" panose="020B0500000000000000" pitchFamily="34" charset="-122"/>
                <a:ea typeface="思源黑体 Regular" panose="020B0500000000000000" pitchFamily="34" charset="-122"/>
              </a:rPr>
              <a:t>王朝建立之后，土地占有和租税征收情况复杂。</a:t>
            </a:r>
            <a:r>
              <a:rPr lang="en-US" altLang="zh-CN" sz="2200" dirty="0">
                <a:solidFill>
                  <a:schemeClr val="bg1"/>
                </a:solidFill>
                <a:latin typeface="思源黑体 Regular" panose="020B0500000000000000" pitchFamily="34" charset="-122"/>
                <a:ea typeface="思源黑体 Regular" panose="020B0500000000000000" pitchFamily="34" charset="-122"/>
              </a:rPr>
              <a:t>976</a:t>
            </a:r>
            <a:r>
              <a:rPr lang="zh-CN" altLang="en-US" sz="2200" dirty="0">
                <a:solidFill>
                  <a:schemeClr val="bg1"/>
                </a:solidFill>
                <a:latin typeface="思源黑体 Regular" panose="020B0500000000000000" pitchFamily="34" charset="-122"/>
                <a:ea typeface="思源黑体 Regular" panose="020B0500000000000000" pitchFamily="34" charset="-122"/>
              </a:rPr>
              <a:t>年，国家实行土地清查，登记全国的耕地和山林收归国有，然后将一部分土地和山林按照一定等级分给文物百官和士兵。田为耕地，柴为烧柴山林，科表示身份等级。按身份等级授予田柴，称为田柴科。</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342900" indent="-3429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文武官员按“人品”（身份）分为</a:t>
            </a:r>
            <a:r>
              <a:rPr lang="en-US" altLang="zh-CN" sz="2200" dirty="0">
                <a:solidFill>
                  <a:schemeClr val="bg1"/>
                </a:solidFill>
                <a:latin typeface="思源黑体 Regular" panose="020B0500000000000000" pitchFamily="34" charset="-122"/>
                <a:ea typeface="思源黑体 Regular" panose="020B0500000000000000" pitchFamily="34" charset="-122"/>
              </a:rPr>
              <a:t>79</a:t>
            </a:r>
            <a:r>
              <a:rPr lang="zh-CN" altLang="en-US" sz="2200" dirty="0">
                <a:solidFill>
                  <a:schemeClr val="bg1"/>
                </a:solidFill>
                <a:latin typeface="思源黑体 Regular" panose="020B0500000000000000" pitchFamily="34" charset="-122"/>
                <a:ea typeface="思源黑体 Regular" panose="020B0500000000000000" pitchFamily="34" charset="-122"/>
              </a:rPr>
              <a:t>品，最高等级得田柴各</a:t>
            </a:r>
            <a:r>
              <a:rPr lang="en-US" altLang="zh-CN" sz="2200" dirty="0">
                <a:solidFill>
                  <a:schemeClr val="bg1"/>
                </a:solidFill>
                <a:latin typeface="思源黑体 Regular" panose="020B0500000000000000" pitchFamily="34" charset="-122"/>
                <a:ea typeface="思源黑体 Regular" panose="020B0500000000000000" pitchFamily="34" charset="-122"/>
              </a:rPr>
              <a:t>110</a:t>
            </a:r>
            <a:r>
              <a:rPr lang="zh-CN" altLang="en-US" sz="2200" dirty="0">
                <a:solidFill>
                  <a:schemeClr val="bg1"/>
                </a:solidFill>
                <a:latin typeface="思源黑体 Regular" panose="020B0500000000000000" pitchFamily="34" charset="-122"/>
                <a:ea typeface="思源黑体 Regular" panose="020B0500000000000000" pitchFamily="34" charset="-122"/>
              </a:rPr>
              <a:t>结（田土面积），最低等得田</a:t>
            </a:r>
            <a:r>
              <a:rPr lang="en-US" altLang="zh-CN" sz="2200" dirty="0">
                <a:solidFill>
                  <a:schemeClr val="bg1"/>
                </a:solidFill>
                <a:latin typeface="思源黑体 Regular" panose="020B0500000000000000" pitchFamily="34" charset="-122"/>
                <a:ea typeface="思源黑体 Regular" panose="020B0500000000000000" pitchFamily="34" charset="-122"/>
              </a:rPr>
              <a:t>21</a:t>
            </a:r>
            <a:r>
              <a:rPr lang="zh-CN" altLang="en-US" sz="2200" dirty="0">
                <a:solidFill>
                  <a:schemeClr val="bg1"/>
                </a:solidFill>
                <a:latin typeface="思源黑体 Regular" panose="020B0500000000000000" pitchFamily="34" charset="-122"/>
                <a:ea typeface="思源黑体 Regular" panose="020B0500000000000000" pitchFamily="34" charset="-122"/>
              </a:rPr>
              <a:t>结，柴</a:t>
            </a:r>
            <a:r>
              <a:rPr lang="en-US" altLang="zh-CN" sz="2200" dirty="0">
                <a:solidFill>
                  <a:schemeClr val="bg1"/>
                </a:solidFill>
                <a:latin typeface="思源黑体 Regular" panose="020B0500000000000000" pitchFamily="34" charset="-122"/>
                <a:ea typeface="思源黑体 Regular" panose="020B0500000000000000" pitchFamily="34" charset="-122"/>
              </a:rPr>
              <a:t>10</a:t>
            </a:r>
            <a:r>
              <a:rPr lang="zh-CN" altLang="en-US" sz="2200" dirty="0">
                <a:solidFill>
                  <a:schemeClr val="bg1"/>
                </a:solidFill>
                <a:latin typeface="思源黑体 Regular" panose="020B0500000000000000" pitchFamily="34" charset="-122"/>
                <a:ea typeface="思源黑体 Regular" panose="020B0500000000000000" pitchFamily="34" charset="-122"/>
              </a:rPr>
              <a:t>结。士兵给田</a:t>
            </a:r>
            <a:r>
              <a:rPr lang="en-US" altLang="zh-CN" sz="2200" dirty="0">
                <a:solidFill>
                  <a:schemeClr val="bg1"/>
                </a:solidFill>
                <a:latin typeface="思源黑体 Regular" panose="020B0500000000000000" pitchFamily="34" charset="-122"/>
                <a:ea typeface="思源黑体 Regular" panose="020B0500000000000000" pitchFamily="34" charset="-122"/>
              </a:rPr>
              <a:t>15</a:t>
            </a:r>
            <a:r>
              <a:rPr lang="zh-CN" altLang="en-US" sz="2200" dirty="0">
                <a:solidFill>
                  <a:schemeClr val="bg1"/>
                </a:solidFill>
                <a:latin typeface="思源黑体 Regular" panose="020B0500000000000000" pitchFamily="34" charset="-122"/>
                <a:ea typeface="思源黑体 Regular" panose="020B0500000000000000" pitchFamily="34" charset="-122"/>
              </a:rPr>
              <a:t>结。</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342900" indent="-3429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田柴科是国家把土地的收租权授予受田者，只限终身，不得世袭，功荫田柴不在此列。其余绝大部分土地作为公田，由国家直接租佃给农民耕种，收取租税。</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p:txBody>
      </p:sp>
      <p:sp>
        <p:nvSpPr>
          <p:cNvPr id="5" name="文本框 4"/>
          <p:cNvSpPr txBox="1"/>
          <p:nvPr/>
        </p:nvSpPr>
        <p:spPr>
          <a:xfrm>
            <a:off x="603910" y="332564"/>
            <a:ext cx="5314275" cy="707886"/>
          </a:xfrm>
          <a:prstGeom prst="rect">
            <a:avLst/>
          </a:prstGeom>
          <a:noFill/>
        </p:spPr>
        <p:txBody>
          <a:bodyPr wrap="none" rtlCol="0">
            <a:spAutoFit/>
          </a:bodyPr>
          <a:lstStyle/>
          <a:p>
            <a:r>
              <a:rPr lang="zh-CN" altLang="en-US" sz="4000" dirty="0">
                <a:solidFill>
                  <a:schemeClr val="bg1"/>
                </a:solidFill>
                <a:latin typeface="思源黑体 Regular" panose="020B0500000000000000" pitchFamily="34" charset="-122"/>
                <a:ea typeface="思源黑体 Regular" panose="020B0500000000000000" pitchFamily="34" charset="-122"/>
              </a:rPr>
              <a:t>（二）重要制度和概念</a:t>
            </a:r>
          </a:p>
        </p:txBody>
      </p:sp>
      <p:sp>
        <p:nvSpPr>
          <p:cNvPr id="2" name="文本框 1"/>
          <p:cNvSpPr txBox="1"/>
          <p:nvPr/>
        </p:nvSpPr>
        <p:spPr>
          <a:xfrm>
            <a:off x="603910" y="1433139"/>
            <a:ext cx="1338828" cy="553998"/>
          </a:xfrm>
          <a:prstGeom prst="rect">
            <a:avLst/>
          </a:prstGeom>
          <a:noFill/>
        </p:spPr>
        <p:txBody>
          <a:bodyPr wrap="none" rtlCol="0">
            <a:spAutoFit/>
          </a:bodyPr>
          <a:lstStyle/>
          <a:p>
            <a:r>
              <a:rPr lang="zh-CN" altLang="en-US" sz="3000" dirty="0">
                <a:solidFill>
                  <a:srgbClr val="FFFF00"/>
                </a:solidFill>
                <a:latin typeface="思源黑体 Regular" panose="020B0500000000000000" pitchFamily="34" charset="-122"/>
                <a:ea typeface="思源黑体 Regular" panose="020B0500000000000000" pitchFamily="34" charset="-122"/>
              </a:rPr>
              <a:t>田柴科</a:t>
            </a:r>
          </a:p>
        </p:txBody>
      </p:sp>
    </p:spTree>
    <p:extLst>
      <p:ext uri="{BB962C8B-B14F-4D97-AF65-F5344CB8AC3E}">
        <p14:creationId xmlns:p14="http://schemas.microsoft.com/office/powerpoint/2010/main" val="1207350731"/>
      </p:ext>
    </p:extLst>
  </p:cSld>
  <p:clrMapOvr>
    <a:masterClrMapping/>
  </p:clrMapOvr>
  <p:transition spd="med">
    <p:pull/>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1" name="矩形 10"/>
          <p:cNvSpPr/>
          <p:nvPr/>
        </p:nvSpPr>
        <p:spPr>
          <a:xfrm>
            <a:off x="0" y="889842"/>
            <a:ext cx="12192000" cy="5037826"/>
          </a:xfrm>
          <a:prstGeom prst="rect">
            <a:avLst/>
          </a:prstGeom>
          <a:solidFill>
            <a:srgbClr val="312824"/>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4948891" y="3054812"/>
            <a:ext cx="2294218" cy="707886"/>
          </a:xfrm>
          <a:prstGeom prst="rect">
            <a:avLst/>
          </a:prstGeom>
          <a:noFill/>
        </p:spPr>
        <p:txBody>
          <a:bodyPr wrap="none" rtlCol="0">
            <a:spAutoFit/>
          </a:bodyPr>
          <a:lstStyle/>
          <a:p>
            <a:r>
              <a:rPr lang="zh-CN" altLang="en-US" sz="4000" b="1" dirty="0">
                <a:solidFill>
                  <a:schemeClr val="bg1"/>
                </a:solidFill>
                <a:latin typeface="思源黑体 Regular" panose="020B0500000000000000" pitchFamily="34" charset="-122"/>
                <a:ea typeface="思源黑体 Regular" panose="020B0500000000000000" pitchFamily="34" charset="-122"/>
              </a:rPr>
              <a:t>一、朝鲜</a:t>
            </a:r>
          </a:p>
        </p:txBody>
      </p:sp>
    </p:spTree>
    <p:extLst>
      <p:ext uri="{BB962C8B-B14F-4D97-AF65-F5344CB8AC3E}">
        <p14:creationId xmlns:p14="http://schemas.microsoft.com/office/powerpoint/2010/main" val="175135435"/>
      </p:ext>
    </p:extLst>
  </p:cSld>
  <p:clrMapOvr>
    <a:masterClrMapping/>
  </p:clrMapOvr>
  <p:transition spd="med">
    <p:pull/>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603909" y="2202593"/>
            <a:ext cx="10913639" cy="2631490"/>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高丽的田柴科继承并发展了新罗时期开始实行的土地国有制下的贵族官僚食邑制度。它不仅比新罗的禄邑制加授了柴地，而且扩大了授田对象：对地方土豪授田施以笼络；对府兵授田以保证兵源。</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342900" indent="-3429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田柴科的实行确立了封建国家对土地的最高支配权，一方面限制了官僚贵族的土地兼并，另一方面确保了国家的税源和兵源，是高丽专制集权国家有力的物质基础。</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p:txBody>
      </p:sp>
      <p:sp>
        <p:nvSpPr>
          <p:cNvPr id="5" name="文本框 4"/>
          <p:cNvSpPr txBox="1"/>
          <p:nvPr/>
        </p:nvSpPr>
        <p:spPr>
          <a:xfrm>
            <a:off x="603910" y="332564"/>
            <a:ext cx="5314275" cy="707886"/>
          </a:xfrm>
          <a:prstGeom prst="rect">
            <a:avLst/>
          </a:prstGeom>
          <a:noFill/>
        </p:spPr>
        <p:txBody>
          <a:bodyPr wrap="none" rtlCol="0">
            <a:spAutoFit/>
          </a:bodyPr>
          <a:lstStyle/>
          <a:p>
            <a:r>
              <a:rPr lang="zh-CN" altLang="en-US" sz="4000" dirty="0">
                <a:solidFill>
                  <a:schemeClr val="bg1"/>
                </a:solidFill>
                <a:latin typeface="思源黑体 Regular" panose="020B0500000000000000" pitchFamily="34" charset="-122"/>
                <a:ea typeface="思源黑体 Regular" panose="020B0500000000000000" pitchFamily="34" charset="-122"/>
              </a:rPr>
              <a:t>（二）重要制度和概念</a:t>
            </a:r>
          </a:p>
        </p:txBody>
      </p:sp>
      <p:sp>
        <p:nvSpPr>
          <p:cNvPr id="2" name="文本框 1"/>
          <p:cNvSpPr txBox="1"/>
          <p:nvPr/>
        </p:nvSpPr>
        <p:spPr>
          <a:xfrm>
            <a:off x="603910" y="1433139"/>
            <a:ext cx="1338828" cy="553998"/>
          </a:xfrm>
          <a:prstGeom prst="rect">
            <a:avLst/>
          </a:prstGeom>
          <a:noFill/>
        </p:spPr>
        <p:txBody>
          <a:bodyPr wrap="none" rtlCol="0">
            <a:spAutoFit/>
          </a:bodyPr>
          <a:lstStyle/>
          <a:p>
            <a:r>
              <a:rPr lang="zh-CN" altLang="en-US" sz="3000" dirty="0">
                <a:solidFill>
                  <a:srgbClr val="FFFF00"/>
                </a:solidFill>
                <a:latin typeface="思源黑体 Regular" panose="020B0500000000000000" pitchFamily="34" charset="-122"/>
                <a:ea typeface="思源黑体 Regular" panose="020B0500000000000000" pitchFamily="34" charset="-122"/>
              </a:rPr>
              <a:t>田柴科</a:t>
            </a:r>
          </a:p>
        </p:txBody>
      </p:sp>
    </p:spTree>
    <p:extLst>
      <p:ext uri="{BB962C8B-B14F-4D97-AF65-F5344CB8AC3E}">
        <p14:creationId xmlns:p14="http://schemas.microsoft.com/office/powerpoint/2010/main" val="1734293174"/>
      </p:ext>
    </p:extLst>
  </p:cSld>
  <p:clrMapOvr>
    <a:masterClrMapping/>
  </p:clrMapOvr>
  <p:transition spd="med">
    <p:pull/>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603909" y="2202593"/>
            <a:ext cx="10913639" cy="3647152"/>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dirty="0">
                <a:solidFill>
                  <a:srgbClr val="FFFF00"/>
                </a:solidFill>
                <a:latin typeface="思源黑体 Regular" panose="020B0500000000000000" pitchFamily="34" charset="-122"/>
                <a:ea typeface="思源黑体 Regular" panose="020B0500000000000000" pitchFamily="34" charset="-122"/>
              </a:rPr>
              <a:t>朝鲜</a:t>
            </a:r>
            <a:r>
              <a:rPr lang="zh-CN" altLang="en-US" sz="2200" dirty="0">
                <a:solidFill>
                  <a:schemeClr val="bg1"/>
                </a:solidFill>
                <a:latin typeface="思源黑体 Regular" panose="020B0500000000000000" pitchFamily="34" charset="-122"/>
                <a:ea typeface="思源黑体 Regular" panose="020B0500000000000000" pitchFamily="34" charset="-122"/>
              </a:rPr>
              <a:t>王朝建立后，实行“科田法”以抑制兼并，改革田制。</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342900" indent="-3429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统计全国土地，共</a:t>
            </a:r>
            <a:r>
              <a:rPr lang="en-US" altLang="zh-CN" sz="2200" dirty="0">
                <a:solidFill>
                  <a:schemeClr val="bg1"/>
                </a:solidFill>
                <a:latin typeface="思源黑体 Regular" panose="020B0500000000000000" pitchFamily="34" charset="-122"/>
                <a:ea typeface="思源黑体 Regular" panose="020B0500000000000000" pitchFamily="34" charset="-122"/>
              </a:rPr>
              <a:t>79.8</a:t>
            </a:r>
            <a:r>
              <a:rPr lang="zh-CN" altLang="en-US" sz="2200" dirty="0">
                <a:solidFill>
                  <a:schemeClr val="bg1"/>
                </a:solidFill>
                <a:latin typeface="思源黑体 Regular" panose="020B0500000000000000" pitchFamily="34" charset="-122"/>
                <a:ea typeface="思源黑体 Regular" panose="020B0500000000000000" pitchFamily="34" charset="-122"/>
              </a:rPr>
              <a:t>万余结，在地主阶级范围内重新分配，将在京供职的官员分为 </a:t>
            </a:r>
            <a:r>
              <a:rPr lang="en-US" altLang="zh-CN" sz="2200" dirty="0">
                <a:solidFill>
                  <a:schemeClr val="bg1"/>
                </a:solidFill>
                <a:latin typeface="思源黑体 Regular" panose="020B0500000000000000" pitchFamily="34" charset="-122"/>
                <a:ea typeface="思源黑体 Regular" panose="020B0500000000000000" pitchFamily="34" charset="-122"/>
              </a:rPr>
              <a:t>18 </a:t>
            </a:r>
            <a:r>
              <a:rPr lang="zh-CN" altLang="en-US" sz="2200" dirty="0">
                <a:solidFill>
                  <a:schemeClr val="bg1"/>
                </a:solidFill>
                <a:latin typeface="思源黑体 Regular" panose="020B0500000000000000" pitchFamily="34" charset="-122"/>
                <a:ea typeface="思源黑体 Regular" panose="020B0500000000000000" pitchFamily="34" charset="-122"/>
              </a:rPr>
              <a:t>科，在京畿一带授予科田，第一科得 </a:t>
            </a:r>
            <a:r>
              <a:rPr lang="en-US" altLang="zh-CN" sz="2200" dirty="0">
                <a:solidFill>
                  <a:schemeClr val="bg1"/>
                </a:solidFill>
                <a:latin typeface="思源黑体 Regular" panose="020B0500000000000000" pitchFamily="34" charset="-122"/>
                <a:ea typeface="思源黑体 Regular" panose="020B0500000000000000" pitchFamily="34" charset="-122"/>
              </a:rPr>
              <a:t>150 </a:t>
            </a:r>
            <a:r>
              <a:rPr lang="zh-CN" altLang="en-US" sz="2200" dirty="0">
                <a:solidFill>
                  <a:schemeClr val="bg1"/>
                </a:solidFill>
                <a:latin typeface="思源黑体 Regular" panose="020B0500000000000000" pitchFamily="34" charset="-122"/>
                <a:ea typeface="思源黑体 Regular" panose="020B0500000000000000" pitchFamily="34" charset="-122"/>
              </a:rPr>
              <a:t>结，依次递减，至第十八科得田 </a:t>
            </a:r>
            <a:r>
              <a:rPr lang="en-US" altLang="zh-CN" sz="2200" dirty="0">
                <a:solidFill>
                  <a:schemeClr val="bg1"/>
                </a:solidFill>
                <a:latin typeface="思源黑体 Regular" panose="020B0500000000000000" pitchFamily="34" charset="-122"/>
                <a:ea typeface="思源黑体 Regular" panose="020B0500000000000000" pitchFamily="34" charset="-122"/>
              </a:rPr>
              <a:t>10 </a:t>
            </a:r>
            <a:r>
              <a:rPr lang="zh-CN" altLang="en-US" sz="2200" dirty="0">
                <a:solidFill>
                  <a:schemeClr val="bg1"/>
                </a:solidFill>
                <a:latin typeface="思源黑体 Regular" panose="020B0500000000000000" pitchFamily="34" charset="-122"/>
                <a:ea typeface="思源黑体 Regular" panose="020B0500000000000000" pitchFamily="34" charset="-122"/>
              </a:rPr>
              <a:t>结。京畿以外各道置军田以养军士。各道官员和地方土豪，不论资品高下，随其本田多少，各给田 </a:t>
            </a:r>
            <a:r>
              <a:rPr lang="en-US" altLang="zh-CN" sz="2200" dirty="0">
                <a:solidFill>
                  <a:schemeClr val="bg1"/>
                </a:solidFill>
                <a:latin typeface="思源黑体 Regular" panose="020B0500000000000000" pitchFamily="34" charset="-122"/>
                <a:ea typeface="思源黑体 Regular" panose="020B0500000000000000" pitchFamily="34" charset="-122"/>
              </a:rPr>
              <a:t>5 </a:t>
            </a:r>
            <a:r>
              <a:rPr lang="zh-CN" altLang="en-US" sz="2200" dirty="0">
                <a:solidFill>
                  <a:schemeClr val="bg1"/>
                </a:solidFill>
                <a:latin typeface="思源黑体 Regular" panose="020B0500000000000000" pitchFamily="34" charset="-122"/>
                <a:ea typeface="思源黑体 Regular" panose="020B0500000000000000" pitchFamily="34" charset="-122"/>
              </a:rPr>
              <a:t>结至 </a:t>
            </a:r>
            <a:r>
              <a:rPr lang="en-US" altLang="zh-CN" sz="2200" dirty="0">
                <a:solidFill>
                  <a:schemeClr val="bg1"/>
                </a:solidFill>
                <a:latin typeface="思源黑体 Regular" panose="020B0500000000000000" pitchFamily="34" charset="-122"/>
                <a:ea typeface="思源黑体 Regular" panose="020B0500000000000000" pitchFamily="34" charset="-122"/>
              </a:rPr>
              <a:t>10 </a:t>
            </a:r>
            <a:r>
              <a:rPr lang="zh-CN" altLang="en-US" sz="2200" dirty="0">
                <a:solidFill>
                  <a:schemeClr val="bg1"/>
                </a:solidFill>
                <a:latin typeface="思源黑体 Regular" panose="020B0500000000000000" pitchFamily="34" charset="-122"/>
                <a:ea typeface="思源黑体 Regular" panose="020B0500000000000000" pitchFamily="34" charset="-122"/>
              </a:rPr>
              <a:t>结。还有功臣科田。这几项均属私田。各级官衙仍保有公田。所有未被分配的土地由国家控制，亦属公田。公私田都由国家农民（“良人”）佃种，除公廨、功臣田等几类土地外，</a:t>
            </a:r>
            <a:r>
              <a:rPr lang="zh-CN" altLang="en-US" sz="2200" dirty="0">
                <a:solidFill>
                  <a:srgbClr val="FFFF00"/>
                </a:solidFill>
                <a:latin typeface="思源黑体 Regular" panose="020B0500000000000000" pitchFamily="34" charset="-122"/>
                <a:ea typeface="思源黑体 Regular" panose="020B0500000000000000" pitchFamily="34" charset="-122"/>
              </a:rPr>
              <a:t>凡受田者皆纳土地税</a:t>
            </a:r>
            <a:r>
              <a:rPr lang="zh-CN" altLang="en-US" sz="2200" dirty="0">
                <a:solidFill>
                  <a:schemeClr val="bg1"/>
                </a:solidFill>
                <a:latin typeface="思源黑体 Regular" panose="020B0500000000000000" pitchFamily="34" charset="-122"/>
                <a:ea typeface="思源黑体 Regular" panose="020B0500000000000000" pitchFamily="34" charset="-122"/>
              </a:rPr>
              <a:t>。</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p:txBody>
      </p:sp>
      <p:sp>
        <p:nvSpPr>
          <p:cNvPr id="5" name="文本框 4"/>
          <p:cNvSpPr txBox="1"/>
          <p:nvPr/>
        </p:nvSpPr>
        <p:spPr>
          <a:xfrm>
            <a:off x="603910" y="332564"/>
            <a:ext cx="5314275" cy="707886"/>
          </a:xfrm>
          <a:prstGeom prst="rect">
            <a:avLst/>
          </a:prstGeom>
          <a:noFill/>
        </p:spPr>
        <p:txBody>
          <a:bodyPr wrap="none" rtlCol="0">
            <a:spAutoFit/>
          </a:bodyPr>
          <a:lstStyle/>
          <a:p>
            <a:r>
              <a:rPr lang="zh-CN" altLang="en-US" sz="4000" dirty="0">
                <a:solidFill>
                  <a:schemeClr val="bg1"/>
                </a:solidFill>
                <a:latin typeface="思源黑体 Regular" panose="020B0500000000000000" pitchFamily="34" charset="-122"/>
                <a:ea typeface="思源黑体 Regular" panose="020B0500000000000000" pitchFamily="34" charset="-122"/>
              </a:rPr>
              <a:t>（二）重要制度和概念</a:t>
            </a:r>
          </a:p>
        </p:txBody>
      </p:sp>
      <p:sp>
        <p:nvSpPr>
          <p:cNvPr id="2" name="文本框 1"/>
          <p:cNvSpPr txBox="1"/>
          <p:nvPr/>
        </p:nvSpPr>
        <p:spPr>
          <a:xfrm>
            <a:off x="603910" y="1433139"/>
            <a:ext cx="1338828" cy="553998"/>
          </a:xfrm>
          <a:prstGeom prst="rect">
            <a:avLst/>
          </a:prstGeom>
          <a:noFill/>
        </p:spPr>
        <p:txBody>
          <a:bodyPr wrap="none" rtlCol="0">
            <a:spAutoFit/>
          </a:bodyPr>
          <a:lstStyle/>
          <a:p>
            <a:r>
              <a:rPr lang="zh-CN" altLang="en-US" sz="3000" dirty="0">
                <a:solidFill>
                  <a:srgbClr val="FFFF00"/>
                </a:solidFill>
                <a:latin typeface="思源黑体 Regular" panose="020B0500000000000000" pitchFamily="34" charset="-122"/>
                <a:ea typeface="思源黑体 Regular" panose="020B0500000000000000" pitchFamily="34" charset="-122"/>
              </a:rPr>
              <a:t>科田法</a:t>
            </a:r>
          </a:p>
        </p:txBody>
      </p:sp>
    </p:spTree>
    <p:extLst>
      <p:ext uri="{BB962C8B-B14F-4D97-AF65-F5344CB8AC3E}">
        <p14:creationId xmlns:p14="http://schemas.microsoft.com/office/powerpoint/2010/main" val="3196433756"/>
      </p:ext>
    </p:extLst>
  </p:cSld>
  <p:clrMapOvr>
    <a:masterClrMapping/>
  </p:clrMapOvr>
  <p:transition spd="med">
    <p:pull/>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603909" y="2202593"/>
            <a:ext cx="10913639" cy="4154984"/>
          </a:xfrm>
          <a:prstGeom prst="rect">
            <a:avLst/>
          </a:prstGeom>
        </p:spPr>
        <p:txBody>
          <a:bodyPr wrap="square">
            <a:spAutoFit/>
          </a:bodyPr>
          <a:lstStyle/>
          <a:p>
            <a:pPr marL="342900" indent="-3429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李朝科田法和高丽田柴科都是封建土地国有制的一种形式。田柴科授田只准终身占有，身死还田，少数功荫田柴可以世袭，受田者免纳租赋。科田法授田则允许世袭，犯罪也不没收，地主对土地的支配权比田柴科增大，但需向国家缴纳租税。</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342900" indent="-3429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科田和军田不但数量有限，而且大多集中于京畿，这在一定程度上抑制了土地兼并和贵族豪强地方割据的可能。另一方面，领受军田的多为中小地主和上层农民，相应加强了封建国家的社会基础。</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342900" indent="-3429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李朝实行科田法，暂时抑制了兼并，扩大了封建国家的税收和兵源，从而巩固并加强了中央集权的封建专制统治。</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p:txBody>
      </p:sp>
      <p:sp>
        <p:nvSpPr>
          <p:cNvPr id="5" name="文本框 4"/>
          <p:cNvSpPr txBox="1"/>
          <p:nvPr/>
        </p:nvSpPr>
        <p:spPr>
          <a:xfrm>
            <a:off x="603910" y="332564"/>
            <a:ext cx="5314275" cy="707886"/>
          </a:xfrm>
          <a:prstGeom prst="rect">
            <a:avLst/>
          </a:prstGeom>
          <a:noFill/>
        </p:spPr>
        <p:txBody>
          <a:bodyPr wrap="none" rtlCol="0">
            <a:spAutoFit/>
          </a:bodyPr>
          <a:lstStyle/>
          <a:p>
            <a:r>
              <a:rPr lang="zh-CN" altLang="en-US" sz="4000" dirty="0">
                <a:solidFill>
                  <a:schemeClr val="bg1"/>
                </a:solidFill>
                <a:latin typeface="思源黑体 Regular" panose="020B0500000000000000" pitchFamily="34" charset="-122"/>
                <a:ea typeface="思源黑体 Regular" panose="020B0500000000000000" pitchFamily="34" charset="-122"/>
              </a:rPr>
              <a:t>（二）重要制度和概念</a:t>
            </a:r>
          </a:p>
        </p:txBody>
      </p:sp>
      <p:sp>
        <p:nvSpPr>
          <p:cNvPr id="2" name="文本框 1"/>
          <p:cNvSpPr txBox="1"/>
          <p:nvPr/>
        </p:nvSpPr>
        <p:spPr>
          <a:xfrm>
            <a:off x="603910" y="1433139"/>
            <a:ext cx="1338828" cy="553998"/>
          </a:xfrm>
          <a:prstGeom prst="rect">
            <a:avLst/>
          </a:prstGeom>
          <a:noFill/>
        </p:spPr>
        <p:txBody>
          <a:bodyPr wrap="none" rtlCol="0">
            <a:spAutoFit/>
          </a:bodyPr>
          <a:lstStyle/>
          <a:p>
            <a:r>
              <a:rPr lang="zh-CN" altLang="en-US" sz="3000" dirty="0">
                <a:solidFill>
                  <a:srgbClr val="FFFF00"/>
                </a:solidFill>
                <a:latin typeface="思源黑体 Regular" panose="020B0500000000000000" pitchFamily="34" charset="-122"/>
                <a:ea typeface="思源黑体 Regular" panose="020B0500000000000000" pitchFamily="34" charset="-122"/>
              </a:rPr>
              <a:t>科田法</a:t>
            </a:r>
          </a:p>
        </p:txBody>
      </p:sp>
    </p:spTree>
    <p:extLst>
      <p:ext uri="{BB962C8B-B14F-4D97-AF65-F5344CB8AC3E}">
        <p14:creationId xmlns:p14="http://schemas.microsoft.com/office/powerpoint/2010/main" val="1040648704"/>
      </p:ext>
    </p:extLst>
  </p:cSld>
  <p:clrMapOvr>
    <a:masterClrMapping/>
  </p:clrMapOvr>
  <p:transition spd="med">
    <p:pull/>
  </p:transition>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1" name="矩形 10"/>
          <p:cNvSpPr/>
          <p:nvPr/>
        </p:nvSpPr>
        <p:spPr>
          <a:xfrm>
            <a:off x="0" y="889842"/>
            <a:ext cx="12192000" cy="5037826"/>
          </a:xfrm>
          <a:prstGeom prst="rect">
            <a:avLst/>
          </a:prstGeom>
          <a:solidFill>
            <a:srgbClr val="312824"/>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4948891" y="3054812"/>
            <a:ext cx="2821606" cy="707886"/>
          </a:xfrm>
          <a:prstGeom prst="rect">
            <a:avLst/>
          </a:prstGeom>
          <a:noFill/>
        </p:spPr>
        <p:txBody>
          <a:bodyPr wrap="none" rtlCol="0">
            <a:spAutoFit/>
          </a:bodyPr>
          <a:lstStyle/>
          <a:p>
            <a:r>
              <a:rPr lang="zh-CN" altLang="en-US" sz="4000" b="1" dirty="0">
                <a:solidFill>
                  <a:schemeClr val="bg1"/>
                </a:solidFill>
                <a:latin typeface="思源黑体 Regular" panose="020B0500000000000000" pitchFamily="34" charset="-122"/>
                <a:ea typeface="思源黑体 Regular" panose="020B0500000000000000" pitchFamily="34" charset="-122"/>
              </a:rPr>
              <a:t>下面是娱乐</a:t>
            </a:r>
          </a:p>
        </p:txBody>
      </p:sp>
    </p:spTree>
    <p:extLst>
      <p:ext uri="{BB962C8B-B14F-4D97-AF65-F5344CB8AC3E}">
        <p14:creationId xmlns:p14="http://schemas.microsoft.com/office/powerpoint/2010/main" val="3364355036"/>
      </p:ext>
    </p:extLst>
  </p:cSld>
  <p:clrMapOvr>
    <a:masterClrMapping/>
  </p:clrMapOvr>
  <p:transition spd="med">
    <p:pull/>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58648" y="0"/>
            <a:ext cx="7074703" cy="6858000"/>
          </a:xfrm>
          <a:prstGeom prst="rect">
            <a:avLst/>
          </a:prstGeom>
        </p:spPr>
      </p:pic>
    </p:spTree>
    <p:extLst>
      <p:ext uri="{BB962C8B-B14F-4D97-AF65-F5344CB8AC3E}">
        <p14:creationId xmlns:p14="http://schemas.microsoft.com/office/powerpoint/2010/main" val="3768932666"/>
      </p:ext>
    </p:extLst>
  </p:cSld>
  <p:clrMapOvr>
    <a:masterClrMapping/>
  </p:clrMapOvr>
  <p:transition spd="med">
    <p:pull/>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26435" y="0"/>
            <a:ext cx="9939130" cy="6858000"/>
          </a:xfrm>
          <a:prstGeom prst="rect">
            <a:avLst/>
          </a:prstGeom>
        </p:spPr>
      </p:pic>
    </p:spTree>
    <p:extLst>
      <p:ext uri="{BB962C8B-B14F-4D97-AF65-F5344CB8AC3E}">
        <p14:creationId xmlns:p14="http://schemas.microsoft.com/office/powerpoint/2010/main" val="3623254411"/>
      </p:ext>
    </p:extLst>
  </p:cSld>
  <p:clrMapOvr>
    <a:masterClrMapping/>
  </p:clrMapOvr>
  <p:transition spd="med">
    <p:pull/>
  </p:transition>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1" name="矩形 10"/>
          <p:cNvSpPr/>
          <p:nvPr/>
        </p:nvSpPr>
        <p:spPr>
          <a:xfrm>
            <a:off x="0" y="889842"/>
            <a:ext cx="12192000" cy="5037826"/>
          </a:xfrm>
          <a:prstGeom prst="rect">
            <a:avLst/>
          </a:prstGeom>
          <a:solidFill>
            <a:srgbClr val="312824"/>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4948891" y="3054812"/>
            <a:ext cx="2294218" cy="707886"/>
          </a:xfrm>
          <a:prstGeom prst="rect">
            <a:avLst/>
          </a:prstGeom>
          <a:noFill/>
        </p:spPr>
        <p:txBody>
          <a:bodyPr wrap="none" rtlCol="0">
            <a:spAutoFit/>
          </a:bodyPr>
          <a:lstStyle/>
          <a:p>
            <a:r>
              <a:rPr lang="zh-CN" altLang="en-US" sz="4000" b="1" dirty="0">
                <a:solidFill>
                  <a:schemeClr val="bg1"/>
                </a:solidFill>
                <a:latin typeface="思源黑体 Regular" panose="020B0500000000000000" pitchFamily="34" charset="-122"/>
                <a:ea typeface="思源黑体 Regular" panose="020B0500000000000000" pitchFamily="34" charset="-122"/>
              </a:rPr>
              <a:t>二、日本</a:t>
            </a:r>
          </a:p>
        </p:txBody>
      </p:sp>
    </p:spTree>
    <p:extLst>
      <p:ext uri="{BB962C8B-B14F-4D97-AF65-F5344CB8AC3E}">
        <p14:creationId xmlns:p14="http://schemas.microsoft.com/office/powerpoint/2010/main" val="4038672246"/>
      </p:ext>
    </p:extLst>
  </p:cSld>
  <p:clrMapOvr>
    <a:masterClrMapping/>
  </p:clrMapOvr>
  <p:transition spd="med">
    <p:pull/>
  </p:transition>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1" name="矩形 10"/>
          <p:cNvSpPr/>
          <p:nvPr/>
        </p:nvSpPr>
        <p:spPr>
          <a:xfrm>
            <a:off x="0" y="889842"/>
            <a:ext cx="12192000" cy="5037826"/>
          </a:xfrm>
          <a:prstGeom prst="rect">
            <a:avLst/>
          </a:prstGeom>
          <a:solidFill>
            <a:srgbClr val="312824"/>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2839339" y="1564788"/>
            <a:ext cx="6513322" cy="3687933"/>
          </a:xfrm>
          <a:prstGeom prst="rect">
            <a:avLst/>
          </a:prstGeom>
          <a:noFill/>
        </p:spPr>
        <p:txBody>
          <a:bodyPr wrap="none" rtlCol="0">
            <a:spAutoFit/>
          </a:bodyPr>
          <a:lstStyle/>
          <a:p>
            <a:pPr>
              <a:lnSpc>
                <a:spcPct val="150000"/>
              </a:lnSpc>
            </a:pPr>
            <a:r>
              <a:rPr lang="zh-CN" altLang="en-US" sz="4000" b="1" dirty="0">
                <a:solidFill>
                  <a:schemeClr val="bg1"/>
                </a:solidFill>
                <a:latin typeface="思源黑体 Regular" panose="020B0500000000000000" pitchFamily="34" charset="-122"/>
                <a:ea typeface="思源黑体 Regular" panose="020B0500000000000000" pitchFamily="34" charset="-122"/>
              </a:rPr>
              <a:t>（一）</a:t>
            </a:r>
            <a:r>
              <a:rPr lang="en-US" altLang="zh-CN" sz="4000" b="1" dirty="0">
                <a:solidFill>
                  <a:schemeClr val="bg1"/>
                </a:solidFill>
                <a:latin typeface="思源黑体 Regular" panose="020B0500000000000000" pitchFamily="34" charset="-122"/>
                <a:ea typeface="思源黑体 Regular" panose="020B0500000000000000" pitchFamily="34" charset="-122"/>
              </a:rPr>
              <a:t>6</a:t>
            </a:r>
            <a:r>
              <a:rPr lang="zh-CN" altLang="en-US" sz="4000" b="1" dirty="0">
                <a:solidFill>
                  <a:schemeClr val="bg1"/>
                </a:solidFill>
                <a:latin typeface="思源黑体 Regular" panose="020B0500000000000000" pitchFamily="34" charset="-122"/>
                <a:ea typeface="思源黑体 Regular" panose="020B0500000000000000" pitchFamily="34" charset="-122"/>
              </a:rPr>
              <a:t>世纪以前的日本</a:t>
            </a:r>
          </a:p>
          <a:p>
            <a:pPr>
              <a:lnSpc>
                <a:spcPct val="150000"/>
              </a:lnSpc>
            </a:pPr>
            <a:r>
              <a:rPr lang="zh-CN" altLang="en-US" sz="4000" b="1" dirty="0">
                <a:solidFill>
                  <a:schemeClr val="bg1"/>
                </a:solidFill>
                <a:latin typeface="思源黑体 Regular" panose="020B0500000000000000" pitchFamily="34" charset="-122"/>
                <a:ea typeface="思源黑体 Regular" panose="020B0500000000000000" pitchFamily="34" charset="-122"/>
              </a:rPr>
              <a:t>（二）飞鸟时代和大化改新</a:t>
            </a:r>
          </a:p>
          <a:p>
            <a:pPr>
              <a:lnSpc>
                <a:spcPct val="150000"/>
              </a:lnSpc>
            </a:pPr>
            <a:r>
              <a:rPr lang="zh-CN" altLang="en-US" sz="4000" b="1" dirty="0">
                <a:solidFill>
                  <a:schemeClr val="bg1"/>
                </a:solidFill>
                <a:latin typeface="思源黑体 Regular" panose="020B0500000000000000" pitchFamily="34" charset="-122"/>
                <a:ea typeface="思源黑体 Regular" panose="020B0500000000000000" pitchFamily="34" charset="-122"/>
              </a:rPr>
              <a:t>（三）奈良和平安时代</a:t>
            </a:r>
          </a:p>
          <a:p>
            <a:pPr>
              <a:lnSpc>
                <a:spcPct val="150000"/>
              </a:lnSpc>
            </a:pPr>
            <a:r>
              <a:rPr lang="zh-CN" altLang="en-US" sz="4000" b="1" dirty="0">
                <a:solidFill>
                  <a:schemeClr val="bg1"/>
                </a:solidFill>
                <a:latin typeface="思源黑体 Regular" panose="020B0500000000000000" pitchFamily="34" charset="-122"/>
                <a:ea typeface="思源黑体 Regular" panose="020B0500000000000000" pitchFamily="34" charset="-122"/>
              </a:rPr>
              <a:t>（四）武家政权和幕府时代</a:t>
            </a:r>
          </a:p>
        </p:txBody>
      </p:sp>
    </p:spTree>
    <p:extLst>
      <p:ext uri="{BB962C8B-B14F-4D97-AF65-F5344CB8AC3E}">
        <p14:creationId xmlns:p14="http://schemas.microsoft.com/office/powerpoint/2010/main" val="3225701344"/>
      </p:ext>
    </p:extLst>
  </p:cSld>
  <p:clrMapOvr>
    <a:masterClrMapping/>
  </p:clrMapOvr>
  <p:transition spd="med">
    <p:pull/>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603910" y="2379826"/>
            <a:ext cx="4337741" cy="3139321"/>
          </a:xfrm>
          <a:prstGeom prst="rect">
            <a:avLst/>
          </a:prstGeom>
        </p:spPr>
        <p:txBody>
          <a:bodyPr wrap="square">
            <a:spAutoFit/>
          </a:bodyPr>
          <a:lstStyle/>
          <a:p>
            <a:pPr marL="457200" indent="-4572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距今</a:t>
            </a:r>
            <a:r>
              <a:rPr lang="en-US" altLang="zh-CN" sz="2200" dirty="0">
                <a:solidFill>
                  <a:schemeClr val="bg1"/>
                </a:solidFill>
                <a:latin typeface="思源黑体 Regular" panose="020B0500000000000000" pitchFamily="34" charset="-122"/>
                <a:ea typeface="思源黑体 Regular" panose="020B0500000000000000" pitchFamily="34" charset="-122"/>
              </a:rPr>
              <a:t>1</a:t>
            </a:r>
            <a:r>
              <a:rPr lang="zh-CN" altLang="en-US" sz="2200" dirty="0">
                <a:solidFill>
                  <a:schemeClr val="bg1"/>
                </a:solidFill>
                <a:latin typeface="思源黑体 Regular" panose="020B0500000000000000" pitchFamily="34" charset="-122"/>
                <a:ea typeface="思源黑体 Regular" panose="020B0500000000000000" pitchFamily="34" charset="-122"/>
              </a:rPr>
              <a:t>万年至公元前</a:t>
            </a:r>
            <a:r>
              <a:rPr lang="en-US" altLang="zh-CN" sz="2200" dirty="0">
                <a:solidFill>
                  <a:schemeClr val="bg1"/>
                </a:solidFill>
                <a:latin typeface="思源黑体 Regular" panose="020B0500000000000000" pitchFamily="34" charset="-122"/>
                <a:ea typeface="思源黑体 Regular" panose="020B0500000000000000" pitchFamily="34" charset="-122"/>
              </a:rPr>
              <a:t>3</a:t>
            </a:r>
            <a:r>
              <a:rPr lang="zh-CN" altLang="en-US" sz="2200" dirty="0">
                <a:solidFill>
                  <a:schemeClr val="bg1"/>
                </a:solidFill>
                <a:latin typeface="思源黑体 Regular" panose="020B0500000000000000" pitchFamily="34" charset="-122"/>
                <a:ea typeface="思源黑体 Regular" panose="020B0500000000000000" pitchFamily="34" charset="-122"/>
              </a:rPr>
              <a:t>世纪：新石器时代。</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457200" indent="-4572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以绳纹陶器命名，称“绳纹时代”。</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457200" indent="-4572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狩猎和捕捞为主要生活手段。</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457200" indent="-4572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竖穴式住居。</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p:txBody>
      </p:sp>
      <p:sp>
        <p:nvSpPr>
          <p:cNvPr id="5" name="文本框 4"/>
          <p:cNvSpPr txBox="1"/>
          <p:nvPr/>
        </p:nvSpPr>
        <p:spPr>
          <a:xfrm>
            <a:off x="603910" y="332564"/>
            <a:ext cx="5599610" cy="707886"/>
          </a:xfrm>
          <a:prstGeom prst="rect">
            <a:avLst/>
          </a:prstGeom>
          <a:noFill/>
        </p:spPr>
        <p:txBody>
          <a:bodyPr wrap="none" rtlCol="0">
            <a:spAutoFit/>
          </a:bodyPr>
          <a:lstStyle/>
          <a:p>
            <a:r>
              <a:rPr lang="zh-CN" altLang="en-US" sz="4000" dirty="0">
                <a:solidFill>
                  <a:schemeClr val="bg1"/>
                </a:solidFill>
                <a:latin typeface="思源黑体 Regular" panose="020B0500000000000000" pitchFamily="34" charset="-122"/>
                <a:ea typeface="思源黑体 Regular" panose="020B0500000000000000" pitchFamily="34" charset="-122"/>
              </a:rPr>
              <a:t>（一）</a:t>
            </a:r>
            <a:r>
              <a:rPr lang="en-US" altLang="zh-CN" sz="4000" dirty="0">
                <a:solidFill>
                  <a:schemeClr val="bg1"/>
                </a:solidFill>
                <a:latin typeface="思源黑体 Regular" panose="020B0500000000000000" pitchFamily="34" charset="-122"/>
                <a:ea typeface="思源黑体 Regular" panose="020B0500000000000000" pitchFamily="34" charset="-122"/>
              </a:rPr>
              <a:t>6</a:t>
            </a:r>
            <a:r>
              <a:rPr lang="zh-CN" altLang="en-US" sz="4000" dirty="0">
                <a:solidFill>
                  <a:schemeClr val="bg1"/>
                </a:solidFill>
                <a:latin typeface="思源黑体 Regular" panose="020B0500000000000000" pitchFamily="34" charset="-122"/>
                <a:ea typeface="思源黑体 Regular" panose="020B0500000000000000" pitchFamily="34" charset="-122"/>
              </a:rPr>
              <a:t>世纪以前的日本</a:t>
            </a:r>
          </a:p>
        </p:txBody>
      </p:sp>
      <p:sp>
        <p:nvSpPr>
          <p:cNvPr id="2" name="文本框 1"/>
          <p:cNvSpPr txBox="1"/>
          <p:nvPr/>
        </p:nvSpPr>
        <p:spPr>
          <a:xfrm>
            <a:off x="603910" y="1433139"/>
            <a:ext cx="1723549" cy="553998"/>
          </a:xfrm>
          <a:prstGeom prst="rect">
            <a:avLst/>
          </a:prstGeom>
          <a:noFill/>
        </p:spPr>
        <p:txBody>
          <a:bodyPr wrap="none" rtlCol="0">
            <a:spAutoFit/>
          </a:bodyPr>
          <a:lstStyle/>
          <a:p>
            <a:r>
              <a:rPr lang="zh-CN" altLang="en-US" sz="3000" dirty="0">
                <a:solidFill>
                  <a:schemeClr val="bg1"/>
                </a:solidFill>
                <a:latin typeface="思源黑体 Regular" panose="020B0500000000000000" pitchFamily="34" charset="-122"/>
                <a:ea typeface="思源黑体 Regular" panose="020B0500000000000000" pitchFamily="34" charset="-122"/>
              </a:rPr>
              <a:t>绳纹时代</a:t>
            </a:r>
          </a:p>
        </p:txBody>
      </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07430" y="402336"/>
            <a:ext cx="4224528" cy="6053328"/>
          </a:xfrm>
          <a:prstGeom prst="rect">
            <a:avLst/>
          </a:prstGeom>
        </p:spPr>
      </p:pic>
    </p:spTree>
    <p:extLst>
      <p:ext uri="{BB962C8B-B14F-4D97-AF65-F5344CB8AC3E}">
        <p14:creationId xmlns:p14="http://schemas.microsoft.com/office/powerpoint/2010/main" val="4038288465"/>
      </p:ext>
    </p:extLst>
  </p:cSld>
  <p:clrMapOvr>
    <a:masterClrMapping/>
  </p:clrMapOvr>
  <p:transition spd="med">
    <p:pull/>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27246" y="0"/>
            <a:ext cx="9937508" cy="6858000"/>
          </a:xfrm>
          <a:prstGeom prst="rect">
            <a:avLst/>
          </a:prstGeom>
        </p:spPr>
      </p:pic>
    </p:spTree>
    <p:extLst>
      <p:ext uri="{BB962C8B-B14F-4D97-AF65-F5344CB8AC3E}">
        <p14:creationId xmlns:p14="http://schemas.microsoft.com/office/powerpoint/2010/main" val="957056327"/>
      </p:ext>
    </p:extLst>
  </p:cSld>
  <p:clrMapOvr>
    <a:masterClrMapping/>
  </p:clrMapOvr>
  <p:transition spd="med">
    <p:pull/>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97428" y="0"/>
            <a:ext cx="9797143" cy="6858000"/>
          </a:xfrm>
          <a:prstGeom prst="rect">
            <a:avLst/>
          </a:prstGeom>
        </p:spPr>
      </p:pic>
    </p:spTree>
    <p:extLst>
      <p:ext uri="{BB962C8B-B14F-4D97-AF65-F5344CB8AC3E}">
        <p14:creationId xmlns:p14="http://schemas.microsoft.com/office/powerpoint/2010/main" val="3101088414"/>
      </p:ext>
    </p:extLst>
  </p:cSld>
  <p:clrMapOvr>
    <a:masterClrMapping/>
  </p:clrMapOvr>
  <p:transition spd="slow">
    <p:push dir="u"/>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98737" y="0"/>
            <a:ext cx="4230303" cy="6858000"/>
          </a:xfrm>
          <a:prstGeom prst="rect">
            <a:avLst/>
          </a:prstGeom>
        </p:spPr>
      </p:pic>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29270" y="0"/>
            <a:ext cx="4762500" cy="6858000"/>
          </a:xfrm>
          <a:prstGeom prst="rect">
            <a:avLst/>
          </a:prstGeom>
        </p:spPr>
      </p:pic>
    </p:spTree>
    <p:extLst>
      <p:ext uri="{BB962C8B-B14F-4D97-AF65-F5344CB8AC3E}">
        <p14:creationId xmlns:p14="http://schemas.microsoft.com/office/powerpoint/2010/main" val="2579851342"/>
      </p:ext>
    </p:extLst>
  </p:cSld>
  <p:clrMapOvr>
    <a:masterClrMapping/>
  </p:clrMapOvr>
  <p:transition spd="med">
    <p:pull/>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603910" y="2379826"/>
            <a:ext cx="7129579" cy="4154984"/>
          </a:xfrm>
          <a:prstGeom prst="rect">
            <a:avLst/>
          </a:prstGeom>
        </p:spPr>
        <p:txBody>
          <a:bodyPr wrap="square">
            <a:spAutoFit/>
          </a:bodyPr>
          <a:lstStyle/>
          <a:p>
            <a:pPr marL="457200" indent="-4572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公元前</a:t>
            </a:r>
            <a:r>
              <a:rPr lang="en-US" altLang="zh-CN" sz="2200" dirty="0">
                <a:solidFill>
                  <a:schemeClr val="bg1"/>
                </a:solidFill>
                <a:latin typeface="思源黑体 Regular" panose="020B0500000000000000" pitchFamily="34" charset="-122"/>
                <a:ea typeface="思源黑体 Regular" panose="020B0500000000000000" pitchFamily="34" charset="-122"/>
              </a:rPr>
              <a:t>3</a:t>
            </a:r>
            <a:r>
              <a:rPr lang="zh-CN" altLang="en-US" sz="2200" dirty="0">
                <a:solidFill>
                  <a:schemeClr val="bg1"/>
                </a:solidFill>
                <a:latin typeface="思源黑体 Regular" panose="020B0500000000000000" pitchFamily="34" charset="-122"/>
                <a:ea typeface="思源黑体 Regular" panose="020B0500000000000000" pitchFamily="34" charset="-122"/>
              </a:rPr>
              <a:t>世纪至公元</a:t>
            </a:r>
            <a:r>
              <a:rPr lang="en-US" altLang="zh-CN" sz="2200" dirty="0">
                <a:solidFill>
                  <a:schemeClr val="bg1"/>
                </a:solidFill>
                <a:latin typeface="思源黑体 Regular" panose="020B0500000000000000" pitchFamily="34" charset="-122"/>
                <a:ea typeface="思源黑体 Regular" panose="020B0500000000000000" pitchFamily="34" charset="-122"/>
              </a:rPr>
              <a:t>3</a:t>
            </a:r>
            <a:r>
              <a:rPr lang="zh-CN" altLang="en-US" sz="2200" dirty="0">
                <a:solidFill>
                  <a:schemeClr val="bg1"/>
                </a:solidFill>
                <a:latin typeface="思源黑体 Regular" panose="020B0500000000000000" pitchFamily="34" charset="-122"/>
                <a:ea typeface="思源黑体 Regular" panose="020B0500000000000000" pitchFamily="34" charset="-122"/>
              </a:rPr>
              <a:t>世纪：大约是原始社会末期。</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457200" indent="-457200" algn="just">
              <a:lnSpc>
                <a:spcPct val="150000"/>
              </a:lnSpc>
              <a:buFont typeface="Wingdings" panose="05000000000000000000" pitchFamily="2" charset="2"/>
              <a:buChar char="u"/>
            </a:pPr>
            <a:r>
              <a:rPr lang="en-US" altLang="zh-CN" sz="2200" dirty="0">
                <a:solidFill>
                  <a:schemeClr val="bg1"/>
                </a:solidFill>
                <a:latin typeface="思源黑体 Regular" panose="020B0500000000000000" pitchFamily="34" charset="-122"/>
                <a:ea typeface="思源黑体 Regular" panose="020B0500000000000000" pitchFamily="34" charset="-122"/>
              </a:rPr>
              <a:t>1884</a:t>
            </a:r>
            <a:r>
              <a:rPr lang="zh-CN" altLang="en-US" sz="2200" dirty="0">
                <a:solidFill>
                  <a:schemeClr val="bg1"/>
                </a:solidFill>
                <a:latin typeface="思源黑体 Regular" panose="020B0500000000000000" pitchFamily="34" charset="-122"/>
                <a:ea typeface="思源黑体 Regular" panose="020B0500000000000000" pitchFamily="34" charset="-122"/>
              </a:rPr>
              <a:t>年东京本乡弥生町首次发现新陶器，故名“弥生时代”。</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457200" indent="-4572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北九州地区，大陆文化尤其是秦汉帝国的强烈影响。</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457200" indent="-4572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水稻农业和金属工具的使用为特点。青铜器和铁器同步传入。农耕社会、阶级社会。小国纷立。</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457200" indent="-457200" algn="just">
              <a:lnSpc>
                <a:spcPct val="150000"/>
              </a:lnSpc>
              <a:buFont typeface="Wingdings" panose="05000000000000000000" pitchFamily="2" charset="2"/>
              <a:buChar char="u"/>
            </a:pPr>
            <a:r>
              <a:rPr lang="zh-CN" altLang="en-US" sz="2200" dirty="0">
                <a:solidFill>
                  <a:srgbClr val="FFFF00"/>
                </a:solidFill>
                <a:latin typeface="思源黑体 Regular" panose="020B0500000000000000" pitchFamily="34" charset="-122"/>
                <a:ea typeface="思源黑体 Regular" panose="020B0500000000000000" pitchFamily="34" charset="-122"/>
              </a:rPr>
              <a:t>日本国家的起源</a:t>
            </a:r>
            <a:r>
              <a:rPr lang="en-US" altLang="zh-CN" sz="2200" dirty="0">
                <a:solidFill>
                  <a:srgbClr val="FFFF00"/>
                </a:solidFill>
                <a:latin typeface="思源黑体 Regular" panose="020B0500000000000000" pitchFamily="34" charset="-122"/>
                <a:ea typeface="思源黑体 Regular" panose="020B0500000000000000" pitchFamily="34" charset="-122"/>
              </a:rPr>
              <a:t>——</a:t>
            </a:r>
            <a:r>
              <a:rPr lang="zh-CN" altLang="en-US" sz="2200" dirty="0">
                <a:solidFill>
                  <a:srgbClr val="FFFF00"/>
                </a:solidFill>
                <a:latin typeface="思源黑体 Regular" panose="020B0500000000000000" pitchFamily="34" charset="-122"/>
                <a:ea typeface="思源黑体 Regular" panose="020B0500000000000000" pitchFamily="34" charset="-122"/>
              </a:rPr>
              <a:t>邪马台国</a:t>
            </a:r>
            <a:r>
              <a:rPr lang="zh-CN" altLang="en-US" sz="2200" dirty="0">
                <a:solidFill>
                  <a:schemeClr val="bg1"/>
                </a:solidFill>
                <a:latin typeface="思源黑体 Regular" panose="020B0500000000000000" pitchFamily="34" charset="-122"/>
                <a:ea typeface="思源黑体 Regular" panose="020B0500000000000000" pitchFamily="34" charset="-122"/>
              </a:rPr>
              <a:t>（女王卑弥呼，</a:t>
            </a:r>
            <a:r>
              <a:rPr lang="en-US" altLang="zh-CN" sz="2200" dirty="0">
                <a:solidFill>
                  <a:schemeClr val="bg1"/>
                </a:solidFill>
                <a:latin typeface="思源黑体 Regular" panose="020B0500000000000000" pitchFamily="34" charset="-122"/>
                <a:ea typeface="思源黑体 Regular" panose="020B0500000000000000" pitchFamily="34" charset="-122"/>
              </a:rPr>
              <a:t>《</a:t>
            </a:r>
            <a:r>
              <a:rPr lang="zh-CN" altLang="en-US" sz="2200" dirty="0">
                <a:solidFill>
                  <a:schemeClr val="bg1"/>
                </a:solidFill>
                <a:latin typeface="思源黑体 Regular" panose="020B0500000000000000" pitchFamily="34" charset="-122"/>
                <a:ea typeface="思源黑体 Regular" panose="020B0500000000000000" pitchFamily="34" charset="-122"/>
              </a:rPr>
              <a:t>三国志</a:t>
            </a:r>
            <a:r>
              <a:rPr lang="en-US" altLang="zh-CN" sz="2200" dirty="0">
                <a:solidFill>
                  <a:schemeClr val="bg1"/>
                </a:solidFill>
                <a:latin typeface="思源黑体 Regular" panose="020B0500000000000000" pitchFamily="34" charset="-122"/>
                <a:ea typeface="思源黑体 Regular" panose="020B0500000000000000" pitchFamily="34" charset="-122"/>
              </a:rPr>
              <a:t>·</a:t>
            </a:r>
            <a:r>
              <a:rPr lang="zh-CN" altLang="en-US" sz="2200" dirty="0">
                <a:solidFill>
                  <a:schemeClr val="bg1"/>
                </a:solidFill>
                <a:latin typeface="思源黑体 Regular" panose="020B0500000000000000" pitchFamily="34" charset="-122"/>
                <a:ea typeface="思源黑体 Regular" panose="020B0500000000000000" pitchFamily="34" charset="-122"/>
              </a:rPr>
              <a:t>魏书</a:t>
            </a:r>
            <a:r>
              <a:rPr lang="en-US" altLang="zh-CN" sz="2200" dirty="0">
                <a:solidFill>
                  <a:schemeClr val="bg1"/>
                </a:solidFill>
                <a:latin typeface="思源黑体 Regular" panose="020B0500000000000000" pitchFamily="34" charset="-122"/>
                <a:ea typeface="思源黑体 Regular" panose="020B0500000000000000" pitchFamily="34" charset="-122"/>
              </a:rPr>
              <a:t>·</a:t>
            </a:r>
            <a:r>
              <a:rPr lang="zh-CN" altLang="en-US" sz="2200" dirty="0">
                <a:solidFill>
                  <a:schemeClr val="bg1"/>
                </a:solidFill>
                <a:latin typeface="思源黑体 Regular" panose="020B0500000000000000" pitchFamily="34" charset="-122"/>
                <a:ea typeface="思源黑体 Regular" panose="020B0500000000000000" pitchFamily="34" charset="-122"/>
              </a:rPr>
              <a:t>东夷传</a:t>
            </a:r>
            <a:r>
              <a:rPr lang="en-US" altLang="zh-CN" sz="2200" dirty="0">
                <a:solidFill>
                  <a:schemeClr val="bg1"/>
                </a:solidFill>
                <a:latin typeface="思源黑体 Regular" panose="020B0500000000000000" pitchFamily="34" charset="-122"/>
                <a:ea typeface="思源黑体 Regular" panose="020B0500000000000000" pitchFamily="34" charset="-122"/>
              </a:rPr>
              <a:t>》</a:t>
            </a:r>
            <a:r>
              <a:rPr lang="zh-CN" altLang="en-US" sz="2200" dirty="0">
                <a:solidFill>
                  <a:schemeClr val="bg1"/>
                </a:solidFill>
                <a:latin typeface="思源黑体 Regular" panose="020B0500000000000000" pitchFamily="34" charset="-122"/>
                <a:ea typeface="思源黑体 Regular" panose="020B0500000000000000" pitchFamily="34" charset="-122"/>
              </a:rPr>
              <a:t>）</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p:txBody>
      </p:sp>
      <p:sp>
        <p:nvSpPr>
          <p:cNvPr id="5" name="文本框 4"/>
          <p:cNvSpPr txBox="1"/>
          <p:nvPr/>
        </p:nvSpPr>
        <p:spPr>
          <a:xfrm>
            <a:off x="603910" y="332564"/>
            <a:ext cx="5599610" cy="707886"/>
          </a:xfrm>
          <a:prstGeom prst="rect">
            <a:avLst/>
          </a:prstGeom>
          <a:noFill/>
        </p:spPr>
        <p:txBody>
          <a:bodyPr wrap="none" rtlCol="0">
            <a:spAutoFit/>
          </a:bodyPr>
          <a:lstStyle/>
          <a:p>
            <a:r>
              <a:rPr lang="zh-CN" altLang="en-US" sz="4000" dirty="0">
                <a:solidFill>
                  <a:schemeClr val="bg1"/>
                </a:solidFill>
                <a:latin typeface="思源黑体 Regular" panose="020B0500000000000000" pitchFamily="34" charset="-122"/>
                <a:ea typeface="思源黑体 Regular" panose="020B0500000000000000" pitchFamily="34" charset="-122"/>
              </a:rPr>
              <a:t>（一）</a:t>
            </a:r>
            <a:r>
              <a:rPr lang="en-US" altLang="zh-CN" sz="4000" dirty="0">
                <a:solidFill>
                  <a:schemeClr val="bg1"/>
                </a:solidFill>
                <a:latin typeface="思源黑体 Regular" panose="020B0500000000000000" pitchFamily="34" charset="-122"/>
                <a:ea typeface="思源黑体 Regular" panose="020B0500000000000000" pitchFamily="34" charset="-122"/>
              </a:rPr>
              <a:t>6</a:t>
            </a:r>
            <a:r>
              <a:rPr lang="zh-CN" altLang="en-US" sz="4000" dirty="0">
                <a:solidFill>
                  <a:schemeClr val="bg1"/>
                </a:solidFill>
                <a:latin typeface="思源黑体 Regular" panose="020B0500000000000000" pitchFamily="34" charset="-122"/>
                <a:ea typeface="思源黑体 Regular" panose="020B0500000000000000" pitchFamily="34" charset="-122"/>
              </a:rPr>
              <a:t>世纪以前的日本</a:t>
            </a:r>
          </a:p>
        </p:txBody>
      </p:sp>
      <p:sp>
        <p:nvSpPr>
          <p:cNvPr id="2" name="文本框 1"/>
          <p:cNvSpPr txBox="1"/>
          <p:nvPr/>
        </p:nvSpPr>
        <p:spPr>
          <a:xfrm>
            <a:off x="603910" y="1433139"/>
            <a:ext cx="1723549" cy="553998"/>
          </a:xfrm>
          <a:prstGeom prst="rect">
            <a:avLst/>
          </a:prstGeom>
          <a:noFill/>
        </p:spPr>
        <p:txBody>
          <a:bodyPr wrap="none" rtlCol="0">
            <a:spAutoFit/>
          </a:bodyPr>
          <a:lstStyle/>
          <a:p>
            <a:r>
              <a:rPr lang="zh-CN" altLang="en-US" sz="3000" dirty="0">
                <a:solidFill>
                  <a:schemeClr val="bg1"/>
                </a:solidFill>
                <a:latin typeface="思源黑体 Regular" panose="020B0500000000000000" pitchFamily="34" charset="-122"/>
                <a:ea typeface="思源黑体 Regular" panose="020B0500000000000000" pitchFamily="34" charset="-122"/>
              </a:rPr>
              <a:t>弥生时代</a:t>
            </a: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47497" y="1433139"/>
            <a:ext cx="3514654" cy="3220302"/>
          </a:xfrm>
          <a:prstGeom prst="rect">
            <a:avLst/>
          </a:prstGeom>
        </p:spPr>
      </p:pic>
    </p:spTree>
    <p:extLst>
      <p:ext uri="{BB962C8B-B14F-4D97-AF65-F5344CB8AC3E}">
        <p14:creationId xmlns:p14="http://schemas.microsoft.com/office/powerpoint/2010/main" val="356169613"/>
      </p:ext>
    </p:extLst>
  </p:cSld>
  <p:clrMapOvr>
    <a:masterClrMapping/>
  </p:clrMapOvr>
  <p:transition spd="med">
    <p:pull/>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5"/>
          <p:cNvSpPr txBox="1"/>
          <p:nvPr/>
        </p:nvSpPr>
        <p:spPr>
          <a:xfrm>
            <a:off x="892099" y="1859339"/>
            <a:ext cx="5168233" cy="2631490"/>
          </a:xfrm>
          <a:prstGeom prst="rect">
            <a:avLst/>
          </a:prstGeom>
          <a:noFill/>
        </p:spPr>
        <p:txBody>
          <a:bodyPr wrap="square" rtlCol="0">
            <a:spAutoFit/>
          </a:bodyPr>
          <a:lstStyle/>
          <a:p>
            <a:pPr>
              <a:lnSpc>
                <a:spcPct val="150000"/>
              </a:lnSpc>
            </a:pPr>
            <a:r>
              <a:rPr lang="zh-CN" altLang="en-US" sz="2200" dirty="0">
                <a:solidFill>
                  <a:schemeClr val="bg1"/>
                </a:solidFill>
                <a:latin typeface="思源黑体 Regular" panose="020B0500000000000000" pitchFamily="34" charset="-122"/>
                <a:ea typeface="思源黑体 Regular" panose="020B0500000000000000" pitchFamily="34" charset="-122"/>
              </a:rPr>
              <a:t>弥生时代铜器的文化象征：</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a:lnSpc>
                <a:spcPct val="150000"/>
              </a:lnSpc>
            </a:pPr>
            <a:r>
              <a:rPr lang="zh-CN" altLang="en-US" sz="2200" dirty="0">
                <a:solidFill>
                  <a:schemeClr val="bg1"/>
                </a:solidFill>
                <a:latin typeface="思源黑体 Regular" panose="020B0500000000000000" pitchFamily="34" charset="-122"/>
                <a:ea typeface="思源黑体 Regular" panose="020B0500000000000000" pitchFamily="34" charset="-122"/>
              </a:rPr>
              <a:t>日本传说中的三神器，天皇权威的象征</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a:lnSpc>
                <a:spcPct val="150000"/>
              </a:lnSpc>
            </a:pPr>
            <a:r>
              <a:rPr lang="zh-CN" altLang="en-US" sz="2200" dirty="0">
                <a:solidFill>
                  <a:schemeClr val="bg1"/>
                </a:solidFill>
                <a:latin typeface="思源黑体 Regular" panose="020B0500000000000000" pitchFamily="34" charset="-122"/>
                <a:ea typeface="思源黑体 Regular" panose="020B0500000000000000" pitchFamily="34" charset="-122"/>
              </a:rPr>
              <a:t>草薙剑</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a:lnSpc>
                <a:spcPct val="150000"/>
              </a:lnSpc>
            </a:pPr>
            <a:r>
              <a:rPr lang="zh-CN" altLang="en-US" sz="2200" dirty="0">
                <a:solidFill>
                  <a:schemeClr val="bg1"/>
                </a:solidFill>
                <a:latin typeface="思源黑体 Regular" panose="020B0500000000000000" pitchFamily="34" charset="-122"/>
                <a:ea typeface="思源黑体 Regular" panose="020B0500000000000000" pitchFamily="34" charset="-122"/>
              </a:rPr>
              <a:t>八咫镜</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a:lnSpc>
                <a:spcPct val="150000"/>
              </a:lnSpc>
            </a:pPr>
            <a:r>
              <a:rPr lang="zh-CN" altLang="en-US" sz="2200" dirty="0">
                <a:solidFill>
                  <a:schemeClr val="bg1"/>
                </a:solidFill>
                <a:latin typeface="思源黑体 Regular" panose="020B0500000000000000" pitchFamily="34" charset="-122"/>
                <a:ea typeface="思源黑体 Regular" panose="020B0500000000000000" pitchFamily="34" charset="-122"/>
              </a:rPr>
              <a:t>八尺琼勾玉</a:t>
            </a:r>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50749" y="660746"/>
            <a:ext cx="4012698" cy="5536508"/>
          </a:xfrm>
          <a:prstGeom prst="rect">
            <a:avLst/>
          </a:prstGeom>
        </p:spPr>
      </p:pic>
    </p:spTree>
    <p:extLst>
      <p:ext uri="{BB962C8B-B14F-4D97-AF65-F5344CB8AC3E}">
        <p14:creationId xmlns:p14="http://schemas.microsoft.com/office/powerpoint/2010/main" val="460914460"/>
      </p:ext>
    </p:extLst>
  </p:cSld>
  <p:clrMapOvr>
    <a:masterClrMapping/>
  </p:clrMapOvr>
  <p:transition spd="med">
    <p:pull/>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603910" y="2379826"/>
            <a:ext cx="10826090" cy="4154984"/>
          </a:xfrm>
          <a:prstGeom prst="rect">
            <a:avLst/>
          </a:prstGeom>
        </p:spPr>
        <p:txBody>
          <a:bodyPr wrap="square">
            <a:spAutoFit/>
          </a:bodyPr>
          <a:lstStyle/>
          <a:p>
            <a:pPr marL="457200" indent="-4572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公元</a:t>
            </a:r>
            <a:r>
              <a:rPr lang="en-US" altLang="zh-CN" sz="2200" dirty="0">
                <a:solidFill>
                  <a:schemeClr val="bg1"/>
                </a:solidFill>
                <a:latin typeface="思源黑体 Regular" panose="020B0500000000000000" pitchFamily="34" charset="-122"/>
                <a:ea typeface="思源黑体 Regular" panose="020B0500000000000000" pitchFamily="34" charset="-122"/>
              </a:rPr>
              <a:t>3-5</a:t>
            </a:r>
            <a:r>
              <a:rPr lang="zh-CN" altLang="en-US" sz="2200" dirty="0">
                <a:solidFill>
                  <a:schemeClr val="bg1"/>
                </a:solidFill>
                <a:latin typeface="思源黑体 Regular" panose="020B0500000000000000" pitchFamily="34" charset="-122"/>
                <a:ea typeface="思源黑体 Regular" panose="020B0500000000000000" pitchFamily="34" charset="-122"/>
              </a:rPr>
              <a:t>世纪，原始社会向封建社会转型时期。</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457200" indent="-4572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畿内地方出现具有巨大坟丘的特定个人的坟墓，脱离公共墓地。故名“古坟时代”。</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457200" indent="-4572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以</a:t>
            </a:r>
            <a:r>
              <a:rPr lang="zh-CN" altLang="en-US" sz="2200" dirty="0">
                <a:solidFill>
                  <a:srgbClr val="FFFF00"/>
                </a:solidFill>
                <a:latin typeface="思源黑体 Regular" panose="020B0500000000000000" pitchFamily="34" charset="-122"/>
                <a:ea typeface="思源黑体 Regular" panose="020B0500000000000000" pitchFamily="34" charset="-122"/>
              </a:rPr>
              <a:t>大和国家</a:t>
            </a:r>
            <a:r>
              <a:rPr lang="zh-CN" altLang="en-US" sz="2200" dirty="0">
                <a:solidFill>
                  <a:schemeClr val="bg1"/>
                </a:solidFill>
                <a:latin typeface="思源黑体 Regular" panose="020B0500000000000000" pitchFamily="34" charset="-122"/>
                <a:ea typeface="思源黑体 Regular" panose="020B0500000000000000" pitchFamily="34" charset="-122"/>
              </a:rPr>
              <a:t>为中心，首领称大王。</a:t>
            </a:r>
            <a:r>
              <a:rPr lang="en-US" altLang="zh-CN" sz="2200" dirty="0">
                <a:solidFill>
                  <a:schemeClr val="bg1"/>
                </a:solidFill>
                <a:latin typeface="思源黑体 Regular" panose="020B0500000000000000" pitchFamily="34" charset="-122"/>
                <a:ea typeface="思源黑体 Regular" panose="020B0500000000000000" pitchFamily="34" charset="-122"/>
              </a:rPr>
              <a:t>430</a:t>
            </a:r>
            <a:r>
              <a:rPr lang="zh-CN" altLang="en-US" sz="2200" dirty="0">
                <a:solidFill>
                  <a:schemeClr val="bg1"/>
                </a:solidFill>
                <a:latin typeface="思源黑体 Regular" panose="020B0500000000000000" pitchFamily="34" charset="-122"/>
                <a:ea typeface="思源黑体 Regular" panose="020B0500000000000000" pitchFamily="34" charset="-122"/>
              </a:rPr>
              <a:t>年大和王受刘宋朝廷册封为“倭国王”。</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457200" indent="-4572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大和国长期征战，“东征毛人五十五国，西服众夷六十六国，渡平海北九十五国”，在</a:t>
            </a:r>
            <a:r>
              <a:rPr lang="en-US" altLang="zh-CN" sz="2200" dirty="0">
                <a:solidFill>
                  <a:schemeClr val="bg1"/>
                </a:solidFill>
                <a:latin typeface="思源黑体 Regular" panose="020B0500000000000000" pitchFamily="34" charset="-122"/>
                <a:ea typeface="思源黑体 Regular" panose="020B0500000000000000" pitchFamily="34" charset="-122"/>
              </a:rPr>
              <a:t>4</a:t>
            </a:r>
            <a:r>
              <a:rPr lang="zh-CN" altLang="en-US" sz="2200" dirty="0">
                <a:solidFill>
                  <a:schemeClr val="bg1"/>
                </a:solidFill>
                <a:latin typeface="思源黑体 Regular" panose="020B0500000000000000" pitchFamily="34" charset="-122"/>
                <a:ea typeface="思源黑体 Regular" panose="020B0500000000000000" pitchFamily="34" charset="-122"/>
              </a:rPr>
              <a:t>世纪末</a:t>
            </a:r>
            <a:r>
              <a:rPr lang="en-US" altLang="zh-CN" sz="2200" dirty="0">
                <a:solidFill>
                  <a:schemeClr val="bg1"/>
                </a:solidFill>
                <a:latin typeface="思源黑体 Regular" panose="020B0500000000000000" pitchFamily="34" charset="-122"/>
                <a:ea typeface="思源黑体 Regular" panose="020B0500000000000000" pitchFamily="34" charset="-122"/>
              </a:rPr>
              <a:t>5</a:t>
            </a:r>
            <a:r>
              <a:rPr lang="zh-CN" altLang="en-US" sz="2200" dirty="0">
                <a:solidFill>
                  <a:schemeClr val="bg1"/>
                </a:solidFill>
                <a:latin typeface="思源黑体 Regular" panose="020B0500000000000000" pitchFamily="34" charset="-122"/>
                <a:ea typeface="思源黑体 Regular" panose="020B0500000000000000" pitchFamily="34" charset="-122"/>
              </a:rPr>
              <a:t>世纪初基本完成统一。</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457200" indent="-4572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朝鲜半岛和中国南方迁居日本的人，被称为“归化人”，由大和朝廷组织起来从事先进技术生产，称“服部”、“陶部”等专业集团。</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457200" indent="-4572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汉字、儒家思想、佛教、医术、历法等纷纷东传。</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p:txBody>
      </p:sp>
      <p:sp>
        <p:nvSpPr>
          <p:cNvPr id="5" name="文本框 4"/>
          <p:cNvSpPr txBox="1"/>
          <p:nvPr/>
        </p:nvSpPr>
        <p:spPr>
          <a:xfrm>
            <a:off x="603910" y="332564"/>
            <a:ext cx="5599610" cy="707886"/>
          </a:xfrm>
          <a:prstGeom prst="rect">
            <a:avLst/>
          </a:prstGeom>
          <a:noFill/>
        </p:spPr>
        <p:txBody>
          <a:bodyPr wrap="none" rtlCol="0">
            <a:spAutoFit/>
          </a:bodyPr>
          <a:lstStyle/>
          <a:p>
            <a:r>
              <a:rPr lang="zh-CN" altLang="en-US" sz="4000" dirty="0">
                <a:solidFill>
                  <a:schemeClr val="bg1"/>
                </a:solidFill>
                <a:latin typeface="思源黑体 Regular" panose="020B0500000000000000" pitchFamily="34" charset="-122"/>
                <a:ea typeface="思源黑体 Regular" panose="020B0500000000000000" pitchFamily="34" charset="-122"/>
              </a:rPr>
              <a:t>（一）</a:t>
            </a:r>
            <a:r>
              <a:rPr lang="en-US" altLang="zh-CN" sz="4000" dirty="0">
                <a:solidFill>
                  <a:schemeClr val="bg1"/>
                </a:solidFill>
                <a:latin typeface="思源黑体 Regular" panose="020B0500000000000000" pitchFamily="34" charset="-122"/>
                <a:ea typeface="思源黑体 Regular" panose="020B0500000000000000" pitchFamily="34" charset="-122"/>
              </a:rPr>
              <a:t>6</a:t>
            </a:r>
            <a:r>
              <a:rPr lang="zh-CN" altLang="en-US" sz="4000" dirty="0">
                <a:solidFill>
                  <a:schemeClr val="bg1"/>
                </a:solidFill>
                <a:latin typeface="思源黑体 Regular" panose="020B0500000000000000" pitchFamily="34" charset="-122"/>
                <a:ea typeface="思源黑体 Regular" panose="020B0500000000000000" pitchFamily="34" charset="-122"/>
              </a:rPr>
              <a:t>世纪以前的日本</a:t>
            </a:r>
          </a:p>
        </p:txBody>
      </p:sp>
      <p:sp>
        <p:nvSpPr>
          <p:cNvPr id="2" name="文本框 1"/>
          <p:cNvSpPr txBox="1"/>
          <p:nvPr/>
        </p:nvSpPr>
        <p:spPr>
          <a:xfrm>
            <a:off x="603910" y="1433139"/>
            <a:ext cx="1723549" cy="553998"/>
          </a:xfrm>
          <a:prstGeom prst="rect">
            <a:avLst/>
          </a:prstGeom>
          <a:noFill/>
        </p:spPr>
        <p:txBody>
          <a:bodyPr wrap="none" rtlCol="0">
            <a:spAutoFit/>
          </a:bodyPr>
          <a:lstStyle/>
          <a:p>
            <a:r>
              <a:rPr lang="zh-CN" altLang="en-US" sz="3000" dirty="0">
                <a:solidFill>
                  <a:schemeClr val="bg1"/>
                </a:solidFill>
                <a:latin typeface="思源黑体 Regular" panose="020B0500000000000000" pitchFamily="34" charset="-122"/>
                <a:ea typeface="思源黑体 Regular" panose="020B0500000000000000" pitchFamily="34" charset="-122"/>
              </a:rPr>
              <a:t>古坟时代</a:t>
            </a:r>
          </a:p>
        </p:txBody>
      </p:sp>
    </p:spTree>
    <p:extLst>
      <p:ext uri="{BB962C8B-B14F-4D97-AF65-F5344CB8AC3E}">
        <p14:creationId xmlns:p14="http://schemas.microsoft.com/office/powerpoint/2010/main" val="2993452526"/>
      </p:ext>
    </p:extLst>
  </p:cSld>
  <p:clrMapOvr>
    <a:masterClrMapping/>
  </p:clrMapOvr>
  <p:transition spd="med">
    <p:pull/>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25095" y="4660259"/>
            <a:ext cx="5143500" cy="1895475"/>
          </a:xfrm>
          <a:prstGeom prst="rect">
            <a:avLst/>
          </a:prstGeom>
        </p:spPr>
      </p:pic>
      <p:sp>
        <p:nvSpPr>
          <p:cNvPr id="6" name="文本框 5"/>
          <p:cNvSpPr txBox="1"/>
          <p:nvPr/>
        </p:nvSpPr>
        <p:spPr>
          <a:xfrm>
            <a:off x="664720" y="1124459"/>
            <a:ext cx="3073939" cy="4609082"/>
          </a:xfrm>
          <a:prstGeom prst="rect">
            <a:avLst/>
          </a:prstGeom>
          <a:noFill/>
        </p:spPr>
        <p:txBody>
          <a:bodyPr wrap="square" rtlCol="0">
            <a:spAutoFit/>
          </a:bodyPr>
          <a:lstStyle/>
          <a:p>
            <a:pPr algn="just">
              <a:lnSpc>
                <a:spcPct val="150000"/>
              </a:lnSpc>
            </a:pPr>
            <a:r>
              <a:rPr lang="zh-CN" altLang="en-US" sz="2200" dirty="0">
                <a:solidFill>
                  <a:schemeClr val="bg1"/>
                </a:solidFill>
                <a:latin typeface="思源黑体 Regular" panose="020B0500000000000000" pitchFamily="34" charset="-122"/>
                <a:ea typeface="思源黑体 Regular" panose="020B0500000000000000" pitchFamily="34" charset="-122"/>
              </a:rPr>
              <a:t>相传大阪府的仁德天皇陵墓，规模堪称世界最大的坟墓之一，主轴长</a:t>
            </a:r>
            <a:r>
              <a:rPr lang="en-US" altLang="zh-CN" sz="2200" dirty="0">
                <a:solidFill>
                  <a:schemeClr val="bg1"/>
                </a:solidFill>
                <a:latin typeface="思源黑体 Regular" panose="020B0500000000000000" pitchFamily="34" charset="-122"/>
                <a:ea typeface="思源黑体 Regular" panose="020B0500000000000000" pitchFamily="34" charset="-122"/>
              </a:rPr>
              <a:t>480</a:t>
            </a:r>
            <a:r>
              <a:rPr lang="zh-CN" altLang="en-US" sz="2200" dirty="0">
                <a:solidFill>
                  <a:schemeClr val="bg1"/>
                </a:solidFill>
                <a:latin typeface="思源黑体 Regular" panose="020B0500000000000000" pitchFamily="34" charset="-122"/>
                <a:ea typeface="思源黑体 Regular" panose="020B0500000000000000" pitchFamily="34" charset="-122"/>
              </a:rPr>
              <a:t>米，前方部宽</a:t>
            </a:r>
            <a:r>
              <a:rPr lang="en-US" altLang="zh-CN" sz="2200" dirty="0">
                <a:solidFill>
                  <a:schemeClr val="bg1"/>
                </a:solidFill>
                <a:latin typeface="思源黑体 Regular" panose="020B0500000000000000" pitchFamily="34" charset="-122"/>
                <a:ea typeface="思源黑体 Regular" panose="020B0500000000000000" pitchFamily="34" charset="-122"/>
              </a:rPr>
              <a:t>305</a:t>
            </a:r>
            <a:r>
              <a:rPr lang="zh-CN" altLang="en-US" sz="2200" dirty="0">
                <a:solidFill>
                  <a:schemeClr val="bg1"/>
                </a:solidFill>
                <a:latin typeface="思源黑体 Regular" panose="020B0500000000000000" pitchFamily="34" charset="-122"/>
                <a:ea typeface="思源黑体 Regular" panose="020B0500000000000000" pitchFamily="34" charset="-122"/>
              </a:rPr>
              <a:t>米，后圆部直径</a:t>
            </a:r>
            <a:r>
              <a:rPr lang="en-US" altLang="zh-CN" sz="2200" dirty="0">
                <a:solidFill>
                  <a:schemeClr val="bg1"/>
                </a:solidFill>
                <a:latin typeface="思源黑体 Regular" panose="020B0500000000000000" pitchFamily="34" charset="-122"/>
                <a:ea typeface="思源黑体 Regular" panose="020B0500000000000000" pitchFamily="34" charset="-122"/>
              </a:rPr>
              <a:t>245</a:t>
            </a:r>
            <a:r>
              <a:rPr lang="zh-CN" altLang="en-US" sz="2200" dirty="0">
                <a:solidFill>
                  <a:schemeClr val="bg1"/>
                </a:solidFill>
                <a:latin typeface="思源黑体 Regular" panose="020B0500000000000000" pitchFamily="34" charset="-122"/>
                <a:ea typeface="思源黑体 Regular" panose="020B0500000000000000" pitchFamily="34" charset="-122"/>
              </a:rPr>
              <a:t>米，高</a:t>
            </a:r>
            <a:r>
              <a:rPr lang="en-US" altLang="zh-CN" sz="2200" dirty="0">
                <a:solidFill>
                  <a:schemeClr val="bg1"/>
                </a:solidFill>
                <a:latin typeface="思源黑体 Regular" panose="020B0500000000000000" pitchFamily="34" charset="-122"/>
                <a:ea typeface="思源黑体 Regular" panose="020B0500000000000000" pitchFamily="34" charset="-122"/>
              </a:rPr>
              <a:t>33</a:t>
            </a:r>
            <a:r>
              <a:rPr lang="zh-CN" altLang="en-US" sz="2200" dirty="0">
                <a:solidFill>
                  <a:schemeClr val="bg1"/>
                </a:solidFill>
                <a:latin typeface="思源黑体 Regular" panose="020B0500000000000000" pitchFamily="34" charset="-122"/>
                <a:ea typeface="思源黑体 Regular" panose="020B0500000000000000" pitchFamily="34" charset="-122"/>
              </a:rPr>
              <a:t>米，有陪冢</a:t>
            </a:r>
            <a:r>
              <a:rPr lang="en-US" altLang="zh-CN" sz="2200" dirty="0">
                <a:solidFill>
                  <a:schemeClr val="bg1"/>
                </a:solidFill>
                <a:latin typeface="思源黑体 Regular" panose="020B0500000000000000" pitchFamily="34" charset="-122"/>
                <a:ea typeface="思源黑体 Regular" panose="020B0500000000000000" pitchFamily="34" charset="-122"/>
              </a:rPr>
              <a:t>13</a:t>
            </a:r>
            <a:r>
              <a:rPr lang="zh-CN" altLang="en-US" sz="2200" dirty="0">
                <a:solidFill>
                  <a:schemeClr val="bg1"/>
                </a:solidFill>
                <a:latin typeface="思源黑体 Regular" panose="020B0500000000000000" pitchFamily="34" charset="-122"/>
                <a:ea typeface="思源黑体 Regular" panose="020B0500000000000000" pitchFamily="34" charset="-122"/>
              </a:rPr>
              <a:t>座，总面积</a:t>
            </a:r>
            <a:r>
              <a:rPr lang="en-US" altLang="zh-CN" sz="2200" dirty="0">
                <a:solidFill>
                  <a:schemeClr val="bg1"/>
                </a:solidFill>
                <a:latin typeface="思源黑体 Regular" panose="020B0500000000000000" pitchFamily="34" charset="-122"/>
                <a:ea typeface="思源黑体 Regular" panose="020B0500000000000000" pitchFamily="34" charset="-122"/>
              </a:rPr>
              <a:t>46</a:t>
            </a:r>
            <a:r>
              <a:rPr lang="zh-CN" altLang="en-US" sz="2200" dirty="0">
                <a:solidFill>
                  <a:schemeClr val="bg1"/>
                </a:solidFill>
                <a:latin typeface="思源黑体 Regular" panose="020B0500000000000000" pitchFamily="34" charset="-122"/>
                <a:ea typeface="思源黑体 Regular" panose="020B0500000000000000" pitchFamily="34" charset="-122"/>
              </a:rPr>
              <a:t>万平方米。与胡夫金字塔、秦始皇陵并称世界三大陵墓。</a:t>
            </a:r>
          </a:p>
        </p:txBody>
      </p:sp>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38535" y="415224"/>
            <a:ext cx="5758776" cy="4115605"/>
          </a:xfrm>
          <a:prstGeom prst="rect">
            <a:avLst/>
          </a:prstGeom>
        </p:spPr>
      </p:pic>
    </p:spTree>
    <p:extLst>
      <p:ext uri="{BB962C8B-B14F-4D97-AF65-F5344CB8AC3E}">
        <p14:creationId xmlns:p14="http://schemas.microsoft.com/office/powerpoint/2010/main" val="1762838785"/>
      </p:ext>
    </p:extLst>
  </p:cSld>
  <p:clrMapOvr>
    <a:masterClrMapping/>
  </p:clrMapOvr>
  <p:transition spd="med">
    <p:pull/>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603910" y="2379826"/>
            <a:ext cx="10826090" cy="3647152"/>
          </a:xfrm>
          <a:prstGeom prst="rect">
            <a:avLst/>
          </a:prstGeom>
        </p:spPr>
        <p:txBody>
          <a:bodyPr wrap="square">
            <a:spAutoFit/>
          </a:bodyPr>
          <a:lstStyle/>
          <a:p>
            <a:pPr marL="457200" indent="-4572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“盖国在钜燕南，</a:t>
            </a:r>
            <a:r>
              <a:rPr lang="zh-CN" altLang="en-US" sz="2200" dirty="0">
                <a:solidFill>
                  <a:srgbClr val="FFFF00"/>
                </a:solidFill>
                <a:latin typeface="思源黑体 Regular" panose="020B0500000000000000" pitchFamily="34" charset="-122"/>
                <a:ea typeface="思源黑体 Regular" panose="020B0500000000000000" pitchFamily="34" charset="-122"/>
              </a:rPr>
              <a:t>倭</a:t>
            </a:r>
            <a:r>
              <a:rPr lang="zh-CN" altLang="en-US" sz="2200" dirty="0">
                <a:solidFill>
                  <a:schemeClr val="bg1"/>
                </a:solidFill>
                <a:latin typeface="思源黑体 Regular" panose="020B0500000000000000" pitchFamily="34" charset="-122"/>
                <a:ea typeface="思源黑体 Regular" panose="020B0500000000000000" pitchFamily="34" charset="-122"/>
              </a:rPr>
              <a:t>北。</a:t>
            </a:r>
            <a:r>
              <a:rPr lang="zh-CN" altLang="en-US" sz="2200" dirty="0">
                <a:solidFill>
                  <a:srgbClr val="FFFF00"/>
                </a:solidFill>
                <a:latin typeface="思源黑体 Regular" panose="020B0500000000000000" pitchFamily="34" charset="-122"/>
                <a:ea typeface="思源黑体 Regular" panose="020B0500000000000000" pitchFamily="34" charset="-122"/>
              </a:rPr>
              <a:t>倭</a:t>
            </a:r>
            <a:r>
              <a:rPr lang="zh-CN" altLang="en-US" sz="2200" dirty="0">
                <a:solidFill>
                  <a:schemeClr val="bg1"/>
                </a:solidFill>
                <a:latin typeface="思源黑体 Regular" panose="020B0500000000000000" pitchFamily="34" charset="-122"/>
                <a:ea typeface="思源黑体 Regular" panose="020B0500000000000000" pitchFamily="34" charset="-122"/>
              </a:rPr>
              <a:t>属燕。”</a:t>
            </a:r>
            <a:r>
              <a:rPr lang="en-US" altLang="zh-CN" sz="2200" dirty="0">
                <a:solidFill>
                  <a:schemeClr val="bg1"/>
                </a:solidFill>
                <a:latin typeface="思源黑体 Regular" panose="020B0500000000000000" pitchFamily="34" charset="-122"/>
                <a:ea typeface="思源黑体 Regular" panose="020B0500000000000000" pitchFamily="34" charset="-122"/>
              </a:rPr>
              <a:t>——《</a:t>
            </a:r>
            <a:r>
              <a:rPr lang="zh-CN" altLang="en-US" sz="2200" dirty="0">
                <a:solidFill>
                  <a:schemeClr val="bg1"/>
                </a:solidFill>
                <a:latin typeface="思源黑体 Regular" panose="020B0500000000000000" pitchFamily="34" charset="-122"/>
                <a:ea typeface="思源黑体 Regular" panose="020B0500000000000000" pitchFamily="34" charset="-122"/>
              </a:rPr>
              <a:t>山海经</a:t>
            </a:r>
            <a:r>
              <a:rPr lang="en-US" altLang="zh-CN" sz="2200" dirty="0">
                <a:solidFill>
                  <a:schemeClr val="bg1"/>
                </a:solidFill>
                <a:latin typeface="思源黑体 Regular" panose="020B0500000000000000" pitchFamily="34" charset="-122"/>
                <a:ea typeface="思源黑体 Regular" panose="020B0500000000000000" pitchFamily="34" charset="-122"/>
              </a:rPr>
              <a:t>》</a:t>
            </a:r>
          </a:p>
          <a:p>
            <a:pPr marL="457200" indent="-4572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“越裳献上白雉，</a:t>
            </a:r>
            <a:r>
              <a:rPr lang="zh-CN" altLang="en-US" sz="2200" dirty="0">
                <a:solidFill>
                  <a:srgbClr val="FFFF00"/>
                </a:solidFill>
                <a:latin typeface="思源黑体 Regular" panose="020B0500000000000000" pitchFamily="34" charset="-122"/>
                <a:ea typeface="思源黑体 Regular" panose="020B0500000000000000" pitchFamily="34" charset="-122"/>
              </a:rPr>
              <a:t>倭</a:t>
            </a:r>
            <a:r>
              <a:rPr lang="zh-CN" altLang="en-US" sz="2200" dirty="0">
                <a:solidFill>
                  <a:schemeClr val="bg1"/>
                </a:solidFill>
                <a:latin typeface="思源黑体 Regular" panose="020B0500000000000000" pitchFamily="34" charset="-122"/>
                <a:ea typeface="思源黑体 Regular" panose="020B0500000000000000" pitchFamily="34" charset="-122"/>
              </a:rPr>
              <a:t>人献上畅草”</a:t>
            </a:r>
            <a:r>
              <a:rPr lang="en-US" altLang="zh-CN" sz="2200" dirty="0">
                <a:solidFill>
                  <a:schemeClr val="bg1"/>
                </a:solidFill>
                <a:latin typeface="思源黑体 Regular" panose="020B0500000000000000" pitchFamily="34" charset="-122"/>
                <a:ea typeface="思源黑体 Regular" panose="020B0500000000000000" pitchFamily="34" charset="-122"/>
              </a:rPr>
              <a:t>——《</a:t>
            </a:r>
            <a:r>
              <a:rPr lang="zh-CN" altLang="en-US" sz="2200" dirty="0">
                <a:solidFill>
                  <a:schemeClr val="bg1"/>
                </a:solidFill>
                <a:latin typeface="思源黑体 Regular" panose="020B0500000000000000" pitchFamily="34" charset="-122"/>
                <a:ea typeface="思源黑体 Regular" panose="020B0500000000000000" pitchFamily="34" charset="-122"/>
              </a:rPr>
              <a:t>论衡</a:t>
            </a:r>
            <a:r>
              <a:rPr lang="en-US" altLang="zh-CN" sz="2200" dirty="0">
                <a:solidFill>
                  <a:schemeClr val="bg1"/>
                </a:solidFill>
                <a:latin typeface="思源黑体 Regular" panose="020B0500000000000000" pitchFamily="34" charset="-122"/>
                <a:ea typeface="思源黑体 Regular" panose="020B0500000000000000" pitchFamily="34" charset="-122"/>
              </a:rPr>
              <a:t>》</a:t>
            </a:r>
          </a:p>
          <a:p>
            <a:pPr marL="457200" indent="-4572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 “乐浪海中有</a:t>
            </a:r>
            <a:r>
              <a:rPr lang="zh-CN" altLang="en-US" sz="2200" dirty="0">
                <a:solidFill>
                  <a:srgbClr val="FFFF00"/>
                </a:solidFill>
                <a:latin typeface="思源黑体 Regular" panose="020B0500000000000000" pitchFamily="34" charset="-122"/>
                <a:ea typeface="思源黑体 Regular" panose="020B0500000000000000" pitchFamily="34" charset="-122"/>
              </a:rPr>
              <a:t>倭</a:t>
            </a:r>
            <a:r>
              <a:rPr lang="zh-CN" altLang="en-US" sz="2200" dirty="0">
                <a:solidFill>
                  <a:schemeClr val="bg1"/>
                </a:solidFill>
                <a:latin typeface="思源黑体 Regular" panose="020B0500000000000000" pitchFamily="34" charset="-122"/>
                <a:ea typeface="思源黑体 Regular" panose="020B0500000000000000" pitchFamily="34" charset="-122"/>
              </a:rPr>
              <a:t>人，分为百余国。”</a:t>
            </a:r>
            <a:r>
              <a:rPr lang="en-US" altLang="zh-CN" sz="2200" dirty="0">
                <a:solidFill>
                  <a:schemeClr val="bg1"/>
                </a:solidFill>
                <a:latin typeface="思源黑体 Regular" panose="020B0500000000000000" pitchFamily="34" charset="-122"/>
                <a:ea typeface="思源黑体 Regular" panose="020B0500000000000000" pitchFamily="34" charset="-122"/>
              </a:rPr>
              <a:t>——《</a:t>
            </a:r>
            <a:r>
              <a:rPr lang="zh-CN" altLang="en-US" sz="2200" dirty="0">
                <a:solidFill>
                  <a:schemeClr val="bg1"/>
                </a:solidFill>
                <a:latin typeface="思源黑体 Regular" panose="020B0500000000000000" pitchFamily="34" charset="-122"/>
                <a:ea typeface="思源黑体 Regular" panose="020B0500000000000000" pitchFamily="34" charset="-122"/>
              </a:rPr>
              <a:t>汉书</a:t>
            </a:r>
            <a:r>
              <a:rPr lang="en-US" altLang="zh-CN" sz="2200" dirty="0">
                <a:solidFill>
                  <a:schemeClr val="bg1"/>
                </a:solidFill>
                <a:latin typeface="思源黑体 Regular" panose="020B0500000000000000" pitchFamily="34" charset="-122"/>
                <a:ea typeface="思源黑体 Regular" panose="020B0500000000000000" pitchFamily="34" charset="-122"/>
              </a:rPr>
              <a:t>·</a:t>
            </a:r>
            <a:r>
              <a:rPr lang="zh-CN" altLang="en-US" sz="2200" dirty="0">
                <a:solidFill>
                  <a:schemeClr val="bg1"/>
                </a:solidFill>
                <a:latin typeface="思源黑体 Regular" panose="020B0500000000000000" pitchFamily="34" charset="-122"/>
                <a:ea typeface="思源黑体 Regular" panose="020B0500000000000000" pitchFamily="34" charset="-122"/>
              </a:rPr>
              <a:t>地理志</a:t>
            </a:r>
            <a:r>
              <a:rPr lang="en-US" altLang="zh-CN" sz="2200" dirty="0">
                <a:solidFill>
                  <a:schemeClr val="bg1"/>
                </a:solidFill>
                <a:latin typeface="思源黑体 Regular" panose="020B0500000000000000" pitchFamily="34" charset="-122"/>
                <a:ea typeface="思源黑体 Regular" panose="020B0500000000000000" pitchFamily="34" charset="-122"/>
              </a:rPr>
              <a:t>》</a:t>
            </a:r>
          </a:p>
          <a:p>
            <a:pPr marL="457200" indent="-457200" algn="just">
              <a:lnSpc>
                <a:spcPct val="150000"/>
              </a:lnSpc>
              <a:buFont typeface="Wingdings" panose="05000000000000000000" pitchFamily="2" charset="2"/>
              <a:buChar char="u"/>
            </a:pPr>
            <a:r>
              <a:rPr lang="en-US" altLang="zh-CN" sz="2200" dirty="0">
                <a:solidFill>
                  <a:schemeClr val="bg1"/>
                </a:solidFill>
                <a:latin typeface="思源黑体 Regular" panose="020B0500000000000000" pitchFamily="34" charset="-122"/>
                <a:ea typeface="思源黑体 Regular" panose="020B0500000000000000" pitchFamily="34" charset="-122"/>
              </a:rPr>
              <a:t>《</a:t>
            </a:r>
            <a:r>
              <a:rPr lang="zh-CN" altLang="en-US" sz="2200" dirty="0">
                <a:solidFill>
                  <a:schemeClr val="bg1"/>
                </a:solidFill>
                <a:latin typeface="思源黑体 Regular" panose="020B0500000000000000" pitchFamily="34" charset="-122"/>
                <a:ea typeface="思源黑体 Regular" panose="020B0500000000000000" pitchFamily="34" charset="-122"/>
              </a:rPr>
              <a:t>后汉书</a:t>
            </a:r>
            <a:r>
              <a:rPr lang="en-US" altLang="zh-CN" sz="2200" dirty="0">
                <a:solidFill>
                  <a:schemeClr val="bg1"/>
                </a:solidFill>
                <a:latin typeface="思源黑体 Regular" panose="020B0500000000000000" pitchFamily="34" charset="-122"/>
                <a:ea typeface="思源黑体 Regular" panose="020B0500000000000000" pitchFamily="34" charset="-122"/>
              </a:rPr>
              <a:t>·</a:t>
            </a:r>
            <a:r>
              <a:rPr lang="zh-CN" altLang="en-US" sz="2200" dirty="0">
                <a:solidFill>
                  <a:schemeClr val="bg1"/>
                </a:solidFill>
                <a:latin typeface="思源黑体 Regular" panose="020B0500000000000000" pitchFamily="34" charset="-122"/>
                <a:ea typeface="思源黑体 Regular" panose="020B0500000000000000" pitchFamily="34" charset="-122"/>
              </a:rPr>
              <a:t>东夷传</a:t>
            </a:r>
            <a:r>
              <a:rPr lang="en-US" altLang="zh-CN" sz="2200" dirty="0">
                <a:solidFill>
                  <a:schemeClr val="bg1"/>
                </a:solidFill>
                <a:latin typeface="思源黑体 Regular" panose="020B0500000000000000" pitchFamily="34" charset="-122"/>
                <a:ea typeface="思源黑体 Regular" panose="020B0500000000000000" pitchFamily="34" charset="-122"/>
              </a:rPr>
              <a:t>》</a:t>
            </a:r>
            <a:r>
              <a:rPr lang="zh-CN" altLang="en-US" sz="2200" dirty="0">
                <a:solidFill>
                  <a:schemeClr val="bg1"/>
                </a:solidFill>
                <a:latin typeface="思源黑体 Regular" panose="020B0500000000000000" pitchFamily="34" charset="-122"/>
                <a:ea typeface="思源黑体 Regular" panose="020B0500000000000000" pitchFamily="34" charset="-122"/>
              </a:rPr>
              <a:t>记载光武帝赐</a:t>
            </a:r>
            <a:r>
              <a:rPr lang="zh-CN" altLang="en-US" sz="2200" dirty="0">
                <a:solidFill>
                  <a:srgbClr val="FFFF00"/>
                </a:solidFill>
                <a:latin typeface="思源黑体 Regular" panose="020B0500000000000000" pitchFamily="34" charset="-122"/>
                <a:ea typeface="思源黑体 Regular" panose="020B0500000000000000" pitchFamily="34" charset="-122"/>
              </a:rPr>
              <a:t>倭奴国王</a:t>
            </a:r>
            <a:r>
              <a:rPr lang="zh-CN" altLang="en-US" sz="2200" dirty="0">
                <a:solidFill>
                  <a:schemeClr val="bg1"/>
                </a:solidFill>
                <a:latin typeface="思源黑体 Regular" panose="020B0500000000000000" pitchFamily="34" charset="-122"/>
                <a:ea typeface="思源黑体 Regular" panose="020B0500000000000000" pitchFamily="34" charset="-122"/>
              </a:rPr>
              <a:t>金印。</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457200" indent="-4572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“倭人在带方东南大海之中，依山岛为国邑，旧百余国。</a:t>
            </a:r>
            <a:r>
              <a:rPr lang="en-US" altLang="zh-CN" sz="2200" dirty="0">
                <a:solidFill>
                  <a:schemeClr val="bg1"/>
                </a:solidFill>
                <a:latin typeface="思源黑体 Regular" panose="020B0500000000000000" pitchFamily="34" charset="-122"/>
                <a:ea typeface="思源黑体 Regular" panose="020B0500000000000000" pitchFamily="34" charset="-122"/>
              </a:rPr>
              <a:t>……</a:t>
            </a:r>
            <a:r>
              <a:rPr lang="zh-CN" altLang="en-US" sz="2200" dirty="0">
                <a:solidFill>
                  <a:schemeClr val="bg1"/>
                </a:solidFill>
                <a:latin typeface="思源黑体 Regular" panose="020B0500000000000000" pitchFamily="34" charset="-122"/>
                <a:ea typeface="思源黑体 Regular" panose="020B0500000000000000" pitchFamily="34" charset="-122"/>
              </a:rPr>
              <a:t>女王国东渡海千余里，复有国，皆倭种。”</a:t>
            </a:r>
            <a:r>
              <a:rPr lang="en-US" altLang="zh-CN" sz="2200" dirty="0">
                <a:solidFill>
                  <a:schemeClr val="bg1"/>
                </a:solidFill>
                <a:latin typeface="思源黑体 Regular" panose="020B0500000000000000" pitchFamily="34" charset="-122"/>
                <a:ea typeface="思源黑体 Regular" panose="020B0500000000000000" pitchFamily="34" charset="-122"/>
              </a:rPr>
              <a:t>——《</a:t>
            </a:r>
            <a:r>
              <a:rPr lang="zh-CN" altLang="en-US" sz="2200" dirty="0">
                <a:solidFill>
                  <a:schemeClr val="bg1"/>
                </a:solidFill>
                <a:latin typeface="思源黑体 Regular" panose="020B0500000000000000" pitchFamily="34" charset="-122"/>
                <a:ea typeface="思源黑体 Regular" panose="020B0500000000000000" pitchFamily="34" charset="-122"/>
              </a:rPr>
              <a:t>三国志</a:t>
            </a:r>
            <a:r>
              <a:rPr lang="en-US" altLang="zh-CN" sz="2200" dirty="0">
                <a:solidFill>
                  <a:schemeClr val="bg1"/>
                </a:solidFill>
                <a:latin typeface="思源黑体 Regular" panose="020B0500000000000000" pitchFamily="34" charset="-122"/>
                <a:ea typeface="思源黑体 Regular" panose="020B0500000000000000" pitchFamily="34" charset="-122"/>
              </a:rPr>
              <a:t>·</a:t>
            </a:r>
            <a:r>
              <a:rPr lang="zh-CN" altLang="en-US" sz="2200" dirty="0">
                <a:solidFill>
                  <a:schemeClr val="bg1"/>
                </a:solidFill>
                <a:latin typeface="思源黑体 Regular" panose="020B0500000000000000" pitchFamily="34" charset="-122"/>
                <a:ea typeface="思源黑体 Regular" panose="020B0500000000000000" pitchFamily="34" charset="-122"/>
              </a:rPr>
              <a:t>魏书</a:t>
            </a:r>
            <a:r>
              <a:rPr lang="en-US" altLang="zh-CN" sz="2200" dirty="0">
                <a:solidFill>
                  <a:schemeClr val="bg1"/>
                </a:solidFill>
                <a:latin typeface="思源黑体 Regular" panose="020B0500000000000000" pitchFamily="34" charset="-122"/>
                <a:ea typeface="思源黑体 Regular" panose="020B0500000000000000" pitchFamily="34" charset="-122"/>
              </a:rPr>
              <a:t>·</a:t>
            </a:r>
            <a:r>
              <a:rPr lang="zh-CN" altLang="en-US" sz="2200" dirty="0">
                <a:solidFill>
                  <a:schemeClr val="bg1"/>
                </a:solidFill>
                <a:latin typeface="思源黑体 Regular" panose="020B0500000000000000" pitchFamily="34" charset="-122"/>
                <a:ea typeface="思源黑体 Regular" panose="020B0500000000000000" pitchFamily="34" charset="-122"/>
              </a:rPr>
              <a:t>东夷传</a:t>
            </a:r>
            <a:r>
              <a:rPr lang="en-US" altLang="zh-CN" sz="2200" dirty="0">
                <a:solidFill>
                  <a:schemeClr val="bg1"/>
                </a:solidFill>
                <a:latin typeface="思源黑体 Regular" panose="020B0500000000000000" pitchFamily="34" charset="-122"/>
                <a:ea typeface="思源黑体 Regular" panose="020B0500000000000000" pitchFamily="34" charset="-122"/>
              </a:rPr>
              <a:t>·</a:t>
            </a:r>
            <a:r>
              <a:rPr lang="zh-CN" altLang="en-US" sz="2200" dirty="0">
                <a:solidFill>
                  <a:schemeClr val="bg1"/>
                </a:solidFill>
                <a:latin typeface="思源黑体 Regular" panose="020B0500000000000000" pitchFamily="34" charset="-122"/>
                <a:ea typeface="思源黑体 Regular" panose="020B0500000000000000" pitchFamily="34" charset="-122"/>
              </a:rPr>
              <a:t>倭人</a:t>
            </a:r>
            <a:r>
              <a:rPr lang="en-US" altLang="zh-CN" sz="2200" dirty="0">
                <a:solidFill>
                  <a:schemeClr val="bg1"/>
                </a:solidFill>
                <a:latin typeface="思源黑体 Regular" panose="020B0500000000000000" pitchFamily="34" charset="-122"/>
                <a:ea typeface="思源黑体 Regular" panose="020B0500000000000000" pitchFamily="34" charset="-122"/>
              </a:rPr>
              <a:t>》</a:t>
            </a:r>
          </a:p>
          <a:p>
            <a:pPr marL="457200" indent="-4572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倭有矮小、遥远之意。也有说法倭来自日语第一人称。尚无定论。</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p:txBody>
      </p:sp>
      <p:sp>
        <p:nvSpPr>
          <p:cNvPr id="5" name="文本框 4"/>
          <p:cNvSpPr txBox="1"/>
          <p:nvPr/>
        </p:nvSpPr>
        <p:spPr>
          <a:xfrm>
            <a:off x="603910" y="332564"/>
            <a:ext cx="5599610" cy="707886"/>
          </a:xfrm>
          <a:prstGeom prst="rect">
            <a:avLst/>
          </a:prstGeom>
          <a:noFill/>
        </p:spPr>
        <p:txBody>
          <a:bodyPr wrap="none" rtlCol="0">
            <a:spAutoFit/>
          </a:bodyPr>
          <a:lstStyle/>
          <a:p>
            <a:r>
              <a:rPr lang="zh-CN" altLang="en-US" sz="4000" dirty="0">
                <a:solidFill>
                  <a:schemeClr val="bg1"/>
                </a:solidFill>
                <a:latin typeface="思源黑体 Regular" panose="020B0500000000000000" pitchFamily="34" charset="-122"/>
                <a:ea typeface="思源黑体 Regular" panose="020B0500000000000000" pitchFamily="34" charset="-122"/>
              </a:rPr>
              <a:t>（一）</a:t>
            </a:r>
            <a:r>
              <a:rPr lang="en-US" altLang="zh-CN" sz="4000" dirty="0">
                <a:solidFill>
                  <a:schemeClr val="bg1"/>
                </a:solidFill>
                <a:latin typeface="思源黑体 Regular" panose="020B0500000000000000" pitchFamily="34" charset="-122"/>
                <a:ea typeface="思源黑体 Regular" panose="020B0500000000000000" pitchFamily="34" charset="-122"/>
              </a:rPr>
              <a:t>6</a:t>
            </a:r>
            <a:r>
              <a:rPr lang="zh-CN" altLang="en-US" sz="4000" dirty="0">
                <a:solidFill>
                  <a:schemeClr val="bg1"/>
                </a:solidFill>
                <a:latin typeface="思源黑体 Regular" panose="020B0500000000000000" pitchFamily="34" charset="-122"/>
                <a:ea typeface="思源黑体 Regular" panose="020B0500000000000000" pitchFamily="34" charset="-122"/>
              </a:rPr>
              <a:t>世纪以前的日本</a:t>
            </a:r>
          </a:p>
        </p:txBody>
      </p:sp>
      <p:sp>
        <p:nvSpPr>
          <p:cNvPr id="2" name="文本框 1"/>
          <p:cNvSpPr txBox="1"/>
          <p:nvPr/>
        </p:nvSpPr>
        <p:spPr>
          <a:xfrm>
            <a:off x="603910" y="1433139"/>
            <a:ext cx="1338828" cy="553998"/>
          </a:xfrm>
          <a:prstGeom prst="rect">
            <a:avLst/>
          </a:prstGeom>
          <a:noFill/>
        </p:spPr>
        <p:txBody>
          <a:bodyPr wrap="none" rtlCol="0">
            <a:spAutoFit/>
          </a:bodyPr>
          <a:lstStyle/>
          <a:p>
            <a:r>
              <a:rPr lang="en-US" altLang="zh-CN" sz="3000" dirty="0">
                <a:solidFill>
                  <a:schemeClr val="bg1"/>
                </a:solidFill>
                <a:latin typeface="思源黑体 Regular" panose="020B0500000000000000" pitchFamily="34" charset="-122"/>
                <a:ea typeface="思源黑体 Regular" panose="020B0500000000000000" pitchFamily="34" charset="-122"/>
              </a:rPr>
              <a:t>“</a:t>
            </a:r>
            <a:r>
              <a:rPr lang="zh-CN" altLang="en-US" sz="3000" dirty="0">
                <a:solidFill>
                  <a:schemeClr val="bg1"/>
                </a:solidFill>
                <a:latin typeface="思源黑体 Regular" panose="020B0500000000000000" pitchFamily="34" charset="-122"/>
                <a:ea typeface="思源黑体 Regular" panose="020B0500000000000000" pitchFamily="34" charset="-122"/>
              </a:rPr>
              <a:t>倭</a:t>
            </a:r>
            <a:r>
              <a:rPr lang="en-US" altLang="zh-CN" sz="3000" dirty="0">
                <a:solidFill>
                  <a:schemeClr val="bg1"/>
                </a:solidFill>
                <a:latin typeface="思源黑体 Regular" panose="020B0500000000000000" pitchFamily="34" charset="-122"/>
                <a:ea typeface="思源黑体 Regular" panose="020B0500000000000000" pitchFamily="34" charset="-122"/>
              </a:rPr>
              <a:t>”</a:t>
            </a:r>
            <a:endParaRPr lang="zh-CN" altLang="en-US" sz="3000" dirty="0">
              <a:solidFill>
                <a:schemeClr val="bg1"/>
              </a:solidFill>
              <a:latin typeface="思源黑体 Regular" panose="020B0500000000000000" pitchFamily="34" charset="-122"/>
              <a:ea typeface="思源黑体 Regular" panose="020B0500000000000000" pitchFamily="34" charset="-122"/>
            </a:endParaRPr>
          </a:p>
        </p:txBody>
      </p:sp>
    </p:spTree>
    <p:extLst>
      <p:ext uri="{BB962C8B-B14F-4D97-AF65-F5344CB8AC3E}">
        <p14:creationId xmlns:p14="http://schemas.microsoft.com/office/powerpoint/2010/main" val="167983872"/>
      </p:ext>
    </p:extLst>
  </p:cSld>
  <p:clrMapOvr>
    <a:masterClrMapping/>
  </p:clrMapOvr>
  <p:transition spd="med">
    <p:pull/>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603910" y="2379826"/>
            <a:ext cx="10826090" cy="4154984"/>
          </a:xfrm>
          <a:prstGeom prst="rect">
            <a:avLst/>
          </a:prstGeom>
        </p:spPr>
        <p:txBody>
          <a:bodyPr wrap="square">
            <a:spAutoFit/>
          </a:bodyPr>
          <a:lstStyle/>
          <a:p>
            <a:pPr marL="457200" indent="-457200" algn="just">
              <a:lnSpc>
                <a:spcPct val="150000"/>
              </a:lnSpc>
              <a:buFont typeface="Wingdings" panose="05000000000000000000" pitchFamily="2" charset="2"/>
              <a:buChar char="u"/>
            </a:pPr>
            <a:r>
              <a:rPr lang="ja-JP" altLang="en-US" sz="2200" dirty="0">
                <a:solidFill>
                  <a:schemeClr val="bg1"/>
                </a:solidFill>
                <a:latin typeface="思源黑体 Regular" panose="020B0500000000000000" pitchFamily="34" charset="-122"/>
                <a:ea typeface="思源黑体 Regular" panose="020B0500000000000000" pitchFamily="34" charset="-122"/>
              </a:rPr>
              <a:t>与中国接触之前，日本人自称やまと和ひのもと，意思即为太阳升起之地。</a:t>
            </a:r>
            <a:endParaRPr lang="en-US" altLang="ja-JP" sz="2200" dirty="0">
              <a:solidFill>
                <a:schemeClr val="bg1"/>
              </a:solidFill>
              <a:latin typeface="思源黑体 Regular" panose="020B0500000000000000" pitchFamily="34" charset="-122"/>
              <a:ea typeface="思源黑体 Regular" panose="020B0500000000000000" pitchFamily="34" charset="-122"/>
            </a:endParaRPr>
          </a:p>
          <a:p>
            <a:pPr marL="457200" indent="-4572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通行的观点认为，</a:t>
            </a:r>
            <a:r>
              <a:rPr lang="ja-JP" altLang="en-US" sz="2200" dirty="0">
                <a:solidFill>
                  <a:schemeClr val="bg1"/>
                </a:solidFill>
                <a:latin typeface="思源黑体 Regular" panose="020B0500000000000000" pitchFamily="34" charset="-122"/>
                <a:ea typeface="思源黑体 Regular" panose="020B0500000000000000" pitchFamily="34" charset="-122"/>
              </a:rPr>
              <a:t>汉字传入日本后，日本以“倭”字带有歧视意味，故以“和”代替“倭”，读音相同，以“日本”表示ひのもと。 </a:t>
            </a:r>
            <a:endParaRPr lang="en-US" altLang="ja-JP" sz="2200" dirty="0">
              <a:solidFill>
                <a:schemeClr val="bg1"/>
              </a:solidFill>
              <a:latin typeface="思源黑体 Regular" panose="020B0500000000000000" pitchFamily="34" charset="-122"/>
              <a:ea typeface="思源黑体 Regular" panose="020B0500000000000000" pitchFamily="34" charset="-122"/>
            </a:endParaRPr>
          </a:p>
          <a:p>
            <a:pPr marL="457200" indent="-4572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“日本国，倭国之别种，以其国在日边，故以日本为名；或曰倭国自恶其名不雅，改为日本。或云日本旧小国，并倭国之地，其人入朝者，多自矜大，不以实对，故中国疑焉。”</a:t>
            </a:r>
            <a:r>
              <a:rPr lang="en-US" altLang="zh-CN" sz="2200" dirty="0">
                <a:solidFill>
                  <a:schemeClr val="bg1"/>
                </a:solidFill>
                <a:latin typeface="思源黑体 Regular" panose="020B0500000000000000" pitchFamily="34" charset="-122"/>
                <a:ea typeface="思源黑体 Regular" panose="020B0500000000000000" pitchFamily="34" charset="-122"/>
              </a:rPr>
              <a:t>——《</a:t>
            </a:r>
            <a:r>
              <a:rPr lang="zh-CN" altLang="en-US" sz="2200" dirty="0">
                <a:solidFill>
                  <a:schemeClr val="bg1"/>
                </a:solidFill>
                <a:latin typeface="思源黑体 Regular" panose="020B0500000000000000" pitchFamily="34" charset="-122"/>
                <a:ea typeface="思源黑体 Regular" panose="020B0500000000000000" pitchFamily="34" charset="-122"/>
              </a:rPr>
              <a:t>旧唐书</a:t>
            </a:r>
            <a:r>
              <a:rPr lang="en-US" altLang="zh-CN" sz="2200" dirty="0">
                <a:solidFill>
                  <a:schemeClr val="bg1"/>
                </a:solidFill>
                <a:latin typeface="思源黑体 Regular" panose="020B0500000000000000" pitchFamily="34" charset="-122"/>
                <a:ea typeface="思源黑体 Regular" panose="020B0500000000000000" pitchFamily="34" charset="-122"/>
              </a:rPr>
              <a:t>》</a:t>
            </a:r>
          </a:p>
          <a:p>
            <a:pPr marL="457200" indent="-4572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“日本，古倭奴也</a:t>
            </a:r>
            <a:r>
              <a:rPr lang="en-US" altLang="zh-CN" sz="2200" dirty="0">
                <a:solidFill>
                  <a:schemeClr val="bg1"/>
                </a:solidFill>
                <a:latin typeface="思源黑体 Regular" panose="020B0500000000000000" pitchFamily="34" charset="-122"/>
                <a:ea typeface="思源黑体 Regular" panose="020B0500000000000000" pitchFamily="34" charset="-122"/>
              </a:rPr>
              <a:t>……</a:t>
            </a:r>
            <a:r>
              <a:rPr lang="zh-CN" altLang="en-US" sz="2200" dirty="0">
                <a:solidFill>
                  <a:schemeClr val="bg1"/>
                </a:solidFill>
                <a:latin typeface="思源黑体 Regular" panose="020B0500000000000000" pitchFamily="34" charset="-122"/>
                <a:ea typeface="思源黑体 Regular" panose="020B0500000000000000" pitchFamily="34" charset="-122"/>
              </a:rPr>
              <a:t>后稍习夏音，恶倭名，更号日本。使者自言，国近日所出，以为名。或云日本乃小国，为倭所并，故冒其号。”</a:t>
            </a:r>
            <a:r>
              <a:rPr lang="en-US" altLang="zh-CN" sz="2200" dirty="0">
                <a:solidFill>
                  <a:schemeClr val="bg1"/>
                </a:solidFill>
                <a:latin typeface="思源黑体 Regular" panose="020B0500000000000000" pitchFamily="34" charset="-122"/>
                <a:ea typeface="思源黑体 Regular" panose="020B0500000000000000" pitchFamily="34" charset="-122"/>
              </a:rPr>
              <a:t>——《</a:t>
            </a:r>
            <a:r>
              <a:rPr lang="zh-CN" altLang="en-US" sz="2200" dirty="0">
                <a:solidFill>
                  <a:schemeClr val="bg1"/>
                </a:solidFill>
                <a:latin typeface="思源黑体 Regular" panose="020B0500000000000000" pitchFamily="34" charset="-122"/>
                <a:ea typeface="思源黑体 Regular" panose="020B0500000000000000" pitchFamily="34" charset="-122"/>
              </a:rPr>
              <a:t>新唐书</a:t>
            </a:r>
            <a:r>
              <a:rPr lang="en-US" altLang="zh-CN" sz="2200" dirty="0">
                <a:solidFill>
                  <a:schemeClr val="bg1"/>
                </a:solidFill>
                <a:latin typeface="思源黑体 Regular" panose="020B0500000000000000" pitchFamily="34" charset="-122"/>
                <a:ea typeface="思源黑体 Regular" panose="020B0500000000000000" pitchFamily="34" charset="-122"/>
              </a:rPr>
              <a:t>》</a:t>
            </a:r>
          </a:p>
        </p:txBody>
      </p:sp>
      <p:sp>
        <p:nvSpPr>
          <p:cNvPr id="5" name="文本框 4"/>
          <p:cNvSpPr txBox="1"/>
          <p:nvPr/>
        </p:nvSpPr>
        <p:spPr>
          <a:xfrm>
            <a:off x="603910" y="332564"/>
            <a:ext cx="5599610" cy="707886"/>
          </a:xfrm>
          <a:prstGeom prst="rect">
            <a:avLst/>
          </a:prstGeom>
          <a:noFill/>
        </p:spPr>
        <p:txBody>
          <a:bodyPr wrap="none" rtlCol="0">
            <a:spAutoFit/>
          </a:bodyPr>
          <a:lstStyle/>
          <a:p>
            <a:r>
              <a:rPr lang="zh-CN" altLang="en-US" sz="4000" dirty="0">
                <a:solidFill>
                  <a:schemeClr val="bg1"/>
                </a:solidFill>
                <a:latin typeface="思源黑体 Regular" panose="020B0500000000000000" pitchFamily="34" charset="-122"/>
                <a:ea typeface="思源黑体 Regular" panose="020B0500000000000000" pitchFamily="34" charset="-122"/>
              </a:rPr>
              <a:t>（一）</a:t>
            </a:r>
            <a:r>
              <a:rPr lang="en-US" altLang="zh-CN" sz="4000" dirty="0">
                <a:solidFill>
                  <a:schemeClr val="bg1"/>
                </a:solidFill>
                <a:latin typeface="思源黑体 Regular" panose="020B0500000000000000" pitchFamily="34" charset="-122"/>
                <a:ea typeface="思源黑体 Regular" panose="020B0500000000000000" pitchFamily="34" charset="-122"/>
              </a:rPr>
              <a:t>6</a:t>
            </a:r>
            <a:r>
              <a:rPr lang="zh-CN" altLang="en-US" sz="4000" dirty="0">
                <a:solidFill>
                  <a:schemeClr val="bg1"/>
                </a:solidFill>
                <a:latin typeface="思源黑体 Regular" panose="020B0500000000000000" pitchFamily="34" charset="-122"/>
                <a:ea typeface="思源黑体 Regular" panose="020B0500000000000000" pitchFamily="34" charset="-122"/>
              </a:rPr>
              <a:t>世纪以前的日本</a:t>
            </a:r>
          </a:p>
        </p:txBody>
      </p:sp>
      <p:sp>
        <p:nvSpPr>
          <p:cNvPr id="2" name="文本框 1"/>
          <p:cNvSpPr txBox="1"/>
          <p:nvPr/>
        </p:nvSpPr>
        <p:spPr>
          <a:xfrm>
            <a:off x="603910" y="1433139"/>
            <a:ext cx="1723549" cy="553998"/>
          </a:xfrm>
          <a:prstGeom prst="rect">
            <a:avLst/>
          </a:prstGeom>
          <a:noFill/>
        </p:spPr>
        <p:txBody>
          <a:bodyPr wrap="none" rtlCol="0">
            <a:spAutoFit/>
          </a:bodyPr>
          <a:lstStyle/>
          <a:p>
            <a:r>
              <a:rPr lang="en-US" altLang="zh-CN" sz="3000" dirty="0">
                <a:solidFill>
                  <a:schemeClr val="bg1"/>
                </a:solidFill>
                <a:latin typeface="思源黑体 Regular" panose="020B0500000000000000" pitchFamily="34" charset="-122"/>
                <a:ea typeface="思源黑体 Regular" panose="020B0500000000000000" pitchFamily="34" charset="-122"/>
              </a:rPr>
              <a:t>“</a:t>
            </a:r>
            <a:r>
              <a:rPr lang="zh-CN" altLang="en-US" sz="3000" dirty="0">
                <a:solidFill>
                  <a:schemeClr val="bg1"/>
                </a:solidFill>
                <a:latin typeface="思源黑体 Regular" panose="020B0500000000000000" pitchFamily="34" charset="-122"/>
                <a:ea typeface="思源黑体 Regular" panose="020B0500000000000000" pitchFamily="34" charset="-122"/>
              </a:rPr>
              <a:t>日本</a:t>
            </a:r>
            <a:r>
              <a:rPr lang="en-US" altLang="zh-CN" sz="3000" dirty="0">
                <a:solidFill>
                  <a:schemeClr val="bg1"/>
                </a:solidFill>
                <a:latin typeface="思源黑体 Regular" panose="020B0500000000000000" pitchFamily="34" charset="-122"/>
                <a:ea typeface="思源黑体 Regular" panose="020B0500000000000000" pitchFamily="34" charset="-122"/>
              </a:rPr>
              <a:t>”</a:t>
            </a:r>
            <a:endParaRPr lang="zh-CN" altLang="en-US" sz="3000" dirty="0">
              <a:solidFill>
                <a:schemeClr val="bg1"/>
              </a:solidFill>
              <a:latin typeface="思源黑体 Regular" panose="020B0500000000000000" pitchFamily="34" charset="-122"/>
              <a:ea typeface="思源黑体 Regular" panose="020B0500000000000000" pitchFamily="34" charset="-122"/>
            </a:endParaRPr>
          </a:p>
        </p:txBody>
      </p:sp>
    </p:spTree>
    <p:extLst>
      <p:ext uri="{BB962C8B-B14F-4D97-AF65-F5344CB8AC3E}">
        <p14:creationId xmlns:p14="http://schemas.microsoft.com/office/powerpoint/2010/main" val="3076063623"/>
      </p:ext>
    </p:extLst>
  </p:cSld>
  <p:clrMapOvr>
    <a:masterClrMapping/>
  </p:clrMapOvr>
  <p:transition spd="med">
    <p:pull/>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603910" y="2379826"/>
            <a:ext cx="10826090" cy="4166653"/>
          </a:xfrm>
          <a:prstGeom prst="rect">
            <a:avLst/>
          </a:prstGeom>
        </p:spPr>
        <p:txBody>
          <a:bodyPr wrap="square">
            <a:spAutoFit/>
          </a:bodyPr>
          <a:lstStyle/>
          <a:p>
            <a:pPr marL="457200" indent="-457200" algn="just">
              <a:lnSpc>
                <a:spcPts val="32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氏姓制是大和国政治体制核心。</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457200" indent="-457200" algn="just">
              <a:lnSpc>
                <a:spcPts val="3200"/>
              </a:lnSpc>
              <a:buFont typeface="Wingdings" panose="05000000000000000000" pitchFamily="2" charset="2"/>
              <a:buChar char="u"/>
            </a:pPr>
            <a:r>
              <a:rPr lang="zh-CN" altLang="en-US" sz="2200" dirty="0">
                <a:solidFill>
                  <a:srgbClr val="FFFF00"/>
                </a:solidFill>
                <a:latin typeface="思源黑体 Regular" panose="020B0500000000000000" pitchFamily="34" charset="-122"/>
                <a:ea typeface="思源黑体 Regular" panose="020B0500000000000000" pitchFamily="34" charset="-122"/>
              </a:rPr>
              <a:t>氏</a:t>
            </a:r>
            <a:r>
              <a:rPr lang="zh-CN" altLang="en-US" sz="2200" dirty="0">
                <a:solidFill>
                  <a:schemeClr val="bg1"/>
                </a:solidFill>
                <a:latin typeface="思源黑体 Regular" panose="020B0500000000000000" pitchFamily="34" charset="-122"/>
                <a:ea typeface="思源黑体 Regular" panose="020B0500000000000000" pitchFamily="34" charset="-122"/>
              </a:rPr>
              <a:t>是中央和地方的豪强氏族，表明出身地区（葛城氏、石川氏）、职业（忌部氏、服部氏）、门第（久米式）等；</a:t>
            </a:r>
            <a:r>
              <a:rPr lang="zh-CN" altLang="en-US" sz="2200" dirty="0">
                <a:solidFill>
                  <a:srgbClr val="FFFF00"/>
                </a:solidFill>
                <a:latin typeface="思源黑体 Regular" panose="020B0500000000000000" pitchFamily="34" charset="-122"/>
                <a:ea typeface="思源黑体 Regular" panose="020B0500000000000000" pitchFamily="34" charset="-122"/>
              </a:rPr>
              <a:t>姓</a:t>
            </a:r>
            <a:r>
              <a:rPr lang="zh-CN" altLang="en-US" sz="2200" dirty="0">
                <a:solidFill>
                  <a:schemeClr val="bg1"/>
                </a:solidFill>
                <a:latin typeface="思源黑体 Regular" panose="020B0500000000000000" pitchFamily="34" charset="-122"/>
                <a:ea typeface="思源黑体 Regular" panose="020B0500000000000000" pitchFamily="34" charset="-122"/>
              </a:rPr>
              <a:t>是表示各氏等级差别的标志，从高到低有臣、连、君、直等姓。</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457200" indent="-457200" algn="just">
              <a:lnSpc>
                <a:spcPts val="32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中央政府的重要官职均由臣姓和连姓担任，臣姓地位更高。此二者称“大臣”、“大连”。地方官职伴造、国造、县主、稻置等由臣、连、君、早、直、首六姓豪族担任，以下是部民、奴隶。</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457200" indent="-457200" algn="just">
              <a:lnSpc>
                <a:spcPts val="32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氏姓成为各级贵族在政治上、经济上享受</a:t>
            </a:r>
            <a:r>
              <a:rPr lang="zh-CN" altLang="en-US" sz="2200" dirty="0">
                <a:solidFill>
                  <a:srgbClr val="FFFF00"/>
                </a:solidFill>
                <a:latin typeface="思源黑体 Regular" panose="020B0500000000000000" pitchFamily="34" charset="-122"/>
                <a:ea typeface="思源黑体 Regular" panose="020B0500000000000000" pitchFamily="34" charset="-122"/>
              </a:rPr>
              <a:t>世袭特权</a:t>
            </a:r>
            <a:r>
              <a:rPr lang="zh-CN" altLang="en-US" sz="2200" dirty="0">
                <a:solidFill>
                  <a:schemeClr val="bg1"/>
                </a:solidFill>
                <a:latin typeface="思源黑体 Regular" panose="020B0500000000000000" pitchFamily="34" charset="-122"/>
                <a:ea typeface="思源黑体 Regular" panose="020B0500000000000000" pitchFamily="34" charset="-122"/>
              </a:rPr>
              <a:t>的依据。在此世袭体制下，中央易倦怠，支撑和推动大和政治发展的是地方的中心豪族集团，统称“伴造”，即生产集团的首领，具体职能即管理部民生产者。</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p:txBody>
      </p:sp>
      <p:sp>
        <p:nvSpPr>
          <p:cNvPr id="5" name="文本框 4"/>
          <p:cNvSpPr txBox="1"/>
          <p:nvPr/>
        </p:nvSpPr>
        <p:spPr>
          <a:xfrm>
            <a:off x="603910" y="332564"/>
            <a:ext cx="5599610" cy="707886"/>
          </a:xfrm>
          <a:prstGeom prst="rect">
            <a:avLst/>
          </a:prstGeom>
          <a:noFill/>
        </p:spPr>
        <p:txBody>
          <a:bodyPr wrap="none" rtlCol="0">
            <a:spAutoFit/>
          </a:bodyPr>
          <a:lstStyle/>
          <a:p>
            <a:r>
              <a:rPr lang="zh-CN" altLang="en-US" sz="4000" dirty="0">
                <a:solidFill>
                  <a:schemeClr val="bg1"/>
                </a:solidFill>
                <a:latin typeface="思源黑体 Regular" panose="020B0500000000000000" pitchFamily="34" charset="-122"/>
                <a:ea typeface="思源黑体 Regular" panose="020B0500000000000000" pitchFamily="34" charset="-122"/>
              </a:rPr>
              <a:t>（一）</a:t>
            </a:r>
            <a:r>
              <a:rPr lang="en-US" altLang="zh-CN" sz="4000" dirty="0">
                <a:solidFill>
                  <a:schemeClr val="bg1"/>
                </a:solidFill>
                <a:latin typeface="思源黑体 Regular" panose="020B0500000000000000" pitchFamily="34" charset="-122"/>
                <a:ea typeface="思源黑体 Regular" panose="020B0500000000000000" pitchFamily="34" charset="-122"/>
              </a:rPr>
              <a:t>6</a:t>
            </a:r>
            <a:r>
              <a:rPr lang="zh-CN" altLang="en-US" sz="4000" dirty="0">
                <a:solidFill>
                  <a:schemeClr val="bg1"/>
                </a:solidFill>
                <a:latin typeface="思源黑体 Regular" panose="020B0500000000000000" pitchFamily="34" charset="-122"/>
                <a:ea typeface="思源黑体 Regular" panose="020B0500000000000000" pitchFamily="34" charset="-122"/>
              </a:rPr>
              <a:t>世纪以前的日本</a:t>
            </a:r>
          </a:p>
        </p:txBody>
      </p:sp>
      <p:sp>
        <p:nvSpPr>
          <p:cNvPr id="2" name="文本框 1"/>
          <p:cNvSpPr txBox="1"/>
          <p:nvPr/>
        </p:nvSpPr>
        <p:spPr>
          <a:xfrm>
            <a:off x="603910" y="1433139"/>
            <a:ext cx="1338828" cy="553998"/>
          </a:xfrm>
          <a:prstGeom prst="rect">
            <a:avLst/>
          </a:prstGeom>
          <a:noFill/>
        </p:spPr>
        <p:txBody>
          <a:bodyPr wrap="none" rtlCol="0">
            <a:spAutoFit/>
          </a:bodyPr>
          <a:lstStyle/>
          <a:p>
            <a:r>
              <a:rPr lang="zh-CN" altLang="en-US" sz="3000" dirty="0">
                <a:solidFill>
                  <a:srgbClr val="FFFF00"/>
                </a:solidFill>
                <a:latin typeface="思源黑体 Regular" panose="020B0500000000000000" pitchFamily="34" charset="-122"/>
                <a:ea typeface="思源黑体 Regular" panose="020B0500000000000000" pitchFamily="34" charset="-122"/>
              </a:rPr>
              <a:t>氏姓制</a:t>
            </a:r>
          </a:p>
        </p:txBody>
      </p:sp>
    </p:spTree>
    <p:extLst>
      <p:ext uri="{BB962C8B-B14F-4D97-AF65-F5344CB8AC3E}">
        <p14:creationId xmlns:p14="http://schemas.microsoft.com/office/powerpoint/2010/main" val="2631598265"/>
      </p:ext>
    </p:extLst>
  </p:cSld>
  <p:clrMapOvr>
    <a:masterClrMapping/>
  </p:clrMapOvr>
  <p:transition spd="med">
    <p:pull/>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603910" y="2379826"/>
            <a:ext cx="10826090" cy="3593420"/>
          </a:xfrm>
          <a:prstGeom prst="rect">
            <a:avLst/>
          </a:prstGeom>
        </p:spPr>
        <p:txBody>
          <a:bodyPr wrap="square">
            <a:spAutoFit/>
          </a:bodyPr>
          <a:lstStyle/>
          <a:p>
            <a:pPr marL="457200" indent="-4572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大和国主要的社会生产者称为部民，依据技术特长和贵族的生活需要分别编组成“部”。</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457200" indent="-4572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这种组织形式最早与祭神相关联，后逐渐扩展到全国各地和所有的生产领域。</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457200" indent="-4572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专门从事手工业生产的部民称</a:t>
            </a:r>
            <a:r>
              <a:rPr lang="zh-CN" altLang="en-US" sz="2200" dirty="0">
                <a:solidFill>
                  <a:srgbClr val="FFFF00"/>
                </a:solidFill>
                <a:latin typeface="思源黑体 Regular" panose="020B0500000000000000" pitchFamily="34" charset="-122"/>
                <a:ea typeface="思源黑体 Regular" panose="020B0500000000000000" pitchFamily="34" charset="-122"/>
              </a:rPr>
              <a:t>品部</a:t>
            </a:r>
            <a:r>
              <a:rPr lang="zh-CN" altLang="en-US" sz="2200" dirty="0">
                <a:solidFill>
                  <a:schemeClr val="bg1"/>
                </a:solidFill>
                <a:latin typeface="思源黑体 Regular" panose="020B0500000000000000" pitchFamily="34" charset="-122"/>
                <a:ea typeface="思源黑体 Regular" panose="020B0500000000000000" pitchFamily="34" charset="-122"/>
              </a:rPr>
              <a:t>民（又称伴部民）。从事农耕的称</a:t>
            </a:r>
            <a:r>
              <a:rPr lang="zh-CN" altLang="en-US" sz="2200" dirty="0">
                <a:solidFill>
                  <a:srgbClr val="FFFF00"/>
                </a:solidFill>
                <a:latin typeface="思源黑体 Regular" panose="020B0500000000000000" pitchFamily="34" charset="-122"/>
                <a:ea typeface="思源黑体 Regular" panose="020B0500000000000000" pitchFamily="34" charset="-122"/>
              </a:rPr>
              <a:t>田部</a:t>
            </a:r>
            <a:r>
              <a:rPr lang="zh-CN" altLang="en-US" sz="2200" dirty="0">
                <a:solidFill>
                  <a:schemeClr val="bg1"/>
                </a:solidFill>
                <a:latin typeface="思源黑体 Regular" panose="020B0500000000000000" pitchFamily="34" charset="-122"/>
                <a:ea typeface="思源黑体 Regular" panose="020B0500000000000000" pitchFamily="34" charset="-122"/>
              </a:rPr>
              <a:t>民。负责政府机关事务或侍卫的称</a:t>
            </a:r>
            <a:r>
              <a:rPr lang="zh-CN" altLang="en-US" sz="2200" dirty="0">
                <a:solidFill>
                  <a:srgbClr val="FFFF00"/>
                </a:solidFill>
                <a:latin typeface="思源黑体 Regular" panose="020B0500000000000000" pitchFamily="34" charset="-122"/>
                <a:ea typeface="思源黑体 Regular" panose="020B0500000000000000" pitchFamily="34" charset="-122"/>
              </a:rPr>
              <a:t>杂部</a:t>
            </a:r>
            <a:r>
              <a:rPr lang="zh-CN" altLang="en-US" sz="2200" dirty="0">
                <a:solidFill>
                  <a:schemeClr val="bg1"/>
                </a:solidFill>
                <a:latin typeface="思源黑体 Regular" panose="020B0500000000000000" pitchFamily="34" charset="-122"/>
                <a:ea typeface="思源黑体 Regular" panose="020B0500000000000000" pitchFamily="34" charset="-122"/>
              </a:rPr>
              <a:t>民。其中品部民就多达百种以上。</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457200" indent="-4572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部民根据隶属关系大致分为公有和私有两种；根据社会地位和阶级属性分为奴隶、具有封建主义因素的隶农、农奴三种，以隶农为主。</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p:txBody>
      </p:sp>
      <p:sp>
        <p:nvSpPr>
          <p:cNvPr id="5" name="文本框 4"/>
          <p:cNvSpPr txBox="1"/>
          <p:nvPr/>
        </p:nvSpPr>
        <p:spPr>
          <a:xfrm>
            <a:off x="603910" y="332564"/>
            <a:ext cx="5599610" cy="707886"/>
          </a:xfrm>
          <a:prstGeom prst="rect">
            <a:avLst/>
          </a:prstGeom>
          <a:noFill/>
        </p:spPr>
        <p:txBody>
          <a:bodyPr wrap="none" rtlCol="0">
            <a:spAutoFit/>
          </a:bodyPr>
          <a:lstStyle/>
          <a:p>
            <a:r>
              <a:rPr lang="zh-CN" altLang="en-US" sz="4000" dirty="0">
                <a:solidFill>
                  <a:schemeClr val="bg1"/>
                </a:solidFill>
                <a:latin typeface="思源黑体 Regular" panose="020B0500000000000000" pitchFamily="34" charset="-122"/>
                <a:ea typeface="思源黑体 Regular" panose="020B0500000000000000" pitchFamily="34" charset="-122"/>
              </a:rPr>
              <a:t>（一）</a:t>
            </a:r>
            <a:r>
              <a:rPr lang="en-US" altLang="zh-CN" sz="4000" dirty="0">
                <a:solidFill>
                  <a:schemeClr val="bg1"/>
                </a:solidFill>
                <a:latin typeface="思源黑体 Regular" panose="020B0500000000000000" pitchFamily="34" charset="-122"/>
                <a:ea typeface="思源黑体 Regular" panose="020B0500000000000000" pitchFamily="34" charset="-122"/>
              </a:rPr>
              <a:t>6</a:t>
            </a:r>
            <a:r>
              <a:rPr lang="zh-CN" altLang="en-US" sz="4000" dirty="0">
                <a:solidFill>
                  <a:schemeClr val="bg1"/>
                </a:solidFill>
                <a:latin typeface="思源黑体 Regular" panose="020B0500000000000000" pitchFamily="34" charset="-122"/>
                <a:ea typeface="思源黑体 Regular" panose="020B0500000000000000" pitchFamily="34" charset="-122"/>
              </a:rPr>
              <a:t>世纪以前的日本</a:t>
            </a:r>
          </a:p>
        </p:txBody>
      </p:sp>
      <p:sp>
        <p:nvSpPr>
          <p:cNvPr id="2" name="文本框 1"/>
          <p:cNvSpPr txBox="1"/>
          <p:nvPr/>
        </p:nvSpPr>
        <p:spPr>
          <a:xfrm>
            <a:off x="603910" y="1433139"/>
            <a:ext cx="1338828" cy="553998"/>
          </a:xfrm>
          <a:prstGeom prst="rect">
            <a:avLst/>
          </a:prstGeom>
          <a:noFill/>
        </p:spPr>
        <p:txBody>
          <a:bodyPr wrap="none" rtlCol="0">
            <a:spAutoFit/>
          </a:bodyPr>
          <a:lstStyle/>
          <a:p>
            <a:r>
              <a:rPr lang="zh-CN" altLang="en-US" sz="3000" dirty="0">
                <a:solidFill>
                  <a:srgbClr val="FFFF00"/>
                </a:solidFill>
                <a:latin typeface="思源黑体 Regular" panose="020B0500000000000000" pitchFamily="34" charset="-122"/>
                <a:ea typeface="思源黑体 Regular" panose="020B0500000000000000" pitchFamily="34" charset="-122"/>
              </a:rPr>
              <a:t>部民制</a:t>
            </a:r>
          </a:p>
        </p:txBody>
      </p:sp>
    </p:spTree>
    <p:extLst>
      <p:ext uri="{BB962C8B-B14F-4D97-AF65-F5344CB8AC3E}">
        <p14:creationId xmlns:p14="http://schemas.microsoft.com/office/powerpoint/2010/main" val="1647105321"/>
      </p:ext>
    </p:extLst>
  </p:cSld>
  <p:clrMapOvr>
    <a:masterClrMapping/>
  </p:clrMapOvr>
  <p:transition spd="med">
    <p:pull/>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603910" y="2379826"/>
            <a:ext cx="10826090" cy="4154984"/>
          </a:xfrm>
          <a:prstGeom prst="rect">
            <a:avLst/>
          </a:prstGeom>
        </p:spPr>
        <p:txBody>
          <a:bodyPr wrap="square">
            <a:spAutoFit/>
          </a:bodyPr>
          <a:lstStyle/>
          <a:p>
            <a:pPr marL="457200" indent="-4572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从</a:t>
            </a:r>
            <a:r>
              <a:rPr lang="en-US" altLang="zh-CN" sz="2200" dirty="0">
                <a:solidFill>
                  <a:schemeClr val="bg1"/>
                </a:solidFill>
                <a:latin typeface="思源黑体 Regular" panose="020B0500000000000000" pitchFamily="34" charset="-122"/>
                <a:ea typeface="思源黑体 Regular" panose="020B0500000000000000" pitchFamily="34" charset="-122"/>
              </a:rPr>
              <a:t>6</a:t>
            </a:r>
            <a:r>
              <a:rPr lang="zh-CN" altLang="en-US" sz="2200" dirty="0">
                <a:solidFill>
                  <a:schemeClr val="bg1"/>
                </a:solidFill>
                <a:latin typeface="思源黑体 Regular" panose="020B0500000000000000" pitchFamily="34" charset="-122"/>
                <a:ea typeface="思源黑体 Regular" panose="020B0500000000000000" pitchFamily="34" charset="-122"/>
              </a:rPr>
              <a:t>世纪中叶佛教传入日本，至</a:t>
            </a:r>
            <a:r>
              <a:rPr lang="en-US" altLang="zh-CN" sz="2200" dirty="0">
                <a:solidFill>
                  <a:schemeClr val="bg1"/>
                </a:solidFill>
                <a:latin typeface="思源黑体 Regular" panose="020B0500000000000000" pitchFamily="34" charset="-122"/>
                <a:ea typeface="思源黑体 Regular" panose="020B0500000000000000" pitchFamily="34" charset="-122"/>
              </a:rPr>
              <a:t>8</a:t>
            </a:r>
            <a:r>
              <a:rPr lang="zh-CN" altLang="en-US" sz="2200" dirty="0">
                <a:solidFill>
                  <a:schemeClr val="bg1"/>
                </a:solidFill>
                <a:latin typeface="思源黑体 Regular" panose="020B0500000000000000" pitchFamily="34" charset="-122"/>
                <a:ea typeface="思源黑体 Regular" panose="020B0500000000000000" pitchFamily="34" charset="-122"/>
              </a:rPr>
              <a:t>世纪初，历代王朝都城都在飞鸟地区（今奈良南</a:t>
            </a:r>
            <a:r>
              <a:rPr lang="en-US" altLang="zh-CN" sz="2200" dirty="0">
                <a:solidFill>
                  <a:schemeClr val="bg1"/>
                </a:solidFill>
                <a:latin typeface="思源黑体 Regular" panose="020B0500000000000000" pitchFamily="34" charset="-122"/>
                <a:ea typeface="思源黑体 Regular" panose="020B0500000000000000" pitchFamily="34" charset="-122"/>
              </a:rPr>
              <a:t>25</a:t>
            </a:r>
            <a:r>
              <a:rPr lang="zh-CN" altLang="en-US" sz="2200" dirty="0">
                <a:solidFill>
                  <a:schemeClr val="bg1"/>
                </a:solidFill>
                <a:latin typeface="思源黑体 Regular" panose="020B0500000000000000" pitchFamily="34" charset="-122"/>
                <a:ea typeface="思源黑体 Regular" panose="020B0500000000000000" pitchFamily="34" charset="-122"/>
              </a:rPr>
              <a:t>公里处，明日香村），史称飞鸟时代。最早为美术和建筑史划分，以大化改新为界，又可分为前期的飞鸟时代和大化改新后的白凤时代。</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457200" indent="-4572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从</a:t>
            </a:r>
            <a:r>
              <a:rPr lang="en-US" altLang="zh-CN" sz="2200" dirty="0">
                <a:solidFill>
                  <a:schemeClr val="bg1"/>
                </a:solidFill>
                <a:latin typeface="思源黑体 Regular" panose="020B0500000000000000" pitchFamily="34" charset="-122"/>
                <a:ea typeface="思源黑体 Regular" panose="020B0500000000000000" pitchFamily="34" charset="-122"/>
              </a:rPr>
              <a:t>6</a:t>
            </a:r>
            <a:r>
              <a:rPr lang="zh-CN" altLang="en-US" sz="2200" dirty="0">
                <a:solidFill>
                  <a:schemeClr val="bg1"/>
                </a:solidFill>
                <a:latin typeface="思源黑体 Regular" panose="020B0500000000000000" pitchFamily="34" charset="-122"/>
                <a:ea typeface="思源黑体 Regular" panose="020B0500000000000000" pitchFamily="34" charset="-122"/>
              </a:rPr>
              <a:t>世纪到</a:t>
            </a:r>
            <a:r>
              <a:rPr lang="en-US" altLang="zh-CN" sz="2200" dirty="0">
                <a:solidFill>
                  <a:schemeClr val="bg1"/>
                </a:solidFill>
                <a:latin typeface="思源黑体 Regular" panose="020B0500000000000000" pitchFamily="34" charset="-122"/>
                <a:ea typeface="思源黑体 Regular" panose="020B0500000000000000" pitchFamily="34" charset="-122"/>
              </a:rPr>
              <a:t>8</a:t>
            </a:r>
            <a:r>
              <a:rPr lang="zh-CN" altLang="en-US" sz="2200" dirty="0">
                <a:solidFill>
                  <a:schemeClr val="bg1"/>
                </a:solidFill>
                <a:latin typeface="思源黑体 Regular" panose="020B0500000000000000" pitchFamily="34" charset="-122"/>
                <a:ea typeface="思源黑体 Regular" panose="020B0500000000000000" pitchFamily="34" charset="-122"/>
              </a:rPr>
              <a:t>世纪，日本历史的主旋律是引进和吸收先进的中国隋唐文化，建立日本的封建制律令制国家。这一过程分为三步。</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457200" indent="-4572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圣德太子改革</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457200" indent="-4572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大化改新</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457200" indent="-4572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天武天皇到大宝律令</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p:txBody>
      </p:sp>
      <p:sp>
        <p:nvSpPr>
          <p:cNvPr id="5" name="文本框 4"/>
          <p:cNvSpPr txBox="1"/>
          <p:nvPr/>
        </p:nvSpPr>
        <p:spPr>
          <a:xfrm>
            <a:off x="603910" y="332564"/>
            <a:ext cx="6340197" cy="707886"/>
          </a:xfrm>
          <a:prstGeom prst="rect">
            <a:avLst/>
          </a:prstGeom>
          <a:noFill/>
        </p:spPr>
        <p:txBody>
          <a:bodyPr wrap="none" rtlCol="0">
            <a:spAutoFit/>
          </a:bodyPr>
          <a:lstStyle/>
          <a:p>
            <a:r>
              <a:rPr lang="zh-CN" altLang="en-US" sz="4000" dirty="0">
                <a:solidFill>
                  <a:schemeClr val="bg1"/>
                </a:solidFill>
                <a:latin typeface="思源黑体 Regular" panose="020B0500000000000000" pitchFamily="34" charset="-122"/>
                <a:ea typeface="思源黑体 Regular" panose="020B0500000000000000" pitchFamily="34" charset="-122"/>
              </a:rPr>
              <a:t>（二）飞鸟时代和大化改新</a:t>
            </a:r>
          </a:p>
        </p:txBody>
      </p:sp>
      <p:sp>
        <p:nvSpPr>
          <p:cNvPr id="2" name="文本框 1"/>
          <p:cNvSpPr txBox="1"/>
          <p:nvPr/>
        </p:nvSpPr>
        <p:spPr>
          <a:xfrm>
            <a:off x="603910" y="1433139"/>
            <a:ext cx="3905236" cy="553998"/>
          </a:xfrm>
          <a:prstGeom prst="rect">
            <a:avLst/>
          </a:prstGeom>
          <a:noFill/>
        </p:spPr>
        <p:txBody>
          <a:bodyPr wrap="none" rtlCol="0">
            <a:spAutoFit/>
          </a:bodyPr>
          <a:lstStyle/>
          <a:p>
            <a:r>
              <a:rPr lang="zh-CN" altLang="en-US" sz="3000" dirty="0">
                <a:solidFill>
                  <a:srgbClr val="FFFF00"/>
                </a:solidFill>
                <a:latin typeface="思源黑体 Regular" panose="020B0500000000000000" pitchFamily="34" charset="-122"/>
                <a:ea typeface="思源黑体 Regular" panose="020B0500000000000000" pitchFamily="34" charset="-122"/>
              </a:rPr>
              <a:t>飞鸟时代（</a:t>
            </a:r>
            <a:r>
              <a:rPr lang="en-US" altLang="zh-CN" sz="3000" dirty="0">
                <a:solidFill>
                  <a:srgbClr val="FFFF00"/>
                </a:solidFill>
                <a:latin typeface="思源黑体 Regular" panose="020B0500000000000000" pitchFamily="34" charset="-122"/>
                <a:ea typeface="思源黑体 Regular" panose="020B0500000000000000" pitchFamily="34" charset="-122"/>
              </a:rPr>
              <a:t>593-710</a:t>
            </a:r>
            <a:r>
              <a:rPr lang="zh-CN" altLang="en-US" sz="3000" dirty="0">
                <a:solidFill>
                  <a:srgbClr val="FFFF00"/>
                </a:solidFill>
                <a:latin typeface="思源黑体 Regular" panose="020B0500000000000000" pitchFamily="34" charset="-122"/>
                <a:ea typeface="思源黑体 Regular" panose="020B0500000000000000" pitchFamily="34" charset="-122"/>
              </a:rPr>
              <a:t>）</a:t>
            </a:r>
          </a:p>
        </p:txBody>
      </p:sp>
    </p:spTree>
    <p:extLst>
      <p:ext uri="{BB962C8B-B14F-4D97-AF65-F5344CB8AC3E}">
        <p14:creationId xmlns:p14="http://schemas.microsoft.com/office/powerpoint/2010/main" val="1314480772"/>
      </p:ext>
    </p:extLst>
  </p:cSld>
  <p:clrMapOvr>
    <a:masterClrMapping/>
  </p:clrMapOvr>
  <p:transition spd="med">
    <p:pull/>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83368" y="0"/>
            <a:ext cx="9625263" cy="6858000"/>
          </a:xfrm>
          <a:prstGeom prst="rect">
            <a:avLst/>
          </a:prstGeom>
        </p:spPr>
      </p:pic>
    </p:spTree>
    <p:extLst>
      <p:ext uri="{BB962C8B-B14F-4D97-AF65-F5344CB8AC3E}">
        <p14:creationId xmlns:p14="http://schemas.microsoft.com/office/powerpoint/2010/main" val="717631831"/>
      </p:ext>
    </p:extLst>
  </p:cSld>
  <p:clrMapOvr>
    <a:masterClrMapping/>
  </p:clrMapOvr>
  <p:transition spd="slow">
    <p:push dir="u"/>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2757790" y="424231"/>
            <a:ext cx="1890409" cy="600164"/>
          </a:xfrm>
          <a:prstGeom prst="rect">
            <a:avLst/>
          </a:prstGeom>
          <a:noFill/>
        </p:spPr>
        <p:txBody>
          <a:bodyPr wrap="square" rtlCol="0">
            <a:spAutoFit/>
          </a:bodyPr>
          <a:lstStyle/>
          <a:p>
            <a:pPr algn="just">
              <a:lnSpc>
                <a:spcPct val="150000"/>
              </a:lnSpc>
            </a:pPr>
            <a:r>
              <a:rPr lang="zh-CN" altLang="en-US" sz="2200" dirty="0">
                <a:solidFill>
                  <a:schemeClr val="bg1"/>
                </a:solidFill>
                <a:latin typeface="思源黑体 Regular" panose="020B0500000000000000" pitchFamily="34" charset="-122"/>
                <a:ea typeface="思源黑体 Regular" panose="020B0500000000000000" pitchFamily="34" charset="-122"/>
              </a:rPr>
              <a:t>飞鸟寺复原图</a:t>
            </a: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7358" y="1448626"/>
            <a:ext cx="6380266" cy="3590302"/>
          </a:xfrm>
          <a:prstGeom prst="rect">
            <a:avLst/>
          </a:prstGeom>
        </p:spPr>
      </p:pic>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94440" y="1448626"/>
            <a:ext cx="3902502" cy="3590302"/>
          </a:xfrm>
          <a:prstGeom prst="rect">
            <a:avLst/>
          </a:prstGeom>
        </p:spPr>
      </p:pic>
    </p:spTree>
    <p:extLst>
      <p:ext uri="{BB962C8B-B14F-4D97-AF65-F5344CB8AC3E}">
        <p14:creationId xmlns:p14="http://schemas.microsoft.com/office/powerpoint/2010/main" val="3215996795"/>
      </p:ext>
    </p:extLst>
  </p:cSld>
  <p:clrMapOvr>
    <a:masterClrMapping/>
  </p:clrMapOvr>
  <p:transition spd="med">
    <p:pull/>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603910" y="2379826"/>
            <a:ext cx="10826090" cy="4154984"/>
          </a:xfrm>
          <a:prstGeom prst="rect">
            <a:avLst/>
          </a:prstGeom>
        </p:spPr>
        <p:txBody>
          <a:bodyPr wrap="square">
            <a:spAutoFit/>
          </a:bodyPr>
          <a:lstStyle/>
          <a:p>
            <a:pPr marL="457200" indent="-4572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部民制危机和封建关系萌芽的成长，加深了统治阶级内部土地与权力的争夺，主要表现为 </a:t>
            </a:r>
            <a:r>
              <a:rPr lang="en-US" altLang="zh-CN" sz="2200" dirty="0">
                <a:solidFill>
                  <a:schemeClr val="bg1"/>
                </a:solidFill>
                <a:latin typeface="思源黑体 Regular" panose="020B0500000000000000" pitchFamily="34" charset="-122"/>
                <a:ea typeface="思源黑体 Regular" panose="020B0500000000000000" pitchFamily="34" charset="-122"/>
              </a:rPr>
              <a:t>6 </a:t>
            </a:r>
            <a:r>
              <a:rPr lang="zh-CN" altLang="en-US" sz="2200" dirty="0">
                <a:solidFill>
                  <a:schemeClr val="bg1"/>
                </a:solidFill>
                <a:latin typeface="思源黑体 Regular" panose="020B0500000000000000" pitchFamily="34" charset="-122"/>
                <a:ea typeface="思源黑体 Regular" panose="020B0500000000000000" pitchFamily="34" charset="-122"/>
              </a:rPr>
              <a:t>世纪末期大贵族苏我氏与物部氏两大政治集团之间为控制皇位和崇奉佛教还是排斥佛教而展开的长期斗争。结果是物部氏失败，苏我氏拥立推古女皇，以圣德太子摄政（</a:t>
            </a:r>
            <a:r>
              <a:rPr lang="en-US" altLang="zh-CN" sz="2200" dirty="0">
                <a:solidFill>
                  <a:schemeClr val="bg1"/>
                </a:solidFill>
                <a:latin typeface="思源黑体 Regular" panose="020B0500000000000000" pitchFamily="34" charset="-122"/>
                <a:ea typeface="思源黑体 Regular" panose="020B0500000000000000" pitchFamily="34" charset="-122"/>
              </a:rPr>
              <a:t>593-621 </a:t>
            </a:r>
            <a:r>
              <a:rPr lang="zh-CN" altLang="en-US" sz="2200" dirty="0">
                <a:solidFill>
                  <a:schemeClr val="bg1"/>
                </a:solidFill>
                <a:latin typeface="思源黑体 Regular" panose="020B0500000000000000" pitchFamily="34" charset="-122"/>
                <a:ea typeface="思源黑体 Regular" panose="020B0500000000000000" pitchFamily="34" charset="-122"/>
              </a:rPr>
              <a:t>年）。</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457200" indent="-4572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圣德太子执政期间，采取了一些改革的措施，目的是缓和阶级矛盾，削弱氏姓贵族势力，建立以天皇为中心的中央集权统治。</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457200" indent="-4572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a:t>
            </a:r>
            <a:r>
              <a:rPr lang="zh-CN" altLang="en-US" sz="2200" dirty="0">
                <a:solidFill>
                  <a:srgbClr val="FFFF00"/>
                </a:solidFill>
                <a:latin typeface="思源黑体 Regular" panose="020B0500000000000000" pitchFamily="34" charset="-122"/>
                <a:ea typeface="思源黑体 Regular" panose="020B0500000000000000" pitchFamily="34" charset="-122"/>
              </a:rPr>
              <a:t>冠位十二阶</a:t>
            </a:r>
            <a:r>
              <a:rPr lang="zh-CN" altLang="en-US" sz="2200" dirty="0">
                <a:solidFill>
                  <a:schemeClr val="bg1"/>
                </a:solidFill>
                <a:latin typeface="思源黑体 Regular" panose="020B0500000000000000" pitchFamily="34" charset="-122"/>
                <a:ea typeface="思源黑体 Regular" panose="020B0500000000000000" pitchFamily="34" charset="-122"/>
              </a:rPr>
              <a:t>”（</a:t>
            </a:r>
            <a:r>
              <a:rPr lang="en-US" altLang="zh-CN" sz="2200" dirty="0">
                <a:solidFill>
                  <a:schemeClr val="bg1"/>
                </a:solidFill>
                <a:latin typeface="思源黑体 Regular" panose="020B0500000000000000" pitchFamily="34" charset="-122"/>
                <a:ea typeface="思源黑体 Regular" panose="020B0500000000000000" pitchFamily="34" charset="-122"/>
              </a:rPr>
              <a:t>603</a:t>
            </a:r>
            <a:r>
              <a:rPr lang="zh-CN" altLang="en-US" sz="2200" dirty="0">
                <a:solidFill>
                  <a:schemeClr val="bg1"/>
                </a:solidFill>
                <a:latin typeface="思源黑体 Regular" panose="020B0500000000000000" pitchFamily="34" charset="-122"/>
                <a:ea typeface="思源黑体 Regular" panose="020B0500000000000000" pitchFamily="34" charset="-122"/>
              </a:rPr>
              <a:t>年）和</a:t>
            </a:r>
            <a:r>
              <a:rPr lang="en-US" altLang="zh-CN" sz="2200" dirty="0">
                <a:solidFill>
                  <a:schemeClr val="bg1"/>
                </a:solidFill>
                <a:latin typeface="思源黑体 Regular" panose="020B0500000000000000" pitchFamily="34" charset="-122"/>
                <a:ea typeface="思源黑体 Regular" panose="020B0500000000000000" pitchFamily="34" charset="-122"/>
              </a:rPr>
              <a:t>《</a:t>
            </a:r>
            <a:r>
              <a:rPr lang="zh-CN" altLang="en-US" sz="2200" dirty="0">
                <a:solidFill>
                  <a:srgbClr val="FFFF00"/>
                </a:solidFill>
                <a:latin typeface="思源黑体 Regular" panose="020B0500000000000000" pitchFamily="34" charset="-122"/>
                <a:ea typeface="思源黑体 Regular" panose="020B0500000000000000" pitchFamily="34" charset="-122"/>
              </a:rPr>
              <a:t>宪法十七条</a:t>
            </a:r>
            <a:r>
              <a:rPr lang="en-US" altLang="zh-CN" sz="2200" dirty="0">
                <a:solidFill>
                  <a:schemeClr val="bg1"/>
                </a:solidFill>
                <a:latin typeface="思源黑体 Regular" panose="020B0500000000000000" pitchFamily="34" charset="-122"/>
                <a:ea typeface="思源黑体 Regular" panose="020B0500000000000000" pitchFamily="34" charset="-122"/>
              </a:rPr>
              <a:t>》（604</a:t>
            </a:r>
            <a:r>
              <a:rPr lang="zh-CN" altLang="en-US" sz="2200" dirty="0">
                <a:solidFill>
                  <a:schemeClr val="bg1"/>
                </a:solidFill>
                <a:latin typeface="思源黑体 Regular" panose="020B0500000000000000" pitchFamily="34" charset="-122"/>
                <a:ea typeface="思源黑体 Regular" panose="020B0500000000000000" pitchFamily="34" charset="-122"/>
              </a:rPr>
              <a:t>年</a:t>
            </a:r>
            <a:r>
              <a:rPr lang="en-US" altLang="zh-CN" sz="2200" dirty="0">
                <a:solidFill>
                  <a:schemeClr val="bg1"/>
                </a:solidFill>
                <a:latin typeface="思源黑体 Regular" panose="020B0500000000000000" pitchFamily="34" charset="-122"/>
                <a:ea typeface="思源黑体 Regular" panose="020B0500000000000000" pitchFamily="34" charset="-122"/>
              </a:rPr>
              <a:t>）</a:t>
            </a:r>
          </a:p>
          <a:p>
            <a:pPr marL="457200" indent="-4572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派遣小野妹子出使隋朝，试图首次以平等姿态与中国邦交。天皇称呼首现。</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p:txBody>
      </p:sp>
      <p:sp>
        <p:nvSpPr>
          <p:cNvPr id="5" name="文本框 4"/>
          <p:cNvSpPr txBox="1"/>
          <p:nvPr/>
        </p:nvSpPr>
        <p:spPr>
          <a:xfrm>
            <a:off x="603910" y="332564"/>
            <a:ext cx="6340197" cy="707886"/>
          </a:xfrm>
          <a:prstGeom prst="rect">
            <a:avLst/>
          </a:prstGeom>
          <a:noFill/>
        </p:spPr>
        <p:txBody>
          <a:bodyPr wrap="none" rtlCol="0">
            <a:spAutoFit/>
          </a:bodyPr>
          <a:lstStyle/>
          <a:p>
            <a:r>
              <a:rPr lang="zh-CN" altLang="en-US" sz="4000" dirty="0">
                <a:solidFill>
                  <a:schemeClr val="bg1"/>
                </a:solidFill>
                <a:latin typeface="思源黑体 Regular" panose="020B0500000000000000" pitchFamily="34" charset="-122"/>
                <a:ea typeface="思源黑体 Regular" panose="020B0500000000000000" pitchFamily="34" charset="-122"/>
              </a:rPr>
              <a:t>（二）飞鸟时代和大化改新</a:t>
            </a:r>
          </a:p>
        </p:txBody>
      </p:sp>
      <p:sp>
        <p:nvSpPr>
          <p:cNvPr id="2" name="文本框 1"/>
          <p:cNvSpPr txBox="1"/>
          <p:nvPr/>
        </p:nvSpPr>
        <p:spPr>
          <a:xfrm>
            <a:off x="603910" y="1433139"/>
            <a:ext cx="2492990" cy="553998"/>
          </a:xfrm>
          <a:prstGeom prst="rect">
            <a:avLst/>
          </a:prstGeom>
          <a:noFill/>
        </p:spPr>
        <p:txBody>
          <a:bodyPr wrap="none" rtlCol="0">
            <a:spAutoFit/>
          </a:bodyPr>
          <a:lstStyle/>
          <a:p>
            <a:r>
              <a:rPr lang="zh-CN" altLang="en-US" sz="3000" dirty="0">
                <a:solidFill>
                  <a:srgbClr val="FFFF00"/>
                </a:solidFill>
                <a:latin typeface="思源黑体 Regular" panose="020B0500000000000000" pitchFamily="34" charset="-122"/>
                <a:ea typeface="思源黑体 Regular" panose="020B0500000000000000" pitchFamily="34" charset="-122"/>
              </a:rPr>
              <a:t>圣德太子改革</a:t>
            </a:r>
          </a:p>
        </p:txBody>
      </p:sp>
    </p:spTree>
    <p:extLst>
      <p:ext uri="{BB962C8B-B14F-4D97-AF65-F5344CB8AC3E}">
        <p14:creationId xmlns:p14="http://schemas.microsoft.com/office/powerpoint/2010/main" val="3477713671"/>
      </p:ext>
    </p:extLst>
  </p:cSld>
  <p:clrMapOvr>
    <a:masterClrMapping/>
  </p:clrMapOvr>
  <p:transition spd="med">
    <p:pull/>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603910" y="2379826"/>
            <a:ext cx="10826090" cy="3647152"/>
          </a:xfrm>
          <a:prstGeom prst="rect">
            <a:avLst/>
          </a:prstGeom>
        </p:spPr>
        <p:txBody>
          <a:bodyPr wrap="square">
            <a:spAutoFit/>
          </a:bodyPr>
          <a:lstStyle/>
          <a:p>
            <a:pPr marL="457200" indent="-4572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圣德太子的改革，抑制了氏姓贵族，削弱了部民奴隶制，扩大了封建生产关系的萌芽，成为不久以后的大化改新的先驱。</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457200" indent="-4572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圣德太子的改革主要是精神层面，并未触及部民制的基础，人亡政息，日本社会危机进一步加深。以皇族</a:t>
            </a:r>
            <a:r>
              <a:rPr lang="zh-CN" altLang="en-US" sz="2200" dirty="0">
                <a:solidFill>
                  <a:srgbClr val="FFFF00"/>
                </a:solidFill>
                <a:latin typeface="思源黑体 Regular" panose="020B0500000000000000" pitchFamily="34" charset="-122"/>
                <a:ea typeface="思源黑体 Regular" panose="020B0500000000000000" pitchFamily="34" charset="-122"/>
              </a:rPr>
              <a:t>中大兄皇子</a:t>
            </a:r>
            <a:r>
              <a:rPr lang="zh-CN" altLang="en-US" sz="2200" dirty="0">
                <a:solidFill>
                  <a:schemeClr val="bg1"/>
                </a:solidFill>
                <a:latin typeface="思源黑体 Regular" panose="020B0500000000000000" pitchFamily="34" charset="-122"/>
                <a:ea typeface="思源黑体 Regular" panose="020B0500000000000000" pitchFamily="34" charset="-122"/>
              </a:rPr>
              <a:t>和其密友</a:t>
            </a:r>
            <a:r>
              <a:rPr lang="zh-CN" altLang="en-US" sz="2200" dirty="0">
                <a:solidFill>
                  <a:srgbClr val="FFFF00"/>
                </a:solidFill>
                <a:latin typeface="思源黑体 Regular" panose="020B0500000000000000" pitchFamily="34" charset="-122"/>
                <a:ea typeface="思源黑体 Regular" panose="020B0500000000000000" pitchFamily="34" charset="-122"/>
              </a:rPr>
              <a:t>中臣镰足</a:t>
            </a:r>
            <a:r>
              <a:rPr lang="zh-CN" altLang="en-US" sz="2200" dirty="0">
                <a:solidFill>
                  <a:schemeClr val="bg1"/>
                </a:solidFill>
                <a:latin typeface="思源黑体 Regular" panose="020B0500000000000000" pitchFamily="34" charset="-122"/>
                <a:ea typeface="思源黑体 Regular" panose="020B0500000000000000" pitchFamily="34" charset="-122"/>
              </a:rPr>
              <a:t>为核心的新兴封建贵族成为</a:t>
            </a:r>
            <a:r>
              <a:rPr lang="en-US" altLang="zh-CN" sz="2200" dirty="0">
                <a:solidFill>
                  <a:schemeClr val="bg1"/>
                </a:solidFill>
                <a:latin typeface="思源黑体 Regular" panose="020B0500000000000000" pitchFamily="34" charset="-122"/>
                <a:ea typeface="思源黑体 Regular" panose="020B0500000000000000" pitchFamily="34" charset="-122"/>
              </a:rPr>
              <a:t>7</a:t>
            </a:r>
            <a:r>
              <a:rPr lang="zh-CN" altLang="en-US" sz="2200" dirty="0">
                <a:solidFill>
                  <a:schemeClr val="bg1"/>
                </a:solidFill>
                <a:latin typeface="思源黑体 Regular" panose="020B0500000000000000" pitchFamily="34" charset="-122"/>
                <a:ea typeface="思源黑体 Regular" panose="020B0500000000000000" pitchFamily="34" charset="-122"/>
              </a:rPr>
              <a:t>世纪中叶日本改革的领导核心。</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457200" indent="-457200" algn="just">
              <a:lnSpc>
                <a:spcPct val="150000"/>
              </a:lnSpc>
              <a:buFont typeface="Wingdings" panose="05000000000000000000" pitchFamily="2" charset="2"/>
              <a:buChar char="u"/>
            </a:pPr>
            <a:r>
              <a:rPr lang="en-US" altLang="zh-CN" sz="2200" dirty="0">
                <a:solidFill>
                  <a:schemeClr val="bg1"/>
                </a:solidFill>
                <a:latin typeface="思源黑体 Regular" panose="020B0500000000000000" pitchFamily="34" charset="-122"/>
                <a:ea typeface="思源黑体 Regular" panose="020B0500000000000000" pitchFamily="34" charset="-122"/>
              </a:rPr>
              <a:t>645</a:t>
            </a:r>
            <a:r>
              <a:rPr lang="zh-CN" altLang="en-US" sz="2200" dirty="0">
                <a:solidFill>
                  <a:schemeClr val="bg1"/>
                </a:solidFill>
                <a:latin typeface="思源黑体 Regular" panose="020B0500000000000000" pitchFamily="34" charset="-122"/>
                <a:ea typeface="思源黑体 Regular" panose="020B0500000000000000" pitchFamily="34" charset="-122"/>
              </a:rPr>
              <a:t>年中大兄皇子联合中臣镰足消灭了专权跋扈的大贵族苏我入鹿，拥立孝德天皇（</a:t>
            </a:r>
            <a:r>
              <a:rPr lang="en-US" altLang="zh-CN" sz="2200" dirty="0">
                <a:solidFill>
                  <a:schemeClr val="bg1"/>
                </a:solidFill>
                <a:latin typeface="思源黑体 Regular" panose="020B0500000000000000" pitchFamily="34" charset="-122"/>
                <a:ea typeface="思源黑体 Regular" panose="020B0500000000000000" pitchFamily="34" charset="-122"/>
              </a:rPr>
              <a:t>597-654</a:t>
            </a:r>
            <a:r>
              <a:rPr lang="zh-CN" altLang="en-US" sz="2200" dirty="0">
                <a:solidFill>
                  <a:schemeClr val="bg1"/>
                </a:solidFill>
                <a:latin typeface="思源黑体 Regular" panose="020B0500000000000000" pitchFamily="34" charset="-122"/>
                <a:ea typeface="思源黑体 Regular" panose="020B0500000000000000" pitchFamily="34" charset="-122"/>
              </a:rPr>
              <a:t>）继位，改年号大化，积极准备国家改革。</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p:txBody>
      </p:sp>
      <p:sp>
        <p:nvSpPr>
          <p:cNvPr id="5" name="文本框 4"/>
          <p:cNvSpPr txBox="1"/>
          <p:nvPr/>
        </p:nvSpPr>
        <p:spPr>
          <a:xfrm>
            <a:off x="603910" y="332564"/>
            <a:ext cx="6340197" cy="707886"/>
          </a:xfrm>
          <a:prstGeom prst="rect">
            <a:avLst/>
          </a:prstGeom>
          <a:noFill/>
        </p:spPr>
        <p:txBody>
          <a:bodyPr wrap="none" rtlCol="0">
            <a:spAutoFit/>
          </a:bodyPr>
          <a:lstStyle/>
          <a:p>
            <a:r>
              <a:rPr lang="zh-CN" altLang="en-US" sz="4000" dirty="0">
                <a:solidFill>
                  <a:schemeClr val="bg1"/>
                </a:solidFill>
                <a:latin typeface="思源黑体 Regular" panose="020B0500000000000000" pitchFamily="34" charset="-122"/>
                <a:ea typeface="思源黑体 Regular" panose="020B0500000000000000" pitchFamily="34" charset="-122"/>
              </a:rPr>
              <a:t>（二）飞鸟时代和大化改新</a:t>
            </a:r>
          </a:p>
        </p:txBody>
      </p:sp>
      <p:sp>
        <p:nvSpPr>
          <p:cNvPr id="2" name="文本框 1"/>
          <p:cNvSpPr txBox="1"/>
          <p:nvPr/>
        </p:nvSpPr>
        <p:spPr>
          <a:xfrm>
            <a:off x="603910" y="1433139"/>
            <a:ext cx="2492990" cy="553998"/>
          </a:xfrm>
          <a:prstGeom prst="rect">
            <a:avLst/>
          </a:prstGeom>
          <a:noFill/>
        </p:spPr>
        <p:txBody>
          <a:bodyPr wrap="none" rtlCol="0">
            <a:spAutoFit/>
          </a:bodyPr>
          <a:lstStyle/>
          <a:p>
            <a:r>
              <a:rPr lang="zh-CN" altLang="en-US" sz="3000" dirty="0">
                <a:solidFill>
                  <a:srgbClr val="FFFF00"/>
                </a:solidFill>
                <a:latin typeface="思源黑体 Regular" panose="020B0500000000000000" pitchFamily="34" charset="-122"/>
                <a:ea typeface="思源黑体 Regular" panose="020B0500000000000000" pitchFamily="34" charset="-122"/>
              </a:rPr>
              <a:t>圣德太子改革</a:t>
            </a:r>
          </a:p>
        </p:txBody>
      </p:sp>
    </p:spTree>
    <p:extLst>
      <p:ext uri="{BB962C8B-B14F-4D97-AF65-F5344CB8AC3E}">
        <p14:creationId xmlns:p14="http://schemas.microsoft.com/office/powerpoint/2010/main" val="1930665413"/>
      </p:ext>
    </p:extLst>
  </p:cSld>
  <p:clrMapOvr>
    <a:masterClrMapping/>
  </p:clrMapOvr>
  <p:transition spd="med">
    <p:pull/>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603910" y="2379826"/>
            <a:ext cx="10826090" cy="3647152"/>
          </a:xfrm>
          <a:prstGeom prst="rect">
            <a:avLst/>
          </a:prstGeom>
        </p:spPr>
        <p:txBody>
          <a:bodyPr wrap="square">
            <a:spAutoFit/>
          </a:bodyPr>
          <a:lstStyle/>
          <a:p>
            <a:pPr marL="457200" indent="-457200" algn="just">
              <a:lnSpc>
                <a:spcPct val="150000"/>
              </a:lnSpc>
              <a:buFont typeface="Wingdings" panose="05000000000000000000" pitchFamily="2" charset="2"/>
              <a:buChar char="u"/>
            </a:pPr>
            <a:r>
              <a:rPr lang="en-US" altLang="zh-CN" sz="2200" dirty="0">
                <a:solidFill>
                  <a:schemeClr val="bg1"/>
                </a:solidFill>
                <a:latin typeface="思源黑体 Regular" panose="020B0500000000000000" pitchFamily="34" charset="-122"/>
                <a:ea typeface="思源黑体 Regular" panose="020B0500000000000000" pitchFamily="34" charset="-122"/>
              </a:rPr>
              <a:t>646</a:t>
            </a:r>
            <a:r>
              <a:rPr lang="zh-CN" altLang="en-US" sz="2200" dirty="0">
                <a:solidFill>
                  <a:schemeClr val="bg1"/>
                </a:solidFill>
                <a:latin typeface="思源黑体 Regular" panose="020B0500000000000000" pitchFamily="34" charset="-122"/>
                <a:ea typeface="思源黑体 Regular" panose="020B0500000000000000" pitchFamily="34" charset="-122"/>
              </a:rPr>
              <a:t>年（大化二年）元旦，孝德天皇颁布“改新”诏书，仿照隋唐的经济、政治制度全面改革，史称“大化改新”。改革内容主要有四：</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457200" indent="-4572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第一，废除世袭氏姓贵族制度，确立中央集权的官僚政治体制。“改去旧职，新设百官”，在中央设二官八省一台，地方建国、郡、里统治机构。各级官员的人事权归属中央，打破氏姓贵族世袭要职的特权。</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457200" indent="-4572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第二，废除贵族私有的土地制度和部民制，将土地、部民全部收归国有成为公地、公民。赐给大夫以上官僚贵族一定土地和人口作为食封。</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p:txBody>
      </p:sp>
      <p:sp>
        <p:nvSpPr>
          <p:cNvPr id="5" name="文本框 4"/>
          <p:cNvSpPr txBox="1"/>
          <p:nvPr/>
        </p:nvSpPr>
        <p:spPr>
          <a:xfrm>
            <a:off x="603910" y="332564"/>
            <a:ext cx="6340197" cy="707886"/>
          </a:xfrm>
          <a:prstGeom prst="rect">
            <a:avLst/>
          </a:prstGeom>
          <a:noFill/>
        </p:spPr>
        <p:txBody>
          <a:bodyPr wrap="none" rtlCol="0">
            <a:spAutoFit/>
          </a:bodyPr>
          <a:lstStyle/>
          <a:p>
            <a:r>
              <a:rPr lang="zh-CN" altLang="en-US" sz="4000" dirty="0">
                <a:solidFill>
                  <a:schemeClr val="bg1"/>
                </a:solidFill>
                <a:latin typeface="思源黑体 Regular" panose="020B0500000000000000" pitchFamily="34" charset="-122"/>
                <a:ea typeface="思源黑体 Regular" panose="020B0500000000000000" pitchFamily="34" charset="-122"/>
              </a:rPr>
              <a:t>（二）飞鸟时代和大化改新</a:t>
            </a:r>
          </a:p>
        </p:txBody>
      </p:sp>
      <p:sp>
        <p:nvSpPr>
          <p:cNvPr id="2" name="文本框 1"/>
          <p:cNvSpPr txBox="1"/>
          <p:nvPr/>
        </p:nvSpPr>
        <p:spPr>
          <a:xfrm>
            <a:off x="603910" y="1433139"/>
            <a:ext cx="1723549" cy="553998"/>
          </a:xfrm>
          <a:prstGeom prst="rect">
            <a:avLst/>
          </a:prstGeom>
          <a:noFill/>
        </p:spPr>
        <p:txBody>
          <a:bodyPr wrap="none" rtlCol="0">
            <a:spAutoFit/>
          </a:bodyPr>
          <a:lstStyle/>
          <a:p>
            <a:r>
              <a:rPr lang="zh-CN" altLang="en-US" sz="3000" dirty="0">
                <a:solidFill>
                  <a:srgbClr val="FFFF00"/>
                </a:solidFill>
                <a:latin typeface="思源黑体 Regular" panose="020B0500000000000000" pitchFamily="34" charset="-122"/>
                <a:ea typeface="思源黑体 Regular" panose="020B0500000000000000" pitchFamily="34" charset="-122"/>
              </a:rPr>
              <a:t>大化改新</a:t>
            </a:r>
          </a:p>
        </p:txBody>
      </p:sp>
    </p:spTree>
    <p:extLst>
      <p:ext uri="{BB962C8B-B14F-4D97-AF65-F5344CB8AC3E}">
        <p14:creationId xmlns:p14="http://schemas.microsoft.com/office/powerpoint/2010/main" val="4029243672"/>
      </p:ext>
    </p:extLst>
  </p:cSld>
  <p:clrMapOvr>
    <a:masterClrMapping/>
  </p:clrMapOvr>
  <p:transition spd="med">
    <p:pull/>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603910" y="2379826"/>
            <a:ext cx="10826090" cy="3647152"/>
          </a:xfrm>
          <a:prstGeom prst="rect">
            <a:avLst/>
          </a:prstGeom>
        </p:spPr>
        <p:txBody>
          <a:bodyPr wrap="square">
            <a:spAutoFit/>
          </a:bodyPr>
          <a:lstStyle/>
          <a:p>
            <a:pPr marL="457200" indent="-4572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第三，推行</a:t>
            </a:r>
            <a:r>
              <a:rPr lang="zh-CN" altLang="en-US" sz="2200" dirty="0">
                <a:solidFill>
                  <a:srgbClr val="FFFF00"/>
                </a:solidFill>
                <a:latin typeface="思源黑体 Regular" panose="020B0500000000000000" pitchFamily="34" charset="-122"/>
                <a:ea typeface="思源黑体 Regular" panose="020B0500000000000000" pitchFamily="34" charset="-122"/>
              </a:rPr>
              <a:t>班田收授法</a:t>
            </a:r>
            <a:r>
              <a:rPr lang="zh-CN" altLang="en-US" sz="2200" dirty="0">
                <a:solidFill>
                  <a:schemeClr val="bg1"/>
                </a:solidFill>
                <a:latin typeface="思源黑体 Regular" panose="020B0500000000000000" pitchFamily="34" charset="-122"/>
                <a:ea typeface="思源黑体 Regular" panose="020B0500000000000000" pitchFamily="34" charset="-122"/>
              </a:rPr>
              <a:t>。规定统一田亩测量标准，政府把公田（国有土地）划分为一定面积的地块，授予六岁以上的公民（国家农民），作为口分田。男子每人二段（土地面积单位，</a:t>
            </a:r>
            <a:r>
              <a:rPr lang="en-US" altLang="zh-CN" sz="2200" dirty="0">
                <a:solidFill>
                  <a:schemeClr val="bg1"/>
                </a:solidFill>
                <a:latin typeface="思源黑体 Regular" panose="020B0500000000000000" pitchFamily="34" charset="-122"/>
                <a:ea typeface="思源黑体 Regular" panose="020B0500000000000000" pitchFamily="34" charset="-122"/>
              </a:rPr>
              <a:t>1</a:t>
            </a:r>
            <a:r>
              <a:rPr lang="zh-CN" altLang="en-US" sz="2200" dirty="0">
                <a:solidFill>
                  <a:schemeClr val="bg1"/>
                </a:solidFill>
                <a:latin typeface="思源黑体 Regular" panose="020B0500000000000000" pitchFamily="34" charset="-122"/>
                <a:ea typeface="思源黑体 Regular" panose="020B0500000000000000" pitchFamily="34" charset="-122"/>
              </a:rPr>
              <a:t>段约</a:t>
            </a:r>
            <a:r>
              <a:rPr lang="en-US" altLang="zh-CN" sz="2200" dirty="0">
                <a:solidFill>
                  <a:schemeClr val="bg1"/>
                </a:solidFill>
                <a:latin typeface="思源黑体 Regular" panose="020B0500000000000000" pitchFamily="34" charset="-122"/>
                <a:ea typeface="思源黑体 Regular" panose="020B0500000000000000" pitchFamily="34" charset="-122"/>
              </a:rPr>
              <a:t>10</a:t>
            </a:r>
            <a:r>
              <a:rPr lang="zh-CN" altLang="en-US" sz="2200" dirty="0">
                <a:solidFill>
                  <a:schemeClr val="bg1"/>
                </a:solidFill>
                <a:latin typeface="思源黑体 Regular" panose="020B0500000000000000" pitchFamily="34" charset="-122"/>
                <a:ea typeface="思源黑体 Regular" panose="020B0500000000000000" pitchFamily="34" charset="-122"/>
              </a:rPr>
              <a:t>亩），女子所得为男子的三分之二，死后归还国家。每六年按照户籍、田亩的变化调整收授一次，叫作班年。</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457200" indent="-4572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第四，仿唐制，推行租庸调。</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457200" indent="-4572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大土地所有制与个体生产相结合的封建主义生产方式。</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457200" indent="-4572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在这一经济基础上建立起来封建性质中央集权的国家制度。</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p:txBody>
      </p:sp>
      <p:sp>
        <p:nvSpPr>
          <p:cNvPr id="5" name="文本框 4"/>
          <p:cNvSpPr txBox="1"/>
          <p:nvPr/>
        </p:nvSpPr>
        <p:spPr>
          <a:xfrm>
            <a:off x="603910" y="332564"/>
            <a:ext cx="6340197" cy="707886"/>
          </a:xfrm>
          <a:prstGeom prst="rect">
            <a:avLst/>
          </a:prstGeom>
          <a:noFill/>
        </p:spPr>
        <p:txBody>
          <a:bodyPr wrap="none" rtlCol="0">
            <a:spAutoFit/>
          </a:bodyPr>
          <a:lstStyle/>
          <a:p>
            <a:r>
              <a:rPr lang="zh-CN" altLang="en-US" sz="4000" dirty="0">
                <a:solidFill>
                  <a:schemeClr val="bg1"/>
                </a:solidFill>
                <a:latin typeface="思源黑体 Regular" panose="020B0500000000000000" pitchFamily="34" charset="-122"/>
                <a:ea typeface="思源黑体 Regular" panose="020B0500000000000000" pitchFamily="34" charset="-122"/>
              </a:rPr>
              <a:t>（二）飞鸟时代和大化改新</a:t>
            </a:r>
          </a:p>
        </p:txBody>
      </p:sp>
      <p:sp>
        <p:nvSpPr>
          <p:cNvPr id="2" name="文本框 1"/>
          <p:cNvSpPr txBox="1"/>
          <p:nvPr/>
        </p:nvSpPr>
        <p:spPr>
          <a:xfrm>
            <a:off x="603910" y="1433139"/>
            <a:ext cx="1723549" cy="553998"/>
          </a:xfrm>
          <a:prstGeom prst="rect">
            <a:avLst/>
          </a:prstGeom>
          <a:noFill/>
        </p:spPr>
        <p:txBody>
          <a:bodyPr wrap="none" rtlCol="0">
            <a:spAutoFit/>
          </a:bodyPr>
          <a:lstStyle/>
          <a:p>
            <a:r>
              <a:rPr lang="zh-CN" altLang="en-US" sz="3000" dirty="0">
                <a:solidFill>
                  <a:srgbClr val="FFFF00"/>
                </a:solidFill>
                <a:latin typeface="思源黑体 Regular" panose="020B0500000000000000" pitchFamily="34" charset="-122"/>
                <a:ea typeface="思源黑体 Regular" panose="020B0500000000000000" pitchFamily="34" charset="-122"/>
              </a:rPr>
              <a:t>大化改新</a:t>
            </a:r>
          </a:p>
        </p:txBody>
      </p:sp>
    </p:spTree>
    <p:extLst>
      <p:ext uri="{BB962C8B-B14F-4D97-AF65-F5344CB8AC3E}">
        <p14:creationId xmlns:p14="http://schemas.microsoft.com/office/powerpoint/2010/main" val="2862997813"/>
      </p:ext>
    </p:extLst>
  </p:cSld>
  <p:clrMapOvr>
    <a:masterClrMapping/>
  </p:clrMapOvr>
  <p:transition spd="med">
    <p:pull/>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603910" y="2379826"/>
            <a:ext cx="10826090" cy="4154984"/>
          </a:xfrm>
          <a:prstGeom prst="rect">
            <a:avLst/>
          </a:prstGeom>
        </p:spPr>
        <p:txBody>
          <a:bodyPr wrap="square">
            <a:spAutoFit/>
          </a:bodyPr>
          <a:lstStyle/>
          <a:p>
            <a:pPr marL="457200" indent="-4572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改新派和保守派还经历了长期的尖锐斗争，</a:t>
            </a:r>
            <a:r>
              <a:rPr lang="en-US" altLang="zh-CN" sz="2200" dirty="0">
                <a:solidFill>
                  <a:schemeClr val="bg1"/>
                </a:solidFill>
                <a:latin typeface="思源黑体 Regular" panose="020B0500000000000000" pitchFamily="34" charset="-122"/>
                <a:ea typeface="思源黑体 Regular" panose="020B0500000000000000" pitchFamily="34" charset="-122"/>
              </a:rPr>
              <a:t>672</a:t>
            </a:r>
            <a:r>
              <a:rPr lang="zh-CN" altLang="en-US" sz="2200" dirty="0">
                <a:solidFill>
                  <a:schemeClr val="bg1"/>
                </a:solidFill>
                <a:latin typeface="思源黑体 Regular" panose="020B0500000000000000" pitchFamily="34" charset="-122"/>
                <a:ea typeface="思源黑体 Regular" panose="020B0500000000000000" pitchFamily="34" charset="-122"/>
              </a:rPr>
              <a:t>年的内战“壬申之乱”是最后一次决战，以改新派获胜，天武天皇（大海人皇子，</a:t>
            </a:r>
            <a:r>
              <a:rPr lang="en-US" altLang="zh-CN" sz="2200" dirty="0">
                <a:solidFill>
                  <a:schemeClr val="bg1"/>
                </a:solidFill>
                <a:latin typeface="思源黑体 Regular" panose="020B0500000000000000" pitchFamily="34" charset="-122"/>
                <a:ea typeface="思源黑体 Regular" panose="020B0500000000000000" pitchFamily="34" charset="-122"/>
              </a:rPr>
              <a:t>673-686</a:t>
            </a:r>
            <a:r>
              <a:rPr lang="zh-CN" altLang="en-US" sz="2200" dirty="0">
                <a:solidFill>
                  <a:schemeClr val="bg1"/>
                </a:solidFill>
                <a:latin typeface="思源黑体 Regular" panose="020B0500000000000000" pitchFamily="34" charset="-122"/>
                <a:ea typeface="思源黑体 Regular" panose="020B0500000000000000" pitchFamily="34" charset="-122"/>
              </a:rPr>
              <a:t>年在位）继位而告终。改新派继续推进大化改新的各项措施，真正确立了以天皇为中心的中央集权制。</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457200" indent="-457200" algn="just">
              <a:lnSpc>
                <a:spcPct val="150000"/>
              </a:lnSpc>
              <a:buFont typeface="Wingdings" panose="05000000000000000000" pitchFamily="2" charset="2"/>
              <a:buChar char="u"/>
            </a:pPr>
            <a:r>
              <a:rPr lang="en-US" altLang="zh-CN" sz="2200" dirty="0">
                <a:solidFill>
                  <a:schemeClr val="bg1"/>
                </a:solidFill>
                <a:latin typeface="思源黑体 Regular" panose="020B0500000000000000" pitchFamily="34" charset="-122"/>
                <a:ea typeface="思源黑体 Regular" panose="020B0500000000000000" pitchFamily="34" charset="-122"/>
              </a:rPr>
              <a:t>681</a:t>
            </a:r>
            <a:r>
              <a:rPr lang="zh-CN" altLang="en-US" sz="2200" dirty="0">
                <a:solidFill>
                  <a:schemeClr val="bg1"/>
                </a:solidFill>
                <a:latin typeface="思源黑体 Regular" panose="020B0500000000000000" pitchFamily="34" charset="-122"/>
                <a:ea typeface="思源黑体 Regular" panose="020B0500000000000000" pitchFamily="34" charset="-122"/>
              </a:rPr>
              <a:t>年开始制定</a:t>
            </a:r>
            <a:r>
              <a:rPr lang="en-US" altLang="zh-CN" sz="2200" dirty="0">
                <a:solidFill>
                  <a:schemeClr val="bg1"/>
                </a:solidFill>
                <a:latin typeface="思源黑体 Regular" panose="020B0500000000000000" pitchFamily="34" charset="-122"/>
                <a:ea typeface="思源黑体 Regular" panose="020B0500000000000000" pitchFamily="34" charset="-122"/>
              </a:rPr>
              <a:t>《</a:t>
            </a:r>
            <a:r>
              <a:rPr lang="zh-CN" altLang="en-US" sz="2200" dirty="0">
                <a:solidFill>
                  <a:schemeClr val="bg1"/>
                </a:solidFill>
                <a:latin typeface="思源黑体 Regular" panose="020B0500000000000000" pitchFamily="34" charset="-122"/>
                <a:ea typeface="思源黑体 Regular" panose="020B0500000000000000" pitchFamily="34" charset="-122"/>
              </a:rPr>
              <a:t>飞鸟净御原令</a:t>
            </a:r>
            <a:r>
              <a:rPr lang="en-US" altLang="zh-CN" sz="2200" dirty="0">
                <a:solidFill>
                  <a:schemeClr val="bg1"/>
                </a:solidFill>
                <a:latin typeface="思源黑体 Regular" panose="020B0500000000000000" pitchFamily="34" charset="-122"/>
                <a:ea typeface="思源黑体 Regular" panose="020B0500000000000000" pitchFamily="34" charset="-122"/>
              </a:rPr>
              <a:t>》</a:t>
            </a:r>
            <a:r>
              <a:rPr lang="zh-CN" altLang="en-US" sz="2200" dirty="0">
                <a:solidFill>
                  <a:schemeClr val="bg1"/>
                </a:solidFill>
                <a:latin typeface="思源黑体 Regular" panose="020B0500000000000000" pitchFamily="34" charset="-122"/>
                <a:ea typeface="思源黑体 Regular" panose="020B0500000000000000" pitchFamily="34" charset="-122"/>
              </a:rPr>
              <a:t>，后经数朝补充修订，至</a:t>
            </a:r>
            <a:r>
              <a:rPr lang="en-US" altLang="zh-CN" sz="2200" dirty="0">
                <a:solidFill>
                  <a:schemeClr val="bg1"/>
                </a:solidFill>
                <a:latin typeface="思源黑体 Regular" panose="020B0500000000000000" pitchFamily="34" charset="-122"/>
                <a:ea typeface="思源黑体 Regular" panose="020B0500000000000000" pitchFamily="34" charset="-122"/>
              </a:rPr>
              <a:t>701</a:t>
            </a:r>
            <a:r>
              <a:rPr lang="zh-CN" altLang="en-US" sz="2200" dirty="0">
                <a:solidFill>
                  <a:schemeClr val="bg1"/>
                </a:solidFill>
                <a:latin typeface="思源黑体 Regular" panose="020B0500000000000000" pitchFamily="34" charset="-122"/>
                <a:ea typeface="思源黑体 Regular" panose="020B0500000000000000" pitchFamily="34" charset="-122"/>
              </a:rPr>
              <a:t>年形成</a:t>
            </a:r>
            <a:r>
              <a:rPr lang="en-US" altLang="zh-CN" sz="2200" dirty="0">
                <a:solidFill>
                  <a:schemeClr val="bg1"/>
                </a:solidFill>
                <a:latin typeface="思源黑体 Regular" panose="020B0500000000000000" pitchFamily="34" charset="-122"/>
                <a:ea typeface="思源黑体 Regular" panose="020B0500000000000000" pitchFamily="34" charset="-122"/>
              </a:rPr>
              <a:t>《</a:t>
            </a:r>
            <a:r>
              <a:rPr lang="zh-CN" altLang="en-US" sz="2200" dirty="0">
                <a:solidFill>
                  <a:schemeClr val="bg1"/>
                </a:solidFill>
                <a:latin typeface="思源黑体 Regular" panose="020B0500000000000000" pitchFamily="34" charset="-122"/>
                <a:ea typeface="思源黑体 Regular" panose="020B0500000000000000" pitchFamily="34" charset="-122"/>
              </a:rPr>
              <a:t>大宝律令</a:t>
            </a:r>
            <a:r>
              <a:rPr lang="en-US" altLang="zh-CN" sz="2200" dirty="0">
                <a:solidFill>
                  <a:schemeClr val="bg1"/>
                </a:solidFill>
                <a:latin typeface="思源黑体 Regular" panose="020B0500000000000000" pitchFamily="34" charset="-122"/>
                <a:ea typeface="思源黑体 Regular" panose="020B0500000000000000" pitchFamily="34" charset="-122"/>
              </a:rPr>
              <a:t>》</a:t>
            </a:r>
            <a:r>
              <a:rPr lang="zh-CN" altLang="en-US" sz="2200" dirty="0">
                <a:solidFill>
                  <a:schemeClr val="bg1"/>
                </a:solidFill>
                <a:latin typeface="思源黑体 Regular" panose="020B0500000000000000" pitchFamily="34" charset="-122"/>
                <a:ea typeface="思源黑体 Regular" panose="020B0500000000000000" pitchFamily="34" charset="-122"/>
              </a:rPr>
              <a:t>，</a:t>
            </a:r>
            <a:r>
              <a:rPr lang="en-US" altLang="zh-CN" sz="2200" dirty="0">
                <a:solidFill>
                  <a:schemeClr val="bg1"/>
                </a:solidFill>
                <a:latin typeface="思源黑体 Regular" panose="020B0500000000000000" pitchFamily="34" charset="-122"/>
                <a:ea typeface="思源黑体 Regular" panose="020B0500000000000000" pitchFamily="34" charset="-122"/>
              </a:rPr>
              <a:t>718</a:t>
            </a:r>
            <a:r>
              <a:rPr lang="zh-CN" altLang="en-US" sz="2200" dirty="0">
                <a:solidFill>
                  <a:schemeClr val="bg1"/>
                </a:solidFill>
                <a:latin typeface="思源黑体 Regular" panose="020B0500000000000000" pitchFamily="34" charset="-122"/>
                <a:ea typeface="思源黑体 Regular" panose="020B0500000000000000" pitchFamily="34" charset="-122"/>
              </a:rPr>
              <a:t>年形成</a:t>
            </a:r>
            <a:r>
              <a:rPr lang="en-US" altLang="zh-CN" sz="2200" dirty="0">
                <a:solidFill>
                  <a:schemeClr val="bg1"/>
                </a:solidFill>
                <a:latin typeface="思源黑体 Regular" panose="020B0500000000000000" pitchFamily="34" charset="-122"/>
                <a:ea typeface="思源黑体 Regular" panose="020B0500000000000000" pitchFamily="34" charset="-122"/>
              </a:rPr>
              <a:t>《</a:t>
            </a:r>
            <a:r>
              <a:rPr lang="zh-CN" altLang="en-US" sz="2200" dirty="0">
                <a:solidFill>
                  <a:schemeClr val="bg1"/>
                </a:solidFill>
                <a:latin typeface="思源黑体 Regular" panose="020B0500000000000000" pitchFamily="34" charset="-122"/>
                <a:ea typeface="思源黑体 Regular" panose="020B0500000000000000" pitchFamily="34" charset="-122"/>
              </a:rPr>
              <a:t>养老律令</a:t>
            </a:r>
            <a:r>
              <a:rPr lang="en-US" altLang="zh-CN" sz="2200" dirty="0">
                <a:solidFill>
                  <a:schemeClr val="bg1"/>
                </a:solidFill>
                <a:latin typeface="思源黑体 Regular" panose="020B0500000000000000" pitchFamily="34" charset="-122"/>
                <a:ea typeface="思源黑体 Regular" panose="020B0500000000000000" pitchFamily="34" charset="-122"/>
              </a:rPr>
              <a:t>》</a:t>
            </a:r>
            <a:r>
              <a:rPr lang="zh-CN" altLang="en-US" sz="2200" dirty="0">
                <a:solidFill>
                  <a:schemeClr val="bg1"/>
                </a:solidFill>
                <a:latin typeface="思源黑体 Regular" panose="020B0500000000000000" pitchFamily="34" charset="-122"/>
                <a:ea typeface="思源黑体 Regular" panose="020B0500000000000000" pitchFamily="34" charset="-122"/>
              </a:rPr>
              <a:t>，使新的封建经济政治制度法典化。律令是大化改新以来政治、经济统治经验的总结。这些成文律令的编纂完成，尤其是</a:t>
            </a:r>
            <a:r>
              <a:rPr lang="en-US" altLang="zh-CN" sz="2200" dirty="0">
                <a:solidFill>
                  <a:schemeClr val="bg1"/>
                </a:solidFill>
                <a:latin typeface="思源黑体 Regular" panose="020B0500000000000000" pitchFamily="34" charset="-122"/>
                <a:ea typeface="思源黑体 Regular" panose="020B0500000000000000" pitchFamily="34" charset="-122"/>
              </a:rPr>
              <a:t>《</a:t>
            </a:r>
            <a:r>
              <a:rPr lang="zh-CN" altLang="en-US" sz="2200" dirty="0">
                <a:solidFill>
                  <a:schemeClr val="bg1"/>
                </a:solidFill>
                <a:latin typeface="思源黑体 Regular" panose="020B0500000000000000" pitchFamily="34" charset="-122"/>
                <a:ea typeface="思源黑体 Regular" panose="020B0500000000000000" pitchFamily="34" charset="-122"/>
              </a:rPr>
              <a:t>大宝律令</a:t>
            </a:r>
            <a:r>
              <a:rPr lang="en-US" altLang="zh-CN" sz="2200" dirty="0">
                <a:solidFill>
                  <a:schemeClr val="bg1"/>
                </a:solidFill>
                <a:latin typeface="思源黑体 Regular" panose="020B0500000000000000" pitchFamily="34" charset="-122"/>
                <a:ea typeface="思源黑体 Regular" panose="020B0500000000000000" pitchFamily="34" charset="-122"/>
              </a:rPr>
              <a:t>》</a:t>
            </a:r>
            <a:r>
              <a:rPr lang="zh-CN" altLang="en-US" sz="2200" dirty="0">
                <a:solidFill>
                  <a:schemeClr val="bg1"/>
                </a:solidFill>
                <a:latin typeface="思源黑体 Regular" panose="020B0500000000000000" pitchFamily="34" charset="-122"/>
                <a:ea typeface="思源黑体 Regular" panose="020B0500000000000000" pitchFamily="34" charset="-122"/>
              </a:rPr>
              <a:t>的颁布推行，标志着大化改新的完成和日本中古律令制国家的建立。</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457200" indent="-4572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天武以后约半个世纪，日本封建中央集权政治昌盛，各方面都取得了长足进步。</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p:txBody>
      </p:sp>
      <p:sp>
        <p:nvSpPr>
          <p:cNvPr id="5" name="文本框 4"/>
          <p:cNvSpPr txBox="1"/>
          <p:nvPr/>
        </p:nvSpPr>
        <p:spPr>
          <a:xfrm>
            <a:off x="603910" y="332564"/>
            <a:ext cx="6340197" cy="707886"/>
          </a:xfrm>
          <a:prstGeom prst="rect">
            <a:avLst/>
          </a:prstGeom>
          <a:noFill/>
        </p:spPr>
        <p:txBody>
          <a:bodyPr wrap="none" rtlCol="0">
            <a:spAutoFit/>
          </a:bodyPr>
          <a:lstStyle/>
          <a:p>
            <a:r>
              <a:rPr lang="zh-CN" altLang="en-US" sz="4000" dirty="0">
                <a:solidFill>
                  <a:schemeClr val="bg1"/>
                </a:solidFill>
                <a:latin typeface="思源黑体 Regular" panose="020B0500000000000000" pitchFamily="34" charset="-122"/>
                <a:ea typeface="思源黑体 Regular" panose="020B0500000000000000" pitchFamily="34" charset="-122"/>
              </a:rPr>
              <a:t>（二）飞鸟时代和大化改新</a:t>
            </a:r>
          </a:p>
        </p:txBody>
      </p:sp>
      <p:sp>
        <p:nvSpPr>
          <p:cNvPr id="2" name="文本框 1"/>
          <p:cNvSpPr txBox="1"/>
          <p:nvPr/>
        </p:nvSpPr>
        <p:spPr>
          <a:xfrm>
            <a:off x="603910" y="1433139"/>
            <a:ext cx="2492990" cy="553998"/>
          </a:xfrm>
          <a:prstGeom prst="rect">
            <a:avLst/>
          </a:prstGeom>
          <a:noFill/>
        </p:spPr>
        <p:txBody>
          <a:bodyPr wrap="none" rtlCol="0">
            <a:spAutoFit/>
          </a:bodyPr>
          <a:lstStyle/>
          <a:p>
            <a:r>
              <a:rPr lang="zh-CN" altLang="en-US" sz="3000" dirty="0">
                <a:solidFill>
                  <a:srgbClr val="FFFF00"/>
                </a:solidFill>
                <a:latin typeface="思源黑体 Regular" panose="020B0500000000000000" pitchFamily="34" charset="-122"/>
                <a:ea typeface="思源黑体 Regular" panose="020B0500000000000000" pitchFamily="34" charset="-122"/>
              </a:rPr>
              <a:t>律令制的建立</a:t>
            </a:r>
          </a:p>
        </p:txBody>
      </p:sp>
    </p:spTree>
    <p:extLst>
      <p:ext uri="{BB962C8B-B14F-4D97-AF65-F5344CB8AC3E}">
        <p14:creationId xmlns:p14="http://schemas.microsoft.com/office/powerpoint/2010/main" val="3731105608"/>
      </p:ext>
    </p:extLst>
  </p:cSld>
  <p:clrMapOvr>
    <a:masterClrMapping/>
  </p:clrMapOvr>
  <p:transition spd="med">
    <p:pull/>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603910" y="2379826"/>
            <a:ext cx="3746417" cy="3647152"/>
          </a:xfrm>
          <a:prstGeom prst="rect">
            <a:avLst/>
          </a:prstGeom>
        </p:spPr>
        <p:txBody>
          <a:bodyPr wrap="square">
            <a:spAutoFit/>
          </a:bodyPr>
          <a:lstStyle/>
          <a:p>
            <a:pPr marL="457200" indent="-457200" algn="just">
              <a:lnSpc>
                <a:spcPct val="150000"/>
              </a:lnSpc>
              <a:buFont typeface="Wingdings" panose="05000000000000000000" pitchFamily="2" charset="2"/>
              <a:buChar char="u"/>
            </a:pPr>
            <a:r>
              <a:rPr lang="en-US" altLang="zh-CN" sz="2200" dirty="0">
                <a:solidFill>
                  <a:schemeClr val="bg1"/>
                </a:solidFill>
                <a:latin typeface="思源黑体 Regular" panose="020B0500000000000000" pitchFamily="34" charset="-122"/>
                <a:ea typeface="思源黑体 Regular" panose="020B0500000000000000" pitchFamily="34" charset="-122"/>
              </a:rPr>
              <a:t>710</a:t>
            </a:r>
            <a:r>
              <a:rPr lang="zh-CN" altLang="en-US" sz="2200" dirty="0">
                <a:solidFill>
                  <a:schemeClr val="bg1"/>
                </a:solidFill>
                <a:latin typeface="思源黑体 Regular" panose="020B0500000000000000" pitchFamily="34" charset="-122"/>
                <a:ea typeface="思源黑体 Regular" panose="020B0500000000000000" pitchFamily="34" charset="-122"/>
              </a:rPr>
              <a:t>年，元明女皇把都城从飞鸟迁至奈良（新都平城京，长安城的微型版，大小约长安的四分之一），开始了日本古代史上的太平盛世时期奈良时代（</a:t>
            </a:r>
            <a:r>
              <a:rPr lang="en-US" altLang="zh-CN" sz="2200" dirty="0">
                <a:solidFill>
                  <a:schemeClr val="bg1"/>
                </a:solidFill>
                <a:latin typeface="思源黑体 Regular" panose="020B0500000000000000" pitchFamily="34" charset="-122"/>
                <a:ea typeface="思源黑体 Regular" panose="020B0500000000000000" pitchFamily="34" charset="-122"/>
              </a:rPr>
              <a:t>710-794</a:t>
            </a:r>
            <a:r>
              <a:rPr lang="zh-CN" altLang="en-US" sz="2200" dirty="0">
                <a:solidFill>
                  <a:schemeClr val="bg1"/>
                </a:solidFill>
                <a:latin typeface="思源黑体 Regular" panose="020B0500000000000000" pitchFamily="34" charset="-122"/>
                <a:ea typeface="思源黑体 Regular" panose="020B0500000000000000" pitchFamily="34" charset="-122"/>
              </a:rPr>
              <a:t>年）。</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p:txBody>
      </p:sp>
      <p:sp>
        <p:nvSpPr>
          <p:cNvPr id="5" name="文本框 4"/>
          <p:cNvSpPr txBox="1"/>
          <p:nvPr/>
        </p:nvSpPr>
        <p:spPr>
          <a:xfrm>
            <a:off x="603910" y="332564"/>
            <a:ext cx="5314275" cy="707886"/>
          </a:xfrm>
          <a:prstGeom prst="rect">
            <a:avLst/>
          </a:prstGeom>
          <a:noFill/>
        </p:spPr>
        <p:txBody>
          <a:bodyPr wrap="none" rtlCol="0">
            <a:spAutoFit/>
          </a:bodyPr>
          <a:lstStyle/>
          <a:p>
            <a:r>
              <a:rPr lang="zh-CN" altLang="en-US" sz="4000" dirty="0">
                <a:solidFill>
                  <a:schemeClr val="bg1"/>
                </a:solidFill>
                <a:latin typeface="思源黑体 Regular" panose="020B0500000000000000" pitchFamily="34" charset="-122"/>
                <a:ea typeface="思源黑体 Regular" panose="020B0500000000000000" pitchFamily="34" charset="-122"/>
              </a:rPr>
              <a:t>（三）奈良和平安时代</a:t>
            </a:r>
          </a:p>
        </p:txBody>
      </p:sp>
      <p:sp>
        <p:nvSpPr>
          <p:cNvPr id="2" name="文本框 1"/>
          <p:cNvSpPr txBox="1"/>
          <p:nvPr/>
        </p:nvSpPr>
        <p:spPr>
          <a:xfrm>
            <a:off x="603910" y="1433139"/>
            <a:ext cx="3905236" cy="553998"/>
          </a:xfrm>
          <a:prstGeom prst="rect">
            <a:avLst/>
          </a:prstGeom>
          <a:noFill/>
        </p:spPr>
        <p:txBody>
          <a:bodyPr wrap="none" rtlCol="0">
            <a:spAutoFit/>
          </a:bodyPr>
          <a:lstStyle/>
          <a:p>
            <a:r>
              <a:rPr lang="zh-CN" altLang="en-US" sz="3000" dirty="0">
                <a:solidFill>
                  <a:srgbClr val="FFFF00"/>
                </a:solidFill>
                <a:latin typeface="思源黑体 Regular" panose="020B0500000000000000" pitchFamily="34" charset="-122"/>
                <a:ea typeface="思源黑体 Regular" panose="020B0500000000000000" pitchFamily="34" charset="-122"/>
              </a:rPr>
              <a:t>奈良时代（</a:t>
            </a:r>
            <a:r>
              <a:rPr lang="en-US" altLang="zh-CN" sz="3000" dirty="0">
                <a:solidFill>
                  <a:srgbClr val="FFFF00"/>
                </a:solidFill>
                <a:latin typeface="思源黑体 Regular" panose="020B0500000000000000" pitchFamily="34" charset="-122"/>
                <a:ea typeface="思源黑体 Regular" panose="020B0500000000000000" pitchFamily="34" charset="-122"/>
              </a:rPr>
              <a:t>710-794</a:t>
            </a:r>
            <a:r>
              <a:rPr lang="zh-CN" altLang="en-US" sz="3000" dirty="0">
                <a:solidFill>
                  <a:srgbClr val="FFFF00"/>
                </a:solidFill>
                <a:latin typeface="思源黑体 Regular" panose="020B0500000000000000" pitchFamily="34" charset="-122"/>
                <a:ea typeface="思源黑体 Regular" panose="020B0500000000000000" pitchFamily="34" charset="-122"/>
              </a:rPr>
              <a:t>）</a:t>
            </a: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918185" y="1433139"/>
            <a:ext cx="5366328" cy="4588210"/>
          </a:xfrm>
          <a:prstGeom prst="rect">
            <a:avLst/>
          </a:prstGeom>
        </p:spPr>
      </p:pic>
    </p:spTree>
    <p:extLst>
      <p:ext uri="{BB962C8B-B14F-4D97-AF65-F5344CB8AC3E}">
        <p14:creationId xmlns:p14="http://schemas.microsoft.com/office/powerpoint/2010/main" val="2485448157"/>
      </p:ext>
    </p:extLst>
  </p:cSld>
  <p:clrMapOvr>
    <a:masterClrMapping/>
  </p:clrMapOvr>
  <p:transition spd="med">
    <p:pull/>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603910" y="2379826"/>
            <a:ext cx="10826090" cy="3647152"/>
          </a:xfrm>
          <a:prstGeom prst="rect">
            <a:avLst/>
          </a:prstGeom>
        </p:spPr>
        <p:txBody>
          <a:bodyPr wrap="square">
            <a:spAutoFit/>
          </a:bodyPr>
          <a:lstStyle/>
          <a:p>
            <a:pPr marL="457200" indent="-4572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天皇专制主义中央集权制的官僚政治体制。</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457200" indent="-4572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土地国有原则和班田收授法。</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457200" indent="-4572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身份制度，良民、贱民之分。良民包括皇族、贵族、平民（主要是农民），是自由民，分统治和被统治阶级。贱民分为陵户（为皇室守墓）、官户（为朝廷服役）、家人（为贵族服役）、公奴婢（国有奴隶）、私奴婢（个人所有奴隶）五类，统称“</a:t>
            </a:r>
            <a:r>
              <a:rPr lang="zh-CN" altLang="en-US" sz="2200" dirty="0">
                <a:solidFill>
                  <a:srgbClr val="FFFF00"/>
                </a:solidFill>
                <a:latin typeface="思源黑体 Regular" panose="020B0500000000000000" pitchFamily="34" charset="-122"/>
                <a:ea typeface="思源黑体 Regular" panose="020B0500000000000000" pitchFamily="34" charset="-122"/>
              </a:rPr>
              <a:t>五色贱民</a:t>
            </a:r>
            <a:r>
              <a:rPr lang="zh-CN" altLang="en-US" sz="2200" dirty="0">
                <a:solidFill>
                  <a:schemeClr val="bg1"/>
                </a:solidFill>
                <a:latin typeface="思源黑体 Regular" panose="020B0500000000000000" pitchFamily="34" charset="-122"/>
                <a:ea typeface="思源黑体 Regular" panose="020B0500000000000000" pitchFamily="34" charset="-122"/>
              </a:rPr>
              <a:t>”。贱民人身处于不同程度的依附地位。良贱之间界限森严，不准通婚。奈良时代初期贱民约占</a:t>
            </a:r>
            <a:r>
              <a:rPr lang="en-US" altLang="zh-CN" sz="2200" dirty="0">
                <a:solidFill>
                  <a:schemeClr val="bg1"/>
                </a:solidFill>
                <a:latin typeface="思源黑体 Regular" panose="020B0500000000000000" pitchFamily="34" charset="-122"/>
                <a:ea typeface="思源黑体 Regular" panose="020B0500000000000000" pitchFamily="34" charset="-122"/>
              </a:rPr>
              <a:t>10%</a:t>
            </a:r>
            <a:r>
              <a:rPr lang="zh-CN" altLang="en-US" sz="2200" dirty="0">
                <a:solidFill>
                  <a:schemeClr val="bg1"/>
                </a:solidFill>
                <a:latin typeface="思源黑体 Regular" panose="020B0500000000000000" pitchFamily="34" charset="-122"/>
                <a:ea typeface="思源黑体 Regular" panose="020B0500000000000000" pitchFamily="34" charset="-122"/>
              </a:rPr>
              <a:t>，末期良贱身份逐渐瓦解。</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p:txBody>
      </p:sp>
      <p:sp>
        <p:nvSpPr>
          <p:cNvPr id="5" name="文本框 4"/>
          <p:cNvSpPr txBox="1"/>
          <p:nvPr/>
        </p:nvSpPr>
        <p:spPr>
          <a:xfrm>
            <a:off x="603910" y="332564"/>
            <a:ext cx="5314275" cy="707886"/>
          </a:xfrm>
          <a:prstGeom prst="rect">
            <a:avLst/>
          </a:prstGeom>
          <a:noFill/>
        </p:spPr>
        <p:txBody>
          <a:bodyPr wrap="none" rtlCol="0">
            <a:spAutoFit/>
          </a:bodyPr>
          <a:lstStyle/>
          <a:p>
            <a:r>
              <a:rPr lang="zh-CN" altLang="en-US" sz="4000" dirty="0">
                <a:solidFill>
                  <a:schemeClr val="bg1"/>
                </a:solidFill>
                <a:latin typeface="思源黑体 Regular" panose="020B0500000000000000" pitchFamily="34" charset="-122"/>
                <a:ea typeface="思源黑体 Regular" panose="020B0500000000000000" pitchFamily="34" charset="-122"/>
              </a:rPr>
              <a:t>（三）奈良和平安时代</a:t>
            </a:r>
          </a:p>
        </p:txBody>
      </p:sp>
      <p:sp>
        <p:nvSpPr>
          <p:cNvPr id="2" name="文本框 1"/>
          <p:cNvSpPr txBox="1"/>
          <p:nvPr/>
        </p:nvSpPr>
        <p:spPr>
          <a:xfrm>
            <a:off x="603910" y="1433139"/>
            <a:ext cx="3262432" cy="553998"/>
          </a:xfrm>
          <a:prstGeom prst="rect">
            <a:avLst/>
          </a:prstGeom>
          <a:noFill/>
        </p:spPr>
        <p:txBody>
          <a:bodyPr wrap="none" rtlCol="0">
            <a:spAutoFit/>
          </a:bodyPr>
          <a:lstStyle/>
          <a:p>
            <a:r>
              <a:rPr lang="zh-CN" altLang="en-US" sz="3000" dirty="0">
                <a:solidFill>
                  <a:srgbClr val="FFFF00"/>
                </a:solidFill>
                <a:latin typeface="思源黑体 Regular" panose="020B0500000000000000" pitchFamily="34" charset="-122"/>
                <a:ea typeface="思源黑体 Regular" panose="020B0500000000000000" pitchFamily="34" charset="-122"/>
              </a:rPr>
              <a:t>律令制国家的体制</a:t>
            </a:r>
          </a:p>
        </p:txBody>
      </p:sp>
    </p:spTree>
    <p:extLst>
      <p:ext uri="{BB962C8B-B14F-4D97-AF65-F5344CB8AC3E}">
        <p14:creationId xmlns:p14="http://schemas.microsoft.com/office/powerpoint/2010/main" val="1859109506"/>
      </p:ext>
    </p:extLst>
  </p:cSld>
  <p:clrMapOvr>
    <a:masterClrMapping/>
  </p:clrMapOvr>
  <p:transition spd="med">
    <p:pull/>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603910" y="2379826"/>
            <a:ext cx="10826090" cy="4154984"/>
          </a:xfrm>
          <a:prstGeom prst="rect">
            <a:avLst/>
          </a:prstGeom>
        </p:spPr>
        <p:txBody>
          <a:bodyPr wrap="square">
            <a:spAutoFit/>
          </a:bodyPr>
          <a:lstStyle/>
          <a:p>
            <a:pPr marL="457200" indent="-4572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奈良时代社会安定，经济文化繁荣。统治者十分重视农业生产，鼓励垦荒，兴修水利。</a:t>
            </a:r>
            <a:r>
              <a:rPr lang="en-US" altLang="zh-CN" sz="2200" dirty="0">
                <a:solidFill>
                  <a:schemeClr val="bg1"/>
                </a:solidFill>
                <a:latin typeface="思源黑体 Regular" panose="020B0500000000000000" pitchFamily="34" charset="-122"/>
                <a:ea typeface="思源黑体 Regular" panose="020B0500000000000000" pitchFamily="34" charset="-122"/>
              </a:rPr>
              <a:t>723</a:t>
            </a:r>
            <a:r>
              <a:rPr lang="zh-CN" altLang="en-US" sz="2200" dirty="0">
                <a:solidFill>
                  <a:schemeClr val="bg1"/>
                </a:solidFill>
                <a:latin typeface="思源黑体 Regular" panose="020B0500000000000000" pitchFamily="34" charset="-122"/>
                <a:ea typeface="思源黑体 Regular" panose="020B0500000000000000" pitchFamily="34" charset="-122"/>
              </a:rPr>
              <a:t>年颁布</a:t>
            </a:r>
            <a:r>
              <a:rPr lang="en-US" altLang="zh-CN" sz="2200" dirty="0">
                <a:solidFill>
                  <a:schemeClr val="bg1"/>
                </a:solidFill>
                <a:latin typeface="思源黑体 Regular" panose="020B0500000000000000" pitchFamily="34" charset="-122"/>
                <a:ea typeface="思源黑体 Regular" panose="020B0500000000000000" pitchFamily="34" charset="-122"/>
              </a:rPr>
              <a:t>《</a:t>
            </a:r>
            <a:r>
              <a:rPr lang="zh-CN" altLang="en-US" sz="2200" dirty="0">
                <a:solidFill>
                  <a:srgbClr val="FFFF00"/>
                </a:solidFill>
                <a:latin typeface="思源黑体 Regular" panose="020B0500000000000000" pitchFamily="34" charset="-122"/>
                <a:ea typeface="思源黑体 Regular" panose="020B0500000000000000" pitchFamily="34" charset="-122"/>
              </a:rPr>
              <a:t>三世一身法</a:t>
            </a:r>
            <a:r>
              <a:rPr lang="en-US" altLang="zh-CN" sz="2200" dirty="0">
                <a:solidFill>
                  <a:schemeClr val="bg1"/>
                </a:solidFill>
                <a:latin typeface="思源黑体 Regular" panose="020B0500000000000000" pitchFamily="34" charset="-122"/>
                <a:ea typeface="思源黑体 Regular" panose="020B0500000000000000" pitchFamily="34" charset="-122"/>
              </a:rPr>
              <a:t>》</a:t>
            </a:r>
            <a:r>
              <a:rPr lang="zh-CN" altLang="en-US" sz="2200" dirty="0">
                <a:solidFill>
                  <a:schemeClr val="bg1"/>
                </a:solidFill>
                <a:latin typeface="思源黑体 Regular" panose="020B0500000000000000" pitchFamily="34" charset="-122"/>
                <a:ea typeface="思源黑体 Regular" panose="020B0500000000000000" pitchFamily="34" charset="-122"/>
              </a:rPr>
              <a:t>，规定开垦熟荒地可传三代，开垦生荒地可终身占有，死后交公。为防止土地再次抛荒，</a:t>
            </a:r>
            <a:r>
              <a:rPr lang="en-US" altLang="zh-CN" sz="2200" dirty="0">
                <a:solidFill>
                  <a:schemeClr val="bg1"/>
                </a:solidFill>
                <a:latin typeface="思源黑体 Regular" panose="020B0500000000000000" pitchFamily="34" charset="-122"/>
                <a:ea typeface="思源黑体 Regular" panose="020B0500000000000000" pitchFamily="34" charset="-122"/>
              </a:rPr>
              <a:t>743</a:t>
            </a:r>
            <a:r>
              <a:rPr lang="zh-CN" altLang="en-US" sz="2200" dirty="0">
                <a:solidFill>
                  <a:schemeClr val="bg1"/>
                </a:solidFill>
                <a:latin typeface="思源黑体 Regular" panose="020B0500000000000000" pitchFamily="34" charset="-122"/>
                <a:ea typeface="思源黑体 Regular" panose="020B0500000000000000" pitchFamily="34" charset="-122"/>
              </a:rPr>
              <a:t>年又颁布</a:t>
            </a:r>
            <a:r>
              <a:rPr lang="en-US" altLang="zh-CN" sz="2200" dirty="0">
                <a:solidFill>
                  <a:schemeClr val="bg1"/>
                </a:solidFill>
                <a:latin typeface="思源黑体 Regular" panose="020B0500000000000000" pitchFamily="34" charset="-122"/>
                <a:ea typeface="思源黑体 Regular" panose="020B0500000000000000" pitchFamily="34" charset="-122"/>
              </a:rPr>
              <a:t>《</a:t>
            </a:r>
            <a:r>
              <a:rPr lang="zh-CN" altLang="en-US" sz="2200" dirty="0">
                <a:solidFill>
                  <a:srgbClr val="FFFF00"/>
                </a:solidFill>
                <a:latin typeface="思源黑体 Regular" panose="020B0500000000000000" pitchFamily="34" charset="-122"/>
                <a:ea typeface="思源黑体 Regular" panose="020B0500000000000000" pitchFamily="34" charset="-122"/>
              </a:rPr>
              <a:t>垦田永世令</a:t>
            </a:r>
            <a:r>
              <a:rPr lang="en-US" altLang="zh-CN" sz="2200" dirty="0">
                <a:solidFill>
                  <a:schemeClr val="bg1"/>
                </a:solidFill>
                <a:latin typeface="思源黑体 Regular" panose="020B0500000000000000" pitchFamily="34" charset="-122"/>
                <a:ea typeface="思源黑体 Regular" panose="020B0500000000000000" pitchFamily="34" charset="-122"/>
              </a:rPr>
              <a:t>》</a:t>
            </a:r>
            <a:r>
              <a:rPr lang="zh-CN" altLang="en-US" sz="2200" dirty="0">
                <a:solidFill>
                  <a:schemeClr val="bg1"/>
                </a:solidFill>
                <a:latin typeface="思源黑体 Regular" panose="020B0500000000000000" pitchFamily="34" charset="-122"/>
                <a:ea typeface="思源黑体 Regular" panose="020B0500000000000000" pitchFamily="34" charset="-122"/>
              </a:rPr>
              <a:t>，规定所垦土地永世私有不再收公。水稻种植技术进一步发展，有早晚稻之区分。同时经济作物的种植也广泛发展起来。</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457200" indent="-4572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在农业发展的基础上，手工业和商业也日益进步。奈良是重要的工商业中心，有人口</a:t>
            </a:r>
            <a:r>
              <a:rPr lang="en-US" altLang="zh-CN" sz="2200" dirty="0">
                <a:solidFill>
                  <a:schemeClr val="bg1"/>
                </a:solidFill>
                <a:latin typeface="思源黑体 Regular" panose="020B0500000000000000" pitchFamily="34" charset="-122"/>
                <a:ea typeface="思源黑体 Regular" panose="020B0500000000000000" pitchFamily="34" charset="-122"/>
              </a:rPr>
              <a:t>20</a:t>
            </a:r>
            <a:r>
              <a:rPr lang="zh-CN" altLang="en-US" sz="2200" dirty="0">
                <a:solidFill>
                  <a:schemeClr val="bg1"/>
                </a:solidFill>
                <a:latin typeface="思源黑体 Regular" panose="020B0500000000000000" pitchFamily="34" charset="-122"/>
                <a:ea typeface="思源黑体 Regular" panose="020B0500000000000000" pitchFamily="34" charset="-122"/>
              </a:rPr>
              <a:t>万。</a:t>
            </a:r>
            <a:r>
              <a:rPr lang="en-US" altLang="zh-CN" sz="2200" dirty="0">
                <a:solidFill>
                  <a:schemeClr val="bg1"/>
                </a:solidFill>
                <a:latin typeface="思源黑体 Regular" panose="020B0500000000000000" pitchFamily="34" charset="-122"/>
                <a:ea typeface="思源黑体 Regular" panose="020B0500000000000000" pitchFamily="34" charset="-122"/>
              </a:rPr>
              <a:t>708</a:t>
            </a:r>
            <a:r>
              <a:rPr lang="zh-CN" altLang="en-US" sz="2200" dirty="0">
                <a:solidFill>
                  <a:schemeClr val="bg1"/>
                </a:solidFill>
                <a:latin typeface="思源黑体 Regular" panose="020B0500000000000000" pitchFamily="34" charset="-122"/>
                <a:ea typeface="思源黑体 Regular" panose="020B0500000000000000" pitchFamily="34" charset="-122"/>
              </a:rPr>
              <a:t>年（和铜元年）开始铸造货币，称为“和同开环”。以后陆续铸造各种货币，至平安时代中期共有</a:t>
            </a:r>
            <a:r>
              <a:rPr lang="en-US" altLang="zh-CN" sz="2200" dirty="0">
                <a:solidFill>
                  <a:schemeClr val="bg1"/>
                </a:solidFill>
                <a:latin typeface="思源黑体 Regular" panose="020B0500000000000000" pitchFamily="34" charset="-122"/>
                <a:ea typeface="思源黑体 Regular" panose="020B0500000000000000" pitchFamily="34" charset="-122"/>
              </a:rPr>
              <a:t>12</a:t>
            </a:r>
            <a:r>
              <a:rPr lang="zh-CN" altLang="en-US" sz="2200" dirty="0">
                <a:solidFill>
                  <a:schemeClr val="bg1"/>
                </a:solidFill>
                <a:latin typeface="思源黑体 Regular" panose="020B0500000000000000" pitchFamily="34" charset="-122"/>
                <a:ea typeface="思源黑体 Regular" panose="020B0500000000000000" pitchFamily="34" charset="-122"/>
              </a:rPr>
              <a:t>种之多，统称为“</a:t>
            </a:r>
            <a:r>
              <a:rPr lang="zh-CN" altLang="en-US" sz="2200" dirty="0">
                <a:solidFill>
                  <a:srgbClr val="FFFF00"/>
                </a:solidFill>
                <a:latin typeface="思源黑体 Regular" panose="020B0500000000000000" pitchFamily="34" charset="-122"/>
                <a:ea typeface="思源黑体 Regular" panose="020B0500000000000000" pitchFamily="34" charset="-122"/>
              </a:rPr>
              <a:t>皇朝十二钱</a:t>
            </a:r>
            <a:r>
              <a:rPr lang="zh-CN" altLang="en-US" sz="2200" dirty="0">
                <a:solidFill>
                  <a:schemeClr val="bg1"/>
                </a:solidFill>
                <a:latin typeface="思源黑体 Regular" panose="020B0500000000000000" pitchFamily="34" charset="-122"/>
                <a:ea typeface="思源黑体 Regular" panose="020B0500000000000000" pitchFamily="34" charset="-122"/>
              </a:rPr>
              <a:t>”。</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p:txBody>
      </p:sp>
      <p:sp>
        <p:nvSpPr>
          <p:cNvPr id="5" name="文本框 4"/>
          <p:cNvSpPr txBox="1"/>
          <p:nvPr/>
        </p:nvSpPr>
        <p:spPr>
          <a:xfrm>
            <a:off x="603910" y="332564"/>
            <a:ext cx="5314275" cy="707886"/>
          </a:xfrm>
          <a:prstGeom prst="rect">
            <a:avLst/>
          </a:prstGeom>
          <a:noFill/>
        </p:spPr>
        <p:txBody>
          <a:bodyPr wrap="none" rtlCol="0">
            <a:spAutoFit/>
          </a:bodyPr>
          <a:lstStyle/>
          <a:p>
            <a:r>
              <a:rPr lang="zh-CN" altLang="en-US" sz="4000" dirty="0">
                <a:solidFill>
                  <a:schemeClr val="bg1"/>
                </a:solidFill>
                <a:latin typeface="思源黑体 Regular" panose="020B0500000000000000" pitchFamily="34" charset="-122"/>
                <a:ea typeface="思源黑体 Regular" panose="020B0500000000000000" pitchFamily="34" charset="-122"/>
              </a:rPr>
              <a:t>（三）奈良和平安时代</a:t>
            </a:r>
          </a:p>
        </p:txBody>
      </p:sp>
      <p:sp>
        <p:nvSpPr>
          <p:cNvPr id="2" name="文本框 1"/>
          <p:cNvSpPr txBox="1"/>
          <p:nvPr/>
        </p:nvSpPr>
        <p:spPr>
          <a:xfrm>
            <a:off x="603910" y="1433139"/>
            <a:ext cx="3262432" cy="553998"/>
          </a:xfrm>
          <a:prstGeom prst="rect">
            <a:avLst/>
          </a:prstGeom>
          <a:noFill/>
        </p:spPr>
        <p:txBody>
          <a:bodyPr wrap="none" rtlCol="0">
            <a:spAutoFit/>
          </a:bodyPr>
          <a:lstStyle/>
          <a:p>
            <a:r>
              <a:rPr lang="zh-CN" altLang="en-US" sz="3000" dirty="0">
                <a:solidFill>
                  <a:srgbClr val="FFFF00"/>
                </a:solidFill>
                <a:latin typeface="思源黑体 Regular" panose="020B0500000000000000" pitchFamily="34" charset="-122"/>
                <a:ea typeface="思源黑体 Regular" panose="020B0500000000000000" pitchFamily="34" charset="-122"/>
              </a:rPr>
              <a:t>律令制国家的繁荣</a:t>
            </a:r>
          </a:p>
        </p:txBody>
      </p:sp>
    </p:spTree>
    <p:extLst>
      <p:ext uri="{BB962C8B-B14F-4D97-AF65-F5344CB8AC3E}">
        <p14:creationId xmlns:p14="http://schemas.microsoft.com/office/powerpoint/2010/main" val="4226103370"/>
      </p:ext>
    </p:extLst>
  </p:cSld>
  <p:clrMapOvr>
    <a:masterClrMapping/>
  </p:clrMapOvr>
  <p:transition spd="med">
    <p:pull/>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603910" y="2379826"/>
            <a:ext cx="10826090" cy="2123658"/>
          </a:xfrm>
          <a:prstGeom prst="rect">
            <a:avLst/>
          </a:prstGeom>
        </p:spPr>
        <p:txBody>
          <a:bodyPr wrap="square">
            <a:spAutoFit/>
          </a:bodyPr>
          <a:lstStyle/>
          <a:p>
            <a:pPr marL="457200" indent="-4572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在国力强盛的基础上，日本版图也进一步扩张。东北部的虾夷（阿伊努人说、边民说）逐步被征服，新设出羽国；西南九州南部的隼人也被征服，新设大隅。</a:t>
            </a:r>
            <a:r>
              <a:rPr lang="en-US" altLang="zh-CN" sz="2200" dirty="0">
                <a:solidFill>
                  <a:schemeClr val="bg1"/>
                </a:solidFill>
                <a:latin typeface="思源黑体 Regular" panose="020B0500000000000000" pitchFamily="34" charset="-122"/>
                <a:ea typeface="思源黑体 Regular" panose="020B0500000000000000" pitchFamily="34" charset="-122"/>
              </a:rPr>
              <a:t>8</a:t>
            </a:r>
            <a:r>
              <a:rPr lang="zh-CN" altLang="en-US" sz="2200" dirty="0">
                <a:solidFill>
                  <a:schemeClr val="bg1"/>
                </a:solidFill>
                <a:latin typeface="思源黑体 Regular" panose="020B0500000000000000" pitchFamily="34" charset="-122"/>
                <a:ea typeface="思源黑体 Regular" panose="020B0500000000000000" pitchFamily="34" charset="-122"/>
              </a:rPr>
              <a:t>世纪初，除东北部分地区外，日本列岛几乎实现了中央政府下的统一。</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457200" indent="-4572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道路和驿站等交通网络也逐步形成。</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p:txBody>
      </p:sp>
      <p:sp>
        <p:nvSpPr>
          <p:cNvPr id="5" name="文本框 4"/>
          <p:cNvSpPr txBox="1"/>
          <p:nvPr/>
        </p:nvSpPr>
        <p:spPr>
          <a:xfrm>
            <a:off x="603910" y="332564"/>
            <a:ext cx="5314275" cy="707886"/>
          </a:xfrm>
          <a:prstGeom prst="rect">
            <a:avLst/>
          </a:prstGeom>
          <a:noFill/>
        </p:spPr>
        <p:txBody>
          <a:bodyPr wrap="none" rtlCol="0">
            <a:spAutoFit/>
          </a:bodyPr>
          <a:lstStyle/>
          <a:p>
            <a:r>
              <a:rPr lang="zh-CN" altLang="en-US" sz="4000" dirty="0">
                <a:solidFill>
                  <a:schemeClr val="bg1"/>
                </a:solidFill>
                <a:latin typeface="思源黑体 Regular" panose="020B0500000000000000" pitchFamily="34" charset="-122"/>
                <a:ea typeface="思源黑体 Regular" panose="020B0500000000000000" pitchFamily="34" charset="-122"/>
              </a:rPr>
              <a:t>（三）奈良和平安时代</a:t>
            </a:r>
          </a:p>
        </p:txBody>
      </p:sp>
      <p:sp>
        <p:nvSpPr>
          <p:cNvPr id="2" name="文本框 1"/>
          <p:cNvSpPr txBox="1"/>
          <p:nvPr/>
        </p:nvSpPr>
        <p:spPr>
          <a:xfrm>
            <a:off x="603910" y="1433139"/>
            <a:ext cx="3262432" cy="553998"/>
          </a:xfrm>
          <a:prstGeom prst="rect">
            <a:avLst/>
          </a:prstGeom>
          <a:noFill/>
        </p:spPr>
        <p:txBody>
          <a:bodyPr wrap="none" rtlCol="0">
            <a:spAutoFit/>
          </a:bodyPr>
          <a:lstStyle/>
          <a:p>
            <a:r>
              <a:rPr lang="zh-CN" altLang="en-US" sz="3000" dirty="0">
                <a:solidFill>
                  <a:srgbClr val="FFFF00"/>
                </a:solidFill>
                <a:latin typeface="思源黑体 Regular" panose="020B0500000000000000" pitchFamily="34" charset="-122"/>
                <a:ea typeface="思源黑体 Regular" panose="020B0500000000000000" pitchFamily="34" charset="-122"/>
              </a:rPr>
              <a:t>律令制国家的繁荣</a:t>
            </a:r>
          </a:p>
        </p:txBody>
      </p:sp>
    </p:spTree>
    <p:extLst>
      <p:ext uri="{BB962C8B-B14F-4D97-AF65-F5344CB8AC3E}">
        <p14:creationId xmlns:p14="http://schemas.microsoft.com/office/powerpoint/2010/main" val="826654865"/>
      </p:ext>
    </p:extLst>
  </p:cSld>
  <p:clrMapOvr>
    <a:masterClrMapping/>
  </p:clrMapOvr>
  <p:transition spd="med">
    <p:pull/>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9673" y="0"/>
            <a:ext cx="9952653" cy="6858000"/>
          </a:xfrm>
          <a:prstGeom prst="rect">
            <a:avLst/>
          </a:prstGeom>
        </p:spPr>
      </p:pic>
    </p:spTree>
    <p:extLst>
      <p:ext uri="{BB962C8B-B14F-4D97-AF65-F5344CB8AC3E}">
        <p14:creationId xmlns:p14="http://schemas.microsoft.com/office/powerpoint/2010/main" val="1167086954"/>
      </p:ext>
    </p:extLst>
  </p:cSld>
  <p:clrMapOvr>
    <a:masterClrMapping/>
  </p:clrMapOvr>
  <p:transition spd="slow">
    <p:push dir="u"/>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51199" y="421118"/>
            <a:ext cx="6288824" cy="5785718"/>
          </a:xfrm>
          <a:prstGeom prst="rect">
            <a:avLst/>
          </a:prstGeom>
        </p:spPr>
      </p:pic>
    </p:spTree>
    <p:extLst>
      <p:ext uri="{BB962C8B-B14F-4D97-AF65-F5344CB8AC3E}">
        <p14:creationId xmlns:p14="http://schemas.microsoft.com/office/powerpoint/2010/main" val="2663844722"/>
      </p:ext>
    </p:extLst>
  </p:cSld>
  <p:clrMapOvr>
    <a:masterClrMapping/>
  </p:clrMapOvr>
  <p:transition spd="med">
    <p:pull/>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603910" y="2379826"/>
            <a:ext cx="10826090" cy="3085588"/>
          </a:xfrm>
          <a:prstGeom prst="rect">
            <a:avLst/>
          </a:prstGeom>
        </p:spPr>
        <p:txBody>
          <a:bodyPr wrap="square">
            <a:spAutoFit/>
          </a:bodyPr>
          <a:lstStyle/>
          <a:p>
            <a:pPr marL="457200" indent="-457200" algn="just">
              <a:lnSpc>
                <a:spcPct val="150000"/>
              </a:lnSpc>
              <a:buFont typeface="Wingdings" panose="05000000000000000000" pitchFamily="2" charset="2"/>
              <a:buChar char="u"/>
            </a:pPr>
            <a:r>
              <a:rPr lang="en-US" altLang="zh-CN" sz="2200" dirty="0">
                <a:solidFill>
                  <a:schemeClr val="bg1"/>
                </a:solidFill>
                <a:latin typeface="思源黑体 Regular" panose="020B0500000000000000" pitchFamily="34" charset="-122"/>
                <a:ea typeface="思源黑体 Regular" panose="020B0500000000000000" pitchFamily="34" charset="-122"/>
              </a:rPr>
              <a:t>8</a:t>
            </a:r>
            <a:r>
              <a:rPr lang="zh-CN" altLang="en-US" sz="2200" dirty="0">
                <a:solidFill>
                  <a:schemeClr val="bg1"/>
                </a:solidFill>
                <a:latin typeface="思源黑体 Regular" panose="020B0500000000000000" pitchFamily="34" charset="-122"/>
                <a:ea typeface="思源黑体 Regular" panose="020B0500000000000000" pitchFamily="34" charset="-122"/>
              </a:rPr>
              <a:t>世纪末起，由于沉重的负担和徭役，农民分化严重，有的四处逃亡，有的被迫把土地寄进给豪强地主，沦为依附农。土地兼并日益严重，公民、公田逐渐减少，私地、私民逐渐占据主要比例。</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457200" indent="-457200" algn="just">
              <a:lnSpc>
                <a:spcPct val="150000"/>
              </a:lnSpc>
              <a:buFont typeface="Wingdings" panose="05000000000000000000" pitchFamily="2" charset="2"/>
              <a:buChar char="u"/>
            </a:pPr>
            <a:r>
              <a:rPr lang="en-US" altLang="zh-CN" sz="2200" dirty="0">
                <a:solidFill>
                  <a:schemeClr val="bg1"/>
                </a:solidFill>
                <a:latin typeface="思源黑体 Regular" panose="020B0500000000000000" pitchFamily="34" charset="-122"/>
                <a:ea typeface="思源黑体 Regular" panose="020B0500000000000000" pitchFamily="34" charset="-122"/>
              </a:rPr>
              <a:t>《</a:t>
            </a:r>
            <a:r>
              <a:rPr lang="zh-CN" altLang="en-US" sz="2200" dirty="0">
                <a:solidFill>
                  <a:schemeClr val="bg1"/>
                </a:solidFill>
                <a:latin typeface="思源黑体 Regular" panose="020B0500000000000000" pitchFamily="34" charset="-122"/>
                <a:ea typeface="思源黑体 Regular" panose="020B0500000000000000" pitchFamily="34" charset="-122"/>
              </a:rPr>
              <a:t>三世一身法</a:t>
            </a:r>
            <a:r>
              <a:rPr lang="en-US" altLang="zh-CN" sz="2200" dirty="0">
                <a:solidFill>
                  <a:schemeClr val="bg1"/>
                </a:solidFill>
                <a:latin typeface="思源黑体 Regular" panose="020B0500000000000000" pitchFamily="34" charset="-122"/>
                <a:ea typeface="思源黑体 Regular" panose="020B0500000000000000" pitchFamily="34" charset="-122"/>
              </a:rPr>
              <a:t>》</a:t>
            </a:r>
            <a:r>
              <a:rPr lang="zh-CN" altLang="en-US" sz="2200" dirty="0">
                <a:solidFill>
                  <a:schemeClr val="bg1"/>
                </a:solidFill>
                <a:latin typeface="思源黑体 Regular" panose="020B0500000000000000" pitchFamily="34" charset="-122"/>
                <a:ea typeface="思源黑体 Regular" panose="020B0500000000000000" pitchFamily="34" charset="-122"/>
              </a:rPr>
              <a:t>和</a:t>
            </a:r>
            <a:r>
              <a:rPr lang="en-US" altLang="zh-CN" sz="2200" dirty="0">
                <a:solidFill>
                  <a:schemeClr val="bg1"/>
                </a:solidFill>
                <a:latin typeface="思源黑体 Regular" panose="020B0500000000000000" pitchFamily="34" charset="-122"/>
                <a:ea typeface="思源黑体 Regular" panose="020B0500000000000000" pitchFamily="34" charset="-122"/>
              </a:rPr>
              <a:t>《</a:t>
            </a:r>
            <a:r>
              <a:rPr lang="zh-CN" altLang="en-US" sz="2200" dirty="0">
                <a:solidFill>
                  <a:schemeClr val="bg1"/>
                </a:solidFill>
                <a:latin typeface="思源黑体 Regular" panose="020B0500000000000000" pitchFamily="34" charset="-122"/>
                <a:ea typeface="思源黑体 Regular" panose="020B0500000000000000" pitchFamily="34" charset="-122"/>
              </a:rPr>
              <a:t>垦田永世令</a:t>
            </a:r>
            <a:r>
              <a:rPr lang="en-US" altLang="zh-CN" sz="2200" dirty="0">
                <a:solidFill>
                  <a:schemeClr val="bg1"/>
                </a:solidFill>
                <a:latin typeface="思源黑体 Regular" panose="020B0500000000000000" pitchFamily="34" charset="-122"/>
                <a:ea typeface="思源黑体 Regular" panose="020B0500000000000000" pitchFamily="34" charset="-122"/>
              </a:rPr>
              <a:t>》</a:t>
            </a:r>
            <a:r>
              <a:rPr lang="zh-CN" altLang="en-US" sz="2200" dirty="0">
                <a:solidFill>
                  <a:schemeClr val="bg1"/>
                </a:solidFill>
                <a:latin typeface="思源黑体 Regular" panose="020B0500000000000000" pitchFamily="34" charset="-122"/>
                <a:ea typeface="思源黑体 Regular" panose="020B0500000000000000" pitchFamily="34" charset="-122"/>
              </a:rPr>
              <a:t>的推行导致土地私有制的发展和盛行。“天下诸人竟为垦田，势力之家驱使百姓，贫穷百姓无假自存。”土地国有制的原则日趋削弱，班田难以推行，改为</a:t>
            </a:r>
            <a:r>
              <a:rPr lang="en-US" altLang="zh-CN" sz="2200" dirty="0">
                <a:solidFill>
                  <a:schemeClr val="bg1"/>
                </a:solidFill>
                <a:latin typeface="思源黑体 Regular" panose="020B0500000000000000" pitchFamily="34" charset="-122"/>
                <a:ea typeface="思源黑体 Regular" panose="020B0500000000000000" pitchFamily="34" charset="-122"/>
              </a:rPr>
              <a:t>12</a:t>
            </a:r>
            <a:r>
              <a:rPr lang="zh-CN" altLang="en-US" sz="2200" dirty="0">
                <a:solidFill>
                  <a:schemeClr val="bg1"/>
                </a:solidFill>
                <a:latin typeface="思源黑体 Regular" panose="020B0500000000000000" pitchFamily="34" charset="-122"/>
                <a:ea typeface="思源黑体 Regular" panose="020B0500000000000000" pitchFamily="34" charset="-122"/>
              </a:rPr>
              <a:t>年一班，</a:t>
            </a:r>
            <a:r>
              <a:rPr lang="en-US" altLang="zh-CN" sz="2200" dirty="0">
                <a:solidFill>
                  <a:schemeClr val="bg1"/>
                </a:solidFill>
                <a:latin typeface="思源黑体 Regular" panose="020B0500000000000000" pitchFamily="34" charset="-122"/>
                <a:ea typeface="思源黑体 Regular" panose="020B0500000000000000" pitchFamily="34" charset="-122"/>
              </a:rPr>
              <a:t>20</a:t>
            </a:r>
            <a:r>
              <a:rPr lang="zh-CN" altLang="en-US" sz="2200" dirty="0">
                <a:solidFill>
                  <a:schemeClr val="bg1"/>
                </a:solidFill>
                <a:latin typeface="思源黑体 Regular" panose="020B0500000000000000" pitchFamily="34" charset="-122"/>
                <a:ea typeface="思源黑体 Regular" panose="020B0500000000000000" pitchFamily="34" charset="-122"/>
              </a:rPr>
              <a:t>年一班，甚至更久，终至废弛。</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p:txBody>
      </p:sp>
      <p:sp>
        <p:nvSpPr>
          <p:cNvPr id="5" name="文本框 4"/>
          <p:cNvSpPr txBox="1"/>
          <p:nvPr/>
        </p:nvSpPr>
        <p:spPr>
          <a:xfrm>
            <a:off x="603910" y="332564"/>
            <a:ext cx="5314275" cy="707886"/>
          </a:xfrm>
          <a:prstGeom prst="rect">
            <a:avLst/>
          </a:prstGeom>
          <a:noFill/>
        </p:spPr>
        <p:txBody>
          <a:bodyPr wrap="none" rtlCol="0">
            <a:spAutoFit/>
          </a:bodyPr>
          <a:lstStyle/>
          <a:p>
            <a:r>
              <a:rPr lang="zh-CN" altLang="en-US" sz="4000" dirty="0">
                <a:solidFill>
                  <a:schemeClr val="bg1"/>
                </a:solidFill>
                <a:latin typeface="思源黑体 Regular" panose="020B0500000000000000" pitchFamily="34" charset="-122"/>
                <a:ea typeface="思源黑体 Regular" panose="020B0500000000000000" pitchFamily="34" charset="-122"/>
              </a:rPr>
              <a:t>（三）奈良和平安时代</a:t>
            </a:r>
          </a:p>
        </p:txBody>
      </p:sp>
      <p:sp>
        <p:nvSpPr>
          <p:cNvPr id="2" name="文本框 1"/>
          <p:cNvSpPr txBox="1"/>
          <p:nvPr/>
        </p:nvSpPr>
        <p:spPr>
          <a:xfrm>
            <a:off x="603910" y="1433139"/>
            <a:ext cx="3262432" cy="553998"/>
          </a:xfrm>
          <a:prstGeom prst="rect">
            <a:avLst/>
          </a:prstGeom>
          <a:noFill/>
        </p:spPr>
        <p:txBody>
          <a:bodyPr wrap="none" rtlCol="0">
            <a:spAutoFit/>
          </a:bodyPr>
          <a:lstStyle/>
          <a:p>
            <a:r>
              <a:rPr lang="zh-CN" altLang="en-US" sz="3000" dirty="0">
                <a:solidFill>
                  <a:srgbClr val="FFFF00"/>
                </a:solidFill>
                <a:latin typeface="思源黑体 Regular" panose="020B0500000000000000" pitchFamily="34" charset="-122"/>
                <a:ea typeface="思源黑体 Regular" panose="020B0500000000000000" pitchFamily="34" charset="-122"/>
              </a:rPr>
              <a:t>律令制国家的衰落</a:t>
            </a:r>
          </a:p>
        </p:txBody>
      </p:sp>
    </p:spTree>
    <p:extLst>
      <p:ext uri="{BB962C8B-B14F-4D97-AF65-F5344CB8AC3E}">
        <p14:creationId xmlns:p14="http://schemas.microsoft.com/office/powerpoint/2010/main" val="1876083287"/>
      </p:ext>
    </p:extLst>
  </p:cSld>
  <p:clrMapOvr>
    <a:masterClrMapping/>
  </p:clrMapOvr>
  <p:transition spd="med">
    <p:pull/>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603910" y="2379826"/>
            <a:ext cx="10826090" cy="4154984"/>
          </a:xfrm>
          <a:prstGeom prst="rect">
            <a:avLst/>
          </a:prstGeom>
        </p:spPr>
        <p:txBody>
          <a:bodyPr wrap="square">
            <a:spAutoFit/>
          </a:bodyPr>
          <a:lstStyle/>
          <a:p>
            <a:pPr marL="457200" indent="-4572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班田制破坏的同时，私领庄园逐渐发展起来。到平安时代，庄园制已占据支配地位。</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457200" indent="-4572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初期的庄园多为自领主自己开发垦荒，称“</a:t>
            </a:r>
            <a:r>
              <a:rPr lang="zh-CN" altLang="en-US" sz="2200" dirty="0">
                <a:solidFill>
                  <a:srgbClr val="FFFF00"/>
                </a:solidFill>
                <a:latin typeface="思源黑体 Regular" panose="020B0500000000000000" pitchFamily="34" charset="-122"/>
                <a:ea typeface="思源黑体 Regular" panose="020B0500000000000000" pitchFamily="34" charset="-122"/>
              </a:rPr>
              <a:t>自垦地系庄园</a:t>
            </a:r>
            <a:r>
              <a:rPr lang="zh-CN" altLang="en-US" sz="2200" dirty="0">
                <a:solidFill>
                  <a:schemeClr val="bg1"/>
                </a:solidFill>
                <a:latin typeface="思源黑体 Regular" panose="020B0500000000000000" pitchFamily="34" charset="-122"/>
                <a:ea typeface="思源黑体 Regular" panose="020B0500000000000000" pitchFamily="34" charset="-122"/>
              </a:rPr>
              <a:t>”。皇族、中央贵族、大寺社等庄园逐渐获得“不输、不入”的特权，即不向中央缴纳租税，中央政府的官吏不得进入行使行政权，后来甚至发展为不得入庄园追捕罪犯，形同独立。</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457200" indent="-4572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一般的开发领主为获得此种特权，便把自己的庄园寄进（投献）给大庄园主，接受寄进者称为“领家”。有的领家势力不足，为求保护于是再向上级大贵族寄进，最高级的庄园主称为“本所”。这种寄进关系的庄园称为“</a:t>
            </a:r>
            <a:r>
              <a:rPr lang="zh-CN" altLang="en-US" sz="2200" dirty="0">
                <a:solidFill>
                  <a:srgbClr val="FFFF00"/>
                </a:solidFill>
                <a:latin typeface="思源黑体 Regular" panose="020B0500000000000000" pitchFamily="34" charset="-122"/>
                <a:ea typeface="思源黑体 Regular" panose="020B0500000000000000" pitchFamily="34" charset="-122"/>
              </a:rPr>
              <a:t>寄进地系庄园</a:t>
            </a:r>
            <a:r>
              <a:rPr lang="zh-CN" altLang="en-US" sz="2200" dirty="0">
                <a:solidFill>
                  <a:schemeClr val="bg1"/>
                </a:solidFill>
                <a:latin typeface="思源黑体 Regular" panose="020B0500000000000000" pitchFamily="34" charset="-122"/>
                <a:ea typeface="思源黑体 Regular" panose="020B0500000000000000" pitchFamily="34" charset="-122"/>
              </a:rPr>
              <a:t>”。</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457200" indent="-457200" algn="just">
              <a:lnSpc>
                <a:spcPct val="150000"/>
              </a:lnSpc>
              <a:buFont typeface="Wingdings" panose="05000000000000000000" pitchFamily="2" charset="2"/>
              <a:buChar char="u"/>
            </a:pPr>
            <a:r>
              <a:rPr lang="en-US" altLang="zh-CN" sz="2200" dirty="0">
                <a:solidFill>
                  <a:schemeClr val="bg1"/>
                </a:solidFill>
                <a:latin typeface="思源黑体 Regular" panose="020B0500000000000000" pitchFamily="34" charset="-122"/>
                <a:ea typeface="思源黑体 Regular" panose="020B0500000000000000" pitchFamily="34" charset="-122"/>
              </a:rPr>
              <a:t>10</a:t>
            </a:r>
            <a:r>
              <a:rPr lang="zh-CN" altLang="en-US" sz="2200" dirty="0">
                <a:solidFill>
                  <a:schemeClr val="bg1"/>
                </a:solidFill>
                <a:latin typeface="思源黑体 Regular" panose="020B0500000000000000" pitchFamily="34" charset="-122"/>
                <a:ea typeface="思源黑体 Regular" panose="020B0500000000000000" pitchFamily="34" charset="-122"/>
              </a:rPr>
              <a:t>世纪以后，寄进地系庄园普遍发展起来。中央集权制的律令制国家也走向衰落。</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p:txBody>
      </p:sp>
      <p:sp>
        <p:nvSpPr>
          <p:cNvPr id="5" name="文本框 4"/>
          <p:cNvSpPr txBox="1"/>
          <p:nvPr/>
        </p:nvSpPr>
        <p:spPr>
          <a:xfrm>
            <a:off x="603910" y="332564"/>
            <a:ext cx="5314275" cy="707886"/>
          </a:xfrm>
          <a:prstGeom prst="rect">
            <a:avLst/>
          </a:prstGeom>
          <a:noFill/>
        </p:spPr>
        <p:txBody>
          <a:bodyPr wrap="none" rtlCol="0">
            <a:spAutoFit/>
          </a:bodyPr>
          <a:lstStyle/>
          <a:p>
            <a:r>
              <a:rPr lang="zh-CN" altLang="en-US" sz="4000" dirty="0">
                <a:solidFill>
                  <a:schemeClr val="bg1"/>
                </a:solidFill>
                <a:latin typeface="思源黑体 Regular" panose="020B0500000000000000" pitchFamily="34" charset="-122"/>
                <a:ea typeface="思源黑体 Regular" panose="020B0500000000000000" pitchFamily="34" charset="-122"/>
              </a:rPr>
              <a:t>（三）奈良和平安时代</a:t>
            </a:r>
          </a:p>
        </p:txBody>
      </p:sp>
      <p:sp>
        <p:nvSpPr>
          <p:cNvPr id="2" name="文本框 1"/>
          <p:cNvSpPr txBox="1"/>
          <p:nvPr/>
        </p:nvSpPr>
        <p:spPr>
          <a:xfrm>
            <a:off x="603910" y="1433139"/>
            <a:ext cx="2492990" cy="553998"/>
          </a:xfrm>
          <a:prstGeom prst="rect">
            <a:avLst/>
          </a:prstGeom>
          <a:noFill/>
        </p:spPr>
        <p:txBody>
          <a:bodyPr wrap="none" rtlCol="0">
            <a:spAutoFit/>
          </a:bodyPr>
          <a:lstStyle/>
          <a:p>
            <a:r>
              <a:rPr lang="zh-CN" altLang="en-US" sz="3000" dirty="0">
                <a:solidFill>
                  <a:srgbClr val="FFFF00"/>
                </a:solidFill>
                <a:latin typeface="思源黑体 Regular" panose="020B0500000000000000" pitchFamily="34" charset="-122"/>
                <a:ea typeface="思源黑体 Regular" panose="020B0500000000000000" pitchFamily="34" charset="-122"/>
              </a:rPr>
              <a:t>庄园制的兴起</a:t>
            </a:r>
          </a:p>
        </p:txBody>
      </p:sp>
    </p:spTree>
    <p:extLst>
      <p:ext uri="{BB962C8B-B14F-4D97-AF65-F5344CB8AC3E}">
        <p14:creationId xmlns:p14="http://schemas.microsoft.com/office/powerpoint/2010/main" val="3539250242"/>
      </p:ext>
    </p:extLst>
  </p:cSld>
  <p:clrMapOvr>
    <a:masterClrMapping/>
  </p:clrMapOvr>
  <p:transition spd="med">
    <p:pull/>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603910" y="2379826"/>
            <a:ext cx="10826090" cy="3647152"/>
          </a:xfrm>
          <a:prstGeom prst="rect">
            <a:avLst/>
          </a:prstGeom>
        </p:spPr>
        <p:txBody>
          <a:bodyPr wrap="square">
            <a:spAutoFit/>
          </a:bodyPr>
          <a:lstStyle/>
          <a:p>
            <a:pPr marL="457200" indent="-4572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圣武天皇天平年间（</a:t>
            </a:r>
            <a:r>
              <a:rPr lang="en-US" altLang="zh-CN" sz="2200" dirty="0">
                <a:solidFill>
                  <a:schemeClr val="bg1"/>
                </a:solidFill>
                <a:latin typeface="思源黑体 Regular" panose="020B0500000000000000" pitchFamily="34" charset="-122"/>
                <a:ea typeface="思源黑体 Regular" panose="020B0500000000000000" pitchFamily="34" charset="-122"/>
              </a:rPr>
              <a:t>729-749</a:t>
            </a:r>
            <a:r>
              <a:rPr lang="zh-CN" altLang="en-US" sz="2200" dirty="0">
                <a:solidFill>
                  <a:schemeClr val="bg1"/>
                </a:solidFill>
                <a:latin typeface="思源黑体 Regular" panose="020B0500000000000000" pitchFamily="34" charset="-122"/>
                <a:ea typeface="思源黑体 Regular" panose="020B0500000000000000" pitchFamily="34" charset="-122"/>
              </a:rPr>
              <a:t>年）为核心。</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457200" indent="-457200" algn="just">
              <a:lnSpc>
                <a:spcPct val="150000"/>
              </a:lnSpc>
              <a:buFont typeface="Wingdings" panose="05000000000000000000" pitchFamily="2" charset="2"/>
              <a:buChar char="u"/>
            </a:pP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457200" indent="-4572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浓郁的佛教文化色彩，强烈期待佛教“镇护国家”。</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457200" indent="-4572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通过盛唐文化的影响折射出的“国际化”色彩。</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457200" indent="-4572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典型的贵族文化。</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457200" indent="-457200" algn="just">
              <a:lnSpc>
                <a:spcPct val="150000"/>
              </a:lnSpc>
              <a:buFont typeface="Wingdings" panose="05000000000000000000" pitchFamily="2" charset="2"/>
              <a:buChar char="u"/>
            </a:pPr>
            <a:r>
              <a:rPr lang="en-US" altLang="zh-CN" sz="2200" dirty="0">
                <a:solidFill>
                  <a:schemeClr val="bg1"/>
                </a:solidFill>
                <a:latin typeface="思源黑体 Regular" panose="020B0500000000000000" pitchFamily="34" charset="-122"/>
                <a:ea typeface="思源黑体 Regular" panose="020B0500000000000000" pitchFamily="34" charset="-122"/>
              </a:rPr>
              <a:t>8</a:t>
            </a:r>
            <a:r>
              <a:rPr lang="zh-CN" altLang="en-US" sz="2200" dirty="0">
                <a:solidFill>
                  <a:schemeClr val="bg1"/>
                </a:solidFill>
                <a:latin typeface="思源黑体 Regular" panose="020B0500000000000000" pitchFamily="34" charset="-122"/>
                <a:ea typeface="思源黑体 Regular" panose="020B0500000000000000" pitchFamily="34" charset="-122"/>
              </a:rPr>
              <a:t>世纪是日本文化史上几乎无与伦比的里程碑。传世的大量经典文献几乎都完成于奈良时代。</a:t>
            </a:r>
            <a:r>
              <a:rPr lang="en-US" altLang="zh-CN" sz="2200" dirty="0">
                <a:solidFill>
                  <a:schemeClr val="bg1"/>
                </a:solidFill>
                <a:latin typeface="思源黑体 Regular" panose="020B0500000000000000" pitchFamily="34" charset="-122"/>
                <a:ea typeface="思源黑体 Regular" panose="020B0500000000000000" pitchFamily="34" charset="-122"/>
              </a:rPr>
              <a:t>《</a:t>
            </a:r>
            <a:r>
              <a:rPr lang="zh-CN" altLang="en-US" sz="2200" dirty="0">
                <a:solidFill>
                  <a:schemeClr val="bg1"/>
                </a:solidFill>
                <a:latin typeface="思源黑体 Regular" panose="020B0500000000000000" pitchFamily="34" charset="-122"/>
                <a:ea typeface="思源黑体 Regular" panose="020B0500000000000000" pitchFamily="34" charset="-122"/>
              </a:rPr>
              <a:t>古事记</a:t>
            </a:r>
            <a:r>
              <a:rPr lang="en-US" altLang="zh-CN" sz="2200" dirty="0">
                <a:solidFill>
                  <a:schemeClr val="bg1"/>
                </a:solidFill>
                <a:latin typeface="思源黑体 Regular" panose="020B0500000000000000" pitchFamily="34" charset="-122"/>
                <a:ea typeface="思源黑体 Regular" panose="020B0500000000000000" pitchFamily="34" charset="-122"/>
              </a:rPr>
              <a:t>》3</a:t>
            </a:r>
            <a:r>
              <a:rPr lang="zh-CN" altLang="en-US" sz="2200" dirty="0">
                <a:solidFill>
                  <a:schemeClr val="bg1"/>
                </a:solidFill>
                <a:latin typeface="思源黑体 Regular" panose="020B0500000000000000" pitchFamily="34" charset="-122"/>
                <a:ea typeface="思源黑体 Regular" panose="020B0500000000000000" pitchFamily="34" charset="-122"/>
              </a:rPr>
              <a:t>卷、</a:t>
            </a:r>
            <a:r>
              <a:rPr lang="en-US" altLang="zh-CN" sz="2200" dirty="0">
                <a:solidFill>
                  <a:schemeClr val="bg1"/>
                </a:solidFill>
                <a:latin typeface="思源黑体 Regular" panose="020B0500000000000000" pitchFamily="34" charset="-122"/>
                <a:ea typeface="思源黑体 Regular" panose="020B0500000000000000" pitchFamily="34" charset="-122"/>
              </a:rPr>
              <a:t>《</a:t>
            </a:r>
            <a:r>
              <a:rPr lang="zh-CN" altLang="en-US" sz="2200" dirty="0">
                <a:solidFill>
                  <a:schemeClr val="bg1"/>
                </a:solidFill>
                <a:latin typeface="思源黑体 Regular" panose="020B0500000000000000" pitchFamily="34" charset="-122"/>
                <a:ea typeface="思源黑体 Regular" panose="020B0500000000000000" pitchFamily="34" charset="-122"/>
              </a:rPr>
              <a:t>日本书纪</a:t>
            </a:r>
            <a:r>
              <a:rPr lang="en-US" altLang="zh-CN" sz="2200" dirty="0">
                <a:solidFill>
                  <a:schemeClr val="bg1"/>
                </a:solidFill>
                <a:latin typeface="思源黑体 Regular" panose="020B0500000000000000" pitchFamily="34" charset="-122"/>
                <a:ea typeface="思源黑体 Regular" panose="020B0500000000000000" pitchFamily="34" charset="-122"/>
              </a:rPr>
              <a:t>》30</a:t>
            </a:r>
            <a:r>
              <a:rPr lang="zh-CN" altLang="en-US" sz="2200" dirty="0">
                <a:solidFill>
                  <a:schemeClr val="bg1"/>
                </a:solidFill>
                <a:latin typeface="思源黑体 Regular" panose="020B0500000000000000" pitchFamily="34" charset="-122"/>
                <a:ea typeface="思源黑体 Regular" panose="020B0500000000000000" pitchFamily="34" charset="-122"/>
              </a:rPr>
              <a:t>卷、</a:t>
            </a:r>
            <a:r>
              <a:rPr lang="en-US" altLang="zh-CN" sz="2200" dirty="0">
                <a:solidFill>
                  <a:schemeClr val="bg1"/>
                </a:solidFill>
                <a:latin typeface="思源黑体 Regular" panose="020B0500000000000000" pitchFamily="34" charset="-122"/>
                <a:ea typeface="思源黑体 Regular" panose="020B0500000000000000" pitchFamily="34" charset="-122"/>
              </a:rPr>
              <a:t>《</a:t>
            </a:r>
            <a:r>
              <a:rPr lang="zh-CN" altLang="en-US" sz="2200" dirty="0">
                <a:solidFill>
                  <a:schemeClr val="bg1"/>
                </a:solidFill>
                <a:latin typeface="思源黑体 Regular" panose="020B0500000000000000" pitchFamily="34" charset="-122"/>
                <a:ea typeface="思源黑体 Regular" panose="020B0500000000000000" pitchFamily="34" charset="-122"/>
              </a:rPr>
              <a:t>万叶集</a:t>
            </a:r>
            <a:r>
              <a:rPr lang="en-US" altLang="zh-CN" sz="2200" dirty="0">
                <a:solidFill>
                  <a:schemeClr val="bg1"/>
                </a:solidFill>
                <a:latin typeface="思源黑体 Regular" panose="020B0500000000000000" pitchFamily="34" charset="-122"/>
                <a:ea typeface="思源黑体 Regular" panose="020B0500000000000000" pitchFamily="34" charset="-122"/>
              </a:rPr>
              <a:t>》20</a:t>
            </a:r>
            <a:r>
              <a:rPr lang="zh-CN" altLang="en-US" sz="2200" dirty="0">
                <a:solidFill>
                  <a:schemeClr val="bg1"/>
                </a:solidFill>
                <a:latin typeface="思源黑体 Regular" panose="020B0500000000000000" pitchFamily="34" charset="-122"/>
                <a:ea typeface="思源黑体 Regular" panose="020B0500000000000000" pitchFamily="34" charset="-122"/>
              </a:rPr>
              <a:t>卷。</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p:txBody>
      </p:sp>
      <p:sp>
        <p:nvSpPr>
          <p:cNvPr id="5" name="文本框 4"/>
          <p:cNvSpPr txBox="1"/>
          <p:nvPr/>
        </p:nvSpPr>
        <p:spPr>
          <a:xfrm>
            <a:off x="603910" y="332564"/>
            <a:ext cx="5314275" cy="707886"/>
          </a:xfrm>
          <a:prstGeom prst="rect">
            <a:avLst/>
          </a:prstGeom>
          <a:noFill/>
        </p:spPr>
        <p:txBody>
          <a:bodyPr wrap="none" rtlCol="0">
            <a:spAutoFit/>
          </a:bodyPr>
          <a:lstStyle/>
          <a:p>
            <a:r>
              <a:rPr lang="zh-CN" altLang="en-US" sz="4000" dirty="0">
                <a:solidFill>
                  <a:schemeClr val="bg1"/>
                </a:solidFill>
                <a:latin typeface="思源黑体 Regular" panose="020B0500000000000000" pitchFamily="34" charset="-122"/>
                <a:ea typeface="思源黑体 Regular" panose="020B0500000000000000" pitchFamily="34" charset="-122"/>
              </a:rPr>
              <a:t>（三）奈良和平安时代</a:t>
            </a:r>
          </a:p>
        </p:txBody>
      </p:sp>
      <p:sp>
        <p:nvSpPr>
          <p:cNvPr id="2" name="文本框 1"/>
          <p:cNvSpPr txBox="1"/>
          <p:nvPr/>
        </p:nvSpPr>
        <p:spPr>
          <a:xfrm>
            <a:off x="603910" y="1433139"/>
            <a:ext cx="5875326" cy="553998"/>
          </a:xfrm>
          <a:prstGeom prst="rect">
            <a:avLst/>
          </a:prstGeom>
          <a:noFill/>
        </p:spPr>
        <p:txBody>
          <a:bodyPr wrap="none" rtlCol="0">
            <a:spAutoFit/>
          </a:bodyPr>
          <a:lstStyle/>
          <a:p>
            <a:r>
              <a:rPr lang="zh-CN" altLang="en-US" sz="3000" dirty="0">
                <a:solidFill>
                  <a:srgbClr val="FFFF00"/>
                </a:solidFill>
                <a:latin typeface="思源黑体 Regular" panose="020B0500000000000000" pitchFamily="34" charset="-122"/>
                <a:ea typeface="思源黑体 Regular" panose="020B0500000000000000" pitchFamily="34" charset="-122"/>
              </a:rPr>
              <a:t>奈良时代文化的繁盛</a:t>
            </a:r>
            <a:r>
              <a:rPr lang="en-US" altLang="zh-CN" sz="3000" dirty="0">
                <a:solidFill>
                  <a:srgbClr val="FFFF00"/>
                </a:solidFill>
                <a:latin typeface="思源黑体 Regular" panose="020B0500000000000000" pitchFamily="34" charset="-122"/>
                <a:ea typeface="思源黑体 Regular" panose="020B0500000000000000" pitchFamily="34" charset="-122"/>
              </a:rPr>
              <a:t>——</a:t>
            </a:r>
            <a:r>
              <a:rPr lang="zh-CN" altLang="en-US" sz="3000" dirty="0">
                <a:solidFill>
                  <a:srgbClr val="FFFF00"/>
                </a:solidFill>
                <a:latin typeface="思源黑体 Regular" panose="020B0500000000000000" pitchFamily="34" charset="-122"/>
                <a:ea typeface="思源黑体 Regular" panose="020B0500000000000000" pitchFamily="34" charset="-122"/>
              </a:rPr>
              <a:t>天平文化</a:t>
            </a:r>
          </a:p>
        </p:txBody>
      </p:sp>
    </p:spTree>
    <p:extLst>
      <p:ext uri="{BB962C8B-B14F-4D97-AF65-F5344CB8AC3E}">
        <p14:creationId xmlns:p14="http://schemas.microsoft.com/office/powerpoint/2010/main" val="956497676"/>
      </p:ext>
    </p:extLst>
  </p:cSld>
  <p:clrMapOvr>
    <a:masterClrMapping/>
  </p:clrMapOvr>
  <p:transition spd="med">
    <p:pull/>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603910" y="2379826"/>
            <a:ext cx="10826090" cy="2577757"/>
          </a:xfrm>
          <a:prstGeom prst="rect">
            <a:avLst/>
          </a:prstGeom>
        </p:spPr>
        <p:txBody>
          <a:bodyPr wrap="square">
            <a:spAutoFit/>
          </a:bodyPr>
          <a:lstStyle/>
          <a:p>
            <a:pPr marL="457200" indent="-457200" algn="just">
              <a:lnSpc>
                <a:spcPct val="150000"/>
              </a:lnSpc>
              <a:buFont typeface="Wingdings" panose="05000000000000000000" pitchFamily="2" charset="2"/>
              <a:buChar char="u"/>
            </a:pPr>
            <a:r>
              <a:rPr lang="en-US" altLang="zh-CN" sz="2200" dirty="0">
                <a:solidFill>
                  <a:schemeClr val="bg1"/>
                </a:solidFill>
                <a:latin typeface="思源黑体 Regular" panose="020B0500000000000000" pitchFamily="34" charset="-122"/>
                <a:ea typeface="思源黑体 Regular" panose="020B0500000000000000" pitchFamily="34" charset="-122"/>
              </a:rPr>
              <a:t>《</a:t>
            </a:r>
            <a:r>
              <a:rPr lang="zh-CN" altLang="en-US" sz="2200" dirty="0">
                <a:solidFill>
                  <a:schemeClr val="bg1"/>
                </a:solidFill>
                <a:latin typeface="思源黑体 Regular" panose="020B0500000000000000" pitchFamily="34" charset="-122"/>
                <a:ea typeface="思源黑体 Regular" panose="020B0500000000000000" pitchFamily="34" charset="-122"/>
              </a:rPr>
              <a:t>万叶集</a:t>
            </a:r>
            <a:r>
              <a:rPr lang="en-US" altLang="zh-CN" sz="2200" dirty="0">
                <a:solidFill>
                  <a:schemeClr val="bg1"/>
                </a:solidFill>
                <a:latin typeface="思源黑体 Regular" panose="020B0500000000000000" pitchFamily="34" charset="-122"/>
                <a:ea typeface="思源黑体 Regular" panose="020B0500000000000000" pitchFamily="34" charset="-122"/>
              </a:rPr>
              <a:t>》</a:t>
            </a:r>
            <a:r>
              <a:rPr lang="zh-CN" altLang="en-US" sz="2200" dirty="0">
                <a:solidFill>
                  <a:schemeClr val="bg1"/>
                </a:solidFill>
                <a:latin typeface="思源黑体 Regular" panose="020B0500000000000000" pitchFamily="34" charset="-122"/>
                <a:ea typeface="思源黑体 Regular" panose="020B0500000000000000" pitchFamily="34" charset="-122"/>
              </a:rPr>
              <a:t>在日本传统歌谣的基础上，吸收汉诗格律，形成以五言、七言和歌为代表的和歌文学，并且创造出“万叶假名”，使日本开始拥有自己的文字。</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457200" indent="-457200" algn="just">
              <a:lnSpc>
                <a:spcPct val="150000"/>
              </a:lnSpc>
              <a:buFont typeface="Wingdings" panose="05000000000000000000" pitchFamily="2" charset="2"/>
              <a:buChar char="u"/>
            </a:pPr>
            <a:r>
              <a:rPr lang="en-US" altLang="zh-CN" sz="2200" dirty="0">
                <a:solidFill>
                  <a:schemeClr val="bg1"/>
                </a:solidFill>
                <a:latin typeface="思源黑体 Regular" panose="020B0500000000000000" pitchFamily="34" charset="-122"/>
                <a:ea typeface="思源黑体 Regular" panose="020B0500000000000000" pitchFamily="34" charset="-122"/>
              </a:rPr>
              <a:t>《</a:t>
            </a:r>
            <a:r>
              <a:rPr lang="zh-CN" altLang="en-US" sz="2200" dirty="0">
                <a:solidFill>
                  <a:schemeClr val="bg1"/>
                </a:solidFill>
                <a:latin typeface="思源黑体 Regular" panose="020B0500000000000000" pitchFamily="34" charset="-122"/>
                <a:ea typeface="思源黑体 Regular" panose="020B0500000000000000" pitchFamily="34" charset="-122"/>
              </a:rPr>
              <a:t>万叶集</a:t>
            </a:r>
            <a:r>
              <a:rPr lang="en-US" altLang="zh-CN" sz="2200" dirty="0">
                <a:solidFill>
                  <a:schemeClr val="bg1"/>
                </a:solidFill>
                <a:latin typeface="思源黑体 Regular" panose="020B0500000000000000" pitchFamily="34" charset="-122"/>
                <a:ea typeface="思源黑体 Regular" panose="020B0500000000000000" pitchFamily="34" charset="-122"/>
              </a:rPr>
              <a:t>》</a:t>
            </a:r>
            <a:r>
              <a:rPr lang="zh-CN" altLang="en-US" sz="2200" dirty="0">
                <a:solidFill>
                  <a:schemeClr val="bg1"/>
                </a:solidFill>
                <a:latin typeface="思源黑体 Regular" panose="020B0500000000000000" pitchFamily="34" charset="-122"/>
                <a:ea typeface="思源黑体 Regular" panose="020B0500000000000000" pitchFamily="34" charset="-122"/>
              </a:rPr>
              <a:t>在日本文化史上享有崇高的地位，以至于人们将</a:t>
            </a:r>
            <a:r>
              <a:rPr lang="en-US" altLang="zh-CN" sz="2200" dirty="0">
                <a:solidFill>
                  <a:schemeClr val="bg1"/>
                </a:solidFill>
                <a:latin typeface="思源黑体 Regular" panose="020B0500000000000000" pitchFamily="34" charset="-122"/>
                <a:ea typeface="思源黑体 Regular" panose="020B0500000000000000" pitchFamily="34" charset="-122"/>
              </a:rPr>
              <a:t>《</a:t>
            </a:r>
            <a:r>
              <a:rPr lang="zh-CN" altLang="en-US" sz="2200" dirty="0">
                <a:solidFill>
                  <a:schemeClr val="bg1"/>
                </a:solidFill>
                <a:latin typeface="思源黑体 Regular" panose="020B0500000000000000" pitchFamily="34" charset="-122"/>
                <a:ea typeface="思源黑体 Regular" panose="020B0500000000000000" pitchFamily="34" charset="-122"/>
              </a:rPr>
              <a:t>万叶集</a:t>
            </a:r>
            <a:r>
              <a:rPr lang="en-US" altLang="zh-CN" sz="2200" dirty="0">
                <a:solidFill>
                  <a:schemeClr val="bg1"/>
                </a:solidFill>
                <a:latin typeface="思源黑体 Regular" panose="020B0500000000000000" pitchFamily="34" charset="-122"/>
                <a:ea typeface="思源黑体 Regular" panose="020B0500000000000000" pitchFamily="34" charset="-122"/>
              </a:rPr>
              <a:t>》</a:t>
            </a:r>
            <a:r>
              <a:rPr lang="zh-CN" altLang="en-US" sz="2200" dirty="0">
                <a:solidFill>
                  <a:schemeClr val="bg1"/>
                </a:solidFill>
                <a:latin typeface="思源黑体 Regular" panose="020B0500000000000000" pitchFamily="34" charset="-122"/>
                <a:ea typeface="思源黑体 Regular" panose="020B0500000000000000" pitchFamily="34" charset="-122"/>
              </a:rPr>
              <a:t>所代表的时代称为“万叶的世纪”，即大化改新至奈良中期（</a:t>
            </a:r>
            <a:r>
              <a:rPr lang="en-US" altLang="zh-CN" sz="2200" dirty="0">
                <a:solidFill>
                  <a:schemeClr val="bg1"/>
                </a:solidFill>
                <a:latin typeface="思源黑体 Regular" panose="020B0500000000000000" pitchFamily="34" charset="-122"/>
                <a:ea typeface="思源黑体 Regular" panose="020B0500000000000000" pitchFamily="34" charset="-122"/>
              </a:rPr>
              <a:t>645-759</a:t>
            </a:r>
            <a:r>
              <a:rPr lang="zh-CN" altLang="en-US" sz="2200" dirty="0">
                <a:solidFill>
                  <a:schemeClr val="bg1"/>
                </a:solidFill>
                <a:latin typeface="思源黑体 Regular" panose="020B0500000000000000" pitchFamily="34" charset="-122"/>
                <a:ea typeface="思源黑体 Regular" panose="020B0500000000000000" pitchFamily="34" charset="-122"/>
              </a:rPr>
              <a:t>年）。</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457200" indent="-4572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一般认为，</a:t>
            </a:r>
            <a:r>
              <a:rPr lang="en-US" altLang="zh-CN" sz="2200" dirty="0">
                <a:solidFill>
                  <a:schemeClr val="bg1"/>
                </a:solidFill>
                <a:latin typeface="思源黑体 Regular" panose="020B0500000000000000" pitchFamily="34" charset="-122"/>
                <a:ea typeface="思源黑体 Regular" panose="020B0500000000000000" pitchFamily="34" charset="-122"/>
              </a:rPr>
              <a:t>《</a:t>
            </a:r>
            <a:r>
              <a:rPr lang="zh-CN" altLang="en-US" sz="2200" dirty="0">
                <a:solidFill>
                  <a:schemeClr val="bg1"/>
                </a:solidFill>
                <a:latin typeface="思源黑体 Regular" panose="020B0500000000000000" pitchFamily="34" charset="-122"/>
                <a:ea typeface="思源黑体 Regular" panose="020B0500000000000000" pitchFamily="34" charset="-122"/>
              </a:rPr>
              <a:t>万叶集</a:t>
            </a:r>
            <a:r>
              <a:rPr lang="en-US" altLang="zh-CN" sz="2200" dirty="0">
                <a:solidFill>
                  <a:schemeClr val="bg1"/>
                </a:solidFill>
                <a:latin typeface="思源黑体 Regular" panose="020B0500000000000000" pitchFamily="34" charset="-122"/>
                <a:ea typeface="思源黑体 Regular" panose="020B0500000000000000" pitchFamily="34" charset="-122"/>
              </a:rPr>
              <a:t>》</a:t>
            </a:r>
            <a:r>
              <a:rPr lang="zh-CN" altLang="en-US" sz="2200" dirty="0">
                <a:solidFill>
                  <a:schemeClr val="bg1"/>
                </a:solidFill>
                <a:latin typeface="思源黑体 Regular" panose="020B0500000000000000" pitchFamily="34" charset="-122"/>
                <a:ea typeface="思源黑体 Regular" panose="020B0500000000000000" pitchFamily="34" charset="-122"/>
              </a:rPr>
              <a:t>的编者为大伴家持（约</a:t>
            </a:r>
            <a:r>
              <a:rPr lang="en-US" altLang="zh-CN" sz="2200" dirty="0">
                <a:solidFill>
                  <a:schemeClr val="bg1"/>
                </a:solidFill>
                <a:latin typeface="思源黑体 Regular" panose="020B0500000000000000" pitchFamily="34" charset="-122"/>
                <a:ea typeface="思源黑体 Regular" panose="020B0500000000000000" pitchFamily="34" charset="-122"/>
              </a:rPr>
              <a:t>718-785</a:t>
            </a:r>
            <a:r>
              <a:rPr lang="zh-CN" altLang="en-US" sz="2200" dirty="0">
                <a:solidFill>
                  <a:schemeClr val="bg1"/>
                </a:solidFill>
                <a:latin typeface="思源黑体 Regular" panose="020B0500000000000000" pitchFamily="34" charset="-122"/>
                <a:ea typeface="思源黑体 Regular" panose="020B0500000000000000" pitchFamily="34" charset="-122"/>
              </a:rPr>
              <a:t>年）。</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p:txBody>
      </p:sp>
      <p:sp>
        <p:nvSpPr>
          <p:cNvPr id="5" name="文本框 4"/>
          <p:cNvSpPr txBox="1"/>
          <p:nvPr/>
        </p:nvSpPr>
        <p:spPr>
          <a:xfrm>
            <a:off x="603910" y="332564"/>
            <a:ext cx="5314275" cy="707886"/>
          </a:xfrm>
          <a:prstGeom prst="rect">
            <a:avLst/>
          </a:prstGeom>
          <a:noFill/>
        </p:spPr>
        <p:txBody>
          <a:bodyPr wrap="none" rtlCol="0">
            <a:spAutoFit/>
          </a:bodyPr>
          <a:lstStyle/>
          <a:p>
            <a:r>
              <a:rPr lang="zh-CN" altLang="en-US" sz="4000" dirty="0">
                <a:solidFill>
                  <a:schemeClr val="bg1"/>
                </a:solidFill>
                <a:latin typeface="思源黑体 Regular" panose="020B0500000000000000" pitchFamily="34" charset="-122"/>
                <a:ea typeface="思源黑体 Regular" panose="020B0500000000000000" pitchFamily="34" charset="-122"/>
              </a:rPr>
              <a:t>（三）奈良和平安时代</a:t>
            </a:r>
          </a:p>
        </p:txBody>
      </p:sp>
      <p:sp>
        <p:nvSpPr>
          <p:cNvPr id="2" name="文本框 1"/>
          <p:cNvSpPr txBox="1"/>
          <p:nvPr/>
        </p:nvSpPr>
        <p:spPr>
          <a:xfrm>
            <a:off x="603910" y="1433139"/>
            <a:ext cx="5490606" cy="553998"/>
          </a:xfrm>
          <a:prstGeom prst="rect">
            <a:avLst/>
          </a:prstGeom>
          <a:noFill/>
        </p:spPr>
        <p:txBody>
          <a:bodyPr wrap="none" rtlCol="0">
            <a:spAutoFit/>
          </a:bodyPr>
          <a:lstStyle/>
          <a:p>
            <a:r>
              <a:rPr lang="en-US" altLang="zh-CN" sz="3000" dirty="0">
                <a:solidFill>
                  <a:srgbClr val="FFFF00"/>
                </a:solidFill>
                <a:latin typeface="思源黑体 Regular" panose="020B0500000000000000" pitchFamily="34" charset="-122"/>
                <a:ea typeface="思源黑体 Regular" panose="020B0500000000000000" pitchFamily="34" charset="-122"/>
              </a:rPr>
              <a:t>《</a:t>
            </a:r>
            <a:r>
              <a:rPr lang="zh-CN" altLang="en-US" sz="3000" dirty="0">
                <a:solidFill>
                  <a:srgbClr val="FFFF00"/>
                </a:solidFill>
                <a:latin typeface="思源黑体 Regular" panose="020B0500000000000000" pitchFamily="34" charset="-122"/>
                <a:ea typeface="思源黑体 Regular" panose="020B0500000000000000" pitchFamily="34" charset="-122"/>
              </a:rPr>
              <a:t>万叶集</a:t>
            </a:r>
            <a:r>
              <a:rPr lang="en-US" altLang="zh-CN" sz="3000" dirty="0">
                <a:solidFill>
                  <a:srgbClr val="FFFF00"/>
                </a:solidFill>
                <a:latin typeface="思源黑体 Regular" panose="020B0500000000000000" pitchFamily="34" charset="-122"/>
                <a:ea typeface="思源黑体 Regular" panose="020B0500000000000000" pitchFamily="34" charset="-122"/>
              </a:rPr>
              <a:t>》——</a:t>
            </a:r>
            <a:r>
              <a:rPr lang="zh-CN" altLang="en-US" sz="3000" dirty="0">
                <a:solidFill>
                  <a:srgbClr val="FFFF00"/>
                </a:solidFill>
                <a:latin typeface="思源黑体 Regular" panose="020B0500000000000000" pitchFamily="34" charset="-122"/>
                <a:ea typeface="思源黑体 Regular" panose="020B0500000000000000" pitchFamily="34" charset="-122"/>
              </a:rPr>
              <a:t>日本的</a:t>
            </a:r>
            <a:r>
              <a:rPr lang="en-US" altLang="zh-CN" sz="3000" dirty="0">
                <a:solidFill>
                  <a:srgbClr val="FFFF00"/>
                </a:solidFill>
                <a:latin typeface="思源黑体 Regular" panose="020B0500000000000000" pitchFamily="34" charset="-122"/>
                <a:ea typeface="思源黑体 Regular" panose="020B0500000000000000" pitchFamily="34" charset="-122"/>
              </a:rPr>
              <a:t>《</a:t>
            </a:r>
            <a:r>
              <a:rPr lang="zh-CN" altLang="en-US" sz="3000" dirty="0">
                <a:solidFill>
                  <a:srgbClr val="FFFF00"/>
                </a:solidFill>
                <a:latin typeface="思源黑体 Regular" panose="020B0500000000000000" pitchFamily="34" charset="-122"/>
                <a:ea typeface="思源黑体 Regular" panose="020B0500000000000000" pitchFamily="34" charset="-122"/>
              </a:rPr>
              <a:t>诗经</a:t>
            </a:r>
            <a:r>
              <a:rPr lang="en-US" altLang="zh-CN" sz="3000" dirty="0">
                <a:solidFill>
                  <a:srgbClr val="FFFF00"/>
                </a:solidFill>
                <a:latin typeface="思源黑体 Regular" panose="020B0500000000000000" pitchFamily="34" charset="-122"/>
                <a:ea typeface="思源黑体 Regular" panose="020B0500000000000000" pitchFamily="34" charset="-122"/>
              </a:rPr>
              <a:t>》</a:t>
            </a:r>
            <a:endParaRPr lang="zh-CN" altLang="en-US" sz="3000" dirty="0">
              <a:solidFill>
                <a:srgbClr val="FFFF00"/>
              </a:solidFill>
              <a:latin typeface="思源黑体 Regular" panose="020B0500000000000000" pitchFamily="34" charset="-122"/>
              <a:ea typeface="思源黑体 Regular" panose="020B0500000000000000" pitchFamily="34" charset="-122"/>
            </a:endParaRPr>
          </a:p>
        </p:txBody>
      </p:sp>
    </p:spTree>
    <p:extLst>
      <p:ext uri="{BB962C8B-B14F-4D97-AF65-F5344CB8AC3E}">
        <p14:creationId xmlns:p14="http://schemas.microsoft.com/office/powerpoint/2010/main" val="171497839"/>
      </p:ext>
    </p:extLst>
  </p:cSld>
  <p:clrMapOvr>
    <a:masterClrMapping/>
  </p:clrMapOvr>
  <p:transition spd="med">
    <p:pull/>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603910" y="2379826"/>
            <a:ext cx="4069690" cy="4154984"/>
          </a:xfrm>
          <a:prstGeom prst="rect">
            <a:avLst/>
          </a:prstGeom>
        </p:spPr>
        <p:txBody>
          <a:bodyPr wrap="square">
            <a:spAutoFit/>
          </a:bodyPr>
          <a:lstStyle/>
          <a:p>
            <a:pPr marL="457200" indent="-457200" algn="just">
              <a:lnSpc>
                <a:spcPct val="150000"/>
              </a:lnSpc>
              <a:buFont typeface="Wingdings" panose="05000000000000000000" pitchFamily="2" charset="2"/>
              <a:buChar char="u"/>
            </a:pPr>
            <a:r>
              <a:rPr lang="en-US" altLang="zh-CN" sz="2200" dirty="0">
                <a:solidFill>
                  <a:schemeClr val="bg1"/>
                </a:solidFill>
                <a:latin typeface="思源黑体 Regular" panose="020B0500000000000000" pitchFamily="34" charset="-122"/>
                <a:ea typeface="思源黑体 Regular" panose="020B0500000000000000" pitchFamily="34" charset="-122"/>
              </a:rPr>
              <a:t>794</a:t>
            </a:r>
            <a:r>
              <a:rPr lang="zh-CN" altLang="en-US" sz="2200" dirty="0">
                <a:solidFill>
                  <a:schemeClr val="bg1"/>
                </a:solidFill>
                <a:latin typeface="思源黑体 Regular" panose="020B0500000000000000" pitchFamily="34" charset="-122"/>
                <a:ea typeface="思源黑体 Regular" panose="020B0500000000000000" pitchFamily="34" charset="-122"/>
              </a:rPr>
              <a:t>年，恒武天皇把都城迁至平安京（京都），从迁都平安京至镰仓幕府形成的这段时期，史称平安时代（</a:t>
            </a:r>
            <a:r>
              <a:rPr lang="en-US" altLang="zh-CN" sz="2200" dirty="0">
                <a:solidFill>
                  <a:schemeClr val="bg1"/>
                </a:solidFill>
                <a:latin typeface="思源黑体 Regular" panose="020B0500000000000000" pitchFamily="34" charset="-122"/>
                <a:ea typeface="思源黑体 Regular" panose="020B0500000000000000" pitchFamily="34" charset="-122"/>
              </a:rPr>
              <a:t>794-1185</a:t>
            </a:r>
            <a:r>
              <a:rPr lang="zh-CN" altLang="en-US" sz="2200" dirty="0">
                <a:solidFill>
                  <a:schemeClr val="bg1"/>
                </a:solidFill>
                <a:latin typeface="思源黑体 Regular" panose="020B0500000000000000" pitchFamily="34" charset="-122"/>
                <a:ea typeface="思源黑体 Regular" panose="020B0500000000000000" pitchFamily="34" charset="-122"/>
              </a:rPr>
              <a:t>年）。此为日本政治体制转型的时期，即由律令政治向武家政治转型时期。</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p:txBody>
      </p:sp>
      <p:sp>
        <p:nvSpPr>
          <p:cNvPr id="5" name="文本框 4"/>
          <p:cNvSpPr txBox="1"/>
          <p:nvPr/>
        </p:nvSpPr>
        <p:spPr>
          <a:xfrm>
            <a:off x="603910" y="332564"/>
            <a:ext cx="5314275" cy="707886"/>
          </a:xfrm>
          <a:prstGeom prst="rect">
            <a:avLst/>
          </a:prstGeom>
          <a:noFill/>
        </p:spPr>
        <p:txBody>
          <a:bodyPr wrap="none" rtlCol="0">
            <a:spAutoFit/>
          </a:bodyPr>
          <a:lstStyle/>
          <a:p>
            <a:r>
              <a:rPr lang="zh-CN" altLang="en-US" sz="4000" dirty="0">
                <a:solidFill>
                  <a:schemeClr val="bg1"/>
                </a:solidFill>
                <a:latin typeface="思源黑体 Regular" panose="020B0500000000000000" pitchFamily="34" charset="-122"/>
                <a:ea typeface="思源黑体 Regular" panose="020B0500000000000000" pitchFamily="34" charset="-122"/>
              </a:rPr>
              <a:t>（三）奈良和平安时代</a:t>
            </a:r>
          </a:p>
        </p:txBody>
      </p:sp>
      <p:sp>
        <p:nvSpPr>
          <p:cNvPr id="2" name="文本框 1"/>
          <p:cNvSpPr txBox="1"/>
          <p:nvPr/>
        </p:nvSpPr>
        <p:spPr>
          <a:xfrm>
            <a:off x="603910" y="1433139"/>
            <a:ext cx="4118435" cy="553998"/>
          </a:xfrm>
          <a:prstGeom prst="rect">
            <a:avLst/>
          </a:prstGeom>
          <a:noFill/>
        </p:spPr>
        <p:txBody>
          <a:bodyPr wrap="none" rtlCol="0">
            <a:spAutoFit/>
          </a:bodyPr>
          <a:lstStyle/>
          <a:p>
            <a:r>
              <a:rPr lang="zh-CN" altLang="en-US" sz="3000" dirty="0">
                <a:solidFill>
                  <a:srgbClr val="FFFF00"/>
                </a:solidFill>
                <a:latin typeface="思源黑体 Regular" panose="020B0500000000000000" pitchFamily="34" charset="-122"/>
                <a:ea typeface="思源黑体 Regular" panose="020B0500000000000000" pitchFamily="34" charset="-122"/>
              </a:rPr>
              <a:t>平安时代（</a:t>
            </a:r>
            <a:r>
              <a:rPr lang="en-US" altLang="zh-CN" sz="3000" dirty="0">
                <a:solidFill>
                  <a:srgbClr val="FFFF00"/>
                </a:solidFill>
                <a:latin typeface="思源黑体 Regular" panose="020B0500000000000000" pitchFamily="34" charset="-122"/>
                <a:ea typeface="思源黑体 Regular" panose="020B0500000000000000" pitchFamily="34" charset="-122"/>
              </a:rPr>
              <a:t>794-1185</a:t>
            </a:r>
            <a:r>
              <a:rPr lang="zh-CN" altLang="en-US" sz="3000" dirty="0">
                <a:solidFill>
                  <a:srgbClr val="FFFF00"/>
                </a:solidFill>
                <a:latin typeface="思源黑体 Regular" panose="020B0500000000000000" pitchFamily="34" charset="-122"/>
                <a:ea typeface="思源黑体 Regular" panose="020B0500000000000000" pitchFamily="34" charset="-122"/>
              </a:rPr>
              <a:t>）</a:t>
            </a: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73842" y="1040450"/>
            <a:ext cx="4762500" cy="5543550"/>
          </a:xfrm>
          <a:prstGeom prst="rect">
            <a:avLst/>
          </a:prstGeom>
        </p:spPr>
      </p:pic>
    </p:spTree>
    <p:extLst>
      <p:ext uri="{BB962C8B-B14F-4D97-AF65-F5344CB8AC3E}">
        <p14:creationId xmlns:p14="http://schemas.microsoft.com/office/powerpoint/2010/main" val="3826636920"/>
      </p:ext>
    </p:extLst>
  </p:cSld>
  <p:clrMapOvr>
    <a:masterClrMapping/>
  </p:clrMapOvr>
  <p:transition spd="med">
    <p:pull/>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8239" y="554182"/>
            <a:ext cx="4508122" cy="5749636"/>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78804" y="554182"/>
            <a:ext cx="4482079" cy="5749636"/>
          </a:xfrm>
          <a:prstGeom prst="rect">
            <a:avLst/>
          </a:prstGeom>
        </p:spPr>
      </p:pic>
    </p:spTree>
    <p:extLst>
      <p:ext uri="{BB962C8B-B14F-4D97-AF65-F5344CB8AC3E}">
        <p14:creationId xmlns:p14="http://schemas.microsoft.com/office/powerpoint/2010/main" val="255963784"/>
      </p:ext>
    </p:extLst>
  </p:cSld>
  <p:clrMapOvr>
    <a:masterClrMapping/>
  </p:clrMapOvr>
  <p:transition spd="med">
    <p:pull/>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6410" y="554182"/>
            <a:ext cx="4489154" cy="5745712"/>
          </a:xfrm>
          <a:prstGeom prst="rect">
            <a:avLst/>
          </a:prstGeom>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17916" y="554182"/>
            <a:ext cx="4531731" cy="5749059"/>
          </a:xfrm>
          <a:prstGeom prst="rect">
            <a:avLst/>
          </a:prstGeom>
        </p:spPr>
      </p:pic>
    </p:spTree>
    <p:extLst>
      <p:ext uri="{BB962C8B-B14F-4D97-AF65-F5344CB8AC3E}">
        <p14:creationId xmlns:p14="http://schemas.microsoft.com/office/powerpoint/2010/main" val="2091001367"/>
      </p:ext>
    </p:extLst>
  </p:cSld>
  <p:clrMapOvr>
    <a:masterClrMapping/>
  </p:clrMapOvr>
  <p:transition spd="med">
    <p:pull/>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603910" y="2379826"/>
            <a:ext cx="10826090" cy="4092915"/>
          </a:xfrm>
          <a:prstGeom prst="rect">
            <a:avLst/>
          </a:prstGeom>
        </p:spPr>
        <p:txBody>
          <a:bodyPr wrap="square">
            <a:spAutoFit/>
          </a:bodyPr>
          <a:lstStyle/>
          <a:p>
            <a:pPr marL="457200" indent="-457200" algn="just">
              <a:lnSpc>
                <a:spcPts val="35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大化改新的重臣中臣镰足死后，天智天皇赐姓藤原氏。此后两百年间，藤原氏一族世代为外戚专擅国政。</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457200" indent="-457200" algn="just">
              <a:lnSpc>
                <a:spcPts val="35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平安时代相对较多的幼年天皇和暗弱天皇登位，为藤原氏擅权提供了前提。</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457200" indent="-457200" algn="just">
              <a:lnSpc>
                <a:spcPts val="3500"/>
              </a:lnSpc>
              <a:buFont typeface="Wingdings" panose="05000000000000000000" pitchFamily="2" charset="2"/>
              <a:buChar char="u"/>
            </a:pPr>
            <a:r>
              <a:rPr lang="en-US" altLang="zh-CN" sz="2200" dirty="0">
                <a:solidFill>
                  <a:schemeClr val="bg1"/>
                </a:solidFill>
                <a:latin typeface="思源黑体 Regular" panose="020B0500000000000000" pitchFamily="34" charset="-122"/>
                <a:ea typeface="思源黑体 Regular" panose="020B0500000000000000" pitchFamily="34" charset="-122"/>
              </a:rPr>
              <a:t>858</a:t>
            </a:r>
            <a:r>
              <a:rPr lang="zh-CN" altLang="en-US" sz="2200" dirty="0">
                <a:solidFill>
                  <a:schemeClr val="bg1"/>
                </a:solidFill>
                <a:latin typeface="思源黑体 Regular" panose="020B0500000000000000" pitchFamily="34" charset="-122"/>
                <a:ea typeface="思源黑体 Regular" panose="020B0500000000000000" pitchFamily="34" charset="-122"/>
              </a:rPr>
              <a:t>年清河天皇</a:t>
            </a:r>
            <a:r>
              <a:rPr lang="en-US" altLang="zh-CN" sz="2200" dirty="0">
                <a:solidFill>
                  <a:schemeClr val="bg1"/>
                </a:solidFill>
                <a:latin typeface="思源黑体 Regular" panose="020B0500000000000000" pitchFamily="34" charset="-122"/>
                <a:ea typeface="思源黑体 Regular" panose="020B0500000000000000" pitchFamily="34" charset="-122"/>
              </a:rPr>
              <a:t>8</a:t>
            </a:r>
            <a:r>
              <a:rPr lang="zh-CN" altLang="en-US" sz="2200" dirty="0">
                <a:solidFill>
                  <a:schemeClr val="bg1"/>
                </a:solidFill>
                <a:latin typeface="思源黑体 Regular" panose="020B0500000000000000" pitchFamily="34" charset="-122"/>
                <a:ea typeface="思源黑体 Regular" panose="020B0500000000000000" pitchFamily="34" charset="-122"/>
              </a:rPr>
              <a:t>岁继位，其外公太政大臣藤原良房摄政，总揽大权。</a:t>
            </a:r>
            <a:r>
              <a:rPr lang="en-US" altLang="zh-CN" sz="2200" dirty="0">
                <a:solidFill>
                  <a:schemeClr val="bg1"/>
                </a:solidFill>
                <a:latin typeface="思源黑体 Regular" panose="020B0500000000000000" pitchFamily="34" charset="-122"/>
                <a:ea typeface="思源黑体 Regular" panose="020B0500000000000000" pitchFamily="34" charset="-122"/>
              </a:rPr>
              <a:t>877</a:t>
            </a:r>
            <a:r>
              <a:rPr lang="zh-CN" altLang="en-US" sz="2200" dirty="0">
                <a:solidFill>
                  <a:schemeClr val="bg1"/>
                </a:solidFill>
                <a:latin typeface="思源黑体 Regular" panose="020B0500000000000000" pitchFamily="34" charset="-122"/>
                <a:ea typeface="思源黑体 Regular" panose="020B0500000000000000" pitchFamily="34" charset="-122"/>
              </a:rPr>
              <a:t>年，藤原良房之子藤原基经又担任</a:t>
            </a:r>
            <a:r>
              <a:rPr lang="en-US" altLang="zh-CN" sz="2200" dirty="0">
                <a:solidFill>
                  <a:schemeClr val="bg1"/>
                </a:solidFill>
                <a:latin typeface="思源黑体 Regular" panose="020B0500000000000000" pitchFamily="34" charset="-122"/>
                <a:ea typeface="思源黑体 Regular" panose="020B0500000000000000" pitchFamily="34" charset="-122"/>
              </a:rPr>
              <a:t>10</a:t>
            </a:r>
            <a:r>
              <a:rPr lang="zh-CN" altLang="en-US" sz="2200" dirty="0">
                <a:solidFill>
                  <a:schemeClr val="bg1"/>
                </a:solidFill>
                <a:latin typeface="思源黑体 Regular" panose="020B0500000000000000" pitchFamily="34" charset="-122"/>
                <a:ea typeface="思源黑体 Regular" panose="020B0500000000000000" pitchFamily="34" charset="-122"/>
              </a:rPr>
              <a:t>岁继位的阳成天皇之摄政，在宇多天皇时期（</a:t>
            </a:r>
            <a:r>
              <a:rPr lang="en-US" altLang="zh-CN" sz="2200" dirty="0">
                <a:solidFill>
                  <a:schemeClr val="bg1"/>
                </a:solidFill>
                <a:latin typeface="思源黑体 Regular" panose="020B0500000000000000" pitchFamily="34" charset="-122"/>
                <a:ea typeface="思源黑体 Regular" panose="020B0500000000000000" pitchFamily="34" charset="-122"/>
              </a:rPr>
              <a:t>887-897</a:t>
            </a:r>
            <a:r>
              <a:rPr lang="zh-CN" altLang="en-US" sz="2200" dirty="0">
                <a:solidFill>
                  <a:schemeClr val="bg1"/>
                </a:solidFill>
                <a:latin typeface="思源黑体 Regular" panose="020B0500000000000000" pitchFamily="34" charset="-122"/>
                <a:ea typeface="思源黑体 Regular" panose="020B0500000000000000" pitchFamily="34" charset="-122"/>
              </a:rPr>
              <a:t>年）又出任“关白”。</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457200" indent="-457200" algn="just">
              <a:lnSpc>
                <a:spcPts val="35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此后，每当天皇年幼、病弱等情况，</a:t>
            </a:r>
            <a:r>
              <a:rPr lang="zh-CN" altLang="en-US" sz="2200" dirty="0">
                <a:solidFill>
                  <a:srgbClr val="FFFF00"/>
                </a:solidFill>
                <a:latin typeface="思源黑体 Regular" panose="020B0500000000000000" pitchFamily="34" charset="-122"/>
                <a:ea typeface="思源黑体 Regular" panose="020B0500000000000000" pitchFamily="34" charset="-122"/>
              </a:rPr>
              <a:t>藤原氏</a:t>
            </a:r>
            <a:r>
              <a:rPr lang="zh-CN" altLang="en-US" sz="2200" dirty="0">
                <a:solidFill>
                  <a:schemeClr val="bg1"/>
                </a:solidFill>
                <a:latin typeface="思源黑体 Regular" panose="020B0500000000000000" pitchFamily="34" charset="-122"/>
                <a:ea typeface="思源黑体 Regular" panose="020B0500000000000000" pitchFamily="34" charset="-122"/>
              </a:rPr>
              <a:t>就以摄政掌权，天皇元服（成人亲政）之后，又改任关白继续执政。摄政和关白逐渐成为例行政体，史称“摄关政治”。独占摄关权的藤原氏又被称为“</a:t>
            </a:r>
            <a:r>
              <a:rPr lang="zh-CN" altLang="en-US" sz="2200" dirty="0">
                <a:solidFill>
                  <a:srgbClr val="FFFF00"/>
                </a:solidFill>
                <a:latin typeface="思源黑体 Regular" panose="020B0500000000000000" pitchFamily="34" charset="-122"/>
                <a:ea typeface="思源黑体 Regular" panose="020B0500000000000000" pitchFamily="34" charset="-122"/>
              </a:rPr>
              <a:t>摄关家</a:t>
            </a:r>
            <a:r>
              <a:rPr lang="zh-CN" altLang="en-US" sz="2200" dirty="0">
                <a:solidFill>
                  <a:schemeClr val="bg1"/>
                </a:solidFill>
                <a:latin typeface="思源黑体 Regular" panose="020B0500000000000000" pitchFamily="34" charset="-122"/>
                <a:ea typeface="思源黑体 Regular" panose="020B0500000000000000" pitchFamily="34" charset="-122"/>
              </a:rPr>
              <a:t>”。</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p:txBody>
      </p:sp>
      <p:sp>
        <p:nvSpPr>
          <p:cNvPr id="5" name="文本框 4"/>
          <p:cNvSpPr txBox="1"/>
          <p:nvPr/>
        </p:nvSpPr>
        <p:spPr>
          <a:xfrm>
            <a:off x="603910" y="332564"/>
            <a:ext cx="5314275" cy="707886"/>
          </a:xfrm>
          <a:prstGeom prst="rect">
            <a:avLst/>
          </a:prstGeom>
          <a:noFill/>
        </p:spPr>
        <p:txBody>
          <a:bodyPr wrap="none" rtlCol="0">
            <a:spAutoFit/>
          </a:bodyPr>
          <a:lstStyle/>
          <a:p>
            <a:r>
              <a:rPr lang="zh-CN" altLang="en-US" sz="4000" dirty="0">
                <a:solidFill>
                  <a:schemeClr val="bg1"/>
                </a:solidFill>
                <a:latin typeface="思源黑体 Regular" panose="020B0500000000000000" pitchFamily="34" charset="-122"/>
                <a:ea typeface="思源黑体 Regular" panose="020B0500000000000000" pitchFamily="34" charset="-122"/>
              </a:rPr>
              <a:t>（三）奈良和平安时代</a:t>
            </a:r>
          </a:p>
        </p:txBody>
      </p:sp>
      <p:sp>
        <p:nvSpPr>
          <p:cNvPr id="2" name="文本框 1"/>
          <p:cNvSpPr txBox="1"/>
          <p:nvPr/>
        </p:nvSpPr>
        <p:spPr>
          <a:xfrm>
            <a:off x="603910" y="1433139"/>
            <a:ext cx="1723549" cy="553998"/>
          </a:xfrm>
          <a:prstGeom prst="rect">
            <a:avLst/>
          </a:prstGeom>
          <a:noFill/>
        </p:spPr>
        <p:txBody>
          <a:bodyPr wrap="none" rtlCol="0">
            <a:spAutoFit/>
          </a:bodyPr>
          <a:lstStyle/>
          <a:p>
            <a:r>
              <a:rPr lang="zh-CN" altLang="en-US" sz="3000" dirty="0">
                <a:solidFill>
                  <a:srgbClr val="FFFF00"/>
                </a:solidFill>
                <a:latin typeface="思源黑体 Regular" panose="020B0500000000000000" pitchFamily="34" charset="-122"/>
                <a:ea typeface="思源黑体 Regular" panose="020B0500000000000000" pitchFamily="34" charset="-122"/>
              </a:rPr>
              <a:t>摄关政治</a:t>
            </a:r>
          </a:p>
        </p:txBody>
      </p:sp>
    </p:spTree>
    <p:extLst>
      <p:ext uri="{BB962C8B-B14F-4D97-AF65-F5344CB8AC3E}">
        <p14:creationId xmlns:p14="http://schemas.microsoft.com/office/powerpoint/2010/main" val="706892184"/>
      </p:ext>
    </p:extLst>
  </p:cSld>
  <p:clrMapOvr>
    <a:masterClrMapping/>
  </p:clrMapOvr>
  <p:transition spd="med">
    <p:pull/>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603910" y="2379826"/>
            <a:ext cx="10826090" cy="3647152"/>
          </a:xfrm>
          <a:prstGeom prst="rect">
            <a:avLst/>
          </a:prstGeom>
        </p:spPr>
        <p:txBody>
          <a:bodyPr wrap="square">
            <a:spAutoFit/>
          </a:bodyPr>
          <a:lstStyle/>
          <a:p>
            <a:pPr marL="457200" indent="-4572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天皇为了摆脱摄关家的控制，以“院政”相抗。自白河天皇（</a:t>
            </a:r>
            <a:r>
              <a:rPr lang="en-US" altLang="zh-CN" sz="2200" dirty="0">
                <a:solidFill>
                  <a:schemeClr val="bg1"/>
                </a:solidFill>
                <a:latin typeface="思源黑体 Regular" panose="020B0500000000000000" pitchFamily="34" charset="-122"/>
                <a:ea typeface="思源黑体 Regular" panose="020B0500000000000000" pitchFamily="34" charset="-122"/>
              </a:rPr>
              <a:t>1073-1086</a:t>
            </a:r>
            <a:r>
              <a:rPr lang="zh-CN" altLang="en-US" sz="2200" dirty="0">
                <a:solidFill>
                  <a:schemeClr val="bg1"/>
                </a:solidFill>
                <a:latin typeface="思源黑体 Regular" panose="020B0500000000000000" pitchFamily="34" charset="-122"/>
                <a:ea typeface="思源黑体 Regular" panose="020B0500000000000000" pitchFamily="34" charset="-122"/>
              </a:rPr>
              <a:t>年在位）开始，在位</a:t>
            </a:r>
            <a:r>
              <a:rPr lang="en-US" altLang="zh-CN" sz="2200" dirty="0">
                <a:solidFill>
                  <a:schemeClr val="bg1"/>
                </a:solidFill>
                <a:latin typeface="思源黑体 Regular" panose="020B0500000000000000" pitchFamily="34" charset="-122"/>
                <a:ea typeface="思源黑体 Regular" panose="020B0500000000000000" pitchFamily="34" charset="-122"/>
              </a:rPr>
              <a:t>13</a:t>
            </a:r>
            <a:r>
              <a:rPr lang="zh-CN" altLang="en-US" sz="2200" dirty="0">
                <a:solidFill>
                  <a:schemeClr val="bg1"/>
                </a:solidFill>
                <a:latin typeface="思源黑体 Regular" panose="020B0500000000000000" pitchFamily="34" charset="-122"/>
                <a:ea typeface="思源黑体 Regular" panose="020B0500000000000000" pitchFamily="34" charset="-122"/>
              </a:rPr>
              <a:t>年就把皇位让给幼子，自己出家为僧，另立院厅，以法皇之号继续执政</a:t>
            </a:r>
            <a:r>
              <a:rPr lang="en-US" altLang="zh-CN" sz="2200" dirty="0">
                <a:solidFill>
                  <a:schemeClr val="bg1"/>
                </a:solidFill>
                <a:latin typeface="思源黑体 Regular" panose="020B0500000000000000" pitchFamily="34" charset="-122"/>
                <a:ea typeface="思源黑体 Regular" panose="020B0500000000000000" pitchFamily="34" charset="-122"/>
              </a:rPr>
              <a:t>40</a:t>
            </a:r>
            <a:r>
              <a:rPr lang="zh-CN" altLang="en-US" sz="2200" dirty="0">
                <a:solidFill>
                  <a:schemeClr val="bg1"/>
                </a:solidFill>
                <a:latin typeface="思源黑体 Regular" panose="020B0500000000000000" pitchFamily="34" charset="-122"/>
                <a:ea typeface="思源黑体 Regular" panose="020B0500000000000000" pitchFamily="34" charset="-122"/>
              </a:rPr>
              <a:t>余年，奠定了院政基础。此后鸟羽天皇和后白河天皇也依例遵行，以法皇或上皇之号在院厅执政。这种政治形式称为“院政”。</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457200" indent="-4572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院政出现后，摄关政治逐渐衰落。但律令制国家的经济基础已经遭到破坏，私有土地的扩张和庄园制的不断发展，中央对地方控制能力的不断削弱，使天皇中央集权制和至高权威无法再现，日本国家向割据和随之兴起的武家政治逐渐演进。</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p:txBody>
      </p:sp>
      <p:sp>
        <p:nvSpPr>
          <p:cNvPr id="5" name="文本框 4"/>
          <p:cNvSpPr txBox="1"/>
          <p:nvPr/>
        </p:nvSpPr>
        <p:spPr>
          <a:xfrm>
            <a:off x="603910" y="332564"/>
            <a:ext cx="5314275" cy="707886"/>
          </a:xfrm>
          <a:prstGeom prst="rect">
            <a:avLst/>
          </a:prstGeom>
          <a:noFill/>
        </p:spPr>
        <p:txBody>
          <a:bodyPr wrap="none" rtlCol="0">
            <a:spAutoFit/>
          </a:bodyPr>
          <a:lstStyle/>
          <a:p>
            <a:r>
              <a:rPr lang="zh-CN" altLang="en-US" sz="4000" dirty="0">
                <a:solidFill>
                  <a:schemeClr val="bg1"/>
                </a:solidFill>
                <a:latin typeface="思源黑体 Regular" panose="020B0500000000000000" pitchFamily="34" charset="-122"/>
                <a:ea typeface="思源黑体 Regular" panose="020B0500000000000000" pitchFamily="34" charset="-122"/>
              </a:rPr>
              <a:t>（三）奈良和平安时代</a:t>
            </a:r>
          </a:p>
        </p:txBody>
      </p:sp>
      <p:sp>
        <p:nvSpPr>
          <p:cNvPr id="2" name="文本框 1"/>
          <p:cNvSpPr txBox="1"/>
          <p:nvPr/>
        </p:nvSpPr>
        <p:spPr>
          <a:xfrm>
            <a:off x="603910" y="1433139"/>
            <a:ext cx="954107" cy="553998"/>
          </a:xfrm>
          <a:prstGeom prst="rect">
            <a:avLst/>
          </a:prstGeom>
          <a:noFill/>
        </p:spPr>
        <p:txBody>
          <a:bodyPr wrap="none" rtlCol="0">
            <a:spAutoFit/>
          </a:bodyPr>
          <a:lstStyle/>
          <a:p>
            <a:r>
              <a:rPr lang="zh-CN" altLang="en-US" sz="3000" dirty="0">
                <a:solidFill>
                  <a:srgbClr val="FFFF00"/>
                </a:solidFill>
                <a:latin typeface="思源黑体 Regular" panose="020B0500000000000000" pitchFamily="34" charset="-122"/>
                <a:ea typeface="思源黑体 Regular" panose="020B0500000000000000" pitchFamily="34" charset="-122"/>
              </a:rPr>
              <a:t>院政</a:t>
            </a:r>
          </a:p>
        </p:txBody>
      </p:sp>
    </p:spTree>
    <p:extLst>
      <p:ext uri="{BB962C8B-B14F-4D97-AF65-F5344CB8AC3E}">
        <p14:creationId xmlns:p14="http://schemas.microsoft.com/office/powerpoint/2010/main" val="152469939"/>
      </p:ext>
    </p:extLst>
  </p:cSld>
  <p:clrMapOvr>
    <a:masterClrMapping/>
  </p:clrMapOvr>
  <p:transition spd="med">
    <p:pull/>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4025" y="0"/>
            <a:ext cx="9963950" cy="6858000"/>
          </a:xfrm>
          <a:prstGeom prst="rect">
            <a:avLst/>
          </a:prstGeom>
        </p:spPr>
      </p:pic>
    </p:spTree>
    <p:extLst>
      <p:ext uri="{BB962C8B-B14F-4D97-AF65-F5344CB8AC3E}">
        <p14:creationId xmlns:p14="http://schemas.microsoft.com/office/powerpoint/2010/main" val="3666186013"/>
      </p:ext>
    </p:extLst>
  </p:cSld>
  <p:clrMapOvr>
    <a:masterClrMapping/>
  </p:clrMapOvr>
  <p:transition spd="slow">
    <p:push dir="u"/>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603910" y="2379826"/>
            <a:ext cx="10826090" cy="4154984"/>
          </a:xfrm>
          <a:prstGeom prst="rect">
            <a:avLst/>
          </a:prstGeom>
        </p:spPr>
        <p:txBody>
          <a:bodyPr wrap="square">
            <a:spAutoFit/>
          </a:bodyPr>
          <a:lstStyle/>
          <a:p>
            <a:pPr marL="457200" indent="-4572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平安末年，地方豪强为自保和扩张，武装自己家族和仆从的青壮男子，逐渐组成血缘关系和主从制相结合的制度化军事集团，成员称为“武士”。新兴的武士不仅是豪族的武装力量，也是朝廷和摄关家依靠的重要力量。武士的势力也因之不断成长。</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457200" indent="-4572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武士力量的不断增长，到</a:t>
            </a:r>
            <a:r>
              <a:rPr lang="en-US" altLang="zh-CN" sz="2200" dirty="0">
                <a:solidFill>
                  <a:schemeClr val="bg1"/>
                </a:solidFill>
                <a:latin typeface="思源黑体 Regular" panose="020B0500000000000000" pitchFamily="34" charset="-122"/>
                <a:ea typeface="思源黑体 Regular" panose="020B0500000000000000" pitchFamily="34" charset="-122"/>
              </a:rPr>
              <a:t>11</a:t>
            </a:r>
            <a:r>
              <a:rPr lang="zh-CN" altLang="en-US" sz="2200" dirty="0">
                <a:solidFill>
                  <a:schemeClr val="bg1"/>
                </a:solidFill>
                <a:latin typeface="思源黑体 Regular" panose="020B0500000000000000" pitchFamily="34" charset="-122"/>
                <a:ea typeface="思源黑体 Regular" panose="020B0500000000000000" pitchFamily="34" charset="-122"/>
              </a:rPr>
              <a:t>世纪形成两个相对立的武士集团：恒武平氏和清和源氏。</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457200" indent="-457200" algn="just">
              <a:lnSpc>
                <a:spcPct val="150000"/>
              </a:lnSpc>
              <a:buFont typeface="Wingdings" panose="05000000000000000000" pitchFamily="2" charset="2"/>
              <a:buChar char="u"/>
            </a:pPr>
            <a:r>
              <a:rPr lang="en-US" altLang="zh-CN" sz="2200" dirty="0">
                <a:solidFill>
                  <a:schemeClr val="bg1"/>
                </a:solidFill>
                <a:latin typeface="思源黑体 Regular" panose="020B0500000000000000" pitchFamily="34" charset="-122"/>
                <a:ea typeface="思源黑体 Regular" panose="020B0500000000000000" pitchFamily="34" charset="-122"/>
              </a:rPr>
              <a:t>12</a:t>
            </a:r>
            <a:r>
              <a:rPr lang="zh-CN" altLang="en-US" sz="2200" dirty="0">
                <a:solidFill>
                  <a:schemeClr val="bg1"/>
                </a:solidFill>
                <a:latin typeface="思源黑体 Regular" panose="020B0500000000000000" pitchFamily="34" charset="-122"/>
                <a:ea typeface="思源黑体 Regular" panose="020B0500000000000000" pitchFamily="34" charset="-122"/>
              </a:rPr>
              <a:t>世纪以降以</a:t>
            </a:r>
            <a:r>
              <a:rPr lang="zh-CN" altLang="en-US" sz="2200" dirty="0">
                <a:solidFill>
                  <a:srgbClr val="FFFF00"/>
                </a:solidFill>
                <a:latin typeface="思源黑体 Regular" panose="020B0500000000000000" pitchFamily="34" charset="-122"/>
                <a:ea typeface="思源黑体 Regular" panose="020B0500000000000000" pitchFamily="34" charset="-122"/>
              </a:rPr>
              <a:t>平清盛</a:t>
            </a:r>
            <a:r>
              <a:rPr lang="zh-CN" altLang="en-US" sz="2200" dirty="0">
                <a:solidFill>
                  <a:schemeClr val="bg1"/>
                </a:solidFill>
                <a:latin typeface="思源黑体 Regular" panose="020B0500000000000000" pitchFamily="34" charset="-122"/>
                <a:ea typeface="思源黑体 Regular" panose="020B0500000000000000" pitchFamily="34" charset="-122"/>
              </a:rPr>
              <a:t>为代表的平氏和以</a:t>
            </a:r>
            <a:r>
              <a:rPr lang="zh-CN" altLang="en-US" sz="2200" dirty="0">
                <a:solidFill>
                  <a:srgbClr val="FFFF00"/>
                </a:solidFill>
                <a:latin typeface="思源黑体 Regular" panose="020B0500000000000000" pitchFamily="34" charset="-122"/>
                <a:ea typeface="思源黑体 Regular" panose="020B0500000000000000" pitchFamily="34" charset="-122"/>
              </a:rPr>
              <a:t>源赖朝</a:t>
            </a:r>
            <a:r>
              <a:rPr lang="zh-CN" altLang="en-US" sz="2200" dirty="0">
                <a:solidFill>
                  <a:schemeClr val="bg1"/>
                </a:solidFill>
                <a:latin typeface="思源黑体 Regular" panose="020B0500000000000000" pitchFamily="34" charset="-122"/>
                <a:ea typeface="思源黑体 Regular" panose="020B0500000000000000" pitchFamily="34" charset="-122"/>
              </a:rPr>
              <a:t>为代表的源氏之间争权夺利所引发的一系列政治和军事冲突，统称为“源平争乱”。</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457200" indent="-4572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日本从平安时代走向镰仓时代也即幕府时代的转折点。</a:t>
            </a:r>
            <a:r>
              <a:rPr lang="en-US" altLang="zh-CN" sz="2200" dirty="0">
                <a:solidFill>
                  <a:schemeClr val="bg1"/>
                </a:solidFill>
                <a:latin typeface="思源黑体 Regular" panose="020B0500000000000000" pitchFamily="34" charset="-122"/>
                <a:ea typeface="思源黑体 Regular" panose="020B0500000000000000" pitchFamily="34" charset="-122"/>
              </a:rPr>
              <a:t>1192</a:t>
            </a:r>
            <a:r>
              <a:rPr lang="zh-CN" altLang="en-US" sz="2200" dirty="0">
                <a:solidFill>
                  <a:schemeClr val="bg1"/>
                </a:solidFill>
                <a:latin typeface="思源黑体 Regular" panose="020B0500000000000000" pitchFamily="34" charset="-122"/>
                <a:ea typeface="思源黑体 Regular" panose="020B0500000000000000" pitchFamily="34" charset="-122"/>
              </a:rPr>
              <a:t>年，源赖朝受封“征夷大将军”，在镰仓创立幕府，开始了武家政权镰仓幕府对日本的统治。</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p:txBody>
      </p:sp>
      <p:sp>
        <p:nvSpPr>
          <p:cNvPr id="5" name="文本框 4"/>
          <p:cNvSpPr txBox="1"/>
          <p:nvPr/>
        </p:nvSpPr>
        <p:spPr>
          <a:xfrm>
            <a:off x="603910" y="332564"/>
            <a:ext cx="6340197" cy="707886"/>
          </a:xfrm>
          <a:prstGeom prst="rect">
            <a:avLst/>
          </a:prstGeom>
          <a:noFill/>
        </p:spPr>
        <p:txBody>
          <a:bodyPr wrap="none" rtlCol="0">
            <a:spAutoFit/>
          </a:bodyPr>
          <a:lstStyle/>
          <a:p>
            <a:r>
              <a:rPr lang="zh-CN" altLang="en-US" sz="4000" dirty="0">
                <a:solidFill>
                  <a:schemeClr val="bg1"/>
                </a:solidFill>
                <a:latin typeface="思源黑体 Regular" panose="020B0500000000000000" pitchFamily="34" charset="-122"/>
                <a:ea typeface="思源黑体 Regular" panose="020B0500000000000000" pitchFamily="34" charset="-122"/>
              </a:rPr>
              <a:t>（四）武家政权和幕府时代</a:t>
            </a:r>
          </a:p>
        </p:txBody>
      </p:sp>
      <p:sp>
        <p:nvSpPr>
          <p:cNvPr id="2" name="文本框 1"/>
          <p:cNvSpPr txBox="1"/>
          <p:nvPr/>
        </p:nvSpPr>
        <p:spPr>
          <a:xfrm>
            <a:off x="603910" y="1433139"/>
            <a:ext cx="4031873" cy="553998"/>
          </a:xfrm>
          <a:prstGeom prst="rect">
            <a:avLst/>
          </a:prstGeom>
          <a:noFill/>
        </p:spPr>
        <p:txBody>
          <a:bodyPr wrap="none" rtlCol="0">
            <a:spAutoFit/>
          </a:bodyPr>
          <a:lstStyle/>
          <a:p>
            <a:r>
              <a:rPr lang="zh-CN" altLang="en-US" sz="3000" dirty="0">
                <a:solidFill>
                  <a:srgbClr val="FFFF00"/>
                </a:solidFill>
                <a:latin typeface="思源黑体 Regular" panose="020B0500000000000000" pitchFamily="34" charset="-122"/>
                <a:ea typeface="思源黑体 Regular" panose="020B0500000000000000" pitchFamily="34" charset="-122"/>
              </a:rPr>
              <a:t>武士的兴起和源平争乱</a:t>
            </a:r>
          </a:p>
        </p:txBody>
      </p:sp>
    </p:spTree>
    <p:extLst>
      <p:ext uri="{BB962C8B-B14F-4D97-AF65-F5344CB8AC3E}">
        <p14:creationId xmlns:p14="http://schemas.microsoft.com/office/powerpoint/2010/main" val="2463449865"/>
      </p:ext>
    </p:extLst>
  </p:cSld>
  <p:clrMapOvr>
    <a:masterClrMapping/>
  </p:clrMapOvr>
  <p:transition spd="med">
    <p:pull/>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92945" y="449346"/>
            <a:ext cx="6895770" cy="5959307"/>
          </a:xfrm>
          <a:prstGeom prst="rect">
            <a:avLst/>
          </a:prstGeom>
        </p:spPr>
      </p:pic>
      <p:sp>
        <p:nvSpPr>
          <p:cNvPr id="6" name="文本框 5"/>
          <p:cNvSpPr txBox="1"/>
          <p:nvPr/>
        </p:nvSpPr>
        <p:spPr>
          <a:xfrm>
            <a:off x="1423573" y="3128917"/>
            <a:ext cx="745800" cy="600164"/>
          </a:xfrm>
          <a:prstGeom prst="rect">
            <a:avLst/>
          </a:prstGeom>
          <a:noFill/>
        </p:spPr>
        <p:txBody>
          <a:bodyPr wrap="square" rtlCol="0">
            <a:spAutoFit/>
          </a:bodyPr>
          <a:lstStyle/>
          <a:p>
            <a:pPr algn="just">
              <a:lnSpc>
                <a:spcPct val="150000"/>
              </a:lnSpc>
            </a:pPr>
            <a:r>
              <a:rPr lang="zh-CN" altLang="en-US" sz="2200" dirty="0">
                <a:solidFill>
                  <a:schemeClr val="bg1"/>
                </a:solidFill>
                <a:latin typeface="思源黑体 Regular" panose="020B0500000000000000" pitchFamily="34" charset="-122"/>
                <a:ea typeface="思源黑体 Regular" panose="020B0500000000000000" pitchFamily="34" charset="-122"/>
              </a:rPr>
              <a:t>大铠</a:t>
            </a:r>
          </a:p>
        </p:txBody>
      </p:sp>
    </p:spTree>
    <p:extLst>
      <p:ext uri="{BB962C8B-B14F-4D97-AF65-F5344CB8AC3E}">
        <p14:creationId xmlns:p14="http://schemas.microsoft.com/office/powerpoint/2010/main" val="2630248918"/>
      </p:ext>
    </p:extLst>
  </p:cSld>
  <p:clrMapOvr>
    <a:masterClrMapping/>
  </p:clrMapOvr>
  <p:transition spd="med">
    <p:pull/>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54727" y="616747"/>
            <a:ext cx="9282546" cy="5624506"/>
          </a:xfrm>
          <a:prstGeom prst="rect">
            <a:avLst/>
          </a:prstGeom>
        </p:spPr>
      </p:pic>
    </p:spTree>
    <p:extLst>
      <p:ext uri="{BB962C8B-B14F-4D97-AF65-F5344CB8AC3E}">
        <p14:creationId xmlns:p14="http://schemas.microsoft.com/office/powerpoint/2010/main" val="1442545689"/>
      </p:ext>
    </p:extLst>
  </p:cSld>
  <p:clrMapOvr>
    <a:masterClrMapping/>
  </p:clrMapOvr>
  <p:transition spd="med">
    <p:pull/>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603910" y="2379826"/>
            <a:ext cx="8841647" cy="3085588"/>
          </a:xfrm>
          <a:prstGeom prst="rect">
            <a:avLst/>
          </a:prstGeom>
        </p:spPr>
        <p:txBody>
          <a:bodyPr wrap="square">
            <a:spAutoFit/>
          </a:bodyPr>
          <a:lstStyle/>
          <a:p>
            <a:pPr marL="457200" indent="-4572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源氏所建之镰仓幕府，因源赖朝猝死，实权归于其岳父北条时政手中。北条氏长期掌握镰仓实权，在源赖朝的基础上，开创了一系列武家政权和幕府统治的基本形制。</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457200" indent="-457200" algn="just">
              <a:lnSpc>
                <a:spcPct val="150000"/>
              </a:lnSpc>
              <a:buFont typeface="Wingdings" panose="05000000000000000000" pitchFamily="2" charset="2"/>
              <a:buChar char="u"/>
            </a:pPr>
            <a:r>
              <a:rPr lang="en-US" altLang="zh-CN" sz="2200" dirty="0">
                <a:solidFill>
                  <a:schemeClr val="bg1"/>
                </a:solidFill>
                <a:latin typeface="思源黑体 Regular" panose="020B0500000000000000" pitchFamily="34" charset="-122"/>
                <a:ea typeface="思源黑体 Regular" panose="020B0500000000000000" pitchFamily="34" charset="-122"/>
              </a:rPr>
              <a:t>13</a:t>
            </a:r>
            <a:r>
              <a:rPr lang="zh-CN" altLang="en-US" sz="2200" dirty="0">
                <a:solidFill>
                  <a:schemeClr val="bg1"/>
                </a:solidFill>
                <a:latin typeface="思源黑体 Regular" panose="020B0500000000000000" pitchFamily="34" charset="-122"/>
                <a:ea typeface="思源黑体 Regular" panose="020B0500000000000000" pitchFamily="34" charset="-122"/>
              </a:rPr>
              <a:t>世纪下半叶，镰仓日本接连遭受元朝两次入侵，虽然获得胜利，但损失也非常严重，并且引发了严重的武士集团对立和内部危机。镰仓幕府的统治摇摇欲坠。</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p:txBody>
      </p:sp>
      <p:sp>
        <p:nvSpPr>
          <p:cNvPr id="5" name="文本框 4"/>
          <p:cNvSpPr txBox="1"/>
          <p:nvPr/>
        </p:nvSpPr>
        <p:spPr>
          <a:xfrm>
            <a:off x="603910" y="332564"/>
            <a:ext cx="6340197" cy="707886"/>
          </a:xfrm>
          <a:prstGeom prst="rect">
            <a:avLst/>
          </a:prstGeom>
          <a:noFill/>
        </p:spPr>
        <p:txBody>
          <a:bodyPr wrap="none" rtlCol="0">
            <a:spAutoFit/>
          </a:bodyPr>
          <a:lstStyle/>
          <a:p>
            <a:r>
              <a:rPr lang="zh-CN" altLang="en-US" sz="4000" dirty="0">
                <a:solidFill>
                  <a:schemeClr val="bg1"/>
                </a:solidFill>
                <a:latin typeface="思源黑体 Regular" panose="020B0500000000000000" pitchFamily="34" charset="-122"/>
                <a:ea typeface="思源黑体 Regular" panose="020B0500000000000000" pitchFamily="34" charset="-122"/>
              </a:rPr>
              <a:t>（四）武家政权和幕府时代</a:t>
            </a:r>
          </a:p>
        </p:txBody>
      </p:sp>
      <p:sp>
        <p:nvSpPr>
          <p:cNvPr id="2" name="文本框 1"/>
          <p:cNvSpPr txBox="1"/>
          <p:nvPr/>
        </p:nvSpPr>
        <p:spPr>
          <a:xfrm>
            <a:off x="603910" y="1433139"/>
            <a:ext cx="4716356" cy="553998"/>
          </a:xfrm>
          <a:prstGeom prst="rect">
            <a:avLst/>
          </a:prstGeom>
          <a:noFill/>
        </p:spPr>
        <p:txBody>
          <a:bodyPr wrap="none" rtlCol="0">
            <a:spAutoFit/>
          </a:bodyPr>
          <a:lstStyle/>
          <a:p>
            <a:r>
              <a:rPr lang="zh-CN" altLang="en-US" sz="3000" dirty="0">
                <a:solidFill>
                  <a:srgbClr val="FFFF00"/>
                </a:solidFill>
                <a:latin typeface="思源黑体 Regular" panose="020B0500000000000000" pitchFamily="34" charset="-122"/>
                <a:ea typeface="思源黑体 Regular" panose="020B0500000000000000" pitchFamily="34" charset="-122"/>
              </a:rPr>
              <a:t>镰仓幕府（</a:t>
            </a:r>
            <a:r>
              <a:rPr lang="en-US" altLang="zh-CN" sz="3000" dirty="0">
                <a:solidFill>
                  <a:srgbClr val="FFFF00"/>
                </a:solidFill>
                <a:latin typeface="思源黑体 Regular" panose="020B0500000000000000" pitchFamily="34" charset="-122"/>
                <a:ea typeface="思源黑体 Regular" panose="020B0500000000000000" pitchFamily="34" charset="-122"/>
              </a:rPr>
              <a:t>1192-1333</a:t>
            </a:r>
            <a:r>
              <a:rPr lang="zh-CN" altLang="en-US" sz="3000" dirty="0">
                <a:solidFill>
                  <a:srgbClr val="FFFF00"/>
                </a:solidFill>
                <a:latin typeface="思源黑体 Regular" panose="020B0500000000000000" pitchFamily="34" charset="-122"/>
                <a:ea typeface="思源黑体 Regular" panose="020B0500000000000000" pitchFamily="34" charset="-122"/>
              </a:rPr>
              <a:t>年）</a:t>
            </a: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679020" y="332564"/>
            <a:ext cx="2093805" cy="1949856"/>
          </a:xfrm>
          <a:prstGeom prst="rect">
            <a:avLst/>
          </a:prstGeom>
          <a:solidFill>
            <a:schemeClr val="bg2"/>
          </a:solidFill>
        </p:spPr>
      </p:pic>
    </p:spTree>
    <p:extLst>
      <p:ext uri="{BB962C8B-B14F-4D97-AF65-F5344CB8AC3E}">
        <p14:creationId xmlns:p14="http://schemas.microsoft.com/office/powerpoint/2010/main" val="1077029623"/>
      </p:ext>
    </p:extLst>
  </p:cSld>
  <p:clrMapOvr>
    <a:masterClrMapping/>
  </p:clrMapOvr>
  <p:transition spd="med">
    <p:pull/>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603910" y="2379826"/>
            <a:ext cx="10826090" cy="4154984"/>
          </a:xfrm>
          <a:prstGeom prst="rect">
            <a:avLst/>
          </a:prstGeom>
        </p:spPr>
        <p:txBody>
          <a:bodyPr wrap="square">
            <a:spAutoFit/>
          </a:bodyPr>
          <a:lstStyle/>
          <a:p>
            <a:pPr marL="457200" indent="-457200" algn="just">
              <a:lnSpc>
                <a:spcPct val="150000"/>
              </a:lnSpc>
              <a:buFont typeface="Wingdings" panose="05000000000000000000" pitchFamily="2" charset="2"/>
              <a:buChar char="u"/>
            </a:pPr>
            <a:r>
              <a:rPr lang="en-US" altLang="zh-CN" sz="2200" dirty="0">
                <a:solidFill>
                  <a:schemeClr val="bg1"/>
                </a:solidFill>
                <a:latin typeface="思源黑体 Regular" panose="020B0500000000000000" pitchFamily="34" charset="-122"/>
                <a:ea typeface="思源黑体 Regular" panose="020B0500000000000000" pitchFamily="34" charset="-122"/>
              </a:rPr>
              <a:t>1336</a:t>
            </a:r>
            <a:r>
              <a:rPr lang="zh-CN" altLang="en-US" sz="2200" dirty="0">
                <a:solidFill>
                  <a:schemeClr val="bg1"/>
                </a:solidFill>
                <a:latin typeface="思源黑体 Regular" panose="020B0500000000000000" pitchFamily="34" charset="-122"/>
                <a:ea typeface="思源黑体 Regular" panose="020B0500000000000000" pitchFamily="34" charset="-122"/>
              </a:rPr>
              <a:t>年，源氏名门分支足利尊氏推翻了镰仓幕府和一度中兴的天皇政权，攻占京都，自立为征夷大将军，创立了室町幕府。</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457200" indent="-4572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足利氏将军仿照镰仓的结构进行统治，同时任命同族和亲信武士为各国守护，赋予其极大权限，使守护在地方掌握了司法、财税和军政大权，逐渐发展为尾大不掉的守护大名。</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457200" indent="-457200" algn="just">
              <a:lnSpc>
                <a:spcPct val="150000"/>
              </a:lnSpc>
              <a:buFont typeface="Wingdings" panose="05000000000000000000" pitchFamily="2" charset="2"/>
              <a:buChar char="u"/>
            </a:pPr>
            <a:r>
              <a:rPr lang="en-US" altLang="zh-CN" sz="2200" dirty="0">
                <a:solidFill>
                  <a:schemeClr val="bg1"/>
                </a:solidFill>
                <a:latin typeface="思源黑体 Regular" panose="020B0500000000000000" pitchFamily="34" charset="-122"/>
                <a:ea typeface="思源黑体 Regular" panose="020B0500000000000000" pitchFamily="34" charset="-122"/>
              </a:rPr>
              <a:t>1467</a:t>
            </a:r>
            <a:r>
              <a:rPr lang="zh-CN" altLang="en-US" sz="2200" dirty="0">
                <a:solidFill>
                  <a:schemeClr val="bg1"/>
                </a:solidFill>
                <a:latin typeface="思源黑体 Regular" panose="020B0500000000000000" pitchFamily="34" charset="-122"/>
                <a:ea typeface="思源黑体 Regular" panose="020B0500000000000000" pitchFamily="34" charset="-122"/>
              </a:rPr>
              <a:t>年（应仁元年），因为第八代将军的继嗣问题，引发了全国性的大混战，各地守护大名纷纷拥兵自立，参战武士多达</a:t>
            </a:r>
            <a:r>
              <a:rPr lang="en-US" altLang="zh-CN" sz="2200" dirty="0">
                <a:solidFill>
                  <a:schemeClr val="bg1"/>
                </a:solidFill>
                <a:latin typeface="思源黑体 Regular" panose="020B0500000000000000" pitchFamily="34" charset="-122"/>
                <a:ea typeface="思源黑体 Regular" panose="020B0500000000000000" pitchFamily="34" charset="-122"/>
              </a:rPr>
              <a:t>20</a:t>
            </a:r>
            <a:r>
              <a:rPr lang="zh-CN" altLang="en-US" sz="2200" dirty="0">
                <a:solidFill>
                  <a:schemeClr val="bg1"/>
                </a:solidFill>
                <a:latin typeface="思源黑体 Regular" panose="020B0500000000000000" pitchFamily="34" charset="-122"/>
                <a:ea typeface="思源黑体 Regular" panose="020B0500000000000000" pitchFamily="34" charset="-122"/>
              </a:rPr>
              <a:t>余万。混战持续十年之久，史称“</a:t>
            </a:r>
            <a:r>
              <a:rPr lang="zh-CN" altLang="en-US" sz="2200" dirty="0">
                <a:solidFill>
                  <a:srgbClr val="FFFF00"/>
                </a:solidFill>
                <a:latin typeface="思源黑体 Regular" panose="020B0500000000000000" pitchFamily="34" charset="-122"/>
                <a:ea typeface="思源黑体 Regular" panose="020B0500000000000000" pitchFamily="34" charset="-122"/>
              </a:rPr>
              <a:t>应仁之乱</a:t>
            </a:r>
            <a:r>
              <a:rPr lang="zh-CN" altLang="en-US" sz="2200" dirty="0">
                <a:solidFill>
                  <a:schemeClr val="bg1"/>
                </a:solidFill>
                <a:latin typeface="思源黑体 Regular" panose="020B0500000000000000" pitchFamily="34" charset="-122"/>
                <a:ea typeface="思源黑体 Regular" panose="020B0500000000000000" pitchFamily="34" charset="-122"/>
              </a:rPr>
              <a:t>”。日本历史上著名的“战国时代”（</a:t>
            </a:r>
            <a:r>
              <a:rPr lang="en-US" altLang="zh-CN" sz="2200" dirty="0">
                <a:solidFill>
                  <a:schemeClr val="bg1"/>
                </a:solidFill>
                <a:latin typeface="思源黑体 Regular" panose="020B0500000000000000" pitchFamily="34" charset="-122"/>
                <a:ea typeface="思源黑体 Regular" panose="020B0500000000000000" pitchFamily="34" charset="-122"/>
              </a:rPr>
              <a:t>1467-1573</a:t>
            </a:r>
            <a:r>
              <a:rPr lang="zh-CN" altLang="en-US" sz="2200" dirty="0">
                <a:solidFill>
                  <a:schemeClr val="bg1"/>
                </a:solidFill>
                <a:latin typeface="思源黑体 Regular" panose="020B0500000000000000" pitchFamily="34" charset="-122"/>
                <a:ea typeface="思源黑体 Regular" panose="020B0500000000000000" pitchFamily="34" charset="-122"/>
              </a:rPr>
              <a:t>年）由此开始。</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p:txBody>
      </p:sp>
      <p:sp>
        <p:nvSpPr>
          <p:cNvPr id="5" name="文本框 4"/>
          <p:cNvSpPr txBox="1"/>
          <p:nvPr/>
        </p:nvSpPr>
        <p:spPr>
          <a:xfrm>
            <a:off x="603910" y="332564"/>
            <a:ext cx="6340197" cy="707886"/>
          </a:xfrm>
          <a:prstGeom prst="rect">
            <a:avLst/>
          </a:prstGeom>
          <a:noFill/>
        </p:spPr>
        <p:txBody>
          <a:bodyPr wrap="none" rtlCol="0">
            <a:spAutoFit/>
          </a:bodyPr>
          <a:lstStyle/>
          <a:p>
            <a:r>
              <a:rPr lang="zh-CN" altLang="en-US" sz="4000" dirty="0">
                <a:solidFill>
                  <a:schemeClr val="bg1"/>
                </a:solidFill>
                <a:latin typeface="思源黑体 Regular" panose="020B0500000000000000" pitchFamily="34" charset="-122"/>
                <a:ea typeface="思源黑体 Regular" panose="020B0500000000000000" pitchFamily="34" charset="-122"/>
              </a:rPr>
              <a:t>（四）武家政权和幕府时代</a:t>
            </a:r>
          </a:p>
        </p:txBody>
      </p:sp>
      <p:sp>
        <p:nvSpPr>
          <p:cNvPr id="2" name="文本框 1"/>
          <p:cNvSpPr txBox="1"/>
          <p:nvPr/>
        </p:nvSpPr>
        <p:spPr>
          <a:xfrm>
            <a:off x="603910" y="1433139"/>
            <a:ext cx="4716356" cy="553998"/>
          </a:xfrm>
          <a:prstGeom prst="rect">
            <a:avLst/>
          </a:prstGeom>
          <a:noFill/>
        </p:spPr>
        <p:txBody>
          <a:bodyPr wrap="none" rtlCol="0">
            <a:spAutoFit/>
          </a:bodyPr>
          <a:lstStyle/>
          <a:p>
            <a:r>
              <a:rPr lang="zh-CN" altLang="en-US" sz="3000" dirty="0">
                <a:solidFill>
                  <a:srgbClr val="FFFF00"/>
                </a:solidFill>
                <a:latin typeface="思源黑体 Regular" panose="020B0500000000000000" pitchFamily="34" charset="-122"/>
                <a:ea typeface="思源黑体 Regular" panose="020B0500000000000000" pitchFamily="34" charset="-122"/>
              </a:rPr>
              <a:t>室町幕府（</a:t>
            </a:r>
            <a:r>
              <a:rPr lang="en-US" altLang="zh-CN" sz="3000" dirty="0">
                <a:solidFill>
                  <a:srgbClr val="FFFF00"/>
                </a:solidFill>
                <a:latin typeface="思源黑体 Regular" panose="020B0500000000000000" pitchFamily="34" charset="-122"/>
                <a:ea typeface="思源黑体 Regular" panose="020B0500000000000000" pitchFamily="34" charset="-122"/>
              </a:rPr>
              <a:t>1336-1573</a:t>
            </a:r>
            <a:r>
              <a:rPr lang="zh-CN" altLang="en-US" sz="3000" dirty="0">
                <a:solidFill>
                  <a:srgbClr val="FFFF00"/>
                </a:solidFill>
                <a:latin typeface="思源黑体 Regular" panose="020B0500000000000000" pitchFamily="34" charset="-122"/>
                <a:ea typeface="思源黑体 Regular" panose="020B0500000000000000" pitchFamily="34" charset="-122"/>
              </a:rPr>
              <a:t>年）</a:t>
            </a: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81849" y="332564"/>
            <a:ext cx="1994101" cy="1994101"/>
          </a:xfrm>
          <a:prstGeom prst="rect">
            <a:avLst/>
          </a:prstGeom>
          <a:solidFill>
            <a:schemeClr val="bg2"/>
          </a:solidFill>
        </p:spPr>
      </p:pic>
    </p:spTree>
    <p:extLst>
      <p:ext uri="{BB962C8B-B14F-4D97-AF65-F5344CB8AC3E}">
        <p14:creationId xmlns:p14="http://schemas.microsoft.com/office/powerpoint/2010/main" val="4284114361"/>
      </p:ext>
    </p:extLst>
  </p:cSld>
  <p:clrMapOvr>
    <a:masterClrMapping/>
  </p:clrMapOvr>
  <p:transition spd="med">
    <p:pull/>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603910" y="2379826"/>
            <a:ext cx="10826090" cy="3647152"/>
          </a:xfrm>
          <a:prstGeom prst="rect">
            <a:avLst/>
          </a:prstGeom>
        </p:spPr>
        <p:txBody>
          <a:bodyPr wrap="square">
            <a:spAutoFit/>
          </a:bodyPr>
          <a:lstStyle/>
          <a:p>
            <a:pPr marL="457200" indent="-4572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新兴的称霸一方的大封建主称为战国大名。他们之间的相互兼并，在</a:t>
            </a:r>
            <a:r>
              <a:rPr lang="en-US" altLang="zh-CN" sz="2200" dirty="0">
                <a:solidFill>
                  <a:schemeClr val="bg1"/>
                </a:solidFill>
                <a:latin typeface="思源黑体 Regular" panose="020B0500000000000000" pitchFamily="34" charset="-122"/>
                <a:ea typeface="思源黑体 Regular" panose="020B0500000000000000" pitchFamily="34" charset="-122"/>
              </a:rPr>
              <a:t>16</a:t>
            </a:r>
            <a:r>
              <a:rPr lang="zh-CN" altLang="en-US" sz="2200" dirty="0">
                <a:solidFill>
                  <a:schemeClr val="bg1"/>
                </a:solidFill>
                <a:latin typeface="思源黑体 Regular" panose="020B0500000000000000" pitchFamily="34" charset="-122"/>
                <a:ea typeface="思源黑体 Regular" panose="020B0500000000000000" pitchFamily="34" charset="-122"/>
              </a:rPr>
              <a:t>世纪后半期走向尾声。</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457200" indent="-4572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在日本再次统一的过程中发挥重要影响的战国大名是尾张国的织田信长（</a:t>
            </a:r>
            <a:r>
              <a:rPr lang="en-US" altLang="zh-CN" sz="2200" dirty="0">
                <a:solidFill>
                  <a:schemeClr val="bg1"/>
                </a:solidFill>
                <a:latin typeface="思源黑体 Regular" panose="020B0500000000000000" pitchFamily="34" charset="-122"/>
                <a:ea typeface="思源黑体 Regular" panose="020B0500000000000000" pitchFamily="34" charset="-122"/>
              </a:rPr>
              <a:t>1534-1582</a:t>
            </a:r>
            <a:r>
              <a:rPr lang="zh-CN" altLang="en-US" sz="2200" dirty="0">
                <a:solidFill>
                  <a:schemeClr val="bg1"/>
                </a:solidFill>
                <a:latin typeface="思源黑体 Regular" panose="020B0500000000000000" pitchFamily="34" charset="-122"/>
                <a:ea typeface="思源黑体 Regular" panose="020B0500000000000000" pitchFamily="34" charset="-122"/>
              </a:rPr>
              <a:t>年）、其部将足轻出身的丰臣秀吉（</a:t>
            </a:r>
            <a:r>
              <a:rPr lang="en-US" altLang="zh-CN" sz="2200" dirty="0">
                <a:solidFill>
                  <a:schemeClr val="bg1"/>
                </a:solidFill>
                <a:latin typeface="思源黑体 Regular" panose="020B0500000000000000" pitchFamily="34" charset="-122"/>
                <a:ea typeface="思源黑体 Regular" panose="020B0500000000000000" pitchFamily="34" charset="-122"/>
              </a:rPr>
              <a:t>1536-1598</a:t>
            </a:r>
            <a:r>
              <a:rPr lang="zh-CN" altLang="en-US" sz="2200" dirty="0">
                <a:solidFill>
                  <a:schemeClr val="bg1"/>
                </a:solidFill>
                <a:latin typeface="思源黑体 Regular" panose="020B0500000000000000" pitchFamily="34" charset="-122"/>
                <a:ea typeface="思源黑体 Regular" panose="020B0500000000000000" pitchFamily="34" charset="-122"/>
              </a:rPr>
              <a:t>年）和三河国的德川家康（</a:t>
            </a:r>
            <a:r>
              <a:rPr lang="en-US" altLang="zh-CN" sz="2200" dirty="0">
                <a:solidFill>
                  <a:schemeClr val="bg1"/>
                </a:solidFill>
                <a:latin typeface="思源黑体 Regular" panose="020B0500000000000000" pitchFamily="34" charset="-122"/>
                <a:ea typeface="思源黑体 Regular" panose="020B0500000000000000" pitchFamily="34" charset="-122"/>
              </a:rPr>
              <a:t>1542-1616</a:t>
            </a:r>
            <a:r>
              <a:rPr lang="zh-CN" altLang="en-US" sz="2200" dirty="0">
                <a:solidFill>
                  <a:schemeClr val="bg1"/>
                </a:solidFill>
                <a:latin typeface="思源黑体 Regular" panose="020B0500000000000000" pitchFamily="34" charset="-122"/>
                <a:ea typeface="思源黑体 Regular" panose="020B0500000000000000" pitchFamily="34" charset="-122"/>
              </a:rPr>
              <a:t>年），合称战国三英杰。</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457200" indent="-457200" algn="just">
              <a:lnSpc>
                <a:spcPct val="150000"/>
              </a:lnSpc>
              <a:buFont typeface="Wingdings" panose="05000000000000000000" pitchFamily="2" charset="2"/>
              <a:buChar char="u"/>
            </a:pPr>
            <a:r>
              <a:rPr lang="en-US" altLang="zh-CN" sz="2200" dirty="0">
                <a:solidFill>
                  <a:schemeClr val="bg1"/>
                </a:solidFill>
                <a:latin typeface="思源黑体 Regular" panose="020B0500000000000000" pitchFamily="34" charset="-122"/>
                <a:ea typeface="思源黑体 Regular" panose="020B0500000000000000" pitchFamily="34" charset="-122"/>
              </a:rPr>
              <a:t>1582</a:t>
            </a:r>
            <a:r>
              <a:rPr lang="zh-CN" altLang="en-US" sz="2200" dirty="0">
                <a:solidFill>
                  <a:schemeClr val="bg1"/>
                </a:solidFill>
                <a:latin typeface="思源黑体 Regular" panose="020B0500000000000000" pitchFamily="34" charset="-122"/>
                <a:ea typeface="思源黑体 Regular" panose="020B0500000000000000" pitchFamily="34" charset="-122"/>
              </a:rPr>
              <a:t>年本能寺之变，</a:t>
            </a:r>
            <a:r>
              <a:rPr lang="en-US" altLang="zh-CN" sz="2200" dirty="0">
                <a:solidFill>
                  <a:schemeClr val="bg1"/>
                </a:solidFill>
                <a:latin typeface="思源黑体 Regular" panose="020B0500000000000000" pitchFamily="34" charset="-122"/>
                <a:ea typeface="思源黑体 Regular" panose="020B0500000000000000" pitchFamily="34" charset="-122"/>
              </a:rPr>
              <a:t>16</a:t>
            </a:r>
            <a:r>
              <a:rPr lang="zh-CN" altLang="en-US" sz="2200" dirty="0">
                <a:solidFill>
                  <a:schemeClr val="bg1"/>
                </a:solidFill>
                <a:latin typeface="思源黑体 Regular" panose="020B0500000000000000" pitchFamily="34" charset="-122"/>
                <a:ea typeface="思源黑体 Regular" panose="020B0500000000000000" pitchFamily="34" charset="-122"/>
              </a:rPr>
              <a:t>世纪末日本侵略朝鲜（壬辰卫国战争、万历抗倭援朝，</a:t>
            </a:r>
            <a:r>
              <a:rPr lang="en-US" altLang="zh-CN" sz="2200" dirty="0">
                <a:solidFill>
                  <a:schemeClr val="bg1"/>
                </a:solidFill>
                <a:latin typeface="思源黑体 Regular" panose="020B0500000000000000" pitchFamily="34" charset="-122"/>
                <a:ea typeface="思源黑体 Regular" panose="020B0500000000000000" pitchFamily="34" charset="-122"/>
              </a:rPr>
              <a:t>1592-1598</a:t>
            </a:r>
            <a:r>
              <a:rPr lang="zh-CN" altLang="en-US" sz="2200" dirty="0">
                <a:solidFill>
                  <a:schemeClr val="bg1"/>
                </a:solidFill>
                <a:latin typeface="思源黑体 Regular" panose="020B0500000000000000" pitchFamily="34" charset="-122"/>
                <a:ea typeface="思源黑体 Regular" panose="020B0500000000000000" pitchFamily="34" charset="-122"/>
              </a:rPr>
              <a:t>年）。</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p:txBody>
      </p:sp>
      <p:sp>
        <p:nvSpPr>
          <p:cNvPr id="5" name="文本框 4"/>
          <p:cNvSpPr txBox="1"/>
          <p:nvPr/>
        </p:nvSpPr>
        <p:spPr>
          <a:xfrm>
            <a:off x="603910" y="332564"/>
            <a:ext cx="6340197" cy="707886"/>
          </a:xfrm>
          <a:prstGeom prst="rect">
            <a:avLst/>
          </a:prstGeom>
          <a:noFill/>
        </p:spPr>
        <p:txBody>
          <a:bodyPr wrap="none" rtlCol="0">
            <a:spAutoFit/>
          </a:bodyPr>
          <a:lstStyle/>
          <a:p>
            <a:r>
              <a:rPr lang="zh-CN" altLang="en-US" sz="4000" dirty="0">
                <a:solidFill>
                  <a:schemeClr val="bg1"/>
                </a:solidFill>
                <a:latin typeface="思源黑体 Regular" panose="020B0500000000000000" pitchFamily="34" charset="-122"/>
                <a:ea typeface="思源黑体 Regular" panose="020B0500000000000000" pitchFamily="34" charset="-122"/>
              </a:rPr>
              <a:t>（四）武家政权和幕府时代</a:t>
            </a:r>
          </a:p>
        </p:txBody>
      </p:sp>
      <p:sp>
        <p:nvSpPr>
          <p:cNvPr id="2" name="文本框 1"/>
          <p:cNvSpPr txBox="1"/>
          <p:nvPr/>
        </p:nvSpPr>
        <p:spPr>
          <a:xfrm>
            <a:off x="603910" y="1433139"/>
            <a:ext cx="10488769" cy="553998"/>
          </a:xfrm>
          <a:prstGeom prst="rect">
            <a:avLst/>
          </a:prstGeom>
          <a:noFill/>
        </p:spPr>
        <p:txBody>
          <a:bodyPr wrap="none" rtlCol="0">
            <a:spAutoFit/>
          </a:bodyPr>
          <a:lstStyle/>
          <a:p>
            <a:r>
              <a:rPr lang="zh-CN" altLang="en-US" sz="3000" dirty="0">
                <a:solidFill>
                  <a:srgbClr val="FFFF00"/>
                </a:solidFill>
                <a:latin typeface="思源黑体 Regular" panose="020B0500000000000000" pitchFamily="34" charset="-122"/>
                <a:ea typeface="思源黑体 Regular" panose="020B0500000000000000" pitchFamily="34" charset="-122"/>
              </a:rPr>
              <a:t>“战国时代”（</a:t>
            </a:r>
            <a:r>
              <a:rPr lang="en-US" altLang="zh-CN" sz="3000" dirty="0">
                <a:solidFill>
                  <a:srgbClr val="FFFF00"/>
                </a:solidFill>
                <a:latin typeface="思源黑体 Regular" panose="020B0500000000000000" pitchFamily="34" charset="-122"/>
                <a:ea typeface="思源黑体 Regular" panose="020B0500000000000000" pitchFamily="34" charset="-122"/>
              </a:rPr>
              <a:t>1467-1573</a:t>
            </a:r>
            <a:r>
              <a:rPr lang="zh-CN" altLang="en-US" sz="3000" dirty="0">
                <a:solidFill>
                  <a:srgbClr val="FFFF00"/>
                </a:solidFill>
                <a:latin typeface="思源黑体 Regular" panose="020B0500000000000000" pitchFamily="34" charset="-122"/>
                <a:ea typeface="思源黑体 Regular" panose="020B0500000000000000" pitchFamily="34" charset="-122"/>
              </a:rPr>
              <a:t>年） 安土桃山时代（</a:t>
            </a:r>
            <a:r>
              <a:rPr lang="en-US" altLang="zh-CN" sz="3000" dirty="0">
                <a:solidFill>
                  <a:srgbClr val="FFFF00"/>
                </a:solidFill>
                <a:latin typeface="思源黑体 Regular" panose="020B0500000000000000" pitchFamily="34" charset="-122"/>
                <a:ea typeface="思源黑体 Regular" panose="020B0500000000000000" pitchFamily="34" charset="-122"/>
              </a:rPr>
              <a:t>1568-1603</a:t>
            </a:r>
            <a:r>
              <a:rPr lang="zh-CN" altLang="en-US" sz="3000" dirty="0">
                <a:solidFill>
                  <a:srgbClr val="FFFF00"/>
                </a:solidFill>
                <a:latin typeface="思源黑体 Regular" panose="020B0500000000000000" pitchFamily="34" charset="-122"/>
                <a:ea typeface="思源黑体 Regular" panose="020B0500000000000000" pitchFamily="34" charset="-122"/>
              </a:rPr>
              <a:t>）</a:t>
            </a:r>
          </a:p>
        </p:txBody>
      </p:sp>
    </p:spTree>
    <p:extLst>
      <p:ext uri="{BB962C8B-B14F-4D97-AF65-F5344CB8AC3E}">
        <p14:creationId xmlns:p14="http://schemas.microsoft.com/office/powerpoint/2010/main" val="1867209415"/>
      </p:ext>
    </p:extLst>
  </p:cSld>
  <p:clrMapOvr>
    <a:masterClrMapping/>
  </p:clrMapOvr>
  <p:transition spd="med">
    <p:pull/>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2494" y="295310"/>
            <a:ext cx="10437778" cy="6267379"/>
          </a:xfrm>
          <a:prstGeom prst="rect">
            <a:avLst/>
          </a:prstGeom>
        </p:spPr>
      </p:pic>
    </p:spTree>
    <p:extLst>
      <p:ext uri="{BB962C8B-B14F-4D97-AF65-F5344CB8AC3E}">
        <p14:creationId xmlns:p14="http://schemas.microsoft.com/office/powerpoint/2010/main" val="2169542950"/>
      </p:ext>
    </p:extLst>
  </p:cSld>
  <p:clrMapOvr>
    <a:masterClrMapping/>
  </p:clrMapOvr>
  <p:transition spd="med">
    <p:pull/>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507954" y="1171665"/>
            <a:ext cx="1625645" cy="1615827"/>
          </a:xfrm>
          <a:prstGeom prst="rect">
            <a:avLst/>
          </a:prstGeom>
          <a:noFill/>
        </p:spPr>
        <p:txBody>
          <a:bodyPr wrap="square" rtlCol="0">
            <a:spAutoFit/>
          </a:bodyPr>
          <a:lstStyle/>
          <a:p>
            <a:pPr algn="just">
              <a:lnSpc>
                <a:spcPct val="150000"/>
              </a:lnSpc>
            </a:pPr>
            <a:r>
              <a:rPr lang="zh-CN" altLang="en-US" sz="2200" dirty="0">
                <a:solidFill>
                  <a:schemeClr val="bg1"/>
                </a:solidFill>
                <a:latin typeface="思源黑体 Regular" panose="020B0500000000000000" pitchFamily="34" charset="-122"/>
                <a:ea typeface="思源黑体 Regular" panose="020B0500000000000000" pitchFamily="34" charset="-122"/>
              </a:rPr>
              <a:t>安土城。</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algn="just">
              <a:lnSpc>
                <a:spcPct val="150000"/>
              </a:lnSpc>
            </a:pPr>
            <a:r>
              <a:rPr lang="zh-CN" altLang="en-US" sz="2200" dirty="0">
                <a:solidFill>
                  <a:schemeClr val="bg1"/>
                </a:solidFill>
                <a:latin typeface="思源黑体 Regular" panose="020B0500000000000000" pitchFamily="34" charset="-122"/>
                <a:ea typeface="思源黑体 Regular" panose="020B0500000000000000" pitchFamily="34" charset="-122"/>
              </a:rPr>
              <a:t>本能寺之变后被烧毁。</a:t>
            </a: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41553" y="515753"/>
            <a:ext cx="8355118" cy="6005241"/>
          </a:xfrm>
          <a:prstGeom prst="rect">
            <a:avLst/>
          </a:prstGeom>
        </p:spPr>
      </p:pic>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7792" y="3677056"/>
            <a:ext cx="1881105" cy="1881105"/>
          </a:xfrm>
          <a:prstGeom prst="rect">
            <a:avLst/>
          </a:prstGeom>
          <a:solidFill>
            <a:schemeClr val="bg2"/>
          </a:solidFill>
        </p:spPr>
      </p:pic>
    </p:spTree>
    <p:extLst>
      <p:ext uri="{BB962C8B-B14F-4D97-AF65-F5344CB8AC3E}">
        <p14:creationId xmlns:p14="http://schemas.microsoft.com/office/powerpoint/2010/main" val="2175504735"/>
      </p:ext>
    </p:extLst>
  </p:cSld>
  <p:clrMapOvr>
    <a:masterClrMapping/>
  </p:clrMapOvr>
  <p:transition spd="med">
    <p:pull/>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52703" y="2367170"/>
            <a:ext cx="1153413" cy="2631490"/>
          </a:xfrm>
          <a:prstGeom prst="rect">
            <a:avLst/>
          </a:prstGeom>
          <a:noFill/>
        </p:spPr>
        <p:txBody>
          <a:bodyPr wrap="square" rtlCol="0">
            <a:spAutoFit/>
          </a:bodyPr>
          <a:lstStyle/>
          <a:p>
            <a:pPr algn="just">
              <a:lnSpc>
                <a:spcPct val="150000"/>
              </a:lnSpc>
            </a:pPr>
            <a:r>
              <a:rPr lang="zh-CN" altLang="en-US" sz="2200" dirty="0">
                <a:solidFill>
                  <a:schemeClr val="bg1"/>
                </a:solidFill>
                <a:latin typeface="思源黑体 Regular" panose="020B0500000000000000" pitchFamily="34" charset="-122"/>
                <a:ea typeface="思源黑体 Regular" panose="020B0500000000000000" pitchFamily="34" charset="-122"/>
              </a:rPr>
              <a:t>安土城</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algn="just">
              <a:lnSpc>
                <a:spcPct val="150000"/>
              </a:lnSpc>
            </a:pPr>
            <a:r>
              <a:rPr lang="zh-CN" altLang="en-US" sz="2200" dirty="0">
                <a:solidFill>
                  <a:schemeClr val="bg1"/>
                </a:solidFill>
                <a:latin typeface="思源黑体 Regular" panose="020B0500000000000000" pitchFamily="34" charset="-122"/>
                <a:ea typeface="思源黑体 Regular" panose="020B0500000000000000" pitchFamily="34" charset="-122"/>
              </a:rPr>
              <a:t>现代文化园复原。</a:t>
            </a:r>
          </a:p>
          <a:p>
            <a:pPr algn="just">
              <a:lnSpc>
                <a:spcPct val="150000"/>
              </a:lnSpc>
            </a:pPr>
            <a:r>
              <a:rPr lang="zh-CN" altLang="en-US" sz="2200" dirty="0">
                <a:solidFill>
                  <a:schemeClr val="bg1"/>
                </a:solidFill>
                <a:latin typeface="思源黑体 Regular" panose="020B0500000000000000" pitchFamily="34" charset="-122"/>
                <a:ea typeface="思源黑体 Regular" panose="020B0500000000000000" pitchFamily="34" charset="-122"/>
              </a:rPr>
              <a:t>天守。</a:t>
            </a: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58818" y="608456"/>
            <a:ext cx="10058400" cy="5641086"/>
          </a:xfrm>
          <a:prstGeom prst="rect">
            <a:avLst/>
          </a:prstGeom>
        </p:spPr>
      </p:pic>
    </p:spTree>
    <p:extLst>
      <p:ext uri="{BB962C8B-B14F-4D97-AF65-F5344CB8AC3E}">
        <p14:creationId xmlns:p14="http://schemas.microsoft.com/office/powerpoint/2010/main" val="856777659"/>
      </p:ext>
    </p:extLst>
  </p:cSld>
  <p:clrMapOvr>
    <a:masterClrMapping/>
  </p:clrMapOvr>
  <p:transition spd="med">
    <p:pull/>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1382" y="338217"/>
            <a:ext cx="10169236" cy="6181565"/>
          </a:xfrm>
          <a:prstGeom prst="rect">
            <a:avLst/>
          </a:prstGeom>
        </p:spPr>
      </p:pic>
    </p:spTree>
    <p:extLst>
      <p:ext uri="{BB962C8B-B14F-4D97-AF65-F5344CB8AC3E}">
        <p14:creationId xmlns:p14="http://schemas.microsoft.com/office/powerpoint/2010/main" val="1923839429"/>
      </p:ext>
    </p:extLst>
  </p:cSld>
  <p:clrMapOvr>
    <a:masterClrMapping/>
  </p:clrMapOvr>
  <p:transition spd="med">
    <p:pull/>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2791" y="0"/>
            <a:ext cx="9646418" cy="6858000"/>
          </a:xfrm>
          <a:prstGeom prst="rect">
            <a:avLst/>
          </a:prstGeom>
        </p:spPr>
      </p:pic>
    </p:spTree>
    <p:extLst>
      <p:ext uri="{BB962C8B-B14F-4D97-AF65-F5344CB8AC3E}">
        <p14:creationId xmlns:p14="http://schemas.microsoft.com/office/powerpoint/2010/main" val="1702429577"/>
      </p:ext>
    </p:extLst>
  </p:cSld>
  <p:clrMapOvr>
    <a:masterClrMapping/>
  </p:clrMapOvr>
  <p:transition spd="slow">
    <p:push dir="u"/>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620631" y="477032"/>
            <a:ext cx="1625645" cy="2631490"/>
          </a:xfrm>
          <a:prstGeom prst="rect">
            <a:avLst/>
          </a:prstGeom>
          <a:noFill/>
        </p:spPr>
        <p:txBody>
          <a:bodyPr wrap="square" rtlCol="0">
            <a:spAutoFit/>
          </a:bodyPr>
          <a:lstStyle/>
          <a:p>
            <a:pPr algn="just">
              <a:lnSpc>
                <a:spcPct val="150000"/>
              </a:lnSpc>
            </a:pPr>
            <a:r>
              <a:rPr lang="zh-CN" altLang="en-US" sz="2200" dirty="0">
                <a:solidFill>
                  <a:schemeClr val="bg1"/>
                </a:solidFill>
                <a:latin typeface="思源黑体 Regular" panose="020B0500000000000000" pitchFamily="34" charset="-122"/>
                <a:ea typeface="思源黑体 Regular" panose="020B0500000000000000" pitchFamily="34" charset="-122"/>
              </a:rPr>
              <a:t>桃山城。</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algn="just">
              <a:lnSpc>
                <a:spcPct val="150000"/>
              </a:lnSpc>
            </a:pPr>
            <a:r>
              <a:rPr lang="en-US" altLang="zh-CN" sz="2200" dirty="0">
                <a:solidFill>
                  <a:schemeClr val="bg1"/>
                </a:solidFill>
                <a:latin typeface="思源黑体 Regular" panose="020B0500000000000000" pitchFamily="34" charset="-122"/>
                <a:ea typeface="思源黑体 Regular" panose="020B0500000000000000" pitchFamily="34" charset="-122"/>
              </a:rPr>
              <a:t>1626</a:t>
            </a:r>
            <a:r>
              <a:rPr lang="zh-CN" altLang="en-US" sz="2200" dirty="0">
                <a:solidFill>
                  <a:schemeClr val="bg1"/>
                </a:solidFill>
                <a:latin typeface="思源黑体 Regular" panose="020B0500000000000000" pitchFamily="34" charset="-122"/>
                <a:ea typeface="思源黑体 Regular" panose="020B0500000000000000" pitchFamily="34" charset="-122"/>
              </a:rPr>
              <a:t>年废城，</a:t>
            </a:r>
            <a:r>
              <a:rPr lang="en-US" altLang="zh-CN" sz="2200" dirty="0">
                <a:solidFill>
                  <a:schemeClr val="bg1"/>
                </a:solidFill>
                <a:latin typeface="思源黑体 Regular" panose="020B0500000000000000" pitchFamily="34" charset="-122"/>
                <a:ea typeface="思源黑体 Regular" panose="020B0500000000000000" pitchFamily="34" charset="-122"/>
              </a:rPr>
              <a:t>1964</a:t>
            </a:r>
            <a:r>
              <a:rPr lang="zh-CN" altLang="en-US" sz="2200" dirty="0">
                <a:solidFill>
                  <a:schemeClr val="bg1"/>
                </a:solidFill>
                <a:latin typeface="思源黑体 Regular" panose="020B0500000000000000" pitchFamily="34" charset="-122"/>
                <a:ea typeface="思源黑体 Regular" panose="020B0500000000000000" pitchFamily="34" charset="-122"/>
              </a:rPr>
              <a:t>年重建。</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algn="just">
              <a:lnSpc>
                <a:spcPct val="150000"/>
              </a:lnSpc>
            </a:pPr>
            <a:r>
              <a:rPr lang="zh-CN" altLang="en-US" sz="2200" dirty="0">
                <a:solidFill>
                  <a:schemeClr val="bg1"/>
                </a:solidFill>
                <a:latin typeface="思源黑体 Regular" panose="020B0500000000000000" pitchFamily="34" charset="-122"/>
                <a:ea typeface="思源黑体 Regular" panose="020B0500000000000000" pitchFamily="34" charset="-122"/>
              </a:rPr>
              <a:t>又名伏见城。</a:t>
            </a: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47019" y="477032"/>
            <a:ext cx="8701269" cy="5800846"/>
          </a:xfrm>
          <a:prstGeom prst="rect">
            <a:avLst/>
          </a:prstGeom>
        </p:spPr>
      </p:pic>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3461" y="3822970"/>
            <a:ext cx="2080098" cy="2080098"/>
          </a:xfrm>
          <a:prstGeom prst="rect">
            <a:avLst/>
          </a:prstGeom>
          <a:solidFill>
            <a:schemeClr val="bg2"/>
          </a:solidFill>
        </p:spPr>
      </p:pic>
    </p:spTree>
    <p:extLst>
      <p:ext uri="{BB962C8B-B14F-4D97-AF65-F5344CB8AC3E}">
        <p14:creationId xmlns:p14="http://schemas.microsoft.com/office/powerpoint/2010/main" val="3337287545"/>
      </p:ext>
    </p:extLst>
  </p:cSld>
  <p:clrMapOvr>
    <a:masterClrMapping/>
  </p:clrMapOvr>
  <p:transition spd="med">
    <p:pull/>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614773" y="1632290"/>
            <a:ext cx="1625645" cy="3647152"/>
          </a:xfrm>
          <a:prstGeom prst="rect">
            <a:avLst/>
          </a:prstGeom>
          <a:noFill/>
        </p:spPr>
        <p:txBody>
          <a:bodyPr wrap="square" rtlCol="0">
            <a:spAutoFit/>
          </a:bodyPr>
          <a:lstStyle/>
          <a:p>
            <a:pPr algn="just">
              <a:lnSpc>
                <a:spcPct val="150000"/>
              </a:lnSpc>
            </a:pPr>
            <a:r>
              <a:rPr lang="zh-CN" altLang="en-US" sz="2200" dirty="0">
                <a:solidFill>
                  <a:schemeClr val="bg1"/>
                </a:solidFill>
                <a:latin typeface="思源黑体 Regular" panose="020B0500000000000000" pitchFamily="34" charset="-122"/>
                <a:ea typeface="思源黑体 Regular" panose="020B0500000000000000" pitchFamily="34" charset="-122"/>
              </a:rPr>
              <a:t>姬路城，</a:t>
            </a:r>
            <a:r>
              <a:rPr lang="en-US" altLang="zh-CN" sz="2200" dirty="0">
                <a:solidFill>
                  <a:schemeClr val="bg1"/>
                </a:solidFill>
                <a:latin typeface="思源黑体 Regular" panose="020B0500000000000000" pitchFamily="34" charset="-122"/>
                <a:ea typeface="思源黑体 Regular" panose="020B0500000000000000" pitchFamily="34" charset="-122"/>
              </a:rPr>
              <a:t>1346</a:t>
            </a:r>
            <a:r>
              <a:rPr lang="zh-CN" altLang="en-US" sz="2200" dirty="0">
                <a:solidFill>
                  <a:schemeClr val="bg1"/>
                </a:solidFill>
                <a:latin typeface="思源黑体 Regular" panose="020B0500000000000000" pitchFamily="34" charset="-122"/>
                <a:ea typeface="思源黑体 Regular" panose="020B0500000000000000" pitchFamily="34" charset="-122"/>
              </a:rPr>
              <a:t>年始建。日本最具象征意义，且保留度最为完整的城堡。</a:t>
            </a: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855191" y="535708"/>
            <a:ext cx="8700656" cy="5800437"/>
          </a:xfrm>
          <a:prstGeom prst="rect">
            <a:avLst/>
          </a:prstGeom>
        </p:spPr>
      </p:pic>
    </p:spTree>
    <p:extLst>
      <p:ext uri="{BB962C8B-B14F-4D97-AF65-F5344CB8AC3E}">
        <p14:creationId xmlns:p14="http://schemas.microsoft.com/office/powerpoint/2010/main" val="2115613186"/>
      </p:ext>
    </p:extLst>
  </p:cSld>
  <p:clrMapOvr>
    <a:masterClrMapping/>
  </p:clrMapOvr>
  <p:transition spd="med">
    <p:pull/>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1548" y="286929"/>
            <a:ext cx="10058400" cy="6284141"/>
          </a:xfrm>
          <a:prstGeom prst="rect">
            <a:avLst/>
          </a:prstGeom>
        </p:spPr>
      </p:pic>
    </p:spTree>
    <p:extLst>
      <p:ext uri="{BB962C8B-B14F-4D97-AF65-F5344CB8AC3E}">
        <p14:creationId xmlns:p14="http://schemas.microsoft.com/office/powerpoint/2010/main" val="3718891444"/>
      </p:ext>
    </p:extLst>
  </p:cSld>
  <p:clrMapOvr>
    <a:masterClrMapping/>
  </p:clrMapOvr>
  <p:transition spd="med">
    <p:pull/>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16809" y="3128918"/>
            <a:ext cx="1448936" cy="600164"/>
          </a:xfrm>
          <a:prstGeom prst="rect">
            <a:avLst/>
          </a:prstGeom>
          <a:noFill/>
        </p:spPr>
        <p:txBody>
          <a:bodyPr wrap="square" rtlCol="0">
            <a:spAutoFit/>
          </a:bodyPr>
          <a:lstStyle/>
          <a:p>
            <a:pPr algn="just">
              <a:lnSpc>
                <a:spcPct val="150000"/>
              </a:lnSpc>
            </a:pPr>
            <a:r>
              <a:rPr lang="zh-CN" altLang="en-US" sz="2200" dirty="0">
                <a:solidFill>
                  <a:schemeClr val="bg1"/>
                </a:solidFill>
                <a:latin typeface="思源黑体 Regular" panose="020B0500000000000000" pitchFamily="34" charset="-122"/>
                <a:ea typeface="思源黑体 Regular" panose="020B0500000000000000" pitchFamily="34" charset="-122"/>
              </a:rPr>
              <a:t>当世具足</a:t>
            </a: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6000" y="571500"/>
            <a:ext cx="3810000" cy="5715000"/>
          </a:xfrm>
          <a:prstGeom prst="rect">
            <a:avLst/>
          </a:prstGeom>
        </p:spPr>
      </p:pic>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08090" y="571500"/>
            <a:ext cx="3810000" cy="5715000"/>
          </a:xfrm>
          <a:prstGeom prst="rect">
            <a:avLst/>
          </a:prstGeom>
        </p:spPr>
      </p:pic>
    </p:spTree>
    <p:extLst>
      <p:ext uri="{BB962C8B-B14F-4D97-AF65-F5344CB8AC3E}">
        <p14:creationId xmlns:p14="http://schemas.microsoft.com/office/powerpoint/2010/main" val="2746465"/>
      </p:ext>
    </p:extLst>
  </p:cSld>
  <p:clrMapOvr>
    <a:masterClrMapping/>
  </p:clrMapOvr>
  <p:transition spd="med">
    <p:pull/>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16809" y="3128918"/>
            <a:ext cx="1448936" cy="600164"/>
          </a:xfrm>
          <a:prstGeom prst="rect">
            <a:avLst/>
          </a:prstGeom>
          <a:noFill/>
        </p:spPr>
        <p:txBody>
          <a:bodyPr wrap="square" rtlCol="0">
            <a:spAutoFit/>
          </a:bodyPr>
          <a:lstStyle/>
          <a:p>
            <a:pPr algn="just">
              <a:lnSpc>
                <a:spcPct val="150000"/>
              </a:lnSpc>
            </a:pPr>
            <a:r>
              <a:rPr lang="zh-CN" altLang="en-US" sz="2200" dirty="0">
                <a:solidFill>
                  <a:schemeClr val="bg1"/>
                </a:solidFill>
                <a:latin typeface="思源黑体 Regular" panose="020B0500000000000000" pitchFamily="34" charset="-122"/>
                <a:ea typeface="思源黑体 Regular" panose="020B0500000000000000" pitchFamily="34" charset="-122"/>
              </a:rPr>
              <a:t>当世具足</a:t>
            </a:r>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6000" y="571500"/>
            <a:ext cx="3810000" cy="5715000"/>
          </a:xfrm>
          <a:prstGeom prst="rect">
            <a:avLst/>
          </a:prstGeom>
        </p:spPr>
      </p:pic>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66734" y="571500"/>
            <a:ext cx="3409950" cy="5715000"/>
          </a:xfrm>
          <a:prstGeom prst="rect">
            <a:avLst/>
          </a:prstGeom>
        </p:spPr>
      </p:pic>
    </p:spTree>
    <p:extLst>
      <p:ext uri="{BB962C8B-B14F-4D97-AF65-F5344CB8AC3E}">
        <p14:creationId xmlns:p14="http://schemas.microsoft.com/office/powerpoint/2010/main" val="1452979256"/>
      </p:ext>
    </p:extLst>
  </p:cSld>
  <p:clrMapOvr>
    <a:masterClrMapping/>
  </p:clrMapOvr>
  <p:transition spd="med">
    <p:pull/>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49927" y="457200"/>
            <a:ext cx="9892145" cy="5943600"/>
          </a:xfrm>
          <a:prstGeom prst="rect">
            <a:avLst/>
          </a:prstGeom>
        </p:spPr>
      </p:pic>
    </p:spTree>
    <p:extLst>
      <p:ext uri="{BB962C8B-B14F-4D97-AF65-F5344CB8AC3E}">
        <p14:creationId xmlns:p14="http://schemas.microsoft.com/office/powerpoint/2010/main" val="1912782737"/>
      </p:ext>
    </p:extLst>
  </p:cSld>
  <p:clrMapOvr>
    <a:masterClrMapping/>
  </p:clrMapOvr>
  <p:transition spd="med">
    <p:pull/>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603910" y="2379826"/>
            <a:ext cx="10826090" cy="2631490"/>
          </a:xfrm>
          <a:prstGeom prst="rect">
            <a:avLst/>
          </a:prstGeom>
        </p:spPr>
        <p:txBody>
          <a:bodyPr wrap="square">
            <a:spAutoFit/>
          </a:bodyPr>
          <a:lstStyle/>
          <a:p>
            <a:pPr marL="457200" indent="-457200" algn="just">
              <a:lnSpc>
                <a:spcPct val="150000"/>
              </a:lnSpc>
              <a:buFont typeface="Wingdings" panose="05000000000000000000" pitchFamily="2" charset="2"/>
              <a:buChar char="u"/>
            </a:pPr>
            <a:r>
              <a:rPr lang="en-US" altLang="zh-CN" sz="2200" dirty="0">
                <a:solidFill>
                  <a:schemeClr val="bg1"/>
                </a:solidFill>
                <a:latin typeface="思源黑体 Regular" panose="020B0500000000000000" pitchFamily="34" charset="-122"/>
                <a:ea typeface="思源黑体 Regular" panose="020B0500000000000000" pitchFamily="34" charset="-122"/>
              </a:rPr>
              <a:t>1600</a:t>
            </a:r>
            <a:r>
              <a:rPr lang="zh-CN" altLang="en-US" sz="2200" dirty="0">
                <a:solidFill>
                  <a:schemeClr val="bg1"/>
                </a:solidFill>
                <a:latin typeface="思源黑体 Regular" panose="020B0500000000000000" pitchFamily="34" charset="-122"/>
                <a:ea typeface="思源黑体 Regular" panose="020B0500000000000000" pitchFamily="34" charset="-122"/>
              </a:rPr>
              <a:t>年关原之战，德川家康击败了敌对的大名联军，奠定霸权。</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457200" indent="-457200" algn="just">
              <a:lnSpc>
                <a:spcPct val="150000"/>
              </a:lnSpc>
              <a:buFont typeface="Wingdings" panose="05000000000000000000" pitchFamily="2" charset="2"/>
              <a:buChar char="u"/>
            </a:pPr>
            <a:r>
              <a:rPr lang="en-US" altLang="zh-CN" sz="2200" dirty="0">
                <a:solidFill>
                  <a:schemeClr val="bg1"/>
                </a:solidFill>
                <a:latin typeface="思源黑体 Regular" panose="020B0500000000000000" pitchFamily="34" charset="-122"/>
                <a:ea typeface="思源黑体 Regular" panose="020B0500000000000000" pitchFamily="34" charset="-122"/>
              </a:rPr>
              <a:t>1603</a:t>
            </a:r>
            <a:r>
              <a:rPr lang="zh-CN" altLang="en-US" sz="2200" dirty="0">
                <a:solidFill>
                  <a:schemeClr val="bg1"/>
                </a:solidFill>
                <a:latin typeface="思源黑体 Regular" panose="020B0500000000000000" pitchFamily="34" charset="-122"/>
                <a:ea typeface="思源黑体 Regular" panose="020B0500000000000000" pitchFamily="34" charset="-122"/>
              </a:rPr>
              <a:t>年德川家康就任征夷大将军，创立了设幕于江户的江户幕府（又称德川幕府，</a:t>
            </a:r>
            <a:r>
              <a:rPr lang="en-US" altLang="zh-CN" sz="2200" dirty="0">
                <a:solidFill>
                  <a:schemeClr val="bg1"/>
                </a:solidFill>
                <a:latin typeface="思源黑体 Regular" panose="020B0500000000000000" pitchFamily="34" charset="-122"/>
                <a:ea typeface="思源黑体 Regular" panose="020B0500000000000000" pitchFamily="34" charset="-122"/>
              </a:rPr>
              <a:t>1603-1867</a:t>
            </a:r>
            <a:r>
              <a:rPr lang="zh-CN" altLang="en-US" sz="2200" dirty="0">
                <a:solidFill>
                  <a:schemeClr val="bg1"/>
                </a:solidFill>
                <a:latin typeface="思源黑体 Regular" panose="020B0500000000000000" pitchFamily="34" charset="-122"/>
                <a:ea typeface="思源黑体 Regular" panose="020B0500000000000000" pitchFamily="34" charset="-122"/>
              </a:rPr>
              <a:t>年）。</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457200" indent="-4572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江户幕府维持了较长时间的比较稳定的封建统治，直至近代西方殖民主义势力东来和倒幕运动之后才走向灭亡，开启明治维新。日本从此走向近代。</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p:txBody>
      </p:sp>
      <p:sp>
        <p:nvSpPr>
          <p:cNvPr id="5" name="文本框 4"/>
          <p:cNvSpPr txBox="1"/>
          <p:nvPr/>
        </p:nvSpPr>
        <p:spPr>
          <a:xfrm>
            <a:off x="603910" y="332564"/>
            <a:ext cx="6340197" cy="707886"/>
          </a:xfrm>
          <a:prstGeom prst="rect">
            <a:avLst/>
          </a:prstGeom>
          <a:noFill/>
        </p:spPr>
        <p:txBody>
          <a:bodyPr wrap="none" rtlCol="0">
            <a:spAutoFit/>
          </a:bodyPr>
          <a:lstStyle/>
          <a:p>
            <a:r>
              <a:rPr lang="zh-CN" altLang="en-US" sz="4000" dirty="0">
                <a:solidFill>
                  <a:schemeClr val="bg1"/>
                </a:solidFill>
                <a:latin typeface="思源黑体 Regular" panose="020B0500000000000000" pitchFamily="34" charset="-122"/>
                <a:ea typeface="思源黑体 Regular" panose="020B0500000000000000" pitchFamily="34" charset="-122"/>
              </a:rPr>
              <a:t>（四）武家政权和幕府时代</a:t>
            </a:r>
          </a:p>
        </p:txBody>
      </p:sp>
      <p:sp>
        <p:nvSpPr>
          <p:cNvPr id="2" name="文本框 1"/>
          <p:cNvSpPr txBox="1"/>
          <p:nvPr/>
        </p:nvSpPr>
        <p:spPr>
          <a:xfrm>
            <a:off x="603910" y="1433139"/>
            <a:ext cx="6255239" cy="553998"/>
          </a:xfrm>
          <a:prstGeom prst="rect">
            <a:avLst/>
          </a:prstGeom>
          <a:noFill/>
        </p:spPr>
        <p:txBody>
          <a:bodyPr wrap="none" rtlCol="0">
            <a:spAutoFit/>
          </a:bodyPr>
          <a:lstStyle/>
          <a:p>
            <a:r>
              <a:rPr lang="zh-CN" altLang="en-US" sz="3000" dirty="0">
                <a:solidFill>
                  <a:srgbClr val="FFFF00"/>
                </a:solidFill>
                <a:latin typeface="思源黑体 Regular" panose="020B0500000000000000" pitchFamily="34" charset="-122"/>
                <a:ea typeface="思源黑体 Regular" panose="020B0500000000000000" pitchFamily="34" charset="-122"/>
              </a:rPr>
              <a:t>江户（德川）幕府（</a:t>
            </a:r>
            <a:r>
              <a:rPr lang="en-US" altLang="zh-CN" sz="3000" dirty="0">
                <a:solidFill>
                  <a:srgbClr val="FFFF00"/>
                </a:solidFill>
                <a:latin typeface="思源黑体 Regular" panose="020B0500000000000000" pitchFamily="34" charset="-122"/>
                <a:ea typeface="思源黑体 Regular" panose="020B0500000000000000" pitchFamily="34" charset="-122"/>
              </a:rPr>
              <a:t>1603-1867</a:t>
            </a:r>
            <a:r>
              <a:rPr lang="zh-CN" altLang="en-US" sz="3000" dirty="0">
                <a:solidFill>
                  <a:srgbClr val="FFFF00"/>
                </a:solidFill>
                <a:latin typeface="思源黑体 Regular" panose="020B0500000000000000" pitchFamily="34" charset="-122"/>
                <a:ea typeface="思源黑体 Regular" panose="020B0500000000000000" pitchFamily="34" charset="-122"/>
              </a:rPr>
              <a:t>年）</a:t>
            </a: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80643" y="332564"/>
            <a:ext cx="1749357" cy="1749357"/>
          </a:xfrm>
          <a:prstGeom prst="rect">
            <a:avLst/>
          </a:prstGeom>
          <a:solidFill>
            <a:schemeClr val="bg1"/>
          </a:solidFill>
        </p:spPr>
      </p:pic>
    </p:spTree>
    <p:extLst>
      <p:ext uri="{BB962C8B-B14F-4D97-AF65-F5344CB8AC3E}">
        <p14:creationId xmlns:p14="http://schemas.microsoft.com/office/powerpoint/2010/main" val="3141775301"/>
      </p:ext>
    </p:extLst>
  </p:cSld>
  <p:clrMapOvr>
    <a:masterClrMapping/>
  </p:clrMapOvr>
  <p:transition spd="med">
    <p:pull/>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603910" y="2379826"/>
            <a:ext cx="10826090" cy="4101251"/>
          </a:xfrm>
          <a:prstGeom prst="rect">
            <a:avLst/>
          </a:prstGeom>
        </p:spPr>
        <p:txBody>
          <a:bodyPr wrap="square">
            <a:spAutoFit/>
          </a:bodyPr>
          <a:lstStyle/>
          <a:p>
            <a:pPr marL="457200" indent="-4572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武家政权和天皇政权阶级本质相同，皆为封建主阶级的统治。不同的是，幕府体制下， 天皇只作为名义上的最高统治者，实际权力归于武士集团的首领将军，是一种“至高的天皇和至强的幕府”同时并存的二元政治。</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457200" indent="-4572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将军与其直属武士（称为“御家人”）之间建立的密切主从关系，称为“</a:t>
            </a:r>
            <a:r>
              <a:rPr lang="zh-CN" altLang="en-US" sz="2200" dirty="0">
                <a:solidFill>
                  <a:srgbClr val="FFFF00"/>
                </a:solidFill>
                <a:latin typeface="思源黑体 Regular" panose="020B0500000000000000" pitchFamily="34" charset="-122"/>
                <a:ea typeface="思源黑体 Regular" panose="020B0500000000000000" pitchFamily="34" charset="-122"/>
              </a:rPr>
              <a:t>御家人制</a:t>
            </a:r>
            <a:r>
              <a:rPr lang="zh-CN" altLang="en-US" sz="2200" dirty="0">
                <a:solidFill>
                  <a:schemeClr val="bg1"/>
                </a:solidFill>
                <a:latin typeface="思源黑体 Regular" panose="020B0500000000000000" pitchFamily="34" charset="-122"/>
                <a:ea typeface="思源黑体 Regular" panose="020B0500000000000000" pitchFamily="34" charset="-122"/>
              </a:rPr>
              <a:t>”。作为将军家臣的御家人要对将军宣誓效忠，并承担纳贡和服军役的义务，称“奉公”；将军对御家人赐予官职和土地，并保护其既得利益，称“御恩”。没有和将军结成主从关系的武士是“非御家人”，没有“奉公”的义务，但作为臣民必须接受将军的管辖指挥。御家人制度是幕府的基础。</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p:txBody>
      </p:sp>
      <p:sp>
        <p:nvSpPr>
          <p:cNvPr id="5" name="文本框 4"/>
          <p:cNvSpPr txBox="1"/>
          <p:nvPr/>
        </p:nvSpPr>
        <p:spPr>
          <a:xfrm>
            <a:off x="603910" y="332564"/>
            <a:ext cx="6340197" cy="707886"/>
          </a:xfrm>
          <a:prstGeom prst="rect">
            <a:avLst/>
          </a:prstGeom>
          <a:noFill/>
        </p:spPr>
        <p:txBody>
          <a:bodyPr wrap="none" rtlCol="0">
            <a:spAutoFit/>
          </a:bodyPr>
          <a:lstStyle/>
          <a:p>
            <a:r>
              <a:rPr lang="zh-CN" altLang="en-US" sz="4000" dirty="0">
                <a:solidFill>
                  <a:schemeClr val="bg1"/>
                </a:solidFill>
                <a:latin typeface="思源黑体 Regular" panose="020B0500000000000000" pitchFamily="34" charset="-122"/>
                <a:ea typeface="思源黑体 Regular" panose="020B0500000000000000" pitchFamily="34" charset="-122"/>
              </a:rPr>
              <a:t>（四）武家政权和幕府时代</a:t>
            </a:r>
          </a:p>
        </p:txBody>
      </p:sp>
      <p:sp>
        <p:nvSpPr>
          <p:cNvPr id="2" name="文本框 1"/>
          <p:cNvSpPr txBox="1"/>
          <p:nvPr/>
        </p:nvSpPr>
        <p:spPr>
          <a:xfrm>
            <a:off x="603910" y="1433139"/>
            <a:ext cx="2108269" cy="553998"/>
          </a:xfrm>
          <a:prstGeom prst="rect">
            <a:avLst/>
          </a:prstGeom>
          <a:noFill/>
        </p:spPr>
        <p:txBody>
          <a:bodyPr wrap="none" rtlCol="0">
            <a:spAutoFit/>
          </a:bodyPr>
          <a:lstStyle/>
          <a:p>
            <a:r>
              <a:rPr lang="zh-CN" altLang="en-US" sz="3000" dirty="0">
                <a:solidFill>
                  <a:srgbClr val="FFFF00"/>
                </a:solidFill>
                <a:latin typeface="思源黑体 Regular" panose="020B0500000000000000" pitchFamily="34" charset="-122"/>
                <a:ea typeface="思源黑体 Regular" panose="020B0500000000000000" pitchFamily="34" charset="-122"/>
              </a:rPr>
              <a:t>幕府的统治</a:t>
            </a:r>
          </a:p>
        </p:txBody>
      </p:sp>
    </p:spTree>
    <p:extLst>
      <p:ext uri="{BB962C8B-B14F-4D97-AF65-F5344CB8AC3E}">
        <p14:creationId xmlns:p14="http://schemas.microsoft.com/office/powerpoint/2010/main" val="1211203332"/>
      </p:ext>
    </p:extLst>
  </p:cSld>
  <p:clrMapOvr>
    <a:masterClrMapping/>
  </p:clrMapOvr>
  <p:transition spd="med">
    <p:pull/>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603910" y="2379826"/>
            <a:ext cx="10826090" cy="2123658"/>
          </a:xfrm>
          <a:prstGeom prst="rect">
            <a:avLst/>
          </a:prstGeom>
        </p:spPr>
        <p:txBody>
          <a:bodyPr wrap="square">
            <a:spAutoFit/>
          </a:bodyPr>
          <a:lstStyle/>
          <a:p>
            <a:pPr marL="457200" indent="-4572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幕府中央设有专门管理武士的机关“侍所”，处理政务的机构“政所”，审理案件的司法机构“问注所”，在京都设有监视朝廷和公卿的“六波罗探题”。</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457200" indent="-4572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在地方设守护管理各分国军政，设地头管理庄园治安、征收租税。</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457200" indent="-4572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自上而下的武家政权架构。</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p:txBody>
      </p:sp>
      <p:sp>
        <p:nvSpPr>
          <p:cNvPr id="5" name="文本框 4"/>
          <p:cNvSpPr txBox="1"/>
          <p:nvPr/>
        </p:nvSpPr>
        <p:spPr>
          <a:xfrm>
            <a:off x="603910" y="332564"/>
            <a:ext cx="6340197" cy="707886"/>
          </a:xfrm>
          <a:prstGeom prst="rect">
            <a:avLst/>
          </a:prstGeom>
          <a:noFill/>
        </p:spPr>
        <p:txBody>
          <a:bodyPr wrap="none" rtlCol="0">
            <a:spAutoFit/>
          </a:bodyPr>
          <a:lstStyle/>
          <a:p>
            <a:r>
              <a:rPr lang="zh-CN" altLang="en-US" sz="4000" dirty="0">
                <a:solidFill>
                  <a:schemeClr val="bg1"/>
                </a:solidFill>
                <a:latin typeface="思源黑体 Regular" panose="020B0500000000000000" pitchFamily="34" charset="-122"/>
                <a:ea typeface="思源黑体 Regular" panose="020B0500000000000000" pitchFamily="34" charset="-122"/>
              </a:rPr>
              <a:t>（四）武家政权和幕府时代</a:t>
            </a:r>
          </a:p>
        </p:txBody>
      </p:sp>
      <p:sp>
        <p:nvSpPr>
          <p:cNvPr id="2" name="文本框 1"/>
          <p:cNvSpPr txBox="1"/>
          <p:nvPr/>
        </p:nvSpPr>
        <p:spPr>
          <a:xfrm>
            <a:off x="603910" y="1433139"/>
            <a:ext cx="2108269" cy="553998"/>
          </a:xfrm>
          <a:prstGeom prst="rect">
            <a:avLst/>
          </a:prstGeom>
          <a:noFill/>
        </p:spPr>
        <p:txBody>
          <a:bodyPr wrap="none" rtlCol="0">
            <a:spAutoFit/>
          </a:bodyPr>
          <a:lstStyle/>
          <a:p>
            <a:r>
              <a:rPr lang="zh-CN" altLang="en-US" sz="3000" dirty="0">
                <a:solidFill>
                  <a:srgbClr val="FFFF00"/>
                </a:solidFill>
                <a:latin typeface="思源黑体 Regular" panose="020B0500000000000000" pitchFamily="34" charset="-122"/>
                <a:ea typeface="思源黑体 Regular" panose="020B0500000000000000" pitchFamily="34" charset="-122"/>
              </a:rPr>
              <a:t>幕府的统治</a:t>
            </a:r>
          </a:p>
        </p:txBody>
      </p:sp>
    </p:spTree>
    <p:extLst>
      <p:ext uri="{BB962C8B-B14F-4D97-AF65-F5344CB8AC3E}">
        <p14:creationId xmlns:p14="http://schemas.microsoft.com/office/powerpoint/2010/main" val="2186809370"/>
      </p:ext>
    </p:extLst>
  </p:cSld>
  <p:clrMapOvr>
    <a:masterClrMapping/>
  </p:clrMapOvr>
  <p:transition spd="med">
    <p:pull/>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603910" y="2379826"/>
            <a:ext cx="10826090" cy="3647152"/>
          </a:xfrm>
          <a:prstGeom prst="rect">
            <a:avLst/>
          </a:prstGeom>
        </p:spPr>
        <p:txBody>
          <a:bodyPr wrap="square">
            <a:spAutoFit/>
          </a:bodyPr>
          <a:lstStyle/>
          <a:p>
            <a:pPr marL="457200" indent="-457200" algn="just">
              <a:lnSpc>
                <a:spcPct val="150000"/>
              </a:lnSpc>
              <a:buFont typeface="Wingdings" panose="05000000000000000000" pitchFamily="2" charset="2"/>
              <a:buChar char="u"/>
            </a:pPr>
            <a:r>
              <a:rPr lang="en-US" altLang="zh-CN" sz="2200" dirty="0">
                <a:solidFill>
                  <a:schemeClr val="bg1"/>
                </a:solidFill>
                <a:latin typeface="思源黑体 Regular" panose="020B0500000000000000" pitchFamily="34" charset="-122"/>
                <a:ea typeface="思源黑体 Regular" panose="020B0500000000000000" pitchFamily="34" charset="-122"/>
              </a:rPr>
              <a:t>1232</a:t>
            </a:r>
            <a:r>
              <a:rPr lang="zh-CN" altLang="en-US" sz="2200" dirty="0">
                <a:solidFill>
                  <a:schemeClr val="bg1"/>
                </a:solidFill>
                <a:latin typeface="思源黑体 Regular" panose="020B0500000000000000" pitchFamily="34" charset="-122"/>
                <a:ea typeface="思源黑体 Regular" panose="020B0500000000000000" pitchFamily="34" charset="-122"/>
              </a:rPr>
              <a:t>年，镰仓幕府制定</a:t>
            </a:r>
            <a:r>
              <a:rPr lang="en-US" altLang="zh-CN" sz="2200" dirty="0">
                <a:solidFill>
                  <a:schemeClr val="bg1"/>
                </a:solidFill>
                <a:latin typeface="思源黑体 Regular" panose="020B0500000000000000" pitchFamily="34" charset="-122"/>
                <a:ea typeface="思源黑体 Regular" panose="020B0500000000000000" pitchFamily="34" charset="-122"/>
              </a:rPr>
              <a:t>《</a:t>
            </a:r>
            <a:r>
              <a:rPr lang="zh-CN" altLang="en-US" sz="2200" dirty="0">
                <a:solidFill>
                  <a:schemeClr val="bg1"/>
                </a:solidFill>
                <a:latin typeface="思源黑体 Regular" panose="020B0500000000000000" pitchFamily="34" charset="-122"/>
                <a:ea typeface="思源黑体 Regular" panose="020B0500000000000000" pitchFamily="34" charset="-122"/>
              </a:rPr>
              <a:t>御成败式目</a:t>
            </a:r>
            <a:r>
              <a:rPr lang="en-US" altLang="zh-CN" sz="2200" dirty="0">
                <a:solidFill>
                  <a:schemeClr val="bg1"/>
                </a:solidFill>
                <a:latin typeface="思源黑体 Regular" panose="020B0500000000000000" pitchFamily="34" charset="-122"/>
                <a:ea typeface="思源黑体 Regular" panose="020B0500000000000000" pitchFamily="34" charset="-122"/>
              </a:rPr>
              <a:t>》</a:t>
            </a:r>
            <a:r>
              <a:rPr lang="zh-CN" altLang="en-US" sz="2200" dirty="0">
                <a:solidFill>
                  <a:schemeClr val="bg1"/>
                </a:solidFill>
                <a:latin typeface="思源黑体 Regular" panose="020B0500000000000000" pitchFamily="34" charset="-122"/>
                <a:ea typeface="思源黑体 Regular" panose="020B0500000000000000" pitchFamily="34" charset="-122"/>
              </a:rPr>
              <a:t>，“成败”意为处分，“式目”意为法规、法律条文。</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457200" indent="-4572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因制定于贞永元年，故以</a:t>
            </a:r>
            <a:r>
              <a:rPr lang="en-US" altLang="zh-CN" sz="2200" dirty="0">
                <a:solidFill>
                  <a:schemeClr val="bg1"/>
                </a:solidFill>
                <a:latin typeface="思源黑体 Regular" panose="020B0500000000000000" pitchFamily="34" charset="-122"/>
                <a:ea typeface="思源黑体 Regular" panose="020B0500000000000000" pitchFamily="34" charset="-122"/>
              </a:rPr>
              <a:t>《</a:t>
            </a:r>
            <a:r>
              <a:rPr lang="zh-CN" altLang="en-US" sz="2200" dirty="0">
                <a:solidFill>
                  <a:schemeClr val="bg1"/>
                </a:solidFill>
                <a:latin typeface="思源黑体 Regular" panose="020B0500000000000000" pitchFamily="34" charset="-122"/>
                <a:ea typeface="思源黑体 Regular" panose="020B0500000000000000" pitchFamily="34" charset="-122"/>
              </a:rPr>
              <a:t>贞永式目</a:t>
            </a:r>
            <a:r>
              <a:rPr lang="en-US" altLang="zh-CN" sz="2200" dirty="0">
                <a:solidFill>
                  <a:schemeClr val="bg1"/>
                </a:solidFill>
                <a:latin typeface="思源黑体 Regular" panose="020B0500000000000000" pitchFamily="34" charset="-122"/>
                <a:ea typeface="思源黑体 Regular" panose="020B0500000000000000" pitchFamily="34" charset="-122"/>
              </a:rPr>
              <a:t>》</a:t>
            </a:r>
            <a:r>
              <a:rPr lang="zh-CN" altLang="en-US" sz="2200" dirty="0">
                <a:solidFill>
                  <a:schemeClr val="bg1"/>
                </a:solidFill>
                <a:latin typeface="思源黑体 Regular" panose="020B0500000000000000" pitchFamily="34" charset="-122"/>
                <a:ea typeface="思源黑体 Regular" panose="020B0500000000000000" pitchFamily="34" charset="-122"/>
              </a:rPr>
              <a:t>著称，共</a:t>
            </a:r>
            <a:r>
              <a:rPr lang="en-US" altLang="zh-CN" sz="2200" dirty="0">
                <a:solidFill>
                  <a:schemeClr val="bg1"/>
                </a:solidFill>
                <a:latin typeface="思源黑体 Regular" panose="020B0500000000000000" pitchFamily="34" charset="-122"/>
                <a:ea typeface="思源黑体 Regular" panose="020B0500000000000000" pitchFamily="34" charset="-122"/>
              </a:rPr>
              <a:t>51</a:t>
            </a:r>
            <a:r>
              <a:rPr lang="zh-CN" altLang="en-US" sz="2200" dirty="0">
                <a:solidFill>
                  <a:schemeClr val="bg1"/>
                </a:solidFill>
                <a:latin typeface="思源黑体 Regular" panose="020B0500000000000000" pitchFamily="34" charset="-122"/>
                <a:ea typeface="思源黑体 Regular" panose="020B0500000000000000" pitchFamily="34" charset="-122"/>
              </a:rPr>
              <a:t>条。</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457200" indent="-4572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该式目不是以律令格式为基础而制定，依据的是当时在武士社会公认的规则而制定的行为规范，作为幕府施政和统治御家人的基本法规。其适用范围从幕府权责之内逐渐扩大到整个社会。</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457200" indent="-4572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镰仓、室町乃至战国时代武家的基本法典。</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p:txBody>
      </p:sp>
      <p:sp>
        <p:nvSpPr>
          <p:cNvPr id="5" name="文本框 4"/>
          <p:cNvSpPr txBox="1"/>
          <p:nvPr/>
        </p:nvSpPr>
        <p:spPr>
          <a:xfrm>
            <a:off x="603910" y="332564"/>
            <a:ext cx="6340197" cy="707886"/>
          </a:xfrm>
          <a:prstGeom prst="rect">
            <a:avLst/>
          </a:prstGeom>
          <a:noFill/>
        </p:spPr>
        <p:txBody>
          <a:bodyPr wrap="none" rtlCol="0">
            <a:spAutoFit/>
          </a:bodyPr>
          <a:lstStyle/>
          <a:p>
            <a:r>
              <a:rPr lang="zh-CN" altLang="en-US" sz="4000" dirty="0">
                <a:solidFill>
                  <a:schemeClr val="bg1"/>
                </a:solidFill>
                <a:latin typeface="思源黑体 Regular" panose="020B0500000000000000" pitchFamily="34" charset="-122"/>
                <a:ea typeface="思源黑体 Regular" panose="020B0500000000000000" pitchFamily="34" charset="-122"/>
              </a:rPr>
              <a:t>（四）武家政权和幕府时代</a:t>
            </a:r>
          </a:p>
        </p:txBody>
      </p:sp>
      <p:sp>
        <p:nvSpPr>
          <p:cNvPr id="2" name="文本框 1"/>
          <p:cNvSpPr txBox="1"/>
          <p:nvPr/>
        </p:nvSpPr>
        <p:spPr>
          <a:xfrm>
            <a:off x="603910" y="1433139"/>
            <a:ext cx="1723549" cy="553998"/>
          </a:xfrm>
          <a:prstGeom prst="rect">
            <a:avLst/>
          </a:prstGeom>
          <a:noFill/>
        </p:spPr>
        <p:txBody>
          <a:bodyPr wrap="none" rtlCol="0">
            <a:spAutoFit/>
          </a:bodyPr>
          <a:lstStyle/>
          <a:p>
            <a:r>
              <a:rPr lang="zh-CN" altLang="en-US" sz="3000" dirty="0">
                <a:solidFill>
                  <a:srgbClr val="FFFF00"/>
                </a:solidFill>
                <a:latin typeface="思源黑体 Regular" panose="020B0500000000000000" pitchFamily="34" charset="-122"/>
                <a:ea typeface="思源黑体 Regular" panose="020B0500000000000000" pitchFamily="34" charset="-122"/>
              </a:rPr>
              <a:t>贞永式目</a:t>
            </a:r>
          </a:p>
        </p:txBody>
      </p:sp>
    </p:spTree>
    <p:extLst>
      <p:ext uri="{BB962C8B-B14F-4D97-AF65-F5344CB8AC3E}">
        <p14:creationId xmlns:p14="http://schemas.microsoft.com/office/powerpoint/2010/main" val="540212482"/>
      </p:ext>
    </p:extLst>
  </p:cSld>
  <p:clrMapOvr>
    <a:masterClrMapping/>
  </p:clrMapOvr>
  <p:transition spd="med">
    <p:pull/>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80646" y="0"/>
            <a:ext cx="9830708" cy="6858000"/>
          </a:xfrm>
          <a:prstGeom prst="rect">
            <a:avLst/>
          </a:prstGeom>
        </p:spPr>
      </p:pic>
    </p:spTree>
    <p:extLst>
      <p:ext uri="{BB962C8B-B14F-4D97-AF65-F5344CB8AC3E}">
        <p14:creationId xmlns:p14="http://schemas.microsoft.com/office/powerpoint/2010/main" val="3934420252"/>
      </p:ext>
    </p:extLst>
  </p:cSld>
  <p:clrMapOvr>
    <a:masterClrMapping/>
  </p:clrMapOvr>
  <p:transition spd="slow">
    <p:push dir="u"/>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0" y="0"/>
            <a:ext cx="12192000" cy="6858000"/>
          </a:xfrm>
          <a:prstGeom prst="rect">
            <a:avLst/>
          </a:prstGeom>
          <a:solidFill>
            <a:srgbClr val="251F1D"/>
          </a:solidFill>
          <a:ln>
            <a:solidFill>
              <a:srgbClr val="111111"/>
            </a:solidFill>
          </a:ln>
          <a:effectLst>
            <a:outerShdw blurRad="558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603910" y="2379826"/>
            <a:ext cx="10826090" cy="4154984"/>
          </a:xfrm>
          <a:prstGeom prst="rect">
            <a:avLst/>
          </a:prstGeom>
        </p:spPr>
        <p:txBody>
          <a:bodyPr wrap="square">
            <a:spAutoFit/>
          </a:bodyPr>
          <a:lstStyle/>
          <a:p>
            <a:pPr marL="457200" indent="-4572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太阁检地</a:t>
            </a:r>
            <a:r>
              <a:rPr lang="en-US" altLang="zh-CN" sz="2200" dirty="0">
                <a:solidFill>
                  <a:schemeClr val="bg1"/>
                </a:solidFill>
                <a:latin typeface="思源黑体 Regular" panose="020B0500000000000000" pitchFamily="34" charset="-122"/>
                <a:ea typeface="思源黑体 Regular" panose="020B0500000000000000" pitchFamily="34" charset="-122"/>
              </a:rPr>
              <a:t>——</a:t>
            </a:r>
            <a:r>
              <a:rPr lang="zh-CN" altLang="en-US" sz="2200" dirty="0">
                <a:solidFill>
                  <a:schemeClr val="bg1"/>
                </a:solidFill>
                <a:latin typeface="思源黑体 Regular" panose="020B0500000000000000" pitchFamily="34" charset="-122"/>
                <a:ea typeface="思源黑体 Regular" panose="020B0500000000000000" pitchFamily="34" charset="-122"/>
              </a:rPr>
              <a:t>丰臣秀吉在全国范围内采取的土地清查措施。（课本</a:t>
            </a:r>
            <a:r>
              <a:rPr lang="en-US" altLang="zh-CN" sz="2200" dirty="0">
                <a:solidFill>
                  <a:schemeClr val="bg1"/>
                </a:solidFill>
                <a:latin typeface="思源黑体 Regular" panose="020B0500000000000000" pitchFamily="34" charset="-122"/>
                <a:ea typeface="思源黑体 Regular" panose="020B0500000000000000" pitchFamily="34" charset="-122"/>
              </a:rPr>
              <a:t>359</a:t>
            </a:r>
            <a:r>
              <a:rPr lang="zh-CN" altLang="en-US" sz="2200" dirty="0">
                <a:solidFill>
                  <a:schemeClr val="bg1"/>
                </a:solidFill>
                <a:latin typeface="思源黑体 Regular" panose="020B0500000000000000" pitchFamily="34" charset="-122"/>
                <a:ea typeface="思源黑体 Regular" panose="020B0500000000000000" pitchFamily="34" charset="-122"/>
              </a:rPr>
              <a:t>页）</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457200" indent="-457200" algn="just">
              <a:lnSpc>
                <a:spcPct val="150000"/>
              </a:lnSpc>
              <a:buFont typeface="Wingdings" panose="05000000000000000000" pitchFamily="2" charset="2"/>
              <a:buChar char="u"/>
            </a:pPr>
            <a:r>
              <a:rPr lang="zh-CN" altLang="en-US" sz="2200" dirty="0">
                <a:solidFill>
                  <a:srgbClr val="FFFF00"/>
                </a:solidFill>
                <a:latin typeface="思源黑体 Regular" panose="020B0500000000000000" pitchFamily="34" charset="-122"/>
                <a:ea typeface="思源黑体 Regular" panose="020B0500000000000000" pitchFamily="34" charset="-122"/>
              </a:rPr>
              <a:t>刀狩令</a:t>
            </a:r>
            <a:r>
              <a:rPr lang="en-US" altLang="zh-CN" sz="2200" dirty="0">
                <a:solidFill>
                  <a:schemeClr val="bg1"/>
                </a:solidFill>
                <a:latin typeface="思源黑体 Regular" panose="020B0500000000000000" pitchFamily="34" charset="-122"/>
                <a:ea typeface="思源黑体 Regular" panose="020B0500000000000000" pitchFamily="34" charset="-122"/>
              </a:rPr>
              <a:t>——1588</a:t>
            </a:r>
            <a:r>
              <a:rPr lang="zh-CN" altLang="en-US" sz="2200" dirty="0">
                <a:solidFill>
                  <a:schemeClr val="bg1"/>
                </a:solidFill>
                <a:latin typeface="思源黑体 Regular" panose="020B0500000000000000" pitchFamily="34" charset="-122"/>
                <a:ea typeface="思源黑体 Regular" panose="020B0500000000000000" pitchFamily="34" charset="-122"/>
              </a:rPr>
              <a:t>年丰臣秀吉发布，目的为解除农民的武装。（课本</a:t>
            </a:r>
            <a:r>
              <a:rPr lang="en-US" altLang="zh-CN" sz="2200" dirty="0">
                <a:solidFill>
                  <a:schemeClr val="bg1"/>
                </a:solidFill>
                <a:latin typeface="思源黑体 Regular" panose="020B0500000000000000" pitchFamily="34" charset="-122"/>
                <a:ea typeface="思源黑体 Regular" panose="020B0500000000000000" pitchFamily="34" charset="-122"/>
              </a:rPr>
              <a:t>359</a:t>
            </a:r>
            <a:r>
              <a:rPr lang="zh-CN" altLang="en-US" sz="2200" dirty="0">
                <a:solidFill>
                  <a:schemeClr val="bg1"/>
                </a:solidFill>
                <a:latin typeface="思源黑体 Regular" panose="020B0500000000000000" pitchFamily="34" charset="-122"/>
                <a:ea typeface="思源黑体 Regular" panose="020B0500000000000000" pitchFamily="34" charset="-122"/>
              </a:rPr>
              <a:t>页）</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457200" indent="-4572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亲藩、谱代、外样</a:t>
            </a:r>
            <a:r>
              <a:rPr lang="en-US" altLang="zh-CN" sz="2200" dirty="0">
                <a:solidFill>
                  <a:schemeClr val="bg1"/>
                </a:solidFill>
                <a:latin typeface="思源黑体 Regular" panose="020B0500000000000000" pitchFamily="34" charset="-122"/>
                <a:ea typeface="思源黑体 Regular" panose="020B0500000000000000" pitchFamily="34" charset="-122"/>
              </a:rPr>
              <a:t>——</a:t>
            </a:r>
            <a:r>
              <a:rPr lang="zh-CN" altLang="en-US" sz="2200" dirty="0">
                <a:solidFill>
                  <a:schemeClr val="bg1"/>
                </a:solidFill>
                <a:latin typeface="思源黑体 Regular" panose="020B0500000000000000" pitchFamily="34" charset="-122"/>
                <a:ea typeface="思源黑体 Regular" panose="020B0500000000000000" pitchFamily="34" charset="-122"/>
              </a:rPr>
              <a:t>江户幕府幕藩体制下大名的分类。（课本</a:t>
            </a:r>
            <a:r>
              <a:rPr lang="en-US" altLang="zh-CN" sz="2200" dirty="0">
                <a:solidFill>
                  <a:schemeClr val="bg1"/>
                </a:solidFill>
                <a:latin typeface="思源黑体 Regular" panose="020B0500000000000000" pitchFamily="34" charset="-122"/>
                <a:ea typeface="思源黑体 Regular" panose="020B0500000000000000" pitchFamily="34" charset="-122"/>
              </a:rPr>
              <a:t>360-361</a:t>
            </a:r>
            <a:r>
              <a:rPr lang="zh-CN" altLang="en-US" sz="2200" dirty="0">
                <a:solidFill>
                  <a:schemeClr val="bg1"/>
                </a:solidFill>
                <a:latin typeface="思源黑体 Regular" panose="020B0500000000000000" pitchFamily="34" charset="-122"/>
                <a:ea typeface="思源黑体 Regular" panose="020B0500000000000000" pitchFamily="34" charset="-122"/>
              </a:rPr>
              <a:t>页）</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457200" indent="-457200" algn="just">
              <a:lnSpc>
                <a:spcPct val="150000"/>
              </a:lnSpc>
              <a:buFont typeface="Wingdings" panose="05000000000000000000" pitchFamily="2" charset="2"/>
              <a:buChar char="u"/>
            </a:pPr>
            <a:r>
              <a:rPr lang="zh-CN" altLang="en-US" sz="2200" dirty="0">
                <a:solidFill>
                  <a:srgbClr val="FFFF00"/>
                </a:solidFill>
                <a:latin typeface="思源黑体 Regular" panose="020B0500000000000000" pitchFamily="34" charset="-122"/>
                <a:ea typeface="思源黑体 Regular" panose="020B0500000000000000" pitchFamily="34" charset="-122"/>
              </a:rPr>
              <a:t>参觐交代</a:t>
            </a:r>
            <a:r>
              <a:rPr lang="en-US" altLang="zh-CN" sz="2200" dirty="0">
                <a:solidFill>
                  <a:schemeClr val="bg1"/>
                </a:solidFill>
                <a:latin typeface="思源黑体 Regular" panose="020B0500000000000000" pitchFamily="34" charset="-122"/>
                <a:ea typeface="思源黑体 Regular" panose="020B0500000000000000" pitchFamily="34" charset="-122"/>
              </a:rPr>
              <a:t>——</a:t>
            </a:r>
            <a:r>
              <a:rPr lang="zh-CN" altLang="en-US" sz="2200" dirty="0">
                <a:solidFill>
                  <a:schemeClr val="bg1"/>
                </a:solidFill>
                <a:latin typeface="思源黑体 Regular" panose="020B0500000000000000" pitchFamily="34" charset="-122"/>
                <a:ea typeface="思源黑体 Regular" panose="020B0500000000000000" pitchFamily="34" charset="-122"/>
              </a:rPr>
              <a:t>大名参觐将军，妻子留作人质，常住江户。（课本</a:t>
            </a:r>
            <a:r>
              <a:rPr lang="en-US" altLang="zh-CN" sz="2200" dirty="0">
                <a:solidFill>
                  <a:schemeClr val="bg1"/>
                </a:solidFill>
                <a:latin typeface="思源黑体 Regular" panose="020B0500000000000000" pitchFamily="34" charset="-122"/>
                <a:ea typeface="思源黑体 Regular" panose="020B0500000000000000" pitchFamily="34" charset="-122"/>
              </a:rPr>
              <a:t>361</a:t>
            </a:r>
            <a:r>
              <a:rPr lang="zh-CN" altLang="en-US" sz="2200" dirty="0">
                <a:solidFill>
                  <a:schemeClr val="bg1"/>
                </a:solidFill>
                <a:latin typeface="思源黑体 Regular" panose="020B0500000000000000" pitchFamily="34" charset="-122"/>
                <a:ea typeface="思源黑体 Regular" panose="020B0500000000000000" pitchFamily="34" charset="-122"/>
              </a:rPr>
              <a:t>页）</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457200" indent="-457200" algn="just">
              <a:lnSpc>
                <a:spcPct val="150000"/>
              </a:lnSpc>
              <a:buFont typeface="Wingdings" panose="05000000000000000000" pitchFamily="2" charset="2"/>
              <a:buChar char="u"/>
            </a:pPr>
            <a:r>
              <a:rPr lang="zh-CN" altLang="en-US" sz="2200" dirty="0">
                <a:solidFill>
                  <a:schemeClr val="bg1"/>
                </a:solidFill>
                <a:latin typeface="思源黑体 Regular" panose="020B0500000000000000" pitchFamily="34" charset="-122"/>
                <a:ea typeface="思源黑体 Regular" panose="020B0500000000000000" pitchFamily="34" charset="-122"/>
              </a:rPr>
              <a:t>大政委任论</a:t>
            </a:r>
            <a:r>
              <a:rPr lang="en-US" altLang="zh-CN" sz="2200" dirty="0">
                <a:solidFill>
                  <a:schemeClr val="bg1"/>
                </a:solidFill>
                <a:latin typeface="思源黑体 Regular" panose="020B0500000000000000" pitchFamily="34" charset="-122"/>
                <a:ea typeface="思源黑体 Regular" panose="020B0500000000000000" pitchFamily="34" charset="-122"/>
              </a:rPr>
              <a:t>——</a:t>
            </a:r>
            <a:r>
              <a:rPr lang="zh-CN" altLang="en-US" sz="2200" dirty="0">
                <a:solidFill>
                  <a:schemeClr val="bg1"/>
                </a:solidFill>
                <a:latin typeface="思源黑体 Regular" panose="020B0500000000000000" pitchFamily="34" charset="-122"/>
                <a:ea typeface="思源黑体 Regular" panose="020B0500000000000000" pitchFamily="34" charset="-122"/>
              </a:rPr>
              <a:t>天皇为顶点，政治权力层层向下委托。（课本</a:t>
            </a:r>
            <a:r>
              <a:rPr lang="en-US" altLang="zh-CN" sz="2200" dirty="0">
                <a:solidFill>
                  <a:schemeClr val="bg1"/>
                </a:solidFill>
                <a:latin typeface="思源黑体 Regular" panose="020B0500000000000000" pitchFamily="34" charset="-122"/>
                <a:ea typeface="思源黑体 Regular" panose="020B0500000000000000" pitchFamily="34" charset="-122"/>
              </a:rPr>
              <a:t>362</a:t>
            </a:r>
            <a:r>
              <a:rPr lang="zh-CN" altLang="en-US" sz="2200" dirty="0">
                <a:solidFill>
                  <a:schemeClr val="bg1"/>
                </a:solidFill>
                <a:latin typeface="思源黑体 Regular" panose="020B0500000000000000" pitchFamily="34" charset="-122"/>
                <a:ea typeface="思源黑体 Regular" panose="020B0500000000000000" pitchFamily="34" charset="-122"/>
              </a:rPr>
              <a:t>页）</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a:p>
            <a:pPr marL="457200" indent="-457200" algn="just">
              <a:lnSpc>
                <a:spcPct val="150000"/>
              </a:lnSpc>
              <a:buFont typeface="Wingdings" panose="05000000000000000000" pitchFamily="2" charset="2"/>
              <a:buChar char="u"/>
            </a:pPr>
            <a:r>
              <a:rPr lang="zh-CN" altLang="en-US" sz="2200" dirty="0">
                <a:solidFill>
                  <a:srgbClr val="FFFF00"/>
                </a:solidFill>
                <a:latin typeface="思源黑体 Regular" panose="020B0500000000000000" pitchFamily="34" charset="-122"/>
                <a:ea typeface="思源黑体 Regular" panose="020B0500000000000000" pitchFamily="34" charset="-122"/>
              </a:rPr>
              <a:t>兰学</a:t>
            </a:r>
            <a:r>
              <a:rPr lang="en-US" altLang="zh-CN" sz="2200" dirty="0">
                <a:solidFill>
                  <a:schemeClr val="bg1"/>
                </a:solidFill>
                <a:latin typeface="思源黑体 Regular" panose="020B0500000000000000" pitchFamily="34" charset="-122"/>
                <a:ea typeface="思源黑体 Regular" panose="020B0500000000000000" pitchFamily="34" charset="-122"/>
              </a:rPr>
              <a:t>——</a:t>
            </a:r>
            <a:r>
              <a:rPr lang="zh-CN" altLang="en-US" sz="2200" dirty="0">
                <a:solidFill>
                  <a:schemeClr val="bg1"/>
                </a:solidFill>
                <a:latin typeface="思源黑体 Regular" panose="020B0500000000000000" pitchFamily="34" charset="-122"/>
                <a:ea typeface="思源黑体 Regular" panose="020B0500000000000000" pitchFamily="34" charset="-122"/>
              </a:rPr>
              <a:t>指的是日本江户时代经荷兰人传入日本的学术、文化、技术的总称，字面意思为荷兰学术，引申可解释为西洋学术，是一种透过与出岛的荷兰人交流而由日本人发展而成的学问。奠定日本早期的科学根基。</a:t>
            </a:r>
            <a:endParaRPr lang="en-US" altLang="zh-CN" sz="2200" dirty="0">
              <a:solidFill>
                <a:schemeClr val="bg1"/>
              </a:solidFill>
              <a:latin typeface="思源黑体 Regular" panose="020B0500000000000000" pitchFamily="34" charset="-122"/>
              <a:ea typeface="思源黑体 Regular" panose="020B0500000000000000" pitchFamily="34" charset="-122"/>
            </a:endParaRPr>
          </a:p>
        </p:txBody>
      </p:sp>
      <p:sp>
        <p:nvSpPr>
          <p:cNvPr id="5" name="文本框 4"/>
          <p:cNvSpPr txBox="1"/>
          <p:nvPr/>
        </p:nvSpPr>
        <p:spPr>
          <a:xfrm>
            <a:off x="603910" y="332564"/>
            <a:ext cx="6340197" cy="707886"/>
          </a:xfrm>
          <a:prstGeom prst="rect">
            <a:avLst/>
          </a:prstGeom>
          <a:noFill/>
        </p:spPr>
        <p:txBody>
          <a:bodyPr wrap="none" rtlCol="0">
            <a:spAutoFit/>
          </a:bodyPr>
          <a:lstStyle/>
          <a:p>
            <a:r>
              <a:rPr lang="zh-CN" altLang="en-US" sz="4000" dirty="0">
                <a:solidFill>
                  <a:schemeClr val="bg1"/>
                </a:solidFill>
                <a:latin typeface="思源黑体 Regular" panose="020B0500000000000000" pitchFamily="34" charset="-122"/>
                <a:ea typeface="思源黑体 Regular" panose="020B0500000000000000" pitchFamily="34" charset="-122"/>
              </a:rPr>
              <a:t>（四）武家政权和幕府时代</a:t>
            </a:r>
          </a:p>
        </p:txBody>
      </p:sp>
      <p:sp>
        <p:nvSpPr>
          <p:cNvPr id="2" name="文本框 1"/>
          <p:cNvSpPr txBox="1"/>
          <p:nvPr/>
        </p:nvSpPr>
        <p:spPr>
          <a:xfrm>
            <a:off x="603910" y="1433139"/>
            <a:ext cx="5186035" cy="553998"/>
          </a:xfrm>
          <a:prstGeom prst="rect">
            <a:avLst/>
          </a:prstGeom>
          <a:noFill/>
        </p:spPr>
        <p:txBody>
          <a:bodyPr wrap="none" rtlCol="0">
            <a:spAutoFit/>
          </a:bodyPr>
          <a:lstStyle/>
          <a:p>
            <a:r>
              <a:rPr lang="zh-CN" altLang="en-US" sz="3000" dirty="0">
                <a:solidFill>
                  <a:srgbClr val="FFFF00"/>
                </a:solidFill>
                <a:latin typeface="思源黑体 Regular" panose="020B0500000000000000" pitchFamily="34" charset="-122"/>
                <a:ea typeface="思源黑体 Regular" panose="020B0500000000000000" pitchFamily="34" charset="-122"/>
              </a:rPr>
              <a:t>江户幕府时期重要制度、概念</a:t>
            </a:r>
            <a:endParaRPr lang="en-US" altLang="zh-CN" sz="3000" dirty="0">
              <a:solidFill>
                <a:srgbClr val="FFFF00"/>
              </a:solidFill>
              <a:latin typeface="思源黑体 Regular" panose="020B0500000000000000" pitchFamily="34" charset="-122"/>
              <a:ea typeface="思源黑体 Regular" panose="020B0500000000000000" pitchFamily="34" charset="-122"/>
            </a:endParaRPr>
          </a:p>
        </p:txBody>
      </p:sp>
    </p:spTree>
    <p:extLst>
      <p:ext uri="{BB962C8B-B14F-4D97-AF65-F5344CB8AC3E}">
        <p14:creationId xmlns:p14="http://schemas.microsoft.com/office/powerpoint/2010/main" val="2424392559"/>
      </p:ext>
    </p:extLst>
  </p:cSld>
  <p:clrMapOvr>
    <a:masterClrMapping/>
  </p:clrMapOvr>
  <p:transition spd="med">
    <p:pull/>
  </p:transition>
</p:sld>
</file>

<file path=ppt/tags/tag1.xml><?xml version="1.0" encoding="utf-8"?>
<p:tagLst xmlns:a="http://schemas.openxmlformats.org/drawingml/2006/main" xmlns:r="http://schemas.openxmlformats.org/officeDocument/2006/relationships" xmlns:p="http://schemas.openxmlformats.org/presentationml/2006/main">
  <p:tag name="PA" val="v3.0.0"/>
</p:tagLst>
</file>

<file path=ppt/tags/tag2.xml><?xml version="1.0" encoding="utf-8"?>
<p:tagLst xmlns:a="http://schemas.openxmlformats.org/drawingml/2006/main" xmlns:r="http://schemas.openxmlformats.org/officeDocument/2006/relationships" xmlns:p="http://schemas.openxmlformats.org/presentationml/2006/main">
  <p:tag name="PA" val="v3.0.0"/>
</p:tagLst>
</file>

<file path=ppt/tags/tag3.xml><?xml version="1.0" encoding="utf-8"?>
<p:tagLst xmlns:a="http://schemas.openxmlformats.org/drawingml/2006/main" xmlns:r="http://schemas.openxmlformats.org/officeDocument/2006/relationships" xmlns:p="http://schemas.openxmlformats.org/presentationml/2006/main">
  <p:tag name="PA" val="v3.0.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1158</TotalTime>
  <Words>6332</Words>
  <Application>Microsoft Office PowerPoint</Application>
  <PresentationFormat>宽屏</PresentationFormat>
  <Paragraphs>291</Paragraphs>
  <Slides>90</Slides>
  <Notes>2</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90</vt:i4>
      </vt:variant>
    </vt:vector>
  </HeadingPairs>
  <TitlesOfParts>
    <vt:vector size="96" baseType="lpstr">
      <vt:lpstr>思源黑体 Regular</vt:lpstr>
      <vt:lpstr>等线 Light</vt:lpstr>
      <vt:lpstr>Arial</vt:lpstr>
      <vt:lpstr>等线</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汪鹏</dc:creator>
  <cp:lastModifiedBy>Stefan Merrod</cp:lastModifiedBy>
  <cp:revision>191</cp:revision>
  <dcterms:created xsi:type="dcterms:W3CDTF">2018-01-01T13:53:51Z</dcterms:created>
  <dcterms:modified xsi:type="dcterms:W3CDTF">2018-12-23T13:34:47Z</dcterms:modified>
</cp:coreProperties>
</file>